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8" r:id="rId2"/>
    <p:sldId id="259" r:id="rId3"/>
    <p:sldId id="323" r:id="rId4"/>
    <p:sldId id="326" r:id="rId5"/>
    <p:sldId id="260" r:id="rId6"/>
    <p:sldId id="261" r:id="rId7"/>
    <p:sldId id="330" r:id="rId8"/>
    <p:sldId id="331" r:id="rId9"/>
    <p:sldId id="334" r:id="rId10"/>
    <p:sldId id="372" r:id="rId11"/>
    <p:sldId id="357" r:id="rId12"/>
    <p:sldId id="373" r:id="rId13"/>
    <p:sldId id="378" r:id="rId14"/>
    <p:sldId id="379" r:id="rId15"/>
    <p:sldId id="386" r:id="rId16"/>
    <p:sldId id="389" r:id="rId17"/>
    <p:sldId id="390" r:id="rId18"/>
    <p:sldId id="391" r:id="rId19"/>
    <p:sldId id="394" r:id="rId20"/>
    <p:sldId id="397" r:id="rId21"/>
    <p:sldId id="399" r:id="rId22"/>
    <p:sldId id="400" r:id="rId23"/>
    <p:sldId id="404" r:id="rId24"/>
    <p:sldId id="406" r:id="rId25"/>
    <p:sldId id="405" r:id="rId26"/>
    <p:sldId id="423" r:id="rId27"/>
    <p:sldId id="424" r:id="rId28"/>
    <p:sldId id="413" r:id="rId29"/>
    <p:sldId id="416" r:id="rId30"/>
    <p:sldId id="419" r:id="rId31"/>
    <p:sldId id="417" r:id="rId32"/>
    <p:sldId id="420" r:id="rId33"/>
    <p:sldId id="421" r:id="rId34"/>
    <p:sldId id="418" r:id="rId35"/>
    <p:sldId id="335" r:id="rId36"/>
    <p:sldId id="337" r:id="rId37"/>
    <p:sldId id="338" r:id="rId38"/>
    <p:sldId id="339" r:id="rId39"/>
    <p:sldId id="336" r:id="rId40"/>
    <p:sldId id="343" r:id="rId41"/>
    <p:sldId id="345" r:id="rId42"/>
    <p:sldId id="426" r:id="rId43"/>
    <p:sldId id="414" r:id="rId44"/>
    <p:sldId id="415" r:id="rId45"/>
    <p:sldId id="422" r:id="rId4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91" autoAdjust="0"/>
    <p:restoredTop sz="94660"/>
  </p:normalViewPr>
  <p:slideViewPr>
    <p:cSldViewPr snapToGrid="0">
      <p:cViewPr varScale="1">
        <p:scale>
          <a:sx n="96" d="100"/>
          <a:sy n="96" d="100"/>
        </p:scale>
        <p:origin x="44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BA7B6-72F1-4CCB-AD04-44DD122339C0}" type="datetimeFigureOut">
              <a:rPr lang="es-EC" smtClean="0"/>
              <a:t>15/04/2015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6F10D-9292-4EDF-B1A2-195ACF29238D}" type="slidenum">
              <a:rPr lang="es-EC" smtClean="0"/>
              <a:t>‹Nº›</a:t>
            </a:fld>
            <a:endParaRPr lang="es-EC"/>
          </a:p>
        </p:txBody>
      </p:sp>
    </p:spTree>
    <p:extLst>
      <p:ext uri="{BB962C8B-B14F-4D97-AF65-F5344CB8AC3E}">
        <p14:creationId xmlns:p14="http://schemas.microsoft.com/office/powerpoint/2010/main" val="402755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1</a:t>
            </a:fld>
            <a:endParaRPr lang="es-EC" dirty="0">
              <a:solidFill>
                <a:prstClr val="black"/>
              </a:solidFill>
            </a:endParaRPr>
          </a:p>
        </p:txBody>
      </p:sp>
    </p:spTree>
    <p:extLst>
      <p:ext uri="{BB962C8B-B14F-4D97-AF65-F5344CB8AC3E}">
        <p14:creationId xmlns:p14="http://schemas.microsoft.com/office/powerpoint/2010/main" val="3869990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10</a:t>
            </a:fld>
            <a:endParaRPr lang="es-EC" dirty="0">
              <a:solidFill>
                <a:prstClr val="black"/>
              </a:solidFill>
            </a:endParaRPr>
          </a:p>
        </p:txBody>
      </p:sp>
    </p:spTree>
    <p:extLst>
      <p:ext uri="{BB962C8B-B14F-4D97-AF65-F5344CB8AC3E}">
        <p14:creationId xmlns:p14="http://schemas.microsoft.com/office/powerpoint/2010/main" val="3038888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11</a:t>
            </a:fld>
            <a:endParaRPr lang="es-EC" dirty="0">
              <a:solidFill>
                <a:prstClr val="black"/>
              </a:solidFill>
            </a:endParaRPr>
          </a:p>
        </p:txBody>
      </p:sp>
    </p:spTree>
    <p:extLst>
      <p:ext uri="{BB962C8B-B14F-4D97-AF65-F5344CB8AC3E}">
        <p14:creationId xmlns:p14="http://schemas.microsoft.com/office/powerpoint/2010/main" val="1689470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12</a:t>
            </a:fld>
            <a:endParaRPr lang="es-EC" dirty="0">
              <a:solidFill>
                <a:prstClr val="black"/>
              </a:solidFill>
            </a:endParaRPr>
          </a:p>
        </p:txBody>
      </p:sp>
    </p:spTree>
    <p:extLst>
      <p:ext uri="{BB962C8B-B14F-4D97-AF65-F5344CB8AC3E}">
        <p14:creationId xmlns:p14="http://schemas.microsoft.com/office/powerpoint/2010/main" val="4269212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13</a:t>
            </a:fld>
            <a:endParaRPr lang="es-EC" dirty="0">
              <a:solidFill>
                <a:prstClr val="black"/>
              </a:solidFill>
            </a:endParaRPr>
          </a:p>
        </p:txBody>
      </p:sp>
    </p:spTree>
    <p:extLst>
      <p:ext uri="{BB962C8B-B14F-4D97-AF65-F5344CB8AC3E}">
        <p14:creationId xmlns:p14="http://schemas.microsoft.com/office/powerpoint/2010/main" val="2197967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14</a:t>
            </a:fld>
            <a:endParaRPr lang="es-EC" dirty="0">
              <a:solidFill>
                <a:prstClr val="black"/>
              </a:solidFill>
            </a:endParaRPr>
          </a:p>
        </p:txBody>
      </p:sp>
    </p:spTree>
    <p:extLst>
      <p:ext uri="{BB962C8B-B14F-4D97-AF65-F5344CB8AC3E}">
        <p14:creationId xmlns:p14="http://schemas.microsoft.com/office/powerpoint/2010/main" val="4153676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15</a:t>
            </a:fld>
            <a:endParaRPr lang="es-EC" dirty="0">
              <a:solidFill>
                <a:prstClr val="black"/>
              </a:solidFill>
            </a:endParaRPr>
          </a:p>
        </p:txBody>
      </p:sp>
    </p:spTree>
    <p:extLst>
      <p:ext uri="{BB962C8B-B14F-4D97-AF65-F5344CB8AC3E}">
        <p14:creationId xmlns:p14="http://schemas.microsoft.com/office/powerpoint/2010/main" val="1962114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16</a:t>
            </a:fld>
            <a:endParaRPr lang="es-EC" dirty="0">
              <a:solidFill>
                <a:prstClr val="black"/>
              </a:solidFill>
            </a:endParaRPr>
          </a:p>
        </p:txBody>
      </p:sp>
    </p:spTree>
    <p:extLst>
      <p:ext uri="{BB962C8B-B14F-4D97-AF65-F5344CB8AC3E}">
        <p14:creationId xmlns:p14="http://schemas.microsoft.com/office/powerpoint/2010/main" val="1764750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17</a:t>
            </a:fld>
            <a:endParaRPr lang="es-EC" dirty="0">
              <a:solidFill>
                <a:prstClr val="black"/>
              </a:solidFill>
            </a:endParaRPr>
          </a:p>
        </p:txBody>
      </p:sp>
    </p:spTree>
    <p:extLst>
      <p:ext uri="{BB962C8B-B14F-4D97-AF65-F5344CB8AC3E}">
        <p14:creationId xmlns:p14="http://schemas.microsoft.com/office/powerpoint/2010/main" val="2412719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18</a:t>
            </a:fld>
            <a:endParaRPr lang="es-EC" dirty="0">
              <a:solidFill>
                <a:prstClr val="black"/>
              </a:solidFill>
            </a:endParaRPr>
          </a:p>
        </p:txBody>
      </p:sp>
    </p:spTree>
    <p:extLst>
      <p:ext uri="{BB962C8B-B14F-4D97-AF65-F5344CB8AC3E}">
        <p14:creationId xmlns:p14="http://schemas.microsoft.com/office/powerpoint/2010/main" val="2380476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19</a:t>
            </a:fld>
            <a:endParaRPr lang="es-EC" dirty="0">
              <a:solidFill>
                <a:prstClr val="black"/>
              </a:solidFill>
            </a:endParaRPr>
          </a:p>
        </p:txBody>
      </p:sp>
    </p:spTree>
    <p:extLst>
      <p:ext uri="{BB962C8B-B14F-4D97-AF65-F5344CB8AC3E}">
        <p14:creationId xmlns:p14="http://schemas.microsoft.com/office/powerpoint/2010/main" val="155672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2</a:t>
            </a:fld>
            <a:endParaRPr lang="es-EC" dirty="0">
              <a:solidFill>
                <a:prstClr val="black"/>
              </a:solidFill>
            </a:endParaRPr>
          </a:p>
        </p:txBody>
      </p:sp>
    </p:spTree>
    <p:extLst>
      <p:ext uri="{BB962C8B-B14F-4D97-AF65-F5344CB8AC3E}">
        <p14:creationId xmlns:p14="http://schemas.microsoft.com/office/powerpoint/2010/main" val="3950816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20</a:t>
            </a:fld>
            <a:endParaRPr lang="es-EC" dirty="0">
              <a:solidFill>
                <a:prstClr val="black"/>
              </a:solidFill>
            </a:endParaRPr>
          </a:p>
        </p:txBody>
      </p:sp>
    </p:spTree>
    <p:extLst>
      <p:ext uri="{BB962C8B-B14F-4D97-AF65-F5344CB8AC3E}">
        <p14:creationId xmlns:p14="http://schemas.microsoft.com/office/powerpoint/2010/main" val="3198984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21</a:t>
            </a:fld>
            <a:endParaRPr lang="es-EC" dirty="0">
              <a:solidFill>
                <a:prstClr val="black"/>
              </a:solidFill>
            </a:endParaRPr>
          </a:p>
        </p:txBody>
      </p:sp>
    </p:spTree>
    <p:extLst>
      <p:ext uri="{BB962C8B-B14F-4D97-AF65-F5344CB8AC3E}">
        <p14:creationId xmlns:p14="http://schemas.microsoft.com/office/powerpoint/2010/main" val="110698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22</a:t>
            </a:fld>
            <a:endParaRPr lang="es-EC" dirty="0">
              <a:solidFill>
                <a:prstClr val="black"/>
              </a:solidFill>
            </a:endParaRPr>
          </a:p>
        </p:txBody>
      </p:sp>
    </p:spTree>
    <p:extLst>
      <p:ext uri="{BB962C8B-B14F-4D97-AF65-F5344CB8AC3E}">
        <p14:creationId xmlns:p14="http://schemas.microsoft.com/office/powerpoint/2010/main" val="3848336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23</a:t>
            </a:fld>
            <a:endParaRPr lang="es-EC" dirty="0">
              <a:solidFill>
                <a:prstClr val="black"/>
              </a:solidFill>
            </a:endParaRPr>
          </a:p>
        </p:txBody>
      </p:sp>
    </p:spTree>
    <p:extLst>
      <p:ext uri="{BB962C8B-B14F-4D97-AF65-F5344CB8AC3E}">
        <p14:creationId xmlns:p14="http://schemas.microsoft.com/office/powerpoint/2010/main" val="3267855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24</a:t>
            </a:fld>
            <a:endParaRPr lang="es-EC" dirty="0">
              <a:solidFill>
                <a:prstClr val="black"/>
              </a:solidFill>
            </a:endParaRPr>
          </a:p>
        </p:txBody>
      </p:sp>
    </p:spTree>
    <p:extLst>
      <p:ext uri="{BB962C8B-B14F-4D97-AF65-F5344CB8AC3E}">
        <p14:creationId xmlns:p14="http://schemas.microsoft.com/office/powerpoint/2010/main" val="2578070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25</a:t>
            </a:fld>
            <a:endParaRPr lang="es-EC" dirty="0">
              <a:solidFill>
                <a:prstClr val="black"/>
              </a:solidFill>
            </a:endParaRPr>
          </a:p>
        </p:txBody>
      </p:sp>
    </p:spTree>
    <p:extLst>
      <p:ext uri="{BB962C8B-B14F-4D97-AF65-F5344CB8AC3E}">
        <p14:creationId xmlns:p14="http://schemas.microsoft.com/office/powerpoint/2010/main" val="959438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26</a:t>
            </a:fld>
            <a:endParaRPr lang="es-EC" dirty="0">
              <a:solidFill>
                <a:prstClr val="black"/>
              </a:solidFill>
            </a:endParaRPr>
          </a:p>
        </p:txBody>
      </p:sp>
    </p:spTree>
    <p:extLst>
      <p:ext uri="{BB962C8B-B14F-4D97-AF65-F5344CB8AC3E}">
        <p14:creationId xmlns:p14="http://schemas.microsoft.com/office/powerpoint/2010/main" val="1492660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27</a:t>
            </a:fld>
            <a:endParaRPr lang="es-EC" dirty="0">
              <a:solidFill>
                <a:prstClr val="black"/>
              </a:solidFill>
            </a:endParaRPr>
          </a:p>
        </p:txBody>
      </p:sp>
    </p:spTree>
    <p:extLst>
      <p:ext uri="{BB962C8B-B14F-4D97-AF65-F5344CB8AC3E}">
        <p14:creationId xmlns:p14="http://schemas.microsoft.com/office/powerpoint/2010/main" val="2358927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28</a:t>
            </a:fld>
            <a:endParaRPr lang="es-EC" dirty="0">
              <a:solidFill>
                <a:prstClr val="black"/>
              </a:solidFill>
            </a:endParaRPr>
          </a:p>
        </p:txBody>
      </p:sp>
    </p:spTree>
    <p:extLst>
      <p:ext uri="{BB962C8B-B14F-4D97-AF65-F5344CB8AC3E}">
        <p14:creationId xmlns:p14="http://schemas.microsoft.com/office/powerpoint/2010/main" val="3176096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29</a:t>
            </a:fld>
            <a:endParaRPr lang="es-EC" dirty="0">
              <a:solidFill>
                <a:prstClr val="black"/>
              </a:solidFill>
            </a:endParaRPr>
          </a:p>
        </p:txBody>
      </p:sp>
    </p:spTree>
    <p:extLst>
      <p:ext uri="{BB962C8B-B14F-4D97-AF65-F5344CB8AC3E}">
        <p14:creationId xmlns:p14="http://schemas.microsoft.com/office/powerpoint/2010/main" val="380688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3</a:t>
            </a:fld>
            <a:endParaRPr lang="es-EC" dirty="0">
              <a:solidFill>
                <a:prstClr val="black"/>
              </a:solidFill>
            </a:endParaRPr>
          </a:p>
        </p:txBody>
      </p:sp>
    </p:spTree>
    <p:extLst>
      <p:ext uri="{BB962C8B-B14F-4D97-AF65-F5344CB8AC3E}">
        <p14:creationId xmlns:p14="http://schemas.microsoft.com/office/powerpoint/2010/main" val="2657283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30</a:t>
            </a:fld>
            <a:endParaRPr lang="es-EC" dirty="0">
              <a:solidFill>
                <a:prstClr val="black"/>
              </a:solidFill>
            </a:endParaRPr>
          </a:p>
        </p:txBody>
      </p:sp>
    </p:spTree>
    <p:extLst>
      <p:ext uri="{BB962C8B-B14F-4D97-AF65-F5344CB8AC3E}">
        <p14:creationId xmlns:p14="http://schemas.microsoft.com/office/powerpoint/2010/main" val="3124935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31</a:t>
            </a:fld>
            <a:endParaRPr lang="es-EC" dirty="0">
              <a:solidFill>
                <a:prstClr val="black"/>
              </a:solidFill>
            </a:endParaRPr>
          </a:p>
        </p:txBody>
      </p:sp>
    </p:spTree>
    <p:extLst>
      <p:ext uri="{BB962C8B-B14F-4D97-AF65-F5344CB8AC3E}">
        <p14:creationId xmlns:p14="http://schemas.microsoft.com/office/powerpoint/2010/main" val="1281847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32</a:t>
            </a:fld>
            <a:endParaRPr lang="es-EC" dirty="0">
              <a:solidFill>
                <a:prstClr val="black"/>
              </a:solidFill>
            </a:endParaRPr>
          </a:p>
        </p:txBody>
      </p:sp>
    </p:spTree>
    <p:extLst>
      <p:ext uri="{BB962C8B-B14F-4D97-AF65-F5344CB8AC3E}">
        <p14:creationId xmlns:p14="http://schemas.microsoft.com/office/powerpoint/2010/main" val="4202265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33</a:t>
            </a:fld>
            <a:endParaRPr lang="es-EC" dirty="0">
              <a:solidFill>
                <a:prstClr val="black"/>
              </a:solidFill>
            </a:endParaRPr>
          </a:p>
        </p:txBody>
      </p:sp>
    </p:spTree>
    <p:extLst>
      <p:ext uri="{BB962C8B-B14F-4D97-AF65-F5344CB8AC3E}">
        <p14:creationId xmlns:p14="http://schemas.microsoft.com/office/powerpoint/2010/main" val="642390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34</a:t>
            </a:fld>
            <a:endParaRPr lang="es-EC" dirty="0">
              <a:solidFill>
                <a:prstClr val="black"/>
              </a:solidFill>
            </a:endParaRPr>
          </a:p>
        </p:txBody>
      </p:sp>
    </p:spTree>
    <p:extLst>
      <p:ext uri="{BB962C8B-B14F-4D97-AF65-F5344CB8AC3E}">
        <p14:creationId xmlns:p14="http://schemas.microsoft.com/office/powerpoint/2010/main" val="2202835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35</a:t>
            </a:fld>
            <a:endParaRPr lang="es-EC" dirty="0">
              <a:solidFill>
                <a:prstClr val="black"/>
              </a:solidFill>
            </a:endParaRPr>
          </a:p>
        </p:txBody>
      </p:sp>
    </p:spTree>
    <p:extLst>
      <p:ext uri="{BB962C8B-B14F-4D97-AF65-F5344CB8AC3E}">
        <p14:creationId xmlns:p14="http://schemas.microsoft.com/office/powerpoint/2010/main" val="3137135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36</a:t>
            </a:fld>
            <a:endParaRPr lang="es-EC" dirty="0">
              <a:solidFill>
                <a:prstClr val="black"/>
              </a:solidFill>
            </a:endParaRPr>
          </a:p>
        </p:txBody>
      </p:sp>
    </p:spTree>
    <p:extLst>
      <p:ext uri="{BB962C8B-B14F-4D97-AF65-F5344CB8AC3E}">
        <p14:creationId xmlns:p14="http://schemas.microsoft.com/office/powerpoint/2010/main" val="2033908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37</a:t>
            </a:fld>
            <a:endParaRPr lang="es-EC" dirty="0">
              <a:solidFill>
                <a:prstClr val="black"/>
              </a:solidFill>
            </a:endParaRPr>
          </a:p>
        </p:txBody>
      </p:sp>
    </p:spTree>
    <p:extLst>
      <p:ext uri="{BB962C8B-B14F-4D97-AF65-F5344CB8AC3E}">
        <p14:creationId xmlns:p14="http://schemas.microsoft.com/office/powerpoint/2010/main" val="623058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38</a:t>
            </a:fld>
            <a:endParaRPr lang="es-EC" dirty="0">
              <a:solidFill>
                <a:prstClr val="black"/>
              </a:solidFill>
            </a:endParaRPr>
          </a:p>
        </p:txBody>
      </p:sp>
    </p:spTree>
    <p:extLst>
      <p:ext uri="{BB962C8B-B14F-4D97-AF65-F5344CB8AC3E}">
        <p14:creationId xmlns:p14="http://schemas.microsoft.com/office/powerpoint/2010/main" val="465091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39</a:t>
            </a:fld>
            <a:endParaRPr lang="es-EC" dirty="0">
              <a:solidFill>
                <a:prstClr val="black"/>
              </a:solidFill>
            </a:endParaRPr>
          </a:p>
        </p:txBody>
      </p:sp>
    </p:spTree>
    <p:extLst>
      <p:ext uri="{BB962C8B-B14F-4D97-AF65-F5344CB8AC3E}">
        <p14:creationId xmlns:p14="http://schemas.microsoft.com/office/powerpoint/2010/main" val="3336359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4</a:t>
            </a:fld>
            <a:endParaRPr lang="es-EC" dirty="0">
              <a:solidFill>
                <a:prstClr val="black"/>
              </a:solidFill>
            </a:endParaRPr>
          </a:p>
        </p:txBody>
      </p:sp>
    </p:spTree>
    <p:extLst>
      <p:ext uri="{BB962C8B-B14F-4D97-AF65-F5344CB8AC3E}">
        <p14:creationId xmlns:p14="http://schemas.microsoft.com/office/powerpoint/2010/main" val="2027358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40</a:t>
            </a:fld>
            <a:endParaRPr lang="es-EC" dirty="0">
              <a:solidFill>
                <a:prstClr val="black"/>
              </a:solidFill>
            </a:endParaRPr>
          </a:p>
        </p:txBody>
      </p:sp>
    </p:spTree>
    <p:extLst>
      <p:ext uri="{BB962C8B-B14F-4D97-AF65-F5344CB8AC3E}">
        <p14:creationId xmlns:p14="http://schemas.microsoft.com/office/powerpoint/2010/main" val="926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41</a:t>
            </a:fld>
            <a:endParaRPr lang="es-EC" dirty="0">
              <a:solidFill>
                <a:prstClr val="black"/>
              </a:solidFill>
            </a:endParaRPr>
          </a:p>
        </p:txBody>
      </p:sp>
    </p:spTree>
    <p:extLst>
      <p:ext uri="{BB962C8B-B14F-4D97-AF65-F5344CB8AC3E}">
        <p14:creationId xmlns:p14="http://schemas.microsoft.com/office/powerpoint/2010/main" val="1673389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42</a:t>
            </a:fld>
            <a:endParaRPr lang="es-EC" dirty="0">
              <a:solidFill>
                <a:prstClr val="black"/>
              </a:solidFill>
            </a:endParaRPr>
          </a:p>
        </p:txBody>
      </p:sp>
    </p:spTree>
    <p:extLst>
      <p:ext uri="{BB962C8B-B14F-4D97-AF65-F5344CB8AC3E}">
        <p14:creationId xmlns:p14="http://schemas.microsoft.com/office/powerpoint/2010/main" val="38982860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43</a:t>
            </a:fld>
            <a:endParaRPr lang="es-EC" dirty="0">
              <a:solidFill>
                <a:prstClr val="black"/>
              </a:solidFill>
            </a:endParaRPr>
          </a:p>
        </p:txBody>
      </p:sp>
    </p:spTree>
    <p:extLst>
      <p:ext uri="{BB962C8B-B14F-4D97-AF65-F5344CB8AC3E}">
        <p14:creationId xmlns:p14="http://schemas.microsoft.com/office/powerpoint/2010/main" val="17664950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44</a:t>
            </a:fld>
            <a:endParaRPr lang="es-EC" dirty="0">
              <a:solidFill>
                <a:prstClr val="black"/>
              </a:solidFill>
            </a:endParaRPr>
          </a:p>
        </p:txBody>
      </p:sp>
    </p:spTree>
    <p:extLst>
      <p:ext uri="{BB962C8B-B14F-4D97-AF65-F5344CB8AC3E}">
        <p14:creationId xmlns:p14="http://schemas.microsoft.com/office/powerpoint/2010/main" val="3711512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45</a:t>
            </a:fld>
            <a:endParaRPr lang="es-EC" dirty="0">
              <a:solidFill>
                <a:prstClr val="black"/>
              </a:solidFill>
            </a:endParaRPr>
          </a:p>
        </p:txBody>
      </p:sp>
    </p:spTree>
    <p:extLst>
      <p:ext uri="{BB962C8B-B14F-4D97-AF65-F5344CB8AC3E}">
        <p14:creationId xmlns:p14="http://schemas.microsoft.com/office/powerpoint/2010/main" val="504645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5</a:t>
            </a:fld>
            <a:endParaRPr lang="es-EC" dirty="0">
              <a:solidFill>
                <a:prstClr val="black"/>
              </a:solidFill>
            </a:endParaRPr>
          </a:p>
        </p:txBody>
      </p:sp>
    </p:spTree>
    <p:extLst>
      <p:ext uri="{BB962C8B-B14F-4D97-AF65-F5344CB8AC3E}">
        <p14:creationId xmlns:p14="http://schemas.microsoft.com/office/powerpoint/2010/main" val="285701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6</a:t>
            </a:fld>
            <a:endParaRPr lang="es-EC" dirty="0">
              <a:solidFill>
                <a:prstClr val="black"/>
              </a:solidFill>
            </a:endParaRPr>
          </a:p>
        </p:txBody>
      </p:sp>
    </p:spTree>
    <p:extLst>
      <p:ext uri="{BB962C8B-B14F-4D97-AF65-F5344CB8AC3E}">
        <p14:creationId xmlns:p14="http://schemas.microsoft.com/office/powerpoint/2010/main" val="28509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7</a:t>
            </a:fld>
            <a:endParaRPr lang="es-EC" dirty="0">
              <a:solidFill>
                <a:prstClr val="black"/>
              </a:solidFill>
            </a:endParaRPr>
          </a:p>
        </p:txBody>
      </p:sp>
    </p:spTree>
    <p:extLst>
      <p:ext uri="{BB962C8B-B14F-4D97-AF65-F5344CB8AC3E}">
        <p14:creationId xmlns:p14="http://schemas.microsoft.com/office/powerpoint/2010/main" val="330032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8</a:t>
            </a:fld>
            <a:endParaRPr lang="es-EC" dirty="0">
              <a:solidFill>
                <a:prstClr val="black"/>
              </a:solidFill>
            </a:endParaRPr>
          </a:p>
        </p:txBody>
      </p:sp>
    </p:spTree>
    <p:extLst>
      <p:ext uri="{BB962C8B-B14F-4D97-AF65-F5344CB8AC3E}">
        <p14:creationId xmlns:p14="http://schemas.microsoft.com/office/powerpoint/2010/main" val="82158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87E5152-D1DD-4934-9646-4BFF323BF82D}" type="slidenum">
              <a:rPr lang="es-EC" smtClean="0">
                <a:solidFill>
                  <a:prstClr val="black"/>
                </a:solidFill>
              </a:rPr>
              <a:pPr/>
              <a:t>9</a:t>
            </a:fld>
            <a:endParaRPr lang="es-EC" dirty="0">
              <a:solidFill>
                <a:prstClr val="black"/>
              </a:solidFill>
            </a:endParaRPr>
          </a:p>
        </p:txBody>
      </p:sp>
    </p:spTree>
    <p:extLst>
      <p:ext uri="{BB962C8B-B14F-4D97-AF65-F5344CB8AC3E}">
        <p14:creationId xmlns:p14="http://schemas.microsoft.com/office/powerpoint/2010/main" val="1077337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583499" y="142853"/>
            <a:ext cx="9025003" cy="857256"/>
          </a:xfrm>
          <a:solidFill>
            <a:srgbClr val="002060"/>
          </a:solidFill>
          <a:ln>
            <a:solidFill>
              <a:schemeClr val="bg1"/>
            </a:solidFill>
          </a:ln>
        </p:spPr>
        <p:txBody>
          <a:bodyPr>
            <a:normAutofit/>
          </a:bodyPr>
          <a:lstStyle>
            <a:lvl1pPr>
              <a:defRPr sz="3200" baseline="0">
                <a:solidFill>
                  <a:schemeClr val="bg1"/>
                </a:solidFill>
              </a:defRPr>
            </a:lvl1pPr>
          </a:lstStyle>
          <a:p>
            <a:endParaRPr lang="es-EC" dirty="0"/>
          </a:p>
        </p:txBody>
      </p:sp>
      <p:sp>
        <p:nvSpPr>
          <p:cNvPr id="3" name="2 Subtítulo"/>
          <p:cNvSpPr>
            <a:spLocks noGrp="1"/>
          </p:cNvSpPr>
          <p:nvPr>
            <p:ph type="subTitle" idx="1" hasCustomPrompt="1"/>
          </p:nvPr>
        </p:nvSpPr>
        <p:spPr>
          <a:xfrm>
            <a:off x="527381" y="908720"/>
            <a:ext cx="11233248" cy="554461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CONTENIDO</a:t>
            </a:r>
            <a:endParaRPr lang="es-EC" dirty="0"/>
          </a:p>
        </p:txBody>
      </p:sp>
      <p:sp>
        <p:nvSpPr>
          <p:cNvPr id="6" name="5 Marcador de número de diapositiva"/>
          <p:cNvSpPr>
            <a:spLocks noGrp="1"/>
          </p:cNvSpPr>
          <p:nvPr>
            <p:ph type="sldNum" sz="quarter" idx="12"/>
          </p:nvPr>
        </p:nvSpPr>
        <p:spPr>
          <a:xfrm>
            <a:off x="7824192" y="6356351"/>
            <a:ext cx="3758208" cy="365125"/>
          </a:xfrm>
        </p:spPr>
        <p:txBody>
          <a:bodyPr/>
          <a:lstStyle/>
          <a:p>
            <a:endParaRPr lang="es-EC" dirty="0">
              <a:solidFill>
                <a:prstClr val="black">
                  <a:tint val="75000"/>
                </a:prstClr>
              </a:solidFill>
            </a:endParaRPr>
          </a:p>
        </p:txBody>
      </p:sp>
      <p:pic>
        <p:nvPicPr>
          <p:cNvPr id="7" name="6 Imagen" descr="F:\Comaco.jpg"/>
          <p:cNvPicPr/>
          <p:nvPr userDrawn="1"/>
        </p:nvPicPr>
        <p:blipFill>
          <a:blip r:embed="rId2" cstate="print"/>
          <a:srcRect/>
          <a:stretch>
            <a:fillRect/>
          </a:stretch>
        </p:blipFill>
        <p:spPr bwMode="auto">
          <a:xfrm>
            <a:off x="0" y="0"/>
            <a:ext cx="1056325" cy="792088"/>
          </a:xfrm>
          <a:prstGeom prst="rect">
            <a:avLst/>
          </a:prstGeom>
          <a:noFill/>
          <a:ln w="9525">
            <a:noFill/>
            <a:miter lim="800000"/>
            <a:headEnd/>
            <a:tailEnd/>
          </a:ln>
        </p:spPr>
      </p:pic>
      <p:cxnSp>
        <p:nvCxnSpPr>
          <p:cNvPr id="9" name="8 Conector recto"/>
          <p:cNvCxnSpPr/>
          <p:nvPr userDrawn="1"/>
        </p:nvCxnSpPr>
        <p:spPr>
          <a:xfrm>
            <a:off x="8304245" y="6669360"/>
            <a:ext cx="34563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16 Rectángulo"/>
          <p:cNvSpPr/>
          <p:nvPr userDrawn="1"/>
        </p:nvSpPr>
        <p:spPr>
          <a:xfrm>
            <a:off x="4271798" y="6597352"/>
            <a:ext cx="3648405" cy="215444"/>
          </a:xfrm>
          <a:prstGeom prst="rect">
            <a:avLst/>
          </a:prstGeom>
        </p:spPr>
        <p:txBody>
          <a:bodyPr wrap="square">
            <a:spAutoFit/>
          </a:bodyPr>
          <a:lstStyle/>
          <a:p>
            <a:pPr algn="ctr"/>
            <a:r>
              <a:rPr lang="es-EC" sz="800" dirty="0">
                <a:solidFill>
                  <a:prstClr val="black"/>
                </a:solidFill>
                <a:latin typeface="Aharoni" pitchFamily="2" charset="-79"/>
                <a:cs typeface="Aharoni" pitchFamily="2" charset="-79"/>
              </a:rPr>
              <a:t>UNIDOS EN LA PAZ INTEGRADOS EN LA DEFENSA</a:t>
            </a:r>
          </a:p>
        </p:txBody>
      </p:sp>
      <p:sp>
        <p:nvSpPr>
          <p:cNvPr id="18" name="17 CuadroTexto"/>
          <p:cNvSpPr txBox="1"/>
          <p:nvPr userDrawn="1"/>
        </p:nvSpPr>
        <p:spPr>
          <a:xfrm>
            <a:off x="5568619" y="6700718"/>
            <a:ext cx="1007435" cy="215444"/>
          </a:xfrm>
          <a:prstGeom prst="rect">
            <a:avLst/>
          </a:prstGeom>
          <a:noFill/>
        </p:spPr>
        <p:txBody>
          <a:bodyPr wrap="square" rtlCol="0">
            <a:spAutoFit/>
          </a:bodyPr>
          <a:lstStyle/>
          <a:p>
            <a:pPr algn="ctr"/>
            <a:r>
              <a:rPr lang="es-EC" sz="800" dirty="0">
                <a:solidFill>
                  <a:prstClr val="black"/>
                </a:solidFill>
                <a:latin typeface="Aharoni" pitchFamily="2" charset="-79"/>
                <a:cs typeface="Aharoni" pitchFamily="2" charset="-79"/>
              </a:rPr>
              <a:t>XXXIV EMC</a:t>
            </a:r>
          </a:p>
        </p:txBody>
      </p:sp>
      <p:cxnSp>
        <p:nvCxnSpPr>
          <p:cNvPr id="34" name="33 Conector recto"/>
          <p:cNvCxnSpPr/>
          <p:nvPr userDrawn="1"/>
        </p:nvCxnSpPr>
        <p:spPr>
          <a:xfrm>
            <a:off x="8304245" y="6741368"/>
            <a:ext cx="345638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userDrawn="1"/>
        </p:nvCxnSpPr>
        <p:spPr>
          <a:xfrm>
            <a:off x="8304245" y="6813376"/>
            <a:ext cx="345638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userDrawn="1"/>
        </p:nvCxnSpPr>
        <p:spPr>
          <a:xfrm>
            <a:off x="527381" y="6669360"/>
            <a:ext cx="34563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userDrawn="1"/>
        </p:nvCxnSpPr>
        <p:spPr>
          <a:xfrm>
            <a:off x="527381" y="6741368"/>
            <a:ext cx="345638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userDrawn="1"/>
        </p:nvCxnSpPr>
        <p:spPr>
          <a:xfrm>
            <a:off x="527381" y="6813376"/>
            <a:ext cx="345638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026" name="Picture 2" descr="F:\escudo inade.png"/>
          <p:cNvPicPr>
            <a:picLocks noChangeAspect="1" noChangeArrowheads="1"/>
          </p:cNvPicPr>
          <p:nvPr userDrawn="1"/>
        </p:nvPicPr>
        <p:blipFill>
          <a:blip r:embed="rId3" cstate="print"/>
          <a:srcRect/>
          <a:stretch>
            <a:fillRect/>
          </a:stretch>
        </p:blipFill>
        <p:spPr bwMode="auto">
          <a:xfrm>
            <a:off x="11049000" y="0"/>
            <a:ext cx="1143000" cy="857250"/>
          </a:xfrm>
          <a:prstGeom prst="rect">
            <a:avLst/>
          </a:prstGeom>
          <a:noFill/>
        </p:spPr>
      </p:pic>
    </p:spTree>
    <p:extLst>
      <p:ext uri="{BB962C8B-B14F-4D97-AF65-F5344CB8AC3E}">
        <p14:creationId xmlns:p14="http://schemas.microsoft.com/office/powerpoint/2010/main" val="192351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AAA6C06-9B7D-4337-BAB4-F65434D4593F}" type="datetimeFigureOut">
              <a:rPr lang="es-EC" smtClean="0">
                <a:solidFill>
                  <a:prstClr val="black">
                    <a:tint val="75000"/>
                  </a:prstClr>
                </a:solidFill>
              </a:rPr>
              <a:pPr/>
              <a:t>15/04/2015</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E04F3A7-6D24-4F83-A4FE-58EB6BE98345}"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53012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AAA6C06-9B7D-4337-BAB4-F65434D4593F}" type="datetimeFigureOut">
              <a:rPr lang="es-EC" smtClean="0">
                <a:solidFill>
                  <a:prstClr val="black">
                    <a:tint val="75000"/>
                  </a:prstClr>
                </a:solidFill>
              </a:rPr>
              <a:pPr/>
              <a:t>15/04/2015</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E04F3A7-6D24-4F83-A4FE-58EB6BE98345}"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48647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AAA6C06-9B7D-4337-BAB4-F65434D4593F}" type="datetimeFigureOut">
              <a:rPr lang="es-EC" smtClean="0">
                <a:solidFill>
                  <a:prstClr val="black">
                    <a:tint val="75000"/>
                  </a:prstClr>
                </a:solidFill>
              </a:rPr>
              <a:pPr/>
              <a:t>15/04/2015</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E04F3A7-6D24-4F83-A4FE-58EB6BE98345}"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57947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AAA6C06-9B7D-4337-BAB4-F65434D4593F}" type="datetimeFigureOut">
              <a:rPr lang="es-EC" smtClean="0">
                <a:solidFill>
                  <a:prstClr val="black">
                    <a:tint val="75000"/>
                  </a:prstClr>
                </a:solidFill>
              </a:rPr>
              <a:pPr/>
              <a:t>15/04/2015</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E04F3A7-6D24-4F83-A4FE-58EB6BE98345}"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420043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1AAA6C06-9B7D-4337-BAB4-F65434D4593F}" type="datetimeFigureOut">
              <a:rPr lang="es-EC" smtClean="0">
                <a:solidFill>
                  <a:prstClr val="black">
                    <a:tint val="75000"/>
                  </a:prstClr>
                </a:solidFill>
              </a:rPr>
              <a:pPr/>
              <a:t>15/04/2015</a:t>
            </a:fld>
            <a:endParaRPr lang="es-EC"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E04F3A7-6D24-4F83-A4FE-58EB6BE98345}"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51066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1AAA6C06-9B7D-4337-BAB4-F65434D4593F}" type="datetimeFigureOut">
              <a:rPr lang="es-EC" smtClean="0">
                <a:solidFill>
                  <a:prstClr val="black">
                    <a:tint val="75000"/>
                  </a:prstClr>
                </a:solidFill>
              </a:rPr>
              <a:pPr/>
              <a:t>15/04/2015</a:t>
            </a:fld>
            <a:endParaRPr lang="es-EC"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C"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2E04F3A7-6D24-4F83-A4FE-58EB6BE98345}"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82028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1AAA6C06-9B7D-4337-BAB4-F65434D4593F}" type="datetimeFigureOut">
              <a:rPr lang="es-EC" smtClean="0">
                <a:solidFill>
                  <a:prstClr val="black">
                    <a:tint val="75000"/>
                  </a:prstClr>
                </a:solidFill>
              </a:rPr>
              <a:pPr/>
              <a:t>15/04/2015</a:t>
            </a:fld>
            <a:endParaRPr lang="es-EC"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C"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2E04F3A7-6D24-4F83-A4FE-58EB6BE98345}"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37462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AAA6C06-9B7D-4337-BAB4-F65434D4593F}" type="datetimeFigureOut">
              <a:rPr lang="es-EC" smtClean="0">
                <a:solidFill>
                  <a:prstClr val="black">
                    <a:tint val="75000"/>
                  </a:prstClr>
                </a:solidFill>
              </a:rPr>
              <a:pPr/>
              <a:t>15/04/2015</a:t>
            </a:fld>
            <a:endParaRPr lang="es-EC"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C"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2E04F3A7-6D24-4F83-A4FE-58EB6BE98345}"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6397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AAA6C06-9B7D-4337-BAB4-F65434D4593F}" type="datetimeFigureOut">
              <a:rPr lang="es-EC" smtClean="0">
                <a:solidFill>
                  <a:prstClr val="black">
                    <a:tint val="75000"/>
                  </a:prstClr>
                </a:solidFill>
              </a:rPr>
              <a:pPr/>
              <a:t>15/04/2015</a:t>
            </a:fld>
            <a:endParaRPr lang="es-EC"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E04F3A7-6D24-4F83-A4FE-58EB6BE98345}"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272549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AAA6C06-9B7D-4337-BAB4-F65434D4593F}" type="datetimeFigureOut">
              <a:rPr lang="es-EC" smtClean="0">
                <a:solidFill>
                  <a:prstClr val="black">
                    <a:tint val="75000"/>
                  </a:prstClr>
                </a:solidFill>
              </a:rPr>
              <a:pPr/>
              <a:t>15/04/2015</a:t>
            </a:fld>
            <a:endParaRPr lang="es-EC"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E04F3A7-6D24-4F83-A4FE-58EB6BE98345}"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22808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A6C06-9B7D-4337-BAB4-F65434D4593F}" type="datetimeFigureOut">
              <a:rPr lang="es-EC" smtClean="0">
                <a:solidFill>
                  <a:prstClr val="black">
                    <a:tint val="75000"/>
                  </a:prstClr>
                </a:solidFill>
              </a:rPr>
              <a:pPr/>
              <a:t>15/04/2015</a:t>
            </a:fld>
            <a:endParaRPr lang="es-EC"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4F3A7-6D24-4F83-A4FE-58EB6BE98345}"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94748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6.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jpe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6.jpe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6.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hyperlink" Target="ANEXO%20A.doc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7.emf"/></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7.emf"/></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hyperlink" Target="Conclusiones.docx"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hyperlink" Target="Recomendaciones.docx"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3" name="Título 2"/>
          <p:cNvSpPr>
            <a:spLocks noGrp="1"/>
          </p:cNvSpPr>
          <p:nvPr>
            <p:ph type="ctrTitle"/>
          </p:nvPr>
        </p:nvSpPr>
        <p:spPr>
          <a:xfrm>
            <a:off x="1583498" y="158755"/>
            <a:ext cx="9025003" cy="857256"/>
          </a:xfrm>
          <a:solidFill>
            <a:schemeClr val="bg1"/>
          </a:solidFill>
        </p:spPr>
        <p:txBody>
          <a:bodyPr/>
          <a:lstStyle/>
          <a:p>
            <a:endParaRPr lang="es-EC" dirty="0"/>
          </a:p>
        </p:txBody>
      </p:sp>
      <p:sp>
        <p:nvSpPr>
          <p:cNvPr id="2" name="Rectángulo 1"/>
          <p:cNvSpPr/>
          <p:nvPr/>
        </p:nvSpPr>
        <p:spPr>
          <a:xfrm>
            <a:off x="1057523" y="922681"/>
            <a:ext cx="10384404" cy="5117555"/>
          </a:xfrm>
          <a:prstGeom prst="rect">
            <a:avLst/>
          </a:prstGeom>
        </p:spPr>
        <p:txBody>
          <a:bodyPr wrap="square">
            <a:spAutoFit/>
          </a:bodyPr>
          <a:lstStyle/>
          <a:p>
            <a:pPr algn="ctr">
              <a:lnSpc>
                <a:spcPct val="115000"/>
              </a:lnSpc>
              <a:spcAft>
                <a:spcPts val="1000"/>
              </a:spcAft>
            </a:pPr>
            <a:endParaRPr lang="es-ES"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endParaRPr lang="es-ES" b="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endParaRPr lang="es-ES"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s-ES" b="1" dirty="0" smtClean="0">
                <a:latin typeface="Times New Roman" panose="02020603050405020304" pitchFamily="18" charset="0"/>
                <a:ea typeface="Calibri" panose="020F0502020204030204" pitchFamily="34" charset="0"/>
                <a:cs typeface="Times New Roman" panose="02020603050405020304" pitchFamily="18" charset="0"/>
              </a:rPr>
              <a:t>ESPECIALIDAD </a:t>
            </a:r>
            <a:r>
              <a:rPr lang="es-ES" b="1" dirty="0">
                <a:latin typeface="Times New Roman" panose="02020603050405020304" pitchFamily="18" charset="0"/>
                <a:ea typeface="Calibri" panose="020F0502020204030204" pitchFamily="34" charset="0"/>
                <a:cs typeface="Times New Roman" panose="02020603050405020304" pitchFamily="18" charset="0"/>
              </a:rPr>
              <a:t>EN </a:t>
            </a:r>
            <a:r>
              <a:rPr lang="es-ES" b="1" dirty="0" smtClean="0">
                <a:latin typeface="Times New Roman" panose="02020603050405020304" pitchFamily="18" charset="0"/>
                <a:ea typeface="Calibri" panose="020F0502020204030204" pitchFamily="34" charset="0"/>
                <a:cs typeface="Times New Roman" panose="02020603050405020304" pitchFamily="18" charset="0"/>
              </a:rPr>
              <a:t>ESTUDIOS ESTRATEGICOS DE LA DEFENSA</a:t>
            </a:r>
            <a:r>
              <a:rPr lang="es-ES"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S" b="1" dirty="0">
                <a:latin typeface="Times New Roman" panose="02020603050405020304" pitchFamily="18" charset="0"/>
                <a:ea typeface="Calibri" panose="020F0502020204030204" pitchFamily="34" charset="0"/>
                <a:cs typeface="Times New Roman" panose="02020603050405020304" pitchFamily="18" charset="0"/>
              </a:rPr>
              <a:t>I PROMOCIÓN </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S" b="1" dirty="0">
                <a:latin typeface="Times New Roman" panose="02020603050405020304" pitchFamily="18" charset="0"/>
                <a:ea typeface="Calibri" panose="020F0502020204030204" pitchFamily="34" charset="0"/>
                <a:cs typeface="Times New Roman" panose="02020603050405020304" pitchFamily="18" charset="0"/>
              </a:rPr>
              <a:t>TRABAJO DE INVESTIGACIÓN </a:t>
            </a:r>
            <a:endParaRPr lang="es-ES"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s-ES" sz="1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TEMA</a:t>
            </a:r>
            <a:r>
              <a:rPr lang="es-ES" sz="1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s-EC"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S" sz="1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LA </a:t>
            </a:r>
            <a:r>
              <a:rPr lang="es-ES" sz="1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CONVEMAR Y SU INCIDENCIA EN LA POLÍTICA DE </a:t>
            </a:r>
            <a:r>
              <a:rPr lang="es-ES" sz="1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DEFENSA</a:t>
            </a:r>
            <a:endParaRPr lang="es-EC"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S" sz="14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S" sz="1400" b="1" dirty="0">
                <a:latin typeface="Times New Roman" panose="02020603050405020304" pitchFamily="18" charset="0"/>
                <a:ea typeface="Calibri" panose="020F0502020204030204" pitchFamily="34" charset="0"/>
                <a:cs typeface="Times New Roman" panose="02020603050405020304" pitchFamily="18" charset="0"/>
              </a:rPr>
              <a:t>	</a:t>
            </a:r>
            <a:r>
              <a:rPr lang="es-ES" sz="1100" b="1" dirty="0">
                <a:latin typeface="Times New Roman" panose="02020603050405020304" pitchFamily="18" charset="0"/>
                <a:ea typeface="Calibri" panose="020F0502020204030204" pitchFamily="34" charset="0"/>
                <a:cs typeface="Times New Roman" panose="02020603050405020304" pitchFamily="18" charset="0"/>
              </a:rPr>
              <a:t>REALIZADO POR:</a:t>
            </a:r>
            <a:endParaRPr lang="es-EC"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S" sz="1100" b="1" dirty="0">
                <a:latin typeface="Times New Roman" panose="02020603050405020304" pitchFamily="18" charset="0"/>
                <a:ea typeface="Calibri" panose="020F0502020204030204" pitchFamily="34" charset="0"/>
                <a:cs typeface="Times New Roman" panose="02020603050405020304" pitchFamily="18" charset="0"/>
              </a:rPr>
              <a:t>                                    </a:t>
            </a:r>
            <a:r>
              <a:rPr lang="es-ES" sz="1100" b="1" dirty="0" smtClean="0">
                <a:latin typeface="Times New Roman" panose="02020603050405020304" pitchFamily="18" charset="0"/>
                <a:ea typeface="Calibri" panose="020F0502020204030204" pitchFamily="34" charset="0"/>
                <a:cs typeface="Times New Roman" panose="02020603050405020304" pitchFamily="18" charset="0"/>
              </a:rPr>
              <a:t>              CPNV-EMC </a:t>
            </a:r>
            <a:r>
              <a:rPr lang="es-ES" sz="1100" b="1" dirty="0">
                <a:latin typeface="Times New Roman" panose="02020603050405020304" pitchFamily="18" charset="0"/>
                <a:ea typeface="Calibri" panose="020F0502020204030204" pitchFamily="34" charset="0"/>
                <a:cs typeface="Times New Roman" panose="02020603050405020304" pitchFamily="18" charset="0"/>
              </a:rPr>
              <a:t>MARCO CANELOS</a:t>
            </a:r>
            <a:endParaRPr lang="es-EC"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S" sz="1100" b="1" dirty="0">
                <a:latin typeface="Times New Roman" panose="02020603050405020304" pitchFamily="18" charset="0"/>
                <a:ea typeface="Calibri" panose="020F0502020204030204" pitchFamily="34" charset="0"/>
                <a:cs typeface="Times New Roman" panose="02020603050405020304" pitchFamily="18" charset="0"/>
              </a:rPr>
              <a:t>	     </a:t>
            </a:r>
            <a:r>
              <a:rPr lang="es-ES" sz="1100" b="1" dirty="0" smtClean="0">
                <a:latin typeface="Times New Roman" panose="02020603050405020304" pitchFamily="18" charset="0"/>
                <a:ea typeface="Calibri" panose="020F0502020204030204" pitchFamily="34" charset="0"/>
                <a:cs typeface="Times New Roman" panose="02020603050405020304" pitchFamily="18" charset="0"/>
              </a:rPr>
              <a:t> DIRECTOR </a:t>
            </a:r>
            <a:r>
              <a:rPr lang="es-ES" sz="1100" b="1" dirty="0">
                <a:latin typeface="Times New Roman" panose="02020603050405020304" pitchFamily="18" charset="0"/>
                <a:ea typeface="Calibri" panose="020F0502020204030204" pitchFamily="34" charset="0"/>
                <a:cs typeface="Times New Roman" panose="02020603050405020304" pitchFamily="18" charset="0"/>
              </a:rPr>
              <a:t>DE </a:t>
            </a:r>
            <a:r>
              <a:rPr lang="es-ES" sz="1100" b="1" dirty="0" smtClean="0">
                <a:latin typeface="Times New Roman" panose="02020603050405020304" pitchFamily="18" charset="0"/>
                <a:ea typeface="Calibri" panose="020F0502020204030204" pitchFamily="34" charset="0"/>
                <a:cs typeface="Times New Roman" panose="02020603050405020304" pitchFamily="18" charset="0"/>
              </a:rPr>
              <a:t>TESIS:</a:t>
            </a:r>
            <a:endParaRPr lang="es-EC"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1100" b="1" dirty="0">
                <a:latin typeface="Times New Roman" panose="02020603050405020304" pitchFamily="18" charset="0"/>
                <a:ea typeface="Calibri" panose="020F0502020204030204" pitchFamily="34" charset="0"/>
                <a:cs typeface="Times New Roman" panose="02020603050405020304" pitchFamily="18" charset="0"/>
              </a:rPr>
              <a:t>                                                                </a:t>
            </a:r>
            <a:r>
              <a:rPr lang="es-ES" sz="1100" b="1" dirty="0" smtClean="0">
                <a:latin typeface="Times New Roman" panose="02020603050405020304" pitchFamily="18" charset="0"/>
                <a:ea typeface="Calibri" panose="020F0502020204030204" pitchFamily="34" charset="0"/>
                <a:cs typeface="Times New Roman" panose="02020603050405020304" pitchFamily="18" charset="0"/>
              </a:rPr>
              <a:t>                                                                             CRNEL </a:t>
            </a:r>
            <a:r>
              <a:rPr lang="es-ES" sz="1100" b="1" dirty="0">
                <a:latin typeface="Times New Roman" panose="02020603050405020304" pitchFamily="18" charset="0"/>
                <a:ea typeface="Calibri" panose="020F0502020204030204" pitchFamily="34" charset="0"/>
                <a:cs typeface="Times New Roman" panose="02020603050405020304" pitchFamily="18" charset="0"/>
              </a:rPr>
              <a:t>EM (SP) MILTON ESCOBAR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p:nvPr/>
        </p:nvPicPr>
        <p:blipFill rotWithShape="1">
          <a:blip r:embed="rId4"/>
          <a:srcRect l="31818" t="34715" r="20381" b="41969"/>
          <a:stretch/>
        </p:blipFill>
        <p:spPr bwMode="auto">
          <a:xfrm>
            <a:off x="3371961" y="354990"/>
            <a:ext cx="5740234" cy="17680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6332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8" name="Título 2"/>
          <p:cNvSpPr>
            <a:spLocks noGrp="1"/>
          </p:cNvSpPr>
          <p:nvPr>
            <p:ph type="ctrTitle"/>
          </p:nvPr>
        </p:nvSpPr>
        <p:spPr>
          <a:xfrm>
            <a:off x="1582738" y="158750"/>
            <a:ext cx="9026525" cy="857250"/>
          </a:xfrm>
          <a:solidFill>
            <a:schemeClr val="tx2"/>
          </a:solidFill>
        </p:spPr>
        <p:txBody>
          <a:bodyPr/>
          <a:lstStyle/>
          <a:p>
            <a:r>
              <a:rPr lang="es-EC" b="1" dirty="0" smtClean="0"/>
              <a:t>2.1 ESTADO DEL ARTE</a:t>
            </a:r>
            <a:endParaRPr lang="es-EC" b="1" dirty="0"/>
          </a:p>
        </p:txBody>
      </p:sp>
      <p:pic>
        <p:nvPicPr>
          <p:cNvPr id="9" name="Picture 4" descr="http://www.un.org/es/events/pastevents/conv_oceans/po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63" y="1625275"/>
            <a:ext cx="2803643" cy="43175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3334041" y="1301707"/>
            <a:ext cx="7957413" cy="4855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s-EC" sz="2400" b="1" dirty="0" smtClean="0"/>
              <a:t>Se realizaron conferencias sobre el Derecho del Mar en los años 1958, 1960 y 1970.</a:t>
            </a:r>
          </a:p>
          <a:p>
            <a:pPr marL="342900" indent="-342900" algn="just">
              <a:buFont typeface="Arial" panose="020B0604020202020204" pitchFamily="34" charset="0"/>
              <a:buChar char="•"/>
            </a:pPr>
            <a:r>
              <a:rPr lang="es-EC" sz="2400" b="1" dirty="0" smtClean="0"/>
              <a:t>1994 se pone en vigor la CONVEMAR.</a:t>
            </a:r>
          </a:p>
          <a:p>
            <a:pPr marL="342900" indent="-342900" algn="just">
              <a:buFont typeface="Arial" panose="020B0604020202020204" pitchFamily="34" charset="0"/>
              <a:buChar char="•"/>
            </a:pPr>
            <a:r>
              <a:rPr lang="es-EC" sz="2400" b="1" dirty="0" smtClean="0"/>
              <a:t>Ecuador se adhiere como el Estado 163 desde 25 de septiembre del 2012 dando lugar a nueva era en cuanto a seguridad y desarrollo.</a:t>
            </a:r>
          </a:p>
          <a:p>
            <a:pPr marL="342900" indent="-342900" algn="just">
              <a:buFont typeface="Arial" panose="020B0604020202020204" pitchFamily="34" charset="0"/>
              <a:buChar char="•"/>
            </a:pPr>
            <a:r>
              <a:rPr lang="es-EC" sz="2400" b="1" dirty="0" smtClean="0"/>
              <a:t>Es necesario  encaminar políticas adecuadas que permitan operativizar las actividades relacionadas con la seguridad de las actividades en el mar.</a:t>
            </a:r>
          </a:p>
          <a:p>
            <a:pPr marL="342900" indent="-342900" algn="just">
              <a:buFont typeface="Arial" panose="020B0604020202020204" pitchFamily="34" charset="0"/>
              <a:buChar char="•"/>
            </a:pPr>
            <a:endParaRPr lang="es-EC" sz="2400" b="1" dirty="0"/>
          </a:p>
        </p:txBody>
      </p:sp>
    </p:spTree>
    <p:extLst>
      <p:ext uri="{BB962C8B-B14F-4D97-AF65-F5344CB8AC3E}">
        <p14:creationId xmlns:p14="http://schemas.microsoft.com/office/powerpoint/2010/main" val="243047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8" y="158750"/>
            <a:ext cx="9026525" cy="857250"/>
          </a:xfrm>
          <a:solidFill>
            <a:schemeClr val="tx2"/>
          </a:solidFill>
        </p:spPr>
        <p:txBody>
          <a:bodyPr/>
          <a:lstStyle/>
          <a:p>
            <a:r>
              <a:rPr lang="es-EC" b="1" dirty="0" smtClean="0"/>
              <a:t>2.1 ESTADO DEL ARTE</a:t>
            </a:r>
            <a:endParaRPr lang="es-EC" b="1" dirty="0"/>
          </a:p>
        </p:txBody>
      </p:sp>
      <p:pic>
        <p:nvPicPr>
          <p:cNvPr id="8" name="Picture 6" descr="http://www.defensa.gob.ec/wp-content/uploads/2014/06/Agenda-Politica-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b="27342"/>
          <a:stretch/>
        </p:blipFill>
        <p:spPr bwMode="auto">
          <a:xfrm>
            <a:off x="4760650" y="3388551"/>
            <a:ext cx="3448295" cy="2639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Hexágono 1"/>
          <p:cNvSpPr/>
          <p:nvPr/>
        </p:nvSpPr>
        <p:spPr>
          <a:xfrm>
            <a:off x="1953491" y="1413164"/>
            <a:ext cx="2831577" cy="2230581"/>
          </a:xfrm>
          <a:prstGeom prst="hex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Aspectos de Oceanopolítica y Plataforma Continental.</a:t>
            </a:r>
            <a:endParaRPr lang="es-EC" b="1" dirty="0"/>
          </a:p>
        </p:txBody>
      </p:sp>
      <p:sp>
        <p:nvSpPr>
          <p:cNvPr id="9" name="Hexágono 8"/>
          <p:cNvSpPr/>
          <p:nvPr/>
        </p:nvSpPr>
        <p:spPr>
          <a:xfrm>
            <a:off x="4986305" y="1086985"/>
            <a:ext cx="2831577" cy="2230581"/>
          </a:xfrm>
          <a:prstGeom prst="hex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b="1" dirty="0" smtClean="0"/>
              <a:t>Participación en el control del tráfico marítimo y protección de la vida humana en el mar.</a:t>
            </a:r>
            <a:endParaRPr lang="es-EC" b="1" dirty="0"/>
          </a:p>
        </p:txBody>
      </p:sp>
      <p:sp>
        <p:nvSpPr>
          <p:cNvPr id="10" name="Hexágono 9"/>
          <p:cNvSpPr/>
          <p:nvPr/>
        </p:nvSpPr>
        <p:spPr>
          <a:xfrm>
            <a:off x="1582738" y="4151746"/>
            <a:ext cx="2831577" cy="2230581"/>
          </a:xfrm>
          <a:prstGeom prst="hex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Fortalecer el control y vigilancia en las áreas de jurisdicción nacional en espacial en los espacios marítimos</a:t>
            </a:r>
            <a:endParaRPr lang="es-EC" b="1" dirty="0"/>
          </a:p>
        </p:txBody>
      </p:sp>
      <p:sp>
        <p:nvSpPr>
          <p:cNvPr id="11" name="Hexágono 10"/>
          <p:cNvSpPr/>
          <p:nvPr/>
        </p:nvSpPr>
        <p:spPr>
          <a:xfrm>
            <a:off x="8392344" y="4151747"/>
            <a:ext cx="2831577" cy="2230581"/>
          </a:xfrm>
          <a:prstGeom prst="hex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Promover la investigación científica en los fondos marinos y sus recursos; así como la preparación del personal</a:t>
            </a:r>
            <a:endParaRPr lang="es-EC" b="1" dirty="0"/>
          </a:p>
        </p:txBody>
      </p:sp>
      <p:sp>
        <p:nvSpPr>
          <p:cNvPr id="12" name="Hexágono 11"/>
          <p:cNvSpPr/>
          <p:nvPr/>
        </p:nvSpPr>
        <p:spPr>
          <a:xfrm>
            <a:off x="8032127" y="1468583"/>
            <a:ext cx="2831577" cy="2230581"/>
          </a:xfrm>
          <a:prstGeom prst="hex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Protección a la gestión ambiental y protección de los derechos de la naturaleza</a:t>
            </a:r>
            <a:r>
              <a:rPr lang="es-EC" dirty="0" smtClean="0"/>
              <a:t>.</a:t>
            </a:r>
            <a:endParaRPr lang="es-EC" dirty="0"/>
          </a:p>
        </p:txBody>
      </p:sp>
    </p:spTree>
    <p:extLst>
      <p:ext uri="{BB962C8B-B14F-4D97-AF65-F5344CB8AC3E}">
        <p14:creationId xmlns:p14="http://schemas.microsoft.com/office/powerpoint/2010/main" val="2166663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80154"/>
            <a:ext cx="9026525" cy="857250"/>
          </a:xfrm>
          <a:solidFill>
            <a:schemeClr val="tx2"/>
          </a:solidFill>
        </p:spPr>
        <p:txBody>
          <a:bodyPr>
            <a:normAutofit fontScale="90000"/>
          </a:bodyPr>
          <a:lstStyle/>
          <a:p>
            <a:r>
              <a:rPr lang="es-EC" b="1" dirty="0" smtClean="0"/>
              <a:t>2.2 FUNDAMENTACIÓN TEÓRICA</a:t>
            </a:r>
            <a:br>
              <a:rPr lang="es-EC" b="1" dirty="0" smtClean="0"/>
            </a:br>
            <a:r>
              <a:rPr lang="es-EC" b="1" dirty="0" smtClean="0"/>
              <a:t>1. LA CONVEMAR</a:t>
            </a:r>
            <a:endParaRPr lang="es-EC" b="1" dirty="0"/>
          </a:p>
        </p:txBody>
      </p:sp>
      <p:pic>
        <p:nvPicPr>
          <p:cNvPr id="8" name="Picture 6" descr="http://www.defensa.gob.ec/wp-content/uploads/2014/06/Agenda-Politica-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b="27342"/>
          <a:stretch/>
        </p:blipFill>
        <p:spPr bwMode="auto">
          <a:xfrm>
            <a:off x="288923" y="1319788"/>
            <a:ext cx="3448295" cy="2639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4" descr="http://www.un.org/es/events/pastevents/conv_oceans/pos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196" y="4074120"/>
            <a:ext cx="1956844" cy="236912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3851564" y="1052444"/>
            <a:ext cx="8104909" cy="5355312"/>
          </a:xfrm>
          <a:prstGeom prst="rect">
            <a:avLst/>
          </a:prstGeom>
          <a:solidFill>
            <a:schemeClr val="bg1">
              <a:lumMod val="50000"/>
            </a:schemeClr>
          </a:solidFill>
        </p:spPr>
        <p:txBody>
          <a:bodyPr wrap="square" rtlCol="0">
            <a:spAutoFit/>
          </a:bodyPr>
          <a:lstStyle/>
          <a:p>
            <a:pPr algn="just"/>
            <a:r>
              <a:rPr lang="es-EC" b="1" dirty="0">
                <a:solidFill>
                  <a:schemeClr val="bg1"/>
                </a:solidFill>
              </a:rPr>
              <a:t>La Convención del Mar es el </a:t>
            </a:r>
            <a:r>
              <a:rPr lang="es-EC" b="1" dirty="0">
                <a:solidFill>
                  <a:srgbClr val="FFFF00"/>
                </a:solidFill>
              </a:rPr>
              <a:t>instrumento multilateral  más  importante </a:t>
            </a:r>
            <a:r>
              <a:rPr lang="es-EC" b="1" dirty="0">
                <a:solidFill>
                  <a:schemeClr val="bg1"/>
                </a:solidFill>
              </a:rPr>
              <a:t>después de  la Carta  de las  Naciones Unidas  y uno  de  los  </a:t>
            </a:r>
            <a:r>
              <a:rPr lang="es-EC" b="1" dirty="0">
                <a:solidFill>
                  <a:srgbClr val="FFFF00"/>
                </a:solidFill>
              </a:rPr>
              <a:t>más  completos del derecho internacional en el ámbito marítimo,</a:t>
            </a:r>
            <a:r>
              <a:rPr lang="es-EC" b="1" dirty="0">
                <a:solidFill>
                  <a:schemeClr val="bg1"/>
                </a:solidFill>
              </a:rPr>
              <a:t>  razón  por la cual  se  lo considera como “La Constitución de  los Océanos”. </a:t>
            </a:r>
            <a:r>
              <a:rPr lang="es-EC" b="1" dirty="0">
                <a:solidFill>
                  <a:srgbClr val="FFFF00"/>
                </a:solidFill>
              </a:rPr>
              <a:t>Estructura un orden  jurídico </a:t>
            </a:r>
            <a:r>
              <a:rPr lang="es-EC" b="1" dirty="0">
                <a:solidFill>
                  <a:schemeClr val="bg1"/>
                </a:solidFill>
              </a:rPr>
              <a:t>para  los mares y océanos globales que  </a:t>
            </a:r>
            <a:r>
              <a:rPr lang="es-EC" b="1" dirty="0">
                <a:solidFill>
                  <a:srgbClr val="FFFF00"/>
                </a:solidFill>
              </a:rPr>
              <a:t>facilita la comunicación internacional  </a:t>
            </a:r>
            <a:r>
              <a:rPr lang="es-EC" b="1" dirty="0">
                <a:solidFill>
                  <a:schemeClr val="bg1"/>
                </a:solidFill>
              </a:rPr>
              <a:t>y </a:t>
            </a:r>
            <a:r>
              <a:rPr lang="es-EC" b="1" dirty="0">
                <a:solidFill>
                  <a:srgbClr val="FFFF00"/>
                </a:solidFill>
              </a:rPr>
              <a:t>promueve el uso  pacífico  de los espacios marítimos;</a:t>
            </a:r>
            <a:r>
              <a:rPr lang="es-EC" b="1" dirty="0">
                <a:solidFill>
                  <a:schemeClr val="bg1"/>
                </a:solidFill>
              </a:rPr>
              <a:t> la utilización equitativa y eficiente de sus  recursos  naturales; el estudio, </a:t>
            </a:r>
            <a:r>
              <a:rPr lang="es-EC" b="1" dirty="0">
                <a:solidFill>
                  <a:srgbClr val="FFFF00"/>
                </a:solidFill>
              </a:rPr>
              <a:t>la protección y la preservación del  medio  marino  y la conservación de  sus  recursos vivos.</a:t>
            </a:r>
            <a:r>
              <a:rPr lang="es-EC" b="1" dirty="0">
                <a:solidFill>
                  <a:schemeClr val="bg1"/>
                </a:solidFill>
              </a:rPr>
              <a:t>  </a:t>
            </a:r>
            <a:r>
              <a:rPr lang="es-EC" b="1" dirty="0">
                <a:solidFill>
                  <a:srgbClr val="FFFF00"/>
                </a:solidFill>
              </a:rPr>
              <a:t>Define zonas o espacios marítimos </a:t>
            </a:r>
            <a:r>
              <a:rPr lang="es-EC" b="1" dirty="0">
                <a:solidFill>
                  <a:schemeClr val="bg1"/>
                </a:solidFill>
              </a:rPr>
              <a:t>y establece normas para la delimitación y gestión de los mismos. </a:t>
            </a:r>
            <a:r>
              <a:rPr lang="es-EC" b="1" dirty="0">
                <a:solidFill>
                  <a:srgbClr val="FFFF00"/>
                </a:solidFill>
              </a:rPr>
              <a:t>Prevé  un mecanismo para  la solución de controversias</a:t>
            </a:r>
            <a:r>
              <a:rPr lang="es-EC" b="1" dirty="0">
                <a:solidFill>
                  <a:schemeClr val="bg1"/>
                </a:solidFill>
              </a:rPr>
              <a:t> y reconoce a  los  Estados no  ribereños, es  decir  que no tienen  costa marítima,  el derecho de acceso al mar y desde el mar,  para  su  uso  a través de  mecanismos de  gestión con  terceros Estados ribereños. </a:t>
            </a:r>
            <a:r>
              <a:rPr lang="es-EC" b="1" dirty="0">
                <a:solidFill>
                  <a:srgbClr val="FFFF00"/>
                </a:solidFill>
              </a:rPr>
              <a:t>Permitió  la creación de  un régimen jurídico para  la gestión de  las actividades de exploración y explotación de “la Zona</a:t>
            </a:r>
            <a:r>
              <a:rPr lang="es-EC" b="1" dirty="0">
                <a:solidFill>
                  <a:schemeClr val="bg1"/>
                </a:solidFill>
              </a:rPr>
              <a:t>”, que  es  el espacio marítimo  constituido por  los fondos marinos y oceánicos, su  subsuelo y sus  recursos no vivos (minerales),  ubicada fuera  de  los límites de  la jurisdicción nacional y que constituyen patrimonio común de  la humanidad. La Convención fue </a:t>
            </a:r>
            <a:r>
              <a:rPr lang="es-EC" b="1" dirty="0">
                <a:solidFill>
                  <a:srgbClr val="FFFF00"/>
                </a:solidFill>
              </a:rPr>
              <a:t>aprobada el 30 de abril de 1982</a:t>
            </a:r>
            <a:r>
              <a:rPr lang="es-EC" b="1" dirty="0">
                <a:solidFill>
                  <a:schemeClr val="bg1"/>
                </a:solidFill>
              </a:rPr>
              <a:t>, entró en vigor el 16 de noviembre de 1994 y la </a:t>
            </a:r>
            <a:r>
              <a:rPr lang="es-EC" b="1" dirty="0">
                <a:solidFill>
                  <a:srgbClr val="FFFF00"/>
                </a:solidFill>
              </a:rPr>
              <a:t>adhesión del Ecuador se realizó el 25 de septiembre de 2012. </a:t>
            </a:r>
          </a:p>
        </p:txBody>
      </p:sp>
    </p:spTree>
    <p:extLst>
      <p:ext uri="{BB962C8B-B14F-4D97-AF65-F5344CB8AC3E}">
        <p14:creationId xmlns:p14="http://schemas.microsoft.com/office/powerpoint/2010/main" val="1338147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80154"/>
            <a:ext cx="9026525" cy="857250"/>
          </a:xfrm>
          <a:solidFill>
            <a:schemeClr val="tx2"/>
          </a:solidFill>
        </p:spPr>
        <p:txBody>
          <a:bodyPr>
            <a:normAutofit fontScale="90000"/>
          </a:bodyPr>
          <a:lstStyle/>
          <a:p>
            <a:r>
              <a:rPr lang="es-EC" b="1" dirty="0" smtClean="0"/>
              <a:t>2.2 FUNDAMENTACIÓN TEÓRICA</a:t>
            </a:r>
            <a:br>
              <a:rPr lang="es-EC" b="1" dirty="0" smtClean="0"/>
            </a:br>
            <a:r>
              <a:rPr lang="es-EC" b="1" dirty="0" smtClean="0"/>
              <a:t>1. LA CONVEMAR</a:t>
            </a:r>
            <a:endParaRPr lang="es-EC" b="1" dirty="0"/>
          </a:p>
        </p:txBody>
      </p:sp>
      <p:sp>
        <p:nvSpPr>
          <p:cNvPr id="2" name="Rectángulo 1"/>
          <p:cNvSpPr/>
          <p:nvPr/>
        </p:nvSpPr>
        <p:spPr>
          <a:xfrm>
            <a:off x="1082313" y="978192"/>
            <a:ext cx="10027371"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2. ASPECTOS EN LOS ESPACIOS MARÍTIMOS QUE REQUIEREN CONTROL Y PROTECCIÓN DEL ESTADO</a:t>
            </a:r>
            <a:endParaRPr lang="es-EC" b="1" dirty="0"/>
          </a:p>
        </p:txBody>
      </p:sp>
      <p:sp>
        <p:nvSpPr>
          <p:cNvPr id="4" name="Rectángulo 3"/>
          <p:cNvSpPr/>
          <p:nvPr/>
        </p:nvSpPr>
        <p:spPr>
          <a:xfrm>
            <a:off x="2664832" y="1430996"/>
            <a:ext cx="6911760" cy="471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L</a:t>
            </a:r>
            <a:r>
              <a:rPr lang="es-EC" b="1" dirty="0"/>
              <a:t>í</a:t>
            </a:r>
            <a:r>
              <a:rPr lang="es-EC" b="1" dirty="0" smtClean="0"/>
              <a:t>mites en los que se desarrollan las actividades marítimas.</a:t>
            </a:r>
            <a:endParaRPr lang="es-EC" b="1"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15" y="1919796"/>
            <a:ext cx="4434434" cy="231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3.bp.blogspot.com/-UOQQDSNxAEk/UaVSQmUnMuI/AAAAAAAAACc/9M_SI-X8c2w/s640/img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15" y="4002774"/>
            <a:ext cx="4434434" cy="240498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5389418" y="1990781"/>
            <a:ext cx="6345382" cy="452431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C" b="1" dirty="0" smtClean="0"/>
              <a:t>Una vez Ecuador adherido a la CONVEMAR  los limites sobre los cuales las actividades marítimas se desarrollan son:</a:t>
            </a:r>
          </a:p>
          <a:p>
            <a:endParaRPr lang="es-EC" b="1" dirty="0"/>
          </a:p>
          <a:p>
            <a:pPr marL="285750" indent="-285750">
              <a:buFont typeface="Arial" panose="020B0604020202020204" pitchFamily="34" charset="0"/>
              <a:buChar char="•"/>
            </a:pPr>
            <a:r>
              <a:rPr lang="es-EC" b="1" dirty="0" smtClean="0"/>
              <a:t>Aguas interiores: de las líneas base hacia el continente.</a:t>
            </a:r>
          </a:p>
          <a:p>
            <a:pPr marL="285750" indent="-285750">
              <a:buFont typeface="Arial" panose="020B0604020202020204" pitchFamily="34" charset="0"/>
              <a:buChar char="•"/>
            </a:pPr>
            <a:r>
              <a:rPr lang="es-EC" b="1" dirty="0" smtClean="0"/>
              <a:t>Mar territorial: de las líneas base hasta las 12 millas.</a:t>
            </a:r>
          </a:p>
          <a:p>
            <a:pPr marL="285750" indent="-285750">
              <a:buFont typeface="Arial" panose="020B0604020202020204" pitchFamily="34" charset="0"/>
              <a:buChar char="•"/>
            </a:pPr>
            <a:r>
              <a:rPr lang="es-EC" b="1" dirty="0" smtClean="0"/>
              <a:t>Zona Contigua: de las líneas base hasta las 24 millas.</a:t>
            </a:r>
          </a:p>
          <a:p>
            <a:pPr marL="285750" indent="-285750">
              <a:buFont typeface="Arial" panose="020B0604020202020204" pitchFamily="34" charset="0"/>
              <a:buChar char="•"/>
            </a:pPr>
            <a:r>
              <a:rPr lang="es-EC" b="1" dirty="0" smtClean="0"/>
              <a:t>Z.E.E.: desde las líneas base hasta las 200 millas.</a:t>
            </a:r>
          </a:p>
          <a:p>
            <a:pPr marL="285750" indent="-285750">
              <a:buFont typeface="Arial" panose="020B0604020202020204" pitchFamily="34" charset="0"/>
              <a:buChar char="•"/>
            </a:pPr>
            <a:r>
              <a:rPr lang="es-EC" b="1" dirty="0" smtClean="0"/>
              <a:t>Plataforma Continental: hasta las 200 millas actualmente; estudios de extensión por la presencia de la cordillera de Carnegie hasta las 350 millas.</a:t>
            </a:r>
          </a:p>
          <a:p>
            <a:pPr marL="285750" indent="-285750">
              <a:buFont typeface="Arial" panose="020B0604020202020204" pitchFamily="34" charset="0"/>
              <a:buChar char="•"/>
            </a:pPr>
            <a:r>
              <a:rPr lang="es-EC" b="1" dirty="0" smtClean="0"/>
              <a:t>Alta Mar: mas allá de la Z.E.E.</a:t>
            </a:r>
          </a:p>
          <a:p>
            <a:pPr marL="285750" indent="-285750">
              <a:buFont typeface="Arial" panose="020B0604020202020204" pitchFamily="34" charset="0"/>
              <a:buChar char="•"/>
            </a:pPr>
            <a:r>
              <a:rPr lang="es-EC" b="1" dirty="0" smtClean="0"/>
              <a:t>ZONA: fondos marinos y oceánicos fuera de la jurisdicción.</a:t>
            </a:r>
          </a:p>
          <a:p>
            <a:pPr marL="285750" indent="-285750">
              <a:buFont typeface="Arial" panose="020B0604020202020204" pitchFamily="34" charset="0"/>
              <a:buChar char="•"/>
            </a:pPr>
            <a:endParaRPr lang="es-EC" b="1" dirty="0"/>
          </a:p>
          <a:p>
            <a:r>
              <a:rPr lang="es-EC" b="1" dirty="0" smtClean="0"/>
              <a:t>Para velar por la soberanía e integridad del territorio marítimo es necesario medios materiales como humanos con capacidades para hacer presencia y respetar los límites.</a:t>
            </a:r>
          </a:p>
        </p:txBody>
      </p:sp>
    </p:spTree>
    <p:extLst>
      <p:ext uri="{BB962C8B-B14F-4D97-AF65-F5344CB8AC3E}">
        <p14:creationId xmlns:p14="http://schemas.microsoft.com/office/powerpoint/2010/main" val="643494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80154"/>
            <a:ext cx="9026525" cy="857250"/>
          </a:xfrm>
          <a:solidFill>
            <a:schemeClr val="tx2"/>
          </a:solidFill>
        </p:spPr>
        <p:txBody>
          <a:bodyPr>
            <a:normAutofit fontScale="90000"/>
          </a:bodyPr>
          <a:lstStyle/>
          <a:p>
            <a:r>
              <a:rPr lang="es-EC" b="1" dirty="0" smtClean="0"/>
              <a:t>2.2 FUNDAMENTACIÓN TEÓRICA</a:t>
            </a:r>
            <a:br>
              <a:rPr lang="es-EC" b="1" dirty="0" smtClean="0"/>
            </a:br>
            <a:r>
              <a:rPr lang="es-EC" b="1" dirty="0" smtClean="0"/>
              <a:t>1. LA CONVEMAR</a:t>
            </a:r>
            <a:endParaRPr lang="es-EC" b="1" dirty="0"/>
          </a:p>
        </p:txBody>
      </p:sp>
      <p:sp>
        <p:nvSpPr>
          <p:cNvPr id="2" name="Rectángulo 1"/>
          <p:cNvSpPr/>
          <p:nvPr/>
        </p:nvSpPr>
        <p:spPr>
          <a:xfrm>
            <a:off x="1082313" y="978192"/>
            <a:ext cx="10027371"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2. ASPECTOS EN LOS ESPACIOS MARÍTIMOS QUE REQUIEREN CONTROL Y PROTECCIÓN DEL ESTADO</a:t>
            </a:r>
            <a:endParaRPr lang="es-EC" b="1" dirty="0"/>
          </a:p>
        </p:txBody>
      </p:sp>
      <p:sp>
        <p:nvSpPr>
          <p:cNvPr id="4" name="Rectángulo 3"/>
          <p:cNvSpPr/>
          <p:nvPr/>
        </p:nvSpPr>
        <p:spPr>
          <a:xfrm>
            <a:off x="1082313" y="1448742"/>
            <a:ext cx="10027372" cy="471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Situación jurídica de las zonas marítimas y su relación con las actividades que se desarrollan en ellas.</a:t>
            </a:r>
            <a:endParaRPr lang="es-EC" b="1" dirty="0"/>
          </a:p>
        </p:txBody>
      </p:sp>
      <p:pic>
        <p:nvPicPr>
          <p:cNvPr id="10" name="Picture 2" descr="http://www.revistaambienta.es/WebAmbienta/ImagenesDinamicas.do?source=/imagenes//articulos//anademarco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04" y="1980854"/>
            <a:ext cx="7756887" cy="44269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redondeado 10"/>
          <p:cNvSpPr/>
          <p:nvPr/>
        </p:nvSpPr>
        <p:spPr>
          <a:xfrm>
            <a:off x="8273172" y="1990781"/>
            <a:ext cx="3754581" cy="30045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rgbClr val="FFFF00"/>
                </a:solidFill>
              </a:rPr>
              <a:t>AGUAS INTERIORES Y MAR TERRITORIAL</a:t>
            </a:r>
          </a:p>
          <a:p>
            <a:pPr algn="ctr"/>
            <a:endParaRPr lang="es-EC" dirty="0"/>
          </a:p>
          <a:p>
            <a:r>
              <a:rPr lang="es-EC" sz="1400" b="1" dirty="0" smtClean="0"/>
              <a:t>Se </a:t>
            </a:r>
            <a:r>
              <a:rPr lang="es-EC" sz="1400" b="1" dirty="0" smtClean="0">
                <a:solidFill>
                  <a:srgbClr val="FFFF00"/>
                </a:solidFill>
              </a:rPr>
              <a:t>ejerce soberanía</a:t>
            </a:r>
            <a:r>
              <a:rPr lang="es-EC" sz="1400" b="1" dirty="0" smtClean="0"/>
              <a:t>, extendida al espacio aéreo así como al suelo y subsuelo.</a:t>
            </a:r>
          </a:p>
          <a:p>
            <a:r>
              <a:rPr lang="es-EC" sz="1400" b="1" dirty="0" smtClean="0"/>
              <a:t>CONVEMAR hace relación con :</a:t>
            </a:r>
          </a:p>
          <a:p>
            <a:r>
              <a:rPr lang="es-EC" sz="1400" b="1" dirty="0" smtClean="0"/>
              <a:t>Navegación de buques y su paso inocente de manera rápida e ininterrumpida. </a:t>
            </a:r>
          </a:p>
          <a:p>
            <a:r>
              <a:rPr lang="es-EC" sz="1400" b="1" dirty="0" smtClean="0"/>
              <a:t>Aspectos negativos como amenaza a la soberanía, ejercicio con armas, información en contra de la seguridad  del Estado, dispositivos militares, pesca, investigación</a:t>
            </a:r>
            <a:endParaRPr lang="es-EC" sz="1400" b="1" dirty="0"/>
          </a:p>
        </p:txBody>
      </p:sp>
      <p:sp>
        <p:nvSpPr>
          <p:cNvPr id="9" name="Rectángulo redondeado 8"/>
          <p:cNvSpPr/>
          <p:nvPr/>
        </p:nvSpPr>
        <p:spPr>
          <a:xfrm>
            <a:off x="8273171" y="2722254"/>
            <a:ext cx="3754581" cy="15416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rgbClr val="FFFF00"/>
                </a:solidFill>
              </a:rPr>
              <a:t>ZONA CONTIGUA</a:t>
            </a:r>
          </a:p>
          <a:p>
            <a:pPr algn="ctr"/>
            <a:endParaRPr lang="es-EC" dirty="0"/>
          </a:p>
          <a:p>
            <a:r>
              <a:rPr lang="es-EC" sz="1400" b="1" dirty="0" smtClean="0"/>
              <a:t>Se </a:t>
            </a:r>
            <a:r>
              <a:rPr lang="es-EC" sz="1400" b="1" dirty="0" smtClean="0">
                <a:solidFill>
                  <a:srgbClr val="FFFF00"/>
                </a:solidFill>
              </a:rPr>
              <a:t>toman medidas de fiscalización por infracciones a las leyes y reglamentos aduaneros, fiscales de inmigración o sanitarios.</a:t>
            </a:r>
            <a:endParaRPr lang="es-EC" sz="1400" b="1" dirty="0" smtClean="0"/>
          </a:p>
        </p:txBody>
      </p:sp>
      <p:sp>
        <p:nvSpPr>
          <p:cNvPr id="12" name="Rectángulo redondeado 11"/>
          <p:cNvSpPr/>
          <p:nvPr/>
        </p:nvSpPr>
        <p:spPr>
          <a:xfrm>
            <a:off x="8273170" y="3074064"/>
            <a:ext cx="3754581" cy="3491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rgbClr val="FFFF00"/>
                </a:solidFill>
              </a:rPr>
              <a:t>ZONA ECONÓMICA EXCLUSIVA</a:t>
            </a:r>
          </a:p>
          <a:p>
            <a:r>
              <a:rPr lang="es-EC" sz="1600" dirty="0" smtClean="0">
                <a:solidFill>
                  <a:srgbClr val="FFFF00"/>
                </a:solidFill>
              </a:rPr>
              <a:t> </a:t>
            </a:r>
            <a:r>
              <a:rPr lang="es-EC" sz="1400" b="1" dirty="0" smtClean="0">
                <a:solidFill>
                  <a:srgbClr val="FFFF00"/>
                </a:solidFill>
              </a:rPr>
              <a:t>Derechos de soberanía </a:t>
            </a:r>
            <a:r>
              <a:rPr lang="es-EC" sz="1400" b="1" dirty="0" smtClean="0"/>
              <a:t>para fines de exploración y explotación, conservación y administración de recursos naturales, vivos y no vivos, aguas supra yacentes al lecho y del lecho, y subsuelo y a otras con miras a explotación y exploración económicas de la zona.</a:t>
            </a:r>
          </a:p>
          <a:p>
            <a:r>
              <a:rPr lang="es-EC" sz="1400" b="1" dirty="0" smtClean="0">
                <a:solidFill>
                  <a:srgbClr val="FFFF00"/>
                </a:solidFill>
              </a:rPr>
              <a:t>Jurisdicción sobre </a:t>
            </a:r>
            <a:r>
              <a:rPr lang="es-EC" sz="1400" b="1" dirty="0" smtClean="0"/>
              <a:t>establecimiento y utilización de islas artificiales, a la investigación científica y a la protección del medio marino.</a:t>
            </a:r>
          </a:p>
          <a:p>
            <a:r>
              <a:rPr lang="es-EC" sz="1400" b="1" dirty="0" smtClean="0">
                <a:solidFill>
                  <a:srgbClr val="FFFF00"/>
                </a:solidFill>
              </a:rPr>
              <a:t>Derechos de navegación</a:t>
            </a:r>
            <a:r>
              <a:rPr lang="es-EC" sz="1400" b="1" dirty="0" smtClean="0"/>
              <a:t>, sobrevuelo, tendido de cables y tuberías submarinas y otros usos del mar</a:t>
            </a:r>
            <a:endParaRPr lang="es-EC" sz="1400" b="1" dirty="0"/>
          </a:p>
        </p:txBody>
      </p:sp>
      <p:sp>
        <p:nvSpPr>
          <p:cNvPr id="13" name="Rectángulo redondeado 12"/>
          <p:cNvSpPr/>
          <p:nvPr/>
        </p:nvSpPr>
        <p:spPr>
          <a:xfrm>
            <a:off x="8273168" y="3424996"/>
            <a:ext cx="3754581" cy="3140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rgbClr val="FFFF00"/>
                </a:solidFill>
              </a:rPr>
              <a:t>PLATAFORMA CONTINENTAL</a:t>
            </a:r>
          </a:p>
          <a:p>
            <a:pPr algn="ctr"/>
            <a:endParaRPr lang="es-EC" b="1" dirty="0" smtClean="0">
              <a:solidFill>
                <a:srgbClr val="FFFF00"/>
              </a:solidFill>
            </a:endParaRPr>
          </a:p>
          <a:p>
            <a:pPr algn="just"/>
            <a:r>
              <a:rPr lang="es-EC" sz="1600" dirty="0" smtClean="0">
                <a:solidFill>
                  <a:srgbClr val="FFFF00"/>
                </a:solidFill>
              </a:rPr>
              <a:t> </a:t>
            </a:r>
            <a:r>
              <a:rPr lang="es-EC" sz="1400" b="1" dirty="0" smtClean="0">
                <a:solidFill>
                  <a:srgbClr val="FFFF00"/>
                </a:solidFill>
              </a:rPr>
              <a:t>Ejerce derechos de soberanía </a:t>
            </a:r>
            <a:r>
              <a:rPr lang="es-EC" sz="1400" b="1" dirty="0" smtClean="0">
                <a:solidFill>
                  <a:schemeClr val="bg1"/>
                </a:solidFill>
              </a:rPr>
              <a:t>para las actividades  de explotación y exploración de recursos minerales y no vivos, también comprende organismos vivos sedentarios.</a:t>
            </a:r>
          </a:p>
          <a:p>
            <a:pPr algn="just"/>
            <a:endParaRPr lang="es-EC" sz="1400" b="1" dirty="0" smtClean="0">
              <a:solidFill>
                <a:schemeClr val="bg1"/>
              </a:solidFill>
            </a:endParaRPr>
          </a:p>
          <a:p>
            <a:pPr algn="just"/>
            <a:r>
              <a:rPr lang="es-EC" sz="1400" b="1" dirty="0" smtClean="0">
                <a:solidFill>
                  <a:srgbClr val="FFFF00"/>
                </a:solidFill>
              </a:rPr>
              <a:t>Derecho exclusivo </a:t>
            </a:r>
            <a:r>
              <a:rPr lang="es-EC" sz="1400" b="1" dirty="0" smtClean="0">
                <a:solidFill>
                  <a:schemeClr val="bg1"/>
                </a:solidFill>
              </a:rPr>
              <a:t>para autorizar perforaciones y excavación de túneles.</a:t>
            </a:r>
          </a:p>
          <a:p>
            <a:pPr algn="just"/>
            <a:endParaRPr lang="es-EC" sz="1400" b="1" dirty="0" smtClean="0">
              <a:solidFill>
                <a:schemeClr val="bg1"/>
              </a:solidFill>
            </a:endParaRPr>
          </a:p>
          <a:p>
            <a:pPr algn="just"/>
            <a:r>
              <a:rPr lang="es-EC" sz="1400" b="1" dirty="0" smtClean="0">
                <a:solidFill>
                  <a:srgbClr val="FFFF00"/>
                </a:solidFill>
              </a:rPr>
              <a:t>Lineamientos específicos </a:t>
            </a:r>
            <a:r>
              <a:rPr lang="es-EC" sz="1400" b="1" dirty="0" smtClean="0">
                <a:solidFill>
                  <a:schemeClr val="bg1"/>
                </a:solidFill>
              </a:rPr>
              <a:t>para tendido de cables y tuberías submarinas.</a:t>
            </a:r>
          </a:p>
          <a:p>
            <a:endParaRPr lang="es-EC" sz="1600" b="1" dirty="0"/>
          </a:p>
        </p:txBody>
      </p:sp>
      <p:sp>
        <p:nvSpPr>
          <p:cNvPr id="14" name="Rectángulo redondeado 13"/>
          <p:cNvSpPr/>
          <p:nvPr/>
        </p:nvSpPr>
        <p:spPr>
          <a:xfrm>
            <a:off x="150593" y="1990781"/>
            <a:ext cx="3754581" cy="3476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rgbClr val="FFFF00"/>
                </a:solidFill>
              </a:rPr>
              <a:t>ALTA MAR</a:t>
            </a:r>
          </a:p>
          <a:p>
            <a:pPr algn="just"/>
            <a:r>
              <a:rPr lang="es-EC" sz="1400" b="1" dirty="0" smtClean="0">
                <a:solidFill>
                  <a:srgbClr val="FFFF00"/>
                </a:solidFill>
              </a:rPr>
              <a:t> No hay  soberanía para ningún Estado.</a:t>
            </a:r>
          </a:p>
          <a:p>
            <a:pPr algn="just"/>
            <a:r>
              <a:rPr lang="es-EC" sz="1400" b="1" dirty="0" smtClean="0">
                <a:solidFill>
                  <a:srgbClr val="FFFF00"/>
                </a:solidFill>
              </a:rPr>
              <a:t>Las actividades relacionadas son:</a:t>
            </a:r>
          </a:p>
          <a:p>
            <a:pPr algn="just"/>
            <a:r>
              <a:rPr lang="es-EC" sz="1400" b="1" dirty="0" smtClean="0">
                <a:solidFill>
                  <a:schemeClr val="bg1"/>
                </a:solidFill>
              </a:rPr>
              <a:t>La navegación, el sobrevuelo, colocación de cables y tuberías submarinas, construcción de islas artificiales, libertad de pesca, libertad de investigación científica y derechos sobre actividades en la ZONA.</a:t>
            </a:r>
          </a:p>
          <a:p>
            <a:pPr algn="just"/>
            <a:endParaRPr lang="es-EC" sz="1400" b="1" dirty="0" smtClean="0">
              <a:solidFill>
                <a:schemeClr val="bg1"/>
              </a:solidFill>
            </a:endParaRPr>
          </a:p>
          <a:p>
            <a:pPr algn="just"/>
            <a:r>
              <a:rPr lang="es-EC" sz="1400" b="1" dirty="0" smtClean="0">
                <a:solidFill>
                  <a:schemeClr val="bg1"/>
                </a:solidFill>
              </a:rPr>
              <a:t>Responsabilidad del Estado de bandera por la seguridad en el mar en cuanto a construcción, equipo, condiciones de navegación, dotación, capacitación, señales, comunicaciones y previsión de abordaje.</a:t>
            </a:r>
            <a:endParaRPr lang="es-EC" sz="1400" b="1" dirty="0">
              <a:solidFill>
                <a:schemeClr val="bg1"/>
              </a:solidFill>
            </a:endParaRPr>
          </a:p>
        </p:txBody>
      </p:sp>
      <p:sp>
        <p:nvSpPr>
          <p:cNvPr id="15" name="Rectángulo 14"/>
          <p:cNvSpPr/>
          <p:nvPr/>
        </p:nvSpPr>
        <p:spPr>
          <a:xfrm>
            <a:off x="150593" y="2832319"/>
            <a:ext cx="4045528" cy="3105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smtClean="0">
                <a:solidFill>
                  <a:srgbClr val="FFFF00"/>
                </a:solidFill>
              </a:rPr>
              <a:t>Los Estados tienen la responsabilidad </a:t>
            </a:r>
            <a:r>
              <a:rPr lang="es-EC" sz="1400" b="1" dirty="0" smtClean="0">
                <a:solidFill>
                  <a:schemeClr val="bg1"/>
                </a:solidFill>
              </a:rPr>
              <a:t>de conformar servicio de búsqueda y rescate.</a:t>
            </a:r>
          </a:p>
          <a:p>
            <a:pPr algn="just"/>
            <a:endParaRPr lang="es-EC" sz="1400" b="1" dirty="0">
              <a:solidFill>
                <a:schemeClr val="bg1"/>
              </a:solidFill>
            </a:endParaRPr>
          </a:p>
          <a:p>
            <a:pPr algn="just"/>
            <a:r>
              <a:rPr lang="es-EC" sz="1400" b="1" dirty="0" smtClean="0">
                <a:solidFill>
                  <a:srgbClr val="FFFF00"/>
                </a:solidFill>
              </a:rPr>
              <a:t>Prohibiciones </a:t>
            </a:r>
            <a:r>
              <a:rPr lang="es-EC" sz="1400" b="1" dirty="0" smtClean="0">
                <a:solidFill>
                  <a:schemeClr val="bg1"/>
                </a:solidFill>
              </a:rPr>
              <a:t>: al transporte de esclavos, piratería efectuada en un buque o aeronave. </a:t>
            </a:r>
          </a:p>
          <a:p>
            <a:pPr algn="just"/>
            <a:r>
              <a:rPr lang="es-EC" sz="1400" b="1" dirty="0" smtClean="0">
                <a:solidFill>
                  <a:schemeClr val="bg1"/>
                </a:solidFill>
              </a:rPr>
              <a:t>Cualquier estado puede apresar por piratería y someter a su jurisdicción.</a:t>
            </a:r>
          </a:p>
          <a:p>
            <a:pPr algn="just"/>
            <a:r>
              <a:rPr lang="es-EC" sz="1400" b="1" dirty="0" smtClean="0">
                <a:solidFill>
                  <a:srgbClr val="FFFF00"/>
                </a:solidFill>
              </a:rPr>
              <a:t>El apresamiento solo puede ser hecho por buques de guerra o aeronaves militares</a:t>
            </a:r>
            <a:r>
              <a:rPr lang="es-EC" sz="1400" b="1" dirty="0" smtClean="0">
                <a:solidFill>
                  <a:schemeClr val="bg1"/>
                </a:solidFill>
              </a:rPr>
              <a:t>; también por servicios del gobierno.</a:t>
            </a:r>
          </a:p>
          <a:p>
            <a:pPr algn="just"/>
            <a:endParaRPr lang="es-EC" sz="1400" b="1" dirty="0">
              <a:solidFill>
                <a:schemeClr val="bg1"/>
              </a:solidFill>
            </a:endParaRPr>
          </a:p>
          <a:p>
            <a:pPr algn="just"/>
            <a:r>
              <a:rPr lang="es-EC" sz="1400" b="1" dirty="0" smtClean="0">
                <a:solidFill>
                  <a:srgbClr val="FFFF00"/>
                </a:solidFill>
              </a:rPr>
              <a:t>POR TANTO SE HACE IMPRESINDIBLE  UN PODER NAVAL CON CAPACIDAD DE PERMANENCIA Y CONTRIBUYA AL CONTROL EN ALTA MAR.</a:t>
            </a:r>
            <a:endParaRPr lang="es-EC" sz="1400" b="1" dirty="0">
              <a:solidFill>
                <a:srgbClr val="FFFF00"/>
              </a:solidFill>
            </a:endParaRPr>
          </a:p>
        </p:txBody>
      </p:sp>
      <p:sp>
        <p:nvSpPr>
          <p:cNvPr id="16" name="Rectángulo redondeado 15"/>
          <p:cNvSpPr/>
          <p:nvPr/>
        </p:nvSpPr>
        <p:spPr>
          <a:xfrm>
            <a:off x="150593" y="3328329"/>
            <a:ext cx="3754581" cy="30794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rgbClr val="FFFF00"/>
                </a:solidFill>
              </a:rPr>
              <a:t>LA ZONA</a:t>
            </a:r>
          </a:p>
          <a:p>
            <a:pPr algn="just"/>
            <a:r>
              <a:rPr lang="es-EC" sz="1600" b="1" dirty="0" smtClean="0">
                <a:solidFill>
                  <a:srgbClr val="FFFF00"/>
                </a:solidFill>
              </a:rPr>
              <a:t> No hay  soberanía para ningún Estado.</a:t>
            </a:r>
          </a:p>
          <a:p>
            <a:pPr algn="just"/>
            <a:endParaRPr lang="es-EC" sz="1600" b="1" dirty="0">
              <a:solidFill>
                <a:srgbClr val="FFFF00"/>
              </a:solidFill>
            </a:endParaRPr>
          </a:p>
          <a:p>
            <a:pPr algn="just"/>
            <a:r>
              <a:rPr lang="es-EC" sz="1400" b="1" dirty="0" smtClean="0">
                <a:solidFill>
                  <a:schemeClr val="bg1"/>
                </a:solidFill>
              </a:rPr>
              <a:t>Únicamente para fines pacíficos</a:t>
            </a:r>
          </a:p>
          <a:p>
            <a:pPr algn="just"/>
            <a:r>
              <a:rPr lang="es-EC" sz="1400" b="1" dirty="0" smtClean="0">
                <a:solidFill>
                  <a:schemeClr val="bg1"/>
                </a:solidFill>
              </a:rPr>
              <a:t>Las actividades relacionadas son con los fondos marinos  los Estados son beneficiarios.</a:t>
            </a:r>
          </a:p>
          <a:p>
            <a:pPr algn="just"/>
            <a:endParaRPr lang="es-EC" sz="1400" b="1" dirty="0">
              <a:solidFill>
                <a:schemeClr val="bg1"/>
              </a:solidFill>
            </a:endParaRPr>
          </a:p>
          <a:p>
            <a:pPr algn="just"/>
            <a:r>
              <a:rPr lang="es-EC" sz="1400" b="1" dirty="0" smtClean="0">
                <a:solidFill>
                  <a:schemeClr val="bg1"/>
                </a:solidFill>
              </a:rPr>
              <a:t>Es de importancia la intervención del país en estas actividades para incrementar y mejorar el aspecto científico, tecnológico y otros relacionados. </a:t>
            </a:r>
          </a:p>
        </p:txBody>
      </p:sp>
    </p:spTree>
    <p:extLst>
      <p:ext uri="{BB962C8B-B14F-4D97-AF65-F5344CB8AC3E}">
        <p14:creationId xmlns:p14="http://schemas.microsoft.com/office/powerpoint/2010/main" val="67273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80154"/>
            <a:ext cx="9026525" cy="857250"/>
          </a:xfrm>
          <a:solidFill>
            <a:schemeClr val="tx2"/>
          </a:solidFill>
        </p:spPr>
        <p:txBody>
          <a:bodyPr>
            <a:normAutofit fontScale="90000"/>
          </a:bodyPr>
          <a:lstStyle/>
          <a:p>
            <a:r>
              <a:rPr lang="es-EC" b="1" dirty="0" smtClean="0"/>
              <a:t>2.2 FUNDAMENTACIÓN TEÓRICA</a:t>
            </a:r>
            <a:br>
              <a:rPr lang="es-EC" b="1" dirty="0" smtClean="0"/>
            </a:br>
            <a:r>
              <a:rPr lang="es-EC" b="1" dirty="0" smtClean="0"/>
              <a:t>1. LA CONVEMAR</a:t>
            </a:r>
            <a:endParaRPr lang="es-EC" b="1" dirty="0"/>
          </a:p>
        </p:txBody>
      </p:sp>
      <p:sp>
        <p:nvSpPr>
          <p:cNvPr id="2" name="Rectángulo 1"/>
          <p:cNvSpPr/>
          <p:nvPr/>
        </p:nvSpPr>
        <p:spPr>
          <a:xfrm>
            <a:off x="422976" y="975976"/>
            <a:ext cx="11346045" cy="272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t>3</a:t>
            </a:r>
            <a:r>
              <a:rPr lang="es-EC" sz="1600" b="1" dirty="0" smtClean="0"/>
              <a:t>. ACTIVIDADES DE INVESTIGACIÓN QUE PUEDEN DESARROLLARSE Y QUE DEBEN SER PROTEGIDAS Y CONTROLADAS</a:t>
            </a:r>
            <a:endParaRPr lang="es-EC" sz="1600" b="1" dirty="0"/>
          </a:p>
        </p:txBody>
      </p:sp>
      <p:pic>
        <p:nvPicPr>
          <p:cNvPr id="1026" name="Picture 2" descr="http://www.imarpe.pe/imarpe/imagenes/portal/imarpe/humboldt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03" y="1263403"/>
            <a:ext cx="1673949" cy="1339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ceanografos.files.wordpress.com/2012/07/imagen-ploc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2252" y="2033858"/>
            <a:ext cx="2021351" cy="116750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061430" y="1395829"/>
            <a:ext cx="7471233" cy="1815882"/>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C" sz="1600" b="1" dirty="0" smtClean="0">
                <a:solidFill>
                  <a:schemeClr val="bg1"/>
                </a:solidFill>
              </a:rPr>
              <a:t>La investigación científica debe realizarse con fines pacíficos.</a:t>
            </a:r>
          </a:p>
          <a:p>
            <a:pPr marL="285750" indent="-285750">
              <a:buFont typeface="Arial" panose="020B0604020202020204" pitchFamily="34" charset="0"/>
              <a:buChar char="•"/>
            </a:pPr>
            <a:r>
              <a:rPr lang="es-EC" sz="1600" b="1" dirty="0" smtClean="0">
                <a:solidFill>
                  <a:schemeClr val="bg1"/>
                </a:solidFill>
              </a:rPr>
              <a:t>Con métodos y medios científicos adecuados.</a:t>
            </a:r>
          </a:p>
          <a:p>
            <a:pPr marL="285750" indent="-285750">
              <a:buFont typeface="Arial" panose="020B0604020202020204" pitchFamily="34" charset="0"/>
              <a:buChar char="•"/>
            </a:pPr>
            <a:r>
              <a:rPr lang="es-EC" sz="1600" b="1" dirty="0" smtClean="0">
                <a:solidFill>
                  <a:schemeClr val="bg1"/>
                </a:solidFill>
              </a:rPr>
              <a:t>Que no causen interferencia con los otros usos del mar.</a:t>
            </a:r>
          </a:p>
          <a:p>
            <a:pPr marL="285750" indent="-285750">
              <a:buFont typeface="Arial" panose="020B0604020202020204" pitchFamily="34" charset="0"/>
              <a:buChar char="•"/>
            </a:pPr>
            <a:r>
              <a:rPr lang="es-EC" sz="1600" b="1" dirty="0" smtClean="0">
                <a:solidFill>
                  <a:schemeClr val="bg1"/>
                </a:solidFill>
              </a:rPr>
              <a:t>Que se respete aspectos de protección y preservación del medio marino.</a:t>
            </a:r>
            <a:endParaRPr lang="es-EC" sz="1600" b="1" dirty="0">
              <a:solidFill>
                <a:schemeClr val="bg1"/>
              </a:solidFill>
            </a:endParaRPr>
          </a:p>
          <a:p>
            <a:pPr marL="285750" indent="-285750">
              <a:buFont typeface="Arial" panose="020B0604020202020204" pitchFamily="34" charset="0"/>
              <a:buChar char="•"/>
            </a:pPr>
            <a:r>
              <a:rPr lang="es-EC" sz="1600" b="1" dirty="0" smtClean="0">
                <a:solidFill>
                  <a:schemeClr val="bg1"/>
                </a:solidFill>
              </a:rPr>
              <a:t>Explotación y exploración de recursos.</a:t>
            </a:r>
          </a:p>
          <a:p>
            <a:pPr marL="285750" indent="-285750">
              <a:buFont typeface="Arial" panose="020B0604020202020204" pitchFamily="34" charset="0"/>
              <a:buChar char="•"/>
            </a:pPr>
            <a:r>
              <a:rPr lang="es-EC" sz="1600" b="1" dirty="0" smtClean="0">
                <a:solidFill>
                  <a:schemeClr val="bg1"/>
                </a:solidFill>
              </a:rPr>
              <a:t>Perforaciones considerando el uso de explosivos, construcción de islas artificiales o instalaciones.</a:t>
            </a:r>
          </a:p>
        </p:txBody>
      </p:sp>
      <p:sp>
        <p:nvSpPr>
          <p:cNvPr id="9" name="Rectángulo 8"/>
          <p:cNvSpPr/>
          <p:nvPr/>
        </p:nvSpPr>
        <p:spPr>
          <a:xfrm>
            <a:off x="422976" y="3458624"/>
            <a:ext cx="11109687" cy="282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t>4. ACTIVIDADES EN LA ZONA QUE SE DEBEN CONSIDERAR; Y REQUIEREN PROTECCIÓN Y CONTROL</a:t>
            </a:r>
            <a:endParaRPr lang="es-EC" sz="1600" b="1" dirty="0"/>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303" y="4014653"/>
            <a:ext cx="2507190" cy="223057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lecha derecha 12"/>
          <p:cNvSpPr/>
          <p:nvPr/>
        </p:nvSpPr>
        <p:spPr>
          <a:xfrm rot="3303872">
            <a:off x="2043532" y="5078462"/>
            <a:ext cx="479633" cy="2412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CuadroTexto 13"/>
          <p:cNvSpPr txBox="1"/>
          <p:nvPr/>
        </p:nvSpPr>
        <p:spPr>
          <a:xfrm>
            <a:off x="4061429" y="3888703"/>
            <a:ext cx="7471233" cy="2308324"/>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C" sz="1600" b="1" dirty="0">
                <a:solidFill>
                  <a:srgbClr val="FFFF00"/>
                </a:solidFill>
              </a:rPr>
              <a:t>M</a:t>
            </a:r>
            <a:r>
              <a:rPr lang="es-EC" sz="1600" b="1" dirty="0" smtClean="0">
                <a:solidFill>
                  <a:srgbClr val="FFFF00"/>
                </a:solidFill>
              </a:rPr>
              <a:t>edidas para </a:t>
            </a:r>
            <a:r>
              <a:rPr lang="es-EC" sz="1600" b="1" dirty="0" smtClean="0">
                <a:solidFill>
                  <a:schemeClr val="bg1"/>
                </a:solidFill>
              </a:rPr>
              <a:t>prevenir, mitigar y eliminar peligros graves para las costas debido a contaminación o accidentes en la ejecución de las actividades.</a:t>
            </a:r>
            <a:endParaRPr lang="es-EC" sz="1600" b="1" dirty="0">
              <a:solidFill>
                <a:schemeClr val="bg1"/>
              </a:solidFill>
            </a:endParaRPr>
          </a:p>
          <a:p>
            <a:r>
              <a:rPr lang="es-EC" sz="1600" b="1" dirty="0" smtClean="0">
                <a:solidFill>
                  <a:srgbClr val="FFFF00"/>
                </a:solidFill>
              </a:rPr>
              <a:t>La protección en la ZONA </a:t>
            </a:r>
            <a:r>
              <a:rPr lang="es-EC" sz="1600" b="1" dirty="0" smtClean="0">
                <a:solidFill>
                  <a:schemeClr val="bg1"/>
                </a:solidFill>
              </a:rPr>
              <a:t>esta orientada al medio marino por efectos de la perforación, dragado, excavación, evacuación de desechos, instalaciones y otros relacionados.</a:t>
            </a:r>
            <a:endParaRPr lang="es-EC" sz="1600" b="1" dirty="0">
              <a:solidFill>
                <a:schemeClr val="bg1"/>
              </a:solidFill>
            </a:endParaRPr>
          </a:p>
          <a:p>
            <a:r>
              <a:rPr lang="es-EC" sz="1600" b="1" dirty="0" smtClean="0">
                <a:solidFill>
                  <a:schemeClr val="bg1"/>
                </a:solidFill>
              </a:rPr>
              <a:t>Protección a los recursos naturales, flora y fauna marina; y la vida humana en el mar.</a:t>
            </a:r>
            <a:endParaRPr lang="es-EC" sz="1600" b="1" dirty="0">
              <a:solidFill>
                <a:schemeClr val="bg1"/>
              </a:solidFill>
            </a:endParaRPr>
          </a:p>
          <a:p>
            <a:r>
              <a:rPr lang="es-EC" sz="1600" b="1" dirty="0" smtClean="0">
                <a:solidFill>
                  <a:srgbClr val="FFFF00"/>
                </a:solidFill>
              </a:rPr>
              <a:t>En cuanto a seguridad</a:t>
            </a:r>
            <a:r>
              <a:rPr lang="es-EC" sz="1600" b="1" dirty="0" smtClean="0">
                <a:solidFill>
                  <a:schemeClr val="bg1"/>
                </a:solidFill>
              </a:rPr>
              <a:t>: velar porque las vías marítimas y donde se realizan faenas de pesca no sean interrumpidas.</a:t>
            </a:r>
          </a:p>
          <a:p>
            <a:r>
              <a:rPr lang="es-EC" sz="1600" b="1" dirty="0" smtClean="0">
                <a:solidFill>
                  <a:schemeClr val="bg1"/>
                </a:solidFill>
              </a:rPr>
              <a:t>Preservar la seguridad a la navegación y respetar las zonas de seguridad.</a:t>
            </a:r>
          </a:p>
        </p:txBody>
      </p:sp>
    </p:spTree>
    <p:extLst>
      <p:ext uri="{BB962C8B-B14F-4D97-AF65-F5344CB8AC3E}">
        <p14:creationId xmlns:p14="http://schemas.microsoft.com/office/powerpoint/2010/main" val="3250668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80154"/>
            <a:ext cx="9026525" cy="857250"/>
          </a:xfrm>
          <a:solidFill>
            <a:schemeClr val="tx2"/>
          </a:solidFill>
        </p:spPr>
        <p:txBody>
          <a:bodyPr>
            <a:normAutofit fontScale="90000"/>
          </a:bodyPr>
          <a:lstStyle/>
          <a:p>
            <a:r>
              <a:rPr lang="es-EC" b="1" dirty="0" smtClean="0"/>
              <a:t>2.2 FUNDAMENTACIÓN TEÓRICA</a:t>
            </a:r>
            <a:br>
              <a:rPr lang="es-EC" b="1" dirty="0" smtClean="0"/>
            </a:br>
            <a:r>
              <a:rPr lang="es-EC" b="1" dirty="0" smtClean="0"/>
              <a:t>1. LA CONVEMAR</a:t>
            </a:r>
            <a:endParaRPr lang="es-EC" b="1" dirty="0"/>
          </a:p>
        </p:txBody>
      </p:sp>
      <p:sp>
        <p:nvSpPr>
          <p:cNvPr id="2" name="Rectángulo 1"/>
          <p:cNvSpPr/>
          <p:nvPr/>
        </p:nvSpPr>
        <p:spPr>
          <a:xfrm>
            <a:off x="541155" y="975976"/>
            <a:ext cx="11109687" cy="272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t>5. ASPECTOS DE RESOLUCIÓN DE CONTROVERSIAS QUE SE DEBEN CONSIDERAR.</a:t>
            </a:r>
            <a:endParaRPr lang="es-EC" sz="1600" b="1" dirty="0"/>
          </a:p>
        </p:txBody>
      </p:sp>
      <p:sp>
        <p:nvSpPr>
          <p:cNvPr id="10" name="Elipse 9"/>
          <p:cNvSpPr/>
          <p:nvPr/>
        </p:nvSpPr>
        <p:spPr>
          <a:xfrm>
            <a:off x="8964979" y="1756519"/>
            <a:ext cx="1845946" cy="1399308"/>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Someterse al TIDM,CIJ o</a:t>
            </a:r>
          </a:p>
          <a:p>
            <a:pPr algn="ctr"/>
            <a:r>
              <a:rPr lang="es-EC" b="1" dirty="0" smtClean="0"/>
              <a:t>TA</a:t>
            </a:r>
            <a:endParaRPr lang="es-EC" b="1" dirty="0"/>
          </a:p>
        </p:txBody>
      </p:sp>
      <p:sp>
        <p:nvSpPr>
          <p:cNvPr id="11" name="Elipse 10"/>
          <p:cNvSpPr/>
          <p:nvPr/>
        </p:nvSpPr>
        <p:spPr>
          <a:xfrm>
            <a:off x="5123722" y="1631759"/>
            <a:ext cx="2029345" cy="1607984"/>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Acuerdos regionales o bilaterales son prioridad</a:t>
            </a:r>
            <a:endParaRPr lang="es-EC" b="1" dirty="0"/>
          </a:p>
        </p:txBody>
      </p:sp>
      <p:sp>
        <p:nvSpPr>
          <p:cNvPr id="12" name="Elipse 11"/>
          <p:cNvSpPr/>
          <p:nvPr/>
        </p:nvSpPr>
        <p:spPr>
          <a:xfrm>
            <a:off x="3261963" y="1626407"/>
            <a:ext cx="1861759" cy="1659532"/>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Solución por medios pacíficos</a:t>
            </a:r>
            <a:endParaRPr lang="es-EC" b="1" dirty="0"/>
          </a:p>
        </p:txBody>
      </p:sp>
      <p:sp>
        <p:nvSpPr>
          <p:cNvPr id="13" name="Elipse 12"/>
          <p:cNvSpPr/>
          <p:nvPr/>
        </p:nvSpPr>
        <p:spPr>
          <a:xfrm>
            <a:off x="7153067" y="1713451"/>
            <a:ext cx="1811912" cy="1537854"/>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Presencia disuasiva del  Poder Naval.</a:t>
            </a:r>
            <a:endParaRPr lang="es-EC" b="1" dirty="0"/>
          </a:p>
        </p:txBody>
      </p:sp>
      <p:grpSp>
        <p:nvGrpSpPr>
          <p:cNvPr id="14" name="Grupo 13"/>
          <p:cNvGrpSpPr/>
          <p:nvPr/>
        </p:nvGrpSpPr>
        <p:grpSpPr>
          <a:xfrm>
            <a:off x="457345" y="1414992"/>
            <a:ext cx="2436929" cy="1909496"/>
            <a:chOff x="4583832" y="2562686"/>
            <a:chExt cx="3024336" cy="3249715"/>
          </a:xfrm>
        </p:grpSpPr>
        <p:pic>
          <p:nvPicPr>
            <p:cNvPr id="3074" name="Picture 2" descr="https://encrypted-tbn3.gstatic.com/images?q=tbn:ANd9GcQHPfo0oOsyGDhM5TQdywXpKFFo65-UqWi7FuIgiZ4P9DL_5kawI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832" y="2562686"/>
              <a:ext cx="3024336" cy="18573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cffaa.mil.ec/images/ccffaa/arm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3832" y="4413532"/>
              <a:ext cx="3024336" cy="139886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ángulo 14"/>
          <p:cNvSpPr/>
          <p:nvPr/>
        </p:nvSpPr>
        <p:spPr>
          <a:xfrm>
            <a:off x="457345" y="3546534"/>
            <a:ext cx="11109687" cy="298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t>6. ASPECTOS DE PROTECIÓN Y PRESERVACIÓN DEL MEDIO MARINO QUE SE DEBEN CONTROLAR.</a:t>
            </a:r>
            <a:endParaRPr lang="es-EC" sz="1600" b="1" dirty="0"/>
          </a:p>
        </p:txBody>
      </p:sp>
      <p:pic>
        <p:nvPicPr>
          <p:cNvPr id="16" name="Picture 2" descr="http://www.museosdetenerife.org/assets/images/events/event-3580-daa0465d7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346" y="4139252"/>
            <a:ext cx="2548247" cy="2064594"/>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3040480" y="3928910"/>
            <a:ext cx="3417697" cy="2585323"/>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s-ES" b="1" dirty="0"/>
              <a:t> </a:t>
            </a:r>
            <a:r>
              <a:rPr lang="es-ES" sz="1600" b="1" dirty="0"/>
              <a:t>“Los Estados tienen la obligación de proteger y preservar el medio marino”. “Los Estados tienen el derecho soberano de explotar sus recursos naturales con arreglo a su política en materia de medio ambiente y de conformidad con su obligación de proteger y preservar el medio marino”. </a:t>
            </a:r>
            <a:r>
              <a:rPr lang="es-EC" sz="1600" b="1" dirty="0"/>
              <a:t>(ONU, CONVEMAR, 1982, pág. 119)</a:t>
            </a:r>
          </a:p>
        </p:txBody>
      </p:sp>
      <p:sp>
        <p:nvSpPr>
          <p:cNvPr id="18" name="Elipse 17"/>
          <p:cNvSpPr/>
          <p:nvPr/>
        </p:nvSpPr>
        <p:spPr>
          <a:xfrm>
            <a:off x="6564151" y="3913536"/>
            <a:ext cx="2400828" cy="2195957"/>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t>Por la contaminación de buques. CONTROL de transito bajo reglas internacionales de navegabilidad .</a:t>
            </a:r>
            <a:endParaRPr lang="es-EC" sz="1600" b="1" dirty="0"/>
          </a:p>
        </p:txBody>
      </p:sp>
      <p:sp>
        <p:nvSpPr>
          <p:cNvPr id="19" name="Elipse 18"/>
          <p:cNvSpPr/>
          <p:nvPr/>
        </p:nvSpPr>
        <p:spPr>
          <a:xfrm>
            <a:off x="9163531" y="4442485"/>
            <a:ext cx="2403501" cy="2064594"/>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t>Los Estados deben prevenir, reducir y controlar posibles perjuicios por contaminación.</a:t>
            </a:r>
            <a:endParaRPr lang="es-EC" sz="1600" b="1" dirty="0"/>
          </a:p>
        </p:txBody>
      </p:sp>
    </p:spTree>
    <p:extLst>
      <p:ext uri="{BB962C8B-B14F-4D97-AF65-F5344CB8AC3E}">
        <p14:creationId xmlns:p14="http://schemas.microsoft.com/office/powerpoint/2010/main" val="1664172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80154"/>
            <a:ext cx="9026525" cy="857250"/>
          </a:xfrm>
          <a:solidFill>
            <a:schemeClr val="tx2"/>
          </a:solidFill>
        </p:spPr>
        <p:txBody>
          <a:bodyPr>
            <a:normAutofit fontScale="90000"/>
          </a:bodyPr>
          <a:lstStyle/>
          <a:p>
            <a:r>
              <a:rPr lang="es-EC" b="1" dirty="0" smtClean="0"/>
              <a:t>2.2 FUNDAMENTACIÓN TEÓRICA</a:t>
            </a:r>
            <a:br>
              <a:rPr lang="es-EC" b="1" dirty="0" smtClean="0"/>
            </a:br>
            <a:r>
              <a:rPr lang="es-EC" b="1" dirty="0" smtClean="0"/>
              <a:t>1. LA CONVEMAR</a:t>
            </a:r>
            <a:endParaRPr lang="es-EC" b="1" dirty="0"/>
          </a:p>
        </p:txBody>
      </p:sp>
      <p:sp>
        <p:nvSpPr>
          <p:cNvPr id="2" name="Rectángulo 1"/>
          <p:cNvSpPr/>
          <p:nvPr/>
        </p:nvSpPr>
        <p:spPr>
          <a:xfrm>
            <a:off x="541155" y="975975"/>
            <a:ext cx="11109687"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7. COMO MATERIALIZAR EL CONTROL Y LA PROTECCIÓN.</a:t>
            </a:r>
            <a:endParaRPr lang="es-EC" b="1" dirty="0"/>
          </a:p>
        </p:txBody>
      </p:sp>
      <p:sp>
        <p:nvSpPr>
          <p:cNvPr id="10" name="Elipse 9"/>
          <p:cNvSpPr/>
          <p:nvPr/>
        </p:nvSpPr>
        <p:spPr>
          <a:xfrm>
            <a:off x="7259782" y="3966543"/>
            <a:ext cx="4391060" cy="2583091"/>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4. Para lograr se desarrollo el Plan de Seguridad Integral y protección de Espacios Acuáticos donde se enuncia el Concepto Estratégico .</a:t>
            </a:r>
            <a:endParaRPr lang="es-EC" dirty="0"/>
          </a:p>
        </p:txBody>
      </p:sp>
      <p:sp>
        <p:nvSpPr>
          <p:cNvPr id="11" name="Elipse 10"/>
          <p:cNvSpPr/>
          <p:nvPr/>
        </p:nvSpPr>
        <p:spPr>
          <a:xfrm>
            <a:off x="7370618" y="1499455"/>
            <a:ext cx="4280223" cy="2467088"/>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3</a:t>
            </a:r>
            <a:r>
              <a:rPr lang="es-EC" b="1" dirty="0" smtClean="0"/>
              <a:t>. </a:t>
            </a:r>
            <a:r>
              <a:rPr lang="es-EC" dirty="0" smtClean="0"/>
              <a:t>Verificar que no se den casos de contaminación, que la investigación se realice de acuerdo a lo aprobado, contribuir al control de actividades ilícitas.</a:t>
            </a:r>
            <a:endParaRPr lang="es-EC" dirty="0"/>
          </a:p>
        </p:txBody>
      </p:sp>
      <p:sp>
        <p:nvSpPr>
          <p:cNvPr id="13" name="Elipse 12"/>
          <p:cNvSpPr/>
          <p:nvPr/>
        </p:nvSpPr>
        <p:spPr>
          <a:xfrm>
            <a:off x="332509" y="3823180"/>
            <a:ext cx="3643746" cy="2620068"/>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2. Lo que le compete a la Armada es: resguardar la soberanía en el mar, permitir la navegación y su seguridad, adecuada explotación y exploración</a:t>
            </a:r>
            <a:endParaRPr lang="es-EC" dirty="0"/>
          </a:p>
        </p:txBody>
      </p:sp>
      <p:sp>
        <p:nvSpPr>
          <p:cNvPr id="12" name="Elipse 11"/>
          <p:cNvSpPr/>
          <p:nvPr/>
        </p:nvSpPr>
        <p:spPr>
          <a:xfrm>
            <a:off x="332510" y="1566407"/>
            <a:ext cx="3380508" cy="2215883"/>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1. La Política de Defensa debe dar lineamientos que permitan el control y la protección. A través de la Armada con el empleo del Poder Naval</a:t>
            </a:r>
            <a:endParaRPr lang="es-EC" dirty="0"/>
          </a:p>
        </p:txBody>
      </p:sp>
      <p:pic>
        <p:nvPicPr>
          <p:cNvPr id="14" name="Picture 2" descr="http://www.armada.mil.ec/wp-content/uploads/2013/06/mis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6530" y="2342042"/>
            <a:ext cx="299085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523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80154"/>
            <a:ext cx="9026525" cy="857250"/>
          </a:xfrm>
          <a:solidFill>
            <a:schemeClr val="tx2"/>
          </a:solidFill>
        </p:spPr>
        <p:txBody>
          <a:bodyPr>
            <a:normAutofit fontScale="90000"/>
          </a:bodyPr>
          <a:lstStyle/>
          <a:p>
            <a:r>
              <a:rPr lang="es-EC" b="1" dirty="0" smtClean="0"/>
              <a:t>2.2 FUNDAMENTACIÓN TEÓRICA</a:t>
            </a:r>
            <a:br>
              <a:rPr lang="es-EC" b="1" dirty="0" smtClean="0"/>
            </a:br>
            <a:r>
              <a:rPr lang="es-EC" b="1" dirty="0" smtClean="0"/>
              <a:t>1. LA CONVEMAR</a:t>
            </a:r>
            <a:endParaRPr lang="es-EC" b="1" dirty="0"/>
          </a:p>
        </p:txBody>
      </p:sp>
      <p:sp>
        <p:nvSpPr>
          <p:cNvPr id="2" name="Rectángulo 1"/>
          <p:cNvSpPr/>
          <p:nvPr/>
        </p:nvSpPr>
        <p:spPr>
          <a:xfrm>
            <a:off x="541155" y="975975"/>
            <a:ext cx="11109687"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7. COMO MATERIALIZAR EL CONTROL Y LA PROTECCIÓN.</a:t>
            </a:r>
            <a:endParaRPr lang="es-EC" b="1" dirty="0"/>
          </a:p>
        </p:txBody>
      </p:sp>
      <p:sp>
        <p:nvSpPr>
          <p:cNvPr id="10" name="Elipse 9"/>
          <p:cNvSpPr/>
          <p:nvPr/>
        </p:nvSpPr>
        <p:spPr>
          <a:xfrm>
            <a:off x="7259782" y="3966543"/>
            <a:ext cx="4391060" cy="2583091"/>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8. La CONVEMAR exige el control y la protección, EL CONCEPTO ESTRATEGICO, como hacerlo, para lograrlo se necesita de estrategias delineadas en la Política de Defensa.</a:t>
            </a:r>
            <a:endParaRPr lang="es-EC" dirty="0"/>
          </a:p>
        </p:txBody>
      </p:sp>
      <p:sp>
        <p:nvSpPr>
          <p:cNvPr id="11" name="Elipse 10"/>
          <p:cNvSpPr/>
          <p:nvPr/>
        </p:nvSpPr>
        <p:spPr>
          <a:xfrm>
            <a:off x="7370618" y="1499455"/>
            <a:ext cx="4280223" cy="2467088"/>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7. La Armada empleará para la defensa de la soberanía e integridad territorial con operaciones de seguridad y control  marítimo, con unidades de superficie y guardacostas.</a:t>
            </a:r>
            <a:endParaRPr lang="es-EC" dirty="0"/>
          </a:p>
        </p:txBody>
      </p:sp>
      <p:sp>
        <p:nvSpPr>
          <p:cNvPr id="13" name="Elipse 12"/>
          <p:cNvSpPr/>
          <p:nvPr/>
        </p:nvSpPr>
        <p:spPr>
          <a:xfrm>
            <a:off x="332509" y="3823180"/>
            <a:ext cx="3643746" cy="2620068"/>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6. El Concepto Estratégico la necesidad de medios flexibles, con capacidad de respuesta inmediata, puedan dar medidas disuasivas </a:t>
            </a:r>
            <a:endParaRPr lang="es-EC" dirty="0"/>
          </a:p>
        </p:txBody>
      </p:sp>
      <p:sp>
        <p:nvSpPr>
          <p:cNvPr id="12" name="Elipse 11"/>
          <p:cNvSpPr/>
          <p:nvPr/>
        </p:nvSpPr>
        <p:spPr>
          <a:xfrm>
            <a:off x="215611" y="1499455"/>
            <a:ext cx="3906982" cy="2282835"/>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5. El Concepto Estratégico trata de reestructura para mejorar la seguridad en las actividades marítimas, a la navegación, vida humana en el mar y protección al medio ambiente marino.</a:t>
            </a:r>
            <a:endParaRPr lang="es-EC" dirty="0"/>
          </a:p>
        </p:txBody>
      </p:sp>
      <p:pic>
        <p:nvPicPr>
          <p:cNvPr id="14" name="Picture 2" descr="http://www.armada.mil.ec/wp-content/uploads/2013/06/mis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011" y="2587314"/>
            <a:ext cx="299085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812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43908"/>
            <a:ext cx="9026525" cy="857250"/>
          </a:xfrm>
          <a:solidFill>
            <a:schemeClr val="tx2"/>
          </a:solidFill>
        </p:spPr>
        <p:txBody>
          <a:bodyPr>
            <a:normAutofit fontScale="90000"/>
          </a:bodyPr>
          <a:lstStyle/>
          <a:p>
            <a:r>
              <a:rPr lang="es-EC" b="1" dirty="0" smtClean="0"/>
              <a:t>2.2 FUNDAMENTACIÓN TEÓRICA</a:t>
            </a:r>
            <a:br>
              <a:rPr lang="es-EC" b="1" dirty="0" smtClean="0"/>
            </a:br>
            <a:r>
              <a:rPr lang="es-EC" b="1" dirty="0" smtClean="0"/>
              <a:t>2. ELEMENTOS DE LA OCEANOPOLÍTICA</a:t>
            </a:r>
            <a:endParaRPr lang="es-EC" b="1" dirty="0"/>
          </a:p>
        </p:txBody>
      </p:sp>
      <p:sp>
        <p:nvSpPr>
          <p:cNvPr id="2" name="Rectángulo 1"/>
          <p:cNvSpPr/>
          <p:nvPr/>
        </p:nvSpPr>
        <p:spPr>
          <a:xfrm>
            <a:off x="225168" y="964700"/>
            <a:ext cx="3026916" cy="424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t>1. CONDICIÓN GEOGRÁFICA ESENCIAL</a:t>
            </a:r>
            <a:endParaRPr lang="es-EC" sz="1400" b="1" dirty="0"/>
          </a:p>
        </p:txBody>
      </p:sp>
      <p:pic>
        <p:nvPicPr>
          <p:cNvPr id="4" name="Picture 2" descr="http://2.bp.blogspot.com/-MniyUARnezo/U_gSCJPSXuI/AAAAAAAAO90/B4qrXL3uqc4/s1600/conectivida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4690"/>
          <a:stretch/>
        </p:blipFill>
        <p:spPr bwMode="auto">
          <a:xfrm>
            <a:off x="600609" y="1420280"/>
            <a:ext cx="2126690" cy="1452598"/>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p:cNvSpPr/>
          <p:nvPr/>
        </p:nvSpPr>
        <p:spPr>
          <a:xfrm>
            <a:off x="4321439" y="1056866"/>
            <a:ext cx="6691118" cy="414010"/>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t>Ecuador es privilegiado en posición y relación a las comunicaciones por mar.</a:t>
            </a:r>
            <a:endParaRPr lang="es-EC" sz="1600" b="1" dirty="0"/>
          </a:p>
        </p:txBody>
      </p:sp>
      <p:sp>
        <p:nvSpPr>
          <p:cNvPr id="17" name="Rectángulo 16"/>
          <p:cNvSpPr/>
          <p:nvPr/>
        </p:nvSpPr>
        <p:spPr>
          <a:xfrm>
            <a:off x="4321439" y="1559699"/>
            <a:ext cx="6691118" cy="650119"/>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t>Se considera condición de país insular por la cercanía al canal de Panamá y posición central en el globo terrestre</a:t>
            </a:r>
            <a:r>
              <a:rPr lang="es-EC" dirty="0" smtClean="0"/>
              <a:t>.</a:t>
            </a:r>
            <a:endParaRPr lang="es-EC" dirty="0"/>
          </a:p>
        </p:txBody>
      </p:sp>
      <p:sp>
        <p:nvSpPr>
          <p:cNvPr id="18" name="Rectángulo 17"/>
          <p:cNvSpPr/>
          <p:nvPr/>
        </p:nvSpPr>
        <p:spPr>
          <a:xfrm>
            <a:off x="4321439" y="2298641"/>
            <a:ext cx="6691118" cy="394335"/>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t>Territorio marítimo  alrededor de 5 a 1 en relación al territorio terrestre.</a:t>
            </a:r>
            <a:endParaRPr lang="es-EC" sz="1600" b="1" dirty="0"/>
          </a:p>
        </p:txBody>
      </p:sp>
      <p:sp>
        <p:nvSpPr>
          <p:cNvPr id="12" name="Rectángulo 11"/>
          <p:cNvSpPr/>
          <p:nvPr/>
        </p:nvSpPr>
        <p:spPr>
          <a:xfrm>
            <a:off x="150496" y="3017735"/>
            <a:ext cx="3026916" cy="526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t>2. MARCO JURÍDICO MARÍTIMO INTERNACIONAL</a:t>
            </a:r>
            <a:endParaRPr lang="es-EC" sz="1400" b="1" dirty="0"/>
          </a:p>
        </p:txBody>
      </p:sp>
      <p:sp>
        <p:nvSpPr>
          <p:cNvPr id="13" name="Rectángulo 12"/>
          <p:cNvSpPr/>
          <p:nvPr/>
        </p:nvSpPr>
        <p:spPr>
          <a:xfrm>
            <a:off x="4321439" y="3131446"/>
            <a:ext cx="5929745" cy="399618"/>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t>La visión Oceanopolítica debe sustentarse en un marco legal</a:t>
            </a:r>
            <a:endParaRPr lang="es-EC" sz="1600" b="1" dirty="0"/>
          </a:p>
        </p:txBody>
      </p:sp>
      <p:sp>
        <p:nvSpPr>
          <p:cNvPr id="14" name="Rectángulo 13"/>
          <p:cNvSpPr/>
          <p:nvPr/>
        </p:nvSpPr>
        <p:spPr>
          <a:xfrm>
            <a:off x="4321438" y="3622224"/>
            <a:ext cx="5929745" cy="327884"/>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t>El marco legal esta representado por la CONVEMAR </a:t>
            </a:r>
            <a:r>
              <a:rPr lang="es-EC" b="1" dirty="0" smtClean="0"/>
              <a:t>.</a:t>
            </a:r>
            <a:endParaRPr lang="es-EC" b="1" dirty="0"/>
          </a:p>
        </p:txBody>
      </p:sp>
      <p:sp>
        <p:nvSpPr>
          <p:cNvPr id="15" name="Rectángulo 14"/>
          <p:cNvSpPr/>
          <p:nvPr/>
        </p:nvSpPr>
        <p:spPr>
          <a:xfrm>
            <a:off x="4321437" y="4062890"/>
            <a:ext cx="5929745" cy="298276"/>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t>Norma las actividades en el mar</a:t>
            </a:r>
            <a:endParaRPr lang="es-EC" sz="1600" b="1" dirty="0"/>
          </a:p>
        </p:txBody>
      </p:sp>
      <p:pic>
        <p:nvPicPr>
          <p:cNvPr id="20" name="Picture 2" descr="http://blogs.lavozdegalicia.es/javiersanz/files/2012/12/The1982UnitedNatio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609" y="3642341"/>
            <a:ext cx="2126690" cy="964871"/>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p:cNvSpPr/>
          <p:nvPr/>
        </p:nvSpPr>
        <p:spPr>
          <a:xfrm>
            <a:off x="150497" y="4678198"/>
            <a:ext cx="3026916" cy="49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t>3. INTERESES MARÍTIMOS</a:t>
            </a:r>
            <a:endParaRPr lang="es-EC" sz="1400" b="1" dirty="0"/>
          </a:p>
        </p:txBody>
      </p:sp>
      <p:sp>
        <p:nvSpPr>
          <p:cNvPr id="22" name="Rectángulo 21"/>
          <p:cNvSpPr/>
          <p:nvPr/>
        </p:nvSpPr>
        <p:spPr>
          <a:xfrm>
            <a:off x="1031643" y="5264962"/>
            <a:ext cx="9176384" cy="1384995"/>
          </a:xfrm>
          <a:prstGeom prst="rect">
            <a:avLst/>
          </a:prstGeom>
        </p:spPr>
        <p:txBody>
          <a:bodyPr wrap="square">
            <a:spAutoFit/>
          </a:bodyPr>
          <a:lstStyle/>
          <a:p>
            <a:pPr marL="180340" indent="-180340" algn="just">
              <a:lnSpc>
                <a:spcPct val="150000"/>
              </a:lnSpc>
              <a:spcAft>
                <a:spcPts val="0"/>
              </a:spcAft>
            </a:pPr>
            <a:r>
              <a:rPr lang="es-ES" sz="1400" b="1" i="1" dirty="0">
                <a:solidFill>
                  <a:schemeClr val="accent1">
                    <a:lumMod val="75000"/>
                  </a:schemeClr>
                </a:solidFill>
                <a:latin typeface="Times New Roman" panose="02020603050405020304" pitchFamily="18" charset="0"/>
              </a:rPr>
              <a:t>Son todas aquellas actividades que desarrolla el Estado y los particulares para el aprovechamiento del espacio y de los recursos dentro de las aguas sometidas a la jurisdicción nacional, del litoral y de los fondos marinos, con el fin de generar beneficios políticos, económicos y sociales para la Nación. </a:t>
            </a:r>
            <a:r>
              <a:rPr lang="es-EC" sz="1400" b="1" dirty="0">
                <a:solidFill>
                  <a:schemeClr val="accent1">
                    <a:lumMod val="75000"/>
                  </a:schemeClr>
                </a:solidFill>
                <a:latin typeface="Times New Roman" panose="02020603050405020304" pitchFamily="18" charset="0"/>
              </a:rPr>
              <a:t>(COGMAR, Direccionamiento Oceanopolítico y CONVEMAR, 2014, pág. 83)</a:t>
            </a:r>
            <a:endParaRPr lang="es-EC" sz="1400" b="1" dirty="0">
              <a:solidFill>
                <a:schemeClr val="accent1">
                  <a:lumMod val="75000"/>
                </a:schemeClr>
              </a:solidFill>
              <a:effectLst/>
            </a:endParaRPr>
          </a:p>
        </p:txBody>
      </p:sp>
      <p:pic>
        <p:nvPicPr>
          <p:cNvPr id="38" name="Marcador de contenido 3"/>
          <p:cNvPicPr>
            <a:picLocks noChangeAspect="1"/>
          </p:cNvPicPr>
          <p:nvPr/>
        </p:nvPicPr>
        <p:blipFill rotWithShape="1">
          <a:blip r:embed="rId6"/>
          <a:srcRect l="46969" t="46512" r="6683" b="19230"/>
          <a:stretch/>
        </p:blipFill>
        <p:spPr>
          <a:xfrm>
            <a:off x="1338351" y="1626584"/>
            <a:ext cx="9356154" cy="3890084"/>
          </a:xfrm>
          <a:prstGeom prst="rect">
            <a:avLst/>
          </a:prstGeom>
        </p:spPr>
      </p:pic>
    </p:spTree>
    <p:extLst>
      <p:ext uri="{BB962C8B-B14F-4D97-AF65-F5344CB8AC3E}">
        <p14:creationId xmlns:p14="http://schemas.microsoft.com/office/powerpoint/2010/main" val="417467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3" name="Título 2"/>
          <p:cNvSpPr>
            <a:spLocks noGrp="1"/>
          </p:cNvSpPr>
          <p:nvPr>
            <p:ph type="ctrTitle"/>
          </p:nvPr>
        </p:nvSpPr>
        <p:spPr>
          <a:xfrm>
            <a:off x="3850486" y="140332"/>
            <a:ext cx="4326134" cy="580717"/>
          </a:xfrm>
          <a:solidFill>
            <a:schemeClr val="tx2"/>
          </a:solidFill>
        </p:spPr>
        <p:txBody>
          <a:bodyPr/>
          <a:lstStyle/>
          <a:p>
            <a:r>
              <a:rPr lang="es-EC" dirty="0" smtClean="0"/>
              <a:t>AGENDA</a:t>
            </a:r>
            <a:endParaRPr lang="es-EC" dirty="0"/>
          </a:p>
        </p:txBody>
      </p:sp>
      <p:pic>
        <p:nvPicPr>
          <p:cNvPr id="7" name="Picture 8" descr="http://www.publicdomainpictures.net/pictures/70000/nahled/ruled-paper-pl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795" y="764280"/>
            <a:ext cx="10954139" cy="564347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6798470" y="1200747"/>
            <a:ext cx="4236098" cy="4770537"/>
          </a:xfrm>
          <a:prstGeom prst="rect">
            <a:avLst/>
          </a:prstGeom>
          <a:noFill/>
        </p:spPr>
        <p:txBody>
          <a:bodyPr wrap="square" rtlCol="0">
            <a:spAutoFit/>
          </a:bodyPr>
          <a:lstStyle/>
          <a:p>
            <a:pPr marL="342900" indent="-342900">
              <a:buAutoNum type="arabicPeriod"/>
            </a:pPr>
            <a:r>
              <a:rPr lang="es-EC" sz="1600" b="1" dirty="0">
                <a:solidFill>
                  <a:schemeClr val="accent2"/>
                </a:solidFill>
                <a:effectLst>
                  <a:outerShdw blurRad="38100" dist="38100" dir="2700000" algn="tl">
                    <a:srgbClr val="000000">
                      <a:alpha val="43137"/>
                    </a:srgbClr>
                  </a:outerShdw>
                </a:effectLst>
              </a:rPr>
              <a:t>INTRODUCCIÓN</a:t>
            </a:r>
          </a:p>
          <a:p>
            <a:endParaRPr lang="es-EC" sz="1600" b="1" dirty="0">
              <a:solidFill>
                <a:schemeClr val="accent2"/>
              </a:solidFill>
              <a:effectLst>
                <a:outerShdw blurRad="38100" dist="38100" dir="2700000" algn="tl">
                  <a:srgbClr val="000000">
                    <a:alpha val="43137"/>
                  </a:srgbClr>
                </a:outerShdw>
              </a:effectLst>
            </a:endParaRPr>
          </a:p>
          <a:p>
            <a:r>
              <a:rPr lang="es-EC" sz="1600" b="1" dirty="0" smtClean="0">
                <a:solidFill>
                  <a:schemeClr val="accent2"/>
                </a:solidFill>
                <a:effectLst>
                  <a:outerShdw blurRad="38100" dist="38100" dir="2700000" algn="tl">
                    <a:srgbClr val="000000">
                      <a:alpha val="43137"/>
                    </a:srgbClr>
                  </a:outerShdw>
                </a:effectLst>
              </a:rPr>
              <a:t>2.   EL </a:t>
            </a:r>
            <a:r>
              <a:rPr lang="es-EC" sz="1600" b="1" dirty="0">
                <a:solidFill>
                  <a:schemeClr val="accent2"/>
                </a:solidFill>
                <a:effectLst>
                  <a:outerShdw blurRad="38100" dist="38100" dir="2700000" algn="tl">
                    <a:srgbClr val="000000">
                      <a:alpha val="43137"/>
                    </a:srgbClr>
                  </a:outerShdw>
                </a:effectLst>
              </a:rPr>
              <a:t>PROBLEMA</a:t>
            </a:r>
          </a:p>
          <a:p>
            <a:pPr marL="342900" indent="-342900">
              <a:buFont typeface="Arial" panose="020B0604020202020204" pitchFamily="34" charset="0"/>
              <a:buChar char="•"/>
            </a:pPr>
            <a:r>
              <a:rPr lang="es-EC" sz="1600" b="1" dirty="0">
                <a:solidFill>
                  <a:schemeClr val="tx2">
                    <a:lumMod val="60000"/>
                    <a:lumOff val="40000"/>
                  </a:schemeClr>
                </a:solidFill>
                <a:effectLst>
                  <a:outerShdw blurRad="38100" dist="38100" dir="2700000" algn="tl">
                    <a:srgbClr val="000000">
                      <a:alpha val="43137"/>
                    </a:srgbClr>
                  </a:outerShdw>
                </a:effectLst>
              </a:rPr>
              <a:t>Planteamiento del problema</a:t>
            </a:r>
          </a:p>
          <a:p>
            <a:pPr marL="342900" indent="-342900">
              <a:buFont typeface="Arial" panose="020B0604020202020204" pitchFamily="34" charset="0"/>
              <a:buChar char="•"/>
            </a:pPr>
            <a:r>
              <a:rPr lang="es-EC" sz="1600" b="1" dirty="0">
                <a:solidFill>
                  <a:schemeClr val="tx2">
                    <a:lumMod val="60000"/>
                    <a:lumOff val="40000"/>
                  </a:schemeClr>
                </a:solidFill>
                <a:effectLst>
                  <a:outerShdw blurRad="38100" dist="38100" dir="2700000" algn="tl">
                    <a:srgbClr val="000000">
                      <a:alpha val="43137"/>
                    </a:srgbClr>
                  </a:outerShdw>
                </a:effectLst>
              </a:rPr>
              <a:t>Formulación del problema</a:t>
            </a:r>
          </a:p>
          <a:p>
            <a:pPr marL="342900" indent="-342900">
              <a:buFont typeface="Arial" panose="020B0604020202020204" pitchFamily="34" charset="0"/>
              <a:buChar char="•"/>
            </a:pPr>
            <a:r>
              <a:rPr lang="es-EC" sz="1600" b="1" dirty="0">
                <a:solidFill>
                  <a:schemeClr val="tx2">
                    <a:lumMod val="60000"/>
                    <a:lumOff val="40000"/>
                  </a:schemeClr>
                </a:solidFill>
                <a:effectLst>
                  <a:outerShdw blurRad="38100" dist="38100" dir="2700000" algn="tl">
                    <a:srgbClr val="000000">
                      <a:alpha val="43137"/>
                    </a:srgbClr>
                  </a:outerShdw>
                </a:effectLst>
              </a:rPr>
              <a:t>Objetivos</a:t>
            </a:r>
          </a:p>
          <a:p>
            <a:endParaRPr lang="es-EC" sz="1600" b="1" dirty="0">
              <a:effectLst>
                <a:outerShdw blurRad="38100" dist="38100" dir="2700000" algn="tl">
                  <a:srgbClr val="000000">
                    <a:alpha val="43137"/>
                  </a:srgbClr>
                </a:outerShdw>
              </a:effectLst>
            </a:endParaRPr>
          </a:p>
          <a:p>
            <a:r>
              <a:rPr lang="es-EC" sz="1600" b="1" dirty="0">
                <a:solidFill>
                  <a:schemeClr val="accent2"/>
                </a:solidFill>
                <a:effectLst>
                  <a:outerShdw blurRad="38100" dist="38100" dir="2700000" algn="tl">
                    <a:srgbClr val="000000">
                      <a:alpha val="43137"/>
                    </a:srgbClr>
                  </a:outerShdw>
                </a:effectLst>
              </a:rPr>
              <a:t>3. MARCO TEÓRICO</a:t>
            </a:r>
          </a:p>
          <a:p>
            <a:pPr marL="285750" indent="-285750">
              <a:buFont typeface="Arial" panose="020B0604020202020204" pitchFamily="34" charset="0"/>
              <a:buChar char="•"/>
            </a:pPr>
            <a:r>
              <a:rPr lang="es-EC" sz="1600" b="1" dirty="0">
                <a:solidFill>
                  <a:schemeClr val="tx2">
                    <a:lumMod val="60000"/>
                    <a:lumOff val="40000"/>
                  </a:schemeClr>
                </a:solidFill>
                <a:effectLst>
                  <a:outerShdw blurRad="38100" dist="38100" dir="2700000" algn="tl">
                    <a:srgbClr val="000000">
                      <a:alpha val="43137"/>
                    </a:srgbClr>
                  </a:outerShdw>
                </a:effectLst>
              </a:rPr>
              <a:t>Estado del arte</a:t>
            </a:r>
          </a:p>
          <a:p>
            <a:pPr marL="285750" indent="-285750">
              <a:buFont typeface="Arial" panose="020B0604020202020204" pitchFamily="34" charset="0"/>
              <a:buChar char="•"/>
            </a:pPr>
            <a:r>
              <a:rPr lang="es-EC" sz="1600" b="1" dirty="0">
                <a:solidFill>
                  <a:schemeClr val="tx2">
                    <a:lumMod val="60000"/>
                    <a:lumOff val="40000"/>
                  </a:schemeClr>
                </a:solidFill>
                <a:effectLst>
                  <a:outerShdw blurRad="38100" dist="38100" dir="2700000" algn="tl">
                    <a:srgbClr val="000000">
                      <a:alpha val="43137"/>
                    </a:srgbClr>
                  </a:outerShdw>
                </a:effectLst>
              </a:rPr>
              <a:t>Fundamentación teórica: la CONVEMAR, la Oceanopolítica y la Política </a:t>
            </a:r>
            <a:r>
              <a:rPr lang="es-EC" sz="1600" b="1" dirty="0" smtClean="0">
                <a:solidFill>
                  <a:schemeClr val="tx2">
                    <a:lumMod val="60000"/>
                    <a:lumOff val="40000"/>
                  </a:schemeClr>
                </a:solidFill>
                <a:effectLst>
                  <a:outerShdw blurRad="38100" dist="38100" dir="2700000" algn="tl">
                    <a:srgbClr val="000000">
                      <a:alpha val="43137"/>
                    </a:srgbClr>
                  </a:outerShdw>
                </a:effectLst>
              </a:rPr>
              <a:t> </a:t>
            </a:r>
          </a:p>
          <a:p>
            <a:pPr marL="285750" indent="-285750">
              <a:buFont typeface="Arial" panose="020B0604020202020204" pitchFamily="34" charset="0"/>
              <a:buChar char="•"/>
            </a:pPr>
            <a:r>
              <a:rPr lang="es-EC" sz="1600" b="1" dirty="0" smtClean="0">
                <a:solidFill>
                  <a:schemeClr val="tx2">
                    <a:lumMod val="60000"/>
                    <a:lumOff val="40000"/>
                  </a:schemeClr>
                </a:solidFill>
                <a:effectLst>
                  <a:outerShdw blurRad="38100" dist="38100" dir="2700000" algn="tl">
                    <a:srgbClr val="000000">
                      <a:alpha val="43137"/>
                    </a:srgbClr>
                  </a:outerShdw>
                </a:effectLst>
              </a:rPr>
              <a:t>Relacionamiento</a:t>
            </a:r>
          </a:p>
          <a:p>
            <a:pPr marL="285750" indent="-285750">
              <a:buFont typeface="Arial" panose="020B0604020202020204" pitchFamily="34" charset="0"/>
              <a:buChar char="•"/>
            </a:pPr>
            <a:r>
              <a:rPr lang="es-EC" sz="1600" b="1" dirty="0" smtClean="0">
                <a:solidFill>
                  <a:schemeClr val="tx2">
                    <a:lumMod val="60000"/>
                    <a:lumOff val="40000"/>
                  </a:schemeClr>
                </a:solidFill>
                <a:effectLst>
                  <a:outerShdw blurRad="38100" dist="38100" dir="2700000" algn="tl">
                    <a:srgbClr val="000000">
                      <a:alpha val="43137"/>
                    </a:srgbClr>
                  </a:outerShdw>
                </a:effectLst>
              </a:rPr>
              <a:t>Fundamentación </a:t>
            </a:r>
            <a:r>
              <a:rPr lang="es-EC" sz="1600" b="1" dirty="0" smtClean="0">
                <a:solidFill>
                  <a:schemeClr val="tx2">
                    <a:lumMod val="60000"/>
                    <a:lumOff val="40000"/>
                  </a:schemeClr>
                </a:solidFill>
                <a:effectLst>
                  <a:outerShdw blurRad="38100" dist="38100" dir="2700000" algn="tl">
                    <a:srgbClr val="000000">
                      <a:alpha val="43137"/>
                    </a:srgbClr>
                  </a:outerShdw>
                </a:effectLst>
              </a:rPr>
              <a:t>legal</a:t>
            </a:r>
            <a:endParaRPr lang="es-EC" sz="1600" b="1" dirty="0">
              <a:solidFill>
                <a:schemeClr val="tx2">
                  <a:lumMod val="60000"/>
                  <a:lumOff val="40000"/>
                </a:schemeClr>
              </a:solidFill>
              <a:effectLst>
                <a:outerShdw blurRad="38100" dist="38100" dir="2700000" algn="tl">
                  <a:srgbClr val="000000">
                    <a:alpha val="43137"/>
                  </a:srgbClr>
                </a:outerShdw>
              </a:effectLst>
            </a:endParaRPr>
          </a:p>
          <a:p>
            <a:endParaRPr lang="es-EC" sz="1600" b="1" dirty="0">
              <a:effectLst>
                <a:outerShdw blurRad="38100" dist="38100" dir="2700000" algn="tl">
                  <a:srgbClr val="000000">
                    <a:alpha val="43137"/>
                  </a:srgbClr>
                </a:outerShdw>
              </a:effectLst>
            </a:endParaRPr>
          </a:p>
          <a:p>
            <a:pPr marL="342900" indent="-342900">
              <a:buAutoNum type="arabicPeriod" startAt="4"/>
            </a:pPr>
            <a:r>
              <a:rPr lang="es-EC" sz="1600" b="1" dirty="0" smtClean="0">
                <a:solidFill>
                  <a:schemeClr val="accent2"/>
                </a:solidFill>
                <a:effectLst>
                  <a:outerShdw blurRad="38100" dist="38100" dir="2700000" algn="tl">
                    <a:srgbClr val="000000">
                      <a:alpha val="43137"/>
                    </a:srgbClr>
                  </a:outerShdw>
                </a:effectLst>
              </a:rPr>
              <a:t>METODOLOGÍA</a:t>
            </a:r>
          </a:p>
          <a:p>
            <a:pPr marL="342900" indent="-342900">
              <a:buAutoNum type="arabicPeriod" startAt="4"/>
            </a:pPr>
            <a:endParaRPr lang="es-EC" sz="1600" b="1" dirty="0">
              <a:solidFill>
                <a:schemeClr val="accent2"/>
              </a:solidFill>
              <a:effectLst>
                <a:outerShdw blurRad="38100" dist="38100" dir="2700000" algn="tl">
                  <a:srgbClr val="000000">
                    <a:alpha val="43137"/>
                  </a:srgbClr>
                </a:outerShdw>
              </a:effectLst>
            </a:endParaRPr>
          </a:p>
          <a:p>
            <a:r>
              <a:rPr lang="es-EC" sz="1600" b="1" dirty="0">
                <a:solidFill>
                  <a:schemeClr val="accent2"/>
                </a:solidFill>
                <a:effectLst>
                  <a:outerShdw blurRad="38100" dist="38100" dir="2700000" algn="tl">
                    <a:srgbClr val="000000">
                      <a:alpha val="43137"/>
                    </a:srgbClr>
                  </a:outerShdw>
                </a:effectLst>
              </a:rPr>
              <a:t>5</a:t>
            </a:r>
            <a:r>
              <a:rPr lang="es-EC" sz="1600" b="1" dirty="0" smtClean="0">
                <a:solidFill>
                  <a:schemeClr val="accent2"/>
                </a:solidFill>
                <a:effectLst>
                  <a:outerShdw blurRad="38100" dist="38100" dir="2700000" algn="tl">
                    <a:srgbClr val="000000">
                      <a:alpha val="43137"/>
                    </a:srgbClr>
                  </a:outerShdw>
                </a:effectLst>
              </a:rPr>
              <a:t>.  </a:t>
            </a:r>
            <a:r>
              <a:rPr lang="es-EC" sz="1600" b="1" dirty="0">
                <a:solidFill>
                  <a:schemeClr val="accent2"/>
                </a:solidFill>
                <a:effectLst>
                  <a:outerShdw blurRad="38100" dist="38100" dir="2700000" algn="tl">
                    <a:srgbClr val="000000">
                      <a:alpha val="43137"/>
                    </a:srgbClr>
                  </a:outerShdw>
                </a:effectLst>
              </a:rPr>
              <a:t> </a:t>
            </a:r>
            <a:r>
              <a:rPr lang="es-EC" sz="1600" b="1" dirty="0" smtClean="0">
                <a:solidFill>
                  <a:schemeClr val="accent2"/>
                </a:solidFill>
                <a:effectLst>
                  <a:outerShdw blurRad="38100" dist="38100" dir="2700000" algn="tl">
                    <a:srgbClr val="000000">
                      <a:alpha val="43137"/>
                    </a:srgbClr>
                  </a:outerShdw>
                </a:effectLst>
              </a:rPr>
              <a:t> </a:t>
            </a:r>
            <a:r>
              <a:rPr lang="es-EC" sz="1600" b="1" dirty="0" smtClean="0">
                <a:solidFill>
                  <a:schemeClr val="accent2"/>
                </a:solidFill>
                <a:effectLst>
                  <a:outerShdw blurRad="38100" dist="38100" dir="2700000" algn="tl">
                    <a:srgbClr val="000000">
                      <a:alpha val="43137"/>
                    </a:srgbClr>
                  </a:outerShdw>
                </a:effectLst>
              </a:rPr>
              <a:t>ANALISIS E INTERPRETACIÓN </a:t>
            </a:r>
            <a:r>
              <a:rPr lang="es-EC" sz="1600" b="1" dirty="0" smtClean="0">
                <a:solidFill>
                  <a:schemeClr val="accent2"/>
                </a:solidFill>
                <a:effectLst>
                  <a:outerShdw blurRad="38100" dist="38100" dir="2700000" algn="tl">
                    <a:srgbClr val="000000">
                      <a:alpha val="43137"/>
                    </a:srgbClr>
                  </a:outerShdw>
                </a:effectLst>
              </a:rPr>
              <a:t>DE </a:t>
            </a:r>
            <a:r>
              <a:rPr lang="es-EC" sz="1600" b="1" dirty="0" smtClean="0">
                <a:solidFill>
                  <a:schemeClr val="accent2"/>
                </a:solidFill>
                <a:effectLst>
                  <a:outerShdw blurRad="38100" dist="38100" dir="2700000" algn="tl">
                    <a:srgbClr val="000000">
                      <a:alpha val="43137"/>
                    </a:srgbClr>
                  </a:outerShdw>
                </a:effectLst>
              </a:rPr>
              <a:t>ENCUESTA</a:t>
            </a:r>
          </a:p>
          <a:p>
            <a:endParaRPr lang="es-EC" sz="1600" b="1" dirty="0">
              <a:solidFill>
                <a:schemeClr val="accent2"/>
              </a:solidFill>
              <a:effectLst>
                <a:outerShdw blurRad="38100" dist="38100" dir="2700000" algn="tl">
                  <a:srgbClr val="000000">
                    <a:alpha val="43137"/>
                  </a:srgbClr>
                </a:outerShdw>
              </a:effectLst>
            </a:endParaRPr>
          </a:p>
          <a:p>
            <a:r>
              <a:rPr lang="es-EC" sz="1600" b="1" dirty="0" smtClean="0">
                <a:solidFill>
                  <a:schemeClr val="accent2"/>
                </a:solidFill>
                <a:effectLst>
                  <a:outerShdw blurRad="38100" dist="38100" dir="2700000" algn="tl">
                    <a:srgbClr val="000000">
                      <a:alpha val="43137"/>
                    </a:srgbClr>
                  </a:outerShdw>
                </a:effectLst>
              </a:rPr>
              <a:t>6.    CONCLUSIONES Y RECOMENDACIONES</a:t>
            </a:r>
            <a:endParaRPr lang="es-EC" sz="1600" b="1" dirty="0">
              <a:solidFill>
                <a:schemeClr val="accent2"/>
              </a:solidFill>
              <a:effectLst>
                <a:outerShdw blurRad="38100" dist="38100" dir="2700000" algn="tl">
                  <a:srgbClr val="000000">
                    <a:alpha val="43137"/>
                  </a:srgbClr>
                </a:outerShdw>
              </a:effectLst>
            </a:endParaRPr>
          </a:p>
        </p:txBody>
      </p:sp>
      <p:sp>
        <p:nvSpPr>
          <p:cNvPr id="11" name="CuadroTexto 10"/>
          <p:cNvSpPr txBox="1"/>
          <p:nvPr/>
        </p:nvSpPr>
        <p:spPr>
          <a:xfrm>
            <a:off x="1884783" y="2985852"/>
            <a:ext cx="3508311" cy="1200329"/>
          </a:xfrm>
          <a:prstGeom prst="rect">
            <a:avLst/>
          </a:prstGeom>
          <a:noFill/>
        </p:spPr>
        <p:txBody>
          <a:bodyPr wrap="square" rtlCol="0">
            <a:spAutoFit/>
          </a:bodyPr>
          <a:lstStyle/>
          <a:p>
            <a:r>
              <a:rPr lang="es-EC" b="1" dirty="0" smtClean="0">
                <a:solidFill>
                  <a:schemeClr val="tx2">
                    <a:lumMod val="60000"/>
                    <a:lumOff val="40000"/>
                  </a:schemeClr>
                </a:solidFill>
                <a:effectLst>
                  <a:outerShdw blurRad="38100" dist="38100" dir="2700000" algn="tl">
                    <a:srgbClr val="000000">
                      <a:alpha val="43137"/>
                    </a:srgbClr>
                  </a:outerShdw>
                </a:effectLst>
              </a:rPr>
              <a:t>TEMA:</a:t>
            </a:r>
          </a:p>
          <a:p>
            <a:endParaRPr lang="es-EC" b="1" dirty="0">
              <a:solidFill>
                <a:schemeClr val="tx2">
                  <a:lumMod val="60000"/>
                  <a:lumOff val="40000"/>
                </a:schemeClr>
              </a:solidFill>
              <a:effectLst>
                <a:outerShdw blurRad="38100" dist="38100" dir="2700000" algn="tl">
                  <a:srgbClr val="000000">
                    <a:alpha val="43137"/>
                  </a:srgbClr>
                </a:outerShdw>
              </a:effectLst>
            </a:endParaRPr>
          </a:p>
          <a:p>
            <a:r>
              <a:rPr lang="es-EC" b="1" dirty="0" smtClean="0">
                <a:solidFill>
                  <a:schemeClr val="tx2">
                    <a:lumMod val="60000"/>
                    <a:lumOff val="40000"/>
                  </a:schemeClr>
                </a:solidFill>
                <a:effectLst>
                  <a:outerShdw blurRad="38100" dist="38100" dir="2700000" algn="tl">
                    <a:srgbClr val="000000">
                      <a:alpha val="43137"/>
                    </a:srgbClr>
                  </a:outerShdw>
                </a:effectLst>
              </a:rPr>
              <a:t>LA CONVEMAR Y  SU INFLUENCIA EN LA POLÍTICA DE DEFENSA.</a:t>
            </a:r>
            <a:endParaRPr lang="es-EC" b="1"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0755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43908"/>
            <a:ext cx="9026525" cy="857250"/>
          </a:xfrm>
          <a:solidFill>
            <a:schemeClr val="tx2"/>
          </a:solidFill>
        </p:spPr>
        <p:txBody>
          <a:bodyPr>
            <a:normAutofit fontScale="90000"/>
          </a:bodyPr>
          <a:lstStyle/>
          <a:p>
            <a:r>
              <a:rPr lang="es-EC" b="1" dirty="0" smtClean="0"/>
              <a:t>2.2 FUNDAMENTACIÓN TEÓRICA</a:t>
            </a:r>
            <a:br>
              <a:rPr lang="es-EC" b="1" dirty="0" smtClean="0"/>
            </a:br>
            <a:r>
              <a:rPr lang="es-EC" b="1" dirty="0" smtClean="0"/>
              <a:t>2. ELEMENTOS DE LA OCEANOPOLÍTICA</a:t>
            </a:r>
            <a:endParaRPr lang="es-EC" b="1" dirty="0"/>
          </a:p>
        </p:txBody>
      </p:sp>
      <p:sp>
        <p:nvSpPr>
          <p:cNvPr id="2" name="Rectángulo 1"/>
          <p:cNvSpPr/>
          <p:nvPr/>
        </p:nvSpPr>
        <p:spPr>
          <a:xfrm>
            <a:off x="3532908" y="901158"/>
            <a:ext cx="4696691" cy="526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4. USO DEL MAR</a:t>
            </a:r>
            <a:endParaRPr lang="es-EC" b="1" dirty="0"/>
          </a:p>
        </p:txBody>
      </p:sp>
      <p:grpSp>
        <p:nvGrpSpPr>
          <p:cNvPr id="4" name="Grupo 3"/>
          <p:cNvGrpSpPr/>
          <p:nvPr/>
        </p:nvGrpSpPr>
        <p:grpSpPr>
          <a:xfrm>
            <a:off x="258296" y="1427631"/>
            <a:ext cx="1895495" cy="4910523"/>
            <a:chOff x="631696" y="1427631"/>
            <a:chExt cx="1895495" cy="4910523"/>
          </a:xfrm>
        </p:grpSpPr>
        <p:pic>
          <p:nvPicPr>
            <p:cNvPr id="3074" name="Picture 2" descr="http://www.elblogdelmar.com/wp-content/uploads/2014/03/PESCA-CERCO-VIG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284" y="1427631"/>
              <a:ext cx="1888907" cy="11947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expotran.com/wp-content/uploads/SELEC-2-interno-695x4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696" y="2622379"/>
              <a:ext cx="1888908" cy="12556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eb.ua.es/es/cimar/imagenes/actividades-cimar/investigacion/buceo-cientific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696" y="3878027"/>
              <a:ext cx="1888908" cy="116207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3.bp.blogspot.com/-Fih1qixnOtU/T7r6pifM0sI/AAAAAAAACdM/1tgPsjG_qms/s1600/Eloy+Alfaro+(Leander)_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696" y="5031403"/>
              <a:ext cx="1882321" cy="130675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uadroTexto 2"/>
          <p:cNvSpPr txBox="1"/>
          <p:nvPr/>
        </p:nvSpPr>
        <p:spPr>
          <a:xfrm>
            <a:off x="2442219" y="1914788"/>
            <a:ext cx="9293906" cy="3693319"/>
          </a:xfrm>
          <a:prstGeom prst="rect">
            <a:avLst/>
          </a:prstGeom>
          <a:solidFill>
            <a:schemeClr val="accent1">
              <a:lumMod val="50000"/>
            </a:schemeClr>
          </a:solidFill>
        </p:spPr>
        <p:txBody>
          <a:bodyPr wrap="square" rtlCol="0">
            <a:spAutoFit/>
          </a:bodyPr>
          <a:lstStyle/>
          <a:p>
            <a:pPr marL="285750" indent="-285750" algn="just">
              <a:buFont typeface="Arial" panose="020B0604020202020204" pitchFamily="34" charset="0"/>
              <a:buChar char="•"/>
            </a:pPr>
            <a:r>
              <a:rPr lang="es-EC" b="1" dirty="0" smtClean="0">
                <a:solidFill>
                  <a:schemeClr val="bg1"/>
                </a:solidFill>
              </a:rPr>
              <a:t>Por el incremento en el uso, se prevé su influencia en el ámbito político, militar y psicosocial.</a:t>
            </a:r>
          </a:p>
          <a:p>
            <a:pPr marL="285750" indent="-285750" algn="just">
              <a:buFont typeface="Arial" panose="020B0604020202020204" pitchFamily="34" charset="0"/>
              <a:buChar char="•"/>
            </a:pPr>
            <a:r>
              <a:rPr lang="es-EC" b="1" dirty="0" smtClean="0">
                <a:solidFill>
                  <a:schemeClr val="bg1"/>
                </a:solidFill>
              </a:rPr>
              <a:t>Se prevé el incremento del nivel de riesgo.</a:t>
            </a:r>
          </a:p>
          <a:p>
            <a:pPr marL="285750" indent="-285750" algn="just">
              <a:buFont typeface="Arial" panose="020B0604020202020204" pitchFamily="34" charset="0"/>
              <a:buChar char="•"/>
            </a:pPr>
            <a:r>
              <a:rPr lang="es-EC" b="1" dirty="0" smtClean="0">
                <a:solidFill>
                  <a:schemeClr val="bg1"/>
                </a:solidFill>
              </a:rPr>
              <a:t>Como vía marítima se realiza el mayor intercambio comercial, prevé incremento.</a:t>
            </a:r>
          </a:p>
          <a:p>
            <a:pPr marL="285750" indent="-285750" algn="just">
              <a:buFont typeface="Arial" panose="020B0604020202020204" pitchFamily="34" charset="0"/>
              <a:buChar char="•"/>
            </a:pPr>
            <a:r>
              <a:rPr lang="es-EC" b="1" dirty="0" smtClean="0">
                <a:solidFill>
                  <a:schemeClr val="bg1"/>
                </a:solidFill>
              </a:rPr>
              <a:t>La explotación de recursos no debe dañar el ecosistema, se requiere control para preservación de especies.</a:t>
            </a:r>
          </a:p>
          <a:p>
            <a:pPr marL="285750" indent="-285750" algn="just">
              <a:buFont typeface="Arial" panose="020B0604020202020204" pitchFamily="34" charset="0"/>
              <a:buChar char="•"/>
            </a:pPr>
            <a:r>
              <a:rPr lang="es-EC" b="1" dirty="0" smtClean="0">
                <a:solidFill>
                  <a:schemeClr val="bg1"/>
                </a:solidFill>
              </a:rPr>
              <a:t>Se prevé mayor demanda de recursos del mar a falta de alimentos de tierra.</a:t>
            </a:r>
          </a:p>
          <a:p>
            <a:pPr marL="285750" indent="-285750" algn="just">
              <a:buFont typeface="Arial" panose="020B0604020202020204" pitchFamily="34" charset="0"/>
              <a:buChar char="•"/>
            </a:pPr>
            <a:r>
              <a:rPr lang="es-EC" b="1" dirty="0">
                <a:solidFill>
                  <a:schemeClr val="bg1"/>
                </a:solidFill>
              </a:rPr>
              <a:t>Se prevé el reconocimiento de status territorial en la Antártida como fuente de explotación e investigación.</a:t>
            </a:r>
          </a:p>
          <a:p>
            <a:pPr marL="285750" indent="-285750" algn="just">
              <a:buFont typeface="Arial" panose="020B0604020202020204" pitchFamily="34" charset="0"/>
              <a:buChar char="•"/>
            </a:pPr>
            <a:r>
              <a:rPr lang="es-EC" b="1" dirty="0">
                <a:solidFill>
                  <a:schemeClr val="bg1"/>
                </a:solidFill>
              </a:rPr>
              <a:t>En el ámbito de la defensa, se materializa con el Poder Naval para proteger y defender los IIMM.</a:t>
            </a:r>
          </a:p>
          <a:p>
            <a:pPr marL="285750" indent="-285750" algn="just">
              <a:buFont typeface="Arial" panose="020B0604020202020204" pitchFamily="34" charset="0"/>
              <a:buChar char="•"/>
            </a:pPr>
            <a:r>
              <a:rPr lang="es-EC" b="1" dirty="0">
                <a:solidFill>
                  <a:schemeClr val="bg1"/>
                </a:solidFill>
              </a:rPr>
              <a:t>Importante es la permanencia del Poder Naval con carácter de oceánico.</a:t>
            </a:r>
          </a:p>
          <a:p>
            <a:pPr marL="285750" indent="-285750" algn="just">
              <a:buFont typeface="Arial" panose="020B0604020202020204" pitchFamily="34" charset="0"/>
              <a:buChar char="•"/>
            </a:pPr>
            <a:r>
              <a:rPr lang="es-EC" b="1" dirty="0">
                <a:solidFill>
                  <a:schemeClr val="bg1"/>
                </a:solidFill>
              </a:rPr>
              <a:t>Las extensión del mar hace considerar que se posea un Poder Naval con medios para el control</a:t>
            </a:r>
            <a:r>
              <a:rPr lang="es-EC" b="1" dirty="0" smtClean="0">
                <a:solidFill>
                  <a:schemeClr val="bg1"/>
                </a:solidFill>
              </a:rPr>
              <a:t>.</a:t>
            </a:r>
            <a:endParaRPr lang="es-EC" b="1" dirty="0">
              <a:solidFill>
                <a:schemeClr val="bg1"/>
              </a:solidFill>
            </a:endParaRPr>
          </a:p>
        </p:txBody>
      </p:sp>
    </p:spTree>
    <p:extLst>
      <p:ext uri="{BB962C8B-B14F-4D97-AF65-F5344CB8AC3E}">
        <p14:creationId xmlns:p14="http://schemas.microsoft.com/office/powerpoint/2010/main" val="1202058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43908"/>
            <a:ext cx="9026525" cy="857250"/>
          </a:xfrm>
          <a:solidFill>
            <a:schemeClr val="tx2"/>
          </a:solidFill>
        </p:spPr>
        <p:txBody>
          <a:bodyPr>
            <a:normAutofit fontScale="90000"/>
          </a:bodyPr>
          <a:lstStyle/>
          <a:p>
            <a:r>
              <a:rPr lang="es-EC" b="1" dirty="0" smtClean="0"/>
              <a:t>2.2 FUNDAMENTACIÓN TEÓRICA</a:t>
            </a:r>
            <a:br>
              <a:rPr lang="es-EC" b="1" dirty="0" smtClean="0"/>
            </a:br>
            <a:r>
              <a:rPr lang="es-EC" b="1" dirty="0" smtClean="0"/>
              <a:t>3. POLÍTICA DE DEFENSA (APD)</a:t>
            </a:r>
            <a:endParaRPr lang="es-EC" b="1" dirty="0"/>
          </a:p>
        </p:txBody>
      </p:sp>
      <p:pic>
        <p:nvPicPr>
          <p:cNvPr id="8" name="Picture 6" descr="http://www.defensa.gob.ec/wp-content/uploads/2014/06/Agenda-Politica-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b="27342"/>
          <a:stretch/>
        </p:blipFill>
        <p:spPr bwMode="auto">
          <a:xfrm>
            <a:off x="4076604" y="1191777"/>
            <a:ext cx="3448295" cy="1518236"/>
          </a:xfrm>
          <a:prstGeom prst="rect">
            <a:avLst/>
          </a:prstGeom>
          <a:noFill/>
          <a:extLst>
            <a:ext uri="{909E8E84-426E-40DD-AFC4-6F175D3DCCD1}">
              <a14:hiddenFill xmlns:a14="http://schemas.microsoft.com/office/drawing/2010/main">
                <a:solidFill>
                  <a:srgbClr val="FFFFFF"/>
                </a:solidFill>
              </a14:hiddenFill>
            </a:ext>
          </a:extLst>
        </p:spPr>
      </p:pic>
      <p:sp>
        <p:nvSpPr>
          <p:cNvPr id="2" name="Elipse 1"/>
          <p:cNvSpPr/>
          <p:nvPr/>
        </p:nvSpPr>
        <p:spPr>
          <a:xfrm>
            <a:off x="955964" y="2710013"/>
            <a:ext cx="3120640" cy="2291478"/>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Plasma lineamientos políticos en el ámbito de la defensa principalmente en cuanto a la soberanía e integridad territorial</a:t>
            </a:r>
            <a:endParaRPr lang="es-EC" b="1" dirty="0"/>
          </a:p>
        </p:txBody>
      </p:sp>
      <p:sp>
        <p:nvSpPr>
          <p:cNvPr id="9" name="Elipse 8"/>
          <p:cNvSpPr/>
          <p:nvPr/>
        </p:nvSpPr>
        <p:spPr>
          <a:xfrm>
            <a:off x="7488622" y="2710012"/>
            <a:ext cx="3290214" cy="2568569"/>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Se refleja la voluntad política para la ejecución de la defensa y se operativice  en el nivel estratégico y operacional la misión de FFAA</a:t>
            </a:r>
            <a:endParaRPr lang="es-EC" b="1" dirty="0"/>
          </a:p>
        </p:txBody>
      </p:sp>
      <p:sp>
        <p:nvSpPr>
          <p:cNvPr id="3" name="Rectángulo 2"/>
          <p:cNvSpPr/>
          <p:nvPr/>
        </p:nvSpPr>
        <p:spPr>
          <a:xfrm>
            <a:off x="4682836" y="3241964"/>
            <a:ext cx="2313709" cy="327226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Analizar las partes de la CONVEMAR  consideradas en la APD para complementar las políticas y estrategias que permitan el control y  protección de las actividades en el mar, los recursos  y los espacios marítimos</a:t>
            </a:r>
            <a:endParaRPr lang="es-EC" b="1" dirty="0"/>
          </a:p>
        </p:txBody>
      </p:sp>
    </p:spTree>
    <p:extLst>
      <p:ext uri="{BB962C8B-B14F-4D97-AF65-F5344CB8AC3E}">
        <p14:creationId xmlns:p14="http://schemas.microsoft.com/office/powerpoint/2010/main" val="3197726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43908"/>
            <a:ext cx="9026525" cy="857250"/>
          </a:xfrm>
          <a:solidFill>
            <a:schemeClr val="tx2"/>
          </a:solidFill>
        </p:spPr>
        <p:txBody>
          <a:bodyPr>
            <a:normAutofit fontScale="90000"/>
          </a:bodyPr>
          <a:lstStyle/>
          <a:p>
            <a:r>
              <a:rPr lang="es-EC" b="1" dirty="0" smtClean="0"/>
              <a:t>2.2 FUNDAMENTACIÓN TEÓRICA</a:t>
            </a:r>
            <a:br>
              <a:rPr lang="es-EC" b="1" dirty="0" smtClean="0"/>
            </a:br>
            <a:r>
              <a:rPr lang="es-EC" b="1" dirty="0" smtClean="0"/>
              <a:t>3. POLÍTICA DE DEFENSA (APD)</a:t>
            </a:r>
            <a:endParaRPr lang="es-EC" b="1" dirty="0"/>
          </a:p>
        </p:txBody>
      </p:sp>
      <p:sp>
        <p:nvSpPr>
          <p:cNvPr id="4" name="Rectángulo 3"/>
          <p:cNvSpPr/>
          <p:nvPr/>
        </p:nvSpPr>
        <p:spPr>
          <a:xfrm>
            <a:off x="2057399" y="901158"/>
            <a:ext cx="8077200" cy="429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1. ASPECTOS DE LA CONVEMAR CONSIDERADOS EN LA APD</a:t>
            </a:r>
            <a:endParaRPr lang="es-EC" b="1" dirty="0"/>
          </a:p>
        </p:txBody>
      </p:sp>
      <p:pic>
        <p:nvPicPr>
          <p:cNvPr id="8" name="Picture 6" descr="http://www.defensa.gob.ec/wp-content/uploads/2014/06/Agenda-Politica-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r="40232" b="27342"/>
          <a:stretch/>
        </p:blipFill>
        <p:spPr bwMode="auto">
          <a:xfrm>
            <a:off x="460567" y="1758408"/>
            <a:ext cx="2906205" cy="21408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un.org/es/events/pastevents/conv_oceans/pos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566" y="3899306"/>
            <a:ext cx="2906205" cy="236912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575231" y="1401634"/>
            <a:ext cx="7938654" cy="4647426"/>
          </a:xfrm>
          <a:prstGeom prst="rect">
            <a:avLst/>
          </a:prstGeom>
          <a:solidFill>
            <a:schemeClr val="accent2">
              <a:lumMod val="75000"/>
            </a:schemeClr>
          </a:solidFill>
        </p:spPr>
        <p:txBody>
          <a:bodyPr wrap="square" rtlCol="0">
            <a:spAutoFit/>
          </a:bodyPr>
          <a:lstStyle/>
          <a:p>
            <a:pPr algn="just"/>
            <a:endParaRPr lang="es-EC" sz="1600" b="1" dirty="0" smtClean="0">
              <a:solidFill>
                <a:schemeClr val="bg1"/>
              </a:solidFill>
            </a:endParaRPr>
          </a:p>
          <a:p>
            <a:pPr algn="just"/>
            <a:r>
              <a:rPr lang="es-EC" sz="1400" b="1" dirty="0" smtClean="0">
                <a:solidFill>
                  <a:schemeClr val="bg1"/>
                </a:solidFill>
              </a:rPr>
              <a:t>El aspecto mas importante que considera la APD, es la </a:t>
            </a:r>
            <a:r>
              <a:rPr lang="es-EC" sz="1400" b="1" dirty="0" smtClean="0">
                <a:solidFill>
                  <a:srgbClr val="FFFF00"/>
                </a:solidFill>
              </a:rPr>
              <a:t>concepción de la visión </a:t>
            </a:r>
            <a:r>
              <a:rPr lang="es-EC" sz="1400" b="1" dirty="0" err="1" smtClean="0">
                <a:solidFill>
                  <a:srgbClr val="FFFF00"/>
                </a:solidFill>
              </a:rPr>
              <a:t>oceanopolítica</a:t>
            </a:r>
            <a:r>
              <a:rPr lang="es-EC" sz="1400" b="1" dirty="0" smtClean="0">
                <a:solidFill>
                  <a:srgbClr val="FFFF00"/>
                </a:solidFill>
              </a:rPr>
              <a:t> sustentada en la CONVEMAR</a:t>
            </a:r>
            <a:r>
              <a:rPr lang="es-EC" sz="1400" b="1" dirty="0" smtClean="0">
                <a:solidFill>
                  <a:schemeClr val="bg1"/>
                </a:solidFill>
              </a:rPr>
              <a:t>. Esto impone una nueva dimensión en el </a:t>
            </a:r>
            <a:r>
              <a:rPr lang="es-EC" sz="1400" b="1" dirty="0" smtClean="0">
                <a:solidFill>
                  <a:srgbClr val="FFFF00"/>
                </a:solidFill>
              </a:rPr>
              <a:t>CONTROL DEL MAR y la PROTECCIÓN </a:t>
            </a:r>
            <a:r>
              <a:rPr lang="es-EC" sz="1400" b="1" dirty="0" smtClean="0">
                <a:solidFill>
                  <a:schemeClr val="bg1"/>
                </a:solidFill>
              </a:rPr>
              <a:t>de los recursos del mar. </a:t>
            </a:r>
            <a:endParaRPr lang="es-EC" sz="1400" b="1" dirty="0"/>
          </a:p>
          <a:p>
            <a:pPr algn="just"/>
            <a:endParaRPr lang="es-EC" sz="1400" b="1" dirty="0"/>
          </a:p>
          <a:p>
            <a:pPr algn="just"/>
            <a:r>
              <a:rPr lang="es-EC" sz="1400" b="1" dirty="0" smtClean="0">
                <a:solidFill>
                  <a:srgbClr val="FFFF00"/>
                </a:solidFill>
              </a:rPr>
              <a:t>Relaciona a la CONVEMAR </a:t>
            </a:r>
            <a:r>
              <a:rPr lang="es-EC" sz="1400" b="1" dirty="0" smtClean="0">
                <a:solidFill>
                  <a:schemeClr val="bg1"/>
                </a:solidFill>
              </a:rPr>
              <a:t>en el sentido que indica: “ la defensa ejerce control, cuidado y protección del espacio territorial en sus tres dimensiones. </a:t>
            </a:r>
            <a:r>
              <a:rPr lang="es-EC" sz="1400" b="1" dirty="0" smtClean="0">
                <a:solidFill>
                  <a:srgbClr val="FFFF00"/>
                </a:solidFill>
              </a:rPr>
              <a:t>En el ámbito marítimo es necesario considerar la delimitación de los espacios marítimos.</a:t>
            </a:r>
            <a:r>
              <a:rPr lang="es-EC" sz="1400" b="1" dirty="0">
                <a:solidFill>
                  <a:schemeClr val="bg1"/>
                </a:solidFill>
              </a:rPr>
              <a:t> </a:t>
            </a:r>
            <a:endParaRPr lang="es-EC" sz="1400" b="1" dirty="0" smtClean="0">
              <a:solidFill>
                <a:schemeClr val="bg1"/>
              </a:solidFill>
            </a:endParaRPr>
          </a:p>
          <a:p>
            <a:pPr algn="just"/>
            <a:endParaRPr lang="es-EC" sz="1400" b="1" dirty="0">
              <a:solidFill>
                <a:schemeClr val="bg1"/>
              </a:solidFill>
            </a:endParaRPr>
          </a:p>
          <a:p>
            <a:pPr algn="just"/>
            <a:r>
              <a:rPr lang="es-EC" sz="1400" b="1" dirty="0" smtClean="0">
                <a:solidFill>
                  <a:schemeClr val="bg1"/>
                </a:solidFill>
              </a:rPr>
              <a:t>La </a:t>
            </a:r>
            <a:r>
              <a:rPr lang="es-EC" sz="1400" b="1" dirty="0">
                <a:solidFill>
                  <a:schemeClr val="bg1"/>
                </a:solidFill>
              </a:rPr>
              <a:t>garantía de la soberanía y protección del territorio con visión integral. En el ámbito marítimo no esta descrito en la APD, pero la Armada ha desarrollado el Concepto Estratégico en Plan de Seguridad Integral y Protección de los Espacios Acuáticos.</a:t>
            </a:r>
          </a:p>
          <a:p>
            <a:pPr algn="just"/>
            <a:endParaRPr lang="es-EC" sz="1400" b="1" dirty="0" smtClean="0">
              <a:solidFill>
                <a:srgbClr val="FFFF00"/>
              </a:solidFill>
            </a:endParaRPr>
          </a:p>
          <a:p>
            <a:r>
              <a:rPr lang="es-EC" sz="1400" b="1" dirty="0">
                <a:solidFill>
                  <a:schemeClr val="bg1"/>
                </a:solidFill>
              </a:rPr>
              <a:t>El Estudio de la Plataforma Continental, para su extensión a 350 millas. </a:t>
            </a:r>
          </a:p>
          <a:p>
            <a:endParaRPr lang="es-EC" sz="1400" b="1" dirty="0">
              <a:solidFill>
                <a:schemeClr val="bg1"/>
              </a:solidFill>
            </a:endParaRPr>
          </a:p>
          <a:p>
            <a:pPr algn="just"/>
            <a:r>
              <a:rPr lang="es-EC" sz="1400" b="1" dirty="0">
                <a:solidFill>
                  <a:schemeClr val="bg1"/>
                </a:solidFill>
              </a:rPr>
              <a:t>Se trata sobre la necesidad </a:t>
            </a:r>
            <a:r>
              <a:rPr lang="es-EC" sz="1400" b="1" dirty="0">
                <a:solidFill>
                  <a:srgbClr val="FFFF00"/>
                </a:solidFill>
              </a:rPr>
              <a:t>de asegurar y  garantizar el desarrollo de las actividades en el mar,</a:t>
            </a:r>
            <a:r>
              <a:rPr lang="es-EC" sz="1400" b="1" dirty="0">
                <a:solidFill>
                  <a:schemeClr val="bg1"/>
                </a:solidFill>
              </a:rPr>
              <a:t> las cuales esta descritas en la </a:t>
            </a:r>
            <a:r>
              <a:rPr lang="es-EC" sz="1400" b="1" dirty="0" smtClean="0">
                <a:solidFill>
                  <a:schemeClr val="bg1"/>
                </a:solidFill>
              </a:rPr>
              <a:t>CONVEMAR</a:t>
            </a:r>
          </a:p>
          <a:p>
            <a:pPr algn="just"/>
            <a:endParaRPr lang="es-EC" sz="1400" b="1" dirty="0" smtClean="0">
              <a:solidFill>
                <a:schemeClr val="bg1"/>
              </a:solidFill>
            </a:endParaRPr>
          </a:p>
          <a:p>
            <a:pPr algn="just"/>
            <a:r>
              <a:rPr lang="es-EC" sz="1400" b="1" dirty="0" smtClean="0">
                <a:solidFill>
                  <a:schemeClr val="bg1"/>
                </a:solidFill>
              </a:rPr>
              <a:t>En </a:t>
            </a:r>
            <a:r>
              <a:rPr lang="es-EC" sz="1400" b="1" dirty="0">
                <a:solidFill>
                  <a:schemeClr val="bg1"/>
                </a:solidFill>
              </a:rPr>
              <a:t>la APD se trata sobre investigación en el mar y empleo de </a:t>
            </a:r>
            <a:r>
              <a:rPr lang="es-EC" sz="1400" b="1" dirty="0" smtClean="0">
                <a:solidFill>
                  <a:schemeClr val="bg1"/>
                </a:solidFill>
              </a:rPr>
              <a:t>tecnología</a:t>
            </a:r>
            <a:r>
              <a:rPr lang="es-EC" sz="1400" b="1" dirty="0">
                <a:solidFill>
                  <a:schemeClr val="bg1"/>
                </a:solidFill>
              </a:rPr>
              <a:t> La APD al tratar sobre el </a:t>
            </a:r>
            <a:r>
              <a:rPr lang="es-EC" sz="1400" b="1" dirty="0">
                <a:solidFill>
                  <a:srgbClr val="FFFF00"/>
                </a:solidFill>
              </a:rPr>
              <a:t>fortalecimientos de capacidades operativas de FFAA </a:t>
            </a:r>
            <a:r>
              <a:rPr lang="es-EC" sz="1400" b="1" dirty="0">
                <a:solidFill>
                  <a:schemeClr val="bg1"/>
                </a:solidFill>
              </a:rPr>
              <a:t>expresa especial atención a lo concerniente a la </a:t>
            </a:r>
            <a:r>
              <a:rPr lang="es-EC" sz="1400" b="1" dirty="0" smtClean="0">
                <a:solidFill>
                  <a:schemeClr val="bg1"/>
                </a:solidFill>
              </a:rPr>
              <a:t>CONVEMAR</a:t>
            </a:r>
          </a:p>
        </p:txBody>
      </p:sp>
      <p:grpSp>
        <p:nvGrpSpPr>
          <p:cNvPr id="10" name="Grupo 9"/>
          <p:cNvGrpSpPr/>
          <p:nvPr/>
        </p:nvGrpSpPr>
        <p:grpSpPr>
          <a:xfrm>
            <a:off x="3446285" y="2035541"/>
            <a:ext cx="6276109" cy="4308764"/>
            <a:chOff x="3858490" y="1798852"/>
            <a:chExt cx="6276109" cy="4308764"/>
          </a:xfrm>
        </p:grpSpPr>
        <p:pic>
          <p:nvPicPr>
            <p:cNvPr id="11" name="Imagen 10"/>
            <p:cNvPicPr>
              <a:picLocks noChangeAspect="1"/>
            </p:cNvPicPr>
            <p:nvPr/>
          </p:nvPicPr>
          <p:blipFill rotWithShape="1">
            <a:blip r:embed="rId6"/>
            <a:srcRect l="32651" t="29057" r="33031" b="29058"/>
            <a:stretch/>
          </p:blipFill>
          <p:spPr>
            <a:xfrm>
              <a:off x="3858490" y="1798852"/>
              <a:ext cx="6276109" cy="4308764"/>
            </a:xfrm>
            <a:prstGeom prst="rect">
              <a:avLst/>
            </a:prstGeom>
          </p:spPr>
        </p:pic>
        <p:sp>
          <p:nvSpPr>
            <p:cNvPr id="12" name="Flecha derecha 11"/>
            <p:cNvSpPr/>
            <p:nvPr/>
          </p:nvSpPr>
          <p:spPr>
            <a:xfrm>
              <a:off x="4142509" y="2594287"/>
              <a:ext cx="207818" cy="2345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derecha 12"/>
            <p:cNvSpPr/>
            <p:nvPr/>
          </p:nvSpPr>
          <p:spPr>
            <a:xfrm>
              <a:off x="4142509" y="3063173"/>
              <a:ext cx="207818" cy="2345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derecha 13"/>
            <p:cNvSpPr/>
            <p:nvPr/>
          </p:nvSpPr>
          <p:spPr>
            <a:xfrm>
              <a:off x="4191000" y="5295370"/>
              <a:ext cx="207818" cy="2345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derecha 14"/>
            <p:cNvSpPr/>
            <p:nvPr/>
          </p:nvSpPr>
          <p:spPr>
            <a:xfrm>
              <a:off x="4191000" y="4714750"/>
              <a:ext cx="207818" cy="2345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lecha derecha 15"/>
            <p:cNvSpPr/>
            <p:nvPr/>
          </p:nvSpPr>
          <p:spPr>
            <a:xfrm>
              <a:off x="7218218" y="3411705"/>
              <a:ext cx="207818" cy="2345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254364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43908"/>
            <a:ext cx="9026525" cy="857250"/>
          </a:xfrm>
          <a:solidFill>
            <a:schemeClr val="tx2"/>
          </a:solidFill>
        </p:spPr>
        <p:txBody>
          <a:bodyPr>
            <a:normAutofit fontScale="90000"/>
          </a:bodyPr>
          <a:lstStyle/>
          <a:p>
            <a:r>
              <a:rPr lang="es-EC" b="1" dirty="0" smtClean="0"/>
              <a:t>2.2 FUNDAMENTACIÓN TEÓRICA</a:t>
            </a:r>
            <a:br>
              <a:rPr lang="es-EC" b="1" dirty="0" smtClean="0"/>
            </a:br>
            <a:r>
              <a:rPr lang="es-EC" b="1" dirty="0" smtClean="0"/>
              <a:t>3. POLÍTICA DE DEFENSA (APD)</a:t>
            </a:r>
            <a:endParaRPr lang="es-EC" b="1" dirty="0"/>
          </a:p>
        </p:txBody>
      </p:sp>
      <p:sp>
        <p:nvSpPr>
          <p:cNvPr id="4" name="Rectángulo 3"/>
          <p:cNvSpPr/>
          <p:nvPr/>
        </p:nvSpPr>
        <p:spPr>
          <a:xfrm>
            <a:off x="1028698" y="913343"/>
            <a:ext cx="10134601" cy="53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2. OBJETIVOS, POLÍTICAS Y ESTRATEGIAS DE LA POLÍTICA DE DEFENSA RELACIONADAS A LA CONVEMAR.</a:t>
            </a:r>
            <a:endParaRPr lang="es-EC" b="1" dirty="0"/>
          </a:p>
        </p:txBody>
      </p:sp>
      <p:pic>
        <p:nvPicPr>
          <p:cNvPr id="8" name="Picture 6" descr="http://www.defensa.gob.ec/wp-content/uploads/2014/06/Agenda-Politica-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r="40232" b="27342"/>
          <a:stretch/>
        </p:blipFill>
        <p:spPr bwMode="auto">
          <a:xfrm>
            <a:off x="460567" y="1758408"/>
            <a:ext cx="2906205" cy="21408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un.org/es/events/pastevents/conv_oceans/pos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566" y="3899306"/>
            <a:ext cx="2906205" cy="236912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o 12"/>
          <p:cNvGrpSpPr/>
          <p:nvPr/>
        </p:nvGrpSpPr>
        <p:grpSpPr>
          <a:xfrm>
            <a:off x="4709212" y="1621703"/>
            <a:ext cx="5432314" cy="4804352"/>
            <a:chOff x="4709212" y="1621703"/>
            <a:chExt cx="5432314" cy="4804352"/>
          </a:xfrm>
        </p:grpSpPr>
        <p:pic>
          <p:nvPicPr>
            <p:cNvPr id="3" name="Imagen 2"/>
            <p:cNvPicPr>
              <a:picLocks noChangeAspect="1"/>
            </p:cNvPicPr>
            <p:nvPr/>
          </p:nvPicPr>
          <p:blipFill rotWithShape="1">
            <a:blip r:embed="rId6"/>
            <a:srcRect l="49546" t="23939" r="24015" b="27980"/>
            <a:stretch/>
          </p:blipFill>
          <p:spPr>
            <a:xfrm>
              <a:off x="5444836" y="1621703"/>
              <a:ext cx="4696690" cy="48043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Flecha derecha 9"/>
            <p:cNvSpPr/>
            <p:nvPr/>
          </p:nvSpPr>
          <p:spPr>
            <a:xfrm>
              <a:off x="4709212" y="3736141"/>
              <a:ext cx="735622" cy="32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derecha 10"/>
            <p:cNvSpPr/>
            <p:nvPr/>
          </p:nvSpPr>
          <p:spPr>
            <a:xfrm>
              <a:off x="4709212" y="4216513"/>
              <a:ext cx="735622" cy="32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derecha 11"/>
            <p:cNvSpPr/>
            <p:nvPr/>
          </p:nvSpPr>
          <p:spPr>
            <a:xfrm>
              <a:off x="4709212" y="5294388"/>
              <a:ext cx="735622" cy="32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4" name="Grupo 13"/>
          <p:cNvGrpSpPr/>
          <p:nvPr/>
        </p:nvGrpSpPr>
        <p:grpSpPr>
          <a:xfrm>
            <a:off x="3685309" y="2828857"/>
            <a:ext cx="8188152" cy="2951018"/>
            <a:chOff x="3685309" y="2828857"/>
            <a:chExt cx="8188152" cy="2951018"/>
          </a:xfrm>
        </p:grpSpPr>
        <p:pic>
          <p:nvPicPr>
            <p:cNvPr id="15" name="Imagen 14"/>
            <p:cNvPicPr>
              <a:picLocks noChangeAspect="1"/>
            </p:cNvPicPr>
            <p:nvPr/>
          </p:nvPicPr>
          <p:blipFill rotWithShape="1">
            <a:blip r:embed="rId7"/>
            <a:srcRect l="25909" t="63131" r="26667" b="8182"/>
            <a:stretch/>
          </p:blipFill>
          <p:spPr>
            <a:xfrm>
              <a:off x="3685309" y="2828857"/>
              <a:ext cx="8188152" cy="29510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Flecha derecha 15"/>
            <p:cNvSpPr/>
            <p:nvPr/>
          </p:nvSpPr>
          <p:spPr>
            <a:xfrm>
              <a:off x="7411574" y="3396823"/>
              <a:ext cx="735622" cy="32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7" name="Grupo 16"/>
          <p:cNvGrpSpPr/>
          <p:nvPr/>
        </p:nvGrpSpPr>
        <p:grpSpPr>
          <a:xfrm>
            <a:off x="4701394" y="1494984"/>
            <a:ext cx="5589045" cy="4822266"/>
            <a:chOff x="4701394" y="1494984"/>
            <a:chExt cx="5589045" cy="4822266"/>
          </a:xfrm>
        </p:grpSpPr>
        <p:pic>
          <p:nvPicPr>
            <p:cNvPr id="18" name="Imagen 17"/>
            <p:cNvPicPr>
              <a:picLocks noChangeAspect="1"/>
            </p:cNvPicPr>
            <p:nvPr/>
          </p:nvPicPr>
          <p:blipFill rotWithShape="1">
            <a:blip r:embed="rId8"/>
            <a:srcRect l="30454" t="24291" r="29546" b="9394"/>
            <a:stretch/>
          </p:blipFill>
          <p:spPr>
            <a:xfrm>
              <a:off x="5119374" y="1494984"/>
              <a:ext cx="5171065" cy="48222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9" name="Flecha derecha 18"/>
            <p:cNvSpPr/>
            <p:nvPr/>
          </p:nvSpPr>
          <p:spPr>
            <a:xfrm>
              <a:off x="4701394" y="3204418"/>
              <a:ext cx="735622" cy="32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121891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5" y="-21661"/>
            <a:ext cx="9026525" cy="758851"/>
          </a:xfrm>
          <a:solidFill>
            <a:schemeClr val="tx2"/>
          </a:solidFill>
        </p:spPr>
        <p:txBody>
          <a:bodyPr>
            <a:normAutofit fontScale="90000"/>
          </a:bodyPr>
          <a:lstStyle/>
          <a:p>
            <a:r>
              <a:rPr lang="es-EC" b="1" dirty="0" smtClean="0"/>
              <a:t>2.2 FUNDAMENTACIÓN TEÓRICA</a:t>
            </a:r>
            <a:br>
              <a:rPr lang="es-EC" b="1" dirty="0" smtClean="0"/>
            </a:br>
            <a:r>
              <a:rPr lang="es-EC" b="1" dirty="0" smtClean="0"/>
              <a:t>3. POLÍTICA DE DEFENSA (APD)</a:t>
            </a:r>
            <a:endParaRPr lang="es-EC" b="1" dirty="0"/>
          </a:p>
        </p:txBody>
      </p:sp>
      <p:sp>
        <p:nvSpPr>
          <p:cNvPr id="4" name="Rectángulo 3"/>
          <p:cNvSpPr/>
          <p:nvPr/>
        </p:nvSpPr>
        <p:spPr>
          <a:xfrm>
            <a:off x="904007" y="736133"/>
            <a:ext cx="10134601" cy="53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2. OBJETIVOS, POLÍTICAS Y ESTRATEGIAS DE LA POLÍTICA DE DEFENSA RELACIONADAS A LA CONVEMAR</a:t>
            </a:r>
            <a:endParaRPr lang="es-EC" b="1" dirty="0"/>
          </a:p>
        </p:txBody>
      </p:sp>
      <p:pic>
        <p:nvPicPr>
          <p:cNvPr id="8" name="Picture 6" descr="http://www.defensa.gob.ec/wp-content/uploads/2014/06/Agenda-Politica-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r="40232" b="27342"/>
          <a:stretch/>
        </p:blipFill>
        <p:spPr bwMode="auto">
          <a:xfrm>
            <a:off x="460567" y="1758408"/>
            <a:ext cx="2906205" cy="21408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un.org/es/events/pastevents/conv_oceans/pos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566" y="3899306"/>
            <a:ext cx="2906205" cy="236912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p:cNvGrpSpPr/>
          <p:nvPr/>
        </p:nvGrpSpPr>
        <p:grpSpPr>
          <a:xfrm>
            <a:off x="3139639" y="1494984"/>
            <a:ext cx="8567452" cy="4922699"/>
            <a:chOff x="3139639" y="1494984"/>
            <a:chExt cx="8567452" cy="4922699"/>
          </a:xfrm>
        </p:grpSpPr>
        <p:pic>
          <p:nvPicPr>
            <p:cNvPr id="17" name="Imagen 16"/>
            <p:cNvPicPr>
              <a:picLocks noChangeAspect="1"/>
            </p:cNvPicPr>
            <p:nvPr/>
          </p:nvPicPr>
          <p:blipFill rotWithShape="1">
            <a:blip r:embed="rId6"/>
            <a:srcRect l="26515" t="24343" r="25379" b="12222"/>
            <a:stretch/>
          </p:blipFill>
          <p:spPr>
            <a:xfrm>
              <a:off x="3507451" y="1494984"/>
              <a:ext cx="8199640" cy="49226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8" name="Flecha derecha 17"/>
            <p:cNvSpPr/>
            <p:nvPr/>
          </p:nvSpPr>
          <p:spPr>
            <a:xfrm>
              <a:off x="3139639" y="5954887"/>
              <a:ext cx="735622" cy="32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derecha 18"/>
            <p:cNvSpPr/>
            <p:nvPr/>
          </p:nvSpPr>
          <p:spPr>
            <a:xfrm rot="10800000">
              <a:off x="11388232" y="4818409"/>
              <a:ext cx="318859" cy="26546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derecha 19"/>
            <p:cNvSpPr/>
            <p:nvPr/>
          </p:nvSpPr>
          <p:spPr>
            <a:xfrm rot="10800000">
              <a:off x="11388231" y="5980029"/>
              <a:ext cx="318859" cy="26546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302571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43908"/>
            <a:ext cx="9026525" cy="857250"/>
          </a:xfrm>
          <a:solidFill>
            <a:schemeClr val="tx2"/>
          </a:solidFill>
        </p:spPr>
        <p:txBody>
          <a:bodyPr>
            <a:normAutofit fontScale="90000"/>
          </a:bodyPr>
          <a:lstStyle/>
          <a:p>
            <a:r>
              <a:rPr lang="es-EC" b="1" dirty="0" smtClean="0"/>
              <a:t>2.2 FUNDAMENTACIÓN TEÓRICA</a:t>
            </a:r>
            <a:br>
              <a:rPr lang="es-EC" b="1" dirty="0" smtClean="0"/>
            </a:br>
            <a:r>
              <a:rPr lang="es-EC" b="1" dirty="0" smtClean="0"/>
              <a:t>3. POLÍTICA DE DEFENSA (APD)</a:t>
            </a:r>
            <a:endParaRPr lang="es-EC" b="1" dirty="0"/>
          </a:p>
        </p:txBody>
      </p:sp>
      <p:sp>
        <p:nvSpPr>
          <p:cNvPr id="4" name="Rectángulo 3"/>
          <p:cNvSpPr/>
          <p:nvPr/>
        </p:nvSpPr>
        <p:spPr>
          <a:xfrm>
            <a:off x="819148" y="901158"/>
            <a:ext cx="10553702" cy="53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3. OTROS DOCUMENTOS QUE RELACIONAN A LA CONVEMAR CON EL ACCIONAR DE FFAA E INCIDEN EN LA APD</a:t>
            </a:r>
            <a:endParaRPr lang="es-EC" b="1" dirty="0"/>
          </a:p>
        </p:txBody>
      </p:sp>
      <p:pic>
        <p:nvPicPr>
          <p:cNvPr id="1026" name="Picture 2" descr="http://images.slideplayer.es/3/1081642/slides/slide_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0207"/>
          <a:stretch/>
        </p:blipFill>
        <p:spPr bwMode="auto">
          <a:xfrm>
            <a:off x="345082" y="1480897"/>
            <a:ext cx="2632830" cy="181455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p:cNvGrpSpPr/>
          <p:nvPr/>
        </p:nvGrpSpPr>
        <p:grpSpPr>
          <a:xfrm>
            <a:off x="4110823" y="1513095"/>
            <a:ext cx="4473205" cy="2794241"/>
            <a:chOff x="4155267" y="1698246"/>
            <a:chExt cx="7800115" cy="4623041"/>
          </a:xfrm>
        </p:grpSpPr>
        <p:grpSp>
          <p:nvGrpSpPr>
            <p:cNvPr id="3" name="Grupo 2"/>
            <p:cNvGrpSpPr/>
            <p:nvPr/>
          </p:nvGrpSpPr>
          <p:grpSpPr>
            <a:xfrm>
              <a:off x="4155267" y="1698246"/>
              <a:ext cx="7457288" cy="4487629"/>
              <a:chOff x="4155267" y="1698246"/>
              <a:chExt cx="7457288" cy="4487629"/>
            </a:xfrm>
          </p:grpSpPr>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0630" t="22173" r="32709" b="8779"/>
              <a:stretch/>
            </p:blipFill>
            <p:spPr bwMode="auto">
              <a:xfrm>
                <a:off x="5470781" y="1698246"/>
                <a:ext cx="6141774" cy="44876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Rectángulo 1"/>
              <p:cNvSpPr/>
              <p:nvPr/>
            </p:nvSpPr>
            <p:spPr>
              <a:xfrm>
                <a:off x="5176583" y="1870745"/>
                <a:ext cx="294198" cy="4142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PLAN </a:t>
                </a:r>
              </a:p>
              <a:p>
                <a:pPr algn="ctr"/>
                <a:endParaRPr lang="es-EC" sz="1400" dirty="0"/>
              </a:p>
              <a:p>
                <a:pPr algn="ctr"/>
                <a:r>
                  <a:rPr lang="es-EC" sz="1400" dirty="0" smtClean="0"/>
                  <a:t>DEL</a:t>
                </a:r>
              </a:p>
              <a:p>
                <a:pPr algn="ctr"/>
                <a:endParaRPr lang="es-EC" sz="1400" dirty="0"/>
              </a:p>
              <a:p>
                <a:pPr algn="ctr"/>
                <a:r>
                  <a:rPr lang="es-EC" sz="1400" dirty="0" smtClean="0"/>
                  <a:t>BUEN</a:t>
                </a:r>
              </a:p>
              <a:p>
                <a:pPr algn="ctr"/>
                <a:endParaRPr lang="es-EC" sz="1400" dirty="0"/>
              </a:p>
              <a:p>
                <a:pPr algn="ctr"/>
                <a:r>
                  <a:rPr lang="es-EC" sz="1400" dirty="0" smtClean="0"/>
                  <a:t>V</a:t>
                </a:r>
              </a:p>
              <a:p>
                <a:pPr algn="ctr"/>
                <a:r>
                  <a:rPr lang="es-EC" sz="1400" dirty="0" smtClean="0"/>
                  <a:t>I</a:t>
                </a:r>
              </a:p>
              <a:p>
                <a:pPr algn="ctr"/>
                <a:r>
                  <a:rPr lang="es-EC" sz="1400" dirty="0" smtClean="0"/>
                  <a:t>V</a:t>
                </a:r>
              </a:p>
              <a:p>
                <a:pPr algn="ctr"/>
                <a:r>
                  <a:rPr lang="es-EC" sz="1400" dirty="0" smtClean="0"/>
                  <a:t>I</a:t>
                </a:r>
              </a:p>
              <a:p>
                <a:pPr algn="ctr"/>
                <a:r>
                  <a:rPr lang="es-EC" dirty="0"/>
                  <a:t>R</a:t>
                </a:r>
              </a:p>
            </p:txBody>
          </p:sp>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139" t="11437" r="32430" b="8182"/>
              <a:stretch/>
            </p:blipFill>
            <p:spPr bwMode="auto">
              <a:xfrm>
                <a:off x="4155267" y="1870745"/>
                <a:ext cx="1021316" cy="164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2 Elipse"/>
            <p:cNvSpPr/>
            <p:nvPr/>
          </p:nvSpPr>
          <p:spPr>
            <a:xfrm>
              <a:off x="8463502" y="5401307"/>
              <a:ext cx="3491880" cy="9199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5" name="Grupo 14"/>
          <p:cNvGrpSpPr/>
          <p:nvPr/>
        </p:nvGrpSpPr>
        <p:grpSpPr>
          <a:xfrm>
            <a:off x="4986305" y="1923830"/>
            <a:ext cx="3597723" cy="2787032"/>
            <a:chOff x="2195736" y="836612"/>
            <a:chExt cx="6804248" cy="5256683"/>
          </a:xfrm>
        </p:grpSpPr>
        <p:pic>
          <p:nvPicPr>
            <p:cNvPr id="1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0992" t="11436" r="32717" b="23975"/>
            <a:stretch/>
          </p:blipFill>
          <p:spPr bwMode="auto">
            <a:xfrm>
              <a:off x="2195736" y="836612"/>
              <a:ext cx="6558520" cy="52566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2 Elipse"/>
            <p:cNvSpPr/>
            <p:nvPr/>
          </p:nvSpPr>
          <p:spPr>
            <a:xfrm>
              <a:off x="5508104" y="4509120"/>
              <a:ext cx="3491880" cy="13681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8" name="Grupo 17"/>
          <p:cNvGrpSpPr/>
          <p:nvPr/>
        </p:nvGrpSpPr>
        <p:grpSpPr>
          <a:xfrm>
            <a:off x="4735315" y="2369376"/>
            <a:ext cx="3939558" cy="2787032"/>
            <a:chOff x="7101219" y="1832676"/>
            <a:chExt cx="5090781" cy="4554372"/>
          </a:xfrm>
        </p:grpSpPr>
        <p:grpSp>
          <p:nvGrpSpPr>
            <p:cNvPr id="19" name="Grupo 18"/>
            <p:cNvGrpSpPr/>
            <p:nvPr/>
          </p:nvGrpSpPr>
          <p:grpSpPr>
            <a:xfrm>
              <a:off x="7101219" y="1894615"/>
              <a:ext cx="5090781" cy="4285293"/>
              <a:chOff x="1691680" y="987795"/>
              <a:chExt cx="7560840" cy="4889477"/>
            </a:xfrm>
          </p:grpSpPr>
          <p:grpSp>
            <p:nvGrpSpPr>
              <p:cNvPr id="23" name="3 Grupo"/>
              <p:cNvGrpSpPr/>
              <p:nvPr/>
            </p:nvGrpSpPr>
            <p:grpSpPr>
              <a:xfrm>
                <a:off x="1691680" y="987795"/>
                <a:ext cx="7560840" cy="4889477"/>
                <a:chOff x="3691352" y="1681397"/>
                <a:chExt cx="5784930" cy="3191495"/>
              </a:xfrm>
            </p:grpSpPr>
            <p:pic>
              <p:nvPicPr>
                <p:cNvPr id="25"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0761" t="58783" r="28339" b="9921"/>
                <a:stretch/>
              </p:blipFill>
              <p:spPr bwMode="auto">
                <a:xfrm>
                  <a:off x="3691352" y="2583543"/>
                  <a:ext cx="5321508" cy="228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0761" t="20901" r="28339" b="66766"/>
                <a:stretch/>
              </p:blipFill>
              <p:spPr bwMode="auto">
                <a:xfrm>
                  <a:off x="4154774" y="1681397"/>
                  <a:ext cx="5321508" cy="90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2 Elipse"/>
              <p:cNvSpPr/>
              <p:nvPr/>
            </p:nvSpPr>
            <p:spPr>
              <a:xfrm>
                <a:off x="5148064" y="3616062"/>
                <a:ext cx="3491880" cy="1368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0" name="Rectángulo 19"/>
            <p:cNvSpPr/>
            <p:nvPr/>
          </p:nvSpPr>
          <p:spPr>
            <a:xfrm>
              <a:off x="7509034" y="1832676"/>
              <a:ext cx="4433825" cy="45543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7" name="Grupo 26"/>
          <p:cNvGrpSpPr/>
          <p:nvPr/>
        </p:nvGrpSpPr>
        <p:grpSpPr>
          <a:xfrm>
            <a:off x="8751023" y="1617356"/>
            <a:ext cx="3105079" cy="4177310"/>
            <a:chOff x="8751023" y="1617356"/>
            <a:chExt cx="3105079" cy="4177310"/>
          </a:xfrm>
        </p:grpSpPr>
        <p:pic>
          <p:nvPicPr>
            <p:cNvPr id="28" name="Picture 2" descr="http://cdn.slidesharecdn.com/ss_thumbnails/ecuadorplanseguridadintegral-130912140504-phpapp02-thumbnail-2.jpg?cb=13790128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9666" y="1617356"/>
              <a:ext cx="2479970" cy="1839626"/>
            </a:xfrm>
            <a:prstGeom prst="rect">
              <a:avLst/>
            </a:prstGeom>
            <a:noFill/>
            <a:extLst>
              <a:ext uri="{909E8E84-426E-40DD-AFC4-6F175D3DCCD1}">
                <a14:hiddenFill xmlns:a14="http://schemas.microsoft.com/office/drawing/2010/main">
                  <a:solidFill>
                    <a:srgbClr val="FFFFFF"/>
                  </a:solidFill>
                </a14:hiddenFill>
              </a:ext>
            </a:extLst>
          </p:spPr>
        </p:pic>
        <p:sp>
          <p:nvSpPr>
            <p:cNvPr id="29" name="Rectángulo redondeado 28"/>
            <p:cNvSpPr/>
            <p:nvPr/>
          </p:nvSpPr>
          <p:spPr>
            <a:xfrm>
              <a:off x="8751023" y="3456982"/>
              <a:ext cx="3105079" cy="2337684"/>
            </a:xfrm>
            <a:prstGeom prst="round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smtClean="0">
                  <a:solidFill>
                    <a:srgbClr val="FFFF00"/>
                  </a:solidFill>
                </a:rPr>
                <a:t>En relación a la CONVEMAR</a:t>
              </a:r>
              <a:r>
                <a:rPr lang="es-EC" sz="1400" b="1" dirty="0" smtClean="0"/>
                <a:t>, establece su importancia no solo en el sentido de la explotación de los recursos vivos y no vivos de los espacios marítimos.</a:t>
              </a:r>
            </a:p>
            <a:p>
              <a:pPr algn="just"/>
              <a:endParaRPr lang="es-EC" sz="1400" b="1" dirty="0"/>
            </a:p>
            <a:p>
              <a:pPr algn="just"/>
              <a:r>
                <a:rPr lang="es-EC" sz="1400" b="1" dirty="0" smtClean="0"/>
                <a:t>También la </a:t>
              </a:r>
              <a:r>
                <a:rPr lang="es-EC" sz="1400" b="1" dirty="0" smtClean="0">
                  <a:solidFill>
                    <a:srgbClr val="FFFF00"/>
                  </a:solidFill>
                </a:rPr>
                <a:t>posibilidad de ampliar la Plataforma Continental</a:t>
              </a:r>
              <a:r>
                <a:rPr lang="es-EC" sz="1400" b="1" dirty="0" smtClean="0"/>
                <a:t> con miras al 2017.</a:t>
              </a:r>
            </a:p>
          </p:txBody>
        </p:sp>
      </p:grpSp>
      <p:grpSp>
        <p:nvGrpSpPr>
          <p:cNvPr id="30" name="Grupo 29"/>
          <p:cNvGrpSpPr/>
          <p:nvPr/>
        </p:nvGrpSpPr>
        <p:grpSpPr>
          <a:xfrm>
            <a:off x="225183" y="3299691"/>
            <a:ext cx="4017818" cy="3350933"/>
            <a:chOff x="332509" y="3035215"/>
            <a:chExt cx="4017818" cy="3350933"/>
          </a:xfrm>
        </p:grpSpPr>
        <p:pic>
          <p:nvPicPr>
            <p:cNvPr id="31" name="Picture 2" descr="http://www.armada.mil.ec/wp-content/uploads/2013/06/ZonasResponsabilida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1690" y="3035215"/>
              <a:ext cx="3690843" cy="1552838"/>
            </a:xfrm>
            <a:prstGeom prst="rect">
              <a:avLst/>
            </a:prstGeom>
            <a:noFill/>
            <a:extLst>
              <a:ext uri="{909E8E84-426E-40DD-AFC4-6F175D3DCCD1}">
                <a14:hiddenFill xmlns:a14="http://schemas.microsoft.com/office/drawing/2010/main">
                  <a:solidFill>
                    <a:srgbClr val="FFFFFF"/>
                  </a:solidFill>
                </a14:hiddenFill>
              </a:ext>
            </a:extLst>
          </p:spPr>
        </p:pic>
        <p:sp>
          <p:nvSpPr>
            <p:cNvPr id="32" name="Rectángulo redondeado 31"/>
            <p:cNvSpPr/>
            <p:nvPr/>
          </p:nvSpPr>
          <p:spPr>
            <a:xfrm>
              <a:off x="332509" y="4588053"/>
              <a:ext cx="4017818" cy="1798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FFFF00"/>
                  </a:solidFill>
                </a:rPr>
                <a:t>C.E.M.  </a:t>
              </a:r>
              <a:r>
                <a:rPr lang="es-EC" sz="1600" b="1" dirty="0" smtClean="0"/>
                <a:t>Emite </a:t>
              </a:r>
              <a:r>
                <a:rPr lang="es-EC" sz="1600" b="1" dirty="0" smtClean="0">
                  <a:solidFill>
                    <a:srgbClr val="FFFF00"/>
                  </a:solidFill>
                </a:rPr>
                <a:t>lineamientos</a:t>
              </a:r>
              <a:r>
                <a:rPr lang="es-EC" sz="1600" b="1" dirty="0" smtClean="0"/>
                <a:t> del accionar de la Armada en relación al desarrollo y seguridad basado en el P.N.B.V.</a:t>
              </a:r>
            </a:p>
            <a:p>
              <a:pPr algn="ctr"/>
              <a:r>
                <a:rPr lang="es-EC" sz="1600" b="1" dirty="0"/>
                <a:t>La Armada debe </a:t>
              </a:r>
              <a:r>
                <a:rPr lang="es-EC" sz="1600" b="1" dirty="0">
                  <a:solidFill>
                    <a:srgbClr val="FFFF00"/>
                  </a:solidFill>
                </a:rPr>
                <a:t>garantizar la soberanía </a:t>
              </a:r>
              <a:r>
                <a:rPr lang="es-EC" sz="1600" b="1" dirty="0"/>
                <a:t>por medio del </a:t>
              </a:r>
              <a:r>
                <a:rPr lang="es-EC" sz="1600" b="1" dirty="0">
                  <a:solidFill>
                    <a:srgbClr val="FFFF00"/>
                  </a:solidFill>
                </a:rPr>
                <a:t>control y protección </a:t>
              </a:r>
              <a:r>
                <a:rPr lang="es-EC" sz="1600" b="1" dirty="0"/>
                <a:t>de los espacios marítimos y recursos del </a:t>
              </a:r>
              <a:r>
                <a:rPr lang="es-EC" sz="1600" b="1" dirty="0" smtClean="0"/>
                <a:t>mar</a:t>
              </a:r>
            </a:p>
          </p:txBody>
        </p:sp>
      </p:grpSp>
    </p:spTree>
    <p:extLst>
      <p:ext uri="{BB962C8B-B14F-4D97-AF65-F5344CB8AC3E}">
        <p14:creationId xmlns:p14="http://schemas.microsoft.com/office/powerpoint/2010/main" val="233271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43907"/>
            <a:ext cx="9026525" cy="950207"/>
          </a:xfrm>
          <a:solidFill>
            <a:schemeClr val="tx2"/>
          </a:solidFill>
        </p:spPr>
        <p:txBody>
          <a:bodyPr>
            <a:normAutofit fontScale="90000"/>
          </a:bodyPr>
          <a:lstStyle/>
          <a:p>
            <a:r>
              <a:rPr lang="es-EC" sz="2700" b="1" dirty="0" smtClean="0"/>
              <a:t>2.2 FUNDAMENTACIÓN TEÓRICA</a:t>
            </a:r>
            <a:br>
              <a:rPr lang="es-EC" sz="2700" b="1" dirty="0" smtClean="0"/>
            </a:br>
            <a:r>
              <a:rPr lang="es-EC" sz="2700" b="1" dirty="0" smtClean="0"/>
              <a:t>4. RELACIONAMIENTO CONVEMAR </a:t>
            </a:r>
            <a:r>
              <a:rPr lang="es-EC" sz="2200" b="1" dirty="0" smtClean="0"/>
              <a:t>Y OCEANOPOLÍTICA CON LA POLITICA DE DEFENSA</a:t>
            </a:r>
            <a:endParaRPr lang="es-EC" sz="2200" b="1" dirty="0"/>
          </a:p>
        </p:txBody>
      </p:sp>
      <p:sp>
        <p:nvSpPr>
          <p:cNvPr id="4" name="Rectángulo 3"/>
          <p:cNvSpPr/>
          <p:nvPr/>
        </p:nvSpPr>
        <p:spPr>
          <a:xfrm>
            <a:off x="3367027" y="1011496"/>
            <a:ext cx="6163541" cy="53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1. ASPECTOS DE LA CONVEMAR QUE DEBE CONSIDERAR LA APD</a:t>
            </a:r>
            <a:endParaRPr lang="es-EC" b="1" dirty="0"/>
          </a:p>
        </p:txBody>
      </p:sp>
      <p:sp>
        <p:nvSpPr>
          <p:cNvPr id="2" name="Rectángulo redondeado 1"/>
          <p:cNvSpPr/>
          <p:nvPr/>
        </p:nvSpPr>
        <p:spPr>
          <a:xfrm>
            <a:off x="471330" y="2009197"/>
            <a:ext cx="2216726" cy="36448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S</a:t>
            </a:r>
            <a:r>
              <a:rPr lang="es-EC" b="1" dirty="0" smtClean="0"/>
              <a:t>e describen los </a:t>
            </a:r>
            <a:r>
              <a:rPr lang="es-EC" b="1" dirty="0" smtClean="0">
                <a:solidFill>
                  <a:srgbClr val="FFFF00"/>
                </a:solidFill>
              </a:rPr>
              <a:t>aspectos</a:t>
            </a:r>
            <a:r>
              <a:rPr lang="es-EC" b="1" dirty="0" smtClean="0"/>
              <a:t> que deben considerarse en la </a:t>
            </a:r>
            <a:r>
              <a:rPr lang="es-EC" b="1" dirty="0" smtClean="0">
                <a:solidFill>
                  <a:srgbClr val="FFFF00"/>
                </a:solidFill>
              </a:rPr>
              <a:t>APD</a:t>
            </a:r>
            <a:r>
              <a:rPr lang="es-EC" b="1" dirty="0" smtClean="0"/>
              <a:t> como </a:t>
            </a:r>
            <a:r>
              <a:rPr lang="es-EC" b="1" dirty="0" smtClean="0">
                <a:solidFill>
                  <a:srgbClr val="FFFF00"/>
                </a:solidFill>
              </a:rPr>
              <a:t>resultado de la incidencia </a:t>
            </a:r>
            <a:r>
              <a:rPr lang="es-EC" b="1" dirty="0" smtClean="0"/>
              <a:t>que tiene la </a:t>
            </a:r>
            <a:r>
              <a:rPr lang="es-EC" b="1" dirty="0" smtClean="0">
                <a:solidFill>
                  <a:srgbClr val="FF0000"/>
                </a:solidFill>
              </a:rPr>
              <a:t>CONVEMAR </a:t>
            </a:r>
            <a:r>
              <a:rPr lang="es-EC" b="1" dirty="0" smtClean="0"/>
              <a:t>en la Política de Defensa.</a:t>
            </a:r>
            <a:endParaRPr lang="es-EC" b="1" dirty="0"/>
          </a:p>
        </p:txBody>
      </p:sp>
      <p:grpSp>
        <p:nvGrpSpPr>
          <p:cNvPr id="21" name="Grupo 20"/>
          <p:cNvGrpSpPr/>
          <p:nvPr/>
        </p:nvGrpSpPr>
        <p:grpSpPr>
          <a:xfrm>
            <a:off x="2939367" y="1657331"/>
            <a:ext cx="6857017" cy="4849091"/>
            <a:chOff x="3020288" y="1619674"/>
            <a:chExt cx="6857017" cy="4849091"/>
          </a:xfrm>
        </p:grpSpPr>
        <p:pic>
          <p:nvPicPr>
            <p:cNvPr id="24" name="Imagen 23"/>
            <p:cNvPicPr>
              <a:picLocks noChangeAspect="1"/>
            </p:cNvPicPr>
            <p:nvPr/>
          </p:nvPicPr>
          <p:blipFill rotWithShape="1">
            <a:blip r:embed="rId4"/>
            <a:srcRect l="35454" t="12357" r="29546" b="43517"/>
            <a:stretch/>
          </p:blipFill>
          <p:spPr>
            <a:xfrm>
              <a:off x="3020288" y="1619674"/>
              <a:ext cx="6857017" cy="4849091"/>
            </a:xfrm>
            <a:prstGeom prst="rect">
              <a:avLst/>
            </a:prstGeom>
            <a:ln>
              <a:noFill/>
            </a:ln>
            <a:effectLst>
              <a:outerShdw blurRad="292100" dist="139700" dir="2700000" algn="tl" rotWithShape="0">
                <a:srgbClr val="333333">
                  <a:alpha val="65000"/>
                </a:srgbClr>
              </a:outerShdw>
            </a:effectLst>
          </p:spPr>
        </p:pic>
        <p:grpSp>
          <p:nvGrpSpPr>
            <p:cNvPr id="25" name="Grupo 24"/>
            <p:cNvGrpSpPr/>
            <p:nvPr/>
          </p:nvGrpSpPr>
          <p:grpSpPr>
            <a:xfrm>
              <a:off x="3252455" y="2128622"/>
              <a:ext cx="229140" cy="3169462"/>
              <a:chOff x="3252455" y="2128622"/>
              <a:chExt cx="229140" cy="3169462"/>
            </a:xfrm>
          </p:grpSpPr>
          <p:sp>
            <p:nvSpPr>
              <p:cNvPr id="26" name="Flecha derecha 25"/>
              <p:cNvSpPr/>
              <p:nvPr/>
            </p:nvSpPr>
            <p:spPr>
              <a:xfrm>
                <a:off x="3273494" y="2128622"/>
                <a:ext cx="187065" cy="1993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Flecha derecha 26"/>
              <p:cNvSpPr/>
              <p:nvPr/>
            </p:nvSpPr>
            <p:spPr>
              <a:xfrm>
                <a:off x="3273493" y="4208572"/>
                <a:ext cx="187065" cy="1993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Flecha derecha 27"/>
              <p:cNvSpPr/>
              <p:nvPr/>
            </p:nvSpPr>
            <p:spPr>
              <a:xfrm>
                <a:off x="3252455" y="5068671"/>
                <a:ext cx="229140" cy="2294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grpSp>
        <p:nvGrpSpPr>
          <p:cNvPr id="20" name="Grupo 19"/>
          <p:cNvGrpSpPr/>
          <p:nvPr/>
        </p:nvGrpSpPr>
        <p:grpSpPr>
          <a:xfrm>
            <a:off x="3514618" y="2105259"/>
            <a:ext cx="6827171" cy="3859023"/>
            <a:chOff x="3514618" y="2105259"/>
            <a:chExt cx="6827171" cy="3859023"/>
          </a:xfrm>
        </p:grpSpPr>
        <p:pic>
          <p:nvPicPr>
            <p:cNvPr id="29" name="Marcador de contenido 3"/>
            <p:cNvPicPr>
              <a:picLocks noChangeAspect="1"/>
            </p:cNvPicPr>
            <p:nvPr/>
          </p:nvPicPr>
          <p:blipFill rotWithShape="1">
            <a:blip r:embed="rId4"/>
            <a:srcRect l="35454" t="56109" r="29546" b="8720"/>
            <a:stretch/>
          </p:blipFill>
          <p:spPr>
            <a:xfrm>
              <a:off x="3514618" y="2105259"/>
              <a:ext cx="6827171" cy="3859023"/>
            </a:xfrm>
            <a:prstGeom prst="rect">
              <a:avLst/>
            </a:prstGeom>
            <a:ln>
              <a:noFill/>
            </a:ln>
            <a:effectLst>
              <a:outerShdw blurRad="292100" dist="139700" dir="2700000" algn="tl" rotWithShape="0">
                <a:srgbClr val="333333">
                  <a:alpha val="65000"/>
                </a:srgbClr>
              </a:outerShdw>
            </a:effectLst>
          </p:spPr>
        </p:pic>
        <p:sp>
          <p:nvSpPr>
            <p:cNvPr id="10" name="Flecha derecha 9"/>
            <p:cNvSpPr/>
            <p:nvPr/>
          </p:nvSpPr>
          <p:spPr>
            <a:xfrm>
              <a:off x="3795165" y="2427611"/>
              <a:ext cx="169932" cy="1537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Flecha derecha 30"/>
            <p:cNvSpPr/>
            <p:nvPr/>
          </p:nvSpPr>
          <p:spPr>
            <a:xfrm>
              <a:off x="3784956" y="5221034"/>
              <a:ext cx="169932" cy="1537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34" name="Grupo 33"/>
          <p:cNvGrpSpPr/>
          <p:nvPr/>
        </p:nvGrpSpPr>
        <p:grpSpPr>
          <a:xfrm>
            <a:off x="4137603" y="1872765"/>
            <a:ext cx="6941129" cy="4418222"/>
            <a:chOff x="4137603" y="1872765"/>
            <a:chExt cx="6941129" cy="4418222"/>
          </a:xfrm>
        </p:grpSpPr>
        <p:pic>
          <p:nvPicPr>
            <p:cNvPr id="32" name="Marcador de contenido 5"/>
            <p:cNvPicPr>
              <a:picLocks noChangeAspect="1"/>
            </p:cNvPicPr>
            <p:nvPr/>
          </p:nvPicPr>
          <p:blipFill rotWithShape="1">
            <a:blip r:embed="rId5"/>
            <a:srcRect l="34502" t="13011" r="29682" b="46461"/>
            <a:stretch/>
          </p:blipFill>
          <p:spPr>
            <a:xfrm>
              <a:off x="4137603" y="1872765"/>
              <a:ext cx="6941129" cy="4418222"/>
            </a:xfrm>
            <a:prstGeom prst="rect">
              <a:avLst/>
            </a:prstGeom>
            <a:ln>
              <a:noFill/>
            </a:ln>
            <a:effectLst>
              <a:outerShdw blurRad="292100" dist="139700" dir="2700000" algn="tl" rotWithShape="0">
                <a:srgbClr val="333333">
                  <a:alpha val="65000"/>
                </a:srgbClr>
              </a:outerShdw>
            </a:effectLst>
          </p:spPr>
        </p:pic>
        <p:sp>
          <p:nvSpPr>
            <p:cNvPr id="33" name="Flecha derecha 32"/>
            <p:cNvSpPr/>
            <p:nvPr/>
          </p:nvSpPr>
          <p:spPr>
            <a:xfrm>
              <a:off x="4583832" y="4422766"/>
              <a:ext cx="201236" cy="1492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38" name="Grupo 37"/>
          <p:cNvGrpSpPr/>
          <p:nvPr/>
        </p:nvGrpSpPr>
        <p:grpSpPr>
          <a:xfrm>
            <a:off x="4947536" y="2009197"/>
            <a:ext cx="6577425" cy="4232532"/>
            <a:chOff x="4947536" y="2009197"/>
            <a:chExt cx="6577425" cy="4232532"/>
          </a:xfrm>
        </p:grpSpPr>
        <p:pic>
          <p:nvPicPr>
            <p:cNvPr id="35" name="Marcador de contenido 3"/>
            <p:cNvPicPr>
              <a:picLocks noChangeAspect="1"/>
            </p:cNvPicPr>
            <p:nvPr/>
          </p:nvPicPr>
          <p:blipFill rotWithShape="1">
            <a:blip r:embed="rId6"/>
            <a:srcRect l="26909" t="22443" r="17652" b="14135"/>
            <a:stretch/>
          </p:blipFill>
          <p:spPr>
            <a:xfrm>
              <a:off x="4947536" y="2009197"/>
              <a:ext cx="6577425" cy="4232532"/>
            </a:xfrm>
            <a:prstGeom prst="rect">
              <a:avLst/>
            </a:prstGeom>
            <a:ln>
              <a:noFill/>
            </a:ln>
            <a:effectLst>
              <a:outerShdw blurRad="292100" dist="139700" dir="2700000" algn="tl" rotWithShape="0">
                <a:srgbClr val="333333">
                  <a:alpha val="65000"/>
                </a:srgbClr>
              </a:outerShdw>
            </a:effectLst>
          </p:spPr>
        </p:pic>
        <p:sp>
          <p:nvSpPr>
            <p:cNvPr id="37" name="Flecha derecha 36"/>
            <p:cNvSpPr/>
            <p:nvPr/>
          </p:nvSpPr>
          <p:spPr>
            <a:xfrm>
              <a:off x="5077615" y="5297908"/>
              <a:ext cx="171435" cy="1388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171682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animEffect transition="in" filter="fade">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931574" y="24595"/>
            <a:ext cx="10539990" cy="857250"/>
          </a:xfrm>
          <a:solidFill>
            <a:schemeClr val="tx2"/>
          </a:solidFill>
        </p:spPr>
        <p:txBody>
          <a:bodyPr>
            <a:normAutofit fontScale="90000"/>
          </a:bodyPr>
          <a:lstStyle/>
          <a:p>
            <a:r>
              <a:rPr lang="es-EC" b="1" dirty="0" smtClean="0"/>
              <a:t>2.2 FUNDAMENTACIÓN TEÓRICA</a:t>
            </a:r>
            <a:br>
              <a:rPr lang="es-EC" b="1" dirty="0" smtClean="0"/>
            </a:br>
            <a:r>
              <a:rPr lang="es-EC" b="1" dirty="0" smtClean="0"/>
              <a:t>4. </a:t>
            </a:r>
            <a:r>
              <a:rPr lang="es-EC" sz="2200" b="1" dirty="0" smtClean="0"/>
              <a:t>RELACIONAMIENTO CONVEMAR Y OCEANOPOLÍTICA CON LA POLITICA DE DEFENSA</a:t>
            </a:r>
            <a:endParaRPr lang="es-EC" sz="2200" b="1" dirty="0"/>
          </a:p>
        </p:txBody>
      </p:sp>
      <p:sp>
        <p:nvSpPr>
          <p:cNvPr id="4" name="Rectángulo 3"/>
          <p:cNvSpPr/>
          <p:nvPr/>
        </p:nvSpPr>
        <p:spPr>
          <a:xfrm>
            <a:off x="3034144" y="917337"/>
            <a:ext cx="6719456" cy="53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2. ASPECTOS DE LA OCEANOPOLÍTICA QUE DEBE CONSIDERAR LA APD2</a:t>
            </a:r>
            <a:endParaRPr lang="es-EC" b="1" dirty="0"/>
          </a:p>
        </p:txBody>
      </p:sp>
      <p:sp>
        <p:nvSpPr>
          <p:cNvPr id="2" name="Rectángulo redondeado 1"/>
          <p:cNvSpPr/>
          <p:nvPr/>
        </p:nvSpPr>
        <p:spPr>
          <a:xfrm>
            <a:off x="474374" y="2160190"/>
            <a:ext cx="2216726" cy="36448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S</a:t>
            </a:r>
            <a:r>
              <a:rPr lang="es-EC" b="1" dirty="0" smtClean="0"/>
              <a:t>e describen los </a:t>
            </a:r>
            <a:r>
              <a:rPr lang="es-EC" b="1" dirty="0" smtClean="0">
                <a:solidFill>
                  <a:srgbClr val="FFFF00"/>
                </a:solidFill>
              </a:rPr>
              <a:t>aspectos</a:t>
            </a:r>
            <a:r>
              <a:rPr lang="es-EC" b="1" dirty="0" smtClean="0"/>
              <a:t> que deben considerarse en la </a:t>
            </a:r>
            <a:r>
              <a:rPr lang="es-EC" b="1" dirty="0" smtClean="0">
                <a:solidFill>
                  <a:srgbClr val="FFFF00"/>
                </a:solidFill>
              </a:rPr>
              <a:t>APD</a:t>
            </a:r>
            <a:r>
              <a:rPr lang="es-EC" b="1" dirty="0" smtClean="0"/>
              <a:t> como </a:t>
            </a:r>
            <a:r>
              <a:rPr lang="es-EC" b="1" dirty="0" smtClean="0">
                <a:solidFill>
                  <a:srgbClr val="FFFF00"/>
                </a:solidFill>
              </a:rPr>
              <a:t>resultado de la incidencia </a:t>
            </a:r>
            <a:r>
              <a:rPr lang="es-EC" b="1" dirty="0" smtClean="0"/>
              <a:t>que tiene la </a:t>
            </a:r>
            <a:r>
              <a:rPr lang="es-EC" b="1" dirty="0" smtClean="0">
                <a:solidFill>
                  <a:srgbClr val="FF0000"/>
                </a:solidFill>
              </a:rPr>
              <a:t>OCEANOPOLÍTICA</a:t>
            </a:r>
            <a:r>
              <a:rPr lang="es-EC" b="1" dirty="0" smtClean="0">
                <a:solidFill>
                  <a:srgbClr val="FFFF00"/>
                </a:solidFill>
              </a:rPr>
              <a:t> </a:t>
            </a:r>
            <a:r>
              <a:rPr lang="es-EC" b="1" dirty="0" smtClean="0"/>
              <a:t>en la Política de Defensa.</a:t>
            </a:r>
            <a:endParaRPr lang="es-EC" b="1" dirty="0"/>
          </a:p>
        </p:txBody>
      </p:sp>
      <p:grpSp>
        <p:nvGrpSpPr>
          <p:cNvPr id="8" name="Grupo 7"/>
          <p:cNvGrpSpPr/>
          <p:nvPr/>
        </p:nvGrpSpPr>
        <p:grpSpPr>
          <a:xfrm>
            <a:off x="3034144" y="1659699"/>
            <a:ext cx="7051965" cy="4580901"/>
            <a:chOff x="2867890" y="1632497"/>
            <a:chExt cx="7051965" cy="4580901"/>
          </a:xfrm>
        </p:grpSpPr>
        <p:pic>
          <p:nvPicPr>
            <p:cNvPr id="11" name="Marcador de contenido 3"/>
            <p:cNvPicPr>
              <a:picLocks noChangeAspect="1"/>
            </p:cNvPicPr>
            <p:nvPr/>
          </p:nvPicPr>
          <p:blipFill rotWithShape="1">
            <a:blip r:embed="rId4"/>
            <a:srcRect l="35058" t="13858" r="29507" b="45219"/>
            <a:stretch/>
          </p:blipFill>
          <p:spPr>
            <a:xfrm>
              <a:off x="2867890" y="1632497"/>
              <a:ext cx="7051965" cy="4580901"/>
            </a:xfrm>
            <a:prstGeom prst="rect">
              <a:avLst/>
            </a:prstGeom>
            <a:ln>
              <a:noFill/>
            </a:ln>
            <a:effectLst>
              <a:outerShdw blurRad="292100" dist="139700" dir="2700000" algn="tl" rotWithShape="0">
                <a:srgbClr val="333333">
                  <a:alpha val="65000"/>
                </a:srgbClr>
              </a:outerShdw>
            </a:effectLst>
          </p:spPr>
        </p:pic>
        <p:sp>
          <p:nvSpPr>
            <p:cNvPr id="3" name="Flecha derecha 2"/>
            <p:cNvSpPr/>
            <p:nvPr/>
          </p:nvSpPr>
          <p:spPr>
            <a:xfrm>
              <a:off x="3161365" y="3554235"/>
              <a:ext cx="194085" cy="1987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derecha 13"/>
            <p:cNvSpPr/>
            <p:nvPr/>
          </p:nvSpPr>
          <p:spPr>
            <a:xfrm>
              <a:off x="3161365" y="4215519"/>
              <a:ext cx="194085" cy="1987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0" name="Grupo 9"/>
          <p:cNvGrpSpPr/>
          <p:nvPr/>
        </p:nvGrpSpPr>
        <p:grpSpPr>
          <a:xfrm>
            <a:off x="3744375" y="2160191"/>
            <a:ext cx="7395437" cy="3644864"/>
            <a:chOff x="3696667" y="2160191"/>
            <a:chExt cx="7395437" cy="3644864"/>
          </a:xfrm>
        </p:grpSpPr>
        <p:pic>
          <p:nvPicPr>
            <p:cNvPr id="15" name="Marcador de contenido 3"/>
            <p:cNvPicPr>
              <a:picLocks noChangeAspect="1"/>
            </p:cNvPicPr>
            <p:nvPr/>
          </p:nvPicPr>
          <p:blipFill rotWithShape="1">
            <a:blip r:embed="rId4"/>
            <a:srcRect l="35881" t="53936" r="30026" b="22560"/>
            <a:stretch/>
          </p:blipFill>
          <p:spPr>
            <a:xfrm>
              <a:off x="3696667" y="2160191"/>
              <a:ext cx="7395437" cy="3644864"/>
            </a:xfrm>
            <a:prstGeom prst="rect">
              <a:avLst/>
            </a:prstGeom>
            <a:ln>
              <a:noFill/>
            </a:ln>
            <a:effectLst>
              <a:outerShdw blurRad="292100" dist="139700" dir="2700000" algn="tl" rotWithShape="0">
                <a:srgbClr val="333333">
                  <a:alpha val="65000"/>
                </a:srgbClr>
              </a:outerShdw>
            </a:effectLst>
          </p:spPr>
        </p:pic>
        <p:sp>
          <p:nvSpPr>
            <p:cNvPr id="9" name="Flecha derecha 8"/>
            <p:cNvSpPr/>
            <p:nvPr/>
          </p:nvSpPr>
          <p:spPr>
            <a:xfrm>
              <a:off x="3943847" y="3581437"/>
              <a:ext cx="151075" cy="1987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8" name="Grupo 17"/>
          <p:cNvGrpSpPr/>
          <p:nvPr/>
        </p:nvGrpSpPr>
        <p:grpSpPr>
          <a:xfrm>
            <a:off x="4324977" y="2290855"/>
            <a:ext cx="7287489" cy="2978727"/>
            <a:chOff x="4324977" y="2290855"/>
            <a:chExt cx="7287489" cy="2978727"/>
          </a:xfrm>
        </p:grpSpPr>
        <p:pic>
          <p:nvPicPr>
            <p:cNvPr id="16" name="Marcador de contenido 5"/>
            <p:cNvPicPr>
              <a:picLocks noChangeAspect="1"/>
            </p:cNvPicPr>
            <p:nvPr/>
          </p:nvPicPr>
          <p:blipFill rotWithShape="1">
            <a:blip r:embed="rId5"/>
            <a:srcRect l="36204" t="61584" r="29969" b="13834"/>
            <a:stretch/>
          </p:blipFill>
          <p:spPr>
            <a:xfrm>
              <a:off x="4324977" y="2290855"/>
              <a:ext cx="7287489" cy="2978727"/>
            </a:xfrm>
            <a:prstGeom prst="rect">
              <a:avLst/>
            </a:prstGeom>
            <a:ln>
              <a:noFill/>
            </a:ln>
            <a:effectLst>
              <a:outerShdw blurRad="292100" dist="139700" dir="2700000" algn="tl" rotWithShape="0">
                <a:srgbClr val="333333">
                  <a:alpha val="65000"/>
                </a:srgbClr>
              </a:outerShdw>
            </a:effectLst>
          </p:spPr>
        </p:pic>
        <p:sp>
          <p:nvSpPr>
            <p:cNvPr id="17" name="Flecha derecha 16"/>
            <p:cNvSpPr/>
            <p:nvPr/>
          </p:nvSpPr>
          <p:spPr>
            <a:xfrm>
              <a:off x="4500438" y="3780218"/>
              <a:ext cx="174929" cy="1699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72736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43907"/>
            <a:ext cx="9026525" cy="1106587"/>
          </a:xfrm>
          <a:solidFill>
            <a:schemeClr val="tx2"/>
          </a:solidFill>
        </p:spPr>
        <p:txBody>
          <a:bodyPr>
            <a:normAutofit fontScale="90000"/>
          </a:bodyPr>
          <a:lstStyle/>
          <a:p>
            <a:r>
              <a:rPr lang="es-EC" b="1" dirty="0" smtClean="0"/>
              <a:t>2.2 FUNDAMENTACIÓN TEÓRICA</a:t>
            </a:r>
            <a:br>
              <a:rPr lang="es-EC" b="1" dirty="0" smtClean="0"/>
            </a:br>
            <a:r>
              <a:rPr lang="es-EC" b="1" dirty="0" smtClean="0"/>
              <a:t>4. </a:t>
            </a:r>
            <a:r>
              <a:rPr lang="es-EC" sz="2200" b="1" dirty="0" smtClean="0"/>
              <a:t>RELACIONAMIENTO CONVEMAR Y OCEANOPOLÍTICA CON LA POLITICA DE DEFENSA</a:t>
            </a:r>
            <a:endParaRPr lang="es-EC" sz="2200" b="1" dirty="0"/>
          </a:p>
        </p:txBody>
      </p:sp>
      <p:sp>
        <p:nvSpPr>
          <p:cNvPr id="4" name="Rectángulo 3"/>
          <p:cNvSpPr/>
          <p:nvPr/>
        </p:nvSpPr>
        <p:spPr>
          <a:xfrm>
            <a:off x="3200399" y="1150495"/>
            <a:ext cx="6163541" cy="53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3. CUADRO DE RELACIONAMIENTO</a:t>
            </a:r>
            <a:endParaRPr lang="es-EC" b="1" dirty="0"/>
          </a:p>
        </p:txBody>
      </p:sp>
      <p:sp>
        <p:nvSpPr>
          <p:cNvPr id="3" name="CuadroTexto 2"/>
          <p:cNvSpPr txBox="1"/>
          <p:nvPr/>
        </p:nvSpPr>
        <p:spPr>
          <a:xfrm>
            <a:off x="152402" y="1939548"/>
            <a:ext cx="2563089" cy="3416320"/>
          </a:xfrm>
          <a:prstGeom prst="rect">
            <a:avLst/>
          </a:prstGeom>
          <a:solidFill>
            <a:schemeClr val="bg2">
              <a:lumMod val="50000"/>
            </a:schemeClr>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s-ES" b="1" dirty="0" smtClean="0">
                <a:solidFill>
                  <a:schemeClr val="bg1"/>
                </a:solidFill>
              </a:rPr>
              <a:t>El </a:t>
            </a:r>
            <a:r>
              <a:rPr lang="es-ES" b="1" dirty="0">
                <a:solidFill>
                  <a:schemeClr val="bg1"/>
                </a:solidFill>
              </a:rPr>
              <a:t>cuadro de </a:t>
            </a:r>
            <a:r>
              <a:rPr lang="es-ES" b="1" dirty="0" smtClean="0">
                <a:solidFill>
                  <a:schemeClr val="bg1"/>
                </a:solidFill>
              </a:rPr>
              <a:t>relacionamiento esta  </a:t>
            </a:r>
            <a:r>
              <a:rPr lang="es-ES" b="1" dirty="0">
                <a:solidFill>
                  <a:schemeClr val="bg1"/>
                </a:solidFill>
              </a:rPr>
              <a:t>orientado a verificar los aspectos que aún no han sido considerados o deben ser incluidos y mejorados en la Agenda Política de la </a:t>
            </a:r>
            <a:r>
              <a:rPr lang="es-ES" b="1" dirty="0" smtClean="0">
                <a:solidFill>
                  <a:schemeClr val="bg1"/>
                </a:solidFill>
              </a:rPr>
              <a:t>Defensa como resultado de la incidencia de la CONVEMAR en la Política de Defensa.</a:t>
            </a:r>
            <a:endParaRPr lang="es-EC" b="1" dirty="0">
              <a:solidFill>
                <a:schemeClr val="bg1"/>
              </a:solidFill>
              <a:effectLst/>
            </a:endParaRPr>
          </a:p>
        </p:txBody>
      </p:sp>
      <p:sp>
        <p:nvSpPr>
          <p:cNvPr id="8" name="CuadroTexto 7"/>
          <p:cNvSpPr txBox="1"/>
          <p:nvPr/>
        </p:nvSpPr>
        <p:spPr>
          <a:xfrm>
            <a:off x="8423563" y="1965113"/>
            <a:ext cx="3394363" cy="3416320"/>
          </a:xfrm>
          <a:prstGeom prst="rect">
            <a:avLst/>
          </a:prstGeom>
          <a:solidFill>
            <a:schemeClr val="bg2">
              <a:lumMod val="50000"/>
            </a:schemeClr>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s-ES" b="1" dirty="0">
                <a:solidFill>
                  <a:schemeClr val="bg1"/>
                </a:solidFill>
              </a:rPr>
              <a:t>S</a:t>
            </a:r>
            <a:r>
              <a:rPr lang="es-ES" b="1" dirty="0" smtClean="0">
                <a:solidFill>
                  <a:schemeClr val="bg1"/>
                </a:solidFill>
              </a:rPr>
              <a:t>e obtiene </a:t>
            </a:r>
            <a:r>
              <a:rPr lang="es-ES" b="1" dirty="0">
                <a:solidFill>
                  <a:schemeClr val="bg1"/>
                </a:solidFill>
              </a:rPr>
              <a:t>como resultado, </a:t>
            </a:r>
            <a:r>
              <a:rPr lang="es-ES" b="1" dirty="0" smtClean="0">
                <a:solidFill>
                  <a:schemeClr val="bg1"/>
                </a:solidFill>
              </a:rPr>
              <a:t>lineamientos </a:t>
            </a:r>
            <a:r>
              <a:rPr lang="es-ES" b="1" dirty="0">
                <a:solidFill>
                  <a:schemeClr val="bg1"/>
                </a:solidFill>
              </a:rPr>
              <a:t>que se deberían considerar en la Política de Defensa como </a:t>
            </a:r>
            <a:r>
              <a:rPr lang="es-ES" b="1" dirty="0" smtClean="0">
                <a:solidFill>
                  <a:schemeClr val="bg1"/>
                </a:solidFill>
              </a:rPr>
              <a:t>resultado </a:t>
            </a:r>
            <a:r>
              <a:rPr lang="es-ES" b="1" dirty="0">
                <a:solidFill>
                  <a:schemeClr val="bg1"/>
                </a:solidFill>
              </a:rPr>
              <a:t>de la incidencia que tiene la CONVEMAR y la </a:t>
            </a:r>
            <a:r>
              <a:rPr lang="es-ES" b="1" dirty="0" smtClean="0">
                <a:solidFill>
                  <a:schemeClr val="bg1"/>
                </a:solidFill>
              </a:rPr>
              <a:t>Oceanopolítica</a:t>
            </a:r>
            <a:r>
              <a:rPr lang="es-ES" b="1" dirty="0">
                <a:solidFill>
                  <a:schemeClr val="bg1"/>
                </a:solidFill>
              </a:rPr>
              <a:t>,</a:t>
            </a:r>
            <a:r>
              <a:rPr lang="es-ES" b="1" dirty="0" smtClean="0">
                <a:solidFill>
                  <a:schemeClr val="bg1"/>
                </a:solidFill>
              </a:rPr>
              <a:t> </a:t>
            </a:r>
            <a:r>
              <a:rPr lang="es-ES" b="1" dirty="0">
                <a:solidFill>
                  <a:schemeClr val="bg1"/>
                </a:solidFill>
              </a:rPr>
              <a:t>y en base a su incidencia se logre en los niveles correspondientes el control y protección de las actividades en el mar y el mejoramiento de las capacidades de la Fuerzas Armadas en el </a:t>
            </a:r>
            <a:r>
              <a:rPr lang="es-ES" b="1" dirty="0" smtClean="0">
                <a:solidFill>
                  <a:schemeClr val="bg1"/>
                </a:solidFill>
              </a:rPr>
              <a:t>mar.</a:t>
            </a:r>
            <a:endParaRPr lang="es-EC" b="1" dirty="0">
              <a:solidFill>
                <a:schemeClr val="bg1"/>
              </a:solidFill>
            </a:endParaRPr>
          </a:p>
        </p:txBody>
      </p:sp>
      <p:pic>
        <p:nvPicPr>
          <p:cNvPr id="9" name="Imagen 8">
            <a:hlinkClick r:id="rId4" action="ppaction://hlinkfile"/>
          </p:cNvPr>
          <p:cNvPicPr>
            <a:picLocks noChangeAspect="1"/>
          </p:cNvPicPr>
          <p:nvPr/>
        </p:nvPicPr>
        <p:blipFill rotWithShape="1">
          <a:blip r:embed="rId5"/>
          <a:srcRect l="20757" t="23939" r="21591" b="14107"/>
          <a:stretch/>
        </p:blipFill>
        <p:spPr>
          <a:xfrm>
            <a:off x="3025380" y="1962881"/>
            <a:ext cx="5088294" cy="3075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1840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499610" y="138545"/>
            <a:ext cx="9026525" cy="886691"/>
          </a:xfrm>
          <a:solidFill>
            <a:schemeClr val="tx2"/>
          </a:solidFill>
        </p:spPr>
        <p:txBody>
          <a:bodyPr>
            <a:normAutofit/>
          </a:bodyPr>
          <a:lstStyle/>
          <a:p>
            <a:r>
              <a:rPr lang="es-EC" b="1" dirty="0" smtClean="0"/>
              <a:t>2.3 FUNDAMENTACIÓN LEGAL</a:t>
            </a:r>
            <a:endParaRPr lang="es-EC" sz="2700" b="1" dirty="0"/>
          </a:p>
        </p:txBody>
      </p:sp>
      <p:pic>
        <p:nvPicPr>
          <p:cNvPr id="1026" name="Picture 2" descr="http://www.uasb.edu.ec/admcontenidos/imagenes_subidas/2_constituc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234" y="1864733"/>
            <a:ext cx="2778595" cy="37047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uitealcala.com/images/stories/blog/Agenda%20en%20blanc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7161" y="1310550"/>
            <a:ext cx="7241166" cy="481581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308764" y="1731818"/>
            <a:ext cx="2840181" cy="3416320"/>
          </a:xfrm>
          <a:prstGeom prst="rect">
            <a:avLst/>
          </a:prstGeom>
          <a:noFill/>
        </p:spPr>
        <p:txBody>
          <a:bodyPr wrap="square" rtlCol="0">
            <a:spAutoFit/>
          </a:bodyPr>
          <a:lstStyle/>
          <a:p>
            <a:r>
              <a:rPr lang="es-EC" b="1" dirty="0" smtClean="0"/>
              <a:t>ARTICULO 4</a:t>
            </a:r>
          </a:p>
          <a:p>
            <a:endParaRPr lang="es-EC" dirty="0"/>
          </a:p>
          <a:p>
            <a:pPr algn="just"/>
            <a:r>
              <a:rPr lang="es-ES" b="1" dirty="0">
                <a:solidFill>
                  <a:schemeClr val="tx2">
                    <a:lumMod val="60000"/>
                    <a:lumOff val="40000"/>
                  </a:schemeClr>
                </a:solidFill>
              </a:rPr>
              <a:t>“</a:t>
            </a:r>
            <a:r>
              <a:rPr lang="es-ES" b="1" i="1" dirty="0">
                <a:solidFill>
                  <a:schemeClr val="tx2">
                    <a:lumMod val="60000"/>
                    <a:lumOff val="40000"/>
                  </a:schemeClr>
                </a:solidFill>
              </a:rPr>
              <a:t>El territorio comprende el espacio continental y marítimo, las islas adyacentes, el mar territorial, el Archipiélago de Galápagos, el suelo, la plataforma submarina, el subsuelo y el espacio supra yacente continental, insular y marítimo</a:t>
            </a:r>
            <a:r>
              <a:rPr lang="es-ES" b="1" dirty="0" smtClean="0">
                <a:solidFill>
                  <a:schemeClr val="tx2">
                    <a:lumMod val="60000"/>
                    <a:lumOff val="40000"/>
                  </a:schemeClr>
                </a:solidFill>
              </a:rPr>
              <a:t>”.</a:t>
            </a:r>
            <a:endParaRPr lang="es-EC" b="1" dirty="0">
              <a:solidFill>
                <a:schemeClr val="tx2">
                  <a:lumMod val="60000"/>
                  <a:lumOff val="40000"/>
                </a:schemeClr>
              </a:solidFill>
            </a:endParaRPr>
          </a:p>
        </p:txBody>
      </p:sp>
      <p:sp>
        <p:nvSpPr>
          <p:cNvPr id="3" name="CuadroTexto 2"/>
          <p:cNvSpPr txBox="1"/>
          <p:nvPr/>
        </p:nvSpPr>
        <p:spPr>
          <a:xfrm>
            <a:off x="8077200" y="1705404"/>
            <a:ext cx="2826327" cy="3416320"/>
          </a:xfrm>
          <a:prstGeom prst="rect">
            <a:avLst/>
          </a:prstGeom>
          <a:noFill/>
        </p:spPr>
        <p:txBody>
          <a:bodyPr wrap="square" rtlCol="0">
            <a:spAutoFit/>
          </a:bodyPr>
          <a:lstStyle/>
          <a:p>
            <a:r>
              <a:rPr lang="es-EC" b="1" dirty="0" smtClean="0"/>
              <a:t>ARTICULO 158</a:t>
            </a:r>
          </a:p>
          <a:p>
            <a:endParaRPr lang="es-EC" dirty="0"/>
          </a:p>
          <a:p>
            <a:pPr algn="just"/>
            <a:r>
              <a:rPr lang="es-ES" b="1" dirty="0">
                <a:solidFill>
                  <a:schemeClr val="tx2">
                    <a:lumMod val="60000"/>
                    <a:lumOff val="40000"/>
                  </a:schemeClr>
                </a:solidFill>
              </a:rPr>
              <a:t>“</a:t>
            </a:r>
            <a:r>
              <a:rPr lang="es-ES" b="1" i="1" dirty="0">
                <a:solidFill>
                  <a:schemeClr val="tx2">
                    <a:lumMod val="60000"/>
                    <a:lumOff val="40000"/>
                  </a:schemeClr>
                </a:solidFill>
              </a:rPr>
              <a:t>las Fuerzas Armadas y Policía Nacional son instituciones de protección de los derechos, libertades y garantías de los ciudadanos. Las Fuerzas Armadas tiene como misión fundamental la defensa de la soberanía y la integridad territorial</a:t>
            </a:r>
            <a:r>
              <a:rPr lang="es-ES" b="1" dirty="0">
                <a:solidFill>
                  <a:schemeClr val="tx2">
                    <a:lumMod val="60000"/>
                    <a:lumOff val="40000"/>
                  </a:schemeClr>
                </a:solidFill>
              </a:rPr>
              <a:t>”.</a:t>
            </a:r>
            <a:endParaRPr lang="es-EC" b="1" dirty="0">
              <a:solidFill>
                <a:schemeClr val="tx2">
                  <a:lumMod val="60000"/>
                  <a:lumOff val="40000"/>
                </a:schemeClr>
              </a:solidFill>
            </a:endParaRPr>
          </a:p>
        </p:txBody>
      </p:sp>
    </p:spTree>
    <p:extLst>
      <p:ext uri="{BB962C8B-B14F-4D97-AF65-F5344CB8AC3E}">
        <p14:creationId xmlns:p14="http://schemas.microsoft.com/office/powerpoint/2010/main" val="323525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3" name="Título 2"/>
          <p:cNvSpPr>
            <a:spLocks noGrp="1"/>
          </p:cNvSpPr>
          <p:nvPr>
            <p:ph type="ctrTitle"/>
          </p:nvPr>
        </p:nvSpPr>
        <p:spPr>
          <a:xfrm>
            <a:off x="3411947" y="158755"/>
            <a:ext cx="4326134" cy="580717"/>
          </a:xfrm>
          <a:solidFill>
            <a:schemeClr val="tx2"/>
          </a:solidFill>
        </p:spPr>
        <p:txBody>
          <a:bodyPr/>
          <a:lstStyle/>
          <a:p>
            <a:r>
              <a:rPr lang="es-EC" dirty="0" smtClean="0"/>
              <a:t>INTRODUCCIÓN</a:t>
            </a:r>
            <a:endParaRPr lang="es-EC" dirty="0"/>
          </a:p>
        </p:txBody>
      </p:sp>
      <p:sp>
        <p:nvSpPr>
          <p:cNvPr id="2" name="CuadroTexto 1"/>
          <p:cNvSpPr txBox="1"/>
          <p:nvPr/>
        </p:nvSpPr>
        <p:spPr>
          <a:xfrm>
            <a:off x="1288473" y="1662545"/>
            <a:ext cx="2978727" cy="369332"/>
          </a:xfrm>
          <a:prstGeom prst="rect">
            <a:avLst/>
          </a:prstGeom>
          <a:noFill/>
        </p:spPr>
        <p:txBody>
          <a:bodyPr wrap="square" rtlCol="0">
            <a:spAutoFit/>
          </a:bodyPr>
          <a:lstStyle/>
          <a:p>
            <a:r>
              <a:rPr lang="es-EC" b="1" dirty="0" smtClean="0">
                <a:solidFill>
                  <a:srgbClr val="FF0000"/>
                </a:solidFill>
              </a:rPr>
              <a:t> </a:t>
            </a:r>
            <a:r>
              <a:rPr lang="es-EC" b="1" dirty="0">
                <a:solidFill>
                  <a:srgbClr val="FF0000"/>
                </a:solidFill>
              </a:rPr>
              <a:t>L</a:t>
            </a:r>
            <a:r>
              <a:rPr lang="es-EC" b="1" dirty="0" smtClean="0">
                <a:solidFill>
                  <a:srgbClr val="FF0000"/>
                </a:solidFill>
              </a:rPr>
              <a:t>a investigación</a:t>
            </a:r>
            <a:r>
              <a:rPr lang="es-EC" dirty="0" smtClean="0"/>
              <a:t>:</a:t>
            </a:r>
            <a:endParaRPr lang="es-EC" dirty="0"/>
          </a:p>
        </p:txBody>
      </p:sp>
      <p:pic>
        <p:nvPicPr>
          <p:cNvPr id="1028" name="Picture 4" descr="http://www.un.org/es/events/pastevents/conv_oceans/po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0523" y="2022761"/>
            <a:ext cx="2597682" cy="31449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efensa.gob.ec/wp-content/uploads/2014/06/Agenda-Politica-invitacion-3.jpg"/>
          <p:cNvPicPr>
            <a:picLocks noChangeAspect="1" noChangeArrowheads="1"/>
          </p:cNvPicPr>
          <p:nvPr/>
        </p:nvPicPr>
        <p:blipFill rotWithShape="1">
          <a:blip r:embed="rId5">
            <a:extLst>
              <a:ext uri="{28A0092B-C50C-407E-A947-70E740481C1C}">
                <a14:useLocalDpi xmlns:a14="http://schemas.microsoft.com/office/drawing/2010/main" val="0"/>
              </a:ext>
            </a:extLst>
          </a:blip>
          <a:srcRect b="27342"/>
          <a:stretch/>
        </p:blipFill>
        <p:spPr bwMode="auto">
          <a:xfrm>
            <a:off x="7898578" y="1229779"/>
            <a:ext cx="3448295" cy="2639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8" name="CuadroTexto 17"/>
          <p:cNvSpPr txBox="1"/>
          <p:nvPr/>
        </p:nvSpPr>
        <p:spPr>
          <a:xfrm>
            <a:off x="1288473" y="5158628"/>
            <a:ext cx="2978727" cy="369332"/>
          </a:xfrm>
          <a:prstGeom prst="rect">
            <a:avLst/>
          </a:prstGeom>
          <a:noFill/>
        </p:spPr>
        <p:txBody>
          <a:bodyPr wrap="square" rtlCol="0">
            <a:spAutoFit/>
          </a:bodyPr>
          <a:lstStyle/>
          <a:p>
            <a:r>
              <a:rPr lang="es-EC" b="1" dirty="0" smtClean="0">
                <a:solidFill>
                  <a:srgbClr val="FF0000"/>
                </a:solidFill>
              </a:rPr>
              <a:t> se analiza</a:t>
            </a:r>
            <a:endParaRPr lang="es-EC" dirty="0"/>
          </a:p>
        </p:txBody>
      </p:sp>
      <p:sp>
        <p:nvSpPr>
          <p:cNvPr id="17" name="CuadroTexto 16"/>
          <p:cNvSpPr txBox="1"/>
          <p:nvPr/>
        </p:nvSpPr>
        <p:spPr>
          <a:xfrm>
            <a:off x="4334295" y="1229779"/>
            <a:ext cx="402473" cy="2031325"/>
          </a:xfrm>
          <a:prstGeom prst="rect">
            <a:avLst/>
          </a:prstGeom>
          <a:noFill/>
        </p:spPr>
        <p:txBody>
          <a:bodyPr wrap="square" rtlCol="0">
            <a:spAutoFit/>
          </a:bodyPr>
          <a:lstStyle/>
          <a:p>
            <a:r>
              <a:rPr lang="es-EC" b="1" dirty="0" smtClean="0">
                <a:solidFill>
                  <a:srgbClr val="00B050"/>
                </a:solidFill>
              </a:rPr>
              <a:t>CONTROL</a:t>
            </a:r>
            <a:endParaRPr lang="es-EC" b="1" dirty="0">
              <a:solidFill>
                <a:srgbClr val="00B050"/>
              </a:solidFill>
            </a:endParaRPr>
          </a:p>
        </p:txBody>
      </p:sp>
      <p:sp>
        <p:nvSpPr>
          <p:cNvPr id="21" name="CuadroTexto 20"/>
          <p:cNvSpPr txBox="1"/>
          <p:nvPr/>
        </p:nvSpPr>
        <p:spPr>
          <a:xfrm>
            <a:off x="4928554" y="3311969"/>
            <a:ext cx="402473" cy="2862322"/>
          </a:xfrm>
          <a:prstGeom prst="rect">
            <a:avLst/>
          </a:prstGeom>
          <a:noFill/>
        </p:spPr>
        <p:txBody>
          <a:bodyPr wrap="square" rtlCol="0">
            <a:spAutoFit/>
          </a:bodyPr>
          <a:lstStyle/>
          <a:p>
            <a:r>
              <a:rPr lang="es-EC" b="1" dirty="0" smtClean="0">
                <a:solidFill>
                  <a:schemeClr val="accent5"/>
                </a:solidFill>
              </a:rPr>
              <a:t>PROTECC</a:t>
            </a:r>
          </a:p>
          <a:p>
            <a:r>
              <a:rPr lang="es-EC" b="1" dirty="0" smtClean="0">
                <a:solidFill>
                  <a:schemeClr val="accent5"/>
                </a:solidFill>
              </a:rPr>
              <a:t>I</a:t>
            </a:r>
          </a:p>
          <a:p>
            <a:r>
              <a:rPr lang="es-EC" b="1" dirty="0">
                <a:solidFill>
                  <a:schemeClr val="accent5"/>
                </a:solidFill>
              </a:rPr>
              <a:t>Ó</a:t>
            </a:r>
            <a:r>
              <a:rPr lang="es-EC" b="1" dirty="0" smtClean="0">
                <a:solidFill>
                  <a:schemeClr val="accent5"/>
                </a:solidFill>
              </a:rPr>
              <a:t>N</a:t>
            </a:r>
            <a:endParaRPr lang="es-EC" b="1" dirty="0">
              <a:solidFill>
                <a:schemeClr val="accent5"/>
              </a:solidFill>
            </a:endParaRPr>
          </a:p>
        </p:txBody>
      </p:sp>
      <p:sp>
        <p:nvSpPr>
          <p:cNvPr id="19" name="Flecha derecha 18"/>
          <p:cNvSpPr/>
          <p:nvPr/>
        </p:nvSpPr>
        <p:spPr>
          <a:xfrm>
            <a:off x="6096000" y="3214255"/>
            <a:ext cx="581891" cy="1528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Rectángulo 19"/>
          <p:cNvSpPr/>
          <p:nvPr/>
        </p:nvSpPr>
        <p:spPr>
          <a:xfrm rot="20742561">
            <a:off x="7898578" y="4100945"/>
            <a:ext cx="3586840" cy="221672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Como lineamientos estratégicos para lograr las CAPACIDADES que FFAA necesitan para cumplir con su deber constitucional</a:t>
            </a:r>
            <a:r>
              <a:rPr lang="es-EC" dirty="0" smtClean="0"/>
              <a:t>.   </a:t>
            </a:r>
            <a:endParaRPr lang="es-EC" dirty="0"/>
          </a:p>
        </p:txBody>
      </p:sp>
    </p:spTree>
    <p:extLst>
      <p:ext uri="{BB962C8B-B14F-4D97-AF65-F5344CB8AC3E}">
        <p14:creationId xmlns:p14="http://schemas.microsoft.com/office/powerpoint/2010/main" val="1125818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499610" y="138545"/>
            <a:ext cx="9026525" cy="886691"/>
          </a:xfrm>
          <a:solidFill>
            <a:schemeClr val="tx2"/>
          </a:solidFill>
        </p:spPr>
        <p:txBody>
          <a:bodyPr>
            <a:normAutofit/>
          </a:bodyPr>
          <a:lstStyle/>
          <a:p>
            <a:r>
              <a:rPr lang="es-EC" b="1" dirty="0" smtClean="0"/>
              <a:t>2.3 FUNDAMENTACIÓN LEGAL</a:t>
            </a:r>
            <a:endParaRPr lang="es-EC" sz="2700" b="1" dirty="0"/>
          </a:p>
        </p:txBody>
      </p:sp>
      <p:pic>
        <p:nvPicPr>
          <p:cNvPr id="10" name="Picture 4" descr="http://www.un.org/es/events/pastevents/conv_oceans/po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95" y="1587022"/>
            <a:ext cx="3753478" cy="45442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eltragaluz.es/5615-home_default/recambio-agenda-6-anillas-vista-dia-pa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6473" y="1310580"/>
            <a:ext cx="8152509" cy="509717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176109" y="2160439"/>
            <a:ext cx="4350026" cy="3693319"/>
          </a:xfrm>
          <a:prstGeom prst="rect">
            <a:avLst/>
          </a:prstGeom>
          <a:noFill/>
        </p:spPr>
        <p:txBody>
          <a:bodyPr wrap="square" rtlCol="0">
            <a:spAutoFit/>
          </a:bodyPr>
          <a:lstStyle/>
          <a:p>
            <a:pPr algn="just"/>
            <a:r>
              <a:rPr lang="es-ES" b="1" dirty="0">
                <a:solidFill>
                  <a:schemeClr val="tx2">
                    <a:lumMod val="60000"/>
                    <a:lumOff val="40000"/>
                  </a:schemeClr>
                </a:solidFill>
              </a:rPr>
              <a:t>E</a:t>
            </a:r>
            <a:r>
              <a:rPr lang="es-ES" b="1" dirty="0" smtClean="0">
                <a:solidFill>
                  <a:schemeClr val="tx2">
                    <a:lumMod val="60000"/>
                    <a:lumOff val="40000"/>
                  </a:schemeClr>
                </a:solidFill>
              </a:rPr>
              <a:t>stablece </a:t>
            </a:r>
            <a:r>
              <a:rPr lang="es-ES" b="1" dirty="0">
                <a:solidFill>
                  <a:schemeClr val="tx2">
                    <a:lumMod val="60000"/>
                    <a:lumOff val="40000"/>
                  </a:schemeClr>
                </a:solidFill>
              </a:rPr>
              <a:t>los </a:t>
            </a:r>
            <a:r>
              <a:rPr lang="es-ES" b="1" dirty="0"/>
              <a:t>derechos y obligaciones </a:t>
            </a:r>
            <a:r>
              <a:rPr lang="es-ES" b="1" dirty="0">
                <a:solidFill>
                  <a:schemeClr val="tx2">
                    <a:lumMod val="60000"/>
                    <a:lumOff val="40000"/>
                  </a:schemeClr>
                </a:solidFill>
              </a:rPr>
              <a:t>de los Estados Parte. Este documento considerado como la </a:t>
            </a:r>
            <a:r>
              <a:rPr lang="es-ES" b="1" dirty="0"/>
              <a:t>Constitución de los Mares</a:t>
            </a:r>
            <a:r>
              <a:rPr lang="es-ES" b="1" dirty="0">
                <a:solidFill>
                  <a:schemeClr val="tx2">
                    <a:lumMod val="60000"/>
                    <a:lumOff val="40000"/>
                  </a:schemeClr>
                </a:solidFill>
              </a:rPr>
              <a:t>, está constituida por 17 partes, 320 artículos y nueve anexos, </a:t>
            </a:r>
            <a:r>
              <a:rPr lang="es-ES" b="1" dirty="0"/>
              <a:t>donde se fijan </a:t>
            </a:r>
            <a:r>
              <a:rPr lang="es-ES" b="1" dirty="0">
                <a:solidFill>
                  <a:schemeClr val="tx2">
                    <a:lumMod val="60000"/>
                    <a:lumOff val="40000"/>
                  </a:schemeClr>
                </a:solidFill>
              </a:rPr>
              <a:t>la delimitación, la preservación de los fondos marinos, hasta donde llega la soberanía y jurisdicción de los Estados ribereños, la investigación científica, las actividades de comercio, económicas y solución de controversias, de esta forma </a:t>
            </a:r>
            <a:r>
              <a:rPr lang="es-ES" b="1" dirty="0"/>
              <a:t>los Estados pueden aprovechar de manera equitativa </a:t>
            </a:r>
            <a:r>
              <a:rPr lang="es-ES" b="1" dirty="0">
                <a:solidFill>
                  <a:schemeClr val="tx2">
                    <a:lumMod val="60000"/>
                    <a:lumOff val="40000"/>
                  </a:schemeClr>
                </a:solidFill>
              </a:rPr>
              <a:t>los recursos que ofrece el mar.</a:t>
            </a:r>
            <a:endParaRPr lang="es-EC" b="1" dirty="0">
              <a:solidFill>
                <a:schemeClr val="tx2">
                  <a:lumMod val="60000"/>
                  <a:lumOff val="40000"/>
                </a:schemeClr>
              </a:solidFill>
            </a:endParaRPr>
          </a:p>
        </p:txBody>
      </p:sp>
    </p:spTree>
    <p:extLst>
      <p:ext uri="{BB962C8B-B14F-4D97-AF65-F5344CB8AC3E}">
        <p14:creationId xmlns:p14="http://schemas.microsoft.com/office/powerpoint/2010/main" val="9435571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499610" y="138545"/>
            <a:ext cx="9026525" cy="886691"/>
          </a:xfrm>
          <a:solidFill>
            <a:schemeClr val="tx2"/>
          </a:solidFill>
        </p:spPr>
        <p:txBody>
          <a:bodyPr>
            <a:normAutofit/>
          </a:bodyPr>
          <a:lstStyle/>
          <a:p>
            <a:r>
              <a:rPr lang="es-EC" b="1" dirty="0" smtClean="0"/>
              <a:t>2.3 FUNDAMENTACIÓN LEGAL</a:t>
            </a:r>
            <a:endParaRPr lang="es-EC" sz="2700" b="1" dirty="0"/>
          </a:p>
        </p:txBody>
      </p:sp>
      <p:pic>
        <p:nvPicPr>
          <p:cNvPr id="1028" name="Picture 4" descr="http://www.buenvivir.gob.ec/image/image_gallery?uuid=13b6ccec-b9c8-4574-a1f9-2c82ed119c92&amp;groupId=10157&amp;t=13728881717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13" y="1381179"/>
            <a:ext cx="3869460" cy="477711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publicdomainpictures.net/pictures/70000/nahled/ruled-paper-pl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229" y="1096221"/>
            <a:ext cx="7561407" cy="506206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031673" y="1828800"/>
            <a:ext cx="2951018" cy="3416320"/>
          </a:xfrm>
          <a:prstGeom prst="rect">
            <a:avLst/>
          </a:prstGeom>
          <a:noFill/>
        </p:spPr>
        <p:txBody>
          <a:bodyPr wrap="square" rtlCol="0">
            <a:spAutoFit/>
          </a:bodyPr>
          <a:lstStyle/>
          <a:p>
            <a:r>
              <a:rPr lang="es-EC" b="1" dirty="0" smtClean="0"/>
              <a:t>CONSIDERA TRES OBJETIVOS</a:t>
            </a:r>
          </a:p>
          <a:p>
            <a:endParaRPr lang="es-EC" dirty="0"/>
          </a:p>
          <a:p>
            <a:r>
              <a:rPr lang="es-ES" b="1" dirty="0" smtClean="0"/>
              <a:t>Objetivo </a:t>
            </a:r>
            <a:r>
              <a:rPr lang="es-ES" b="1" dirty="0"/>
              <a:t>No 3, estrategia No. 3. 12, literal l</a:t>
            </a:r>
            <a:r>
              <a:rPr lang="es-ES" b="1" dirty="0" smtClean="0"/>
              <a:t>)</a:t>
            </a:r>
          </a:p>
          <a:p>
            <a:endParaRPr lang="es-ES" dirty="0"/>
          </a:p>
          <a:p>
            <a:pPr algn="just"/>
            <a:r>
              <a:rPr lang="es-ES" b="1" dirty="0">
                <a:solidFill>
                  <a:schemeClr val="tx2">
                    <a:lumMod val="60000"/>
                    <a:lumOff val="40000"/>
                  </a:schemeClr>
                </a:solidFill>
              </a:rPr>
              <a:t>“</a:t>
            </a:r>
            <a:r>
              <a:rPr lang="es-ES" b="1" i="1" dirty="0">
                <a:solidFill>
                  <a:schemeClr val="tx2">
                    <a:lumMod val="60000"/>
                    <a:lumOff val="40000"/>
                  </a:schemeClr>
                </a:solidFill>
              </a:rPr>
              <a:t>control del cumplimiento de las regulaciones establecidas en la CONVEMAR y otros acuerdos internacionales para la navegación y la seguridad de la vida humana en el mar</a:t>
            </a:r>
            <a:r>
              <a:rPr lang="es-ES" b="1" dirty="0">
                <a:solidFill>
                  <a:schemeClr val="tx2">
                    <a:lumMod val="60000"/>
                    <a:lumOff val="40000"/>
                  </a:schemeClr>
                </a:solidFill>
              </a:rPr>
              <a:t>”</a:t>
            </a:r>
            <a:endParaRPr lang="es-EC" b="1" dirty="0">
              <a:solidFill>
                <a:schemeClr val="tx2">
                  <a:lumMod val="60000"/>
                  <a:lumOff val="40000"/>
                </a:schemeClr>
              </a:solidFill>
            </a:endParaRPr>
          </a:p>
        </p:txBody>
      </p:sp>
      <p:sp>
        <p:nvSpPr>
          <p:cNvPr id="10" name="CuadroTexto 9"/>
          <p:cNvSpPr txBox="1"/>
          <p:nvPr/>
        </p:nvSpPr>
        <p:spPr>
          <a:xfrm>
            <a:off x="7598356" y="2410691"/>
            <a:ext cx="3045977" cy="3416320"/>
          </a:xfrm>
          <a:prstGeom prst="rect">
            <a:avLst/>
          </a:prstGeom>
          <a:noFill/>
        </p:spPr>
        <p:txBody>
          <a:bodyPr wrap="square" rtlCol="0">
            <a:spAutoFit/>
          </a:bodyPr>
          <a:lstStyle/>
          <a:p>
            <a:r>
              <a:rPr lang="es-ES" b="1" dirty="0"/>
              <a:t>O</a:t>
            </a:r>
            <a:r>
              <a:rPr lang="es-ES" b="1" dirty="0" smtClean="0"/>
              <a:t>bjetivo </a:t>
            </a:r>
            <a:r>
              <a:rPr lang="es-ES" b="1" dirty="0"/>
              <a:t>No 11, estrategia No. 11.4, literal l</a:t>
            </a:r>
            <a:r>
              <a:rPr lang="es-ES" b="1" dirty="0" smtClean="0"/>
              <a:t>)</a:t>
            </a:r>
          </a:p>
          <a:p>
            <a:endParaRPr lang="es-ES" dirty="0"/>
          </a:p>
          <a:p>
            <a:pPr algn="just"/>
            <a:r>
              <a:rPr lang="es-ES" i="1" dirty="0">
                <a:solidFill>
                  <a:schemeClr val="tx2">
                    <a:lumMod val="60000"/>
                    <a:lumOff val="40000"/>
                  </a:schemeClr>
                </a:solidFill>
              </a:rPr>
              <a:t>“</a:t>
            </a:r>
            <a:r>
              <a:rPr lang="es-ES" b="1" i="1" dirty="0">
                <a:solidFill>
                  <a:schemeClr val="tx2">
                    <a:lumMod val="60000"/>
                    <a:lumOff val="40000"/>
                  </a:schemeClr>
                </a:solidFill>
              </a:rPr>
              <a:t>articulación de la normativa nacional a la CONVEMAR, en lo referente al uso sustentable, a la preservación y a la protección de los recursos marino-costeros existentes en los espacios marítimos bajo jurisdicción nacional</a:t>
            </a:r>
            <a:r>
              <a:rPr lang="es-ES" b="1" dirty="0">
                <a:solidFill>
                  <a:schemeClr val="tx2">
                    <a:lumMod val="60000"/>
                    <a:lumOff val="40000"/>
                  </a:schemeClr>
                </a:solidFill>
              </a:rPr>
              <a:t>”</a:t>
            </a:r>
            <a:endParaRPr lang="es-EC" b="1" dirty="0">
              <a:solidFill>
                <a:schemeClr val="tx2">
                  <a:lumMod val="60000"/>
                  <a:lumOff val="40000"/>
                </a:schemeClr>
              </a:solidFill>
            </a:endParaRPr>
          </a:p>
        </p:txBody>
      </p:sp>
    </p:spTree>
    <p:extLst>
      <p:ext uri="{BB962C8B-B14F-4D97-AF65-F5344CB8AC3E}">
        <p14:creationId xmlns:p14="http://schemas.microsoft.com/office/powerpoint/2010/main" val="1815959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499610" y="138545"/>
            <a:ext cx="9026525" cy="886691"/>
          </a:xfrm>
          <a:solidFill>
            <a:schemeClr val="tx2"/>
          </a:solidFill>
        </p:spPr>
        <p:txBody>
          <a:bodyPr>
            <a:normAutofit/>
          </a:bodyPr>
          <a:lstStyle/>
          <a:p>
            <a:r>
              <a:rPr lang="es-EC" b="1" dirty="0" smtClean="0"/>
              <a:t>2.3 FUNDAMENTACIÓN LEGAL</a:t>
            </a:r>
            <a:endParaRPr lang="es-EC" sz="2700" b="1" dirty="0"/>
          </a:p>
        </p:txBody>
      </p:sp>
      <p:pic>
        <p:nvPicPr>
          <p:cNvPr id="1028" name="Picture 4" descr="http://www.buenvivir.gob.ec/image/image_gallery?uuid=13b6ccec-b9c8-4574-a1f9-2c82ed119c92&amp;groupId=10157&amp;t=13728881717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13" y="1381179"/>
            <a:ext cx="3869460" cy="477711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publicdomainpictures.net/pictures/70000/nahled/ruled-paper-pl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229" y="1096221"/>
            <a:ext cx="7561407" cy="506206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031673" y="1828800"/>
            <a:ext cx="2951018" cy="3416320"/>
          </a:xfrm>
          <a:prstGeom prst="rect">
            <a:avLst/>
          </a:prstGeom>
          <a:noFill/>
        </p:spPr>
        <p:txBody>
          <a:bodyPr wrap="square" rtlCol="0">
            <a:spAutoFit/>
          </a:bodyPr>
          <a:lstStyle/>
          <a:p>
            <a:r>
              <a:rPr lang="es-EC" b="1" dirty="0" smtClean="0"/>
              <a:t>CONSIDERA TRES OBJETIVOS</a:t>
            </a:r>
          </a:p>
          <a:p>
            <a:endParaRPr lang="es-EC" dirty="0"/>
          </a:p>
          <a:p>
            <a:r>
              <a:rPr lang="es-ES" b="1" dirty="0"/>
              <a:t>O</a:t>
            </a:r>
            <a:r>
              <a:rPr lang="es-ES" b="1" dirty="0" smtClean="0"/>
              <a:t>bjetivo </a:t>
            </a:r>
            <a:r>
              <a:rPr lang="es-ES" b="1" dirty="0"/>
              <a:t>No 12 en la estrategia No 12.5, literal f</a:t>
            </a:r>
            <a:r>
              <a:rPr lang="es-ES" b="1" dirty="0" smtClean="0"/>
              <a:t>)</a:t>
            </a:r>
          </a:p>
          <a:p>
            <a:endParaRPr lang="es-ES" dirty="0"/>
          </a:p>
          <a:p>
            <a:pPr algn="just"/>
            <a:r>
              <a:rPr lang="es-ES" b="1" dirty="0">
                <a:solidFill>
                  <a:schemeClr val="tx2">
                    <a:lumMod val="60000"/>
                    <a:lumOff val="40000"/>
                  </a:schemeClr>
                </a:solidFill>
              </a:rPr>
              <a:t>“</a:t>
            </a:r>
            <a:r>
              <a:rPr lang="es-ES" b="1" i="1" dirty="0">
                <a:solidFill>
                  <a:schemeClr val="tx2">
                    <a:lumMod val="60000"/>
                    <a:lumOff val="40000"/>
                  </a:schemeClr>
                </a:solidFill>
              </a:rPr>
              <a:t>garantizar la soberanía y la seguridad nacional en el mar, en el marco de la CONVEMAR y otros acuerdos internacionales sobre el ámbito oceánico y marino-costero</a:t>
            </a:r>
            <a:r>
              <a:rPr lang="es-ES" b="1" dirty="0">
                <a:solidFill>
                  <a:schemeClr val="tx2">
                    <a:lumMod val="60000"/>
                    <a:lumOff val="40000"/>
                  </a:schemeClr>
                </a:solidFill>
              </a:rPr>
              <a:t>”. </a:t>
            </a:r>
            <a:endParaRPr lang="es-EC" b="1" dirty="0">
              <a:solidFill>
                <a:schemeClr val="tx2">
                  <a:lumMod val="60000"/>
                  <a:lumOff val="40000"/>
                </a:schemeClr>
              </a:solidFill>
            </a:endParaRPr>
          </a:p>
        </p:txBody>
      </p:sp>
    </p:spTree>
    <p:extLst>
      <p:ext uri="{BB962C8B-B14F-4D97-AF65-F5344CB8AC3E}">
        <p14:creationId xmlns:p14="http://schemas.microsoft.com/office/powerpoint/2010/main" val="3852214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499610" y="138545"/>
            <a:ext cx="9026525" cy="886691"/>
          </a:xfrm>
          <a:solidFill>
            <a:schemeClr val="tx2"/>
          </a:solidFill>
        </p:spPr>
        <p:txBody>
          <a:bodyPr>
            <a:normAutofit/>
          </a:bodyPr>
          <a:lstStyle/>
          <a:p>
            <a:r>
              <a:rPr lang="es-EC" b="1" dirty="0" smtClean="0"/>
              <a:t>2.3 FUNDAMENTACIÓN LEGAL</a:t>
            </a:r>
            <a:endParaRPr lang="es-EC" sz="2700" b="1" dirty="0"/>
          </a:p>
        </p:txBody>
      </p:sp>
      <p:pic>
        <p:nvPicPr>
          <p:cNvPr id="8" name="Picture 2" descr="http://cdn.slidesharecdn.com/ss_thumbnails/ecuadorplanseguridadintegral-130912140504-phpapp02-thumbnail-2.jpg?cb=13790128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690" y="1758656"/>
            <a:ext cx="3880141" cy="38801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publicdomainpictures.net/pictures/70000/nahled/ruled-paper-pl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068" y="1203207"/>
            <a:ext cx="6716280" cy="506206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8492836" y="1829684"/>
            <a:ext cx="2563091" cy="3970318"/>
          </a:xfrm>
          <a:prstGeom prst="rect">
            <a:avLst/>
          </a:prstGeom>
          <a:noFill/>
        </p:spPr>
        <p:txBody>
          <a:bodyPr wrap="square" rtlCol="0">
            <a:spAutoFit/>
          </a:bodyPr>
          <a:lstStyle/>
          <a:p>
            <a:pPr algn="just"/>
            <a:r>
              <a:rPr lang="es-ES" b="1" dirty="0">
                <a:solidFill>
                  <a:schemeClr val="tx2">
                    <a:lumMod val="60000"/>
                    <a:lumOff val="40000"/>
                  </a:schemeClr>
                </a:solidFill>
              </a:rPr>
              <a:t>T</a:t>
            </a:r>
            <a:r>
              <a:rPr lang="es-ES" b="1" dirty="0" smtClean="0">
                <a:solidFill>
                  <a:schemeClr val="tx2">
                    <a:lumMod val="60000"/>
                    <a:lumOff val="40000"/>
                  </a:schemeClr>
                </a:solidFill>
              </a:rPr>
              <a:t>rata </a:t>
            </a:r>
            <a:r>
              <a:rPr lang="es-ES" b="1" dirty="0">
                <a:solidFill>
                  <a:schemeClr val="tx2">
                    <a:lumMod val="60000"/>
                    <a:lumOff val="40000"/>
                  </a:schemeClr>
                </a:solidFill>
              </a:rPr>
              <a:t>sobre la CONVEMAR, que es un </a:t>
            </a:r>
            <a:r>
              <a:rPr lang="es-ES" b="1" dirty="0"/>
              <a:t>instrumento</a:t>
            </a:r>
            <a:r>
              <a:rPr lang="es-ES" b="1" dirty="0">
                <a:solidFill>
                  <a:schemeClr val="tx2">
                    <a:lumMod val="60000"/>
                    <a:lumOff val="40000"/>
                  </a:schemeClr>
                </a:solidFill>
              </a:rPr>
              <a:t>, que </a:t>
            </a:r>
            <a:r>
              <a:rPr lang="es-ES" b="1" dirty="0"/>
              <a:t>además de garantizar </a:t>
            </a:r>
            <a:r>
              <a:rPr lang="es-ES" b="1" dirty="0">
                <a:solidFill>
                  <a:schemeClr val="tx2">
                    <a:lumMod val="60000"/>
                    <a:lumOff val="40000"/>
                  </a:schemeClr>
                </a:solidFill>
              </a:rPr>
              <a:t>la explotación sostenida de los recursos de los espacios marítimos, </a:t>
            </a:r>
            <a:r>
              <a:rPr lang="es-ES" b="1" dirty="0"/>
              <a:t>existe la posibilidad </a:t>
            </a:r>
            <a:r>
              <a:rPr lang="es-ES" b="1" dirty="0">
                <a:solidFill>
                  <a:schemeClr val="tx2">
                    <a:lumMod val="60000"/>
                    <a:lumOff val="40000"/>
                  </a:schemeClr>
                </a:solidFill>
              </a:rPr>
              <a:t>de la extensión de la Plataforma Continental; en este sentido, juega como un </a:t>
            </a:r>
            <a:r>
              <a:rPr lang="es-ES" b="1" dirty="0"/>
              <a:t>elemento de importancia </a:t>
            </a:r>
            <a:r>
              <a:rPr lang="es-ES" b="1" dirty="0">
                <a:solidFill>
                  <a:schemeClr val="tx2">
                    <a:lumMod val="60000"/>
                    <a:lumOff val="40000"/>
                  </a:schemeClr>
                </a:solidFill>
              </a:rPr>
              <a:t>la Armada del Ecuador.</a:t>
            </a:r>
            <a:endParaRPr lang="es-EC" b="1" dirty="0">
              <a:solidFill>
                <a:schemeClr val="tx2">
                  <a:lumMod val="60000"/>
                  <a:lumOff val="40000"/>
                </a:schemeClr>
              </a:solidFill>
            </a:endParaRPr>
          </a:p>
        </p:txBody>
      </p:sp>
      <p:sp>
        <p:nvSpPr>
          <p:cNvPr id="3" name="CuadroTexto 2"/>
          <p:cNvSpPr txBox="1"/>
          <p:nvPr/>
        </p:nvSpPr>
        <p:spPr>
          <a:xfrm>
            <a:off x="5361709" y="2826327"/>
            <a:ext cx="2382982" cy="1477328"/>
          </a:xfrm>
          <a:prstGeom prst="rect">
            <a:avLst/>
          </a:prstGeom>
          <a:noFill/>
        </p:spPr>
        <p:txBody>
          <a:bodyPr wrap="square" rtlCol="0">
            <a:spAutoFit/>
          </a:bodyPr>
          <a:lstStyle/>
          <a:p>
            <a:pPr algn="ctr"/>
            <a:r>
              <a:rPr lang="es-EC" b="1" dirty="0" smtClean="0">
                <a:solidFill>
                  <a:schemeClr val="accent2"/>
                </a:solidFill>
              </a:rPr>
              <a:t>PLAN NACIONAL</a:t>
            </a:r>
          </a:p>
          <a:p>
            <a:pPr algn="ctr"/>
            <a:r>
              <a:rPr lang="es-EC" b="1" dirty="0" smtClean="0">
                <a:solidFill>
                  <a:schemeClr val="accent2"/>
                </a:solidFill>
              </a:rPr>
              <a:t> DE </a:t>
            </a:r>
          </a:p>
          <a:p>
            <a:pPr algn="ctr"/>
            <a:r>
              <a:rPr lang="es-EC" b="1" dirty="0" smtClean="0">
                <a:solidFill>
                  <a:schemeClr val="accent2"/>
                </a:solidFill>
              </a:rPr>
              <a:t>SEGURIDAD INTEGRAL </a:t>
            </a:r>
          </a:p>
          <a:p>
            <a:pPr algn="ctr"/>
            <a:endParaRPr lang="es-EC" dirty="0">
              <a:solidFill>
                <a:schemeClr val="accent2"/>
              </a:solidFill>
            </a:endParaRPr>
          </a:p>
          <a:p>
            <a:pPr algn="ctr"/>
            <a:r>
              <a:rPr lang="es-EC" b="1" dirty="0" smtClean="0">
                <a:solidFill>
                  <a:schemeClr val="accent2"/>
                </a:solidFill>
              </a:rPr>
              <a:t>2013 -2017</a:t>
            </a:r>
            <a:endParaRPr lang="es-EC" b="1" dirty="0">
              <a:solidFill>
                <a:schemeClr val="accent2"/>
              </a:solidFill>
            </a:endParaRPr>
          </a:p>
        </p:txBody>
      </p:sp>
    </p:spTree>
    <p:extLst>
      <p:ext uri="{BB962C8B-B14F-4D97-AF65-F5344CB8AC3E}">
        <p14:creationId xmlns:p14="http://schemas.microsoft.com/office/powerpoint/2010/main" val="1618339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499610" y="138545"/>
            <a:ext cx="9026525" cy="886691"/>
          </a:xfrm>
          <a:solidFill>
            <a:schemeClr val="tx2"/>
          </a:solidFill>
        </p:spPr>
        <p:txBody>
          <a:bodyPr>
            <a:normAutofit/>
          </a:bodyPr>
          <a:lstStyle/>
          <a:p>
            <a:r>
              <a:rPr lang="es-EC" b="1" dirty="0" smtClean="0"/>
              <a:t>2.3 FUNDAMENTACIÓN LEGAL</a:t>
            </a:r>
            <a:endParaRPr lang="es-EC" sz="2700" b="1" dirty="0"/>
          </a:p>
        </p:txBody>
      </p:sp>
      <p:pic>
        <p:nvPicPr>
          <p:cNvPr id="9" name="Picture 6" descr="http://www.defensa.gob.ec/wp-content/uploads/2014/06/Agenda-Politica-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b="27342"/>
          <a:stretch/>
        </p:blipFill>
        <p:spPr bwMode="auto">
          <a:xfrm>
            <a:off x="167969" y="1484986"/>
            <a:ext cx="4210370" cy="4569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8" descr="http://www.publicdomainpictures.net/pictures/70000/nahled/ruled-paper-pl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831" y="1203207"/>
            <a:ext cx="7331077" cy="506206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986305" y="1690255"/>
            <a:ext cx="2993913" cy="3970318"/>
          </a:xfrm>
          <a:prstGeom prst="rect">
            <a:avLst/>
          </a:prstGeom>
          <a:noFill/>
        </p:spPr>
        <p:txBody>
          <a:bodyPr wrap="square" rtlCol="0">
            <a:spAutoFit/>
          </a:bodyPr>
          <a:lstStyle/>
          <a:p>
            <a:r>
              <a:rPr lang="es-EC" b="1" dirty="0" smtClean="0"/>
              <a:t>SEÑALA:</a:t>
            </a:r>
          </a:p>
          <a:p>
            <a:endParaRPr lang="es-EC" dirty="0"/>
          </a:p>
          <a:p>
            <a:pPr algn="just"/>
            <a:r>
              <a:rPr lang="es-ES" b="1" dirty="0">
                <a:solidFill>
                  <a:schemeClr val="tx2">
                    <a:lumMod val="60000"/>
                    <a:lumOff val="40000"/>
                  </a:schemeClr>
                </a:solidFill>
              </a:rPr>
              <a:t>“</a:t>
            </a:r>
            <a:r>
              <a:rPr lang="es-ES" b="1" i="1" dirty="0">
                <a:solidFill>
                  <a:schemeClr val="tx2">
                    <a:lumMod val="60000"/>
                    <a:lumOff val="40000"/>
                  </a:schemeClr>
                </a:solidFill>
              </a:rPr>
              <a:t>la importancia concedida a la </a:t>
            </a:r>
            <a:r>
              <a:rPr lang="es-ES" b="1" i="1" dirty="0"/>
              <a:t>concepción de la visión oceanopolítica del Ecuador</a:t>
            </a:r>
            <a:r>
              <a:rPr lang="es-ES" b="1" i="1" dirty="0">
                <a:solidFill>
                  <a:schemeClr val="tx2">
                    <a:lumMod val="60000"/>
                    <a:lumOff val="40000"/>
                  </a:schemeClr>
                </a:solidFill>
              </a:rPr>
              <a:t>, sustentada en la adhesión a la CONVEMAR, que impone una </a:t>
            </a:r>
            <a:r>
              <a:rPr lang="es-ES" b="1" i="1" dirty="0"/>
              <a:t>nueva dimensión en el Control del Mar </a:t>
            </a:r>
            <a:r>
              <a:rPr lang="es-ES" b="1" i="1" dirty="0">
                <a:solidFill>
                  <a:schemeClr val="tx2">
                    <a:lumMod val="60000"/>
                    <a:lumOff val="40000"/>
                  </a:schemeClr>
                </a:solidFill>
              </a:rPr>
              <a:t>y la </a:t>
            </a:r>
            <a:r>
              <a:rPr lang="es-ES" b="1" i="1" dirty="0"/>
              <a:t>responsabilidad</a:t>
            </a:r>
            <a:r>
              <a:rPr lang="es-ES" b="1" i="1" dirty="0">
                <a:solidFill>
                  <a:schemeClr val="tx2">
                    <a:lumMod val="60000"/>
                    <a:lumOff val="40000"/>
                  </a:schemeClr>
                </a:solidFill>
              </a:rPr>
              <a:t> del Estado en la </a:t>
            </a:r>
            <a:r>
              <a:rPr lang="es-ES" b="1" i="1" dirty="0"/>
              <a:t>protección</a:t>
            </a:r>
            <a:r>
              <a:rPr lang="es-ES" b="1" i="1" dirty="0">
                <a:solidFill>
                  <a:schemeClr val="tx2">
                    <a:lumMod val="60000"/>
                    <a:lumOff val="40000"/>
                  </a:schemeClr>
                </a:solidFill>
              </a:rPr>
              <a:t> de los recursos vivos y no vivíos que se encuentran en los espacios marítimos jurisdiccionales</a:t>
            </a:r>
            <a:r>
              <a:rPr lang="es-ES" b="1" dirty="0">
                <a:solidFill>
                  <a:schemeClr val="tx2">
                    <a:lumMod val="60000"/>
                    <a:lumOff val="40000"/>
                  </a:schemeClr>
                </a:solidFill>
              </a:rPr>
              <a:t>” </a:t>
            </a:r>
            <a:endParaRPr lang="es-EC" b="1" dirty="0">
              <a:solidFill>
                <a:schemeClr val="tx2">
                  <a:lumMod val="60000"/>
                  <a:lumOff val="40000"/>
                </a:schemeClr>
              </a:solidFill>
            </a:endParaRPr>
          </a:p>
        </p:txBody>
      </p:sp>
      <p:sp>
        <p:nvSpPr>
          <p:cNvPr id="3" name="CuadroTexto 2"/>
          <p:cNvSpPr txBox="1"/>
          <p:nvPr/>
        </p:nvSpPr>
        <p:spPr>
          <a:xfrm>
            <a:off x="8506691" y="1648691"/>
            <a:ext cx="2964873" cy="4278094"/>
          </a:xfrm>
          <a:prstGeom prst="rect">
            <a:avLst/>
          </a:prstGeom>
          <a:noFill/>
        </p:spPr>
        <p:txBody>
          <a:bodyPr wrap="square" rtlCol="0">
            <a:spAutoFit/>
          </a:bodyPr>
          <a:lstStyle/>
          <a:p>
            <a:pPr algn="just"/>
            <a:r>
              <a:rPr lang="es-ES" sz="1700" b="1" i="1" dirty="0"/>
              <a:t>Tres objetivos dela defensa alineados </a:t>
            </a:r>
            <a:r>
              <a:rPr lang="es-ES" sz="1700" b="1" i="1" dirty="0">
                <a:solidFill>
                  <a:schemeClr val="tx2">
                    <a:lumMod val="60000"/>
                    <a:lumOff val="40000"/>
                  </a:schemeClr>
                </a:solidFill>
              </a:rPr>
              <a:t>al Plan Nacional del Buen Vivir y al Plan Nacional de Seguridad integral</a:t>
            </a:r>
            <a:r>
              <a:rPr lang="es-ES" sz="1700" b="1" i="1" dirty="0" smtClean="0">
                <a:solidFill>
                  <a:schemeClr val="tx2">
                    <a:lumMod val="60000"/>
                    <a:lumOff val="40000"/>
                  </a:schemeClr>
                </a:solidFill>
              </a:rPr>
              <a:t>:</a:t>
            </a:r>
          </a:p>
          <a:p>
            <a:pPr algn="just"/>
            <a:endParaRPr lang="es-ES" sz="1700" b="1" i="1" dirty="0" smtClean="0">
              <a:solidFill>
                <a:schemeClr val="tx2">
                  <a:lumMod val="60000"/>
                  <a:lumOff val="40000"/>
                </a:schemeClr>
              </a:solidFill>
            </a:endParaRPr>
          </a:p>
          <a:p>
            <a:pPr algn="just"/>
            <a:r>
              <a:rPr lang="es-ES" sz="1700" b="1" i="1" dirty="0" smtClean="0">
                <a:solidFill>
                  <a:schemeClr val="tx2">
                    <a:lumMod val="60000"/>
                    <a:lumOff val="40000"/>
                  </a:schemeClr>
                </a:solidFill>
              </a:rPr>
              <a:t> </a:t>
            </a:r>
            <a:r>
              <a:rPr lang="es-ES" sz="1700" b="1" i="1" dirty="0">
                <a:solidFill>
                  <a:schemeClr val="tx2">
                    <a:lumMod val="60000"/>
                    <a:lumOff val="40000"/>
                  </a:schemeClr>
                </a:solidFill>
              </a:rPr>
              <a:t>1) Garantizar la defensa de la soberanía e integridad territorial y participar en la seguridad integral</a:t>
            </a:r>
            <a:r>
              <a:rPr lang="es-ES" sz="1700" b="1" i="1" dirty="0" smtClean="0">
                <a:solidFill>
                  <a:schemeClr val="tx2">
                    <a:lumMod val="60000"/>
                    <a:lumOff val="40000"/>
                  </a:schemeClr>
                </a:solidFill>
              </a:rPr>
              <a:t>.</a:t>
            </a:r>
          </a:p>
          <a:p>
            <a:pPr algn="just"/>
            <a:endParaRPr lang="es-ES" sz="1700" b="1" i="1" dirty="0" smtClean="0">
              <a:solidFill>
                <a:schemeClr val="tx2">
                  <a:lumMod val="60000"/>
                  <a:lumOff val="40000"/>
                </a:schemeClr>
              </a:solidFill>
            </a:endParaRPr>
          </a:p>
          <a:p>
            <a:pPr algn="just"/>
            <a:r>
              <a:rPr lang="es-ES" sz="1700" b="1" i="1" dirty="0" smtClean="0">
                <a:solidFill>
                  <a:schemeClr val="tx2">
                    <a:lumMod val="60000"/>
                    <a:lumOff val="40000"/>
                  </a:schemeClr>
                </a:solidFill>
              </a:rPr>
              <a:t> </a:t>
            </a:r>
            <a:r>
              <a:rPr lang="es-ES" sz="1700" b="1" i="1" dirty="0">
                <a:solidFill>
                  <a:schemeClr val="tx2">
                    <a:lumMod val="60000"/>
                    <a:lumOff val="40000"/>
                  </a:schemeClr>
                </a:solidFill>
              </a:rPr>
              <a:t>2) Apoyar al desarrollo nacional en el ejercicio de las soberanías, </a:t>
            </a:r>
            <a:r>
              <a:rPr lang="es-ES" sz="1700" b="1" i="1" dirty="0" smtClean="0">
                <a:solidFill>
                  <a:schemeClr val="tx2">
                    <a:lumMod val="60000"/>
                    <a:lumOff val="40000"/>
                  </a:schemeClr>
                </a:solidFill>
              </a:rPr>
              <a:t>y</a:t>
            </a:r>
          </a:p>
          <a:p>
            <a:pPr algn="just"/>
            <a:endParaRPr lang="es-ES" sz="1700" b="1" i="1" dirty="0" smtClean="0">
              <a:solidFill>
                <a:schemeClr val="tx2">
                  <a:lumMod val="60000"/>
                  <a:lumOff val="40000"/>
                </a:schemeClr>
              </a:solidFill>
            </a:endParaRPr>
          </a:p>
          <a:p>
            <a:pPr algn="just"/>
            <a:r>
              <a:rPr lang="es-ES" sz="1700" b="1" i="1" dirty="0" smtClean="0">
                <a:solidFill>
                  <a:schemeClr val="tx2">
                    <a:lumMod val="60000"/>
                    <a:lumOff val="40000"/>
                  </a:schemeClr>
                </a:solidFill>
              </a:rPr>
              <a:t> </a:t>
            </a:r>
            <a:r>
              <a:rPr lang="es-ES" sz="1700" b="1" i="1" dirty="0">
                <a:solidFill>
                  <a:schemeClr val="tx2">
                    <a:lumMod val="60000"/>
                    <a:lumOff val="40000"/>
                  </a:schemeClr>
                </a:solidFill>
              </a:rPr>
              <a:t>3) Contribuir a la paz regional y mundial</a:t>
            </a:r>
            <a:r>
              <a:rPr lang="es-ES" sz="1700" b="1" dirty="0">
                <a:solidFill>
                  <a:schemeClr val="tx2">
                    <a:lumMod val="60000"/>
                    <a:lumOff val="40000"/>
                  </a:schemeClr>
                </a:solidFill>
              </a:rPr>
              <a:t>. </a:t>
            </a:r>
            <a:endParaRPr lang="es-EC" sz="1700" b="1" dirty="0">
              <a:solidFill>
                <a:schemeClr val="tx2">
                  <a:lumMod val="60000"/>
                  <a:lumOff val="40000"/>
                </a:schemeClr>
              </a:solidFill>
            </a:endParaRPr>
          </a:p>
        </p:txBody>
      </p:sp>
    </p:spTree>
    <p:extLst>
      <p:ext uri="{BB962C8B-B14F-4D97-AF65-F5344CB8AC3E}">
        <p14:creationId xmlns:p14="http://schemas.microsoft.com/office/powerpoint/2010/main" val="4015758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3" name="Título 2"/>
          <p:cNvSpPr>
            <a:spLocks noGrp="1"/>
          </p:cNvSpPr>
          <p:nvPr>
            <p:ph type="ctrTitle"/>
          </p:nvPr>
        </p:nvSpPr>
        <p:spPr>
          <a:xfrm>
            <a:off x="1583498" y="158755"/>
            <a:ext cx="9025003" cy="857256"/>
          </a:xfrm>
          <a:solidFill>
            <a:schemeClr val="bg1"/>
          </a:solidFill>
        </p:spPr>
        <p:txBody>
          <a:bodyPr/>
          <a:lstStyle/>
          <a:p>
            <a:endParaRPr lang="es-EC" dirty="0"/>
          </a:p>
        </p:txBody>
      </p:sp>
      <p:sp>
        <p:nvSpPr>
          <p:cNvPr id="4" name="Rectángulo 3"/>
          <p:cNvSpPr/>
          <p:nvPr/>
        </p:nvSpPr>
        <p:spPr>
          <a:xfrm>
            <a:off x="3786073" y="1775844"/>
            <a:ext cx="4619854" cy="2585323"/>
          </a:xfrm>
          <a:prstGeom prst="rect">
            <a:avLst/>
          </a:prstGeom>
          <a:noFill/>
        </p:spPr>
        <p:txBody>
          <a:bodyPr wrap="none" lIns="91440" tIns="45720" rIns="91440" bIns="45720">
            <a:spAutoFit/>
          </a:bodyPr>
          <a:lstStyle/>
          <a:p>
            <a:pPr algn="ctr"/>
            <a:r>
              <a:rPr lang="es-ES" sz="5400" b="1" cap="none" spc="0" dirty="0" smtClean="0">
                <a:ln w="12700" cmpd="sng">
                  <a:solidFill>
                    <a:schemeClr val="accent4"/>
                  </a:solidFill>
                  <a:prstDash val="solid"/>
                </a:ln>
                <a:solidFill>
                  <a:schemeClr val="accent1">
                    <a:lumMod val="75000"/>
                  </a:schemeClr>
                </a:solidFill>
                <a:effectLst/>
              </a:rPr>
              <a:t>CAPITULO 3</a:t>
            </a:r>
          </a:p>
          <a:p>
            <a:pPr algn="ctr"/>
            <a:endParaRPr lang="es-ES" sz="5400" b="1" dirty="0">
              <a:ln w="12700" cmpd="sng">
                <a:solidFill>
                  <a:schemeClr val="accent4"/>
                </a:solidFill>
                <a:prstDash val="solid"/>
              </a:ln>
              <a:solidFill>
                <a:schemeClr val="accent1">
                  <a:lumMod val="75000"/>
                </a:schemeClr>
              </a:solidFill>
            </a:endParaRPr>
          </a:p>
          <a:p>
            <a:pPr algn="ctr"/>
            <a:r>
              <a:rPr lang="es-ES" sz="5400" b="1" dirty="0" smtClean="0">
                <a:ln w="12700" cmpd="sng">
                  <a:solidFill>
                    <a:schemeClr val="accent4"/>
                  </a:solidFill>
                  <a:prstDash val="solid"/>
                </a:ln>
                <a:solidFill>
                  <a:schemeClr val="accent1">
                    <a:lumMod val="75000"/>
                  </a:schemeClr>
                </a:solidFill>
              </a:rPr>
              <a:t>METODOLOGÍA</a:t>
            </a:r>
            <a:endParaRPr lang="es-ES" sz="5400" b="1" cap="none" spc="0" dirty="0">
              <a:ln w="12700" cmpd="sng">
                <a:solidFill>
                  <a:schemeClr val="accent4"/>
                </a:solidFill>
                <a:prstDash val="solid"/>
              </a:ln>
              <a:solidFill>
                <a:schemeClr val="accent1">
                  <a:lumMod val="75000"/>
                </a:schemeClr>
              </a:solidFill>
              <a:effectLst/>
            </a:endParaRPr>
          </a:p>
        </p:txBody>
      </p:sp>
    </p:spTree>
    <p:extLst>
      <p:ext uri="{BB962C8B-B14F-4D97-AF65-F5344CB8AC3E}">
        <p14:creationId xmlns:p14="http://schemas.microsoft.com/office/powerpoint/2010/main" val="1980472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3" name="Título 2"/>
          <p:cNvSpPr>
            <a:spLocks noGrp="1"/>
          </p:cNvSpPr>
          <p:nvPr>
            <p:ph type="ctrTitle"/>
          </p:nvPr>
        </p:nvSpPr>
        <p:spPr>
          <a:xfrm>
            <a:off x="1583498" y="158755"/>
            <a:ext cx="9025003" cy="857256"/>
          </a:xfrm>
          <a:solidFill>
            <a:schemeClr val="bg1"/>
          </a:solidFill>
        </p:spPr>
        <p:txBody>
          <a:bodyPr/>
          <a:lstStyle/>
          <a:p>
            <a:endParaRPr lang="es-EC" dirty="0"/>
          </a:p>
        </p:txBody>
      </p:sp>
      <p:sp>
        <p:nvSpPr>
          <p:cNvPr id="7" name="Título 2"/>
          <p:cNvSpPr txBox="1">
            <a:spLocks/>
          </p:cNvSpPr>
          <p:nvPr/>
        </p:nvSpPr>
        <p:spPr>
          <a:xfrm>
            <a:off x="1582737" y="172604"/>
            <a:ext cx="9026525" cy="857250"/>
          </a:xfrm>
          <a:prstGeom prst="rect">
            <a:avLst/>
          </a:prstGeom>
          <a:solidFill>
            <a:schemeClr val="tx2"/>
          </a:solidFill>
          <a:ln>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3200" kern="1200" baseline="0">
                <a:solidFill>
                  <a:schemeClr val="bg1"/>
                </a:solidFill>
                <a:latin typeface="+mj-lt"/>
                <a:ea typeface="+mj-ea"/>
                <a:cs typeface="+mj-cs"/>
              </a:defRPr>
            </a:lvl1pPr>
          </a:lstStyle>
          <a:p>
            <a:r>
              <a:rPr lang="es-EC" b="1" dirty="0" smtClean="0"/>
              <a:t>3.1 DISEÑO DE LA INVESTIGACIÓN</a:t>
            </a:r>
            <a:endParaRPr lang="es-EC" b="1" dirty="0"/>
          </a:p>
        </p:txBody>
      </p:sp>
      <p:grpSp>
        <p:nvGrpSpPr>
          <p:cNvPr id="13" name="Grupo 12"/>
          <p:cNvGrpSpPr/>
          <p:nvPr/>
        </p:nvGrpSpPr>
        <p:grpSpPr>
          <a:xfrm>
            <a:off x="1223438" y="1278225"/>
            <a:ext cx="6720787" cy="4987637"/>
            <a:chOff x="3369293" y="1266482"/>
            <a:chExt cx="6720787" cy="4987637"/>
          </a:xfrm>
        </p:grpSpPr>
        <p:sp>
          <p:nvSpPr>
            <p:cNvPr id="2" name="Elipse 1"/>
            <p:cNvSpPr/>
            <p:nvPr/>
          </p:nvSpPr>
          <p:spPr>
            <a:xfrm>
              <a:off x="3369293" y="1266482"/>
              <a:ext cx="6720787" cy="4987637"/>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Elipse 7"/>
            <p:cNvSpPr/>
            <p:nvPr/>
          </p:nvSpPr>
          <p:spPr>
            <a:xfrm>
              <a:off x="3369293" y="1806810"/>
              <a:ext cx="4531768" cy="3906983"/>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Elipse 8"/>
            <p:cNvSpPr/>
            <p:nvPr/>
          </p:nvSpPr>
          <p:spPr>
            <a:xfrm>
              <a:off x="3633488" y="1931547"/>
              <a:ext cx="3007769" cy="2313711"/>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uadroTexto 9"/>
            <p:cNvSpPr txBox="1"/>
            <p:nvPr/>
          </p:nvSpPr>
          <p:spPr>
            <a:xfrm rot="9114472" flipH="1" flipV="1">
              <a:off x="7933653" y="3705935"/>
              <a:ext cx="1713808" cy="646331"/>
            </a:xfrm>
            <a:prstGeom prst="rect">
              <a:avLst/>
            </a:prstGeom>
            <a:noFill/>
          </p:spPr>
          <p:txBody>
            <a:bodyPr wrap="square" rtlCol="0">
              <a:spAutoFit/>
            </a:bodyPr>
            <a:lstStyle/>
            <a:p>
              <a:r>
                <a:rPr lang="es-EC" b="1" dirty="0" smtClean="0"/>
                <a:t>INVESTIGACIÓN</a:t>
              </a:r>
            </a:p>
            <a:p>
              <a:r>
                <a:rPr lang="es-EC" b="1" dirty="0" smtClean="0"/>
                <a:t>CUALITATIVA</a:t>
              </a:r>
              <a:endParaRPr lang="es-EC" b="1" dirty="0"/>
            </a:p>
          </p:txBody>
        </p:sp>
        <p:sp>
          <p:nvSpPr>
            <p:cNvPr id="11" name="CuadroTexto 10"/>
            <p:cNvSpPr txBox="1"/>
            <p:nvPr/>
          </p:nvSpPr>
          <p:spPr>
            <a:xfrm rot="19527752">
              <a:off x="4765227" y="3959609"/>
              <a:ext cx="3218017" cy="923330"/>
            </a:xfrm>
            <a:prstGeom prst="rect">
              <a:avLst/>
            </a:prstGeom>
            <a:noFill/>
          </p:spPr>
          <p:txBody>
            <a:bodyPr wrap="square" rtlCol="0">
              <a:spAutoFit/>
            </a:bodyPr>
            <a:lstStyle/>
            <a:p>
              <a:r>
                <a:rPr lang="es-EC" b="1" dirty="0" smtClean="0"/>
                <a:t>Determinación de incidencia de la CONVEMAR y Oceanopolítica en la Política de Defensa</a:t>
              </a:r>
              <a:endParaRPr lang="es-EC" b="1" dirty="0"/>
            </a:p>
          </p:txBody>
        </p:sp>
        <p:sp>
          <p:nvSpPr>
            <p:cNvPr id="12" name="CuadroTexto 11"/>
            <p:cNvSpPr txBox="1"/>
            <p:nvPr/>
          </p:nvSpPr>
          <p:spPr>
            <a:xfrm>
              <a:off x="3957913" y="2213219"/>
              <a:ext cx="2518569" cy="1815882"/>
            </a:xfrm>
            <a:prstGeom prst="rect">
              <a:avLst/>
            </a:prstGeom>
            <a:noFill/>
          </p:spPr>
          <p:txBody>
            <a:bodyPr wrap="square" rtlCol="0">
              <a:spAutoFit/>
            </a:bodyPr>
            <a:lstStyle/>
            <a:p>
              <a:r>
                <a:rPr lang="es-EC" sz="1600" b="1" dirty="0" smtClean="0"/>
                <a:t>Encaminada a dar solución a un problema social debido a que el pueblo ecuatoriano tiene importante dependencia de los recursos del mar y del uso del mar</a:t>
              </a:r>
              <a:endParaRPr lang="es-EC" sz="1600" b="1" dirty="0"/>
            </a:p>
          </p:txBody>
        </p:sp>
      </p:grpSp>
      <p:sp>
        <p:nvSpPr>
          <p:cNvPr id="14" name="Rectángulo redondeado 13"/>
          <p:cNvSpPr/>
          <p:nvPr/>
        </p:nvSpPr>
        <p:spPr>
          <a:xfrm>
            <a:off x="8312727" y="2050473"/>
            <a:ext cx="2964873" cy="1049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CONTROLADOS Y PROTEGICOS</a:t>
            </a:r>
            <a:endParaRPr lang="es-EC" dirty="0"/>
          </a:p>
        </p:txBody>
      </p:sp>
      <p:sp>
        <p:nvSpPr>
          <p:cNvPr id="15" name="Elipse 14"/>
          <p:cNvSpPr/>
          <p:nvPr/>
        </p:nvSpPr>
        <p:spPr>
          <a:xfrm>
            <a:off x="8312727" y="3772043"/>
            <a:ext cx="1900586" cy="1537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Elipse 15"/>
          <p:cNvSpPr/>
          <p:nvPr/>
        </p:nvSpPr>
        <p:spPr>
          <a:xfrm>
            <a:off x="9543368" y="3772043"/>
            <a:ext cx="1900586" cy="1537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CuadroTexto 16"/>
          <p:cNvSpPr txBox="1"/>
          <p:nvPr/>
        </p:nvSpPr>
        <p:spPr>
          <a:xfrm>
            <a:off x="8451273" y="4257001"/>
            <a:ext cx="1092095" cy="646331"/>
          </a:xfrm>
          <a:prstGeom prst="rect">
            <a:avLst/>
          </a:prstGeom>
          <a:noFill/>
        </p:spPr>
        <p:txBody>
          <a:bodyPr wrap="square" rtlCol="0">
            <a:spAutoFit/>
          </a:bodyPr>
          <a:lstStyle/>
          <a:p>
            <a:r>
              <a:rPr lang="es-EC" b="1" dirty="0" smtClean="0">
                <a:solidFill>
                  <a:srgbClr val="FFFF00"/>
                </a:solidFill>
              </a:rPr>
              <a:t>NIVEL</a:t>
            </a:r>
          </a:p>
          <a:p>
            <a:r>
              <a:rPr lang="es-EC" b="1" dirty="0" smtClean="0">
                <a:solidFill>
                  <a:srgbClr val="FFFF00"/>
                </a:solidFill>
              </a:rPr>
              <a:t>POLÍTICO</a:t>
            </a:r>
            <a:endParaRPr lang="es-EC" b="1" dirty="0">
              <a:solidFill>
                <a:srgbClr val="FFFF00"/>
              </a:solidFill>
            </a:endParaRPr>
          </a:p>
        </p:txBody>
      </p:sp>
      <p:sp>
        <p:nvSpPr>
          <p:cNvPr id="18" name="CuadroTexto 17"/>
          <p:cNvSpPr txBox="1"/>
          <p:nvPr/>
        </p:nvSpPr>
        <p:spPr>
          <a:xfrm>
            <a:off x="9736538" y="4226150"/>
            <a:ext cx="1541062" cy="646331"/>
          </a:xfrm>
          <a:prstGeom prst="rect">
            <a:avLst/>
          </a:prstGeom>
          <a:noFill/>
        </p:spPr>
        <p:txBody>
          <a:bodyPr wrap="square" rtlCol="0">
            <a:spAutoFit/>
          </a:bodyPr>
          <a:lstStyle/>
          <a:p>
            <a:r>
              <a:rPr lang="es-EC" b="1" dirty="0" smtClean="0">
                <a:solidFill>
                  <a:schemeClr val="accent3">
                    <a:lumMod val="60000"/>
                    <a:lumOff val="40000"/>
                  </a:schemeClr>
                </a:solidFill>
              </a:rPr>
              <a:t>NIVEL</a:t>
            </a:r>
          </a:p>
          <a:p>
            <a:r>
              <a:rPr lang="es-EC" b="1" dirty="0" smtClean="0">
                <a:solidFill>
                  <a:schemeClr val="accent3">
                    <a:lumMod val="60000"/>
                    <a:lumOff val="40000"/>
                  </a:schemeClr>
                </a:solidFill>
              </a:rPr>
              <a:t>ESTRATÉGICO</a:t>
            </a:r>
            <a:endParaRPr lang="es-EC" b="1" dirty="0">
              <a:solidFill>
                <a:schemeClr val="accent3">
                  <a:lumMod val="60000"/>
                  <a:lumOff val="40000"/>
                </a:schemeClr>
              </a:solidFill>
            </a:endParaRPr>
          </a:p>
        </p:txBody>
      </p:sp>
    </p:spTree>
    <p:extLst>
      <p:ext uri="{BB962C8B-B14F-4D97-AF65-F5344CB8AC3E}">
        <p14:creationId xmlns:p14="http://schemas.microsoft.com/office/powerpoint/2010/main" val="997841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3" name="Título 2"/>
          <p:cNvSpPr>
            <a:spLocks noGrp="1"/>
          </p:cNvSpPr>
          <p:nvPr>
            <p:ph type="ctrTitle"/>
          </p:nvPr>
        </p:nvSpPr>
        <p:spPr>
          <a:xfrm>
            <a:off x="1583498" y="158755"/>
            <a:ext cx="9025003" cy="857256"/>
          </a:xfrm>
          <a:solidFill>
            <a:schemeClr val="bg1"/>
          </a:solidFill>
        </p:spPr>
        <p:txBody>
          <a:bodyPr/>
          <a:lstStyle/>
          <a:p>
            <a:endParaRPr lang="es-EC" dirty="0"/>
          </a:p>
        </p:txBody>
      </p:sp>
      <p:sp>
        <p:nvSpPr>
          <p:cNvPr id="7" name="Título 2"/>
          <p:cNvSpPr txBox="1">
            <a:spLocks/>
          </p:cNvSpPr>
          <p:nvPr/>
        </p:nvSpPr>
        <p:spPr>
          <a:xfrm>
            <a:off x="1582737" y="172604"/>
            <a:ext cx="9026525" cy="857250"/>
          </a:xfrm>
          <a:prstGeom prst="rect">
            <a:avLst/>
          </a:prstGeom>
          <a:solidFill>
            <a:schemeClr val="tx2"/>
          </a:solidFill>
          <a:ln>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3200" kern="1200" baseline="0">
                <a:solidFill>
                  <a:schemeClr val="bg1"/>
                </a:solidFill>
                <a:latin typeface="+mj-lt"/>
                <a:ea typeface="+mj-ea"/>
                <a:cs typeface="+mj-cs"/>
              </a:defRPr>
            </a:lvl1pPr>
          </a:lstStyle>
          <a:p>
            <a:r>
              <a:rPr lang="es-EC" b="1" dirty="0" smtClean="0"/>
              <a:t>3.1 DISEÑO DE LA INVESTIGACIÓN</a:t>
            </a:r>
            <a:endParaRPr lang="es-EC" b="1" dirty="0"/>
          </a:p>
        </p:txBody>
      </p:sp>
      <p:sp>
        <p:nvSpPr>
          <p:cNvPr id="2" name="Rectángulo 1"/>
          <p:cNvSpPr/>
          <p:nvPr/>
        </p:nvSpPr>
        <p:spPr>
          <a:xfrm>
            <a:off x="1303338" y="1579418"/>
            <a:ext cx="3962400" cy="4558146"/>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rgbClr val="FFFF00"/>
                </a:solidFill>
              </a:rPr>
              <a:t>METODOLOGÍA:</a:t>
            </a:r>
          </a:p>
          <a:p>
            <a:pPr algn="ctr"/>
            <a:endParaRPr lang="es-EC" dirty="0"/>
          </a:p>
          <a:p>
            <a:pPr algn="ctr"/>
            <a:r>
              <a:rPr lang="es-EC" b="1" dirty="0" smtClean="0"/>
              <a:t>METODO DEDUCTIVO</a:t>
            </a:r>
          </a:p>
          <a:p>
            <a:pPr algn="ctr"/>
            <a:endParaRPr lang="es-EC" b="1" dirty="0"/>
          </a:p>
          <a:p>
            <a:pPr algn="ctr"/>
            <a:r>
              <a:rPr lang="es-EC" b="1" dirty="0" smtClean="0">
                <a:solidFill>
                  <a:srgbClr val="FFFF00"/>
                </a:solidFill>
              </a:rPr>
              <a:t>VA DE LO GENERAL</a:t>
            </a:r>
            <a:r>
              <a:rPr lang="es-EC" b="1" dirty="0" smtClean="0"/>
              <a:t>: CONVEMAR Y OCEANOPOLÍTICA HACIA LO </a:t>
            </a:r>
          </a:p>
          <a:p>
            <a:pPr algn="ctr"/>
            <a:r>
              <a:rPr lang="es-EC" b="1" dirty="0" smtClean="0">
                <a:solidFill>
                  <a:srgbClr val="FFFF00"/>
                </a:solidFill>
              </a:rPr>
              <a:t>PARTICULAR</a:t>
            </a:r>
            <a:r>
              <a:rPr lang="es-EC" b="1" dirty="0" smtClean="0"/>
              <a:t>: LINEAMIENTOS RESULTANTES DE LA</a:t>
            </a:r>
          </a:p>
          <a:p>
            <a:pPr algn="ctr"/>
            <a:r>
              <a:rPr lang="es-EC" b="1" dirty="0" smtClean="0"/>
              <a:t>INCIDENCIA  EN LA</a:t>
            </a:r>
          </a:p>
          <a:p>
            <a:pPr algn="ctr"/>
            <a:r>
              <a:rPr lang="es-EC" b="1" dirty="0" smtClean="0"/>
              <a:t>POLÍTICA DE DEFENSA</a:t>
            </a:r>
          </a:p>
        </p:txBody>
      </p:sp>
      <p:sp>
        <p:nvSpPr>
          <p:cNvPr id="4" name="Flecha derecha 3"/>
          <p:cNvSpPr/>
          <p:nvPr/>
        </p:nvSpPr>
        <p:spPr>
          <a:xfrm>
            <a:off x="5721927" y="2299855"/>
            <a:ext cx="1886241" cy="568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lecha derecha 7"/>
          <p:cNvSpPr/>
          <p:nvPr/>
        </p:nvSpPr>
        <p:spPr>
          <a:xfrm>
            <a:off x="5721927" y="4676196"/>
            <a:ext cx="1886241" cy="568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redondeado 8"/>
          <p:cNvSpPr/>
          <p:nvPr/>
        </p:nvSpPr>
        <p:spPr>
          <a:xfrm>
            <a:off x="8077200" y="1579418"/>
            <a:ext cx="3962400" cy="1894764"/>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Niveles estratégico, operacional y táctico desarrollar capacidades para un efectivo control y protección de las actividades en el  mar.</a:t>
            </a:r>
            <a:endParaRPr lang="es-EC" b="1" dirty="0"/>
          </a:p>
        </p:txBody>
      </p:sp>
      <p:sp>
        <p:nvSpPr>
          <p:cNvPr id="10" name="Rectángulo redondeado 9"/>
          <p:cNvSpPr/>
          <p:nvPr/>
        </p:nvSpPr>
        <p:spPr>
          <a:xfrm>
            <a:off x="7954531" y="4037589"/>
            <a:ext cx="3962400" cy="1894764"/>
          </a:xfrm>
          <a:prstGeom prst="round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Pensamiento deductivo que inicia con la identificación y análisis de los aspectos generales de la Oceanopolítica y la Política de Defensa para obtener lineamientos resultado del relacionamiento.</a:t>
            </a:r>
            <a:endParaRPr lang="es-EC" b="1" dirty="0"/>
          </a:p>
        </p:txBody>
      </p:sp>
      <p:sp>
        <p:nvSpPr>
          <p:cNvPr id="11" name="Elipse 10"/>
          <p:cNvSpPr/>
          <p:nvPr/>
        </p:nvSpPr>
        <p:spPr>
          <a:xfrm>
            <a:off x="969383" y="1218188"/>
            <a:ext cx="10723418" cy="5036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rgbClr val="FFFF00"/>
                </a:solidFill>
              </a:rPr>
              <a:t>DISEÑO :</a:t>
            </a:r>
          </a:p>
          <a:p>
            <a:pPr algn="ctr"/>
            <a:r>
              <a:rPr lang="es-EC" sz="2400" b="1" dirty="0" smtClean="0"/>
              <a:t>NO EXPERIMIENTAL</a:t>
            </a:r>
          </a:p>
          <a:p>
            <a:pPr algn="ctr"/>
            <a:r>
              <a:rPr lang="es-EC" sz="2400" b="1" dirty="0" smtClean="0"/>
              <a:t>ESTUDIO TRANSVERSAL</a:t>
            </a:r>
          </a:p>
          <a:p>
            <a:pPr algn="ctr"/>
            <a:r>
              <a:rPr lang="es-EC" sz="2400" b="1" dirty="0" smtClean="0"/>
              <a:t>DESCRIPTIVO</a:t>
            </a:r>
          </a:p>
          <a:p>
            <a:pPr algn="ctr"/>
            <a:endParaRPr lang="es-EC" sz="2000" b="1" dirty="0"/>
          </a:p>
          <a:p>
            <a:pPr algn="ctr"/>
            <a:r>
              <a:rPr lang="es-EC" sz="2000" b="1" dirty="0" smtClean="0"/>
              <a:t>Indagando la incidencia que tienen la CONVEMAR y  Oceanopolítica en la POLÍTICA DE DEFENSA para correlacionar los tres y obtener como resultado lineamientos en el ámbito marítimo que permitan desarrollar capacidades para lograr un efectivo control y protección de los espacios marítimos del Ecuador</a:t>
            </a:r>
            <a:endParaRPr lang="es-EC" sz="2000" b="1" dirty="0"/>
          </a:p>
        </p:txBody>
      </p:sp>
    </p:spTree>
    <p:extLst>
      <p:ext uri="{BB962C8B-B14F-4D97-AF65-F5344CB8AC3E}">
        <p14:creationId xmlns:p14="http://schemas.microsoft.com/office/powerpoint/2010/main" val="327743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3" name="Título 2"/>
          <p:cNvSpPr>
            <a:spLocks noGrp="1"/>
          </p:cNvSpPr>
          <p:nvPr>
            <p:ph type="ctrTitle"/>
          </p:nvPr>
        </p:nvSpPr>
        <p:spPr>
          <a:xfrm>
            <a:off x="1583498" y="158755"/>
            <a:ext cx="9025003" cy="857256"/>
          </a:xfrm>
          <a:solidFill>
            <a:schemeClr val="bg1"/>
          </a:solidFill>
        </p:spPr>
        <p:txBody>
          <a:bodyPr/>
          <a:lstStyle/>
          <a:p>
            <a:endParaRPr lang="es-EC" dirty="0"/>
          </a:p>
        </p:txBody>
      </p:sp>
      <p:sp>
        <p:nvSpPr>
          <p:cNvPr id="7" name="Título 2"/>
          <p:cNvSpPr txBox="1">
            <a:spLocks/>
          </p:cNvSpPr>
          <p:nvPr/>
        </p:nvSpPr>
        <p:spPr>
          <a:xfrm>
            <a:off x="1272637" y="225438"/>
            <a:ext cx="2933604" cy="529936"/>
          </a:xfrm>
          <a:prstGeom prst="rect">
            <a:avLst/>
          </a:prstGeom>
          <a:solidFill>
            <a:schemeClr val="tx2"/>
          </a:solidFill>
          <a:ln>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3200" kern="1200" baseline="0">
                <a:solidFill>
                  <a:schemeClr val="bg1"/>
                </a:solidFill>
                <a:latin typeface="+mj-lt"/>
                <a:ea typeface="+mj-ea"/>
                <a:cs typeface="+mj-cs"/>
              </a:defRPr>
            </a:lvl1pPr>
          </a:lstStyle>
          <a:p>
            <a:r>
              <a:rPr lang="es-EC" sz="1800" b="1" dirty="0" smtClean="0"/>
              <a:t>3.2 POBLACIÓN Y MUESTRA</a:t>
            </a:r>
            <a:endParaRPr lang="es-EC" sz="1800" b="1" dirty="0"/>
          </a:p>
        </p:txBody>
      </p:sp>
      <p:sp>
        <p:nvSpPr>
          <p:cNvPr id="2" name="CuadroTexto 1"/>
          <p:cNvSpPr txBox="1"/>
          <p:nvPr/>
        </p:nvSpPr>
        <p:spPr>
          <a:xfrm>
            <a:off x="283355" y="1281978"/>
            <a:ext cx="5888182" cy="2092881"/>
          </a:xfrm>
          <a:prstGeom prst="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s-ES" dirty="0"/>
              <a:t> </a:t>
            </a:r>
            <a:r>
              <a:rPr lang="es-ES" sz="1600" b="1" dirty="0">
                <a:solidFill>
                  <a:schemeClr val="bg1"/>
                </a:solidFill>
              </a:rPr>
              <a:t>D</a:t>
            </a:r>
            <a:r>
              <a:rPr lang="es-ES" sz="1600" b="1" dirty="0" smtClean="0">
                <a:solidFill>
                  <a:schemeClr val="bg1"/>
                </a:solidFill>
              </a:rPr>
              <a:t>el </a:t>
            </a:r>
            <a:r>
              <a:rPr lang="es-ES" sz="1600" b="1" dirty="0">
                <a:solidFill>
                  <a:schemeClr val="bg1"/>
                </a:solidFill>
              </a:rPr>
              <a:t>nivel </a:t>
            </a:r>
            <a:r>
              <a:rPr lang="es-ES" sz="1600" b="1" dirty="0" smtClean="0">
                <a:solidFill>
                  <a:schemeClr val="bg1"/>
                </a:solidFill>
              </a:rPr>
              <a:t>Estratégico </a:t>
            </a:r>
          </a:p>
          <a:p>
            <a:pPr algn="just"/>
            <a:r>
              <a:rPr lang="es-ES" sz="1600" b="1" dirty="0" smtClean="0">
                <a:solidFill>
                  <a:schemeClr val="bg1"/>
                </a:solidFill>
              </a:rPr>
              <a:t>por </a:t>
            </a:r>
            <a:r>
              <a:rPr lang="es-ES" sz="1600" b="1" dirty="0">
                <a:solidFill>
                  <a:schemeClr val="bg1"/>
                </a:solidFill>
              </a:rPr>
              <a:t>los funcionarios que se encuentran en los espacios que tienen relación con los temas del mar</a:t>
            </a:r>
            <a:r>
              <a:rPr lang="es-ES" sz="1600" b="1" dirty="0" smtClean="0">
                <a:solidFill>
                  <a:schemeClr val="bg1"/>
                </a:solidFill>
              </a:rPr>
              <a:t>;</a:t>
            </a:r>
          </a:p>
          <a:p>
            <a:pPr algn="just"/>
            <a:r>
              <a:rPr lang="es-ES" sz="1600" b="1" dirty="0" smtClean="0">
                <a:solidFill>
                  <a:schemeClr val="bg1"/>
                </a:solidFill>
              </a:rPr>
              <a:t>así </a:t>
            </a:r>
            <a:r>
              <a:rPr lang="es-ES" sz="1600" b="1" dirty="0">
                <a:solidFill>
                  <a:schemeClr val="bg1"/>
                </a:solidFill>
              </a:rPr>
              <a:t>como por oficiales superiores que están titulados como Estado Mayor en la Armada, y que conocen de la necesidad de poseer lineamientos en la Política de Defensa, que permitan el desarrollo de capacidades para el control y protección de las actividades en el mar.</a:t>
            </a:r>
            <a:endParaRPr lang="es-EC" sz="1600" b="1" dirty="0">
              <a:solidFill>
                <a:schemeClr val="bg1"/>
              </a:solidFill>
            </a:endParaRPr>
          </a:p>
        </p:txBody>
      </p:sp>
      <p:sp>
        <p:nvSpPr>
          <p:cNvPr id="4" name="CuadroTexto 3"/>
          <p:cNvSpPr txBox="1"/>
          <p:nvPr/>
        </p:nvSpPr>
        <p:spPr>
          <a:xfrm>
            <a:off x="6940071" y="1271662"/>
            <a:ext cx="4470983" cy="1754326"/>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s-ES" b="1" dirty="0">
                <a:solidFill>
                  <a:schemeClr val="bg1"/>
                </a:solidFill>
              </a:rPr>
              <a:t>El subgrupo al que se aplicará la </a:t>
            </a:r>
            <a:r>
              <a:rPr lang="es-ES" b="1" dirty="0" smtClean="0">
                <a:solidFill>
                  <a:schemeClr val="bg1"/>
                </a:solidFill>
              </a:rPr>
              <a:t>muestra:</a:t>
            </a:r>
          </a:p>
          <a:p>
            <a:pPr algn="just"/>
            <a:r>
              <a:rPr lang="es-ES" b="1" dirty="0" smtClean="0">
                <a:solidFill>
                  <a:schemeClr val="bg1"/>
                </a:solidFill>
              </a:rPr>
              <a:t>funcionarios </a:t>
            </a:r>
            <a:r>
              <a:rPr lang="es-ES" b="1" dirty="0">
                <a:solidFill>
                  <a:schemeClr val="bg1"/>
                </a:solidFill>
              </a:rPr>
              <a:t>públicos y a un grupo de Oficiales de la Armada de línea titulados en Estado Mayor que conocen sobre el tema o han trabajado en funciones relacionadas.</a:t>
            </a:r>
            <a:endParaRPr lang="es-EC" b="1" dirty="0">
              <a:solidFill>
                <a:schemeClr val="bg1"/>
              </a:solidFill>
            </a:endParaRPr>
          </a:p>
          <a:p>
            <a:pPr algn="just"/>
            <a:r>
              <a:rPr lang="es-ES" b="1" dirty="0">
                <a:solidFill>
                  <a:schemeClr val="bg1"/>
                </a:solidFill>
              </a:rPr>
              <a:t> </a:t>
            </a:r>
            <a:endParaRPr lang="es-EC" b="1" dirty="0">
              <a:solidFill>
                <a:schemeClr val="bg1"/>
              </a:solidFill>
            </a:endParaRPr>
          </a:p>
        </p:txBody>
      </p:sp>
      <p:sp>
        <p:nvSpPr>
          <p:cNvPr id="8" name="CuadroTexto 7"/>
          <p:cNvSpPr txBox="1"/>
          <p:nvPr/>
        </p:nvSpPr>
        <p:spPr>
          <a:xfrm>
            <a:off x="283355" y="920687"/>
            <a:ext cx="2313709" cy="369332"/>
          </a:xfrm>
          <a:prstGeom prst="rect">
            <a:avLst/>
          </a:prstGeom>
          <a:noFill/>
        </p:spPr>
        <p:txBody>
          <a:bodyPr wrap="square" rtlCol="0">
            <a:spAutoFit/>
          </a:bodyPr>
          <a:lstStyle/>
          <a:p>
            <a:r>
              <a:rPr lang="es-EC" b="1" dirty="0" smtClean="0">
                <a:solidFill>
                  <a:srgbClr val="FF0000"/>
                </a:solidFill>
              </a:rPr>
              <a:t>POBLACIÓN:</a:t>
            </a:r>
            <a:endParaRPr lang="es-EC" b="1" dirty="0">
              <a:solidFill>
                <a:srgbClr val="FF0000"/>
              </a:solidFill>
            </a:endParaRPr>
          </a:p>
        </p:txBody>
      </p:sp>
      <p:sp>
        <p:nvSpPr>
          <p:cNvPr id="9" name="CuadroTexto 8"/>
          <p:cNvSpPr txBox="1"/>
          <p:nvPr/>
        </p:nvSpPr>
        <p:spPr>
          <a:xfrm>
            <a:off x="6861854" y="831345"/>
            <a:ext cx="2313709" cy="369332"/>
          </a:xfrm>
          <a:prstGeom prst="rect">
            <a:avLst/>
          </a:prstGeom>
          <a:noFill/>
        </p:spPr>
        <p:txBody>
          <a:bodyPr wrap="square" rtlCol="0">
            <a:spAutoFit/>
          </a:bodyPr>
          <a:lstStyle/>
          <a:p>
            <a:r>
              <a:rPr lang="es-EC" b="1" dirty="0" smtClean="0">
                <a:solidFill>
                  <a:srgbClr val="FF0000"/>
                </a:solidFill>
              </a:rPr>
              <a:t>MUESTRA:</a:t>
            </a:r>
            <a:endParaRPr lang="es-EC" b="1" dirty="0">
              <a:solidFill>
                <a:srgbClr val="FF0000"/>
              </a:solidFill>
            </a:endParaRPr>
          </a:p>
        </p:txBody>
      </p:sp>
      <p:sp>
        <p:nvSpPr>
          <p:cNvPr id="10" name="Título 2"/>
          <p:cNvSpPr txBox="1">
            <a:spLocks/>
          </p:cNvSpPr>
          <p:nvPr/>
        </p:nvSpPr>
        <p:spPr>
          <a:xfrm>
            <a:off x="1209027" y="3861653"/>
            <a:ext cx="3903662" cy="504797"/>
          </a:xfrm>
          <a:prstGeom prst="rect">
            <a:avLst/>
          </a:prstGeom>
          <a:solidFill>
            <a:schemeClr val="tx2"/>
          </a:solidFill>
          <a:ln>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3200" kern="1200" baseline="0">
                <a:solidFill>
                  <a:schemeClr val="bg1"/>
                </a:solidFill>
                <a:latin typeface="+mj-lt"/>
                <a:ea typeface="+mj-ea"/>
                <a:cs typeface="+mj-cs"/>
              </a:defRPr>
            </a:lvl1pPr>
          </a:lstStyle>
          <a:p>
            <a:r>
              <a:rPr lang="es-EC" sz="1600" b="1" smtClean="0"/>
              <a:t>3.3 INSTRUMENTOS DE LA INVESTIGACIÓN</a:t>
            </a:r>
            <a:endParaRPr lang="es-EC" sz="1600" b="1" dirty="0"/>
          </a:p>
        </p:txBody>
      </p:sp>
      <p:graphicFrame>
        <p:nvGraphicFramePr>
          <p:cNvPr id="11" name="Tabla 10"/>
          <p:cNvGraphicFramePr>
            <a:graphicFrameLocks noGrp="1"/>
          </p:cNvGraphicFramePr>
          <p:nvPr>
            <p:extLst>
              <p:ext uri="{D42A27DB-BD31-4B8C-83A1-F6EECF244321}">
                <p14:modId xmlns:p14="http://schemas.microsoft.com/office/powerpoint/2010/main" val="1909149742"/>
              </p:ext>
            </p:extLst>
          </p:nvPr>
        </p:nvGraphicFramePr>
        <p:xfrm>
          <a:off x="484909" y="4688203"/>
          <a:ext cx="5676345" cy="1154460"/>
        </p:xfrm>
        <a:graphic>
          <a:graphicData uri="http://schemas.openxmlformats.org/drawingml/2006/table">
            <a:tbl>
              <a:tblPr firstRow="1" firstCol="1" bandRow="1">
                <a:tableStyleId>{5C22544A-7EE6-4342-B048-85BDC9FD1C3A}</a:tableStyleId>
              </a:tblPr>
              <a:tblGrid>
                <a:gridCol w="1953456"/>
                <a:gridCol w="1957297"/>
                <a:gridCol w="1765592"/>
              </a:tblGrid>
              <a:tr h="0">
                <a:tc>
                  <a:txBody>
                    <a:bodyPr/>
                    <a:lstStyle/>
                    <a:p>
                      <a:pPr algn="ctr">
                        <a:lnSpc>
                          <a:spcPct val="115000"/>
                        </a:lnSpc>
                        <a:spcAft>
                          <a:spcPts val="0"/>
                        </a:spcAft>
                      </a:pPr>
                      <a:r>
                        <a:rPr lang="es-ES" sz="1400" b="1" dirty="0">
                          <a:effectLst/>
                        </a:rPr>
                        <a:t>MÉTODOS</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b="1" dirty="0">
                          <a:effectLst/>
                        </a:rPr>
                        <a:t>TÉCNICAS</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b="1" dirty="0">
                          <a:effectLst/>
                        </a:rPr>
                        <a:t>INSTRUMENTOS</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9096">
                <a:tc>
                  <a:txBody>
                    <a:bodyPr/>
                    <a:lstStyle/>
                    <a:p>
                      <a:pPr>
                        <a:lnSpc>
                          <a:spcPct val="115000"/>
                        </a:lnSpc>
                        <a:spcAft>
                          <a:spcPts val="0"/>
                        </a:spcAft>
                      </a:pPr>
                      <a:r>
                        <a:rPr lang="es-ES" sz="1400" b="1" dirty="0">
                          <a:effectLst/>
                        </a:rPr>
                        <a:t>Deductivo: de lo general a lo particular.</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b="1" dirty="0">
                          <a:effectLst/>
                        </a:rPr>
                        <a:t>Encuesta</a:t>
                      </a:r>
                      <a:endParaRPr lang="es-EC" sz="1400" b="1" dirty="0">
                        <a:effectLst/>
                      </a:endParaRPr>
                    </a:p>
                    <a:p>
                      <a:pPr>
                        <a:lnSpc>
                          <a:spcPct val="115000"/>
                        </a:lnSpc>
                        <a:spcAft>
                          <a:spcPts val="0"/>
                        </a:spcAft>
                      </a:pPr>
                      <a:r>
                        <a:rPr lang="es-ES" sz="1400" b="1" dirty="0">
                          <a:effectLst/>
                        </a:rPr>
                        <a:t>O</a:t>
                      </a:r>
                      <a:r>
                        <a:rPr lang="es-ES" sz="1400" b="1" smtClean="0">
                          <a:effectLst/>
                        </a:rPr>
                        <a:t>bservación</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b="1" dirty="0">
                          <a:effectLst/>
                        </a:rPr>
                        <a:t>Cuestionario</a:t>
                      </a:r>
                      <a:endParaRPr lang="es-EC" sz="1400" b="1" dirty="0">
                        <a:effectLst/>
                      </a:endParaRPr>
                    </a:p>
                    <a:p>
                      <a:pPr>
                        <a:lnSpc>
                          <a:spcPct val="115000"/>
                        </a:lnSpc>
                        <a:spcAft>
                          <a:spcPts val="0"/>
                        </a:spcAft>
                      </a:pPr>
                      <a:r>
                        <a:rPr lang="es-ES" sz="1400" b="1" dirty="0">
                          <a:effectLst/>
                        </a:rPr>
                        <a:t>Fichas bibliográficas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2" name="Título 2"/>
          <p:cNvSpPr txBox="1">
            <a:spLocks/>
          </p:cNvSpPr>
          <p:nvPr/>
        </p:nvSpPr>
        <p:spPr>
          <a:xfrm>
            <a:off x="6940071" y="3227239"/>
            <a:ext cx="3784392" cy="445549"/>
          </a:xfrm>
          <a:prstGeom prst="rect">
            <a:avLst/>
          </a:prstGeom>
          <a:solidFill>
            <a:schemeClr val="tx2"/>
          </a:solidFill>
          <a:ln>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3200" kern="1200" baseline="0">
                <a:solidFill>
                  <a:schemeClr val="bg1"/>
                </a:solidFill>
                <a:latin typeface="+mj-lt"/>
                <a:ea typeface="+mj-ea"/>
                <a:cs typeface="+mj-cs"/>
              </a:defRPr>
            </a:lvl1pPr>
          </a:lstStyle>
          <a:p>
            <a:r>
              <a:rPr lang="es-EC" sz="1600" b="1" dirty="0" smtClean="0"/>
              <a:t>3.4 RECOLECCIÓN DE LA INFORMACIÓN.</a:t>
            </a:r>
            <a:endParaRPr lang="es-EC" sz="1600" b="1" dirty="0"/>
          </a:p>
        </p:txBody>
      </p:sp>
      <p:sp>
        <p:nvSpPr>
          <p:cNvPr id="13" name="CuadroTexto 12"/>
          <p:cNvSpPr txBox="1"/>
          <p:nvPr/>
        </p:nvSpPr>
        <p:spPr>
          <a:xfrm>
            <a:off x="6940071" y="3857038"/>
            <a:ext cx="4470983" cy="2308324"/>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S" sz="1600" b="1" dirty="0">
                <a:solidFill>
                  <a:srgbClr val="FFFF00"/>
                </a:solidFill>
              </a:rPr>
              <a:t>B</a:t>
            </a:r>
            <a:r>
              <a:rPr lang="es-ES" sz="1600" b="1" dirty="0" smtClean="0">
                <a:solidFill>
                  <a:srgbClr val="FFFF00"/>
                </a:solidFill>
              </a:rPr>
              <a:t>ibliografía </a:t>
            </a:r>
            <a:r>
              <a:rPr lang="es-ES" sz="1600" b="1" dirty="0">
                <a:solidFill>
                  <a:srgbClr val="FFFF00"/>
                </a:solidFill>
              </a:rPr>
              <a:t>referente </a:t>
            </a:r>
            <a:r>
              <a:rPr lang="es-ES" sz="1600" b="1" dirty="0" smtClean="0">
                <a:solidFill>
                  <a:srgbClr val="FFFF00"/>
                </a:solidFill>
              </a:rPr>
              <a:t>a:</a:t>
            </a:r>
            <a:endParaRPr lang="es-ES" sz="1600" dirty="0" smtClean="0"/>
          </a:p>
          <a:p>
            <a:pPr marL="285750" indent="-285750">
              <a:buFont typeface="Arial" panose="020B0604020202020204" pitchFamily="34" charset="0"/>
              <a:buChar char="•"/>
            </a:pPr>
            <a:r>
              <a:rPr lang="es-ES" sz="1600" b="1" dirty="0">
                <a:solidFill>
                  <a:schemeClr val="bg1"/>
                </a:solidFill>
              </a:rPr>
              <a:t>L</a:t>
            </a:r>
            <a:r>
              <a:rPr lang="es-ES" sz="1600" b="1" dirty="0" smtClean="0">
                <a:solidFill>
                  <a:schemeClr val="bg1"/>
                </a:solidFill>
              </a:rPr>
              <a:t>a </a:t>
            </a:r>
            <a:r>
              <a:rPr lang="es-ES" sz="1600" b="1" dirty="0">
                <a:solidFill>
                  <a:schemeClr val="bg1"/>
                </a:solidFill>
              </a:rPr>
              <a:t>Convención del </a:t>
            </a:r>
            <a:r>
              <a:rPr lang="es-ES" sz="1600" b="1" dirty="0" smtClean="0">
                <a:solidFill>
                  <a:schemeClr val="bg1"/>
                </a:solidFill>
              </a:rPr>
              <a:t>Mar</a:t>
            </a:r>
          </a:p>
          <a:p>
            <a:pPr marL="285750" indent="-285750">
              <a:buFont typeface="Arial" panose="020B0604020202020204" pitchFamily="34" charset="0"/>
              <a:buChar char="•"/>
            </a:pPr>
            <a:r>
              <a:rPr lang="es-ES" sz="1600" b="1" dirty="0">
                <a:solidFill>
                  <a:schemeClr val="bg1"/>
                </a:solidFill>
              </a:rPr>
              <a:t>L</a:t>
            </a:r>
            <a:r>
              <a:rPr lang="es-ES" sz="1600" b="1" dirty="0" smtClean="0">
                <a:solidFill>
                  <a:schemeClr val="bg1"/>
                </a:solidFill>
              </a:rPr>
              <a:t>os </a:t>
            </a:r>
            <a:r>
              <a:rPr lang="es-ES" sz="1600" b="1" dirty="0">
                <a:solidFill>
                  <a:schemeClr val="bg1"/>
                </a:solidFill>
              </a:rPr>
              <a:t>componentes de la oceanopolítica y </a:t>
            </a:r>
            <a:endParaRPr lang="es-ES" sz="1600" b="1" dirty="0" smtClean="0">
              <a:solidFill>
                <a:schemeClr val="bg1"/>
              </a:solidFill>
            </a:endParaRPr>
          </a:p>
          <a:p>
            <a:pPr marL="285750" indent="-285750">
              <a:buFont typeface="Arial" panose="020B0604020202020204" pitchFamily="34" charset="0"/>
              <a:buChar char="•"/>
            </a:pPr>
            <a:r>
              <a:rPr lang="es-ES" sz="1600" b="1" dirty="0">
                <a:solidFill>
                  <a:schemeClr val="bg1"/>
                </a:solidFill>
              </a:rPr>
              <a:t>L</a:t>
            </a:r>
            <a:r>
              <a:rPr lang="es-ES" sz="1600" b="1" dirty="0" smtClean="0">
                <a:solidFill>
                  <a:schemeClr val="bg1"/>
                </a:solidFill>
              </a:rPr>
              <a:t>a </a:t>
            </a:r>
            <a:r>
              <a:rPr lang="es-ES" sz="1600" b="1" dirty="0">
                <a:solidFill>
                  <a:schemeClr val="bg1"/>
                </a:solidFill>
              </a:rPr>
              <a:t>Agenda Política de la </a:t>
            </a:r>
            <a:r>
              <a:rPr lang="es-ES" sz="1600" b="1" dirty="0" smtClean="0">
                <a:solidFill>
                  <a:schemeClr val="bg1"/>
                </a:solidFill>
              </a:rPr>
              <a:t>Defensa</a:t>
            </a:r>
            <a:endParaRPr lang="es-ES" sz="1600" dirty="0"/>
          </a:p>
          <a:p>
            <a:r>
              <a:rPr lang="es-ES" sz="1600" b="1" dirty="0">
                <a:solidFill>
                  <a:srgbClr val="FFFF00"/>
                </a:solidFill>
              </a:rPr>
              <a:t>E</a:t>
            </a:r>
            <a:r>
              <a:rPr lang="es-ES" sz="1600" b="1" dirty="0" smtClean="0">
                <a:solidFill>
                  <a:srgbClr val="FFFF00"/>
                </a:solidFill>
              </a:rPr>
              <a:t>mpleando </a:t>
            </a:r>
            <a:r>
              <a:rPr lang="es-ES" sz="1600" b="1" dirty="0">
                <a:solidFill>
                  <a:srgbClr val="FFFF00"/>
                </a:solidFill>
              </a:rPr>
              <a:t>la técnica </a:t>
            </a:r>
            <a:r>
              <a:rPr lang="es-ES" sz="1600" b="1" dirty="0" smtClean="0">
                <a:solidFill>
                  <a:srgbClr val="FFFF00"/>
                </a:solidFill>
              </a:rPr>
              <a:t>de:</a:t>
            </a:r>
            <a:endParaRPr lang="es-ES" sz="1600" dirty="0" smtClean="0"/>
          </a:p>
          <a:p>
            <a:pPr marL="285750" indent="-285750">
              <a:buFont typeface="Arial" panose="020B0604020202020204" pitchFamily="34" charset="0"/>
              <a:buChar char="•"/>
            </a:pPr>
            <a:r>
              <a:rPr lang="es-ES" sz="1600" b="1" dirty="0">
                <a:solidFill>
                  <a:schemeClr val="bg1"/>
                </a:solidFill>
              </a:rPr>
              <a:t>O</a:t>
            </a:r>
            <a:r>
              <a:rPr lang="es-ES" sz="1600" b="1" dirty="0" smtClean="0">
                <a:solidFill>
                  <a:schemeClr val="bg1"/>
                </a:solidFill>
              </a:rPr>
              <a:t>bservación documental </a:t>
            </a:r>
          </a:p>
          <a:p>
            <a:pPr marL="285750" indent="-285750">
              <a:buFont typeface="Arial" panose="020B0604020202020204" pitchFamily="34" charset="0"/>
              <a:buChar char="•"/>
            </a:pPr>
            <a:r>
              <a:rPr lang="es-ES" sz="1600" b="1" dirty="0" smtClean="0">
                <a:solidFill>
                  <a:schemeClr val="bg1"/>
                </a:solidFill>
              </a:rPr>
              <a:t>Emplea </a:t>
            </a:r>
            <a:r>
              <a:rPr lang="es-ES" sz="1600" b="1" dirty="0">
                <a:solidFill>
                  <a:schemeClr val="bg1"/>
                </a:solidFill>
              </a:rPr>
              <a:t>la </a:t>
            </a:r>
            <a:r>
              <a:rPr lang="es-ES" sz="1600" b="1" dirty="0" smtClean="0">
                <a:solidFill>
                  <a:schemeClr val="bg1"/>
                </a:solidFill>
              </a:rPr>
              <a:t>encuesta: para aclarar temas que </a:t>
            </a:r>
          </a:p>
          <a:p>
            <a:r>
              <a:rPr lang="es-ES" sz="1600" b="1" dirty="0">
                <a:solidFill>
                  <a:schemeClr val="bg1"/>
                </a:solidFill>
              </a:rPr>
              <a:t> </a:t>
            </a:r>
            <a:r>
              <a:rPr lang="es-ES" sz="1600" b="1" dirty="0" smtClean="0">
                <a:solidFill>
                  <a:schemeClr val="bg1"/>
                </a:solidFill>
              </a:rPr>
              <a:t>     lleven a dar respuesta al problema planteado.</a:t>
            </a:r>
            <a:endParaRPr lang="es-ES" sz="1600" b="1" dirty="0">
              <a:solidFill>
                <a:schemeClr val="bg1"/>
              </a:solidFill>
            </a:endParaRPr>
          </a:p>
          <a:p>
            <a:endParaRPr lang="es-ES" sz="1600" b="1" dirty="0" smtClean="0">
              <a:solidFill>
                <a:schemeClr val="bg1"/>
              </a:solidFill>
            </a:endParaRPr>
          </a:p>
        </p:txBody>
      </p:sp>
    </p:spTree>
    <p:extLst>
      <p:ext uri="{BB962C8B-B14F-4D97-AF65-F5344CB8AC3E}">
        <p14:creationId xmlns:p14="http://schemas.microsoft.com/office/powerpoint/2010/main" val="11229680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3" name="Título 2"/>
          <p:cNvSpPr>
            <a:spLocks noGrp="1"/>
          </p:cNvSpPr>
          <p:nvPr>
            <p:ph type="ctrTitle"/>
          </p:nvPr>
        </p:nvSpPr>
        <p:spPr>
          <a:xfrm>
            <a:off x="1583498" y="158755"/>
            <a:ext cx="9025003" cy="857256"/>
          </a:xfrm>
          <a:solidFill>
            <a:schemeClr val="bg1"/>
          </a:solidFill>
        </p:spPr>
        <p:txBody>
          <a:bodyPr/>
          <a:lstStyle/>
          <a:p>
            <a:endParaRPr lang="es-EC" dirty="0"/>
          </a:p>
        </p:txBody>
      </p:sp>
      <p:sp>
        <p:nvSpPr>
          <p:cNvPr id="4" name="Rectángulo 3"/>
          <p:cNvSpPr/>
          <p:nvPr/>
        </p:nvSpPr>
        <p:spPr>
          <a:xfrm>
            <a:off x="1878373" y="1775844"/>
            <a:ext cx="8435258" cy="3416320"/>
          </a:xfrm>
          <a:prstGeom prst="rect">
            <a:avLst/>
          </a:prstGeom>
          <a:noFill/>
        </p:spPr>
        <p:txBody>
          <a:bodyPr wrap="none" lIns="91440" tIns="45720" rIns="91440" bIns="45720">
            <a:spAutoFit/>
          </a:bodyPr>
          <a:lstStyle/>
          <a:p>
            <a:pPr algn="ctr"/>
            <a:r>
              <a:rPr lang="es-ES" sz="5400" b="1" cap="none" spc="0" dirty="0" smtClean="0">
                <a:ln w="12700" cmpd="sng">
                  <a:solidFill>
                    <a:schemeClr val="accent4"/>
                  </a:solidFill>
                  <a:prstDash val="solid"/>
                </a:ln>
                <a:solidFill>
                  <a:schemeClr val="accent1">
                    <a:lumMod val="75000"/>
                  </a:schemeClr>
                </a:solidFill>
                <a:effectLst/>
              </a:rPr>
              <a:t>CAPITULO </a:t>
            </a:r>
            <a:r>
              <a:rPr lang="es-ES" sz="5400" b="1" dirty="0">
                <a:ln w="12700" cmpd="sng">
                  <a:solidFill>
                    <a:schemeClr val="accent4"/>
                  </a:solidFill>
                  <a:prstDash val="solid"/>
                </a:ln>
                <a:solidFill>
                  <a:schemeClr val="accent1">
                    <a:lumMod val="75000"/>
                  </a:schemeClr>
                </a:solidFill>
              </a:rPr>
              <a:t>4</a:t>
            </a:r>
            <a:endParaRPr lang="es-ES" sz="5400" b="1" cap="none" spc="0" dirty="0" smtClean="0">
              <a:ln w="12700" cmpd="sng">
                <a:solidFill>
                  <a:schemeClr val="accent4"/>
                </a:solidFill>
                <a:prstDash val="solid"/>
              </a:ln>
              <a:solidFill>
                <a:schemeClr val="accent1">
                  <a:lumMod val="75000"/>
                </a:schemeClr>
              </a:solidFill>
              <a:effectLst/>
            </a:endParaRPr>
          </a:p>
          <a:p>
            <a:pPr algn="ctr"/>
            <a:endParaRPr lang="es-ES" sz="5400" b="1" dirty="0">
              <a:ln w="12700" cmpd="sng">
                <a:solidFill>
                  <a:schemeClr val="accent4"/>
                </a:solidFill>
                <a:prstDash val="solid"/>
              </a:ln>
              <a:solidFill>
                <a:schemeClr val="accent1">
                  <a:lumMod val="75000"/>
                </a:schemeClr>
              </a:solidFill>
            </a:endParaRPr>
          </a:p>
          <a:p>
            <a:pPr algn="ctr"/>
            <a:r>
              <a:rPr lang="es-ES" sz="5400" b="1" dirty="0" smtClean="0">
                <a:ln w="12700" cmpd="sng">
                  <a:solidFill>
                    <a:schemeClr val="accent4"/>
                  </a:solidFill>
                  <a:prstDash val="solid"/>
                </a:ln>
                <a:solidFill>
                  <a:schemeClr val="accent1">
                    <a:lumMod val="75000"/>
                  </a:schemeClr>
                </a:solidFill>
              </a:rPr>
              <a:t>ANÁLISIS E INTERPRETACIÓN</a:t>
            </a:r>
          </a:p>
          <a:p>
            <a:pPr algn="ctr"/>
            <a:r>
              <a:rPr lang="es-ES" sz="5400" b="1" cap="none" spc="0" dirty="0" smtClean="0">
                <a:ln w="12700" cmpd="sng">
                  <a:solidFill>
                    <a:schemeClr val="accent4"/>
                  </a:solidFill>
                  <a:prstDash val="solid"/>
                </a:ln>
                <a:solidFill>
                  <a:schemeClr val="accent1">
                    <a:lumMod val="75000"/>
                  </a:schemeClr>
                </a:solidFill>
                <a:effectLst/>
              </a:rPr>
              <a:t>DE </a:t>
            </a:r>
            <a:r>
              <a:rPr lang="es-ES" sz="5400" b="1" dirty="0" smtClean="0">
                <a:ln w="12700" cmpd="sng">
                  <a:solidFill>
                    <a:schemeClr val="accent4"/>
                  </a:solidFill>
                  <a:prstDash val="solid"/>
                </a:ln>
                <a:solidFill>
                  <a:schemeClr val="accent1">
                    <a:lumMod val="75000"/>
                  </a:schemeClr>
                </a:solidFill>
              </a:rPr>
              <a:t>LA ENCUESTA</a:t>
            </a:r>
            <a:endParaRPr lang="es-ES" sz="5400" b="1" cap="none" spc="0" dirty="0">
              <a:ln w="12700" cmpd="sng">
                <a:solidFill>
                  <a:schemeClr val="accent4"/>
                </a:solidFill>
                <a:prstDash val="solid"/>
              </a:ln>
              <a:solidFill>
                <a:schemeClr val="accent1">
                  <a:lumMod val="75000"/>
                </a:schemeClr>
              </a:solidFill>
              <a:effectLst/>
            </a:endParaRPr>
          </a:p>
        </p:txBody>
      </p:sp>
    </p:spTree>
    <p:extLst>
      <p:ext uri="{BB962C8B-B14F-4D97-AF65-F5344CB8AC3E}">
        <p14:creationId xmlns:p14="http://schemas.microsoft.com/office/powerpoint/2010/main" val="1390102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3" name="Título 2"/>
          <p:cNvSpPr>
            <a:spLocks noGrp="1"/>
          </p:cNvSpPr>
          <p:nvPr>
            <p:ph type="ctrTitle"/>
          </p:nvPr>
        </p:nvSpPr>
        <p:spPr>
          <a:xfrm>
            <a:off x="3411947" y="158755"/>
            <a:ext cx="4326134" cy="580717"/>
          </a:xfrm>
          <a:solidFill>
            <a:schemeClr val="tx2"/>
          </a:solidFill>
        </p:spPr>
        <p:txBody>
          <a:bodyPr/>
          <a:lstStyle/>
          <a:p>
            <a:r>
              <a:rPr lang="es-EC" dirty="0" smtClean="0"/>
              <a:t>INTRODUCCIÓN</a:t>
            </a:r>
            <a:endParaRPr lang="es-EC" dirty="0"/>
          </a:p>
        </p:txBody>
      </p:sp>
      <p:sp>
        <p:nvSpPr>
          <p:cNvPr id="2" name="CuadroTexto 1"/>
          <p:cNvSpPr txBox="1"/>
          <p:nvPr/>
        </p:nvSpPr>
        <p:spPr>
          <a:xfrm>
            <a:off x="1288473" y="1246515"/>
            <a:ext cx="2978727" cy="461665"/>
          </a:xfrm>
          <a:prstGeom prst="rect">
            <a:avLst/>
          </a:prstGeom>
          <a:noFill/>
        </p:spPr>
        <p:txBody>
          <a:bodyPr wrap="square" rtlCol="0">
            <a:spAutoFit/>
          </a:bodyPr>
          <a:lstStyle/>
          <a:p>
            <a:r>
              <a:rPr lang="es-EC" sz="2400" b="1" dirty="0" smtClean="0">
                <a:solidFill>
                  <a:srgbClr val="FF0000"/>
                </a:solidFill>
              </a:rPr>
              <a:t> se analiza:</a:t>
            </a:r>
            <a:endParaRPr lang="es-EC" sz="2400" dirty="0"/>
          </a:p>
        </p:txBody>
      </p:sp>
      <p:pic>
        <p:nvPicPr>
          <p:cNvPr id="1030" name="Picture 6" descr="http://www.defensa.gob.ec/wp-content/uploads/2014/06/Agenda-Politica-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b="27342"/>
          <a:stretch/>
        </p:blipFill>
        <p:spPr bwMode="auto">
          <a:xfrm>
            <a:off x="583605" y="1848187"/>
            <a:ext cx="3448295" cy="2639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8" name="CuadroTexto 17"/>
          <p:cNvSpPr txBox="1"/>
          <p:nvPr/>
        </p:nvSpPr>
        <p:spPr>
          <a:xfrm>
            <a:off x="590712" y="4997273"/>
            <a:ext cx="4592101" cy="1200329"/>
          </a:xfrm>
          <a:prstGeom prst="rect">
            <a:avLst/>
          </a:prstGeom>
          <a:noFill/>
        </p:spPr>
        <p:txBody>
          <a:bodyPr wrap="square" rtlCol="0">
            <a:spAutoFit/>
          </a:bodyPr>
          <a:lstStyle/>
          <a:p>
            <a:r>
              <a:rPr lang="es-EC" b="1" dirty="0" smtClean="0">
                <a:solidFill>
                  <a:srgbClr val="FF0000"/>
                </a:solidFill>
              </a:rPr>
              <a:t> </a:t>
            </a:r>
            <a:r>
              <a:rPr lang="es-EC" sz="2400" b="1" dirty="0" smtClean="0">
                <a:solidFill>
                  <a:srgbClr val="FF0000"/>
                </a:solidFill>
              </a:rPr>
              <a:t>a su contenido en relación a la CONVEMAR y lineamientos estratégicos actuales relacionados</a:t>
            </a:r>
            <a:endParaRPr lang="es-EC" sz="2400" dirty="0"/>
          </a:p>
        </p:txBody>
      </p:sp>
      <p:sp>
        <p:nvSpPr>
          <p:cNvPr id="14" name="CuadroTexto 13"/>
          <p:cNvSpPr txBox="1"/>
          <p:nvPr/>
        </p:nvSpPr>
        <p:spPr>
          <a:xfrm>
            <a:off x="5825847" y="1010012"/>
            <a:ext cx="3564640" cy="1323439"/>
          </a:xfrm>
          <a:prstGeom prst="rect">
            <a:avLst/>
          </a:prstGeom>
          <a:noFill/>
        </p:spPr>
        <p:txBody>
          <a:bodyPr wrap="square" rtlCol="0">
            <a:spAutoFit/>
          </a:bodyPr>
          <a:lstStyle/>
          <a:p>
            <a:r>
              <a:rPr lang="es-EC" sz="2000" b="1" dirty="0" smtClean="0">
                <a:solidFill>
                  <a:srgbClr val="FF0000"/>
                </a:solidFill>
              </a:rPr>
              <a:t>Por medio de un relacionamiento CONVEMAR, Oceanopolítica y Política de Defensa</a:t>
            </a:r>
            <a:endParaRPr lang="es-EC" sz="2000" b="1" dirty="0">
              <a:solidFill>
                <a:srgbClr val="FF0000"/>
              </a:solidFill>
            </a:endParaRPr>
          </a:p>
        </p:txBody>
      </p:sp>
      <p:sp>
        <p:nvSpPr>
          <p:cNvPr id="7" name="Rectángulo redondeado 6"/>
          <p:cNvSpPr/>
          <p:nvPr/>
        </p:nvSpPr>
        <p:spPr>
          <a:xfrm>
            <a:off x="5760859" y="2561671"/>
            <a:ext cx="3629628" cy="3007855"/>
          </a:xfrm>
          <a:prstGeom prst="roundRect">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t>Considerar mejoras y actualización de los aspectos  relacionados con la Defensa en el sentido del control y protección de las actividades marítimas como resultado de la incidencia de la CONVEMAR en la POLÍTICA DE  DEFENSA</a:t>
            </a:r>
            <a:r>
              <a:rPr lang="es-EC" sz="2000" dirty="0" smtClean="0"/>
              <a:t>.</a:t>
            </a:r>
            <a:endParaRPr lang="es-EC" sz="2000" dirty="0"/>
          </a:p>
        </p:txBody>
      </p:sp>
      <p:sp>
        <p:nvSpPr>
          <p:cNvPr id="8" name="Rectángulo 7"/>
          <p:cNvSpPr/>
          <p:nvPr/>
        </p:nvSpPr>
        <p:spPr>
          <a:xfrm>
            <a:off x="9933709" y="1615847"/>
            <a:ext cx="1842655" cy="458175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rgbClr val="FFFF00"/>
                </a:solidFill>
              </a:rPr>
              <a:t>MEJORAR EN LAS CAPACIDADES PARA LA DEFENSA DE LAS ACTIVIDADES EN EL MAR</a:t>
            </a:r>
          </a:p>
          <a:p>
            <a:pPr algn="ctr"/>
            <a:endParaRPr lang="es-EC" b="1" dirty="0">
              <a:solidFill>
                <a:srgbClr val="FFFF00"/>
              </a:solidFill>
            </a:endParaRPr>
          </a:p>
          <a:p>
            <a:pPr algn="ctr"/>
            <a:r>
              <a:rPr lang="es-EC" b="1" dirty="0" smtClean="0">
                <a:solidFill>
                  <a:srgbClr val="FFFF00"/>
                </a:solidFill>
              </a:rPr>
              <a:t>DEFENSA DE</a:t>
            </a:r>
          </a:p>
          <a:p>
            <a:pPr algn="ctr"/>
            <a:r>
              <a:rPr lang="es-EC" b="1" dirty="0" smtClean="0">
                <a:solidFill>
                  <a:srgbClr val="FFFF00"/>
                </a:solidFill>
              </a:rPr>
              <a:t>LA SOBERANIA</a:t>
            </a:r>
          </a:p>
          <a:p>
            <a:pPr algn="ctr"/>
            <a:r>
              <a:rPr lang="es-EC" b="1" dirty="0" smtClean="0">
                <a:solidFill>
                  <a:srgbClr val="FFFF00"/>
                </a:solidFill>
              </a:rPr>
              <a:t>E</a:t>
            </a:r>
          </a:p>
          <a:p>
            <a:pPr algn="ctr"/>
            <a:r>
              <a:rPr lang="es-EC" b="1" dirty="0" smtClean="0">
                <a:solidFill>
                  <a:srgbClr val="FFFF00"/>
                </a:solidFill>
              </a:rPr>
              <a:t>INTEGRIDAD</a:t>
            </a:r>
          </a:p>
          <a:p>
            <a:pPr algn="ctr"/>
            <a:r>
              <a:rPr lang="es-EC" b="1" dirty="0" smtClean="0">
                <a:solidFill>
                  <a:srgbClr val="FFFF00"/>
                </a:solidFill>
              </a:rPr>
              <a:t>TERRITORIAL</a:t>
            </a:r>
          </a:p>
          <a:p>
            <a:pPr algn="ctr"/>
            <a:r>
              <a:rPr lang="es-EC" b="1" dirty="0" smtClean="0">
                <a:solidFill>
                  <a:srgbClr val="FFFF00"/>
                </a:solidFill>
              </a:rPr>
              <a:t>EN EL MAR</a:t>
            </a:r>
            <a:endParaRPr lang="es-EC" b="1" dirty="0">
              <a:solidFill>
                <a:srgbClr val="FFFF00"/>
              </a:solidFill>
            </a:endParaRPr>
          </a:p>
        </p:txBody>
      </p:sp>
    </p:spTree>
    <p:extLst>
      <p:ext uri="{BB962C8B-B14F-4D97-AF65-F5344CB8AC3E}">
        <p14:creationId xmlns:p14="http://schemas.microsoft.com/office/powerpoint/2010/main" val="3125252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514233"/>
            <a:ext cx="402473" cy="414752"/>
          </a:xfrm>
          <a:prstGeom prst="rect">
            <a:avLst/>
          </a:prstGeom>
          <a:noFill/>
          <a:ln>
            <a:noFill/>
          </a:ln>
        </p:spPr>
      </p:pic>
      <p:sp>
        <p:nvSpPr>
          <p:cNvPr id="7" name="Título 2"/>
          <p:cNvSpPr>
            <a:spLocks noGrp="1"/>
          </p:cNvSpPr>
          <p:nvPr>
            <p:ph type="ctrTitle"/>
          </p:nvPr>
        </p:nvSpPr>
        <p:spPr>
          <a:xfrm>
            <a:off x="1582737" y="172604"/>
            <a:ext cx="9026525" cy="857250"/>
          </a:xfrm>
          <a:solidFill>
            <a:schemeClr val="tx2"/>
          </a:solidFill>
        </p:spPr>
        <p:txBody>
          <a:bodyPr/>
          <a:lstStyle/>
          <a:p>
            <a:r>
              <a:rPr lang="es-EC" b="1" dirty="0" smtClean="0"/>
              <a:t>ANALISIS E INTERPRETACIÓN</a:t>
            </a:r>
            <a:endParaRPr lang="es-EC" b="1" dirty="0"/>
          </a:p>
        </p:txBody>
      </p:sp>
      <p:sp>
        <p:nvSpPr>
          <p:cNvPr id="12" name="Rectangle 2"/>
          <p:cNvSpPr>
            <a:spLocks noChangeArrowheads="1"/>
          </p:cNvSpPr>
          <p:nvPr/>
        </p:nvSpPr>
        <p:spPr bwMode="auto">
          <a:xfrm>
            <a:off x="2510127" y="117138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 name="Imagen 7"/>
          <p:cNvPicPr/>
          <p:nvPr/>
        </p:nvPicPr>
        <p:blipFill rotWithShape="1">
          <a:blip r:embed="rId4">
            <a:extLst>
              <a:ext uri="{28A0092B-C50C-407E-A947-70E740481C1C}">
                <a14:useLocalDpi xmlns:a14="http://schemas.microsoft.com/office/drawing/2010/main" val="0"/>
              </a:ext>
            </a:extLst>
          </a:blip>
          <a:srcRect r="6227"/>
          <a:stretch/>
        </p:blipFill>
        <p:spPr bwMode="auto">
          <a:xfrm>
            <a:off x="1417810" y="1392055"/>
            <a:ext cx="9191452" cy="4452458"/>
          </a:xfrm>
          <a:prstGeom prst="rect">
            <a:avLst/>
          </a:prstGeom>
          <a:noFill/>
          <a:ln>
            <a:noFill/>
          </a:ln>
          <a:extLst>
            <a:ext uri="{53640926-AAD7-44D8-BBD7-CCE9431645EC}">
              <a14:shadowObscured xmlns:a14="http://schemas.microsoft.com/office/drawing/2010/main"/>
            </a:ext>
          </a:extLst>
        </p:spPr>
      </p:pic>
      <p:sp>
        <p:nvSpPr>
          <p:cNvPr id="2" name="Rectángulo redondeado 1"/>
          <p:cNvSpPr/>
          <p:nvPr/>
        </p:nvSpPr>
        <p:spPr>
          <a:xfrm>
            <a:off x="1937443" y="1171389"/>
            <a:ext cx="5250873" cy="2292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En lo relacionado a incluir la delimitación de los espacios marítimos en la Política de Defensa, la incidencia que tiene la CONVEMAR es de mucha importancia, debido a que al estar normados estos espacios se constituyen en la base donde el Estado debe establecer su control y protección</a:t>
            </a:r>
            <a:endParaRPr lang="es-EC" dirty="0"/>
          </a:p>
        </p:txBody>
      </p:sp>
      <p:sp>
        <p:nvSpPr>
          <p:cNvPr id="10" name="Rectángulo redondeado 9"/>
          <p:cNvSpPr/>
          <p:nvPr/>
        </p:nvSpPr>
        <p:spPr>
          <a:xfrm>
            <a:off x="1958395" y="2598532"/>
            <a:ext cx="5250873" cy="2292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a:t>La Conciencia Marítima que debe ser incluida en la Política de Defensa para que tanto el pueblo ecuatoriano como sus Fuerzas Armadas tengan orientación sobre la importancia del mar y de las actividades que en él se desarrollan, por lo que es necesario mantener un control y protección del mar mediante la obtención de medios con capacidades para realizarlo. </a:t>
            </a:r>
          </a:p>
        </p:txBody>
      </p:sp>
      <p:sp>
        <p:nvSpPr>
          <p:cNvPr id="11" name="Rectángulo redondeado 10"/>
          <p:cNvSpPr/>
          <p:nvPr/>
        </p:nvSpPr>
        <p:spPr>
          <a:xfrm>
            <a:off x="1958395" y="3914467"/>
            <a:ext cx="5250873" cy="2292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Incluir lineamientos estrategias directamente relacionados con la protección y control en el mar, es una de las más importantes incidencias que tiene la CONVEMAR sobre la Política de Defensa para que por medio de la voluntad política se efectivice el control y protección de las actividades en el </a:t>
            </a:r>
            <a:r>
              <a:rPr lang="es-ES" b="1" dirty="0" smtClean="0"/>
              <a:t>mar</a:t>
            </a:r>
            <a:r>
              <a:rPr lang="es-ES" b="1" dirty="0"/>
              <a:t>.</a:t>
            </a:r>
            <a:endParaRPr lang="es-EC" b="1" dirty="0"/>
          </a:p>
        </p:txBody>
      </p:sp>
    </p:spTree>
    <p:extLst>
      <p:ext uri="{BB962C8B-B14F-4D97-AF65-F5344CB8AC3E}">
        <p14:creationId xmlns:p14="http://schemas.microsoft.com/office/powerpoint/2010/main" val="358275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514233"/>
            <a:ext cx="402473" cy="414752"/>
          </a:xfrm>
          <a:prstGeom prst="rect">
            <a:avLst/>
          </a:prstGeom>
          <a:noFill/>
          <a:ln>
            <a:noFill/>
          </a:ln>
        </p:spPr>
      </p:pic>
      <p:sp>
        <p:nvSpPr>
          <p:cNvPr id="12" name="Rectangle 2"/>
          <p:cNvSpPr>
            <a:spLocks noChangeArrowheads="1"/>
          </p:cNvSpPr>
          <p:nvPr/>
        </p:nvSpPr>
        <p:spPr bwMode="auto">
          <a:xfrm>
            <a:off x="2510127" y="117138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 name="Imagen 7"/>
          <p:cNvPicPr/>
          <p:nvPr/>
        </p:nvPicPr>
        <p:blipFill rotWithShape="1">
          <a:blip r:embed="rId4">
            <a:extLst>
              <a:ext uri="{28A0092B-C50C-407E-A947-70E740481C1C}">
                <a14:useLocalDpi xmlns:a14="http://schemas.microsoft.com/office/drawing/2010/main" val="0"/>
              </a:ext>
            </a:extLst>
          </a:blip>
          <a:srcRect r="6227"/>
          <a:stretch/>
        </p:blipFill>
        <p:spPr bwMode="auto">
          <a:xfrm>
            <a:off x="1417810" y="1392055"/>
            <a:ext cx="9191452" cy="4452458"/>
          </a:xfrm>
          <a:prstGeom prst="rect">
            <a:avLst/>
          </a:prstGeom>
          <a:noFill/>
          <a:ln>
            <a:noFill/>
          </a:ln>
          <a:extLst>
            <a:ext uri="{53640926-AAD7-44D8-BBD7-CCE9431645EC}">
              <a14:shadowObscured xmlns:a14="http://schemas.microsoft.com/office/drawing/2010/main"/>
            </a:ext>
          </a:extLst>
        </p:spPr>
      </p:pic>
      <p:sp>
        <p:nvSpPr>
          <p:cNvPr id="2" name="Rectángulo redondeado 1"/>
          <p:cNvSpPr/>
          <p:nvPr/>
        </p:nvSpPr>
        <p:spPr>
          <a:xfrm>
            <a:off x="1288219" y="3201357"/>
            <a:ext cx="5250873" cy="25776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t>D</a:t>
            </a:r>
            <a:r>
              <a:rPr lang="es-ES" b="1" dirty="0" smtClean="0"/>
              <a:t>e </a:t>
            </a:r>
            <a:r>
              <a:rPr lang="es-ES" b="1" dirty="0"/>
              <a:t>un total de 170 respuestas, el 46, 47% indican que existe una incidencia alta de los aspectos de la CONVEMAR en la Política de Defensa. Este valor indica que si bien la CONVEMAR ha incidido en la Política de Defensa, aún falta fortalecer los lineamientos estratégicos de la APD para lograr un efectivo control y protección en las actividades marítimas.   </a:t>
            </a:r>
            <a:endParaRPr lang="es-EC" b="1" dirty="0"/>
          </a:p>
        </p:txBody>
      </p:sp>
      <p:sp>
        <p:nvSpPr>
          <p:cNvPr id="9" name="Título 2"/>
          <p:cNvSpPr>
            <a:spLocks noGrp="1"/>
          </p:cNvSpPr>
          <p:nvPr>
            <p:ph type="ctrTitle"/>
          </p:nvPr>
        </p:nvSpPr>
        <p:spPr>
          <a:solidFill>
            <a:schemeClr val="tx2"/>
          </a:solidFill>
        </p:spPr>
        <p:txBody>
          <a:bodyPr/>
          <a:lstStyle/>
          <a:p>
            <a:r>
              <a:rPr lang="es-EC" b="1" dirty="0" smtClean="0"/>
              <a:t>ANALISIS E INTERPRETACIÓN</a:t>
            </a:r>
            <a:endParaRPr lang="es-EC" b="1" dirty="0"/>
          </a:p>
        </p:txBody>
      </p:sp>
    </p:spTree>
    <p:extLst>
      <p:ext uri="{BB962C8B-B14F-4D97-AF65-F5344CB8AC3E}">
        <p14:creationId xmlns:p14="http://schemas.microsoft.com/office/powerpoint/2010/main" val="411661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514233"/>
            <a:ext cx="402473" cy="414752"/>
          </a:xfrm>
          <a:prstGeom prst="rect">
            <a:avLst/>
          </a:prstGeom>
          <a:noFill/>
          <a:ln>
            <a:noFill/>
          </a:ln>
        </p:spPr>
      </p:pic>
      <p:sp>
        <p:nvSpPr>
          <p:cNvPr id="12" name="Rectangle 2"/>
          <p:cNvSpPr>
            <a:spLocks noChangeArrowheads="1"/>
          </p:cNvSpPr>
          <p:nvPr/>
        </p:nvSpPr>
        <p:spPr bwMode="auto">
          <a:xfrm>
            <a:off x="2510127" y="117138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Tabla 2"/>
          <p:cNvGraphicFramePr>
            <a:graphicFrameLocks noGrp="1"/>
          </p:cNvGraphicFramePr>
          <p:nvPr>
            <p:extLst>
              <p:ext uri="{D42A27DB-BD31-4B8C-83A1-F6EECF244321}">
                <p14:modId xmlns:p14="http://schemas.microsoft.com/office/powerpoint/2010/main" val="1414328502"/>
              </p:ext>
            </p:extLst>
          </p:nvPr>
        </p:nvGraphicFramePr>
        <p:xfrm>
          <a:off x="485775" y="209363"/>
          <a:ext cx="11296651" cy="6347796"/>
        </p:xfrm>
        <a:graphic>
          <a:graphicData uri="http://schemas.openxmlformats.org/drawingml/2006/table">
            <a:tbl>
              <a:tblPr firstRow="1" firstCol="1" bandRow="1">
                <a:tableStyleId>{5C22544A-7EE6-4342-B048-85BDC9FD1C3A}</a:tableStyleId>
              </a:tblPr>
              <a:tblGrid>
                <a:gridCol w="434784"/>
                <a:gridCol w="4391166"/>
                <a:gridCol w="1393875"/>
                <a:gridCol w="5076826"/>
              </a:tblGrid>
              <a:tr h="412449">
                <a:tc>
                  <a:txBody>
                    <a:bodyPr/>
                    <a:lstStyle/>
                    <a:p>
                      <a:pPr algn="ctr">
                        <a:lnSpc>
                          <a:spcPct val="107000"/>
                        </a:lnSpc>
                        <a:spcAft>
                          <a:spcPts val="0"/>
                        </a:spcAft>
                      </a:pPr>
                      <a:r>
                        <a:rPr lang="es-EC" sz="1400" dirty="0">
                          <a:effectLst/>
                        </a:rPr>
                        <a:t>No.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ASUNTO CUESTIONADO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  INCIDENCIA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INTERPRETACIÓN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8675">
                <a:tc>
                  <a:txBody>
                    <a:bodyPr/>
                    <a:lstStyle/>
                    <a:p>
                      <a:pPr algn="ctr">
                        <a:lnSpc>
                          <a:spcPct val="107000"/>
                        </a:lnSpc>
                        <a:spcAft>
                          <a:spcPts val="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400" b="1" dirty="0">
                          <a:effectLst/>
                        </a:rPr>
                        <a:t>Sobre la protección y control de las actividades en el mar, para fortalecer estas capacidades en los espacios marítimos.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0"/>
                        </a:spcAft>
                      </a:pPr>
                      <a:r>
                        <a:rPr lang="es-EC" sz="1400" b="1" dirty="0">
                          <a:effectLst/>
                        </a:rPr>
                        <a:t>41.18% alta</a:t>
                      </a:r>
                    </a:p>
                    <a:p>
                      <a:pPr>
                        <a:lnSpc>
                          <a:spcPct val="107000"/>
                        </a:lnSpc>
                        <a:spcAft>
                          <a:spcPts val="0"/>
                        </a:spcAft>
                      </a:pPr>
                      <a:r>
                        <a:rPr lang="es-EC" sz="1400" b="1" dirty="0">
                          <a:effectLst/>
                        </a:rPr>
                        <a:t>41.18% no hay</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algn="just">
                        <a:lnSpc>
                          <a:spcPct val="107000"/>
                        </a:lnSpc>
                        <a:spcAft>
                          <a:spcPts val="0"/>
                        </a:spcAft>
                      </a:pPr>
                      <a:r>
                        <a:rPr lang="es-EC" sz="1400" b="1" dirty="0">
                          <a:effectLst/>
                        </a:rPr>
                        <a:t>Esto demuestra que los lineamientos estratégicos establecidos al respecto y que son resultantes de la incidencia de la CONVEMAR no tienen el soporte adecuado.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8675">
                <a:tc>
                  <a:txBody>
                    <a:bodyPr/>
                    <a:lstStyle/>
                    <a:p>
                      <a:pPr algn="ctr">
                        <a:lnSpc>
                          <a:spcPct val="107000"/>
                        </a:lnSpc>
                        <a:spcAft>
                          <a:spcPts val="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400" b="1" dirty="0">
                          <a:effectLst/>
                        </a:rPr>
                        <a:t>Sobre la incidencia de la CONVEMAR en los lineamientos de la Política de Defensa, para el caso de la extensión de la Plataforma Continental.</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0"/>
                        </a:spcAft>
                      </a:pPr>
                      <a:r>
                        <a:rPr lang="es-EC" sz="1400" b="1" dirty="0">
                          <a:effectLst/>
                        </a:rPr>
                        <a:t>35.29% baja</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algn="just">
                        <a:lnSpc>
                          <a:spcPct val="107000"/>
                        </a:lnSpc>
                        <a:spcAft>
                          <a:spcPts val="0"/>
                        </a:spcAft>
                      </a:pPr>
                      <a:r>
                        <a:rPr lang="es-EC" sz="1400" b="1">
                          <a:effectLst/>
                        </a:rPr>
                        <a:t>Debido a que no se ha podido apreciar una respuesta positiva para incrementar las capacidades de control y vigilancia.</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4450">
                <a:tc>
                  <a:txBody>
                    <a:bodyPr/>
                    <a:lstStyle/>
                    <a:p>
                      <a:pPr algn="ctr">
                        <a:lnSpc>
                          <a:spcPct val="107000"/>
                        </a:lnSpc>
                        <a:spcAft>
                          <a:spcPts val="0"/>
                        </a:spcAft>
                      </a:pPr>
                      <a:r>
                        <a:rPr lang="es-EC" sz="11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400" b="1" dirty="0">
                          <a:effectLst/>
                        </a:rPr>
                        <a:t>Sobre los aspectos que trata la CONVEMAR sobre la ZONA, como ha incidido en la Política de Defensa para efectivizar la vigilancia y control</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0"/>
                        </a:spcAft>
                      </a:pPr>
                      <a:r>
                        <a:rPr lang="es-EC" sz="1400" b="1" dirty="0">
                          <a:effectLst/>
                        </a:rPr>
                        <a:t>52.94  baja</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algn="just">
                        <a:lnSpc>
                          <a:spcPct val="107000"/>
                        </a:lnSpc>
                        <a:spcAft>
                          <a:spcPts val="0"/>
                        </a:spcAft>
                      </a:pPr>
                      <a:r>
                        <a:rPr lang="es-EC" sz="1400" b="1" dirty="0">
                          <a:effectLst/>
                        </a:rPr>
                        <a:t>Esto refleja que este aspecto debe apoyarse en lineamientos estratégicos que permitan mayor participación de FFAA en el mar para la protección de las actividades relacionadas en este espacio marítimo.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8675">
                <a:tc>
                  <a:txBody>
                    <a:bodyPr/>
                    <a:lstStyle/>
                    <a:p>
                      <a:pPr algn="ctr">
                        <a:lnSpc>
                          <a:spcPct val="107000"/>
                        </a:lnSpc>
                        <a:spcAft>
                          <a:spcPts val="0"/>
                        </a:spcAft>
                      </a:pPr>
                      <a:r>
                        <a:rPr lang="es-EC" sz="11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400" b="1" dirty="0">
                          <a:effectLst/>
                        </a:rPr>
                        <a:t>Sobre la incidencia de los aspectos que trata la CONVEMAR de resolución de controversias, investigación marina y protección del medio ambiente marino.</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0"/>
                        </a:spcAft>
                      </a:pPr>
                      <a:r>
                        <a:rPr lang="es-EC" sz="1400" b="1" dirty="0">
                          <a:effectLst/>
                        </a:rPr>
                        <a:t>47% no hay</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algn="just">
                        <a:lnSpc>
                          <a:spcPct val="107000"/>
                        </a:lnSpc>
                        <a:spcAft>
                          <a:spcPts val="0"/>
                        </a:spcAft>
                      </a:pPr>
                      <a:r>
                        <a:rPr lang="es-EC" sz="1400" b="1" dirty="0">
                          <a:effectLst/>
                        </a:rPr>
                        <a:t>No hay incidencia efectiva de la CONVEMAR, por no haber logrado un verdadero fortalecimiento de las capacidades para la protección de las actividades enunciadas.</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4899">
                <a:tc>
                  <a:txBody>
                    <a:bodyPr/>
                    <a:lstStyle/>
                    <a:p>
                      <a:pPr algn="ctr">
                        <a:lnSpc>
                          <a:spcPct val="107000"/>
                        </a:lnSpc>
                        <a:spcAft>
                          <a:spcPts val="0"/>
                        </a:spcAft>
                      </a:pPr>
                      <a:r>
                        <a:rPr lang="es-EC" sz="11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400" b="1" dirty="0">
                          <a:effectLst/>
                        </a:rPr>
                        <a:t>En cuanto a los componentes de la Oceanopolítica considerados en la CONVEMAR, y que estos logren por medio de lineamientos estratégicos hacer efectivo el control y protección de los espacios marítimos.</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0"/>
                        </a:spcAft>
                      </a:pPr>
                      <a:r>
                        <a:rPr lang="es-EC" sz="1400" b="1" dirty="0">
                          <a:effectLst/>
                        </a:rPr>
                        <a:t>52,94 alta</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algn="just">
                        <a:lnSpc>
                          <a:spcPct val="107000"/>
                        </a:lnSpc>
                        <a:spcAft>
                          <a:spcPts val="0"/>
                        </a:spcAft>
                      </a:pPr>
                      <a:r>
                        <a:rPr lang="es-EC" sz="1400" b="1" dirty="0">
                          <a:effectLst/>
                        </a:rPr>
                        <a:t>Por medio de lineamientos estratégicos adecuados se puede lograr una mejor protección en cuanto al uso del mar, territorio e intereses marítimos.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31124">
                <a:tc>
                  <a:txBody>
                    <a:bodyPr/>
                    <a:lstStyle/>
                    <a:p>
                      <a:pPr algn="ctr">
                        <a:lnSpc>
                          <a:spcPct val="107000"/>
                        </a:lnSpc>
                        <a:spcAft>
                          <a:spcPts val="0"/>
                        </a:spcAft>
                      </a:pPr>
                      <a:r>
                        <a:rPr lang="es-EC" sz="11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400" b="1" dirty="0">
                          <a:effectLst/>
                        </a:rPr>
                        <a:t>En cuanto al control y vigilancia de las actividades ilícitas en el mar, los lineamientos emitidos en la Política de Defensa son suficientes para mejorar e incrementar las capacidades de FFAA para la vigilancia, control y protección.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0"/>
                        </a:spcAft>
                      </a:pPr>
                      <a:r>
                        <a:rPr lang="es-EC" sz="1400" b="1" dirty="0">
                          <a:effectLst/>
                        </a:rPr>
                        <a:t>35.29% alta</a:t>
                      </a:r>
                    </a:p>
                    <a:p>
                      <a:pPr>
                        <a:lnSpc>
                          <a:spcPct val="107000"/>
                        </a:lnSpc>
                        <a:spcAft>
                          <a:spcPts val="0"/>
                        </a:spcAft>
                      </a:pPr>
                      <a:r>
                        <a:rPr lang="es-EC" sz="1400" b="1" dirty="0">
                          <a:effectLst/>
                        </a:rPr>
                        <a:t>35.29% media</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algn="just">
                        <a:lnSpc>
                          <a:spcPct val="107000"/>
                        </a:lnSpc>
                        <a:spcAft>
                          <a:spcPts val="0"/>
                        </a:spcAft>
                      </a:pPr>
                      <a:r>
                        <a:rPr lang="es-EC" sz="1400" b="1" dirty="0">
                          <a:effectLst/>
                        </a:rPr>
                        <a:t>Esto es debido a que el desarrollo de capacidades son limitadas para el control, vigilancia y protección de las actividades en el mar.</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4899">
                <a:tc>
                  <a:txBody>
                    <a:bodyPr/>
                    <a:lstStyle/>
                    <a:p>
                      <a:pPr algn="ctr">
                        <a:lnSpc>
                          <a:spcPct val="107000"/>
                        </a:lnSpc>
                        <a:spcAft>
                          <a:spcPts val="0"/>
                        </a:spcAft>
                      </a:pPr>
                      <a:r>
                        <a:rPr lang="es-EC" sz="11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400" b="1" dirty="0">
                          <a:effectLst/>
                        </a:rPr>
                        <a:t>En cuanto a si los lineamientos enunciados en la APD como resultado de la adhesión a la CONVEMAR son los adecuados para lograr el control y vigilancia en los espacios marítimos</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0"/>
                        </a:spcAft>
                      </a:pPr>
                      <a:r>
                        <a:rPr lang="es-EC" sz="1400" b="1" dirty="0">
                          <a:effectLst/>
                        </a:rPr>
                        <a:t>41,18 media</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algn="just">
                        <a:lnSpc>
                          <a:spcPct val="107000"/>
                        </a:lnSpc>
                        <a:spcAft>
                          <a:spcPts val="0"/>
                        </a:spcAft>
                      </a:pPr>
                      <a:r>
                        <a:rPr lang="es-EC" sz="1400" b="1" dirty="0">
                          <a:effectLst/>
                        </a:rPr>
                        <a:t>Esto se refleja en que a pesar de que los medios navales han sido repotenciados estos no son suficientes para el control, vigilancia y </a:t>
                      </a:r>
                      <a:r>
                        <a:rPr lang="es-EC" sz="1400" b="1" dirty="0" smtClean="0">
                          <a:effectLst/>
                        </a:rPr>
                        <a:t>protección</a:t>
                      </a:r>
                      <a:r>
                        <a:rPr lang="es-EC" sz="1400" b="1" baseline="0" dirty="0" smtClean="0">
                          <a:effectLst/>
                        </a:rPr>
                        <a:t> tomando </a:t>
                      </a:r>
                      <a:r>
                        <a:rPr lang="es-EC" sz="1400" b="1" baseline="0" smtClean="0">
                          <a:effectLst/>
                        </a:rPr>
                        <a:t>en cuenta</a:t>
                      </a:r>
                      <a:r>
                        <a:rPr lang="es-EC" sz="1400" b="1" smtClean="0">
                          <a:effectLst/>
                        </a:rPr>
                        <a:t> </a:t>
                      </a:r>
                      <a:r>
                        <a:rPr lang="es-EC" sz="1400" b="1" dirty="0">
                          <a:effectLst/>
                        </a:rPr>
                        <a:t>la extensión del territorio marítimo.</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4479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103366"/>
            <a:ext cx="9026525" cy="772227"/>
          </a:xfrm>
          <a:solidFill>
            <a:schemeClr val="tx2"/>
          </a:solidFill>
        </p:spPr>
        <p:txBody>
          <a:bodyPr>
            <a:normAutofit fontScale="90000"/>
          </a:bodyPr>
          <a:lstStyle/>
          <a:p>
            <a:r>
              <a:rPr lang="es-EC" sz="2700" b="1" dirty="0" smtClean="0"/>
              <a:t/>
            </a:r>
            <a:br>
              <a:rPr lang="es-EC" sz="2700" b="1" dirty="0" smtClean="0"/>
            </a:br>
            <a:r>
              <a:rPr lang="es-EC" sz="2700" b="1" dirty="0" smtClean="0"/>
              <a:t>5. CONCLUSIONES Y RECOMENDACIONES</a:t>
            </a:r>
            <a:endParaRPr lang="es-EC" sz="2700" b="1" dirty="0"/>
          </a:p>
        </p:txBody>
      </p:sp>
      <p:sp>
        <p:nvSpPr>
          <p:cNvPr id="4" name="Rectángulo 3"/>
          <p:cNvSpPr/>
          <p:nvPr/>
        </p:nvSpPr>
        <p:spPr>
          <a:xfrm>
            <a:off x="3200399" y="901158"/>
            <a:ext cx="6163541" cy="53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1. CONCLUSIONES</a:t>
            </a:r>
            <a:endParaRPr lang="es-EC" b="1" dirty="0"/>
          </a:p>
        </p:txBody>
      </p:sp>
      <p:pic>
        <p:nvPicPr>
          <p:cNvPr id="2" name="Imagen 1">
            <a:hlinkClick r:id="rId4" action="ppaction://hlinkfile"/>
          </p:cNvPr>
          <p:cNvPicPr>
            <a:picLocks noChangeAspect="1"/>
          </p:cNvPicPr>
          <p:nvPr/>
        </p:nvPicPr>
        <p:blipFill rotWithShape="1">
          <a:blip r:embed="rId5"/>
          <a:srcRect l="37160" t="16541" r="34671" b="16353"/>
          <a:stretch/>
        </p:blipFill>
        <p:spPr>
          <a:xfrm>
            <a:off x="4498445" y="1587362"/>
            <a:ext cx="3567448" cy="47803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986907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43908"/>
            <a:ext cx="9026525" cy="857250"/>
          </a:xfrm>
          <a:solidFill>
            <a:schemeClr val="tx2"/>
          </a:solidFill>
        </p:spPr>
        <p:txBody>
          <a:bodyPr>
            <a:normAutofit fontScale="90000"/>
          </a:bodyPr>
          <a:lstStyle/>
          <a:p>
            <a:r>
              <a:rPr lang="es-EC" b="1" dirty="0" smtClean="0"/>
              <a:t>2.2 </a:t>
            </a:r>
            <a:r>
              <a:rPr lang="es-EC" sz="2700" b="1" dirty="0" smtClean="0"/>
              <a:t>FUNDAMENTACIÓN TEÓRICA</a:t>
            </a:r>
            <a:br>
              <a:rPr lang="es-EC" sz="2700" b="1" dirty="0" smtClean="0"/>
            </a:br>
            <a:r>
              <a:rPr lang="es-EC" sz="2700" b="1" dirty="0" smtClean="0"/>
              <a:t>5. CONCLUSIONES Y RECOMENDACIONES</a:t>
            </a:r>
            <a:endParaRPr lang="es-EC" sz="2700" b="1" dirty="0"/>
          </a:p>
        </p:txBody>
      </p:sp>
      <p:sp>
        <p:nvSpPr>
          <p:cNvPr id="4" name="Rectángulo 3"/>
          <p:cNvSpPr/>
          <p:nvPr/>
        </p:nvSpPr>
        <p:spPr>
          <a:xfrm>
            <a:off x="3200399" y="901158"/>
            <a:ext cx="6163541" cy="53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2</a:t>
            </a:r>
            <a:r>
              <a:rPr lang="es-EC" b="1" dirty="0" smtClean="0"/>
              <a:t>.RECOMENDACIONES</a:t>
            </a:r>
            <a:endParaRPr lang="es-EC" b="1" dirty="0"/>
          </a:p>
        </p:txBody>
      </p:sp>
      <p:pic>
        <p:nvPicPr>
          <p:cNvPr id="2" name="Imagen 1">
            <a:hlinkClick r:id="rId4" action="ppaction://hlinkfile"/>
          </p:cNvPr>
          <p:cNvPicPr>
            <a:picLocks noChangeAspect="1"/>
          </p:cNvPicPr>
          <p:nvPr/>
        </p:nvPicPr>
        <p:blipFill rotWithShape="1">
          <a:blip r:embed="rId5"/>
          <a:srcRect l="36667" t="16792" r="34530" b="8842"/>
          <a:stretch/>
        </p:blipFill>
        <p:spPr>
          <a:xfrm>
            <a:off x="4641925" y="1648495"/>
            <a:ext cx="3156928" cy="45848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448336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10" name="Rectángulo 9"/>
          <p:cNvSpPr/>
          <p:nvPr/>
        </p:nvSpPr>
        <p:spPr>
          <a:xfrm>
            <a:off x="4758358" y="2021130"/>
            <a:ext cx="2675284" cy="2585323"/>
          </a:xfrm>
          <a:prstGeom prst="rect">
            <a:avLst/>
          </a:prstGeom>
          <a:noFill/>
        </p:spPr>
        <p:txBody>
          <a:bodyPr wrap="none" lIns="91440" tIns="45720" rIns="91440" bIns="45720">
            <a:spAutoFit/>
          </a:bodyPr>
          <a:lstStyle/>
          <a:p>
            <a:pPr algn="ctr"/>
            <a:r>
              <a:rPr lang="es-E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Gracias </a:t>
            </a:r>
          </a:p>
          <a:p>
            <a:pPr algn="ctr"/>
            <a:r>
              <a:rPr lang="es-E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por su</a:t>
            </a:r>
          </a:p>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atención</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660462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3" name="Título 2"/>
          <p:cNvSpPr>
            <a:spLocks noGrp="1"/>
          </p:cNvSpPr>
          <p:nvPr>
            <p:ph type="ctrTitle"/>
          </p:nvPr>
        </p:nvSpPr>
        <p:spPr>
          <a:xfrm>
            <a:off x="1583498" y="158755"/>
            <a:ext cx="9025003" cy="857256"/>
          </a:xfrm>
          <a:solidFill>
            <a:schemeClr val="bg1"/>
          </a:solidFill>
        </p:spPr>
        <p:txBody>
          <a:bodyPr/>
          <a:lstStyle/>
          <a:p>
            <a:endParaRPr lang="es-EC" dirty="0"/>
          </a:p>
        </p:txBody>
      </p:sp>
      <p:sp>
        <p:nvSpPr>
          <p:cNvPr id="4" name="Rectángulo 3"/>
          <p:cNvSpPr/>
          <p:nvPr/>
        </p:nvSpPr>
        <p:spPr>
          <a:xfrm>
            <a:off x="3976828" y="1775844"/>
            <a:ext cx="4238341" cy="2585323"/>
          </a:xfrm>
          <a:prstGeom prst="rect">
            <a:avLst/>
          </a:prstGeom>
          <a:noFill/>
        </p:spPr>
        <p:txBody>
          <a:bodyPr wrap="none" lIns="91440" tIns="45720" rIns="91440" bIns="45720">
            <a:spAutoFit/>
          </a:bodyPr>
          <a:lstStyle/>
          <a:p>
            <a:pPr algn="ctr"/>
            <a:r>
              <a:rPr lang="es-ES" sz="5400" b="1" cap="none" spc="0" dirty="0" smtClean="0">
                <a:ln w="12700" cmpd="sng">
                  <a:solidFill>
                    <a:schemeClr val="accent4"/>
                  </a:solidFill>
                  <a:prstDash val="solid"/>
                </a:ln>
                <a:solidFill>
                  <a:schemeClr val="accent1">
                    <a:lumMod val="75000"/>
                  </a:schemeClr>
                </a:solidFill>
                <a:effectLst/>
              </a:rPr>
              <a:t>CAPITULO I</a:t>
            </a:r>
          </a:p>
          <a:p>
            <a:pPr algn="ctr"/>
            <a:endParaRPr lang="es-ES" sz="5400" b="1" dirty="0">
              <a:ln w="12700" cmpd="sng">
                <a:solidFill>
                  <a:schemeClr val="accent4"/>
                </a:solidFill>
                <a:prstDash val="solid"/>
              </a:ln>
              <a:solidFill>
                <a:schemeClr val="accent1">
                  <a:lumMod val="75000"/>
                </a:schemeClr>
              </a:solidFill>
            </a:endParaRPr>
          </a:p>
          <a:p>
            <a:pPr algn="ctr"/>
            <a:r>
              <a:rPr lang="es-ES" sz="5400" b="1" cap="none" spc="0" dirty="0" smtClean="0">
                <a:ln w="12700" cmpd="sng">
                  <a:solidFill>
                    <a:schemeClr val="accent4"/>
                  </a:solidFill>
                  <a:prstDash val="solid"/>
                </a:ln>
                <a:solidFill>
                  <a:schemeClr val="accent1">
                    <a:lumMod val="75000"/>
                  </a:schemeClr>
                </a:solidFill>
                <a:effectLst/>
              </a:rPr>
              <a:t>EL PROBLEMA</a:t>
            </a:r>
            <a:endParaRPr lang="es-ES" sz="5400" b="1" cap="none" spc="0" dirty="0">
              <a:ln w="12700" cmpd="sng">
                <a:solidFill>
                  <a:schemeClr val="accent4"/>
                </a:solidFill>
                <a:prstDash val="solid"/>
              </a:ln>
              <a:solidFill>
                <a:schemeClr val="accent1">
                  <a:lumMod val="75000"/>
                </a:schemeClr>
              </a:solidFill>
              <a:effectLst/>
            </a:endParaRPr>
          </a:p>
        </p:txBody>
      </p:sp>
    </p:spTree>
    <p:extLst>
      <p:ext uri="{BB962C8B-B14F-4D97-AF65-F5344CB8AC3E}">
        <p14:creationId xmlns:p14="http://schemas.microsoft.com/office/powerpoint/2010/main" val="1045684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8" y="158750"/>
            <a:ext cx="9026525" cy="857250"/>
          </a:xfrm>
          <a:solidFill>
            <a:schemeClr val="tx2"/>
          </a:solidFill>
        </p:spPr>
        <p:txBody>
          <a:bodyPr/>
          <a:lstStyle/>
          <a:p>
            <a:r>
              <a:rPr lang="es-EC" b="1" dirty="0" smtClean="0"/>
              <a:t>1.1 PLANTEAMIENTO DEL PROBLEMA</a:t>
            </a:r>
            <a:endParaRPr lang="es-EC" b="1" dirty="0"/>
          </a:p>
        </p:txBody>
      </p:sp>
      <p:pic>
        <p:nvPicPr>
          <p:cNvPr id="8" name="Picture 4" descr="http://www.un.org/es/events/pastevents/conv_oceans/po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66" y="1307697"/>
            <a:ext cx="1923270" cy="2328480"/>
          </a:xfrm>
          <a:prstGeom prst="rect">
            <a:avLst/>
          </a:prstGeom>
          <a:noFill/>
          <a:effectLst>
            <a:outerShdw blurRad="50800" dist="50800" dir="5400000" algn="ctr" rotWithShape="0">
              <a:srgbClr val="000000">
                <a:alpha val="23000"/>
              </a:srgbClr>
            </a:outerShdw>
          </a:effectLst>
          <a:extLst>
            <a:ext uri="{909E8E84-426E-40DD-AFC4-6F175D3DCCD1}">
              <a14:hiddenFill xmlns:a14="http://schemas.microsoft.com/office/drawing/2010/main">
                <a:solidFill>
                  <a:srgbClr val="FFFFFF"/>
                </a:solidFill>
              </a14:hiddenFill>
            </a:ext>
          </a:extLst>
        </p:spPr>
      </p:pic>
      <p:sp>
        <p:nvSpPr>
          <p:cNvPr id="4" name="Elipse 3"/>
          <p:cNvSpPr/>
          <p:nvPr/>
        </p:nvSpPr>
        <p:spPr>
          <a:xfrm>
            <a:off x="2460450" y="1110428"/>
            <a:ext cx="2862261" cy="253258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t>Con la adhesión de la CONVEMAR, las políticas relacionadas a la defensa deben ser revisadas y reformuladas para garantizar la soberanía e integridad territorial y preservación de los recursos del mar.</a:t>
            </a:r>
            <a:endParaRPr lang="es-EC" sz="1400" b="1" dirty="0"/>
          </a:p>
        </p:txBody>
      </p:sp>
      <p:grpSp>
        <p:nvGrpSpPr>
          <p:cNvPr id="9" name="Grupo 8"/>
          <p:cNvGrpSpPr/>
          <p:nvPr/>
        </p:nvGrpSpPr>
        <p:grpSpPr>
          <a:xfrm>
            <a:off x="173952" y="4164125"/>
            <a:ext cx="7184984" cy="1822160"/>
            <a:chOff x="1731818" y="1302327"/>
            <a:chExt cx="7184984" cy="1822160"/>
          </a:xfrm>
        </p:grpSpPr>
        <p:sp>
          <p:nvSpPr>
            <p:cNvPr id="10" name="Rectángulo 9"/>
            <p:cNvSpPr/>
            <p:nvPr/>
          </p:nvSpPr>
          <p:spPr>
            <a:xfrm>
              <a:off x="1731818" y="1302327"/>
              <a:ext cx="2852014" cy="1822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Se hace relación a un desarrollo </a:t>
              </a:r>
              <a:r>
                <a:rPr lang="es-EC" b="1" dirty="0" err="1" smtClean="0"/>
                <a:t>oceanopolítico</a:t>
              </a:r>
              <a:r>
                <a:rPr lang="es-EC" b="1" dirty="0" smtClean="0"/>
                <a:t>   basado en que “ la visión </a:t>
              </a:r>
              <a:r>
                <a:rPr lang="es-EC" b="1" dirty="0" err="1" smtClean="0"/>
                <a:t>oceanopolítica</a:t>
              </a:r>
              <a:r>
                <a:rPr lang="es-EC" b="1" dirty="0" smtClean="0"/>
                <a:t> del Ecuador sustentada en la CONVEMAR”.</a:t>
              </a:r>
              <a:endParaRPr lang="es-EC" b="1" dirty="0"/>
            </a:p>
          </p:txBody>
        </p:sp>
        <p:grpSp>
          <p:nvGrpSpPr>
            <p:cNvPr id="11" name="Grupo 10"/>
            <p:cNvGrpSpPr/>
            <p:nvPr/>
          </p:nvGrpSpPr>
          <p:grpSpPr>
            <a:xfrm>
              <a:off x="4708868" y="1424997"/>
              <a:ext cx="4207934" cy="1699490"/>
              <a:chOff x="3463636" y="2720109"/>
              <a:chExt cx="5904060" cy="3553961"/>
            </a:xfrm>
          </p:grpSpPr>
          <p:sp>
            <p:nvSpPr>
              <p:cNvPr id="12" name="Elipse 11"/>
              <p:cNvSpPr/>
              <p:nvPr/>
            </p:nvSpPr>
            <p:spPr>
              <a:xfrm>
                <a:off x="5023285" y="3929563"/>
                <a:ext cx="2798618" cy="123305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t>OCEANOPOLÍTICA</a:t>
                </a:r>
                <a:endParaRPr lang="es-EC" sz="1200" b="1" dirty="0"/>
              </a:p>
            </p:txBody>
          </p:sp>
          <p:sp>
            <p:nvSpPr>
              <p:cNvPr id="13" name="Elipse 12"/>
              <p:cNvSpPr/>
              <p:nvPr/>
            </p:nvSpPr>
            <p:spPr>
              <a:xfrm>
                <a:off x="7370618" y="2866447"/>
                <a:ext cx="1634836" cy="114992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t>Marco Legal</a:t>
                </a:r>
                <a:endParaRPr lang="es-EC" sz="1200" b="1" dirty="0"/>
              </a:p>
            </p:txBody>
          </p:sp>
          <p:sp>
            <p:nvSpPr>
              <p:cNvPr id="14" name="Elipse 13"/>
              <p:cNvSpPr/>
              <p:nvPr/>
            </p:nvSpPr>
            <p:spPr>
              <a:xfrm>
                <a:off x="3616036" y="2720109"/>
                <a:ext cx="1773382" cy="129626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t>Condición geográfica</a:t>
                </a:r>
              </a:p>
              <a:p>
                <a:pPr algn="ctr"/>
                <a:r>
                  <a:rPr lang="es-EC" sz="1200" b="1" dirty="0" smtClean="0"/>
                  <a:t>esencial</a:t>
                </a:r>
                <a:endParaRPr lang="es-EC" sz="1200" b="1" dirty="0"/>
              </a:p>
            </p:txBody>
          </p:sp>
          <p:sp>
            <p:nvSpPr>
              <p:cNvPr id="15" name="Elipse 14"/>
              <p:cNvSpPr/>
              <p:nvPr/>
            </p:nvSpPr>
            <p:spPr>
              <a:xfrm>
                <a:off x="7691296" y="5105298"/>
                <a:ext cx="1676400" cy="116522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t>Intereses Marítimos</a:t>
                </a:r>
                <a:endParaRPr lang="es-EC" sz="1200" b="1" dirty="0"/>
              </a:p>
            </p:txBody>
          </p:sp>
          <p:sp>
            <p:nvSpPr>
              <p:cNvPr id="16" name="Elipse 15"/>
              <p:cNvSpPr/>
              <p:nvPr/>
            </p:nvSpPr>
            <p:spPr>
              <a:xfrm>
                <a:off x="3463636" y="4943149"/>
                <a:ext cx="1690255" cy="133092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t>Uso del mar</a:t>
                </a:r>
                <a:endParaRPr lang="es-EC" sz="1200" b="1" dirty="0"/>
              </a:p>
            </p:txBody>
          </p:sp>
        </p:grpSp>
      </p:grpSp>
      <p:grpSp>
        <p:nvGrpSpPr>
          <p:cNvPr id="17" name="Grupo 16"/>
          <p:cNvGrpSpPr/>
          <p:nvPr/>
        </p:nvGrpSpPr>
        <p:grpSpPr>
          <a:xfrm>
            <a:off x="5722307" y="1135170"/>
            <a:ext cx="6139494" cy="3259666"/>
            <a:chOff x="811640" y="2116667"/>
            <a:chExt cx="6139494" cy="3259666"/>
          </a:xfrm>
        </p:grpSpPr>
        <p:pic>
          <p:nvPicPr>
            <p:cNvPr id="18" name="Picture 6" descr="http://www.defensa.gob.ec/wp-content/uploads/2014/06/Agenda-Politica-invitacion-3.jpg"/>
            <p:cNvPicPr>
              <a:picLocks noChangeAspect="1" noChangeArrowheads="1"/>
            </p:cNvPicPr>
            <p:nvPr/>
          </p:nvPicPr>
          <p:blipFill rotWithShape="1">
            <a:blip r:embed="rId5">
              <a:extLst>
                <a:ext uri="{28A0092B-C50C-407E-A947-70E740481C1C}">
                  <a14:useLocalDpi xmlns:a14="http://schemas.microsoft.com/office/drawing/2010/main" val="0"/>
                </a:ext>
              </a:extLst>
            </a:blip>
            <a:srcRect l="56162" r="4865" b="27342"/>
            <a:stretch/>
          </p:blipFill>
          <p:spPr bwMode="auto">
            <a:xfrm>
              <a:off x="811640" y="2532787"/>
              <a:ext cx="2378865" cy="2687481"/>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3131768" y="2116667"/>
              <a:ext cx="3819366" cy="3259666"/>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es-EC" sz="2000" b="1" dirty="0"/>
            </a:p>
            <a:p>
              <a:pPr marL="285750" indent="-285750" algn="just">
                <a:buFont typeface="Arial" panose="020B0604020202020204" pitchFamily="34" charset="0"/>
                <a:buChar char="•"/>
              </a:pPr>
              <a:endParaRPr lang="es-EC" sz="2000" b="1" dirty="0"/>
            </a:p>
            <a:p>
              <a:pPr marL="285750" indent="-285750" algn="just">
                <a:buFont typeface="Arial" panose="020B0604020202020204" pitchFamily="34" charset="0"/>
                <a:buChar char="•"/>
              </a:pPr>
              <a:r>
                <a:rPr lang="es-EC" sz="1600" b="1" dirty="0" smtClean="0"/>
                <a:t>Una segunda edición de la APD 2014  ya incluye lineamientos encaminados a la seguridad y defensa de las actividades en el mar y sus recursos pero que necesitan ser actualizados y mejorados para lograr un eficiente control y protección de las actividades del mar.</a:t>
              </a:r>
            </a:p>
            <a:p>
              <a:pPr marL="285750" indent="-285750" algn="just">
                <a:buFont typeface="Arial" panose="020B0604020202020204" pitchFamily="34" charset="0"/>
                <a:buChar char="•"/>
              </a:pPr>
              <a:endParaRPr lang="es-EC" sz="1600" b="1" dirty="0" smtClean="0"/>
            </a:p>
            <a:p>
              <a:pPr marL="285750" indent="-285750" algn="just">
                <a:buFont typeface="Arial" panose="020B0604020202020204" pitchFamily="34" charset="0"/>
                <a:buChar char="•"/>
              </a:pPr>
              <a:r>
                <a:rPr lang="es-EC" sz="1600" b="1" dirty="0" smtClean="0"/>
                <a:t>Se basa en los lineamientos estratégicos 3.12; 11.4 y 12.5 del PNBV 2014-2017</a:t>
              </a:r>
            </a:p>
            <a:p>
              <a:pPr marL="285750" indent="-285750" algn="just">
                <a:buFont typeface="Arial" panose="020B0604020202020204" pitchFamily="34" charset="0"/>
                <a:buChar char="•"/>
              </a:pPr>
              <a:endParaRPr lang="es-EC" sz="2000" b="1" dirty="0"/>
            </a:p>
          </p:txBody>
        </p:sp>
      </p:grpSp>
      <p:sp>
        <p:nvSpPr>
          <p:cNvPr id="20" name="Rectángulo 19"/>
          <p:cNvSpPr/>
          <p:nvPr/>
        </p:nvSpPr>
        <p:spPr>
          <a:xfrm>
            <a:off x="2535382" y="1824623"/>
            <a:ext cx="6511636" cy="3823855"/>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smtClean="0"/>
              <a:t>DETERMINAR LA  INCIDENCIA DE LA CONVEMAR Y DE LA OCEANOPOLÍTICA EN LA FORMULACIÓN DE LA POLÍTICA DE DEFENSA, PARA HACER  EFECTIVO EL CONTROL Y LA PROTECCIIÓN DE LAS ACTIVIDADES EN EL MAR.</a:t>
            </a:r>
            <a:endParaRPr lang="es-EC" sz="2400" dirty="0"/>
          </a:p>
        </p:txBody>
      </p:sp>
    </p:spTree>
    <p:extLst>
      <p:ext uri="{BB962C8B-B14F-4D97-AF65-F5344CB8AC3E}">
        <p14:creationId xmlns:p14="http://schemas.microsoft.com/office/powerpoint/2010/main" val="420106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1582737" y="172604"/>
            <a:ext cx="9026525" cy="857250"/>
          </a:xfrm>
          <a:solidFill>
            <a:schemeClr val="tx2"/>
          </a:solidFill>
        </p:spPr>
        <p:txBody>
          <a:bodyPr/>
          <a:lstStyle/>
          <a:p>
            <a:r>
              <a:rPr lang="es-EC" b="1" dirty="0" smtClean="0"/>
              <a:t>1.2 FORMULACIÓN DEL PROBLEMA</a:t>
            </a:r>
            <a:endParaRPr lang="es-EC" b="1" dirty="0"/>
          </a:p>
        </p:txBody>
      </p:sp>
      <p:sp>
        <p:nvSpPr>
          <p:cNvPr id="3" name="Rectángulo 2"/>
          <p:cNvSpPr/>
          <p:nvPr/>
        </p:nvSpPr>
        <p:spPr>
          <a:xfrm>
            <a:off x="3018268" y="1126680"/>
            <a:ext cx="3131127" cy="25252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 Cuales son los aspectos de la CONVEMAR a considerarse, para que en base a la realidad del Ecuador se emitan lineamientos dirigidos a lograr un efectivo control y protección de los  espacios marítimos ?</a:t>
            </a:r>
            <a:endParaRPr lang="es-EC" dirty="0"/>
          </a:p>
        </p:txBody>
      </p:sp>
      <p:sp>
        <p:nvSpPr>
          <p:cNvPr id="8" name="Rectángulo 7"/>
          <p:cNvSpPr/>
          <p:nvPr/>
        </p:nvSpPr>
        <p:spPr>
          <a:xfrm>
            <a:off x="3018267" y="3722928"/>
            <a:ext cx="3131127" cy="278938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 Qué contenidos de la Política de la Defensa consideran aspectos de la adhesión del Ecuador a la CONVEMAR, de la visión </a:t>
            </a:r>
            <a:r>
              <a:rPr lang="es-EC" dirty="0" err="1" smtClean="0"/>
              <a:t>oceanopolítica</a:t>
            </a:r>
            <a:r>
              <a:rPr lang="es-EC" dirty="0" smtClean="0"/>
              <a:t> del Ecuador y de otros documentos relacionados ?</a:t>
            </a:r>
            <a:endParaRPr lang="es-EC" dirty="0"/>
          </a:p>
        </p:txBody>
      </p:sp>
      <p:sp>
        <p:nvSpPr>
          <p:cNvPr id="9" name="Rectángulo 8"/>
          <p:cNvSpPr/>
          <p:nvPr/>
        </p:nvSpPr>
        <p:spPr>
          <a:xfrm>
            <a:off x="6220690" y="3746983"/>
            <a:ext cx="3394363" cy="2766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 Como se relacionan los lineamientos actuales de la Política de Defensa con los aspectos importantes de la CONVEMAR Y la </a:t>
            </a:r>
            <a:r>
              <a:rPr lang="es-EC" dirty="0" err="1" smtClean="0"/>
              <a:t>oceanopolítica</a:t>
            </a:r>
            <a:r>
              <a:rPr lang="es-EC" dirty="0" smtClean="0"/>
              <a:t> para  que proporcionen lineamientos que reflejen la real incidencia de la CONVEMAR y la visión </a:t>
            </a:r>
            <a:r>
              <a:rPr lang="es-EC" dirty="0" err="1" smtClean="0"/>
              <a:t>oceanopolítica</a:t>
            </a:r>
            <a:r>
              <a:rPr lang="es-EC" dirty="0" smtClean="0"/>
              <a:t> en la Política de Defensa ?</a:t>
            </a:r>
            <a:endParaRPr lang="es-EC" dirty="0"/>
          </a:p>
        </p:txBody>
      </p:sp>
      <p:sp>
        <p:nvSpPr>
          <p:cNvPr id="10" name="Rectángulo 9"/>
          <p:cNvSpPr/>
          <p:nvPr/>
        </p:nvSpPr>
        <p:spPr>
          <a:xfrm>
            <a:off x="6220691" y="1122504"/>
            <a:ext cx="3394363" cy="256309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 Cuales son los aspectos de la </a:t>
            </a:r>
            <a:r>
              <a:rPr lang="es-EC" dirty="0" err="1" smtClean="0"/>
              <a:t>oceanopolítica</a:t>
            </a:r>
            <a:r>
              <a:rPr lang="es-EC" dirty="0" smtClean="0"/>
              <a:t> a considerarse para que en la base a la realidad del Ecuador se emitan lineamientos dirigidos a lograr  un efectivo control y protección de los espacios marítimos ?</a:t>
            </a:r>
            <a:endParaRPr lang="es-EC" dirty="0"/>
          </a:p>
        </p:txBody>
      </p:sp>
    </p:spTree>
    <p:extLst>
      <p:ext uri="{BB962C8B-B14F-4D97-AF65-F5344CB8AC3E}">
        <p14:creationId xmlns:p14="http://schemas.microsoft.com/office/powerpoint/2010/main" val="947362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7" name="Título 2"/>
          <p:cNvSpPr>
            <a:spLocks noGrp="1"/>
          </p:cNvSpPr>
          <p:nvPr>
            <p:ph type="ctrTitle"/>
          </p:nvPr>
        </p:nvSpPr>
        <p:spPr>
          <a:xfrm>
            <a:off x="2508531" y="59315"/>
            <a:ext cx="7509409" cy="733704"/>
          </a:xfrm>
          <a:solidFill>
            <a:schemeClr val="tx2"/>
          </a:solidFill>
        </p:spPr>
        <p:txBody>
          <a:bodyPr/>
          <a:lstStyle/>
          <a:p>
            <a:r>
              <a:rPr lang="es-EC" b="1" dirty="0" smtClean="0"/>
              <a:t>1.3 OBJETIVOS</a:t>
            </a:r>
            <a:endParaRPr lang="es-EC" b="1" dirty="0"/>
          </a:p>
        </p:txBody>
      </p:sp>
      <p:graphicFrame>
        <p:nvGraphicFramePr>
          <p:cNvPr id="11" name="Tabla 10"/>
          <p:cNvGraphicFramePr>
            <a:graphicFrameLocks noGrp="1"/>
          </p:cNvGraphicFramePr>
          <p:nvPr>
            <p:extLst>
              <p:ext uri="{D42A27DB-BD31-4B8C-83A1-F6EECF244321}">
                <p14:modId xmlns:p14="http://schemas.microsoft.com/office/powerpoint/2010/main" val="4008813639"/>
              </p:ext>
            </p:extLst>
          </p:nvPr>
        </p:nvGraphicFramePr>
        <p:xfrm>
          <a:off x="1569855" y="793019"/>
          <a:ext cx="9216828" cy="5703982"/>
        </p:xfrm>
        <a:graphic>
          <a:graphicData uri="http://schemas.openxmlformats.org/drawingml/2006/table">
            <a:tbl>
              <a:tblPr firstRow="1" firstCol="1" bandRow="1">
                <a:tableStyleId>{5C22544A-7EE6-4342-B048-85BDC9FD1C3A}</a:tableStyleId>
              </a:tblPr>
              <a:tblGrid>
                <a:gridCol w="2929316"/>
                <a:gridCol w="6287512"/>
              </a:tblGrid>
              <a:tr h="298788">
                <a:tc gridSpan="2">
                  <a:txBody>
                    <a:bodyPr/>
                    <a:lstStyle/>
                    <a:p>
                      <a:pPr algn="ctr">
                        <a:lnSpc>
                          <a:spcPct val="107000"/>
                        </a:lnSpc>
                        <a:spcAft>
                          <a:spcPts val="0"/>
                        </a:spcAft>
                      </a:pPr>
                      <a:r>
                        <a:rPr lang="es-EC" sz="1800" dirty="0">
                          <a:effectLst/>
                        </a:rPr>
                        <a:t>OBJETIVOS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tc>
                <a:tc hMerge="1">
                  <a:txBody>
                    <a:bodyPr/>
                    <a:lstStyle/>
                    <a:p>
                      <a:endParaRPr lang="es-EC"/>
                    </a:p>
                  </a:txBody>
                  <a:tcPr/>
                </a:tc>
              </a:tr>
              <a:tr h="196076">
                <a:tc>
                  <a:txBody>
                    <a:bodyPr/>
                    <a:lstStyle/>
                    <a:p>
                      <a:pPr algn="ctr">
                        <a:lnSpc>
                          <a:spcPct val="107000"/>
                        </a:lnSpc>
                        <a:spcAft>
                          <a:spcPts val="0"/>
                        </a:spcAft>
                      </a:pPr>
                      <a:r>
                        <a:rPr lang="es-EC" sz="1200" dirty="0">
                          <a:effectLst/>
                        </a:rPr>
                        <a:t>GENERAL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tc>
                <a:tc>
                  <a:txBody>
                    <a:bodyPr/>
                    <a:lstStyle/>
                    <a:p>
                      <a:pPr algn="ctr">
                        <a:lnSpc>
                          <a:spcPct val="107000"/>
                        </a:lnSpc>
                        <a:spcAft>
                          <a:spcPts val="0"/>
                        </a:spcAft>
                      </a:pPr>
                      <a:r>
                        <a:rPr lang="es-EC" sz="1200" b="1" dirty="0">
                          <a:effectLst/>
                        </a:rPr>
                        <a:t>ESPECIFICOS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tc>
              </a:tr>
              <a:tr h="1235410">
                <a:tc rowSpan="4">
                  <a:txBody>
                    <a:bodyPr/>
                    <a:lstStyle/>
                    <a:p>
                      <a:pPr algn="just">
                        <a:lnSpc>
                          <a:spcPct val="150000"/>
                        </a:lnSpc>
                        <a:spcAft>
                          <a:spcPts val="1000"/>
                        </a:spcAft>
                      </a:pPr>
                      <a:r>
                        <a:rPr lang="es-ES" sz="1600" dirty="0">
                          <a:effectLst/>
                        </a:rPr>
                        <a:t> </a:t>
                      </a:r>
                      <a:endParaRPr lang="es-EC" sz="1600" dirty="0">
                        <a:effectLst/>
                      </a:endParaRPr>
                    </a:p>
                    <a:p>
                      <a:pPr algn="just">
                        <a:lnSpc>
                          <a:spcPct val="150000"/>
                        </a:lnSpc>
                        <a:spcAft>
                          <a:spcPts val="1000"/>
                        </a:spcAft>
                      </a:pPr>
                      <a:r>
                        <a:rPr lang="es-ES" sz="1600" dirty="0">
                          <a:effectLst/>
                        </a:rPr>
                        <a:t> </a:t>
                      </a:r>
                      <a:endParaRPr lang="es-EC" sz="1600" dirty="0">
                        <a:effectLst/>
                      </a:endParaRPr>
                    </a:p>
                    <a:p>
                      <a:pPr algn="just">
                        <a:lnSpc>
                          <a:spcPct val="150000"/>
                        </a:lnSpc>
                        <a:spcAft>
                          <a:spcPts val="1000"/>
                        </a:spcAft>
                      </a:pPr>
                      <a:r>
                        <a:rPr lang="es-ES" sz="1600" dirty="0">
                          <a:effectLst/>
                        </a:rPr>
                        <a:t> </a:t>
                      </a:r>
                      <a:endParaRPr lang="es-EC" sz="1600" dirty="0">
                        <a:effectLst/>
                      </a:endParaRPr>
                    </a:p>
                    <a:p>
                      <a:pPr algn="just">
                        <a:lnSpc>
                          <a:spcPct val="150000"/>
                        </a:lnSpc>
                        <a:spcAft>
                          <a:spcPts val="1000"/>
                        </a:spcAft>
                      </a:pPr>
                      <a:r>
                        <a:rPr lang="es-ES" sz="1600" dirty="0">
                          <a:effectLst/>
                        </a:rPr>
                        <a:t>Determinar la incidencia de la CONVEMAR y de la Oceanopolítica en la formulación de la Política de Defensa, para hacer efectivo el control y la protección de las actividades en el mar.</a:t>
                      </a:r>
                      <a:endParaRPr lang="es-EC" sz="1600" dirty="0">
                        <a:effectLst/>
                      </a:endParaRPr>
                    </a:p>
                    <a:p>
                      <a:pPr>
                        <a:lnSpc>
                          <a:spcPct val="107000"/>
                        </a:lnSpc>
                        <a:spcAft>
                          <a:spcPts val="0"/>
                        </a:spcAft>
                      </a:pP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solidFill>
                      <a:schemeClr val="tx2">
                        <a:lumMod val="75000"/>
                      </a:schemeClr>
                    </a:solidFill>
                  </a:tcPr>
                </a:tc>
                <a:tc>
                  <a:txBody>
                    <a:bodyPr/>
                    <a:lstStyle/>
                    <a:p>
                      <a:pPr marL="342900" lvl="0" indent="-342900" algn="just">
                        <a:lnSpc>
                          <a:spcPct val="150000"/>
                        </a:lnSpc>
                        <a:spcAft>
                          <a:spcPts val="1000"/>
                        </a:spcAft>
                        <a:buFont typeface="Symbol" panose="05050102010706020507" pitchFamily="18" charset="2"/>
                        <a:buChar char=""/>
                      </a:pPr>
                      <a:r>
                        <a:rPr lang="es-ES" sz="1400" b="1" dirty="0">
                          <a:effectLst/>
                        </a:rPr>
                        <a:t>Analizar la CONVEMAR, en cuanto a los aspectos que de acuerdo a la realidad del Ecuador inciden en la Política de Defensa</a:t>
                      </a:r>
                      <a:r>
                        <a:rPr lang="es-ES" sz="1400" b="1" dirty="0" smtClean="0">
                          <a:effectLst/>
                        </a:rPr>
                        <a:t>.</a:t>
                      </a:r>
                      <a:endParaRPr lang="es-EC" sz="1400" b="1" dirty="0">
                        <a:effectLst/>
                      </a:endParaRPr>
                    </a:p>
                  </a:txBody>
                  <a:tcPr marL="57557" marR="57557" marT="0" marB="0"/>
                </a:tc>
              </a:tr>
              <a:tr h="1235410">
                <a:tc vMerge="1">
                  <a:txBody>
                    <a:bodyPr/>
                    <a:lstStyle/>
                    <a:p>
                      <a:endParaRPr lang="es-EC"/>
                    </a:p>
                  </a:txBody>
                  <a:tcPr/>
                </a:tc>
                <a:tc>
                  <a:txBody>
                    <a:bodyPr/>
                    <a:lstStyle/>
                    <a:p>
                      <a:pPr marL="342900" lvl="0" indent="-342900" algn="just">
                        <a:lnSpc>
                          <a:spcPct val="150000"/>
                        </a:lnSpc>
                        <a:spcAft>
                          <a:spcPts val="1000"/>
                        </a:spcAft>
                        <a:buFont typeface="Symbol" panose="05050102010706020507" pitchFamily="18" charset="2"/>
                        <a:buChar char=""/>
                      </a:pPr>
                      <a:r>
                        <a:rPr lang="es-ES" sz="1400" b="1" dirty="0">
                          <a:effectLst/>
                        </a:rPr>
                        <a:t>Analizar los componentes de la oceanopolítica, en cuanto a los aspectos que de acuerdo a la realidad del Ecuador inciden en la Política de </a:t>
                      </a:r>
                      <a:r>
                        <a:rPr lang="es-ES" sz="1400" b="1" dirty="0" smtClean="0">
                          <a:effectLst/>
                        </a:rPr>
                        <a:t>Defensa</a:t>
                      </a:r>
                      <a:endParaRPr lang="es-EC" sz="1400" b="1" dirty="0">
                        <a:effectLst/>
                      </a:endParaRPr>
                    </a:p>
                  </a:txBody>
                  <a:tcPr marL="57557" marR="57557" marT="0" marB="0"/>
                </a:tc>
              </a:tr>
              <a:tr h="1235410">
                <a:tc vMerge="1">
                  <a:txBody>
                    <a:bodyPr/>
                    <a:lstStyle/>
                    <a:p>
                      <a:endParaRPr lang="es-EC"/>
                    </a:p>
                  </a:txBody>
                  <a:tcPr/>
                </a:tc>
                <a:tc>
                  <a:txBody>
                    <a:bodyPr/>
                    <a:lstStyle/>
                    <a:p>
                      <a:pPr marL="342900" lvl="0" indent="-342900" algn="just">
                        <a:lnSpc>
                          <a:spcPct val="150000"/>
                        </a:lnSpc>
                        <a:spcAft>
                          <a:spcPts val="1000"/>
                        </a:spcAft>
                        <a:buFont typeface="Symbol" panose="05050102010706020507" pitchFamily="18" charset="2"/>
                        <a:buChar char=""/>
                      </a:pPr>
                      <a:r>
                        <a:rPr lang="es-ES" sz="1400" b="1" dirty="0">
                          <a:effectLst/>
                        </a:rPr>
                        <a:t>Analizar la Política de Defensa, en cuanto a la incidencia que tiene, en este documento la CONVEMAR y los componentes de la oceanopolítica. </a:t>
                      </a:r>
                      <a:endParaRPr lang="es-EC" sz="1400" b="1" dirty="0">
                        <a:effectLst/>
                      </a:endParaRPr>
                    </a:p>
                    <a:p>
                      <a:pPr>
                        <a:lnSpc>
                          <a:spcPct val="107000"/>
                        </a:lnSpc>
                        <a:spcAft>
                          <a:spcPts val="0"/>
                        </a:spcAft>
                      </a:pPr>
                      <a:r>
                        <a:rPr lang="es-EC" sz="1400" b="1" dirty="0">
                          <a:effectLst/>
                        </a:rPr>
                        <a:t>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tc>
              </a:tr>
              <a:tr h="1502888">
                <a:tc vMerge="1">
                  <a:txBody>
                    <a:bodyPr/>
                    <a:lstStyle/>
                    <a:p>
                      <a:endParaRPr lang="es-EC"/>
                    </a:p>
                  </a:txBody>
                  <a:tcPr/>
                </a:tc>
                <a:tc>
                  <a:txBody>
                    <a:bodyPr/>
                    <a:lstStyle/>
                    <a:p>
                      <a:pPr marL="342900" lvl="0" indent="-342900" algn="just">
                        <a:lnSpc>
                          <a:spcPct val="150000"/>
                        </a:lnSpc>
                        <a:spcAft>
                          <a:spcPts val="1000"/>
                        </a:spcAft>
                        <a:buFont typeface="Symbol" panose="05050102010706020507" pitchFamily="18" charset="2"/>
                        <a:buChar char=""/>
                      </a:pPr>
                      <a:r>
                        <a:rPr lang="es-ES" sz="1400" b="1" dirty="0">
                          <a:effectLst/>
                        </a:rPr>
                        <a:t>Relacionar los aspectos de la CONVEMAR y de la oceanopolítica que inciden en la Política de </a:t>
                      </a:r>
                      <a:r>
                        <a:rPr lang="es-ES" sz="1400" b="1" dirty="0" smtClean="0">
                          <a:effectLst/>
                        </a:rPr>
                        <a:t>Defensa </a:t>
                      </a:r>
                      <a:r>
                        <a:rPr lang="es-ES" sz="1400" b="1" dirty="0">
                          <a:effectLst/>
                        </a:rPr>
                        <a:t>y obtener lineamientos en relación a las actividades del mar y sus recursos, para lograr su control y protección efectivos.</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557" marR="57557" marT="0" marB="0"/>
                </a:tc>
              </a:tr>
            </a:tbl>
          </a:graphicData>
        </a:graphic>
      </p:graphicFrame>
      <p:sp>
        <p:nvSpPr>
          <p:cNvPr id="12" name="Rectangle 2"/>
          <p:cNvSpPr>
            <a:spLocks noChangeArrowheads="1"/>
          </p:cNvSpPr>
          <p:nvPr/>
        </p:nvSpPr>
        <p:spPr bwMode="auto">
          <a:xfrm>
            <a:off x="3078163" y="1582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532652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83832" y="6514233"/>
            <a:ext cx="3024336" cy="369332"/>
          </a:xfrm>
          <a:prstGeom prst="rect">
            <a:avLst/>
          </a:prstGeom>
          <a:solidFill>
            <a:schemeClr val="bg1"/>
          </a:solidFill>
        </p:spPr>
        <p:txBody>
          <a:bodyPr wrap="square" rtlCol="0">
            <a:spAutoFit/>
          </a:bodyPr>
          <a:lstStyle/>
          <a:p>
            <a:pPr algn="ctr"/>
            <a:r>
              <a:rPr lang="en-US" sz="900" b="1" dirty="0" smtClean="0">
                <a:solidFill>
                  <a:prstClr val="black"/>
                </a:solidFill>
              </a:rPr>
              <a:t>ESPECIALISTA EN SEGURIDAD Y DEFENSA</a:t>
            </a:r>
            <a:endParaRPr lang="en-US" sz="900" b="1" dirty="0">
              <a:solidFill>
                <a:prstClr val="black"/>
              </a:solidFill>
            </a:endParaRPr>
          </a:p>
          <a:p>
            <a:pPr algn="ctr"/>
            <a:r>
              <a:rPr lang="en-US" sz="900" b="1" dirty="0" smtClean="0">
                <a:solidFill>
                  <a:prstClr val="black"/>
                </a:solidFill>
              </a:rPr>
              <a:t>PRIMERA PROMOCIÓN </a:t>
            </a:r>
            <a:endParaRPr lang="es-EC" sz="900" b="1" dirty="0">
              <a:solidFill>
                <a:prstClr val="black"/>
              </a:solidFill>
            </a:endParaRPr>
          </a:p>
        </p:txBody>
      </p:sp>
      <p:pic>
        <p:nvPicPr>
          <p:cNvPr id="6" name="Imagen 5" descr="imagesCAT3N8Z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6443248"/>
            <a:ext cx="402473" cy="414752"/>
          </a:xfrm>
          <a:prstGeom prst="rect">
            <a:avLst/>
          </a:prstGeom>
          <a:noFill/>
          <a:ln>
            <a:noFill/>
          </a:ln>
        </p:spPr>
      </p:pic>
      <p:sp>
        <p:nvSpPr>
          <p:cNvPr id="3" name="Título 2"/>
          <p:cNvSpPr>
            <a:spLocks noGrp="1"/>
          </p:cNvSpPr>
          <p:nvPr>
            <p:ph type="ctrTitle"/>
          </p:nvPr>
        </p:nvSpPr>
        <p:spPr>
          <a:xfrm>
            <a:off x="1583498" y="158755"/>
            <a:ext cx="9025003" cy="857256"/>
          </a:xfrm>
          <a:solidFill>
            <a:schemeClr val="bg1"/>
          </a:solidFill>
        </p:spPr>
        <p:txBody>
          <a:bodyPr/>
          <a:lstStyle/>
          <a:p>
            <a:endParaRPr lang="es-EC" dirty="0"/>
          </a:p>
        </p:txBody>
      </p:sp>
      <p:sp>
        <p:nvSpPr>
          <p:cNvPr id="4" name="Rectángulo 3"/>
          <p:cNvSpPr/>
          <p:nvPr/>
        </p:nvSpPr>
        <p:spPr>
          <a:xfrm>
            <a:off x="3534145" y="1775844"/>
            <a:ext cx="5123710" cy="2585323"/>
          </a:xfrm>
          <a:prstGeom prst="rect">
            <a:avLst/>
          </a:prstGeom>
          <a:noFill/>
        </p:spPr>
        <p:txBody>
          <a:bodyPr wrap="none" lIns="91440" tIns="45720" rIns="91440" bIns="45720">
            <a:spAutoFit/>
          </a:bodyPr>
          <a:lstStyle/>
          <a:p>
            <a:pPr algn="ctr"/>
            <a:r>
              <a:rPr lang="es-ES" sz="5400" b="1" cap="none" spc="0" dirty="0" smtClean="0">
                <a:ln w="12700" cmpd="sng">
                  <a:solidFill>
                    <a:schemeClr val="accent4"/>
                  </a:solidFill>
                  <a:prstDash val="solid"/>
                </a:ln>
                <a:solidFill>
                  <a:schemeClr val="accent1">
                    <a:lumMod val="75000"/>
                  </a:schemeClr>
                </a:solidFill>
                <a:effectLst/>
              </a:rPr>
              <a:t>CAPITULO 2</a:t>
            </a:r>
          </a:p>
          <a:p>
            <a:pPr algn="ctr"/>
            <a:endParaRPr lang="es-ES" sz="5400" b="1" dirty="0">
              <a:ln w="12700" cmpd="sng">
                <a:solidFill>
                  <a:schemeClr val="accent4"/>
                </a:solidFill>
                <a:prstDash val="solid"/>
              </a:ln>
              <a:solidFill>
                <a:schemeClr val="accent1">
                  <a:lumMod val="75000"/>
                </a:schemeClr>
              </a:solidFill>
            </a:endParaRPr>
          </a:p>
          <a:p>
            <a:pPr algn="ctr"/>
            <a:r>
              <a:rPr lang="es-ES" sz="5400" b="1" dirty="0" smtClean="0">
                <a:ln w="12700" cmpd="sng">
                  <a:solidFill>
                    <a:schemeClr val="accent4"/>
                  </a:solidFill>
                  <a:prstDash val="solid"/>
                </a:ln>
                <a:solidFill>
                  <a:schemeClr val="accent1">
                    <a:lumMod val="75000"/>
                  </a:schemeClr>
                </a:solidFill>
              </a:rPr>
              <a:t>MARCO TEÓRICO</a:t>
            </a:r>
            <a:endParaRPr lang="es-ES" sz="5400" b="1" cap="none" spc="0" dirty="0">
              <a:ln w="12700" cmpd="sng">
                <a:solidFill>
                  <a:schemeClr val="accent4"/>
                </a:solidFill>
                <a:prstDash val="solid"/>
              </a:ln>
              <a:solidFill>
                <a:schemeClr val="accent1">
                  <a:lumMod val="75000"/>
                </a:schemeClr>
              </a:solidFill>
              <a:effectLst/>
            </a:endParaRPr>
          </a:p>
        </p:txBody>
      </p:sp>
    </p:spTree>
    <p:extLst>
      <p:ext uri="{BB962C8B-B14F-4D97-AF65-F5344CB8AC3E}">
        <p14:creationId xmlns:p14="http://schemas.microsoft.com/office/powerpoint/2010/main" val="3220927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6731</TotalTime>
  <Words>5159</Words>
  <Application>Microsoft Office PowerPoint</Application>
  <PresentationFormat>Panorámica</PresentationFormat>
  <Paragraphs>560</Paragraphs>
  <Slides>45</Slides>
  <Notes>45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45</vt:i4>
      </vt:variant>
    </vt:vector>
  </HeadingPairs>
  <TitlesOfParts>
    <vt:vector size="51" baseType="lpstr">
      <vt:lpstr>Aharoni</vt:lpstr>
      <vt:lpstr>Arial</vt:lpstr>
      <vt:lpstr>Calibri</vt:lpstr>
      <vt:lpstr>Symbol</vt:lpstr>
      <vt:lpstr>Times New Roman</vt:lpstr>
      <vt:lpstr>1_Tema de Office</vt:lpstr>
      <vt:lpstr>Presentación de PowerPoint</vt:lpstr>
      <vt:lpstr>AGENDA</vt:lpstr>
      <vt:lpstr>INTRODUCCIÓN</vt:lpstr>
      <vt:lpstr>INTRODUCCIÓN</vt:lpstr>
      <vt:lpstr>Presentación de PowerPoint</vt:lpstr>
      <vt:lpstr>1.1 PLANTEAMIENTO DEL PROBLEMA</vt:lpstr>
      <vt:lpstr>1.2 FORMULACIÓN DEL PROBLEMA</vt:lpstr>
      <vt:lpstr>1.3 OBJETIVOS</vt:lpstr>
      <vt:lpstr>Presentación de PowerPoint</vt:lpstr>
      <vt:lpstr>2.1 ESTADO DEL ARTE</vt:lpstr>
      <vt:lpstr>2.1 ESTADO DEL ARTE</vt:lpstr>
      <vt:lpstr>2.2 FUNDAMENTACIÓN TEÓRICA 1. LA CONVEMAR</vt:lpstr>
      <vt:lpstr>2.2 FUNDAMENTACIÓN TEÓRICA 1. LA CONVEMAR</vt:lpstr>
      <vt:lpstr>2.2 FUNDAMENTACIÓN TEÓRICA 1. LA CONVEMAR</vt:lpstr>
      <vt:lpstr>2.2 FUNDAMENTACIÓN TEÓRICA 1. LA CONVEMAR</vt:lpstr>
      <vt:lpstr>2.2 FUNDAMENTACIÓN TEÓRICA 1. LA CONVEMAR</vt:lpstr>
      <vt:lpstr>2.2 FUNDAMENTACIÓN TEÓRICA 1. LA CONVEMAR</vt:lpstr>
      <vt:lpstr>2.2 FUNDAMENTACIÓN TEÓRICA 1. LA CONVEMAR</vt:lpstr>
      <vt:lpstr>2.2 FUNDAMENTACIÓN TEÓRICA 2. ELEMENTOS DE LA OCEANOPOLÍTICA</vt:lpstr>
      <vt:lpstr>2.2 FUNDAMENTACIÓN TEÓRICA 2. ELEMENTOS DE LA OCEANOPOLÍTICA</vt:lpstr>
      <vt:lpstr>2.2 FUNDAMENTACIÓN TEÓRICA 3. POLÍTICA DE DEFENSA (APD)</vt:lpstr>
      <vt:lpstr>2.2 FUNDAMENTACIÓN TEÓRICA 3. POLÍTICA DE DEFENSA (APD)</vt:lpstr>
      <vt:lpstr>2.2 FUNDAMENTACIÓN TEÓRICA 3. POLÍTICA DE DEFENSA (APD)</vt:lpstr>
      <vt:lpstr>2.2 FUNDAMENTACIÓN TEÓRICA 3. POLÍTICA DE DEFENSA (APD)</vt:lpstr>
      <vt:lpstr>2.2 FUNDAMENTACIÓN TEÓRICA 3. POLÍTICA DE DEFENSA (APD)</vt:lpstr>
      <vt:lpstr>2.2 FUNDAMENTACIÓN TEÓRICA 4. RELACIONAMIENTO CONVEMAR Y OCEANOPOLÍTICA CON LA POLITICA DE DEFENSA</vt:lpstr>
      <vt:lpstr>2.2 FUNDAMENTACIÓN TEÓRICA 4. RELACIONAMIENTO CONVEMAR Y OCEANOPOLÍTICA CON LA POLITICA DE DEFENSA</vt:lpstr>
      <vt:lpstr>2.2 FUNDAMENTACIÓN TEÓRICA 4. RELACIONAMIENTO CONVEMAR Y OCEANOPOLÍTICA CON LA POLITICA DE DEFENSA</vt:lpstr>
      <vt:lpstr>2.3 FUNDAMENTACIÓN LEGAL</vt:lpstr>
      <vt:lpstr>2.3 FUNDAMENTACIÓN LEGAL</vt:lpstr>
      <vt:lpstr>2.3 FUNDAMENTACIÓN LEGAL</vt:lpstr>
      <vt:lpstr>2.3 FUNDAMENTACIÓN LEGAL</vt:lpstr>
      <vt:lpstr>2.3 FUNDAMENTACIÓN LEGAL</vt:lpstr>
      <vt:lpstr>2.3 FUNDAMENTACIÓN LEGAL</vt:lpstr>
      <vt:lpstr>Presentación de PowerPoint</vt:lpstr>
      <vt:lpstr>Presentación de PowerPoint</vt:lpstr>
      <vt:lpstr>Presentación de PowerPoint</vt:lpstr>
      <vt:lpstr>Presentación de PowerPoint</vt:lpstr>
      <vt:lpstr>Presentación de PowerPoint</vt:lpstr>
      <vt:lpstr>ANALISIS E INTERPRETACIÓN</vt:lpstr>
      <vt:lpstr>ANALISIS E INTERPRETACIÓN</vt:lpstr>
      <vt:lpstr>Presentación de PowerPoint</vt:lpstr>
      <vt:lpstr> 5. CONCLUSIONES Y RECOMENDACIONES</vt:lpstr>
      <vt:lpstr>2.2 FUNDAMENTACIÓN TEÓRICA 5. CONCLUSIONES Y 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COMANDO  OPERACIONAL   1</dc:title>
  <dc:creator>marco canelos salazar</dc:creator>
  <cp:lastModifiedBy>marco canelos salazar</cp:lastModifiedBy>
  <cp:revision>381</cp:revision>
  <dcterms:created xsi:type="dcterms:W3CDTF">2015-03-02T19:31:43Z</dcterms:created>
  <dcterms:modified xsi:type="dcterms:W3CDTF">2015-04-15T14:35:46Z</dcterms:modified>
</cp:coreProperties>
</file>