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lvl1pPr>
      <a:defRPr>
        <a:latin typeface="Perpetua"/>
        <a:ea typeface="Perpetua"/>
        <a:cs typeface="Perpetua"/>
        <a:sym typeface="Perpetua"/>
      </a:defRPr>
    </a:lvl1pPr>
    <a:lvl2pPr>
      <a:defRPr>
        <a:latin typeface="Perpetua"/>
        <a:ea typeface="Perpetua"/>
        <a:cs typeface="Perpetua"/>
        <a:sym typeface="Perpetua"/>
      </a:defRPr>
    </a:lvl2pPr>
    <a:lvl3pPr>
      <a:defRPr>
        <a:latin typeface="Perpetua"/>
        <a:ea typeface="Perpetua"/>
        <a:cs typeface="Perpetua"/>
        <a:sym typeface="Perpetua"/>
      </a:defRPr>
    </a:lvl3pPr>
    <a:lvl4pPr>
      <a:defRPr>
        <a:latin typeface="Perpetua"/>
        <a:ea typeface="Perpetua"/>
        <a:cs typeface="Perpetua"/>
        <a:sym typeface="Perpetua"/>
      </a:defRPr>
    </a:lvl4pPr>
    <a:lvl5pPr>
      <a:defRPr>
        <a:latin typeface="Perpetua"/>
        <a:ea typeface="Perpetua"/>
        <a:cs typeface="Perpetua"/>
        <a:sym typeface="Perpetua"/>
      </a:defRPr>
    </a:lvl5pPr>
    <a:lvl6pPr>
      <a:defRPr>
        <a:latin typeface="Perpetua"/>
        <a:ea typeface="Perpetua"/>
        <a:cs typeface="Perpetua"/>
        <a:sym typeface="Perpetua"/>
      </a:defRPr>
    </a:lvl6pPr>
    <a:lvl7pPr>
      <a:defRPr>
        <a:latin typeface="Perpetua"/>
        <a:ea typeface="Perpetua"/>
        <a:cs typeface="Perpetua"/>
        <a:sym typeface="Perpetua"/>
      </a:defRPr>
    </a:lvl7pPr>
    <a:lvl8pPr>
      <a:defRPr>
        <a:latin typeface="Perpetua"/>
        <a:ea typeface="Perpetua"/>
        <a:cs typeface="Perpetua"/>
        <a:sym typeface="Perpetua"/>
      </a:defRPr>
    </a:lvl8pPr>
    <a:lvl9pPr>
      <a:defRPr>
        <a:latin typeface="Perpetua"/>
        <a:ea typeface="Perpetua"/>
        <a:cs typeface="Perpetua"/>
        <a:sym typeface="Perpetu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lastRow>
    <a:fir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DFDF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A1A1"/>
          </a:solidFill>
        </a:fill>
      </a:tcStyle>
    </a:firstCol>
    <a:la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A1A1"/>
          </a:solidFill>
        </a:fill>
      </a:tcStyle>
    </a:lastRow>
    <a:fir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A1A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10" autoAdjust="0"/>
  </p:normalViewPr>
  <p:slideViewPr>
    <p:cSldViewPr snapToGrid="0">
      <p:cViewPr varScale="1">
        <p:scale>
          <a:sx n="45" d="100"/>
          <a:sy n="45" d="100"/>
        </p:scale>
        <p:origin x="7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s-EC"/>
          </a:p>
        </c:rich>
      </c:tx>
      <c:layout/>
      <c:overlay val="1"/>
    </c:title>
    <c:autoTitleDeleted val="0"/>
    <c:view3D>
      <c:rotX val="50"/>
      <c:hPercent val="2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/>
          </c:spPr>
          <c:explosion val="25"/>
          <c:dPt>
            <c:idx val="1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755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83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65087" y="68262"/>
            <a:ext cx="9012238" cy="6692901"/>
          </a:xfrm>
          <a:prstGeom prst="roundRect">
            <a:avLst>
              <a:gd name="adj" fmla="val 4931"/>
            </a:avLst>
          </a:prstGeom>
          <a:blipFill>
            <a:blip r:embed="rId2"/>
          </a:blipFill>
          <a:ln w="6350" cap="sq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1912" y="1447800"/>
            <a:ext cx="9021763" cy="152876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1912" y="1395412"/>
            <a:ext cx="9021763" cy="12065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61912" y="2976562"/>
            <a:ext cx="9021763" cy="109538"/>
          </a:xfrm>
          <a:prstGeom prst="rect">
            <a:avLst/>
          </a:prstGeom>
          <a:solidFill>
            <a:srgbClr val="5F5F5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1281112"/>
            <a:ext cx="8229600" cy="1919288"/>
          </a:xfrm>
          <a:prstGeom prst="rect">
            <a:avLst/>
          </a:prstGeom>
        </p:spPr>
        <p:txBody>
          <a:bodyPr anchor="ctr"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400800" cy="36576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63500" y="68262"/>
            <a:ext cx="9013825" cy="6694488"/>
          </a:xfrm>
          <a:prstGeom prst="roundRect">
            <a:avLst>
              <a:gd name="adj" fmla="val 4931"/>
            </a:avLst>
          </a:prstGeom>
          <a:solidFill>
            <a:srgbClr val="FFFFFF"/>
          </a:solidFill>
          <a:ln w="6350" cap="sq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66625" y="6335712"/>
            <a:ext cx="214462" cy="20320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14400" y="-1"/>
            <a:ext cx="7772400" cy="1417639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54102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>
        <a:defRPr sz="4000">
          <a:latin typeface="Franklin Gothic Book"/>
          <a:ea typeface="Franklin Gothic Book"/>
          <a:cs typeface="Franklin Gothic Book"/>
          <a:sym typeface="Franklin Gothic Book"/>
        </a:defRPr>
      </a:lvl1pPr>
      <a:lvl2pPr>
        <a:defRPr sz="4000">
          <a:latin typeface="Franklin Gothic Book"/>
          <a:ea typeface="Franklin Gothic Book"/>
          <a:cs typeface="Franklin Gothic Book"/>
          <a:sym typeface="Franklin Gothic Book"/>
        </a:defRPr>
      </a:lvl2pPr>
      <a:lvl3pPr>
        <a:defRPr sz="4000">
          <a:latin typeface="Franklin Gothic Book"/>
          <a:ea typeface="Franklin Gothic Book"/>
          <a:cs typeface="Franklin Gothic Book"/>
          <a:sym typeface="Franklin Gothic Book"/>
        </a:defRPr>
      </a:lvl3pPr>
      <a:lvl4pPr>
        <a:defRPr sz="4000">
          <a:latin typeface="Franklin Gothic Book"/>
          <a:ea typeface="Franklin Gothic Book"/>
          <a:cs typeface="Franklin Gothic Book"/>
          <a:sym typeface="Franklin Gothic Book"/>
        </a:defRPr>
      </a:lvl4pPr>
      <a:lvl5pPr>
        <a:defRPr sz="4000">
          <a:latin typeface="Franklin Gothic Book"/>
          <a:ea typeface="Franklin Gothic Book"/>
          <a:cs typeface="Franklin Gothic Book"/>
          <a:sym typeface="Franklin Gothic Book"/>
        </a:defRPr>
      </a:lvl5pPr>
      <a:lvl6pPr indent="457200">
        <a:defRPr sz="4000">
          <a:latin typeface="Franklin Gothic Book"/>
          <a:ea typeface="Franklin Gothic Book"/>
          <a:cs typeface="Franklin Gothic Book"/>
          <a:sym typeface="Franklin Gothic Book"/>
        </a:defRPr>
      </a:lvl6pPr>
      <a:lvl7pPr indent="914400">
        <a:defRPr sz="4000">
          <a:latin typeface="Franklin Gothic Book"/>
          <a:ea typeface="Franklin Gothic Book"/>
          <a:cs typeface="Franklin Gothic Book"/>
          <a:sym typeface="Franklin Gothic Book"/>
        </a:defRPr>
      </a:lvl7pPr>
      <a:lvl8pPr indent="1371600">
        <a:defRPr sz="4000">
          <a:latin typeface="Franklin Gothic Book"/>
          <a:ea typeface="Franklin Gothic Book"/>
          <a:cs typeface="Franklin Gothic Book"/>
          <a:sym typeface="Franklin Gothic Book"/>
        </a:defRPr>
      </a:lvl8pPr>
      <a:lvl9pPr indent="1828800">
        <a:defRPr sz="4000"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273050" indent="-273050">
        <a:spcBef>
          <a:spcPts val="500"/>
        </a:spcBef>
        <a:buClr>
          <a:srgbClr val="DDDDDD"/>
        </a:buClr>
        <a:buSzPct val="85000"/>
        <a:buFont typeface="Wingdings 2"/>
        <a:buChar char="⑥"/>
        <a:defRPr sz="2600">
          <a:latin typeface="Perpetua"/>
          <a:ea typeface="Perpetua"/>
          <a:cs typeface="Perpetua"/>
          <a:sym typeface="Perpetua"/>
        </a:defRPr>
      </a:lvl1pPr>
      <a:lvl2pPr marL="676804" indent="-357716">
        <a:spcBef>
          <a:spcPts val="500"/>
        </a:spcBef>
        <a:buClr>
          <a:srgbClr val="DDDDDD"/>
        </a:buClr>
        <a:buSzPct val="85000"/>
        <a:buFont typeface="Wingdings 2"/>
        <a:buChar char="●"/>
        <a:defRPr sz="2600">
          <a:latin typeface="Perpetua"/>
          <a:ea typeface="Perpetua"/>
          <a:cs typeface="Perpetua"/>
          <a:sym typeface="Perpetua"/>
        </a:defRPr>
      </a:lvl2pPr>
      <a:lvl3pPr marL="1022526" indent="-428801">
        <a:spcBef>
          <a:spcPts val="500"/>
        </a:spcBef>
        <a:buClr>
          <a:srgbClr val="DDDDDD"/>
        </a:buClr>
        <a:buSzPct val="85000"/>
        <a:buFont typeface="Wingdings 2"/>
        <a:buChar char="●"/>
        <a:defRPr sz="2600">
          <a:latin typeface="Perpetua"/>
          <a:ea typeface="Perpetua"/>
          <a:cs typeface="Perpetua"/>
          <a:sym typeface="Perpetua"/>
        </a:defRPr>
      </a:lvl3pPr>
      <a:lvl4pPr marL="1297163" indent="-428801">
        <a:spcBef>
          <a:spcPts val="500"/>
        </a:spcBef>
        <a:buClr>
          <a:srgbClr val="DDDDDD"/>
        </a:buClr>
        <a:buSzPct val="80000"/>
        <a:buFont typeface="Wingdings 2"/>
        <a:buChar char="●"/>
        <a:defRPr sz="2600">
          <a:latin typeface="Perpetua"/>
          <a:ea typeface="Perpetua"/>
          <a:cs typeface="Perpetua"/>
          <a:sym typeface="Perpetua"/>
        </a:defRPr>
      </a:lvl4pPr>
      <a:lvl5pPr marL="1571801" indent="-428801">
        <a:spcBef>
          <a:spcPts val="500"/>
        </a:spcBef>
        <a:buClr>
          <a:srgbClr val="DDDDDD"/>
        </a:buClr>
        <a:buSzPct val="100000"/>
        <a:buFont typeface="Wingdings 2"/>
        <a:buChar char="⑥"/>
        <a:defRPr sz="2600">
          <a:latin typeface="Perpetua"/>
          <a:ea typeface="Perpetua"/>
          <a:cs typeface="Perpetua"/>
          <a:sym typeface="Perpetua"/>
        </a:defRPr>
      </a:lvl5pPr>
      <a:lvl6pPr marL="2029001" indent="-428801">
        <a:spcBef>
          <a:spcPts val="500"/>
        </a:spcBef>
        <a:buClr>
          <a:srgbClr val="DDDDDD"/>
        </a:buClr>
        <a:buSzPct val="100000"/>
        <a:buFont typeface="Wingdings 2"/>
        <a:buChar char="•"/>
        <a:defRPr sz="2600">
          <a:latin typeface="Perpetua"/>
          <a:ea typeface="Perpetua"/>
          <a:cs typeface="Perpetua"/>
          <a:sym typeface="Perpetua"/>
        </a:defRPr>
      </a:lvl6pPr>
      <a:lvl7pPr marL="2486201" indent="-428801">
        <a:spcBef>
          <a:spcPts val="500"/>
        </a:spcBef>
        <a:buClr>
          <a:srgbClr val="DDDDDD"/>
        </a:buClr>
        <a:buSzPct val="100000"/>
        <a:buFont typeface="Wingdings 2"/>
        <a:buChar char="•"/>
        <a:defRPr sz="2600">
          <a:latin typeface="Perpetua"/>
          <a:ea typeface="Perpetua"/>
          <a:cs typeface="Perpetua"/>
          <a:sym typeface="Perpetua"/>
        </a:defRPr>
      </a:lvl7pPr>
      <a:lvl8pPr marL="2943401" indent="-428801">
        <a:spcBef>
          <a:spcPts val="500"/>
        </a:spcBef>
        <a:buClr>
          <a:srgbClr val="DDDDDD"/>
        </a:buClr>
        <a:buSzPct val="100000"/>
        <a:buFont typeface="Wingdings 2"/>
        <a:buChar char="•"/>
        <a:defRPr sz="2600">
          <a:latin typeface="Perpetua"/>
          <a:ea typeface="Perpetua"/>
          <a:cs typeface="Perpetua"/>
          <a:sym typeface="Perpetua"/>
        </a:defRPr>
      </a:lvl8pPr>
      <a:lvl9pPr marL="3400601" indent="-428801">
        <a:spcBef>
          <a:spcPts val="500"/>
        </a:spcBef>
        <a:buClr>
          <a:srgbClr val="DDDDDD"/>
        </a:buClr>
        <a:buSzPct val="100000"/>
        <a:buFont typeface="Wingdings 2"/>
        <a:buChar char="•"/>
        <a:defRPr sz="2600">
          <a:latin typeface="Perpetua"/>
          <a:ea typeface="Perpetua"/>
          <a:cs typeface="Perpetua"/>
          <a:sym typeface="Perpetua"/>
        </a:defRPr>
      </a:lvl9pPr>
    </p:bodyStyle>
    <p:otherStyle>
      <a:lvl1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algn="ctr">
        <a:defRPr sz="1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ANEXOS/Pronaca_se_pone_la_camiseta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411287" y="3484562"/>
            <a:ext cx="6400801" cy="1600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ctr" defTabSz="839787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b="1">
                <a:latin typeface="Century Gothic"/>
                <a:ea typeface="Century Gothic"/>
                <a:cs typeface="Century Gothic"/>
                <a:sym typeface="Century Gothic"/>
              </a:rPr>
              <a:t>Estrategia integral de trade marketing para incrementar la demanda de alimentos balanceados para cerdos en puntos de venta estratégicos en la zona centro del país </a:t>
            </a:r>
            <a:br>
              <a:rPr sz="20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2000" b="1">
                <a:latin typeface="Century Gothic"/>
                <a:ea typeface="Century Gothic"/>
                <a:cs typeface="Century Gothic"/>
                <a:sym typeface="Century Gothic"/>
              </a:rPr>
              <a:t>(Cotopaxi, Tungurahua y Chimborazo)</a:t>
            </a:r>
          </a:p>
        </p:txBody>
      </p:sp>
      <p:pic>
        <p:nvPicPr>
          <p:cNvPr id="24" name="image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51050" y="1624012"/>
            <a:ext cx="4752975" cy="122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6659562" y="5876925"/>
            <a:ext cx="2224088" cy="42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603250">
              <a:lnSpc>
                <a:spcPct val="90000"/>
              </a:lnSpc>
              <a:spcBef>
                <a:spcPts val="300"/>
              </a:spcBef>
            </a:pPr>
            <a:r>
              <a:rPr sz="1300"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Mayra Cortez</a:t>
            </a:r>
            <a:endParaRPr sz="900"/>
          </a:p>
          <a:p>
            <a:pPr lvl="0" algn="ctr" defTabSz="603250">
              <a:lnSpc>
                <a:spcPct val="90000"/>
              </a:lnSpc>
              <a:spcBef>
                <a:spcPts val="300"/>
              </a:spcBef>
            </a:pPr>
            <a:r>
              <a:rPr sz="1300"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Jaramillo</a:t>
            </a:r>
          </a:p>
        </p:txBody>
      </p:sp>
      <p:pic>
        <p:nvPicPr>
          <p:cNvPr id="26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Métodos de investigación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1468437" y="1645825"/>
            <a:ext cx="6913564" cy="3158300"/>
            <a:chOff x="0" y="80811"/>
            <a:chExt cx="6662739" cy="2202305"/>
          </a:xfrm>
        </p:grpSpPr>
        <p:grpSp>
          <p:nvGrpSpPr>
            <p:cNvPr id="96" name="Group 96"/>
            <p:cNvGrpSpPr/>
            <p:nvPr/>
          </p:nvGrpSpPr>
          <p:grpSpPr>
            <a:xfrm>
              <a:off x="884674" y="80811"/>
              <a:ext cx="4705415" cy="773153"/>
              <a:chOff x="-1371525" y="80812"/>
              <a:chExt cx="4705411" cy="773152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-1371525" y="80812"/>
                <a:ext cx="4512401" cy="773152"/>
              </a:xfrm>
              <a:prstGeom prst="rect">
                <a:avLst/>
              </a:prstGeom>
              <a:solidFill>
                <a:srgbClr val="0070C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5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-1353719" y="129183"/>
                <a:ext cx="4687605" cy="643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/>
                <a:r>
                  <a:rPr sz="3000" dirty="0" err="1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Fase</a:t>
                </a:r>
                <a:r>
                  <a:rPr lang="es-EC" sz="3000" dirty="0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1: </a:t>
                </a:r>
                <a:r>
                  <a:rPr sz="3000" dirty="0" err="1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Descriptivo</a:t>
                </a:r>
                <a:r>
                  <a:rPr sz="3000" dirty="0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sz="3000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(</a:t>
                </a:r>
                <a:r>
                  <a:rPr sz="3000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cuantitativo</a:t>
                </a:r>
                <a:r>
                  <a:rPr sz="3000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)</a:t>
                </a:r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0" y="1353476"/>
              <a:ext cx="2110312" cy="929640"/>
              <a:chOff x="0" y="1"/>
              <a:chExt cx="2110311" cy="929638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0" y="1"/>
                <a:ext cx="2110311" cy="929638"/>
              </a:xfrm>
              <a:prstGeom prst="rect">
                <a:avLst/>
              </a:prstGeom>
              <a:solidFill>
                <a:srgbClr val="92D05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0" y="221665"/>
                <a:ext cx="2110311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 dirty="0" err="1">
                    <a:solidFill>
                      <a:srgbClr val="FFFFFF"/>
                    </a:solidFill>
                  </a:rPr>
                  <a:t>Recopilación</a:t>
                </a:r>
                <a:r>
                  <a:rPr b="1" dirty="0">
                    <a:solidFill>
                      <a:srgbClr val="FFFFFF"/>
                    </a:solidFill>
                  </a:rPr>
                  <a:t> de </a:t>
                </a:r>
                <a:r>
                  <a:rPr b="1" dirty="0" err="1">
                    <a:solidFill>
                      <a:srgbClr val="FFFFFF"/>
                    </a:solidFill>
                  </a:rPr>
                  <a:t>información</a:t>
                </a:r>
                <a:r>
                  <a:rPr b="1" dirty="0">
                    <a:solidFill>
                      <a:srgbClr val="FFFFFF"/>
                    </a:solidFill>
                  </a:rPr>
                  <a:t>.</a:t>
                </a:r>
              </a:p>
            </p:txBody>
          </p:sp>
        </p:grpSp>
        <p:sp>
          <p:nvSpPr>
            <p:cNvPr id="100" name="Shape 100"/>
            <p:cNvSpPr/>
            <p:nvPr/>
          </p:nvSpPr>
          <p:spPr>
            <a:xfrm>
              <a:off x="902480" y="902281"/>
              <a:ext cx="2256203" cy="45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B3B3B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2270114" y="1353475"/>
              <a:ext cx="2164678" cy="929641"/>
              <a:chOff x="0" y="0"/>
              <a:chExt cx="2164677" cy="929640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0" y="0"/>
                <a:ext cx="2164677" cy="929639"/>
              </a:xfrm>
              <a:prstGeom prst="rect">
                <a:avLst/>
              </a:prstGeom>
              <a:solidFill>
                <a:srgbClr val="FFC00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0" y="0"/>
                <a:ext cx="2164677" cy="929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 dirty="0" err="1">
                    <a:solidFill>
                      <a:srgbClr val="FFFFFF"/>
                    </a:solidFill>
                  </a:rPr>
                  <a:t>Determinación</a:t>
                </a:r>
                <a:r>
                  <a:rPr b="1" dirty="0">
                    <a:solidFill>
                      <a:srgbClr val="FFFFFF"/>
                    </a:solidFill>
                  </a:rPr>
                  <a:t> de la </a:t>
                </a:r>
                <a:r>
                  <a:rPr b="1" dirty="0" err="1">
                    <a:solidFill>
                      <a:srgbClr val="FFFFFF"/>
                    </a:solidFill>
                  </a:rPr>
                  <a:t>muestra</a:t>
                </a:r>
                <a:r>
                  <a:rPr b="1" dirty="0">
                    <a:solidFill>
                      <a:srgbClr val="FFFFFF"/>
                    </a:solidFill>
                  </a:rPr>
                  <a:t> </a:t>
                </a:r>
                <a:r>
                  <a:rPr b="1" dirty="0" err="1">
                    <a:solidFill>
                      <a:srgbClr val="FFFFFF"/>
                    </a:solidFill>
                  </a:rPr>
                  <a:t>representativa</a:t>
                </a:r>
                <a:r>
                  <a:rPr b="1" dirty="0">
                    <a:solidFill>
                      <a:srgbClr val="FFFFFF"/>
                    </a:solidFill>
                  </a:rPr>
                  <a:t>.</a:t>
                </a:r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4512403" y="1353475"/>
              <a:ext cx="2150336" cy="929640"/>
              <a:chOff x="0" y="0"/>
              <a:chExt cx="2150335" cy="929639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0" y="0"/>
                <a:ext cx="2150335" cy="929639"/>
              </a:xfrm>
              <a:prstGeom prst="rect">
                <a:avLst/>
              </a:prstGeom>
              <a:solidFill>
                <a:srgbClr val="FF000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0" y="225869"/>
                <a:ext cx="2150335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Cruce de información.</a:t>
                </a:r>
              </a:p>
            </p:txBody>
          </p:sp>
        </p:grpSp>
        <p:sp>
          <p:nvSpPr>
            <p:cNvPr id="108" name="Shape 108"/>
            <p:cNvSpPr/>
            <p:nvPr/>
          </p:nvSpPr>
          <p:spPr>
            <a:xfrm>
              <a:off x="3158681" y="902281"/>
              <a:ext cx="2256204" cy="45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B3B3B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10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Métodos de investigación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1662113" y="2021305"/>
            <a:ext cx="6592889" cy="2877140"/>
            <a:chOff x="0" y="-464720"/>
            <a:chExt cx="6592888" cy="2877139"/>
          </a:xfrm>
        </p:grpSpPr>
        <p:grpSp>
          <p:nvGrpSpPr>
            <p:cNvPr id="115" name="Group 115"/>
            <p:cNvGrpSpPr/>
            <p:nvPr/>
          </p:nvGrpSpPr>
          <p:grpSpPr>
            <a:xfrm>
              <a:off x="1072807" y="-464720"/>
              <a:ext cx="4465039" cy="1357762"/>
              <a:chOff x="-1339510" y="-464719"/>
              <a:chExt cx="4465033" cy="1357761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-1339510" y="-464719"/>
                <a:ext cx="4465033" cy="1357761"/>
              </a:xfrm>
              <a:prstGeom prst="rect">
                <a:avLst/>
              </a:prstGeom>
              <a:solidFill>
                <a:srgbClr val="0070C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4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-1211173" y="-326063"/>
                <a:ext cx="4336695" cy="923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/>
                <a:r>
                  <a:rPr sz="3000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Fase</a:t>
                </a:r>
                <a:r>
                  <a:rPr sz="3000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sz="3000" dirty="0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r>
                  <a:rPr lang="es-EC" sz="3000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:</a:t>
                </a:r>
                <a:r>
                  <a:rPr sz="3000" dirty="0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sz="3000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Descriptiva</a:t>
                </a:r>
                <a:endParaRPr sz="3000" dirty="0"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3000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(</a:t>
                </a:r>
                <a:r>
                  <a:rPr sz="3000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cuantitativa</a:t>
                </a:r>
                <a:r>
                  <a:rPr sz="3000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)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0" y="1339564"/>
              <a:ext cx="2145619" cy="1072855"/>
              <a:chOff x="0" y="0"/>
              <a:chExt cx="2145618" cy="1072853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0" y="0"/>
                <a:ext cx="2145618" cy="1072853"/>
              </a:xfrm>
              <a:prstGeom prst="rect">
                <a:avLst/>
              </a:prstGeom>
              <a:solidFill>
                <a:srgbClr val="92D05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0" y="0"/>
                <a:ext cx="2145618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 dirty="0" err="1">
                    <a:solidFill>
                      <a:srgbClr val="FFFFFF"/>
                    </a:solidFill>
                  </a:rPr>
                  <a:t>Comparativo</a:t>
                </a:r>
                <a:r>
                  <a:rPr b="1" dirty="0">
                    <a:solidFill>
                      <a:srgbClr val="FFFFFF"/>
                    </a:solidFill>
                  </a:rPr>
                  <a:t> de </a:t>
                </a:r>
                <a:r>
                  <a:rPr b="1" dirty="0" err="1">
                    <a:solidFill>
                      <a:srgbClr val="FFFFFF"/>
                    </a:solidFill>
                  </a:rPr>
                  <a:t>datos</a:t>
                </a:r>
                <a:r>
                  <a:rPr b="1" dirty="0">
                    <a:solidFill>
                      <a:srgbClr val="FFFFFF"/>
                    </a:solidFill>
                  </a:rPr>
                  <a:t> </a:t>
                </a:r>
                <a:r>
                  <a:rPr b="1" dirty="0" err="1">
                    <a:solidFill>
                      <a:srgbClr val="FFFFFF"/>
                    </a:solidFill>
                  </a:rPr>
                  <a:t>históricos</a:t>
                </a:r>
                <a:r>
                  <a:rPr b="1" dirty="0">
                    <a:solidFill>
                      <a:srgbClr val="FFFFFF"/>
                    </a:solidFill>
                  </a:rPr>
                  <a:t> (PRONACA</a:t>
                </a:r>
                <a:r>
                  <a:rPr b="1" dirty="0" smtClean="0">
                    <a:solidFill>
                      <a:srgbClr val="FFFFFF"/>
                    </a:solidFill>
                  </a:rPr>
                  <a:t>)</a:t>
                </a:r>
                <a:r>
                  <a:rPr lang="es-EC" b="1" dirty="0" smtClean="0">
                    <a:solidFill>
                      <a:srgbClr val="FFFFFF"/>
                    </a:solidFill>
                  </a:rPr>
                  <a:t>.</a:t>
                </a:r>
                <a:endParaRPr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Shape 119"/>
            <p:cNvSpPr/>
            <p:nvPr/>
          </p:nvSpPr>
          <p:spPr>
            <a:xfrm>
              <a:off x="1072808" y="893017"/>
              <a:ext cx="2232520" cy="44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B3B3B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22" name="Group 122"/>
            <p:cNvGrpSpPr/>
            <p:nvPr/>
          </p:nvGrpSpPr>
          <p:grpSpPr>
            <a:xfrm>
              <a:off x="2189244" y="1339564"/>
              <a:ext cx="2233841" cy="1072855"/>
              <a:chOff x="0" y="0"/>
              <a:chExt cx="2233839" cy="1072853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0" y="0"/>
                <a:ext cx="2233839" cy="1072853"/>
              </a:xfrm>
              <a:prstGeom prst="rect">
                <a:avLst/>
              </a:prstGeom>
              <a:solidFill>
                <a:srgbClr val="FFC00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0" y="0"/>
                <a:ext cx="2233839" cy="830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/>
                <a:r>
                  <a:rPr b="1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Información</a:t>
                </a:r>
                <a:r>
                  <a:rPr b="1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b="1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actualizada</a:t>
                </a:r>
                <a:endParaRPr sz="1400" b="1" dirty="0">
                  <a:solidFill>
                    <a:srgbClr val="FFFFFF"/>
                  </a:solidFill>
                </a:endParaRPr>
              </a:p>
              <a:p>
                <a:pPr lvl="0" algn="ctr"/>
                <a:r>
                  <a:rPr b="1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(Inv. </a:t>
                </a:r>
                <a:r>
                  <a:rPr b="1" dirty="0" err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Exploratoria</a:t>
                </a:r>
                <a:r>
                  <a:rPr b="1" dirty="0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)</a:t>
                </a:r>
                <a:r>
                  <a:rPr lang="es-EC" b="1" dirty="0" smtClea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.</a:t>
                </a:r>
                <a:endParaRPr b="1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23" name="Shape 123"/>
            <p:cNvSpPr/>
            <p:nvPr/>
          </p:nvSpPr>
          <p:spPr>
            <a:xfrm>
              <a:off x="3305326" y="893017"/>
              <a:ext cx="2" cy="446573"/>
            </a:xfrm>
            <a:prstGeom prst="line">
              <a:avLst/>
            </a:prstGeom>
            <a:noFill/>
            <a:ln w="12700" cap="flat">
              <a:solidFill>
                <a:srgbClr val="B3B3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4466708" y="1326861"/>
              <a:ext cx="2126180" cy="1085558"/>
              <a:chOff x="0" y="0"/>
              <a:chExt cx="2126178" cy="1085556"/>
            </a:xfrm>
          </p:grpSpPr>
          <p:sp>
            <p:nvSpPr>
              <p:cNvPr id="124" name="Shape 124"/>
              <p:cNvSpPr/>
              <p:nvPr/>
            </p:nvSpPr>
            <p:spPr>
              <a:xfrm>
                <a:off x="0" y="0"/>
                <a:ext cx="2126178" cy="1085556"/>
              </a:xfrm>
              <a:prstGeom prst="rect">
                <a:avLst/>
              </a:prstGeom>
              <a:solidFill>
                <a:srgbClr val="FF0000"/>
              </a:solidFill>
              <a:ln w="381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0" y="310795"/>
                <a:ext cx="2126178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 dirty="0" err="1" smtClean="0">
                    <a:solidFill>
                      <a:srgbClr val="FFFFFF"/>
                    </a:solidFill>
                  </a:rPr>
                  <a:t>Volúmenes</a:t>
                </a:r>
                <a:r>
                  <a:rPr lang="es-EC" b="1" dirty="0" smtClean="0">
                    <a:solidFill>
                      <a:srgbClr val="FFFFFF"/>
                    </a:solidFill>
                  </a:rPr>
                  <a:t>.</a:t>
                </a:r>
                <a:endParaRPr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7" name="Shape 127"/>
            <p:cNvSpPr/>
            <p:nvPr/>
          </p:nvSpPr>
          <p:spPr>
            <a:xfrm>
              <a:off x="3305326" y="893017"/>
              <a:ext cx="2232519" cy="44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B3B3B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29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Determinación de la muestra</a:t>
            </a:r>
          </a:p>
        </p:txBody>
      </p:sp>
      <p:pic>
        <p:nvPicPr>
          <p:cNvPr id="132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1257300" y="1654048"/>
            <a:ext cx="6898105" cy="42479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241300" lvl="0" indent="-241300" algn="ctr">
              <a:buSzTx/>
              <a:buNone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Para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determinar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los PDV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interesa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encuestar</a:t>
            </a:r>
            <a:r>
              <a:rPr lang="es-EC"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utilizó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fórmula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cálculo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poblaciones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finitas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241300" lvl="0" indent="-241300">
              <a:buSzTx/>
              <a:buNone/>
              <a:defRPr sz="1800"/>
            </a:pPr>
            <a:endParaRPr lang="es-EC" sz="20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lvl="0" indent="-241300">
              <a:buSzTx/>
              <a:buNone/>
              <a:defRPr sz="1800"/>
            </a:pPr>
            <a:endParaRPr lang="es-EC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lvl="0" indent="-241300">
              <a:buSzTx/>
              <a:buNone/>
              <a:defRPr sz="1800"/>
            </a:pPr>
            <a:endParaRPr lang="es-EC" sz="20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lvl="0" indent="-241300">
              <a:buSzTx/>
              <a:buNone/>
              <a:defRPr sz="1800"/>
            </a:pPr>
            <a:endParaRPr lang="es-EC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lvl="0" indent="-241300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lvl="0" indent="-241300">
              <a:buSzTx/>
              <a:buNone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Donde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185615" lvl="0" indent="-185615">
              <a:buChar char="●"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N=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Población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estimada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 (60)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5615" lvl="0" indent="-185615">
              <a:buChar char="●"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Z=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Coeficiente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confianza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: 95% (1,96)</a:t>
            </a:r>
          </a:p>
          <a:p>
            <a:pPr marL="185615" lvl="0" indent="-185615">
              <a:buChar char="●"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p, q=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Proporción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esperada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50% (0,50)</a:t>
            </a:r>
          </a:p>
          <a:p>
            <a:pPr marL="185615" lvl="0" indent="-185615">
              <a:buChar char="●"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e =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Nivel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error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: 5% (0,05)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0339" t="35221" r="50099" b="51392"/>
          <a:stretch/>
        </p:blipFill>
        <p:spPr>
          <a:xfrm>
            <a:off x="2985617" y="2529265"/>
            <a:ext cx="3537527" cy="13610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Determinación de la muestra</a:t>
            </a:r>
          </a:p>
        </p:txBody>
      </p:sp>
      <p:pic>
        <p:nvPicPr>
          <p:cNvPr id="136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7" name="Table 137"/>
          <p:cNvGraphicFramePr/>
          <p:nvPr/>
        </p:nvGraphicFramePr>
        <p:xfrm>
          <a:off x="1547812" y="2347912"/>
          <a:ext cx="6334124" cy="29495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23975"/>
                <a:gridCol w="585787"/>
                <a:gridCol w="1368425"/>
                <a:gridCol w="936625"/>
                <a:gridCol w="1182687"/>
                <a:gridCol w="936625"/>
              </a:tblGrid>
              <a:tr h="46513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rPr>
                        <a:t> 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rPr>
                        <a:t> 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TOTAL VENTAS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PROMEDIO VENTAS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688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Provincia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PDV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USD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TM/mes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USD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TM/mes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</a:tr>
              <a:tr h="49688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Chimborazo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$ 71.870,20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117,82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$ 2.994,59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4,53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9688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Cotopaxi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$ 72.102,00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118,20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$ 5.150,14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8,44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9688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Tungurahua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$ 29.585,00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48,50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$ 1.344,77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1,80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9688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$ 173.557,20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284,52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$ 2.892,62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4,25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1330325" y="1808162"/>
            <a:ext cx="6899275" cy="75565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buSzTx/>
              <a:buNone/>
              <a:defRPr sz="1800"/>
            </a:pPr>
            <a:r>
              <a:rPr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Censo</a:t>
            </a:r>
            <a:r>
              <a:rPr sz="1600" b="1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sz="16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C"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422</a:t>
            </a:r>
            <a:r>
              <a:rPr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600" dirty="0">
                <a:latin typeface="Century Gothic"/>
                <a:ea typeface="Century Gothic"/>
                <a:cs typeface="Century Gothic"/>
                <a:sym typeface="Century Gothic"/>
              </a:rPr>
              <a:t>PDV - </a:t>
            </a:r>
            <a:r>
              <a:rPr sz="1600" b="1" dirty="0">
                <a:latin typeface="Century Gothic"/>
                <a:ea typeface="Century Gothic"/>
                <a:cs typeface="Century Gothic"/>
                <a:sym typeface="Century Gothic"/>
              </a:rPr>
              <a:t>Trade:</a:t>
            </a:r>
            <a:r>
              <a:rPr sz="1600" dirty="0">
                <a:latin typeface="Century Gothic"/>
                <a:ea typeface="Century Gothic"/>
                <a:cs typeface="Century Gothic"/>
                <a:sym typeface="Century Gothic"/>
              </a:rPr>
              <a:t> 140 PDV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Estrategia trade actual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14400" y="2314574"/>
            <a:ext cx="7772400" cy="20161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80730" lvl="0" indent="-180730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Visibilidad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locales.</a:t>
            </a:r>
          </a:p>
          <a:p>
            <a:pPr marL="234950" lvl="0" indent="-234950">
              <a:buChar char="●"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0730" lvl="0" indent="-180730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Estrategias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comerciales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34950" lvl="0" indent="-234950">
              <a:buChar char="●"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0730" lvl="0" indent="-180730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Apoyo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publicitario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imagen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142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914400" y="5227637"/>
            <a:ext cx="777240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2887" lvl="0" indent="-242887" algn="ctr" defTabSz="812800">
              <a:spcBef>
                <a:spcPts val="400"/>
              </a:spcBef>
            </a:pPr>
            <a:r>
              <a:rPr sz="2100" b="1">
                <a:latin typeface="Century Gothic"/>
                <a:ea typeface="Century Gothic"/>
                <a:cs typeface="Century Gothic"/>
                <a:sym typeface="Century Gothic"/>
              </a:rPr>
              <a:t>ENFOQUE EN EL LOCAL</a:t>
            </a:r>
          </a:p>
          <a:p>
            <a:pPr marL="242887" lvl="0" indent="-242887" algn="ctr" defTabSz="812800">
              <a:spcBef>
                <a:spcPts val="400"/>
              </a:spcBef>
            </a:pPr>
            <a:r>
              <a:rPr sz="2100" b="1">
                <a:latin typeface="Century Gothic"/>
                <a:ea typeface="Century Gothic"/>
                <a:cs typeface="Century Gothic"/>
                <a:sym typeface="Century Gothic"/>
              </a:rPr>
              <a:t>NO EN EL CLIENTE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5184775" y="1844675"/>
            <a:ext cx="3490913" cy="2735263"/>
            <a:chOff x="0" y="0"/>
            <a:chExt cx="3490912" cy="2735262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3490913" cy="273526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45" name="image8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490913" cy="2735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6600"/>
                </a:solidFill>
              </a:rPr>
              <a:t>Estrategia del negocio propuesta</a:t>
            </a:r>
          </a:p>
        </p:txBody>
      </p:sp>
      <p:pic>
        <p:nvPicPr>
          <p:cNvPr id="149" name="image9.jpeg" descr="image13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03350" y="1709737"/>
            <a:ext cx="6551613" cy="459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Estrategia trade propuesta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2250" lvl="0" indent="-222250">
              <a:buChar char="●"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0961" lvl="0" indent="-170961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Actividades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impulso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1919287" lvl="4" indent="-228600">
              <a:spcBef>
                <a:spcPts val="300"/>
              </a:spcBef>
              <a:buClr>
                <a:srgbClr val="B2B2B2"/>
              </a:buClr>
              <a:buFont typeface="Century Gothic"/>
              <a:buChar char="•"/>
              <a:defRPr sz="1800"/>
            </a:pP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Asesoría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técnica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dirty="0" smtClean="0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s-EC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b.datos</a:t>
            </a:r>
            <a:r>
              <a:rPr dirty="0" smtClean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19287" lvl="4" indent="-228600">
              <a:spcBef>
                <a:spcPts val="300"/>
              </a:spcBef>
              <a:buClr>
                <a:srgbClr val="B2B2B2"/>
              </a:buClr>
              <a:buFont typeface="Century Gothic"/>
              <a:buChar char="•"/>
              <a:defRPr sz="1800"/>
            </a:pP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Día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Cerdito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dirty="0" smtClean="0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s-EC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b.datos</a:t>
            </a:r>
            <a:r>
              <a:rPr lang="es-EC" dirty="0" smtClean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incentivos</a:t>
            </a:r>
            <a:r>
              <a:rPr dirty="0" smtClean="0"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premios</a:t>
            </a:r>
            <a:r>
              <a:rPr dirty="0" smtClean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547687" lvl="1" indent="-228600">
              <a:spcBef>
                <a:spcPts val="300"/>
              </a:spcBef>
              <a:buClr>
                <a:srgbClr val="B2B2B2"/>
              </a:buClr>
              <a:defRPr sz="1800"/>
            </a:pPr>
            <a:endParaRPr lang="es-EC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47687" lvl="1" indent="-228600">
              <a:spcBef>
                <a:spcPts val="300"/>
              </a:spcBef>
              <a:buClr>
                <a:srgbClr val="B2B2B2"/>
              </a:buClr>
              <a:defRPr sz="1800"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47687" lvl="1" indent="-228600">
              <a:spcBef>
                <a:spcPts val="300"/>
              </a:spcBef>
              <a:buClr>
                <a:srgbClr val="B2B2B2"/>
              </a:buClr>
              <a:defRPr sz="1800"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47687" lvl="1" indent="-228600">
              <a:spcBef>
                <a:spcPts val="300"/>
              </a:spcBef>
              <a:buClr>
                <a:srgbClr val="B2B2B2"/>
              </a:buClr>
              <a:defRPr sz="1800"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0961" lvl="0" indent="-170961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Visitas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post-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evento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técnico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+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dueño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PDV).</a:t>
            </a:r>
          </a:p>
          <a:p>
            <a:pPr marL="170961" lvl="0" indent="-170961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Seguimiento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clientes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través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técnicos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PRONACA.</a:t>
            </a:r>
          </a:p>
          <a:p>
            <a:pPr marL="170961" lvl="0" indent="-170961">
              <a:buChar char="●"/>
              <a:defRPr sz="1800"/>
            </a:pP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Capacitaciones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técnicas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clientes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154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0.png" descr="https://www3.gobiernodecanarias.org/empleo/portal/estaticos_portal/online/galerias/imagenes/C2EmpleoApoyo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42987" y="2060575"/>
            <a:ext cx="1549401" cy="2065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1.png" descr="http://www.fundacionhaysalida.com/wp-content/uploads/2012/11/4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88125" y="4824412"/>
            <a:ext cx="2132013" cy="2132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Resultados esperados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14400" y="1665287"/>
            <a:ext cx="7772400" cy="4572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85615" lvl="0" indent="-185615">
              <a:buChar char="●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Bases de datos sólidas de clientes.</a:t>
            </a:r>
          </a:p>
          <a:p>
            <a:pPr marL="241300" lvl="0" indent="-241300">
              <a:buChar char="●"/>
              <a:defRPr sz="1800"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5615" lvl="0" indent="-185615">
              <a:buChar char="●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Captación de nuevos clientes.</a:t>
            </a:r>
          </a:p>
          <a:p>
            <a:pPr marL="241300" lvl="0" indent="-241300">
              <a:buChar char="●"/>
              <a:defRPr sz="1800"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5615" lvl="0" indent="-185615">
              <a:buChar char="●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Fidelización de marca.</a:t>
            </a:r>
          </a:p>
          <a:p>
            <a:pPr marL="241300" lvl="0" indent="-241300">
              <a:buChar char="●"/>
              <a:defRPr sz="1800"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5615" lvl="0" indent="-185615">
              <a:buChar char="●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Crecimiento en participación </a:t>
            </a:r>
          </a:p>
          <a:p>
            <a:pPr marL="241300" lvl="0" indent="-241300">
              <a:buSzTx/>
              <a:buNone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	de mercado.</a:t>
            </a:r>
          </a:p>
        </p:txBody>
      </p:sp>
      <p:pic>
        <p:nvPicPr>
          <p:cNvPr id="160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2.png" descr="http://www.udarregi.eus/sites/default/files/article/303/front/emaitzak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80062" y="3932237"/>
            <a:ext cx="3486151" cy="2609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 err="1" smtClean="0">
                <a:solidFill>
                  <a:srgbClr val="006600"/>
                </a:solidFill>
              </a:rPr>
              <a:t>Presupuesto</a:t>
            </a:r>
            <a:r>
              <a:rPr lang="es-EC" sz="4000" b="1" dirty="0" smtClean="0">
                <a:solidFill>
                  <a:srgbClr val="006600"/>
                </a:solidFill>
              </a:rPr>
              <a:t> PRONACA</a:t>
            </a:r>
            <a:endParaRPr sz="4000" b="1" dirty="0">
              <a:solidFill>
                <a:srgbClr val="006600"/>
              </a:solidFill>
            </a:endParaRPr>
          </a:p>
        </p:txBody>
      </p:sp>
      <p:pic>
        <p:nvPicPr>
          <p:cNvPr id="164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4656"/>
              </p:ext>
            </p:extLst>
          </p:nvPr>
        </p:nvGraphicFramePr>
        <p:xfrm>
          <a:off x="3898232" y="1993585"/>
          <a:ext cx="4788568" cy="327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51220"/>
                <a:gridCol w="2437348"/>
              </a:tblGrid>
              <a:tr h="453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Actividad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inversión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>
                    <a:solidFill>
                      <a:srgbClr val="00B0F0"/>
                    </a:solidFill>
                  </a:tcPr>
                </a:tc>
              </a:tr>
              <a:tr h="453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Trade</a:t>
                      </a: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MK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>
                    <a:solidFill>
                      <a:srgbClr val="D6FC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$               102.500,00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>
                    <a:solidFill>
                      <a:srgbClr val="D6FCE8"/>
                    </a:solidFill>
                  </a:tcPr>
                </a:tc>
              </a:tr>
              <a:tr h="45315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Actividades en PDV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$                 10.000,00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>
                    <a:noFill/>
                  </a:tcPr>
                </a:tc>
              </a:tr>
              <a:tr h="45315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Materiales POP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$                 25.000,00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40116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Muestras </a:t>
                      </a: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productos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$                    2.500,00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45315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Publicidad interna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$                 20.000,00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45315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Rotulación y pintura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$                 45.000,00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3625517" y="2884529"/>
            <a:ext cx="5293894" cy="54543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erpetua"/>
              <a:ea typeface="Perpetua"/>
              <a:cs typeface="Perpetua"/>
              <a:sym typeface="Perpetu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27111" y="3029851"/>
            <a:ext cx="178067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general</a:t>
            </a:r>
            <a:endParaRPr lang="es-EC" sz="2000" dirty="0"/>
          </a:p>
        </p:txBody>
      </p:sp>
      <p:sp>
        <p:nvSpPr>
          <p:cNvPr id="7" name="Rectángulo 6"/>
          <p:cNvSpPr/>
          <p:nvPr/>
        </p:nvSpPr>
        <p:spPr>
          <a:xfrm>
            <a:off x="1319793" y="3693513"/>
            <a:ext cx="159530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_tradn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$ </a:t>
            </a:r>
            <a:r>
              <a:rPr lang="es-ES_tradn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359.500,00 </a:t>
            </a:r>
            <a:endParaRPr lang="es-EC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689810" y="370889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 err="1" smtClean="0">
                <a:solidFill>
                  <a:srgbClr val="006600"/>
                </a:solidFill>
              </a:rPr>
              <a:t>Presupuesto</a:t>
            </a:r>
            <a:r>
              <a:rPr lang="es-EC" sz="4000" b="1" dirty="0" smtClean="0">
                <a:solidFill>
                  <a:srgbClr val="006600"/>
                </a:solidFill>
              </a:rPr>
              <a:t> Actividades </a:t>
            </a:r>
            <a:r>
              <a:rPr lang="es-EC" sz="4000" b="1" dirty="0" err="1" smtClean="0">
                <a:solidFill>
                  <a:srgbClr val="006600"/>
                </a:solidFill>
              </a:rPr>
              <a:t>Trade</a:t>
            </a:r>
            <a:endParaRPr sz="4000" b="1" dirty="0">
              <a:solidFill>
                <a:srgbClr val="006600"/>
              </a:solidFill>
            </a:endParaRPr>
          </a:p>
        </p:txBody>
      </p:sp>
      <p:pic>
        <p:nvPicPr>
          <p:cNvPr id="164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5" name="Table 165"/>
          <p:cNvGraphicFramePr/>
          <p:nvPr>
            <p:extLst>
              <p:ext uri="{D42A27DB-BD31-4B8C-83A1-F6EECF244321}">
                <p14:modId xmlns:p14="http://schemas.microsoft.com/office/powerpoint/2010/main" val="1816246848"/>
              </p:ext>
            </p:extLst>
          </p:nvPr>
        </p:nvGraphicFramePr>
        <p:xfrm>
          <a:off x="4787105" y="1655762"/>
          <a:ext cx="3908007" cy="483486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83652"/>
                <a:gridCol w="1471435"/>
                <a:gridCol w="949314"/>
                <a:gridCol w="903606"/>
              </a:tblGrid>
              <a:tr h="573087">
                <a:tc gridSpan="4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PRESUPUESTO ACTIVIDADES TRADE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-POR ACTIVIDAD-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3087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Cant.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Artículo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Valor </a:t>
                      </a:r>
                      <a:r>
                        <a:rPr sz="12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unitario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Valor total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99795"/>
                    </a:solidFill>
                  </a:tcPr>
                </a:tc>
              </a:tr>
              <a:tr h="573087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Planes alimentación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1,20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48,00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Gorras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3,80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57,00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Llaveros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0,60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  9,00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Libretas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1,20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18,00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Esferos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0,50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  7,50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Bolsos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1,00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15,00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Camisetas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2,50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37,50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Banderines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1,12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 5,60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defRPr sz="1800" b="0" i="0"/>
                      </a:pPr>
                      <a:endParaRPr/>
                    </a:p>
                  </a:txBody>
                  <a:tcPr marL="41639" marR="41639" marT="41639" marB="4163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defRPr sz="1800" b="0" i="0"/>
                      </a:pPr>
                      <a:endParaRPr/>
                    </a:p>
                  </a:txBody>
                  <a:tcPr marL="41639" marR="41639" marT="41639" marB="41639" anchor="b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$ 197,60 </a:t>
                      </a:r>
                    </a:p>
                  </a:txBody>
                  <a:tcPr marL="41639" marR="41639" marT="41639" marB="41639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6" name="Table 166"/>
          <p:cNvGraphicFramePr/>
          <p:nvPr>
            <p:extLst>
              <p:ext uri="{D42A27DB-BD31-4B8C-83A1-F6EECF244321}">
                <p14:modId xmlns:p14="http://schemas.microsoft.com/office/powerpoint/2010/main" val="2129796629"/>
              </p:ext>
            </p:extLst>
          </p:nvPr>
        </p:nvGraphicFramePr>
        <p:xfrm>
          <a:off x="689810" y="2011680"/>
          <a:ext cx="3696785" cy="389136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62011"/>
                <a:gridCol w="1314928"/>
                <a:gridCol w="909923"/>
                <a:gridCol w="909923"/>
              </a:tblGrid>
              <a:tr h="802603">
                <a:tc gridSpan="4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PRESUPUESTO ACTIVIDADES TRADE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-INVERSIÓN INICIAL-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02603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Cant.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Artículo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Valor unitario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Valor total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2D69A"/>
                    </a:solidFill>
                  </a:tcPr>
                </a:tc>
              </a:tr>
              <a:tr h="426135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 de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impulso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360,00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360,00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26135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Parlante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250,00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250,00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26135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Inflables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420,00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840,00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26135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Roll Up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 65,00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   195,00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81617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defRPr sz="1800" b="0" i="0"/>
                      </a:pPr>
                      <a:endParaRPr dirty="0"/>
                    </a:p>
                  </a:txBody>
                  <a:tcPr marL="50800" marR="50800" marT="50800" marB="508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defRPr sz="1800" b="0" i="0"/>
                      </a:pPr>
                      <a:endParaRPr/>
                    </a:p>
                  </a:txBody>
                  <a:tcPr marL="50800" marR="50800" marT="50800" marB="50800" anchor="b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sz="1800" b="0" i="0"/>
                      </a:pP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$ 1.645,00 </a:t>
                      </a:r>
                    </a:p>
                  </a:txBody>
                  <a:tcPr marL="50800" marR="50800" marT="50800" marB="5080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3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EC" sz="4000" b="1" dirty="0" smtClean="0">
                <a:solidFill>
                  <a:srgbClr val="006600"/>
                </a:solidFill>
              </a:rPr>
              <a:t>Resumen</a:t>
            </a:r>
            <a:endParaRPr sz="4000" b="1" dirty="0">
              <a:solidFill>
                <a:srgbClr val="006600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403350" y="4847160"/>
            <a:ext cx="684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 b="1"/>
            </a:lvl1pPr>
          </a:lstStyle>
          <a:p>
            <a:pPr lvl="0">
              <a:defRPr sz="1800" b="0"/>
            </a:pPr>
            <a:r>
              <a:rPr sz="1600" b="1"/>
              <a:t>ALIMENTO DE CALIDAD + SERVICIO= CLIENTE SATISFECHO</a:t>
            </a:r>
          </a:p>
        </p:txBody>
      </p:sp>
      <p:pic>
        <p:nvPicPr>
          <p:cNvPr id="30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 descr="http://concentradospollorico.com/static/site/img/productos/cerdo-siluet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03350" y="2183335"/>
            <a:ext cx="2466975" cy="1952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35"/>
          <p:cNvGrpSpPr/>
          <p:nvPr/>
        </p:nvGrpSpPr>
        <p:grpSpPr>
          <a:xfrm>
            <a:off x="3635375" y="3478734"/>
            <a:ext cx="935038" cy="504827"/>
            <a:chOff x="0" y="0"/>
            <a:chExt cx="935037" cy="504825"/>
          </a:xfrm>
        </p:grpSpPr>
        <p:sp>
          <p:nvSpPr>
            <p:cNvPr id="32" name="Shape 32"/>
            <p:cNvSpPr/>
            <p:nvPr/>
          </p:nvSpPr>
          <p:spPr>
            <a:xfrm>
              <a:off x="0" y="-1"/>
              <a:ext cx="935038" cy="229469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rgbClr val="FFFF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229466"/>
              <a:ext cx="935038" cy="13768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7145"/>
              <a:ext cx="935038" cy="137681"/>
            </a:xfrm>
            <a:prstGeom prst="rect">
              <a:avLst/>
            </a:pr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631825" y="4240735"/>
            <a:ext cx="4537075" cy="37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73050" lvl="0" indent="-273050" algn="ctr">
              <a:spcBef>
                <a:spcPts val="500"/>
              </a:spcBef>
            </a:pPr>
            <a:r>
              <a:t>T</a:t>
            </a:r>
            <a:r>
              <a:rPr sz="1600">
                <a:latin typeface="Century Gothic"/>
                <a:ea typeface="Century Gothic"/>
                <a:cs typeface="Century Gothic"/>
                <a:sym typeface="Century Gothic"/>
              </a:rPr>
              <a:t>endencias mundiales + Beneficios</a:t>
            </a:r>
          </a:p>
        </p:txBody>
      </p:sp>
      <p:sp>
        <p:nvSpPr>
          <p:cNvPr id="37" name="Shape 37"/>
          <p:cNvSpPr/>
          <p:nvPr/>
        </p:nvSpPr>
        <p:spPr>
          <a:xfrm>
            <a:off x="971550" y="1822972"/>
            <a:ext cx="331152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73050" indent="-273050" algn="ctr">
              <a:spcBef>
                <a:spcPts val="5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600" dirty="0"/>
              <a:t>1996 </a:t>
            </a:r>
            <a:r>
              <a:rPr sz="1600" dirty="0" smtClean="0"/>
              <a:t>Incremento</a:t>
            </a:r>
            <a:r>
              <a:rPr lang="es-EC" sz="1600" dirty="0" smtClean="0"/>
              <a:t>:</a:t>
            </a:r>
            <a:r>
              <a:rPr sz="1600" dirty="0" smtClean="0"/>
              <a:t> </a:t>
            </a:r>
            <a:r>
              <a:rPr sz="1600" dirty="0"/>
              <a:t>Producción y consumo</a:t>
            </a:r>
          </a:p>
        </p:txBody>
      </p:sp>
      <p:pic>
        <p:nvPicPr>
          <p:cNvPr id="38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5580062" y="1987549"/>
            <a:ext cx="1223963" cy="704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5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5100" y="2203450"/>
            <a:ext cx="1714500" cy="116522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4859337" y="3355975"/>
            <a:ext cx="4537076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73050" indent="-273050" algn="ctr">
              <a:spcBef>
                <a:spcPts val="5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600"/>
              <a:t>Oportunidad de negocio</a:t>
            </a:r>
          </a:p>
        </p:txBody>
      </p:sp>
      <p:sp>
        <p:nvSpPr>
          <p:cNvPr id="41" name="Shape 41"/>
          <p:cNvSpPr/>
          <p:nvPr/>
        </p:nvSpPr>
        <p:spPr>
          <a:xfrm>
            <a:off x="1403350" y="5423422"/>
            <a:ext cx="684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600"/>
              <a:t>Falta de información de clientes PDV = </a:t>
            </a:r>
            <a:r>
              <a:rPr sz="1600" b="1"/>
              <a:t>DEBILIDAD</a:t>
            </a:r>
          </a:p>
        </p:txBody>
      </p:sp>
      <p:sp>
        <p:nvSpPr>
          <p:cNvPr id="42" name="Shape 42"/>
          <p:cNvSpPr/>
          <p:nvPr/>
        </p:nvSpPr>
        <p:spPr>
          <a:xfrm>
            <a:off x="1403350" y="6142560"/>
            <a:ext cx="684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 b="1"/>
            </a:lvl1pPr>
          </a:lstStyle>
          <a:p>
            <a:pPr lvl="0">
              <a:defRPr sz="1800" b="0"/>
            </a:pPr>
            <a:r>
              <a:rPr sz="1600" b="1"/>
              <a:t>INFORMACIÓN COMPLETA = Nuevo MERCADO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Puesta en marcha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000"/>
              <a:t>Ejemplo práctico</a:t>
            </a:r>
          </a:p>
        </p:txBody>
      </p:sp>
      <p:pic>
        <p:nvPicPr>
          <p:cNvPr id="170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8162" y="2492375"/>
            <a:ext cx="8256588" cy="2703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Puesta en marcha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000"/>
              <a:t>Ejemplo práctico</a:t>
            </a:r>
          </a:p>
        </p:txBody>
      </p:sp>
      <p:pic>
        <p:nvPicPr>
          <p:cNvPr id="175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14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8037" y="2347912"/>
            <a:ext cx="7867651" cy="2724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Puesta en marcha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000"/>
              <a:t>Ejemplo práctico</a:t>
            </a:r>
          </a:p>
        </p:txBody>
      </p:sp>
      <p:pic>
        <p:nvPicPr>
          <p:cNvPr id="180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5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2262" y="2276475"/>
            <a:ext cx="8509001" cy="298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Puesta en marcha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000"/>
              <a:t>Ejemplo práctico</a:t>
            </a:r>
          </a:p>
        </p:txBody>
      </p:sp>
      <p:pic>
        <p:nvPicPr>
          <p:cNvPr id="185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69962" y="2276475"/>
            <a:ext cx="7634288" cy="2879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Puesta en marcha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000"/>
              <a:t>Ejemplo práctico</a:t>
            </a:r>
          </a:p>
        </p:txBody>
      </p:sp>
      <p:pic>
        <p:nvPicPr>
          <p:cNvPr id="190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7.png" descr="image48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22487" y="1987550"/>
            <a:ext cx="5400676" cy="420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18.jpeg" descr="https://www.onlinemedia.es/wp-content/uploads/2014/12/Video.jpg">
            <a:hlinkClick r:id="rId4" action="ppaction://hlinkfile"/>
          </p:cNvPr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51835" y="2360612"/>
            <a:ext cx="2857500" cy="2143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3079692" y="2560321"/>
            <a:ext cx="3055100" cy="147400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006600"/>
                </a:solidFill>
              </a:rPr>
              <a:t>Gracias</a:t>
            </a:r>
            <a:endParaRPr sz="4400" b="1" dirty="0">
              <a:solidFill>
                <a:srgbClr val="006600"/>
              </a:solidFill>
            </a:endParaRPr>
          </a:p>
        </p:txBody>
      </p:sp>
      <p:pic>
        <p:nvPicPr>
          <p:cNvPr id="197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Reseña histórica</a:t>
            </a:r>
          </a:p>
        </p:txBody>
      </p:sp>
      <p:pic>
        <p:nvPicPr>
          <p:cNvPr id="45" name="image6.jpeg" descr="http://4.bp.blogspot.com/-CVFoYHWvcXY/UIQ9QvhNn-I/AAAAAAAAMI8/mVQTI9fuNqg/s1600/Misin---vision---valore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16050" y="3635375"/>
            <a:ext cx="2951163" cy="2162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157162" y="1806575"/>
            <a:ext cx="2505076" cy="14398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386012" y="2225675"/>
            <a:ext cx="1789113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73050" indent="-273050" algn="ctr">
              <a:spcBef>
                <a:spcPts val="5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600"/>
              <a:t>FUNDADA EN 1957</a:t>
            </a:r>
          </a:p>
        </p:txBody>
      </p:sp>
      <p:sp>
        <p:nvSpPr>
          <p:cNvPr id="48" name="Shape 48"/>
          <p:cNvSpPr/>
          <p:nvPr/>
        </p:nvSpPr>
        <p:spPr>
          <a:xfrm>
            <a:off x="5146675" y="2060575"/>
            <a:ext cx="3384550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73050" lvl="0" indent="-273050" algn="ctr">
              <a:spcBef>
                <a:spcPts val="500"/>
              </a:spcBef>
            </a:pPr>
            <a:r>
              <a:rPr sz="1600" b="1">
                <a:latin typeface="Century Gothic"/>
                <a:ea typeface="Century Gothic"/>
                <a:cs typeface="Century Gothic"/>
                <a:sym typeface="Century Gothic"/>
              </a:rPr>
              <a:t>Filosofía</a:t>
            </a:r>
          </a:p>
          <a:p>
            <a:pPr marL="273050" lvl="0" indent="-273050" algn="ctr">
              <a:spcBef>
                <a:spcPts val="500"/>
              </a:spcBef>
            </a:pPr>
            <a:r>
              <a:rPr sz="1600">
                <a:latin typeface="Century Gothic"/>
                <a:ea typeface="Century Gothic"/>
                <a:cs typeface="Century Gothic"/>
                <a:sym typeface="Century Gothic"/>
              </a:rPr>
              <a:t>Existe para alimentar bien generando desarrollo en el sector agropecuario.</a:t>
            </a:r>
          </a:p>
        </p:txBody>
      </p:sp>
      <p:sp>
        <p:nvSpPr>
          <p:cNvPr id="49" name="Shape 49"/>
          <p:cNvSpPr/>
          <p:nvPr/>
        </p:nvSpPr>
        <p:spPr>
          <a:xfrm>
            <a:off x="5146675" y="3787775"/>
            <a:ext cx="3384550" cy="186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600" b="1">
                <a:latin typeface="Century Gothic"/>
                <a:ea typeface="Century Gothic"/>
                <a:cs typeface="Century Gothic"/>
                <a:sym typeface="Century Gothic"/>
              </a:rPr>
              <a:t>Valores</a:t>
            </a:r>
          </a:p>
          <a:p>
            <a:pPr lvl="0" algn="ctr"/>
            <a:r>
              <a:rPr sz="1600" i="1">
                <a:latin typeface="Century Gothic"/>
                <a:ea typeface="Century Gothic"/>
                <a:cs typeface="Century Gothic"/>
                <a:sym typeface="Century Gothic"/>
              </a:rPr>
              <a:t>Integridad:</a:t>
            </a:r>
            <a:r>
              <a:rPr sz="1600">
                <a:latin typeface="Century Gothic"/>
                <a:ea typeface="Century Gothic"/>
                <a:cs typeface="Century Gothic"/>
                <a:sym typeface="Century Gothic"/>
              </a:rPr>
              <a:t> Decir la verdad y obrar en forma transparente.</a:t>
            </a:r>
          </a:p>
          <a:p>
            <a:pPr lvl="0" algn="ctr"/>
            <a:r>
              <a:rPr sz="1600" i="1">
                <a:latin typeface="Century Gothic"/>
                <a:ea typeface="Century Gothic"/>
                <a:cs typeface="Century Gothic"/>
                <a:sym typeface="Century Gothic"/>
              </a:rPr>
              <a:t>Responsabilidad: </a:t>
            </a:r>
            <a:r>
              <a:rPr sz="1600">
                <a:latin typeface="Century Gothic"/>
                <a:ea typeface="Century Gothic"/>
                <a:cs typeface="Century Gothic"/>
                <a:sym typeface="Century Gothic"/>
              </a:rPr>
              <a:t>Trabajar bien siendo eficientes.</a:t>
            </a:r>
          </a:p>
          <a:p>
            <a:pPr lvl="0" algn="ctr"/>
            <a:r>
              <a:rPr sz="1600" i="1">
                <a:latin typeface="Century Gothic"/>
                <a:ea typeface="Century Gothic"/>
                <a:cs typeface="Century Gothic"/>
                <a:sym typeface="Century Gothic"/>
              </a:rPr>
              <a:t>Solidaridad: </a:t>
            </a:r>
            <a:r>
              <a:rPr sz="1600">
                <a:latin typeface="Century Gothic"/>
                <a:ea typeface="Century Gothic"/>
                <a:cs typeface="Century Gothic"/>
                <a:sym typeface="Century Gothic"/>
              </a:rPr>
              <a:t>Colaborar con los demás con solidaridad.</a:t>
            </a:r>
          </a:p>
        </p:txBody>
      </p:sp>
      <p:pic>
        <p:nvPicPr>
          <p:cNvPr id="50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Descripción del negocio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9237" lvl="0" indent="-249237">
              <a:buSzTx/>
              <a:buNone/>
              <a:defRPr sz="1800"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1721" lvl="0" indent="-191721">
              <a:buChar char="●"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1981 </a:t>
            </a:r>
            <a:r>
              <a:rPr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Producción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 interna.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1721" lvl="0" indent="-191721">
              <a:buChar char="●"/>
              <a:defRPr sz="1800"/>
            </a:pP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1990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Oferta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sz="20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mercado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1721" lvl="0" indent="-191721">
              <a:buChar char="●"/>
              <a:defRPr sz="1800"/>
            </a:pP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Balanceados </a:t>
            </a:r>
            <a:r>
              <a:rPr lang="es-EC" sz="2000" dirty="0"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arias </a:t>
            </a:r>
            <a:r>
              <a:rPr sz="20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especies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1721" lvl="0" indent="-191721">
              <a:buChar char="●"/>
              <a:defRPr sz="1800"/>
            </a:pPr>
            <a:r>
              <a:rPr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17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000 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TM/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mes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– 40% PDV – 60% </a:t>
            </a:r>
            <a:r>
              <a:rPr sz="2000" dirty="0" err="1">
                <a:latin typeface="Century Gothic"/>
                <a:ea typeface="Century Gothic"/>
                <a:cs typeface="Century Gothic"/>
                <a:sym typeface="Century Gothic"/>
              </a:rPr>
              <a:t>clientes</a:t>
            </a:r>
            <a:r>
              <a:rPr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directos</a:t>
            </a:r>
            <a:r>
              <a:rPr lang="es-EC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59112" y="1700212"/>
            <a:ext cx="2627313" cy="187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 err="1">
                <a:solidFill>
                  <a:srgbClr val="006600"/>
                </a:solidFill>
              </a:rPr>
              <a:t>Estrategia</a:t>
            </a:r>
            <a:r>
              <a:rPr sz="4000" b="1" dirty="0">
                <a:solidFill>
                  <a:srgbClr val="006600"/>
                </a:solidFill>
              </a:rPr>
              <a:t> </a:t>
            </a:r>
            <a:r>
              <a:rPr lang="es-EC" sz="4000" b="1" dirty="0" smtClean="0">
                <a:solidFill>
                  <a:srgbClr val="006600"/>
                </a:solidFill>
              </a:rPr>
              <a:t>actual </a:t>
            </a:r>
            <a:r>
              <a:rPr sz="4000" b="1" dirty="0" smtClean="0">
                <a:solidFill>
                  <a:srgbClr val="006600"/>
                </a:solidFill>
              </a:rPr>
              <a:t>del </a:t>
            </a:r>
            <a:r>
              <a:rPr sz="4000" b="1" dirty="0" err="1" smtClean="0">
                <a:solidFill>
                  <a:srgbClr val="006600"/>
                </a:solidFill>
              </a:rPr>
              <a:t>negocio</a:t>
            </a:r>
            <a:endParaRPr sz="4000" b="1" dirty="0">
              <a:solidFill>
                <a:srgbClr val="006600"/>
              </a:solidFill>
            </a:endParaRPr>
          </a:p>
        </p:txBody>
      </p:sp>
      <p:pic>
        <p:nvPicPr>
          <p:cNvPr id="58" name="image7.jpeg" descr="image12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4062" y="1916112"/>
            <a:ext cx="7869238" cy="3600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hart 61"/>
          <p:cNvGraphicFramePr/>
          <p:nvPr/>
        </p:nvGraphicFramePr>
        <p:xfrm>
          <a:off x="3912097" y="2054073"/>
          <a:ext cx="1778221" cy="126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Problema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1047750" y="4038600"/>
            <a:ext cx="7772400" cy="154940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803275">
              <a:spcBef>
                <a:spcPts val="400"/>
              </a:spcBef>
              <a:defRPr sz="1800"/>
            </a:pP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Concentración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posibles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clientes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zona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centro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defTabSz="803275">
              <a:spcBef>
                <a:spcPts val="400"/>
              </a:spcBef>
              <a:defRPr sz="1800"/>
            </a:pP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Mercado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potencial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Cerdos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defTabSz="803275">
              <a:spcBef>
                <a:spcPts val="400"/>
              </a:spcBef>
              <a:defRPr sz="1800"/>
            </a:pP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Desconocimiento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detalle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de los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clientes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del PDV.</a:t>
            </a:r>
          </a:p>
          <a:p>
            <a:pPr defTabSz="803275">
              <a:spcBef>
                <a:spcPts val="400"/>
              </a:spcBef>
              <a:defRPr sz="1800"/>
            </a:pP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Ventas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en PDV 40%.</a:t>
            </a:r>
          </a:p>
          <a:p>
            <a:pPr defTabSz="803275">
              <a:spcBef>
                <a:spcPts val="400"/>
              </a:spcBef>
              <a:defRPr sz="1800"/>
            </a:pP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Presencia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marcas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sz="1500" dirty="0" err="1">
                <a:latin typeface="Century Gothic"/>
                <a:ea typeface="Century Gothic"/>
                <a:cs typeface="Century Gothic"/>
                <a:sym typeface="Century Gothic"/>
              </a:rPr>
              <a:t>competencia</a:t>
            </a:r>
            <a:r>
              <a:rPr sz="15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64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682625" y="1916112"/>
            <a:ext cx="2505075" cy="143986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6946892" y="1844667"/>
            <a:ext cx="576249" cy="574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A1A1A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596180" y="1916105"/>
            <a:ext cx="574661" cy="57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A1A1A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235817" y="2419342"/>
            <a:ext cx="576249" cy="57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A1A1A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851275" y="3284537"/>
            <a:ext cx="201612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73050" indent="-273050">
              <a:spcBef>
                <a:spcPts val="5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400"/>
              <a:t>&gt; PARTICIPACIÓN</a:t>
            </a:r>
          </a:p>
        </p:txBody>
      </p:sp>
      <p:sp>
        <p:nvSpPr>
          <p:cNvPr id="69" name="Shape 69"/>
          <p:cNvSpPr/>
          <p:nvPr/>
        </p:nvSpPr>
        <p:spPr>
          <a:xfrm>
            <a:off x="6731000" y="3284537"/>
            <a:ext cx="158432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73050" indent="-273050" algn="ctr">
              <a:spcBef>
                <a:spcPts val="5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400"/>
              <a:t>CLIENTES</a:t>
            </a:r>
          </a:p>
        </p:txBody>
      </p:sp>
      <p:pic>
        <p:nvPicPr>
          <p:cNvPr id="70" name="image3.png"/>
          <p:cNvPicPr/>
          <p:nvPr/>
        </p:nvPicPr>
        <p:blipFill>
          <a:blip r:embed="rId3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Hipótesis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914400" y="1771650"/>
            <a:ext cx="7772400" cy="38544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6063" lvl="0" indent="-156063">
              <a:buChar char="●"/>
              <a:defRPr sz="1800"/>
            </a:pP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Mercado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balanceados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poco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explotado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zona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centro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25425" lvl="0" indent="-225425">
              <a:buChar char="●"/>
              <a:defRPr sz="1800"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063" lvl="0" indent="-156063">
              <a:buChar char="●"/>
              <a:defRPr sz="1800"/>
            </a:pP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Utilizan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balanceados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para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engorde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grandes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productores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mayoría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25425" lvl="0" indent="-225425">
              <a:buSzTx/>
              <a:buNone/>
              <a:defRPr sz="1800"/>
            </a:pP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  </a:t>
            </a:r>
          </a:p>
          <a:p>
            <a:pPr marL="156063" lvl="0" indent="-156063">
              <a:buChar char="●"/>
              <a:defRPr sz="1800"/>
            </a:pP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posicionamiento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marca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representativo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25425" lvl="0" indent="-225425">
              <a:buSzTx/>
              <a:buNone/>
              <a:defRPr sz="1800"/>
            </a:pP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 </a:t>
            </a:r>
          </a:p>
          <a:p>
            <a:pPr marL="156063" lvl="0" indent="-156063">
              <a:buChar char="●"/>
              <a:defRPr sz="1800"/>
            </a:pP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Crecimiento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de PDV en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 err="1">
                <a:latin typeface="Century Gothic"/>
                <a:ea typeface="Century Gothic"/>
                <a:cs typeface="Century Gothic"/>
                <a:sym typeface="Century Gothic"/>
              </a:rPr>
              <a:t>zona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25425" lvl="0" indent="-225425">
              <a:buSzTx/>
              <a:buNone/>
              <a:defRPr sz="1800"/>
            </a:pPr>
            <a:r>
              <a:rPr dirty="0" smtClean="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</p:txBody>
      </p:sp>
      <p:pic>
        <p:nvPicPr>
          <p:cNvPr id="74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Objetivo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8762" lvl="0" indent="-258762">
              <a:buChar char="●"/>
              <a:defRPr sz="1800"/>
            </a:pP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8762" lvl="0" indent="-258762">
              <a:buChar char="●"/>
              <a:defRPr sz="1800"/>
            </a:pP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8952" lvl="0" indent="-218952">
              <a:buChar char="●"/>
              <a:defRPr sz="1800"/>
            </a:pPr>
            <a:r>
              <a:rPr sz="2200">
                <a:latin typeface="Century Gothic"/>
                <a:ea typeface="Century Gothic"/>
                <a:cs typeface="Century Gothic"/>
                <a:sym typeface="Century Gothic"/>
              </a:rPr>
              <a:t>Implementar una estrategia de trade marketing que diseñada a partir de conocimiento de los clientes potenciales en los puntos de venta estratégicos de la zona centro (Cotopaxi, Tungurahua y Chimborazo) permita potencializar la demanda de alimentos balanceados para cerdos.</a:t>
            </a:r>
          </a:p>
        </p:txBody>
      </p:sp>
      <p:pic>
        <p:nvPicPr>
          <p:cNvPr id="78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6600"/>
                </a:solidFill>
              </a:rPr>
              <a:t>Investigación de mercado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1892298" y="1758951"/>
            <a:ext cx="5134409" cy="3727450"/>
            <a:chOff x="-1" y="1"/>
            <a:chExt cx="5134408" cy="3727449"/>
          </a:xfrm>
        </p:grpSpPr>
        <p:grpSp>
          <p:nvGrpSpPr>
            <p:cNvPr id="83" name="Group 83"/>
            <p:cNvGrpSpPr/>
            <p:nvPr/>
          </p:nvGrpSpPr>
          <p:grpSpPr>
            <a:xfrm>
              <a:off x="0" y="1"/>
              <a:ext cx="4996408" cy="960909"/>
              <a:chOff x="0" y="1"/>
              <a:chExt cx="4996407" cy="960908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0" y="1"/>
                <a:ext cx="4996408" cy="960909"/>
              </a:xfrm>
              <a:prstGeom prst="roundRect">
                <a:avLst>
                  <a:gd name="adj" fmla="val 7500"/>
                </a:avLst>
              </a:prstGeom>
              <a:solidFill>
                <a:srgbClr val="0070C0"/>
              </a:solidFill>
              <a:ln w="127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21083" y="175654"/>
                <a:ext cx="4954241" cy="60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 dirty="0" err="1">
                    <a:solidFill>
                      <a:srgbClr val="FFFFFF"/>
                    </a:solidFill>
                  </a:rPr>
                  <a:t>Conocer</a:t>
                </a:r>
                <a:r>
                  <a:rPr sz="2000" b="1" dirty="0">
                    <a:solidFill>
                      <a:srgbClr val="FFFFFF"/>
                    </a:solidFill>
                  </a:rPr>
                  <a:t>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detalladamente</a:t>
                </a:r>
                <a:r>
                  <a:rPr sz="2000" b="1" dirty="0">
                    <a:solidFill>
                      <a:srgbClr val="FFFFFF"/>
                    </a:solidFill>
                  </a:rPr>
                  <a:t>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volumen</a:t>
                </a:r>
                <a:r>
                  <a:rPr sz="2000" b="1" dirty="0">
                    <a:solidFill>
                      <a:srgbClr val="FFFFFF"/>
                    </a:solidFill>
                  </a:rPr>
                  <a:t> de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venta</a:t>
                </a:r>
                <a:r>
                  <a:rPr sz="2000" b="1" dirty="0">
                    <a:solidFill>
                      <a:srgbClr val="FFFFFF"/>
                    </a:solidFill>
                  </a:rPr>
                  <a:t> de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sus</a:t>
                </a:r>
                <a:r>
                  <a:rPr sz="2000" b="1" dirty="0">
                    <a:solidFill>
                      <a:srgbClr val="FFFFFF"/>
                    </a:solidFill>
                  </a:rPr>
                  <a:t>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productos</a:t>
                </a:r>
                <a:r>
                  <a:rPr sz="2000" b="1" dirty="0">
                    <a:solidFill>
                      <a:srgbClr val="FFFFFF"/>
                    </a:solidFill>
                  </a:rPr>
                  <a:t>.</a:t>
                </a: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0" y="1396915"/>
              <a:ext cx="5134407" cy="935167"/>
              <a:chOff x="0" y="0"/>
              <a:chExt cx="5134407" cy="935166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0" y="0"/>
                <a:ext cx="4997450" cy="935166"/>
              </a:xfrm>
              <a:prstGeom prst="roundRect">
                <a:avLst>
                  <a:gd name="adj" fmla="val 7500"/>
                </a:avLst>
              </a:prstGeom>
              <a:solidFill>
                <a:srgbClr val="FFC000"/>
              </a:solidFill>
              <a:ln w="127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190697" y="315182"/>
                <a:ext cx="4943710" cy="30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 dirty="0" err="1">
                    <a:solidFill>
                      <a:srgbClr val="FFFFFF"/>
                    </a:solidFill>
                  </a:rPr>
                  <a:t>Conocer</a:t>
                </a:r>
                <a:r>
                  <a:rPr sz="2000" b="1" dirty="0">
                    <a:solidFill>
                      <a:srgbClr val="FFFFFF"/>
                    </a:solidFill>
                  </a:rPr>
                  <a:t>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dónde</a:t>
                </a:r>
                <a:r>
                  <a:rPr sz="2000" b="1" dirty="0">
                    <a:solidFill>
                      <a:srgbClr val="FFFFFF"/>
                    </a:solidFill>
                  </a:rPr>
                  <a:t>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está</a:t>
                </a:r>
                <a:r>
                  <a:rPr sz="2000" b="1" dirty="0">
                    <a:solidFill>
                      <a:srgbClr val="FFFFFF"/>
                    </a:solidFill>
                  </a:rPr>
                  <a:t> la </a:t>
                </a:r>
                <a:r>
                  <a:rPr sz="2000" b="1" dirty="0" err="1">
                    <a:solidFill>
                      <a:srgbClr val="FFFFFF"/>
                    </a:solidFill>
                  </a:rPr>
                  <a:t>competencia</a:t>
                </a:r>
                <a:r>
                  <a:rPr sz="2000" b="1" dirty="0">
                    <a:solidFill>
                      <a:srgbClr val="FFFFFF"/>
                    </a:solidFill>
                  </a:rPr>
                  <a:t>.</a:t>
                </a: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-1" y="2769631"/>
              <a:ext cx="4980334" cy="957819"/>
              <a:chOff x="0" y="0"/>
              <a:chExt cx="4980332" cy="957818"/>
            </a:xfrm>
          </p:grpSpPr>
          <p:sp>
            <p:nvSpPr>
              <p:cNvPr id="87" name="Shape 87"/>
              <p:cNvSpPr/>
              <p:nvPr/>
            </p:nvSpPr>
            <p:spPr>
              <a:xfrm>
                <a:off x="0" y="0"/>
                <a:ext cx="4980333" cy="957819"/>
              </a:xfrm>
              <a:prstGeom prst="roundRect">
                <a:avLst>
                  <a:gd name="adj" fmla="val 7500"/>
                </a:avLst>
              </a:prstGeom>
              <a:solidFill>
                <a:srgbClr val="92D050"/>
              </a:solidFill>
              <a:ln w="127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21016" y="174109"/>
                <a:ext cx="4938300" cy="60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FFFFFF"/>
                    </a:solidFill>
                  </a:rPr>
                  <a:t>Mejorar distribución y cobertura en PDV.</a:t>
                </a:r>
              </a:p>
            </p:txBody>
          </p:sp>
        </p:grpSp>
      </p:grpSp>
      <p:pic>
        <p:nvPicPr>
          <p:cNvPr id="91" name="image3.png"/>
          <p:cNvPicPr/>
          <p:nvPr/>
        </p:nvPicPr>
        <p:blipFill>
          <a:blip r:embed="rId2" cstate="print">
            <a:extLst/>
          </a:blip>
          <a:srcRect b="19287"/>
          <a:stretch>
            <a:fillRect/>
          </a:stretch>
        </p:blipFill>
        <p:spPr>
          <a:xfrm>
            <a:off x="395287" y="6019800"/>
            <a:ext cx="862013" cy="49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8F8F8F"/>
      </a:accent3>
      <a:accent4>
        <a:srgbClr val="707070"/>
      </a:accent4>
      <a:accent5>
        <a:srgbClr val="EAEAEA"/>
      </a:accent5>
      <a:accent6>
        <a:srgbClr val="A1A1A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8F8F8F"/>
      </a:accent3>
      <a:accent4>
        <a:srgbClr val="707070"/>
      </a:accent4>
      <a:accent5>
        <a:srgbClr val="EAEAEA"/>
      </a:accent5>
      <a:accent6>
        <a:srgbClr val="A1A1A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755</Words>
  <Application>Microsoft Office PowerPoint</Application>
  <PresentationFormat>Presentación en pantalla (4:3)</PresentationFormat>
  <Paragraphs>239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 Unicode MS</vt:lpstr>
      <vt:lpstr>Calibri</vt:lpstr>
      <vt:lpstr>Century Gothic</vt:lpstr>
      <vt:lpstr>Franklin Gothic Book</vt:lpstr>
      <vt:lpstr>Helvetica</vt:lpstr>
      <vt:lpstr>Helvetica Neue</vt:lpstr>
      <vt:lpstr>Perpetua</vt:lpstr>
      <vt:lpstr>Times New Roman</vt:lpstr>
      <vt:lpstr>Wingdings 2</vt:lpstr>
      <vt:lpstr>Default</vt:lpstr>
      <vt:lpstr>Presentación de PowerPoint</vt:lpstr>
      <vt:lpstr>Resumen</vt:lpstr>
      <vt:lpstr>Reseña histórica</vt:lpstr>
      <vt:lpstr>Descripción del negocio</vt:lpstr>
      <vt:lpstr>Estrategia actual del negocio</vt:lpstr>
      <vt:lpstr>Problema</vt:lpstr>
      <vt:lpstr>Hipótesis</vt:lpstr>
      <vt:lpstr>Objetivo</vt:lpstr>
      <vt:lpstr>Investigación de mercado</vt:lpstr>
      <vt:lpstr>Métodos de investigación</vt:lpstr>
      <vt:lpstr>Métodos de investigación</vt:lpstr>
      <vt:lpstr>Determinación de la muestra</vt:lpstr>
      <vt:lpstr>Determinación de la muestra</vt:lpstr>
      <vt:lpstr>Estrategia trade actual</vt:lpstr>
      <vt:lpstr>Estrategia del negocio propuesta</vt:lpstr>
      <vt:lpstr>Estrategia trade propuesta</vt:lpstr>
      <vt:lpstr>Resultados esperados</vt:lpstr>
      <vt:lpstr>Presupuesto PRONACA</vt:lpstr>
      <vt:lpstr>Presupuesto Actividades Trade</vt:lpstr>
      <vt:lpstr>Puesta en marcha</vt:lpstr>
      <vt:lpstr>Puesta en marcha</vt:lpstr>
      <vt:lpstr>Puesta en marcha</vt:lpstr>
      <vt:lpstr>Puesta en marcha</vt:lpstr>
      <vt:lpstr>Puesta en marcha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</dc:creator>
  <cp:lastModifiedBy>MAYRA PG</cp:lastModifiedBy>
  <cp:revision>29</cp:revision>
  <dcterms:modified xsi:type="dcterms:W3CDTF">2015-07-02T15:01:49Z</dcterms:modified>
  <cp:contentStatus/>
</cp:coreProperties>
</file>