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1" r:id="rId6"/>
    <p:sldId id="263" r:id="rId7"/>
    <p:sldId id="264" r:id="rId8"/>
    <p:sldId id="262" r:id="rId9"/>
    <p:sldId id="266" r:id="rId10"/>
    <p:sldId id="268" r:id="rId11"/>
    <p:sldId id="270" r:id="rId12"/>
    <p:sldId id="271" r:id="rId13"/>
    <p:sldId id="273" r:id="rId14"/>
    <p:sldId id="274" r:id="rId15"/>
    <p:sldId id="275" r:id="rId16"/>
    <p:sldId id="276" r:id="rId17"/>
    <p:sldId id="277" r:id="rId18"/>
    <p:sldId id="278" r:id="rId19"/>
    <p:sldId id="279" r:id="rId20"/>
    <p:sldId id="280" r:id="rId21"/>
    <p:sldId id="281" r:id="rId22"/>
    <p:sldId id="282" r:id="rId23"/>
    <p:sldId id="283" r:id="rId2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3" d="100"/>
          <a:sy n="113" d="100"/>
        </p:scale>
        <p:origin x="-42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00F3520-C739-4578-83DD-014BCEAA16FE}" type="datetimeFigureOut">
              <a:rPr lang="es-CO" smtClean="0"/>
              <a:t>27/05/2015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BC76D43-06B6-48E1-A3E0-1AF5FF62B61E}" type="slidenum">
              <a:rPr lang="es-CO" smtClean="0"/>
              <a:t>‹Nº›</a:t>
            </a:fld>
            <a:endParaRPr lang="es-CO"/>
          </a:p>
        </p:txBody>
      </p:sp>
    </p:spTree>
    <p:extLst>
      <p:ext uri="{BB962C8B-B14F-4D97-AF65-F5344CB8AC3E}">
        <p14:creationId xmlns:p14="http://schemas.microsoft.com/office/powerpoint/2010/main" val="32753124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00F3520-C739-4578-83DD-014BCEAA16FE}" type="datetimeFigureOut">
              <a:rPr lang="es-CO" smtClean="0"/>
              <a:t>27/05/2015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BC76D43-06B6-48E1-A3E0-1AF5FF62B61E}" type="slidenum">
              <a:rPr lang="es-CO" smtClean="0"/>
              <a:t>‹Nº›</a:t>
            </a:fld>
            <a:endParaRPr lang="es-CO"/>
          </a:p>
        </p:txBody>
      </p:sp>
    </p:spTree>
    <p:extLst>
      <p:ext uri="{BB962C8B-B14F-4D97-AF65-F5344CB8AC3E}">
        <p14:creationId xmlns:p14="http://schemas.microsoft.com/office/powerpoint/2010/main" val="359857400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00F3520-C739-4578-83DD-014BCEAA16FE}" type="datetimeFigureOut">
              <a:rPr lang="es-CO" smtClean="0"/>
              <a:t>27/05/2015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BC76D43-06B6-48E1-A3E0-1AF5FF62B61E}" type="slidenum">
              <a:rPr lang="es-CO" smtClean="0"/>
              <a:t>‹Nº›</a:t>
            </a:fld>
            <a:endParaRPr lang="es-CO"/>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7098295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00F3520-C739-4578-83DD-014BCEAA16FE}" type="datetimeFigureOut">
              <a:rPr lang="es-CO" smtClean="0"/>
              <a:t>27/05/2015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BC76D43-06B6-48E1-A3E0-1AF5FF62B61E}" type="slidenum">
              <a:rPr lang="es-CO" smtClean="0"/>
              <a:t>‹Nº›</a:t>
            </a:fld>
            <a:endParaRPr lang="es-CO"/>
          </a:p>
        </p:txBody>
      </p:sp>
    </p:spTree>
    <p:extLst>
      <p:ext uri="{BB962C8B-B14F-4D97-AF65-F5344CB8AC3E}">
        <p14:creationId xmlns:p14="http://schemas.microsoft.com/office/powerpoint/2010/main" val="101891956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00F3520-C739-4578-83DD-014BCEAA16FE}" type="datetimeFigureOut">
              <a:rPr lang="es-CO" smtClean="0"/>
              <a:t>27/05/2015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BC76D43-06B6-48E1-A3E0-1AF5FF62B61E}" type="slidenum">
              <a:rPr lang="es-CO" smtClean="0"/>
              <a:t>‹Nº›</a:t>
            </a:fld>
            <a:endParaRPr lang="es-C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0673547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00F3520-C739-4578-83DD-014BCEAA16FE}" type="datetimeFigureOut">
              <a:rPr lang="es-CO" smtClean="0"/>
              <a:t>27/05/2015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BC76D43-06B6-48E1-A3E0-1AF5FF62B61E}" type="slidenum">
              <a:rPr lang="es-CO" smtClean="0"/>
              <a:t>‹Nº›</a:t>
            </a:fld>
            <a:endParaRPr lang="es-CO"/>
          </a:p>
        </p:txBody>
      </p:sp>
    </p:spTree>
    <p:extLst>
      <p:ext uri="{BB962C8B-B14F-4D97-AF65-F5344CB8AC3E}">
        <p14:creationId xmlns:p14="http://schemas.microsoft.com/office/powerpoint/2010/main" val="172555226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00F3520-C739-4578-83DD-014BCEAA16FE}" type="datetimeFigureOut">
              <a:rPr lang="es-CO" smtClean="0"/>
              <a:t>27/05/2015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BC76D43-06B6-48E1-A3E0-1AF5FF62B61E}" type="slidenum">
              <a:rPr lang="es-CO" smtClean="0"/>
              <a:t>‹Nº›</a:t>
            </a:fld>
            <a:endParaRPr lang="es-CO"/>
          </a:p>
        </p:txBody>
      </p:sp>
    </p:spTree>
    <p:extLst>
      <p:ext uri="{BB962C8B-B14F-4D97-AF65-F5344CB8AC3E}">
        <p14:creationId xmlns:p14="http://schemas.microsoft.com/office/powerpoint/2010/main" val="353663455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00F3520-C739-4578-83DD-014BCEAA16FE}" type="datetimeFigureOut">
              <a:rPr lang="es-CO" smtClean="0"/>
              <a:t>27/05/2015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BC76D43-06B6-48E1-A3E0-1AF5FF62B61E}" type="slidenum">
              <a:rPr lang="es-CO" smtClean="0"/>
              <a:t>‹Nº›</a:t>
            </a:fld>
            <a:endParaRPr lang="es-CO"/>
          </a:p>
        </p:txBody>
      </p:sp>
    </p:spTree>
    <p:extLst>
      <p:ext uri="{BB962C8B-B14F-4D97-AF65-F5344CB8AC3E}">
        <p14:creationId xmlns:p14="http://schemas.microsoft.com/office/powerpoint/2010/main" val="310396434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00F3520-C739-4578-83DD-014BCEAA16FE}" type="datetimeFigureOut">
              <a:rPr lang="es-CO" smtClean="0"/>
              <a:t>27/05/2015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BC76D43-06B6-48E1-A3E0-1AF5FF62B61E}" type="slidenum">
              <a:rPr lang="es-CO" smtClean="0"/>
              <a:t>‹Nº›</a:t>
            </a:fld>
            <a:endParaRPr lang="es-CO"/>
          </a:p>
        </p:txBody>
      </p:sp>
    </p:spTree>
    <p:extLst>
      <p:ext uri="{BB962C8B-B14F-4D97-AF65-F5344CB8AC3E}">
        <p14:creationId xmlns:p14="http://schemas.microsoft.com/office/powerpoint/2010/main" val="291796595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00F3520-C739-4578-83DD-014BCEAA16FE}" type="datetimeFigureOut">
              <a:rPr lang="es-CO" smtClean="0"/>
              <a:t>27/05/2015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BC76D43-06B6-48E1-A3E0-1AF5FF62B61E}" type="slidenum">
              <a:rPr lang="es-CO" smtClean="0"/>
              <a:t>‹Nº›</a:t>
            </a:fld>
            <a:endParaRPr lang="es-CO"/>
          </a:p>
        </p:txBody>
      </p:sp>
    </p:spTree>
    <p:extLst>
      <p:ext uri="{BB962C8B-B14F-4D97-AF65-F5344CB8AC3E}">
        <p14:creationId xmlns:p14="http://schemas.microsoft.com/office/powerpoint/2010/main" val="395104517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00F3520-C739-4578-83DD-014BCEAA16FE}" type="datetimeFigureOut">
              <a:rPr lang="es-CO" smtClean="0"/>
              <a:t>27/05/2015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BC76D43-06B6-48E1-A3E0-1AF5FF62B61E}" type="slidenum">
              <a:rPr lang="es-CO" smtClean="0"/>
              <a:t>‹Nº›</a:t>
            </a:fld>
            <a:endParaRPr lang="es-CO"/>
          </a:p>
        </p:txBody>
      </p:sp>
    </p:spTree>
    <p:extLst>
      <p:ext uri="{BB962C8B-B14F-4D97-AF65-F5344CB8AC3E}">
        <p14:creationId xmlns:p14="http://schemas.microsoft.com/office/powerpoint/2010/main" val="223568470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00F3520-C739-4578-83DD-014BCEAA16FE}" type="datetimeFigureOut">
              <a:rPr lang="es-CO" smtClean="0"/>
              <a:t>27/05/2015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3BC76D43-06B6-48E1-A3E0-1AF5FF62B61E}" type="slidenum">
              <a:rPr lang="es-CO" smtClean="0"/>
              <a:t>‹Nº›</a:t>
            </a:fld>
            <a:endParaRPr lang="es-CO"/>
          </a:p>
        </p:txBody>
      </p:sp>
    </p:spTree>
    <p:extLst>
      <p:ext uri="{BB962C8B-B14F-4D97-AF65-F5344CB8AC3E}">
        <p14:creationId xmlns:p14="http://schemas.microsoft.com/office/powerpoint/2010/main" val="327727901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00F3520-C739-4578-83DD-014BCEAA16FE}" type="datetimeFigureOut">
              <a:rPr lang="es-CO" smtClean="0"/>
              <a:t>27/05/2015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3BC76D43-06B6-48E1-A3E0-1AF5FF62B61E}" type="slidenum">
              <a:rPr lang="es-CO" smtClean="0"/>
              <a:t>‹Nº›</a:t>
            </a:fld>
            <a:endParaRPr lang="es-CO"/>
          </a:p>
        </p:txBody>
      </p:sp>
    </p:spTree>
    <p:extLst>
      <p:ext uri="{BB962C8B-B14F-4D97-AF65-F5344CB8AC3E}">
        <p14:creationId xmlns:p14="http://schemas.microsoft.com/office/powerpoint/2010/main" val="1611669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0F3520-C739-4578-83DD-014BCEAA16FE}" type="datetimeFigureOut">
              <a:rPr lang="es-CO" smtClean="0"/>
              <a:t>27/05/2015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3BC76D43-06B6-48E1-A3E0-1AF5FF62B61E}" type="slidenum">
              <a:rPr lang="es-CO" smtClean="0"/>
              <a:t>‹Nº›</a:t>
            </a:fld>
            <a:endParaRPr lang="es-CO"/>
          </a:p>
        </p:txBody>
      </p:sp>
    </p:spTree>
    <p:extLst>
      <p:ext uri="{BB962C8B-B14F-4D97-AF65-F5344CB8AC3E}">
        <p14:creationId xmlns:p14="http://schemas.microsoft.com/office/powerpoint/2010/main" val="22896676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00F3520-C739-4578-83DD-014BCEAA16FE}" type="datetimeFigureOut">
              <a:rPr lang="es-CO" smtClean="0"/>
              <a:t>27/05/2015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BC76D43-06B6-48E1-A3E0-1AF5FF62B61E}" type="slidenum">
              <a:rPr lang="es-CO" smtClean="0"/>
              <a:t>‹Nº›</a:t>
            </a:fld>
            <a:endParaRPr lang="es-CO"/>
          </a:p>
        </p:txBody>
      </p:sp>
    </p:spTree>
    <p:extLst>
      <p:ext uri="{BB962C8B-B14F-4D97-AF65-F5344CB8AC3E}">
        <p14:creationId xmlns:p14="http://schemas.microsoft.com/office/powerpoint/2010/main" val="239899695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00F3520-C739-4578-83DD-014BCEAA16FE}" type="datetimeFigureOut">
              <a:rPr lang="es-CO" smtClean="0"/>
              <a:t>27/05/2015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BC76D43-06B6-48E1-A3E0-1AF5FF62B61E}" type="slidenum">
              <a:rPr lang="es-CO" smtClean="0"/>
              <a:t>‹Nº›</a:t>
            </a:fld>
            <a:endParaRPr lang="es-CO"/>
          </a:p>
        </p:txBody>
      </p:sp>
    </p:spTree>
    <p:extLst>
      <p:ext uri="{BB962C8B-B14F-4D97-AF65-F5344CB8AC3E}">
        <p14:creationId xmlns:p14="http://schemas.microsoft.com/office/powerpoint/2010/main" val="304000127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00F3520-C739-4578-83DD-014BCEAA16FE}" type="datetimeFigureOut">
              <a:rPr lang="es-CO" smtClean="0"/>
              <a:t>27/05/2015</a:t>
            </a:fld>
            <a:endParaRPr lang="es-CO"/>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BC76D43-06B6-48E1-A3E0-1AF5FF62B61E}" type="slidenum">
              <a:rPr lang="es-CO" smtClean="0"/>
              <a:t>‹Nº›</a:t>
            </a:fld>
            <a:endParaRPr lang="es-CO"/>
          </a:p>
        </p:txBody>
      </p:sp>
    </p:spTree>
    <p:extLst>
      <p:ext uri="{BB962C8B-B14F-4D97-AF65-F5344CB8AC3E}">
        <p14:creationId xmlns:p14="http://schemas.microsoft.com/office/powerpoint/2010/main" val="280268931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package" Target="../embeddings/Documento_de_Microsoft_Word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06828" y="741005"/>
            <a:ext cx="9465972" cy="5440854"/>
          </a:xfrm>
        </p:spPr>
        <p:txBody>
          <a:bodyPr/>
          <a:lstStyle/>
          <a:p>
            <a:endParaRPr lang="es-CO"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3821" y="741003"/>
            <a:ext cx="4867142" cy="4912821"/>
          </a:xfrm>
          <a:prstGeom prst="rect">
            <a:avLst/>
          </a:prstGeom>
        </p:spPr>
      </p:pic>
    </p:spTree>
    <p:extLst>
      <p:ext uri="{BB962C8B-B14F-4D97-AF65-F5344CB8AC3E}">
        <p14:creationId xmlns:p14="http://schemas.microsoft.com/office/powerpoint/2010/main" val="80904646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82706" y="454025"/>
            <a:ext cx="10515600" cy="4351338"/>
          </a:xfrm>
        </p:spPr>
        <p:txBody>
          <a:bodyPr/>
          <a:lstStyle/>
          <a:p>
            <a:endParaRPr lang="es-CO" dirty="0"/>
          </a:p>
        </p:txBody>
      </p:sp>
      <p:sp>
        <p:nvSpPr>
          <p:cNvPr id="4" name="Rectángulo 3"/>
          <p:cNvSpPr/>
          <p:nvPr/>
        </p:nvSpPr>
        <p:spPr>
          <a:xfrm>
            <a:off x="3563471" y="806824"/>
            <a:ext cx="3388658" cy="8606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DISEÑO METODOLÓGICO</a:t>
            </a:r>
            <a:endParaRPr lang="es-CO" dirty="0"/>
          </a:p>
        </p:txBody>
      </p:sp>
      <p:sp>
        <p:nvSpPr>
          <p:cNvPr id="5" name="Elipse 4"/>
          <p:cNvSpPr/>
          <p:nvPr/>
        </p:nvSpPr>
        <p:spPr>
          <a:xfrm>
            <a:off x="2447365" y="2017059"/>
            <a:ext cx="5392270" cy="1479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Tipo de investigación: Cuasi-experimental</a:t>
            </a:r>
          </a:p>
          <a:p>
            <a:pPr algn="ctr"/>
            <a:endParaRPr lang="es-CO" dirty="0"/>
          </a:p>
        </p:txBody>
      </p:sp>
      <p:cxnSp>
        <p:nvCxnSpPr>
          <p:cNvPr id="7" name="Conector recto de flecha 6"/>
          <p:cNvCxnSpPr/>
          <p:nvPr/>
        </p:nvCxnSpPr>
        <p:spPr>
          <a:xfrm>
            <a:off x="5150224" y="1667435"/>
            <a:ext cx="26894" cy="3227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992507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63389" y="776753"/>
            <a:ext cx="10515600" cy="5462681"/>
          </a:xfrm>
        </p:spPr>
        <p:txBody>
          <a:bodyPr/>
          <a:lstStyle/>
          <a:p>
            <a:endParaRPr lang="es-CO" dirty="0"/>
          </a:p>
        </p:txBody>
      </p:sp>
      <p:sp>
        <p:nvSpPr>
          <p:cNvPr id="4" name="Rectángulo 3"/>
          <p:cNvSpPr/>
          <p:nvPr/>
        </p:nvSpPr>
        <p:spPr>
          <a:xfrm>
            <a:off x="3254188" y="776753"/>
            <a:ext cx="4020671" cy="12371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t>Instrumentos</a:t>
            </a:r>
            <a:endParaRPr lang="es-CO" dirty="0"/>
          </a:p>
        </p:txBody>
      </p:sp>
      <p:sp>
        <p:nvSpPr>
          <p:cNvPr id="5" name="Elipse 4"/>
          <p:cNvSpPr/>
          <p:nvPr/>
        </p:nvSpPr>
        <p:spPr>
          <a:xfrm>
            <a:off x="811307" y="2366683"/>
            <a:ext cx="5428128" cy="31869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t>ENCUESTA: </a:t>
            </a:r>
            <a:r>
              <a:rPr lang="es-EC" dirty="0"/>
              <a:t>Permitió recopilar datos de la valoración de las actividades de la vida diaria- índice de </a:t>
            </a:r>
            <a:r>
              <a:rPr lang="es-EC" dirty="0" err="1"/>
              <a:t>Katz</a:t>
            </a:r>
            <a:r>
              <a:rPr lang="es-EC" dirty="0"/>
              <a:t>, a través de un cuestionario escrito a determinada población. Se aplicó a los adultos mayores de la agrupación “Amigos de los años dorados”.</a:t>
            </a:r>
          </a:p>
          <a:p>
            <a:pPr algn="ctr"/>
            <a:endParaRPr lang="es-CO" dirty="0"/>
          </a:p>
        </p:txBody>
      </p:sp>
      <p:sp>
        <p:nvSpPr>
          <p:cNvPr id="6" name="Elipse 5"/>
          <p:cNvSpPr/>
          <p:nvPr/>
        </p:nvSpPr>
        <p:spPr>
          <a:xfrm>
            <a:off x="6494928" y="2581834"/>
            <a:ext cx="4477871" cy="2756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t>TEST FÍSICOS: </a:t>
            </a:r>
            <a:r>
              <a:rPr lang="es-EC" dirty="0"/>
              <a:t>Son evaluaciones que nos sirvió para obtener datos iniciales y finales del estudio de las capacidades imprescindibles de los Adultos Mayores. </a:t>
            </a:r>
          </a:p>
          <a:p>
            <a:pPr algn="ctr"/>
            <a:endParaRPr lang="es-CO" dirty="0"/>
          </a:p>
        </p:txBody>
      </p:sp>
      <p:cxnSp>
        <p:nvCxnSpPr>
          <p:cNvPr id="8" name="Conector recto de flecha 7"/>
          <p:cNvCxnSpPr/>
          <p:nvPr/>
        </p:nvCxnSpPr>
        <p:spPr>
          <a:xfrm flipH="1">
            <a:off x="4356847" y="2013882"/>
            <a:ext cx="188259" cy="352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a:off x="6494928" y="2013882"/>
            <a:ext cx="927849" cy="863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007126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TÉCNICAS E INSTRUMENTOS</a:t>
            </a:r>
            <a:r>
              <a:rPr lang="es-EC" dirty="0"/>
              <a:t/>
            </a:r>
            <a:br>
              <a:rPr lang="es-EC" dirty="0"/>
            </a:br>
            <a:endParaRPr lang="es-CO" dirty="0"/>
          </a:p>
        </p:txBody>
      </p:sp>
      <p:sp>
        <p:nvSpPr>
          <p:cNvPr id="3" name="Marcador de contenido 2"/>
          <p:cNvSpPr>
            <a:spLocks noGrp="1"/>
          </p:cNvSpPr>
          <p:nvPr>
            <p:ph idx="1"/>
          </p:nvPr>
        </p:nvSpPr>
        <p:spPr/>
        <p:txBody>
          <a:bodyPr/>
          <a:lstStyle/>
          <a:p>
            <a:r>
              <a:rPr lang="es-EC" b="1" dirty="0"/>
              <a:t>TÉCNICAS</a:t>
            </a:r>
            <a:endParaRPr lang="es-EC" dirty="0"/>
          </a:p>
          <a:p>
            <a:pPr lvl="0"/>
            <a:r>
              <a:rPr lang="es-EC" b="1" dirty="0"/>
              <a:t>Bibliográfica:</a:t>
            </a:r>
            <a:r>
              <a:rPr lang="es-EC" dirty="0"/>
              <a:t> Por cuanto se realizó para la elaboración del marco teórico de la investigación.</a:t>
            </a:r>
          </a:p>
          <a:p>
            <a:pPr lvl="0"/>
            <a:r>
              <a:rPr lang="es-EC" b="1" dirty="0"/>
              <a:t>Campo: </a:t>
            </a:r>
            <a:r>
              <a:rPr lang="es-EC" dirty="0"/>
              <a:t>En razón de que los datos se obtuvieron de la observación directa de los actores objeto de análisis.</a:t>
            </a:r>
          </a:p>
          <a:p>
            <a:pPr lvl="0"/>
            <a:r>
              <a:rPr lang="es-EC" b="1" dirty="0"/>
              <a:t>Estadística: </a:t>
            </a:r>
            <a:r>
              <a:rPr lang="es-EC" dirty="0"/>
              <a:t>Para el levantamiento de información y comprobación de hipótesis.</a:t>
            </a:r>
          </a:p>
          <a:p>
            <a:endParaRPr lang="es-CO" dirty="0"/>
          </a:p>
        </p:txBody>
      </p:sp>
    </p:spTree>
    <p:extLst>
      <p:ext uri="{BB962C8B-B14F-4D97-AF65-F5344CB8AC3E}">
        <p14:creationId xmlns:p14="http://schemas.microsoft.com/office/powerpoint/2010/main" val="49991772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CO" dirty="0"/>
          </a:p>
        </p:txBody>
      </p:sp>
      <p:sp>
        <p:nvSpPr>
          <p:cNvPr id="4" name="Rectángulo 3"/>
          <p:cNvSpPr/>
          <p:nvPr/>
        </p:nvSpPr>
        <p:spPr>
          <a:xfrm>
            <a:off x="3792071" y="1985402"/>
            <a:ext cx="4276164" cy="672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Variables</a:t>
            </a:r>
            <a:endParaRPr lang="es-CO" dirty="0"/>
          </a:p>
          <a:p>
            <a:pPr algn="ctr"/>
            <a:endParaRPr lang="es-CO" dirty="0"/>
          </a:p>
        </p:txBody>
      </p:sp>
      <p:sp>
        <p:nvSpPr>
          <p:cNvPr id="5" name="Elipse 4"/>
          <p:cNvSpPr/>
          <p:nvPr/>
        </p:nvSpPr>
        <p:spPr>
          <a:xfrm>
            <a:off x="1586753" y="3361765"/>
            <a:ext cx="3886200" cy="13178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t>Variable Independiente</a:t>
            </a:r>
            <a:r>
              <a:rPr lang="es-EC" dirty="0"/>
              <a:t>: 	ACTIVIDADES RECREATIVAS ACUÁTICAS</a:t>
            </a:r>
          </a:p>
          <a:p>
            <a:pPr algn="ctr"/>
            <a:endParaRPr lang="es-CO" dirty="0"/>
          </a:p>
        </p:txBody>
      </p:sp>
      <p:sp>
        <p:nvSpPr>
          <p:cNvPr id="6" name="Elipse 5"/>
          <p:cNvSpPr/>
          <p:nvPr/>
        </p:nvSpPr>
        <p:spPr>
          <a:xfrm>
            <a:off x="6911788" y="3361765"/>
            <a:ext cx="4222377" cy="14388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b="1" dirty="0"/>
              <a:t>Variable Dependiente</a:t>
            </a:r>
            <a:r>
              <a:rPr lang="es-EC" dirty="0"/>
              <a:t>: 	AUTONOMÍA DEL ADULTO MAYOR</a:t>
            </a:r>
          </a:p>
          <a:p>
            <a:endParaRPr lang="es-EC" dirty="0"/>
          </a:p>
          <a:p>
            <a:pPr algn="ctr"/>
            <a:endParaRPr lang="es-CO" dirty="0"/>
          </a:p>
        </p:txBody>
      </p:sp>
      <p:cxnSp>
        <p:nvCxnSpPr>
          <p:cNvPr id="8" name="Conector recto de flecha 7"/>
          <p:cNvCxnSpPr/>
          <p:nvPr/>
        </p:nvCxnSpPr>
        <p:spPr>
          <a:xfrm flipH="1">
            <a:off x="4208929" y="2716306"/>
            <a:ext cx="1089212" cy="6454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a:off x="6692153" y="2657755"/>
            <a:ext cx="1147482" cy="838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66032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HIPÓTESIS</a:t>
            </a:r>
            <a:endParaRPr lang="es-CO" dirty="0"/>
          </a:p>
        </p:txBody>
      </p:sp>
      <p:sp>
        <p:nvSpPr>
          <p:cNvPr id="3" name="Marcador de contenido 2"/>
          <p:cNvSpPr>
            <a:spLocks noGrp="1"/>
          </p:cNvSpPr>
          <p:nvPr>
            <p:ph idx="1"/>
          </p:nvPr>
        </p:nvSpPr>
        <p:spPr/>
        <p:txBody>
          <a:bodyPr/>
          <a:lstStyle/>
          <a:p>
            <a:pPr marL="0" indent="0" algn="ctr">
              <a:buNone/>
            </a:pPr>
            <a:endParaRPr lang="es-EC" b="1" dirty="0" smtClean="0"/>
          </a:p>
          <a:p>
            <a:pPr marL="0" indent="0" algn="ctr">
              <a:buNone/>
            </a:pPr>
            <a:r>
              <a:rPr lang="es-EC" b="1" dirty="0" smtClean="0"/>
              <a:t>Hipótesis </a:t>
            </a:r>
            <a:r>
              <a:rPr lang="es-EC" b="1" dirty="0"/>
              <a:t>de trabajo (Hi)</a:t>
            </a:r>
            <a:endParaRPr lang="es-EC" dirty="0"/>
          </a:p>
          <a:p>
            <a:pPr marL="0" indent="0">
              <a:buNone/>
            </a:pPr>
            <a:endParaRPr lang="es-EC" dirty="0" smtClean="0"/>
          </a:p>
          <a:p>
            <a:pPr marL="0" indent="0" algn="just">
              <a:buNone/>
            </a:pPr>
            <a:r>
              <a:rPr lang="es-EC" dirty="0" smtClean="0"/>
              <a:t>El </a:t>
            </a:r>
            <a:r>
              <a:rPr lang="es-EC" dirty="0"/>
              <a:t>programa de actividades recreativas acuáticas sí incide en el mejoramiento de la autonomía del adulto mayor de la agrupación amigos de los años dorados del cantón Rumiñahui.</a:t>
            </a:r>
          </a:p>
          <a:p>
            <a:endParaRPr lang="es-EC" dirty="0"/>
          </a:p>
          <a:p>
            <a:endParaRPr lang="es-CO" dirty="0"/>
          </a:p>
        </p:txBody>
      </p:sp>
    </p:spTree>
    <p:extLst>
      <p:ext uri="{BB962C8B-B14F-4D97-AF65-F5344CB8AC3E}">
        <p14:creationId xmlns:p14="http://schemas.microsoft.com/office/powerpoint/2010/main" val="367116451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RESULTADOS</a:t>
            </a:r>
            <a:endParaRPr lang="es-CO" dirty="0"/>
          </a:p>
        </p:txBody>
      </p:sp>
      <p:pic>
        <p:nvPicPr>
          <p:cNvPr id="5" name="Marcador de contenido 4"/>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9588" y="1690688"/>
            <a:ext cx="4382595" cy="2155176"/>
          </a:xfrm>
          <a:prstGeom prst="rect">
            <a:avLst/>
          </a:prstGeom>
          <a:noFill/>
        </p:spPr>
      </p:pic>
      <p:pic>
        <p:nvPicPr>
          <p:cNvPr id="6" name="Imagen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9588" y="4010786"/>
            <a:ext cx="4137897" cy="2013129"/>
          </a:xfrm>
          <a:prstGeom prst="rect">
            <a:avLst/>
          </a:prstGeom>
          <a:noFill/>
        </p:spPr>
      </p:pic>
      <p:pic>
        <p:nvPicPr>
          <p:cNvPr id="7" name="6 Imagen"/>
          <p:cNvPicPr/>
          <p:nvPr/>
        </p:nvPicPr>
        <p:blipFill>
          <a:blip r:embed="rId4">
            <a:extLst>
              <a:ext uri="{28A0092B-C50C-407E-A947-70E740481C1C}">
                <a14:useLocalDpi xmlns:a14="http://schemas.microsoft.com/office/drawing/2010/main" val="0"/>
              </a:ext>
            </a:extLst>
          </a:blip>
          <a:srcRect/>
          <a:stretch>
            <a:fillRect/>
          </a:stretch>
        </p:blipFill>
        <p:spPr bwMode="auto">
          <a:xfrm>
            <a:off x="1672273" y="1375079"/>
            <a:ext cx="3280728" cy="4941570"/>
          </a:xfrm>
          <a:prstGeom prst="rect">
            <a:avLst/>
          </a:prstGeom>
          <a:noFill/>
        </p:spPr>
      </p:pic>
    </p:spTree>
    <p:extLst>
      <p:ext uri="{BB962C8B-B14F-4D97-AF65-F5344CB8AC3E}">
        <p14:creationId xmlns:p14="http://schemas.microsoft.com/office/powerpoint/2010/main" val="19931172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1087118" y="824753"/>
            <a:ext cx="4644813" cy="5016824"/>
          </a:xfrm>
          <a:prstGeom prst="rect">
            <a:avLst/>
          </a:prstGeom>
          <a:noFill/>
        </p:spPr>
      </p:pic>
      <p:pic>
        <p:nvPicPr>
          <p:cNvPr id="7" name="6 Imagen"/>
          <p:cNvPicPr/>
          <p:nvPr/>
        </p:nvPicPr>
        <p:blipFill>
          <a:blip r:embed="rId3">
            <a:extLst>
              <a:ext uri="{28A0092B-C50C-407E-A947-70E740481C1C}">
                <a14:useLocalDpi xmlns:a14="http://schemas.microsoft.com/office/drawing/2010/main" val="0"/>
              </a:ext>
            </a:extLst>
          </a:blip>
          <a:srcRect/>
          <a:stretch>
            <a:fillRect/>
          </a:stretch>
        </p:blipFill>
        <p:spPr bwMode="auto">
          <a:xfrm>
            <a:off x="5844116" y="824753"/>
            <a:ext cx="4584700" cy="5016824"/>
          </a:xfrm>
          <a:prstGeom prst="rect">
            <a:avLst/>
          </a:prstGeom>
          <a:noFill/>
        </p:spPr>
      </p:pic>
    </p:spTree>
    <p:extLst>
      <p:ext uri="{BB962C8B-B14F-4D97-AF65-F5344CB8AC3E}">
        <p14:creationId xmlns:p14="http://schemas.microsoft.com/office/powerpoint/2010/main" val="109092122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p:nvPr/>
        </p:nvPicPr>
        <p:blipFill>
          <a:blip r:embed="rId2">
            <a:extLst>
              <a:ext uri="{28A0092B-C50C-407E-A947-70E740481C1C}">
                <a14:useLocalDpi xmlns:a14="http://schemas.microsoft.com/office/drawing/2010/main" val="0"/>
              </a:ext>
            </a:extLst>
          </a:blip>
          <a:stretch>
            <a:fillRect/>
          </a:stretch>
        </p:blipFill>
        <p:spPr>
          <a:xfrm>
            <a:off x="824018" y="339513"/>
            <a:ext cx="5037455" cy="2907030"/>
          </a:xfrm>
          <a:prstGeom prst="rect">
            <a:avLst/>
          </a:prstGeom>
        </p:spPr>
      </p:pic>
      <p:pic>
        <p:nvPicPr>
          <p:cNvPr id="9" name="8 Imagen"/>
          <p:cNvPicPr/>
          <p:nvPr/>
        </p:nvPicPr>
        <p:blipFill>
          <a:blip r:embed="rId3">
            <a:extLst>
              <a:ext uri="{28A0092B-C50C-407E-A947-70E740481C1C}">
                <a14:useLocalDpi xmlns:a14="http://schemas.microsoft.com/office/drawing/2010/main" val="0"/>
              </a:ext>
            </a:extLst>
          </a:blip>
          <a:stretch>
            <a:fillRect/>
          </a:stretch>
        </p:blipFill>
        <p:spPr>
          <a:xfrm>
            <a:off x="820843" y="3469640"/>
            <a:ext cx="5040630" cy="2456180"/>
          </a:xfrm>
          <a:prstGeom prst="rect">
            <a:avLst/>
          </a:prstGeom>
        </p:spPr>
      </p:pic>
      <p:pic>
        <p:nvPicPr>
          <p:cNvPr id="10" name="9 Imagen"/>
          <p:cNvPicPr/>
          <p:nvPr/>
        </p:nvPicPr>
        <p:blipFill>
          <a:blip r:embed="rId4"/>
          <a:stretch>
            <a:fillRect/>
          </a:stretch>
        </p:blipFill>
        <p:spPr>
          <a:xfrm>
            <a:off x="5981806" y="339514"/>
            <a:ext cx="5037455" cy="2907030"/>
          </a:xfrm>
          <a:prstGeom prst="rect">
            <a:avLst/>
          </a:prstGeom>
        </p:spPr>
      </p:pic>
      <p:pic>
        <p:nvPicPr>
          <p:cNvPr id="11" name="10 Imagen"/>
          <p:cNvPicPr/>
          <p:nvPr/>
        </p:nvPicPr>
        <p:blipFill>
          <a:blip r:embed="rId5"/>
          <a:stretch>
            <a:fillRect/>
          </a:stretch>
        </p:blipFill>
        <p:spPr>
          <a:xfrm>
            <a:off x="5981806" y="3469640"/>
            <a:ext cx="5029200" cy="2456180"/>
          </a:xfrm>
          <a:prstGeom prst="rect">
            <a:avLst/>
          </a:prstGeom>
        </p:spPr>
      </p:pic>
    </p:spTree>
    <p:extLst>
      <p:ext uri="{BB962C8B-B14F-4D97-AF65-F5344CB8AC3E}">
        <p14:creationId xmlns:p14="http://schemas.microsoft.com/office/powerpoint/2010/main" val="250621352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CONCLUSIONES</a:t>
            </a:r>
            <a:endParaRPr lang="es-CO" dirty="0"/>
          </a:p>
        </p:txBody>
      </p:sp>
      <p:sp>
        <p:nvSpPr>
          <p:cNvPr id="3" name="Marcador de contenido 2"/>
          <p:cNvSpPr>
            <a:spLocks noGrp="1"/>
          </p:cNvSpPr>
          <p:nvPr>
            <p:ph idx="1"/>
          </p:nvPr>
        </p:nvSpPr>
        <p:spPr/>
        <p:txBody>
          <a:bodyPr>
            <a:normAutofit/>
          </a:bodyPr>
          <a:lstStyle/>
          <a:p>
            <a:r>
              <a:rPr lang="es-EC" dirty="0"/>
              <a:t>Favoreció a la inclusión de población vulnerable.</a:t>
            </a:r>
          </a:p>
          <a:p>
            <a:r>
              <a:rPr lang="es-EC" dirty="0"/>
              <a:t> Mejoraron las relaciones sociales, comunicación, interacción y participación,</a:t>
            </a:r>
          </a:p>
          <a:p>
            <a:pPr lvl="0"/>
            <a:r>
              <a:rPr lang="es-EC" dirty="0"/>
              <a:t>Se logró cambios en las esferas cognitiva, física y motriz.</a:t>
            </a:r>
          </a:p>
          <a:p>
            <a:pPr lvl="0"/>
            <a:r>
              <a:rPr lang="es-EC" dirty="0"/>
              <a:t>La natación, con los elementos básicos, sirvió de base para la ejecución del programa.</a:t>
            </a:r>
          </a:p>
          <a:p>
            <a:pPr lvl="0"/>
            <a:r>
              <a:rPr lang="es-EC" dirty="0"/>
              <a:t>La recreación sirvió como metodología y el juego como herramienta fundamental en el desarrollo del mismo.</a:t>
            </a:r>
          </a:p>
          <a:p>
            <a:pPr lvl="0"/>
            <a:r>
              <a:rPr lang="es-EC" dirty="0"/>
              <a:t>Los parámetros de la autonomía lograron su interrelación.</a:t>
            </a:r>
          </a:p>
          <a:p>
            <a:pPr lvl="0"/>
            <a:r>
              <a:rPr lang="es-EC" dirty="0"/>
              <a:t>Se cumplió la hipótesis de trabajo.</a:t>
            </a:r>
          </a:p>
          <a:p>
            <a:endParaRPr lang="es-CO" dirty="0"/>
          </a:p>
        </p:txBody>
      </p:sp>
    </p:spTree>
    <p:extLst>
      <p:ext uri="{BB962C8B-B14F-4D97-AF65-F5344CB8AC3E}">
        <p14:creationId xmlns:p14="http://schemas.microsoft.com/office/powerpoint/2010/main" val="358462509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RECOMENDACIONES </a:t>
            </a:r>
            <a:r>
              <a:rPr lang="es-EC" dirty="0"/>
              <a:t/>
            </a:r>
            <a:br>
              <a:rPr lang="es-EC" dirty="0"/>
            </a:br>
            <a:endParaRPr lang="es-CO" dirty="0"/>
          </a:p>
        </p:txBody>
      </p:sp>
      <p:sp>
        <p:nvSpPr>
          <p:cNvPr id="3" name="Marcador de contenido 2"/>
          <p:cNvSpPr>
            <a:spLocks noGrp="1"/>
          </p:cNvSpPr>
          <p:nvPr>
            <p:ph idx="1"/>
          </p:nvPr>
        </p:nvSpPr>
        <p:spPr/>
        <p:txBody>
          <a:bodyPr/>
          <a:lstStyle/>
          <a:p>
            <a:pPr lvl="0"/>
            <a:r>
              <a:rPr lang="es-EC" dirty="0"/>
              <a:t>Realizar las actividades acuáticas recreativas con una frecuencia de 3 veces por semana y cada sesión de una hora diaria.</a:t>
            </a:r>
          </a:p>
          <a:p>
            <a:pPr lvl="0"/>
            <a:r>
              <a:rPr lang="es-EC" dirty="0"/>
              <a:t>Apoyarse en ejercicios propioceptivos en tierra y en agua.</a:t>
            </a:r>
          </a:p>
          <a:p>
            <a:pPr lvl="0"/>
            <a:r>
              <a:rPr lang="es-EC" dirty="0"/>
              <a:t>Considerar  la debida seguridad que requiere el manejo del grupo adulto mayor.</a:t>
            </a:r>
          </a:p>
          <a:p>
            <a:pPr lvl="0"/>
            <a:r>
              <a:rPr lang="es-EC" dirty="0"/>
              <a:t>La piscina deberá tener otro tipo de cuidado en el tratamiento del agua, lo que implica un costo elevado; sin embargo, es necesario y beneficioso para el cuidado integral del adulto mayor.</a:t>
            </a:r>
          </a:p>
          <a:p>
            <a:endParaRPr lang="es-EC" dirty="0"/>
          </a:p>
          <a:p>
            <a:endParaRPr lang="es-CO" dirty="0"/>
          </a:p>
        </p:txBody>
      </p:sp>
    </p:spTree>
    <p:extLst>
      <p:ext uri="{BB962C8B-B14F-4D97-AF65-F5344CB8AC3E}">
        <p14:creationId xmlns:p14="http://schemas.microsoft.com/office/powerpoint/2010/main" val="136944930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6108" y="1963271"/>
            <a:ext cx="10515600" cy="2662517"/>
          </a:xfrm>
        </p:spPr>
        <p:txBody>
          <a:bodyPr>
            <a:normAutofit fontScale="90000"/>
          </a:bodyPr>
          <a:lstStyle/>
          <a:p>
            <a:r>
              <a:rPr lang="es-CO" dirty="0"/>
              <a:t>“</a:t>
            </a:r>
            <a:r>
              <a:rPr lang="es-CO" sz="2200" dirty="0"/>
              <a:t>INCIDENCIA DE UN PROGRAMA DE ACTIVIDADES RECREATIVAS ACUÁTICAS  EN EL </a:t>
            </a:r>
            <a:r>
              <a:rPr lang="es-CO" sz="2200" dirty="0" smtClean="0"/>
              <a:t>      </a:t>
            </a:r>
            <a:br>
              <a:rPr lang="es-CO" sz="2200" dirty="0" smtClean="0"/>
            </a:br>
            <a:r>
              <a:rPr lang="es-CO" sz="2200" dirty="0"/>
              <a:t> </a:t>
            </a:r>
            <a:r>
              <a:rPr lang="es-CO" sz="2200" dirty="0" smtClean="0"/>
              <a:t>  MEJORAMIENTO </a:t>
            </a:r>
            <a:r>
              <a:rPr lang="es-CO" sz="2200" dirty="0"/>
              <a:t>DE LA AUTONOMÍA DEL ADULTO MAYOR DE LA </a:t>
            </a:r>
            <a:r>
              <a:rPr lang="es-CO" sz="2200" dirty="0" smtClean="0"/>
              <a:t>AGRUPACIÓN</a:t>
            </a:r>
            <a:br>
              <a:rPr lang="es-CO" sz="2200" dirty="0" smtClean="0"/>
            </a:br>
            <a:r>
              <a:rPr lang="es-CO" sz="2200" dirty="0"/>
              <a:t> </a:t>
            </a:r>
            <a:r>
              <a:rPr lang="es-CO" sz="2200" dirty="0" smtClean="0"/>
              <a:t>  AMIGOS </a:t>
            </a:r>
            <a:r>
              <a:rPr lang="es-CO" sz="2200" dirty="0"/>
              <a:t>DE LOS AÑOS DORADOS DEL CANTÓN RUMIÑAHUI EN EL PRIMER SEMESTRE DEL </a:t>
            </a:r>
            <a:r>
              <a:rPr lang="es-CO" sz="2200" dirty="0" smtClean="0"/>
              <a:t>  </a:t>
            </a:r>
            <a:br>
              <a:rPr lang="es-CO" sz="2200" dirty="0" smtClean="0"/>
            </a:br>
            <a:r>
              <a:rPr lang="es-CO" sz="2200" dirty="0"/>
              <a:t> </a:t>
            </a:r>
            <a:r>
              <a:rPr lang="es-CO" sz="2200" dirty="0" smtClean="0"/>
              <a:t>  2011</a:t>
            </a:r>
            <a:r>
              <a:rPr lang="es-CO" sz="2200" dirty="0"/>
              <a:t>”​</a:t>
            </a:r>
            <a:br>
              <a:rPr lang="es-CO" sz="2200" dirty="0"/>
            </a:br>
            <a:r>
              <a:rPr lang="es-CO" sz="2200" dirty="0" smtClean="0"/>
              <a:t/>
            </a:r>
            <a:br>
              <a:rPr lang="es-CO" sz="2200" dirty="0" smtClean="0"/>
            </a:br>
            <a:r>
              <a:rPr lang="es-CO" sz="2200" dirty="0"/>
              <a:t> </a:t>
            </a:r>
            <a:r>
              <a:rPr lang="es-CO" sz="2200" dirty="0" smtClean="0"/>
              <a:t>                                                                </a:t>
            </a:r>
            <a:br>
              <a:rPr lang="es-CO" sz="2200" dirty="0" smtClean="0"/>
            </a:br>
            <a:r>
              <a:rPr lang="es-CO" sz="2200" dirty="0"/>
              <a:t> </a:t>
            </a:r>
            <a:r>
              <a:rPr lang="es-CO" sz="2200" dirty="0" smtClean="0"/>
              <a:t>                                                                                </a:t>
            </a:r>
            <a:br>
              <a:rPr lang="es-CO" sz="2200" dirty="0" smtClean="0"/>
            </a:br>
            <a:r>
              <a:rPr lang="es-CO" sz="2200" dirty="0"/>
              <a:t> </a:t>
            </a:r>
            <a:r>
              <a:rPr lang="es-CO" sz="2200" dirty="0" smtClean="0"/>
              <a:t>                                                                                </a:t>
            </a:r>
            <a:endParaRPr lang="es-CO" sz="2200" dirty="0"/>
          </a:p>
        </p:txBody>
      </p:sp>
    </p:spTree>
    <p:extLst>
      <p:ext uri="{BB962C8B-B14F-4D97-AF65-F5344CB8AC3E}">
        <p14:creationId xmlns:p14="http://schemas.microsoft.com/office/powerpoint/2010/main" val="363773044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PROGRAMA  DE ACTIVIDADES </a:t>
            </a:r>
            <a:endParaRPr lang="es-CO" dirty="0"/>
          </a:p>
        </p:txBody>
      </p:sp>
      <p:sp>
        <p:nvSpPr>
          <p:cNvPr id="3" name="Marcador de contenido 2"/>
          <p:cNvSpPr>
            <a:spLocks noGrp="1"/>
          </p:cNvSpPr>
          <p:nvPr>
            <p:ph idx="1"/>
          </p:nvPr>
        </p:nvSpPr>
        <p:spPr/>
        <p:txBody>
          <a:bodyPr/>
          <a:lstStyle/>
          <a:p>
            <a:r>
              <a:rPr lang="es-EC" dirty="0"/>
              <a:t>Se realizaron 25 sesiones dos veces a la semana con una duración de una hora, considerada de la siguiente manera:</a:t>
            </a:r>
          </a:p>
          <a:p>
            <a:r>
              <a:rPr lang="es-EC" dirty="0"/>
              <a:t>Parte inicial: calentamiento- 15 minutos 25 minutos</a:t>
            </a:r>
          </a:p>
          <a:p>
            <a:r>
              <a:rPr lang="es-EC" dirty="0"/>
              <a:t>Parte principal: 25 minutos desarrollo de las actividades</a:t>
            </a:r>
          </a:p>
          <a:p>
            <a:r>
              <a:rPr lang="es-EC" dirty="0"/>
              <a:t>Parte final: 15 minutos</a:t>
            </a:r>
          </a:p>
          <a:p>
            <a:endParaRPr lang="es-CO" dirty="0"/>
          </a:p>
        </p:txBody>
      </p:sp>
    </p:spTree>
    <p:extLst>
      <p:ext uri="{BB962C8B-B14F-4D97-AF65-F5344CB8AC3E}">
        <p14:creationId xmlns:p14="http://schemas.microsoft.com/office/powerpoint/2010/main" val="20703250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 Objeto"/>
          <p:cNvGraphicFramePr>
            <a:graphicFrameLocks noGrp="1" noChangeAspect="1"/>
          </p:cNvGraphicFramePr>
          <p:nvPr>
            <p:ph idx="1"/>
            <p:extLst>
              <p:ext uri="{D42A27DB-BD31-4B8C-83A1-F6EECF244321}">
                <p14:modId xmlns:p14="http://schemas.microsoft.com/office/powerpoint/2010/main" val="4202579754"/>
              </p:ext>
            </p:extLst>
          </p:nvPr>
        </p:nvGraphicFramePr>
        <p:xfrm>
          <a:off x="1189038" y="0"/>
          <a:ext cx="9564687" cy="6361113"/>
        </p:xfrm>
        <a:graphic>
          <a:graphicData uri="http://schemas.openxmlformats.org/presentationml/2006/ole">
            <mc:AlternateContent xmlns:mc="http://schemas.openxmlformats.org/markup-compatibility/2006">
              <mc:Choice xmlns:v="urn:schemas-microsoft-com:vml" Requires="v">
                <p:oleObj spid="_x0000_s1035" name="Documento" r:id="rId3" imgW="9200003" imgH="6118822" progId="Word.Document.12">
                  <p:embed/>
                </p:oleObj>
              </mc:Choice>
              <mc:Fallback>
                <p:oleObj name="Documento" r:id="rId3" imgW="9200003" imgH="6118822" progId="Word.Document.12">
                  <p:embed/>
                  <p:pic>
                    <p:nvPicPr>
                      <p:cNvPr id="0" name=""/>
                      <p:cNvPicPr/>
                      <p:nvPr/>
                    </p:nvPicPr>
                    <p:blipFill>
                      <a:blip r:embed="rId4"/>
                      <a:stretch>
                        <a:fillRect/>
                      </a:stretch>
                    </p:blipFill>
                    <p:spPr>
                      <a:xfrm>
                        <a:off x="1189038" y="0"/>
                        <a:ext cx="9564687" cy="6361113"/>
                      </a:xfrm>
                      <a:prstGeom prst="rect">
                        <a:avLst/>
                      </a:prstGeom>
                    </p:spPr>
                  </p:pic>
                </p:oleObj>
              </mc:Fallback>
            </mc:AlternateContent>
          </a:graphicData>
        </a:graphic>
      </p:graphicFrame>
    </p:spTree>
    <p:extLst>
      <p:ext uri="{BB962C8B-B14F-4D97-AF65-F5344CB8AC3E}">
        <p14:creationId xmlns:p14="http://schemas.microsoft.com/office/powerpoint/2010/main" val="210008254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CONCLUSIONES</a:t>
            </a:r>
            <a:endParaRPr lang="es-CO" dirty="0"/>
          </a:p>
        </p:txBody>
      </p:sp>
      <p:sp>
        <p:nvSpPr>
          <p:cNvPr id="3" name="Marcador de contenido 2"/>
          <p:cNvSpPr>
            <a:spLocks noGrp="1"/>
          </p:cNvSpPr>
          <p:nvPr>
            <p:ph idx="1"/>
          </p:nvPr>
        </p:nvSpPr>
        <p:spPr/>
        <p:txBody>
          <a:bodyPr>
            <a:normAutofit/>
          </a:bodyPr>
          <a:lstStyle/>
          <a:p>
            <a:r>
              <a:rPr lang="es-EC" dirty="0"/>
              <a:t>Propicia </a:t>
            </a:r>
            <a:r>
              <a:rPr lang="es-ES" dirty="0"/>
              <a:t>el movimiento mediante entornos sociales, lúdico recreativos </a:t>
            </a:r>
          </a:p>
          <a:p>
            <a:r>
              <a:rPr lang="es-ES" dirty="0"/>
              <a:t>Fomentan  salud y mantiene al individuo  más independiente.</a:t>
            </a:r>
          </a:p>
          <a:p>
            <a:r>
              <a:rPr lang="es-ES" dirty="0"/>
              <a:t>Contribuye a una mejor calidad de vida.</a:t>
            </a:r>
          </a:p>
          <a:p>
            <a:r>
              <a:rPr lang="es-ES" dirty="0"/>
              <a:t>Contribuye a mantener el nivel de autonomía física, social y  psicológica.</a:t>
            </a:r>
          </a:p>
          <a:p>
            <a:r>
              <a:rPr lang="es-ES" dirty="0"/>
              <a:t> Mantener y/o readaptar las conductas psicomotoras.</a:t>
            </a:r>
          </a:p>
          <a:p>
            <a:r>
              <a:rPr lang="es-ES" dirty="0"/>
              <a:t>Desarrollar la capacidad comunicativa, potenciando la sociabilidad</a:t>
            </a:r>
          </a:p>
          <a:p>
            <a:r>
              <a:rPr lang="es-ES" dirty="0"/>
              <a:t>Mejora el equilibrio emocional.</a:t>
            </a:r>
          </a:p>
          <a:p>
            <a:r>
              <a:rPr lang="es-ES" dirty="0"/>
              <a:t>Educa en la sociedad del ocio, manteniendo una vida activa</a:t>
            </a:r>
          </a:p>
          <a:p>
            <a:endParaRPr lang="es-CO" dirty="0"/>
          </a:p>
        </p:txBody>
      </p:sp>
    </p:spTree>
    <p:extLst>
      <p:ext uri="{BB962C8B-B14F-4D97-AF65-F5344CB8AC3E}">
        <p14:creationId xmlns:p14="http://schemas.microsoft.com/office/powerpoint/2010/main" val="25857347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RECOMENDACIONES</a:t>
            </a:r>
            <a:endParaRPr lang="es-CO" dirty="0"/>
          </a:p>
        </p:txBody>
      </p:sp>
      <p:sp>
        <p:nvSpPr>
          <p:cNvPr id="3" name="Marcador de contenido 2"/>
          <p:cNvSpPr>
            <a:spLocks noGrp="1"/>
          </p:cNvSpPr>
          <p:nvPr>
            <p:ph idx="1"/>
          </p:nvPr>
        </p:nvSpPr>
        <p:spPr/>
        <p:txBody>
          <a:bodyPr/>
          <a:lstStyle/>
          <a:p>
            <a:r>
              <a:rPr lang="es-EC" dirty="0"/>
              <a:t>Dar a conocer el proyecto en las Instituciones públicas y privadas.</a:t>
            </a:r>
          </a:p>
          <a:p>
            <a:r>
              <a:rPr lang="es-EC" dirty="0"/>
              <a:t>Debe ser aplicada por profesionales en las áreas de la recreación y actividad física.</a:t>
            </a:r>
          </a:p>
          <a:p>
            <a:r>
              <a:rPr lang="es-EC" dirty="0"/>
              <a:t>Promover actividades en beneficio de esta población.</a:t>
            </a:r>
          </a:p>
          <a:p>
            <a:r>
              <a:rPr lang="es-EC" dirty="0"/>
              <a:t>Incluir a poblaciones vulnerables en actividades debidamente planificadas.</a:t>
            </a:r>
          </a:p>
          <a:p>
            <a:pPr marL="0" indent="0">
              <a:buNone/>
            </a:pPr>
            <a:endParaRPr lang="es-EC" dirty="0"/>
          </a:p>
          <a:p>
            <a:endParaRPr lang="es-CO" dirty="0"/>
          </a:p>
        </p:txBody>
      </p:sp>
    </p:spTree>
    <p:extLst>
      <p:ext uri="{BB962C8B-B14F-4D97-AF65-F5344CB8AC3E}">
        <p14:creationId xmlns:p14="http://schemas.microsoft.com/office/powerpoint/2010/main" val="199752449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78734"/>
            <a:ext cx="10515600" cy="5598229"/>
          </a:xfrm>
        </p:spPr>
        <p:txBody>
          <a:bodyPr/>
          <a:lstStyle/>
          <a:p>
            <a:endParaRPr lang="es-CO" dirty="0" smtClean="0"/>
          </a:p>
          <a:p>
            <a:endParaRPr lang="es-CO" dirty="0"/>
          </a:p>
          <a:p>
            <a:endParaRPr lang="es-CO" dirty="0" smtClean="0"/>
          </a:p>
          <a:p>
            <a:pPr marL="400050" lvl="1" indent="0">
              <a:buNone/>
            </a:pPr>
            <a:r>
              <a:rPr lang="es-CO" sz="2000" dirty="0" smtClean="0"/>
              <a:t>Los </a:t>
            </a:r>
            <a:r>
              <a:rPr lang="es-CO" sz="2000" dirty="0"/>
              <a:t>que esperan en el SEÑOR, renovarán </a:t>
            </a:r>
            <a:r>
              <a:rPr lang="es-CO" sz="2000" dirty="0" smtClean="0"/>
              <a:t>sus</a:t>
            </a:r>
          </a:p>
          <a:p>
            <a:pPr marL="400050" lvl="1" indent="0">
              <a:buNone/>
            </a:pPr>
            <a:r>
              <a:rPr lang="es-CO" sz="2000" dirty="0" smtClean="0"/>
              <a:t>fuerzas</a:t>
            </a:r>
            <a:r>
              <a:rPr lang="es-CO" sz="2000" dirty="0"/>
              <a:t>; se remontarán con alas como </a:t>
            </a:r>
            <a:r>
              <a:rPr lang="es-CO" sz="2000" dirty="0" smtClean="0"/>
              <a:t>las</a:t>
            </a:r>
          </a:p>
          <a:p>
            <a:pPr marL="400050" lvl="1" indent="0">
              <a:buNone/>
            </a:pPr>
            <a:r>
              <a:rPr lang="es-CO" sz="2000" dirty="0" smtClean="0"/>
              <a:t>águilas</a:t>
            </a:r>
            <a:r>
              <a:rPr lang="es-CO" sz="2000" dirty="0"/>
              <a:t>, correrán y no se cansarán</a:t>
            </a:r>
            <a:r>
              <a:rPr lang="es-CO" sz="2000" dirty="0" smtClean="0"/>
              <a:t>,</a:t>
            </a:r>
          </a:p>
          <a:p>
            <a:pPr marL="400050" lvl="1" indent="0">
              <a:buNone/>
            </a:pPr>
            <a:r>
              <a:rPr lang="es-CO" sz="2000" dirty="0" smtClean="0"/>
              <a:t>caminarán </a:t>
            </a:r>
            <a:r>
              <a:rPr lang="es-CO" sz="2000" dirty="0"/>
              <a:t>y no se </a:t>
            </a:r>
            <a:r>
              <a:rPr lang="es-CO" sz="2000" dirty="0" smtClean="0"/>
              <a:t>fatigará</a:t>
            </a:r>
          </a:p>
          <a:p>
            <a:pPr marL="0" indent="0">
              <a:buNone/>
            </a:pPr>
            <a:endParaRPr lang="es-CO" dirty="0"/>
          </a:p>
          <a:p>
            <a:pPr marL="0" indent="0">
              <a:buNone/>
            </a:pPr>
            <a:endParaRPr lang="es-CO" dirty="0" smtClean="0"/>
          </a:p>
          <a:p>
            <a:pPr marL="0" indent="0">
              <a:buNone/>
            </a:pPr>
            <a:r>
              <a:rPr lang="es-CO" dirty="0" smtClean="0">
                <a:solidFill>
                  <a:srgbClr val="FF0000"/>
                </a:solidFill>
              </a:rPr>
              <a:t>                                                                                                                     </a:t>
            </a:r>
            <a:r>
              <a:rPr lang="es-CO" dirty="0" err="1">
                <a:solidFill>
                  <a:srgbClr val="FF0000"/>
                </a:solidFill>
              </a:rPr>
              <a:t>Isaias</a:t>
            </a:r>
            <a:r>
              <a:rPr lang="es-CO" dirty="0">
                <a:solidFill>
                  <a:srgbClr val="FF0000"/>
                </a:solidFill>
              </a:rPr>
              <a:t> </a:t>
            </a:r>
            <a:r>
              <a:rPr lang="es-CO" dirty="0" smtClean="0">
                <a:solidFill>
                  <a:srgbClr val="FF0000"/>
                </a:solidFill>
              </a:rPr>
              <a:t>40:31 </a:t>
            </a:r>
            <a:endParaRPr lang="es-CO" dirty="0">
              <a:solidFill>
                <a:srgbClr val="FF0000"/>
              </a:solidFill>
            </a:endParaRPr>
          </a:p>
          <a:p>
            <a:endParaRPr lang="es-CO" dirty="0"/>
          </a:p>
        </p:txBody>
      </p:sp>
    </p:spTree>
    <p:extLst>
      <p:ext uri="{BB962C8B-B14F-4D97-AF65-F5344CB8AC3E}">
        <p14:creationId xmlns:p14="http://schemas.microsoft.com/office/powerpoint/2010/main" val="153492472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219919"/>
            <a:ext cx="10515600" cy="5957044"/>
          </a:xfrm>
        </p:spPr>
        <p:txBody>
          <a:bodyPr/>
          <a:lstStyle/>
          <a:p>
            <a:endParaRPr lang="es-CO" dirty="0"/>
          </a:p>
        </p:txBody>
      </p:sp>
      <p:sp>
        <p:nvSpPr>
          <p:cNvPr id="4" name="Rectángulo 3"/>
          <p:cNvSpPr/>
          <p:nvPr/>
        </p:nvSpPr>
        <p:spPr>
          <a:xfrm>
            <a:off x="3657600" y="891251"/>
            <a:ext cx="4305782" cy="1053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PROBLEMA DE INVESTIGACIÓN</a:t>
            </a:r>
            <a:endParaRPr lang="es-CO" dirty="0"/>
          </a:p>
        </p:txBody>
      </p:sp>
      <p:cxnSp>
        <p:nvCxnSpPr>
          <p:cNvPr id="6" name="Conector recto de flecha 5"/>
          <p:cNvCxnSpPr/>
          <p:nvPr/>
        </p:nvCxnSpPr>
        <p:spPr>
          <a:xfrm flipH="1">
            <a:off x="3657600" y="1991611"/>
            <a:ext cx="1169894" cy="758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a:off x="6710082" y="1944547"/>
            <a:ext cx="1253300" cy="8524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Elipse 8"/>
          <p:cNvSpPr/>
          <p:nvPr/>
        </p:nvSpPr>
        <p:spPr>
          <a:xfrm>
            <a:off x="1223682" y="2796988"/>
            <a:ext cx="4208930" cy="14926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El envejecimiento es un proceso de cambios a través del tiempo, natural, gradual, continuo, irreversible y completo</a:t>
            </a:r>
            <a:endParaRPr lang="es-CO" dirty="0"/>
          </a:p>
        </p:txBody>
      </p:sp>
      <p:sp>
        <p:nvSpPr>
          <p:cNvPr id="10" name="Elipse 9"/>
          <p:cNvSpPr/>
          <p:nvPr/>
        </p:nvSpPr>
        <p:spPr>
          <a:xfrm>
            <a:off x="6427693" y="2827454"/>
            <a:ext cx="4235825" cy="15831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a:t>Estos cambios se dan a nivel biológico, psicológico y social</a:t>
            </a:r>
            <a:endParaRPr lang="es-CO" dirty="0"/>
          </a:p>
        </p:txBody>
      </p:sp>
    </p:spTree>
    <p:extLst>
      <p:ext uri="{BB962C8B-B14F-4D97-AF65-F5344CB8AC3E}">
        <p14:creationId xmlns:p14="http://schemas.microsoft.com/office/powerpoint/2010/main" val="122052287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51647" y="903707"/>
            <a:ext cx="10515600" cy="4351338"/>
          </a:xfrm>
        </p:spPr>
        <p:txBody>
          <a:bodyPr/>
          <a:lstStyle/>
          <a:p>
            <a:pPr marL="0" indent="0">
              <a:buNone/>
            </a:pPr>
            <a:endParaRPr lang="es-CO" dirty="0"/>
          </a:p>
        </p:txBody>
      </p:sp>
      <p:sp>
        <p:nvSpPr>
          <p:cNvPr id="4" name="Rectángulo redondeado 3"/>
          <p:cNvSpPr/>
          <p:nvPr/>
        </p:nvSpPr>
        <p:spPr>
          <a:xfrm>
            <a:off x="2985247" y="1021977"/>
            <a:ext cx="4464424" cy="7664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t>Objetivo General</a:t>
            </a:r>
            <a:r>
              <a:rPr lang="es-EC" dirty="0"/>
              <a:t/>
            </a:r>
            <a:br>
              <a:rPr lang="es-EC" dirty="0"/>
            </a:br>
            <a:endParaRPr lang="es-CO" dirty="0"/>
          </a:p>
        </p:txBody>
      </p:sp>
      <p:sp>
        <p:nvSpPr>
          <p:cNvPr id="5" name="Elipse 4"/>
          <p:cNvSpPr/>
          <p:nvPr/>
        </p:nvSpPr>
        <p:spPr>
          <a:xfrm>
            <a:off x="2017059" y="2272553"/>
            <a:ext cx="6400799" cy="19901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t>Determinar el grado de incidencia de las actividades recreativas en la autonomía del adulto mayor del grupo amigos de los años dorados.</a:t>
            </a:r>
          </a:p>
          <a:p>
            <a:endParaRPr lang="es-EC" dirty="0"/>
          </a:p>
          <a:p>
            <a:pPr algn="ctr"/>
            <a:endParaRPr lang="es-CO" dirty="0"/>
          </a:p>
        </p:txBody>
      </p:sp>
      <p:cxnSp>
        <p:nvCxnSpPr>
          <p:cNvPr id="7" name="Conector recto de flecha 6"/>
          <p:cNvCxnSpPr/>
          <p:nvPr/>
        </p:nvCxnSpPr>
        <p:spPr>
          <a:xfrm>
            <a:off x="5204012" y="1788459"/>
            <a:ext cx="0" cy="4168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202322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OBJETIVOS ESPECÍFICOS</a:t>
            </a:r>
            <a:endParaRPr lang="es-CO" dirty="0"/>
          </a:p>
        </p:txBody>
      </p:sp>
      <p:sp>
        <p:nvSpPr>
          <p:cNvPr id="3" name="Marcador de contenido 2"/>
          <p:cNvSpPr>
            <a:spLocks noGrp="1"/>
          </p:cNvSpPr>
          <p:nvPr>
            <p:ph idx="1"/>
          </p:nvPr>
        </p:nvSpPr>
        <p:spPr/>
        <p:txBody>
          <a:bodyPr>
            <a:normAutofit/>
          </a:bodyPr>
          <a:lstStyle/>
          <a:p>
            <a:pPr lvl="0" algn="just"/>
            <a:r>
              <a:rPr lang="es-EC" dirty="0"/>
              <a:t>Conocer la situación inicial del grupo amigos de los años dorados, a través de un test.</a:t>
            </a:r>
          </a:p>
          <a:p>
            <a:pPr lvl="0" algn="just"/>
            <a:r>
              <a:rPr lang="es-EC" dirty="0"/>
              <a:t>Diseñar un programa de actividades acuáticas recreativas acorde a las necesidades encontradas en el grupo.</a:t>
            </a:r>
          </a:p>
          <a:p>
            <a:pPr lvl="0" algn="just"/>
            <a:r>
              <a:rPr lang="es-EC" dirty="0"/>
              <a:t>Aplicar el programa de actividades acuáticas recreativas al grupo amigos de los años dorados.</a:t>
            </a:r>
          </a:p>
          <a:p>
            <a:pPr lvl="0" algn="just"/>
            <a:r>
              <a:rPr lang="es-EC" dirty="0"/>
              <a:t>Evaluar y comparar los resultados de la aplicación del programa de actividades acuáticas recreativas, con los datos obtenidos en el pre-test.</a:t>
            </a:r>
          </a:p>
          <a:p>
            <a:pPr lvl="0" algn="just"/>
            <a:r>
              <a:rPr lang="es-EC" dirty="0"/>
              <a:t>Plantear conclusiones y recomendaciones obtenidas a través de la investigación.</a:t>
            </a:r>
          </a:p>
          <a:p>
            <a:endParaRPr lang="es-CO" dirty="0"/>
          </a:p>
        </p:txBody>
      </p:sp>
    </p:spTree>
    <p:extLst>
      <p:ext uri="{BB962C8B-B14F-4D97-AF65-F5344CB8AC3E}">
        <p14:creationId xmlns:p14="http://schemas.microsoft.com/office/powerpoint/2010/main" val="126823706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JUSTIFICACIÓN E IMPORTANCIA</a:t>
            </a:r>
            <a:endParaRPr lang="es-CO" dirty="0"/>
          </a:p>
        </p:txBody>
      </p:sp>
      <p:sp>
        <p:nvSpPr>
          <p:cNvPr id="3" name="Marcador de contenido 2"/>
          <p:cNvSpPr>
            <a:spLocks noGrp="1"/>
          </p:cNvSpPr>
          <p:nvPr>
            <p:ph idx="1"/>
          </p:nvPr>
        </p:nvSpPr>
        <p:spPr/>
        <p:txBody>
          <a:bodyPr>
            <a:normAutofit/>
          </a:bodyPr>
          <a:lstStyle/>
          <a:p>
            <a:pPr lvl="0"/>
            <a:r>
              <a:rPr lang="es-EC" dirty="0"/>
              <a:t>Potenciar la creatividad y la capacidad estética y artística. </a:t>
            </a:r>
          </a:p>
          <a:p>
            <a:pPr lvl="0"/>
            <a:r>
              <a:rPr lang="es-EC" dirty="0"/>
              <a:t>Favorecer el mantenimiento de un funcionamiento psicomotriz adecuado. </a:t>
            </a:r>
          </a:p>
          <a:p>
            <a:pPr lvl="0"/>
            <a:r>
              <a:rPr lang="es-EC" dirty="0"/>
              <a:t>Fomentar los contactos interpersonales y la integración social. </a:t>
            </a:r>
          </a:p>
          <a:p>
            <a:pPr lvl="0"/>
            <a:r>
              <a:rPr lang="es-EC" dirty="0"/>
              <a:t>Mantener, en cierto nivel, las capacidades productivas. </a:t>
            </a:r>
          </a:p>
          <a:p>
            <a:pPr lvl="0"/>
            <a:r>
              <a:rPr lang="es-EC" dirty="0"/>
              <a:t>Hacer frente a las disminuciones y limitaciones físicas. </a:t>
            </a:r>
          </a:p>
          <a:p>
            <a:pPr lvl="0"/>
            <a:r>
              <a:rPr lang="es-EC" dirty="0"/>
              <a:t>Mantener equilibrio, flexibilidad y expresividad corporal. </a:t>
            </a:r>
          </a:p>
          <a:p>
            <a:pPr lvl="0"/>
            <a:r>
              <a:rPr lang="es-EC" dirty="0"/>
              <a:t>Servir como medio de distensión y enfrentamiento activo al estrés y las tensiones propias de esta etapa de la vida. </a:t>
            </a:r>
          </a:p>
          <a:p>
            <a:pPr lvl="0"/>
            <a:r>
              <a:rPr lang="es-EC" dirty="0"/>
              <a:t>Contribuir al mantenimiento del sentimiento de utilidad y autoestima personal. </a:t>
            </a:r>
          </a:p>
          <a:p>
            <a:endParaRPr lang="es-CO" dirty="0"/>
          </a:p>
        </p:txBody>
      </p:sp>
    </p:spTree>
    <p:extLst>
      <p:ext uri="{BB962C8B-B14F-4D97-AF65-F5344CB8AC3E}">
        <p14:creationId xmlns:p14="http://schemas.microsoft.com/office/powerpoint/2010/main" val="343434304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02023" y="1"/>
            <a:ext cx="10515600" cy="6306670"/>
          </a:xfrm>
        </p:spPr>
        <p:txBody>
          <a:bodyPr/>
          <a:lstStyle/>
          <a:p>
            <a:endParaRPr lang="es-CO" dirty="0"/>
          </a:p>
        </p:txBody>
      </p:sp>
      <p:sp>
        <p:nvSpPr>
          <p:cNvPr id="4" name="Rectángulo 3"/>
          <p:cNvSpPr/>
          <p:nvPr/>
        </p:nvSpPr>
        <p:spPr>
          <a:xfrm>
            <a:off x="3975004" y="133071"/>
            <a:ext cx="3052483" cy="793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Fundamentación teórica</a:t>
            </a:r>
            <a:endParaRPr lang="es-CO" dirty="0"/>
          </a:p>
        </p:txBody>
      </p:sp>
      <p:sp>
        <p:nvSpPr>
          <p:cNvPr id="5" name="Triángulo isósceles 4"/>
          <p:cNvSpPr/>
          <p:nvPr/>
        </p:nvSpPr>
        <p:spPr>
          <a:xfrm>
            <a:off x="3953431" y="971737"/>
            <a:ext cx="2918013" cy="218159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a:t>ACTIVIDADES RECREATIVAS ACUÁTICAS </a:t>
            </a:r>
            <a:endParaRPr lang="es-EC" sz="1600" dirty="0"/>
          </a:p>
          <a:p>
            <a:pPr algn="ctr"/>
            <a:endParaRPr lang="es-CO" dirty="0"/>
          </a:p>
        </p:txBody>
      </p:sp>
      <p:sp>
        <p:nvSpPr>
          <p:cNvPr id="6" name="Elipse 5"/>
          <p:cNvSpPr/>
          <p:nvPr/>
        </p:nvSpPr>
        <p:spPr>
          <a:xfrm>
            <a:off x="1604682" y="3493056"/>
            <a:ext cx="8310282" cy="27044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smtClean="0"/>
              <a:t>Este </a:t>
            </a:r>
            <a:r>
              <a:rPr lang="es-EC" dirty="0"/>
              <a:t>medio </a:t>
            </a:r>
            <a:r>
              <a:rPr lang="es-EC" dirty="0" smtClean="0"/>
              <a:t>ayuda </a:t>
            </a:r>
            <a:r>
              <a:rPr lang="es-EC" dirty="0"/>
              <a:t>a </a:t>
            </a:r>
            <a:r>
              <a:rPr lang="es-EC" dirty="0" smtClean="0"/>
              <a:t>complementar </a:t>
            </a:r>
            <a:r>
              <a:rPr lang="es-EC" dirty="0"/>
              <a:t>un estado de autosuficiencia y conservación </a:t>
            </a:r>
            <a:r>
              <a:rPr lang="es-EC" dirty="0" smtClean="0"/>
              <a:t>global.</a:t>
            </a:r>
          </a:p>
          <a:p>
            <a:endParaRPr lang="es-EC" dirty="0" smtClean="0"/>
          </a:p>
          <a:p>
            <a:r>
              <a:rPr lang="es-EC" dirty="0" smtClean="0"/>
              <a:t>Las </a:t>
            </a:r>
            <a:r>
              <a:rPr lang="es-EC" dirty="0"/>
              <a:t>actividades acuáticas son completas e incide fundamentalmente en los planos fisiológico, psíquico y social.</a:t>
            </a:r>
          </a:p>
          <a:p>
            <a:endParaRPr lang="es-EC" dirty="0"/>
          </a:p>
          <a:p>
            <a:pPr algn="ctr"/>
            <a:endParaRPr lang="es-CO" dirty="0"/>
          </a:p>
        </p:txBody>
      </p:sp>
      <p:cxnSp>
        <p:nvCxnSpPr>
          <p:cNvPr id="8" name="Conector recto de flecha 7"/>
          <p:cNvCxnSpPr/>
          <p:nvPr/>
        </p:nvCxnSpPr>
        <p:spPr>
          <a:xfrm>
            <a:off x="5469030" y="2965076"/>
            <a:ext cx="64433" cy="5279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32606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AUTONOMÍA</a:t>
            </a:r>
            <a:endParaRPr lang="es-CO" dirty="0"/>
          </a:p>
        </p:txBody>
      </p:sp>
      <p:sp>
        <p:nvSpPr>
          <p:cNvPr id="3" name="Marcador de contenido 2"/>
          <p:cNvSpPr>
            <a:spLocks noGrp="1"/>
          </p:cNvSpPr>
          <p:nvPr>
            <p:ph idx="1"/>
          </p:nvPr>
        </p:nvSpPr>
        <p:spPr/>
        <p:txBody>
          <a:bodyPr/>
          <a:lstStyle/>
          <a:p>
            <a:r>
              <a:rPr lang="en-US" b="1" dirty="0" err="1"/>
              <a:t>Katz,Down</a:t>
            </a:r>
            <a:r>
              <a:rPr lang="en-US" b="1" dirty="0"/>
              <a:t>, T.D, Cash, H.R, </a:t>
            </a:r>
            <a:r>
              <a:rPr lang="en-US" b="1" dirty="0" err="1"/>
              <a:t>Grotz</a:t>
            </a:r>
            <a:r>
              <a:rPr lang="en-US" b="1" dirty="0"/>
              <a:t>, R.C (1970)</a:t>
            </a:r>
            <a:endParaRPr lang="es-EC" dirty="0"/>
          </a:p>
          <a:p>
            <a:pPr marL="0" indent="0">
              <a:buNone/>
            </a:pPr>
            <a:r>
              <a:rPr lang="en-US" dirty="0"/>
              <a:t> </a:t>
            </a:r>
            <a:endParaRPr lang="es-EC" dirty="0"/>
          </a:p>
          <a:p>
            <a:r>
              <a:rPr lang="es-EC" dirty="0"/>
              <a:t>La autonomía (viene del griego auto, "uno mismo", y nomos, "norma" es, en términos generales, la capacidad de tomar decisiones sin ayuda, está íntimamente relacionada con la calidad de vida. </a:t>
            </a:r>
          </a:p>
          <a:p>
            <a:r>
              <a:rPr lang="es-EC" b="1" dirty="0"/>
              <a:t>Autonomía personal.</a:t>
            </a:r>
            <a:endParaRPr lang="es-EC" dirty="0"/>
          </a:p>
          <a:p>
            <a:r>
              <a:rPr lang="es-EC" b="1" dirty="0"/>
              <a:t>Autonomía funcional</a:t>
            </a:r>
            <a:r>
              <a:rPr lang="es-EC" dirty="0"/>
              <a:t>.</a:t>
            </a:r>
          </a:p>
          <a:p>
            <a:r>
              <a:rPr lang="es-EC" b="1" dirty="0"/>
              <a:t>Autonomía cognitiva o emocional.</a:t>
            </a:r>
            <a:endParaRPr lang="es-EC" dirty="0"/>
          </a:p>
          <a:p>
            <a:pPr algn="just"/>
            <a:endParaRPr lang="es-CO" dirty="0"/>
          </a:p>
        </p:txBody>
      </p:sp>
    </p:spTree>
    <p:extLst>
      <p:ext uri="{BB962C8B-B14F-4D97-AF65-F5344CB8AC3E}">
        <p14:creationId xmlns:p14="http://schemas.microsoft.com/office/powerpoint/2010/main" val="135390837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69</TotalTime>
  <Words>823</Words>
  <Application>Microsoft Office PowerPoint</Application>
  <PresentationFormat>Personalizado</PresentationFormat>
  <Paragraphs>94</Paragraphs>
  <Slides>23</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23</vt:i4>
      </vt:variant>
    </vt:vector>
  </HeadingPairs>
  <TitlesOfParts>
    <vt:vector size="25" baseType="lpstr">
      <vt:lpstr>Faceta</vt:lpstr>
      <vt:lpstr>Documento</vt:lpstr>
      <vt:lpstr>Presentación de PowerPoint</vt:lpstr>
      <vt:lpstr>“INCIDENCIA DE UN PROGRAMA DE ACTIVIDADES RECREATIVAS ACUÁTICAS  EN EL           MEJORAMIENTO DE LA AUTONOMÍA DEL ADULTO MAYOR DE LA AGRUPACIÓN    AMIGOS DE LOS AÑOS DORADOS DEL CANTÓN RUMIÑAHUI EN EL PRIMER SEMESTRE DEL       2011”​                                                                                                                                                                                                                                       </vt:lpstr>
      <vt:lpstr>Presentación de PowerPoint</vt:lpstr>
      <vt:lpstr>Presentación de PowerPoint</vt:lpstr>
      <vt:lpstr>Presentación de PowerPoint</vt:lpstr>
      <vt:lpstr>OBJETIVOS ESPECÍFICOS</vt:lpstr>
      <vt:lpstr>JUSTIFICACIÓN E IMPORTANCIA</vt:lpstr>
      <vt:lpstr>Presentación de PowerPoint</vt:lpstr>
      <vt:lpstr>AUTONOMÍA</vt:lpstr>
      <vt:lpstr>Presentación de PowerPoint</vt:lpstr>
      <vt:lpstr>Presentación de PowerPoint</vt:lpstr>
      <vt:lpstr>TÉCNICAS E INSTRUMENTOS </vt:lpstr>
      <vt:lpstr>Presentación de PowerPoint</vt:lpstr>
      <vt:lpstr>HIPÓTESIS</vt:lpstr>
      <vt:lpstr>RESULTADOS</vt:lpstr>
      <vt:lpstr>Presentación de PowerPoint</vt:lpstr>
      <vt:lpstr>Presentación de PowerPoint</vt:lpstr>
      <vt:lpstr>CONCLUSIONES</vt:lpstr>
      <vt:lpstr>RECOMENDACIONES  </vt:lpstr>
      <vt:lpstr>PROGRAMA  DE ACTIVIDADES </vt:lpstr>
      <vt:lpstr>Presentación de PowerPoint</vt:lpstr>
      <vt:lpstr>CONCLUSIONES</vt:lpstr>
      <vt:lpstr>RECOMENDACIONES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CORE I-5</dc:creator>
  <cp:lastModifiedBy>Marco Mármol</cp:lastModifiedBy>
  <cp:revision>23</cp:revision>
  <dcterms:created xsi:type="dcterms:W3CDTF">2015-05-15T11:42:36Z</dcterms:created>
  <dcterms:modified xsi:type="dcterms:W3CDTF">2015-05-28T02:40:33Z</dcterms:modified>
</cp:coreProperties>
</file>