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91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7" r:id="rId29"/>
    <p:sldId id="284" r:id="rId30"/>
    <p:sldId id="285" r:id="rId31"/>
    <p:sldId id="288" r:id="rId32"/>
    <p:sldId id="290" r:id="rId33"/>
    <p:sldId id="289" r:id="rId34"/>
    <p:sldId id="291" r:id="rId35"/>
    <p:sldId id="292" r:id="rId3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1528" y="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C9339D-032A-AE4F-961E-992F1FCEC736}" type="doc">
      <dgm:prSet loTypeId="urn:microsoft.com/office/officeart/2005/8/layout/hList3" loCatId="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92E5A6C1-8F15-9C4B-9F1F-AB4B5211BD24}">
      <dgm:prSet phldrT="[Texto]" custT="1"/>
      <dgm:spPr>
        <a:solidFill>
          <a:srgbClr val="3366FF"/>
        </a:solidFill>
      </dgm:spPr>
      <dgm:t>
        <a:bodyPr/>
        <a:lstStyle/>
        <a:p>
          <a:r>
            <a:rPr lang="es-ES_tradnl" sz="2400" dirty="0" smtClean="0"/>
            <a:t>PLAN PARA LA DIRECCIÓN DEL PROYECTO</a:t>
          </a:r>
          <a:endParaRPr lang="es-ES" sz="2400" dirty="0"/>
        </a:p>
      </dgm:t>
    </dgm:pt>
    <dgm:pt modelId="{BEB8BB1A-492B-704A-84B4-BCD1EF672692}" type="parTrans" cxnId="{285F487E-2C35-6842-BA96-DA0A6B032900}">
      <dgm:prSet/>
      <dgm:spPr/>
      <dgm:t>
        <a:bodyPr/>
        <a:lstStyle/>
        <a:p>
          <a:endParaRPr lang="es-ES"/>
        </a:p>
      </dgm:t>
    </dgm:pt>
    <dgm:pt modelId="{FB9B14DA-743E-E343-A6E6-80900A197ED5}" type="sibTrans" cxnId="{285F487E-2C35-6842-BA96-DA0A6B032900}">
      <dgm:prSet/>
      <dgm:spPr/>
      <dgm:t>
        <a:bodyPr/>
        <a:lstStyle/>
        <a:p>
          <a:endParaRPr lang="es-ES"/>
        </a:p>
      </dgm:t>
    </dgm:pt>
    <dgm:pt modelId="{916394A4-6390-BD46-AF5F-A292CFF5BD76}">
      <dgm:prSet phldrT="[Texto]" custT="1"/>
      <dgm:spPr/>
      <dgm:t>
        <a:bodyPr/>
        <a:lstStyle/>
        <a:p>
          <a:r>
            <a:rPr lang="es-ES_tradnl" sz="1600" dirty="0" smtClean="0"/>
            <a:t>Plan de gestión del alcance</a:t>
          </a:r>
          <a:endParaRPr lang="es-ES" sz="1600" dirty="0"/>
        </a:p>
      </dgm:t>
    </dgm:pt>
    <dgm:pt modelId="{11215CD7-59BB-434E-8EE6-35C07F0FD9A1}" type="parTrans" cxnId="{BCF9A5C7-A59E-2F40-A639-B46C426984AD}">
      <dgm:prSet/>
      <dgm:spPr/>
      <dgm:t>
        <a:bodyPr/>
        <a:lstStyle/>
        <a:p>
          <a:endParaRPr lang="es-ES"/>
        </a:p>
      </dgm:t>
    </dgm:pt>
    <dgm:pt modelId="{713CCB96-5130-0743-985B-6AFE819480FD}" type="sibTrans" cxnId="{BCF9A5C7-A59E-2F40-A639-B46C426984AD}">
      <dgm:prSet/>
      <dgm:spPr/>
      <dgm:t>
        <a:bodyPr/>
        <a:lstStyle/>
        <a:p>
          <a:endParaRPr lang="es-ES"/>
        </a:p>
      </dgm:t>
    </dgm:pt>
    <dgm:pt modelId="{5B023CFE-F2A6-0E46-92D6-2B25B741492D}">
      <dgm:prSet phldrT="[Texto]" custT="1"/>
      <dgm:spPr/>
      <dgm:t>
        <a:bodyPr/>
        <a:lstStyle/>
        <a:p>
          <a:r>
            <a:rPr lang="es-ES" sz="2000" dirty="0" smtClean="0"/>
            <a:t>LINEA BASE</a:t>
          </a:r>
          <a:endParaRPr lang="es-ES" sz="2000" dirty="0"/>
        </a:p>
      </dgm:t>
    </dgm:pt>
    <dgm:pt modelId="{0DA3063B-4E47-8D4B-9D74-594EE64E47FD}" type="parTrans" cxnId="{AA2E7DCE-EE95-A443-A4A3-DDC75BEA4537}">
      <dgm:prSet/>
      <dgm:spPr/>
      <dgm:t>
        <a:bodyPr/>
        <a:lstStyle/>
        <a:p>
          <a:endParaRPr lang="es-ES"/>
        </a:p>
      </dgm:t>
    </dgm:pt>
    <dgm:pt modelId="{8A816F9B-770F-034E-955D-3BB081CE5175}" type="sibTrans" cxnId="{AA2E7DCE-EE95-A443-A4A3-DDC75BEA4537}">
      <dgm:prSet/>
      <dgm:spPr/>
      <dgm:t>
        <a:bodyPr/>
        <a:lstStyle/>
        <a:p>
          <a:endParaRPr lang="es-ES"/>
        </a:p>
      </dgm:t>
    </dgm:pt>
    <dgm:pt modelId="{230923B4-34A6-7442-89EF-9EB128918D8A}">
      <dgm:prSet phldrT="[Texto]" custT="1"/>
      <dgm:spPr/>
      <dgm:t>
        <a:bodyPr/>
        <a:lstStyle/>
        <a:p>
          <a:r>
            <a:rPr lang="es-ES_tradnl" sz="1800" dirty="0" smtClean="0"/>
            <a:t>Línea base del alcance</a:t>
          </a:r>
          <a:endParaRPr lang="es-ES" sz="1800" dirty="0"/>
        </a:p>
      </dgm:t>
    </dgm:pt>
    <dgm:pt modelId="{66490247-2349-0940-91F4-BF0C86E5693A}" type="parTrans" cxnId="{EFBBAB16-16EC-8945-BCE7-C557835AFD34}">
      <dgm:prSet/>
      <dgm:spPr/>
      <dgm:t>
        <a:bodyPr/>
        <a:lstStyle/>
        <a:p>
          <a:endParaRPr lang="es-ES"/>
        </a:p>
      </dgm:t>
    </dgm:pt>
    <dgm:pt modelId="{559A60CC-A940-994D-930D-2D756D983132}" type="sibTrans" cxnId="{EFBBAB16-16EC-8945-BCE7-C557835AFD34}">
      <dgm:prSet/>
      <dgm:spPr/>
      <dgm:t>
        <a:bodyPr/>
        <a:lstStyle/>
        <a:p>
          <a:endParaRPr lang="es-ES"/>
        </a:p>
      </dgm:t>
    </dgm:pt>
    <dgm:pt modelId="{9CAA568A-9801-AC48-8165-82820E5EFF81}">
      <dgm:prSet custT="1"/>
      <dgm:spPr/>
      <dgm:t>
        <a:bodyPr/>
        <a:lstStyle/>
        <a:p>
          <a:r>
            <a:rPr lang="es-ES_tradnl" sz="1600" dirty="0" smtClean="0"/>
            <a:t>Plan de gestión del cronograma</a:t>
          </a:r>
          <a:endParaRPr lang="es-ES_tradnl" sz="1600" dirty="0"/>
        </a:p>
      </dgm:t>
    </dgm:pt>
    <dgm:pt modelId="{098174F8-9336-3A4F-B135-AFF392940B88}" type="parTrans" cxnId="{CE7ACD61-A682-6A48-A7EF-55016C19EE5A}">
      <dgm:prSet/>
      <dgm:spPr/>
      <dgm:t>
        <a:bodyPr/>
        <a:lstStyle/>
        <a:p>
          <a:endParaRPr lang="es-ES"/>
        </a:p>
      </dgm:t>
    </dgm:pt>
    <dgm:pt modelId="{01B92310-C398-7C4E-9D7A-180BA17863D9}" type="sibTrans" cxnId="{CE7ACD61-A682-6A48-A7EF-55016C19EE5A}">
      <dgm:prSet/>
      <dgm:spPr/>
      <dgm:t>
        <a:bodyPr/>
        <a:lstStyle/>
        <a:p>
          <a:endParaRPr lang="es-ES"/>
        </a:p>
      </dgm:t>
    </dgm:pt>
    <dgm:pt modelId="{E3A5B516-0B0F-FA46-BAF5-09886C698626}">
      <dgm:prSet custT="1"/>
      <dgm:spPr/>
      <dgm:t>
        <a:bodyPr/>
        <a:lstStyle/>
        <a:p>
          <a:r>
            <a:rPr lang="es-ES_tradnl" sz="1600" dirty="0" smtClean="0"/>
            <a:t>Plan de gestión de costes</a:t>
          </a:r>
          <a:endParaRPr lang="es-ES_tradnl" sz="1600" dirty="0"/>
        </a:p>
      </dgm:t>
    </dgm:pt>
    <dgm:pt modelId="{D3FD12ED-EDE4-DA4F-A6B8-9409D0ED664F}" type="parTrans" cxnId="{045EDBEE-C0F2-454F-A3F0-8D747951E16E}">
      <dgm:prSet/>
      <dgm:spPr/>
      <dgm:t>
        <a:bodyPr/>
        <a:lstStyle/>
        <a:p>
          <a:endParaRPr lang="es-ES"/>
        </a:p>
      </dgm:t>
    </dgm:pt>
    <dgm:pt modelId="{07E6E60D-081E-1F43-94AB-A6477B0B71A1}" type="sibTrans" cxnId="{045EDBEE-C0F2-454F-A3F0-8D747951E16E}">
      <dgm:prSet/>
      <dgm:spPr/>
      <dgm:t>
        <a:bodyPr/>
        <a:lstStyle/>
        <a:p>
          <a:endParaRPr lang="es-ES"/>
        </a:p>
      </dgm:t>
    </dgm:pt>
    <dgm:pt modelId="{02E9D330-3B2C-D145-82F9-2A88591B7F63}">
      <dgm:prSet custT="1"/>
      <dgm:spPr/>
      <dgm:t>
        <a:bodyPr/>
        <a:lstStyle/>
        <a:p>
          <a:r>
            <a:rPr lang="es-ES_tradnl" sz="1600" smtClean="0"/>
            <a:t>Plan de gestión de calidad</a:t>
          </a:r>
          <a:endParaRPr lang="es-ES_tradnl" sz="1600"/>
        </a:p>
      </dgm:t>
    </dgm:pt>
    <dgm:pt modelId="{AF0511A7-52FD-2242-A95A-57BE4624F97E}" type="parTrans" cxnId="{4C447066-CC49-EE43-BCB9-55AA01F7817C}">
      <dgm:prSet/>
      <dgm:spPr/>
      <dgm:t>
        <a:bodyPr/>
        <a:lstStyle/>
        <a:p>
          <a:endParaRPr lang="es-ES"/>
        </a:p>
      </dgm:t>
    </dgm:pt>
    <dgm:pt modelId="{9420731C-034D-1548-8462-3299C40E1AD7}" type="sibTrans" cxnId="{4C447066-CC49-EE43-BCB9-55AA01F7817C}">
      <dgm:prSet/>
      <dgm:spPr/>
      <dgm:t>
        <a:bodyPr/>
        <a:lstStyle/>
        <a:p>
          <a:endParaRPr lang="es-ES"/>
        </a:p>
      </dgm:t>
    </dgm:pt>
    <dgm:pt modelId="{05D3AC53-231C-F540-8552-641CD359CB19}">
      <dgm:prSet custT="1"/>
      <dgm:spPr/>
      <dgm:t>
        <a:bodyPr/>
        <a:lstStyle/>
        <a:p>
          <a:r>
            <a:rPr lang="es-ES_tradnl" sz="1600" smtClean="0"/>
            <a:t>Plan de recursos humanos</a:t>
          </a:r>
          <a:endParaRPr lang="es-ES_tradnl" sz="1600"/>
        </a:p>
      </dgm:t>
    </dgm:pt>
    <dgm:pt modelId="{88DC579E-9242-DD43-9717-362902340C96}" type="parTrans" cxnId="{ADC74993-A772-5F48-BCF5-75FF82FDBB25}">
      <dgm:prSet/>
      <dgm:spPr/>
      <dgm:t>
        <a:bodyPr/>
        <a:lstStyle/>
        <a:p>
          <a:endParaRPr lang="es-ES"/>
        </a:p>
      </dgm:t>
    </dgm:pt>
    <dgm:pt modelId="{16D161D0-C4C2-644B-ADE0-685C17995EB1}" type="sibTrans" cxnId="{ADC74993-A772-5F48-BCF5-75FF82FDBB25}">
      <dgm:prSet/>
      <dgm:spPr/>
      <dgm:t>
        <a:bodyPr/>
        <a:lstStyle/>
        <a:p>
          <a:endParaRPr lang="es-ES"/>
        </a:p>
      </dgm:t>
    </dgm:pt>
    <dgm:pt modelId="{561F05BE-6F4D-3544-8EC6-0D797C80A8EF}">
      <dgm:prSet custT="1"/>
      <dgm:spPr/>
      <dgm:t>
        <a:bodyPr/>
        <a:lstStyle/>
        <a:p>
          <a:r>
            <a:rPr lang="es-ES_tradnl" sz="1600" dirty="0" smtClean="0"/>
            <a:t>Plan de gestión de las comunicaciones</a:t>
          </a:r>
          <a:endParaRPr lang="es-ES_tradnl" sz="1600" dirty="0"/>
        </a:p>
      </dgm:t>
    </dgm:pt>
    <dgm:pt modelId="{A7B647E3-4651-8A45-AF47-E60577754665}" type="parTrans" cxnId="{BE580CDA-438C-E74A-918C-7C6295638F15}">
      <dgm:prSet/>
      <dgm:spPr/>
      <dgm:t>
        <a:bodyPr/>
        <a:lstStyle/>
        <a:p>
          <a:endParaRPr lang="es-ES"/>
        </a:p>
      </dgm:t>
    </dgm:pt>
    <dgm:pt modelId="{946AEEEA-FC3F-1E4C-B3F5-5A40167F816F}" type="sibTrans" cxnId="{BE580CDA-438C-E74A-918C-7C6295638F15}">
      <dgm:prSet/>
      <dgm:spPr/>
      <dgm:t>
        <a:bodyPr/>
        <a:lstStyle/>
        <a:p>
          <a:endParaRPr lang="es-ES"/>
        </a:p>
      </dgm:t>
    </dgm:pt>
    <dgm:pt modelId="{E1A80EDB-7073-954A-AA2A-B91046773C6D}">
      <dgm:prSet custT="1"/>
      <dgm:spPr/>
      <dgm:t>
        <a:bodyPr/>
        <a:lstStyle/>
        <a:p>
          <a:r>
            <a:rPr lang="es-ES_tradnl" sz="1600" dirty="0" smtClean="0"/>
            <a:t>Plan de gestión de riesgos</a:t>
          </a:r>
          <a:endParaRPr lang="es-ES_tradnl" sz="1600" dirty="0"/>
        </a:p>
      </dgm:t>
    </dgm:pt>
    <dgm:pt modelId="{7A7F5CCF-67E5-9441-9614-6299A33E8A4E}" type="parTrans" cxnId="{4FDAC78D-AE38-014D-B99D-3B4CC5C75368}">
      <dgm:prSet/>
      <dgm:spPr/>
      <dgm:t>
        <a:bodyPr/>
        <a:lstStyle/>
        <a:p>
          <a:endParaRPr lang="es-ES"/>
        </a:p>
      </dgm:t>
    </dgm:pt>
    <dgm:pt modelId="{4B872A63-493B-084E-B73F-06598A737051}" type="sibTrans" cxnId="{4FDAC78D-AE38-014D-B99D-3B4CC5C75368}">
      <dgm:prSet/>
      <dgm:spPr/>
      <dgm:t>
        <a:bodyPr/>
        <a:lstStyle/>
        <a:p>
          <a:endParaRPr lang="es-ES"/>
        </a:p>
      </dgm:t>
    </dgm:pt>
    <dgm:pt modelId="{2C92F4C1-F70D-8F49-94C1-3F6497D51E50}">
      <dgm:prSet custT="1"/>
      <dgm:spPr/>
      <dgm:t>
        <a:bodyPr/>
        <a:lstStyle/>
        <a:p>
          <a:r>
            <a:rPr lang="es-ES_tradnl" sz="1600" dirty="0" smtClean="0"/>
            <a:t>Plan de gestión de las adquisiciones</a:t>
          </a:r>
          <a:endParaRPr lang="es-ES" sz="1600" dirty="0"/>
        </a:p>
      </dgm:t>
    </dgm:pt>
    <dgm:pt modelId="{BD76779E-5AC1-564E-86FA-4B82B82A4004}" type="parTrans" cxnId="{E8432624-D1FA-4F47-B3A8-2AE5C9069ADC}">
      <dgm:prSet/>
      <dgm:spPr/>
      <dgm:t>
        <a:bodyPr/>
        <a:lstStyle/>
        <a:p>
          <a:endParaRPr lang="es-ES"/>
        </a:p>
      </dgm:t>
    </dgm:pt>
    <dgm:pt modelId="{989DB48D-78CE-3749-8576-9F38E5A9A500}" type="sibTrans" cxnId="{E8432624-D1FA-4F47-B3A8-2AE5C9069ADC}">
      <dgm:prSet/>
      <dgm:spPr/>
      <dgm:t>
        <a:bodyPr/>
        <a:lstStyle/>
        <a:p>
          <a:endParaRPr lang="es-ES"/>
        </a:p>
      </dgm:t>
    </dgm:pt>
    <dgm:pt modelId="{D20AA240-8653-5041-B7AC-32A4BAC5F34C}">
      <dgm:prSet phldrT="[Texto]" custT="1"/>
      <dgm:spPr/>
      <dgm:t>
        <a:bodyPr/>
        <a:lstStyle/>
        <a:p>
          <a:r>
            <a:rPr lang="es-ES" sz="2000" dirty="0" smtClean="0"/>
            <a:t>PLANES SUBSIDIARIOS</a:t>
          </a:r>
          <a:endParaRPr lang="es-ES" sz="2000" dirty="0"/>
        </a:p>
      </dgm:t>
    </dgm:pt>
    <dgm:pt modelId="{2D7F416B-9EAE-ED44-BF95-CB0F5BFA7B5D}" type="parTrans" cxnId="{4F63E3FD-8D33-1845-A562-577A48058BA6}">
      <dgm:prSet/>
      <dgm:spPr/>
      <dgm:t>
        <a:bodyPr/>
        <a:lstStyle/>
        <a:p>
          <a:endParaRPr lang="es-ES"/>
        </a:p>
      </dgm:t>
    </dgm:pt>
    <dgm:pt modelId="{79588D8E-DCEF-EF4A-8CD6-263FC598E7EA}" type="sibTrans" cxnId="{4F63E3FD-8D33-1845-A562-577A48058BA6}">
      <dgm:prSet/>
      <dgm:spPr/>
      <dgm:t>
        <a:bodyPr/>
        <a:lstStyle/>
        <a:p>
          <a:endParaRPr lang="es-ES"/>
        </a:p>
      </dgm:t>
    </dgm:pt>
    <dgm:pt modelId="{7017F0AE-6549-2141-8BCF-EBC413E3870A}">
      <dgm:prSet custT="1"/>
      <dgm:spPr/>
      <dgm:t>
        <a:bodyPr/>
        <a:lstStyle/>
        <a:p>
          <a:r>
            <a:rPr lang="es-ES_tradnl" sz="1800" dirty="0" smtClean="0"/>
            <a:t>Línea base del cronograma</a:t>
          </a:r>
          <a:endParaRPr lang="es-ES_tradnl" sz="1800" dirty="0"/>
        </a:p>
      </dgm:t>
    </dgm:pt>
    <dgm:pt modelId="{5BF550FC-6222-6442-BA53-C0EB0C1C47A1}" type="parTrans" cxnId="{9BF97A8B-5A29-F94F-BBB2-8E3AC1D7D413}">
      <dgm:prSet/>
      <dgm:spPr/>
      <dgm:t>
        <a:bodyPr/>
        <a:lstStyle/>
        <a:p>
          <a:endParaRPr lang="es-ES"/>
        </a:p>
      </dgm:t>
    </dgm:pt>
    <dgm:pt modelId="{7387C904-5061-D04A-B2CC-8DACA07F4906}" type="sibTrans" cxnId="{9BF97A8B-5A29-F94F-BBB2-8E3AC1D7D413}">
      <dgm:prSet/>
      <dgm:spPr/>
      <dgm:t>
        <a:bodyPr/>
        <a:lstStyle/>
        <a:p>
          <a:endParaRPr lang="es-ES"/>
        </a:p>
      </dgm:t>
    </dgm:pt>
    <dgm:pt modelId="{1BAE3BC6-A1FC-A64A-B8E5-1014EEFA6FD3}">
      <dgm:prSet custT="1"/>
      <dgm:spPr/>
      <dgm:t>
        <a:bodyPr/>
        <a:lstStyle/>
        <a:p>
          <a:r>
            <a:rPr lang="es-ES_tradnl" sz="1800" dirty="0" smtClean="0"/>
            <a:t>Línea base del rendimiento de costes</a:t>
          </a:r>
          <a:endParaRPr lang="es-ES" sz="1800" dirty="0"/>
        </a:p>
      </dgm:t>
    </dgm:pt>
    <dgm:pt modelId="{4E7E213E-03DF-F240-AEC7-6A53B06FCC2B}" type="parTrans" cxnId="{74C363B3-E924-E44A-876A-300644086A7D}">
      <dgm:prSet/>
      <dgm:spPr/>
      <dgm:t>
        <a:bodyPr/>
        <a:lstStyle/>
        <a:p>
          <a:endParaRPr lang="es-ES"/>
        </a:p>
      </dgm:t>
    </dgm:pt>
    <dgm:pt modelId="{9047C6E8-9C25-8847-8807-6F4C7ECDE078}" type="sibTrans" cxnId="{74C363B3-E924-E44A-876A-300644086A7D}">
      <dgm:prSet/>
      <dgm:spPr/>
      <dgm:t>
        <a:bodyPr/>
        <a:lstStyle/>
        <a:p>
          <a:endParaRPr lang="es-ES"/>
        </a:p>
      </dgm:t>
    </dgm:pt>
    <dgm:pt modelId="{4E6B2748-63BC-494F-86D4-83287CA9CD9B}">
      <dgm:prSet custT="1"/>
      <dgm:spPr/>
      <dgm:t>
        <a:bodyPr/>
        <a:lstStyle/>
        <a:p>
          <a:r>
            <a:rPr lang="es-ES_tradnl" sz="1600" dirty="0" smtClean="0"/>
            <a:t>Sistema de control de cambios</a:t>
          </a:r>
          <a:endParaRPr lang="es-ES" sz="1600" dirty="0"/>
        </a:p>
      </dgm:t>
    </dgm:pt>
    <dgm:pt modelId="{A1D00A72-82A2-7A41-902A-599FBBE0D4D1}" type="parTrans" cxnId="{7079A3D5-52DB-8741-970D-C982D835D7AF}">
      <dgm:prSet/>
      <dgm:spPr/>
      <dgm:t>
        <a:bodyPr/>
        <a:lstStyle/>
        <a:p>
          <a:endParaRPr lang="es-ES"/>
        </a:p>
      </dgm:t>
    </dgm:pt>
    <dgm:pt modelId="{6289A754-E0F7-C844-A4E2-FB18E1E111CB}" type="sibTrans" cxnId="{7079A3D5-52DB-8741-970D-C982D835D7AF}">
      <dgm:prSet/>
      <dgm:spPr/>
      <dgm:t>
        <a:bodyPr/>
        <a:lstStyle/>
        <a:p>
          <a:endParaRPr lang="es-ES"/>
        </a:p>
      </dgm:t>
    </dgm:pt>
    <dgm:pt modelId="{ED1D5214-D1AD-3D4C-A3BB-B7386AF1C4C9}">
      <dgm:prSet custT="1"/>
      <dgm:spPr/>
      <dgm:t>
        <a:bodyPr/>
        <a:lstStyle/>
        <a:p>
          <a:r>
            <a:rPr lang="es-ES_tradnl" sz="1600" smtClean="0"/>
            <a:t>Sistema de gestión de la configuración</a:t>
          </a:r>
          <a:endParaRPr lang="es-ES_tradnl" sz="1600"/>
        </a:p>
      </dgm:t>
    </dgm:pt>
    <dgm:pt modelId="{969668F1-AFF5-F245-8CF5-66306586A7FC}" type="parTrans" cxnId="{FE93E1E9-6027-0E4D-ADE3-83E511132E90}">
      <dgm:prSet/>
      <dgm:spPr/>
      <dgm:t>
        <a:bodyPr/>
        <a:lstStyle/>
        <a:p>
          <a:endParaRPr lang="es-ES"/>
        </a:p>
      </dgm:t>
    </dgm:pt>
    <dgm:pt modelId="{07BA34A2-4EB3-9E47-9A71-35093039BA98}" type="sibTrans" cxnId="{FE93E1E9-6027-0E4D-ADE3-83E511132E90}">
      <dgm:prSet/>
      <dgm:spPr/>
      <dgm:t>
        <a:bodyPr/>
        <a:lstStyle/>
        <a:p>
          <a:endParaRPr lang="es-ES"/>
        </a:p>
      </dgm:t>
    </dgm:pt>
    <dgm:pt modelId="{C557A09A-0988-6F42-9828-68DFC91E2DF5}">
      <dgm:prSet custT="1"/>
      <dgm:spPr/>
      <dgm:t>
        <a:bodyPr/>
        <a:lstStyle/>
        <a:p>
          <a:r>
            <a:rPr lang="es-ES_tradnl" sz="1600" dirty="0" smtClean="0"/>
            <a:t>Plan de gestión de requisitos</a:t>
          </a:r>
          <a:endParaRPr lang="es-ES_tradnl" sz="1600" dirty="0"/>
        </a:p>
      </dgm:t>
    </dgm:pt>
    <dgm:pt modelId="{F7EC3570-75DD-AF4C-9373-1077BAF98482}" type="parTrans" cxnId="{574CC97F-A8B7-B149-80CA-72510B1270D4}">
      <dgm:prSet/>
      <dgm:spPr/>
      <dgm:t>
        <a:bodyPr/>
        <a:lstStyle/>
        <a:p>
          <a:endParaRPr lang="es-ES"/>
        </a:p>
      </dgm:t>
    </dgm:pt>
    <dgm:pt modelId="{02B84AF0-862E-9C4C-A740-10CB342A05ED}" type="sibTrans" cxnId="{574CC97F-A8B7-B149-80CA-72510B1270D4}">
      <dgm:prSet/>
      <dgm:spPr/>
      <dgm:t>
        <a:bodyPr/>
        <a:lstStyle/>
        <a:p>
          <a:endParaRPr lang="es-ES"/>
        </a:p>
      </dgm:t>
    </dgm:pt>
    <dgm:pt modelId="{C34EBCE8-36AC-3248-B8F6-DB20CD72EEE7}">
      <dgm:prSet custT="1"/>
      <dgm:spPr/>
      <dgm:t>
        <a:bodyPr/>
        <a:lstStyle/>
        <a:p>
          <a:r>
            <a:rPr lang="es-ES_tradnl" sz="1600" dirty="0" smtClean="0"/>
            <a:t>Plan de mejora de procesos</a:t>
          </a:r>
          <a:endParaRPr lang="es-ES" sz="1600" dirty="0"/>
        </a:p>
      </dgm:t>
    </dgm:pt>
    <dgm:pt modelId="{D6BC6F9C-CD04-AD46-B1B9-FF0DAD6016E3}" type="parTrans" cxnId="{44B909DD-1992-FB4B-AB45-CF0672157CE6}">
      <dgm:prSet/>
      <dgm:spPr/>
      <dgm:t>
        <a:bodyPr/>
        <a:lstStyle/>
        <a:p>
          <a:endParaRPr lang="es-ES"/>
        </a:p>
      </dgm:t>
    </dgm:pt>
    <dgm:pt modelId="{C7B248C7-3A75-6E45-BF0A-D217FDFEEF86}" type="sibTrans" cxnId="{44B909DD-1992-FB4B-AB45-CF0672157CE6}">
      <dgm:prSet/>
      <dgm:spPr/>
      <dgm:t>
        <a:bodyPr/>
        <a:lstStyle/>
        <a:p>
          <a:endParaRPr lang="es-ES"/>
        </a:p>
      </dgm:t>
    </dgm:pt>
    <dgm:pt modelId="{47C27FEC-C731-2940-BCBF-96056C03EF0A}" type="pres">
      <dgm:prSet presAssocID="{EBC9339D-032A-AE4F-961E-992F1FCEC73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E35362E-4747-4842-820D-1BC10B2BAA71}" type="pres">
      <dgm:prSet presAssocID="{92E5A6C1-8F15-9C4B-9F1F-AB4B5211BD24}" presName="roof" presStyleLbl="dkBgShp" presStyleIdx="0" presStyleCnt="2" custScaleY="25284" custLinFactNeighborY="-6160"/>
      <dgm:spPr/>
      <dgm:t>
        <a:bodyPr/>
        <a:lstStyle/>
        <a:p>
          <a:endParaRPr lang="es-ES"/>
        </a:p>
      </dgm:t>
    </dgm:pt>
    <dgm:pt modelId="{DD71A475-BFDE-494F-8FDC-9EB971F482C0}" type="pres">
      <dgm:prSet presAssocID="{92E5A6C1-8F15-9C4B-9F1F-AB4B5211BD24}" presName="pillars" presStyleCnt="0"/>
      <dgm:spPr/>
    </dgm:pt>
    <dgm:pt modelId="{BB09E537-A863-A641-BDCA-359A372CB712}" type="pres">
      <dgm:prSet presAssocID="{92E5A6C1-8F15-9C4B-9F1F-AB4B5211BD24}" presName="pillar1" presStyleLbl="node1" presStyleIdx="0" presStyleCnt="2" custScaleY="126940" custLinFactNeighborY="-46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740178-AA3F-B649-8DC0-96C19DF1FB13}" type="pres">
      <dgm:prSet presAssocID="{5B023CFE-F2A6-0E46-92D6-2B25B741492D}" presName="pillarX" presStyleLbl="node1" presStyleIdx="1" presStyleCnt="2" custScaleY="126619" custLinFactNeighborY="-41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605683-B8C9-DD48-ADE7-2A68D009E0CD}" type="pres">
      <dgm:prSet presAssocID="{92E5A6C1-8F15-9C4B-9F1F-AB4B5211BD24}" presName="base" presStyleLbl="dkBgShp" presStyleIdx="1" presStyleCnt="2" custScaleY="74046" custLinFactY="18689" custLinFactNeighborY="100000"/>
      <dgm:spPr>
        <a:solidFill>
          <a:srgbClr val="3366FF"/>
        </a:solidFill>
      </dgm:spPr>
    </dgm:pt>
  </dgm:ptLst>
  <dgm:cxnLst>
    <dgm:cxn modelId="{ADC74993-A772-5F48-BCF5-75FF82FDBB25}" srcId="{D20AA240-8653-5041-B7AC-32A4BAC5F34C}" destId="{05D3AC53-231C-F540-8552-641CD359CB19}" srcOrd="4" destOrd="0" parTransId="{88DC579E-9242-DD43-9717-362902340C96}" sibTransId="{16D161D0-C4C2-644B-ADE0-685C17995EB1}"/>
    <dgm:cxn modelId="{669A78B2-3FFD-1848-924A-FEC5653D4DA0}" type="presOf" srcId="{7017F0AE-6549-2141-8BCF-EBC413E3870A}" destId="{90740178-AA3F-B649-8DC0-96C19DF1FB13}" srcOrd="0" destOrd="2" presId="urn:microsoft.com/office/officeart/2005/8/layout/hList3"/>
    <dgm:cxn modelId="{025B4EEA-AE3E-5D45-B7EF-254C87D4934D}" type="presOf" srcId="{92E5A6C1-8F15-9C4B-9F1F-AB4B5211BD24}" destId="{7E35362E-4747-4842-820D-1BC10B2BAA71}" srcOrd="0" destOrd="0" presId="urn:microsoft.com/office/officeart/2005/8/layout/hList3"/>
    <dgm:cxn modelId="{ABFAF6C5-0E9D-8245-94F8-21863AAB5DD1}" type="presOf" srcId="{05D3AC53-231C-F540-8552-641CD359CB19}" destId="{BB09E537-A863-A641-BDCA-359A372CB712}" srcOrd="0" destOrd="5" presId="urn:microsoft.com/office/officeart/2005/8/layout/hList3"/>
    <dgm:cxn modelId="{EFBBAB16-16EC-8945-BCE7-C557835AFD34}" srcId="{5B023CFE-F2A6-0E46-92D6-2B25B741492D}" destId="{230923B4-34A6-7442-89EF-9EB128918D8A}" srcOrd="0" destOrd="0" parTransId="{66490247-2349-0940-91F4-BF0C86E5693A}" sibTransId="{559A60CC-A940-994D-930D-2D756D983132}"/>
    <dgm:cxn modelId="{E0A7030D-05F5-EA44-9AA8-867EA5882C39}" type="presOf" srcId="{916394A4-6390-BD46-AF5F-A292CFF5BD76}" destId="{BB09E537-A863-A641-BDCA-359A372CB712}" srcOrd="0" destOrd="1" presId="urn:microsoft.com/office/officeart/2005/8/layout/hList3"/>
    <dgm:cxn modelId="{285F487E-2C35-6842-BA96-DA0A6B032900}" srcId="{EBC9339D-032A-AE4F-961E-992F1FCEC736}" destId="{92E5A6C1-8F15-9C4B-9F1F-AB4B5211BD24}" srcOrd="0" destOrd="0" parTransId="{BEB8BB1A-492B-704A-84B4-BCD1EF672692}" sibTransId="{FB9B14DA-743E-E343-A6E6-80900A197ED5}"/>
    <dgm:cxn modelId="{EDCEC87A-7832-594F-BCFB-B02A5AE67337}" type="presOf" srcId="{230923B4-34A6-7442-89EF-9EB128918D8A}" destId="{90740178-AA3F-B649-8DC0-96C19DF1FB13}" srcOrd="0" destOrd="1" presId="urn:microsoft.com/office/officeart/2005/8/layout/hList3"/>
    <dgm:cxn modelId="{DE170468-8531-7240-94E0-980CA59B3ABF}" type="presOf" srcId="{E1A80EDB-7073-954A-AA2A-B91046773C6D}" destId="{BB09E537-A863-A641-BDCA-359A372CB712}" srcOrd="0" destOrd="7" presId="urn:microsoft.com/office/officeart/2005/8/layout/hList3"/>
    <dgm:cxn modelId="{DBCA60BB-E42C-E643-A512-2212E1A87F51}" type="presOf" srcId="{2C92F4C1-F70D-8F49-94C1-3F6497D51E50}" destId="{BB09E537-A863-A641-BDCA-359A372CB712}" srcOrd="0" destOrd="8" presId="urn:microsoft.com/office/officeart/2005/8/layout/hList3"/>
    <dgm:cxn modelId="{045EDBEE-C0F2-454F-A3F0-8D747951E16E}" srcId="{D20AA240-8653-5041-B7AC-32A4BAC5F34C}" destId="{E3A5B516-0B0F-FA46-BAF5-09886C698626}" srcOrd="2" destOrd="0" parTransId="{D3FD12ED-EDE4-DA4F-A6B8-9409D0ED664F}" sibTransId="{07E6E60D-081E-1F43-94AB-A6477B0B71A1}"/>
    <dgm:cxn modelId="{4C447066-CC49-EE43-BCB9-55AA01F7817C}" srcId="{D20AA240-8653-5041-B7AC-32A4BAC5F34C}" destId="{02E9D330-3B2C-D145-82F9-2A88591B7F63}" srcOrd="3" destOrd="0" parTransId="{AF0511A7-52FD-2242-A95A-57BE4624F97E}" sibTransId="{9420731C-034D-1548-8462-3299C40E1AD7}"/>
    <dgm:cxn modelId="{FE93E1E9-6027-0E4D-ADE3-83E511132E90}" srcId="{D20AA240-8653-5041-B7AC-32A4BAC5F34C}" destId="{ED1D5214-D1AD-3D4C-A3BB-B7386AF1C4C9}" srcOrd="9" destOrd="0" parTransId="{969668F1-AFF5-F245-8CF5-66306586A7FC}" sibTransId="{07BA34A2-4EB3-9E47-9A71-35093039BA98}"/>
    <dgm:cxn modelId="{4FDAC78D-AE38-014D-B99D-3B4CC5C75368}" srcId="{D20AA240-8653-5041-B7AC-32A4BAC5F34C}" destId="{E1A80EDB-7073-954A-AA2A-B91046773C6D}" srcOrd="6" destOrd="0" parTransId="{7A7F5CCF-67E5-9441-9614-6299A33E8A4E}" sibTransId="{4B872A63-493B-084E-B73F-06598A737051}"/>
    <dgm:cxn modelId="{BE580CDA-438C-E74A-918C-7C6295638F15}" srcId="{D20AA240-8653-5041-B7AC-32A4BAC5F34C}" destId="{561F05BE-6F4D-3544-8EC6-0D797C80A8EF}" srcOrd="5" destOrd="0" parTransId="{A7B647E3-4651-8A45-AF47-E60577754665}" sibTransId="{946AEEEA-FC3F-1E4C-B3F5-5A40167F816F}"/>
    <dgm:cxn modelId="{9F99E294-DA31-4C4C-B621-A39E76957B52}" type="presOf" srcId="{1BAE3BC6-A1FC-A64A-B8E5-1014EEFA6FD3}" destId="{90740178-AA3F-B649-8DC0-96C19DF1FB13}" srcOrd="0" destOrd="3" presId="urn:microsoft.com/office/officeart/2005/8/layout/hList3"/>
    <dgm:cxn modelId="{7079A3D5-52DB-8741-970D-C982D835D7AF}" srcId="{D20AA240-8653-5041-B7AC-32A4BAC5F34C}" destId="{4E6B2748-63BC-494F-86D4-83287CA9CD9B}" srcOrd="8" destOrd="0" parTransId="{A1D00A72-82A2-7A41-902A-599FBBE0D4D1}" sibTransId="{6289A754-E0F7-C844-A4E2-FB18E1E111CB}"/>
    <dgm:cxn modelId="{D11B9EC5-5156-FD49-8427-5738079A8CE0}" type="presOf" srcId="{4E6B2748-63BC-494F-86D4-83287CA9CD9B}" destId="{BB09E537-A863-A641-BDCA-359A372CB712}" srcOrd="0" destOrd="9" presId="urn:microsoft.com/office/officeart/2005/8/layout/hList3"/>
    <dgm:cxn modelId="{96D1237F-D6FF-1346-962D-58347C228815}" type="presOf" srcId="{561F05BE-6F4D-3544-8EC6-0D797C80A8EF}" destId="{BB09E537-A863-A641-BDCA-359A372CB712}" srcOrd="0" destOrd="6" presId="urn:microsoft.com/office/officeart/2005/8/layout/hList3"/>
    <dgm:cxn modelId="{8C9BB9AB-26F9-0D4D-AE57-C360E16EF9A1}" type="presOf" srcId="{C34EBCE8-36AC-3248-B8F6-DB20CD72EEE7}" destId="{BB09E537-A863-A641-BDCA-359A372CB712}" srcOrd="0" destOrd="12" presId="urn:microsoft.com/office/officeart/2005/8/layout/hList3"/>
    <dgm:cxn modelId="{AA2E7DCE-EE95-A443-A4A3-DDC75BEA4537}" srcId="{92E5A6C1-8F15-9C4B-9F1F-AB4B5211BD24}" destId="{5B023CFE-F2A6-0E46-92D6-2B25B741492D}" srcOrd="1" destOrd="0" parTransId="{0DA3063B-4E47-8D4B-9D74-594EE64E47FD}" sibTransId="{8A816F9B-770F-034E-955D-3BB081CE5175}"/>
    <dgm:cxn modelId="{F469C5EE-DF86-494C-9345-47DE256DEB5F}" type="presOf" srcId="{5B023CFE-F2A6-0E46-92D6-2B25B741492D}" destId="{90740178-AA3F-B649-8DC0-96C19DF1FB13}" srcOrd="0" destOrd="0" presId="urn:microsoft.com/office/officeart/2005/8/layout/hList3"/>
    <dgm:cxn modelId="{2629465C-D7F3-0645-916B-32810EF9BA32}" type="presOf" srcId="{02E9D330-3B2C-D145-82F9-2A88591B7F63}" destId="{BB09E537-A863-A641-BDCA-359A372CB712}" srcOrd="0" destOrd="4" presId="urn:microsoft.com/office/officeart/2005/8/layout/hList3"/>
    <dgm:cxn modelId="{74C363B3-E924-E44A-876A-300644086A7D}" srcId="{5B023CFE-F2A6-0E46-92D6-2B25B741492D}" destId="{1BAE3BC6-A1FC-A64A-B8E5-1014EEFA6FD3}" srcOrd="2" destOrd="0" parTransId="{4E7E213E-03DF-F240-AEC7-6A53B06FCC2B}" sibTransId="{9047C6E8-9C25-8847-8807-6F4C7ECDE078}"/>
    <dgm:cxn modelId="{67CAB43C-FE9E-2D41-A1C8-9A8040F53B19}" type="presOf" srcId="{C557A09A-0988-6F42-9828-68DFC91E2DF5}" destId="{BB09E537-A863-A641-BDCA-359A372CB712}" srcOrd="0" destOrd="11" presId="urn:microsoft.com/office/officeart/2005/8/layout/hList3"/>
    <dgm:cxn modelId="{4FA3A939-81ED-424C-86E9-4FE5BC76B32C}" type="presOf" srcId="{EBC9339D-032A-AE4F-961E-992F1FCEC736}" destId="{47C27FEC-C731-2940-BCBF-96056C03EF0A}" srcOrd="0" destOrd="0" presId="urn:microsoft.com/office/officeart/2005/8/layout/hList3"/>
    <dgm:cxn modelId="{12C3FF15-7B61-A248-9110-1726F482DD73}" type="presOf" srcId="{E3A5B516-0B0F-FA46-BAF5-09886C698626}" destId="{BB09E537-A863-A641-BDCA-359A372CB712}" srcOrd="0" destOrd="3" presId="urn:microsoft.com/office/officeart/2005/8/layout/hList3"/>
    <dgm:cxn modelId="{4F63E3FD-8D33-1845-A562-577A48058BA6}" srcId="{92E5A6C1-8F15-9C4B-9F1F-AB4B5211BD24}" destId="{D20AA240-8653-5041-B7AC-32A4BAC5F34C}" srcOrd="0" destOrd="0" parTransId="{2D7F416B-9EAE-ED44-BF95-CB0F5BFA7B5D}" sibTransId="{79588D8E-DCEF-EF4A-8CD6-263FC598E7EA}"/>
    <dgm:cxn modelId="{574CC97F-A8B7-B149-80CA-72510B1270D4}" srcId="{D20AA240-8653-5041-B7AC-32A4BAC5F34C}" destId="{C557A09A-0988-6F42-9828-68DFC91E2DF5}" srcOrd="10" destOrd="0" parTransId="{F7EC3570-75DD-AF4C-9373-1077BAF98482}" sibTransId="{02B84AF0-862E-9C4C-A740-10CB342A05ED}"/>
    <dgm:cxn modelId="{08027BC0-9A44-2642-A54A-12E1A91D8E78}" type="presOf" srcId="{ED1D5214-D1AD-3D4C-A3BB-B7386AF1C4C9}" destId="{BB09E537-A863-A641-BDCA-359A372CB712}" srcOrd="0" destOrd="10" presId="urn:microsoft.com/office/officeart/2005/8/layout/hList3"/>
    <dgm:cxn modelId="{BCF9A5C7-A59E-2F40-A639-B46C426984AD}" srcId="{D20AA240-8653-5041-B7AC-32A4BAC5F34C}" destId="{916394A4-6390-BD46-AF5F-A292CFF5BD76}" srcOrd="0" destOrd="0" parTransId="{11215CD7-59BB-434E-8EE6-35C07F0FD9A1}" sibTransId="{713CCB96-5130-0743-985B-6AFE819480FD}"/>
    <dgm:cxn modelId="{98235DCB-A279-734B-AEF8-6CE992DFE350}" type="presOf" srcId="{D20AA240-8653-5041-B7AC-32A4BAC5F34C}" destId="{BB09E537-A863-A641-BDCA-359A372CB712}" srcOrd="0" destOrd="0" presId="urn:microsoft.com/office/officeart/2005/8/layout/hList3"/>
    <dgm:cxn modelId="{E8432624-D1FA-4F47-B3A8-2AE5C9069ADC}" srcId="{D20AA240-8653-5041-B7AC-32A4BAC5F34C}" destId="{2C92F4C1-F70D-8F49-94C1-3F6497D51E50}" srcOrd="7" destOrd="0" parTransId="{BD76779E-5AC1-564E-86FA-4B82B82A4004}" sibTransId="{989DB48D-78CE-3749-8576-9F38E5A9A500}"/>
    <dgm:cxn modelId="{B01E5257-B890-9C4C-A9C5-BEBF0DE8830C}" type="presOf" srcId="{9CAA568A-9801-AC48-8165-82820E5EFF81}" destId="{BB09E537-A863-A641-BDCA-359A372CB712}" srcOrd="0" destOrd="2" presId="urn:microsoft.com/office/officeart/2005/8/layout/hList3"/>
    <dgm:cxn modelId="{44B909DD-1992-FB4B-AB45-CF0672157CE6}" srcId="{D20AA240-8653-5041-B7AC-32A4BAC5F34C}" destId="{C34EBCE8-36AC-3248-B8F6-DB20CD72EEE7}" srcOrd="11" destOrd="0" parTransId="{D6BC6F9C-CD04-AD46-B1B9-FF0DAD6016E3}" sibTransId="{C7B248C7-3A75-6E45-BF0A-D217FDFEEF86}"/>
    <dgm:cxn modelId="{CE7ACD61-A682-6A48-A7EF-55016C19EE5A}" srcId="{D20AA240-8653-5041-B7AC-32A4BAC5F34C}" destId="{9CAA568A-9801-AC48-8165-82820E5EFF81}" srcOrd="1" destOrd="0" parTransId="{098174F8-9336-3A4F-B135-AFF392940B88}" sibTransId="{01B92310-C398-7C4E-9D7A-180BA17863D9}"/>
    <dgm:cxn modelId="{9BF97A8B-5A29-F94F-BBB2-8E3AC1D7D413}" srcId="{5B023CFE-F2A6-0E46-92D6-2B25B741492D}" destId="{7017F0AE-6549-2141-8BCF-EBC413E3870A}" srcOrd="1" destOrd="0" parTransId="{5BF550FC-6222-6442-BA53-C0EB0C1C47A1}" sibTransId="{7387C904-5061-D04A-B2CC-8DACA07F4906}"/>
    <dgm:cxn modelId="{4E7E8EB8-11B4-8541-9727-2468C7BB1746}" type="presParOf" srcId="{47C27FEC-C731-2940-BCBF-96056C03EF0A}" destId="{7E35362E-4747-4842-820D-1BC10B2BAA71}" srcOrd="0" destOrd="0" presId="urn:microsoft.com/office/officeart/2005/8/layout/hList3"/>
    <dgm:cxn modelId="{ED9EE775-6C13-7348-BA39-EE44C02B6B91}" type="presParOf" srcId="{47C27FEC-C731-2940-BCBF-96056C03EF0A}" destId="{DD71A475-BFDE-494F-8FDC-9EB971F482C0}" srcOrd="1" destOrd="0" presId="urn:microsoft.com/office/officeart/2005/8/layout/hList3"/>
    <dgm:cxn modelId="{EAB3A4AE-DA01-3B40-9C7A-8AF02FDFF0F6}" type="presParOf" srcId="{DD71A475-BFDE-494F-8FDC-9EB971F482C0}" destId="{BB09E537-A863-A641-BDCA-359A372CB712}" srcOrd="0" destOrd="0" presId="urn:microsoft.com/office/officeart/2005/8/layout/hList3"/>
    <dgm:cxn modelId="{D081FC1F-3FEE-0C4C-88BE-FD0E461DE30F}" type="presParOf" srcId="{DD71A475-BFDE-494F-8FDC-9EB971F482C0}" destId="{90740178-AA3F-B649-8DC0-96C19DF1FB13}" srcOrd="1" destOrd="0" presId="urn:microsoft.com/office/officeart/2005/8/layout/hList3"/>
    <dgm:cxn modelId="{3677980A-4760-4E4A-9935-C52C19331359}" type="presParOf" srcId="{47C27FEC-C731-2940-BCBF-96056C03EF0A}" destId="{0B605683-B8C9-DD48-ADE7-2A68D009E0C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35362E-4747-4842-820D-1BC10B2BAA71}">
      <dsp:nvSpPr>
        <dsp:cNvPr id="0" name=""/>
        <dsp:cNvSpPr/>
      </dsp:nvSpPr>
      <dsp:spPr>
        <a:xfrm>
          <a:off x="0" y="146465"/>
          <a:ext cx="7543800" cy="368769"/>
        </a:xfrm>
        <a:prstGeom prst="rect">
          <a:avLst/>
        </a:prstGeom>
        <a:solidFill>
          <a:srgbClr val="3366FF"/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/>
            <a:t>PLAN PARA LA DIRECCIÓN DEL PROYECTO</a:t>
          </a:r>
          <a:endParaRPr lang="es-ES" sz="2400" kern="1200" dirty="0"/>
        </a:p>
      </dsp:txBody>
      <dsp:txXfrm>
        <a:off x="0" y="146465"/>
        <a:ext cx="7543800" cy="368769"/>
      </dsp:txXfrm>
    </dsp:sp>
    <dsp:sp modelId="{BB09E537-A863-A641-BDCA-359A372CB712}">
      <dsp:nvSpPr>
        <dsp:cNvPr id="0" name=""/>
        <dsp:cNvSpPr/>
      </dsp:nvSpPr>
      <dsp:spPr>
        <a:xfrm>
          <a:off x="0" y="596212"/>
          <a:ext cx="3771900" cy="388800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l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PLANES SUBSIDIARIOS</a:t>
          </a:r>
          <a:endParaRPr lang="es-E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dirty="0" smtClean="0"/>
            <a:t>Plan de gestión del alcance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dirty="0" smtClean="0"/>
            <a:t>Plan de gestión del cronograma</a:t>
          </a:r>
          <a:endParaRPr lang="es-ES_tradn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dirty="0" smtClean="0"/>
            <a:t>Plan de gestión de costes</a:t>
          </a:r>
          <a:endParaRPr lang="es-ES_tradn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smtClean="0"/>
            <a:t>Plan de gestión de calidad</a:t>
          </a:r>
          <a:endParaRPr lang="es-ES_tradnl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smtClean="0"/>
            <a:t>Plan de recursos humanos</a:t>
          </a:r>
          <a:endParaRPr lang="es-ES_tradnl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dirty="0" smtClean="0"/>
            <a:t>Plan de gestión de las comunicaciones</a:t>
          </a:r>
          <a:endParaRPr lang="es-ES_tradn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dirty="0" smtClean="0"/>
            <a:t>Plan de gestión de riesgos</a:t>
          </a:r>
          <a:endParaRPr lang="es-ES_tradn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dirty="0" smtClean="0"/>
            <a:t>Plan de gestión de las adquisiciones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dirty="0" smtClean="0"/>
            <a:t>Sistema de control de cambios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smtClean="0"/>
            <a:t>Sistema de gestión de la configuración</a:t>
          </a:r>
          <a:endParaRPr lang="es-ES_tradnl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dirty="0" smtClean="0"/>
            <a:t>Plan de gestión de requisitos</a:t>
          </a:r>
          <a:endParaRPr lang="es-ES_tradn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dirty="0" smtClean="0"/>
            <a:t>Plan de mejora de procesos</a:t>
          </a:r>
          <a:endParaRPr lang="es-ES" sz="1600" kern="1200" dirty="0"/>
        </a:p>
      </dsp:txBody>
      <dsp:txXfrm>
        <a:off x="0" y="596212"/>
        <a:ext cx="3771900" cy="3888002"/>
      </dsp:txXfrm>
    </dsp:sp>
    <dsp:sp modelId="{90740178-AA3F-B649-8DC0-96C19DF1FB13}">
      <dsp:nvSpPr>
        <dsp:cNvPr id="0" name=""/>
        <dsp:cNvSpPr/>
      </dsp:nvSpPr>
      <dsp:spPr>
        <a:xfrm>
          <a:off x="3771900" y="613962"/>
          <a:ext cx="3771900" cy="387817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l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LINEA BASE</a:t>
          </a:r>
          <a:endParaRPr lang="es-ES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800" kern="1200" dirty="0" smtClean="0"/>
            <a:t>Línea base del alcance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800" kern="1200" dirty="0" smtClean="0"/>
            <a:t>Línea base del cronograma</a:t>
          </a:r>
          <a:endParaRPr lang="es-ES_tradnl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800" kern="1200" dirty="0" smtClean="0"/>
            <a:t>Línea base del rendimiento de costes</a:t>
          </a:r>
          <a:endParaRPr lang="es-ES" sz="1800" kern="1200" dirty="0"/>
        </a:p>
      </dsp:txBody>
      <dsp:txXfrm>
        <a:off x="3771900" y="613962"/>
        <a:ext cx="3771900" cy="3878171"/>
      </dsp:txXfrm>
    </dsp:sp>
    <dsp:sp modelId="{0B605683-B8C9-DD48-ADE7-2A68D009E0CD}">
      <dsp:nvSpPr>
        <dsp:cNvPr id="0" name=""/>
        <dsp:cNvSpPr/>
      </dsp:nvSpPr>
      <dsp:spPr>
        <a:xfrm>
          <a:off x="0" y="4609700"/>
          <a:ext cx="7543800" cy="251992"/>
        </a:xfrm>
        <a:prstGeom prst="rect">
          <a:avLst/>
        </a:prstGeom>
        <a:solidFill>
          <a:srgbClr val="3366FF"/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07/06/15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7174-BA36-F84D-82C3-105DD93C659B}" type="datetimeFigureOut">
              <a:rPr lang="es-ES" smtClean="0"/>
              <a:t>07/06/15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9675-78F8-4046-B084-EB004B8EEF5A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7174-BA36-F84D-82C3-105DD93C659B}" type="datetimeFigureOut">
              <a:rPr lang="es-ES" smtClean="0"/>
              <a:t>07/06/15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9675-78F8-4046-B084-EB004B8EEF5A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7174-BA36-F84D-82C3-105DD93C659B}" type="datetimeFigureOut">
              <a:rPr lang="es-ES" smtClean="0"/>
              <a:t>07/06/15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9675-78F8-4046-B084-EB004B8EEF5A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07/06/15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7174-BA36-F84D-82C3-105DD93C659B}" type="datetimeFigureOut">
              <a:rPr lang="es-ES" smtClean="0"/>
              <a:t>07/06/15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9675-78F8-4046-B084-EB004B8EEF5A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7174-BA36-F84D-82C3-105DD93C659B}" type="datetimeFigureOut">
              <a:rPr lang="es-ES" smtClean="0"/>
              <a:t>07/06/15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9675-78F8-4046-B084-EB004B8EEF5A}" type="slidenum">
              <a:rPr lang="es-ES" smtClean="0"/>
              <a:t>‹Nr.›</a:t>
            </a:fld>
            <a:endParaRPr lang="es-E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7174-BA36-F84D-82C3-105DD93C659B}" type="datetimeFigureOut">
              <a:rPr lang="es-ES" smtClean="0"/>
              <a:t>07/06/15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9675-78F8-4046-B084-EB004B8EEF5A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7174-BA36-F84D-82C3-105DD93C659B}" type="datetimeFigureOut">
              <a:rPr lang="es-ES" smtClean="0"/>
              <a:t>07/06/15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9675-78F8-4046-B084-EB004B8EEF5A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7174-BA36-F84D-82C3-105DD93C659B}" type="datetimeFigureOut">
              <a:rPr lang="es-ES" smtClean="0"/>
              <a:t>07/06/15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7174-BA36-F84D-82C3-105DD93C659B}" type="datetimeFigureOut">
              <a:rPr lang="es-ES" smtClean="0"/>
              <a:t>07/06/15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9675-78F8-4046-B084-EB004B8EEF5A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71B17174-BA36-F84D-82C3-105DD93C659B}" type="datetimeFigureOut">
              <a:rPr lang="es-ES" smtClean="0"/>
              <a:t>07/06/15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4A769675-78F8-4046-B084-EB004B8EEF5A}" type="slidenum">
              <a:rPr lang="es-ES" smtClean="0"/>
              <a:t>‹Nr.›</a:t>
            </a:fld>
            <a:endParaRPr lang="es-E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2" r:id="rId1"/>
    <p:sldLayoutId id="2147484593" r:id="rId2"/>
    <p:sldLayoutId id="2147484594" r:id="rId3"/>
    <p:sldLayoutId id="2147484595" r:id="rId4"/>
    <p:sldLayoutId id="2147484596" r:id="rId5"/>
    <p:sldLayoutId id="2147484597" r:id="rId6"/>
    <p:sldLayoutId id="2147484598" r:id="rId7"/>
    <p:sldLayoutId id="2147484599" r:id="rId8"/>
    <p:sldLayoutId id="2147484600" r:id="rId9"/>
    <p:sldLayoutId id="2147484601" r:id="rId10"/>
    <p:sldLayoutId id="214748460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2000" y="3050639"/>
            <a:ext cx="7543800" cy="1816137"/>
          </a:xfrm>
        </p:spPr>
        <p:txBody>
          <a:bodyPr>
            <a:normAutofit/>
          </a:bodyPr>
          <a:lstStyle/>
          <a:p>
            <a:pPr algn="ctr"/>
            <a:r>
              <a:rPr lang="es-ES" sz="2500" b="1" dirty="0"/>
              <a:t>“MODELO DE GESTIÓN PARA PROYECTOS DE INGENIERÍA DE AUTOMATIZACIÓN Y </a:t>
            </a:r>
            <a:r>
              <a:rPr lang="es-ES" sz="2500" b="1" dirty="0" smtClean="0"/>
              <a:t>CONTROL</a:t>
            </a:r>
            <a:r>
              <a:rPr lang="es-ES" sz="2500" b="1" dirty="0"/>
              <a:t/>
            </a:r>
            <a:br>
              <a:rPr lang="es-ES" sz="2500" b="1" dirty="0"/>
            </a:br>
            <a:r>
              <a:rPr lang="es-ES" sz="2500" b="1" dirty="0" smtClean="0"/>
              <a:t>CASO </a:t>
            </a:r>
            <a:r>
              <a:rPr lang="es-ES" sz="2500" b="1" dirty="0"/>
              <a:t>DE ESTUDIO: SISTEMA SCADA PARA EL ÁREA DE PRODUCCIÓN DE UNA EMPRESA DE CALZADO</a:t>
            </a:r>
            <a:r>
              <a:rPr lang="es-ES" sz="2500" b="1" dirty="0" smtClean="0"/>
              <a:t>”</a:t>
            </a:r>
            <a:endParaRPr lang="es-ES" sz="25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62000" y="5150532"/>
            <a:ext cx="4218501" cy="1115674"/>
          </a:xfrm>
        </p:spPr>
        <p:txBody>
          <a:bodyPr numCol="1">
            <a:normAutofit fontScale="55000" lnSpcReduction="20000"/>
          </a:bodyPr>
          <a:lstStyle/>
          <a:p>
            <a:endParaRPr lang="es-EC" b="1" cap="small" dirty="0" smtClean="0"/>
          </a:p>
          <a:p>
            <a:r>
              <a:rPr lang="es-EC" b="1" cap="small" dirty="0" smtClean="0"/>
              <a:t>AUTORES</a:t>
            </a:r>
            <a:r>
              <a:rPr lang="es-EC" b="1" cap="small" dirty="0"/>
              <a:t>:</a:t>
            </a:r>
            <a:endParaRPr lang="en-US" dirty="0"/>
          </a:p>
          <a:p>
            <a:r>
              <a:rPr lang="es-EC" b="1" cap="small" dirty="0" smtClean="0"/>
              <a:t>ING</a:t>
            </a:r>
            <a:r>
              <a:rPr lang="es-EC" b="1" cap="small" dirty="0"/>
              <a:t>. JOSÉ </a:t>
            </a:r>
            <a:r>
              <a:rPr lang="es-EC" b="1" cap="small" dirty="0" smtClean="0"/>
              <a:t>BENÍTEZ </a:t>
            </a:r>
          </a:p>
          <a:p>
            <a:r>
              <a:rPr lang="es-EC" b="1" cap="small" dirty="0" smtClean="0"/>
              <a:t>ING</a:t>
            </a:r>
            <a:r>
              <a:rPr lang="es-EC" b="1" cap="small" dirty="0"/>
              <a:t>. ROY </a:t>
            </a:r>
            <a:r>
              <a:rPr lang="es-EC" b="1" cap="small" dirty="0" smtClean="0"/>
              <a:t>CHÉRREZ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20299"/>
            <a:ext cx="7560000" cy="1706332"/>
          </a:xfrm>
          <a:prstGeom prst="rect">
            <a:avLst/>
          </a:prstGeom>
        </p:spPr>
      </p:pic>
      <p:pic>
        <p:nvPicPr>
          <p:cNvPr id="4" name="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46" y="1198590"/>
            <a:ext cx="2320488" cy="6850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ubtítulo 2"/>
          <p:cNvSpPr txBox="1">
            <a:spLocks/>
          </p:cNvSpPr>
          <p:nvPr/>
        </p:nvSpPr>
        <p:spPr>
          <a:xfrm>
            <a:off x="4980501" y="5072895"/>
            <a:ext cx="3341499" cy="1115674"/>
          </a:xfrm>
          <a:prstGeom prst="rect">
            <a:avLst/>
          </a:prstGeom>
        </p:spPr>
        <p:txBody>
          <a:bodyPr vert="horz" lIns="91440" tIns="45720" rIns="91440" bIns="45720" numCol="1" rtlCol="0" anchor="t" anchorCtr="0">
            <a:normAutofit fontScale="4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C" b="1" cap="small" dirty="0" smtClean="0"/>
              <a:t>DIRECTOR:</a:t>
            </a:r>
          </a:p>
          <a:p>
            <a:pPr algn="r"/>
            <a:r>
              <a:rPr lang="es-EC" b="1" cap="small" dirty="0" smtClean="0"/>
              <a:t>ING. JAIME CADENA</a:t>
            </a:r>
          </a:p>
          <a:p>
            <a:pPr algn="r"/>
            <a:endParaRPr lang="es-EC" b="1" cap="small" dirty="0" smtClean="0"/>
          </a:p>
          <a:p>
            <a:pPr algn="r"/>
            <a:r>
              <a:rPr lang="es-EC" b="1" cap="small" dirty="0" smtClean="0"/>
              <a:t>OPONENTE:</a:t>
            </a:r>
          </a:p>
          <a:p>
            <a:pPr algn="r"/>
            <a:r>
              <a:rPr lang="es-EC" b="1" cap="small" dirty="0" smtClean="0"/>
              <a:t>ING. JORGE RODRIGUEZ</a:t>
            </a:r>
            <a:endParaRPr lang="en-U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853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/>
              <a:t>MARCO TEÓRICO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sz="1800" b="1" dirty="0" smtClean="0"/>
              <a:t>GUÍA DEL PMBOK</a:t>
            </a:r>
          </a:p>
          <a:p>
            <a:pPr marL="0" indent="0">
              <a:buNone/>
            </a:pPr>
            <a:endParaRPr lang="es-ES_tradnl" sz="1800" b="1" dirty="0"/>
          </a:p>
          <a:p>
            <a:pPr marL="0" indent="0">
              <a:buNone/>
            </a:pPr>
            <a:endParaRPr lang="es-ES_tradnl" sz="1800" b="1" dirty="0" smtClean="0"/>
          </a:p>
          <a:p>
            <a:pPr marL="0" indent="0">
              <a:buNone/>
            </a:pPr>
            <a:endParaRPr lang="es-ES_tradnl" b="1" dirty="0"/>
          </a:p>
          <a:p>
            <a:pPr marL="0" indent="0">
              <a:buNone/>
            </a:pPr>
            <a:endParaRPr lang="es-ES_tradnl" b="1" dirty="0" smtClean="0"/>
          </a:p>
          <a:p>
            <a:pPr marL="0" indent="0">
              <a:buNone/>
            </a:pPr>
            <a:endParaRPr lang="es-ES_tradnl" b="1" dirty="0"/>
          </a:p>
          <a:p>
            <a:pPr marL="0" indent="0">
              <a:buNone/>
            </a:pPr>
            <a:endParaRPr lang="es-ES_tradnl" b="1" dirty="0" smtClean="0"/>
          </a:p>
          <a:p>
            <a:pPr marL="0" indent="0">
              <a:buNone/>
            </a:pPr>
            <a:endParaRPr lang="es-ES_tradnl" b="1" dirty="0"/>
          </a:p>
          <a:p>
            <a:pPr marL="0" indent="0">
              <a:buNone/>
            </a:pPr>
            <a:endParaRPr lang="en-US" b="1" dirty="0" smtClean="0"/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278464"/>
            <a:ext cx="3607833" cy="403456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500" y="1278465"/>
            <a:ext cx="5462892" cy="403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3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/>
              <a:t>MARCO TEÓRICO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C" b="1" dirty="0"/>
              <a:t>SISTEMA SCADA</a:t>
            </a:r>
            <a:endParaRPr lang="en-US" b="1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C" dirty="0"/>
              <a:t>Supervisory Control and Data Acquisition / Sistema de Supervisión Control y Adquisición de Datos. </a:t>
            </a:r>
            <a:endParaRPr lang="es-EC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C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C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C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C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C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C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" y="2053167"/>
            <a:ext cx="9144000" cy="33147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6" y="2002367"/>
            <a:ext cx="5520270" cy="34290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556" y="2053167"/>
            <a:ext cx="5757112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DESARROLLO DE TESIS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2000" y="1422403"/>
            <a:ext cx="4068237" cy="872067"/>
          </a:xfrm>
        </p:spPr>
        <p:txBody>
          <a:bodyPr/>
          <a:lstStyle/>
          <a:p>
            <a:r>
              <a:rPr lang="es-ES" b="1" dirty="0" smtClean="0"/>
              <a:t>GUÍA METODOLÓGICA</a:t>
            </a: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762000" y="3166527"/>
            <a:ext cx="4068237" cy="17949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/>
              <a:t>SISTEMA SCADA </a:t>
            </a:r>
            <a:endParaRPr lang="es-ES" b="1" dirty="0" smtClean="0"/>
          </a:p>
          <a:p>
            <a:pPr marL="0" indent="0">
              <a:buNone/>
            </a:pPr>
            <a:r>
              <a:rPr lang="es-ES" b="1" dirty="0"/>
              <a:t> </a:t>
            </a:r>
            <a:r>
              <a:rPr lang="es-ES" b="1" dirty="0" smtClean="0"/>
              <a:t>   PARA </a:t>
            </a:r>
            <a:r>
              <a:rPr lang="es-ES" b="1" dirty="0"/>
              <a:t>EL AREA DE </a:t>
            </a:r>
            <a:endParaRPr lang="es-ES" b="1" dirty="0" smtClean="0"/>
          </a:p>
          <a:p>
            <a:pPr marL="0" indent="0">
              <a:buNone/>
            </a:pPr>
            <a:r>
              <a:rPr lang="es-ES" b="1" dirty="0"/>
              <a:t> </a:t>
            </a:r>
            <a:r>
              <a:rPr lang="es-ES" b="1" dirty="0" smtClean="0"/>
              <a:t>   PRODUCCION</a:t>
            </a:r>
          </a:p>
          <a:p>
            <a:pPr marL="0" indent="0">
              <a:buNone/>
            </a:pPr>
            <a:r>
              <a:rPr lang="es-ES" b="1" dirty="0"/>
              <a:t> </a:t>
            </a:r>
            <a:r>
              <a:rPr lang="es-ES" b="1" dirty="0" smtClean="0"/>
              <a:t>   EMPRESA DE CALZADO</a:t>
            </a:r>
            <a:endParaRPr lang="es-ES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10166" t="7884" r="10166" b="5809"/>
          <a:stretch/>
        </p:blipFill>
        <p:spPr>
          <a:xfrm>
            <a:off x="4830237" y="1422403"/>
            <a:ext cx="876296" cy="949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0166" t="7884" r="10166" b="5809"/>
          <a:stretch/>
        </p:blipFill>
        <p:spPr>
          <a:xfrm>
            <a:off x="4830237" y="3622679"/>
            <a:ext cx="876296" cy="949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7"/>
          <p:cNvPicPr/>
          <p:nvPr/>
        </p:nvPicPr>
        <p:blipFill>
          <a:blip r:embed="rId3"/>
          <a:srcRect r="24878"/>
          <a:stretch>
            <a:fillRect/>
          </a:stretch>
        </p:blipFill>
        <p:spPr bwMode="auto">
          <a:xfrm>
            <a:off x="6137567" y="3064945"/>
            <a:ext cx="2748470" cy="2058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686" y="931333"/>
            <a:ext cx="2168233" cy="18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67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1999" y="4572000"/>
            <a:ext cx="7560745" cy="16002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GUIA METODOLÓGICA</a:t>
            </a:r>
            <a:endParaRPr lang="es-ES" sz="4000" dirty="0"/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49"/>
          <a:stretch/>
        </p:blipFill>
        <p:spPr bwMode="auto">
          <a:xfrm>
            <a:off x="0" y="1021196"/>
            <a:ext cx="1183179" cy="404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69" y="1020886"/>
            <a:ext cx="5488379" cy="404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9" r="53087"/>
          <a:stretch/>
        </p:blipFill>
        <p:spPr bwMode="auto">
          <a:xfrm>
            <a:off x="1183179" y="1021506"/>
            <a:ext cx="493350" cy="404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8"/>
          <a:stretch/>
        </p:blipFill>
        <p:spPr bwMode="auto">
          <a:xfrm>
            <a:off x="1676529" y="1021196"/>
            <a:ext cx="1924259" cy="40485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778944" y="0"/>
            <a:ext cx="7543800" cy="3452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_tradnl" b="1" dirty="0" smtClean="0">
                <a:solidFill>
                  <a:schemeClr val="bg1"/>
                </a:solidFill>
              </a:rPr>
              <a:t>GRUPO DE PROCESO DE INICIO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600788" y="1021196"/>
            <a:ext cx="2690070" cy="19059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6326468" y="2325314"/>
            <a:ext cx="2817532" cy="19059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102"/>
            <a:ext cx="1784753" cy="9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4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4572000"/>
            <a:ext cx="6781800" cy="16002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GUIA METODOLÓGICA</a:t>
            </a:r>
            <a:endParaRPr lang="es-ES" sz="4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621" y="500807"/>
            <a:ext cx="3815844" cy="49127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35" y="500807"/>
            <a:ext cx="3740796" cy="4912706"/>
          </a:xfrm>
          <a:prstGeom prst="rect">
            <a:avLst/>
          </a:prstGeom>
        </p:spPr>
      </p:pic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778944" y="0"/>
            <a:ext cx="7543800" cy="3452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_tradnl" b="1" dirty="0" smtClean="0">
                <a:solidFill>
                  <a:schemeClr val="bg1"/>
                </a:solidFill>
              </a:rPr>
              <a:t>ENTREGABLES. INICIO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0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1999" y="4572000"/>
            <a:ext cx="7560745" cy="16002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GUIA METODOLÓGICA</a:t>
            </a:r>
            <a:endParaRPr lang="es-ES" sz="4000" dirty="0"/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778944" y="0"/>
            <a:ext cx="7543800" cy="3452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_tradnl" b="1" dirty="0" smtClean="0">
                <a:solidFill>
                  <a:schemeClr val="bg1"/>
                </a:solidFill>
              </a:rPr>
              <a:t>GRUPO DE PROCESO DE PLANIFICACIÓN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3"/>
          <a:stretch/>
        </p:blipFill>
        <p:spPr bwMode="auto">
          <a:xfrm>
            <a:off x="1" y="1021196"/>
            <a:ext cx="1701496" cy="404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6"/>
          <a:stretch/>
        </p:blipFill>
        <p:spPr bwMode="auto">
          <a:xfrm>
            <a:off x="2139290" y="1021196"/>
            <a:ext cx="1458051" cy="404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3" r="40691"/>
          <a:stretch/>
        </p:blipFill>
        <p:spPr bwMode="auto">
          <a:xfrm>
            <a:off x="1682871" y="1021196"/>
            <a:ext cx="459799" cy="404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69" y="1021196"/>
            <a:ext cx="5508000" cy="40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3688395" y="1212148"/>
            <a:ext cx="2628000" cy="19059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6352005" y="1045295"/>
            <a:ext cx="2772000" cy="19059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3688008" y="2134720"/>
            <a:ext cx="2628000" cy="57168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3700265" y="3082422"/>
            <a:ext cx="2628000" cy="8822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3700265" y="4187834"/>
            <a:ext cx="2628000" cy="360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6363875" y="1601281"/>
            <a:ext cx="2772000" cy="19059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6352005" y="2503415"/>
            <a:ext cx="2772000" cy="19059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6352005" y="3273065"/>
            <a:ext cx="2772000" cy="91476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/>
          <p:cNvSpPr/>
          <p:nvPr/>
        </p:nvSpPr>
        <p:spPr>
          <a:xfrm>
            <a:off x="6352005" y="4357241"/>
            <a:ext cx="2772000" cy="19059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0020"/>
            <a:ext cx="1784753" cy="101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8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4572000"/>
            <a:ext cx="6781800" cy="16002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GUIA METODOLÓGICA</a:t>
            </a:r>
            <a:endParaRPr lang="es-ES" sz="4000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778944" y="0"/>
            <a:ext cx="7543800" cy="3452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_tradnl" b="1" dirty="0" smtClean="0">
                <a:solidFill>
                  <a:schemeClr val="bg1"/>
                </a:solidFill>
              </a:rPr>
              <a:t>ENTREGABLES. PLANIFICACIÓN</a:t>
            </a:r>
            <a:endParaRPr lang="es-ES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279374680"/>
              </p:ext>
            </p:extLst>
          </p:nvPr>
        </p:nvGraphicFramePr>
        <p:xfrm>
          <a:off x="778944" y="500274"/>
          <a:ext cx="7543800" cy="4861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5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4572000"/>
            <a:ext cx="6781800" cy="16002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GUIA METODOLÓGICA</a:t>
            </a:r>
            <a:endParaRPr lang="es-ES" sz="4000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778944" y="0"/>
            <a:ext cx="7543800" cy="3452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_tradnl" b="1" dirty="0" smtClean="0">
                <a:solidFill>
                  <a:schemeClr val="bg1"/>
                </a:solidFill>
              </a:rPr>
              <a:t>ENTREGABLES. PLANIFICACIÓN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086" y="667039"/>
            <a:ext cx="5356640" cy="47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8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4572000"/>
            <a:ext cx="6781800" cy="16002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GUIA METODOLÓGICA</a:t>
            </a:r>
            <a:endParaRPr lang="es-ES" sz="4000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778944" y="0"/>
            <a:ext cx="7543800" cy="3452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_tradnl" b="1" dirty="0" smtClean="0">
                <a:solidFill>
                  <a:schemeClr val="bg1"/>
                </a:solidFill>
              </a:rPr>
              <a:t>ENTREGABLES. PLANIFICACIÓN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2" y="516997"/>
            <a:ext cx="8938733" cy="494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8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4572000"/>
            <a:ext cx="6781800" cy="16002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GUIA METODOLÓGICA</a:t>
            </a:r>
            <a:endParaRPr lang="es-ES" sz="4000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778944" y="0"/>
            <a:ext cx="7543800" cy="3452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_tradnl" b="1" dirty="0" smtClean="0">
                <a:solidFill>
                  <a:schemeClr val="bg1"/>
                </a:solidFill>
              </a:rPr>
              <a:t>ENTREGABLES. PLANIFICACIÓN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29" y="500281"/>
            <a:ext cx="4582376" cy="48873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-393" t="1543" r="1472" b="1314"/>
          <a:stretch/>
        </p:blipFill>
        <p:spPr>
          <a:xfrm>
            <a:off x="4709805" y="500281"/>
            <a:ext cx="4327337" cy="488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7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AGENDA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LA EMPRESA</a:t>
            </a:r>
          </a:p>
          <a:p>
            <a:r>
              <a:rPr lang="es-ES" dirty="0" smtClean="0"/>
              <a:t>PLANTEAMIENTO DEL PROBLEMA</a:t>
            </a:r>
          </a:p>
          <a:p>
            <a:r>
              <a:rPr lang="es-ES" dirty="0" smtClean="0"/>
              <a:t>OBJETIVOS </a:t>
            </a:r>
          </a:p>
          <a:p>
            <a:r>
              <a:rPr lang="es-ES" dirty="0" smtClean="0"/>
              <a:t>MARCO TEÓRICO</a:t>
            </a:r>
          </a:p>
          <a:p>
            <a:r>
              <a:rPr lang="es-ES" dirty="0" smtClean="0"/>
              <a:t>DESARROLLO DE TESIS</a:t>
            </a:r>
          </a:p>
          <a:p>
            <a:r>
              <a:rPr lang="es-ES" dirty="0" smtClean="0"/>
              <a:t>RESULTADOS OBTENIDOS</a:t>
            </a:r>
          </a:p>
          <a:p>
            <a:r>
              <a:rPr lang="es-ES" dirty="0" smtClean="0"/>
              <a:t>CONCLUSIONES</a:t>
            </a:r>
          </a:p>
          <a:p>
            <a:r>
              <a:rPr lang="es-ES" dirty="0" smtClean="0"/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205211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4572000"/>
            <a:ext cx="6781800" cy="16002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GUIA METODOLÓGICA</a:t>
            </a:r>
            <a:endParaRPr lang="es-ES" sz="4000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778944" y="0"/>
            <a:ext cx="7543800" cy="3452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_tradnl" b="1" dirty="0" smtClean="0">
                <a:solidFill>
                  <a:schemeClr val="bg1"/>
                </a:solidFill>
              </a:rPr>
              <a:t>ENTREGABLES. PLANIFICACIÓN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0" y="537196"/>
            <a:ext cx="8908822" cy="491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6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4572000"/>
            <a:ext cx="6781800" cy="16002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GUIA METODOLÓGICA</a:t>
            </a:r>
            <a:endParaRPr lang="es-ES" sz="4000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778944" y="0"/>
            <a:ext cx="7543800" cy="3452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_tradnl" b="1" dirty="0" smtClean="0">
                <a:solidFill>
                  <a:schemeClr val="bg1"/>
                </a:solidFill>
              </a:rPr>
              <a:t>ENTREGABLES. PLANIFICACIÓN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1" y="536252"/>
            <a:ext cx="8932340" cy="494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7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1999" y="4572000"/>
            <a:ext cx="7560745" cy="16002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GUIA METODOLÓGICA</a:t>
            </a:r>
            <a:endParaRPr lang="es-ES" sz="4000" dirty="0"/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778944" y="0"/>
            <a:ext cx="7543800" cy="3452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_tradnl" b="1" dirty="0" smtClean="0">
                <a:solidFill>
                  <a:schemeClr val="bg1"/>
                </a:solidFill>
              </a:rPr>
              <a:t>GRUPO DE PROCESO DE EJECUCIÓN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7"/>
          <a:stretch/>
        </p:blipFill>
        <p:spPr bwMode="auto">
          <a:xfrm>
            <a:off x="-11759" y="1021196"/>
            <a:ext cx="2177723" cy="40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88" y="1021196"/>
            <a:ext cx="5508000" cy="40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6"/>
          <a:stretch/>
        </p:blipFill>
        <p:spPr bwMode="auto">
          <a:xfrm>
            <a:off x="2634455" y="1021196"/>
            <a:ext cx="1010974" cy="40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5" r="27419"/>
          <a:stretch/>
        </p:blipFill>
        <p:spPr bwMode="auto">
          <a:xfrm>
            <a:off x="2163634" y="1021196"/>
            <a:ext cx="470357" cy="40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ángulo 9"/>
          <p:cNvSpPr/>
          <p:nvPr/>
        </p:nvSpPr>
        <p:spPr>
          <a:xfrm>
            <a:off x="6352005" y="1211475"/>
            <a:ext cx="2772000" cy="19059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3676525" y="1363158"/>
            <a:ext cx="2628000" cy="23931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6352005" y="1767461"/>
            <a:ext cx="2772000" cy="52348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6357578" y="2691423"/>
            <a:ext cx="2772000" cy="3948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6363875" y="4524521"/>
            <a:ext cx="2772000" cy="21482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191"/>
            <a:ext cx="1775750" cy="100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6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4572000"/>
            <a:ext cx="6781800" cy="16002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GUIA METODOLÓGICA</a:t>
            </a:r>
            <a:endParaRPr lang="es-ES" sz="4000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778944" y="0"/>
            <a:ext cx="7543800" cy="3452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_tradnl" b="1" dirty="0" smtClean="0">
                <a:solidFill>
                  <a:schemeClr val="bg1"/>
                </a:solidFill>
              </a:rPr>
              <a:t>ENTREGABLES. EJECUCIÓN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351"/>
            <a:ext cx="4112500" cy="50185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296" y="776044"/>
            <a:ext cx="4844944" cy="442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1999" y="4572000"/>
            <a:ext cx="7560745" cy="16002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GUIA METODOLÓGICA</a:t>
            </a:r>
            <a:endParaRPr lang="es-ES" sz="4000" dirty="0"/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778944" y="0"/>
            <a:ext cx="7543800" cy="3452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_tradnl" b="1" dirty="0" smtClean="0">
                <a:solidFill>
                  <a:schemeClr val="bg1"/>
                </a:solidFill>
              </a:rPr>
              <a:t>GRUPO DE PROCESO DE SEGUIMIENTO Y CONTROL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362" y="1021196"/>
            <a:ext cx="5508000" cy="40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35"/>
          <a:stretch/>
        </p:blipFill>
        <p:spPr bwMode="auto">
          <a:xfrm>
            <a:off x="-1" y="1017270"/>
            <a:ext cx="2645749" cy="40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2"/>
          <a:stretch/>
        </p:blipFill>
        <p:spPr bwMode="auto">
          <a:xfrm>
            <a:off x="3163139" y="1021196"/>
            <a:ext cx="484970" cy="40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9" r="12541"/>
          <a:stretch/>
        </p:blipFill>
        <p:spPr bwMode="auto">
          <a:xfrm>
            <a:off x="2633989" y="1021196"/>
            <a:ext cx="552668" cy="40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6352005" y="1377655"/>
            <a:ext cx="2772000" cy="19059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3688395" y="1578735"/>
            <a:ext cx="2628000" cy="37984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3676525" y="2682663"/>
            <a:ext cx="2628000" cy="34232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6352005" y="3024985"/>
            <a:ext cx="2772000" cy="19059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6352005" y="4138870"/>
            <a:ext cx="2772000" cy="19059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6352005" y="4718596"/>
            <a:ext cx="2772000" cy="19059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3681102" y="3952772"/>
            <a:ext cx="2628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3683719" y="4538596"/>
            <a:ext cx="2628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83781"/>
            <a:ext cx="1779355" cy="99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1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4572000"/>
            <a:ext cx="6781800" cy="16002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GUIA METODOLÓGICA</a:t>
            </a:r>
            <a:endParaRPr lang="es-ES" sz="4000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778944" y="0"/>
            <a:ext cx="7543800" cy="3452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_tradnl" b="1" dirty="0" smtClean="0">
                <a:solidFill>
                  <a:schemeClr val="bg1"/>
                </a:solidFill>
              </a:rPr>
              <a:t>ENTREGABLES. SEGUIMIENTO Y CONTROL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46" y="505606"/>
            <a:ext cx="3656298" cy="49267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993" y="505606"/>
            <a:ext cx="4140614" cy="49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1999" y="4572000"/>
            <a:ext cx="7560745" cy="16002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GUIA METODOLÓGICA</a:t>
            </a:r>
            <a:endParaRPr lang="es-ES" sz="4000" dirty="0"/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778944" y="0"/>
            <a:ext cx="7543800" cy="3452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_tradnl" b="1" dirty="0" smtClean="0">
                <a:solidFill>
                  <a:schemeClr val="bg1"/>
                </a:solidFill>
              </a:rPr>
              <a:t>GRUPO DE PROCESO CIERRE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109" y="1029027"/>
            <a:ext cx="5508000" cy="40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82"/>
          <a:stretch/>
        </p:blipFill>
        <p:spPr bwMode="auto">
          <a:xfrm>
            <a:off x="-11649" y="1029027"/>
            <a:ext cx="3174899" cy="40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9"/>
          <a:stretch/>
        </p:blipFill>
        <p:spPr bwMode="auto">
          <a:xfrm>
            <a:off x="3151380" y="1029027"/>
            <a:ext cx="480343" cy="40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/>
          <p:cNvSpPr/>
          <p:nvPr/>
        </p:nvSpPr>
        <p:spPr>
          <a:xfrm>
            <a:off x="6348499" y="4871537"/>
            <a:ext cx="2772000" cy="19059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3671849" y="1934839"/>
            <a:ext cx="2628000" cy="18992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923"/>
            <a:ext cx="1785019" cy="100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4572000"/>
            <a:ext cx="6781800" cy="16002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GUIA METODOLÓGICA</a:t>
            </a:r>
            <a:endParaRPr lang="es-ES" sz="4000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778944" y="0"/>
            <a:ext cx="7543800" cy="3452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_tradnl" b="1" dirty="0" smtClean="0">
                <a:solidFill>
                  <a:schemeClr val="bg1"/>
                </a:solidFill>
              </a:rPr>
              <a:t>ENTREGABLES. CIERRE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66" y="482089"/>
            <a:ext cx="4122778" cy="50028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299" y="482089"/>
            <a:ext cx="4647260" cy="50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4572000"/>
            <a:ext cx="6781800" cy="16002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SISTEMA SCADA</a:t>
            </a:r>
            <a:endParaRPr lang="es-ES" sz="4000" dirty="0"/>
          </a:p>
        </p:txBody>
      </p:sp>
      <p:pic>
        <p:nvPicPr>
          <p:cNvPr id="7" name="Imagen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6"/>
          <a:stretch/>
        </p:blipFill>
        <p:spPr bwMode="auto">
          <a:xfrm>
            <a:off x="557524" y="992897"/>
            <a:ext cx="8128324" cy="3579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00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4572000"/>
            <a:ext cx="6781800" cy="16002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SISTEMA SCADA</a:t>
            </a:r>
            <a:endParaRPr lang="es-ES" sz="4000" dirty="0"/>
          </a:p>
        </p:txBody>
      </p:sp>
      <p:sp>
        <p:nvSpPr>
          <p:cNvPr id="8" name="Rectángulo 7"/>
          <p:cNvSpPr/>
          <p:nvPr/>
        </p:nvSpPr>
        <p:spPr>
          <a:xfrm>
            <a:off x="2203974" y="904850"/>
            <a:ext cx="1320800" cy="143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256" y="722690"/>
            <a:ext cx="5956300" cy="44704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256" y="735390"/>
            <a:ext cx="59563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1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8490" y="395111"/>
            <a:ext cx="10327925" cy="577708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94600" cy="1600200"/>
          </a:xfrm>
        </p:spPr>
        <p:txBody>
          <a:bodyPr/>
          <a:lstStyle/>
          <a:p>
            <a:pPr algn="r"/>
            <a:r>
              <a:rPr lang="es-ES" dirty="0" smtClean="0"/>
              <a:t>LA EMPRESA</a:t>
            </a:r>
            <a:endParaRPr lang="es-ES" dirty="0"/>
          </a:p>
        </p:txBody>
      </p:sp>
      <p:sp>
        <p:nvSpPr>
          <p:cNvPr id="19" name="Rectángulo 18"/>
          <p:cNvSpPr/>
          <p:nvPr/>
        </p:nvSpPr>
        <p:spPr>
          <a:xfrm>
            <a:off x="762000" y="1638691"/>
            <a:ext cx="4368800" cy="903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/>
          <p:cNvSpPr/>
          <p:nvPr/>
        </p:nvSpPr>
        <p:spPr>
          <a:xfrm>
            <a:off x="2047737" y="4340490"/>
            <a:ext cx="1457972" cy="1314039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912" y="523532"/>
            <a:ext cx="2269701" cy="1702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802" y="2610997"/>
            <a:ext cx="1486040" cy="722047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812" y="4410781"/>
            <a:ext cx="1822892" cy="46974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3930" y="3570109"/>
            <a:ext cx="2135819" cy="1621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114" y="523532"/>
            <a:ext cx="2820738" cy="1737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14059" y="523532"/>
            <a:ext cx="2411761" cy="1808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Rectángulo 29"/>
          <p:cNvSpPr/>
          <p:nvPr/>
        </p:nvSpPr>
        <p:spPr>
          <a:xfrm>
            <a:off x="-214059" y="4340490"/>
            <a:ext cx="2990782" cy="131403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3930" y="2225808"/>
            <a:ext cx="2241515" cy="1367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9238" y="3333044"/>
            <a:ext cx="1936750" cy="906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1 Imagen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05" y="4574936"/>
            <a:ext cx="3207049" cy="8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347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4572000"/>
            <a:ext cx="6781800" cy="16002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SISTEMA SCADA</a:t>
            </a:r>
            <a:endParaRPr lang="es-ES" sz="40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833" y="653325"/>
            <a:ext cx="5981700" cy="44831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833" y="653325"/>
            <a:ext cx="5994400" cy="44958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833" y="653325"/>
            <a:ext cx="59944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/>
              <a:t>RESULTADOS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2000" y="1576067"/>
            <a:ext cx="7543800" cy="1379612"/>
          </a:xfrm>
        </p:spPr>
        <p:txBody>
          <a:bodyPr>
            <a:normAutofit/>
          </a:bodyPr>
          <a:lstStyle/>
          <a:p>
            <a:r>
              <a:rPr lang="es-EC" dirty="0" smtClean="0"/>
              <a:t>Optimización del uso de recursos económicos, de tiempo y humanos </a:t>
            </a:r>
          </a:p>
          <a:p>
            <a:r>
              <a:rPr lang="es-EC" dirty="0" smtClean="0"/>
              <a:t>Monitoreo constante y aumento de producción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322" y="5388768"/>
            <a:ext cx="3266678" cy="1480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762000" y="3869676"/>
            <a:ext cx="7543800" cy="13888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 smtClean="0"/>
              <a:t>El desarrollo de una guía metodológica de dirección de proyectos </a:t>
            </a:r>
          </a:p>
          <a:p>
            <a:r>
              <a:rPr lang="es-EC" dirty="0" smtClean="0"/>
              <a:t>La implementación del sistema SCADA</a:t>
            </a:r>
            <a:endParaRPr lang="es-ES_tradn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545" y="374545"/>
            <a:ext cx="2053923" cy="1280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9129" t="5361" r="9862" b="13625"/>
          <a:stretch/>
        </p:blipFill>
        <p:spPr>
          <a:xfrm>
            <a:off x="3940676" y="2975776"/>
            <a:ext cx="941334" cy="941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75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/>
              <a:t>RESULTADOS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228458"/>
          </a:xfrm>
        </p:spPr>
        <p:txBody>
          <a:bodyPr>
            <a:normAutofit lnSpcReduction="10000"/>
          </a:bodyPr>
          <a:lstStyle/>
          <a:p>
            <a:r>
              <a:rPr lang="es-EC" dirty="0" smtClean="0"/>
              <a:t>Una guía estándar de gerenciamiento de proyectos de automatización y control</a:t>
            </a:r>
          </a:p>
          <a:p>
            <a:r>
              <a:rPr lang="es-EC" dirty="0" smtClean="0"/>
              <a:t>Una guía de entregables secuenciales alineadas a la guía metodológica</a:t>
            </a:r>
          </a:p>
          <a:p>
            <a:r>
              <a:rPr lang="es-EC" dirty="0" smtClean="0"/>
              <a:t>Reducción de tiempos </a:t>
            </a:r>
            <a:r>
              <a:rPr lang="es-EC" dirty="0"/>
              <a:t>de ejecución, </a:t>
            </a:r>
            <a:r>
              <a:rPr lang="es-EC" dirty="0" smtClean="0"/>
              <a:t>evitó </a:t>
            </a:r>
            <a:r>
              <a:rPr lang="es-EC" dirty="0"/>
              <a:t>sobrecostos, </a:t>
            </a:r>
            <a:r>
              <a:rPr lang="es-EC" dirty="0" smtClean="0"/>
              <a:t>culminación del </a:t>
            </a:r>
            <a:r>
              <a:rPr lang="es-EC" dirty="0"/>
              <a:t>alcance, </a:t>
            </a:r>
            <a:r>
              <a:rPr lang="es-EC" dirty="0" smtClean="0"/>
              <a:t>conservación de </a:t>
            </a:r>
            <a:r>
              <a:rPr lang="es-EC" dirty="0"/>
              <a:t>la calidad y una documentación organizada del proyecto. </a:t>
            </a:r>
            <a:endParaRPr lang="es-EC" dirty="0" smtClean="0"/>
          </a:p>
          <a:p>
            <a:r>
              <a:rPr lang="es-EC" dirty="0" smtClean="0"/>
              <a:t>Nivel de satisfacción del cliente (empresa de calzado): 95%</a:t>
            </a:r>
          </a:p>
          <a:p>
            <a:r>
              <a:rPr lang="es-EC" dirty="0" smtClean="0"/>
              <a:t>Incremento de la producción en un 15% según informes del jefe de planta de la empresa de calzado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14" y="5468775"/>
            <a:ext cx="4823486" cy="1406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688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CONCLUSIONES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2000" y="531489"/>
            <a:ext cx="7543800" cy="4940669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s-EC" dirty="0"/>
              <a:t>La implementación de la metodología permitió transparentar la asignación de los recursos (trabajo, materiales, costo) a lo largo del proyecto, determinando de esta manera el costo real y por ende el beneficio. </a:t>
            </a:r>
            <a:endParaRPr lang="es-EC" dirty="0" smtClean="0"/>
          </a:p>
          <a:p>
            <a:pPr lvl="0"/>
            <a:endParaRPr lang="es-ES_tradnl" dirty="0"/>
          </a:p>
          <a:p>
            <a:pPr lvl="0"/>
            <a:r>
              <a:rPr lang="es-EC" dirty="0"/>
              <a:t>La implementación del sistema SCADA multipuesto en la </a:t>
            </a:r>
            <a:r>
              <a:rPr lang="es-EC" dirty="0" smtClean="0"/>
              <a:t>empresa de calzado aumentó la </a:t>
            </a:r>
            <a:r>
              <a:rPr lang="es-EC"/>
              <a:t>producción </a:t>
            </a:r>
            <a:r>
              <a:rPr lang="es-EC" smtClean="0"/>
              <a:t>en </a:t>
            </a:r>
            <a:r>
              <a:rPr lang="es-EC" dirty="0"/>
              <a:t>un 15%, según lo informado por el jefe de </a:t>
            </a:r>
            <a:r>
              <a:rPr lang="es-EC" dirty="0" smtClean="0"/>
              <a:t>planta.</a:t>
            </a:r>
          </a:p>
          <a:p>
            <a:pPr lvl="0"/>
            <a:endParaRPr lang="es-ES_tradnl" dirty="0"/>
          </a:p>
          <a:p>
            <a:pPr lvl="0"/>
            <a:r>
              <a:rPr lang="es-EC" dirty="0"/>
              <a:t>Mediante la implementación de la metodología, el equipo de proyectos de Inasel obtuvo una guía secuencial para el desarrollo del proyecto y un levantamiento de documentos que servirá como base para trabajos futuros similares. </a:t>
            </a:r>
            <a:endParaRPr lang="es-ES_tradnl" dirty="0"/>
          </a:p>
          <a:p>
            <a:endParaRPr lang="es-ES_tradnl" dirty="0"/>
          </a:p>
          <a:p>
            <a:pPr lvl="0"/>
            <a:r>
              <a:rPr lang="es-EC" dirty="0"/>
              <a:t>El seguimiento y control constante del proyecto mediante la generación de informes de desempeño permitió re planificar anticipadamente las actividades y cumplir satisfactoriamente en cuanto a alcance, tiempo, costo y calidad. 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584" y="5175401"/>
            <a:ext cx="1713416" cy="1682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28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RECOMENDACIONES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s-ES_tradnl" dirty="0" smtClean="0"/>
              <a:t>Se </a:t>
            </a:r>
            <a:r>
              <a:rPr lang="es-ES_tradnl" dirty="0"/>
              <a:t>recomienda a la empresa </a:t>
            </a:r>
            <a:r>
              <a:rPr lang="es-ES_tradnl" dirty="0" err="1"/>
              <a:t>Inasel</a:t>
            </a:r>
            <a:r>
              <a:rPr lang="es-ES_tradnl" dirty="0"/>
              <a:t> crear una política interna donde establezca la implementación total o parcial de la metodología propuesta, dependiendo </a:t>
            </a:r>
            <a:r>
              <a:rPr lang="es-ES_tradnl" dirty="0" smtClean="0"/>
              <a:t>la naturaleza del </a:t>
            </a:r>
            <a:r>
              <a:rPr lang="es-ES_tradnl" dirty="0"/>
              <a:t>proyecto y la correcta asignación de los recursos</a:t>
            </a:r>
            <a:r>
              <a:rPr lang="es-ES_tradnl" dirty="0" smtClean="0"/>
              <a:t>.</a:t>
            </a:r>
          </a:p>
          <a:p>
            <a:pPr lvl="0"/>
            <a:endParaRPr lang="es-ES_tradnl" dirty="0"/>
          </a:p>
          <a:p>
            <a:pPr lvl="0"/>
            <a:r>
              <a:rPr lang="es-ES_tradnl" dirty="0" smtClean="0"/>
              <a:t>Reorganizar el talento humano en el departamento de proyectos para la correcta asignación de Director de Proyecto en los proyectos futuros.</a:t>
            </a:r>
          </a:p>
          <a:p>
            <a:endParaRPr lang="es-ES_tradnl" dirty="0" smtClean="0"/>
          </a:p>
          <a:p>
            <a:r>
              <a:rPr lang="es-ES_tradnl" dirty="0" smtClean="0"/>
              <a:t>Obtener una certificación de calidad ISO.</a:t>
            </a:r>
            <a:endParaRPr lang="es-ES_tradnl" dirty="0"/>
          </a:p>
          <a:p>
            <a:pPr lvl="0"/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001" y="5166001"/>
            <a:ext cx="1691999" cy="1691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54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" sz="48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53" y="774913"/>
            <a:ext cx="7145465" cy="366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223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contenido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3886200"/>
          </a:xfrm>
        </p:spPr>
        <p:txBody>
          <a:bodyPr>
            <a:normAutofit/>
          </a:bodyPr>
          <a:lstStyle/>
          <a:p>
            <a:r>
              <a:rPr lang="es-ES" sz="2800" dirty="0" smtClean="0"/>
              <a:t>Falta de metodología para gestionar </a:t>
            </a:r>
          </a:p>
          <a:p>
            <a:pPr marL="0" indent="0">
              <a:buNone/>
            </a:pPr>
            <a:r>
              <a:rPr lang="es-ES" sz="2800" dirty="0"/>
              <a:t> </a:t>
            </a:r>
            <a:r>
              <a:rPr lang="es-ES" sz="2800" dirty="0" smtClean="0"/>
              <a:t>  proyectos.</a:t>
            </a:r>
          </a:p>
          <a:p>
            <a:r>
              <a:rPr lang="es-ES" sz="2800" dirty="0" smtClean="0"/>
              <a:t>Inadecuado uso de recursos.</a:t>
            </a:r>
          </a:p>
          <a:p>
            <a:r>
              <a:rPr lang="es-ES" sz="2800" dirty="0" smtClean="0"/>
              <a:t>Carencia de indicadores de los proyectos.</a:t>
            </a:r>
          </a:p>
          <a:p>
            <a:r>
              <a:rPr lang="es-ES" sz="2800" dirty="0" smtClean="0"/>
              <a:t>Incumplimiento del alcance y </a:t>
            </a:r>
          </a:p>
          <a:p>
            <a:pPr marL="0" indent="0">
              <a:buNone/>
            </a:pPr>
            <a:r>
              <a:rPr lang="es-ES" sz="2800" dirty="0"/>
              <a:t> </a:t>
            </a:r>
            <a:r>
              <a:rPr lang="es-ES" sz="2800" dirty="0" smtClean="0"/>
              <a:t> </a:t>
            </a:r>
            <a:r>
              <a:rPr lang="es-ES" sz="2800" dirty="0"/>
              <a:t> </a:t>
            </a:r>
            <a:r>
              <a:rPr lang="es-ES" sz="2800" dirty="0" smtClean="0"/>
              <a:t>cronograma del proyecto.</a:t>
            </a:r>
          </a:p>
          <a:p>
            <a:r>
              <a:rPr lang="es-ES" sz="2800" dirty="0" smtClean="0"/>
              <a:t>Sobrecostos no planificados.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43800" cy="1600200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smtClean="0"/>
              <a:t>PLANTEAMIENTO DEL PROBLEMA</a:t>
            </a:r>
            <a:endParaRPr lang="es-ES" sz="4000" dirty="0"/>
          </a:p>
        </p:txBody>
      </p:sp>
      <p:pic>
        <p:nvPicPr>
          <p:cNvPr id="4" name="Picture 2" descr="C:\Users\Jose\Desktop\Proble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8533"/>
            <a:ext cx="1659467" cy="1659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265" y="3525765"/>
            <a:ext cx="2108735" cy="153083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265" y="838200"/>
            <a:ext cx="1992630" cy="1184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265" y="1949778"/>
            <a:ext cx="2108735" cy="15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5425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43800" cy="1600200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/>
              <a:t>PLANTEAMIENTO DEL PROBLEMA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2000" y="685799"/>
            <a:ext cx="7543800" cy="47328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2800" dirty="0"/>
              <a:t>La empírica metodología de gestión de proyectos de automatización y control del departamento de Proyectos de la empresa </a:t>
            </a:r>
            <a:r>
              <a:rPr lang="es-ES_tradnl" sz="2800" dirty="0" err="1"/>
              <a:t>Inasel</a:t>
            </a:r>
            <a:r>
              <a:rPr lang="es-ES_tradnl" sz="2800" dirty="0"/>
              <a:t> </a:t>
            </a:r>
            <a:r>
              <a:rPr lang="es-ES_tradnl" sz="2800" dirty="0" err="1"/>
              <a:t>Cía</a:t>
            </a:r>
            <a:r>
              <a:rPr lang="es-ES_tradnl" sz="2800" dirty="0"/>
              <a:t> Ltda. de la ciudad de Quito dispone de una carente planificación, incorrecta administración de recursos y tiempo, indebido gerenciamiento, una falta de seguimiento y control de las actividades y un desuso generalizado de formatos normalizados para el manejo de entregables de los proyectos.</a:t>
            </a:r>
            <a:endParaRPr lang="en-US" sz="2800" dirty="0"/>
          </a:p>
          <a:p>
            <a:pPr algn="ctr"/>
            <a:endParaRPr lang="es-ES" sz="2800" dirty="0"/>
          </a:p>
        </p:txBody>
      </p:sp>
      <p:pic>
        <p:nvPicPr>
          <p:cNvPr id="4" name="Picture 2" descr="C:\Users\Jose\Desktop\Proble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8533"/>
            <a:ext cx="1659467" cy="1659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15932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PROPUESTA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800" b="1" dirty="0"/>
              <a:t>“MODELO DE GESTIÓN PARA PROYECTOS DE INGENIERÍA DE AUTOMATIZACIÓN Y CONTROL</a:t>
            </a:r>
            <a:br>
              <a:rPr lang="es-ES" sz="2800" b="1" dirty="0"/>
            </a:br>
            <a:r>
              <a:rPr lang="es-ES" sz="2800" b="1" dirty="0"/>
              <a:t>CASO DE ESTUDIO: SISTEMA SCADA PARA EL ÁREA DE PRODUCCIÓN DE UNA EMPRESA DE CALZADO”</a:t>
            </a:r>
            <a:endParaRPr lang="es-ES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900" y="4815575"/>
            <a:ext cx="3077100" cy="204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433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OBJETIVOS</a:t>
            </a:r>
            <a:endParaRPr lang="es-ES" sz="4000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762000" y="685799"/>
            <a:ext cx="7543800" cy="4766734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s-ES_tradnl" b="1" dirty="0" smtClean="0"/>
              <a:t>OBJETIVO GENERAL</a:t>
            </a:r>
          </a:p>
          <a:p>
            <a:pPr lvl="0">
              <a:lnSpc>
                <a:spcPct val="120000"/>
              </a:lnSpc>
              <a:buFont typeface="Wingdings" charset="2"/>
              <a:buChar char="ü"/>
            </a:pPr>
            <a:r>
              <a:rPr lang="es-ES_tradnl" dirty="0" smtClean="0"/>
              <a:t>Desarrollar </a:t>
            </a:r>
            <a:r>
              <a:rPr lang="es-ES_tradnl" dirty="0"/>
              <a:t>un Modelo de Gestión para Proyectos de Ingeniería de Automatización y Control, Caso de Estudio: Sistema SCADA para el Área de Producción de una Empresa de Calzado.</a:t>
            </a:r>
            <a:endParaRPr lang="en-US" dirty="0"/>
          </a:p>
          <a:p>
            <a:pPr marL="0" indent="0">
              <a:buNone/>
            </a:pPr>
            <a:endParaRPr lang="es-ES" b="1" dirty="0" smtClean="0"/>
          </a:p>
          <a:p>
            <a:pPr marL="0" indent="0">
              <a:buNone/>
            </a:pPr>
            <a:r>
              <a:rPr lang="es-ES" b="1" dirty="0" smtClean="0"/>
              <a:t>OBJETIVOS ESPECÍFICOS</a:t>
            </a:r>
          </a:p>
          <a:p>
            <a:pPr marL="285750" lvl="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_tradnl" dirty="0"/>
              <a:t>Desarrollar el proyecto de automatización y control del sistema SCADA alineada a la guía del PMBOK del Project Management </a:t>
            </a:r>
            <a:r>
              <a:rPr lang="es-ES_tradnl" dirty="0" err="1"/>
              <a:t>Institute</a:t>
            </a:r>
            <a:r>
              <a:rPr lang="es-ES_tradnl" dirty="0"/>
              <a:t> PMI, cuarta edición.</a:t>
            </a:r>
            <a:endParaRPr lang="en-US" dirty="0"/>
          </a:p>
          <a:p>
            <a:pPr marL="285750" lvl="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_tradnl" dirty="0" smtClean="0"/>
              <a:t>Definir </a:t>
            </a:r>
            <a:r>
              <a:rPr lang="es-ES_tradnl" dirty="0"/>
              <a:t>una estructura estándar de gerenciamiento para proyectos de automatización y control para la empresa INASEL.  </a:t>
            </a:r>
            <a:endParaRPr lang="en-US" dirty="0"/>
          </a:p>
          <a:p>
            <a:pPr marL="285750" lvl="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_tradnl" dirty="0" smtClean="0"/>
              <a:t>Crear </a:t>
            </a:r>
            <a:r>
              <a:rPr lang="es-ES_tradnl" dirty="0"/>
              <a:t>los entregables mencionados en la guía del PMBOK para proyectos de automatización</a:t>
            </a:r>
            <a:r>
              <a:rPr lang="es-ES_tradnl" dirty="0" smtClean="0"/>
              <a:t>.</a:t>
            </a:r>
            <a:r>
              <a:rPr lang="es-ES_tradnl" dirty="0"/>
              <a:t> </a:t>
            </a:r>
            <a:endParaRPr lang="en-US" dirty="0"/>
          </a:p>
          <a:p>
            <a:pPr marL="285750" lvl="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_tradnl" dirty="0"/>
              <a:t>Implementar un sistema SCADA </a:t>
            </a:r>
            <a:r>
              <a:rPr lang="es-ES_tradnl" dirty="0" err="1"/>
              <a:t>multipuesto</a:t>
            </a:r>
            <a:r>
              <a:rPr lang="es-ES_tradnl" dirty="0"/>
              <a:t> que permita monitorear el proceso de inyección de una empresa de calzado.</a:t>
            </a:r>
            <a:endParaRPr lang="en-U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294347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MARCO TEÓRICO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b="1" dirty="0"/>
              <a:t>PROYECTO</a:t>
            </a:r>
            <a:endParaRPr lang="en-US" b="1" dirty="0"/>
          </a:p>
          <a:p>
            <a:r>
              <a:rPr lang="es-EC" dirty="0"/>
              <a:t>Un proyecto es un esfuerzo grupal temporal que se lleva a cabo para generar un producto o servicio que se había planificado con anterioridad. </a:t>
            </a:r>
            <a:endParaRPr lang="en-US" dirty="0"/>
          </a:p>
          <a:p>
            <a:pPr marL="0" lvl="1" indent="0">
              <a:buNone/>
            </a:pPr>
            <a:endParaRPr lang="es-ES_tradnl" b="1" u="sng" dirty="0" smtClean="0"/>
          </a:p>
          <a:p>
            <a:pPr marL="0" lvl="1" indent="0">
              <a:buNone/>
            </a:pPr>
            <a:r>
              <a:rPr lang="es-ES_tradnl" b="1" dirty="0" smtClean="0"/>
              <a:t>CICLO </a:t>
            </a:r>
            <a:r>
              <a:rPr lang="es-ES_tradnl" b="1" dirty="0"/>
              <a:t>DE VIDA DEL </a:t>
            </a:r>
            <a:r>
              <a:rPr lang="es-ES_tradnl" b="1" dirty="0" smtClean="0"/>
              <a:t>PROYECTO</a:t>
            </a:r>
          </a:p>
          <a:p>
            <a:pPr marL="274320" lvl="1"/>
            <a:endParaRPr lang="en-US" b="1" u="sng" dirty="0" smtClean="0"/>
          </a:p>
          <a:p>
            <a:pPr marL="274320" lvl="1"/>
            <a:endParaRPr lang="en-US" b="1" u="sng" dirty="0"/>
          </a:p>
          <a:p>
            <a:pPr marL="274320" lvl="1"/>
            <a:endParaRPr lang="en-US" b="1" u="sng" dirty="0" smtClean="0"/>
          </a:p>
          <a:p>
            <a:pPr marL="274320" lvl="1"/>
            <a:endParaRPr lang="en-US" b="1" u="sng" dirty="0"/>
          </a:p>
          <a:p>
            <a:endParaRPr lang="es-ES" dirty="0"/>
          </a:p>
        </p:txBody>
      </p:sp>
      <p:pic>
        <p:nvPicPr>
          <p:cNvPr id="5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>
            <a:fillRect/>
          </a:stretch>
        </p:blipFill>
        <p:spPr bwMode="auto">
          <a:xfrm>
            <a:off x="2097617" y="2917295"/>
            <a:ext cx="5200650" cy="2619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54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/>
              <a:t>MARCO TEÓRICO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b="1" dirty="0" smtClean="0"/>
              <a:t>GRUPOS DE PROCESOS DE LA DIRECCIÓN DE PROYECTOS</a:t>
            </a:r>
          </a:p>
          <a:p>
            <a:pPr marL="0" indent="0">
              <a:buNone/>
            </a:pPr>
            <a:endParaRPr lang="es-ES_tradnl" b="1" dirty="0"/>
          </a:p>
          <a:p>
            <a:pPr marL="0" indent="0">
              <a:buNone/>
            </a:pPr>
            <a:endParaRPr lang="es-ES_tradnl" b="1" dirty="0" smtClean="0"/>
          </a:p>
          <a:p>
            <a:pPr marL="0" indent="0">
              <a:buNone/>
            </a:pPr>
            <a:endParaRPr lang="es-ES_tradnl" b="1" dirty="0"/>
          </a:p>
          <a:p>
            <a:pPr marL="0" indent="0">
              <a:buNone/>
            </a:pPr>
            <a:endParaRPr lang="es-ES_tradnl" b="1" dirty="0" smtClean="0"/>
          </a:p>
          <a:p>
            <a:pPr marL="0" indent="0">
              <a:buNone/>
            </a:pPr>
            <a:endParaRPr lang="es-ES_tradnl" b="1" dirty="0"/>
          </a:p>
          <a:p>
            <a:pPr marL="0" indent="0">
              <a:buNone/>
            </a:pPr>
            <a:endParaRPr lang="es-ES_tradnl" b="1" dirty="0" smtClean="0"/>
          </a:p>
          <a:p>
            <a:pPr marL="0" indent="0">
              <a:buNone/>
            </a:pPr>
            <a:endParaRPr lang="es-ES_tradnl" b="1" dirty="0"/>
          </a:p>
          <a:p>
            <a:pPr marL="0" indent="0">
              <a:buNone/>
            </a:pPr>
            <a:endParaRPr lang="en-US" b="1" dirty="0"/>
          </a:p>
        </p:txBody>
      </p:sp>
      <p:grpSp>
        <p:nvGrpSpPr>
          <p:cNvPr id="17" name="21 Grupo"/>
          <p:cNvGrpSpPr/>
          <p:nvPr/>
        </p:nvGrpSpPr>
        <p:grpSpPr>
          <a:xfrm>
            <a:off x="2199845" y="1904994"/>
            <a:ext cx="5029199" cy="3401378"/>
            <a:chOff x="0" y="0"/>
            <a:chExt cx="4032885" cy="2230755"/>
          </a:xfrm>
        </p:grpSpPr>
        <p:sp>
          <p:nvSpPr>
            <p:cNvPr id="18" name="4 Elipse"/>
            <p:cNvSpPr/>
            <p:nvPr/>
          </p:nvSpPr>
          <p:spPr>
            <a:xfrm>
              <a:off x="0" y="0"/>
              <a:ext cx="1280160" cy="64008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s-EC" sz="1600" b="1" dirty="0">
                  <a:solidFill>
                    <a:srgbClr val="FFFFFF"/>
                  </a:solidFill>
                  <a:effectLst/>
                  <a:ea typeface="MS Mincho"/>
                  <a:cs typeface="Times New Roman"/>
                </a:rPr>
                <a:t>I</a:t>
              </a:r>
              <a:r>
                <a:rPr lang="es-EC" sz="1600" dirty="0">
                  <a:solidFill>
                    <a:srgbClr val="FFFFFF"/>
                  </a:solidFill>
                  <a:effectLst/>
                  <a:ea typeface="MS Mincho"/>
                  <a:cs typeface="Times New Roman"/>
                </a:rPr>
                <a:t>nicio</a:t>
              </a:r>
              <a:endParaRPr lang="en-US" sz="1600" dirty="0">
                <a:effectLst/>
                <a:ea typeface="MS Mincho"/>
                <a:cs typeface="Times New Roman"/>
              </a:endParaRPr>
            </a:p>
          </p:txBody>
        </p:sp>
        <p:sp>
          <p:nvSpPr>
            <p:cNvPr id="19" name="5 Elipse"/>
            <p:cNvSpPr/>
            <p:nvPr/>
          </p:nvSpPr>
          <p:spPr>
            <a:xfrm>
              <a:off x="1838325" y="0"/>
              <a:ext cx="1280160" cy="640080"/>
            </a:xfrm>
            <a:prstGeom prst="ellipse">
              <a:avLst/>
            </a:prstGeom>
            <a:solidFill>
              <a:srgbClr val="FF66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s-EC" sz="1600" b="1">
                  <a:solidFill>
                    <a:srgbClr val="FFFFFF"/>
                  </a:solidFill>
                  <a:effectLst/>
                  <a:ea typeface="MS Mincho"/>
                  <a:cs typeface="Times New Roman"/>
                </a:rPr>
                <a:t>P</a:t>
              </a:r>
              <a:r>
                <a:rPr lang="es-EC" sz="1600">
                  <a:solidFill>
                    <a:srgbClr val="FFFFFF"/>
                  </a:solidFill>
                  <a:effectLst/>
                  <a:ea typeface="MS Mincho"/>
                  <a:cs typeface="Times New Roman"/>
                </a:rPr>
                <a:t>lanificación</a:t>
              </a:r>
              <a:endParaRPr lang="en-US" sz="1600">
                <a:effectLst/>
                <a:ea typeface="MS Mincho"/>
                <a:cs typeface="Times New Roman"/>
              </a:endParaRPr>
            </a:p>
          </p:txBody>
        </p:sp>
        <p:sp>
          <p:nvSpPr>
            <p:cNvPr id="20" name="6 Elipse"/>
            <p:cNvSpPr/>
            <p:nvPr/>
          </p:nvSpPr>
          <p:spPr>
            <a:xfrm>
              <a:off x="2752725" y="790575"/>
              <a:ext cx="1280160" cy="640080"/>
            </a:xfrm>
            <a:prstGeom prst="ellipse">
              <a:avLst/>
            </a:prstGeom>
            <a:solidFill>
              <a:srgbClr val="3366FF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s-EC" sz="1600" b="1">
                  <a:solidFill>
                    <a:srgbClr val="FFFFFF"/>
                  </a:solidFill>
                  <a:effectLst/>
                  <a:ea typeface="MS Mincho"/>
                  <a:cs typeface="Times New Roman"/>
                </a:rPr>
                <a:t>E</a:t>
              </a:r>
              <a:r>
                <a:rPr lang="es-EC" sz="1600">
                  <a:solidFill>
                    <a:srgbClr val="FFFFFF"/>
                  </a:solidFill>
                  <a:effectLst/>
                  <a:ea typeface="MS Mincho"/>
                  <a:cs typeface="Times New Roman"/>
                </a:rPr>
                <a:t>jecución</a:t>
              </a:r>
              <a:endParaRPr lang="en-US" sz="1600">
                <a:effectLst/>
                <a:ea typeface="MS Mincho"/>
                <a:cs typeface="Times New Roman"/>
              </a:endParaRPr>
            </a:p>
          </p:txBody>
        </p:sp>
        <p:sp>
          <p:nvSpPr>
            <p:cNvPr id="21" name="7 Elipse"/>
            <p:cNvSpPr/>
            <p:nvPr/>
          </p:nvSpPr>
          <p:spPr>
            <a:xfrm>
              <a:off x="914400" y="790575"/>
              <a:ext cx="1280160" cy="640080"/>
            </a:xfrm>
            <a:prstGeom prst="ellipse">
              <a:avLst/>
            </a:prstGeom>
            <a:solidFill>
              <a:srgbClr val="008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s-EC" sz="1600" b="1">
                  <a:solidFill>
                    <a:srgbClr val="FFFFFF"/>
                  </a:solidFill>
                  <a:effectLst/>
                  <a:ea typeface="MS Mincho"/>
                  <a:cs typeface="Times New Roman"/>
                </a:rPr>
                <a:t>C</a:t>
              </a:r>
              <a:r>
                <a:rPr lang="es-EC" sz="1600">
                  <a:solidFill>
                    <a:srgbClr val="FFFFFF"/>
                  </a:solidFill>
                  <a:effectLst/>
                  <a:ea typeface="MS Mincho"/>
                  <a:cs typeface="Times New Roman"/>
                </a:rPr>
                <a:t>ontrol</a:t>
              </a:r>
              <a:endParaRPr lang="en-US" sz="1600">
                <a:effectLst/>
                <a:ea typeface="MS Mincho"/>
                <a:cs typeface="Times New Roman"/>
              </a:endParaRPr>
            </a:p>
          </p:txBody>
        </p:sp>
        <p:sp>
          <p:nvSpPr>
            <p:cNvPr id="22" name="8 Elipse"/>
            <p:cNvSpPr/>
            <p:nvPr/>
          </p:nvSpPr>
          <p:spPr>
            <a:xfrm>
              <a:off x="1838325" y="1590675"/>
              <a:ext cx="1280160" cy="64008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s-EC" sz="1600" b="1">
                  <a:solidFill>
                    <a:srgbClr val="FFFFFF"/>
                  </a:solidFill>
                  <a:effectLst/>
                  <a:ea typeface="MS Mincho"/>
                  <a:cs typeface="Times New Roman"/>
                </a:rPr>
                <a:t>C</a:t>
              </a:r>
              <a:r>
                <a:rPr lang="es-EC" sz="1600">
                  <a:solidFill>
                    <a:srgbClr val="FFFFFF"/>
                  </a:solidFill>
                  <a:effectLst/>
                  <a:ea typeface="MS Mincho"/>
                  <a:cs typeface="Times New Roman"/>
                </a:rPr>
                <a:t>ierre</a:t>
              </a:r>
              <a:endParaRPr lang="en-US" sz="1600">
                <a:effectLst/>
                <a:ea typeface="MS Mincho"/>
                <a:cs typeface="Times New Roman"/>
              </a:endParaRPr>
            </a:p>
          </p:txBody>
        </p:sp>
        <p:cxnSp>
          <p:nvCxnSpPr>
            <p:cNvPr id="23" name="11 Conector recto de flecha"/>
            <p:cNvCxnSpPr/>
            <p:nvPr/>
          </p:nvCxnSpPr>
          <p:spPr>
            <a:xfrm>
              <a:off x="1304925" y="323850"/>
              <a:ext cx="50292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12 Conector recto de flecha"/>
            <p:cNvCxnSpPr/>
            <p:nvPr/>
          </p:nvCxnSpPr>
          <p:spPr>
            <a:xfrm>
              <a:off x="2228850" y="1019175"/>
              <a:ext cx="50292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13 Conector recto de flecha"/>
            <p:cNvCxnSpPr/>
            <p:nvPr/>
          </p:nvCxnSpPr>
          <p:spPr>
            <a:xfrm rot="10800000">
              <a:off x="2228850" y="1181100"/>
              <a:ext cx="50292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15 Conector recto de flecha"/>
            <p:cNvCxnSpPr/>
            <p:nvPr/>
          </p:nvCxnSpPr>
          <p:spPr>
            <a:xfrm>
              <a:off x="3028950" y="504825"/>
              <a:ext cx="352425" cy="26098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17 Conector recto de flecha"/>
            <p:cNvCxnSpPr/>
            <p:nvPr/>
          </p:nvCxnSpPr>
          <p:spPr>
            <a:xfrm>
              <a:off x="1619250" y="1447800"/>
              <a:ext cx="352425" cy="26098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18 Conector recto de flecha"/>
            <p:cNvCxnSpPr/>
            <p:nvPr/>
          </p:nvCxnSpPr>
          <p:spPr>
            <a:xfrm flipV="1">
              <a:off x="1619250" y="504825"/>
              <a:ext cx="352425" cy="26098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62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Papel de periódico.thmx</Template>
  <TotalTime>2214</TotalTime>
  <Words>847</Words>
  <Application>Microsoft Macintosh PowerPoint</Application>
  <PresentationFormat>Presentación en pantalla (4:3)</PresentationFormat>
  <Paragraphs>160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NewsPrint</vt:lpstr>
      <vt:lpstr>“MODELO DE GESTIÓN PARA PROYECTOS DE INGENIERÍA DE AUTOMATIZACIÓN Y CONTROL CASO DE ESTUDIO: SISTEMA SCADA PARA EL ÁREA DE PRODUCCIÓN DE UNA EMPRESA DE CALZADO”</vt:lpstr>
      <vt:lpstr>AGENDA</vt:lpstr>
      <vt:lpstr>LA EMPRESA</vt:lpstr>
      <vt:lpstr>PLANTEAMIENTO DEL PROBLEMA</vt:lpstr>
      <vt:lpstr>PLANTEAMIENTO DEL PROBLEMA</vt:lpstr>
      <vt:lpstr>PROPUESTA</vt:lpstr>
      <vt:lpstr>OBJETIVOS</vt:lpstr>
      <vt:lpstr>MARCO TEÓRICO</vt:lpstr>
      <vt:lpstr>MARCO TEÓRICO</vt:lpstr>
      <vt:lpstr>MARCO TEÓRICO</vt:lpstr>
      <vt:lpstr>MARCO TEÓRICO</vt:lpstr>
      <vt:lpstr>DESARROLLO DE TESIS</vt:lpstr>
      <vt:lpstr>GUIA METODOLÓGICA</vt:lpstr>
      <vt:lpstr>GUIA METODOLÓGICA</vt:lpstr>
      <vt:lpstr>GUIA METODOLÓGICA</vt:lpstr>
      <vt:lpstr>GUIA METODOLÓGICA</vt:lpstr>
      <vt:lpstr>GUIA METODOLÓGICA</vt:lpstr>
      <vt:lpstr>GUIA METODOLÓGICA</vt:lpstr>
      <vt:lpstr>GUIA METODOLÓGICA</vt:lpstr>
      <vt:lpstr>GUIA METODOLÓGICA</vt:lpstr>
      <vt:lpstr>GUIA METODOLÓGICA</vt:lpstr>
      <vt:lpstr>GUIA METODOLÓGICA</vt:lpstr>
      <vt:lpstr>GUIA METODOLÓGICA</vt:lpstr>
      <vt:lpstr>GUIA METODOLÓGICA</vt:lpstr>
      <vt:lpstr>GUIA METODOLÓGICA</vt:lpstr>
      <vt:lpstr>GUIA METODOLÓGICA</vt:lpstr>
      <vt:lpstr>GUIA METODOLÓGICA</vt:lpstr>
      <vt:lpstr>SISTEMA SCADA</vt:lpstr>
      <vt:lpstr>SISTEMA SCADA</vt:lpstr>
      <vt:lpstr>SISTEMA SCADA</vt:lpstr>
      <vt:lpstr>RESULTADOS</vt:lpstr>
      <vt:lpstr>RESULTADOS</vt:lpstr>
      <vt:lpstr>CONCLUSIONES</vt:lpstr>
      <vt:lpstr>RECOMENDACIONES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“MODELO DE GESTIÓN PARA PROYECTOS DE INGENIERÍA DE AUTOMATIZACIÓN Y CONTROL, CASO DE ESTUDIO: SISTEMA SCADA PARA EL ÁREA DE PRODUCCIÓN DE UNA EMPRESA DE CALZADO”</dc:title>
  <dc:creator>iMac</dc:creator>
  <cp:lastModifiedBy>iMac</cp:lastModifiedBy>
  <cp:revision>95</cp:revision>
  <dcterms:created xsi:type="dcterms:W3CDTF">2015-05-19T01:22:17Z</dcterms:created>
  <dcterms:modified xsi:type="dcterms:W3CDTF">2015-06-08T02:22:02Z</dcterms:modified>
</cp:coreProperties>
</file>