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93" r:id="rId3"/>
    <p:sldId id="265" r:id="rId4"/>
    <p:sldId id="259" r:id="rId5"/>
    <p:sldId id="260" r:id="rId6"/>
    <p:sldId id="262" r:id="rId7"/>
    <p:sldId id="263" r:id="rId8"/>
    <p:sldId id="267" r:id="rId9"/>
    <p:sldId id="268" r:id="rId10"/>
    <p:sldId id="269" r:id="rId11"/>
    <p:sldId id="273" r:id="rId12"/>
    <p:sldId id="276" r:id="rId13"/>
    <p:sldId id="270" r:id="rId14"/>
    <p:sldId id="274" r:id="rId15"/>
    <p:sldId id="277" r:id="rId16"/>
    <p:sldId id="278" r:id="rId17"/>
    <p:sldId id="272" r:id="rId18"/>
    <p:sldId id="266" r:id="rId19"/>
    <p:sldId id="311" r:id="rId20"/>
    <p:sldId id="279" r:id="rId21"/>
    <p:sldId id="294" r:id="rId22"/>
    <p:sldId id="295" r:id="rId23"/>
    <p:sldId id="296" r:id="rId24"/>
    <p:sldId id="280" r:id="rId25"/>
    <p:sldId id="283" r:id="rId26"/>
    <p:sldId id="288" r:id="rId27"/>
    <p:sldId id="297" r:id="rId28"/>
    <p:sldId id="284" r:id="rId29"/>
    <p:sldId id="285" r:id="rId30"/>
    <p:sldId id="286" r:id="rId31"/>
    <p:sldId id="287" r:id="rId32"/>
    <p:sldId id="289" r:id="rId33"/>
    <p:sldId id="298" r:id="rId34"/>
    <p:sldId id="291" r:id="rId35"/>
    <p:sldId id="292" r:id="rId36"/>
    <p:sldId id="299" r:id="rId37"/>
    <p:sldId id="301" r:id="rId38"/>
    <p:sldId id="303" r:id="rId39"/>
    <p:sldId id="304" r:id="rId40"/>
    <p:sldId id="306" r:id="rId41"/>
    <p:sldId id="307" r:id="rId42"/>
    <p:sldId id="308" r:id="rId43"/>
    <p:sldId id="309"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ZAMIR\Google%20Drive\MER\5.%20Trabajos\C&#225;lculos%20Excel\Indicadores\Par&#225;metros%20hospit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ZAMIR\Google%20Drive\MER\5.%20Trabajos\C&#225;lculos%20Excel\Piscin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ZAMIR\Google%20Drive\MER\5.%20Trabajos\C&#225;lculos%20Excel\Piscin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ZAMIR\Google%20Drive\MER\5.%20Trabajos\C&#225;lculos%20Excel\TIR%20VAN%20hospit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ZAMIR\Google%20Drive\MER\5.%20Trabajos\C&#225;lculos%20Excel\Indicadores\Par&#225;metros%20hospit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AMIR\Google%20Drive\MER\5.%20Trabajos\C&#225;lculos%20Excel\Indicadores\Par&#225;metros%20hospit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AMIR\Google%20Drive\MER\5.%20Trabajos\C&#225;lculos%20Excel\Indicadores\Par&#225;metros%20hospit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ZAMIR\Google%20Drive\MER\5.%20Trabajos\C&#225;lculos%20Excel\Balance%20Vap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14"/>
          <c:order val="0"/>
          <c:dLbls>
            <c:dLbl>
              <c:idx val="0"/>
              <c:layout>
                <c:manualLayout>
                  <c:x val="1.8665789079275342E-2"/>
                  <c:y val="-0.17400657274074996"/>
                </c:manualLayout>
              </c:layout>
              <c:tx>
                <c:rich>
                  <a:bodyPr/>
                  <a:lstStyle/>
                  <a:p>
                    <a:r>
                      <a:rPr lang="en-US"/>
                      <a:t>57146</a:t>
                    </a:r>
                    <a:r>
                      <a:rPr lang="en-US" baseline="0"/>
                      <a:t> </a:t>
                    </a:r>
                    <a:r>
                      <a:rPr lang="en-US"/>
                      <a:t>USD
47%</a:t>
                    </a:r>
                  </a:p>
                </c:rich>
              </c:tx>
              <c:dLblPos val="bestFit"/>
              <c:showLegendKey val="0"/>
              <c:showVal val="1"/>
              <c:showCatName val="0"/>
              <c:showSerName val="0"/>
              <c:showPercent val="1"/>
              <c:showBubbleSize val="0"/>
              <c:separator>
</c:separator>
            </c:dLbl>
            <c:dLbl>
              <c:idx val="1"/>
              <c:layout>
                <c:manualLayout>
                  <c:x val="9.6036645255668477E-4"/>
                  <c:y val="0.20641365290387154"/>
                </c:manualLayout>
              </c:layout>
              <c:tx>
                <c:rich>
                  <a:bodyPr/>
                  <a:lstStyle/>
                  <a:p>
                    <a:r>
                      <a:rPr lang="en-US"/>
                      <a:t>55553 USD
46%</a:t>
                    </a:r>
                  </a:p>
                </c:rich>
              </c:tx>
              <c:dLblPos val="bestFit"/>
              <c:showLegendKey val="0"/>
              <c:showVal val="1"/>
              <c:showCatName val="0"/>
              <c:showSerName val="0"/>
              <c:showPercent val="1"/>
              <c:showBubbleSize val="0"/>
              <c:separator>
</c:separator>
            </c:dLbl>
            <c:dLbl>
              <c:idx val="2"/>
              <c:layout>
                <c:manualLayout>
                  <c:x val="2.7777777777777779E-3"/>
                  <c:y val="-6.9444444444444448E-2"/>
                </c:manualLayout>
              </c:layout>
              <c:tx>
                <c:rich>
                  <a:bodyPr/>
                  <a:lstStyle/>
                  <a:p>
                    <a:r>
                      <a:rPr lang="en-US"/>
                      <a:t>9194 USD
7%</a:t>
                    </a:r>
                  </a:p>
                </c:rich>
              </c:tx>
              <c:dLblPos val="bestFit"/>
              <c:showLegendKey val="0"/>
              <c:showVal val="1"/>
              <c:showCatName val="0"/>
              <c:showSerName val="0"/>
              <c:showPercent val="1"/>
              <c:showBubbleSize val="0"/>
              <c:separator>
</c:separator>
            </c:dLbl>
            <c:numFmt formatCode="0%" sourceLinked="0"/>
            <c:dLblPos val="outEnd"/>
            <c:showLegendKey val="0"/>
            <c:showVal val="1"/>
            <c:showCatName val="0"/>
            <c:showSerName val="0"/>
            <c:showPercent val="1"/>
            <c:showBubbleSize val="0"/>
            <c:separator>
</c:separator>
            <c:showLeaderLines val="1"/>
          </c:dLbls>
          <c:cat>
            <c:strLit>
              <c:ptCount val="3"/>
              <c:pt idx="0">
                <c:v>E. Eléctrica</c:v>
              </c:pt>
              <c:pt idx="1">
                <c:v>Diesel</c:v>
              </c:pt>
              <c:pt idx="2">
                <c:v>GLP</c:v>
              </c:pt>
            </c:strLit>
          </c:cat>
          <c:val>
            <c:numRef>
              <c:f>('Tabla 2013'!$I$18;'Tabla 2013'!$K$18;'Tabla 2013'!$L$18)</c:f>
              <c:numCache>
                <c:formatCode>0.00</c:formatCode>
                <c:ptCount val="3"/>
                <c:pt idx="0" formatCode="General">
                  <c:v>57146.57</c:v>
                </c:pt>
                <c:pt idx="1">
                  <c:v>55553.52</c:v>
                </c:pt>
                <c:pt idx="2">
                  <c:v>9194.8036363636347</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000" b="1"/>
      </a:pPr>
      <a:endParaRPr lang="es-EC"/>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C" sz="1800" b="1">
              <a:effectLst/>
            </a:endParaRPr>
          </a:p>
        </c:rich>
      </c:tx>
      <c:layout>
        <c:manualLayout>
          <c:xMode val="edge"/>
          <c:yMode val="edge"/>
          <c:x val="0.15864588801399826"/>
          <c:y val="0"/>
        </c:manualLayout>
      </c:layout>
      <c:overlay val="0"/>
    </c:title>
    <c:autoTitleDeleted val="0"/>
    <c:plotArea>
      <c:layout>
        <c:manualLayout>
          <c:layoutTarget val="inner"/>
          <c:xMode val="edge"/>
          <c:yMode val="edge"/>
          <c:x val="0.18877173301209665"/>
          <c:y val="7.7324511515514144E-2"/>
          <c:w val="0.60211108746541819"/>
          <c:h val="0.6528595870460483"/>
        </c:manualLayout>
      </c:layout>
      <c:barChart>
        <c:barDir val="col"/>
        <c:grouping val="clustered"/>
        <c:varyColors val="0"/>
        <c:ser>
          <c:idx val="14"/>
          <c:order val="0"/>
          <c:tx>
            <c:strRef>
              <c:f>Pérdidas!$C$52</c:f>
              <c:strCache>
                <c:ptCount val="1"/>
                <c:pt idx="0">
                  <c:v>Energía
GJ</c:v>
                </c:pt>
              </c:strCache>
            </c:strRef>
          </c:tx>
          <c:invertIfNegative val="0"/>
          <c:dPt>
            <c:idx val="0"/>
            <c:invertIfNegative val="0"/>
            <c:bubble3D val="0"/>
            <c:spPr>
              <a:solidFill>
                <a:srgbClr val="92D050"/>
              </a:solidFill>
            </c:spPr>
          </c:dPt>
          <c:dPt>
            <c:idx val="1"/>
            <c:invertIfNegative val="0"/>
            <c:bubble3D val="0"/>
            <c:spPr>
              <a:solidFill>
                <a:srgbClr val="FFC000"/>
              </a:solidFill>
            </c:spPr>
          </c:dPt>
          <c:dPt>
            <c:idx val="2"/>
            <c:invertIfNegative val="0"/>
            <c:bubble3D val="0"/>
            <c:spPr>
              <a:solidFill>
                <a:srgbClr val="FF0000"/>
              </a:solidFill>
            </c:spPr>
          </c:dPt>
          <c:dPt>
            <c:idx val="3"/>
            <c:invertIfNegative val="0"/>
            <c:bubble3D val="0"/>
            <c:spPr>
              <a:solidFill>
                <a:srgbClr val="7030A0"/>
              </a:solidFill>
              <a:ln>
                <a:solidFill>
                  <a:srgbClr val="7030A0"/>
                </a:solidFill>
              </a:ln>
            </c:spPr>
          </c:dPt>
          <c:dPt>
            <c:idx val="4"/>
            <c:invertIfNegative val="0"/>
            <c:bubble3D val="0"/>
            <c:spPr>
              <a:solidFill>
                <a:srgbClr val="00B0F0"/>
              </a:solidFill>
            </c:spPr>
          </c:dPt>
          <c:dPt>
            <c:idx val="5"/>
            <c:invertIfNegative val="0"/>
            <c:bubble3D val="0"/>
            <c:spPr>
              <a:solidFill>
                <a:schemeClr val="tx1"/>
              </a:solidFill>
            </c:spPr>
          </c:dPt>
          <c:cat>
            <c:strRef>
              <c:f>Pérdidas!$B$53:$B$59</c:f>
              <c:strCache>
                <c:ptCount val="6"/>
                <c:pt idx="0">
                  <c:v>Tuberías de vapor aisladas</c:v>
                </c:pt>
                <c:pt idx="1">
                  <c:v>Pérdidas indeterminadas</c:v>
                </c:pt>
                <c:pt idx="2">
                  <c:v>Tuberías de piscina</c:v>
                </c:pt>
                <c:pt idx="3">
                  <c:v>Tuberías y accesorios de vapor no aislados</c:v>
                </c:pt>
                <c:pt idx="4">
                  <c:v>Tanque de condensado</c:v>
                </c:pt>
                <c:pt idx="5">
                  <c:v>Cabezal de distribución</c:v>
                </c:pt>
              </c:strCache>
            </c:strRef>
          </c:cat>
          <c:val>
            <c:numRef>
              <c:f>Pérdidas!$C$53:$C$60</c:f>
              <c:numCache>
                <c:formatCode>0.00</c:formatCode>
                <c:ptCount val="6"/>
                <c:pt idx="0">
                  <c:v>413.5</c:v>
                </c:pt>
                <c:pt idx="1">
                  <c:v>404.73</c:v>
                </c:pt>
                <c:pt idx="2">
                  <c:v>254.34</c:v>
                </c:pt>
                <c:pt idx="3">
                  <c:v>224.61</c:v>
                </c:pt>
                <c:pt idx="4">
                  <c:v>88.35</c:v>
                </c:pt>
                <c:pt idx="5">
                  <c:v>12.24</c:v>
                </c:pt>
              </c:numCache>
            </c:numRef>
          </c:val>
        </c:ser>
        <c:dLbls>
          <c:showLegendKey val="0"/>
          <c:showVal val="0"/>
          <c:showCatName val="0"/>
          <c:showSerName val="0"/>
          <c:showPercent val="0"/>
          <c:showBubbleSize val="0"/>
        </c:dLbls>
        <c:gapWidth val="100"/>
        <c:axId val="107924480"/>
        <c:axId val="107930368"/>
      </c:barChart>
      <c:lineChart>
        <c:grouping val="standard"/>
        <c:varyColors val="0"/>
        <c:ser>
          <c:idx val="0"/>
          <c:order val="1"/>
          <c:tx>
            <c:strRef>
              <c:f>Pérdidas!$E$35</c:f>
              <c:strCache>
                <c:ptCount val="1"/>
                <c:pt idx="0">
                  <c:v>% acumulado</c:v>
                </c:pt>
              </c:strCache>
            </c:strRef>
          </c:tx>
          <c:spPr>
            <a:ln w="25400">
              <a:solidFill>
                <a:sysClr val="windowText" lastClr="000000"/>
              </a:solidFill>
            </a:ln>
          </c:spPr>
          <c:marker>
            <c:symbol val="circle"/>
            <c:size val="5"/>
            <c:spPr>
              <a:solidFill>
                <a:schemeClr val="tx1"/>
              </a:solidFill>
              <a:ln cap="flat">
                <a:solidFill>
                  <a:sysClr val="windowText" lastClr="000000"/>
                </a:solidFill>
              </a:ln>
            </c:spPr>
          </c:marker>
          <c:dPt>
            <c:idx val="1"/>
            <c:marker>
              <c:spPr>
                <a:solidFill>
                  <a:schemeClr val="tx1"/>
                </a:solidFill>
                <a:ln cap="flat" cmpd="sng">
                  <a:solidFill>
                    <a:sysClr val="windowText" lastClr="000000"/>
                  </a:solidFill>
                </a:ln>
              </c:spPr>
            </c:marker>
            <c:bubble3D val="0"/>
          </c:dPt>
          <c:dLbls>
            <c:numFmt formatCode="#,##0.0" sourceLinked="0"/>
            <c:txPr>
              <a:bodyPr/>
              <a:lstStyle/>
              <a:p>
                <a:pPr>
                  <a:defRPr sz="900" b="1"/>
                </a:pPr>
                <a:endParaRPr lang="es-EC"/>
              </a:p>
            </c:txPr>
            <c:dLblPos val="t"/>
            <c:showLegendKey val="0"/>
            <c:showVal val="1"/>
            <c:showCatName val="0"/>
            <c:showSerName val="0"/>
            <c:showPercent val="0"/>
            <c:showBubbleSize val="0"/>
            <c:showLeaderLines val="0"/>
          </c:dLbls>
          <c:cat>
            <c:strRef>
              <c:f>Pérdidas!$B$53:$B$60</c:f>
              <c:strCache>
                <c:ptCount val="6"/>
                <c:pt idx="0">
                  <c:v>Tuberías de vapor aisladas</c:v>
                </c:pt>
                <c:pt idx="1">
                  <c:v>Pérdidas indeterminadas</c:v>
                </c:pt>
                <c:pt idx="2">
                  <c:v>Tuberías de piscina</c:v>
                </c:pt>
                <c:pt idx="3">
                  <c:v>Tuberías y accesorios de vapor no aislados</c:v>
                </c:pt>
                <c:pt idx="4">
                  <c:v>Tanque de condensado</c:v>
                </c:pt>
                <c:pt idx="5">
                  <c:v>Cabezal de distribución</c:v>
                </c:pt>
              </c:strCache>
            </c:strRef>
          </c:cat>
          <c:val>
            <c:numRef>
              <c:f>Pérdidas!$E$53:$E$60</c:f>
              <c:numCache>
                <c:formatCode>0.00</c:formatCode>
                <c:ptCount val="6"/>
                <c:pt idx="0">
                  <c:v>29.582835516572832</c:v>
                </c:pt>
                <c:pt idx="1">
                  <c:v>58.53824305858619</c:v>
                </c:pt>
                <c:pt idx="2">
                  <c:v>76.734369746095581</c:v>
                </c:pt>
                <c:pt idx="3">
                  <c:v>92.803537062606893</c:v>
                </c:pt>
                <c:pt idx="4">
                  <c:v>99.124319451698085</c:v>
                </c:pt>
                <c:pt idx="5">
                  <c:v>100.00000000000003</c:v>
                </c:pt>
              </c:numCache>
            </c:numRef>
          </c:val>
          <c:smooth val="0"/>
        </c:ser>
        <c:dLbls>
          <c:showLegendKey val="0"/>
          <c:showVal val="0"/>
          <c:showCatName val="0"/>
          <c:showSerName val="0"/>
          <c:showPercent val="0"/>
          <c:showBubbleSize val="0"/>
        </c:dLbls>
        <c:marker val="1"/>
        <c:smooth val="0"/>
        <c:axId val="108724992"/>
        <c:axId val="107932288"/>
      </c:lineChart>
      <c:catAx>
        <c:axId val="107924480"/>
        <c:scaling>
          <c:orientation val="minMax"/>
        </c:scaling>
        <c:delete val="0"/>
        <c:axPos val="b"/>
        <c:majorTickMark val="out"/>
        <c:minorTickMark val="none"/>
        <c:tickLblPos val="nextTo"/>
        <c:txPr>
          <a:bodyPr rot="-5400000" vert="horz"/>
          <a:lstStyle/>
          <a:p>
            <a:pPr>
              <a:defRPr sz="900" b="1"/>
            </a:pPr>
            <a:endParaRPr lang="es-EC"/>
          </a:p>
        </c:txPr>
        <c:crossAx val="107930368"/>
        <c:crosses val="autoZero"/>
        <c:auto val="1"/>
        <c:lblAlgn val="ctr"/>
        <c:lblOffset val="100"/>
        <c:noMultiLvlLbl val="0"/>
      </c:catAx>
      <c:valAx>
        <c:axId val="107930368"/>
        <c:scaling>
          <c:orientation val="minMax"/>
        </c:scaling>
        <c:delete val="0"/>
        <c:axPos val="l"/>
        <c:majorGridlines>
          <c:spPr>
            <a:ln>
              <a:noFill/>
            </a:ln>
          </c:spPr>
        </c:majorGridlines>
        <c:title>
          <c:tx>
            <c:rich>
              <a:bodyPr rot="0" vert="horz"/>
              <a:lstStyle/>
              <a:p>
                <a:pPr>
                  <a:defRPr sz="800"/>
                </a:pPr>
                <a:r>
                  <a:rPr lang="es-EC" sz="800"/>
                  <a:t>Energía</a:t>
                </a:r>
                <a:br>
                  <a:rPr lang="es-EC" sz="800"/>
                </a:br>
                <a:r>
                  <a:rPr lang="es-EC" sz="800"/>
                  <a:t>[GJ]</a:t>
                </a:r>
              </a:p>
            </c:rich>
          </c:tx>
          <c:layout>
            <c:manualLayout>
              <c:xMode val="edge"/>
              <c:yMode val="edge"/>
              <c:x val="5.5555555555555558E-3"/>
              <c:y val="0.4584744094488189"/>
            </c:manualLayout>
          </c:layout>
          <c:overlay val="0"/>
        </c:title>
        <c:numFmt formatCode="0" sourceLinked="0"/>
        <c:majorTickMark val="out"/>
        <c:minorTickMark val="none"/>
        <c:tickLblPos val="nextTo"/>
        <c:txPr>
          <a:bodyPr/>
          <a:lstStyle/>
          <a:p>
            <a:pPr>
              <a:defRPr sz="800"/>
            </a:pPr>
            <a:endParaRPr lang="es-EC"/>
          </a:p>
        </c:txPr>
        <c:crossAx val="107924480"/>
        <c:crosses val="autoZero"/>
        <c:crossBetween val="between"/>
      </c:valAx>
      <c:valAx>
        <c:axId val="107932288"/>
        <c:scaling>
          <c:orientation val="minMax"/>
          <c:max val="100"/>
        </c:scaling>
        <c:delete val="0"/>
        <c:axPos val="r"/>
        <c:title>
          <c:tx>
            <c:rich>
              <a:bodyPr rot="0" vert="horz"/>
              <a:lstStyle/>
              <a:p>
                <a:pPr>
                  <a:defRPr sz="800"/>
                </a:pPr>
                <a:r>
                  <a:rPr lang="es-EC" sz="800"/>
                  <a:t>% acumulado</a:t>
                </a:r>
              </a:p>
            </c:rich>
          </c:tx>
          <c:overlay val="0"/>
        </c:title>
        <c:numFmt formatCode="0" sourceLinked="0"/>
        <c:majorTickMark val="out"/>
        <c:minorTickMark val="none"/>
        <c:tickLblPos val="nextTo"/>
        <c:txPr>
          <a:bodyPr/>
          <a:lstStyle/>
          <a:p>
            <a:pPr>
              <a:defRPr sz="800"/>
            </a:pPr>
            <a:endParaRPr lang="es-EC"/>
          </a:p>
        </c:txPr>
        <c:crossAx val="108724992"/>
        <c:crosses val="max"/>
        <c:crossBetween val="between"/>
      </c:valAx>
      <c:catAx>
        <c:axId val="108724992"/>
        <c:scaling>
          <c:orientation val="minMax"/>
        </c:scaling>
        <c:delete val="1"/>
        <c:axPos val="b"/>
        <c:majorTickMark val="out"/>
        <c:minorTickMark val="none"/>
        <c:tickLblPos val="nextTo"/>
        <c:crossAx val="107932288"/>
        <c:crosses val="autoZero"/>
        <c:auto val="1"/>
        <c:lblAlgn val="ctr"/>
        <c:lblOffset val="100"/>
        <c:noMultiLvlLbl val="0"/>
      </c:cat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manualLayout>
          <c:layoutTarget val="inner"/>
          <c:xMode val="edge"/>
          <c:yMode val="edge"/>
          <c:x val="0.1022725875481781"/>
          <c:y val="0.2516273051501553"/>
          <c:w val="0.43054265091863519"/>
          <c:h val="0.51851851851851849"/>
        </c:manualLayout>
      </c:layout>
      <c:pie3DChart>
        <c:varyColors val="1"/>
        <c:ser>
          <c:idx val="14"/>
          <c:order val="0"/>
          <c:tx>
            <c:strRef>
              <c:f>'Balance de Energía'!$B$51:$B$57</c:f>
              <c:strCache>
                <c:ptCount val="1"/>
                <c:pt idx="0">
                  <c:v>Puesta en marcha Evaporación Convección Renovación Intercambiador Radiación Conducción</c:v>
                </c:pt>
              </c:strCache>
            </c:strRef>
          </c:tx>
          <c:dPt>
            <c:idx val="0"/>
            <c:bubble3D val="0"/>
            <c:spPr>
              <a:solidFill>
                <a:srgbClr val="92D050"/>
              </a:solidFill>
            </c:spPr>
          </c:dPt>
          <c:dPt>
            <c:idx val="1"/>
            <c:bubble3D val="0"/>
            <c:spPr>
              <a:solidFill>
                <a:srgbClr val="FFC000"/>
              </a:solidFill>
            </c:spPr>
          </c:dPt>
          <c:dPt>
            <c:idx val="2"/>
            <c:bubble3D val="0"/>
            <c:spPr>
              <a:solidFill>
                <a:srgbClr val="FF0000"/>
              </a:solidFill>
            </c:spPr>
          </c:dPt>
          <c:dPt>
            <c:idx val="4"/>
            <c:bubble3D val="0"/>
            <c:spPr>
              <a:solidFill>
                <a:srgbClr val="00B0F0"/>
              </a:solidFill>
            </c:spPr>
          </c:dPt>
          <c:dPt>
            <c:idx val="6"/>
            <c:bubble3D val="0"/>
            <c:spPr>
              <a:solidFill>
                <a:schemeClr val="tx1"/>
              </a:solidFill>
            </c:spPr>
          </c:dPt>
          <c:dLbls>
            <c:dLbl>
              <c:idx val="0"/>
              <c:layout>
                <c:manualLayout>
                  <c:x val="4.8047811591118622E-2"/>
                  <c:y val="5.2556557623584889E-2"/>
                </c:manualLayout>
              </c:layout>
              <c:tx>
                <c:rich>
                  <a:bodyPr/>
                  <a:lstStyle/>
                  <a:p>
                    <a:r>
                      <a:rPr lang="en-US" sz="1000" b="1"/>
                      <a:t>251,99 GJ</a:t>
                    </a:r>
                    <a:br>
                      <a:rPr lang="en-US" sz="1000" b="1"/>
                    </a:br>
                    <a:r>
                      <a:rPr lang="en-US" sz="1000" b="1"/>
                      <a:t>59,8%</a:t>
                    </a:r>
                    <a:endParaRPr lang="en-US"/>
                  </a:p>
                </c:rich>
              </c:tx>
              <c:dLblPos val="bestFit"/>
              <c:showLegendKey val="0"/>
              <c:showVal val="1"/>
              <c:showCatName val="0"/>
              <c:showSerName val="0"/>
              <c:showPercent val="0"/>
              <c:showBubbleSize val="0"/>
            </c:dLbl>
            <c:dLbl>
              <c:idx val="1"/>
              <c:layout>
                <c:manualLayout>
                  <c:x val="-4.5045045045045043E-2"/>
                  <c:y val="-8.9130410964133003E-2"/>
                </c:manualLayout>
              </c:layout>
              <c:tx>
                <c:rich>
                  <a:bodyPr/>
                  <a:lstStyle/>
                  <a:p>
                    <a:r>
                      <a:rPr lang="en-US" sz="1000" b="1"/>
                      <a:t>60,11 GJ</a:t>
                    </a:r>
                    <a:br>
                      <a:rPr lang="en-US" sz="1000" b="1"/>
                    </a:br>
                    <a:r>
                      <a:rPr lang="en-US" sz="1000" b="1"/>
                      <a:t>14,3%</a:t>
                    </a:r>
                    <a:endParaRPr lang="en-US"/>
                  </a:p>
                </c:rich>
              </c:tx>
              <c:dLblPos val="bestFit"/>
              <c:showLegendKey val="0"/>
              <c:showVal val="1"/>
              <c:showCatName val="0"/>
              <c:showSerName val="0"/>
              <c:showPercent val="0"/>
              <c:showBubbleSize val="0"/>
            </c:dLbl>
            <c:dLbl>
              <c:idx val="2"/>
              <c:layout>
                <c:manualLayout>
                  <c:x val="-6.006006006006006E-3"/>
                  <c:y val="-8.9122988819776539E-2"/>
                </c:manualLayout>
              </c:layout>
              <c:tx>
                <c:rich>
                  <a:bodyPr/>
                  <a:lstStyle/>
                  <a:p>
                    <a:r>
                      <a:rPr lang="en-US" sz="1000" b="1"/>
                      <a:t>42,39 GJ</a:t>
                    </a:r>
                    <a:br>
                      <a:rPr lang="en-US" sz="1000" b="1"/>
                    </a:br>
                    <a:r>
                      <a:rPr lang="en-US" sz="1000" b="1"/>
                      <a:t>10,1%</a:t>
                    </a:r>
                    <a:endParaRPr lang="en-US"/>
                  </a:p>
                </c:rich>
              </c:tx>
              <c:dLblPos val="bestFit"/>
              <c:showLegendKey val="0"/>
              <c:showVal val="1"/>
              <c:showCatName val="0"/>
              <c:showSerName val="0"/>
              <c:showPercent val="0"/>
              <c:showBubbleSize val="0"/>
            </c:dLbl>
            <c:dLbl>
              <c:idx val="3"/>
              <c:layout>
                <c:manualLayout>
                  <c:x val="-7.2072072072072071E-2"/>
                  <c:y val="-0.10258923273052563"/>
                </c:manualLayout>
              </c:layout>
              <c:tx>
                <c:rich>
                  <a:bodyPr/>
                  <a:lstStyle/>
                  <a:p>
                    <a:r>
                      <a:rPr lang="en-US" sz="1000" b="1"/>
                      <a:t>28,88 GJ</a:t>
                    </a:r>
                    <a:br>
                      <a:rPr lang="en-US" sz="1000" b="1"/>
                    </a:br>
                    <a:r>
                      <a:rPr lang="en-US" sz="1000" b="1"/>
                      <a:t>6,9%</a:t>
                    </a:r>
                    <a:endParaRPr lang="en-US"/>
                  </a:p>
                </c:rich>
              </c:tx>
              <c:dLblPos val="bestFit"/>
              <c:showLegendKey val="0"/>
              <c:showVal val="1"/>
              <c:showCatName val="0"/>
              <c:showSerName val="0"/>
              <c:showPercent val="0"/>
              <c:showBubbleSize val="0"/>
            </c:dLbl>
            <c:dLbl>
              <c:idx val="4"/>
              <c:layout>
                <c:manualLayout>
                  <c:x val="0"/>
                  <c:y val="-0.14430804585188722"/>
                </c:manualLayout>
              </c:layout>
              <c:tx>
                <c:rich>
                  <a:bodyPr/>
                  <a:lstStyle/>
                  <a:p>
                    <a:r>
                      <a:rPr lang="en-US" sz="1000" b="1"/>
                      <a:t>22,17 GJ</a:t>
                    </a:r>
                    <a:br>
                      <a:rPr lang="en-US" sz="1000" b="1"/>
                    </a:br>
                    <a:r>
                      <a:rPr lang="en-US" sz="1000" b="1"/>
                      <a:t>5,3%</a:t>
                    </a:r>
                    <a:endParaRPr lang="en-US"/>
                  </a:p>
                </c:rich>
              </c:tx>
              <c:dLblPos val="bestFit"/>
              <c:showLegendKey val="0"/>
              <c:showVal val="1"/>
              <c:showCatName val="0"/>
              <c:showSerName val="0"/>
              <c:showPercent val="0"/>
              <c:showBubbleSize val="0"/>
            </c:dLbl>
            <c:dLbl>
              <c:idx val="5"/>
              <c:layout>
                <c:manualLayout>
                  <c:x val="4.2042042042042045E-2"/>
                  <c:y val="-0.11030366820045868"/>
                </c:manualLayout>
              </c:layout>
              <c:tx>
                <c:rich>
                  <a:bodyPr/>
                  <a:lstStyle/>
                  <a:p>
                    <a:r>
                      <a:rPr lang="en-US" sz="1000" b="1"/>
                      <a:t>16,82 GJ</a:t>
                    </a:r>
                    <a:br>
                      <a:rPr lang="en-US" sz="1000" b="1"/>
                    </a:br>
                    <a:r>
                      <a:rPr lang="en-US" sz="1000" b="1"/>
                      <a:t>4,0%</a:t>
                    </a:r>
                    <a:endParaRPr lang="en-US"/>
                  </a:p>
                </c:rich>
              </c:tx>
              <c:dLblPos val="bestFit"/>
              <c:showLegendKey val="0"/>
              <c:showVal val="1"/>
              <c:showCatName val="0"/>
              <c:showSerName val="0"/>
              <c:showPercent val="0"/>
              <c:showBubbleSize val="0"/>
            </c:dLbl>
            <c:dLbl>
              <c:idx val="6"/>
              <c:layout>
                <c:manualLayout>
                  <c:x val="3.6036036036036036E-2"/>
                  <c:y val="-1.9246680622654295E-2"/>
                </c:manualLayout>
              </c:layout>
              <c:tx>
                <c:rich>
                  <a:bodyPr/>
                  <a:lstStyle/>
                  <a:p>
                    <a:r>
                      <a:rPr lang="en-US" sz="1000" b="1"/>
                      <a:t>0,03 GJ</a:t>
                    </a:r>
                    <a:br>
                      <a:rPr lang="en-US" sz="1000" b="1"/>
                    </a:br>
                    <a:r>
                      <a:rPr lang="en-US" sz="1000" b="1"/>
                      <a:t>0,01%</a:t>
                    </a:r>
                    <a:endParaRPr lang="en-US"/>
                  </a:p>
                </c:rich>
              </c:tx>
              <c:dLblPos val="bestFit"/>
              <c:showLegendKey val="0"/>
              <c:showVal val="1"/>
              <c:showCatName val="0"/>
              <c:showSerName val="0"/>
              <c:showPercent val="0"/>
              <c:showBubbleSize val="0"/>
            </c:dLbl>
            <c:numFmt formatCode="#,##0.00" sourceLinked="0"/>
            <c:txPr>
              <a:bodyPr/>
              <a:lstStyle/>
              <a:p>
                <a:pPr>
                  <a:defRPr sz="1000" b="1"/>
                </a:pPr>
                <a:endParaRPr lang="es-EC"/>
              </a:p>
            </c:txPr>
            <c:dLblPos val="outEnd"/>
            <c:showLegendKey val="0"/>
            <c:showVal val="1"/>
            <c:showCatName val="0"/>
            <c:showSerName val="0"/>
            <c:showPercent val="0"/>
            <c:showBubbleSize val="0"/>
            <c:showLeaderLines val="1"/>
          </c:dLbls>
          <c:cat>
            <c:strRef>
              <c:f>'Balance de Energía'!$B$51:$B$57</c:f>
              <c:strCache>
                <c:ptCount val="7"/>
                <c:pt idx="0">
                  <c:v>Puesta en marcha</c:v>
                </c:pt>
                <c:pt idx="1">
                  <c:v>Evaporación</c:v>
                </c:pt>
                <c:pt idx="2">
                  <c:v>Convección</c:v>
                </c:pt>
                <c:pt idx="3">
                  <c:v>Renovación</c:v>
                </c:pt>
                <c:pt idx="4">
                  <c:v>Intercambiador</c:v>
                </c:pt>
                <c:pt idx="5">
                  <c:v>Radiación</c:v>
                </c:pt>
                <c:pt idx="6">
                  <c:v>Conducción</c:v>
                </c:pt>
              </c:strCache>
            </c:strRef>
          </c:cat>
          <c:val>
            <c:numRef>
              <c:f>'Balance de Energía'!$E$51:$E$57</c:f>
              <c:numCache>
                <c:formatCode>0.00</c:formatCode>
                <c:ptCount val="7"/>
                <c:pt idx="0">
                  <c:v>251.99</c:v>
                </c:pt>
                <c:pt idx="1">
                  <c:v>60.11</c:v>
                </c:pt>
                <c:pt idx="2">
                  <c:v>42.39</c:v>
                </c:pt>
                <c:pt idx="3">
                  <c:v>28.88</c:v>
                </c:pt>
                <c:pt idx="4">
                  <c:v>22.17</c:v>
                </c:pt>
                <c:pt idx="5">
                  <c:v>16.82</c:v>
                </c:pt>
                <c:pt idx="6">
                  <c:v>2.7E-2</c:v>
                </c:pt>
              </c:numCache>
            </c:numRef>
          </c:val>
        </c:ser>
        <c:dLbls>
          <c:dLblPos val="outEnd"/>
          <c:showLegendKey val="0"/>
          <c:showVal val="0"/>
          <c:showCatName val="0"/>
          <c:showSerName val="0"/>
          <c:showPercent val="1"/>
          <c:showBubbleSize val="0"/>
          <c:showLeaderLines val="1"/>
        </c:dLbls>
      </c:pie3DChart>
    </c:plotArea>
    <c:legend>
      <c:legendPos val="r"/>
      <c:layout>
        <c:manualLayout>
          <c:xMode val="edge"/>
          <c:yMode val="edge"/>
          <c:x val="0.73057080702749999"/>
          <c:y val="0.11907204816900999"/>
          <c:w val="0.2558069092714762"/>
          <c:h val="0.69024352055633564"/>
        </c:manualLayout>
      </c:layout>
      <c:overlay val="0"/>
      <c:txPr>
        <a:bodyPr/>
        <a:lstStyle/>
        <a:p>
          <a:pPr rtl="0">
            <a:defRPr sz="1000"/>
          </a:pPr>
          <a:endParaRPr lang="es-EC"/>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C" sz="1800" b="1">
              <a:effectLst/>
            </a:endParaRPr>
          </a:p>
        </c:rich>
      </c:tx>
      <c:layout>
        <c:manualLayout>
          <c:xMode val="edge"/>
          <c:yMode val="edge"/>
          <c:x val="0.15864588801399826"/>
          <c:y val="0"/>
        </c:manualLayout>
      </c:layout>
      <c:overlay val="0"/>
    </c:title>
    <c:autoTitleDeleted val="0"/>
    <c:plotArea>
      <c:layout>
        <c:manualLayout>
          <c:layoutTarget val="inner"/>
          <c:xMode val="edge"/>
          <c:yMode val="edge"/>
          <c:x val="0.18877184270885058"/>
          <c:y val="0.17294836404712094"/>
          <c:w val="0.60211108746541819"/>
          <c:h val="0.6528595870460483"/>
        </c:manualLayout>
      </c:layout>
      <c:barChart>
        <c:barDir val="col"/>
        <c:grouping val="clustered"/>
        <c:varyColors val="0"/>
        <c:ser>
          <c:idx val="14"/>
          <c:order val="0"/>
          <c:tx>
            <c:strRef>
              <c:f>'Balance de Energía'!$E$50</c:f>
              <c:strCache>
                <c:ptCount val="1"/>
                <c:pt idx="0">
                  <c:v>Energía
GJ</c:v>
                </c:pt>
              </c:strCache>
            </c:strRef>
          </c:tx>
          <c:invertIfNegative val="0"/>
          <c:dPt>
            <c:idx val="0"/>
            <c:invertIfNegative val="0"/>
            <c:bubble3D val="0"/>
            <c:spPr>
              <a:solidFill>
                <a:srgbClr val="92D050"/>
              </a:solidFill>
            </c:spPr>
          </c:dPt>
          <c:dPt>
            <c:idx val="1"/>
            <c:invertIfNegative val="0"/>
            <c:bubble3D val="0"/>
            <c:spPr>
              <a:solidFill>
                <a:srgbClr val="FFC000"/>
              </a:solidFill>
            </c:spPr>
          </c:dPt>
          <c:dPt>
            <c:idx val="2"/>
            <c:invertIfNegative val="0"/>
            <c:bubble3D val="0"/>
            <c:spPr>
              <a:solidFill>
                <a:srgbClr val="FF0000"/>
              </a:solidFill>
            </c:spPr>
          </c:dPt>
          <c:dPt>
            <c:idx val="3"/>
            <c:invertIfNegative val="0"/>
            <c:bubble3D val="0"/>
            <c:spPr>
              <a:solidFill>
                <a:srgbClr val="7030A0"/>
              </a:solidFill>
              <a:ln>
                <a:solidFill>
                  <a:srgbClr val="7030A0"/>
                </a:solidFill>
              </a:ln>
            </c:spPr>
          </c:dPt>
          <c:dPt>
            <c:idx val="4"/>
            <c:invertIfNegative val="0"/>
            <c:bubble3D val="0"/>
            <c:spPr>
              <a:solidFill>
                <a:srgbClr val="00B0F0"/>
              </a:solidFill>
            </c:spPr>
          </c:dPt>
          <c:dPt>
            <c:idx val="5"/>
            <c:invertIfNegative val="0"/>
            <c:bubble3D val="0"/>
            <c:spPr>
              <a:solidFill>
                <a:schemeClr val="accent6">
                  <a:lumMod val="75000"/>
                </a:schemeClr>
              </a:solidFill>
            </c:spPr>
          </c:dPt>
          <c:dPt>
            <c:idx val="6"/>
            <c:invertIfNegative val="0"/>
            <c:bubble3D val="0"/>
            <c:spPr>
              <a:solidFill>
                <a:schemeClr val="accent1">
                  <a:lumMod val="60000"/>
                  <a:lumOff val="40000"/>
                </a:schemeClr>
              </a:solidFill>
            </c:spPr>
          </c:dPt>
          <c:cat>
            <c:strRef>
              <c:f>'Balance de Energía'!$B$51:$B$57</c:f>
              <c:strCache>
                <c:ptCount val="7"/>
                <c:pt idx="0">
                  <c:v>Puesta en marcha</c:v>
                </c:pt>
                <c:pt idx="1">
                  <c:v>Evaporación</c:v>
                </c:pt>
                <c:pt idx="2">
                  <c:v>Convección</c:v>
                </c:pt>
                <c:pt idx="3">
                  <c:v>Renovación</c:v>
                </c:pt>
                <c:pt idx="4">
                  <c:v>Intercambiador</c:v>
                </c:pt>
                <c:pt idx="5">
                  <c:v>Radiación</c:v>
                </c:pt>
                <c:pt idx="6">
                  <c:v>Conducción</c:v>
                </c:pt>
              </c:strCache>
            </c:strRef>
          </c:cat>
          <c:val>
            <c:numRef>
              <c:f>'Balance de Energía'!$E$51:$E$57</c:f>
              <c:numCache>
                <c:formatCode>0.00</c:formatCode>
                <c:ptCount val="7"/>
                <c:pt idx="0">
                  <c:v>251.99</c:v>
                </c:pt>
                <c:pt idx="1">
                  <c:v>60.11</c:v>
                </c:pt>
                <c:pt idx="2">
                  <c:v>42.39</c:v>
                </c:pt>
                <c:pt idx="3">
                  <c:v>28.88</c:v>
                </c:pt>
                <c:pt idx="4">
                  <c:v>22.17</c:v>
                </c:pt>
                <c:pt idx="5">
                  <c:v>16.82</c:v>
                </c:pt>
                <c:pt idx="6">
                  <c:v>2.7E-2</c:v>
                </c:pt>
              </c:numCache>
            </c:numRef>
          </c:val>
        </c:ser>
        <c:dLbls>
          <c:showLegendKey val="0"/>
          <c:showVal val="0"/>
          <c:showCatName val="0"/>
          <c:showSerName val="0"/>
          <c:showPercent val="0"/>
          <c:showBubbleSize val="0"/>
        </c:dLbls>
        <c:gapWidth val="100"/>
        <c:axId val="109149184"/>
        <c:axId val="109159168"/>
      </c:barChart>
      <c:lineChart>
        <c:grouping val="standard"/>
        <c:varyColors val="0"/>
        <c:ser>
          <c:idx val="0"/>
          <c:order val="1"/>
          <c:tx>
            <c:strRef>
              <c:f>'Balance de Energía'!$G$35</c:f>
              <c:strCache>
                <c:ptCount val="1"/>
                <c:pt idx="0">
                  <c:v>% acumulado</c:v>
                </c:pt>
              </c:strCache>
            </c:strRef>
          </c:tx>
          <c:spPr>
            <a:ln w="25400">
              <a:solidFill>
                <a:sysClr val="windowText" lastClr="000000"/>
              </a:solidFill>
            </a:ln>
          </c:spPr>
          <c:marker>
            <c:symbol val="circle"/>
            <c:size val="5"/>
            <c:spPr>
              <a:solidFill>
                <a:schemeClr val="tx1"/>
              </a:solidFill>
              <a:ln cap="flat">
                <a:solidFill>
                  <a:sysClr val="windowText" lastClr="000000"/>
                </a:solidFill>
              </a:ln>
            </c:spPr>
          </c:marker>
          <c:dPt>
            <c:idx val="1"/>
            <c:marker>
              <c:spPr>
                <a:solidFill>
                  <a:schemeClr val="tx1"/>
                </a:solidFill>
                <a:ln cap="flat" cmpd="sng">
                  <a:solidFill>
                    <a:sysClr val="windowText" lastClr="000000"/>
                  </a:solidFill>
                </a:ln>
              </c:spPr>
            </c:marker>
            <c:bubble3D val="0"/>
          </c:dPt>
          <c:dLbls>
            <c:numFmt formatCode="#,##0.0" sourceLinked="0"/>
            <c:txPr>
              <a:bodyPr/>
              <a:lstStyle/>
              <a:p>
                <a:pPr>
                  <a:defRPr sz="900" b="1"/>
                </a:pPr>
                <a:endParaRPr lang="es-EC"/>
              </a:p>
            </c:txPr>
            <c:dLblPos val="t"/>
            <c:showLegendKey val="0"/>
            <c:showVal val="1"/>
            <c:showCatName val="0"/>
            <c:showSerName val="0"/>
            <c:showPercent val="0"/>
            <c:showBubbleSize val="0"/>
            <c:showLeaderLines val="0"/>
          </c:dLbls>
          <c:cat>
            <c:strRef>
              <c:f>'Balance de Energía'!$B$36:$B$42</c:f>
              <c:strCache>
                <c:ptCount val="7"/>
                <c:pt idx="0">
                  <c:v>Evaporación</c:v>
                </c:pt>
                <c:pt idx="1">
                  <c:v>Convección</c:v>
                </c:pt>
                <c:pt idx="2">
                  <c:v>Radiación</c:v>
                </c:pt>
                <c:pt idx="3">
                  <c:v>Conducción</c:v>
                </c:pt>
                <c:pt idx="4">
                  <c:v>Puesta en marcha</c:v>
                </c:pt>
                <c:pt idx="5">
                  <c:v>Renovación</c:v>
                </c:pt>
                <c:pt idx="6">
                  <c:v>Intercambiador</c:v>
                </c:pt>
              </c:strCache>
            </c:strRef>
          </c:cat>
          <c:val>
            <c:numRef>
              <c:f>'Balance de Energía'!$G$51:$G$57</c:f>
              <c:numCache>
                <c:formatCode>0.00</c:formatCode>
                <c:ptCount val="7"/>
                <c:pt idx="0">
                  <c:v>59.784529901754944</c:v>
                </c:pt>
                <c:pt idx="1">
                  <c:v>74.045604120551289</c:v>
                </c:pt>
                <c:pt idx="2">
                  <c:v>84.102615202480706</c:v>
                </c:pt>
                <c:pt idx="3">
                  <c:v>90.95438401696812</c:v>
                </c:pt>
                <c:pt idx="4">
                  <c:v>96.214207930305577</c:v>
                </c:pt>
                <c:pt idx="5">
                  <c:v>100.2047464157515</c:v>
                </c:pt>
                <c:pt idx="6">
                  <c:v>100.21115215529413</c:v>
                </c:pt>
              </c:numCache>
            </c:numRef>
          </c:val>
          <c:smooth val="0"/>
        </c:ser>
        <c:dLbls>
          <c:showLegendKey val="0"/>
          <c:showVal val="0"/>
          <c:showCatName val="0"/>
          <c:showSerName val="0"/>
          <c:showPercent val="0"/>
          <c:showBubbleSize val="0"/>
        </c:dLbls>
        <c:marker val="1"/>
        <c:smooth val="0"/>
        <c:axId val="109171456"/>
        <c:axId val="109161088"/>
      </c:lineChart>
      <c:catAx>
        <c:axId val="109149184"/>
        <c:scaling>
          <c:orientation val="minMax"/>
        </c:scaling>
        <c:delete val="0"/>
        <c:axPos val="b"/>
        <c:majorTickMark val="out"/>
        <c:minorTickMark val="none"/>
        <c:tickLblPos val="nextTo"/>
        <c:txPr>
          <a:bodyPr rot="-5400000" vert="horz"/>
          <a:lstStyle/>
          <a:p>
            <a:pPr>
              <a:defRPr sz="900" b="1"/>
            </a:pPr>
            <a:endParaRPr lang="es-EC"/>
          </a:p>
        </c:txPr>
        <c:crossAx val="109159168"/>
        <c:crosses val="autoZero"/>
        <c:auto val="1"/>
        <c:lblAlgn val="ctr"/>
        <c:lblOffset val="100"/>
        <c:noMultiLvlLbl val="0"/>
      </c:catAx>
      <c:valAx>
        <c:axId val="109159168"/>
        <c:scaling>
          <c:orientation val="minMax"/>
        </c:scaling>
        <c:delete val="0"/>
        <c:axPos val="l"/>
        <c:majorGridlines>
          <c:spPr>
            <a:ln>
              <a:noFill/>
            </a:ln>
          </c:spPr>
        </c:majorGridlines>
        <c:title>
          <c:tx>
            <c:rich>
              <a:bodyPr rot="0" vert="horz"/>
              <a:lstStyle/>
              <a:p>
                <a:pPr>
                  <a:defRPr sz="800"/>
                </a:pPr>
                <a:r>
                  <a:rPr lang="es-EC" sz="800"/>
                  <a:t>Energía</a:t>
                </a:r>
                <a:br>
                  <a:rPr lang="es-EC" sz="800"/>
                </a:br>
                <a:r>
                  <a:rPr lang="es-EC" sz="800"/>
                  <a:t>[GJ]</a:t>
                </a:r>
              </a:p>
            </c:rich>
          </c:tx>
          <c:layout>
            <c:manualLayout>
              <c:xMode val="edge"/>
              <c:yMode val="edge"/>
              <c:x val="5.5555555555555558E-3"/>
              <c:y val="0.4584744094488189"/>
            </c:manualLayout>
          </c:layout>
          <c:overlay val="0"/>
        </c:title>
        <c:numFmt formatCode="0" sourceLinked="0"/>
        <c:majorTickMark val="out"/>
        <c:minorTickMark val="none"/>
        <c:tickLblPos val="nextTo"/>
        <c:txPr>
          <a:bodyPr/>
          <a:lstStyle/>
          <a:p>
            <a:pPr>
              <a:defRPr sz="800"/>
            </a:pPr>
            <a:endParaRPr lang="es-EC"/>
          </a:p>
        </c:txPr>
        <c:crossAx val="109149184"/>
        <c:crosses val="autoZero"/>
        <c:crossBetween val="between"/>
      </c:valAx>
      <c:valAx>
        <c:axId val="109161088"/>
        <c:scaling>
          <c:orientation val="minMax"/>
          <c:max val="100"/>
        </c:scaling>
        <c:delete val="0"/>
        <c:axPos val="r"/>
        <c:title>
          <c:tx>
            <c:rich>
              <a:bodyPr rot="0" vert="horz"/>
              <a:lstStyle/>
              <a:p>
                <a:pPr>
                  <a:defRPr sz="800"/>
                </a:pPr>
                <a:r>
                  <a:rPr lang="es-EC" sz="800"/>
                  <a:t>% acumulado</a:t>
                </a:r>
              </a:p>
            </c:rich>
          </c:tx>
          <c:overlay val="0"/>
        </c:title>
        <c:numFmt formatCode="0" sourceLinked="0"/>
        <c:majorTickMark val="out"/>
        <c:minorTickMark val="none"/>
        <c:tickLblPos val="nextTo"/>
        <c:txPr>
          <a:bodyPr/>
          <a:lstStyle/>
          <a:p>
            <a:pPr>
              <a:defRPr sz="800"/>
            </a:pPr>
            <a:endParaRPr lang="es-EC"/>
          </a:p>
        </c:txPr>
        <c:crossAx val="109171456"/>
        <c:crosses val="max"/>
        <c:crossBetween val="between"/>
      </c:valAx>
      <c:catAx>
        <c:axId val="109171456"/>
        <c:scaling>
          <c:orientation val="minMax"/>
        </c:scaling>
        <c:delete val="1"/>
        <c:axPos val="b"/>
        <c:majorTickMark val="out"/>
        <c:minorTickMark val="none"/>
        <c:tickLblPos val="nextTo"/>
        <c:crossAx val="109161088"/>
        <c:crosses val="autoZero"/>
        <c:auto val="1"/>
        <c:lblAlgn val="ctr"/>
        <c:lblOffset val="100"/>
        <c:noMultiLvlLbl val="0"/>
      </c:cat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7529389487638"/>
          <c:y val="9.3054462278634384E-2"/>
          <c:w val="0.58594627575360692"/>
          <c:h val="0.67168863043036475"/>
        </c:manualLayout>
      </c:layout>
      <c:barChart>
        <c:barDir val="col"/>
        <c:grouping val="clustered"/>
        <c:varyColors val="0"/>
        <c:ser>
          <c:idx val="14"/>
          <c:order val="0"/>
          <c:tx>
            <c:strRef>
              <c:f>'EE-Piscina'!$C$9</c:f>
              <c:strCache>
                <c:ptCount val="1"/>
                <c:pt idx="0">
                  <c:v>Línea base</c:v>
                </c:pt>
              </c:strCache>
            </c:strRef>
          </c:tx>
          <c:spPr>
            <a:solidFill>
              <a:srgbClr val="FFC000"/>
            </a:solidFill>
          </c:spPr>
          <c:invertIfNegative val="0"/>
          <c:dPt>
            <c:idx val="0"/>
            <c:invertIfNegative val="0"/>
            <c:bubble3D val="0"/>
          </c:dPt>
          <c:dPt>
            <c:idx val="1"/>
            <c:invertIfNegative val="0"/>
            <c:bubble3D val="0"/>
          </c:dPt>
          <c:dPt>
            <c:idx val="2"/>
            <c:invertIfNegative val="0"/>
            <c:bubble3D val="0"/>
          </c:dPt>
          <c:cat>
            <c:strRef>
              <c:f>'EE-Piscina'!$B$10:$B$16</c:f>
              <c:strCache>
                <c:ptCount val="7"/>
                <c:pt idx="0">
                  <c:v>Puesta en marcha</c:v>
                </c:pt>
                <c:pt idx="1">
                  <c:v>Evaporación</c:v>
                </c:pt>
                <c:pt idx="2">
                  <c:v>Convección</c:v>
                </c:pt>
                <c:pt idx="3">
                  <c:v>Renovación</c:v>
                </c:pt>
                <c:pt idx="4">
                  <c:v>Intercambiador</c:v>
                </c:pt>
                <c:pt idx="5">
                  <c:v>Radiación</c:v>
                </c:pt>
                <c:pt idx="6">
                  <c:v>Conducción</c:v>
                </c:pt>
              </c:strCache>
            </c:strRef>
          </c:cat>
          <c:val>
            <c:numRef>
              <c:f>'EE-Piscina'!$C$10:$C$16</c:f>
              <c:numCache>
                <c:formatCode>0.00</c:formatCode>
                <c:ptCount val="7"/>
                <c:pt idx="0">
                  <c:v>251.99</c:v>
                </c:pt>
                <c:pt idx="1">
                  <c:v>60.11</c:v>
                </c:pt>
                <c:pt idx="2">
                  <c:v>42.39</c:v>
                </c:pt>
                <c:pt idx="3">
                  <c:v>28.88</c:v>
                </c:pt>
                <c:pt idx="4">
                  <c:v>22.17</c:v>
                </c:pt>
                <c:pt idx="5">
                  <c:v>16.82</c:v>
                </c:pt>
                <c:pt idx="6">
                  <c:v>2.7E-2</c:v>
                </c:pt>
              </c:numCache>
            </c:numRef>
          </c:val>
        </c:ser>
        <c:ser>
          <c:idx val="0"/>
          <c:order val="1"/>
          <c:tx>
            <c:strRef>
              <c:f>'EE-Piscina'!$F$9</c:f>
              <c:strCache>
                <c:ptCount val="1"/>
                <c:pt idx="0">
                  <c:v>Alternativa 1</c:v>
                </c:pt>
              </c:strCache>
            </c:strRef>
          </c:tx>
          <c:spPr>
            <a:solidFill>
              <a:srgbClr val="00B0F0"/>
            </a:solidFill>
          </c:spPr>
          <c:invertIfNegative val="0"/>
          <c:cat>
            <c:strRef>
              <c:f>'EE-Piscina'!$B$10:$B$16</c:f>
              <c:strCache>
                <c:ptCount val="7"/>
                <c:pt idx="0">
                  <c:v>Puesta en marcha</c:v>
                </c:pt>
                <c:pt idx="1">
                  <c:v>Evaporación</c:v>
                </c:pt>
                <c:pt idx="2">
                  <c:v>Convección</c:v>
                </c:pt>
                <c:pt idx="3">
                  <c:v>Renovación</c:v>
                </c:pt>
                <c:pt idx="4">
                  <c:v>Intercambiador</c:v>
                </c:pt>
                <c:pt idx="5">
                  <c:v>Radiación</c:v>
                </c:pt>
                <c:pt idx="6">
                  <c:v>Conducción</c:v>
                </c:pt>
              </c:strCache>
            </c:strRef>
          </c:cat>
          <c:val>
            <c:numRef>
              <c:f>'EE-Piscina'!$F$10:$F$16</c:f>
              <c:numCache>
                <c:formatCode>0.00</c:formatCode>
                <c:ptCount val="7"/>
                <c:pt idx="0">
                  <c:v>182.33</c:v>
                </c:pt>
                <c:pt idx="1">
                  <c:v>55.87</c:v>
                </c:pt>
                <c:pt idx="2">
                  <c:v>38.049999999999997</c:v>
                </c:pt>
                <c:pt idx="3">
                  <c:v>27.2</c:v>
                </c:pt>
                <c:pt idx="4">
                  <c:v>1.81</c:v>
                </c:pt>
                <c:pt idx="5">
                  <c:v>15.45</c:v>
                </c:pt>
                <c:pt idx="6">
                  <c:v>2.5000000000000001E-2</c:v>
                </c:pt>
              </c:numCache>
            </c:numRef>
          </c:val>
        </c:ser>
        <c:ser>
          <c:idx val="1"/>
          <c:order val="2"/>
          <c:tx>
            <c:strRef>
              <c:f>'EE-Piscina'!$I$9</c:f>
              <c:strCache>
                <c:ptCount val="1"/>
                <c:pt idx="0">
                  <c:v>Alternativa 2</c:v>
                </c:pt>
              </c:strCache>
            </c:strRef>
          </c:tx>
          <c:spPr>
            <a:solidFill>
              <a:srgbClr val="92D050"/>
            </a:solidFill>
          </c:spPr>
          <c:invertIfNegative val="0"/>
          <c:cat>
            <c:strRef>
              <c:f>'EE-Piscina'!$B$10:$B$16</c:f>
              <c:strCache>
                <c:ptCount val="7"/>
                <c:pt idx="0">
                  <c:v>Puesta en marcha</c:v>
                </c:pt>
                <c:pt idx="1">
                  <c:v>Evaporación</c:v>
                </c:pt>
                <c:pt idx="2">
                  <c:v>Convección</c:v>
                </c:pt>
                <c:pt idx="3">
                  <c:v>Renovación</c:v>
                </c:pt>
                <c:pt idx="4">
                  <c:v>Intercambiador</c:v>
                </c:pt>
                <c:pt idx="5">
                  <c:v>Radiación</c:v>
                </c:pt>
                <c:pt idx="6">
                  <c:v>Conducción</c:v>
                </c:pt>
              </c:strCache>
            </c:strRef>
          </c:cat>
          <c:val>
            <c:numRef>
              <c:f>'EE-Piscina'!$I$10:$I$16</c:f>
              <c:numCache>
                <c:formatCode>0.00</c:formatCode>
                <c:ptCount val="7"/>
                <c:pt idx="0">
                  <c:v>182.33</c:v>
                </c:pt>
                <c:pt idx="1">
                  <c:v>55.87</c:v>
                </c:pt>
                <c:pt idx="2">
                  <c:v>38.049999999999997</c:v>
                </c:pt>
                <c:pt idx="3">
                  <c:v>27.2</c:v>
                </c:pt>
                <c:pt idx="4">
                  <c:v>1.81</c:v>
                </c:pt>
                <c:pt idx="5">
                  <c:v>15.45</c:v>
                </c:pt>
                <c:pt idx="6">
                  <c:v>2.5000000000000001E-2</c:v>
                </c:pt>
              </c:numCache>
            </c:numRef>
          </c:val>
        </c:ser>
        <c:dLbls>
          <c:showLegendKey val="0"/>
          <c:showVal val="0"/>
          <c:showCatName val="0"/>
          <c:showSerName val="0"/>
          <c:showPercent val="0"/>
          <c:showBubbleSize val="0"/>
        </c:dLbls>
        <c:gapWidth val="100"/>
        <c:axId val="109083264"/>
        <c:axId val="109093248"/>
      </c:barChart>
      <c:catAx>
        <c:axId val="109083264"/>
        <c:scaling>
          <c:orientation val="minMax"/>
        </c:scaling>
        <c:delete val="0"/>
        <c:axPos val="b"/>
        <c:majorTickMark val="out"/>
        <c:minorTickMark val="none"/>
        <c:tickLblPos val="nextTo"/>
        <c:txPr>
          <a:bodyPr rot="-5400000" vert="horz"/>
          <a:lstStyle/>
          <a:p>
            <a:pPr algn="ctr">
              <a:defRPr sz="700"/>
            </a:pPr>
            <a:endParaRPr lang="es-EC"/>
          </a:p>
        </c:txPr>
        <c:crossAx val="109093248"/>
        <c:crosses val="autoZero"/>
        <c:auto val="1"/>
        <c:lblAlgn val="ctr"/>
        <c:lblOffset val="100"/>
        <c:noMultiLvlLbl val="0"/>
      </c:catAx>
      <c:valAx>
        <c:axId val="109093248"/>
        <c:scaling>
          <c:orientation val="minMax"/>
        </c:scaling>
        <c:delete val="0"/>
        <c:axPos val="l"/>
        <c:majorGridlines/>
        <c:title>
          <c:tx>
            <c:rich>
              <a:bodyPr rot="0" vert="horz"/>
              <a:lstStyle/>
              <a:p>
                <a:pPr>
                  <a:defRPr/>
                </a:pPr>
                <a:r>
                  <a:rPr lang="es-EC" sz="800" b="1" i="0" u="none" strike="noStrike" kern="1200" baseline="0">
                    <a:solidFill>
                      <a:sysClr val="windowText" lastClr="000000"/>
                    </a:solidFill>
                    <a:latin typeface="+mn-lt"/>
                    <a:ea typeface="+mn-ea"/>
                    <a:cs typeface="+mn-cs"/>
                  </a:rPr>
                  <a:t>Energía</a:t>
                </a:r>
                <a:r>
                  <a:rPr lang="es-EC" sz="800" b="1" i="0" kern="1200" baseline="0">
                    <a:solidFill>
                      <a:srgbClr val="000000"/>
                    </a:solidFill>
                    <a:effectLst/>
                  </a:rPr>
                  <a:t/>
                </a:r>
                <a:br>
                  <a:rPr lang="es-EC" sz="800" b="1" i="0" kern="1200" baseline="0">
                    <a:solidFill>
                      <a:srgbClr val="000000"/>
                    </a:solidFill>
                    <a:effectLst/>
                  </a:rPr>
                </a:br>
                <a:r>
                  <a:rPr lang="es-EC" sz="800" b="1" i="0" kern="1200" baseline="0">
                    <a:solidFill>
                      <a:srgbClr val="000000"/>
                    </a:solidFill>
                    <a:effectLst/>
                  </a:rPr>
                  <a:t>[GJ]</a:t>
                </a:r>
                <a:endParaRPr lang="es-EC">
                  <a:effectLst/>
                </a:endParaRPr>
              </a:p>
            </c:rich>
          </c:tx>
          <c:overlay val="0"/>
        </c:title>
        <c:numFmt formatCode="0" sourceLinked="0"/>
        <c:majorTickMark val="out"/>
        <c:minorTickMark val="none"/>
        <c:tickLblPos val="nextTo"/>
        <c:crossAx val="109083264"/>
        <c:crosses val="autoZero"/>
        <c:crossBetween val="between"/>
      </c:valAx>
    </c:plotArea>
    <c:legend>
      <c:legendPos val="r"/>
      <c:layout>
        <c:manualLayout>
          <c:xMode val="edge"/>
          <c:yMode val="edge"/>
          <c:x val="0.78570958189344564"/>
          <c:y val="0.39323749013714537"/>
          <c:w val="0.19710169343175443"/>
          <c:h val="0.19935303981450156"/>
        </c:manualLayout>
      </c:layout>
      <c:overlay val="0"/>
      <c:txPr>
        <a:bodyPr/>
        <a:lstStyle/>
        <a:p>
          <a:pPr rtl="0">
            <a:defRPr/>
          </a:pPr>
          <a:endParaRPr lang="es-EC"/>
        </a:p>
      </c:txPr>
    </c:legend>
    <c:plotVisOnly val="1"/>
    <c:dispBlanksAs val="gap"/>
    <c:showDLblsOverMax val="0"/>
  </c:chart>
  <c:txPr>
    <a:bodyPr/>
    <a:lstStyle/>
    <a:p>
      <a:pPr>
        <a:defRPr sz="8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7491243662984"/>
          <c:y val="6.3275095777650128E-2"/>
          <c:w val="0.57300600338605745"/>
          <c:h val="0.68916045390539982"/>
        </c:manualLayout>
      </c:layout>
      <c:scatterChart>
        <c:scatterStyle val="lineMarker"/>
        <c:varyColors val="0"/>
        <c:ser>
          <c:idx val="0"/>
          <c:order val="0"/>
          <c:tx>
            <c:strRef>
              <c:f>Indicadores!$D$2</c:f>
              <c:strCache>
                <c:ptCount val="1"/>
                <c:pt idx="0">
                  <c:v>Línea base</c:v>
                </c:pt>
              </c:strCache>
            </c:strRef>
          </c:tx>
          <c:spPr>
            <a:ln w="28575">
              <a:noFill/>
            </a:ln>
          </c:spPr>
          <c:marker>
            <c:symbol val="square"/>
            <c:size val="7"/>
            <c:spPr>
              <a:solidFill>
                <a:srgbClr val="FF0000"/>
              </a:solidFill>
              <a:ln>
                <a:noFill/>
              </a:ln>
            </c:spPr>
          </c:marker>
          <c:dPt>
            <c:idx val="0"/>
            <c:bubble3D val="0"/>
          </c:dPt>
          <c:xVal>
            <c:numRef>
              <c:f>Indicadores!$D$3</c:f>
              <c:numCache>
                <c:formatCode>General</c:formatCode>
                <c:ptCount val="1"/>
                <c:pt idx="0">
                  <c:v>3248.8</c:v>
                </c:pt>
              </c:numCache>
            </c:numRef>
          </c:xVal>
          <c:yVal>
            <c:numRef>
              <c:f>Indicadores!$D$9</c:f>
              <c:numCache>
                <c:formatCode>General</c:formatCode>
                <c:ptCount val="1"/>
                <c:pt idx="0">
                  <c:v>2404</c:v>
                </c:pt>
              </c:numCache>
            </c:numRef>
          </c:yVal>
          <c:smooth val="0"/>
        </c:ser>
        <c:ser>
          <c:idx val="1"/>
          <c:order val="1"/>
          <c:tx>
            <c:strRef>
              <c:f>Indicadores!$E$2</c:f>
              <c:strCache>
                <c:ptCount val="1"/>
                <c:pt idx="0">
                  <c:v>Alternativa 1</c:v>
                </c:pt>
              </c:strCache>
            </c:strRef>
          </c:tx>
          <c:spPr>
            <a:ln w="28575">
              <a:noFill/>
            </a:ln>
          </c:spPr>
          <c:marker>
            <c:spPr>
              <a:solidFill>
                <a:srgbClr val="0070C0"/>
              </a:solidFill>
              <a:ln>
                <a:noFill/>
              </a:ln>
            </c:spPr>
          </c:marker>
          <c:xVal>
            <c:numRef>
              <c:f>Indicadores!$E$3</c:f>
              <c:numCache>
                <c:formatCode>General</c:formatCode>
                <c:ptCount val="1"/>
                <c:pt idx="0">
                  <c:v>2958.1</c:v>
                </c:pt>
              </c:numCache>
            </c:numRef>
          </c:xVal>
          <c:yVal>
            <c:numRef>
              <c:f>Indicadores!$E$9</c:f>
              <c:numCache>
                <c:formatCode>General</c:formatCode>
                <c:ptCount val="1"/>
                <c:pt idx="0">
                  <c:v>2113.3000000000002</c:v>
                </c:pt>
              </c:numCache>
            </c:numRef>
          </c:yVal>
          <c:smooth val="0"/>
        </c:ser>
        <c:ser>
          <c:idx val="2"/>
          <c:order val="2"/>
          <c:tx>
            <c:strRef>
              <c:f>Indicadores!$F$2</c:f>
              <c:strCache>
                <c:ptCount val="1"/>
                <c:pt idx="0">
                  <c:v>Alternativa 2</c:v>
                </c:pt>
              </c:strCache>
            </c:strRef>
          </c:tx>
          <c:spPr>
            <a:ln w="28575">
              <a:noFill/>
            </a:ln>
          </c:spPr>
          <c:marker>
            <c:symbol val="square"/>
            <c:size val="7"/>
          </c:marker>
          <c:dPt>
            <c:idx val="0"/>
            <c:bubble3D val="0"/>
          </c:dPt>
          <c:dLbls>
            <c:dLbl>
              <c:idx val="1"/>
              <c:tx>
                <c:rich>
                  <a:bodyPr/>
                  <a:lstStyle/>
                  <a:p>
                    <a:r>
                      <a:rPr lang="en-US"/>
                      <a:t>A1-T</a:t>
                    </a:r>
                  </a:p>
                </c:rich>
              </c:tx>
              <c:dLblPos val="r"/>
              <c:showLegendKey val="0"/>
              <c:showVal val="1"/>
              <c:showCatName val="0"/>
              <c:showSerName val="0"/>
              <c:showPercent val="0"/>
              <c:showBubbleSize val="0"/>
            </c:dLbl>
            <c:dLblPos val="r"/>
            <c:showLegendKey val="0"/>
            <c:showVal val="0"/>
            <c:showCatName val="0"/>
            <c:showSerName val="0"/>
            <c:showPercent val="0"/>
            <c:showBubbleSize val="0"/>
          </c:dLbls>
          <c:xVal>
            <c:numRef>
              <c:f>Indicadores!$F$3</c:f>
              <c:numCache>
                <c:formatCode>General</c:formatCode>
                <c:ptCount val="1"/>
                <c:pt idx="0">
                  <c:v>2501.4</c:v>
                </c:pt>
              </c:numCache>
            </c:numRef>
          </c:xVal>
          <c:yVal>
            <c:numRef>
              <c:f>Indicadores!$F$9</c:f>
              <c:numCache>
                <c:formatCode>General</c:formatCode>
                <c:ptCount val="1"/>
                <c:pt idx="0">
                  <c:v>1656.6</c:v>
                </c:pt>
              </c:numCache>
            </c:numRef>
          </c:yVal>
          <c:smooth val="0"/>
        </c:ser>
        <c:ser>
          <c:idx val="3"/>
          <c:order val="3"/>
          <c:tx>
            <c:v>Otros</c:v>
          </c:tx>
          <c:spPr>
            <a:ln w="28575">
              <a:noFill/>
            </a:ln>
          </c:spPr>
          <c:marker>
            <c:symbol val="circle"/>
            <c:size val="7"/>
            <c:spPr>
              <a:solidFill>
                <a:schemeClr val="tx1"/>
              </a:solidFill>
              <a:ln>
                <a:noFill/>
              </a:ln>
            </c:spPr>
          </c:marker>
          <c:dLbls>
            <c:dLbl>
              <c:idx val="0"/>
              <c:layout>
                <c:manualLayout>
                  <c:x val="-1.317168871005815E-2"/>
                  <c:y val="-3.4423734487296423E-2"/>
                </c:manualLayout>
              </c:layout>
              <c:tx>
                <c:rich>
                  <a:bodyPr/>
                  <a:lstStyle/>
                  <a:p>
                    <a:pPr>
                      <a:defRPr sz="1100" b="1"/>
                    </a:pPr>
                    <a:r>
                      <a:rPr lang="en-US" sz="1100" b="1"/>
                      <a:t>CH</a:t>
                    </a:r>
                    <a:r>
                      <a:rPr lang="en-US" sz="1100" b="1">
                        <a:latin typeface="Times New Roman"/>
                        <a:cs typeface="Times New Roman"/>
                      </a:rPr>
                      <a:t>¹</a:t>
                    </a:r>
                    <a:endParaRPr lang="en-US" sz="1100" b="1"/>
                  </a:p>
                </c:rich>
              </c:tx>
              <c:spPr/>
              <c:showLegendKey val="0"/>
              <c:showVal val="1"/>
              <c:showCatName val="0"/>
              <c:showSerName val="0"/>
              <c:showPercent val="0"/>
              <c:showBubbleSize val="0"/>
            </c:dLbl>
            <c:showLegendKey val="0"/>
            <c:showVal val="1"/>
            <c:showCatName val="0"/>
            <c:showSerName val="0"/>
            <c:showPercent val="0"/>
            <c:showBubbleSize val="0"/>
            <c:showLeaderLines val="0"/>
          </c:dLbls>
          <c:xVal>
            <c:numRef>
              <c:f>Indicadores!$M$3</c:f>
              <c:numCache>
                <c:formatCode>General</c:formatCode>
                <c:ptCount val="1"/>
                <c:pt idx="0">
                  <c:v>3360.8</c:v>
                </c:pt>
              </c:numCache>
            </c:numRef>
          </c:xVal>
          <c:yVal>
            <c:numRef>
              <c:f>Indicadores!$M$9</c:f>
              <c:numCache>
                <c:formatCode>General</c:formatCode>
                <c:ptCount val="1"/>
                <c:pt idx="0">
                  <c:v>1860.8</c:v>
                </c:pt>
              </c:numCache>
            </c:numRef>
          </c:yVal>
          <c:smooth val="0"/>
        </c:ser>
        <c:dLbls>
          <c:showLegendKey val="0"/>
          <c:showVal val="0"/>
          <c:showCatName val="0"/>
          <c:showSerName val="0"/>
          <c:showPercent val="0"/>
          <c:showBubbleSize val="0"/>
        </c:dLbls>
        <c:axId val="109474560"/>
        <c:axId val="109476480"/>
      </c:scatterChart>
      <c:valAx>
        <c:axId val="109474560"/>
        <c:scaling>
          <c:orientation val="minMax"/>
          <c:min val="2000"/>
        </c:scaling>
        <c:delete val="0"/>
        <c:axPos val="b"/>
        <c:majorGridlines/>
        <c:minorGridlines>
          <c:spPr>
            <a:ln w="0">
              <a:noFill/>
            </a:ln>
          </c:spPr>
        </c:minorGridlines>
        <c:title>
          <c:tx>
            <c:rich>
              <a:bodyPr/>
              <a:lstStyle/>
              <a:p>
                <a:pPr>
                  <a:defRPr sz="1100"/>
                </a:pPr>
                <a:r>
                  <a:rPr lang="es-EC" sz="1100" b="1" i="0" u="none" strike="noStrike" baseline="0">
                    <a:effectLst/>
                  </a:rPr>
                  <a:t>IEG-E1</a:t>
                </a:r>
                <a:br>
                  <a:rPr lang="es-EC" sz="1100" b="1" i="0" u="none" strike="noStrike" baseline="0">
                    <a:effectLst/>
                  </a:rPr>
                </a:br>
                <a:r>
                  <a:rPr lang="es-EC" sz="1100" b="1" i="0" u="none" strike="noStrike" baseline="0">
                    <a:effectLst/>
                  </a:rPr>
                  <a:t>[MWh / año</a:t>
                </a:r>
                <a:r>
                  <a:rPr lang="es-EC" sz="1100"/>
                  <a:t>] </a:t>
                </a:r>
              </a:p>
            </c:rich>
          </c:tx>
          <c:layout>
            <c:manualLayout>
              <c:xMode val="edge"/>
              <c:yMode val="edge"/>
              <c:x val="0.41531558329008456"/>
              <c:y val="0.86705831570359271"/>
            </c:manualLayout>
          </c:layout>
          <c:overlay val="0"/>
        </c:title>
        <c:numFmt formatCode="General" sourceLinked="1"/>
        <c:majorTickMark val="out"/>
        <c:minorTickMark val="none"/>
        <c:tickLblPos val="nextTo"/>
        <c:txPr>
          <a:bodyPr rot="-5400000" vert="horz"/>
          <a:lstStyle/>
          <a:p>
            <a:pPr>
              <a:defRPr sz="1000"/>
            </a:pPr>
            <a:endParaRPr lang="es-EC"/>
          </a:p>
        </c:txPr>
        <c:crossAx val="109476480"/>
        <c:crosses val="autoZero"/>
        <c:crossBetween val="midCat"/>
      </c:valAx>
      <c:valAx>
        <c:axId val="109476480"/>
        <c:scaling>
          <c:orientation val="minMax"/>
          <c:min val="1000"/>
        </c:scaling>
        <c:delete val="0"/>
        <c:axPos val="l"/>
        <c:majorGridlines/>
        <c:title>
          <c:tx>
            <c:rich>
              <a:bodyPr rot="0" vert="horz"/>
              <a:lstStyle/>
              <a:p>
                <a:pPr>
                  <a:defRPr sz="1100"/>
                </a:pPr>
                <a:r>
                  <a:rPr lang="es-EC" sz="1100" b="1" i="0" kern="1200" baseline="0">
                    <a:solidFill>
                      <a:srgbClr val="000000"/>
                    </a:solidFill>
                    <a:effectLst/>
                  </a:rPr>
                  <a:t>IET-E1</a:t>
                </a:r>
                <a:br>
                  <a:rPr lang="es-EC" sz="1100" b="1" i="0" kern="1200" baseline="0">
                    <a:solidFill>
                      <a:srgbClr val="000000"/>
                    </a:solidFill>
                    <a:effectLst/>
                  </a:rPr>
                </a:br>
                <a:r>
                  <a:rPr lang="es-EC" sz="1100" b="1" i="0" kern="1200" baseline="0">
                    <a:solidFill>
                      <a:srgbClr val="000000"/>
                    </a:solidFill>
                    <a:effectLst/>
                  </a:rPr>
                  <a:t>[MWh / año] </a:t>
                </a:r>
                <a:endParaRPr lang="es-EC" sz="1100">
                  <a:effectLst/>
                </a:endParaRPr>
              </a:p>
            </c:rich>
          </c:tx>
          <c:layout>
            <c:manualLayout>
              <c:xMode val="edge"/>
              <c:yMode val="edge"/>
              <c:x val="1.7306191124962734E-3"/>
              <c:y val="0.39518612465243008"/>
            </c:manualLayout>
          </c:layout>
          <c:overlay val="0"/>
        </c:title>
        <c:numFmt formatCode="0" sourceLinked="0"/>
        <c:majorTickMark val="out"/>
        <c:minorTickMark val="none"/>
        <c:tickLblPos val="nextTo"/>
        <c:txPr>
          <a:bodyPr/>
          <a:lstStyle/>
          <a:p>
            <a:pPr>
              <a:defRPr sz="1000"/>
            </a:pPr>
            <a:endParaRPr lang="es-EC"/>
          </a:p>
        </c:txPr>
        <c:crossAx val="109474560"/>
        <c:crosses val="autoZero"/>
        <c:crossBetween val="midCat"/>
      </c:valAx>
    </c:plotArea>
    <c:legend>
      <c:legendPos val="r"/>
      <c:layout>
        <c:manualLayout>
          <c:xMode val="edge"/>
          <c:yMode val="edge"/>
          <c:x val="0.82725457405317537"/>
          <c:y val="0.35086763283059597"/>
          <c:w val="0.16718719849841246"/>
          <c:h val="0.3736858425298516"/>
        </c:manualLayout>
      </c:layout>
      <c:overlay val="0"/>
      <c:txPr>
        <a:bodyPr/>
        <a:lstStyle/>
        <a:p>
          <a:pPr>
            <a:defRPr sz="1100" b="1"/>
          </a:pPr>
          <a:endParaRPr lang="es-EC"/>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62277528103406"/>
          <c:y val="6.7578940806084592E-2"/>
          <c:w val="0.57300600338605745"/>
          <c:h val="0.68916045390539982"/>
        </c:manualLayout>
      </c:layout>
      <c:scatterChart>
        <c:scatterStyle val="lineMarker"/>
        <c:varyColors val="0"/>
        <c:ser>
          <c:idx val="0"/>
          <c:order val="0"/>
          <c:tx>
            <c:strRef>
              <c:f>Indicadores!$D$2</c:f>
              <c:strCache>
                <c:ptCount val="1"/>
                <c:pt idx="0">
                  <c:v>Línea base</c:v>
                </c:pt>
              </c:strCache>
            </c:strRef>
          </c:tx>
          <c:spPr>
            <a:ln w="28575">
              <a:noFill/>
            </a:ln>
          </c:spPr>
          <c:marker>
            <c:symbol val="square"/>
            <c:size val="7"/>
            <c:spPr>
              <a:solidFill>
                <a:srgbClr val="FF0000"/>
              </a:solidFill>
              <a:ln>
                <a:noFill/>
              </a:ln>
            </c:spPr>
          </c:marker>
          <c:dPt>
            <c:idx val="0"/>
            <c:bubble3D val="0"/>
          </c:dPt>
          <c:xVal>
            <c:numRef>
              <c:f>Indicadores!$D$4</c:f>
              <c:numCache>
                <c:formatCode>General</c:formatCode>
                <c:ptCount val="1"/>
                <c:pt idx="0">
                  <c:v>194.4</c:v>
                </c:pt>
              </c:numCache>
            </c:numRef>
          </c:xVal>
          <c:yVal>
            <c:numRef>
              <c:f>Indicadores!$D$10</c:f>
              <c:numCache>
                <c:formatCode>General</c:formatCode>
                <c:ptCount val="1"/>
                <c:pt idx="0">
                  <c:v>143.80000000000001</c:v>
                </c:pt>
              </c:numCache>
            </c:numRef>
          </c:yVal>
          <c:smooth val="0"/>
        </c:ser>
        <c:ser>
          <c:idx val="1"/>
          <c:order val="1"/>
          <c:tx>
            <c:strRef>
              <c:f>Indicadores!$E$2</c:f>
              <c:strCache>
                <c:ptCount val="1"/>
                <c:pt idx="0">
                  <c:v>Alternativa 1</c:v>
                </c:pt>
              </c:strCache>
            </c:strRef>
          </c:tx>
          <c:spPr>
            <a:ln w="28575">
              <a:noFill/>
            </a:ln>
          </c:spPr>
          <c:marker>
            <c:spPr>
              <a:solidFill>
                <a:srgbClr val="0070C0"/>
              </a:solidFill>
              <a:ln>
                <a:noFill/>
              </a:ln>
            </c:spPr>
          </c:marker>
          <c:xVal>
            <c:numRef>
              <c:f>Indicadores!$E$4</c:f>
              <c:numCache>
                <c:formatCode>General</c:formatCode>
                <c:ptCount val="1"/>
                <c:pt idx="0">
                  <c:v>177</c:v>
                </c:pt>
              </c:numCache>
            </c:numRef>
          </c:xVal>
          <c:yVal>
            <c:numRef>
              <c:f>Indicadores!$E$10</c:f>
              <c:numCache>
                <c:formatCode>General</c:formatCode>
                <c:ptCount val="1"/>
                <c:pt idx="0">
                  <c:v>126.4</c:v>
                </c:pt>
              </c:numCache>
            </c:numRef>
          </c:yVal>
          <c:smooth val="0"/>
        </c:ser>
        <c:ser>
          <c:idx val="2"/>
          <c:order val="2"/>
          <c:tx>
            <c:strRef>
              <c:f>Indicadores!$F$2</c:f>
              <c:strCache>
                <c:ptCount val="1"/>
                <c:pt idx="0">
                  <c:v>Alternativa 2</c:v>
                </c:pt>
              </c:strCache>
            </c:strRef>
          </c:tx>
          <c:spPr>
            <a:ln w="28575">
              <a:noFill/>
            </a:ln>
          </c:spPr>
          <c:marker>
            <c:symbol val="square"/>
            <c:size val="7"/>
          </c:marker>
          <c:dPt>
            <c:idx val="0"/>
            <c:bubble3D val="0"/>
          </c:dPt>
          <c:dLbls>
            <c:dLbl>
              <c:idx val="1"/>
              <c:tx>
                <c:rich>
                  <a:bodyPr/>
                  <a:lstStyle/>
                  <a:p>
                    <a:r>
                      <a:rPr lang="en-US"/>
                      <a:t>A1-T</a:t>
                    </a:r>
                  </a:p>
                </c:rich>
              </c:tx>
              <c:dLblPos val="r"/>
              <c:showLegendKey val="0"/>
              <c:showVal val="1"/>
              <c:showCatName val="0"/>
              <c:showSerName val="0"/>
              <c:showPercent val="0"/>
              <c:showBubbleSize val="0"/>
            </c:dLbl>
            <c:dLblPos val="r"/>
            <c:showLegendKey val="0"/>
            <c:showVal val="0"/>
            <c:showCatName val="0"/>
            <c:showSerName val="0"/>
            <c:showPercent val="0"/>
            <c:showBubbleSize val="0"/>
          </c:dLbls>
          <c:xVal>
            <c:numRef>
              <c:f>Indicadores!$F$4</c:f>
              <c:numCache>
                <c:formatCode>General</c:formatCode>
                <c:ptCount val="1"/>
                <c:pt idx="0">
                  <c:v>149.69999999999999</c:v>
                </c:pt>
              </c:numCache>
            </c:numRef>
          </c:xVal>
          <c:yVal>
            <c:numRef>
              <c:f>Indicadores!$F$10</c:f>
              <c:numCache>
                <c:formatCode>General</c:formatCode>
                <c:ptCount val="1"/>
                <c:pt idx="0">
                  <c:v>99.1</c:v>
                </c:pt>
              </c:numCache>
            </c:numRef>
          </c:yVal>
          <c:smooth val="0"/>
        </c:ser>
        <c:ser>
          <c:idx val="3"/>
          <c:order val="3"/>
          <c:tx>
            <c:v>Otros</c:v>
          </c:tx>
          <c:spPr>
            <a:ln w="28575">
              <a:noFill/>
            </a:ln>
          </c:spPr>
          <c:marker>
            <c:symbol val="circle"/>
            <c:size val="7"/>
            <c:spPr>
              <a:solidFill>
                <a:schemeClr val="tx1"/>
              </a:solidFill>
              <a:ln>
                <a:noFill/>
              </a:ln>
            </c:spPr>
          </c:marker>
          <c:dLbls>
            <c:dLbl>
              <c:idx val="0"/>
              <c:layout>
                <c:manualLayout>
                  <c:x val="-4.2149403872186082E-2"/>
                  <c:y val="-3.8726701298208474E-2"/>
                </c:manualLayout>
              </c:layout>
              <c:tx>
                <c:rich>
                  <a:bodyPr/>
                  <a:lstStyle/>
                  <a:p>
                    <a:r>
                      <a:rPr lang="en-US" sz="1050" b="1"/>
                      <a:t>SZ</a:t>
                    </a:r>
                    <a:endParaRPr lang="en-US" sz="800" b="1"/>
                  </a:p>
                </c:rich>
              </c:tx>
              <c:showLegendKey val="0"/>
              <c:showVal val="1"/>
              <c:showCatName val="0"/>
              <c:showSerName val="0"/>
              <c:showPercent val="0"/>
              <c:showBubbleSize val="0"/>
            </c:dLbl>
            <c:dLbl>
              <c:idx val="1"/>
              <c:layout>
                <c:manualLayout>
                  <c:x val="-2.6343377420116301E-3"/>
                  <c:y val="8.6059336218241057E-3"/>
                </c:manualLayout>
              </c:layout>
              <c:tx>
                <c:rich>
                  <a:bodyPr/>
                  <a:lstStyle/>
                  <a:p>
                    <a:r>
                      <a:rPr lang="en-US" sz="1050"/>
                      <a:t>SU</a:t>
                    </a:r>
                    <a:endParaRPr lang="en-US"/>
                  </a:p>
                </c:rich>
              </c:tx>
              <c:showLegendKey val="0"/>
              <c:showVal val="1"/>
              <c:showCatName val="0"/>
              <c:showSerName val="0"/>
              <c:showPercent val="0"/>
              <c:showBubbleSize val="0"/>
            </c:dLbl>
            <c:dLbl>
              <c:idx val="2"/>
              <c:layout>
                <c:manualLayout>
                  <c:x val="-1.5806026452069782E-2"/>
                  <c:y val="-3.8726701298208474E-2"/>
                </c:manualLayout>
              </c:layout>
              <c:tx>
                <c:rich>
                  <a:bodyPr/>
                  <a:lstStyle/>
                  <a:p>
                    <a:r>
                      <a:rPr lang="en-US" sz="1050"/>
                      <a:t>EU</a:t>
                    </a:r>
                    <a:endParaRPr lang="en-US"/>
                  </a:p>
                </c:rich>
              </c:tx>
              <c:showLegendKey val="0"/>
              <c:showVal val="1"/>
              <c:showCatName val="0"/>
              <c:showSerName val="0"/>
              <c:showPercent val="0"/>
              <c:showBubbleSize val="0"/>
            </c:dLbl>
            <c:dLbl>
              <c:idx val="3"/>
              <c:layout>
                <c:manualLayout>
                  <c:x val="-4.2149403872186082E-2"/>
                  <c:y val="-4.3029668109120525E-2"/>
                </c:manualLayout>
              </c:layout>
              <c:tx>
                <c:rich>
                  <a:bodyPr/>
                  <a:lstStyle/>
                  <a:p>
                    <a:r>
                      <a:rPr lang="en-US" sz="1050"/>
                      <a:t>CH</a:t>
                    </a:r>
                    <a:r>
                      <a:rPr lang="en-US" sz="1050">
                        <a:latin typeface="Times New Roman"/>
                        <a:cs typeface="Times New Roman"/>
                      </a:rPr>
                      <a:t>¹</a:t>
                    </a:r>
                    <a:endParaRPr lang="en-US"/>
                  </a:p>
                </c:rich>
              </c:tx>
              <c:showLegendKey val="0"/>
              <c:showVal val="1"/>
              <c:showCatName val="0"/>
              <c:showSerName val="0"/>
              <c:showPercent val="0"/>
              <c:showBubbleSize val="0"/>
            </c:dLbl>
            <c:dLbl>
              <c:idx val="4"/>
              <c:layout>
                <c:manualLayout>
                  <c:x val="-3.9515066130174401E-2"/>
                  <c:y val="5.1635601730944634E-2"/>
                </c:manualLayout>
              </c:layout>
              <c:tx>
                <c:rich>
                  <a:bodyPr/>
                  <a:lstStyle/>
                  <a:p>
                    <a:r>
                      <a:rPr lang="en-US" sz="1050"/>
                      <a:t>CH</a:t>
                    </a:r>
                    <a:r>
                      <a:rPr lang="en-US" sz="1050">
                        <a:latin typeface="Times New Roman"/>
                        <a:cs typeface="Times New Roman"/>
                      </a:rPr>
                      <a:t>²</a:t>
                    </a:r>
                    <a:endParaRPr lang="en-US"/>
                  </a:p>
                </c:rich>
              </c:tx>
              <c:showLegendKey val="0"/>
              <c:showVal val="1"/>
              <c:showCatName val="0"/>
              <c:showSerName val="0"/>
              <c:showPercent val="0"/>
              <c:showBubbleSize val="0"/>
            </c:dLbl>
            <c:txPr>
              <a:bodyPr/>
              <a:lstStyle/>
              <a:p>
                <a:pPr>
                  <a:defRPr sz="1050" b="1"/>
                </a:pPr>
                <a:endParaRPr lang="es-EC"/>
              </a:p>
            </c:txPr>
            <c:showLegendKey val="0"/>
            <c:showVal val="1"/>
            <c:showCatName val="0"/>
            <c:showSerName val="0"/>
            <c:showPercent val="0"/>
            <c:showBubbleSize val="0"/>
            <c:showLeaderLines val="0"/>
          </c:dLbls>
          <c:xVal>
            <c:numRef>
              <c:f>(Indicadores!$I$4:$M$4;Indicadores!$O$4)</c:f>
              <c:numCache>
                <c:formatCode>General</c:formatCode>
                <c:ptCount val="5"/>
                <c:pt idx="0">
                  <c:v>241</c:v>
                </c:pt>
                <c:pt idx="1">
                  <c:v>990</c:v>
                </c:pt>
                <c:pt idx="2">
                  <c:v>925</c:v>
                </c:pt>
                <c:pt idx="3">
                  <c:v>360</c:v>
                </c:pt>
                <c:pt idx="4">
                  <c:v>338</c:v>
                </c:pt>
              </c:numCache>
            </c:numRef>
          </c:xVal>
          <c:yVal>
            <c:numRef>
              <c:f>(Indicadores!$I$10:$M$10;Indicadores!$O$10)</c:f>
              <c:numCache>
                <c:formatCode>General</c:formatCode>
                <c:ptCount val="5"/>
                <c:pt idx="0">
                  <c:v>190</c:v>
                </c:pt>
                <c:pt idx="1">
                  <c:v>168</c:v>
                </c:pt>
                <c:pt idx="2">
                  <c:v>690</c:v>
                </c:pt>
                <c:pt idx="3">
                  <c:v>270</c:v>
                </c:pt>
                <c:pt idx="4">
                  <c:v>220</c:v>
                </c:pt>
              </c:numCache>
            </c:numRef>
          </c:yVal>
          <c:smooth val="0"/>
        </c:ser>
        <c:dLbls>
          <c:showLegendKey val="0"/>
          <c:showVal val="0"/>
          <c:showCatName val="0"/>
          <c:showSerName val="0"/>
          <c:showPercent val="0"/>
          <c:showBubbleSize val="0"/>
        </c:dLbls>
        <c:axId val="108279680"/>
        <c:axId val="108303488"/>
      </c:scatterChart>
      <c:valAx>
        <c:axId val="108279680"/>
        <c:scaling>
          <c:orientation val="minMax"/>
        </c:scaling>
        <c:delete val="0"/>
        <c:axPos val="b"/>
        <c:majorGridlines/>
        <c:minorGridlines>
          <c:spPr>
            <a:ln w="0">
              <a:noFill/>
            </a:ln>
          </c:spPr>
        </c:minorGridlines>
        <c:title>
          <c:tx>
            <c:rich>
              <a:bodyPr/>
              <a:lstStyle/>
              <a:p>
                <a:pPr>
                  <a:defRPr sz="1100"/>
                </a:pPr>
                <a:r>
                  <a:rPr lang="es-EC" sz="1100" b="1" i="0" u="none" strike="noStrike" baseline="0" dirty="0">
                    <a:effectLst/>
                  </a:rPr>
                  <a:t>IEG-E2</a:t>
                </a:r>
                <a:br>
                  <a:rPr lang="es-EC" sz="1100" b="1" i="0" u="none" strike="noStrike" baseline="0" dirty="0">
                    <a:effectLst/>
                  </a:rPr>
                </a:br>
                <a:r>
                  <a:rPr lang="es-EC" sz="1100" b="1" i="0" u="none" strike="noStrike" baseline="0" dirty="0">
                    <a:effectLst/>
                  </a:rPr>
                  <a:t>[kWh / m²-año</a:t>
                </a:r>
                <a:r>
                  <a:rPr lang="es-EC" sz="1100" dirty="0"/>
                  <a:t>] </a:t>
                </a:r>
              </a:p>
            </c:rich>
          </c:tx>
          <c:layout>
            <c:manualLayout>
              <c:xMode val="edge"/>
              <c:yMode val="edge"/>
              <c:x val="0.41531558329008456"/>
              <c:y val="0.86705831570359271"/>
            </c:manualLayout>
          </c:layout>
          <c:overlay val="0"/>
        </c:title>
        <c:numFmt formatCode="General" sourceLinked="1"/>
        <c:majorTickMark val="out"/>
        <c:minorTickMark val="none"/>
        <c:tickLblPos val="nextTo"/>
        <c:txPr>
          <a:bodyPr rot="-5400000" vert="horz"/>
          <a:lstStyle/>
          <a:p>
            <a:pPr>
              <a:defRPr sz="1000"/>
            </a:pPr>
            <a:endParaRPr lang="es-EC"/>
          </a:p>
        </c:txPr>
        <c:crossAx val="108303488"/>
        <c:crosses val="autoZero"/>
        <c:crossBetween val="midCat"/>
      </c:valAx>
      <c:valAx>
        <c:axId val="108303488"/>
        <c:scaling>
          <c:orientation val="minMax"/>
        </c:scaling>
        <c:delete val="0"/>
        <c:axPos val="l"/>
        <c:majorGridlines/>
        <c:title>
          <c:tx>
            <c:rich>
              <a:bodyPr rot="0" vert="horz"/>
              <a:lstStyle/>
              <a:p>
                <a:pPr>
                  <a:defRPr sz="1100"/>
                </a:pPr>
                <a:r>
                  <a:rPr lang="es-EC" sz="1100" b="1" i="0" kern="1200" baseline="0">
                    <a:solidFill>
                      <a:srgbClr val="000000"/>
                    </a:solidFill>
                    <a:effectLst/>
                  </a:rPr>
                  <a:t>IET-E2</a:t>
                </a:r>
                <a:br>
                  <a:rPr lang="es-EC" sz="1100" b="1" i="0" kern="1200" baseline="0">
                    <a:solidFill>
                      <a:srgbClr val="000000"/>
                    </a:solidFill>
                    <a:effectLst/>
                  </a:rPr>
                </a:br>
                <a:r>
                  <a:rPr lang="es-EC" sz="1100" b="1" i="0" kern="1200" baseline="0">
                    <a:solidFill>
                      <a:srgbClr val="000000"/>
                    </a:solidFill>
                    <a:effectLst/>
                  </a:rPr>
                  <a:t>[kWh / m²-año] </a:t>
                </a:r>
                <a:endParaRPr lang="es-EC" sz="1100">
                  <a:effectLst/>
                </a:endParaRPr>
              </a:p>
            </c:rich>
          </c:tx>
          <c:layout>
            <c:manualLayout>
              <c:xMode val="edge"/>
              <c:yMode val="edge"/>
              <c:x val="1.3333897537952093E-2"/>
              <c:y val="0.36505929962608236"/>
            </c:manualLayout>
          </c:layout>
          <c:overlay val="0"/>
        </c:title>
        <c:numFmt formatCode="0" sourceLinked="0"/>
        <c:majorTickMark val="out"/>
        <c:minorTickMark val="none"/>
        <c:tickLblPos val="nextTo"/>
        <c:txPr>
          <a:bodyPr/>
          <a:lstStyle/>
          <a:p>
            <a:pPr>
              <a:defRPr sz="1000"/>
            </a:pPr>
            <a:endParaRPr lang="es-EC"/>
          </a:p>
        </c:txPr>
        <c:crossAx val="108279680"/>
        <c:crosses val="autoZero"/>
        <c:crossBetween val="midCat"/>
      </c:valAx>
    </c:plotArea>
    <c:legend>
      <c:legendPos val="r"/>
      <c:layout>
        <c:manualLayout>
          <c:xMode val="edge"/>
          <c:yMode val="edge"/>
          <c:x val="0.84098950703865993"/>
          <c:y val="0.34501763877576191"/>
          <c:w val="0.15729924935876691"/>
          <c:h val="0.24887411348719207"/>
        </c:manualLayout>
      </c:layout>
      <c:overlay val="0"/>
      <c:txPr>
        <a:bodyPr/>
        <a:lstStyle/>
        <a:p>
          <a:pPr>
            <a:defRPr sz="1100"/>
          </a:pPr>
          <a:endParaRPr lang="es-EC"/>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944639910922"/>
          <c:y val="6.7578940806084592E-2"/>
          <c:w val="0.57300600338605745"/>
          <c:h val="0.68916045390539982"/>
        </c:manualLayout>
      </c:layout>
      <c:scatterChart>
        <c:scatterStyle val="lineMarker"/>
        <c:varyColors val="0"/>
        <c:ser>
          <c:idx val="0"/>
          <c:order val="0"/>
          <c:tx>
            <c:strRef>
              <c:f>Indicadores!$D$2</c:f>
              <c:strCache>
                <c:ptCount val="1"/>
                <c:pt idx="0">
                  <c:v>Línea base</c:v>
                </c:pt>
              </c:strCache>
            </c:strRef>
          </c:tx>
          <c:spPr>
            <a:ln w="28575">
              <a:noFill/>
            </a:ln>
          </c:spPr>
          <c:marker>
            <c:symbol val="square"/>
            <c:size val="7"/>
            <c:spPr>
              <a:solidFill>
                <a:srgbClr val="FF0000"/>
              </a:solidFill>
              <a:ln>
                <a:noFill/>
              </a:ln>
            </c:spPr>
          </c:marker>
          <c:dPt>
            <c:idx val="0"/>
            <c:bubble3D val="0"/>
          </c:dPt>
          <c:xVal>
            <c:numRef>
              <c:f>Indicadores!$D$5</c:f>
              <c:numCache>
                <c:formatCode>General</c:formatCode>
                <c:ptCount val="1"/>
                <c:pt idx="0">
                  <c:v>25.9</c:v>
                </c:pt>
              </c:numCache>
            </c:numRef>
          </c:xVal>
          <c:yVal>
            <c:numRef>
              <c:f>Indicadores!$D$11</c:f>
              <c:numCache>
                <c:formatCode>General</c:formatCode>
                <c:ptCount val="1"/>
                <c:pt idx="0">
                  <c:v>19.2</c:v>
                </c:pt>
              </c:numCache>
            </c:numRef>
          </c:yVal>
          <c:smooth val="0"/>
        </c:ser>
        <c:ser>
          <c:idx val="1"/>
          <c:order val="1"/>
          <c:tx>
            <c:strRef>
              <c:f>Indicadores!$E$2</c:f>
              <c:strCache>
                <c:ptCount val="1"/>
                <c:pt idx="0">
                  <c:v>Alternativa 1</c:v>
                </c:pt>
              </c:strCache>
            </c:strRef>
          </c:tx>
          <c:spPr>
            <a:ln w="28575">
              <a:noFill/>
            </a:ln>
          </c:spPr>
          <c:marker>
            <c:spPr>
              <a:solidFill>
                <a:srgbClr val="0070C0"/>
              </a:solidFill>
              <a:ln>
                <a:noFill/>
              </a:ln>
            </c:spPr>
          </c:marker>
          <c:xVal>
            <c:numRef>
              <c:f>Indicadores!$E$5</c:f>
              <c:numCache>
                <c:formatCode>General</c:formatCode>
                <c:ptCount val="1"/>
                <c:pt idx="0">
                  <c:v>23.6</c:v>
                </c:pt>
              </c:numCache>
            </c:numRef>
          </c:xVal>
          <c:yVal>
            <c:numRef>
              <c:f>Indicadores!$E$11</c:f>
              <c:numCache>
                <c:formatCode>General</c:formatCode>
                <c:ptCount val="1"/>
                <c:pt idx="0">
                  <c:v>16.899999999999999</c:v>
                </c:pt>
              </c:numCache>
            </c:numRef>
          </c:yVal>
          <c:smooth val="0"/>
        </c:ser>
        <c:ser>
          <c:idx val="2"/>
          <c:order val="2"/>
          <c:tx>
            <c:strRef>
              <c:f>Indicadores!$F$2</c:f>
              <c:strCache>
                <c:ptCount val="1"/>
                <c:pt idx="0">
                  <c:v>Alternativa 2</c:v>
                </c:pt>
              </c:strCache>
            </c:strRef>
          </c:tx>
          <c:spPr>
            <a:ln w="28575">
              <a:noFill/>
            </a:ln>
          </c:spPr>
          <c:marker>
            <c:symbol val="square"/>
            <c:size val="7"/>
          </c:marker>
          <c:dPt>
            <c:idx val="0"/>
            <c:bubble3D val="0"/>
          </c:dPt>
          <c:dLbls>
            <c:dLbl>
              <c:idx val="1"/>
              <c:tx>
                <c:rich>
                  <a:bodyPr/>
                  <a:lstStyle/>
                  <a:p>
                    <a:r>
                      <a:rPr lang="en-US"/>
                      <a:t>A1-T</a:t>
                    </a:r>
                  </a:p>
                </c:rich>
              </c:tx>
              <c:dLblPos val="r"/>
              <c:showLegendKey val="0"/>
              <c:showVal val="1"/>
              <c:showCatName val="0"/>
              <c:showSerName val="0"/>
              <c:showPercent val="0"/>
              <c:showBubbleSize val="0"/>
            </c:dLbl>
            <c:dLblPos val="r"/>
            <c:showLegendKey val="0"/>
            <c:showVal val="0"/>
            <c:showCatName val="0"/>
            <c:showSerName val="0"/>
            <c:showPercent val="0"/>
            <c:showBubbleSize val="0"/>
          </c:dLbls>
          <c:xVal>
            <c:numRef>
              <c:f>Indicadores!$F$5</c:f>
              <c:numCache>
                <c:formatCode>General</c:formatCode>
                <c:ptCount val="1"/>
                <c:pt idx="0">
                  <c:v>20</c:v>
                </c:pt>
              </c:numCache>
            </c:numRef>
          </c:xVal>
          <c:yVal>
            <c:numRef>
              <c:f>Indicadores!$F$11</c:f>
              <c:numCache>
                <c:formatCode>General</c:formatCode>
                <c:ptCount val="1"/>
                <c:pt idx="0">
                  <c:v>13.2</c:v>
                </c:pt>
              </c:numCache>
            </c:numRef>
          </c:yVal>
          <c:smooth val="0"/>
        </c:ser>
        <c:ser>
          <c:idx val="3"/>
          <c:order val="3"/>
          <c:tx>
            <c:v>Otros</c:v>
          </c:tx>
          <c:spPr>
            <a:ln w="28575">
              <a:noFill/>
            </a:ln>
          </c:spPr>
          <c:marker>
            <c:symbol val="circle"/>
            <c:size val="7"/>
            <c:spPr>
              <a:solidFill>
                <a:schemeClr val="tx1"/>
              </a:solidFill>
              <a:ln>
                <a:noFill/>
              </a:ln>
            </c:spPr>
          </c:marker>
          <c:dLbls>
            <c:dLbl>
              <c:idx val="0"/>
              <c:layout>
                <c:manualLayout>
                  <c:x val="-4.2149403872186082E-2"/>
                  <c:y val="-4.7332634920032583E-2"/>
                </c:manualLayout>
              </c:layout>
              <c:tx>
                <c:rich>
                  <a:bodyPr/>
                  <a:lstStyle/>
                  <a:p>
                    <a:r>
                      <a:rPr lang="en-US" sz="1100" b="1"/>
                      <a:t>IT</a:t>
                    </a:r>
                    <a:endParaRPr lang="en-US" sz="800" b="1"/>
                  </a:p>
                </c:rich>
              </c:tx>
              <c:showLegendKey val="0"/>
              <c:showVal val="1"/>
              <c:showCatName val="0"/>
              <c:showSerName val="0"/>
              <c:showPercent val="0"/>
              <c:showBubbleSize val="0"/>
            </c:dLbl>
            <c:dLbl>
              <c:idx val="1"/>
              <c:layout>
                <c:manualLayout>
                  <c:x val="-6.8492781292302282E-2"/>
                  <c:y val="1.2908900432736159E-2"/>
                </c:manualLayout>
              </c:layout>
              <c:tx>
                <c:rich>
                  <a:bodyPr/>
                  <a:lstStyle/>
                  <a:p>
                    <a:r>
                      <a:rPr lang="en-US" sz="1100"/>
                      <a:t>CA</a:t>
                    </a:r>
                    <a:endParaRPr lang="en-US"/>
                  </a:p>
                </c:rich>
              </c:tx>
              <c:showLegendKey val="0"/>
              <c:showVal val="1"/>
              <c:showCatName val="0"/>
              <c:showSerName val="0"/>
              <c:showPercent val="0"/>
              <c:showBubbleSize val="0"/>
            </c:dLbl>
            <c:dLbl>
              <c:idx val="2"/>
              <c:layout>
                <c:manualLayout>
                  <c:x val="-1.0537350968046521E-2"/>
                  <c:y val="-1.2908900432736159E-2"/>
                </c:manualLayout>
              </c:layout>
              <c:tx>
                <c:rich>
                  <a:bodyPr/>
                  <a:lstStyle/>
                  <a:p>
                    <a:r>
                      <a:rPr lang="en-US" sz="1100"/>
                      <a:t>CH</a:t>
                    </a:r>
                    <a:r>
                      <a:rPr lang="en-US" sz="1100">
                        <a:latin typeface="Times New Roman"/>
                        <a:cs typeface="Times New Roman"/>
                      </a:rPr>
                      <a:t>¹</a:t>
                    </a:r>
                    <a:endParaRPr lang="en-US"/>
                  </a:p>
                </c:rich>
              </c:tx>
              <c:showLegendKey val="0"/>
              <c:showVal val="1"/>
              <c:showCatName val="0"/>
              <c:showSerName val="0"/>
              <c:showPercent val="0"/>
              <c:showBubbleSize val="0"/>
            </c:dLbl>
            <c:dLbl>
              <c:idx val="3"/>
              <c:layout>
                <c:manualLayout>
                  <c:x val="-4.2149403872186082E-2"/>
                  <c:y val="-4.3029668109120525E-2"/>
                </c:manualLayout>
              </c:layout>
              <c:tx>
                <c:rich>
                  <a:bodyPr/>
                  <a:lstStyle/>
                  <a:p>
                    <a:r>
                      <a:rPr lang="en-US" sz="1100"/>
                      <a:t>CH</a:t>
                    </a:r>
                    <a:r>
                      <a:rPr lang="en-US" sz="1100">
                        <a:latin typeface="Times New Roman"/>
                        <a:cs typeface="Times New Roman"/>
                      </a:rPr>
                      <a:t>¹</a:t>
                    </a:r>
                    <a:endParaRPr lang="en-US"/>
                  </a:p>
                </c:rich>
              </c:tx>
              <c:showLegendKey val="0"/>
              <c:showVal val="1"/>
              <c:showCatName val="0"/>
              <c:showSerName val="0"/>
              <c:showPercent val="0"/>
              <c:showBubbleSize val="0"/>
            </c:dLbl>
            <c:dLbl>
              <c:idx val="4"/>
              <c:layout>
                <c:manualLayout>
                  <c:x val="-3.9515066130174401E-2"/>
                  <c:y val="5.1635601730944634E-2"/>
                </c:manualLayout>
              </c:layout>
              <c:tx>
                <c:rich>
                  <a:bodyPr/>
                  <a:lstStyle/>
                  <a:p>
                    <a:r>
                      <a:rPr lang="en-US" sz="1100"/>
                      <a:t>CH</a:t>
                    </a:r>
                    <a:r>
                      <a:rPr lang="en-US" sz="1100">
                        <a:latin typeface="Times New Roman"/>
                        <a:cs typeface="Times New Roman"/>
                      </a:rPr>
                      <a:t>²</a:t>
                    </a:r>
                    <a:endParaRPr lang="en-US"/>
                  </a:p>
                </c:rich>
              </c:tx>
              <c:showLegendKey val="0"/>
              <c:showVal val="1"/>
              <c:showCatName val="0"/>
              <c:showSerName val="0"/>
              <c:showPercent val="0"/>
              <c:showBubbleSize val="0"/>
            </c:dLbl>
            <c:txPr>
              <a:bodyPr/>
              <a:lstStyle/>
              <a:p>
                <a:pPr>
                  <a:defRPr sz="1100" b="1"/>
                </a:pPr>
                <a:endParaRPr lang="es-EC"/>
              </a:p>
            </c:txPr>
            <c:showLegendKey val="0"/>
            <c:showVal val="1"/>
            <c:showCatName val="0"/>
            <c:showSerName val="0"/>
            <c:showPercent val="0"/>
            <c:showBubbleSize val="0"/>
            <c:showLeaderLines val="0"/>
          </c:dLbls>
          <c:xVal>
            <c:numRef>
              <c:f>(Indicadores!$G$5:$H$5;Indicadores!$M$5)</c:f>
              <c:numCache>
                <c:formatCode>General</c:formatCode>
                <c:ptCount val="3"/>
                <c:pt idx="0">
                  <c:v>28.4</c:v>
                </c:pt>
                <c:pt idx="1">
                  <c:v>65.8</c:v>
                </c:pt>
                <c:pt idx="2" formatCode="0.0">
                  <c:v>22.405333333333335</c:v>
                </c:pt>
              </c:numCache>
            </c:numRef>
          </c:xVal>
          <c:yVal>
            <c:numRef>
              <c:f>(Indicadores!$G$11:$H$11;Indicadores!$M$11)</c:f>
              <c:numCache>
                <c:formatCode>General</c:formatCode>
                <c:ptCount val="3"/>
                <c:pt idx="0">
                  <c:v>23.3</c:v>
                </c:pt>
                <c:pt idx="1">
                  <c:v>42.8</c:v>
                </c:pt>
                <c:pt idx="2" formatCode="0.0">
                  <c:v>12.405333333333333</c:v>
                </c:pt>
              </c:numCache>
            </c:numRef>
          </c:yVal>
          <c:smooth val="0"/>
        </c:ser>
        <c:dLbls>
          <c:showLegendKey val="0"/>
          <c:showVal val="0"/>
          <c:showCatName val="0"/>
          <c:showSerName val="0"/>
          <c:showPercent val="0"/>
          <c:showBubbleSize val="0"/>
        </c:dLbls>
        <c:axId val="108330368"/>
        <c:axId val="108370560"/>
      </c:scatterChart>
      <c:valAx>
        <c:axId val="108330368"/>
        <c:scaling>
          <c:orientation val="minMax"/>
        </c:scaling>
        <c:delete val="0"/>
        <c:axPos val="b"/>
        <c:majorGridlines/>
        <c:minorGridlines>
          <c:spPr>
            <a:ln w="0">
              <a:noFill/>
            </a:ln>
          </c:spPr>
        </c:minorGridlines>
        <c:title>
          <c:tx>
            <c:rich>
              <a:bodyPr/>
              <a:lstStyle/>
              <a:p>
                <a:pPr>
                  <a:defRPr sz="1100"/>
                </a:pPr>
                <a:r>
                  <a:rPr lang="es-EC" sz="1100" b="1" i="0" u="none" strike="noStrike" baseline="0">
                    <a:effectLst/>
                  </a:rPr>
                  <a:t>IEG-E3</a:t>
                </a:r>
                <a:br>
                  <a:rPr lang="es-EC" sz="1100" b="1" i="0" u="none" strike="noStrike" baseline="0">
                    <a:effectLst/>
                  </a:rPr>
                </a:br>
                <a:r>
                  <a:rPr lang="es-EC" sz="1100" b="1" i="0" u="none" strike="noStrike" baseline="0">
                    <a:effectLst/>
                  </a:rPr>
                  <a:t>[MWh / cama-año</a:t>
                </a:r>
                <a:r>
                  <a:rPr lang="es-EC" sz="1100"/>
                  <a:t>] </a:t>
                </a:r>
              </a:p>
            </c:rich>
          </c:tx>
          <c:layout>
            <c:manualLayout>
              <c:xMode val="edge"/>
              <c:yMode val="edge"/>
              <c:x val="0.41531558329008456"/>
              <c:y val="0.86705831570359271"/>
            </c:manualLayout>
          </c:layout>
          <c:overlay val="0"/>
        </c:title>
        <c:numFmt formatCode="General" sourceLinked="1"/>
        <c:majorTickMark val="out"/>
        <c:minorTickMark val="none"/>
        <c:tickLblPos val="nextTo"/>
        <c:txPr>
          <a:bodyPr rot="-5400000" vert="horz"/>
          <a:lstStyle/>
          <a:p>
            <a:pPr>
              <a:defRPr sz="800"/>
            </a:pPr>
            <a:endParaRPr lang="es-EC"/>
          </a:p>
        </c:txPr>
        <c:crossAx val="108370560"/>
        <c:crosses val="autoZero"/>
        <c:crossBetween val="midCat"/>
      </c:valAx>
      <c:valAx>
        <c:axId val="108370560"/>
        <c:scaling>
          <c:orientation val="minMax"/>
        </c:scaling>
        <c:delete val="0"/>
        <c:axPos val="l"/>
        <c:majorGridlines/>
        <c:title>
          <c:tx>
            <c:rich>
              <a:bodyPr rot="0" vert="horz"/>
              <a:lstStyle/>
              <a:p>
                <a:pPr>
                  <a:defRPr sz="1100"/>
                </a:pPr>
                <a:r>
                  <a:rPr lang="es-EC" sz="1100" b="1" i="0" kern="1200" baseline="0">
                    <a:solidFill>
                      <a:srgbClr val="000000"/>
                    </a:solidFill>
                    <a:effectLst/>
                  </a:rPr>
                  <a:t>IET-E3</a:t>
                </a:r>
                <a:br>
                  <a:rPr lang="es-EC" sz="1100" b="1" i="0" kern="1200" baseline="0">
                    <a:solidFill>
                      <a:srgbClr val="000000"/>
                    </a:solidFill>
                    <a:effectLst/>
                  </a:rPr>
                </a:br>
                <a:r>
                  <a:rPr lang="es-EC" sz="1100" b="1" i="0" kern="1200" baseline="0">
                    <a:solidFill>
                      <a:srgbClr val="000000"/>
                    </a:solidFill>
                    <a:effectLst/>
                  </a:rPr>
                  <a:t>[MWh / cama-año] </a:t>
                </a:r>
                <a:endParaRPr lang="es-EC" sz="1100">
                  <a:effectLst/>
                </a:endParaRPr>
              </a:p>
            </c:rich>
          </c:tx>
          <c:layout>
            <c:manualLayout>
              <c:xMode val="edge"/>
              <c:yMode val="edge"/>
              <c:x val="1.3333897537952093E-2"/>
              <c:y val="0.36505929962608236"/>
            </c:manualLayout>
          </c:layout>
          <c:overlay val="0"/>
        </c:title>
        <c:numFmt formatCode="0" sourceLinked="0"/>
        <c:majorTickMark val="out"/>
        <c:minorTickMark val="none"/>
        <c:tickLblPos val="nextTo"/>
        <c:txPr>
          <a:bodyPr/>
          <a:lstStyle/>
          <a:p>
            <a:pPr>
              <a:defRPr sz="800"/>
            </a:pPr>
            <a:endParaRPr lang="es-EC"/>
          </a:p>
        </c:txPr>
        <c:crossAx val="108330368"/>
        <c:crosses val="autoZero"/>
        <c:crossBetween val="midCat"/>
      </c:valAx>
    </c:plotArea>
    <c:legend>
      <c:legendPos val="r"/>
      <c:layout>
        <c:manualLayout>
          <c:xMode val="edge"/>
          <c:yMode val="edge"/>
          <c:x val="0.84098950703865993"/>
          <c:y val="0.34501763877576191"/>
          <c:w val="0.14609518695453591"/>
          <c:h val="0.24887411348719207"/>
        </c:manualLayout>
      </c:layout>
      <c:overlay val="0"/>
      <c:txPr>
        <a:bodyPr/>
        <a:lstStyle/>
        <a:p>
          <a:pPr>
            <a:defRPr sz="1100"/>
          </a:pPr>
          <a:endParaRPr lang="es-EC"/>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89817593436413"/>
          <c:y val="4.7167616882833038E-2"/>
          <c:w val="0.62217689921586106"/>
          <c:h val="0.79166218551949297"/>
        </c:manualLayout>
      </c:layout>
      <c:barChart>
        <c:barDir val="col"/>
        <c:grouping val="clustered"/>
        <c:varyColors val="0"/>
        <c:ser>
          <c:idx val="0"/>
          <c:order val="0"/>
          <c:tx>
            <c:strRef>
              <c:f>'Hoja2 (2)'!$C$3:$E$3</c:f>
              <c:strCache>
                <c:ptCount val="1"/>
                <c:pt idx="0">
                  <c:v>Alternativa 1</c:v>
                </c:pt>
              </c:strCache>
            </c:strRef>
          </c:tx>
          <c:spPr>
            <a:solidFill>
              <a:srgbClr val="00B0F0"/>
            </a:solidFill>
          </c:spPr>
          <c:invertIfNegative val="0"/>
          <c:cat>
            <c:numRef>
              <c:f>'Hoja2 (2)'!$B$8:$B$14</c:f>
              <c:numCache>
                <c:formatCode>General</c:formatCode>
                <c:ptCount val="7"/>
                <c:pt idx="0">
                  <c:v>1</c:v>
                </c:pt>
                <c:pt idx="1">
                  <c:v>2</c:v>
                </c:pt>
                <c:pt idx="2">
                  <c:v>3</c:v>
                </c:pt>
                <c:pt idx="3">
                  <c:v>4</c:v>
                </c:pt>
                <c:pt idx="4">
                  <c:v>5</c:v>
                </c:pt>
                <c:pt idx="5">
                  <c:v>6</c:v>
                </c:pt>
                <c:pt idx="6">
                  <c:v>7</c:v>
                </c:pt>
              </c:numCache>
            </c:numRef>
          </c:cat>
          <c:val>
            <c:numRef>
              <c:f>'Hoja2 (2)'!$D$8:$D$14</c:f>
              <c:numCache>
                <c:formatCode>0.00</c:formatCode>
                <c:ptCount val="7"/>
                <c:pt idx="0">
                  <c:v>-12315.33056468597</c:v>
                </c:pt>
                <c:pt idx="1">
                  <c:v>-6768.2280517880818</c:v>
                </c:pt>
                <c:pt idx="2">
                  <c:v>-1636.7733682562698</c:v>
                </c:pt>
                <c:pt idx="3">
                  <c:v>3110.1782353809285</c:v>
                </c:pt>
                <c:pt idx="4">
                  <c:v>7501.4378132136753</c:v>
                </c:pt>
                <c:pt idx="5">
                  <c:v>11563.657589192164</c:v>
                </c:pt>
                <c:pt idx="6">
                  <c:v>15321.492719607048</c:v>
                </c:pt>
              </c:numCache>
            </c:numRef>
          </c:val>
        </c:ser>
        <c:ser>
          <c:idx val="1"/>
          <c:order val="1"/>
          <c:tx>
            <c:strRef>
              <c:f>'Hoja2 (2)'!$F$3:$H$3</c:f>
              <c:strCache>
                <c:ptCount val="1"/>
                <c:pt idx="0">
                  <c:v>Alternativa 2</c:v>
                </c:pt>
              </c:strCache>
            </c:strRef>
          </c:tx>
          <c:spPr>
            <a:solidFill>
              <a:srgbClr val="92D050"/>
            </a:solidFill>
          </c:spPr>
          <c:invertIfNegative val="0"/>
          <c:cat>
            <c:numRef>
              <c:f>'Hoja2 (2)'!$B$8:$B$14</c:f>
              <c:numCache>
                <c:formatCode>General</c:formatCode>
                <c:ptCount val="7"/>
                <c:pt idx="0">
                  <c:v>1</c:v>
                </c:pt>
                <c:pt idx="1">
                  <c:v>2</c:v>
                </c:pt>
                <c:pt idx="2">
                  <c:v>3</c:v>
                </c:pt>
                <c:pt idx="3">
                  <c:v>4</c:v>
                </c:pt>
                <c:pt idx="4">
                  <c:v>5</c:v>
                </c:pt>
                <c:pt idx="5">
                  <c:v>6</c:v>
                </c:pt>
                <c:pt idx="6">
                  <c:v>7</c:v>
                </c:pt>
              </c:numCache>
            </c:numRef>
          </c:cat>
          <c:val>
            <c:numRef>
              <c:f>'Hoja2 (2)'!$G$8:$G$14</c:f>
              <c:numCache>
                <c:formatCode>0.00</c:formatCode>
                <c:ptCount val="7"/>
                <c:pt idx="0">
                  <c:v>-38639.615732512037</c:v>
                </c:pt>
                <c:pt idx="1">
                  <c:v>-24375.426363574956</c:v>
                </c:pt>
                <c:pt idx="2">
                  <c:v>-11180.061544946753</c:v>
                </c:pt>
                <c:pt idx="3">
                  <c:v>1026.566409380905</c:v>
                </c:pt>
                <c:pt idx="4">
                  <c:v>12318.544165465697</c:v>
                </c:pt>
                <c:pt idx="5">
                  <c:v>22764.407029558937</c:v>
                </c:pt>
                <c:pt idx="6">
                  <c:v>32427.554914936583</c:v>
                </c:pt>
              </c:numCache>
            </c:numRef>
          </c:val>
        </c:ser>
        <c:dLbls>
          <c:showLegendKey val="0"/>
          <c:showVal val="0"/>
          <c:showCatName val="0"/>
          <c:showSerName val="0"/>
          <c:showPercent val="0"/>
          <c:showBubbleSize val="0"/>
        </c:dLbls>
        <c:gapWidth val="100"/>
        <c:axId val="103248640"/>
        <c:axId val="103250560"/>
      </c:barChart>
      <c:catAx>
        <c:axId val="103248640"/>
        <c:scaling>
          <c:orientation val="minMax"/>
        </c:scaling>
        <c:delete val="0"/>
        <c:axPos val="b"/>
        <c:title>
          <c:tx>
            <c:rich>
              <a:bodyPr/>
              <a:lstStyle/>
              <a:p>
                <a:pPr>
                  <a:defRPr sz="1100"/>
                </a:pPr>
                <a:r>
                  <a:rPr lang="es-EC" sz="1100"/>
                  <a:t>Año</a:t>
                </a:r>
              </a:p>
            </c:rich>
          </c:tx>
          <c:layout>
            <c:manualLayout>
              <c:xMode val="edge"/>
              <c:yMode val="edge"/>
              <c:x val="0.44585710589118788"/>
              <c:y val="0.85912074214550338"/>
            </c:manualLayout>
          </c:layout>
          <c:overlay val="0"/>
        </c:title>
        <c:numFmt formatCode="General" sourceLinked="1"/>
        <c:majorTickMark val="out"/>
        <c:minorTickMark val="none"/>
        <c:tickLblPos val="nextTo"/>
        <c:txPr>
          <a:bodyPr rot="-5400000" vert="horz"/>
          <a:lstStyle/>
          <a:p>
            <a:pPr algn="ctr">
              <a:defRPr sz="1050" b="1"/>
            </a:pPr>
            <a:endParaRPr lang="es-EC"/>
          </a:p>
        </c:txPr>
        <c:crossAx val="103250560"/>
        <c:crosses val="autoZero"/>
        <c:auto val="1"/>
        <c:lblAlgn val="ctr"/>
        <c:lblOffset val="100"/>
        <c:noMultiLvlLbl val="0"/>
      </c:catAx>
      <c:valAx>
        <c:axId val="103250560"/>
        <c:scaling>
          <c:orientation val="minMax"/>
        </c:scaling>
        <c:delete val="0"/>
        <c:axPos val="l"/>
        <c:majorGridlines/>
        <c:title>
          <c:tx>
            <c:rich>
              <a:bodyPr rot="0" vert="horz"/>
              <a:lstStyle/>
              <a:p>
                <a:pPr>
                  <a:defRPr sz="1100"/>
                </a:pPr>
                <a:r>
                  <a:rPr lang="es-EC" sz="1100" b="1" i="0" u="none" strike="noStrike" kern="1200" baseline="0">
                    <a:solidFill>
                      <a:sysClr val="windowText" lastClr="000000"/>
                    </a:solidFill>
                    <a:latin typeface="+mn-lt"/>
                    <a:ea typeface="+mn-ea"/>
                    <a:cs typeface="+mn-cs"/>
                  </a:rPr>
                  <a:t>VAN</a:t>
                </a:r>
                <a:r>
                  <a:rPr lang="es-EC" sz="1100" b="1" i="0" kern="1200" baseline="0">
                    <a:solidFill>
                      <a:srgbClr val="000000"/>
                    </a:solidFill>
                    <a:effectLst/>
                  </a:rPr>
                  <a:t/>
                </a:r>
                <a:br>
                  <a:rPr lang="es-EC" sz="1100" b="1" i="0" kern="1200" baseline="0">
                    <a:solidFill>
                      <a:srgbClr val="000000"/>
                    </a:solidFill>
                    <a:effectLst/>
                  </a:rPr>
                </a:br>
                <a:r>
                  <a:rPr lang="es-EC" sz="1100" b="1" i="0" kern="1200" baseline="0">
                    <a:solidFill>
                      <a:srgbClr val="000000"/>
                    </a:solidFill>
                    <a:effectLst/>
                  </a:rPr>
                  <a:t>[USD]</a:t>
                </a:r>
                <a:endParaRPr lang="es-EC" sz="1100">
                  <a:effectLst/>
                </a:endParaRPr>
              </a:p>
            </c:rich>
          </c:tx>
          <c:layout>
            <c:manualLayout>
              <c:xMode val="edge"/>
              <c:yMode val="edge"/>
              <c:x val="1.4672048889528416E-3"/>
              <c:y val="0.34255240759590105"/>
            </c:manualLayout>
          </c:layout>
          <c:overlay val="0"/>
        </c:title>
        <c:numFmt formatCode="0" sourceLinked="0"/>
        <c:majorTickMark val="out"/>
        <c:minorTickMark val="none"/>
        <c:tickLblPos val="nextTo"/>
        <c:crossAx val="103248640"/>
        <c:crosses val="autoZero"/>
        <c:crossBetween val="between"/>
      </c:valAx>
    </c:plotArea>
    <c:legend>
      <c:legendPos val="r"/>
      <c:layout>
        <c:manualLayout>
          <c:xMode val="edge"/>
          <c:yMode val="edge"/>
          <c:x val="0.80042329278129176"/>
          <c:y val="0.39323767164775597"/>
          <c:w val="0.19710169343175443"/>
          <c:h val="0.19935303981450156"/>
        </c:manualLayout>
      </c:layout>
      <c:overlay val="0"/>
      <c:txPr>
        <a:bodyPr/>
        <a:lstStyle/>
        <a:p>
          <a:pPr rtl="0">
            <a:defRPr sz="1100"/>
          </a:pPr>
          <a:endParaRPr lang="es-EC"/>
        </a:p>
      </c:txPr>
    </c:legend>
    <c:plotVisOnly val="1"/>
    <c:dispBlanksAs val="gap"/>
    <c:showDLblsOverMax val="0"/>
  </c:chart>
  <c:txPr>
    <a:bodyPr/>
    <a:lstStyle/>
    <a:p>
      <a:pPr>
        <a:defRPr sz="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14"/>
          <c:order val="0"/>
          <c:dLbls>
            <c:dLbl>
              <c:idx val="0"/>
              <c:layout>
                <c:manualLayout>
                  <c:x val="9.7222222222222224E-2"/>
                  <c:y val="-4.6296296296296294E-2"/>
                </c:manualLayout>
              </c:layout>
              <c:tx>
                <c:rich>
                  <a:bodyPr/>
                  <a:lstStyle/>
                  <a:p>
                    <a:r>
                      <a:rPr lang="en-US"/>
                      <a:t>844,80</a:t>
                    </a:r>
                    <a:r>
                      <a:rPr lang="en-US" sz="1000" b="0" i="0" u="none" strike="noStrike" baseline="0">
                        <a:effectLst/>
                      </a:rPr>
                      <a:t> MWh</a:t>
                    </a:r>
                    <a:r>
                      <a:rPr lang="en-US"/>
                      <a:t>
26%</a:t>
                    </a:r>
                  </a:p>
                </c:rich>
              </c:tx>
              <c:dLblPos val="bestFit"/>
              <c:showLegendKey val="0"/>
              <c:showVal val="1"/>
              <c:showCatName val="0"/>
              <c:showSerName val="0"/>
              <c:showPercent val="1"/>
              <c:showBubbleSize val="0"/>
              <c:separator>
</c:separator>
            </c:dLbl>
            <c:dLbl>
              <c:idx val="1"/>
              <c:layout>
                <c:manualLayout>
                  <c:x val="0"/>
                  <c:y val="8.3333333333333329E-2"/>
                </c:manualLayout>
              </c:layout>
              <c:tx>
                <c:rich>
                  <a:bodyPr/>
                  <a:lstStyle/>
                  <a:p>
                    <a:r>
                      <a:rPr lang="en-US"/>
                      <a:t>2304,56</a:t>
                    </a:r>
                    <a:r>
                      <a:rPr lang="en-US" sz="1000" b="0" i="0" u="none" strike="noStrike" baseline="0">
                        <a:effectLst/>
                      </a:rPr>
                      <a:t> MWh</a:t>
                    </a:r>
                    <a:r>
                      <a:rPr lang="en-US"/>
                      <a:t>
71%</a:t>
                    </a:r>
                  </a:p>
                </c:rich>
              </c:tx>
              <c:dLblPos val="bestFit"/>
              <c:showLegendKey val="0"/>
              <c:showVal val="1"/>
              <c:showCatName val="0"/>
              <c:showSerName val="0"/>
              <c:showPercent val="1"/>
              <c:showBubbleSize val="0"/>
              <c:separator>
</c:separator>
            </c:dLbl>
            <c:dLbl>
              <c:idx val="2"/>
              <c:layout>
                <c:manualLayout>
                  <c:x val="-6.944444444444442E-2"/>
                  <c:y val="-3.2407407407407406E-2"/>
                </c:manualLayout>
              </c:layout>
              <c:tx>
                <c:rich>
                  <a:bodyPr/>
                  <a:lstStyle/>
                  <a:p>
                    <a:r>
                      <a:rPr lang="en-US"/>
                      <a:t>99,49</a:t>
                    </a:r>
                    <a:r>
                      <a:rPr lang="en-US" sz="1000" b="0" i="0" u="none" strike="noStrike" baseline="0">
                        <a:effectLst/>
                      </a:rPr>
                      <a:t> MWh</a:t>
                    </a:r>
                    <a:r>
                      <a:rPr lang="en-US"/>
                      <a:t>
3%</a:t>
                    </a:r>
                  </a:p>
                </c:rich>
              </c:tx>
              <c:dLblPos val="bestFit"/>
              <c:showLegendKey val="0"/>
              <c:showVal val="1"/>
              <c:showCatName val="0"/>
              <c:showSerName val="0"/>
              <c:showPercent val="1"/>
              <c:showBubbleSize val="0"/>
              <c:separator>
</c:separator>
            </c:dLbl>
            <c:dLblPos val="outEnd"/>
            <c:showLegendKey val="0"/>
            <c:showVal val="1"/>
            <c:showCatName val="0"/>
            <c:showSerName val="0"/>
            <c:showPercent val="1"/>
            <c:showBubbleSize val="0"/>
            <c:separator>
</c:separator>
            <c:showLeaderLines val="1"/>
          </c:dLbls>
          <c:cat>
            <c:strLit>
              <c:ptCount val="3"/>
              <c:pt idx="0">
                <c:v>E. Eléctrica</c:v>
              </c:pt>
              <c:pt idx="1">
                <c:v>Diesel</c:v>
              </c:pt>
              <c:pt idx="2">
                <c:v>GLP</c:v>
              </c:pt>
            </c:strLit>
          </c:cat>
          <c:val>
            <c:numRef>
              <c:f>('Tabla 2013'!$N$18,'Tabla 2013'!$P$18,'Tabla 2013'!$Q$18)</c:f>
              <c:numCache>
                <c:formatCode>0.00</c:formatCode>
                <c:ptCount val="3"/>
                <c:pt idx="0" formatCode="0">
                  <c:v>844800</c:v>
                </c:pt>
                <c:pt idx="1">
                  <c:v>2387492.5747869988</c:v>
                </c:pt>
                <c:pt idx="2">
                  <c:v>99488.615053549176</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000" b="1"/>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manualLayout>
          <c:layoutTarget val="inner"/>
          <c:xMode val="edge"/>
          <c:yMode val="edge"/>
          <c:x val="0.22539566929133856"/>
          <c:y val="0.20601851851851852"/>
          <c:w val="0.43054265091863519"/>
          <c:h val="0.51851851851851849"/>
        </c:manualLayout>
      </c:layout>
      <c:pie3DChart>
        <c:varyColors val="1"/>
        <c:ser>
          <c:idx val="14"/>
          <c:order val="0"/>
          <c:tx>
            <c:strRef>
              <c:f>'Energia Caldero'!$B$4:$B$6</c:f>
              <c:strCache>
                <c:ptCount val="1"/>
                <c:pt idx="0">
                  <c:v>E. vapor Q. perdidas Q. purgas</c:v>
                </c:pt>
              </c:strCache>
            </c:strRef>
          </c:tx>
          <c:dPt>
            <c:idx val="0"/>
            <c:bubble3D val="0"/>
            <c:spPr>
              <a:solidFill>
                <a:srgbClr val="92D050"/>
              </a:solidFill>
            </c:spPr>
          </c:dPt>
          <c:dPt>
            <c:idx val="1"/>
            <c:bubble3D val="0"/>
            <c:spPr>
              <a:solidFill>
                <a:srgbClr val="FFC000"/>
              </a:solidFill>
            </c:spPr>
          </c:dPt>
          <c:dPt>
            <c:idx val="2"/>
            <c:bubble3D val="0"/>
            <c:spPr>
              <a:solidFill>
                <a:srgbClr val="FF0000"/>
              </a:solidFill>
            </c:spPr>
          </c:dPt>
          <c:dLbls>
            <c:dLbl>
              <c:idx val="0"/>
              <c:layout>
                <c:manualLayout>
                  <c:x val="-7.5075075075075076E-2"/>
                  <c:y val="9.2306810908706891E-2"/>
                </c:manualLayout>
              </c:layout>
              <c:tx>
                <c:rich>
                  <a:bodyPr/>
                  <a:lstStyle/>
                  <a:p>
                    <a:r>
                      <a:rPr lang="en-US" sz="1050" b="1"/>
                      <a:t>6802,93 GJ</a:t>
                    </a:r>
                    <a:br>
                      <a:rPr lang="en-US" sz="1050" b="1"/>
                    </a:br>
                    <a:r>
                      <a:rPr lang="en-US" sz="1050" b="1"/>
                      <a:t>82%</a:t>
                    </a:r>
                    <a:endParaRPr lang="en-US"/>
                  </a:p>
                </c:rich>
              </c:tx>
              <c:dLblPos val="bestFit"/>
              <c:showLegendKey val="0"/>
              <c:showVal val="1"/>
              <c:showCatName val="0"/>
              <c:showSerName val="0"/>
              <c:showPercent val="0"/>
              <c:showBubbleSize val="0"/>
            </c:dLbl>
            <c:dLbl>
              <c:idx val="1"/>
              <c:layout>
                <c:manualLayout>
                  <c:x val="-0.1111111111111111"/>
                  <c:y val="-0.13512280568240556"/>
                </c:manualLayout>
              </c:layout>
              <c:tx>
                <c:rich>
                  <a:bodyPr/>
                  <a:lstStyle/>
                  <a:p>
                    <a:r>
                      <a:rPr lang="en-US" sz="1050" b="1"/>
                      <a:t>1476,75 GJ</a:t>
                    </a:r>
                    <a:br>
                      <a:rPr lang="en-US" sz="1050" b="1"/>
                    </a:br>
                    <a:r>
                      <a:rPr lang="en-US" sz="1050" b="1"/>
                      <a:t>17,8%</a:t>
                    </a:r>
                    <a:r>
                      <a:rPr lang="en-US" sz="1050" b="1" baseline="0"/>
                      <a:t> </a:t>
                    </a:r>
                    <a:endParaRPr lang="en-US"/>
                  </a:p>
                </c:rich>
              </c:tx>
              <c:dLblPos val="bestFit"/>
              <c:showLegendKey val="0"/>
              <c:showVal val="1"/>
              <c:showCatName val="0"/>
              <c:showSerName val="0"/>
              <c:showPercent val="0"/>
              <c:showBubbleSize val="0"/>
            </c:dLbl>
            <c:dLbl>
              <c:idx val="2"/>
              <c:layout>
                <c:manualLayout>
                  <c:x val="6.9069069069069067E-2"/>
                  <c:y val="-8.1447186095917862E-2"/>
                </c:manualLayout>
              </c:layout>
              <c:tx>
                <c:rich>
                  <a:bodyPr/>
                  <a:lstStyle/>
                  <a:p>
                    <a:r>
                      <a:rPr lang="en-US" sz="1050" b="1"/>
                      <a:t>16,66 GJ</a:t>
                    </a:r>
                    <a:br>
                      <a:rPr lang="en-US" sz="1050" b="1"/>
                    </a:br>
                    <a:r>
                      <a:rPr lang="en-US" sz="1050" b="1"/>
                      <a:t>0,2%</a:t>
                    </a:r>
                    <a:endParaRPr lang="en-US"/>
                  </a:p>
                </c:rich>
              </c:tx>
              <c:dLblPos val="bestFit"/>
              <c:showLegendKey val="0"/>
              <c:showVal val="1"/>
              <c:showCatName val="0"/>
              <c:showSerName val="0"/>
              <c:showPercent val="0"/>
              <c:showBubbleSize val="0"/>
            </c:dLbl>
            <c:numFmt formatCode="General" sourceLinked="0"/>
            <c:txPr>
              <a:bodyPr/>
              <a:lstStyle/>
              <a:p>
                <a:pPr>
                  <a:defRPr sz="1050" b="1"/>
                </a:pPr>
                <a:endParaRPr lang="es-EC"/>
              </a:p>
            </c:txPr>
            <c:dLblPos val="outEnd"/>
            <c:showLegendKey val="0"/>
            <c:showVal val="1"/>
            <c:showCatName val="0"/>
            <c:showSerName val="0"/>
            <c:showPercent val="0"/>
            <c:showBubbleSize val="0"/>
            <c:showLeaderLines val="1"/>
          </c:dLbls>
          <c:cat>
            <c:strRef>
              <c:f>'Energia Caldero'!$B$4:$B$6</c:f>
              <c:strCache>
                <c:ptCount val="3"/>
                <c:pt idx="0">
                  <c:v>E. vapor</c:v>
                </c:pt>
                <c:pt idx="1">
                  <c:v>Q. perdidas</c:v>
                </c:pt>
                <c:pt idx="2">
                  <c:v>Q. purgas</c:v>
                </c:pt>
              </c:strCache>
            </c:strRef>
          </c:cat>
          <c:val>
            <c:numRef>
              <c:f>'Energia Caldero'!$C$4:$C$6</c:f>
              <c:numCache>
                <c:formatCode>0.00</c:formatCode>
                <c:ptCount val="3"/>
                <c:pt idx="0">
                  <c:v>6802.93</c:v>
                </c:pt>
                <c:pt idx="1">
                  <c:v>1476.75</c:v>
                </c:pt>
                <c:pt idx="2">
                  <c:v>16.66</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6360384006053295"/>
          <c:y val="0.42795002349355843"/>
          <c:w val="0.20775886122342815"/>
          <c:h val="0.25521187170764181"/>
        </c:manualLayout>
      </c:layout>
      <c:overlay val="0"/>
      <c:txPr>
        <a:bodyPr/>
        <a:lstStyle/>
        <a:p>
          <a:pPr rtl="0">
            <a:defRPr sz="1000"/>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C" sz="1800" b="1">
              <a:effectLst/>
            </a:endParaRPr>
          </a:p>
        </c:rich>
      </c:tx>
      <c:layout>
        <c:manualLayout>
          <c:xMode val="edge"/>
          <c:yMode val="edge"/>
          <c:x val="0.15864588801399826"/>
          <c:y val="0"/>
        </c:manualLayout>
      </c:layout>
      <c:overlay val="0"/>
    </c:title>
    <c:autoTitleDeleted val="0"/>
    <c:plotArea>
      <c:layout/>
      <c:barChart>
        <c:barDir val="col"/>
        <c:grouping val="clustered"/>
        <c:varyColors val="0"/>
        <c:ser>
          <c:idx val="14"/>
          <c:order val="0"/>
          <c:tx>
            <c:strRef>
              <c:f>'Energia Caldero'!$C$3</c:f>
              <c:strCache>
                <c:ptCount val="1"/>
                <c:pt idx="0">
                  <c:v>Energía
GJ</c:v>
                </c:pt>
              </c:strCache>
            </c:strRef>
          </c:tx>
          <c:invertIfNegative val="0"/>
          <c:dPt>
            <c:idx val="0"/>
            <c:invertIfNegative val="0"/>
            <c:bubble3D val="0"/>
            <c:spPr>
              <a:solidFill>
                <a:srgbClr val="92D050"/>
              </a:solidFill>
            </c:spPr>
          </c:dPt>
          <c:dPt>
            <c:idx val="1"/>
            <c:invertIfNegative val="0"/>
            <c:bubble3D val="0"/>
            <c:spPr>
              <a:solidFill>
                <a:srgbClr val="FFC000"/>
              </a:solidFill>
            </c:spPr>
          </c:dPt>
          <c:dPt>
            <c:idx val="2"/>
            <c:invertIfNegative val="0"/>
            <c:bubble3D val="0"/>
            <c:spPr>
              <a:solidFill>
                <a:srgbClr val="FF0000"/>
              </a:solidFill>
            </c:spPr>
          </c:dPt>
          <c:cat>
            <c:strRef>
              <c:f>'Energia Caldero'!$B$4:$B$6</c:f>
              <c:strCache>
                <c:ptCount val="3"/>
                <c:pt idx="0">
                  <c:v>E. vapor</c:v>
                </c:pt>
                <c:pt idx="1">
                  <c:v>Q. perdidas</c:v>
                </c:pt>
                <c:pt idx="2">
                  <c:v>Q. purgas</c:v>
                </c:pt>
              </c:strCache>
            </c:strRef>
          </c:cat>
          <c:val>
            <c:numRef>
              <c:f>'Energia Caldero'!$C$4:$C$6</c:f>
              <c:numCache>
                <c:formatCode>0.00</c:formatCode>
                <c:ptCount val="3"/>
                <c:pt idx="0">
                  <c:v>6802.93</c:v>
                </c:pt>
                <c:pt idx="1">
                  <c:v>1476.75</c:v>
                </c:pt>
                <c:pt idx="2">
                  <c:v>16.66</c:v>
                </c:pt>
              </c:numCache>
            </c:numRef>
          </c:val>
        </c:ser>
        <c:dLbls>
          <c:showLegendKey val="0"/>
          <c:showVal val="0"/>
          <c:showCatName val="0"/>
          <c:showSerName val="0"/>
          <c:showPercent val="0"/>
          <c:showBubbleSize val="0"/>
        </c:dLbls>
        <c:gapWidth val="100"/>
        <c:axId val="106992384"/>
        <c:axId val="106993920"/>
      </c:barChart>
      <c:lineChart>
        <c:grouping val="standard"/>
        <c:varyColors val="0"/>
        <c:ser>
          <c:idx val="0"/>
          <c:order val="1"/>
          <c:tx>
            <c:strRef>
              <c:f>'Energia Caldero'!$E$3</c:f>
              <c:strCache>
                <c:ptCount val="1"/>
                <c:pt idx="0">
                  <c:v>% acumulado</c:v>
                </c:pt>
              </c:strCache>
            </c:strRef>
          </c:tx>
          <c:spPr>
            <a:ln w="25400">
              <a:solidFill>
                <a:sysClr val="windowText" lastClr="000000"/>
              </a:solidFill>
            </a:ln>
          </c:spPr>
          <c:marker>
            <c:symbol val="circle"/>
            <c:size val="5"/>
            <c:spPr>
              <a:solidFill>
                <a:schemeClr val="tx1"/>
              </a:solidFill>
              <a:ln cap="flat">
                <a:solidFill>
                  <a:sysClr val="windowText" lastClr="000000"/>
                </a:solidFill>
              </a:ln>
            </c:spPr>
          </c:marker>
          <c:dPt>
            <c:idx val="1"/>
            <c:marker>
              <c:spPr>
                <a:solidFill>
                  <a:schemeClr val="tx1"/>
                </a:solidFill>
                <a:ln cap="flat" cmpd="sng">
                  <a:solidFill>
                    <a:sysClr val="windowText" lastClr="000000"/>
                  </a:solidFill>
                </a:ln>
              </c:spPr>
            </c:marker>
            <c:bubble3D val="0"/>
          </c:dPt>
          <c:dLbls>
            <c:numFmt formatCode="#,##0.0" sourceLinked="0"/>
            <c:txPr>
              <a:bodyPr/>
              <a:lstStyle/>
              <a:p>
                <a:pPr>
                  <a:defRPr sz="1000" b="1"/>
                </a:pPr>
                <a:endParaRPr lang="es-EC"/>
              </a:p>
            </c:txPr>
            <c:dLblPos val="t"/>
            <c:showLegendKey val="0"/>
            <c:showVal val="1"/>
            <c:showCatName val="0"/>
            <c:showSerName val="0"/>
            <c:showPercent val="0"/>
            <c:showBubbleSize val="0"/>
            <c:showLeaderLines val="0"/>
          </c:dLbls>
          <c:val>
            <c:numRef>
              <c:f>'Energia Caldero'!$E$4:$E$6</c:f>
              <c:numCache>
                <c:formatCode>0.00</c:formatCode>
                <c:ptCount val="3"/>
                <c:pt idx="0">
                  <c:v>81.999170718654256</c:v>
                </c:pt>
                <c:pt idx="1">
                  <c:v>99.799188557845994</c:v>
                </c:pt>
                <c:pt idx="2">
                  <c:v>100</c:v>
                </c:pt>
              </c:numCache>
            </c:numRef>
          </c:val>
          <c:smooth val="0"/>
        </c:ser>
        <c:dLbls>
          <c:showLegendKey val="0"/>
          <c:showVal val="0"/>
          <c:showCatName val="0"/>
          <c:showSerName val="0"/>
          <c:showPercent val="0"/>
          <c:showBubbleSize val="0"/>
        </c:dLbls>
        <c:marker val="1"/>
        <c:smooth val="0"/>
        <c:axId val="106998016"/>
        <c:axId val="106996096"/>
      </c:lineChart>
      <c:catAx>
        <c:axId val="106992384"/>
        <c:scaling>
          <c:orientation val="minMax"/>
        </c:scaling>
        <c:delete val="0"/>
        <c:axPos val="b"/>
        <c:majorTickMark val="out"/>
        <c:minorTickMark val="none"/>
        <c:tickLblPos val="nextTo"/>
        <c:txPr>
          <a:bodyPr/>
          <a:lstStyle/>
          <a:p>
            <a:pPr>
              <a:defRPr sz="1000" b="1"/>
            </a:pPr>
            <a:endParaRPr lang="es-EC"/>
          </a:p>
        </c:txPr>
        <c:crossAx val="106993920"/>
        <c:crosses val="autoZero"/>
        <c:auto val="1"/>
        <c:lblAlgn val="ctr"/>
        <c:lblOffset val="100"/>
        <c:noMultiLvlLbl val="0"/>
      </c:catAx>
      <c:valAx>
        <c:axId val="106993920"/>
        <c:scaling>
          <c:orientation val="minMax"/>
        </c:scaling>
        <c:delete val="0"/>
        <c:axPos val="l"/>
        <c:majorGridlines>
          <c:spPr>
            <a:ln>
              <a:noFill/>
            </a:ln>
          </c:spPr>
        </c:majorGridlines>
        <c:title>
          <c:tx>
            <c:rich>
              <a:bodyPr rot="0" vert="horz"/>
              <a:lstStyle/>
              <a:p>
                <a:pPr>
                  <a:defRPr sz="800"/>
                </a:pPr>
                <a:r>
                  <a:rPr lang="es-EC" sz="800"/>
                  <a:t>Energía</a:t>
                </a:r>
                <a:br>
                  <a:rPr lang="es-EC" sz="800"/>
                </a:br>
                <a:r>
                  <a:rPr lang="es-EC" sz="800"/>
                  <a:t>[GJ]</a:t>
                </a:r>
              </a:p>
            </c:rich>
          </c:tx>
          <c:layout>
            <c:manualLayout>
              <c:xMode val="edge"/>
              <c:yMode val="edge"/>
              <c:x val="5.5555555555555558E-3"/>
              <c:y val="0.4584744094488189"/>
            </c:manualLayout>
          </c:layout>
          <c:overlay val="0"/>
        </c:title>
        <c:numFmt formatCode="0" sourceLinked="0"/>
        <c:majorTickMark val="out"/>
        <c:minorTickMark val="none"/>
        <c:tickLblPos val="nextTo"/>
        <c:txPr>
          <a:bodyPr/>
          <a:lstStyle/>
          <a:p>
            <a:pPr>
              <a:defRPr sz="800"/>
            </a:pPr>
            <a:endParaRPr lang="es-EC"/>
          </a:p>
        </c:txPr>
        <c:crossAx val="106992384"/>
        <c:crosses val="autoZero"/>
        <c:crossBetween val="between"/>
      </c:valAx>
      <c:valAx>
        <c:axId val="106996096"/>
        <c:scaling>
          <c:orientation val="minMax"/>
          <c:max val="100"/>
        </c:scaling>
        <c:delete val="0"/>
        <c:axPos val="r"/>
        <c:title>
          <c:tx>
            <c:rich>
              <a:bodyPr rot="0" vert="horz"/>
              <a:lstStyle/>
              <a:p>
                <a:pPr>
                  <a:defRPr sz="800"/>
                </a:pPr>
                <a:r>
                  <a:rPr lang="es-EC" sz="800"/>
                  <a:t>%</a:t>
                </a:r>
                <a:br>
                  <a:rPr lang="es-EC" sz="800"/>
                </a:br>
                <a:r>
                  <a:rPr lang="es-EC" sz="800"/>
                  <a:t> acumulado</a:t>
                </a:r>
              </a:p>
            </c:rich>
          </c:tx>
          <c:overlay val="0"/>
        </c:title>
        <c:numFmt formatCode="0" sourceLinked="0"/>
        <c:majorTickMark val="out"/>
        <c:minorTickMark val="none"/>
        <c:tickLblPos val="nextTo"/>
        <c:txPr>
          <a:bodyPr/>
          <a:lstStyle/>
          <a:p>
            <a:pPr>
              <a:defRPr sz="800"/>
            </a:pPr>
            <a:endParaRPr lang="es-EC"/>
          </a:p>
        </c:txPr>
        <c:crossAx val="106998016"/>
        <c:crosses val="max"/>
        <c:crossBetween val="between"/>
      </c:valAx>
      <c:catAx>
        <c:axId val="106998016"/>
        <c:scaling>
          <c:orientation val="minMax"/>
        </c:scaling>
        <c:delete val="1"/>
        <c:axPos val="b"/>
        <c:majorTickMark val="out"/>
        <c:minorTickMark val="none"/>
        <c:tickLblPos val="nextTo"/>
        <c:crossAx val="106996096"/>
        <c:crosses val="autoZero"/>
        <c:auto val="1"/>
        <c:lblAlgn val="ctr"/>
        <c:lblOffset val="100"/>
        <c:noMultiLvlLbl val="0"/>
      </c:cat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manualLayout>
          <c:layoutTarget val="inner"/>
          <c:xMode val="edge"/>
          <c:yMode val="edge"/>
          <c:x val="0.12436052078869546"/>
          <c:y val="0.2370992512061825"/>
          <c:w val="0.43054265091863519"/>
          <c:h val="0.51851851851851849"/>
        </c:manualLayout>
      </c:layout>
      <c:pie3DChart>
        <c:varyColors val="1"/>
        <c:ser>
          <c:idx val="14"/>
          <c:order val="0"/>
          <c:tx>
            <c:strRef>
              <c:f>'Balance Térmico'!$B$53:$B$61</c:f>
              <c:strCache>
                <c:ptCount val="1"/>
                <c:pt idx="0">
                  <c:v>ACS Lavandería Pérdidas det. Esterilización Piscina Pérdidas indet. Fugas Condensado Cocina</c:v>
                </c:pt>
              </c:strCache>
            </c:strRef>
          </c:tx>
          <c:dPt>
            <c:idx val="0"/>
            <c:bubble3D val="0"/>
            <c:spPr>
              <a:solidFill>
                <a:srgbClr val="92D050"/>
              </a:solidFill>
            </c:spPr>
          </c:dPt>
          <c:dPt>
            <c:idx val="1"/>
            <c:bubble3D val="0"/>
            <c:spPr>
              <a:solidFill>
                <a:srgbClr val="FFC000"/>
              </a:solidFill>
            </c:spPr>
          </c:dPt>
          <c:dPt>
            <c:idx val="2"/>
            <c:bubble3D val="0"/>
            <c:spPr>
              <a:solidFill>
                <a:srgbClr val="FF0000"/>
              </a:solidFill>
            </c:spPr>
          </c:dPt>
          <c:dPt>
            <c:idx val="4"/>
            <c:bubble3D val="0"/>
            <c:spPr>
              <a:solidFill>
                <a:srgbClr val="00B0F0"/>
              </a:solidFill>
            </c:spPr>
          </c:dPt>
          <c:dPt>
            <c:idx val="7"/>
            <c:bubble3D val="0"/>
            <c:spPr>
              <a:solidFill>
                <a:srgbClr val="0070C0"/>
              </a:solidFill>
            </c:spPr>
          </c:dPt>
          <c:dPt>
            <c:idx val="8"/>
            <c:bubble3D val="0"/>
            <c:spPr>
              <a:solidFill>
                <a:schemeClr val="tx1"/>
              </a:solidFill>
            </c:spPr>
          </c:dPt>
          <c:dLbls>
            <c:dLbl>
              <c:idx val="0"/>
              <c:layout>
                <c:manualLayout>
                  <c:x val="6.006006006006006E-3"/>
                  <c:y val="8.455009553070976E-2"/>
                </c:manualLayout>
              </c:layout>
              <c:tx>
                <c:rich>
                  <a:bodyPr/>
                  <a:lstStyle/>
                  <a:p>
                    <a:r>
                      <a:rPr lang="en-US" sz="900" b="1"/>
                      <a:t>2.358,56 GJ</a:t>
                    </a:r>
                    <a:br>
                      <a:rPr lang="en-US" sz="900" b="1"/>
                    </a:br>
                    <a:r>
                      <a:rPr lang="en-US" sz="900" b="1"/>
                      <a:t>34,7%</a:t>
                    </a:r>
                    <a:endParaRPr lang="en-US"/>
                  </a:p>
                </c:rich>
              </c:tx>
              <c:dLblPos val="bestFit"/>
              <c:showLegendKey val="0"/>
              <c:showVal val="1"/>
              <c:showCatName val="0"/>
              <c:showSerName val="0"/>
              <c:showPercent val="0"/>
              <c:showBubbleSize val="0"/>
            </c:dLbl>
            <c:dLbl>
              <c:idx val="1"/>
              <c:layout>
                <c:manualLayout>
                  <c:x val="0.1111111111111111"/>
                  <c:y val="0.13638338169044184"/>
                </c:manualLayout>
              </c:layout>
              <c:tx>
                <c:rich>
                  <a:bodyPr/>
                  <a:lstStyle/>
                  <a:p>
                    <a:r>
                      <a:rPr lang="en-US" sz="900" b="1"/>
                      <a:t>1.777,35 GJ</a:t>
                    </a:r>
                    <a:br>
                      <a:rPr lang="en-US" sz="900" b="1"/>
                    </a:br>
                    <a:r>
                      <a:rPr lang="en-US" sz="900" b="1"/>
                      <a:t>26,1%</a:t>
                    </a:r>
                    <a:endParaRPr lang="en-US"/>
                  </a:p>
                </c:rich>
              </c:tx>
              <c:dLblPos val="bestFit"/>
              <c:showLegendKey val="0"/>
              <c:showVal val="1"/>
              <c:showCatName val="0"/>
              <c:showSerName val="0"/>
              <c:showPercent val="0"/>
              <c:showBubbleSize val="0"/>
            </c:dLbl>
            <c:dLbl>
              <c:idx val="2"/>
              <c:layout>
                <c:manualLayout>
                  <c:x val="-6.0060060060060073E-2"/>
                  <c:y val="-3.4654427534180861E-2"/>
                </c:manualLayout>
              </c:layout>
              <c:tx>
                <c:rich>
                  <a:bodyPr/>
                  <a:lstStyle/>
                  <a:p>
                    <a:r>
                      <a:rPr lang="en-US" sz="900" b="1"/>
                      <a:t>993,04 GJ</a:t>
                    </a:r>
                    <a:br>
                      <a:rPr lang="en-US" sz="900" b="1"/>
                    </a:br>
                    <a:r>
                      <a:rPr lang="en-US" sz="900" b="1"/>
                      <a:t>14,6%</a:t>
                    </a:r>
                    <a:endParaRPr lang="en-US"/>
                  </a:p>
                </c:rich>
              </c:tx>
              <c:dLblPos val="bestFit"/>
              <c:showLegendKey val="0"/>
              <c:showVal val="1"/>
              <c:showCatName val="0"/>
              <c:showSerName val="0"/>
              <c:showPercent val="0"/>
              <c:showBubbleSize val="0"/>
            </c:dLbl>
            <c:dLbl>
              <c:idx val="3"/>
              <c:layout>
                <c:manualLayout>
                  <c:x val="-9.90990990990991E-2"/>
                  <c:y val="-7.5975501732087947E-2"/>
                </c:manualLayout>
              </c:layout>
              <c:tx>
                <c:rich>
                  <a:bodyPr/>
                  <a:lstStyle/>
                  <a:p>
                    <a:r>
                      <a:rPr lang="en-US" sz="900" b="1"/>
                      <a:t>637,28 GJ</a:t>
                    </a:r>
                    <a:br>
                      <a:rPr lang="en-US" sz="900" b="1"/>
                    </a:br>
                    <a:r>
                      <a:rPr lang="en-US" sz="900" b="1"/>
                      <a:t>9,4%</a:t>
                    </a:r>
                    <a:endParaRPr lang="en-US"/>
                  </a:p>
                </c:rich>
              </c:tx>
              <c:dLblPos val="bestFit"/>
              <c:showLegendKey val="0"/>
              <c:showVal val="1"/>
              <c:showCatName val="0"/>
              <c:showSerName val="0"/>
              <c:showPercent val="0"/>
              <c:showBubbleSize val="0"/>
            </c:dLbl>
            <c:dLbl>
              <c:idx val="4"/>
              <c:layout>
                <c:manualLayout>
                  <c:x val="-0.14110422491827551"/>
                  <c:y val="-0.11069131832797427"/>
                </c:manualLayout>
              </c:layout>
              <c:tx>
                <c:rich>
                  <a:bodyPr/>
                  <a:lstStyle/>
                  <a:p>
                    <a:r>
                      <a:rPr lang="en-US" sz="900" b="1"/>
                      <a:t>442,97 GJ</a:t>
                    </a:r>
                    <a:br>
                      <a:rPr lang="en-US" sz="900" b="1"/>
                    </a:br>
                    <a:r>
                      <a:rPr lang="en-US" sz="900" b="1"/>
                      <a:t>6,2%</a:t>
                    </a:r>
                    <a:endParaRPr lang="en-US"/>
                  </a:p>
                </c:rich>
              </c:tx>
              <c:dLblPos val="bestFit"/>
              <c:showLegendKey val="0"/>
              <c:showVal val="1"/>
              <c:showCatName val="0"/>
              <c:showSerName val="0"/>
              <c:showPercent val="0"/>
              <c:showBubbleSize val="0"/>
            </c:dLbl>
            <c:dLbl>
              <c:idx val="5"/>
              <c:layout>
                <c:manualLayout>
                  <c:x val="-6.8992266556370002E-2"/>
                  <c:y val="-0.14535329748769196"/>
                </c:manualLayout>
              </c:layout>
              <c:tx>
                <c:rich>
                  <a:bodyPr/>
                  <a:lstStyle/>
                  <a:p>
                    <a:r>
                      <a:rPr lang="en-US" sz="900" b="1"/>
                      <a:t>404,73 GJ</a:t>
                    </a:r>
                    <a:br>
                      <a:rPr lang="en-US" sz="900" b="1"/>
                    </a:br>
                    <a:r>
                      <a:rPr lang="en-US" sz="900" b="1"/>
                      <a:t>5,9%</a:t>
                    </a:r>
                    <a:endParaRPr lang="en-US"/>
                  </a:p>
                </c:rich>
              </c:tx>
              <c:dLblPos val="bestFit"/>
              <c:showLegendKey val="0"/>
              <c:showVal val="1"/>
              <c:showCatName val="0"/>
              <c:showSerName val="0"/>
              <c:showPercent val="0"/>
              <c:showBubbleSize val="0"/>
            </c:dLbl>
            <c:dLbl>
              <c:idx val="6"/>
              <c:layout>
                <c:manualLayout>
                  <c:x val="1.2061139061909832E-2"/>
                  <c:y val="-0.15627843524435964"/>
                </c:manualLayout>
              </c:layout>
              <c:tx>
                <c:rich>
                  <a:bodyPr/>
                  <a:lstStyle/>
                  <a:p>
                    <a:r>
                      <a:rPr lang="en-US" sz="900" b="1"/>
                      <a:t>150,53 GJ</a:t>
                    </a:r>
                    <a:br>
                      <a:rPr lang="en-US" sz="900" b="1"/>
                    </a:br>
                    <a:r>
                      <a:rPr lang="en-US" sz="900" b="1"/>
                      <a:t>2,2%</a:t>
                    </a:r>
                    <a:endParaRPr lang="en-US"/>
                  </a:p>
                </c:rich>
              </c:tx>
              <c:dLblPos val="bestFit"/>
              <c:showLegendKey val="0"/>
              <c:showVal val="1"/>
              <c:showCatName val="0"/>
              <c:showSerName val="0"/>
              <c:showPercent val="0"/>
              <c:showBubbleSize val="0"/>
            </c:dLbl>
            <c:dLbl>
              <c:idx val="7"/>
              <c:layout>
                <c:manualLayout>
                  <c:x val="7.8084182782239747E-2"/>
                  <c:y val="-8.0470907659671007E-2"/>
                </c:manualLayout>
              </c:layout>
              <c:tx>
                <c:rich>
                  <a:bodyPr/>
                  <a:lstStyle/>
                  <a:p>
                    <a:r>
                      <a:rPr lang="en-US" sz="900" b="1"/>
                      <a:t>38,24 GJ</a:t>
                    </a:r>
                    <a:br>
                      <a:rPr lang="en-US" sz="900" b="1"/>
                    </a:br>
                    <a:r>
                      <a:rPr lang="en-US" sz="900" b="1"/>
                      <a:t>0,6%</a:t>
                    </a:r>
                    <a:endParaRPr lang="en-US"/>
                  </a:p>
                </c:rich>
              </c:tx>
              <c:dLblPos val="bestFit"/>
              <c:showLegendKey val="0"/>
              <c:showVal val="1"/>
              <c:showCatName val="0"/>
              <c:showSerName val="0"/>
              <c:showPercent val="0"/>
              <c:showBubbleSize val="0"/>
            </c:dLbl>
            <c:dLbl>
              <c:idx val="8"/>
              <c:layout>
                <c:manualLayout>
                  <c:x val="0.10199764682594331"/>
                  <c:y val="-3.3355125348561062E-7"/>
                </c:manualLayout>
              </c:layout>
              <c:tx>
                <c:rich>
                  <a:bodyPr/>
                  <a:lstStyle/>
                  <a:p>
                    <a:r>
                      <a:rPr lang="en-US" sz="900" b="1"/>
                      <a:t>20,82 GJ</a:t>
                    </a:r>
                    <a:br>
                      <a:rPr lang="en-US" sz="900" b="1"/>
                    </a:br>
                    <a:r>
                      <a:rPr lang="en-US" sz="900" b="1"/>
                      <a:t>0,3%</a:t>
                    </a:r>
                    <a:endParaRPr lang="en-US"/>
                  </a:p>
                </c:rich>
              </c:tx>
              <c:dLblPos val="bestFit"/>
              <c:showLegendKey val="0"/>
              <c:showVal val="1"/>
              <c:showCatName val="0"/>
              <c:showSerName val="0"/>
              <c:showPercent val="0"/>
              <c:showBubbleSize val="0"/>
            </c:dLbl>
            <c:numFmt formatCode="#,##0.00" sourceLinked="0"/>
            <c:txPr>
              <a:bodyPr/>
              <a:lstStyle/>
              <a:p>
                <a:pPr>
                  <a:defRPr sz="900" b="1"/>
                </a:pPr>
                <a:endParaRPr lang="es-EC"/>
              </a:p>
            </c:txPr>
            <c:dLblPos val="outEnd"/>
            <c:showLegendKey val="0"/>
            <c:showVal val="1"/>
            <c:showCatName val="0"/>
            <c:showSerName val="0"/>
            <c:showPercent val="0"/>
            <c:showBubbleSize val="0"/>
            <c:showLeaderLines val="1"/>
          </c:dLbls>
          <c:cat>
            <c:strRef>
              <c:f>'Balance Térmico'!$B$53:$B$61</c:f>
              <c:strCache>
                <c:ptCount val="9"/>
                <c:pt idx="0">
                  <c:v>ACS</c:v>
                </c:pt>
                <c:pt idx="1">
                  <c:v>Lavandería</c:v>
                </c:pt>
                <c:pt idx="2">
                  <c:v>Pérdidas det.</c:v>
                </c:pt>
                <c:pt idx="3">
                  <c:v>Esterilización</c:v>
                </c:pt>
                <c:pt idx="4">
                  <c:v>Piscina</c:v>
                </c:pt>
                <c:pt idx="5">
                  <c:v>Pérdidas indet.</c:v>
                </c:pt>
                <c:pt idx="6">
                  <c:v>Fugas</c:v>
                </c:pt>
                <c:pt idx="7">
                  <c:v>Condensado</c:v>
                </c:pt>
                <c:pt idx="8">
                  <c:v>Cocina</c:v>
                </c:pt>
              </c:strCache>
            </c:strRef>
          </c:cat>
          <c:val>
            <c:numRef>
              <c:f>'Balance Térmico'!$C$53:$C$61</c:f>
              <c:numCache>
                <c:formatCode>0.00</c:formatCode>
                <c:ptCount val="9"/>
                <c:pt idx="0">
                  <c:v>2358.56</c:v>
                </c:pt>
                <c:pt idx="1">
                  <c:v>1777.35</c:v>
                </c:pt>
                <c:pt idx="2">
                  <c:v>993.04</c:v>
                </c:pt>
                <c:pt idx="3">
                  <c:v>637.28</c:v>
                </c:pt>
                <c:pt idx="4">
                  <c:v>422.39</c:v>
                </c:pt>
                <c:pt idx="5">
                  <c:v>404.73</c:v>
                </c:pt>
                <c:pt idx="6">
                  <c:v>150.53</c:v>
                </c:pt>
                <c:pt idx="7">
                  <c:v>38.24</c:v>
                </c:pt>
                <c:pt idx="8">
                  <c:v>20.82</c:v>
                </c:pt>
              </c:numCache>
            </c:numRef>
          </c:val>
        </c:ser>
        <c:dLbls>
          <c:dLblPos val="outEnd"/>
          <c:showLegendKey val="0"/>
          <c:showVal val="0"/>
          <c:showCatName val="0"/>
          <c:showSerName val="0"/>
          <c:showPercent val="1"/>
          <c:showBubbleSize val="0"/>
          <c:showLeaderLines val="1"/>
        </c:dLbls>
      </c:pie3DChart>
    </c:plotArea>
    <c:legend>
      <c:legendPos val="r"/>
      <c:layout>
        <c:manualLayout>
          <c:xMode val="edge"/>
          <c:yMode val="edge"/>
          <c:x val="0.77480191795267905"/>
          <c:y val="0.1715277555399001"/>
          <c:w val="0.22277387623844316"/>
          <c:h val="0.50786987372443537"/>
        </c:manualLayout>
      </c:layout>
      <c:overlay val="0"/>
      <c:txPr>
        <a:bodyPr/>
        <a:lstStyle/>
        <a:p>
          <a:pPr rtl="0">
            <a:defRPr sz="1000"/>
          </a:pPr>
          <a:endParaRPr lang="es-EC"/>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C" sz="1800" b="1">
              <a:effectLst/>
            </a:endParaRPr>
          </a:p>
        </c:rich>
      </c:tx>
      <c:layout>
        <c:manualLayout>
          <c:xMode val="edge"/>
          <c:yMode val="edge"/>
          <c:x val="0.15864588801399826"/>
          <c:y val="0"/>
        </c:manualLayout>
      </c:layout>
      <c:overlay val="0"/>
    </c:title>
    <c:autoTitleDeleted val="0"/>
    <c:plotArea>
      <c:layout>
        <c:manualLayout>
          <c:layoutTarget val="inner"/>
          <c:xMode val="edge"/>
          <c:yMode val="edge"/>
          <c:x val="0.18877184270885058"/>
          <c:y val="0.17294836404712094"/>
          <c:w val="0.60211108746541819"/>
          <c:h val="0.6528595870460483"/>
        </c:manualLayout>
      </c:layout>
      <c:barChart>
        <c:barDir val="col"/>
        <c:grouping val="clustered"/>
        <c:varyColors val="0"/>
        <c:ser>
          <c:idx val="14"/>
          <c:order val="0"/>
          <c:tx>
            <c:strRef>
              <c:f>'Balance Térmico'!$C$52</c:f>
              <c:strCache>
                <c:ptCount val="1"/>
                <c:pt idx="0">
                  <c:v>Energía
GJ</c:v>
                </c:pt>
              </c:strCache>
            </c:strRef>
          </c:tx>
          <c:invertIfNegative val="0"/>
          <c:dPt>
            <c:idx val="0"/>
            <c:invertIfNegative val="0"/>
            <c:bubble3D val="0"/>
            <c:spPr>
              <a:solidFill>
                <a:srgbClr val="92D050"/>
              </a:solidFill>
            </c:spPr>
          </c:dPt>
          <c:dPt>
            <c:idx val="1"/>
            <c:invertIfNegative val="0"/>
            <c:bubble3D val="0"/>
            <c:spPr>
              <a:solidFill>
                <a:srgbClr val="FFC000"/>
              </a:solidFill>
            </c:spPr>
          </c:dPt>
          <c:dPt>
            <c:idx val="2"/>
            <c:invertIfNegative val="0"/>
            <c:bubble3D val="0"/>
            <c:spPr>
              <a:solidFill>
                <a:srgbClr val="FF0000"/>
              </a:solidFill>
            </c:spPr>
          </c:dPt>
          <c:dPt>
            <c:idx val="3"/>
            <c:invertIfNegative val="0"/>
            <c:bubble3D val="0"/>
            <c:spPr>
              <a:solidFill>
                <a:srgbClr val="7030A0"/>
              </a:solidFill>
              <a:ln>
                <a:solidFill>
                  <a:srgbClr val="7030A0"/>
                </a:solidFill>
              </a:ln>
            </c:spPr>
          </c:dPt>
          <c:dPt>
            <c:idx val="4"/>
            <c:invertIfNegative val="0"/>
            <c:bubble3D val="0"/>
            <c:spPr>
              <a:solidFill>
                <a:srgbClr val="00B0F0"/>
              </a:solidFill>
            </c:spPr>
          </c:dPt>
          <c:dPt>
            <c:idx val="5"/>
            <c:invertIfNegative val="0"/>
            <c:bubble3D val="0"/>
            <c:spPr>
              <a:solidFill>
                <a:schemeClr val="accent6">
                  <a:lumMod val="75000"/>
                </a:schemeClr>
              </a:solidFill>
            </c:spPr>
          </c:dPt>
          <c:dPt>
            <c:idx val="6"/>
            <c:invertIfNegative val="0"/>
            <c:bubble3D val="0"/>
            <c:spPr>
              <a:solidFill>
                <a:schemeClr val="accent1">
                  <a:lumMod val="60000"/>
                  <a:lumOff val="40000"/>
                </a:schemeClr>
              </a:solidFill>
            </c:spPr>
          </c:dPt>
          <c:dPt>
            <c:idx val="7"/>
            <c:invertIfNegative val="0"/>
            <c:bubble3D val="0"/>
            <c:spPr>
              <a:solidFill>
                <a:srgbClr val="0070C0"/>
              </a:solidFill>
            </c:spPr>
          </c:dPt>
          <c:dPt>
            <c:idx val="8"/>
            <c:invertIfNegative val="0"/>
            <c:bubble3D val="0"/>
            <c:spPr>
              <a:solidFill>
                <a:srgbClr val="002060"/>
              </a:solidFill>
            </c:spPr>
          </c:dPt>
          <c:cat>
            <c:strRef>
              <c:f>'Balance Térmico'!$B$53:$B$61</c:f>
              <c:strCache>
                <c:ptCount val="9"/>
                <c:pt idx="0">
                  <c:v>ACS</c:v>
                </c:pt>
                <c:pt idx="1">
                  <c:v>Lavandería</c:v>
                </c:pt>
                <c:pt idx="2">
                  <c:v>Pérdidas det.</c:v>
                </c:pt>
                <c:pt idx="3">
                  <c:v>Esterilización</c:v>
                </c:pt>
                <c:pt idx="4">
                  <c:v>Piscina</c:v>
                </c:pt>
                <c:pt idx="5">
                  <c:v>Pérdidas indet.</c:v>
                </c:pt>
                <c:pt idx="6">
                  <c:v>Fugas</c:v>
                </c:pt>
                <c:pt idx="7">
                  <c:v>Condensado</c:v>
                </c:pt>
                <c:pt idx="8">
                  <c:v>Cocina</c:v>
                </c:pt>
              </c:strCache>
            </c:strRef>
          </c:cat>
          <c:val>
            <c:numRef>
              <c:f>'Balance Térmico'!$C$53:$C$61</c:f>
              <c:numCache>
                <c:formatCode>0.00</c:formatCode>
                <c:ptCount val="9"/>
                <c:pt idx="0">
                  <c:v>2358.56</c:v>
                </c:pt>
                <c:pt idx="1">
                  <c:v>1777.35</c:v>
                </c:pt>
                <c:pt idx="2">
                  <c:v>993.04</c:v>
                </c:pt>
                <c:pt idx="3">
                  <c:v>637.28</c:v>
                </c:pt>
                <c:pt idx="4">
                  <c:v>422.39</c:v>
                </c:pt>
                <c:pt idx="5">
                  <c:v>404.73</c:v>
                </c:pt>
                <c:pt idx="6">
                  <c:v>150.53</c:v>
                </c:pt>
                <c:pt idx="7">
                  <c:v>38.24</c:v>
                </c:pt>
                <c:pt idx="8">
                  <c:v>20.82</c:v>
                </c:pt>
              </c:numCache>
            </c:numRef>
          </c:val>
        </c:ser>
        <c:dLbls>
          <c:showLegendKey val="0"/>
          <c:showVal val="0"/>
          <c:showCatName val="0"/>
          <c:showSerName val="0"/>
          <c:showPercent val="0"/>
          <c:showBubbleSize val="0"/>
        </c:dLbls>
        <c:gapWidth val="100"/>
        <c:axId val="107181952"/>
        <c:axId val="107183488"/>
      </c:barChart>
      <c:lineChart>
        <c:grouping val="standard"/>
        <c:varyColors val="0"/>
        <c:ser>
          <c:idx val="0"/>
          <c:order val="1"/>
          <c:tx>
            <c:strRef>
              <c:f>'Balance Térmico'!$E$35</c:f>
              <c:strCache>
                <c:ptCount val="1"/>
                <c:pt idx="0">
                  <c:v>% acumulado</c:v>
                </c:pt>
              </c:strCache>
            </c:strRef>
          </c:tx>
          <c:spPr>
            <a:ln w="25400">
              <a:solidFill>
                <a:sysClr val="windowText" lastClr="000000"/>
              </a:solidFill>
            </a:ln>
          </c:spPr>
          <c:marker>
            <c:symbol val="circle"/>
            <c:size val="5"/>
            <c:spPr>
              <a:solidFill>
                <a:schemeClr val="tx1"/>
              </a:solidFill>
              <a:ln cap="flat">
                <a:solidFill>
                  <a:sysClr val="windowText" lastClr="000000"/>
                </a:solidFill>
              </a:ln>
            </c:spPr>
          </c:marker>
          <c:dPt>
            <c:idx val="1"/>
            <c:marker>
              <c:spPr>
                <a:solidFill>
                  <a:schemeClr val="tx1"/>
                </a:solidFill>
                <a:ln cap="flat" cmpd="sng">
                  <a:solidFill>
                    <a:sysClr val="windowText" lastClr="000000"/>
                  </a:solidFill>
                </a:ln>
              </c:spPr>
            </c:marker>
            <c:bubble3D val="0"/>
          </c:dPt>
          <c:dLbls>
            <c:numFmt formatCode="#,##0.0" sourceLinked="0"/>
            <c:txPr>
              <a:bodyPr/>
              <a:lstStyle/>
              <a:p>
                <a:pPr>
                  <a:defRPr sz="900" b="1"/>
                </a:pPr>
                <a:endParaRPr lang="es-EC"/>
              </a:p>
            </c:txPr>
            <c:dLblPos val="t"/>
            <c:showLegendKey val="0"/>
            <c:showVal val="1"/>
            <c:showCatName val="0"/>
            <c:showSerName val="0"/>
            <c:showPercent val="0"/>
            <c:showBubbleSize val="0"/>
            <c:showLeaderLines val="0"/>
          </c:dLbls>
          <c:cat>
            <c:strRef>
              <c:f>'Balance Térmico'!$B$53:$B$60</c:f>
              <c:strCache>
                <c:ptCount val="8"/>
                <c:pt idx="0">
                  <c:v>ACS</c:v>
                </c:pt>
                <c:pt idx="1">
                  <c:v>Lavandería</c:v>
                </c:pt>
                <c:pt idx="2">
                  <c:v>Pérdidas det.</c:v>
                </c:pt>
                <c:pt idx="3">
                  <c:v>Esterilización</c:v>
                </c:pt>
                <c:pt idx="4">
                  <c:v>Piscina</c:v>
                </c:pt>
                <c:pt idx="5">
                  <c:v>Pérdidas indet.</c:v>
                </c:pt>
                <c:pt idx="6">
                  <c:v>Fugas</c:v>
                </c:pt>
                <c:pt idx="7">
                  <c:v>Condensado</c:v>
                </c:pt>
              </c:strCache>
            </c:strRef>
          </c:cat>
          <c:val>
            <c:numRef>
              <c:f>'Balance Térmico'!$E$53:$E$61</c:f>
              <c:numCache>
                <c:formatCode>0.00</c:formatCode>
                <c:ptCount val="9"/>
                <c:pt idx="0">
                  <c:v>34.669716328528551</c:v>
                </c:pt>
                <c:pt idx="1">
                  <c:v>60.795920587275504</c:v>
                </c:pt>
                <c:pt idx="2">
                  <c:v>75.39313884879185</c:v>
                </c:pt>
                <c:pt idx="3">
                  <c:v>84.760853395737726</c:v>
                </c:pt>
                <c:pt idx="4">
                  <c:v>90.969786592267468</c:v>
                </c:pt>
                <c:pt idx="5">
                  <c:v>96.919126142520739</c:v>
                </c:pt>
                <c:pt idx="6">
                  <c:v>99.131845937197753</c:v>
                </c:pt>
                <c:pt idx="7">
                  <c:v>99.693955848500806</c:v>
                </c:pt>
                <c:pt idx="8">
                  <c:v>100.00000000000001</c:v>
                </c:pt>
              </c:numCache>
            </c:numRef>
          </c:val>
          <c:smooth val="0"/>
        </c:ser>
        <c:dLbls>
          <c:showLegendKey val="0"/>
          <c:showVal val="0"/>
          <c:showCatName val="0"/>
          <c:showSerName val="0"/>
          <c:showPercent val="0"/>
          <c:showBubbleSize val="0"/>
        </c:dLbls>
        <c:marker val="1"/>
        <c:smooth val="0"/>
        <c:axId val="107195776"/>
        <c:axId val="107193856"/>
      </c:lineChart>
      <c:catAx>
        <c:axId val="107181952"/>
        <c:scaling>
          <c:orientation val="minMax"/>
        </c:scaling>
        <c:delete val="0"/>
        <c:axPos val="b"/>
        <c:majorTickMark val="out"/>
        <c:minorTickMark val="none"/>
        <c:tickLblPos val="nextTo"/>
        <c:txPr>
          <a:bodyPr rot="-5400000" vert="horz"/>
          <a:lstStyle/>
          <a:p>
            <a:pPr>
              <a:defRPr sz="900" b="1"/>
            </a:pPr>
            <a:endParaRPr lang="es-EC"/>
          </a:p>
        </c:txPr>
        <c:crossAx val="107183488"/>
        <c:crosses val="autoZero"/>
        <c:auto val="1"/>
        <c:lblAlgn val="ctr"/>
        <c:lblOffset val="100"/>
        <c:noMultiLvlLbl val="0"/>
      </c:catAx>
      <c:valAx>
        <c:axId val="107183488"/>
        <c:scaling>
          <c:orientation val="minMax"/>
        </c:scaling>
        <c:delete val="0"/>
        <c:axPos val="l"/>
        <c:majorGridlines>
          <c:spPr>
            <a:ln>
              <a:noFill/>
            </a:ln>
          </c:spPr>
        </c:majorGridlines>
        <c:title>
          <c:tx>
            <c:rich>
              <a:bodyPr rot="0" vert="horz"/>
              <a:lstStyle/>
              <a:p>
                <a:pPr>
                  <a:defRPr sz="800"/>
                </a:pPr>
                <a:r>
                  <a:rPr lang="es-EC" sz="800"/>
                  <a:t>Energía</a:t>
                </a:r>
                <a:br>
                  <a:rPr lang="es-EC" sz="800"/>
                </a:br>
                <a:r>
                  <a:rPr lang="es-EC" sz="800"/>
                  <a:t>[GJ]</a:t>
                </a:r>
              </a:p>
            </c:rich>
          </c:tx>
          <c:layout>
            <c:manualLayout>
              <c:xMode val="edge"/>
              <c:yMode val="edge"/>
              <c:x val="5.5555555555555558E-3"/>
              <c:y val="0.4584744094488189"/>
            </c:manualLayout>
          </c:layout>
          <c:overlay val="0"/>
        </c:title>
        <c:numFmt formatCode="0" sourceLinked="0"/>
        <c:majorTickMark val="out"/>
        <c:minorTickMark val="none"/>
        <c:tickLblPos val="nextTo"/>
        <c:txPr>
          <a:bodyPr/>
          <a:lstStyle/>
          <a:p>
            <a:pPr>
              <a:defRPr sz="800"/>
            </a:pPr>
            <a:endParaRPr lang="es-EC"/>
          </a:p>
        </c:txPr>
        <c:crossAx val="107181952"/>
        <c:crosses val="autoZero"/>
        <c:crossBetween val="between"/>
      </c:valAx>
      <c:valAx>
        <c:axId val="107193856"/>
        <c:scaling>
          <c:orientation val="minMax"/>
          <c:max val="100"/>
        </c:scaling>
        <c:delete val="0"/>
        <c:axPos val="r"/>
        <c:title>
          <c:tx>
            <c:rich>
              <a:bodyPr rot="0" vert="horz"/>
              <a:lstStyle/>
              <a:p>
                <a:pPr>
                  <a:defRPr sz="800"/>
                </a:pPr>
                <a:r>
                  <a:rPr lang="es-EC" sz="800"/>
                  <a:t>% acumulado</a:t>
                </a:r>
              </a:p>
            </c:rich>
          </c:tx>
          <c:overlay val="0"/>
        </c:title>
        <c:numFmt formatCode="0" sourceLinked="0"/>
        <c:majorTickMark val="out"/>
        <c:minorTickMark val="none"/>
        <c:tickLblPos val="nextTo"/>
        <c:txPr>
          <a:bodyPr/>
          <a:lstStyle/>
          <a:p>
            <a:pPr>
              <a:defRPr sz="800"/>
            </a:pPr>
            <a:endParaRPr lang="es-EC"/>
          </a:p>
        </c:txPr>
        <c:crossAx val="107195776"/>
        <c:crosses val="max"/>
        <c:crossBetween val="between"/>
      </c:valAx>
      <c:catAx>
        <c:axId val="107195776"/>
        <c:scaling>
          <c:orientation val="minMax"/>
        </c:scaling>
        <c:delete val="1"/>
        <c:axPos val="b"/>
        <c:majorTickMark val="out"/>
        <c:minorTickMark val="none"/>
        <c:tickLblPos val="nextTo"/>
        <c:crossAx val="107193856"/>
        <c:crosses val="autoZero"/>
        <c:auto val="1"/>
        <c:lblAlgn val="ctr"/>
        <c:lblOffset val="100"/>
        <c:noMultiLvlLbl val="0"/>
      </c:cat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manualLayout>
          <c:layoutTarget val="inner"/>
          <c:xMode val="edge"/>
          <c:yMode val="edge"/>
          <c:x val="0.14799353365087575"/>
          <c:y val="0.22395467634792723"/>
          <c:w val="0.43054265091863519"/>
          <c:h val="0.51851851851851849"/>
        </c:manualLayout>
      </c:layout>
      <c:pie3DChart>
        <c:varyColors val="1"/>
        <c:ser>
          <c:idx val="14"/>
          <c:order val="0"/>
          <c:tx>
            <c:strRef>
              <c:f>ACS!$B$53:$B$55</c:f>
              <c:strCache>
                <c:ptCount val="1"/>
                <c:pt idx="0">
                  <c:v>E. consumida, intercambiador Q. perdido, tuberías Q. perdido, intercambiador</c:v>
                </c:pt>
              </c:strCache>
            </c:strRef>
          </c:tx>
          <c:dPt>
            <c:idx val="0"/>
            <c:bubble3D val="0"/>
            <c:spPr>
              <a:solidFill>
                <a:srgbClr val="92D050"/>
              </a:solidFill>
            </c:spPr>
          </c:dPt>
          <c:dPt>
            <c:idx val="1"/>
            <c:bubble3D val="0"/>
            <c:spPr>
              <a:solidFill>
                <a:srgbClr val="FFC000"/>
              </a:solidFill>
            </c:spPr>
          </c:dPt>
          <c:dPt>
            <c:idx val="2"/>
            <c:bubble3D val="0"/>
            <c:spPr>
              <a:solidFill>
                <a:srgbClr val="FF0000"/>
              </a:solidFill>
            </c:spPr>
          </c:dPt>
          <c:dLbls>
            <c:dLbl>
              <c:idx val="0"/>
              <c:layout>
                <c:manualLayout>
                  <c:x val="7.8078059615979856E-2"/>
                  <c:y val="5.9146027799419847E-2"/>
                </c:manualLayout>
              </c:layout>
              <c:tx>
                <c:rich>
                  <a:bodyPr/>
                  <a:lstStyle/>
                  <a:p>
                    <a:r>
                      <a:rPr lang="en-US" sz="1050" b="1"/>
                      <a:t>1262,29 GJ</a:t>
                    </a:r>
                    <a:br>
                      <a:rPr lang="en-US" sz="1050" b="1"/>
                    </a:br>
                    <a:r>
                      <a:rPr lang="en-US" sz="1050" b="1"/>
                      <a:t>53,5%</a:t>
                    </a:r>
                    <a:endParaRPr lang="en-US"/>
                  </a:p>
                </c:rich>
              </c:tx>
              <c:dLblPos val="bestFit"/>
              <c:showLegendKey val="0"/>
              <c:showVal val="1"/>
              <c:showCatName val="0"/>
              <c:showSerName val="0"/>
              <c:showPercent val="0"/>
              <c:showBubbleSize val="0"/>
            </c:dLbl>
            <c:dLbl>
              <c:idx val="1"/>
              <c:layout>
                <c:manualLayout>
                  <c:x val="-0.10510508025228056"/>
                  <c:y val="-3.7208803027378355E-2"/>
                </c:manualLayout>
              </c:layout>
              <c:tx>
                <c:rich>
                  <a:bodyPr/>
                  <a:lstStyle/>
                  <a:p>
                    <a:r>
                      <a:rPr lang="en-US" sz="1050" b="1"/>
                      <a:t>1080,37 GJ</a:t>
                    </a:r>
                    <a:br>
                      <a:rPr lang="en-US" sz="1050" b="1"/>
                    </a:br>
                    <a:r>
                      <a:rPr lang="en-US" sz="1050" b="1"/>
                      <a:t>45,8%</a:t>
                    </a:r>
                    <a:endParaRPr lang="en-US"/>
                  </a:p>
                </c:rich>
              </c:tx>
              <c:dLblPos val="bestFit"/>
              <c:showLegendKey val="0"/>
              <c:showVal val="1"/>
              <c:showCatName val="0"/>
              <c:showSerName val="0"/>
              <c:showPercent val="0"/>
              <c:showBubbleSize val="0"/>
            </c:dLbl>
            <c:dLbl>
              <c:idx val="2"/>
              <c:layout>
                <c:manualLayout>
                  <c:x val="2.1021016050456115E-2"/>
                  <c:y val="-0.11933354203067852"/>
                </c:manualLayout>
              </c:layout>
              <c:tx>
                <c:rich>
                  <a:bodyPr/>
                  <a:lstStyle/>
                  <a:p>
                    <a:r>
                      <a:rPr lang="en-US" sz="1050" b="1"/>
                      <a:t>15,90 GJ</a:t>
                    </a:r>
                    <a:br>
                      <a:rPr lang="en-US" sz="1050" b="1"/>
                    </a:br>
                    <a:r>
                      <a:rPr lang="en-US" sz="1050" b="1"/>
                      <a:t>0,7%</a:t>
                    </a:r>
                    <a:endParaRPr lang="en-US"/>
                  </a:p>
                </c:rich>
              </c:tx>
              <c:dLblPos val="bestFit"/>
              <c:showLegendKey val="0"/>
              <c:showVal val="1"/>
              <c:showCatName val="0"/>
              <c:showSerName val="0"/>
              <c:showPercent val="0"/>
              <c:showBubbleSize val="0"/>
            </c:dLbl>
            <c:dLbl>
              <c:idx val="3"/>
              <c:layout>
                <c:manualLayout>
                  <c:x val="-9.90990990990991E-2"/>
                  <c:y val="-7.5975501732087947E-2"/>
                </c:manualLayout>
              </c:layout>
              <c:tx>
                <c:rich>
                  <a:bodyPr/>
                  <a:lstStyle/>
                  <a:p>
                    <a:r>
                      <a:rPr lang="en-US" sz="1050" b="1"/>
                      <a:t>637,28 GJ</a:t>
                    </a:r>
                    <a:br>
                      <a:rPr lang="en-US" sz="1050" b="1"/>
                    </a:br>
                    <a:r>
                      <a:rPr lang="en-US" sz="1050" b="1"/>
                      <a:t>9,4%</a:t>
                    </a:r>
                    <a:endParaRPr lang="en-US"/>
                  </a:p>
                </c:rich>
              </c:tx>
              <c:dLblPos val="bestFit"/>
              <c:showLegendKey val="0"/>
              <c:showVal val="1"/>
              <c:showCatName val="0"/>
              <c:showSerName val="0"/>
              <c:showPercent val="0"/>
              <c:showBubbleSize val="0"/>
            </c:dLbl>
            <c:dLbl>
              <c:idx val="4"/>
              <c:layout>
                <c:manualLayout>
                  <c:x val="-0.10510510510510511"/>
                  <c:y val="-0.11069127161692768"/>
                </c:manualLayout>
              </c:layout>
              <c:tx>
                <c:rich>
                  <a:bodyPr/>
                  <a:lstStyle/>
                  <a:p>
                    <a:r>
                      <a:rPr lang="en-US" sz="1050" b="1"/>
                      <a:t>475,52 GJ</a:t>
                    </a:r>
                    <a:br>
                      <a:rPr lang="en-US" sz="1050" b="1"/>
                    </a:br>
                    <a:r>
                      <a:rPr lang="en-US" sz="1050" b="1"/>
                      <a:t>7,0%</a:t>
                    </a:r>
                    <a:endParaRPr lang="en-US"/>
                  </a:p>
                </c:rich>
              </c:tx>
              <c:dLblPos val="bestFit"/>
              <c:showLegendKey val="0"/>
              <c:showVal val="1"/>
              <c:showCatName val="0"/>
              <c:showSerName val="0"/>
              <c:showPercent val="0"/>
              <c:showBubbleSize val="0"/>
            </c:dLbl>
            <c:dLbl>
              <c:idx val="5"/>
              <c:layout>
                <c:manualLayout>
                  <c:x val="6.006006006006006E-3"/>
                  <c:y val="-0.14535336694494091"/>
                </c:manualLayout>
              </c:layout>
              <c:tx>
                <c:rich>
                  <a:bodyPr/>
                  <a:lstStyle/>
                  <a:p>
                    <a:r>
                      <a:rPr lang="en-US" sz="1050" b="1"/>
                      <a:t>421,50 GJ</a:t>
                    </a:r>
                    <a:br>
                      <a:rPr lang="en-US" sz="1050" b="1"/>
                    </a:br>
                    <a:r>
                      <a:rPr lang="en-US" sz="1050" b="1"/>
                      <a:t>6,2%</a:t>
                    </a:r>
                    <a:endParaRPr lang="en-US"/>
                  </a:p>
                </c:rich>
              </c:tx>
              <c:dLblPos val="bestFit"/>
              <c:showLegendKey val="0"/>
              <c:showVal val="1"/>
              <c:showCatName val="0"/>
              <c:showSerName val="0"/>
              <c:showPercent val="0"/>
              <c:showBubbleSize val="0"/>
            </c:dLbl>
            <c:dLbl>
              <c:idx val="6"/>
              <c:layout>
                <c:manualLayout>
                  <c:x val="6.006006006006006E-2"/>
                  <c:y val="-0.12238965794638479"/>
                </c:manualLayout>
              </c:layout>
              <c:tx>
                <c:rich>
                  <a:bodyPr/>
                  <a:lstStyle/>
                  <a:p>
                    <a:r>
                      <a:rPr lang="en-US" sz="1050" b="1"/>
                      <a:t>146,36 GJ</a:t>
                    </a:r>
                    <a:br>
                      <a:rPr lang="en-US" sz="1050" b="1"/>
                    </a:br>
                    <a:r>
                      <a:rPr lang="en-US" sz="1050" b="1"/>
                      <a:t>2,2%</a:t>
                    </a:r>
                    <a:endParaRPr lang="en-US"/>
                  </a:p>
                </c:rich>
              </c:tx>
              <c:dLblPos val="bestFit"/>
              <c:showLegendKey val="0"/>
              <c:showVal val="1"/>
              <c:showCatName val="0"/>
              <c:showSerName val="0"/>
              <c:showPercent val="0"/>
              <c:showBubbleSize val="0"/>
            </c:dLbl>
            <c:dLbl>
              <c:idx val="7"/>
              <c:layout>
                <c:manualLayout>
                  <c:x val="8.408408408408409E-2"/>
                  <c:y val="-2.9637690073774179E-2"/>
                </c:manualLayout>
              </c:layout>
              <c:tx>
                <c:rich>
                  <a:bodyPr/>
                  <a:lstStyle/>
                  <a:p>
                    <a:r>
                      <a:rPr lang="en-US" sz="1050" b="1"/>
                      <a:t>20,82 GJ</a:t>
                    </a:r>
                    <a:br>
                      <a:rPr lang="en-US" sz="1050" b="1"/>
                    </a:br>
                    <a:r>
                      <a:rPr lang="en-US" sz="1050" b="1"/>
                      <a:t>0,3%</a:t>
                    </a:r>
                    <a:endParaRPr lang="en-US"/>
                  </a:p>
                </c:rich>
              </c:tx>
              <c:dLblPos val="bestFit"/>
              <c:showLegendKey val="0"/>
              <c:showVal val="1"/>
              <c:showCatName val="0"/>
              <c:showSerName val="0"/>
              <c:showPercent val="0"/>
              <c:showBubbleSize val="0"/>
            </c:dLbl>
            <c:numFmt formatCode="#,##0.00" sourceLinked="0"/>
            <c:txPr>
              <a:bodyPr/>
              <a:lstStyle/>
              <a:p>
                <a:pPr>
                  <a:defRPr sz="1050" b="1"/>
                </a:pPr>
                <a:endParaRPr lang="es-EC"/>
              </a:p>
            </c:txPr>
            <c:dLblPos val="outEnd"/>
            <c:showLegendKey val="0"/>
            <c:showVal val="1"/>
            <c:showCatName val="0"/>
            <c:showSerName val="0"/>
            <c:showPercent val="0"/>
            <c:showBubbleSize val="0"/>
            <c:showLeaderLines val="1"/>
          </c:dLbls>
          <c:cat>
            <c:strRef>
              <c:f>ACS!$B$53:$B$55</c:f>
              <c:strCache>
                <c:ptCount val="3"/>
                <c:pt idx="0">
                  <c:v>E. consumida, intercambiador</c:v>
                </c:pt>
                <c:pt idx="1">
                  <c:v>Q. perdido, tuberías</c:v>
                </c:pt>
                <c:pt idx="2">
                  <c:v>Q. perdido, intercambiador</c:v>
                </c:pt>
              </c:strCache>
            </c:strRef>
          </c:cat>
          <c:val>
            <c:numRef>
              <c:f>ACS!$C$53:$C$55</c:f>
              <c:numCache>
                <c:formatCode>0.00</c:formatCode>
                <c:ptCount val="3"/>
                <c:pt idx="0">
                  <c:v>1262.29</c:v>
                </c:pt>
                <c:pt idx="1">
                  <c:v>1080.3699999999999</c:v>
                </c:pt>
                <c:pt idx="2">
                  <c:v>15.9</c:v>
                </c:pt>
              </c:numCache>
            </c:numRef>
          </c:val>
        </c:ser>
        <c:dLbls>
          <c:dLblPos val="outEnd"/>
          <c:showLegendKey val="0"/>
          <c:showVal val="0"/>
          <c:showCatName val="0"/>
          <c:showSerName val="0"/>
          <c:showPercent val="1"/>
          <c:showBubbleSize val="0"/>
          <c:showLeaderLines val="1"/>
        </c:dLbls>
      </c:pie3DChart>
    </c:plotArea>
    <c:legend>
      <c:legendPos val="r"/>
      <c:layout>
        <c:manualLayout>
          <c:xMode val="edge"/>
          <c:yMode val="edge"/>
          <c:x val="0.73101388940199008"/>
          <c:y val="0.27321349571720377"/>
          <c:w val="0.25836682645699866"/>
          <c:h val="0.48204357057534608"/>
        </c:manualLayout>
      </c:layout>
      <c:overlay val="0"/>
      <c:txPr>
        <a:bodyPr/>
        <a:lstStyle/>
        <a:p>
          <a:pPr rtl="0">
            <a:defRPr sz="1000"/>
          </a:pPr>
          <a:endParaRPr lang="es-EC"/>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C" sz="1800" b="1">
              <a:effectLst/>
            </a:endParaRPr>
          </a:p>
        </c:rich>
      </c:tx>
      <c:layout>
        <c:manualLayout>
          <c:xMode val="edge"/>
          <c:yMode val="edge"/>
          <c:x val="0.15864588801399826"/>
          <c:y val="0"/>
        </c:manualLayout>
      </c:layout>
      <c:overlay val="0"/>
    </c:title>
    <c:autoTitleDeleted val="0"/>
    <c:plotArea>
      <c:layout>
        <c:manualLayout>
          <c:layoutTarget val="inner"/>
          <c:xMode val="edge"/>
          <c:yMode val="edge"/>
          <c:x val="0.18877184270885058"/>
          <c:y val="0.26001718892117781"/>
          <c:w val="0.60211108746541819"/>
          <c:h val="0.45631921039961482"/>
        </c:manualLayout>
      </c:layout>
      <c:barChart>
        <c:barDir val="col"/>
        <c:grouping val="clustered"/>
        <c:varyColors val="0"/>
        <c:ser>
          <c:idx val="14"/>
          <c:order val="0"/>
          <c:tx>
            <c:strRef>
              <c:f>ACS!$C$52</c:f>
              <c:strCache>
                <c:ptCount val="1"/>
                <c:pt idx="0">
                  <c:v>Energía
GJ</c:v>
                </c:pt>
              </c:strCache>
            </c:strRef>
          </c:tx>
          <c:invertIfNegative val="0"/>
          <c:dPt>
            <c:idx val="0"/>
            <c:invertIfNegative val="0"/>
            <c:bubble3D val="0"/>
            <c:spPr>
              <a:solidFill>
                <a:srgbClr val="92D050"/>
              </a:solidFill>
            </c:spPr>
          </c:dPt>
          <c:dPt>
            <c:idx val="1"/>
            <c:invertIfNegative val="0"/>
            <c:bubble3D val="0"/>
            <c:spPr>
              <a:solidFill>
                <a:srgbClr val="FFC000"/>
              </a:solidFill>
            </c:spPr>
          </c:dPt>
          <c:dPt>
            <c:idx val="2"/>
            <c:invertIfNegative val="0"/>
            <c:bubble3D val="0"/>
            <c:spPr>
              <a:solidFill>
                <a:srgbClr val="FF0000"/>
              </a:solidFill>
            </c:spPr>
          </c:dPt>
          <c:cat>
            <c:strRef>
              <c:f>ACS!$B$53:$B$55</c:f>
              <c:strCache>
                <c:ptCount val="3"/>
                <c:pt idx="0">
                  <c:v>E. consumida, intercambiador</c:v>
                </c:pt>
                <c:pt idx="1">
                  <c:v>Q. perdido, tuberías</c:v>
                </c:pt>
                <c:pt idx="2">
                  <c:v>Q. perdido, intercambiador</c:v>
                </c:pt>
              </c:strCache>
            </c:strRef>
          </c:cat>
          <c:val>
            <c:numRef>
              <c:f>ACS!$C$53:$C$55</c:f>
              <c:numCache>
                <c:formatCode>0.00</c:formatCode>
                <c:ptCount val="3"/>
                <c:pt idx="0">
                  <c:v>1262.29</c:v>
                </c:pt>
                <c:pt idx="1">
                  <c:v>1080.3699999999999</c:v>
                </c:pt>
                <c:pt idx="2">
                  <c:v>15.9</c:v>
                </c:pt>
              </c:numCache>
            </c:numRef>
          </c:val>
        </c:ser>
        <c:dLbls>
          <c:showLegendKey val="0"/>
          <c:showVal val="0"/>
          <c:showCatName val="0"/>
          <c:showSerName val="0"/>
          <c:showPercent val="0"/>
          <c:showBubbleSize val="0"/>
        </c:dLbls>
        <c:gapWidth val="100"/>
        <c:axId val="107814272"/>
        <c:axId val="107828352"/>
      </c:barChart>
      <c:lineChart>
        <c:grouping val="standard"/>
        <c:varyColors val="0"/>
        <c:ser>
          <c:idx val="0"/>
          <c:order val="1"/>
          <c:tx>
            <c:strRef>
              <c:f>ACS!$E$35</c:f>
              <c:strCache>
                <c:ptCount val="1"/>
                <c:pt idx="0">
                  <c:v>% acumulado</c:v>
                </c:pt>
              </c:strCache>
            </c:strRef>
          </c:tx>
          <c:spPr>
            <a:ln w="25400">
              <a:solidFill>
                <a:sysClr val="windowText" lastClr="000000"/>
              </a:solidFill>
            </a:ln>
          </c:spPr>
          <c:marker>
            <c:symbol val="circle"/>
            <c:size val="5"/>
            <c:spPr>
              <a:solidFill>
                <a:schemeClr val="tx1"/>
              </a:solidFill>
              <a:ln cap="flat">
                <a:solidFill>
                  <a:sysClr val="windowText" lastClr="000000"/>
                </a:solidFill>
              </a:ln>
            </c:spPr>
          </c:marker>
          <c:dPt>
            <c:idx val="1"/>
            <c:marker>
              <c:spPr>
                <a:solidFill>
                  <a:schemeClr val="tx1"/>
                </a:solidFill>
                <a:ln cap="flat" cmpd="sng">
                  <a:solidFill>
                    <a:sysClr val="windowText" lastClr="000000"/>
                  </a:solidFill>
                </a:ln>
              </c:spPr>
            </c:marker>
            <c:bubble3D val="0"/>
          </c:dPt>
          <c:dLbls>
            <c:numFmt formatCode="#,##0.0" sourceLinked="0"/>
            <c:txPr>
              <a:bodyPr/>
              <a:lstStyle/>
              <a:p>
                <a:pPr>
                  <a:defRPr sz="1000" b="1"/>
                </a:pPr>
                <a:endParaRPr lang="es-EC"/>
              </a:p>
            </c:txPr>
            <c:dLblPos val="t"/>
            <c:showLegendKey val="0"/>
            <c:showVal val="1"/>
            <c:showCatName val="0"/>
            <c:showSerName val="0"/>
            <c:showPercent val="0"/>
            <c:showBubbleSize val="0"/>
            <c:showLeaderLines val="0"/>
          </c:dLbls>
          <c:cat>
            <c:strRef>
              <c:f>ACS!$B$53:$B$60</c:f>
              <c:strCache>
                <c:ptCount val="3"/>
                <c:pt idx="0">
                  <c:v>E. consumida, intercambiador</c:v>
                </c:pt>
                <c:pt idx="1">
                  <c:v>Q. perdido, tuberías</c:v>
                </c:pt>
                <c:pt idx="2">
                  <c:v>Q. perdido, intercambiador</c:v>
                </c:pt>
              </c:strCache>
            </c:strRef>
          </c:cat>
          <c:val>
            <c:numRef>
              <c:f>ACS!$E$53:$E$55</c:f>
              <c:numCache>
                <c:formatCode>0.00</c:formatCode>
                <c:ptCount val="3"/>
                <c:pt idx="0">
                  <c:v>53.519520385319858</c:v>
                </c:pt>
                <c:pt idx="1">
                  <c:v>99.325859846686114</c:v>
                </c:pt>
                <c:pt idx="2">
                  <c:v>100</c:v>
                </c:pt>
              </c:numCache>
            </c:numRef>
          </c:val>
          <c:smooth val="0"/>
        </c:ser>
        <c:dLbls>
          <c:showLegendKey val="0"/>
          <c:showVal val="0"/>
          <c:showCatName val="0"/>
          <c:showSerName val="0"/>
          <c:showPercent val="0"/>
          <c:showBubbleSize val="0"/>
        </c:dLbls>
        <c:marker val="1"/>
        <c:smooth val="0"/>
        <c:axId val="107840640"/>
        <c:axId val="107830272"/>
      </c:lineChart>
      <c:catAx>
        <c:axId val="107814272"/>
        <c:scaling>
          <c:orientation val="minMax"/>
        </c:scaling>
        <c:delete val="0"/>
        <c:axPos val="b"/>
        <c:majorTickMark val="out"/>
        <c:minorTickMark val="none"/>
        <c:tickLblPos val="nextTo"/>
        <c:txPr>
          <a:bodyPr rot="-5400000" vert="horz"/>
          <a:lstStyle/>
          <a:p>
            <a:pPr>
              <a:defRPr sz="1000" b="1"/>
            </a:pPr>
            <a:endParaRPr lang="es-EC"/>
          </a:p>
        </c:txPr>
        <c:crossAx val="107828352"/>
        <c:crosses val="autoZero"/>
        <c:auto val="1"/>
        <c:lblAlgn val="ctr"/>
        <c:lblOffset val="100"/>
        <c:noMultiLvlLbl val="0"/>
      </c:catAx>
      <c:valAx>
        <c:axId val="107828352"/>
        <c:scaling>
          <c:orientation val="minMax"/>
        </c:scaling>
        <c:delete val="0"/>
        <c:axPos val="l"/>
        <c:majorGridlines>
          <c:spPr>
            <a:ln>
              <a:noFill/>
            </a:ln>
          </c:spPr>
        </c:majorGridlines>
        <c:title>
          <c:tx>
            <c:rich>
              <a:bodyPr rot="0" vert="horz"/>
              <a:lstStyle/>
              <a:p>
                <a:pPr>
                  <a:defRPr sz="800"/>
                </a:pPr>
                <a:r>
                  <a:rPr lang="es-EC" sz="800"/>
                  <a:t>Energía</a:t>
                </a:r>
                <a:br>
                  <a:rPr lang="es-EC" sz="800"/>
                </a:br>
                <a:r>
                  <a:rPr lang="es-EC" sz="800"/>
                  <a:t>[GJ]</a:t>
                </a:r>
              </a:p>
            </c:rich>
          </c:tx>
          <c:layout>
            <c:manualLayout>
              <c:xMode val="edge"/>
              <c:yMode val="edge"/>
              <c:x val="5.5555555555555558E-3"/>
              <c:y val="0.4584744094488189"/>
            </c:manualLayout>
          </c:layout>
          <c:overlay val="0"/>
        </c:title>
        <c:numFmt formatCode="0" sourceLinked="0"/>
        <c:majorTickMark val="out"/>
        <c:minorTickMark val="none"/>
        <c:tickLblPos val="nextTo"/>
        <c:txPr>
          <a:bodyPr/>
          <a:lstStyle/>
          <a:p>
            <a:pPr>
              <a:defRPr sz="800"/>
            </a:pPr>
            <a:endParaRPr lang="es-EC"/>
          </a:p>
        </c:txPr>
        <c:crossAx val="107814272"/>
        <c:crosses val="autoZero"/>
        <c:crossBetween val="between"/>
      </c:valAx>
      <c:valAx>
        <c:axId val="107830272"/>
        <c:scaling>
          <c:orientation val="minMax"/>
          <c:max val="100"/>
        </c:scaling>
        <c:delete val="0"/>
        <c:axPos val="r"/>
        <c:title>
          <c:tx>
            <c:rich>
              <a:bodyPr rot="0" vert="horz"/>
              <a:lstStyle/>
              <a:p>
                <a:pPr>
                  <a:defRPr sz="800"/>
                </a:pPr>
                <a:r>
                  <a:rPr lang="es-EC" sz="800"/>
                  <a:t>% acumulado</a:t>
                </a:r>
              </a:p>
            </c:rich>
          </c:tx>
          <c:overlay val="0"/>
        </c:title>
        <c:numFmt formatCode="0" sourceLinked="0"/>
        <c:majorTickMark val="out"/>
        <c:minorTickMark val="none"/>
        <c:tickLblPos val="nextTo"/>
        <c:txPr>
          <a:bodyPr/>
          <a:lstStyle/>
          <a:p>
            <a:pPr>
              <a:defRPr sz="800"/>
            </a:pPr>
            <a:endParaRPr lang="es-EC"/>
          </a:p>
        </c:txPr>
        <c:crossAx val="107840640"/>
        <c:crosses val="max"/>
        <c:crossBetween val="between"/>
      </c:valAx>
      <c:catAx>
        <c:axId val="107840640"/>
        <c:scaling>
          <c:orientation val="minMax"/>
        </c:scaling>
        <c:delete val="1"/>
        <c:axPos val="b"/>
        <c:majorTickMark val="out"/>
        <c:minorTickMark val="none"/>
        <c:tickLblPos val="nextTo"/>
        <c:crossAx val="107830272"/>
        <c:crosses val="autoZero"/>
        <c:auto val="1"/>
        <c:lblAlgn val="ctr"/>
        <c:lblOffset val="100"/>
        <c:noMultiLvlLbl val="0"/>
      </c:cat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1"/>
      <c:rAngAx val="0"/>
      <c:perspective val="30"/>
    </c:view3D>
    <c:floor>
      <c:thickness val="0"/>
    </c:floor>
    <c:sideWall>
      <c:thickness val="0"/>
    </c:sideWall>
    <c:backWall>
      <c:thickness val="0"/>
    </c:backWall>
    <c:plotArea>
      <c:layout>
        <c:manualLayout>
          <c:layoutTarget val="inner"/>
          <c:xMode val="edge"/>
          <c:yMode val="edge"/>
          <c:x val="0.11462293957194949"/>
          <c:y val="0.18378337638011999"/>
          <c:w val="0.43054265091863519"/>
          <c:h val="0.51851851851851849"/>
        </c:manualLayout>
      </c:layout>
      <c:pie3DChart>
        <c:varyColors val="1"/>
        <c:ser>
          <c:idx val="14"/>
          <c:order val="0"/>
          <c:tx>
            <c:strRef>
              <c:f>Pérdidas!$B$53:$B$60</c:f>
              <c:strCache>
                <c:ptCount val="1"/>
                <c:pt idx="0">
                  <c:v>Tuberías de vapor aisladas Pérdidas indeterminadas Tuberías de piscina Tuberías y accesorios de vapor no aislados Tanque de condensado Cabezal de distribución</c:v>
                </c:pt>
              </c:strCache>
            </c:strRef>
          </c:tx>
          <c:dPt>
            <c:idx val="0"/>
            <c:bubble3D val="0"/>
            <c:spPr>
              <a:solidFill>
                <a:srgbClr val="92D050"/>
              </a:solidFill>
            </c:spPr>
          </c:dPt>
          <c:dPt>
            <c:idx val="1"/>
            <c:bubble3D val="0"/>
            <c:spPr>
              <a:solidFill>
                <a:srgbClr val="FFC000"/>
              </a:solidFill>
            </c:spPr>
          </c:dPt>
          <c:dPt>
            <c:idx val="2"/>
            <c:bubble3D val="0"/>
            <c:spPr>
              <a:solidFill>
                <a:srgbClr val="FF0000"/>
              </a:solidFill>
            </c:spPr>
          </c:dPt>
          <c:dPt>
            <c:idx val="4"/>
            <c:bubble3D val="0"/>
            <c:spPr>
              <a:solidFill>
                <a:srgbClr val="00B0F0"/>
              </a:solidFill>
            </c:spPr>
          </c:dPt>
          <c:dPt>
            <c:idx val="5"/>
            <c:bubble3D val="0"/>
            <c:spPr>
              <a:solidFill>
                <a:schemeClr val="tx1"/>
              </a:solidFill>
            </c:spPr>
          </c:dPt>
          <c:dLbls>
            <c:dLbl>
              <c:idx val="0"/>
              <c:layout>
                <c:manualLayout>
                  <c:x val="6.006006006006006E-3"/>
                  <c:y val="8.455009553070976E-2"/>
                </c:manualLayout>
              </c:layout>
              <c:tx>
                <c:rich>
                  <a:bodyPr/>
                  <a:lstStyle/>
                  <a:p>
                    <a:r>
                      <a:rPr lang="en-US" sz="1000" b="1" i="0" kern="1200" baseline="0">
                        <a:solidFill>
                          <a:srgbClr val="000000"/>
                        </a:solidFill>
                        <a:effectLst/>
                      </a:rPr>
                      <a:t>413,50 GJ</a:t>
                    </a:r>
                    <a:br>
                      <a:rPr lang="en-US" sz="1000" b="1" i="0" kern="1200" baseline="0">
                        <a:solidFill>
                          <a:srgbClr val="000000"/>
                        </a:solidFill>
                        <a:effectLst/>
                      </a:rPr>
                    </a:br>
                    <a:r>
                      <a:rPr lang="en-US" sz="1000" b="1" i="0" kern="1200" baseline="0">
                        <a:solidFill>
                          <a:srgbClr val="000000"/>
                        </a:solidFill>
                        <a:effectLst/>
                      </a:rPr>
                      <a:t>29,6%</a:t>
                    </a:r>
                    <a:endParaRPr lang="es-EC">
                      <a:effectLst/>
                    </a:endParaRPr>
                  </a:p>
                </c:rich>
              </c:tx>
              <c:dLblPos val="bestFit"/>
              <c:showLegendKey val="0"/>
              <c:showVal val="1"/>
              <c:showCatName val="0"/>
              <c:showSerName val="0"/>
              <c:showPercent val="0"/>
              <c:showBubbleSize val="0"/>
            </c:dLbl>
            <c:dLbl>
              <c:idx val="1"/>
              <c:layout>
                <c:manualLayout>
                  <c:x val="0.1111111111111111"/>
                  <c:y val="0.13638338169044184"/>
                </c:manualLayout>
              </c:layout>
              <c:tx>
                <c:rich>
                  <a:bodyPr/>
                  <a:lstStyle/>
                  <a:p>
                    <a:r>
                      <a:rPr lang="en-US" sz="1000" b="1"/>
                      <a:t>404,73 GJ</a:t>
                    </a:r>
                    <a:br>
                      <a:rPr lang="en-US" sz="1000" b="1"/>
                    </a:br>
                    <a:r>
                      <a:rPr lang="en-US" sz="1000" b="1"/>
                      <a:t>29,0%</a:t>
                    </a:r>
                    <a:endParaRPr lang="en-US"/>
                  </a:p>
                </c:rich>
              </c:tx>
              <c:dLblPos val="bestFit"/>
              <c:showLegendKey val="0"/>
              <c:showVal val="1"/>
              <c:showCatName val="0"/>
              <c:showSerName val="0"/>
              <c:showPercent val="0"/>
              <c:showBubbleSize val="0"/>
            </c:dLbl>
            <c:dLbl>
              <c:idx val="2"/>
              <c:layout>
                <c:manualLayout>
                  <c:x val="-6.0060060060060073E-2"/>
                  <c:y val="-3.4654427534180861E-2"/>
                </c:manualLayout>
              </c:layout>
              <c:tx>
                <c:rich>
                  <a:bodyPr/>
                  <a:lstStyle/>
                  <a:p>
                    <a:r>
                      <a:rPr lang="en-US" sz="1000" b="1"/>
                      <a:t>254,34 GJ</a:t>
                    </a:r>
                    <a:br>
                      <a:rPr lang="en-US" sz="1000" b="1"/>
                    </a:br>
                    <a:r>
                      <a:rPr lang="en-US" sz="1000" b="1"/>
                      <a:t>18,2%</a:t>
                    </a:r>
                    <a:endParaRPr lang="en-US"/>
                  </a:p>
                </c:rich>
              </c:tx>
              <c:dLblPos val="bestFit"/>
              <c:showLegendKey val="0"/>
              <c:showVal val="1"/>
              <c:showCatName val="0"/>
              <c:showSerName val="0"/>
              <c:showPercent val="0"/>
              <c:showBubbleSize val="0"/>
            </c:dLbl>
            <c:dLbl>
              <c:idx val="3"/>
              <c:layout>
                <c:manualLayout>
                  <c:x val="-0.16795673951339346"/>
                  <c:y val="-8.5063477376635777E-2"/>
                </c:manualLayout>
              </c:layout>
              <c:tx>
                <c:rich>
                  <a:bodyPr/>
                  <a:lstStyle/>
                  <a:p>
                    <a:r>
                      <a:rPr lang="en-US" sz="1000" b="1"/>
                      <a:t>224,61 GJ</a:t>
                    </a:r>
                    <a:br>
                      <a:rPr lang="en-US" sz="1000" b="1"/>
                    </a:br>
                    <a:r>
                      <a:rPr lang="en-US" sz="1000" b="1"/>
                      <a:t>16,1%</a:t>
                    </a:r>
                    <a:endParaRPr lang="en-US"/>
                  </a:p>
                </c:rich>
              </c:tx>
              <c:dLblPos val="bestFit"/>
              <c:showLegendKey val="0"/>
              <c:showVal val="1"/>
              <c:showCatName val="0"/>
              <c:showSerName val="0"/>
              <c:showPercent val="0"/>
              <c:showBubbleSize val="0"/>
            </c:dLbl>
            <c:dLbl>
              <c:idx val="4"/>
              <c:layout>
                <c:manualLayout>
                  <c:x val="-0.11762467555127941"/>
                  <c:y val="-0.16976414510382296"/>
                </c:manualLayout>
              </c:layout>
              <c:tx>
                <c:rich>
                  <a:bodyPr/>
                  <a:lstStyle/>
                  <a:p>
                    <a:r>
                      <a:rPr lang="en-US" sz="1000" b="1"/>
                      <a:t>88,35 GJ</a:t>
                    </a:r>
                    <a:br>
                      <a:rPr lang="en-US" sz="1000" b="1"/>
                    </a:br>
                    <a:r>
                      <a:rPr lang="en-US" sz="1000" b="1"/>
                      <a:t>6,3%</a:t>
                    </a:r>
                    <a:endParaRPr lang="en-US"/>
                  </a:p>
                </c:rich>
              </c:tx>
              <c:dLblPos val="bestFit"/>
              <c:showLegendKey val="0"/>
              <c:showVal val="1"/>
              <c:showCatName val="0"/>
              <c:showSerName val="0"/>
              <c:showPercent val="0"/>
              <c:showBubbleSize val="0"/>
            </c:dLbl>
            <c:dLbl>
              <c:idx val="5"/>
              <c:layout>
                <c:manualLayout>
                  <c:x val="6.006006006006006E-3"/>
                  <c:y val="-0.14535336694494091"/>
                </c:manualLayout>
              </c:layout>
              <c:tx>
                <c:rich>
                  <a:bodyPr/>
                  <a:lstStyle/>
                  <a:p>
                    <a:r>
                      <a:rPr lang="en-US" sz="1000" b="1"/>
                      <a:t>12,24 GJ</a:t>
                    </a:r>
                    <a:br>
                      <a:rPr lang="en-US" sz="1000" b="1"/>
                    </a:br>
                    <a:r>
                      <a:rPr lang="en-US" sz="1000" b="1"/>
                      <a:t>0,9%</a:t>
                    </a:r>
                    <a:endParaRPr lang="en-US"/>
                  </a:p>
                </c:rich>
              </c:tx>
              <c:dLblPos val="bestFit"/>
              <c:showLegendKey val="0"/>
              <c:showVal val="1"/>
              <c:showCatName val="0"/>
              <c:showSerName val="0"/>
              <c:showPercent val="0"/>
              <c:showBubbleSize val="0"/>
            </c:dLbl>
            <c:dLbl>
              <c:idx val="6"/>
              <c:layout>
                <c:manualLayout>
                  <c:x val="6.006006006006006E-2"/>
                  <c:y val="-0.12238965794638479"/>
                </c:manualLayout>
              </c:layout>
              <c:tx>
                <c:rich>
                  <a:bodyPr/>
                  <a:lstStyle/>
                  <a:p>
                    <a:r>
                      <a:rPr lang="en-US" sz="1000" b="1"/>
                      <a:t>146,36 GJ</a:t>
                    </a:r>
                    <a:br>
                      <a:rPr lang="en-US" sz="1000" b="1"/>
                    </a:br>
                    <a:r>
                      <a:rPr lang="en-US" sz="1000" b="1"/>
                      <a:t>2,2%</a:t>
                    </a:r>
                    <a:endParaRPr lang="en-US"/>
                  </a:p>
                </c:rich>
              </c:tx>
              <c:dLblPos val="bestFit"/>
              <c:showLegendKey val="0"/>
              <c:showVal val="1"/>
              <c:showCatName val="0"/>
              <c:showSerName val="0"/>
              <c:showPercent val="0"/>
              <c:showBubbleSize val="0"/>
            </c:dLbl>
            <c:dLbl>
              <c:idx val="7"/>
              <c:layout>
                <c:manualLayout>
                  <c:x val="8.408408408408409E-2"/>
                  <c:y val="-2.9637690073774179E-2"/>
                </c:manualLayout>
              </c:layout>
              <c:tx>
                <c:rich>
                  <a:bodyPr/>
                  <a:lstStyle/>
                  <a:p>
                    <a:r>
                      <a:rPr lang="en-US" sz="1000" b="1"/>
                      <a:t>20,82 GJ</a:t>
                    </a:r>
                    <a:br>
                      <a:rPr lang="en-US" sz="1000" b="1"/>
                    </a:br>
                    <a:r>
                      <a:rPr lang="en-US" sz="1000" b="1"/>
                      <a:t>0,3%</a:t>
                    </a:r>
                    <a:endParaRPr lang="en-US"/>
                  </a:p>
                </c:rich>
              </c:tx>
              <c:dLblPos val="bestFit"/>
              <c:showLegendKey val="0"/>
              <c:showVal val="1"/>
              <c:showCatName val="0"/>
              <c:showSerName val="0"/>
              <c:showPercent val="0"/>
              <c:showBubbleSize val="0"/>
            </c:dLbl>
            <c:numFmt formatCode="#,##0.00" sourceLinked="0"/>
            <c:txPr>
              <a:bodyPr/>
              <a:lstStyle/>
              <a:p>
                <a:pPr>
                  <a:defRPr sz="1000" b="1"/>
                </a:pPr>
                <a:endParaRPr lang="es-EC"/>
              </a:p>
            </c:txPr>
            <c:dLblPos val="outEnd"/>
            <c:showLegendKey val="0"/>
            <c:showVal val="1"/>
            <c:showCatName val="0"/>
            <c:showSerName val="0"/>
            <c:showPercent val="0"/>
            <c:showBubbleSize val="0"/>
            <c:showLeaderLines val="1"/>
          </c:dLbls>
          <c:cat>
            <c:strRef>
              <c:f>Pérdidas!$B$53:$B$60</c:f>
              <c:strCache>
                <c:ptCount val="6"/>
                <c:pt idx="0">
                  <c:v>Tuberías de vapor aisladas</c:v>
                </c:pt>
                <c:pt idx="1">
                  <c:v>Pérdidas indeterminadas</c:v>
                </c:pt>
                <c:pt idx="2">
                  <c:v>Tuberías de piscina</c:v>
                </c:pt>
                <c:pt idx="3">
                  <c:v>Tuberías y accesorios de vapor no aislados</c:v>
                </c:pt>
                <c:pt idx="4">
                  <c:v>Tanque de condensado</c:v>
                </c:pt>
                <c:pt idx="5">
                  <c:v>Cabezal de distribución</c:v>
                </c:pt>
              </c:strCache>
            </c:strRef>
          </c:cat>
          <c:val>
            <c:numRef>
              <c:f>Pérdidas!$C$53:$C$60</c:f>
              <c:numCache>
                <c:formatCode>0.00</c:formatCode>
                <c:ptCount val="6"/>
                <c:pt idx="0">
                  <c:v>413.5</c:v>
                </c:pt>
                <c:pt idx="1">
                  <c:v>404.73</c:v>
                </c:pt>
                <c:pt idx="2">
                  <c:v>254.34</c:v>
                </c:pt>
                <c:pt idx="3">
                  <c:v>224.61</c:v>
                </c:pt>
                <c:pt idx="4">
                  <c:v>88.35</c:v>
                </c:pt>
                <c:pt idx="5">
                  <c:v>12.24</c:v>
                </c:pt>
              </c:numCache>
            </c:numRef>
          </c:val>
        </c:ser>
        <c:dLbls>
          <c:dLblPos val="outEnd"/>
          <c:showLegendKey val="0"/>
          <c:showVal val="0"/>
          <c:showCatName val="0"/>
          <c:showSerName val="0"/>
          <c:showPercent val="1"/>
          <c:showBubbleSize val="0"/>
          <c:showLeaderLines val="1"/>
        </c:dLbls>
      </c:pie3DChart>
    </c:plotArea>
    <c:legend>
      <c:legendPos val="r"/>
      <c:layout>
        <c:manualLayout>
          <c:xMode val="edge"/>
          <c:yMode val="edge"/>
          <c:x val="0.72793055909994309"/>
          <c:y val="3.9555196800977799E-2"/>
          <c:w val="0.26580966251319416"/>
          <c:h val="0.73144822591806236"/>
        </c:manualLayout>
      </c:layout>
      <c:overlay val="0"/>
      <c:txPr>
        <a:bodyPr/>
        <a:lstStyle/>
        <a:p>
          <a:pPr rtl="0">
            <a:defRPr sz="900"/>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19B7F-8978-4F43-B4F5-CE00A1FDBD15}"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E40E52B3-75C7-4DCF-880B-DFF06201CEB9}">
      <dgm:prSet phldrT="[Texto]" custT="1"/>
      <dgm:spPr/>
      <dgm:t>
        <a:bodyPr/>
        <a:lstStyle/>
        <a:p>
          <a:r>
            <a:rPr lang="es-ES" sz="2400" b="1" dirty="0" smtClean="0"/>
            <a:t>SISTEMA ENERGÉTICO HOSPITAL</a:t>
          </a:r>
          <a:endParaRPr lang="es-EC" sz="2400" b="1" dirty="0"/>
        </a:p>
      </dgm:t>
    </dgm:pt>
    <dgm:pt modelId="{77A68913-44E0-4E1B-B603-457D1324F260}" type="parTrans" cxnId="{8DB1642F-EB71-43CC-8BF0-FF8853E6AE2C}">
      <dgm:prSet/>
      <dgm:spPr/>
      <dgm:t>
        <a:bodyPr/>
        <a:lstStyle/>
        <a:p>
          <a:endParaRPr lang="es-EC" sz="1200" b="1"/>
        </a:p>
      </dgm:t>
    </dgm:pt>
    <dgm:pt modelId="{4DFBFC35-8057-425F-B8CB-E9D0052ED8C8}" type="sibTrans" cxnId="{8DB1642F-EB71-43CC-8BF0-FF8853E6AE2C}">
      <dgm:prSet/>
      <dgm:spPr/>
      <dgm:t>
        <a:bodyPr/>
        <a:lstStyle/>
        <a:p>
          <a:endParaRPr lang="es-EC" sz="1200" b="1"/>
        </a:p>
      </dgm:t>
    </dgm:pt>
    <dgm:pt modelId="{D34FE401-579E-48AC-B8FE-BB86EAD3AEA1}" type="asst">
      <dgm:prSet phldrT="[Texto]" custT="1"/>
      <dgm:spPr/>
      <dgm:t>
        <a:bodyPr/>
        <a:lstStyle/>
        <a:p>
          <a:r>
            <a:rPr lang="es-ES" sz="1800" b="1" dirty="0" smtClean="0"/>
            <a:t>SISTEMA ELÉCTRICO</a:t>
          </a:r>
          <a:endParaRPr lang="es-EC" sz="1800" b="1" dirty="0"/>
        </a:p>
      </dgm:t>
    </dgm:pt>
    <dgm:pt modelId="{5083B78E-E996-44D6-BBC0-B41FB99C14A6}" type="parTrans" cxnId="{EA1F58FD-5936-4FF1-938C-80E20C8F139C}">
      <dgm:prSet custT="1"/>
      <dgm:spPr/>
      <dgm:t>
        <a:bodyPr/>
        <a:lstStyle/>
        <a:p>
          <a:endParaRPr lang="es-EC" sz="200" b="1"/>
        </a:p>
      </dgm:t>
    </dgm:pt>
    <dgm:pt modelId="{1266E465-FC39-471A-8743-BA780B26AA94}" type="sibTrans" cxnId="{EA1F58FD-5936-4FF1-938C-80E20C8F139C}">
      <dgm:prSet/>
      <dgm:spPr/>
      <dgm:t>
        <a:bodyPr/>
        <a:lstStyle/>
        <a:p>
          <a:endParaRPr lang="es-EC" sz="1200" b="1"/>
        </a:p>
      </dgm:t>
    </dgm:pt>
    <dgm:pt modelId="{B463B44B-CC33-4775-9184-AE7EB4C87C6C}">
      <dgm:prSet phldrT="[Texto]" custT="1"/>
      <dgm:spPr/>
      <dgm:t>
        <a:bodyPr/>
        <a:lstStyle/>
        <a:p>
          <a:r>
            <a:rPr lang="es-ES" sz="2000" b="1" dirty="0" smtClean="0"/>
            <a:t>DIESEL</a:t>
          </a:r>
          <a:endParaRPr lang="es-EC" sz="2000" b="1" dirty="0"/>
        </a:p>
      </dgm:t>
    </dgm:pt>
    <dgm:pt modelId="{C13A191D-49A0-4661-AA49-FC269F6DDB29}" type="parTrans" cxnId="{A0251298-34EA-4717-8D28-CF4A94F81867}">
      <dgm:prSet custT="1"/>
      <dgm:spPr/>
      <dgm:t>
        <a:bodyPr/>
        <a:lstStyle/>
        <a:p>
          <a:endParaRPr lang="es-EC" sz="200" b="1"/>
        </a:p>
      </dgm:t>
    </dgm:pt>
    <dgm:pt modelId="{D11E27A6-BE8A-4E23-AB2E-DC971D553EAF}" type="sibTrans" cxnId="{A0251298-34EA-4717-8D28-CF4A94F81867}">
      <dgm:prSet/>
      <dgm:spPr/>
      <dgm:t>
        <a:bodyPr/>
        <a:lstStyle/>
        <a:p>
          <a:endParaRPr lang="es-EC" sz="1200" b="1"/>
        </a:p>
      </dgm:t>
    </dgm:pt>
    <dgm:pt modelId="{33609FA0-8C71-482D-B61D-3DB07E71532A}">
      <dgm:prSet phldrT="[Texto]" custT="1"/>
      <dgm:spPr/>
      <dgm:t>
        <a:bodyPr/>
        <a:lstStyle/>
        <a:p>
          <a:r>
            <a:rPr lang="es-ES" sz="2000" b="1" dirty="0" smtClean="0"/>
            <a:t>GLP</a:t>
          </a:r>
          <a:endParaRPr lang="es-EC" sz="2000" b="1" dirty="0"/>
        </a:p>
      </dgm:t>
    </dgm:pt>
    <dgm:pt modelId="{038CF039-585E-433C-9C47-75AE21F42D16}" type="parTrans" cxnId="{23652BB1-1116-4E63-B264-EE0525669E42}">
      <dgm:prSet custT="1"/>
      <dgm:spPr/>
      <dgm:t>
        <a:bodyPr/>
        <a:lstStyle/>
        <a:p>
          <a:endParaRPr lang="es-EC" sz="200" b="1"/>
        </a:p>
      </dgm:t>
    </dgm:pt>
    <dgm:pt modelId="{7DF145D7-7960-47AC-8906-C3F7BC1B614C}" type="sibTrans" cxnId="{23652BB1-1116-4E63-B264-EE0525669E42}">
      <dgm:prSet/>
      <dgm:spPr/>
      <dgm:t>
        <a:bodyPr/>
        <a:lstStyle/>
        <a:p>
          <a:endParaRPr lang="es-EC" sz="1200" b="1"/>
        </a:p>
      </dgm:t>
    </dgm:pt>
    <dgm:pt modelId="{3393784A-F3E0-4FFC-9F29-C44373E2E198}" type="asst">
      <dgm:prSet custT="1"/>
      <dgm:spPr/>
      <dgm:t>
        <a:bodyPr/>
        <a:lstStyle/>
        <a:p>
          <a:r>
            <a:rPr lang="es-ES" sz="1800" b="1" dirty="0" smtClean="0"/>
            <a:t>SISTEMA TÉRMICO</a:t>
          </a:r>
          <a:endParaRPr lang="es-EC" sz="1800" b="1" dirty="0"/>
        </a:p>
      </dgm:t>
    </dgm:pt>
    <dgm:pt modelId="{84110F84-0711-495F-AC95-BAF239F83E90}" type="parTrans" cxnId="{57E8EBBF-D098-42A1-8828-D85338A8E1F8}">
      <dgm:prSet custT="1"/>
      <dgm:spPr/>
      <dgm:t>
        <a:bodyPr/>
        <a:lstStyle/>
        <a:p>
          <a:endParaRPr lang="es-EC" sz="200" b="1"/>
        </a:p>
      </dgm:t>
    </dgm:pt>
    <dgm:pt modelId="{B10F25BF-7B2D-4A81-944C-F425C2FC52F3}" type="sibTrans" cxnId="{57E8EBBF-D098-42A1-8828-D85338A8E1F8}">
      <dgm:prSet/>
      <dgm:spPr/>
      <dgm:t>
        <a:bodyPr/>
        <a:lstStyle/>
        <a:p>
          <a:endParaRPr lang="es-EC" sz="1200" b="1"/>
        </a:p>
      </dgm:t>
    </dgm:pt>
    <dgm:pt modelId="{5861600D-FFB6-4C2F-B225-595005457459}">
      <dgm:prSet/>
      <dgm:spPr/>
      <dgm:t>
        <a:bodyPr/>
        <a:lstStyle/>
        <a:p>
          <a:r>
            <a:rPr lang="es-ES" b="1" dirty="0" smtClean="0"/>
            <a:t>Grupo electrógeno</a:t>
          </a:r>
          <a:endParaRPr lang="es-EC" dirty="0"/>
        </a:p>
      </dgm:t>
    </dgm:pt>
    <dgm:pt modelId="{4FE5E649-1F35-4244-8AC7-CC74E5969888}" type="parTrans" cxnId="{218647CA-5334-490F-A4F5-761F4FE4DFF8}">
      <dgm:prSet/>
      <dgm:spPr/>
      <dgm:t>
        <a:bodyPr/>
        <a:lstStyle/>
        <a:p>
          <a:endParaRPr lang="es-EC"/>
        </a:p>
      </dgm:t>
    </dgm:pt>
    <dgm:pt modelId="{958BB7F9-D040-4CE1-A73C-4D7B99A15B9C}" type="sibTrans" cxnId="{218647CA-5334-490F-A4F5-761F4FE4DFF8}">
      <dgm:prSet/>
      <dgm:spPr/>
      <dgm:t>
        <a:bodyPr/>
        <a:lstStyle/>
        <a:p>
          <a:endParaRPr lang="es-EC"/>
        </a:p>
      </dgm:t>
    </dgm:pt>
    <dgm:pt modelId="{2E2E611A-55F7-41DC-9FCD-6F47EE7DD901}">
      <dgm:prSet/>
      <dgm:spPr>
        <a:solidFill>
          <a:srgbClr val="FF0000"/>
        </a:solidFill>
      </dgm:spPr>
      <dgm:t>
        <a:bodyPr/>
        <a:lstStyle/>
        <a:p>
          <a:r>
            <a:rPr lang="es-ES" b="1" smtClean="0"/>
            <a:t>Sistema de Vapor</a:t>
          </a:r>
          <a:endParaRPr lang="es-EC" b="1" dirty="0"/>
        </a:p>
      </dgm:t>
    </dgm:pt>
    <dgm:pt modelId="{237B0EB0-67C4-46FE-9518-8E5548793E2D}" type="parTrans" cxnId="{9CD8DECD-EDC7-4943-A3B8-37223E8916EC}">
      <dgm:prSet/>
      <dgm:spPr/>
      <dgm:t>
        <a:bodyPr/>
        <a:lstStyle/>
        <a:p>
          <a:endParaRPr lang="es-EC"/>
        </a:p>
      </dgm:t>
    </dgm:pt>
    <dgm:pt modelId="{91A82B78-F105-4D76-AAF6-244DB6915A67}" type="sibTrans" cxnId="{9CD8DECD-EDC7-4943-A3B8-37223E8916EC}">
      <dgm:prSet/>
      <dgm:spPr/>
      <dgm:t>
        <a:bodyPr/>
        <a:lstStyle/>
        <a:p>
          <a:endParaRPr lang="es-EC"/>
        </a:p>
      </dgm:t>
    </dgm:pt>
    <dgm:pt modelId="{8A72DAA5-FA69-4B56-A3D4-80D4FB3063DA}">
      <dgm:prSet phldrT="[Texto]" custT="1"/>
      <dgm:spPr/>
      <dgm:t>
        <a:bodyPr/>
        <a:lstStyle/>
        <a:p>
          <a:pPr algn="l"/>
          <a:r>
            <a:rPr lang="es-MX" sz="1400" b="1" baseline="0" dirty="0" smtClean="0"/>
            <a:t>	Subsistema de iluminación</a:t>
          </a:r>
          <a:endParaRPr lang="es-EC" sz="1400" b="1" baseline="0" dirty="0" smtClean="0"/>
        </a:p>
        <a:p>
          <a:pPr algn="l"/>
          <a:r>
            <a:rPr lang="es-MX" sz="1400" b="1" baseline="0" dirty="0" smtClean="0"/>
            <a:t>	Subsistema vacío y de gases medicinales</a:t>
          </a:r>
          <a:endParaRPr lang="es-EC" sz="1400" b="1" baseline="0" dirty="0" smtClean="0"/>
        </a:p>
        <a:p>
          <a:pPr algn="l"/>
          <a:r>
            <a:rPr lang="es-MX" sz="1400" b="1" baseline="0" dirty="0" smtClean="0"/>
            <a:t>	Equipos de rayos X</a:t>
          </a:r>
          <a:endParaRPr lang="es-EC" sz="1400" b="1" baseline="0" dirty="0" smtClean="0"/>
        </a:p>
        <a:p>
          <a:pPr algn="l"/>
          <a:r>
            <a:rPr lang="es-MX" sz="1400" b="1" baseline="0" dirty="0" smtClean="0"/>
            <a:t>	Motores eléctricos</a:t>
          </a:r>
        </a:p>
        <a:p>
          <a:pPr algn="l"/>
          <a:r>
            <a:rPr lang="es-MX" sz="1400" b="1" baseline="0" dirty="0" smtClean="0"/>
            <a:t>	Equipos de refrigeración</a:t>
          </a:r>
          <a:endParaRPr lang="es-EC" sz="1400" b="1" baseline="0" dirty="0" smtClean="0"/>
        </a:p>
        <a:p>
          <a:pPr algn="l"/>
          <a:r>
            <a:rPr lang="es-MX" sz="1400" b="1" baseline="0" dirty="0" smtClean="0"/>
            <a:t>	Calentadores de agua</a:t>
          </a:r>
          <a:endParaRPr lang="es-EC" sz="1400" b="1" baseline="0" dirty="0" smtClean="0"/>
        </a:p>
        <a:p>
          <a:pPr algn="l"/>
          <a:r>
            <a:rPr lang="es-MX" sz="1400" b="1" baseline="0" dirty="0" smtClean="0"/>
            <a:t>	Equipos médicos</a:t>
          </a:r>
          <a:endParaRPr lang="es-EC" sz="1400" b="1" baseline="0" dirty="0" smtClean="0"/>
        </a:p>
        <a:p>
          <a:pPr algn="l"/>
          <a:r>
            <a:rPr lang="es-MX" sz="1400" b="1" baseline="0" dirty="0" smtClean="0"/>
            <a:t>	Computadores y electrodomésticos</a:t>
          </a:r>
          <a:endParaRPr lang="es-EC" sz="1400" b="1" baseline="0" dirty="0" smtClean="0"/>
        </a:p>
        <a:p>
          <a:pPr algn="l"/>
          <a:r>
            <a:rPr lang="es-MX" sz="1400" b="1" baseline="0" dirty="0" smtClean="0"/>
            <a:t>	Otros</a:t>
          </a:r>
          <a:endParaRPr lang="es-EC" sz="1400" b="1" baseline="0" dirty="0"/>
        </a:p>
      </dgm:t>
    </dgm:pt>
    <dgm:pt modelId="{9B7EE22B-3C86-4A77-ACB3-D355202BB1F3}" type="parTrans" cxnId="{DB35AADD-A086-4CB6-9FA7-427F4A73791B}">
      <dgm:prSet/>
      <dgm:spPr/>
      <dgm:t>
        <a:bodyPr/>
        <a:lstStyle/>
        <a:p>
          <a:endParaRPr lang="es-EC"/>
        </a:p>
      </dgm:t>
    </dgm:pt>
    <dgm:pt modelId="{EEDF6E2D-7A28-4D1F-ABF0-37E1AC98714F}" type="sibTrans" cxnId="{DB35AADD-A086-4CB6-9FA7-427F4A73791B}">
      <dgm:prSet/>
      <dgm:spPr/>
      <dgm:t>
        <a:bodyPr/>
        <a:lstStyle/>
        <a:p>
          <a:endParaRPr lang="es-EC"/>
        </a:p>
      </dgm:t>
    </dgm:pt>
    <dgm:pt modelId="{E411EDE5-D4ED-4B11-AB1D-14D78971CE6C}" type="pres">
      <dgm:prSet presAssocID="{4E619B7F-8978-4F43-B4F5-CE00A1FDBD15}" presName="Name0" presStyleCnt="0">
        <dgm:presLayoutVars>
          <dgm:chPref val="1"/>
          <dgm:dir/>
          <dgm:animOne val="branch"/>
          <dgm:animLvl val="lvl"/>
          <dgm:resizeHandles val="exact"/>
        </dgm:presLayoutVars>
      </dgm:prSet>
      <dgm:spPr/>
      <dgm:t>
        <a:bodyPr/>
        <a:lstStyle/>
        <a:p>
          <a:endParaRPr lang="es-EC"/>
        </a:p>
      </dgm:t>
    </dgm:pt>
    <dgm:pt modelId="{DC485E9E-844F-45DD-987A-EEB2F5B7EE77}" type="pres">
      <dgm:prSet presAssocID="{E40E52B3-75C7-4DCF-880B-DFF06201CEB9}" presName="root1" presStyleCnt="0"/>
      <dgm:spPr/>
    </dgm:pt>
    <dgm:pt modelId="{11D6D02B-7B26-4C8C-9D03-7C424667AA34}" type="pres">
      <dgm:prSet presAssocID="{E40E52B3-75C7-4DCF-880B-DFF06201CEB9}" presName="LevelOneTextNode" presStyleLbl="node0" presStyleIdx="0" presStyleCnt="1" custScaleX="131419" custScaleY="128600">
        <dgm:presLayoutVars>
          <dgm:chPref val="3"/>
        </dgm:presLayoutVars>
      </dgm:prSet>
      <dgm:spPr/>
      <dgm:t>
        <a:bodyPr/>
        <a:lstStyle/>
        <a:p>
          <a:endParaRPr lang="es-EC"/>
        </a:p>
      </dgm:t>
    </dgm:pt>
    <dgm:pt modelId="{294A2D04-D8B3-4959-91EC-0E748765E4FB}" type="pres">
      <dgm:prSet presAssocID="{E40E52B3-75C7-4DCF-880B-DFF06201CEB9}" presName="level2hierChild" presStyleCnt="0"/>
      <dgm:spPr/>
    </dgm:pt>
    <dgm:pt modelId="{98D996AD-7CF3-42EF-821B-FEE659F045EA}" type="pres">
      <dgm:prSet presAssocID="{84110F84-0711-495F-AC95-BAF239F83E90}" presName="conn2-1" presStyleLbl="parChTrans1D2" presStyleIdx="0" presStyleCnt="2"/>
      <dgm:spPr/>
      <dgm:t>
        <a:bodyPr/>
        <a:lstStyle/>
        <a:p>
          <a:endParaRPr lang="es-EC"/>
        </a:p>
      </dgm:t>
    </dgm:pt>
    <dgm:pt modelId="{A1FC9FF2-F08D-4A2C-810F-126E1ADC0522}" type="pres">
      <dgm:prSet presAssocID="{84110F84-0711-495F-AC95-BAF239F83E90}" presName="connTx" presStyleLbl="parChTrans1D2" presStyleIdx="0" presStyleCnt="2"/>
      <dgm:spPr/>
      <dgm:t>
        <a:bodyPr/>
        <a:lstStyle/>
        <a:p>
          <a:endParaRPr lang="es-EC"/>
        </a:p>
      </dgm:t>
    </dgm:pt>
    <dgm:pt modelId="{50EC6750-171B-4C68-974C-8143D84665C4}" type="pres">
      <dgm:prSet presAssocID="{3393784A-F3E0-4FFC-9F29-C44373E2E198}" presName="root2" presStyleCnt="0"/>
      <dgm:spPr/>
    </dgm:pt>
    <dgm:pt modelId="{86FDCDFA-1952-4575-8FCD-08853C7714AF}" type="pres">
      <dgm:prSet presAssocID="{3393784A-F3E0-4FFC-9F29-C44373E2E198}" presName="LevelTwoTextNode" presStyleLbl="asst1" presStyleIdx="0" presStyleCnt="2">
        <dgm:presLayoutVars>
          <dgm:chPref val="3"/>
        </dgm:presLayoutVars>
      </dgm:prSet>
      <dgm:spPr/>
      <dgm:t>
        <a:bodyPr/>
        <a:lstStyle/>
        <a:p>
          <a:endParaRPr lang="es-EC"/>
        </a:p>
      </dgm:t>
    </dgm:pt>
    <dgm:pt modelId="{FAF58CE7-3001-4D24-A134-B171AD0394A4}" type="pres">
      <dgm:prSet presAssocID="{3393784A-F3E0-4FFC-9F29-C44373E2E198}" presName="level3hierChild" presStyleCnt="0"/>
      <dgm:spPr/>
    </dgm:pt>
    <dgm:pt modelId="{073237A8-3B5A-4D1B-B4CA-EBD6DFADAEF4}" type="pres">
      <dgm:prSet presAssocID="{C13A191D-49A0-4661-AA49-FC269F6DDB29}" presName="conn2-1" presStyleLbl="parChTrans1D3" presStyleIdx="0" presStyleCnt="3"/>
      <dgm:spPr/>
      <dgm:t>
        <a:bodyPr/>
        <a:lstStyle/>
        <a:p>
          <a:endParaRPr lang="es-EC"/>
        </a:p>
      </dgm:t>
    </dgm:pt>
    <dgm:pt modelId="{89CE4455-ADDE-4B72-9C47-BFB13CFA71F5}" type="pres">
      <dgm:prSet presAssocID="{C13A191D-49A0-4661-AA49-FC269F6DDB29}" presName="connTx" presStyleLbl="parChTrans1D3" presStyleIdx="0" presStyleCnt="3"/>
      <dgm:spPr/>
      <dgm:t>
        <a:bodyPr/>
        <a:lstStyle/>
        <a:p>
          <a:endParaRPr lang="es-EC"/>
        </a:p>
      </dgm:t>
    </dgm:pt>
    <dgm:pt modelId="{C4F16E1D-3C59-4B8C-B0BF-84932711BF1A}" type="pres">
      <dgm:prSet presAssocID="{B463B44B-CC33-4775-9184-AE7EB4C87C6C}" presName="root2" presStyleCnt="0"/>
      <dgm:spPr/>
    </dgm:pt>
    <dgm:pt modelId="{CC9A5C44-35B0-4A75-8184-8E942FC3C5B5}" type="pres">
      <dgm:prSet presAssocID="{B463B44B-CC33-4775-9184-AE7EB4C87C6C}" presName="LevelTwoTextNode" presStyleLbl="node3" presStyleIdx="0" presStyleCnt="3">
        <dgm:presLayoutVars>
          <dgm:chPref val="3"/>
        </dgm:presLayoutVars>
      </dgm:prSet>
      <dgm:spPr/>
      <dgm:t>
        <a:bodyPr/>
        <a:lstStyle/>
        <a:p>
          <a:endParaRPr lang="es-EC"/>
        </a:p>
      </dgm:t>
    </dgm:pt>
    <dgm:pt modelId="{D7B15FC3-CF28-46FA-B6EC-2BF501A13529}" type="pres">
      <dgm:prSet presAssocID="{B463B44B-CC33-4775-9184-AE7EB4C87C6C}" presName="level3hierChild" presStyleCnt="0"/>
      <dgm:spPr/>
    </dgm:pt>
    <dgm:pt modelId="{960AB83C-AA9A-44ED-9F2F-494C28618FF2}" type="pres">
      <dgm:prSet presAssocID="{4FE5E649-1F35-4244-8AC7-CC74E5969888}" presName="conn2-1" presStyleLbl="parChTrans1D4" presStyleIdx="0" presStyleCnt="2"/>
      <dgm:spPr/>
      <dgm:t>
        <a:bodyPr/>
        <a:lstStyle/>
        <a:p>
          <a:endParaRPr lang="es-EC"/>
        </a:p>
      </dgm:t>
    </dgm:pt>
    <dgm:pt modelId="{28C120CD-14B5-4C16-AC59-1F82F82180D8}" type="pres">
      <dgm:prSet presAssocID="{4FE5E649-1F35-4244-8AC7-CC74E5969888}" presName="connTx" presStyleLbl="parChTrans1D4" presStyleIdx="0" presStyleCnt="2"/>
      <dgm:spPr/>
      <dgm:t>
        <a:bodyPr/>
        <a:lstStyle/>
        <a:p>
          <a:endParaRPr lang="es-EC"/>
        </a:p>
      </dgm:t>
    </dgm:pt>
    <dgm:pt modelId="{069F1BC1-C7CD-41E2-8FB1-8CB8AF51938F}" type="pres">
      <dgm:prSet presAssocID="{5861600D-FFB6-4C2F-B225-595005457459}" presName="root2" presStyleCnt="0"/>
      <dgm:spPr/>
    </dgm:pt>
    <dgm:pt modelId="{46033F15-3624-43C2-AF6D-E5620F4FE100}" type="pres">
      <dgm:prSet presAssocID="{5861600D-FFB6-4C2F-B225-595005457459}" presName="LevelTwoTextNode" presStyleLbl="node4" presStyleIdx="0" presStyleCnt="2">
        <dgm:presLayoutVars>
          <dgm:chPref val="3"/>
        </dgm:presLayoutVars>
      </dgm:prSet>
      <dgm:spPr/>
      <dgm:t>
        <a:bodyPr/>
        <a:lstStyle/>
        <a:p>
          <a:endParaRPr lang="es-EC"/>
        </a:p>
      </dgm:t>
    </dgm:pt>
    <dgm:pt modelId="{390C1AAB-1DCC-4D15-88BE-11D6F199B1FD}" type="pres">
      <dgm:prSet presAssocID="{5861600D-FFB6-4C2F-B225-595005457459}" presName="level3hierChild" presStyleCnt="0"/>
      <dgm:spPr/>
    </dgm:pt>
    <dgm:pt modelId="{485988EF-B1ED-420B-BF33-03E254A4F789}" type="pres">
      <dgm:prSet presAssocID="{237B0EB0-67C4-46FE-9518-8E5548793E2D}" presName="conn2-1" presStyleLbl="parChTrans1D4" presStyleIdx="1" presStyleCnt="2"/>
      <dgm:spPr/>
      <dgm:t>
        <a:bodyPr/>
        <a:lstStyle/>
        <a:p>
          <a:endParaRPr lang="es-EC"/>
        </a:p>
      </dgm:t>
    </dgm:pt>
    <dgm:pt modelId="{10B3BE9B-60A2-4381-9BD5-087D859EB796}" type="pres">
      <dgm:prSet presAssocID="{237B0EB0-67C4-46FE-9518-8E5548793E2D}" presName="connTx" presStyleLbl="parChTrans1D4" presStyleIdx="1" presStyleCnt="2"/>
      <dgm:spPr/>
      <dgm:t>
        <a:bodyPr/>
        <a:lstStyle/>
        <a:p>
          <a:endParaRPr lang="es-EC"/>
        </a:p>
      </dgm:t>
    </dgm:pt>
    <dgm:pt modelId="{1AFCB8D0-582C-45FF-A3F7-BE5D36FE8EA2}" type="pres">
      <dgm:prSet presAssocID="{2E2E611A-55F7-41DC-9FCD-6F47EE7DD901}" presName="root2" presStyleCnt="0"/>
      <dgm:spPr/>
    </dgm:pt>
    <dgm:pt modelId="{82594679-257F-4B42-BE1C-CFDC68A68759}" type="pres">
      <dgm:prSet presAssocID="{2E2E611A-55F7-41DC-9FCD-6F47EE7DD901}" presName="LevelTwoTextNode" presStyleLbl="node4" presStyleIdx="1" presStyleCnt="2">
        <dgm:presLayoutVars>
          <dgm:chPref val="3"/>
        </dgm:presLayoutVars>
      </dgm:prSet>
      <dgm:spPr/>
      <dgm:t>
        <a:bodyPr/>
        <a:lstStyle/>
        <a:p>
          <a:endParaRPr lang="es-EC"/>
        </a:p>
      </dgm:t>
    </dgm:pt>
    <dgm:pt modelId="{9426707D-A14D-4D16-B27F-24A10C0FA0E2}" type="pres">
      <dgm:prSet presAssocID="{2E2E611A-55F7-41DC-9FCD-6F47EE7DD901}" presName="level3hierChild" presStyleCnt="0"/>
      <dgm:spPr/>
    </dgm:pt>
    <dgm:pt modelId="{B415ECBC-E1C8-4ECE-822B-3E1C2C7390A9}" type="pres">
      <dgm:prSet presAssocID="{038CF039-585E-433C-9C47-75AE21F42D16}" presName="conn2-1" presStyleLbl="parChTrans1D3" presStyleIdx="1" presStyleCnt="3"/>
      <dgm:spPr/>
      <dgm:t>
        <a:bodyPr/>
        <a:lstStyle/>
        <a:p>
          <a:endParaRPr lang="es-EC"/>
        </a:p>
      </dgm:t>
    </dgm:pt>
    <dgm:pt modelId="{79C217EE-2184-441D-A726-7803D43044A5}" type="pres">
      <dgm:prSet presAssocID="{038CF039-585E-433C-9C47-75AE21F42D16}" presName="connTx" presStyleLbl="parChTrans1D3" presStyleIdx="1" presStyleCnt="3"/>
      <dgm:spPr/>
      <dgm:t>
        <a:bodyPr/>
        <a:lstStyle/>
        <a:p>
          <a:endParaRPr lang="es-EC"/>
        </a:p>
      </dgm:t>
    </dgm:pt>
    <dgm:pt modelId="{2C33DB57-5642-45D1-B8FE-C5B661897D15}" type="pres">
      <dgm:prSet presAssocID="{33609FA0-8C71-482D-B61D-3DB07E71532A}" presName="root2" presStyleCnt="0"/>
      <dgm:spPr/>
    </dgm:pt>
    <dgm:pt modelId="{1D898A4B-1780-4FE5-8E42-E11897AC26EC}" type="pres">
      <dgm:prSet presAssocID="{33609FA0-8C71-482D-B61D-3DB07E71532A}" presName="LevelTwoTextNode" presStyleLbl="node3" presStyleIdx="1" presStyleCnt="3">
        <dgm:presLayoutVars>
          <dgm:chPref val="3"/>
        </dgm:presLayoutVars>
      </dgm:prSet>
      <dgm:spPr/>
      <dgm:t>
        <a:bodyPr/>
        <a:lstStyle/>
        <a:p>
          <a:endParaRPr lang="es-EC"/>
        </a:p>
      </dgm:t>
    </dgm:pt>
    <dgm:pt modelId="{3B902813-99D1-4C8E-A799-5F9B86BE5A50}" type="pres">
      <dgm:prSet presAssocID="{33609FA0-8C71-482D-B61D-3DB07E71532A}" presName="level3hierChild" presStyleCnt="0"/>
      <dgm:spPr/>
    </dgm:pt>
    <dgm:pt modelId="{FB76224D-D9D3-49E9-97ED-75385DE11C16}" type="pres">
      <dgm:prSet presAssocID="{5083B78E-E996-44D6-BBC0-B41FB99C14A6}" presName="conn2-1" presStyleLbl="parChTrans1D2" presStyleIdx="1" presStyleCnt="2"/>
      <dgm:spPr/>
      <dgm:t>
        <a:bodyPr/>
        <a:lstStyle/>
        <a:p>
          <a:endParaRPr lang="es-EC"/>
        </a:p>
      </dgm:t>
    </dgm:pt>
    <dgm:pt modelId="{4749DE33-076F-4F4E-9594-806E8DF9E630}" type="pres">
      <dgm:prSet presAssocID="{5083B78E-E996-44D6-BBC0-B41FB99C14A6}" presName="connTx" presStyleLbl="parChTrans1D2" presStyleIdx="1" presStyleCnt="2"/>
      <dgm:spPr/>
      <dgm:t>
        <a:bodyPr/>
        <a:lstStyle/>
        <a:p>
          <a:endParaRPr lang="es-EC"/>
        </a:p>
      </dgm:t>
    </dgm:pt>
    <dgm:pt modelId="{027CA139-AB6C-48AC-BC99-C8B84BBEC3D8}" type="pres">
      <dgm:prSet presAssocID="{D34FE401-579E-48AC-B8FE-BB86EAD3AEA1}" presName="root2" presStyleCnt="0"/>
      <dgm:spPr/>
    </dgm:pt>
    <dgm:pt modelId="{04B714CD-12A8-42B4-9C4D-CC0C54FA266D}" type="pres">
      <dgm:prSet presAssocID="{D34FE401-579E-48AC-B8FE-BB86EAD3AEA1}" presName="LevelTwoTextNode" presStyleLbl="asst1" presStyleIdx="1" presStyleCnt="2">
        <dgm:presLayoutVars>
          <dgm:chPref val="3"/>
        </dgm:presLayoutVars>
      </dgm:prSet>
      <dgm:spPr/>
      <dgm:t>
        <a:bodyPr/>
        <a:lstStyle/>
        <a:p>
          <a:endParaRPr lang="es-EC"/>
        </a:p>
      </dgm:t>
    </dgm:pt>
    <dgm:pt modelId="{9151CEEE-DEF3-4D57-A671-B65FA981A9FE}" type="pres">
      <dgm:prSet presAssocID="{D34FE401-579E-48AC-B8FE-BB86EAD3AEA1}" presName="level3hierChild" presStyleCnt="0"/>
      <dgm:spPr/>
    </dgm:pt>
    <dgm:pt modelId="{DAB3A991-48B3-414D-ACE6-AC313E7E1D4B}" type="pres">
      <dgm:prSet presAssocID="{9B7EE22B-3C86-4A77-ACB3-D355202BB1F3}" presName="conn2-1" presStyleLbl="parChTrans1D3" presStyleIdx="2" presStyleCnt="3"/>
      <dgm:spPr/>
      <dgm:t>
        <a:bodyPr/>
        <a:lstStyle/>
        <a:p>
          <a:endParaRPr lang="es-EC"/>
        </a:p>
      </dgm:t>
    </dgm:pt>
    <dgm:pt modelId="{FAB3885C-E91E-4A7C-A14F-E30287F08630}" type="pres">
      <dgm:prSet presAssocID="{9B7EE22B-3C86-4A77-ACB3-D355202BB1F3}" presName="connTx" presStyleLbl="parChTrans1D3" presStyleIdx="2" presStyleCnt="3"/>
      <dgm:spPr/>
      <dgm:t>
        <a:bodyPr/>
        <a:lstStyle/>
        <a:p>
          <a:endParaRPr lang="es-EC"/>
        </a:p>
      </dgm:t>
    </dgm:pt>
    <dgm:pt modelId="{DE103A14-1894-4B5F-BE5A-82557FDF883A}" type="pres">
      <dgm:prSet presAssocID="{8A72DAA5-FA69-4B56-A3D4-80D4FB3063DA}" presName="root2" presStyleCnt="0"/>
      <dgm:spPr/>
    </dgm:pt>
    <dgm:pt modelId="{3F27CAE4-A7C4-41F1-82BA-A9A4E00EF291}" type="pres">
      <dgm:prSet presAssocID="{8A72DAA5-FA69-4B56-A3D4-80D4FB3063DA}" presName="LevelTwoTextNode" presStyleLbl="node3" presStyleIdx="2" presStyleCnt="3" custScaleX="215871" custScaleY="442978" custLinFactNeighborY="-1355">
        <dgm:presLayoutVars>
          <dgm:chPref val="3"/>
        </dgm:presLayoutVars>
      </dgm:prSet>
      <dgm:spPr/>
      <dgm:t>
        <a:bodyPr/>
        <a:lstStyle/>
        <a:p>
          <a:endParaRPr lang="es-EC"/>
        </a:p>
      </dgm:t>
    </dgm:pt>
    <dgm:pt modelId="{7D73979B-6F06-40AB-9CB3-6B17B2C48151}" type="pres">
      <dgm:prSet presAssocID="{8A72DAA5-FA69-4B56-A3D4-80D4FB3063DA}" presName="level3hierChild" presStyleCnt="0"/>
      <dgm:spPr/>
    </dgm:pt>
  </dgm:ptLst>
  <dgm:cxnLst>
    <dgm:cxn modelId="{EA1F58FD-5936-4FF1-938C-80E20C8F139C}" srcId="{E40E52B3-75C7-4DCF-880B-DFF06201CEB9}" destId="{D34FE401-579E-48AC-B8FE-BB86EAD3AEA1}" srcOrd="1" destOrd="0" parTransId="{5083B78E-E996-44D6-BBC0-B41FB99C14A6}" sibTransId="{1266E465-FC39-471A-8743-BA780B26AA94}"/>
    <dgm:cxn modelId="{351BE371-889D-4FB2-8938-1FD54F1078D2}" type="presOf" srcId="{B463B44B-CC33-4775-9184-AE7EB4C87C6C}" destId="{CC9A5C44-35B0-4A75-8184-8E942FC3C5B5}" srcOrd="0" destOrd="0" presId="urn:microsoft.com/office/officeart/2008/layout/HorizontalMultiLevelHierarchy"/>
    <dgm:cxn modelId="{642CD356-4025-4C71-B3C5-5802C0BDA513}" type="presOf" srcId="{3393784A-F3E0-4FFC-9F29-C44373E2E198}" destId="{86FDCDFA-1952-4575-8FCD-08853C7714AF}" srcOrd="0" destOrd="0" presId="urn:microsoft.com/office/officeart/2008/layout/HorizontalMultiLevelHierarchy"/>
    <dgm:cxn modelId="{B84745C2-8D69-4D9B-8EF0-587BF4AE527B}" type="presOf" srcId="{84110F84-0711-495F-AC95-BAF239F83E90}" destId="{A1FC9FF2-F08D-4A2C-810F-126E1ADC0522}" srcOrd="1" destOrd="0" presId="urn:microsoft.com/office/officeart/2008/layout/HorizontalMultiLevelHierarchy"/>
    <dgm:cxn modelId="{9A420DB1-B1E8-4B64-AFC8-799BA8971A78}" type="presOf" srcId="{C13A191D-49A0-4661-AA49-FC269F6DDB29}" destId="{073237A8-3B5A-4D1B-B4CA-EBD6DFADAEF4}" srcOrd="0" destOrd="0" presId="urn:microsoft.com/office/officeart/2008/layout/HorizontalMultiLevelHierarchy"/>
    <dgm:cxn modelId="{ABBFBFCB-03E8-41E2-A4FA-2767AADF5FDA}" type="presOf" srcId="{038CF039-585E-433C-9C47-75AE21F42D16}" destId="{79C217EE-2184-441D-A726-7803D43044A5}" srcOrd="1" destOrd="0" presId="urn:microsoft.com/office/officeart/2008/layout/HorizontalMultiLevelHierarchy"/>
    <dgm:cxn modelId="{86A9DB92-D789-41BC-A689-F79FE4C41031}" type="presOf" srcId="{4FE5E649-1F35-4244-8AC7-CC74E5969888}" destId="{960AB83C-AA9A-44ED-9F2F-494C28618FF2}" srcOrd="0" destOrd="0" presId="urn:microsoft.com/office/officeart/2008/layout/HorizontalMultiLevelHierarchy"/>
    <dgm:cxn modelId="{23652BB1-1116-4E63-B264-EE0525669E42}" srcId="{3393784A-F3E0-4FFC-9F29-C44373E2E198}" destId="{33609FA0-8C71-482D-B61D-3DB07E71532A}" srcOrd="1" destOrd="0" parTransId="{038CF039-585E-433C-9C47-75AE21F42D16}" sibTransId="{7DF145D7-7960-47AC-8906-C3F7BC1B614C}"/>
    <dgm:cxn modelId="{F4E8F379-94B2-4752-BAA4-54BAF50DADCE}" type="presOf" srcId="{4FE5E649-1F35-4244-8AC7-CC74E5969888}" destId="{28C120CD-14B5-4C16-AC59-1F82F82180D8}" srcOrd="1" destOrd="0" presId="urn:microsoft.com/office/officeart/2008/layout/HorizontalMultiLevelHierarchy"/>
    <dgm:cxn modelId="{72B25C16-A50A-4A2C-88E6-20E8A451DE7C}" type="presOf" srcId="{D34FE401-579E-48AC-B8FE-BB86EAD3AEA1}" destId="{04B714CD-12A8-42B4-9C4D-CC0C54FA266D}" srcOrd="0" destOrd="0" presId="urn:microsoft.com/office/officeart/2008/layout/HorizontalMultiLevelHierarchy"/>
    <dgm:cxn modelId="{BCD9615F-FCE5-4C47-B1BA-D8745AE00080}" type="presOf" srcId="{84110F84-0711-495F-AC95-BAF239F83E90}" destId="{98D996AD-7CF3-42EF-821B-FEE659F045EA}" srcOrd="0" destOrd="0" presId="urn:microsoft.com/office/officeart/2008/layout/HorizontalMultiLevelHierarchy"/>
    <dgm:cxn modelId="{792EC34B-DF04-4F1C-A757-03EDEB8A56B2}" type="presOf" srcId="{E40E52B3-75C7-4DCF-880B-DFF06201CEB9}" destId="{11D6D02B-7B26-4C8C-9D03-7C424667AA34}" srcOrd="0" destOrd="0" presId="urn:microsoft.com/office/officeart/2008/layout/HorizontalMultiLevelHierarchy"/>
    <dgm:cxn modelId="{4AD603C0-D0ED-4FF3-864B-4BBDFB1CB938}" type="presOf" srcId="{038CF039-585E-433C-9C47-75AE21F42D16}" destId="{B415ECBC-E1C8-4ECE-822B-3E1C2C7390A9}" srcOrd="0" destOrd="0" presId="urn:microsoft.com/office/officeart/2008/layout/HorizontalMultiLevelHierarchy"/>
    <dgm:cxn modelId="{374DCED0-A49D-4EB9-A276-5E28F388B065}" type="presOf" srcId="{237B0EB0-67C4-46FE-9518-8E5548793E2D}" destId="{485988EF-B1ED-420B-BF33-03E254A4F789}" srcOrd="0" destOrd="0" presId="urn:microsoft.com/office/officeart/2008/layout/HorizontalMultiLevelHierarchy"/>
    <dgm:cxn modelId="{3AFB61F4-2286-410E-BBD0-282D73A0D2AC}" type="presOf" srcId="{2E2E611A-55F7-41DC-9FCD-6F47EE7DD901}" destId="{82594679-257F-4B42-BE1C-CFDC68A68759}" srcOrd="0" destOrd="0" presId="urn:microsoft.com/office/officeart/2008/layout/HorizontalMultiLevelHierarchy"/>
    <dgm:cxn modelId="{9CD8DECD-EDC7-4943-A3B8-37223E8916EC}" srcId="{B463B44B-CC33-4775-9184-AE7EB4C87C6C}" destId="{2E2E611A-55F7-41DC-9FCD-6F47EE7DD901}" srcOrd="1" destOrd="0" parTransId="{237B0EB0-67C4-46FE-9518-8E5548793E2D}" sibTransId="{91A82B78-F105-4D76-AAF6-244DB6915A67}"/>
    <dgm:cxn modelId="{3F63A7AB-38CC-48DB-81B0-A272445B251E}" type="presOf" srcId="{5861600D-FFB6-4C2F-B225-595005457459}" destId="{46033F15-3624-43C2-AF6D-E5620F4FE100}" srcOrd="0" destOrd="0" presId="urn:microsoft.com/office/officeart/2008/layout/HorizontalMultiLevelHierarchy"/>
    <dgm:cxn modelId="{1F1D3AE2-0FAB-4834-BD44-C14308F7B2A2}" type="presOf" srcId="{5083B78E-E996-44D6-BBC0-B41FB99C14A6}" destId="{FB76224D-D9D3-49E9-97ED-75385DE11C16}" srcOrd="0" destOrd="0" presId="urn:microsoft.com/office/officeart/2008/layout/HorizontalMultiLevelHierarchy"/>
    <dgm:cxn modelId="{57E8EBBF-D098-42A1-8828-D85338A8E1F8}" srcId="{E40E52B3-75C7-4DCF-880B-DFF06201CEB9}" destId="{3393784A-F3E0-4FFC-9F29-C44373E2E198}" srcOrd="0" destOrd="0" parTransId="{84110F84-0711-495F-AC95-BAF239F83E90}" sibTransId="{B10F25BF-7B2D-4A81-944C-F425C2FC52F3}"/>
    <dgm:cxn modelId="{5C363F3B-25ED-4ABF-9C83-50A91B43C8E7}" type="presOf" srcId="{9B7EE22B-3C86-4A77-ACB3-D355202BB1F3}" destId="{FAB3885C-E91E-4A7C-A14F-E30287F08630}" srcOrd="1" destOrd="0" presId="urn:microsoft.com/office/officeart/2008/layout/HorizontalMultiLevelHierarchy"/>
    <dgm:cxn modelId="{DB35AADD-A086-4CB6-9FA7-427F4A73791B}" srcId="{D34FE401-579E-48AC-B8FE-BB86EAD3AEA1}" destId="{8A72DAA5-FA69-4B56-A3D4-80D4FB3063DA}" srcOrd="0" destOrd="0" parTransId="{9B7EE22B-3C86-4A77-ACB3-D355202BB1F3}" sibTransId="{EEDF6E2D-7A28-4D1F-ABF0-37E1AC98714F}"/>
    <dgm:cxn modelId="{0C215738-6F62-43F0-8354-60668E74B068}" type="presOf" srcId="{4E619B7F-8978-4F43-B4F5-CE00A1FDBD15}" destId="{E411EDE5-D4ED-4B11-AB1D-14D78971CE6C}" srcOrd="0" destOrd="0" presId="urn:microsoft.com/office/officeart/2008/layout/HorizontalMultiLevelHierarchy"/>
    <dgm:cxn modelId="{8599B98C-26DF-4F1B-9E2F-4D6BFA23B9DD}" type="presOf" srcId="{C13A191D-49A0-4661-AA49-FC269F6DDB29}" destId="{89CE4455-ADDE-4B72-9C47-BFB13CFA71F5}" srcOrd="1" destOrd="0" presId="urn:microsoft.com/office/officeart/2008/layout/HorizontalMultiLevelHierarchy"/>
    <dgm:cxn modelId="{B910CF5D-9529-4B02-8A1B-91E7A6C418D7}" type="presOf" srcId="{237B0EB0-67C4-46FE-9518-8E5548793E2D}" destId="{10B3BE9B-60A2-4381-9BD5-087D859EB796}" srcOrd="1" destOrd="0" presId="urn:microsoft.com/office/officeart/2008/layout/HorizontalMultiLevelHierarchy"/>
    <dgm:cxn modelId="{218647CA-5334-490F-A4F5-761F4FE4DFF8}" srcId="{B463B44B-CC33-4775-9184-AE7EB4C87C6C}" destId="{5861600D-FFB6-4C2F-B225-595005457459}" srcOrd="0" destOrd="0" parTransId="{4FE5E649-1F35-4244-8AC7-CC74E5969888}" sibTransId="{958BB7F9-D040-4CE1-A73C-4D7B99A15B9C}"/>
    <dgm:cxn modelId="{F63A0796-6C7D-4DDE-8067-7CDC1E9B9BE8}" type="presOf" srcId="{33609FA0-8C71-482D-B61D-3DB07E71532A}" destId="{1D898A4B-1780-4FE5-8E42-E11897AC26EC}" srcOrd="0" destOrd="0" presId="urn:microsoft.com/office/officeart/2008/layout/HorizontalMultiLevelHierarchy"/>
    <dgm:cxn modelId="{5809AF17-3D90-4E24-A6D6-A57D55611A58}" type="presOf" srcId="{5083B78E-E996-44D6-BBC0-B41FB99C14A6}" destId="{4749DE33-076F-4F4E-9594-806E8DF9E630}" srcOrd="1" destOrd="0" presId="urn:microsoft.com/office/officeart/2008/layout/HorizontalMultiLevelHierarchy"/>
    <dgm:cxn modelId="{D97D2171-F04B-4BC8-9104-349781109556}" type="presOf" srcId="{8A72DAA5-FA69-4B56-A3D4-80D4FB3063DA}" destId="{3F27CAE4-A7C4-41F1-82BA-A9A4E00EF291}" srcOrd="0" destOrd="0" presId="urn:microsoft.com/office/officeart/2008/layout/HorizontalMultiLevelHierarchy"/>
    <dgm:cxn modelId="{A0251298-34EA-4717-8D28-CF4A94F81867}" srcId="{3393784A-F3E0-4FFC-9F29-C44373E2E198}" destId="{B463B44B-CC33-4775-9184-AE7EB4C87C6C}" srcOrd="0" destOrd="0" parTransId="{C13A191D-49A0-4661-AA49-FC269F6DDB29}" sibTransId="{D11E27A6-BE8A-4E23-AB2E-DC971D553EAF}"/>
    <dgm:cxn modelId="{A8283B0B-CA65-4D80-93B5-B1803CA3F6FB}" type="presOf" srcId="{9B7EE22B-3C86-4A77-ACB3-D355202BB1F3}" destId="{DAB3A991-48B3-414D-ACE6-AC313E7E1D4B}" srcOrd="0" destOrd="0" presId="urn:microsoft.com/office/officeart/2008/layout/HorizontalMultiLevelHierarchy"/>
    <dgm:cxn modelId="{8DB1642F-EB71-43CC-8BF0-FF8853E6AE2C}" srcId="{4E619B7F-8978-4F43-B4F5-CE00A1FDBD15}" destId="{E40E52B3-75C7-4DCF-880B-DFF06201CEB9}" srcOrd="0" destOrd="0" parTransId="{77A68913-44E0-4E1B-B603-457D1324F260}" sibTransId="{4DFBFC35-8057-425F-B8CB-E9D0052ED8C8}"/>
    <dgm:cxn modelId="{D7B8A5C2-AABA-4C32-98C2-4CD9098A8A2F}" type="presParOf" srcId="{E411EDE5-D4ED-4B11-AB1D-14D78971CE6C}" destId="{DC485E9E-844F-45DD-987A-EEB2F5B7EE77}" srcOrd="0" destOrd="0" presId="urn:microsoft.com/office/officeart/2008/layout/HorizontalMultiLevelHierarchy"/>
    <dgm:cxn modelId="{7F0208FF-BF0D-48A7-9C99-2CCAA45C04F4}" type="presParOf" srcId="{DC485E9E-844F-45DD-987A-EEB2F5B7EE77}" destId="{11D6D02B-7B26-4C8C-9D03-7C424667AA34}" srcOrd="0" destOrd="0" presId="urn:microsoft.com/office/officeart/2008/layout/HorizontalMultiLevelHierarchy"/>
    <dgm:cxn modelId="{92ACCF95-E8D8-469D-8640-26DC0E5AA426}" type="presParOf" srcId="{DC485E9E-844F-45DD-987A-EEB2F5B7EE77}" destId="{294A2D04-D8B3-4959-91EC-0E748765E4FB}" srcOrd="1" destOrd="0" presId="urn:microsoft.com/office/officeart/2008/layout/HorizontalMultiLevelHierarchy"/>
    <dgm:cxn modelId="{AF1896ED-46C7-4DA8-A91A-8CE046449978}" type="presParOf" srcId="{294A2D04-D8B3-4959-91EC-0E748765E4FB}" destId="{98D996AD-7CF3-42EF-821B-FEE659F045EA}" srcOrd="0" destOrd="0" presId="urn:microsoft.com/office/officeart/2008/layout/HorizontalMultiLevelHierarchy"/>
    <dgm:cxn modelId="{D6A2C174-C1AD-4462-9DD1-517083352991}" type="presParOf" srcId="{98D996AD-7CF3-42EF-821B-FEE659F045EA}" destId="{A1FC9FF2-F08D-4A2C-810F-126E1ADC0522}" srcOrd="0" destOrd="0" presId="urn:microsoft.com/office/officeart/2008/layout/HorizontalMultiLevelHierarchy"/>
    <dgm:cxn modelId="{A0A03FE1-9B13-4782-BB1B-AC4D18E6E7FA}" type="presParOf" srcId="{294A2D04-D8B3-4959-91EC-0E748765E4FB}" destId="{50EC6750-171B-4C68-974C-8143D84665C4}" srcOrd="1" destOrd="0" presId="urn:microsoft.com/office/officeart/2008/layout/HorizontalMultiLevelHierarchy"/>
    <dgm:cxn modelId="{99720AF1-3C96-4E67-B5C4-3A1116971CB9}" type="presParOf" srcId="{50EC6750-171B-4C68-974C-8143D84665C4}" destId="{86FDCDFA-1952-4575-8FCD-08853C7714AF}" srcOrd="0" destOrd="0" presId="urn:microsoft.com/office/officeart/2008/layout/HorizontalMultiLevelHierarchy"/>
    <dgm:cxn modelId="{3E13D0BC-6810-492D-BB4C-3A26325D5701}" type="presParOf" srcId="{50EC6750-171B-4C68-974C-8143D84665C4}" destId="{FAF58CE7-3001-4D24-A134-B171AD0394A4}" srcOrd="1" destOrd="0" presId="urn:microsoft.com/office/officeart/2008/layout/HorizontalMultiLevelHierarchy"/>
    <dgm:cxn modelId="{ABC234A3-F723-4695-AC1D-DAB40A7640E5}" type="presParOf" srcId="{FAF58CE7-3001-4D24-A134-B171AD0394A4}" destId="{073237A8-3B5A-4D1B-B4CA-EBD6DFADAEF4}" srcOrd="0" destOrd="0" presId="urn:microsoft.com/office/officeart/2008/layout/HorizontalMultiLevelHierarchy"/>
    <dgm:cxn modelId="{BD38CB60-FDE2-4EDB-906F-AD63D355C1DE}" type="presParOf" srcId="{073237A8-3B5A-4D1B-B4CA-EBD6DFADAEF4}" destId="{89CE4455-ADDE-4B72-9C47-BFB13CFA71F5}" srcOrd="0" destOrd="0" presId="urn:microsoft.com/office/officeart/2008/layout/HorizontalMultiLevelHierarchy"/>
    <dgm:cxn modelId="{59576715-3CC0-443F-B7FF-DC5E6BEAAAA1}" type="presParOf" srcId="{FAF58CE7-3001-4D24-A134-B171AD0394A4}" destId="{C4F16E1D-3C59-4B8C-B0BF-84932711BF1A}" srcOrd="1" destOrd="0" presId="urn:microsoft.com/office/officeart/2008/layout/HorizontalMultiLevelHierarchy"/>
    <dgm:cxn modelId="{19959341-D344-4EE3-BD73-FE04479C8D4F}" type="presParOf" srcId="{C4F16E1D-3C59-4B8C-B0BF-84932711BF1A}" destId="{CC9A5C44-35B0-4A75-8184-8E942FC3C5B5}" srcOrd="0" destOrd="0" presId="urn:microsoft.com/office/officeart/2008/layout/HorizontalMultiLevelHierarchy"/>
    <dgm:cxn modelId="{A655BD6F-66C9-4CE0-893B-CA0B42F99911}" type="presParOf" srcId="{C4F16E1D-3C59-4B8C-B0BF-84932711BF1A}" destId="{D7B15FC3-CF28-46FA-B6EC-2BF501A13529}" srcOrd="1" destOrd="0" presId="urn:microsoft.com/office/officeart/2008/layout/HorizontalMultiLevelHierarchy"/>
    <dgm:cxn modelId="{6CA7E759-CB46-4E91-99F6-586EE1D43230}" type="presParOf" srcId="{D7B15FC3-CF28-46FA-B6EC-2BF501A13529}" destId="{960AB83C-AA9A-44ED-9F2F-494C28618FF2}" srcOrd="0" destOrd="0" presId="urn:microsoft.com/office/officeart/2008/layout/HorizontalMultiLevelHierarchy"/>
    <dgm:cxn modelId="{9C312C88-E78C-44C8-AC5D-94C4BC5EC0D1}" type="presParOf" srcId="{960AB83C-AA9A-44ED-9F2F-494C28618FF2}" destId="{28C120CD-14B5-4C16-AC59-1F82F82180D8}" srcOrd="0" destOrd="0" presId="urn:microsoft.com/office/officeart/2008/layout/HorizontalMultiLevelHierarchy"/>
    <dgm:cxn modelId="{1075BDF9-DCF9-4712-A7EA-FC5ECD0A0D37}" type="presParOf" srcId="{D7B15FC3-CF28-46FA-B6EC-2BF501A13529}" destId="{069F1BC1-C7CD-41E2-8FB1-8CB8AF51938F}" srcOrd="1" destOrd="0" presId="urn:microsoft.com/office/officeart/2008/layout/HorizontalMultiLevelHierarchy"/>
    <dgm:cxn modelId="{584175A0-49BA-45E9-959D-DCA28CFA6A14}" type="presParOf" srcId="{069F1BC1-C7CD-41E2-8FB1-8CB8AF51938F}" destId="{46033F15-3624-43C2-AF6D-E5620F4FE100}" srcOrd="0" destOrd="0" presId="urn:microsoft.com/office/officeart/2008/layout/HorizontalMultiLevelHierarchy"/>
    <dgm:cxn modelId="{7D03F040-5C69-41B4-894A-F78491E01349}" type="presParOf" srcId="{069F1BC1-C7CD-41E2-8FB1-8CB8AF51938F}" destId="{390C1AAB-1DCC-4D15-88BE-11D6F199B1FD}" srcOrd="1" destOrd="0" presId="urn:microsoft.com/office/officeart/2008/layout/HorizontalMultiLevelHierarchy"/>
    <dgm:cxn modelId="{CEDA5750-1CF4-4C2F-B2C2-10CBBC11DF74}" type="presParOf" srcId="{D7B15FC3-CF28-46FA-B6EC-2BF501A13529}" destId="{485988EF-B1ED-420B-BF33-03E254A4F789}" srcOrd="2" destOrd="0" presId="urn:microsoft.com/office/officeart/2008/layout/HorizontalMultiLevelHierarchy"/>
    <dgm:cxn modelId="{499F3587-7F73-4070-B3C9-CB77888A3CAB}" type="presParOf" srcId="{485988EF-B1ED-420B-BF33-03E254A4F789}" destId="{10B3BE9B-60A2-4381-9BD5-087D859EB796}" srcOrd="0" destOrd="0" presId="urn:microsoft.com/office/officeart/2008/layout/HorizontalMultiLevelHierarchy"/>
    <dgm:cxn modelId="{B31C6AA6-BF7B-450E-B290-307620ACF8A9}" type="presParOf" srcId="{D7B15FC3-CF28-46FA-B6EC-2BF501A13529}" destId="{1AFCB8D0-582C-45FF-A3F7-BE5D36FE8EA2}" srcOrd="3" destOrd="0" presId="urn:microsoft.com/office/officeart/2008/layout/HorizontalMultiLevelHierarchy"/>
    <dgm:cxn modelId="{6E7F8B31-0DA4-418A-B580-A4EF74D05ADE}" type="presParOf" srcId="{1AFCB8D0-582C-45FF-A3F7-BE5D36FE8EA2}" destId="{82594679-257F-4B42-BE1C-CFDC68A68759}" srcOrd="0" destOrd="0" presId="urn:microsoft.com/office/officeart/2008/layout/HorizontalMultiLevelHierarchy"/>
    <dgm:cxn modelId="{8844AB85-E168-4649-87C7-C263F4BACF76}" type="presParOf" srcId="{1AFCB8D0-582C-45FF-A3F7-BE5D36FE8EA2}" destId="{9426707D-A14D-4D16-B27F-24A10C0FA0E2}" srcOrd="1" destOrd="0" presId="urn:microsoft.com/office/officeart/2008/layout/HorizontalMultiLevelHierarchy"/>
    <dgm:cxn modelId="{2564FC65-5924-4E42-9F6B-49A76FF2967A}" type="presParOf" srcId="{FAF58CE7-3001-4D24-A134-B171AD0394A4}" destId="{B415ECBC-E1C8-4ECE-822B-3E1C2C7390A9}" srcOrd="2" destOrd="0" presId="urn:microsoft.com/office/officeart/2008/layout/HorizontalMultiLevelHierarchy"/>
    <dgm:cxn modelId="{BC283034-F883-45B8-9914-28ACFBC1B6E4}" type="presParOf" srcId="{B415ECBC-E1C8-4ECE-822B-3E1C2C7390A9}" destId="{79C217EE-2184-441D-A726-7803D43044A5}" srcOrd="0" destOrd="0" presId="urn:microsoft.com/office/officeart/2008/layout/HorizontalMultiLevelHierarchy"/>
    <dgm:cxn modelId="{5B2B7157-6D46-4796-B731-06DCD20A5473}" type="presParOf" srcId="{FAF58CE7-3001-4D24-A134-B171AD0394A4}" destId="{2C33DB57-5642-45D1-B8FE-C5B661897D15}" srcOrd="3" destOrd="0" presId="urn:microsoft.com/office/officeart/2008/layout/HorizontalMultiLevelHierarchy"/>
    <dgm:cxn modelId="{683BB078-E43C-40B3-BDE1-1D5E8FADC8D2}" type="presParOf" srcId="{2C33DB57-5642-45D1-B8FE-C5B661897D15}" destId="{1D898A4B-1780-4FE5-8E42-E11897AC26EC}" srcOrd="0" destOrd="0" presId="urn:microsoft.com/office/officeart/2008/layout/HorizontalMultiLevelHierarchy"/>
    <dgm:cxn modelId="{7201DAF7-97E0-4650-96B2-504316F4884E}" type="presParOf" srcId="{2C33DB57-5642-45D1-B8FE-C5B661897D15}" destId="{3B902813-99D1-4C8E-A799-5F9B86BE5A50}" srcOrd="1" destOrd="0" presId="urn:microsoft.com/office/officeart/2008/layout/HorizontalMultiLevelHierarchy"/>
    <dgm:cxn modelId="{B8A83CEE-93D0-43D0-B24D-8C2D518340B5}" type="presParOf" srcId="{294A2D04-D8B3-4959-91EC-0E748765E4FB}" destId="{FB76224D-D9D3-49E9-97ED-75385DE11C16}" srcOrd="2" destOrd="0" presId="urn:microsoft.com/office/officeart/2008/layout/HorizontalMultiLevelHierarchy"/>
    <dgm:cxn modelId="{99D405C1-505C-4FBF-A3B8-13925A613571}" type="presParOf" srcId="{FB76224D-D9D3-49E9-97ED-75385DE11C16}" destId="{4749DE33-076F-4F4E-9594-806E8DF9E630}" srcOrd="0" destOrd="0" presId="urn:microsoft.com/office/officeart/2008/layout/HorizontalMultiLevelHierarchy"/>
    <dgm:cxn modelId="{FCBE4262-47A4-4052-B8C9-A25EFDB9A906}" type="presParOf" srcId="{294A2D04-D8B3-4959-91EC-0E748765E4FB}" destId="{027CA139-AB6C-48AC-BC99-C8B84BBEC3D8}" srcOrd="3" destOrd="0" presId="urn:microsoft.com/office/officeart/2008/layout/HorizontalMultiLevelHierarchy"/>
    <dgm:cxn modelId="{D753838F-CD5E-4C5B-BB2F-A3FF29513EB8}" type="presParOf" srcId="{027CA139-AB6C-48AC-BC99-C8B84BBEC3D8}" destId="{04B714CD-12A8-42B4-9C4D-CC0C54FA266D}" srcOrd="0" destOrd="0" presId="urn:microsoft.com/office/officeart/2008/layout/HorizontalMultiLevelHierarchy"/>
    <dgm:cxn modelId="{A590DF6B-B194-4702-81B0-C69A838CE9E5}" type="presParOf" srcId="{027CA139-AB6C-48AC-BC99-C8B84BBEC3D8}" destId="{9151CEEE-DEF3-4D57-A671-B65FA981A9FE}" srcOrd="1" destOrd="0" presId="urn:microsoft.com/office/officeart/2008/layout/HorizontalMultiLevelHierarchy"/>
    <dgm:cxn modelId="{1818D173-C768-4DF7-A651-7213E20071F3}" type="presParOf" srcId="{9151CEEE-DEF3-4D57-A671-B65FA981A9FE}" destId="{DAB3A991-48B3-414D-ACE6-AC313E7E1D4B}" srcOrd="0" destOrd="0" presId="urn:microsoft.com/office/officeart/2008/layout/HorizontalMultiLevelHierarchy"/>
    <dgm:cxn modelId="{809D093D-CCDD-4502-8D93-D2BB13F741E1}" type="presParOf" srcId="{DAB3A991-48B3-414D-ACE6-AC313E7E1D4B}" destId="{FAB3885C-E91E-4A7C-A14F-E30287F08630}" srcOrd="0" destOrd="0" presId="urn:microsoft.com/office/officeart/2008/layout/HorizontalMultiLevelHierarchy"/>
    <dgm:cxn modelId="{B5BF59DB-EE80-4E62-81C3-F339378F884C}" type="presParOf" srcId="{9151CEEE-DEF3-4D57-A671-B65FA981A9FE}" destId="{DE103A14-1894-4B5F-BE5A-82557FDF883A}" srcOrd="1" destOrd="0" presId="urn:microsoft.com/office/officeart/2008/layout/HorizontalMultiLevelHierarchy"/>
    <dgm:cxn modelId="{813E7722-9C4B-472A-BE3D-078195AE7192}" type="presParOf" srcId="{DE103A14-1894-4B5F-BE5A-82557FDF883A}" destId="{3F27CAE4-A7C4-41F1-82BA-A9A4E00EF291}" srcOrd="0" destOrd="0" presId="urn:microsoft.com/office/officeart/2008/layout/HorizontalMultiLevelHierarchy"/>
    <dgm:cxn modelId="{EC809E17-09E2-41A6-BA35-B0968A8DCEEB}" type="presParOf" srcId="{DE103A14-1894-4B5F-BE5A-82557FDF883A}" destId="{7D73979B-6F06-40AB-9CB3-6B17B2C481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A991-48B3-414D-ACE6-AC313E7E1D4B}">
      <dsp:nvSpPr>
        <dsp:cNvPr id="0" name=""/>
        <dsp:cNvSpPr/>
      </dsp:nvSpPr>
      <dsp:spPr>
        <a:xfrm>
          <a:off x="3088110" y="3360870"/>
          <a:ext cx="385066" cy="91440"/>
        </a:xfrm>
        <a:custGeom>
          <a:avLst/>
          <a:gdLst/>
          <a:ahLst/>
          <a:cxnLst/>
          <a:rect l="0" t="0" r="0" b="0"/>
          <a:pathLst>
            <a:path>
              <a:moveTo>
                <a:pt x="0" y="53673"/>
              </a:moveTo>
              <a:lnTo>
                <a:pt x="192533" y="53673"/>
              </a:lnTo>
              <a:lnTo>
                <a:pt x="192533" y="45720"/>
              </a:lnTo>
              <a:lnTo>
                <a:pt x="385066"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71014" y="3396961"/>
        <a:ext cx="19257" cy="19257"/>
      </dsp:txXfrm>
    </dsp:sp>
    <dsp:sp modelId="{FB76224D-D9D3-49E9-97ED-75385DE11C16}">
      <dsp:nvSpPr>
        <dsp:cNvPr id="0" name=""/>
        <dsp:cNvSpPr/>
      </dsp:nvSpPr>
      <dsp:spPr>
        <a:xfrm>
          <a:off x="777713" y="2360927"/>
          <a:ext cx="385066" cy="1053616"/>
        </a:xfrm>
        <a:custGeom>
          <a:avLst/>
          <a:gdLst/>
          <a:ahLst/>
          <a:cxnLst/>
          <a:rect l="0" t="0" r="0" b="0"/>
          <a:pathLst>
            <a:path>
              <a:moveTo>
                <a:pt x="0" y="0"/>
              </a:moveTo>
              <a:lnTo>
                <a:pt x="192533" y="0"/>
              </a:lnTo>
              <a:lnTo>
                <a:pt x="192533" y="1053616"/>
              </a:lnTo>
              <a:lnTo>
                <a:pt x="385066" y="1053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s-EC" sz="200" b="1" kern="1200"/>
        </a:p>
      </dsp:txBody>
      <dsp:txXfrm>
        <a:off x="942201" y="2859691"/>
        <a:ext cx="56088" cy="56088"/>
      </dsp:txXfrm>
    </dsp:sp>
    <dsp:sp modelId="{B415ECBC-E1C8-4ECE-822B-3E1C2C7390A9}">
      <dsp:nvSpPr>
        <dsp:cNvPr id="0" name=""/>
        <dsp:cNvSpPr/>
      </dsp:nvSpPr>
      <dsp:spPr>
        <a:xfrm>
          <a:off x="3088110" y="1307310"/>
          <a:ext cx="385066" cy="366869"/>
        </a:xfrm>
        <a:custGeom>
          <a:avLst/>
          <a:gdLst/>
          <a:ahLst/>
          <a:cxnLst/>
          <a:rect l="0" t="0" r="0" b="0"/>
          <a:pathLst>
            <a:path>
              <a:moveTo>
                <a:pt x="0" y="0"/>
              </a:moveTo>
              <a:lnTo>
                <a:pt x="192533" y="0"/>
              </a:lnTo>
              <a:lnTo>
                <a:pt x="192533" y="366869"/>
              </a:lnTo>
              <a:lnTo>
                <a:pt x="385066" y="366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s-EC" sz="200" b="1" kern="1200"/>
        </a:p>
      </dsp:txBody>
      <dsp:txXfrm>
        <a:off x="3267347" y="1477448"/>
        <a:ext cx="26592" cy="26592"/>
      </dsp:txXfrm>
    </dsp:sp>
    <dsp:sp modelId="{485988EF-B1ED-420B-BF33-03E254A4F789}">
      <dsp:nvSpPr>
        <dsp:cNvPr id="0" name=""/>
        <dsp:cNvSpPr/>
      </dsp:nvSpPr>
      <dsp:spPr>
        <a:xfrm>
          <a:off x="5398507" y="940441"/>
          <a:ext cx="385066" cy="366869"/>
        </a:xfrm>
        <a:custGeom>
          <a:avLst/>
          <a:gdLst/>
          <a:ahLst/>
          <a:cxnLst/>
          <a:rect l="0" t="0" r="0" b="0"/>
          <a:pathLst>
            <a:path>
              <a:moveTo>
                <a:pt x="0" y="0"/>
              </a:moveTo>
              <a:lnTo>
                <a:pt x="192533" y="0"/>
              </a:lnTo>
              <a:lnTo>
                <a:pt x="192533" y="366869"/>
              </a:lnTo>
              <a:lnTo>
                <a:pt x="385066" y="366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77744" y="1110579"/>
        <a:ext cx="26592" cy="26592"/>
      </dsp:txXfrm>
    </dsp:sp>
    <dsp:sp modelId="{960AB83C-AA9A-44ED-9F2F-494C28618FF2}">
      <dsp:nvSpPr>
        <dsp:cNvPr id="0" name=""/>
        <dsp:cNvSpPr/>
      </dsp:nvSpPr>
      <dsp:spPr>
        <a:xfrm>
          <a:off x="5398507" y="573571"/>
          <a:ext cx="385066" cy="366869"/>
        </a:xfrm>
        <a:custGeom>
          <a:avLst/>
          <a:gdLst/>
          <a:ahLst/>
          <a:cxnLst/>
          <a:rect l="0" t="0" r="0" b="0"/>
          <a:pathLst>
            <a:path>
              <a:moveTo>
                <a:pt x="0" y="366869"/>
              </a:moveTo>
              <a:lnTo>
                <a:pt x="192533" y="366869"/>
              </a:lnTo>
              <a:lnTo>
                <a:pt x="192533" y="0"/>
              </a:lnTo>
              <a:lnTo>
                <a:pt x="385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77744" y="743709"/>
        <a:ext cx="26592" cy="26592"/>
      </dsp:txXfrm>
    </dsp:sp>
    <dsp:sp modelId="{073237A8-3B5A-4D1B-B4CA-EBD6DFADAEF4}">
      <dsp:nvSpPr>
        <dsp:cNvPr id="0" name=""/>
        <dsp:cNvSpPr/>
      </dsp:nvSpPr>
      <dsp:spPr>
        <a:xfrm>
          <a:off x="3088110" y="940441"/>
          <a:ext cx="385066" cy="366869"/>
        </a:xfrm>
        <a:custGeom>
          <a:avLst/>
          <a:gdLst/>
          <a:ahLst/>
          <a:cxnLst/>
          <a:rect l="0" t="0" r="0" b="0"/>
          <a:pathLst>
            <a:path>
              <a:moveTo>
                <a:pt x="0" y="366869"/>
              </a:moveTo>
              <a:lnTo>
                <a:pt x="192533" y="366869"/>
              </a:lnTo>
              <a:lnTo>
                <a:pt x="192533" y="0"/>
              </a:lnTo>
              <a:lnTo>
                <a:pt x="385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s-EC" sz="200" b="1" kern="1200"/>
        </a:p>
      </dsp:txBody>
      <dsp:txXfrm>
        <a:off x="3267347" y="1110579"/>
        <a:ext cx="26592" cy="26592"/>
      </dsp:txXfrm>
    </dsp:sp>
    <dsp:sp modelId="{98D996AD-7CF3-42EF-821B-FEE659F045EA}">
      <dsp:nvSpPr>
        <dsp:cNvPr id="0" name=""/>
        <dsp:cNvSpPr/>
      </dsp:nvSpPr>
      <dsp:spPr>
        <a:xfrm>
          <a:off x="777713" y="1307310"/>
          <a:ext cx="385066" cy="1053616"/>
        </a:xfrm>
        <a:custGeom>
          <a:avLst/>
          <a:gdLst/>
          <a:ahLst/>
          <a:cxnLst/>
          <a:rect l="0" t="0" r="0" b="0"/>
          <a:pathLst>
            <a:path>
              <a:moveTo>
                <a:pt x="0" y="1053616"/>
              </a:moveTo>
              <a:lnTo>
                <a:pt x="192533" y="1053616"/>
              </a:lnTo>
              <a:lnTo>
                <a:pt x="192533" y="0"/>
              </a:lnTo>
              <a:lnTo>
                <a:pt x="3850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s-EC" sz="200" b="1" kern="1200"/>
        </a:p>
      </dsp:txBody>
      <dsp:txXfrm>
        <a:off x="942201" y="1806074"/>
        <a:ext cx="56088" cy="56088"/>
      </dsp:txXfrm>
    </dsp:sp>
    <dsp:sp modelId="{11D6D02B-7B26-4C8C-9D03-7C424667AA34}">
      <dsp:nvSpPr>
        <dsp:cNvPr id="0" name=""/>
        <dsp:cNvSpPr/>
      </dsp:nvSpPr>
      <dsp:spPr>
        <a:xfrm rot="16200000">
          <a:off x="-1594497" y="1975218"/>
          <a:ext cx="3973003" cy="77141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t>SISTEMA ENERGÉTICO HOSPITAL</a:t>
          </a:r>
          <a:endParaRPr lang="es-EC" sz="2400" b="1" kern="1200" dirty="0"/>
        </a:p>
      </dsp:txBody>
      <dsp:txXfrm>
        <a:off x="-1594497" y="1975218"/>
        <a:ext cx="3973003" cy="771417"/>
      </dsp:txXfrm>
    </dsp:sp>
    <dsp:sp modelId="{86FDCDFA-1952-4575-8FCD-08853C7714AF}">
      <dsp:nvSpPr>
        <dsp:cNvPr id="0" name=""/>
        <dsp:cNvSpPr/>
      </dsp:nvSpPr>
      <dsp:spPr>
        <a:xfrm>
          <a:off x="1162779" y="1013814"/>
          <a:ext cx="1925330" cy="5869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SISTEMA TÉRMICO</a:t>
          </a:r>
          <a:endParaRPr lang="es-EC" sz="1800" b="1" kern="1200" dirty="0"/>
        </a:p>
      </dsp:txBody>
      <dsp:txXfrm>
        <a:off x="1162779" y="1013814"/>
        <a:ext cx="1925330" cy="586991"/>
      </dsp:txXfrm>
    </dsp:sp>
    <dsp:sp modelId="{CC9A5C44-35B0-4A75-8184-8E942FC3C5B5}">
      <dsp:nvSpPr>
        <dsp:cNvPr id="0" name=""/>
        <dsp:cNvSpPr/>
      </dsp:nvSpPr>
      <dsp:spPr>
        <a:xfrm>
          <a:off x="3473176" y="646945"/>
          <a:ext cx="1925330" cy="5869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DIESEL</a:t>
          </a:r>
          <a:endParaRPr lang="es-EC" sz="2000" b="1" kern="1200" dirty="0"/>
        </a:p>
      </dsp:txBody>
      <dsp:txXfrm>
        <a:off x="3473176" y="646945"/>
        <a:ext cx="1925330" cy="586991"/>
      </dsp:txXfrm>
    </dsp:sp>
    <dsp:sp modelId="{46033F15-3624-43C2-AF6D-E5620F4FE100}">
      <dsp:nvSpPr>
        <dsp:cNvPr id="0" name=""/>
        <dsp:cNvSpPr/>
      </dsp:nvSpPr>
      <dsp:spPr>
        <a:xfrm>
          <a:off x="5783573" y="280076"/>
          <a:ext cx="1925330" cy="5869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Grupo electrógeno</a:t>
          </a:r>
          <a:endParaRPr lang="es-EC" sz="2000" kern="1200" dirty="0"/>
        </a:p>
      </dsp:txBody>
      <dsp:txXfrm>
        <a:off x="5783573" y="280076"/>
        <a:ext cx="1925330" cy="586991"/>
      </dsp:txXfrm>
    </dsp:sp>
    <dsp:sp modelId="{82594679-257F-4B42-BE1C-CFDC68A68759}">
      <dsp:nvSpPr>
        <dsp:cNvPr id="0" name=""/>
        <dsp:cNvSpPr/>
      </dsp:nvSpPr>
      <dsp:spPr>
        <a:xfrm>
          <a:off x="5783573" y="1013814"/>
          <a:ext cx="1925330" cy="586991"/>
        </a:xfrm>
        <a:prstGeom prst="rect">
          <a:avLst/>
        </a:prstGeom>
        <a:solidFill>
          <a:srgbClr val="FF0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smtClean="0"/>
            <a:t>Sistema de Vapor</a:t>
          </a:r>
          <a:endParaRPr lang="es-EC" sz="2000" b="1" kern="1200" dirty="0"/>
        </a:p>
      </dsp:txBody>
      <dsp:txXfrm>
        <a:off x="5783573" y="1013814"/>
        <a:ext cx="1925330" cy="586991"/>
      </dsp:txXfrm>
    </dsp:sp>
    <dsp:sp modelId="{1D898A4B-1780-4FE5-8E42-E11897AC26EC}">
      <dsp:nvSpPr>
        <dsp:cNvPr id="0" name=""/>
        <dsp:cNvSpPr/>
      </dsp:nvSpPr>
      <dsp:spPr>
        <a:xfrm>
          <a:off x="3473176" y="1380684"/>
          <a:ext cx="1925330" cy="5869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GLP</a:t>
          </a:r>
          <a:endParaRPr lang="es-EC" sz="2000" b="1" kern="1200" dirty="0"/>
        </a:p>
      </dsp:txBody>
      <dsp:txXfrm>
        <a:off x="3473176" y="1380684"/>
        <a:ext cx="1925330" cy="586991"/>
      </dsp:txXfrm>
    </dsp:sp>
    <dsp:sp modelId="{04B714CD-12A8-42B4-9C4D-CC0C54FA266D}">
      <dsp:nvSpPr>
        <dsp:cNvPr id="0" name=""/>
        <dsp:cNvSpPr/>
      </dsp:nvSpPr>
      <dsp:spPr>
        <a:xfrm>
          <a:off x="1162779" y="3121048"/>
          <a:ext cx="1925330" cy="5869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SISTEMA ELÉCTRICO</a:t>
          </a:r>
          <a:endParaRPr lang="es-EC" sz="1800" b="1" kern="1200" dirty="0"/>
        </a:p>
      </dsp:txBody>
      <dsp:txXfrm>
        <a:off x="1162779" y="3121048"/>
        <a:ext cx="1925330" cy="586991"/>
      </dsp:txXfrm>
    </dsp:sp>
    <dsp:sp modelId="{3F27CAE4-A7C4-41F1-82BA-A9A4E00EF291}">
      <dsp:nvSpPr>
        <dsp:cNvPr id="0" name=""/>
        <dsp:cNvSpPr/>
      </dsp:nvSpPr>
      <dsp:spPr>
        <a:xfrm>
          <a:off x="3473176" y="2106469"/>
          <a:ext cx="4156231" cy="260024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s-MX" sz="1400" b="1" kern="1200" baseline="0" dirty="0" smtClean="0"/>
            <a:t>	Subsistema de iluminación</a:t>
          </a:r>
          <a:endParaRPr lang="es-EC" sz="1400" b="1" kern="1200" baseline="0" dirty="0" smtClean="0"/>
        </a:p>
        <a:p>
          <a:pPr lvl="0" algn="l" defTabSz="622300">
            <a:lnSpc>
              <a:spcPct val="90000"/>
            </a:lnSpc>
            <a:spcBef>
              <a:spcPct val="0"/>
            </a:spcBef>
            <a:spcAft>
              <a:spcPct val="35000"/>
            </a:spcAft>
          </a:pPr>
          <a:r>
            <a:rPr lang="es-MX" sz="1400" b="1" kern="1200" baseline="0" dirty="0" smtClean="0"/>
            <a:t>	Subsistema vacío y de gases medicinales</a:t>
          </a:r>
          <a:endParaRPr lang="es-EC" sz="1400" b="1" kern="1200" baseline="0" dirty="0" smtClean="0"/>
        </a:p>
        <a:p>
          <a:pPr lvl="0" algn="l" defTabSz="622300">
            <a:lnSpc>
              <a:spcPct val="90000"/>
            </a:lnSpc>
            <a:spcBef>
              <a:spcPct val="0"/>
            </a:spcBef>
            <a:spcAft>
              <a:spcPct val="35000"/>
            </a:spcAft>
          </a:pPr>
          <a:r>
            <a:rPr lang="es-MX" sz="1400" b="1" kern="1200" baseline="0" dirty="0" smtClean="0"/>
            <a:t>	Equipos de rayos X</a:t>
          </a:r>
          <a:endParaRPr lang="es-EC" sz="1400" b="1" kern="1200" baseline="0" dirty="0" smtClean="0"/>
        </a:p>
        <a:p>
          <a:pPr lvl="0" algn="l" defTabSz="622300">
            <a:lnSpc>
              <a:spcPct val="90000"/>
            </a:lnSpc>
            <a:spcBef>
              <a:spcPct val="0"/>
            </a:spcBef>
            <a:spcAft>
              <a:spcPct val="35000"/>
            </a:spcAft>
          </a:pPr>
          <a:r>
            <a:rPr lang="es-MX" sz="1400" b="1" kern="1200" baseline="0" dirty="0" smtClean="0"/>
            <a:t>	Motores eléctricos</a:t>
          </a:r>
        </a:p>
        <a:p>
          <a:pPr lvl="0" algn="l" defTabSz="622300">
            <a:lnSpc>
              <a:spcPct val="90000"/>
            </a:lnSpc>
            <a:spcBef>
              <a:spcPct val="0"/>
            </a:spcBef>
            <a:spcAft>
              <a:spcPct val="35000"/>
            </a:spcAft>
          </a:pPr>
          <a:r>
            <a:rPr lang="es-MX" sz="1400" b="1" kern="1200" baseline="0" dirty="0" smtClean="0"/>
            <a:t>	Equipos de refrigeración</a:t>
          </a:r>
          <a:endParaRPr lang="es-EC" sz="1400" b="1" kern="1200" baseline="0" dirty="0" smtClean="0"/>
        </a:p>
        <a:p>
          <a:pPr lvl="0" algn="l" defTabSz="622300">
            <a:lnSpc>
              <a:spcPct val="90000"/>
            </a:lnSpc>
            <a:spcBef>
              <a:spcPct val="0"/>
            </a:spcBef>
            <a:spcAft>
              <a:spcPct val="35000"/>
            </a:spcAft>
          </a:pPr>
          <a:r>
            <a:rPr lang="es-MX" sz="1400" b="1" kern="1200" baseline="0" dirty="0" smtClean="0"/>
            <a:t>	Calentadores de agua</a:t>
          </a:r>
          <a:endParaRPr lang="es-EC" sz="1400" b="1" kern="1200" baseline="0" dirty="0" smtClean="0"/>
        </a:p>
        <a:p>
          <a:pPr lvl="0" algn="l" defTabSz="622300">
            <a:lnSpc>
              <a:spcPct val="90000"/>
            </a:lnSpc>
            <a:spcBef>
              <a:spcPct val="0"/>
            </a:spcBef>
            <a:spcAft>
              <a:spcPct val="35000"/>
            </a:spcAft>
          </a:pPr>
          <a:r>
            <a:rPr lang="es-MX" sz="1400" b="1" kern="1200" baseline="0" dirty="0" smtClean="0"/>
            <a:t>	Equipos médicos</a:t>
          </a:r>
          <a:endParaRPr lang="es-EC" sz="1400" b="1" kern="1200" baseline="0" dirty="0" smtClean="0"/>
        </a:p>
        <a:p>
          <a:pPr lvl="0" algn="l" defTabSz="622300">
            <a:lnSpc>
              <a:spcPct val="90000"/>
            </a:lnSpc>
            <a:spcBef>
              <a:spcPct val="0"/>
            </a:spcBef>
            <a:spcAft>
              <a:spcPct val="35000"/>
            </a:spcAft>
          </a:pPr>
          <a:r>
            <a:rPr lang="es-MX" sz="1400" b="1" kern="1200" baseline="0" dirty="0" smtClean="0"/>
            <a:t>	Computadores y electrodomésticos</a:t>
          </a:r>
          <a:endParaRPr lang="es-EC" sz="1400" b="1" kern="1200" baseline="0" dirty="0" smtClean="0"/>
        </a:p>
        <a:p>
          <a:pPr lvl="0" algn="l" defTabSz="622300">
            <a:lnSpc>
              <a:spcPct val="90000"/>
            </a:lnSpc>
            <a:spcBef>
              <a:spcPct val="0"/>
            </a:spcBef>
            <a:spcAft>
              <a:spcPct val="35000"/>
            </a:spcAft>
          </a:pPr>
          <a:r>
            <a:rPr lang="es-MX" sz="1400" b="1" kern="1200" baseline="0" dirty="0" smtClean="0"/>
            <a:t>	Otros</a:t>
          </a:r>
          <a:endParaRPr lang="es-EC" sz="1400" b="1" kern="1200" baseline="0" dirty="0"/>
        </a:p>
      </dsp:txBody>
      <dsp:txXfrm>
        <a:off x="3473176" y="2106469"/>
        <a:ext cx="4156231" cy="260024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0.62873</cdr:x>
      <cdr:y>0.77074</cdr:y>
    </cdr:from>
    <cdr:to>
      <cdr:x>0.96056</cdr:x>
      <cdr:y>0.94045</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2592288" y="1635157"/>
          <a:ext cx="1368152" cy="36004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just">
            <a:lnSpc>
              <a:spcPct val="150000"/>
            </a:lnSpc>
            <a:spcBef>
              <a:spcPts val="1000"/>
            </a:spcBef>
            <a:spcAft>
              <a:spcPts val="0"/>
            </a:spcAft>
          </a:pPr>
          <a:r>
            <a:rPr lang="es-ES" sz="1000" b="1" dirty="0" smtClean="0">
              <a:effectLst/>
              <a:latin typeface="Arial"/>
              <a:ea typeface="Times New Roman"/>
              <a:cs typeface="Times New Roman"/>
            </a:rPr>
            <a:t>Total: 121.893 </a:t>
          </a:r>
          <a:r>
            <a:rPr lang="es-ES" sz="1000" b="1" dirty="0">
              <a:effectLst/>
              <a:latin typeface="Arial"/>
              <a:ea typeface="Times New Roman"/>
              <a:cs typeface="Times New Roman"/>
            </a:rPr>
            <a:t>USD</a:t>
          </a:r>
          <a:endParaRPr lang="es-EC" sz="1600" b="1" dirty="0">
            <a:effectLst/>
            <a:latin typeface="Arial"/>
            <a:ea typeface="Times New Roman"/>
            <a:cs typeface="Times New Roma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0.65436</cdr:x>
      <cdr:y>0.79805</cdr:y>
    </cdr:from>
    <cdr:to>
      <cdr:x>1</cdr:x>
      <cdr:y>0.94201</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2664296" y="1769111"/>
          <a:ext cx="1407324" cy="319122"/>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just">
            <a:lnSpc>
              <a:spcPct val="150000"/>
            </a:lnSpc>
            <a:spcBef>
              <a:spcPts val="1000"/>
            </a:spcBef>
            <a:spcAft>
              <a:spcPts val="0"/>
            </a:spcAft>
          </a:pPr>
          <a:r>
            <a:rPr lang="es-ES" sz="1000" b="1">
              <a:effectLst/>
              <a:latin typeface="Arial"/>
              <a:ea typeface="Times New Roman"/>
              <a:cs typeface="Times New Roman"/>
            </a:rPr>
            <a:t>Total: 3248,85  MWh</a:t>
          </a:r>
          <a:endParaRPr lang="es-EC" sz="1600" b="1">
            <a:effectLst/>
            <a:latin typeface="Arial"/>
            <a:ea typeface="Times New Roman"/>
            <a:cs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F5B46-BEEB-4D46-A424-53C98A89BA21}" type="datetimeFigureOut">
              <a:rPr lang="es-EC" smtClean="0"/>
              <a:t>12/08/2015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0A8F6-9E18-4F2A-BEB7-67663A119AB0}" type="slidenum">
              <a:rPr lang="es-EC" smtClean="0"/>
              <a:t>‹Nº›</a:t>
            </a:fld>
            <a:endParaRPr lang="es-EC"/>
          </a:p>
        </p:txBody>
      </p:sp>
    </p:spTree>
    <p:extLst>
      <p:ext uri="{BB962C8B-B14F-4D97-AF65-F5344CB8AC3E}">
        <p14:creationId xmlns:p14="http://schemas.microsoft.com/office/powerpoint/2010/main" val="398538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La oportunidad de ahorro energético está en el sistema térmico, específicamente en el uso de Diesel con un </a:t>
            </a:r>
            <a:r>
              <a:rPr lang="es-MX" sz="1200" b="1" dirty="0" smtClean="0"/>
              <a:t>71% </a:t>
            </a:r>
            <a:r>
              <a:rPr lang="es-MX" sz="1200" dirty="0" smtClean="0"/>
              <a:t>del uso global de la energía. </a:t>
            </a:r>
            <a:r>
              <a:rPr lang="es-MX" sz="1200" b="1" dirty="0" smtClean="0"/>
              <a:t>El enfoque de este trabajo de investigación está en priorizar el ahorro de energía, para luego reducir los costos asociados al consumo de energía.</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7320A8F6-9E18-4F2A-BEB7-67663A119AB0}" type="slidenum">
              <a:rPr lang="es-EC" smtClean="0"/>
              <a:t>8</a:t>
            </a:fld>
            <a:endParaRPr lang="es-EC"/>
          </a:p>
        </p:txBody>
      </p:sp>
    </p:spTree>
    <p:extLst>
      <p:ext uri="{BB962C8B-B14F-4D97-AF65-F5344CB8AC3E}">
        <p14:creationId xmlns:p14="http://schemas.microsoft.com/office/powerpoint/2010/main" val="39539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40902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24660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47727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209741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250234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83439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429401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60274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19766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319333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F57BC3-2EEE-4825-86C4-E3ABF9D48198}" type="datetimeFigureOut">
              <a:rPr lang="es-EC" smtClean="0"/>
              <a:t>12/08/2015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‹Nº›</a:t>
            </a:fld>
            <a:endParaRPr lang="es-EC"/>
          </a:p>
        </p:txBody>
      </p:sp>
    </p:spTree>
    <p:extLst>
      <p:ext uri="{BB962C8B-B14F-4D97-AF65-F5344CB8AC3E}">
        <p14:creationId xmlns:p14="http://schemas.microsoft.com/office/powerpoint/2010/main" val="264918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7BC3-2EEE-4825-86C4-E3ABF9D48198}" type="datetimeFigureOut">
              <a:rPr lang="es-EC" smtClean="0"/>
              <a:t>12/08/2015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DCC68-C57A-493A-BF11-49145EC76A0D}" type="slidenum">
              <a:rPr lang="es-EC" smtClean="0"/>
              <a:t>‹Nº›</a:t>
            </a:fld>
            <a:endParaRPr lang="es-EC"/>
          </a:p>
        </p:txBody>
      </p:sp>
    </p:spTree>
    <p:extLst>
      <p:ext uri="{BB962C8B-B14F-4D97-AF65-F5344CB8AC3E}">
        <p14:creationId xmlns:p14="http://schemas.microsoft.com/office/powerpoint/2010/main" val="31884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png"/><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o_de_Microsoft_Word1.docx"/><Relationship Id="rId5" Type="http://schemas.openxmlformats.org/officeDocument/2006/relationships/oleObject" Target="../embeddings/oleObject1.bin"/><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76"/>
            <a:ext cx="8496944" cy="68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43608" y="404664"/>
            <a:ext cx="7704856" cy="5940088"/>
          </a:xfrm>
          <a:prstGeom prst="rect">
            <a:avLst/>
          </a:prstGeom>
        </p:spPr>
        <p:txBody>
          <a:bodyPr wrap="square">
            <a:spAutoFit/>
          </a:bodyPr>
          <a:lstStyle/>
          <a:p>
            <a:endParaRPr lang="es-ES_tradnl" b="1" dirty="0" smtClean="0">
              <a:latin typeface="+mj-lt"/>
              <a:cs typeface="Arial" pitchFamily="34" charset="0"/>
            </a:endParaRPr>
          </a:p>
          <a:p>
            <a:endParaRPr lang="es-ES_tradnl" b="1" dirty="0">
              <a:latin typeface="+mj-lt"/>
              <a:cs typeface="Arial" pitchFamily="34" charset="0"/>
            </a:endParaRPr>
          </a:p>
          <a:p>
            <a:endParaRPr lang="es-ES_tradnl" b="1" dirty="0" smtClean="0">
              <a:latin typeface="+mj-lt"/>
              <a:cs typeface="Arial" pitchFamily="34" charset="0"/>
            </a:endParaRPr>
          </a:p>
          <a:p>
            <a:endParaRPr lang="es-ES_tradnl" b="1" dirty="0">
              <a:latin typeface="+mj-lt"/>
              <a:cs typeface="Arial" pitchFamily="34" charset="0"/>
            </a:endParaRPr>
          </a:p>
          <a:p>
            <a:pPr algn="ctr"/>
            <a:r>
              <a:rPr lang="es-ES_tradnl" sz="1900" b="1" dirty="0" smtClean="0">
                <a:latin typeface="+mj-lt"/>
                <a:cs typeface="Arial" pitchFamily="34" charset="0"/>
              </a:rPr>
              <a:t>VICERRECTORADO </a:t>
            </a:r>
            <a:r>
              <a:rPr lang="es-ES_tradnl" sz="1900" b="1" dirty="0">
                <a:latin typeface="+mj-lt"/>
                <a:cs typeface="Arial" pitchFamily="34" charset="0"/>
              </a:rPr>
              <a:t>DE INVESTIGACIÓN Y VINCULACIÓN CON LA COLECTIVIDAD</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a:latin typeface="+mj-lt"/>
                <a:cs typeface="Arial" pitchFamily="34" charset="0"/>
              </a:rPr>
              <a:t> </a:t>
            </a:r>
            <a:r>
              <a:rPr lang="es-ES_tradnl" sz="1900" b="1" dirty="0" smtClean="0">
                <a:latin typeface="+mj-lt"/>
                <a:cs typeface="Arial" pitchFamily="34" charset="0"/>
              </a:rPr>
              <a:t>MAESTRÍA </a:t>
            </a:r>
            <a:r>
              <a:rPr lang="es-ES_tradnl" sz="1900" b="1" dirty="0">
                <a:latin typeface="+mj-lt"/>
                <a:cs typeface="Arial" pitchFamily="34" charset="0"/>
              </a:rPr>
              <a:t>EN ENERGÍAS </a:t>
            </a:r>
            <a:r>
              <a:rPr lang="es-ES_tradnl" sz="1900" b="1" dirty="0" smtClean="0">
                <a:latin typeface="+mj-lt"/>
                <a:cs typeface="Arial" pitchFamily="34" charset="0"/>
              </a:rPr>
              <a:t>RENOVABLES  III </a:t>
            </a:r>
            <a:r>
              <a:rPr lang="es-ES_tradnl" sz="1900" b="1" dirty="0">
                <a:latin typeface="+mj-lt"/>
                <a:cs typeface="Arial" pitchFamily="34" charset="0"/>
              </a:rPr>
              <a:t>PROMOCIÓN</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a:latin typeface="+mj-lt"/>
                <a:cs typeface="Arial" pitchFamily="34" charset="0"/>
              </a:rPr>
              <a:t>TESIS DE GRADO </a:t>
            </a:r>
            <a:r>
              <a:rPr lang="es-ES_tradnl" sz="1900" b="1" dirty="0" smtClean="0">
                <a:latin typeface="+mj-lt"/>
                <a:cs typeface="Arial" pitchFamily="34" charset="0"/>
              </a:rPr>
              <a:t>MAESTRÍA </a:t>
            </a:r>
            <a:r>
              <a:rPr lang="es-ES_tradnl" sz="1900" b="1" dirty="0">
                <a:latin typeface="+mj-lt"/>
                <a:cs typeface="Arial" pitchFamily="34" charset="0"/>
              </a:rPr>
              <a:t>EN ENERGÍAS RENOVABLES</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r>
              <a:rPr lang="es-ES_tradnl" sz="1900" b="1" dirty="0">
                <a:latin typeface="+mj-lt"/>
                <a:cs typeface="Arial" pitchFamily="34" charset="0"/>
              </a:rPr>
              <a:t>TEMA: </a:t>
            </a:r>
            <a:r>
              <a:rPr lang="es-MX" sz="2000" b="1" dirty="0">
                <a:latin typeface="+mj-lt"/>
                <a:cs typeface="Arial" pitchFamily="34" charset="0"/>
              </a:rPr>
              <a:t>“ESTUDIO Y ANÁLISIS DE EFICIENCIA ENERGÉTICA DEL SISTEMA TÉRMICO DEL HOSPITAL IESS – IBARRA”</a:t>
            </a:r>
            <a:endParaRPr lang="es-EC" sz="2000" b="1"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a:latin typeface="+mj-lt"/>
                <a:cs typeface="Arial" pitchFamily="34" charset="0"/>
              </a:rPr>
              <a:t> </a:t>
            </a:r>
            <a:r>
              <a:rPr lang="es-MX" sz="2000" b="1" dirty="0">
                <a:latin typeface="+mj-lt"/>
              </a:rPr>
              <a:t>AUTOR: ING. MERA ROSERO, </a:t>
            </a:r>
            <a:r>
              <a:rPr lang="es-MX" sz="2000" b="1" dirty="0" smtClean="0">
                <a:latin typeface="+mj-lt"/>
              </a:rPr>
              <a:t>ZAMIR</a:t>
            </a:r>
          </a:p>
          <a:p>
            <a:pPr algn="ctr"/>
            <a:r>
              <a:rPr lang="es-ES_tradnl" sz="1900" b="1" dirty="0">
                <a:latin typeface="+mj-lt"/>
                <a:cs typeface="Arial" pitchFamily="34" charset="0"/>
              </a:rPr>
              <a:t> </a:t>
            </a:r>
            <a:endParaRPr lang="es-EC" sz="1900" dirty="0">
              <a:latin typeface="+mj-lt"/>
              <a:cs typeface="Arial" pitchFamily="34" charset="0"/>
            </a:endParaRPr>
          </a:p>
          <a:p>
            <a:pPr algn="ctr"/>
            <a:r>
              <a:rPr lang="es-MX" sz="2000" b="1" dirty="0"/>
              <a:t>DIRECTORA: </a:t>
            </a:r>
            <a:r>
              <a:rPr lang="es-MX" sz="2000" b="1" dirty="0" smtClean="0"/>
              <a:t>MSC. ARLA </a:t>
            </a:r>
            <a:r>
              <a:rPr lang="es-MX" sz="2000" b="1" dirty="0"/>
              <a:t>ODIO, </a:t>
            </a:r>
            <a:r>
              <a:rPr lang="es-MX" sz="2000" b="1" dirty="0" smtClean="0"/>
              <a:t>SANDRA</a:t>
            </a:r>
            <a:endParaRPr lang="es-ES_tradnl" sz="1900" b="1" dirty="0">
              <a:latin typeface="+mj-lt"/>
              <a:cs typeface="Arial" pitchFamily="34" charset="0"/>
            </a:endParaRPr>
          </a:p>
          <a:p>
            <a:pPr algn="ctr"/>
            <a:r>
              <a:rPr lang="es-ES_tradnl" sz="1900" b="1" dirty="0" smtClean="0">
                <a:latin typeface="+mj-lt"/>
                <a:cs typeface="Arial" pitchFamily="34" charset="0"/>
              </a:rPr>
              <a:t>OPONENTE: PHD. DELGADO, REINALDO </a:t>
            </a:r>
            <a:endParaRPr lang="es-EC" sz="1900" dirty="0" smtClean="0">
              <a:latin typeface="+mj-lt"/>
              <a:cs typeface="Arial" pitchFamily="34" charset="0"/>
            </a:endParaRPr>
          </a:p>
          <a:p>
            <a:pPr algn="ctr"/>
            <a:endParaRPr lang="es-EC" sz="1900" dirty="0">
              <a:latin typeface="+mj-lt"/>
              <a:cs typeface="Arial" pitchFamily="34" charset="0"/>
            </a:endParaRPr>
          </a:p>
          <a:p>
            <a:pPr algn="ctr"/>
            <a:r>
              <a:rPr lang="es-ES_tradnl" sz="1900" b="1" dirty="0">
                <a:latin typeface="+mj-lt"/>
                <a:cs typeface="Arial" pitchFamily="34" charset="0"/>
              </a:rPr>
              <a:t> </a:t>
            </a:r>
            <a:r>
              <a:rPr lang="es-ES_tradnl" sz="1900" b="1" dirty="0" smtClean="0">
                <a:latin typeface="+mj-lt"/>
                <a:cs typeface="Arial" pitchFamily="34" charset="0"/>
              </a:rPr>
              <a:t>SANGOLQUÍ</a:t>
            </a:r>
            <a:r>
              <a:rPr lang="es-ES_tradnl" sz="1900" b="1" dirty="0">
                <a:latin typeface="+mj-lt"/>
                <a:cs typeface="Arial" pitchFamily="34" charset="0"/>
              </a:rPr>
              <a:t>, </a:t>
            </a:r>
            <a:r>
              <a:rPr lang="es-ES_tradnl" sz="1900" b="1" dirty="0" smtClean="0">
                <a:latin typeface="+mj-lt"/>
                <a:cs typeface="Arial" pitchFamily="34" charset="0"/>
              </a:rPr>
              <a:t>MAYO DE 2015</a:t>
            </a:r>
            <a:endParaRPr lang="es-EC" sz="1900" dirty="0">
              <a:latin typeface="+mj-lt"/>
              <a:cs typeface="Arial" pitchFamily="34" charset="0"/>
            </a:endParaRPr>
          </a:p>
        </p:txBody>
      </p:sp>
    </p:spTree>
    <p:extLst>
      <p:ext uri="{BB962C8B-B14F-4D97-AF65-F5344CB8AC3E}">
        <p14:creationId xmlns:p14="http://schemas.microsoft.com/office/powerpoint/2010/main" val="200152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777086"/>
                <a:ext cx="8229600" cy="1507033"/>
              </a:xfrm>
            </p:spPr>
            <p:txBody>
              <a:bodyPr>
                <a:normAutofit/>
              </a:bodyPr>
              <a:lstStyle/>
              <a:p>
                <a:pPr marL="0" indent="0">
                  <a:buNone/>
                </a:pPr>
                <a:r>
                  <a:rPr lang="es-ES" sz="2400" b="1" dirty="0" smtClean="0">
                    <a:solidFill>
                      <a:srgbClr val="0070C0"/>
                    </a:solidFill>
                  </a:rPr>
                  <a:t>BALANCE DE ENERGÍA DE LA CALDERA</a:t>
                </a:r>
                <a:endParaRPr lang="es-EC" sz="2400" b="1" dirty="0" smtClean="0">
                  <a:solidFill>
                    <a:srgbClr val="0070C0"/>
                  </a:solidFill>
                </a:endParaRPr>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a:rPr lang="es-MX" sz="2000" b="1" i="1">
                              <a:latin typeface="Cambria Math"/>
                            </a:rPr>
                            <m:t>𝑬</m:t>
                          </m:r>
                        </m:e>
                        <m:sub>
                          <m:r>
                            <a:rPr lang="es-MX" sz="2000" b="1" i="1">
                              <a:latin typeface="Cambria Math"/>
                            </a:rPr>
                            <m:t>𝒄𝒐𝒎𝒃𝒖𝒔𝒕𝒊𝒃𝒍𝒆</m:t>
                          </m:r>
                        </m:sub>
                      </m:sSub>
                      <m:r>
                        <a:rPr lang="es-MX" sz="2000" b="1" i="1">
                          <a:latin typeface="Cambria Math"/>
                        </a:rPr>
                        <m:t>−</m:t>
                      </m:r>
                      <m:d>
                        <m:dPr>
                          <m:ctrlPr>
                            <a:rPr lang="es-EC" sz="2000" b="1" i="1">
                              <a:latin typeface="Cambria Math"/>
                            </a:rPr>
                          </m:ctrlPr>
                        </m:dPr>
                        <m:e>
                          <m:sSub>
                            <m:sSubPr>
                              <m:ctrlPr>
                                <a:rPr lang="es-EC" sz="2000" b="1" i="1">
                                  <a:latin typeface="Cambria Math"/>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m:t>
                              </m:r>
                              <m:r>
                                <a:rPr lang="es-MX" sz="2000" b="1" i="1">
                                  <a:latin typeface="Cambria Math"/>
                                </a:rPr>
                                <m:t>𝒄𝒂𝒍𝒅𝒆𝒓𝒂</m:t>
                              </m:r>
                            </m:sub>
                          </m:sSub>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𝒑𝒖𝒓𝒈𝒂𝒔</m:t>
                              </m:r>
                            </m:sub>
                          </m:sSub>
                        </m:e>
                      </m:d>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r>
                        <a:rPr lang="es-MX" sz="2000" b="1" i="1">
                          <a:latin typeface="Cambria Math"/>
                        </a:rPr>
                        <m:t>𝟎</m:t>
                      </m:r>
                    </m:oMath>
                  </m:oMathPara>
                </a14:m>
                <a:endParaRPr lang="es-EC" sz="20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777086"/>
                <a:ext cx="8229600" cy="1507033"/>
              </a:xfrm>
              <a:blipFill rotWithShape="1">
                <a:blip r:embed="rId2"/>
                <a:stretch>
                  <a:fillRect l="-1185" t="-3226"/>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84864"/>
            <a:ext cx="7805509" cy="38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7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777086"/>
                <a:ext cx="8229600" cy="1507033"/>
              </a:xfrm>
            </p:spPr>
            <p:txBody>
              <a:bodyPr>
                <a:normAutofit/>
              </a:bodyPr>
              <a:lstStyle/>
              <a:p>
                <a:pPr marL="0" indent="0">
                  <a:buNone/>
                </a:pPr>
                <a:r>
                  <a:rPr lang="es-ES" sz="2400" b="1" dirty="0" smtClean="0">
                    <a:solidFill>
                      <a:srgbClr val="0070C0"/>
                    </a:solidFill>
                  </a:rPr>
                  <a:t>BALANCE DE ENERGÍA DE LA CALDERA</a:t>
                </a:r>
                <a:endParaRPr lang="es-EC" sz="2400" b="1" dirty="0" smtClean="0">
                  <a:solidFill>
                    <a:srgbClr val="0070C0"/>
                  </a:solidFill>
                </a:endParaRPr>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a:rPr lang="es-MX" sz="2000" b="1" i="1">
                              <a:latin typeface="Cambria Math"/>
                            </a:rPr>
                            <m:t>𝑬</m:t>
                          </m:r>
                        </m:e>
                        <m:sub>
                          <m:r>
                            <a:rPr lang="es-MX" sz="2000" b="1" i="1">
                              <a:latin typeface="Cambria Math"/>
                            </a:rPr>
                            <m:t>𝒄𝒐𝒎𝒃𝒖𝒔𝒕𝒊𝒃𝒍𝒆</m:t>
                          </m:r>
                        </m:sub>
                      </m:sSub>
                      <m:r>
                        <a:rPr lang="es-MX" sz="2000" b="1" i="1">
                          <a:latin typeface="Cambria Math"/>
                        </a:rPr>
                        <m:t>−</m:t>
                      </m:r>
                      <m:d>
                        <m:dPr>
                          <m:ctrlPr>
                            <a:rPr lang="es-EC" sz="2000" b="1" i="1">
                              <a:latin typeface="Cambria Math"/>
                            </a:rPr>
                          </m:ctrlPr>
                        </m:dPr>
                        <m:e>
                          <m:sSub>
                            <m:sSubPr>
                              <m:ctrlPr>
                                <a:rPr lang="es-EC" sz="2000" b="1" i="1">
                                  <a:latin typeface="Cambria Math"/>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m:t>
                              </m:r>
                              <m:r>
                                <a:rPr lang="es-MX" sz="2000" b="1" i="1">
                                  <a:latin typeface="Cambria Math"/>
                                </a:rPr>
                                <m:t>𝒄𝒂𝒍𝒅𝒆𝒓𝒂</m:t>
                              </m:r>
                            </m:sub>
                          </m:sSub>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𝒑𝒖𝒓𝒈𝒂𝒔</m:t>
                              </m:r>
                            </m:sub>
                          </m:sSub>
                        </m:e>
                      </m:d>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r>
                        <a:rPr lang="es-MX" sz="2000" b="1" i="1">
                          <a:latin typeface="Cambria Math"/>
                        </a:rPr>
                        <m:t>𝟎</m:t>
                      </m:r>
                    </m:oMath>
                  </m:oMathPara>
                </a14:m>
                <a:endParaRPr lang="es-EC" sz="20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777086"/>
                <a:ext cx="8229600" cy="1507033"/>
              </a:xfrm>
              <a:blipFill rotWithShape="1">
                <a:blip r:embed="rId2"/>
                <a:stretch>
                  <a:fillRect l="-1185" t="-3226"/>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84864"/>
            <a:ext cx="7805509" cy="38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1 Rectángulo"/>
              <p:cNvSpPr/>
              <p:nvPr/>
            </p:nvSpPr>
            <p:spPr>
              <a:xfrm>
                <a:off x="425200" y="4149080"/>
                <a:ext cx="2634632" cy="30777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cap="all">
                              <a:latin typeface="Cambria Math"/>
                            </a:rPr>
                          </m:ctrlPr>
                        </m:sSubPr>
                        <m:e>
                          <m:r>
                            <a:rPr lang="es-ES" sz="1400" b="1" i="1" cap="all">
                              <a:latin typeface="Cambria Math"/>
                            </a:rPr>
                            <m:t>𝑬</m:t>
                          </m:r>
                        </m:e>
                        <m:sub>
                          <m:r>
                            <a:rPr lang="es-ES" sz="1400" b="1" i="1" cap="all">
                              <a:latin typeface="Cambria Math"/>
                            </a:rPr>
                            <m:t>𝒄𝒐𝒎𝒃𝒖𝒔𝒕𝒊𝒃𝒍𝒆</m:t>
                          </m:r>
                        </m:sub>
                      </m:sSub>
                      <m:r>
                        <a:rPr lang="es-ES" sz="1400" b="1" i="1" cap="all">
                          <a:latin typeface="Cambria Math"/>
                        </a:rPr>
                        <m:t>=</m:t>
                      </m:r>
                      <m:sSub>
                        <m:sSubPr>
                          <m:ctrlPr>
                            <a:rPr lang="es-EC" sz="1400" b="1" i="1" cap="all">
                              <a:latin typeface="Cambria Math"/>
                            </a:rPr>
                          </m:ctrlPr>
                        </m:sSubPr>
                        <m:e>
                          <m:r>
                            <a:rPr lang="es-ES" sz="1400" b="1" i="1" cap="all">
                              <a:latin typeface="Cambria Math"/>
                            </a:rPr>
                            <m:t>𝑽</m:t>
                          </m:r>
                        </m:e>
                        <m:sub>
                          <m:r>
                            <a:rPr lang="es-ES" sz="1400" b="1" i="1" cap="all">
                              <a:latin typeface="Cambria Math"/>
                            </a:rPr>
                            <m:t>𝒅</m:t>
                          </m:r>
                        </m:sub>
                      </m:sSub>
                      <m:r>
                        <a:rPr lang="es-ES" sz="1400" b="1" i="1" cap="all">
                          <a:latin typeface="Cambria Math"/>
                        </a:rPr>
                        <m:t>∙</m:t>
                      </m:r>
                      <m:sSub>
                        <m:sSubPr>
                          <m:ctrlPr>
                            <a:rPr lang="es-EC" sz="1400" b="1" i="1" cap="all">
                              <a:latin typeface="Cambria Math"/>
                            </a:rPr>
                          </m:ctrlPr>
                        </m:sSubPr>
                        <m:e>
                          <m:r>
                            <a:rPr lang="es-ES" sz="1400" b="1" i="1" cap="all">
                              <a:latin typeface="Cambria Math"/>
                            </a:rPr>
                            <m:t>𝝆</m:t>
                          </m:r>
                        </m:e>
                        <m:sub>
                          <m:r>
                            <a:rPr lang="es-ES" sz="1400" b="1" i="1" cap="all">
                              <a:latin typeface="Cambria Math"/>
                            </a:rPr>
                            <m:t>𝒅</m:t>
                          </m:r>
                        </m:sub>
                      </m:sSub>
                      <m:r>
                        <a:rPr lang="es-ES" sz="1400" b="1" i="1" cap="all">
                          <a:latin typeface="Cambria Math"/>
                        </a:rPr>
                        <m:t>∙</m:t>
                      </m:r>
                      <m:r>
                        <a:rPr lang="es-ES" sz="1400" b="1" i="1" cap="all">
                          <a:latin typeface="Cambria Math"/>
                        </a:rPr>
                        <m:t>𝑷𝑪𝑺</m:t>
                      </m:r>
                      <m:r>
                        <a:rPr lang="es-ES" sz="1400" b="1" i="1" cap="all">
                          <a:latin typeface="Cambria Math"/>
                        </a:rPr>
                        <m:t>, </m:t>
                      </m:r>
                      <m:r>
                        <a:rPr lang="es-ES" sz="1400" b="1" i="1" cap="all">
                          <a:latin typeface="Cambria Math"/>
                        </a:rPr>
                        <m:t>𝒌𝑱</m:t>
                      </m:r>
                    </m:oMath>
                  </m:oMathPara>
                </a14:m>
                <a:endParaRPr lang="es-EC" sz="1400" b="1" i="1" cap="all" dirty="0">
                  <a:latin typeface="Cambria Math"/>
                </a:endParaRPr>
              </a:p>
            </p:txBody>
          </p:sp>
        </mc:Choice>
        <mc:Fallback xmlns="">
          <p:sp>
            <p:nvSpPr>
              <p:cNvPr id="2" name="1 Rectángulo"/>
              <p:cNvSpPr>
                <a:spLocks noRot="1" noChangeAspect="1" noMove="1" noResize="1" noEditPoints="1" noAdjustHandles="1" noChangeArrowheads="1" noChangeShapeType="1" noTextEdit="1"/>
              </p:cNvSpPr>
              <p:nvPr/>
            </p:nvSpPr>
            <p:spPr>
              <a:xfrm>
                <a:off x="425200" y="4149080"/>
                <a:ext cx="2634632" cy="307777"/>
              </a:xfrm>
              <a:prstGeom prst="rect">
                <a:avLst/>
              </a:prstGeom>
              <a:blipFill rotWithShape="1">
                <a:blip r:embed="rId6"/>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397722" y="3049215"/>
                <a:ext cx="1905906" cy="30777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cap="all" smtClean="0">
                          <a:latin typeface="Cambria Math"/>
                        </a:rPr>
                        <m:t>𝑨𝑺𝑴𝑬</m:t>
                      </m:r>
                      <m:r>
                        <a:rPr lang="es-ES" sz="1400" b="1" i="1" cap="all" smtClean="0">
                          <a:latin typeface="Cambria Math"/>
                        </a:rPr>
                        <m:t> </m:t>
                      </m:r>
                      <m:r>
                        <a:rPr lang="es-ES" sz="1400" b="1" i="1" cap="all" smtClean="0">
                          <a:latin typeface="Cambria Math"/>
                        </a:rPr>
                        <m:t>𝑷𝑻𝑪</m:t>
                      </m:r>
                      <m:r>
                        <a:rPr lang="es-ES" sz="1400" b="1" i="1" cap="all" smtClean="0">
                          <a:latin typeface="Cambria Math"/>
                        </a:rPr>
                        <m:t> </m:t>
                      </m:r>
                      <m:r>
                        <a:rPr lang="es-ES" sz="1400" b="1" i="1" cap="all" smtClean="0">
                          <a:latin typeface="Cambria Math"/>
                        </a:rPr>
                        <m:t>𝟒</m:t>
                      </m:r>
                      <m:r>
                        <a:rPr lang="es-ES" sz="1400" b="1" i="1" cap="all" smtClean="0">
                          <a:latin typeface="Cambria Math"/>
                        </a:rPr>
                        <m:t>−</m:t>
                      </m:r>
                      <m:r>
                        <a:rPr lang="es-ES" sz="1400" b="1" i="1" cap="all" smtClean="0">
                          <a:latin typeface="Cambria Math"/>
                        </a:rPr>
                        <m:t>𝟐𝟎𝟎𝟖</m:t>
                      </m:r>
                    </m:oMath>
                  </m:oMathPara>
                </a14:m>
                <a:endParaRPr lang="es-EC" sz="1400" b="1" dirty="0"/>
              </a:p>
            </p:txBody>
          </p:sp>
        </mc:Choice>
        <mc:Fallback xmlns="">
          <p:sp>
            <p:nvSpPr>
              <p:cNvPr id="8" name="7 Rectángulo"/>
              <p:cNvSpPr>
                <a:spLocks noRot="1" noChangeAspect="1" noMove="1" noResize="1" noEditPoints="1" noAdjustHandles="1" noChangeArrowheads="1" noChangeShapeType="1" noTextEdit="1"/>
              </p:cNvSpPr>
              <p:nvPr/>
            </p:nvSpPr>
            <p:spPr>
              <a:xfrm>
                <a:off x="4397722" y="3049215"/>
                <a:ext cx="1905906" cy="307777"/>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025600" y="5229200"/>
                <a:ext cx="4056239" cy="61504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cap="all">
                              <a:latin typeface="Cambria Math"/>
                            </a:rPr>
                          </m:ctrlPr>
                        </m:sSubPr>
                        <m:e>
                          <m:r>
                            <a:rPr lang="es-ES" sz="1400" b="1" i="1" cap="all">
                              <a:latin typeface="Cambria Math"/>
                            </a:rPr>
                            <m:t>𝑬</m:t>
                          </m:r>
                        </m:e>
                        <m:sub>
                          <m:r>
                            <a:rPr lang="es-ES" sz="1400" b="1" i="1" cap="all">
                              <a:latin typeface="Cambria Math"/>
                            </a:rPr>
                            <m:t>𝒑𝒖𝒓𝒈𝒂𝒔</m:t>
                          </m:r>
                        </m:sub>
                      </m:sSub>
                      <m:r>
                        <a:rPr lang="es-EC" sz="1400" b="1" i="1" cap="all">
                          <a:latin typeface="Cambria Math"/>
                        </a:rPr>
                        <m:t>=</m:t>
                      </m:r>
                      <m:nary>
                        <m:naryPr>
                          <m:chr m:val="∑"/>
                          <m:limLoc m:val="undOvr"/>
                          <m:supHide m:val="on"/>
                          <m:ctrlPr>
                            <a:rPr lang="es-EC" sz="1400" b="1" i="1" cap="all">
                              <a:latin typeface="Cambria Math"/>
                            </a:rPr>
                          </m:ctrlPr>
                        </m:naryPr>
                        <m:sub>
                          <m:r>
                            <a:rPr lang="es-EC" sz="1400" b="1" i="1" cap="all">
                              <a:latin typeface="Cambria Math"/>
                            </a:rPr>
                            <m:t>𝒊</m:t>
                          </m:r>
                        </m:sub>
                        <m:sup/>
                        <m:e>
                          <m:d>
                            <m:dPr>
                              <m:ctrlPr>
                                <a:rPr lang="es-EC" sz="1400" b="1" i="1" cap="all">
                                  <a:latin typeface="Cambria Math"/>
                                </a:rPr>
                              </m:ctrlPr>
                            </m:dPr>
                            <m:e>
                              <m:sSub>
                                <m:sSubPr>
                                  <m:ctrlPr>
                                    <a:rPr lang="es-EC" sz="1400" b="1" i="1" cap="all">
                                      <a:latin typeface="Cambria Math"/>
                                    </a:rPr>
                                  </m:ctrlPr>
                                </m:sSubPr>
                                <m:e>
                                  <m:acc>
                                    <m:accPr>
                                      <m:chr m:val="̇"/>
                                      <m:ctrlPr>
                                        <a:rPr lang="es-EC" sz="1400" b="1" i="1" cap="all">
                                          <a:latin typeface="Cambria Math"/>
                                        </a:rPr>
                                      </m:ctrlPr>
                                    </m:accPr>
                                    <m:e>
                                      <m:r>
                                        <a:rPr lang="es-EC" sz="1400" b="1" i="1" cap="all">
                                          <a:latin typeface="Cambria Math"/>
                                        </a:rPr>
                                        <m:t>𝒎</m:t>
                                      </m:r>
                                    </m:e>
                                  </m:acc>
                                </m:e>
                                <m:sub>
                                  <m:r>
                                    <a:rPr lang="es-EC" sz="1400" b="1" i="1" cap="all">
                                      <a:latin typeface="Cambria Math"/>
                                    </a:rPr>
                                    <m:t>𝒑𝒖𝒓𝒈𝒂</m:t>
                                  </m:r>
                                </m:sub>
                              </m:sSub>
                              <m:r>
                                <a:rPr lang="es-EC" sz="1400" b="1" i="1" cap="all">
                                  <a:latin typeface="Cambria Math"/>
                                </a:rPr>
                                <m:t>∙</m:t>
                              </m:r>
                              <m:d>
                                <m:dPr>
                                  <m:ctrlPr>
                                    <a:rPr lang="es-EC" sz="1400" b="1" i="1" cap="all">
                                      <a:latin typeface="Cambria Math"/>
                                    </a:rPr>
                                  </m:ctrlPr>
                                </m:dPr>
                                <m:e>
                                  <m:sSub>
                                    <m:sSubPr>
                                      <m:ctrlPr>
                                        <a:rPr lang="es-EC" sz="1400" b="1" i="1" cap="all">
                                          <a:latin typeface="Cambria Math"/>
                                        </a:rPr>
                                      </m:ctrlPr>
                                    </m:sSubPr>
                                    <m:e>
                                      <m:r>
                                        <a:rPr lang="es-EC" sz="1400" b="1" i="1" cap="all">
                                          <a:latin typeface="Cambria Math"/>
                                        </a:rPr>
                                        <m:t>𝒉</m:t>
                                      </m:r>
                                    </m:e>
                                    <m:sub>
                                      <m:r>
                                        <a:rPr lang="es-EC" sz="1400" b="1" i="1" cap="all">
                                          <a:latin typeface="Cambria Math"/>
                                        </a:rPr>
                                        <m:t>𝒂𝒈𝒖𝒂</m:t>
                                      </m:r>
                                      <m:r>
                                        <a:rPr lang="es-EC" sz="1400" b="1" i="1" cap="all">
                                          <a:latin typeface="Cambria Math"/>
                                        </a:rPr>
                                        <m:t>,</m:t>
                                      </m:r>
                                      <m:r>
                                        <a:rPr lang="es-EC" sz="1400" b="1" i="1" cap="all">
                                          <a:latin typeface="Cambria Math"/>
                                        </a:rPr>
                                        <m:t>𝒔𝒂𝒕</m:t>
                                      </m:r>
                                    </m:sub>
                                  </m:sSub>
                                  <m:r>
                                    <a:rPr lang="es-EC" sz="1400" b="1" i="1" cap="all">
                                      <a:latin typeface="Cambria Math"/>
                                    </a:rPr>
                                    <m:t>−</m:t>
                                  </m:r>
                                  <m:sSub>
                                    <m:sSubPr>
                                      <m:ctrlPr>
                                        <a:rPr lang="es-EC" sz="1400" b="1" i="1" cap="all">
                                          <a:latin typeface="Cambria Math"/>
                                        </a:rPr>
                                      </m:ctrlPr>
                                    </m:sSubPr>
                                    <m:e>
                                      <m:r>
                                        <a:rPr lang="es-EC" sz="1400" b="1" i="1" cap="all">
                                          <a:latin typeface="Cambria Math"/>
                                        </a:rPr>
                                        <m:t>𝒉</m:t>
                                      </m:r>
                                    </m:e>
                                    <m:sub>
                                      <m:r>
                                        <a:rPr lang="es-EC" sz="1400" b="1" i="1" cap="all">
                                          <a:latin typeface="Cambria Math"/>
                                        </a:rPr>
                                        <m:t>𝒓𝒆𝒅</m:t>
                                      </m:r>
                                    </m:sub>
                                  </m:sSub>
                                </m:e>
                              </m:d>
                              <m:r>
                                <a:rPr lang="es-EC" sz="1400" b="1" i="1" cap="all">
                                  <a:latin typeface="Cambria Math"/>
                                </a:rPr>
                                <m:t>∙</m:t>
                              </m:r>
                              <m:r>
                                <a:rPr lang="es-EC" sz="1400" b="1" i="1" cap="all">
                                  <a:latin typeface="Cambria Math"/>
                                </a:rPr>
                                <m:t>𝒕</m:t>
                              </m:r>
                            </m:e>
                          </m:d>
                        </m:e>
                      </m:nary>
                      <m:r>
                        <a:rPr lang="es-EC" sz="1400" b="1" i="1" cap="all">
                          <a:latin typeface="Cambria Math"/>
                        </a:rPr>
                        <m:t>, </m:t>
                      </m:r>
                      <m:r>
                        <a:rPr lang="es-EC" sz="1400" b="1" i="1" cap="all">
                          <a:latin typeface="Cambria Math"/>
                        </a:rPr>
                        <m:t>𝒌𝑱</m:t>
                      </m:r>
                    </m:oMath>
                  </m:oMathPara>
                </a14:m>
                <a:endParaRPr lang="es-EC" sz="1400" b="1" i="1" cap="all" dirty="0">
                  <a:latin typeface="Cambria Math"/>
                </a:endParaRPr>
              </a:p>
            </p:txBody>
          </p:sp>
        </mc:Choice>
        <mc:Fallback xmlns="">
          <p:sp>
            <p:nvSpPr>
              <p:cNvPr id="9" name="8 Rectángulo"/>
              <p:cNvSpPr>
                <a:spLocks noRot="1" noChangeAspect="1" noMove="1" noResize="1" noEditPoints="1" noAdjustHandles="1" noChangeArrowheads="1" noChangeShapeType="1" noTextEdit="1"/>
              </p:cNvSpPr>
              <p:nvPr/>
            </p:nvSpPr>
            <p:spPr>
              <a:xfrm>
                <a:off x="4025600" y="5229200"/>
                <a:ext cx="4056239" cy="615040"/>
              </a:xfrm>
              <a:prstGeom prst="rect">
                <a:avLst/>
              </a:prstGeom>
              <a:blipFill rotWithShape="1">
                <a:blip r:embed="rId8"/>
                <a:stretch>
                  <a:fillRect t="-115842" b="-166337"/>
                </a:stretch>
              </a:blipFill>
            </p:spPr>
            <p:txBody>
              <a:bodyPr/>
              <a:lstStyle/>
              <a:p>
                <a:r>
                  <a:rPr lang="es-EC">
                    <a:noFill/>
                  </a:rPr>
                  <a:t> </a:t>
                </a:r>
              </a:p>
            </p:txBody>
          </p:sp>
        </mc:Fallback>
      </mc:AlternateContent>
      <p:sp>
        <p:nvSpPr>
          <p:cNvPr id="10" name="9 Rectángulo"/>
          <p:cNvSpPr/>
          <p:nvPr/>
        </p:nvSpPr>
        <p:spPr>
          <a:xfrm>
            <a:off x="6303628" y="4129618"/>
            <a:ext cx="1152128" cy="43204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10 Rectángulo"/>
          <p:cNvSpPr/>
          <p:nvPr/>
        </p:nvSpPr>
        <p:spPr>
          <a:xfrm>
            <a:off x="4427984" y="2996952"/>
            <a:ext cx="1875644" cy="369913"/>
          </a:xfrm>
          <a:prstGeom prst="rect">
            <a:avLst/>
          </a:prstGeom>
          <a:noFill/>
          <a:ln w="571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31767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580847"/>
                <a:ext cx="8229600" cy="1191970"/>
              </a:xfrm>
            </p:spPr>
            <p:txBody>
              <a:bodyPr>
                <a:normAutofit fontScale="85000" lnSpcReduction="10000"/>
              </a:bodyPr>
              <a:lstStyle/>
              <a:p>
                <a:pPr marL="0" indent="0">
                  <a:buNone/>
                </a:pPr>
                <a:r>
                  <a:rPr lang="es-ES" sz="2600" b="1" dirty="0" smtClean="0">
                    <a:solidFill>
                      <a:srgbClr val="0070C0"/>
                    </a:solidFill>
                  </a:rPr>
                  <a:t>Pérdidas en la caldera</a:t>
                </a:r>
                <a:endParaRPr lang="es-EC" sz="2600" b="1"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s-ES" sz="2000" b="1" i="0" smtClean="0">
                          <a:latin typeface="Cambria Math"/>
                        </a:rPr>
                        <m:t>𝐀𝐒𝐌𝐄</m:t>
                      </m:r>
                      <m:r>
                        <a:rPr lang="es-ES" sz="2000" b="1" i="0" smtClean="0">
                          <a:latin typeface="Cambria Math"/>
                        </a:rPr>
                        <m:t> </m:t>
                      </m:r>
                      <m:r>
                        <a:rPr lang="es-ES" sz="2000" b="1" i="0" smtClean="0">
                          <a:latin typeface="Cambria Math"/>
                        </a:rPr>
                        <m:t>𝐏𝐓𝐂</m:t>
                      </m:r>
                      <m:r>
                        <a:rPr lang="es-ES" sz="2000" b="1" i="0" smtClean="0">
                          <a:latin typeface="Cambria Math"/>
                        </a:rPr>
                        <m:t> </m:t>
                      </m:r>
                      <m:r>
                        <a:rPr lang="es-ES" sz="2000" b="1" i="0" smtClean="0">
                          <a:latin typeface="Cambria Math"/>
                        </a:rPr>
                        <m:t>𝟒</m:t>
                      </m:r>
                      <m:r>
                        <a:rPr lang="es-ES" sz="2000" b="1" i="0" smtClean="0">
                          <a:latin typeface="Cambria Math"/>
                        </a:rPr>
                        <m:t>−</m:t>
                      </m:r>
                      <m:r>
                        <a:rPr lang="es-ES" sz="2000" b="1" i="0" smtClean="0">
                          <a:latin typeface="Cambria Math"/>
                        </a:rPr>
                        <m:t>𝟐𝟎𝟎𝟖</m:t>
                      </m:r>
                    </m:oMath>
                  </m:oMathPara>
                </a14:m>
                <a:endParaRPr lang="es-EC" sz="2400" b="1" dirty="0" smtClean="0"/>
              </a:p>
              <a:p>
                <a:pPr marL="0" indent="0" algn="ctr">
                  <a:lnSpc>
                    <a:spcPct val="160000"/>
                  </a:lnSpc>
                  <a:buNone/>
                </a:pPr>
                <a:r>
                  <a:rPr lang="es-EC" sz="2400" b="1" dirty="0" smtClean="0"/>
                  <a:t>Performance </a:t>
                </a:r>
                <a:r>
                  <a:rPr lang="es-EC" sz="2400" b="1" dirty="0"/>
                  <a:t>Test </a:t>
                </a:r>
                <a:r>
                  <a:rPr lang="es-EC" sz="2400" b="1" dirty="0" err="1" smtClean="0"/>
                  <a:t>Codes</a:t>
                </a:r>
                <a:r>
                  <a:rPr lang="es-EC" sz="2400" b="1" dirty="0" smtClean="0"/>
                  <a:t> - </a:t>
                </a:r>
                <a:r>
                  <a:rPr lang="es-EC" sz="2400" b="1" dirty="0" err="1"/>
                  <a:t>Fired</a:t>
                </a:r>
                <a:r>
                  <a:rPr lang="es-EC" sz="2400" b="1" dirty="0"/>
                  <a:t> Steam </a:t>
                </a:r>
                <a:r>
                  <a:rPr lang="es-EC" sz="2400" b="1" dirty="0" err="1"/>
                  <a:t>Generators</a:t>
                </a:r>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580847"/>
                <a:ext cx="8229600" cy="1191970"/>
              </a:xfrm>
              <a:blipFill rotWithShape="1">
                <a:blip r:embed="rId2"/>
                <a:stretch>
                  <a:fillRect l="-963" t="-6122" b="-3061"/>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4" name="3 Rectángulo"/>
              <p:cNvSpPr/>
              <p:nvPr/>
            </p:nvSpPr>
            <p:spPr>
              <a:xfrm>
                <a:off x="899592" y="2128691"/>
                <a:ext cx="7632847" cy="43246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S" b="1" i="1">
                              <a:latin typeface="Cambria Math"/>
                            </a:rPr>
                            <m:t>𝒏</m:t>
                          </m:r>
                        </m:e>
                        <m:sub>
                          <m:r>
                            <a:rPr lang="es-ES" b="1" i="1">
                              <a:latin typeface="Cambria Math"/>
                            </a:rPr>
                            <m:t>𝒄𝒂𝒍𝒅𝒆𝒓𝒂</m:t>
                          </m:r>
                        </m:sub>
                      </m:sSub>
                      <m:r>
                        <a:rPr lang="es-ES" b="1" i="1">
                          <a:latin typeface="Cambria Math"/>
                        </a:rPr>
                        <m:t>=</m:t>
                      </m:r>
                      <m:r>
                        <a:rPr lang="es-ES" b="1" i="1">
                          <a:latin typeface="Cambria Math"/>
                        </a:rPr>
                        <m:t>𝟏𝟎𝟎</m:t>
                      </m:r>
                      <m:r>
                        <a:rPr lang="es-ES" b="1" i="1">
                          <a:latin typeface="Cambria Math"/>
                        </a:rPr>
                        <m:t>−</m:t>
                      </m:r>
                      <m:sSub>
                        <m:sSubPr>
                          <m:ctrlPr>
                            <a:rPr lang="es-EC" b="1" i="1">
                              <a:latin typeface="Cambria Math"/>
                            </a:rPr>
                          </m:ctrlPr>
                        </m:sSubPr>
                        <m:e>
                          <m:r>
                            <a:rPr lang="es-MX" b="1" i="1">
                              <a:latin typeface="Cambria Math"/>
                            </a:rPr>
                            <m:t>𝑳</m:t>
                          </m:r>
                        </m:e>
                        <m:sub>
                          <m:r>
                            <a:rPr lang="es-MX" b="1" i="1">
                              <a:latin typeface="Cambria Math"/>
                            </a:rPr>
                            <m:t>𝒈𝒔</m:t>
                          </m:r>
                        </m:sub>
                      </m:sSub>
                      <m:r>
                        <a:rPr lang="es-MX" b="1" i="1">
                          <a:latin typeface="Cambria Math"/>
                        </a:rPr>
                        <m:t>−</m:t>
                      </m:r>
                      <m:sSub>
                        <m:sSubPr>
                          <m:ctrlPr>
                            <a:rPr lang="es-EC" b="1" i="1">
                              <a:latin typeface="Cambria Math"/>
                            </a:rPr>
                          </m:ctrlPr>
                        </m:sSubPr>
                        <m:e>
                          <m:r>
                            <a:rPr lang="es-MX" b="1" i="1">
                              <a:latin typeface="Cambria Math"/>
                            </a:rPr>
                            <m:t>𝑳</m:t>
                          </m:r>
                        </m:e>
                        <m:sub>
                          <m:r>
                            <a:rPr lang="es-MX" b="1" i="1">
                              <a:latin typeface="Cambria Math"/>
                            </a:rPr>
                            <m:t>𝑯</m:t>
                          </m:r>
                          <m:r>
                            <a:rPr lang="es-MX" b="1" i="1">
                              <a:latin typeface="Cambria Math"/>
                            </a:rPr>
                            <m:t>𝟐</m:t>
                          </m:r>
                        </m:sub>
                      </m:sSub>
                      <m:r>
                        <a:rPr lang="es-MX" b="1" i="1">
                          <a:latin typeface="Cambria Math"/>
                        </a:rPr>
                        <m:t>−</m:t>
                      </m:r>
                      <m:sSub>
                        <m:sSubPr>
                          <m:ctrlPr>
                            <a:rPr lang="es-EC" b="1" i="1">
                              <a:latin typeface="Cambria Math"/>
                            </a:rPr>
                          </m:ctrlPr>
                        </m:sSubPr>
                        <m:e>
                          <m:r>
                            <a:rPr lang="es-MX" b="1" i="1">
                              <a:latin typeface="Cambria Math"/>
                            </a:rPr>
                            <m:t>𝑳</m:t>
                          </m:r>
                        </m:e>
                        <m:sub>
                          <m:r>
                            <a:rPr lang="es-MX" b="1" i="1">
                              <a:latin typeface="Cambria Math"/>
                            </a:rPr>
                            <m:t>𝑯</m:t>
                          </m:r>
                          <m:r>
                            <a:rPr lang="es-MX" b="1" i="1">
                              <a:latin typeface="Cambria Math"/>
                            </a:rPr>
                            <m:t>𝟐</m:t>
                          </m:r>
                          <m:r>
                            <a:rPr lang="es-MX" b="1" i="1">
                              <a:latin typeface="Cambria Math"/>
                            </a:rPr>
                            <m:t>𝑶</m:t>
                          </m:r>
                        </m:sub>
                      </m:sSub>
                      <m:r>
                        <a:rPr lang="es-MX" b="1" i="1">
                          <a:latin typeface="Cambria Math"/>
                        </a:rPr>
                        <m:t>−</m:t>
                      </m:r>
                      <m:sSub>
                        <m:sSubPr>
                          <m:ctrlPr>
                            <a:rPr lang="es-EC" b="1" i="1">
                              <a:latin typeface="Cambria Math"/>
                            </a:rPr>
                          </m:ctrlPr>
                        </m:sSubPr>
                        <m:e>
                          <m:r>
                            <a:rPr lang="es-MX" b="1" i="1">
                              <a:latin typeface="Cambria Math"/>
                            </a:rPr>
                            <m:t>𝑳</m:t>
                          </m:r>
                        </m:e>
                        <m:sub>
                          <m:r>
                            <a:rPr lang="es-MX" b="1" i="1">
                              <a:latin typeface="Cambria Math"/>
                            </a:rPr>
                            <m:t>𝑪𝑶</m:t>
                          </m:r>
                        </m:sub>
                      </m:sSub>
                      <m:r>
                        <a:rPr lang="es-MX" b="1" i="1">
                          <a:latin typeface="Cambria Math"/>
                        </a:rPr>
                        <m:t>−</m:t>
                      </m:r>
                      <m:sSub>
                        <m:sSubPr>
                          <m:ctrlPr>
                            <a:rPr lang="es-EC" b="1" i="1">
                              <a:latin typeface="Cambria Math"/>
                            </a:rPr>
                          </m:ctrlPr>
                        </m:sSubPr>
                        <m:e>
                          <m:r>
                            <a:rPr lang="es-MX" b="1" i="1">
                              <a:latin typeface="Cambria Math"/>
                            </a:rPr>
                            <m:t>𝑳</m:t>
                          </m:r>
                        </m:e>
                        <m:sub>
                          <m:r>
                            <a:rPr lang="es-MX" b="1" i="1">
                              <a:latin typeface="Cambria Math"/>
                            </a:rPr>
                            <m:t>𝑵𝑶𝒙</m:t>
                          </m:r>
                        </m:sub>
                      </m:sSub>
                      <m:r>
                        <a:rPr lang="es-MX" b="1" i="1">
                          <a:latin typeface="Cambria Math"/>
                        </a:rPr>
                        <m:t>−</m:t>
                      </m:r>
                      <m:sSub>
                        <m:sSubPr>
                          <m:ctrlPr>
                            <a:rPr lang="es-EC" b="1" i="1">
                              <a:latin typeface="Cambria Math"/>
                            </a:rPr>
                          </m:ctrlPr>
                        </m:sSubPr>
                        <m:e>
                          <m:r>
                            <a:rPr lang="es-EC" b="1" i="1">
                              <a:latin typeface="Cambria Math"/>
                            </a:rPr>
                            <m:t>𝑳</m:t>
                          </m:r>
                        </m:e>
                        <m:sub>
                          <m:r>
                            <a:rPr lang="es-EC" b="1" i="1">
                              <a:latin typeface="Cambria Math"/>
                            </a:rPr>
                            <m:t>𝒒</m:t>
                          </m:r>
                        </m:sub>
                      </m:sSub>
                      <m:r>
                        <a:rPr lang="es-EC" b="1" i="1">
                          <a:latin typeface="Cambria Math"/>
                        </a:rPr>
                        <m:t>, %</m:t>
                      </m:r>
                    </m:oMath>
                  </m:oMathPara>
                </a14:m>
                <a:endParaRPr lang="es-EC" b="1" dirty="0" smtClean="0"/>
              </a:p>
              <a:p>
                <a:endParaRPr lang="es-ES" b="1" dirty="0" smtClean="0"/>
              </a:p>
              <a:p>
                <a:endParaRPr lang="es-ES" b="1"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𝑔𝑠</m:t>
                        </m:r>
                      </m:sub>
                    </m:sSub>
                  </m:oMath>
                </a14:m>
                <a:r>
                  <a:rPr lang="es-MX" dirty="0"/>
                  <a:t> : Pérdida en gases secos </a:t>
                </a:r>
                <a:r>
                  <a:rPr lang="es-EC" dirty="0" smtClean="0"/>
                  <a:t>[%]</a:t>
                </a:r>
              </a:p>
              <a:p>
                <a:endParaRPr lang="es-EC"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𝐻</m:t>
                        </m:r>
                        <m:r>
                          <a:rPr lang="es-MX" b="0" i="1">
                            <a:latin typeface="Cambria Math"/>
                          </a:rPr>
                          <m:t>2</m:t>
                        </m:r>
                      </m:sub>
                    </m:sSub>
                  </m:oMath>
                </a14:m>
                <a:r>
                  <a:rPr lang="es-MX" dirty="0"/>
                  <a:t> : </a:t>
                </a:r>
                <a:r>
                  <a:rPr lang="es-EC" dirty="0"/>
                  <a:t>Pérdida por el agua formada en la combustión de H2 del combustible </a:t>
                </a:r>
                <a:r>
                  <a:rPr lang="es-EC" dirty="0" smtClean="0"/>
                  <a:t>[%]</a:t>
                </a:r>
              </a:p>
              <a:p>
                <a:endParaRPr lang="es-EC"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𝐻</m:t>
                        </m:r>
                        <m:r>
                          <a:rPr lang="es-MX" b="0" i="1">
                            <a:latin typeface="Cambria Math"/>
                          </a:rPr>
                          <m:t>2</m:t>
                        </m:r>
                        <m:r>
                          <a:rPr lang="es-MX" b="0" i="1">
                            <a:latin typeface="Cambria Math"/>
                          </a:rPr>
                          <m:t>𝑂</m:t>
                        </m:r>
                      </m:sub>
                    </m:sSub>
                  </m:oMath>
                </a14:m>
                <a:r>
                  <a:rPr lang="es-MX" dirty="0"/>
                  <a:t> : </a:t>
                </a:r>
                <a:r>
                  <a:rPr lang="es-EC" dirty="0"/>
                  <a:t>Pérdida por agua en combustibles sólidos o líquidos </a:t>
                </a:r>
                <a:r>
                  <a:rPr lang="es-EC" dirty="0" smtClean="0"/>
                  <a:t>[%]</a:t>
                </a:r>
              </a:p>
              <a:p>
                <a:endParaRPr lang="es-EC"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𝐶𝑂</m:t>
                        </m:r>
                      </m:sub>
                    </m:sSub>
                  </m:oMath>
                </a14:m>
                <a:r>
                  <a:rPr lang="es-MX" dirty="0"/>
                  <a:t> : </a:t>
                </a:r>
                <a:r>
                  <a:rPr lang="es-EC" dirty="0"/>
                  <a:t>Pérdida por CO en los gases de combustión </a:t>
                </a:r>
                <a:r>
                  <a:rPr lang="es-EC" dirty="0" smtClean="0"/>
                  <a:t>[%]</a:t>
                </a:r>
              </a:p>
              <a:p>
                <a:endParaRPr lang="es-EC"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𝑁𝑂𝑥</m:t>
                        </m:r>
                      </m:sub>
                    </m:sSub>
                  </m:oMath>
                </a14:m>
                <a:r>
                  <a:rPr lang="es-MX" dirty="0"/>
                  <a:t> : </a:t>
                </a:r>
                <a:r>
                  <a:rPr lang="es-EC" dirty="0"/>
                  <a:t>Pérdida por la formación de NOx </a:t>
                </a:r>
                <a:r>
                  <a:rPr lang="es-EC" dirty="0" smtClean="0"/>
                  <a:t>[%]</a:t>
                </a:r>
              </a:p>
              <a:p>
                <a:endParaRPr lang="es-EC" dirty="0"/>
              </a:p>
              <a:p>
                <a14:m>
                  <m:oMath xmlns:m="http://schemas.openxmlformats.org/officeDocument/2006/math">
                    <m:sSub>
                      <m:sSubPr>
                        <m:ctrlPr>
                          <a:rPr lang="es-EC" i="1">
                            <a:latin typeface="Cambria Math"/>
                          </a:rPr>
                        </m:ctrlPr>
                      </m:sSubPr>
                      <m:e>
                        <m:r>
                          <a:rPr lang="es-MX" b="0" i="1">
                            <a:latin typeface="Cambria Math"/>
                          </a:rPr>
                          <m:t>𝐿</m:t>
                        </m:r>
                      </m:e>
                      <m:sub>
                        <m:r>
                          <a:rPr lang="es-MX" b="0" i="1">
                            <a:latin typeface="Cambria Math"/>
                          </a:rPr>
                          <m:t>𝑞</m:t>
                        </m:r>
                      </m:sub>
                    </m:sSub>
                  </m:oMath>
                </a14:m>
                <a:r>
                  <a:rPr lang="es-MX" dirty="0"/>
                  <a:t> : </a:t>
                </a:r>
                <a:r>
                  <a:rPr lang="es-EC" dirty="0"/>
                  <a:t>Pérdida por radiación y convección de la superficie [%]</a:t>
                </a:r>
              </a:p>
              <a:p>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99592" y="2128691"/>
                <a:ext cx="7632847" cy="4324645"/>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3765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94170" y="403352"/>
                <a:ext cx="8229600" cy="1848641"/>
              </a:xfrm>
            </p:spPr>
            <p:txBody>
              <a:bodyPr>
                <a:normAutofit fontScale="92500" lnSpcReduction="20000"/>
              </a:bodyPr>
              <a:lstStyle/>
              <a:p>
                <a:pPr marL="0" indent="0">
                  <a:buNone/>
                </a:pPr>
                <a:r>
                  <a:rPr lang="es-ES" sz="2400" b="1" dirty="0" smtClean="0">
                    <a:solidFill>
                      <a:srgbClr val="00B050"/>
                    </a:solidFill>
                  </a:rPr>
                  <a:t>BALANCE DE ENERGÍA </a:t>
                </a:r>
                <a:r>
                  <a:rPr lang="es-EC" sz="2400" b="1" dirty="0" smtClean="0">
                    <a:solidFill>
                      <a:srgbClr val="00B050"/>
                    </a:solidFill>
                  </a:rPr>
                  <a:t>SISTEMA DE DISTRIBUCIÓN DE VAPOR</a:t>
                </a:r>
                <a:endParaRPr lang="es-EC" sz="2400" b="1" dirty="0">
                  <a:solidFill>
                    <a:srgbClr val="00B050"/>
                  </a:solidFill>
                </a:endParaRPr>
              </a:p>
              <a:p>
                <a:pPr marL="0" indent="0">
                  <a:buNone/>
                </a:pPr>
                <a:endParaRPr lang="es-EC" sz="2400" b="1" i="1" dirty="0" smtClean="0"/>
              </a:p>
              <a:p>
                <a:pPr marL="0" indent="0">
                  <a:buNone/>
                </a:pPr>
                <a14:m>
                  <m:oMathPara xmlns:m="http://schemas.openxmlformats.org/officeDocument/2006/math">
                    <m:oMathParaPr>
                      <m:jc m:val="left"/>
                    </m:oMathParaPr>
                    <m:oMath xmlns:m="http://schemas.openxmlformats.org/officeDocument/2006/math">
                      <m:sSub>
                        <m:sSubPr>
                          <m:ctrlPr>
                            <a:rPr lang="es-EC" sz="2000" b="1" i="1">
                              <a:latin typeface="Cambria Math"/>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d>
                        <m:dPr>
                          <m:ctrlPr>
                            <a:rPr lang="es-EC" sz="2000" b="1" i="1">
                              <a:latin typeface="Cambria Math"/>
                            </a:rPr>
                          </m:ctrlPr>
                        </m:dPr>
                        <m:e>
                          <m:sSub>
                            <m:sSubPr>
                              <m:ctrlPr>
                                <a:rPr lang="es-EC" sz="2000" b="1" i="1">
                                  <a:latin typeface="Cambria Math"/>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 </m:t>
                              </m:r>
                              <m:r>
                                <a:rPr lang="es-MX" sz="2000" b="1" i="1">
                                  <a:latin typeface="Cambria Math"/>
                                </a:rPr>
                                <m:t>𝒄𝒂𝒍𝒐𝒓</m:t>
                              </m:r>
                            </m:sub>
                          </m:sSub>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𝒇𝒖𝒈𝒂𝒔</m:t>
                              </m:r>
                            </m:sub>
                          </m:sSub>
                          <m:r>
                            <a:rPr lang="es-MX" sz="2000" b="1" i="1">
                              <a:latin typeface="Cambria Math"/>
                            </a:rPr>
                            <m:t>+</m:t>
                          </m:r>
                          <m:sSub>
                            <m:sSubPr>
                              <m:ctrlPr>
                                <a:rPr lang="es-EC" sz="2000" b="1" i="1">
                                  <a:latin typeface="Cambria Math"/>
                                </a:rPr>
                              </m:ctrlPr>
                            </m:sSubPr>
                            <m:e>
                              <m:r>
                                <a:rPr lang="es-MX" sz="2000" b="1" i="1">
                                  <a:latin typeface="Cambria Math"/>
                                </a:rPr>
                                <m:t>𝑬</m:t>
                              </m:r>
                            </m:e>
                            <m:sub>
                              <m:eqArr>
                                <m:eqArrPr>
                                  <m:ctrlPr>
                                    <a:rPr lang="es-EC" sz="2000" b="1" i="1">
                                      <a:latin typeface="Cambria Math"/>
                                    </a:rPr>
                                  </m:ctrlPr>
                                </m:eqArrPr>
                                <m:e>
                                  <m:r>
                                    <a:rPr lang="es-MX" sz="2000" b="1" i="1">
                                      <a:latin typeface="Cambria Math"/>
                                    </a:rPr>
                                    <m:t>𝒄𝒐𝒏𝒅𝒆𝒏𝒔𝒂𝒅𝒐</m:t>
                                  </m:r>
                                </m:e>
                                <m:e>
                                  <m:r>
                                    <a:rPr lang="es-MX" sz="2000" b="1" i="1">
                                      <a:latin typeface="Cambria Math"/>
                                    </a:rPr>
                                    <m:t>𝒏𝒐</m:t>
                                  </m:r>
                                  <m:r>
                                    <a:rPr lang="es-MX" sz="2000" b="1" i="1">
                                      <a:latin typeface="Cambria Math"/>
                                    </a:rPr>
                                    <m:t> </m:t>
                                  </m:r>
                                  <m:r>
                                    <a:rPr lang="es-MX" sz="2000" b="1" i="1">
                                      <a:latin typeface="Cambria Math"/>
                                    </a:rPr>
                                    <m:t>𝒓𝒆𝒄𝒖𝒑𝒆𝒓𝒂𝒅𝒐</m:t>
                                  </m:r>
                                </m:e>
                              </m:eqArr>
                            </m:sub>
                          </m:sSub>
                        </m:e>
                      </m:d>
                    </m:oMath>
                  </m:oMathPara>
                </a14:m>
                <a:endParaRPr lang="es-EC" sz="2000" b="1" dirty="0" smtClean="0"/>
              </a:p>
              <a:p>
                <a:pPr marL="0" indent="0">
                  <a:buNone/>
                </a:pPr>
                <a:endParaRPr lang="es-EC" sz="2000" b="1" dirty="0" smtClean="0"/>
              </a:p>
              <a:p>
                <a:pPr marL="0" indent="0">
                  <a:buNone/>
                </a:pPr>
                <a14:m>
                  <m:oMathPara xmlns:m="http://schemas.openxmlformats.org/officeDocument/2006/math">
                    <m:oMathParaPr>
                      <m:jc m:val="centerGroup"/>
                    </m:oMathParaPr>
                    <m:oMath xmlns:m="http://schemas.openxmlformats.org/officeDocument/2006/math">
                      <m:r>
                        <a:rPr lang="es-ES" sz="2000" b="1" i="1" smtClean="0">
                          <a:latin typeface="Cambria Math"/>
                        </a:rPr>
                        <m:t>         </m:t>
                      </m:r>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𝒄𝒐𝒄𝒊𝒏𝒂</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𝒆𝒔𝒕𝒆𝒓𝒊𝒍𝒊𝒛𝒂𝒄𝒊</m:t>
                          </m:r>
                          <m:r>
                            <a:rPr lang="es-MX" sz="2000" b="1" i="1">
                              <a:latin typeface="Cambria Math"/>
                            </a:rPr>
                            <m:t>ó</m:t>
                          </m:r>
                          <m:r>
                            <a:rPr lang="es-MX" sz="2000" b="1" i="1">
                              <a:latin typeface="Cambria Math"/>
                            </a:rPr>
                            <m:t>𝒏</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𝒍𝒂𝒗𝒂𝒏𝒅𝒆𝒓</m:t>
                          </m:r>
                          <m:r>
                            <a:rPr lang="es-MX" sz="2000" b="1" i="1">
                              <a:latin typeface="Cambria Math"/>
                            </a:rPr>
                            <m:t>í</m:t>
                          </m:r>
                          <m:r>
                            <a:rPr lang="es-MX" sz="2000" b="1" i="1">
                              <a:latin typeface="Cambria Math"/>
                            </a:rPr>
                            <m:t>𝒂</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𝑨𝑪𝑺</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𝒑𝒊𝒔𝒄𝒊𝒏𝒂</m:t>
                          </m:r>
                        </m:sub>
                      </m:sSub>
                      <m:r>
                        <a:rPr lang="es-MX" sz="2000" b="1" i="1">
                          <a:latin typeface="Cambria Math"/>
                        </a:rPr>
                        <m:t>)=</m:t>
                      </m:r>
                      <m:r>
                        <a:rPr lang="es-MX" sz="2000" b="1" i="1">
                          <a:latin typeface="Cambria Math"/>
                        </a:rPr>
                        <m:t>𝟎</m:t>
                      </m:r>
                    </m:oMath>
                  </m:oMathPara>
                </a14:m>
                <a:endParaRPr lang="es-EC" sz="20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94170" y="403352"/>
                <a:ext cx="8229600" cy="1848641"/>
              </a:xfrm>
              <a:blipFill rotWithShape="1">
                <a:blip r:embed="rId2"/>
                <a:stretch>
                  <a:fillRect l="-889" t="-5281" b="-330"/>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71" y="2636912"/>
            <a:ext cx="7958907" cy="389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7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94170" y="403352"/>
                <a:ext cx="8229600" cy="1848641"/>
              </a:xfrm>
            </p:spPr>
            <p:txBody>
              <a:bodyPr>
                <a:normAutofit fontScale="92500" lnSpcReduction="20000"/>
              </a:bodyPr>
              <a:lstStyle/>
              <a:p>
                <a:pPr marL="0" indent="0">
                  <a:buNone/>
                </a:pPr>
                <a:r>
                  <a:rPr lang="es-ES" sz="2400" b="1" dirty="0" smtClean="0">
                    <a:solidFill>
                      <a:srgbClr val="00B050"/>
                    </a:solidFill>
                  </a:rPr>
                  <a:t>BALANCE DE ENERGÍA </a:t>
                </a:r>
                <a:r>
                  <a:rPr lang="es-EC" sz="2400" b="1" dirty="0" smtClean="0">
                    <a:solidFill>
                      <a:srgbClr val="00B050"/>
                    </a:solidFill>
                  </a:rPr>
                  <a:t>SISTEMA DE DISTRIBUCIÓN DE VAPOR</a:t>
                </a:r>
                <a:endParaRPr lang="es-EC" sz="2400" b="1" dirty="0">
                  <a:solidFill>
                    <a:srgbClr val="00B050"/>
                  </a:solidFill>
                </a:endParaRPr>
              </a:p>
              <a:p>
                <a:pPr marL="0" indent="0">
                  <a:buNone/>
                </a:pPr>
                <a:endParaRPr lang="es-EC" sz="2400" b="1" i="1" dirty="0" smtClean="0"/>
              </a:p>
              <a:p>
                <a:pPr marL="0" indent="0">
                  <a:buNone/>
                </a:pPr>
                <a14:m>
                  <m:oMathPara xmlns:m="http://schemas.openxmlformats.org/officeDocument/2006/math">
                    <m:oMathParaPr>
                      <m:jc m:val="left"/>
                    </m:oMathParaPr>
                    <m:oMath xmlns:m="http://schemas.openxmlformats.org/officeDocument/2006/math">
                      <m:sSub>
                        <m:sSubPr>
                          <m:ctrlPr>
                            <a:rPr lang="es-EC" sz="2000" b="1" i="1">
                              <a:latin typeface="Cambria Math"/>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d>
                        <m:dPr>
                          <m:ctrlPr>
                            <a:rPr lang="es-EC" sz="2000" b="1" i="1">
                              <a:latin typeface="Cambria Math"/>
                            </a:rPr>
                          </m:ctrlPr>
                        </m:dPr>
                        <m:e>
                          <m:sSub>
                            <m:sSubPr>
                              <m:ctrlPr>
                                <a:rPr lang="es-EC" sz="2000" b="1" i="1">
                                  <a:latin typeface="Cambria Math"/>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 </m:t>
                              </m:r>
                              <m:r>
                                <a:rPr lang="es-MX" sz="2000" b="1" i="1">
                                  <a:latin typeface="Cambria Math"/>
                                </a:rPr>
                                <m:t>𝒄𝒂𝒍𝒐𝒓</m:t>
                              </m:r>
                            </m:sub>
                          </m:sSub>
                          <m:r>
                            <a:rPr lang="es-MX" sz="2000" b="1" i="1">
                              <a:latin typeface="Cambria Math"/>
                            </a:rPr>
                            <m:t>+</m:t>
                          </m:r>
                          <m:sSub>
                            <m:sSubPr>
                              <m:ctrlPr>
                                <a:rPr lang="es-EC" sz="2000" b="1" i="1">
                                  <a:latin typeface="Cambria Math"/>
                                </a:rPr>
                              </m:ctrlPr>
                            </m:sSubPr>
                            <m:e>
                              <m:r>
                                <a:rPr lang="es-MX" sz="2000" b="1" i="1">
                                  <a:latin typeface="Cambria Math"/>
                                </a:rPr>
                                <m:t>𝑬</m:t>
                              </m:r>
                            </m:e>
                            <m:sub>
                              <m:r>
                                <a:rPr lang="es-MX" sz="2000" b="1" i="1">
                                  <a:latin typeface="Cambria Math"/>
                                </a:rPr>
                                <m:t>𝒇𝒖𝒈𝒂𝒔</m:t>
                              </m:r>
                            </m:sub>
                          </m:sSub>
                          <m:r>
                            <a:rPr lang="es-MX" sz="2000" b="1" i="1">
                              <a:latin typeface="Cambria Math"/>
                            </a:rPr>
                            <m:t>+</m:t>
                          </m:r>
                          <m:sSub>
                            <m:sSubPr>
                              <m:ctrlPr>
                                <a:rPr lang="es-EC" sz="2000" b="1" i="1">
                                  <a:latin typeface="Cambria Math"/>
                                </a:rPr>
                              </m:ctrlPr>
                            </m:sSubPr>
                            <m:e>
                              <m:r>
                                <a:rPr lang="es-MX" sz="2000" b="1" i="1">
                                  <a:latin typeface="Cambria Math"/>
                                </a:rPr>
                                <m:t>𝑬</m:t>
                              </m:r>
                            </m:e>
                            <m:sub>
                              <m:eqArr>
                                <m:eqArrPr>
                                  <m:ctrlPr>
                                    <a:rPr lang="es-EC" sz="2000" b="1" i="1">
                                      <a:latin typeface="Cambria Math"/>
                                    </a:rPr>
                                  </m:ctrlPr>
                                </m:eqArrPr>
                                <m:e>
                                  <m:r>
                                    <a:rPr lang="es-MX" sz="2000" b="1" i="1">
                                      <a:latin typeface="Cambria Math"/>
                                    </a:rPr>
                                    <m:t>𝒄𝒐𝒏𝒅𝒆𝒏𝒔𝒂𝒅𝒐</m:t>
                                  </m:r>
                                </m:e>
                                <m:e>
                                  <m:r>
                                    <a:rPr lang="es-MX" sz="2000" b="1" i="1">
                                      <a:latin typeface="Cambria Math"/>
                                    </a:rPr>
                                    <m:t>𝒏𝒐</m:t>
                                  </m:r>
                                  <m:r>
                                    <a:rPr lang="es-MX" sz="2000" b="1" i="1">
                                      <a:latin typeface="Cambria Math"/>
                                    </a:rPr>
                                    <m:t> </m:t>
                                  </m:r>
                                  <m:r>
                                    <a:rPr lang="es-MX" sz="2000" b="1" i="1">
                                      <a:latin typeface="Cambria Math"/>
                                    </a:rPr>
                                    <m:t>𝒓𝒆𝒄𝒖𝒑𝒆𝒓𝒂𝒅𝒐</m:t>
                                  </m:r>
                                </m:e>
                              </m:eqArr>
                            </m:sub>
                          </m:sSub>
                        </m:e>
                      </m:d>
                    </m:oMath>
                  </m:oMathPara>
                </a14:m>
                <a:endParaRPr lang="es-EC" sz="2000" b="1" dirty="0" smtClean="0"/>
              </a:p>
              <a:p>
                <a:pPr marL="0" indent="0">
                  <a:buNone/>
                </a:pPr>
                <a:endParaRPr lang="es-EC" sz="2000" b="1" dirty="0" smtClean="0"/>
              </a:p>
              <a:p>
                <a:pPr marL="0" indent="0">
                  <a:buNone/>
                </a:pPr>
                <a14:m>
                  <m:oMathPara xmlns:m="http://schemas.openxmlformats.org/officeDocument/2006/math">
                    <m:oMathParaPr>
                      <m:jc m:val="centerGroup"/>
                    </m:oMathParaPr>
                    <m:oMath xmlns:m="http://schemas.openxmlformats.org/officeDocument/2006/math">
                      <m:r>
                        <a:rPr lang="es-ES" sz="2000" b="1" i="1" smtClean="0">
                          <a:latin typeface="Cambria Math"/>
                        </a:rPr>
                        <m:t>         </m:t>
                      </m:r>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𝒄𝒐𝒄𝒊𝒏𝒂</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𝒆𝒔𝒕𝒆𝒓𝒊𝒍𝒊𝒛𝒂𝒄𝒊</m:t>
                          </m:r>
                          <m:r>
                            <a:rPr lang="es-MX" sz="2000" b="1" i="1">
                              <a:latin typeface="Cambria Math"/>
                            </a:rPr>
                            <m:t>ó</m:t>
                          </m:r>
                          <m:r>
                            <a:rPr lang="es-MX" sz="2000" b="1" i="1">
                              <a:latin typeface="Cambria Math"/>
                            </a:rPr>
                            <m:t>𝒏</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𝒍𝒂𝒗𝒂𝒏𝒅𝒆𝒓</m:t>
                          </m:r>
                          <m:r>
                            <a:rPr lang="es-MX" sz="2000" b="1" i="1">
                              <a:latin typeface="Cambria Math"/>
                            </a:rPr>
                            <m:t>í</m:t>
                          </m:r>
                          <m:r>
                            <a:rPr lang="es-MX" sz="2000" b="1" i="1">
                              <a:latin typeface="Cambria Math"/>
                            </a:rPr>
                            <m:t>𝒂</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𝑨𝑪𝑺</m:t>
                          </m:r>
                        </m:sub>
                      </m:sSub>
                      <m:r>
                        <a:rPr lang="es-MX" sz="2000" b="1" i="1">
                          <a:latin typeface="Cambria Math"/>
                        </a:rPr>
                        <m:t>+</m:t>
                      </m:r>
                      <m:sSub>
                        <m:sSubPr>
                          <m:ctrlPr>
                            <a:rPr lang="es-EC" sz="2000" b="1" i="1">
                              <a:latin typeface="Cambria Math"/>
                            </a:rPr>
                          </m:ctrlPr>
                        </m:sSubPr>
                        <m:e>
                          <m:r>
                            <a:rPr lang="es-MX" sz="2000" b="1" i="1">
                              <a:latin typeface="Cambria Math"/>
                            </a:rPr>
                            <m:t>𝑸</m:t>
                          </m:r>
                        </m:e>
                        <m:sub>
                          <m:r>
                            <a:rPr lang="es-MX" sz="2000" b="1" i="1">
                              <a:latin typeface="Cambria Math"/>
                            </a:rPr>
                            <m:t>𝒑𝒊𝒔𝒄𝒊𝒏𝒂</m:t>
                          </m:r>
                        </m:sub>
                      </m:sSub>
                      <m:r>
                        <a:rPr lang="es-MX" sz="2000" b="1" i="1">
                          <a:latin typeface="Cambria Math"/>
                        </a:rPr>
                        <m:t>)=</m:t>
                      </m:r>
                      <m:r>
                        <a:rPr lang="es-MX" sz="2000" b="1" i="1">
                          <a:latin typeface="Cambria Math"/>
                        </a:rPr>
                        <m:t>𝟎</m:t>
                      </m:r>
                    </m:oMath>
                  </m:oMathPara>
                </a14:m>
                <a:endParaRPr lang="es-EC" sz="20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94170" y="403352"/>
                <a:ext cx="8229600" cy="1848641"/>
              </a:xfrm>
              <a:blipFill rotWithShape="1">
                <a:blip r:embed="rId2"/>
                <a:stretch>
                  <a:fillRect l="-889" t="-5281" b="-330"/>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71" y="2636912"/>
            <a:ext cx="7958907" cy="389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7 Rectángulo"/>
              <p:cNvSpPr/>
              <p:nvPr/>
            </p:nvSpPr>
            <p:spPr>
              <a:xfrm>
                <a:off x="5148064" y="3645024"/>
                <a:ext cx="2944524" cy="83048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1" i="1" smtClean="0">
                              <a:latin typeface="Cambria Math"/>
                            </a:rPr>
                          </m:ctrlPr>
                        </m:sSubPr>
                        <m:e>
                          <m:r>
                            <a:rPr lang="es-ES" sz="1400" b="1" i="1" smtClean="0">
                              <a:latin typeface="Cambria Math"/>
                            </a:rPr>
                            <m:t>𝑸</m:t>
                          </m:r>
                        </m:e>
                        <m:sub>
                          <m:r>
                            <a:rPr lang="es-ES" sz="1400" b="1" i="1" smtClean="0">
                              <a:latin typeface="Cambria Math"/>
                            </a:rPr>
                            <m:t>𝒄𝒐𝒄</m:t>
                          </m:r>
                          <m:r>
                            <a:rPr lang="es-ES" sz="1400" b="1" i="1" smtClean="0">
                              <a:latin typeface="Cambria Math"/>
                            </a:rPr>
                            <m:t>,   </m:t>
                          </m:r>
                          <m:r>
                            <a:rPr lang="es-ES" sz="1400" b="1" i="1" smtClean="0">
                              <a:latin typeface="Cambria Math"/>
                            </a:rPr>
                            <m:t>𝒍𝒂𝒗</m:t>
                          </m:r>
                          <m:r>
                            <a:rPr lang="es-ES" sz="1400" b="1" i="1" smtClean="0">
                              <a:latin typeface="Cambria Math"/>
                            </a:rPr>
                            <m:t>,   </m:t>
                          </m:r>
                          <m:r>
                            <a:rPr lang="es-ES" sz="1400" b="1" i="1" smtClean="0">
                              <a:latin typeface="Cambria Math"/>
                            </a:rPr>
                            <m:t>𝒆𝒔𝒕</m:t>
                          </m:r>
                        </m:sub>
                      </m:sSub>
                      <m:r>
                        <a:rPr lang="es-EC" sz="1400" b="1" i="1">
                          <a:latin typeface="Cambria Math"/>
                        </a:rPr>
                        <m:t>=</m:t>
                      </m:r>
                      <m:nary>
                        <m:naryPr>
                          <m:chr m:val="∑"/>
                          <m:limLoc m:val="undOvr"/>
                          <m:supHide m:val="on"/>
                          <m:ctrlPr>
                            <a:rPr lang="es-EC" sz="1400" b="1" i="1">
                              <a:latin typeface="Cambria Math"/>
                            </a:rPr>
                          </m:ctrlPr>
                        </m:naryPr>
                        <m:sub>
                          <m:r>
                            <a:rPr lang="es-EC" sz="1400" b="1" i="1">
                              <a:latin typeface="Cambria Math"/>
                            </a:rPr>
                            <m:t>𝒊</m:t>
                          </m:r>
                        </m:sub>
                        <m:sup/>
                        <m:e>
                          <m:d>
                            <m:dPr>
                              <m:ctrlPr>
                                <a:rPr lang="es-EC" sz="1400" b="1" i="1">
                                  <a:latin typeface="Cambria Math"/>
                                </a:rPr>
                              </m:ctrlPr>
                            </m:dPr>
                            <m:e>
                              <m:sSub>
                                <m:sSubPr>
                                  <m:ctrlPr>
                                    <a:rPr lang="es-EC" sz="1400" b="1" i="1">
                                      <a:latin typeface="Cambria Math"/>
                                    </a:rPr>
                                  </m:ctrlPr>
                                </m:sSubPr>
                                <m:e>
                                  <m:acc>
                                    <m:accPr>
                                      <m:chr m:val="̇"/>
                                      <m:ctrlPr>
                                        <a:rPr lang="es-EC" sz="1400" b="1" i="1">
                                          <a:latin typeface="Cambria Math"/>
                                        </a:rPr>
                                      </m:ctrlPr>
                                    </m:accPr>
                                    <m:e>
                                      <m:r>
                                        <a:rPr lang="es-EC" sz="1400" b="1" i="1">
                                          <a:latin typeface="Cambria Math"/>
                                        </a:rPr>
                                        <m:t>𝑸</m:t>
                                      </m:r>
                                    </m:e>
                                  </m:acc>
                                </m:e>
                                <m:sub>
                                  <m:r>
                                    <a:rPr lang="es-ES" sz="1400" b="1" i="1">
                                      <a:latin typeface="Cambria Math"/>
                                    </a:rPr>
                                    <m:t>𝒆𝒒𝒖𝒊𝒑𝒐</m:t>
                                  </m:r>
                                  <m:r>
                                    <a:rPr lang="es-EC" sz="1400" b="1" i="1">
                                      <a:latin typeface="Cambria Math"/>
                                    </a:rPr>
                                    <m:t>,  </m:t>
                                  </m:r>
                                  <m:r>
                                    <a:rPr lang="es-EC" sz="1400" b="1" i="1">
                                      <a:latin typeface="Cambria Math"/>
                                    </a:rPr>
                                    <m:t>𝒊</m:t>
                                  </m:r>
                                </m:sub>
                              </m:sSub>
                              <m:r>
                                <a:rPr lang="es-EC" sz="1400" b="1" i="1">
                                  <a:latin typeface="Cambria Math"/>
                                </a:rPr>
                                <m:t>∙</m:t>
                              </m:r>
                              <m:sSub>
                                <m:sSubPr>
                                  <m:ctrlPr>
                                    <a:rPr lang="es-EC" sz="1400" b="1" i="1">
                                      <a:latin typeface="Cambria Math"/>
                                    </a:rPr>
                                  </m:ctrlPr>
                                </m:sSubPr>
                                <m:e>
                                  <m:r>
                                    <a:rPr lang="es-EC" sz="1400" b="1" i="1">
                                      <a:latin typeface="Cambria Math"/>
                                    </a:rPr>
                                    <m:t>𝒕</m:t>
                                  </m:r>
                                </m:e>
                                <m:sub>
                                  <m:r>
                                    <a:rPr lang="es-EC" sz="1400" b="1" i="1">
                                      <a:latin typeface="Cambria Math"/>
                                    </a:rPr>
                                    <m:t>𝒊</m:t>
                                  </m:r>
                                </m:sub>
                              </m:sSub>
                            </m:e>
                          </m:d>
                        </m:e>
                      </m:nary>
                      <m:r>
                        <a:rPr lang="es-EC" sz="1400" b="1" i="1">
                          <a:latin typeface="Cambria Math"/>
                        </a:rPr>
                        <m:t>, </m:t>
                      </m:r>
                      <m:r>
                        <a:rPr lang="es-EC" sz="1400" b="1" i="1">
                          <a:latin typeface="Cambria Math"/>
                        </a:rPr>
                        <m:t>𝒌𝑱</m:t>
                      </m:r>
                    </m:oMath>
                  </m:oMathPara>
                </a14:m>
                <a:endParaRPr lang="es-EC" sz="1400" b="1" dirty="0" smtClean="0"/>
              </a:p>
              <a:p>
                <a:endParaRPr lang="es-EC" sz="1400" b="1" dirty="0"/>
              </a:p>
            </p:txBody>
          </p:sp>
        </mc:Choice>
        <mc:Fallback xmlns="">
          <p:sp>
            <p:nvSpPr>
              <p:cNvPr id="8" name="7 Rectángulo"/>
              <p:cNvSpPr>
                <a:spLocks noRot="1" noChangeAspect="1" noMove="1" noResize="1" noEditPoints="1" noAdjustHandles="1" noChangeArrowheads="1" noChangeShapeType="1" noTextEdit="1"/>
              </p:cNvSpPr>
              <p:nvPr/>
            </p:nvSpPr>
            <p:spPr>
              <a:xfrm>
                <a:off x="5148064" y="3645024"/>
                <a:ext cx="2944524" cy="830484"/>
              </a:xfrm>
              <a:prstGeom prst="rect">
                <a:avLst/>
              </a:prstGeom>
              <a:blipFill rotWithShape="1">
                <a:blip r:embed="rId6"/>
                <a:stretch>
                  <a:fillRect t="-86029" b="-977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5496" y="5587582"/>
                <a:ext cx="3718454" cy="57772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00" b="1" i="1">
                              <a:latin typeface="Cambria Math"/>
                            </a:rPr>
                          </m:ctrlPr>
                        </m:sSubPr>
                        <m:e>
                          <m:r>
                            <a:rPr lang="es-ES" sz="1300" b="1" i="1">
                              <a:latin typeface="Cambria Math"/>
                            </a:rPr>
                            <m:t>𝑬</m:t>
                          </m:r>
                        </m:e>
                        <m:sub>
                          <m:r>
                            <a:rPr lang="es-ES" sz="1300" b="1" i="1">
                              <a:latin typeface="Cambria Math"/>
                            </a:rPr>
                            <m:t>𝒇𝒖𝒈𝒂𝒔</m:t>
                          </m:r>
                        </m:sub>
                      </m:sSub>
                      <m:r>
                        <a:rPr lang="es-EC" sz="1300" b="1" i="1">
                          <a:latin typeface="Cambria Math"/>
                        </a:rPr>
                        <m:t>=</m:t>
                      </m:r>
                      <m:nary>
                        <m:naryPr>
                          <m:chr m:val="∑"/>
                          <m:limLoc m:val="undOvr"/>
                          <m:supHide m:val="on"/>
                          <m:ctrlPr>
                            <a:rPr lang="es-EC" sz="1300" b="1" i="1">
                              <a:latin typeface="Cambria Math"/>
                            </a:rPr>
                          </m:ctrlPr>
                        </m:naryPr>
                        <m:sub>
                          <m:r>
                            <a:rPr lang="es-EC" sz="1300" b="1" i="1">
                              <a:latin typeface="Cambria Math"/>
                            </a:rPr>
                            <m:t>𝒊</m:t>
                          </m:r>
                        </m:sub>
                        <m:sup/>
                        <m:e>
                          <m:d>
                            <m:dPr>
                              <m:ctrlPr>
                                <a:rPr lang="es-EC" sz="1300" b="1" i="1">
                                  <a:latin typeface="Cambria Math"/>
                                </a:rPr>
                              </m:ctrlPr>
                            </m:dPr>
                            <m:e>
                              <m:sSub>
                                <m:sSubPr>
                                  <m:ctrlPr>
                                    <a:rPr lang="es-EC" sz="1300" b="1" i="1">
                                      <a:latin typeface="Cambria Math"/>
                                    </a:rPr>
                                  </m:ctrlPr>
                                </m:sSubPr>
                                <m:e>
                                  <m:acc>
                                    <m:accPr>
                                      <m:chr m:val="̇"/>
                                      <m:ctrlPr>
                                        <a:rPr lang="es-EC" sz="1300" b="1" i="1">
                                          <a:latin typeface="Cambria Math"/>
                                        </a:rPr>
                                      </m:ctrlPr>
                                    </m:accPr>
                                    <m:e>
                                      <m:r>
                                        <a:rPr lang="es-EC" sz="1300" b="1" i="1">
                                          <a:latin typeface="Cambria Math"/>
                                        </a:rPr>
                                        <m:t>𝒎</m:t>
                                      </m:r>
                                    </m:e>
                                  </m:acc>
                                </m:e>
                                <m:sub>
                                  <m:r>
                                    <a:rPr lang="es-EC" sz="1300" b="1" i="1">
                                      <a:latin typeface="Cambria Math"/>
                                    </a:rPr>
                                    <m:t>𝒗𝒂𝒑𝒐𝒓</m:t>
                                  </m:r>
                                  <m:r>
                                    <a:rPr lang="es-EC" sz="1300" b="1" i="1">
                                      <a:latin typeface="Cambria Math"/>
                                    </a:rPr>
                                    <m:t>,</m:t>
                                  </m:r>
                                  <m:r>
                                    <a:rPr lang="es-EC" sz="1300" b="1" i="1">
                                      <a:latin typeface="Cambria Math"/>
                                    </a:rPr>
                                    <m:t>𝒊</m:t>
                                  </m:r>
                                </m:sub>
                              </m:sSub>
                              <m:r>
                                <a:rPr lang="es-EC" sz="1300" b="1" i="1">
                                  <a:latin typeface="Cambria Math"/>
                                </a:rPr>
                                <m:t>∙</m:t>
                              </m:r>
                              <m:d>
                                <m:dPr>
                                  <m:ctrlPr>
                                    <a:rPr lang="es-EC" sz="1300" b="1" i="1">
                                      <a:latin typeface="Cambria Math"/>
                                    </a:rPr>
                                  </m:ctrlPr>
                                </m:dPr>
                                <m:e>
                                  <m:sSub>
                                    <m:sSubPr>
                                      <m:ctrlPr>
                                        <a:rPr lang="es-EC" sz="1300" b="1" i="1">
                                          <a:latin typeface="Cambria Math"/>
                                        </a:rPr>
                                      </m:ctrlPr>
                                    </m:sSubPr>
                                    <m:e>
                                      <m:r>
                                        <a:rPr lang="es-EC" sz="1300" b="1" i="1">
                                          <a:latin typeface="Cambria Math"/>
                                        </a:rPr>
                                        <m:t>𝒉</m:t>
                                      </m:r>
                                    </m:e>
                                    <m:sub>
                                      <m:r>
                                        <a:rPr lang="es-EC" sz="1300" b="1" i="1">
                                          <a:latin typeface="Cambria Math"/>
                                        </a:rPr>
                                        <m:t>𝒗𝒂𝒑𝒐𝒓</m:t>
                                      </m:r>
                                      <m:r>
                                        <a:rPr lang="es-EC" sz="1300" b="1" i="1">
                                          <a:latin typeface="Cambria Math"/>
                                        </a:rPr>
                                        <m:t>,</m:t>
                                      </m:r>
                                      <m:r>
                                        <a:rPr lang="es-EC" sz="1300" b="1" i="1">
                                          <a:latin typeface="Cambria Math"/>
                                        </a:rPr>
                                        <m:t>𝒊</m:t>
                                      </m:r>
                                    </m:sub>
                                  </m:sSub>
                                  <m:r>
                                    <a:rPr lang="es-EC" sz="1300" b="1" i="1">
                                      <a:latin typeface="Cambria Math"/>
                                    </a:rPr>
                                    <m:t>−</m:t>
                                  </m:r>
                                  <m:sSub>
                                    <m:sSubPr>
                                      <m:ctrlPr>
                                        <a:rPr lang="es-EC" sz="1300" b="1" i="1">
                                          <a:latin typeface="Cambria Math"/>
                                        </a:rPr>
                                      </m:ctrlPr>
                                    </m:sSubPr>
                                    <m:e>
                                      <m:r>
                                        <a:rPr lang="es-EC" sz="1300" b="1" i="1">
                                          <a:latin typeface="Cambria Math"/>
                                        </a:rPr>
                                        <m:t>𝒉</m:t>
                                      </m:r>
                                    </m:e>
                                    <m:sub>
                                      <m:r>
                                        <a:rPr lang="es-EC" sz="1300" b="1" i="1">
                                          <a:latin typeface="Cambria Math"/>
                                        </a:rPr>
                                        <m:t>𝒓𝒆𝒅</m:t>
                                      </m:r>
                                    </m:sub>
                                  </m:sSub>
                                </m:e>
                              </m:d>
                              <m:r>
                                <a:rPr lang="es-EC" sz="1300" b="1" i="1">
                                  <a:latin typeface="Cambria Math"/>
                                </a:rPr>
                                <m:t>∙</m:t>
                              </m:r>
                              <m:sSub>
                                <m:sSubPr>
                                  <m:ctrlPr>
                                    <a:rPr lang="es-EC" sz="1300" b="1" i="1">
                                      <a:latin typeface="Cambria Math"/>
                                    </a:rPr>
                                  </m:ctrlPr>
                                </m:sSubPr>
                                <m:e>
                                  <m:r>
                                    <a:rPr lang="es-EC" sz="1300" b="1" i="1">
                                      <a:latin typeface="Cambria Math"/>
                                    </a:rPr>
                                    <m:t>𝒕</m:t>
                                  </m:r>
                                </m:e>
                                <m:sub>
                                  <m:r>
                                    <a:rPr lang="es-EC" sz="1300" b="1" i="1">
                                      <a:latin typeface="Cambria Math"/>
                                    </a:rPr>
                                    <m:t>𝒊</m:t>
                                  </m:r>
                                </m:sub>
                              </m:sSub>
                            </m:e>
                          </m:d>
                        </m:e>
                      </m:nary>
                      <m:r>
                        <a:rPr lang="es-EC" sz="1300" b="1" i="1">
                          <a:latin typeface="Cambria Math"/>
                        </a:rPr>
                        <m:t>, </m:t>
                      </m:r>
                      <m:r>
                        <a:rPr lang="es-EC" sz="1300" b="1" i="1">
                          <a:latin typeface="Cambria Math"/>
                        </a:rPr>
                        <m:t>𝒌𝑱</m:t>
                      </m:r>
                    </m:oMath>
                  </m:oMathPara>
                </a14:m>
                <a:endParaRPr lang="es-EC" sz="1300" b="1" dirty="0"/>
              </a:p>
            </p:txBody>
          </p:sp>
        </mc:Choice>
        <mc:Fallback xmlns="">
          <p:sp>
            <p:nvSpPr>
              <p:cNvPr id="9" name="8 Rectángulo"/>
              <p:cNvSpPr>
                <a:spLocks noRot="1" noChangeAspect="1" noMove="1" noResize="1" noEditPoints="1" noAdjustHandles="1" noChangeArrowheads="1" noChangeShapeType="1" noTextEdit="1"/>
              </p:cNvSpPr>
              <p:nvPr/>
            </p:nvSpPr>
            <p:spPr>
              <a:xfrm>
                <a:off x="35496" y="5587582"/>
                <a:ext cx="3718454" cy="577722"/>
              </a:xfrm>
              <a:prstGeom prst="rect">
                <a:avLst/>
              </a:prstGeom>
              <a:blipFill rotWithShape="1">
                <a:blip r:embed="rId7"/>
                <a:stretch>
                  <a:fillRect t="-115957" b="-1648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139952" y="5550264"/>
                <a:ext cx="4883132" cy="57772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00" b="1" i="1">
                              <a:latin typeface="Cambria Math"/>
                            </a:rPr>
                          </m:ctrlPr>
                        </m:sSubPr>
                        <m:e>
                          <m:r>
                            <a:rPr lang="es-ES" sz="1300" b="1" i="1">
                              <a:latin typeface="Cambria Math"/>
                            </a:rPr>
                            <m:t>𝑬</m:t>
                          </m:r>
                        </m:e>
                        <m:sub>
                          <m:r>
                            <a:rPr lang="es-ES" sz="1300" b="1" i="1">
                              <a:latin typeface="Cambria Math"/>
                            </a:rPr>
                            <m:t>𝒄𝒐𝒏𝒅𝒆𝒏𝒔𝒂𝒅𝒐</m:t>
                          </m:r>
                        </m:sub>
                      </m:sSub>
                      <m:r>
                        <a:rPr lang="es-EC" sz="1300" b="1" i="1">
                          <a:latin typeface="Cambria Math"/>
                        </a:rPr>
                        <m:t>=</m:t>
                      </m:r>
                      <m:nary>
                        <m:naryPr>
                          <m:chr m:val="∑"/>
                          <m:limLoc m:val="undOvr"/>
                          <m:supHide m:val="on"/>
                          <m:ctrlPr>
                            <a:rPr lang="es-EC" sz="1300" b="1" i="1">
                              <a:latin typeface="Cambria Math"/>
                            </a:rPr>
                          </m:ctrlPr>
                        </m:naryPr>
                        <m:sub>
                          <m:r>
                            <a:rPr lang="es-EC" sz="1300" b="1" i="1">
                              <a:latin typeface="Cambria Math"/>
                            </a:rPr>
                            <m:t>𝒊</m:t>
                          </m:r>
                        </m:sub>
                        <m:sup/>
                        <m:e>
                          <m:d>
                            <m:dPr>
                              <m:ctrlPr>
                                <a:rPr lang="es-EC" sz="1300" b="1" i="1">
                                  <a:latin typeface="Cambria Math"/>
                                </a:rPr>
                              </m:ctrlPr>
                            </m:dPr>
                            <m:e>
                              <m:sSub>
                                <m:sSubPr>
                                  <m:ctrlPr>
                                    <a:rPr lang="es-EC" sz="1300" b="1" i="1">
                                      <a:latin typeface="Cambria Math"/>
                                    </a:rPr>
                                  </m:ctrlPr>
                                </m:sSubPr>
                                <m:e>
                                  <m:r>
                                    <a:rPr lang="es-ES" sz="1300" b="1" i="1">
                                      <a:latin typeface="Cambria Math"/>
                                    </a:rPr>
                                    <m:t>𝒎</m:t>
                                  </m:r>
                                </m:e>
                                <m:sub>
                                  <m:r>
                                    <a:rPr lang="es-ES" sz="1300" b="1" i="1">
                                      <a:latin typeface="Cambria Math"/>
                                    </a:rPr>
                                    <m:t>𝒄𝒐𝒏𝒅𝒆𝒏𝒔𝒂𝒅𝒐</m:t>
                                  </m:r>
                                </m:sub>
                              </m:sSub>
                              <m:r>
                                <a:rPr lang="es-EC" sz="1300" b="1" i="1">
                                  <a:latin typeface="Cambria Math"/>
                                </a:rPr>
                                <m:t>∙</m:t>
                              </m:r>
                              <m:sSub>
                                <m:sSubPr>
                                  <m:ctrlPr>
                                    <a:rPr lang="es-EC" sz="1300" b="1" i="1">
                                      <a:latin typeface="Cambria Math"/>
                                    </a:rPr>
                                  </m:ctrlPr>
                                </m:sSubPr>
                                <m:e>
                                  <m:r>
                                    <a:rPr lang="es-EC" sz="1300" b="1" i="1">
                                      <a:latin typeface="Cambria Math"/>
                                    </a:rPr>
                                    <m:t>𝑪𝒑</m:t>
                                  </m:r>
                                </m:e>
                                <m:sub>
                                  <m:r>
                                    <a:rPr lang="es-EC" sz="1300" b="1" i="1">
                                      <a:latin typeface="Cambria Math"/>
                                    </a:rPr>
                                    <m:t>𝑯</m:t>
                                  </m:r>
                                  <m:r>
                                    <a:rPr lang="es-EC" sz="1300" b="1" i="1">
                                      <a:latin typeface="Cambria Math"/>
                                    </a:rPr>
                                    <m:t>𝟐</m:t>
                                  </m:r>
                                  <m:r>
                                    <a:rPr lang="es-EC" sz="1300" b="1" i="1">
                                      <a:latin typeface="Cambria Math"/>
                                    </a:rPr>
                                    <m:t>𝑶</m:t>
                                  </m:r>
                                </m:sub>
                              </m:sSub>
                              <m:r>
                                <a:rPr lang="es-EC" sz="1300" b="1" i="1">
                                  <a:latin typeface="Cambria Math"/>
                                </a:rPr>
                                <m:t>∙(</m:t>
                              </m:r>
                              <m:sSub>
                                <m:sSubPr>
                                  <m:ctrlPr>
                                    <a:rPr lang="es-EC" sz="1300" b="1" i="1">
                                      <a:latin typeface="Cambria Math"/>
                                    </a:rPr>
                                  </m:ctrlPr>
                                </m:sSubPr>
                                <m:e>
                                  <m:r>
                                    <a:rPr lang="es-EC" sz="1300" b="1" i="1">
                                      <a:latin typeface="Cambria Math"/>
                                    </a:rPr>
                                    <m:t>𝑻</m:t>
                                  </m:r>
                                </m:e>
                                <m:sub>
                                  <m:r>
                                    <a:rPr lang="es-EC" sz="1300" b="1" i="1">
                                      <a:latin typeface="Cambria Math"/>
                                    </a:rPr>
                                    <m:t>𝒄𝒐𝒏𝒅𝒆𝒏𝒔𝒂𝒅𝒐</m:t>
                                  </m:r>
                                </m:sub>
                              </m:sSub>
                              <m:r>
                                <a:rPr lang="es-EC" sz="1300" b="1" i="1">
                                  <a:latin typeface="Cambria Math"/>
                                </a:rPr>
                                <m:t>−</m:t>
                              </m:r>
                              <m:sSub>
                                <m:sSubPr>
                                  <m:ctrlPr>
                                    <a:rPr lang="es-EC" sz="1300" b="1" i="1">
                                      <a:latin typeface="Cambria Math"/>
                                    </a:rPr>
                                  </m:ctrlPr>
                                </m:sSubPr>
                                <m:e>
                                  <m:r>
                                    <a:rPr lang="es-EC" sz="1300" b="1" i="1">
                                      <a:latin typeface="Cambria Math"/>
                                    </a:rPr>
                                    <m:t>𝑻</m:t>
                                  </m:r>
                                </m:e>
                                <m:sub>
                                  <m:r>
                                    <a:rPr lang="es-EC" sz="1300" b="1" i="1">
                                      <a:latin typeface="Cambria Math"/>
                                    </a:rPr>
                                    <m:t>𝒓𝒆𝒅</m:t>
                                  </m:r>
                                </m:sub>
                              </m:sSub>
                              <m:r>
                                <a:rPr lang="es-EC" sz="1300" b="1" i="1">
                                  <a:latin typeface="Cambria Math"/>
                                </a:rPr>
                                <m:t>)</m:t>
                              </m:r>
                            </m:e>
                          </m:d>
                        </m:e>
                      </m:nary>
                      <m:r>
                        <a:rPr lang="es-EC" sz="1300" b="1" i="1">
                          <a:latin typeface="Cambria Math"/>
                        </a:rPr>
                        <m:t>, </m:t>
                      </m:r>
                      <m:r>
                        <a:rPr lang="es-EC" sz="1300" b="1" i="1">
                          <a:latin typeface="Cambria Math"/>
                        </a:rPr>
                        <m:t>𝑱</m:t>
                      </m:r>
                    </m:oMath>
                  </m:oMathPara>
                </a14:m>
                <a:endParaRPr lang="es-EC" sz="1300" b="1" dirty="0"/>
              </a:p>
            </p:txBody>
          </p:sp>
        </mc:Choice>
        <mc:Fallback xmlns="">
          <p:sp>
            <p:nvSpPr>
              <p:cNvPr id="10" name="9 Rectángulo"/>
              <p:cNvSpPr>
                <a:spLocks noRot="1" noChangeAspect="1" noMove="1" noResize="1" noEditPoints="1" noAdjustHandles="1" noChangeArrowheads="1" noChangeShapeType="1" noTextEdit="1"/>
              </p:cNvSpPr>
              <p:nvPr/>
            </p:nvSpPr>
            <p:spPr>
              <a:xfrm>
                <a:off x="4139952" y="5550264"/>
                <a:ext cx="4883132" cy="577722"/>
              </a:xfrm>
              <a:prstGeom prst="rect">
                <a:avLst/>
              </a:prstGeom>
              <a:blipFill rotWithShape="1">
                <a:blip r:embed="rId8"/>
                <a:stretch>
                  <a:fillRect t="-114737" b="-1621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148064" y="4293096"/>
                <a:ext cx="2308581" cy="55771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a:rPr>
                          </m:ctrlPr>
                        </m:sSubPr>
                        <m:e>
                          <m:r>
                            <a:rPr lang="es-ES" sz="1400" b="1" i="1">
                              <a:latin typeface="Cambria Math"/>
                            </a:rPr>
                            <m:t>𝑸</m:t>
                          </m:r>
                        </m:e>
                        <m:sub>
                          <m:r>
                            <a:rPr lang="es-ES" sz="1400" b="1" i="1">
                              <a:latin typeface="Cambria Math"/>
                            </a:rPr>
                            <m:t>𝑨𝑪𝑺</m:t>
                          </m:r>
                        </m:sub>
                      </m:sSub>
                      <m:r>
                        <a:rPr lang="es-MX" sz="1400" b="1" i="1">
                          <a:latin typeface="Cambria Math"/>
                        </a:rPr>
                        <m:t>=</m:t>
                      </m:r>
                      <m:sSub>
                        <m:sSubPr>
                          <m:ctrlPr>
                            <a:rPr lang="es-EC" sz="1400" b="1" i="1">
                              <a:latin typeface="Cambria Math"/>
                            </a:rPr>
                          </m:ctrlPr>
                        </m:sSubPr>
                        <m:e>
                          <m:r>
                            <a:rPr lang="es-ES" sz="1400" b="1" i="1">
                              <a:latin typeface="Cambria Math"/>
                            </a:rPr>
                            <m:t>𝑸</m:t>
                          </m:r>
                        </m:e>
                        <m:sub>
                          <m:r>
                            <a:rPr lang="es-ES" sz="1400" b="1" i="1">
                              <a:latin typeface="Cambria Math"/>
                            </a:rPr>
                            <m:t>𝒊𝒏𝒕</m:t>
                          </m:r>
                          <m:r>
                            <a:rPr lang="es-ES" sz="1400" b="1" i="1">
                              <a:latin typeface="Cambria Math"/>
                            </a:rPr>
                            <m:t>,</m:t>
                          </m:r>
                          <m:r>
                            <a:rPr lang="es-ES" sz="1400" b="1" i="1">
                              <a:latin typeface="Cambria Math"/>
                            </a:rPr>
                            <m:t>𝑨𝑪𝑺</m:t>
                          </m:r>
                        </m:sub>
                      </m:sSub>
                      <m:r>
                        <a:rPr lang="es-MX" sz="1400" b="1" i="1">
                          <a:latin typeface="Cambria Math"/>
                        </a:rPr>
                        <m:t>+</m:t>
                      </m:r>
                      <m:sSub>
                        <m:sSubPr>
                          <m:ctrlPr>
                            <a:rPr lang="es-EC" sz="1400" b="1" i="1">
                              <a:latin typeface="Cambria Math"/>
                            </a:rPr>
                          </m:ctrlPr>
                        </m:sSubPr>
                        <m:e>
                          <m:r>
                            <a:rPr lang="es-ES" sz="1400" b="1" i="1">
                              <a:latin typeface="Cambria Math"/>
                            </a:rPr>
                            <m:t>𝑸</m:t>
                          </m:r>
                        </m:e>
                        <m:sub>
                          <m:r>
                            <a:rPr lang="es-ES" sz="1400" b="1" i="1">
                              <a:latin typeface="Cambria Math"/>
                            </a:rPr>
                            <m:t>𝒕𝒖𝒃</m:t>
                          </m:r>
                          <m:r>
                            <a:rPr lang="es-ES" sz="1400" b="1" i="1">
                              <a:latin typeface="Cambria Math"/>
                            </a:rPr>
                            <m:t>,</m:t>
                          </m:r>
                          <m:r>
                            <a:rPr lang="es-ES" sz="1400" b="1" i="1">
                              <a:latin typeface="Cambria Math"/>
                            </a:rPr>
                            <m:t>𝑨𝑪𝑺</m:t>
                          </m:r>
                        </m:sub>
                      </m:sSub>
                    </m:oMath>
                  </m:oMathPara>
                </a14:m>
                <a:endParaRPr lang="es-EC" sz="1400" b="1" dirty="0" smtClean="0"/>
              </a:p>
              <a:p>
                <a:endParaRPr lang="es-EC" sz="1400" b="1" dirty="0"/>
              </a:p>
            </p:txBody>
          </p:sp>
        </mc:Choice>
        <mc:Fallback xmlns="">
          <p:sp>
            <p:nvSpPr>
              <p:cNvPr id="11" name="10 Rectángulo"/>
              <p:cNvSpPr>
                <a:spLocks noRot="1" noChangeAspect="1" noMove="1" noResize="1" noEditPoints="1" noAdjustHandles="1" noChangeArrowheads="1" noChangeShapeType="1" noTextEdit="1"/>
              </p:cNvSpPr>
              <p:nvPr/>
            </p:nvSpPr>
            <p:spPr>
              <a:xfrm>
                <a:off x="5148064" y="4293096"/>
                <a:ext cx="2308581" cy="557717"/>
              </a:xfrm>
              <a:prstGeom prst="rect">
                <a:avLst/>
              </a:prstGeom>
              <a:blipFill rotWithShape="1">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5129851" y="4661028"/>
                <a:ext cx="4050661" cy="35214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a:rPr>
                          </m:ctrlPr>
                        </m:sSubPr>
                        <m:e>
                          <m:r>
                            <a:rPr lang="es-ES" sz="1400" b="1" i="1">
                              <a:latin typeface="Cambria Math"/>
                            </a:rPr>
                            <m:t>𝑸</m:t>
                          </m:r>
                        </m:e>
                        <m:sub>
                          <m:r>
                            <a:rPr lang="es-ES" sz="1400" b="1" i="1">
                              <a:latin typeface="Cambria Math"/>
                            </a:rPr>
                            <m:t>𝒑𝒊𝒔𝒄𝒊𝒏𝒂</m:t>
                          </m:r>
                        </m:sub>
                      </m:sSub>
                      <m:r>
                        <a:rPr lang="es-ES" sz="1400" b="1" i="1">
                          <a:latin typeface="Cambria Math"/>
                        </a:rPr>
                        <m:t>=</m:t>
                      </m:r>
                      <m:sSub>
                        <m:sSubPr>
                          <m:ctrlPr>
                            <a:rPr lang="es-EC" sz="1400" b="1" i="1">
                              <a:latin typeface="Cambria Math"/>
                            </a:rPr>
                          </m:ctrlPr>
                        </m:sSubPr>
                        <m:e>
                          <m:r>
                            <a:rPr lang="es-ES" sz="1400" b="1" i="1">
                              <a:latin typeface="Cambria Math"/>
                            </a:rPr>
                            <m:t>𝑸</m:t>
                          </m:r>
                        </m:e>
                        <m:sub>
                          <m:r>
                            <a:rPr lang="es-ES" sz="1400" b="1" i="1">
                              <a:latin typeface="Cambria Math"/>
                            </a:rPr>
                            <m:t>𝒊𝒏𝒕</m:t>
                          </m:r>
                          <m:r>
                            <a:rPr lang="es-ES" sz="1400" b="1" i="1">
                              <a:latin typeface="Cambria Math"/>
                            </a:rPr>
                            <m:t>,</m:t>
                          </m:r>
                          <m:r>
                            <a:rPr lang="es-ES" sz="1400" b="1" i="1">
                              <a:latin typeface="Cambria Math"/>
                            </a:rPr>
                            <m:t>𝒑𝒊𝒔𝒄𝒊𝒏𝒂</m:t>
                          </m:r>
                        </m:sub>
                      </m:sSub>
                      <m:r>
                        <a:rPr lang="es-ES" sz="1400" b="1" i="1">
                          <a:latin typeface="Cambria Math"/>
                        </a:rPr>
                        <m:t>+</m:t>
                      </m:r>
                      <m:sSub>
                        <m:sSubPr>
                          <m:ctrlPr>
                            <a:rPr lang="es-EC" sz="1400" b="1" i="1">
                              <a:latin typeface="Cambria Math"/>
                            </a:rPr>
                          </m:ctrlPr>
                        </m:sSubPr>
                        <m:e>
                          <m:r>
                            <a:rPr lang="es-ES" sz="1400" b="1" i="1">
                              <a:latin typeface="Cambria Math"/>
                            </a:rPr>
                            <m:t>𝑳</m:t>
                          </m:r>
                        </m:e>
                        <m:sub>
                          <m:r>
                            <a:rPr lang="es-ES" sz="1400" b="1" i="1">
                              <a:latin typeface="Cambria Math"/>
                            </a:rPr>
                            <m:t>𝒑𝒊𝒔𝒄𝒊𝒏𝒂</m:t>
                          </m:r>
                        </m:sub>
                      </m:sSub>
                      <m:r>
                        <a:rPr lang="es-ES" sz="1400" b="1" i="1">
                          <a:latin typeface="Cambria Math"/>
                        </a:rPr>
                        <m:t>+</m:t>
                      </m:r>
                      <m:sSub>
                        <m:sSubPr>
                          <m:ctrlPr>
                            <a:rPr lang="es-EC" sz="1400" b="1" i="1">
                              <a:latin typeface="Cambria Math"/>
                            </a:rPr>
                          </m:ctrlPr>
                        </m:sSubPr>
                        <m:e>
                          <m:r>
                            <a:rPr lang="es-ES" sz="1400" b="1" i="1">
                              <a:latin typeface="Cambria Math"/>
                            </a:rPr>
                            <m:t>𝑬</m:t>
                          </m:r>
                        </m:e>
                        <m:sub>
                          <m:r>
                            <a:rPr lang="es-ES" sz="1400" b="1" i="1">
                              <a:latin typeface="Cambria Math"/>
                            </a:rPr>
                            <m:t>𝒑𝒎𝒅</m:t>
                          </m:r>
                        </m:sub>
                      </m:sSub>
                      <m:r>
                        <a:rPr lang="es-ES" sz="1400" b="1" i="1">
                          <a:latin typeface="Cambria Math"/>
                        </a:rPr>
                        <m:t>+</m:t>
                      </m:r>
                      <m:sSub>
                        <m:sSubPr>
                          <m:ctrlPr>
                            <a:rPr lang="es-EC" sz="1400" b="1" i="1">
                              <a:latin typeface="Cambria Math"/>
                            </a:rPr>
                          </m:ctrlPr>
                        </m:sSubPr>
                        <m:e>
                          <m:r>
                            <a:rPr lang="es-ES" sz="1400" b="1" i="1">
                              <a:latin typeface="Cambria Math"/>
                            </a:rPr>
                            <m:t>𝑬</m:t>
                          </m:r>
                        </m:e>
                        <m:sub>
                          <m:r>
                            <a:rPr lang="es-ES" sz="1400" b="1" i="1">
                              <a:latin typeface="Cambria Math"/>
                            </a:rPr>
                            <m:t>𝒓𝒆𝒏𝒐𝒗</m:t>
                          </m:r>
                        </m:sub>
                      </m:sSub>
                    </m:oMath>
                  </m:oMathPara>
                </a14:m>
                <a:endParaRPr lang="es-EC" sz="1400" b="1" dirty="0" smtClean="0"/>
              </a:p>
            </p:txBody>
          </p:sp>
        </mc:Choice>
        <mc:Fallback xmlns="">
          <p:sp>
            <p:nvSpPr>
              <p:cNvPr id="12" name="11 Rectángulo"/>
              <p:cNvSpPr>
                <a:spLocks noRot="1" noChangeAspect="1" noMove="1" noResize="1" noEditPoints="1" noAdjustHandles="1" noChangeArrowheads="1" noChangeShapeType="1" noTextEdit="1"/>
              </p:cNvSpPr>
              <p:nvPr/>
            </p:nvSpPr>
            <p:spPr>
              <a:xfrm>
                <a:off x="5129851" y="4661028"/>
                <a:ext cx="4050661" cy="352148"/>
              </a:xfrm>
              <a:prstGeom prst="rect">
                <a:avLst/>
              </a:prstGeom>
              <a:blipFill rotWithShape="1">
                <a:blip r:embed="rId10"/>
                <a:stretch>
                  <a:fillRect/>
                </a:stretch>
              </a:blipFill>
            </p:spPr>
            <p:txBody>
              <a:bodyPr/>
              <a:lstStyle/>
              <a:p>
                <a:r>
                  <a:rPr lang="es-EC">
                    <a:noFill/>
                  </a:rPr>
                  <a:t> </a:t>
                </a:r>
              </a:p>
            </p:txBody>
          </p:sp>
        </mc:Fallback>
      </mc:AlternateContent>
      <p:sp>
        <p:nvSpPr>
          <p:cNvPr id="13" name="12 Rectángulo"/>
          <p:cNvSpPr/>
          <p:nvPr/>
        </p:nvSpPr>
        <p:spPr>
          <a:xfrm>
            <a:off x="3275856" y="2924944"/>
            <a:ext cx="1512168" cy="36004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75239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62533"/>
            <a:ext cx="49911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00462" y="286126"/>
            <a:ext cx="8229600" cy="550586"/>
          </a:xfrm>
        </p:spPr>
        <p:txBody>
          <a:bodyPr>
            <a:normAutofit/>
          </a:bodyPr>
          <a:lstStyle/>
          <a:p>
            <a:pPr marL="0" indent="0">
              <a:buNone/>
            </a:pPr>
            <a:r>
              <a:rPr lang="es-ES" sz="2400" b="1" dirty="0" smtClean="0">
                <a:solidFill>
                  <a:srgbClr val="FFC000"/>
                </a:solidFill>
              </a:rPr>
              <a:t>Piscina</a:t>
            </a:r>
            <a:endParaRPr lang="es-EC" sz="2400" b="1" dirty="0" smtClean="0">
              <a:solidFill>
                <a:srgbClr val="FFC00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6" name="25 Rectángulo"/>
              <p:cNvSpPr/>
              <p:nvPr/>
            </p:nvSpPr>
            <p:spPr>
              <a:xfrm>
                <a:off x="4860032" y="2681929"/>
                <a:ext cx="3227615" cy="31502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a:rPr>
                          </m:ctrlPr>
                        </m:sSubPr>
                        <m:e>
                          <m:r>
                            <a:rPr lang="es-ES" sz="1200" b="1" i="1">
                              <a:latin typeface="Cambria Math"/>
                            </a:rPr>
                            <m:t>𝑳</m:t>
                          </m:r>
                        </m:e>
                        <m:sub>
                          <m:r>
                            <a:rPr lang="es-ES" sz="1200" b="1" i="1">
                              <a:latin typeface="Cambria Math"/>
                            </a:rPr>
                            <m:t>𝒑𝒊𝒔𝒄𝒊𝒏𝒂</m:t>
                          </m:r>
                        </m:sub>
                      </m:sSub>
                      <m:r>
                        <a:rPr lang="es-ES" sz="1200" b="1" i="1">
                          <a:latin typeface="Cambria Math"/>
                        </a:rPr>
                        <m:t>=</m:t>
                      </m:r>
                      <m:sSub>
                        <m:sSubPr>
                          <m:ctrlPr>
                            <a:rPr lang="es-EC" sz="1200" b="1" i="1">
                              <a:latin typeface="Cambria Math"/>
                            </a:rPr>
                          </m:ctrlPr>
                        </m:sSubPr>
                        <m:e>
                          <m:r>
                            <a:rPr lang="es-ES" sz="1200" b="1" i="1">
                              <a:latin typeface="Cambria Math"/>
                            </a:rPr>
                            <m:t>𝑸</m:t>
                          </m:r>
                        </m:e>
                        <m:sub>
                          <m:r>
                            <a:rPr lang="es-ES" sz="1200" b="1" i="1">
                              <a:latin typeface="Cambria Math"/>
                            </a:rPr>
                            <m:t>𝒆𝒗𝒂𝒑</m:t>
                          </m:r>
                        </m:sub>
                      </m:sSub>
                      <m:r>
                        <a:rPr lang="es-ES" sz="1200" b="1" i="1">
                          <a:latin typeface="Cambria Math"/>
                        </a:rPr>
                        <m:t>+</m:t>
                      </m:r>
                      <m:sSub>
                        <m:sSubPr>
                          <m:ctrlPr>
                            <a:rPr lang="es-EC" sz="1200" b="1" i="1">
                              <a:latin typeface="Cambria Math"/>
                            </a:rPr>
                          </m:ctrlPr>
                        </m:sSubPr>
                        <m:e>
                          <m:r>
                            <a:rPr lang="es-ES" sz="1200" b="1" i="1">
                              <a:latin typeface="Cambria Math"/>
                            </a:rPr>
                            <m:t>𝑸</m:t>
                          </m:r>
                        </m:e>
                        <m:sub>
                          <m:r>
                            <a:rPr lang="es-ES" sz="1200" b="1" i="1">
                              <a:latin typeface="Cambria Math"/>
                            </a:rPr>
                            <m:t>𝒄𝒐𝒏𝒗</m:t>
                          </m:r>
                        </m:sub>
                      </m:sSub>
                      <m:r>
                        <a:rPr lang="es-ES" sz="1200" b="1" i="1">
                          <a:latin typeface="Cambria Math"/>
                        </a:rPr>
                        <m:t>+</m:t>
                      </m:r>
                      <m:sSub>
                        <m:sSubPr>
                          <m:ctrlPr>
                            <a:rPr lang="es-EC" sz="1200" b="1" i="1">
                              <a:latin typeface="Cambria Math"/>
                            </a:rPr>
                          </m:ctrlPr>
                        </m:sSubPr>
                        <m:e>
                          <m:r>
                            <a:rPr lang="es-ES" sz="1200" b="1" i="1">
                              <a:latin typeface="Cambria Math"/>
                            </a:rPr>
                            <m:t>𝑸</m:t>
                          </m:r>
                        </m:e>
                        <m:sub>
                          <m:r>
                            <a:rPr lang="es-ES" sz="1200" b="1" i="1">
                              <a:latin typeface="Cambria Math"/>
                            </a:rPr>
                            <m:t>𝒓𝒂𝒅</m:t>
                          </m:r>
                        </m:sub>
                      </m:sSub>
                      <m:r>
                        <a:rPr lang="es-ES" sz="1200" b="1" i="1">
                          <a:latin typeface="Cambria Math"/>
                        </a:rPr>
                        <m:t>+</m:t>
                      </m:r>
                      <m:sSub>
                        <m:sSubPr>
                          <m:ctrlPr>
                            <a:rPr lang="es-EC" sz="1200" b="1" i="1">
                              <a:latin typeface="Cambria Math"/>
                            </a:rPr>
                          </m:ctrlPr>
                        </m:sSubPr>
                        <m:e>
                          <m:r>
                            <a:rPr lang="es-ES" sz="1200" b="1" i="1">
                              <a:latin typeface="Cambria Math"/>
                            </a:rPr>
                            <m:t>𝑸</m:t>
                          </m:r>
                        </m:e>
                        <m:sub>
                          <m:r>
                            <a:rPr lang="es-ES" sz="1200" b="1" i="1">
                              <a:latin typeface="Cambria Math"/>
                            </a:rPr>
                            <m:t>𝒑𝒂𝒓𝒆𝒅</m:t>
                          </m:r>
                        </m:sub>
                      </m:sSub>
                      <m:r>
                        <a:rPr lang="es-ES" sz="1200" b="1" i="1">
                          <a:latin typeface="Cambria Math"/>
                        </a:rPr>
                        <m:t>, </m:t>
                      </m:r>
                      <m:r>
                        <a:rPr lang="en-US" sz="1200" b="1" i="1">
                          <a:latin typeface="Cambria Math"/>
                        </a:rPr>
                        <m:t>𝒌𝑱</m:t>
                      </m:r>
                    </m:oMath>
                  </m:oMathPara>
                </a14:m>
                <a:endParaRPr lang="es-EC" sz="1200" b="1" dirty="0"/>
              </a:p>
            </p:txBody>
          </p:sp>
        </mc:Choice>
        <mc:Fallback xmlns="">
          <p:sp>
            <p:nvSpPr>
              <p:cNvPr id="26" name="25 Rectángulo"/>
              <p:cNvSpPr>
                <a:spLocks noRot="1" noChangeAspect="1" noMove="1" noResize="1" noEditPoints="1" noAdjustHandles="1" noChangeArrowheads="1" noChangeShapeType="1" noTextEdit="1"/>
              </p:cNvSpPr>
              <p:nvPr/>
            </p:nvSpPr>
            <p:spPr>
              <a:xfrm>
                <a:off x="4860032" y="2681929"/>
                <a:ext cx="3227615" cy="315023"/>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6" name="65 Rectángulo"/>
              <p:cNvSpPr/>
              <p:nvPr/>
            </p:nvSpPr>
            <p:spPr>
              <a:xfrm>
                <a:off x="5449174" y="2033857"/>
                <a:ext cx="3161122" cy="300788"/>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a:rPr>
                          </m:ctrlPr>
                        </m:sSubPr>
                        <m:e>
                          <m:r>
                            <a:rPr lang="es-ES" sz="1200" b="1" i="1">
                              <a:latin typeface="Cambria Math"/>
                            </a:rPr>
                            <m:t>𝑬</m:t>
                          </m:r>
                        </m:e>
                        <m:sub>
                          <m:r>
                            <a:rPr lang="es-ES" sz="1200" b="1" i="1">
                              <a:latin typeface="Cambria Math"/>
                            </a:rPr>
                            <m:t>𝒓𝒆𝒏𝒐𝒗</m:t>
                          </m:r>
                        </m:sub>
                      </m:sSub>
                      <m:r>
                        <a:rPr lang="es-ES" sz="1200" b="1" i="1">
                          <a:latin typeface="Cambria Math"/>
                        </a:rPr>
                        <m:t>=</m:t>
                      </m:r>
                      <m:r>
                        <a:rPr lang="es-ES" sz="1200" b="1" i="1">
                          <a:latin typeface="Cambria Math"/>
                        </a:rPr>
                        <m:t>𝑽</m:t>
                      </m:r>
                      <m:r>
                        <a:rPr lang="es-ES" sz="1200" b="1" i="1">
                          <a:latin typeface="Cambria Math"/>
                        </a:rPr>
                        <m:t>∙</m:t>
                      </m:r>
                      <m:r>
                        <a:rPr lang="es-ES" sz="1200" b="1" i="1">
                          <a:latin typeface="Cambria Math"/>
                        </a:rPr>
                        <m:t>𝝆</m:t>
                      </m:r>
                      <m:r>
                        <a:rPr lang="es-ES" sz="1200" b="1" i="1">
                          <a:latin typeface="Cambria Math"/>
                        </a:rPr>
                        <m:t>∙</m:t>
                      </m:r>
                      <m:r>
                        <a:rPr lang="es-ES" sz="1200" b="1" i="1">
                          <a:latin typeface="Cambria Math"/>
                        </a:rPr>
                        <m:t>𝑪𝒑</m:t>
                      </m:r>
                      <m:r>
                        <a:rPr lang="es-ES" sz="1200" b="1" i="1">
                          <a:latin typeface="Cambria Math"/>
                        </a:rPr>
                        <m:t>∙</m:t>
                      </m:r>
                      <m:d>
                        <m:dPr>
                          <m:ctrlPr>
                            <a:rPr lang="es-EC" sz="1200" b="1" i="1">
                              <a:latin typeface="Cambria Math"/>
                            </a:rPr>
                          </m:ctrlPr>
                        </m:dPr>
                        <m:e>
                          <m:sSub>
                            <m:sSubPr>
                              <m:ctrlPr>
                                <a:rPr lang="es-EC" sz="1200" b="1" i="1">
                                  <a:latin typeface="Cambria Math"/>
                                </a:rPr>
                              </m:ctrlPr>
                            </m:sSubPr>
                            <m:e>
                              <m:r>
                                <a:rPr lang="es-ES" sz="1200" b="1" i="1">
                                  <a:latin typeface="Cambria Math"/>
                                </a:rPr>
                                <m:t>𝑻</m:t>
                              </m:r>
                            </m:e>
                            <m:sub>
                              <m:r>
                                <a:rPr lang="es-ES" sz="1200" b="1" i="1">
                                  <a:latin typeface="Cambria Math"/>
                                </a:rPr>
                                <m:t>𝑯</m:t>
                              </m:r>
                              <m:r>
                                <a:rPr lang="es-ES" sz="1200" b="1" i="1">
                                  <a:latin typeface="Cambria Math"/>
                                </a:rPr>
                                <m:t>𝟐</m:t>
                              </m:r>
                              <m:r>
                                <a:rPr lang="es-ES" sz="1200" b="1" i="1">
                                  <a:latin typeface="Cambria Math"/>
                                </a:rPr>
                                <m:t>𝑶</m:t>
                              </m:r>
                              <m:r>
                                <a:rPr lang="es-ES" sz="1200" b="1" i="1">
                                  <a:latin typeface="Cambria Math"/>
                                </a:rPr>
                                <m:t>,</m:t>
                              </m:r>
                              <m:r>
                                <a:rPr lang="es-ES" sz="1200" b="1" i="1">
                                  <a:latin typeface="Cambria Math"/>
                                </a:rPr>
                                <m:t>𝒊𝒏𝒊</m:t>
                              </m:r>
                            </m:sub>
                          </m:sSub>
                          <m:r>
                            <a:rPr lang="es-ES" sz="1200" b="1" i="1">
                              <a:latin typeface="Cambria Math"/>
                            </a:rPr>
                            <m:t>−</m:t>
                          </m:r>
                          <m:sSub>
                            <m:sSubPr>
                              <m:ctrlPr>
                                <a:rPr lang="es-EC" sz="1200" b="1" i="1">
                                  <a:latin typeface="Cambria Math"/>
                                </a:rPr>
                              </m:ctrlPr>
                            </m:sSubPr>
                            <m:e>
                              <m:r>
                                <a:rPr lang="es-ES" sz="1200" b="1" i="1">
                                  <a:latin typeface="Cambria Math"/>
                                </a:rPr>
                                <m:t>𝑻</m:t>
                              </m:r>
                            </m:e>
                            <m:sub>
                              <m:r>
                                <a:rPr lang="es-ES" sz="1200" b="1" i="1">
                                  <a:latin typeface="Cambria Math"/>
                                </a:rPr>
                                <m:t>𝒓𝒆𝒅</m:t>
                              </m:r>
                            </m:sub>
                          </m:sSub>
                        </m:e>
                      </m:d>
                      <m:r>
                        <a:rPr lang="es-ES" sz="1200" b="1" i="1">
                          <a:latin typeface="Cambria Math"/>
                        </a:rPr>
                        <m:t>∙</m:t>
                      </m:r>
                      <m:sSub>
                        <m:sSubPr>
                          <m:ctrlPr>
                            <a:rPr lang="es-EC" sz="1200" b="1" i="1">
                              <a:latin typeface="Cambria Math"/>
                            </a:rPr>
                          </m:ctrlPr>
                        </m:sSubPr>
                        <m:e>
                          <m:r>
                            <a:rPr lang="es-ES" sz="1200" b="1" i="1">
                              <a:latin typeface="Cambria Math"/>
                            </a:rPr>
                            <m:t>𝒏</m:t>
                          </m:r>
                        </m:e>
                        <m:sub>
                          <m:r>
                            <a:rPr lang="es-ES" sz="1200" b="1" i="1">
                              <a:latin typeface="Cambria Math"/>
                            </a:rPr>
                            <m:t>𝒓</m:t>
                          </m:r>
                        </m:sub>
                      </m:sSub>
                      <m:r>
                        <a:rPr lang="es-ES" sz="1200" b="1" i="1">
                          <a:latin typeface="Cambria Math"/>
                        </a:rPr>
                        <m:t> , </m:t>
                      </m:r>
                      <m:r>
                        <a:rPr lang="es-ES" sz="1200" b="1" i="1">
                          <a:latin typeface="Cambria Math"/>
                        </a:rPr>
                        <m:t>𝑱</m:t>
                      </m:r>
                      <m:r>
                        <a:rPr lang="es-ES" sz="1200" b="1" i="1">
                          <a:latin typeface="Cambria Math"/>
                        </a:rPr>
                        <m:t> </m:t>
                      </m:r>
                    </m:oMath>
                  </m:oMathPara>
                </a14:m>
                <a:endParaRPr lang="es-EC" sz="1200" b="1" dirty="0"/>
              </a:p>
            </p:txBody>
          </p:sp>
        </mc:Choice>
        <mc:Fallback xmlns="">
          <p:sp>
            <p:nvSpPr>
              <p:cNvPr id="66" name="65 Rectángulo"/>
              <p:cNvSpPr>
                <a:spLocks noRot="1" noChangeAspect="1" noMove="1" noResize="1" noEditPoints="1" noAdjustHandles="1" noChangeArrowheads="1" noChangeShapeType="1" noTextEdit="1"/>
              </p:cNvSpPr>
              <p:nvPr/>
            </p:nvSpPr>
            <p:spPr>
              <a:xfrm>
                <a:off x="5449174" y="2033857"/>
                <a:ext cx="3161122" cy="300788"/>
              </a:xfrm>
              <a:prstGeom prst="rect">
                <a:avLst/>
              </a:prstGeom>
              <a:blipFill rotWithShape="1">
                <a:blip r:embed="rId6"/>
                <a:stretch>
                  <a:fillRect b="-204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7" name="66 Rectángulo"/>
              <p:cNvSpPr/>
              <p:nvPr/>
            </p:nvSpPr>
            <p:spPr>
              <a:xfrm>
                <a:off x="5436096" y="1673817"/>
                <a:ext cx="3318216" cy="30681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a:rPr>
                          </m:ctrlPr>
                        </m:sSubPr>
                        <m:e>
                          <m:r>
                            <a:rPr lang="es-ES" sz="1200" b="1" i="1">
                              <a:latin typeface="Cambria Math"/>
                            </a:rPr>
                            <m:t>𝑬</m:t>
                          </m:r>
                        </m:e>
                        <m:sub>
                          <m:r>
                            <a:rPr lang="es-ES" sz="1200" b="1" i="1">
                              <a:latin typeface="Cambria Math"/>
                            </a:rPr>
                            <m:t>𝒑𝒎𝒅</m:t>
                          </m:r>
                        </m:sub>
                      </m:sSub>
                      <m:r>
                        <a:rPr lang="es-ES" sz="1200" b="1" i="1">
                          <a:latin typeface="Cambria Math"/>
                        </a:rPr>
                        <m:t>=</m:t>
                      </m:r>
                      <m:r>
                        <a:rPr lang="es-ES" sz="1200" b="1" i="1">
                          <a:latin typeface="Cambria Math"/>
                        </a:rPr>
                        <m:t>𝑽</m:t>
                      </m:r>
                      <m:r>
                        <a:rPr lang="es-ES" sz="1200" b="1" i="1">
                          <a:latin typeface="Cambria Math"/>
                        </a:rPr>
                        <m:t>∙</m:t>
                      </m:r>
                      <m:r>
                        <a:rPr lang="es-ES" sz="1200" b="1" i="1">
                          <a:latin typeface="Cambria Math"/>
                        </a:rPr>
                        <m:t>𝝆</m:t>
                      </m:r>
                      <m:r>
                        <a:rPr lang="es-ES" sz="1200" b="1" i="1">
                          <a:latin typeface="Cambria Math"/>
                        </a:rPr>
                        <m:t>∙</m:t>
                      </m:r>
                      <m:r>
                        <a:rPr lang="es-ES" sz="1200" b="1" i="1">
                          <a:latin typeface="Cambria Math"/>
                        </a:rPr>
                        <m:t>𝑪𝒑</m:t>
                      </m:r>
                      <m:r>
                        <a:rPr lang="es-ES" sz="1200" b="1" i="1">
                          <a:latin typeface="Cambria Math"/>
                        </a:rPr>
                        <m:t>∙</m:t>
                      </m:r>
                      <m:d>
                        <m:dPr>
                          <m:ctrlPr>
                            <a:rPr lang="es-EC" sz="1200" b="1" i="1">
                              <a:latin typeface="Cambria Math"/>
                            </a:rPr>
                          </m:ctrlPr>
                        </m:dPr>
                        <m:e>
                          <m:sSub>
                            <m:sSubPr>
                              <m:ctrlPr>
                                <a:rPr lang="es-EC" sz="1200" b="1" i="1">
                                  <a:latin typeface="Cambria Math"/>
                                </a:rPr>
                              </m:ctrlPr>
                            </m:sSubPr>
                            <m:e>
                              <m:r>
                                <a:rPr lang="es-ES" sz="1200" b="1" i="1">
                                  <a:latin typeface="Cambria Math"/>
                                </a:rPr>
                                <m:t>𝑻</m:t>
                              </m:r>
                            </m:e>
                            <m:sub>
                              <m:r>
                                <a:rPr lang="es-ES" sz="1200" b="1" i="1">
                                  <a:latin typeface="Cambria Math"/>
                                </a:rPr>
                                <m:t>𝑯</m:t>
                              </m:r>
                              <m:r>
                                <a:rPr lang="es-ES" sz="1200" b="1" i="1">
                                  <a:latin typeface="Cambria Math"/>
                                </a:rPr>
                                <m:t>𝟐</m:t>
                              </m:r>
                              <m:r>
                                <a:rPr lang="es-ES" sz="1200" b="1" i="1">
                                  <a:latin typeface="Cambria Math"/>
                                </a:rPr>
                                <m:t>𝑶</m:t>
                              </m:r>
                              <m:r>
                                <a:rPr lang="es-ES" sz="1200" b="1" i="1">
                                  <a:latin typeface="Cambria Math"/>
                                </a:rPr>
                                <m:t>,</m:t>
                              </m:r>
                              <m:r>
                                <a:rPr lang="es-ES" sz="1200" b="1" i="1">
                                  <a:latin typeface="Cambria Math"/>
                                </a:rPr>
                                <m:t>𝒎𝒂𝒙</m:t>
                              </m:r>
                            </m:sub>
                          </m:sSub>
                          <m:r>
                            <a:rPr lang="es-ES" sz="1200" b="1" i="1">
                              <a:latin typeface="Cambria Math"/>
                            </a:rPr>
                            <m:t>−</m:t>
                          </m:r>
                          <m:sSub>
                            <m:sSubPr>
                              <m:ctrlPr>
                                <a:rPr lang="es-EC" sz="1200" b="1" i="1">
                                  <a:latin typeface="Cambria Math"/>
                                </a:rPr>
                              </m:ctrlPr>
                            </m:sSubPr>
                            <m:e>
                              <m:r>
                                <a:rPr lang="es-ES" sz="1200" b="1" i="1">
                                  <a:latin typeface="Cambria Math"/>
                                </a:rPr>
                                <m:t>𝑻</m:t>
                              </m:r>
                            </m:e>
                            <m:sub>
                              <m:r>
                                <a:rPr lang="es-ES" sz="1200" b="1" i="1">
                                  <a:latin typeface="Cambria Math"/>
                                </a:rPr>
                                <m:t>𝑯</m:t>
                              </m:r>
                              <m:r>
                                <a:rPr lang="es-ES" sz="1200" b="1" i="1">
                                  <a:latin typeface="Cambria Math"/>
                                </a:rPr>
                                <m:t>𝟐</m:t>
                              </m:r>
                              <m:r>
                                <a:rPr lang="es-ES" sz="1200" b="1" i="1">
                                  <a:latin typeface="Cambria Math"/>
                                </a:rPr>
                                <m:t>𝑶</m:t>
                              </m:r>
                              <m:r>
                                <a:rPr lang="es-ES" sz="1200" b="1" i="1">
                                  <a:latin typeface="Cambria Math"/>
                                </a:rPr>
                                <m:t>,</m:t>
                              </m:r>
                              <m:r>
                                <a:rPr lang="es-ES" sz="1200" b="1" i="1">
                                  <a:latin typeface="Cambria Math"/>
                                </a:rPr>
                                <m:t>𝒊𝒏𝒊</m:t>
                              </m:r>
                            </m:sub>
                          </m:sSub>
                        </m:e>
                      </m:d>
                      <m:r>
                        <a:rPr lang="es-ES" sz="1200" b="1" i="1">
                          <a:latin typeface="Cambria Math"/>
                        </a:rPr>
                        <m:t>∙</m:t>
                      </m:r>
                      <m:r>
                        <a:rPr lang="es-ES" sz="1200" b="1" i="1">
                          <a:latin typeface="Cambria Math"/>
                        </a:rPr>
                        <m:t>𝒏</m:t>
                      </m:r>
                      <m:r>
                        <a:rPr lang="es-ES" sz="1200" b="1" i="1">
                          <a:latin typeface="Cambria Math"/>
                        </a:rPr>
                        <m:t> , </m:t>
                      </m:r>
                      <m:r>
                        <a:rPr lang="es-ES" sz="1200" b="1" i="1">
                          <a:latin typeface="Cambria Math"/>
                        </a:rPr>
                        <m:t>𝑱</m:t>
                      </m:r>
                      <m:r>
                        <a:rPr lang="es-ES" sz="1200" b="1" i="1">
                          <a:latin typeface="Cambria Math"/>
                        </a:rPr>
                        <m:t> </m:t>
                      </m:r>
                    </m:oMath>
                  </m:oMathPara>
                </a14:m>
                <a:endParaRPr lang="es-EC" sz="1200" b="1" dirty="0"/>
              </a:p>
            </p:txBody>
          </p:sp>
        </mc:Choice>
        <mc:Fallback xmlns="">
          <p:sp>
            <p:nvSpPr>
              <p:cNvPr id="67" name="66 Rectángulo"/>
              <p:cNvSpPr>
                <a:spLocks noRot="1" noChangeAspect="1" noMove="1" noResize="1" noEditPoints="1" noAdjustHandles="1" noChangeArrowheads="1" noChangeShapeType="1" noTextEdit="1"/>
              </p:cNvSpPr>
              <p:nvPr/>
            </p:nvSpPr>
            <p:spPr>
              <a:xfrm>
                <a:off x="5436096" y="1673817"/>
                <a:ext cx="3318216" cy="306815"/>
              </a:xfrm>
              <a:prstGeom prst="rect">
                <a:avLst/>
              </a:prstGeom>
              <a:blipFill rotWithShape="1">
                <a:blip r:embed="rId7"/>
                <a:stretch>
                  <a:fillRect b="-2000"/>
                </a:stretch>
              </a:blipFill>
            </p:spPr>
            <p:txBody>
              <a:bodyPr/>
              <a:lstStyle/>
              <a:p>
                <a:r>
                  <a:rPr lang="es-EC">
                    <a:noFill/>
                  </a:rPr>
                  <a:t> </a:t>
                </a:r>
              </a:p>
            </p:txBody>
          </p:sp>
        </mc:Fallback>
      </mc:AlternateContent>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596" y="3784426"/>
            <a:ext cx="4953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2 Marcador de contenido"/>
          <p:cNvSpPr txBox="1">
            <a:spLocks/>
          </p:cNvSpPr>
          <p:nvPr/>
        </p:nvSpPr>
        <p:spPr>
          <a:xfrm>
            <a:off x="395536" y="3526486"/>
            <a:ext cx="8229600" cy="550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FFC000"/>
                </a:solidFill>
              </a:rPr>
              <a:t>ACS</a:t>
            </a:r>
            <a:endParaRPr lang="es-EC" sz="2400" b="1" dirty="0" smtClean="0">
              <a:solidFill>
                <a:srgbClr val="FFC000"/>
              </a:solidFill>
            </a:endParaRPr>
          </a:p>
        </p:txBody>
      </p:sp>
      <mc:AlternateContent xmlns:mc="http://schemas.openxmlformats.org/markup-compatibility/2006" xmlns:a14="http://schemas.microsoft.com/office/drawing/2010/main">
        <mc:Choice Requires="a14">
          <p:sp>
            <p:nvSpPr>
              <p:cNvPr id="86" name="85 Rectángulo"/>
              <p:cNvSpPr/>
              <p:nvPr/>
            </p:nvSpPr>
            <p:spPr>
              <a:xfrm>
                <a:off x="5436096" y="5149374"/>
                <a:ext cx="2944396" cy="29585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a:rPr>
                          </m:ctrlPr>
                        </m:sSubPr>
                        <m:e>
                          <m:r>
                            <a:rPr lang="es-ES" sz="1200" b="1" i="1">
                              <a:latin typeface="Cambria Math"/>
                            </a:rPr>
                            <m:t>𝑬</m:t>
                          </m:r>
                        </m:e>
                        <m:sub>
                          <m:r>
                            <a:rPr lang="es-ES" sz="1200" b="1" i="1">
                              <a:latin typeface="Cambria Math"/>
                            </a:rPr>
                            <m:t>𝑨𝑪𝑺</m:t>
                          </m:r>
                        </m:sub>
                      </m:sSub>
                      <m:r>
                        <a:rPr lang="es-EC" sz="1200" b="1" i="1">
                          <a:latin typeface="Cambria Math"/>
                        </a:rPr>
                        <m:t>=</m:t>
                      </m:r>
                      <m:r>
                        <a:rPr lang="es-EC" sz="1200" b="1" i="1">
                          <a:latin typeface="Cambria Math"/>
                        </a:rPr>
                        <m:t>𝝆</m:t>
                      </m:r>
                      <m:r>
                        <a:rPr lang="es-EC" sz="1200" b="1" i="1">
                          <a:latin typeface="Cambria Math"/>
                        </a:rPr>
                        <m:t>∙</m:t>
                      </m:r>
                      <m:sSub>
                        <m:sSubPr>
                          <m:ctrlPr>
                            <a:rPr lang="es-EC" sz="1200" b="1" i="1">
                              <a:latin typeface="Cambria Math"/>
                            </a:rPr>
                          </m:ctrlPr>
                        </m:sSubPr>
                        <m:e>
                          <m:r>
                            <a:rPr lang="es-EC" sz="1200" b="1" i="1">
                              <a:latin typeface="Cambria Math"/>
                            </a:rPr>
                            <m:t>𝑽</m:t>
                          </m:r>
                        </m:e>
                        <m:sub>
                          <m:r>
                            <a:rPr lang="es-EC" sz="1200" b="1" i="1">
                              <a:latin typeface="Cambria Math"/>
                            </a:rPr>
                            <m:t>𝑨𝑪𝑺</m:t>
                          </m:r>
                        </m:sub>
                      </m:sSub>
                      <m:r>
                        <a:rPr lang="es-EC" sz="1200" b="1" i="1">
                          <a:latin typeface="Cambria Math"/>
                        </a:rPr>
                        <m:t>∙</m:t>
                      </m:r>
                      <m:sSub>
                        <m:sSubPr>
                          <m:ctrlPr>
                            <a:rPr lang="es-EC" sz="1200" b="1" i="1">
                              <a:latin typeface="Cambria Math"/>
                            </a:rPr>
                          </m:ctrlPr>
                        </m:sSubPr>
                        <m:e>
                          <m:r>
                            <a:rPr lang="es-EC" sz="1200" b="1" i="1">
                              <a:latin typeface="Cambria Math"/>
                            </a:rPr>
                            <m:t>𝑪𝒑</m:t>
                          </m:r>
                        </m:e>
                        <m:sub>
                          <m:r>
                            <a:rPr lang="es-EC" sz="1200" b="1" i="1">
                              <a:latin typeface="Cambria Math"/>
                            </a:rPr>
                            <m:t>𝑯</m:t>
                          </m:r>
                          <m:r>
                            <a:rPr lang="es-EC" sz="1200" b="1" i="1">
                              <a:latin typeface="Cambria Math"/>
                            </a:rPr>
                            <m:t>𝟐</m:t>
                          </m:r>
                          <m:r>
                            <a:rPr lang="es-EC" sz="1200" b="1" i="1">
                              <a:latin typeface="Cambria Math"/>
                            </a:rPr>
                            <m:t>𝑶</m:t>
                          </m:r>
                        </m:sub>
                      </m:sSub>
                      <m:r>
                        <a:rPr lang="es-EC" sz="1200" b="1" i="1">
                          <a:latin typeface="Cambria Math"/>
                        </a:rPr>
                        <m:t>∙</m:t>
                      </m:r>
                      <m:d>
                        <m:dPr>
                          <m:ctrlPr>
                            <a:rPr lang="es-EC" sz="1200" b="1" i="1">
                              <a:latin typeface="Cambria Math"/>
                            </a:rPr>
                          </m:ctrlPr>
                        </m:dPr>
                        <m:e>
                          <m:sSub>
                            <m:sSubPr>
                              <m:ctrlPr>
                                <a:rPr lang="es-EC" sz="1200" b="1" i="1">
                                  <a:latin typeface="Cambria Math"/>
                                </a:rPr>
                              </m:ctrlPr>
                            </m:sSubPr>
                            <m:e>
                              <m:r>
                                <a:rPr lang="es-EC" sz="1200" b="1" i="1">
                                  <a:latin typeface="Cambria Math"/>
                                </a:rPr>
                                <m:t>𝑻</m:t>
                              </m:r>
                            </m:e>
                            <m:sub>
                              <m:r>
                                <a:rPr lang="es-EC" sz="1200" b="1" i="1">
                                  <a:latin typeface="Cambria Math"/>
                                </a:rPr>
                                <m:t>𝑨𝑪𝑺</m:t>
                              </m:r>
                            </m:sub>
                          </m:sSub>
                          <m:r>
                            <a:rPr lang="es-EC" sz="1200" b="1" i="1">
                              <a:latin typeface="Cambria Math"/>
                            </a:rPr>
                            <m:t>−</m:t>
                          </m:r>
                          <m:sSub>
                            <m:sSubPr>
                              <m:ctrlPr>
                                <a:rPr lang="es-EC" sz="1200" b="1" i="1">
                                  <a:latin typeface="Cambria Math"/>
                                </a:rPr>
                              </m:ctrlPr>
                            </m:sSubPr>
                            <m:e>
                              <m:r>
                                <a:rPr lang="es-EC" sz="1200" b="1" i="1">
                                  <a:latin typeface="Cambria Math"/>
                                </a:rPr>
                                <m:t>𝑻</m:t>
                              </m:r>
                            </m:e>
                            <m:sub>
                              <m:r>
                                <a:rPr lang="es-EC" sz="1200" b="1" i="1">
                                  <a:latin typeface="Cambria Math"/>
                                </a:rPr>
                                <m:t>𝒓𝒆𝒅</m:t>
                              </m:r>
                            </m:sub>
                          </m:sSub>
                        </m:e>
                      </m:d>
                      <m:r>
                        <a:rPr lang="es-EC" sz="1200" b="1" i="1">
                          <a:latin typeface="Cambria Math"/>
                        </a:rPr>
                        <m:t>, </m:t>
                      </m:r>
                      <m:r>
                        <a:rPr lang="es-EC" sz="1200" b="1" i="1">
                          <a:latin typeface="Cambria Math"/>
                        </a:rPr>
                        <m:t>𝑱</m:t>
                      </m:r>
                    </m:oMath>
                  </m:oMathPara>
                </a14:m>
                <a:endParaRPr lang="es-EC" sz="1200" b="1" dirty="0"/>
              </a:p>
            </p:txBody>
          </p:sp>
        </mc:Choice>
        <mc:Fallback xmlns="">
          <p:sp>
            <p:nvSpPr>
              <p:cNvPr id="86" name="85 Rectángulo"/>
              <p:cNvSpPr>
                <a:spLocks noRot="1" noChangeAspect="1" noMove="1" noResize="1" noEditPoints="1" noAdjustHandles="1" noChangeArrowheads="1" noChangeShapeType="1" noTextEdit="1"/>
              </p:cNvSpPr>
              <p:nvPr/>
            </p:nvSpPr>
            <p:spPr>
              <a:xfrm>
                <a:off x="5436096" y="5149374"/>
                <a:ext cx="2944396" cy="295850"/>
              </a:xfrm>
              <a:prstGeom prst="rect">
                <a:avLst/>
              </a:prstGeom>
              <a:blipFill rotWithShape="1">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0588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0462" y="286126"/>
            <a:ext cx="8229600" cy="550586"/>
          </a:xfrm>
        </p:spPr>
        <p:txBody>
          <a:bodyPr>
            <a:normAutofit/>
          </a:bodyPr>
          <a:lstStyle/>
          <a:p>
            <a:pPr marL="0" indent="0">
              <a:buNone/>
            </a:pPr>
            <a:r>
              <a:rPr lang="es-ES" sz="2400" b="1" dirty="0" smtClean="0">
                <a:solidFill>
                  <a:srgbClr val="FFC000"/>
                </a:solidFill>
              </a:rPr>
              <a:t>Pérdidas de calor en cilindros horizontales</a:t>
            </a:r>
            <a:endParaRPr lang="es-EC" sz="2400" b="1" dirty="0" smtClean="0">
              <a:solidFill>
                <a:srgbClr val="FFC00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66" name="65 Rectángulo"/>
              <p:cNvSpPr/>
              <p:nvPr/>
            </p:nvSpPr>
            <p:spPr>
              <a:xfrm>
                <a:off x="3907171" y="1856435"/>
                <a:ext cx="2825069" cy="34842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a:rPr>
                          </m:ctrlPr>
                        </m:sSubPr>
                        <m:e>
                          <m:acc>
                            <m:accPr>
                              <m:chr m:val="̇"/>
                              <m:ctrlPr>
                                <a:rPr lang="es-EC" sz="1400" b="1" i="1">
                                  <a:latin typeface="Cambria Math"/>
                                </a:rPr>
                              </m:ctrlPr>
                            </m:accPr>
                            <m:e>
                              <m:r>
                                <a:rPr lang="es-EC" sz="1400" b="1" i="1">
                                  <a:latin typeface="Cambria Math"/>
                                </a:rPr>
                                <m:t>𝑸</m:t>
                              </m:r>
                            </m:e>
                          </m:acc>
                        </m:e>
                        <m:sub>
                          <m:r>
                            <a:rPr lang="es-EC" sz="1400" b="1" i="1">
                              <a:latin typeface="Cambria Math"/>
                            </a:rPr>
                            <m:t>𝒓𝒂𝒅</m:t>
                          </m:r>
                        </m:sub>
                      </m:sSub>
                      <m:r>
                        <a:rPr lang="es-EC" sz="1400" b="1" i="1">
                          <a:latin typeface="Cambria Math"/>
                        </a:rPr>
                        <m:t>=</m:t>
                      </m:r>
                      <m:r>
                        <a:rPr lang="es-EC" sz="1400" b="1" i="1">
                          <a:latin typeface="Cambria Math"/>
                        </a:rPr>
                        <m:t>𝜺</m:t>
                      </m:r>
                      <m:r>
                        <a:rPr lang="es-EC" sz="1400" b="1" i="1">
                          <a:latin typeface="Cambria Math"/>
                        </a:rPr>
                        <m:t>∙</m:t>
                      </m:r>
                      <m:sSub>
                        <m:sSubPr>
                          <m:ctrlPr>
                            <a:rPr lang="es-EC" sz="1400" b="1" i="1">
                              <a:latin typeface="Cambria Math"/>
                            </a:rPr>
                          </m:ctrlPr>
                        </m:sSubPr>
                        <m:e>
                          <m:r>
                            <a:rPr lang="es-EC" sz="1400" b="1" i="1">
                              <a:latin typeface="Cambria Math"/>
                            </a:rPr>
                            <m:t>𝑨</m:t>
                          </m:r>
                        </m:e>
                        <m:sub>
                          <m:r>
                            <a:rPr lang="es-EC" sz="1400" b="1" i="1">
                              <a:latin typeface="Cambria Math"/>
                            </a:rPr>
                            <m:t>𝒔</m:t>
                          </m:r>
                        </m:sub>
                      </m:sSub>
                      <m:r>
                        <a:rPr lang="es-EC" sz="1400" b="1" i="1">
                          <a:latin typeface="Cambria Math"/>
                        </a:rPr>
                        <m:t>∙</m:t>
                      </m:r>
                      <m:r>
                        <a:rPr lang="es-EC" sz="1400" b="1" i="1">
                          <a:latin typeface="Cambria Math"/>
                        </a:rPr>
                        <m:t>𝝈</m:t>
                      </m:r>
                      <m:r>
                        <a:rPr lang="es-EC" sz="1400" b="1" i="1">
                          <a:latin typeface="Cambria Math"/>
                        </a:rPr>
                        <m:t>∙</m:t>
                      </m:r>
                      <m:d>
                        <m:dPr>
                          <m:ctrlPr>
                            <a:rPr lang="es-EC" sz="1400" b="1" i="1">
                              <a:latin typeface="Cambria Math"/>
                            </a:rPr>
                          </m:ctrlPr>
                        </m:dPr>
                        <m:e>
                          <m:sSup>
                            <m:sSupPr>
                              <m:ctrlPr>
                                <a:rPr lang="es-EC" sz="1400" b="1" i="1">
                                  <a:latin typeface="Cambria Math"/>
                                </a:rPr>
                              </m:ctrlPr>
                            </m:sSupPr>
                            <m:e>
                              <m:r>
                                <a:rPr lang="es-EC" sz="1400" b="1" i="1">
                                  <a:latin typeface="Cambria Math"/>
                                </a:rPr>
                                <m:t>𝑻𝒔</m:t>
                              </m:r>
                            </m:e>
                            <m:sup>
                              <m:r>
                                <a:rPr lang="es-EC" sz="1400" b="1" i="1">
                                  <a:latin typeface="Cambria Math"/>
                                </a:rPr>
                                <m:t>𝟒</m:t>
                              </m:r>
                            </m:sup>
                          </m:sSup>
                          <m:r>
                            <a:rPr lang="es-EC" sz="1400" b="1" i="1">
                              <a:latin typeface="Cambria Math"/>
                            </a:rPr>
                            <m:t>−</m:t>
                          </m:r>
                          <m:sSup>
                            <m:sSupPr>
                              <m:ctrlPr>
                                <a:rPr lang="es-EC" sz="1400" b="1" i="1">
                                  <a:latin typeface="Cambria Math"/>
                                </a:rPr>
                              </m:ctrlPr>
                            </m:sSupPr>
                            <m:e>
                              <m:r>
                                <a:rPr lang="es-EC" sz="1400" b="1" i="1">
                                  <a:latin typeface="Cambria Math"/>
                                </a:rPr>
                                <m:t>𝑻𝒂</m:t>
                              </m:r>
                            </m:e>
                            <m:sup>
                              <m:r>
                                <a:rPr lang="es-EC" sz="1400" b="1" i="1">
                                  <a:latin typeface="Cambria Math"/>
                                </a:rPr>
                                <m:t>𝟒</m:t>
                              </m:r>
                            </m:sup>
                          </m:sSup>
                        </m:e>
                      </m:d>
                      <m:r>
                        <a:rPr lang="es-EC" sz="1400" b="1" i="1">
                          <a:latin typeface="Cambria Math"/>
                        </a:rPr>
                        <m:t>, </m:t>
                      </m:r>
                      <m:r>
                        <a:rPr lang="es-EC" sz="1400" b="1" i="1">
                          <a:latin typeface="Cambria Math"/>
                        </a:rPr>
                        <m:t>𝑾</m:t>
                      </m:r>
                    </m:oMath>
                  </m:oMathPara>
                </a14:m>
                <a:endParaRPr lang="es-EC" sz="1400" b="1" dirty="0"/>
              </a:p>
            </p:txBody>
          </p:sp>
        </mc:Choice>
        <mc:Fallback xmlns="">
          <p:sp>
            <p:nvSpPr>
              <p:cNvPr id="66" name="65 Rectángulo"/>
              <p:cNvSpPr>
                <a:spLocks noRot="1" noChangeAspect="1" noMove="1" noResize="1" noEditPoints="1" noAdjustHandles="1" noChangeArrowheads="1" noChangeShapeType="1" noTextEdit="1"/>
              </p:cNvSpPr>
              <p:nvPr/>
            </p:nvSpPr>
            <p:spPr>
              <a:xfrm>
                <a:off x="3907171" y="1856435"/>
                <a:ext cx="2825069" cy="34842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7" name="66 Rectángulo"/>
              <p:cNvSpPr/>
              <p:nvPr/>
            </p:nvSpPr>
            <p:spPr>
              <a:xfrm>
                <a:off x="3875464" y="1208363"/>
                <a:ext cx="2808974" cy="33881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a:rPr>
                          </m:ctrlPr>
                        </m:sSubPr>
                        <m:e>
                          <m:acc>
                            <m:accPr>
                              <m:chr m:val="̇"/>
                              <m:ctrlPr>
                                <a:rPr lang="es-EC" sz="1400" b="1" i="1">
                                  <a:latin typeface="Cambria Math"/>
                                </a:rPr>
                              </m:ctrlPr>
                            </m:accPr>
                            <m:e>
                              <m:r>
                                <a:rPr lang="es-EC" sz="1400" b="1" i="1">
                                  <a:latin typeface="Cambria Math"/>
                                </a:rPr>
                                <m:t>𝑸</m:t>
                              </m:r>
                            </m:e>
                          </m:acc>
                        </m:e>
                        <m:sub>
                          <m:r>
                            <a:rPr lang="es-EC" sz="1400" b="1" i="1">
                              <a:latin typeface="Cambria Math"/>
                            </a:rPr>
                            <m:t>𝒄𝒐𝒏𝒗</m:t>
                          </m:r>
                        </m:sub>
                      </m:sSub>
                      <m:r>
                        <a:rPr lang="es-EC" sz="1400" b="1" i="1">
                          <a:latin typeface="Cambria Math"/>
                        </a:rPr>
                        <m:t>=</m:t>
                      </m:r>
                      <m:sSub>
                        <m:sSubPr>
                          <m:ctrlPr>
                            <a:rPr lang="es-EC" sz="1400" b="1" i="1">
                              <a:latin typeface="Cambria Math"/>
                            </a:rPr>
                          </m:ctrlPr>
                        </m:sSubPr>
                        <m:e>
                          <m:r>
                            <a:rPr lang="es-EC" sz="1400" b="1" i="1">
                              <a:latin typeface="Cambria Math"/>
                            </a:rPr>
                            <m:t>𝒉</m:t>
                          </m:r>
                        </m:e>
                        <m:sub>
                          <m:r>
                            <a:rPr lang="es-EC" sz="1400" b="1" i="1">
                              <a:latin typeface="Cambria Math"/>
                            </a:rPr>
                            <m:t>𝒄𝒐𝒏𝒗</m:t>
                          </m:r>
                        </m:sub>
                      </m:sSub>
                      <m:r>
                        <a:rPr lang="es-EC" sz="1400" b="1" i="1">
                          <a:latin typeface="Cambria Math"/>
                        </a:rPr>
                        <m:t>∙</m:t>
                      </m:r>
                      <m:sSub>
                        <m:sSubPr>
                          <m:ctrlPr>
                            <a:rPr lang="es-EC" sz="1400" b="1" i="1">
                              <a:latin typeface="Cambria Math"/>
                            </a:rPr>
                          </m:ctrlPr>
                        </m:sSubPr>
                        <m:e>
                          <m:r>
                            <a:rPr lang="es-EC" sz="1400" b="1" i="1">
                              <a:latin typeface="Cambria Math"/>
                            </a:rPr>
                            <m:t>𝑨</m:t>
                          </m:r>
                        </m:e>
                        <m:sub>
                          <m:r>
                            <a:rPr lang="es-EC" sz="1400" b="1" i="1">
                              <a:latin typeface="Cambria Math"/>
                            </a:rPr>
                            <m:t>𝒔</m:t>
                          </m:r>
                        </m:sub>
                      </m:sSub>
                      <m:r>
                        <a:rPr lang="es-EC" sz="1400" b="1" i="1">
                          <a:latin typeface="Cambria Math"/>
                        </a:rPr>
                        <m:t>∙(</m:t>
                      </m:r>
                      <m:r>
                        <a:rPr lang="es-EC" sz="1400" b="1" i="1">
                          <a:latin typeface="Cambria Math"/>
                        </a:rPr>
                        <m:t>𝑻𝒔</m:t>
                      </m:r>
                      <m:r>
                        <a:rPr lang="es-EC" sz="1400" b="1" i="1">
                          <a:latin typeface="Cambria Math"/>
                        </a:rPr>
                        <m:t>−</m:t>
                      </m:r>
                      <m:r>
                        <a:rPr lang="es-EC" sz="1400" b="1" i="1">
                          <a:latin typeface="Cambria Math"/>
                        </a:rPr>
                        <m:t>𝑻</m:t>
                      </m:r>
                      <m:r>
                        <a:rPr lang="es-EC" sz="1400" b="1" i="1">
                          <a:latin typeface="Cambria Math"/>
                        </a:rPr>
                        <m:t>𝜶</m:t>
                      </m:r>
                      <m:r>
                        <a:rPr lang="es-EC" sz="1400" b="1" i="1">
                          <a:latin typeface="Cambria Math"/>
                        </a:rPr>
                        <m:t>), </m:t>
                      </m:r>
                      <m:r>
                        <a:rPr lang="es-EC" sz="1400" b="1" i="1">
                          <a:latin typeface="Cambria Math"/>
                        </a:rPr>
                        <m:t>𝑾</m:t>
                      </m:r>
                    </m:oMath>
                  </m:oMathPara>
                </a14:m>
                <a:endParaRPr lang="es-EC" sz="1400" b="1" dirty="0"/>
              </a:p>
            </p:txBody>
          </p:sp>
        </mc:Choice>
        <mc:Fallback xmlns="">
          <p:sp>
            <p:nvSpPr>
              <p:cNvPr id="67" name="66 Rectángulo"/>
              <p:cNvSpPr>
                <a:spLocks noRot="1" noChangeAspect="1" noMove="1" noResize="1" noEditPoints="1" noAdjustHandles="1" noChangeArrowheads="1" noChangeShapeType="1" noTextEdit="1"/>
              </p:cNvSpPr>
              <p:nvPr/>
            </p:nvSpPr>
            <p:spPr>
              <a:xfrm>
                <a:off x="3875464" y="1208363"/>
                <a:ext cx="2808974" cy="338811"/>
              </a:xfrm>
              <a:prstGeom prst="rect">
                <a:avLst/>
              </a:prstGeom>
              <a:blipFill rotWithShape="1">
                <a:blip r:embed="rId5"/>
                <a:stretch>
                  <a:fillRect/>
                </a:stretch>
              </a:blipFill>
            </p:spPr>
            <p:txBody>
              <a:bodyPr/>
              <a:lstStyle/>
              <a:p>
                <a:r>
                  <a:rPr lang="es-EC">
                    <a:noFill/>
                  </a:rPr>
                  <a:t> </a:t>
                </a:r>
              </a:p>
            </p:txBody>
          </p:sp>
        </mc:Fallback>
      </mc:AlternateContent>
      <p:sp>
        <p:nvSpPr>
          <p:cNvPr id="85" name="2 Marcador de contenido"/>
          <p:cNvSpPr txBox="1">
            <a:spLocks/>
          </p:cNvSpPr>
          <p:nvPr/>
        </p:nvSpPr>
        <p:spPr>
          <a:xfrm>
            <a:off x="395536" y="2878414"/>
            <a:ext cx="8229600" cy="550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FFC000"/>
                </a:solidFill>
              </a:rPr>
              <a:t>Temperatura exterior desconocida</a:t>
            </a:r>
            <a:endParaRPr lang="es-EC" sz="2400" b="1" dirty="0" smtClean="0">
              <a:solidFill>
                <a:srgbClr val="FFC000"/>
              </a:solidFill>
            </a:endParaRPr>
          </a:p>
        </p:txBody>
      </p:sp>
      <mc:AlternateContent xmlns:mc="http://schemas.openxmlformats.org/markup-compatibility/2006" xmlns:a14="http://schemas.microsoft.com/office/drawing/2010/main">
        <mc:Choice Requires="a14">
          <p:sp>
            <p:nvSpPr>
              <p:cNvPr id="86" name="85 Rectángulo"/>
              <p:cNvSpPr/>
              <p:nvPr/>
            </p:nvSpPr>
            <p:spPr>
              <a:xfrm>
                <a:off x="4283968" y="4006297"/>
                <a:ext cx="4784451" cy="100687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400" b="1" i="1" smtClean="0">
                              <a:latin typeface="Cambria Math"/>
                            </a:rPr>
                          </m:ctrlPr>
                        </m:fPr>
                        <m:num>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a:rPr>
                              </m:ctrlPr>
                            </m:sSubPr>
                            <m:e>
                              <m:r>
                                <a:rPr lang="es-EC" sz="1400" b="1" i="1">
                                  <a:latin typeface="Cambria Math"/>
                                </a:rPr>
                                <m:t>𝒌</m:t>
                              </m:r>
                            </m:e>
                            <m:sub>
                              <m:r>
                                <a:rPr lang="es-EC" sz="1400" b="1" i="1">
                                  <a:latin typeface="Cambria Math"/>
                                </a:rPr>
                                <m:t>𝒂𝒊𝒔</m:t>
                              </m:r>
                            </m:sub>
                          </m:sSub>
                          <m:r>
                            <a:rPr lang="es-EC" sz="1400" b="1" i="1">
                              <a:latin typeface="Cambria Math"/>
                            </a:rPr>
                            <m:t>∙(</m:t>
                          </m:r>
                          <m:sSub>
                            <m:sSubPr>
                              <m:ctrlPr>
                                <a:rPr lang="es-EC" sz="1400" b="1" i="1">
                                  <a:latin typeface="Cambria Math"/>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𝟏</m:t>
                              </m:r>
                            </m:sub>
                          </m:sSub>
                          <m:r>
                            <a:rPr lang="es-EC" sz="1400" b="1" i="1">
                              <a:latin typeface="Cambria Math"/>
                            </a:rPr>
                            <m:t>−</m:t>
                          </m:r>
                          <m:sSub>
                            <m:sSubPr>
                              <m:ctrlPr>
                                <a:rPr lang="es-EC" sz="1400" b="1" i="1">
                                  <a:latin typeface="Cambria Math"/>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r>
                            <a:rPr lang="es-EC" sz="1400" b="1" i="1">
                              <a:latin typeface="Cambria Math"/>
                            </a:rPr>
                            <m:t>)</m:t>
                          </m:r>
                        </m:num>
                        <m:den>
                          <m:r>
                            <a:rPr lang="es-EC" sz="1400" b="1" i="1">
                              <a:latin typeface="Cambria Math"/>
                            </a:rPr>
                            <m:t>𝐥𝐧</m:t>
                          </m:r>
                          <m:r>
                            <a:rPr lang="es-EC" sz="1400" b="1" i="1">
                              <a:latin typeface="Cambria Math"/>
                            </a:rPr>
                            <m:t>(</m:t>
                          </m:r>
                          <m:sSub>
                            <m:sSubPr>
                              <m:ctrlPr>
                                <a:rPr lang="es-EC" sz="1400" b="1" i="1">
                                  <a:latin typeface="Cambria Math"/>
                                </a:rPr>
                              </m:ctrlPr>
                            </m:sSubPr>
                            <m:e>
                              <m:r>
                                <a:rPr lang="es-EC" sz="1400" b="1" i="1">
                                  <a:latin typeface="Cambria Math"/>
                                </a:rPr>
                                <m:t>𝒓</m:t>
                              </m:r>
                            </m:e>
                            <m:sub>
                              <m:r>
                                <a:rPr lang="es-EC" sz="1400" b="1" i="1">
                                  <a:latin typeface="Cambria Math"/>
                                </a:rPr>
                                <m:t>𝟐</m:t>
                              </m:r>
                            </m:sub>
                          </m:sSub>
                          <m:r>
                            <a:rPr lang="es-EC" sz="1400" b="1" i="1">
                              <a:latin typeface="Cambria Math"/>
                            </a:rPr>
                            <m:t>/</m:t>
                          </m:r>
                          <m:sSub>
                            <m:sSubPr>
                              <m:ctrlPr>
                                <a:rPr lang="es-EC" sz="1400" b="1" i="1">
                                  <a:latin typeface="Cambria Math"/>
                                </a:rPr>
                              </m:ctrlPr>
                            </m:sSubPr>
                            <m:e>
                              <m:r>
                                <a:rPr lang="es-EC" sz="1400" b="1" i="1">
                                  <a:latin typeface="Cambria Math"/>
                                </a:rPr>
                                <m:t>𝒓</m:t>
                              </m:r>
                            </m:e>
                            <m:sub>
                              <m:r>
                                <a:rPr lang="es-EC" sz="1400" b="1" i="1">
                                  <a:latin typeface="Cambria Math"/>
                                </a:rPr>
                                <m:t>𝟏</m:t>
                              </m:r>
                            </m:sub>
                          </m:sSub>
                          <m:r>
                            <a:rPr lang="es-EC" sz="1400" b="1" i="1">
                              <a:latin typeface="Cambria Math"/>
                            </a:rPr>
                            <m:t>)</m:t>
                          </m:r>
                        </m:den>
                      </m:f>
                      <m:r>
                        <a:rPr lang="es-ES" sz="1400" b="1" i="1" smtClean="0">
                          <a:latin typeface="Cambria Math"/>
                        </a:rPr>
                        <m:t>     </m:t>
                      </m:r>
                      <m:r>
                        <a:rPr lang="es-EC" sz="1400" b="1" i="1">
                          <a:latin typeface="Cambria Math"/>
                        </a:rPr>
                        <m:t>=</m:t>
                      </m:r>
                    </m:oMath>
                  </m:oMathPara>
                </a14:m>
                <a:endParaRPr lang="es-ES" sz="1400" b="1" i="1" dirty="0" smtClean="0"/>
              </a:p>
              <a:p>
                <a:endParaRPr lang="es-ES" sz="1400" b="1" i="1" dirty="0" smtClean="0"/>
              </a:p>
              <a:p>
                <a:pPr/>
                <a14:m>
                  <m:oMathPara xmlns:m="http://schemas.openxmlformats.org/officeDocument/2006/math">
                    <m:oMathParaPr>
                      <m:jc m:val="centerGroup"/>
                    </m:oMathParaPr>
                    <m:oMath xmlns:m="http://schemas.openxmlformats.org/officeDocument/2006/math">
                      <m:sSub>
                        <m:sSubPr>
                          <m:ctrlPr>
                            <a:rPr lang="es-EC" sz="1400" b="1" i="1">
                              <a:latin typeface="Cambria Math"/>
                            </a:rPr>
                          </m:ctrlPr>
                        </m:sSubPr>
                        <m:e>
                          <m:r>
                            <a:rPr lang="es-EC" sz="1400" b="1" i="1">
                              <a:latin typeface="Cambria Math"/>
                            </a:rPr>
                            <m:t>𝒉</m:t>
                          </m:r>
                        </m:e>
                        <m:sub>
                          <m:r>
                            <a:rPr lang="es-EC" sz="1400" b="1" i="1">
                              <a:latin typeface="Cambria Math"/>
                            </a:rPr>
                            <m:t>𝒄𝒐𝒏𝒗</m:t>
                          </m:r>
                        </m:sub>
                      </m:sSub>
                      <m:r>
                        <a:rPr lang="es-EC" sz="1400" b="1" i="1">
                          <a:latin typeface="Cambria Math"/>
                        </a:rPr>
                        <m:t>∙(</m:t>
                      </m:r>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a:rPr>
                          </m:ctrlPr>
                        </m:sSubPr>
                        <m:e>
                          <m:r>
                            <a:rPr lang="es-EC" sz="1400" b="1" i="1">
                              <a:latin typeface="Cambria Math"/>
                            </a:rPr>
                            <m:t>𝒓</m:t>
                          </m:r>
                        </m:e>
                        <m:sub>
                          <m:r>
                            <a:rPr lang="es-EC" sz="1400" b="1" i="1">
                              <a:latin typeface="Cambria Math"/>
                            </a:rPr>
                            <m:t>𝟐</m:t>
                          </m:r>
                        </m:sub>
                      </m:sSub>
                      <m:r>
                        <a:rPr lang="es-EC" sz="1400" b="1" i="1">
                          <a:latin typeface="Cambria Math"/>
                        </a:rPr>
                        <m:t>)(</m:t>
                      </m:r>
                      <m:sSub>
                        <m:sSubPr>
                          <m:ctrlPr>
                            <a:rPr lang="es-EC" sz="1400" b="1" i="1">
                              <a:latin typeface="Cambria Math"/>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r>
                        <a:rPr lang="es-EC" sz="1400" b="1" i="1">
                          <a:latin typeface="Cambria Math"/>
                        </a:rPr>
                        <m:t>−</m:t>
                      </m:r>
                      <m:r>
                        <a:rPr lang="es-EC" sz="1400" b="1" i="1">
                          <a:latin typeface="Cambria Math"/>
                        </a:rPr>
                        <m:t>𝑻</m:t>
                      </m:r>
                      <m:r>
                        <a:rPr lang="es-EC" sz="1400" b="1" i="1">
                          <a:latin typeface="Cambria Math"/>
                        </a:rPr>
                        <m:t>𝜶</m:t>
                      </m:r>
                      <m:r>
                        <a:rPr lang="es-EC" sz="1400" b="1" i="1">
                          <a:latin typeface="Cambria Math"/>
                        </a:rPr>
                        <m:t>)+</m:t>
                      </m:r>
                      <m:r>
                        <a:rPr lang="es-EC" sz="1400" b="1" i="1">
                          <a:latin typeface="Cambria Math"/>
                        </a:rPr>
                        <m:t>𝜺</m:t>
                      </m:r>
                      <m:r>
                        <a:rPr lang="es-EC" sz="1400" b="1" i="1">
                          <a:latin typeface="Cambria Math"/>
                        </a:rPr>
                        <m:t>∙</m:t>
                      </m:r>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a:rPr>
                          </m:ctrlPr>
                        </m:sSubPr>
                        <m:e>
                          <m:r>
                            <a:rPr lang="es-EC" sz="1400" b="1" i="1">
                              <a:latin typeface="Cambria Math"/>
                            </a:rPr>
                            <m:t>𝒓</m:t>
                          </m:r>
                        </m:e>
                        <m:sub>
                          <m:r>
                            <a:rPr lang="es-EC" sz="1400" b="1" i="1">
                              <a:latin typeface="Cambria Math"/>
                            </a:rPr>
                            <m:t>𝟐</m:t>
                          </m:r>
                        </m:sub>
                      </m:sSub>
                      <m:r>
                        <a:rPr lang="es-EC" sz="1400" b="1" i="1">
                          <a:latin typeface="Cambria Math"/>
                        </a:rPr>
                        <m:t>∙</m:t>
                      </m:r>
                      <m:r>
                        <a:rPr lang="es-EC" sz="1400" b="1" i="1">
                          <a:latin typeface="Cambria Math"/>
                        </a:rPr>
                        <m:t>𝝈</m:t>
                      </m:r>
                      <m:r>
                        <a:rPr lang="es-EC" sz="1400" b="1" i="1">
                          <a:latin typeface="Cambria Math"/>
                        </a:rPr>
                        <m:t>∙</m:t>
                      </m:r>
                      <m:d>
                        <m:dPr>
                          <m:ctrlPr>
                            <a:rPr lang="es-EC" sz="1400" b="1" i="1">
                              <a:latin typeface="Cambria Math"/>
                            </a:rPr>
                          </m:ctrlPr>
                        </m:dPr>
                        <m:e>
                          <m:sSup>
                            <m:sSupPr>
                              <m:ctrlPr>
                                <a:rPr lang="es-EC" sz="1400" b="1" i="1">
                                  <a:latin typeface="Cambria Math"/>
                                </a:rPr>
                              </m:ctrlPr>
                            </m:sSupPr>
                            <m:e>
                              <m:sSub>
                                <m:sSubPr>
                                  <m:ctrlPr>
                                    <a:rPr lang="es-EC" sz="1400" b="1" i="1">
                                      <a:latin typeface="Cambria Math"/>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e>
                            <m:sup>
                              <m:r>
                                <a:rPr lang="es-EC" sz="1400" b="1" i="1">
                                  <a:latin typeface="Cambria Math"/>
                                </a:rPr>
                                <m:t>𝟒</m:t>
                              </m:r>
                            </m:sup>
                          </m:sSup>
                          <m:r>
                            <a:rPr lang="es-EC" sz="1400" b="1" i="1">
                              <a:latin typeface="Cambria Math"/>
                            </a:rPr>
                            <m:t>−</m:t>
                          </m:r>
                          <m:sSup>
                            <m:sSupPr>
                              <m:ctrlPr>
                                <a:rPr lang="es-EC" sz="1400" b="1" i="1">
                                  <a:latin typeface="Cambria Math"/>
                                </a:rPr>
                              </m:ctrlPr>
                            </m:sSupPr>
                            <m:e>
                              <m:r>
                                <a:rPr lang="es-EC" sz="1400" b="1" i="1">
                                  <a:latin typeface="Cambria Math"/>
                                </a:rPr>
                                <m:t>𝑻𝒂</m:t>
                              </m:r>
                            </m:e>
                            <m:sup>
                              <m:r>
                                <a:rPr lang="es-EC" sz="1400" b="1" i="1">
                                  <a:latin typeface="Cambria Math"/>
                                </a:rPr>
                                <m:t>𝟒</m:t>
                              </m:r>
                            </m:sup>
                          </m:sSup>
                        </m:e>
                      </m:d>
                    </m:oMath>
                  </m:oMathPara>
                </a14:m>
                <a:endParaRPr lang="es-EC" sz="1400" b="1" dirty="0"/>
              </a:p>
            </p:txBody>
          </p:sp>
        </mc:Choice>
        <mc:Fallback xmlns="">
          <p:sp>
            <p:nvSpPr>
              <p:cNvPr id="86" name="85 Rectángulo"/>
              <p:cNvSpPr>
                <a:spLocks noRot="1" noChangeAspect="1" noMove="1" noResize="1" noEditPoints="1" noAdjustHandles="1" noChangeArrowheads="1" noChangeShapeType="1" noTextEdit="1"/>
              </p:cNvSpPr>
              <p:nvPr/>
            </p:nvSpPr>
            <p:spPr>
              <a:xfrm>
                <a:off x="4283968" y="4006297"/>
                <a:ext cx="4784451" cy="1006879"/>
              </a:xfrm>
              <a:prstGeom prst="rect">
                <a:avLst/>
              </a:prstGeom>
              <a:blipFill rotWithShape="1">
                <a:blip r:embed="rId6"/>
                <a:stretch>
                  <a:fillRect b="-606"/>
                </a:stretch>
              </a:blipFill>
            </p:spPr>
            <p:txBody>
              <a:bodyPr/>
              <a:lstStyle/>
              <a:p>
                <a:r>
                  <a:rPr lang="es-EC">
                    <a:noFill/>
                  </a:rPr>
                  <a:t> </a:t>
                </a:r>
              </a:p>
            </p:txBody>
          </p:sp>
        </mc:Fallback>
      </mc:AlternateContent>
      <p:grpSp>
        <p:nvGrpSpPr>
          <p:cNvPr id="13" name="421 Grupo"/>
          <p:cNvGrpSpPr/>
          <p:nvPr/>
        </p:nvGrpSpPr>
        <p:grpSpPr>
          <a:xfrm>
            <a:off x="632197" y="3692872"/>
            <a:ext cx="3475991" cy="2184400"/>
            <a:chOff x="0" y="0"/>
            <a:chExt cx="3476290" cy="2184627"/>
          </a:xfrm>
        </p:grpSpPr>
        <p:grpSp>
          <p:nvGrpSpPr>
            <p:cNvPr id="14" name="413 Grupo"/>
            <p:cNvGrpSpPr/>
            <p:nvPr/>
          </p:nvGrpSpPr>
          <p:grpSpPr>
            <a:xfrm>
              <a:off x="0" y="138022"/>
              <a:ext cx="2794636" cy="2046605"/>
              <a:chOff x="0" y="0"/>
              <a:chExt cx="2794636" cy="2046605"/>
            </a:xfrm>
          </p:grpSpPr>
          <p:grpSp>
            <p:nvGrpSpPr>
              <p:cNvPr id="27" name="407 Grupo"/>
              <p:cNvGrpSpPr/>
              <p:nvPr/>
            </p:nvGrpSpPr>
            <p:grpSpPr>
              <a:xfrm>
                <a:off x="0" y="0"/>
                <a:ext cx="2794636" cy="2046605"/>
                <a:chOff x="0" y="0"/>
                <a:chExt cx="2794958" cy="2047180"/>
              </a:xfrm>
            </p:grpSpPr>
            <p:grpSp>
              <p:nvGrpSpPr>
                <p:cNvPr id="35" name="406 Grupo"/>
                <p:cNvGrpSpPr/>
                <p:nvPr/>
              </p:nvGrpSpPr>
              <p:grpSpPr>
                <a:xfrm>
                  <a:off x="0" y="0"/>
                  <a:ext cx="2794958" cy="1656272"/>
                  <a:chOff x="0" y="0"/>
                  <a:chExt cx="2794958" cy="1656272"/>
                </a:xfrm>
              </p:grpSpPr>
              <p:grpSp>
                <p:nvGrpSpPr>
                  <p:cNvPr id="47" name="365 Grupo"/>
                  <p:cNvGrpSpPr/>
                  <p:nvPr/>
                </p:nvGrpSpPr>
                <p:grpSpPr>
                  <a:xfrm>
                    <a:off x="1095554" y="0"/>
                    <a:ext cx="1699404" cy="1656272"/>
                    <a:chOff x="0" y="0"/>
                    <a:chExt cx="1147313" cy="1155868"/>
                  </a:xfrm>
                </p:grpSpPr>
                <p:sp>
                  <p:nvSpPr>
                    <p:cNvPr id="55" name="353 Elipse"/>
                    <p:cNvSpPr/>
                    <p:nvPr/>
                  </p:nvSpPr>
                  <p:spPr>
                    <a:xfrm>
                      <a:off x="0" y="0"/>
                      <a:ext cx="1147313" cy="1155868"/>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6" name="352 Elipse"/>
                    <p:cNvSpPr/>
                    <p:nvPr/>
                  </p:nvSpPr>
                  <p:spPr>
                    <a:xfrm>
                      <a:off x="120770" y="120770"/>
                      <a:ext cx="905510" cy="913765"/>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7" name="350 Elipse"/>
                    <p:cNvSpPr/>
                    <p:nvPr/>
                  </p:nvSpPr>
                  <p:spPr>
                    <a:xfrm>
                      <a:off x="207034" y="224287"/>
                      <a:ext cx="732790" cy="71564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48" name="405 Grupo"/>
                  <p:cNvGrpSpPr/>
                  <p:nvPr/>
                </p:nvGrpSpPr>
                <p:grpSpPr>
                  <a:xfrm>
                    <a:off x="0" y="215661"/>
                    <a:ext cx="1361895" cy="772124"/>
                    <a:chOff x="0" y="0"/>
                    <a:chExt cx="1361895" cy="772124"/>
                  </a:xfrm>
                </p:grpSpPr>
                <mc:AlternateContent xmlns:mc="http://schemas.openxmlformats.org/markup-compatibility/2006" xmlns:a14="http://schemas.microsoft.com/office/drawing/2010/main">
                  <mc:Choice Requires="a14">
                    <p:sp>
                      <p:nvSpPr>
                        <p:cNvPr id="49" name="377 Cuadro de texto"/>
                        <p:cNvSpPr txBox="1"/>
                        <p:nvPr/>
                      </p:nvSpPr>
                      <p:spPr>
                        <a:xfrm>
                          <a:off x="0" y="0"/>
                          <a:ext cx="819138"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r>
                                  <a:rPr lang="es-EC" sz="1000" b="0" i="1">
                                    <a:effectLst/>
                                    <a:latin typeface="Cambria Math"/>
                                    <a:ea typeface="Times New Roman"/>
                                    <a:cs typeface="Times New Roman"/>
                                  </a:rPr>
                                  <m:t>𝐴𝑖𝑠𝑙𝑎𝑛𝑡𝑒</m:t>
                                </m:r>
                              </m:oMath>
                            </m:oMathPara>
                          </a14:m>
                          <a:endParaRPr lang="es-EC" sz="1200" b="1">
                            <a:effectLst/>
                            <a:latin typeface="Arial"/>
                            <a:ea typeface="Times New Roman"/>
                            <a:cs typeface="Times New Roman"/>
                          </a:endParaRPr>
                        </a:p>
                      </p:txBody>
                    </p:sp>
                  </mc:Choice>
                  <mc:Fallback xmlns="">
                    <p:sp>
                      <p:nvSpPr>
                        <p:cNvPr id="49" name="377 Cuadro de texto"/>
                        <p:cNvSpPr txBox="1">
                          <a:spLocks noRot="1" noChangeAspect="1" noMove="1" noResize="1" noEditPoints="1" noAdjustHandles="1" noChangeArrowheads="1" noChangeShapeType="1" noTextEdit="1"/>
                        </p:cNvSpPr>
                        <p:nvPr/>
                      </p:nvSpPr>
                      <p:spPr>
                        <a:xfrm>
                          <a:off x="0" y="0"/>
                          <a:ext cx="819138" cy="301625"/>
                        </a:xfrm>
                        <a:prstGeom prst="rect">
                          <a:avLst/>
                        </a:prstGeom>
                        <a:blipFill rotWithShape="1">
                          <a:blip r:embed="rId7"/>
                          <a:stretch>
                            <a:fillRect/>
                          </a:stretch>
                        </a:blipFill>
                        <a:ln w="6350">
                          <a:noFill/>
                        </a:ln>
                        <a:effectLst/>
                      </p:spPr>
                      <p:txBody>
                        <a:bodyPr/>
                        <a:lstStyle/>
                        <a:p>
                          <a:r>
                            <a:rPr lang="es-EC">
                              <a:noFill/>
                            </a:rPr>
                            <a:t> </a:t>
                          </a:r>
                        </a:p>
                      </p:txBody>
                    </p:sp>
                  </mc:Fallback>
                </mc:AlternateContent>
                <p:grpSp>
                  <p:nvGrpSpPr>
                    <p:cNvPr id="50" name="404 Grupo"/>
                    <p:cNvGrpSpPr/>
                    <p:nvPr/>
                  </p:nvGrpSpPr>
                  <p:grpSpPr>
                    <a:xfrm>
                      <a:off x="25879" y="163901"/>
                      <a:ext cx="1336016" cy="608223"/>
                      <a:chOff x="0" y="0"/>
                      <a:chExt cx="1336016" cy="608223"/>
                    </a:xfrm>
                  </p:grpSpPr>
                  <mc:AlternateContent xmlns:mc="http://schemas.openxmlformats.org/markup-compatibility/2006" xmlns:a14="http://schemas.microsoft.com/office/drawing/2010/main">
                    <mc:Choice Requires="a14">
                      <p:sp>
                        <p:nvSpPr>
                          <p:cNvPr id="51" name="391 Cuadro de texto"/>
                          <p:cNvSpPr txBox="1"/>
                          <p:nvPr/>
                        </p:nvSpPr>
                        <p:spPr>
                          <a:xfrm>
                            <a:off x="0" y="267419"/>
                            <a:ext cx="818515"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r>
                                    <a:rPr lang="es-EC" sz="1000" b="0" i="1">
                                      <a:effectLst/>
                                      <a:latin typeface="Cambria Math"/>
                                      <a:ea typeface="Times New Roman"/>
                                      <a:cs typeface="Times New Roman"/>
                                    </a:rPr>
                                    <m:t>𝑇𝑢𝑏𝑒𝑟</m:t>
                                  </m:r>
                                  <m:r>
                                    <a:rPr lang="es-EC" sz="1000" b="0" i="1">
                                      <a:effectLst/>
                                      <a:latin typeface="Cambria Math"/>
                                      <a:ea typeface="Times New Roman"/>
                                      <a:cs typeface="Times New Roman"/>
                                    </a:rPr>
                                    <m:t>í</m:t>
                                  </m:r>
                                  <m:r>
                                    <a:rPr lang="es-EC" sz="1000" b="0" i="1">
                                      <a:effectLst/>
                                      <a:latin typeface="Cambria Math"/>
                                      <a:ea typeface="Times New Roman"/>
                                      <a:cs typeface="Times New Roman"/>
                                    </a:rPr>
                                    <m:t>𝑎</m:t>
                                  </m:r>
                                </m:oMath>
                              </m:oMathPara>
                            </a14:m>
                            <a:endParaRPr lang="es-EC" sz="1200" b="1">
                              <a:effectLst/>
                              <a:latin typeface="Arial"/>
                              <a:ea typeface="Times New Roman"/>
                              <a:cs typeface="Times New Roman"/>
                            </a:endParaRPr>
                          </a:p>
                        </p:txBody>
                      </p:sp>
                    </mc:Choice>
                    <mc:Fallback xmlns="">
                      <p:sp>
                        <p:nvSpPr>
                          <p:cNvPr id="51" name="391 Cuadro de texto"/>
                          <p:cNvSpPr txBox="1">
                            <a:spLocks noRot="1" noChangeAspect="1" noMove="1" noResize="1" noEditPoints="1" noAdjustHandles="1" noChangeArrowheads="1" noChangeShapeType="1" noTextEdit="1"/>
                          </p:cNvSpPr>
                          <p:nvPr/>
                        </p:nvSpPr>
                        <p:spPr>
                          <a:xfrm>
                            <a:off x="0" y="267419"/>
                            <a:ext cx="818515" cy="301625"/>
                          </a:xfrm>
                          <a:prstGeom prst="rect">
                            <a:avLst/>
                          </a:prstGeom>
                          <a:blipFill rotWithShape="1">
                            <a:blip r:embed="rId8"/>
                            <a:stretch>
                              <a:fillRect/>
                            </a:stretch>
                          </a:blipFill>
                          <a:ln w="6350">
                            <a:noFill/>
                          </a:ln>
                          <a:effectLst/>
                        </p:spPr>
                        <p:txBody>
                          <a:bodyPr/>
                          <a:lstStyle/>
                          <a:p>
                            <a:r>
                              <a:rPr lang="es-EC">
                                <a:noFill/>
                              </a:rPr>
                              <a:t> </a:t>
                            </a:r>
                          </a:p>
                        </p:txBody>
                      </p:sp>
                    </mc:Fallback>
                  </mc:AlternateContent>
                  <p:grpSp>
                    <p:nvGrpSpPr>
                      <p:cNvPr id="52" name="403 Grupo"/>
                      <p:cNvGrpSpPr/>
                      <p:nvPr/>
                    </p:nvGrpSpPr>
                    <p:grpSpPr>
                      <a:xfrm>
                        <a:off x="707366" y="0"/>
                        <a:ext cx="628650" cy="608223"/>
                        <a:chOff x="0" y="0"/>
                        <a:chExt cx="628650" cy="608223"/>
                      </a:xfrm>
                    </p:grpSpPr>
                    <p:cxnSp>
                      <p:nvCxnSpPr>
                        <p:cNvPr id="53" name="373 Conector curvado"/>
                        <p:cNvCxnSpPr/>
                        <p:nvPr/>
                      </p:nvCxnSpPr>
                      <p:spPr>
                        <a:xfrm>
                          <a:off x="0" y="0"/>
                          <a:ext cx="482600" cy="283510"/>
                        </a:xfrm>
                        <a:prstGeom prst="curvedConnector3">
                          <a:avLst>
                            <a:gd name="adj1" fmla="val 50000"/>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4" name="390 Conector curvado"/>
                        <p:cNvCxnSpPr/>
                        <p:nvPr/>
                      </p:nvCxnSpPr>
                      <p:spPr>
                        <a:xfrm>
                          <a:off x="0" y="439948"/>
                          <a:ext cx="628650" cy="168275"/>
                        </a:xfrm>
                        <a:prstGeom prst="curvedConnector3">
                          <a:avLst>
                            <a:gd name="adj1" fmla="val 39022"/>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grpSp>
              </p:grpSp>
            </p:grpSp>
            <p:grpSp>
              <p:nvGrpSpPr>
                <p:cNvPr id="36" name="402 Grupo"/>
                <p:cNvGrpSpPr/>
                <p:nvPr/>
              </p:nvGrpSpPr>
              <p:grpSpPr>
                <a:xfrm>
                  <a:off x="1880559" y="992037"/>
                  <a:ext cx="914256" cy="1055143"/>
                  <a:chOff x="0" y="0"/>
                  <a:chExt cx="914256" cy="1055143"/>
                </a:xfrm>
              </p:grpSpPr>
              <p:grpSp>
                <p:nvGrpSpPr>
                  <p:cNvPr id="37" name="401 Grupo"/>
                  <p:cNvGrpSpPr/>
                  <p:nvPr/>
                </p:nvGrpSpPr>
                <p:grpSpPr>
                  <a:xfrm>
                    <a:off x="0" y="0"/>
                    <a:ext cx="421771" cy="557782"/>
                    <a:chOff x="0" y="0"/>
                    <a:chExt cx="421771" cy="557782"/>
                  </a:xfrm>
                </p:grpSpPr>
                <p:cxnSp>
                  <p:nvCxnSpPr>
                    <p:cNvPr id="45" name="392 Conector recto de flecha"/>
                    <p:cNvCxnSpPr/>
                    <p:nvPr/>
                  </p:nvCxnSpPr>
                  <p:spPr>
                    <a:xfrm>
                      <a:off x="327803" y="345057"/>
                      <a:ext cx="93968" cy="21272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395 Cuadro de texto"/>
                        <p:cNvSpPr txBox="1"/>
                        <p:nvPr/>
                      </p:nvSpPr>
                      <p:spPr>
                        <a:xfrm>
                          <a:off x="0" y="0"/>
                          <a:ext cx="327803" cy="2791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a:ea typeface="Times New Roman"/>
                                        <a:cs typeface="Times New Roman"/>
                                      </a:rPr>
                                    </m:ctrlPr>
                                  </m:sSubPr>
                                  <m:e>
                                    <m:acc>
                                      <m:accPr>
                                        <m:chr m:val="̇"/>
                                        <m:ctrlPr>
                                          <a:rPr lang="es-EC" sz="800" b="1" i="1">
                                            <a:effectLst/>
                                            <a:latin typeface="Cambria Math"/>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𝒄𝒐𝒏𝒅</m:t>
                                    </m:r>
                                  </m:sub>
                                </m:sSub>
                              </m:oMath>
                            </m:oMathPara>
                          </a14:m>
                          <a:endParaRPr lang="es-EC" sz="1200" b="1">
                            <a:effectLst/>
                            <a:latin typeface="Arial"/>
                            <a:ea typeface="Times New Roman"/>
                            <a:cs typeface="Times New Roman"/>
                          </a:endParaRPr>
                        </a:p>
                      </p:txBody>
                    </p:sp>
                  </mc:Choice>
                  <mc:Fallback xmlns="">
                    <p:sp>
                      <p:nvSpPr>
                        <p:cNvPr id="46" name="395 Cuadro de texto"/>
                        <p:cNvSpPr txBox="1">
                          <a:spLocks noRot="1" noChangeAspect="1" noMove="1" noResize="1" noEditPoints="1" noAdjustHandles="1" noChangeArrowheads="1" noChangeShapeType="1" noTextEdit="1"/>
                        </p:cNvSpPr>
                        <p:nvPr/>
                      </p:nvSpPr>
                      <p:spPr>
                        <a:xfrm>
                          <a:off x="0" y="0"/>
                          <a:ext cx="327803" cy="279112"/>
                        </a:xfrm>
                        <a:prstGeom prst="rect">
                          <a:avLst/>
                        </a:prstGeom>
                        <a:blipFill rotWithShape="1">
                          <a:blip r:embed="rId9"/>
                          <a:stretch>
                            <a:fillRect r="-14815"/>
                          </a:stretch>
                        </a:blipFill>
                        <a:ln w="6350">
                          <a:noFill/>
                        </a:ln>
                        <a:effectLst/>
                      </p:spPr>
                      <p:txBody>
                        <a:bodyPr/>
                        <a:lstStyle/>
                        <a:p>
                          <a:r>
                            <a:rPr lang="es-EC">
                              <a:noFill/>
                            </a:rPr>
                            <a:t> </a:t>
                          </a:r>
                        </a:p>
                      </p:txBody>
                    </p:sp>
                  </mc:Fallback>
                </mc:AlternateContent>
              </p:grpSp>
              <p:grpSp>
                <p:nvGrpSpPr>
                  <p:cNvPr id="38" name="400 Grupo"/>
                  <p:cNvGrpSpPr/>
                  <p:nvPr/>
                </p:nvGrpSpPr>
                <p:grpSpPr>
                  <a:xfrm>
                    <a:off x="250166" y="560717"/>
                    <a:ext cx="664090" cy="494426"/>
                    <a:chOff x="0" y="0"/>
                    <a:chExt cx="664090" cy="494426"/>
                  </a:xfrm>
                </p:grpSpPr>
                <p:grpSp>
                  <p:nvGrpSpPr>
                    <p:cNvPr id="39" name="398 Grupo"/>
                    <p:cNvGrpSpPr/>
                    <p:nvPr/>
                  </p:nvGrpSpPr>
                  <p:grpSpPr>
                    <a:xfrm>
                      <a:off x="276045" y="0"/>
                      <a:ext cx="388045" cy="373656"/>
                      <a:chOff x="0" y="0"/>
                      <a:chExt cx="388045" cy="373656"/>
                    </a:xfrm>
                  </p:grpSpPr>
                  <mc:AlternateContent xmlns:mc="http://schemas.openxmlformats.org/markup-compatibility/2006" xmlns:a14="http://schemas.microsoft.com/office/drawing/2010/main">
                    <mc:Choice Requires="a14">
                      <p:sp>
                        <p:nvSpPr>
                          <p:cNvPr id="43" name="397 Cuadro de texto"/>
                          <p:cNvSpPr txBox="1"/>
                          <p:nvPr/>
                        </p:nvSpPr>
                        <p:spPr>
                          <a:xfrm>
                            <a:off x="60385" y="94891"/>
                            <a:ext cx="327660" cy="2787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a:ea typeface="Times New Roman"/>
                                          <a:cs typeface="Times New Roman"/>
                                        </a:rPr>
                                      </m:ctrlPr>
                                    </m:sSubPr>
                                    <m:e>
                                      <m:acc>
                                        <m:accPr>
                                          <m:chr m:val="̇"/>
                                          <m:ctrlPr>
                                            <a:rPr lang="es-EC" sz="800" b="1" i="1">
                                              <a:effectLst/>
                                              <a:latin typeface="Cambria Math"/>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𝒓𝒂𝒅</m:t>
                                      </m:r>
                                    </m:sub>
                                  </m:sSub>
                                </m:oMath>
                              </m:oMathPara>
                            </a14:m>
                            <a:endParaRPr lang="es-EC" sz="1200" b="1">
                              <a:effectLst/>
                              <a:latin typeface="Arial"/>
                              <a:ea typeface="Times New Roman"/>
                              <a:cs typeface="Times New Roman"/>
                            </a:endParaRPr>
                          </a:p>
                        </p:txBody>
                      </p:sp>
                    </mc:Choice>
                    <mc:Fallback xmlns="">
                      <p:sp>
                        <p:nvSpPr>
                          <p:cNvPr id="43" name="397 Cuadro de texto"/>
                          <p:cNvSpPr txBox="1">
                            <a:spLocks noRot="1" noChangeAspect="1" noMove="1" noResize="1" noEditPoints="1" noAdjustHandles="1" noChangeArrowheads="1" noChangeShapeType="1" noTextEdit="1"/>
                          </p:cNvSpPr>
                          <p:nvPr/>
                        </p:nvSpPr>
                        <p:spPr>
                          <a:xfrm>
                            <a:off x="60385" y="94891"/>
                            <a:ext cx="327660" cy="278765"/>
                          </a:xfrm>
                          <a:prstGeom prst="rect">
                            <a:avLst/>
                          </a:prstGeom>
                          <a:blipFill rotWithShape="1">
                            <a:blip r:embed="rId10"/>
                            <a:stretch>
                              <a:fillRect/>
                            </a:stretch>
                          </a:blipFill>
                          <a:ln w="6350">
                            <a:noFill/>
                          </a:ln>
                          <a:effectLst/>
                        </p:spPr>
                        <p:txBody>
                          <a:bodyPr/>
                          <a:lstStyle/>
                          <a:p>
                            <a:r>
                              <a:rPr lang="es-EC">
                                <a:noFill/>
                              </a:rPr>
                              <a:t> </a:t>
                            </a:r>
                          </a:p>
                        </p:txBody>
                      </p:sp>
                    </mc:Fallback>
                  </mc:AlternateContent>
                  <p:cxnSp>
                    <p:nvCxnSpPr>
                      <p:cNvPr id="44" name="393 Conector recto de flecha"/>
                      <p:cNvCxnSpPr/>
                      <p:nvPr/>
                    </p:nvCxnSpPr>
                    <p:spPr>
                      <a:xfrm>
                        <a:off x="0" y="0"/>
                        <a:ext cx="146050" cy="17208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40" name="399 Grupo"/>
                    <p:cNvGrpSpPr/>
                    <p:nvPr/>
                  </p:nvGrpSpPr>
                  <p:grpSpPr>
                    <a:xfrm>
                      <a:off x="0" y="69012"/>
                      <a:ext cx="327660" cy="425414"/>
                      <a:chOff x="0" y="0"/>
                      <a:chExt cx="327660" cy="425414"/>
                    </a:xfrm>
                  </p:grpSpPr>
                  <mc:AlternateContent xmlns:mc="http://schemas.openxmlformats.org/markup-compatibility/2006" xmlns:a14="http://schemas.microsoft.com/office/drawing/2010/main">
                    <mc:Choice Requires="a14">
                      <p:sp>
                        <p:nvSpPr>
                          <p:cNvPr id="41" name="396 Cuadro de texto"/>
                          <p:cNvSpPr txBox="1"/>
                          <p:nvPr/>
                        </p:nvSpPr>
                        <p:spPr>
                          <a:xfrm>
                            <a:off x="0" y="146649"/>
                            <a:ext cx="327660" cy="2787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a:ea typeface="Times New Roman"/>
                                          <a:cs typeface="Times New Roman"/>
                                        </a:rPr>
                                      </m:ctrlPr>
                                    </m:sSubPr>
                                    <m:e>
                                      <m:acc>
                                        <m:accPr>
                                          <m:chr m:val="̇"/>
                                          <m:ctrlPr>
                                            <a:rPr lang="es-EC" sz="800" b="1" i="1">
                                              <a:effectLst/>
                                              <a:latin typeface="Cambria Math"/>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𝒄𝒐𝒏𝒗</m:t>
                                      </m:r>
                                    </m:sub>
                                  </m:sSub>
                                </m:oMath>
                              </m:oMathPara>
                            </a14:m>
                            <a:endParaRPr lang="es-EC" sz="1200" b="1">
                              <a:effectLst/>
                              <a:latin typeface="Arial"/>
                              <a:ea typeface="Times New Roman"/>
                              <a:cs typeface="Times New Roman"/>
                            </a:endParaRPr>
                          </a:p>
                        </p:txBody>
                      </p:sp>
                    </mc:Choice>
                    <mc:Fallback xmlns="">
                      <p:sp>
                        <p:nvSpPr>
                          <p:cNvPr id="41" name="396 Cuadro de texto"/>
                          <p:cNvSpPr txBox="1">
                            <a:spLocks noRot="1" noChangeAspect="1" noMove="1" noResize="1" noEditPoints="1" noAdjustHandles="1" noChangeArrowheads="1" noChangeShapeType="1" noTextEdit="1"/>
                          </p:cNvSpPr>
                          <p:nvPr/>
                        </p:nvSpPr>
                        <p:spPr>
                          <a:xfrm>
                            <a:off x="0" y="146649"/>
                            <a:ext cx="327660" cy="278765"/>
                          </a:xfrm>
                          <a:prstGeom prst="rect">
                            <a:avLst/>
                          </a:prstGeom>
                          <a:blipFill rotWithShape="1">
                            <a:blip r:embed="rId11"/>
                            <a:stretch>
                              <a:fillRect r="-9259"/>
                            </a:stretch>
                          </a:blipFill>
                          <a:ln w="6350">
                            <a:noFill/>
                          </a:ln>
                          <a:effectLst/>
                        </p:spPr>
                        <p:txBody>
                          <a:bodyPr/>
                          <a:lstStyle/>
                          <a:p>
                            <a:r>
                              <a:rPr lang="es-EC">
                                <a:noFill/>
                              </a:rPr>
                              <a:t> </a:t>
                            </a:r>
                          </a:p>
                        </p:txBody>
                      </p:sp>
                    </mc:Fallback>
                  </mc:AlternateContent>
                  <p:cxnSp>
                    <p:nvCxnSpPr>
                      <p:cNvPr id="42" name="394 Conector recto de flecha"/>
                      <p:cNvCxnSpPr/>
                      <p:nvPr/>
                    </p:nvCxnSpPr>
                    <p:spPr>
                      <a:xfrm>
                        <a:off x="103517" y="0"/>
                        <a:ext cx="68148" cy="22415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grpSp>
            <p:nvGrpSpPr>
              <p:cNvPr id="28" name="410 Grupo"/>
              <p:cNvGrpSpPr/>
              <p:nvPr/>
            </p:nvGrpSpPr>
            <p:grpSpPr>
              <a:xfrm>
                <a:off x="1777042" y="250166"/>
                <a:ext cx="879475" cy="663575"/>
                <a:chOff x="0" y="0"/>
                <a:chExt cx="879510" cy="663934"/>
              </a:xfrm>
            </p:grpSpPr>
            <p:grpSp>
              <p:nvGrpSpPr>
                <p:cNvPr id="29" name="409 Grupo"/>
                <p:cNvGrpSpPr/>
                <p:nvPr/>
              </p:nvGrpSpPr>
              <p:grpSpPr>
                <a:xfrm>
                  <a:off x="0" y="0"/>
                  <a:ext cx="439755" cy="568960"/>
                  <a:chOff x="0" y="0"/>
                  <a:chExt cx="439755" cy="568960"/>
                </a:xfrm>
              </p:grpSpPr>
              <p:cxnSp>
                <p:nvCxnSpPr>
                  <p:cNvPr id="33" name="366 Conector recto de flecha"/>
                  <p:cNvCxnSpPr/>
                  <p:nvPr/>
                </p:nvCxnSpPr>
                <p:spPr>
                  <a:xfrm flipV="1">
                    <a:off x="155275" y="0"/>
                    <a:ext cx="284480" cy="56896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374 Cuadro de texto"/>
                      <p:cNvSpPr txBox="1"/>
                      <p:nvPr/>
                    </p:nvSpPr>
                    <p:spPr>
                      <a:xfrm>
                        <a:off x="0" y="112143"/>
                        <a:ext cx="232913" cy="3019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a:ea typeface="Times New Roman"/>
                                      <a:cs typeface="Times New Roman"/>
                                    </a:rPr>
                                  </m:ctrlPr>
                                </m:sSubPr>
                                <m:e>
                                  <m:r>
                                    <a:rPr lang="es-EC" sz="1200" b="0" i="1">
                                      <a:effectLst/>
                                      <a:latin typeface="Cambria Math"/>
                                      <a:ea typeface="Times New Roman"/>
                                      <a:cs typeface="Times New Roman"/>
                                    </a:rPr>
                                    <m:t>𝑟</m:t>
                                  </m:r>
                                </m:e>
                                <m:sub>
                                  <m:r>
                                    <a:rPr lang="es-EC" sz="1200" b="0" i="1">
                                      <a:effectLst/>
                                      <a:latin typeface="Cambria Math"/>
                                      <a:ea typeface="Times New Roman"/>
                                      <a:cs typeface="Times New Roman"/>
                                    </a:rPr>
                                    <m:t>1</m:t>
                                  </m:r>
                                </m:sub>
                              </m:sSub>
                            </m:oMath>
                          </m:oMathPara>
                        </a14:m>
                        <a:endParaRPr lang="es-EC" sz="1200" b="1">
                          <a:effectLst/>
                          <a:latin typeface="Arial"/>
                          <a:ea typeface="Times New Roman"/>
                          <a:cs typeface="Times New Roman"/>
                        </a:endParaRPr>
                      </a:p>
                    </p:txBody>
                  </p:sp>
                </mc:Choice>
                <mc:Fallback xmlns="">
                  <p:sp>
                    <p:nvSpPr>
                      <p:cNvPr id="34" name="374 Cuadro de texto"/>
                      <p:cNvSpPr txBox="1">
                        <a:spLocks noRot="1" noChangeAspect="1" noMove="1" noResize="1" noEditPoints="1" noAdjustHandles="1" noChangeArrowheads="1" noChangeShapeType="1" noTextEdit="1"/>
                      </p:cNvSpPr>
                      <p:nvPr/>
                    </p:nvSpPr>
                    <p:spPr>
                      <a:xfrm>
                        <a:off x="0" y="112143"/>
                        <a:ext cx="232913" cy="301925"/>
                      </a:xfrm>
                      <a:prstGeom prst="rect">
                        <a:avLst/>
                      </a:prstGeom>
                      <a:blipFill rotWithShape="1">
                        <a:blip r:embed="rId12"/>
                        <a:stretch>
                          <a:fillRect r="-5263"/>
                        </a:stretch>
                      </a:blipFill>
                      <a:ln w="6350">
                        <a:noFill/>
                      </a:ln>
                      <a:effectLst/>
                    </p:spPr>
                    <p:txBody>
                      <a:bodyPr/>
                      <a:lstStyle/>
                      <a:p>
                        <a:r>
                          <a:rPr lang="es-EC">
                            <a:noFill/>
                          </a:rPr>
                          <a:t> </a:t>
                        </a:r>
                      </a:p>
                    </p:txBody>
                  </p:sp>
                </mc:Fallback>
              </mc:AlternateContent>
            </p:grpSp>
            <p:grpSp>
              <p:nvGrpSpPr>
                <p:cNvPr id="30" name="408 Grupo"/>
                <p:cNvGrpSpPr/>
                <p:nvPr/>
              </p:nvGrpSpPr>
              <p:grpSpPr>
                <a:xfrm>
                  <a:off x="155275" y="129396"/>
                  <a:ext cx="724235" cy="534538"/>
                  <a:chOff x="0" y="0"/>
                  <a:chExt cx="724235" cy="534538"/>
                </a:xfrm>
              </p:grpSpPr>
              <mc:AlternateContent xmlns:mc="http://schemas.openxmlformats.org/markup-compatibility/2006" xmlns:a14="http://schemas.microsoft.com/office/drawing/2010/main">
                <mc:Choice Requires="a14">
                  <p:sp>
                    <p:nvSpPr>
                      <p:cNvPr id="31" name="376 Cuadro de texto"/>
                      <p:cNvSpPr txBox="1"/>
                      <p:nvPr/>
                    </p:nvSpPr>
                    <p:spPr>
                      <a:xfrm>
                        <a:off x="172528" y="232913"/>
                        <a:ext cx="232410"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a:ea typeface="Times New Roman"/>
                                      <a:cs typeface="Times New Roman"/>
                                    </a:rPr>
                                  </m:ctrlPr>
                                </m:sSubPr>
                                <m:e>
                                  <m:r>
                                    <a:rPr lang="es-EC" sz="1200" b="0" i="1">
                                      <a:effectLst/>
                                      <a:latin typeface="Cambria Math"/>
                                      <a:ea typeface="Times New Roman"/>
                                      <a:cs typeface="Times New Roman"/>
                                    </a:rPr>
                                    <m:t>𝑟</m:t>
                                  </m:r>
                                </m:e>
                                <m:sub>
                                  <m:r>
                                    <a:rPr lang="es-EC" sz="1200" b="0" i="1">
                                      <a:effectLst/>
                                      <a:latin typeface="Cambria Math"/>
                                      <a:ea typeface="Times New Roman"/>
                                      <a:cs typeface="Times New Roman"/>
                                    </a:rPr>
                                    <m:t>2</m:t>
                                  </m:r>
                                </m:sub>
                              </m:sSub>
                            </m:oMath>
                          </m:oMathPara>
                        </a14:m>
                        <a:endParaRPr lang="es-EC" sz="1200" b="1">
                          <a:effectLst/>
                          <a:latin typeface="Arial"/>
                          <a:ea typeface="Times New Roman"/>
                          <a:cs typeface="Times New Roman"/>
                        </a:endParaRPr>
                      </a:p>
                    </p:txBody>
                  </p:sp>
                </mc:Choice>
                <mc:Fallback xmlns="">
                  <p:sp>
                    <p:nvSpPr>
                      <p:cNvPr id="31" name="376 Cuadro de texto"/>
                      <p:cNvSpPr txBox="1">
                        <a:spLocks noRot="1" noChangeAspect="1" noMove="1" noResize="1" noEditPoints="1" noAdjustHandles="1" noChangeArrowheads="1" noChangeShapeType="1" noTextEdit="1"/>
                      </p:cNvSpPr>
                      <p:nvPr/>
                    </p:nvSpPr>
                    <p:spPr>
                      <a:xfrm>
                        <a:off x="172528" y="232913"/>
                        <a:ext cx="232410" cy="301625"/>
                      </a:xfrm>
                      <a:prstGeom prst="rect">
                        <a:avLst/>
                      </a:prstGeom>
                      <a:blipFill rotWithShape="1">
                        <a:blip r:embed="rId13"/>
                        <a:stretch>
                          <a:fillRect r="-5263"/>
                        </a:stretch>
                      </a:blipFill>
                      <a:ln w="6350">
                        <a:noFill/>
                      </a:ln>
                      <a:effectLst/>
                    </p:spPr>
                    <p:txBody>
                      <a:bodyPr/>
                      <a:lstStyle/>
                      <a:p>
                        <a:r>
                          <a:rPr lang="es-EC">
                            <a:noFill/>
                          </a:rPr>
                          <a:t> </a:t>
                        </a:r>
                      </a:p>
                    </p:txBody>
                  </p:sp>
                </mc:Fallback>
              </mc:AlternateContent>
              <p:cxnSp>
                <p:nvCxnSpPr>
                  <p:cNvPr id="32" name="367 Conector recto de flecha"/>
                  <p:cNvCxnSpPr/>
                  <p:nvPr/>
                </p:nvCxnSpPr>
                <p:spPr>
                  <a:xfrm flipV="1">
                    <a:off x="0" y="0"/>
                    <a:ext cx="724235" cy="43956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15" name="420 Grupo"/>
            <p:cNvGrpSpPr/>
            <p:nvPr/>
          </p:nvGrpSpPr>
          <p:grpSpPr>
            <a:xfrm>
              <a:off x="2311880" y="0"/>
              <a:ext cx="1164410" cy="612031"/>
              <a:chOff x="0" y="0"/>
              <a:chExt cx="1164410" cy="612031"/>
            </a:xfrm>
          </p:grpSpPr>
          <p:grpSp>
            <p:nvGrpSpPr>
              <p:cNvPr id="16" name="419 Grupo"/>
              <p:cNvGrpSpPr/>
              <p:nvPr/>
            </p:nvGrpSpPr>
            <p:grpSpPr>
              <a:xfrm>
                <a:off x="0" y="163902"/>
                <a:ext cx="1164410" cy="448129"/>
                <a:chOff x="0" y="0"/>
                <a:chExt cx="1164410" cy="448129"/>
              </a:xfrm>
            </p:grpSpPr>
            <p:grpSp>
              <p:nvGrpSpPr>
                <p:cNvPr id="18" name="418 Grupo"/>
                <p:cNvGrpSpPr/>
                <p:nvPr/>
              </p:nvGrpSpPr>
              <p:grpSpPr>
                <a:xfrm>
                  <a:off x="0" y="0"/>
                  <a:ext cx="912698" cy="448129"/>
                  <a:chOff x="0" y="0"/>
                  <a:chExt cx="912698" cy="448129"/>
                </a:xfrm>
              </p:grpSpPr>
              <p:grpSp>
                <p:nvGrpSpPr>
                  <p:cNvPr id="20" name="411 Grupo"/>
                  <p:cNvGrpSpPr/>
                  <p:nvPr/>
                </p:nvGrpSpPr>
                <p:grpSpPr>
                  <a:xfrm>
                    <a:off x="0" y="0"/>
                    <a:ext cx="524510" cy="233680"/>
                    <a:chOff x="0" y="0"/>
                    <a:chExt cx="524701" cy="234220"/>
                  </a:xfrm>
                </p:grpSpPr>
                <p:cxnSp>
                  <p:nvCxnSpPr>
                    <p:cNvPr id="24" name="375 Conector recto"/>
                    <p:cNvCxnSpPr/>
                    <p:nvPr/>
                  </p:nvCxnSpPr>
                  <p:spPr>
                    <a:xfrm flipV="1">
                      <a:off x="0" y="0"/>
                      <a:ext cx="217238" cy="234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389 Conector recto"/>
                    <p:cNvCxnSpPr/>
                    <p:nvPr/>
                  </p:nvCxnSpPr>
                  <p:spPr>
                    <a:xfrm>
                      <a:off x="215660" y="0"/>
                      <a:ext cx="309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412 Grupo"/>
                  <p:cNvGrpSpPr/>
                  <p:nvPr/>
                </p:nvGrpSpPr>
                <p:grpSpPr>
                  <a:xfrm>
                    <a:off x="388188" y="267419"/>
                    <a:ext cx="524510" cy="180710"/>
                    <a:chOff x="0" y="0"/>
                    <a:chExt cx="524701" cy="181128"/>
                  </a:xfrm>
                </p:grpSpPr>
                <p:cxnSp>
                  <p:nvCxnSpPr>
                    <p:cNvPr id="22" name="414 Conector recto"/>
                    <p:cNvCxnSpPr/>
                    <p:nvPr/>
                  </p:nvCxnSpPr>
                  <p:spPr>
                    <a:xfrm flipV="1">
                      <a:off x="0" y="0"/>
                      <a:ext cx="217238" cy="181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415 Conector recto"/>
                    <p:cNvCxnSpPr/>
                    <p:nvPr/>
                  </p:nvCxnSpPr>
                  <p:spPr>
                    <a:xfrm>
                      <a:off x="215660" y="0"/>
                      <a:ext cx="309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 name="417 Cuadro de texto"/>
                    <p:cNvSpPr txBox="1"/>
                    <p:nvPr/>
                  </p:nvSpPr>
                  <p:spPr>
                    <a:xfrm>
                      <a:off x="733245" y="112143"/>
                      <a:ext cx="431165" cy="3009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a:ea typeface="Times New Roman"/>
                                    <a:cs typeface="Times New Roman"/>
                                  </a:rPr>
                                </m:ctrlPr>
                              </m:sSubPr>
                              <m:e>
                                <m:r>
                                  <a:rPr lang="es-EC" sz="1200" b="0" i="1">
                                    <a:effectLst/>
                                    <a:latin typeface="Cambria Math"/>
                                    <a:ea typeface="Times New Roman"/>
                                    <a:cs typeface="Times New Roman"/>
                                  </a:rPr>
                                  <m:t>𝑇</m:t>
                                </m:r>
                              </m:e>
                              <m:sub>
                                <m:r>
                                  <a:rPr lang="es-EC" sz="1200" b="0" i="1">
                                    <a:effectLst/>
                                    <a:latin typeface="Cambria Math"/>
                                    <a:ea typeface="Times New Roman"/>
                                    <a:cs typeface="Times New Roman"/>
                                  </a:rPr>
                                  <m:t>𝑠</m:t>
                                </m:r>
                                <m:r>
                                  <a:rPr lang="es-EC" sz="1200" b="0" i="1">
                                    <a:effectLst/>
                                    <a:latin typeface="Cambria Math"/>
                                    <a:ea typeface="Times New Roman"/>
                                    <a:cs typeface="Times New Roman"/>
                                  </a:rPr>
                                  <m:t>,2</m:t>
                                </m:r>
                              </m:sub>
                            </m:sSub>
                          </m:oMath>
                        </m:oMathPara>
                      </a14:m>
                      <a:endParaRPr lang="es-EC" sz="1200" b="1">
                        <a:effectLst/>
                        <a:latin typeface="Arial"/>
                        <a:ea typeface="Times New Roman"/>
                        <a:cs typeface="Times New Roman"/>
                      </a:endParaRPr>
                    </a:p>
                  </p:txBody>
                </p:sp>
              </mc:Choice>
              <mc:Fallback xmlns="">
                <p:sp>
                  <p:nvSpPr>
                    <p:cNvPr id="19" name="417 Cuadro de texto"/>
                    <p:cNvSpPr txBox="1">
                      <a:spLocks noRot="1" noChangeAspect="1" noMove="1" noResize="1" noEditPoints="1" noAdjustHandles="1" noChangeArrowheads="1" noChangeShapeType="1" noTextEdit="1"/>
                    </p:cNvSpPr>
                    <p:nvPr/>
                  </p:nvSpPr>
                  <p:spPr>
                    <a:xfrm>
                      <a:off x="733245" y="112143"/>
                      <a:ext cx="431165" cy="300990"/>
                    </a:xfrm>
                    <a:prstGeom prst="rect">
                      <a:avLst/>
                    </a:prstGeom>
                    <a:blipFill rotWithShape="1">
                      <a:blip r:embed="rId14"/>
                      <a:stretch>
                        <a:fillRect/>
                      </a:stretch>
                    </a:blipFill>
                    <a:ln w="6350">
                      <a:noFill/>
                    </a:ln>
                    <a:effectLst/>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17" name="416 Cuadro de texto"/>
                  <p:cNvSpPr txBox="1"/>
                  <p:nvPr/>
                </p:nvSpPr>
                <p:spPr>
                  <a:xfrm>
                    <a:off x="534837" y="0"/>
                    <a:ext cx="431165" cy="3009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a:ea typeface="Times New Roman"/>
                                  <a:cs typeface="Times New Roman"/>
                                </a:rPr>
                              </m:ctrlPr>
                            </m:sSubPr>
                            <m:e>
                              <m:r>
                                <a:rPr lang="es-EC" sz="1200" b="0" i="1">
                                  <a:effectLst/>
                                  <a:latin typeface="Cambria Math"/>
                                  <a:ea typeface="Times New Roman"/>
                                  <a:cs typeface="Times New Roman"/>
                                </a:rPr>
                                <m:t>𝑇</m:t>
                              </m:r>
                            </m:e>
                            <m:sub>
                              <m:r>
                                <a:rPr lang="es-EC" sz="1200" b="0" i="1">
                                  <a:effectLst/>
                                  <a:latin typeface="Cambria Math"/>
                                  <a:ea typeface="Times New Roman"/>
                                  <a:cs typeface="Times New Roman"/>
                                </a:rPr>
                                <m:t>𝑠</m:t>
                              </m:r>
                              <m:r>
                                <a:rPr lang="es-EC" sz="1200" b="0" i="1">
                                  <a:effectLst/>
                                  <a:latin typeface="Cambria Math"/>
                                  <a:ea typeface="Times New Roman"/>
                                  <a:cs typeface="Times New Roman"/>
                                </a:rPr>
                                <m:t>,1</m:t>
                              </m:r>
                            </m:sub>
                          </m:sSub>
                        </m:oMath>
                      </m:oMathPara>
                    </a14:m>
                    <a:endParaRPr lang="es-EC" sz="1200" b="1">
                      <a:effectLst/>
                      <a:latin typeface="Arial"/>
                      <a:ea typeface="Times New Roman"/>
                      <a:cs typeface="Times New Roman"/>
                    </a:endParaRPr>
                  </a:p>
                </p:txBody>
              </p:sp>
            </mc:Choice>
            <mc:Fallback xmlns="">
              <p:sp>
                <p:nvSpPr>
                  <p:cNvPr id="17" name="416 Cuadro de texto"/>
                  <p:cNvSpPr txBox="1">
                    <a:spLocks noRot="1" noChangeAspect="1" noMove="1" noResize="1" noEditPoints="1" noAdjustHandles="1" noChangeArrowheads="1" noChangeShapeType="1" noTextEdit="1"/>
                  </p:cNvSpPr>
                  <p:nvPr/>
                </p:nvSpPr>
                <p:spPr>
                  <a:xfrm>
                    <a:off x="534837" y="0"/>
                    <a:ext cx="431165" cy="300990"/>
                  </a:xfrm>
                  <a:prstGeom prst="rect">
                    <a:avLst/>
                  </a:prstGeom>
                  <a:blipFill rotWithShape="1">
                    <a:blip r:embed="rId15"/>
                    <a:stretch>
                      <a:fillRect/>
                    </a:stretch>
                  </a:blipFill>
                  <a:ln w="6350">
                    <a:noFill/>
                  </a:ln>
                  <a:effectLst/>
                </p:spPr>
                <p:txBody>
                  <a:bodyPr/>
                  <a:lstStyle/>
                  <a:p>
                    <a:r>
                      <a:rPr lang="es-EC">
                        <a:noFill/>
                      </a:rPr>
                      <a:t> </a:t>
                    </a:r>
                  </a:p>
                </p:txBody>
              </p:sp>
            </mc:Fallback>
          </mc:AlternateContent>
        </p:grpSp>
      </p:grpSp>
      <p:grpSp>
        <p:nvGrpSpPr>
          <p:cNvPr id="58" name="378 Grupo"/>
          <p:cNvGrpSpPr/>
          <p:nvPr/>
        </p:nvGrpSpPr>
        <p:grpSpPr>
          <a:xfrm>
            <a:off x="1403648" y="836712"/>
            <a:ext cx="1328420" cy="1785620"/>
            <a:chOff x="0" y="0"/>
            <a:chExt cx="1328617" cy="1786179"/>
          </a:xfrm>
        </p:grpSpPr>
        <p:sp>
          <p:nvSpPr>
            <p:cNvPr id="59" name="379 Cilindro"/>
            <p:cNvSpPr/>
            <p:nvPr/>
          </p:nvSpPr>
          <p:spPr>
            <a:xfrm rot="5400000">
              <a:off x="276324" y="207034"/>
              <a:ext cx="775969" cy="1328617"/>
            </a:xfrm>
            <a:prstGeom prst="ca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60" name="380 Grupo"/>
            <p:cNvGrpSpPr/>
            <p:nvPr/>
          </p:nvGrpSpPr>
          <p:grpSpPr>
            <a:xfrm>
              <a:off x="509238" y="0"/>
              <a:ext cx="793630" cy="1786179"/>
              <a:chOff x="0" y="0"/>
              <a:chExt cx="793630" cy="1786179"/>
            </a:xfrm>
          </p:grpSpPr>
          <p:sp>
            <p:nvSpPr>
              <p:cNvPr id="61" name="381 Cuadro de texto"/>
              <p:cNvSpPr txBox="1"/>
              <p:nvPr/>
            </p:nvSpPr>
            <p:spPr>
              <a:xfrm>
                <a:off x="396815" y="1345836"/>
                <a:ext cx="396815" cy="4403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1000"/>
                  </a:spcBef>
                  <a:spcAft>
                    <a:spcPts val="0"/>
                  </a:spcAft>
                </a:pPr>
                <a:r>
                  <a:rPr lang="es-ES" sz="1200" b="1">
                    <a:effectLst/>
                    <a:latin typeface="Arial"/>
                    <a:ea typeface="Times New Roman"/>
                    <a:cs typeface="Times New Roman"/>
                  </a:rPr>
                  <a:t>Ts</a:t>
                </a:r>
                <a:endParaRPr lang="es-EC" sz="1200" b="1">
                  <a:effectLst/>
                  <a:latin typeface="Arial"/>
                  <a:ea typeface="Times New Roman"/>
                  <a:cs typeface="Times New Roman"/>
                </a:endParaRPr>
              </a:p>
            </p:txBody>
          </p:sp>
          <p:grpSp>
            <p:nvGrpSpPr>
              <p:cNvPr id="62" name="382 Grupo"/>
              <p:cNvGrpSpPr/>
              <p:nvPr/>
            </p:nvGrpSpPr>
            <p:grpSpPr>
              <a:xfrm>
                <a:off x="0" y="0"/>
                <a:ext cx="457200" cy="1449896"/>
                <a:chOff x="0" y="0"/>
                <a:chExt cx="457200" cy="1449896"/>
              </a:xfrm>
            </p:grpSpPr>
            <p:grpSp>
              <p:nvGrpSpPr>
                <p:cNvPr id="63" name="383 Grupo"/>
                <p:cNvGrpSpPr/>
                <p:nvPr/>
              </p:nvGrpSpPr>
              <p:grpSpPr>
                <a:xfrm>
                  <a:off x="86264" y="1147293"/>
                  <a:ext cx="370936" cy="302603"/>
                  <a:chOff x="0" y="-20"/>
                  <a:chExt cx="190326" cy="302603"/>
                </a:xfrm>
              </p:grpSpPr>
              <p:cxnSp>
                <p:nvCxnSpPr>
                  <p:cNvPr id="65" name="384 Conector recto"/>
                  <p:cNvCxnSpPr/>
                  <p:nvPr/>
                </p:nvCxnSpPr>
                <p:spPr>
                  <a:xfrm rot="5400000">
                    <a:off x="95163" y="207417"/>
                    <a:ext cx="0" cy="1903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385 Conector recto"/>
                  <p:cNvCxnSpPr/>
                  <p:nvPr/>
                </p:nvCxnSpPr>
                <p:spPr>
                  <a:xfrm>
                    <a:off x="272" y="-20"/>
                    <a:ext cx="0" cy="302603"/>
                  </a:xfrm>
                  <a:prstGeom prst="line">
                    <a:avLst/>
                  </a:prstGeom>
                  <a:ln w="12700">
                    <a:solidFill>
                      <a:schemeClr val="tx1"/>
                    </a:solidFill>
                    <a:headEnd type="oval"/>
                  </a:ln>
                </p:spPr>
                <p:style>
                  <a:lnRef idx="1">
                    <a:schemeClr val="dk1"/>
                  </a:lnRef>
                  <a:fillRef idx="0">
                    <a:schemeClr val="dk1"/>
                  </a:fillRef>
                  <a:effectRef idx="0">
                    <a:schemeClr val="dk1"/>
                  </a:effectRef>
                  <a:fontRef idx="minor">
                    <a:schemeClr val="tx1"/>
                  </a:fontRef>
                </p:style>
              </p:cxnSp>
            </p:grpSp>
            <p:sp>
              <p:nvSpPr>
                <p:cNvPr id="64" name="386 Cuadro de texto"/>
                <p:cNvSpPr txBox="1"/>
                <p:nvPr/>
              </p:nvSpPr>
              <p:spPr>
                <a:xfrm>
                  <a:off x="0" y="0"/>
                  <a:ext cx="456796" cy="370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r>
                    <a:rPr lang="es-ES" sz="1200" b="1">
                      <a:effectLst/>
                      <a:latin typeface="Arial"/>
                      <a:ea typeface="Times New Roman"/>
                      <a:cs typeface="Times New Roman"/>
                    </a:rPr>
                    <a:t>T</a:t>
                  </a:r>
                  <a:r>
                    <a:rPr lang="es-ES" sz="1200" b="1">
                      <a:effectLst/>
                      <a:latin typeface="Cambria Math"/>
                      <a:ea typeface="Times New Roman"/>
                      <a:cs typeface="Times New Roman"/>
                    </a:rPr>
                    <a:t>∞</a:t>
                  </a:r>
                  <a:endParaRPr lang="es-EC" sz="1200" b="1">
                    <a:effectLst/>
                    <a:latin typeface="Arial"/>
                    <a:ea typeface="Times New Roman"/>
                    <a:cs typeface="Times New Roman"/>
                  </a:endParaRPr>
                </a:p>
              </p:txBody>
            </p:sp>
          </p:grpSp>
        </p:grpSp>
      </p:grpSp>
    </p:spTree>
    <p:extLst>
      <p:ext uri="{BB962C8B-B14F-4D97-AF65-F5344CB8AC3E}">
        <p14:creationId xmlns:p14="http://schemas.microsoft.com/office/powerpoint/2010/main" val="336008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2 Marcador de contenido"/>
              <p:cNvSpPr txBox="1">
                <a:spLocks/>
              </p:cNvSpPr>
              <p:nvPr/>
            </p:nvSpPr>
            <p:spPr>
              <a:xfrm>
                <a:off x="395536" y="580847"/>
                <a:ext cx="8229600" cy="5800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b="1" dirty="0" smtClean="0">
                    <a:solidFill>
                      <a:srgbClr val="FF0000"/>
                    </a:solidFill>
                  </a:rPr>
                  <a:t>PÉRDIDAS DE CALOR</a:t>
                </a:r>
              </a:p>
              <a:p>
                <a:pPr marL="0" indent="0">
                  <a:buNone/>
                </a:pPr>
                <a:endParaRPr lang="es-EC" sz="2400" b="1" dirty="0" smtClean="0"/>
              </a:p>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a:rPr lang="es-EC" sz="2000" b="1" i="1">
                              <a:latin typeface="Cambria Math"/>
                            </a:rPr>
                            <m:t>𝑸</m:t>
                          </m:r>
                        </m:e>
                        <m:sub>
                          <m:r>
                            <a:rPr lang="es-EC" sz="2000" b="1" i="1">
                              <a:latin typeface="Cambria Math"/>
                            </a:rPr>
                            <m:t>𝒑</m:t>
                          </m:r>
                          <m:r>
                            <a:rPr lang="es-EC" sz="2000" b="1" i="1">
                              <a:latin typeface="Cambria Math"/>
                            </a:rPr>
                            <m:t>é</m:t>
                          </m:r>
                          <m:r>
                            <a:rPr lang="es-EC" sz="2000" b="1" i="1">
                              <a:latin typeface="Cambria Math"/>
                            </a:rPr>
                            <m:t>𝒓𝒅𝒊𝒅𝒂𝒔</m:t>
                          </m:r>
                          <m:r>
                            <a:rPr lang="es-EC" sz="2000" b="1" i="1">
                              <a:latin typeface="Cambria Math"/>
                            </a:rPr>
                            <m:t>,</m:t>
                          </m:r>
                          <m:r>
                            <a:rPr lang="es-EC" sz="2000" b="1" i="1">
                              <a:latin typeface="Cambria Math"/>
                            </a:rPr>
                            <m:t>𝒄𝒂𝒍𝒐𝒓</m:t>
                          </m:r>
                        </m:sub>
                      </m:sSub>
                      <m:r>
                        <a:rPr lang="es-EC" sz="2000" b="1" i="1">
                          <a:latin typeface="Cambria Math"/>
                        </a:rPr>
                        <m:t>=</m:t>
                      </m:r>
                      <m:sSub>
                        <m:sSubPr>
                          <m:ctrlPr>
                            <a:rPr lang="es-EC" sz="2000" b="1" i="1">
                              <a:latin typeface="Cambria Math"/>
                            </a:rPr>
                          </m:ctrlPr>
                        </m:sSubPr>
                        <m:e>
                          <m:r>
                            <a:rPr lang="es-EC" sz="2000" b="1" i="1">
                              <a:latin typeface="Cambria Math"/>
                            </a:rPr>
                            <m:t>𝑬</m:t>
                          </m:r>
                        </m:e>
                        <m:sub>
                          <m:r>
                            <a:rPr lang="es-EC" sz="2000" b="1" i="1">
                              <a:latin typeface="Cambria Math"/>
                            </a:rPr>
                            <m:t>𝒗𝒂𝒑𝒐𝒓</m:t>
                          </m:r>
                        </m:sub>
                      </m:sSub>
                      <m:r>
                        <a:rPr lang="es-EC" sz="2000" b="1" i="1">
                          <a:latin typeface="Cambria Math"/>
                        </a:rPr>
                        <m:t>−</m:t>
                      </m:r>
                      <m:d>
                        <m:dPr>
                          <m:ctrlPr>
                            <a:rPr lang="es-EC" sz="2000" b="1" i="1">
                              <a:latin typeface="Cambria Math"/>
                            </a:rPr>
                          </m:ctrlPr>
                        </m:dPr>
                        <m:e>
                          <m:sSub>
                            <m:sSubPr>
                              <m:ctrlPr>
                                <a:rPr lang="es-EC" sz="2000" b="1" i="1">
                                  <a:latin typeface="Cambria Math"/>
                                </a:rPr>
                              </m:ctrlPr>
                            </m:sSubPr>
                            <m:e>
                              <m:r>
                                <a:rPr lang="es-ES" sz="2000" b="1" i="1">
                                  <a:latin typeface="Cambria Math"/>
                                </a:rPr>
                                <m:t>𝑸</m:t>
                              </m:r>
                            </m:e>
                            <m:sub>
                              <m:r>
                                <a:rPr lang="es-ES" sz="2000" b="1" i="1">
                                  <a:latin typeface="Cambria Math"/>
                                </a:rPr>
                                <m:t>𝒍𝒂𝒗𝒂𝒏𝒅𝒆𝒓</m:t>
                              </m:r>
                              <m:r>
                                <a:rPr lang="es-ES" sz="2000" b="1" i="1">
                                  <a:latin typeface="Cambria Math"/>
                                </a:rPr>
                                <m:t>í</m:t>
                              </m:r>
                              <m:r>
                                <a:rPr lang="es-ES" sz="2000" b="1" i="1">
                                  <a:latin typeface="Cambria Math"/>
                                </a:rPr>
                                <m:t>𝒂</m:t>
                              </m:r>
                            </m:sub>
                          </m:sSub>
                          <m:r>
                            <a:rPr lang="es-EC" sz="2000" b="1" i="1">
                              <a:latin typeface="Cambria Math"/>
                            </a:rPr>
                            <m:t>+</m:t>
                          </m:r>
                          <m:sSub>
                            <m:sSubPr>
                              <m:ctrlPr>
                                <a:rPr lang="es-EC" sz="2000" b="1" i="1">
                                  <a:latin typeface="Cambria Math"/>
                                </a:rPr>
                              </m:ctrlPr>
                            </m:sSubPr>
                            <m:e>
                              <m:r>
                                <a:rPr lang="es-ES" sz="2000" b="1" i="1">
                                  <a:latin typeface="Cambria Math"/>
                                </a:rPr>
                                <m:t>𝑸</m:t>
                              </m:r>
                            </m:e>
                            <m:sub>
                              <m:r>
                                <a:rPr lang="es-ES" sz="2000" b="1" i="1">
                                  <a:latin typeface="Cambria Math"/>
                                </a:rPr>
                                <m:t>𝒄𝒐𝒄𝒊𝒏𝒂</m:t>
                              </m:r>
                            </m:sub>
                          </m:sSub>
                          <m:r>
                            <a:rPr lang="es-EC" sz="2000" b="1" i="1">
                              <a:latin typeface="Cambria Math"/>
                            </a:rPr>
                            <m:t>+</m:t>
                          </m:r>
                          <m:sSub>
                            <m:sSubPr>
                              <m:ctrlPr>
                                <a:rPr lang="es-EC" sz="2000" b="1" i="1">
                                  <a:latin typeface="Cambria Math"/>
                                </a:rPr>
                              </m:ctrlPr>
                            </m:sSubPr>
                            <m:e>
                              <m:r>
                                <a:rPr lang="es-ES" sz="2000" b="1" i="1">
                                  <a:latin typeface="Cambria Math"/>
                                </a:rPr>
                                <m:t>𝑸</m:t>
                              </m:r>
                            </m:e>
                            <m:sub>
                              <m:r>
                                <a:rPr lang="es-ES" sz="2000" b="1" i="1">
                                  <a:latin typeface="Cambria Math"/>
                                </a:rPr>
                                <m:t>𝒆𝒔𝒕𝒆𝒓𝒊𝒍𝒊𝒛𝒂𝒄𝒊</m:t>
                              </m:r>
                              <m:r>
                                <a:rPr lang="es-ES" sz="2000" b="1" i="1">
                                  <a:latin typeface="Cambria Math"/>
                                </a:rPr>
                                <m:t>ó</m:t>
                              </m:r>
                              <m:r>
                                <a:rPr lang="es-ES" sz="2000" b="1" i="1">
                                  <a:latin typeface="Cambria Math"/>
                                </a:rPr>
                                <m:t>𝒏</m:t>
                              </m:r>
                            </m:sub>
                          </m:sSub>
                          <m:r>
                            <a:rPr lang="es-EC" sz="2000" b="1" i="1">
                              <a:latin typeface="Cambria Math"/>
                            </a:rPr>
                            <m:t>+</m:t>
                          </m:r>
                          <m:sSub>
                            <m:sSubPr>
                              <m:ctrlPr>
                                <a:rPr lang="es-EC" sz="2000" b="1" i="1">
                                  <a:latin typeface="Cambria Math"/>
                                </a:rPr>
                              </m:ctrlPr>
                            </m:sSubPr>
                            <m:e>
                              <m:r>
                                <a:rPr lang="es-ES" sz="2000" b="1" i="1">
                                  <a:latin typeface="Cambria Math"/>
                                </a:rPr>
                                <m:t>𝑸</m:t>
                              </m:r>
                            </m:e>
                            <m:sub>
                              <m:r>
                                <a:rPr lang="es-ES" sz="2000" b="1" i="1">
                                  <a:latin typeface="Cambria Math"/>
                                </a:rPr>
                                <m:t>𝑨𝑪𝑺</m:t>
                              </m:r>
                            </m:sub>
                          </m:sSub>
                          <m:r>
                            <a:rPr lang="es-ES" sz="2000" b="1" i="1">
                              <a:latin typeface="Cambria Math"/>
                            </a:rPr>
                            <m:t>+</m:t>
                          </m:r>
                          <m:sSub>
                            <m:sSubPr>
                              <m:ctrlPr>
                                <a:rPr lang="es-EC" sz="2000" b="1" i="1">
                                  <a:latin typeface="Cambria Math"/>
                                </a:rPr>
                              </m:ctrlPr>
                            </m:sSubPr>
                            <m:e>
                              <m:r>
                                <a:rPr lang="es-ES" sz="2000" b="1" i="1">
                                  <a:latin typeface="Cambria Math"/>
                                </a:rPr>
                                <m:t>𝑸</m:t>
                              </m:r>
                            </m:e>
                            <m:sub>
                              <m:r>
                                <a:rPr lang="es-ES" sz="2000" b="1" i="1">
                                  <a:latin typeface="Cambria Math"/>
                                </a:rPr>
                                <m:t>𝒑𝒊𝒔𝒄𝒊𝒏𝒂</m:t>
                              </m:r>
                            </m:sub>
                          </m:sSub>
                          <m:r>
                            <a:rPr lang="es-ES" sz="2000" b="1" i="1">
                              <a:latin typeface="Cambria Math"/>
                            </a:rPr>
                            <m:t>+</m:t>
                          </m:r>
                          <m:sSub>
                            <m:sSubPr>
                              <m:ctrlPr>
                                <a:rPr lang="es-EC" sz="2000" b="1" i="1">
                                  <a:latin typeface="Cambria Math"/>
                                </a:rPr>
                              </m:ctrlPr>
                            </m:sSubPr>
                            <m:e>
                              <m:r>
                                <a:rPr lang="es-ES" sz="2000" b="1" i="1">
                                  <a:latin typeface="Cambria Math"/>
                                </a:rPr>
                                <m:t>𝑬</m:t>
                              </m:r>
                            </m:e>
                            <m:sub>
                              <m:r>
                                <a:rPr lang="es-ES" sz="2000" b="1" i="1">
                                  <a:latin typeface="Cambria Math"/>
                                </a:rPr>
                                <m:t>𝒇𝒖𝒈𝒂𝒔</m:t>
                              </m:r>
                            </m:sub>
                          </m:sSub>
                          <m:r>
                            <a:rPr lang="es-ES" sz="2000" b="1" i="1">
                              <a:latin typeface="Cambria Math"/>
                            </a:rPr>
                            <m:t>+</m:t>
                          </m:r>
                          <m:sSub>
                            <m:sSubPr>
                              <m:ctrlPr>
                                <a:rPr lang="es-EC" sz="2000" b="1" i="1">
                                  <a:latin typeface="Cambria Math"/>
                                </a:rPr>
                              </m:ctrlPr>
                            </m:sSubPr>
                            <m:e>
                              <m:r>
                                <a:rPr lang="es-ES" sz="2000" b="1" i="1">
                                  <a:latin typeface="Cambria Math"/>
                                </a:rPr>
                                <m:t>𝑬</m:t>
                              </m:r>
                            </m:e>
                            <m:sub>
                              <m:r>
                                <a:rPr lang="es-ES" sz="2000" b="1" i="1">
                                  <a:latin typeface="Cambria Math"/>
                                </a:rPr>
                                <m:t>𝒄𝒐𝒏𝒅𝒆𝒏𝒔𝒂𝒅𝒐</m:t>
                              </m:r>
                            </m:sub>
                          </m:sSub>
                        </m:e>
                      </m:d>
                      <m:r>
                        <a:rPr lang="es-EC" sz="2000" b="1" i="1">
                          <a:latin typeface="Cambria Math"/>
                        </a:rPr>
                        <m:t> , </m:t>
                      </m:r>
                      <m:r>
                        <a:rPr lang="es-EC" sz="2000" b="1" i="1">
                          <a:latin typeface="Cambria Math"/>
                        </a:rPr>
                        <m:t>𝑱</m:t>
                      </m:r>
                    </m:oMath>
                  </m:oMathPara>
                </a14:m>
                <a:endParaRPr lang="es-EC" sz="2000" b="1" dirty="0" smtClean="0"/>
              </a:p>
              <a:p>
                <a:pPr marL="0" indent="0">
                  <a:buFont typeface="Arial" pitchFamily="34" charset="0"/>
                  <a:buNone/>
                </a:pPr>
                <a:endParaRPr lang="es-EC" sz="2800" b="1" dirty="0" smtClean="0"/>
              </a:p>
              <a:p>
                <a:r>
                  <a:rPr lang="es-ES" sz="2400" b="1" dirty="0">
                    <a:solidFill>
                      <a:srgbClr val="FF0000"/>
                    </a:solidFill>
                  </a:rPr>
                  <a:t>PÉRDIDAS DE </a:t>
                </a:r>
                <a:r>
                  <a:rPr lang="es-ES" sz="2400" b="1" dirty="0" smtClean="0">
                    <a:solidFill>
                      <a:srgbClr val="FF0000"/>
                    </a:solidFill>
                  </a:rPr>
                  <a:t>CALOR INDETERMINADAS</a:t>
                </a:r>
              </a:p>
              <a:p>
                <a:pPr marL="0" indent="0">
                  <a:buNone/>
                </a:pPr>
                <a:endParaRPr lang="es-ES"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s-EC" sz="1800" b="1" i="1">
                              <a:latin typeface="Cambria Math"/>
                            </a:rPr>
                          </m:ctrlPr>
                        </m:sSubPr>
                        <m:e>
                          <m:r>
                            <a:rPr lang="es-EC" sz="1800" b="1" i="1">
                              <a:latin typeface="Cambria Math"/>
                            </a:rPr>
                            <m:t>𝑸</m:t>
                          </m:r>
                        </m:e>
                        <m:sub>
                          <m:r>
                            <a:rPr lang="es-EC" sz="1800" b="1" i="1">
                              <a:latin typeface="Cambria Math"/>
                            </a:rPr>
                            <m:t>𝒊𝒏𝒅𝒆𝒕𝒆𝒓𝒎𝒊𝒏𝒂𝒅𝒂𝒔</m:t>
                          </m:r>
                        </m:sub>
                      </m:sSub>
                      <m:r>
                        <a:rPr lang="es-EC" sz="1800" b="1" i="1">
                          <a:latin typeface="Cambria Math"/>
                        </a:rPr>
                        <m:t>=</m:t>
                      </m:r>
                      <m:sSub>
                        <m:sSubPr>
                          <m:ctrlPr>
                            <a:rPr lang="es-EC" sz="1800" b="1" i="1">
                              <a:latin typeface="Cambria Math"/>
                            </a:rPr>
                          </m:ctrlPr>
                        </m:sSubPr>
                        <m:e>
                          <m:r>
                            <a:rPr lang="es-EC" sz="1800" b="1" i="1">
                              <a:latin typeface="Cambria Math"/>
                            </a:rPr>
                            <m:t>𝑸</m:t>
                          </m:r>
                        </m:e>
                        <m:sub>
                          <m:r>
                            <a:rPr lang="es-EC" sz="1800" b="1" i="1">
                              <a:latin typeface="Cambria Math"/>
                            </a:rPr>
                            <m:t>𝒑</m:t>
                          </m:r>
                          <m:r>
                            <a:rPr lang="es-EC" sz="1800" b="1" i="1">
                              <a:latin typeface="Cambria Math"/>
                            </a:rPr>
                            <m:t>é</m:t>
                          </m:r>
                          <m:r>
                            <a:rPr lang="es-EC" sz="1800" b="1" i="1">
                              <a:latin typeface="Cambria Math"/>
                            </a:rPr>
                            <m:t>𝒓𝒅𝒊𝒅𝒂𝒔</m:t>
                          </m:r>
                          <m:r>
                            <a:rPr lang="es-EC" sz="1800" b="1" i="1">
                              <a:latin typeface="Cambria Math"/>
                            </a:rPr>
                            <m:t>,</m:t>
                          </m:r>
                          <m:r>
                            <a:rPr lang="es-EC" sz="1800" b="1" i="1">
                              <a:latin typeface="Cambria Math"/>
                            </a:rPr>
                            <m:t>𝒄𝒂𝒍𝒐𝒓</m:t>
                          </m:r>
                        </m:sub>
                      </m:sSub>
                      <m:r>
                        <a:rPr lang="es-ES" sz="1800" b="1" i="1">
                          <a:latin typeface="Cambria Math"/>
                        </a:rPr>
                        <m:t>    −</m:t>
                      </m:r>
                      <m:d>
                        <m:dPr>
                          <m:ctrlPr>
                            <a:rPr lang="es-EC" sz="1800" b="1" i="1">
                              <a:latin typeface="Cambria Math"/>
                            </a:rPr>
                          </m:ctrlPr>
                        </m:dPr>
                        <m:e>
                          <m:sSub>
                            <m:sSubPr>
                              <m:ctrlPr>
                                <a:rPr lang="es-EC" sz="1800" b="1" i="1" smtClean="0">
                                  <a:latin typeface="Cambria Math"/>
                                </a:rPr>
                              </m:ctrlPr>
                            </m:sSubPr>
                            <m:e>
                              <m:r>
                                <a:rPr lang="es-EC" sz="1800" b="1" i="1">
                                  <a:latin typeface="Cambria Math"/>
                                </a:rPr>
                                <m:t>𝑸</m:t>
                              </m:r>
                            </m:e>
                            <m:sub>
                              <m:r>
                                <a:rPr lang="es-EC" sz="1800" b="1" i="1">
                                  <a:latin typeface="Cambria Math"/>
                                </a:rPr>
                                <m:t>𝒕𝒖𝒃</m:t>
                              </m:r>
                              <m:r>
                                <a:rPr lang="es-EC" sz="1800" b="1" i="1">
                                  <a:latin typeface="Cambria Math"/>
                                </a:rPr>
                                <m:t>,</m:t>
                              </m:r>
                              <m:r>
                                <a:rPr lang="es-EC" sz="1800" b="1" i="1">
                                  <a:latin typeface="Cambria Math"/>
                                </a:rPr>
                                <m:t>𝒗𝒂𝒑𝒐𝒓</m:t>
                              </m:r>
                            </m:sub>
                          </m:sSub>
                          <m:r>
                            <a:rPr lang="es-ES" sz="1800" b="1" i="1">
                              <a:latin typeface="Cambria Math"/>
                            </a:rPr>
                            <m:t>+</m:t>
                          </m:r>
                          <m:sSub>
                            <m:sSubPr>
                              <m:ctrlPr>
                                <a:rPr lang="es-EC" sz="1800" b="1" i="1">
                                  <a:latin typeface="Cambria Math"/>
                                </a:rPr>
                              </m:ctrlPr>
                            </m:sSubPr>
                            <m:e>
                              <m:sSub>
                                <m:sSubPr>
                                  <m:ctrlPr>
                                    <a:rPr lang="es-EC" sz="1800" b="1" i="1">
                                      <a:latin typeface="Cambria Math"/>
                                    </a:rPr>
                                  </m:ctrlPr>
                                </m:sSubPr>
                                <m:e>
                                  <m:r>
                                    <a:rPr lang="es-EC" sz="1800" b="1" i="1">
                                      <a:latin typeface="Cambria Math"/>
                                    </a:rPr>
                                    <m:t>𝑸</m:t>
                                  </m:r>
                                </m:e>
                                <m:sub>
                                  <m:r>
                                    <a:rPr lang="es-EC" sz="1800" b="1" i="1">
                                      <a:latin typeface="Cambria Math"/>
                                    </a:rPr>
                                    <m:t>𝒄𝒂𝒃𝒆𝒛𝒂𝒍</m:t>
                                  </m:r>
                                </m:sub>
                              </m:sSub>
                              <m:r>
                                <a:rPr lang="es-EC" sz="1800" b="1" i="1">
                                  <a:latin typeface="Cambria Math"/>
                                </a:rPr>
                                <m:t>+</m:t>
                              </m:r>
                              <m:sSub>
                                <m:sSubPr>
                                  <m:ctrlPr>
                                    <a:rPr lang="es-EC" sz="1800" b="1" i="1">
                                      <a:latin typeface="Cambria Math"/>
                                    </a:rPr>
                                  </m:ctrlPr>
                                </m:sSubPr>
                                <m:e>
                                  <m:r>
                                    <a:rPr lang="es-EC" sz="1800" b="1" i="1">
                                      <a:latin typeface="Cambria Math"/>
                                    </a:rPr>
                                    <m:t>𝑸</m:t>
                                  </m:r>
                                </m:e>
                                <m:sub>
                                  <m:r>
                                    <a:rPr lang="es-EC" sz="1800" b="1" i="1">
                                      <a:latin typeface="Cambria Math"/>
                                    </a:rPr>
                                    <m:t>𝒕𝒂𝒏𝒒𝒖𝒆</m:t>
                                  </m:r>
                                  <m:r>
                                    <a:rPr lang="es-EC" sz="1800" b="1" i="1">
                                      <a:latin typeface="Cambria Math"/>
                                    </a:rPr>
                                    <m:t>,</m:t>
                                  </m:r>
                                  <m:r>
                                    <a:rPr lang="es-EC" sz="1800" b="1" i="1">
                                      <a:latin typeface="Cambria Math"/>
                                    </a:rPr>
                                    <m:t>𝒄𝒐𝒏𝒅𝒆𝒏𝒔𝒂𝒅𝒐</m:t>
                                  </m:r>
                                </m:sub>
                              </m:sSub>
                              <m:r>
                                <a:rPr lang="es-EC" sz="1800" b="1" i="1">
                                  <a:latin typeface="Cambria Math"/>
                                </a:rPr>
                                <m:t>+</m:t>
                              </m:r>
                              <m:r>
                                <a:rPr lang="es-EC" sz="1800" b="1" i="1">
                                  <a:latin typeface="Cambria Math"/>
                                </a:rPr>
                                <m:t>𝑸</m:t>
                              </m:r>
                            </m:e>
                            <m:sub>
                              <m:r>
                                <a:rPr lang="es-EC" sz="1800" b="1" i="1">
                                  <a:latin typeface="Cambria Math"/>
                                </a:rPr>
                                <m:t>𝒐𝒕𝒓𝒂𝒔</m:t>
                              </m:r>
                              <m:r>
                                <a:rPr lang="es-EC" sz="1800" b="1" i="1">
                                  <a:latin typeface="Cambria Math"/>
                                </a:rPr>
                                <m:t>,</m:t>
                              </m:r>
                              <m:r>
                                <a:rPr lang="es-EC" sz="1800" b="1" i="1">
                                  <a:latin typeface="Cambria Math"/>
                                </a:rPr>
                                <m:t>𝒑𝒆𝒓𝒅𝒊𝒅𝒂𝒔</m:t>
                              </m:r>
                            </m:sub>
                          </m:sSub>
                        </m:e>
                      </m:d>
                      <m:r>
                        <a:rPr lang="es-EC" sz="1800" b="1" i="1">
                          <a:latin typeface="Cambria Math"/>
                        </a:rPr>
                        <m:t> , </m:t>
                      </m:r>
                      <m:r>
                        <a:rPr lang="es-EC" sz="1800" b="1" i="1">
                          <a:latin typeface="Cambria Math"/>
                        </a:rPr>
                        <m:t>𝑱</m:t>
                      </m:r>
                    </m:oMath>
                  </m:oMathPara>
                </a14:m>
                <a:endParaRPr lang="es-ES" sz="1800" b="1" dirty="0" smtClean="0"/>
              </a:p>
              <a:p>
                <a:pPr marL="0" indent="0">
                  <a:buNone/>
                </a:pPr>
                <a:endParaRPr lang="es-EC" b="1" dirty="0"/>
              </a:p>
              <a:p>
                <a:pPr marL="0" indent="0">
                  <a:buFont typeface="Arial" pitchFamily="34" charset="0"/>
                  <a:buNone/>
                </a:pPr>
                <a:endParaRPr lang="es-EC" dirty="0"/>
              </a:p>
            </p:txBody>
          </p:sp>
        </mc:Choice>
        <mc:Fallback xmlns="">
          <p:sp>
            <p:nvSpPr>
              <p:cNvPr id="8" name="2 Marcador de contenido"/>
              <p:cNvSpPr txBox="1">
                <a:spLocks noRot="1" noChangeAspect="1" noMove="1" noResize="1" noEditPoints="1" noAdjustHandles="1" noChangeArrowheads="1" noChangeShapeType="1" noTextEdit="1"/>
              </p:cNvSpPr>
              <p:nvPr/>
            </p:nvSpPr>
            <p:spPr>
              <a:xfrm>
                <a:off x="395536" y="580847"/>
                <a:ext cx="8229600" cy="5800481"/>
              </a:xfrm>
              <a:prstGeom prst="rect">
                <a:avLst/>
              </a:prstGeom>
              <a:blipFill rotWithShape="1">
                <a:blip r:embed="rId4"/>
                <a:stretch>
                  <a:fillRect l="-1037" t="-840"/>
                </a:stretch>
              </a:blipFill>
            </p:spPr>
            <p:txBody>
              <a:bodyPr/>
              <a:lstStyle/>
              <a:p>
                <a:r>
                  <a:rPr lang="es-EC">
                    <a:noFill/>
                  </a:rPr>
                  <a:t> </a:t>
                </a:r>
              </a:p>
            </p:txBody>
          </p:sp>
        </mc:Fallback>
      </mc:AlternateContent>
    </p:spTree>
    <p:extLst>
      <p:ext uri="{BB962C8B-B14F-4D97-AF65-F5344CB8AC3E}">
        <p14:creationId xmlns:p14="http://schemas.microsoft.com/office/powerpoint/2010/main" val="127499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229600" cy="1143000"/>
          </a:xfrm>
        </p:spPr>
        <p:txBody>
          <a:bodyPr>
            <a:noAutofit/>
          </a:bodyPr>
          <a:lstStyle/>
          <a:p>
            <a:r>
              <a:rPr lang="es-EC" sz="3200" b="1" dirty="0" smtClean="0"/>
              <a:t>4. LÍNEA BASE DEL SISTEMA TÉRMICO DEL HOSPITAL – AÑO 2013</a:t>
            </a:r>
            <a:endParaRPr lang="es-EC" sz="3200" b="1" dirty="0"/>
          </a:p>
        </p:txBody>
      </p:sp>
      <p:sp>
        <p:nvSpPr>
          <p:cNvPr id="3" name="2 Marcador de contenido"/>
          <p:cNvSpPr>
            <a:spLocks noGrp="1"/>
          </p:cNvSpPr>
          <p:nvPr>
            <p:ph idx="1"/>
          </p:nvPr>
        </p:nvSpPr>
        <p:spPr/>
        <p:txBody>
          <a:bodyPr>
            <a:normAutofit fontScale="92500" lnSpcReduction="10000"/>
          </a:bodyPr>
          <a:lstStyle/>
          <a:p>
            <a:r>
              <a:rPr lang="es-ES" sz="2400" dirty="0"/>
              <a:t>La caldera funciona de lunes a viernes de 7am a 7pm (12 horas/día), fines de semana de 7am a 1pm (5 horas/día</a:t>
            </a:r>
            <a:r>
              <a:rPr lang="es-ES" sz="2400" dirty="0" smtClean="0"/>
              <a:t>).</a:t>
            </a:r>
          </a:p>
          <a:p>
            <a:r>
              <a:rPr lang="es-ES" sz="2400" dirty="0"/>
              <a:t>La presión de funcionamiento del caldero está controlada entre 5 y 6 </a:t>
            </a:r>
            <a:r>
              <a:rPr lang="es-ES" sz="2400" dirty="0" smtClean="0"/>
              <a:t>barg</a:t>
            </a:r>
          </a:p>
          <a:p>
            <a:r>
              <a:rPr lang="es-ES" sz="2400" dirty="0"/>
              <a:t>Por el intercambiador de ACS circula agua caliente con el uso de una bomba centrífuga que funciona las 24 horas del </a:t>
            </a:r>
            <a:r>
              <a:rPr lang="es-ES" sz="2400" dirty="0" smtClean="0"/>
              <a:t>día</a:t>
            </a:r>
          </a:p>
          <a:p>
            <a:r>
              <a:rPr lang="es-ES" sz="2400" dirty="0"/>
              <a:t>La temperatura del ACS es controlada en la </a:t>
            </a:r>
            <a:r>
              <a:rPr lang="es-ES" sz="2400" dirty="0" smtClean="0"/>
              <a:t>ERP</a:t>
            </a:r>
            <a:r>
              <a:rPr lang="es-EC" sz="2400" dirty="0" smtClean="0"/>
              <a:t>. </a:t>
            </a:r>
            <a:r>
              <a:rPr lang="es-ES" sz="2400" dirty="0"/>
              <a:t>El promedio es de 57 </a:t>
            </a:r>
            <a:r>
              <a:rPr lang="es-EC" sz="2400" dirty="0"/>
              <a:t>ºC </a:t>
            </a:r>
            <a:r>
              <a:rPr lang="es-ES" sz="2400" dirty="0"/>
              <a:t>para la línea que sale del intercambiador hacia el hospital y de 52,8 </a:t>
            </a:r>
            <a:r>
              <a:rPr lang="es-EC" sz="2400" dirty="0"/>
              <a:t>ºC para la línea de retorno</a:t>
            </a:r>
            <a:r>
              <a:rPr lang="es-ES" sz="2400" dirty="0" smtClean="0"/>
              <a:t>.</a:t>
            </a:r>
            <a:r>
              <a:rPr lang="es-EC" sz="2400" dirty="0" smtClean="0"/>
              <a:t> </a:t>
            </a:r>
            <a:r>
              <a:rPr lang="es-EC" sz="2400" dirty="0"/>
              <a:t>La temperatura máxima es de </a:t>
            </a:r>
            <a:r>
              <a:rPr lang="es-ES" sz="2400" dirty="0"/>
              <a:t>75</a:t>
            </a:r>
            <a:r>
              <a:rPr lang="es-EC" sz="2400" dirty="0"/>
              <a:t> ºC y la mínima que se da al arranque del caldero es de </a:t>
            </a:r>
            <a:r>
              <a:rPr lang="es-ES" sz="2400" dirty="0"/>
              <a:t>35</a:t>
            </a:r>
            <a:r>
              <a:rPr lang="es-EC" sz="2400" dirty="0"/>
              <a:t> ºC</a:t>
            </a:r>
            <a:r>
              <a:rPr lang="es-EC" sz="2400" dirty="0" smtClean="0"/>
              <a:t>.</a:t>
            </a:r>
          </a:p>
          <a:p>
            <a:r>
              <a:rPr lang="es-ES" sz="2400" dirty="0"/>
              <a:t>La piscina funciona de lunes a viernes de 11h00 a las </a:t>
            </a:r>
            <a:r>
              <a:rPr lang="es-ES" sz="2400" dirty="0" smtClean="0"/>
              <a:t>17h00</a:t>
            </a:r>
          </a:p>
          <a:p>
            <a:r>
              <a:rPr lang="es-ES" sz="2400" dirty="0"/>
              <a:t>La tubería de vapor hacia la piscina no tiene línea de retorno de condensado y no forma parte del sistema instalado originalmente</a:t>
            </a:r>
            <a:endParaRPr lang="es-EC" sz="2400"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1297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33" y="1484784"/>
            <a:ext cx="8654608" cy="469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2 Marcador de contenido"/>
          <p:cNvSpPr>
            <a:spLocks noGrp="1"/>
          </p:cNvSpPr>
          <p:nvPr>
            <p:ph idx="1"/>
          </p:nvPr>
        </p:nvSpPr>
        <p:spPr>
          <a:xfrm>
            <a:off x="214370" y="753113"/>
            <a:ext cx="8229600" cy="532656"/>
          </a:xfrm>
        </p:spPr>
        <p:txBody>
          <a:bodyPr>
            <a:normAutofit/>
          </a:bodyPr>
          <a:lstStyle/>
          <a:p>
            <a:pPr marL="0" indent="0">
              <a:buNone/>
            </a:pPr>
            <a:r>
              <a:rPr lang="es-ES" sz="2400" b="1" dirty="0" smtClean="0"/>
              <a:t>SISTEMA DE DISTRIBUCIÓN DE VAPOR</a:t>
            </a:r>
            <a:endParaRPr lang="es-EC" sz="2400" b="1" dirty="0"/>
          </a:p>
        </p:txBody>
      </p:sp>
    </p:spTree>
    <p:extLst>
      <p:ext uri="{BB962C8B-B14F-4D97-AF65-F5344CB8AC3E}">
        <p14:creationId xmlns:p14="http://schemas.microsoft.com/office/powerpoint/2010/main" val="228128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798489"/>
          </a:xfrm>
        </p:spPr>
        <p:txBody>
          <a:bodyPr>
            <a:normAutofit fontScale="77500" lnSpcReduction="20000"/>
          </a:bodyPr>
          <a:lstStyle/>
          <a:p>
            <a:pPr marL="114300" indent="0" algn="just">
              <a:buNone/>
            </a:pPr>
            <a:r>
              <a:rPr lang="es-MX" sz="3600" b="1" cap="all" dirty="0"/>
              <a:t>objetivo General</a:t>
            </a:r>
            <a:endParaRPr lang="es-EC" sz="3600" b="1" cap="all" dirty="0"/>
          </a:p>
          <a:p>
            <a:pPr marL="0" indent="0" algn="just">
              <a:buNone/>
            </a:pPr>
            <a:r>
              <a:rPr lang="es-MX" dirty="0"/>
              <a:t>Elaborar el balance energético y analizar alternativas de eficiencia energética en el sistema térmico del hospital IESS – </a:t>
            </a:r>
            <a:r>
              <a:rPr lang="es-MX" dirty="0" smtClean="0"/>
              <a:t>Ibarra</a:t>
            </a:r>
          </a:p>
          <a:p>
            <a:pPr marL="0" indent="0" algn="just">
              <a:buNone/>
            </a:pPr>
            <a:endParaRPr lang="es-EC" dirty="0"/>
          </a:p>
          <a:p>
            <a:pPr marL="114300" indent="0" algn="just">
              <a:buNone/>
            </a:pPr>
            <a:r>
              <a:rPr lang="es-MX" b="1" cap="all" dirty="0"/>
              <a:t>objetivos Específicos</a:t>
            </a:r>
            <a:endParaRPr lang="es-EC" b="1" cap="all" dirty="0"/>
          </a:p>
          <a:p>
            <a:pPr lvl="0" algn="just"/>
            <a:r>
              <a:rPr lang="es-MX" dirty="0"/>
              <a:t>Determinar cuáles son los sistemas de mayor consumo energético </a:t>
            </a:r>
            <a:endParaRPr lang="es-EC" dirty="0"/>
          </a:p>
          <a:p>
            <a:pPr lvl="0" algn="just"/>
            <a:r>
              <a:rPr lang="es-MX" dirty="0"/>
              <a:t>Determinar los índices de eficiencia energética del sistema térmico</a:t>
            </a:r>
            <a:endParaRPr lang="es-EC" dirty="0"/>
          </a:p>
          <a:p>
            <a:pPr lvl="0" algn="just"/>
            <a:r>
              <a:rPr lang="es-MX" dirty="0"/>
              <a:t>Realizar modelos de comportamiento del sistema térmico</a:t>
            </a:r>
            <a:endParaRPr lang="es-EC" dirty="0"/>
          </a:p>
          <a:p>
            <a:pPr lvl="0" algn="just"/>
            <a:r>
              <a:rPr lang="es-MX" dirty="0"/>
              <a:t>Proponer alternativas de eficiencia energética</a:t>
            </a:r>
            <a:endParaRPr lang="es-EC" dirty="0"/>
          </a:p>
          <a:p>
            <a:pPr algn="just"/>
            <a:endParaRPr lang="es-EC"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36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0832" y="548680"/>
            <a:ext cx="8229600" cy="641711"/>
          </a:xfrm>
        </p:spPr>
        <p:txBody>
          <a:bodyPr>
            <a:normAutofit/>
          </a:bodyPr>
          <a:lstStyle/>
          <a:p>
            <a:pPr marL="0" indent="0">
              <a:buNone/>
            </a:pPr>
            <a:r>
              <a:rPr lang="es-EC" sz="2400" b="1" dirty="0" smtClean="0"/>
              <a:t>BALANCE DE ENERGÍA DE LA CALDERA</a:t>
            </a: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5 Grupo"/>
          <p:cNvGrpSpPr/>
          <p:nvPr/>
        </p:nvGrpSpPr>
        <p:grpSpPr>
          <a:xfrm>
            <a:off x="2195736" y="1412776"/>
            <a:ext cx="4229100" cy="4629150"/>
            <a:chOff x="0" y="0"/>
            <a:chExt cx="4572000" cy="5429250"/>
          </a:xfrm>
        </p:grpSpPr>
        <p:graphicFrame>
          <p:nvGraphicFramePr>
            <p:cNvPr id="8" name="1 Gráfico"/>
            <p:cNvGraphicFramePr>
              <a:graphicFrameLocks/>
            </p:cNvGraphicFramePr>
            <p:nvPr>
              <p:extLst>
                <p:ext uri="{D42A27DB-BD31-4B8C-83A1-F6EECF244321}">
                  <p14:modId xmlns:p14="http://schemas.microsoft.com/office/powerpoint/2010/main" val="2779305619"/>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4 Gráfico"/>
            <p:cNvGraphicFramePr>
              <a:graphicFrameLocks/>
            </p:cNvGraphicFramePr>
            <p:nvPr>
              <p:extLst>
                <p:ext uri="{D42A27DB-BD31-4B8C-83A1-F6EECF244321}">
                  <p14:modId xmlns:p14="http://schemas.microsoft.com/office/powerpoint/2010/main" val="865163712"/>
                </p:ext>
              </p:extLst>
            </p:nvPr>
          </p:nvGraphicFramePr>
          <p:xfrm>
            <a:off x="0" y="268605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4270822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24128" y="2859297"/>
            <a:ext cx="2952328" cy="641711"/>
          </a:xfrm>
        </p:spPr>
        <p:txBody>
          <a:bodyPr>
            <a:noAutofit/>
          </a:bodyPr>
          <a:lstStyle/>
          <a:p>
            <a:pPr marL="0" lvl="0" indent="0" fontAlgn="base">
              <a:buNone/>
            </a:pPr>
            <a:r>
              <a:rPr lang="es-EC" sz="2000" b="1" dirty="0" smtClean="0"/>
              <a:t>BALANCE DE ENERGÍA DEL SISTEMA TÉRMICO DEL HOSPITAL</a:t>
            </a:r>
            <a:endParaRPr lang="es-EC" sz="2000" b="1" dirty="0">
              <a:effectLst>
                <a:glow>
                  <a:srgbClr val="000000"/>
                </a:glow>
                <a:outerShdw sx="0" sy="0">
                  <a:srgbClr val="000000"/>
                </a:outerShdw>
                <a:reflection stA="0" endPos="0" fadeDir="0" sx="0" sy="0"/>
              </a:effectLst>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4 Grupo"/>
          <p:cNvGrpSpPr/>
          <p:nvPr/>
        </p:nvGrpSpPr>
        <p:grpSpPr>
          <a:xfrm>
            <a:off x="611560" y="260648"/>
            <a:ext cx="4680520" cy="6356423"/>
            <a:chOff x="0" y="0"/>
            <a:chExt cx="4572000" cy="5118685"/>
          </a:xfrm>
        </p:grpSpPr>
        <p:graphicFrame>
          <p:nvGraphicFramePr>
            <p:cNvPr id="13" name="5 Gráfico"/>
            <p:cNvGraphicFramePr>
              <a:graphicFrameLocks/>
            </p:cNvGraphicFramePr>
            <p:nvPr>
              <p:extLst>
                <p:ext uri="{D42A27DB-BD31-4B8C-83A1-F6EECF244321}">
                  <p14:modId xmlns:p14="http://schemas.microsoft.com/office/powerpoint/2010/main" val="2762089914"/>
                </p:ext>
              </p:extLst>
            </p:nvPr>
          </p:nvGraphicFramePr>
          <p:xfrm>
            <a:off x="0" y="0"/>
            <a:ext cx="4572000" cy="2414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6 Gráfico"/>
            <p:cNvGraphicFramePr>
              <a:graphicFrameLocks/>
            </p:cNvGraphicFramePr>
            <p:nvPr>
              <p:extLst>
                <p:ext uri="{D42A27DB-BD31-4B8C-83A1-F6EECF244321}">
                  <p14:modId xmlns:p14="http://schemas.microsoft.com/office/powerpoint/2010/main" val="2189151451"/>
                </p:ext>
              </p:extLst>
            </p:nvPr>
          </p:nvGraphicFramePr>
          <p:xfrm>
            <a:off x="0" y="1677081"/>
            <a:ext cx="4572000" cy="344160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9631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24128" y="2859297"/>
            <a:ext cx="2952328" cy="641711"/>
          </a:xfrm>
        </p:spPr>
        <p:txBody>
          <a:bodyPr>
            <a:noAutofit/>
          </a:bodyPr>
          <a:lstStyle/>
          <a:p>
            <a:pPr marL="0" lvl="0" indent="0" fontAlgn="base">
              <a:buNone/>
            </a:pPr>
            <a:r>
              <a:rPr lang="es-EC" sz="2000" b="1" dirty="0" smtClean="0"/>
              <a:t>BALANCE DE ENERGÍA DE ACS</a:t>
            </a:r>
            <a:endParaRPr lang="es-EC" sz="2000" b="1" dirty="0">
              <a:effectLst>
                <a:glow>
                  <a:srgbClr val="000000"/>
                </a:glow>
                <a:outerShdw sx="0" sy="0">
                  <a:srgbClr val="000000"/>
                </a:outerShdw>
                <a:reflection stA="0" endPos="0" fadeDir="0" sx="0" sy="0"/>
              </a:effectLst>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4 Grupo"/>
          <p:cNvGrpSpPr/>
          <p:nvPr/>
        </p:nvGrpSpPr>
        <p:grpSpPr>
          <a:xfrm>
            <a:off x="899592" y="260648"/>
            <a:ext cx="3924935" cy="6156960"/>
            <a:chOff x="0" y="0"/>
            <a:chExt cx="4572000" cy="5205200"/>
          </a:xfrm>
        </p:grpSpPr>
        <p:graphicFrame>
          <p:nvGraphicFramePr>
            <p:cNvPr id="11" name="5 Gráfico"/>
            <p:cNvGraphicFramePr>
              <a:graphicFrameLocks/>
            </p:cNvGraphicFramePr>
            <p:nvPr>
              <p:extLst>
                <p:ext uri="{D42A27DB-BD31-4B8C-83A1-F6EECF244321}">
                  <p14:modId xmlns:p14="http://schemas.microsoft.com/office/powerpoint/2010/main" val="1894205263"/>
                </p:ext>
              </p:extLst>
            </p:nvPr>
          </p:nvGraphicFramePr>
          <p:xfrm>
            <a:off x="0" y="0"/>
            <a:ext cx="4572000" cy="2414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6 Gráfico"/>
            <p:cNvGraphicFramePr>
              <a:graphicFrameLocks/>
            </p:cNvGraphicFramePr>
            <p:nvPr>
              <p:extLst>
                <p:ext uri="{D42A27DB-BD31-4B8C-83A1-F6EECF244321}">
                  <p14:modId xmlns:p14="http://schemas.microsoft.com/office/powerpoint/2010/main" val="1670140559"/>
                </p:ext>
              </p:extLst>
            </p:nvPr>
          </p:nvGraphicFramePr>
          <p:xfrm>
            <a:off x="0" y="1763596"/>
            <a:ext cx="4572000" cy="344160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755171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52120" y="3068960"/>
            <a:ext cx="3240360" cy="1296144"/>
          </a:xfrm>
        </p:spPr>
        <p:txBody>
          <a:bodyPr>
            <a:noAutofit/>
          </a:bodyPr>
          <a:lstStyle/>
          <a:p>
            <a:pPr marL="0" lvl="0" indent="0" fontAlgn="base">
              <a:buNone/>
            </a:pPr>
            <a:r>
              <a:rPr lang="es-ES" sz="2000" b="1" dirty="0" smtClean="0">
                <a:effectLst>
                  <a:glow>
                    <a:srgbClr val="000000"/>
                  </a:glow>
                  <a:outerShdw sx="0" sy="0">
                    <a:srgbClr val="000000"/>
                  </a:outerShdw>
                  <a:reflection stA="0" endPos="0" fadeDir="0" sx="0" sy="0"/>
                </a:effectLst>
              </a:rPr>
              <a:t>BALANCE DE ENERGÍA </a:t>
            </a:r>
            <a:br>
              <a:rPr lang="es-ES" sz="2000" b="1" dirty="0" smtClean="0">
                <a:effectLst>
                  <a:glow>
                    <a:srgbClr val="000000"/>
                  </a:glow>
                  <a:outerShdw sx="0" sy="0">
                    <a:srgbClr val="000000"/>
                  </a:outerShdw>
                  <a:reflection stA="0" endPos="0" fadeDir="0" sx="0" sy="0"/>
                </a:effectLst>
              </a:rPr>
            </a:br>
            <a:r>
              <a:rPr lang="es-ES" sz="2000" b="1" dirty="0" smtClean="0">
                <a:effectLst>
                  <a:glow>
                    <a:srgbClr val="000000"/>
                  </a:glow>
                  <a:outerShdw sx="0" sy="0">
                    <a:srgbClr val="000000"/>
                  </a:outerShdw>
                  <a:reflection stA="0" endPos="0" fadeDir="0" sx="0" sy="0"/>
                </a:effectLst>
              </a:rPr>
              <a:t>DE PÉRDIDAS EN EL SISTEMA DE DISTRIBUCIÓN DE VAPOR</a:t>
            </a:r>
            <a:endParaRPr lang="es-EC" sz="2000" b="1" dirty="0">
              <a:effectLst>
                <a:glow>
                  <a:srgbClr val="000000"/>
                </a:glow>
                <a:outerShdw sx="0" sy="0">
                  <a:srgbClr val="000000"/>
                </a:outerShdw>
                <a:reflection stA="0" endPos="0" fadeDir="0" sx="0" sy="0"/>
              </a:effectLst>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4 Grupo"/>
          <p:cNvGrpSpPr/>
          <p:nvPr/>
        </p:nvGrpSpPr>
        <p:grpSpPr>
          <a:xfrm>
            <a:off x="611560" y="332656"/>
            <a:ext cx="4345682" cy="6372225"/>
            <a:chOff x="0" y="0"/>
            <a:chExt cx="4572001" cy="5504185"/>
          </a:xfrm>
        </p:grpSpPr>
        <p:graphicFrame>
          <p:nvGraphicFramePr>
            <p:cNvPr id="14" name="5 Gráfico"/>
            <p:cNvGraphicFramePr>
              <a:graphicFrameLocks/>
            </p:cNvGraphicFramePr>
            <p:nvPr>
              <p:extLst>
                <p:ext uri="{D42A27DB-BD31-4B8C-83A1-F6EECF244321}">
                  <p14:modId xmlns:p14="http://schemas.microsoft.com/office/powerpoint/2010/main" val="2573950407"/>
                </p:ext>
              </p:extLst>
            </p:nvPr>
          </p:nvGraphicFramePr>
          <p:xfrm>
            <a:off x="1" y="0"/>
            <a:ext cx="4572000" cy="2414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6 Gráfico"/>
            <p:cNvGraphicFramePr>
              <a:graphicFrameLocks/>
            </p:cNvGraphicFramePr>
            <p:nvPr>
              <p:extLst>
                <p:ext uri="{D42A27DB-BD31-4B8C-83A1-F6EECF244321}">
                  <p14:modId xmlns:p14="http://schemas.microsoft.com/office/powerpoint/2010/main" val="2512475210"/>
                </p:ext>
              </p:extLst>
            </p:nvPr>
          </p:nvGraphicFramePr>
          <p:xfrm>
            <a:off x="0" y="2062581"/>
            <a:ext cx="4572000" cy="344160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335074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08104" y="2859297"/>
            <a:ext cx="2736304" cy="641711"/>
          </a:xfrm>
        </p:spPr>
        <p:txBody>
          <a:bodyPr>
            <a:normAutofit fontScale="85000" lnSpcReduction="10000"/>
          </a:bodyPr>
          <a:lstStyle/>
          <a:p>
            <a:pPr marL="0" lvl="0" indent="0" fontAlgn="base">
              <a:buNone/>
            </a:pPr>
            <a:r>
              <a:rPr lang="es-ES" sz="2400" b="1" dirty="0" smtClean="0">
                <a:effectLst>
                  <a:glow>
                    <a:srgbClr val="000000"/>
                  </a:glow>
                  <a:outerShdw sx="0" sy="0">
                    <a:srgbClr val="000000"/>
                  </a:outerShdw>
                  <a:reflection stA="0" endPos="0" fadeDir="0" sx="0" sy="0"/>
                </a:effectLst>
              </a:rPr>
              <a:t>BALANCE DE ENERGÍA </a:t>
            </a:r>
            <a:br>
              <a:rPr lang="es-ES" sz="2400" b="1" dirty="0" smtClean="0">
                <a:effectLst>
                  <a:glow>
                    <a:srgbClr val="000000"/>
                  </a:glow>
                  <a:outerShdw sx="0" sy="0">
                    <a:srgbClr val="000000"/>
                  </a:outerShdw>
                  <a:reflection stA="0" endPos="0" fadeDir="0" sx="0" sy="0"/>
                </a:effectLst>
              </a:rPr>
            </a:br>
            <a:r>
              <a:rPr lang="es-ES" sz="2400" b="1" dirty="0" smtClean="0">
                <a:effectLst>
                  <a:glow>
                    <a:srgbClr val="000000"/>
                  </a:glow>
                  <a:outerShdw sx="0" sy="0">
                    <a:srgbClr val="000000"/>
                  </a:outerShdw>
                  <a:reflection stA="0" endPos="0" fadeDir="0" sx="0" sy="0"/>
                </a:effectLst>
              </a:rPr>
              <a:t>DE LA PISCINA</a:t>
            </a:r>
            <a:endParaRPr lang="es-EC" sz="2400" b="1" dirty="0">
              <a:effectLst>
                <a:glow>
                  <a:srgbClr val="000000"/>
                </a:glow>
                <a:outerShdw sx="0" sy="0">
                  <a:srgbClr val="000000"/>
                </a:outerShdw>
                <a:reflection stA="0" endPos="0" fadeDir="0" sx="0" sy="0"/>
              </a:effectLst>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4 Grupo"/>
          <p:cNvGrpSpPr/>
          <p:nvPr/>
        </p:nvGrpSpPr>
        <p:grpSpPr>
          <a:xfrm>
            <a:off x="683568" y="261937"/>
            <a:ext cx="4229100" cy="6334124"/>
            <a:chOff x="0" y="0"/>
            <a:chExt cx="4572000" cy="5404527"/>
          </a:xfrm>
        </p:grpSpPr>
        <p:graphicFrame>
          <p:nvGraphicFramePr>
            <p:cNvPr id="8" name="5 Gráfico"/>
            <p:cNvGraphicFramePr>
              <a:graphicFrameLocks/>
            </p:cNvGraphicFramePr>
            <p:nvPr>
              <p:extLst>
                <p:ext uri="{D42A27DB-BD31-4B8C-83A1-F6EECF244321}">
                  <p14:modId xmlns:p14="http://schemas.microsoft.com/office/powerpoint/2010/main" val="2169269297"/>
                </p:ext>
              </p:extLst>
            </p:nvPr>
          </p:nvGraphicFramePr>
          <p:xfrm>
            <a:off x="0" y="0"/>
            <a:ext cx="4572000" cy="2414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6 Gráfico"/>
            <p:cNvGraphicFramePr>
              <a:graphicFrameLocks/>
            </p:cNvGraphicFramePr>
            <p:nvPr>
              <p:extLst>
                <p:ext uri="{D42A27DB-BD31-4B8C-83A1-F6EECF244321}">
                  <p14:modId xmlns:p14="http://schemas.microsoft.com/office/powerpoint/2010/main" val="1918093718"/>
                </p:ext>
              </p:extLst>
            </p:nvPr>
          </p:nvGraphicFramePr>
          <p:xfrm>
            <a:off x="0" y="1962923"/>
            <a:ext cx="4572000" cy="344160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920864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224" y="1684597"/>
            <a:ext cx="8448156" cy="4624723"/>
          </a:xfrm>
        </p:spPr>
        <p:txBody>
          <a:bodyPr>
            <a:noAutofit/>
          </a:bodyPr>
          <a:lstStyle/>
          <a:p>
            <a:pPr lvl="0" algn="l"/>
            <a:r>
              <a:rPr lang="es-EC" sz="2400" dirty="0" smtClean="0"/>
              <a:t/>
            </a:r>
            <a:br>
              <a:rPr lang="es-EC" sz="2400" dirty="0" smtClean="0"/>
            </a:br>
            <a:r>
              <a:rPr lang="es-ES" sz="2000" b="1" dirty="0" smtClean="0"/>
              <a:t>Alternativa </a:t>
            </a:r>
            <a:r>
              <a:rPr lang="es-ES" sz="2000" b="1" dirty="0"/>
              <a:t>1: Funcionamiento óptimo del sistema térmico del </a:t>
            </a:r>
            <a:r>
              <a:rPr lang="es-ES" sz="2000" b="1" dirty="0" smtClean="0"/>
              <a:t>Hospital</a:t>
            </a:r>
            <a:r>
              <a:rPr lang="es-EC" sz="2000" b="1" dirty="0"/>
              <a:t/>
            </a:r>
            <a:br>
              <a:rPr lang="es-EC" sz="2000" b="1" dirty="0"/>
            </a:br>
            <a:r>
              <a:rPr lang="es-EC" sz="2000" b="1" dirty="0" smtClean="0"/>
              <a:t>  </a:t>
            </a:r>
            <a:r>
              <a:rPr lang="es-EC" sz="1800" dirty="0" smtClean="0">
                <a:solidFill>
                  <a:prstClr val="black"/>
                </a:solidFill>
              </a:rPr>
              <a:t>• </a:t>
            </a:r>
            <a:r>
              <a:rPr lang="es-ES" sz="1800" dirty="0" smtClean="0"/>
              <a:t>Cambio </a:t>
            </a:r>
            <a:r>
              <a:rPr lang="es-ES" sz="1800" dirty="0"/>
              <a:t>o reparación de componentes críticos que se hallen en mal </a:t>
            </a:r>
            <a:r>
              <a:rPr lang="es-ES" sz="1800" dirty="0" smtClean="0"/>
              <a:t> funcionamiento   debido </a:t>
            </a:r>
            <a:r>
              <a:rPr lang="es-ES" sz="1800" dirty="0"/>
              <a:t>al desgaste o falla. </a:t>
            </a:r>
            <a:r>
              <a:rPr lang="es-ES" sz="1800" dirty="0" smtClean="0"/>
              <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Calibración </a:t>
            </a:r>
            <a:r>
              <a:rPr lang="es-ES" sz="1800" dirty="0"/>
              <a:t>o regulación de equipos. </a:t>
            </a:r>
            <a:r>
              <a:rPr lang="es-ES" sz="1800" dirty="0" smtClean="0"/>
              <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Implementación </a:t>
            </a:r>
            <a:r>
              <a:rPr lang="es-ES" sz="1800" dirty="0"/>
              <a:t>de nuevos componentes que no tengan un costo elevado, o que se dispongan en la bodega de mantenimiento. A menos que por normativa un equipo se encuentre incumpliendo lo indicado</a:t>
            </a:r>
            <a:r>
              <a:rPr lang="es-ES" sz="1800" dirty="0" smtClean="0"/>
              <a:t>.</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Cambios </a:t>
            </a:r>
            <a:r>
              <a:rPr lang="es-ES" sz="1800" dirty="0"/>
              <a:t>en la operación/comportamiento del </a:t>
            </a:r>
            <a:r>
              <a:rPr lang="es-ES" sz="1800" dirty="0" smtClean="0"/>
              <a:t>sistema</a:t>
            </a:r>
            <a:br>
              <a:rPr lang="es-ES" sz="1800" dirty="0" smtClean="0"/>
            </a:br>
            <a:r>
              <a:rPr lang="es-ES" sz="1800" dirty="0"/>
              <a:t/>
            </a:r>
            <a:br>
              <a:rPr lang="es-ES" sz="1800" dirty="0"/>
            </a:br>
            <a:r>
              <a:rPr lang="es-ES" sz="2000" b="1" dirty="0"/>
              <a:t>Alternativa </a:t>
            </a:r>
            <a:r>
              <a:rPr lang="es-ES" sz="2000" b="1" dirty="0" smtClean="0"/>
              <a:t>2: </a:t>
            </a:r>
            <a:r>
              <a:rPr lang="es-ES" sz="2000" b="1" dirty="0"/>
              <a:t>Plan de eficiencia con cambios significativos en el sistema </a:t>
            </a:r>
            <a:r>
              <a:rPr lang="es-ES" sz="2000" b="1" dirty="0" smtClean="0"/>
              <a:t>térmico</a:t>
            </a:r>
            <a:br>
              <a:rPr lang="es-ES" sz="2000" b="1" dirty="0" smtClean="0"/>
            </a:br>
            <a:r>
              <a:rPr lang="es-ES" sz="2000" b="1" dirty="0" smtClean="0"/>
              <a:t>  </a:t>
            </a:r>
            <a:r>
              <a:rPr lang="es-EC" sz="1800" dirty="0" smtClean="0">
                <a:solidFill>
                  <a:prstClr val="black"/>
                </a:solidFill>
              </a:rPr>
              <a:t>• </a:t>
            </a:r>
            <a:r>
              <a:rPr lang="es-ES" sz="1800" dirty="0" smtClean="0">
                <a:solidFill>
                  <a:prstClr val="black"/>
                </a:solidFill>
              </a:rPr>
              <a:t>Alternativa 1</a:t>
            </a:r>
            <a:br>
              <a:rPr lang="es-ES" sz="1800" dirty="0" smtClean="0">
                <a:solidFill>
                  <a:prstClr val="black"/>
                </a:solidFill>
              </a:rPr>
            </a:br>
            <a:r>
              <a:rPr lang="es-ES" sz="1800" dirty="0" smtClean="0">
                <a:solidFill>
                  <a:prstClr val="black"/>
                </a:solidFill>
              </a:rPr>
              <a:t/>
            </a:r>
            <a:br>
              <a:rPr lang="es-ES" sz="1800" dirty="0" smtClean="0">
                <a:solidFill>
                  <a:prstClr val="black"/>
                </a:solidFill>
              </a:rPr>
            </a:br>
            <a:r>
              <a:rPr lang="es-ES" sz="1800" dirty="0" smtClean="0">
                <a:solidFill>
                  <a:prstClr val="black"/>
                </a:solidFill>
              </a:rPr>
              <a:t>  </a:t>
            </a:r>
            <a:r>
              <a:rPr lang="es-EC" sz="1800" dirty="0" smtClean="0">
                <a:solidFill>
                  <a:prstClr val="black"/>
                </a:solidFill>
              </a:rPr>
              <a:t>• </a:t>
            </a:r>
            <a:r>
              <a:rPr lang="es-ES" sz="1800" dirty="0"/>
              <a:t>Sustitución/implementación de equipos que se consideren necesarios para una reducción importante del consumo de energía</a:t>
            </a:r>
            <a:r>
              <a:rPr lang="es-EC" sz="2000" dirty="0"/>
              <a:t/>
            </a:r>
            <a:br>
              <a:rPr lang="es-EC" sz="2000" dirty="0"/>
            </a:br>
            <a:endParaRPr lang="es-EC" sz="3200" b="1"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5. ALTERNATIVAS DE </a:t>
            </a:r>
            <a:br>
              <a:rPr lang="es-EC" sz="3200" b="1" dirty="0" smtClean="0"/>
            </a:br>
            <a:r>
              <a:rPr lang="es-EC" sz="3200" b="1" dirty="0" smtClean="0"/>
              <a:t>EFICIENCIA ENERGÉTICA</a:t>
            </a:r>
            <a:r>
              <a:rPr lang="es-EC" sz="2400" dirty="0" smtClean="0"/>
              <a:t/>
            </a:r>
            <a:br>
              <a:rPr lang="es-EC" sz="2400" dirty="0" smtClean="0"/>
            </a:br>
            <a:r>
              <a:rPr lang="es-EC" sz="3200" b="1" dirty="0" smtClean="0"/>
              <a:t/>
            </a:r>
            <a:br>
              <a:rPr lang="es-EC" sz="3200" b="1" dirty="0" smtClean="0"/>
            </a:br>
            <a:endParaRPr lang="es-EC" sz="3200" b="1" dirty="0"/>
          </a:p>
        </p:txBody>
      </p:sp>
    </p:spTree>
    <p:extLst>
      <p:ext uri="{BB962C8B-B14F-4D97-AF65-F5344CB8AC3E}">
        <p14:creationId xmlns:p14="http://schemas.microsoft.com/office/powerpoint/2010/main" val="2565602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6235"/>
          <a:stretch/>
        </p:blipFill>
        <p:spPr bwMode="auto">
          <a:xfrm>
            <a:off x="1259632" y="3068960"/>
            <a:ext cx="6833348" cy="284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a:xfrm>
            <a:off x="323528" y="836712"/>
            <a:ext cx="8448156" cy="2016224"/>
          </a:xfrm>
        </p:spPr>
        <p:txBody>
          <a:bodyPr>
            <a:noAutofit/>
          </a:bodyPr>
          <a:lstStyle/>
          <a:p>
            <a:pPr lvl="0" algn="l"/>
            <a:r>
              <a:rPr lang="es-EC" sz="2400" b="1" dirty="0" smtClean="0"/>
              <a:t>ASME </a:t>
            </a:r>
            <a:r>
              <a:rPr lang="es-EC" sz="2400" b="1" dirty="0"/>
              <a:t>EA3-2009 </a:t>
            </a:r>
            <a:r>
              <a:rPr lang="es-EC" sz="2400" b="1" dirty="0" smtClean="0"/>
              <a:t/>
            </a:r>
            <a:br>
              <a:rPr lang="es-EC" sz="2400" b="1" dirty="0" smtClean="0"/>
            </a:br>
            <a:r>
              <a:rPr lang="es-EC" sz="2400" b="1" dirty="0" smtClean="0"/>
              <a:t>Energy </a:t>
            </a:r>
            <a:r>
              <a:rPr lang="es-EC" sz="2400" b="1" dirty="0"/>
              <a:t>Assessment for Steam </a:t>
            </a:r>
            <a:r>
              <a:rPr lang="es-EC" sz="2400" b="1" dirty="0" smtClean="0"/>
              <a:t>Systems:</a:t>
            </a:r>
            <a:r>
              <a:rPr lang="es-EC" sz="2400" dirty="0" smtClean="0"/>
              <a:t/>
            </a:r>
            <a:br>
              <a:rPr lang="es-EC" sz="2400" dirty="0" smtClean="0"/>
            </a:br>
            <a:r>
              <a:rPr lang="es-EC" sz="2400" dirty="0" smtClean="0"/>
              <a:t>  </a:t>
            </a:r>
            <a:r>
              <a:rPr lang="es-EC" sz="1800" dirty="0" smtClean="0"/>
              <a:t>1</a:t>
            </a:r>
            <a:r>
              <a:rPr lang="es-EC" sz="1800" dirty="0"/>
              <a:t>. Operaciones de la </a:t>
            </a:r>
            <a:r>
              <a:rPr lang="es-EC" sz="1800" dirty="0" smtClean="0"/>
              <a:t>caldera</a:t>
            </a:r>
            <a:br>
              <a:rPr lang="es-EC" sz="1800" dirty="0" smtClean="0"/>
            </a:br>
            <a:r>
              <a:rPr lang="es-EC" sz="1800" dirty="0" smtClean="0"/>
              <a:t>  2</a:t>
            </a:r>
            <a:r>
              <a:rPr lang="es-EC" sz="1800" dirty="0"/>
              <a:t>. Pérdidas en el sistema </a:t>
            </a:r>
            <a:r>
              <a:rPr lang="es-EC" sz="1800" dirty="0" smtClean="0"/>
              <a:t>distribución</a:t>
            </a:r>
            <a:br>
              <a:rPr lang="es-EC" sz="1800" dirty="0" smtClean="0"/>
            </a:br>
            <a:r>
              <a:rPr lang="es-EC" sz="1800" dirty="0" smtClean="0"/>
              <a:t>  3</a:t>
            </a:r>
            <a:r>
              <a:rPr lang="es-EC" sz="1800" dirty="0"/>
              <a:t>. Uso </a:t>
            </a:r>
            <a:r>
              <a:rPr lang="es-EC" sz="1800" dirty="0" smtClean="0"/>
              <a:t>final</a:t>
            </a:r>
            <a:br>
              <a:rPr lang="es-EC" sz="1800" dirty="0" smtClean="0"/>
            </a:br>
            <a:r>
              <a:rPr lang="es-EC" sz="1800" dirty="0" smtClean="0"/>
              <a:t>  4</a:t>
            </a:r>
            <a:r>
              <a:rPr lang="es-EC" sz="1800" dirty="0"/>
              <a:t>. Recolección y retorno del condensado</a:t>
            </a:r>
            <a:r>
              <a:rPr lang="es-EC" sz="2400" dirty="0" smtClean="0"/>
              <a:t/>
            </a:r>
            <a:br>
              <a:rPr lang="es-EC" sz="2400" dirty="0" smtClean="0"/>
            </a:br>
            <a:endParaRPr lang="es-EC" sz="3200" b="1" dirty="0"/>
          </a:p>
        </p:txBody>
      </p:sp>
    </p:spTree>
    <p:extLst>
      <p:ext uri="{BB962C8B-B14F-4D97-AF65-F5344CB8AC3E}">
        <p14:creationId xmlns:p14="http://schemas.microsoft.com/office/powerpoint/2010/main" val="1793560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63879" y="44624"/>
            <a:ext cx="5850234" cy="447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5672" y="4355851"/>
            <a:ext cx="5926648" cy="22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413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0832" y="699057"/>
            <a:ext cx="8229600" cy="641711"/>
          </a:xfrm>
        </p:spPr>
        <p:txBody>
          <a:bodyPr>
            <a:noAutofit/>
          </a:bodyPr>
          <a:lstStyle/>
          <a:p>
            <a:pPr marL="0" indent="0">
              <a:buNone/>
            </a:pPr>
            <a:r>
              <a:rPr lang="es-EC" sz="2400" b="1" dirty="0" smtClean="0"/>
              <a:t>ENERGÍA CONSUMIDA EN PISCINA </a:t>
            </a:r>
            <a:br>
              <a:rPr lang="es-EC" sz="2400" b="1" dirty="0" smtClean="0"/>
            </a:b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7" name="6 Gráfico"/>
          <p:cNvGraphicFramePr/>
          <p:nvPr/>
        </p:nvGraphicFramePr>
        <p:xfrm>
          <a:off x="2195512" y="1808162"/>
          <a:ext cx="4752975" cy="3241675"/>
        </p:xfrm>
        <a:graphic>
          <a:graphicData uri="http://schemas.openxmlformats.org/drawingml/2006/chart">
            <c:chart xmlns:c="http://schemas.openxmlformats.org/drawingml/2006/chart" xmlns:r="http://schemas.openxmlformats.org/officeDocument/2006/relationships" r:id="rId4"/>
          </a:graphicData>
        </a:graphic>
      </p:graphicFrame>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628800"/>
            <a:ext cx="6408712" cy="43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7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40" y="699057"/>
            <a:ext cx="8229600" cy="641711"/>
          </a:xfrm>
        </p:spPr>
        <p:txBody>
          <a:bodyPr>
            <a:noAutofit/>
          </a:bodyPr>
          <a:lstStyle/>
          <a:p>
            <a:pPr marL="0" indent="0">
              <a:buNone/>
            </a:pPr>
            <a:r>
              <a:rPr lang="es-EC" sz="2400" b="1" dirty="0" smtClean="0"/>
              <a:t>ENERGÍA CONSUMIDA EN EL SISTEMA DE ACS</a:t>
            </a: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063" y="1556792"/>
            <a:ext cx="534616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047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517" y="908720"/>
            <a:ext cx="8604987" cy="5832648"/>
          </a:xfrm>
        </p:spPr>
        <p:txBody>
          <a:bodyPr>
            <a:normAutofit fontScale="92500" lnSpcReduction="10000"/>
          </a:bodyPr>
          <a:lstStyle/>
          <a:p>
            <a:pPr marL="0" lvl="0" indent="0">
              <a:buNone/>
            </a:pPr>
            <a:r>
              <a:rPr lang="es-MX" sz="2400" b="1" dirty="0" smtClean="0"/>
              <a:t>1. ANTECEDENTES</a:t>
            </a:r>
          </a:p>
          <a:p>
            <a:pPr marL="0" lvl="0" indent="0">
              <a:buNone/>
            </a:pPr>
            <a:endParaRPr lang="es-MX" sz="2400" b="1" dirty="0" smtClean="0"/>
          </a:p>
          <a:p>
            <a:pPr marL="0" lvl="0" indent="0">
              <a:buNone/>
            </a:pPr>
            <a:r>
              <a:rPr lang="es-MX" sz="2400" b="1" dirty="0" smtClean="0"/>
              <a:t>2. PRINCIPALES </a:t>
            </a:r>
            <a:r>
              <a:rPr lang="es-MX" sz="2400" b="1" dirty="0"/>
              <a:t>SISTEMAS ENERGÉTICOS </a:t>
            </a:r>
            <a:r>
              <a:rPr lang="es-MX" sz="2400" b="1" dirty="0" smtClean="0"/>
              <a:t>DEL HOSPITAL</a:t>
            </a:r>
          </a:p>
          <a:p>
            <a:pPr marL="0" lvl="0" indent="0">
              <a:buNone/>
            </a:pPr>
            <a:endParaRPr lang="es-MX" sz="2400" b="1" dirty="0" smtClean="0"/>
          </a:p>
          <a:p>
            <a:pPr marL="0" lvl="0" indent="0">
              <a:buNone/>
            </a:pPr>
            <a:r>
              <a:rPr lang="es-MX" sz="2400" b="1" dirty="0"/>
              <a:t>3. </a:t>
            </a:r>
            <a:r>
              <a:rPr lang="es-MX" sz="2400" b="1" dirty="0" smtClean="0"/>
              <a:t>MODELO </a:t>
            </a:r>
            <a:r>
              <a:rPr lang="es-MX" sz="2400" b="1" dirty="0"/>
              <a:t>MATEMÁTICO </a:t>
            </a:r>
            <a:r>
              <a:rPr lang="es-MX" sz="2400" b="1" dirty="0" smtClean="0"/>
              <a:t>DEL </a:t>
            </a:r>
            <a:r>
              <a:rPr lang="es-MX" sz="2400" b="1" dirty="0"/>
              <a:t>SISTEMA TÉRMICO </a:t>
            </a:r>
            <a:endParaRPr lang="es-MX" sz="2400" b="1" dirty="0" smtClean="0"/>
          </a:p>
          <a:p>
            <a:pPr marL="0" lvl="0" indent="0">
              <a:buNone/>
            </a:pPr>
            <a:endParaRPr lang="es-MX" sz="2400" b="1" dirty="0" smtClean="0"/>
          </a:p>
          <a:p>
            <a:pPr marL="0" lvl="0" indent="0">
              <a:buNone/>
            </a:pPr>
            <a:r>
              <a:rPr lang="es-EC" sz="2400" b="1" dirty="0" smtClean="0"/>
              <a:t>4. LÍNEA </a:t>
            </a:r>
            <a:r>
              <a:rPr lang="es-EC" sz="2400" b="1" dirty="0"/>
              <a:t>BASE DEL SISTEMA TÉRMICO DEL HOSPITAL – </a:t>
            </a:r>
            <a:r>
              <a:rPr lang="es-EC" sz="2400" b="1" dirty="0" smtClean="0"/>
              <a:t>AÑO 2013</a:t>
            </a:r>
          </a:p>
          <a:p>
            <a:pPr marL="0" lvl="0" indent="0">
              <a:buNone/>
            </a:pPr>
            <a:endParaRPr lang="es-ES" sz="2400" b="1" dirty="0"/>
          </a:p>
          <a:p>
            <a:pPr marL="0" lvl="0" indent="0">
              <a:buNone/>
            </a:pPr>
            <a:r>
              <a:rPr lang="es-EC" sz="2400" b="1" dirty="0"/>
              <a:t>5. ALTERNATIVAS DE </a:t>
            </a:r>
            <a:r>
              <a:rPr lang="es-EC" sz="2400" b="1" dirty="0" smtClean="0"/>
              <a:t>EFICIENCIA ENERGÉTICA</a:t>
            </a:r>
          </a:p>
          <a:p>
            <a:pPr marL="0" lvl="0" indent="0">
              <a:buNone/>
            </a:pPr>
            <a:endParaRPr lang="es-EC" sz="2400" b="1" dirty="0"/>
          </a:p>
          <a:p>
            <a:pPr marL="0" indent="0">
              <a:buNone/>
            </a:pPr>
            <a:r>
              <a:rPr lang="es-EC" sz="2400" b="1" dirty="0" smtClean="0"/>
              <a:t>6</a:t>
            </a:r>
            <a:r>
              <a:rPr lang="es-EC" sz="2400" b="1" dirty="0"/>
              <a:t>. ÍNDICES DE EFICIENCIA </a:t>
            </a:r>
            <a:r>
              <a:rPr lang="es-EC" sz="2400" b="1" dirty="0" smtClean="0"/>
              <a:t>ENERGÉTICA</a:t>
            </a:r>
          </a:p>
          <a:p>
            <a:pPr marL="0" indent="0">
              <a:buNone/>
            </a:pPr>
            <a:endParaRPr lang="es-ES" sz="2400" b="1" dirty="0"/>
          </a:p>
          <a:p>
            <a:pPr marL="0" indent="0">
              <a:buNone/>
            </a:pPr>
            <a:r>
              <a:rPr lang="es-EC" sz="2400" b="1" dirty="0"/>
              <a:t>7. COSTO DE </a:t>
            </a:r>
            <a:r>
              <a:rPr lang="es-EC" sz="2400" b="1" dirty="0" smtClean="0"/>
              <a:t>IMPLEMENTACIÓN</a:t>
            </a:r>
          </a:p>
          <a:p>
            <a:pPr marL="0" indent="0">
              <a:buNone/>
            </a:pPr>
            <a:endParaRPr lang="es-ES" sz="2400" b="1" dirty="0"/>
          </a:p>
          <a:p>
            <a:pPr marL="0" indent="0">
              <a:buNone/>
            </a:pPr>
            <a:r>
              <a:rPr lang="es-ES" sz="2400" b="1" dirty="0" smtClean="0"/>
              <a:t>8. CONCLUSIONES </a:t>
            </a: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32716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40" y="620688"/>
            <a:ext cx="8229600" cy="641711"/>
          </a:xfrm>
        </p:spPr>
        <p:txBody>
          <a:bodyPr>
            <a:noAutofit/>
          </a:bodyPr>
          <a:lstStyle/>
          <a:p>
            <a:pPr marL="0" indent="0">
              <a:buNone/>
            </a:pPr>
            <a:r>
              <a:rPr lang="es-EC" sz="2400" b="1" dirty="0" smtClean="0"/>
              <a:t>ENERGÍA CONSUMIDA EN EL SISTEMA </a:t>
            </a:r>
            <a:br>
              <a:rPr lang="es-EC" sz="2400" b="1" dirty="0" smtClean="0"/>
            </a:br>
            <a:r>
              <a:rPr lang="es-EC" sz="2400" b="1" dirty="0" smtClean="0"/>
              <a:t>DE DISTRIBUCIÓN DE VAPOR</a:t>
            </a: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331" y="1602482"/>
            <a:ext cx="6544005" cy="477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934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2840" y="620688"/>
            <a:ext cx="8229600" cy="641711"/>
          </a:xfrm>
        </p:spPr>
        <p:txBody>
          <a:bodyPr>
            <a:noAutofit/>
          </a:bodyPr>
          <a:lstStyle/>
          <a:p>
            <a:pPr marL="0" indent="0">
              <a:buNone/>
            </a:pPr>
            <a:r>
              <a:rPr lang="es-EC" sz="2400" b="1" dirty="0" smtClean="0"/>
              <a:t>ENERGÍA CONSUMIDA POR EL </a:t>
            </a:r>
          </a:p>
          <a:p>
            <a:pPr marL="0" indent="0">
              <a:buNone/>
            </a:pPr>
            <a:r>
              <a:rPr lang="es-EC" sz="2400" b="1" dirty="0" smtClean="0"/>
              <a:t>SISTEMA TÉRMICO DEL HOSPITAL</a:t>
            </a: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789" y="1736725"/>
            <a:ext cx="6736228" cy="43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75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40618" y="947109"/>
            <a:ext cx="7143750" cy="2769923"/>
            <a:chOff x="971600" y="1045063"/>
            <a:chExt cx="7143750" cy="2769923"/>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1437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67744" y="1045063"/>
              <a:ext cx="864096" cy="22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41231" y="260648"/>
                <a:ext cx="8229600" cy="4525963"/>
              </a:xfrm>
            </p:spPr>
            <p:txBody>
              <a:bodyPr>
                <a:normAutofit/>
              </a:bodyPr>
              <a:lstStyle/>
              <a:p>
                <a:pPr marL="0" indent="0">
                  <a:buNone/>
                </a:pPr>
                <a14:m>
                  <m:oMathPara xmlns:m="http://schemas.openxmlformats.org/officeDocument/2006/math">
                    <m:oMathParaPr>
                      <m:jc m:val="left"/>
                    </m:oMathParaPr>
                    <m:oMath xmlns:m="http://schemas.openxmlformats.org/officeDocument/2006/math">
                      <m:sSub>
                        <m:sSubPr>
                          <m:ctrlPr>
                            <a:rPr lang="es-EC" sz="1200" b="1" i="1" cap="all" smtClean="0">
                              <a:latin typeface="Cambria Math"/>
                            </a:rPr>
                          </m:ctrlPr>
                        </m:sSubPr>
                        <m:e>
                          <m:r>
                            <a:rPr lang="es-ES" sz="1200" b="1" i="1">
                              <a:latin typeface="Cambria Math"/>
                            </a:rPr>
                            <m:t>𝑬</m:t>
                          </m:r>
                        </m:e>
                        <m:sub>
                          <m:r>
                            <a:rPr lang="es-ES" sz="1200" b="1" i="1">
                              <a:latin typeface="Cambria Math"/>
                            </a:rPr>
                            <m:t>𝒄𝒐𝒎𝒃𝒖𝒔𝒕𝒊𝒃𝒍𝒆</m:t>
                          </m:r>
                        </m:sub>
                      </m:sSub>
                      <m:r>
                        <a:rPr lang="es-ES" sz="1200" b="1" i="1">
                          <a:latin typeface="Cambria Math"/>
                        </a:rPr>
                        <m:t>=</m:t>
                      </m:r>
                      <m:f>
                        <m:fPr>
                          <m:ctrlPr>
                            <a:rPr lang="es-EC" sz="1200" b="1" i="1">
                              <a:latin typeface="Cambria Math"/>
                            </a:rPr>
                          </m:ctrlPr>
                        </m:fPr>
                        <m:num>
                          <m:sSub>
                            <m:sSubPr>
                              <m:ctrlPr>
                                <a:rPr lang="es-EC" sz="1200" b="1" i="1">
                                  <a:latin typeface="Cambria Math"/>
                                </a:rPr>
                              </m:ctrlPr>
                            </m:sSubPr>
                            <m:e>
                              <m:r>
                                <a:rPr lang="es-MX" sz="1200" b="1" i="1">
                                  <a:latin typeface="Cambria Math"/>
                                </a:rPr>
                                <m:t>𝑬</m:t>
                              </m:r>
                            </m:e>
                            <m:sub>
                              <m:r>
                                <a:rPr lang="es-MX" sz="1200" b="1" i="1">
                                  <a:latin typeface="Cambria Math"/>
                                </a:rPr>
                                <m:t>𝒑𝒖𝒓𝒈𝒂𝒔</m:t>
                              </m:r>
                            </m:sub>
                          </m:sSub>
                          <m:r>
                            <a:rPr lang="es-ES" sz="1200" b="1" i="1">
                              <a:latin typeface="Cambria Math"/>
                            </a:rPr>
                            <m:t>+</m:t>
                          </m:r>
                          <m:sSub>
                            <m:sSubPr>
                              <m:ctrlPr>
                                <a:rPr lang="es-EC" sz="1200" b="1" i="1">
                                  <a:latin typeface="Cambria Math"/>
                                </a:rPr>
                              </m:ctrlPr>
                            </m:sSubPr>
                            <m:e>
                              <m:r>
                                <a:rPr lang="es-MX" sz="1200" b="1" i="1">
                                  <a:latin typeface="Cambria Math"/>
                                </a:rPr>
                                <m:t>𝑬</m:t>
                              </m:r>
                            </m:e>
                            <m:sub>
                              <m:r>
                                <a:rPr lang="es-MX" sz="1200" b="1" i="1">
                                  <a:latin typeface="Cambria Math"/>
                                </a:rPr>
                                <m:t>𝒗𝒂𝒑𝒐𝒓</m:t>
                              </m:r>
                            </m:sub>
                          </m:sSub>
                        </m:num>
                        <m:den>
                          <m:sSub>
                            <m:sSubPr>
                              <m:ctrlPr>
                                <a:rPr lang="es-EC" sz="1200" b="1" i="1">
                                  <a:latin typeface="Cambria Math"/>
                                </a:rPr>
                              </m:ctrlPr>
                            </m:sSubPr>
                            <m:e>
                              <m:r>
                                <a:rPr lang="es-ES" sz="1200" b="1" i="1">
                                  <a:latin typeface="Cambria Math"/>
                                </a:rPr>
                                <m:t>𝒏</m:t>
                              </m:r>
                            </m:e>
                            <m:sub>
                              <m:r>
                                <a:rPr lang="es-ES" sz="1200" b="1" i="1">
                                  <a:latin typeface="Cambria Math"/>
                                </a:rPr>
                                <m:t>𝒄𝒂𝒍𝒅𝒆𝒓𝒂</m:t>
                              </m:r>
                            </m:sub>
                          </m:sSub>
                        </m:den>
                      </m:f>
                      <m:r>
                        <a:rPr lang="es-ES" sz="1200" b="1" i="1">
                          <a:latin typeface="Cambria Math"/>
                        </a:rPr>
                        <m:t>∙</m:t>
                      </m:r>
                      <m:r>
                        <a:rPr lang="es-ES" sz="1200" b="1" i="1">
                          <a:latin typeface="Cambria Math"/>
                        </a:rPr>
                        <m:t>𝟏𝟎𝟎</m:t>
                      </m:r>
                      <m:r>
                        <a:rPr lang="es-ES" sz="1200" b="1" i="1" cap="all">
                          <a:latin typeface="Cambria Math"/>
                        </a:rPr>
                        <m:t>, </m:t>
                      </m:r>
                      <m:r>
                        <a:rPr lang="es-ES" sz="1200" b="1" i="1" cap="all">
                          <a:latin typeface="Cambria Math"/>
                        </a:rPr>
                        <m:t>𝑮𝑱</m:t>
                      </m:r>
                    </m:oMath>
                  </m:oMathPara>
                </a14:m>
                <a:endParaRPr lang="es-ES" sz="1200" b="1" cap="all" dirty="0" smtClean="0"/>
              </a:p>
              <a:p>
                <a:pPr marL="0" indent="0">
                  <a:buNone/>
                </a:pPr>
                <a:endParaRPr lang="es-EC" sz="16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41231" y="260648"/>
                <a:ext cx="8229600" cy="4525963"/>
              </a:xfrm>
              <a:blipFill rotWithShape="1">
                <a:blip r:embed="rId3"/>
                <a:stretch>
                  <a:fillRect/>
                </a:stretch>
              </a:blipFill>
            </p:spPr>
            <p:txBody>
              <a:bodyPr/>
              <a:lstStyle/>
              <a:p>
                <a:r>
                  <a:rPr lang="es-EC">
                    <a:noFill/>
                  </a:rPr>
                  <a:t> </a:t>
                </a:r>
              </a:p>
            </p:txBody>
          </p:sp>
        </mc:Fallback>
      </mc:AlternateContent>
      <p:grpSp>
        <p:nvGrpSpPr>
          <p:cNvPr id="7" name="6 Grupo"/>
          <p:cNvGrpSpPr/>
          <p:nvPr/>
        </p:nvGrpSpPr>
        <p:grpSpPr>
          <a:xfrm>
            <a:off x="7740352" y="116632"/>
            <a:ext cx="1321835" cy="1413971"/>
            <a:chOff x="7786669" y="116632"/>
            <a:chExt cx="1321835" cy="1413971"/>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3 Grupo"/>
          <p:cNvGrpSpPr/>
          <p:nvPr/>
        </p:nvGrpSpPr>
        <p:grpSpPr>
          <a:xfrm>
            <a:off x="1835696" y="3987502"/>
            <a:ext cx="5453633" cy="2609850"/>
            <a:chOff x="1907704" y="4059510"/>
            <a:chExt cx="5453633" cy="2609850"/>
          </a:xfrm>
        </p:grpSpPr>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4059510"/>
              <a:ext cx="5381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907704" y="4077279"/>
              <a:ext cx="864096" cy="223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2216436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251520" y="476672"/>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6</a:t>
            </a:r>
            <a:r>
              <a:rPr lang="es-EC" sz="3200" b="1" dirty="0" smtClean="0"/>
              <a:t>. ÍNDICES DE EFICIENCIA ENERGÉTICA</a:t>
            </a:r>
            <a:r>
              <a:rPr lang="es-EC" sz="2400" dirty="0" smtClean="0"/>
              <a:t/>
            </a:r>
            <a:br>
              <a:rPr lang="es-EC" sz="2400" dirty="0" smtClean="0"/>
            </a:br>
            <a:r>
              <a:rPr lang="es-EC" sz="3200" b="1" dirty="0" smtClean="0"/>
              <a:t/>
            </a:r>
            <a:br>
              <a:rPr lang="es-EC" sz="3200" b="1" dirty="0" smtClean="0"/>
            </a:br>
            <a:endParaRPr lang="es-EC" sz="3200" b="1" dirty="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077"/>
          <a:stretch/>
        </p:blipFill>
        <p:spPr bwMode="auto">
          <a:xfrm>
            <a:off x="1477094" y="908720"/>
            <a:ext cx="6191250" cy="572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115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7740352" y="116632"/>
            <a:ext cx="1321835" cy="1413971"/>
            <a:chOff x="7786669" y="116632"/>
            <a:chExt cx="1321835" cy="141397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0" name="9 Gráfico"/>
          <p:cNvGraphicFramePr/>
          <p:nvPr>
            <p:extLst>
              <p:ext uri="{D42A27DB-BD31-4B8C-83A1-F6EECF244321}">
                <p14:modId xmlns:p14="http://schemas.microsoft.com/office/powerpoint/2010/main" val="1816153012"/>
              </p:ext>
            </p:extLst>
          </p:nvPr>
        </p:nvGraphicFramePr>
        <p:xfrm>
          <a:off x="1247485" y="1530603"/>
          <a:ext cx="6696744" cy="3842612"/>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Rectángulo"/>
          <p:cNvSpPr/>
          <p:nvPr/>
        </p:nvSpPr>
        <p:spPr>
          <a:xfrm>
            <a:off x="1331640" y="5517232"/>
            <a:ext cx="2215671" cy="253916"/>
          </a:xfrm>
          <a:prstGeom prst="rect">
            <a:avLst/>
          </a:prstGeom>
        </p:spPr>
        <p:txBody>
          <a:bodyPr wrap="none">
            <a:spAutoFit/>
          </a:bodyPr>
          <a:lstStyle/>
          <a:p>
            <a:r>
              <a:rPr lang="es-EC" sz="1050" b="1" dirty="0"/>
              <a:t>¹ Entre 100 y 200 camas (Vera, 2008)</a:t>
            </a:r>
          </a:p>
        </p:txBody>
      </p:sp>
    </p:spTree>
    <p:extLst>
      <p:ext uri="{BB962C8B-B14F-4D97-AF65-F5344CB8AC3E}">
        <p14:creationId xmlns:p14="http://schemas.microsoft.com/office/powerpoint/2010/main" val="3653259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7740352" y="116632"/>
            <a:ext cx="1321835" cy="1413971"/>
            <a:chOff x="7786669" y="116632"/>
            <a:chExt cx="1321835" cy="141397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5" name="4 Gráfico"/>
          <p:cNvGraphicFramePr/>
          <p:nvPr>
            <p:extLst>
              <p:ext uri="{D42A27DB-BD31-4B8C-83A1-F6EECF244321}">
                <p14:modId xmlns:p14="http://schemas.microsoft.com/office/powerpoint/2010/main" val="3782564965"/>
              </p:ext>
            </p:extLst>
          </p:nvPr>
        </p:nvGraphicFramePr>
        <p:xfrm>
          <a:off x="1138298" y="1491108"/>
          <a:ext cx="6624736" cy="3960441"/>
        </p:xfrm>
        <a:graphic>
          <a:graphicData uri="http://schemas.openxmlformats.org/drawingml/2006/chart">
            <c:chart xmlns:c="http://schemas.openxmlformats.org/drawingml/2006/chart" xmlns:r="http://schemas.openxmlformats.org/officeDocument/2006/relationships" r:id="rId4"/>
          </a:graphicData>
        </a:graphic>
      </p:graphicFrame>
      <p:sp>
        <p:nvSpPr>
          <p:cNvPr id="2" name="1 Rectángulo"/>
          <p:cNvSpPr/>
          <p:nvPr/>
        </p:nvSpPr>
        <p:spPr>
          <a:xfrm>
            <a:off x="1547664" y="5451549"/>
            <a:ext cx="4572000" cy="430887"/>
          </a:xfrm>
          <a:prstGeom prst="rect">
            <a:avLst/>
          </a:prstGeom>
        </p:spPr>
        <p:txBody>
          <a:bodyPr>
            <a:spAutoFit/>
          </a:bodyPr>
          <a:lstStyle/>
          <a:p>
            <a:r>
              <a:rPr lang="es-EC" sz="1050" b="1" dirty="0"/>
              <a:t>¹ Área de construcción entre 10000 m² y 20000 m² (Vera, 2008)</a:t>
            </a:r>
          </a:p>
          <a:p>
            <a:r>
              <a:rPr lang="es-EC" sz="1050" b="1" dirty="0"/>
              <a:t>² Año</a:t>
            </a:r>
            <a:r>
              <a:rPr lang="en-US" sz="1050" b="1" dirty="0"/>
              <a:t> de </a:t>
            </a:r>
            <a:r>
              <a:rPr lang="es-EC" sz="1050" b="1" dirty="0"/>
              <a:t>edificación</a:t>
            </a:r>
            <a:r>
              <a:rPr lang="en-US" sz="1050" b="1" dirty="0"/>
              <a:t> 1980-1990 </a:t>
            </a:r>
            <a:r>
              <a:rPr lang="es-EC" sz="1050" b="1" dirty="0"/>
              <a:t>(Vera, 2008)</a:t>
            </a:r>
          </a:p>
        </p:txBody>
      </p:sp>
    </p:spTree>
    <p:extLst>
      <p:ext uri="{BB962C8B-B14F-4D97-AF65-F5344CB8AC3E}">
        <p14:creationId xmlns:p14="http://schemas.microsoft.com/office/powerpoint/2010/main" val="365325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7740352" y="116632"/>
            <a:ext cx="1321835" cy="1413971"/>
            <a:chOff x="7786669" y="116632"/>
            <a:chExt cx="1321835" cy="141397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0" name="9 Gráfico"/>
          <p:cNvGraphicFramePr/>
          <p:nvPr>
            <p:extLst>
              <p:ext uri="{D42A27DB-BD31-4B8C-83A1-F6EECF244321}">
                <p14:modId xmlns:p14="http://schemas.microsoft.com/office/powerpoint/2010/main" val="4222732953"/>
              </p:ext>
            </p:extLst>
          </p:nvPr>
        </p:nvGraphicFramePr>
        <p:xfrm>
          <a:off x="971600" y="1327673"/>
          <a:ext cx="6480720" cy="4320479"/>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Rectángulo"/>
          <p:cNvSpPr/>
          <p:nvPr/>
        </p:nvSpPr>
        <p:spPr>
          <a:xfrm>
            <a:off x="1403648" y="5877272"/>
            <a:ext cx="2215671" cy="253916"/>
          </a:xfrm>
          <a:prstGeom prst="rect">
            <a:avLst/>
          </a:prstGeom>
        </p:spPr>
        <p:txBody>
          <a:bodyPr wrap="none">
            <a:spAutoFit/>
          </a:bodyPr>
          <a:lstStyle/>
          <a:p>
            <a:r>
              <a:rPr lang="es-EC" sz="1050" b="1" dirty="0"/>
              <a:t>¹ Entre 100 y 200 camas (Vera, 2008)</a:t>
            </a:r>
          </a:p>
        </p:txBody>
      </p:sp>
    </p:spTree>
    <p:extLst>
      <p:ext uri="{BB962C8B-B14F-4D97-AF65-F5344CB8AC3E}">
        <p14:creationId xmlns:p14="http://schemas.microsoft.com/office/powerpoint/2010/main" val="131023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7. COSTO DE IMPLEMENTACIÓN</a:t>
            </a:r>
            <a:r>
              <a:rPr lang="es-EC" sz="2400" dirty="0" smtClean="0"/>
              <a:t/>
            </a:r>
            <a:br>
              <a:rPr lang="es-EC" sz="2400" dirty="0" smtClean="0"/>
            </a:br>
            <a:r>
              <a:rPr lang="es-EC" sz="3200" b="1" dirty="0" smtClean="0"/>
              <a:t/>
            </a:r>
            <a:br>
              <a:rPr lang="es-EC" sz="3200" b="1" dirty="0" smtClean="0"/>
            </a:br>
            <a:endParaRPr lang="es-EC" sz="32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973801863"/>
              </p:ext>
            </p:extLst>
          </p:nvPr>
        </p:nvGraphicFramePr>
        <p:xfrm>
          <a:off x="1192982" y="4221088"/>
          <a:ext cx="6765925" cy="2809875"/>
        </p:xfrm>
        <a:graphic>
          <a:graphicData uri="http://schemas.openxmlformats.org/presentationml/2006/ole">
            <mc:AlternateContent xmlns:mc="http://schemas.openxmlformats.org/markup-compatibility/2006">
              <mc:Choice xmlns:v="urn:schemas-microsoft-com:vml" Requires="v">
                <p:oleObj spid="_x0000_s4107" name="Documento" r:id="rId6" imgW="5320997" imgH="2209328" progId="Word.Document.12">
                  <p:embed/>
                </p:oleObj>
              </mc:Choice>
              <mc:Fallback>
                <p:oleObj name="Documento" r:id="rId6" imgW="5320997" imgH="2209328" progId="Word.Document.12">
                  <p:embed/>
                  <p:pic>
                    <p:nvPicPr>
                      <p:cNvPr id="0" name="3 Obj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982" y="4221088"/>
                        <a:ext cx="6765925" cy="2809875"/>
                      </a:xfrm>
                      <a:prstGeom prst="rect">
                        <a:avLst/>
                      </a:prstGeom>
                      <a:noFill/>
                      <a:ln>
                        <a:noFill/>
                      </a:ln>
                    </p:spPr>
                  </p:pic>
                </p:oleObj>
              </mc:Fallback>
            </mc:AlternateContent>
          </a:graphicData>
        </a:graphic>
      </p:graphicFrame>
      <p:graphicFrame>
        <p:nvGraphicFramePr>
          <p:cNvPr id="9" name="8 Gráfico"/>
          <p:cNvGraphicFramePr/>
          <p:nvPr>
            <p:extLst>
              <p:ext uri="{D42A27DB-BD31-4B8C-83A1-F6EECF244321}">
                <p14:modId xmlns:p14="http://schemas.microsoft.com/office/powerpoint/2010/main" val="77126201"/>
              </p:ext>
            </p:extLst>
          </p:nvPr>
        </p:nvGraphicFramePr>
        <p:xfrm>
          <a:off x="1767986" y="1327673"/>
          <a:ext cx="5688632" cy="26201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37248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7. CONCLUSIONES</a:t>
            </a:r>
            <a:r>
              <a:rPr lang="es-EC" sz="2400" dirty="0" smtClean="0"/>
              <a:t/>
            </a:r>
            <a:br>
              <a:rPr lang="es-EC" sz="2400" dirty="0" smtClean="0"/>
            </a:br>
            <a:r>
              <a:rPr lang="es-EC" sz="3200" b="1" dirty="0" smtClean="0"/>
              <a:t/>
            </a:r>
            <a:br>
              <a:rPr lang="es-EC" sz="3200" b="1" dirty="0" smtClean="0"/>
            </a:br>
            <a:endParaRPr lang="es-EC" sz="3200" b="1" dirty="0"/>
          </a:p>
        </p:txBody>
      </p:sp>
      <p:sp>
        <p:nvSpPr>
          <p:cNvPr id="8" name="1 Título"/>
          <p:cNvSpPr>
            <a:spLocks noGrp="1"/>
          </p:cNvSpPr>
          <p:nvPr>
            <p:ph type="title"/>
          </p:nvPr>
        </p:nvSpPr>
        <p:spPr>
          <a:xfrm>
            <a:off x="388224" y="2188653"/>
            <a:ext cx="8448156" cy="4624723"/>
          </a:xfrm>
        </p:spPr>
        <p:txBody>
          <a:bodyPr>
            <a:noAutofit/>
          </a:bodyPr>
          <a:lstStyle/>
          <a:p>
            <a:pPr algn="just"/>
            <a:r>
              <a:rPr lang="es-EC" sz="2000" dirty="0" smtClean="0"/>
              <a:t/>
            </a:r>
            <a:br>
              <a:rPr lang="es-EC" sz="2000" dirty="0" smtClean="0"/>
            </a:br>
            <a:r>
              <a:rPr lang="es-MX" sz="2000" dirty="0" smtClean="0"/>
              <a:t>1. </a:t>
            </a:r>
            <a:r>
              <a:rPr lang="es-MX" sz="2000" dirty="0"/>
              <a:t>En la línea base (año 2013) del Hospital IESS-Ibarra, el sistema térmico para la producción de vapor, tuvo un consumo de Diesel de 8296,35GJ, que  representa el 71% de la matriz energética del Hospital. En términos monetarios, los 55553 USD son el 46% de los costos de energía. Con la implementación de medidas de EE, la Alternativa 1 teoriza un consumo de 7249,89 GJ y la Alternativa 2 de 5605,43 GJ, con una reducción del consumo energético del 12,61% y 32,43% </a:t>
            </a:r>
            <a:r>
              <a:rPr lang="es-MX" sz="2000" dirty="0" smtClean="0"/>
              <a:t>respectivamente.								</a:t>
            </a:r>
            <a:r>
              <a:rPr lang="es-EC" sz="2000" dirty="0"/>
              <a:t/>
            </a:r>
            <a:br>
              <a:rPr lang="es-EC" sz="2000" dirty="0"/>
            </a:br>
            <a:r>
              <a:rPr lang="es-EC" sz="2000" dirty="0" smtClean="0"/>
              <a:t/>
            </a:r>
            <a:br>
              <a:rPr lang="es-EC" sz="2000" dirty="0" smtClean="0"/>
            </a:br>
            <a:r>
              <a:rPr lang="es-EC" sz="2000" dirty="0" smtClean="0"/>
              <a:t/>
            </a:r>
            <a:br>
              <a:rPr lang="es-EC" sz="2000" dirty="0" smtClean="0"/>
            </a:br>
            <a:r>
              <a:rPr lang="es-EC" sz="2000" dirty="0" smtClean="0"/>
              <a:t>2.</a:t>
            </a:r>
            <a:r>
              <a:rPr lang="es-MX" sz="2000" dirty="0" smtClean="0"/>
              <a:t> A </a:t>
            </a:r>
            <a:r>
              <a:rPr lang="es-MX" sz="2000" dirty="0"/>
              <a:t>partir de un análisis de gases de combustión </a:t>
            </a:r>
            <a:r>
              <a:rPr lang="es-MX" sz="2000" dirty="0" smtClean="0"/>
              <a:t>y aplicando </a:t>
            </a:r>
            <a:r>
              <a:rPr lang="es-MX" sz="2000" dirty="0"/>
              <a:t>la norma ASME </a:t>
            </a:r>
            <a:r>
              <a:rPr lang="es-MX" sz="2000" dirty="0" smtClean="0"/>
              <a:t>PTC4-2008, se </a:t>
            </a:r>
            <a:r>
              <a:rPr lang="es-MX" sz="2000" dirty="0"/>
              <a:t>calculó la eficiencia actual de La caldera en  82,2</a:t>
            </a:r>
            <a:r>
              <a:rPr lang="es-MX" sz="2000" dirty="0" smtClean="0"/>
              <a:t>%. </a:t>
            </a:r>
            <a:r>
              <a:rPr lang="es-MX" sz="2000" dirty="0"/>
              <a:t>En la Alternativa 1, la eficiencia se mejora al 84% con la calibración de la combustión y en la Alternativa 2 adicionalmente se plantea implementación de un economizador convencional de agua caliente, se alcanza una eficiencia del 86,7%. Esto se traduce en reducciones notables del consumo de energía evaluadas en combinación con otras medidas de ahorro</a:t>
            </a:r>
            <a:r>
              <a:rPr lang="es-MX" sz="2000" dirty="0" smtClean="0"/>
              <a:t>.</a:t>
            </a:r>
            <a:r>
              <a:rPr lang="es-EC" sz="2000" dirty="0"/>
              <a:t/>
            </a:r>
            <a:br>
              <a:rPr lang="es-EC" sz="2000" dirty="0"/>
            </a:br>
            <a:r>
              <a:rPr lang="es-EC" sz="2000" dirty="0"/>
              <a:t/>
            </a:r>
            <a:br>
              <a:rPr lang="es-EC" sz="2000" dirty="0"/>
            </a:br>
            <a:r>
              <a:rPr lang="es-EC" sz="2000" dirty="0"/>
              <a:t/>
            </a:r>
            <a:br>
              <a:rPr lang="es-EC" sz="2000" dirty="0"/>
            </a:br>
            <a:r>
              <a:rPr lang="es-EC" sz="2000" dirty="0"/>
              <a:t/>
            </a:r>
            <a:br>
              <a:rPr lang="es-EC" sz="2000" dirty="0"/>
            </a:br>
            <a:endParaRPr lang="es-EC" sz="2000" dirty="0"/>
          </a:p>
        </p:txBody>
      </p:sp>
    </p:spTree>
    <p:extLst>
      <p:ext uri="{BB962C8B-B14F-4D97-AF65-F5344CB8AC3E}">
        <p14:creationId xmlns:p14="http://schemas.microsoft.com/office/powerpoint/2010/main" val="298981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1 Título"/>
              <p:cNvSpPr>
                <a:spLocks noGrp="1"/>
              </p:cNvSpPr>
              <p:nvPr>
                <p:ph type="title"/>
              </p:nvPr>
            </p:nvSpPr>
            <p:spPr>
              <a:xfrm>
                <a:off x="323528" y="1530603"/>
                <a:ext cx="8432248" cy="4624723"/>
              </a:xfrm>
            </p:spPr>
            <p:txBody>
              <a:bodyPr vert="horz" lIns="91440" tIns="45720" rIns="91440" bIns="45720" rtlCol="0" anchor="ctr">
                <a:noAutofit/>
              </a:bodyPr>
              <a:lstStyle/>
              <a:p>
                <a:pPr algn="just"/>
                <a:r>
                  <a:rPr lang="es-EC" sz="2000" dirty="0"/>
                  <a:t/>
                </a:r>
                <a:br>
                  <a:rPr lang="es-EC" sz="2000" dirty="0"/>
                </a:br>
                <a:r>
                  <a:rPr lang="es-EC" sz="2000" dirty="0" smtClean="0"/>
                  <a:t>3.</a:t>
                </a:r>
                <a:r>
                  <a:rPr lang="es-MX" sz="2000" dirty="0" smtClean="0"/>
                  <a:t> </a:t>
                </a:r>
                <a:r>
                  <a:rPr lang="es-MX" sz="2000" dirty="0"/>
                  <a:t>A partir del balance de energía del sistema de distribución y consumo de vapor se determinó en la línea base que los mayores consumidores de acuerdo al principio de 80/20, suman el 84,8% del consumo: ACS (2358,56 GJ), lavandería (1777,35 GJ), pérdidas determinadas (993,04 GJ) y esterilización (637,28 GJ</a:t>
                </a:r>
                <a:r>
                  <a:rPr lang="es-MX" sz="2000" dirty="0" smtClean="0"/>
                  <a:t>).								  </a:t>
                </a:r>
                <a:br>
                  <a:rPr lang="es-MX" sz="2000" dirty="0" smtClean="0"/>
                </a:br>
                <a:r>
                  <a:rPr lang="es-MX" sz="2000" dirty="0"/>
                  <a:t>	</a:t>
                </a:r>
                <a:r>
                  <a:rPr lang="es-MX" sz="2000" dirty="0" smtClean="0"/>
                  <a:t/>
                </a:r>
                <a:br>
                  <a:rPr lang="es-MX" sz="2000" dirty="0" smtClean="0"/>
                </a:br>
                <a:r>
                  <a:rPr lang="es-MX" sz="2000" dirty="0"/>
                  <a:t>				</a:t>
                </a:r>
                <a:r>
                  <a:rPr lang="es-EC" sz="2000" dirty="0"/>
                  <a:t/>
                </a:r>
                <a:br>
                  <a:rPr lang="es-EC" sz="2000" dirty="0"/>
                </a:br>
                <a:r>
                  <a:rPr lang="es-ES" sz="2000" dirty="0" smtClean="0"/>
                  <a:t>4. </a:t>
                </a:r>
                <a:r>
                  <a:rPr lang="es-ES" sz="2000" dirty="0"/>
                  <a:t>El sistema de ACS gasta la mitad de su energía en consumo de agua y aproximadamente la otra mitad en pérdidas de calor por no disponer de aislamiento en las tuberías principales. La corrección de esta situación, permite un importante ahorro energético de </a:t>
                </a:r>
                <a14:m>
                  <m:oMath xmlns:m="http://schemas.openxmlformats.org/officeDocument/2006/math">
                    <m:r>
                      <a:rPr lang="es-ES" sz="2000">
                        <a:latin typeface="Cambria Math"/>
                      </a:rPr>
                      <m:t>931,50 </m:t>
                    </m:r>
                    <m:r>
                      <a:rPr lang="es-ES" sz="2000">
                        <a:latin typeface="Cambria Math"/>
                      </a:rPr>
                      <m:t>𝐺𝐽</m:t>
                    </m:r>
                  </m:oMath>
                </a14:m>
                <a:r>
                  <a:rPr lang="es-ES" sz="2000" dirty="0"/>
                  <a:t> por año</a:t>
                </a:r>
                <a:r>
                  <a:rPr lang="es-ES" sz="2000" dirty="0" smtClean="0"/>
                  <a:t>.						</a:t>
                </a:r>
                <a:r>
                  <a:rPr lang="es-ES" sz="2000" dirty="0"/>
                  <a:t/>
                </a:r>
                <a:br>
                  <a:rPr lang="es-ES" sz="2000" dirty="0"/>
                </a:br>
                <a:endParaRPr lang="es-EC" sz="2000" dirty="0"/>
              </a:p>
            </p:txBody>
          </p:sp>
        </mc:Choice>
        <mc:Fallback xmlns="">
          <p:sp>
            <p:nvSpPr>
              <p:cNvPr id="8" name="1 Título"/>
              <p:cNvSpPr>
                <a:spLocks noGrp="1" noRot="1" noChangeAspect="1" noMove="1" noResize="1" noEditPoints="1" noAdjustHandles="1" noChangeArrowheads="1" noChangeShapeType="1" noTextEdit="1"/>
              </p:cNvSpPr>
              <p:nvPr>
                <p:ph type="title"/>
              </p:nvPr>
            </p:nvSpPr>
            <p:spPr>
              <a:xfrm>
                <a:off x="323528" y="1530603"/>
                <a:ext cx="8432248" cy="4624723"/>
              </a:xfrm>
              <a:blipFill rotWithShape="1">
                <a:blip r:embed="rId4"/>
                <a:stretch>
                  <a:fillRect l="-723" r="-795"/>
                </a:stretch>
              </a:blipFill>
            </p:spPr>
            <p:txBody>
              <a:bodyPr/>
              <a:lstStyle/>
              <a:p>
                <a:r>
                  <a:rPr lang="es-EC">
                    <a:noFill/>
                  </a:rPr>
                  <a:t> </a:t>
                </a:r>
              </a:p>
            </p:txBody>
          </p:sp>
        </mc:Fallback>
      </mc:AlternateContent>
    </p:spTree>
    <p:extLst>
      <p:ext uri="{BB962C8B-B14F-4D97-AF65-F5344CB8AC3E}">
        <p14:creationId xmlns:p14="http://schemas.microsoft.com/office/powerpoint/2010/main" val="354258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t>1. ANTECEDENTES</a:t>
            </a:r>
            <a:endParaRPr lang="es-EC" sz="3600" b="1" dirty="0"/>
          </a:p>
        </p:txBody>
      </p:sp>
      <p:sp>
        <p:nvSpPr>
          <p:cNvPr id="3" name="2 Marcador de contenido"/>
          <p:cNvSpPr>
            <a:spLocks noGrp="1"/>
          </p:cNvSpPr>
          <p:nvPr>
            <p:ph idx="1"/>
          </p:nvPr>
        </p:nvSpPr>
        <p:spPr/>
        <p:txBody>
          <a:bodyPr>
            <a:normAutofit/>
          </a:bodyPr>
          <a:lstStyle/>
          <a:p>
            <a:pPr marL="0" indent="0">
              <a:buNone/>
            </a:pPr>
            <a:r>
              <a:rPr lang="es-MX" sz="2400" dirty="0" smtClean="0"/>
              <a:t>Inaugurado </a:t>
            </a:r>
            <a:r>
              <a:rPr lang="es-MX" sz="2400" dirty="0"/>
              <a:t>oficialmente el 28 de Septiembre de </a:t>
            </a:r>
            <a:r>
              <a:rPr lang="es-MX" sz="2400" dirty="0" smtClean="0"/>
              <a:t>1997 (18 años operación)</a:t>
            </a:r>
          </a:p>
          <a:p>
            <a:endParaRPr lang="es-EC" sz="2400"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6 Imagen" descr="http://www.iess.gob.ec/image/image_gallery?uuid=c77220e3-b524-4a9c-8007-74752fe79aac&amp;groupId=10174&amp;t=1397511793066"/>
          <p:cNvPicPr/>
          <p:nvPr/>
        </p:nvPicPr>
        <p:blipFill>
          <a:blip r:embed="rId4">
            <a:extLst>
              <a:ext uri="{28A0092B-C50C-407E-A947-70E740481C1C}">
                <a14:useLocalDpi xmlns:a14="http://schemas.microsoft.com/office/drawing/2010/main" val="0"/>
              </a:ext>
            </a:extLst>
          </a:blip>
          <a:srcRect/>
          <a:stretch>
            <a:fillRect/>
          </a:stretch>
        </p:blipFill>
        <p:spPr bwMode="auto">
          <a:xfrm>
            <a:off x="2368620" y="2564904"/>
            <a:ext cx="4219604" cy="2813219"/>
          </a:xfrm>
          <a:prstGeom prst="rect">
            <a:avLst/>
          </a:prstGeom>
          <a:noFill/>
          <a:ln w="3175">
            <a:solidFill>
              <a:schemeClr val="tx1"/>
            </a:solidFill>
          </a:ln>
        </p:spPr>
      </p:pic>
      <p:sp>
        <p:nvSpPr>
          <p:cNvPr id="4" name="3 CuadroTexto"/>
          <p:cNvSpPr txBox="1"/>
          <p:nvPr/>
        </p:nvSpPr>
        <p:spPr>
          <a:xfrm>
            <a:off x="1331640" y="5589240"/>
            <a:ext cx="6696744" cy="738664"/>
          </a:xfrm>
          <a:prstGeom prst="rect">
            <a:avLst/>
          </a:prstGeom>
          <a:noFill/>
        </p:spPr>
        <p:txBody>
          <a:bodyPr wrap="square" rtlCol="0">
            <a:spAutoFit/>
          </a:bodyPr>
          <a:lstStyle/>
          <a:p>
            <a:r>
              <a:rPr lang="es-MX" sz="1400" b="1" dirty="0"/>
              <a:t>Fuente: http://www.iess.gob.ec/image/image_gallery?uuid=c77220e3-b524-4a9c-8007-74752fe79aac&amp;groupId=10174&amp;t=1397511793066</a:t>
            </a:r>
            <a:endParaRPr lang="es-EC" sz="1400" dirty="0"/>
          </a:p>
          <a:p>
            <a:endParaRPr lang="es-EC" sz="1400" dirty="0"/>
          </a:p>
        </p:txBody>
      </p:sp>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1 Título"/>
              <p:cNvSpPr>
                <a:spLocks noGrp="1"/>
              </p:cNvSpPr>
              <p:nvPr>
                <p:ph type="title"/>
              </p:nvPr>
            </p:nvSpPr>
            <p:spPr>
              <a:xfrm>
                <a:off x="396792" y="1700808"/>
                <a:ext cx="7992888" cy="4624723"/>
              </a:xfrm>
            </p:spPr>
            <p:txBody>
              <a:bodyPr vert="horz" lIns="91440" tIns="45720" rIns="91440" bIns="45720" rtlCol="0" anchor="ctr">
                <a:noAutofit/>
              </a:bodyPr>
              <a:lstStyle/>
              <a:p>
                <a:pPr algn="just"/>
                <a:r>
                  <a:rPr lang="es-EC" sz="2000" dirty="0"/>
                  <a:t/>
                </a:r>
                <a:br>
                  <a:rPr lang="es-EC" sz="2000" dirty="0"/>
                </a:br>
                <a:r>
                  <a:rPr lang="es-ES" sz="2000" dirty="0"/>
                  <a:t>5</a:t>
                </a:r>
                <a:r>
                  <a:rPr lang="es-ES" sz="2000" dirty="0" smtClean="0"/>
                  <a:t>. </a:t>
                </a:r>
                <a:r>
                  <a:rPr lang="es-ES" sz="2000" dirty="0"/>
                  <a:t>Representan un gran rubro energético, las áreas de lavandería (</a:t>
                </a:r>
                <a14:m>
                  <m:oMath xmlns:m="http://schemas.openxmlformats.org/officeDocument/2006/math">
                    <m:r>
                      <a:rPr lang="es-EC" sz="2000">
                        <a:latin typeface="Cambria Math"/>
                      </a:rPr>
                      <m:t>1777,35 </m:t>
                    </m:r>
                    <m:r>
                      <a:rPr lang="es-EC" sz="2000">
                        <a:latin typeface="Cambria Math"/>
                      </a:rPr>
                      <m:t>𝐺𝐽</m:t>
                    </m:r>
                  </m:oMath>
                </a14:m>
                <a:r>
                  <a:rPr lang="es-EC" sz="2000" dirty="0"/>
                  <a:t>)</a:t>
                </a:r>
                <a:r>
                  <a:rPr lang="es-ES" sz="2000" dirty="0"/>
                  <a:t>, cocina </a:t>
                </a:r>
                <a14:m>
                  <m:oMath xmlns:m="http://schemas.openxmlformats.org/officeDocument/2006/math">
                    <m:r>
                      <a:rPr lang="es-ES" sz="2000">
                        <a:latin typeface="Cambria Math"/>
                      </a:rPr>
                      <m:t>(</m:t>
                    </m:r>
                    <m:r>
                      <a:rPr lang="es-EC" sz="2000">
                        <a:latin typeface="Cambria Math"/>
                      </a:rPr>
                      <m:t>20,82 </m:t>
                    </m:r>
                    <m:r>
                      <a:rPr lang="es-EC" sz="2000">
                        <a:latin typeface="Cambria Math"/>
                      </a:rPr>
                      <m:t>𝐺𝐽</m:t>
                    </m:r>
                  </m:oMath>
                </a14:m>
                <a:r>
                  <a:rPr lang="es-ES" sz="2000" dirty="0"/>
                  <a:t> ) y esterilización </a:t>
                </a:r>
                <a14:m>
                  <m:oMath xmlns:m="http://schemas.openxmlformats.org/officeDocument/2006/math">
                    <m:r>
                      <a:rPr lang="es-ES" sz="2000">
                        <a:latin typeface="Cambria Math"/>
                      </a:rPr>
                      <m:t>(</m:t>
                    </m:r>
                    <m:r>
                      <a:rPr lang="es-EC" sz="2000">
                        <a:latin typeface="Cambria Math"/>
                      </a:rPr>
                      <m:t>637,28 </m:t>
                    </m:r>
                    <m:r>
                      <a:rPr lang="es-EC" sz="2000">
                        <a:latin typeface="Cambria Math"/>
                      </a:rPr>
                      <m:t>𝐺𝐽</m:t>
                    </m:r>
                    <m:r>
                      <a:rPr lang="es-EC" sz="2000">
                        <a:latin typeface="Cambria Math"/>
                      </a:rPr>
                      <m:t>)</m:t>
                    </m:r>
                  </m:oMath>
                </a14:m>
                <a:r>
                  <a:rPr lang="es-EC" sz="2000" dirty="0"/>
                  <a:t>, sin embargo no es posible una reducción sustancial del consumo de energía, ya que dependen de los requerimientos del Hospital. Se propondría un cambio por equipos más eficientes al final de la vida útil de estos. </a:t>
                </a:r>
                <a:br>
                  <a:rPr lang="es-EC" sz="2000" dirty="0"/>
                </a:br>
                <a:r>
                  <a:rPr lang="es-EC" sz="2000" dirty="0" smtClean="0"/>
                  <a:t/>
                </a:r>
                <a:br>
                  <a:rPr lang="es-EC" sz="2000" dirty="0" smtClean="0"/>
                </a:br>
                <a:r>
                  <a:rPr lang="es-EC" sz="2000" dirty="0"/>
                  <a:t/>
                </a:r>
                <a:br>
                  <a:rPr lang="es-EC" sz="2000" dirty="0"/>
                </a:br>
                <a:r>
                  <a:rPr lang="es-MX" sz="2000" dirty="0" smtClean="0"/>
                  <a:t> 6. En </a:t>
                </a:r>
                <a:r>
                  <a:rPr lang="es-MX" sz="2000" dirty="0"/>
                  <a:t>área de piscina el consumo de energía para el año 2013 fue de </a:t>
                </a:r>
                <a14:m>
                  <m:oMath xmlns:m="http://schemas.openxmlformats.org/officeDocument/2006/math">
                    <m:r>
                      <a:rPr lang="es-ES" sz="2000">
                        <a:latin typeface="Cambria Math"/>
                      </a:rPr>
                      <m:t>422,39 </m:t>
                    </m:r>
                    <m:r>
                      <a:rPr lang="es-ES" sz="2000">
                        <a:latin typeface="Cambria Math"/>
                      </a:rPr>
                      <m:t>𝐺𝐽</m:t>
                    </m:r>
                  </m:oMath>
                </a14:m>
                <a:r>
                  <a:rPr lang="es-ES" sz="2000" dirty="0"/>
                  <a:t>, identificando según el principio de 80/20 como potenciales subáreas de mejora los mayores consumidores: la puesta en marcha diaria, las pérdidas por evaporación y las pérdidas por convección. Se propuso el correcto uso de una manta térmica ya instalada en el hospital y el cambio en la hora de alimentación de vapor al sistema. Luego de analizar el subsistema, se redujo el consumo en un 24%, con un consumo calculado de </a:t>
                </a:r>
                <a14:m>
                  <m:oMath xmlns:m="http://schemas.openxmlformats.org/officeDocument/2006/math">
                    <m:r>
                      <a:rPr lang="es-ES" sz="2000">
                        <a:latin typeface="Cambria Math"/>
                      </a:rPr>
                      <m:t>320,72 </m:t>
                    </m:r>
                    <m:r>
                      <a:rPr lang="es-ES" sz="2000">
                        <a:latin typeface="Cambria Math"/>
                      </a:rPr>
                      <m:t>𝐺𝐽</m:t>
                    </m:r>
                  </m:oMath>
                </a14:m>
                <a:r>
                  <a:rPr lang="es-ES" sz="2000" dirty="0"/>
                  <a:t>.</a:t>
                </a:r>
                <a:endParaRPr lang="es-EC" sz="2000" dirty="0"/>
              </a:p>
            </p:txBody>
          </p:sp>
        </mc:Choice>
        <mc:Fallback xmlns="">
          <p:sp>
            <p:nvSpPr>
              <p:cNvPr id="8" name="1 Título"/>
              <p:cNvSpPr>
                <a:spLocks noGrp="1" noRot="1" noChangeAspect="1" noMove="1" noResize="1" noEditPoints="1" noAdjustHandles="1" noChangeArrowheads="1" noChangeShapeType="1" noTextEdit="1"/>
              </p:cNvSpPr>
              <p:nvPr>
                <p:ph type="title"/>
              </p:nvPr>
            </p:nvSpPr>
            <p:spPr>
              <a:xfrm>
                <a:off x="396792" y="1700808"/>
                <a:ext cx="7992888" cy="4624723"/>
              </a:xfrm>
              <a:blipFill rotWithShape="1">
                <a:blip r:embed="rId4"/>
                <a:stretch>
                  <a:fillRect l="-763" r="-839" b="-6061"/>
                </a:stretch>
              </a:blipFill>
            </p:spPr>
            <p:txBody>
              <a:bodyPr/>
              <a:lstStyle/>
              <a:p>
                <a:r>
                  <a:rPr lang="es-EC">
                    <a:noFill/>
                  </a:rPr>
                  <a:t> </a:t>
                </a:r>
              </a:p>
            </p:txBody>
          </p:sp>
        </mc:Fallback>
      </mc:AlternateContent>
    </p:spTree>
    <p:extLst>
      <p:ext uri="{BB962C8B-B14F-4D97-AF65-F5344CB8AC3E}">
        <p14:creationId xmlns:p14="http://schemas.microsoft.com/office/powerpoint/2010/main" val="2323477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1 Título"/>
              <p:cNvSpPr>
                <a:spLocks noGrp="1"/>
              </p:cNvSpPr>
              <p:nvPr>
                <p:ph type="title"/>
              </p:nvPr>
            </p:nvSpPr>
            <p:spPr>
              <a:xfrm>
                <a:off x="323528" y="1396565"/>
                <a:ext cx="8432248" cy="4624723"/>
              </a:xfrm>
            </p:spPr>
            <p:txBody>
              <a:bodyPr vert="horz" lIns="91440" tIns="45720" rIns="91440" bIns="45720" rtlCol="0" anchor="ctr">
                <a:noAutofit/>
              </a:bodyPr>
              <a:lstStyle/>
              <a:p>
                <a:pPr algn="just"/>
                <a:r>
                  <a:rPr lang="es-EC" sz="2000" dirty="0"/>
                  <a:t/>
                </a:r>
                <a:br>
                  <a:rPr lang="es-EC" sz="2000" dirty="0"/>
                </a:br>
                <a:r>
                  <a:rPr lang="es-ES" sz="2000" dirty="0" smtClean="0"/>
                  <a:t>7. </a:t>
                </a:r>
                <a:r>
                  <a:rPr lang="es-ES" sz="2000" dirty="0"/>
                  <a:t>Se analizó la red de distribución de vapor hacia la piscina, ya que la instalación sin aislamiento fue acoplada posteriormente a la instalación original, se determinó que el vapor circula a velocidades de 86 m/s y la caída de presión mucho mayor a 0,1 bar/50m como valor deseable. Con un correcto dimensionamiento de las tuberías y accesorios, y su apropiado aislamiento, se redujo las pérdidas por aislamiento en </a:t>
                </a:r>
                <a14:m>
                  <m:oMath xmlns:m="http://schemas.openxmlformats.org/officeDocument/2006/math">
                    <m:r>
                      <a:rPr lang="es-ES" sz="2000">
                        <a:latin typeface="Cambria Math"/>
                      </a:rPr>
                      <m:t>217,77 </m:t>
                    </m:r>
                    <m:r>
                      <a:rPr lang="es-ES" sz="2000">
                        <a:latin typeface="Cambria Math"/>
                      </a:rPr>
                      <m:t>𝐺𝐽</m:t>
                    </m:r>
                  </m:oMath>
                </a14:m>
                <a:r>
                  <a:rPr lang="es-ES" sz="2000" dirty="0"/>
                  <a:t>. También fue necesario el dimensionamiento de la tubería de retorno de condensado que permite una recuperación de </a:t>
                </a:r>
                <a14:m>
                  <m:oMath xmlns:m="http://schemas.openxmlformats.org/officeDocument/2006/math">
                    <m:r>
                      <a:rPr lang="es-ES" sz="2000">
                        <a:latin typeface="Cambria Math"/>
                      </a:rPr>
                      <m:t>38,24 </m:t>
                    </m:r>
                    <m:r>
                      <a:rPr lang="es-ES" sz="2000">
                        <a:latin typeface="Cambria Math"/>
                      </a:rPr>
                      <m:t>𝐺𝐽</m:t>
                    </m:r>
                  </m:oMath>
                </a14:m>
                <a:r>
                  <a:rPr lang="es-ES" sz="2000" dirty="0"/>
                  <a:t> por año</a:t>
                </a:r>
                <a:r>
                  <a:rPr lang="es-ES" sz="2000" dirty="0" smtClean="0"/>
                  <a:t>.						</a:t>
                </a:r>
                <a:r>
                  <a:rPr lang="es-EC" sz="2000" dirty="0"/>
                  <a:t/>
                </a:r>
                <a:br>
                  <a:rPr lang="es-EC" sz="2000" dirty="0"/>
                </a:br>
                <a:r>
                  <a:rPr lang="es-EC" sz="2000" dirty="0" smtClean="0"/>
                  <a:t/>
                </a:r>
                <a:br>
                  <a:rPr lang="es-EC" sz="2000" dirty="0" smtClean="0"/>
                </a:br>
                <a:r>
                  <a:rPr lang="es-EC" sz="2000" dirty="0"/>
                  <a:t/>
                </a:r>
                <a:br>
                  <a:rPr lang="es-EC" sz="2000" dirty="0"/>
                </a:br>
                <a:r>
                  <a:rPr lang="es-MX" sz="2000" dirty="0" smtClean="0"/>
                  <a:t>8. </a:t>
                </a:r>
                <a:r>
                  <a:rPr lang="es-MX" sz="2000" dirty="0"/>
                  <a:t>Las pérdidas de calor en tuberías, accesorios y equipos de vapor son de grandes y mediante la implementación de medidas de EE, los ahorros se traducen en: aislar tuberías y accesorios de vapor no aislados (204,54 GJ), aislar tanque de condensado (83,87 GJ).</a:t>
                </a:r>
                <a:endParaRPr lang="es-EC" sz="2000" dirty="0"/>
              </a:p>
            </p:txBody>
          </p:sp>
        </mc:Choice>
        <mc:Fallback xmlns="">
          <p:sp>
            <p:nvSpPr>
              <p:cNvPr id="8" name="1 Título"/>
              <p:cNvSpPr>
                <a:spLocks noGrp="1" noRot="1" noChangeAspect="1" noMove="1" noResize="1" noEditPoints="1" noAdjustHandles="1" noChangeArrowheads="1" noChangeShapeType="1" noTextEdit="1"/>
              </p:cNvSpPr>
              <p:nvPr>
                <p:ph type="title"/>
              </p:nvPr>
            </p:nvSpPr>
            <p:spPr>
              <a:xfrm>
                <a:off x="323528" y="1396565"/>
                <a:ext cx="8432248" cy="4624723"/>
              </a:xfrm>
              <a:blipFill rotWithShape="1">
                <a:blip r:embed="rId4"/>
                <a:stretch>
                  <a:fillRect l="-723" r="-795" b="-2767"/>
                </a:stretch>
              </a:blipFill>
            </p:spPr>
            <p:txBody>
              <a:bodyPr/>
              <a:lstStyle/>
              <a:p>
                <a:r>
                  <a:rPr lang="es-EC">
                    <a:noFill/>
                  </a:rPr>
                  <a:t> </a:t>
                </a:r>
              </a:p>
            </p:txBody>
          </p:sp>
        </mc:Fallback>
      </mc:AlternateContent>
    </p:spTree>
    <p:extLst>
      <p:ext uri="{BB962C8B-B14F-4D97-AF65-F5344CB8AC3E}">
        <p14:creationId xmlns:p14="http://schemas.microsoft.com/office/powerpoint/2010/main" val="395235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1 Título"/>
          <p:cNvSpPr>
            <a:spLocks noGrp="1"/>
          </p:cNvSpPr>
          <p:nvPr>
            <p:ph type="title"/>
          </p:nvPr>
        </p:nvSpPr>
        <p:spPr>
          <a:xfrm>
            <a:off x="323528" y="1612589"/>
            <a:ext cx="8432248" cy="4624723"/>
          </a:xfrm>
        </p:spPr>
        <p:txBody>
          <a:bodyPr vert="horz" lIns="91440" tIns="45720" rIns="91440" bIns="45720" rtlCol="0" anchor="ctr">
            <a:noAutofit/>
          </a:bodyPr>
          <a:lstStyle/>
          <a:p>
            <a:pPr algn="just"/>
            <a:r>
              <a:rPr lang="es-MX" sz="2000" dirty="0" smtClean="0"/>
              <a:t>9. Se </a:t>
            </a:r>
            <a:r>
              <a:rPr lang="es-MX" sz="2000" dirty="0"/>
              <a:t>puede ver que el consumo de energía en el Hospital IESS-Ibarra es reducido en comparación a otros países de los que se dispone datos, esto se debe al clima, que hace innecesario un sistema de calefacción o acondicionamiento de aire. El indicador IET-E1 (MWh / año) pasó de 2404,0 (línea base) a 2113,3 con la implementación de las Alternativa 1, estos valores se hallan sobre los  hallados en Chile (1860) para Hospitales públicos entre 100 y 200 camas. Se redujo el indicador a 1656,6 con la Alternativa 2, esta medida da una mejora sustancial</a:t>
            </a:r>
            <a:r>
              <a:rPr lang="es-MX" sz="2000" dirty="0" smtClean="0"/>
              <a:t>.							</a:t>
            </a:r>
            <a:br>
              <a:rPr lang="es-MX" sz="2000" dirty="0" smtClean="0"/>
            </a:br>
            <a:r>
              <a:rPr lang="es-MX" sz="2000" dirty="0" smtClean="0"/>
              <a:t/>
            </a:r>
            <a:br>
              <a:rPr lang="es-MX" sz="2000" dirty="0" smtClean="0"/>
            </a:br>
            <a:r>
              <a:rPr lang="es-MX" sz="2000" dirty="0"/>
              <a:t/>
            </a:r>
            <a:br>
              <a:rPr lang="es-MX" sz="2000" dirty="0"/>
            </a:br>
            <a:r>
              <a:rPr lang="es-MX" sz="2000" dirty="0" smtClean="0"/>
              <a:t>10. El </a:t>
            </a:r>
            <a:r>
              <a:rPr lang="es-MX" sz="2000" dirty="0"/>
              <a:t>indicador IET-E2 (</a:t>
            </a:r>
            <a:r>
              <a:rPr lang="es-EC" sz="2000" dirty="0"/>
              <a:t>kWh / m²-año) muestra valores de consumo </a:t>
            </a:r>
            <a:r>
              <a:rPr lang="es-EC" sz="2000" dirty="0" smtClean="0"/>
              <a:t>beneficiosos</a:t>
            </a:r>
            <a:r>
              <a:rPr lang="es-EC" sz="2000" dirty="0"/>
              <a:t>, al hallarse por debajo de los estudios analizados y la reducción es de alrededor del 50% a partir de la línea base con la implementación de la Alternativa 2.</a:t>
            </a:r>
          </a:p>
        </p:txBody>
      </p:sp>
    </p:spTree>
    <p:extLst>
      <p:ext uri="{BB962C8B-B14F-4D97-AF65-F5344CB8AC3E}">
        <p14:creationId xmlns:p14="http://schemas.microsoft.com/office/powerpoint/2010/main" val="3496968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1 Título"/>
          <p:cNvSpPr>
            <a:spLocks noGrp="1"/>
          </p:cNvSpPr>
          <p:nvPr>
            <p:ph type="title"/>
          </p:nvPr>
        </p:nvSpPr>
        <p:spPr>
          <a:xfrm>
            <a:off x="323528" y="1756605"/>
            <a:ext cx="8432248" cy="4624723"/>
          </a:xfrm>
        </p:spPr>
        <p:txBody>
          <a:bodyPr vert="horz" lIns="91440" tIns="45720" rIns="91440" bIns="45720" rtlCol="0" anchor="ctr">
            <a:noAutofit/>
          </a:bodyPr>
          <a:lstStyle/>
          <a:p>
            <a:pPr algn="just"/>
            <a:r>
              <a:rPr lang="es-MX" sz="2000" dirty="0" smtClean="0"/>
              <a:t>11. </a:t>
            </a:r>
            <a:r>
              <a:rPr lang="es-MX" sz="2000" dirty="0"/>
              <a:t>El indicador IET-E3 (MWh / cama-año), se halla en un valor mucho menor comparado a países desarrollados, y en la línea base indica un consumo mayor a Chile como referencia local. Con la implementación de la Alternativa 2, este índice es equivalente al indicador chileno</a:t>
            </a:r>
            <a:r>
              <a:rPr lang="es-MX" sz="2000" dirty="0" smtClean="0"/>
              <a:t>.					</a:t>
            </a:r>
            <a:r>
              <a:rPr lang="es-EC" sz="2000" dirty="0"/>
              <a:t/>
            </a:r>
            <a:br>
              <a:rPr lang="es-EC" sz="2000" dirty="0"/>
            </a:br>
            <a:r>
              <a:rPr lang="es-MX" sz="2000" dirty="0"/>
              <a:t>						</a:t>
            </a:r>
            <a:br>
              <a:rPr lang="es-MX" sz="2000" dirty="0"/>
            </a:br>
            <a:r>
              <a:rPr lang="es-MX" sz="2000" dirty="0"/>
              <a:t/>
            </a:r>
            <a:br>
              <a:rPr lang="es-MX" sz="2000" dirty="0"/>
            </a:br>
            <a:r>
              <a:rPr lang="es-MX" sz="2000" dirty="0" smtClean="0"/>
              <a:t>12. </a:t>
            </a:r>
            <a:r>
              <a:rPr lang="es-MX" sz="2000" dirty="0"/>
              <a:t>Los planes de EE tienen un costo aproximado para la Alternativa 1 de 19800 USD, con un periodo de recuperación de 4 años. Y para la Alternativa 2 el costo asciende a 58500 USD aproximadamente, el periodo de recuperación es de 4 años también debido a la reducción sustancial del consumo de energía. La alternativa 2 representa un claro beneficio con un periodo de recuperación similar a la Alternativa 1, pero con la ventaja de lograr un mayor flujo neto positivo a partir del cuarto año. Esto con la ventaja de disminuir la cantidad de emisiones hacia el ambiente y una mejora de los índices de desempeño energético del hospital.</a:t>
            </a:r>
            <a:endParaRPr lang="es-EC" sz="2000" dirty="0"/>
          </a:p>
        </p:txBody>
      </p:sp>
    </p:spTree>
    <p:extLst>
      <p:ext uri="{BB962C8B-B14F-4D97-AF65-F5344CB8AC3E}">
        <p14:creationId xmlns:p14="http://schemas.microsoft.com/office/powerpoint/2010/main" val="219073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476672"/>
            <a:ext cx="8229600" cy="6192688"/>
          </a:xfrm>
        </p:spPr>
        <p:txBody>
          <a:bodyPr>
            <a:normAutofit lnSpcReduction="10000"/>
          </a:bodyPr>
          <a:lstStyle/>
          <a:p>
            <a:pPr marL="0" lvl="0" indent="0">
              <a:buNone/>
            </a:pPr>
            <a:r>
              <a:rPr lang="es-ES" sz="2800" b="1" dirty="0" smtClean="0"/>
              <a:t>UBICACIÓN</a:t>
            </a:r>
          </a:p>
          <a:p>
            <a:pPr lvl="0"/>
            <a:r>
              <a:rPr lang="es-ES" sz="2000" dirty="0" smtClean="0"/>
              <a:t>Provincia</a:t>
            </a:r>
            <a:r>
              <a:rPr lang="es-ES" sz="2000" dirty="0"/>
              <a:t>: 		</a:t>
            </a:r>
            <a:r>
              <a:rPr lang="es-ES" sz="2000" dirty="0" smtClean="0"/>
              <a:t>Imbabura</a:t>
            </a:r>
            <a:endParaRPr lang="es-EC" sz="2000" dirty="0"/>
          </a:p>
          <a:p>
            <a:pPr lvl="0"/>
            <a:r>
              <a:rPr lang="es-ES" sz="2000" dirty="0"/>
              <a:t>Cantón:		</a:t>
            </a:r>
            <a:r>
              <a:rPr lang="es-ES" sz="2000" dirty="0" smtClean="0"/>
              <a:t>Ibarra</a:t>
            </a:r>
            <a:endParaRPr lang="es-EC" sz="2000" dirty="0"/>
          </a:p>
          <a:p>
            <a:pPr lvl="0"/>
            <a:r>
              <a:rPr lang="es-EC" sz="2000" dirty="0"/>
              <a:t>Ubicación geográfica: </a:t>
            </a:r>
            <a:r>
              <a:rPr lang="es-EC" sz="2000" dirty="0" smtClean="0"/>
              <a:t>	Latitud </a:t>
            </a:r>
            <a:r>
              <a:rPr lang="es-EC" sz="2000" dirty="0"/>
              <a:t>(</a:t>
            </a:r>
            <a:r>
              <a:rPr lang="es-EC" sz="2000" dirty="0" smtClean="0"/>
              <a:t>0.36</a:t>
            </a:r>
            <a:r>
              <a:rPr lang="en-US" sz="2000" b="1" dirty="0" smtClean="0">
                <a:latin typeface="Times New Roman"/>
                <a:cs typeface="Times New Roman"/>
              </a:rPr>
              <a:t>°</a:t>
            </a:r>
            <a:r>
              <a:rPr lang="es-EC" sz="2000" dirty="0" smtClean="0"/>
              <a:t>), </a:t>
            </a:r>
            <a:r>
              <a:rPr lang="es-EC" sz="2000" dirty="0"/>
              <a:t>Longitud (-</a:t>
            </a:r>
            <a:r>
              <a:rPr lang="es-EC" sz="2000" dirty="0" smtClean="0"/>
              <a:t>78.13</a:t>
            </a:r>
            <a:r>
              <a:rPr lang="en-US" sz="2000" b="1" dirty="0" smtClean="0">
                <a:latin typeface="Times New Roman"/>
                <a:cs typeface="Times New Roman"/>
              </a:rPr>
              <a:t>°</a:t>
            </a:r>
            <a:r>
              <a:rPr lang="es-EC" sz="2000" dirty="0" smtClean="0"/>
              <a:t>)</a:t>
            </a:r>
            <a:endParaRPr lang="es-EC" sz="2000" dirty="0"/>
          </a:p>
          <a:p>
            <a:pPr lvl="0"/>
            <a:r>
              <a:rPr lang="es-EC" sz="2000" dirty="0"/>
              <a:t>Elevación: 		</a:t>
            </a:r>
            <a:r>
              <a:rPr lang="es-EC" sz="2000" dirty="0" smtClean="0"/>
              <a:t>2220 </a:t>
            </a:r>
            <a:r>
              <a:rPr lang="es-EC" sz="2000" dirty="0"/>
              <a:t>msnm</a:t>
            </a:r>
          </a:p>
          <a:p>
            <a:pPr marL="0" indent="0">
              <a:buNone/>
            </a:pPr>
            <a:endParaRPr lang="es-ES" sz="2800" b="1" dirty="0" smtClean="0"/>
          </a:p>
          <a:p>
            <a:pPr marL="0" indent="0">
              <a:buNone/>
            </a:pPr>
            <a:r>
              <a:rPr lang="es-ES" sz="2800" b="1" dirty="0" smtClean="0"/>
              <a:t>CARACTERÍSTICAS</a:t>
            </a:r>
          </a:p>
          <a:p>
            <a:pPr lvl="0"/>
            <a:r>
              <a:rPr lang="es-ES" sz="2000" dirty="0" smtClean="0"/>
              <a:t>Nivel:		Segundo Nivel</a:t>
            </a:r>
            <a:endParaRPr lang="es-EC" sz="2000" dirty="0" smtClean="0"/>
          </a:p>
          <a:p>
            <a:pPr lvl="0"/>
            <a:r>
              <a:rPr lang="es-ES" sz="2000" dirty="0" smtClean="0"/>
              <a:t>No. de camas:		193 (165 censables)</a:t>
            </a:r>
            <a:endParaRPr lang="es-EC" sz="2000" dirty="0" smtClean="0"/>
          </a:p>
          <a:p>
            <a:pPr lvl="0"/>
            <a:r>
              <a:rPr lang="es-ES" sz="2000" dirty="0" smtClean="0"/>
              <a:t>Área de construcción:	16713 m2 (7 pisos)</a:t>
            </a:r>
            <a:endParaRPr lang="es-EC" sz="2000" dirty="0" smtClean="0"/>
          </a:p>
          <a:p>
            <a:pPr lvl="0"/>
            <a:r>
              <a:rPr lang="es-ES" sz="2000" dirty="0" smtClean="0"/>
              <a:t>No. de trabajadores:	243</a:t>
            </a:r>
            <a:endParaRPr lang="es-EC" sz="2000" dirty="0" smtClean="0"/>
          </a:p>
          <a:p>
            <a:r>
              <a:rPr lang="es-EC" sz="2100" dirty="0" smtClean="0"/>
              <a:t>Funcionamiento:</a:t>
            </a:r>
            <a:r>
              <a:rPr lang="es-EC" sz="2100" dirty="0"/>
              <a:t>	</a:t>
            </a:r>
            <a:r>
              <a:rPr lang="es-EC" sz="2100" dirty="0" smtClean="0"/>
              <a:t>24 horas</a:t>
            </a:r>
          </a:p>
          <a:p>
            <a:pPr marL="0" indent="0">
              <a:buNone/>
            </a:pPr>
            <a:endParaRPr lang="es-MX" sz="2100" dirty="0"/>
          </a:p>
          <a:p>
            <a:pPr marL="0" indent="0">
              <a:buNone/>
            </a:pPr>
            <a:r>
              <a:rPr lang="es-MX" sz="2800" b="1" dirty="0" smtClean="0"/>
              <a:t>CLIMA</a:t>
            </a:r>
            <a:endParaRPr lang="es-EC" sz="2800" b="1" dirty="0" smtClean="0"/>
          </a:p>
          <a:p>
            <a:r>
              <a:rPr lang="es-MX" sz="2000" dirty="0" smtClean="0"/>
              <a:t>Media normal anual:	16.5</a:t>
            </a:r>
            <a:r>
              <a:rPr lang="es-MX" sz="2000" b="1" dirty="0" smtClean="0"/>
              <a:t> </a:t>
            </a:r>
            <a:r>
              <a:rPr lang="en-US" sz="2000" b="1" dirty="0" smtClean="0">
                <a:latin typeface="Times New Roman"/>
                <a:cs typeface="Times New Roman"/>
              </a:rPr>
              <a:t>°</a:t>
            </a:r>
            <a:r>
              <a:rPr lang="es-EC" sz="2000" dirty="0" smtClean="0"/>
              <a:t>C</a:t>
            </a:r>
            <a:endParaRPr lang="en-US" sz="2000" dirty="0" smtClean="0"/>
          </a:p>
          <a:p>
            <a:r>
              <a:rPr lang="es-EC" sz="2000" dirty="0"/>
              <a:t>R</a:t>
            </a:r>
            <a:r>
              <a:rPr lang="es-EC" sz="2000" dirty="0" smtClean="0"/>
              <a:t>adiación solar global: 	5250 Wh/m²-día</a:t>
            </a:r>
          </a:p>
          <a:p>
            <a:pPr marL="0" indent="0">
              <a:buNone/>
            </a:pPr>
            <a:endParaRPr lang="es-EC" sz="2000" b="1"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7 Imagen"/>
          <p:cNvPicPr/>
          <p:nvPr/>
        </p:nvPicPr>
        <p:blipFill rotWithShape="1">
          <a:blip r:embed="rId4">
            <a:extLst>
              <a:ext uri="{28A0092B-C50C-407E-A947-70E740481C1C}">
                <a14:useLocalDpi xmlns:a14="http://schemas.microsoft.com/office/drawing/2010/main" val="0"/>
              </a:ext>
            </a:extLst>
          </a:blip>
          <a:srcRect l="5043" r="22976" b="13852"/>
          <a:stretch/>
        </p:blipFill>
        <p:spPr bwMode="auto">
          <a:xfrm>
            <a:off x="5462533" y="4005064"/>
            <a:ext cx="3440430" cy="2397125"/>
          </a:xfrm>
          <a:prstGeom prst="rect">
            <a:avLst/>
          </a:prstGeom>
          <a:noFill/>
          <a:ln>
            <a:solidFill>
              <a:schemeClr val="tx1"/>
            </a:solidFill>
          </a:ln>
        </p:spPr>
      </p:pic>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80848"/>
            <a:ext cx="8229600" cy="5368432"/>
          </a:xfrm>
        </p:spPr>
        <p:txBody>
          <a:bodyPr>
            <a:normAutofit lnSpcReduction="10000"/>
          </a:bodyPr>
          <a:lstStyle/>
          <a:p>
            <a:pPr marL="114300" indent="0" algn="just">
              <a:buNone/>
            </a:pPr>
            <a:r>
              <a:rPr lang="es-MX" b="1" cap="all" dirty="0"/>
              <a:t>Organización </a:t>
            </a:r>
            <a:r>
              <a:rPr lang="es-MX" b="1" cap="all" dirty="0" smtClean="0"/>
              <a:t>funcional</a:t>
            </a:r>
          </a:p>
          <a:p>
            <a:pPr marL="0" indent="0" algn="just">
              <a:buNone/>
            </a:pPr>
            <a:r>
              <a:rPr lang="es-MX" sz="2000" dirty="0" smtClean="0"/>
              <a:t>La </a:t>
            </a:r>
            <a:r>
              <a:rPr lang="es-MX" sz="2000" dirty="0"/>
              <a:t>estructura funcional del Hospital se divide en tres áreas </a:t>
            </a:r>
            <a:endParaRPr lang="es-MX" sz="2000" dirty="0" smtClean="0"/>
          </a:p>
          <a:p>
            <a:pPr marL="0" indent="0" algn="just">
              <a:buNone/>
            </a:pPr>
            <a:r>
              <a:rPr lang="es-MX" sz="2000" dirty="0" smtClean="0"/>
              <a:t>principales </a:t>
            </a:r>
            <a:r>
              <a:rPr lang="es-ES" sz="2000" dirty="0"/>
              <a:t>(Pizarro)</a:t>
            </a:r>
            <a:r>
              <a:rPr lang="es-MX" sz="2000" dirty="0" smtClean="0"/>
              <a:t>:</a:t>
            </a:r>
          </a:p>
          <a:p>
            <a:pPr marL="0" indent="0" algn="just">
              <a:buNone/>
            </a:pPr>
            <a:endParaRPr lang="es-EC" sz="2000" dirty="0"/>
          </a:p>
          <a:p>
            <a:pPr lvl="0" algn="just"/>
            <a:r>
              <a:rPr lang="es-EC" sz="2000" b="1" dirty="0"/>
              <a:t>El área de Hospitalización y ambulatoria:</a:t>
            </a:r>
            <a:r>
              <a:rPr lang="es-EC" sz="2000" dirty="0"/>
              <a:t> integra las áreas de Hospitalización y Consulta externa</a:t>
            </a:r>
            <a:r>
              <a:rPr lang="es-EC" sz="2000" dirty="0" smtClean="0"/>
              <a:t>.</a:t>
            </a:r>
          </a:p>
          <a:p>
            <a:pPr marL="0" lvl="0" indent="0" algn="just">
              <a:buNone/>
            </a:pPr>
            <a:endParaRPr lang="es-EC" sz="2000" dirty="0"/>
          </a:p>
          <a:p>
            <a:pPr lvl="0" algn="just"/>
            <a:r>
              <a:rPr lang="es-EC" sz="2000" b="1" dirty="0"/>
              <a:t>El área de Medicina Crítica:</a:t>
            </a:r>
            <a:r>
              <a:rPr lang="es-EC" sz="2000" dirty="0"/>
              <a:t> compuesta de la Unidad de cuidados intensivos (UCI), Centro Obstétrico (CO), neonatología, quirófanos y Emergencia</a:t>
            </a:r>
            <a:r>
              <a:rPr lang="es-EC" sz="2000" dirty="0" smtClean="0"/>
              <a:t>.</a:t>
            </a:r>
          </a:p>
          <a:p>
            <a:pPr marL="0" lvl="0" indent="0" algn="just">
              <a:buNone/>
            </a:pPr>
            <a:endParaRPr lang="es-EC" sz="2000" dirty="0"/>
          </a:p>
          <a:p>
            <a:pPr lvl="0" algn="just"/>
            <a:r>
              <a:rPr lang="es-EC" sz="2000" b="1" dirty="0"/>
              <a:t>El área de Diagnóstico y tratamiento: </a:t>
            </a:r>
            <a:r>
              <a:rPr lang="es-EC" sz="2000" dirty="0"/>
              <a:t>integra a Imagenología, Anatomía Patológica, Laboratorio y </a:t>
            </a:r>
            <a:r>
              <a:rPr lang="es-EC" sz="2000" dirty="0" smtClean="0"/>
              <a:t>Farmacia</a:t>
            </a:r>
          </a:p>
          <a:p>
            <a:pPr marL="0" lvl="0" indent="0" algn="just">
              <a:buNone/>
            </a:pPr>
            <a:endParaRPr lang="es-EC" sz="2000" dirty="0"/>
          </a:p>
          <a:p>
            <a:pPr lvl="0" algn="just"/>
            <a:r>
              <a:rPr lang="es-EC" sz="2000" b="1" dirty="0"/>
              <a:t>El área </a:t>
            </a:r>
            <a:r>
              <a:rPr lang="es-EC" sz="2000" b="1" dirty="0" smtClean="0"/>
              <a:t>no asistencial: </a:t>
            </a:r>
            <a:r>
              <a:rPr lang="es-EC" sz="2000" dirty="0" smtClean="0"/>
              <a:t>Que </a:t>
            </a:r>
            <a:r>
              <a:rPr lang="es-EC" sz="2000" dirty="0"/>
              <a:t>integra las aéreas de atención al público, administrativas y de servicios no asistenciales</a:t>
            </a:r>
          </a:p>
          <a:p>
            <a:pPr algn="just"/>
            <a:endParaRPr lang="es-EC"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7240" y="274638"/>
            <a:ext cx="7283152" cy="1143000"/>
          </a:xfrm>
        </p:spPr>
        <p:txBody>
          <a:bodyPr>
            <a:noAutofit/>
          </a:bodyPr>
          <a:lstStyle/>
          <a:p>
            <a:pPr lvl="2" algn="ctr" rtl="0">
              <a:spcBef>
                <a:spcPct val="0"/>
              </a:spcBef>
            </a:pPr>
            <a:r>
              <a:rPr lang="es-MX" sz="3600" b="1" kern="1200" dirty="0" smtClean="0">
                <a:solidFill>
                  <a:schemeClr val="tx1"/>
                </a:solidFill>
                <a:latin typeface="+mj-lt"/>
                <a:ea typeface="+mj-ea"/>
                <a:cs typeface="+mj-cs"/>
              </a:rPr>
              <a:t>2. PRINCIPALES SISTEMAS ENERGÉTICOS DEL HOSPITAL</a:t>
            </a:r>
            <a:endParaRPr lang="es-EC" sz="3600" b="1" kern="1200" dirty="0">
              <a:solidFill>
                <a:schemeClr val="tx1"/>
              </a:solidFill>
              <a:latin typeface="+mj-lt"/>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35056272"/>
              </p:ext>
            </p:extLst>
          </p:nvPr>
        </p:nvGraphicFramePr>
        <p:xfrm>
          <a:off x="711759" y="1530603"/>
          <a:ext cx="7715200" cy="499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99879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Marcador de contenido"/>
          <p:cNvSpPr>
            <a:spLocks noGrp="1"/>
          </p:cNvSpPr>
          <p:nvPr>
            <p:ph idx="1"/>
          </p:nvPr>
        </p:nvSpPr>
        <p:spPr>
          <a:xfrm>
            <a:off x="457200" y="332656"/>
            <a:ext cx="8229600" cy="6120680"/>
          </a:xfrm>
        </p:spPr>
        <p:txBody>
          <a:bodyPr>
            <a:normAutofit/>
          </a:bodyPr>
          <a:lstStyle/>
          <a:p>
            <a:r>
              <a:rPr lang="es-ES" sz="2400" b="1" dirty="0" smtClean="0"/>
              <a:t>Costos energéticos </a:t>
            </a:r>
            <a:r>
              <a:rPr lang="es-EC" sz="2400" b="1" dirty="0"/>
              <a:t>Hospital IESS – Ibarra (2013)</a:t>
            </a:r>
            <a:endParaRPr lang="es-ES" sz="2400" b="1" dirty="0" smtClean="0"/>
          </a:p>
          <a:p>
            <a:endParaRPr lang="es-ES" sz="2400" b="1" dirty="0"/>
          </a:p>
          <a:p>
            <a:endParaRPr lang="es-ES" sz="2400" b="1" dirty="0" smtClean="0"/>
          </a:p>
          <a:p>
            <a:endParaRPr lang="es-ES" sz="2400" b="1" dirty="0"/>
          </a:p>
          <a:p>
            <a:endParaRPr lang="es-ES" sz="2400" b="1" dirty="0" smtClean="0"/>
          </a:p>
          <a:p>
            <a:endParaRPr lang="es-ES" sz="2400" b="1" dirty="0" smtClean="0"/>
          </a:p>
          <a:p>
            <a:endParaRPr lang="es-ES" sz="2400" b="1" dirty="0" smtClean="0"/>
          </a:p>
          <a:p>
            <a:pPr lvl="0" fontAlgn="base"/>
            <a:r>
              <a:rPr lang="es-ES" sz="2400" b="1" dirty="0" smtClean="0">
                <a:effectLst>
                  <a:glow>
                    <a:srgbClr val="000000"/>
                  </a:glow>
                  <a:outerShdw sx="0" sy="0">
                    <a:srgbClr val="000000"/>
                  </a:outerShdw>
                  <a:reflection stA="0" endPos="0" fadeDir="0" sx="0" sy="0"/>
                </a:effectLst>
              </a:rPr>
              <a:t>Matriz </a:t>
            </a:r>
            <a:r>
              <a:rPr lang="es-ES" sz="2400" b="1" dirty="0">
                <a:effectLst>
                  <a:glow>
                    <a:srgbClr val="000000"/>
                  </a:glow>
                  <a:outerShdw sx="0" sy="0">
                    <a:srgbClr val="000000"/>
                  </a:outerShdw>
                  <a:reflection stA="0" endPos="0" fadeDir="0" sx="0" sy="0"/>
                </a:effectLst>
              </a:rPr>
              <a:t>de consumo de energía. Hospital IESS – Ibarra (2013)</a:t>
            </a:r>
            <a:endParaRPr lang="es-EC" sz="2400" b="1" dirty="0">
              <a:effectLst>
                <a:glow>
                  <a:srgbClr val="000000"/>
                </a:glow>
                <a:outerShdw sx="0" sy="0">
                  <a:srgbClr val="000000"/>
                </a:outerShdw>
                <a:reflection stA="0" endPos="0" fadeDir="0" sx="0" sy="0"/>
              </a:effectLst>
            </a:endParaRPr>
          </a:p>
          <a:p>
            <a:endParaRPr lang="es-ES" sz="2400" b="1" dirty="0" smtClean="0"/>
          </a:p>
          <a:p>
            <a:endParaRPr lang="es-ES" sz="2400" b="1" dirty="0"/>
          </a:p>
          <a:p>
            <a:endParaRPr lang="es-ES" sz="2400" b="1" dirty="0" smtClean="0"/>
          </a:p>
          <a:p>
            <a:endParaRPr lang="es-ES" sz="2400" b="1" dirty="0"/>
          </a:p>
          <a:p>
            <a:endParaRPr lang="es-ES" sz="2400" b="1" dirty="0" smtClean="0"/>
          </a:p>
          <a:p>
            <a:endParaRPr lang="es-EC" sz="2400" b="1" dirty="0"/>
          </a:p>
        </p:txBody>
      </p:sp>
      <p:graphicFrame>
        <p:nvGraphicFramePr>
          <p:cNvPr id="8" name="7 Gráfico"/>
          <p:cNvGraphicFramePr/>
          <p:nvPr>
            <p:extLst>
              <p:ext uri="{D42A27DB-BD31-4B8C-83A1-F6EECF244321}">
                <p14:modId xmlns:p14="http://schemas.microsoft.com/office/powerpoint/2010/main" val="4121784962"/>
              </p:ext>
            </p:extLst>
          </p:nvPr>
        </p:nvGraphicFramePr>
        <p:xfrm>
          <a:off x="2555776" y="908720"/>
          <a:ext cx="4123055" cy="21215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9 Gráfico"/>
          <p:cNvGraphicFramePr/>
          <p:nvPr>
            <p:extLst>
              <p:ext uri="{D42A27DB-BD31-4B8C-83A1-F6EECF244321}">
                <p14:modId xmlns:p14="http://schemas.microsoft.com/office/powerpoint/2010/main" val="1851550233"/>
              </p:ext>
            </p:extLst>
          </p:nvPr>
        </p:nvGraphicFramePr>
        <p:xfrm>
          <a:off x="2483768" y="4005064"/>
          <a:ext cx="4071620" cy="2216785"/>
        </p:xfrm>
        <a:graphic>
          <a:graphicData uri="http://schemas.openxmlformats.org/drawingml/2006/chart">
            <c:chart xmlns:c="http://schemas.openxmlformats.org/drawingml/2006/chart" xmlns:r="http://schemas.openxmlformats.org/officeDocument/2006/relationships" r:id="rId6"/>
          </a:graphicData>
        </a:graphic>
      </p:graphicFrame>
      <p:sp>
        <p:nvSpPr>
          <p:cNvPr id="7" name="6 Rectángulo"/>
          <p:cNvSpPr/>
          <p:nvPr/>
        </p:nvSpPr>
        <p:spPr>
          <a:xfrm>
            <a:off x="2267744" y="5661248"/>
            <a:ext cx="1152128" cy="43204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14219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pPr lvl="1" algn="ctr"/>
            <a:r>
              <a:rPr lang="es-MX" sz="3600" b="1" kern="1200" dirty="0">
                <a:solidFill>
                  <a:schemeClr val="tx1"/>
                </a:solidFill>
                <a:latin typeface="+mj-lt"/>
                <a:ea typeface="+mj-ea"/>
                <a:cs typeface="+mj-cs"/>
              </a:rPr>
              <a:t>3. MODELO MATEMÁTICO </a:t>
            </a:r>
            <a:br>
              <a:rPr lang="es-MX" sz="3600" b="1" kern="1200" dirty="0">
                <a:solidFill>
                  <a:schemeClr val="tx1"/>
                </a:solidFill>
                <a:latin typeface="+mj-lt"/>
                <a:ea typeface="+mj-ea"/>
                <a:cs typeface="+mj-cs"/>
              </a:rPr>
            </a:br>
            <a:r>
              <a:rPr lang="es-MX" sz="3600" b="1" kern="1200" dirty="0">
                <a:solidFill>
                  <a:schemeClr val="tx1"/>
                </a:solidFill>
                <a:latin typeface="+mj-lt"/>
                <a:ea typeface="+mj-ea"/>
                <a:cs typeface="+mj-cs"/>
              </a:rPr>
              <a:t>DEL SISTEMA </a:t>
            </a:r>
            <a:r>
              <a:rPr lang="es-MX" sz="3600" b="1" kern="1200" dirty="0" smtClean="0">
                <a:solidFill>
                  <a:schemeClr val="tx1"/>
                </a:solidFill>
                <a:latin typeface="+mj-lt"/>
                <a:ea typeface="+mj-ea"/>
                <a:cs typeface="+mj-cs"/>
              </a:rPr>
              <a:t>TÉRMICO</a:t>
            </a:r>
            <a:endParaRPr lang="es-EC" sz="3200"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1507033"/>
              </a:xfrm>
            </p:spPr>
            <p:txBody>
              <a:bodyPr>
                <a:normAutofit fontScale="70000" lnSpcReduction="20000"/>
              </a:bodyPr>
              <a:lstStyle/>
              <a:p>
                <a:pPr marL="0" indent="0">
                  <a:buNone/>
                </a:pPr>
                <a:r>
                  <a:rPr lang="es-ES" sz="3400" b="1" dirty="0" smtClean="0"/>
                  <a:t>PRIMERA LEY DE LA TERMODINÁMICA</a:t>
                </a:r>
                <a:endParaRPr lang="es-EC" sz="3400" b="1" dirty="0" smtClean="0"/>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b="1" i="1">
                              <a:latin typeface="Cambria Math"/>
                            </a:rPr>
                          </m:ctrlPr>
                        </m:sSubPr>
                        <m:e>
                          <m:r>
                            <a:rPr lang="es-MX" sz="2400" b="1" i="1">
                              <a:latin typeface="Cambria Math"/>
                            </a:rPr>
                            <m:t>𝑬</m:t>
                          </m:r>
                        </m:e>
                        <m:sub>
                          <m:r>
                            <a:rPr lang="es-MX" sz="2400" b="1" i="1">
                              <a:latin typeface="Cambria Math"/>
                            </a:rPr>
                            <m:t>𝒆𝒏𝒕𝒓𝒂𝒅𝒂</m:t>
                          </m:r>
                        </m:sub>
                      </m:sSub>
                      <m:r>
                        <a:rPr lang="es-MX" sz="2400" b="1" i="1">
                          <a:latin typeface="Cambria Math"/>
                        </a:rPr>
                        <m:t>−</m:t>
                      </m:r>
                      <m:sSub>
                        <m:sSubPr>
                          <m:ctrlPr>
                            <a:rPr lang="es-EC" sz="2400" b="1" i="1">
                              <a:latin typeface="Cambria Math"/>
                            </a:rPr>
                          </m:ctrlPr>
                        </m:sSubPr>
                        <m:e>
                          <m:r>
                            <a:rPr lang="es-MX" sz="2400" b="1" i="1">
                              <a:latin typeface="Cambria Math"/>
                            </a:rPr>
                            <m:t>𝑬</m:t>
                          </m:r>
                        </m:e>
                        <m:sub>
                          <m:r>
                            <a:rPr lang="es-MX" sz="2400" b="1" i="1">
                              <a:latin typeface="Cambria Math"/>
                            </a:rPr>
                            <m:t>𝒔𝒂𝒍𝒊𝒅𝒂</m:t>
                          </m:r>
                        </m:sub>
                      </m:sSub>
                      <m:r>
                        <a:rPr lang="es-MX" sz="2400" b="1" i="1">
                          <a:latin typeface="Cambria Math"/>
                        </a:rPr>
                        <m:t>=∆</m:t>
                      </m:r>
                      <m:sSub>
                        <m:sSubPr>
                          <m:ctrlPr>
                            <a:rPr lang="es-EC" sz="2400" b="1" i="1">
                              <a:latin typeface="Cambria Math"/>
                            </a:rPr>
                          </m:ctrlPr>
                        </m:sSubPr>
                        <m:e>
                          <m:r>
                            <a:rPr lang="es-MX" sz="2400" b="1" i="1">
                              <a:latin typeface="Cambria Math"/>
                            </a:rPr>
                            <m:t>𝑬</m:t>
                          </m:r>
                        </m:e>
                        <m:sub>
                          <m:r>
                            <a:rPr lang="es-MX" sz="2400" b="1" i="1">
                              <a:latin typeface="Cambria Math"/>
                            </a:rPr>
                            <m:t>𝒔𝒊𝒔𝒕𝒆𝒎𝒂</m:t>
                          </m:r>
                        </m:sub>
                      </m:sSub>
                    </m:oMath>
                  </m:oMathPara>
                </a14:m>
                <a:endParaRPr lang="es-EC" sz="2400" b="1" dirty="0" smtClean="0"/>
              </a:p>
              <a:p>
                <a:pPr marL="0" indent="0">
                  <a:buNone/>
                </a:pPr>
                <a:endParaRPr lang="es-EC"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b="1" i="1">
                              <a:latin typeface="Cambria Math"/>
                            </a:rPr>
                          </m:ctrlPr>
                        </m:sSubPr>
                        <m:e>
                          <m:r>
                            <a:rPr lang="es-MX" sz="2400" b="1" i="1">
                              <a:latin typeface="Cambria Math"/>
                            </a:rPr>
                            <m:t>𝑬</m:t>
                          </m:r>
                        </m:e>
                        <m:sub>
                          <m:r>
                            <a:rPr lang="es-MX" sz="2400" b="1" i="1">
                              <a:latin typeface="Cambria Math"/>
                            </a:rPr>
                            <m:t>𝒆𝒏𝒕𝒓𝒂𝒅𝒂</m:t>
                          </m:r>
                        </m:sub>
                      </m:sSub>
                      <m:r>
                        <a:rPr lang="es-MX" sz="2400" b="1" i="1">
                          <a:latin typeface="Cambria Math"/>
                        </a:rPr>
                        <m:t>−</m:t>
                      </m:r>
                      <m:sSub>
                        <m:sSubPr>
                          <m:ctrlPr>
                            <a:rPr lang="es-EC" sz="2400" b="1" i="1">
                              <a:latin typeface="Cambria Math"/>
                            </a:rPr>
                          </m:ctrlPr>
                        </m:sSubPr>
                        <m:e>
                          <m:r>
                            <a:rPr lang="es-MX" sz="2400" b="1" i="1">
                              <a:latin typeface="Cambria Math"/>
                            </a:rPr>
                            <m:t>𝑬</m:t>
                          </m:r>
                        </m:e>
                        <m:sub>
                          <m:r>
                            <a:rPr lang="es-MX" sz="2400" b="1" i="1">
                              <a:latin typeface="Cambria Math"/>
                            </a:rPr>
                            <m:t>𝒔𝒂𝒍𝒊𝒅𝒂</m:t>
                          </m:r>
                        </m:sub>
                      </m:sSub>
                      <m:r>
                        <a:rPr lang="es-MX" sz="2400" b="1" i="1">
                          <a:latin typeface="Cambria Math"/>
                        </a:rPr>
                        <m:t>=</m:t>
                      </m:r>
                      <m:r>
                        <a:rPr lang="es-MX" sz="2400" b="1" i="1">
                          <a:latin typeface="Cambria Math"/>
                        </a:rPr>
                        <m:t>𝟎</m:t>
                      </m:r>
                    </m:oMath>
                  </m:oMathPara>
                </a14:m>
                <a:endParaRPr lang="es-EC" sz="24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1507033"/>
              </a:xfrm>
              <a:blipFill rotWithShape="1">
                <a:blip r:embed="rId2"/>
                <a:stretch>
                  <a:fillRect l="-1111" t="-7692"/>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30" y="3107234"/>
            <a:ext cx="7931586" cy="334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16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1931</Words>
  <Application>Microsoft Office PowerPoint</Application>
  <PresentationFormat>Presentación en pantalla (4:3)</PresentationFormat>
  <Paragraphs>291</Paragraphs>
  <Slides>43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Tema de Office</vt:lpstr>
      <vt:lpstr>Documento</vt:lpstr>
      <vt:lpstr>Presentación de PowerPoint</vt:lpstr>
      <vt:lpstr>Presentación de PowerPoint</vt:lpstr>
      <vt:lpstr>Presentación de PowerPoint</vt:lpstr>
      <vt:lpstr>1. ANTECEDENTES</vt:lpstr>
      <vt:lpstr>Presentación de PowerPoint</vt:lpstr>
      <vt:lpstr>Presentación de PowerPoint</vt:lpstr>
      <vt:lpstr>2. PRINCIPALES SISTEMAS ENERGÉTICOS DEL HOSPITAL</vt:lpstr>
      <vt:lpstr>Presentación de PowerPoint</vt:lpstr>
      <vt:lpstr>3. MODELO MATEMÁTICO  DEL SISTEMA TÉRMICO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LÍNEA BASE DEL SISTEMA TÉRMICO DEL HOSPITAL – AÑO 2013</vt:lpstr>
      <vt:lpstr>Presentación de PowerPoint</vt:lpstr>
      <vt:lpstr>Presentación de PowerPoint</vt:lpstr>
      <vt:lpstr>Presentación de PowerPoint</vt:lpstr>
      <vt:lpstr>Presentación de PowerPoint</vt:lpstr>
      <vt:lpstr>Presentación de PowerPoint</vt:lpstr>
      <vt:lpstr>Presentación de PowerPoint</vt:lpstr>
      <vt:lpstr> Alternativa 1: Funcionamiento óptimo del sistema térmico del Hospital   • Cambio o reparación de componentes críticos que se hallen en mal  funcionamiento   debido al desgaste o falla.     • Calibración o regulación de equipos.     • Implementación de nuevos componentes que no tengan un costo elevado, o que se dispongan en la bodega de mantenimiento. A menos que por normativa un equipo se encuentre incumpliendo lo indicado.    • Cambios en la operación/comportamiento del sistema  Alternativa 2: Plan de eficiencia con cambios significativos en el sistema térmico   • Alternativa 1    • Sustitución/implementación de equipos que se consideren necesarios para una reducción importante del consumo de energía </vt:lpstr>
      <vt:lpstr>ASME EA3-2009  Energy Assessment for Steam Systems:   1. Operaciones de la caldera   2. Pérdidas en el sistema distribución   3. Uso final   4. Recolección y retorno del condensado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1. En la línea base (año 2013) del Hospital IESS-Ibarra, el sistema térmico para la producción de vapor, tuvo un consumo de Diesel de 8296,35GJ, que  representa el 71% de la matriz energética del Hospital. En términos monetarios, los 55553 USD son el 46% de los costos de energía. Con la implementación de medidas de EE, la Alternativa 1 teoriza un consumo de 7249,89 GJ y la Alternativa 2 de 5605,43 GJ, con una reducción del consumo energético del 12,61% y 32,43% respectivamente.           2. A partir de un análisis de gases de combustión y aplicando la norma ASME PTC4-2008, se calculó la eficiencia actual de La caldera en  82,2%. En la Alternativa 1, la eficiencia se mejora al 84% con la calibración de la combustión y en la Alternativa 2 adicionalmente se plantea implementación de un economizador convencional de agua caliente, se alcanza una eficiencia del 86,7%. Esto se traduce en reducciones notables del consumo de energía evaluadas en combinación con otras medidas de ahorro.    </vt:lpstr>
      <vt:lpstr> 3. A partir del balance de energía del sistema de distribución y consumo de vapor se determinó en la línea base que los mayores consumidores de acuerdo al principio de 80/20, suman el 84,8% del consumo: ACS (2358,56 GJ), lavandería (1777,35 GJ), pérdidas determinadas (993,04 GJ) y esterilización (637,28 GJ).                  4. El sistema de ACS gasta la mitad de su energía en consumo de agua y aproximadamente la otra mitad en pérdidas de calor por no disponer de aislamiento en las tuberías principales. La corrección de esta situación, permite un importante ahorro energético de 931,50 GJ por año.       </vt:lpstr>
      <vt:lpstr> 5. Representan un gran rubro energético, las áreas de lavandería (1777,35 GJ), cocina (20,82 GJ ) y esterilización (637,28 GJ), sin embargo no es posible una reducción sustancial del consumo de energía, ya que dependen de los requerimientos del Hospital. Se propondría un cambio por equipos más eficientes al final de la vida útil de estos.     6. En área de piscina el consumo de energía para el año 2013 fue de 422,39 GJ, identificando según el principio de 80/20 como potenciales subáreas de mejora los mayores consumidores: la puesta en marcha diaria, las pérdidas por evaporación y las pérdidas por convección. Se propuso el correcto uso de una manta térmica ya instalada en el hospital y el cambio en la hora de alimentación de vapor al sistema. Luego de analizar el subsistema, se redujo el consumo en un 24%, con un consumo calculado de 320,72 GJ.</vt:lpstr>
      <vt:lpstr> 7. Se analizó la red de distribución de vapor hacia la piscina, ya que la instalación sin aislamiento fue acoplada posteriormente a la instalación original, se determinó que el vapor circula a velocidades de 86 m/s y la caída de presión mucho mayor a 0,1 bar/50m como valor deseable. Con un correcto dimensionamiento de las tuberías y accesorios, y su apropiado aislamiento, se redujo las pérdidas por aislamiento en 217,77 GJ. También fue necesario el dimensionamiento de la tubería de retorno de condensado que permite una recuperación de 38,24 GJ por año.         8. Las pérdidas de calor en tuberías, accesorios y equipos de vapor son de grandes y mediante la implementación de medidas de EE, los ahorros se traducen en: aislar tuberías y accesorios de vapor no aislados (204,54 GJ), aislar tanque de condensado (83,87 GJ).</vt:lpstr>
      <vt:lpstr>9. Se puede ver que el consumo de energía en el Hospital IESS-Ibarra es reducido en comparación a otros países de los que se dispone datos, esto se debe al clima, que hace innecesario un sistema de calefacción o acondicionamiento de aire. El indicador IET-E1 (MWh / año) pasó de 2404,0 (línea base) a 2113,3 con la implementación de las Alternativa 1, estos valores se hallan sobre los  hallados en Chile (1860) para Hospitales públicos entre 100 y 200 camas. Se redujo el indicador a 1656,6 con la Alternativa 2, esta medida da una mejora sustancial.          10. El indicador IET-E2 (kWh / m²-año) muestra valores de consumo beneficiosos, al hallarse por debajo de los estudios analizados y la reducción es de alrededor del 50% a partir de la línea base con la implementación de la Alternativa 2.</vt:lpstr>
      <vt:lpstr>11. El indicador IET-E3 (MWh / cama-año), se halla en un valor mucho menor comparado a países desarrollados, y en la línea base indica un consumo mayor a Chile como referencia local. Con la implementación de la Alternativa 2, este índice es equivalente al indicador chileno.              12. Los planes de EE tienen un costo aproximado para la Alternativa 1 de 19800 USD, con un periodo de recuperación de 4 años. Y para la Alternativa 2 el costo asciende a 58500 USD aproximadamente, el periodo de recuperación es de 4 años también debido a la reducción sustancial del consumo de energía. La alternativa 2 representa un claro beneficio con un periodo de recuperación similar a la Alternativa 1, pero con la ventaja de lograr un mayor flujo neto positivo a partir del cuarto año. Esto con la ventaja de disminuir la cantidad de emisiones hacia el ambiente y una mejora de los índices de desempeño energético del hospital.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ZAMIR</dc:creator>
  <cp:lastModifiedBy>ZAMIR</cp:lastModifiedBy>
  <cp:revision>62</cp:revision>
  <dcterms:created xsi:type="dcterms:W3CDTF">2015-08-09T14:05:13Z</dcterms:created>
  <dcterms:modified xsi:type="dcterms:W3CDTF">2015-08-12T19:49:56Z</dcterms:modified>
</cp:coreProperties>
</file>