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0" r:id="rId4"/>
    <p:sldId id="273" r:id="rId5"/>
    <p:sldId id="261" r:id="rId6"/>
    <p:sldId id="274" r:id="rId7"/>
    <p:sldId id="275" r:id="rId8"/>
    <p:sldId id="258" r:id="rId9"/>
    <p:sldId id="259" r:id="rId10"/>
    <p:sldId id="262" r:id="rId11"/>
    <p:sldId id="263" r:id="rId12"/>
    <p:sldId id="264" r:id="rId13"/>
    <p:sldId id="276" r:id="rId14"/>
    <p:sldId id="277" r:id="rId15"/>
    <p:sldId id="278" r:id="rId16"/>
    <p:sldId id="279" r:id="rId17"/>
    <p:sldId id="280" r:id="rId18"/>
    <p:sldId id="281" r:id="rId19"/>
    <p:sldId id="282" r:id="rId20"/>
    <p:sldId id="283" r:id="rId21"/>
    <p:sldId id="284" r:id="rId2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9" d="100"/>
          <a:sy n="79" d="100"/>
        </p:scale>
        <p:origin x="16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51452E-123C-4EE5-BB4C-D0E79AFFDAB6}" type="datetimeFigureOut">
              <a:rPr lang="es-EC" smtClean="0"/>
              <a:t>16/05/2015</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F4FC1D-EF00-4E10-BFDC-25FF241AB6E9}" type="slidenum">
              <a:rPr lang="es-EC" smtClean="0"/>
              <a:t>‹Nº›</a:t>
            </a:fld>
            <a:endParaRPr lang="es-EC"/>
          </a:p>
        </p:txBody>
      </p:sp>
    </p:spTree>
    <p:extLst>
      <p:ext uri="{BB962C8B-B14F-4D97-AF65-F5344CB8AC3E}">
        <p14:creationId xmlns:p14="http://schemas.microsoft.com/office/powerpoint/2010/main" val="2334213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FBF4FC1D-EF00-4E10-BFDC-25FF241AB6E9}" type="slidenum">
              <a:rPr lang="es-EC" smtClean="0"/>
              <a:t>1</a:t>
            </a:fld>
            <a:endParaRPr lang="es-EC"/>
          </a:p>
        </p:txBody>
      </p:sp>
    </p:spTree>
    <p:extLst>
      <p:ext uri="{BB962C8B-B14F-4D97-AF65-F5344CB8AC3E}">
        <p14:creationId xmlns:p14="http://schemas.microsoft.com/office/powerpoint/2010/main" val="1362377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89F233EF-FD90-4C73-8B2B-DA070A085F1F}" type="datetime1">
              <a:rPr lang="es-EC" smtClean="0"/>
              <a:t>16/05/2015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1ECB3D0-DED9-4174-A40E-D57570680A4D}" type="slidenum">
              <a:rPr lang="es-EC" smtClean="0"/>
              <a:t>‹Nº›</a:t>
            </a:fld>
            <a:endParaRPr lang="es-EC"/>
          </a:p>
        </p:txBody>
      </p:sp>
    </p:spTree>
    <p:extLst>
      <p:ext uri="{BB962C8B-B14F-4D97-AF65-F5344CB8AC3E}">
        <p14:creationId xmlns:p14="http://schemas.microsoft.com/office/powerpoint/2010/main" val="1043932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442AFD16-69B6-42A5-8362-8F9F66669E54}" type="datetime1">
              <a:rPr lang="es-EC" smtClean="0"/>
              <a:t>16/05/2015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1ECB3D0-DED9-4174-A40E-D57570680A4D}" type="slidenum">
              <a:rPr lang="es-EC" smtClean="0"/>
              <a:t>‹Nº›</a:t>
            </a:fld>
            <a:endParaRPr lang="es-EC"/>
          </a:p>
        </p:txBody>
      </p:sp>
    </p:spTree>
    <p:extLst>
      <p:ext uri="{BB962C8B-B14F-4D97-AF65-F5344CB8AC3E}">
        <p14:creationId xmlns:p14="http://schemas.microsoft.com/office/powerpoint/2010/main" val="336756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ECB8128F-0DCA-4CB0-908D-DB5C92E9AF04}" type="datetime1">
              <a:rPr lang="es-EC" smtClean="0"/>
              <a:t>16/05/2015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1ECB3D0-DED9-4174-A40E-D57570680A4D}" type="slidenum">
              <a:rPr lang="es-EC" smtClean="0"/>
              <a:t>‹Nº›</a:t>
            </a:fld>
            <a:endParaRPr lang="es-EC"/>
          </a:p>
        </p:txBody>
      </p:sp>
    </p:spTree>
    <p:extLst>
      <p:ext uri="{BB962C8B-B14F-4D97-AF65-F5344CB8AC3E}">
        <p14:creationId xmlns:p14="http://schemas.microsoft.com/office/powerpoint/2010/main" val="694804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A7D0A6F7-F5EC-463E-ABE4-07D3C5472801}" type="datetime1">
              <a:rPr lang="es-EC" smtClean="0"/>
              <a:t>16/05/2015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1ECB3D0-DED9-4174-A40E-D57570680A4D}" type="slidenum">
              <a:rPr lang="es-EC" smtClean="0"/>
              <a:t>‹Nº›</a:t>
            </a:fld>
            <a:endParaRPr lang="es-EC"/>
          </a:p>
        </p:txBody>
      </p:sp>
    </p:spTree>
    <p:extLst>
      <p:ext uri="{BB962C8B-B14F-4D97-AF65-F5344CB8AC3E}">
        <p14:creationId xmlns:p14="http://schemas.microsoft.com/office/powerpoint/2010/main" val="807732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E553407F-9F59-45FD-A2CD-71AEDE09C7BB}" type="datetime1">
              <a:rPr lang="es-EC" smtClean="0"/>
              <a:t>16/05/2015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1ECB3D0-DED9-4174-A40E-D57570680A4D}" type="slidenum">
              <a:rPr lang="es-EC" smtClean="0"/>
              <a:t>‹Nº›</a:t>
            </a:fld>
            <a:endParaRPr lang="es-EC"/>
          </a:p>
        </p:txBody>
      </p:sp>
    </p:spTree>
    <p:extLst>
      <p:ext uri="{BB962C8B-B14F-4D97-AF65-F5344CB8AC3E}">
        <p14:creationId xmlns:p14="http://schemas.microsoft.com/office/powerpoint/2010/main" val="399204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C174E0E9-98A9-4F3D-B113-A7C9616B5137}" type="datetime1">
              <a:rPr lang="es-EC" smtClean="0"/>
              <a:t>16/05/2015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1ECB3D0-DED9-4174-A40E-D57570680A4D}" type="slidenum">
              <a:rPr lang="es-EC" smtClean="0"/>
              <a:t>‹Nº›</a:t>
            </a:fld>
            <a:endParaRPr lang="es-EC"/>
          </a:p>
        </p:txBody>
      </p:sp>
    </p:spTree>
    <p:extLst>
      <p:ext uri="{BB962C8B-B14F-4D97-AF65-F5344CB8AC3E}">
        <p14:creationId xmlns:p14="http://schemas.microsoft.com/office/powerpoint/2010/main" val="1626532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1AB0A9CE-0989-4748-94AD-2824510CA88E}" type="datetime1">
              <a:rPr lang="es-EC" smtClean="0"/>
              <a:t>16/05/2015</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21ECB3D0-DED9-4174-A40E-D57570680A4D}" type="slidenum">
              <a:rPr lang="es-EC" smtClean="0"/>
              <a:t>‹Nº›</a:t>
            </a:fld>
            <a:endParaRPr lang="es-EC"/>
          </a:p>
        </p:txBody>
      </p:sp>
    </p:spTree>
    <p:extLst>
      <p:ext uri="{BB962C8B-B14F-4D97-AF65-F5344CB8AC3E}">
        <p14:creationId xmlns:p14="http://schemas.microsoft.com/office/powerpoint/2010/main" val="515450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73A6B231-2064-41F5-AE8F-5831B80DF4FE}" type="datetime1">
              <a:rPr lang="es-EC" smtClean="0"/>
              <a:t>16/05/2015</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21ECB3D0-DED9-4174-A40E-D57570680A4D}" type="slidenum">
              <a:rPr lang="es-EC" smtClean="0"/>
              <a:t>‹Nº›</a:t>
            </a:fld>
            <a:endParaRPr lang="es-EC"/>
          </a:p>
        </p:txBody>
      </p:sp>
    </p:spTree>
    <p:extLst>
      <p:ext uri="{BB962C8B-B14F-4D97-AF65-F5344CB8AC3E}">
        <p14:creationId xmlns:p14="http://schemas.microsoft.com/office/powerpoint/2010/main" val="2731946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A2E34D5-83CA-4B8A-BFAB-70DE60D1A47E}" type="datetime1">
              <a:rPr lang="es-EC" smtClean="0"/>
              <a:t>16/05/2015</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21ECB3D0-DED9-4174-A40E-D57570680A4D}" type="slidenum">
              <a:rPr lang="es-EC" smtClean="0"/>
              <a:t>‹Nº›</a:t>
            </a:fld>
            <a:endParaRPr lang="es-EC"/>
          </a:p>
        </p:txBody>
      </p:sp>
    </p:spTree>
    <p:extLst>
      <p:ext uri="{BB962C8B-B14F-4D97-AF65-F5344CB8AC3E}">
        <p14:creationId xmlns:p14="http://schemas.microsoft.com/office/powerpoint/2010/main" val="2581290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60FC60D-BFA2-46C7-A2B6-672567C44324}" type="datetime1">
              <a:rPr lang="es-EC" smtClean="0"/>
              <a:t>16/05/2015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1ECB3D0-DED9-4174-A40E-D57570680A4D}" type="slidenum">
              <a:rPr lang="es-EC" smtClean="0"/>
              <a:t>‹Nº›</a:t>
            </a:fld>
            <a:endParaRPr lang="es-EC"/>
          </a:p>
        </p:txBody>
      </p:sp>
    </p:spTree>
    <p:extLst>
      <p:ext uri="{BB962C8B-B14F-4D97-AF65-F5344CB8AC3E}">
        <p14:creationId xmlns:p14="http://schemas.microsoft.com/office/powerpoint/2010/main" val="3260546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C215718-DCC4-42EB-A6AE-9F2A8D3D1CDC}" type="datetime1">
              <a:rPr lang="es-EC" smtClean="0"/>
              <a:t>16/05/2015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1ECB3D0-DED9-4174-A40E-D57570680A4D}" type="slidenum">
              <a:rPr lang="es-EC" smtClean="0"/>
              <a:t>‹Nº›</a:t>
            </a:fld>
            <a:endParaRPr lang="es-EC"/>
          </a:p>
        </p:txBody>
      </p:sp>
    </p:spTree>
    <p:extLst>
      <p:ext uri="{BB962C8B-B14F-4D97-AF65-F5344CB8AC3E}">
        <p14:creationId xmlns:p14="http://schemas.microsoft.com/office/powerpoint/2010/main" val="2085092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FE756-7088-43C9-AD18-12F6B1B60C68}" type="datetime1">
              <a:rPr lang="es-EC" smtClean="0"/>
              <a:t>16/05/2015</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ECB3D0-DED9-4174-A40E-D57570680A4D}" type="slidenum">
              <a:rPr lang="es-EC" smtClean="0"/>
              <a:t>‹Nº›</a:t>
            </a:fld>
            <a:endParaRPr lang="es-EC"/>
          </a:p>
        </p:txBody>
      </p:sp>
    </p:spTree>
    <p:extLst>
      <p:ext uri="{BB962C8B-B14F-4D97-AF65-F5344CB8AC3E}">
        <p14:creationId xmlns:p14="http://schemas.microsoft.com/office/powerpoint/2010/main" val="2690531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UDE\Logo\UFA.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3616" y="646176"/>
            <a:ext cx="5803392" cy="1669987"/>
          </a:xfrm>
          <a:prstGeom prst="rect">
            <a:avLst/>
          </a:prstGeom>
          <a:noFill/>
          <a:ln>
            <a:noFill/>
          </a:ln>
        </p:spPr>
      </p:pic>
      <p:sp>
        <p:nvSpPr>
          <p:cNvPr id="5" name="Marcador de número de diapositiva 4"/>
          <p:cNvSpPr>
            <a:spLocks noGrp="1"/>
          </p:cNvSpPr>
          <p:nvPr>
            <p:ph type="sldNum" sz="quarter" idx="12"/>
          </p:nvPr>
        </p:nvSpPr>
        <p:spPr/>
        <p:txBody>
          <a:bodyPr/>
          <a:lstStyle/>
          <a:p>
            <a:fld id="{21ECB3D0-DED9-4174-A40E-D57570680A4D}" type="slidenum">
              <a:rPr lang="es-EC" smtClean="0"/>
              <a:t>1</a:t>
            </a:fld>
            <a:endParaRPr lang="es-EC"/>
          </a:p>
        </p:txBody>
      </p:sp>
      <p:sp>
        <p:nvSpPr>
          <p:cNvPr id="6" name="Rectángulo 5"/>
          <p:cNvSpPr/>
          <p:nvPr/>
        </p:nvSpPr>
        <p:spPr>
          <a:xfrm>
            <a:off x="1511808" y="2828836"/>
            <a:ext cx="9424416" cy="1631216"/>
          </a:xfrm>
          <a:prstGeom prst="rect">
            <a:avLst/>
          </a:prstGeom>
        </p:spPr>
        <p:txBody>
          <a:bodyPr wrap="square">
            <a:spAutoFit/>
          </a:bodyPr>
          <a:lstStyle/>
          <a:p>
            <a:pPr algn="ctr"/>
            <a:r>
              <a:rPr lang="es-EC" sz="2500" dirty="0" smtClean="0">
                <a:solidFill>
                  <a:schemeClr val="accent5">
                    <a:lumMod val="50000"/>
                  </a:schemeClr>
                </a:solidFill>
                <a:effectLst/>
                <a:latin typeface="Times New Roman" panose="02020603050405020304" pitchFamily="18" charset="0"/>
                <a:ea typeface="Calibri" panose="020F0502020204030204" pitchFamily="34" charset="0"/>
              </a:rPr>
              <a:t>Tema</a:t>
            </a:r>
            <a:r>
              <a:rPr lang="es-EC" sz="2500" dirty="0">
                <a:solidFill>
                  <a:schemeClr val="accent5">
                    <a:lumMod val="50000"/>
                  </a:schemeClr>
                </a:solidFill>
                <a:latin typeface="Times New Roman" panose="02020603050405020304" pitchFamily="18" charset="0"/>
                <a:ea typeface="Calibri" panose="020F0502020204030204" pitchFamily="34" charset="0"/>
              </a:rPr>
              <a:t>: </a:t>
            </a:r>
            <a:r>
              <a:rPr lang="es-EC" sz="2500" dirty="0">
                <a:solidFill>
                  <a:schemeClr val="accent5">
                    <a:lumMod val="50000"/>
                  </a:schemeClr>
                </a:solidFill>
                <a:latin typeface="Times New Roman" panose="02020603050405020304" pitchFamily="18" charset="0"/>
                <a:ea typeface="Calibri" panose="020F0502020204030204" pitchFamily="34" charset="0"/>
              </a:rPr>
              <a:t>“Estudio técnico y financiero del proyecto: implementación de una empresa de servicios de administración y mantenimiento de bienes inmuebles, para los conjuntos residenciales de  las parroquias de Calderón y Llano Grande.”</a:t>
            </a:r>
          </a:p>
        </p:txBody>
      </p:sp>
      <p:sp>
        <p:nvSpPr>
          <p:cNvPr id="7" name="Rectángulo 6"/>
          <p:cNvSpPr/>
          <p:nvPr/>
        </p:nvSpPr>
        <p:spPr>
          <a:xfrm>
            <a:off x="3313547" y="4791878"/>
            <a:ext cx="5819030" cy="410882"/>
          </a:xfrm>
          <a:prstGeom prst="rect">
            <a:avLst/>
          </a:prstGeom>
        </p:spPr>
        <p:txBody>
          <a:bodyPr wrap="none">
            <a:spAutoFit/>
          </a:bodyPr>
          <a:lstStyle/>
          <a:p>
            <a:pPr algn="ctr">
              <a:lnSpc>
                <a:spcPct val="115000"/>
              </a:lnSpc>
              <a:spcAft>
                <a:spcPts val="1000"/>
              </a:spcAft>
            </a:pPr>
            <a:r>
              <a:rPr lang="es-EC" dirty="0" smtClean="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AUTOR: </a:t>
            </a:r>
            <a:r>
              <a:rPr lang="es-EC"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ING. </a:t>
            </a:r>
            <a:r>
              <a:rPr lang="es-EC" dirty="0" smtClean="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FRANCISCO MIGUEL PULUPA QUISHPE</a:t>
            </a:r>
            <a:endParaRPr lang="es-EC" sz="1600"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4118322" y="5701628"/>
            <a:ext cx="4209487" cy="385042"/>
          </a:xfrm>
          <a:prstGeom prst="rect">
            <a:avLst/>
          </a:prstGeom>
        </p:spPr>
        <p:txBody>
          <a:bodyPr wrap="none">
            <a:spAutoFit/>
          </a:bodyPr>
          <a:lstStyle/>
          <a:p>
            <a:pPr algn="ctr">
              <a:lnSpc>
                <a:spcPct val="115000"/>
              </a:lnSpc>
              <a:spcAft>
                <a:spcPts val="1000"/>
              </a:spcAft>
            </a:pPr>
            <a:r>
              <a:rPr lang="es-EC" dirty="0" smtClean="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DIRECTORA: </a:t>
            </a:r>
            <a:r>
              <a:rPr lang="es-EC"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ING. </a:t>
            </a:r>
            <a:r>
              <a:rPr lang="es-EC"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FANNY CEVALLOS.</a:t>
            </a:r>
            <a:endParaRPr lang="es-EC" sz="1600"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8233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5">
                    <a:lumMod val="50000"/>
                  </a:schemeClr>
                </a:solidFill>
                <a:latin typeface="Arial" panose="020B0604020202020204" pitchFamily="34" charset="0"/>
                <a:cs typeface="Arial" panose="020B0604020202020204" pitchFamily="34" charset="0"/>
              </a:rPr>
              <a:t>La Empresa-Estrategia empresarial</a:t>
            </a:r>
            <a:r>
              <a:rPr lang="es-EC" dirty="0" smtClean="0">
                <a:solidFill>
                  <a:schemeClr val="accent5">
                    <a:lumMod val="50000"/>
                  </a:schemeClr>
                </a:solidFill>
                <a:latin typeface="Arial" panose="020B0604020202020204" pitchFamily="34" charset="0"/>
                <a:cs typeface="Arial" panose="020B0604020202020204" pitchFamily="34" charset="0"/>
              </a:rPr>
              <a:t>.</a:t>
            </a:r>
            <a:endParaRPr lang="es-EC" dirty="0"/>
          </a:p>
        </p:txBody>
      </p:sp>
      <p:sp>
        <p:nvSpPr>
          <p:cNvPr id="4" name="Marcador de número de diapositiva 3"/>
          <p:cNvSpPr>
            <a:spLocks noGrp="1"/>
          </p:cNvSpPr>
          <p:nvPr>
            <p:ph type="sldNum" sz="quarter" idx="12"/>
          </p:nvPr>
        </p:nvSpPr>
        <p:spPr/>
        <p:txBody>
          <a:bodyPr/>
          <a:lstStyle/>
          <a:p>
            <a:fld id="{21ECB3D0-DED9-4174-A40E-D57570680A4D}" type="slidenum">
              <a:rPr lang="es-EC" smtClean="0"/>
              <a:t>10</a:t>
            </a:fld>
            <a:endParaRPr lang="es-EC" dirty="0"/>
          </a:p>
        </p:txBody>
      </p:sp>
      <p:pic>
        <p:nvPicPr>
          <p:cNvPr id="5" name="Imagen 4" descr="H:\UDE\Logo\UF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6080" y="85344"/>
            <a:ext cx="1560576" cy="999743"/>
          </a:xfrm>
          <a:prstGeom prst="rect">
            <a:avLst/>
          </a:prstGeom>
          <a:noFill/>
          <a:ln>
            <a:noFill/>
          </a:ln>
        </p:spPr>
      </p:pic>
      <p:pic>
        <p:nvPicPr>
          <p:cNvPr id="9" name="Imagen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5" y="60325"/>
            <a:ext cx="1024128" cy="537083"/>
          </a:xfrm>
          <a:prstGeom prst="rect">
            <a:avLst/>
          </a:prstGeom>
          <a:noFill/>
          <a:ln>
            <a:noFill/>
          </a:ln>
        </p:spPr>
      </p:pic>
      <p:pic>
        <p:nvPicPr>
          <p:cNvPr id="10" name="Imagen 9"/>
          <p:cNvPicPr/>
          <p:nvPr/>
        </p:nvPicPr>
        <p:blipFill>
          <a:blip r:embed="rId4">
            <a:extLst>
              <a:ext uri="{28A0092B-C50C-407E-A947-70E740481C1C}">
                <a14:useLocalDpi xmlns:a14="http://schemas.microsoft.com/office/drawing/2010/main" val="0"/>
              </a:ext>
            </a:extLst>
          </a:blip>
          <a:srcRect/>
          <a:stretch>
            <a:fillRect/>
          </a:stretch>
        </p:blipFill>
        <p:spPr bwMode="auto">
          <a:xfrm>
            <a:off x="838200" y="1389887"/>
            <a:ext cx="10046207" cy="5333811"/>
          </a:xfrm>
          <a:prstGeom prst="rect">
            <a:avLst/>
          </a:prstGeom>
          <a:noFill/>
          <a:ln>
            <a:noFill/>
          </a:ln>
        </p:spPr>
      </p:pic>
    </p:spTree>
    <p:extLst>
      <p:ext uri="{BB962C8B-B14F-4D97-AF65-F5344CB8AC3E}">
        <p14:creationId xmlns:p14="http://schemas.microsoft.com/office/powerpoint/2010/main" val="2473852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5">
                    <a:lumMod val="50000"/>
                  </a:schemeClr>
                </a:solidFill>
                <a:latin typeface="Arial" panose="020B0604020202020204" pitchFamily="34" charset="0"/>
                <a:cs typeface="Arial" panose="020B0604020202020204" pitchFamily="34" charset="0"/>
              </a:rPr>
              <a:t>La Empresa. Estructura orgánica.	</a:t>
            </a:r>
            <a:endParaRPr lang="es-EC" dirty="0"/>
          </a:p>
        </p:txBody>
      </p:sp>
      <p:sp>
        <p:nvSpPr>
          <p:cNvPr id="4" name="Marcador de número de diapositiva 3"/>
          <p:cNvSpPr>
            <a:spLocks noGrp="1"/>
          </p:cNvSpPr>
          <p:nvPr>
            <p:ph type="sldNum" sz="quarter" idx="12"/>
          </p:nvPr>
        </p:nvSpPr>
        <p:spPr/>
        <p:txBody>
          <a:bodyPr/>
          <a:lstStyle/>
          <a:p>
            <a:fld id="{21ECB3D0-DED9-4174-A40E-D57570680A4D}" type="slidenum">
              <a:rPr lang="es-EC" smtClean="0"/>
              <a:t>11</a:t>
            </a:fld>
            <a:endParaRPr lang="es-EC" dirty="0"/>
          </a:p>
        </p:txBody>
      </p:sp>
      <p:pic>
        <p:nvPicPr>
          <p:cNvPr id="5" name="Imagen 4" descr="H:\UDE\Logo\UF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6080" y="85344"/>
            <a:ext cx="1560576" cy="999743"/>
          </a:xfrm>
          <a:prstGeom prst="rect">
            <a:avLst/>
          </a:prstGeom>
          <a:noFill/>
          <a:ln>
            <a:noFill/>
          </a:ln>
        </p:spPr>
      </p:pic>
      <p:sp>
        <p:nvSpPr>
          <p:cNvPr id="8" name="Rectángulo 7"/>
          <p:cNvSpPr/>
          <p:nvPr/>
        </p:nvSpPr>
        <p:spPr>
          <a:xfrm>
            <a:off x="6803136" y="3271674"/>
            <a:ext cx="4550664" cy="369332"/>
          </a:xfrm>
          <a:prstGeom prst="rect">
            <a:avLst/>
          </a:prstGeom>
        </p:spPr>
        <p:txBody>
          <a:bodyPr wrap="square">
            <a:spAutoFit/>
          </a:bodyPr>
          <a:lstStyle/>
          <a:p>
            <a:pPr algn="just"/>
            <a:endParaRPr lang="es-EC" dirty="0"/>
          </a:p>
        </p:txBody>
      </p:sp>
      <p:pic>
        <p:nvPicPr>
          <p:cNvPr id="10" name="Imagen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5" y="60325"/>
            <a:ext cx="1024128" cy="537083"/>
          </a:xfrm>
          <a:prstGeom prst="rect">
            <a:avLst/>
          </a:prstGeom>
          <a:noFill/>
          <a:ln>
            <a:noFill/>
          </a:ln>
        </p:spPr>
      </p:pic>
      <p:pic>
        <p:nvPicPr>
          <p:cNvPr id="11" name="Imagen 10"/>
          <p:cNvPicPr/>
          <p:nvPr/>
        </p:nvPicPr>
        <p:blipFill>
          <a:blip r:embed="rId4"/>
          <a:stretch>
            <a:fillRect/>
          </a:stretch>
        </p:blipFill>
        <p:spPr>
          <a:xfrm>
            <a:off x="838200" y="1757198"/>
            <a:ext cx="4355592" cy="4509489"/>
          </a:xfrm>
          <a:prstGeom prst="rect">
            <a:avLst/>
          </a:prstGeom>
        </p:spPr>
      </p:pic>
      <p:pic>
        <p:nvPicPr>
          <p:cNvPr id="12" name="Imagen 11"/>
          <p:cNvPicPr/>
          <p:nvPr/>
        </p:nvPicPr>
        <p:blipFill>
          <a:blip r:embed="rId5">
            <a:extLst>
              <a:ext uri="{28A0092B-C50C-407E-A947-70E740481C1C}">
                <a14:useLocalDpi xmlns:a14="http://schemas.microsoft.com/office/drawing/2010/main" val="0"/>
              </a:ext>
            </a:extLst>
          </a:blip>
          <a:srcRect/>
          <a:stretch>
            <a:fillRect/>
          </a:stretch>
        </p:blipFill>
        <p:spPr bwMode="auto">
          <a:xfrm>
            <a:off x="5437632" y="2888015"/>
            <a:ext cx="5242560" cy="2135089"/>
          </a:xfrm>
          <a:prstGeom prst="rect">
            <a:avLst/>
          </a:prstGeom>
          <a:noFill/>
          <a:ln>
            <a:noFill/>
          </a:ln>
        </p:spPr>
      </p:pic>
    </p:spTree>
    <p:extLst>
      <p:ext uri="{BB962C8B-B14F-4D97-AF65-F5344CB8AC3E}">
        <p14:creationId xmlns:p14="http://schemas.microsoft.com/office/powerpoint/2010/main" val="244917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5">
                    <a:lumMod val="50000"/>
                  </a:schemeClr>
                </a:solidFill>
                <a:latin typeface="Arial" panose="020B0604020202020204" pitchFamily="34" charset="0"/>
                <a:cs typeface="Arial" panose="020B0604020202020204" pitchFamily="34" charset="0"/>
              </a:rPr>
              <a:t>Estudio financiero.</a:t>
            </a:r>
            <a:endParaRPr lang="es-EC" dirty="0"/>
          </a:p>
        </p:txBody>
      </p:sp>
      <p:sp>
        <p:nvSpPr>
          <p:cNvPr id="4" name="Marcador de número de diapositiva 3"/>
          <p:cNvSpPr>
            <a:spLocks noGrp="1"/>
          </p:cNvSpPr>
          <p:nvPr>
            <p:ph type="sldNum" sz="quarter" idx="12"/>
          </p:nvPr>
        </p:nvSpPr>
        <p:spPr/>
        <p:txBody>
          <a:bodyPr/>
          <a:lstStyle/>
          <a:p>
            <a:fld id="{21ECB3D0-DED9-4174-A40E-D57570680A4D}" type="slidenum">
              <a:rPr lang="es-EC" smtClean="0"/>
              <a:t>12</a:t>
            </a:fld>
            <a:endParaRPr lang="es-EC" dirty="0"/>
          </a:p>
        </p:txBody>
      </p:sp>
      <p:pic>
        <p:nvPicPr>
          <p:cNvPr id="5" name="Imagen 4" descr="H:\UDE\Logo\UF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6080" y="85344"/>
            <a:ext cx="1560576" cy="999743"/>
          </a:xfrm>
          <a:prstGeom prst="rect">
            <a:avLst/>
          </a:prstGeom>
          <a:noFill/>
          <a:ln>
            <a:noFill/>
          </a:ln>
        </p:spPr>
      </p:pic>
      <p:sp>
        <p:nvSpPr>
          <p:cNvPr id="8" name="Rectángulo 7"/>
          <p:cNvSpPr/>
          <p:nvPr/>
        </p:nvSpPr>
        <p:spPr>
          <a:xfrm>
            <a:off x="6803136" y="3271674"/>
            <a:ext cx="4550664" cy="369332"/>
          </a:xfrm>
          <a:prstGeom prst="rect">
            <a:avLst/>
          </a:prstGeom>
        </p:spPr>
        <p:txBody>
          <a:bodyPr wrap="square">
            <a:spAutoFit/>
          </a:bodyPr>
          <a:lstStyle/>
          <a:p>
            <a:pPr algn="just"/>
            <a:endParaRPr lang="es-EC" dirty="0"/>
          </a:p>
        </p:txBody>
      </p:sp>
      <p:pic>
        <p:nvPicPr>
          <p:cNvPr id="9" name="Imagen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5" y="60325"/>
            <a:ext cx="1024128" cy="537083"/>
          </a:xfrm>
          <a:prstGeom prst="rect">
            <a:avLst/>
          </a:prstGeom>
          <a:noFill/>
          <a:ln>
            <a:noFill/>
          </a:ln>
        </p:spPr>
      </p:pic>
      <p:pic>
        <p:nvPicPr>
          <p:cNvPr id="11" name="Imagen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45" y="212725"/>
            <a:ext cx="1024128" cy="537083"/>
          </a:xfrm>
          <a:prstGeom prst="rect">
            <a:avLst/>
          </a:prstGeom>
          <a:noFill/>
          <a:ln>
            <a:noFill/>
          </a:ln>
        </p:spPr>
      </p:pic>
      <p:pic>
        <p:nvPicPr>
          <p:cNvPr id="12" name="Imagen 11"/>
          <p:cNvPicPr/>
          <p:nvPr/>
        </p:nvPicPr>
        <p:blipFill>
          <a:blip r:embed="rId4">
            <a:extLst>
              <a:ext uri="{28A0092B-C50C-407E-A947-70E740481C1C}">
                <a14:useLocalDpi xmlns:a14="http://schemas.microsoft.com/office/drawing/2010/main" val="0"/>
              </a:ext>
            </a:extLst>
          </a:blip>
          <a:srcRect/>
          <a:stretch>
            <a:fillRect/>
          </a:stretch>
        </p:blipFill>
        <p:spPr bwMode="auto">
          <a:xfrm>
            <a:off x="2857690" y="1843088"/>
            <a:ext cx="5752910" cy="1804353"/>
          </a:xfrm>
          <a:prstGeom prst="rect">
            <a:avLst/>
          </a:prstGeom>
          <a:noFill/>
          <a:ln>
            <a:noFill/>
          </a:ln>
        </p:spPr>
      </p:pic>
      <p:sp>
        <p:nvSpPr>
          <p:cNvPr id="13" name="Rectángulo 12"/>
          <p:cNvSpPr/>
          <p:nvPr/>
        </p:nvSpPr>
        <p:spPr>
          <a:xfrm>
            <a:off x="1901952" y="3889598"/>
            <a:ext cx="7888224" cy="1488484"/>
          </a:xfrm>
          <a:prstGeom prst="rect">
            <a:avLst/>
          </a:prstGeom>
        </p:spPr>
        <p:txBody>
          <a:bodyPr wrap="square">
            <a:spAutoFit/>
          </a:bodyPr>
          <a:lstStyle/>
          <a:p>
            <a:pPr algn="just">
              <a:lnSpc>
                <a:spcPct val="150000"/>
              </a:lnSpc>
              <a:spcAft>
                <a:spcPts val="0"/>
              </a:spcAft>
            </a:pPr>
            <a:r>
              <a:rPr lang="es-ES" sz="2100" dirty="0">
                <a:solidFill>
                  <a:srgbClr val="1F3864"/>
                </a:solidFill>
                <a:latin typeface="Times New Roman" panose="02020603050405020304" pitchFamily="18" charset="0"/>
                <a:ea typeface="Times New Roman" panose="02020603050405020304" pitchFamily="18" charset="0"/>
              </a:rPr>
              <a:t>En el año 0 se realizarán todas las inversiones para el proyecto, considerando los activos fijos como los intangibles. La inversión total es de USD $ 10.980,33.</a:t>
            </a:r>
            <a:endParaRPr lang="es-EC" sz="2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99080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5">
                    <a:lumMod val="50000"/>
                  </a:schemeClr>
                </a:solidFill>
                <a:latin typeface="Arial" panose="020B0604020202020204" pitchFamily="34" charset="0"/>
                <a:cs typeface="Arial" panose="020B0604020202020204" pitchFamily="34" charset="0"/>
              </a:rPr>
              <a:t>Estudio financiero-punto de equilibrio.</a:t>
            </a:r>
            <a:endParaRPr lang="es-EC" dirty="0"/>
          </a:p>
        </p:txBody>
      </p:sp>
      <p:sp>
        <p:nvSpPr>
          <p:cNvPr id="4" name="Marcador de número de diapositiva 3"/>
          <p:cNvSpPr>
            <a:spLocks noGrp="1"/>
          </p:cNvSpPr>
          <p:nvPr>
            <p:ph type="sldNum" sz="quarter" idx="12"/>
          </p:nvPr>
        </p:nvSpPr>
        <p:spPr/>
        <p:txBody>
          <a:bodyPr/>
          <a:lstStyle/>
          <a:p>
            <a:fld id="{21ECB3D0-DED9-4174-A40E-D57570680A4D}" type="slidenum">
              <a:rPr lang="es-EC" smtClean="0"/>
              <a:t>13</a:t>
            </a:fld>
            <a:endParaRPr lang="es-EC" dirty="0"/>
          </a:p>
        </p:txBody>
      </p:sp>
      <p:pic>
        <p:nvPicPr>
          <p:cNvPr id="5" name="Imagen 4" descr="H:\UDE\Logo\UF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6080" y="85344"/>
            <a:ext cx="1560576" cy="999743"/>
          </a:xfrm>
          <a:prstGeom prst="rect">
            <a:avLst/>
          </a:prstGeom>
          <a:noFill/>
          <a:ln>
            <a:noFill/>
          </a:ln>
        </p:spPr>
      </p:pic>
      <p:sp>
        <p:nvSpPr>
          <p:cNvPr id="8" name="Rectángulo 7"/>
          <p:cNvSpPr/>
          <p:nvPr/>
        </p:nvSpPr>
        <p:spPr>
          <a:xfrm>
            <a:off x="6803136" y="3271674"/>
            <a:ext cx="4550664" cy="369332"/>
          </a:xfrm>
          <a:prstGeom prst="rect">
            <a:avLst/>
          </a:prstGeom>
        </p:spPr>
        <p:txBody>
          <a:bodyPr wrap="square">
            <a:spAutoFit/>
          </a:bodyPr>
          <a:lstStyle/>
          <a:p>
            <a:pPr algn="just"/>
            <a:endParaRPr lang="es-EC" dirty="0"/>
          </a:p>
        </p:txBody>
      </p:sp>
      <p:pic>
        <p:nvPicPr>
          <p:cNvPr id="9" name="Imagen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5" y="60325"/>
            <a:ext cx="1024128" cy="537083"/>
          </a:xfrm>
          <a:prstGeom prst="rect">
            <a:avLst/>
          </a:prstGeom>
          <a:noFill/>
          <a:ln>
            <a:noFill/>
          </a:ln>
        </p:spPr>
      </p:pic>
      <p:pic>
        <p:nvPicPr>
          <p:cNvPr id="11" name="Imagen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45" y="212725"/>
            <a:ext cx="1024128" cy="537083"/>
          </a:xfrm>
          <a:prstGeom prst="rect">
            <a:avLst/>
          </a:prstGeom>
          <a:noFill/>
          <a:ln>
            <a:noFill/>
          </a:ln>
        </p:spPr>
      </p:pic>
      <p:pic>
        <p:nvPicPr>
          <p:cNvPr id="3" name="Imagen 2"/>
          <p:cNvPicPr>
            <a:picLocks noChangeAspect="1"/>
          </p:cNvPicPr>
          <p:nvPr/>
        </p:nvPicPr>
        <p:blipFill>
          <a:blip r:embed="rId4"/>
          <a:stretch>
            <a:fillRect/>
          </a:stretch>
        </p:blipFill>
        <p:spPr>
          <a:xfrm>
            <a:off x="8060055" y="2428831"/>
            <a:ext cx="2486025" cy="2743200"/>
          </a:xfrm>
          <a:prstGeom prst="rect">
            <a:avLst/>
          </a:prstGeom>
        </p:spPr>
      </p:pic>
      <p:pic>
        <p:nvPicPr>
          <p:cNvPr id="14" name="Imagen 13"/>
          <p:cNvPicPr/>
          <p:nvPr/>
        </p:nvPicPr>
        <p:blipFill>
          <a:blip r:embed="rId5"/>
          <a:stretch>
            <a:fillRect/>
          </a:stretch>
        </p:blipFill>
        <p:spPr>
          <a:xfrm>
            <a:off x="1109472" y="2047592"/>
            <a:ext cx="6912863" cy="3828952"/>
          </a:xfrm>
          <a:prstGeom prst="rect">
            <a:avLst/>
          </a:prstGeom>
        </p:spPr>
      </p:pic>
    </p:spTree>
    <p:extLst>
      <p:ext uri="{BB962C8B-B14F-4D97-AF65-F5344CB8AC3E}">
        <p14:creationId xmlns:p14="http://schemas.microsoft.com/office/powerpoint/2010/main" val="3413156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5">
                    <a:lumMod val="50000"/>
                  </a:schemeClr>
                </a:solidFill>
                <a:latin typeface="Arial" panose="020B0604020202020204" pitchFamily="34" charset="0"/>
                <a:cs typeface="Arial" panose="020B0604020202020204" pitchFamily="34" charset="0"/>
              </a:rPr>
              <a:t>   Estudio Financiero.</a:t>
            </a:r>
            <a:endParaRPr lang="es-EC" dirty="0"/>
          </a:p>
        </p:txBody>
      </p:sp>
      <p:sp>
        <p:nvSpPr>
          <p:cNvPr id="4" name="Marcador de número de diapositiva 3"/>
          <p:cNvSpPr>
            <a:spLocks noGrp="1"/>
          </p:cNvSpPr>
          <p:nvPr>
            <p:ph type="sldNum" sz="quarter" idx="12"/>
          </p:nvPr>
        </p:nvSpPr>
        <p:spPr/>
        <p:txBody>
          <a:bodyPr/>
          <a:lstStyle/>
          <a:p>
            <a:fld id="{21ECB3D0-DED9-4174-A40E-D57570680A4D}" type="slidenum">
              <a:rPr lang="es-EC" smtClean="0"/>
              <a:t>14</a:t>
            </a:fld>
            <a:endParaRPr lang="es-EC" dirty="0"/>
          </a:p>
        </p:txBody>
      </p:sp>
      <p:pic>
        <p:nvPicPr>
          <p:cNvPr id="5" name="Imagen 4" descr="H:\UDE\Logo\UF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6080" y="85344"/>
            <a:ext cx="1560576" cy="999743"/>
          </a:xfrm>
          <a:prstGeom prst="rect">
            <a:avLst/>
          </a:prstGeom>
          <a:noFill/>
          <a:ln>
            <a:noFill/>
          </a:ln>
        </p:spPr>
      </p:pic>
      <p:sp>
        <p:nvSpPr>
          <p:cNvPr id="8" name="Rectángulo 7"/>
          <p:cNvSpPr/>
          <p:nvPr/>
        </p:nvSpPr>
        <p:spPr>
          <a:xfrm>
            <a:off x="6803136" y="3271674"/>
            <a:ext cx="4550664" cy="369332"/>
          </a:xfrm>
          <a:prstGeom prst="rect">
            <a:avLst/>
          </a:prstGeom>
        </p:spPr>
        <p:txBody>
          <a:bodyPr wrap="square">
            <a:spAutoFit/>
          </a:bodyPr>
          <a:lstStyle/>
          <a:p>
            <a:pPr algn="just"/>
            <a:endParaRPr lang="es-EC" dirty="0"/>
          </a:p>
        </p:txBody>
      </p:sp>
      <p:pic>
        <p:nvPicPr>
          <p:cNvPr id="9" name="Imagen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5" y="60325"/>
            <a:ext cx="1024128" cy="537083"/>
          </a:xfrm>
          <a:prstGeom prst="rect">
            <a:avLst/>
          </a:prstGeom>
          <a:noFill/>
          <a:ln>
            <a:noFill/>
          </a:ln>
        </p:spPr>
      </p:pic>
      <p:pic>
        <p:nvPicPr>
          <p:cNvPr id="11" name="Imagen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45" y="212725"/>
            <a:ext cx="1024128" cy="537083"/>
          </a:xfrm>
          <a:prstGeom prst="rect">
            <a:avLst/>
          </a:prstGeom>
          <a:noFill/>
          <a:ln>
            <a:noFill/>
          </a:ln>
        </p:spPr>
      </p:pic>
      <p:pic>
        <p:nvPicPr>
          <p:cNvPr id="10" name="Imagen 9"/>
          <p:cNvPicPr/>
          <p:nvPr/>
        </p:nvPicPr>
        <p:blipFill>
          <a:blip r:embed="rId4">
            <a:extLst>
              <a:ext uri="{28A0092B-C50C-407E-A947-70E740481C1C}">
                <a14:useLocalDpi xmlns:a14="http://schemas.microsoft.com/office/drawing/2010/main" val="0"/>
              </a:ext>
            </a:extLst>
          </a:blip>
          <a:srcRect/>
          <a:stretch>
            <a:fillRect/>
          </a:stretch>
        </p:blipFill>
        <p:spPr bwMode="auto">
          <a:xfrm>
            <a:off x="2333244" y="1960373"/>
            <a:ext cx="6745224" cy="4513262"/>
          </a:xfrm>
          <a:prstGeom prst="rect">
            <a:avLst/>
          </a:prstGeom>
          <a:noFill/>
          <a:ln>
            <a:noFill/>
          </a:ln>
        </p:spPr>
      </p:pic>
      <p:sp>
        <p:nvSpPr>
          <p:cNvPr id="6" name="Rectángulo 5"/>
          <p:cNvSpPr/>
          <p:nvPr/>
        </p:nvSpPr>
        <p:spPr>
          <a:xfrm>
            <a:off x="1072134" y="1461148"/>
            <a:ext cx="6096000" cy="461665"/>
          </a:xfrm>
          <a:prstGeom prst="rect">
            <a:avLst/>
          </a:prstGeom>
        </p:spPr>
        <p:txBody>
          <a:bodyPr>
            <a:spAutoFit/>
          </a:bodyPr>
          <a:lstStyle/>
          <a:p>
            <a:r>
              <a:rPr lang="es-EC" sz="2400" dirty="0" smtClean="0">
                <a:solidFill>
                  <a:schemeClr val="accent5">
                    <a:lumMod val="50000"/>
                  </a:schemeClr>
                </a:solidFill>
                <a:latin typeface="Arial" panose="020B0604020202020204" pitchFamily="34" charset="0"/>
                <a:cs typeface="Arial" panose="020B0604020202020204" pitchFamily="34" charset="0"/>
              </a:rPr>
              <a:t>Estado </a:t>
            </a:r>
            <a:r>
              <a:rPr lang="es-EC" sz="2400" dirty="0">
                <a:solidFill>
                  <a:schemeClr val="accent5">
                    <a:lumMod val="50000"/>
                  </a:schemeClr>
                </a:solidFill>
                <a:latin typeface="Arial" panose="020B0604020202020204" pitchFamily="34" charset="0"/>
                <a:cs typeface="Arial" panose="020B0604020202020204" pitchFamily="34" charset="0"/>
              </a:rPr>
              <a:t>de </a:t>
            </a:r>
            <a:r>
              <a:rPr lang="es-EC" sz="2400" dirty="0" smtClean="0">
                <a:solidFill>
                  <a:schemeClr val="accent5">
                    <a:lumMod val="50000"/>
                  </a:schemeClr>
                </a:solidFill>
                <a:latin typeface="Arial" panose="020B0604020202020204" pitchFamily="34" charset="0"/>
                <a:cs typeface="Arial" panose="020B0604020202020204" pitchFamily="34" charset="0"/>
              </a:rPr>
              <a:t>resultados</a:t>
            </a:r>
            <a:r>
              <a:rPr lang="es-EC" dirty="0">
                <a:solidFill>
                  <a:schemeClr val="accent5">
                    <a:lumMod val="50000"/>
                  </a:schemeClr>
                </a:solidFill>
                <a:latin typeface="Arial" panose="020B0604020202020204" pitchFamily="34" charset="0"/>
                <a:cs typeface="Arial" panose="020B0604020202020204" pitchFamily="34" charset="0"/>
              </a:rPr>
              <a:t>.</a:t>
            </a:r>
            <a:endParaRPr lang="es-EC" dirty="0"/>
          </a:p>
        </p:txBody>
      </p:sp>
    </p:spTree>
    <p:extLst>
      <p:ext uri="{BB962C8B-B14F-4D97-AF65-F5344CB8AC3E}">
        <p14:creationId xmlns:p14="http://schemas.microsoft.com/office/powerpoint/2010/main" val="1667910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5">
                    <a:lumMod val="50000"/>
                  </a:schemeClr>
                </a:solidFill>
                <a:latin typeface="Arial" panose="020B0604020202020204" pitchFamily="34" charset="0"/>
                <a:cs typeface="Arial" panose="020B0604020202020204" pitchFamily="34" charset="0"/>
              </a:rPr>
              <a:t>Estudio financiero.</a:t>
            </a:r>
            <a:endParaRPr lang="es-EC" dirty="0"/>
          </a:p>
        </p:txBody>
      </p:sp>
      <p:sp>
        <p:nvSpPr>
          <p:cNvPr id="4" name="Marcador de número de diapositiva 3"/>
          <p:cNvSpPr>
            <a:spLocks noGrp="1"/>
          </p:cNvSpPr>
          <p:nvPr>
            <p:ph type="sldNum" sz="quarter" idx="12"/>
          </p:nvPr>
        </p:nvSpPr>
        <p:spPr/>
        <p:txBody>
          <a:bodyPr/>
          <a:lstStyle/>
          <a:p>
            <a:fld id="{21ECB3D0-DED9-4174-A40E-D57570680A4D}" type="slidenum">
              <a:rPr lang="es-EC" smtClean="0"/>
              <a:t>15</a:t>
            </a:fld>
            <a:endParaRPr lang="es-EC" dirty="0"/>
          </a:p>
        </p:txBody>
      </p:sp>
      <p:pic>
        <p:nvPicPr>
          <p:cNvPr id="5" name="Imagen 4" descr="H:\UDE\Logo\UF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6080" y="85344"/>
            <a:ext cx="1560576" cy="999743"/>
          </a:xfrm>
          <a:prstGeom prst="rect">
            <a:avLst/>
          </a:prstGeom>
          <a:noFill/>
          <a:ln>
            <a:noFill/>
          </a:ln>
        </p:spPr>
      </p:pic>
      <p:sp>
        <p:nvSpPr>
          <p:cNvPr id="8" name="Rectángulo 7"/>
          <p:cNvSpPr/>
          <p:nvPr/>
        </p:nvSpPr>
        <p:spPr>
          <a:xfrm>
            <a:off x="6803136" y="3271674"/>
            <a:ext cx="4550664" cy="369332"/>
          </a:xfrm>
          <a:prstGeom prst="rect">
            <a:avLst/>
          </a:prstGeom>
        </p:spPr>
        <p:txBody>
          <a:bodyPr wrap="square">
            <a:spAutoFit/>
          </a:bodyPr>
          <a:lstStyle/>
          <a:p>
            <a:pPr algn="just"/>
            <a:endParaRPr lang="es-EC" dirty="0"/>
          </a:p>
        </p:txBody>
      </p:sp>
      <p:pic>
        <p:nvPicPr>
          <p:cNvPr id="9" name="Imagen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5" y="60325"/>
            <a:ext cx="1024128" cy="537083"/>
          </a:xfrm>
          <a:prstGeom prst="rect">
            <a:avLst/>
          </a:prstGeom>
          <a:noFill/>
          <a:ln>
            <a:noFill/>
          </a:ln>
        </p:spPr>
      </p:pic>
      <p:pic>
        <p:nvPicPr>
          <p:cNvPr id="11" name="Imagen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45" y="212725"/>
            <a:ext cx="1024128" cy="537083"/>
          </a:xfrm>
          <a:prstGeom prst="rect">
            <a:avLst/>
          </a:prstGeom>
          <a:noFill/>
          <a:ln>
            <a:noFill/>
          </a:ln>
        </p:spPr>
      </p:pic>
      <p:pic>
        <p:nvPicPr>
          <p:cNvPr id="10" name="Imagen 9"/>
          <p:cNvPicPr/>
          <p:nvPr/>
        </p:nvPicPr>
        <p:blipFill>
          <a:blip r:embed="rId4">
            <a:extLst>
              <a:ext uri="{28A0092B-C50C-407E-A947-70E740481C1C}">
                <a14:useLocalDpi xmlns:a14="http://schemas.microsoft.com/office/drawing/2010/main" val="0"/>
              </a:ext>
            </a:extLst>
          </a:blip>
          <a:srcRect/>
          <a:stretch>
            <a:fillRect/>
          </a:stretch>
        </p:blipFill>
        <p:spPr bwMode="auto">
          <a:xfrm>
            <a:off x="1967484" y="2056131"/>
            <a:ext cx="8257032" cy="4606480"/>
          </a:xfrm>
          <a:prstGeom prst="rect">
            <a:avLst/>
          </a:prstGeom>
          <a:noFill/>
          <a:ln>
            <a:noFill/>
          </a:ln>
        </p:spPr>
      </p:pic>
      <p:sp>
        <p:nvSpPr>
          <p:cNvPr id="6" name="Rectángulo 5"/>
          <p:cNvSpPr/>
          <p:nvPr/>
        </p:nvSpPr>
        <p:spPr>
          <a:xfrm>
            <a:off x="1261873" y="1455686"/>
            <a:ext cx="3074881" cy="461665"/>
          </a:xfrm>
          <a:prstGeom prst="rect">
            <a:avLst/>
          </a:prstGeom>
        </p:spPr>
        <p:txBody>
          <a:bodyPr wrap="none">
            <a:spAutoFit/>
          </a:bodyPr>
          <a:lstStyle/>
          <a:p>
            <a:r>
              <a:rPr lang="es-ES" sz="2400" b="1" dirty="0" smtClean="0">
                <a:solidFill>
                  <a:srgbClr val="1F3864"/>
                </a:solidFill>
                <a:latin typeface="Times New Roman" panose="02020603050405020304" pitchFamily="18" charset="0"/>
              </a:rPr>
              <a:t>Flujo Neto de Fondos.</a:t>
            </a:r>
            <a:endParaRPr lang="es-EC" sz="2400" dirty="0"/>
          </a:p>
        </p:txBody>
      </p:sp>
    </p:spTree>
    <p:extLst>
      <p:ext uri="{BB962C8B-B14F-4D97-AF65-F5344CB8AC3E}">
        <p14:creationId xmlns:p14="http://schemas.microsoft.com/office/powerpoint/2010/main" val="2247187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5">
                    <a:lumMod val="50000"/>
                  </a:schemeClr>
                </a:solidFill>
                <a:latin typeface="Arial" panose="020B0604020202020204" pitchFamily="34" charset="0"/>
                <a:cs typeface="Arial" panose="020B0604020202020204" pitchFamily="34" charset="0"/>
              </a:rPr>
              <a:t>Estudio financiero.</a:t>
            </a:r>
            <a:endParaRPr lang="es-EC" dirty="0"/>
          </a:p>
        </p:txBody>
      </p:sp>
      <p:sp>
        <p:nvSpPr>
          <p:cNvPr id="4" name="Marcador de número de diapositiva 3"/>
          <p:cNvSpPr>
            <a:spLocks noGrp="1"/>
          </p:cNvSpPr>
          <p:nvPr>
            <p:ph type="sldNum" sz="quarter" idx="12"/>
          </p:nvPr>
        </p:nvSpPr>
        <p:spPr/>
        <p:txBody>
          <a:bodyPr/>
          <a:lstStyle/>
          <a:p>
            <a:fld id="{21ECB3D0-DED9-4174-A40E-D57570680A4D}" type="slidenum">
              <a:rPr lang="es-EC" smtClean="0"/>
              <a:t>16</a:t>
            </a:fld>
            <a:endParaRPr lang="es-EC" dirty="0"/>
          </a:p>
        </p:txBody>
      </p:sp>
      <p:pic>
        <p:nvPicPr>
          <p:cNvPr id="5" name="Imagen 4" descr="H:\UDE\Logo\UF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6080" y="85344"/>
            <a:ext cx="1560576" cy="999743"/>
          </a:xfrm>
          <a:prstGeom prst="rect">
            <a:avLst/>
          </a:prstGeom>
          <a:noFill/>
          <a:ln>
            <a:noFill/>
          </a:ln>
        </p:spPr>
      </p:pic>
      <p:sp>
        <p:nvSpPr>
          <p:cNvPr id="8" name="Rectángulo 7"/>
          <p:cNvSpPr/>
          <p:nvPr/>
        </p:nvSpPr>
        <p:spPr>
          <a:xfrm>
            <a:off x="6803136" y="3271674"/>
            <a:ext cx="4550664" cy="369332"/>
          </a:xfrm>
          <a:prstGeom prst="rect">
            <a:avLst/>
          </a:prstGeom>
        </p:spPr>
        <p:txBody>
          <a:bodyPr wrap="square">
            <a:spAutoFit/>
          </a:bodyPr>
          <a:lstStyle/>
          <a:p>
            <a:pPr algn="just"/>
            <a:endParaRPr lang="es-EC" dirty="0"/>
          </a:p>
        </p:txBody>
      </p:sp>
      <p:pic>
        <p:nvPicPr>
          <p:cNvPr id="9" name="Imagen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5" y="60325"/>
            <a:ext cx="1024128" cy="537083"/>
          </a:xfrm>
          <a:prstGeom prst="rect">
            <a:avLst/>
          </a:prstGeom>
          <a:noFill/>
          <a:ln>
            <a:noFill/>
          </a:ln>
        </p:spPr>
      </p:pic>
      <p:pic>
        <p:nvPicPr>
          <p:cNvPr id="11" name="Imagen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45" y="212725"/>
            <a:ext cx="1024128" cy="537083"/>
          </a:xfrm>
          <a:prstGeom prst="rect">
            <a:avLst/>
          </a:prstGeom>
          <a:noFill/>
          <a:ln>
            <a:noFill/>
          </a:ln>
        </p:spPr>
      </p:pic>
      <p:sp>
        <p:nvSpPr>
          <p:cNvPr id="6" name="Rectángulo 5"/>
          <p:cNvSpPr/>
          <p:nvPr/>
        </p:nvSpPr>
        <p:spPr>
          <a:xfrm>
            <a:off x="1261873" y="1455686"/>
            <a:ext cx="3302507" cy="461665"/>
          </a:xfrm>
          <a:prstGeom prst="rect">
            <a:avLst/>
          </a:prstGeom>
        </p:spPr>
        <p:txBody>
          <a:bodyPr wrap="none">
            <a:spAutoFit/>
          </a:bodyPr>
          <a:lstStyle/>
          <a:p>
            <a:r>
              <a:rPr lang="es-ES" sz="2400" b="1" dirty="0" smtClean="0">
                <a:solidFill>
                  <a:srgbClr val="1F3864"/>
                </a:solidFill>
                <a:latin typeface="Times New Roman" panose="02020603050405020304" pitchFamily="18" charset="0"/>
              </a:rPr>
              <a:t>Evaluación Financiera.</a:t>
            </a:r>
            <a:endParaRPr lang="es-EC" sz="2400" dirty="0"/>
          </a:p>
        </p:txBody>
      </p:sp>
      <p:pic>
        <p:nvPicPr>
          <p:cNvPr id="12" name="Imagen 11"/>
          <p:cNvPicPr/>
          <p:nvPr/>
        </p:nvPicPr>
        <p:blipFill>
          <a:blip r:embed="rId4">
            <a:extLst>
              <a:ext uri="{28A0092B-C50C-407E-A947-70E740481C1C}">
                <a14:useLocalDpi xmlns:a14="http://schemas.microsoft.com/office/drawing/2010/main" val="0"/>
              </a:ext>
            </a:extLst>
          </a:blip>
          <a:srcRect/>
          <a:stretch>
            <a:fillRect/>
          </a:stretch>
        </p:blipFill>
        <p:spPr bwMode="auto">
          <a:xfrm>
            <a:off x="2245905" y="3353854"/>
            <a:ext cx="6489192" cy="2104355"/>
          </a:xfrm>
          <a:prstGeom prst="rect">
            <a:avLst/>
          </a:prstGeom>
          <a:noFill/>
          <a:ln>
            <a:noFill/>
          </a:ln>
        </p:spPr>
      </p:pic>
      <p:sp>
        <p:nvSpPr>
          <p:cNvPr id="3" name="Rectángulo 2"/>
          <p:cNvSpPr/>
          <p:nvPr/>
        </p:nvSpPr>
        <p:spPr>
          <a:xfrm>
            <a:off x="2712721" y="2513186"/>
            <a:ext cx="5555560" cy="461665"/>
          </a:xfrm>
          <a:prstGeom prst="rect">
            <a:avLst/>
          </a:prstGeom>
        </p:spPr>
        <p:txBody>
          <a:bodyPr wrap="none">
            <a:spAutoFit/>
          </a:bodyPr>
          <a:lstStyle/>
          <a:p>
            <a:r>
              <a:rPr lang="es-ES" sz="2400" dirty="0">
                <a:latin typeface="Arial" panose="020B0604020202020204" pitchFamily="34" charset="0"/>
                <a:cs typeface="Arial" panose="020B0604020202020204" pitchFamily="34" charset="0"/>
              </a:rPr>
              <a:t>Cálculo de la TMAR sin financiamiento </a:t>
            </a:r>
            <a:endParaRPr lang="es-EC"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9633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5">
                    <a:lumMod val="50000"/>
                  </a:schemeClr>
                </a:solidFill>
                <a:latin typeface="Arial" panose="020B0604020202020204" pitchFamily="34" charset="0"/>
                <a:cs typeface="Arial" panose="020B0604020202020204" pitchFamily="34" charset="0"/>
              </a:rPr>
              <a:t>Estudio financiero.</a:t>
            </a:r>
            <a:endParaRPr lang="es-EC" dirty="0"/>
          </a:p>
        </p:txBody>
      </p:sp>
      <p:sp>
        <p:nvSpPr>
          <p:cNvPr id="4" name="Marcador de número de diapositiva 3"/>
          <p:cNvSpPr>
            <a:spLocks noGrp="1"/>
          </p:cNvSpPr>
          <p:nvPr>
            <p:ph type="sldNum" sz="quarter" idx="12"/>
          </p:nvPr>
        </p:nvSpPr>
        <p:spPr/>
        <p:txBody>
          <a:bodyPr/>
          <a:lstStyle/>
          <a:p>
            <a:fld id="{21ECB3D0-DED9-4174-A40E-D57570680A4D}" type="slidenum">
              <a:rPr lang="es-EC" smtClean="0"/>
              <a:t>17</a:t>
            </a:fld>
            <a:endParaRPr lang="es-EC" dirty="0"/>
          </a:p>
        </p:txBody>
      </p:sp>
      <p:pic>
        <p:nvPicPr>
          <p:cNvPr id="5" name="Imagen 4" descr="H:\UDE\Logo\UF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6080" y="85344"/>
            <a:ext cx="1560576" cy="999743"/>
          </a:xfrm>
          <a:prstGeom prst="rect">
            <a:avLst/>
          </a:prstGeom>
          <a:noFill/>
          <a:ln>
            <a:noFill/>
          </a:ln>
        </p:spPr>
      </p:pic>
      <p:sp>
        <p:nvSpPr>
          <p:cNvPr id="8" name="Rectángulo 7"/>
          <p:cNvSpPr/>
          <p:nvPr/>
        </p:nvSpPr>
        <p:spPr>
          <a:xfrm>
            <a:off x="6803136" y="3271674"/>
            <a:ext cx="4550664" cy="369332"/>
          </a:xfrm>
          <a:prstGeom prst="rect">
            <a:avLst/>
          </a:prstGeom>
        </p:spPr>
        <p:txBody>
          <a:bodyPr wrap="square">
            <a:spAutoFit/>
          </a:bodyPr>
          <a:lstStyle/>
          <a:p>
            <a:pPr algn="just"/>
            <a:endParaRPr lang="es-EC" dirty="0"/>
          </a:p>
        </p:txBody>
      </p:sp>
      <p:pic>
        <p:nvPicPr>
          <p:cNvPr id="9" name="Imagen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5" y="60325"/>
            <a:ext cx="1024128" cy="537083"/>
          </a:xfrm>
          <a:prstGeom prst="rect">
            <a:avLst/>
          </a:prstGeom>
          <a:noFill/>
          <a:ln>
            <a:noFill/>
          </a:ln>
        </p:spPr>
      </p:pic>
      <p:pic>
        <p:nvPicPr>
          <p:cNvPr id="11" name="Imagen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45" y="212725"/>
            <a:ext cx="1024128" cy="537083"/>
          </a:xfrm>
          <a:prstGeom prst="rect">
            <a:avLst/>
          </a:prstGeom>
          <a:noFill/>
          <a:ln>
            <a:noFill/>
          </a:ln>
        </p:spPr>
      </p:pic>
      <p:sp>
        <p:nvSpPr>
          <p:cNvPr id="6" name="Rectángulo 5"/>
          <p:cNvSpPr/>
          <p:nvPr/>
        </p:nvSpPr>
        <p:spPr>
          <a:xfrm>
            <a:off x="1261873" y="1455686"/>
            <a:ext cx="3294492" cy="461665"/>
          </a:xfrm>
          <a:prstGeom prst="rect">
            <a:avLst/>
          </a:prstGeom>
        </p:spPr>
        <p:txBody>
          <a:bodyPr wrap="none">
            <a:spAutoFit/>
          </a:bodyPr>
          <a:lstStyle/>
          <a:p>
            <a:r>
              <a:rPr lang="es-ES" sz="2400" b="1" dirty="0" smtClean="0">
                <a:solidFill>
                  <a:srgbClr val="1F3864"/>
                </a:solidFill>
                <a:latin typeface="Times New Roman" panose="02020603050405020304" pitchFamily="18" charset="0"/>
              </a:rPr>
              <a:t>Criterios de Evaluación</a:t>
            </a:r>
            <a:endParaRPr lang="es-EC" sz="2400" dirty="0"/>
          </a:p>
        </p:txBody>
      </p:sp>
      <p:pic>
        <p:nvPicPr>
          <p:cNvPr id="13" name="Imagen 12"/>
          <p:cNvPicPr/>
          <p:nvPr/>
        </p:nvPicPr>
        <p:blipFill>
          <a:blip r:embed="rId4">
            <a:extLst>
              <a:ext uri="{28A0092B-C50C-407E-A947-70E740481C1C}">
                <a14:useLocalDpi xmlns:a14="http://schemas.microsoft.com/office/drawing/2010/main" val="0"/>
              </a:ext>
            </a:extLst>
          </a:blip>
          <a:srcRect/>
          <a:stretch>
            <a:fillRect/>
          </a:stretch>
        </p:blipFill>
        <p:spPr bwMode="auto">
          <a:xfrm>
            <a:off x="1109472" y="3007912"/>
            <a:ext cx="3816095" cy="2088344"/>
          </a:xfrm>
          <a:prstGeom prst="rect">
            <a:avLst/>
          </a:prstGeom>
          <a:noFill/>
          <a:ln>
            <a:noFill/>
          </a:ln>
        </p:spPr>
      </p:pic>
      <p:sp>
        <p:nvSpPr>
          <p:cNvPr id="7" name="Rectángulo 6"/>
          <p:cNvSpPr/>
          <p:nvPr/>
        </p:nvSpPr>
        <p:spPr>
          <a:xfrm>
            <a:off x="1470322" y="2334973"/>
            <a:ext cx="786241" cy="446276"/>
          </a:xfrm>
          <a:prstGeom prst="rect">
            <a:avLst/>
          </a:prstGeom>
        </p:spPr>
        <p:txBody>
          <a:bodyPr wrap="none">
            <a:spAutoFit/>
          </a:bodyPr>
          <a:lstStyle/>
          <a:p>
            <a:r>
              <a:rPr lang="es-ES" sz="2300" b="1" dirty="0" smtClean="0">
                <a:solidFill>
                  <a:srgbClr val="1F3864"/>
                </a:solidFill>
                <a:latin typeface="Times New Roman" panose="02020603050405020304" pitchFamily="18" charset="0"/>
              </a:rPr>
              <a:t>VAN</a:t>
            </a:r>
            <a:endParaRPr lang="es-EC" sz="2300" dirty="0"/>
          </a:p>
        </p:txBody>
      </p:sp>
      <p:pic>
        <p:nvPicPr>
          <p:cNvPr id="10" name="Imagen 9"/>
          <p:cNvPicPr>
            <a:picLocks noChangeAspect="1"/>
          </p:cNvPicPr>
          <p:nvPr/>
        </p:nvPicPr>
        <p:blipFill>
          <a:blip r:embed="rId5"/>
          <a:stretch>
            <a:fillRect/>
          </a:stretch>
        </p:blipFill>
        <p:spPr>
          <a:xfrm>
            <a:off x="7306818" y="2852285"/>
            <a:ext cx="3543300" cy="3324225"/>
          </a:xfrm>
          <a:prstGeom prst="rect">
            <a:avLst/>
          </a:prstGeom>
        </p:spPr>
      </p:pic>
      <p:sp>
        <p:nvSpPr>
          <p:cNvPr id="14" name="Rectángulo 13"/>
          <p:cNvSpPr/>
          <p:nvPr/>
        </p:nvSpPr>
        <p:spPr>
          <a:xfrm>
            <a:off x="7413922" y="2300536"/>
            <a:ext cx="710451" cy="446276"/>
          </a:xfrm>
          <a:prstGeom prst="rect">
            <a:avLst/>
          </a:prstGeom>
        </p:spPr>
        <p:txBody>
          <a:bodyPr wrap="none">
            <a:spAutoFit/>
          </a:bodyPr>
          <a:lstStyle/>
          <a:p>
            <a:r>
              <a:rPr lang="es-ES" sz="2300" b="1" dirty="0" smtClean="0">
                <a:solidFill>
                  <a:srgbClr val="1F3864"/>
                </a:solidFill>
                <a:latin typeface="Times New Roman" panose="02020603050405020304" pitchFamily="18" charset="0"/>
              </a:rPr>
              <a:t>TIR</a:t>
            </a:r>
            <a:endParaRPr lang="es-EC" sz="2300" dirty="0"/>
          </a:p>
        </p:txBody>
      </p:sp>
    </p:spTree>
    <p:extLst>
      <p:ext uri="{BB962C8B-B14F-4D97-AF65-F5344CB8AC3E}">
        <p14:creationId xmlns:p14="http://schemas.microsoft.com/office/powerpoint/2010/main" val="1072358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5">
                    <a:lumMod val="50000"/>
                  </a:schemeClr>
                </a:solidFill>
                <a:latin typeface="Arial" panose="020B0604020202020204" pitchFamily="34" charset="0"/>
                <a:cs typeface="Arial" panose="020B0604020202020204" pitchFamily="34" charset="0"/>
              </a:rPr>
              <a:t>Estudio financiero.</a:t>
            </a:r>
            <a:endParaRPr lang="es-EC" dirty="0"/>
          </a:p>
        </p:txBody>
      </p:sp>
      <p:sp>
        <p:nvSpPr>
          <p:cNvPr id="4" name="Marcador de número de diapositiva 3"/>
          <p:cNvSpPr>
            <a:spLocks noGrp="1"/>
          </p:cNvSpPr>
          <p:nvPr>
            <p:ph type="sldNum" sz="quarter" idx="12"/>
          </p:nvPr>
        </p:nvSpPr>
        <p:spPr/>
        <p:txBody>
          <a:bodyPr/>
          <a:lstStyle/>
          <a:p>
            <a:fld id="{21ECB3D0-DED9-4174-A40E-D57570680A4D}" type="slidenum">
              <a:rPr lang="es-EC" smtClean="0"/>
              <a:t>18</a:t>
            </a:fld>
            <a:endParaRPr lang="es-EC" dirty="0"/>
          </a:p>
        </p:txBody>
      </p:sp>
      <p:pic>
        <p:nvPicPr>
          <p:cNvPr id="5" name="Imagen 4" descr="H:\UDE\Logo\UF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6080" y="85344"/>
            <a:ext cx="1560576" cy="999743"/>
          </a:xfrm>
          <a:prstGeom prst="rect">
            <a:avLst/>
          </a:prstGeom>
          <a:noFill/>
          <a:ln>
            <a:noFill/>
          </a:ln>
        </p:spPr>
      </p:pic>
      <p:sp>
        <p:nvSpPr>
          <p:cNvPr id="8" name="Rectángulo 7"/>
          <p:cNvSpPr/>
          <p:nvPr/>
        </p:nvSpPr>
        <p:spPr>
          <a:xfrm>
            <a:off x="6803136" y="3271674"/>
            <a:ext cx="4550664" cy="369332"/>
          </a:xfrm>
          <a:prstGeom prst="rect">
            <a:avLst/>
          </a:prstGeom>
        </p:spPr>
        <p:txBody>
          <a:bodyPr wrap="square">
            <a:spAutoFit/>
          </a:bodyPr>
          <a:lstStyle/>
          <a:p>
            <a:pPr algn="just"/>
            <a:endParaRPr lang="es-EC" dirty="0"/>
          </a:p>
        </p:txBody>
      </p:sp>
      <p:pic>
        <p:nvPicPr>
          <p:cNvPr id="9" name="Imagen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5" y="60325"/>
            <a:ext cx="1024128" cy="537083"/>
          </a:xfrm>
          <a:prstGeom prst="rect">
            <a:avLst/>
          </a:prstGeom>
          <a:noFill/>
          <a:ln>
            <a:noFill/>
          </a:ln>
        </p:spPr>
      </p:pic>
      <p:pic>
        <p:nvPicPr>
          <p:cNvPr id="11" name="Imagen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45" y="212725"/>
            <a:ext cx="1024128" cy="537083"/>
          </a:xfrm>
          <a:prstGeom prst="rect">
            <a:avLst/>
          </a:prstGeom>
          <a:noFill/>
          <a:ln>
            <a:noFill/>
          </a:ln>
        </p:spPr>
      </p:pic>
      <p:sp>
        <p:nvSpPr>
          <p:cNvPr id="6" name="Rectángulo 5"/>
          <p:cNvSpPr/>
          <p:nvPr/>
        </p:nvSpPr>
        <p:spPr>
          <a:xfrm>
            <a:off x="944881" y="1612255"/>
            <a:ext cx="3294492" cy="461665"/>
          </a:xfrm>
          <a:prstGeom prst="rect">
            <a:avLst/>
          </a:prstGeom>
        </p:spPr>
        <p:txBody>
          <a:bodyPr wrap="none">
            <a:spAutoFit/>
          </a:bodyPr>
          <a:lstStyle/>
          <a:p>
            <a:r>
              <a:rPr lang="es-ES" sz="2400" b="1" dirty="0" smtClean="0">
                <a:solidFill>
                  <a:srgbClr val="1F3864"/>
                </a:solidFill>
                <a:latin typeface="Times New Roman" panose="02020603050405020304" pitchFamily="18" charset="0"/>
              </a:rPr>
              <a:t>Criterios de Evaluación</a:t>
            </a:r>
            <a:endParaRPr lang="es-EC" sz="2400" dirty="0"/>
          </a:p>
        </p:txBody>
      </p:sp>
      <p:sp>
        <p:nvSpPr>
          <p:cNvPr id="7" name="Rectángulo 6"/>
          <p:cNvSpPr/>
          <p:nvPr/>
        </p:nvSpPr>
        <p:spPr>
          <a:xfrm>
            <a:off x="944881" y="2258043"/>
            <a:ext cx="3421129" cy="446276"/>
          </a:xfrm>
          <a:prstGeom prst="rect">
            <a:avLst/>
          </a:prstGeom>
        </p:spPr>
        <p:txBody>
          <a:bodyPr wrap="none">
            <a:spAutoFit/>
          </a:bodyPr>
          <a:lstStyle/>
          <a:p>
            <a:r>
              <a:rPr lang="es-ES" sz="2300" b="1" dirty="0" smtClean="0">
                <a:solidFill>
                  <a:srgbClr val="1F3864"/>
                </a:solidFill>
                <a:latin typeface="Times New Roman" panose="02020603050405020304" pitchFamily="18" charset="0"/>
              </a:rPr>
              <a:t>Periodo de Recuperación.</a:t>
            </a:r>
            <a:endParaRPr lang="es-EC" sz="2300" dirty="0"/>
          </a:p>
        </p:txBody>
      </p:sp>
      <p:pic>
        <p:nvPicPr>
          <p:cNvPr id="15" name="Imagen 14"/>
          <p:cNvPicPr/>
          <p:nvPr/>
        </p:nvPicPr>
        <p:blipFill>
          <a:blip r:embed="rId4">
            <a:extLst>
              <a:ext uri="{28A0092B-C50C-407E-A947-70E740481C1C}">
                <a14:useLocalDpi xmlns:a14="http://schemas.microsoft.com/office/drawing/2010/main" val="0"/>
              </a:ext>
            </a:extLst>
          </a:blip>
          <a:srcRect/>
          <a:stretch>
            <a:fillRect/>
          </a:stretch>
        </p:blipFill>
        <p:spPr bwMode="auto">
          <a:xfrm>
            <a:off x="944881" y="3182112"/>
            <a:ext cx="5236463" cy="1840992"/>
          </a:xfrm>
          <a:prstGeom prst="rect">
            <a:avLst/>
          </a:prstGeom>
          <a:noFill/>
          <a:ln>
            <a:noFill/>
          </a:ln>
        </p:spPr>
      </p:pic>
      <p:pic>
        <p:nvPicPr>
          <p:cNvPr id="3" name="Imagen 2"/>
          <p:cNvPicPr>
            <a:picLocks noChangeAspect="1"/>
          </p:cNvPicPr>
          <p:nvPr/>
        </p:nvPicPr>
        <p:blipFill>
          <a:blip r:embed="rId5"/>
          <a:stretch>
            <a:fillRect/>
          </a:stretch>
        </p:blipFill>
        <p:spPr>
          <a:xfrm>
            <a:off x="6273409" y="3182112"/>
            <a:ext cx="5610118" cy="2211154"/>
          </a:xfrm>
          <a:prstGeom prst="rect">
            <a:avLst/>
          </a:prstGeom>
        </p:spPr>
      </p:pic>
    </p:spTree>
    <p:extLst>
      <p:ext uri="{BB962C8B-B14F-4D97-AF65-F5344CB8AC3E}">
        <p14:creationId xmlns:p14="http://schemas.microsoft.com/office/powerpoint/2010/main" val="4156603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5">
                    <a:lumMod val="50000"/>
                  </a:schemeClr>
                </a:solidFill>
                <a:latin typeface="Arial" panose="020B0604020202020204" pitchFamily="34" charset="0"/>
                <a:cs typeface="Arial" panose="020B0604020202020204" pitchFamily="34" charset="0"/>
              </a:rPr>
              <a:t>Estudio financiero.</a:t>
            </a:r>
            <a:endParaRPr lang="es-EC" dirty="0"/>
          </a:p>
        </p:txBody>
      </p:sp>
      <p:sp>
        <p:nvSpPr>
          <p:cNvPr id="4" name="Marcador de número de diapositiva 3"/>
          <p:cNvSpPr>
            <a:spLocks noGrp="1"/>
          </p:cNvSpPr>
          <p:nvPr>
            <p:ph type="sldNum" sz="quarter" idx="12"/>
          </p:nvPr>
        </p:nvSpPr>
        <p:spPr/>
        <p:txBody>
          <a:bodyPr/>
          <a:lstStyle/>
          <a:p>
            <a:fld id="{21ECB3D0-DED9-4174-A40E-D57570680A4D}" type="slidenum">
              <a:rPr lang="es-EC" smtClean="0"/>
              <a:t>19</a:t>
            </a:fld>
            <a:endParaRPr lang="es-EC" dirty="0"/>
          </a:p>
        </p:txBody>
      </p:sp>
      <p:pic>
        <p:nvPicPr>
          <p:cNvPr id="5" name="Imagen 4" descr="H:\UDE\Logo\UF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6080" y="85344"/>
            <a:ext cx="1560576" cy="999743"/>
          </a:xfrm>
          <a:prstGeom prst="rect">
            <a:avLst/>
          </a:prstGeom>
          <a:noFill/>
          <a:ln>
            <a:noFill/>
          </a:ln>
        </p:spPr>
      </p:pic>
      <p:sp>
        <p:nvSpPr>
          <p:cNvPr id="8" name="Rectángulo 7"/>
          <p:cNvSpPr/>
          <p:nvPr/>
        </p:nvSpPr>
        <p:spPr>
          <a:xfrm>
            <a:off x="6803136" y="3271674"/>
            <a:ext cx="4550664" cy="369332"/>
          </a:xfrm>
          <a:prstGeom prst="rect">
            <a:avLst/>
          </a:prstGeom>
        </p:spPr>
        <p:txBody>
          <a:bodyPr wrap="square">
            <a:spAutoFit/>
          </a:bodyPr>
          <a:lstStyle/>
          <a:p>
            <a:pPr algn="just"/>
            <a:endParaRPr lang="es-EC" dirty="0"/>
          </a:p>
        </p:txBody>
      </p:sp>
      <p:pic>
        <p:nvPicPr>
          <p:cNvPr id="9" name="Imagen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5" y="60325"/>
            <a:ext cx="1024128" cy="537083"/>
          </a:xfrm>
          <a:prstGeom prst="rect">
            <a:avLst/>
          </a:prstGeom>
          <a:noFill/>
          <a:ln>
            <a:noFill/>
          </a:ln>
        </p:spPr>
      </p:pic>
      <p:pic>
        <p:nvPicPr>
          <p:cNvPr id="11" name="Imagen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45" y="212725"/>
            <a:ext cx="1024128" cy="537083"/>
          </a:xfrm>
          <a:prstGeom prst="rect">
            <a:avLst/>
          </a:prstGeom>
          <a:noFill/>
          <a:ln>
            <a:noFill/>
          </a:ln>
        </p:spPr>
      </p:pic>
      <p:sp>
        <p:nvSpPr>
          <p:cNvPr id="6" name="Rectángulo 5"/>
          <p:cNvSpPr/>
          <p:nvPr/>
        </p:nvSpPr>
        <p:spPr>
          <a:xfrm>
            <a:off x="944881" y="1612255"/>
            <a:ext cx="3297698" cy="461665"/>
          </a:xfrm>
          <a:prstGeom prst="rect">
            <a:avLst/>
          </a:prstGeom>
        </p:spPr>
        <p:txBody>
          <a:bodyPr wrap="none">
            <a:spAutoFit/>
          </a:bodyPr>
          <a:lstStyle/>
          <a:p>
            <a:r>
              <a:rPr lang="es-ES" sz="2400" b="1" dirty="0" smtClean="0">
                <a:solidFill>
                  <a:srgbClr val="1F3864"/>
                </a:solidFill>
                <a:latin typeface="Times New Roman" panose="02020603050405020304" pitchFamily="18" charset="0"/>
              </a:rPr>
              <a:t>Análisis de Sensibilidad</a:t>
            </a:r>
            <a:endParaRPr lang="es-EC" sz="2400" dirty="0"/>
          </a:p>
        </p:txBody>
      </p:sp>
      <p:pic>
        <p:nvPicPr>
          <p:cNvPr id="12" name="Imagen 11"/>
          <p:cNvPicPr/>
          <p:nvPr/>
        </p:nvPicPr>
        <p:blipFill>
          <a:blip r:embed="rId4">
            <a:extLst>
              <a:ext uri="{28A0092B-C50C-407E-A947-70E740481C1C}">
                <a14:useLocalDpi xmlns:a14="http://schemas.microsoft.com/office/drawing/2010/main" val="0"/>
              </a:ext>
            </a:extLst>
          </a:blip>
          <a:srcRect/>
          <a:stretch>
            <a:fillRect/>
          </a:stretch>
        </p:blipFill>
        <p:spPr bwMode="auto">
          <a:xfrm>
            <a:off x="944880" y="2388742"/>
            <a:ext cx="6224015" cy="2000377"/>
          </a:xfrm>
          <a:prstGeom prst="rect">
            <a:avLst/>
          </a:prstGeom>
          <a:noFill/>
          <a:ln>
            <a:noFill/>
          </a:ln>
        </p:spPr>
      </p:pic>
      <p:pic>
        <p:nvPicPr>
          <p:cNvPr id="13" name="Imagen 12"/>
          <p:cNvPicPr/>
          <p:nvPr/>
        </p:nvPicPr>
        <p:blipFill>
          <a:blip r:embed="rId5">
            <a:extLst>
              <a:ext uri="{28A0092B-C50C-407E-A947-70E740481C1C}">
                <a14:useLocalDpi xmlns:a14="http://schemas.microsoft.com/office/drawing/2010/main" val="0"/>
              </a:ext>
            </a:extLst>
          </a:blip>
          <a:srcRect/>
          <a:stretch>
            <a:fillRect/>
          </a:stretch>
        </p:blipFill>
        <p:spPr bwMode="auto">
          <a:xfrm>
            <a:off x="4644915" y="4655879"/>
            <a:ext cx="5901165" cy="1988602"/>
          </a:xfrm>
          <a:prstGeom prst="rect">
            <a:avLst/>
          </a:prstGeom>
          <a:noFill/>
          <a:ln>
            <a:noFill/>
          </a:ln>
        </p:spPr>
      </p:pic>
    </p:spTree>
    <p:extLst>
      <p:ext uri="{BB962C8B-B14F-4D97-AF65-F5344CB8AC3E}">
        <p14:creationId xmlns:p14="http://schemas.microsoft.com/office/powerpoint/2010/main" val="3350742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3600" b="1" dirty="0" smtClean="0">
                <a:solidFill>
                  <a:schemeClr val="accent5">
                    <a:lumMod val="50000"/>
                  </a:schemeClr>
                </a:solidFill>
                <a:latin typeface="Arial" panose="020B0604020202020204" pitchFamily="34" charset="0"/>
                <a:cs typeface="Arial" panose="020B0604020202020204" pitchFamily="34" charset="0"/>
              </a:rPr>
              <a:t>Estudio Técnico.</a:t>
            </a:r>
            <a:endParaRPr lang="es-EC" sz="3600" b="1"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2"/>
          </p:nvPr>
        </p:nvSpPr>
        <p:spPr/>
        <p:txBody>
          <a:bodyPr/>
          <a:lstStyle/>
          <a:p>
            <a:fld id="{21ECB3D0-DED9-4174-A40E-D57570680A4D}" type="slidenum">
              <a:rPr lang="es-EC" smtClean="0"/>
              <a:t>2</a:t>
            </a:fld>
            <a:endParaRPr lang="es-EC"/>
          </a:p>
        </p:txBody>
      </p:sp>
      <p:pic>
        <p:nvPicPr>
          <p:cNvPr id="6" name="Imagen 5" descr="H:\UDE\Logo\UF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6080" y="85344"/>
            <a:ext cx="1560576" cy="999743"/>
          </a:xfrm>
          <a:prstGeom prst="rect">
            <a:avLst/>
          </a:prstGeom>
          <a:noFill/>
          <a:ln>
            <a:noFill/>
          </a:ln>
        </p:spPr>
      </p:pic>
      <p:sp>
        <p:nvSpPr>
          <p:cNvPr id="10" name="AutoShape 2" descr="Resultado de imagen para CONJUNTO FERÉZ QUITO"/>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14" name="12 Tabla"/>
          <p:cNvGraphicFramePr>
            <a:graphicFrameLocks noGrp="1"/>
          </p:cNvGraphicFramePr>
          <p:nvPr>
            <p:extLst>
              <p:ext uri="{D42A27DB-BD31-4B8C-83A1-F6EECF244321}">
                <p14:modId xmlns:p14="http://schemas.microsoft.com/office/powerpoint/2010/main" val="1701060733"/>
              </p:ext>
            </p:extLst>
          </p:nvPr>
        </p:nvGraphicFramePr>
        <p:xfrm>
          <a:off x="6925056" y="3340608"/>
          <a:ext cx="4660391" cy="3291840"/>
        </p:xfrm>
        <a:graphic>
          <a:graphicData uri="http://schemas.openxmlformats.org/drawingml/2006/table">
            <a:tbl>
              <a:tblPr firstRow="1" firstCol="1" bandRow="1">
                <a:tableStyleId>{5C22544A-7EE6-4342-B048-85BDC9FD1C3A}</a:tableStyleId>
              </a:tblPr>
              <a:tblGrid>
                <a:gridCol w="4660391"/>
              </a:tblGrid>
              <a:tr h="288806">
                <a:tc>
                  <a:txBody>
                    <a:bodyPr/>
                    <a:lstStyle/>
                    <a:p>
                      <a:pPr algn="ctr">
                        <a:spcAft>
                          <a:spcPts val="0"/>
                        </a:spcAft>
                      </a:pPr>
                      <a:r>
                        <a:rPr lang="es-ES" sz="2400" b="1" dirty="0">
                          <a:solidFill>
                            <a:schemeClr val="accent5">
                              <a:lumMod val="50000"/>
                            </a:schemeClr>
                          </a:solidFill>
                          <a:effectLst/>
                          <a:latin typeface="Arial" panose="020B0604020202020204" pitchFamily="34" charset="0"/>
                          <a:cs typeface="Arial" panose="020B0604020202020204" pitchFamily="34" charset="0"/>
                        </a:rPr>
                        <a:t>Factores Determinantes del Proyecto</a:t>
                      </a:r>
                      <a:endParaRPr lang="es-EC" sz="2400" b="1" dirty="0">
                        <a:solidFill>
                          <a:schemeClr val="accent5">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nchor="ctr"/>
                </a:tc>
              </a:tr>
              <a:tr h="293807">
                <a:tc>
                  <a:txBody>
                    <a:bodyPr/>
                    <a:lstStyle/>
                    <a:p>
                      <a:pPr>
                        <a:spcAft>
                          <a:spcPts val="0"/>
                        </a:spcAft>
                      </a:pPr>
                      <a:r>
                        <a:rPr lang="es-ES" sz="2400" dirty="0">
                          <a:effectLst/>
                          <a:latin typeface="Arial" panose="020B0604020202020204" pitchFamily="34" charset="0"/>
                          <a:cs typeface="Arial" panose="020B0604020202020204" pitchFamily="34" charset="0"/>
                        </a:rPr>
                        <a:t>El Mercado</a:t>
                      </a:r>
                      <a:endParaRPr lang="es-EC" sz="2400" dirty="0">
                        <a:effectLst/>
                        <a:latin typeface="Arial" panose="020B0604020202020204" pitchFamily="34" charset="0"/>
                        <a:ea typeface="Times New Roman"/>
                        <a:cs typeface="Arial" panose="020B0604020202020204" pitchFamily="34" charset="0"/>
                      </a:endParaRPr>
                    </a:p>
                  </a:txBody>
                  <a:tcPr marL="68580" marR="68580" marT="0" marB="0" anchor="ctr"/>
                </a:tc>
              </a:tr>
              <a:tr h="587613">
                <a:tc>
                  <a:txBody>
                    <a:bodyPr/>
                    <a:lstStyle/>
                    <a:p>
                      <a:pPr>
                        <a:spcAft>
                          <a:spcPts val="0"/>
                        </a:spcAft>
                      </a:pPr>
                      <a:r>
                        <a:rPr lang="es-ES" sz="2400" dirty="0">
                          <a:effectLst/>
                          <a:latin typeface="Arial" panose="020B0604020202020204" pitchFamily="34" charset="0"/>
                          <a:cs typeface="Arial" panose="020B0604020202020204" pitchFamily="34" charset="0"/>
                        </a:rPr>
                        <a:t>Disponibilidad de Recursos Financieros</a:t>
                      </a:r>
                      <a:endParaRPr lang="es-EC" sz="2400" dirty="0">
                        <a:effectLst/>
                        <a:latin typeface="Arial" panose="020B0604020202020204" pitchFamily="34" charset="0"/>
                        <a:ea typeface="Times New Roman"/>
                        <a:cs typeface="Arial" panose="020B0604020202020204" pitchFamily="34" charset="0"/>
                      </a:endParaRPr>
                    </a:p>
                  </a:txBody>
                  <a:tcPr marL="68580" marR="68580" marT="0" marB="0" anchor="ctr"/>
                </a:tc>
              </a:tr>
              <a:tr h="293807">
                <a:tc>
                  <a:txBody>
                    <a:bodyPr/>
                    <a:lstStyle/>
                    <a:p>
                      <a:pPr>
                        <a:spcAft>
                          <a:spcPts val="0"/>
                        </a:spcAft>
                      </a:pPr>
                      <a:r>
                        <a:rPr lang="es-ES" sz="2400" dirty="0">
                          <a:effectLst/>
                          <a:latin typeface="Arial" panose="020B0604020202020204" pitchFamily="34" charset="0"/>
                          <a:cs typeface="Arial" panose="020B0604020202020204" pitchFamily="34" charset="0"/>
                        </a:rPr>
                        <a:t>Disponibilidad de Talento Humano </a:t>
                      </a:r>
                      <a:endParaRPr lang="es-EC" sz="2400" dirty="0">
                        <a:effectLst/>
                        <a:latin typeface="Arial" panose="020B0604020202020204" pitchFamily="34" charset="0"/>
                        <a:ea typeface="Times New Roman"/>
                        <a:cs typeface="Arial" panose="020B0604020202020204" pitchFamily="34" charset="0"/>
                      </a:endParaRPr>
                    </a:p>
                  </a:txBody>
                  <a:tcPr marL="68580" marR="68580" marT="0" marB="0" anchor="ctr"/>
                </a:tc>
              </a:tr>
              <a:tr h="293807">
                <a:tc>
                  <a:txBody>
                    <a:bodyPr/>
                    <a:lstStyle/>
                    <a:p>
                      <a:pPr>
                        <a:spcAft>
                          <a:spcPts val="0"/>
                        </a:spcAft>
                      </a:pPr>
                      <a:r>
                        <a:rPr lang="es-ES" sz="2400" dirty="0">
                          <a:effectLst/>
                          <a:latin typeface="Arial" panose="020B0604020202020204" pitchFamily="34" charset="0"/>
                          <a:cs typeface="Arial" panose="020B0604020202020204" pitchFamily="34" charset="0"/>
                        </a:rPr>
                        <a:t>Disponibilidad de Tecnología</a:t>
                      </a:r>
                      <a:endParaRPr lang="es-EC" sz="2400" dirty="0">
                        <a:effectLst/>
                        <a:latin typeface="Arial" panose="020B0604020202020204" pitchFamily="34" charset="0"/>
                        <a:ea typeface="Times New Roman"/>
                        <a:cs typeface="Arial" panose="020B0604020202020204" pitchFamily="34" charset="0"/>
                      </a:endParaRPr>
                    </a:p>
                  </a:txBody>
                  <a:tcPr marL="68580" marR="68580" marT="0" marB="0" anchor="ctr"/>
                </a:tc>
              </a:tr>
              <a:tr h="293807">
                <a:tc>
                  <a:txBody>
                    <a:bodyPr/>
                    <a:lstStyle/>
                    <a:p>
                      <a:pPr>
                        <a:spcAft>
                          <a:spcPts val="0"/>
                        </a:spcAft>
                      </a:pPr>
                      <a:r>
                        <a:rPr lang="es-ES" sz="2400" dirty="0">
                          <a:effectLst/>
                          <a:latin typeface="Arial" panose="020B0604020202020204" pitchFamily="34" charset="0"/>
                          <a:cs typeface="Arial" panose="020B0604020202020204" pitchFamily="34" charset="0"/>
                        </a:rPr>
                        <a:t>Disponibilidad de Insumos </a:t>
                      </a:r>
                      <a:endParaRPr lang="es-EC" sz="2400" dirty="0">
                        <a:effectLst/>
                        <a:latin typeface="Arial" panose="020B0604020202020204" pitchFamily="34" charset="0"/>
                        <a:ea typeface="Times New Roman"/>
                        <a:cs typeface="Arial" panose="020B0604020202020204" pitchFamily="34" charset="0"/>
                      </a:endParaRPr>
                    </a:p>
                  </a:txBody>
                  <a:tcPr marL="68580" marR="68580" marT="0" marB="0" anchor="ctr"/>
                </a:tc>
              </a:tr>
            </a:tbl>
          </a:graphicData>
        </a:graphic>
      </p:graphicFrame>
      <p:sp>
        <p:nvSpPr>
          <p:cNvPr id="5" name="Rectángulo 4"/>
          <p:cNvSpPr/>
          <p:nvPr/>
        </p:nvSpPr>
        <p:spPr>
          <a:xfrm>
            <a:off x="1182624" y="1508804"/>
            <a:ext cx="9777984" cy="1200329"/>
          </a:xfrm>
          <a:prstGeom prst="rect">
            <a:avLst/>
          </a:prstGeom>
        </p:spPr>
        <p:txBody>
          <a:bodyPr wrap="square">
            <a:spAutoFit/>
          </a:bodyPr>
          <a:lstStyle/>
          <a:p>
            <a:pPr algn="ctr"/>
            <a:r>
              <a:rPr lang="es-ES" sz="2400" dirty="0">
                <a:solidFill>
                  <a:schemeClr val="accent5">
                    <a:lumMod val="50000"/>
                  </a:schemeClr>
                </a:solidFill>
                <a:latin typeface="Arial" panose="020B0604020202020204" pitchFamily="34" charset="0"/>
                <a:cs typeface="Arial" panose="020B0604020202020204" pitchFamily="34" charset="0"/>
              </a:rPr>
              <a:t>La importancia de definir el tamaño del proyecto </a:t>
            </a:r>
            <a:r>
              <a:rPr lang="es-ES" sz="2400" dirty="0" smtClean="0">
                <a:solidFill>
                  <a:schemeClr val="accent5">
                    <a:lumMod val="50000"/>
                  </a:schemeClr>
                </a:solidFill>
                <a:latin typeface="Arial" panose="020B0604020202020204" pitchFamily="34" charset="0"/>
                <a:cs typeface="Arial" panose="020B0604020202020204" pitchFamily="34" charset="0"/>
              </a:rPr>
              <a:t>principalmente radica en evaluar el impacto sobre el </a:t>
            </a:r>
            <a:r>
              <a:rPr lang="es-ES" sz="2400" b="1" dirty="0" smtClean="0">
                <a:solidFill>
                  <a:schemeClr val="accent5">
                    <a:lumMod val="50000"/>
                  </a:schemeClr>
                </a:solidFill>
                <a:latin typeface="Arial" panose="020B0604020202020204" pitchFamily="34" charset="0"/>
                <a:cs typeface="Arial" panose="020B0604020202020204" pitchFamily="34" charset="0"/>
              </a:rPr>
              <a:t>nivel de </a:t>
            </a:r>
            <a:r>
              <a:rPr lang="es-ES" sz="2400" b="1" dirty="0">
                <a:solidFill>
                  <a:schemeClr val="accent5">
                    <a:lumMod val="50000"/>
                  </a:schemeClr>
                </a:solidFill>
                <a:latin typeface="Arial" panose="020B0604020202020204" pitchFamily="34" charset="0"/>
                <a:cs typeface="Arial" panose="020B0604020202020204" pitchFamily="34" charset="0"/>
              </a:rPr>
              <a:t>inversiones </a:t>
            </a:r>
            <a:r>
              <a:rPr lang="es-ES" sz="2400" dirty="0">
                <a:solidFill>
                  <a:schemeClr val="accent5">
                    <a:lumMod val="50000"/>
                  </a:schemeClr>
                </a:solidFill>
                <a:latin typeface="Arial" panose="020B0604020202020204" pitchFamily="34" charset="0"/>
                <a:cs typeface="Arial" panose="020B0604020202020204" pitchFamily="34" charset="0"/>
              </a:rPr>
              <a:t>y </a:t>
            </a:r>
            <a:r>
              <a:rPr lang="es-ES" sz="2400" b="1" dirty="0">
                <a:solidFill>
                  <a:schemeClr val="accent5">
                    <a:lumMod val="50000"/>
                  </a:schemeClr>
                </a:solidFill>
                <a:latin typeface="Arial" panose="020B0604020202020204" pitchFamily="34" charset="0"/>
                <a:cs typeface="Arial" panose="020B0604020202020204" pitchFamily="34" charset="0"/>
              </a:rPr>
              <a:t>costos</a:t>
            </a:r>
            <a:r>
              <a:rPr lang="es-ES" sz="2400" dirty="0">
                <a:solidFill>
                  <a:schemeClr val="accent5">
                    <a:lumMod val="50000"/>
                  </a:schemeClr>
                </a:solidFill>
                <a:latin typeface="Arial" panose="020B0604020202020204" pitchFamily="34" charset="0"/>
                <a:cs typeface="Arial" panose="020B0604020202020204" pitchFamily="34" charset="0"/>
              </a:rPr>
              <a:t> que se calculen para el proyecto</a:t>
            </a:r>
            <a:r>
              <a:rPr lang="es-ES" sz="2400" dirty="0">
                <a:latin typeface="Arial" panose="020B0604020202020204" pitchFamily="34" charset="0"/>
                <a:cs typeface="Arial" panose="020B0604020202020204" pitchFamily="34" charset="0"/>
              </a:rPr>
              <a:t>. </a:t>
            </a:r>
          </a:p>
        </p:txBody>
      </p:sp>
      <p:sp>
        <p:nvSpPr>
          <p:cNvPr id="11" name="Rectángulo 10"/>
          <p:cNvSpPr/>
          <p:nvPr/>
        </p:nvSpPr>
        <p:spPr>
          <a:xfrm>
            <a:off x="536448" y="3132850"/>
            <a:ext cx="6096000" cy="1569660"/>
          </a:xfrm>
          <a:prstGeom prst="rect">
            <a:avLst/>
          </a:prstGeom>
        </p:spPr>
        <p:txBody>
          <a:bodyPr>
            <a:spAutoFit/>
          </a:bodyPr>
          <a:lstStyle/>
          <a:p>
            <a:pPr algn="ctr"/>
            <a:r>
              <a:rPr lang="es-ES" sz="2400" b="1" dirty="0">
                <a:solidFill>
                  <a:schemeClr val="accent5">
                    <a:lumMod val="50000"/>
                  </a:schemeClr>
                </a:solidFill>
                <a:latin typeface="Arial" panose="020B0604020202020204" pitchFamily="34" charset="0"/>
                <a:cs typeface="Arial" panose="020B0604020202020204" pitchFamily="34" charset="0"/>
              </a:rPr>
              <a:t>Factores Determinantes del </a:t>
            </a:r>
            <a:r>
              <a:rPr lang="es-ES" sz="2400" b="1" dirty="0">
                <a:solidFill>
                  <a:schemeClr val="accent5">
                    <a:lumMod val="50000"/>
                  </a:schemeClr>
                </a:solidFill>
                <a:latin typeface="Arial" panose="020B0604020202020204" pitchFamily="34" charset="0"/>
                <a:cs typeface="Arial" panose="020B0604020202020204" pitchFamily="34" charset="0"/>
              </a:rPr>
              <a:t>Proyecto</a:t>
            </a:r>
          </a:p>
          <a:p>
            <a:pPr algn="ctr"/>
            <a:r>
              <a:rPr lang="es-ES" sz="2400" dirty="0">
                <a:solidFill>
                  <a:schemeClr val="accent5">
                    <a:lumMod val="50000"/>
                  </a:schemeClr>
                </a:solidFill>
                <a:latin typeface="Arial" panose="020B0604020202020204" pitchFamily="34" charset="0"/>
                <a:cs typeface="Arial" panose="020B0604020202020204" pitchFamily="34" charset="0"/>
              </a:rPr>
              <a:t>Se requiere un análisis </a:t>
            </a:r>
            <a:r>
              <a:rPr lang="es-ES" sz="2400" dirty="0">
                <a:solidFill>
                  <a:schemeClr val="accent5">
                    <a:lumMod val="50000"/>
                  </a:schemeClr>
                </a:solidFill>
                <a:latin typeface="Arial" panose="020B0604020202020204" pitchFamily="34" charset="0"/>
                <a:cs typeface="Arial" panose="020B0604020202020204" pitchFamily="34" charset="0"/>
              </a:rPr>
              <a:t>interrelacionado de diversos factores que afectan a la capacidad del proyecto</a:t>
            </a:r>
          </a:p>
        </p:txBody>
      </p:sp>
      <p:pic>
        <p:nvPicPr>
          <p:cNvPr id="15"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0736" y="4796074"/>
            <a:ext cx="1487424" cy="1348598"/>
          </a:xfrm>
          <a:prstGeom prst="rect">
            <a:avLst/>
          </a:prstGeom>
        </p:spPr>
      </p:pic>
    </p:spTree>
    <p:extLst>
      <p:ext uri="{BB962C8B-B14F-4D97-AF65-F5344CB8AC3E}">
        <p14:creationId xmlns:p14="http://schemas.microsoft.com/office/powerpoint/2010/main" val="3760459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5">
                    <a:lumMod val="50000"/>
                  </a:schemeClr>
                </a:solidFill>
                <a:latin typeface="Arial" panose="020B0604020202020204" pitchFamily="34" charset="0"/>
                <a:cs typeface="Arial" panose="020B0604020202020204" pitchFamily="34" charset="0"/>
              </a:rPr>
              <a:t>Conclusiones y Recomendaciones.</a:t>
            </a:r>
            <a:endParaRPr lang="es-EC" dirty="0"/>
          </a:p>
        </p:txBody>
      </p:sp>
      <p:sp>
        <p:nvSpPr>
          <p:cNvPr id="4" name="Marcador de número de diapositiva 3"/>
          <p:cNvSpPr>
            <a:spLocks noGrp="1"/>
          </p:cNvSpPr>
          <p:nvPr>
            <p:ph type="sldNum" sz="quarter" idx="12"/>
          </p:nvPr>
        </p:nvSpPr>
        <p:spPr/>
        <p:txBody>
          <a:bodyPr/>
          <a:lstStyle/>
          <a:p>
            <a:fld id="{21ECB3D0-DED9-4174-A40E-D57570680A4D}" type="slidenum">
              <a:rPr lang="es-EC" smtClean="0"/>
              <a:t>20</a:t>
            </a:fld>
            <a:endParaRPr lang="es-EC" dirty="0"/>
          </a:p>
        </p:txBody>
      </p:sp>
      <p:pic>
        <p:nvPicPr>
          <p:cNvPr id="5" name="Imagen 4" descr="H:\UDE\Logo\UF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6080" y="85344"/>
            <a:ext cx="1560576" cy="999743"/>
          </a:xfrm>
          <a:prstGeom prst="rect">
            <a:avLst/>
          </a:prstGeom>
          <a:noFill/>
          <a:ln>
            <a:noFill/>
          </a:ln>
        </p:spPr>
      </p:pic>
      <p:sp>
        <p:nvSpPr>
          <p:cNvPr id="8" name="Rectángulo 7"/>
          <p:cNvSpPr/>
          <p:nvPr/>
        </p:nvSpPr>
        <p:spPr>
          <a:xfrm>
            <a:off x="6803136" y="3271674"/>
            <a:ext cx="4550664" cy="369332"/>
          </a:xfrm>
          <a:prstGeom prst="rect">
            <a:avLst/>
          </a:prstGeom>
        </p:spPr>
        <p:txBody>
          <a:bodyPr wrap="square">
            <a:spAutoFit/>
          </a:bodyPr>
          <a:lstStyle/>
          <a:p>
            <a:pPr algn="just"/>
            <a:endParaRPr lang="es-EC" dirty="0"/>
          </a:p>
        </p:txBody>
      </p:sp>
      <p:pic>
        <p:nvPicPr>
          <p:cNvPr id="9" name="Imagen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5" y="60325"/>
            <a:ext cx="1024128" cy="537083"/>
          </a:xfrm>
          <a:prstGeom prst="rect">
            <a:avLst/>
          </a:prstGeom>
          <a:noFill/>
          <a:ln>
            <a:noFill/>
          </a:ln>
        </p:spPr>
      </p:pic>
      <p:pic>
        <p:nvPicPr>
          <p:cNvPr id="11" name="Imagen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45" y="212725"/>
            <a:ext cx="1024128" cy="537083"/>
          </a:xfrm>
          <a:prstGeom prst="rect">
            <a:avLst/>
          </a:prstGeom>
          <a:noFill/>
          <a:ln>
            <a:noFill/>
          </a:ln>
        </p:spPr>
      </p:pic>
      <p:sp>
        <p:nvSpPr>
          <p:cNvPr id="7" name="Rectángulo 6"/>
          <p:cNvSpPr/>
          <p:nvPr/>
        </p:nvSpPr>
        <p:spPr>
          <a:xfrm>
            <a:off x="838200" y="1471181"/>
            <a:ext cx="9707880" cy="2152384"/>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sz="2300" dirty="0">
                <a:solidFill>
                  <a:srgbClr val="1F3864"/>
                </a:solidFill>
                <a:latin typeface="Times New Roman" panose="02020603050405020304" pitchFamily="18" charset="0"/>
                <a:ea typeface="Times New Roman" panose="02020603050405020304" pitchFamily="18" charset="0"/>
              </a:rPr>
              <a:t>Del análisis técnico se concluye que la capacidad operativa del proyecto es de 228 contratos por servicio de administración y mantenimiento de bienes inmuebles por año, lo que promedia una cantidad mensual de contratación de 19 servicios por mes. </a:t>
            </a:r>
            <a:endParaRPr lang="es-EC" sz="2300" dirty="0">
              <a:effectLst/>
              <a:latin typeface="Times New Roman" panose="02020603050405020304" pitchFamily="18" charset="0"/>
              <a:ea typeface="Times New Roman" panose="02020603050405020304" pitchFamily="18" charset="0"/>
            </a:endParaRPr>
          </a:p>
        </p:txBody>
      </p:sp>
      <p:sp>
        <p:nvSpPr>
          <p:cNvPr id="10" name="Rectángulo 9"/>
          <p:cNvSpPr/>
          <p:nvPr/>
        </p:nvSpPr>
        <p:spPr>
          <a:xfrm>
            <a:off x="838200" y="3641006"/>
            <a:ext cx="9707880" cy="2215991"/>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sz="2300" dirty="0">
                <a:solidFill>
                  <a:srgbClr val="1F3864"/>
                </a:solidFill>
                <a:latin typeface="Times New Roman" panose="02020603050405020304" pitchFamily="18" charset="0"/>
                <a:ea typeface="Times New Roman" panose="02020603050405020304" pitchFamily="18" charset="0"/>
              </a:rPr>
              <a:t>La inversión necesaria para poner en marcha el proyecto suma USD $ 11.169,70USD; valor que se encuentra compuesto por dos rubros: $ 5.610 por concepto de activos fijos y USD $ 5.559,70 por concepto de capital de trabajo.</a:t>
            </a:r>
            <a:endParaRPr lang="es-EC" sz="23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21827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5">
                    <a:lumMod val="50000"/>
                  </a:schemeClr>
                </a:solidFill>
                <a:latin typeface="Arial" panose="020B0604020202020204" pitchFamily="34" charset="0"/>
                <a:cs typeface="Arial" panose="020B0604020202020204" pitchFamily="34" charset="0"/>
              </a:rPr>
              <a:t>Conclusiones y Recomendaciones.</a:t>
            </a:r>
            <a:endParaRPr lang="es-EC" dirty="0"/>
          </a:p>
        </p:txBody>
      </p:sp>
      <p:sp>
        <p:nvSpPr>
          <p:cNvPr id="4" name="Marcador de número de diapositiva 3"/>
          <p:cNvSpPr>
            <a:spLocks noGrp="1"/>
          </p:cNvSpPr>
          <p:nvPr>
            <p:ph type="sldNum" sz="quarter" idx="12"/>
          </p:nvPr>
        </p:nvSpPr>
        <p:spPr/>
        <p:txBody>
          <a:bodyPr/>
          <a:lstStyle/>
          <a:p>
            <a:fld id="{21ECB3D0-DED9-4174-A40E-D57570680A4D}" type="slidenum">
              <a:rPr lang="es-EC" smtClean="0"/>
              <a:t>21</a:t>
            </a:fld>
            <a:endParaRPr lang="es-EC" dirty="0"/>
          </a:p>
        </p:txBody>
      </p:sp>
      <p:pic>
        <p:nvPicPr>
          <p:cNvPr id="5" name="Imagen 4" descr="H:\UDE\Logo\UF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6080" y="85344"/>
            <a:ext cx="1560576" cy="999743"/>
          </a:xfrm>
          <a:prstGeom prst="rect">
            <a:avLst/>
          </a:prstGeom>
          <a:noFill/>
          <a:ln>
            <a:noFill/>
          </a:ln>
        </p:spPr>
      </p:pic>
      <p:sp>
        <p:nvSpPr>
          <p:cNvPr id="8" name="Rectángulo 7"/>
          <p:cNvSpPr/>
          <p:nvPr/>
        </p:nvSpPr>
        <p:spPr>
          <a:xfrm>
            <a:off x="6803136" y="3271674"/>
            <a:ext cx="4550664" cy="369332"/>
          </a:xfrm>
          <a:prstGeom prst="rect">
            <a:avLst/>
          </a:prstGeom>
        </p:spPr>
        <p:txBody>
          <a:bodyPr wrap="square">
            <a:spAutoFit/>
          </a:bodyPr>
          <a:lstStyle/>
          <a:p>
            <a:pPr algn="just"/>
            <a:endParaRPr lang="es-EC" dirty="0"/>
          </a:p>
        </p:txBody>
      </p:sp>
      <p:pic>
        <p:nvPicPr>
          <p:cNvPr id="9" name="Imagen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5" y="60325"/>
            <a:ext cx="1024128" cy="537083"/>
          </a:xfrm>
          <a:prstGeom prst="rect">
            <a:avLst/>
          </a:prstGeom>
          <a:noFill/>
          <a:ln>
            <a:noFill/>
          </a:ln>
        </p:spPr>
      </p:pic>
      <p:pic>
        <p:nvPicPr>
          <p:cNvPr id="11" name="Imagen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45" y="212725"/>
            <a:ext cx="1024128" cy="537083"/>
          </a:xfrm>
          <a:prstGeom prst="rect">
            <a:avLst/>
          </a:prstGeom>
          <a:noFill/>
          <a:ln>
            <a:noFill/>
          </a:ln>
        </p:spPr>
      </p:pic>
      <p:sp>
        <p:nvSpPr>
          <p:cNvPr id="7" name="Rectángulo 6"/>
          <p:cNvSpPr/>
          <p:nvPr/>
        </p:nvSpPr>
        <p:spPr>
          <a:xfrm>
            <a:off x="838200" y="1471181"/>
            <a:ext cx="9707880" cy="5170646"/>
          </a:xfrm>
          <a:prstGeom prst="rect">
            <a:avLst/>
          </a:prstGeom>
        </p:spPr>
        <p:txBody>
          <a:bodyPr wrap="square">
            <a:spAutoFit/>
          </a:bodyPr>
          <a:lstStyle/>
          <a:p>
            <a:pPr marL="342900" indent="-342900" algn="just">
              <a:lnSpc>
                <a:spcPct val="150000"/>
              </a:lnSpc>
              <a:buFont typeface="Symbol" panose="05050102010706020507" pitchFamily="18" charset="2"/>
              <a:buChar char=""/>
            </a:pPr>
            <a:r>
              <a:rPr lang="es-EC" sz="2000" dirty="0">
                <a:latin typeface="Arial" panose="020B0604020202020204" pitchFamily="34" charset="0"/>
                <a:cs typeface="Arial" panose="020B0604020202020204" pitchFamily="34" charset="0"/>
              </a:rPr>
              <a:t>Considerando los resultados del estudio técnico y el estudio financiero del proyecto, se recomienda la implementación de la empresa GI que oferta su  servicio de administración y mantenimiento de bienes inmuebles en las parroquias de Calderón y Llano Grande. </a:t>
            </a:r>
            <a:endParaRPr lang="es-EC" sz="2000" dirty="0" smtClean="0">
              <a:latin typeface="Arial" panose="020B0604020202020204" pitchFamily="34" charset="0"/>
              <a:cs typeface="Arial" panose="020B0604020202020204" pitchFamily="34" charset="0"/>
            </a:endParaRPr>
          </a:p>
          <a:p>
            <a:pPr algn="just">
              <a:lnSpc>
                <a:spcPct val="150000"/>
              </a:lnSpc>
            </a:pPr>
            <a:endParaRPr lang="es-EC" sz="2000" dirty="0" smtClean="0">
              <a:latin typeface="Arial" panose="020B060402020202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es-EC" sz="2000" dirty="0">
                <a:latin typeface="Arial" panose="020B0604020202020204" pitchFamily="34" charset="0"/>
                <a:cs typeface="Arial" panose="020B0604020202020204" pitchFamily="34" charset="0"/>
              </a:rPr>
              <a:t>Se recomienda realizar una revisión permanente del portafolio de productos que oferte la empresa, ya que el presente proyecto tiene como producto central el servicio de administración y mantenimiento de bienes inmuebles, más sin embargo, es notable que el mercado puede exigir servicios complementarios como: servicio de obra civil, diseño e implementación de pintura internas de las viviendas, instalaciones eléctricas y </a:t>
            </a:r>
            <a:r>
              <a:rPr lang="es-EC" sz="2000">
                <a:latin typeface="Arial" panose="020B0604020202020204" pitchFamily="34" charset="0"/>
                <a:cs typeface="Arial" panose="020B0604020202020204" pitchFamily="34" charset="0"/>
              </a:rPr>
              <a:t>otros</a:t>
            </a:r>
            <a:r>
              <a:rPr lang="es-EC" sz="2000" smtClean="0">
                <a:latin typeface="Arial" panose="020B0604020202020204" pitchFamily="34" charset="0"/>
                <a:cs typeface="Arial" panose="020B0604020202020204" pitchFamily="34" charset="0"/>
              </a:rPr>
              <a:t>.</a:t>
            </a:r>
            <a:endParaRPr lang="es-EC" sz="23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57543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3600" b="1" dirty="0" smtClean="0">
                <a:solidFill>
                  <a:schemeClr val="accent5">
                    <a:lumMod val="50000"/>
                  </a:schemeClr>
                </a:solidFill>
                <a:latin typeface="Arial" panose="020B0604020202020204" pitchFamily="34" charset="0"/>
                <a:cs typeface="Arial" panose="020B0604020202020204" pitchFamily="34" charset="0"/>
              </a:rPr>
              <a:t>Localización del proyecto.</a:t>
            </a:r>
            <a:endParaRPr lang="es-EC" sz="3600" b="1" dirty="0">
              <a:solidFill>
                <a:schemeClr val="accent5">
                  <a:lumMod val="50000"/>
                </a:schemeClr>
              </a:solidFill>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2"/>
          </p:nvPr>
        </p:nvSpPr>
        <p:spPr/>
        <p:txBody>
          <a:bodyPr/>
          <a:lstStyle/>
          <a:p>
            <a:fld id="{21ECB3D0-DED9-4174-A40E-D57570680A4D}" type="slidenum">
              <a:rPr lang="es-EC" smtClean="0"/>
              <a:t>3</a:t>
            </a:fld>
            <a:endParaRPr lang="es-EC"/>
          </a:p>
        </p:txBody>
      </p:sp>
      <p:pic>
        <p:nvPicPr>
          <p:cNvPr id="6" name="Imagen 5" descr="H:\UDE\Logo\UF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6080" y="85344"/>
            <a:ext cx="1560576" cy="999743"/>
          </a:xfrm>
          <a:prstGeom prst="rect">
            <a:avLst/>
          </a:prstGeom>
          <a:noFill/>
          <a:ln>
            <a:noFill/>
          </a:ln>
        </p:spPr>
      </p:pic>
      <p:sp>
        <p:nvSpPr>
          <p:cNvPr id="10" name="AutoShape 2" descr="Resultado de imagen para CONJUNTO FERÉZ QUITO"/>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8" name="Imagen 7"/>
          <p:cNvPicPr/>
          <p:nvPr/>
        </p:nvPicPr>
        <p:blipFill>
          <a:blip r:embed="rId3"/>
          <a:stretch>
            <a:fillRect/>
          </a:stretch>
        </p:blipFill>
        <p:spPr>
          <a:xfrm>
            <a:off x="838200" y="1583690"/>
            <a:ext cx="3728720" cy="2349500"/>
          </a:xfrm>
          <a:prstGeom prst="rect">
            <a:avLst/>
          </a:prstGeom>
        </p:spPr>
      </p:pic>
      <p:pic>
        <p:nvPicPr>
          <p:cNvPr id="9" name="Imagen 8"/>
          <p:cNvPicPr/>
          <p:nvPr/>
        </p:nvPicPr>
        <p:blipFill>
          <a:blip r:embed="rId4"/>
          <a:stretch>
            <a:fillRect/>
          </a:stretch>
        </p:blipFill>
        <p:spPr>
          <a:xfrm>
            <a:off x="6255512" y="1583690"/>
            <a:ext cx="3680968" cy="2349500"/>
          </a:xfrm>
          <a:prstGeom prst="rect">
            <a:avLst/>
          </a:prstGeom>
        </p:spPr>
      </p:pic>
      <p:sp>
        <p:nvSpPr>
          <p:cNvPr id="7" name="Rectángulo 6"/>
          <p:cNvSpPr/>
          <p:nvPr/>
        </p:nvSpPr>
        <p:spPr>
          <a:xfrm>
            <a:off x="597408" y="4186525"/>
            <a:ext cx="9497568" cy="2169825"/>
          </a:xfrm>
          <a:prstGeom prst="rect">
            <a:avLst/>
          </a:prstGeom>
        </p:spPr>
        <p:txBody>
          <a:bodyPr wrap="square">
            <a:spAutoFit/>
          </a:bodyPr>
          <a:lstStyle/>
          <a:p>
            <a:pPr algn="just">
              <a:lnSpc>
                <a:spcPct val="150000"/>
              </a:lnSpc>
              <a:spcAft>
                <a:spcPts val="0"/>
              </a:spcAft>
            </a:pPr>
            <a:r>
              <a:rPr lang="es-EC" dirty="0">
                <a:solidFill>
                  <a:srgbClr val="1F3864"/>
                </a:solidFill>
                <a:latin typeface="Times New Roman" panose="02020603050405020304" pitchFamily="18" charset="0"/>
                <a:ea typeface="Times New Roman" panose="02020603050405020304" pitchFamily="18" charset="0"/>
              </a:rPr>
              <a:t>Las parroquias de Calderón y Llano Grande se encuentran dentro de la distribución política del Cantón Quito, capital del Ecuador. La población de Calderón es de 85.000 habitantes y de Llano Grande 18.000 habitantes. Son conocidas por su cultura comercial de los artículos de mazapán, y de ser parroquias con una creciente demanda de bienes y servicios y por su crecimiento demográfico constante. </a:t>
            </a:r>
            <a:endParaRPr lang="es-EC"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3675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3600" b="1" dirty="0" smtClean="0">
                <a:solidFill>
                  <a:schemeClr val="accent5">
                    <a:lumMod val="50000"/>
                  </a:schemeClr>
                </a:solidFill>
                <a:latin typeface="Arial" panose="020B0604020202020204" pitchFamily="34" charset="0"/>
                <a:cs typeface="Arial" panose="020B0604020202020204" pitchFamily="34" charset="0"/>
              </a:rPr>
              <a:t>Localización del proyecto.</a:t>
            </a:r>
            <a:endParaRPr lang="es-EC" sz="3600" b="1" dirty="0">
              <a:solidFill>
                <a:schemeClr val="accent5">
                  <a:lumMod val="50000"/>
                </a:schemeClr>
              </a:solidFill>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2"/>
          </p:nvPr>
        </p:nvSpPr>
        <p:spPr/>
        <p:txBody>
          <a:bodyPr/>
          <a:lstStyle/>
          <a:p>
            <a:fld id="{21ECB3D0-DED9-4174-A40E-D57570680A4D}" type="slidenum">
              <a:rPr lang="es-EC" smtClean="0"/>
              <a:t>4</a:t>
            </a:fld>
            <a:endParaRPr lang="es-EC"/>
          </a:p>
        </p:txBody>
      </p:sp>
      <p:pic>
        <p:nvPicPr>
          <p:cNvPr id="6" name="Imagen 5" descr="H:\UDE\Logo\UF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6080" y="85344"/>
            <a:ext cx="1560576" cy="999743"/>
          </a:xfrm>
          <a:prstGeom prst="rect">
            <a:avLst/>
          </a:prstGeom>
          <a:noFill/>
          <a:ln>
            <a:noFill/>
          </a:ln>
        </p:spPr>
      </p:pic>
      <p:sp>
        <p:nvSpPr>
          <p:cNvPr id="10" name="AutoShape 2" descr="Resultado de imagen para CONJUNTO FERÉZ QUITO"/>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1" name="Imagen 10"/>
          <p:cNvPicPr/>
          <p:nvPr/>
        </p:nvPicPr>
        <p:blipFill>
          <a:blip r:embed="rId3"/>
          <a:stretch>
            <a:fillRect/>
          </a:stretch>
        </p:blipFill>
        <p:spPr>
          <a:xfrm>
            <a:off x="838200" y="1504539"/>
            <a:ext cx="6184392" cy="2957733"/>
          </a:xfrm>
          <a:prstGeom prst="rect">
            <a:avLst/>
          </a:prstGeom>
        </p:spPr>
      </p:pic>
      <p:sp>
        <p:nvSpPr>
          <p:cNvPr id="13" name="Flecha derecha 12"/>
          <p:cNvSpPr/>
          <p:nvPr/>
        </p:nvSpPr>
        <p:spPr>
          <a:xfrm>
            <a:off x="2328672" y="2420844"/>
            <a:ext cx="1183894" cy="8185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000" dirty="0">
                <a:effectLst/>
                <a:latin typeface="Times New Roman" panose="02020603050405020304" pitchFamily="18" charset="0"/>
                <a:ea typeface="Times New Roman" panose="02020603050405020304" pitchFamily="18" charset="0"/>
              </a:rPr>
              <a:t>Ubicación</a:t>
            </a:r>
            <a:r>
              <a:rPr lang="es-EC" sz="1200" dirty="0">
                <a:effectLst/>
                <a:latin typeface="Times New Roman" panose="02020603050405020304" pitchFamily="18" charset="0"/>
                <a:ea typeface="Times New Roman" panose="02020603050405020304" pitchFamily="18" charset="0"/>
              </a:rPr>
              <a:t> del proyecto</a:t>
            </a:r>
          </a:p>
        </p:txBody>
      </p:sp>
      <p:sp>
        <p:nvSpPr>
          <p:cNvPr id="3" name="Rectángulo 2"/>
          <p:cNvSpPr/>
          <p:nvPr/>
        </p:nvSpPr>
        <p:spPr>
          <a:xfrm>
            <a:off x="533400" y="4873531"/>
            <a:ext cx="10792968" cy="1862048"/>
          </a:xfrm>
          <a:prstGeom prst="rect">
            <a:avLst/>
          </a:prstGeom>
        </p:spPr>
        <p:txBody>
          <a:bodyPr wrap="square">
            <a:spAutoFit/>
          </a:bodyPr>
          <a:lstStyle/>
          <a:p>
            <a:r>
              <a:rPr lang="es-EC" sz="2300" dirty="0" smtClean="0">
                <a:solidFill>
                  <a:srgbClr val="1F3864"/>
                </a:solidFill>
                <a:latin typeface="Times New Roman" panose="02020603050405020304" pitchFamily="18" charset="0"/>
                <a:ea typeface="Times New Roman" panose="02020603050405020304" pitchFamily="18" charset="0"/>
              </a:rPr>
              <a:t>Se </a:t>
            </a:r>
            <a:r>
              <a:rPr lang="es-EC" sz="2300" dirty="0">
                <a:solidFill>
                  <a:srgbClr val="1F3864"/>
                </a:solidFill>
                <a:latin typeface="Times New Roman" panose="02020603050405020304" pitchFamily="18" charset="0"/>
                <a:ea typeface="Times New Roman" panose="02020603050405020304" pitchFamily="18" charset="0"/>
              </a:rPr>
              <a:t>identifica que su ubicación es en la zona de Calderón exactamente en las calles Punín y 9 de Agosto, en donde hace poco se ha edificado el mayor y único centro comercial de Calderón, el Plaza Real Calderón, que se prevé tendrá concurrencia de más de 70 mil visitantes semanales, por lo que es un factor que facilita la penetración del servicio en el mercado. </a:t>
            </a:r>
            <a:endParaRPr lang="es-EC" sz="2300" dirty="0"/>
          </a:p>
        </p:txBody>
      </p:sp>
      <p:pic>
        <p:nvPicPr>
          <p:cNvPr id="14" name="Imagen 13"/>
          <p:cNvPicPr/>
          <p:nvPr/>
        </p:nvPicPr>
        <p:blipFill>
          <a:blip r:embed="rId4">
            <a:extLst>
              <a:ext uri="{28A0092B-C50C-407E-A947-70E740481C1C}">
                <a14:useLocalDpi xmlns:a14="http://schemas.microsoft.com/office/drawing/2010/main" val="0"/>
              </a:ext>
            </a:extLst>
          </a:blip>
          <a:srcRect/>
          <a:stretch>
            <a:fillRect/>
          </a:stretch>
        </p:blipFill>
        <p:spPr bwMode="auto">
          <a:xfrm>
            <a:off x="7278624" y="1690689"/>
            <a:ext cx="4400296" cy="1881712"/>
          </a:xfrm>
          <a:prstGeom prst="rect">
            <a:avLst/>
          </a:prstGeom>
          <a:noFill/>
          <a:ln>
            <a:noFill/>
          </a:ln>
        </p:spPr>
      </p:pic>
    </p:spTree>
    <p:extLst>
      <p:ext uri="{BB962C8B-B14F-4D97-AF65-F5344CB8AC3E}">
        <p14:creationId xmlns:p14="http://schemas.microsoft.com/office/powerpoint/2010/main" val="2296225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3600" dirty="0" smtClean="0">
                <a:solidFill>
                  <a:schemeClr val="accent5">
                    <a:lumMod val="50000"/>
                  </a:schemeClr>
                </a:solidFill>
                <a:latin typeface="Arial" panose="020B0604020202020204" pitchFamily="34" charset="0"/>
                <a:cs typeface="Arial" panose="020B0604020202020204" pitchFamily="34" charset="0"/>
              </a:rPr>
              <a:t>Ingeniería del proyecto.</a:t>
            </a:r>
            <a:endParaRPr lang="es-EC" sz="3600" dirty="0">
              <a:solidFill>
                <a:schemeClr val="accent5">
                  <a:lumMod val="50000"/>
                </a:schemeClr>
              </a:solidFill>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2"/>
          </p:nvPr>
        </p:nvSpPr>
        <p:spPr/>
        <p:txBody>
          <a:bodyPr/>
          <a:lstStyle/>
          <a:p>
            <a:fld id="{21ECB3D0-DED9-4174-A40E-D57570680A4D}" type="slidenum">
              <a:rPr lang="es-EC" smtClean="0"/>
              <a:t>5</a:t>
            </a:fld>
            <a:endParaRPr lang="es-EC"/>
          </a:p>
        </p:txBody>
      </p:sp>
      <p:pic>
        <p:nvPicPr>
          <p:cNvPr id="6" name="Imagen 5" descr="H:\UDE\Logo\UF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6080" y="85344"/>
            <a:ext cx="1560576" cy="999743"/>
          </a:xfrm>
          <a:prstGeom prst="rect">
            <a:avLst/>
          </a:prstGeom>
          <a:noFill/>
          <a:ln>
            <a:noFill/>
          </a:ln>
        </p:spPr>
      </p:pic>
      <p:sp>
        <p:nvSpPr>
          <p:cNvPr id="10" name="AutoShape 2" descr="Resultado de imagen para CONJUNTO FERÉZ QUITO"/>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1" name="Imagen 10" descr="Cadena de valor GI"/>
          <p:cNvPicPr/>
          <p:nvPr/>
        </p:nvPicPr>
        <p:blipFill>
          <a:blip r:embed="rId3">
            <a:extLst>
              <a:ext uri="{28A0092B-C50C-407E-A947-70E740481C1C}">
                <a14:useLocalDpi xmlns:a14="http://schemas.microsoft.com/office/drawing/2010/main" val="0"/>
              </a:ext>
            </a:extLst>
          </a:blip>
          <a:srcRect/>
          <a:stretch>
            <a:fillRect/>
          </a:stretch>
        </p:blipFill>
        <p:spPr bwMode="auto">
          <a:xfrm>
            <a:off x="943356" y="2251203"/>
            <a:ext cx="10305288" cy="4105147"/>
          </a:xfrm>
          <a:prstGeom prst="rect">
            <a:avLst/>
          </a:prstGeom>
          <a:noFill/>
          <a:ln>
            <a:noFill/>
          </a:ln>
        </p:spPr>
      </p:pic>
      <p:sp>
        <p:nvSpPr>
          <p:cNvPr id="9" name="Rectángulo 8"/>
          <p:cNvSpPr/>
          <p:nvPr/>
        </p:nvSpPr>
        <p:spPr>
          <a:xfrm>
            <a:off x="3322995" y="1299106"/>
            <a:ext cx="4277389" cy="783163"/>
          </a:xfrm>
          <a:prstGeom prst="rect">
            <a:avLst/>
          </a:prstGeom>
        </p:spPr>
        <p:txBody>
          <a:bodyPr wrap="none">
            <a:spAutoFit/>
          </a:bodyPr>
          <a:lstStyle/>
          <a:p>
            <a:pPr lvl="2">
              <a:lnSpc>
                <a:spcPct val="150000"/>
              </a:lnSpc>
              <a:spcAft>
                <a:spcPts val="0"/>
              </a:spcAft>
            </a:pPr>
            <a:r>
              <a:rPr lang="es-EC" sz="3400" b="1" dirty="0" smtClean="0">
                <a:solidFill>
                  <a:srgbClr val="1F3864"/>
                </a:solidFill>
                <a:latin typeface="Times New Roman" panose="02020603050405020304" pitchFamily="18" charset="0"/>
                <a:ea typeface="Times New Roman" panose="02020603050405020304" pitchFamily="18" charset="0"/>
              </a:rPr>
              <a:t>Cadena de Valor.</a:t>
            </a:r>
            <a:endParaRPr lang="es-EC" sz="3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7705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3600" dirty="0" smtClean="0">
                <a:solidFill>
                  <a:schemeClr val="accent5">
                    <a:lumMod val="50000"/>
                  </a:schemeClr>
                </a:solidFill>
                <a:latin typeface="Arial" panose="020B0604020202020204" pitchFamily="34" charset="0"/>
                <a:cs typeface="Arial" panose="020B0604020202020204" pitchFamily="34" charset="0"/>
              </a:rPr>
              <a:t>Ingeniería del proyecto.</a:t>
            </a:r>
            <a:endParaRPr lang="es-EC" sz="3600" dirty="0">
              <a:solidFill>
                <a:schemeClr val="accent5">
                  <a:lumMod val="50000"/>
                </a:schemeClr>
              </a:solidFill>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2"/>
          </p:nvPr>
        </p:nvSpPr>
        <p:spPr/>
        <p:txBody>
          <a:bodyPr/>
          <a:lstStyle/>
          <a:p>
            <a:fld id="{21ECB3D0-DED9-4174-A40E-D57570680A4D}" type="slidenum">
              <a:rPr lang="es-EC" smtClean="0"/>
              <a:t>6</a:t>
            </a:fld>
            <a:endParaRPr lang="es-EC"/>
          </a:p>
        </p:txBody>
      </p:sp>
      <p:pic>
        <p:nvPicPr>
          <p:cNvPr id="6" name="Imagen 5" descr="H:\UDE\Logo\UF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6080" y="85344"/>
            <a:ext cx="1560576" cy="999743"/>
          </a:xfrm>
          <a:prstGeom prst="rect">
            <a:avLst/>
          </a:prstGeom>
          <a:noFill/>
          <a:ln>
            <a:noFill/>
          </a:ln>
        </p:spPr>
      </p:pic>
      <p:sp>
        <p:nvSpPr>
          <p:cNvPr id="10" name="AutoShape 2" descr="Resultado de imagen para CONJUNTO FERÉZ QUITO"/>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Rectángulo 4"/>
          <p:cNvSpPr/>
          <p:nvPr/>
        </p:nvSpPr>
        <p:spPr>
          <a:xfrm>
            <a:off x="838200" y="1416883"/>
            <a:ext cx="9598152" cy="4247317"/>
          </a:xfrm>
          <a:prstGeom prst="rect">
            <a:avLst/>
          </a:prstGeom>
        </p:spPr>
        <p:txBody>
          <a:bodyPr wrap="square">
            <a:spAutoFit/>
          </a:bodyPr>
          <a:lstStyle/>
          <a:p>
            <a:pPr marL="342900" lvl="0" indent="-342900" algn="just">
              <a:lnSpc>
                <a:spcPct val="150000"/>
              </a:lnSpc>
              <a:spcAft>
                <a:spcPts val="0"/>
              </a:spcAft>
              <a:buFont typeface="+mj-lt"/>
              <a:buAutoNum type="arabicPeriod"/>
            </a:pPr>
            <a:r>
              <a:rPr lang="es-EC" b="1" dirty="0">
                <a:solidFill>
                  <a:srgbClr val="1F3864"/>
                </a:solidFill>
                <a:latin typeface="Times New Roman" panose="02020603050405020304" pitchFamily="18" charset="0"/>
                <a:ea typeface="Times New Roman" panose="02020603050405020304" pitchFamily="18" charset="0"/>
              </a:rPr>
              <a:t>Gestión comercial, </a:t>
            </a:r>
            <a:r>
              <a:rPr lang="es-EC" dirty="0">
                <a:solidFill>
                  <a:srgbClr val="1F3864"/>
                </a:solidFill>
                <a:latin typeface="Times New Roman" panose="02020603050405020304" pitchFamily="18" charset="0"/>
                <a:ea typeface="Times New Roman" panose="02020603050405020304" pitchFamily="18" charset="0"/>
              </a:rPr>
              <a:t>cuya responsabilidad es recopilar todos los requerimientos de los clientes, identificar las necesidades, y mapear con el portafolio de servicios para identificar la oferta que se debe presentar.</a:t>
            </a:r>
            <a:endParaRPr lang="es-EC"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mj-lt"/>
              <a:buAutoNum type="arabicPeriod"/>
            </a:pPr>
            <a:r>
              <a:rPr lang="es-EC" b="1" dirty="0">
                <a:solidFill>
                  <a:srgbClr val="1F3864"/>
                </a:solidFill>
                <a:latin typeface="Times New Roman" panose="02020603050405020304" pitchFamily="18" charset="0"/>
                <a:ea typeface="Times New Roman" panose="02020603050405020304" pitchFamily="18" charset="0"/>
              </a:rPr>
              <a:t>La contratación y administración de terceros</a:t>
            </a:r>
            <a:r>
              <a:rPr lang="es-EC" dirty="0">
                <a:solidFill>
                  <a:srgbClr val="1F3864"/>
                </a:solidFill>
                <a:latin typeface="Times New Roman" panose="02020603050405020304" pitchFamily="18" charset="0"/>
                <a:ea typeface="Times New Roman" panose="02020603050405020304" pitchFamily="18" charset="0"/>
              </a:rPr>
              <a:t>, se refiere al proceso que determina la cantidad de recursos externos necesarios, para la implementación del servicio de administración y mantenimiento de bienes inmuebles en los conjuntos residenciales. La gestión de contratación y administración de terceros se dimensiona en base al resultado de la información del proceso de Gestión comercial y Ventas. </a:t>
            </a:r>
            <a:endParaRPr lang="es-EC"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mj-lt"/>
              <a:buAutoNum type="arabicPeriod"/>
            </a:pPr>
            <a:r>
              <a:rPr lang="es-EC" b="1" dirty="0">
                <a:solidFill>
                  <a:srgbClr val="1F3864"/>
                </a:solidFill>
                <a:latin typeface="Times New Roman" panose="02020603050405020304" pitchFamily="18" charset="0"/>
                <a:ea typeface="Times New Roman" panose="02020603050405020304" pitchFamily="18" charset="0"/>
              </a:rPr>
              <a:t>Asesoría e implementación del servicio, </a:t>
            </a:r>
            <a:r>
              <a:rPr lang="es-EC" dirty="0">
                <a:solidFill>
                  <a:srgbClr val="1F3864"/>
                </a:solidFill>
                <a:latin typeface="Times New Roman" panose="02020603050405020304" pitchFamily="18" charset="0"/>
                <a:ea typeface="Times New Roman" panose="02020603050405020304" pitchFamily="18" charset="0"/>
              </a:rPr>
              <a:t>es el músculo ejecutor del proyecto. Su función es el de transformar la necesidad del cliente en un servicio estructurado y acorde a sus requerimientos. </a:t>
            </a:r>
            <a:endParaRPr lang="es-EC" dirty="0">
              <a:effectLst/>
              <a:latin typeface="Times New Roman" panose="02020603050405020304" pitchFamily="18" charset="0"/>
              <a:ea typeface="Times New Roman" panose="02020603050405020304" pitchFamily="18" charset="0"/>
            </a:endParaRPr>
          </a:p>
        </p:txBody>
      </p:sp>
      <p:pic>
        <p:nvPicPr>
          <p:cNvPr id="7" name="Imagen 6"/>
          <p:cNvPicPr>
            <a:picLocks noChangeAspect="1"/>
          </p:cNvPicPr>
          <p:nvPr/>
        </p:nvPicPr>
        <p:blipFill>
          <a:blip r:embed="rId3"/>
          <a:stretch>
            <a:fillRect/>
          </a:stretch>
        </p:blipFill>
        <p:spPr>
          <a:xfrm>
            <a:off x="1940623" y="5664200"/>
            <a:ext cx="7300913" cy="1057275"/>
          </a:xfrm>
          <a:prstGeom prst="rect">
            <a:avLst/>
          </a:prstGeom>
        </p:spPr>
      </p:pic>
    </p:spTree>
    <p:extLst>
      <p:ext uri="{BB962C8B-B14F-4D97-AF65-F5344CB8AC3E}">
        <p14:creationId xmlns:p14="http://schemas.microsoft.com/office/powerpoint/2010/main" val="3605419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3600" dirty="0" smtClean="0">
                <a:solidFill>
                  <a:schemeClr val="accent5">
                    <a:lumMod val="50000"/>
                  </a:schemeClr>
                </a:solidFill>
                <a:latin typeface="Arial" panose="020B0604020202020204" pitchFamily="34" charset="0"/>
                <a:cs typeface="Arial" panose="020B0604020202020204" pitchFamily="34" charset="0"/>
              </a:rPr>
              <a:t>Ingeniería del proyecto.</a:t>
            </a:r>
            <a:endParaRPr lang="es-EC" sz="3600" dirty="0">
              <a:solidFill>
                <a:schemeClr val="accent5">
                  <a:lumMod val="50000"/>
                </a:schemeClr>
              </a:solidFill>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2"/>
          </p:nvPr>
        </p:nvSpPr>
        <p:spPr/>
        <p:txBody>
          <a:bodyPr/>
          <a:lstStyle/>
          <a:p>
            <a:fld id="{21ECB3D0-DED9-4174-A40E-D57570680A4D}" type="slidenum">
              <a:rPr lang="es-EC" smtClean="0"/>
              <a:t>7</a:t>
            </a:fld>
            <a:endParaRPr lang="es-EC"/>
          </a:p>
        </p:txBody>
      </p:sp>
      <p:pic>
        <p:nvPicPr>
          <p:cNvPr id="6" name="Imagen 5" descr="H:\UDE\Logo\UF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6080" y="85344"/>
            <a:ext cx="1560576" cy="999743"/>
          </a:xfrm>
          <a:prstGeom prst="rect">
            <a:avLst/>
          </a:prstGeom>
          <a:noFill/>
          <a:ln>
            <a:noFill/>
          </a:ln>
        </p:spPr>
      </p:pic>
      <p:sp>
        <p:nvSpPr>
          <p:cNvPr id="10" name="AutoShape 2" descr="Resultado de imagen para CONJUNTO FERÉZ QUITO"/>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20341"/>
            <a:ext cx="5611368" cy="2784535"/>
          </a:xfrm>
          <a:prstGeom prst="rect">
            <a:avLst/>
          </a:prstGeom>
          <a:noFill/>
          <a:ln>
            <a:noFill/>
          </a:ln>
        </p:spPr>
      </p:pic>
      <p:sp>
        <p:nvSpPr>
          <p:cNvPr id="3" name="Rectángulo 2"/>
          <p:cNvSpPr/>
          <p:nvPr/>
        </p:nvSpPr>
        <p:spPr>
          <a:xfrm>
            <a:off x="6608064" y="2142554"/>
            <a:ext cx="4596384" cy="2862322"/>
          </a:xfrm>
          <a:prstGeom prst="rect">
            <a:avLst/>
          </a:prstGeom>
        </p:spPr>
        <p:txBody>
          <a:bodyPr wrap="square">
            <a:spAutoFit/>
          </a:bodyPr>
          <a:lstStyle/>
          <a:p>
            <a:pPr marL="342900" lvl="0" indent="-342900" algn="just">
              <a:lnSpc>
                <a:spcPct val="150000"/>
              </a:lnSpc>
              <a:spcAft>
                <a:spcPts val="0"/>
              </a:spcAft>
              <a:buFont typeface="Times New Roman" panose="02020603050405020304" pitchFamily="18" charset="0"/>
              <a:buChar char="-"/>
            </a:pPr>
            <a:r>
              <a:rPr lang="es-ES" sz="2000" b="1" dirty="0">
                <a:solidFill>
                  <a:schemeClr val="accent5">
                    <a:lumMod val="50000"/>
                  </a:schemeClr>
                </a:solidFill>
                <a:latin typeface="Arial" panose="020B0604020202020204" pitchFamily="34" charset="0"/>
                <a:ea typeface="+mj-ea"/>
                <a:cs typeface="Arial" panose="020B0604020202020204" pitchFamily="34" charset="0"/>
              </a:rPr>
              <a:t>Inversión en activos fijos.</a:t>
            </a:r>
            <a:endParaRPr lang="es-EC" sz="2000" b="1" dirty="0">
              <a:solidFill>
                <a:schemeClr val="accent5">
                  <a:lumMod val="50000"/>
                </a:schemeClr>
              </a:solidFill>
              <a:latin typeface="Arial" panose="020B0604020202020204" pitchFamily="34" charset="0"/>
              <a:ea typeface="+mj-ea"/>
              <a:cs typeface="Arial" panose="020B0604020202020204" pitchFamily="34" charset="0"/>
            </a:endParaRPr>
          </a:p>
          <a:p>
            <a:pPr algn="just">
              <a:lnSpc>
                <a:spcPct val="150000"/>
              </a:lnSpc>
              <a:spcAft>
                <a:spcPts val="0"/>
              </a:spcAft>
            </a:pPr>
            <a:r>
              <a:rPr lang="es-ES" sz="2000" dirty="0">
                <a:solidFill>
                  <a:schemeClr val="accent5">
                    <a:lumMod val="50000"/>
                  </a:schemeClr>
                </a:solidFill>
                <a:latin typeface="Arial" panose="020B0604020202020204" pitchFamily="34" charset="0"/>
                <a:ea typeface="+mj-ea"/>
                <a:cs typeface="Arial" panose="020B0604020202020204" pitchFamily="34" charset="0"/>
              </a:rPr>
              <a:t>Los activos fijos en el proyecto se refieren a la adquisición de equipos de oficina y muebles y enseres necesarios para la ejecución del servicio que se ofertará. </a:t>
            </a:r>
            <a:endParaRPr lang="es-EC" sz="2000" dirty="0">
              <a:solidFill>
                <a:schemeClr val="accent5">
                  <a:lumMod val="50000"/>
                </a:schemeClr>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057547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5">
                    <a:lumMod val="50000"/>
                  </a:schemeClr>
                </a:solidFill>
                <a:latin typeface="Arial" panose="020B0604020202020204" pitchFamily="34" charset="0"/>
                <a:cs typeface="Arial" panose="020B0604020202020204" pitchFamily="34" charset="0"/>
              </a:rPr>
              <a:t>La Empresa.</a:t>
            </a:r>
            <a:endParaRPr lang="es-EC" dirty="0"/>
          </a:p>
        </p:txBody>
      </p:sp>
      <p:sp>
        <p:nvSpPr>
          <p:cNvPr id="4" name="Marcador de número de diapositiva 3"/>
          <p:cNvSpPr>
            <a:spLocks noGrp="1"/>
          </p:cNvSpPr>
          <p:nvPr>
            <p:ph type="sldNum" sz="quarter" idx="12"/>
          </p:nvPr>
        </p:nvSpPr>
        <p:spPr/>
        <p:txBody>
          <a:bodyPr/>
          <a:lstStyle/>
          <a:p>
            <a:fld id="{21ECB3D0-DED9-4174-A40E-D57570680A4D}" type="slidenum">
              <a:rPr lang="es-EC" smtClean="0"/>
              <a:t>8</a:t>
            </a:fld>
            <a:endParaRPr lang="es-EC"/>
          </a:p>
        </p:txBody>
      </p:sp>
      <p:pic>
        <p:nvPicPr>
          <p:cNvPr id="5" name="Imagen 4" descr="H:\UDE\Logo\UF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6080" y="85344"/>
            <a:ext cx="1560576" cy="999743"/>
          </a:xfrm>
          <a:prstGeom prst="rect">
            <a:avLst/>
          </a:prstGeom>
          <a:noFill/>
          <a:ln>
            <a:noFill/>
          </a:ln>
        </p:spPr>
      </p:pic>
      <p:pic>
        <p:nvPicPr>
          <p:cNvPr id="9" name="Imagen 8"/>
          <p:cNvPicPr/>
          <p:nvPr/>
        </p:nvPicPr>
        <p:blipFill>
          <a:blip r:embed="rId3">
            <a:extLst>
              <a:ext uri="{28A0092B-C50C-407E-A947-70E740481C1C}">
                <a14:useLocalDpi xmlns:a14="http://schemas.microsoft.com/office/drawing/2010/main" val="0"/>
              </a:ext>
            </a:extLst>
          </a:blip>
          <a:srcRect/>
          <a:stretch>
            <a:fillRect/>
          </a:stretch>
        </p:blipFill>
        <p:spPr bwMode="auto">
          <a:xfrm>
            <a:off x="741743" y="1592198"/>
            <a:ext cx="9804337" cy="2260473"/>
          </a:xfrm>
          <a:prstGeom prst="rect">
            <a:avLst/>
          </a:prstGeom>
          <a:noFill/>
          <a:ln>
            <a:noFill/>
          </a:ln>
        </p:spPr>
      </p:pic>
      <p:pic>
        <p:nvPicPr>
          <p:cNvPr id="10" name="Imagen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5" y="60325"/>
            <a:ext cx="1024128" cy="537083"/>
          </a:xfrm>
          <a:prstGeom prst="rect">
            <a:avLst/>
          </a:prstGeom>
          <a:noFill/>
          <a:ln>
            <a:noFill/>
          </a:ln>
        </p:spPr>
      </p:pic>
      <p:sp>
        <p:nvSpPr>
          <p:cNvPr id="3" name="Rectángulo 2"/>
          <p:cNvSpPr/>
          <p:nvPr/>
        </p:nvSpPr>
        <p:spPr>
          <a:xfrm>
            <a:off x="1109473" y="4135903"/>
            <a:ext cx="6096000" cy="923330"/>
          </a:xfrm>
          <a:prstGeom prst="rect">
            <a:avLst/>
          </a:prstGeom>
        </p:spPr>
        <p:txBody>
          <a:bodyPr>
            <a:spAutoFit/>
          </a:bodyPr>
          <a:lstStyle/>
          <a:p>
            <a:pPr algn="just">
              <a:lnSpc>
                <a:spcPct val="150000"/>
              </a:lnSpc>
              <a:spcAft>
                <a:spcPts val="0"/>
              </a:spcAft>
            </a:pPr>
            <a:r>
              <a:rPr lang="es-EC" dirty="0">
                <a:solidFill>
                  <a:srgbClr val="1F3864"/>
                </a:solidFill>
                <a:latin typeface="Times New Roman" panose="02020603050405020304" pitchFamily="18" charset="0"/>
                <a:ea typeface="Times New Roman" panose="02020603050405020304" pitchFamily="18" charset="0"/>
              </a:rPr>
              <a:t>NOMBRE COMERCIAL: GESTIÓN INMOBILIARIA G.I.</a:t>
            </a:r>
            <a:endParaRPr lang="es-EC" dirty="0">
              <a:latin typeface="Times New Roman" panose="02020603050405020304" pitchFamily="18" charset="0"/>
              <a:ea typeface="Times New Roman" panose="02020603050405020304" pitchFamily="18" charset="0"/>
            </a:endParaRPr>
          </a:p>
          <a:p>
            <a:pPr algn="just">
              <a:lnSpc>
                <a:spcPct val="150000"/>
              </a:lnSpc>
              <a:spcAft>
                <a:spcPts val="0"/>
              </a:spcAft>
            </a:pPr>
            <a:r>
              <a:rPr lang="es-EC" dirty="0">
                <a:solidFill>
                  <a:srgbClr val="1F3864"/>
                </a:solidFill>
                <a:latin typeface="Times New Roman" panose="02020603050405020304" pitchFamily="18" charset="0"/>
                <a:ea typeface="Times New Roman" panose="02020603050405020304" pitchFamily="18" charset="0"/>
              </a:rPr>
              <a:t>RAZÓN SOCIAL: GESTIÓN IMOBILIARIA CÍA. LTDA. </a:t>
            </a:r>
            <a:endParaRPr lang="es-EC" dirty="0">
              <a:effectLst/>
              <a:latin typeface="Times New Roman" panose="02020603050405020304" pitchFamily="18" charset="0"/>
              <a:ea typeface="Times New Roman" panose="02020603050405020304" pitchFamily="18" charset="0"/>
            </a:endParaRPr>
          </a:p>
        </p:txBody>
      </p:sp>
      <p:pic>
        <p:nvPicPr>
          <p:cNvPr id="11" name="Imagen 10"/>
          <p:cNvPicPr/>
          <p:nvPr/>
        </p:nvPicPr>
        <p:blipFill>
          <a:blip r:embed="rId4">
            <a:extLst>
              <a:ext uri="{28A0092B-C50C-407E-A947-70E740481C1C}">
                <a14:useLocalDpi xmlns:a14="http://schemas.microsoft.com/office/drawing/2010/main" val="0"/>
              </a:ext>
            </a:extLst>
          </a:blip>
          <a:srcRect/>
          <a:stretch>
            <a:fillRect/>
          </a:stretch>
        </p:blipFill>
        <p:spPr bwMode="auto">
          <a:xfrm>
            <a:off x="988822" y="5079744"/>
            <a:ext cx="6009386" cy="1089408"/>
          </a:xfrm>
          <a:prstGeom prst="rect">
            <a:avLst/>
          </a:prstGeom>
          <a:noFill/>
          <a:ln>
            <a:noFill/>
          </a:ln>
        </p:spPr>
      </p:pic>
      <p:sp>
        <p:nvSpPr>
          <p:cNvPr id="6" name="Rectángulo 5"/>
          <p:cNvSpPr/>
          <p:nvPr/>
        </p:nvSpPr>
        <p:spPr>
          <a:xfrm>
            <a:off x="7099300" y="4248849"/>
            <a:ext cx="4419600" cy="1200329"/>
          </a:xfrm>
          <a:prstGeom prst="rect">
            <a:avLst/>
          </a:prstGeom>
        </p:spPr>
        <p:txBody>
          <a:bodyPr wrap="square">
            <a:spAutoFit/>
          </a:bodyPr>
          <a:lstStyle/>
          <a:p>
            <a:r>
              <a:rPr lang="es-EC" dirty="0">
                <a:solidFill>
                  <a:srgbClr val="1F3864"/>
                </a:solidFill>
                <a:latin typeface="Times New Roman" panose="02020603050405020304" pitchFamily="18" charset="0"/>
                <a:ea typeface="Times New Roman" panose="02020603050405020304" pitchFamily="18" charset="0"/>
              </a:rPr>
              <a:t>Gestión Inmobiliaria G.I.  CIA. LTDA, será una empresa que oferte el servicio de administración y mantenimiento de bienes inmuebles</a:t>
            </a:r>
            <a:endParaRPr lang="es-EC" dirty="0"/>
          </a:p>
        </p:txBody>
      </p:sp>
    </p:spTree>
    <p:extLst>
      <p:ext uri="{BB962C8B-B14F-4D97-AF65-F5344CB8AC3E}">
        <p14:creationId xmlns:p14="http://schemas.microsoft.com/office/powerpoint/2010/main" val="1592836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solidFill>
                  <a:schemeClr val="accent5">
                    <a:lumMod val="50000"/>
                  </a:schemeClr>
                </a:solidFill>
                <a:latin typeface="Arial" panose="020B0604020202020204" pitchFamily="34" charset="0"/>
                <a:cs typeface="Arial" panose="020B0604020202020204" pitchFamily="34" charset="0"/>
              </a:rPr>
              <a:t>La Empresa</a:t>
            </a:r>
            <a:endParaRPr lang="es-EC" dirty="0"/>
          </a:p>
        </p:txBody>
      </p:sp>
      <p:sp>
        <p:nvSpPr>
          <p:cNvPr id="4" name="Marcador de número de diapositiva 3"/>
          <p:cNvSpPr>
            <a:spLocks noGrp="1"/>
          </p:cNvSpPr>
          <p:nvPr>
            <p:ph type="sldNum" sz="quarter" idx="12"/>
          </p:nvPr>
        </p:nvSpPr>
        <p:spPr/>
        <p:txBody>
          <a:bodyPr/>
          <a:lstStyle/>
          <a:p>
            <a:fld id="{21ECB3D0-DED9-4174-A40E-D57570680A4D}" type="slidenum">
              <a:rPr lang="es-EC" smtClean="0"/>
              <a:t>9</a:t>
            </a:fld>
            <a:endParaRPr lang="es-EC" dirty="0"/>
          </a:p>
        </p:txBody>
      </p:sp>
      <p:pic>
        <p:nvPicPr>
          <p:cNvPr id="5" name="Imagen 4" descr="H:\UDE\Logo\UF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6080" y="85344"/>
            <a:ext cx="1560576" cy="999743"/>
          </a:xfrm>
          <a:prstGeom prst="rect">
            <a:avLst/>
          </a:prstGeom>
          <a:noFill/>
          <a:ln>
            <a:noFill/>
          </a:ln>
        </p:spPr>
      </p:pic>
      <p:pic>
        <p:nvPicPr>
          <p:cNvPr id="9" name="Imagen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5" y="60325"/>
            <a:ext cx="1024128" cy="537083"/>
          </a:xfrm>
          <a:prstGeom prst="rect">
            <a:avLst/>
          </a:prstGeom>
          <a:noFill/>
          <a:ln>
            <a:noFill/>
          </a:ln>
        </p:spPr>
      </p:pic>
      <p:sp>
        <p:nvSpPr>
          <p:cNvPr id="11" name="Rectángulo 10"/>
          <p:cNvSpPr/>
          <p:nvPr/>
        </p:nvSpPr>
        <p:spPr>
          <a:xfrm>
            <a:off x="438912" y="1803738"/>
            <a:ext cx="8827008" cy="2031325"/>
          </a:xfrm>
          <a:prstGeom prst="rect">
            <a:avLst/>
          </a:prstGeom>
        </p:spPr>
        <p:txBody>
          <a:bodyPr wrap="square">
            <a:spAutoFit/>
          </a:bodyPr>
          <a:lstStyle/>
          <a:p>
            <a:pPr algn="ctr"/>
            <a:r>
              <a:rPr lang="es-EC" sz="2100" b="1" dirty="0" smtClean="0">
                <a:solidFill>
                  <a:srgbClr val="1F3864"/>
                </a:solidFill>
                <a:latin typeface="Times New Roman" panose="02020603050405020304" pitchFamily="18" charset="0"/>
                <a:ea typeface="Times New Roman" panose="02020603050405020304" pitchFamily="18" charset="0"/>
              </a:rPr>
              <a:t>VISIÓN</a:t>
            </a:r>
          </a:p>
          <a:p>
            <a:pPr algn="ctr"/>
            <a:r>
              <a:rPr lang="es-EC" sz="2100" dirty="0" smtClean="0">
                <a:solidFill>
                  <a:srgbClr val="1F3864"/>
                </a:solidFill>
                <a:latin typeface="Times New Roman" panose="02020603050405020304" pitchFamily="18" charset="0"/>
                <a:ea typeface="Times New Roman" panose="02020603050405020304" pitchFamily="18" charset="0"/>
              </a:rPr>
              <a:t>Ser </a:t>
            </a:r>
            <a:r>
              <a:rPr lang="es-EC" sz="2100" dirty="0">
                <a:solidFill>
                  <a:srgbClr val="1F3864"/>
                </a:solidFill>
                <a:latin typeface="Times New Roman" panose="02020603050405020304" pitchFamily="18" charset="0"/>
                <a:ea typeface="Times New Roman" panose="02020603050405020304" pitchFamily="18" charset="0"/>
              </a:rPr>
              <a:t>líderes en el sector inmobiliario especializado en la rama de administración y mantenimiento de bienes inmuebles para el año 2020. Gestión Inmobiliaria será reconocida como una empresa cuya gestión proporciona tranquilidad a todos sus clientes, con un manejo sistémico e integral en la administración de bienes inmuebles con soluciones vanguardistas que generen valor agregado</a:t>
            </a:r>
            <a:endParaRPr lang="es-EC" sz="2100" dirty="0"/>
          </a:p>
        </p:txBody>
      </p:sp>
      <p:pic>
        <p:nvPicPr>
          <p:cNvPr id="12" name="Imagen 11"/>
          <p:cNvPicPr>
            <a:picLocks noChangeAspect="1"/>
          </p:cNvPicPr>
          <p:nvPr/>
        </p:nvPicPr>
        <p:blipFill>
          <a:blip r:embed="rId4"/>
          <a:stretch>
            <a:fillRect/>
          </a:stretch>
        </p:blipFill>
        <p:spPr>
          <a:xfrm>
            <a:off x="9455467" y="2768174"/>
            <a:ext cx="2181225" cy="1676400"/>
          </a:xfrm>
          <a:prstGeom prst="rect">
            <a:avLst/>
          </a:prstGeom>
        </p:spPr>
      </p:pic>
      <p:sp>
        <p:nvSpPr>
          <p:cNvPr id="13" name="Rectángulo 12"/>
          <p:cNvSpPr/>
          <p:nvPr/>
        </p:nvSpPr>
        <p:spPr>
          <a:xfrm>
            <a:off x="1426465" y="4289159"/>
            <a:ext cx="10533888" cy="2457981"/>
          </a:xfrm>
          <a:prstGeom prst="rect">
            <a:avLst/>
          </a:prstGeom>
        </p:spPr>
        <p:txBody>
          <a:bodyPr wrap="square">
            <a:spAutoFit/>
          </a:bodyPr>
          <a:lstStyle/>
          <a:p>
            <a:pPr algn="ctr">
              <a:lnSpc>
                <a:spcPct val="150000"/>
              </a:lnSpc>
              <a:spcAft>
                <a:spcPts val="0"/>
              </a:spcAft>
            </a:pPr>
            <a:r>
              <a:rPr lang="es-EC" sz="2100" b="1" dirty="0" smtClean="0">
                <a:solidFill>
                  <a:srgbClr val="1F3864"/>
                </a:solidFill>
                <a:latin typeface="Times New Roman" panose="02020603050405020304" pitchFamily="18" charset="0"/>
                <a:ea typeface="Times New Roman" panose="02020603050405020304" pitchFamily="18" charset="0"/>
              </a:rPr>
              <a:t>MISIÓN.</a:t>
            </a:r>
          </a:p>
          <a:p>
            <a:pPr algn="just">
              <a:lnSpc>
                <a:spcPct val="150000"/>
              </a:lnSpc>
              <a:spcAft>
                <a:spcPts val="0"/>
              </a:spcAft>
            </a:pPr>
            <a:r>
              <a:rPr lang="es-EC" sz="2100" dirty="0" smtClean="0">
                <a:solidFill>
                  <a:srgbClr val="1F3864"/>
                </a:solidFill>
                <a:latin typeface="Times New Roman" panose="02020603050405020304" pitchFamily="18" charset="0"/>
                <a:ea typeface="Times New Roman" panose="02020603050405020304" pitchFamily="18" charset="0"/>
              </a:rPr>
              <a:t>Ofrecer </a:t>
            </a:r>
            <a:r>
              <a:rPr lang="es-EC" sz="2100" dirty="0">
                <a:solidFill>
                  <a:srgbClr val="1F3864"/>
                </a:solidFill>
                <a:latin typeface="Times New Roman" panose="02020603050405020304" pitchFamily="18" charset="0"/>
                <a:ea typeface="Times New Roman" panose="02020603050405020304" pitchFamily="18" charset="0"/>
              </a:rPr>
              <a:t>a los conjuntos residenciales un sistema de administración integral orientado al eficiente uso de los recursos económicos y humanos, en un contexto legalmente elegible que promueva la vida en comunidad de los copropietarios de los conjuntos bajo un ambiente de sana convivencia, respeto, buena comunicación y que asegure la plusvalía de sus propiedades. </a:t>
            </a:r>
            <a:endParaRPr lang="es-EC" sz="2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71781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934</Words>
  <Application>Microsoft Office PowerPoint</Application>
  <PresentationFormat>Panorámica</PresentationFormat>
  <Paragraphs>86</Paragraphs>
  <Slides>21</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Calibri</vt:lpstr>
      <vt:lpstr>Calibri Light</vt:lpstr>
      <vt:lpstr>Symbol</vt:lpstr>
      <vt:lpstr>Times New Roman</vt:lpstr>
      <vt:lpstr>Tema de Office</vt:lpstr>
      <vt:lpstr>Presentación de PowerPoint</vt:lpstr>
      <vt:lpstr>Estudio Técnico.</vt:lpstr>
      <vt:lpstr>Localización del proyecto.</vt:lpstr>
      <vt:lpstr>Localización del proyecto.</vt:lpstr>
      <vt:lpstr>Ingeniería del proyecto.</vt:lpstr>
      <vt:lpstr>Ingeniería del proyecto.</vt:lpstr>
      <vt:lpstr>Ingeniería del proyecto.</vt:lpstr>
      <vt:lpstr>La Empresa.</vt:lpstr>
      <vt:lpstr>La Empresa</vt:lpstr>
      <vt:lpstr>La Empresa-Estrategia empresarial.</vt:lpstr>
      <vt:lpstr>La Empresa. Estructura orgánica. </vt:lpstr>
      <vt:lpstr>Estudio financiero.</vt:lpstr>
      <vt:lpstr>Estudio financiero-punto de equilibrio.</vt:lpstr>
      <vt:lpstr>   Estudio Financiero.</vt:lpstr>
      <vt:lpstr>Estudio financiero.</vt:lpstr>
      <vt:lpstr>Estudio financiero.</vt:lpstr>
      <vt:lpstr>Estudio financiero.</vt:lpstr>
      <vt:lpstr>Estudio financiero.</vt:lpstr>
      <vt:lpstr>Estudio financiero.</vt:lpstr>
      <vt:lpstr>Conclusiones y Recomendaciones.</vt:lpstr>
      <vt:lpstr>Conclusiones y Recomendaciones.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Francisco Pulupa</dc:creator>
  <cp:lastModifiedBy>Francisco Pulupa</cp:lastModifiedBy>
  <cp:revision>57</cp:revision>
  <dcterms:created xsi:type="dcterms:W3CDTF">2015-05-16T04:03:02Z</dcterms:created>
  <dcterms:modified xsi:type="dcterms:W3CDTF">2015-05-16T09:17:18Z</dcterms:modified>
</cp:coreProperties>
</file>