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5"/>
  </p:notesMasterIdLst>
  <p:sldIdLst>
    <p:sldId id="291" r:id="rId2"/>
    <p:sldId id="257" r:id="rId3"/>
    <p:sldId id="258" r:id="rId4"/>
    <p:sldId id="305" r:id="rId5"/>
    <p:sldId id="304" r:id="rId6"/>
    <p:sldId id="262" r:id="rId7"/>
    <p:sldId id="260" r:id="rId8"/>
    <p:sldId id="259" r:id="rId9"/>
    <p:sldId id="261" r:id="rId10"/>
    <p:sldId id="263" r:id="rId11"/>
    <p:sldId id="292" r:id="rId12"/>
    <p:sldId id="264" r:id="rId13"/>
    <p:sldId id="281" r:id="rId14"/>
    <p:sldId id="293" r:id="rId15"/>
    <p:sldId id="294" r:id="rId16"/>
    <p:sldId id="295" r:id="rId17"/>
    <p:sldId id="296" r:id="rId18"/>
    <p:sldId id="270" r:id="rId19"/>
    <p:sldId id="271" r:id="rId20"/>
    <p:sldId id="272" r:id="rId21"/>
    <p:sldId id="297" r:id="rId22"/>
    <p:sldId id="275" r:id="rId23"/>
    <p:sldId id="302" r:id="rId24"/>
    <p:sldId id="289" r:id="rId25"/>
    <p:sldId id="298" r:id="rId26"/>
    <p:sldId id="299" r:id="rId27"/>
    <p:sldId id="300" r:id="rId28"/>
    <p:sldId id="303" r:id="rId29"/>
    <p:sldId id="301" r:id="rId30"/>
    <p:sldId id="276" r:id="rId31"/>
    <p:sldId id="277" r:id="rId32"/>
    <p:sldId id="278" r:id="rId33"/>
    <p:sldId id="279"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8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660"/>
  </p:normalViewPr>
  <p:slideViewPr>
    <p:cSldViewPr>
      <p:cViewPr>
        <p:scale>
          <a:sx n="60" d="100"/>
          <a:sy n="60" d="100"/>
        </p:scale>
        <p:origin x="-1674"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DE3A5-EC5A-436A-9953-7FEEB68B81F6}" type="doc">
      <dgm:prSet loTypeId="urn:microsoft.com/office/officeart/2005/8/layout/radial1" loCatId="relationship" qsTypeId="urn:microsoft.com/office/officeart/2005/8/quickstyle/simple3" qsCatId="simple" csTypeId="urn:microsoft.com/office/officeart/2005/8/colors/colorful3" csCatId="colorful" phldr="1"/>
      <dgm:spPr/>
      <dgm:t>
        <a:bodyPr/>
        <a:lstStyle/>
        <a:p>
          <a:endParaRPr lang="es-ES"/>
        </a:p>
      </dgm:t>
    </dgm:pt>
    <dgm:pt modelId="{FA61A3BD-C5C2-4A5A-AB09-7201D868FFC6}">
      <dgm:prSet phldrT="[Texto]" custT="1"/>
      <dgm:spPr/>
      <dgm:t>
        <a:bodyPr/>
        <a:lstStyle/>
        <a:p>
          <a:r>
            <a:rPr lang="es-ES" sz="2000" b="1" dirty="0" smtClean="0">
              <a:solidFill>
                <a:schemeClr val="accent6">
                  <a:lumMod val="50000"/>
                </a:schemeClr>
              </a:solidFill>
              <a:latin typeface="Arial Black" panose="020B0A04020102020204" pitchFamily="34" charset="0"/>
              <a:cs typeface="Aharoni" panose="02010803020104030203" pitchFamily="2" charset="-79"/>
            </a:rPr>
            <a:t>OPORTUNIDADES</a:t>
          </a:r>
          <a:endParaRPr lang="es-ES" sz="2000" b="1" dirty="0">
            <a:solidFill>
              <a:schemeClr val="accent6">
                <a:lumMod val="50000"/>
              </a:schemeClr>
            </a:solidFill>
            <a:latin typeface="Arial Black" panose="020B0A04020102020204" pitchFamily="34" charset="0"/>
            <a:cs typeface="Aharoni" panose="02010803020104030203" pitchFamily="2" charset="-79"/>
          </a:endParaRPr>
        </a:p>
      </dgm:t>
    </dgm:pt>
    <dgm:pt modelId="{A897369B-7D9F-468F-BA40-0D8175CC64F0}" type="parTrans" cxnId="{181FDDB1-A88A-48F2-9AA0-4F2A8752AC1E}">
      <dgm:prSet/>
      <dgm:spPr/>
      <dgm:t>
        <a:bodyPr/>
        <a:lstStyle/>
        <a:p>
          <a:endParaRPr lang="es-ES" sz="1800" b="1">
            <a:solidFill>
              <a:schemeClr val="accent1">
                <a:lumMod val="50000"/>
              </a:schemeClr>
            </a:solidFill>
          </a:endParaRPr>
        </a:p>
      </dgm:t>
    </dgm:pt>
    <dgm:pt modelId="{D78266BD-9CCD-4AEE-8563-DCB7E1EF6BAA}" type="sibTrans" cxnId="{181FDDB1-A88A-48F2-9AA0-4F2A8752AC1E}">
      <dgm:prSet/>
      <dgm:spPr/>
      <dgm:t>
        <a:bodyPr/>
        <a:lstStyle/>
        <a:p>
          <a:endParaRPr lang="es-ES" sz="1800" b="1">
            <a:solidFill>
              <a:schemeClr val="accent1">
                <a:lumMod val="50000"/>
              </a:schemeClr>
            </a:solidFill>
          </a:endParaRPr>
        </a:p>
      </dgm:t>
    </dgm:pt>
    <dgm:pt modelId="{12764882-3298-446C-9CB3-8948D2081A8B}">
      <dgm:prSet phldrT="[Texto]" custT="1"/>
      <dgm:spPr/>
      <dgm:t>
        <a:bodyPr/>
        <a:lstStyle/>
        <a:p>
          <a:r>
            <a:rPr lang="es-ES" sz="1800" b="1" dirty="0" smtClean="0">
              <a:solidFill>
                <a:schemeClr val="accent6">
                  <a:lumMod val="50000"/>
                </a:schemeClr>
              </a:solidFill>
            </a:rPr>
            <a:t>Miles de jóvenes requieren ser atendidos</a:t>
          </a:r>
          <a:endParaRPr lang="es-ES" sz="1800" b="1" dirty="0">
            <a:solidFill>
              <a:schemeClr val="accent6">
                <a:lumMod val="50000"/>
              </a:schemeClr>
            </a:solidFill>
          </a:endParaRPr>
        </a:p>
      </dgm:t>
    </dgm:pt>
    <dgm:pt modelId="{A5F6C06F-6E89-4B3C-93AF-D865E98B1189}" type="parTrans" cxnId="{A79B365D-DB82-440B-BC24-D32AC191AE78}">
      <dgm:prSet custT="1"/>
      <dgm:spPr>
        <a:ln w="50800">
          <a:solidFill>
            <a:schemeClr val="accent4"/>
          </a:solidFill>
        </a:ln>
      </dgm:spPr>
      <dgm:t>
        <a:bodyPr/>
        <a:lstStyle/>
        <a:p>
          <a:endParaRPr lang="es-ES" sz="1800" b="1">
            <a:solidFill>
              <a:schemeClr val="accent1">
                <a:lumMod val="50000"/>
              </a:schemeClr>
            </a:solidFill>
          </a:endParaRPr>
        </a:p>
      </dgm:t>
    </dgm:pt>
    <dgm:pt modelId="{0DB917C1-7E60-4432-A22E-74248EC13F10}" type="sibTrans" cxnId="{A79B365D-DB82-440B-BC24-D32AC191AE78}">
      <dgm:prSet/>
      <dgm:spPr/>
      <dgm:t>
        <a:bodyPr/>
        <a:lstStyle/>
        <a:p>
          <a:endParaRPr lang="es-ES" sz="1800" b="1">
            <a:solidFill>
              <a:schemeClr val="accent1">
                <a:lumMod val="50000"/>
              </a:schemeClr>
            </a:solidFill>
          </a:endParaRPr>
        </a:p>
      </dgm:t>
    </dgm:pt>
    <dgm:pt modelId="{07732972-82C5-4185-97BE-F524681F15E5}">
      <dgm:prSet custT="1"/>
      <dgm:spPr/>
      <dgm:t>
        <a:bodyPr/>
        <a:lstStyle/>
        <a:p>
          <a:r>
            <a:rPr lang="es-ES" sz="1800" b="1" dirty="0" smtClean="0">
              <a:solidFill>
                <a:schemeClr val="accent6">
                  <a:lumMod val="50000"/>
                </a:schemeClr>
              </a:solidFill>
            </a:rPr>
            <a:t>Existencia de recursos para la investigación</a:t>
          </a:r>
          <a:endParaRPr lang="es-ES" sz="1800" b="1" dirty="0">
            <a:solidFill>
              <a:schemeClr val="accent6">
                <a:lumMod val="50000"/>
              </a:schemeClr>
            </a:solidFill>
          </a:endParaRPr>
        </a:p>
      </dgm:t>
    </dgm:pt>
    <dgm:pt modelId="{E6B5EB6F-7F6A-4CF8-BA79-FD879FA48B94}" type="parTrans" cxnId="{C60F472F-2F99-4732-A071-F371C6DFA644}">
      <dgm:prSet custT="1"/>
      <dgm:spPr>
        <a:ln w="50800">
          <a:solidFill>
            <a:schemeClr val="accent4"/>
          </a:solidFill>
        </a:ln>
      </dgm:spPr>
      <dgm:t>
        <a:bodyPr/>
        <a:lstStyle/>
        <a:p>
          <a:endParaRPr lang="es-ES" sz="1800" b="1">
            <a:solidFill>
              <a:schemeClr val="accent1">
                <a:lumMod val="50000"/>
              </a:schemeClr>
            </a:solidFill>
          </a:endParaRPr>
        </a:p>
      </dgm:t>
    </dgm:pt>
    <dgm:pt modelId="{119F955F-987A-47E4-A35F-8AF004609952}" type="sibTrans" cxnId="{C60F472F-2F99-4732-A071-F371C6DFA644}">
      <dgm:prSet/>
      <dgm:spPr/>
      <dgm:t>
        <a:bodyPr/>
        <a:lstStyle/>
        <a:p>
          <a:endParaRPr lang="es-ES" sz="1800" b="1">
            <a:solidFill>
              <a:schemeClr val="accent1">
                <a:lumMod val="50000"/>
              </a:schemeClr>
            </a:solidFill>
          </a:endParaRPr>
        </a:p>
      </dgm:t>
    </dgm:pt>
    <dgm:pt modelId="{C47A6434-8A1D-4258-918A-FF26A29111C8}">
      <dgm:prSet custT="1"/>
      <dgm:spPr/>
      <dgm:t>
        <a:bodyPr/>
        <a:lstStyle/>
        <a:p>
          <a:r>
            <a:rPr lang="es-ES" sz="1800" b="1" dirty="0" smtClean="0">
              <a:solidFill>
                <a:schemeClr val="accent6">
                  <a:lumMod val="50000"/>
                </a:schemeClr>
              </a:solidFill>
            </a:rPr>
            <a:t>Evaluación y acreditación institucional y por carreras</a:t>
          </a:r>
          <a:endParaRPr lang="es-ES" sz="1800" b="1" dirty="0">
            <a:solidFill>
              <a:schemeClr val="accent6">
                <a:lumMod val="50000"/>
              </a:schemeClr>
            </a:solidFill>
          </a:endParaRPr>
        </a:p>
      </dgm:t>
    </dgm:pt>
    <dgm:pt modelId="{E8AF8412-EE12-41A6-A8E3-9DD961A2EAE4}" type="parTrans" cxnId="{D8085224-7E82-4641-B05A-75041F4B6D53}">
      <dgm:prSet custT="1"/>
      <dgm:spPr>
        <a:ln w="50800">
          <a:solidFill>
            <a:schemeClr val="accent4"/>
          </a:solidFill>
        </a:ln>
      </dgm:spPr>
      <dgm:t>
        <a:bodyPr/>
        <a:lstStyle/>
        <a:p>
          <a:endParaRPr lang="es-ES" sz="1800" b="1">
            <a:solidFill>
              <a:schemeClr val="accent1">
                <a:lumMod val="50000"/>
              </a:schemeClr>
            </a:solidFill>
          </a:endParaRPr>
        </a:p>
      </dgm:t>
    </dgm:pt>
    <dgm:pt modelId="{6CEA3805-79E9-4B54-A79A-F7200867B9DA}" type="sibTrans" cxnId="{D8085224-7E82-4641-B05A-75041F4B6D53}">
      <dgm:prSet/>
      <dgm:spPr/>
      <dgm:t>
        <a:bodyPr/>
        <a:lstStyle/>
        <a:p>
          <a:endParaRPr lang="es-ES" sz="1800" b="1">
            <a:solidFill>
              <a:schemeClr val="accent1">
                <a:lumMod val="50000"/>
              </a:schemeClr>
            </a:solidFill>
          </a:endParaRPr>
        </a:p>
      </dgm:t>
    </dgm:pt>
    <dgm:pt modelId="{C8A04AA0-2B6B-456A-ACA6-BE314BFB3534}">
      <dgm:prSet custT="1"/>
      <dgm:spPr/>
      <dgm:t>
        <a:bodyPr/>
        <a:lstStyle/>
        <a:p>
          <a:r>
            <a:rPr lang="es-ES" sz="1800" b="1" dirty="0" smtClean="0">
              <a:solidFill>
                <a:schemeClr val="accent6">
                  <a:lumMod val="50000"/>
                </a:schemeClr>
              </a:solidFill>
            </a:rPr>
            <a:t>Demanda de carreras ofertadas</a:t>
          </a:r>
          <a:endParaRPr lang="es-ES" sz="1800" b="1" dirty="0">
            <a:solidFill>
              <a:schemeClr val="accent6">
                <a:lumMod val="50000"/>
              </a:schemeClr>
            </a:solidFill>
          </a:endParaRPr>
        </a:p>
      </dgm:t>
    </dgm:pt>
    <dgm:pt modelId="{1FE39A4B-CE5F-4534-B8B4-03BE499DFC6A}" type="parTrans" cxnId="{D0D5F2DA-71C8-4BCE-AF65-D8D7ACEFC79C}">
      <dgm:prSet/>
      <dgm:spPr>
        <a:ln w="50800">
          <a:solidFill>
            <a:schemeClr val="accent4"/>
          </a:solidFill>
        </a:ln>
      </dgm:spPr>
      <dgm:t>
        <a:bodyPr/>
        <a:lstStyle/>
        <a:p>
          <a:endParaRPr lang="es-ES_tradnl"/>
        </a:p>
      </dgm:t>
    </dgm:pt>
    <dgm:pt modelId="{C09E1413-0310-4E21-8933-86101AA0B010}" type="sibTrans" cxnId="{D0D5F2DA-71C8-4BCE-AF65-D8D7ACEFC79C}">
      <dgm:prSet/>
      <dgm:spPr/>
      <dgm:t>
        <a:bodyPr/>
        <a:lstStyle/>
        <a:p>
          <a:endParaRPr lang="es-ES_tradnl"/>
        </a:p>
      </dgm:t>
    </dgm:pt>
    <dgm:pt modelId="{22ED5808-B95E-4A91-A1B8-2BBA07FD09A4}" type="pres">
      <dgm:prSet presAssocID="{C79DE3A5-EC5A-436A-9953-7FEEB68B81F6}" presName="cycle" presStyleCnt="0">
        <dgm:presLayoutVars>
          <dgm:chMax val="1"/>
          <dgm:dir/>
          <dgm:animLvl val="ctr"/>
          <dgm:resizeHandles val="exact"/>
        </dgm:presLayoutVars>
      </dgm:prSet>
      <dgm:spPr/>
      <dgm:t>
        <a:bodyPr/>
        <a:lstStyle/>
        <a:p>
          <a:endParaRPr lang="es-ES"/>
        </a:p>
      </dgm:t>
    </dgm:pt>
    <dgm:pt modelId="{65DA27EB-ED58-4987-9B70-DA1504EF9B7E}" type="pres">
      <dgm:prSet presAssocID="{FA61A3BD-C5C2-4A5A-AB09-7201D868FFC6}" presName="centerShape" presStyleLbl="node0" presStyleIdx="0" presStyleCnt="1" custScaleX="243867" custScaleY="132416" custLinFactNeighborX="1149" custLinFactNeighborY="2012"/>
      <dgm:spPr/>
      <dgm:t>
        <a:bodyPr/>
        <a:lstStyle/>
        <a:p>
          <a:endParaRPr lang="es-ES"/>
        </a:p>
      </dgm:t>
    </dgm:pt>
    <dgm:pt modelId="{C075EF89-A675-4D5D-B1D9-E8E062969553}" type="pres">
      <dgm:prSet presAssocID="{A5F6C06F-6E89-4B3C-93AF-D865E98B1189}" presName="Name9" presStyleLbl="parChTrans1D2" presStyleIdx="0" presStyleCnt="4"/>
      <dgm:spPr/>
      <dgm:t>
        <a:bodyPr/>
        <a:lstStyle/>
        <a:p>
          <a:endParaRPr lang="es-ES"/>
        </a:p>
      </dgm:t>
    </dgm:pt>
    <dgm:pt modelId="{7EA58998-238E-49ED-B327-DD5F2E2F59EE}" type="pres">
      <dgm:prSet presAssocID="{A5F6C06F-6E89-4B3C-93AF-D865E98B1189}" presName="connTx" presStyleLbl="parChTrans1D2" presStyleIdx="0" presStyleCnt="4"/>
      <dgm:spPr/>
      <dgm:t>
        <a:bodyPr/>
        <a:lstStyle/>
        <a:p>
          <a:endParaRPr lang="es-ES"/>
        </a:p>
      </dgm:t>
    </dgm:pt>
    <dgm:pt modelId="{9CAF4D86-8F83-4DDE-8A06-99BFB4EE9965}" type="pres">
      <dgm:prSet presAssocID="{12764882-3298-446C-9CB3-8948D2081A8B}" presName="node" presStyleLbl="node1" presStyleIdx="0" presStyleCnt="4" custScaleX="155627" custScaleY="107848" custRadScaleRad="149316" custRadScaleInc="119276">
        <dgm:presLayoutVars>
          <dgm:bulletEnabled val="1"/>
        </dgm:presLayoutVars>
      </dgm:prSet>
      <dgm:spPr/>
      <dgm:t>
        <a:bodyPr/>
        <a:lstStyle/>
        <a:p>
          <a:endParaRPr lang="es-ES"/>
        </a:p>
      </dgm:t>
    </dgm:pt>
    <dgm:pt modelId="{387EBF0A-8E41-4893-B8E9-8E461B8975F4}" type="pres">
      <dgm:prSet presAssocID="{E8AF8412-EE12-41A6-A8E3-9DD961A2EAE4}" presName="Name9" presStyleLbl="parChTrans1D2" presStyleIdx="1" presStyleCnt="4"/>
      <dgm:spPr/>
      <dgm:t>
        <a:bodyPr/>
        <a:lstStyle/>
        <a:p>
          <a:endParaRPr lang="es-ES"/>
        </a:p>
      </dgm:t>
    </dgm:pt>
    <dgm:pt modelId="{3CCC72DA-2344-4ECE-847C-FE97A8D03C92}" type="pres">
      <dgm:prSet presAssocID="{E8AF8412-EE12-41A6-A8E3-9DD961A2EAE4}" presName="connTx" presStyleLbl="parChTrans1D2" presStyleIdx="1" presStyleCnt="4"/>
      <dgm:spPr/>
      <dgm:t>
        <a:bodyPr/>
        <a:lstStyle/>
        <a:p>
          <a:endParaRPr lang="es-ES"/>
        </a:p>
      </dgm:t>
    </dgm:pt>
    <dgm:pt modelId="{52A92D95-1533-4B0A-9527-2979C6367D1F}" type="pres">
      <dgm:prSet presAssocID="{C47A6434-8A1D-4258-918A-FF26A29111C8}" presName="node" presStyleLbl="node1" presStyleIdx="1" presStyleCnt="4" custScaleX="156389" custScaleY="142330" custRadScaleRad="158682" custRadScaleInc="68393">
        <dgm:presLayoutVars>
          <dgm:bulletEnabled val="1"/>
        </dgm:presLayoutVars>
      </dgm:prSet>
      <dgm:spPr/>
      <dgm:t>
        <a:bodyPr/>
        <a:lstStyle/>
        <a:p>
          <a:endParaRPr lang="es-ES"/>
        </a:p>
      </dgm:t>
    </dgm:pt>
    <dgm:pt modelId="{F83F09F8-9094-443A-8155-45E81E5E7CF6}" type="pres">
      <dgm:prSet presAssocID="{E6B5EB6F-7F6A-4CF8-BA79-FD879FA48B94}" presName="Name9" presStyleLbl="parChTrans1D2" presStyleIdx="2" presStyleCnt="4"/>
      <dgm:spPr/>
      <dgm:t>
        <a:bodyPr/>
        <a:lstStyle/>
        <a:p>
          <a:endParaRPr lang="es-ES"/>
        </a:p>
      </dgm:t>
    </dgm:pt>
    <dgm:pt modelId="{A7FA3BCB-1DEE-415A-AEB7-E078C9C0C755}" type="pres">
      <dgm:prSet presAssocID="{E6B5EB6F-7F6A-4CF8-BA79-FD879FA48B94}" presName="connTx" presStyleLbl="parChTrans1D2" presStyleIdx="2" presStyleCnt="4"/>
      <dgm:spPr/>
      <dgm:t>
        <a:bodyPr/>
        <a:lstStyle/>
        <a:p>
          <a:endParaRPr lang="es-ES"/>
        </a:p>
      </dgm:t>
    </dgm:pt>
    <dgm:pt modelId="{5DC314E8-E30B-4435-B9B9-21375B4351B4}" type="pres">
      <dgm:prSet presAssocID="{07732972-82C5-4185-97BE-F524681F15E5}" presName="node" presStyleLbl="node1" presStyleIdx="2" presStyleCnt="4" custScaleX="161241" custScaleY="138254" custRadScaleRad="153371" custRadScaleInc="130491">
        <dgm:presLayoutVars>
          <dgm:bulletEnabled val="1"/>
        </dgm:presLayoutVars>
      </dgm:prSet>
      <dgm:spPr/>
      <dgm:t>
        <a:bodyPr/>
        <a:lstStyle/>
        <a:p>
          <a:endParaRPr lang="es-ES"/>
        </a:p>
      </dgm:t>
    </dgm:pt>
    <dgm:pt modelId="{81FF742B-F6B4-462B-9FBD-E46097163EA9}" type="pres">
      <dgm:prSet presAssocID="{1FE39A4B-CE5F-4534-B8B4-03BE499DFC6A}" presName="Name9" presStyleLbl="parChTrans1D2" presStyleIdx="3" presStyleCnt="4"/>
      <dgm:spPr/>
      <dgm:t>
        <a:bodyPr/>
        <a:lstStyle/>
        <a:p>
          <a:endParaRPr lang="es-ES_tradnl"/>
        </a:p>
      </dgm:t>
    </dgm:pt>
    <dgm:pt modelId="{4B75D40A-9B13-45AE-ABB0-820E5346A427}" type="pres">
      <dgm:prSet presAssocID="{1FE39A4B-CE5F-4534-B8B4-03BE499DFC6A}" presName="connTx" presStyleLbl="parChTrans1D2" presStyleIdx="3" presStyleCnt="4"/>
      <dgm:spPr/>
      <dgm:t>
        <a:bodyPr/>
        <a:lstStyle/>
        <a:p>
          <a:endParaRPr lang="es-ES_tradnl"/>
        </a:p>
      </dgm:t>
    </dgm:pt>
    <dgm:pt modelId="{A90AEB96-92F8-49C1-A7B3-94A5BC938C54}" type="pres">
      <dgm:prSet presAssocID="{C8A04AA0-2B6B-456A-ACA6-BE314BFB3534}" presName="node" presStyleLbl="node1" presStyleIdx="3" presStyleCnt="4" custScaleX="148024" custScaleY="105623" custRadScaleRad="147930" custRadScaleInc="81546">
        <dgm:presLayoutVars>
          <dgm:bulletEnabled val="1"/>
        </dgm:presLayoutVars>
      </dgm:prSet>
      <dgm:spPr/>
      <dgm:t>
        <a:bodyPr/>
        <a:lstStyle/>
        <a:p>
          <a:endParaRPr lang="es-ES_tradnl"/>
        </a:p>
      </dgm:t>
    </dgm:pt>
  </dgm:ptLst>
  <dgm:cxnLst>
    <dgm:cxn modelId="{784BA24D-D0BF-4437-82CD-4A54FD0FC763}" type="presOf" srcId="{12764882-3298-446C-9CB3-8948D2081A8B}" destId="{9CAF4D86-8F83-4DDE-8A06-99BFB4EE9965}" srcOrd="0" destOrd="0" presId="urn:microsoft.com/office/officeart/2005/8/layout/radial1"/>
    <dgm:cxn modelId="{181FDDB1-A88A-48F2-9AA0-4F2A8752AC1E}" srcId="{C79DE3A5-EC5A-436A-9953-7FEEB68B81F6}" destId="{FA61A3BD-C5C2-4A5A-AB09-7201D868FFC6}" srcOrd="0" destOrd="0" parTransId="{A897369B-7D9F-468F-BA40-0D8175CC64F0}" sibTransId="{D78266BD-9CCD-4AEE-8563-DCB7E1EF6BAA}"/>
    <dgm:cxn modelId="{B76E1310-74BD-49AF-A335-55398E7B0BC8}" type="presOf" srcId="{C47A6434-8A1D-4258-918A-FF26A29111C8}" destId="{52A92D95-1533-4B0A-9527-2979C6367D1F}" srcOrd="0" destOrd="0" presId="urn:microsoft.com/office/officeart/2005/8/layout/radial1"/>
    <dgm:cxn modelId="{34D9397F-EC5E-49F1-8680-6D3D9E6EBF10}" type="presOf" srcId="{C8A04AA0-2B6B-456A-ACA6-BE314BFB3534}" destId="{A90AEB96-92F8-49C1-A7B3-94A5BC938C54}" srcOrd="0" destOrd="0" presId="urn:microsoft.com/office/officeart/2005/8/layout/radial1"/>
    <dgm:cxn modelId="{31D10F77-D614-4447-A75B-B768C18993D6}" type="presOf" srcId="{A5F6C06F-6E89-4B3C-93AF-D865E98B1189}" destId="{7EA58998-238E-49ED-B327-DD5F2E2F59EE}" srcOrd="1" destOrd="0" presId="urn:microsoft.com/office/officeart/2005/8/layout/radial1"/>
    <dgm:cxn modelId="{E16AE177-4E34-4F97-91CA-2D85756C74C5}" type="presOf" srcId="{A5F6C06F-6E89-4B3C-93AF-D865E98B1189}" destId="{C075EF89-A675-4D5D-B1D9-E8E062969553}" srcOrd="0" destOrd="0" presId="urn:microsoft.com/office/officeart/2005/8/layout/radial1"/>
    <dgm:cxn modelId="{F6BC8DBB-7B6C-4A83-B443-5A785EAE9066}" type="presOf" srcId="{FA61A3BD-C5C2-4A5A-AB09-7201D868FFC6}" destId="{65DA27EB-ED58-4987-9B70-DA1504EF9B7E}" srcOrd="0" destOrd="0" presId="urn:microsoft.com/office/officeart/2005/8/layout/radial1"/>
    <dgm:cxn modelId="{70E15D26-102E-4818-A695-566D3CB5AA8E}" type="presOf" srcId="{C79DE3A5-EC5A-436A-9953-7FEEB68B81F6}" destId="{22ED5808-B95E-4A91-A1B8-2BBA07FD09A4}" srcOrd="0" destOrd="0" presId="urn:microsoft.com/office/officeart/2005/8/layout/radial1"/>
    <dgm:cxn modelId="{49B5ECFF-1545-486A-9962-128C90FFB839}" type="presOf" srcId="{1FE39A4B-CE5F-4534-B8B4-03BE499DFC6A}" destId="{81FF742B-F6B4-462B-9FBD-E46097163EA9}" srcOrd="0" destOrd="0" presId="urn:microsoft.com/office/officeart/2005/8/layout/radial1"/>
    <dgm:cxn modelId="{C60F472F-2F99-4732-A071-F371C6DFA644}" srcId="{FA61A3BD-C5C2-4A5A-AB09-7201D868FFC6}" destId="{07732972-82C5-4185-97BE-F524681F15E5}" srcOrd="2" destOrd="0" parTransId="{E6B5EB6F-7F6A-4CF8-BA79-FD879FA48B94}" sibTransId="{119F955F-987A-47E4-A35F-8AF004609952}"/>
    <dgm:cxn modelId="{63D68DD5-B13F-4E8A-BFA2-AF86C9A7DB2C}" type="presOf" srcId="{E8AF8412-EE12-41A6-A8E3-9DD961A2EAE4}" destId="{387EBF0A-8E41-4893-B8E9-8E461B8975F4}" srcOrd="0" destOrd="0" presId="urn:microsoft.com/office/officeart/2005/8/layout/radial1"/>
    <dgm:cxn modelId="{A79B365D-DB82-440B-BC24-D32AC191AE78}" srcId="{FA61A3BD-C5C2-4A5A-AB09-7201D868FFC6}" destId="{12764882-3298-446C-9CB3-8948D2081A8B}" srcOrd="0" destOrd="0" parTransId="{A5F6C06F-6E89-4B3C-93AF-D865E98B1189}" sibTransId="{0DB917C1-7E60-4432-A22E-74248EC13F10}"/>
    <dgm:cxn modelId="{B2E2B99B-8C4E-43FC-A8FE-B3311C2CC492}" type="presOf" srcId="{07732972-82C5-4185-97BE-F524681F15E5}" destId="{5DC314E8-E30B-4435-B9B9-21375B4351B4}" srcOrd="0" destOrd="0" presId="urn:microsoft.com/office/officeart/2005/8/layout/radial1"/>
    <dgm:cxn modelId="{D0D5F2DA-71C8-4BCE-AF65-D8D7ACEFC79C}" srcId="{FA61A3BD-C5C2-4A5A-AB09-7201D868FFC6}" destId="{C8A04AA0-2B6B-456A-ACA6-BE314BFB3534}" srcOrd="3" destOrd="0" parTransId="{1FE39A4B-CE5F-4534-B8B4-03BE499DFC6A}" sibTransId="{C09E1413-0310-4E21-8933-86101AA0B010}"/>
    <dgm:cxn modelId="{51751E01-2CA6-425B-8005-0A7FE5330A20}" type="presOf" srcId="{E6B5EB6F-7F6A-4CF8-BA79-FD879FA48B94}" destId="{F83F09F8-9094-443A-8155-45E81E5E7CF6}" srcOrd="0" destOrd="0" presId="urn:microsoft.com/office/officeart/2005/8/layout/radial1"/>
    <dgm:cxn modelId="{43C67519-05CB-4A59-8556-A641563782D8}" type="presOf" srcId="{E8AF8412-EE12-41A6-A8E3-9DD961A2EAE4}" destId="{3CCC72DA-2344-4ECE-847C-FE97A8D03C92}" srcOrd="1" destOrd="0" presId="urn:microsoft.com/office/officeart/2005/8/layout/radial1"/>
    <dgm:cxn modelId="{BF2A0840-7D9B-4372-B0C7-34D8CB3CDF76}" type="presOf" srcId="{E6B5EB6F-7F6A-4CF8-BA79-FD879FA48B94}" destId="{A7FA3BCB-1DEE-415A-AEB7-E078C9C0C755}" srcOrd="1" destOrd="0" presId="urn:microsoft.com/office/officeart/2005/8/layout/radial1"/>
    <dgm:cxn modelId="{D8085224-7E82-4641-B05A-75041F4B6D53}" srcId="{FA61A3BD-C5C2-4A5A-AB09-7201D868FFC6}" destId="{C47A6434-8A1D-4258-918A-FF26A29111C8}" srcOrd="1" destOrd="0" parTransId="{E8AF8412-EE12-41A6-A8E3-9DD961A2EAE4}" sibTransId="{6CEA3805-79E9-4B54-A79A-F7200867B9DA}"/>
    <dgm:cxn modelId="{DC332651-24DA-4232-9514-077D19D02F10}" type="presOf" srcId="{1FE39A4B-CE5F-4534-B8B4-03BE499DFC6A}" destId="{4B75D40A-9B13-45AE-ABB0-820E5346A427}" srcOrd="1" destOrd="0" presId="urn:microsoft.com/office/officeart/2005/8/layout/radial1"/>
    <dgm:cxn modelId="{11B7DAB3-FCE9-4D4D-B15B-C59267AC46E3}" type="presParOf" srcId="{22ED5808-B95E-4A91-A1B8-2BBA07FD09A4}" destId="{65DA27EB-ED58-4987-9B70-DA1504EF9B7E}" srcOrd="0" destOrd="0" presId="urn:microsoft.com/office/officeart/2005/8/layout/radial1"/>
    <dgm:cxn modelId="{00110915-1212-49B9-BC0E-2F4AD2A07B50}" type="presParOf" srcId="{22ED5808-B95E-4A91-A1B8-2BBA07FD09A4}" destId="{C075EF89-A675-4D5D-B1D9-E8E062969553}" srcOrd="1" destOrd="0" presId="urn:microsoft.com/office/officeart/2005/8/layout/radial1"/>
    <dgm:cxn modelId="{47151BF3-5A8E-4D7F-8DBC-385C69220C37}" type="presParOf" srcId="{C075EF89-A675-4D5D-B1D9-E8E062969553}" destId="{7EA58998-238E-49ED-B327-DD5F2E2F59EE}" srcOrd="0" destOrd="0" presId="urn:microsoft.com/office/officeart/2005/8/layout/radial1"/>
    <dgm:cxn modelId="{974B532A-1820-430D-A212-06B999912E17}" type="presParOf" srcId="{22ED5808-B95E-4A91-A1B8-2BBA07FD09A4}" destId="{9CAF4D86-8F83-4DDE-8A06-99BFB4EE9965}" srcOrd="2" destOrd="0" presId="urn:microsoft.com/office/officeart/2005/8/layout/radial1"/>
    <dgm:cxn modelId="{C59489BB-A257-4FEA-A60E-AEA2D52DBA63}" type="presParOf" srcId="{22ED5808-B95E-4A91-A1B8-2BBA07FD09A4}" destId="{387EBF0A-8E41-4893-B8E9-8E461B8975F4}" srcOrd="3" destOrd="0" presId="urn:microsoft.com/office/officeart/2005/8/layout/radial1"/>
    <dgm:cxn modelId="{ADD5AFF8-28F0-4F90-A50C-E986BF402100}" type="presParOf" srcId="{387EBF0A-8E41-4893-B8E9-8E461B8975F4}" destId="{3CCC72DA-2344-4ECE-847C-FE97A8D03C92}" srcOrd="0" destOrd="0" presId="urn:microsoft.com/office/officeart/2005/8/layout/radial1"/>
    <dgm:cxn modelId="{72CEA194-8EC0-40A0-A5C3-6730A2E5F3E8}" type="presParOf" srcId="{22ED5808-B95E-4A91-A1B8-2BBA07FD09A4}" destId="{52A92D95-1533-4B0A-9527-2979C6367D1F}" srcOrd="4" destOrd="0" presId="urn:microsoft.com/office/officeart/2005/8/layout/radial1"/>
    <dgm:cxn modelId="{BAD21FA3-E60D-48EC-82D1-FF61C91803D6}" type="presParOf" srcId="{22ED5808-B95E-4A91-A1B8-2BBA07FD09A4}" destId="{F83F09F8-9094-443A-8155-45E81E5E7CF6}" srcOrd="5" destOrd="0" presId="urn:microsoft.com/office/officeart/2005/8/layout/radial1"/>
    <dgm:cxn modelId="{97B164BD-6E8D-4BDC-A70D-08D8EDEC32CF}" type="presParOf" srcId="{F83F09F8-9094-443A-8155-45E81E5E7CF6}" destId="{A7FA3BCB-1DEE-415A-AEB7-E078C9C0C755}" srcOrd="0" destOrd="0" presId="urn:microsoft.com/office/officeart/2005/8/layout/radial1"/>
    <dgm:cxn modelId="{10D7B769-8DD4-4FE5-AADB-3507330EF2F8}" type="presParOf" srcId="{22ED5808-B95E-4A91-A1B8-2BBA07FD09A4}" destId="{5DC314E8-E30B-4435-B9B9-21375B4351B4}" srcOrd="6" destOrd="0" presId="urn:microsoft.com/office/officeart/2005/8/layout/radial1"/>
    <dgm:cxn modelId="{99BC111B-8771-4EB6-A212-F3D290AC0397}" type="presParOf" srcId="{22ED5808-B95E-4A91-A1B8-2BBA07FD09A4}" destId="{81FF742B-F6B4-462B-9FBD-E46097163EA9}" srcOrd="7" destOrd="0" presId="urn:microsoft.com/office/officeart/2005/8/layout/radial1"/>
    <dgm:cxn modelId="{A7405540-6736-409D-8591-08C860689552}" type="presParOf" srcId="{81FF742B-F6B4-462B-9FBD-E46097163EA9}" destId="{4B75D40A-9B13-45AE-ABB0-820E5346A427}" srcOrd="0" destOrd="0" presId="urn:microsoft.com/office/officeart/2005/8/layout/radial1"/>
    <dgm:cxn modelId="{E33919A0-0315-4F8C-AA51-0575B63FBB7E}" type="presParOf" srcId="{22ED5808-B95E-4A91-A1B8-2BBA07FD09A4}" destId="{A90AEB96-92F8-49C1-A7B3-94A5BC938C54}"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9DE3A5-EC5A-436A-9953-7FEEB68B81F6}" type="doc">
      <dgm:prSet loTypeId="urn:microsoft.com/office/officeart/2005/8/layout/radial1" loCatId="relationship" qsTypeId="urn:microsoft.com/office/officeart/2005/8/quickstyle/simple2" qsCatId="simple" csTypeId="urn:microsoft.com/office/officeart/2005/8/colors/colorful4" csCatId="colorful" phldr="1"/>
      <dgm:spPr/>
      <dgm:t>
        <a:bodyPr/>
        <a:lstStyle/>
        <a:p>
          <a:endParaRPr lang="es-ES"/>
        </a:p>
      </dgm:t>
    </dgm:pt>
    <dgm:pt modelId="{FA61A3BD-C5C2-4A5A-AB09-7201D868FFC6}">
      <dgm:prSet phldrT="[Texto]" custT="1"/>
      <dgm:spPr/>
      <dgm:t>
        <a:bodyPr/>
        <a:lstStyle/>
        <a:p>
          <a:r>
            <a:rPr lang="es-ES" sz="1900" b="1" dirty="0" smtClean="0">
              <a:solidFill>
                <a:schemeClr val="accent6">
                  <a:lumMod val="50000"/>
                </a:schemeClr>
              </a:solidFill>
              <a:latin typeface="Arial Black" panose="020B0A04020102020204" pitchFamily="34" charset="0"/>
            </a:rPr>
            <a:t>AMENAZAS</a:t>
          </a:r>
          <a:endParaRPr lang="es-ES" sz="1900" b="1" dirty="0">
            <a:solidFill>
              <a:schemeClr val="accent6">
                <a:lumMod val="50000"/>
              </a:schemeClr>
            </a:solidFill>
            <a:latin typeface="Arial Black" panose="020B0A04020102020204" pitchFamily="34" charset="0"/>
          </a:endParaRPr>
        </a:p>
      </dgm:t>
    </dgm:pt>
    <dgm:pt modelId="{A897369B-7D9F-468F-BA40-0D8175CC64F0}" type="parTrans" cxnId="{181FDDB1-A88A-48F2-9AA0-4F2A8752AC1E}">
      <dgm:prSet/>
      <dgm:spPr/>
      <dgm:t>
        <a:bodyPr/>
        <a:lstStyle/>
        <a:p>
          <a:endParaRPr lang="es-ES" sz="1700" b="1">
            <a:solidFill>
              <a:schemeClr val="accent1">
                <a:lumMod val="50000"/>
              </a:schemeClr>
            </a:solidFill>
          </a:endParaRPr>
        </a:p>
      </dgm:t>
    </dgm:pt>
    <dgm:pt modelId="{D78266BD-9CCD-4AEE-8563-DCB7E1EF6BAA}" type="sibTrans" cxnId="{181FDDB1-A88A-48F2-9AA0-4F2A8752AC1E}">
      <dgm:prSet/>
      <dgm:spPr/>
      <dgm:t>
        <a:bodyPr/>
        <a:lstStyle/>
        <a:p>
          <a:endParaRPr lang="es-ES" sz="1700" b="1">
            <a:solidFill>
              <a:schemeClr val="accent1">
                <a:lumMod val="50000"/>
              </a:schemeClr>
            </a:solidFill>
          </a:endParaRPr>
        </a:p>
      </dgm:t>
    </dgm:pt>
    <dgm:pt modelId="{12764882-3298-446C-9CB3-8948D2081A8B}">
      <dgm:prSet phldrT="[Texto]" custT="1"/>
      <dgm:spPr/>
      <dgm:t>
        <a:bodyPr/>
        <a:lstStyle/>
        <a:p>
          <a:r>
            <a:rPr lang="es-ES" sz="1700" b="1" dirty="0" smtClean="0">
              <a:solidFill>
                <a:schemeClr val="tx1"/>
              </a:solidFill>
            </a:rPr>
            <a:t>SNNA</a:t>
          </a:r>
          <a:endParaRPr lang="es-ES" sz="1700" b="1" dirty="0">
            <a:solidFill>
              <a:schemeClr val="tx1"/>
            </a:solidFill>
          </a:endParaRPr>
        </a:p>
      </dgm:t>
    </dgm:pt>
    <dgm:pt modelId="{A5F6C06F-6E89-4B3C-93AF-D865E98B1189}" type="parTrans" cxnId="{A79B365D-DB82-440B-BC24-D32AC191AE78}">
      <dgm:prSet custT="1"/>
      <dgm:spPr>
        <a:ln w="50800">
          <a:solidFill>
            <a:schemeClr val="accent5"/>
          </a:solidFill>
        </a:ln>
      </dgm:spPr>
      <dgm:t>
        <a:bodyPr/>
        <a:lstStyle/>
        <a:p>
          <a:endParaRPr lang="es-ES" sz="1700" b="1">
            <a:solidFill>
              <a:schemeClr val="accent1">
                <a:lumMod val="50000"/>
              </a:schemeClr>
            </a:solidFill>
          </a:endParaRPr>
        </a:p>
      </dgm:t>
    </dgm:pt>
    <dgm:pt modelId="{0DB917C1-7E60-4432-A22E-74248EC13F10}" type="sibTrans" cxnId="{A79B365D-DB82-440B-BC24-D32AC191AE78}">
      <dgm:prSet/>
      <dgm:spPr/>
      <dgm:t>
        <a:bodyPr/>
        <a:lstStyle/>
        <a:p>
          <a:endParaRPr lang="es-ES" sz="1700" b="1">
            <a:solidFill>
              <a:schemeClr val="accent1">
                <a:lumMod val="50000"/>
              </a:schemeClr>
            </a:solidFill>
          </a:endParaRPr>
        </a:p>
      </dgm:t>
    </dgm:pt>
    <dgm:pt modelId="{4CE01498-F319-40E8-88ED-779A1BE84843}">
      <dgm:prSet phldrT="[Texto]" custT="1"/>
      <dgm:spPr/>
      <dgm:t>
        <a:bodyPr/>
        <a:lstStyle/>
        <a:p>
          <a:r>
            <a:rPr lang="es-ES" sz="1700" b="1" dirty="0" smtClean="0">
              <a:solidFill>
                <a:schemeClr val="tx1"/>
              </a:solidFill>
            </a:rPr>
            <a:t>Dependencia de los fondos estatales</a:t>
          </a:r>
          <a:endParaRPr lang="es-ES" sz="1700" b="1" dirty="0">
            <a:solidFill>
              <a:schemeClr val="tx1"/>
            </a:solidFill>
          </a:endParaRPr>
        </a:p>
      </dgm:t>
    </dgm:pt>
    <dgm:pt modelId="{4A3A6BAD-E86E-49FA-938C-BE0C1AE50F19}" type="parTrans" cxnId="{3129C998-7C55-48D8-8AC1-E379C4FDD389}">
      <dgm:prSet custT="1"/>
      <dgm:spPr>
        <a:ln w="50800">
          <a:solidFill>
            <a:schemeClr val="accent5"/>
          </a:solidFill>
        </a:ln>
      </dgm:spPr>
      <dgm:t>
        <a:bodyPr/>
        <a:lstStyle/>
        <a:p>
          <a:endParaRPr lang="es-ES" sz="1700" b="1">
            <a:solidFill>
              <a:schemeClr val="accent1">
                <a:lumMod val="50000"/>
              </a:schemeClr>
            </a:solidFill>
          </a:endParaRPr>
        </a:p>
      </dgm:t>
    </dgm:pt>
    <dgm:pt modelId="{7BDE833E-8188-40F0-8C63-C2A619D488E9}" type="sibTrans" cxnId="{3129C998-7C55-48D8-8AC1-E379C4FDD389}">
      <dgm:prSet/>
      <dgm:spPr/>
      <dgm:t>
        <a:bodyPr/>
        <a:lstStyle/>
        <a:p>
          <a:endParaRPr lang="es-ES" sz="1700" b="1">
            <a:solidFill>
              <a:schemeClr val="accent1">
                <a:lumMod val="50000"/>
              </a:schemeClr>
            </a:solidFill>
          </a:endParaRPr>
        </a:p>
      </dgm:t>
    </dgm:pt>
    <dgm:pt modelId="{96D7A51E-9FA2-433F-894A-FB9678FE7C94}">
      <dgm:prSet phldrT="[Texto]" custT="1"/>
      <dgm:spPr/>
      <dgm:t>
        <a:bodyPr/>
        <a:lstStyle/>
        <a:p>
          <a:r>
            <a:rPr lang="es-ES" sz="1700" b="1" dirty="0" smtClean="0">
              <a:solidFill>
                <a:schemeClr val="tx1"/>
              </a:solidFill>
            </a:rPr>
            <a:t>Eventual reducción del Presupuesto estatal</a:t>
          </a:r>
          <a:endParaRPr lang="es-ES" sz="1700" b="1" dirty="0">
            <a:solidFill>
              <a:schemeClr val="tx1"/>
            </a:solidFill>
          </a:endParaRPr>
        </a:p>
      </dgm:t>
    </dgm:pt>
    <dgm:pt modelId="{C2D8A608-C8A6-48AB-B71B-CF406A71FBBE}" type="parTrans" cxnId="{3B3C275B-B3B0-4B3C-9606-5CD028950C90}">
      <dgm:prSet custT="1"/>
      <dgm:spPr>
        <a:ln w="50800">
          <a:solidFill>
            <a:schemeClr val="accent5"/>
          </a:solidFill>
        </a:ln>
      </dgm:spPr>
      <dgm:t>
        <a:bodyPr/>
        <a:lstStyle/>
        <a:p>
          <a:endParaRPr lang="es-ES" sz="1700" b="1">
            <a:solidFill>
              <a:schemeClr val="accent1">
                <a:lumMod val="50000"/>
              </a:schemeClr>
            </a:solidFill>
          </a:endParaRPr>
        </a:p>
      </dgm:t>
    </dgm:pt>
    <dgm:pt modelId="{9A6968DB-2A88-4E79-951B-50F0C4EFFF46}" type="sibTrans" cxnId="{3B3C275B-B3B0-4B3C-9606-5CD028950C90}">
      <dgm:prSet/>
      <dgm:spPr/>
      <dgm:t>
        <a:bodyPr/>
        <a:lstStyle/>
        <a:p>
          <a:endParaRPr lang="es-ES" sz="1700" b="1">
            <a:solidFill>
              <a:schemeClr val="accent1">
                <a:lumMod val="50000"/>
              </a:schemeClr>
            </a:solidFill>
          </a:endParaRPr>
        </a:p>
      </dgm:t>
    </dgm:pt>
    <dgm:pt modelId="{07732972-82C5-4185-97BE-F524681F15E5}">
      <dgm:prSet custT="1"/>
      <dgm:spPr/>
      <dgm:t>
        <a:bodyPr/>
        <a:lstStyle/>
        <a:p>
          <a:r>
            <a:rPr lang="es-ES" sz="1700" b="1" dirty="0" smtClean="0">
              <a:solidFill>
                <a:schemeClr val="tx1"/>
              </a:solidFill>
            </a:rPr>
            <a:t>Poco desarrollo empresarial e industrial de la provincia</a:t>
          </a:r>
          <a:endParaRPr lang="es-ES" sz="1700" b="1" dirty="0">
            <a:solidFill>
              <a:schemeClr val="tx1"/>
            </a:solidFill>
          </a:endParaRPr>
        </a:p>
      </dgm:t>
    </dgm:pt>
    <dgm:pt modelId="{E6B5EB6F-7F6A-4CF8-BA79-FD879FA48B94}" type="parTrans" cxnId="{C60F472F-2F99-4732-A071-F371C6DFA644}">
      <dgm:prSet custT="1"/>
      <dgm:spPr>
        <a:ln w="50800">
          <a:solidFill>
            <a:schemeClr val="accent5"/>
          </a:solidFill>
        </a:ln>
      </dgm:spPr>
      <dgm:t>
        <a:bodyPr/>
        <a:lstStyle/>
        <a:p>
          <a:endParaRPr lang="es-ES" sz="1700" b="1">
            <a:solidFill>
              <a:schemeClr val="accent1">
                <a:lumMod val="50000"/>
              </a:schemeClr>
            </a:solidFill>
          </a:endParaRPr>
        </a:p>
      </dgm:t>
    </dgm:pt>
    <dgm:pt modelId="{119F955F-987A-47E4-A35F-8AF004609952}" type="sibTrans" cxnId="{C60F472F-2F99-4732-A071-F371C6DFA644}">
      <dgm:prSet/>
      <dgm:spPr/>
      <dgm:t>
        <a:bodyPr/>
        <a:lstStyle/>
        <a:p>
          <a:endParaRPr lang="es-ES" sz="1700" b="1">
            <a:solidFill>
              <a:schemeClr val="accent1">
                <a:lumMod val="50000"/>
              </a:schemeClr>
            </a:solidFill>
          </a:endParaRPr>
        </a:p>
      </dgm:t>
    </dgm:pt>
    <dgm:pt modelId="{4ABB5C36-17FB-4642-AFAE-279835FF1FF6}">
      <dgm:prSet custT="1"/>
      <dgm:spPr/>
      <dgm:t>
        <a:bodyPr/>
        <a:lstStyle/>
        <a:p>
          <a:r>
            <a:rPr lang="es-ES" sz="1700" b="1" dirty="0" smtClean="0">
              <a:solidFill>
                <a:schemeClr val="tx1"/>
              </a:solidFill>
            </a:rPr>
            <a:t>Carreras similares en otras universidades locales</a:t>
          </a:r>
          <a:endParaRPr lang="es-ES" sz="1700" b="1" dirty="0">
            <a:solidFill>
              <a:schemeClr val="tx1"/>
            </a:solidFill>
          </a:endParaRPr>
        </a:p>
      </dgm:t>
    </dgm:pt>
    <dgm:pt modelId="{2EF97448-BC69-4E8A-BC50-899552B6C52A}" type="parTrans" cxnId="{1975F82D-D01B-425A-AC06-EEABF3EF5CF7}">
      <dgm:prSet custT="1"/>
      <dgm:spPr>
        <a:ln w="50800">
          <a:solidFill>
            <a:schemeClr val="accent5"/>
          </a:solidFill>
        </a:ln>
      </dgm:spPr>
      <dgm:t>
        <a:bodyPr/>
        <a:lstStyle/>
        <a:p>
          <a:endParaRPr lang="es-ES" sz="1700" b="1">
            <a:solidFill>
              <a:schemeClr val="accent1">
                <a:lumMod val="50000"/>
              </a:schemeClr>
            </a:solidFill>
          </a:endParaRPr>
        </a:p>
      </dgm:t>
    </dgm:pt>
    <dgm:pt modelId="{357D2A47-97DB-42A4-877A-F4D7C53055F9}" type="sibTrans" cxnId="{1975F82D-D01B-425A-AC06-EEABF3EF5CF7}">
      <dgm:prSet/>
      <dgm:spPr/>
      <dgm:t>
        <a:bodyPr/>
        <a:lstStyle/>
        <a:p>
          <a:endParaRPr lang="es-ES" sz="1700" b="1">
            <a:solidFill>
              <a:schemeClr val="accent1">
                <a:lumMod val="50000"/>
              </a:schemeClr>
            </a:solidFill>
          </a:endParaRPr>
        </a:p>
      </dgm:t>
    </dgm:pt>
    <dgm:pt modelId="{22ED5808-B95E-4A91-A1B8-2BBA07FD09A4}" type="pres">
      <dgm:prSet presAssocID="{C79DE3A5-EC5A-436A-9953-7FEEB68B81F6}" presName="cycle" presStyleCnt="0">
        <dgm:presLayoutVars>
          <dgm:chMax val="1"/>
          <dgm:dir/>
          <dgm:animLvl val="ctr"/>
          <dgm:resizeHandles val="exact"/>
        </dgm:presLayoutVars>
      </dgm:prSet>
      <dgm:spPr/>
      <dgm:t>
        <a:bodyPr/>
        <a:lstStyle/>
        <a:p>
          <a:endParaRPr lang="es-ES"/>
        </a:p>
      </dgm:t>
    </dgm:pt>
    <dgm:pt modelId="{65DA27EB-ED58-4987-9B70-DA1504EF9B7E}" type="pres">
      <dgm:prSet presAssocID="{FA61A3BD-C5C2-4A5A-AB09-7201D868FFC6}" presName="centerShape" presStyleLbl="node0" presStyleIdx="0" presStyleCnt="1" custScaleX="171608" custScaleY="145644" custLinFactNeighborX="0" custLinFactNeighborY="5392"/>
      <dgm:spPr/>
      <dgm:t>
        <a:bodyPr/>
        <a:lstStyle/>
        <a:p>
          <a:endParaRPr lang="es-ES"/>
        </a:p>
      </dgm:t>
    </dgm:pt>
    <dgm:pt modelId="{C075EF89-A675-4D5D-B1D9-E8E062969553}" type="pres">
      <dgm:prSet presAssocID="{A5F6C06F-6E89-4B3C-93AF-D865E98B1189}" presName="Name9" presStyleLbl="parChTrans1D2" presStyleIdx="0" presStyleCnt="5"/>
      <dgm:spPr/>
      <dgm:t>
        <a:bodyPr/>
        <a:lstStyle/>
        <a:p>
          <a:endParaRPr lang="es-ES"/>
        </a:p>
      </dgm:t>
    </dgm:pt>
    <dgm:pt modelId="{7EA58998-238E-49ED-B327-DD5F2E2F59EE}" type="pres">
      <dgm:prSet presAssocID="{A5F6C06F-6E89-4B3C-93AF-D865E98B1189}" presName="connTx" presStyleLbl="parChTrans1D2" presStyleIdx="0" presStyleCnt="5"/>
      <dgm:spPr/>
      <dgm:t>
        <a:bodyPr/>
        <a:lstStyle/>
        <a:p>
          <a:endParaRPr lang="es-ES"/>
        </a:p>
      </dgm:t>
    </dgm:pt>
    <dgm:pt modelId="{9CAF4D86-8F83-4DDE-8A06-99BFB4EE9965}" type="pres">
      <dgm:prSet presAssocID="{12764882-3298-446C-9CB3-8948D2081A8B}" presName="node" presStyleLbl="node1" presStyleIdx="0" presStyleCnt="5" custScaleX="118296" custScaleY="111808" custRadScaleRad="100000" custRadScaleInc="-289">
        <dgm:presLayoutVars>
          <dgm:bulletEnabled val="1"/>
        </dgm:presLayoutVars>
      </dgm:prSet>
      <dgm:spPr/>
      <dgm:t>
        <a:bodyPr/>
        <a:lstStyle/>
        <a:p>
          <a:endParaRPr lang="es-ES"/>
        </a:p>
      </dgm:t>
    </dgm:pt>
    <dgm:pt modelId="{18E3815B-71F6-441D-8EBD-B274CEE1FF05}" type="pres">
      <dgm:prSet presAssocID="{4A3A6BAD-E86E-49FA-938C-BE0C1AE50F19}" presName="Name9" presStyleLbl="parChTrans1D2" presStyleIdx="1" presStyleCnt="5"/>
      <dgm:spPr/>
      <dgm:t>
        <a:bodyPr/>
        <a:lstStyle/>
        <a:p>
          <a:endParaRPr lang="es-ES"/>
        </a:p>
      </dgm:t>
    </dgm:pt>
    <dgm:pt modelId="{0CFF48AB-B016-4F8B-8882-61FA8B4F387B}" type="pres">
      <dgm:prSet presAssocID="{4A3A6BAD-E86E-49FA-938C-BE0C1AE50F19}" presName="connTx" presStyleLbl="parChTrans1D2" presStyleIdx="1" presStyleCnt="5"/>
      <dgm:spPr/>
      <dgm:t>
        <a:bodyPr/>
        <a:lstStyle/>
        <a:p>
          <a:endParaRPr lang="es-ES"/>
        </a:p>
      </dgm:t>
    </dgm:pt>
    <dgm:pt modelId="{553E6CA6-AFB3-4152-9D46-4CC8890C4AA5}" type="pres">
      <dgm:prSet presAssocID="{4CE01498-F319-40E8-88ED-779A1BE84843}" presName="node" presStyleLbl="node1" presStyleIdx="1" presStyleCnt="5" custScaleX="145532" custScaleY="119937" custRadScaleRad="128627" custRadScaleInc="-11424">
        <dgm:presLayoutVars>
          <dgm:bulletEnabled val="1"/>
        </dgm:presLayoutVars>
      </dgm:prSet>
      <dgm:spPr/>
      <dgm:t>
        <a:bodyPr/>
        <a:lstStyle/>
        <a:p>
          <a:endParaRPr lang="es-ES"/>
        </a:p>
      </dgm:t>
    </dgm:pt>
    <dgm:pt modelId="{222A3394-2092-4417-9BD1-AD6E16FB53C3}" type="pres">
      <dgm:prSet presAssocID="{2EF97448-BC69-4E8A-BC50-899552B6C52A}" presName="Name9" presStyleLbl="parChTrans1D2" presStyleIdx="2" presStyleCnt="5"/>
      <dgm:spPr/>
      <dgm:t>
        <a:bodyPr/>
        <a:lstStyle/>
        <a:p>
          <a:endParaRPr lang="es-ES"/>
        </a:p>
      </dgm:t>
    </dgm:pt>
    <dgm:pt modelId="{0F535067-BBF3-419C-865E-7C4D8ADD3696}" type="pres">
      <dgm:prSet presAssocID="{2EF97448-BC69-4E8A-BC50-899552B6C52A}" presName="connTx" presStyleLbl="parChTrans1D2" presStyleIdx="2" presStyleCnt="5"/>
      <dgm:spPr/>
      <dgm:t>
        <a:bodyPr/>
        <a:lstStyle/>
        <a:p>
          <a:endParaRPr lang="es-ES"/>
        </a:p>
      </dgm:t>
    </dgm:pt>
    <dgm:pt modelId="{1DB86E15-3189-4F93-88D3-65423DEBB908}" type="pres">
      <dgm:prSet presAssocID="{4ABB5C36-17FB-4642-AFAE-279835FF1FF6}" presName="node" presStyleLbl="node1" presStyleIdx="2" presStyleCnt="5" custScaleX="128703" custScaleY="126823" custRadScaleRad="136612" custRadScaleInc="-50126">
        <dgm:presLayoutVars>
          <dgm:bulletEnabled val="1"/>
        </dgm:presLayoutVars>
      </dgm:prSet>
      <dgm:spPr/>
      <dgm:t>
        <a:bodyPr/>
        <a:lstStyle/>
        <a:p>
          <a:endParaRPr lang="es-ES"/>
        </a:p>
      </dgm:t>
    </dgm:pt>
    <dgm:pt modelId="{F83F09F8-9094-443A-8155-45E81E5E7CF6}" type="pres">
      <dgm:prSet presAssocID="{E6B5EB6F-7F6A-4CF8-BA79-FD879FA48B94}" presName="Name9" presStyleLbl="parChTrans1D2" presStyleIdx="3" presStyleCnt="5"/>
      <dgm:spPr/>
      <dgm:t>
        <a:bodyPr/>
        <a:lstStyle/>
        <a:p>
          <a:endParaRPr lang="es-ES"/>
        </a:p>
      </dgm:t>
    </dgm:pt>
    <dgm:pt modelId="{A7FA3BCB-1DEE-415A-AEB7-E078C9C0C755}" type="pres">
      <dgm:prSet presAssocID="{E6B5EB6F-7F6A-4CF8-BA79-FD879FA48B94}" presName="connTx" presStyleLbl="parChTrans1D2" presStyleIdx="3" presStyleCnt="5"/>
      <dgm:spPr/>
      <dgm:t>
        <a:bodyPr/>
        <a:lstStyle/>
        <a:p>
          <a:endParaRPr lang="es-ES"/>
        </a:p>
      </dgm:t>
    </dgm:pt>
    <dgm:pt modelId="{5DC314E8-E30B-4435-B9B9-21375B4351B4}" type="pres">
      <dgm:prSet presAssocID="{07732972-82C5-4185-97BE-F524681F15E5}" presName="node" presStyleLbl="node1" presStyleIdx="3" presStyleCnt="5" custScaleX="127444" custScaleY="119537" custRadScaleRad="140939" custRadScaleInc="47839">
        <dgm:presLayoutVars>
          <dgm:bulletEnabled val="1"/>
        </dgm:presLayoutVars>
      </dgm:prSet>
      <dgm:spPr/>
      <dgm:t>
        <a:bodyPr/>
        <a:lstStyle/>
        <a:p>
          <a:endParaRPr lang="es-ES"/>
        </a:p>
      </dgm:t>
    </dgm:pt>
    <dgm:pt modelId="{7C8A47BF-9351-4C1E-9228-88F85E856512}" type="pres">
      <dgm:prSet presAssocID="{C2D8A608-C8A6-48AB-B71B-CF406A71FBBE}" presName="Name9" presStyleLbl="parChTrans1D2" presStyleIdx="4" presStyleCnt="5"/>
      <dgm:spPr/>
      <dgm:t>
        <a:bodyPr/>
        <a:lstStyle/>
        <a:p>
          <a:endParaRPr lang="es-ES"/>
        </a:p>
      </dgm:t>
    </dgm:pt>
    <dgm:pt modelId="{A7AF6EAE-527E-4078-8754-E099C36437BA}" type="pres">
      <dgm:prSet presAssocID="{C2D8A608-C8A6-48AB-B71B-CF406A71FBBE}" presName="connTx" presStyleLbl="parChTrans1D2" presStyleIdx="4" presStyleCnt="5"/>
      <dgm:spPr/>
      <dgm:t>
        <a:bodyPr/>
        <a:lstStyle/>
        <a:p>
          <a:endParaRPr lang="es-ES"/>
        </a:p>
      </dgm:t>
    </dgm:pt>
    <dgm:pt modelId="{5AC90696-17B4-4A41-86E8-FADE75EAA3DA}" type="pres">
      <dgm:prSet presAssocID="{96D7A51E-9FA2-433F-894A-FB9678FE7C94}" presName="node" presStyleLbl="node1" presStyleIdx="4" presStyleCnt="5" custScaleX="132413" custScaleY="110788" custRadScaleRad="128856" custRadScaleInc="-2507">
        <dgm:presLayoutVars>
          <dgm:bulletEnabled val="1"/>
        </dgm:presLayoutVars>
      </dgm:prSet>
      <dgm:spPr/>
      <dgm:t>
        <a:bodyPr/>
        <a:lstStyle/>
        <a:p>
          <a:endParaRPr lang="es-ES"/>
        </a:p>
      </dgm:t>
    </dgm:pt>
  </dgm:ptLst>
  <dgm:cxnLst>
    <dgm:cxn modelId="{31BCB0A4-0E1C-4878-B91D-2598F8254A06}" type="presOf" srcId="{C2D8A608-C8A6-48AB-B71B-CF406A71FBBE}" destId="{A7AF6EAE-527E-4078-8754-E099C36437BA}" srcOrd="1" destOrd="0" presId="urn:microsoft.com/office/officeart/2005/8/layout/radial1"/>
    <dgm:cxn modelId="{A79B365D-DB82-440B-BC24-D32AC191AE78}" srcId="{FA61A3BD-C5C2-4A5A-AB09-7201D868FFC6}" destId="{12764882-3298-446C-9CB3-8948D2081A8B}" srcOrd="0" destOrd="0" parTransId="{A5F6C06F-6E89-4B3C-93AF-D865E98B1189}" sibTransId="{0DB917C1-7E60-4432-A22E-74248EC13F10}"/>
    <dgm:cxn modelId="{1BE6E868-185F-4A0B-8B08-8AE61F0B106D}" type="presOf" srcId="{E6B5EB6F-7F6A-4CF8-BA79-FD879FA48B94}" destId="{F83F09F8-9094-443A-8155-45E81E5E7CF6}" srcOrd="0" destOrd="0" presId="urn:microsoft.com/office/officeart/2005/8/layout/radial1"/>
    <dgm:cxn modelId="{367D599B-D772-4E1F-BAC2-49FB1958730A}" type="presOf" srcId="{2EF97448-BC69-4E8A-BC50-899552B6C52A}" destId="{0F535067-BBF3-419C-865E-7C4D8ADD3696}" srcOrd="1" destOrd="0" presId="urn:microsoft.com/office/officeart/2005/8/layout/radial1"/>
    <dgm:cxn modelId="{E6969A2F-74E2-4928-9766-A29B36A3AC26}" type="presOf" srcId="{A5F6C06F-6E89-4B3C-93AF-D865E98B1189}" destId="{C075EF89-A675-4D5D-B1D9-E8E062969553}" srcOrd="0" destOrd="0" presId="urn:microsoft.com/office/officeart/2005/8/layout/radial1"/>
    <dgm:cxn modelId="{C906B0DD-635A-48F2-903D-590365BF1467}" type="presOf" srcId="{C79DE3A5-EC5A-436A-9953-7FEEB68B81F6}" destId="{22ED5808-B95E-4A91-A1B8-2BBA07FD09A4}" srcOrd="0" destOrd="0" presId="urn:microsoft.com/office/officeart/2005/8/layout/radial1"/>
    <dgm:cxn modelId="{D5C1F663-DECD-4606-B976-986ABBF2AE9A}" type="presOf" srcId="{4A3A6BAD-E86E-49FA-938C-BE0C1AE50F19}" destId="{18E3815B-71F6-441D-8EBD-B274CEE1FF05}" srcOrd="0" destOrd="0" presId="urn:microsoft.com/office/officeart/2005/8/layout/radial1"/>
    <dgm:cxn modelId="{181FDDB1-A88A-48F2-9AA0-4F2A8752AC1E}" srcId="{C79DE3A5-EC5A-436A-9953-7FEEB68B81F6}" destId="{FA61A3BD-C5C2-4A5A-AB09-7201D868FFC6}" srcOrd="0" destOrd="0" parTransId="{A897369B-7D9F-468F-BA40-0D8175CC64F0}" sibTransId="{D78266BD-9CCD-4AEE-8563-DCB7E1EF6BAA}"/>
    <dgm:cxn modelId="{E7CD749A-9837-47B8-A479-732BDCDD254D}" type="presOf" srcId="{4ABB5C36-17FB-4642-AFAE-279835FF1FF6}" destId="{1DB86E15-3189-4F93-88D3-65423DEBB908}" srcOrd="0" destOrd="0" presId="urn:microsoft.com/office/officeart/2005/8/layout/radial1"/>
    <dgm:cxn modelId="{887A09CA-9E4A-41F7-876F-BB4355FFA9E7}" type="presOf" srcId="{FA61A3BD-C5C2-4A5A-AB09-7201D868FFC6}" destId="{65DA27EB-ED58-4987-9B70-DA1504EF9B7E}" srcOrd="0" destOrd="0" presId="urn:microsoft.com/office/officeart/2005/8/layout/radial1"/>
    <dgm:cxn modelId="{C60F472F-2F99-4732-A071-F371C6DFA644}" srcId="{FA61A3BD-C5C2-4A5A-AB09-7201D868FFC6}" destId="{07732972-82C5-4185-97BE-F524681F15E5}" srcOrd="3" destOrd="0" parTransId="{E6B5EB6F-7F6A-4CF8-BA79-FD879FA48B94}" sibTransId="{119F955F-987A-47E4-A35F-8AF004609952}"/>
    <dgm:cxn modelId="{44288F81-52BB-4BE4-9EAE-24AD85F7BC1C}" type="presOf" srcId="{07732972-82C5-4185-97BE-F524681F15E5}" destId="{5DC314E8-E30B-4435-B9B9-21375B4351B4}" srcOrd="0" destOrd="0" presId="urn:microsoft.com/office/officeart/2005/8/layout/radial1"/>
    <dgm:cxn modelId="{316AA05B-2F42-49DB-B2FD-BD0B03415D61}" type="presOf" srcId="{4A3A6BAD-E86E-49FA-938C-BE0C1AE50F19}" destId="{0CFF48AB-B016-4F8B-8882-61FA8B4F387B}" srcOrd="1" destOrd="0" presId="urn:microsoft.com/office/officeart/2005/8/layout/radial1"/>
    <dgm:cxn modelId="{6CE3940E-53FF-4C5E-B6FF-F04D7A6ABF8C}" type="presOf" srcId="{E6B5EB6F-7F6A-4CF8-BA79-FD879FA48B94}" destId="{A7FA3BCB-1DEE-415A-AEB7-E078C9C0C755}" srcOrd="1" destOrd="0" presId="urn:microsoft.com/office/officeart/2005/8/layout/radial1"/>
    <dgm:cxn modelId="{EBF5F9AB-2353-41E2-8618-F7632824F596}" type="presOf" srcId="{A5F6C06F-6E89-4B3C-93AF-D865E98B1189}" destId="{7EA58998-238E-49ED-B327-DD5F2E2F59EE}" srcOrd="1" destOrd="0" presId="urn:microsoft.com/office/officeart/2005/8/layout/radial1"/>
    <dgm:cxn modelId="{FA39E9C4-9A61-46F4-AC2D-A7586BD0DB74}" type="presOf" srcId="{C2D8A608-C8A6-48AB-B71B-CF406A71FBBE}" destId="{7C8A47BF-9351-4C1E-9228-88F85E856512}" srcOrd="0" destOrd="0" presId="urn:microsoft.com/office/officeart/2005/8/layout/radial1"/>
    <dgm:cxn modelId="{793A322E-2A15-4228-90D9-EBD06E36D036}" type="presOf" srcId="{4CE01498-F319-40E8-88ED-779A1BE84843}" destId="{553E6CA6-AFB3-4152-9D46-4CC8890C4AA5}" srcOrd="0" destOrd="0" presId="urn:microsoft.com/office/officeart/2005/8/layout/radial1"/>
    <dgm:cxn modelId="{1975F82D-D01B-425A-AC06-EEABF3EF5CF7}" srcId="{FA61A3BD-C5C2-4A5A-AB09-7201D868FFC6}" destId="{4ABB5C36-17FB-4642-AFAE-279835FF1FF6}" srcOrd="2" destOrd="0" parTransId="{2EF97448-BC69-4E8A-BC50-899552B6C52A}" sibTransId="{357D2A47-97DB-42A4-877A-F4D7C53055F9}"/>
    <dgm:cxn modelId="{89F55C78-1375-4823-9C0C-9D7B15019848}" type="presOf" srcId="{96D7A51E-9FA2-433F-894A-FB9678FE7C94}" destId="{5AC90696-17B4-4A41-86E8-FADE75EAA3DA}" srcOrd="0" destOrd="0" presId="urn:microsoft.com/office/officeart/2005/8/layout/radial1"/>
    <dgm:cxn modelId="{3129C998-7C55-48D8-8AC1-E379C4FDD389}" srcId="{FA61A3BD-C5C2-4A5A-AB09-7201D868FFC6}" destId="{4CE01498-F319-40E8-88ED-779A1BE84843}" srcOrd="1" destOrd="0" parTransId="{4A3A6BAD-E86E-49FA-938C-BE0C1AE50F19}" sibTransId="{7BDE833E-8188-40F0-8C63-C2A619D488E9}"/>
    <dgm:cxn modelId="{3B3C275B-B3B0-4B3C-9606-5CD028950C90}" srcId="{FA61A3BD-C5C2-4A5A-AB09-7201D868FFC6}" destId="{96D7A51E-9FA2-433F-894A-FB9678FE7C94}" srcOrd="4" destOrd="0" parTransId="{C2D8A608-C8A6-48AB-B71B-CF406A71FBBE}" sibTransId="{9A6968DB-2A88-4E79-951B-50F0C4EFFF46}"/>
    <dgm:cxn modelId="{16770A69-94F2-4001-A608-3BC480903640}" type="presOf" srcId="{12764882-3298-446C-9CB3-8948D2081A8B}" destId="{9CAF4D86-8F83-4DDE-8A06-99BFB4EE9965}" srcOrd="0" destOrd="0" presId="urn:microsoft.com/office/officeart/2005/8/layout/radial1"/>
    <dgm:cxn modelId="{996BC674-4C5B-4A83-A65B-89CED7841393}" type="presOf" srcId="{2EF97448-BC69-4E8A-BC50-899552B6C52A}" destId="{222A3394-2092-4417-9BD1-AD6E16FB53C3}" srcOrd="0" destOrd="0" presId="urn:microsoft.com/office/officeart/2005/8/layout/radial1"/>
    <dgm:cxn modelId="{A8A2F96C-B69D-4169-ADBE-EC59774059A9}" type="presParOf" srcId="{22ED5808-B95E-4A91-A1B8-2BBA07FD09A4}" destId="{65DA27EB-ED58-4987-9B70-DA1504EF9B7E}" srcOrd="0" destOrd="0" presId="urn:microsoft.com/office/officeart/2005/8/layout/radial1"/>
    <dgm:cxn modelId="{E92F8CF0-A29C-40B4-817D-3AAAB780EE7A}" type="presParOf" srcId="{22ED5808-B95E-4A91-A1B8-2BBA07FD09A4}" destId="{C075EF89-A675-4D5D-B1D9-E8E062969553}" srcOrd="1" destOrd="0" presId="urn:microsoft.com/office/officeart/2005/8/layout/radial1"/>
    <dgm:cxn modelId="{24B3C6AE-30FA-4C6E-A67D-A14873886245}" type="presParOf" srcId="{C075EF89-A675-4D5D-B1D9-E8E062969553}" destId="{7EA58998-238E-49ED-B327-DD5F2E2F59EE}" srcOrd="0" destOrd="0" presId="urn:microsoft.com/office/officeart/2005/8/layout/radial1"/>
    <dgm:cxn modelId="{F3B6331F-F0D9-43F8-8BED-73C072555A82}" type="presParOf" srcId="{22ED5808-B95E-4A91-A1B8-2BBA07FD09A4}" destId="{9CAF4D86-8F83-4DDE-8A06-99BFB4EE9965}" srcOrd="2" destOrd="0" presId="urn:microsoft.com/office/officeart/2005/8/layout/radial1"/>
    <dgm:cxn modelId="{A46A2F90-EEC1-465B-A2E3-35F904974B47}" type="presParOf" srcId="{22ED5808-B95E-4A91-A1B8-2BBA07FD09A4}" destId="{18E3815B-71F6-441D-8EBD-B274CEE1FF05}" srcOrd="3" destOrd="0" presId="urn:microsoft.com/office/officeart/2005/8/layout/radial1"/>
    <dgm:cxn modelId="{AB84F900-3F23-46CD-8B9E-7741FB2C4B13}" type="presParOf" srcId="{18E3815B-71F6-441D-8EBD-B274CEE1FF05}" destId="{0CFF48AB-B016-4F8B-8882-61FA8B4F387B}" srcOrd="0" destOrd="0" presId="urn:microsoft.com/office/officeart/2005/8/layout/radial1"/>
    <dgm:cxn modelId="{26627296-40F4-4C3B-9361-8D1681829901}" type="presParOf" srcId="{22ED5808-B95E-4A91-A1B8-2BBA07FD09A4}" destId="{553E6CA6-AFB3-4152-9D46-4CC8890C4AA5}" srcOrd="4" destOrd="0" presId="urn:microsoft.com/office/officeart/2005/8/layout/radial1"/>
    <dgm:cxn modelId="{697BE4E0-08D4-4BBE-A3B2-CE9E0BFD9F4F}" type="presParOf" srcId="{22ED5808-B95E-4A91-A1B8-2BBA07FD09A4}" destId="{222A3394-2092-4417-9BD1-AD6E16FB53C3}" srcOrd="5" destOrd="0" presId="urn:microsoft.com/office/officeart/2005/8/layout/radial1"/>
    <dgm:cxn modelId="{68B47EEF-DC00-455C-8E0E-155E263E29DC}" type="presParOf" srcId="{222A3394-2092-4417-9BD1-AD6E16FB53C3}" destId="{0F535067-BBF3-419C-865E-7C4D8ADD3696}" srcOrd="0" destOrd="0" presId="urn:microsoft.com/office/officeart/2005/8/layout/radial1"/>
    <dgm:cxn modelId="{1D4E79DF-34EC-4827-A31E-CC353D86C6BD}" type="presParOf" srcId="{22ED5808-B95E-4A91-A1B8-2BBA07FD09A4}" destId="{1DB86E15-3189-4F93-88D3-65423DEBB908}" srcOrd="6" destOrd="0" presId="urn:microsoft.com/office/officeart/2005/8/layout/radial1"/>
    <dgm:cxn modelId="{65CAC97D-2DBC-447B-A9EB-EF7DC43BB380}" type="presParOf" srcId="{22ED5808-B95E-4A91-A1B8-2BBA07FD09A4}" destId="{F83F09F8-9094-443A-8155-45E81E5E7CF6}" srcOrd="7" destOrd="0" presId="urn:microsoft.com/office/officeart/2005/8/layout/radial1"/>
    <dgm:cxn modelId="{8A8D64B2-576A-498C-BBE8-CB7894B82C20}" type="presParOf" srcId="{F83F09F8-9094-443A-8155-45E81E5E7CF6}" destId="{A7FA3BCB-1DEE-415A-AEB7-E078C9C0C755}" srcOrd="0" destOrd="0" presId="urn:microsoft.com/office/officeart/2005/8/layout/radial1"/>
    <dgm:cxn modelId="{CD83F286-359B-4809-850A-A42EA0314A86}" type="presParOf" srcId="{22ED5808-B95E-4A91-A1B8-2BBA07FD09A4}" destId="{5DC314E8-E30B-4435-B9B9-21375B4351B4}" srcOrd="8" destOrd="0" presId="urn:microsoft.com/office/officeart/2005/8/layout/radial1"/>
    <dgm:cxn modelId="{D195A952-B5C3-480A-882B-A82731F464FF}" type="presParOf" srcId="{22ED5808-B95E-4A91-A1B8-2BBA07FD09A4}" destId="{7C8A47BF-9351-4C1E-9228-88F85E856512}" srcOrd="9" destOrd="0" presId="urn:microsoft.com/office/officeart/2005/8/layout/radial1"/>
    <dgm:cxn modelId="{7A28DBE9-25C3-412B-A66E-6132F499DD80}" type="presParOf" srcId="{7C8A47BF-9351-4C1E-9228-88F85E856512}" destId="{A7AF6EAE-527E-4078-8754-E099C36437BA}" srcOrd="0" destOrd="0" presId="urn:microsoft.com/office/officeart/2005/8/layout/radial1"/>
    <dgm:cxn modelId="{2475C9BA-7C62-4191-9AD2-37A46E9B6CC8}" type="presParOf" srcId="{22ED5808-B95E-4A91-A1B8-2BBA07FD09A4}" destId="{5AC90696-17B4-4A41-86E8-FADE75EAA3DA}"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9DE3A5-EC5A-436A-9953-7FEEB68B81F6}" type="doc">
      <dgm:prSet loTypeId="urn:microsoft.com/office/officeart/2005/8/layout/radial1" loCatId="relationship" qsTypeId="urn:microsoft.com/office/officeart/2005/8/quickstyle/simple2" qsCatId="simple" csTypeId="urn:microsoft.com/office/officeart/2005/8/colors/colorful4" csCatId="colorful" phldr="1"/>
      <dgm:spPr/>
      <dgm:t>
        <a:bodyPr/>
        <a:lstStyle/>
        <a:p>
          <a:endParaRPr lang="es-ES"/>
        </a:p>
      </dgm:t>
    </dgm:pt>
    <dgm:pt modelId="{FA61A3BD-C5C2-4A5A-AB09-7201D868FFC6}">
      <dgm:prSet phldrT="[Texto]" custT="1"/>
      <dgm:spPr/>
      <dgm:t>
        <a:bodyPr/>
        <a:lstStyle/>
        <a:p>
          <a:r>
            <a:rPr lang="es-ES" sz="1900" b="1" dirty="0" smtClean="0">
              <a:solidFill>
                <a:schemeClr val="accent6">
                  <a:lumMod val="50000"/>
                </a:schemeClr>
              </a:solidFill>
              <a:latin typeface="Arial Black" panose="020B0A04020102020204" pitchFamily="34" charset="0"/>
            </a:rPr>
            <a:t>FORTALEZAS</a:t>
          </a:r>
          <a:endParaRPr lang="es-ES" sz="1900" b="1" dirty="0">
            <a:solidFill>
              <a:schemeClr val="accent6">
                <a:lumMod val="50000"/>
              </a:schemeClr>
            </a:solidFill>
            <a:latin typeface="Arial Black" panose="020B0A04020102020204" pitchFamily="34" charset="0"/>
          </a:endParaRPr>
        </a:p>
      </dgm:t>
    </dgm:pt>
    <dgm:pt modelId="{A897369B-7D9F-468F-BA40-0D8175CC64F0}" type="parTrans" cxnId="{181FDDB1-A88A-48F2-9AA0-4F2A8752AC1E}">
      <dgm:prSet/>
      <dgm:spPr/>
      <dgm:t>
        <a:bodyPr/>
        <a:lstStyle/>
        <a:p>
          <a:endParaRPr lang="es-ES" sz="2400" b="1">
            <a:solidFill>
              <a:schemeClr val="bg2">
                <a:lumMod val="25000"/>
              </a:schemeClr>
            </a:solidFill>
          </a:endParaRPr>
        </a:p>
      </dgm:t>
    </dgm:pt>
    <dgm:pt modelId="{D78266BD-9CCD-4AEE-8563-DCB7E1EF6BAA}" type="sibTrans" cxnId="{181FDDB1-A88A-48F2-9AA0-4F2A8752AC1E}">
      <dgm:prSet/>
      <dgm:spPr/>
      <dgm:t>
        <a:bodyPr/>
        <a:lstStyle/>
        <a:p>
          <a:endParaRPr lang="es-ES" sz="2400" b="1">
            <a:solidFill>
              <a:schemeClr val="bg2">
                <a:lumMod val="25000"/>
              </a:schemeClr>
            </a:solidFill>
          </a:endParaRPr>
        </a:p>
      </dgm:t>
    </dgm:pt>
    <dgm:pt modelId="{12764882-3298-446C-9CB3-8948D2081A8B}">
      <dgm:prSet phldrT="[Texto]" custT="1"/>
      <dgm:spPr/>
      <dgm:t>
        <a:bodyPr/>
        <a:lstStyle/>
        <a:p>
          <a:r>
            <a:rPr lang="es-ES" sz="1700" b="1" dirty="0" smtClean="0">
              <a:solidFill>
                <a:schemeClr val="bg2">
                  <a:lumMod val="25000"/>
                </a:schemeClr>
              </a:solidFill>
            </a:rPr>
            <a:t>Gran número de docentes con cuarto nivel</a:t>
          </a:r>
          <a:endParaRPr lang="es-ES" sz="1700" b="1" dirty="0">
            <a:solidFill>
              <a:schemeClr val="bg2">
                <a:lumMod val="25000"/>
              </a:schemeClr>
            </a:solidFill>
          </a:endParaRPr>
        </a:p>
      </dgm:t>
    </dgm:pt>
    <dgm:pt modelId="{A5F6C06F-6E89-4B3C-93AF-D865E98B1189}" type="parTrans" cxnId="{A79B365D-DB82-440B-BC24-D32AC191AE78}">
      <dgm:prSet custT="1"/>
      <dgm:spPr>
        <a:ln w="50800">
          <a:solidFill>
            <a:schemeClr val="accent5">
              <a:lumMod val="75000"/>
            </a:schemeClr>
          </a:solidFill>
        </a:ln>
      </dgm:spPr>
      <dgm:t>
        <a:bodyPr/>
        <a:lstStyle/>
        <a:p>
          <a:endParaRPr lang="es-ES" sz="700" b="1">
            <a:solidFill>
              <a:schemeClr val="bg2">
                <a:lumMod val="25000"/>
              </a:schemeClr>
            </a:solidFill>
          </a:endParaRPr>
        </a:p>
      </dgm:t>
    </dgm:pt>
    <dgm:pt modelId="{0DB917C1-7E60-4432-A22E-74248EC13F10}" type="sibTrans" cxnId="{A79B365D-DB82-440B-BC24-D32AC191AE78}">
      <dgm:prSet/>
      <dgm:spPr/>
      <dgm:t>
        <a:bodyPr/>
        <a:lstStyle/>
        <a:p>
          <a:endParaRPr lang="es-ES" sz="2400" b="1">
            <a:solidFill>
              <a:schemeClr val="bg2">
                <a:lumMod val="25000"/>
              </a:schemeClr>
            </a:solidFill>
          </a:endParaRPr>
        </a:p>
      </dgm:t>
    </dgm:pt>
    <dgm:pt modelId="{07732972-82C5-4185-97BE-F524681F15E5}">
      <dgm:prSet custT="1"/>
      <dgm:spPr/>
      <dgm:t>
        <a:bodyPr/>
        <a:lstStyle/>
        <a:p>
          <a:r>
            <a:rPr lang="es-ES" sz="1700" b="1" dirty="0" smtClean="0">
              <a:solidFill>
                <a:schemeClr val="bg2">
                  <a:lumMod val="25000"/>
                </a:schemeClr>
              </a:solidFill>
            </a:rPr>
            <a:t>Actualización pensum de estudios</a:t>
          </a:r>
          <a:endParaRPr lang="es-ES" sz="1700" b="1" dirty="0">
            <a:solidFill>
              <a:schemeClr val="bg2">
                <a:lumMod val="25000"/>
              </a:schemeClr>
            </a:solidFill>
          </a:endParaRPr>
        </a:p>
      </dgm:t>
    </dgm:pt>
    <dgm:pt modelId="{E6B5EB6F-7F6A-4CF8-BA79-FD879FA48B94}" type="parTrans" cxnId="{C60F472F-2F99-4732-A071-F371C6DFA644}">
      <dgm:prSet custT="1"/>
      <dgm:spPr>
        <a:ln w="50800">
          <a:solidFill>
            <a:schemeClr val="accent5">
              <a:lumMod val="75000"/>
            </a:schemeClr>
          </a:solidFill>
        </a:ln>
      </dgm:spPr>
      <dgm:t>
        <a:bodyPr/>
        <a:lstStyle/>
        <a:p>
          <a:endParaRPr lang="es-ES" sz="700" b="1">
            <a:solidFill>
              <a:schemeClr val="bg2">
                <a:lumMod val="25000"/>
              </a:schemeClr>
            </a:solidFill>
          </a:endParaRPr>
        </a:p>
      </dgm:t>
    </dgm:pt>
    <dgm:pt modelId="{119F955F-987A-47E4-A35F-8AF004609952}" type="sibTrans" cxnId="{C60F472F-2F99-4732-A071-F371C6DFA644}">
      <dgm:prSet/>
      <dgm:spPr/>
      <dgm:t>
        <a:bodyPr/>
        <a:lstStyle/>
        <a:p>
          <a:endParaRPr lang="es-ES" sz="2400" b="1">
            <a:solidFill>
              <a:schemeClr val="bg2">
                <a:lumMod val="25000"/>
              </a:schemeClr>
            </a:solidFill>
          </a:endParaRPr>
        </a:p>
      </dgm:t>
    </dgm:pt>
    <dgm:pt modelId="{C47A6434-8A1D-4258-918A-FF26A29111C8}">
      <dgm:prSet custT="1"/>
      <dgm:spPr/>
      <dgm:t>
        <a:bodyPr/>
        <a:lstStyle/>
        <a:p>
          <a:r>
            <a:rPr lang="es-ES" sz="1700" b="1" dirty="0" smtClean="0">
              <a:solidFill>
                <a:schemeClr val="bg2">
                  <a:lumMod val="25000"/>
                </a:schemeClr>
              </a:solidFill>
            </a:rPr>
            <a:t>Infraestructura nueva y moderna</a:t>
          </a:r>
          <a:endParaRPr lang="es-ES" sz="1700" b="1" dirty="0">
            <a:solidFill>
              <a:schemeClr val="bg2">
                <a:lumMod val="25000"/>
              </a:schemeClr>
            </a:solidFill>
          </a:endParaRPr>
        </a:p>
      </dgm:t>
    </dgm:pt>
    <dgm:pt modelId="{E8AF8412-EE12-41A6-A8E3-9DD961A2EAE4}" type="parTrans" cxnId="{D8085224-7E82-4641-B05A-75041F4B6D53}">
      <dgm:prSet custT="1"/>
      <dgm:spPr>
        <a:ln w="50800">
          <a:solidFill>
            <a:schemeClr val="accent5">
              <a:lumMod val="75000"/>
            </a:schemeClr>
          </a:solidFill>
        </a:ln>
      </dgm:spPr>
      <dgm:t>
        <a:bodyPr/>
        <a:lstStyle/>
        <a:p>
          <a:endParaRPr lang="es-ES" sz="700" b="1">
            <a:solidFill>
              <a:schemeClr val="bg2">
                <a:lumMod val="25000"/>
              </a:schemeClr>
            </a:solidFill>
          </a:endParaRPr>
        </a:p>
      </dgm:t>
    </dgm:pt>
    <dgm:pt modelId="{6CEA3805-79E9-4B54-A79A-F7200867B9DA}" type="sibTrans" cxnId="{D8085224-7E82-4641-B05A-75041F4B6D53}">
      <dgm:prSet/>
      <dgm:spPr/>
      <dgm:t>
        <a:bodyPr/>
        <a:lstStyle/>
        <a:p>
          <a:endParaRPr lang="es-ES" sz="2400" b="1">
            <a:solidFill>
              <a:schemeClr val="bg2">
                <a:lumMod val="25000"/>
              </a:schemeClr>
            </a:solidFill>
          </a:endParaRPr>
        </a:p>
      </dgm:t>
    </dgm:pt>
    <dgm:pt modelId="{81DE36F2-2B54-4F01-89A3-8C5CD1B7ED56}">
      <dgm:prSet custT="1"/>
      <dgm:spPr/>
      <dgm:t>
        <a:bodyPr/>
        <a:lstStyle/>
        <a:p>
          <a:r>
            <a:rPr lang="es-ES" sz="1700" b="1" dirty="0" smtClean="0">
              <a:solidFill>
                <a:schemeClr val="bg2">
                  <a:lumMod val="25000"/>
                </a:schemeClr>
              </a:solidFill>
            </a:rPr>
            <a:t>Programas de vinculación con la sociedad</a:t>
          </a:r>
          <a:endParaRPr lang="es-ES" sz="1700" b="1" dirty="0">
            <a:solidFill>
              <a:schemeClr val="bg2">
                <a:lumMod val="25000"/>
              </a:schemeClr>
            </a:solidFill>
          </a:endParaRPr>
        </a:p>
      </dgm:t>
    </dgm:pt>
    <dgm:pt modelId="{AE7EAAD4-F050-468B-A315-1C6D47B67BB5}" type="parTrans" cxnId="{C0E890FC-DC74-4530-881A-BAAFA0D8072C}">
      <dgm:prSet custT="1"/>
      <dgm:spPr>
        <a:ln w="50800">
          <a:solidFill>
            <a:schemeClr val="accent5">
              <a:lumMod val="75000"/>
            </a:schemeClr>
          </a:solidFill>
        </a:ln>
      </dgm:spPr>
      <dgm:t>
        <a:bodyPr/>
        <a:lstStyle/>
        <a:p>
          <a:endParaRPr lang="es-ES" sz="700" b="1">
            <a:solidFill>
              <a:schemeClr val="bg2">
                <a:lumMod val="25000"/>
              </a:schemeClr>
            </a:solidFill>
          </a:endParaRPr>
        </a:p>
      </dgm:t>
    </dgm:pt>
    <dgm:pt modelId="{1330E70A-5815-4448-96D2-0B1C50314CD3}" type="sibTrans" cxnId="{C0E890FC-DC74-4530-881A-BAAFA0D8072C}">
      <dgm:prSet/>
      <dgm:spPr/>
      <dgm:t>
        <a:bodyPr/>
        <a:lstStyle/>
        <a:p>
          <a:endParaRPr lang="es-ES" sz="2400" b="1">
            <a:solidFill>
              <a:schemeClr val="bg2">
                <a:lumMod val="25000"/>
              </a:schemeClr>
            </a:solidFill>
          </a:endParaRPr>
        </a:p>
      </dgm:t>
    </dgm:pt>
    <dgm:pt modelId="{E0F6D9F7-7FE0-49F3-85AC-80FFF70C6EE9}">
      <dgm:prSet custT="1"/>
      <dgm:spPr/>
      <dgm:t>
        <a:bodyPr/>
        <a:lstStyle/>
        <a:p>
          <a:r>
            <a:rPr lang="es-ES" sz="1700" b="1" dirty="0" smtClean="0">
              <a:solidFill>
                <a:schemeClr val="bg2">
                  <a:lumMod val="25000"/>
                </a:schemeClr>
              </a:solidFill>
            </a:rPr>
            <a:t>Docentes con gran experiencia</a:t>
          </a:r>
          <a:endParaRPr lang="es-ES" sz="1700" b="1" dirty="0">
            <a:solidFill>
              <a:schemeClr val="bg2">
                <a:lumMod val="25000"/>
              </a:schemeClr>
            </a:solidFill>
          </a:endParaRPr>
        </a:p>
      </dgm:t>
    </dgm:pt>
    <dgm:pt modelId="{34FBFE1B-656E-4AAB-861B-C0FB4C105681}" type="parTrans" cxnId="{74CA2D52-93BC-480E-9496-93407EAD2DDE}">
      <dgm:prSet custT="1"/>
      <dgm:spPr>
        <a:ln w="50800">
          <a:solidFill>
            <a:schemeClr val="accent5">
              <a:lumMod val="75000"/>
            </a:schemeClr>
          </a:solidFill>
        </a:ln>
      </dgm:spPr>
      <dgm:t>
        <a:bodyPr/>
        <a:lstStyle/>
        <a:p>
          <a:endParaRPr lang="es-ES" sz="700" b="1">
            <a:solidFill>
              <a:schemeClr val="bg2">
                <a:lumMod val="25000"/>
              </a:schemeClr>
            </a:solidFill>
          </a:endParaRPr>
        </a:p>
      </dgm:t>
    </dgm:pt>
    <dgm:pt modelId="{55467A1C-F742-4681-AC0B-CF7DFB9FDDC2}" type="sibTrans" cxnId="{74CA2D52-93BC-480E-9496-93407EAD2DDE}">
      <dgm:prSet/>
      <dgm:spPr/>
      <dgm:t>
        <a:bodyPr/>
        <a:lstStyle/>
        <a:p>
          <a:endParaRPr lang="es-ES" sz="2400" b="1">
            <a:solidFill>
              <a:schemeClr val="bg2">
                <a:lumMod val="25000"/>
              </a:schemeClr>
            </a:solidFill>
          </a:endParaRPr>
        </a:p>
      </dgm:t>
    </dgm:pt>
    <dgm:pt modelId="{22ED5808-B95E-4A91-A1B8-2BBA07FD09A4}" type="pres">
      <dgm:prSet presAssocID="{C79DE3A5-EC5A-436A-9953-7FEEB68B81F6}" presName="cycle" presStyleCnt="0">
        <dgm:presLayoutVars>
          <dgm:chMax val="1"/>
          <dgm:dir/>
          <dgm:animLvl val="ctr"/>
          <dgm:resizeHandles val="exact"/>
        </dgm:presLayoutVars>
      </dgm:prSet>
      <dgm:spPr/>
      <dgm:t>
        <a:bodyPr/>
        <a:lstStyle/>
        <a:p>
          <a:endParaRPr lang="es-ES"/>
        </a:p>
      </dgm:t>
    </dgm:pt>
    <dgm:pt modelId="{65DA27EB-ED58-4987-9B70-DA1504EF9B7E}" type="pres">
      <dgm:prSet presAssocID="{FA61A3BD-C5C2-4A5A-AB09-7201D868FFC6}" presName="centerShape" presStyleLbl="node0" presStyleIdx="0" presStyleCnt="1" custScaleX="186207" custScaleY="146837" custLinFactNeighborX="631" custLinFactNeighborY="4837"/>
      <dgm:spPr/>
      <dgm:t>
        <a:bodyPr/>
        <a:lstStyle/>
        <a:p>
          <a:endParaRPr lang="es-ES"/>
        </a:p>
      </dgm:t>
    </dgm:pt>
    <dgm:pt modelId="{C075EF89-A675-4D5D-B1D9-E8E062969553}" type="pres">
      <dgm:prSet presAssocID="{A5F6C06F-6E89-4B3C-93AF-D865E98B1189}" presName="Name9" presStyleLbl="parChTrans1D2" presStyleIdx="0" presStyleCnt="5"/>
      <dgm:spPr/>
      <dgm:t>
        <a:bodyPr/>
        <a:lstStyle/>
        <a:p>
          <a:endParaRPr lang="es-ES"/>
        </a:p>
      </dgm:t>
    </dgm:pt>
    <dgm:pt modelId="{7EA58998-238E-49ED-B327-DD5F2E2F59EE}" type="pres">
      <dgm:prSet presAssocID="{A5F6C06F-6E89-4B3C-93AF-D865E98B1189}" presName="connTx" presStyleLbl="parChTrans1D2" presStyleIdx="0" presStyleCnt="5"/>
      <dgm:spPr/>
      <dgm:t>
        <a:bodyPr/>
        <a:lstStyle/>
        <a:p>
          <a:endParaRPr lang="es-ES"/>
        </a:p>
      </dgm:t>
    </dgm:pt>
    <dgm:pt modelId="{9CAF4D86-8F83-4DDE-8A06-99BFB4EE9965}" type="pres">
      <dgm:prSet presAssocID="{12764882-3298-446C-9CB3-8948D2081A8B}" presName="node" presStyleLbl="node1" presStyleIdx="0" presStyleCnt="5" custScaleX="116754" custScaleY="113965" custRadScaleRad="101099" custRadScaleInc="-399">
        <dgm:presLayoutVars>
          <dgm:bulletEnabled val="1"/>
        </dgm:presLayoutVars>
      </dgm:prSet>
      <dgm:spPr/>
      <dgm:t>
        <a:bodyPr/>
        <a:lstStyle/>
        <a:p>
          <a:endParaRPr lang="es-ES"/>
        </a:p>
      </dgm:t>
    </dgm:pt>
    <dgm:pt modelId="{ADDADB5F-9012-4C3A-8CD8-D79C7A4782DA}" type="pres">
      <dgm:prSet presAssocID="{AE7EAAD4-F050-468B-A315-1C6D47B67BB5}" presName="Name9" presStyleLbl="parChTrans1D2" presStyleIdx="1" presStyleCnt="5"/>
      <dgm:spPr/>
      <dgm:t>
        <a:bodyPr/>
        <a:lstStyle/>
        <a:p>
          <a:endParaRPr lang="es-ES"/>
        </a:p>
      </dgm:t>
    </dgm:pt>
    <dgm:pt modelId="{63AE449E-966B-4F3F-AD59-EA6CC6D1B939}" type="pres">
      <dgm:prSet presAssocID="{AE7EAAD4-F050-468B-A315-1C6D47B67BB5}" presName="connTx" presStyleLbl="parChTrans1D2" presStyleIdx="1" presStyleCnt="5"/>
      <dgm:spPr/>
      <dgm:t>
        <a:bodyPr/>
        <a:lstStyle/>
        <a:p>
          <a:endParaRPr lang="es-ES"/>
        </a:p>
      </dgm:t>
    </dgm:pt>
    <dgm:pt modelId="{2E4FEC48-D633-4F71-AEC7-B3EACB4FA88A}" type="pres">
      <dgm:prSet presAssocID="{81DE36F2-2B54-4F01-89A3-8C5CD1B7ED56}" presName="node" presStyleLbl="node1" presStyleIdx="1" presStyleCnt="5" custScaleX="143667" custScaleY="120072" custRadScaleRad="138513" custRadScaleInc="4816">
        <dgm:presLayoutVars>
          <dgm:bulletEnabled val="1"/>
        </dgm:presLayoutVars>
      </dgm:prSet>
      <dgm:spPr/>
      <dgm:t>
        <a:bodyPr/>
        <a:lstStyle/>
        <a:p>
          <a:endParaRPr lang="es-ES"/>
        </a:p>
      </dgm:t>
    </dgm:pt>
    <dgm:pt modelId="{E7141E98-B5B9-45E2-AEE6-4597793ED12E}" type="pres">
      <dgm:prSet presAssocID="{34FBFE1B-656E-4AAB-861B-C0FB4C105681}" presName="Name9" presStyleLbl="parChTrans1D2" presStyleIdx="2" presStyleCnt="5"/>
      <dgm:spPr/>
      <dgm:t>
        <a:bodyPr/>
        <a:lstStyle/>
        <a:p>
          <a:endParaRPr lang="es-ES"/>
        </a:p>
      </dgm:t>
    </dgm:pt>
    <dgm:pt modelId="{843776DC-BEEE-4526-9A9D-A923CA9F5FF7}" type="pres">
      <dgm:prSet presAssocID="{34FBFE1B-656E-4AAB-861B-C0FB4C105681}" presName="connTx" presStyleLbl="parChTrans1D2" presStyleIdx="2" presStyleCnt="5"/>
      <dgm:spPr/>
      <dgm:t>
        <a:bodyPr/>
        <a:lstStyle/>
        <a:p>
          <a:endParaRPr lang="es-ES"/>
        </a:p>
      </dgm:t>
    </dgm:pt>
    <dgm:pt modelId="{AFBBEFB4-4485-49F0-8C38-7A3AE1101C5B}" type="pres">
      <dgm:prSet presAssocID="{E0F6D9F7-7FE0-49F3-85AC-80FFF70C6EE9}" presName="node" presStyleLbl="node1" presStyleIdx="2" presStyleCnt="5" custScaleX="122894" custScaleY="118295" custRadScaleRad="141166" custRadScaleInc="-50037">
        <dgm:presLayoutVars>
          <dgm:bulletEnabled val="1"/>
        </dgm:presLayoutVars>
      </dgm:prSet>
      <dgm:spPr/>
      <dgm:t>
        <a:bodyPr/>
        <a:lstStyle/>
        <a:p>
          <a:endParaRPr lang="es-ES"/>
        </a:p>
      </dgm:t>
    </dgm:pt>
    <dgm:pt modelId="{387EBF0A-8E41-4893-B8E9-8E461B8975F4}" type="pres">
      <dgm:prSet presAssocID="{E8AF8412-EE12-41A6-A8E3-9DD961A2EAE4}" presName="Name9" presStyleLbl="parChTrans1D2" presStyleIdx="3" presStyleCnt="5"/>
      <dgm:spPr/>
      <dgm:t>
        <a:bodyPr/>
        <a:lstStyle/>
        <a:p>
          <a:endParaRPr lang="es-ES"/>
        </a:p>
      </dgm:t>
    </dgm:pt>
    <dgm:pt modelId="{3CCC72DA-2344-4ECE-847C-FE97A8D03C92}" type="pres">
      <dgm:prSet presAssocID="{E8AF8412-EE12-41A6-A8E3-9DD961A2EAE4}" presName="connTx" presStyleLbl="parChTrans1D2" presStyleIdx="3" presStyleCnt="5"/>
      <dgm:spPr/>
      <dgm:t>
        <a:bodyPr/>
        <a:lstStyle/>
        <a:p>
          <a:endParaRPr lang="es-ES"/>
        </a:p>
      </dgm:t>
    </dgm:pt>
    <dgm:pt modelId="{52A92D95-1533-4B0A-9527-2979C6367D1F}" type="pres">
      <dgm:prSet presAssocID="{C47A6434-8A1D-4258-918A-FF26A29111C8}" presName="node" presStyleLbl="node1" presStyleIdx="3" presStyleCnt="5" custScaleX="158488" custScaleY="127318" custRadScaleRad="144157" custRadScaleInc="57702">
        <dgm:presLayoutVars>
          <dgm:bulletEnabled val="1"/>
        </dgm:presLayoutVars>
      </dgm:prSet>
      <dgm:spPr/>
      <dgm:t>
        <a:bodyPr/>
        <a:lstStyle/>
        <a:p>
          <a:endParaRPr lang="es-ES"/>
        </a:p>
      </dgm:t>
    </dgm:pt>
    <dgm:pt modelId="{F83F09F8-9094-443A-8155-45E81E5E7CF6}" type="pres">
      <dgm:prSet presAssocID="{E6B5EB6F-7F6A-4CF8-BA79-FD879FA48B94}" presName="Name9" presStyleLbl="parChTrans1D2" presStyleIdx="4" presStyleCnt="5"/>
      <dgm:spPr/>
      <dgm:t>
        <a:bodyPr/>
        <a:lstStyle/>
        <a:p>
          <a:endParaRPr lang="es-ES"/>
        </a:p>
      </dgm:t>
    </dgm:pt>
    <dgm:pt modelId="{A7FA3BCB-1DEE-415A-AEB7-E078C9C0C755}" type="pres">
      <dgm:prSet presAssocID="{E6B5EB6F-7F6A-4CF8-BA79-FD879FA48B94}" presName="connTx" presStyleLbl="parChTrans1D2" presStyleIdx="4" presStyleCnt="5"/>
      <dgm:spPr/>
      <dgm:t>
        <a:bodyPr/>
        <a:lstStyle/>
        <a:p>
          <a:endParaRPr lang="es-ES"/>
        </a:p>
      </dgm:t>
    </dgm:pt>
    <dgm:pt modelId="{5DC314E8-E30B-4435-B9B9-21375B4351B4}" type="pres">
      <dgm:prSet presAssocID="{07732972-82C5-4185-97BE-F524681F15E5}" presName="node" presStyleLbl="node1" presStyleIdx="4" presStyleCnt="5" custScaleX="141729" custScaleY="119555" custRadScaleRad="143426" custRadScaleInc="2450">
        <dgm:presLayoutVars>
          <dgm:bulletEnabled val="1"/>
        </dgm:presLayoutVars>
      </dgm:prSet>
      <dgm:spPr/>
      <dgm:t>
        <a:bodyPr/>
        <a:lstStyle/>
        <a:p>
          <a:endParaRPr lang="es-ES"/>
        </a:p>
      </dgm:t>
    </dgm:pt>
  </dgm:ptLst>
  <dgm:cxnLst>
    <dgm:cxn modelId="{8C63C508-DDC3-4398-963A-0AC1D0C3FAC2}" type="presOf" srcId="{12764882-3298-446C-9CB3-8948D2081A8B}" destId="{9CAF4D86-8F83-4DDE-8A06-99BFB4EE9965}" srcOrd="0" destOrd="0" presId="urn:microsoft.com/office/officeart/2005/8/layout/radial1"/>
    <dgm:cxn modelId="{9CB1A8C4-5250-40B6-A676-1BB012BCF0A0}" type="presOf" srcId="{E6B5EB6F-7F6A-4CF8-BA79-FD879FA48B94}" destId="{A7FA3BCB-1DEE-415A-AEB7-E078C9C0C755}" srcOrd="1" destOrd="0" presId="urn:microsoft.com/office/officeart/2005/8/layout/radial1"/>
    <dgm:cxn modelId="{AB87CB35-561A-4E7A-B634-BC7F94D4F644}" type="presOf" srcId="{AE7EAAD4-F050-468B-A315-1C6D47B67BB5}" destId="{ADDADB5F-9012-4C3A-8CD8-D79C7A4782DA}" srcOrd="0" destOrd="0" presId="urn:microsoft.com/office/officeart/2005/8/layout/radial1"/>
    <dgm:cxn modelId="{C60F472F-2F99-4732-A071-F371C6DFA644}" srcId="{FA61A3BD-C5C2-4A5A-AB09-7201D868FFC6}" destId="{07732972-82C5-4185-97BE-F524681F15E5}" srcOrd="4" destOrd="0" parTransId="{E6B5EB6F-7F6A-4CF8-BA79-FD879FA48B94}" sibTransId="{119F955F-987A-47E4-A35F-8AF004609952}"/>
    <dgm:cxn modelId="{7366CB39-7CDC-45CD-A967-7EBBECDB6045}" type="presOf" srcId="{C47A6434-8A1D-4258-918A-FF26A29111C8}" destId="{52A92D95-1533-4B0A-9527-2979C6367D1F}" srcOrd="0" destOrd="0" presId="urn:microsoft.com/office/officeart/2005/8/layout/radial1"/>
    <dgm:cxn modelId="{BF729C35-DF6D-41F1-BBF2-D4A02C011F85}" type="presOf" srcId="{E8AF8412-EE12-41A6-A8E3-9DD961A2EAE4}" destId="{387EBF0A-8E41-4893-B8E9-8E461B8975F4}" srcOrd="0" destOrd="0" presId="urn:microsoft.com/office/officeart/2005/8/layout/radial1"/>
    <dgm:cxn modelId="{5B7117CA-D1C5-45DB-B8DB-6CDFC93C8A0C}" type="presOf" srcId="{FA61A3BD-C5C2-4A5A-AB09-7201D868FFC6}" destId="{65DA27EB-ED58-4987-9B70-DA1504EF9B7E}" srcOrd="0" destOrd="0" presId="urn:microsoft.com/office/officeart/2005/8/layout/radial1"/>
    <dgm:cxn modelId="{7F97B82E-28C3-444F-AB67-81394920CAC3}" type="presOf" srcId="{34FBFE1B-656E-4AAB-861B-C0FB4C105681}" destId="{E7141E98-B5B9-45E2-AEE6-4597793ED12E}" srcOrd="0" destOrd="0" presId="urn:microsoft.com/office/officeart/2005/8/layout/radial1"/>
    <dgm:cxn modelId="{74CA2D52-93BC-480E-9496-93407EAD2DDE}" srcId="{FA61A3BD-C5C2-4A5A-AB09-7201D868FFC6}" destId="{E0F6D9F7-7FE0-49F3-85AC-80FFF70C6EE9}" srcOrd="2" destOrd="0" parTransId="{34FBFE1B-656E-4AAB-861B-C0FB4C105681}" sibTransId="{55467A1C-F742-4681-AC0B-CF7DFB9FDDC2}"/>
    <dgm:cxn modelId="{5E93220A-EC6F-456C-A2B9-8E34B3EDBE4A}" type="presOf" srcId="{81DE36F2-2B54-4F01-89A3-8C5CD1B7ED56}" destId="{2E4FEC48-D633-4F71-AEC7-B3EACB4FA88A}" srcOrd="0" destOrd="0" presId="urn:microsoft.com/office/officeart/2005/8/layout/radial1"/>
    <dgm:cxn modelId="{4CD46455-2AB7-4FBE-817B-83F9698B32BB}" type="presOf" srcId="{E0F6D9F7-7FE0-49F3-85AC-80FFF70C6EE9}" destId="{AFBBEFB4-4485-49F0-8C38-7A3AE1101C5B}" srcOrd="0" destOrd="0" presId="urn:microsoft.com/office/officeart/2005/8/layout/radial1"/>
    <dgm:cxn modelId="{D8085224-7E82-4641-B05A-75041F4B6D53}" srcId="{FA61A3BD-C5C2-4A5A-AB09-7201D868FFC6}" destId="{C47A6434-8A1D-4258-918A-FF26A29111C8}" srcOrd="3" destOrd="0" parTransId="{E8AF8412-EE12-41A6-A8E3-9DD961A2EAE4}" sibTransId="{6CEA3805-79E9-4B54-A79A-F7200867B9DA}"/>
    <dgm:cxn modelId="{40051145-4ADD-4C4B-B9CB-A7E15C5E36DB}" type="presOf" srcId="{AE7EAAD4-F050-468B-A315-1C6D47B67BB5}" destId="{63AE449E-966B-4F3F-AD59-EA6CC6D1B939}" srcOrd="1" destOrd="0" presId="urn:microsoft.com/office/officeart/2005/8/layout/radial1"/>
    <dgm:cxn modelId="{CF01F4EA-3FFB-465C-BB99-780F004A836E}" type="presOf" srcId="{34FBFE1B-656E-4AAB-861B-C0FB4C105681}" destId="{843776DC-BEEE-4526-9A9D-A923CA9F5FF7}" srcOrd="1" destOrd="0" presId="urn:microsoft.com/office/officeart/2005/8/layout/radial1"/>
    <dgm:cxn modelId="{17CBE40B-9E70-4AEE-9A44-B6ACC8EA8B12}" type="presOf" srcId="{A5F6C06F-6E89-4B3C-93AF-D865E98B1189}" destId="{7EA58998-238E-49ED-B327-DD5F2E2F59EE}" srcOrd="1" destOrd="0" presId="urn:microsoft.com/office/officeart/2005/8/layout/radial1"/>
    <dgm:cxn modelId="{C4FDE155-EC48-448F-8893-E1CC46C162B6}" type="presOf" srcId="{E8AF8412-EE12-41A6-A8E3-9DD961A2EAE4}" destId="{3CCC72DA-2344-4ECE-847C-FE97A8D03C92}" srcOrd="1" destOrd="0" presId="urn:microsoft.com/office/officeart/2005/8/layout/radial1"/>
    <dgm:cxn modelId="{8D44A025-B310-464C-87E7-F97354614CE9}" type="presOf" srcId="{A5F6C06F-6E89-4B3C-93AF-D865E98B1189}" destId="{C075EF89-A675-4D5D-B1D9-E8E062969553}" srcOrd="0" destOrd="0" presId="urn:microsoft.com/office/officeart/2005/8/layout/radial1"/>
    <dgm:cxn modelId="{4C317294-62B4-45DE-A32C-2EF3578ED7B2}" type="presOf" srcId="{07732972-82C5-4185-97BE-F524681F15E5}" destId="{5DC314E8-E30B-4435-B9B9-21375B4351B4}" srcOrd="0" destOrd="0" presId="urn:microsoft.com/office/officeart/2005/8/layout/radial1"/>
    <dgm:cxn modelId="{2D15A6E2-3746-418B-ABDC-C0CD391BD6BC}" type="presOf" srcId="{E6B5EB6F-7F6A-4CF8-BA79-FD879FA48B94}" destId="{F83F09F8-9094-443A-8155-45E81E5E7CF6}" srcOrd="0" destOrd="0" presId="urn:microsoft.com/office/officeart/2005/8/layout/radial1"/>
    <dgm:cxn modelId="{181FDDB1-A88A-48F2-9AA0-4F2A8752AC1E}" srcId="{C79DE3A5-EC5A-436A-9953-7FEEB68B81F6}" destId="{FA61A3BD-C5C2-4A5A-AB09-7201D868FFC6}" srcOrd="0" destOrd="0" parTransId="{A897369B-7D9F-468F-BA40-0D8175CC64F0}" sibTransId="{D78266BD-9CCD-4AEE-8563-DCB7E1EF6BAA}"/>
    <dgm:cxn modelId="{A79B365D-DB82-440B-BC24-D32AC191AE78}" srcId="{FA61A3BD-C5C2-4A5A-AB09-7201D868FFC6}" destId="{12764882-3298-446C-9CB3-8948D2081A8B}" srcOrd="0" destOrd="0" parTransId="{A5F6C06F-6E89-4B3C-93AF-D865E98B1189}" sibTransId="{0DB917C1-7E60-4432-A22E-74248EC13F10}"/>
    <dgm:cxn modelId="{C0E890FC-DC74-4530-881A-BAAFA0D8072C}" srcId="{FA61A3BD-C5C2-4A5A-AB09-7201D868FFC6}" destId="{81DE36F2-2B54-4F01-89A3-8C5CD1B7ED56}" srcOrd="1" destOrd="0" parTransId="{AE7EAAD4-F050-468B-A315-1C6D47B67BB5}" sibTransId="{1330E70A-5815-4448-96D2-0B1C50314CD3}"/>
    <dgm:cxn modelId="{5A328FF1-EE05-45D7-A970-00CFD47BBADF}" type="presOf" srcId="{C79DE3A5-EC5A-436A-9953-7FEEB68B81F6}" destId="{22ED5808-B95E-4A91-A1B8-2BBA07FD09A4}" srcOrd="0" destOrd="0" presId="urn:microsoft.com/office/officeart/2005/8/layout/radial1"/>
    <dgm:cxn modelId="{9F917AE1-87CB-4D9E-8AEA-21D80A0FDAA4}" type="presParOf" srcId="{22ED5808-B95E-4A91-A1B8-2BBA07FD09A4}" destId="{65DA27EB-ED58-4987-9B70-DA1504EF9B7E}" srcOrd="0" destOrd="0" presId="urn:microsoft.com/office/officeart/2005/8/layout/radial1"/>
    <dgm:cxn modelId="{67B07984-12AE-4832-B9C9-C436F20A6BCB}" type="presParOf" srcId="{22ED5808-B95E-4A91-A1B8-2BBA07FD09A4}" destId="{C075EF89-A675-4D5D-B1D9-E8E062969553}" srcOrd="1" destOrd="0" presId="urn:microsoft.com/office/officeart/2005/8/layout/radial1"/>
    <dgm:cxn modelId="{8D15A6BE-0F3E-49B9-A16D-48DA492CDF8A}" type="presParOf" srcId="{C075EF89-A675-4D5D-B1D9-E8E062969553}" destId="{7EA58998-238E-49ED-B327-DD5F2E2F59EE}" srcOrd="0" destOrd="0" presId="urn:microsoft.com/office/officeart/2005/8/layout/radial1"/>
    <dgm:cxn modelId="{FAF597D9-F1C6-4859-A4EE-64450926A5DE}" type="presParOf" srcId="{22ED5808-B95E-4A91-A1B8-2BBA07FD09A4}" destId="{9CAF4D86-8F83-4DDE-8A06-99BFB4EE9965}" srcOrd="2" destOrd="0" presId="urn:microsoft.com/office/officeart/2005/8/layout/radial1"/>
    <dgm:cxn modelId="{AA674785-3296-488F-A07F-D3C157CB5468}" type="presParOf" srcId="{22ED5808-B95E-4A91-A1B8-2BBA07FD09A4}" destId="{ADDADB5F-9012-4C3A-8CD8-D79C7A4782DA}" srcOrd="3" destOrd="0" presId="urn:microsoft.com/office/officeart/2005/8/layout/radial1"/>
    <dgm:cxn modelId="{75FE90DE-EBB7-4ABF-B573-E71141192B7C}" type="presParOf" srcId="{ADDADB5F-9012-4C3A-8CD8-D79C7A4782DA}" destId="{63AE449E-966B-4F3F-AD59-EA6CC6D1B939}" srcOrd="0" destOrd="0" presId="urn:microsoft.com/office/officeart/2005/8/layout/radial1"/>
    <dgm:cxn modelId="{72E22893-5A8E-4421-9DBC-C6B0272275BA}" type="presParOf" srcId="{22ED5808-B95E-4A91-A1B8-2BBA07FD09A4}" destId="{2E4FEC48-D633-4F71-AEC7-B3EACB4FA88A}" srcOrd="4" destOrd="0" presId="urn:microsoft.com/office/officeart/2005/8/layout/radial1"/>
    <dgm:cxn modelId="{8C75074F-7F92-42C6-A60D-E6CCCD766CDA}" type="presParOf" srcId="{22ED5808-B95E-4A91-A1B8-2BBA07FD09A4}" destId="{E7141E98-B5B9-45E2-AEE6-4597793ED12E}" srcOrd="5" destOrd="0" presId="urn:microsoft.com/office/officeart/2005/8/layout/radial1"/>
    <dgm:cxn modelId="{520041D6-6014-4970-BDDE-67E159DD5FA4}" type="presParOf" srcId="{E7141E98-B5B9-45E2-AEE6-4597793ED12E}" destId="{843776DC-BEEE-4526-9A9D-A923CA9F5FF7}" srcOrd="0" destOrd="0" presId="urn:microsoft.com/office/officeart/2005/8/layout/radial1"/>
    <dgm:cxn modelId="{B6DD9AEB-A392-4C56-BB68-7CB6419F1613}" type="presParOf" srcId="{22ED5808-B95E-4A91-A1B8-2BBA07FD09A4}" destId="{AFBBEFB4-4485-49F0-8C38-7A3AE1101C5B}" srcOrd="6" destOrd="0" presId="urn:microsoft.com/office/officeart/2005/8/layout/radial1"/>
    <dgm:cxn modelId="{0CAF37BC-764D-4687-89F5-B1D56C8ABAF6}" type="presParOf" srcId="{22ED5808-B95E-4A91-A1B8-2BBA07FD09A4}" destId="{387EBF0A-8E41-4893-B8E9-8E461B8975F4}" srcOrd="7" destOrd="0" presId="urn:microsoft.com/office/officeart/2005/8/layout/radial1"/>
    <dgm:cxn modelId="{085083A0-8BD5-45B4-BCE8-028A16815B98}" type="presParOf" srcId="{387EBF0A-8E41-4893-B8E9-8E461B8975F4}" destId="{3CCC72DA-2344-4ECE-847C-FE97A8D03C92}" srcOrd="0" destOrd="0" presId="urn:microsoft.com/office/officeart/2005/8/layout/radial1"/>
    <dgm:cxn modelId="{B08575EF-F2FC-47F2-9725-A0A5C5CE6D22}" type="presParOf" srcId="{22ED5808-B95E-4A91-A1B8-2BBA07FD09A4}" destId="{52A92D95-1533-4B0A-9527-2979C6367D1F}" srcOrd="8" destOrd="0" presId="urn:microsoft.com/office/officeart/2005/8/layout/radial1"/>
    <dgm:cxn modelId="{2268A974-441B-47D1-864D-2000408DEB6F}" type="presParOf" srcId="{22ED5808-B95E-4A91-A1B8-2BBA07FD09A4}" destId="{F83F09F8-9094-443A-8155-45E81E5E7CF6}" srcOrd="9" destOrd="0" presId="urn:microsoft.com/office/officeart/2005/8/layout/radial1"/>
    <dgm:cxn modelId="{A2BDB547-3242-4876-AEEE-F887006AC74D}" type="presParOf" srcId="{F83F09F8-9094-443A-8155-45E81E5E7CF6}" destId="{A7FA3BCB-1DEE-415A-AEB7-E078C9C0C755}" srcOrd="0" destOrd="0" presId="urn:microsoft.com/office/officeart/2005/8/layout/radial1"/>
    <dgm:cxn modelId="{C7FF257D-7677-4492-93FE-0A9456E10A29}" type="presParOf" srcId="{22ED5808-B95E-4A91-A1B8-2BBA07FD09A4}" destId="{5DC314E8-E30B-4435-B9B9-21375B4351B4}"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9DE3A5-EC5A-436A-9953-7FEEB68B81F6}" type="doc">
      <dgm:prSet loTypeId="urn:microsoft.com/office/officeart/2005/8/layout/radial1" loCatId="relationship" qsTypeId="urn:microsoft.com/office/officeart/2005/8/quickstyle/simple2" qsCatId="simple" csTypeId="urn:microsoft.com/office/officeart/2005/8/colors/colorful3" csCatId="colorful" phldr="1"/>
      <dgm:spPr/>
      <dgm:t>
        <a:bodyPr/>
        <a:lstStyle/>
        <a:p>
          <a:endParaRPr lang="es-ES"/>
        </a:p>
      </dgm:t>
    </dgm:pt>
    <dgm:pt modelId="{FA61A3BD-C5C2-4A5A-AB09-7201D868FFC6}">
      <dgm:prSet phldrT="[Texto]" custT="1"/>
      <dgm:spPr/>
      <dgm:t>
        <a:bodyPr/>
        <a:lstStyle/>
        <a:p>
          <a:r>
            <a:rPr lang="es-ES" sz="2000" b="1" dirty="0" smtClean="0">
              <a:solidFill>
                <a:schemeClr val="accent6">
                  <a:lumMod val="50000"/>
                </a:schemeClr>
              </a:solidFill>
              <a:latin typeface="Arial Black" panose="020B0A04020102020204" pitchFamily="34" charset="0"/>
            </a:rPr>
            <a:t>DEBILIDADES</a:t>
          </a:r>
          <a:endParaRPr lang="es-ES" sz="2000" b="1" dirty="0">
            <a:solidFill>
              <a:schemeClr val="accent6">
                <a:lumMod val="50000"/>
              </a:schemeClr>
            </a:solidFill>
            <a:latin typeface="Arial Black" panose="020B0A04020102020204" pitchFamily="34" charset="0"/>
          </a:endParaRPr>
        </a:p>
      </dgm:t>
    </dgm:pt>
    <dgm:pt modelId="{A897369B-7D9F-468F-BA40-0D8175CC64F0}" type="parTrans" cxnId="{181FDDB1-A88A-48F2-9AA0-4F2A8752AC1E}">
      <dgm:prSet/>
      <dgm:spPr/>
      <dgm:t>
        <a:bodyPr/>
        <a:lstStyle/>
        <a:p>
          <a:endParaRPr lang="es-ES" sz="1700" b="1">
            <a:solidFill>
              <a:schemeClr val="accent1">
                <a:lumMod val="50000"/>
              </a:schemeClr>
            </a:solidFill>
          </a:endParaRPr>
        </a:p>
      </dgm:t>
    </dgm:pt>
    <dgm:pt modelId="{D78266BD-9CCD-4AEE-8563-DCB7E1EF6BAA}" type="sibTrans" cxnId="{181FDDB1-A88A-48F2-9AA0-4F2A8752AC1E}">
      <dgm:prSet/>
      <dgm:spPr/>
      <dgm:t>
        <a:bodyPr/>
        <a:lstStyle/>
        <a:p>
          <a:endParaRPr lang="es-ES" sz="1700" b="1">
            <a:solidFill>
              <a:schemeClr val="accent1">
                <a:lumMod val="50000"/>
              </a:schemeClr>
            </a:solidFill>
          </a:endParaRPr>
        </a:p>
      </dgm:t>
    </dgm:pt>
    <dgm:pt modelId="{12764882-3298-446C-9CB3-8948D2081A8B}">
      <dgm:prSet phldrT="[Texto]" custT="1"/>
      <dgm:spPr/>
      <dgm:t>
        <a:bodyPr/>
        <a:lstStyle/>
        <a:p>
          <a:r>
            <a:rPr lang="es-ES" sz="1700" b="1" dirty="0" smtClean="0">
              <a:solidFill>
                <a:srgbClr val="002060"/>
              </a:solidFill>
            </a:rPr>
            <a:t>Inadecuado espacio físico</a:t>
          </a:r>
          <a:endParaRPr lang="es-ES" sz="1700" b="1" dirty="0">
            <a:solidFill>
              <a:srgbClr val="002060"/>
            </a:solidFill>
          </a:endParaRPr>
        </a:p>
      </dgm:t>
    </dgm:pt>
    <dgm:pt modelId="{A5F6C06F-6E89-4B3C-93AF-D865E98B1189}" type="parTrans" cxnId="{A79B365D-DB82-440B-BC24-D32AC191AE78}">
      <dgm:prSet custT="1"/>
      <dgm:spPr>
        <a:ln w="50800">
          <a:solidFill>
            <a:schemeClr val="accent4"/>
          </a:solidFill>
        </a:ln>
      </dgm:spPr>
      <dgm:t>
        <a:bodyPr/>
        <a:lstStyle/>
        <a:p>
          <a:endParaRPr lang="es-ES" sz="1700" b="1">
            <a:solidFill>
              <a:schemeClr val="accent1">
                <a:lumMod val="50000"/>
              </a:schemeClr>
            </a:solidFill>
          </a:endParaRPr>
        </a:p>
      </dgm:t>
    </dgm:pt>
    <dgm:pt modelId="{0DB917C1-7E60-4432-A22E-74248EC13F10}" type="sibTrans" cxnId="{A79B365D-DB82-440B-BC24-D32AC191AE78}">
      <dgm:prSet/>
      <dgm:spPr/>
      <dgm:t>
        <a:bodyPr/>
        <a:lstStyle/>
        <a:p>
          <a:endParaRPr lang="es-ES" sz="1700" b="1">
            <a:solidFill>
              <a:schemeClr val="accent1">
                <a:lumMod val="50000"/>
              </a:schemeClr>
            </a:solidFill>
          </a:endParaRPr>
        </a:p>
      </dgm:t>
    </dgm:pt>
    <dgm:pt modelId="{07732972-82C5-4185-97BE-F524681F15E5}">
      <dgm:prSet custT="1"/>
      <dgm:spPr/>
      <dgm:t>
        <a:bodyPr/>
        <a:lstStyle/>
        <a:p>
          <a:r>
            <a:rPr lang="es-ES" sz="1700" b="1" dirty="0" smtClean="0">
              <a:solidFill>
                <a:srgbClr val="002060"/>
              </a:solidFill>
            </a:rPr>
            <a:t>Ausencia planes estratégicos</a:t>
          </a:r>
          <a:endParaRPr lang="es-ES" sz="1700" b="1" dirty="0">
            <a:solidFill>
              <a:srgbClr val="002060"/>
            </a:solidFill>
          </a:endParaRPr>
        </a:p>
      </dgm:t>
    </dgm:pt>
    <dgm:pt modelId="{E6B5EB6F-7F6A-4CF8-BA79-FD879FA48B94}" type="parTrans" cxnId="{C60F472F-2F99-4732-A071-F371C6DFA644}">
      <dgm:prSet custT="1"/>
      <dgm:spPr>
        <a:ln w="50800">
          <a:solidFill>
            <a:schemeClr val="accent4"/>
          </a:solidFill>
        </a:ln>
      </dgm:spPr>
      <dgm:t>
        <a:bodyPr/>
        <a:lstStyle/>
        <a:p>
          <a:endParaRPr lang="es-ES" sz="1700" b="1">
            <a:solidFill>
              <a:schemeClr val="accent1">
                <a:lumMod val="50000"/>
              </a:schemeClr>
            </a:solidFill>
          </a:endParaRPr>
        </a:p>
      </dgm:t>
    </dgm:pt>
    <dgm:pt modelId="{119F955F-987A-47E4-A35F-8AF004609952}" type="sibTrans" cxnId="{C60F472F-2F99-4732-A071-F371C6DFA644}">
      <dgm:prSet/>
      <dgm:spPr/>
      <dgm:t>
        <a:bodyPr/>
        <a:lstStyle/>
        <a:p>
          <a:endParaRPr lang="es-ES" sz="1700" b="1">
            <a:solidFill>
              <a:schemeClr val="accent1">
                <a:lumMod val="50000"/>
              </a:schemeClr>
            </a:solidFill>
          </a:endParaRPr>
        </a:p>
      </dgm:t>
    </dgm:pt>
    <dgm:pt modelId="{C47A6434-8A1D-4258-918A-FF26A29111C8}">
      <dgm:prSet custT="1"/>
      <dgm:spPr/>
      <dgm:t>
        <a:bodyPr/>
        <a:lstStyle/>
        <a:p>
          <a:r>
            <a:rPr lang="es-ES" sz="1700" b="1" dirty="0" smtClean="0">
              <a:solidFill>
                <a:srgbClr val="002060"/>
              </a:solidFill>
            </a:rPr>
            <a:t>Pocos docentes con nombramiento</a:t>
          </a:r>
          <a:endParaRPr lang="es-ES" sz="1700" b="1" dirty="0">
            <a:solidFill>
              <a:srgbClr val="002060"/>
            </a:solidFill>
          </a:endParaRPr>
        </a:p>
      </dgm:t>
    </dgm:pt>
    <dgm:pt modelId="{E8AF8412-EE12-41A6-A8E3-9DD961A2EAE4}" type="parTrans" cxnId="{D8085224-7E82-4641-B05A-75041F4B6D53}">
      <dgm:prSet custT="1"/>
      <dgm:spPr>
        <a:ln w="50800">
          <a:solidFill>
            <a:schemeClr val="accent4"/>
          </a:solidFill>
        </a:ln>
      </dgm:spPr>
      <dgm:t>
        <a:bodyPr/>
        <a:lstStyle/>
        <a:p>
          <a:endParaRPr lang="es-ES" sz="1700" b="1">
            <a:solidFill>
              <a:schemeClr val="accent1">
                <a:lumMod val="50000"/>
              </a:schemeClr>
            </a:solidFill>
          </a:endParaRPr>
        </a:p>
      </dgm:t>
    </dgm:pt>
    <dgm:pt modelId="{6CEA3805-79E9-4B54-A79A-F7200867B9DA}" type="sibTrans" cxnId="{D8085224-7E82-4641-B05A-75041F4B6D53}">
      <dgm:prSet/>
      <dgm:spPr/>
      <dgm:t>
        <a:bodyPr/>
        <a:lstStyle/>
        <a:p>
          <a:endParaRPr lang="es-ES" sz="1700" b="1">
            <a:solidFill>
              <a:schemeClr val="accent1">
                <a:lumMod val="50000"/>
              </a:schemeClr>
            </a:solidFill>
          </a:endParaRPr>
        </a:p>
      </dgm:t>
    </dgm:pt>
    <dgm:pt modelId="{81DE36F2-2B54-4F01-89A3-8C5CD1B7ED56}">
      <dgm:prSet custT="1"/>
      <dgm:spPr/>
      <dgm:t>
        <a:bodyPr/>
        <a:lstStyle/>
        <a:p>
          <a:r>
            <a:rPr lang="es-ES" sz="1700" b="1" dirty="0" smtClean="0">
              <a:solidFill>
                <a:srgbClr val="002060"/>
              </a:solidFill>
            </a:rPr>
            <a:t>Sueldos de docentes no competitivos</a:t>
          </a:r>
          <a:endParaRPr lang="es-ES" sz="1700" b="1" dirty="0">
            <a:solidFill>
              <a:srgbClr val="002060"/>
            </a:solidFill>
          </a:endParaRPr>
        </a:p>
      </dgm:t>
    </dgm:pt>
    <dgm:pt modelId="{AE7EAAD4-F050-468B-A315-1C6D47B67BB5}" type="parTrans" cxnId="{C0E890FC-DC74-4530-881A-BAAFA0D8072C}">
      <dgm:prSet custT="1"/>
      <dgm:spPr>
        <a:ln w="50800">
          <a:solidFill>
            <a:schemeClr val="accent4"/>
          </a:solidFill>
        </a:ln>
      </dgm:spPr>
      <dgm:t>
        <a:bodyPr/>
        <a:lstStyle/>
        <a:p>
          <a:endParaRPr lang="es-ES" sz="1700" b="1">
            <a:solidFill>
              <a:schemeClr val="accent1">
                <a:lumMod val="50000"/>
              </a:schemeClr>
            </a:solidFill>
          </a:endParaRPr>
        </a:p>
      </dgm:t>
    </dgm:pt>
    <dgm:pt modelId="{1330E70A-5815-4448-96D2-0B1C50314CD3}" type="sibTrans" cxnId="{C0E890FC-DC74-4530-881A-BAAFA0D8072C}">
      <dgm:prSet/>
      <dgm:spPr/>
      <dgm:t>
        <a:bodyPr/>
        <a:lstStyle/>
        <a:p>
          <a:endParaRPr lang="es-ES" sz="1700" b="1">
            <a:solidFill>
              <a:schemeClr val="accent1">
                <a:lumMod val="50000"/>
              </a:schemeClr>
            </a:solidFill>
          </a:endParaRPr>
        </a:p>
      </dgm:t>
    </dgm:pt>
    <dgm:pt modelId="{E0F6D9F7-7FE0-49F3-85AC-80FFF70C6EE9}">
      <dgm:prSet custT="1"/>
      <dgm:spPr/>
      <dgm:t>
        <a:bodyPr/>
        <a:lstStyle/>
        <a:p>
          <a:r>
            <a:rPr lang="es-ES" sz="1700" b="1" dirty="0" smtClean="0">
              <a:solidFill>
                <a:srgbClr val="002060"/>
              </a:solidFill>
            </a:rPr>
            <a:t>Poca relación entre </a:t>
          </a:r>
          <a:r>
            <a:rPr lang="es-ES" sz="1700" b="1" dirty="0" smtClean="0">
              <a:solidFill>
                <a:srgbClr val="002060"/>
              </a:solidFill>
            </a:rPr>
            <a:t> docencia </a:t>
          </a:r>
          <a:r>
            <a:rPr lang="es-ES" sz="1700" b="1" dirty="0" smtClean="0">
              <a:solidFill>
                <a:srgbClr val="002060"/>
              </a:solidFill>
            </a:rPr>
            <a:t>e investigación</a:t>
          </a:r>
          <a:endParaRPr lang="es-ES" sz="1700" b="1" dirty="0">
            <a:solidFill>
              <a:srgbClr val="002060"/>
            </a:solidFill>
          </a:endParaRPr>
        </a:p>
      </dgm:t>
    </dgm:pt>
    <dgm:pt modelId="{34FBFE1B-656E-4AAB-861B-C0FB4C105681}" type="parTrans" cxnId="{74CA2D52-93BC-480E-9496-93407EAD2DDE}">
      <dgm:prSet custT="1"/>
      <dgm:spPr>
        <a:ln w="50800">
          <a:solidFill>
            <a:schemeClr val="accent4"/>
          </a:solidFill>
        </a:ln>
      </dgm:spPr>
      <dgm:t>
        <a:bodyPr/>
        <a:lstStyle/>
        <a:p>
          <a:endParaRPr lang="es-ES" sz="1700" b="1">
            <a:solidFill>
              <a:schemeClr val="accent1">
                <a:lumMod val="50000"/>
              </a:schemeClr>
            </a:solidFill>
          </a:endParaRPr>
        </a:p>
      </dgm:t>
    </dgm:pt>
    <dgm:pt modelId="{55467A1C-F742-4681-AC0B-CF7DFB9FDDC2}" type="sibTrans" cxnId="{74CA2D52-93BC-480E-9496-93407EAD2DDE}">
      <dgm:prSet/>
      <dgm:spPr/>
      <dgm:t>
        <a:bodyPr/>
        <a:lstStyle/>
        <a:p>
          <a:endParaRPr lang="es-ES" sz="1700" b="1">
            <a:solidFill>
              <a:schemeClr val="accent1">
                <a:lumMod val="50000"/>
              </a:schemeClr>
            </a:solidFill>
          </a:endParaRPr>
        </a:p>
      </dgm:t>
    </dgm:pt>
    <dgm:pt modelId="{22ED5808-B95E-4A91-A1B8-2BBA07FD09A4}" type="pres">
      <dgm:prSet presAssocID="{C79DE3A5-EC5A-436A-9953-7FEEB68B81F6}" presName="cycle" presStyleCnt="0">
        <dgm:presLayoutVars>
          <dgm:chMax val="1"/>
          <dgm:dir/>
          <dgm:animLvl val="ctr"/>
          <dgm:resizeHandles val="exact"/>
        </dgm:presLayoutVars>
      </dgm:prSet>
      <dgm:spPr/>
      <dgm:t>
        <a:bodyPr/>
        <a:lstStyle/>
        <a:p>
          <a:endParaRPr lang="es-ES"/>
        </a:p>
      </dgm:t>
    </dgm:pt>
    <dgm:pt modelId="{65DA27EB-ED58-4987-9B70-DA1504EF9B7E}" type="pres">
      <dgm:prSet presAssocID="{FA61A3BD-C5C2-4A5A-AB09-7201D868FFC6}" presName="centerShape" presStyleLbl="node0" presStyleIdx="0" presStyleCnt="1" custScaleX="205645" custScaleY="149236" custLinFactNeighborX="745" custLinFactNeighborY="5338"/>
      <dgm:spPr/>
      <dgm:t>
        <a:bodyPr/>
        <a:lstStyle/>
        <a:p>
          <a:endParaRPr lang="es-ES"/>
        </a:p>
      </dgm:t>
    </dgm:pt>
    <dgm:pt modelId="{C075EF89-A675-4D5D-B1D9-E8E062969553}" type="pres">
      <dgm:prSet presAssocID="{A5F6C06F-6E89-4B3C-93AF-D865E98B1189}" presName="Name9" presStyleLbl="parChTrans1D2" presStyleIdx="0" presStyleCnt="5"/>
      <dgm:spPr/>
      <dgm:t>
        <a:bodyPr/>
        <a:lstStyle/>
        <a:p>
          <a:endParaRPr lang="es-ES"/>
        </a:p>
      </dgm:t>
    </dgm:pt>
    <dgm:pt modelId="{7EA58998-238E-49ED-B327-DD5F2E2F59EE}" type="pres">
      <dgm:prSet presAssocID="{A5F6C06F-6E89-4B3C-93AF-D865E98B1189}" presName="connTx" presStyleLbl="parChTrans1D2" presStyleIdx="0" presStyleCnt="5"/>
      <dgm:spPr/>
      <dgm:t>
        <a:bodyPr/>
        <a:lstStyle/>
        <a:p>
          <a:endParaRPr lang="es-ES"/>
        </a:p>
      </dgm:t>
    </dgm:pt>
    <dgm:pt modelId="{9CAF4D86-8F83-4DDE-8A06-99BFB4EE9965}" type="pres">
      <dgm:prSet presAssocID="{12764882-3298-446C-9CB3-8948D2081A8B}" presName="node" presStyleLbl="node1" presStyleIdx="0" presStyleCnt="5" custScaleX="119559" custScaleY="116997" custRadScaleRad="100004" custRadScaleInc="1428">
        <dgm:presLayoutVars>
          <dgm:bulletEnabled val="1"/>
        </dgm:presLayoutVars>
      </dgm:prSet>
      <dgm:spPr/>
      <dgm:t>
        <a:bodyPr/>
        <a:lstStyle/>
        <a:p>
          <a:endParaRPr lang="es-ES"/>
        </a:p>
      </dgm:t>
    </dgm:pt>
    <dgm:pt modelId="{ADDADB5F-9012-4C3A-8CD8-D79C7A4782DA}" type="pres">
      <dgm:prSet presAssocID="{AE7EAAD4-F050-468B-A315-1C6D47B67BB5}" presName="Name9" presStyleLbl="parChTrans1D2" presStyleIdx="1" presStyleCnt="5"/>
      <dgm:spPr/>
      <dgm:t>
        <a:bodyPr/>
        <a:lstStyle/>
        <a:p>
          <a:endParaRPr lang="es-ES"/>
        </a:p>
      </dgm:t>
    </dgm:pt>
    <dgm:pt modelId="{63AE449E-966B-4F3F-AD59-EA6CC6D1B939}" type="pres">
      <dgm:prSet presAssocID="{AE7EAAD4-F050-468B-A315-1C6D47B67BB5}" presName="connTx" presStyleLbl="parChTrans1D2" presStyleIdx="1" presStyleCnt="5"/>
      <dgm:spPr/>
      <dgm:t>
        <a:bodyPr/>
        <a:lstStyle/>
        <a:p>
          <a:endParaRPr lang="es-ES"/>
        </a:p>
      </dgm:t>
    </dgm:pt>
    <dgm:pt modelId="{2E4FEC48-D633-4F71-AEC7-B3EACB4FA88A}" type="pres">
      <dgm:prSet presAssocID="{81DE36F2-2B54-4F01-89A3-8C5CD1B7ED56}" presName="node" presStyleLbl="node1" presStyleIdx="1" presStyleCnt="5" custScaleX="125861" custScaleY="118534" custRadScaleRad="128876" custRadScaleInc="-6951">
        <dgm:presLayoutVars>
          <dgm:bulletEnabled val="1"/>
        </dgm:presLayoutVars>
      </dgm:prSet>
      <dgm:spPr/>
      <dgm:t>
        <a:bodyPr/>
        <a:lstStyle/>
        <a:p>
          <a:endParaRPr lang="es-ES"/>
        </a:p>
      </dgm:t>
    </dgm:pt>
    <dgm:pt modelId="{E7141E98-B5B9-45E2-AEE6-4597793ED12E}" type="pres">
      <dgm:prSet presAssocID="{34FBFE1B-656E-4AAB-861B-C0FB4C105681}" presName="Name9" presStyleLbl="parChTrans1D2" presStyleIdx="2" presStyleCnt="5"/>
      <dgm:spPr/>
      <dgm:t>
        <a:bodyPr/>
        <a:lstStyle/>
        <a:p>
          <a:endParaRPr lang="es-ES"/>
        </a:p>
      </dgm:t>
    </dgm:pt>
    <dgm:pt modelId="{843776DC-BEEE-4526-9A9D-A923CA9F5FF7}" type="pres">
      <dgm:prSet presAssocID="{34FBFE1B-656E-4AAB-861B-C0FB4C105681}" presName="connTx" presStyleLbl="parChTrans1D2" presStyleIdx="2" presStyleCnt="5"/>
      <dgm:spPr/>
      <dgm:t>
        <a:bodyPr/>
        <a:lstStyle/>
        <a:p>
          <a:endParaRPr lang="es-ES"/>
        </a:p>
      </dgm:t>
    </dgm:pt>
    <dgm:pt modelId="{AFBBEFB4-4485-49F0-8C38-7A3AE1101C5B}" type="pres">
      <dgm:prSet presAssocID="{E0F6D9F7-7FE0-49F3-85AC-80FFF70C6EE9}" presName="node" presStyleLbl="node1" presStyleIdx="2" presStyleCnt="5" custScaleX="142028" custScaleY="113128" custRadScaleRad="145775" custRadScaleInc="-53952">
        <dgm:presLayoutVars>
          <dgm:bulletEnabled val="1"/>
        </dgm:presLayoutVars>
      </dgm:prSet>
      <dgm:spPr/>
      <dgm:t>
        <a:bodyPr/>
        <a:lstStyle/>
        <a:p>
          <a:endParaRPr lang="es-ES"/>
        </a:p>
      </dgm:t>
    </dgm:pt>
    <dgm:pt modelId="{387EBF0A-8E41-4893-B8E9-8E461B8975F4}" type="pres">
      <dgm:prSet presAssocID="{E8AF8412-EE12-41A6-A8E3-9DD961A2EAE4}" presName="Name9" presStyleLbl="parChTrans1D2" presStyleIdx="3" presStyleCnt="5"/>
      <dgm:spPr/>
      <dgm:t>
        <a:bodyPr/>
        <a:lstStyle/>
        <a:p>
          <a:endParaRPr lang="es-ES"/>
        </a:p>
      </dgm:t>
    </dgm:pt>
    <dgm:pt modelId="{3CCC72DA-2344-4ECE-847C-FE97A8D03C92}" type="pres">
      <dgm:prSet presAssocID="{E8AF8412-EE12-41A6-A8E3-9DD961A2EAE4}" presName="connTx" presStyleLbl="parChTrans1D2" presStyleIdx="3" presStyleCnt="5"/>
      <dgm:spPr/>
      <dgm:t>
        <a:bodyPr/>
        <a:lstStyle/>
        <a:p>
          <a:endParaRPr lang="es-ES"/>
        </a:p>
      </dgm:t>
    </dgm:pt>
    <dgm:pt modelId="{52A92D95-1533-4B0A-9527-2979C6367D1F}" type="pres">
      <dgm:prSet presAssocID="{C47A6434-8A1D-4258-918A-FF26A29111C8}" presName="node" presStyleLbl="node1" presStyleIdx="3" presStyleCnt="5" custScaleX="158597" custScaleY="126250" custRadScaleRad="141947" custRadScaleInc="49203">
        <dgm:presLayoutVars>
          <dgm:bulletEnabled val="1"/>
        </dgm:presLayoutVars>
      </dgm:prSet>
      <dgm:spPr/>
      <dgm:t>
        <a:bodyPr/>
        <a:lstStyle/>
        <a:p>
          <a:endParaRPr lang="es-ES"/>
        </a:p>
      </dgm:t>
    </dgm:pt>
    <dgm:pt modelId="{F83F09F8-9094-443A-8155-45E81E5E7CF6}" type="pres">
      <dgm:prSet presAssocID="{E6B5EB6F-7F6A-4CF8-BA79-FD879FA48B94}" presName="Name9" presStyleLbl="parChTrans1D2" presStyleIdx="4" presStyleCnt="5"/>
      <dgm:spPr/>
      <dgm:t>
        <a:bodyPr/>
        <a:lstStyle/>
        <a:p>
          <a:endParaRPr lang="es-ES"/>
        </a:p>
      </dgm:t>
    </dgm:pt>
    <dgm:pt modelId="{A7FA3BCB-1DEE-415A-AEB7-E078C9C0C755}" type="pres">
      <dgm:prSet presAssocID="{E6B5EB6F-7F6A-4CF8-BA79-FD879FA48B94}" presName="connTx" presStyleLbl="parChTrans1D2" presStyleIdx="4" presStyleCnt="5"/>
      <dgm:spPr/>
      <dgm:t>
        <a:bodyPr/>
        <a:lstStyle/>
        <a:p>
          <a:endParaRPr lang="es-ES"/>
        </a:p>
      </dgm:t>
    </dgm:pt>
    <dgm:pt modelId="{5DC314E8-E30B-4435-B9B9-21375B4351B4}" type="pres">
      <dgm:prSet presAssocID="{07732972-82C5-4185-97BE-F524681F15E5}" presName="node" presStyleLbl="node1" presStyleIdx="4" presStyleCnt="5" custScaleX="127802" custScaleY="132435" custRadScaleRad="138966" custRadScaleInc="7445">
        <dgm:presLayoutVars>
          <dgm:bulletEnabled val="1"/>
        </dgm:presLayoutVars>
      </dgm:prSet>
      <dgm:spPr/>
      <dgm:t>
        <a:bodyPr/>
        <a:lstStyle/>
        <a:p>
          <a:endParaRPr lang="es-ES"/>
        </a:p>
      </dgm:t>
    </dgm:pt>
  </dgm:ptLst>
  <dgm:cxnLst>
    <dgm:cxn modelId="{A79B365D-DB82-440B-BC24-D32AC191AE78}" srcId="{FA61A3BD-C5C2-4A5A-AB09-7201D868FFC6}" destId="{12764882-3298-446C-9CB3-8948D2081A8B}" srcOrd="0" destOrd="0" parTransId="{A5F6C06F-6E89-4B3C-93AF-D865E98B1189}" sibTransId="{0DB917C1-7E60-4432-A22E-74248EC13F10}"/>
    <dgm:cxn modelId="{74CA2D52-93BC-480E-9496-93407EAD2DDE}" srcId="{FA61A3BD-C5C2-4A5A-AB09-7201D868FFC6}" destId="{E0F6D9F7-7FE0-49F3-85AC-80FFF70C6EE9}" srcOrd="2" destOrd="0" parTransId="{34FBFE1B-656E-4AAB-861B-C0FB4C105681}" sibTransId="{55467A1C-F742-4681-AC0B-CF7DFB9FDDC2}"/>
    <dgm:cxn modelId="{C0E890FC-DC74-4530-881A-BAAFA0D8072C}" srcId="{FA61A3BD-C5C2-4A5A-AB09-7201D868FFC6}" destId="{81DE36F2-2B54-4F01-89A3-8C5CD1B7ED56}" srcOrd="1" destOrd="0" parTransId="{AE7EAAD4-F050-468B-A315-1C6D47B67BB5}" sibTransId="{1330E70A-5815-4448-96D2-0B1C50314CD3}"/>
    <dgm:cxn modelId="{D6C87142-9033-4650-99B2-B54238063C73}" type="presOf" srcId="{81DE36F2-2B54-4F01-89A3-8C5CD1B7ED56}" destId="{2E4FEC48-D633-4F71-AEC7-B3EACB4FA88A}" srcOrd="0" destOrd="0" presId="urn:microsoft.com/office/officeart/2005/8/layout/radial1"/>
    <dgm:cxn modelId="{D17273F8-9F6C-43CE-BB71-A5DD7DC0F0C4}" type="presOf" srcId="{C47A6434-8A1D-4258-918A-FF26A29111C8}" destId="{52A92D95-1533-4B0A-9527-2979C6367D1F}" srcOrd="0" destOrd="0" presId="urn:microsoft.com/office/officeart/2005/8/layout/radial1"/>
    <dgm:cxn modelId="{502FABC7-6744-4EEA-9C60-B239C846EE99}" type="presOf" srcId="{34FBFE1B-656E-4AAB-861B-C0FB4C105681}" destId="{E7141E98-B5B9-45E2-AEE6-4597793ED12E}" srcOrd="0" destOrd="0" presId="urn:microsoft.com/office/officeart/2005/8/layout/radial1"/>
    <dgm:cxn modelId="{CB1FC1D8-2EE3-4D66-B3C1-F6DD1999A838}" type="presOf" srcId="{E6B5EB6F-7F6A-4CF8-BA79-FD879FA48B94}" destId="{F83F09F8-9094-443A-8155-45E81E5E7CF6}" srcOrd="0" destOrd="0" presId="urn:microsoft.com/office/officeart/2005/8/layout/radial1"/>
    <dgm:cxn modelId="{E478C9F9-C408-4D4B-9258-A558DCC7C5A4}" type="presOf" srcId="{FA61A3BD-C5C2-4A5A-AB09-7201D868FFC6}" destId="{65DA27EB-ED58-4987-9B70-DA1504EF9B7E}" srcOrd="0" destOrd="0" presId="urn:microsoft.com/office/officeart/2005/8/layout/radial1"/>
    <dgm:cxn modelId="{2D3F6842-F86F-40E2-86F1-EFF6116469B2}" type="presOf" srcId="{07732972-82C5-4185-97BE-F524681F15E5}" destId="{5DC314E8-E30B-4435-B9B9-21375B4351B4}" srcOrd="0" destOrd="0" presId="urn:microsoft.com/office/officeart/2005/8/layout/radial1"/>
    <dgm:cxn modelId="{181FDDB1-A88A-48F2-9AA0-4F2A8752AC1E}" srcId="{C79DE3A5-EC5A-436A-9953-7FEEB68B81F6}" destId="{FA61A3BD-C5C2-4A5A-AB09-7201D868FFC6}" srcOrd="0" destOrd="0" parTransId="{A897369B-7D9F-468F-BA40-0D8175CC64F0}" sibTransId="{D78266BD-9CCD-4AEE-8563-DCB7E1EF6BAA}"/>
    <dgm:cxn modelId="{615543C5-9BC0-446B-9035-70AF773DBAE9}" type="presOf" srcId="{AE7EAAD4-F050-468B-A315-1C6D47B67BB5}" destId="{63AE449E-966B-4F3F-AD59-EA6CC6D1B939}" srcOrd="1" destOrd="0" presId="urn:microsoft.com/office/officeart/2005/8/layout/radial1"/>
    <dgm:cxn modelId="{808912B6-D7F2-49D0-9F3A-E15F1BD8CF55}" type="presOf" srcId="{E0F6D9F7-7FE0-49F3-85AC-80FFF70C6EE9}" destId="{AFBBEFB4-4485-49F0-8C38-7A3AE1101C5B}" srcOrd="0" destOrd="0" presId="urn:microsoft.com/office/officeart/2005/8/layout/radial1"/>
    <dgm:cxn modelId="{C60F472F-2F99-4732-A071-F371C6DFA644}" srcId="{FA61A3BD-C5C2-4A5A-AB09-7201D868FFC6}" destId="{07732972-82C5-4185-97BE-F524681F15E5}" srcOrd="4" destOrd="0" parTransId="{E6B5EB6F-7F6A-4CF8-BA79-FD879FA48B94}" sibTransId="{119F955F-987A-47E4-A35F-8AF004609952}"/>
    <dgm:cxn modelId="{7DC75A0F-F903-4710-8B52-6B1FD0B3BB9F}" type="presOf" srcId="{34FBFE1B-656E-4AAB-861B-C0FB4C105681}" destId="{843776DC-BEEE-4526-9A9D-A923CA9F5FF7}" srcOrd="1" destOrd="0" presId="urn:microsoft.com/office/officeart/2005/8/layout/radial1"/>
    <dgm:cxn modelId="{704CE754-A5A0-4A4C-9BC4-90DA0838054F}" type="presOf" srcId="{A5F6C06F-6E89-4B3C-93AF-D865E98B1189}" destId="{7EA58998-238E-49ED-B327-DD5F2E2F59EE}" srcOrd="1" destOrd="0" presId="urn:microsoft.com/office/officeart/2005/8/layout/radial1"/>
    <dgm:cxn modelId="{7ED64BC4-24A0-4D58-8F97-0755AB433843}" type="presOf" srcId="{E8AF8412-EE12-41A6-A8E3-9DD961A2EAE4}" destId="{387EBF0A-8E41-4893-B8E9-8E461B8975F4}" srcOrd="0" destOrd="0" presId="urn:microsoft.com/office/officeart/2005/8/layout/radial1"/>
    <dgm:cxn modelId="{050930D2-57FC-4119-A58F-8020EE6F06FF}" type="presOf" srcId="{A5F6C06F-6E89-4B3C-93AF-D865E98B1189}" destId="{C075EF89-A675-4D5D-B1D9-E8E062969553}" srcOrd="0" destOrd="0" presId="urn:microsoft.com/office/officeart/2005/8/layout/radial1"/>
    <dgm:cxn modelId="{D8085224-7E82-4641-B05A-75041F4B6D53}" srcId="{FA61A3BD-C5C2-4A5A-AB09-7201D868FFC6}" destId="{C47A6434-8A1D-4258-918A-FF26A29111C8}" srcOrd="3" destOrd="0" parTransId="{E8AF8412-EE12-41A6-A8E3-9DD961A2EAE4}" sibTransId="{6CEA3805-79E9-4B54-A79A-F7200867B9DA}"/>
    <dgm:cxn modelId="{93ABE5FB-C914-4BCD-B77D-C322349098C8}" type="presOf" srcId="{E6B5EB6F-7F6A-4CF8-BA79-FD879FA48B94}" destId="{A7FA3BCB-1DEE-415A-AEB7-E078C9C0C755}" srcOrd="1" destOrd="0" presId="urn:microsoft.com/office/officeart/2005/8/layout/radial1"/>
    <dgm:cxn modelId="{0A9FF912-6959-48EE-B702-3E49774646C6}" type="presOf" srcId="{12764882-3298-446C-9CB3-8948D2081A8B}" destId="{9CAF4D86-8F83-4DDE-8A06-99BFB4EE9965}" srcOrd="0" destOrd="0" presId="urn:microsoft.com/office/officeart/2005/8/layout/radial1"/>
    <dgm:cxn modelId="{19A71CBA-893D-47D6-B4F9-8EFD564B98D8}" type="presOf" srcId="{AE7EAAD4-F050-468B-A315-1C6D47B67BB5}" destId="{ADDADB5F-9012-4C3A-8CD8-D79C7A4782DA}" srcOrd="0" destOrd="0" presId="urn:microsoft.com/office/officeart/2005/8/layout/radial1"/>
    <dgm:cxn modelId="{458AB9ED-1A8D-4FC6-998C-25AAA368FC61}" type="presOf" srcId="{C79DE3A5-EC5A-436A-9953-7FEEB68B81F6}" destId="{22ED5808-B95E-4A91-A1B8-2BBA07FD09A4}" srcOrd="0" destOrd="0" presId="urn:microsoft.com/office/officeart/2005/8/layout/radial1"/>
    <dgm:cxn modelId="{DB0C2287-BBE3-43ED-B844-722A8EA43F73}" type="presOf" srcId="{E8AF8412-EE12-41A6-A8E3-9DD961A2EAE4}" destId="{3CCC72DA-2344-4ECE-847C-FE97A8D03C92}" srcOrd="1" destOrd="0" presId="urn:microsoft.com/office/officeart/2005/8/layout/radial1"/>
    <dgm:cxn modelId="{7137B5EC-5DA4-4347-AD32-9FD9D62D8962}" type="presParOf" srcId="{22ED5808-B95E-4A91-A1B8-2BBA07FD09A4}" destId="{65DA27EB-ED58-4987-9B70-DA1504EF9B7E}" srcOrd="0" destOrd="0" presId="urn:microsoft.com/office/officeart/2005/8/layout/radial1"/>
    <dgm:cxn modelId="{5E5D4E46-666D-4DB7-8F12-FDFEA1D54385}" type="presParOf" srcId="{22ED5808-B95E-4A91-A1B8-2BBA07FD09A4}" destId="{C075EF89-A675-4D5D-B1D9-E8E062969553}" srcOrd="1" destOrd="0" presId="urn:microsoft.com/office/officeart/2005/8/layout/radial1"/>
    <dgm:cxn modelId="{15B7E106-29F8-495F-9921-998407B98E43}" type="presParOf" srcId="{C075EF89-A675-4D5D-B1D9-E8E062969553}" destId="{7EA58998-238E-49ED-B327-DD5F2E2F59EE}" srcOrd="0" destOrd="0" presId="urn:microsoft.com/office/officeart/2005/8/layout/radial1"/>
    <dgm:cxn modelId="{F2F1510C-D251-40D4-9650-371CA9B3E33B}" type="presParOf" srcId="{22ED5808-B95E-4A91-A1B8-2BBA07FD09A4}" destId="{9CAF4D86-8F83-4DDE-8A06-99BFB4EE9965}" srcOrd="2" destOrd="0" presId="urn:microsoft.com/office/officeart/2005/8/layout/radial1"/>
    <dgm:cxn modelId="{F0215ADA-6D39-4AB3-83D3-99BA857EF6A0}" type="presParOf" srcId="{22ED5808-B95E-4A91-A1B8-2BBA07FD09A4}" destId="{ADDADB5F-9012-4C3A-8CD8-D79C7A4782DA}" srcOrd="3" destOrd="0" presId="urn:microsoft.com/office/officeart/2005/8/layout/radial1"/>
    <dgm:cxn modelId="{CB29F9C2-C017-42D8-B78A-81F39F1943D2}" type="presParOf" srcId="{ADDADB5F-9012-4C3A-8CD8-D79C7A4782DA}" destId="{63AE449E-966B-4F3F-AD59-EA6CC6D1B939}" srcOrd="0" destOrd="0" presId="urn:microsoft.com/office/officeart/2005/8/layout/radial1"/>
    <dgm:cxn modelId="{29809E79-8293-416F-947C-A9ECEB9E1B2D}" type="presParOf" srcId="{22ED5808-B95E-4A91-A1B8-2BBA07FD09A4}" destId="{2E4FEC48-D633-4F71-AEC7-B3EACB4FA88A}" srcOrd="4" destOrd="0" presId="urn:microsoft.com/office/officeart/2005/8/layout/radial1"/>
    <dgm:cxn modelId="{8ED1821F-8D04-4174-A46E-95EA81823528}" type="presParOf" srcId="{22ED5808-B95E-4A91-A1B8-2BBA07FD09A4}" destId="{E7141E98-B5B9-45E2-AEE6-4597793ED12E}" srcOrd="5" destOrd="0" presId="urn:microsoft.com/office/officeart/2005/8/layout/radial1"/>
    <dgm:cxn modelId="{9681E3AE-4C16-4E62-9761-BDFB4C3AA032}" type="presParOf" srcId="{E7141E98-B5B9-45E2-AEE6-4597793ED12E}" destId="{843776DC-BEEE-4526-9A9D-A923CA9F5FF7}" srcOrd="0" destOrd="0" presId="urn:microsoft.com/office/officeart/2005/8/layout/radial1"/>
    <dgm:cxn modelId="{EE256BDC-AF43-4C2F-B152-70835270A9BB}" type="presParOf" srcId="{22ED5808-B95E-4A91-A1B8-2BBA07FD09A4}" destId="{AFBBEFB4-4485-49F0-8C38-7A3AE1101C5B}" srcOrd="6" destOrd="0" presId="urn:microsoft.com/office/officeart/2005/8/layout/radial1"/>
    <dgm:cxn modelId="{9D5E94E3-F23A-4EEB-90A4-56A25451311E}" type="presParOf" srcId="{22ED5808-B95E-4A91-A1B8-2BBA07FD09A4}" destId="{387EBF0A-8E41-4893-B8E9-8E461B8975F4}" srcOrd="7" destOrd="0" presId="urn:microsoft.com/office/officeart/2005/8/layout/radial1"/>
    <dgm:cxn modelId="{D9D9E84A-C276-4362-AC0A-B40184EC2215}" type="presParOf" srcId="{387EBF0A-8E41-4893-B8E9-8E461B8975F4}" destId="{3CCC72DA-2344-4ECE-847C-FE97A8D03C92}" srcOrd="0" destOrd="0" presId="urn:microsoft.com/office/officeart/2005/8/layout/radial1"/>
    <dgm:cxn modelId="{921E348D-A539-404E-B7B0-DB79F3F8911E}" type="presParOf" srcId="{22ED5808-B95E-4A91-A1B8-2BBA07FD09A4}" destId="{52A92D95-1533-4B0A-9527-2979C6367D1F}" srcOrd="8" destOrd="0" presId="urn:microsoft.com/office/officeart/2005/8/layout/radial1"/>
    <dgm:cxn modelId="{82A7B915-71C2-4518-BE10-33551FE7C257}" type="presParOf" srcId="{22ED5808-B95E-4A91-A1B8-2BBA07FD09A4}" destId="{F83F09F8-9094-443A-8155-45E81E5E7CF6}" srcOrd="9" destOrd="0" presId="urn:microsoft.com/office/officeart/2005/8/layout/radial1"/>
    <dgm:cxn modelId="{69E2391F-C829-497D-A04B-83B350A4C649}" type="presParOf" srcId="{F83F09F8-9094-443A-8155-45E81E5E7CF6}" destId="{A7FA3BCB-1DEE-415A-AEB7-E078C9C0C755}" srcOrd="0" destOrd="0" presId="urn:microsoft.com/office/officeart/2005/8/layout/radial1"/>
    <dgm:cxn modelId="{582EAE18-CAF2-44AE-9A60-16E05F2F0DAC}" type="presParOf" srcId="{22ED5808-B95E-4A91-A1B8-2BBA07FD09A4}" destId="{5DC314E8-E30B-4435-B9B9-21375B4351B4}"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E32B81-CB73-4129-82AA-3B903E52CC77}" type="doc">
      <dgm:prSet loTypeId="urn:microsoft.com/office/officeart/2005/8/layout/hProcess7" loCatId="process" qsTypeId="urn:microsoft.com/office/officeart/2005/8/quickstyle/simple1" qsCatId="simple" csTypeId="urn:microsoft.com/office/officeart/2005/8/colors/colorful1" csCatId="colorful" phldr="1"/>
      <dgm:spPr/>
      <dgm:t>
        <a:bodyPr/>
        <a:lstStyle/>
        <a:p>
          <a:endParaRPr lang="es-ES"/>
        </a:p>
      </dgm:t>
    </dgm:pt>
    <dgm:pt modelId="{2DBF46C0-EB3A-4A85-AD38-F2E21E5E6CF1}">
      <dgm:prSet phldrT="[Texto]" custT="1"/>
      <dgm:spPr/>
      <dgm:t>
        <a:bodyPr/>
        <a:lstStyle/>
        <a:p>
          <a:pPr algn="ctr"/>
          <a:r>
            <a:rPr lang="es-ES" sz="2200" b="1" dirty="0" smtClean="0"/>
            <a:t>GENERAL</a:t>
          </a:r>
          <a:endParaRPr lang="es-ES" sz="2200" b="1" dirty="0"/>
        </a:p>
      </dgm:t>
    </dgm:pt>
    <dgm:pt modelId="{4FB01611-5443-43ED-B6E1-AD3065E74FDC}" type="parTrans" cxnId="{E492D401-F07A-4A85-98B7-A49519F3CA41}">
      <dgm:prSet/>
      <dgm:spPr/>
      <dgm:t>
        <a:bodyPr/>
        <a:lstStyle/>
        <a:p>
          <a:pPr algn="l"/>
          <a:endParaRPr lang="es-ES" b="1">
            <a:solidFill>
              <a:schemeClr val="accent1">
                <a:lumMod val="50000"/>
              </a:schemeClr>
            </a:solidFill>
          </a:endParaRPr>
        </a:p>
      </dgm:t>
    </dgm:pt>
    <dgm:pt modelId="{32A077B6-2757-442B-9254-1CD30866A328}" type="sibTrans" cxnId="{E492D401-F07A-4A85-98B7-A49519F3CA41}">
      <dgm:prSet/>
      <dgm:spPr/>
      <dgm:t>
        <a:bodyPr/>
        <a:lstStyle/>
        <a:p>
          <a:pPr algn="l"/>
          <a:endParaRPr lang="es-ES" b="1">
            <a:solidFill>
              <a:schemeClr val="accent1">
                <a:lumMod val="50000"/>
              </a:schemeClr>
            </a:solidFill>
          </a:endParaRPr>
        </a:p>
      </dgm:t>
    </dgm:pt>
    <dgm:pt modelId="{676B6487-FA35-438F-AC13-AC020E3D8911}">
      <dgm:prSet phldrT="[Texto]" custT="1"/>
      <dgm:spPr/>
      <dgm:t>
        <a:bodyPr/>
        <a:lstStyle/>
        <a:p>
          <a:pPr algn="l"/>
          <a:r>
            <a:rPr lang="es-ES" sz="2200" b="1" dirty="0" smtClean="0">
              <a:solidFill>
                <a:srgbClr val="002060"/>
              </a:solidFill>
            </a:rPr>
            <a:t>Diseñar un conjunto de estrategias de posicionamiento que sirvan para fortalecer  la imagen de la Escuela de Economía de la Universidad Nacional de Chimborazo, en la ciudad de Riobamba.</a:t>
          </a:r>
          <a:endParaRPr lang="es-ES" sz="2200" b="1" dirty="0">
            <a:solidFill>
              <a:srgbClr val="002060"/>
            </a:solidFill>
          </a:endParaRPr>
        </a:p>
      </dgm:t>
    </dgm:pt>
    <dgm:pt modelId="{0AFD5B95-F38E-43D7-B7FB-8D679E1504D2}" type="parTrans" cxnId="{216D9F56-E839-4E9E-BF03-BDD7E258B6FE}">
      <dgm:prSet/>
      <dgm:spPr/>
      <dgm:t>
        <a:bodyPr/>
        <a:lstStyle/>
        <a:p>
          <a:pPr algn="l"/>
          <a:endParaRPr lang="es-ES" b="1">
            <a:solidFill>
              <a:schemeClr val="accent1">
                <a:lumMod val="50000"/>
              </a:schemeClr>
            </a:solidFill>
          </a:endParaRPr>
        </a:p>
      </dgm:t>
    </dgm:pt>
    <dgm:pt modelId="{955C7A2C-C637-4FE2-852F-A56045C64D17}" type="sibTrans" cxnId="{216D9F56-E839-4E9E-BF03-BDD7E258B6FE}">
      <dgm:prSet/>
      <dgm:spPr/>
      <dgm:t>
        <a:bodyPr/>
        <a:lstStyle/>
        <a:p>
          <a:pPr algn="l"/>
          <a:endParaRPr lang="es-ES" b="1">
            <a:solidFill>
              <a:schemeClr val="accent1">
                <a:lumMod val="50000"/>
              </a:schemeClr>
            </a:solidFill>
          </a:endParaRPr>
        </a:p>
      </dgm:t>
    </dgm:pt>
    <dgm:pt modelId="{E6BF05A3-02AD-45AC-B951-0EDCD6D90805}">
      <dgm:prSet phldrT="[Texto]" custT="1"/>
      <dgm:spPr/>
      <dgm:t>
        <a:bodyPr/>
        <a:lstStyle/>
        <a:p>
          <a:pPr algn="l"/>
          <a:r>
            <a:rPr lang="es-ES" sz="2000" b="1" dirty="0" smtClean="0">
              <a:solidFill>
                <a:srgbClr val="002060"/>
              </a:solidFill>
            </a:rPr>
            <a:t>* </a:t>
          </a:r>
          <a:r>
            <a:rPr lang="es-ES" sz="2100" b="1" dirty="0" smtClean="0">
              <a:solidFill>
                <a:srgbClr val="002060"/>
              </a:solidFill>
            </a:rPr>
            <a:t>Promocionar la imagen de la Escuela de Economía de la UNACH a nivel local y regional, con diversas acciones de marketing que permitan fortalecer su posicionamiento</a:t>
          </a:r>
          <a:endParaRPr lang="es-ES" sz="2100" b="1" dirty="0">
            <a:solidFill>
              <a:srgbClr val="002060"/>
            </a:solidFill>
          </a:endParaRPr>
        </a:p>
      </dgm:t>
    </dgm:pt>
    <dgm:pt modelId="{57FC7BF5-C81A-4681-A520-D11C6B83FDB2}" type="parTrans" cxnId="{3D7A37BC-1958-4F14-808E-4EDAE52C1493}">
      <dgm:prSet/>
      <dgm:spPr/>
      <dgm:t>
        <a:bodyPr/>
        <a:lstStyle/>
        <a:p>
          <a:pPr algn="l"/>
          <a:endParaRPr lang="es-ES" b="1">
            <a:solidFill>
              <a:schemeClr val="accent1">
                <a:lumMod val="50000"/>
              </a:schemeClr>
            </a:solidFill>
          </a:endParaRPr>
        </a:p>
      </dgm:t>
    </dgm:pt>
    <dgm:pt modelId="{FEBCC450-5D46-4F09-B645-2C0C269301F1}" type="sibTrans" cxnId="{3D7A37BC-1958-4F14-808E-4EDAE52C1493}">
      <dgm:prSet/>
      <dgm:spPr/>
      <dgm:t>
        <a:bodyPr/>
        <a:lstStyle/>
        <a:p>
          <a:pPr algn="l"/>
          <a:endParaRPr lang="es-ES" b="1">
            <a:solidFill>
              <a:schemeClr val="accent1">
                <a:lumMod val="50000"/>
              </a:schemeClr>
            </a:solidFill>
          </a:endParaRPr>
        </a:p>
      </dgm:t>
    </dgm:pt>
    <dgm:pt modelId="{10633231-FF7B-4B55-A068-8C883C3B6500}">
      <dgm:prSet phldrT="[Texto]" custT="1"/>
      <dgm:spPr/>
      <dgm:t>
        <a:bodyPr/>
        <a:lstStyle/>
        <a:p>
          <a:pPr algn="ctr"/>
          <a:r>
            <a:rPr lang="es-ES" sz="2100" b="1" dirty="0" smtClean="0"/>
            <a:t>POSICIONAMIENTO</a:t>
          </a:r>
          <a:endParaRPr lang="es-ES" sz="2100" b="1" dirty="0"/>
        </a:p>
      </dgm:t>
    </dgm:pt>
    <dgm:pt modelId="{6A82E975-E741-431A-97CB-96850C40D37B}" type="sibTrans" cxnId="{D7DC78B1-C394-4B5D-92E3-27526A87D4C7}">
      <dgm:prSet/>
      <dgm:spPr/>
      <dgm:t>
        <a:bodyPr/>
        <a:lstStyle/>
        <a:p>
          <a:pPr algn="l"/>
          <a:endParaRPr lang="es-ES" b="1">
            <a:solidFill>
              <a:schemeClr val="accent1">
                <a:lumMod val="50000"/>
              </a:schemeClr>
            </a:solidFill>
          </a:endParaRPr>
        </a:p>
      </dgm:t>
    </dgm:pt>
    <dgm:pt modelId="{50BD4668-E47E-4572-BDF1-3E107727FFDA}" type="parTrans" cxnId="{D7DC78B1-C394-4B5D-92E3-27526A87D4C7}">
      <dgm:prSet/>
      <dgm:spPr/>
      <dgm:t>
        <a:bodyPr/>
        <a:lstStyle/>
        <a:p>
          <a:pPr algn="l"/>
          <a:endParaRPr lang="es-ES" b="1">
            <a:solidFill>
              <a:schemeClr val="accent1">
                <a:lumMod val="50000"/>
              </a:schemeClr>
            </a:solidFill>
          </a:endParaRPr>
        </a:p>
      </dgm:t>
    </dgm:pt>
    <dgm:pt modelId="{10FF7555-A157-4B6D-A9BC-04B9F4B432CB}">
      <dgm:prSet custT="1"/>
      <dgm:spPr/>
      <dgm:t>
        <a:bodyPr/>
        <a:lstStyle/>
        <a:p>
          <a:pPr algn="l"/>
          <a:r>
            <a:rPr lang="es-ES" sz="2100" b="1" dirty="0" smtClean="0">
              <a:solidFill>
                <a:srgbClr val="002060"/>
              </a:solidFill>
            </a:rPr>
            <a:t>* Mejorar la imagen de la Facultad de la Escuela de Economía de la UNACH en la ciudad de Riobamba </a:t>
          </a:r>
          <a:endParaRPr lang="es-ES" sz="2100" b="1" dirty="0">
            <a:solidFill>
              <a:srgbClr val="002060"/>
            </a:solidFill>
          </a:endParaRPr>
        </a:p>
      </dgm:t>
    </dgm:pt>
    <dgm:pt modelId="{FCF543BF-8C77-45D7-8CB5-022E73E86484}" type="parTrans" cxnId="{1540A9EC-38FF-46C5-B38A-511D1EF98329}">
      <dgm:prSet/>
      <dgm:spPr/>
      <dgm:t>
        <a:bodyPr/>
        <a:lstStyle/>
        <a:p>
          <a:pPr algn="l"/>
          <a:endParaRPr lang="es-ES" b="1"/>
        </a:p>
      </dgm:t>
    </dgm:pt>
    <dgm:pt modelId="{8ED7F039-9F02-4E68-AB24-FA3735C189C0}" type="sibTrans" cxnId="{1540A9EC-38FF-46C5-B38A-511D1EF98329}">
      <dgm:prSet/>
      <dgm:spPr/>
      <dgm:t>
        <a:bodyPr/>
        <a:lstStyle/>
        <a:p>
          <a:pPr algn="l"/>
          <a:endParaRPr lang="es-ES" b="1"/>
        </a:p>
      </dgm:t>
    </dgm:pt>
    <dgm:pt modelId="{DD8A62B1-DA4B-4E3C-A1FE-94FBEA5AD82D}">
      <dgm:prSet custT="1"/>
      <dgm:spPr/>
      <dgm:t>
        <a:bodyPr/>
        <a:lstStyle/>
        <a:p>
          <a:pPr algn="l"/>
          <a:r>
            <a:rPr lang="es-ES" sz="2100" b="1" dirty="0" smtClean="0">
              <a:solidFill>
                <a:srgbClr val="002060"/>
              </a:solidFill>
            </a:rPr>
            <a:t>* Fortalecer el prestigio de la Escuela de Economía de la UNACH en el sector empresarial público y privado de la ciudad de Riobamba</a:t>
          </a:r>
          <a:endParaRPr lang="es-ES" sz="2100" b="1" dirty="0">
            <a:solidFill>
              <a:srgbClr val="002060"/>
            </a:solidFill>
          </a:endParaRPr>
        </a:p>
      </dgm:t>
    </dgm:pt>
    <dgm:pt modelId="{E093D6FF-1F92-4787-89F1-6ADDF4102277}" type="parTrans" cxnId="{D7A8353E-79A5-4CAF-9ED8-BFD5EA2297B0}">
      <dgm:prSet/>
      <dgm:spPr/>
      <dgm:t>
        <a:bodyPr/>
        <a:lstStyle/>
        <a:p>
          <a:pPr algn="l"/>
          <a:endParaRPr lang="es-ES" b="1"/>
        </a:p>
      </dgm:t>
    </dgm:pt>
    <dgm:pt modelId="{D5DAB5EC-F12E-4813-A7C7-896FAD111716}" type="sibTrans" cxnId="{D7A8353E-79A5-4CAF-9ED8-BFD5EA2297B0}">
      <dgm:prSet/>
      <dgm:spPr/>
      <dgm:t>
        <a:bodyPr/>
        <a:lstStyle/>
        <a:p>
          <a:pPr algn="l"/>
          <a:endParaRPr lang="es-ES" b="1"/>
        </a:p>
      </dgm:t>
    </dgm:pt>
    <dgm:pt modelId="{7E79FDAB-5752-45B3-AD63-F0CFD4B7507F}" type="pres">
      <dgm:prSet presAssocID="{F9E32B81-CB73-4129-82AA-3B903E52CC77}" presName="Name0" presStyleCnt="0">
        <dgm:presLayoutVars>
          <dgm:dir/>
          <dgm:animLvl val="lvl"/>
          <dgm:resizeHandles val="exact"/>
        </dgm:presLayoutVars>
      </dgm:prSet>
      <dgm:spPr/>
      <dgm:t>
        <a:bodyPr/>
        <a:lstStyle/>
        <a:p>
          <a:endParaRPr lang="es-ES"/>
        </a:p>
      </dgm:t>
    </dgm:pt>
    <dgm:pt modelId="{FCF44EA0-3FCC-4EEB-8DD5-3867B0919FE3}" type="pres">
      <dgm:prSet presAssocID="{2DBF46C0-EB3A-4A85-AD38-F2E21E5E6CF1}" presName="compositeNode" presStyleCnt="0">
        <dgm:presLayoutVars>
          <dgm:bulletEnabled val="1"/>
        </dgm:presLayoutVars>
      </dgm:prSet>
      <dgm:spPr/>
      <dgm:t>
        <a:bodyPr/>
        <a:lstStyle/>
        <a:p>
          <a:endParaRPr lang="es-ES"/>
        </a:p>
      </dgm:t>
    </dgm:pt>
    <dgm:pt modelId="{05FC53F3-266E-4745-9D97-A86E3AA13680}" type="pres">
      <dgm:prSet presAssocID="{2DBF46C0-EB3A-4A85-AD38-F2E21E5E6CF1}" presName="bgRect" presStyleLbl="node1" presStyleIdx="0" presStyleCnt="2" custScaleX="61087" custLinFactNeighborX="-4489"/>
      <dgm:spPr/>
      <dgm:t>
        <a:bodyPr/>
        <a:lstStyle/>
        <a:p>
          <a:endParaRPr lang="es-ES"/>
        </a:p>
      </dgm:t>
    </dgm:pt>
    <dgm:pt modelId="{5B068ED3-4ABE-42FD-B4CC-280831764952}" type="pres">
      <dgm:prSet presAssocID="{2DBF46C0-EB3A-4A85-AD38-F2E21E5E6CF1}" presName="parentNode" presStyleLbl="node1" presStyleIdx="0" presStyleCnt="2">
        <dgm:presLayoutVars>
          <dgm:chMax val="0"/>
          <dgm:bulletEnabled val="1"/>
        </dgm:presLayoutVars>
      </dgm:prSet>
      <dgm:spPr/>
      <dgm:t>
        <a:bodyPr/>
        <a:lstStyle/>
        <a:p>
          <a:endParaRPr lang="es-ES"/>
        </a:p>
      </dgm:t>
    </dgm:pt>
    <dgm:pt modelId="{DC0D2770-6205-4BFD-984B-D6719379737C}" type="pres">
      <dgm:prSet presAssocID="{2DBF46C0-EB3A-4A85-AD38-F2E21E5E6CF1}" presName="childNode" presStyleLbl="node1" presStyleIdx="0" presStyleCnt="2">
        <dgm:presLayoutVars>
          <dgm:bulletEnabled val="1"/>
        </dgm:presLayoutVars>
      </dgm:prSet>
      <dgm:spPr/>
      <dgm:t>
        <a:bodyPr/>
        <a:lstStyle/>
        <a:p>
          <a:endParaRPr lang="es-ES"/>
        </a:p>
      </dgm:t>
    </dgm:pt>
    <dgm:pt modelId="{2AA6B98D-9360-4E88-987C-11EF74656522}" type="pres">
      <dgm:prSet presAssocID="{32A077B6-2757-442B-9254-1CD30866A328}" presName="hSp" presStyleCnt="0"/>
      <dgm:spPr/>
      <dgm:t>
        <a:bodyPr/>
        <a:lstStyle/>
        <a:p>
          <a:endParaRPr lang="es-ES"/>
        </a:p>
      </dgm:t>
    </dgm:pt>
    <dgm:pt modelId="{F2D2AC81-EF85-46CF-9926-41CAEFD5FBE3}" type="pres">
      <dgm:prSet presAssocID="{32A077B6-2757-442B-9254-1CD30866A328}" presName="vProcSp" presStyleCnt="0"/>
      <dgm:spPr/>
      <dgm:t>
        <a:bodyPr/>
        <a:lstStyle/>
        <a:p>
          <a:endParaRPr lang="es-ES"/>
        </a:p>
      </dgm:t>
    </dgm:pt>
    <dgm:pt modelId="{71C8BA12-29A9-46FB-B2DC-6A6001403B87}" type="pres">
      <dgm:prSet presAssocID="{32A077B6-2757-442B-9254-1CD30866A328}" presName="vSp1" presStyleCnt="0"/>
      <dgm:spPr/>
      <dgm:t>
        <a:bodyPr/>
        <a:lstStyle/>
        <a:p>
          <a:endParaRPr lang="es-ES"/>
        </a:p>
      </dgm:t>
    </dgm:pt>
    <dgm:pt modelId="{F3A20D48-DEC7-4DFB-9297-4550C049F2D9}" type="pres">
      <dgm:prSet presAssocID="{32A077B6-2757-442B-9254-1CD30866A328}" presName="simulatedConn" presStyleLbl="solidFgAcc1" presStyleIdx="0" presStyleCnt="1"/>
      <dgm:spPr/>
      <dgm:t>
        <a:bodyPr/>
        <a:lstStyle/>
        <a:p>
          <a:endParaRPr lang="es-ES"/>
        </a:p>
      </dgm:t>
    </dgm:pt>
    <dgm:pt modelId="{B39EC7EF-B215-44D1-B6A2-14324175C7EF}" type="pres">
      <dgm:prSet presAssocID="{32A077B6-2757-442B-9254-1CD30866A328}" presName="vSp2" presStyleCnt="0"/>
      <dgm:spPr/>
      <dgm:t>
        <a:bodyPr/>
        <a:lstStyle/>
        <a:p>
          <a:endParaRPr lang="es-ES"/>
        </a:p>
      </dgm:t>
    </dgm:pt>
    <dgm:pt modelId="{68A380ED-E99E-419A-AF02-05B1C9F7DA02}" type="pres">
      <dgm:prSet presAssocID="{32A077B6-2757-442B-9254-1CD30866A328}" presName="sibTrans" presStyleCnt="0"/>
      <dgm:spPr/>
      <dgm:t>
        <a:bodyPr/>
        <a:lstStyle/>
        <a:p>
          <a:endParaRPr lang="es-ES"/>
        </a:p>
      </dgm:t>
    </dgm:pt>
    <dgm:pt modelId="{DB9FB6EC-7433-443D-A420-ADF29FA027AA}" type="pres">
      <dgm:prSet presAssocID="{10633231-FF7B-4B55-A068-8C883C3B6500}" presName="compositeNode" presStyleCnt="0">
        <dgm:presLayoutVars>
          <dgm:bulletEnabled val="1"/>
        </dgm:presLayoutVars>
      </dgm:prSet>
      <dgm:spPr/>
      <dgm:t>
        <a:bodyPr/>
        <a:lstStyle/>
        <a:p>
          <a:endParaRPr lang="es-ES"/>
        </a:p>
      </dgm:t>
    </dgm:pt>
    <dgm:pt modelId="{76CA7CEF-3F5D-4DA6-B179-04C049EB75B9}" type="pres">
      <dgm:prSet presAssocID="{10633231-FF7B-4B55-A068-8C883C3B6500}" presName="bgRect" presStyleLbl="node1" presStyleIdx="1" presStyleCnt="2" custScaleX="75897"/>
      <dgm:spPr/>
      <dgm:t>
        <a:bodyPr/>
        <a:lstStyle/>
        <a:p>
          <a:endParaRPr lang="es-ES"/>
        </a:p>
      </dgm:t>
    </dgm:pt>
    <dgm:pt modelId="{840E4D17-B957-4EAE-A84D-8E3A310B1AE6}" type="pres">
      <dgm:prSet presAssocID="{10633231-FF7B-4B55-A068-8C883C3B6500}" presName="parentNode" presStyleLbl="node1" presStyleIdx="1" presStyleCnt="2">
        <dgm:presLayoutVars>
          <dgm:chMax val="0"/>
          <dgm:bulletEnabled val="1"/>
        </dgm:presLayoutVars>
      </dgm:prSet>
      <dgm:spPr/>
      <dgm:t>
        <a:bodyPr/>
        <a:lstStyle/>
        <a:p>
          <a:endParaRPr lang="es-ES"/>
        </a:p>
      </dgm:t>
    </dgm:pt>
    <dgm:pt modelId="{EC40B758-963A-42EF-ABDE-27B90AB47EDD}" type="pres">
      <dgm:prSet presAssocID="{10633231-FF7B-4B55-A068-8C883C3B6500}" presName="childNode" presStyleLbl="node1" presStyleIdx="1" presStyleCnt="2">
        <dgm:presLayoutVars>
          <dgm:bulletEnabled val="1"/>
        </dgm:presLayoutVars>
      </dgm:prSet>
      <dgm:spPr/>
      <dgm:t>
        <a:bodyPr/>
        <a:lstStyle/>
        <a:p>
          <a:endParaRPr lang="es-ES"/>
        </a:p>
      </dgm:t>
    </dgm:pt>
  </dgm:ptLst>
  <dgm:cxnLst>
    <dgm:cxn modelId="{D7DC78B1-C394-4B5D-92E3-27526A87D4C7}" srcId="{F9E32B81-CB73-4129-82AA-3B903E52CC77}" destId="{10633231-FF7B-4B55-A068-8C883C3B6500}" srcOrd="1" destOrd="0" parTransId="{50BD4668-E47E-4572-BDF1-3E107727FFDA}" sibTransId="{6A82E975-E741-431A-97CB-96850C40D37B}"/>
    <dgm:cxn modelId="{853DEA54-E7EC-48C2-938B-AB97A221CB3F}" type="presOf" srcId="{10633231-FF7B-4B55-A068-8C883C3B6500}" destId="{840E4D17-B957-4EAE-A84D-8E3A310B1AE6}" srcOrd="1" destOrd="0" presId="urn:microsoft.com/office/officeart/2005/8/layout/hProcess7"/>
    <dgm:cxn modelId="{6FD06EC1-489A-4B75-B82B-541B13A168BE}" type="presOf" srcId="{2DBF46C0-EB3A-4A85-AD38-F2E21E5E6CF1}" destId="{05FC53F3-266E-4745-9D97-A86E3AA13680}" srcOrd="0" destOrd="0" presId="urn:microsoft.com/office/officeart/2005/8/layout/hProcess7"/>
    <dgm:cxn modelId="{84B365FD-A6AA-47A7-B142-3B9A3A4BCA36}" type="presOf" srcId="{2DBF46C0-EB3A-4A85-AD38-F2E21E5E6CF1}" destId="{5B068ED3-4ABE-42FD-B4CC-280831764952}" srcOrd="1" destOrd="0" presId="urn:microsoft.com/office/officeart/2005/8/layout/hProcess7"/>
    <dgm:cxn modelId="{87B6BBB4-14B3-462C-92E6-D09C6EF3F5B2}" type="presOf" srcId="{E6BF05A3-02AD-45AC-B951-0EDCD6D90805}" destId="{EC40B758-963A-42EF-ABDE-27B90AB47EDD}" srcOrd="0" destOrd="0" presId="urn:microsoft.com/office/officeart/2005/8/layout/hProcess7"/>
    <dgm:cxn modelId="{E492D401-F07A-4A85-98B7-A49519F3CA41}" srcId="{F9E32B81-CB73-4129-82AA-3B903E52CC77}" destId="{2DBF46C0-EB3A-4A85-AD38-F2E21E5E6CF1}" srcOrd="0" destOrd="0" parTransId="{4FB01611-5443-43ED-B6E1-AD3065E74FDC}" sibTransId="{32A077B6-2757-442B-9254-1CD30866A328}"/>
    <dgm:cxn modelId="{01DD6FB5-D801-4819-B8EA-07FE0BA0A281}" type="presOf" srcId="{DD8A62B1-DA4B-4E3C-A1FE-94FBEA5AD82D}" destId="{EC40B758-963A-42EF-ABDE-27B90AB47EDD}" srcOrd="0" destOrd="2" presId="urn:microsoft.com/office/officeart/2005/8/layout/hProcess7"/>
    <dgm:cxn modelId="{D7A8353E-79A5-4CAF-9ED8-BFD5EA2297B0}" srcId="{10633231-FF7B-4B55-A068-8C883C3B6500}" destId="{DD8A62B1-DA4B-4E3C-A1FE-94FBEA5AD82D}" srcOrd="2" destOrd="0" parTransId="{E093D6FF-1F92-4787-89F1-6ADDF4102277}" sibTransId="{D5DAB5EC-F12E-4813-A7C7-896FAD111716}"/>
    <dgm:cxn modelId="{216D9F56-E839-4E9E-BF03-BDD7E258B6FE}" srcId="{2DBF46C0-EB3A-4A85-AD38-F2E21E5E6CF1}" destId="{676B6487-FA35-438F-AC13-AC020E3D8911}" srcOrd="0" destOrd="0" parTransId="{0AFD5B95-F38E-43D7-B7FB-8D679E1504D2}" sibTransId="{955C7A2C-C637-4FE2-852F-A56045C64D17}"/>
    <dgm:cxn modelId="{1540A9EC-38FF-46C5-B38A-511D1EF98329}" srcId="{10633231-FF7B-4B55-A068-8C883C3B6500}" destId="{10FF7555-A157-4B6D-A9BC-04B9F4B432CB}" srcOrd="1" destOrd="0" parTransId="{FCF543BF-8C77-45D7-8CB5-022E73E86484}" sibTransId="{8ED7F039-9F02-4E68-AB24-FA3735C189C0}"/>
    <dgm:cxn modelId="{A21AF34E-4470-4F4E-B26C-97DF010502CA}" type="presOf" srcId="{10633231-FF7B-4B55-A068-8C883C3B6500}" destId="{76CA7CEF-3F5D-4DA6-B179-04C049EB75B9}" srcOrd="0" destOrd="0" presId="urn:microsoft.com/office/officeart/2005/8/layout/hProcess7"/>
    <dgm:cxn modelId="{3D7A37BC-1958-4F14-808E-4EDAE52C1493}" srcId="{10633231-FF7B-4B55-A068-8C883C3B6500}" destId="{E6BF05A3-02AD-45AC-B951-0EDCD6D90805}" srcOrd="0" destOrd="0" parTransId="{57FC7BF5-C81A-4681-A520-D11C6B83FDB2}" sibTransId="{FEBCC450-5D46-4F09-B645-2C0C269301F1}"/>
    <dgm:cxn modelId="{C32CDE92-18A8-45D0-95CA-DE6DE5548BA5}" type="presOf" srcId="{676B6487-FA35-438F-AC13-AC020E3D8911}" destId="{DC0D2770-6205-4BFD-984B-D6719379737C}" srcOrd="0" destOrd="0" presId="urn:microsoft.com/office/officeart/2005/8/layout/hProcess7"/>
    <dgm:cxn modelId="{45661A40-522C-4CD5-9F38-AE8BB9274690}" type="presOf" srcId="{F9E32B81-CB73-4129-82AA-3B903E52CC77}" destId="{7E79FDAB-5752-45B3-AD63-F0CFD4B7507F}" srcOrd="0" destOrd="0" presId="urn:microsoft.com/office/officeart/2005/8/layout/hProcess7"/>
    <dgm:cxn modelId="{31FB4804-7D83-41F8-A18E-417AB5819A3B}" type="presOf" srcId="{10FF7555-A157-4B6D-A9BC-04B9F4B432CB}" destId="{EC40B758-963A-42EF-ABDE-27B90AB47EDD}" srcOrd="0" destOrd="1" presId="urn:microsoft.com/office/officeart/2005/8/layout/hProcess7"/>
    <dgm:cxn modelId="{E0161EF9-C557-436D-A10B-B659891DF396}" type="presParOf" srcId="{7E79FDAB-5752-45B3-AD63-F0CFD4B7507F}" destId="{FCF44EA0-3FCC-4EEB-8DD5-3867B0919FE3}" srcOrd="0" destOrd="0" presId="urn:microsoft.com/office/officeart/2005/8/layout/hProcess7"/>
    <dgm:cxn modelId="{B6AC148A-AAB8-4EEC-BF6A-C0E4DA63C7F5}" type="presParOf" srcId="{FCF44EA0-3FCC-4EEB-8DD5-3867B0919FE3}" destId="{05FC53F3-266E-4745-9D97-A86E3AA13680}" srcOrd="0" destOrd="0" presId="urn:microsoft.com/office/officeart/2005/8/layout/hProcess7"/>
    <dgm:cxn modelId="{EA9A503E-A7C1-43EF-A365-2167A8F88655}" type="presParOf" srcId="{FCF44EA0-3FCC-4EEB-8DD5-3867B0919FE3}" destId="{5B068ED3-4ABE-42FD-B4CC-280831764952}" srcOrd="1" destOrd="0" presId="urn:microsoft.com/office/officeart/2005/8/layout/hProcess7"/>
    <dgm:cxn modelId="{569E389C-6EDA-4137-94EC-866D9CB01DD9}" type="presParOf" srcId="{FCF44EA0-3FCC-4EEB-8DD5-3867B0919FE3}" destId="{DC0D2770-6205-4BFD-984B-D6719379737C}" srcOrd="2" destOrd="0" presId="urn:microsoft.com/office/officeart/2005/8/layout/hProcess7"/>
    <dgm:cxn modelId="{0B3F5BF9-183E-4C43-8FF9-5FBFFE14446F}" type="presParOf" srcId="{7E79FDAB-5752-45B3-AD63-F0CFD4B7507F}" destId="{2AA6B98D-9360-4E88-987C-11EF74656522}" srcOrd="1" destOrd="0" presId="urn:microsoft.com/office/officeart/2005/8/layout/hProcess7"/>
    <dgm:cxn modelId="{646E0D1A-A389-4979-8338-1E93C6F874DC}" type="presParOf" srcId="{7E79FDAB-5752-45B3-AD63-F0CFD4B7507F}" destId="{F2D2AC81-EF85-46CF-9926-41CAEFD5FBE3}" srcOrd="2" destOrd="0" presId="urn:microsoft.com/office/officeart/2005/8/layout/hProcess7"/>
    <dgm:cxn modelId="{7D021FCC-DD4E-4315-9658-B656E5CCF313}" type="presParOf" srcId="{F2D2AC81-EF85-46CF-9926-41CAEFD5FBE3}" destId="{71C8BA12-29A9-46FB-B2DC-6A6001403B87}" srcOrd="0" destOrd="0" presId="urn:microsoft.com/office/officeart/2005/8/layout/hProcess7"/>
    <dgm:cxn modelId="{33CD127C-0884-4D25-8EE8-72D03C3497AA}" type="presParOf" srcId="{F2D2AC81-EF85-46CF-9926-41CAEFD5FBE3}" destId="{F3A20D48-DEC7-4DFB-9297-4550C049F2D9}" srcOrd="1" destOrd="0" presId="urn:microsoft.com/office/officeart/2005/8/layout/hProcess7"/>
    <dgm:cxn modelId="{23DA875A-DA3E-4D78-94BB-A55E601561AD}" type="presParOf" srcId="{F2D2AC81-EF85-46CF-9926-41CAEFD5FBE3}" destId="{B39EC7EF-B215-44D1-B6A2-14324175C7EF}" srcOrd="2" destOrd="0" presId="urn:microsoft.com/office/officeart/2005/8/layout/hProcess7"/>
    <dgm:cxn modelId="{F5897ECA-F13D-4102-BE67-0F77B627F9B4}" type="presParOf" srcId="{7E79FDAB-5752-45B3-AD63-F0CFD4B7507F}" destId="{68A380ED-E99E-419A-AF02-05B1C9F7DA02}" srcOrd="3" destOrd="0" presId="urn:microsoft.com/office/officeart/2005/8/layout/hProcess7"/>
    <dgm:cxn modelId="{C1731A8C-4DEF-44FE-B770-607B9B00B33B}" type="presParOf" srcId="{7E79FDAB-5752-45B3-AD63-F0CFD4B7507F}" destId="{DB9FB6EC-7433-443D-A420-ADF29FA027AA}" srcOrd="4" destOrd="0" presId="urn:microsoft.com/office/officeart/2005/8/layout/hProcess7"/>
    <dgm:cxn modelId="{62E49888-CCCC-4AAE-BCF7-09D7B4618475}" type="presParOf" srcId="{DB9FB6EC-7433-443D-A420-ADF29FA027AA}" destId="{76CA7CEF-3F5D-4DA6-B179-04C049EB75B9}" srcOrd="0" destOrd="0" presId="urn:microsoft.com/office/officeart/2005/8/layout/hProcess7"/>
    <dgm:cxn modelId="{5E3B0964-6460-4CF5-BBFE-A6C6D9DF35E7}" type="presParOf" srcId="{DB9FB6EC-7433-443D-A420-ADF29FA027AA}" destId="{840E4D17-B957-4EAE-A84D-8E3A310B1AE6}" srcOrd="1" destOrd="0" presId="urn:microsoft.com/office/officeart/2005/8/layout/hProcess7"/>
    <dgm:cxn modelId="{A75E4777-D843-4C1A-BBD1-F7F718B4C4FC}" type="presParOf" srcId="{DB9FB6EC-7433-443D-A420-ADF29FA027AA}" destId="{EC40B758-963A-42EF-ABDE-27B90AB47EDD}"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A27EB-ED58-4987-9B70-DA1504EF9B7E}">
      <dsp:nvSpPr>
        <dsp:cNvPr id="0" name=""/>
        <dsp:cNvSpPr/>
      </dsp:nvSpPr>
      <dsp:spPr>
        <a:xfrm>
          <a:off x="2425624" y="1636148"/>
          <a:ext cx="3528234" cy="1915776"/>
        </a:xfrm>
        <a:prstGeom prst="ellipse">
          <a:avLst/>
        </a:prstGeom>
        <a:gradFill rotWithShape="0">
          <a:gsLst>
            <a:gs pos="20000">
              <a:schemeClr val="accent2">
                <a:hueOff val="0"/>
                <a:satOff val="0"/>
                <a:lumOff val="0"/>
                <a:alphaOff val="0"/>
                <a:tint val="9000"/>
              </a:schemeClr>
            </a:gs>
            <a:gs pos="100000">
              <a:schemeClr val="accent2">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accent6">
                  <a:lumMod val="50000"/>
                </a:schemeClr>
              </a:solidFill>
              <a:latin typeface="Arial Black" panose="020B0A04020102020204" pitchFamily="34" charset="0"/>
              <a:cs typeface="Aharoni" panose="02010803020104030203" pitchFamily="2" charset="-79"/>
            </a:rPr>
            <a:t>OPORTUNIDADES</a:t>
          </a:r>
          <a:endParaRPr lang="es-ES" sz="2000" b="1" kern="1200" dirty="0">
            <a:solidFill>
              <a:schemeClr val="accent6">
                <a:lumMod val="50000"/>
              </a:schemeClr>
            </a:solidFill>
            <a:latin typeface="Arial Black" panose="020B0A04020102020204" pitchFamily="34" charset="0"/>
            <a:cs typeface="Aharoni" panose="02010803020104030203" pitchFamily="2" charset="-79"/>
          </a:endParaRPr>
        </a:p>
      </dsp:txBody>
      <dsp:txXfrm>
        <a:off x="2942322" y="1916707"/>
        <a:ext cx="2494838" cy="1354658"/>
      </dsp:txXfrm>
    </dsp:sp>
    <dsp:sp modelId="{C075EF89-A675-4D5D-B1D9-E8E062969553}">
      <dsp:nvSpPr>
        <dsp:cNvPr id="0" name=""/>
        <dsp:cNvSpPr/>
      </dsp:nvSpPr>
      <dsp:spPr>
        <a:xfrm rot="19314879">
          <a:off x="5130569" y="1606052"/>
          <a:ext cx="599940" cy="31175"/>
        </a:xfrm>
        <a:custGeom>
          <a:avLst/>
          <a:gdLst/>
          <a:ahLst/>
          <a:cxnLst/>
          <a:rect l="0" t="0" r="0" b="0"/>
          <a:pathLst>
            <a:path>
              <a:moveTo>
                <a:pt x="0" y="15587"/>
              </a:moveTo>
              <a:lnTo>
                <a:pt x="599940" y="15587"/>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s-ES" sz="1800" b="1" kern="1200">
            <a:solidFill>
              <a:schemeClr val="accent1">
                <a:lumMod val="50000"/>
              </a:schemeClr>
            </a:solidFill>
          </a:endParaRPr>
        </a:p>
      </dsp:txBody>
      <dsp:txXfrm>
        <a:off x="5415541" y="1606641"/>
        <a:ext cx="29997" cy="29997"/>
      </dsp:txXfrm>
    </dsp:sp>
    <dsp:sp modelId="{9CAF4D86-8F83-4DDE-8A06-99BFB4EE9965}">
      <dsp:nvSpPr>
        <dsp:cNvPr id="0" name=""/>
        <dsp:cNvSpPr/>
      </dsp:nvSpPr>
      <dsp:spPr>
        <a:xfrm>
          <a:off x="5286607" y="72001"/>
          <a:ext cx="2251590" cy="1560330"/>
        </a:xfrm>
        <a:prstGeom prst="ellipse">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accent6">
                  <a:lumMod val="50000"/>
                </a:schemeClr>
              </a:solidFill>
            </a:rPr>
            <a:t>Miles de jóvenes requieren ser atendidos</a:t>
          </a:r>
          <a:endParaRPr lang="es-ES" sz="1800" b="1" kern="1200" dirty="0">
            <a:solidFill>
              <a:schemeClr val="accent6">
                <a:lumMod val="50000"/>
              </a:schemeClr>
            </a:solidFill>
          </a:endParaRPr>
        </a:p>
      </dsp:txBody>
      <dsp:txXfrm>
        <a:off x="5616345" y="300506"/>
        <a:ext cx="1592114" cy="1103320"/>
      </dsp:txXfrm>
    </dsp:sp>
    <dsp:sp modelId="{387EBF0A-8E41-4893-B8E9-8E461B8975F4}">
      <dsp:nvSpPr>
        <dsp:cNvPr id="0" name=""/>
        <dsp:cNvSpPr/>
      </dsp:nvSpPr>
      <dsp:spPr>
        <a:xfrm rot="1795900">
          <a:off x="5372521" y="3378475"/>
          <a:ext cx="413459" cy="31175"/>
        </a:xfrm>
        <a:custGeom>
          <a:avLst/>
          <a:gdLst/>
          <a:ahLst/>
          <a:cxnLst/>
          <a:rect l="0" t="0" r="0" b="0"/>
          <a:pathLst>
            <a:path>
              <a:moveTo>
                <a:pt x="0" y="15587"/>
              </a:moveTo>
              <a:lnTo>
                <a:pt x="413459" y="15587"/>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s-ES" sz="1800" b="1" kern="1200">
            <a:solidFill>
              <a:schemeClr val="accent1">
                <a:lumMod val="50000"/>
              </a:schemeClr>
            </a:solidFill>
          </a:endParaRPr>
        </a:p>
      </dsp:txBody>
      <dsp:txXfrm>
        <a:off x="5568915" y="3383726"/>
        <a:ext cx="20672" cy="20672"/>
      </dsp:txXfrm>
    </dsp:sp>
    <dsp:sp modelId="{52A92D95-1533-4B0A-9527-2979C6367D1F}">
      <dsp:nvSpPr>
        <dsp:cNvPr id="0" name=""/>
        <dsp:cNvSpPr/>
      </dsp:nvSpPr>
      <dsp:spPr>
        <a:xfrm>
          <a:off x="5583152" y="3018066"/>
          <a:ext cx="2262614" cy="2059211"/>
        </a:xfrm>
        <a:prstGeom prst="ellipse">
          <a:avLst/>
        </a:prstGeom>
        <a:gradFill rotWithShape="0">
          <a:gsLst>
            <a:gs pos="20000">
              <a:schemeClr val="accent3">
                <a:hueOff val="531366"/>
                <a:satOff val="1980"/>
                <a:lumOff val="0"/>
                <a:alphaOff val="0"/>
                <a:tint val="9000"/>
              </a:schemeClr>
            </a:gs>
            <a:gs pos="100000">
              <a:schemeClr val="accent3">
                <a:hueOff val="531366"/>
                <a:satOff val="198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accent6">
                  <a:lumMod val="50000"/>
                </a:schemeClr>
              </a:solidFill>
            </a:rPr>
            <a:t>Evaluación y acreditación institucional y por carreras</a:t>
          </a:r>
          <a:endParaRPr lang="es-ES" sz="1800" b="1" kern="1200" dirty="0">
            <a:solidFill>
              <a:schemeClr val="accent6">
                <a:lumMod val="50000"/>
              </a:schemeClr>
            </a:solidFill>
          </a:endParaRPr>
        </a:p>
      </dsp:txBody>
      <dsp:txXfrm>
        <a:off x="5914504" y="3319630"/>
        <a:ext cx="1599910" cy="1456083"/>
      </dsp:txXfrm>
    </dsp:sp>
    <dsp:sp modelId="{F83F09F8-9094-443A-8155-45E81E5E7CF6}">
      <dsp:nvSpPr>
        <dsp:cNvPr id="0" name=""/>
        <dsp:cNvSpPr/>
      </dsp:nvSpPr>
      <dsp:spPr>
        <a:xfrm rot="9027140">
          <a:off x="2626600" y="3360614"/>
          <a:ext cx="366697" cy="31175"/>
        </a:xfrm>
        <a:custGeom>
          <a:avLst/>
          <a:gdLst/>
          <a:ahLst/>
          <a:cxnLst/>
          <a:rect l="0" t="0" r="0" b="0"/>
          <a:pathLst>
            <a:path>
              <a:moveTo>
                <a:pt x="0" y="15587"/>
              </a:moveTo>
              <a:lnTo>
                <a:pt x="366697" y="15587"/>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s-ES" sz="1800" b="1" kern="1200">
            <a:solidFill>
              <a:schemeClr val="accent1">
                <a:lumMod val="50000"/>
              </a:schemeClr>
            </a:solidFill>
          </a:endParaRPr>
        </a:p>
      </dsp:txBody>
      <dsp:txXfrm rot="10800000">
        <a:off x="2800781" y="3367034"/>
        <a:ext cx="18334" cy="18334"/>
      </dsp:txXfrm>
    </dsp:sp>
    <dsp:sp modelId="{5DC314E8-E30B-4435-B9B9-21375B4351B4}">
      <dsp:nvSpPr>
        <dsp:cNvPr id="0" name=""/>
        <dsp:cNvSpPr/>
      </dsp:nvSpPr>
      <dsp:spPr>
        <a:xfrm>
          <a:off x="511048" y="3018060"/>
          <a:ext cx="2332812" cy="2000240"/>
        </a:xfrm>
        <a:prstGeom prst="ellipse">
          <a:avLst/>
        </a:prstGeom>
        <a:gradFill rotWithShape="0">
          <a:gsLst>
            <a:gs pos="20000">
              <a:schemeClr val="accent3">
                <a:hueOff val="1062733"/>
                <a:satOff val="3960"/>
                <a:lumOff val="0"/>
                <a:alphaOff val="0"/>
                <a:tint val="9000"/>
              </a:schemeClr>
            </a:gs>
            <a:gs pos="100000">
              <a:schemeClr val="accent3">
                <a:hueOff val="1062733"/>
                <a:satOff val="396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accent6">
                  <a:lumMod val="50000"/>
                </a:schemeClr>
              </a:solidFill>
            </a:rPr>
            <a:t>Existencia de recursos para la investigación</a:t>
          </a:r>
          <a:endParaRPr lang="es-ES" sz="1800" b="1" kern="1200" dirty="0">
            <a:solidFill>
              <a:schemeClr val="accent6">
                <a:lumMod val="50000"/>
              </a:schemeClr>
            </a:solidFill>
          </a:endParaRPr>
        </a:p>
      </dsp:txBody>
      <dsp:txXfrm>
        <a:off x="852680" y="3310988"/>
        <a:ext cx="1649548" cy="1414384"/>
      </dsp:txXfrm>
    </dsp:sp>
    <dsp:sp modelId="{81FF742B-F6B4-462B-9FBD-E46097163EA9}">
      <dsp:nvSpPr>
        <dsp:cNvPr id="0" name=""/>
        <dsp:cNvSpPr/>
      </dsp:nvSpPr>
      <dsp:spPr>
        <a:xfrm rot="13043607">
          <a:off x="2575019" y="1596824"/>
          <a:ext cx="661014" cy="31175"/>
        </a:xfrm>
        <a:custGeom>
          <a:avLst/>
          <a:gdLst/>
          <a:ahLst/>
          <a:cxnLst/>
          <a:rect l="0" t="0" r="0" b="0"/>
          <a:pathLst>
            <a:path>
              <a:moveTo>
                <a:pt x="0" y="15587"/>
              </a:moveTo>
              <a:lnTo>
                <a:pt x="661014" y="15587"/>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rot="10800000">
        <a:off x="2889001" y="1595887"/>
        <a:ext cx="33050" cy="33050"/>
      </dsp:txXfrm>
    </dsp:sp>
    <dsp:sp modelId="{A90AEB96-92F8-49C1-A7B3-94A5BC938C54}">
      <dsp:nvSpPr>
        <dsp:cNvPr id="0" name=""/>
        <dsp:cNvSpPr/>
      </dsp:nvSpPr>
      <dsp:spPr>
        <a:xfrm>
          <a:off x="841451" y="89103"/>
          <a:ext cx="2141591" cy="1528139"/>
        </a:xfrm>
        <a:prstGeom prst="ellipse">
          <a:avLst/>
        </a:prstGeom>
        <a:gradFill rotWithShape="0">
          <a:gsLst>
            <a:gs pos="20000">
              <a:schemeClr val="accent3">
                <a:hueOff val="1594099"/>
                <a:satOff val="5940"/>
                <a:lumOff val="0"/>
                <a:alphaOff val="0"/>
                <a:tint val="9000"/>
              </a:schemeClr>
            </a:gs>
            <a:gs pos="100000">
              <a:schemeClr val="accent3">
                <a:hueOff val="1594099"/>
                <a:satOff val="594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accent6">
                  <a:lumMod val="50000"/>
                </a:schemeClr>
              </a:solidFill>
            </a:rPr>
            <a:t>Demanda de carreras ofertadas</a:t>
          </a:r>
          <a:endParaRPr lang="es-ES" sz="1800" b="1" kern="1200" dirty="0">
            <a:solidFill>
              <a:schemeClr val="accent6">
                <a:lumMod val="50000"/>
              </a:schemeClr>
            </a:solidFill>
          </a:endParaRPr>
        </a:p>
      </dsp:txBody>
      <dsp:txXfrm>
        <a:off x="1155080" y="312894"/>
        <a:ext cx="1514333" cy="1080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A27EB-ED58-4987-9B70-DA1504EF9B7E}">
      <dsp:nvSpPr>
        <dsp:cNvPr id="0" name=""/>
        <dsp:cNvSpPr/>
      </dsp:nvSpPr>
      <dsp:spPr>
        <a:xfrm>
          <a:off x="2728156" y="1646916"/>
          <a:ext cx="2374070" cy="2014877"/>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kern="1200" dirty="0" smtClean="0">
              <a:solidFill>
                <a:schemeClr val="accent6">
                  <a:lumMod val="50000"/>
                </a:schemeClr>
              </a:solidFill>
              <a:latin typeface="Arial Black" panose="020B0A04020102020204" pitchFamily="34" charset="0"/>
            </a:rPr>
            <a:t>AMENAZAS</a:t>
          </a:r>
          <a:endParaRPr lang="es-ES" sz="1900" b="1" kern="1200" dirty="0">
            <a:solidFill>
              <a:schemeClr val="accent6">
                <a:lumMod val="50000"/>
              </a:schemeClr>
            </a:solidFill>
            <a:latin typeface="Arial Black" panose="020B0A04020102020204" pitchFamily="34" charset="0"/>
          </a:endParaRPr>
        </a:p>
      </dsp:txBody>
      <dsp:txXfrm>
        <a:off x="3075831" y="1941988"/>
        <a:ext cx="1678720" cy="1424733"/>
      </dsp:txXfrm>
    </dsp:sp>
    <dsp:sp modelId="{C075EF89-A675-4D5D-B1D9-E8E062969553}">
      <dsp:nvSpPr>
        <dsp:cNvPr id="0" name=""/>
        <dsp:cNvSpPr/>
      </dsp:nvSpPr>
      <dsp:spPr>
        <a:xfrm rot="16194365">
          <a:off x="3806443" y="1524277"/>
          <a:ext cx="213843" cy="31437"/>
        </a:xfrm>
        <a:custGeom>
          <a:avLst/>
          <a:gdLst/>
          <a:ahLst/>
          <a:cxnLst/>
          <a:rect l="0" t="0" r="0" b="0"/>
          <a:pathLst>
            <a:path>
              <a:moveTo>
                <a:pt x="0" y="15718"/>
              </a:moveTo>
              <a:lnTo>
                <a:pt x="213843" y="15718"/>
              </a:lnTo>
            </a:path>
          </a:pathLst>
        </a:custGeom>
        <a:noFill/>
        <a:ln w="508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3908018" y="1534650"/>
        <a:ext cx="10692" cy="10692"/>
      </dsp:txXfrm>
    </dsp:sp>
    <dsp:sp modelId="{9CAF4D86-8F83-4DDE-8A06-99BFB4EE9965}">
      <dsp:nvSpPr>
        <dsp:cNvPr id="0" name=""/>
        <dsp:cNvSpPr/>
      </dsp:nvSpPr>
      <dsp:spPr>
        <a:xfrm>
          <a:off x="3093652" y="-113705"/>
          <a:ext cx="1636538" cy="1546781"/>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SNNA</a:t>
          </a:r>
          <a:endParaRPr lang="es-ES" sz="1700" b="1" kern="1200" dirty="0">
            <a:solidFill>
              <a:schemeClr val="tx1"/>
            </a:solidFill>
          </a:endParaRPr>
        </a:p>
      </dsp:txBody>
      <dsp:txXfrm>
        <a:off x="3333317" y="112816"/>
        <a:ext cx="1157208" cy="1093739"/>
      </dsp:txXfrm>
    </dsp:sp>
    <dsp:sp modelId="{18E3815B-71F6-441D-8EBD-B274CEE1FF05}">
      <dsp:nvSpPr>
        <dsp:cNvPr id="0" name=""/>
        <dsp:cNvSpPr/>
      </dsp:nvSpPr>
      <dsp:spPr>
        <a:xfrm rot="20014880">
          <a:off x="4924511" y="2065346"/>
          <a:ext cx="289245" cy="31437"/>
        </a:xfrm>
        <a:custGeom>
          <a:avLst/>
          <a:gdLst/>
          <a:ahLst/>
          <a:cxnLst/>
          <a:rect l="0" t="0" r="0" b="0"/>
          <a:pathLst>
            <a:path>
              <a:moveTo>
                <a:pt x="0" y="15718"/>
              </a:moveTo>
              <a:lnTo>
                <a:pt x="289245" y="15718"/>
              </a:lnTo>
            </a:path>
          </a:pathLst>
        </a:custGeom>
        <a:noFill/>
        <a:ln w="508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a:off x="5061903" y="2073833"/>
        <a:ext cx="14462" cy="14462"/>
      </dsp:txXfrm>
    </dsp:sp>
    <dsp:sp modelId="{553E6CA6-AFB3-4152-9D46-4CC8890C4AA5}">
      <dsp:nvSpPr>
        <dsp:cNvPr id="0" name=""/>
        <dsp:cNvSpPr/>
      </dsp:nvSpPr>
      <dsp:spPr>
        <a:xfrm>
          <a:off x="5054118" y="758783"/>
          <a:ext cx="2013328" cy="1659240"/>
        </a:xfrm>
        <a:prstGeom prst="ellipse">
          <a:avLst/>
        </a:prstGeom>
        <a:solidFill>
          <a:schemeClr val="accent4">
            <a:hueOff val="453605"/>
            <a:satOff val="-148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Dependencia de los fondos estatales</a:t>
          </a:r>
          <a:endParaRPr lang="es-ES" sz="1700" b="1" kern="1200" dirty="0">
            <a:solidFill>
              <a:schemeClr val="tx1"/>
            </a:solidFill>
          </a:endParaRPr>
        </a:p>
      </dsp:txBody>
      <dsp:txXfrm>
        <a:off x="5348963" y="1001773"/>
        <a:ext cx="1423638" cy="1173260"/>
      </dsp:txXfrm>
    </dsp:sp>
    <dsp:sp modelId="{222A3394-2092-4417-9BD1-AD6E16FB53C3}">
      <dsp:nvSpPr>
        <dsp:cNvPr id="0" name=""/>
        <dsp:cNvSpPr/>
      </dsp:nvSpPr>
      <dsp:spPr>
        <a:xfrm rot="1927275">
          <a:off x="4843657" y="3327534"/>
          <a:ext cx="337650" cy="31437"/>
        </a:xfrm>
        <a:custGeom>
          <a:avLst/>
          <a:gdLst/>
          <a:ahLst/>
          <a:cxnLst/>
          <a:rect l="0" t="0" r="0" b="0"/>
          <a:pathLst>
            <a:path>
              <a:moveTo>
                <a:pt x="0" y="15718"/>
              </a:moveTo>
              <a:lnTo>
                <a:pt x="337650" y="15718"/>
              </a:lnTo>
            </a:path>
          </a:pathLst>
        </a:custGeom>
        <a:noFill/>
        <a:ln w="508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a:off x="5004041" y="3334811"/>
        <a:ext cx="16882" cy="16882"/>
      </dsp:txXfrm>
    </dsp:sp>
    <dsp:sp modelId="{1DB86E15-3189-4F93-88D3-65423DEBB908}">
      <dsp:nvSpPr>
        <dsp:cNvPr id="0" name=""/>
        <dsp:cNvSpPr/>
      </dsp:nvSpPr>
      <dsp:spPr>
        <a:xfrm>
          <a:off x="5016025" y="3027142"/>
          <a:ext cx="1780511" cy="1754503"/>
        </a:xfrm>
        <a:prstGeom prst="ellipse">
          <a:avLst/>
        </a:prstGeom>
        <a:solidFill>
          <a:schemeClr val="accent4">
            <a:hueOff val="907210"/>
            <a:satOff val="-297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Carreras similares en otras universidades locales</a:t>
          </a:r>
          <a:endParaRPr lang="es-ES" sz="1700" b="1" kern="1200" dirty="0">
            <a:solidFill>
              <a:schemeClr val="tx1"/>
            </a:solidFill>
          </a:endParaRPr>
        </a:p>
      </dsp:txBody>
      <dsp:txXfrm>
        <a:off x="5276775" y="3284083"/>
        <a:ext cx="1259011" cy="1240621"/>
      </dsp:txXfrm>
    </dsp:sp>
    <dsp:sp modelId="{F83F09F8-9094-443A-8155-45E81E5E7CF6}">
      <dsp:nvSpPr>
        <dsp:cNvPr id="0" name=""/>
        <dsp:cNvSpPr/>
      </dsp:nvSpPr>
      <dsp:spPr>
        <a:xfrm rot="8889253">
          <a:off x="2587562" y="3339101"/>
          <a:ext cx="399818" cy="31437"/>
        </a:xfrm>
        <a:custGeom>
          <a:avLst/>
          <a:gdLst/>
          <a:ahLst/>
          <a:cxnLst/>
          <a:rect l="0" t="0" r="0" b="0"/>
          <a:pathLst>
            <a:path>
              <a:moveTo>
                <a:pt x="0" y="15718"/>
              </a:moveTo>
              <a:lnTo>
                <a:pt x="399818" y="15718"/>
              </a:lnTo>
            </a:path>
          </a:pathLst>
        </a:custGeom>
        <a:noFill/>
        <a:ln w="508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2777476" y="3344824"/>
        <a:ext cx="19990" cy="19990"/>
      </dsp:txXfrm>
    </dsp:sp>
    <dsp:sp modelId="{5DC314E8-E30B-4435-B9B9-21375B4351B4}">
      <dsp:nvSpPr>
        <dsp:cNvPr id="0" name=""/>
        <dsp:cNvSpPr/>
      </dsp:nvSpPr>
      <dsp:spPr>
        <a:xfrm>
          <a:off x="1001110" y="3089976"/>
          <a:ext cx="1763094" cy="1653706"/>
        </a:xfrm>
        <a:prstGeom prst="ellipse">
          <a:avLst/>
        </a:prstGeom>
        <a:solidFill>
          <a:schemeClr val="accent4">
            <a:hueOff val="1360815"/>
            <a:satOff val="-445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Poco desarrollo empresarial e industrial de la provincia</a:t>
          </a:r>
          <a:endParaRPr lang="es-ES" sz="1700" b="1" kern="1200" dirty="0">
            <a:solidFill>
              <a:schemeClr val="tx1"/>
            </a:solidFill>
          </a:endParaRPr>
        </a:p>
      </dsp:txBody>
      <dsp:txXfrm>
        <a:off x="1259309" y="3332156"/>
        <a:ext cx="1246696" cy="1169346"/>
      </dsp:txXfrm>
    </dsp:sp>
    <dsp:sp modelId="{7C8A47BF-9351-4C1E-9228-88F85E856512}">
      <dsp:nvSpPr>
        <dsp:cNvPr id="0" name=""/>
        <dsp:cNvSpPr/>
      </dsp:nvSpPr>
      <dsp:spPr>
        <a:xfrm rot="12093693">
          <a:off x="2514078" y="2151525"/>
          <a:ext cx="336784" cy="31437"/>
        </a:xfrm>
        <a:custGeom>
          <a:avLst/>
          <a:gdLst/>
          <a:ahLst/>
          <a:cxnLst/>
          <a:rect l="0" t="0" r="0" b="0"/>
          <a:pathLst>
            <a:path>
              <a:moveTo>
                <a:pt x="0" y="15718"/>
              </a:moveTo>
              <a:lnTo>
                <a:pt x="336784" y="15718"/>
              </a:lnTo>
            </a:path>
          </a:pathLst>
        </a:custGeom>
        <a:noFill/>
        <a:ln w="508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2674050" y="2158824"/>
        <a:ext cx="16839" cy="16839"/>
      </dsp:txXfrm>
    </dsp:sp>
    <dsp:sp modelId="{5AC90696-17B4-4A41-86E8-FADE75EAA3DA}">
      <dsp:nvSpPr>
        <dsp:cNvPr id="0" name=""/>
        <dsp:cNvSpPr/>
      </dsp:nvSpPr>
      <dsp:spPr>
        <a:xfrm>
          <a:off x="781744" y="1011759"/>
          <a:ext cx="1831836" cy="1532670"/>
        </a:xfrm>
        <a:prstGeom prst="ellipse">
          <a:avLst/>
        </a:prstGeom>
        <a:solidFill>
          <a:schemeClr val="accent4">
            <a:hueOff val="1814420"/>
            <a:satOff val="-594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tx1"/>
              </a:solidFill>
            </a:rPr>
            <a:t>Eventual reducción del Presupuesto estatal</a:t>
          </a:r>
          <a:endParaRPr lang="es-ES" sz="1700" b="1" kern="1200" dirty="0">
            <a:solidFill>
              <a:schemeClr val="tx1"/>
            </a:solidFill>
          </a:endParaRPr>
        </a:p>
      </dsp:txBody>
      <dsp:txXfrm>
        <a:off x="1050010" y="1236213"/>
        <a:ext cx="1295304" cy="10837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A27EB-ED58-4987-9B70-DA1504EF9B7E}">
      <dsp:nvSpPr>
        <dsp:cNvPr id="0" name=""/>
        <dsp:cNvSpPr/>
      </dsp:nvSpPr>
      <dsp:spPr>
        <a:xfrm>
          <a:off x="2518533" y="1749491"/>
          <a:ext cx="2774843" cy="2188154"/>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b="1" kern="1200" dirty="0" smtClean="0">
              <a:solidFill>
                <a:schemeClr val="accent6">
                  <a:lumMod val="50000"/>
                </a:schemeClr>
              </a:solidFill>
              <a:latin typeface="Arial Black" panose="020B0A04020102020204" pitchFamily="34" charset="0"/>
            </a:rPr>
            <a:t>FORTALEZAS</a:t>
          </a:r>
          <a:endParaRPr lang="es-ES" sz="1900" b="1" kern="1200" dirty="0">
            <a:solidFill>
              <a:schemeClr val="accent6">
                <a:lumMod val="50000"/>
              </a:schemeClr>
            </a:solidFill>
            <a:latin typeface="Arial Black" panose="020B0A04020102020204" pitchFamily="34" charset="0"/>
          </a:endParaRPr>
        </a:p>
      </dsp:txBody>
      <dsp:txXfrm>
        <a:off x="2924899" y="2069939"/>
        <a:ext cx="1962111" cy="1547258"/>
      </dsp:txXfrm>
    </dsp:sp>
    <dsp:sp modelId="{C075EF89-A675-4D5D-B1D9-E8E062969553}">
      <dsp:nvSpPr>
        <dsp:cNvPr id="0" name=""/>
        <dsp:cNvSpPr/>
      </dsp:nvSpPr>
      <dsp:spPr>
        <a:xfrm rot="16152501">
          <a:off x="3796737" y="1639502"/>
          <a:ext cx="185637" cy="34489"/>
        </a:xfrm>
        <a:custGeom>
          <a:avLst/>
          <a:gdLst/>
          <a:ahLst/>
          <a:cxnLst/>
          <a:rect l="0" t="0" r="0" b="0"/>
          <a:pathLst>
            <a:path>
              <a:moveTo>
                <a:pt x="0" y="17244"/>
              </a:moveTo>
              <a:lnTo>
                <a:pt x="185637" y="17244"/>
              </a:lnTo>
            </a:path>
          </a:pathLst>
        </a:custGeom>
        <a:noFill/>
        <a:ln w="508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b="1" kern="1200">
            <a:solidFill>
              <a:schemeClr val="bg2">
                <a:lumMod val="25000"/>
              </a:schemeClr>
            </a:solidFill>
          </a:endParaRPr>
        </a:p>
      </dsp:txBody>
      <dsp:txXfrm rot="10800000">
        <a:off x="3884914" y="1652105"/>
        <a:ext cx="9281" cy="9281"/>
      </dsp:txXfrm>
    </dsp:sp>
    <dsp:sp modelId="{9CAF4D86-8F83-4DDE-8A06-99BFB4EE9965}">
      <dsp:nvSpPr>
        <dsp:cNvPr id="0" name=""/>
        <dsp:cNvSpPr/>
      </dsp:nvSpPr>
      <dsp:spPr>
        <a:xfrm>
          <a:off x="3006611" y="-134284"/>
          <a:ext cx="1739860" cy="1698298"/>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bg2">
                  <a:lumMod val="25000"/>
                </a:schemeClr>
              </a:solidFill>
            </a:rPr>
            <a:t>Gran número de docentes con cuarto nivel</a:t>
          </a:r>
          <a:endParaRPr lang="es-ES" sz="1700" b="1" kern="1200" dirty="0">
            <a:solidFill>
              <a:schemeClr val="bg2">
                <a:lumMod val="25000"/>
              </a:schemeClr>
            </a:solidFill>
          </a:endParaRPr>
        </a:p>
      </dsp:txBody>
      <dsp:txXfrm>
        <a:off x="3261408" y="114426"/>
        <a:ext cx="1230266" cy="1200878"/>
      </dsp:txXfrm>
    </dsp:sp>
    <dsp:sp modelId="{ADDADB5F-9012-4C3A-8CD8-D79C7A4782DA}">
      <dsp:nvSpPr>
        <dsp:cNvPr id="0" name=""/>
        <dsp:cNvSpPr/>
      </dsp:nvSpPr>
      <dsp:spPr>
        <a:xfrm rot="20387698">
          <a:off x="5152723" y="2304847"/>
          <a:ext cx="340363" cy="34489"/>
        </a:xfrm>
        <a:custGeom>
          <a:avLst/>
          <a:gdLst/>
          <a:ahLst/>
          <a:cxnLst/>
          <a:rect l="0" t="0" r="0" b="0"/>
          <a:pathLst>
            <a:path>
              <a:moveTo>
                <a:pt x="0" y="17244"/>
              </a:moveTo>
              <a:lnTo>
                <a:pt x="340363" y="17244"/>
              </a:lnTo>
            </a:path>
          </a:pathLst>
        </a:custGeom>
        <a:noFill/>
        <a:ln w="508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b="1" kern="1200">
            <a:solidFill>
              <a:schemeClr val="bg2">
                <a:lumMod val="25000"/>
              </a:schemeClr>
            </a:solidFill>
          </a:endParaRPr>
        </a:p>
      </dsp:txBody>
      <dsp:txXfrm>
        <a:off x="5314395" y="2313582"/>
        <a:ext cx="17018" cy="17018"/>
      </dsp:txXfrm>
    </dsp:sp>
    <dsp:sp modelId="{2E4FEC48-D633-4F71-AEC7-B3EACB4FA88A}">
      <dsp:nvSpPr>
        <dsp:cNvPr id="0" name=""/>
        <dsp:cNvSpPr/>
      </dsp:nvSpPr>
      <dsp:spPr>
        <a:xfrm>
          <a:off x="5391836" y="1008112"/>
          <a:ext cx="2140915" cy="1789304"/>
        </a:xfrm>
        <a:prstGeom prst="ellipse">
          <a:avLst/>
        </a:prstGeom>
        <a:solidFill>
          <a:schemeClr val="accent4">
            <a:hueOff val="453605"/>
            <a:satOff val="-148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bg2">
                  <a:lumMod val="25000"/>
                </a:schemeClr>
              </a:solidFill>
            </a:rPr>
            <a:t>Programas de vinculación con la sociedad</a:t>
          </a:r>
          <a:endParaRPr lang="es-ES" sz="1700" b="1" kern="1200" dirty="0">
            <a:solidFill>
              <a:schemeClr val="bg2">
                <a:lumMod val="25000"/>
              </a:schemeClr>
            </a:solidFill>
          </a:endParaRPr>
        </a:p>
      </dsp:txBody>
      <dsp:txXfrm>
        <a:off x="5705366" y="1270150"/>
        <a:ext cx="1513855" cy="1265228"/>
      </dsp:txXfrm>
    </dsp:sp>
    <dsp:sp modelId="{E7141E98-B5B9-45E2-AEE6-4597793ED12E}">
      <dsp:nvSpPr>
        <dsp:cNvPr id="0" name=""/>
        <dsp:cNvSpPr/>
      </dsp:nvSpPr>
      <dsp:spPr>
        <a:xfrm rot="1933985">
          <a:off x="4958317" y="3617707"/>
          <a:ext cx="405449" cy="34489"/>
        </a:xfrm>
        <a:custGeom>
          <a:avLst/>
          <a:gdLst/>
          <a:ahLst/>
          <a:cxnLst/>
          <a:rect l="0" t="0" r="0" b="0"/>
          <a:pathLst>
            <a:path>
              <a:moveTo>
                <a:pt x="0" y="17244"/>
              </a:moveTo>
              <a:lnTo>
                <a:pt x="405449" y="17244"/>
              </a:lnTo>
            </a:path>
          </a:pathLst>
        </a:custGeom>
        <a:noFill/>
        <a:ln w="508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b="1" kern="1200">
            <a:solidFill>
              <a:schemeClr val="bg2">
                <a:lumMod val="25000"/>
              </a:schemeClr>
            </a:solidFill>
          </a:endParaRPr>
        </a:p>
      </dsp:txBody>
      <dsp:txXfrm>
        <a:off x="5150906" y="3624815"/>
        <a:ext cx="20272" cy="20272"/>
      </dsp:txXfrm>
    </dsp:sp>
    <dsp:sp modelId="{AFBBEFB4-4485-49F0-8C38-7A3AE1101C5B}">
      <dsp:nvSpPr>
        <dsp:cNvPr id="0" name=""/>
        <dsp:cNvSpPr/>
      </dsp:nvSpPr>
      <dsp:spPr>
        <a:xfrm>
          <a:off x="5182817" y="3344642"/>
          <a:ext cx="1831357" cy="1762823"/>
        </a:xfrm>
        <a:prstGeom prst="ellipse">
          <a:avLst/>
        </a:prstGeom>
        <a:solidFill>
          <a:schemeClr val="accent4">
            <a:hueOff val="907210"/>
            <a:satOff val="-297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bg2">
                  <a:lumMod val="25000"/>
                </a:schemeClr>
              </a:solidFill>
            </a:rPr>
            <a:t>Docentes con gran experiencia</a:t>
          </a:r>
          <a:endParaRPr lang="es-ES" sz="1700" b="1" kern="1200" dirty="0">
            <a:solidFill>
              <a:schemeClr val="bg2">
                <a:lumMod val="25000"/>
              </a:schemeClr>
            </a:solidFill>
          </a:endParaRPr>
        </a:p>
      </dsp:txBody>
      <dsp:txXfrm>
        <a:off x="5451013" y="3602801"/>
        <a:ext cx="1294965" cy="1246505"/>
      </dsp:txXfrm>
    </dsp:sp>
    <dsp:sp modelId="{387EBF0A-8E41-4893-B8E9-8E461B8975F4}">
      <dsp:nvSpPr>
        <dsp:cNvPr id="0" name=""/>
        <dsp:cNvSpPr/>
      </dsp:nvSpPr>
      <dsp:spPr>
        <a:xfrm rot="9021907">
          <a:off x="2483861" y="3544968"/>
          <a:ext cx="317685" cy="34489"/>
        </a:xfrm>
        <a:custGeom>
          <a:avLst/>
          <a:gdLst/>
          <a:ahLst/>
          <a:cxnLst/>
          <a:rect l="0" t="0" r="0" b="0"/>
          <a:pathLst>
            <a:path>
              <a:moveTo>
                <a:pt x="0" y="17244"/>
              </a:moveTo>
              <a:lnTo>
                <a:pt x="317685" y="17244"/>
              </a:lnTo>
            </a:path>
          </a:pathLst>
        </a:custGeom>
        <a:noFill/>
        <a:ln w="508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b="1" kern="1200">
            <a:solidFill>
              <a:schemeClr val="bg2">
                <a:lumMod val="25000"/>
              </a:schemeClr>
            </a:solidFill>
          </a:endParaRPr>
        </a:p>
      </dsp:txBody>
      <dsp:txXfrm rot="10800000">
        <a:off x="2634762" y="3554270"/>
        <a:ext cx="15884" cy="15884"/>
      </dsp:txXfrm>
    </dsp:sp>
    <dsp:sp modelId="{52A92D95-1533-4B0A-9527-2979C6367D1F}">
      <dsp:nvSpPr>
        <dsp:cNvPr id="0" name=""/>
        <dsp:cNvSpPr/>
      </dsp:nvSpPr>
      <dsp:spPr>
        <a:xfrm>
          <a:off x="360037" y="3240355"/>
          <a:ext cx="2361777" cy="1897284"/>
        </a:xfrm>
        <a:prstGeom prst="ellipse">
          <a:avLst/>
        </a:prstGeom>
        <a:solidFill>
          <a:schemeClr val="accent4">
            <a:hueOff val="1360815"/>
            <a:satOff val="-445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bg2">
                  <a:lumMod val="25000"/>
                </a:schemeClr>
              </a:solidFill>
            </a:rPr>
            <a:t>Infraestructura nueva y moderna</a:t>
          </a:r>
          <a:endParaRPr lang="es-ES" sz="1700" b="1" kern="1200" dirty="0">
            <a:solidFill>
              <a:schemeClr val="bg2">
                <a:lumMod val="25000"/>
              </a:schemeClr>
            </a:solidFill>
          </a:endParaRPr>
        </a:p>
      </dsp:txBody>
      <dsp:txXfrm>
        <a:off x="705911" y="3518206"/>
        <a:ext cx="1670029" cy="1341582"/>
      </dsp:txXfrm>
    </dsp:sp>
    <dsp:sp modelId="{F83F09F8-9094-443A-8155-45E81E5E7CF6}">
      <dsp:nvSpPr>
        <dsp:cNvPr id="0" name=""/>
        <dsp:cNvSpPr/>
      </dsp:nvSpPr>
      <dsp:spPr>
        <a:xfrm rot="12136155">
          <a:off x="2178219" y="2224395"/>
          <a:ext cx="515669" cy="34489"/>
        </a:xfrm>
        <a:custGeom>
          <a:avLst/>
          <a:gdLst/>
          <a:ahLst/>
          <a:cxnLst/>
          <a:rect l="0" t="0" r="0" b="0"/>
          <a:pathLst>
            <a:path>
              <a:moveTo>
                <a:pt x="0" y="17244"/>
              </a:moveTo>
              <a:lnTo>
                <a:pt x="515669" y="17244"/>
              </a:lnTo>
            </a:path>
          </a:pathLst>
        </a:custGeom>
        <a:noFill/>
        <a:ln w="50800" cap="flat" cmpd="sng" algn="ctr">
          <a:solidFill>
            <a:schemeClr val="accent5">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b="1" kern="1200">
            <a:solidFill>
              <a:schemeClr val="bg2">
                <a:lumMod val="25000"/>
              </a:schemeClr>
            </a:solidFill>
          </a:endParaRPr>
        </a:p>
      </dsp:txBody>
      <dsp:txXfrm rot="10800000">
        <a:off x="2423162" y="2228748"/>
        <a:ext cx="25783" cy="25783"/>
      </dsp:txXfrm>
    </dsp:sp>
    <dsp:sp modelId="{5DC314E8-E30B-4435-B9B9-21375B4351B4}">
      <dsp:nvSpPr>
        <dsp:cNvPr id="0" name=""/>
        <dsp:cNvSpPr/>
      </dsp:nvSpPr>
      <dsp:spPr>
        <a:xfrm>
          <a:off x="191438" y="864105"/>
          <a:ext cx="2112035" cy="1781600"/>
        </a:xfrm>
        <a:prstGeom prst="ellipse">
          <a:avLst/>
        </a:prstGeom>
        <a:solidFill>
          <a:schemeClr val="accent4">
            <a:hueOff val="1814420"/>
            <a:satOff val="-594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chemeClr val="bg2">
                  <a:lumMod val="25000"/>
                </a:schemeClr>
              </a:solidFill>
            </a:rPr>
            <a:t>Actualización pensum de estudios</a:t>
          </a:r>
          <a:endParaRPr lang="es-ES" sz="1700" b="1" kern="1200" dirty="0">
            <a:solidFill>
              <a:schemeClr val="bg2">
                <a:lumMod val="25000"/>
              </a:schemeClr>
            </a:solidFill>
          </a:endParaRPr>
        </a:p>
      </dsp:txBody>
      <dsp:txXfrm>
        <a:off x="500738" y="1125014"/>
        <a:ext cx="1493435" cy="12597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A27EB-ED58-4987-9B70-DA1504EF9B7E}">
      <dsp:nvSpPr>
        <dsp:cNvPr id="0" name=""/>
        <dsp:cNvSpPr/>
      </dsp:nvSpPr>
      <dsp:spPr>
        <a:xfrm>
          <a:off x="2592290" y="1740024"/>
          <a:ext cx="3023871" cy="2194414"/>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accent6">
                  <a:lumMod val="50000"/>
                </a:schemeClr>
              </a:solidFill>
              <a:latin typeface="Arial Black" panose="020B0A04020102020204" pitchFamily="34" charset="0"/>
            </a:rPr>
            <a:t>DEBILIDADES</a:t>
          </a:r>
          <a:endParaRPr lang="es-ES" sz="2000" b="1" kern="1200" dirty="0">
            <a:solidFill>
              <a:schemeClr val="accent6">
                <a:lumMod val="50000"/>
              </a:schemeClr>
            </a:solidFill>
            <a:latin typeface="Arial Black" panose="020B0A04020102020204" pitchFamily="34" charset="0"/>
          </a:endParaRPr>
        </a:p>
      </dsp:txBody>
      <dsp:txXfrm>
        <a:off x="3035126" y="2061388"/>
        <a:ext cx="2138199" cy="1551686"/>
      </dsp:txXfrm>
    </dsp:sp>
    <dsp:sp modelId="{C075EF89-A675-4D5D-B1D9-E8E062969553}">
      <dsp:nvSpPr>
        <dsp:cNvPr id="0" name=""/>
        <dsp:cNvSpPr/>
      </dsp:nvSpPr>
      <dsp:spPr>
        <a:xfrm rot="16181589">
          <a:off x="4017610" y="1643462"/>
          <a:ext cx="160616" cy="32527"/>
        </a:xfrm>
        <a:custGeom>
          <a:avLst/>
          <a:gdLst/>
          <a:ahLst/>
          <a:cxnLst/>
          <a:rect l="0" t="0" r="0" b="0"/>
          <a:pathLst>
            <a:path>
              <a:moveTo>
                <a:pt x="0" y="16263"/>
              </a:moveTo>
              <a:lnTo>
                <a:pt x="160616" y="16263"/>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4093903" y="1655710"/>
        <a:ext cx="8030" cy="8030"/>
      </dsp:txXfrm>
    </dsp:sp>
    <dsp:sp modelId="{9CAF4D86-8F83-4DDE-8A06-99BFB4EE9965}">
      <dsp:nvSpPr>
        <dsp:cNvPr id="0" name=""/>
        <dsp:cNvSpPr/>
      </dsp:nvSpPr>
      <dsp:spPr>
        <a:xfrm>
          <a:off x="3213865" y="-140931"/>
          <a:ext cx="1758034" cy="1720361"/>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rgbClr val="002060"/>
              </a:solidFill>
            </a:rPr>
            <a:t>Inadecuado espacio físico</a:t>
          </a:r>
          <a:endParaRPr lang="es-ES" sz="1700" b="1" kern="1200" dirty="0">
            <a:solidFill>
              <a:srgbClr val="002060"/>
            </a:solidFill>
          </a:endParaRPr>
        </a:p>
      </dsp:txBody>
      <dsp:txXfrm>
        <a:off x="3471323" y="111010"/>
        <a:ext cx="1243118" cy="1216479"/>
      </dsp:txXfrm>
    </dsp:sp>
    <dsp:sp modelId="{ADDADB5F-9012-4C3A-8CD8-D79C7A4782DA}">
      <dsp:nvSpPr>
        <dsp:cNvPr id="0" name=""/>
        <dsp:cNvSpPr/>
      </dsp:nvSpPr>
      <dsp:spPr>
        <a:xfrm rot="20094797">
          <a:off x="5365232" y="2183480"/>
          <a:ext cx="201412" cy="32527"/>
        </a:xfrm>
        <a:custGeom>
          <a:avLst/>
          <a:gdLst/>
          <a:ahLst/>
          <a:cxnLst/>
          <a:rect l="0" t="0" r="0" b="0"/>
          <a:pathLst>
            <a:path>
              <a:moveTo>
                <a:pt x="0" y="16263"/>
              </a:moveTo>
              <a:lnTo>
                <a:pt x="201412" y="16263"/>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a:off x="5460902" y="2194708"/>
        <a:ext cx="10070" cy="10070"/>
      </dsp:txXfrm>
    </dsp:sp>
    <dsp:sp modelId="{2E4FEC48-D633-4F71-AEC7-B3EACB4FA88A}">
      <dsp:nvSpPr>
        <dsp:cNvPr id="0" name=""/>
        <dsp:cNvSpPr/>
      </dsp:nvSpPr>
      <dsp:spPr>
        <a:xfrm>
          <a:off x="5460414" y="897644"/>
          <a:ext cx="1850701" cy="1742962"/>
        </a:xfrm>
        <a:prstGeom prst="ellipse">
          <a:avLst/>
        </a:prstGeom>
        <a:solidFill>
          <a:schemeClr val="accent3">
            <a:hueOff val="398525"/>
            <a:satOff val="148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rgbClr val="002060"/>
              </a:solidFill>
            </a:rPr>
            <a:t>Sueldos de docentes no competitivos</a:t>
          </a:r>
          <a:endParaRPr lang="es-ES" sz="1700" b="1" kern="1200" dirty="0">
            <a:solidFill>
              <a:srgbClr val="002060"/>
            </a:solidFill>
          </a:endParaRPr>
        </a:p>
      </dsp:txBody>
      <dsp:txXfrm>
        <a:off x="5731443" y="1152895"/>
        <a:ext cx="1308643" cy="1232460"/>
      </dsp:txXfrm>
    </dsp:sp>
    <dsp:sp modelId="{E7141E98-B5B9-45E2-AEE6-4597793ED12E}">
      <dsp:nvSpPr>
        <dsp:cNvPr id="0" name=""/>
        <dsp:cNvSpPr/>
      </dsp:nvSpPr>
      <dsp:spPr>
        <a:xfrm rot="1838663">
          <a:off x="5254386" y="3591660"/>
          <a:ext cx="301414" cy="32527"/>
        </a:xfrm>
        <a:custGeom>
          <a:avLst/>
          <a:gdLst/>
          <a:ahLst/>
          <a:cxnLst/>
          <a:rect l="0" t="0" r="0" b="0"/>
          <a:pathLst>
            <a:path>
              <a:moveTo>
                <a:pt x="0" y="16263"/>
              </a:moveTo>
              <a:lnTo>
                <a:pt x="301414" y="16263"/>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a:off x="5397558" y="3600388"/>
        <a:ext cx="15070" cy="15070"/>
      </dsp:txXfrm>
    </dsp:sp>
    <dsp:sp modelId="{AFBBEFB4-4485-49F0-8C38-7A3AE1101C5B}">
      <dsp:nvSpPr>
        <dsp:cNvPr id="0" name=""/>
        <dsp:cNvSpPr/>
      </dsp:nvSpPr>
      <dsp:spPr>
        <a:xfrm>
          <a:off x="5328402" y="3349391"/>
          <a:ext cx="2088425" cy="1663470"/>
        </a:xfrm>
        <a:prstGeom prst="ellipse">
          <a:avLst/>
        </a:prstGeom>
        <a:solidFill>
          <a:schemeClr val="accent3">
            <a:hueOff val="797049"/>
            <a:satOff val="297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rgbClr val="002060"/>
              </a:solidFill>
            </a:rPr>
            <a:t>Poca relación entre </a:t>
          </a:r>
          <a:r>
            <a:rPr lang="es-ES" sz="1700" b="1" kern="1200" dirty="0" smtClean="0">
              <a:solidFill>
                <a:srgbClr val="002060"/>
              </a:solidFill>
            </a:rPr>
            <a:t> docencia </a:t>
          </a:r>
          <a:r>
            <a:rPr lang="es-ES" sz="1700" b="1" kern="1200" dirty="0" smtClean="0">
              <a:solidFill>
                <a:srgbClr val="002060"/>
              </a:solidFill>
            </a:rPr>
            <a:t>e investigación</a:t>
          </a:r>
          <a:endParaRPr lang="es-ES" sz="1700" b="1" kern="1200" dirty="0">
            <a:solidFill>
              <a:srgbClr val="002060"/>
            </a:solidFill>
          </a:endParaRPr>
        </a:p>
      </dsp:txBody>
      <dsp:txXfrm>
        <a:off x="5634245" y="3593001"/>
        <a:ext cx="1476739" cy="1176250"/>
      </dsp:txXfrm>
    </dsp:sp>
    <dsp:sp modelId="{387EBF0A-8E41-4893-B8E9-8E461B8975F4}">
      <dsp:nvSpPr>
        <dsp:cNvPr id="0" name=""/>
        <dsp:cNvSpPr/>
      </dsp:nvSpPr>
      <dsp:spPr>
        <a:xfrm rot="8927368">
          <a:off x="2802999" y="3563427"/>
          <a:ext cx="151580" cy="32527"/>
        </a:xfrm>
        <a:custGeom>
          <a:avLst/>
          <a:gdLst/>
          <a:ahLst/>
          <a:cxnLst/>
          <a:rect l="0" t="0" r="0" b="0"/>
          <a:pathLst>
            <a:path>
              <a:moveTo>
                <a:pt x="0" y="16263"/>
              </a:moveTo>
              <a:lnTo>
                <a:pt x="151580" y="16263"/>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2874999" y="3575901"/>
        <a:ext cx="7579" cy="7579"/>
      </dsp:txXfrm>
    </dsp:sp>
    <dsp:sp modelId="{52A92D95-1533-4B0A-9527-2979C6367D1F}">
      <dsp:nvSpPr>
        <dsp:cNvPr id="0" name=""/>
        <dsp:cNvSpPr/>
      </dsp:nvSpPr>
      <dsp:spPr>
        <a:xfrm>
          <a:off x="720082" y="3252916"/>
          <a:ext cx="2332061" cy="1856421"/>
        </a:xfrm>
        <a:prstGeom prst="ellipse">
          <a:avLst/>
        </a:prstGeom>
        <a:solidFill>
          <a:schemeClr val="accent3">
            <a:hueOff val="1195574"/>
            <a:satOff val="4455"/>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rgbClr val="002060"/>
              </a:solidFill>
            </a:rPr>
            <a:t>Pocos docentes con nombramiento</a:t>
          </a:r>
          <a:endParaRPr lang="es-ES" sz="1700" b="1" kern="1200" dirty="0">
            <a:solidFill>
              <a:srgbClr val="002060"/>
            </a:solidFill>
          </a:endParaRPr>
        </a:p>
      </dsp:txBody>
      <dsp:txXfrm>
        <a:off x="1061604" y="3524783"/>
        <a:ext cx="1649017" cy="1312687"/>
      </dsp:txXfrm>
    </dsp:sp>
    <dsp:sp modelId="{F83F09F8-9094-443A-8155-45E81E5E7CF6}">
      <dsp:nvSpPr>
        <dsp:cNvPr id="0" name=""/>
        <dsp:cNvSpPr/>
      </dsp:nvSpPr>
      <dsp:spPr>
        <a:xfrm rot="12266171">
          <a:off x="2429805" y="2153604"/>
          <a:ext cx="411378" cy="32527"/>
        </a:xfrm>
        <a:custGeom>
          <a:avLst/>
          <a:gdLst/>
          <a:ahLst/>
          <a:cxnLst/>
          <a:rect l="0" t="0" r="0" b="0"/>
          <a:pathLst>
            <a:path>
              <a:moveTo>
                <a:pt x="0" y="16263"/>
              </a:moveTo>
              <a:lnTo>
                <a:pt x="411378" y="16263"/>
              </a:lnTo>
            </a:path>
          </a:pathLst>
        </a:custGeom>
        <a:noFill/>
        <a:ln w="50800" cap="flat" cmpd="sng" algn="ctr">
          <a:solidFill>
            <a:schemeClr val="accent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es-ES" sz="1700" b="1" kern="1200">
            <a:solidFill>
              <a:schemeClr val="accent1">
                <a:lumMod val="50000"/>
              </a:schemeClr>
            </a:solidFill>
          </a:endParaRPr>
        </a:p>
      </dsp:txBody>
      <dsp:txXfrm rot="10800000">
        <a:off x="2625210" y="2159583"/>
        <a:ext cx="20568" cy="20568"/>
      </dsp:txXfrm>
    </dsp:sp>
    <dsp:sp modelId="{5DC314E8-E30B-4435-B9B9-21375B4351B4}">
      <dsp:nvSpPr>
        <dsp:cNvPr id="0" name=""/>
        <dsp:cNvSpPr/>
      </dsp:nvSpPr>
      <dsp:spPr>
        <a:xfrm>
          <a:off x="648080" y="720085"/>
          <a:ext cx="1879242" cy="1947367"/>
        </a:xfrm>
        <a:prstGeom prst="ellipse">
          <a:avLst/>
        </a:prstGeom>
        <a:solidFill>
          <a:schemeClr val="accent3">
            <a:hueOff val="1594099"/>
            <a:satOff val="594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b="1" kern="1200" dirty="0" smtClean="0">
              <a:solidFill>
                <a:srgbClr val="002060"/>
              </a:solidFill>
            </a:rPr>
            <a:t>Ausencia planes estratégicos</a:t>
          </a:r>
          <a:endParaRPr lang="es-ES" sz="1700" b="1" kern="1200" dirty="0">
            <a:solidFill>
              <a:srgbClr val="002060"/>
            </a:solidFill>
          </a:endParaRPr>
        </a:p>
      </dsp:txBody>
      <dsp:txXfrm>
        <a:off x="923289" y="1005270"/>
        <a:ext cx="1328824" cy="13769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C53F3-266E-4745-9D97-A86E3AA13680}">
      <dsp:nvSpPr>
        <dsp:cNvPr id="0" name=""/>
        <dsp:cNvSpPr/>
      </dsp:nvSpPr>
      <dsp:spPr>
        <a:xfrm>
          <a:off x="0" y="0"/>
          <a:ext cx="3721575" cy="5616624"/>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ctr" defTabSz="977900">
            <a:lnSpc>
              <a:spcPct val="90000"/>
            </a:lnSpc>
            <a:spcBef>
              <a:spcPct val="0"/>
            </a:spcBef>
            <a:spcAft>
              <a:spcPct val="35000"/>
            </a:spcAft>
          </a:pPr>
          <a:r>
            <a:rPr lang="es-ES" sz="2200" b="1" kern="1200" dirty="0" smtClean="0"/>
            <a:t>GENERAL</a:t>
          </a:r>
          <a:endParaRPr lang="es-ES" sz="2200" b="1" kern="1200" dirty="0"/>
        </a:p>
      </dsp:txBody>
      <dsp:txXfrm rot="16200000">
        <a:off x="-1930658" y="1930658"/>
        <a:ext cx="4605631" cy="744315"/>
      </dsp:txXfrm>
    </dsp:sp>
    <dsp:sp modelId="{DC0D2770-6205-4BFD-984B-D6719379737C}">
      <dsp:nvSpPr>
        <dsp:cNvPr id="0" name=""/>
        <dsp:cNvSpPr/>
      </dsp:nvSpPr>
      <dsp:spPr>
        <a:xfrm>
          <a:off x="916189" y="0"/>
          <a:ext cx="2772573" cy="561662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5438" rIns="0" bIns="0" numCol="1" spcCol="1270" anchor="t" anchorCtr="0">
          <a:noAutofit/>
        </a:bodyPr>
        <a:lstStyle/>
        <a:p>
          <a:pPr lvl="0" algn="l" defTabSz="977900">
            <a:lnSpc>
              <a:spcPct val="90000"/>
            </a:lnSpc>
            <a:spcBef>
              <a:spcPct val="0"/>
            </a:spcBef>
            <a:spcAft>
              <a:spcPct val="35000"/>
            </a:spcAft>
          </a:pPr>
          <a:r>
            <a:rPr lang="es-ES" sz="2200" b="1" kern="1200" dirty="0" smtClean="0">
              <a:solidFill>
                <a:srgbClr val="002060"/>
              </a:solidFill>
            </a:rPr>
            <a:t>Diseñar un conjunto de estrategias de posicionamiento que sirvan para fortalecer  la imagen de la Escuela de Economía de la Universidad Nacional de Chimborazo, en la ciudad de Riobamba.</a:t>
          </a:r>
          <a:endParaRPr lang="es-ES" sz="2200" b="1" kern="1200" dirty="0">
            <a:solidFill>
              <a:srgbClr val="002060"/>
            </a:solidFill>
          </a:endParaRPr>
        </a:p>
      </dsp:txBody>
      <dsp:txXfrm>
        <a:off x="916189" y="0"/>
        <a:ext cx="2772573" cy="5616624"/>
      </dsp:txXfrm>
    </dsp:sp>
    <dsp:sp modelId="{76CA7CEF-3F5D-4DA6-B179-04C049EB75B9}">
      <dsp:nvSpPr>
        <dsp:cNvPr id="0" name=""/>
        <dsp:cNvSpPr/>
      </dsp:nvSpPr>
      <dsp:spPr>
        <a:xfrm>
          <a:off x="3940145" y="0"/>
          <a:ext cx="4623838" cy="5616624"/>
        </a:xfrm>
        <a:prstGeom prst="roundRect">
          <a:avLst>
            <a:gd name="adj" fmla="val 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ctr" defTabSz="933450">
            <a:lnSpc>
              <a:spcPct val="90000"/>
            </a:lnSpc>
            <a:spcBef>
              <a:spcPct val="0"/>
            </a:spcBef>
            <a:spcAft>
              <a:spcPct val="35000"/>
            </a:spcAft>
          </a:pPr>
          <a:r>
            <a:rPr lang="es-ES" sz="2100" b="1" kern="1200" dirty="0" smtClean="0"/>
            <a:t>POSICIONAMIENTO</a:t>
          </a:r>
          <a:endParaRPr lang="es-ES" sz="2100" b="1" kern="1200" dirty="0"/>
        </a:p>
      </dsp:txBody>
      <dsp:txXfrm rot="16200000">
        <a:off x="2099713" y="1840432"/>
        <a:ext cx="4605631" cy="924767"/>
      </dsp:txXfrm>
    </dsp:sp>
    <dsp:sp modelId="{F3A20D48-DEC7-4DFB-9297-4550C049F2D9}">
      <dsp:nvSpPr>
        <dsp:cNvPr id="0" name=""/>
        <dsp:cNvSpPr/>
      </dsp:nvSpPr>
      <dsp:spPr>
        <a:xfrm rot="5400000">
          <a:off x="3557622" y="4361234"/>
          <a:ext cx="825969" cy="913838"/>
        </a:xfrm>
        <a:prstGeom prst="flowChartExtra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0B758-963A-42EF-ABDE-27B90AB47EDD}">
      <dsp:nvSpPr>
        <dsp:cNvPr id="0" name=""/>
        <dsp:cNvSpPr/>
      </dsp:nvSpPr>
      <dsp:spPr>
        <a:xfrm>
          <a:off x="4971373" y="0"/>
          <a:ext cx="3444759" cy="561662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ct val="35000"/>
            </a:spcAft>
          </a:pPr>
          <a:r>
            <a:rPr lang="es-ES" sz="2000" b="1" kern="1200" dirty="0" smtClean="0">
              <a:solidFill>
                <a:srgbClr val="002060"/>
              </a:solidFill>
            </a:rPr>
            <a:t>* </a:t>
          </a:r>
          <a:r>
            <a:rPr lang="es-ES" sz="2100" b="1" kern="1200" dirty="0" smtClean="0">
              <a:solidFill>
                <a:srgbClr val="002060"/>
              </a:solidFill>
            </a:rPr>
            <a:t>Promocionar la imagen de la Escuela de Economía de la UNACH a nivel local y regional, con diversas acciones de marketing que permitan fortalecer su posicionamiento</a:t>
          </a:r>
          <a:endParaRPr lang="es-ES" sz="2100" b="1" kern="1200" dirty="0">
            <a:solidFill>
              <a:srgbClr val="002060"/>
            </a:solidFill>
          </a:endParaRPr>
        </a:p>
        <a:p>
          <a:pPr lvl="0" algn="l" defTabSz="933450">
            <a:lnSpc>
              <a:spcPct val="90000"/>
            </a:lnSpc>
            <a:spcBef>
              <a:spcPct val="0"/>
            </a:spcBef>
            <a:spcAft>
              <a:spcPct val="35000"/>
            </a:spcAft>
          </a:pPr>
          <a:r>
            <a:rPr lang="es-ES" sz="2100" b="1" kern="1200" dirty="0" smtClean="0">
              <a:solidFill>
                <a:srgbClr val="002060"/>
              </a:solidFill>
            </a:rPr>
            <a:t>* Mejorar la imagen de la Facultad de la Escuela de Economía de la UNACH en la ciudad de Riobamba </a:t>
          </a:r>
          <a:endParaRPr lang="es-ES" sz="2100" b="1" kern="1200" dirty="0">
            <a:solidFill>
              <a:srgbClr val="002060"/>
            </a:solidFill>
          </a:endParaRPr>
        </a:p>
        <a:p>
          <a:pPr lvl="0" algn="l" defTabSz="933450">
            <a:lnSpc>
              <a:spcPct val="90000"/>
            </a:lnSpc>
            <a:spcBef>
              <a:spcPct val="0"/>
            </a:spcBef>
            <a:spcAft>
              <a:spcPct val="35000"/>
            </a:spcAft>
          </a:pPr>
          <a:r>
            <a:rPr lang="es-ES" sz="2100" b="1" kern="1200" dirty="0" smtClean="0">
              <a:solidFill>
                <a:srgbClr val="002060"/>
              </a:solidFill>
            </a:rPr>
            <a:t>* Fortalecer el prestigio de la Escuela de Economía de la UNACH en el sector empresarial público y privado de la ciudad de Riobamba</a:t>
          </a:r>
          <a:endParaRPr lang="es-ES" sz="2100" b="1" kern="1200" dirty="0">
            <a:solidFill>
              <a:srgbClr val="002060"/>
            </a:solidFill>
          </a:endParaRPr>
        </a:p>
      </dsp:txBody>
      <dsp:txXfrm>
        <a:off x="4971373" y="0"/>
        <a:ext cx="3444759" cy="561662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15599-F6D7-4E82-B1F6-C68200B06430}" type="datetimeFigureOut">
              <a:rPr lang="es-ES" smtClean="0"/>
              <a:t>08/07/2015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B96342-7582-4E7A-A82E-B7943F70BDF2}" type="slidenum">
              <a:rPr lang="es-ES" smtClean="0"/>
              <a:t>‹Nº›</a:t>
            </a:fld>
            <a:endParaRPr lang="es-ES"/>
          </a:p>
        </p:txBody>
      </p:sp>
    </p:spTree>
    <p:extLst>
      <p:ext uri="{BB962C8B-B14F-4D97-AF65-F5344CB8AC3E}">
        <p14:creationId xmlns:p14="http://schemas.microsoft.com/office/powerpoint/2010/main" val="289800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ctr" anchorCtr="0">
            <a:normAutofit/>
            <a:scene3d>
              <a:camera prst="orthographicFront"/>
              <a:lightRig rig="soft" dir="t">
                <a:rot lat="0" lon="0" rev="17220000"/>
              </a:lightRig>
            </a:scene3d>
            <a:sp3d prstMaterial="softEdge">
              <a:bevelT w="38100" h="38100"/>
            </a:sp3d>
          </a:bodyPr>
          <a:lstStyle>
            <a:lvl1pPr>
              <a:defRPr sz="4800" b="1" cap="all" baseline="0">
                <a:ln w="6350">
                  <a:noFill/>
                </a:ln>
                <a:solidFill>
                  <a:schemeClr val="tx1"/>
                </a:solidFill>
                <a:effectLst>
                  <a:outerShdw blurRad="127000" dist="200000" dir="2700000" algn="tl" rotWithShape="0">
                    <a:srgbClr val="000000">
                      <a:alpha val="30000"/>
                    </a:srgbClr>
                  </a:outerShdw>
                </a:effectLst>
              </a:defRPr>
            </a:lvl1pPr>
          </a:lstStyle>
          <a:p>
            <a:r>
              <a:rPr kumimoji="0" lang="es-ES" dirty="0" smtClean="0"/>
              <a:t>Haga clic para modificar el estilo de título del patrón</a:t>
            </a:r>
            <a:endParaRPr kumimoji="0" lang="en-US" dirty="0"/>
          </a:p>
        </p:txBody>
      </p:sp>
      <p:sp>
        <p:nvSpPr>
          <p:cNvPr id="28" name="27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
        <p:nvSpPr>
          <p:cNvPr id="9" name="8 Subtítulo"/>
          <p:cNvSpPr>
            <a:spLocks noGrp="1"/>
          </p:cNvSpPr>
          <p:nvPr>
            <p:ph type="subTitle" idx="1"/>
          </p:nvPr>
        </p:nvSpPr>
        <p:spPr>
          <a:xfrm>
            <a:off x="1371600" y="3331698"/>
            <a:ext cx="6400800" cy="1752600"/>
          </a:xfrm>
        </p:spPr>
        <p:txBody>
          <a:bodyPr anchor="ctr" anchorCtr="0"/>
          <a:lstStyle>
            <a:lvl1pPr marL="0" indent="0" algn="ctr">
              <a:buNone/>
              <a:defRPr>
                <a:solidFill>
                  <a:srgbClr val="00206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dirty="0" smtClean="0"/>
              <a:t>Haga clic para modificar el estilo de subtítulo del patrón</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1"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noAutofit/>
          </a:bodyPr>
          <a:lstStyle>
            <a:lvl1pPr>
              <a:defRPr sz="3600" b="1">
                <a:solidFill>
                  <a:schemeClr val="bg1"/>
                </a:solidFill>
                <a:effectLst>
                  <a:outerShdw blurRad="38100" dist="38100" dir="2700000" algn="tl">
                    <a:srgbClr val="000000">
                      <a:alpha val="43137"/>
                    </a:srgbClr>
                  </a:outerShdw>
                </a:effectLst>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lvl1pPr>
              <a:defRPr b="1">
                <a:solidFill>
                  <a:srgbClr val="002060"/>
                </a:solidFill>
              </a:defRPr>
            </a:lvl1pPr>
            <a:lvl2pPr>
              <a:defRPr b="1">
                <a:solidFill>
                  <a:srgbClr val="002060"/>
                </a:solidFill>
              </a:defRPr>
            </a:lvl2pPr>
            <a:lvl3pPr>
              <a:defRPr b="1">
                <a:solidFill>
                  <a:srgbClr val="002060"/>
                </a:solidFill>
              </a:defRPr>
            </a:lvl3pPr>
            <a:lvl4pPr>
              <a:defRPr b="1">
                <a:solidFill>
                  <a:srgbClr val="002060"/>
                </a:solidFill>
              </a:defRPr>
            </a:lvl4pPr>
            <a:lvl5pPr>
              <a:defRPr b="1">
                <a:solidFill>
                  <a:srgbClr val="002060"/>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pic>
        <p:nvPicPr>
          <p:cNvPr id="7" name="6 Imagen"/>
          <p:cNvPicPr/>
          <p:nvPr userDrawn="1"/>
        </p:nvPicPr>
        <p:blipFill>
          <a:blip r:embed="rId2">
            <a:clrChange>
              <a:clrFrom>
                <a:srgbClr val="FFFFFF"/>
              </a:clrFrom>
              <a:clrTo>
                <a:srgbClr val="FFFFFF">
                  <a:alpha val="0"/>
                </a:srgbClr>
              </a:clrTo>
            </a:clrChange>
          </a:blip>
          <a:srcRect/>
          <a:stretch>
            <a:fillRect/>
          </a:stretch>
        </p:blipFill>
        <p:spPr bwMode="auto">
          <a:xfrm>
            <a:off x="7524328" y="6461956"/>
            <a:ext cx="1619672" cy="396044"/>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5001"/>
                            </p:stCondLst>
                            <p:childTnLst>
                              <p:par>
                                <p:cTn id="8" presetID="10"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496944" cy="1252736"/>
          </a:xfrm>
          <a:solidFill>
            <a:schemeClr val="accent4">
              <a:lumMod val="40000"/>
              <a:lumOff val="60000"/>
            </a:schemeClr>
          </a:solidFill>
        </p:spPr>
        <p:txBody>
          <a:bodyPr vert="horz" bIns="0" anchor="ctr" anchorCtr="0">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000" b="1" cap="none" baseline="0">
                <a:ln w="6350">
                  <a:noFill/>
                </a:ln>
                <a:solidFill>
                  <a:schemeClr val="bg1"/>
                </a:solidFill>
                <a:effectLst>
                  <a:outerShdw blurRad="114300" dist="101600" dir="2700000" algn="tl" rotWithShape="0">
                    <a:srgbClr val="000000">
                      <a:alpha val="40000"/>
                    </a:srgbClr>
                  </a:outerShdw>
                </a:effectLst>
                <a:latin typeface="+mj-lt"/>
                <a:ea typeface="+mj-ea"/>
                <a:cs typeface="+mj-cs"/>
              </a:defRPr>
            </a:lvl1pPr>
          </a:lstStyle>
          <a:p>
            <a:r>
              <a:rPr kumimoji="0" lang="es-ES" dirty="0" smtClean="0"/>
              <a:t>Haga clic para modificar el estilo de título del patrón</a:t>
            </a:r>
            <a:endParaRPr kumimoji="0" lang="en-US" dirty="0"/>
          </a:p>
        </p:txBody>
      </p:sp>
      <p:sp>
        <p:nvSpPr>
          <p:cNvPr id="3" name="2 Marcador de texto"/>
          <p:cNvSpPr>
            <a:spLocks noGrp="1"/>
          </p:cNvSpPr>
          <p:nvPr>
            <p:ph type="body" idx="1"/>
          </p:nvPr>
        </p:nvSpPr>
        <p:spPr>
          <a:xfrm>
            <a:off x="323528" y="1628800"/>
            <a:ext cx="8496944" cy="4896544"/>
          </a:xfrm>
        </p:spPr>
        <p:txBody>
          <a:bodyPr anchor="t">
            <a:normAutofit/>
          </a:bodyPr>
          <a:lstStyle>
            <a:lvl1pPr marL="73152" indent="0" algn="l">
              <a:buNone/>
              <a:defRPr sz="2400">
                <a:solidFill>
                  <a:srgbClr val="00206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dirty="0" smtClean="0"/>
              <a:t>Haga clic para modificar el estilo de texto del patrón</a:t>
            </a:r>
          </a:p>
        </p:txBody>
      </p:sp>
      <p:sp>
        <p:nvSpPr>
          <p:cNvPr id="4" name="3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5" name="4 Marcador de pie de página"/>
          <p:cNvSpPr>
            <a:spLocks noGrp="1"/>
          </p:cNvSpPr>
          <p:nvPr>
            <p:ph type="ftr" sz="quarter" idx="11"/>
          </p:nvPr>
        </p:nvSpPr>
        <p:spPr/>
        <p:txBody>
          <a:bodyPr/>
          <a:lstStyle/>
          <a:p>
            <a:endParaRPr lang="es-ES"/>
          </a:p>
        </p:txBody>
      </p:sp>
      <p:pic>
        <p:nvPicPr>
          <p:cNvPr id="7" name="6 Imagen"/>
          <p:cNvPicPr/>
          <p:nvPr userDrawn="1"/>
        </p:nvPicPr>
        <p:blipFill>
          <a:blip r:embed="rId2">
            <a:clrChange>
              <a:clrFrom>
                <a:srgbClr val="FFFFFF"/>
              </a:clrFrom>
              <a:clrTo>
                <a:srgbClr val="FFFFFF">
                  <a:alpha val="0"/>
                </a:srgbClr>
              </a:clrTo>
            </a:clrChange>
          </a:blip>
          <a:srcRect/>
          <a:stretch>
            <a:fillRect/>
          </a:stretch>
        </p:blipFill>
        <p:spPr bwMode="auto">
          <a:xfrm>
            <a:off x="7524328" y="6461956"/>
            <a:ext cx="1619672" cy="396044"/>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pic>
        <p:nvPicPr>
          <p:cNvPr id="6" name="5 Imagen"/>
          <p:cNvPicPr/>
          <p:nvPr userDrawn="1"/>
        </p:nvPicPr>
        <p:blipFill>
          <a:blip r:embed="rId2">
            <a:clrChange>
              <a:clrFrom>
                <a:srgbClr val="FFFFFF"/>
              </a:clrFrom>
              <a:clrTo>
                <a:srgbClr val="FFFFFF">
                  <a:alpha val="0"/>
                </a:srgbClr>
              </a:clrTo>
            </a:clrChange>
          </a:blip>
          <a:srcRect/>
          <a:stretch>
            <a:fillRect/>
          </a:stretch>
        </p:blipFill>
        <p:spPr bwMode="auto">
          <a:xfrm>
            <a:off x="7524328" y="6461956"/>
            <a:ext cx="1619672" cy="396044"/>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14CBA2A-707F-4226-83DA-9E120C1B61AF}" type="datetimeFigureOut">
              <a:rPr lang="es-ES" smtClean="0"/>
              <a:pPr/>
              <a:t>08/07/2015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1DE039-5956-4695-82A3-2B78EFAC2683}"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40000">
              <a:srgbClr val="D4DEFF"/>
            </a:gs>
            <a:gs pos="75000">
              <a:srgbClr val="D4DEFF"/>
            </a:gs>
            <a:gs pos="100000">
              <a:srgbClr val="96AB94"/>
            </a:gs>
          </a:gsLst>
          <a:lin ang="5400000" scaled="0"/>
          <a:tileRect r="-100000" b="-100000"/>
        </a:gra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14CBA2A-707F-4226-83DA-9E120C1B61AF}" type="datetimeFigureOut">
              <a:rPr lang="es-ES" smtClean="0"/>
              <a:pPr/>
              <a:t>08/07/2015</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71DE039-5956-4695-82A3-2B78EFAC2683}"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rtl="0" eaLnBrk="1" latinLnBrk="0" hangingPunct="1">
        <a:spcBef>
          <a:spcPct val="0"/>
        </a:spcBef>
        <a:buNone/>
        <a:defRPr kumimoji="0" sz="3600" b="1" kern="1200" cap="none" baseline="0">
          <a:ln w="6350">
            <a:noFill/>
          </a:ln>
          <a:solidFill>
            <a:schemeClr val="bg1"/>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b="1" kern="1200">
          <a:solidFill>
            <a:srgbClr val="002060"/>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b="1" kern="1200">
          <a:solidFill>
            <a:srgbClr val="002060"/>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b="1" kern="1200">
          <a:solidFill>
            <a:srgbClr val="002060"/>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b="1" kern="1200">
          <a:solidFill>
            <a:srgbClr val="002060"/>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b="1" kern="1200">
          <a:solidFill>
            <a:srgbClr val="002060"/>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201002"/>
            <a:ext cx="8229600" cy="1651934"/>
          </a:xfrm>
        </p:spPr>
        <p:txBody>
          <a:bodyPr>
            <a:noAutofit/>
          </a:bodyPr>
          <a:lstStyle/>
          <a:p>
            <a: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VICERRECTORADO DE INVESTIGACIÓN Y VINCULACIÓN </a:t>
            </a:r>
            <a:b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br>
            <a: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CON LA COLECTIVIDAD</a:t>
            </a:r>
            <a:b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br>
            <a: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 </a:t>
            </a:r>
            <a:r>
              <a:rPr lang="es-ES" sz="1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
            </a:r>
            <a:br>
              <a:rPr lang="es-ES" sz="1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br>
            <a: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MAESTRÍA EN ADMINISTRACIÓN DE EMPRESAS</a:t>
            </a:r>
            <a:b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br>
            <a:r>
              <a:rPr lang="es-ES" sz="20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XXVII </a:t>
            </a:r>
            <a:r>
              <a:rPr lang="es-ES" sz="2000" dirty="0" smtClean="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rPr>
              <a:t>PROMOCIÓN</a:t>
            </a:r>
            <a:endParaRPr lang="es-ES" sz="3200" dirty="0">
              <a:solidFill>
                <a:schemeClr val="bg1">
                  <a:lumMod val="85000"/>
                  <a:lumOff val="15000"/>
                </a:schemeClr>
              </a:solidFill>
              <a:effectLst>
                <a:outerShdw blurRad="38100" dist="38100" dir="2700000" algn="tl">
                  <a:srgbClr val="000000">
                    <a:alpha val="43137"/>
                  </a:srgbClr>
                </a:outerShdw>
              </a:effectLst>
              <a:latin typeface="Arial Black" panose="020B0A04020102020204" pitchFamily="34" charset="0"/>
            </a:endParaRPr>
          </a:p>
        </p:txBody>
      </p:sp>
      <p:sp>
        <p:nvSpPr>
          <p:cNvPr id="3" name="2 Subtítulo"/>
          <p:cNvSpPr>
            <a:spLocks noGrp="1"/>
          </p:cNvSpPr>
          <p:nvPr>
            <p:ph type="subTitle" idx="1"/>
          </p:nvPr>
        </p:nvSpPr>
        <p:spPr>
          <a:xfrm>
            <a:off x="467544" y="3249208"/>
            <a:ext cx="8208912" cy="3049630"/>
          </a:xfrm>
        </p:spPr>
        <p:txBody>
          <a:bodyPr>
            <a:noAutofit/>
          </a:bodyPr>
          <a:lstStyle/>
          <a:p>
            <a:r>
              <a:rPr lang="es-ES" sz="1900" dirty="0" smtClean="0"/>
              <a:t>PROYECTO DE TESIS II PREVIO A LA OBTENCIÓN DEL TÍTULO DE: </a:t>
            </a:r>
            <a:br>
              <a:rPr lang="es-ES" sz="1900" dirty="0" smtClean="0"/>
            </a:br>
            <a:r>
              <a:rPr lang="es-ES" sz="1900" b="0" dirty="0" smtClean="0"/>
              <a:t>MAGISTER EN ADMINISTRACIÓN DE EMPRESAS</a:t>
            </a:r>
            <a:br>
              <a:rPr lang="es-ES" sz="1900" b="0" dirty="0" smtClean="0"/>
            </a:br>
            <a:r>
              <a:rPr lang="es-ES" sz="1100" dirty="0" smtClean="0"/>
              <a:t> </a:t>
            </a:r>
            <a:br>
              <a:rPr lang="es-ES" sz="1100" dirty="0" smtClean="0"/>
            </a:br>
            <a:r>
              <a:rPr lang="es-ES" sz="1100" dirty="0" smtClean="0"/>
              <a:t> </a:t>
            </a:r>
            <a:r>
              <a:rPr lang="es-ES" sz="1900" dirty="0" smtClean="0"/>
              <a:t>TEMA: </a:t>
            </a:r>
            <a:r>
              <a:rPr lang="es-ES" sz="1900" b="0" dirty="0"/>
              <a:t>“Estrategias de posicionamiento para el fortalecimiento de la Escuela de Economía de la Universidad Nacional de Chimborazo”</a:t>
            </a:r>
            <a:br>
              <a:rPr lang="es-ES" sz="1900" b="0" dirty="0"/>
            </a:br>
            <a:r>
              <a:rPr lang="es-ES" sz="1200" dirty="0" smtClean="0"/>
              <a:t/>
            </a:r>
            <a:br>
              <a:rPr lang="es-ES" sz="1200" dirty="0" smtClean="0"/>
            </a:br>
            <a:r>
              <a:rPr lang="es-ES" sz="1900" dirty="0" smtClean="0"/>
              <a:t>AUTORES: </a:t>
            </a:r>
            <a:r>
              <a:rPr lang="es-ES" sz="1900" b="0" dirty="0" smtClean="0"/>
              <a:t>Paredes, Vanessa  Soledad </a:t>
            </a:r>
            <a:br>
              <a:rPr lang="es-ES" sz="1900" b="0" dirty="0" smtClean="0"/>
            </a:br>
            <a:r>
              <a:rPr lang="es-ES" sz="1900" b="0" dirty="0" smtClean="0"/>
              <a:t>                 Rivera, Mauricio Fernando</a:t>
            </a:r>
            <a:br>
              <a:rPr lang="es-ES" sz="1900" b="0" dirty="0" smtClean="0"/>
            </a:br>
            <a:r>
              <a:rPr lang="es-ES" sz="1900" dirty="0" smtClean="0"/>
              <a:t> </a:t>
            </a:r>
            <a:r>
              <a:rPr lang="es-ES" sz="300" dirty="0" smtClean="0"/>
              <a:t/>
            </a:r>
            <a:br>
              <a:rPr lang="es-ES" sz="300" dirty="0" smtClean="0"/>
            </a:br>
            <a:r>
              <a:rPr lang="es-ES" sz="1900" dirty="0" smtClean="0"/>
              <a:t>DIRECTOR: </a:t>
            </a:r>
            <a:r>
              <a:rPr lang="es-ES" sz="1900" b="0" dirty="0" smtClean="0"/>
              <a:t>JARAMILLO, MARCO VINICIO</a:t>
            </a:r>
            <a:r>
              <a:rPr lang="es-ES" sz="1900" dirty="0" smtClean="0"/>
              <a:t/>
            </a:r>
            <a:br>
              <a:rPr lang="es-ES" sz="1900" dirty="0" smtClean="0"/>
            </a:br>
            <a:r>
              <a:rPr lang="es-ES" sz="1900" dirty="0" smtClean="0"/>
              <a:t> </a:t>
            </a:r>
            <a:br>
              <a:rPr lang="es-ES" sz="1900" dirty="0" smtClean="0"/>
            </a:br>
            <a:r>
              <a:rPr lang="es-ES" sz="1900" dirty="0" smtClean="0"/>
              <a:t>SANGOLQUÍ,  Marzo del 2015</a:t>
            </a:r>
            <a:endParaRPr lang="es-ES" sz="1900" dirty="0"/>
          </a:p>
        </p:txBody>
      </p:sp>
      <p:pic>
        <p:nvPicPr>
          <p:cNvPr id="4" name="3 Imagen"/>
          <p:cNvPicPr/>
          <p:nvPr/>
        </p:nvPicPr>
        <p:blipFill>
          <a:blip r:embed="rId2">
            <a:clrChange>
              <a:clrFrom>
                <a:srgbClr val="FFFFFF"/>
              </a:clrFrom>
              <a:clrTo>
                <a:srgbClr val="FFFFFF">
                  <a:alpha val="0"/>
                </a:srgbClr>
              </a:clrTo>
            </a:clrChange>
          </a:blip>
          <a:srcRect/>
          <a:stretch>
            <a:fillRect/>
          </a:stretch>
        </p:blipFill>
        <p:spPr bwMode="auto">
          <a:xfrm>
            <a:off x="2627785" y="260648"/>
            <a:ext cx="3312367" cy="792089"/>
          </a:xfrm>
          <a:prstGeom prst="rect">
            <a:avLst/>
          </a:prstGeom>
          <a:noFill/>
          <a:ln w="9525">
            <a:noFill/>
            <a:miter lim="800000"/>
            <a:headEnd/>
            <a:tailEnd/>
          </a:ln>
        </p:spPr>
      </p:pic>
    </p:spTree>
    <p:extLst>
      <p:ext uri="{BB962C8B-B14F-4D97-AF65-F5344CB8AC3E}">
        <p14:creationId xmlns:p14="http://schemas.microsoft.com/office/powerpoint/2010/main" val="3904049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640960" cy="926976"/>
          </a:xfrm>
        </p:spPr>
        <p:txBody>
          <a:bodyPr/>
          <a:lstStyle/>
          <a:p>
            <a:pPr marL="0" indent="0">
              <a:buNone/>
            </a:pPr>
            <a:r>
              <a:rPr lang="es-ES" dirty="0" smtClean="0"/>
              <a:t>MATRIZ INTERNA-EXTERNA</a:t>
            </a:r>
            <a:endParaRPr lang="es-ES" dirty="0"/>
          </a:p>
        </p:txBody>
      </p:sp>
      <p:pic>
        <p:nvPicPr>
          <p:cNvPr id="3" name="2 Imagen"/>
          <p:cNvPicPr/>
          <p:nvPr/>
        </p:nvPicPr>
        <p:blipFill rotWithShape="1">
          <a:blip r:embed="rId2">
            <a:extLst>
              <a:ext uri="{28A0092B-C50C-407E-A947-70E740481C1C}">
                <a14:useLocalDpi xmlns:a14="http://schemas.microsoft.com/office/drawing/2010/main" val="0"/>
              </a:ext>
            </a:extLst>
          </a:blip>
          <a:srcRect l="-351" r="9208"/>
          <a:stretch/>
        </p:blipFill>
        <p:spPr bwMode="auto">
          <a:xfrm>
            <a:off x="4286248" y="3857628"/>
            <a:ext cx="4475615" cy="2806602"/>
          </a:xfrm>
          <a:prstGeom prst="rect">
            <a:avLst/>
          </a:prstGeom>
          <a:noFill/>
          <a:ln>
            <a:solidFill>
              <a:schemeClr val="tx1"/>
            </a:solidFill>
          </a:ln>
          <a:extLst>
            <a:ext uri="{53640926-AAD7-44D8-BBD7-CCE9431645EC}">
              <a14:shadowObscured xmlns:a14="http://schemas.microsoft.com/office/drawing/2010/main"/>
            </a:ext>
          </a:extLst>
        </p:spPr>
      </p:pic>
      <p:sp>
        <p:nvSpPr>
          <p:cNvPr id="4" name="2 Marcador de contenido"/>
          <p:cNvSpPr txBox="1">
            <a:spLocks/>
          </p:cNvSpPr>
          <p:nvPr/>
        </p:nvSpPr>
        <p:spPr>
          <a:xfrm>
            <a:off x="323528" y="1340768"/>
            <a:ext cx="8175282" cy="5072098"/>
          </a:xfrm>
          <a:prstGeom prst="rect">
            <a:avLst/>
          </a:prstGeom>
        </p:spPr>
        <p:txBody>
          <a:bodyPr>
            <a:normAutofit/>
          </a:bodyPr>
          <a:lstStyle/>
          <a:p>
            <a:pPr marL="622300" marR="0" lvl="0" indent="-576263" algn="l" defTabSz="914400" rtl="0" eaLnBrk="1" fontAlgn="auto" latinLnBrk="0" hangingPunct="1">
              <a:lnSpc>
                <a:spcPct val="100000"/>
              </a:lnSpc>
              <a:spcBef>
                <a:spcPct val="20000"/>
              </a:spcBef>
              <a:spcAft>
                <a:spcPts val="300"/>
              </a:spcAft>
              <a:buSzPct val="105000"/>
              <a:buFont typeface="Arial" panose="020B0604020202020204" pitchFamily="34" charset="0"/>
              <a:buChar char="•"/>
              <a:tabLst/>
              <a:defRPr/>
            </a:pPr>
            <a:r>
              <a:rPr lang="es-ES" sz="2400" b="1" dirty="0" smtClean="0">
                <a:solidFill>
                  <a:srgbClr val="002060"/>
                </a:solidFill>
              </a:rPr>
              <a:t>Área Ofensiva de Iniciativas Estratégicas FO – </a:t>
            </a:r>
            <a:r>
              <a:rPr lang="es-ES" sz="2000" b="1" dirty="0" smtClean="0">
                <a:solidFill>
                  <a:srgbClr val="002060"/>
                </a:solidFill>
              </a:rPr>
              <a:t>(58%)</a:t>
            </a:r>
            <a:endParaRPr lang="es-ES" sz="2400" b="1" dirty="0" smtClean="0">
              <a:solidFill>
                <a:srgbClr val="002060"/>
              </a:solidFill>
            </a:endParaRPr>
          </a:p>
          <a:p>
            <a:pPr marL="622300" lvl="0" indent="-576263">
              <a:spcBef>
                <a:spcPct val="20000"/>
              </a:spcBef>
              <a:spcAft>
                <a:spcPts val="300"/>
              </a:spcAft>
              <a:buSzPct val="105000"/>
              <a:buFont typeface="Arial" panose="020B0604020202020204" pitchFamily="34" charset="0"/>
              <a:buChar char="•"/>
            </a:pPr>
            <a:r>
              <a:rPr lang="es-ES" sz="2400" b="1" dirty="0" smtClean="0">
                <a:solidFill>
                  <a:srgbClr val="002060"/>
                </a:solidFill>
              </a:rPr>
              <a:t>Área Defensiva de Iniciativas Estratégicas DA – </a:t>
            </a:r>
            <a:r>
              <a:rPr lang="es-ES" sz="2000" b="1" dirty="0" smtClean="0">
                <a:solidFill>
                  <a:srgbClr val="002060"/>
                </a:solidFill>
              </a:rPr>
              <a:t>(44%)</a:t>
            </a:r>
            <a:endParaRPr lang="es-ES" sz="2400" b="1" dirty="0" smtClean="0">
              <a:solidFill>
                <a:srgbClr val="002060"/>
              </a:solidFill>
            </a:endParaRPr>
          </a:p>
          <a:p>
            <a:pPr marL="622300" indent="-576263">
              <a:spcBef>
                <a:spcPct val="20000"/>
              </a:spcBef>
              <a:spcAft>
                <a:spcPts val="300"/>
              </a:spcAft>
              <a:buSzPct val="105000"/>
              <a:buFont typeface="Arial" panose="020B0604020202020204" pitchFamily="34" charset="0"/>
              <a:buChar char="•"/>
            </a:pPr>
            <a:r>
              <a:rPr lang="es-ES" sz="2400" b="1" dirty="0" smtClean="0">
                <a:solidFill>
                  <a:srgbClr val="002060"/>
                </a:solidFill>
              </a:rPr>
              <a:t>Área Defensiva de Iniciativas Estratégicas FA – </a:t>
            </a:r>
            <a:r>
              <a:rPr lang="es-ES" b="1" dirty="0" smtClean="0">
                <a:solidFill>
                  <a:srgbClr val="002060"/>
                </a:solidFill>
              </a:rPr>
              <a:t>(45.4%)</a:t>
            </a:r>
          </a:p>
          <a:p>
            <a:pPr marL="622300" lvl="0" indent="-576263">
              <a:spcBef>
                <a:spcPct val="20000"/>
              </a:spcBef>
              <a:spcAft>
                <a:spcPts val="300"/>
              </a:spcAft>
              <a:buSzPct val="105000"/>
              <a:buFont typeface="Arial" panose="020B0604020202020204" pitchFamily="34" charset="0"/>
              <a:buChar char="•"/>
            </a:pPr>
            <a:r>
              <a:rPr lang="es-ES" sz="2400" b="1" dirty="0" smtClean="0">
                <a:solidFill>
                  <a:srgbClr val="002060"/>
                </a:solidFill>
              </a:rPr>
              <a:t>Área Defensiva de Iniciativas Estratégicas DO – </a:t>
            </a:r>
            <a:r>
              <a:rPr lang="es-ES" sz="2000" b="1" dirty="0" smtClean="0">
                <a:solidFill>
                  <a:srgbClr val="002060"/>
                </a:solidFill>
              </a:rPr>
              <a:t>(55%)</a:t>
            </a:r>
          </a:p>
          <a:p>
            <a:pPr marL="622300" indent="-576263">
              <a:spcBef>
                <a:spcPct val="20000"/>
              </a:spcBef>
              <a:spcAft>
                <a:spcPts val="300"/>
              </a:spcAft>
              <a:buClr>
                <a:schemeClr val="tx2">
                  <a:lumMod val="75000"/>
                </a:schemeClr>
              </a:buClr>
              <a:buSzPct val="105000"/>
            </a:pPr>
            <a:endParaRPr lang="es-ES" sz="2400" b="1" dirty="0" smtClean="0">
              <a:solidFill>
                <a:srgbClr val="002060"/>
              </a:solidFill>
            </a:endParaRPr>
          </a:p>
          <a:p>
            <a:pPr marL="622300" indent="-622300">
              <a:spcBef>
                <a:spcPct val="20000"/>
              </a:spcBef>
              <a:spcAft>
                <a:spcPts val="300"/>
              </a:spcAft>
              <a:buClr>
                <a:schemeClr val="tx2">
                  <a:lumMod val="75000"/>
                </a:schemeClr>
              </a:buClr>
              <a:buSzPct val="105000"/>
            </a:pPr>
            <a:r>
              <a:rPr lang="es-ES" b="1" dirty="0" smtClean="0">
                <a:solidFill>
                  <a:srgbClr val="002060"/>
                </a:solidFill>
              </a:rPr>
              <a:t>Crecer y Desarrollarse (I, II, III)</a:t>
            </a:r>
          </a:p>
          <a:p>
            <a:pPr marL="622300" indent="-622300">
              <a:spcBef>
                <a:spcPct val="20000"/>
              </a:spcBef>
              <a:spcAft>
                <a:spcPts val="300"/>
              </a:spcAft>
              <a:buClr>
                <a:schemeClr val="tx2">
                  <a:lumMod val="75000"/>
                </a:schemeClr>
              </a:buClr>
              <a:buSzPct val="105000"/>
            </a:pPr>
            <a:r>
              <a:rPr lang="es-ES" b="1" dirty="0" smtClean="0">
                <a:solidFill>
                  <a:srgbClr val="002060"/>
                </a:solidFill>
              </a:rPr>
              <a:t>Retener y Mantener (III, V, VII)</a:t>
            </a:r>
          </a:p>
          <a:p>
            <a:pPr marL="622300" indent="-622300">
              <a:spcBef>
                <a:spcPct val="20000"/>
              </a:spcBef>
              <a:spcAft>
                <a:spcPts val="300"/>
              </a:spcAft>
              <a:buClr>
                <a:schemeClr val="tx2">
                  <a:lumMod val="75000"/>
                </a:schemeClr>
              </a:buClr>
              <a:buSzPct val="105000"/>
            </a:pPr>
            <a:r>
              <a:rPr lang="es-ES" b="1" dirty="0" smtClean="0">
                <a:solidFill>
                  <a:srgbClr val="002060"/>
                </a:solidFill>
              </a:rPr>
              <a:t>Cosechar y Desinvertir (VI, VIII, IX)</a:t>
            </a:r>
          </a:p>
          <a:p>
            <a:pPr marL="622300" marR="0" lvl="0" indent="-622300" algn="l" defTabSz="914400" rtl="0" eaLnBrk="1" fontAlgn="auto" latinLnBrk="0" hangingPunct="1">
              <a:lnSpc>
                <a:spcPct val="100000"/>
              </a:lnSpc>
              <a:spcBef>
                <a:spcPct val="20000"/>
              </a:spcBef>
              <a:spcAft>
                <a:spcPts val="300"/>
              </a:spcAft>
              <a:buClr>
                <a:schemeClr val="tx2">
                  <a:lumMod val="75000"/>
                </a:schemeClr>
              </a:buClr>
              <a:buSzPct val="105000"/>
              <a:tabLst/>
              <a:defRPr/>
            </a:pPr>
            <a:endParaRPr lang="es-ES" sz="2400" b="1" dirty="0" smtClean="0">
              <a:solidFill>
                <a:srgbClr val="002060"/>
              </a:solidFill>
            </a:endParaRPr>
          </a:p>
          <a:p>
            <a:pPr marL="622300" marR="0" lvl="0" indent="-622300" algn="l" defTabSz="914400" rtl="0" eaLnBrk="1" fontAlgn="auto" latinLnBrk="0" hangingPunct="1">
              <a:lnSpc>
                <a:spcPct val="100000"/>
              </a:lnSpc>
              <a:spcBef>
                <a:spcPct val="20000"/>
              </a:spcBef>
              <a:spcAft>
                <a:spcPts val="300"/>
              </a:spcAft>
              <a:buClr>
                <a:schemeClr val="tx2">
                  <a:lumMod val="75000"/>
                </a:schemeClr>
              </a:buClr>
              <a:buSzPct val="105000"/>
              <a:tabLst/>
              <a:defRPr/>
            </a:pPr>
            <a:r>
              <a:rPr lang="es-ES" sz="2000" b="1" dirty="0" smtClean="0">
                <a:solidFill>
                  <a:srgbClr val="002060"/>
                </a:solidFill>
              </a:rPr>
              <a:t>Resultado Matriz Externa = 3,40</a:t>
            </a:r>
          </a:p>
          <a:p>
            <a:pPr marL="622300" indent="-622300">
              <a:spcBef>
                <a:spcPct val="20000"/>
              </a:spcBef>
              <a:spcAft>
                <a:spcPts val="300"/>
              </a:spcAft>
              <a:buClr>
                <a:schemeClr val="tx2">
                  <a:lumMod val="75000"/>
                </a:schemeClr>
              </a:buClr>
              <a:buSzPct val="105000"/>
            </a:pPr>
            <a:r>
              <a:rPr lang="es-ES" sz="2000" b="1" dirty="0" smtClean="0">
                <a:solidFill>
                  <a:srgbClr val="002060"/>
                </a:solidFill>
              </a:rPr>
              <a:t>Resultado Matriz Interna = 3,69</a:t>
            </a:r>
          </a:p>
          <a:p>
            <a:pPr marL="622300" marR="0" lvl="0" indent="-576263" algn="l" defTabSz="914400" rtl="0" eaLnBrk="1" fontAlgn="auto" latinLnBrk="0" hangingPunct="1">
              <a:lnSpc>
                <a:spcPct val="100000"/>
              </a:lnSpc>
              <a:spcBef>
                <a:spcPct val="20000"/>
              </a:spcBef>
              <a:spcAft>
                <a:spcPts val="300"/>
              </a:spcAft>
              <a:buClr>
                <a:schemeClr val="tx2">
                  <a:lumMod val="75000"/>
                </a:schemeClr>
              </a:buClr>
              <a:buSzPct val="105000"/>
              <a:tabLst/>
              <a:defRPr/>
            </a:pPr>
            <a:endParaRPr lang="es-ES" sz="2000" b="1" dirty="0" smtClean="0">
              <a:solidFill>
                <a:srgbClr val="002060"/>
              </a:solidFill>
            </a:endParaRPr>
          </a:p>
          <a:p>
            <a:pPr marL="622300" marR="0" lvl="0" indent="-576263" algn="l" defTabSz="914400" rtl="0" eaLnBrk="1" fontAlgn="auto" latinLnBrk="0" hangingPunct="1">
              <a:lnSpc>
                <a:spcPct val="100000"/>
              </a:lnSpc>
              <a:spcBef>
                <a:spcPct val="20000"/>
              </a:spcBef>
              <a:spcAft>
                <a:spcPts val="300"/>
              </a:spcAft>
              <a:buClr>
                <a:schemeClr val="tx2">
                  <a:lumMod val="75000"/>
                </a:schemeClr>
              </a:buClr>
              <a:buSzPct val="105000"/>
              <a:buFont typeface="Wingdings" panose="05000000000000000000" pitchFamily="2" charset="2"/>
              <a:buChar char="Ø"/>
              <a:tabLst/>
              <a:defRPr/>
            </a:pPr>
            <a:endParaRPr lang="es-ES" sz="2400" b="1" dirty="0" smtClean="0">
              <a:solidFill>
                <a:srgbClr val="002060"/>
              </a:solidFill>
            </a:endParaRPr>
          </a:p>
          <a:p>
            <a:pPr marL="622300" marR="0" lvl="0" indent="-576263" algn="l" defTabSz="914400" rtl="0" eaLnBrk="1" fontAlgn="auto" latinLnBrk="0" hangingPunct="1">
              <a:lnSpc>
                <a:spcPct val="100000"/>
              </a:lnSpc>
              <a:spcBef>
                <a:spcPct val="20000"/>
              </a:spcBef>
              <a:spcAft>
                <a:spcPts val="300"/>
              </a:spcAft>
              <a:buClr>
                <a:schemeClr val="tx2">
                  <a:lumMod val="75000"/>
                </a:schemeClr>
              </a:buClr>
              <a:buSzPct val="105000"/>
              <a:buFont typeface="Wingdings" panose="05000000000000000000" pitchFamily="2" charset="2"/>
              <a:buChar char="Ø"/>
              <a:tabLst/>
              <a:defRPr/>
            </a:pPr>
            <a:endParaRPr kumimoji="0" lang="es-ES" sz="3400" b="1" i="0" u="none" strike="noStrike" kern="1200" cap="none" spc="0" normalizeH="0" baseline="0" noProof="0" dirty="0" smtClean="0">
              <a:ln>
                <a:noFill/>
              </a:ln>
              <a:solidFill>
                <a:srgbClr val="002060"/>
              </a:solidFill>
              <a:effectLst/>
              <a:uLnTx/>
              <a:uFillTx/>
            </a:endParaRPr>
          </a:p>
        </p:txBody>
      </p:sp>
    </p:spTree>
    <p:extLst>
      <p:ext uri="{BB962C8B-B14F-4D97-AF65-F5344CB8AC3E}">
        <p14:creationId xmlns:p14="http://schemas.microsoft.com/office/powerpoint/2010/main" val="8043587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712968" cy="1143000"/>
          </a:xfrm>
        </p:spPr>
        <p:txBody>
          <a:bodyPr/>
          <a:lstStyle/>
          <a:p>
            <a:r>
              <a:rPr lang="es-ES" sz="3200" dirty="0" smtClean="0"/>
              <a:t>MATRIZ DE POSICIÓN ESTRATÉGICA Y EVALUACIÓN DE LA ACCIÓN (PEYEA)</a:t>
            </a:r>
            <a:endParaRPr lang="es-ES" sz="3200" dirty="0"/>
          </a:p>
        </p:txBody>
      </p:sp>
      <p:graphicFrame>
        <p:nvGraphicFramePr>
          <p:cNvPr id="6" name="5 Tabla"/>
          <p:cNvGraphicFramePr>
            <a:graphicFrameLocks noGrp="1"/>
          </p:cNvGraphicFramePr>
          <p:nvPr>
            <p:extLst>
              <p:ext uri="{D42A27DB-BD31-4B8C-83A1-F6EECF244321}">
                <p14:modId xmlns:p14="http://schemas.microsoft.com/office/powerpoint/2010/main" val="435169932"/>
              </p:ext>
            </p:extLst>
          </p:nvPr>
        </p:nvGraphicFramePr>
        <p:xfrm>
          <a:off x="1331640" y="1484784"/>
          <a:ext cx="6624736" cy="2317623"/>
        </p:xfrm>
        <a:graphic>
          <a:graphicData uri="http://schemas.openxmlformats.org/drawingml/2006/table">
            <a:tbl>
              <a:tblPr firstRow="1" firstCol="1" bandRow="1"/>
              <a:tblGrid>
                <a:gridCol w="4438007"/>
                <a:gridCol w="2186729"/>
              </a:tblGrid>
              <a:tr h="216025">
                <a:tc gridSpan="2">
                  <a:txBody>
                    <a:bodyPr/>
                    <a:lstStyle/>
                    <a:p>
                      <a:pPr algn="ctr">
                        <a:lnSpc>
                          <a:spcPct val="115000"/>
                        </a:lnSpc>
                        <a:spcAft>
                          <a:spcPts val="0"/>
                        </a:spcAft>
                      </a:pPr>
                      <a:r>
                        <a:rPr lang="es-ES" sz="2000" b="1" dirty="0" smtClean="0">
                          <a:solidFill>
                            <a:srgbClr val="000000"/>
                          </a:solidFill>
                          <a:effectLst/>
                          <a:latin typeface="Calibri"/>
                          <a:ea typeface="Times New Roman"/>
                          <a:cs typeface="Times New Roman"/>
                        </a:rPr>
                        <a:t>VECTOR </a:t>
                      </a:r>
                      <a:r>
                        <a:rPr lang="es-ES" sz="2000" b="1" dirty="0">
                          <a:solidFill>
                            <a:srgbClr val="000000"/>
                          </a:solidFill>
                          <a:effectLst/>
                          <a:latin typeface="Calibri"/>
                          <a:ea typeface="Times New Roman"/>
                          <a:cs typeface="Times New Roman"/>
                        </a:rPr>
                        <a:t>DIRECCIONAL</a:t>
                      </a:r>
                      <a:endParaRPr lang="es-ES" sz="2000" dirty="0">
                        <a:effectLst/>
                        <a:latin typeface="Calibri"/>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r>
              <a:tr h="246119">
                <a:tc>
                  <a:txBody>
                    <a:bodyPr/>
                    <a:lstStyle/>
                    <a:p>
                      <a:pPr>
                        <a:lnSpc>
                          <a:spcPct val="115000"/>
                        </a:lnSpc>
                        <a:spcAft>
                          <a:spcPts val="0"/>
                        </a:spcAft>
                      </a:pPr>
                      <a:r>
                        <a:rPr lang="es-ES" sz="1800" b="1" dirty="0">
                          <a:solidFill>
                            <a:srgbClr val="000000"/>
                          </a:solidFill>
                          <a:effectLst/>
                          <a:latin typeface="Calibri"/>
                          <a:ea typeface="Times New Roman"/>
                          <a:cs typeface="Times New Roman"/>
                        </a:rPr>
                        <a:t>FUERZA FINANCIERA</a:t>
                      </a:r>
                      <a:endParaRPr lang="es-ES" sz="1800" dirty="0">
                        <a:effectLst/>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i="0" dirty="0">
                          <a:solidFill>
                            <a:srgbClr val="000000"/>
                          </a:solidFill>
                          <a:effectLst/>
                          <a:latin typeface="Calibri"/>
                          <a:ea typeface="Times New Roman"/>
                          <a:cs typeface="Times New Roman"/>
                        </a:rPr>
                        <a:t>               3,00 </a:t>
                      </a:r>
                      <a:endParaRPr lang="es-ES" sz="180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205">
                <a:tc>
                  <a:txBody>
                    <a:bodyPr/>
                    <a:lstStyle/>
                    <a:p>
                      <a:pPr>
                        <a:lnSpc>
                          <a:spcPct val="115000"/>
                        </a:lnSpc>
                        <a:spcAft>
                          <a:spcPts val="0"/>
                        </a:spcAft>
                      </a:pPr>
                      <a:r>
                        <a:rPr lang="es-ES" sz="1800" b="1" dirty="0">
                          <a:solidFill>
                            <a:srgbClr val="000000"/>
                          </a:solidFill>
                          <a:effectLst/>
                          <a:latin typeface="Calibri"/>
                          <a:ea typeface="Times New Roman"/>
                          <a:cs typeface="Times New Roman"/>
                        </a:rPr>
                        <a:t>ESTABILIDAD DEL AMBIENTE</a:t>
                      </a:r>
                      <a:endParaRPr lang="es-ES" sz="1800" dirty="0">
                        <a:effectLst/>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i="0" dirty="0">
                          <a:solidFill>
                            <a:srgbClr val="000000"/>
                          </a:solidFill>
                          <a:effectLst/>
                          <a:latin typeface="Calibri"/>
                          <a:ea typeface="Times New Roman"/>
                          <a:cs typeface="Times New Roman"/>
                        </a:rPr>
                        <a:t>             (2,75)</a:t>
                      </a:r>
                      <a:endParaRPr lang="es-ES" sz="180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299">
                <a:tc>
                  <a:txBody>
                    <a:bodyPr/>
                    <a:lstStyle/>
                    <a:p>
                      <a:pPr>
                        <a:lnSpc>
                          <a:spcPct val="115000"/>
                        </a:lnSpc>
                        <a:spcAft>
                          <a:spcPts val="0"/>
                        </a:spcAft>
                      </a:pPr>
                      <a:r>
                        <a:rPr lang="es-ES" sz="1800" b="1" i="1" dirty="0">
                          <a:solidFill>
                            <a:srgbClr val="000000"/>
                          </a:solidFill>
                          <a:effectLst/>
                          <a:latin typeface="Calibri"/>
                          <a:ea typeface="Times New Roman"/>
                          <a:cs typeface="Times New Roman"/>
                        </a:rPr>
                        <a:t>EJE </a:t>
                      </a:r>
                      <a:r>
                        <a:rPr lang="es-ES" sz="1800" b="1" i="1" dirty="0" smtClean="0">
                          <a:solidFill>
                            <a:srgbClr val="000000"/>
                          </a:solidFill>
                          <a:effectLst/>
                          <a:latin typeface="Calibri"/>
                          <a:ea typeface="Times New Roman"/>
                          <a:cs typeface="Times New Roman"/>
                        </a:rPr>
                        <a:t>Y</a:t>
                      </a:r>
                      <a:endParaRPr lang="es-ES" sz="180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i="0" dirty="0">
                          <a:solidFill>
                            <a:srgbClr val="000000"/>
                          </a:solidFill>
                          <a:effectLst/>
                          <a:latin typeface="Calibri"/>
                          <a:ea typeface="Times New Roman"/>
                          <a:cs typeface="Times New Roman"/>
                        </a:rPr>
                        <a:t>               0,25 </a:t>
                      </a:r>
                      <a:endParaRPr lang="es-ES" sz="180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233">
                <a:tc>
                  <a:txBody>
                    <a:bodyPr/>
                    <a:lstStyle/>
                    <a:p>
                      <a:pPr>
                        <a:lnSpc>
                          <a:spcPct val="115000"/>
                        </a:lnSpc>
                        <a:spcAft>
                          <a:spcPts val="0"/>
                        </a:spcAft>
                      </a:pPr>
                      <a:r>
                        <a:rPr lang="es-ES" sz="1800" b="1">
                          <a:solidFill>
                            <a:srgbClr val="000000"/>
                          </a:solidFill>
                          <a:effectLst/>
                          <a:latin typeface="Calibri"/>
                          <a:ea typeface="Times New Roman"/>
                          <a:cs typeface="Times New Roman"/>
                        </a:rPr>
                        <a:t>VENTAJA COMPETITIVA</a:t>
                      </a:r>
                      <a:endParaRPr lang="es-ES" sz="1800">
                        <a:effectLst/>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i="0" dirty="0">
                          <a:solidFill>
                            <a:srgbClr val="000000"/>
                          </a:solidFill>
                          <a:effectLst/>
                          <a:latin typeface="Calibri"/>
                          <a:ea typeface="Times New Roman"/>
                          <a:cs typeface="Times New Roman"/>
                        </a:rPr>
                        <a:t>             (1,20)</a:t>
                      </a:r>
                      <a:endParaRPr lang="es-ES" sz="180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233">
                <a:tc>
                  <a:txBody>
                    <a:bodyPr/>
                    <a:lstStyle/>
                    <a:p>
                      <a:pPr>
                        <a:lnSpc>
                          <a:spcPct val="115000"/>
                        </a:lnSpc>
                        <a:spcAft>
                          <a:spcPts val="0"/>
                        </a:spcAft>
                      </a:pPr>
                      <a:r>
                        <a:rPr lang="es-ES" sz="1800" b="1">
                          <a:solidFill>
                            <a:srgbClr val="000000"/>
                          </a:solidFill>
                          <a:effectLst/>
                          <a:latin typeface="Calibri"/>
                          <a:ea typeface="Times New Roman"/>
                          <a:cs typeface="Times New Roman"/>
                        </a:rPr>
                        <a:t>FUERZA DE LA INDUSTRIA</a:t>
                      </a:r>
                      <a:endParaRPr lang="es-ES" sz="1800">
                        <a:effectLst/>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i="0" dirty="0">
                          <a:solidFill>
                            <a:srgbClr val="000000"/>
                          </a:solidFill>
                          <a:effectLst/>
                          <a:latin typeface="Calibri"/>
                          <a:ea typeface="Times New Roman"/>
                          <a:cs typeface="Times New Roman"/>
                        </a:rPr>
                        <a:t>               2,25 </a:t>
                      </a:r>
                      <a:endParaRPr lang="es-ES" sz="180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233">
                <a:tc>
                  <a:txBody>
                    <a:bodyPr/>
                    <a:lstStyle/>
                    <a:p>
                      <a:pPr>
                        <a:lnSpc>
                          <a:spcPct val="115000"/>
                        </a:lnSpc>
                        <a:spcAft>
                          <a:spcPts val="0"/>
                        </a:spcAft>
                      </a:pPr>
                      <a:r>
                        <a:rPr lang="es-ES" sz="1800" b="1" i="1" dirty="0">
                          <a:solidFill>
                            <a:srgbClr val="000000"/>
                          </a:solidFill>
                          <a:effectLst/>
                          <a:latin typeface="Calibri"/>
                          <a:ea typeface="Times New Roman"/>
                          <a:cs typeface="Times New Roman"/>
                        </a:rPr>
                        <a:t>EJE </a:t>
                      </a:r>
                      <a:r>
                        <a:rPr lang="es-ES" sz="1800" b="1" i="1" dirty="0" smtClean="0">
                          <a:solidFill>
                            <a:srgbClr val="000000"/>
                          </a:solidFill>
                          <a:effectLst/>
                          <a:latin typeface="Calibri"/>
                          <a:ea typeface="Times New Roman"/>
                          <a:cs typeface="Times New Roman"/>
                        </a:rPr>
                        <a:t>X</a:t>
                      </a:r>
                      <a:endParaRPr lang="es-ES" sz="180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800" b="1" i="0" dirty="0">
                          <a:solidFill>
                            <a:srgbClr val="000000"/>
                          </a:solidFill>
                          <a:effectLst/>
                          <a:latin typeface="Calibri"/>
                          <a:ea typeface="Times New Roman"/>
                          <a:cs typeface="Times New Roman"/>
                        </a:rPr>
                        <a:t>               </a:t>
                      </a:r>
                      <a:r>
                        <a:rPr lang="es-ES" sz="1800" b="0" i="0" dirty="0">
                          <a:solidFill>
                            <a:srgbClr val="000000"/>
                          </a:solidFill>
                          <a:effectLst/>
                          <a:latin typeface="Calibri"/>
                          <a:ea typeface="Times New Roman"/>
                          <a:cs typeface="Times New Roman"/>
                        </a:rPr>
                        <a:t>1,05 </a:t>
                      </a:r>
                      <a:endParaRPr lang="es-ES" sz="1800" b="0" i="0" dirty="0">
                        <a:effectLst/>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b="4324"/>
          <a:stretch/>
        </p:blipFill>
        <p:spPr bwMode="auto">
          <a:xfrm>
            <a:off x="2195736" y="3933056"/>
            <a:ext cx="488141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1077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691680" y="4509120"/>
            <a:ext cx="6768752" cy="1509712"/>
          </a:xfrm>
        </p:spPr>
        <p:txBody>
          <a:bodyPr>
            <a:normAutofit lnSpcReduction="10000"/>
          </a:bodyPr>
          <a:lstStyle/>
          <a:p>
            <a:pPr algn="r"/>
            <a:r>
              <a:rPr lang="es-ES" sz="3200" dirty="0" smtClean="0">
                <a:solidFill>
                  <a:srgbClr val="C00000"/>
                </a:solidFill>
              </a:rPr>
              <a:t>ESCUELA DE ECONOMÍA</a:t>
            </a:r>
          </a:p>
          <a:p>
            <a:pPr algn="r"/>
            <a:r>
              <a:rPr lang="es-ES" sz="3200" b="1" dirty="0" smtClean="0">
                <a:solidFill>
                  <a:srgbClr val="C00000"/>
                </a:solidFill>
              </a:rPr>
              <a:t>UNIVERSIDAD NACIONAL DE CHIMBORAZO</a:t>
            </a:r>
            <a:endParaRPr lang="es-ES" sz="3200" b="1" dirty="0">
              <a:solidFill>
                <a:srgbClr val="C00000"/>
              </a:solidFill>
            </a:endParaRPr>
          </a:p>
        </p:txBody>
      </p:sp>
      <p:sp>
        <p:nvSpPr>
          <p:cNvPr id="5" name="1 Título"/>
          <p:cNvSpPr>
            <a:spLocks noGrp="1"/>
          </p:cNvSpPr>
          <p:nvPr>
            <p:ph type="title"/>
          </p:nvPr>
        </p:nvSpPr>
        <p:spPr>
          <a:xfrm>
            <a:off x="1547664" y="1988840"/>
            <a:ext cx="6840760" cy="2088232"/>
          </a:xfrm>
        </p:spPr>
        <p:txBody>
          <a:bodyPr/>
          <a:lstStyle/>
          <a:p>
            <a:pPr algn="r"/>
            <a:r>
              <a:rPr lang="es-ES" sz="4000" dirty="0" smtClean="0">
                <a:solidFill>
                  <a:schemeClr val="accent5">
                    <a:lumMod val="50000"/>
                  </a:schemeClr>
                </a:solidFill>
              </a:rPr>
              <a:t>DIRECCIONAMIENTO ESTRATEGICO</a:t>
            </a:r>
            <a:endParaRPr lang="es-ES" sz="4000" dirty="0">
              <a:solidFill>
                <a:schemeClr val="accent5">
                  <a:lumMod val="50000"/>
                </a:schemeClr>
              </a:solidFill>
            </a:endParaRPr>
          </a:p>
        </p:txBody>
      </p:sp>
    </p:spTree>
    <p:extLst>
      <p:ext uri="{BB962C8B-B14F-4D97-AF65-F5344CB8AC3E}">
        <p14:creationId xmlns:p14="http://schemas.microsoft.com/office/powerpoint/2010/main" val="1056128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323528" y="188640"/>
            <a:ext cx="8424936" cy="864096"/>
          </a:xfrm>
        </p:spPr>
        <p:txBody>
          <a:bodyPr anchor="ctr" anchorCtr="0">
            <a:normAutofit/>
          </a:bodyPr>
          <a:lstStyle/>
          <a:p>
            <a:pPr marL="0" indent="0" algn="ctr">
              <a:buNone/>
            </a:pPr>
            <a:r>
              <a:rPr lang="es-ES" sz="3600" dirty="0" smtClean="0"/>
              <a:t>FILOSOFÍA CORPORATIVA</a:t>
            </a:r>
            <a:endParaRPr lang="es-ES" sz="3600" dirty="0"/>
          </a:p>
        </p:txBody>
      </p:sp>
      <p:sp>
        <p:nvSpPr>
          <p:cNvPr id="2" name="1 Marcador de texto"/>
          <p:cNvSpPr>
            <a:spLocks noGrp="1"/>
          </p:cNvSpPr>
          <p:nvPr>
            <p:ph type="body" idx="1"/>
          </p:nvPr>
        </p:nvSpPr>
        <p:spPr>
          <a:xfrm>
            <a:off x="323528" y="1340768"/>
            <a:ext cx="8496944" cy="2160240"/>
          </a:xfrm>
        </p:spPr>
        <p:txBody>
          <a:bodyPr>
            <a:normAutofit/>
          </a:bodyPr>
          <a:lstStyle/>
          <a:p>
            <a:pPr algn="just"/>
            <a:r>
              <a:rPr lang="es-ES" sz="2500" dirty="0" smtClean="0">
                <a:solidFill>
                  <a:srgbClr val="C00000"/>
                </a:solidFill>
              </a:rPr>
              <a:t>Visión</a:t>
            </a:r>
            <a:endParaRPr lang="es-ES" sz="2500" dirty="0">
              <a:solidFill>
                <a:srgbClr val="C00000"/>
              </a:solidFill>
            </a:endParaRPr>
          </a:p>
          <a:p>
            <a:pPr algn="just"/>
            <a:r>
              <a:rPr lang="es-ES" sz="2500" dirty="0" smtClean="0"/>
              <a:t>Al 2019 ser referentes en la formación de profesionales de la Ciencia Económica en el Centro del País, líderes en los procesos de investigación, análisis y solución de la problemática socioeconómica nacional.</a:t>
            </a:r>
          </a:p>
          <a:p>
            <a:pPr algn="just"/>
            <a:endParaRPr lang="es-ES" sz="2500" dirty="0"/>
          </a:p>
        </p:txBody>
      </p:sp>
      <p:sp>
        <p:nvSpPr>
          <p:cNvPr id="12" name="1 Marcador de texto"/>
          <p:cNvSpPr txBox="1">
            <a:spLocks/>
          </p:cNvSpPr>
          <p:nvPr/>
        </p:nvSpPr>
        <p:spPr>
          <a:xfrm>
            <a:off x="323528" y="3645024"/>
            <a:ext cx="8496944" cy="2160240"/>
          </a:xfrm>
          <a:prstGeom prst="rect">
            <a:avLst/>
          </a:prstGeom>
        </p:spPr>
        <p:txBody>
          <a:bodyPr vert="horz" anchor="t">
            <a:noAutofit/>
          </a:bodyPr>
          <a:lstStyle>
            <a:lvl1pPr marL="73152" indent="0" algn="l" rtl="0" eaLnBrk="1" latinLnBrk="0" hangingPunct="1">
              <a:spcBef>
                <a:spcPct val="20000"/>
              </a:spcBef>
              <a:buClr>
                <a:schemeClr val="tx1">
                  <a:shade val="95000"/>
                </a:schemeClr>
              </a:buClr>
              <a:buSzPct val="65000"/>
              <a:buFont typeface="Wingdings 2"/>
              <a:buNone/>
              <a:defRPr kumimoji="0" sz="2400" b="1" kern="1200">
                <a:solidFill>
                  <a:srgbClr val="002060"/>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b="1"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b="1"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b="1"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b="1"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just"/>
            <a:r>
              <a:rPr lang="es-ES" sz="2500" dirty="0" smtClean="0">
                <a:solidFill>
                  <a:srgbClr val="C00000"/>
                </a:solidFill>
              </a:rPr>
              <a:t>Misión</a:t>
            </a:r>
          </a:p>
          <a:p>
            <a:pPr algn="just"/>
            <a:r>
              <a:rPr lang="es-ES" sz="2500" dirty="0"/>
              <a:t>Formar economistas de alta calidad académica, apoyados en la ciencia, investigación y transferencia tecnológica; comprometidos con el desarrollo socioeconómico del país, con óptimas posibilidades de inserción laboral en el ámbito público o privado.</a:t>
            </a:r>
          </a:p>
        </p:txBody>
      </p:sp>
    </p:spTree>
    <p:extLst>
      <p:ext uri="{BB962C8B-B14F-4D97-AF65-F5344CB8AC3E}">
        <p14:creationId xmlns:p14="http://schemas.microsoft.com/office/powerpoint/2010/main" val="1056128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323528" y="188640"/>
            <a:ext cx="8424936" cy="864096"/>
          </a:xfrm>
        </p:spPr>
        <p:txBody>
          <a:bodyPr anchor="ctr" anchorCtr="0">
            <a:normAutofit/>
          </a:bodyPr>
          <a:lstStyle/>
          <a:p>
            <a:pPr marL="0" indent="0" algn="ctr">
              <a:buNone/>
            </a:pPr>
            <a:r>
              <a:rPr lang="es-ES" sz="3600" dirty="0" smtClean="0"/>
              <a:t>FILOSOFIA CORPORATIVA</a:t>
            </a:r>
            <a:endParaRPr lang="es-ES" sz="3600" dirty="0"/>
          </a:p>
        </p:txBody>
      </p:sp>
      <p:sp>
        <p:nvSpPr>
          <p:cNvPr id="2" name="1 Marcador de texto"/>
          <p:cNvSpPr>
            <a:spLocks noGrp="1"/>
          </p:cNvSpPr>
          <p:nvPr>
            <p:ph type="body" idx="1"/>
          </p:nvPr>
        </p:nvSpPr>
        <p:spPr>
          <a:xfrm>
            <a:off x="323528" y="1268760"/>
            <a:ext cx="8496944" cy="5040560"/>
          </a:xfrm>
        </p:spPr>
        <p:txBody>
          <a:bodyPr>
            <a:noAutofit/>
          </a:bodyPr>
          <a:lstStyle/>
          <a:p>
            <a:pPr algn="just"/>
            <a:r>
              <a:rPr lang="es-ES" sz="2300" dirty="0" smtClean="0">
                <a:solidFill>
                  <a:srgbClr val="C00000"/>
                </a:solidFill>
              </a:rPr>
              <a:t>Valores </a:t>
            </a:r>
            <a:endParaRPr lang="es-ES" sz="2300" dirty="0" smtClean="0"/>
          </a:p>
          <a:p>
            <a:pPr algn="just"/>
            <a:r>
              <a:rPr lang="es-ES" sz="2300" dirty="0" smtClean="0"/>
              <a:t>•	El respeto a la dignidad humana</a:t>
            </a:r>
          </a:p>
          <a:p>
            <a:pPr algn="just"/>
            <a:r>
              <a:rPr lang="es-ES" sz="2300" dirty="0" smtClean="0"/>
              <a:t>•</a:t>
            </a:r>
            <a:r>
              <a:rPr lang="es-ES" sz="2300" dirty="0"/>
              <a:t>	La libertad de pensamiento y expresión</a:t>
            </a:r>
          </a:p>
          <a:p>
            <a:pPr algn="just"/>
            <a:r>
              <a:rPr lang="es-ES" sz="2300" dirty="0"/>
              <a:t>•	La justicia</a:t>
            </a:r>
          </a:p>
          <a:p>
            <a:pPr algn="just"/>
            <a:r>
              <a:rPr lang="es-ES" sz="2300" dirty="0"/>
              <a:t>•	La solidaridad</a:t>
            </a:r>
          </a:p>
          <a:p>
            <a:pPr algn="just"/>
            <a:r>
              <a:rPr lang="es-ES" sz="2300" dirty="0"/>
              <a:t>•	El espíritu crítico</a:t>
            </a:r>
          </a:p>
          <a:p>
            <a:pPr algn="just"/>
            <a:r>
              <a:rPr lang="es-ES" sz="2300" dirty="0"/>
              <a:t>•	La responsabilidad</a:t>
            </a:r>
          </a:p>
          <a:p>
            <a:pPr algn="just"/>
            <a:r>
              <a:rPr lang="es-ES" sz="2300" dirty="0"/>
              <a:t>•	La transparencia</a:t>
            </a:r>
          </a:p>
          <a:p>
            <a:pPr algn="just"/>
            <a:r>
              <a:rPr lang="es-ES" sz="2300" dirty="0"/>
              <a:t>•	Eficiencia </a:t>
            </a:r>
          </a:p>
          <a:p>
            <a:pPr algn="just"/>
            <a:r>
              <a:rPr lang="es-ES" sz="2300" dirty="0"/>
              <a:t>•	Legalidad</a:t>
            </a:r>
          </a:p>
          <a:p>
            <a:pPr algn="just"/>
            <a:r>
              <a:rPr lang="es-ES" sz="2300" dirty="0"/>
              <a:t>•	Equidad</a:t>
            </a:r>
          </a:p>
          <a:p>
            <a:pPr algn="just"/>
            <a:r>
              <a:rPr lang="es-ES" sz="2300" dirty="0"/>
              <a:t>•	El pluralismo ideológico</a:t>
            </a:r>
          </a:p>
          <a:p>
            <a:pPr algn="just"/>
            <a:r>
              <a:rPr lang="es-ES" sz="2300" dirty="0"/>
              <a:t>•	La tolerancia. </a:t>
            </a:r>
          </a:p>
        </p:txBody>
      </p:sp>
    </p:spTree>
    <p:extLst>
      <p:ext uri="{BB962C8B-B14F-4D97-AF65-F5344CB8AC3E}">
        <p14:creationId xmlns:p14="http://schemas.microsoft.com/office/powerpoint/2010/main" val="33971766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323528" y="188640"/>
            <a:ext cx="8424936" cy="864096"/>
          </a:xfrm>
        </p:spPr>
        <p:txBody>
          <a:bodyPr anchor="ctr" anchorCtr="0">
            <a:normAutofit/>
          </a:bodyPr>
          <a:lstStyle/>
          <a:p>
            <a:pPr marL="0" indent="0" algn="ctr">
              <a:buNone/>
            </a:pPr>
            <a:r>
              <a:rPr lang="es-ES" sz="3600" dirty="0" smtClean="0"/>
              <a:t>FILOSOFIA CORPORATIVA</a:t>
            </a:r>
            <a:endParaRPr lang="es-ES" sz="3600" dirty="0"/>
          </a:p>
        </p:txBody>
      </p:sp>
      <p:sp>
        <p:nvSpPr>
          <p:cNvPr id="2" name="1 Marcador de texto"/>
          <p:cNvSpPr>
            <a:spLocks noGrp="1"/>
          </p:cNvSpPr>
          <p:nvPr>
            <p:ph type="body" idx="1"/>
          </p:nvPr>
        </p:nvSpPr>
        <p:spPr>
          <a:xfrm>
            <a:off x="323528" y="1196752"/>
            <a:ext cx="8496944" cy="5184576"/>
          </a:xfrm>
        </p:spPr>
        <p:txBody>
          <a:bodyPr>
            <a:noAutofit/>
          </a:bodyPr>
          <a:lstStyle/>
          <a:p>
            <a:r>
              <a:rPr lang="es-ES" sz="2200" u="sng" dirty="0" smtClean="0">
                <a:solidFill>
                  <a:srgbClr val="C00000"/>
                </a:solidFill>
              </a:rPr>
              <a:t>OBJETIVOS ESTRATÉGICOS</a:t>
            </a:r>
            <a:endParaRPr lang="es-ES" sz="2200" dirty="0" smtClean="0">
              <a:solidFill>
                <a:srgbClr val="C00000"/>
              </a:solidFill>
            </a:endParaRPr>
          </a:p>
          <a:p>
            <a:pPr marL="587502" indent="-514350" algn="just">
              <a:buClr>
                <a:schemeClr val="bg1"/>
              </a:buClr>
              <a:buSzPct val="95000"/>
              <a:buAutoNum type="arabicPeriod"/>
            </a:pPr>
            <a:r>
              <a:rPr lang="es-ES" sz="2200" dirty="0" smtClean="0"/>
              <a:t>Fortalecer </a:t>
            </a:r>
            <a:r>
              <a:rPr lang="es-ES" sz="2200" dirty="0"/>
              <a:t>la academia a través del mejoramiento del área docente, de tal manera que se puedan cumplir los criterios de evaluación y acreditación de las carreras.  </a:t>
            </a:r>
            <a:endParaRPr lang="es-ES" sz="2200" dirty="0" smtClean="0"/>
          </a:p>
          <a:p>
            <a:pPr marL="587502" indent="-514350" algn="just">
              <a:buClr>
                <a:schemeClr val="bg1"/>
              </a:buClr>
              <a:buSzPct val="95000"/>
              <a:buAutoNum type="arabicPeriod"/>
            </a:pPr>
            <a:r>
              <a:rPr lang="es-ES" sz="2200" dirty="0" smtClean="0"/>
              <a:t>Fortalecer </a:t>
            </a:r>
            <a:r>
              <a:rPr lang="es-ES" sz="2200" dirty="0"/>
              <a:t>la investigación científica a través de su mejoramiento,  sistematización  y difusión, como una fuente de apoyo al desarrollo económico de la ciudad de Riobamba y de la provincia de </a:t>
            </a:r>
            <a:r>
              <a:rPr lang="es-ES" sz="2200" dirty="0" smtClean="0"/>
              <a:t>Chimborazo</a:t>
            </a:r>
          </a:p>
          <a:p>
            <a:pPr marL="587502" indent="-514350" algn="just">
              <a:buClr>
                <a:schemeClr val="bg1"/>
              </a:buClr>
              <a:buSzPct val="95000"/>
              <a:buAutoNum type="arabicPeriod"/>
            </a:pPr>
            <a:r>
              <a:rPr lang="es-ES" sz="2200" dirty="0" smtClean="0"/>
              <a:t>Mejorar </a:t>
            </a:r>
            <a:r>
              <a:rPr lang="es-ES" sz="2200" dirty="0"/>
              <a:t>la imagen y prestigio de la </a:t>
            </a:r>
            <a:r>
              <a:rPr lang="es-ES" sz="2200" dirty="0" smtClean="0"/>
              <a:t>Escuela </a:t>
            </a:r>
            <a:r>
              <a:rPr lang="es-ES" sz="2200" dirty="0"/>
              <a:t>de </a:t>
            </a:r>
            <a:r>
              <a:rPr lang="es-ES" sz="2200" dirty="0" smtClean="0"/>
              <a:t>Economía</a:t>
            </a:r>
            <a:r>
              <a:rPr lang="es-ES" sz="2200" dirty="0"/>
              <a:t>, a través de programas de vinculación con la colectividad y  enlaces interinstitucionales  que permitan fortalecer su posicionamiento a nivel local y </a:t>
            </a:r>
            <a:r>
              <a:rPr lang="es-ES" sz="2200" dirty="0" smtClean="0"/>
              <a:t>regional</a:t>
            </a:r>
          </a:p>
          <a:p>
            <a:pPr marL="587502" indent="-514350" algn="just">
              <a:buClr>
                <a:schemeClr val="bg1"/>
              </a:buClr>
              <a:buSzPct val="95000"/>
              <a:buAutoNum type="arabicPeriod"/>
            </a:pPr>
            <a:r>
              <a:rPr lang="es-ES" sz="2200" dirty="0" smtClean="0"/>
              <a:t>Mejorar </a:t>
            </a:r>
            <a:r>
              <a:rPr lang="es-ES" sz="2200" dirty="0"/>
              <a:t>el perfil de egreso de los estudiantes de la Escuela de Economía, con la revisión profunda de los requerimientos </a:t>
            </a:r>
            <a:r>
              <a:rPr lang="es-ES" sz="2200" dirty="0" smtClean="0"/>
              <a:t>curriculares</a:t>
            </a:r>
            <a:endParaRPr lang="es-ES" sz="2200" dirty="0"/>
          </a:p>
        </p:txBody>
      </p:sp>
    </p:spTree>
    <p:extLst>
      <p:ext uri="{BB962C8B-B14F-4D97-AF65-F5344CB8AC3E}">
        <p14:creationId xmlns:p14="http://schemas.microsoft.com/office/powerpoint/2010/main" val="3251607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3812" y="116632"/>
            <a:ext cx="8660676" cy="648072"/>
          </a:xfrm>
        </p:spPr>
        <p:txBody>
          <a:bodyPr/>
          <a:lstStyle/>
          <a:p>
            <a:r>
              <a:rPr lang="es-ES" dirty="0" smtClean="0"/>
              <a:t>MAPA ESTRATÉGICO</a:t>
            </a:r>
            <a:endParaRPr lang="es-ES" dirty="0"/>
          </a:p>
        </p:txBody>
      </p:sp>
      <p:pic>
        <p:nvPicPr>
          <p:cNvPr id="3" name="2 Imagen"/>
          <p:cNvPicPr/>
          <p:nvPr/>
        </p:nvPicPr>
        <p:blipFill>
          <a:blip r:embed="rId2">
            <a:extLst>
              <a:ext uri="{28A0092B-C50C-407E-A947-70E740481C1C}">
                <a14:useLocalDpi xmlns:a14="http://schemas.microsoft.com/office/drawing/2010/main" val="0"/>
              </a:ext>
            </a:extLst>
          </a:blip>
          <a:srcRect/>
          <a:stretch>
            <a:fillRect/>
          </a:stretch>
        </p:blipFill>
        <p:spPr bwMode="auto">
          <a:xfrm>
            <a:off x="303812" y="908720"/>
            <a:ext cx="8660676" cy="5562590"/>
          </a:xfrm>
          <a:prstGeom prst="rect">
            <a:avLst/>
          </a:prstGeom>
          <a:noFill/>
          <a:ln>
            <a:noFill/>
          </a:ln>
        </p:spPr>
      </p:pic>
    </p:spTree>
    <p:extLst>
      <p:ext uri="{BB962C8B-B14F-4D97-AF65-F5344CB8AC3E}">
        <p14:creationId xmlns:p14="http://schemas.microsoft.com/office/powerpoint/2010/main" val="38265258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691680" y="4005064"/>
            <a:ext cx="6768752" cy="1509712"/>
          </a:xfrm>
        </p:spPr>
        <p:txBody>
          <a:bodyPr>
            <a:normAutofit lnSpcReduction="10000"/>
          </a:bodyPr>
          <a:lstStyle/>
          <a:p>
            <a:pPr algn="r"/>
            <a:r>
              <a:rPr lang="es-ES" sz="3200" dirty="0" smtClean="0">
                <a:solidFill>
                  <a:srgbClr val="C00000"/>
                </a:solidFill>
              </a:rPr>
              <a:t>ESCUELA DE ECONOMÍA</a:t>
            </a:r>
          </a:p>
          <a:p>
            <a:pPr algn="r"/>
            <a:r>
              <a:rPr lang="es-ES" sz="3200" b="1" dirty="0" smtClean="0">
                <a:solidFill>
                  <a:srgbClr val="C00000"/>
                </a:solidFill>
              </a:rPr>
              <a:t>UNIVERSIDAD NACIONAL DE CHIMBORAZO</a:t>
            </a:r>
            <a:endParaRPr lang="es-ES" sz="3200" b="1" dirty="0">
              <a:solidFill>
                <a:srgbClr val="C00000"/>
              </a:solidFill>
            </a:endParaRPr>
          </a:p>
        </p:txBody>
      </p:sp>
      <p:sp>
        <p:nvSpPr>
          <p:cNvPr id="5" name="1 Título"/>
          <p:cNvSpPr>
            <a:spLocks noGrp="1"/>
          </p:cNvSpPr>
          <p:nvPr>
            <p:ph type="title"/>
          </p:nvPr>
        </p:nvSpPr>
        <p:spPr>
          <a:xfrm>
            <a:off x="1547664" y="1484784"/>
            <a:ext cx="6840760" cy="2088232"/>
          </a:xfrm>
        </p:spPr>
        <p:txBody>
          <a:bodyPr anchor="ctr" anchorCtr="0"/>
          <a:lstStyle/>
          <a:p>
            <a:pPr algn="r"/>
            <a:r>
              <a:rPr lang="es-ES" dirty="0" smtClean="0">
                <a:solidFill>
                  <a:schemeClr val="accent5">
                    <a:lumMod val="50000"/>
                  </a:schemeClr>
                </a:solidFill>
              </a:rPr>
              <a:t>ESTRATEGIAS </a:t>
            </a:r>
            <a:r>
              <a:rPr lang="es-ES" dirty="0">
                <a:solidFill>
                  <a:schemeClr val="accent5">
                    <a:lumMod val="50000"/>
                  </a:schemeClr>
                </a:solidFill>
              </a:rPr>
              <a:t>DE </a:t>
            </a:r>
            <a:r>
              <a:rPr lang="es-ES" dirty="0" smtClean="0">
                <a:solidFill>
                  <a:schemeClr val="accent5">
                    <a:lumMod val="50000"/>
                  </a:schemeClr>
                </a:solidFill>
              </a:rPr>
              <a:t>POSICIONAMIENTO</a:t>
            </a:r>
            <a:endParaRPr lang="es-ES" sz="4000" dirty="0">
              <a:solidFill>
                <a:schemeClr val="accent5">
                  <a:lumMod val="50000"/>
                </a:schemeClr>
              </a:solidFill>
            </a:endParaRPr>
          </a:p>
        </p:txBody>
      </p:sp>
    </p:spTree>
    <p:extLst>
      <p:ext uri="{BB962C8B-B14F-4D97-AF65-F5344CB8AC3E}">
        <p14:creationId xmlns:p14="http://schemas.microsoft.com/office/powerpoint/2010/main" val="30469682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568952" cy="864096"/>
          </a:xfrm>
        </p:spPr>
        <p:txBody>
          <a:bodyPr/>
          <a:lstStyle/>
          <a:p>
            <a:pPr marL="0" indent="0">
              <a:buNone/>
            </a:pPr>
            <a:r>
              <a:rPr lang="es-ES" dirty="0" smtClean="0"/>
              <a:t>OBJETIVOS</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462769395"/>
              </p:ext>
            </p:extLst>
          </p:nvPr>
        </p:nvGraphicFramePr>
        <p:xfrm>
          <a:off x="323528" y="1124744"/>
          <a:ext cx="8569325"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850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05FC53F3-266E-4745-9D97-A86E3AA13680}"/>
                                            </p:graphicEl>
                                          </p:spTgt>
                                        </p:tgtEl>
                                        <p:attrNameLst>
                                          <p:attrName>style.visibility</p:attrName>
                                        </p:attrNameLst>
                                      </p:cBhvr>
                                      <p:to>
                                        <p:strVal val="visible"/>
                                      </p:to>
                                    </p:set>
                                    <p:animEffect transition="in" filter="fade">
                                      <p:cBhvr>
                                        <p:cTn id="7" dur="3000"/>
                                        <p:tgtEl>
                                          <p:spTgt spid="6">
                                            <p:graphicEl>
                                              <a:dgm id="{05FC53F3-266E-4745-9D97-A86E3AA1368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DC0D2770-6205-4BFD-984B-D6719379737C}"/>
                                            </p:graphicEl>
                                          </p:spTgt>
                                        </p:tgtEl>
                                        <p:attrNameLst>
                                          <p:attrName>style.visibility</p:attrName>
                                        </p:attrNameLst>
                                      </p:cBhvr>
                                      <p:to>
                                        <p:strVal val="visible"/>
                                      </p:to>
                                    </p:set>
                                    <p:animEffect transition="in" filter="fade">
                                      <p:cBhvr>
                                        <p:cTn id="12" dur="3000"/>
                                        <p:tgtEl>
                                          <p:spTgt spid="6">
                                            <p:graphicEl>
                                              <a:dgm id="{DC0D2770-6205-4BFD-984B-D6719379737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F3A20D48-DEC7-4DFB-9297-4550C049F2D9}"/>
                                            </p:graphicEl>
                                          </p:spTgt>
                                        </p:tgtEl>
                                        <p:attrNameLst>
                                          <p:attrName>style.visibility</p:attrName>
                                        </p:attrNameLst>
                                      </p:cBhvr>
                                      <p:to>
                                        <p:strVal val="visible"/>
                                      </p:to>
                                    </p:set>
                                    <p:animEffect transition="in" filter="fade">
                                      <p:cBhvr>
                                        <p:cTn id="17" dur="3000"/>
                                        <p:tgtEl>
                                          <p:spTgt spid="6">
                                            <p:graphicEl>
                                              <a:dgm id="{F3A20D48-DEC7-4DFB-9297-4550C049F2D9}"/>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graphicEl>
                                              <a:dgm id="{76CA7CEF-3F5D-4DA6-B179-04C049EB75B9}"/>
                                            </p:graphicEl>
                                          </p:spTgt>
                                        </p:tgtEl>
                                        <p:attrNameLst>
                                          <p:attrName>style.visibility</p:attrName>
                                        </p:attrNameLst>
                                      </p:cBhvr>
                                      <p:to>
                                        <p:strVal val="visible"/>
                                      </p:to>
                                    </p:set>
                                    <p:animEffect transition="in" filter="fade">
                                      <p:cBhvr>
                                        <p:cTn id="20" dur="3000"/>
                                        <p:tgtEl>
                                          <p:spTgt spid="6">
                                            <p:graphicEl>
                                              <a:dgm id="{76CA7CEF-3F5D-4DA6-B179-04C049EB75B9}"/>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graphicEl>
                                              <a:dgm id="{EC40B758-963A-42EF-ABDE-27B90AB47EDD}"/>
                                            </p:graphicEl>
                                          </p:spTgt>
                                        </p:tgtEl>
                                        <p:attrNameLst>
                                          <p:attrName>style.visibility</p:attrName>
                                        </p:attrNameLst>
                                      </p:cBhvr>
                                      <p:to>
                                        <p:strVal val="visible"/>
                                      </p:to>
                                    </p:set>
                                    <p:animEffect transition="in" filter="fade">
                                      <p:cBhvr>
                                        <p:cTn id="25" dur="3000"/>
                                        <p:tgtEl>
                                          <p:spTgt spid="6">
                                            <p:graphicEl>
                                              <a:dgm id="{EC40B758-963A-42EF-ABDE-27B90AB47ED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84976" cy="576064"/>
          </a:xfrm>
        </p:spPr>
        <p:txBody>
          <a:bodyPr/>
          <a:lstStyle/>
          <a:p>
            <a:pPr marL="0" indent="0">
              <a:buNone/>
            </a:pPr>
            <a:r>
              <a:rPr lang="es-ES" sz="2400" dirty="0" smtClean="0"/>
              <a:t>ESTRATEGIAS DE POSICIONAMIENTO: SERVICIO</a:t>
            </a:r>
            <a:endParaRPr lang="es-ES" sz="2400" dirty="0"/>
          </a:p>
        </p:txBody>
      </p:sp>
      <p:graphicFrame>
        <p:nvGraphicFramePr>
          <p:cNvPr id="3" name="2 Tabla"/>
          <p:cNvGraphicFramePr>
            <a:graphicFrameLocks noGrp="1"/>
          </p:cNvGraphicFramePr>
          <p:nvPr>
            <p:extLst>
              <p:ext uri="{D42A27DB-BD31-4B8C-83A1-F6EECF244321}">
                <p14:modId xmlns:p14="http://schemas.microsoft.com/office/powerpoint/2010/main" val="2881762494"/>
              </p:ext>
            </p:extLst>
          </p:nvPr>
        </p:nvGraphicFramePr>
        <p:xfrm>
          <a:off x="0" y="836712"/>
          <a:ext cx="9144000" cy="5904656"/>
        </p:xfrm>
        <a:graphic>
          <a:graphicData uri="http://schemas.openxmlformats.org/drawingml/2006/table">
            <a:tbl>
              <a:tblPr firstRow="1" firstCol="1" bandRow="1">
                <a:tableStyleId>{5C22544A-7EE6-4342-B048-85BDC9FD1C3A}</a:tableStyleId>
              </a:tblPr>
              <a:tblGrid>
                <a:gridCol w="1198338"/>
                <a:gridCol w="1198338"/>
                <a:gridCol w="1198338"/>
                <a:gridCol w="1198338"/>
                <a:gridCol w="1229483"/>
                <a:gridCol w="1229483"/>
                <a:gridCol w="992188"/>
                <a:gridCol w="899494"/>
              </a:tblGrid>
              <a:tr h="276547">
                <a:tc rowSpan="2">
                  <a:txBody>
                    <a:bodyPr/>
                    <a:lstStyle/>
                    <a:p>
                      <a:pPr algn="ctr">
                        <a:lnSpc>
                          <a:spcPct val="115000"/>
                        </a:lnSpc>
                        <a:spcAft>
                          <a:spcPts val="0"/>
                        </a:spcAft>
                      </a:pPr>
                      <a:r>
                        <a:rPr lang="es-ES" sz="1100" dirty="0">
                          <a:effectLst/>
                        </a:rPr>
                        <a:t>OBJETIVO</a:t>
                      </a:r>
                      <a:endParaRPr lang="es-ES" sz="16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100" dirty="0">
                          <a:effectLst/>
                        </a:rPr>
                        <a:t>ESTRATEGIA</a:t>
                      </a:r>
                      <a:endParaRPr lang="es-ES" sz="16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100" dirty="0">
                          <a:effectLst/>
                        </a:rPr>
                        <a:t>TÁCTICA</a:t>
                      </a:r>
                      <a:endParaRPr lang="es-ES" sz="16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100" dirty="0">
                          <a:effectLst/>
                        </a:rPr>
                        <a:t>ACCIONES</a:t>
                      </a:r>
                      <a:endParaRPr lang="es-ES" sz="16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100" dirty="0">
                          <a:effectLst/>
                        </a:rPr>
                        <a:t>METAS</a:t>
                      </a:r>
                      <a:endParaRPr lang="es-ES" sz="16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100" dirty="0">
                          <a:effectLst/>
                        </a:rPr>
                        <a:t>RESPONSABLE</a:t>
                      </a:r>
                      <a:endParaRPr lang="es-ES" sz="1600" dirty="0">
                        <a:solidFill>
                          <a:srgbClr val="000000"/>
                        </a:solidFill>
                        <a:effectLst/>
                        <a:latin typeface="Calibri"/>
                        <a:ea typeface="Times New Roman"/>
                        <a:cs typeface="Times New Roman"/>
                      </a:endParaRPr>
                    </a:p>
                  </a:txBody>
                  <a:tcPr marL="68580" marR="68580" marT="0" marB="0" anchor="ctr"/>
                </a:tc>
                <a:tc gridSpan="2">
                  <a:txBody>
                    <a:bodyPr/>
                    <a:lstStyle/>
                    <a:p>
                      <a:pPr algn="ctr">
                        <a:lnSpc>
                          <a:spcPct val="115000"/>
                        </a:lnSpc>
                        <a:spcAft>
                          <a:spcPts val="0"/>
                        </a:spcAft>
                      </a:pPr>
                      <a:r>
                        <a:rPr lang="es-ES" sz="900">
                          <a:effectLst/>
                        </a:rPr>
                        <a:t>CRONOGRAMA</a:t>
                      </a:r>
                      <a:endParaRPr lang="es-ES" sz="1100">
                        <a:solidFill>
                          <a:srgbClr val="000000"/>
                        </a:solidFill>
                        <a:effectLst/>
                        <a:latin typeface="Calibri"/>
                        <a:ea typeface="Times New Roman"/>
                        <a:cs typeface="Times New Roman"/>
                      </a:endParaRPr>
                    </a:p>
                  </a:txBody>
                  <a:tcPr marL="68580" marR="68580" marT="0" marB="0" anchor="ctr"/>
                </a:tc>
                <a:tc hMerge="1">
                  <a:txBody>
                    <a:bodyPr/>
                    <a:lstStyle/>
                    <a:p>
                      <a:endParaRPr lang="es-ES"/>
                    </a:p>
                  </a:txBody>
                  <a:tcPr/>
                </a:tc>
              </a:tr>
              <a:tr h="276547">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100" dirty="0">
                          <a:effectLst/>
                        </a:rPr>
                        <a:t>INICIA</a:t>
                      </a:r>
                      <a:endParaRPr lang="es-ES" sz="16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100" dirty="0">
                          <a:effectLst/>
                        </a:rPr>
                        <a:t>TERMINA</a:t>
                      </a:r>
                      <a:endParaRPr lang="es-ES" sz="1600" dirty="0">
                        <a:solidFill>
                          <a:srgbClr val="000000"/>
                        </a:solidFill>
                        <a:effectLst/>
                        <a:latin typeface="Calibri"/>
                        <a:ea typeface="Times New Roman"/>
                        <a:cs typeface="Times New Roman"/>
                      </a:endParaRPr>
                    </a:p>
                  </a:txBody>
                  <a:tcPr marL="68580" marR="68580" marT="0" marB="0" anchor="ctr"/>
                </a:tc>
              </a:tr>
              <a:tr h="1147030">
                <a:tc rowSpan="3">
                  <a:txBody>
                    <a:bodyPr/>
                    <a:lstStyle/>
                    <a:p>
                      <a:pPr algn="ctr">
                        <a:lnSpc>
                          <a:spcPct val="115000"/>
                        </a:lnSpc>
                        <a:spcAft>
                          <a:spcPts val="0"/>
                        </a:spcAft>
                      </a:pPr>
                      <a:r>
                        <a:rPr lang="es-ES" sz="1200" dirty="0">
                          <a:effectLst/>
                        </a:rPr>
                        <a:t>Fortalecer el prestigio de la ESCUELA DE ECONOMÍA de la UNACH como un entidad profesional entre los sectores económicos y sociales, públicos y privados, de la ciudad de Riobamba  de apoyo para el crecimiento y desarrollo local y provincial</a:t>
                      </a:r>
                      <a:endParaRPr lang="es-ES" sz="1800" dirty="0">
                        <a:solidFill>
                          <a:srgbClr val="000000"/>
                        </a:solidFill>
                        <a:effectLst/>
                        <a:latin typeface="Calibri"/>
                        <a:ea typeface="Times New Roman"/>
                        <a:cs typeface="Times New Roman"/>
                      </a:endParaRPr>
                    </a:p>
                  </a:txBody>
                  <a:tcPr marL="68580" marR="68580" marT="0" marB="0" anchor="ctr"/>
                </a:tc>
                <a:tc rowSpan="3">
                  <a:txBody>
                    <a:bodyPr/>
                    <a:lstStyle/>
                    <a:p>
                      <a:pPr algn="ctr">
                        <a:lnSpc>
                          <a:spcPct val="115000"/>
                        </a:lnSpc>
                        <a:spcAft>
                          <a:spcPts val="0"/>
                        </a:spcAft>
                      </a:pPr>
                      <a:r>
                        <a:rPr lang="es-ES" sz="1200" dirty="0">
                          <a:effectLst/>
                        </a:rPr>
                        <a:t>Desarrollo de planes y proyectos que apoyen al desarrollo empresarial e industrial de la ciudad de Riobamba y de la provincia de Chimborazo</a:t>
                      </a:r>
                      <a:endParaRPr lang="es-ES" sz="18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200" dirty="0">
                          <a:effectLst/>
                        </a:rPr>
                        <a:t>Apoyo al sector empresarial e industrial de la ciudad de Riobamba y de la provincia de Chimborazo a través de investigaciones especializadas</a:t>
                      </a:r>
                      <a:endParaRPr lang="es-ES" sz="18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Creación del Instituto de Investigaciones Económicas y Empresariales</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a:effectLst/>
                        </a:rPr>
                        <a:t>1 IIEEM</a:t>
                      </a:r>
                      <a:endParaRPr lang="es-ES" sz="140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Consejo Universitario, Decano, Departamento Financiero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1 de junio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15 de julio</a:t>
                      </a:r>
                      <a:endParaRPr lang="es-ES" sz="1400" dirty="0">
                        <a:solidFill>
                          <a:srgbClr val="000000"/>
                        </a:solidFill>
                        <a:effectLst/>
                        <a:latin typeface="Calibri"/>
                        <a:ea typeface="Times New Roman"/>
                        <a:cs typeface="Times New Roman"/>
                      </a:endParaRPr>
                    </a:p>
                  </a:txBody>
                  <a:tcPr marL="68580" marR="68580" marT="0" marB="0" anchor="ctr"/>
                </a:tc>
              </a:tr>
              <a:tr h="210226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50" dirty="0">
                          <a:effectLst/>
                        </a:rPr>
                        <a:t>Elaboración de estudios de mercado para determinar las ventajas competitivas de la carrera y las necesidades de los potenciales clientes.</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1 estudio de mercado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err="1">
                          <a:effectLst/>
                        </a:rPr>
                        <a:t>Subdecana</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1 de marzo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30 de junio</a:t>
                      </a:r>
                      <a:endParaRPr lang="es-ES" sz="1400" dirty="0">
                        <a:solidFill>
                          <a:srgbClr val="000000"/>
                        </a:solidFill>
                        <a:effectLst/>
                        <a:latin typeface="Calibri"/>
                        <a:ea typeface="Times New Roman"/>
                        <a:cs typeface="Times New Roman"/>
                      </a:endParaRPr>
                    </a:p>
                  </a:txBody>
                  <a:tcPr marL="68580" marR="68580" marT="0" marB="0" anchor="ctr"/>
                </a:tc>
              </a:tr>
              <a:tr h="2102266">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200" dirty="0">
                          <a:effectLst/>
                        </a:rPr>
                        <a:t>Fortalecimiento de la imagen local y nacional de la Escuela de Economía</a:t>
                      </a:r>
                      <a:endParaRPr lang="es-ES" sz="18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a:effectLst/>
                        </a:rPr>
                        <a:t>Realización de alianzas con sectores económicos públicos y privados para generar recursos a través de programas de investigación</a:t>
                      </a:r>
                      <a:endParaRPr lang="es-ES" sz="140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a:effectLst/>
                        </a:rPr>
                        <a:t>4 alianzas</a:t>
                      </a:r>
                      <a:endParaRPr lang="es-ES" sz="140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Decano y </a:t>
                      </a:r>
                      <a:r>
                        <a:rPr lang="es-ES" sz="1050" dirty="0" err="1">
                          <a:effectLst/>
                        </a:rPr>
                        <a:t>Subdecana</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1 de enero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31 de diciembre</a:t>
                      </a:r>
                      <a:endParaRPr lang="es-ES" sz="1400" dirty="0">
                        <a:solidFill>
                          <a:srgbClr val="000000"/>
                        </a:solidFill>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69335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412776"/>
            <a:ext cx="8352928" cy="4896544"/>
          </a:xfrm>
        </p:spPr>
        <p:txBody>
          <a:bodyPr>
            <a:normAutofit fontScale="77500" lnSpcReduction="20000"/>
          </a:bodyPr>
          <a:lstStyle/>
          <a:p>
            <a:pPr marL="617537" indent="-571500">
              <a:buClr>
                <a:srgbClr val="C00000"/>
              </a:buClr>
              <a:buSzPct val="95000"/>
              <a:buFont typeface="Wingdings 2" panose="05020102010507070707" pitchFamily="18" charset="2"/>
              <a:buChar char=""/>
            </a:pPr>
            <a:r>
              <a:rPr lang="es-ES" sz="3600" dirty="0"/>
              <a:t>ANTECEDENTES</a:t>
            </a:r>
          </a:p>
          <a:p>
            <a:pPr marL="617537" indent="-571500">
              <a:buClr>
                <a:srgbClr val="C00000"/>
              </a:buClr>
              <a:buSzPct val="95000"/>
              <a:buFont typeface="Wingdings 2" panose="05020102010507070707" pitchFamily="18" charset="2"/>
              <a:buChar char=""/>
            </a:pPr>
            <a:r>
              <a:rPr lang="es-ES" sz="3600" dirty="0"/>
              <a:t>OBJETIVOS</a:t>
            </a:r>
          </a:p>
          <a:p>
            <a:pPr marL="617537" indent="-571500">
              <a:buClr>
                <a:srgbClr val="C00000"/>
              </a:buClr>
              <a:buSzPct val="95000"/>
              <a:buFont typeface="Wingdings 2" panose="05020102010507070707" pitchFamily="18" charset="2"/>
              <a:buChar char=""/>
            </a:pPr>
            <a:r>
              <a:rPr lang="es-ES" sz="3600" dirty="0" smtClean="0"/>
              <a:t>ANÁLISIS SITUACIONAL DE LA ESCUELA DE ECONOMÍA</a:t>
            </a:r>
          </a:p>
          <a:p>
            <a:pPr marL="617537" indent="-571500">
              <a:buClr>
                <a:srgbClr val="C00000"/>
              </a:buClr>
              <a:buSzPct val="95000"/>
              <a:buFont typeface="Wingdings 2" panose="05020102010507070707" pitchFamily="18" charset="2"/>
              <a:buChar char=""/>
            </a:pPr>
            <a:r>
              <a:rPr lang="es-ES" sz="3600" dirty="0" smtClean="0"/>
              <a:t>DIRECCIONAMIENTO ESTRATÉGICO DE LA ESCUELA DE ECONOMÍA</a:t>
            </a:r>
          </a:p>
          <a:p>
            <a:pPr marL="617537" indent="-571500">
              <a:buClr>
                <a:srgbClr val="C00000"/>
              </a:buClr>
              <a:buSzPct val="95000"/>
              <a:buFont typeface="Wingdings 2" panose="05020102010507070707" pitchFamily="18" charset="2"/>
              <a:buChar char=""/>
            </a:pPr>
            <a:r>
              <a:rPr lang="es-ES" sz="3600" dirty="0" smtClean="0"/>
              <a:t>ESTRATEGIAS DE POSICIONAMIENTO PARA LA ESCUELA DE ECONOMÍA DE LA UNIVERSIDAD NACIONAL DE CHIMBORAZO</a:t>
            </a:r>
          </a:p>
          <a:p>
            <a:pPr marL="617537" indent="-571500">
              <a:buClr>
                <a:srgbClr val="C00000"/>
              </a:buClr>
              <a:buSzPct val="95000"/>
              <a:buFont typeface="Wingdings 2" panose="05020102010507070707" pitchFamily="18" charset="2"/>
              <a:buChar char=""/>
            </a:pPr>
            <a:r>
              <a:rPr lang="es-ES" sz="3600" dirty="0" smtClean="0"/>
              <a:t>CONCLUSIONES Y RECOMENDACIONES</a:t>
            </a:r>
            <a:endParaRPr lang="es-ES" sz="3600" dirty="0"/>
          </a:p>
        </p:txBody>
      </p:sp>
      <p:sp>
        <p:nvSpPr>
          <p:cNvPr id="6" name="1 Título"/>
          <p:cNvSpPr>
            <a:spLocks noGrp="1"/>
          </p:cNvSpPr>
          <p:nvPr>
            <p:ph type="title"/>
          </p:nvPr>
        </p:nvSpPr>
        <p:spPr>
          <a:xfrm>
            <a:off x="251520" y="116632"/>
            <a:ext cx="8640960" cy="792088"/>
          </a:xfrm>
        </p:spPr>
        <p:txBody>
          <a:bodyPr/>
          <a:lstStyle/>
          <a:p>
            <a:pPr marL="0" indent="0">
              <a:buNone/>
            </a:pPr>
            <a:r>
              <a:rPr lang="es-ES" dirty="0" smtClean="0"/>
              <a:t>OBJETIVOS</a:t>
            </a:r>
            <a:endParaRPr lang="es-ES" dirty="0"/>
          </a:p>
        </p:txBody>
      </p:sp>
    </p:spTree>
    <p:extLst>
      <p:ext uri="{BB962C8B-B14F-4D97-AF65-F5344CB8AC3E}">
        <p14:creationId xmlns:p14="http://schemas.microsoft.com/office/powerpoint/2010/main" val="21574379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84976" cy="720080"/>
          </a:xfrm>
        </p:spPr>
        <p:txBody>
          <a:bodyPr/>
          <a:lstStyle/>
          <a:p>
            <a:pPr marL="0" indent="0">
              <a:buNone/>
            </a:pPr>
            <a:r>
              <a:rPr lang="es-ES" sz="2400" dirty="0" smtClean="0"/>
              <a:t>ESTRATEGIAS DE POSICIONAMIENTO: PROMOCIÓN</a:t>
            </a:r>
            <a:endParaRPr lang="es-ES" sz="2400" dirty="0"/>
          </a:p>
        </p:txBody>
      </p:sp>
      <p:graphicFrame>
        <p:nvGraphicFramePr>
          <p:cNvPr id="3" name="2 Tabla"/>
          <p:cNvGraphicFramePr>
            <a:graphicFrameLocks noGrp="1"/>
          </p:cNvGraphicFramePr>
          <p:nvPr>
            <p:extLst>
              <p:ext uri="{D42A27DB-BD31-4B8C-83A1-F6EECF244321}">
                <p14:modId xmlns:p14="http://schemas.microsoft.com/office/powerpoint/2010/main" val="716601551"/>
              </p:ext>
            </p:extLst>
          </p:nvPr>
        </p:nvGraphicFramePr>
        <p:xfrm>
          <a:off x="107504" y="980728"/>
          <a:ext cx="8928992" cy="5854826"/>
        </p:xfrm>
        <a:graphic>
          <a:graphicData uri="http://schemas.openxmlformats.org/drawingml/2006/table">
            <a:tbl>
              <a:tblPr firstRow="1" firstCol="1" bandRow="1">
                <a:tableStyleId>{5C22544A-7EE6-4342-B048-85BDC9FD1C3A}</a:tableStyleId>
              </a:tblPr>
              <a:tblGrid>
                <a:gridCol w="1353647"/>
                <a:gridCol w="1079710"/>
                <a:gridCol w="1361464"/>
                <a:gridCol w="1562573"/>
                <a:gridCol w="1041716"/>
                <a:gridCol w="1116124"/>
                <a:gridCol w="669674"/>
                <a:gridCol w="744084"/>
              </a:tblGrid>
              <a:tr h="228409">
                <a:tc rowSpan="2">
                  <a:txBody>
                    <a:bodyPr/>
                    <a:lstStyle/>
                    <a:p>
                      <a:pPr algn="ctr">
                        <a:lnSpc>
                          <a:spcPct val="115000"/>
                        </a:lnSpc>
                        <a:spcAft>
                          <a:spcPts val="0"/>
                        </a:spcAft>
                      </a:pPr>
                      <a:r>
                        <a:rPr lang="es-ES" sz="1000" dirty="0">
                          <a:effectLst/>
                        </a:rPr>
                        <a:t>OBJETIVO</a:t>
                      </a:r>
                      <a:endParaRPr lang="es-ES" sz="1400" dirty="0">
                        <a:solidFill>
                          <a:srgbClr val="000000"/>
                        </a:solidFill>
                        <a:effectLst/>
                        <a:latin typeface="Calibri"/>
                        <a:ea typeface="Times New Roman"/>
                        <a:cs typeface="Times New Roman"/>
                      </a:endParaRPr>
                    </a:p>
                  </a:txBody>
                  <a:tcPr marL="66507" marR="66507" marT="0" marB="0" anchor="ctr"/>
                </a:tc>
                <a:tc rowSpan="2">
                  <a:txBody>
                    <a:bodyPr/>
                    <a:lstStyle/>
                    <a:p>
                      <a:pPr algn="ctr">
                        <a:lnSpc>
                          <a:spcPct val="115000"/>
                        </a:lnSpc>
                        <a:spcAft>
                          <a:spcPts val="0"/>
                        </a:spcAft>
                      </a:pPr>
                      <a:r>
                        <a:rPr lang="es-ES" sz="1000" dirty="0">
                          <a:effectLst/>
                        </a:rPr>
                        <a:t>ESTRATEGIA</a:t>
                      </a:r>
                      <a:endParaRPr lang="es-ES" sz="1400" dirty="0">
                        <a:solidFill>
                          <a:srgbClr val="000000"/>
                        </a:solidFill>
                        <a:effectLst/>
                        <a:latin typeface="Calibri"/>
                        <a:ea typeface="Times New Roman"/>
                        <a:cs typeface="Times New Roman"/>
                      </a:endParaRPr>
                    </a:p>
                  </a:txBody>
                  <a:tcPr marL="66507" marR="66507" marT="0" marB="0" anchor="ctr"/>
                </a:tc>
                <a:tc rowSpan="2">
                  <a:txBody>
                    <a:bodyPr/>
                    <a:lstStyle/>
                    <a:p>
                      <a:pPr algn="ctr">
                        <a:lnSpc>
                          <a:spcPct val="115000"/>
                        </a:lnSpc>
                        <a:spcAft>
                          <a:spcPts val="0"/>
                        </a:spcAft>
                      </a:pPr>
                      <a:r>
                        <a:rPr lang="es-ES" sz="1000" dirty="0">
                          <a:effectLst/>
                        </a:rPr>
                        <a:t>TÁCTICA</a:t>
                      </a:r>
                      <a:endParaRPr lang="es-ES" sz="1400" dirty="0">
                        <a:solidFill>
                          <a:srgbClr val="000000"/>
                        </a:solidFill>
                        <a:effectLst/>
                        <a:latin typeface="Calibri"/>
                        <a:ea typeface="Times New Roman"/>
                        <a:cs typeface="Times New Roman"/>
                      </a:endParaRPr>
                    </a:p>
                  </a:txBody>
                  <a:tcPr marL="66507" marR="66507" marT="0" marB="0" anchor="ctr"/>
                </a:tc>
                <a:tc rowSpan="2">
                  <a:txBody>
                    <a:bodyPr/>
                    <a:lstStyle/>
                    <a:p>
                      <a:pPr algn="ctr">
                        <a:lnSpc>
                          <a:spcPct val="115000"/>
                        </a:lnSpc>
                        <a:spcAft>
                          <a:spcPts val="0"/>
                        </a:spcAft>
                      </a:pPr>
                      <a:r>
                        <a:rPr lang="es-ES" sz="1000" dirty="0">
                          <a:effectLst/>
                        </a:rPr>
                        <a:t>ACCIONES</a:t>
                      </a:r>
                      <a:endParaRPr lang="es-ES" sz="1400" dirty="0">
                        <a:solidFill>
                          <a:srgbClr val="000000"/>
                        </a:solidFill>
                        <a:effectLst/>
                        <a:latin typeface="Calibri"/>
                        <a:ea typeface="Times New Roman"/>
                        <a:cs typeface="Times New Roman"/>
                      </a:endParaRPr>
                    </a:p>
                  </a:txBody>
                  <a:tcPr marL="66507" marR="66507" marT="0" marB="0" anchor="ctr"/>
                </a:tc>
                <a:tc rowSpan="2">
                  <a:txBody>
                    <a:bodyPr/>
                    <a:lstStyle/>
                    <a:p>
                      <a:pPr algn="ctr">
                        <a:lnSpc>
                          <a:spcPct val="115000"/>
                        </a:lnSpc>
                        <a:spcAft>
                          <a:spcPts val="0"/>
                        </a:spcAft>
                      </a:pPr>
                      <a:r>
                        <a:rPr lang="es-ES" sz="1000">
                          <a:effectLst/>
                        </a:rPr>
                        <a:t>METAS</a:t>
                      </a:r>
                      <a:endParaRPr lang="es-ES" sz="1400">
                        <a:solidFill>
                          <a:srgbClr val="000000"/>
                        </a:solidFill>
                        <a:effectLst/>
                        <a:latin typeface="Calibri"/>
                        <a:ea typeface="Times New Roman"/>
                        <a:cs typeface="Times New Roman"/>
                      </a:endParaRPr>
                    </a:p>
                  </a:txBody>
                  <a:tcPr marL="66507" marR="66507" marT="0" marB="0" anchor="ctr"/>
                </a:tc>
                <a:tc rowSpan="2">
                  <a:txBody>
                    <a:bodyPr/>
                    <a:lstStyle/>
                    <a:p>
                      <a:pPr algn="ctr">
                        <a:lnSpc>
                          <a:spcPct val="115000"/>
                        </a:lnSpc>
                        <a:spcAft>
                          <a:spcPts val="0"/>
                        </a:spcAft>
                      </a:pPr>
                      <a:r>
                        <a:rPr lang="es-ES" sz="1000" dirty="0">
                          <a:effectLst/>
                        </a:rPr>
                        <a:t>RESPONSABLE</a:t>
                      </a:r>
                      <a:endParaRPr lang="es-ES" sz="1400" dirty="0">
                        <a:solidFill>
                          <a:srgbClr val="000000"/>
                        </a:solidFill>
                        <a:effectLst/>
                        <a:latin typeface="Calibri"/>
                        <a:ea typeface="Times New Roman"/>
                        <a:cs typeface="Times New Roman"/>
                      </a:endParaRPr>
                    </a:p>
                  </a:txBody>
                  <a:tcPr marL="66507" marR="66507" marT="0" marB="0" anchor="ctr"/>
                </a:tc>
                <a:tc gridSpan="2">
                  <a:txBody>
                    <a:bodyPr/>
                    <a:lstStyle/>
                    <a:p>
                      <a:pPr algn="ctr">
                        <a:lnSpc>
                          <a:spcPct val="115000"/>
                        </a:lnSpc>
                        <a:spcAft>
                          <a:spcPts val="0"/>
                        </a:spcAft>
                      </a:pPr>
                      <a:r>
                        <a:rPr lang="es-ES" sz="1000">
                          <a:effectLst/>
                        </a:rPr>
                        <a:t>CRONOGRAMA</a:t>
                      </a:r>
                      <a:endParaRPr lang="es-ES" sz="1400">
                        <a:solidFill>
                          <a:srgbClr val="000000"/>
                        </a:solidFill>
                        <a:effectLst/>
                        <a:latin typeface="Calibri"/>
                        <a:ea typeface="Times New Roman"/>
                        <a:cs typeface="Times New Roman"/>
                      </a:endParaRPr>
                    </a:p>
                  </a:txBody>
                  <a:tcPr marL="66507" marR="66507" marT="0" marB="0" anchor="ctr"/>
                </a:tc>
                <a:tc hMerge="1">
                  <a:txBody>
                    <a:bodyPr/>
                    <a:lstStyle/>
                    <a:p>
                      <a:endParaRPr lang="es-ES"/>
                    </a:p>
                  </a:txBody>
                  <a:tcPr/>
                </a:tc>
              </a:tr>
              <a:tr h="228409">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dirty="0">
                          <a:effectLst/>
                        </a:rPr>
                        <a:t>INICIA</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TERMINA</a:t>
                      </a:r>
                      <a:endParaRPr lang="es-ES" sz="1400" dirty="0">
                        <a:solidFill>
                          <a:srgbClr val="000000"/>
                        </a:solidFill>
                        <a:effectLst/>
                        <a:latin typeface="Calibri"/>
                        <a:ea typeface="Times New Roman"/>
                        <a:cs typeface="Times New Roman"/>
                      </a:endParaRPr>
                    </a:p>
                  </a:txBody>
                  <a:tcPr marL="66507" marR="66507" marT="0" marB="0" anchor="ctr"/>
                </a:tc>
              </a:tr>
              <a:tr h="685763">
                <a:tc rowSpan="7">
                  <a:txBody>
                    <a:bodyPr/>
                    <a:lstStyle/>
                    <a:p>
                      <a:pPr algn="ctr">
                        <a:lnSpc>
                          <a:spcPct val="115000"/>
                        </a:lnSpc>
                        <a:spcAft>
                          <a:spcPts val="0"/>
                        </a:spcAft>
                      </a:pPr>
                      <a:r>
                        <a:rPr lang="es-ES" sz="1500" dirty="0">
                          <a:effectLst/>
                        </a:rPr>
                        <a:t>Promocionar la imagen de la Escuela de Economía de la UNACH a nivel local y regional, con diversas acciones de marketing que permitan fortalecer su </a:t>
                      </a:r>
                      <a:r>
                        <a:rPr lang="es-ES" sz="1500" dirty="0" smtClean="0">
                          <a:effectLst/>
                        </a:rPr>
                        <a:t>posiciona-miento </a:t>
                      </a:r>
                      <a:r>
                        <a:rPr lang="es-ES" sz="1500" dirty="0">
                          <a:effectLst/>
                        </a:rPr>
                        <a:t>en la ciudad de Riobamba</a:t>
                      </a:r>
                      <a:endParaRPr lang="es-ES" sz="1500" dirty="0">
                        <a:solidFill>
                          <a:srgbClr val="000000"/>
                        </a:solidFill>
                        <a:effectLst/>
                        <a:latin typeface="Calibri"/>
                        <a:ea typeface="Times New Roman"/>
                        <a:cs typeface="Times New Roman"/>
                      </a:endParaRPr>
                    </a:p>
                  </a:txBody>
                  <a:tcPr marL="66507" marR="66507" marT="0" marB="0" anchor="ctr"/>
                </a:tc>
                <a:tc rowSpan="3">
                  <a:txBody>
                    <a:bodyPr/>
                    <a:lstStyle/>
                    <a:p>
                      <a:pPr algn="ctr">
                        <a:lnSpc>
                          <a:spcPct val="115000"/>
                        </a:lnSpc>
                        <a:spcAft>
                          <a:spcPts val="0"/>
                        </a:spcAft>
                      </a:pPr>
                      <a:r>
                        <a:rPr lang="es-ES" sz="1050" dirty="0">
                          <a:effectLst/>
                        </a:rPr>
                        <a:t>Fortalecimiento de imagen corporativa</a:t>
                      </a:r>
                      <a:endParaRPr lang="es-ES" sz="1400" dirty="0">
                        <a:solidFill>
                          <a:srgbClr val="000000"/>
                        </a:solidFill>
                        <a:effectLst/>
                        <a:latin typeface="Calibri"/>
                        <a:ea typeface="Times New Roman"/>
                        <a:cs typeface="Times New Roman"/>
                      </a:endParaRPr>
                    </a:p>
                  </a:txBody>
                  <a:tcPr marL="66507" marR="66507" marT="0" marB="0" anchor="ctr"/>
                </a:tc>
                <a:tc rowSpan="2">
                  <a:txBody>
                    <a:bodyPr/>
                    <a:lstStyle/>
                    <a:p>
                      <a:pPr marL="0" algn="ctr" rtl="0" eaLnBrk="1" latinLnBrk="0" hangingPunct="1">
                        <a:lnSpc>
                          <a:spcPct val="115000"/>
                        </a:lnSpc>
                        <a:spcAft>
                          <a:spcPts val="0"/>
                        </a:spcAft>
                      </a:pPr>
                      <a:r>
                        <a:rPr kumimoji="0" lang="es-ES" sz="1000" kern="1200" dirty="0">
                          <a:solidFill>
                            <a:schemeClr val="dk1"/>
                          </a:solidFill>
                          <a:effectLst/>
                          <a:latin typeface="+mn-lt"/>
                          <a:ea typeface="+mn-ea"/>
                          <a:cs typeface="+mn-cs"/>
                        </a:rPr>
                        <a:t>Mejoramiento imagen visual de la Escuela</a:t>
                      </a:r>
                    </a:p>
                  </a:txBody>
                  <a:tcPr marL="66507" marR="66507" marT="0" marB="0" anchor="ctr"/>
                </a:tc>
                <a:tc>
                  <a:txBody>
                    <a:bodyPr/>
                    <a:lstStyle/>
                    <a:p>
                      <a:pPr algn="ctr">
                        <a:lnSpc>
                          <a:spcPct val="115000"/>
                        </a:lnSpc>
                        <a:spcAft>
                          <a:spcPts val="0"/>
                        </a:spcAft>
                      </a:pPr>
                      <a:r>
                        <a:rPr lang="es-ES" sz="1000">
                          <a:effectLst/>
                        </a:rPr>
                        <a:t>Diseño de imagen corporativa de la Escuela de Economía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logo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Subdecana, Departamento Financiero, Diseñador</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de febrero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28 de febrero</a:t>
                      </a:r>
                      <a:endParaRPr lang="es-ES" sz="1400">
                        <a:solidFill>
                          <a:srgbClr val="000000"/>
                        </a:solidFill>
                        <a:effectLst/>
                        <a:latin typeface="Calibri"/>
                        <a:ea typeface="Times New Roman"/>
                        <a:cs typeface="Times New Roman"/>
                      </a:endParaRPr>
                    </a:p>
                  </a:txBody>
                  <a:tcPr marL="66507" marR="66507" marT="0" marB="0" anchor="ctr"/>
                </a:tc>
              </a:tr>
              <a:tr h="69717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a:effectLst/>
                        </a:rPr>
                        <a:t>Creación del manual de imagen corporativa de la Escuela de Economía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manual de identidad corporativa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Subdecana, Departamento Financiero, Diseñador</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de marzo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15 de marzo</a:t>
                      </a:r>
                      <a:endParaRPr lang="es-ES" sz="1400">
                        <a:solidFill>
                          <a:srgbClr val="000000"/>
                        </a:solidFill>
                        <a:effectLst/>
                        <a:latin typeface="Calibri"/>
                        <a:ea typeface="Times New Roman"/>
                        <a:cs typeface="Times New Roman"/>
                      </a:endParaRPr>
                    </a:p>
                  </a:txBody>
                  <a:tcPr marL="66507" marR="66507" marT="0" marB="0" anchor="ctr"/>
                </a:tc>
              </a:tr>
              <a:tr h="1028644">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a:effectLst/>
                        </a:rPr>
                        <a:t>Uso der nuevas tecnologías de comunicación</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Diseño de páginas web</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página WEB </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Decano, Subdecana, Departamento Financiero, Directores de Carrera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 de abril</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30 de abril</a:t>
                      </a:r>
                      <a:endParaRPr lang="es-ES" sz="1400">
                        <a:solidFill>
                          <a:srgbClr val="000000"/>
                        </a:solidFill>
                        <a:effectLst/>
                        <a:latin typeface="Calibri"/>
                        <a:ea typeface="Times New Roman"/>
                        <a:cs typeface="Times New Roman"/>
                      </a:endParaRPr>
                    </a:p>
                  </a:txBody>
                  <a:tcPr marL="66507" marR="66507" marT="0" marB="0" anchor="ctr"/>
                </a:tc>
              </a:tr>
              <a:tr h="707012">
                <a:tc vMerge="1">
                  <a:txBody>
                    <a:bodyPr/>
                    <a:lstStyle/>
                    <a:p>
                      <a:endParaRPr lang="es-ES"/>
                    </a:p>
                  </a:txBody>
                  <a:tcPr/>
                </a:tc>
                <a:tc rowSpan="4">
                  <a:txBody>
                    <a:bodyPr/>
                    <a:lstStyle/>
                    <a:p>
                      <a:pPr algn="ctr">
                        <a:lnSpc>
                          <a:spcPct val="115000"/>
                        </a:lnSpc>
                        <a:spcAft>
                          <a:spcPts val="0"/>
                        </a:spcAft>
                      </a:pPr>
                      <a:r>
                        <a:rPr lang="es-ES" sz="1050" dirty="0">
                          <a:effectLst/>
                        </a:rPr>
                        <a:t>Promoción de las ventajas competitivas que tienen la Escuela de Economía sobre la competencia con respecto al nivel académico, experiencia de los docentes,  infraestructura moderna y tecnología de punta</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Elaboración de material publicitario</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Elaboración de material POP</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5000 Dípticos</a:t>
                      </a:r>
                      <a:endParaRPr lang="es-ES" sz="1400" dirty="0">
                        <a:effectLst/>
                      </a:endParaRPr>
                    </a:p>
                    <a:p>
                      <a:pPr algn="ctr">
                        <a:lnSpc>
                          <a:spcPct val="115000"/>
                        </a:lnSpc>
                        <a:spcAft>
                          <a:spcPts val="0"/>
                        </a:spcAft>
                      </a:pPr>
                      <a:r>
                        <a:rPr lang="es-ES" sz="1000" dirty="0">
                          <a:effectLst/>
                        </a:rPr>
                        <a:t>1000 Carpetas</a:t>
                      </a:r>
                      <a:endParaRPr lang="es-ES" sz="1400" dirty="0">
                        <a:effectLst/>
                      </a:endParaRPr>
                    </a:p>
                    <a:p>
                      <a:pPr algn="ctr">
                        <a:lnSpc>
                          <a:spcPct val="115000"/>
                        </a:lnSpc>
                        <a:spcAft>
                          <a:spcPts val="0"/>
                        </a:spcAft>
                      </a:pPr>
                      <a:r>
                        <a:rPr lang="es-ES" sz="1000" dirty="0">
                          <a:effectLst/>
                        </a:rPr>
                        <a:t>1000 Esferos</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Subdecana, Departamento Financiero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18 de abril</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31 de abril</a:t>
                      </a:r>
                      <a:endParaRPr lang="es-ES" sz="1400">
                        <a:solidFill>
                          <a:srgbClr val="000000"/>
                        </a:solidFill>
                        <a:effectLst/>
                        <a:latin typeface="Calibri"/>
                        <a:ea typeface="Times New Roman"/>
                        <a:cs typeface="Times New Roman"/>
                      </a:endParaRPr>
                    </a:p>
                  </a:txBody>
                  <a:tcPr marL="66507" marR="66507" marT="0" marB="0" anchor="ctr"/>
                </a:tc>
              </a:tr>
              <a:tr h="514322">
                <a:tc vMerge="1">
                  <a:txBody>
                    <a:bodyPr/>
                    <a:lstStyle/>
                    <a:p>
                      <a:endParaRPr lang="es-ES"/>
                    </a:p>
                  </a:txBody>
                  <a:tcPr/>
                </a:tc>
                <a:tc vMerge="1">
                  <a:txBody>
                    <a:bodyPr/>
                    <a:lstStyle/>
                    <a:p>
                      <a:endParaRPr lang="es-ES"/>
                    </a:p>
                  </a:txBody>
                  <a:tcPr/>
                </a:tc>
                <a:tc rowSpan="2">
                  <a:txBody>
                    <a:bodyPr/>
                    <a:lstStyle/>
                    <a:p>
                      <a:pPr algn="ctr">
                        <a:lnSpc>
                          <a:spcPct val="115000"/>
                        </a:lnSpc>
                        <a:spcAft>
                          <a:spcPts val="0"/>
                        </a:spcAft>
                      </a:pPr>
                      <a:r>
                        <a:rPr lang="es-ES" sz="1000">
                          <a:effectLst/>
                        </a:rPr>
                        <a:t>Promoción de la infraestructura moderna y tecnología de punta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Realización de casas abiertas</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1 casa abierta</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Decano, Directores de Carrera</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8 de mayo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8 de mayo</a:t>
                      </a:r>
                      <a:endParaRPr lang="es-ES" sz="1400">
                        <a:solidFill>
                          <a:srgbClr val="000000"/>
                        </a:solidFill>
                        <a:effectLst/>
                        <a:latin typeface="Calibri"/>
                        <a:ea typeface="Times New Roman"/>
                        <a:cs typeface="Times New Roman"/>
                      </a:endParaRPr>
                    </a:p>
                  </a:txBody>
                  <a:tcPr marL="66507" marR="66507" marT="0" marB="0" anchor="ctr"/>
                </a:tc>
              </a:tr>
              <a:tr h="95146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a:effectLst/>
                        </a:rPr>
                        <a:t>Visitas al campus con los estudiantes de sexto curso de los colegios que se encuentran dentro del mercado objetivo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20 visitas</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Decano, Directores de Carrera</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19 de mayo</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23 de mayo</a:t>
                      </a:r>
                      <a:endParaRPr lang="es-ES" sz="1400">
                        <a:solidFill>
                          <a:srgbClr val="000000"/>
                        </a:solidFill>
                        <a:effectLst/>
                        <a:latin typeface="Calibri"/>
                        <a:ea typeface="Times New Roman"/>
                        <a:cs typeface="Times New Roman"/>
                      </a:endParaRPr>
                    </a:p>
                  </a:txBody>
                  <a:tcPr marL="66507" marR="66507" marT="0" marB="0" anchor="ctr"/>
                </a:tc>
              </a:tr>
              <a:tr h="719442">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00">
                          <a:effectLst/>
                        </a:rPr>
                        <a:t>Promocionar eventos académicos, sociales, culturales y deportivos</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Elaboración de  revistas informativas de la carrera</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a:effectLst/>
                        </a:rPr>
                        <a:t>500 revistas </a:t>
                      </a:r>
                      <a:endParaRPr lang="es-ES" sz="140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err="1">
                          <a:effectLst/>
                        </a:rPr>
                        <a:t>Subdecana</a:t>
                      </a:r>
                      <a:r>
                        <a:rPr lang="es-ES" sz="1000" dirty="0">
                          <a:effectLst/>
                        </a:rPr>
                        <a:t>, Departamento Financiero</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2 de mayo</a:t>
                      </a:r>
                      <a:endParaRPr lang="es-ES" sz="1400" dirty="0">
                        <a:solidFill>
                          <a:srgbClr val="000000"/>
                        </a:solidFill>
                        <a:effectLst/>
                        <a:latin typeface="Calibri"/>
                        <a:ea typeface="Times New Roman"/>
                        <a:cs typeface="Times New Roman"/>
                      </a:endParaRPr>
                    </a:p>
                  </a:txBody>
                  <a:tcPr marL="66507" marR="66507" marT="0" marB="0" anchor="ctr"/>
                </a:tc>
                <a:tc>
                  <a:txBody>
                    <a:bodyPr/>
                    <a:lstStyle/>
                    <a:p>
                      <a:pPr algn="ctr">
                        <a:lnSpc>
                          <a:spcPct val="115000"/>
                        </a:lnSpc>
                        <a:spcAft>
                          <a:spcPts val="0"/>
                        </a:spcAft>
                      </a:pPr>
                      <a:r>
                        <a:rPr lang="es-ES" sz="1000" dirty="0">
                          <a:effectLst/>
                        </a:rPr>
                        <a:t>15 de junio</a:t>
                      </a:r>
                      <a:endParaRPr lang="es-ES" sz="1400" dirty="0">
                        <a:solidFill>
                          <a:srgbClr val="000000"/>
                        </a:solidFill>
                        <a:effectLst/>
                        <a:latin typeface="Calibri"/>
                        <a:ea typeface="Times New Roman"/>
                        <a:cs typeface="Times New Roman"/>
                      </a:endParaRPr>
                    </a:p>
                  </a:txBody>
                  <a:tcPr marL="66507" marR="66507" marT="0" marB="0" anchor="ctr"/>
                </a:tc>
              </a:tr>
            </a:tbl>
          </a:graphicData>
        </a:graphic>
      </p:graphicFrame>
    </p:spTree>
    <p:extLst>
      <p:ext uri="{BB962C8B-B14F-4D97-AF65-F5344CB8AC3E}">
        <p14:creationId xmlns:p14="http://schemas.microsoft.com/office/powerpoint/2010/main" val="40878173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4624"/>
            <a:ext cx="9144000" cy="648072"/>
          </a:xfrm>
        </p:spPr>
        <p:txBody>
          <a:bodyPr/>
          <a:lstStyle/>
          <a:p>
            <a:pPr marL="0" indent="0">
              <a:buNone/>
            </a:pPr>
            <a:r>
              <a:rPr lang="es-ES" sz="2400" dirty="0" smtClean="0"/>
              <a:t>ESTRATEGIAS DE POSICIONAMIENTO: PROMOCIÓN</a:t>
            </a:r>
            <a:endParaRPr lang="es-ES" sz="2400" dirty="0"/>
          </a:p>
        </p:txBody>
      </p:sp>
      <p:graphicFrame>
        <p:nvGraphicFramePr>
          <p:cNvPr id="4" name="3 Tabla"/>
          <p:cNvGraphicFramePr>
            <a:graphicFrameLocks noGrp="1"/>
          </p:cNvGraphicFramePr>
          <p:nvPr>
            <p:extLst>
              <p:ext uri="{D42A27DB-BD31-4B8C-83A1-F6EECF244321}">
                <p14:modId xmlns:p14="http://schemas.microsoft.com/office/powerpoint/2010/main" val="1968513334"/>
              </p:ext>
            </p:extLst>
          </p:nvPr>
        </p:nvGraphicFramePr>
        <p:xfrm>
          <a:off x="0" y="864207"/>
          <a:ext cx="9143999" cy="6044874"/>
        </p:xfrm>
        <a:graphic>
          <a:graphicData uri="http://schemas.openxmlformats.org/drawingml/2006/table">
            <a:tbl>
              <a:tblPr firstRow="1" firstCol="1" bandRow="1">
                <a:tableStyleId>{5C22544A-7EE6-4342-B048-85BDC9FD1C3A}</a:tableStyleId>
              </a:tblPr>
              <a:tblGrid>
                <a:gridCol w="1466074"/>
                <a:gridCol w="1466074"/>
                <a:gridCol w="1075075"/>
                <a:gridCol w="1075075"/>
                <a:gridCol w="1001870"/>
                <a:gridCol w="1257236"/>
                <a:gridCol w="924054"/>
                <a:gridCol w="878541"/>
              </a:tblGrid>
              <a:tr h="244763">
                <a:tc rowSpan="2">
                  <a:txBody>
                    <a:bodyPr/>
                    <a:lstStyle/>
                    <a:p>
                      <a:pPr algn="ctr">
                        <a:lnSpc>
                          <a:spcPct val="115000"/>
                        </a:lnSpc>
                        <a:spcAft>
                          <a:spcPts val="0"/>
                        </a:spcAft>
                      </a:pPr>
                      <a:r>
                        <a:rPr lang="es-ES" sz="1050" dirty="0">
                          <a:effectLst/>
                        </a:rPr>
                        <a:t>OBJETIVO</a:t>
                      </a:r>
                      <a:endParaRPr lang="es-ES" sz="1400" dirty="0">
                        <a:solidFill>
                          <a:srgbClr val="000000"/>
                        </a:solidFill>
                        <a:effectLst/>
                        <a:latin typeface="Calibri"/>
                        <a:ea typeface="Times New Roman"/>
                        <a:cs typeface="Times New Roman"/>
                      </a:endParaRPr>
                    </a:p>
                  </a:txBody>
                  <a:tcPr marL="67028" marR="67028" marT="0" marB="0" anchor="ctr"/>
                </a:tc>
                <a:tc rowSpan="2">
                  <a:txBody>
                    <a:bodyPr/>
                    <a:lstStyle/>
                    <a:p>
                      <a:pPr algn="ctr">
                        <a:lnSpc>
                          <a:spcPct val="115000"/>
                        </a:lnSpc>
                        <a:spcAft>
                          <a:spcPts val="0"/>
                        </a:spcAft>
                      </a:pPr>
                      <a:r>
                        <a:rPr lang="es-ES" sz="1050" dirty="0">
                          <a:effectLst/>
                        </a:rPr>
                        <a:t>ESTRATEGIA</a:t>
                      </a:r>
                      <a:endParaRPr lang="es-ES" sz="1400" dirty="0">
                        <a:solidFill>
                          <a:srgbClr val="000000"/>
                        </a:solidFill>
                        <a:effectLst/>
                        <a:latin typeface="Calibri"/>
                        <a:ea typeface="Times New Roman"/>
                        <a:cs typeface="Times New Roman"/>
                      </a:endParaRPr>
                    </a:p>
                  </a:txBody>
                  <a:tcPr marL="67028" marR="67028" marT="0" marB="0" anchor="ctr"/>
                </a:tc>
                <a:tc rowSpan="2">
                  <a:txBody>
                    <a:bodyPr/>
                    <a:lstStyle/>
                    <a:p>
                      <a:pPr algn="ctr">
                        <a:lnSpc>
                          <a:spcPct val="115000"/>
                        </a:lnSpc>
                        <a:spcAft>
                          <a:spcPts val="0"/>
                        </a:spcAft>
                      </a:pPr>
                      <a:r>
                        <a:rPr lang="es-ES" sz="1050" dirty="0">
                          <a:effectLst/>
                        </a:rPr>
                        <a:t>TÁCTICA</a:t>
                      </a:r>
                      <a:endParaRPr lang="es-ES" sz="1400" dirty="0">
                        <a:solidFill>
                          <a:srgbClr val="000000"/>
                        </a:solidFill>
                        <a:effectLst/>
                        <a:latin typeface="Calibri"/>
                        <a:ea typeface="Times New Roman"/>
                        <a:cs typeface="Times New Roman"/>
                      </a:endParaRPr>
                    </a:p>
                  </a:txBody>
                  <a:tcPr marL="67028" marR="67028" marT="0" marB="0" anchor="ctr"/>
                </a:tc>
                <a:tc rowSpan="2">
                  <a:txBody>
                    <a:bodyPr/>
                    <a:lstStyle/>
                    <a:p>
                      <a:pPr algn="ctr">
                        <a:lnSpc>
                          <a:spcPct val="115000"/>
                        </a:lnSpc>
                        <a:spcAft>
                          <a:spcPts val="0"/>
                        </a:spcAft>
                      </a:pPr>
                      <a:r>
                        <a:rPr lang="es-ES" sz="1050" dirty="0">
                          <a:effectLst/>
                        </a:rPr>
                        <a:t>ACCIONES</a:t>
                      </a:r>
                      <a:endParaRPr lang="es-ES" sz="1400" dirty="0">
                        <a:solidFill>
                          <a:srgbClr val="000000"/>
                        </a:solidFill>
                        <a:effectLst/>
                        <a:latin typeface="Calibri"/>
                        <a:ea typeface="Times New Roman"/>
                        <a:cs typeface="Times New Roman"/>
                      </a:endParaRPr>
                    </a:p>
                  </a:txBody>
                  <a:tcPr marL="67028" marR="67028" marT="0" marB="0" anchor="ctr"/>
                </a:tc>
                <a:tc rowSpan="2">
                  <a:txBody>
                    <a:bodyPr/>
                    <a:lstStyle/>
                    <a:p>
                      <a:pPr algn="ctr">
                        <a:lnSpc>
                          <a:spcPct val="115000"/>
                        </a:lnSpc>
                        <a:spcAft>
                          <a:spcPts val="0"/>
                        </a:spcAft>
                      </a:pPr>
                      <a:r>
                        <a:rPr lang="es-ES" sz="1050" dirty="0">
                          <a:effectLst/>
                        </a:rPr>
                        <a:t>METAS</a:t>
                      </a:r>
                      <a:endParaRPr lang="es-ES" sz="1400" dirty="0">
                        <a:solidFill>
                          <a:srgbClr val="000000"/>
                        </a:solidFill>
                        <a:effectLst/>
                        <a:latin typeface="Calibri"/>
                        <a:ea typeface="Times New Roman"/>
                        <a:cs typeface="Times New Roman"/>
                      </a:endParaRPr>
                    </a:p>
                  </a:txBody>
                  <a:tcPr marL="67028" marR="67028" marT="0" marB="0" anchor="ctr"/>
                </a:tc>
                <a:tc rowSpan="2">
                  <a:txBody>
                    <a:bodyPr/>
                    <a:lstStyle/>
                    <a:p>
                      <a:pPr algn="ctr">
                        <a:lnSpc>
                          <a:spcPct val="115000"/>
                        </a:lnSpc>
                        <a:spcAft>
                          <a:spcPts val="0"/>
                        </a:spcAft>
                      </a:pPr>
                      <a:r>
                        <a:rPr lang="es-ES" sz="1050" dirty="0">
                          <a:effectLst/>
                        </a:rPr>
                        <a:t>RESPONSABLE</a:t>
                      </a:r>
                      <a:endParaRPr lang="es-ES" sz="1400" dirty="0">
                        <a:solidFill>
                          <a:srgbClr val="000000"/>
                        </a:solidFill>
                        <a:effectLst/>
                        <a:latin typeface="Calibri"/>
                        <a:ea typeface="Times New Roman"/>
                        <a:cs typeface="Times New Roman"/>
                      </a:endParaRPr>
                    </a:p>
                  </a:txBody>
                  <a:tcPr marL="67028" marR="67028" marT="0" marB="0" anchor="ctr"/>
                </a:tc>
                <a:tc gridSpan="2">
                  <a:txBody>
                    <a:bodyPr/>
                    <a:lstStyle/>
                    <a:p>
                      <a:pPr algn="ctr">
                        <a:lnSpc>
                          <a:spcPct val="115000"/>
                        </a:lnSpc>
                        <a:spcAft>
                          <a:spcPts val="0"/>
                        </a:spcAft>
                      </a:pPr>
                      <a:r>
                        <a:rPr lang="es-ES" sz="1050">
                          <a:effectLst/>
                        </a:rPr>
                        <a:t>CRONOGRAMA</a:t>
                      </a:r>
                      <a:endParaRPr lang="es-ES" sz="1400">
                        <a:solidFill>
                          <a:srgbClr val="000000"/>
                        </a:solidFill>
                        <a:effectLst/>
                        <a:latin typeface="Calibri"/>
                        <a:ea typeface="Times New Roman"/>
                        <a:cs typeface="Times New Roman"/>
                      </a:endParaRPr>
                    </a:p>
                  </a:txBody>
                  <a:tcPr marL="67028" marR="67028" marT="0" marB="0" anchor="ctr"/>
                </a:tc>
                <a:tc hMerge="1">
                  <a:txBody>
                    <a:bodyPr/>
                    <a:lstStyle/>
                    <a:p>
                      <a:endParaRPr lang="es-ES"/>
                    </a:p>
                  </a:txBody>
                  <a:tcPr/>
                </a:tc>
              </a:tr>
              <a:tr h="375814">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50" dirty="0">
                          <a:effectLst/>
                        </a:rPr>
                        <a:t>INICIA</a:t>
                      </a:r>
                      <a:endParaRPr lang="es-ES" sz="14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TERMINA</a:t>
                      </a:r>
                      <a:endParaRPr lang="es-ES" sz="1400" dirty="0">
                        <a:solidFill>
                          <a:srgbClr val="000000"/>
                        </a:solidFill>
                        <a:effectLst/>
                        <a:latin typeface="Calibri"/>
                        <a:ea typeface="Times New Roman"/>
                        <a:cs typeface="Times New Roman"/>
                      </a:endParaRPr>
                    </a:p>
                  </a:txBody>
                  <a:tcPr marL="67028" marR="67028" marT="0" marB="0" anchor="ctr"/>
                </a:tc>
              </a:tr>
              <a:tr h="1840771">
                <a:tc rowSpan="4">
                  <a:txBody>
                    <a:bodyPr/>
                    <a:lstStyle/>
                    <a:p>
                      <a:pPr algn="ctr">
                        <a:lnSpc>
                          <a:spcPct val="115000"/>
                        </a:lnSpc>
                        <a:spcAft>
                          <a:spcPts val="0"/>
                        </a:spcAft>
                      </a:pPr>
                      <a:r>
                        <a:rPr lang="es-ES" sz="1600" dirty="0">
                          <a:effectLst/>
                        </a:rPr>
                        <a:t>Promocionar la imagen de la Escuela de Economía de la UNACH a nivel local y regional, con diversas acciones de marketing que permitan fortalecer su </a:t>
                      </a:r>
                      <a:r>
                        <a:rPr lang="es-ES" sz="1600" dirty="0" smtClean="0">
                          <a:effectLst/>
                        </a:rPr>
                        <a:t>posiciona-miento </a:t>
                      </a:r>
                      <a:r>
                        <a:rPr lang="es-ES" sz="1600" dirty="0">
                          <a:effectLst/>
                        </a:rPr>
                        <a:t>en la ciudad de Riobamba</a:t>
                      </a:r>
                      <a:endParaRPr lang="es-ES" sz="24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00" dirty="0">
                          <a:effectLst/>
                        </a:rPr>
                        <a:t>Promoción de las ventajas competitivas que tiene la Escuela de Economía sobre la competencia con respecto al nivel académico, experiencia </a:t>
                      </a:r>
                      <a:r>
                        <a:rPr lang="es-ES" sz="1000" dirty="0" smtClean="0">
                          <a:effectLst/>
                        </a:rPr>
                        <a:t>de los docentes,  </a:t>
                      </a:r>
                      <a:r>
                        <a:rPr lang="es-ES" sz="1000" dirty="0">
                          <a:effectLst/>
                        </a:rPr>
                        <a:t>infraestructura moderna y tecnología de punta</a:t>
                      </a:r>
                      <a:endParaRPr lang="es-ES" sz="14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Promoción de forma personalizada sobre la Escuela de Economía</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Visitas a colegios</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10 visitas a 10 colegios</a:t>
                      </a:r>
                      <a:endParaRPr lang="es-ES" sz="160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Directores de carrera       Docentes</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 </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 </a:t>
                      </a:r>
                      <a:endParaRPr lang="es-ES" sz="1600">
                        <a:solidFill>
                          <a:srgbClr val="000000"/>
                        </a:solidFill>
                        <a:effectLst/>
                        <a:latin typeface="Calibri"/>
                        <a:ea typeface="Times New Roman"/>
                        <a:cs typeface="Times New Roman"/>
                      </a:endParaRPr>
                    </a:p>
                  </a:txBody>
                  <a:tcPr marL="67028" marR="67028" marT="0" marB="0" anchor="ctr"/>
                </a:tc>
              </a:tr>
              <a:tr h="735793">
                <a:tc vMerge="1">
                  <a:txBody>
                    <a:bodyPr/>
                    <a:lstStyle/>
                    <a:p>
                      <a:endParaRPr lang="es-ES"/>
                    </a:p>
                  </a:txBody>
                  <a:tcPr/>
                </a:tc>
                <a:tc rowSpan="3">
                  <a:txBody>
                    <a:bodyPr/>
                    <a:lstStyle/>
                    <a:p>
                      <a:pPr algn="ctr">
                        <a:lnSpc>
                          <a:spcPct val="115000"/>
                        </a:lnSpc>
                        <a:spcAft>
                          <a:spcPts val="0"/>
                        </a:spcAft>
                      </a:pPr>
                      <a:r>
                        <a:rPr lang="es-ES" sz="1000" dirty="0">
                          <a:effectLst/>
                        </a:rPr>
                        <a:t>Elaboración de Publicidad para la Escuela de Economía</a:t>
                      </a:r>
                      <a:endParaRPr lang="es-ES" sz="1400" dirty="0">
                        <a:solidFill>
                          <a:srgbClr val="000000"/>
                        </a:solidFill>
                        <a:effectLst/>
                        <a:latin typeface="Calibri"/>
                        <a:ea typeface="Times New Roman"/>
                        <a:cs typeface="Times New Roman"/>
                      </a:endParaRPr>
                    </a:p>
                  </a:txBody>
                  <a:tcPr marL="67028" marR="67028" marT="0" marB="0" anchor="ctr"/>
                </a:tc>
                <a:tc rowSpan="3">
                  <a:txBody>
                    <a:bodyPr/>
                    <a:lstStyle/>
                    <a:p>
                      <a:pPr algn="ctr">
                        <a:lnSpc>
                          <a:spcPct val="115000"/>
                        </a:lnSpc>
                        <a:spcAft>
                          <a:spcPts val="0"/>
                        </a:spcAft>
                      </a:pPr>
                      <a:r>
                        <a:rPr lang="es-ES" sz="1050" dirty="0">
                          <a:effectLst/>
                        </a:rPr>
                        <a:t>Contratación de publicidad en medios de comunicación masivos y tecnológicos</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Radio</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2 meses al año en 2 radios</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Subdecana, Departamento Financiero</a:t>
                      </a:r>
                      <a:endParaRPr lang="es-ES" sz="160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1 de abril</a:t>
                      </a:r>
                      <a:endParaRPr lang="es-ES" sz="1600" dirty="0">
                        <a:effectLst/>
                      </a:endParaRPr>
                    </a:p>
                    <a:p>
                      <a:pPr algn="ctr">
                        <a:lnSpc>
                          <a:spcPct val="115000"/>
                        </a:lnSpc>
                        <a:spcAft>
                          <a:spcPts val="0"/>
                        </a:spcAft>
                      </a:pPr>
                      <a:r>
                        <a:rPr lang="es-ES" sz="1050" dirty="0" smtClean="0">
                          <a:effectLst/>
                        </a:rPr>
                        <a:t>1 </a:t>
                      </a:r>
                      <a:r>
                        <a:rPr lang="es-ES" sz="1050" dirty="0">
                          <a:effectLst/>
                        </a:rPr>
                        <a:t>de noviembre</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30 de abril</a:t>
                      </a:r>
                      <a:endParaRPr lang="es-ES" sz="1600">
                        <a:effectLst/>
                      </a:endParaRPr>
                    </a:p>
                    <a:p>
                      <a:pPr algn="ctr">
                        <a:lnSpc>
                          <a:spcPct val="115000"/>
                        </a:lnSpc>
                        <a:spcAft>
                          <a:spcPts val="0"/>
                        </a:spcAft>
                      </a:pPr>
                      <a:r>
                        <a:rPr lang="es-ES" sz="1050">
                          <a:effectLst/>
                        </a:rPr>
                        <a:t> </a:t>
                      </a:r>
                      <a:endParaRPr lang="es-ES" sz="1600">
                        <a:effectLst/>
                      </a:endParaRPr>
                    </a:p>
                    <a:p>
                      <a:pPr algn="ctr">
                        <a:lnSpc>
                          <a:spcPct val="115000"/>
                        </a:lnSpc>
                        <a:spcAft>
                          <a:spcPts val="0"/>
                        </a:spcAft>
                      </a:pPr>
                      <a:r>
                        <a:rPr lang="es-ES" sz="1050">
                          <a:effectLst/>
                        </a:rPr>
                        <a:t>30 de noviembre</a:t>
                      </a:r>
                      <a:endParaRPr lang="es-ES" sz="1600">
                        <a:solidFill>
                          <a:srgbClr val="000000"/>
                        </a:solidFill>
                        <a:effectLst/>
                        <a:latin typeface="Calibri"/>
                        <a:ea typeface="Times New Roman"/>
                        <a:cs typeface="Times New Roman"/>
                      </a:endParaRPr>
                    </a:p>
                  </a:txBody>
                  <a:tcPr marL="67028" marR="67028" marT="0" marB="0" anchor="ctr"/>
                </a:tc>
              </a:tr>
              <a:tr h="873439">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50">
                          <a:effectLst/>
                        </a:rPr>
                        <a:t>TV</a:t>
                      </a:r>
                      <a:endParaRPr lang="es-ES" sz="160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2 meses al año en TV Sultana</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err="1">
                          <a:effectLst/>
                        </a:rPr>
                        <a:t>Subdecana</a:t>
                      </a:r>
                      <a:r>
                        <a:rPr lang="es-ES" sz="1050" dirty="0">
                          <a:effectLst/>
                        </a:rPr>
                        <a:t>, Departamento Financiero</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1 de febrero</a:t>
                      </a:r>
                      <a:endParaRPr lang="es-ES" sz="1600">
                        <a:effectLst/>
                      </a:endParaRPr>
                    </a:p>
                    <a:p>
                      <a:pPr algn="ctr">
                        <a:lnSpc>
                          <a:spcPct val="115000"/>
                        </a:lnSpc>
                        <a:spcAft>
                          <a:spcPts val="0"/>
                        </a:spcAft>
                      </a:pPr>
                      <a:r>
                        <a:rPr lang="es-ES" sz="1050">
                          <a:effectLst/>
                        </a:rPr>
                        <a:t> </a:t>
                      </a:r>
                      <a:endParaRPr lang="es-ES" sz="1600">
                        <a:effectLst/>
                      </a:endParaRPr>
                    </a:p>
                    <a:p>
                      <a:pPr algn="ctr">
                        <a:lnSpc>
                          <a:spcPct val="115000"/>
                        </a:lnSpc>
                        <a:spcAft>
                          <a:spcPts val="0"/>
                        </a:spcAft>
                      </a:pPr>
                      <a:r>
                        <a:rPr lang="es-ES" sz="1050">
                          <a:effectLst/>
                        </a:rPr>
                        <a:t>1 de octubre</a:t>
                      </a:r>
                      <a:endParaRPr lang="es-ES" sz="160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a:effectLst/>
                        </a:rPr>
                        <a:t>28 de febrero</a:t>
                      </a:r>
                      <a:endParaRPr lang="es-ES" sz="1600">
                        <a:effectLst/>
                      </a:endParaRPr>
                    </a:p>
                    <a:p>
                      <a:pPr algn="ctr">
                        <a:lnSpc>
                          <a:spcPct val="115000"/>
                        </a:lnSpc>
                        <a:spcAft>
                          <a:spcPts val="0"/>
                        </a:spcAft>
                      </a:pPr>
                      <a:r>
                        <a:rPr lang="es-ES" sz="1050">
                          <a:effectLst/>
                        </a:rPr>
                        <a:t> </a:t>
                      </a:r>
                      <a:endParaRPr lang="es-ES" sz="1600">
                        <a:effectLst/>
                      </a:endParaRPr>
                    </a:p>
                    <a:p>
                      <a:pPr algn="ctr">
                        <a:lnSpc>
                          <a:spcPct val="115000"/>
                        </a:lnSpc>
                        <a:spcAft>
                          <a:spcPts val="0"/>
                        </a:spcAft>
                      </a:pPr>
                      <a:r>
                        <a:rPr lang="es-ES" sz="1050">
                          <a:effectLst/>
                        </a:rPr>
                        <a:t>31 de octubre</a:t>
                      </a:r>
                      <a:endParaRPr lang="es-ES" sz="1600">
                        <a:solidFill>
                          <a:srgbClr val="000000"/>
                        </a:solidFill>
                        <a:effectLst/>
                        <a:latin typeface="Calibri"/>
                        <a:ea typeface="Times New Roman"/>
                        <a:cs typeface="Times New Roman"/>
                      </a:endParaRPr>
                    </a:p>
                  </a:txBody>
                  <a:tcPr marL="67028" marR="67028" marT="0" marB="0" anchor="ctr"/>
                </a:tc>
              </a:tr>
              <a:tr h="175632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50">
                          <a:effectLst/>
                        </a:rPr>
                        <a:t>Prensa</a:t>
                      </a:r>
                      <a:endParaRPr lang="es-ES" sz="160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4 meses en un Diario local</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err="1">
                          <a:effectLst/>
                        </a:rPr>
                        <a:t>Subdecana</a:t>
                      </a:r>
                      <a:r>
                        <a:rPr lang="es-ES" sz="1050" dirty="0">
                          <a:effectLst/>
                        </a:rPr>
                        <a:t>, Departamento Financiero</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1 de enero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1 de junio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1 de agosto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1 de diciembre</a:t>
                      </a:r>
                      <a:endParaRPr lang="es-ES" sz="1600" dirty="0">
                        <a:effectLst/>
                      </a:endParaRPr>
                    </a:p>
                    <a:p>
                      <a:pPr algn="ctr">
                        <a:lnSpc>
                          <a:spcPct val="115000"/>
                        </a:lnSpc>
                        <a:spcAft>
                          <a:spcPts val="0"/>
                        </a:spcAft>
                      </a:pPr>
                      <a:r>
                        <a:rPr lang="es-ES" sz="1050" dirty="0">
                          <a:effectLst/>
                        </a:rPr>
                        <a:t> </a:t>
                      </a:r>
                      <a:endParaRPr lang="es-ES" sz="1600" dirty="0">
                        <a:solidFill>
                          <a:srgbClr val="000000"/>
                        </a:solidFill>
                        <a:effectLst/>
                        <a:latin typeface="Calibri"/>
                        <a:ea typeface="Times New Roman"/>
                        <a:cs typeface="Times New Roman"/>
                      </a:endParaRPr>
                    </a:p>
                  </a:txBody>
                  <a:tcPr marL="67028" marR="67028" marT="0" marB="0" anchor="ctr"/>
                </a:tc>
                <a:tc>
                  <a:txBody>
                    <a:bodyPr/>
                    <a:lstStyle/>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31 de enero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30 de junio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30 de agosto</a:t>
                      </a:r>
                      <a:endParaRPr lang="es-ES" sz="1600" dirty="0">
                        <a:effectLst/>
                      </a:endParaRPr>
                    </a:p>
                    <a:p>
                      <a:pPr algn="ctr">
                        <a:lnSpc>
                          <a:spcPct val="115000"/>
                        </a:lnSpc>
                        <a:spcAft>
                          <a:spcPts val="0"/>
                        </a:spcAft>
                      </a:pPr>
                      <a:r>
                        <a:rPr lang="es-ES" sz="1050" dirty="0">
                          <a:effectLst/>
                        </a:rPr>
                        <a:t> </a:t>
                      </a:r>
                      <a:endParaRPr lang="es-ES" sz="1600" dirty="0">
                        <a:effectLst/>
                      </a:endParaRPr>
                    </a:p>
                    <a:p>
                      <a:pPr algn="ctr">
                        <a:lnSpc>
                          <a:spcPct val="115000"/>
                        </a:lnSpc>
                        <a:spcAft>
                          <a:spcPts val="0"/>
                        </a:spcAft>
                      </a:pPr>
                      <a:r>
                        <a:rPr lang="es-ES" sz="1050" dirty="0">
                          <a:effectLst/>
                        </a:rPr>
                        <a:t>31 de diciembre</a:t>
                      </a:r>
                      <a:endParaRPr lang="es-ES" sz="1600" dirty="0">
                        <a:solidFill>
                          <a:srgbClr val="000000"/>
                        </a:solidFill>
                        <a:effectLst/>
                        <a:latin typeface="Calibri"/>
                        <a:ea typeface="Times New Roman"/>
                        <a:cs typeface="Times New Roman"/>
                      </a:endParaRPr>
                    </a:p>
                  </a:txBody>
                  <a:tcPr marL="67028" marR="67028" marT="0" marB="0" anchor="ctr"/>
                </a:tc>
              </a:tr>
            </a:tbl>
          </a:graphicData>
        </a:graphic>
      </p:graphicFrame>
    </p:spTree>
    <p:extLst>
      <p:ext uri="{BB962C8B-B14F-4D97-AF65-F5344CB8AC3E}">
        <p14:creationId xmlns:p14="http://schemas.microsoft.com/office/powerpoint/2010/main" val="22506960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568952" cy="648072"/>
          </a:xfrm>
        </p:spPr>
        <p:txBody>
          <a:bodyPr/>
          <a:lstStyle/>
          <a:p>
            <a:pPr marL="0" indent="0">
              <a:buNone/>
            </a:pPr>
            <a:r>
              <a:rPr lang="es-ES" sz="2400" dirty="0" smtClean="0"/>
              <a:t>ESTRATEGIAS DE POSICIONAMIENTO: PRESENTACIÓN</a:t>
            </a:r>
            <a:endParaRPr lang="es-ES" sz="2400" dirty="0"/>
          </a:p>
        </p:txBody>
      </p:sp>
      <p:graphicFrame>
        <p:nvGraphicFramePr>
          <p:cNvPr id="3" name="2 Tabla"/>
          <p:cNvGraphicFramePr>
            <a:graphicFrameLocks noGrp="1"/>
          </p:cNvGraphicFramePr>
          <p:nvPr>
            <p:extLst>
              <p:ext uri="{D42A27DB-BD31-4B8C-83A1-F6EECF244321}">
                <p14:modId xmlns:p14="http://schemas.microsoft.com/office/powerpoint/2010/main" val="1756297299"/>
              </p:ext>
            </p:extLst>
          </p:nvPr>
        </p:nvGraphicFramePr>
        <p:xfrm>
          <a:off x="179512" y="1031283"/>
          <a:ext cx="8784978" cy="4651418"/>
        </p:xfrm>
        <a:graphic>
          <a:graphicData uri="http://schemas.openxmlformats.org/drawingml/2006/table">
            <a:tbl>
              <a:tblPr firstRow="1" firstCol="1" bandRow="1">
                <a:tableStyleId>{5C22544A-7EE6-4342-B048-85BDC9FD1C3A}</a:tableStyleId>
              </a:tblPr>
              <a:tblGrid>
                <a:gridCol w="1279972"/>
                <a:gridCol w="1121103"/>
                <a:gridCol w="1120409"/>
                <a:gridCol w="1279972"/>
                <a:gridCol w="1131509"/>
                <a:gridCol w="1131509"/>
                <a:gridCol w="885227"/>
                <a:gridCol w="835277"/>
              </a:tblGrid>
              <a:tr h="360040">
                <a:tc rowSpan="2">
                  <a:txBody>
                    <a:bodyPr/>
                    <a:lstStyle/>
                    <a:p>
                      <a:pPr algn="ctr">
                        <a:lnSpc>
                          <a:spcPct val="115000"/>
                        </a:lnSpc>
                        <a:spcAft>
                          <a:spcPts val="0"/>
                        </a:spcAft>
                      </a:pPr>
                      <a:r>
                        <a:rPr lang="es-ES" sz="1050" dirty="0">
                          <a:effectLst/>
                        </a:rPr>
                        <a:t>OBJETIVO</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050" dirty="0">
                          <a:effectLst/>
                        </a:rPr>
                        <a:t>ESTRATEGIA</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050" dirty="0">
                          <a:effectLst/>
                        </a:rPr>
                        <a:t>TÁCTICA</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050" dirty="0">
                          <a:effectLst/>
                        </a:rPr>
                        <a:t>ACCIONES</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050" dirty="0">
                          <a:effectLst/>
                        </a:rPr>
                        <a:t>METAS</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000" dirty="0">
                          <a:effectLst/>
                        </a:rPr>
                        <a:t>RESPONSABLE</a:t>
                      </a:r>
                      <a:endParaRPr lang="es-ES" sz="1200" dirty="0">
                        <a:solidFill>
                          <a:srgbClr val="000000"/>
                        </a:solidFill>
                        <a:effectLst/>
                        <a:latin typeface="Calibri"/>
                        <a:ea typeface="Times New Roman"/>
                        <a:cs typeface="Times New Roman"/>
                      </a:endParaRPr>
                    </a:p>
                  </a:txBody>
                  <a:tcPr marL="68580" marR="68580" marT="0" marB="0" anchor="ctr"/>
                </a:tc>
                <a:tc gridSpan="2">
                  <a:txBody>
                    <a:bodyPr/>
                    <a:lstStyle/>
                    <a:p>
                      <a:pPr algn="ctr">
                        <a:lnSpc>
                          <a:spcPct val="115000"/>
                        </a:lnSpc>
                        <a:spcAft>
                          <a:spcPts val="0"/>
                        </a:spcAft>
                      </a:pPr>
                      <a:r>
                        <a:rPr lang="es-ES" sz="1050" dirty="0">
                          <a:effectLst/>
                        </a:rPr>
                        <a:t>CRONOGRAMA</a:t>
                      </a:r>
                      <a:endParaRPr lang="es-ES" sz="1400" dirty="0">
                        <a:solidFill>
                          <a:srgbClr val="000000"/>
                        </a:solidFill>
                        <a:effectLst/>
                        <a:latin typeface="Calibri"/>
                        <a:ea typeface="Times New Roman"/>
                        <a:cs typeface="Times New Roman"/>
                      </a:endParaRPr>
                    </a:p>
                  </a:txBody>
                  <a:tcPr marL="68580" marR="68580" marT="0" marB="0" anchor="ctr"/>
                </a:tc>
                <a:tc hMerge="1">
                  <a:txBody>
                    <a:bodyPr/>
                    <a:lstStyle/>
                    <a:p>
                      <a:endParaRPr lang="es-ES"/>
                    </a:p>
                  </a:txBody>
                  <a:tcPr/>
                </a:tc>
              </a:tr>
              <a:tr h="309485">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050" dirty="0">
                          <a:effectLst/>
                        </a:rPr>
                        <a:t>INICIA</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050" dirty="0">
                          <a:effectLst/>
                        </a:rPr>
                        <a:t>TERMINA</a:t>
                      </a:r>
                      <a:endParaRPr lang="es-ES" sz="1400" dirty="0">
                        <a:solidFill>
                          <a:srgbClr val="000000"/>
                        </a:solidFill>
                        <a:effectLst/>
                        <a:latin typeface="Calibri"/>
                        <a:ea typeface="Times New Roman"/>
                        <a:cs typeface="Times New Roman"/>
                      </a:endParaRPr>
                    </a:p>
                  </a:txBody>
                  <a:tcPr marL="68580" marR="68580" marT="0" marB="0" anchor="ctr"/>
                </a:tc>
              </a:tr>
              <a:tr h="1605629">
                <a:tc rowSpan="2">
                  <a:txBody>
                    <a:bodyPr/>
                    <a:lstStyle/>
                    <a:p>
                      <a:pPr algn="ctr">
                        <a:lnSpc>
                          <a:spcPct val="115000"/>
                        </a:lnSpc>
                        <a:spcAft>
                          <a:spcPts val="0"/>
                        </a:spcAft>
                      </a:pPr>
                      <a:r>
                        <a:rPr lang="es-ES" sz="1400" dirty="0">
                          <a:effectLst/>
                        </a:rPr>
                        <a:t>Mejorar la </a:t>
                      </a:r>
                      <a:r>
                        <a:rPr lang="es-ES" sz="1400" dirty="0" err="1" smtClean="0">
                          <a:effectLst/>
                        </a:rPr>
                        <a:t>infraestruc</a:t>
                      </a:r>
                      <a:r>
                        <a:rPr lang="es-ES" sz="1400" dirty="0" smtClean="0">
                          <a:effectLst/>
                        </a:rPr>
                        <a:t>-tura </a:t>
                      </a:r>
                      <a:r>
                        <a:rPr lang="es-ES" sz="1400" dirty="0">
                          <a:effectLst/>
                        </a:rPr>
                        <a:t>física de la Escuela de Economía, a través de un adecuado </a:t>
                      </a:r>
                      <a:r>
                        <a:rPr lang="es-ES" sz="1400" dirty="0" err="1" smtClean="0">
                          <a:effectLst/>
                        </a:rPr>
                        <a:t>manteni</a:t>
                      </a:r>
                      <a:r>
                        <a:rPr lang="es-ES" sz="1400" dirty="0" smtClean="0">
                          <a:effectLst/>
                        </a:rPr>
                        <a:t>-miento </a:t>
                      </a:r>
                      <a:r>
                        <a:rPr lang="es-ES" sz="1400" dirty="0">
                          <a:effectLst/>
                        </a:rPr>
                        <a:t>para lograr mejorar su imagen corporativa</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400" dirty="0" err="1" smtClean="0">
                          <a:effectLst/>
                        </a:rPr>
                        <a:t>Fortaleci</a:t>
                      </a:r>
                      <a:r>
                        <a:rPr lang="es-ES" sz="1400" dirty="0" smtClean="0">
                          <a:effectLst/>
                        </a:rPr>
                        <a:t>-miento </a:t>
                      </a:r>
                      <a:r>
                        <a:rPr lang="es-ES" sz="1400" dirty="0">
                          <a:effectLst/>
                        </a:rPr>
                        <a:t>de imagen física de la Escuela de Economía</a:t>
                      </a:r>
                      <a:endParaRPr lang="es-ES" sz="1400" dirty="0">
                        <a:solidFill>
                          <a:srgbClr val="000000"/>
                        </a:solidFill>
                        <a:effectLst/>
                        <a:latin typeface="Calibri"/>
                        <a:ea typeface="Times New Roman"/>
                        <a:cs typeface="Times New Roman"/>
                      </a:endParaRPr>
                    </a:p>
                  </a:txBody>
                  <a:tcPr marL="68580" marR="68580" marT="0" marB="0" anchor="ctr"/>
                </a:tc>
                <a:tc rowSpan="2">
                  <a:txBody>
                    <a:bodyPr/>
                    <a:lstStyle/>
                    <a:p>
                      <a:pPr algn="ctr">
                        <a:lnSpc>
                          <a:spcPct val="115000"/>
                        </a:lnSpc>
                        <a:spcAft>
                          <a:spcPts val="0"/>
                        </a:spcAft>
                      </a:pPr>
                      <a:r>
                        <a:rPr lang="es-ES" sz="1400" dirty="0" smtClean="0">
                          <a:effectLst/>
                        </a:rPr>
                        <a:t>Mejoramiento de</a:t>
                      </a:r>
                      <a:r>
                        <a:rPr lang="es-ES" sz="1400" baseline="0" dirty="0" smtClean="0">
                          <a:effectLst/>
                        </a:rPr>
                        <a:t> la </a:t>
                      </a:r>
                      <a:r>
                        <a:rPr lang="es-ES" sz="1400" dirty="0" err="1" smtClean="0">
                          <a:effectLst/>
                        </a:rPr>
                        <a:t>infraes-tructura</a:t>
                      </a:r>
                      <a:r>
                        <a:rPr lang="es-ES" sz="1400" dirty="0" smtClean="0">
                          <a:effectLst/>
                        </a:rPr>
                        <a:t> </a:t>
                      </a:r>
                      <a:r>
                        <a:rPr lang="es-ES" sz="1400" dirty="0">
                          <a:effectLst/>
                        </a:rPr>
                        <a:t>de la Escuela de Economía</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Ampliación aulas </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6 aulas </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Decano y </a:t>
                      </a:r>
                      <a:r>
                        <a:rPr lang="es-ES" sz="1400" dirty="0" err="1" smtClean="0">
                          <a:effectLst/>
                        </a:rPr>
                        <a:t>manteni</a:t>
                      </a:r>
                      <a:r>
                        <a:rPr lang="es-ES" sz="1400" dirty="0" smtClean="0">
                          <a:effectLst/>
                        </a:rPr>
                        <a:t>-miento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1 de agosto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a:effectLst/>
                        </a:rPr>
                        <a:t>31 de agosto</a:t>
                      </a:r>
                      <a:endParaRPr lang="es-ES" sz="1400">
                        <a:solidFill>
                          <a:srgbClr val="000000"/>
                        </a:solidFill>
                        <a:effectLst/>
                        <a:latin typeface="Calibri"/>
                        <a:ea typeface="Times New Roman"/>
                        <a:cs typeface="Times New Roman"/>
                      </a:endParaRPr>
                    </a:p>
                  </a:txBody>
                  <a:tcPr marL="68580" marR="68580" marT="0" marB="0" anchor="ctr"/>
                </a:tc>
              </a:tr>
              <a:tr h="237626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400" dirty="0" smtClean="0">
                          <a:effectLst/>
                        </a:rPr>
                        <a:t>Mejora-miento </a:t>
                      </a:r>
                      <a:r>
                        <a:rPr lang="es-ES" sz="1400" dirty="0">
                          <a:effectLst/>
                        </a:rPr>
                        <a:t>oficinas para docentes</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5 oficinas</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Decano y </a:t>
                      </a:r>
                      <a:r>
                        <a:rPr lang="es-ES" sz="1400" dirty="0" err="1" smtClean="0">
                          <a:effectLst/>
                        </a:rPr>
                        <a:t>manteni</a:t>
                      </a:r>
                      <a:r>
                        <a:rPr lang="es-ES" sz="1400" dirty="0" smtClean="0">
                          <a:effectLst/>
                        </a:rPr>
                        <a:t>-miento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1 de agosto</a:t>
                      </a:r>
                      <a:endParaRPr lang="es-ES" sz="1400" dirty="0">
                        <a:solidFill>
                          <a:srgbClr val="000000"/>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ES" sz="1400" dirty="0">
                          <a:effectLst/>
                        </a:rPr>
                        <a:t>31 de agosto</a:t>
                      </a:r>
                      <a:endParaRPr lang="es-ES" sz="1400" dirty="0">
                        <a:solidFill>
                          <a:srgbClr val="000000"/>
                        </a:solidFill>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40953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691680" y="4005064"/>
            <a:ext cx="6768752" cy="1509712"/>
          </a:xfrm>
        </p:spPr>
        <p:txBody>
          <a:bodyPr>
            <a:normAutofit lnSpcReduction="10000"/>
          </a:bodyPr>
          <a:lstStyle/>
          <a:p>
            <a:pPr algn="r"/>
            <a:r>
              <a:rPr lang="es-ES" sz="3200" dirty="0" smtClean="0">
                <a:solidFill>
                  <a:srgbClr val="C00000"/>
                </a:solidFill>
              </a:rPr>
              <a:t>ESCUELA DE ECONOMÍA</a:t>
            </a:r>
          </a:p>
          <a:p>
            <a:pPr algn="r"/>
            <a:r>
              <a:rPr lang="es-ES" sz="3200" b="1" dirty="0" smtClean="0">
                <a:solidFill>
                  <a:srgbClr val="C00000"/>
                </a:solidFill>
              </a:rPr>
              <a:t>UNIVERSIDAD NACIONAL DE CHIMBORAZO</a:t>
            </a:r>
            <a:endParaRPr lang="es-ES" sz="3200" b="1" dirty="0">
              <a:solidFill>
                <a:srgbClr val="C00000"/>
              </a:solidFill>
            </a:endParaRPr>
          </a:p>
        </p:txBody>
      </p:sp>
      <p:sp>
        <p:nvSpPr>
          <p:cNvPr id="5" name="1 Título"/>
          <p:cNvSpPr>
            <a:spLocks noGrp="1"/>
          </p:cNvSpPr>
          <p:nvPr>
            <p:ph type="title"/>
          </p:nvPr>
        </p:nvSpPr>
        <p:spPr>
          <a:xfrm>
            <a:off x="1547664" y="1484784"/>
            <a:ext cx="6840760" cy="2088232"/>
          </a:xfrm>
        </p:spPr>
        <p:txBody>
          <a:bodyPr anchor="ctr" anchorCtr="0"/>
          <a:lstStyle/>
          <a:p>
            <a:pPr algn="r"/>
            <a:r>
              <a:rPr lang="es-ES" dirty="0" smtClean="0">
                <a:solidFill>
                  <a:schemeClr val="accent5">
                    <a:lumMod val="50000"/>
                  </a:schemeClr>
                </a:solidFill>
              </a:rPr>
              <a:t>CUADRO DE MANDO INTEGRAL</a:t>
            </a:r>
            <a:endParaRPr lang="es-ES" sz="4000" dirty="0">
              <a:solidFill>
                <a:schemeClr val="accent5">
                  <a:lumMod val="50000"/>
                </a:schemeClr>
              </a:solidFill>
            </a:endParaRPr>
          </a:p>
        </p:txBody>
      </p:sp>
    </p:spTree>
    <p:extLst>
      <p:ext uri="{BB962C8B-B14F-4D97-AF65-F5344CB8AC3E}">
        <p14:creationId xmlns:p14="http://schemas.microsoft.com/office/powerpoint/2010/main" val="2036739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568952" cy="792088"/>
          </a:xfrm>
        </p:spPr>
        <p:txBody>
          <a:bodyPr/>
          <a:lstStyle/>
          <a:p>
            <a:r>
              <a:rPr lang="es-ES" dirty="0"/>
              <a:t>CUADRO DE MANDO </a:t>
            </a:r>
            <a:r>
              <a:rPr lang="es-ES" dirty="0" smtClean="0"/>
              <a:t>INTEGRAL</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4199417600"/>
              </p:ext>
            </p:extLst>
          </p:nvPr>
        </p:nvGraphicFramePr>
        <p:xfrm>
          <a:off x="179512" y="1123566"/>
          <a:ext cx="8784976" cy="5496518"/>
        </p:xfrm>
        <a:graphic>
          <a:graphicData uri="http://schemas.openxmlformats.org/drawingml/2006/table">
            <a:tbl>
              <a:tblPr firstRow="1" firstCol="1" bandRow="1">
                <a:tableStyleId>{5C22544A-7EE6-4342-B048-85BDC9FD1C3A}</a:tableStyleId>
              </a:tblPr>
              <a:tblGrid>
                <a:gridCol w="1080120"/>
                <a:gridCol w="1368152"/>
                <a:gridCol w="1368152"/>
                <a:gridCol w="1440160"/>
                <a:gridCol w="2232248"/>
                <a:gridCol w="1296144"/>
              </a:tblGrid>
              <a:tr h="693295">
                <a:tc>
                  <a:txBody>
                    <a:bodyPr/>
                    <a:lstStyle/>
                    <a:p>
                      <a:pPr algn="ctr">
                        <a:lnSpc>
                          <a:spcPct val="115000"/>
                        </a:lnSpc>
                        <a:spcAft>
                          <a:spcPts val="0"/>
                        </a:spcAft>
                      </a:pPr>
                      <a:r>
                        <a:rPr lang="es-ES" sz="1000" dirty="0">
                          <a:effectLst/>
                        </a:rPr>
                        <a:t>PERSPECTIVAS</a:t>
                      </a:r>
                      <a:endParaRPr lang="es-ES" sz="12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OBJETIVOS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INDICADORES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METAS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INICIATIVAS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RESPONSABLE</a:t>
                      </a:r>
                      <a:endParaRPr lang="es-ES" sz="1800" dirty="0">
                        <a:effectLst/>
                        <a:latin typeface="Calibri"/>
                        <a:ea typeface="Times New Roman"/>
                        <a:cs typeface="Times New Roman"/>
                      </a:endParaRPr>
                    </a:p>
                  </a:txBody>
                  <a:tcPr marL="44450" marR="44450" marT="0" marB="0" anchor="ctr"/>
                </a:tc>
              </a:tr>
              <a:tr h="458403">
                <a:tc rowSpan="7">
                  <a:txBody>
                    <a:bodyPr/>
                    <a:lstStyle/>
                    <a:p>
                      <a:pPr>
                        <a:lnSpc>
                          <a:spcPct val="115000"/>
                        </a:lnSpc>
                        <a:spcAft>
                          <a:spcPts val="0"/>
                        </a:spcAft>
                      </a:pPr>
                      <a:r>
                        <a:rPr lang="es-ES" sz="1050" dirty="0">
                          <a:effectLst/>
                        </a:rPr>
                        <a:t>FINANCIERAS</a:t>
                      </a:r>
                      <a:endParaRPr lang="es-ES" sz="1400" dirty="0">
                        <a:effectLst/>
                        <a:latin typeface="Calibri"/>
                        <a:ea typeface="Times New Roman"/>
                        <a:cs typeface="Times New Roman"/>
                      </a:endParaRPr>
                    </a:p>
                  </a:txBody>
                  <a:tcPr marL="44450" marR="44450" marT="0" marB="0" anchor="ctr"/>
                </a:tc>
                <a:tc rowSpan="4">
                  <a:txBody>
                    <a:bodyPr/>
                    <a:lstStyle/>
                    <a:p>
                      <a:pPr algn="ctr">
                        <a:lnSpc>
                          <a:spcPct val="115000"/>
                        </a:lnSpc>
                        <a:spcAft>
                          <a:spcPts val="0"/>
                        </a:spcAft>
                      </a:pPr>
                      <a:r>
                        <a:rPr lang="es-ES" sz="1200" dirty="0">
                          <a:effectLst/>
                        </a:rPr>
                        <a:t>Aumento de matrículas</a:t>
                      </a:r>
                      <a:endParaRPr lang="es-ES" sz="1800" dirty="0">
                        <a:effectLst/>
                        <a:latin typeface="Calibri"/>
                        <a:ea typeface="Times New Roman"/>
                        <a:cs typeface="Times New Roman"/>
                      </a:endParaRPr>
                    </a:p>
                  </a:txBody>
                  <a:tcPr marL="44450" marR="44450" marT="0" marB="0"/>
                </a:tc>
                <a:tc rowSpan="4">
                  <a:txBody>
                    <a:bodyPr/>
                    <a:lstStyle/>
                    <a:p>
                      <a:pPr algn="ctr">
                        <a:lnSpc>
                          <a:spcPct val="115000"/>
                        </a:lnSpc>
                        <a:spcAft>
                          <a:spcPts val="0"/>
                        </a:spcAft>
                      </a:pPr>
                      <a:r>
                        <a:rPr lang="es-ES" sz="1200" dirty="0">
                          <a:effectLst/>
                        </a:rPr>
                        <a:t>Tasa de crecimiento en matrículas del primer semestre</a:t>
                      </a:r>
                      <a:endParaRPr lang="es-ES" sz="1800" dirty="0">
                        <a:effectLst/>
                        <a:latin typeface="Calibri"/>
                        <a:ea typeface="Times New Roman"/>
                        <a:cs typeface="Times New Roman"/>
                      </a:endParaRPr>
                    </a:p>
                  </a:txBody>
                  <a:tcPr marL="44450" marR="44450" marT="0" marB="0"/>
                </a:tc>
                <a:tc rowSpan="4">
                  <a:txBody>
                    <a:bodyPr/>
                    <a:lstStyle/>
                    <a:p>
                      <a:pPr algn="ctr">
                        <a:lnSpc>
                          <a:spcPct val="115000"/>
                        </a:lnSpc>
                        <a:spcAft>
                          <a:spcPts val="0"/>
                        </a:spcAft>
                      </a:pPr>
                      <a:r>
                        <a:rPr lang="es-ES" sz="1200">
                          <a:effectLst/>
                        </a:rPr>
                        <a:t>10% semestral</a:t>
                      </a:r>
                      <a:endParaRPr lang="es-ES" sz="180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a:effectLst/>
                        </a:rPr>
                        <a:t>Mejoramiento imagen visual de la Facultad</a:t>
                      </a:r>
                      <a:endParaRPr lang="es-ES" sz="1800">
                        <a:effectLst/>
                        <a:latin typeface="Calibri"/>
                        <a:ea typeface="Times New Roman"/>
                        <a:cs typeface="Times New Roman"/>
                      </a:endParaRPr>
                    </a:p>
                  </a:txBody>
                  <a:tcPr marL="44450" marR="44450" marT="0" marB="0"/>
                </a:tc>
                <a:tc rowSpan="4">
                  <a:txBody>
                    <a:bodyPr/>
                    <a:lstStyle/>
                    <a:p>
                      <a:pPr algn="ctr">
                        <a:lnSpc>
                          <a:spcPct val="115000"/>
                        </a:lnSpc>
                        <a:spcAft>
                          <a:spcPts val="0"/>
                        </a:spcAft>
                      </a:pPr>
                      <a:r>
                        <a:rPr lang="es-ES" sz="1200" dirty="0">
                          <a:effectLst/>
                        </a:rPr>
                        <a:t>Director de Escuela</a:t>
                      </a:r>
                      <a:endParaRPr lang="es-ES" sz="1800" dirty="0">
                        <a:effectLst/>
                        <a:latin typeface="Calibri"/>
                        <a:ea typeface="Times New Roman"/>
                        <a:cs typeface="Times New Roman"/>
                      </a:endParaRPr>
                    </a:p>
                  </a:txBody>
                  <a:tcPr marL="44450" marR="44450" marT="0" marB="0"/>
                </a:tc>
              </a:tr>
              <a:tr h="458403">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200">
                          <a:effectLst/>
                        </a:rPr>
                        <a:t>Uso de nuevas tecnologías de comunicación</a:t>
                      </a:r>
                      <a:endParaRPr lang="es-ES" sz="1800">
                        <a:effectLst/>
                        <a:latin typeface="Calibri"/>
                        <a:ea typeface="Times New Roman"/>
                        <a:cs typeface="Times New Roman"/>
                      </a:endParaRPr>
                    </a:p>
                  </a:txBody>
                  <a:tcPr marL="44450" marR="44450" marT="0" marB="0"/>
                </a:tc>
                <a:tc vMerge="1">
                  <a:txBody>
                    <a:bodyPr/>
                    <a:lstStyle/>
                    <a:p>
                      <a:endParaRPr lang="es-ES"/>
                    </a:p>
                  </a:txBody>
                  <a:tcPr/>
                </a:tc>
              </a:tr>
              <a:tr h="458403">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200">
                          <a:effectLst/>
                        </a:rPr>
                        <a:t>Elaboración de material publicitario</a:t>
                      </a:r>
                      <a:endParaRPr lang="es-ES" sz="1800">
                        <a:effectLst/>
                        <a:latin typeface="Calibri"/>
                        <a:ea typeface="Times New Roman"/>
                        <a:cs typeface="Times New Roman"/>
                      </a:endParaRPr>
                    </a:p>
                  </a:txBody>
                  <a:tcPr marL="44450" marR="44450" marT="0" marB="0"/>
                </a:tc>
                <a:tc vMerge="1">
                  <a:txBody>
                    <a:bodyPr/>
                    <a:lstStyle/>
                    <a:p>
                      <a:endParaRPr lang="es-ES"/>
                    </a:p>
                  </a:txBody>
                  <a:tcPr/>
                </a:tc>
              </a:tr>
              <a:tr h="693958">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200">
                          <a:effectLst/>
                        </a:rPr>
                        <a:t>Promoción de forma personalizada sobre la Escuela de Economía</a:t>
                      </a:r>
                      <a:endParaRPr lang="es-ES" sz="1800">
                        <a:effectLst/>
                        <a:latin typeface="Calibri"/>
                        <a:ea typeface="Times New Roman"/>
                        <a:cs typeface="Times New Roman"/>
                      </a:endParaRPr>
                    </a:p>
                  </a:txBody>
                  <a:tcPr marL="44450" marR="44450" marT="0" marB="0"/>
                </a:tc>
                <a:tc vMerge="1">
                  <a:txBody>
                    <a:bodyPr/>
                    <a:lstStyle/>
                    <a:p>
                      <a:endParaRPr lang="es-ES"/>
                    </a:p>
                  </a:txBody>
                  <a:tcPr/>
                </a:tc>
              </a:tr>
              <a:tr h="1199155">
                <a:tc vMerge="1">
                  <a:txBody>
                    <a:bodyPr/>
                    <a:lstStyle/>
                    <a:p>
                      <a:endParaRPr lang="es-ES"/>
                    </a:p>
                  </a:txBody>
                  <a:tcPr/>
                </a:tc>
                <a:tc>
                  <a:txBody>
                    <a:bodyPr/>
                    <a:lstStyle/>
                    <a:p>
                      <a:pPr algn="ctr">
                        <a:lnSpc>
                          <a:spcPct val="115000"/>
                        </a:lnSpc>
                        <a:spcAft>
                          <a:spcPts val="0"/>
                        </a:spcAft>
                      </a:pPr>
                      <a:r>
                        <a:rPr lang="es-ES" sz="1200" dirty="0">
                          <a:effectLst/>
                        </a:rPr>
                        <a:t>Consolidar alianzas interinstitucionales con empresas públicas y privadas para la consecución de fondos externos</a:t>
                      </a:r>
                      <a:endParaRPr lang="es-ES" sz="18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dirty="0">
                          <a:effectLst/>
                        </a:rPr>
                        <a:t>Número de convenios</a:t>
                      </a:r>
                      <a:endParaRPr lang="es-ES" sz="18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dirty="0">
                          <a:effectLst/>
                        </a:rPr>
                        <a:t>&gt; 1 convenios por semestre</a:t>
                      </a:r>
                      <a:endParaRPr lang="es-ES" sz="18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dirty="0">
                          <a:effectLst/>
                        </a:rPr>
                        <a:t>Realización de alianzas con sectores económicos públicos y privados para generar recursos a través de programas de investigación</a:t>
                      </a:r>
                      <a:endParaRPr lang="es-ES" sz="18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dirty="0">
                          <a:effectLst/>
                        </a:rPr>
                        <a:t>Director de Escuela</a:t>
                      </a:r>
                      <a:endParaRPr lang="es-ES" sz="1800" dirty="0">
                        <a:effectLst/>
                        <a:latin typeface="Calibri"/>
                        <a:ea typeface="Times New Roman"/>
                        <a:cs typeface="Times New Roman"/>
                      </a:endParaRPr>
                    </a:p>
                  </a:txBody>
                  <a:tcPr marL="44450" marR="44450" marT="0" marB="0"/>
                </a:tc>
              </a:tr>
              <a:tr h="497852">
                <a:tc vMerge="1">
                  <a:txBody>
                    <a:bodyPr/>
                    <a:lstStyle/>
                    <a:p>
                      <a:endParaRPr lang="es-ES"/>
                    </a:p>
                  </a:txBody>
                  <a:tcPr/>
                </a:tc>
                <a:tc rowSpan="2">
                  <a:txBody>
                    <a:bodyPr/>
                    <a:lstStyle/>
                    <a:p>
                      <a:pPr algn="ctr">
                        <a:lnSpc>
                          <a:spcPct val="115000"/>
                        </a:lnSpc>
                        <a:spcAft>
                          <a:spcPts val="0"/>
                        </a:spcAft>
                      </a:pPr>
                      <a:r>
                        <a:rPr lang="es-ES" sz="1200" dirty="0">
                          <a:effectLst/>
                        </a:rPr>
                        <a:t>Incremento proyectos de investigación</a:t>
                      </a:r>
                      <a:endParaRPr lang="es-ES" sz="1800" dirty="0">
                        <a:effectLst/>
                        <a:latin typeface="Calibri"/>
                        <a:ea typeface="Times New Roman"/>
                        <a:cs typeface="Times New Roman"/>
                      </a:endParaRPr>
                    </a:p>
                  </a:txBody>
                  <a:tcPr marL="44450" marR="44450" marT="0" marB="0"/>
                </a:tc>
                <a:tc rowSpan="2">
                  <a:txBody>
                    <a:bodyPr/>
                    <a:lstStyle/>
                    <a:p>
                      <a:pPr algn="ctr">
                        <a:lnSpc>
                          <a:spcPct val="115000"/>
                        </a:lnSpc>
                        <a:spcAft>
                          <a:spcPts val="0"/>
                        </a:spcAft>
                      </a:pPr>
                      <a:r>
                        <a:rPr lang="es-ES" sz="1200">
                          <a:effectLst/>
                        </a:rPr>
                        <a:t>Número de proyectos de investigación </a:t>
                      </a:r>
                      <a:endParaRPr lang="es-ES" sz="1800">
                        <a:effectLst/>
                        <a:latin typeface="Calibri"/>
                        <a:ea typeface="Times New Roman"/>
                        <a:cs typeface="Times New Roman"/>
                      </a:endParaRPr>
                    </a:p>
                  </a:txBody>
                  <a:tcPr marL="44450" marR="44450" marT="0" marB="0"/>
                </a:tc>
                <a:tc rowSpan="2">
                  <a:txBody>
                    <a:bodyPr/>
                    <a:lstStyle/>
                    <a:p>
                      <a:pPr algn="ctr">
                        <a:lnSpc>
                          <a:spcPct val="115000"/>
                        </a:lnSpc>
                        <a:spcAft>
                          <a:spcPts val="0"/>
                        </a:spcAft>
                      </a:pPr>
                      <a:r>
                        <a:rPr lang="es-ES" sz="1200">
                          <a:effectLst/>
                        </a:rPr>
                        <a:t>2 proyectos presentados y aprobados por docentes de la Escuela en el año</a:t>
                      </a:r>
                      <a:endParaRPr lang="es-ES" sz="180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200" dirty="0">
                          <a:effectLst/>
                        </a:rPr>
                        <a:t>Compromiso de los docentes</a:t>
                      </a:r>
                      <a:endParaRPr lang="es-ES" sz="1800" dirty="0">
                        <a:effectLst/>
                        <a:latin typeface="Calibri"/>
                        <a:ea typeface="Times New Roman"/>
                        <a:cs typeface="Times New Roman"/>
                      </a:endParaRPr>
                    </a:p>
                  </a:txBody>
                  <a:tcPr marL="44450" marR="44450" marT="0" marB="0"/>
                </a:tc>
                <a:tc rowSpan="2">
                  <a:txBody>
                    <a:bodyPr/>
                    <a:lstStyle/>
                    <a:p>
                      <a:pPr algn="ctr">
                        <a:lnSpc>
                          <a:spcPct val="115000"/>
                        </a:lnSpc>
                        <a:spcAft>
                          <a:spcPts val="0"/>
                        </a:spcAft>
                      </a:pPr>
                      <a:r>
                        <a:rPr lang="es-ES" sz="1200" dirty="0">
                          <a:effectLst/>
                        </a:rPr>
                        <a:t>Docentes de la Escuela de Economía</a:t>
                      </a:r>
                      <a:endParaRPr lang="es-ES" sz="1800" dirty="0">
                        <a:effectLst/>
                        <a:latin typeface="Calibri"/>
                        <a:ea typeface="Times New Roman"/>
                        <a:cs typeface="Times New Roman"/>
                      </a:endParaRPr>
                    </a:p>
                  </a:txBody>
                  <a:tcPr marL="44450" marR="44450" marT="0" marB="0"/>
                </a:tc>
              </a:tr>
              <a:tr h="541164">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lnSpc>
                          <a:spcPct val="115000"/>
                        </a:lnSpc>
                        <a:spcAft>
                          <a:spcPts val="0"/>
                        </a:spcAft>
                      </a:pPr>
                      <a:r>
                        <a:rPr lang="es-ES" sz="1200" dirty="0">
                          <a:effectLst/>
                        </a:rPr>
                        <a:t>Creación del Instituto de Investigaciones Económicas</a:t>
                      </a:r>
                      <a:endParaRPr lang="es-ES" sz="1800" dirty="0">
                        <a:effectLst/>
                        <a:latin typeface="Calibri"/>
                        <a:ea typeface="Times New Roman"/>
                        <a:cs typeface="Times New Roman"/>
                      </a:endParaRPr>
                    </a:p>
                  </a:txBody>
                  <a:tcPr marL="44450" marR="44450" marT="0" marB="0"/>
                </a:tc>
                <a:tc vMerge="1">
                  <a:txBody>
                    <a:bodyPr/>
                    <a:lstStyle/>
                    <a:p>
                      <a:endParaRPr lang="es-ES"/>
                    </a:p>
                  </a:txBody>
                  <a:tcPr/>
                </a:tc>
              </a:tr>
            </a:tbl>
          </a:graphicData>
        </a:graphic>
      </p:graphicFrame>
    </p:spTree>
    <p:extLst>
      <p:ext uri="{BB962C8B-B14F-4D97-AF65-F5344CB8AC3E}">
        <p14:creationId xmlns:p14="http://schemas.microsoft.com/office/powerpoint/2010/main" val="19181123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4624"/>
            <a:ext cx="8712968" cy="648072"/>
          </a:xfrm>
        </p:spPr>
        <p:txBody>
          <a:bodyPr/>
          <a:lstStyle/>
          <a:p>
            <a:r>
              <a:rPr lang="es-ES" dirty="0"/>
              <a:t>CUADRO DE MANDO </a:t>
            </a:r>
            <a:r>
              <a:rPr lang="es-ES" dirty="0" smtClean="0"/>
              <a:t>INTEGRAL</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2263946769"/>
              </p:ext>
            </p:extLst>
          </p:nvPr>
        </p:nvGraphicFramePr>
        <p:xfrm>
          <a:off x="107504" y="865314"/>
          <a:ext cx="9001000" cy="5935740"/>
        </p:xfrm>
        <a:graphic>
          <a:graphicData uri="http://schemas.openxmlformats.org/drawingml/2006/table">
            <a:tbl>
              <a:tblPr firstRow="1" firstCol="1" bandRow="1">
                <a:tableStyleId>{5C22544A-7EE6-4342-B048-85BDC9FD1C3A}</a:tableStyleId>
              </a:tblPr>
              <a:tblGrid>
                <a:gridCol w="936104"/>
                <a:gridCol w="1656184"/>
                <a:gridCol w="1152128"/>
                <a:gridCol w="2232248"/>
                <a:gridCol w="1944216"/>
                <a:gridCol w="1080120"/>
              </a:tblGrid>
              <a:tr h="362747">
                <a:tc>
                  <a:txBody>
                    <a:bodyPr/>
                    <a:lstStyle/>
                    <a:p>
                      <a:pPr algn="ctr">
                        <a:lnSpc>
                          <a:spcPct val="115000"/>
                        </a:lnSpc>
                        <a:spcAft>
                          <a:spcPts val="0"/>
                        </a:spcAft>
                      </a:pPr>
                      <a:r>
                        <a:rPr lang="es-ES" sz="800" dirty="0">
                          <a:effectLst/>
                        </a:rPr>
                        <a:t>PERSPECTIVAS</a:t>
                      </a:r>
                      <a:endParaRPr lang="es-ES" sz="900" dirty="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OBJETIVOS</a:t>
                      </a:r>
                      <a:endParaRPr lang="es-ES" sz="1050" dirty="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INDICADORES</a:t>
                      </a:r>
                      <a:endParaRPr lang="es-ES" sz="1050" dirty="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METAS</a:t>
                      </a:r>
                      <a:endParaRPr lang="es-ES" sz="1050" dirty="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INICIATIVAS</a:t>
                      </a:r>
                      <a:endParaRPr lang="es-ES" sz="1050" dirty="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RESPONSABLE</a:t>
                      </a:r>
                      <a:endParaRPr lang="es-ES" sz="1050" dirty="0">
                        <a:effectLst/>
                        <a:latin typeface="Calibri"/>
                        <a:ea typeface="Times New Roman"/>
                        <a:cs typeface="Times New Roman"/>
                      </a:endParaRPr>
                    </a:p>
                  </a:txBody>
                  <a:tcPr marL="29486" marR="29486" marT="0" marB="0" anchor="ctr"/>
                </a:tc>
              </a:tr>
              <a:tr h="725494">
                <a:tc rowSpan="6">
                  <a:txBody>
                    <a:bodyPr/>
                    <a:lstStyle/>
                    <a:p>
                      <a:pPr algn="ctr">
                        <a:lnSpc>
                          <a:spcPct val="115000"/>
                        </a:lnSpc>
                        <a:spcAft>
                          <a:spcPts val="0"/>
                        </a:spcAft>
                      </a:pPr>
                      <a:r>
                        <a:rPr lang="es-ES" sz="1000">
                          <a:effectLst/>
                        </a:rPr>
                        <a:t>CLIENTE</a:t>
                      </a:r>
                      <a:endParaRPr lang="es-ES" sz="1050">
                        <a:effectLst/>
                        <a:latin typeface="Calibri"/>
                        <a:ea typeface="Times New Roman"/>
                        <a:cs typeface="Times New Roman"/>
                      </a:endParaRPr>
                    </a:p>
                  </a:txBody>
                  <a:tcPr marL="29486" marR="29486" marT="0" marB="0" anchor="ctr"/>
                </a:tc>
                <a:tc>
                  <a:txBody>
                    <a:bodyPr/>
                    <a:lstStyle/>
                    <a:p>
                      <a:pPr algn="ctr">
                        <a:lnSpc>
                          <a:spcPct val="115000"/>
                        </a:lnSpc>
                        <a:spcAft>
                          <a:spcPts val="0"/>
                        </a:spcAft>
                      </a:pPr>
                      <a:r>
                        <a:rPr lang="es-ES" sz="1000" dirty="0">
                          <a:effectLst/>
                        </a:rPr>
                        <a:t>Conocer las necesidades empresariales de la ciudad de Riobamba, para mejorar la formación de salida de los estudiantes de la carrera</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Perfil consultado</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1 vez al año</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Elaboración de estudios de mercado para determinar las ventajas competitivas de la carrera  y las necesidades de los potenciales clientes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Comisión Carrera de Economía</a:t>
                      </a:r>
                      <a:endParaRPr lang="es-ES" sz="1050" dirty="0">
                        <a:effectLst/>
                        <a:latin typeface="Calibri"/>
                        <a:ea typeface="Times New Roman"/>
                        <a:cs typeface="Times New Roman"/>
                      </a:endParaRPr>
                    </a:p>
                  </a:txBody>
                  <a:tcPr marL="29486" marR="29486" marT="0" marB="0"/>
                </a:tc>
              </a:tr>
              <a:tr h="967325">
                <a:tc vMerge="1">
                  <a:txBody>
                    <a:bodyPr/>
                    <a:lstStyle/>
                    <a:p>
                      <a:endParaRPr lang="es-ES"/>
                    </a:p>
                  </a:txBody>
                  <a:tcPr/>
                </a:tc>
                <a:tc>
                  <a:txBody>
                    <a:bodyPr/>
                    <a:lstStyle/>
                    <a:p>
                      <a:pPr algn="ctr">
                        <a:lnSpc>
                          <a:spcPct val="115000"/>
                        </a:lnSpc>
                        <a:spcAft>
                          <a:spcPts val="0"/>
                        </a:spcAft>
                      </a:pPr>
                      <a:r>
                        <a:rPr lang="es-ES" sz="1000" dirty="0">
                          <a:effectLst/>
                        </a:rPr>
                        <a:t>Mejorar posicionamiento de la Escuela de Economía</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Porcentaje de participación en el mercado</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10%</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Promoción de forma personalizada sobre la Escuela de Economía</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Director de Escuela/docentes/Asociación de Escuela</a:t>
                      </a:r>
                      <a:endParaRPr lang="es-ES" sz="1050" dirty="0">
                        <a:effectLst/>
                        <a:latin typeface="Calibri"/>
                        <a:ea typeface="Times New Roman"/>
                        <a:cs typeface="Times New Roman"/>
                      </a:endParaRPr>
                    </a:p>
                  </a:txBody>
                  <a:tcPr marL="29486" marR="29486" marT="0" marB="0"/>
                </a:tc>
              </a:tr>
              <a:tr h="725494">
                <a:tc vMerge="1">
                  <a:txBody>
                    <a:bodyPr/>
                    <a:lstStyle/>
                    <a:p>
                      <a:endParaRPr lang="es-ES"/>
                    </a:p>
                  </a:txBody>
                  <a:tcPr/>
                </a:tc>
                <a:tc>
                  <a:txBody>
                    <a:bodyPr/>
                    <a:lstStyle/>
                    <a:p>
                      <a:pPr algn="ctr">
                        <a:lnSpc>
                          <a:spcPct val="115000"/>
                        </a:lnSpc>
                        <a:spcAft>
                          <a:spcPts val="0"/>
                        </a:spcAft>
                      </a:pPr>
                      <a:r>
                        <a:rPr lang="es-ES" sz="1000">
                          <a:effectLst/>
                        </a:rPr>
                        <a:t>Elaboración de estrategias de marketing que permitan fortalecer la imagen corporativa de la Escuela de Economíaa nivel local y regional</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 Top mind/share Mind</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Más del 20% Share Mind</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Contratación de publicidad en medios de comunicación masivos y tecnológicos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Departamento Financiero UNACH</a:t>
                      </a:r>
                      <a:endParaRPr lang="es-ES" sz="1050">
                        <a:effectLst/>
                        <a:latin typeface="Calibri"/>
                        <a:ea typeface="Times New Roman"/>
                        <a:cs typeface="Times New Roman"/>
                      </a:endParaRPr>
                    </a:p>
                  </a:txBody>
                  <a:tcPr marL="29486" marR="29486" marT="0" marB="0"/>
                </a:tc>
              </a:tr>
              <a:tr h="725494">
                <a:tc vMerge="1">
                  <a:txBody>
                    <a:bodyPr/>
                    <a:lstStyle/>
                    <a:p>
                      <a:endParaRPr lang="es-ES"/>
                    </a:p>
                  </a:txBody>
                  <a:tcPr/>
                </a:tc>
                <a:tc>
                  <a:txBody>
                    <a:bodyPr/>
                    <a:lstStyle/>
                    <a:p>
                      <a:pPr algn="ctr">
                        <a:lnSpc>
                          <a:spcPct val="115000"/>
                        </a:lnSpc>
                        <a:spcAft>
                          <a:spcPts val="0"/>
                        </a:spcAft>
                      </a:pPr>
                      <a:r>
                        <a:rPr lang="es-ES" sz="1000">
                          <a:effectLst/>
                        </a:rPr>
                        <a:t>Mejorar equipamiento de las aulas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Número de aulas equipadas adecuadamente</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&gt; 80% de las aulas equipadas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Ampliación aulas </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Departamento Financiero UNACH</a:t>
                      </a:r>
                      <a:endParaRPr lang="es-ES" sz="1050">
                        <a:effectLst/>
                        <a:latin typeface="Calibri"/>
                        <a:ea typeface="Times New Roman"/>
                        <a:cs typeface="Times New Roman"/>
                      </a:endParaRPr>
                    </a:p>
                  </a:txBody>
                  <a:tcPr marL="29486" marR="29486" marT="0" marB="0"/>
                </a:tc>
              </a:tr>
              <a:tr h="725494">
                <a:tc vMerge="1">
                  <a:txBody>
                    <a:bodyPr/>
                    <a:lstStyle/>
                    <a:p>
                      <a:endParaRPr lang="es-ES"/>
                    </a:p>
                  </a:txBody>
                  <a:tcPr/>
                </a:tc>
                <a:tc>
                  <a:txBody>
                    <a:bodyPr/>
                    <a:lstStyle/>
                    <a:p>
                      <a:pPr algn="ctr">
                        <a:lnSpc>
                          <a:spcPct val="115000"/>
                        </a:lnSpc>
                        <a:spcAft>
                          <a:spcPts val="0"/>
                        </a:spcAft>
                      </a:pPr>
                      <a:r>
                        <a:rPr lang="es-ES" sz="1000">
                          <a:effectLst/>
                        </a:rPr>
                        <a:t>Elaborar procesos de mejoramiento de Malla, Plan de estudios y Planes curriculares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Plan curricular, sílabos, currículo equilibrado</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1 currículo de carrera estructurado</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Proyecto de Rediseño curricular</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Comisión Carrera de Economía</a:t>
                      </a:r>
                      <a:endParaRPr lang="es-ES" sz="1050">
                        <a:effectLst/>
                        <a:latin typeface="Calibri"/>
                        <a:ea typeface="Times New Roman"/>
                        <a:cs typeface="Times New Roman"/>
                      </a:endParaRPr>
                    </a:p>
                  </a:txBody>
                  <a:tcPr marL="29486" marR="29486" marT="0" marB="0"/>
                </a:tc>
              </a:tr>
              <a:tr h="1205197">
                <a:tc vMerge="1">
                  <a:txBody>
                    <a:bodyPr/>
                    <a:lstStyle/>
                    <a:p>
                      <a:endParaRPr lang="es-ES"/>
                    </a:p>
                  </a:txBody>
                  <a:tcPr/>
                </a:tc>
                <a:tc>
                  <a:txBody>
                    <a:bodyPr/>
                    <a:lstStyle/>
                    <a:p>
                      <a:pPr algn="ctr">
                        <a:lnSpc>
                          <a:spcPct val="115000"/>
                        </a:lnSpc>
                        <a:spcAft>
                          <a:spcPts val="0"/>
                        </a:spcAft>
                      </a:pPr>
                      <a:r>
                        <a:rPr lang="es-ES" sz="1000">
                          <a:effectLst/>
                        </a:rPr>
                        <a:t>Desarrollar un sistema de seguimiento a graduados que permitan ir retroalimentando a la Escuela sobre el cumplimiento del perfil de egreso</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Sistema implementado</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El sistema tiene un responsable del </a:t>
                      </a:r>
                      <a:r>
                        <a:rPr lang="es-ES" sz="1000" dirty="0" smtClean="0">
                          <a:effectLst/>
                        </a:rPr>
                        <a:t>monitoreo, </a:t>
                      </a:r>
                      <a:r>
                        <a:rPr lang="es-ES" sz="1000" dirty="0">
                          <a:effectLst/>
                        </a:rPr>
                        <a:t>formatos digitales de captura </a:t>
                      </a:r>
                      <a:r>
                        <a:rPr lang="es-ES" sz="1000" dirty="0" smtClean="0">
                          <a:effectLst/>
                        </a:rPr>
                        <a:t>de </a:t>
                      </a:r>
                      <a:r>
                        <a:rPr lang="es-ES" sz="1000" dirty="0">
                          <a:effectLst/>
                        </a:rPr>
                        <a:t>información, programas</a:t>
                      </a:r>
                      <a:br>
                        <a:rPr lang="es-ES" sz="1000" dirty="0">
                          <a:effectLst/>
                        </a:rPr>
                      </a:br>
                      <a:r>
                        <a:rPr lang="es-ES" sz="1000" dirty="0">
                          <a:effectLst/>
                        </a:rPr>
                        <a:t>de procesamiento de la información y de reportes generados para la toma de</a:t>
                      </a:r>
                      <a:br>
                        <a:rPr lang="es-ES" sz="1000" dirty="0">
                          <a:effectLst/>
                        </a:rPr>
                      </a:br>
                      <a:r>
                        <a:rPr lang="es-ES" sz="1000" dirty="0">
                          <a:effectLst/>
                        </a:rPr>
                        <a:t>decisiones.</a:t>
                      </a:r>
                      <a:endParaRPr lang="es-ES" sz="1050" dirty="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a:effectLst/>
                        </a:rPr>
                        <a:t>Programa Institucional de Seguimiento a Graduados</a:t>
                      </a:r>
                      <a:endParaRPr lang="es-ES" sz="1050">
                        <a:effectLst/>
                        <a:latin typeface="Calibri"/>
                        <a:ea typeface="Times New Roman"/>
                        <a:cs typeface="Times New Roman"/>
                      </a:endParaRPr>
                    </a:p>
                  </a:txBody>
                  <a:tcPr marL="29486" marR="29486" marT="0" marB="0"/>
                </a:tc>
                <a:tc>
                  <a:txBody>
                    <a:bodyPr/>
                    <a:lstStyle/>
                    <a:p>
                      <a:pPr algn="ctr">
                        <a:lnSpc>
                          <a:spcPct val="115000"/>
                        </a:lnSpc>
                        <a:spcAft>
                          <a:spcPts val="0"/>
                        </a:spcAft>
                      </a:pPr>
                      <a:r>
                        <a:rPr lang="es-ES" sz="1000" dirty="0">
                          <a:effectLst/>
                        </a:rPr>
                        <a:t>Coordinador Seguimiento a Graduados</a:t>
                      </a:r>
                      <a:endParaRPr lang="es-ES" sz="1050" dirty="0">
                        <a:effectLst/>
                        <a:latin typeface="Calibri"/>
                        <a:ea typeface="Times New Roman"/>
                        <a:cs typeface="Times New Roman"/>
                      </a:endParaRPr>
                    </a:p>
                  </a:txBody>
                  <a:tcPr marL="29486" marR="29486" marT="0" marB="0"/>
                </a:tc>
              </a:tr>
            </a:tbl>
          </a:graphicData>
        </a:graphic>
      </p:graphicFrame>
    </p:spTree>
    <p:extLst>
      <p:ext uri="{BB962C8B-B14F-4D97-AF65-F5344CB8AC3E}">
        <p14:creationId xmlns:p14="http://schemas.microsoft.com/office/powerpoint/2010/main" val="38844639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4624"/>
            <a:ext cx="8712968" cy="792088"/>
          </a:xfrm>
        </p:spPr>
        <p:txBody>
          <a:bodyPr/>
          <a:lstStyle/>
          <a:p>
            <a:r>
              <a:rPr lang="es-ES" dirty="0"/>
              <a:t>CUADRO DE MANDO </a:t>
            </a:r>
            <a:r>
              <a:rPr lang="es-ES" dirty="0" smtClean="0"/>
              <a:t>INTEGRAL</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700173122"/>
              </p:ext>
            </p:extLst>
          </p:nvPr>
        </p:nvGraphicFramePr>
        <p:xfrm>
          <a:off x="107504" y="1124744"/>
          <a:ext cx="8928992" cy="5285658"/>
        </p:xfrm>
        <a:graphic>
          <a:graphicData uri="http://schemas.openxmlformats.org/drawingml/2006/table">
            <a:tbl>
              <a:tblPr firstRow="1" firstCol="1" bandRow="1">
                <a:tableStyleId>{5C22544A-7EE6-4342-B048-85BDC9FD1C3A}</a:tableStyleId>
              </a:tblPr>
              <a:tblGrid>
                <a:gridCol w="1368152"/>
                <a:gridCol w="1944216"/>
                <a:gridCol w="1296144"/>
                <a:gridCol w="1512168"/>
                <a:gridCol w="1224136"/>
                <a:gridCol w="1584176"/>
              </a:tblGrid>
              <a:tr h="360040">
                <a:tc>
                  <a:txBody>
                    <a:bodyPr/>
                    <a:lstStyle/>
                    <a:p>
                      <a:pPr algn="ctr">
                        <a:lnSpc>
                          <a:spcPct val="115000"/>
                        </a:lnSpc>
                        <a:spcAft>
                          <a:spcPts val="0"/>
                        </a:spcAft>
                      </a:pPr>
                      <a:r>
                        <a:rPr lang="es-ES" sz="1200" dirty="0">
                          <a:effectLst/>
                        </a:rPr>
                        <a:t>PERSPECTIVAS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OBJETIVOS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INDICADORES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METAS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INICIATIVAS</a:t>
                      </a:r>
                      <a:endParaRPr lang="es-ES" sz="18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200" dirty="0">
                          <a:effectLst/>
                        </a:rPr>
                        <a:t>RESPONSABLE</a:t>
                      </a:r>
                      <a:endParaRPr lang="es-ES" sz="1800" dirty="0">
                        <a:effectLst/>
                        <a:latin typeface="Calibri"/>
                        <a:ea typeface="Times New Roman"/>
                        <a:cs typeface="Times New Roman"/>
                      </a:endParaRPr>
                    </a:p>
                  </a:txBody>
                  <a:tcPr marL="44450" marR="44450" marT="0" marB="0" anchor="ctr"/>
                </a:tc>
              </a:tr>
              <a:tr h="1738544">
                <a:tc rowSpan="2">
                  <a:txBody>
                    <a:bodyPr/>
                    <a:lstStyle/>
                    <a:p>
                      <a:pPr>
                        <a:lnSpc>
                          <a:spcPct val="115000"/>
                        </a:lnSpc>
                        <a:spcAft>
                          <a:spcPts val="0"/>
                        </a:spcAft>
                      </a:pPr>
                      <a:r>
                        <a:rPr lang="es-ES" sz="1600" dirty="0">
                          <a:effectLst/>
                        </a:rPr>
                        <a:t>PROCESOS</a:t>
                      </a:r>
                      <a:endParaRPr lang="es-ES" sz="24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600" dirty="0">
                          <a:effectLst/>
                        </a:rPr>
                        <a:t>Revisión de la filosofía empresarial de la Escuela de Economía, de tal manera que se adapte a las necesidades actuales</a:t>
                      </a:r>
                      <a:endParaRPr lang="es-ES" sz="24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a:effectLst/>
                        </a:rPr>
                        <a:t>Nivel de conocimiento filosofía empresarial</a:t>
                      </a:r>
                      <a:endParaRPr lang="es-ES" sz="240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a:effectLst/>
                        </a:rPr>
                        <a:t>&gt; 80% de los docentes y 20% de los estudiantes conocen filosofía de la Escuela</a:t>
                      </a:r>
                      <a:endParaRPr lang="es-ES" sz="240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a:effectLst/>
                        </a:rPr>
                        <a:t>Programa de capacitación interno</a:t>
                      </a:r>
                      <a:endParaRPr lang="es-ES" sz="240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dirty="0">
                          <a:effectLst/>
                        </a:rPr>
                        <a:t>Director de Escuela</a:t>
                      </a:r>
                      <a:endParaRPr lang="es-ES" sz="2400" dirty="0">
                        <a:effectLst/>
                        <a:latin typeface="Calibri"/>
                        <a:ea typeface="Times New Roman"/>
                        <a:cs typeface="Times New Roman"/>
                      </a:endParaRPr>
                    </a:p>
                  </a:txBody>
                  <a:tcPr marL="44450" marR="44450" marT="0" marB="0"/>
                </a:tc>
              </a:tr>
              <a:tr h="2962706">
                <a:tc vMerge="1">
                  <a:txBody>
                    <a:bodyPr/>
                    <a:lstStyle/>
                    <a:p>
                      <a:endParaRPr lang="es-ES"/>
                    </a:p>
                  </a:txBody>
                  <a:tcPr/>
                </a:tc>
                <a:tc>
                  <a:txBody>
                    <a:bodyPr/>
                    <a:lstStyle/>
                    <a:p>
                      <a:pPr algn="ctr">
                        <a:lnSpc>
                          <a:spcPct val="115000"/>
                        </a:lnSpc>
                        <a:spcAft>
                          <a:spcPts val="0"/>
                        </a:spcAft>
                      </a:pPr>
                      <a:r>
                        <a:rPr lang="es-ES" sz="1600" dirty="0">
                          <a:effectLst/>
                        </a:rPr>
                        <a:t>Obtener Tutorías a estudiantes</a:t>
                      </a:r>
                      <a:endParaRPr lang="es-ES" sz="24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dirty="0">
                          <a:effectLst/>
                        </a:rPr>
                        <a:t>Porcentaje de tutorías </a:t>
                      </a:r>
                      <a:endParaRPr lang="es-ES" sz="24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dirty="0">
                          <a:effectLst/>
                        </a:rPr>
                        <a:t>&gt; 70% de los estudiantes cuenta con un tutor que realiza el seguimiento personalizado de su progresión y desarrollo</a:t>
                      </a:r>
                      <a:endParaRPr lang="es-ES" sz="24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dirty="0">
                          <a:effectLst/>
                        </a:rPr>
                        <a:t>Distribución de docentes tutores </a:t>
                      </a:r>
                      <a:endParaRPr lang="es-ES" sz="2400" dirty="0">
                        <a:effectLst/>
                        <a:latin typeface="Calibri"/>
                        <a:ea typeface="Times New Roman"/>
                        <a:cs typeface="Times New Roman"/>
                      </a:endParaRPr>
                    </a:p>
                  </a:txBody>
                  <a:tcPr marL="44450" marR="44450" marT="0" marB="0"/>
                </a:tc>
                <a:tc>
                  <a:txBody>
                    <a:bodyPr/>
                    <a:lstStyle/>
                    <a:p>
                      <a:pPr algn="ctr">
                        <a:lnSpc>
                          <a:spcPct val="115000"/>
                        </a:lnSpc>
                        <a:spcAft>
                          <a:spcPts val="0"/>
                        </a:spcAft>
                      </a:pPr>
                      <a:r>
                        <a:rPr lang="es-ES" sz="1600" dirty="0">
                          <a:effectLst/>
                        </a:rPr>
                        <a:t>Docentes de la Escuela de Economía</a:t>
                      </a:r>
                      <a:endParaRPr lang="es-ES" sz="2400" dirty="0">
                        <a:effectLst/>
                        <a:latin typeface="Calibri"/>
                        <a:ea typeface="Times New Roman"/>
                        <a:cs typeface="Times New Roman"/>
                      </a:endParaRPr>
                    </a:p>
                  </a:txBody>
                  <a:tcPr marL="44450" marR="44450" marT="0" marB="0"/>
                </a:tc>
              </a:tr>
            </a:tbl>
          </a:graphicData>
        </a:graphic>
      </p:graphicFrame>
    </p:spTree>
    <p:extLst>
      <p:ext uri="{BB962C8B-B14F-4D97-AF65-F5344CB8AC3E}">
        <p14:creationId xmlns:p14="http://schemas.microsoft.com/office/powerpoint/2010/main" val="36122424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4624"/>
            <a:ext cx="8712968" cy="792088"/>
          </a:xfrm>
        </p:spPr>
        <p:txBody>
          <a:bodyPr/>
          <a:lstStyle/>
          <a:p>
            <a:r>
              <a:rPr lang="es-ES" dirty="0"/>
              <a:t>CUADRO DE MANDO </a:t>
            </a:r>
            <a:r>
              <a:rPr lang="es-ES" dirty="0" smtClean="0"/>
              <a:t>INTEGRAL</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2358893688"/>
              </p:ext>
            </p:extLst>
          </p:nvPr>
        </p:nvGraphicFramePr>
        <p:xfrm>
          <a:off x="179512" y="908720"/>
          <a:ext cx="8784976" cy="5745629"/>
        </p:xfrm>
        <a:graphic>
          <a:graphicData uri="http://schemas.openxmlformats.org/drawingml/2006/table">
            <a:tbl>
              <a:tblPr firstRow="1" firstCol="1" bandRow="1">
                <a:tableStyleId>{5C22544A-7EE6-4342-B048-85BDC9FD1C3A}</a:tableStyleId>
              </a:tblPr>
              <a:tblGrid>
                <a:gridCol w="1080120"/>
                <a:gridCol w="2592288"/>
                <a:gridCol w="1440160"/>
                <a:gridCol w="1080120"/>
                <a:gridCol w="1440160"/>
                <a:gridCol w="1152128"/>
              </a:tblGrid>
              <a:tr h="490067">
                <a:tc>
                  <a:txBody>
                    <a:bodyPr/>
                    <a:lstStyle/>
                    <a:p>
                      <a:pPr algn="ctr">
                        <a:lnSpc>
                          <a:spcPct val="115000"/>
                        </a:lnSpc>
                        <a:spcAft>
                          <a:spcPts val="0"/>
                        </a:spcAft>
                      </a:pPr>
                      <a:r>
                        <a:rPr lang="es-ES" sz="1000" dirty="0">
                          <a:effectLst/>
                        </a:rPr>
                        <a:t>PERSPECTIVAS</a:t>
                      </a:r>
                      <a:endParaRPr lang="es-ES" sz="1200" dirty="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a:effectLst/>
                        </a:rPr>
                        <a:t>OBJETIVOS</a:t>
                      </a:r>
                      <a:endParaRPr lang="es-ES" sz="120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a:effectLst/>
                        </a:rPr>
                        <a:t>INDICADORES</a:t>
                      </a:r>
                      <a:endParaRPr lang="es-ES" sz="120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a:effectLst/>
                        </a:rPr>
                        <a:t>METAS</a:t>
                      </a:r>
                      <a:endParaRPr lang="es-ES" sz="120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a:effectLst/>
                        </a:rPr>
                        <a:t>INICIATIVAS</a:t>
                      </a:r>
                      <a:endParaRPr lang="es-ES" sz="120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dirty="0">
                          <a:effectLst/>
                        </a:rPr>
                        <a:t>RESPONSABLE</a:t>
                      </a:r>
                      <a:endParaRPr lang="es-ES" sz="1200" dirty="0">
                        <a:effectLst/>
                        <a:latin typeface="Calibri"/>
                        <a:ea typeface="Times New Roman"/>
                        <a:cs typeface="Times New Roman"/>
                      </a:endParaRPr>
                    </a:p>
                  </a:txBody>
                  <a:tcPr marL="43391" marR="43391" marT="0" marB="0" anchor="ctr"/>
                </a:tc>
              </a:tr>
              <a:tr h="653423">
                <a:tc rowSpan="6">
                  <a:txBody>
                    <a:bodyPr/>
                    <a:lstStyle/>
                    <a:p>
                      <a:pPr algn="ctr">
                        <a:lnSpc>
                          <a:spcPct val="115000"/>
                        </a:lnSpc>
                        <a:spcAft>
                          <a:spcPts val="0"/>
                        </a:spcAft>
                      </a:pPr>
                      <a:r>
                        <a:rPr lang="es-ES" sz="1000">
                          <a:effectLst/>
                        </a:rPr>
                        <a:t>CAPITAL INTERNO</a:t>
                      </a:r>
                      <a:endParaRPr lang="es-ES" sz="1200">
                        <a:effectLst/>
                        <a:latin typeface="Calibri"/>
                        <a:ea typeface="Times New Roman"/>
                        <a:cs typeface="Times New Roman"/>
                      </a:endParaRPr>
                    </a:p>
                  </a:txBody>
                  <a:tcPr marL="43391" marR="43391" marT="0" marB="0" anchor="ctr"/>
                </a:tc>
                <a:tc>
                  <a:txBody>
                    <a:bodyPr/>
                    <a:lstStyle/>
                    <a:p>
                      <a:pPr algn="ctr">
                        <a:lnSpc>
                          <a:spcPct val="115000"/>
                        </a:lnSpc>
                        <a:spcAft>
                          <a:spcPts val="0"/>
                        </a:spcAft>
                      </a:pPr>
                      <a:r>
                        <a:rPr lang="es-ES" sz="1000">
                          <a:effectLst/>
                        </a:rPr>
                        <a:t>Mejorar el tipo de vinculación que mantienen los docentes con la Escuela</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Porcentaje profesores tiempo completo</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Mas del 70% de profesores tienen tiempo completo</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Realizar concursos de méritos y oposición para entregar nombramientos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Vicerrectorado Académico</a:t>
                      </a:r>
                      <a:endParaRPr lang="es-ES" sz="1200">
                        <a:effectLst/>
                        <a:latin typeface="Calibri"/>
                        <a:ea typeface="Times New Roman"/>
                        <a:cs typeface="Times New Roman"/>
                      </a:endParaRPr>
                    </a:p>
                  </a:txBody>
                  <a:tcPr marL="43391" marR="43391" marT="0" marB="0"/>
                </a:tc>
              </a:tr>
              <a:tr h="827689">
                <a:tc vMerge="1">
                  <a:txBody>
                    <a:bodyPr/>
                    <a:lstStyle/>
                    <a:p>
                      <a:endParaRPr lang="es-ES"/>
                    </a:p>
                  </a:txBody>
                  <a:tcPr/>
                </a:tc>
                <a:tc>
                  <a:txBody>
                    <a:bodyPr/>
                    <a:lstStyle/>
                    <a:p>
                      <a:pPr algn="ctr">
                        <a:lnSpc>
                          <a:spcPct val="115000"/>
                        </a:lnSpc>
                        <a:spcAft>
                          <a:spcPts val="0"/>
                        </a:spcAft>
                      </a:pPr>
                      <a:r>
                        <a:rPr lang="es-ES" sz="1000">
                          <a:effectLst/>
                        </a:rPr>
                        <a:t>Disponer de espacio físico adecuado para que los docentes realicen el acompañamiento respectivo en la formación de los estudiantes </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Oficinas docentes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&gt; 70% de los docentes a tiempo completo tienen una oficina apropiada</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Mejoramiento oficinas para docentes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Decanato FCPyA</a:t>
                      </a:r>
                      <a:endParaRPr lang="es-ES" sz="1200">
                        <a:effectLst/>
                        <a:latin typeface="Calibri"/>
                        <a:ea typeface="Times New Roman"/>
                        <a:cs typeface="Times New Roman"/>
                      </a:endParaRPr>
                    </a:p>
                  </a:txBody>
                  <a:tcPr marL="43391" marR="43391" marT="0" marB="0"/>
                </a:tc>
              </a:tr>
              <a:tr h="995033">
                <a:tc vMerge="1">
                  <a:txBody>
                    <a:bodyPr/>
                    <a:lstStyle/>
                    <a:p>
                      <a:endParaRPr lang="es-ES"/>
                    </a:p>
                  </a:txBody>
                  <a:tcPr/>
                </a:tc>
                <a:tc>
                  <a:txBody>
                    <a:bodyPr/>
                    <a:lstStyle/>
                    <a:p>
                      <a:pPr algn="ctr">
                        <a:lnSpc>
                          <a:spcPct val="115000"/>
                        </a:lnSpc>
                        <a:spcAft>
                          <a:spcPts val="0"/>
                        </a:spcAft>
                      </a:pPr>
                      <a:r>
                        <a:rPr lang="es-ES" sz="1000">
                          <a:effectLst/>
                        </a:rPr>
                        <a:t>Impulsar la formación complementaria para  el equipo docente de la Escuela de Economía, a través de programas de capacitación específicos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Perfeccionamiento docente</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40 horas o más de capacitación por semestre</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Elaboración de Plan de capacitación semestral</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Director de Escuela</a:t>
                      </a:r>
                      <a:endParaRPr lang="es-ES" sz="1200">
                        <a:effectLst/>
                        <a:latin typeface="Calibri"/>
                        <a:ea typeface="Times New Roman"/>
                        <a:cs typeface="Times New Roman"/>
                      </a:endParaRPr>
                    </a:p>
                  </a:txBody>
                  <a:tcPr marL="43391" marR="43391" marT="0" marB="0"/>
                </a:tc>
              </a:tr>
              <a:tr h="1162376">
                <a:tc vMerge="1">
                  <a:txBody>
                    <a:bodyPr/>
                    <a:lstStyle/>
                    <a:p>
                      <a:endParaRPr lang="es-ES"/>
                    </a:p>
                  </a:txBody>
                  <a:tcPr/>
                </a:tc>
                <a:tc>
                  <a:txBody>
                    <a:bodyPr/>
                    <a:lstStyle/>
                    <a:p>
                      <a:pPr algn="ctr">
                        <a:lnSpc>
                          <a:spcPct val="115000"/>
                        </a:lnSpc>
                        <a:spcAft>
                          <a:spcPts val="0"/>
                        </a:spcAft>
                      </a:pPr>
                      <a:r>
                        <a:rPr lang="es-ES" sz="1000">
                          <a:effectLst/>
                        </a:rPr>
                        <a:t>Planificar la investigación científica de tal manera que la misma responda a las necesidades de crecimiento y desarrollo económico de la ciudad de Riobamba y la provincia de Chimborazo</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Porcentaje docentes incluidos en investigaciones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&gt; 70%</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Distribución de docentes en Proyectos de Investigación</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Vicedecanato de la FCPyA</a:t>
                      </a:r>
                      <a:endParaRPr lang="es-ES" sz="1200">
                        <a:effectLst/>
                        <a:latin typeface="Calibri"/>
                        <a:ea typeface="Times New Roman"/>
                        <a:cs typeface="Times New Roman"/>
                      </a:endParaRPr>
                    </a:p>
                  </a:txBody>
                  <a:tcPr marL="43391" marR="43391" marT="0" marB="0"/>
                </a:tc>
              </a:tr>
              <a:tr h="995033">
                <a:tc vMerge="1">
                  <a:txBody>
                    <a:bodyPr/>
                    <a:lstStyle/>
                    <a:p>
                      <a:endParaRPr lang="es-ES"/>
                    </a:p>
                  </a:txBody>
                  <a:tcPr/>
                </a:tc>
                <a:tc>
                  <a:txBody>
                    <a:bodyPr/>
                    <a:lstStyle/>
                    <a:p>
                      <a:pPr algn="ctr">
                        <a:lnSpc>
                          <a:spcPct val="115000"/>
                        </a:lnSpc>
                        <a:spcAft>
                          <a:spcPts val="0"/>
                        </a:spcAft>
                      </a:pPr>
                      <a:r>
                        <a:rPr lang="es-ES" sz="1000">
                          <a:effectLst/>
                        </a:rPr>
                        <a:t>Elaborar programas de vinculación con los sectores económicos de la ciudad de Riobamba, especialmente aquellos vinculados a la economía Popular y solidaria</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Porcentaje docentes incluidos en proyectos de vinculación con la comunidad</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&gt; 50%</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Distribución de docentes en Proyectos de Vinculación</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Vicedecanato de la FCPyA</a:t>
                      </a:r>
                      <a:endParaRPr lang="es-ES" sz="1200">
                        <a:effectLst/>
                        <a:latin typeface="Calibri"/>
                        <a:ea typeface="Times New Roman"/>
                        <a:cs typeface="Times New Roman"/>
                      </a:endParaRPr>
                    </a:p>
                  </a:txBody>
                  <a:tcPr marL="43391" marR="43391" marT="0" marB="0"/>
                </a:tc>
              </a:tr>
              <a:tr h="493003">
                <a:tc vMerge="1">
                  <a:txBody>
                    <a:bodyPr/>
                    <a:lstStyle/>
                    <a:p>
                      <a:endParaRPr lang="es-ES"/>
                    </a:p>
                  </a:txBody>
                  <a:tcPr/>
                </a:tc>
                <a:tc>
                  <a:txBody>
                    <a:bodyPr/>
                    <a:lstStyle/>
                    <a:p>
                      <a:pPr algn="ctr">
                        <a:lnSpc>
                          <a:spcPct val="115000"/>
                        </a:lnSpc>
                        <a:spcAft>
                          <a:spcPts val="0"/>
                        </a:spcAft>
                      </a:pPr>
                      <a:r>
                        <a:rPr lang="es-ES" sz="1000">
                          <a:effectLst/>
                        </a:rPr>
                        <a:t>Difundir y promocionar los resultados de la investigación científica</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Número de eventos de difusión y promoción </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1 por cada investigación realizada</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a:effectLst/>
                        </a:rPr>
                        <a:t>Elaboración de Plan de difusión de resultados</a:t>
                      </a:r>
                      <a:endParaRPr lang="es-ES" sz="1200">
                        <a:effectLst/>
                        <a:latin typeface="Calibri"/>
                        <a:ea typeface="Times New Roman"/>
                        <a:cs typeface="Times New Roman"/>
                      </a:endParaRPr>
                    </a:p>
                  </a:txBody>
                  <a:tcPr marL="43391" marR="43391" marT="0" marB="0"/>
                </a:tc>
                <a:tc>
                  <a:txBody>
                    <a:bodyPr/>
                    <a:lstStyle/>
                    <a:p>
                      <a:pPr algn="ctr">
                        <a:lnSpc>
                          <a:spcPct val="115000"/>
                        </a:lnSpc>
                        <a:spcAft>
                          <a:spcPts val="0"/>
                        </a:spcAft>
                      </a:pPr>
                      <a:r>
                        <a:rPr lang="es-ES" sz="1000" dirty="0">
                          <a:effectLst/>
                        </a:rPr>
                        <a:t>Director de Escuela</a:t>
                      </a:r>
                      <a:endParaRPr lang="es-ES" sz="1200" dirty="0">
                        <a:effectLst/>
                        <a:latin typeface="Calibri"/>
                        <a:ea typeface="Times New Roman"/>
                        <a:cs typeface="Times New Roman"/>
                      </a:endParaRPr>
                    </a:p>
                  </a:txBody>
                  <a:tcPr marL="43391" marR="43391" marT="0" marB="0"/>
                </a:tc>
              </a:tr>
            </a:tbl>
          </a:graphicData>
        </a:graphic>
      </p:graphicFrame>
    </p:spTree>
    <p:extLst>
      <p:ext uri="{BB962C8B-B14F-4D97-AF65-F5344CB8AC3E}">
        <p14:creationId xmlns:p14="http://schemas.microsoft.com/office/powerpoint/2010/main" val="158157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691680" y="4005064"/>
            <a:ext cx="6768752" cy="1509712"/>
          </a:xfrm>
        </p:spPr>
        <p:txBody>
          <a:bodyPr>
            <a:normAutofit lnSpcReduction="10000"/>
          </a:bodyPr>
          <a:lstStyle/>
          <a:p>
            <a:pPr algn="r"/>
            <a:r>
              <a:rPr lang="es-ES" sz="3200" dirty="0" smtClean="0">
                <a:solidFill>
                  <a:srgbClr val="C00000"/>
                </a:solidFill>
              </a:rPr>
              <a:t>ESCUELA DE ECONOMÍA</a:t>
            </a:r>
          </a:p>
          <a:p>
            <a:pPr algn="r"/>
            <a:r>
              <a:rPr lang="es-ES" sz="3200" b="1" dirty="0" smtClean="0">
                <a:solidFill>
                  <a:srgbClr val="C00000"/>
                </a:solidFill>
              </a:rPr>
              <a:t>UNIVERSIDAD NACIONAL DE CHIMBORAZO</a:t>
            </a:r>
            <a:endParaRPr lang="es-ES" sz="3200" b="1" dirty="0">
              <a:solidFill>
                <a:srgbClr val="C00000"/>
              </a:solidFill>
            </a:endParaRPr>
          </a:p>
        </p:txBody>
      </p:sp>
      <p:sp>
        <p:nvSpPr>
          <p:cNvPr id="5" name="1 Título"/>
          <p:cNvSpPr>
            <a:spLocks noGrp="1"/>
          </p:cNvSpPr>
          <p:nvPr>
            <p:ph type="title"/>
          </p:nvPr>
        </p:nvSpPr>
        <p:spPr>
          <a:xfrm>
            <a:off x="1547664" y="1484784"/>
            <a:ext cx="6840760" cy="2088232"/>
          </a:xfrm>
        </p:spPr>
        <p:txBody>
          <a:bodyPr anchor="ctr" anchorCtr="0"/>
          <a:lstStyle/>
          <a:p>
            <a:pPr algn="r"/>
            <a:r>
              <a:rPr lang="es-ES" dirty="0" smtClean="0">
                <a:solidFill>
                  <a:schemeClr val="accent5">
                    <a:lumMod val="50000"/>
                  </a:schemeClr>
                </a:solidFill>
              </a:rPr>
              <a:t>PROFORMA PRESUPUESTARIA</a:t>
            </a:r>
            <a:endParaRPr lang="es-ES" sz="4000" dirty="0">
              <a:solidFill>
                <a:schemeClr val="accent5">
                  <a:lumMod val="50000"/>
                </a:schemeClr>
              </a:solidFill>
            </a:endParaRPr>
          </a:p>
        </p:txBody>
      </p:sp>
    </p:spTree>
    <p:extLst>
      <p:ext uri="{BB962C8B-B14F-4D97-AF65-F5344CB8AC3E}">
        <p14:creationId xmlns:p14="http://schemas.microsoft.com/office/powerpoint/2010/main" val="3411700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78098"/>
          </a:xfrm>
        </p:spPr>
        <p:txBody>
          <a:bodyPr/>
          <a:lstStyle/>
          <a:p>
            <a:r>
              <a:rPr lang="es-ES" dirty="0" smtClean="0"/>
              <a:t>PROFORMA PRESUPUESTARIA</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22131593"/>
              </p:ext>
            </p:extLst>
          </p:nvPr>
        </p:nvGraphicFramePr>
        <p:xfrm>
          <a:off x="179512" y="1124744"/>
          <a:ext cx="8712967" cy="5579231"/>
        </p:xfrm>
        <a:graphic>
          <a:graphicData uri="http://schemas.openxmlformats.org/drawingml/2006/table">
            <a:tbl>
              <a:tblPr firstRow="1" firstCol="1" bandRow="1">
                <a:tableStyleId>{5C22544A-7EE6-4342-B048-85BDC9FD1C3A}</a:tableStyleId>
              </a:tblPr>
              <a:tblGrid>
                <a:gridCol w="1108289"/>
                <a:gridCol w="6308535"/>
                <a:gridCol w="1296143"/>
              </a:tblGrid>
              <a:tr h="346640">
                <a:tc>
                  <a:txBody>
                    <a:bodyPr/>
                    <a:lstStyle/>
                    <a:p>
                      <a:pPr algn="ctr">
                        <a:lnSpc>
                          <a:spcPct val="115000"/>
                        </a:lnSpc>
                        <a:spcAft>
                          <a:spcPts val="0"/>
                        </a:spcAft>
                      </a:pPr>
                      <a:r>
                        <a:rPr lang="es-ES" sz="1400" b="1">
                          <a:effectLst/>
                        </a:rPr>
                        <a:t>CUENTA</a:t>
                      </a:r>
                      <a:endParaRPr lang="es-ES" sz="1800" b="1">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400" b="1">
                          <a:effectLst/>
                        </a:rPr>
                        <a:t>BIEN O SERVICIO</a:t>
                      </a:r>
                      <a:endParaRPr lang="es-ES" sz="1800" b="1">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ES" sz="1400" b="1">
                          <a:effectLst/>
                        </a:rPr>
                        <a:t>VALOR</a:t>
                      </a:r>
                      <a:endParaRPr lang="es-ES" sz="1800" b="1">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dirty="0">
                          <a:effectLst/>
                        </a:rPr>
                        <a:t>530105</a:t>
                      </a:r>
                      <a:endParaRPr lang="es-ES" sz="2000" b="1" dirty="0">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TELECOMUNICACIONES </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400,00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dirty="0">
                          <a:effectLst/>
                        </a:rPr>
                        <a:t>530207</a:t>
                      </a:r>
                      <a:endParaRPr lang="es-ES" sz="2000" b="1" dirty="0">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DIFUSIÓN, INFORMACIÓN Y PUBLICIDAD</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a:effectLst/>
                        </a:rPr>
                        <a:t>       3.100,00 </a:t>
                      </a:r>
                      <a:endParaRPr lang="es-ES" sz="2000" b="1">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530402</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EDIFICIOS, LOCALES Y RESIDENCIAS</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250,00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530803</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dirty="0">
                          <a:effectLst/>
                        </a:rPr>
                        <a:t>COMBUSTIBLES Y LUBRICANTES</a:t>
                      </a:r>
                      <a:endParaRPr lang="es-ES" sz="2000" b="1" dirty="0">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210,00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530899</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OTROS GASTOS DE USO Y CONSUMO CORRIENTE</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a:effectLst/>
                        </a:rPr>
                        <a:t>          200,00 </a:t>
                      </a:r>
                      <a:endParaRPr lang="es-ES" sz="2000" b="1">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730204</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EDICION, IMPRESIÓN, REPRODUCCIÓN Y PUBLICACIONES</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a:effectLst/>
                        </a:rPr>
                        <a:t>       3.384,00 </a:t>
                      </a:r>
                      <a:endParaRPr lang="es-ES" sz="2000" b="1">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730601</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dirty="0">
                          <a:effectLst/>
                        </a:rPr>
                        <a:t>CONSULTORIA, ASESORIA E INVESTIGACION ESPECIALIZADA</a:t>
                      </a:r>
                      <a:endParaRPr lang="es-ES" sz="2000" b="1" dirty="0">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1.000,00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730804</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a:effectLst/>
                        </a:rPr>
                        <a:t>MATERIALES DE OFICINA</a:t>
                      </a:r>
                      <a:endParaRPr lang="es-ES" sz="2000" b="1">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2.706,44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730811</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dirty="0">
                          <a:effectLst/>
                        </a:rPr>
                        <a:t>INSUMOS, BIENES, MATERIALES Y SUMINISTROS PARA LA CONSTRUCCIÓN</a:t>
                      </a:r>
                      <a:endParaRPr lang="es-ES" sz="2000" b="1" dirty="0">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2.172,00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840103</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dirty="0">
                          <a:effectLst/>
                        </a:rPr>
                        <a:t>MOBILIARIOS</a:t>
                      </a:r>
                      <a:endParaRPr lang="es-ES" sz="2000" b="1" dirty="0">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3.673,60 </a:t>
                      </a:r>
                      <a:endParaRPr lang="es-ES" sz="2000" b="1" dirty="0">
                        <a:effectLst/>
                        <a:latin typeface="Calibri"/>
                        <a:ea typeface="Times New Roman"/>
                        <a:cs typeface="Times New Roman"/>
                      </a:endParaRPr>
                    </a:p>
                  </a:txBody>
                  <a:tcPr marL="44450" marR="44450" marT="0" marB="0" anchor="ctr"/>
                </a:tc>
              </a:tr>
              <a:tr h="399507">
                <a:tc>
                  <a:txBody>
                    <a:bodyPr/>
                    <a:lstStyle/>
                    <a:p>
                      <a:pPr algn="ctr">
                        <a:lnSpc>
                          <a:spcPct val="115000"/>
                        </a:lnSpc>
                        <a:spcAft>
                          <a:spcPts val="0"/>
                        </a:spcAft>
                      </a:pPr>
                      <a:r>
                        <a:rPr lang="es-ES" sz="1600" b="1">
                          <a:effectLst/>
                        </a:rPr>
                        <a:t>840107</a:t>
                      </a:r>
                      <a:endParaRPr lang="es-ES" sz="2000" b="1">
                        <a:effectLst/>
                        <a:latin typeface="Calibri"/>
                        <a:ea typeface="Times New Roman"/>
                        <a:cs typeface="Times New Roman"/>
                      </a:endParaRPr>
                    </a:p>
                  </a:txBody>
                  <a:tcPr marL="44450" marR="44450" marT="0" marB="0" anchor="ctr"/>
                </a:tc>
                <a:tc>
                  <a:txBody>
                    <a:bodyPr/>
                    <a:lstStyle/>
                    <a:p>
                      <a:pPr>
                        <a:lnSpc>
                          <a:spcPct val="115000"/>
                        </a:lnSpc>
                        <a:spcAft>
                          <a:spcPts val="0"/>
                        </a:spcAft>
                      </a:pPr>
                      <a:r>
                        <a:rPr lang="es-ES" sz="1600" b="1" dirty="0">
                          <a:effectLst/>
                        </a:rPr>
                        <a:t>EQUIPOS, SISTEMAS Y PAQUETES INFORMÁTICOS</a:t>
                      </a:r>
                      <a:endParaRPr lang="es-ES" sz="2000" b="1" dirty="0">
                        <a:effectLst/>
                        <a:latin typeface="Calibri"/>
                        <a:ea typeface="Times New Roman"/>
                        <a:cs typeface="Times New Roman"/>
                      </a:endParaRPr>
                    </a:p>
                  </a:txBody>
                  <a:tcPr marL="44450" marR="44450" marT="0" marB="0" anchor="ctr"/>
                </a:tc>
                <a:tc>
                  <a:txBody>
                    <a:bodyPr/>
                    <a:lstStyle/>
                    <a:p>
                      <a:pPr algn="r">
                        <a:lnSpc>
                          <a:spcPct val="115000"/>
                        </a:lnSpc>
                        <a:spcAft>
                          <a:spcPts val="0"/>
                        </a:spcAft>
                      </a:pPr>
                      <a:r>
                        <a:rPr lang="es-ES" sz="1600" b="1" dirty="0">
                          <a:effectLst/>
                        </a:rPr>
                        <a:t>       8.848,00 </a:t>
                      </a:r>
                      <a:endParaRPr lang="es-ES" sz="2000" b="1" dirty="0">
                        <a:effectLst/>
                        <a:latin typeface="Calibri"/>
                        <a:ea typeface="Times New Roman"/>
                        <a:cs typeface="Times New Roman"/>
                      </a:endParaRPr>
                    </a:p>
                  </a:txBody>
                  <a:tcPr marL="44450" marR="44450" marT="0" marB="0" anchor="ctr"/>
                </a:tc>
              </a:tr>
              <a:tr h="515364">
                <a:tc gridSpan="2">
                  <a:txBody>
                    <a:bodyPr/>
                    <a:lstStyle/>
                    <a:p>
                      <a:pPr algn="ctr">
                        <a:lnSpc>
                          <a:spcPct val="115000"/>
                        </a:lnSpc>
                        <a:spcAft>
                          <a:spcPts val="0"/>
                        </a:spcAft>
                      </a:pPr>
                      <a:r>
                        <a:rPr lang="es-ES" sz="1600" b="1" dirty="0">
                          <a:effectLst/>
                        </a:rPr>
                        <a:t>TOTAL</a:t>
                      </a:r>
                      <a:endParaRPr lang="es-ES" sz="2000" b="1" dirty="0">
                        <a:effectLst/>
                        <a:latin typeface="Calibri"/>
                        <a:ea typeface="Times New Roman"/>
                        <a:cs typeface="Times New Roman"/>
                      </a:endParaRPr>
                    </a:p>
                  </a:txBody>
                  <a:tcPr marL="44450" marR="44450" marT="0" marB="0" anchor="ctr"/>
                </a:tc>
                <a:tc hMerge="1">
                  <a:txBody>
                    <a:bodyPr/>
                    <a:lstStyle/>
                    <a:p>
                      <a:endParaRPr lang="es-ES"/>
                    </a:p>
                  </a:txBody>
                  <a:tcPr/>
                </a:tc>
                <a:tc>
                  <a:txBody>
                    <a:bodyPr/>
                    <a:lstStyle/>
                    <a:p>
                      <a:pPr algn="r">
                        <a:lnSpc>
                          <a:spcPct val="115000"/>
                        </a:lnSpc>
                        <a:spcAft>
                          <a:spcPts val="0"/>
                        </a:spcAft>
                      </a:pPr>
                      <a:r>
                        <a:rPr lang="es-ES" sz="1600" b="1" dirty="0">
                          <a:effectLst/>
                        </a:rPr>
                        <a:t>     25.944,04 </a:t>
                      </a:r>
                      <a:endParaRPr lang="es-ES" sz="2000" b="1" dirty="0">
                        <a:effectLst/>
                        <a:latin typeface="Calibri"/>
                        <a:ea typeface="Times New Roman"/>
                        <a:cs typeface="Times New Roman"/>
                      </a:endParaRPr>
                    </a:p>
                  </a:txBody>
                  <a:tcPr marL="44450" marR="44450" marT="0" marB="0" anchor="ctr"/>
                </a:tc>
              </a:tr>
            </a:tbl>
          </a:graphicData>
        </a:graphic>
      </p:graphicFrame>
    </p:spTree>
    <p:extLst>
      <p:ext uri="{BB962C8B-B14F-4D97-AF65-F5344CB8AC3E}">
        <p14:creationId xmlns:p14="http://schemas.microsoft.com/office/powerpoint/2010/main" val="5981850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6" presetClass="entr" presetSubtype="21"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1484784"/>
            <a:ext cx="6840760" cy="2423346"/>
          </a:xfrm>
        </p:spPr>
        <p:txBody>
          <a:bodyPr/>
          <a:lstStyle/>
          <a:p>
            <a:pPr algn="r"/>
            <a:r>
              <a:rPr lang="es-ES" sz="4000" dirty="0" smtClean="0">
                <a:solidFill>
                  <a:schemeClr val="accent5">
                    <a:lumMod val="50000"/>
                  </a:schemeClr>
                </a:solidFill>
              </a:rPr>
              <a:t>ANTECEDENTES</a:t>
            </a:r>
            <a:endParaRPr lang="es-ES" sz="4000" dirty="0">
              <a:solidFill>
                <a:schemeClr val="accent5">
                  <a:lumMod val="50000"/>
                </a:schemeClr>
              </a:solidFill>
            </a:endParaRPr>
          </a:p>
        </p:txBody>
      </p:sp>
      <p:sp>
        <p:nvSpPr>
          <p:cNvPr id="3" name="2 Marcador de texto"/>
          <p:cNvSpPr>
            <a:spLocks noGrp="1"/>
          </p:cNvSpPr>
          <p:nvPr>
            <p:ph type="body" idx="1"/>
          </p:nvPr>
        </p:nvSpPr>
        <p:spPr>
          <a:xfrm>
            <a:off x="1403648" y="4581128"/>
            <a:ext cx="7086600" cy="1509712"/>
          </a:xfrm>
        </p:spPr>
        <p:txBody>
          <a:bodyPr>
            <a:normAutofit/>
          </a:bodyPr>
          <a:lstStyle/>
          <a:p>
            <a:pPr marL="530352" indent="-457200" algn="r">
              <a:buClr>
                <a:srgbClr val="F9F9F9"/>
              </a:buClr>
              <a:buSzPct val="95000"/>
              <a:buFont typeface="Book Antiqua" panose="02040602050305030304" pitchFamily="18" charset="0"/>
              <a:buChar char="•"/>
            </a:pPr>
            <a:r>
              <a:rPr lang="es-ES" sz="3200" dirty="0" smtClean="0">
                <a:solidFill>
                  <a:srgbClr val="C00000"/>
                </a:solidFill>
              </a:rPr>
              <a:t>Objetivos</a:t>
            </a:r>
            <a:endParaRPr lang="es-ES" sz="3200" dirty="0">
              <a:solidFill>
                <a:srgbClr val="C00000"/>
              </a:solidFill>
            </a:endParaRPr>
          </a:p>
        </p:txBody>
      </p:sp>
    </p:spTree>
    <p:extLst>
      <p:ext uri="{BB962C8B-B14F-4D97-AF65-F5344CB8AC3E}">
        <p14:creationId xmlns:p14="http://schemas.microsoft.com/office/powerpoint/2010/main" val="40851835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772816"/>
            <a:ext cx="7704856" cy="2823178"/>
          </a:xfrm>
        </p:spPr>
        <p:txBody>
          <a:bodyPr/>
          <a:lstStyle/>
          <a:p>
            <a:pPr marL="0" lvl="0" indent="0" algn="r">
              <a:buNone/>
            </a:pPr>
            <a:r>
              <a:rPr lang="es-ES" sz="4800" dirty="0" smtClean="0">
                <a:solidFill>
                  <a:srgbClr val="002060"/>
                </a:solidFill>
                <a:effectLst/>
              </a:rPr>
              <a:t>CONCLUSIONES Y RECOMENDACIONES</a:t>
            </a:r>
            <a:endParaRPr lang="es-ES" sz="4800" dirty="0">
              <a:solidFill>
                <a:srgbClr val="002060"/>
              </a:solidFill>
              <a:effectLst/>
            </a:endParaRPr>
          </a:p>
        </p:txBody>
      </p:sp>
    </p:spTree>
    <p:extLst>
      <p:ext uri="{BB962C8B-B14F-4D97-AF65-F5344CB8AC3E}">
        <p14:creationId xmlns:p14="http://schemas.microsoft.com/office/powerpoint/2010/main" val="2272336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640960" cy="720080"/>
          </a:xfrm>
        </p:spPr>
        <p:txBody>
          <a:bodyPr/>
          <a:lstStyle/>
          <a:p>
            <a:pPr marL="0" indent="0">
              <a:buNone/>
            </a:pPr>
            <a:r>
              <a:rPr lang="es-ES" sz="4000" dirty="0" smtClean="0"/>
              <a:t>CONCLUSIONES</a:t>
            </a:r>
            <a:endParaRPr lang="es-ES" sz="4000" dirty="0"/>
          </a:p>
        </p:txBody>
      </p:sp>
      <p:sp>
        <p:nvSpPr>
          <p:cNvPr id="6" name="5 Rectángulo"/>
          <p:cNvSpPr/>
          <p:nvPr/>
        </p:nvSpPr>
        <p:spPr>
          <a:xfrm>
            <a:off x="179512" y="908720"/>
            <a:ext cx="8784976" cy="2123658"/>
          </a:xfrm>
          <a:prstGeom prst="rect">
            <a:avLst/>
          </a:prstGeom>
        </p:spPr>
        <p:txBody>
          <a:bodyPr wrap="square">
            <a:spAutoFit/>
          </a:bodyPr>
          <a:lstStyle/>
          <a:p>
            <a:pPr algn="just"/>
            <a:r>
              <a:rPr lang="es-ES" sz="2200" b="1" dirty="0" smtClean="0">
                <a:solidFill>
                  <a:srgbClr val="C00000"/>
                </a:solidFill>
              </a:rPr>
              <a:t>La </a:t>
            </a:r>
            <a:r>
              <a:rPr lang="es-ES" sz="2200" b="1" dirty="0">
                <a:solidFill>
                  <a:srgbClr val="C00000"/>
                </a:solidFill>
              </a:rPr>
              <a:t>evaluación externa muestra que las oportunidades tienen más peso que las amenazas. De igual manera, las fortalezas de la Escuela son mayores que las debilidades, lo que permite determinar que la misma se encuentra en una etapa de madurez y que podría mantenerse con las mismas estrategias sin inconvenientes.	</a:t>
            </a:r>
          </a:p>
        </p:txBody>
      </p:sp>
      <p:sp>
        <p:nvSpPr>
          <p:cNvPr id="7" name="6 Rectángulo"/>
          <p:cNvSpPr/>
          <p:nvPr/>
        </p:nvSpPr>
        <p:spPr>
          <a:xfrm>
            <a:off x="179512" y="2924944"/>
            <a:ext cx="8744159" cy="2123658"/>
          </a:xfrm>
          <a:prstGeom prst="rect">
            <a:avLst/>
          </a:prstGeom>
        </p:spPr>
        <p:txBody>
          <a:bodyPr wrap="square">
            <a:spAutoFit/>
          </a:bodyPr>
          <a:lstStyle/>
          <a:p>
            <a:pPr algn="just"/>
            <a:r>
              <a:rPr lang="es-ES" sz="2200" b="1" dirty="0" smtClean="0">
                <a:solidFill>
                  <a:schemeClr val="accent1">
                    <a:lumMod val="50000"/>
                  </a:schemeClr>
                </a:solidFill>
              </a:rPr>
              <a:t>La </a:t>
            </a:r>
            <a:r>
              <a:rPr lang="es-ES" sz="2200" b="1" dirty="0">
                <a:solidFill>
                  <a:schemeClr val="accent1">
                    <a:lumMod val="50000"/>
                  </a:schemeClr>
                </a:solidFill>
              </a:rPr>
              <a:t>Escuela de Economía ha direccionado sus actividades futuras tomado en consideración los lineamientos establecidos por el CEAACES,  para evaluar y acreditar las carreras universitarias, siendo los principales </a:t>
            </a:r>
            <a:r>
              <a:rPr lang="es-ES" sz="2200" b="1" dirty="0" smtClean="0">
                <a:solidFill>
                  <a:schemeClr val="accent1">
                    <a:lumMod val="50000"/>
                  </a:schemeClr>
                </a:solidFill>
              </a:rPr>
              <a:t>objetivos: </a:t>
            </a:r>
            <a:r>
              <a:rPr lang="es-ES" sz="2200" b="1" dirty="0">
                <a:solidFill>
                  <a:schemeClr val="accent1">
                    <a:lumMod val="50000"/>
                  </a:schemeClr>
                </a:solidFill>
              </a:rPr>
              <a:t>fortalecer la </a:t>
            </a:r>
            <a:r>
              <a:rPr lang="es-ES" sz="2200" b="1" dirty="0" smtClean="0">
                <a:solidFill>
                  <a:schemeClr val="accent1">
                    <a:lumMod val="50000"/>
                  </a:schemeClr>
                </a:solidFill>
              </a:rPr>
              <a:t>academia y la </a:t>
            </a:r>
            <a:r>
              <a:rPr lang="es-ES" sz="2200" b="1" dirty="0">
                <a:solidFill>
                  <a:schemeClr val="accent1">
                    <a:lumMod val="50000"/>
                  </a:schemeClr>
                </a:solidFill>
              </a:rPr>
              <a:t>investigación científica, mejorar su imagen y prestigio y </a:t>
            </a:r>
            <a:r>
              <a:rPr lang="es-ES" sz="2200" b="1" dirty="0" smtClean="0">
                <a:solidFill>
                  <a:schemeClr val="accent1">
                    <a:lumMod val="50000"/>
                  </a:schemeClr>
                </a:solidFill>
              </a:rPr>
              <a:t>el </a:t>
            </a:r>
            <a:r>
              <a:rPr lang="es-ES" sz="2200" b="1" dirty="0">
                <a:solidFill>
                  <a:schemeClr val="accent1">
                    <a:lumMod val="50000"/>
                  </a:schemeClr>
                </a:solidFill>
              </a:rPr>
              <a:t>perfil de egreso de los </a:t>
            </a:r>
            <a:r>
              <a:rPr lang="es-ES" sz="2200" b="1" dirty="0" smtClean="0">
                <a:solidFill>
                  <a:schemeClr val="accent1">
                    <a:lumMod val="50000"/>
                  </a:schemeClr>
                </a:solidFill>
              </a:rPr>
              <a:t>estudiantes.</a:t>
            </a:r>
            <a:endParaRPr lang="es-ES" sz="2200" b="1" dirty="0">
              <a:solidFill>
                <a:schemeClr val="accent1">
                  <a:lumMod val="50000"/>
                </a:schemeClr>
              </a:solidFill>
            </a:endParaRPr>
          </a:p>
        </p:txBody>
      </p:sp>
      <p:sp>
        <p:nvSpPr>
          <p:cNvPr id="8" name="7 Rectángulo"/>
          <p:cNvSpPr/>
          <p:nvPr/>
        </p:nvSpPr>
        <p:spPr>
          <a:xfrm>
            <a:off x="179512" y="5013176"/>
            <a:ext cx="8744159" cy="1785104"/>
          </a:xfrm>
          <a:prstGeom prst="rect">
            <a:avLst/>
          </a:prstGeom>
        </p:spPr>
        <p:txBody>
          <a:bodyPr wrap="square">
            <a:spAutoFit/>
          </a:bodyPr>
          <a:lstStyle/>
          <a:p>
            <a:pPr algn="just"/>
            <a:r>
              <a:rPr lang="es-ES" sz="2200" b="1" dirty="0" smtClean="0">
                <a:solidFill>
                  <a:srgbClr val="002060"/>
                </a:solidFill>
              </a:rPr>
              <a:t>Las </a:t>
            </a:r>
            <a:r>
              <a:rPr lang="es-ES" sz="2200" b="1" dirty="0">
                <a:solidFill>
                  <a:srgbClr val="002060"/>
                </a:solidFill>
              </a:rPr>
              <a:t>estrategias de posicionamiento más importantes son las orientadas a mejorar el servicio, las de promoción y ventas. Estas estrategias se focalizan en aspectos para fortalecer la imagen y el prestigio de la Escuela al interior de la colectividad de la ciudad de Riobamba y de la zona centro del país</a:t>
            </a:r>
            <a:r>
              <a:rPr lang="es-ES" sz="2200" b="1" dirty="0" smtClean="0">
                <a:solidFill>
                  <a:srgbClr val="002060"/>
                </a:solidFill>
              </a:rPr>
              <a:t>.</a:t>
            </a:r>
            <a:endParaRPr lang="es-ES" sz="2200" b="1" dirty="0">
              <a:solidFill>
                <a:srgbClr val="002060"/>
              </a:solidFill>
            </a:endParaRPr>
          </a:p>
        </p:txBody>
      </p:sp>
    </p:spTree>
    <p:extLst>
      <p:ext uri="{BB962C8B-B14F-4D97-AF65-F5344CB8AC3E}">
        <p14:creationId xmlns:p14="http://schemas.microsoft.com/office/powerpoint/2010/main" val="2375880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13100"/>
                            </p:stCondLst>
                            <p:childTnLst>
                              <p:par>
                                <p:cTn id="9" presetID="10" presetClass="entr" presetSubtype="0" fill="hold" grpId="0" nodeType="afterEffect">
                                  <p:stCondLst>
                                    <p:cond delay="500"/>
                                  </p:stCondLst>
                                  <p:iterate type="wd">
                                    <p:tmPct val="10000"/>
                                  </p:iterate>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26200"/>
                            </p:stCondLst>
                            <p:childTnLst>
                              <p:par>
                                <p:cTn id="13" presetID="10" presetClass="entr" presetSubtype="0" fill="hold" grpId="0" nodeType="afterEffect">
                                  <p:stCondLst>
                                    <p:cond delay="500"/>
                                  </p:stCondLst>
                                  <p:iterate type="wd">
                                    <p:tmPct val="10000"/>
                                  </p:iterate>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640960" cy="720080"/>
          </a:xfrm>
        </p:spPr>
        <p:txBody>
          <a:bodyPr/>
          <a:lstStyle/>
          <a:p>
            <a:pPr marL="0" indent="0">
              <a:buNone/>
            </a:pPr>
            <a:r>
              <a:rPr lang="es-ES" sz="4000" dirty="0" smtClean="0"/>
              <a:t>RECOMENDACIONES</a:t>
            </a:r>
            <a:endParaRPr lang="es-ES" sz="4000" dirty="0"/>
          </a:p>
        </p:txBody>
      </p:sp>
      <p:sp>
        <p:nvSpPr>
          <p:cNvPr id="6" name="5 Rectángulo"/>
          <p:cNvSpPr/>
          <p:nvPr/>
        </p:nvSpPr>
        <p:spPr>
          <a:xfrm>
            <a:off x="179512" y="1020505"/>
            <a:ext cx="8784976" cy="2123658"/>
          </a:xfrm>
          <a:prstGeom prst="rect">
            <a:avLst/>
          </a:prstGeom>
        </p:spPr>
        <p:txBody>
          <a:bodyPr wrap="square">
            <a:spAutoFit/>
          </a:bodyPr>
          <a:lstStyle/>
          <a:p>
            <a:pPr algn="just"/>
            <a:r>
              <a:rPr lang="es-ES" sz="2200" b="1" dirty="0" smtClean="0">
                <a:solidFill>
                  <a:srgbClr val="C00000"/>
                </a:solidFill>
              </a:rPr>
              <a:t>Tomar </a:t>
            </a:r>
            <a:r>
              <a:rPr lang="es-ES" sz="2200" b="1" dirty="0">
                <a:solidFill>
                  <a:srgbClr val="C00000"/>
                </a:solidFill>
              </a:rPr>
              <a:t>en consideración los resultados obtenidos en el análisis interno y externo realizado, para mejorar las debilidades encontradas y aprovechar las oportunidades. Esto se lo puede realizar a través de la realización de una planificación estratégica adecuada para la Escuela de Economía, que permita establecer de forma técnica el direccionamiento futuro.</a:t>
            </a:r>
          </a:p>
        </p:txBody>
      </p:sp>
      <p:sp>
        <p:nvSpPr>
          <p:cNvPr id="7" name="6 Rectángulo"/>
          <p:cNvSpPr/>
          <p:nvPr/>
        </p:nvSpPr>
        <p:spPr>
          <a:xfrm>
            <a:off x="220329" y="3140968"/>
            <a:ext cx="8744159" cy="2123658"/>
          </a:xfrm>
          <a:prstGeom prst="rect">
            <a:avLst/>
          </a:prstGeom>
        </p:spPr>
        <p:txBody>
          <a:bodyPr wrap="square">
            <a:spAutoFit/>
          </a:bodyPr>
          <a:lstStyle/>
          <a:p>
            <a:pPr algn="just"/>
            <a:r>
              <a:rPr lang="es-ES" sz="2200" b="1" dirty="0" smtClean="0">
                <a:solidFill>
                  <a:schemeClr val="accent1">
                    <a:lumMod val="50000"/>
                  </a:schemeClr>
                </a:solidFill>
              </a:rPr>
              <a:t>Es </a:t>
            </a:r>
            <a:r>
              <a:rPr lang="es-ES" sz="2200" b="1" dirty="0">
                <a:solidFill>
                  <a:schemeClr val="accent1">
                    <a:lumMod val="50000"/>
                  </a:schemeClr>
                </a:solidFill>
              </a:rPr>
              <a:t>necesario </a:t>
            </a:r>
            <a:r>
              <a:rPr lang="es-ES" sz="2200" b="1" dirty="0" smtClean="0">
                <a:solidFill>
                  <a:schemeClr val="accent1">
                    <a:lumMod val="50000"/>
                  </a:schemeClr>
                </a:solidFill>
              </a:rPr>
              <a:t>el compromiso </a:t>
            </a:r>
            <a:r>
              <a:rPr lang="es-ES" sz="2200" b="1" dirty="0">
                <a:solidFill>
                  <a:schemeClr val="accent1">
                    <a:lumMod val="50000"/>
                  </a:schemeClr>
                </a:solidFill>
              </a:rPr>
              <a:t>de autoridades, docentes,  personal administrativo y estudiantes de la Escuela de </a:t>
            </a:r>
            <a:r>
              <a:rPr lang="es-ES" sz="2200" b="1" dirty="0" smtClean="0">
                <a:solidFill>
                  <a:schemeClr val="accent1">
                    <a:lumMod val="50000"/>
                  </a:schemeClr>
                </a:solidFill>
              </a:rPr>
              <a:t>Economía para </a:t>
            </a:r>
            <a:r>
              <a:rPr lang="es-ES" sz="2200" b="1" dirty="0">
                <a:solidFill>
                  <a:schemeClr val="accent1">
                    <a:lumMod val="50000"/>
                  </a:schemeClr>
                </a:solidFill>
              </a:rPr>
              <a:t>lograr el cumplimiento de  los objetivos estratégicos y, </a:t>
            </a:r>
            <a:r>
              <a:rPr lang="es-ES" sz="2200" b="1" dirty="0" smtClean="0">
                <a:solidFill>
                  <a:schemeClr val="accent1">
                    <a:lumMod val="50000"/>
                  </a:schemeClr>
                </a:solidFill>
              </a:rPr>
              <a:t>de esta forma </a:t>
            </a:r>
            <a:r>
              <a:rPr lang="es-ES" sz="2200" b="1" dirty="0">
                <a:solidFill>
                  <a:schemeClr val="accent1">
                    <a:lumMod val="50000"/>
                  </a:schemeClr>
                </a:solidFill>
              </a:rPr>
              <a:t>lograr la acreditación de la carrera. Esto se debe basar en la mejora en los procesos curriculares, capacitación especializada para docentes y mejorar el tipo de vinculación de los docentes. </a:t>
            </a:r>
          </a:p>
        </p:txBody>
      </p:sp>
      <p:sp>
        <p:nvSpPr>
          <p:cNvPr id="8" name="7 Rectángulo"/>
          <p:cNvSpPr/>
          <p:nvPr/>
        </p:nvSpPr>
        <p:spPr>
          <a:xfrm>
            <a:off x="179512" y="5373216"/>
            <a:ext cx="8744159" cy="1107996"/>
          </a:xfrm>
          <a:prstGeom prst="rect">
            <a:avLst/>
          </a:prstGeom>
        </p:spPr>
        <p:txBody>
          <a:bodyPr wrap="square">
            <a:spAutoFit/>
          </a:bodyPr>
          <a:lstStyle/>
          <a:p>
            <a:pPr algn="just"/>
            <a:r>
              <a:rPr lang="es-ES" sz="2200" b="1" dirty="0" smtClean="0">
                <a:solidFill>
                  <a:srgbClr val="002060"/>
                </a:solidFill>
              </a:rPr>
              <a:t>Se </a:t>
            </a:r>
            <a:r>
              <a:rPr lang="es-ES" sz="2200" b="1" dirty="0">
                <a:solidFill>
                  <a:srgbClr val="002060"/>
                </a:solidFill>
              </a:rPr>
              <a:t>recomienda destinar los todos recursos necesarios para implementar las estrategias de posicionamiento, así como realizar el seguimiento y control </a:t>
            </a:r>
            <a:r>
              <a:rPr lang="es-ES" sz="2200" b="1" dirty="0" smtClean="0">
                <a:solidFill>
                  <a:srgbClr val="002060"/>
                </a:solidFill>
              </a:rPr>
              <a:t>respectivo</a:t>
            </a:r>
            <a:endParaRPr lang="es-ES" sz="2200" b="1" dirty="0">
              <a:solidFill>
                <a:srgbClr val="002060"/>
              </a:solidFill>
            </a:endParaRPr>
          </a:p>
        </p:txBody>
      </p:sp>
    </p:spTree>
    <p:extLst>
      <p:ext uri="{BB962C8B-B14F-4D97-AF65-F5344CB8AC3E}">
        <p14:creationId xmlns:p14="http://schemas.microsoft.com/office/powerpoint/2010/main" val="608430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13300"/>
                            </p:stCondLst>
                            <p:childTnLst>
                              <p:par>
                                <p:cTn id="9" presetID="10" presetClass="entr" presetSubtype="0" fill="hold" grpId="0" nodeType="afterEffect">
                                  <p:stCondLst>
                                    <p:cond delay="500"/>
                                  </p:stCondLst>
                                  <p:iterate type="wd">
                                    <p:tmPct val="10000"/>
                                  </p:iterate>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28400"/>
                            </p:stCondLst>
                            <p:childTnLst>
                              <p:par>
                                <p:cTn id="13" presetID="10" presetClass="entr" presetSubtype="0" fill="hold" grpId="0" nodeType="afterEffect">
                                  <p:stCondLst>
                                    <p:cond delay="500"/>
                                  </p:stCondLst>
                                  <p:iterate type="wd">
                                    <p:tmPct val="10000"/>
                                  </p:iterate>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051721" y="2204864"/>
            <a:ext cx="5616624" cy="1754326"/>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Muchas Gracias</a:t>
            </a:r>
            <a:endPar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272336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640960" cy="792088"/>
          </a:xfrm>
        </p:spPr>
        <p:txBody>
          <a:bodyPr/>
          <a:lstStyle/>
          <a:p>
            <a:pPr marL="0" indent="0">
              <a:buNone/>
            </a:pPr>
            <a:r>
              <a:rPr lang="es-ES" dirty="0" smtClean="0"/>
              <a:t>OBJETIVOS</a:t>
            </a:r>
            <a:endParaRPr lang="es-ES" dirty="0"/>
          </a:p>
        </p:txBody>
      </p:sp>
      <p:sp>
        <p:nvSpPr>
          <p:cNvPr id="4" name="2 Marcador de contenido"/>
          <p:cNvSpPr txBox="1">
            <a:spLocks/>
          </p:cNvSpPr>
          <p:nvPr/>
        </p:nvSpPr>
        <p:spPr>
          <a:xfrm>
            <a:off x="323528" y="1052736"/>
            <a:ext cx="8568952" cy="5616624"/>
          </a:xfrm>
          <a:prstGeom prst="rect">
            <a:avLst/>
          </a:prstGeom>
        </p:spPr>
        <p:txBody>
          <a:bodyPr>
            <a:normAutofit fontScale="92500" lnSpcReduction="20000"/>
          </a:bodyPr>
          <a:lstStyle/>
          <a:p>
            <a:pPr lvl="0" algn="just"/>
            <a:r>
              <a:rPr lang="es-ES" sz="2400" b="1" u="sng" dirty="0">
                <a:solidFill>
                  <a:srgbClr val="C00000"/>
                </a:solidFill>
              </a:rPr>
              <a:t>OBJETIVO </a:t>
            </a:r>
            <a:r>
              <a:rPr lang="es-ES" sz="2400" b="1" u="sng" dirty="0" smtClean="0">
                <a:solidFill>
                  <a:srgbClr val="C00000"/>
                </a:solidFill>
              </a:rPr>
              <a:t>GENERAL</a:t>
            </a:r>
          </a:p>
          <a:p>
            <a:pPr lvl="0" algn="just"/>
            <a:endParaRPr lang="es-ES" sz="1200" b="1" u="sng" dirty="0">
              <a:solidFill>
                <a:srgbClr val="C00000"/>
              </a:solidFill>
            </a:endParaRPr>
          </a:p>
          <a:p>
            <a:pPr algn="just"/>
            <a:r>
              <a:rPr lang="es-ES" sz="2400" b="1" dirty="0">
                <a:solidFill>
                  <a:srgbClr val="002060"/>
                </a:solidFill>
              </a:rPr>
              <a:t>Elaborar estrategias de posicionamiento, a través de diversas actividades de marketing, que sirvan para fortalecer la imagen de la Escuela de Economía de la Universidad Nacional de Chimborazo en la ciudad de Riobamba. </a:t>
            </a:r>
          </a:p>
          <a:p>
            <a:pPr lvl="0" algn="just"/>
            <a:endParaRPr lang="es-ES" sz="1300" b="1" u="sng" dirty="0" smtClean="0">
              <a:solidFill>
                <a:srgbClr val="C00000"/>
              </a:solidFill>
            </a:endParaRPr>
          </a:p>
          <a:p>
            <a:pPr lvl="0" algn="just"/>
            <a:r>
              <a:rPr lang="es-ES" sz="2400" b="1" u="sng" dirty="0" smtClean="0">
                <a:solidFill>
                  <a:srgbClr val="C00000"/>
                </a:solidFill>
              </a:rPr>
              <a:t>OBJETIVOS </a:t>
            </a:r>
            <a:r>
              <a:rPr lang="es-ES" sz="2400" b="1" u="sng" dirty="0">
                <a:solidFill>
                  <a:srgbClr val="C00000"/>
                </a:solidFill>
              </a:rPr>
              <a:t>ESPECÍFICOS  </a:t>
            </a:r>
          </a:p>
          <a:p>
            <a:pPr lvl="0" algn="just">
              <a:buClr>
                <a:srgbClr val="C00000"/>
              </a:buClr>
              <a:buSzPct val="69000"/>
            </a:pPr>
            <a:endParaRPr lang="es-EC" sz="1200" b="1" dirty="0" smtClean="0">
              <a:solidFill>
                <a:srgbClr val="002060"/>
              </a:solidFill>
            </a:endParaRPr>
          </a:p>
          <a:p>
            <a:pPr marL="173038" lvl="0" indent="-173038" algn="just">
              <a:buClr>
                <a:srgbClr val="C00000"/>
              </a:buClr>
              <a:buSzPct val="69000"/>
              <a:buFont typeface="Wingdings 2" panose="05020102010507070707" pitchFamily="18" charset="2"/>
              <a:buChar char=""/>
            </a:pPr>
            <a:r>
              <a:rPr lang="es-EC" sz="2400" b="1" dirty="0" smtClean="0">
                <a:solidFill>
                  <a:srgbClr val="002060"/>
                </a:solidFill>
              </a:rPr>
              <a:t>Elaborar </a:t>
            </a:r>
            <a:r>
              <a:rPr lang="es-EC" sz="2400" b="1" dirty="0">
                <a:solidFill>
                  <a:srgbClr val="002060"/>
                </a:solidFill>
              </a:rPr>
              <a:t>un diagnóstico situacional macro y micro ambiental que permita determinar los factores internos y externos que afectan a la Escuela de Economía de la Universidad Nacional de Chimborazo</a:t>
            </a:r>
            <a:endParaRPr lang="es-ES" sz="2400" b="1" dirty="0">
              <a:solidFill>
                <a:srgbClr val="002060"/>
              </a:solidFill>
            </a:endParaRPr>
          </a:p>
          <a:p>
            <a:pPr marL="173038" lvl="0" indent="-173038" algn="just">
              <a:buClr>
                <a:srgbClr val="C00000"/>
              </a:buClr>
              <a:buSzPct val="69000"/>
              <a:buFont typeface="Wingdings 2" panose="05020102010507070707" pitchFamily="18" charset="2"/>
              <a:buChar char=""/>
            </a:pPr>
            <a:r>
              <a:rPr lang="es-EC" sz="2400" b="1" dirty="0">
                <a:solidFill>
                  <a:srgbClr val="002060"/>
                </a:solidFill>
              </a:rPr>
              <a:t>Diseñar estrategias de posicionamiento, a través de</a:t>
            </a:r>
            <a:r>
              <a:rPr lang="es-ES" sz="2400" b="1" dirty="0">
                <a:solidFill>
                  <a:srgbClr val="002060"/>
                </a:solidFill>
              </a:rPr>
              <a:t> diversas acciones de marketing, </a:t>
            </a:r>
            <a:r>
              <a:rPr lang="es-EC" sz="2400" b="1" dirty="0">
                <a:solidFill>
                  <a:srgbClr val="002060"/>
                </a:solidFill>
              </a:rPr>
              <a:t>que permitan </a:t>
            </a:r>
            <a:r>
              <a:rPr lang="es-ES" sz="2400" b="1" dirty="0">
                <a:solidFill>
                  <a:srgbClr val="002060"/>
                </a:solidFill>
              </a:rPr>
              <a:t>promocionar, mejorar y fortalecer la imagen de la </a:t>
            </a:r>
            <a:r>
              <a:rPr lang="es-EC" sz="2400" b="1" dirty="0">
                <a:solidFill>
                  <a:srgbClr val="002060"/>
                </a:solidFill>
              </a:rPr>
              <a:t>Escuela de Economía de la Universidad Nacional de Chimborazo, en la ciudad de Riobamba.</a:t>
            </a:r>
            <a:endParaRPr lang="es-ES" sz="2400" b="1" dirty="0">
              <a:solidFill>
                <a:srgbClr val="002060"/>
              </a:solidFill>
            </a:endParaRPr>
          </a:p>
          <a:p>
            <a:pPr marL="173038" lvl="0" indent="-173038" algn="just">
              <a:buClr>
                <a:srgbClr val="C00000"/>
              </a:buClr>
              <a:buSzPct val="69000"/>
              <a:buFont typeface="Wingdings 2" panose="05020102010507070707" pitchFamily="18" charset="2"/>
              <a:buChar char=""/>
            </a:pPr>
            <a:r>
              <a:rPr lang="es-EC" sz="2400" b="1" dirty="0">
                <a:solidFill>
                  <a:srgbClr val="002060"/>
                </a:solidFill>
              </a:rPr>
              <a:t>Elaborar el presupuesto requerido para poner en marcha las estrategias de posicionamiento de la Escuela de Economía, de acuerdo a los lineamientos establecidos por los organismos pertinentes en lo relacionado a compras públicas</a:t>
            </a:r>
            <a:r>
              <a:rPr lang="es-EC" sz="2400" b="1" dirty="0" smtClean="0">
                <a:solidFill>
                  <a:srgbClr val="002060"/>
                </a:solidFill>
              </a:rPr>
              <a:t>.</a:t>
            </a:r>
            <a:endParaRPr kumimoji="0" lang="es-ES" sz="3400" b="1" i="0" u="none" strike="noStrike" kern="1200" cap="none" spc="0" normalizeH="0" baseline="0" noProof="0" dirty="0" smtClean="0">
              <a:ln>
                <a:noFill/>
              </a:ln>
              <a:solidFill>
                <a:srgbClr val="002060"/>
              </a:solidFill>
              <a:effectLst/>
              <a:uLnTx/>
              <a:uFillTx/>
            </a:endParaRPr>
          </a:p>
        </p:txBody>
      </p:sp>
    </p:spTree>
    <p:extLst>
      <p:ext uri="{BB962C8B-B14F-4D97-AF65-F5344CB8AC3E}">
        <p14:creationId xmlns:p14="http://schemas.microsoft.com/office/powerpoint/2010/main" val="25251518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1484784"/>
            <a:ext cx="6840760" cy="2423346"/>
          </a:xfrm>
        </p:spPr>
        <p:txBody>
          <a:bodyPr/>
          <a:lstStyle/>
          <a:p>
            <a:pPr algn="r"/>
            <a:r>
              <a:rPr lang="es-ES" sz="4000" dirty="0">
                <a:solidFill>
                  <a:schemeClr val="accent5">
                    <a:lumMod val="50000"/>
                  </a:schemeClr>
                </a:solidFill>
              </a:rPr>
              <a:t>ANÁLISIS SITUACIONAL DE LA ESCUELA DE ECONOMÍA</a:t>
            </a:r>
          </a:p>
        </p:txBody>
      </p:sp>
      <p:sp>
        <p:nvSpPr>
          <p:cNvPr id="3" name="2 Marcador de texto"/>
          <p:cNvSpPr>
            <a:spLocks noGrp="1"/>
          </p:cNvSpPr>
          <p:nvPr>
            <p:ph type="body" idx="1"/>
          </p:nvPr>
        </p:nvSpPr>
        <p:spPr>
          <a:xfrm>
            <a:off x="1403648" y="4581128"/>
            <a:ext cx="7086600" cy="1509712"/>
          </a:xfrm>
        </p:spPr>
        <p:txBody>
          <a:bodyPr>
            <a:normAutofit fontScale="92500" lnSpcReduction="10000"/>
          </a:bodyPr>
          <a:lstStyle/>
          <a:p>
            <a:pPr marL="530352" indent="-457200" algn="r">
              <a:buClr>
                <a:srgbClr val="F9F9F9"/>
              </a:buClr>
              <a:buSzPct val="95000"/>
              <a:buFont typeface="Book Antiqua" panose="02040602050305030304" pitchFamily="18" charset="0"/>
              <a:buChar char="•"/>
            </a:pPr>
            <a:r>
              <a:rPr lang="es-ES" sz="3200" dirty="0">
                <a:solidFill>
                  <a:srgbClr val="C00000"/>
                </a:solidFill>
              </a:rPr>
              <a:t>Análisis externo</a:t>
            </a:r>
          </a:p>
          <a:p>
            <a:pPr marL="530352" indent="-457200" algn="r">
              <a:buClr>
                <a:srgbClr val="F9F9F9"/>
              </a:buClr>
              <a:buSzPct val="95000"/>
              <a:buFont typeface="Book Antiqua" panose="02040602050305030304" pitchFamily="18" charset="0"/>
              <a:buChar char="•"/>
            </a:pPr>
            <a:r>
              <a:rPr lang="es-ES" sz="3200" dirty="0">
                <a:solidFill>
                  <a:srgbClr val="C00000"/>
                </a:solidFill>
              </a:rPr>
              <a:t>Análisis de la situación interna</a:t>
            </a:r>
          </a:p>
          <a:p>
            <a:pPr marL="530352" indent="-457200" algn="r">
              <a:buClr>
                <a:srgbClr val="F9F9F9"/>
              </a:buClr>
              <a:buSzPct val="95000"/>
              <a:buFont typeface="Book Antiqua" panose="02040602050305030304" pitchFamily="18" charset="0"/>
              <a:buChar char="•"/>
            </a:pPr>
            <a:r>
              <a:rPr lang="es-ES" sz="3200" dirty="0">
                <a:solidFill>
                  <a:srgbClr val="C00000"/>
                </a:solidFill>
              </a:rPr>
              <a:t>Análisis FODA</a:t>
            </a:r>
          </a:p>
        </p:txBody>
      </p:sp>
    </p:spTree>
    <p:extLst>
      <p:ext uri="{BB962C8B-B14F-4D97-AF65-F5344CB8AC3E}">
        <p14:creationId xmlns:p14="http://schemas.microsoft.com/office/powerpoint/2010/main" val="9127224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000"/>
                                        <p:tgtEl>
                                          <p:spTgt spid="3">
                                            <p:txEl>
                                              <p:pRg st="0" end="0"/>
                                            </p:txEl>
                                          </p:spTgt>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1000"/>
                                        <p:tgtEl>
                                          <p:spTgt spid="3">
                                            <p:txEl>
                                              <p:pRg st="1" end="1"/>
                                            </p:txEl>
                                          </p:spTgt>
                                        </p:tgtEl>
                                      </p:cBhvr>
                                    </p:animEffect>
                                  </p:childTnLst>
                                </p:cTn>
                              </p:par>
                            </p:childTnLst>
                          </p:cTn>
                        </p:par>
                        <p:par>
                          <p:cTn id="12" fill="hold">
                            <p:stCondLst>
                              <p:cond delay="2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352928" cy="936104"/>
          </a:xfrm>
        </p:spPr>
        <p:txBody>
          <a:bodyPr/>
          <a:lstStyle/>
          <a:p>
            <a:pPr marL="0" indent="0">
              <a:buNone/>
            </a:pPr>
            <a:r>
              <a:rPr lang="es-ES" dirty="0" smtClean="0"/>
              <a:t>ANÁLISIS EXTERNO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25531424"/>
              </p:ext>
            </p:extLst>
          </p:nvPr>
        </p:nvGraphicFramePr>
        <p:xfrm>
          <a:off x="395288" y="1196753"/>
          <a:ext cx="8353425" cy="5256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61385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5DA27EB-ED58-4987-9B70-DA1504EF9B7E}"/>
                                            </p:graphicEl>
                                          </p:spTgt>
                                        </p:tgtEl>
                                        <p:attrNameLst>
                                          <p:attrName>style.visibility</p:attrName>
                                        </p:attrNameLst>
                                      </p:cBhvr>
                                      <p:to>
                                        <p:strVal val="visible"/>
                                      </p:to>
                                    </p:set>
                                    <p:animEffect transition="in" filter="fade">
                                      <p:cBhvr>
                                        <p:cTn id="7" dur="2000"/>
                                        <p:tgtEl>
                                          <p:spTgt spid="4">
                                            <p:graphicEl>
                                              <a:dgm id="{65DA27EB-ED58-4987-9B70-DA1504EF9B7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075EF89-A675-4D5D-B1D9-E8E062969553}"/>
                                            </p:graphicEl>
                                          </p:spTgt>
                                        </p:tgtEl>
                                        <p:attrNameLst>
                                          <p:attrName>style.visibility</p:attrName>
                                        </p:attrNameLst>
                                      </p:cBhvr>
                                      <p:to>
                                        <p:strVal val="visible"/>
                                      </p:to>
                                    </p:set>
                                    <p:animEffect transition="in" filter="fade">
                                      <p:cBhvr>
                                        <p:cTn id="12" dur="2000"/>
                                        <p:tgtEl>
                                          <p:spTgt spid="4">
                                            <p:graphicEl>
                                              <a:dgm id="{C075EF89-A675-4D5D-B1D9-E8E06296955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CAF4D86-8F83-4DDE-8A06-99BFB4EE9965}"/>
                                            </p:graphicEl>
                                          </p:spTgt>
                                        </p:tgtEl>
                                        <p:attrNameLst>
                                          <p:attrName>style.visibility</p:attrName>
                                        </p:attrNameLst>
                                      </p:cBhvr>
                                      <p:to>
                                        <p:strVal val="visible"/>
                                      </p:to>
                                    </p:set>
                                    <p:animEffect transition="in" filter="fade">
                                      <p:cBhvr>
                                        <p:cTn id="15" dur="2000"/>
                                        <p:tgtEl>
                                          <p:spTgt spid="4">
                                            <p:graphicEl>
                                              <a:dgm id="{9CAF4D86-8F83-4DDE-8A06-99BFB4EE99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387EBF0A-8E41-4893-B8E9-8E461B8975F4}"/>
                                            </p:graphicEl>
                                          </p:spTgt>
                                        </p:tgtEl>
                                        <p:attrNameLst>
                                          <p:attrName>style.visibility</p:attrName>
                                        </p:attrNameLst>
                                      </p:cBhvr>
                                      <p:to>
                                        <p:strVal val="visible"/>
                                      </p:to>
                                    </p:set>
                                    <p:animEffect transition="in" filter="fade">
                                      <p:cBhvr>
                                        <p:cTn id="20" dur="2000"/>
                                        <p:tgtEl>
                                          <p:spTgt spid="4">
                                            <p:graphicEl>
                                              <a:dgm id="{387EBF0A-8E41-4893-B8E9-8E461B8975F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52A92D95-1533-4B0A-9527-2979C6367D1F}"/>
                                            </p:graphicEl>
                                          </p:spTgt>
                                        </p:tgtEl>
                                        <p:attrNameLst>
                                          <p:attrName>style.visibility</p:attrName>
                                        </p:attrNameLst>
                                      </p:cBhvr>
                                      <p:to>
                                        <p:strVal val="visible"/>
                                      </p:to>
                                    </p:set>
                                    <p:animEffect transition="in" filter="fade">
                                      <p:cBhvr>
                                        <p:cTn id="23" dur="2000"/>
                                        <p:tgtEl>
                                          <p:spTgt spid="4">
                                            <p:graphicEl>
                                              <a:dgm id="{52A92D95-1533-4B0A-9527-2979C6367D1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F83F09F8-9094-443A-8155-45E81E5E7CF6}"/>
                                            </p:graphicEl>
                                          </p:spTgt>
                                        </p:tgtEl>
                                        <p:attrNameLst>
                                          <p:attrName>style.visibility</p:attrName>
                                        </p:attrNameLst>
                                      </p:cBhvr>
                                      <p:to>
                                        <p:strVal val="visible"/>
                                      </p:to>
                                    </p:set>
                                    <p:animEffect transition="in" filter="fade">
                                      <p:cBhvr>
                                        <p:cTn id="28" dur="2000"/>
                                        <p:tgtEl>
                                          <p:spTgt spid="4">
                                            <p:graphicEl>
                                              <a:dgm id="{F83F09F8-9094-443A-8155-45E81E5E7CF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5DC314E8-E30B-4435-B9B9-21375B4351B4}"/>
                                            </p:graphicEl>
                                          </p:spTgt>
                                        </p:tgtEl>
                                        <p:attrNameLst>
                                          <p:attrName>style.visibility</p:attrName>
                                        </p:attrNameLst>
                                      </p:cBhvr>
                                      <p:to>
                                        <p:strVal val="visible"/>
                                      </p:to>
                                    </p:set>
                                    <p:animEffect transition="in" filter="fade">
                                      <p:cBhvr>
                                        <p:cTn id="31" dur="2000"/>
                                        <p:tgtEl>
                                          <p:spTgt spid="4">
                                            <p:graphicEl>
                                              <a:dgm id="{5DC314E8-E30B-4435-B9B9-21375B4351B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81FF742B-F6B4-462B-9FBD-E46097163EA9}"/>
                                            </p:graphicEl>
                                          </p:spTgt>
                                        </p:tgtEl>
                                        <p:attrNameLst>
                                          <p:attrName>style.visibility</p:attrName>
                                        </p:attrNameLst>
                                      </p:cBhvr>
                                      <p:to>
                                        <p:strVal val="visible"/>
                                      </p:to>
                                    </p:set>
                                    <p:animEffect transition="in" filter="fade">
                                      <p:cBhvr>
                                        <p:cTn id="36" dur="2000"/>
                                        <p:tgtEl>
                                          <p:spTgt spid="4">
                                            <p:graphicEl>
                                              <a:dgm id="{81FF742B-F6B4-462B-9FBD-E46097163EA9}"/>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A90AEB96-92F8-49C1-A7B3-94A5BC938C54}"/>
                                            </p:graphicEl>
                                          </p:spTgt>
                                        </p:tgtEl>
                                        <p:attrNameLst>
                                          <p:attrName>style.visibility</p:attrName>
                                        </p:attrNameLst>
                                      </p:cBhvr>
                                      <p:to>
                                        <p:strVal val="visible"/>
                                      </p:to>
                                    </p:set>
                                    <p:animEffect transition="in" filter="fade">
                                      <p:cBhvr>
                                        <p:cTn id="39" dur="2000"/>
                                        <p:tgtEl>
                                          <p:spTgt spid="4">
                                            <p:graphicEl>
                                              <a:dgm id="{A90AEB96-92F8-49C1-A7B3-94A5BC938C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352928" cy="936104"/>
          </a:xfrm>
        </p:spPr>
        <p:txBody>
          <a:bodyPr/>
          <a:lstStyle/>
          <a:p>
            <a:pPr marL="0" indent="0">
              <a:buNone/>
            </a:pPr>
            <a:r>
              <a:rPr lang="es-ES" dirty="0" smtClean="0"/>
              <a:t>ANÁLISIS EXTERNO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70888171"/>
              </p:ext>
            </p:extLst>
          </p:nvPr>
        </p:nvGraphicFramePr>
        <p:xfrm>
          <a:off x="611560" y="1628947"/>
          <a:ext cx="7921129" cy="4680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372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65DA27EB-ED58-4987-9B70-DA1504EF9B7E}"/>
                                            </p:graphicEl>
                                          </p:spTgt>
                                        </p:tgtEl>
                                        <p:attrNameLst>
                                          <p:attrName>style.visibility</p:attrName>
                                        </p:attrNameLst>
                                      </p:cBhvr>
                                      <p:to>
                                        <p:strVal val="visible"/>
                                      </p:to>
                                    </p:set>
                                    <p:animEffect transition="in" filter="fade">
                                      <p:cBhvr>
                                        <p:cTn id="7" dur="2000"/>
                                        <p:tgtEl>
                                          <p:spTgt spid="4">
                                            <p:graphicEl>
                                              <a:dgm id="{65DA27EB-ED58-4987-9B70-DA1504EF9B7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075EF89-A675-4D5D-B1D9-E8E062969553}"/>
                                            </p:graphicEl>
                                          </p:spTgt>
                                        </p:tgtEl>
                                        <p:attrNameLst>
                                          <p:attrName>style.visibility</p:attrName>
                                        </p:attrNameLst>
                                      </p:cBhvr>
                                      <p:to>
                                        <p:strVal val="visible"/>
                                      </p:to>
                                    </p:set>
                                    <p:animEffect transition="in" filter="fade">
                                      <p:cBhvr>
                                        <p:cTn id="12" dur="2000"/>
                                        <p:tgtEl>
                                          <p:spTgt spid="4">
                                            <p:graphicEl>
                                              <a:dgm id="{C075EF89-A675-4D5D-B1D9-E8E06296955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CAF4D86-8F83-4DDE-8A06-99BFB4EE9965}"/>
                                            </p:graphicEl>
                                          </p:spTgt>
                                        </p:tgtEl>
                                        <p:attrNameLst>
                                          <p:attrName>style.visibility</p:attrName>
                                        </p:attrNameLst>
                                      </p:cBhvr>
                                      <p:to>
                                        <p:strVal val="visible"/>
                                      </p:to>
                                    </p:set>
                                    <p:animEffect transition="in" filter="fade">
                                      <p:cBhvr>
                                        <p:cTn id="15" dur="2000"/>
                                        <p:tgtEl>
                                          <p:spTgt spid="4">
                                            <p:graphicEl>
                                              <a:dgm id="{9CAF4D86-8F83-4DDE-8A06-99BFB4EE99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18E3815B-71F6-441D-8EBD-B274CEE1FF05}"/>
                                            </p:graphicEl>
                                          </p:spTgt>
                                        </p:tgtEl>
                                        <p:attrNameLst>
                                          <p:attrName>style.visibility</p:attrName>
                                        </p:attrNameLst>
                                      </p:cBhvr>
                                      <p:to>
                                        <p:strVal val="visible"/>
                                      </p:to>
                                    </p:set>
                                    <p:animEffect transition="in" filter="fade">
                                      <p:cBhvr>
                                        <p:cTn id="20" dur="2000"/>
                                        <p:tgtEl>
                                          <p:spTgt spid="4">
                                            <p:graphicEl>
                                              <a:dgm id="{18E3815B-71F6-441D-8EBD-B274CEE1FF0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553E6CA6-AFB3-4152-9D46-4CC8890C4AA5}"/>
                                            </p:graphicEl>
                                          </p:spTgt>
                                        </p:tgtEl>
                                        <p:attrNameLst>
                                          <p:attrName>style.visibility</p:attrName>
                                        </p:attrNameLst>
                                      </p:cBhvr>
                                      <p:to>
                                        <p:strVal val="visible"/>
                                      </p:to>
                                    </p:set>
                                    <p:animEffect transition="in" filter="fade">
                                      <p:cBhvr>
                                        <p:cTn id="23" dur="2000"/>
                                        <p:tgtEl>
                                          <p:spTgt spid="4">
                                            <p:graphicEl>
                                              <a:dgm id="{553E6CA6-AFB3-4152-9D46-4CC8890C4A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222A3394-2092-4417-9BD1-AD6E16FB53C3}"/>
                                            </p:graphicEl>
                                          </p:spTgt>
                                        </p:tgtEl>
                                        <p:attrNameLst>
                                          <p:attrName>style.visibility</p:attrName>
                                        </p:attrNameLst>
                                      </p:cBhvr>
                                      <p:to>
                                        <p:strVal val="visible"/>
                                      </p:to>
                                    </p:set>
                                    <p:animEffect transition="in" filter="fade">
                                      <p:cBhvr>
                                        <p:cTn id="28" dur="2000"/>
                                        <p:tgtEl>
                                          <p:spTgt spid="4">
                                            <p:graphicEl>
                                              <a:dgm id="{222A3394-2092-4417-9BD1-AD6E16FB53C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1DB86E15-3189-4F93-88D3-65423DEBB908}"/>
                                            </p:graphicEl>
                                          </p:spTgt>
                                        </p:tgtEl>
                                        <p:attrNameLst>
                                          <p:attrName>style.visibility</p:attrName>
                                        </p:attrNameLst>
                                      </p:cBhvr>
                                      <p:to>
                                        <p:strVal val="visible"/>
                                      </p:to>
                                    </p:set>
                                    <p:animEffect transition="in" filter="fade">
                                      <p:cBhvr>
                                        <p:cTn id="31" dur="2000"/>
                                        <p:tgtEl>
                                          <p:spTgt spid="4">
                                            <p:graphicEl>
                                              <a:dgm id="{1DB86E15-3189-4F93-88D3-65423DEBB90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F83F09F8-9094-443A-8155-45E81E5E7CF6}"/>
                                            </p:graphicEl>
                                          </p:spTgt>
                                        </p:tgtEl>
                                        <p:attrNameLst>
                                          <p:attrName>style.visibility</p:attrName>
                                        </p:attrNameLst>
                                      </p:cBhvr>
                                      <p:to>
                                        <p:strVal val="visible"/>
                                      </p:to>
                                    </p:set>
                                    <p:animEffect transition="in" filter="fade">
                                      <p:cBhvr>
                                        <p:cTn id="36" dur="2000"/>
                                        <p:tgtEl>
                                          <p:spTgt spid="4">
                                            <p:graphicEl>
                                              <a:dgm id="{F83F09F8-9094-443A-8155-45E81E5E7CF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5DC314E8-E30B-4435-B9B9-21375B4351B4}"/>
                                            </p:graphicEl>
                                          </p:spTgt>
                                        </p:tgtEl>
                                        <p:attrNameLst>
                                          <p:attrName>style.visibility</p:attrName>
                                        </p:attrNameLst>
                                      </p:cBhvr>
                                      <p:to>
                                        <p:strVal val="visible"/>
                                      </p:to>
                                    </p:set>
                                    <p:animEffect transition="in" filter="fade">
                                      <p:cBhvr>
                                        <p:cTn id="39" dur="2000"/>
                                        <p:tgtEl>
                                          <p:spTgt spid="4">
                                            <p:graphicEl>
                                              <a:dgm id="{5DC314E8-E30B-4435-B9B9-21375B4351B4}"/>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7C8A47BF-9351-4C1E-9228-88F85E856512}"/>
                                            </p:graphicEl>
                                          </p:spTgt>
                                        </p:tgtEl>
                                        <p:attrNameLst>
                                          <p:attrName>style.visibility</p:attrName>
                                        </p:attrNameLst>
                                      </p:cBhvr>
                                      <p:to>
                                        <p:strVal val="visible"/>
                                      </p:to>
                                    </p:set>
                                    <p:animEffect transition="in" filter="fade">
                                      <p:cBhvr>
                                        <p:cTn id="44" dur="2000"/>
                                        <p:tgtEl>
                                          <p:spTgt spid="4">
                                            <p:graphicEl>
                                              <a:dgm id="{7C8A47BF-9351-4C1E-9228-88F85E856512}"/>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5AC90696-17B4-4A41-86E8-FADE75EAA3DA}"/>
                                            </p:graphicEl>
                                          </p:spTgt>
                                        </p:tgtEl>
                                        <p:attrNameLst>
                                          <p:attrName>style.visibility</p:attrName>
                                        </p:attrNameLst>
                                      </p:cBhvr>
                                      <p:to>
                                        <p:strVal val="visible"/>
                                      </p:to>
                                    </p:set>
                                    <p:animEffect transition="in" filter="fade">
                                      <p:cBhvr>
                                        <p:cTn id="47" dur="2000"/>
                                        <p:tgtEl>
                                          <p:spTgt spid="4">
                                            <p:graphicEl>
                                              <a:dgm id="{5AC90696-17B4-4A41-86E8-FADE75EAA3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352928" cy="1008112"/>
          </a:xfrm>
        </p:spPr>
        <p:txBody>
          <a:bodyPr/>
          <a:lstStyle/>
          <a:p>
            <a:pPr marL="0" indent="0">
              <a:buNone/>
            </a:pPr>
            <a:r>
              <a:rPr lang="es-ES" dirty="0" smtClean="0"/>
              <a:t>ANÁLISIS INTERNO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69027138"/>
              </p:ext>
            </p:extLst>
          </p:nvPr>
        </p:nvGraphicFramePr>
        <p:xfrm>
          <a:off x="755576" y="1556792"/>
          <a:ext cx="7777361" cy="5040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1068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graphicEl>
                                              <a:dgm id="{65DA27EB-ED58-4987-9B70-DA1504EF9B7E}"/>
                                            </p:graphicEl>
                                          </p:spTgt>
                                        </p:tgtEl>
                                        <p:attrNameLst>
                                          <p:attrName>style.visibility</p:attrName>
                                        </p:attrNameLst>
                                      </p:cBhvr>
                                      <p:to>
                                        <p:strVal val="visible"/>
                                      </p:to>
                                    </p:set>
                                    <p:animEffect transition="in" filter="fade">
                                      <p:cBhvr>
                                        <p:cTn id="7" dur="1000"/>
                                        <p:tgtEl>
                                          <p:spTgt spid="4">
                                            <p:graphicEl>
                                              <a:dgm id="{65DA27EB-ED58-4987-9B70-DA1504EF9B7E}"/>
                                            </p:graphicEl>
                                          </p:spTgt>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C075EF89-A675-4D5D-B1D9-E8E062969553}"/>
                                            </p:graphicEl>
                                          </p:spTgt>
                                        </p:tgtEl>
                                        <p:attrNameLst>
                                          <p:attrName>style.visibility</p:attrName>
                                        </p:attrNameLst>
                                      </p:cBhvr>
                                      <p:to>
                                        <p:strVal val="visible"/>
                                      </p:to>
                                    </p:set>
                                    <p:animEffect transition="in" filter="fade">
                                      <p:cBhvr>
                                        <p:cTn id="11" dur="1000"/>
                                        <p:tgtEl>
                                          <p:spTgt spid="4">
                                            <p:graphicEl>
                                              <a:dgm id="{C075EF89-A675-4D5D-B1D9-E8E062969553}"/>
                                            </p:graphicEl>
                                          </p:spTgt>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4">
                                            <p:graphicEl>
                                              <a:dgm id="{9CAF4D86-8F83-4DDE-8A06-99BFB4EE9965}"/>
                                            </p:graphicEl>
                                          </p:spTgt>
                                        </p:tgtEl>
                                        <p:attrNameLst>
                                          <p:attrName>style.visibility</p:attrName>
                                        </p:attrNameLst>
                                      </p:cBhvr>
                                      <p:to>
                                        <p:strVal val="visible"/>
                                      </p:to>
                                    </p:set>
                                    <p:animEffect transition="in" filter="fade">
                                      <p:cBhvr>
                                        <p:cTn id="15" dur="1000"/>
                                        <p:tgtEl>
                                          <p:spTgt spid="4">
                                            <p:graphicEl>
                                              <a:dgm id="{9CAF4D86-8F83-4DDE-8A06-99BFB4EE9965}"/>
                                            </p:graphicEl>
                                          </p:spTgt>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4">
                                            <p:graphicEl>
                                              <a:dgm id="{ADDADB5F-9012-4C3A-8CD8-D79C7A4782DA}"/>
                                            </p:graphicEl>
                                          </p:spTgt>
                                        </p:tgtEl>
                                        <p:attrNameLst>
                                          <p:attrName>style.visibility</p:attrName>
                                        </p:attrNameLst>
                                      </p:cBhvr>
                                      <p:to>
                                        <p:strVal val="visible"/>
                                      </p:to>
                                    </p:set>
                                    <p:animEffect transition="in" filter="fade">
                                      <p:cBhvr>
                                        <p:cTn id="19" dur="1000"/>
                                        <p:tgtEl>
                                          <p:spTgt spid="4">
                                            <p:graphicEl>
                                              <a:dgm id="{ADDADB5F-9012-4C3A-8CD8-D79C7A4782DA}"/>
                                            </p:graphic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4">
                                            <p:graphicEl>
                                              <a:dgm id="{2E4FEC48-D633-4F71-AEC7-B3EACB4FA88A}"/>
                                            </p:graphicEl>
                                          </p:spTgt>
                                        </p:tgtEl>
                                        <p:attrNameLst>
                                          <p:attrName>style.visibility</p:attrName>
                                        </p:attrNameLst>
                                      </p:cBhvr>
                                      <p:to>
                                        <p:strVal val="visible"/>
                                      </p:to>
                                    </p:set>
                                    <p:animEffect transition="in" filter="fade">
                                      <p:cBhvr>
                                        <p:cTn id="23" dur="1000"/>
                                        <p:tgtEl>
                                          <p:spTgt spid="4">
                                            <p:graphicEl>
                                              <a:dgm id="{2E4FEC48-D633-4F71-AEC7-B3EACB4FA88A}"/>
                                            </p:graphic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4">
                                            <p:graphicEl>
                                              <a:dgm id="{E7141E98-B5B9-45E2-AEE6-4597793ED12E}"/>
                                            </p:graphicEl>
                                          </p:spTgt>
                                        </p:tgtEl>
                                        <p:attrNameLst>
                                          <p:attrName>style.visibility</p:attrName>
                                        </p:attrNameLst>
                                      </p:cBhvr>
                                      <p:to>
                                        <p:strVal val="visible"/>
                                      </p:to>
                                    </p:set>
                                    <p:animEffect transition="in" filter="fade">
                                      <p:cBhvr>
                                        <p:cTn id="27" dur="1000"/>
                                        <p:tgtEl>
                                          <p:spTgt spid="4">
                                            <p:graphicEl>
                                              <a:dgm id="{E7141E98-B5B9-45E2-AEE6-4597793ED12E}"/>
                                            </p:graphicEl>
                                          </p:spTgt>
                                        </p:tgtEl>
                                      </p:cBhvr>
                                    </p:animEffect>
                                  </p:childTnLst>
                                </p:cTn>
                              </p:par>
                            </p:childTnLst>
                          </p:cTn>
                        </p:par>
                        <p:par>
                          <p:cTn id="28" fill="hold">
                            <p:stCondLst>
                              <p:cond delay="7000"/>
                            </p:stCondLst>
                            <p:childTnLst>
                              <p:par>
                                <p:cTn id="29" presetID="10" presetClass="entr" presetSubtype="0" fill="hold" grpId="0" nodeType="afterEffect">
                                  <p:stCondLst>
                                    <p:cond delay="0"/>
                                  </p:stCondLst>
                                  <p:childTnLst>
                                    <p:set>
                                      <p:cBhvr>
                                        <p:cTn id="30" dur="1" fill="hold">
                                          <p:stCondLst>
                                            <p:cond delay="0"/>
                                          </p:stCondLst>
                                        </p:cTn>
                                        <p:tgtEl>
                                          <p:spTgt spid="4">
                                            <p:graphicEl>
                                              <a:dgm id="{AFBBEFB4-4485-49F0-8C38-7A3AE1101C5B}"/>
                                            </p:graphicEl>
                                          </p:spTgt>
                                        </p:tgtEl>
                                        <p:attrNameLst>
                                          <p:attrName>style.visibility</p:attrName>
                                        </p:attrNameLst>
                                      </p:cBhvr>
                                      <p:to>
                                        <p:strVal val="visible"/>
                                      </p:to>
                                    </p:set>
                                    <p:animEffect transition="in" filter="fade">
                                      <p:cBhvr>
                                        <p:cTn id="31" dur="1000"/>
                                        <p:tgtEl>
                                          <p:spTgt spid="4">
                                            <p:graphicEl>
                                              <a:dgm id="{AFBBEFB4-4485-49F0-8C38-7A3AE1101C5B}"/>
                                            </p:graphicEl>
                                          </p:spTgt>
                                        </p:tgtEl>
                                      </p:cBhvr>
                                    </p:animEffect>
                                  </p:childTnLst>
                                </p:cTn>
                              </p:par>
                            </p:childTnLst>
                          </p:cTn>
                        </p:par>
                        <p:par>
                          <p:cTn id="32" fill="hold">
                            <p:stCondLst>
                              <p:cond delay="8000"/>
                            </p:stCondLst>
                            <p:childTnLst>
                              <p:par>
                                <p:cTn id="33" presetID="10" presetClass="entr" presetSubtype="0" fill="hold" grpId="0" nodeType="afterEffect">
                                  <p:stCondLst>
                                    <p:cond delay="0"/>
                                  </p:stCondLst>
                                  <p:childTnLst>
                                    <p:set>
                                      <p:cBhvr>
                                        <p:cTn id="34" dur="1" fill="hold">
                                          <p:stCondLst>
                                            <p:cond delay="0"/>
                                          </p:stCondLst>
                                        </p:cTn>
                                        <p:tgtEl>
                                          <p:spTgt spid="4">
                                            <p:graphicEl>
                                              <a:dgm id="{387EBF0A-8E41-4893-B8E9-8E461B8975F4}"/>
                                            </p:graphicEl>
                                          </p:spTgt>
                                        </p:tgtEl>
                                        <p:attrNameLst>
                                          <p:attrName>style.visibility</p:attrName>
                                        </p:attrNameLst>
                                      </p:cBhvr>
                                      <p:to>
                                        <p:strVal val="visible"/>
                                      </p:to>
                                    </p:set>
                                    <p:animEffect transition="in" filter="fade">
                                      <p:cBhvr>
                                        <p:cTn id="35" dur="1000"/>
                                        <p:tgtEl>
                                          <p:spTgt spid="4">
                                            <p:graphicEl>
                                              <a:dgm id="{387EBF0A-8E41-4893-B8E9-8E461B8975F4}"/>
                                            </p:graphicEl>
                                          </p:spTgt>
                                        </p:tgtEl>
                                      </p:cBhvr>
                                    </p:animEffect>
                                  </p:childTnLst>
                                </p:cTn>
                              </p:par>
                            </p:childTnLst>
                          </p:cTn>
                        </p:par>
                        <p:par>
                          <p:cTn id="36" fill="hold">
                            <p:stCondLst>
                              <p:cond delay="9000"/>
                            </p:stCondLst>
                            <p:childTnLst>
                              <p:par>
                                <p:cTn id="37" presetID="10" presetClass="entr" presetSubtype="0" fill="hold" grpId="0" nodeType="afterEffect">
                                  <p:stCondLst>
                                    <p:cond delay="0"/>
                                  </p:stCondLst>
                                  <p:childTnLst>
                                    <p:set>
                                      <p:cBhvr>
                                        <p:cTn id="38" dur="1" fill="hold">
                                          <p:stCondLst>
                                            <p:cond delay="0"/>
                                          </p:stCondLst>
                                        </p:cTn>
                                        <p:tgtEl>
                                          <p:spTgt spid="4">
                                            <p:graphicEl>
                                              <a:dgm id="{52A92D95-1533-4B0A-9527-2979C6367D1F}"/>
                                            </p:graphicEl>
                                          </p:spTgt>
                                        </p:tgtEl>
                                        <p:attrNameLst>
                                          <p:attrName>style.visibility</p:attrName>
                                        </p:attrNameLst>
                                      </p:cBhvr>
                                      <p:to>
                                        <p:strVal val="visible"/>
                                      </p:to>
                                    </p:set>
                                    <p:animEffect transition="in" filter="fade">
                                      <p:cBhvr>
                                        <p:cTn id="39" dur="1000"/>
                                        <p:tgtEl>
                                          <p:spTgt spid="4">
                                            <p:graphicEl>
                                              <a:dgm id="{52A92D95-1533-4B0A-9527-2979C6367D1F}"/>
                                            </p:graphicEl>
                                          </p:spTgt>
                                        </p:tgtEl>
                                      </p:cBhvr>
                                    </p:animEffect>
                                  </p:childTnLst>
                                </p:cTn>
                              </p:par>
                            </p:childTnLst>
                          </p:cTn>
                        </p:par>
                        <p:par>
                          <p:cTn id="40" fill="hold">
                            <p:stCondLst>
                              <p:cond delay="10000"/>
                            </p:stCondLst>
                            <p:childTnLst>
                              <p:par>
                                <p:cTn id="41" presetID="10" presetClass="entr" presetSubtype="0" fill="hold" grpId="0" nodeType="afterEffect">
                                  <p:stCondLst>
                                    <p:cond delay="100"/>
                                  </p:stCondLst>
                                  <p:childTnLst>
                                    <p:set>
                                      <p:cBhvr>
                                        <p:cTn id="42" dur="1" fill="hold">
                                          <p:stCondLst>
                                            <p:cond delay="0"/>
                                          </p:stCondLst>
                                        </p:cTn>
                                        <p:tgtEl>
                                          <p:spTgt spid="4">
                                            <p:graphicEl>
                                              <a:dgm id="{F83F09F8-9094-443A-8155-45E81E5E7CF6}"/>
                                            </p:graphicEl>
                                          </p:spTgt>
                                        </p:tgtEl>
                                        <p:attrNameLst>
                                          <p:attrName>style.visibility</p:attrName>
                                        </p:attrNameLst>
                                      </p:cBhvr>
                                      <p:to>
                                        <p:strVal val="visible"/>
                                      </p:to>
                                    </p:set>
                                    <p:animEffect transition="in" filter="fade">
                                      <p:cBhvr>
                                        <p:cTn id="43" dur="1000"/>
                                        <p:tgtEl>
                                          <p:spTgt spid="4">
                                            <p:graphicEl>
                                              <a:dgm id="{F83F09F8-9094-443A-8155-45E81E5E7CF6}"/>
                                            </p:graphicEl>
                                          </p:spTgt>
                                        </p:tgtEl>
                                      </p:cBhvr>
                                    </p:animEffect>
                                  </p:childTnLst>
                                </p:cTn>
                              </p:par>
                            </p:childTnLst>
                          </p:cTn>
                        </p:par>
                        <p:par>
                          <p:cTn id="44" fill="hold">
                            <p:stCondLst>
                              <p:cond delay="11100"/>
                            </p:stCondLst>
                            <p:childTnLst>
                              <p:par>
                                <p:cTn id="45" presetID="10" presetClass="entr" presetSubtype="0" fill="hold" grpId="0" nodeType="afterEffect">
                                  <p:stCondLst>
                                    <p:cond delay="0"/>
                                  </p:stCondLst>
                                  <p:childTnLst>
                                    <p:set>
                                      <p:cBhvr>
                                        <p:cTn id="46" dur="1" fill="hold">
                                          <p:stCondLst>
                                            <p:cond delay="0"/>
                                          </p:stCondLst>
                                        </p:cTn>
                                        <p:tgtEl>
                                          <p:spTgt spid="4">
                                            <p:graphicEl>
                                              <a:dgm id="{5DC314E8-E30B-4435-B9B9-21375B4351B4}"/>
                                            </p:graphicEl>
                                          </p:spTgt>
                                        </p:tgtEl>
                                        <p:attrNameLst>
                                          <p:attrName>style.visibility</p:attrName>
                                        </p:attrNameLst>
                                      </p:cBhvr>
                                      <p:to>
                                        <p:strVal val="visible"/>
                                      </p:to>
                                    </p:set>
                                    <p:animEffect transition="in" filter="fade">
                                      <p:cBhvr>
                                        <p:cTn id="47" dur="1000"/>
                                        <p:tgtEl>
                                          <p:spTgt spid="4">
                                            <p:graphicEl>
                                              <a:dgm id="{5DC314E8-E30B-4435-B9B9-21375B4351B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352928" cy="864096"/>
          </a:xfrm>
        </p:spPr>
        <p:txBody>
          <a:bodyPr/>
          <a:lstStyle/>
          <a:p>
            <a:pPr marL="0" indent="0">
              <a:buNone/>
            </a:pPr>
            <a:r>
              <a:rPr lang="es-ES" dirty="0" smtClean="0"/>
              <a:t>ANÁLISIS INTERNO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31492783"/>
              </p:ext>
            </p:extLst>
          </p:nvPr>
        </p:nvGraphicFramePr>
        <p:xfrm>
          <a:off x="611560" y="1484783"/>
          <a:ext cx="8137153" cy="4968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0101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65DA27EB-ED58-4987-9B70-DA1504EF9B7E}"/>
                                            </p:graphicEl>
                                          </p:spTgt>
                                        </p:tgtEl>
                                        <p:attrNameLst>
                                          <p:attrName>style.visibility</p:attrName>
                                        </p:attrNameLst>
                                      </p:cBhvr>
                                      <p:to>
                                        <p:strVal val="visible"/>
                                      </p:to>
                                    </p:set>
                                    <p:animEffect transition="in" filter="fade">
                                      <p:cBhvr>
                                        <p:cTn id="7" dur="2000"/>
                                        <p:tgtEl>
                                          <p:spTgt spid="4">
                                            <p:graphicEl>
                                              <a:dgm id="{65DA27EB-ED58-4987-9B70-DA1504EF9B7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075EF89-A675-4D5D-B1D9-E8E062969553}"/>
                                            </p:graphicEl>
                                          </p:spTgt>
                                        </p:tgtEl>
                                        <p:attrNameLst>
                                          <p:attrName>style.visibility</p:attrName>
                                        </p:attrNameLst>
                                      </p:cBhvr>
                                      <p:to>
                                        <p:strVal val="visible"/>
                                      </p:to>
                                    </p:set>
                                    <p:animEffect transition="in" filter="fade">
                                      <p:cBhvr>
                                        <p:cTn id="12" dur="2000"/>
                                        <p:tgtEl>
                                          <p:spTgt spid="4">
                                            <p:graphicEl>
                                              <a:dgm id="{C075EF89-A675-4D5D-B1D9-E8E06296955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CAF4D86-8F83-4DDE-8A06-99BFB4EE9965}"/>
                                            </p:graphicEl>
                                          </p:spTgt>
                                        </p:tgtEl>
                                        <p:attrNameLst>
                                          <p:attrName>style.visibility</p:attrName>
                                        </p:attrNameLst>
                                      </p:cBhvr>
                                      <p:to>
                                        <p:strVal val="visible"/>
                                      </p:to>
                                    </p:set>
                                    <p:animEffect transition="in" filter="fade">
                                      <p:cBhvr>
                                        <p:cTn id="15" dur="2000"/>
                                        <p:tgtEl>
                                          <p:spTgt spid="4">
                                            <p:graphicEl>
                                              <a:dgm id="{9CAF4D86-8F83-4DDE-8A06-99BFB4EE996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ADDADB5F-9012-4C3A-8CD8-D79C7A4782DA}"/>
                                            </p:graphicEl>
                                          </p:spTgt>
                                        </p:tgtEl>
                                        <p:attrNameLst>
                                          <p:attrName>style.visibility</p:attrName>
                                        </p:attrNameLst>
                                      </p:cBhvr>
                                      <p:to>
                                        <p:strVal val="visible"/>
                                      </p:to>
                                    </p:set>
                                    <p:animEffect transition="in" filter="fade">
                                      <p:cBhvr>
                                        <p:cTn id="20" dur="2000"/>
                                        <p:tgtEl>
                                          <p:spTgt spid="4">
                                            <p:graphicEl>
                                              <a:dgm id="{ADDADB5F-9012-4C3A-8CD8-D79C7A4782DA}"/>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2E4FEC48-D633-4F71-AEC7-B3EACB4FA88A}"/>
                                            </p:graphicEl>
                                          </p:spTgt>
                                        </p:tgtEl>
                                        <p:attrNameLst>
                                          <p:attrName>style.visibility</p:attrName>
                                        </p:attrNameLst>
                                      </p:cBhvr>
                                      <p:to>
                                        <p:strVal val="visible"/>
                                      </p:to>
                                    </p:set>
                                    <p:animEffect transition="in" filter="fade">
                                      <p:cBhvr>
                                        <p:cTn id="23" dur="2000"/>
                                        <p:tgtEl>
                                          <p:spTgt spid="4">
                                            <p:graphicEl>
                                              <a:dgm id="{2E4FEC48-D633-4F71-AEC7-B3EACB4FA88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E7141E98-B5B9-45E2-AEE6-4597793ED12E}"/>
                                            </p:graphicEl>
                                          </p:spTgt>
                                        </p:tgtEl>
                                        <p:attrNameLst>
                                          <p:attrName>style.visibility</p:attrName>
                                        </p:attrNameLst>
                                      </p:cBhvr>
                                      <p:to>
                                        <p:strVal val="visible"/>
                                      </p:to>
                                    </p:set>
                                    <p:animEffect transition="in" filter="fade">
                                      <p:cBhvr>
                                        <p:cTn id="28" dur="2000"/>
                                        <p:tgtEl>
                                          <p:spTgt spid="4">
                                            <p:graphicEl>
                                              <a:dgm id="{E7141E98-B5B9-45E2-AEE6-4597793ED12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AFBBEFB4-4485-49F0-8C38-7A3AE1101C5B}"/>
                                            </p:graphicEl>
                                          </p:spTgt>
                                        </p:tgtEl>
                                        <p:attrNameLst>
                                          <p:attrName>style.visibility</p:attrName>
                                        </p:attrNameLst>
                                      </p:cBhvr>
                                      <p:to>
                                        <p:strVal val="visible"/>
                                      </p:to>
                                    </p:set>
                                    <p:animEffect transition="in" filter="fade">
                                      <p:cBhvr>
                                        <p:cTn id="31" dur="2000"/>
                                        <p:tgtEl>
                                          <p:spTgt spid="4">
                                            <p:graphicEl>
                                              <a:dgm id="{AFBBEFB4-4485-49F0-8C38-7A3AE1101C5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387EBF0A-8E41-4893-B8E9-8E461B8975F4}"/>
                                            </p:graphicEl>
                                          </p:spTgt>
                                        </p:tgtEl>
                                        <p:attrNameLst>
                                          <p:attrName>style.visibility</p:attrName>
                                        </p:attrNameLst>
                                      </p:cBhvr>
                                      <p:to>
                                        <p:strVal val="visible"/>
                                      </p:to>
                                    </p:set>
                                    <p:animEffect transition="in" filter="fade">
                                      <p:cBhvr>
                                        <p:cTn id="36" dur="2000"/>
                                        <p:tgtEl>
                                          <p:spTgt spid="4">
                                            <p:graphicEl>
                                              <a:dgm id="{387EBF0A-8E41-4893-B8E9-8E461B8975F4}"/>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52A92D95-1533-4B0A-9527-2979C6367D1F}"/>
                                            </p:graphicEl>
                                          </p:spTgt>
                                        </p:tgtEl>
                                        <p:attrNameLst>
                                          <p:attrName>style.visibility</p:attrName>
                                        </p:attrNameLst>
                                      </p:cBhvr>
                                      <p:to>
                                        <p:strVal val="visible"/>
                                      </p:to>
                                    </p:set>
                                    <p:animEffect transition="in" filter="fade">
                                      <p:cBhvr>
                                        <p:cTn id="39" dur="2000"/>
                                        <p:tgtEl>
                                          <p:spTgt spid="4">
                                            <p:graphicEl>
                                              <a:dgm id="{52A92D95-1533-4B0A-9527-2979C6367D1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F83F09F8-9094-443A-8155-45E81E5E7CF6}"/>
                                            </p:graphicEl>
                                          </p:spTgt>
                                        </p:tgtEl>
                                        <p:attrNameLst>
                                          <p:attrName>style.visibility</p:attrName>
                                        </p:attrNameLst>
                                      </p:cBhvr>
                                      <p:to>
                                        <p:strVal val="visible"/>
                                      </p:to>
                                    </p:set>
                                    <p:animEffect transition="in" filter="fade">
                                      <p:cBhvr>
                                        <p:cTn id="44" dur="2000"/>
                                        <p:tgtEl>
                                          <p:spTgt spid="4">
                                            <p:graphicEl>
                                              <a:dgm id="{F83F09F8-9094-443A-8155-45E81E5E7CF6}"/>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5DC314E8-E30B-4435-B9B9-21375B4351B4}"/>
                                            </p:graphicEl>
                                          </p:spTgt>
                                        </p:tgtEl>
                                        <p:attrNameLst>
                                          <p:attrName>style.visibility</p:attrName>
                                        </p:attrNameLst>
                                      </p:cBhvr>
                                      <p:to>
                                        <p:strVal val="visible"/>
                                      </p:to>
                                    </p:set>
                                    <p:animEffect transition="in" filter="fade">
                                      <p:cBhvr>
                                        <p:cTn id="47" dur="2000"/>
                                        <p:tgtEl>
                                          <p:spTgt spid="4">
                                            <p:graphicEl>
                                              <a:dgm id="{5DC314E8-E30B-4435-B9B9-21375B4351B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1582</TotalTime>
  <Words>2649</Words>
  <Application>Microsoft Office PowerPoint</Application>
  <PresentationFormat>Presentación en pantalla (4:3)</PresentationFormat>
  <Paragraphs>458</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Vértice</vt:lpstr>
      <vt:lpstr>VICERRECTORADO DE INVESTIGACIÓN Y VINCULACIÓN  CON LA COLECTIVIDAD   MAESTRÍA EN ADMINISTRACIÓN DE EMPRESAS XXVII PROMOCIÓN</vt:lpstr>
      <vt:lpstr>OBJETIVOS</vt:lpstr>
      <vt:lpstr>ANTECEDENTES</vt:lpstr>
      <vt:lpstr>OBJETIVOS</vt:lpstr>
      <vt:lpstr>ANÁLISIS SITUACIONAL DE LA ESCUELA DE ECONOMÍA</vt:lpstr>
      <vt:lpstr>ANÁLISIS EXTERNO</vt:lpstr>
      <vt:lpstr>ANÁLISIS EXTERNO</vt:lpstr>
      <vt:lpstr>ANÁLISIS INTERNO</vt:lpstr>
      <vt:lpstr>ANÁLISIS INTERNO</vt:lpstr>
      <vt:lpstr>MATRIZ INTERNA-EXTERNA</vt:lpstr>
      <vt:lpstr>MATRIZ DE POSICIÓN ESTRATÉGICA Y EVALUACIÓN DE LA ACCIÓN (PEYEA)</vt:lpstr>
      <vt:lpstr>DIRECCIONAMIENTO ESTRATEGICO</vt:lpstr>
      <vt:lpstr>FILOSOFÍA CORPORATIVA</vt:lpstr>
      <vt:lpstr>FILOSOFIA CORPORATIVA</vt:lpstr>
      <vt:lpstr>FILOSOFIA CORPORATIVA</vt:lpstr>
      <vt:lpstr>MAPA ESTRATÉGICO</vt:lpstr>
      <vt:lpstr>ESTRATEGIAS DE POSICIONAMIENTO</vt:lpstr>
      <vt:lpstr>OBJETIVOS</vt:lpstr>
      <vt:lpstr>ESTRATEGIAS DE POSICIONAMIENTO: SERVICIO</vt:lpstr>
      <vt:lpstr>ESTRATEGIAS DE POSICIONAMIENTO: PROMOCIÓN</vt:lpstr>
      <vt:lpstr>ESTRATEGIAS DE POSICIONAMIENTO: PROMOCIÓN</vt:lpstr>
      <vt:lpstr>ESTRATEGIAS DE POSICIONAMIENTO: PRESENTACIÓN</vt:lpstr>
      <vt:lpstr>CUADRO DE MANDO INTEGRAL</vt:lpstr>
      <vt:lpstr>CUADRO DE MANDO INTEGRAL</vt:lpstr>
      <vt:lpstr>CUADRO DE MANDO INTEGRAL</vt:lpstr>
      <vt:lpstr>CUADRO DE MANDO INTEGRAL</vt:lpstr>
      <vt:lpstr>CUADRO DE MANDO INTEGRAL</vt:lpstr>
      <vt:lpstr>PROFORMA PRESUPUESTARIA</vt:lpstr>
      <vt:lpstr>PROFORMA PRESUPUESTARIA</vt:lpstr>
      <vt:lpstr>CONCLUSIONES Y RECOMENDACIONES</vt:lpstr>
      <vt:lpstr>CONCLUSIONES</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VICERRECTORADO DE INVESTIGACIÓN Y VINCULACIÓN CON LA COLECTIVIDAD   MAESTRÍA EN ADMINISTRACIÓN DE EMPRESAS XXVII PROMOCIÓN   PROYECTO DE TESIS I PREVIO A LA OBTENCIÓN DEL TÍTULO DE:  MAGISTER EN ADMINISTRACIÓN DE EMPRESAS    TEMA: “Plan Estratégico de Marketing para el Posicionamiento de la Facultad de Ciencias Políticas y Administrativas de la Universidad Nacional de Chimborazo”   AUTORES: PAREDES, VANESSA  SOLEDAD         RIVERA, MAURICIO FERNANDO   DIRECTOR: JARAMILLO, MARCO VINICIO     SANGOLQUÍ,  MAYO DEL 2014</dc:title>
  <dc:creator>User</dc:creator>
  <cp:lastModifiedBy>USER</cp:lastModifiedBy>
  <cp:revision>90</cp:revision>
  <dcterms:created xsi:type="dcterms:W3CDTF">2014-05-27T20:56:51Z</dcterms:created>
  <dcterms:modified xsi:type="dcterms:W3CDTF">2015-07-09T03:17:25Z</dcterms:modified>
</cp:coreProperties>
</file>