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2" r:id="rId1"/>
  </p:sldMasterIdLst>
  <p:notesMasterIdLst>
    <p:notesMasterId r:id="rId28"/>
  </p:notesMasterIdLst>
  <p:handoutMasterIdLst>
    <p:handoutMasterId r:id="rId29"/>
  </p:handoutMasterIdLst>
  <p:sldIdLst>
    <p:sldId id="280" r:id="rId2"/>
    <p:sldId id="350" r:id="rId3"/>
    <p:sldId id="338" r:id="rId4"/>
    <p:sldId id="372" r:id="rId5"/>
    <p:sldId id="357" r:id="rId6"/>
    <p:sldId id="358" r:id="rId7"/>
    <p:sldId id="359" r:id="rId8"/>
    <p:sldId id="375" r:id="rId9"/>
    <p:sldId id="344" r:id="rId10"/>
    <p:sldId id="352" r:id="rId11"/>
    <p:sldId id="378" r:id="rId12"/>
    <p:sldId id="340" r:id="rId13"/>
    <p:sldId id="376" r:id="rId14"/>
    <p:sldId id="369" r:id="rId15"/>
    <p:sldId id="377" r:id="rId16"/>
    <p:sldId id="346" r:id="rId17"/>
    <p:sldId id="361" r:id="rId18"/>
    <p:sldId id="363" r:id="rId19"/>
    <p:sldId id="364" r:id="rId20"/>
    <p:sldId id="365" r:id="rId21"/>
    <p:sldId id="366" r:id="rId22"/>
    <p:sldId id="367" r:id="rId23"/>
    <p:sldId id="368" r:id="rId24"/>
    <p:sldId id="381" r:id="rId25"/>
    <p:sldId id="382" r:id="rId26"/>
    <p:sldId id="349" r:id="rId27"/>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4821"/>
    <a:srgbClr val="F67026"/>
    <a:srgbClr val="923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3" autoAdjust="0"/>
    <p:restoredTop sz="93910" autoAdjust="0"/>
  </p:normalViewPr>
  <p:slideViewPr>
    <p:cSldViewPr>
      <p:cViewPr varScale="1">
        <p:scale>
          <a:sx n="64" d="100"/>
          <a:sy n="64" d="100"/>
        </p:scale>
        <p:origin x="11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Hoja1!$B$2:$B$7</c:f>
              <c:strCache>
                <c:ptCount val="6"/>
                <c:pt idx="0">
                  <c:v>SAP</c:v>
                </c:pt>
                <c:pt idx="1">
                  <c:v>PeopleSoft</c:v>
                </c:pt>
                <c:pt idx="2">
                  <c:v>Oracle</c:v>
                </c:pt>
                <c:pt idx="3">
                  <c:v>Bann</c:v>
                </c:pt>
                <c:pt idx="4">
                  <c:v>J.D.Ewards</c:v>
                </c:pt>
                <c:pt idx="5">
                  <c:v>Otros</c:v>
                </c:pt>
              </c:strCache>
            </c:strRef>
          </c:cat>
          <c:val>
            <c:numRef>
              <c:f>Hoja1!$C$2:$C$7</c:f>
              <c:numCache>
                <c:formatCode>General</c:formatCode>
                <c:ptCount val="6"/>
                <c:pt idx="0">
                  <c:v>15.6</c:v>
                </c:pt>
                <c:pt idx="1">
                  <c:v>4.9000000000000004</c:v>
                </c:pt>
                <c:pt idx="2">
                  <c:v>4.8</c:v>
                </c:pt>
                <c:pt idx="3">
                  <c:v>3</c:v>
                </c:pt>
                <c:pt idx="4">
                  <c:v>2.2200000000000002</c:v>
                </c:pt>
                <c:pt idx="5">
                  <c:v>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1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FE35F-7AE7-4433-9D2D-1CF205021BB0}"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es-ES"/>
        </a:p>
      </dgm:t>
    </dgm:pt>
    <dgm:pt modelId="{4689AC71-8ACF-4D7E-953F-8A4F3EE85B4F}">
      <dgm:prSet phldrT="[Texto]" custT="1"/>
      <dgm:spPr/>
      <dgm:t>
        <a:bodyPr/>
        <a:lstStyle/>
        <a:p>
          <a:r>
            <a:rPr lang="es-ES" sz="1800" b="1"/>
            <a:t>Sistema ERP</a:t>
          </a:r>
        </a:p>
      </dgm:t>
    </dgm:pt>
    <dgm:pt modelId="{A1B91742-BF13-4F12-980C-D50BA69DC27F}" type="parTrans" cxnId="{E3E2A4C0-0968-4442-8F93-9D420E9B0EF3}">
      <dgm:prSet/>
      <dgm:spPr/>
      <dgm:t>
        <a:bodyPr/>
        <a:lstStyle/>
        <a:p>
          <a:endParaRPr lang="es-ES" sz="1200" b="1"/>
        </a:p>
      </dgm:t>
    </dgm:pt>
    <dgm:pt modelId="{AFCA38CB-3614-4BD2-A7BD-B3C225707017}" type="sibTrans" cxnId="{E3E2A4C0-0968-4442-8F93-9D420E9B0EF3}">
      <dgm:prSet/>
      <dgm:spPr/>
      <dgm:t>
        <a:bodyPr/>
        <a:lstStyle/>
        <a:p>
          <a:endParaRPr lang="es-ES" sz="1200" b="1"/>
        </a:p>
      </dgm:t>
    </dgm:pt>
    <dgm:pt modelId="{D5F19387-822C-4B82-A62C-792F71B585A8}">
      <dgm:prSet phldrT="[Texto]" custT="1"/>
      <dgm:spPr/>
      <dgm:t>
        <a:bodyPr/>
        <a:lstStyle/>
        <a:p>
          <a:r>
            <a:rPr lang="es-ES" sz="1400" b="1" dirty="0" smtClean="0">
              <a:solidFill>
                <a:schemeClr val="tx1"/>
              </a:solidFill>
            </a:rPr>
            <a:t>Gestión de los Recursos Financieros </a:t>
          </a:r>
          <a:endParaRPr lang="es-ES" sz="1400" b="1" dirty="0">
            <a:solidFill>
              <a:schemeClr val="tx1"/>
            </a:solidFill>
          </a:endParaRPr>
        </a:p>
      </dgm:t>
    </dgm:pt>
    <dgm:pt modelId="{BEA72828-99EC-4C99-8BA2-B0250C6F811D}" type="parTrans" cxnId="{A7403240-B1E6-4196-AD77-F6027E7ADE62}">
      <dgm:prSet/>
      <dgm:spPr/>
      <dgm:t>
        <a:bodyPr/>
        <a:lstStyle/>
        <a:p>
          <a:endParaRPr lang="es-ES" sz="1200" b="1"/>
        </a:p>
      </dgm:t>
    </dgm:pt>
    <dgm:pt modelId="{1A467B07-90F7-4974-9128-E846E5A97D58}" type="sibTrans" cxnId="{A7403240-B1E6-4196-AD77-F6027E7ADE62}">
      <dgm:prSet/>
      <dgm:spPr/>
      <dgm:t>
        <a:bodyPr/>
        <a:lstStyle/>
        <a:p>
          <a:endParaRPr lang="es-ES" sz="1200" b="1"/>
        </a:p>
      </dgm:t>
    </dgm:pt>
    <dgm:pt modelId="{864D871E-17F2-4E9B-B113-504D927CDD73}">
      <dgm:prSet phldrT="[Texto]" custT="1"/>
      <dgm:spPr/>
      <dgm:t>
        <a:bodyPr/>
        <a:lstStyle/>
        <a:p>
          <a:r>
            <a:rPr lang="es-ES" sz="1400" b="1" smtClean="0">
              <a:solidFill>
                <a:schemeClr val="tx1"/>
              </a:solidFill>
            </a:rPr>
            <a:t>Gestión de la Cadena de Suministro</a:t>
          </a:r>
          <a:endParaRPr lang="es-ES" sz="1400" b="1" dirty="0">
            <a:solidFill>
              <a:schemeClr val="tx1"/>
            </a:solidFill>
          </a:endParaRPr>
        </a:p>
      </dgm:t>
    </dgm:pt>
    <dgm:pt modelId="{32E49B83-532F-4CCA-9AD0-A78A6D31ADCA}" type="parTrans" cxnId="{1915B67D-8A45-4586-8911-8131C647C90D}">
      <dgm:prSet/>
      <dgm:spPr/>
      <dgm:t>
        <a:bodyPr/>
        <a:lstStyle/>
        <a:p>
          <a:endParaRPr lang="es-ES" sz="1200" b="1"/>
        </a:p>
      </dgm:t>
    </dgm:pt>
    <dgm:pt modelId="{18204FE8-01E5-478F-AD04-7F4463A81589}" type="sibTrans" cxnId="{1915B67D-8A45-4586-8911-8131C647C90D}">
      <dgm:prSet/>
      <dgm:spPr/>
      <dgm:t>
        <a:bodyPr/>
        <a:lstStyle/>
        <a:p>
          <a:endParaRPr lang="es-ES" sz="1200" b="1"/>
        </a:p>
      </dgm:t>
    </dgm:pt>
    <dgm:pt modelId="{BA7A03FB-E2F1-4405-978A-076DE5C05BD1}">
      <dgm:prSet phldrT="[Texto]" custT="1"/>
      <dgm:spPr/>
      <dgm:t>
        <a:bodyPr/>
        <a:lstStyle/>
        <a:p>
          <a:r>
            <a:rPr lang="es-ES" sz="1200" b="1" i="0" dirty="0" smtClean="0">
              <a:solidFill>
                <a:schemeClr val="tx1"/>
              </a:solidFill>
            </a:rPr>
            <a:t>Planificación del Requerimiento de Material</a:t>
          </a:r>
          <a:endParaRPr lang="es-ES" sz="1200" b="1" dirty="0">
            <a:solidFill>
              <a:schemeClr val="tx1"/>
            </a:solidFill>
          </a:endParaRPr>
        </a:p>
      </dgm:t>
    </dgm:pt>
    <dgm:pt modelId="{95E23784-1EFD-4030-AF07-E83DC80C4788}" type="parTrans" cxnId="{A5B50E25-45A4-45FC-AF0C-A67830133CDC}">
      <dgm:prSet/>
      <dgm:spPr/>
      <dgm:t>
        <a:bodyPr/>
        <a:lstStyle/>
        <a:p>
          <a:endParaRPr lang="es-ES" sz="1200" b="1"/>
        </a:p>
      </dgm:t>
    </dgm:pt>
    <dgm:pt modelId="{6B3AC282-567E-4555-8188-848F2E96073C}" type="sibTrans" cxnId="{A5B50E25-45A4-45FC-AF0C-A67830133CDC}">
      <dgm:prSet/>
      <dgm:spPr/>
      <dgm:t>
        <a:bodyPr/>
        <a:lstStyle/>
        <a:p>
          <a:endParaRPr lang="es-ES" sz="1200" b="1"/>
        </a:p>
      </dgm:t>
    </dgm:pt>
    <dgm:pt modelId="{DF3785E4-9DF0-4BF7-9E60-78E6BD21300E}">
      <dgm:prSet phldrT="[Texto]" custT="1"/>
      <dgm:spPr/>
      <dgm:t>
        <a:bodyPr/>
        <a:lstStyle/>
        <a:p>
          <a:r>
            <a:rPr lang="es-ES" sz="1400" b="1" smtClean="0">
              <a:solidFill>
                <a:schemeClr val="tx1"/>
              </a:solidFill>
            </a:rPr>
            <a:t>Gestión de los Recursos Humanos</a:t>
          </a:r>
          <a:endParaRPr lang="es-ES" sz="1400" b="1" dirty="0">
            <a:solidFill>
              <a:schemeClr val="tx1"/>
            </a:solidFill>
          </a:endParaRPr>
        </a:p>
      </dgm:t>
    </dgm:pt>
    <dgm:pt modelId="{7857935B-0705-4196-A482-041021A08606}" type="parTrans" cxnId="{7D4F11E5-7848-480B-A1AC-5AA463FAC121}">
      <dgm:prSet/>
      <dgm:spPr/>
      <dgm:t>
        <a:bodyPr/>
        <a:lstStyle/>
        <a:p>
          <a:endParaRPr lang="es-ES" sz="1200" b="1"/>
        </a:p>
      </dgm:t>
    </dgm:pt>
    <dgm:pt modelId="{870D7C8F-B5C9-47A0-AC7D-FFF625A78AE5}" type="sibTrans" cxnId="{7D4F11E5-7848-480B-A1AC-5AA463FAC121}">
      <dgm:prSet/>
      <dgm:spPr/>
      <dgm:t>
        <a:bodyPr/>
        <a:lstStyle/>
        <a:p>
          <a:endParaRPr lang="es-ES" sz="1200" b="1"/>
        </a:p>
      </dgm:t>
    </dgm:pt>
    <dgm:pt modelId="{875582A7-307B-4B30-898A-464CBB999532}">
      <dgm:prSet phldrT="[Texto]" custT="1"/>
      <dgm:spPr/>
      <dgm:t>
        <a:bodyPr/>
        <a:lstStyle/>
        <a:p>
          <a:r>
            <a:rPr lang="es-ES" sz="1400" b="1" dirty="0" smtClean="0">
              <a:solidFill>
                <a:schemeClr val="tx1"/>
              </a:solidFill>
            </a:rPr>
            <a:t>Gestión de la Relación con el Consumidor</a:t>
          </a:r>
          <a:endParaRPr lang="es-ES" sz="1400" b="1" dirty="0">
            <a:solidFill>
              <a:schemeClr val="tx1"/>
            </a:solidFill>
          </a:endParaRPr>
        </a:p>
      </dgm:t>
    </dgm:pt>
    <dgm:pt modelId="{52C77309-583F-4D4A-A406-E7DBB9CED79D}" type="parTrans" cxnId="{EB000CAF-0E60-45FC-B80B-02529827F96D}">
      <dgm:prSet/>
      <dgm:spPr/>
      <dgm:t>
        <a:bodyPr/>
        <a:lstStyle/>
        <a:p>
          <a:endParaRPr lang="es-ES" sz="1200" b="1"/>
        </a:p>
      </dgm:t>
    </dgm:pt>
    <dgm:pt modelId="{062FA66E-86CF-42A3-8041-9C1C48C5F392}" type="sibTrans" cxnId="{EB000CAF-0E60-45FC-B80B-02529827F96D}">
      <dgm:prSet/>
      <dgm:spPr/>
      <dgm:t>
        <a:bodyPr/>
        <a:lstStyle/>
        <a:p>
          <a:endParaRPr lang="es-ES" sz="1200" b="1"/>
        </a:p>
      </dgm:t>
    </dgm:pt>
    <dgm:pt modelId="{36AB5D32-B88B-4E48-ACDB-1747C0AE1292}" type="pres">
      <dgm:prSet presAssocID="{622FE35F-7AE7-4433-9D2D-1CF205021BB0}" presName="Name0" presStyleCnt="0">
        <dgm:presLayoutVars>
          <dgm:chMax val="1"/>
          <dgm:dir/>
          <dgm:animLvl val="ctr"/>
          <dgm:resizeHandles val="exact"/>
        </dgm:presLayoutVars>
      </dgm:prSet>
      <dgm:spPr/>
      <dgm:t>
        <a:bodyPr/>
        <a:lstStyle/>
        <a:p>
          <a:endParaRPr lang="es-ES"/>
        </a:p>
      </dgm:t>
    </dgm:pt>
    <dgm:pt modelId="{11E55FDA-06F6-4637-BB6C-8C3E031BBD30}" type="pres">
      <dgm:prSet presAssocID="{4689AC71-8ACF-4D7E-953F-8A4F3EE85B4F}" presName="centerShape" presStyleLbl="node0" presStyleIdx="0" presStyleCnt="1"/>
      <dgm:spPr/>
      <dgm:t>
        <a:bodyPr/>
        <a:lstStyle/>
        <a:p>
          <a:endParaRPr lang="es-ES"/>
        </a:p>
      </dgm:t>
    </dgm:pt>
    <dgm:pt modelId="{415037B6-87D3-490B-A3AA-B1FD53640ACB}" type="pres">
      <dgm:prSet presAssocID="{D5F19387-822C-4B82-A62C-792F71B585A8}" presName="node" presStyleLbl="node1" presStyleIdx="0" presStyleCnt="5" custScaleX="104844" custScaleY="90119">
        <dgm:presLayoutVars>
          <dgm:bulletEnabled val="1"/>
        </dgm:presLayoutVars>
      </dgm:prSet>
      <dgm:spPr/>
      <dgm:t>
        <a:bodyPr/>
        <a:lstStyle/>
        <a:p>
          <a:endParaRPr lang="es-ES"/>
        </a:p>
      </dgm:t>
    </dgm:pt>
    <dgm:pt modelId="{6E155FBA-0D9D-4F10-B9CB-312734210485}" type="pres">
      <dgm:prSet presAssocID="{D5F19387-822C-4B82-A62C-792F71B585A8}" presName="dummy" presStyleCnt="0"/>
      <dgm:spPr/>
      <dgm:t>
        <a:bodyPr/>
        <a:lstStyle/>
        <a:p>
          <a:endParaRPr lang="es-ES"/>
        </a:p>
      </dgm:t>
    </dgm:pt>
    <dgm:pt modelId="{6B3A4A87-FCF0-43AF-8C56-DCF241130F01}" type="pres">
      <dgm:prSet presAssocID="{1A467B07-90F7-4974-9128-E846E5A97D58}" presName="sibTrans" presStyleLbl="sibTrans2D1" presStyleIdx="0" presStyleCnt="5"/>
      <dgm:spPr/>
      <dgm:t>
        <a:bodyPr/>
        <a:lstStyle/>
        <a:p>
          <a:endParaRPr lang="es-ES"/>
        </a:p>
      </dgm:t>
    </dgm:pt>
    <dgm:pt modelId="{465F5F50-4F28-45B7-B1B6-B3959AFF8C88}" type="pres">
      <dgm:prSet presAssocID="{864D871E-17F2-4E9B-B113-504D927CDD73}" presName="node" presStyleLbl="node1" presStyleIdx="1" presStyleCnt="5" custScaleX="111484" custScaleY="104702">
        <dgm:presLayoutVars>
          <dgm:bulletEnabled val="1"/>
        </dgm:presLayoutVars>
      </dgm:prSet>
      <dgm:spPr/>
      <dgm:t>
        <a:bodyPr/>
        <a:lstStyle/>
        <a:p>
          <a:endParaRPr lang="es-ES"/>
        </a:p>
      </dgm:t>
    </dgm:pt>
    <dgm:pt modelId="{55204670-BFCF-49BD-BE46-0498B70A2BC0}" type="pres">
      <dgm:prSet presAssocID="{864D871E-17F2-4E9B-B113-504D927CDD73}" presName="dummy" presStyleCnt="0"/>
      <dgm:spPr/>
      <dgm:t>
        <a:bodyPr/>
        <a:lstStyle/>
        <a:p>
          <a:endParaRPr lang="es-ES"/>
        </a:p>
      </dgm:t>
    </dgm:pt>
    <dgm:pt modelId="{0B9F3F45-55BC-42FE-B74B-8E126FFD4D46}" type="pres">
      <dgm:prSet presAssocID="{18204FE8-01E5-478F-AD04-7F4463A81589}" presName="sibTrans" presStyleLbl="sibTrans2D1" presStyleIdx="1" presStyleCnt="5"/>
      <dgm:spPr/>
      <dgm:t>
        <a:bodyPr/>
        <a:lstStyle/>
        <a:p>
          <a:endParaRPr lang="es-ES"/>
        </a:p>
      </dgm:t>
    </dgm:pt>
    <dgm:pt modelId="{D79501D0-5B3A-4E91-ADCF-6C4C77BFFA9A}" type="pres">
      <dgm:prSet presAssocID="{BA7A03FB-E2F1-4405-978A-076DE5C05BD1}" presName="node" presStyleLbl="node1" presStyleIdx="2" presStyleCnt="5" custScaleX="110765" custScaleY="105537">
        <dgm:presLayoutVars>
          <dgm:bulletEnabled val="1"/>
        </dgm:presLayoutVars>
      </dgm:prSet>
      <dgm:spPr/>
      <dgm:t>
        <a:bodyPr/>
        <a:lstStyle/>
        <a:p>
          <a:endParaRPr lang="es-ES"/>
        </a:p>
      </dgm:t>
    </dgm:pt>
    <dgm:pt modelId="{DA6B75F9-C908-412F-9653-7ACAC9D88D82}" type="pres">
      <dgm:prSet presAssocID="{BA7A03FB-E2F1-4405-978A-076DE5C05BD1}" presName="dummy" presStyleCnt="0"/>
      <dgm:spPr/>
      <dgm:t>
        <a:bodyPr/>
        <a:lstStyle/>
        <a:p>
          <a:endParaRPr lang="es-ES"/>
        </a:p>
      </dgm:t>
    </dgm:pt>
    <dgm:pt modelId="{BF8166C0-ACC8-435C-B201-C49787C08BB5}" type="pres">
      <dgm:prSet presAssocID="{6B3AC282-567E-4555-8188-848F2E96073C}" presName="sibTrans" presStyleLbl="sibTrans2D1" presStyleIdx="2" presStyleCnt="5"/>
      <dgm:spPr/>
      <dgm:t>
        <a:bodyPr/>
        <a:lstStyle/>
        <a:p>
          <a:endParaRPr lang="es-ES"/>
        </a:p>
      </dgm:t>
    </dgm:pt>
    <dgm:pt modelId="{0C056F61-B3B1-49C1-9C45-C6248882B167}" type="pres">
      <dgm:prSet presAssocID="{DF3785E4-9DF0-4BF7-9E60-78E6BD21300E}" presName="node" presStyleLbl="node1" presStyleIdx="3" presStyleCnt="5" custScaleX="102184" custScaleY="104360">
        <dgm:presLayoutVars>
          <dgm:bulletEnabled val="1"/>
        </dgm:presLayoutVars>
      </dgm:prSet>
      <dgm:spPr/>
      <dgm:t>
        <a:bodyPr/>
        <a:lstStyle/>
        <a:p>
          <a:endParaRPr lang="es-ES"/>
        </a:p>
      </dgm:t>
    </dgm:pt>
    <dgm:pt modelId="{17A13621-1A72-4912-8693-8A36B32E72C8}" type="pres">
      <dgm:prSet presAssocID="{DF3785E4-9DF0-4BF7-9E60-78E6BD21300E}" presName="dummy" presStyleCnt="0"/>
      <dgm:spPr/>
      <dgm:t>
        <a:bodyPr/>
        <a:lstStyle/>
        <a:p>
          <a:endParaRPr lang="es-ES"/>
        </a:p>
      </dgm:t>
    </dgm:pt>
    <dgm:pt modelId="{C103DC0C-34D1-4229-82A8-648F6E03BCE1}" type="pres">
      <dgm:prSet presAssocID="{870D7C8F-B5C9-47A0-AC7D-FFF625A78AE5}" presName="sibTrans" presStyleLbl="sibTrans2D1" presStyleIdx="3" presStyleCnt="5"/>
      <dgm:spPr/>
      <dgm:t>
        <a:bodyPr/>
        <a:lstStyle/>
        <a:p>
          <a:endParaRPr lang="es-ES"/>
        </a:p>
      </dgm:t>
    </dgm:pt>
    <dgm:pt modelId="{32DE6357-7CF4-4565-B149-B342DB54B91D}" type="pres">
      <dgm:prSet presAssocID="{875582A7-307B-4B30-898A-464CBB999532}" presName="node" presStyleLbl="node1" presStyleIdx="4" presStyleCnt="5" custScaleX="110908" custScaleY="105183">
        <dgm:presLayoutVars>
          <dgm:bulletEnabled val="1"/>
        </dgm:presLayoutVars>
      </dgm:prSet>
      <dgm:spPr/>
      <dgm:t>
        <a:bodyPr/>
        <a:lstStyle/>
        <a:p>
          <a:endParaRPr lang="es-ES"/>
        </a:p>
      </dgm:t>
    </dgm:pt>
    <dgm:pt modelId="{DF76002A-D653-4FE6-AEC1-E7DBBA58DB8E}" type="pres">
      <dgm:prSet presAssocID="{875582A7-307B-4B30-898A-464CBB999532}" presName="dummy" presStyleCnt="0"/>
      <dgm:spPr/>
      <dgm:t>
        <a:bodyPr/>
        <a:lstStyle/>
        <a:p>
          <a:endParaRPr lang="es-ES"/>
        </a:p>
      </dgm:t>
    </dgm:pt>
    <dgm:pt modelId="{87221231-5C4E-4221-89F8-91D003D8BE06}" type="pres">
      <dgm:prSet presAssocID="{062FA66E-86CF-42A3-8041-9C1C48C5F392}" presName="sibTrans" presStyleLbl="sibTrans2D1" presStyleIdx="4" presStyleCnt="5"/>
      <dgm:spPr/>
      <dgm:t>
        <a:bodyPr/>
        <a:lstStyle/>
        <a:p>
          <a:endParaRPr lang="es-ES"/>
        </a:p>
      </dgm:t>
    </dgm:pt>
  </dgm:ptLst>
  <dgm:cxnLst>
    <dgm:cxn modelId="{A7403240-B1E6-4196-AD77-F6027E7ADE62}" srcId="{4689AC71-8ACF-4D7E-953F-8A4F3EE85B4F}" destId="{D5F19387-822C-4B82-A62C-792F71B585A8}" srcOrd="0" destOrd="0" parTransId="{BEA72828-99EC-4C99-8BA2-B0250C6F811D}" sibTransId="{1A467B07-90F7-4974-9128-E846E5A97D58}"/>
    <dgm:cxn modelId="{4F055A98-EABE-4F5C-B5F0-B8D2E1A481BF}" type="presOf" srcId="{6B3AC282-567E-4555-8188-848F2E96073C}" destId="{BF8166C0-ACC8-435C-B201-C49787C08BB5}" srcOrd="0" destOrd="0" presId="urn:microsoft.com/office/officeart/2005/8/layout/radial6"/>
    <dgm:cxn modelId="{D44734E9-FE2A-4CF6-B0E9-DE399BFB5A0C}" type="presOf" srcId="{062FA66E-86CF-42A3-8041-9C1C48C5F392}" destId="{87221231-5C4E-4221-89F8-91D003D8BE06}" srcOrd="0" destOrd="0" presId="urn:microsoft.com/office/officeart/2005/8/layout/radial6"/>
    <dgm:cxn modelId="{13D4AA27-A410-4961-94D7-637948A84035}" type="presOf" srcId="{DF3785E4-9DF0-4BF7-9E60-78E6BD21300E}" destId="{0C056F61-B3B1-49C1-9C45-C6248882B167}" srcOrd="0" destOrd="0" presId="urn:microsoft.com/office/officeart/2005/8/layout/radial6"/>
    <dgm:cxn modelId="{A5B50E25-45A4-45FC-AF0C-A67830133CDC}" srcId="{4689AC71-8ACF-4D7E-953F-8A4F3EE85B4F}" destId="{BA7A03FB-E2F1-4405-978A-076DE5C05BD1}" srcOrd="2" destOrd="0" parTransId="{95E23784-1EFD-4030-AF07-E83DC80C4788}" sibTransId="{6B3AC282-567E-4555-8188-848F2E96073C}"/>
    <dgm:cxn modelId="{59D45D16-1C39-4F05-927F-81A578074AD6}" type="presOf" srcId="{622FE35F-7AE7-4433-9D2D-1CF205021BB0}" destId="{36AB5D32-B88B-4E48-ACDB-1747C0AE1292}" srcOrd="0" destOrd="0" presId="urn:microsoft.com/office/officeart/2005/8/layout/radial6"/>
    <dgm:cxn modelId="{164FF515-FDC8-415A-95F0-56DF3AEC39E0}" type="presOf" srcId="{864D871E-17F2-4E9B-B113-504D927CDD73}" destId="{465F5F50-4F28-45B7-B1B6-B3959AFF8C88}" srcOrd="0" destOrd="0" presId="urn:microsoft.com/office/officeart/2005/8/layout/radial6"/>
    <dgm:cxn modelId="{BD356610-791D-4003-87CB-3981097FFAA9}" type="presOf" srcId="{BA7A03FB-E2F1-4405-978A-076DE5C05BD1}" destId="{D79501D0-5B3A-4E91-ADCF-6C4C77BFFA9A}" srcOrd="0" destOrd="0" presId="urn:microsoft.com/office/officeart/2005/8/layout/radial6"/>
    <dgm:cxn modelId="{7D7CDAE3-2D67-4366-A5CE-D900B5886DF5}" type="presOf" srcId="{870D7C8F-B5C9-47A0-AC7D-FFF625A78AE5}" destId="{C103DC0C-34D1-4229-82A8-648F6E03BCE1}" srcOrd="0" destOrd="0" presId="urn:microsoft.com/office/officeart/2005/8/layout/radial6"/>
    <dgm:cxn modelId="{7D4F11E5-7848-480B-A1AC-5AA463FAC121}" srcId="{4689AC71-8ACF-4D7E-953F-8A4F3EE85B4F}" destId="{DF3785E4-9DF0-4BF7-9E60-78E6BD21300E}" srcOrd="3" destOrd="0" parTransId="{7857935B-0705-4196-A482-041021A08606}" sibTransId="{870D7C8F-B5C9-47A0-AC7D-FFF625A78AE5}"/>
    <dgm:cxn modelId="{E3E2A4C0-0968-4442-8F93-9D420E9B0EF3}" srcId="{622FE35F-7AE7-4433-9D2D-1CF205021BB0}" destId="{4689AC71-8ACF-4D7E-953F-8A4F3EE85B4F}" srcOrd="0" destOrd="0" parTransId="{A1B91742-BF13-4F12-980C-D50BA69DC27F}" sibTransId="{AFCA38CB-3614-4BD2-A7BD-B3C225707017}"/>
    <dgm:cxn modelId="{5E6F6AF9-7AD9-4ACE-84F8-6F79585B2EBA}" type="presOf" srcId="{18204FE8-01E5-478F-AD04-7F4463A81589}" destId="{0B9F3F45-55BC-42FE-B74B-8E126FFD4D46}" srcOrd="0" destOrd="0" presId="urn:microsoft.com/office/officeart/2005/8/layout/radial6"/>
    <dgm:cxn modelId="{39F5FF68-735A-4881-824D-C5D7CBA7AA5E}" type="presOf" srcId="{1A467B07-90F7-4974-9128-E846E5A97D58}" destId="{6B3A4A87-FCF0-43AF-8C56-DCF241130F01}" srcOrd="0" destOrd="0" presId="urn:microsoft.com/office/officeart/2005/8/layout/radial6"/>
    <dgm:cxn modelId="{207C8DCB-5632-4DC7-B62F-A01E9378C2F3}" type="presOf" srcId="{D5F19387-822C-4B82-A62C-792F71B585A8}" destId="{415037B6-87D3-490B-A3AA-B1FD53640ACB}" srcOrd="0" destOrd="0" presId="urn:microsoft.com/office/officeart/2005/8/layout/radial6"/>
    <dgm:cxn modelId="{1915B67D-8A45-4586-8911-8131C647C90D}" srcId="{4689AC71-8ACF-4D7E-953F-8A4F3EE85B4F}" destId="{864D871E-17F2-4E9B-B113-504D927CDD73}" srcOrd="1" destOrd="0" parTransId="{32E49B83-532F-4CCA-9AD0-A78A6D31ADCA}" sibTransId="{18204FE8-01E5-478F-AD04-7F4463A81589}"/>
    <dgm:cxn modelId="{EB000CAF-0E60-45FC-B80B-02529827F96D}" srcId="{4689AC71-8ACF-4D7E-953F-8A4F3EE85B4F}" destId="{875582A7-307B-4B30-898A-464CBB999532}" srcOrd="4" destOrd="0" parTransId="{52C77309-583F-4D4A-A406-E7DBB9CED79D}" sibTransId="{062FA66E-86CF-42A3-8041-9C1C48C5F392}"/>
    <dgm:cxn modelId="{0B34F944-6FB1-4EBB-9A14-E3C0A99C90F6}" type="presOf" srcId="{4689AC71-8ACF-4D7E-953F-8A4F3EE85B4F}" destId="{11E55FDA-06F6-4637-BB6C-8C3E031BBD30}" srcOrd="0" destOrd="0" presId="urn:microsoft.com/office/officeart/2005/8/layout/radial6"/>
    <dgm:cxn modelId="{724A7296-1DE9-4989-A5BD-77C02686EDC0}" type="presOf" srcId="{875582A7-307B-4B30-898A-464CBB999532}" destId="{32DE6357-7CF4-4565-B149-B342DB54B91D}" srcOrd="0" destOrd="0" presId="urn:microsoft.com/office/officeart/2005/8/layout/radial6"/>
    <dgm:cxn modelId="{B1638948-101F-4764-A46E-7BC46A37CD7A}" type="presParOf" srcId="{36AB5D32-B88B-4E48-ACDB-1747C0AE1292}" destId="{11E55FDA-06F6-4637-BB6C-8C3E031BBD30}" srcOrd="0" destOrd="0" presId="urn:microsoft.com/office/officeart/2005/8/layout/radial6"/>
    <dgm:cxn modelId="{99732613-9DCA-4D1A-AFD0-F8CE7804AD50}" type="presParOf" srcId="{36AB5D32-B88B-4E48-ACDB-1747C0AE1292}" destId="{415037B6-87D3-490B-A3AA-B1FD53640ACB}" srcOrd="1" destOrd="0" presId="urn:microsoft.com/office/officeart/2005/8/layout/radial6"/>
    <dgm:cxn modelId="{2885CFC4-DA9E-4AD9-9172-BF2678909675}" type="presParOf" srcId="{36AB5D32-B88B-4E48-ACDB-1747C0AE1292}" destId="{6E155FBA-0D9D-4F10-B9CB-312734210485}" srcOrd="2" destOrd="0" presId="urn:microsoft.com/office/officeart/2005/8/layout/radial6"/>
    <dgm:cxn modelId="{4147471C-FB46-475C-824A-389F246AF37E}" type="presParOf" srcId="{36AB5D32-B88B-4E48-ACDB-1747C0AE1292}" destId="{6B3A4A87-FCF0-43AF-8C56-DCF241130F01}" srcOrd="3" destOrd="0" presId="urn:microsoft.com/office/officeart/2005/8/layout/radial6"/>
    <dgm:cxn modelId="{26BE20DF-80A8-4057-A3F9-668D438B0923}" type="presParOf" srcId="{36AB5D32-B88B-4E48-ACDB-1747C0AE1292}" destId="{465F5F50-4F28-45B7-B1B6-B3959AFF8C88}" srcOrd="4" destOrd="0" presId="urn:microsoft.com/office/officeart/2005/8/layout/radial6"/>
    <dgm:cxn modelId="{AC8CF8A1-421C-4C24-9E12-16D7C714247D}" type="presParOf" srcId="{36AB5D32-B88B-4E48-ACDB-1747C0AE1292}" destId="{55204670-BFCF-49BD-BE46-0498B70A2BC0}" srcOrd="5" destOrd="0" presId="urn:microsoft.com/office/officeart/2005/8/layout/radial6"/>
    <dgm:cxn modelId="{FE10C39C-E0EA-4008-B91E-1E604A98ADA3}" type="presParOf" srcId="{36AB5D32-B88B-4E48-ACDB-1747C0AE1292}" destId="{0B9F3F45-55BC-42FE-B74B-8E126FFD4D46}" srcOrd="6" destOrd="0" presId="urn:microsoft.com/office/officeart/2005/8/layout/radial6"/>
    <dgm:cxn modelId="{BAA82EDC-0C5D-463B-9B42-EF11E77ABFC5}" type="presParOf" srcId="{36AB5D32-B88B-4E48-ACDB-1747C0AE1292}" destId="{D79501D0-5B3A-4E91-ADCF-6C4C77BFFA9A}" srcOrd="7" destOrd="0" presId="urn:microsoft.com/office/officeart/2005/8/layout/radial6"/>
    <dgm:cxn modelId="{C62BE494-E1F6-4EF0-BD8E-AC2D303F7C29}" type="presParOf" srcId="{36AB5D32-B88B-4E48-ACDB-1747C0AE1292}" destId="{DA6B75F9-C908-412F-9653-7ACAC9D88D82}" srcOrd="8" destOrd="0" presId="urn:microsoft.com/office/officeart/2005/8/layout/radial6"/>
    <dgm:cxn modelId="{EB8AD7B9-54DD-4B22-9566-BBB935EDA356}" type="presParOf" srcId="{36AB5D32-B88B-4E48-ACDB-1747C0AE1292}" destId="{BF8166C0-ACC8-435C-B201-C49787C08BB5}" srcOrd="9" destOrd="0" presId="urn:microsoft.com/office/officeart/2005/8/layout/radial6"/>
    <dgm:cxn modelId="{AD91010C-07DD-40BF-B49B-D685327BE254}" type="presParOf" srcId="{36AB5D32-B88B-4E48-ACDB-1747C0AE1292}" destId="{0C056F61-B3B1-49C1-9C45-C6248882B167}" srcOrd="10" destOrd="0" presId="urn:microsoft.com/office/officeart/2005/8/layout/radial6"/>
    <dgm:cxn modelId="{F16877F0-4E97-4058-8E33-4CC46C0FE20F}" type="presParOf" srcId="{36AB5D32-B88B-4E48-ACDB-1747C0AE1292}" destId="{17A13621-1A72-4912-8693-8A36B32E72C8}" srcOrd="11" destOrd="0" presId="urn:microsoft.com/office/officeart/2005/8/layout/radial6"/>
    <dgm:cxn modelId="{196CEE5B-236B-4BEB-B71E-374460A0711A}" type="presParOf" srcId="{36AB5D32-B88B-4E48-ACDB-1747C0AE1292}" destId="{C103DC0C-34D1-4229-82A8-648F6E03BCE1}" srcOrd="12" destOrd="0" presId="urn:microsoft.com/office/officeart/2005/8/layout/radial6"/>
    <dgm:cxn modelId="{4E9479E8-7F8B-45DA-8CE5-1AFE5561C351}" type="presParOf" srcId="{36AB5D32-B88B-4E48-ACDB-1747C0AE1292}" destId="{32DE6357-7CF4-4565-B149-B342DB54B91D}" srcOrd="13" destOrd="0" presId="urn:microsoft.com/office/officeart/2005/8/layout/radial6"/>
    <dgm:cxn modelId="{ED27FDC7-3138-4DDA-98FF-1898D9055FA3}" type="presParOf" srcId="{36AB5D32-B88B-4E48-ACDB-1747C0AE1292}" destId="{DF76002A-D653-4FE6-AEC1-E7DBBA58DB8E}" srcOrd="14" destOrd="0" presId="urn:microsoft.com/office/officeart/2005/8/layout/radial6"/>
    <dgm:cxn modelId="{179289D9-7B26-4DB3-BF67-2C2E93202E5F}" type="presParOf" srcId="{36AB5D32-B88B-4E48-ACDB-1747C0AE1292}" destId="{87221231-5C4E-4221-89F8-91D003D8BE0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787B5-1F38-438F-833E-1E22319DCE5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C"/>
        </a:p>
      </dgm:t>
    </dgm:pt>
    <dgm:pt modelId="{19D830A7-2245-45DE-A882-12CAFC9178A0}">
      <dgm:prSet phldrT="[Texto]" custT="1"/>
      <dgm:spPr/>
      <dgm:t>
        <a:bodyPr/>
        <a:lstStyle/>
        <a:p>
          <a:r>
            <a:rPr lang="es-EC" sz="2800" dirty="0" smtClean="0"/>
            <a:t>General </a:t>
          </a:r>
          <a:endParaRPr lang="es-EC" sz="2400" dirty="0"/>
        </a:p>
      </dgm:t>
    </dgm:pt>
    <dgm:pt modelId="{19902B67-66A0-4430-A4BC-66655D236784}" type="parTrans" cxnId="{B806A835-48FA-4D1C-A533-3BBAA32F36B5}">
      <dgm:prSet/>
      <dgm:spPr/>
      <dgm:t>
        <a:bodyPr/>
        <a:lstStyle/>
        <a:p>
          <a:endParaRPr lang="es-EC" sz="2400"/>
        </a:p>
      </dgm:t>
    </dgm:pt>
    <dgm:pt modelId="{53023271-93BE-400F-B7FA-759A3861FFA3}" type="sibTrans" cxnId="{B806A835-48FA-4D1C-A533-3BBAA32F36B5}">
      <dgm:prSet/>
      <dgm:spPr/>
      <dgm:t>
        <a:bodyPr/>
        <a:lstStyle/>
        <a:p>
          <a:endParaRPr lang="es-EC" sz="2400"/>
        </a:p>
      </dgm:t>
    </dgm:pt>
    <dgm:pt modelId="{A52B9E55-D57D-4DE5-9D9D-EEFD870C4A7D}">
      <dgm:prSet phldrT="[Texto]" custT="1"/>
      <dgm:spPr/>
      <dgm:t>
        <a:bodyPr/>
        <a:lstStyle/>
        <a:p>
          <a:pPr algn="just">
            <a:lnSpc>
              <a:spcPct val="150000"/>
            </a:lnSpc>
          </a:pPr>
          <a:r>
            <a:rPr lang="es-ES" sz="2400" dirty="0" smtClean="0"/>
            <a:t>Realizar un estudio del impacto por la implantación de Slego ERP en la empresa TÉCNICOS AGROPECUARIOS DEL ECUADOR CIA. LTDA. TADEC.</a:t>
          </a:r>
          <a:endParaRPr lang="es-EC" sz="2400" dirty="0"/>
        </a:p>
      </dgm:t>
    </dgm:pt>
    <dgm:pt modelId="{B5C1AB17-4A0B-4901-B26F-257445C009E4}" type="parTrans" cxnId="{FDBB6AB5-81D6-469A-A256-74410D1B38A6}">
      <dgm:prSet/>
      <dgm:spPr/>
      <dgm:t>
        <a:bodyPr/>
        <a:lstStyle/>
        <a:p>
          <a:endParaRPr lang="es-EC" sz="2400"/>
        </a:p>
      </dgm:t>
    </dgm:pt>
    <dgm:pt modelId="{E720ED9F-D16C-4084-9310-37A91067B746}" type="sibTrans" cxnId="{FDBB6AB5-81D6-469A-A256-74410D1B38A6}">
      <dgm:prSet/>
      <dgm:spPr/>
      <dgm:t>
        <a:bodyPr/>
        <a:lstStyle/>
        <a:p>
          <a:endParaRPr lang="es-EC" sz="2400"/>
        </a:p>
      </dgm:t>
    </dgm:pt>
    <dgm:pt modelId="{AF46A7ED-89F8-4F5A-A69D-3B3ADBEF513F}" type="pres">
      <dgm:prSet presAssocID="{19A787B5-1F38-438F-833E-1E22319DCE5D}" presName="linear" presStyleCnt="0">
        <dgm:presLayoutVars>
          <dgm:animLvl val="lvl"/>
          <dgm:resizeHandles val="exact"/>
        </dgm:presLayoutVars>
      </dgm:prSet>
      <dgm:spPr/>
      <dgm:t>
        <a:bodyPr/>
        <a:lstStyle/>
        <a:p>
          <a:endParaRPr lang="es-EC"/>
        </a:p>
      </dgm:t>
    </dgm:pt>
    <dgm:pt modelId="{37848D47-43DA-47FB-A50F-76CF971AD299}" type="pres">
      <dgm:prSet presAssocID="{19D830A7-2245-45DE-A882-12CAFC9178A0}" presName="parentText" presStyleLbl="node1" presStyleIdx="0" presStyleCnt="1" custScaleY="73209">
        <dgm:presLayoutVars>
          <dgm:chMax val="0"/>
          <dgm:bulletEnabled val="1"/>
        </dgm:presLayoutVars>
      </dgm:prSet>
      <dgm:spPr/>
      <dgm:t>
        <a:bodyPr/>
        <a:lstStyle/>
        <a:p>
          <a:endParaRPr lang="es-EC"/>
        </a:p>
      </dgm:t>
    </dgm:pt>
    <dgm:pt modelId="{973DE98A-7852-49BB-957D-A9942787724D}" type="pres">
      <dgm:prSet presAssocID="{19D830A7-2245-45DE-A882-12CAFC9178A0}" presName="childText" presStyleLbl="revTx" presStyleIdx="0" presStyleCnt="1" custLinFactNeighborY="17840">
        <dgm:presLayoutVars>
          <dgm:bulletEnabled val="1"/>
        </dgm:presLayoutVars>
      </dgm:prSet>
      <dgm:spPr/>
      <dgm:t>
        <a:bodyPr/>
        <a:lstStyle/>
        <a:p>
          <a:endParaRPr lang="es-EC"/>
        </a:p>
      </dgm:t>
    </dgm:pt>
  </dgm:ptLst>
  <dgm:cxnLst>
    <dgm:cxn modelId="{FDBB6AB5-81D6-469A-A256-74410D1B38A6}" srcId="{19D830A7-2245-45DE-A882-12CAFC9178A0}" destId="{A52B9E55-D57D-4DE5-9D9D-EEFD870C4A7D}" srcOrd="0" destOrd="0" parTransId="{B5C1AB17-4A0B-4901-B26F-257445C009E4}" sibTransId="{E720ED9F-D16C-4084-9310-37A91067B746}"/>
    <dgm:cxn modelId="{7AA78445-2823-4A72-B225-BFBE79B96ED9}" type="presOf" srcId="{A52B9E55-D57D-4DE5-9D9D-EEFD870C4A7D}" destId="{973DE98A-7852-49BB-957D-A9942787724D}" srcOrd="0" destOrd="0" presId="urn:microsoft.com/office/officeart/2005/8/layout/vList2"/>
    <dgm:cxn modelId="{B806A835-48FA-4D1C-A533-3BBAA32F36B5}" srcId="{19A787B5-1F38-438F-833E-1E22319DCE5D}" destId="{19D830A7-2245-45DE-A882-12CAFC9178A0}" srcOrd="0" destOrd="0" parTransId="{19902B67-66A0-4430-A4BC-66655D236784}" sibTransId="{53023271-93BE-400F-B7FA-759A3861FFA3}"/>
    <dgm:cxn modelId="{B947A28F-AABD-4D0F-A860-819691B52E8C}" type="presOf" srcId="{19A787B5-1F38-438F-833E-1E22319DCE5D}" destId="{AF46A7ED-89F8-4F5A-A69D-3B3ADBEF513F}" srcOrd="0" destOrd="0" presId="urn:microsoft.com/office/officeart/2005/8/layout/vList2"/>
    <dgm:cxn modelId="{E8B5E070-E914-46B6-B9EC-0CFA175EC999}" type="presOf" srcId="{19D830A7-2245-45DE-A882-12CAFC9178A0}" destId="{37848D47-43DA-47FB-A50F-76CF971AD299}" srcOrd="0" destOrd="0" presId="urn:microsoft.com/office/officeart/2005/8/layout/vList2"/>
    <dgm:cxn modelId="{E93CBC03-FD89-4C88-9614-134C2739EA1C}" type="presParOf" srcId="{AF46A7ED-89F8-4F5A-A69D-3B3ADBEF513F}" destId="{37848D47-43DA-47FB-A50F-76CF971AD299}" srcOrd="0" destOrd="0" presId="urn:microsoft.com/office/officeart/2005/8/layout/vList2"/>
    <dgm:cxn modelId="{56180D23-8E59-4689-8830-E3CC60BF89CC}" type="presParOf" srcId="{AF46A7ED-89F8-4F5A-A69D-3B3ADBEF513F}" destId="{973DE98A-7852-49BB-957D-A9942787724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787B5-1F38-438F-833E-1E22319DCE5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C"/>
        </a:p>
      </dgm:t>
    </dgm:pt>
    <dgm:pt modelId="{19D830A7-2245-45DE-A882-12CAFC9178A0}">
      <dgm:prSet phldrT="[Texto]" custT="1"/>
      <dgm:spPr/>
      <dgm:t>
        <a:bodyPr/>
        <a:lstStyle/>
        <a:p>
          <a:r>
            <a:rPr lang="es-EC" sz="2800" dirty="0" smtClean="0"/>
            <a:t>Específicos</a:t>
          </a:r>
          <a:endParaRPr lang="es-EC" sz="4000" dirty="0"/>
        </a:p>
      </dgm:t>
    </dgm:pt>
    <dgm:pt modelId="{19902B67-66A0-4430-A4BC-66655D236784}" type="parTrans" cxnId="{B806A835-48FA-4D1C-A533-3BBAA32F36B5}">
      <dgm:prSet/>
      <dgm:spPr/>
      <dgm:t>
        <a:bodyPr/>
        <a:lstStyle/>
        <a:p>
          <a:endParaRPr lang="es-EC"/>
        </a:p>
      </dgm:t>
    </dgm:pt>
    <dgm:pt modelId="{53023271-93BE-400F-B7FA-759A3861FFA3}" type="sibTrans" cxnId="{B806A835-48FA-4D1C-A533-3BBAA32F36B5}">
      <dgm:prSet/>
      <dgm:spPr/>
      <dgm:t>
        <a:bodyPr/>
        <a:lstStyle/>
        <a:p>
          <a:endParaRPr lang="es-EC"/>
        </a:p>
      </dgm:t>
    </dgm:pt>
    <dgm:pt modelId="{55230D62-514C-4403-B6AF-24087D1C56A1}">
      <dgm:prSet phldrT="[Texto]" custT="1"/>
      <dgm:spPr/>
      <dgm:t>
        <a:bodyPr/>
        <a:lstStyle/>
        <a:p>
          <a:pPr algn="just">
            <a:lnSpc>
              <a:spcPct val="150000"/>
            </a:lnSpc>
            <a:spcAft>
              <a:spcPct val="20000"/>
            </a:spcAft>
          </a:pPr>
          <a:r>
            <a:rPr lang="es-ES" sz="2200" dirty="0" smtClean="0"/>
            <a:t>Analizar las variables que inciden en el impacto por la implantación del Slego ERP en la empresa.</a:t>
          </a:r>
          <a:endParaRPr lang="es-EC" sz="2200" dirty="0"/>
        </a:p>
      </dgm:t>
    </dgm:pt>
    <dgm:pt modelId="{8E4E23C1-9134-40F9-8299-92AE6366F90D}" type="parTrans" cxnId="{81061E10-9475-46E7-A016-9DDA92DB8694}">
      <dgm:prSet/>
      <dgm:spPr/>
      <dgm:t>
        <a:bodyPr/>
        <a:lstStyle/>
        <a:p>
          <a:endParaRPr lang="es-EC"/>
        </a:p>
      </dgm:t>
    </dgm:pt>
    <dgm:pt modelId="{D59F588C-B1D9-4CBB-8002-97C7E156722B}" type="sibTrans" cxnId="{81061E10-9475-46E7-A016-9DDA92DB8694}">
      <dgm:prSet/>
      <dgm:spPr/>
      <dgm:t>
        <a:bodyPr/>
        <a:lstStyle/>
        <a:p>
          <a:endParaRPr lang="es-EC"/>
        </a:p>
      </dgm:t>
    </dgm:pt>
    <dgm:pt modelId="{6A13ECB6-B575-4059-8DBA-E4C7647E17CA}">
      <dgm:prSet phldrT="[Texto]" custT="1"/>
      <dgm:spPr/>
      <dgm:t>
        <a:bodyPr/>
        <a:lstStyle/>
        <a:p>
          <a:pPr algn="just">
            <a:lnSpc>
              <a:spcPct val="150000"/>
            </a:lnSpc>
            <a:spcAft>
              <a:spcPct val="20000"/>
            </a:spcAft>
          </a:pPr>
          <a:r>
            <a:rPr lang="es-EC" sz="2200" dirty="0" smtClean="0"/>
            <a:t>Analizar el impacto que causó la implantación de Slego ERP en la cultura organizacional y en los procesos de la empresa.</a:t>
          </a:r>
          <a:endParaRPr lang="es-EC" sz="2200" dirty="0"/>
        </a:p>
      </dgm:t>
    </dgm:pt>
    <dgm:pt modelId="{2DE48613-4EE4-48D2-A48A-4D02CB74B50A}" type="parTrans" cxnId="{6072DE7B-7A5D-4584-9981-AD78169B23BD}">
      <dgm:prSet/>
      <dgm:spPr/>
      <dgm:t>
        <a:bodyPr/>
        <a:lstStyle/>
        <a:p>
          <a:endParaRPr lang="es-ES"/>
        </a:p>
      </dgm:t>
    </dgm:pt>
    <dgm:pt modelId="{0644FA48-85D9-41AA-BAC7-70AE3D44C04C}" type="sibTrans" cxnId="{6072DE7B-7A5D-4584-9981-AD78169B23BD}">
      <dgm:prSet/>
      <dgm:spPr/>
      <dgm:t>
        <a:bodyPr/>
        <a:lstStyle/>
        <a:p>
          <a:endParaRPr lang="es-ES"/>
        </a:p>
      </dgm:t>
    </dgm:pt>
    <dgm:pt modelId="{C976E60A-8A99-45B1-B029-BC41D7AB1635}">
      <dgm:prSet phldrT="[Texto]" custT="1"/>
      <dgm:spPr/>
      <dgm:t>
        <a:bodyPr/>
        <a:lstStyle/>
        <a:p>
          <a:pPr algn="just">
            <a:lnSpc>
              <a:spcPct val="150000"/>
            </a:lnSpc>
            <a:spcAft>
              <a:spcPct val="20000"/>
            </a:spcAft>
          </a:pPr>
          <a:r>
            <a:rPr lang="es-EC" sz="2200" dirty="0" smtClean="0"/>
            <a:t>Medir el tiempo de atención al cliente en notas de pedido en la empresa.</a:t>
          </a:r>
          <a:endParaRPr lang="es-EC" sz="2200" dirty="0"/>
        </a:p>
      </dgm:t>
    </dgm:pt>
    <dgm:pt modelId="{EFA985EB-1D85-40F6-86FD-E42A5A7FC72D}" type="parTrans" cxnId="{160D090C-9328-4EFE-BFAA-DD43F8E637F2}">
      <dgm:prSet/>
      <dgm:spPr/>
      <dgm:t>
        <a:bodyPr/>
        <a:lstStyle/>
        <a:p>
          <a:endParaRPr lang="es-ES"/>
        </a:p>
      </dgm:t>
    </dgm:pt>
    <dgm:pt modelId="{AFA97B15-F511-4CD2-9697-8423B929EE10}" type="sibTrans" cxnId="{160D090C-9328-4EFE-BFAA-DD43F8E637F2}">
      <dgm:prSet/>
      <dgm:spPr/>
      <dgm:t>
        <a:bodyPr/>
        <a:lstStyle/>
        <a:p>
          <a:endParaRPr lang="es-ES"/>
        </a:p>
      </dgm:t>
    </dgm:pt>
    <dgm:pt modelId="{E9BF1022-B511-4484-B791-761D364047EB}">
      <dgm:prSet phldrT="[Texto]" custT="1"/>
      <dgm:spPr/>
      <dgm:t>
        <a:bodyPr/>
        <a:lstStyle/>
        <a:p>
          <a:pPr algn="just">
            <a:lnSpc>
              <a:spcPct val="150000"/>
            </a:lnSpc>
            <a:spcAft>
              <a:spcPct val="20000"/>
            </a:spcAft>
          </a:pPr>
          <a:r>
            <a:rPr lang="es-EC" sz="2200" dirty="0" smtClean="0"/>
            <a:t>Realizar el análisis de riesgo del área de TI asociado a Slego ERP para identificar en nivel de riesgo existente.</a:t>
          </a:r>
          <a:endParaRPr lang="es-EC" sz="2200" dirty="0"/>
        </a:p>
      </dgm:t>
    </dgm:pt>
    <dgm:pt modelId="{AE64C134-5BD1-4902-B39A-FE17ADD5A105}" type="parTrans" cxnId="{9E9B9857-955E-4A4A-92B0-49CFDF2B4EB3}">
      <dgm:prSet/>
      <dgm:spPr/>
      <dgm:t>
        <a:bodyPr/>
        <a:lstStyle/>
        <a:p>
          <a:endParaRPr lang="es-ES"/>
        </a:p>
      </dgm:t>
    </dgm:pt>
    <dgm:pt modelId="{6A3EF676-F01E-4AC5-8880-8027679022C4}" type="sibTrans" cxnId="{9E9B9857-955E-4A4A-92B0-49CFDF2B4EB3}">
      <dgm:prSet/>
      <dgm:spPr/>
      <dgm:t>
        <a:bodyPr/>
        <a:lstStyle/>
        <a:p>
          <a:endParaRPr lang="es-ES"/>
        </a:p>
      </dgm:t>
    </dgm:pt>
    <dgm:pt modelId="{AF46A7ED-89F8-4F5A-A69D-3B3ADBEF513F}" type="pres">
      <dgm:prSet presAssocID="{19A787B5-1F38-438F-833E-1E22319DCE5D}" presName="linear" presStyleCnt="0">
        <dgm:presLayoutVars>
          <dgm:animLvl val="lvl"/>
          <dgm:resizeHandles val="exact"/>
        </dgm:presLayoutVars>
      </dgm:prSet>
      <dgm:spPr/>
      <dgm:t>
        <a:bodyPr/>
        <a:lstStyle/>
        <a:p>
          <a:endParaRPr lang="es-EC"/>
        </a:p>
      </dgm:t>
    </dgm:pt>
    <dgm:pt modelId="{37848D47-43DA-47FB-A50F-76CF971AD299}" type="pres">
      <dgm:prSet presAssocID="{19D830A7-2245-45DE-A882-12CAFC9178A0}" presName="parentText" presStyleLbl="node1" presStyleIdx="0" presStyleCnt="1" custScaleY="87592">
        <dgm:presLayoutVars>
          <dgm:chMax val="0"/>
          <dgm:bulletEnabled val="1"/>
        </dgm:presLayoutVars>
      </dgm:prSet>
      <dgm:spPr/>
      <dgm:t>
        <a:bodyPr/>
        <a:lstStyle/>
        <a:p>
          <a:endParaRPr lang="es-EC"/>
        </a:p>
      </dgm:t>
    </dgm:pt>
    <dgm:pt modelId="{973DE98A-7852-49BB-957D-A9942787724D}" type="pres">
      <dgm:prSet presAssocID="{19D830A7-2245-45DE-A882-12CAFC9178A0}" presName="childText" presStyleLbl="revTx" presStyleIdx="0" presStyleCnt="1" custScaleY="131897" custLinFactNeighborY="17233">
        <dgm:presLayoutVars>
          <dgm:bulletEnabled val="1"/>
        </dgm:presLayoutVars>
      </dgm:prSet>
      <dgm:spPr/>
      <dgm:t>
        <a:bodyPr/>
        <a:lstStyle/>
        <a:p>
          <a:endParaRPr lang="es-EC"/>
        </a:p>
      </dgm:t>
    </dgm:pt>
  </dgm:ptLst>
  <dgm:cxnLst>
    <dgm:cxn modelId="{C99544C3-37FF-42E3-BABF-24080554DAC2}" type="presOf" srcId="{E9BF1022-B511-4484-B791-761D364047EB}" destId="{973DE98A-7852-49BB-957D-A9942787724D}" srcOrd="0" destOrd="3" presId="urn:microsoft.com/office/officeart/2005/8/layout/vList2"/>
    <dgm:cxn modelId="{06B11DD8-2CE2-4570-A55B-DEECE8E48963}" type="presOf" srcId="{19D830A7-2245-45DE-A882-12CAFC9178A0}" destId="{37848D47-43DA-47FB-A50F-76CF971AD299}" srcOrd="0" destOrd="0" presId="urn:microsoft.com/office/officeart/2005/8/layout/vList2"/>
    <dgm:cxn modelId="{160D090C-9328-4EFE-BFAA-DD43F8E637F2}" srcId="{19D830A7-2245-45DE-A882-12CAFC9178A0}" destId="{C976E60A-8A99-45B1-B029-BC41D7AB1635}" srcOrd="2" destOrd="0" parTransId="{EFA985EB-1D85-40F6-86FD-E42A5A7FC72D}" sibTransId="{AFA97B15-F511-4CD2-9697-8423B929EE10}"/>
    <dgm:cxn modelId="{9E9B9857-955E-4A4A-92B0-49CFDF2B4EB3}" srcId="{19D830A7-2245-45DE-A882-12CAFC9178A0}" destId="{E9BF1022-B511-4484-B791-761D364047EB}" srcOrd="3" destOrd="0" parTransId="{AE64C134-5BD1-4902-B39A-FE17ADD5A105}" sibTransId="{6A3EF676-F01E-4AC5-8880-8027679022C4}"/>
    <dgm:cxn modelId="{6072DE7B-7A5D-4584-9981-AD78169B23BD}" srcId="{19D830A7-2245-45DE-A882-12CAFC9178A0}" destId="{6A13ECB6-B575-4059-8DBA-E4C7647E17CA}" srcOrd="1" destOrd="0" parTransId="{2DE48613-4EE4-48D2-A48A-4D02CB74B50A}" sibTransId="{0644FA48-85D9-41AA-BAC7-70AE3D44C04C}"/>
    <dgm:cxn modelId="{81061E10-9475-46E7-A016-9DDA92DB8694}" srcId="{19D830A7-2245-45DE-A882-12CAFC9178A0}" destId="{55230D62-514C-4403-B6AF-24087D1C56A1}" srcOrd="0" destOrd="0" parTransId="{8E4E23C1-9134-40F9-8299-92AE6366F90D}" sibTransId="{D59F588C-B1D9-4CBB-8002-97C7E156722B}"/>
    <dgm:cxn modelId="{58C23A87-0E47-4E64-8143-BE09FF5AFA7E}" type="presOf" srcId="{55230D62-514C-4403-B6AF-24087D1C56A1}" destId="{973DE98A-7852-49BB-957D-A9942787724D}" srcOrd="0" destOrd="0" presId="urn:microsoft.com/office/officeart/2005/8/layout/vList2"/>
    <dgm:cxn modelId="{EFF533BB-2477-4B88-B358-26287B60B859}" type="presOf" srcId="{6A13ECB6-B575-4059-8DBA-E4C7647E17CA}" destId="{973DE98A-7852-49BB-957D-A9942787724D}" srcOrd="0" destOrd="1" presId="urn:microsoft.com/office/officeart/2005/8/layout/vList2"/>
    <dgm:cxn modelId="{0B1D6118-6AF7-4892-8A12-E57C1D1B14DA}" type="presOf" srcId="{C976E60A-8A99-45B1-B029-BC41D7AB1635}" destId="{973DE98A-7852-49BB-957D-A9942787724D}" srcOrd="0" destOrd="2" presId="urn:microsoft.com/office/officeart/2005/8/layout/vList2"/>
    <dgm:cxn modelId="{4C2CE696-A03F-4F47-8861-A4B7A124267B}" type="presOf" srcId="{19A787B5-1F38-438F-833E-1E22319DCE5D}" destId="{AF46A7ED-89F8-4F5A-A69D-3B3ADBEF513F}" srcOrd="0" destOrd="0" presId="urn:microsoft.com/office/officeart/2005/8/layout/vList2"/>
    <dgm:cxn modelId="{B806A835-48FA-4D1C-A533-3BBAA32F36B5}" srcId="{19A787B5-1F38-438F-833E-1E22319DCE5D}" destId="{19D830A7-2245-45DE-A882-12CAFC9178A0}" srcOrd="0" destOrd="0" parTransId="{19902B67-66A0-4430-A4BC-66655D236784}" sibTransId="{53023271-93BE-400F-B7FA-759A3861FFA3}"/>
    <dgm:cxn modelId="{2A1342E8-A5C1-45D8-A3F5-2DEE13F4EB6D}" type="presParOf" srcId="{AF46A7ED-89F8-4F5A-A69D-3B3ADBEF513F}" destId="{37848D47-43DA-47FB-A50F-76CF971AD299}" srcOrd="0" destOrd="0" presId="urn:microsoft.com/office/officeart/2005/8/layout/vList2"/>
    <dgm:cxn modelId="{E837B50B-AE57-456C-BEA0-09DB7E579C90}" type="presParOf" srcId="{AF46A7ED-89F8-4F5A-A69D-3B3ADBEF513F}" destId="{973DE98A-7852-49BB-957D-A9942787724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46915-746F-47C1-A976-EA1D810F73AC}"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s-ES"/>
        </a:p>
      </dgm:t>
    </dgm:pt>
    <dgm:pt modelId="{2E386F8B-8FE2-42DA-AFEF-FA8E7611BA41}">
      <dgm:prSet phldrT="[Texto]"/>
      <dgm:spPr/>
      <dgm:t>
        <a:bodyPr/>
        <a:lstStyle/>
        <a:p>
          <a:r>
            <a:rPr lang="es-EC" dirty="0" smtClean="0">
              <a:latin typeface="+mn-lt"/>
            </a:rPr>
            <a:t>Encuesta</a:t>
          </a:r>
          <a:endParaRPr lang="es-ES" dirty="0"/>
        </a:p>
      </dgm:t>
    </dgm:pt>
    <dgm:pt modelId="{F7DEF228-AE39-4AED-A993-776C26B2AFA2}" type="parTrans" cxnId="{E1060A74-C58B-4CF8-979F-1B20B1DCA996}">
      <dgm:prSet/>
      <dgm:spPr/>
      <dgm:t>
        <a:bodyPr/>
        <a:lstStyle/>
        <a:p>
          <a:endParaRPr lang="es-ES"/>
        </a:p>
      </dgm:t>
    </dgm:pt>
    <dgm:pt modelId="{AFF95652-EAED-43C7-9D12-FF58AD54AFB4}" type="sibTrans" cxnId="{E1060A74-C58B-4CF8-979F-1B20B1DCA996}">
      <dgm:prSet/>
      <dgm:spPr/>
      <dgm:t>
        <a:bodyPr/>
        <a:lstStyle/>
        <a:p>
          <a:endParaRPr lang="es-ES"/>
        </a:p>
      </dgm:t>
    </dgm:pt>
    <dgm:pt modelId="{95B9424D-D654-4F19-8A4C-784DE8FD3E7F}">
      <dgm:prSet phldrT="[Texto]"/>
      <dgm:spPr/>
      <dgm:t>
        <a:bodyPr/>
        <a:lstStyle/>
        <a:p>
          <a:pPr algn="l"/>
          <a:r>
            <a:rPr lang="es-EC" dirty="0" smtClean="0">
              <a:latin typeface="+mn-lt"/>
            </a:rPr>
            <a:t>Técnica: Cualitativa Directa</a:t>
          </a:r>
          <a:endParaRPr lang="es-ES" dirty="0"/>
        </a:p>
      </dgm:t>
    </dgm:pt>
    <dgm:pt modelId="{BE7FC3C6-FCC1-4C2F-8171-6D4AEE520F2F}" type="parTrans" cxnId="{A0047D2B-534A-4969-A8B7-97F0140DC37F}">
      <dgm:prSet/>
      <dgm:spPr/>
      <dgm:t>
        <a:bodyPr/>
        <a:lstStyle/>
        <a:p>
          <a:endParaRPr lang="es-ES"/>
        </a:p>
      </dgm:t>
    </dgm:pt>
    <dgm:pt modelId="{5CB3C672-FD94-4BC1-B844-5AA5DC516E4F}" type="sibTrans" cxnId="{A0047D2B-534A-4969-A8B7-97F0140DC37F}">
      <dgm:prSet/>
      <dgm:spPr/>
      <dgm:t>
        <a:bodyPr/>
        <a:lstStyle/>
        <a:p>
          <a:endParaRPr lang="es-ES"/>
        </a:p>
      </dgm:t>
    </dgm:pt>
    <dgm:pt modelId="{001D624B-D264-46EB-9E1A-8FA1166021C7}">
      <dgm:prSet phldrT="[Texto]"/>
      <dgm:spPr/>
      <dgm:t>
        <a:bodyPr/>
        <a:lstStyle/>
        <a:p>
          <a:pPr algn="l"/>
          <a:r>
            <a:rPr lang="es-EC" dirty="0" smtClean="0">
              <a:latin typeface="+mn-lt"/>
            </a:rPr>
            <a:t>Instrumento de Recolección: Formulario de preguntas (Ver: Anexo 1,2, 3 y 4)</a:t>
          </a:r>
        </a:p>
      </dgm:t>
    </dgm:pt>
    <dgm:pt modelId="{EBEB0A64-4725-4DEB-931A-91A876847521}" type="parTrans" cxnId="{743F4813-D91E-4A74-A527-84066E8763DE}">
      <dgm:prSet/>
      <dgm:spPr/>
      <dgm:t>
        <a:bodyPr/>
        <a:lstStyle/>
        <a:p>
          <a:endParaRPr lang="es-ES"/>
        </a:p>
      </dgm:t>
    </dgm:pt>
    <dgm:pt modelId="{659290A2-1B33-45B5-8EE6-DE705E16CD46}" type="sibTrans" cxnId="{743F4813-D91E-4A74-A527-84066E8763DE}">
      <dgm:prSet/>
      <dgm:spPr/>
      <dgm:t>
        <a:bodyPr/>
        <a:lstStyle/>
        <a:p>
          <a:endParaRPr lang="es-ES"/>
        </a:p>
      </dgm:t>
    </dgm:pt>
    <dgm:pt modelId="{4587DF95-F255-4889-B32A-8F43AFC1F777}">
      <dgm:prSet phldrT="[Texto]"/>
      <dgm:spPr/>
      <dgm:t>
        <a:bodyPr/>
        <a:lstStyle/>
        <a:p>
          <a:r>
            <a:rPr lang="es-EC" dirty="0" smtClean="0">
              <a:latin typeface="+mn-lt"/>
            </a:rPr>
            <a:t>Observación Directa </a:t>
          </a:r>
          <a:endParaRPr lang="es-ES" dirty="0"/>
        </a:p>
      </dgm:t>
    </dgm:pt>
    <dgm:pt modelId="{505760F3-21CA-4991-9AEB-881190080A5A}" type="parTrans" cxnId="{477D4237-8249-4EBE-94AD-B28E5A4DBBC8}">
      <dgm:prSet/>
      <dgm:spPr/>
      <dgm:t>
        <a:bodyPr/>
        <a:lstStyle/>
        <a:p>
          <a:endParaRPr lang="es-ES"/>
        </a:p>
      </dgm:t>
    </dgm:pt>
    <dgm:pt modelId="{8D311F44-B2CD-44CF-9B5B-E83B9F627A27}" type="sibTrans" cxnId="{477D4237-8249-4EBE-94AD-B28E5A4DBBC8}">
      <dgm:prSet/>
      <dgm:spPr/>
      <dgm:t>
        <a:bodyPr/>
        <a:lstStyle/>
        <a:p>
          <a:endParaRPr lang="es-ES"/>
        </a:p>
      </dgm:t>
    </dgm:pt>
    <dgm:pt modelId="{E95C1C47-C274-4FE6-AE15-B523813A6B5F}">
      <dgm:prSet phldrT="[Texto]"/>
      <dgm:spPr/>
      <dgm:t>
        <a:bodyPr/>
        <a:lstStyle/>
        <a:p>
          <a:pPr algn="l"/>
          <a:r>
            <a:rPr lang="es-EC" dirty="0" smtClean="0">
              <a:latin typeface="+mn-lt"/>
            </a:rPr>
            <a:t>Técnica: Cualitativa Directa</a:t>
          </a:r>
          <a:endParaRPr lang="es-ES" dirty="0"/>
        </a:p>
      </dgm:t>
    </dgm:pt>
    <dgm:pt modelId="{6BE38D85-97E2-4965-BB0B-492BD5032E7F}" type="parTrans" cxnId="{A40E1C4D-CC36-49B3-A8F3-3930D404089C}">
      <dgm:prSet/>
      <dgm:spPr/>
      <dgm:t>
        <a:bodyPr/>
        <a:lstStyle/>
        <a:p>
          <a:endParaRPr lang="es-ES"/>
        </a:p>
      </dgm:t>
    </dgm:pt>
    <dgm:pt modelId="{A9318562-31E1-4B42-8980-83904F17926D}" type="sibTrans" cxnId="{A40E1C4D-CC36-49B3-A8F3-3930D404089C}">
      <dgm:prSet/>
      <dgm:spPr/>
      <dgm:t>
        <a:bodyPr/>
        <a:lstStyle/>
        <a:p>
          <a:endParaRPr lang="es-ES"/>
        </a:p>
      </dgm:t>
    </dgm:pt>
    <dgm:pt modelId="{5F4AAE07-22F9-43CA-8C05-0DE39312CC34}">
      <dgm:prSet phldrT="[Texto]"/>
      <dgm:spPr/>
      <dgm:t>
        <a:bodyPr/>
        <a:lstStyle/>
        <a:p>
          <a:pPr algn="l"/>
          <a:r>
            <a:rPr lang="es-EC" dirty="0" smtClean="0">
              <a:latin typeface="+mn-lt"/>
            </a:rPr>
            <a:t>Instrumento de Recolección: Guía de Observación</a:t>
          </a:r>
          <a:endParaRPr lang="es-ES" dirty="0"/>
        </a:p>
      </dgm:t>
    </dgm:pt>
    <dgm:pt modelId="{8DE30A11-4F97-48F8-BF10-6862642F9263}" type="parTrans" cxnId="{D7AF9CE1-AF3A-471C-BDC7-1DB19804989F}">
      <dgm:prSet/>
      <dgm:spPr/>
      <dgm:t>
        <a:bodyPr/>
        <a:lstStyle/>
        <a:p>
          <a:endParaRPr lang="es-ES"/>
        </a:p>
      </dgm:t>
    </dgm:pt>
    <dgm:pt modelId="{59D52D48-B7A1-44A6-8BDB-4EBB65D48EB1}" type="sibTrans" cxnId="{D7AF9CE1-AF3A-471C-BDC7-1DB19804989F}">
      <dgm:prSet/>
      <dgm:spPr/>
      <dgm:t>
        <a:bodyPr/>
        <a:lstStyle/>
        <a:p>
          <a:endParaRPr lang="es-ES"/>
        </a:p>
      </dgm:t>
    </dgm:pt>
    <dgm:pt modelId="{77E9BA2B-24BB-49C1-95FC-F53F9E708793}" type="pres">
      <dgm:prSet presAssocID="{31646915-746F-47C1-A976-EA1D810F73AC}" presName="Name0" presStyleCnt="0">
        <dgm:presLayoutVars>
          <dgm:dir/>
          <dgm:animLvl val="lvl"/>
          <dgm:resizeHandles val="exact"/>
        </dgm:presLayoutVars>
      </dgm:prSet>
      <dgm:spPr/>
      <dgm:t>
        <a:bodyPr/>
        <a:lstStyle/>
        <a:p>
          <a:endParaRPr lang="es-ES"/>
        </a:p>
      </dgm:t>
    </dgm:pt>
    <dgm:pt modelId="{27582E37-BEA4-4FF6-9F64-D94E3779BE2A}" type="pres">
      <dgm:prSet presAssocID="{4587DF95-F255-4889-B32A-8F43AFC1F777}" presName="boxAndChildren" presStyleCnt="0"/>
      <dgm:spPr/>
    </dgm:pt>
    <dgm:pt modelId="{B828FE13-464E-4851-8892-FAD546478101}" type="pres">
      <dgm:prSet presAssocID="{4587DF95-F255-4889-B32A-8F43AFC1F777}" presName="parentTextBox" presStyleLbl="node1" presStyleIdx="0" presStyleCnt="2"/>
      <dgm:spPr/>
      <dgm:t>
        <a:bodyPr/>
        <a:lstStyle/>
        <a:p>
          <a:endParaRPr lang="es-ES"/>
        </a:p>
      </dgm:t>
    </dgm:pt>
    <dgm:pt modelId="{767E67C1-90B7-4C6A-8392-E31FA7ACB0C5}" type="pres">
      <dgm:prSet presAssocID="{4587DF95-F255-4889-B32A-8F43AFC1F777}" presName="entireBox" presStyleLbl="node1" presStyleIdx="0" presStyleCnt="2"/>
      <dgm:spPr/>
      <dgm:t>
        <a:bodyPr/>
        <a:lstStyle/>
        <a:p>
          <a:endParaRPr lang="es-ES"/>
        </a:p>
      </dgm:t>
    </dgm:pt>
    <dgm:pt modelId="{299C4777-3D86-4EE7-BF5C-184C88C145F9}" type="pres">
      <dgm:prSet presAssocID="{4587DF95-F255-4889-B32A-8F43AFC1F777}" presName="descendantBox" presStyleCnt="0"/>
      <dgm:spPr/>
    </dgm:pt>
    <dgm:pt modelId="{80F6AF59-1CAF-43E0-9CF5-AA3356B82B54}" type="pres">
      <dgm:prSet presAssocID="{E95C1C47-C274-4FE6-AE15-B523813A6B5F}" presName="childTextBox" presStyleLbl="fgAccFollowNode1" presStyleIdx="0" presStyleCnt="4">
        <dgm:presLayoutVars>
          <dgm:bulletEnabled val="1"/>
        </dgm:presLayoutVars>
      </dgm:prSet>
      <dgm:spPr/>
      <dgm:t>
        <a:bodyPr/>
        <a:lstStyle/>
        <a:p>
          <a:endParaRPr lang="es-ES"/>
        </a:p>
      </dgm:t>
    </dgm:pt>
    <dgm:pt modelId="{A643987C-D7A7-4874-BC51-B6E2F24AB871}" type="pres">
      <dgm:prSet presAssocID="{5F4AAE07-22F9-43CA-8C05-0DE39312CC34}" presName="childTextBox" presStyleLbl="fgAccFollowNode1" presStyleIdx="1" presStyleCnt="4">
        <dgm:presLayoutVars>
          <dgm:bulletEnabled val="1"/>
        </dgm:presLayoutVars>
      </dgm:prSet>
      <dgm:spPr/>
      <dgm:t>
        <a:bodyPr/>
        <a:lstStyle/>
        <a:p>
          <a:endParaRPr lang="es-ES"/>
        </a:p>
      </dgm:t>
    </dgm:pt>
    <dgm:pt modelId="{1FC7C9B6-8B0C-45CD-92C3-FE460A878693}" type="pres">
      <dgm:prSet presAssocID="{AFF95652-EAED-43C7-9D12-FF58AD54AFB4}" presName="sp" presStyleCnt="0"/>
      <dgm:spPr/>
    </dgm:pt>
    <dgm:pt modelId="{2280D1BE-F118-4CE0-8B2E-253DF9E222F3}" type="pres">
      <dgm:prSet presAssocID="{2E386F8B-8FE2-42DA-AFEF-FA8E7611BA41}" presName="arrowAndChildren" presStyleCnt="0"/>
      <dgm:spPr/>
    </dgm:pt>
    <dgm:pt modelId="{B2C6EEAC-BEC9-4DF8-9F9F-36D7F6BBAE62}" type="pres">
      <dgm:prSet presAssocID="{2E386F8B-8FE2-42DA-AFEF-FA8E7611BA41}" presName="parentTextArrow" presStyleLbl="node1" presStyleIdx="0" presStyleCnt="2"/>
      <dgm:spPr/>
      <dgm:t>
        <a:bodyPr/>
        <a:lstStyle/>
        <a:p>
          <a:endParaRPr lang="es-ES"/>
        </a:p>
      </dgm:t>
    </dgm:pt>
    <dgm:pt modelId="{D3FB3014-BA66-4487-84D1-469BB759EF2A}" type="pres">
      <dgm:prSet presAssocID="{2E386F8B-8FE2-42DA-AFEF-FA8E7611BA41}" presName="arrow" presStyleLbl="node1" presStyleIdx="1" presStyleCnt="2" custLinFactNeighborX="-124" custLinFactNeighborY="-13185"/>
      <dgm:spPr/>
      <dgm:t>
        <a:bodyPr/>
        <a:lstStyle/>
        <a:p>
          <a:endParaRPr lang="es-ES"/>
        </a:p>
      </dgm:t>
    </dgm:pt>
    <dgm:pt modelId="{157BF84F-73EF-44FD-91A8-BC36879C463A}" type="pres">
      <dgm:prSet presAssocID="{2E386F8B-8FE2-42DA-AFEF-FA8E7611BA41}" presName="descendantArrow" presStyleCnt="0"/>
      <dgm:spPr/>
    </dgm:pt>
    <dgm:pt modelId="{A35985B4-F2FA-489E-B519-53CC1D18B675}" type="pres">
      <dgm:prSet presAssocID="{95B9424D-D654-4F19-8A4C-784DE8FD3E7F}" presName="childTextArrow" presStyleLbl="fgAccFollowNode1" presStyleIdx="2" presStyleCnt="4">
        <dgm:presLayoutVars>
          <dgm:bulletEnabled val="1"/>
        </dgm:presLayoutVars>
      </dgm:prSet>
      <dgm:spPr/>
      <dgm:t>
        <a:bodyPr/>
        <a:lstStyle/>
        <a:p>
          <a:endParaRPr lang="es-ES"/>
        </a:p>
      </dgm:t>
    </dgm:pt>
    <dgm:pt modelId="{F553E093-BC39-435A-8009-BF2B2D638B7B}" type="pres">
      <dgm:prSet presAssocID="{001D624B-D264-46EB-9E1A-8FA1166021C7}" presName="childTextArrow" presStyleLbl="fgAccFollowNode1" presStyleIdx="3" presStyleCnt="4">
        <dgm:presLayoutVars>
          <dgm:bulletEnabled val="1"/>
        </dgm:presLayoutVars>
      </dgm:prSet>
      <dgm:spPr/>
      <dgm:t>
        <a:bodyPr/>
        <a:lstStyle/>
        <a:p>
          <a:endParaRPr lang="es-ES"/>
        </a:p>
      </dgm:t>
    </dgm:pt>
  </dgm:ptLst>
  <dgm:cxnLst>
    <dgm:cxn modelId="{F158B962-6289-46BC-93B0-1B44AD9F9A03}" type="presOf" srcId="{95B9424D-D654-4F19-8A4C-784DE8FD3E7F}" destId="{A35985B4-F2FA-489E-B519-53CC1D18B675}" srcOrd="0" destOrd="0" presId="urn:microsoft.com/office/officeart/2005/8/layout/process4"/>
    <dgm:cxn modelId="{5ED99DD7-5D59-41AE-9FC0-2843672A10C9}" type="presOf" srcId="{4587DF95-F255-4889-B32A-8F43AFC1F777}" destId="{767E67C1-90B7-4C6A-8392-E31FA7ACB0C5}" srcOrd="1" destOrd="0" presId="urn:microsoft.com/office/officeart/2005/8/layout/process4"/>
    <dgm:cxn modelId="{FEEC3997-C124-4795-BB75-A67C3FFB18D0}" type="presOf" srcId="{001D624B-D264-46EB-9E1A-8FA1166021C7}" destId="{F553E093-BC39-435A-8009-BF2B2D638B7B}" srcOrd="0" destOrd="0" presId="urn:microsoft.com/office/officeart/2005/8/layout/process4"/>
    <dgm:cxn modelId="{AD019836-2475-48D8-8A47-B57213DD421D}" type="presOf" srcId="{E95C1C47-C274-4FE6-AE15-B523813A6B5F}" destId="{80F6AF59-1CAF-43E0-9CF5-AA3356B82B54}" srcOrd="0" destOrd="0" presId="urn:microsoft.com/office/officeart/2005/8/layout/process4"/>
    <dgm:cxn modelId="{477D4237-8249-4EBE-94AD-B28E5A4DBBC8}" srcId="{31646915-746F-47C1-A976-EA1D810F73AC}" destId="{4587DF95-F255-4889-B32A-8F43AFC1F777}" srcOrd="1" destOrd="0" parTransId="{505760F3-21CA-4991-9AEB-881190080A5A}" sibTransId="{8D311F44-B2CD-44CF-9B5B-E83B9F627A27}"/>
    <dgm:cxn modelId="{A40E1C4D-CC36-49B3-A8F3-3930D404089C}" srcId="{4587DF95-F255-4889-B32A-8F43AFC1F777}" destId="{E95C1C47-C274-4FE6-AE15-B523813A6B5F}" srcOrd="0" destOrd="0" parTransId="{6BE38D85-97E2-4965-BB0B-492BD5032E7F}" sibTransId="{A9318562-31E1-4B42-8980-83904F17926D}"/>
    <dgm:cxn modelId="{46FB3FE1-1D6C-4E2E-AE99-67C4E550313E}" type="presOf" srcId="{4587DF95-F255-4889-B32A-8F43AFC1F777}" destId="{B828FE13-464E-4851-8892-FAD546478101}" srcOrd="0" destOrd="0" presId="urn:microsoft.com/office/officeart/2005/8/layout/process4"/>
    <dgm:cxn modelId="{5ACCD1D8-7AEB-400A-9725-9FB837CB6C96}" type="presOf" srcId="{2E386F8B-8FE2-42DA-AFEF-FA8E7611BA41}" destId="{B2C6EEAC-BEC9-4DF8-9F9F-36D7F6BBAE62}" srcOrd="0" destOrd="0" presId="urn:microsoft.com/office/officeart/2005/8/layout/process4"/>
    <dgm:cxn modelId="{45A869F6-75E3-4519-B56B-702F2D2F325F}" type="presOf" srcId="{5F4AAE07-22F9-43CA-8C05-0DE39312CC34}" destId="{A643987C-D7A7-4874-BC51-B6E2F24AB871}" srcOrd="0" destOrd="0" presId="urn:microsoft.com/office/officeart/2005/8/layout/process4"/>
    <dgm:cxn modelId="{1B3CD418-3D00-4C43-A2F8-5B4438A617BF}" type="presOf" srcId="{31646915-746F-47C1-A976-EA1D810F73AC}" destId="{77E9BA2B-24BB-49C1-95FC-F53F9E708793}" srcOrd="0" destOrd="0" presId="urn:microsoft.com/office/officeart/2005/8/layout/process4"/>
    <dgm:cxn modelId="{E1060A74-C58B-4CF8-979F-1B20B1DCA996}" srcId="{31646915-746F-47C1-A976-EA1D810F73AC}" destId="{2E386F8B-8FE2-42DA-AFEF-FA8E7611BA41}" srcOrd="0" destOrd="0" parTransId="{F7DEF228-AE39-4AED-A993-776C26B2AFA2}" sibTransId="{AFF95652-EAED-43C7-9D12-FF58AD54AFB4}"/>
    <dgm:cxn modelId="{743F4813-D91E-4A74-A527-84066E8763DE}" srcId="{2E386F8B-8FE2-42DA-AFEF-FA8E7611BA41}" destId="{001D624B-D264-46EB-9E1A-8FA1166021C7}" srcOrd="1" destOrd="0" parTransId="{EBEB0A64-4725-4DEB-931A-91A876847521}" sibTransId="{659290A2-1B33-45B5-8EE6-DE705E16CD46}"/>
    <dgm:cxn modelId="{7743C454-065F-41E9-9E40-F9D123D202EC}" type="presOf" srcId="{2E386F8B-8FE2-42DA-AFEF-FA8E7611BA41}" destId="{D3FB3014-BA66-4487-84D1-469BB759EF2A}" srcOrd="1" destOrd="0" presId="urn:microsoft.com/office/officeart/2005/8/layout/process4"/>
    <dgm:cxn modelId="{D7AF9CE1-AF3A-471C-BDC7-1DB19804989F}" srcId="{4587DF95-F255-4889-B32A-8F43AFC1F777}" destId="{5F4AAE07-22F9-43CA-8C05-0DE39312CC34}" srcOrd="1" destOrd="0" parTransId="{8DE30A11-4F97-48F8-BF10-6862642F9263}" sibTransId="{59D52D48-B7A1-44A6-8BDB-4EBB65D48EB1}"/>
    <dgm:cxn modelId="{A0047D2B-534A-4969-A8B7-97F0140DC37F}" srcId="{2E386F8B-8FE2-42DA-AFEF-FA8E7611BA41}" destId="{95B9424D-D654-4F19-8A4C-784DE8FD3E7F}" srcOrd="0" destOrd="0" parTransId="{BE7FC3C6-FCC1-4C2F-8171-6D4AEE520F2F}" sibTransId="{5CB3C672-FD94-4BC1-B844-5AA5DC516E4F}"/>
    <dgm:cxn modelId="{B1D74C10-EA80-4CDF-B40A-99554920B3E1}" type="presParOf" srcId="{77E9BA2B-24BB-49C1-95FC-F53F9E708793}" destId="{27582E37-BEA4-4FF6-9F64-D94E3779BE2A}" srcOrd="0" destOrd="0" presId="urn:microsoft.com/office/officeart/2005/8/layout/process4"/>
    <dgm:cxn modelId="{E93D32B3-9F87-4777-9B57-6A8174A38176}" type="presParOf" srcId="{27582E37-BEA4-4FF6-9F64-D94E3779BE2A}" destId="{B828FE13-464E-4851-8892-FAD546478101}" srcOrd="0" destOrd="0" presId="urn:microsoft.com/office/officeart/2005/8/layout/process4"/>
    <dgm:cxn modelId="{2F8CAA68-9DCD-4515-8B65-87C65F52CBF5}" type="presParOf" srcId="{27582E37-BEA4-4FF6-9F64-D94E3779BE2A}" destId="{767E67C1-90B7-4C6A-8392-E31FA7ACB0C5}" srcOrd="1" destOrd="0" presId="urn:microsoft.com/office/officeart/2005/8/layout/process4"/>
    <dgm:cxn modelId="{B2011047-6A45-415B-A8BB-BB7D4152108E}" type="presParOf" srcId="{27582E37-BEA4-4FF6-9F64-D94E3779BE2A}" destId="{299C4777-3D86-4EE7-BF5C-184C88C145F9}" srcOrd="2" destOrd="0" presId="urn:microsoft.com/office/officeart/2005/8/layout/process4"/>
    <dgm:cxn modelId="{B4FDF9F4-A5F4-4B5A-B34C-0F2C19E70133}" type="presParOf" srcId="{299C4777-3D86-4EE7-BF5C-184C88C145F9}" destId="{80F6AF59-1CAF-43E0-9CF5-AA3356B82B54}" srcOrd="0" destOrd="0" presId="urn:microsoft.com/office/officeart/2005/8/layout/process4"/>
    <dgm:cxn modelId="{36D1B7F8-3BA8-4CFC-84E0-6800D563DF8B}" type="presParOf" srcId="{299C4777-3D86-4EE7-BF5C-184C88C145F9}" destId="{A643987C-D7A7-4874-BC51-B6E2F24AB871}" srcOrd="1" destOrd="0" presId="urn:microsoft.com/office/officeart/2005/8/layout/process4"/>
    <dgm:cxn modelId="{CA3E6D90-3B60-42B9-AA8E-38AA5F31122A}" type="presParOf" srcId="{77E9BA2B-24BB-49C1-95FC-F53F9E708793}" destId="{1FC7C9B6-8B0C-45CD-92C3-FE460A878693}" srcOrd="1" destOrd="0" presId="urn:microsoft.com/office/officeart/2005/8/layout/process4"/>
    <dgm:cxn modelId="{165CC9DE-444C-4C83-A063-0F3338A96D6B}" type="presParOf" srcId="{77E9BA2B-24BB-49C1-95FC-F53F9E708793}" destId="{2280D1BE-F118-4CE0-8B2E-253DF9E222F3}" srcOrd="2" destOrd="0" presId="urn:microsoft.com/office/officeart/2005/8/layout/process4"/>
    <dgm:cxn modelId="{207A7A59-5860-48D6-8E09-A15AA88256C7}" type="presParOf" srcId="{2280D1BE-F118-4CE0-8B2E-253DF9E222F3}" destId="{B2C6EEAC-BEC9-4DF8-9F9F-36D7F6BBAE62}" srcOrd="0" destOrd="0" presId="urn:microsoft.com/office/officeart/2005/8/layout/process4"/>
    <dgm:cxn modelId="{FE599CE4-CECC-4847-A952-9EB557A33D92}" type="presParOf" srcId="{2280D1BE-F118-4CE0-8B2E-253DF9E222F3}" destId="{D3FB3014-BA66-4487-84D1-469BB759EF2A}" srcOrd="1" destOrd="0" presId="urn:microsoft.com/office/officeart/2005/8/layout/process4"/>
    <dgm:cxn modelId="{722A9098-0695-469A-9F0C-CEDDE3941D22}" type="presParOf" srcId="{2280D1BE-F118-4CE0-8B2E-253DF9E222F3}" destId="{157BF84F-73EF-44FD-91A8-BC36879C463A}" srcOrd="2" destOrd="0" presId="urn:microsoft.com/office/officeart/2005/8/layout/process4"/>
    <dgm:cxn modelId="{4C340674-5409-474D-977B-AF2F31DE150E}" type="presParOf" srcId="{157BF84F-73EF-44FD-91A8-BC36879C463A}" destId="{A35985B4-F2FA-489E-B519-53CC1D18B675}" srcOrd="0" destOrd="0" presId="urn:microsoft.com/office/officeart/2005/8/layout/process4"/>
    <dgm:cxn modelId="{3E638A5D-F712-42BD-9DED-7D9D54A5F792}" type="presParOf" srcId="{157BF84F-73EF-44FD-91A8-BC36879C463A}" destId="{F553E093-BC39-435A-8009-BF2B2D638B7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AD027C-15E1-4D1C-A57A-41B83B359874}" type="doc">
      <dgm:prSet loTypeId="urn:microsoft.com/office/officeart/2005/8/layout/process4" loCatId="process" qsTypeId="urn:microsoft.com/office/officeart/2005/8/quickstyle/3d1" qsCatId="3D" csTypeId="urn:microsoft.com/office/officeart/2005/8/colors/accent0_3" csCatId="mainScheme" phldr="1"/>
      <dgm:spPr/>
      <dgm:t>
        <a:bodyPr/>
        <a:lstStyle/>
        <a:p>
          <a:endParaRPr lang="es-ES"/>
        </a:p>
      </dgm:t>
    </dgm:pt>
    <dgm:pt modelId="{F675635F-1E06-4EEB-9D3C-4C4CADCF670D}">
      <dgm:prSet phldrT="[Texto]"/>
      <dgm:spPr/>
      <dgm:t>
        <a:bodyPr/>
        <a:lstStyle/>
        <a:p>
          <a:r>
            <a:rPr lang="es-EC" dirty="0" smtClean="0"/>
            <a:t>Según el lugar o la técnica utilizada</a:t>
          </a:r>
          <a:endParaRPr lang="es-ES" dirty="0"/>
        </a:p>
      </dgm:t>
    </dgm:pt>
    <dgm:pt modelId="{FB43CD59-4F70-4B6D-82DE-869E23188E2C}" type="parTrans" cxnId="{F5E89A8C-5AC7-41DA-BFDA-880296BD241E}">
      <dgm:prSet/>
      <dgm:spPr/>
      <dgm:t>
        <a:bodyPr/>
        <a:lstStyle/>
        <a:p>
          <a:endParaRPr lang="es-ES"/>
        </a:p>
      </dgm:t>
    </dgm:pt>
    <dgm:pt modelId="{10DAA38E-8DFA-4F35-857E-C0C2D0B55A91}" type="sibTrans" cxnId="{F5E89A8C-5AC7-41DA-BFDA-880296BD241E}">
      <dgm:prSet/>
      <dgm:spPr/>
      <dgm:t>
        <a:bodyPr/>
        <a:lstStyle/>
        <a:p>
          <a:endParaRPr lang="es-ES"/>
        </a:p>
      </dgm:t>
    </dgm:pt>
    <dgm:pt modelId="{73C61303-94B8-48C8-9CD1-B1F836D67E34}">
      <dgm:prSet phldrT="[Texto]"/>
      <dgm:spPr/>
      <dgm:t>
        <a:bodyPr/>
        <a:lstStyle/>
        <a:p>
          <a:r>
            <a:rPr lang="es-EC" dirty="0" smtClean="0"/>
            <a:t>Investigación Bibliográfica Documental</a:t>
          </a:r>
          <a:endParaRPr lang="es-ES" dirty="0"/>
        </a:p>
      </dgm:t>
    </dgm:pt>
    <dgm:pt modelId="{777045B2-F269-423C-87FE-C9A8810D7503}" type="parTrans" cxnId="{30009DF1-802C-461D-8BA2-257591D8B5B1}">
      <dgm:prSet/>
      <dgm:spPr/>
      <dgm:t>
        <a:bodyPr/>
        <a:lstStyle/>
        <a:p>
          <a:endParaRPr lang="es-ES"/>
        </a:p>
      </dgm:t>
    </dgm:pt>
    <dgm:pt modelId="{7D314F9D-0576-4EFF-BA8E-DBE13CED1B1E}" type="sibTrans" cxnId="{30009DF1-802C-461D-8BA2-257591D8B5B1}">
      <dgm:prSet/>
      <dgm:spPr/>
      <dgm:t>
        <a:bodyPr/>
        <a:lstStyle/>
        <a:p>
          <a:endParaRPr lang="es-ES"/>
        </a:p>
      </dgm:t>
    </dgm:pt>
    <dgm:pt modelId="{CEC78B70-BB93-4EFA-BD87-B76DAD2CC878}">
      <dgm:prSet/>
      <dgm:spPr/>
      <dgm:t>
        <a:bodyPr/>
        <a:lstStyle/>
        <a:p>
          <a:r>
            <a:rPr lang="es-EC" smtClean="0"/>
            <a:t>Investigación de Campo</a:t>
          </a:r>
          <a:endParaRPr lang="es-EC" dirty="0"/>
        </a:p>
      </dgm:t>
    </dgm:pt>
    <dgm:pt modelId="{027D9D86-D0A3-4604-A59B-282F5941980E}" type="parTrans" cxnId="{693D0D97-5FBF-4799-A72D-CF01CA3BB133}">
      <dgm:prSet/>
      <dgm:spPr/>
      <dgm:t>
        <a:bodyPr/>
        <a:lstStyle/>
        <a:p>
          <a:endParaRPr lang="es-ES"/>
        </a:p>
      </dgm:t>
    </dgm:pt>
    <dgm:pt modelId="{BEE41000-4AAD-4FDD-A7FC-CBD7205C4476}" type="sibTrans" cxnId="{693D0D97-5FBF-4799-A72D-CF01CA3BB133}">
      <dgm:prSet/>
      <dgm:spPr/>
      <dgm:t>
        <a:bodyPr/>
        <a:lstStyle/>
        <a:p>
          <a:endParaRPr lang="es-ES"/>
        </a:p>
      </dgm:t>
    </dgm:pt>
    <dgm:pt modelId="{1B66F716-35CE-459A-9249-81A1178AA992}" type="pres">
      <dgm:prSet presAssocID="{02AD027C-15E1-4D1C-A57A-41B83B359874}" presName="Name0" presStyleCnt="0">
        <dgm:presLayoutVars>
          <dgm:dir/>
          <dgm:animLvl val="lvl"/>
          <dgm:resizeHandles val="exact"/>
        </dgm:presLayoutVars>
      </dgm:prSet>
      <dgm:spPr/>
      <dgm:t>
        <a:bodyPr/>
        <a:lstStyle/>
        <a:p>
          <a:endParaRPr lang="es-ES"/>
        </a:p>
      </dgm:t>
    </dgm:pt>
    <dgm:pt modelId="{E276F85E-FB15-4C1C-B69F-CADEDA60BA58}" type="pres">
      <dgm:prSet presAssocID="{F675635F-1E06-4EEB-9D3C-4C4CADCF670D}" presName="boxAndChildren" presStyleCnt="0"/>
      <dgm:spPr/>
    </dgm:pt>
    <dgm:pt modelId="{27F3B96D-AB3F-4D7B-8FAC-F2979C667F9D}" type="pres">
      <dgm:prSet presAssocID="{F675635F-1E06-4EEB-9D3C-4C4CADCF670D}" presName="parentTextBox" presStyleLbl="node1" presStyleIdx="0" presStyleCnt="1"/>
      <dgm:spPr/>
      <dgm:t>
        <a:bodyPr/>
        <a:lstStyle/>
        <a:p>
          <a:endParaRPr lang="es-ES"/>
        </a:p>
      </dgm:t>
    </dgm:pt>
    <dgm:pt modelId="{3BFDB6DB-F90C-4615-84AD-AB4C2CDD1474}" type="pres">
      <dgm:prSet presAssocID="{F675635F-1E06-4EEB-9D3C-4C4CADCF670D}" presName="entireBox" presStyleLbl="node1" presStyleIdx="0" presStyleCnt="1" custLinFactNeighborY="-6628"/>
      <dgm:spPr/>
      <dgm:t>
        <a:bodyPr/>
        <a:lstStyle/>
        <a:p>
          <a:endParaRPr lang="es-ES"/>
        </a:p>
      </dgm:t>
    </dgm:pt>
    <dgm:pt modelId="{E0ADB7C0-C7B7-40E0-84B9-1B66B1D875A8}" type="pres">
      <dgm:prSet presAssocID="{F675635F-1E06-4EEB-9D3C-4C4CADCF670D}" presName="descendantBox" presStyleCnt="0"/>
      <dgm:spPr/>
    </dgm:pt>
    <dgm:pt modelId="{E79E9B2B-7C07-46BD-A4E3-EEBD1A9D61CF}" type="pres">
      <dgm:prSet presAssocID="{73C61303-94B8-48C8-9CD1-B1F836D67E34}" presName="childTextBox" presStyleLbl="fgAccFollowNode1" presStyleIdx="0" presStyleCnt="2">
        <dgm:presLayoutVars>
          <dgm:bulletEnabled val="1"/>
        </dgm:presLayoutVars>
      </dgm:prSet>
      <dgm:spPr/>
      <dgm:t>
        <a:bodyPr/>
        <a:lstStyle/>
        <a:p>
          <a:endParaRPr lang="es-ES"/>
        </a:p>
      </dgm:t>
    </dgm:pt>
    <dgm:pt modelId="{3DE570F3-72F5-4F47-9CC4-426B2F200576}" type="pres">
      <dgm:prSet presAssocID="{CEC78B70-BB93-4EFA-BD87-B76DAD2CC878}" presName="childTextBox" presStyleLbl="fgAccFollowNode1" presStyleIdx="1" presStyleCnt="2">
        <dgm:presLayoutVars>
          <dgm:bulletEnabled val="1"/>
        </dgm:presLayoutVars>
      </dgm:prSet>
      <dgm:spPr/>
      <dgm:t>
        <a:bodyPr/>
        <a:lstStyle/>
        <a:p>
          <a:endParaRPr lang="es-ES"/>
        </a:p>
      </dgm:t>
    </dgm:pt>
  </dgm:ptLst>
  <dgm:cxnLst>
    <dgm:cxn modelId="{D5811101-04CE-4A68-8328-BF0E9AA6F2A1}" type="presOf" srcId="{F675635F-1E06-4EEB-9D3C-4C4CADCF670D}" destId="{3BFDB6DB-F90C-4615-84AD-AB4C2CDD1474}" srcOrd="1" destOrd="0" presId="urn:microsoft.com/office/officeart/2005/8/layout/process4"/>
    <dgm:cxn modelId="{F5E89A8C-5AC7-41DA-BFDA-880296BD241E}" srcId="{02AD027C-15E1-4D1C-A57A-41B83B359874}" destId="{F675635F-1E06-4EEB-9D3C-4C4CADCF670D}" srcOrd="0" destOrd="0" parTransId="{FB43CD59-4F70-4B6D-82DE-869E23188E2C}" sibTransId="{10DAA38E-8DFA-4F35-857E-C0C2D0B55A91}"/>
    <dgm:cxn modelId="{B6DAD4B9-F9EA-417E-A219-537F40BAE540}" type="presOf" srcId="{F675635F-1E06-4EEB-9D3C-4C4CADCF670D}" destId="{27F3B96D-AB3F-4D7B-8FAC-F2979C667F9D}" srcOrd="0" destOrd="0" presId="urn:microsoft.com/office/officeart/2005/8/layout/process4"/>
    <dgm:cxn modelId="{30009DF1-802C-461D-8BA2-257591D8B5B1}" srcId="{F675635F-1E06-4EEB-9D3C-4C4CADCF670D}" destId="{73C61303-94B8-48C8-9CD1-B1F836D67E34}" srcOrd="0" destOrd="0" parTransId="{777045B2-F269-423C-87FE-C9A8810D7503}" sibTransId="{7D314F9D-0576-4EFF-BA8E-DBE13CED1B1E}"/>
    <dgm:cxn modelId="{B4E6B666-6A6F-4211-B920-15CA8E4417DA}" type="presOf" srcId="{73C61303-94B8-48C8-9CD1-B1F836D67E34}" destId="{E79E9B2B-7C07-46BD-A4E3-EEBD1A9D61CF}" srcOrd="0" destOrd="0" presId="urn:microsoft.com/office/officeart/2005/8/layout/process4"/>
    <dgm:cxn modelId="{28A503A2-1E9C-40D9-956C-7986FD14EF59}" type="presOf" srcId="{CEC78B70-BB93-4EFA-BD87-B76DAD2CC878}" destId="{3DE570F3-72F5-4F47-9CC4-426B2F200576}" srcOrd="0" destOrd="0" presId="urn:microsoft.com/office/officeart/2005/8/layout/process4"/>
    <dgm:cxn modelId="{BCE8BE58-DF24-4AFA-A6EB-45E9118436C3}" type="presOf" srcId="{02AD027C-15E1-4D1C-A57A-41B83B359874}" destId="{1B66F716-35CE-459A-9249-81A1178AA992}" srcOrd="0" destOrd="0" presId="urn:microsoft.com/office/officeart/2005/8/layout/process4"/>
    <dgm:cxn modelId="{693D0D97-5FBF-4799-A72D-CF01CA3BB133}" srcId="{F675635F-1E06-4EEB-9D3C-4C4CADCF670D}" destId="{CEC78B70-BB93-4EFA-BD87-B76DAD2CC878}" srcOrd="1" destOrd="0" parTransId="{027D9D86-D0A3-4604-A59B-282F5941980E}" sibTransId="{BEE41000-4AAD-4FDD-A7FC-CBD7205C4476}"/>
    <dgm:cxn modelId="{71DE287F-52F2-4C5C-9E19-5C33DC90E77B}" type="presParOf" srcId="{1B66F716-35CE-459A-9249-81A1178AA992}" destId="{E276F85E-FB15-4C1C-B69F-CADEDA60BA58}" srcOrd="0" destOrd="0" presId="urn:microsoft.com/office/officeart/2005/8/layout/process4"/>
    <dgm:cxn modelId="{8B145F13-0B07-4F6B-8DEB-C99ECAE19E15}" type="presParOf" srcId="{E276F85E-FB15-4C1C-B69F-CADEDA60BA58}" destId="{27F3B96D-AB3F-4D7B-8FAC-F2979C667F9D}" srcOrd="0" destOrd="0" presId="urn:microsoft.com/office/officeart/2005/8/layout/process4"/>
    <dgm:cxn modelId="{40FD3DD7-F65C-4398-9D39-43D4798F77F5}" type="presParOf" srcId="{E276F85E-FB15-4C1C-B69F-CADEDA60BA58}" destId="{3BFDB6DB-F90C-4615-84AD-AB4C2CDD1474}" srcOrd="1" destOrd="0" presId="urn:microsoft.com/office/officeart/2005/8/layout/process4"/>
    <dgm:cxn modelId="{64BCDB1A-2175-4A0A-B0DE-73644A3223ED}" type="presParOf" srcId="{E276F85E-FB15-4C1C-B69F-CADEDA60BA58}" destId="{E0ADB7C0-C7B7-40E0-84B9-1B66B1D875A8}" srcOrd="2" destOrd="0" presId="urn:microsoft.com/office/officeart/2005/8/layout/process4"/>
    <dgm:cxn modelId="{27756E6F-48BD-4232-BF3E-03D6AB0C9459}" type="presParOf" srcId="{E0ADB7C0-C7B7-40E0-84B9-1B66B1D875A8}" destId="{E79E9B2B-7C07-46BD-A4E3-EEBD1A9D61CF}" srcOrd="0" destOrd="0" presId="urn:microsoft.com/office/officeart/2005/8/layout/process4"/>
    <dgm:cxn modelId="{5E60E1A5-2678-4DA8-824F-39452F3B155F}" type="presParOf" srcId="{E0ADB7C0-C7B7-40E0-84B9-1B66B1D875A8}" destId="{3DE570F3-72F5-4F47-9CC4-426B2F200576}" srcOrd="1"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21231-5C4E-4221-89F8-91D003D8BE06}">
      <dsp:nvSpPr>
        <dsp:cNvPr id="0" name=""/>
        <dsp:cNvSpPr/>
      </dsp:nvSpPr>
      <dsp:spPr>
        <a:xfrm>
          <a:off x="2382627" y="604688"/>
          <a:ext cx="4267283" cy="4267283"/>
        </a:xfrm>
        <a:prstGeom prst="blockArc">
          <a:avLst>
            <a:gd name="adj1" fmla="val 11880000"/>
            <a:gd name="adj2" fmla="val 16200000"/>
            <a:gd name="adj3" fmla="val 463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03DC0C-34D1-4229-82A8-648F6E03BCE1}">
      <dsp:nvSpPr>
        <dsp:cNvPr id="0" name=""/>
        <dsp:cNvSpPr/>
      </dsp:nvSpPr>
      <dsp:spPr>
        <a:xfrm>
          <a:off x="2382627" y="604688"/>
          <a:ext cx="4267283" cy="4267283"/>
        </a:xfrm>
        <a:prstGeom prst="blockArc">
          <a:avLst>
            <a:gd name="adj1" fmla="val 7560000"/>
            <a:gd name="adj2" fmla="val 1188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166C0-ACC8-435C-B201-C49787C08BB5}">
      <dsp:nvSpPr>
        <dsp:cNvPr id="0" name=""/>
        <dsp:cNvSpPr/>
      </dsp:nvSpPr>
      <dsp:spPr>
        <a:xfrm>
          <a:off x="2382627" y="604688"/>
          <a:ext cx="4267283" cy="4267283"/>
        </a:xfrm>
        <a:prstGeom prst="blockArc">
          <a:avLst>
            <a:gd name="adj1" fmla="val 3240000"/>
            <a:gd name="adj2" fmla="val 7560000"/>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F3F45-55BC-42FE-B74B-8E126FFD4D46}">
      <dsp:nvSpPr>
        <dsp:cNvPr id="0" name=""/>
        <dsp:cNvSpPr/>
      </dsp:nvSpPr>
      <dsp:spPr>
        <a:xfrm>
          <a:off x="2382627" y="604688"/>
          <a:ext cx="4267283" cy="4267283"/>
        </a:xfrm>
        <a:prstGeom prst="blockArc">
          <a:avLst>
            <a:gd name="adj1" fmla="val 20520000"/>
            <a:gd name="adj2" fmla="val 324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3A4A87-FCF0-43AF-8C56-DCF241130F01}">
      <dsp:nvSpPr>
        <dsp:cNvPr id="0" name=""/>
        <dsp:cNvSpPr/>
      </dsp:nvSpPr>
      <dsp:spPr>
        <a:xfrm>
          <a:off x="2382627" y="604688"/>
          <a:ext cx="4267283" cy="4267283"/>
        </a:xfrm>
        <a:prstGeom prst="blockArc">
          <a:avLst>
            <a:gd name="adj1" fmla="val 16200000"/>
            <a:gd name="adj2" fmla="val 2052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55FDA-06F6-4637-BB6C-8C3E031BBD30}">
      <dsp:nvSpPr>
        <dsp:cNvPr id="0" name=""/>
        <dsp:cNvSpPr/>
      </dsp:nvSpPr>
      <dsp:spPr>
        <a:xfrm>
          <a:off x="3534520" y="1756581"/>
          <a:ext cx="1963496" cy="1963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a:t>Sistema ERP</a:t>
          </a:r>
        </a:p>
      </dsp:txBody>
      <dsp:txXfrm>
        <a:off x="3822067" y="2044128"/>
        <a:ext cx="1388402" cy="1388402"/>
      </dsp:txXfrm>
    </dsp:sp>
    <dsp:sp modelId="{415037B6-87D3-490B-A3AA-B1FD53640ACB}">
      <dsp:nvSpPr>
        <dsp:cNvPr id="0" name=""/>
        <dsp:cNvSpPr/>
      </dsp:nvSpPr>
      <dsp:spPr>
        <a:xfrm>
          <a:off x="3795755" y="34849"/>
          <a:ext cx="1441025" cy="12386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Gestión de los Recursos Financieros </a:t>
          </a:r>
          <a:endParaRPr lang="es-ES" sz="1400" b="1" kern="1200" dirty="0">
            <a:solidFill>
              <a:schemeClr val="tx1"/>
            </a:solidFill>
          </a:endParaRPr>
        </a:p>
      </dsp:txBody>
      <dsp:txXfrm>
        <a:off x="4006788" y="216243"/>
        <a:ext cx="1018959" cy="875850"/>
      </dsp:txXfrm>
    </dsp:sp>
    <dsp:sp modelId="{465F5F50-4F28-45B7-B1B6-B3959AFF8C88}">
      <dsp:nvSpPr>
        <dsp:cNvPr id="0" name=""/>
        <dsp:cNvSpPr/>
      </dsp:nvSpPr>
      <dsp:spPr>
        <a:xfrm>
          <a:off x="5732279" y="1374751"/>
          <a:ext cx="1532289" cy="14390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Gestión de la Cadena de Suministro</a:t>
          </a:r>
          <a:endParaRPr lang="es-ES" sz="1400" b="1" kern="1200" dirty="0">
            <a:solidFill>
              <a:schemeClr val="tx1"/>
            </a:solidFill>
          </a:endParaRPr>
        </a:p>
      </dsp:txBody>
      <dsp:txXfrm>
        <a:off x="5956678" y="1585499"/>
        <a:ext cx="1083491" cy="1017578"/>
      </dsp:txXfrm>
    </dsp:sp>
    <dsp:sp modelId="{D79501D0-5B3A-4E91-ADCF-6C4C77BFFA9A}">
      <dsp:nvSpPr>
        <dsp:cNvPr id="0" name=""/>
        <dsp:cNvSpPr/>
      </dsp:nvSpPr>
      <dsp:spPr>
        <a:xfrm>
          <a:off x="4980104" y="3699176"/>
          <a:ext cx="1522406" cy="14505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0" kern="1200" dirty="0" smtClean="0">
              <a:solidFill>
                <a:schemeClr val="tx1"/>
              </a:solidFill>
            </a:rPr>
            <a:t>Planificación del Requerimiento de Material</a:t>
          </a:r>
          <a:endParaRPr lang="es-ES" sz="1200" b="1" kern="1200" dirty="0">
            <a:solidFill>
              <a:schemeClr val="tx1"/>
            </a:solidFill>
          </a:endParaRPr>
        </a:p>
      </dsp:txBody>
      <dsp:txXfrm>
        <a:off x="5203055" y="3911604"/>
        <a:ext cx="1076504" cy="1025694"/>
      </dsp:txXfrm>
    </dsp:sp>
    <dsp:sp modelId="{0C056F61-B3B1-49C1-9C45-C6248882B167}">
      <dsp:nvSpPr>
        <dsp:cNvPr id="0" name=""/>
        <dsp:cNvSpPr/>
      </dsp:nvSpPr>
      <dsp:spPr>
        <a:xfrm>
          <a:off x="2588996" y="3707264"/>
          <a:ext cx="1404465" cy="14343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Gestión de los Recursos Humanos</a:t>
          </a:r>
          <a:endParaRPr lang="es-ES" sz="1400" b="1" kern="1200" dirty="0">
            <a:solidFill>
              <a:schemeClr val="tx1"/>
            </a:solidFill>
          </a:endParaRPr>
        </a:p>
      </dsp:txBody>
      <dsp:txXfrm>
        <a:off x="2794675" y="3917323"/>
        <a:ext cx="993107" cy="1014255"/>
      </dsp:txXfrm>
    </dsp:sp>
    <dsp:sp modelId="{32DE6357-7CF4-4565-B149-B342DB54B91D}">
      <dsp:nvSpPr>
        <dsp:cNvPr id="0" name=""/>
        <dsp:cNvSpPr/>
      </dsp:nvSpPr>
      <dsp:spPr>
        <a:xfrm>
          <a:off x="1771927" y="1371445"/>
          <a:ext cx="1524372" cy="144568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Gestión de la Relación con el Consumidor</a:t>
          </a:r>
          <a:endParaRPr lang="es-ES" sz="1400" b="1" kern="1200" dirty="0">
            <a:solidFill>
              <a:schemeClr val="tx1"/>
            </a:solidFill>
          </a:endParaRPr>
        </a:p>
      </dsp:txBody>
      <dsp:txXfrm>
        <a:off x="1995166" y="1583161"/>
        <a:ext cx="1077894" cy="1022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48D47-43DA-47FB-A50F-76CF971AD299}">
      <dsp:nvSpPr>
        <dsp:cNvPr id="0" name=""/>
        <dsp:cNvSpPr/>
      </dsp:nvSpPr>
      <dsp:spPr>
        <a:xfrm>
          <a:off x="0" y="351899"/>
          <a:ext cx="8964488" cy="89080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General </a:t>
          </a:r>
          <a:endParaRPr lang="es-EC" sz="2400" kern="1200" dirty="0"/>
        </a:p>
      </dsp:txBody>
      <dsp:txXfrm>
        <a:off x="43486" y="395385"/>
        <a:ext cx="8877516" cy="803835"/>
      </dsp:txXfrm>
    </dsp:sp>
    <dsp:sp modelId="{973DE98A-7852-49BB-957D-A9942787724D}">
      <dsp:nvSpPr>
        <dsp:cNvPr id="0" name=""/>
        <dsp:cNvSpPr/>
      </dsp:nvSpPr>
      <dsp:spPr>
        <a:xfrm>
          <a:off x="0" y="1459784"/>
          <a:ext cx="8964488"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2" tIns="30480" rIns="170688" bIns="30480" numCol="1" spcCol="1270" anchor="t" anchorCtr="0">
          <a:noAutofit/>
        </a:bodyPr>
        <a:lstStyle/>
        <a:p>
          <a:pPr marL="228600" lvl="1" indent="-228600" algn="just" defTabSz="1066800">
            <a:lnSpc>
              <a:spcPct val="150000"/>
            </a:lnSpc>
            <a:spcBef>
              <a:spcPct val="0"/>
            </a:spcBef>
            <a:spcAft>
              <a:spcPct val="20000"/>
            </a:spcAft>
            <a:buChar char="••"/>
          </a:pPr>
          <a:r>
            <a:rPr lang="es-ES" sz="2400" kern="1200" dirty="0" smtClean="0"/>
            <a:t>Realizar un estudio del impacto por la implantación de Slego ERP en la empresa TÉCNICOS AGROPECUARIOS DEL ECUADOR CIA. LTDA. TADEC.</a:t>
          </a:r>
          <a:endParaRPr lang="es-EC" sz="2400" kern="1200" dirty="0"/>
        </a:p>
      </dsp:txBody>
      <dsp:txXfrm>
        <a:off x="0" y="1459784"/>
        <a:ext cx="8964488" cy="1749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48D47-43DA-47FB-A50F-76CF971AD299}">
      <dsp:nvSpPr>
        <dsp:cNvPr id="0" name=""/>
        <dsp:cNvSpPr/>
      </dsp:nvSpPr>
      <dsp:spPr>
        <a:xfrm>
          <a:off x="0" y="2531"/>
          <a:ext cx="8928992" cy="52481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Específicos</a:t>
          </a:r>
          <a:endParaRPr lang="es-EC" sz="4000" kern="1200" dirty="0"/>
        </a:p>
      </dsp:txBody>
      <dsp:txXfrm>
        <a:off x="25619" y="28150"/>
        <a:ext cx="8877754" cy="473572"/>
      </dsp:txXfrm>
    </dsp:sp>
    <dsp:sp modelId="{973DE98A-7852-49BB-957D-A9942787724D}">
      <dsp:nvSpPr>
        <dsp:cNvPr id="0" name=""/>
        <dsp:cNvSpPr/>
      </dsp:nvSpPr>
      <dsp:spPr>
        <a:xfrm>
          <a:off x="0" y="529872"/>
          <a:ext cx="8928992" cy="399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27940" rIns="156464" bIns="27940" numCol="1" spcCol="1270" anchor="t" anchorCtr="0">
          <a:noAutofit/>
        </a:bodyPr>
        <a:lstStyle/>
        <a:p>
          <a:pPr marL="228600" lvl="1" indent="-228600" algn="just" defTabSz="977900">
            <a:lnSpc>
              <a:spcPct val="150000"/>
            </a:lnSpc>
            <a:spcBef>
              <a:spcPct val="0"/>
            </a:spcBef>
            <a:spcAft>
              <a:spcPct val="20000"/>
            </a:spcAft>
            <a:buChar char="••"/>
          </a:pPr>
          <a:r>
            <a:rPr lang="es-ES" sz="2200" kern="1200" dirty="0" smtClean="0"/>
            <a:t>Analizar las variables que inciden en el impacto por la implantación del Slego ERP en la empresa.</a:t>
          </a:r>
          <a:endParaRPr lang="es-EC" sz="2200" kern="1200" dirty="0"/>
        </a:p>
        <a:p>
          <a:pPr marL="228600" lvl="1" indent="-228600" algn="just" defTabSz="977900">
            <a:lnSpc>
              <a:spcPct val="150000"/>
            </a:lnSpc>
            <a:spcBef>
              <a:spcPct val="0"/>
            </a:spcBef>
            <a:spcAft>
              <a:spcPct val="20000"/>
            </a:spcAft>
            <a:buChar char="••"/>
          </a:pPr>
          <a:r>
            <a:rPr lang="es-EC" sz="2200" kern="1200" dirty="0" smtClean="0"/>
            <a:t>Analizar el impacto que causó la implantación de Slego ERP en la cultura organizacional y en los procesos de la empresa.</a:t>
          </a:r>
          <a:endParaRPr lang="es-EC" sz="2200" kern="1200" dirty="0"/>
        </a:p>
        <a:p>
          <a:pPr marL="228600" lvl="1" indent="-228600" algn="just" defTabSz="977900">
            <a:lnSpc>
              <a:spcPct val="150000"/>
            </a:lnSpc>
            <a:spcBef>
              <a:spcPct val="0"/>
            </a:spcBef>
            <a:spcAft>
              <a:spcPct val="20000"/>
            </a:spcAft>
            <a:buChar char="••"/>
          </a:pPr>
          <a:r>
            <a:rPr lang="es-EC" sz="2200" kern="1200" dirty="0" smtClean="0"/>
            <a:t>Medir el tiempo de atención al cliente en notas de pedido en la empresa.</a:t>
          </a:r>
          <a:endParaRPr lang="es-EC" sz="2200" kern="1200" dirty="0"/>
        </a:p>
        <a:p>
          <a:pPr marL="228600" lvl="1" indent="-228600" algn="just" defTabSz="977900">
            <a:lnSpc>
              <a:spcPct val="150000"/>
            </a:lnSpc>
            <a:spcBef>
              <a:spcPct val="0"/>
            </a:spcBef>
            <a:spcAft>
              <a:spcPct val="20000"/>
            </a:spcAft>
            <a:buChar char="••"/>
          </a:pPr>
          <a:r>
            <a:rPr lang="es-EC" sz="2200" kern="1200" dirty="0" smtClean="0"/>
            <a:t>Realizar el análisis de riesgo del área de TI asociado a Slego ERP para identificar en nivel de riesgo existente.</a:t>
          </a:r>
          <a:endParaRPr lang="es-EC" sz="2200" kern="1200" dirty="0"/>
        </a:p>
      </dsp:txBody>
      <dsp:txXfrm>
        <a:off x="0" y="529872"/>
        <a:ext cx="8928992" cy="3996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E67C1-90B7-4C6A-8392-E31FA7ACB0C5}">
      <dsp:nvSpPr>
        <dsp:cNvPr id="0" name=""/>
        <dsp:cNvSpPr/>
      </dsp:nvSpPr>
      <dsp:spPr>
        <a:xfrm>
          <a:off x="0" y="1650893"/>
          <a:ext cx="8229600" cy="108316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latin typeface="+mn-lt"/>
            </a:rPr>
            <a:t>Observación Directa </a:t>
          </a:r>
          <a:endParaRPr lang="es-ES" sz="2000" kern="1200" dirty="0"/>
        </a:p>
      </dsp:txBody>
      <dsp:txXfrm>
        <a:off x="0" y="1650893"/>
        <a:ext cx="8229600" cy="584908"/>
      </dsp:txXfrm>
    </dsp:sp>
    <dsp:sp modelId="{80F6AF59-1CAF-43E0-9CF5-AA3356B82B54}">
      <dsp:nvSpPr>
        <dsp:cNvPr id="0" name=""/>
        <dsp:cNvSpPr/>
      </dsp:nvSpPr>
      <dsp:spPr>
        <a:xfrm>
          <a:off x="0" y="2214138"/>
          <a:ext cx="4114799" cy="49825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l" defTabSz="666750">
            <a:lnSpc>
              <a:spcPct val="90000"/>
            </a:lnSpc>
            <a:spcBef>
              <a:spcPct val="0"/>
            </a:spcBef>
            <a:spcAft>
              <a:spcPct val="35000"/>
            </a:spcAft>
          </a:pPr>
          <a:r>
            <a:rPr lang="es-EC" sz="1500" kern="1200" dirty="0" smtClean="0">
              <a:latin typeface="+mn-lt"/>
            </a:rPr>
            <a:t>Técnica: Cualitativa Directa</a:t>
          </a:r>
          <a:endParaRPr lang="es-ES" sz="1500" kern="1200" dirty="0"/>
        </a:p>
      </dsp:txBody>
      <dsp:txXfrm>
        <a:off x="0" y="2214138"/>
        <a:ext cx="4114799" cy="498255"/>
      </dsp:txXfrm>
    </dsp:sp>
    <dsp:sp modelId="{A643987C-D7A7-4874-BC51-B6E2F24AB871}">
      <dsp:nvSpPr>
        <dsp:cNvPr id="0" name=""/>
        <dsp:cNvSpPr/>
      </dsp:nvSpPr>
      <dsp:spPr>
        <a:xfrm>
          <a:off x="4114800" y="2214138"/>
          <a:ext cx="4114799" cy="49825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l" defTabSz="666750">
            <a:lnSpc>
              <a:spcPct val="90000"/>
            </a:lnSpc>
            <a:spcBef>
              <a:spcPct val="0"/>
            </a:spcBef>
            <a:spcAft>
              <a:spcPct val="35000"/>
            </a:spcAft>
          </a:pPr>
          <a:r>
            <a:rPr lang="es-EC" sz="1500" kern="1200" dirty="0" smtClean="0">
              <a:latin typeface="+mn-lt"/>
            </a:rPr>
            <a:t>Instrumento de Recolección: Guía de Observación</a:t>
          </a:r>
          <a:endParaRPr lang="es-ES" sz="1500" kern="1200" dirty="0"/>
        </a:p>
      </dsp:txBody>
      <dsp:txXfrm>
        <a:off x="4114800" y="2214138"/>
        <a:ext cx="4114799" cy="498255"/>
      </dsp:txXfrm>
    </dsp:sp>
    <dsp:sp modelId="{D3FB3014-BA66-4487-84D1-469BB759EF2A}">
      <dsp:nvSpPr>
        <dsp:cNvPr id="0" name=""/>
        <dsp:cNvSpPr/>
      </dsp:nvSpPr>
      <dsp:spPr>
        <a:xfrm rot="10800000">
          <a:off x="0" y="0"/>
          <a:ext cx="8229600" cy="1665907"/>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latin typeface="+mn-lt"/>
            </a:rPr>
            <a:t>Encuesta</a:t>
          </a:r>
          <a:endParaRPr lang="es-ES" sz="2000" kern="1200" dirty="0"/>
        </a:p>
      </dsp:txBody>
      <dsp:txXfrm rot="-10800000">
        <a:off x="0" y="0"/>
        <a:ext cx="8229600" cy="584733"/>
      </dsp:txXfrm>
    </dsp:sp>
    <dsp:sp modelId="{A35985B4-F2FA-489E-B519-53CC1D18B675}">
      <dsp:nvSpPr>
        <dsp:cNvPr id="0" name=""/>
        <dsp:cNvSpPr/>
      </dsp:nvSpPr>
      <dsp:spPr>
        <a:xfrm>
          <a:off x="0" y="585966"/>
          <a:ext cx="4114799" cy="49810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l" defTabSz="666750">
            <a:lnSpc>
              <a:spcPct val="90000"/>
            </a:lnSpc>
            <a:spcBef>
              <a:spcPct val="0"/>
            </a:spcBef>
            <a:spcAft>
              <a:spcPct val="35000"/>
            </a:spcAft>
          </a:pPr>
          <a:r>
            <a:rPr lang="es-EC" sz="1500" kern="1200" dirty="0" smtClean="0">
              <a:latin typeface="+mn-lt"/>
            </a:rPr>
            <a:t>Técnica: Cualitativa Directa</a:t>
          </a:r>
          <a:endParaRPr lang="es-ES" sz="1500" kern="1200" dirty="0"/>
        </a:p>
      </dsp:txBody>
      <dsp:txXfrm>
        <a:off x="0" y="585966"/>
        <a:ext cx="4114799" cy="498106"/>
      </dsp:txXfrm>
    </dsp:sp>
    <dsp:sp modelId="{F553E093-BC39-435A-8009-BF2B2D638B7B}">
      <dsp:nvSpPr>
        <dsp:cNvPr id="0" name=""/>
        <dsp:cNvSpPr/>
      </dsp:nvSpPr>
      <dsp:spPr>
        <a:xfrm>
          <a:off x="4114800" y="585966"/>
          <a:ext cx="4114799" cy="49810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l" defTabSz="666750">
            <a:lnSpc>
              <a:spcPct val="90000"/>
            </a:lnSpc>
            <a:spcBef>
              <a:spcPct val="0"/>
            </a:spcBef>
            <a:spcAft>
              <a:spcPct val="35000"/>
            </a:spcAft>
          </a:pPr>
          <a:r>
            <a:rPr lang="es-EC" sz="1500" kern="1200" dirty="0" smtClean="0">
              <a:latin typeface="+mn-lt"/>
            </a:rPr>
            <a:t>Instrumento de Recolección: Formulario de preguntas (Ver: Anexo 1,2, 3 y 4)</a:t>
          </a:r>
        </a:p>
      </dsp:txBody>
      <dsp:txXfrm>
        <a:off x="4114800" y="585966"/>
        <a:ext cx="4114799" cy="498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DB6DB-F90C-4615-84AD-AB4C2CDD1474}">
      <dsp:nvSpPr>
        <dsp:cNvPr id="0" name=""/>
        <dsp:cNvSpPr/>
      </dsp:nvSpPr>
      <dsp:spPr>
        <a:xfrm>
          <a:off x="0" y="0"/>
          <a:ext cx="8219118" cy="102166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Según el lugar o la técnica utilizada</a:t>
          </a:r>
          <a:endParaRPr lang="es-ES" sz="1900" kern="1200" dirty="0"/>
        </a:p>
      </dsp:txBody>
      <dsp:txXfrm>
        <a:off x="0" y="0"/>
        <a:ext cx="8219118" cy="551696"/>
      </dsp:txXfrm>
    </dsp:sp>
    <dsp:sp modelId="{E79E9B2B-7C07-46BD-A4E3-EEBD1A9D61CF}">
      <dsp:nvSpPr>
        <dsp:cNvPr id="0" name=""/>
        <dsp:cNvSpPr/>
      </dsp:nvSpPr>
      <dsp:spPr>
        <a:xfrm>
          <a:off x="0" y="531263"/>
          <a:ext cx="4109559" cy="46996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Investigación Bibliográfica Documental</a:t>
          </a:r>
          <a:endParaRPr lang="es-ES" sz="1600" kern="1200" dirty="0"/>
        </a:p>
      </dsp:txBody>
      <dsp:txXfrm>
        <a:off x="0" y="531263"/>
        <a:ext cx="4109559" cy="469963"/>
      </dsp:txXfrm>
    </dsp:sp>
    <dsp:sp modelId="{3DE570F3-72F5-4F47-9CC4-426B2F200576}">
      <dsp:nvSpPr>
        <dsp:cNvPr id="0" name=""/>
        <dsp:cNvSpPr/>
      </dsp:nvSpPr>
      <dsp:spPr>
        <a:xfrm>
          <a:off x="4109559" y="531263"/>
          <a:ext cx="4109559" cy="46996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smtClean="0"/>
            <a:t>Investigación de Campo</a:t>
          </a:r>
          <a:endParaRPr lang="es-EC" sz="1600" kern="1200" dirty="0"/>
        </a:p>
      </dsp:txBody>
      <dsp:txXfrm>
        <a:off x="4109559" y="531263"/>
        <a:ext cx="4109559" cy="4699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imes" pitchFamily="18" charset="0"/>
              </a:defRPr>
            </a:lvl1pPr>
          </a:lstStyle>
          <a:p>
            <a:pPr>
              <a:defRPr/>
            </a:pPr>
            <a:endParaRPr lang="en-US"/>
          </a:p>
        </p:txBody>
      </p:sp>
      <p:sp>
        <p:nvSpPr>
          <p:cNvPr id="3174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imes" pitchFamily="18" charset="0"/>
              </a:defRPr>
            </a:lvl1pPr>
          </a:lstStyle>
          <a:p>
            <a:pPr>
              <a:defRPr/>
            </a:pPr>
            <a:endParaRPr lang="en-US"/>
          </a:p>
        </p:txBody>
      </p:sp>
      <p:sp>
        <p:nvSpPr>
          <p:cNvPr id="3174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imes" pitchFamily="18" charset="0"/>
              </a:defRPr>
            </a:lvl1pPr>
          </a:lstStyle>
          <a:p>
            <a:pPr>
              <a:defRPr/>
            </a:pPr>
            <a:endParaRPr lang="en-US"/>
          </a:p>
        </p:txBody>
      </p:sp>
      <p:sp>
        <p:nvSpPr>
          <p:cNvPr id="3174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imes" pitchFamily="18" charset="0"/>
              </a:defRPr>
            </a:lvl1pPr>
          </a:lstStyle>
          <a:p>
            <a:pPr>
              <a:defRPr/>
            </a:pPr>
            <a:fld id="{5CBD52C5-1EDE-4CD4-A35B-39358E8BC4DC}" type="slidenum">
              <a:rPr lang="en-US"/>
              <a:pPr>
                <a:defRPr/>
              </a:pPr>
              <a:t>‹Nº›</a:t>
            </a:fld>
            <a:endParaRPr lang="en-US"/>
          </a:p>
        </p:txBody>
      </p:sp>
    </p:spTree>
    <p:extLst>
      <p:ext uri="{BB962C8B-B14F-4D97-AF65-F5344CB8AC3E}">
        <p14:creationId xmlns:p14="http://schemas.microsoft.com/office/powerpoint/2010/main" val="257280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imes" pitchFamily="18" charset="0"/>
              </a:defRPr>
            </a:lvl1pPr>
          </a:lstStyle>
          <a:p>
            <a:pPr>
              <a:defRPr/>
            </a:pPr>
            <a:endParaRPr lang="en-US"/>
          </a:p>
        </p:txBody>
      </p:sp>
      <p:sp>
        <p:nvSpPr>
          <p:cNvPr id="337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imes"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imes"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imes" pitchFamily="18" charset="0"/>
              </a:defRPr>
            </a:lvl1pPr>
          </a:lstStyle>
          <a:p>
            <a:pPr>
              <a:defRPr/>
            </a:pPr>
            <a:fld id="{67070FE5-4BB0-4B0D-B7C7-6EA9122AB520}" type="slidenum">
              <a:rPr lang="en-US"/>
              <a:pPr>
                <a:defRPr/>
              </a:pPr>
              <a:t>‹Nº›</a:t>
            </a:fld>
            <a:endParaRPr lang="en-US"/>
          </a:p>
        </p:txBody>
      </p:sp>
    </p:spTree>
    <p:extLst>
      <p:ext uri="{BB962C8B-B14F-4D97-AF65-F5344CB8AC3E}">
        <p14:creationId xmlns:p14="http://schemas.microsoft.com/office/powerpoint/2010/main" val="1505609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743764C8-3BE2-4051-A102-947D2E798A77}" type="slidenum">
              <a:rPr lang="en-US" sz="1300" smtClean="0">
                <a:latin typeface="Times" pitchFamily="18" charset="0"/>
              </a:rPr>
              <a:pPr/>
              <a:t>1</a:t>
            </a:fld>
            <a:endParaRPr lang="en-US" sz="1300" smtClean="0">
              <a:latin typeface="Times"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80617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910C9EE-0F8C-44F4-8156-A8A600C6D107}" type="slidenum">
              <a:rPr lang="en-US" sz="1300" smtClean="0">
                <a:latin typeface="Times" pitchFamily="18" charset="0"/>
              </a:rPr>
              <a:pPr/>
              <a:t>12</a:t>
            </a:fld>
            <a:endParaRPr lang="en-US" sz="1300" smtClean="0">
              <a:latin typeface="Times"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143708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910C9EE-0F8C-44F4-8156-A8A600C6D107}" type="slidenum">
              <a:rPr lang="en-US" sz="1300" smtClean="0">
                <a:latin typeface="Times" pitchFamily="18" charset="0"/>
              </a:rPr>
              <a:pPr/>
              <a:t>13</a:t>
            </a:fld>
            <a:endParaRPr lang="en-US" sz="1300" smtClean="0">
              <a:latin typeface="Times"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78291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16</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En los </a:t>
            </a:r>
            <a:r>
              <a:rPr lang="es-ES" b="1" noProof="0" dirty="0" smtClean="0"/>
              <a:t>procesos</a:t>
            </a:r>
            <a:r>
              <a:rPr lang="en-US" dirty="0" smtClean="0"/>
              <a:t>: </a:t>
            </a:r>
          </a:p>
          <a:p>
            <a:r>
              <a:rPr lang="es-EC" dirty="0" smtClean="0"/>
              <a:t>+: niveles de autorización, parametrizar, seguimientos, es rápido y ágil, proveedor soporte</a:t>
            </a:r>
          </a:p>
          <a:p>
            <a:r>
              <a:rPr lang="en-US" dirty="0" smtClean="0"/>
              <a:t>-: No </a:t>
            </a:r>
            <a:r>
              <a:rPr lang="en-US" dirty="0" err="1" smtClean="0"/>
              <a:t>cuentan</a:t>
            </a:r>
            <a:r>
              <a:rPr lang="en-US" dirty="0" smtClean="0"/>
              <a:t> con </a:t>
            </a:r>
            <a:r>
              <a:rPr lang="es-EC" dirty="0" smtClean="0"/>
              <a:t>metodología, se detectaron errores de cálculos,  procesos manuales, no realizan cuadres,</a:t>
            </a:r>
          </a:p>
          <a:p>
            <a:endParaRPr lang="en-US" dirty="0" smtClean="0"/>
          </a:p>
          <a:p>
            <a:r>
              <a:rPr lang="en-US" dirty="0" smtClean="0"/>
              <a:t>En la </a:t>
            </a:r>
            <a:r>
              <a:rPr lang="es-ES" b="1" noProof="0" dirty="0" smtClean="0"/>
              <a:t>cultura</a:t>
            </a:r>
            <a:r>
              <a:rPr lang="en-US" b="1" baseline="0" dirty="0" smtClean="0"/>
              <a:t> </a:t>
            </a:r>
            <a:r>
              <a:rPr lang="es-ES" b="1" baseline="0" noProof="0" dirty="0" smtClean="0"/>
              <a:t>interna</a:t>
            </a:r>
            <a:r>
              <a:rPr lang="en-US" baseline="0" dirty="0" smtClean="0"/>
              <a:t>:</a:t>
            </a:r>
          </a:p>
          <a:p>
            <a:r>
              <a:rPr lang="es-EC" baseline="0" dirty="0" smtClean="0"/>
              <a:t>+ Controles de horarios, usuarios y claves, tiempo de respuesta, bloqueo de acuerdo al perfil, confianza, facilita el trabajo diario</a:t>
            </a:r>
          </a:p>
          <a:p>
            <a:pPr marL="171450" indent="-171450">
              <a:buFontTx/>
              <a:buChar char="-"/>
            </a:pPr>
            <a:r>
              <a:rPr lang="es-EC" baseline="0" dirty="0" smtClean="0"/>
              <a:t>reportes manuales, doble ingreso de información, no metodología, sociabilización</a:t>
            </a:r>
          </a:p>
          <a:p>
            <a:pPr marL="171450" indent="-171450">
              <a:buFontTx/>
              <a:buChar char="-"/>
            </a:pPr>
            <a:endParaRPr lang="en-US" baseline="0" dirty="0" smtClean="0"/>
          </a:p>
          <a:p>
            <a:r>
              <a:rPr lang="en-US" dirty="0" smtClean="0"/>
              <a:t>En la </a:t>
            </a:r>
            <a:r>
              <a:rPr lang="es-ES" b="1" noProof="0" dirty="0" smtClean="0"/>
              <a:t>cultura</a:t>
            </a:r>
            <a:r>
              <a:rPr lang="en-US" b="1" baseline="0" dirty="0" smtClean="0"/>
              <a:t> </a:t>
            </a:r>
            <a:r>
              <a:rPr lang="es-ES" b="1" baseline="0" noProof="0" dirty="0" smtClean="0"/>
              <a:t>externa</a:t>
            </a:r>
            <a:r>
              <a:rPr lang="en-US" baseline="0" dirty="0" smtClean="0"/>
              <a:t>:</a:t>
            </a:r>
          </a:p>
          <a:p>
            <a:r>
              <a:rPr lang="es-EC" baseline="0" dirty="0" smtClean="0"/>
              <a:t>+ pedidos directos a través de la web, tiempo de atención</a:t>
            </a:r>
            <a:endParaRPr lang="en-US" baseline="0" dirty="0" smtClean="0"/>
          </a:p>
          <a:p>
            <a:pPr marL="0" indent="0">
              <a:buFontTx/>
              <a:buNone/>
            </a:pPr>
            <a:endParaRPr lang="es-EC" dirty="0" smtClean="0"/>
          </a:p>
          <a:p>
            <a:pPr marL="0" indent="0">
              <a:buFontTx/>
              <a:buNone/>
            </a:pPr>
            <a:endParaRPr lang="es-EC" dirty="0" smtClean="0"/>
          </a:p>
        </p:txBody>
      </p:sp>
    </p:spTree>
    <p:extLst>
      <p:ext uri="{BB962C8B-B14F-4D97-AF65-F5344CB8AC3E}">
        <p14:creationId xmlns:p14="http://schemas.microsoft.com/office/powerpoint/2010/main" val="338380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17</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dirty="0" smtClean="0"/>
          </a:p>
        </p:txBody>
      </p:sp>
    </p:spTree>
    <p:extLst>
      <p:ext uri="{BB962C8B-B14F-4D97-AF65-F5344CB8AC3E}">
        <p14:creationId xmlns:p14="http://schemas.microsoft.com/office/powerpoint/2010/main" val="421791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18</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83043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19</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17487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20</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43852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21</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105408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22</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15320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B76CCF06-B627-4FDE-9501-653E216352B0}" type="slidenum">
              <a:rPr lang="en-US" sz="1300" smtClean="0">
                <a:latin typeface="Times" pitchFamily="18" charset="0"/>
              </a:rPr>
              <a:pPr/>
              <a:t>23</a:t>
            </a:fld>
            <a:endParaRPr lang="en-US" sz="130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06382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3759237-642D-4524-9AAC-8E5442374CE9}" type="slidenum">
              <a:rPr lang="en-US" sz="1300" smtClean="0">
                <a:latin typeface="Times" pitchFamily="18" charset="0"/>
              </a:rPr>
              <a:pPr/>
              <a:t>3</a:t>
            </a:fld>
            <a:endParaRPr lang="en-US" sz="1300" smtClean="0">
              <a:latin typeface="Times"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8882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3759237-642D-4524-9AAC-8E5442374CE9}" type="slidenum">
              <a:rPr lang="en-US" sz="1300" smtClean="0">
                <a:latin typeface="Times" pitchFamily="18" charset="0"/>
              </a:rPr>
              <a:pPr/>
              <a:t>5</a:t>
            </a:fld>
            <a:endParaRPr lang="en-US" sz="1300" smtClean="0">
              <a:latin typeface="Times"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257253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3759237-642D-4524-9AAC-8E5442374CE9}" type="slidenum">
              <a:rPr lang="en-US" sz="1300" smtClean="0">
                <a:latin typeface="Times" pitchFamily="18" charset="0"/>
              </a:rPr>
              <a:pPr/>
              <a:t>6</a:t>
            </a:fld>
            <a:endParaRPr lang="en-US" sz="1300" smtClean="0">
              <a:latin typeface="Times"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93474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3759237-642D-4524-9AAC-8E5442374CE9}" type="slidenum">
              <a:rPr lang="en-US" sz="1300" smtClean="0">
                <a:latin typeface="Times" pitchFamily="18" charset="0"/>
              </a:rPr>
              <a:pPr/>
              <a:t>7</a:t>
            </a:fld>
            <a:endParaRPr lang="en-US" sz="1300" smtClean="0">
              <a:latin typeface="Times"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240416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3759237-642D-4524-9AAC-8E5442374CE9}" type="slidenum">
              <a:rPr lang="en-US" sz="1300" smtClean="0">
                <a:latin typeface="Times" pitchFamily="18" charset="0"/>
              </a:rPr>
              <a:pPr/>
              <a:t>8</a:t>
            </a:fld>
            <a:endParaRPr lang="en-US" sz="1300" smtClean="0">
              <a:latin typeface="Times"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396497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6848CAF7-7F74-4AB6-A527-4739CD7B216C}" type="slidenum">
              <a:rPr lang="en-US" sz="1300" smtClean="0">
                <a:latin typeface="Times" pitchFamily="18" charset="0"/>
              </a:rPr>
              <a:pPr/>
              <a:t>9</a:t>
            </a:fld>
            <a:endParaRPr lang="en-US" sz="1300" smtClean="0">
              <a:latin typeface="Times"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416502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6848CAF7-7F74-4AB6-A527-4739CD7B216C}" type="slidenum">
              <a:rPr lang="en-US" sz="1300" smtClean="0">
                <a:latin typeface="Times" pitchFamily="18" charset="0"/>
              </a:rPr>
              <a:pPr/>
              <a:t>10</a:t>
            </a:fld>
            <a:endParaRPr lang="en-US" sz="1300" smtClean="0">
              <a:latin typeface="Times"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283799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910C9EE-0F8C-44F4-8156-A8A600C6D107}" type="slidenum">
              <a:rPr lang="en-US" sz="1300" smtClean="0">
                <a:latin typeface="Times" pitchFamily="18" charset="0"/>
              </a:rPr>
              <a:pPr/>
              <a:t>11</a:t>
            </a:fld>
            <a:endParaRPr lang="en-US" sz="1300" smtClean="0">
              <a:latin typeface="Times"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Tree>
    <p:extLst>
      <p:ext uri="{BB962C8B-B14F-4D97-AF65-F5344CB8AC3E}">
        <p14:creationId xmlns:p14="http://schemas.microsoft.com/office/powerpoint/2010/main" val="153606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255B2F7E-CA99-41DE-B7F3-8E1A4733DE51}" type="datetimeFigureOut">
              <a:rPr lang="es-EC"/>
              <a:pPr>
                <a:defRPr/>
              </a:pPr>
              <a:t>27/05/2015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0B3414A1-8931-445A-8A48-920B108B85EF}" type="slidenum">
              <a:rPr lang="es-EC"/>
              <a:pPr>
                <a:defRPr/>
              </a:pPr>
              <a:t>‹Nº›</a:t>
            </a:fld>
            <a:endParaRPr lang="es-EC"/>
          </a:p>
        </p:txBody>
      </p:sp>
    </p:spTree>
    <p:extLst>
      <p:ext uri="{BB962C8B-B14F-4D97-AF65-F5344CB8AC3E}">
        <p14:creationId xmlns:p14="http://schemas.microsoft.com/office/powerpoint/2010/main" val="248868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D44881CA-D1FC-491D-820E-905F6DF1B207}" type="datetimeFigureOut">
              <a:rPr lang="es-EC"/>
              <a:pPr>
                <a:defRPr/>
              </a:pPr>
              <a:t>27/05/2015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85D46E2A-8D2C-48AB-8D3A-08835F14C0C8}" type="slidenum">
              <a:rPr lang="es-EC"/>
              <a:pPr>
                <a:defRPr/>
              </a:pPr>
              <a:t>‹Nº›</a:t>
            </a:fld>
            <a:endParaRPr lang="es-EC"/>
          </a:p>
        </p:txBody>
      </p:sp>
    </p:spTree>
    <p:extLst>
      <p:ext uri="{BB962C8B-B14F-4D97-AF65-F5344CB8AC3E}">
        <p14:creationId xmlns:p14="http://schemas.microsoft.com/office/powerpoint/2010/main" val="144247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61E538F6-A3C0-437D-B42F-8B711718FB37}" type="datetimeFigureOut">
              <a:rPr lang="es-EC"/>
              <a:pPr>
                <a:defRPr/>
              </a:pPr>
              <a:t>27/05/2015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600423BE-1997-497B-B979-4C157A8FCA0D}" type="slidenum">
              <a:rPr lang="es-EC"/>
              <a:pPr>
                <a:defRPr/>
              </a:pPr>
              <a:t>‹Nº›</a:t>
            </a:fld>
            <a:endParaRPr lang="es-EC"/>
          </a:p>
        </p:txBody>
      </p:sp>
    </p:spTree>
    <p:extLst>
      <p:ext uri="{BB962C8B-B14F-4D97-AF65-F5344CB8AC3E}">
        <p14:creationId xmlns:p14="http://schemas.microsoft.com/office/powerpoint/2010/main" val="345007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F0B949F6-ABF2-4669-820A-918962DE194C}" type="datetimeFigureOut">
              <a:rPr lang="es-EC"/>
              <a:pPr>
                <a:defRPr/>
              </a:pPr>
              <a:t>27/05/2015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0626E151-8758-4BAC-AA59-5A96B1C09F50}" type="slidenum">
              <a:rPr lang="es-EC"/>
              <a:pPr>
                <a:defRPr/>
              </a:pPr>
              <a:t>‹Nº›</a:t>
            </a:fld>
            <a:endParaRPr lang="es-EC"/>
          </a:p>
        </p:txBody>
      </p:sp>
    </p:spTree>
    <p:extLst>
      <p:ext uri="{BB962C8B-B14F-4D97-AF65-F5344CB8AC3E}">
        <p14:creationId xmlns:p14="http://schemas.microsoft.com/office/powerpoint/2010/main" val="421252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FDD6CC5-0F55-498E-998F-8F7145712074}" type="datetimeFigureOut">
              <a:rPr lang="es-EC"/>
              <a:pPr>
                <a:defRPr/>
              </a:pPr>
              <a:t>27/05/2015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BC54C2CE-A76C-4C3D-A8F0-2823D3EC50D1}" type="slidenum">
              <a:rPr lang="es-EC"/>
              <a:pPr>
                <a:defRPr/>
              </a:pPr>
              <a:t>‹Nº›</a:t>
            </a:fld>
            <a:endParaRPr lang="es-EC"/>
          </a:p>
        </p:txBody>
      </p:sp>
    </p:spTree>
    <p:extLst>
      <p:ext uri="{BB962C8B-B14F-4D97-AF65-F5344CB8AC3E}">
        <p14:creationId xmlns:p14="http://schemas.microsoft.com/office/powerpoint/2010/main" val="143428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1AA0A08F-74D0-4F35-A5FA-E12358C74F41}" type="datetimeFigureOut">
              <a:rPr lang="es-EC"/>
              <a:pPr>
                <a:defRPr/>
              </a:pPr>
              <a:t>27/05/2015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C601C485-DF51-44D3-9989-3BF15CBC179A}" type="slidenum">
              <a:rPr lang="es-EC"/>
              <a:pPr>
                <a:defRPr/>
              </a:pPr>
              <a:t>‹Nº›</a:t>
            </a:fld>
            <a:endParaRPr lang="es-EC"/>
          </a:p>
        </p:txBody>
      </p:sp>
    </p:spTree>
    <p:extLst>
      <p:ext uri="{BB962C8B-B14F-4D97-AF65-F5344CB8AC3E}">
        <p14:creationId xmlns:p14="http://schemas.microsoft.com/office/powerpoint/2010/main" val="69991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44AB3845-F62E-4194-81C5-165F9A77AE1A}" type="datetimeFigureOut">
              <a:rPr lang="es-EC"/>
              <a:pPr>
                <a:defRPr/>
              </a:pPr>
              <a:t>27/05/2015</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83E54D04-FF47-4D97-9684-533EFB6A96B1}" type="slidenum">
              <a:rPr lang="es-EC"/>
              <a:pPr>
                <a:defRPr/>
              </a:pPr>
              <a:t>‹Nº›</a:t>
            </a:fld>
            <a:endParaRPr lang="es-EC"/>
          </a:p>
        </p:txBody>
      </p:sp>
    </p:spTree>
    <p:extLst>
      <p:ext uri="{BB962C8B-B14F-4D97-AF65-F5344CB8AC3E}">
        <p14:creationId xmlns:p14="http://schemas.microsoft.com/office/powerpoint/2010/main" val="89243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4A12274A-A34C-4D0B-9E0A-A4B4D337F99A}" type="datetimeFigureOut">
              <a:rPr lang="es-EC"/>
              <a:pPr>
                <a:defRPr/>
              </a:pPr>
              <a:t>27/05/2015</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083B9BF8-58AA-4B04-A754-75E4AE979AB5}" type="slidenum">
              <a:rPr lang="es-EC"/>
              <a:pPr>
                <a:defRPr/>
              </a:pPr>
              <a:t>‹Nº›</a:t>
            </a:fld>
            <a:endParaRPr lang="es-EC"/>
          </a:p>
        </p:txBody>
      </p:sp>
    </p:spTree>
    <p:extLst>
      <p:ext uri="{BB962C8B-B14F-4D97-AF65-F5344CB8AC3E}">
        <p14:creationId xmlns:p14="http://schemas.microsoft.com/office/powerpoint/2010/main" val="55458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B2DC43D-E35B-4818-B3C8-F3A7B13DAB27}" type="datetimeFigureOut">
              <a:rPr lang="es-EC"/>
              <a:pPr>
                <a:defRPr/>
              </a:pPr>
              <a:t>27/05/2015</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F60E69AA-6339-4596-96A2-242CBC2CC10E}" type="slidenum">
              <a:rPr lang="es-EC"/>
              <a:pPr>
                <a:defRPr/>
              </a:pPr>
              <a:t>‹Nº›</a:t>
            </a:fld>
            <a:endParaRPr lang="es-EC"/>
          </a:p>
        </p:txBody>
      </p:sp>
    </p:spTree>
    <p:extLst>
      <p:ext uri="{BB962C8B-B14F-4D97-AF65-F5344CB8AC3E}">
        <p14:creationId xmlns:p14="http://schemas.microsoft.com/office/powerpoint/2010/main" val="394193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E9731B1-088F-4F60-A875-B86888AE81D8}" type="datetimeFigureOut">
              <a:rPr lang="es-EC"/>
              <a:pPr>
                <a:defRPr/>
              </a:pPr>
              <a:t>27/05/2015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1B19A7E7-A987-4052-9092-0626BB2BC751}" type="slidenum">
              <a:rPr lang="es-EC"/>
              <a:pPr>
                <a:defRPr/>
              </a:pPr>
              <a:t>‹Nº›</a:t>
            </a:fld>
            <a:endParaRPr lang="es-EC"/>
          </a:p>
        </p:txBody>
      </p:sp>
    </p:spTree>
    <p:extLst>
      <p:ext uri="{BB962C8B-B14F-4D97-AF65-F5344CB8AC3E}">
        <p14:creationId xmlns:p14="http://schemas.microsoft.com/office/powerpoint/2010/main" val="14787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A6C97C2-2D26-413E-A4CE-AD69AAEFF0CA}" type="datetimeFigureOut">
              <a:rPr lang="es-EC"/>
              <a:pPr>
                <a:defRPr/>
              </a:pPr>
              <a:t>27/05/2015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22EF3F15-8145-4012-95A2-0BCD188F7C99}" type="slidenum">
              <a:rPr lang="es-EC"/>
              <a:pPr>
                <a:defRPr/>
              </a:pPr>
              <a:t>‹Nº›</a:t>
            </a:fld>
            <a:endParaRPr lang="es-EC"/>
          </a:p>
        </p:txBody>
      </p:sp>
    </p:spTree>
    <p:extLst>
      <p:ext uri="{BB962C8B-B14F-4D97-AF65-F5344CB8AC3E}">
        <p14:creationId xmlns:p14="http://schemas.microsoft.com/office/powerpoint/2010/main" val="11282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B46DCA0-09D9-4F06-A963-452C270E8C03}" type="datetimeFigureOut">
              <a:rPr lang="es-EC"/>
              <a:pPr>
                <a:defRPr/>
              </a:pPr>
              <a:t>27/05/2015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5D3A6F8-23C3-4087-A63A-33DAC1BDCA91}"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entury Gothic" pitchFamily="34" charset="0"/>
        </a:defRPr>
      </a:lvl2pPr>
      <a:lvl3pPr algn="ctr" rtl="0" fontAlgn="base">
        <a:spcBef>
          <a:spcPct val="0"/>
        </a:spcBef>
        <a:spcAft>
          <a:spcPct val="0"/>
        </a:spcAft>
        <a:defRPr sz="4400">
          <a:solidFill>
            <a:schemeClr val="tx1"/>
          </a:solidFill>
          <a:latin typeface="Century Gothic" pitchFamily="34" charset="0"/>
        </a:defRPr>
      </a:lvl3pPr>
      <a:lvl4pPr algn="ctr" rtl="0" fontAlgn="base">
        <a:spcBef>
          <a:spcPct val="0"/>
        </a:spcBef>
        <a:spcAft>
          <a:spcPct val="0"/>
        </a:spcAft>
        <a:defRPr sz="4400">
          <a:solidFill>
            <a:schemeClr val="tx1"/>
          </a:solidFill>
          <a:latin typeface="Century Gothic" pitchFamily="34" charset="0"/>
        </a:defRPr>
      </a:lvl4pPr>
      <a:lvl5pPr algn="ctr" rtl="0" fontAlgn="base">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ugi.espe.edu.ec/ugi/wp-content/uploads/2014/06/Logo-RP-UFA-ESPE2.jp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4 Rectángulo"/>
          <p:cNvSpPr>
            <a:spLocks noChangeArrowheads="1"/>
          </p:cNvSpPr>
          <p:nvPr/>
        </p:nvSpPr>
        <p:spPr bwMode="auto">
          <a:xfrm>
            <a:off x="1187624" y="2852936"/>
            <a:ext cx="6918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sz="2000" dirty="0" smtClean="0">
                <a:ea typeface="Verdana" pitchFamily="34" charset="0"/>
                <a:cs typeface="Verdana" pitchFamily="34" charset="0"/>
              </a:rPr>
              <a:t>MAESTRÍA </a:t>
            </a:r>
            <a:r>
              <a:rPr lang="es-EC" sz="2000" dirty="0">
                <a:ea typeface="Verdana" pitchFamily="34" charset="0"/>
                <a:cs typeface="Verdana" pitchFamily="34" charset="0"/>
              </a:rPr>
              <a:t>EN GERENCIA DE SISTEMAS</a:t>
            </a:r>
            <a:endParaRPr lang="en-US" sz="2000" dirty="0">
              <a:ea typeface="Verdana" pitchFamily="34" charset="0"/>
              <a:cs typeface="Verdana" pitchFamily="34" charset="0"/>
            </a:endParaRPr>
          </a:p>
        </p:txBody>
      </p:sp>
      <p:sp>
        <p:nvSpPr>
          <p:cNvPr id="7" name="4 Rectángulo"/>
          <p:cNvSpPr>
            <a:spLocks noChangeArrowheads="1"/>
          </p:cNvSpPr>
          <p:nvPr/>
        </p:nvSpPr>
        <p:spPr bwMode="auto">
          <a:xfrm>
            <a:off x="683568" y="4900519"/>
            <a:ext cx="4455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C" sz="1600" b="1" dirty="0" smtClean="0"/>
              <a:t>Autor: </a:t>
            </a:r>
            <a:r>
              <a:rPr lang="es-EC" sz="1600" dirty="0" err="1"/>
              <a:t>Lolia</a:t>
            </a:r>
            <a:r>
              <a:rPr lang="es-EC" sz="1600" dirty="0"/>
              <a:t> Gioconda Moya </a:t>
            </a:r>
            <a:r>
              <a:rPr lang="es-EC" sz="1600" dirty="0" smtClean="0"/>
              <a:t>Pacheco</a:t>
            </a:r>
          </a:p>
          <a:p>
            <a:r>
              <a:rPr lang="es-EC" sz="1600" b="1" dirty="0" smtClean="0"/>
              <a:t>Tutor: </a:t>
            </a:r>
            <a:r>
              <a:rPr lang="es-ES" sz="1600" dirty="0"/>
              <a:t>Ing. German </a:t>
            </a:r>
            <a:r>
              <a:rPr lang="es-ES" sz="1600" dirty="0" err="1" smtClean="0"/>
              <a:t>Ñacato</a:t>
            </a:r>
            <a:r>
              <a:rPr lang="es-EC" sz="1600" dirty="0" smtClean="0"/>
              <a:t> </a:t>
            </a:r>
            <a:endParaRPr lang="es-ES" sz="1600" dirty="0"/>
          </a:p>
        </p:txBody>
      </p:sp>
      <p:graphicFrame>
        <p:nvGraphicFramePr>
          <p:cNvPr id="3" name="Tabla 2"/>
          <p:cNvGraphicFramePr>
            <a:graphicFrameLocks noGrp="1"/>
          </p:cNvGraphicFramePr>
          <p:nvPr>
            <p:extLst>
              <p:ext uri="{D42A27DB-BD31-4B8C-83A1-F6EECF244321}">
                <p14:modId xmlns:p14="http://schemas.microsoft.com/office/powerpoint/2010/main" val="1911781792"/>
              </p:ext>
            </p:extLst>
          </p:nvPr>
        </p:nvGraphicFramePr>
        <p:xfrm>
          <a:off x="674235" y="3432478"/>
          <a:ext cx="7704856" cy="1188720"/>
        </p:xfrm>
        <a:graphic>
          <a:graphicData uri="http://schemas.openxmlformats.org/drawingml/2006/table">
            <a:tbl>
              <a:tblPr firstRow="1" bandRow="1">
                <a:tableStyleId>{2D5ABB26-0587-4C30-8999-92F81FD0307C}</a:tableStyleId>
              </a:tblPr>
              <a:tblGrid>
                <a:gridCol w="7704856"/>
              </a:tblGrid>
              <a:tr h="864249">
                <a:tc>
                  <a:txBody>
                    <a:bodyPr/>
                    <a:lstStyle/>
                    <a:p>
                      <a:pPr algn="ctr"/>
                      <a:r>
                        <a:rPr lang="es-EC" sz="2400" dirty="0" smtClean="0"/>
                        <a:t>“</a:t>
                      </a:r>
                      <a:r>
                        <a:rPr lang="es-ES" sz="2400" dirty="0" smtClean="0"/>
                        <a:t>Impacto de la Implantación de un ERP en la empresa TÉCNICOS AGROPECUARIOS DEL ECUADOR CIA. LTDA. TADEC</a:t>
                      </a:r>
                      <a:r>
                        <a:rPr lang="es-EC" sz="2400" dirty="0" smtClean="0"/>
                        <a:t>”</a:t>
                      </a:r>
                      <a:endParaRPr lang="es-E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4 Rectángulo"/>
          <p:cNvSpPr>
            <a:spLocks noChangeArrowheads="1"/>
          </p:cNvSpPr>
          <p:nvPr/>
        </p:nvSpPr>
        <p:spPr bwMode="auto">
          <a:xfrm>
            <a:off x="3100501" y="5928228"/>
            <a:ext cx="2592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1800" b="1" dirty="0" smtClean="0"/>
              <a:t>Febrero 26, 2014</a:t>
            </a:r>
            <a:endParaRPr lang="es-ES" sz="1800" dirty="0"/>
          </a:p>
        </p:txBody>
      </p:sp>
      <p:pic>
        <p:nvPicPr>
          <p:cNvPr id="8" name="Imagen 4" descr="http://ugi.espe.edu.ec/ugi/wp-content/uploads/2014/06/Logo-RP-UFA-ESPE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43608" y="404664"/>
            <a:ext cx="6706077" cy="183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5125" name="1 Título"/>
          <p:cNvSpPr txBox="1">
            <a:spLocks/>
          </p:cNvSpPr>
          <p:nvPr/>
        </p:nvSpPr>
        <p:spPr bwMode="auto">
          <a:xfrm>
            <a:off x="827088" y="1412875"/>
            <a:ext cx="77771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150000"/>
              </a:lnSpc>
              <a:buFont typeface="Century Gothic" pitchFamily="34" charset="0"/>
              <a:buAutoNum type="arabicPeriod"/>
            </a:pPr>
            <a:endParaRPr lang="es-EC">
              <a:ea typeface="Verdana" pitchFamily="34" charset="0"/>
              <a:cs typeface="Verdana" pitchFamily="34" charset="0"/>
            </a:endParaRPr>
          </a:p>
        </p:txBody>
      </p:sp>
      <p:sp>
        <p:nvSpPr>
          <p:cNvPr id="2" name="1 Título"/>
          <p:cNvSpPr>
            <a:spLocks noGrp="1"/>
          </p:cNvSpPr>
          <p:nvPr>
            <p:ph type="title"/>
          </p:nvPr>
        </p:nvSpPr>
        <p:spPr>
          <a:xfrm>
            <a:off x="457200" y="116632"/>
            <a:ext cx="8229600" cy="792088"/>
          </a:xfrm>
        </p:spPr>
        <p:txBody>
          <a:bodyPr rtlCol="0">
            <a:normAutofit/>
          </a:bodyPr>
          <a:lstStyle/>
          <a:p>
            <a:pPr fontAlgn="auto">
              <a:spcAft>
                <a:spcPts val="0"/>
              </a:spcAft>
              <a:defRPr/>
            </a:pPr>
            <a:r>
              <a:rPr lang="es-EC" sz="3600" b="1" dirty="0" smtClean="0">
                <a:solidFill>
                  <a:schemeClr val="accent1">
                    <a:lumMod val="75000"/>
                  </a:schemeClr>
                </a:solidFill>
              </a:rPr>
              <a:t>Objetivos</a:t>
            </a:r>
          </a:p>
        </p:txBody>
      </p:sp>
      <p:graphicFrame>
        <p:nvGraphicFramePr>
          <p:cNvPr id="7" name="3 Marcador de contenido"/>
          <p:cNvGraphicFramePr>
            <a:graphicFrameLocks noGrp="1"/>
          </p:cNvGraphicFramePr>
          <p:nvPr>
            <p:ph idx="1"/>
            <p:extLst>
              <p:ext uri="{D42A27DB-BD31-4B8C-83A1-F6EECF244321}">
                <p14:modId xmlns:p14="http://schemas.microsoft.com/office/powerpoint/2010/main" val="1818304148"/>
              </p:ext>
            </p:extLst>
          </p:nvPr>
        </p:nvGraphicFramePr>
        <p:xfrm>
          <a:off x="107504" y="1207293"/>
          <a:ext cx="892899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152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95536" y="186661"/>
            <a:ext cx="8229600" cy="650051"/>
          </a:xfrm>
        </p:spPr>
        <p:txBody>
          <a:bodyPr rtlCol="0">
            <a:normAutofit/>
          </a:bodyPr>
          <a:lstStyle/>
          <a:p>
            <a:pPr fontAlgn="auto">
              <a:spcAft>
                <a:spcPts val="0"/>
              </a:spcAft>
              <a:defRPr/>
            </a:pPr>
            <a:r>
              <a:rPr lang="es-EC" sz="3600" b="1" dirty="0">
                <a:solidFill>
                  <a:schemeClr val="accent1">
                    <a:lumMod val="75000"/>
                  </a:schemeClr>
                </a:solidFill>
              </a:rPr>
              <a:t>Metodología de Investigación</a:t>
            </a:r>
            <a:endParaRPr lang="es-EC" sz="3600" b="1" dirty="0" smtClean="0">
              <a:solidFill>
                <a:schemeClr val="accent1">
                  <a:lumMod val="75000"/>
                </a:schemeClr>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28264597"/>
              </p:ext>
            </p:extLst>
          </p:nvPr>
        </p:nvGraphicFramePr>
        <p:xfrm>
          <a:off x="383109" y="3766215"/>
          <a:ext cx="8229600" cy="273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3587698329"/>
              </p:ext>
            </p:extLst>
          </p:nvPr>
        </p:nvGraphicFramePr>
        <p:xfrm>
          <a:off x="406018" y="1903284"/>
          <a:ext cx="8219118" cy="1021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CuadroTexto 13"/>
          <p:cNvSpPr txBox="1"/>
          <p:nvPr/>
        </p:nvSpPr>
        <p:spPr>
          <a:xfrm>
            <a:off x="363568" y="1362834"/>
            <a:ext cx="3272328" cy="369332"/>
          </a:xfrm>
          <a:prstGeom prst="rect">
            <a:avLst/>
          </a:prstGeom>
          <a:noFill/>
        </p:spPr>
        <p:txBody>
          <a:bodyPr wrap="square" rtlCol="0">
            <a:spAutoFit/>
          </a:bodyPr>
          <a:lstStyle/>
          <a:p>
            <a:r>
              <a:rPr lang="es-ES" sz="1800" b="1" dirty="0" smtClean="0">
                <a:solidFill>
                  <a:srgbClr val="0070C0"/>
                </a:solidFill>
                <a:latin typeface="+mn-lt"/>
              </a:rPr>
              <a:t>Método de Investigación</a:t>
            </a:r>
          </a:p>
        </p:txBody>
      </p:sp>
      <p:sp>
        <p:nvSpPr>
          <p:cNvPr id="15" name="CuadroTexto 14"/>
          <p:cNvSpPr txBox="1"/>
          <p:nvPr/>
        </p:nvSpPr>
        <p:spPr>
          <a:xfrm>
            <a:off x="363568" y="3140968"/>
            <a:ext cx="5048742" cy="369332"/>
          </a:xfrm>
          <a:prstGeom prst="rect">
            <a:avLst/>
          </a:prstGeom>
          <a:noFill/>
        </p:spPr>
        <p:txBody>
          <a:bodyPr wrap="square" rtlCol="0">
            <a:spAutoFit/>
          </a:bodyPr>
          <a:lstStyle/>
          <a:p>
            <a:r>
              <a:rPr lang="es-ES" sz="1800" b="1" dirty="0" smtClean="0">
                <a:solidFill>
                  <a:srgbClr val="0070C0"/>
                </a:solidFill>
                <a:latin typeface="+mn-lt"/>
              </a:rPr>
              <a:t>Técnicas e Instrumentos de recolección</a:t>
            </a:r>
          </a:p>
        </p:txBody>
      </p:sp>
    </p:spTree>
    <p:extLst>
      <p:ext uri="{BB962C8B-B14F-4D97-AF65-F5344CB8AC3E}">
        <p14:creationId xmlns:p14="http://schemas.microsoft.com/office/powerpoint/2010/main" val="204529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95536" y="186661"/>
            <a:ext cx="8229600" cy="650051"/>
          </a:xfrm>
        </p:spPr>
        <p:txBody>
          <a:bodyPr rtlCol="0">
            <a:normAutofit/>
          </a:bodyPr>
          <a:lstStyle/>
          <a:p>
            <a:pPr fontAlgn="auto">
              <a:spcAft>
                <a:spcPts val="0"/>
              </a:spcAft>
              <a:defRPr/>
            </a:pPr>
            <a:r>
              <a:rPr lang="es-EC" sz="3600" b="1" dirty="0">
                <a:solidFill>
                  <a:schemeClr val="accent1">
                    <a:lumMod val="75000"/>
                  </a:schemeClr>
                </a:solidFill>
              </a:rPr>
              <a:t>Metodología de Investigación</a:t>
            </a:r>
            <a:endParaRPr lang="es-EC" sz="3600" b="1" dirty="0" smtClean="0">
              <a:solidFill>
                <a:schemeClr val="accent1">
                  <a:lumMod val="75000"/>
                </a:schemeClr>
              </a:solidFill>
            </a:endParaRPr>
          </a:p>
        </p:txBody>
      </p:sp>
      <p:sp>
        <p:nvSpPr>
          <p:cNvPr id="3" name="Marcador de contenido 2"/>
          <p:cNvSpPr>
            <a:spLocks noGrp="1"/>
          </p:cNvSpPr>
          <p:nvPr>
            <p:ph idx="1"/>
          </p:nvPr>
        </p:nvSpPr>
        <p:spPr>
          <a:xfrm>
            <a:off x="152642" y="1838710"/>
            <a:ext cx="7166881" cy="782438"/>
          </a:xfrm>
        </p:spPr>
        <p:txBody>
          <a:bodyPr/>
          <a:lstStyle/>
          <a:p>
            <a:pPr marL="0" indent="0" algn="just">
              <a:spcBef>
                <a:spcPts val="0"/>
              </a:spcBef>
              <a:buClr>
                <a:schemeClr val="tx2"/>
              </a:buClr>
              <a:buNone/>
            </a:pPr>
            <a:r>
              <a:rPr lang="es-ES" sz="1800" dirty="0"/>
              <a:t>Google Drive es una herramienta de creación de documentos y almacenamiento en la nube de </a:t>
            </a:r>
            <a:r>
              <a:rPr lang="es-ES" sz="1800" dirty="0" smtClean="0"/>
              <a:t>Google</a:t>
            </a:r>
            <a:r>
              <a:rPr lang="es-ES" sz="1800" dirty="0"/>
              <a:t>.</a:t>
            </a:r>
            <a:endParaRPr lang="es-ES" sz="2000" dirty="0"/>
          </a:p>
        </p:txBody>
      </p:sp>
      <p:sp>
        <p:nvSpPr>
          <p:cNvPr id="12" name="CuadroTexto 11"/>
          <p:cNvSpPr txBox="1"/>
          <p:nvPr/>
        </p:nvSpPr>
        <p:spPr>
          <a:xfrm>
            <a:off x="107504" y="1288037"/>
            <a:ext cx="7705551"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S" sz="1800" dirty="0" smtClean="0"/>
              <a:t>Procesamiento de </a:t>
            </a:r>
            <a:r>
              <a:rPr lang="es-ES" sz="1800" dirty="0"/>
              <a:t>los resultados</a:t>
            </a:r>
          </a:p>
        </p:txBody>
      </p:sp>
      <p:sp>
        <p:nvSpPr>
          <p:cNvPr id="5" name="CuadroTexto 4"/>
          <p:cNvSpPr txBox="1"/>
          <p:nvPr/>
        </p:nvSpPr>
        <p:spPr>
          <a:xfrm>
            <a:off x="163862" y="2636912"/>
            <a:ext cx="8728618" cy="646331"/>
          </a:xfrm>
          <a:prstGeom prst="rect">
            <a:avLst/>
          </a:prstGeom>
          <a:noFill/>
        </p:spPr>
        <p:txBody>
          <a:bodyPr wrap="square" rtlCol="0">
            <a:spAutoFit/>
          </a:bodyPr>
          <a:lstStyle/>
          <a:p>
            <a:pPr algn="just"/>
            <a:r>
              <a:rPr lang="es-ES" sz="1800" dirty="0">
                <a:latin typeface="+mn-lt"/>
              </a:rPr>
              <a:t>Los formularios de Google permiten crear una </a:t>
            </a:r>
            <a:r>
              <a:rPr lang="es-ES" sz="1800" dirty="0" smtClean="0">
                <a:latin typeface="+mn-lt"/>
              </a:rPr>
              <a:t>encuesta </a:t>
            </a:r>
            <a:r>
              <a:rPr lang="es-ES" sz="1800" dirty="0">
                <a:latin typeface="+mn-lt"/>
              </a:rPr>
              <a:t>y compartir con </a:t>
            </a:r>
            <a:r>
              <a:rPr lang="es-ES" sz="1800" dirty="0" smtClean="0">
                <a:latin typeface="+mn-lt"/>
              </a:rPr>
              <a:t>agenda de usuarios encuestados de las </a:t>
            </a:r>
            <a:r>
              <a:rPr lang="es-ES" sz="1800" dirty="0" err="1" smtClean="0">
                <a:latin typeface="+mn-lt"/>
              </a:rPr>
              <a:t>empreas</a:t>
            </a:r>
            <a:r>
              <a:rPr lang="es-ES" sz="1800" dirty="0" smtClean="0">
                <a:latin typeface="+mn-lt"/>
              </a:rPr>
              <a:t>.</a:t>
            </a:r>
            <a:endParaRPr lang="es-ES" sz="1800" dirty="0">
              <a:latin typeface="+mn-lt"/>
            </a:endParaRPr>
          </a:p>
        </p:txBody>
      </p:sp>
      <p:pic>
        <p:nvPicPr>
          <p:cNvPr id="6" name="Imagen 5"/>
          <p:cNvPicPr>
            <a:picLocks noChangeAspect="1"/>
          </p:cNvPicPr>
          <p:nvPr/>
        </p:nvPicPr>
        <p:blipFill>
          <a:blip r:embed="rId3"/>
          <a:stretch>
            <a:fillRect/>
          </a:stretch>
        </p:blipFill>
        <p:spPr>
          <a:xfrm>
            <a:off x="35496" y="3284984"/>
            <a:ext cx="2260443" cy="520102"/>
          </a:xfrm>
          <a:prstGeom prst="rect">
            <a:avLst/>
          </a:prstGeom>
        </p:spPr>
      </p:pic>
      <p:pic>
        <p:nvPicPr>
          <p:cNvPr id="1026" name="Picture 2" descr="http://4.bp.blogspot.com/-Gd_zY0HY7Ys/UGs4M1TJA8I/AAAAAAAAAqs/klJcElDUqQA/s1600/google_drive_logo_39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814" y="1623800"/>
            <a:ext cx="1028800" cy="80246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5"/>
          <a:stretch>
            <a:fillRect/>
          </a:stretch>
        </p:blipFill>
        <p:spPr>
          <a:xfrm>
            <a:off x="2373723" y="3284984"/>
            <a:ext cx="6734781" cy="33843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95536" y="116632"/>
            <a:ext cx="8229600" cy="650051"/>
          </a:xfrm>
        </p:spPr>
        <p:txBody>
          <a:bodyPr rtlCol="0">
            <a:normAutofit/>
          </a:bodyPr>
          <a:lstStyle/>
          <a:p>
            <a:pPr fontAlgn="auto">
              <a:spcAft>
                <a:spcPts val="0"/>
              </a:spcAft>
              <a:defRPr/>
            </a:pPr>
            <a:r>
              <a:rPr lang="es-EC" sz="3600" b="1" dirty="0">
                <a:solidFill>
                  <a:schemeClr val="accent1">
                    <a:lumMod val="75000"/>
                  </a:schemeClr>
                </a:solidFill>
              </a:rPr>
              <a:t>Metodología de Investigación</a:t>
            </a:r>
            <a:endParaRPr lang="es-EC" sz="3600" b="1" dirty="0" smtClean="0">
              <a:solidFill>
                <a:schemeClr val="accent1">
                  <a:lumMod val="75000"/>
                </a:schemeClr>
              </a:solidFill>
            </a:endParaRPr>
          </a:p>
        </p:txBody>
      </p:sp>
      <p:sp>
        <p:nvSpPr>
          <p:cNvPr id="12" name="CuadroTexto 11"/>
          <p:cNvSpPr txBox="1"/>
          <p:nvPr/>
        </p:nvSpPr>
        <p:spPr>
          <a:xfrm>
            <a:off x="107504" y="1288037"/>
            <a:ext cx="7705551"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S" sz="1800" dirty="0" smtClean="0"/>
              <a:t>Validación e Interpretación  </a:t>
            </a:r>
            <a:r>
              <a:rPr lang="es-ES" sz="1800" dirty="0"/>
              <a:t>de los resultados</a:t>
            </a:r>
          </a:p>
        </p:txBody>
      </p:sp>
      <p:pic>
        <p:nvPicPr>
          <p:cNvPr id="14" name="Imagen 13"/>
          <p:cNvPicPr>
            <a:picLocks noChangeAspect="1"/>
          </p:cNvPicPr>
          <p:nvPr/>
        </p:nvPicPr>
        <p:blipFill>
          <a:blip r:embed="rId3"/>
          <a:stretch>
            <a:fillRect/>
          </a:stretch>
        </p:blipFill>
        <p:spPr>
          <a:xfrm>
            <a:off x="91988" y="2132856"/>
            <a:ext cx="5458882" cy="663164"/>
          </a:xfrm>
          <a:prstGeom prst="rect">
            <a:avLst/>
          </a:prstGeom>
        </p:spPr>
      </p:pic>
      <p:sp>
        <p:nvSpPr>
          <p:cNvPr id="16" name="CuadroTexto 15"/>
          <p:cNvSpPr txBox="1"/>
          <p:nvPr/>
        </p:nvSpPr>
        <p:spPr>
          <a:xfrm>
            <a:off x="107504" y="1700808"/>
            <a:ext cx="7144442" cy="369332"/>
          </a:xfrm>
          <a:prstGeom prst="rect">
            <a:avLst/>
          </a:prstGeom>
          <a:noFill/>
        </p:spPr>
        <p:txBody>
          <a:bodyPr wrap="square" rtlCol="0">
            <a:spAutoFit/>
          </a:bodyPr>
          <a:lstStyle/>
          <a:p>
            <a:pPr algn="just"/>
            <a:r>
              <a:rPr lang="es-ES" sz="1800" dirty="0">
                <a:latin typeface="+mn-lt"/>
              </a:rPr>
              <a:t>Los formularios de Google permiten </a:t>
            </a:r>
            <a:r>
              <a:rPr lang="es-ES" sz="1800" dirty="0" smtClean="0">
                <a:latin typeface="+mn-lt"/>
              </a:rPr>
              <a:t>verificar los resultados </a:t>
            </a:r>
            <a:endParaRPr lang="es-ES" sz="1800" dirty="0">
              <a:latin typeface="+mn-lt"/>
            </a:endParaRPr>
          </a:p>
        </p:txBody>
      </p:sp>
      <p:pic>
        <p:nvPicPr>
          <p:cNvPr id="10" name="Imagen 9"/>
          <p:cNvPicPr>
            <a:picLocks noChangeAspect="1"/>
          </p:cNvPicPr>
          <p:nvPr/>
        </p:nvPicPr>
        <p:blipFill rotWithShape="1">
          <a:blip r:embed="rId4"/>
          <a:srcRect l="2662"/>
          <a:stretch/>
        </p:blipFill>
        <p:spPr>
          <a:xfrm>
            <a:off x="2123729" y="2396820"/>
            <a:ext cx="2164266" cy="2184308"/>
          </a:xfrm>
          <a:prstGeom prst="rect">
            <a:avLst/>
          </a:prstGeom>
        </p:spPr>
      </p:pic>
      <p:sp>
        <p:nvSpPr>
          <p:cNvPr id="7" name="Elipse 6"/>
          <p:cNvSpPr/>
          <p:nvPr/>
        </p:nvSpPr>
        <p:spPr>
          <a:xfrm>
            <a:off x="2163410" y="2975299"/>
            <a:ext cx="1400478" cy="29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5"/>
          <a:stretch>
            <a:fillRect/>
          </a:stretch>
        </p:blipFill>
        <p:spPr>
          <a:xfrm>
            <a:off x="3707904" y="2780928"/>
            <a:ext cx="5371402" cy="4030374"/>
          </a:xfrm>
          <a:prstGeom prst="rect">
            <a:avLst/>
          </a:prstGeom>
        </p:spPr>
      </p:pic>
    </p:spTree>
    <p:extLst>
      <p:ext uri="{BB962C8B-B14F-4D97-AF65-F5344CB8AC3E}">
        <p14:creationId xmlns:p14="http://schemas.microsoft.com/office/powerpoint/2010/main" val="92271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827584" y="1052736"/>
            <a:ext cx="7772400" cy="1470025"/>
          </a:xfrm>
        </p:spPr>
        <p:txBody>
          <a:bodyPr/>
          <a:lstStyle/>
          <a:p>
            <a:r>
              <a:rPr lang="es-ES" b="1" dirty="0" smtClean="0"/>
              <a:t>LA PROPUESTA</a:t>
            </a:r>
            <a:endParaRPr lang="es-ES" b="1" dirty="0"/>
          </a:p>
        </p:txBody>
      </p:sp>
      <p:sp>
        <p:nvSpPr>
          <p:cNvPr id="9" name="Subtítulo 8"/>
          <p:cNvSpPr>
            <a:spLocks noGrp="1"/>
          </p:cNvSpPr>
          <p:nvPr>
            <p:ph type="subTitle" idx="1"/>
          </p:nvPr>
        </p:nvSpPr>
        <p:spPr>
          <a:xfrm>
            <a:off x="1170484" y="3068960"/>
            <a:ext cx="7086600" cy="1752600"/>
          </a:xfrm>
        </p:spPr>
        <p:txBody>
          <a:bodyPr/>
          <a:lstStyle/>
          <a:p>
            <a:r>
              <a:rPr lang="es-ES" sz="4000" b="1" dirty="0">
                <a:solidFill>
                  <a:schemeClr val="accent1">
                    <a:lumMod val="75000"/>
                  </a:schemeClr>
                </a:solidFill>
              </a:rPr>
              <a:t>Análisis de Impacto en la Implantación de </a:t>
            </a:r>
            <a:r>
              <a:rPr lang="es-ES" sz="4000" b="1" dirty="0" smtClean="0">
                <a:solidFill>
                  <a:schemeClr val="accent1">
                    <a:lumMod val="75000"/>
                  </a:schemeClr>
                </a:solidFill>
              </a:rPr>
              <a:t>Slego ERP.</a:t>
            </a:r>
            <a:endParaRPr lang="es-ES" sz="4000" b="1" dirty="0"/>
          </a:p>
        </p:txBody>
      </p:sp>
    </p:spTree>
    <p:extLst>
      <p:ext uri="{BB962C8B-B14F-4D97-AF65-F5344CB8AC3E}">
        <p14:creationId xmlns:p14="http://schemas.microsoft.com/office/powerpoint/2010/main" val="1925550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6661"/>
            <a:ext cx="8229600" cy="650051"/>
          </a:xfrm>
        </p:spPr>
        <p:txBody>
          <a:bodyPr/>
          <a:lstStyle/>
          <a:p>
            <a:pPr fontAlgn="auto">
              <a:spcAft>
                <a:spcPts val="0"/>
              </a:spcAft>
              <a:defRPr/>
            </a:pPr>
            <a:r>
              <a:rPr lang="es-ES" sz="3600" b="1" dirty="0">
                <a:solidFill>
                  <a:schemeClr val="accent1">
                    <a:lumMod val="75000"/>
                  </a:schemeClr>
                </a:solidFill>
              </a:rPr>
              <a:t>Mapa de Procesos </a:t>
            </a:r>
          </a:p>
        </p:txBody>
      </p:sp>
      <p:pic>
        <p:nvPicPr>
          <p:cNvPr id="4" name="Marcador de contenido 3"/>
          <p:cNvPicPr>
            <a:picLocks noGrp="1" noChangeAspect="1"/>
          </p:cNvPicPr>
          <p:nvPr>
            <p:ph idx="1"/>
          </p:nvPr>
        </p:nvPicPr>
        <p:blipFill rotWithShape="1">
          <a:blip r:embed="rId2"/>
          <a:srcRect r="3187"/>
          <a:stretch/>
        </p:blipFill>
        <p:spPr>
          <a:xfrm>
            <a:off x="0" y="1556791"/>
            <a:ext cx="9036496" cy="4575981"/>
          </a:xfrm>
          <a:prstGeom prst="rect">
            <a:avLst/>
          </a:prstGeom>
        </p:spPr>
      </p:pic>
      <p:sp>
        <p:nvSpPr>
          <p:cNvPr id="6"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Tree>
    <p:extLst>
      <p:ext uri="{BB962C8B-B14F-4D97-AF65-F5344CB8AC3E}">
        <p14:creationId xmlns:p14="http://schemas.microsoft.com/office/powerpoint/2010/main" val="554087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64041"/>
          </a:xfrm>
        </p:spPr>
        <p:txBody>
          <a:bodyPr rtlCol="0">
            <a:normAutofit/>
          </a:bodyPr>
          <a:lstStyle/>
          <a:p>
            <a:pPr fontAlgn="auto">
              <a:spcAft>
                <a:spcPts val="0"/>
              </a:spcAft>
              <a:defRPr/>
            </a:pPr>
            <a:r>
              <a:rPr lang="es-ES" sz="3600" b="1" dirty="0" smtClean="0">
                <a:solidFill>
                  <a:schemeClr val="accent1">
                    <a:lumMod val="75000"/>
                  </a:schemeClr>
                </a:solidFill>
              </a:rPr>
              <a:t>Matriz de Impacto</a:t>
            </a:r>
            <a:endParaRPr lang="es-EC" sz="3600" b="1" dirty="0" smtClean="0">
              <a:solidFill>
                <a:schemeClr val="accent1">
                  <a:lumMod val="75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22083119"/>
              </p:ext>
            </p:extLst>
          </p:nvPr>
        </p:nvGraphicFramePr>
        <p:xfrm>
          <a:off x="546263" y="2097400"/>
          <a:ext cx="2709227" cy="1691640"/>
        </p:xfrm>
        <a:graphic>
          <a:graphicData uri="http://schemas.openxmlformats.org/drawingml/2006/table">
            <a:tbl>
              <a:tblPr firstRow="1" bandRow="1">
                <a:tableStyleId>{5940675A-B579-460E-94D1-54222C63F5DA}</a:tableStyleId>
              </a:tblPr>
              <a:tblGrid>
                <a:gridCol w="1289433"/>
                <a:gridCol w="1419794"/>
              </a:tblGrid>
              <a:tr h="441424">
                <a:tc>
                  <a:txBody>
                    <a:bodyPr/>
                    <a:lstStyle/>
                    <a:p>
                      <a:r>
                        <a:rPr lang="es-ES" sz="1600" b="1" dirty="0" smtClean="0"/>
                        <a:t>Impacto </a:t>
                      </a:r>
                      <a:endParaRPr lang="es-ES" sz="1600" b="1" dirty="0"/>
                    </a:p>
                  </a:txBody>
                  <a:tcPr anchor="ctr">
                    <a:solidFill>
                      <a:schemeClr val="bg1">
                        <a:lumMod val="75000"/>
                      </a:schemeClr>
                    </a:solidFill>
                  </a:tcPr>
                </a:tc>
                <a:tc>
                  <a:txBody>
                    <a:bodyPr/>
                    <a:lstStyle/>
                    <a:p>
                      <a:pPr algn="ctr"/>
                      <a:r>
                        <a:rPr lang="es-ES" sz="1600" b="1" dirty="0" smtClean="0"/>
                        <a:t>Cantidad Preguntas</a:t>
                      </a:r>
                      <a:endParaRPr lang="es-ES" sz="1600" b="1" dirty="0"/>
                    </a:p>
                  </a:txBody>
                  <a:tcPr>
                    <a:solidFill>
                      <a:schemeClr val="bg1">
                        <a:lumMod val="75000"/>
                      </a:schemeClr>
                    </a:solidFill>
                  </a:tcPr>
                </a:tc>
              </a:tr>
              <a:tr h="370840">
                <a:tc>
                  <a:txBody>
                    <a:bodyPr/>
                    <a:lstStyle/>
                    <a:p>
                      <a:r>
                        <a:rPr lang="es-ES" sz="1600" dirty="0" smtClean="0"/>
                        <a:t>Positivo</a:t>
                      </a:r>
                      <a:endParaRPr lang="es-ES" sz="1600" dirty="0"/>
                    </a:p>
                  </a:txBody>
                  <a:tcPr/>
                </a:tc>
                <a:tc>
                  <a:txBody>
                    <a:bodyPr/>
                    <a:lstStyle/>
                    <a:p>
                      <a:pPr algn="ctr"/>
                      <a:r>
                        <a:rPr lang="es-ES" sz="1600" dirty="0" smtClean="0"/>
                        <a:t>5</a:t>
                      </a:r>
                      <a:endParaRPr lang="es-ES" sz="1600" dirty="0"/>
                    </a:p>
                  </a:txBody>
                  <a:tcPr anchor="ctr"/>
                </a:tc>
              </a:tr>
              <a:tr h="370840">
                <a:tc>
                  <a:txBody>
                    <a:bodyPr/>
                    <a:lstStyle/>
                    <a:p>
                      <a:r>
                        <a:rPr lang="es-ES" sz="1600" dirty="0" smtClean="0"/>
                        <a:t>Negativo</a:t>
                      </a:r>
                      <a:endParaRPr lang="es-ES" sz="1600" dirty="0"/>
                    </a:p>
                  </a:txBody>
                  <a:tcPr/>
                </a:tc>
                <a:tc>
                  <a:txBody>
                    <a:bodyPr/>
                    <a:lstStyle/>
                    <a:p>
                      <a:pPr algn="ctr"/>
                      <a:r>
                        <a:rPr lang="es-ES" sz="1600" dirty="0" smtClean="0"/>
                        <a:t>7</a:t>
                      </a:r>
                      <a:endParaRPr lang="es-ES" sz="1600" dirty="0"/>
                    </a:p>
                  </a:txBody>
                  <a:tcPr anchor="ctr"/>
                </a:tc>
              </a:tr>
              <a:tr h="370840">
                <a:tc>
                  <a:txBody>
                    <a:bodyPr/>
                    <a:lstStyle/>
                    <a:p>
                      <a:r>
                        <a:rPr lang="es-ES" sz="1600" b="1" dirty="0" smtClean="0"/>
                        <a:t>Total</a:t>
                      </a:r>
                      <a:endParaRPr lang="es-ES" sz="1600" b="1" dirty="0"/>
                    </a:p>
                  </a:txBody>
                  <a:tcPr/>
                </a:tc>
                <a:tc>
                  <a:txBody>
                    <a:bodyPr/>
                    <a:lstStyle/>
                    <a:p>
                      <a:pPr algn="ctr"/>
                      <a:r>
                        <a:rPr lang="es-ES" sz="1600" dirty="0" smtClean="0"/>
                        <a:t>12</a:t>
                      </a:r>
                      <a:endParaRPr lang="es-ES" sz="1600" dirty="0"/>
                    </a:p>
                  </a:txBody>
                  <a:tcPr anchor="ctr"/>
                </a:tc>
              </a:tr>
            </a:tbl>
          </a:graphicData>
        </a:graphic>
      </p:graphicFrame>
      <p:sp>
        <p:nvSpPr>
          <p:cNvPr id="7" name="CuadroTexto 6"/>
          <p:cNvSpPr txBox="1"/>
          <p:nvPr/>
        </p:nvSpPr>
        <p:spPr>
          <a:xfrm>
            <a:off x="1008937" y="1556792"/>
            <a:ext cx="1906879"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S" sz="1800" dirty="0" smtClean="0"/>
              <a:t>En los Procesos</a:t>
            </a:r>
            <a:endParaRPr lang="es-ES" sz="1800" dirty="0"/>
          </a:p>
        </p:txBody>
      </p:sp>
      <p:sp>
        <p:nvSpPr>
          <p:cNvPr id="10" name="CuadroTexto 9"/>
          <p:cNvSpPr txBox="1"/>
          <p:nvPr/>
        </p:nvSpPr>
        <p:spPr>
          <a:xfrm>
            <a:off x="4716016" y="1556792"/>
            <a:ext cx="432048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S" sz="1800" dirty="0" smtClean="0"/>
              <a:t>En la Cultura Organizacional Interna</a:t>
            </a:r>
            <a:endParaRPr lang="es-ES" sz="1800" dirty="0"/>
          </a:p>
        </p:txBody>
      </p:sp>
      <p:graphicFrame>
        <p:nvGraphicFramePr>
          <p:cNvPr id="12" name="Marcador de contenido 4"/>
          <p:cNvGraphicFramePr>
            <a:graphicFrameLocks/>
          </p:cNvGraphicFramePr>
          <p:nvPr>
            <p:extLst>
              <p:ext uri="{D42A27DB-BD31-4B8C-83A1-F6EECF244321}">
                <p14:modId xmlns:p14="http://schemas.microsoft.com/office/powerpoint/2010/main" val="666909799"/>
              </p:ext>
            </p:extLst>
          </p:nvPr>
        </p:nvGraphicFramePr>
        <p:xfrm>
          <a:off x="5076056" y="2069976"/>
          <a:ext cx="3024336" cy="1752600"/>
        </p:xfrm>
        <a:graphic>
          <a:graphicData uri="http://schemas.openxmlformats.org/drawingml/2006/table">
            <a:tbl>
              <a:tblPr firstRow="1" bandRow="1">
                <a:tableStyleId>{5940675A-B579-460E-94D1-54222C63F5DA}</a:tableStyleId>
              </a:tblPr>
              <a:tblGrid>
                <a:gridCol w="1296144"/>
                <a:gridCol w="1728192"/>
              </a:tblGrid>
              <a:tr h="640080">
                <a:tc>
                  <a:txBody>
                    <a:bodyPr/>
                    <a:lstStyle/>
                    <a:p>
                      <a:r>
                        <a:rPr lang="es-ES" sz="1600" b="1" dirty="0" smtClean="0"/>
                        <a:t>Impacto </a:t>
                      </a:r>
                      <a:endParaRPr lang="es-ES" sz="1600" b="1" dirty="0"/>
                    </a:p>
                  </a:txBody>
                  <a:tcPr anchor="ctr">
                    <a:solidFill>
                      <a:schemeClr val="bg1">
                        <a:lumMod val="75000"/>
                      </a:schemeClr>
                    </a:solidFill>
                  </a:tcPr>
                </a:tc>
                <a:tc>
                  <a:txBody>
                    <a:bodyPr/>
                    <a:lstStyle/>
                    <a:p>
                      <a:pPr algn="ctr"/>
                      <a:r>
                        <a:rPr lang="es-ES" sz="1600" b="1" dirty="0" smtClean="0"/>
                        <a:t>Cantidad Preguntas</a:t>
                      </a:r>
                      <a:endParaRPr lang="es-ES" sz="1600" b="1" dirty="0"/>
                    </a:p>
                  </a:txBody>
                  <a:tcPr>
                    <a:solidFill>
                      <a:schemeClr val="bg1">
                        <a:lumMod val="75000"/>
                      </a:schemeClr>
                    </a:solidFill>
                  </a:tcPr>
                </a:tc>
              </a:tr>
              <a:tr h="370840">
                <a:tc>
                  <a:txBody>
                    <a:bodyPr/>
                    <a:lstStyle/>
                    <a:p>
                      <a:r>
                        <a:rPr lang="es-ES" sz="1600" dirty="0" smtClean="0"/>
                        <a:t>Positivo</a:t>
                      </a:r>
                      <a:endParaRPr lang="es-ES" sz="1600" dirty="0"/>
                    </a:p>
                  </a:txBody>
                  <a:tcPr/>
                </a:tc>
                <a:tc>
                  <a:txBody>
                    <a:bodyPr/>
                    <a:lstStyle/>
                    <a:p>
                      <a:pPr algn="ctr"/>
                      <a:r>
                        <a:rPr lang="es-ES" sz="1600" dirty="0" smtClean="0"/>
                        <a:t>6</a:t>
                      </a:r>
                      <a:endParaRPr lang="es-ES" sz="1600" dirty="0"/>
                    </a:p>
                  </a:txBody>
                  <a:tcPr anchor="ctr"/>
                </a:tc>
              </a:tr>
              <a:tr h="370840">
                <a:tc>
                  <a:txBody>
                    <a:bodyPr/>
                    <a:lstStyle/>
                    <a:p>
                      <a:r>
                        <a:rPr lang="es-ES" sz="1600" dirty="0" smtClean="0"/>
                        <a:t>Negativo</a:t>
                      </a:r>
                      <a:endParaRPr lang="es-ES" sz="1600" dirty="0"/>
                    </a:p>
                  </a:txBody>
                  <a:tcPr/>
                </a:tc>
                <a:tc>
                  <a:txBody>
                    <a:bodyPr/>
                    <a:lstStyle/>
                    <a:p>
                      <a:pPr algn="ctr"/>
                      <a:r>
                        <a:rPr lang="es-ES" sz="1600" dirty="0" smtClean="0"/>
                        <a:t>4</a:t>
                      </a:r>
                      <a:endParaRPr lang="es-ES" sz="1600" dirty="0"/>
                    </a:p>
                  </a:txBody>
                  <a:tcPr anchor="ctr"/>
                </a:tc>
              </a:tr>
              <a:tr h="370840">
                <a:tc>
                  <a:txBody>
                    <a:bodyPr/>
                    <a:lstStyle/>
                    <a:p>
                      <a:r>
                        <a:rPr lang="es-ES" sz="1600" b="1" dirty="0" smtClean="0"/>
                        <a:t>Total</a:t>
                      </a:r>
                      <a:endParaRPr lang="es-ES" sz="1600" b="1" dirty="0"/>
                    </a:p>
                  </a:txBody>
                  <a:tcPr/>
                </a:tc>
                <a:tc>
                  <a:txBody>
                    <a:bodyPr/>
                    <a:lstStyle/>
                    <a:p>
                      <a:pPr algn="ctr"/>
                      <a:r>
                        <a:rPr lang="es-ES" sz="1600" dirty="0" smtClean="0"/>
                        <a:t>10</a:t>
                      </a:r>
                      <a:endParaRPr lang="es-ES" sz="1600" dirty="0"/>
                    </a:p>
                  </a:txBody>
                  <a:tcPr anchor="ctr"/>
                </a:tc>
              </a:tr>
            </a:tbl>
          </a:graphicData>
        </a:graphic>
      </p:graphicFrame>
      <p:sp>
        <p:nvSpPr>
          <p:cNvPr id="13" name="CuadroTexto 12"/>
          <p:cNvSpPr txBox="1"/>
          <p:nvPr/>
        </p:nvSpPr>
        <p:spPr>
          <a:xfrm>
            <a:off x="2267744" y="4230216"/>
            <a:ext cx="432048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S" sz="1800" dirty="0" smtClean="0"/>
              <a:t>En la Cultura Organizacional Externa</a:t>
            </a:r>
            <a:endParaRPr lang="es-ES" sz="1800" dirty="0"/>
          </a:p>
        </p:txBody>
      </p:sp>
      <p:graphicFrame>
        <p:nvGraphicFramePr>
          <p:cNvPr id="14" name="Marcador de contenido 4"/>
          <p:cNvGraphicFramePr>
            <a:graphicFrameLocks/>
          </p:cNvGraphicFramePr>
          <p:nvPr>
            <p:extLst>
              <p:ext uri="{D42A27DB-BD31-4B8C-83A1-F6EECF244321}">
                <p14:modId xmlns:p14="http://schemas.microsoft.com/office/powerpoint/2010/main" val="3318654584"/>
              </p:ext>
            </p:extLst>
          </p:nvPr>
        </p:nvGraphicFramePr>
        <p:xfrm>
          <a:off x="2771800" y="4806280"/>
          <a:ext cx="3456384" cy="1691640"/>
        </p:xfrm>
        <a:graphic>
          <a:graphicData uri="http://schemas.openxmlformats.org/drawingml/2006/table">
            <a:tbl>
              <a:tblPr firstRow="1" bandRow="1">
                <a:tableStyleId>{5940675A-B579-460E-94D1-54222C63F5DA}</a:tableStyleId>
              </a:tblPr>
              <a:tblGrid>
                <a:gridCol w="1849560"/>
                <a:gridCol w="1606824"/>
              </a:tblGrid>
              <a:tr h="441424">
                <a:tc>
                  <a:txBody>
                    <a:bodyPr/>
                    <a:lstStyle/>
                    <a:p>
                      <a:r>
                        <a:rPr lang="es-ES" sz="1600" b="1" dirty="0" smtClean="0"/>
                        <a:t>Impacto </a:t>
                      </a:r>
                      <a:endParaRPr lang="es-ES" sz="1600" b="1" dirty="0"/>
                    </a:p>
                  </a:txBody>
                  <a:tcPr anchor="ctr">
                    <a:solidFill>
                      <a:schemeClr val="bg1">
                        <a:lumMod val="75000"/>
                      </a:schemeClr>
                    </a:solidFill>
                  </a:tcPr>
                </a:tc>
                <a:tc>
                  <a:txBody>
                    <a:bodyPr/>
                    <a:lstStyle/>
                    <a:p>
                      <a:pPr algn="ctr"/>
                      <a:r>
                        <a:rPr lang="es-ES" sz="1600" b="1" dirty="0" smtClean="0"/>
                        <a:t>Cantidad Preguntas</a:t>
                      </a:r>
                      <a:endParaRPr lang="es-ES" sz="1600" b="1" dirty="0"/>
                    </a:p>
                  </a:txBody>
                  <a:tcPr>
                    <a:solidFill>
                      <a:schemeClr val="bg1">
                        <a:lumMod val="75000"/>
                      </a:schemeClr>
                    </a:solidFill>
                  </a:tcPr>
                </a:tc>
              </a:tr>
              <a:tr h="370840">
                <a:tc>
                  <a:txBody>
                    <a:bodyPr/>
                    <a:lstStyle/>
                    <a:p>
                      <a:r>
                        <a:rPr lang="es-ES" sz="1600" dirty="0" smtClean="0"/>
                        <a:t>Positivo</a:t>
                      </a:r>
                      <a:endParaRPr lang="es-ES" sz="1600" dirty="0"/>
                    </a:p>
                  </a:txBody>
                  <a:tcPr/>
                </a:tc>
                <a:tc>
                  <a:txBody>
                    <a:bodyPr/>
                    <a:lstStyle/>
                    <a:p>
                      <a:pPr algn="ctr"/>
                      <a:r>
                        <a:rPr lang="es-ES" sz="1600" dirty="0" smtClean="0"/>
                        <a:t>4</a:t>
                      </a:r>
                      <a:endParaRPr lang="es-ES" sz="1600" dirty="0"/>
                    </a:p>
                  </a:txBody>
                  <a:tcPr anchor="ctr"/>
                </a:tc>
              </a:tr>
              <a:tr h="370840">
                <a:tc>
                  <a:txBody>
                    <a:bodyPr/>
                    <a:lstStyle/>
                    <a:p>
                      <a:r>
                        <a:rPr lang="es-ES" sz="1600" dirty="0" smtClean="0"/>
                        <a:t>Negativo</a:t>
                      </a:r>
                      <a:endParaRPr lang="es-ES" sz="1600" dirty="0"/>
                    </a:p>
                  </a:txBody>
                  <a:tcPr/>
                </a:tc>
                <a:tc>
                  <a:txBody>
                    <a:bodyPr/>
                    <a:lstStyle/>
                    <a:p>
                      <a:pPr algn="ctr"/>
                      <a:r>
                        <a:rPr lang="es-ES" sz="1600" dirty="0" smtClean="0"/>
                        <a:t>0</a:t>
                      </a:r>
                      <a:endParaRPr lang="es-ES" sz="1600" dirty="0"/>
                    </a:p>
                  </a:txBody>
                  <a:tcPr anchor="ctr"/>
                </a:tc>
              </a:tr>
              <a:tr h="370840">
                <a:tc>
                  <a:txBody>
                    <a:bodyPr/>
                    <a:lstStyle/>
                    <a:p>
                      <a:r>
                        <a:rPr lang="es-ES" sz="1600" b="1" dirty="0" smtClean="0"/>
                        <a:t>Total</a:t>
                      </a:r>
                      <a:endParaRPr lang="es-ES" sz="1600" b="1" dirty="0"/>
                    </a:p>
                  </a:txBody>
                  <a:tcPr/>
                </a:tc>
                <a:tc>
                  <a:txBody>
                    <a:bodyPr/>
                    <a:lstStyle/>
                    <a:p>
                      <a:pPr algn="ctr"/>
                      <a:r>
                        <a:rPr lang="es-ES" sz="1600" dirty="0" smtClean="0"/>
                        <a:t>4</a:t>
                      </a:r>
                      <a:endParaRPr lang="es-ES" sz="1600" dirty="0"/>
                    </a:p>
                  </a:txBody>
                  <a:tcPr anchor="ctr"/>
                </a:tc>
              </a:tr>
            </a:tbl>
          </a:graphicData>
        </a:graphic>
      </p:graphicFrame>
      <p:sp>
        <p:nvSpPr>
          <p:cNvPr id="15" name="10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928992" cy="710952"/>
          </a:xfrm>
        </p:spPr>
        <p:txBody>
          <a:bodyPr rtlCol="0">
            <a:normAutofit/>
          </a:bodyPr>
          <a:lstStyle/>
          <a:p>
            <a:pPr fontAlgn="auto">
              <a:spcAft>
                <a:spcPts val="0"/>
              </a:spcAft>
              <a:defRPr/>
            </a:pPr>
            <a:r>
              <a:rPr lang="es-ES" sz="3600" b="1" dirty="0">
                <a:solidFill>
                  <a:schemeClr val="accent1">
                    <a:lumMod val="75000"/>
                  </a:schemeClr>
                </a:solidFill>
              </a:rPr>
              <a:t>Matriz de </a:t>
            </a:r>
            <a:r>
              <a:rPr lang="es-ES" sz="3600" b="1" dirty="0" smtClean="0">
                <a:solidFill>
                  <a:schemeClr val="accent1">
                    <a:lumMod val="75000"/>
                  </a:schemeClr>
                </a:solidFill>
              </a:rPr>
              <a:t>Impacto: Área de TI</a:t>
            </a:r>
            <a:endParaRPr lang="es-EC" sz="3600" b="1" dirty="0" smtClean="0">
              <a:solidFill>
                <a:schemeClr val="accent1">
                  <a:lumMod val="75000"/>
                </a:schemeClr>
              </a:solidFill>
            </a:endParaRPr>
          </a:p>
        </p:txBody>
      </p:sp>
      <p:graphicFrame>
        <p:nvGraphicFramePr>
          <p:cNvPr id="18" name="Marcador de contenido 17"/>
          <p:cNvGraphicFramePr>
            <a:graphicFrameLocks noGrp="1"/>
          </p:cNvGraphicFramePr>
          <p:nvPr>
            <p:ph idx="1"/>
            <p:extLst>
              <p:ext uri="{D42A27DB-BD31-4B8C-83A1-F6EECF244321}">
                <p14:modId xmlns:p14="http://schemas.microsoft.com/office/powerpoint/2010/main" val="3563389401"/>
              </p:ext>
            </p:extLst>
          </p:nvPr>
        </p:nvGraphicFramePr>
        <p:xfrm>
          <a:off x="179512" y="1340769"/>
          <a:ext cx="8784978" cy="3528393"/>
        </p:xfrm>
        <a:graphic>
          <a:graphicData uri="http://schemas.openxmlformats.org/drawingml/2006/table">
            <a:tbl>
              <a:tblPr/>
              <a:tblGrid>
                <a:gridCol w="1440163"/>
                <a:gridCol w="262714"/>
                <a:gridCol w="321913"/>
                <a:gridCol w="321913"/>
                <a:gridCol w="321913"/>
                <a:gridCol w="321913"/>
                <a:gridCol w="321913"/>
                <a:gridCol w="431974"/>
                <a:gridCol w="360040"/>
                <a:gridCol w="360040"/>
                <a:gridCol w="350210"/>
                <a:gridCol w="429219"/>
                <a:gridCol w="429219"/>
                <a:gridCol w="429219"/>
                <a:gridCol w="429219"/>
                <a:gridCol w="429219"/>
                <a:gridCol w="429219"/>
                <a:gridCol w="321913"/>
                <a:gridCol w="321913"/>
                <a:gridCol w="321913"/>
                <a:gridCol w="429219"/>
              </a:tblGrid>
              <a:tr h="391138">
                <a:tc>
                  <a:txBody>
                    <a:bodyPr/>
                    <a:lstStyle/>
                    <a:p>
                      <a:pPr algn="ctr" fontAlgn="b"/>
                      <a:r>
                        <a:rPr lang="es-ES" sz="1400" b="1" i="0" u="none" strike="noStrike" dirty="0" smtClean="0">
                          <a:solidFill>
                            <a:srgbClr val="000000"/>
                          </a:solidFill>
                          <a:effectLst/>
                          <a:latin typeface="Arial" panose="020B0604020202020204" pitchFamily="34" charset="0"/>
                        </a:rPr>
                        <a:t>Área </a:t>
                      </a:r>
                      <a:r>
                        <a:rPr lang="es-ES" sz="1400" b="1" i="0" u="none" strike="noStrike" dirty="0">
                          <a:solidFill>
                            <a:srgbClr val="000000"/>
                          </a:solidFill>
                          <a:effectLst/>
                          <a:latin typeface="Arial" panose="020B0604020202020204" pitchFamily="34" charset="0"/>
                        </a:rPr>
                        <a:t>de Riesgo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ES" sz="1600" b="0" i="0" u="none" strike="noStrike" dirty="0">
                          <a:solidFill>
                            <a:srgbClr val="000000"/>
                          </a:solidFill>
                          <a:effectLst/>
                          <a:latin typeface="Arial" panose="020B0604020202020204" pitchFamily="34" charset="0"/>
                        </a:rPr>
                        <a:t>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ES"/>
                    </a:p>
                  </a:txBody>
                  <a:tcPr/>
                </a:tc>
                <a:tc hMerge="1">
                  <a:txBody>
                    <a:bodyPr/>
                    <a:lstStyle/>
                    <a:p>
                      <a:endParaRPr lang="es-ES"/>
                    </a:p>
                  </a:txBody>
                  <a:tcPr/>
                </a:tc>
                <a:tc gridSpan="4">
                  <a:txBody>
                    <a:bodyPr/>
                    <a:lstStyle/>
                    <a:p>
                      <a:pPr algn="ctr" fontAlgn="b"/>
                      <a:r>
                        <a:rPr lang="es-ES" sz="1600" b="0" i="0" u="none" strike="noStrike" dirty="0">
                          <a:solidFill>
                            <a:srgbClr val="000000"/>
                          </a:solidFill>
                          <a:effectLst/>
                          <a:latin typeface="Arial" panose="020B0604020202020204" pitchFamily="34" charset="0"/>
                        </a:rPr>
                        <a:t>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9">
                  <a:txBody>
                    <a:bodyPr/>
                    <a:lstStyle/>
                    <a:p>
                      <a:pPr algn="ctr" fontAlgn="b"/>
                      <a:r>
                        <a:rPr lang="es-ES" sz="1600" b="0" i="0" u="none" strike="noStrike" dirty="0">
                          <a:solidFill>
                            <a:srgbClr val="000000"/>
                          </a:solidFill>
                          <a:effectLst/>
                          <a:latin typeface="Arial" panose="020B0604020202020204" pitchFamily="34" charset="0"/>
                        </a:rPr>
                        <a:t>PP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b"/>
                      <a:r>
                        <a:rPr lang="es-ES" sz="1600" b="0" i="0" u="none" strike="noStrike" dirty="0">
                          <a:solidFill>
                            <a:srgbClr val="000000"/>
                          </a:solidFill>
                          <a:effectLst/>
                          <a:latin typeface="Arial" panose="020B0604020202020204" pitchFamily="34" charset="0"/>
                        </a:rPr>
                        <a:t>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92641">
                <a:tc>
                  <a:txBody>
                    <a:bodyPr/>
                    <a:lstStyle/>
                    <a:p>
                      <a:pPr algn="l" rtl="0" fontAlgn="ctr"/>
                      <a:r>
                        <a:rPr lang="es-ES" sz="1400" b="0" i="0" u="none" strike="noStrike" dirty="0">
                          <a:solidFill>
                            <a:srgbClr val="000000"/>
                          </a:solidFill>
                          <a:effectLst/>
                          <a:latin typeface="Arial" panose="020B0604020202020204" pitchFamily="34" charset="0"/>
                        </a:rPr>
                        <a:t>Categoría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s-ES" sz="1100" b="0" i="0" u="none" strike="noStrike" dirty="0">
                          <a:solidFill>
                            <a:srgbClr val="000000"/>
                          </a:solidFill>
                          <a:effectLst/>
                          <a:latin typeface="Arial" panose="020B0604020202020204" pitchFamily="34" charset="0"/>
                        </a:rPr>
                        <a:t>P5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Arial" panose="020B0604020202020204" pitchFamily="34" charset="0"/>
                        </a:rPr>
                        <a:t>P11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320">
                <a:tc>
                  <a:txBody>
                    <a:bodyPr/>
                    <a:lstStyle/>
                    <a:p>
                      <a:pPr algn="l" rtl="0" fontAlgn="ctr"/>
                      <a:r>
                        <a:rPr lang="es-ES" sz="1400" b="0" i="0" u="none" strike="noStrike" dirty="0">
                          <a:solidFill>
                            <a:srgbClr val="000000"/>
                          </a:solidFill>
                          <a:effectLst/>
                          <a:latin typeface="Arial" panose="020B0604020202020204" pitchFamily="34" charset="0"/>
                        </a:rPr>
                        <a:t>Insignificante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2641">
                <a:tc>
                  <a:txBody>
                    <a:bodyPr/>
                    <a:lstStyle/>
                    <a:p>
                      <a:pPr algn="l" rtl="0" fontAlgn="ctr"/>
                      <a:r>
                        <a:rPr lang="es-ES" sz="1400" b="0" i="0" u="none" strike="noStrike" dirty="0">
                          <a:solidFill>
                            <a:srgbClr val="000000"/>
                          </a:solidFill>
                          <a:effectLst/>
                          <a:latin typeface="Arial" panose="020B0604020202020204" pitchFamily="34" charset="0"/>
                        </a:rPr>
                        <a:t>Menor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320">
                <a:tc>
                  <a:txBody>
                    <a:bodyPr/>
                    <a:lstStyle/>
                    <a:p>
                      <a:pPr algn="l" rtl="0" fontAlgn="ctr"/>
                      <a:r>
                        <a:rPr lang="es-ES" sz="1400" b="0" i="0" u="none" strike="noStrike" dirty="0">
                          <a:solidFill>
                            <a:srgbClr val="000000"/>
                          </a:solidFill>
                          <a:effectLst/>
                          <a:latin typeface="Arial" panose="020B0604020202020204" pitchFamily="34" charset="0"/>
                        </a:rPr>
                        <a:t>Moderado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320">
                <a:tc>
                  <a:txBody>
                    <a:bodyPr/>
                    <a:lstStyle/>
                    <a:p>
                      <a:pPr algn="l" rtl="0" fontAlgn="ctr"/>
                      <a:r>
                        <a:rPr lang="es-ES" sz="1400" b="0" i="0" u="none" strike="noStrike" dirty="0">
                          <a:solidFill>
                            <a:srgbClr val="000000"/>
                          </a:solidFill>
                          <a:effectLst/>
                          <a:latin typeface="Arial" panose="020B0604020202020204" pitchFamily="34" charset="0"/>
                        </a:rPr>
                        <a:t>Significativo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3013">
                <a:tc>
                  <a:txBody>
                    <a:bodyPr/>
                    <a:lstStyle/>
                    <a:p>
                      <a:pPr algn="l" rtl="0" fontAlgn="ctr"/>
                      <a:r>
                        <a:rPr lang="es-ES" sz="1400" b="0" i="0" u="none" strike="noStrike" dirty="0">
                          <a:solidFill>
                            <a:srgbClr val="000000"/>
                          </a:solidFill>
                          <a:effectLst/>
                          <a:latin typeface="Arial" panose="020B0604020202020204" pitchFamily="34" charset="0"/>
                        </a:rPr>
                        <a:t>Catastrófico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 </a:t>
                      </a:r>
                      <a:endParaRPr lang="es-ES"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00" b="0" i="0" u="none" strike="noStrike" dirty="0" smtClean="0">
                          <a:solidFill>
                            <a:srgbClr val="000000"/>
                          </a:solidFill>
                          <a:effectLst/>
                          <a:latin typeface="+mn-lt"/>
                        </a:rPr>
                        <a:t>X</a:t>
                      </a:r>
                      <a:endParaRPr lang="es-ES" sz="10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CuadroTexto 19"/>
          <p:cNvSpPr txBox="1"/>
          <p:nvPr/>
        </p:nvSpPr>
        <p:spPr>
          <a:xfrm>
            <a:off x="4808806" y="4941168"/>
            <a:ext cx="432048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a:t>Código de división para </a:t>
            </a:r>
            <a:r>
              <a:rPr lang="es-EC" sz="1800" dirty="0" smtClean="0"/>
              <a:t>el área de TI</a:t>
            </a:r>
            <a:endParaRPr lang="es-ES" sz="1800" dirty="0"/>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41379484"/>
              </p:ext>
            </p:extLst>
          </p:nvPr>
        </p:nvGraphicFramePr>
        <p:xfrm>
          <a:off x="5652120" y="5386874"/>
          <a:ext cx="3096344" cy="1358860"/>
        </p:xfrm>
        <a:graphic>
          <a:graphicData uri="http://schemas.openxmlformats.org/drawingml/2006/table">
            <a:tbl>
              <a:tblPr/>
              <a:tblGrid>
                <a:gridCol w="760816"/>
                <a:gridCol w="2335528"/>
              </a:tblGrid>
              <a:tr h="252532">
                <a:tc>
                  <a:txBody>
                    <a:bodyPr/>
                    <a:lstStyle/>
                    <a:p>
                      <a:pPr algn="ctr" fontAlgn="ctr"/>
                      <a:r>
                        <a:rPr lang="es-ES" sz="1200" b="1" i="0" u="none" strike="noStrike" dirty="0">
                          <a:solidFill>
                            <a:srgbClr val="000000"/>
                          </a:solidFill>
                          <a:effectLst/>
                          <a:latin typeface="Arial" panose="020B0604020202020204" pitchFamily="34" charset="0"/>
                        </a:rPr>
                        <a:t>Cód.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ES" sz="1200" b="1" i="0" u="none" strike="noStrike" dirty="0" smtClean="0">
                          <a:solidFill>
                            <a:srgbClr val="000000"/>
                          </a:solidFill>
                          <a:effectLst/>
                          <a:latin typeface="Arial" panose="020B0604020202020204" pitchFamily="34" charset="0"/>
                        </a:rPr>
                        <a:t>Área </a:t>
                      </a:r>
                      <a:r>
                        <a:rPr lang="es-ES" sz="1200" b="1" i="0" u="none" strike="noStrike" dirty="0">
                          <a:solidFill>
                            <a:srgbClr val="000000"/>
                          </a:solidFill>
                          <a:effectLst/>
                          <a:latin typeface="Arial" panose="020B0604020202020204" pitchFamily="34" charset="0"/>
                        </a:rPr>
                        <a:t>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r>
              <a:tr h="276582">
                <a:tc>
                  <a:txBody>
                    <a:bodyPr/>
                    <a:lstStyle/>
                    <a:p>
                      <a:pPr algn="ctr" fontAlgn="ctr"/>
                      <a:r>
                        <a:rPr lang="es-ES" sz="1200" b="0" i="0" u="none" strike="noStrike" dirty="0">
                          <a:solidFill>
                            <a:srgbClr val="000000"/>
                          </a:solidFill>
                          <a:effectLst/>
                          <a:latin typeface="Arial" panose="020B0604020202020204" pitchFamily="34" charset="0"/>
                        </a:rPr>
                        <a:t>AG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s-ES" sz="1400" b="0" i="0" u="none" strike="noStrike" dirty="0" smtClean="0">
                          <a:solidFill>
                            <a:srgbClr val="000000"/>
                          </a:solidFill>
                          <a:effectLst/>
                          <a:latin typeface="Arial" panose="020B0604020202020204" pitchFamily="34" charset="0"/>
                        </a:rPr>
                        <a:t>Administración </a:t>
                      </a:r>
                      <a:r>
                        <a:rPr lang="es-ES" sz="1400" b="0" i="0" u="none" strike="noStrike" dirty="0">
                          <a:solidFill>
                            <a:srgbClr val="000000"/>
                          </a:solidFill>
                          <a:effectLst/>
                          <a:latin typeface="Arial" panose="020B0604020202020204" pitchFamily="34" charset="0"/>
                        </a:rPr>
                        <a:t>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582">
                <a:tc>
                  <a:txBody>
                    <a:bodyPr/>
                    <a:lstStyle/>
                    <a:p>
                      <a:pPr algn="ctr" fontAlgn="ctr"/>
                      <a:r>
                        <a:rPr lang="es-ES" sz="1200" b="0" i="0" u="none" strike="noStrike" dirty="0">
                          <a:solidFill>
                            <a:srgbClr val="000000"/>
                          </a:solidFill>
                          <a:effectLst/>
                          <a:latin typeface="Arial" panose="020B0604020202020204" pitchFamily="34" charset="0"/>
                        </a:rPr>
                        <a:t>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s-ES" sz="1400" b="0" i="0" u="none" strike="noStrike" dirty="0">
                          <a:solidFill>
                            <a:srgbClr val="000000"/>
                          </a:solidFill>
                          <a:effectLst/>
                          <a:latin typeface="Arial" panose="020B0604020202020204" pitchFamily="34" charset="0"/>
                        </a:rPr>
                        <a:t>Infraestructura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582">
                <a:tc>
                  <a:txBody>
                    <a:bodyPr/>
                    <a:lstStyle/>
                    <a:p>
                      <a:pPr algn="ctr" fontAlgn="ctr"/>
                      <a:r>
                        <a:rPr lang="es-ES" sz="1200" b="0" i="0" u="none" strike="noStrike" dirty="0">
                          <a:solidFill>
                            <a:srgbClr val="000000"/>
                          </a:solidFill>
                          <a:effectLst/>
                          <a:latin typeface="Arial" panose="020B0604020202020204" pitchFamily="34" charset="0"/>
                        </a:rPr>
                        <a:t>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s-ES" sz="1400" b="0" i="0" u="none" strike="noStrike" dirty="0">
                          <a:solidFill>
                            <a:srgbClr val="000000"/>
                          </a:solidFill>
                          <a:effectLst/>
                          <a:latin typeface="Arial" panose="020B0604020202020204" pitchFamily="34" charset="0"/>
                        </a:rPr>
                        <a:t>Procesos y Políticas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582">
                <a:tc>
                  <a:txBody>
                    <a:bodyPr/>
                    <a:lstStyle/>
                    <a:p>
                      <a:pPr algn="ctr" fontAlgn="ctr"/>
                      <a:r>
                        <a:rPr lang="es-ES" sz="1200" b="0" i="0" u="none" strike="noStrike" dirty="0">
                          <a:solidFill>
                            <a:srgbClr val="000000"/>
                          </a:solidFill>
                          <a:effectLst/>
                          <a:latin typeface="Arial" panose="020B0604020202020204" pitchFamily="34" charset="0"/>
                        </a:rPr>
                        <a:t>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400" b="0" i="0" u="none" strike="noStrike" dirty="0">
                          <a:solidFill>
                            <a:srgbClr val="000000"/>
                          </a:solidFill>
                          <a:effectLst/>
                          <a:latin typeface="Arial" panose="020B0604020202020204" pitchFamily="34" charset="0"/>
                        </a:rPr>
                        <a:t>Seguridad de la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0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4624"/>
            <a:ext cx="9073008" cy="782960"/>
          </a:xfrm>
        </p:spPr>
        <p:txBody>
          <a:bodyPr rtlCol="0">
            <a:normAutofit/>
          </a:bodyPr>
          <a:lstStyle/>
          <a:p>
            <a:pPr fontAlgn="auto">
              <a:spcAft>
                <a:spcPts val="0"/>
              </a:spcAft>
              <a:defRPr/>
            </a:pPr>
            <a:r>
              <a:rPr lang="es-ES" sz="3600" b="1" dirty="0" smtClean="0">
                <a:solidFill>
                  <a:schemeClr val="accent1">
                    <a:lumMod val="75000"/>
                  </a:schemeClr>
                </a:solidFill>
              </a:rPr>
              <a:t>Matriz de Probabilidad de Ocurrencia</a:t>
            </a:r>
            <a:endParaRPr lang="es-EC" sz="3600" b="1" dirty="0" smtClean="0">
              <a:solidFill>
                <a:schemeClr val="accent1">
                  <a:lumMod val="75000"/>
                </a:schemeClr>
              </a:solidFill>
            </a:endParaRPr>
          </a:p>
        </p:txBody>
      </p:sp>
      <p:sp>
        <p:nvSpPr>
          <p:cNvPr id="20" name="CuadroTexto 19"/>
          <p:cNvSpPr txBox="1"/>
          <p:nvPr/>
        </p:nvSpPr>
        <p:spPr>
          <a:xfrm>
            <a:off x="251520" y="1259468"/>
            <a:ext cx="828092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13</a:t>
            </a:r>
            <a:endParaRPr lang="es-ES" sz="1800" dirty="0"/>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41079364"/>
              </p:ext>
            </p:extLst>
          </p:nvPr>
        </p:nvGraphicFramePr>
        <p:xfrm>
          <a:off x="2771800" y="1689101"/>
          <a:ext cx="4014192" cy="1475998"/>
        </p:xfrm>
        <a:graphic>
          <a:graphicData uri="http://schemas.openxmlformats.org/drawingml/2006/table">
            <a:tbl>
              <a:tblPr firstRow="1" firstCol="1" bandRow="1"/>
              <a:tblGrid>
                <a:gridCol w="1683371"/>
                <a:gridCol w="971176"/>
                <a:gridCol w="1359645"/>
              </a:tblGrid>
              <a:tr h="348533">
                <a:tc>
                  <a:txBody>
                    <a:bodyPr/>
                    <a:lstStyle/>
                    <a:p>
                      <a:pPr algn="ctr">
                        <a:lnSpc>
                          <a:spcPct val="115000"/>
                        </a:lnSpc>
                        <a:spcAft>
                          <a:spcPts val="0"/>
                        </a:spcAft>
                      </a:pPr>
                      <a:r>
                        <a:rPr lang="es-EC" sz="1400" b="1" dirty="0">
                          <a:solidFill>
                            <a:srgbClr val="000000"/>
                          </a:solidFill>
                          <a:effectLst/>
                          <a:latin typeface="+mn-lt"/>
                          <a:ea typeface="Times New Roman" panose="02020603050405020304" pitchFamily="18" charset="0"/>
                          <a:cs typeface="Times New Roman" panose="02020603050405020304" pitchFamily="18" charset="0"/>
                        </a:rPr>
                        <a:t>Frecuencia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Cantidad</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400" b="1" dirty="0" smtClean="0">
                          <a:solidFill>
                            <a:srgbClr val="000000"/>
                          </a:solidFill>
                          <a:effectLst/>
                          <a:latin typeface="+mn-lt"/>
                          <a:ea typeface="Times New Roman" panose="02020603050405020304" pitchFamily="18" charset="0"/>
                          <a:cs typeface="Times New Roman" panose="02020603050405020304" pitchFamily="18" charset="0"/>
                        </a:rPr>
                        <a:t>Ponderación</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8868">
                <a:tc>
                  <a:txBody>
                    <a:bodyPr/>
                    <a:lstStyle/>
                    <a:p>
                      <a:pPr algn="l">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Ninguna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2</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0,5</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868">
                <a:tc>
                  <a:txBody>
                    <a:bodyPr/>
                    <a:lstStyle/>
                    <a:p>
                      <a:pPr algn="l">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Una vez</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3</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0,75</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868">
                <a:tc>
                  <a:txBody>
                    <a:bodyPr/>
                    <a:lstStyle/>
                    <a:p>
                      <a:pPr algn="l">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Dos veces</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1,25</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0861">
                <a:tc>
                  <a:txBody>
                    <a:bodyPr/>
                    <a:lstStyle/>
                    <a:p>
                      <a:pPr algn="l">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Tres veces o más</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4</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0"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946998534"/>
              </p:ext>
            </p:extLst>
          </p:nvPr>
        </p:nvGraphicFramePr>
        <p:xfrm>
          <a:off x="683569" y="3763349"/>
          <a:ext cx="7704854" cy="2978019"/>
        </p:xfrm>
        <a:graphic>
          <a:graphicData uri="http://schemas.openxmlformats.org/drawingml/2006/table">
            <a:tbl>
              <a:tblPr firstRow="1" firstCol="1" bandRow="1"/>
              <a:tblGrid>
                <a:gridCol w="1738531"/>
                <a:gridCol w="4247549"/>
                <a:gridCol w="1718774"/>
              </a:tblGrid>
              <a:tr h="541458">
                <a:tc gridSpan="3">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¿Cuántas veces en el año se ha caído el servidor de Producción de Base de Datos?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541458">
                <a:tc>
                  <a:txBody>
                    <a:bodyPr/>
                    <a:lstStyle/>
                    <a:p>
                      <a:pPr algn="ct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Probabilidad</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Frecuencia Anual</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1458">
                <a:tc>
                  <a:txBody>
                    <a:bodyPr/>
                    <a:lstStyle/>
                    <a:p>
                      <a:pPr algn="l">
                        <a:lnSpc>
                          <a:spcPct val="115000"/>
                        </a:lnSpc>
                        <a:spcAft>
                          <a:spcPts val="0"/>
                        </a:spcAft>
                      </a:pPr>
                      <a:r>
                        <a:rPr lang="es-ES"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s-ES"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 espera que ocurra en la mayoría de las circunstancias cuatro veces en el año o más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s-ES"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541458">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Probable (4)</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Probablemente ocurrirá en la mayoría de las circunstancias tres veces en el año</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0,75</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9">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Posible (3)</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Podría ocurrir hasta dos veces al año</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0,5</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9">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Podría ocurrir hasta una vez en el año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0,25</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9">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Improbable (1)</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Que no ocurrirá ninguna vez en el año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0,1</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CuadroTexto 11"/>
          <p:cNvSpPr txBox="1"/>
          <p:nvPr/>
        </p:nvSpPr>
        <p:spPr>
          <a:xfrm>
            <a:off x="267062" y="3347700"/>
            <a:ext cx="828092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13</a:t>
            </a:r>
            <a:endParaRPr lang="es-ES" sz="1800" dirty="0"/>
          </a:p>
        </p:txBody>
      </p:sp>
    </p:spTree>
    <p:extLst>
      <p:ext uri="{BB962C8B-B14F-4D97-AF65-F5344CB8AC3E}">
        <p14:creationId xmlns:p14="http://schemas.microsoft.com/office/powerpoint/2010/main" val="2412747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4624"/>
            <a:ext cx="9073008" cy="782960"/>
          </a:xfrm>
        </p:spPr>
        <p:txBody>
          <a:bodyPr rtlCol="0">
            <a:normAutofit/>
          </a:bodyPr>
          <a:lstStyle/>
          <a:p>
            <a:pPr fontAlgn="auto">
              <a:spcAft>
                <a:spcPts val="0"/>
              </a:spcAft>
              <a:defRPr/>
            </a:pPr>
            <a:r>
              <a:rPr lang="es-ES" sz="3600" b="1" dirty="0" smtClean="0">
                <a:solidFill>
                  <a:schemeClr val="accent1">
                    <a:lumMod val="75000"/>
                  </a:schemeClr>
                </a:solidFill>
              </a:rPr>
              <a:t>Matriz de Probabilidad de Ocurrencia</a:t>
            </a:r>
            <a:endParaRPr lang="es-EC" sz="3600" b="1" dirty="0" smtClean="0">
              <a:solidFill>
                <a:schemeClr val="accent1">
                  <a:lumMod val="75000"/>
                </a:schemeClr>
              </a:solidFill>
            </a:endParaRPr>
          </a:p>
        </p:txBody>
      </p:sp>
      <p:sp>
        <p:nvSpPr>
          <p:cNvPr id="20" name="CuadroTexto 19"/>
          <p:cNvSpPr txBox="1"/>
          <p:nvPr/>
        </p:nvSpPr>
        <p:spPr>
          <a:xfrm>
            <a:off x="251520" y="1249015"/>
            <a:ext cx="864096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16</a:t>
            </a:r>
            <a:endParaRPr lang="es-ES" sz="1800" dirty="0"/>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2" name="CuadroTexto 11"/>
          <p:cNvSpPr txBox="1"/>
          <p:nvPr/>
        </p:nvSpPr>
        <p:spPr>
          <a:xfrm>
            <a:off x="267062" y="3419708"/>
            <a:ext cx="8640960"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16</a:t>
            </a:r>
            <a:endParaRPr lang="es-ES" sz="1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73114843"/>
              </p:ext>
            </p:extLst>
          </p:nvPr>
        </p:nvGraphicFramePr>
        <p:xfrm>
          <a:off x="2267745" y="1772984"/>
          <a:ext cx="4176463" cy="1512000"/>
        </p:xfrm>
        <a:graphic>
          <a:graphicData uri="http://schemas.openxmlformats.org/drawingml/2006/table">
            <a:tbl>
              <a:tblPr/>
              <a:tblGrid>
                <a:gridCol w="1659679"/>
                <a:gridCol w="1258392"/>
                <a:gridCol w="1258392"/>
              </a:tblGrid>
              <a:tr h="360000">
                <a:tc>
                  <a:txBody>
                    <a:bodyPr/>
                    <a:lstStyle/>
                    <a:p>
                      <a:pPr algn="ctr" fontAlgn="b"/>
                      <a:r>
                        <a:rPr lang="es-ES" sz="1400" b="1" i="0" u="none" strike="noStrike" dirty="0">
                          <a:solidFill>
                            <a:srgbClr val="000000"/>
                          </a:solidFill>
                          <a:effectLst/>
                          <a:latin typeface="+mn-lt"/>
                        </a:rPr>
                        <a:t>Frecuencia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dirty="0" smtClean="0">
                          <a:solidFill>
                            <a:srgbClr val="000000"/>
                          </a:solidFill>
                          <a:effectLst/>
                          <a:latin typeface="+mn-lt"/>
                        </a:rPr>
                        <a:t>Cantidad</a:t>
                      </a:r>
                      <a:endParaRPr lang="es-E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400" b="1" i="0" u="none" strike="noStrike" dirty="0" smtClean="0">
                          <a:solidFill>
                            <a:srgbClr val="000000"/>
                          </a:solidFill>
                          <a:effectLst/>
                          <a:latin typeface="+mn-lt"/>
                        </a:rPr>
                        <a:t>Ponderación</a:t>
                      </a:r>
                      <a:endParaRPr lang="es-E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400">
                <a:tc>
                  <a:txBody>
                    <a:bodyPr/>
                    <a:lstStyle/>
                    <a:p>
                      <a:pPr algn="l" fontAlgn="t"/>
                      <a:r>
                        <a:rPr lang="es-ES" sz="1400" b="0" i="0" u="none" strike="noStrike" dirty="0">
                          <a:solidFill>
                            <a:srgbClr val="000000"/>
                          </a:solidFill>
                          <a:effectLst/>
                          <a:latin typeface="+mn-lt"/>
                        </a:rPr>
                        <a:t>Ninguna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400">
                <a:tc>
                  <a:txBody>
                    <a:bodyPr/>
                    <a:lstStyle/>
                    <a:p>
                      <a:pPr algn="l" fontAlgn="t"/>
                      <a:r>
                        <a:rPr lang="es-ES" sz="1400" b="0" i="0" u="none" strike="noStrike" dirty="0">
                          <a:solidFill>
                            <a:srgbClr val="000000"/>
                          </a:solidFill>
                          <a:effectLst/>
                          <a:latin typeface="+mn-lt"/>
                        </a:rPr>
                        <a:t>Una vez</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0,25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400">
                <a:tc>
                  <a:txBody>
                    <a:bodyPr/>
                    <a:lstStyle/>
                    <a:p>
                      <a:pPr algn="l" fontAlgn="t"/>
                      <a:r>
                        <a:rPr lang="es-ES" sz="1400" b="0" i="0" u="none" strike="noStrike" dirty="0">
                          <a:solidFill>
                            <a:srgbClr val="000000"/>
                          </a:solidFill>
                          <a:effectLst/>
                          <a:latin typeface="+mn-lt"/>
                        </a:rPr>
                        <a:t>Dos veces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400">
                <a:tc>
                  <a:txBody>
                    <a:bodyPr/>
                    <a:lstStyle/>
                    <a:p>
                      <a:pPr algn="l" fontAlgn="t"/>
                      <a:r>
                        <a:rPr lang="es-ES" sz="1400" b="0" i="0" u="none" strike="noStrike" dirty="0">
                          <a:solidFill>
                            <a:srgbClr val="000000"/>
                          </a:solidFill>
                          <a:effectLst/>
                          <a:latin typeface="+mn-lt"/>
                        </a:rPr>
                        <a:t>Tres veces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0,75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400">
                <a:tc>
                  <a:txBody>
                    <a:bodyPr/>
                    <a:lstStyle/>
                    <a:p>
                      <a:pPr algn="l" fontAlgn="t"/>
                      <a:r>
                        <a:rPr lang="es-ES" sz="1400" b="0" i="0" u="none" strike="noStrike" dirty="0">
                          <a:solidFill>
                            <a:srgbClr val="000000"/>
                          </a:solidFill>
                          <a:effectLst/>
                          <a:latin typeface="+mn-lt"/>
                        </a:rPr>
                        <a:t>Más des tres veces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4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106433271"/>
              </p:ext>
            </p:extLst>
          </p:nvPr>
        </p:nvGraphicFramePr>
        <p:xfrm>
          <a:off x="611560" y="3843727"/>
          <a:ext cx="8136905" cy="2825633"/>
        </p:xfrm>
        <a:graphic>
          <a:graphicData uri="http://schemas.openxmlformats.org/drawingml/2006/table">
            <a:tbl>
              <a:tblPr firstRow="1" firstCol="1" bandRow="1"/>
              <a:tblGrid>
                <a:gridCol w="1836020"/>
                <a:gridCol w="4485729"/>
                <a:gridCol w="1815156"/>
              </a:tblGrid>
              <a:tr h="447373">
                <a:tc gridSpan="3">
                  <a:txBody>
                    <a:bodyPr/>
                    <a:lstStyle/>
                    <a:p>
                      <a:pP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¿Cuántas veces en la semana se detectan bloqueos a la base de datos?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03356">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Probabilidad</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Frecuencia Anual</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73407">
                <a:tc>
                  <a:txBody>
                    <a:bodyPr/>
                    <a:lstStyle/>
                    <a:p>
                      <a:pP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Se espera que ocurra en la mayoría de las circunstancias cuatro veces en la semana o más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1</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70">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Probable (4)</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Probablemente ocurrirá en la mayoría de las circunstancias tres veces en la semana</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0,75</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26">
                <a:tc>
                  <a:txBody>
                    <a:bodyPr/>
                    <a:lstStyle/>
                    <a:p>
                      <a:pP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Posible (3)</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Podría ocurrir hasta dos veces en la semana</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0,5</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nSpc>
                          <a:spcPct val="115000"/>
                        </a:lnSpc>
                        <a:spcAft>
                          <a:spcPts val="0"/>
                        </a:spcAft>
                      </a:pPr>
                      <a:r>
                        <a:rPr lang="es-ES" sz="14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s-ES"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Podría ocurrir una vez en la semana</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s-ES" sz="14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0,25</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360040">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Improbable (1)</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Que no ocurrirá ninguna vez en la semana</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0,1</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072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78098"/>
          </a:xfrm>
        </p:spPr>
        <p:txBody>
          <a:bodyPr/>
          <a:lstStyle/>
          <a:p>
            <a:pPr fontAlgn="auto">
              <a:spcAft>
                <a:spcPts val="0"/>
              </a:spcAft>
              <a:defRPr/>
            </a:pPr>
            <a:r>
              <a:rPr lang="es-EC" sz="3600" b="1" dirty="0">
                <a:solidFill>
                  <a:schemeClr val="accent1">
                    <a:lumMod val="75000"/>
                  </a:schemeClr>
                </a:solidFill>
              </a:rPr>
              <a:t>Planteamiento del </a:t>
            </a:r>
            <a:r>
              <a:rPr lang="es-EC" sz="3600" b="1" dirty="0" smtClean="0">
                <a:solidFill>
                  <a:schemeClr val="accent1">
                    <a:lumMod val="75000"/>
                  </a:schemeClr>
                </a:solidFill>
              </a:rPr>
              <a:t>Problema</a:t>
            </a:r>
            <a:endParaRPr lang="es-EC" sz="3600" b="1" dirty="0">
              <a:solidFill>
                <a:schemeClr val="accent1">
                  <a:lumMod val="75000"/>
                </a:schemeClr>
              </a:solidFill>
            </a:endParaRPr>
          </a:p>
        </p:txBody>
      </p:sp>
      <p:sp>
        <p:nvSpPr>
          <p:cNvPr id="3" name="2 Marcador de contenido"/>
          <p:cNvSpPr>
            <a:spLocks noGrp="1"/>
          </p:cNvSpPr>
          <p:nvPr>
            <p:ph idx="1"/>
          </p:nvPr>
        </p:nvSpPr>
        <p:spPr>
          <a:xfrm>
            <a:off x="457200" y="1600201"/>
            <a:ext cx="8229600" cy="2548880"/>
          </a:xfrm>
        </p:spPr>
        <p:style>
          <a:lnRef idx="2">
            <a:schemeClr val="accent5"/>
          </a:lnRef>
          <a:fillRef idx="1">
            <a:schemeClr val="lt1"/>
          </a:fillRef>
          <a:effectRef idx="0">
            <a:schemeClr val="accent5"/>
          </a:effectRef>
          <a:fontRef idx="minor">
            <a:schemeClr val="dk1"/>
          </a:fontRef>
        </p:style>
        <p:txBody>
          <a:bodyPr/>
          <a:lstStyle/>
          <a:p>
            <a:pPr marL="0" indent="0" algn="just">
              <a:lnSpc>
                <a:spcPct val="150000"/>
              </a:lnSpc>
              <a:buNone/>
            </a:pPr>
            <a:r>
              <a:rPr lang="es-ES" sz="2000" dirty="0"/>
              <a:t>Una vez realizada la implantación de Slego ERP en la empresa se evidenció el impacto que causó este cambio, especialmente en las áreas relacionadas con los procesos del negocio de la empresa, en la cultura organizacional interna, en la atención al cliente y en el área de TI</a:t>
            </a:r>
            <a:r>
              <a:rPr lang="es-ES" sz="2000" dirty="0" smtClean="0"/>
              <a:t>.</a:t>
            </a:r>
            <a:endParaRPr lang="es-ES" sz="2000" dirty="0"/>
          </a:p>
        </p:txBody>
      </p:sp>
      <p:sp>
        <p:nvSpPr>
          <p:cNvPr id="4" name="3 CuadroTexto"/>
          <p:cNvSpPr txBox="1"/>
          <p:nvPr/>
        </p:nvSpPr>
        <p:spPr>
          <a:xfrm>
            <a:off x="-36512" y="924689"/>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pic>
        <p:nvPicPr>
          <p:cNvPr id="1026" name="Picture 2" descr="http://pprdportales.ruv.itesm.mx/documents/3087292/5069428/Fotos_590x330_s24.jpg/1b2bcd04-602a-453f-ab66-94f29e2de5fc?t=1363816394000"/>
          <p:cNvPicPr>
            <a:picLocks noChangeAspect="1" noChangeArrowheads="1"/>
          </p:cNvPicPr>
          <p:nvPr/>
        </p:nvPicPr>
        <p:blipFill rotWithShape="1">
          <a:blip r:embed="rId2">
            <a:extLst>
              <a:ext uri="{28A0092B-C50C-407E-A947-70E740481C1C}">
                <a14:useLocalDpi xmlns:a14="http://schemas.microsoft.com/office/drawing/2010/main" val="0"/>
              </a:ext>
            </a:extLst>
          </a:blip>
          <a:srcRect l="5552" r="18850"/>
          <a:stretch/>
        </p:blipFill>
        <p:spPr bwMode="auto">
          <a:xfrm>
            <a:off x="2411760" y="4293096"/>
            <a:ext cx="3096344" cy="229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4624"/>
            <a:ext cx="9073008" cy="782960"/>
          </a:xfrm>
        </p:spPr>
        <p:txBody>
          <a:bodyPr rtlCol="0">
            <a:normAutofit/>
          </a:bodyPr>
          <a:lstStyle/>
          <a:p>
            <a:pPr fontAlgn="auto">
              <a:spcAft>
                <a:spcPts val="0"/>
              </a:spcAft>
              <a:defRPr/>
            </a:pPr>
            <a:r>
              <a:rPr lang="es-ES" sz="3600" b="1" dirty="0" smtClean="0">
                <a:solidFill>
                  <a:schemeClr val="accent1">
                    <a:lumMod val="75000"/>
                  </a:schemeClr>
                </a:solidFill>
              </a:rPr>
              <a:t>Matriz de Probabilidad de Ocurrencia</a:t>
            </a:r>
            <a:endParaRPr lang="es-EC" sz="3600" b="1" dirty="0" smtClean="0">
              <a:solidFill>
                <a:schemeClr val="accent1">
                  <a:lumMod val="75000"/>
                </a:schemeClr>
              </a:solidFill>
            </a:endParaRPr>
          </a:p>
        </p:txBody>
      </p:sp>
      <p:sp>
        <p:nvSpPr>
          <p:cNvPr id="20" name="CuadroTexto 19"/>
          <p:cNvSpPr txBox="1"/>
          <p:nvPr/>
        </p:nvSpPr>
        <p:spPr>
          <a:xfrm>
            <a:off x="251520" y="1249015"/>
            <a:ext cx="8496944"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18</a:t>
            </a:r>
            <a:endParaRPr lang="es-ES" sz="1800" dirty="0"/>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2" name="CuadroTexto 11"/>
          <p:cNvSpPr txBox="1"/>
          <p:nvPr/>
        </p:nvSpPr>
        <p:spPr>
          <a:xfrm>
            <a:off x="267062" y="3419708"/>
            <a:ext cx="8496944"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smtClean="0"/>
              <a:t>Ponderación </a:t>
            </a:r>
            <a:r>
              <a:rPr lang="es-EC" sz="1800" dirty="0"/>
              <a:t>de la Probabilidad de Ocurrencia de la Pregunta </a:t>
            </a:r>
            <a:r>
              <a:rPr lang="es-EC" sz="1800" dirty="0" smtClean="0"/>
              <a:t>18</a:t>
            </a:r>
            <a:endParaRPr lang="es-ES" sz="18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13846866"/>
              </p:ext>
            </p:extLst>
          </p:nvPr>
        </p:nvGraphicFramePr>
        <p:xfrm>
          <a:off x="2483768" y="1772990"/>
          <a:ext cx="4248472" cy="1584002"/>
        </p:xfrm>
        <a:graphic>
          <a:graphicData uri="http://schemas.openxmlformats.org/drawingml/2006/table">
            <a:tbl>
              <a:tblPr firstRow="1" firstCol="1" bandRow="1"/>
              <a:tblGrid>
                <a:gridCol w="1755852"/>
                <a:gridCol w="980452"/>
                <a:gridCol w="1512168"/>
              </a:tblGrid>
              <a:tr h="348772">
                <a:tc>
                  <a:txBody>
                    <a:bodyPr/>
                    <a:lstStyle/>
                    <a:p>
                      <a:pPr algn="ctr">
                        <a:spcAft>
                          <a:spcPts val="0"/>
                        </a:spcAft>
                      </a:pPr>
                      <a:r>
                        <a:rPr lang="es-EC" sz="1400" b="1" dirty="0">
                          <a:effectLst/>
                          <a:latin typeface="+mn-lt"/>
                          <a:ea typeface="Times New Roman" panose="02020603050405020304" pitchFamily="18" charset="0"/>
                        </a:rPr>
                        <a:t>Frecuencia</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C" sz="1400" b="1">
                          <a:effectLst/>
                          <a:latin typeface="+mn-lt"/>
                          <a:ea typeface="Times New Roman" panose="02020603050405020304" pitchFamily="18" charset="0"/>
                        </a:rPr>
                        <a:t>Cantidad</a:t>
                      </a:r>
                      <a:endParaRPr lang="es-ES" sz="11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C" sz="1400" b="1" dirty="0">
                          <a:effectLst/>
                          <a:latin typeface="+mn-lt"/>
                          <a:ea typeface="Times New Roman" panose="02020603050405020304" pitchFamily="18" charset="0"/>
                        </a:rPr>
                        <a:t>Ponderación</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7046">
                <a:tc>
                  <a:txBody>
                    <a:bodyPr/>
                    <a:lstStyle/>
                    <a:p>
                      <a:pPr>
                        <a:spcAft>
                          <a:spcPts val="0"/>
                        </a:spcAft>
                      </a:pPr>
                      <a:r>
                        <a:rPr lang="es-EC" sz="1400" b="0" dirty="0">
                          <a:effectLst/>
                          <a:latin typeface="+mn-lt"/>
                          <a:ea typeface="Times New Roman" panose="02020603050405020304" pitchFamily="18" charset="0"/>
                        </a:rPr>
                        <a:t>Ninguna</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0</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a:effectLst/>
                          <a:latin typeface="+mn-lt"/>
                          <a:ea typeface="Times New Roman" panose="02020603050405020304" pitchFamily="18" charset="0"/>
                        </a:rPr>
                        <a:t>0,10</a:t>
                      </a:r>
                      <a:endParaRPr lang="es-ES" sz="11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6">
                <a:tc>
                  <a:txBody>
                    <a:bodyPr/>
                    <a:lstStyle/>
                    <a:p>
                      <a:pPr>
                        <a:spcAft>
                          <a:spcPts val="0"/>
                        </a:spcAft>
                      </a:pPr>
                      <a:r>
                        <a:rPr lang="es-EC" sz="1400" b="0" dirty="0">
                          <a:effectLst/>
                          <a:latin typeface="+mn-lt"/>
                          <a:ea typeface="Times New Roman" panose="02020603050405020304" pitchFamily="18" charset="0"/>
                        </a:rPr>
                        <a:t>De 1 a 3 veces</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1</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0,25</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6">
                <a:tc>
                  <a:txBody>
                    <a:bodyPr/>
                    <a:lstStyle/>
                    <a:p>
                      <a:pPr>
                        <a:spcAft>
                          <a:spcPts val="0"/>
                        </a:spcAft>
                      </a:pPr>
                      <a:r>
                        <a:rPr lang="es-EC" sz="1400" b="0" dirty="0">
                          <a:effectLst/>
                          <a:latin typeface="+mn-lt"/>
                          <a:ea typeface="Times New Roman" panose="02020603050405020304" pitchFamily="18" charset="0"/>
                        </a:rPr>
                        <a:t>De 4 a 6 veces</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0</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0,50</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6">
                <a:tc>
                  <a:txBody>
                    <a:bodyPr/>
                    <a:lstStyle/>
                    <a:p>
                      <a:pPr>
                        <a:spcAft>
                          <a:spcPts val="0"/>
                        </a:spcAft>
                      </a:pPr>
                      <a:r>
                        <a:rPr lang="es-EC" sz="1400" b="0">
                          <a:effectLst/>
                          <a:latin typeface="+mn-lt"/>
                          <a:ea typeface="Times New Roman" panose="02020603050405020304" pitchFamily="18" charset="0"/>
                        </a:rPr>
                        <a:t>De 7 a 10 veces</a:t>
                      </a:r>
                      <a:endParaRPr lang="es-ES" sz="11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4</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0,75</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6">
                <a:tc>
                  <a:txBody>
                    <a:bodyPr/>
                    <a:lstStyle/>
                    <a:p>
                      <a:pPr>
                        <a:spcAft>
                          <a:spcPts val="0"/>
                        </a:spcAft>
                      </a:pPr>
                      <a:r>
                        <a:rPr lang="es-EC" sz="1400" b="0">
                          <a:effectLst/>
                          <a:latin typeface="+mn-lt"/>
                          <a:ea typeface="Times New Roman" panose="02020603050405020304" pitchFamily="18" charset="0"/>
                        </a:rPr>
                        <a:t>Más de 10 veces</a:t>
                      </a:r>
                      <a:endParaRPr lang="es-ES" sz="11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a:effectLst/>
                          <a:latin typeface="+mn-lt"/>
                          <a:ea typeface="Times New Roman" panose="02020603050405020304" pitchFamily="18" charset="0"/>
                        </a:rPr>
                        <a:t>5</a:t>
                      </a:r>
                      <a:endParaRPr lang="es-ES" sz="11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0" dirty="0">
                          <a:effectLst/>
                          <a:latin typeface="+mn-lt"/>
                          <a:ea typeface="Times New Roman" panose="02020603050405020304" pitchFamily="18" charset="0"/>
                        </a:rPr>
                        <a:t>1,00</a:t>
                      </a:r>
                      <a:endParaRPr lang="es-ES" sz="11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38407490"/>
              </p:ext>
            </p:extLst>
          </p:nvPr>
        </p:nvGraphicFramePr>
        <p:xfrm>
          <a:off x="539551" y="3789040"/>
          <a:ext cx="8323370" cy="2952328"/>
        </p:xfrm>
        <a:graphic>
          <a:graphicData uri="http://schemas.openxmlformats.org/drawingml/2006/table">
            <a:tbl>
              <a:tblPr firstRow="1" firstCol="1" bandRow="1"/>
              <a:tblGrid>
                <a:gridCol w="1632165"/>
                <a:gridCol w="4763606"/>
                <a:gridCol w="1927599"/>
              </a:tblGrid>
              <a:tr h="528745">
                <a:tc gridSpan="3">
                  <a:txBody>
                    <a:bodyPr/>
                    <a:lstStyle/>
                    <a:p>
                      <a:pP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 ¿Cuántas veces en el mes se efectúan cambios en las Tablas del usuario PRD?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80275">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Probabilidad</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Frecuencia Anual</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8745">
                <a:tc>
                  <a:txBody>
                    <a:bodyPr/>
                    <a:lstStyle/>
                    <a:p>
                      <a:pPr algn="l">
                        <a:lnSpc>
                          <a:spcPct val="115000"/>
                        </a:lnSpc>
                        <a:spcAft>
                          <a:spcPts val="0"/>
                        </a:spcAft>
                      </a:pPr>
                      <a:r>
                        <a:rPr lang="es-ES"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s-ES"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 espera que ocurra en la mayoría de las circunstancias más de diez veces en el mes</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s-ES"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528745">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Probable (4)</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Probablemente ocurrirá en la mayoría de las circunstancias de siete a diez veces en el mes</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0,75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46">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Posible (3)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Podría ocurrir entre cuatro y seis veces en el mes</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Podría ocurrir entre una y tres veces en el mes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0,25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l">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Improbable (1)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Que no ocurrirá ninguna vez en el año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0,1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700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53752"/>
            <a:ext cx="9073008" cy="782960"/>
          </a:xfrm>
        </p:spPr>
        <p:txBody>
          <a:bodyPr rtlCol="0">
            <a:normAutofit/>
          </a:bodyPr>
          <a:lstStyle/>
          <a:p>
            <a:pPr fontAlgn="auto">
              <a:spcAft>
                <a:spcPts val="0"/>
              </a:spcAft>
              <a:defRPr/>
            </a:pPr>
            <a:r>
              <a:rPr lang="es-ES" sz="3600" b="1" dirty="0" smtClean="0">
                <a:solidFill>
                  <a:schemeClr val="accent1">
                    <a:lumMod val="75000"/>
                  </a:schemeClr>
                </a:solidFill>
              </a:rPr>
              <a:t>Matriz de Riesgo</a:t>
            </a:r>
            <a:endParaRPr lang="es-EC" sz="3600" b="1" dirty="0" smtClean="0">
              <a:solidFill>
                <a:schemeClr val="accent1">
                  <a:lumMod val="75000"/>
                </a:schemeClr>
              </a:solidFill>
            </a:endParaRPr>
          </a:p>
        </p:txBody>
      </p:sp>
      <p:sp>
        <p:nvSpPr>
          <p:cNvPr id="20" name="CuadroTexto 19"/>
          <p:cNvSpPr txBox="1"/>
          <p:nvPr/>
        </p:nvSpPr>
        <p:spPr>
          <a:xfrm>
            <a:off x="251520" y="1249015"/>
            <a:ext cx="5976664"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a:t>Ventas Referenciales por Frecuencia de Tiempo</a:t>
            </a:r>
            <a:endParaRPr lang="es-ES" sz="1800" dirty="0"/>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2" name="CuadroTexto 11"/>
          <p:cNvSpPr txBox="1"/>
          <p:nvPr/>
        </p:nvSpPr>
        <p:spPr>
          <a:xfrm>
            <a:off x="395536" y="4365104"/>
            <a:ext cx="5976664" cy="369332"/>
          </a:xfrm>
          <a:prstGeom prst="rect">
            <a:avLst/>
          </a:prstGeom>
          <a:noFill/>
        </p:spPr>
        <p:txBody>
          <a:bodyPr wrap="square" rtlCol="0">
            <a:spAutoFit/>
          </a:bodyPr>
          <a:lstStyle>
            <a:defPPr>
              <a:defRPr lang="en-US"/>
            </a:defPPr>
            <a:lvl1pPr>
              <a:defRPr sz="1600" b="1">
                <a:solidFill>
                  <a:srgbClr val="0070C0"/>
                </a:solidFill>
                <a:latin typeface="+mn-lt"/>
              </a:defRPr>
            </a:lvl1pPr>
          </a:lstStyle>
          <a:p>
            <a:r>
              <a:rPr lang="es-EC" sz="1800" dirty="0"/>
              <a:t>Valor de la Pérdida en dólares por Ventas en Horas</a:t>
            </a:r>
            <a:endParaRPr lang="es-ES" sz="18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56314636"/>
              </p:ext>
            </p:extLst>
          </p:nvPr>
        </p:nvGraphicFramePr>
        <p:xfrm>
          <a:off x="1061356" y="1724564"/>
          <a:ext cx="6984775" cy="2401057"/>
        </p:xfrm>
        <a:graphic>
          <a:graphicData uri="http://schemas.openxmlformats.org/drawingml/2006/table">
            <a:tbl>
              <a:tblPr firstRow="1" firstCol="1" bandRow="1"/>
              <a:tblGrid>
                <a:gridCol w="986354"/>
                <a:gridCol w="1295674"/>
                <a:gridCol w="979967"/>
                <a:gridCol w="1135995"/>
                <a:gridCol w="1163369"/>
                <a:gridCol w="1423416"/>
              </a:tblGrid>
              <a:tr h="598177">
                <a:tc>
                  <a:txBody>
                    <a:bodyPr/>
                    <a:lstStyle/>
                    <a:p>
                      <a:pPr algn="ctr">
                        <a:lnSpc>
                          <a:spcPct val="115000"/>
                        </a:lnSpc>
                        <a:spcAft>
                          <a:spcPts val="0"/>
                        </a:spcAft>
                      </a:pPr>
                      <a:r>
                        <a:rPr lang="es-EC" sz="1400" b="1" dirty="0">
                          <a:solidFill>
                            <a:srgbClr val="000000"/>
                          </a:solidFill>
                          <a:effectLst/>
                          <a:latin typeface="+mn-lt"/>
                          <a:ea typeface="Times New Roman" panose="02020603050405020304" pitchFamily="18" charset="0"/>
                          <a:cs typeface="Times New Roman" panose="02020603050405020304" pitchFamily="18" charset="0"/>
                        </a:rPr>
                        <a:t>Años</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Valor</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Cant.Doc.</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Pérdida Diaria</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Pérdida Mensual</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b="1">
                          <a:solidFill>
                            <a:srgbClr val="000000"/>
                          </a:solidFill>
                          <a:effectLst/>
                          <a:latin typeface="+mn-lt"/>
                          <a:ea typeface="Times New Roman" panose="02020603050405020304" pitchFamily="18" charset="0"/>
                          <a:cs typeface="Times New Roman" panose="02020603050405020304" pitchFamily="18" charset="0"/>
                        </a:rPr>
                        <a:t>Pérdida Trimestral</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2008</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5.000.000,00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18351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13.888,89</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416.666,67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1.250.000,00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2009</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6.900.000,00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18998</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19.166,67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575.000,00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1.725.000,00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2010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7.800.000,00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20850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21.666,67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650.000,00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1.950.000,00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2011</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8.300.000,00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18255</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23.055,56</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691.666,67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2.075.000,00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2012</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8.900.000,00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16773</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24.722,22</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741.666,67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2.225.000,00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80">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2013</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10.000.000,00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9356</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FF0000"/>
                          </a:solidFill>
                          <a:effectLst/>
                          <a:latin typeface="+mn-lt"/>
                          <a:ea typeface="Times New Roman" panose="02020603050405020304" pitchFamily="18" charset="0"/>
                          <a:cs typeface="Times New Roman" panose="02020603050405020304" pitchFamily="18" charset="0"/>
                        </a:rPr>
                        <a:t>27.777,78</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400">
                          <a:solidFill>
                            <a:srgbClr val="000000"/>
                          </a:solidFill>
                          <a:effectLst/>
                          <a:latin typeface="+mn-lt"/>
                          <a:ea typeface="Times New Roman" panose="02020603050405020304" pitchFamily="18" charset="0"/>
                          <a:cs typeface="Times New Roman" panose="02020603050405020304" pitchFamily="18" charset="0"/>
                        </a:rPr>
                        <a:t>833.333,33</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mn-lt"/>
                          <a:ea typeface="Times New Roman" panose="02020603050405020304" pitchFamily="18" charset="0"/>
                          <a:cs typeface="Times New Roman" panose="02020603050405020304" pitchFamily="18" charset="0"/>
                        </a:rPr>
                        <a:t>2.500.000,00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34712668"/>
              </p:ext>
            </p:extLst>
          </p:nvPr>
        </p:nvGraphicFramePr>
        <p:xfrm>
          <a:off x="1907704" y="4819803"/>
          <a:ext cx="5544616" cy="1705540"/>
        </p:xfrm>
        <a:graphic>
          <a:graphicData uri="http://schemas.openxmlformats.org/drawingml/2006/table">
            <a:tbl>
              <a:tblPr firstRow="1" firstCol="1" bandRow="1"/>
              <a:tblGrid>
                <a:gridCol w="1724760"/>
                <a:gridCol w="1189250"/>
                <a:gridCol w="1443095"/>
                <a:gridCol w="1187511"/>
              </a:tblGrid>
              <a:tr h="554515">
                <a:tc>
                  <a:txBody>
                    <a:bodyPr/>
                    <a:lstStyle/>
                    <a:p>
                      <a:pPr algn="ctr">
                        <a:lnSpc>
                          <a:spcPct val="115000"/>
                        </a:lnSpc>
                        <a:spcAft>
                          <a:spcPts val="0"/>
                        </a:spcAft>
                      </a:pPr>
                      <a:r>
                        <a:rPr lang="es-EC" sz="1400" b="1" dirty="0">
                          <a:effectLst/>
                          <a:latin typeface="+mn-lt"/>
                          <a:ea typeface="Times New Roman" panose="02020603050405020304" pitchFamily="18" charset="0"/>
                          <a:cs typeface="Times New Roman" panose="02020603050405020304" pitchFamily="18" charset="0"/>
                        </a:rPr>
                        <a:t>Riesgo Extremo</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Riesgo Alto</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Riesgo Medio</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Riesgo Bajo</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54515">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De 8 a 4 horas</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6 horas</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4 horas</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effectLst/>
                          <a:latin typeface="+mn-lt"/>
                          <a:ea typeface="Times New Roman" panose="02020603050405020304" pitchFamily="18" charset="0"/>
                          <a:cs typeface="Times New Roman" panose="02020603050405020304" pitchFamily="18" charset="0"/>
                        </a:rPr>
                        <a:t>2 horas</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255">
                <a:tc>
                  <a:txBody>
                    <a:bodyPr/>
                    <a:lstStyle/>
                    <a:p>
                      <a:pPr algn="ctr">
                        <a:lnSpc>
                          <a:spcPct val="115000"/>
                        </a:lnSpc>
                        <a:spcAft>
                          <a:spcPts val="0"/>
                        </a:spcAft>
                      </a:pPr>
                      <a:r>
                        <a:rPr lang="es-EC" sz="1400">
                          <a:effectLst/>
                          <a:latin typeface="+mn-lt"/>
                          <a:ea typeface="Times New Roman" panose="02020603050405020304" pitchFamily="18" charset="0"/>
                          <a:cs typeface="Times New Roman" panose="02020603050405020304" pitchFamily="18" charset="0"/>
                        </a:rPr>
                        <a:t>más de</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mn-lt"/>
                          <a:ea typeface="Times New Roman" panose="02020603050405020304" pitchFamily="18" charset="0"/>
                          <a:cs typeface="Times New Roman" panose="02020603050405020304" pitchFamily="18" charset="0"/>
                        </a:rPr>
                        <a:t>hasta</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mn-lt"/>
                          <a:ea typeface="Times New Roman" panose="02020603050405020304" pitchFamily="18" charset="0"/>
                          <a:cs typeface="Times New Roman" panose="02020603050405020304" pitchFamily="18" charset="0"/>
                        </a:rPr>
                        <a:t>hasta</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mn-lt"/>
                          <a:ea typeface="Times New Roman" panose="02020603050405020304" pitchFamily="18" charset="0"/>
                          <a:cs typeface="Times New Roman" panose="02020603050405020304" pitchFamily="18" charset="0"/>
                        </a:rPr>
                        <a:t>hasta</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255">
                <a:tc>
                  <a:txBody>
                    <a:bodyPr/>
                    <a:lstStyle/>
                    <a:p>
                      <a:pPr algn="ctr">
                        <a:lnSpc>
                          <a:spcPct val="115000"/>
                        </a:lnSpc>
                        <a:spcAft>
                          <a:spcPts val="0"/>
                        </a:spcAft>
                      </a:pPr>
                      <a:r>
                        <a:rPr lang="es-EC" sz="1400" dirty="0">
                          <a:effectLst/>
                          <a:latin typeface="+mn-lt"/>
                          <a:ea typeface="Times New Roman" panose="02020603050405020304" pitchFamily="18" charset="0"/>
                          <a:cs typeface="Times New Roman" panose="02020603050405020304" pitchFamily="18" charset="0"/>
                        </a:rPr>
                        <a:t>$ 28.000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mn-lt"/>
                          <a:ea typeface="Times New Roman" panose="02020603050405020304" pitchFamily="18" charset="0"/>
                          <a:cs typeface="Times New Roman" panose="02020603050405020304" pitchFamily="18" charset="0"/>
                        </a:rPr>
                        <a:t>$ 21.000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mn-lt"/>
                          <a:ea typeface="Times New Roman" panose="02020603050405020304" pitchFamily="18" charset="0"/>
                          <a:cs typeface="Times New Roman" panose="02020603050405020304" pitchFamily="18" charset="0"/>
                        </a:rPr>
                        <a:t>$ 14.000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mn-lt"/>
                          <a:ea typeface="Times New Roman" panose="02020603050405020304" pitchFamily="18" charset="0"/>
                          <a:cs typeface="Times New Roman" panose="02020603050405020304" pitchFamily="18" charset="0"/>
                        </a:rPr>
                        <a:t>$ 7.000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4017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803570"/>
          </a:xfrm>
        </p:spPr>
        <p:txBody>
          <a:bodyPr rtlCol="0">
            <a:noAutofit/>
          </a:bodyPr>
          <a:lstStyle/>
          <a:p>
            <a:pPr fontAlgn="auto">
              <a:spcAft>
                <a:spcPts val="0"/>
              </a:spcAft>
              <a:defRPr/>
            </a:pPr>
            <a:r>
              <a:rPr lang="es-ES" sz="2800" b="1" dirty="0">
                <a:solidFill>
                  <a:schemeClr val="accent1">
                    <a:lumMod val="75000"/>
                  </a:schemeClr>
                </a:solidFill>
              </a:rPr>
              <a:t>Matriz de Probabilidad de Ocurrencia, Frecuencia, Pérdida y Riesgo</a:t>
            </a:r>
            <a:endParaRPr lang="es-EC" sz="2800" b="1" dirty="0" smtClean="0">
              <a:solidFill>
                <a:schemeClr val="accent1">
                  <a:lumMod val="75000"/>
                </a:schemeClr>
              </a:solidFill>
            </a:endParaRPr>
          </a:p>
        </p:txBody>
      </p:sp>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graphicFrame>
        <p:nvGraphicFramePr>
          <p:cNvPr id="14" name="Marcador de contenido 13"/>
          <p:cNvGraphicFramePr>
            <a:graphicFrameLocks noGrp="1"/>
          </p:cNvGraphicFramePr>
          <p:nvPr>
            <p:ph idx="1"/>
            <p:extLst>
              <p:ext uri="{D42A27DB-BD31-4B8C-83A1-F6EECF244321}">
                <p14:modId xmlns:p14="http://schemas.microsoft.com/office/powerpoint/2010/main" val="3696945015"/>
              </p:ext>
            </p:extLst>
          </p:nvPr>
        </p:nvGraphicFramePr>
        <p:xfrm>
          <a:off x="107504" y="1226693"/>
          <a:ext cx="8928484" cy="5584756"/>
        </p:xfrm>
        <a:graphic>
          <a:graphicData uri="http://schemas.openxmlformats.org/drawingml/2006/table">
            <a:tbl>
              <a:tblPr firstRow="1" firstCol="1" bandRow="1"/>
              <a:tblGrid>
                <a:gridCol w="475308"/>
                <a:gridCol w="1252884"/>
                <a:gridCol w="324744"/>
                <a:gridCol w="102608"/>
                <a:gridCol w="2668992"/>
                <a:gridCol w="1080120"/>
                <a:gridCol w="1152128"/>
                <a:gridCol w="936104"/>
                <a:gridCol w="935596"/>
              </a:tblGrid>
              <a:tr h="342844">
                <a:tc>
                  <a:txBody>
                    <a:bodyPr/>
                    <a:lstStyle/>
                    <a:p>
                      <a:pPr algn="ctr">
                        <a:lnSpc>
                          <a:spcPct val="115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Área</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4">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Preguntas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Probabilidad de Ocurrencia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Frecuencia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Pérdida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Riesgo</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13. ¿Cuántas veces en el año se ha caído el servidor de Producción de Base de Datos?</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 veces en el año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28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16. ¿Cuántas veces en la semana se detectan bloqueos a la base de datos?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 vez por semana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18. ¿Cuántas veces en el mes se efectúan cambios en las Tablas del usuario PRD?</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diez veces en el mes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AG</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 ¿Con qué frecuencia realiza la planificación de nuevos proyectos el área de TI con la Gerencia?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 vez por año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28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6. ¿Con qué frecuencia realiza respaldos a la Base de Datos del usuario PRD?</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Improbable (1)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Diario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4284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7. ¿Con qué frecuencia valida y recupera los respaldos de la Base de Datos del usuario PRD?</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Catastrófico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 vez por mes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28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7954">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8. ¿Con qué frecuencia realiza respaldos de los archivos CONTROL FILE, DATA FILE Y REDO LOGS de la Base de Datos?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Catastrófico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Nunca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28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14268">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AG</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9. ¿Con qué frecuencia se ingresa a la consola de administración de la Base de Datos para determinar el consumo de los recursos de memoria y procesador?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Menor (2)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Diario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21 mill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Alto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514268">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AG</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10. ¿Con qué frecuencia se ingresa a la consola de administración del Servidor de Aplicaciones para administrar los recursos de memoria y procesador?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Menor (2)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Diario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7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11757">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PP</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11. ¿Con qué frecuencia realiza los respaldos del directorio Slego?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Catastrófico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Anual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más de 28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1969">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PP</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23. ¿Con qué frecuencia realiza el seguimiento de las pistas de auditoría?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Catastrófico (5)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Nunca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14 mil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Medio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271969">
                <a:tc gridSpan="2">
                  <a:txBody>
                    <a:bodyPr/>
                    <a:lstStyle/>
                    <a:p>
                      <a:pPr>
                        <a:lnSpc>
                          <a:spcPct val="115000"/>
                        </a:lnSpc>
                        <a:spcAft>
                          <a:spcPts val="0"/>
                        </a:spcAft>
                      </a:pP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Riesgo Extremo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5</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Calibri" panose="020F0502020204030204" pitchFamily="34" charset="0"/>
                      </a:endParaRPr>
                    </a:p>
                  </a:txBody>
                  <a:tcPr marL="38604" marR="3860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w="12700" cap="flat" cmpd="sng" algn="ctr">
                      <a:solidFill>
                        <a:srgbClr val="000000"/>
                      </a:solidFill>
                      <a:prstDash val="solid"/>
                      <a:round/>
                      <a:headEnd type="none" w="med" len="med"/>
                      <a:tailEnd type="none" w="med" len="med"/>
                    </a:lnT>
                    <a:lnB>
                      <a:noFill/>
                    </a:lnB>
                  </a:tcPr>
                </a:tc>
              </a:tr>
              <a:tr h="271969">
                <a:tc gridSpan="2">
                  <a:txBody>
                    <a:bodyPr/>
                    <a:lstStyle/>
                    <a:p>
                      <a:pPr>
                        <a:lnSpc>
                          <a:spcPct val="115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Riesgo Alto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1</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Calibri" panose="020F0502020204030204" pitchFamily="34" charset="0"/>
                      </a:endParaRPr>
                    </a:p>
                  </a:txBody>
                  <a:tcPr marL="38604" marR="3860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000" dirty="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r>
              <a:tr h="271969">
                <a:tc gridSpan="2">
                  <a:txBody>
                    <a:bodyPr/>
                    <a:lstStyle/>
                    <a:p>
                      <a:pPr>
                        <a:lnSpc>
                          <a:spcPct val="115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Riesgo Medio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1</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Calibri" panose="020F0502020204030204" pitchFamily="34" charset="0"/>
                      </a:endParaRPr>
                    </a:p>
                  </a:txBody>
                  <a:tcPr marL="38604" marR="3860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000" dirty="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r>
              <a:tr h="271969">
                <a:tc gridSpan="2">
                  <a:txBody>
                    <a:bodyPr/>
                    <a:lstStyle/>
                    <a:p>
                      <a:pPr>
                        <a:lnSpc>
                          <a:spcPct val="115000"/>
                        </a:lnSpc>
                        <a:spcAft>
                          <a:spcPts val="0"/>
                        </a:spcAft>
                      </a:pP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Riesgo Bajo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3</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04" marR="38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Calibri" panose="020F0502020204030204" pitchFamily="34" charset="0"/>
                      </a:endParaRPr>
                    </a:p>
                  </a:txBody>
                  <a:tcPr marL="38604" marR="3860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000" dirty="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dirty="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38604" marR="38604" marT="0" marB="0" anchor="b">
                    <a:lnL>
                      <a:noFill/>
                    </a:lnL>
                    <a:lnR>
                      <a:noFill/>
                    </a:lnR>
                    <a:lnT>
                      <a:noFill/>
                    </a:lnT>
                    <a:lnB>
                      <a:noFill/>
                    </a:lnB>
                  </a:tcPr>
                </a:tc>
                <a:tc>
                  <a:txBody>
                    <a:bodyPr/>
                    <a:lstStyle/>
                    <a:p>
                      <a:endParaRPr lang="es-ES" sz="1000" dirty="0">
                        <a:effectLst/>
                        <a:latin typeface="Calibri" panose="020F0502020204030204" pitchFamily="34" charset="0"/>
                      </a:endParaRPr>
                    </a:p>
                  </a:txBody>
                  <a:tcPr marL="38604" marR="38604" marT="0" marB="0" anchor="b">
                    <a:lnL>
                      <a:noFill/>
                    </a:lnL>
                    <a:lnR>
                      <a:noFill/>
                    </a:lnR>
                    <a:lnT>
                      <a:noFill/>
                    </a:lnT>
                    <a:lnB>
                      <a:noFill/>
                    </a:lnB>
                  </a:tcPr>
                </a:tc>
              </a:tr>
            </a:tbl>
          </a:graphicData>
        </a:graphic>
      </p:graphicFrame>
    </p:spTree>
    <p:extLst>
      <p:ext uri="{BB962C8B-B14F-4D97-AF65-F5344CB8AC3E}">
        <p14:creationId xmlns:p14="http://schemas.microsoft.com/office/powerpoint/2010/main" val="203719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99616"/>
            <a:ext cx="8229600" cy="724942"/>
          </a:xfrm>
        </p:spPr>
        <p:txBody>
          <a:bodyPr rtlCol="0">
            <a:normAutofit/>
          </a:bodyPr>
          <a:lstStyle/>
          <a:p>
            <a:pPr fontAlgn="auto">
              <a:spcAft>
                <a:spcPts val="0"/>
              </a:spcAft>
              <a:defRPr/>
            </a:pPr>
            <a:r>
              <a:rPr lang="es-ES" sz="3600" b="1" dirty="0" smtClean="0">
                <a:solidFill>
                  <a:schemeClr val="accent1">
                    <a:lumMod val="75000"/>
                  </a:schemeClr>
                </a:solidFill>
              </a:rPr>
              <a:t>Matriz de Riesgo</a:t>
            </a:r>
            <a:endParaRPr lang="es-EC" sz="3600" b="1" dirty="0" smtClean="0">
              <a:solidFill>
                <a:schemeClr val="accent1">
                  <a:lumMod val="75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673045948"/>
              </p:ext>
            </p:extLst>
          </p:nvPr>
        </p:nvGraphicFramePr>
        <p:xfrm>
          <a:off x="89247" y="1358135"/>
          <a:ext cx="8928993" cy="3024337"/>
        </p:xfrm>
        <a:graphic>
          <a:graphicData uri="http://schemas.openxmlformats.org/drawingml/2006/table">
            <a:tbl>
              <a:tblPr firstRow="1" firstCol="1" bandRow="1"/>
              <a:tblGrid>
                <a:gridCol w="1296144"/>
                <a:gridCol w="1656184"/>
                <a:gridCol w="1512168"/>
                <a:gridCol w="936104"/>
                <a:gridCol w="1080120"/>
                <a:gridCol w="1224136"/>
                <a:gridCol w="1224137"/>
              </a:tblGrid>
              <a:tr h="613031">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Muy Probable (5)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96311">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0,75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Probable (4)</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11">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Posible (3)</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11">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0,25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Incierto (2)</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Bajo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96311">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0,01</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Improbable (1)</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Medio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Alto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Extremo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13031">
                <a:tc>
                  <a:txBody>
                    <a:bodyPr/>
                    <a:lstStyle/>
                    <a:p>
                      <a:pPr algn="ct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Probabilidad Anual</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nSpc>
                          <a:spcPct val="115000"/>
                        </a:lnSpc>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Insignificante (1)</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Menor</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 (2)</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Moderado</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 (3)</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Significativo (4)</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400" b="1">
                          <a:effectLst/>
                          <a:latin typeface="Arial" panose="020B0604020202020204" pitchFamily="34" charset="0"/>
                          <a:ea typeface="Times New Roman" panose="02020603050405020304" pitchFamily="18" charset="0"/>
                          <a:cs typeface="Times New Roman" panose="02020603050405020304" pitchFamily="18" charset="0"/>
                        </a:rPr>
                        <a:t>Catastrófico (5)</a:t>
                      </a:r>
                      <a:endParaRPr lang="es-E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613031">
                <a:tc>
                  <a:txBody>
                    <a:bodyPr/>
                    <a:lstStyle/>
                    <a:p>
                      <a:pPr algn="ctr">
                        <a:lnSpc>
                          <a:spcPct val="115000"/>
                        </a:lnSpc>
                        <a:spcAft>
                          <a:spcPts val="0"/>
                        </a:spcAft>
                      </a:pP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Impacto en miles de USD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7</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14</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21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28 o más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041" marR="54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pic>
        <p:nvPicPr>
          <p:cNvPr id="2052" name="Picture 4" descr="https://www.tia.com.ec/sites/almacenestia.com/files/seguridad%20de%20la%20informac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 y="4801067"/>
            <a:ext cx="1800200" cy="19590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iberespacio.com.ve/wp-content/uploads/2014/01/riegos-informaticos.jpg"/>
          <p:cNvPicPr>
            <a:picLocks noChangeAspect="1" noChangeArrowheads="1"/>
          </p:cNvPicPr>
          <p:nvPr/>
        </p:nvPicPr>
        <p:blipFill rotWithShape="1">
          <a:blip r:embed="rId4">
            <a:extLst>
              <a:ext uri="{28A0092B-C50C-407E-A947-70E740481C1C}">
                <a14:useLocalDpi xmlns:a14="http://schemas.microsoft.com/office/drawing/2010/main" val="0"/>
              </a:ext>
            </a:extLst>
          </a:blip>
          <a:srcRect l="2519" t="4523" r="4873" b="6317"/>
          <a:stretch/>
        </p:blipFill>
        <p:spPr bwMode="auto">
          <a:xfrm>
            <a:off x="6804248" y="4722511"/>
            <a:ext cx="2160240" cy="211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3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2" name="Título 3"/>
          <p:cNvSpPr txBox="1">
            <a:spLocks/>
          </p:cNvSpPr>
          <p:nvPr/>
        </p:nvSpPr>
        <p:spPr>
          <a:xfrm>
            <a:off x="457200" y="116632"/>
            <a:ext cx="8229600" cy="636826"/>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entury Gothic" pitchFamily="34" charset="0"/>
              </a:defRPr>
            </a:lvl2pPr>
            <a:lvl3pPr algn="ctr" rtl="0" fontAlgn="base">
              <a:spcBef>
                <a:spcPct val="0"/>
              </a:spcBef>
              <a:spcAft>
                <a:spcPct val="0"/>
              </a:spcAft>
              <a:defRPr sz="4400">
                <a:solidFill>
                  <a:schemeClr val="tx1"/>
                </a:solidFill>
                <a:latin typeface="Century Gothic" pitchFamily="34" charset="0"/>
              </a:defRPr>
            </a:lvl3pPr>
            <a:lvl4pPr algn="ctr" rtl="0" fontAlgn="base">
              <a:spcBef>
                <a:spcPct val="0"/>
              </a:spcBef>
              <a:spcAft>
                <a:spcPct val="0"/>
              </a:spcAft>
              <a:defRPr sz="4400">
                <a:solidFill>
                  <a:schemeClr val="tx1"/>
                </a:solidFill>
                <a:latin typeface="Century Gothic" pitchFamily="34" charset="0"/>
              </a:defRPr>
            </a:lvl4pPr>
            <a:lvl5pPr algn="ctr" rtl="0" fontAlgn="base">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a:lstStyle>
          <a:p>
            <a:pPr eaLnBrk="1" hangingPunct="1"/>
            <a:r>
              <a:rPr lang="es-ES" sz="3600" b="1" dirty="0" smtClean="0">
                <a:solidFill>
                  <a:schemeClr val="accent1">
                    <a:lumMod val="75000"/>
                  </a:schemeClr>
                </a:solidFill>
              </a:rPr>
              <a:t>Conclusiones</a:t>
            </a:r>
            <a:endParaRPr lang="es-ES" sz="3600" b="1" dirty="0">
              <a:solidFill>
                <a:schemeClr val="accent1">
                  <a:lumMod val="75000"/>
                </a:schemeClr>
              </a:solidFill>
            </a:endParaRPr>
          </a:p>
        </p:txBody>
      </p:sp>
      <p:sp>
        <p:nvSpPr>
          <p:cNvPr id="5" name="Marcador de contenido 2"/>
          <p:cNvSpPr txBox="1">
            <a:spLocks/>
          </p:cNvSpPr>
          <p:nvPr/>
        </p:nvSpPr>
        <p:spPr>
          <a:xfrm>
            <a:off x="457200" y="1600201"/>
            <a:ext cx="8229600" cy="370100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s-EC" sz="2800" dirty="0" smtClean="0"/>
              <a:t>Con respecto a los Procesos</a:t>
            </a:r>
          </a:p>
          <a:p>
            <a:pPr eaLnBrk="1" hangingPunct="1"/>
            <a:r>
              <a:rPr lang="es-EC" sz="2800" dirty="0" smtClean="0"/>
              <a:t>Con respecto a la Cultura Organizacional Interna</a:t>
            </a:r>
          </a:p>
          <a:p>
            <a:pPr eaLnBrk="1" hangingPunct="1"/>
            <a:r>
              <a:rPr lang="es-EC" sz="2800" dirty="0"/>
              <a:t>Con respecto </a:t>
            </a:r>
            <a:r>
              <a:rPr lang="es-EC" sz="2800" dirty="0" smtClean="0"/>
              <a:t>a la Cultura Organizacional Externa</a:t>
            </a:r>
          </a:p>
          <a:p>
            <a:pPr eaLnBrk="1" hangingPunct="1"/>
            <a:r>
              <a:rPr lang="es-EC" sz="2800" dirty="0"/>
              <a:t>Con respecto </a:t>
            </a:r>
            <a:r>
              <a:rPr lang="es-EC" sz="2800" dirty="0" smtClean="0"/>
              <a:t>a</a:t>
            </a:r>
            <a:r>
              <a:rPr lang="en-US" sz="2800" dirty="0" smtClean="0"/>
              <a:t>l Area de TI</a:t>
            </a:r>
            <a:endParaRPr lang="es-EC" sz="2800" dirty="0"/>
          </a:p>
        </p:txBody>
      </p:sp>
    </p:spTree>
    <p:extLst>
      <p:ext uri="{BB962C8B-B14F-4D97-AF65-F5344CB8AC3E}">
        <p14:creationId xmlns:p14="http://schemas.microsoft.com/office/powerpoint/2010/main" val="7255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2" name="Título 3"/>
          <p:cNvSpPr txBox="1">
            <a:spLocks/>
          </p:cNvSpPr>
          <p:nvPr/>
        </p:nvSpPr>
        <p:spPr>
          <a:xfrm>
            <a:off x="457200" y="116632"/>
            <a:ext cx="8229600" cy="636826"/>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entury Gothic" pitchFamily="34" charset="0"/>
              </a:defRPr>
            </a:lvl2pPr>
            <a:lvl3pPr algn="ctr" rtl="0" fontAlgn="base">
              <a:spcBef>
                <a:spcPct val="0"/>
              </a:spcBef>
              <a:spcAft>
                <a:spcPct val="0"/>
              </a:spcAft>
              <a:defRPr sz="4400">
                <a:solidFill>
                  <a:schemeClr val="tx1"/>
                </a:solidFill>
                <a:latin typeface="Century Gothic" pitchFamily="34" charset="0"/>
              </a:defRPr>
            </a:lvl3pPr>
            <a:lvl4pPr algn="ctr" rtl="0" fontAlgn="base">
              <a:spcBef>
                <a:spcPct val="0"/>
              </a:spcBef>
              <a:spcAft>
                <a:spcPct val="0"/>
              </a:spcAft>
              <a:defRPr sz="4400">
                <a:solidFill>
                  <a:schemeClr val="tx1"/>
                </a:solidFill>
                <a:latin typeface="Century Gothic" pitchFamily="34" charset="0"/>
              </a:defRPr>
            </a:lvl4pPr>
            <a:lvl5pPr algn="ctr" rtl="0" fontAlgn="base">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a:lstStyle>
          <a:p>
            <a:pPr eaLnBrk="1" hangingPunct="1"/>
            <a:r>
              <a:rPr lang="es-ES" sz="3600" b="1" dirty="0" smtClean="0">
                <a:solidFill>
                  <a:schemeClr val="accent1">
                    <a:lumMod val="75000"/>
                  </a:schemeClr>
                </a:solidFill>
              </a:rPr>
              <a:t>Recomendaciones </a:t>
            </a:r>
            <a:endParaRPr lang="es-ES" sz="3600" b="1" dirty="0">
              <a:solidFill>
                <a:schemeClr val="accent1">
                  <a:lumMod val="75000"/>
                </a:schemeClr>
              </a:solidFill>
            </a:endParaRPr>
          </a:p>
        </p:txBody>
      </p:sp>
      <p:sp>
        <p:nvSpPr>
          <p:cNvPr id="5" name="Marcador de contenido 2"/>
          <p:cNvSpPr txBox="1">
            <a:spLocks/>
          </p:cNvSpPr>
          <p:nvPr/>
        </p:nvSpPr>
        <p:spPr>
          <a:xfrm>
            <a:off x="457200" y="1600201"/>
            <a:ext cx="8229600" cy="370100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800" dirty="0"/>
              <a:t>Elaborar el Plan de Contingencias para el área de TI asociado a Slego ERP.</a:t>
            </a:r>
          </a:p>
          <a:p>
            <a:pPr algn="just"/>
            <a:r>
              <a:rPr lang="es-ES" sz="2800" dirty="0"/>
              <a:t>Elaborar un Manual de Políticas, Procedimientos y Estándares de Seguridad de la Información asociados a Slego ERP</a:t>
            </a:r>
          </a:p>
          <a:p>
            <a:pPr algn="just"/>
            <a:r>
              <a:rPr lang="es-EC" sz="2800" dirty="0"/>
              <a:t>Diseñar bitácoras para registro de solicitudes de cambios sea a los procesos o a los datos</a:t>
            </a:r>
            <a:r>
              <a:rPr lang="es-ES" sz="2800" dirty="0" smtClean="0"/>
              <a:t>.</a:t>
            </a:r>
            <a:endParaRPr lang="es-EC" sz="2800" dirty="0"/>
          </a:p>
        </p:txBody>
      </p:sp>
    </p:spTree>
    <p:extLst>
      <p:ext uri="{BB962C8B-B14F-4D97-AF65-F5344CB8AC3E}">
        <p14:creationId xmlns:p14="http://schemas.microsoft.com/office/powerpoint/2010/main" val="2050729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0.gstatic.com/images?q=tbn:ANd9GcQSWeTcf27hk4pE42EluLGJMkTKogZWWFhzUn5VcGPK_UK22vyX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1997075"/>
            <a:ext cx="5654675"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448246" y="764704"/>
            <a:ext cx="663034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5400" b="1" dirty="0">
                <a:ln w="11430"/>
                <a:effectLst>
                  <a:outerShdw blurRad="50800" dist="39000" dir="5460000" algn="tl">
                    <a:srgbClr val="000000">
                      <a:alpha val="38000"/>
                    </a:srgbClr>
                  </a:outerShdw>
                </a:effectLst>
              </a:rPr>
              <a:t>MUCHAS GRACIAS!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457200" y="44624"/>
            <a:ext cx="8229600" cy="848107"/>
          </a:xfrm>
        </p:spPr>
        <p:txBody>
          <a:bodyPr rtlCol="0">
            <a:normAutofit/>
          </a:bodyPr>
          <a:lstStyle/>
          <a:p>
            <a:pPr fontAlgn="auto">
              <a:spcAft>
                <a:spcPts val="0"/>
              </a:spcAft>
              <a:defRPr/>
            </a:pPr>
            <a:r>
              <a:rPr lang="es-EC" sz="3600" b="1" dirty="0" smtClean="0">
                <a:solidFill>
                  <a:schemeClr val="accent1">
                    <a:lumMod val="75000"/>
                  </a:schemeClr>
                </a:solidFill>
              </a:rPr>
              <a:t>Justificación e Importancia</a:t>
            </a:r>
          </a:p>
        </p:txBody>
      </p:sp>
      <p:graphicFrame>
        <p:nvGraphicFramePr>
          <p:cNvPr id="5" name="Tabla 4"/>
          <p:cNvGraphicFramePr>
            <a:graphicFrameLocks noGrp="1"/>
          </p:cNvGraphicFramePr>
          <p:nvPr>
            <p:extLst>
              <p:ext uri="{D42A27DB-BD31-4B8C-83A1-F6EECF244321}">
                <p14:modId xmlns:p14="http://schemas.microsoft.com/office/powerpoint/2010/main" val="1240196749"/>
              </p:ext>
            </p:extLst>
          </p:nvPr>
        </p:nvGraphicFramePr>
        <p:xfrm>
          <a:off x="971600" y="3861048"/>
          <a:ext cx="2314600" cy="2468160"/>
        </p:xfrm>
        <a:graphic>
          <a:graphicData uri="http://schemas.openxmlformats.org/drawingml/2006/table">
            <a:tbl>
              <a:tblPr firstRow="1" firstCol="1" bandRow="1"/>
              <a:tblGrid>
                <a:gridCol w="1462649"/>
                <a:gridCol w="851951"/>
              </a:tblGrid>
              <a:tr h="308520">
                <a:tc>
                  <a:txBody>
                    <a:bodyPr/>
                    <a:lstStyle/>
                    <a:p>
                      <a:pP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ERP</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SAP</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People Soft</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Oracle</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Bann</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J.D. Ewards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2.22</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Otros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20">
                <a:tc>
                  <a:txBody>
                    <a:bodyPr/>
                    <a:lstStyle/>
                    <a:p>
                      <a:pP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31.52</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4212589330"/>
              </p:ext>
            </p:extLst>
          </p:nvPr>
        </p:nvGraphicFramePr>
        <p:xfrm>
          <a:off x="4559493" y="3974160"/>
          <a:ext cx="4133056" cy="2179950"/>
        </p:xfrm>
        <a:graphic>
          <a:graphicData uri="http://schemas.openxmlformats.org/drawingml/2006/chart">
            <c:chart xmlns:c="http://schemas.openxmlformats.org/drawingml/2006/chart" xmlns:r="http://schemas.openxmlformats.org/officeDocument/2006/relationships" r:id="rId3"/>
          </a:graphicData>
        </a:graphic>
      </p:graphicFrame>
      <p:sp>
        <p:nvSpPr>
          <p:cNvPr id="9" name="2 Marcador de contenido"/>
          <p:cNvSpPr txBox="1">
            <a:spLocks/>
          </p:cNvSpPr>
          <p:nvPr/>
        </p:nvSpPr>
        <p:spPr bwMode="auto">
          <a:xfrm>
            <a:off x="4681805" y="3032362"/>
            <a:ext cx="38884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400" b="1" dirty="0" smtClean="0"/>
              <a:t>Ilustración </a:t>
            </a:r>
            <a:r>
              <a:rPr lang="es-EC" sz="1400" b="1" dirty="0"/>
              <a:t>de ERP’s con más participación a nivel de Latinoamérica [1</a:t>
            </a:r>
            <a:r>
              <a:rPr lang="es-EC" sz="1400" b="1" dirty="0" smtClean="0"/>
              <a:t>]</a:t>
            </a:r>
            <a:endParaRPr lang="en-US" sz="1400" dirty="0">
              <a:ea typeface="Verdana" pitchFamily="34" charset="0"/>
              <a:cs typeface="Verdana" pitchFamily="34" charset="0"/>
            </a:endParaRPr>
          </a:p>
        </p:txBody>
      </p:sp>
      <p:sp>
        <p:nvSpPr>
          <p:cNvPr id="12" name="2 Marcador de contenido"/>
          <p:cNvSpPr txBox="1">
            <a:spLocks/>
          </p:cNvSpPr>
          <p:nvPr/>
        </p:nvSpPr>
        <p:spPr bwMode="auto">
          <a:xfrm>
            <a:off x="391511" y="3032362"/>
            <a:ext cx="38884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400" b="1" dirty="0"/>
              <a:t>ERP’s con más participación a nivel de </a:t>
            </a:r>
            <a:r>
              <a:rPr lang="es-ES" sz="1400" b="1" dirty="0" smtClean="0"/>
              <a:t>Latinoamérica</a:t>
            </a:r>
            <a:endParaRPr lang="es-ES" sz="1400" b="1" dirty="0"/>
          </a:p>
        </p:txBody>
      </p:sp>
      <p:sp>
        <p:nvSpPr>
          <p:cNvPr id="3" name="Rectángulo 2"/>
          <p:cNvSpPr/>
          <p:nvPr/>
        </p:nvSpPr>
        <p:spPr>
          <a:xfrm>
            <a:off x="179512" y="1313473"/>
            <a:ext cx="8784976" cy="1323439"/>
          </a:xfrm>
          <a:prstGeom prst="rect">
            <a:avLst/>
          </a:prstGeom>
        </p:spPr>
        <p:txBody>
          <a:bodyPr wrap="square">
            <a:spAutoFit/>
          </a:bodyPr>
          <a:lstStyle/>
          <a:p>
            <a:pPr algn="just"/>
            <a:r>
              <a:rPr lang="es-EC" sz="2000" dirty="0">
                <a:latin typeface="+mn-lt"/>
                <a:ea typeface="Times New Roman" panose="02020603050405020304" pitchFamily="18" charset="0"/>
                <a:cs typeface="Times New Roman" panose="02020603050405020304" pitchFamily="18" charset="0"/>
              </a:rPr>
              <a:t>La evolución de los ERP’s desde los años 60 hasta nuestros días es constante y a pasos agigantados, tanto así, que anteriormente el costo de un ERP era elevado y solamente las grandes compañías podían tener acceso a la de dicho </a:t>
            </a:r>
            <a:r>
              <a:rPr lang="es-EC" sz="2000" dirty="0" smtClean="0">
                <a:latin typeface="+mn-lt"/>
                <a:ea typeface="Times New Roman" panose="02020603050405020304" pitchFamily="18" charset="0"/>
                <a:cs typeface="Times New Roman" panose="02020603050405020304" pitchFamily="18" charset="0"/>
              </a:rPr>
              <a:t>software.</a:t>
            </a:r>
            <a:endParaRPr lang="es-EC" sz="20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6512" y="1326093"/>
            <a:ext cx="6264696" cy="5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indent="0" fontAlgn="auto">
              <a:lnSpc>
                <a:spcPct val="150000"/>
              </a:lnSpc>
              <a:spcBef>
                <a:spcPct val="20000"/>
              </a:spcBef>
              <a:spcAft>
                <a:spcPts val="0"/>
              </a:spcAft>
              <a:buFont typeface="Arial" charset="0"/>
              <a:buNone/>
              <a:defRPr sz="1800" b="1">
                <a:solidFill>
                  <a:srgbClr val="0070C0"/>
                </a:solidFill>
                <a:latin typeface="+mn-lt"/>
              </a:defRPr>
            </a:lvl1pPr>
            <a:lvl2pPr marL="742950" indent="-285750">
              <a:spcBef>
                <a:spcPct val="20000"/>
              </a:spcBef>
              <a:buFont typeface="Arial" charset="0"/>
              <a:buChar char="–"/>
              <a:defRPr sz="2800">
                <a:latin typeface="+mn-lt"/>
              </a:defRPr>
            </a:lvl2pPr>
            <a:lvl3pPr marL="1143000" indent="-228600">
              <a:spcBef>
                <a:spcPct val="20000"/>
              </a:spcBef>
              <a:buFont typeface="Arial" charset="0"/>
              <a:buChar char="•"/>
              <a:defRPr>
                <a:latin typeface="+mn-lt"/>
              </a:defRPr>
            </a:lvl3pPr>
            <a:lvl4pPr marL="1600200" indent="-228600">
              <a:spcBef>
                <a:spcPct val="20000"/>
              </a:spcBef>
              <a:buFont typeface="Arial" charset="0"/>
              <a:buChar char="–"/>
              <a:defRPr sz="2000">
                <a:latin typeface="+mn-lt"/>
              </a:defRPr>
            </a:lvl4pPr>
            <a:lvl5pPr marL="2057400" indent="-228600">
              <a:spcBef>
                <a:spcPct val="20000"/>
              </a:spcBef>
              <a:buFont typeface="Arial"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s-EC" dirty="0"/>
              <a:t>Empresas Comerciales y de Producción:</a:t>
            </a:r>
          </a:p>
        </p:txBody>
      </p:sp>
      <p:pic>
        <p:nvPicPr>
          <p:cNvPr id="5" name="Picture 6" descr="D:\S-INNOVATEC\web\Imagenes S-INNOVATEC\logos empresa\logos clientes\tdc.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09796"/>
            <a:ext cx="2120650" cy="9439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D:\S-INNOVATEC\web\Imagenes S-INNOVATEC\logos empresa\logo-bi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73450"/>
            <a:ext cx="2613478" cy="6915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S-INNOVATEC\web\Imagenes S-INNOVATEC\logos empresa\logos clientes\Megakons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37" y="4898652"/>
            <a:ext cx="3046091" cy="70914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70" y="5977695"/>
            <a:ext cx="2891158" cy="513691"/>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603" y="4003224"/>
            <a:ext cx="2631324" cy="614707"/>
          </a:xfrm>
          <a:prstGeom prst="rect">
            <a:avLst/>
          </a:prstGeom>
        </p:spPr>
      </p:pic>
      <p:sp>
        <p:nvSpPr>
          <p:cNvPr id="11" name="10 CuadroTexto"/>
          <p:cNvSpPr txBox="1"/>
          <p:nvPr/>
        </p:nvSpPr>
        <p:spPr>
          <a:xfrm>
            <a:off x="-36512" y="924987"/>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13" name="2 Marcador de contenido"/>
          <p:cNvSpPr txBox="1">
            <a:spLocks/>
          </p:cNvSpPr>
          <p:nvPr/>
        </p:nvSpPr>
        <p:spPr bwMode="auto">
          <a:xfrm>
            <a:off x="304424" y="1358425"/>
            <a:ext cx="1737922" cy="39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None/>
              <a:defRPr/>
            </a:pPr>
            <a:endParaRPr lang="es-ES" sz="1800" b="1" dirty="0">
              <a:solidFill>
                <a:srgbClr val="0070C0"/>
              </a:solidFill>
            </a:endParaRPr>
          </a:p>
        </p:txBody>
      </p:sp>
      <p:sp>
        <p:nvSpPr>
          <p:cNvPr id="14" name="CuadroTexto 13"/>
          <p:cNvSpPr txBox="1"/>
          <p:nvPr/>
        </p:nvSpPr>
        <p:spPr>
          <a:xfrm>
            <a:off x="5600065" y="1339846"/>
            <a:ext cx="2502608"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indent="0" fontAlgn="auto">
              <a:lnSpc>
                <a:spcPct val="150000"/>
              </a:lnSpc>
              <a:spcBef>
                <a:spcPct val="20000"/>
              </a:spcBef>
              <a:spcAft>
                <a:spcPts val="0"/>
              </a:spcAft>
              <a:buFont typeface="Arial" charset="0"/>
              <a:buNone/>
              <a:defRPr sz="1800" b="1">
                <a:solidFill>
                  <a:srgbClr val="0070C0"/>
                </a:solidFill>
                <a:latin typeface="+mn-lt"/>
              </a:defRPr>
            </a:lvl1pPr>
            <a:lvl2pPr marL="742950" indent="-285750">
              <a:spcBef>
                <a:spcPct val="20000"/>
              </a:spcBef>
              <a:buFont typeface="Arial" charset="0"/>
              <a:buChar char="–"/>
              <a:defRPr sz="2800">
                <a:latin typeface="+mn-lt"/>
              </a:defRPr>
            </a:lvl2pPr>
            <a:lvl3pPr marL="1143000" indent="-228600">
              <a:spcBef>
                <a:spcPct val="20000"/>
              </a:spcBef>
              <a:buFont typeface="Arial" charset="0"/>
              <a:buChar char="•"/>
              <a:defRPr>
                <a:latin typeface="+mn-lt"/>
              </a:defRPr>
            </a:lvl3pPr>
            <a:lvl4pPr marL="1600200" indent="-228600">
              <a:spcBef>
                <a:spcPct val="20000"/>
              </a:spcBef>
              <a:buFont typeface="Arial" charset="0"/>
              <a:buChar char="–"/>
              <a:defRPr sz="2000">
                <a:latin typeface="+mn-lt"/>
              </a:defRPr>
            </a:lvl4pPr>
            <a:lvl5pPr marL="2057400" indent="-228600">
              <a:spcBef>
                <a:spcPct val="20000"/>
              </a:spcBef>
              <a:buFont typeface="Arial"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s-ES" dirty="0"/>
              <a:t>Servicios de </a:t>
            </a:r>
            <a:r>
              <a:rPr lang="es-ES" dirty="0" smtClean="0"/>
              <a:t>Internet</a:t>
            </a:r>
            <a:endParaRPr lang="es-ES" dirty="0"/>
          </a:p>
        </p:txBody>
      </p:sp>
      <p:sp>
        <p:nvSpPr>
          <p:cNvPr id="15" name="CuadroTexto 14"/>
          <p:cNvSpPr txBox="1"/>
          <p:nvPr/>
        </p:nvSpPr>
        <p:spPr>
          <a:xfrm>
            <a:off x="5982500" y="3068960"/>
            <a:ext cx="1452642" cy="369332"/>
          </a:xfrm>
          <a:prstGeom prst="rect">
            <a:avLst/>
          </a:prstGeom>
          <a:noFill/>
        </p:spPr>
        <p:txBody>
          <a:bodyPr wrap="none" rtlCol="0">
            <a:spAutoFit/>
          </a:bodyPr>
          <a:lstStyle/>
          <a:p>
            <a:r>
              <a:rPr lang="es-ES" sz="1800" b="1" dirty="0" smtClean="0">
                <a:solidFill>
                  <a:srgbClr val="0070C0"/>
                </a:solidFill>
                <a:latin typeface="+mn-lt"/>
              </a:rPr>
              <a:t>Financieros</a:t>
            </a:r>
            <a:endParaRPr lang="es-ES" dirty="0"/>
          </a:p>
        </p:txBody>
      </p:sp>
      <p:pic>
        <p:nvPicPr>
          <p:cNvPr id="16" name="Picture 9" descr="D:\S-INNOVATEC\web\Imagenes S-INNOVATEC\logos empresa\logos clientes\spy.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9821" y="2065185"/>
            <a:ext cx="1405357" cy="7642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S-INNOVATEC\web\Imagenes S-INNOVATEC\logos empresa\LOGO PORT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3421" y="1955174"/>
            <a:ext cx="1584918" cy="821165"/>
          </a:xfrm>
          <a:prstGeom prst="rect">
            <a:avLst/>
          </a:prstGeom>
          <a:noFill/>
          <a:extLst>
            <a:ext uri="{909E8E84-426E-40DD-AFC4-6F175D3DCCD1}">
              <a14:hiddenFill xmlns:a14="http://schemas.microsoft.com/office/drawing/2010/main">
                <a:solidFill>
                  <a:srgbClr val="FFFFFF"/>
                </a:solidFill>
              </a14:hiddenFill>
            </a:ext>
          </a:extLst>
        </p:spPr>
      </p:pic>
      <p:pic>
        <p:nvPicPr>
          <p:cNvPr id="18" name="1 Imagen" descr="Z:\Sistemas\MAURICIO\logosinfond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6822" y="3660696"/>
            <a:ext cx="2755851" cy="5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unifinsa.com/images/grupo_unifinsa_2.jpg"/>
          <p:cNvPicPr>
            <a:picLocks noChangeAspect="1" noChangeArrowheads="1"/>
          </p:cNvPicPr>
          <p:nvPr/>
        </p:nvPicPr>
        <p:blipFill rotWithShape="1">
          <a:blip r:embed="rId10">
            <a:extLst>
              <a:ext uri="{28A0092B-C50C-407E-A947-70E740481C1C}">
                <a14:useLocalDpi xmlns:a14="http://schemas.microsoft.com/office/drawing/2010/main" val="0"/>
              </a:ext>
            </a:extLst>
          </a:blip>
          <a:srcRect l="2604" t="13149" r="1361"/>
          <a:stretch/>
        </p:blipFill>
        <p:spPr bwMode="auto">
          <a:xfrm>
            <a:off x="5346822" y="4392866"/>
            <a:ext cx="2787703" cy="5958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irchandler.com.ar/wp-content/uploads/2013/12/diners-club.jpg"/>
          <p:cNvPicPr>
            <a:picLocks noChangeAspect="1" noChangeArrowheads="1"/>
          </p:cNvPicPr>
          <p:nvPr/>
        </p:nvPicPr>
        <p:blipFill rotWithShape="1">
          <a:blip r:embed="rId11">
            <a:extLst>
              <a:ext uri="{28A0092B-C50C-407E-A947-70E740481C1C}">
                <a14:useLocalDpi xmlns:a14="http://schemas.microsoft.com/office/drawing/2010/main" val="0"/>
              </a:ext>
            </a:extLst>
          </a:blip>
          <a:srcRect t="12920" b="11937"/>
          <a:stretch/>
        </p:blipFill>
        <p:spPr bwMode="auto">
          <a:xfrm>
            <a:off x="4627670" y="5346444"/>
            <a:ext cx="1680121" cy="12625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lasticaucho.com/Sitio_web/images/plasticaucho_grup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3877" y="5712025"/>
            <a:ext cx="2432619" cy="498108"/>
          </a:xfrm>
          <a:prstGeom prst="rect">
            <a:avLst/>
          </a:prstGeom>
          <a:noFill/>
          <a:extLst>
            <a:ext uri="{909E8E84-426E-40DD-AFC4-6F175D3DCCD1}">
              <a14:hiddenFill xmlns:a14="http://schemas.microsoft.com/office/drawing/2010/main">
                <a:solidFill>
                  <a:srgbClr val="FFFFFF"/>
                </a:solidFill>
              </a14:hiddenFill>
            </a:ext>
          </a:extLst>
        </p:spPr>
      </p:pic>
      <p:sp>
        <p:nvSpPr>
          <p:cNvPr id="20" name="Título 3"/>
          <p:cNvSpPr txBox="1">
            <a:spLocks/>
          </p:cNvSpPr>
          <p:nvPr/>
        </p:nvSpPr>
        <p:spPr>
          <a:xfrm>
            <a:off x="457200" y="116632"/>
            <a:ext cx="8229600" cy="636826"/>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entury Gothic" pitchFamily="34" charset="0"/>
              </a:defRPr>
            </a:lvl2pPr>
            <a:lvl3pPr algn="ctr" rtl="0" fontAlgn="base">
              <a:spcBef>
                <a:spcPct val="0"/>
              </a:spcBef>
              <a:spcAft>
                <a:spcPct val="0"/>
              </a:spcAft>
              <a:defRPr sz="4400">
                <a:solidFill>
                  <a:schemeClr val="tx1"/>
                </a:solidFill>
                <a:latin typeface="Century Gothic" pitchFamily="34" charset="0"/>
              </a:defRPr>
            </a:lvl3pPr>
            <a:lvl4pPr algn="ctr" rtl="0" fontAlgn="base">
              <a:spcBef>
                <a:spcPct val="0"/>
              </a:spcBef>
              <a:spcAft>
                <a:spcPct val="0"/>
              </a:spcAft>
              <a:defRPr sz="4400">
                <a:solidFill>
                  <a:schemeClr val="tx1"/>
                </a:solidFill>
                <a:latin typeface="Century Gothic" pitchFamily="34" charset="0"/>
              </a:defRPr>
            </a:lvl4pPr>
            <a:lvl5pPr algn="ctr" rtl="0" fontAlgn="base">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a:lstStyle>
          <a:p>
            <a:pPr eaLnBrk="1" hangingPunct="1"/>
            <a:r>
              <a:rPr lang="es-ES" sz="3600" b="1" dirty="0" smtClean="0">
                <a:solidFill>
                  <a:schemeClr val="accent1">
                    <a:lumMod val="75000"/>
                  </a:schemeClr>
                </a:solidFill>
              </a:rPr>
              <a:t>Implementaciones en Ecuador</a:t>
            </a:r>
            <a:endParaRPr lang="es-ES" sz="3600" b="1" dirty="0">
              <a:solidFill>
                <a:schemeClr val="accent1">
                  <a:lumMod val="75000"/>
                </a:schemeClr>
              </a:solidFill>
            </a:endParaRPr>
          </a:p>
        </p:txBody>
      </p:sp>
    </p:spTree>
    <p:extLst>
      <p:ext uri="{BB962C8B-B14F-4D97-AF65-F5344CB8AC3E}">
        <p14:creationId xmlns:p14="http://schemas.microsoft.com/office/powerpoint/2010/main" val="383567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836712"/>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5496" y="44624"/>
            <a:ext cx="9073008" cy="854968"/>
          </a:xfrm>
        </p:spPr>
        <p:txBody>
          <a:bodyPr rtlCol="0">
            <a:noAutofit/>
          </a:bodyPr>
          <a:lstStyle/>
          <a:p>
            <a:r>
              <a:rPr lang="en-US" sz="2800" b="1" dirty="0">
                <a:solidFill>
                  <a:schemeClr val="tx2"/>
                </a:solidFill>
              </a:rPr>
              <a:t>ERP </a:t>
            </a:r>
            <a:r>
              <a:rPr lang="es-ES" sz="2800" b="1" dirty="0">
                <a:solidFill>
                  <a:schemeClr val="tx2"/>
                </a:solidFill>
              </a:rPr>
              <a:t>Planificación de los Recursos Empresariales</a:t>
            </a:r>
            <a:endParaRPr lang="en-US" sz="2800" b="1" dirty="0">
              <a:solidFill>
                <a:schemeClr val="tx2"/>
              </a:solidFill>
            </a:endParaRPr>
          </a:p>
        </p:txBody>
      </p:sp>
      <p:graphicFrame>
        <p:nvGraphicFramePr>
          <p:cNvPr id="14" name="6 Diagrama"/>
          <p:cNvGraphicFramePr>
            <a:graphicFrameLocks noGrp="1"/>
          </p:cNvGraphicFramePr>
          <p:nvPr>
            <p:ph idx="1"/>
            <p:extLst>
              <p:ext uri="{D42A27DB-BD31-4B8C-83A1-F6EECF244321}">
                <p14:modId xmlns:p14="http://schemas.microsoft.com/office/powerpoint/2010/main" val="127980845"/>
              </p:ext>
            </p:extLst>
          </p:nvPr>
        </p:nvGraphicFramePr>
        <p:xfrm>
          <a:off x="2391" y="1340768"/>
          <a:ext cx="90364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67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08720"/>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23528" y="116632"/>
            <a:ext cx="8686800" cy="648072"/>
          </a:xfrm>
        </p:spPr>
        <p:txBody>
          <a:bodyPr rtlCol="0">
            <a:noAutofit/>
          </a:bodyPr>
          <a:lstStyle/>
          <a:p>
            <a:r>
              <a:rPr lang="es-ES" sz="3600" b="1" dirty="0" smtClean="0">
                <a:solidFill>
                  <a:schemeClr val="tx2"/>
                </a:solidFill>
              </a:rPr>
              <a:t>Componentes de  Slego ERP</a:t>
            </a:r>
            <a:endParaRPr lang="en-US" sz="3600" b="1" dirty="0">
              <a:solidFill>
                <a:schemeClr val="tx2"/>
              </a:solidFill>
            </a:endParaRPr>
          </a:p>
        </p:txBody>
      </p:sp>
      <p:sp>
        <p:nvSpPr>
          <p:cNvPr id="10" name="Text Box 8"/>
          <p:cNvSpPr txBox="1">
            <a:spLocks noChangeArrowheads="1"/>
          </p:cNvSpPr>
          <p:nvPr/>
        </p:nvSpPr>
        <p:spPr bwMode="auto">
          <a:xfrm>
            <a:off x="173158" y="1546107"/>
            <a:ext cx="8575306" cy="15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457200" indent="-457200">
              <a:lnSpc>
                <a:spcPct val="150000"/>
              </a:lnSpc>
              <a:buClr>
                <a:schemeClr val="tx2"/>
              </a:buClr>
              <a:buFont typeface="Wingdings" pitchFamily="2" charset="2"/>
              <a:buChar char="ü"/>
            </a:pPr>
            <a:r>
              <a:rPr lang="es-EC" sz="1600" dirty="0" smtClean="0">
                <a:latin typeface="+mn-lt"/>
              </a:rPr>
              <a:t>Base </a:t>
            </a:r>
            <a:r>
              <a:rPr lang="es-EC" sz="1600" dirty="0">
                <a:latin typeface="+mn-lt"/>
              </a:rPr>
              <a:t>de Datos Oracle 11gR2</a:t>
            </a:r>
          </a:p>
          <a:p>
            <a:pPr marL="457200" indent="-457200">
              <a:lnSpc>
                <a:spcPct val="150000"/>
              </a:lnSpc>
              <a:buClr>
                <a:schemeClr val="tx2"/>
              </a:buClr>
              <a:buFont typeface="Wingdings" pitchFamily="2" charset="2"/>
              <a:buChar char="ü"/>
            </a:pPr>
            <a:r>
              <a:rPr lang="es-EC" sz="1600" dirty="0">
                <a:latin typeface="+mn-lt"/>
              </a:rPr>
              <a:t>Sistema </a:t>
            </a:r>
            <a:r>
              <a:rPr lang="es-EC" sz="1600" dirty="0" smtClean="0">
                <a:latin typeface="+mn-lt"/>
              </a:rPr>
              <a:t>Operativo Windows </a:t>
            </a:r>
            <a:r>
              <a:rPr lang="es-ES" sz="1600" dirty="0">
                <a:latin typeface="+mn-lt"/>
              </a:rPr>
              <a:t>desde la versión 2003 Server hasta la versión 2008 </a:t>
            </a:r>
            <a:r>
              <a:rPr lang="es-ES" sz="1600" dirty="0" smtClean="0">
                <a:latin typeface="+mn-lt"/>
              </a:rPr>
              <a:t>probado </a:t>
            </a:r>
            <a:r>
              <a:rPr lang="es-ES" sz="1600" dirty="0">
                <a:latin typeface="+mn-lt"/>
              </a:rPr>
              <a:t>- sobre Red </a:t>
            </a:r>
            <a:r>
              <a:rPr lang="es-ES" sz="1600" dirty="0" err="1">
                <a:latin typeface="+mn-lt"/>
              </a:rPr>
              <a:t>Hat</a:t>
            </a:r>
            <a:r>
              <a:rPr lang="es-ES" sz="1600" dirty="0">
                <a:latin typeface="+mn-lt"/>
              </a:rPr>
              <a:t> Enterprise de Linux o </a:t>
            </a:r>
            <a:r>
              <a:rPr lang="es-ES" sz="1600" dirty="0" err="1">
                <a:latin typeface="+mn-lt"/>
              </a:rPr>
              <a:t>Centos</a:t>
            </a:r>
            <a:endParaRPr lang="es-EC" sz="1600" dirty="0">
              <a:latin typeface="+mn-lt"/>
            </a:endParaRPr>
          </a:p>
          <a:p>
            <a:pPr marL="457200" indent="-457200">
              <a:lnSpc>
                <a:spcPct val="150000"/>
              </a:lnSpc>
              <a:buClr>
                <a:schemeClr val="tx2"/>
              </a:buClr>
              <a:buFont typeface="Wingdings" pitchFamily="2" charset="2"/>
              <a:buChar char="ü"/>
            </a:pPr>
            <a:r>
              <a:rPr lang="es-EC" sz="1600" dirty="0">
                <a:latin typeface="+mn-lt"/>
              </a:rPr>
              <a:t>Servidor de Aplicaciones OAS 10G de </a:t>
            </a:r>
            <a:r>
              <a:rPr lang="es-EC" sz="1600" dirty="0" smtClean="0">
                <a:latin typeface="+mn-lt"/>
              </a:rPr>
              <a:t>Oracle</a:t>
            </a:r>
            <a:endParaRPr lang="es-EC" sz="1600" dirty="0">
              <a:latin typeface="+mn-lt"/>
            </a:endParaRPr>
          </a:p>
        </p:txBody>
      </p:sp>
      <p:sp>
        <p:nvSpPr>
          <p:cNvPr id="9" name="2 Marcador de contenido"/>
          <p:cNvSpPr txBox="1">
            <a:spLocks/>
          </p:cNvSpPr>
          <p:nvPr/>
        </p:nvSpPr>
        <p:spPr bwMode="auto">
          <a:xfrm>
            <a:off x="94106" y="1144779"/>
            <a:ext cx="38884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None/>
              <a:defRPr/>
            </a:pPr>
            <a:r>
              <a:rPr lang="es-EC" sz="1800" b="1" dirty="0">
                <a:solidFill>
                  <a:srgbClr val="0070C0"/>
                </a:solidFill>
              </a:rPr>
              <a:t>Plataforma Tecnológica</a:t>
            </a:r>
          </a:p>
        </p:txBody>
      </p:sp>
      <p:sp>
        <p:nvSpPr>
          <p:cNvPr id="12" name="2 Marcador de contenido"/>
          <p:cNvSpPr txBox="1">
            <a:spLocks/>
          </p:cNvSpPr>
          <p:nvPr/>
        </p:nvSpPr>
        <p:spPr bwMode="auto">
          <a:xfrm>
            <a:off x="5926754" y="938281"/>
            <a:ext cx="3109742" cy="62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None/>
              <a:defRPr/>
            </a:pPr>
            <a:r>
              <a:rPr lang="es-EC" sz="1800" b="1" dirty="0">
                <a:solidFill>
                  <a:srgbClr val="0070C0"/>
                </a:solidFill>
              </a:rPr>
              <a:t>Módulos</a:t>
            </a:r>
            <a:r>
              <a:rPr lang="es-EC" sz="1800" b="1" dirty="0" smtClean="0"/>
              <a:t> </a:t>
            </a:r>
            <a:r>
              <a:rPr lang="es-EC" sz="1800" b="1" dirty="0">
                <a:solidFill>
                  <a:srgbClr val="0070C0"/>
                </a:solidFill>
              </a:rPr>
              <a:t>Integrados</a:t>
            </a:r>
          </a:p>
        </p:txBody>
      </p:sp>
      <p:pic>
        <p:nvPicPr>
          <p:cNvPr id="3" name="Imagen 2"/>
          <p:cNvPicPr>
            <a:picLocks noChangeAspect="1"/>
          </p:cNvPicPr>
          <p:nvPr/>
        </p:nvPicPr>
        <p:blipFill>
          <a:blip r:embed="rId3"/>
          <a:stretch>
            <a:fillRect/>
          </a:stretch>
        </p:blipFill>
        <p:spPr>
          <a:xfrm>
            <a:off x="323528" y="3285149"/>
            <a:ext cx="8424936" cy="3563266"/>
          </a:xfrm>
          <a:prstGeom prst="rect">
            <a:avLst/>
          </a:prstGeom>
        </p:spPr>
      </p:pic>
    </p:spTree>
    <p:extLst>
      <p:ext uri="{BB962C8B-B14F-4D97-AF65-F5344CB8AC3E}">
        <p14:creationId xmlns:p14="http://schemas.microsoft.com/office/powerpoint/2010/main" val="26036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08720"/>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23528" y="116632"/>
            <a:ext cx="8686800" cy="648072"/>
          </a:xfrm>
        </p:spPr>
        <p:txBody>
          <a:bodyPr rtlCol="0">
            <a:noAutofit/>
          </a:bodyPr>
          <a:lstStyle/>
          <a:p>
            <a:r>
              <a:rPr lang="es-ES" sz="3600" b="1" dirty="0" smtClean="0">
                <a:solidFill>
                  <a:schemeClr val="tx2"/>
                </a:solidFill>
              </a:rPr>
              <a:t>Otras Características de  Slego ERP</a:t>
            </a:r>
            <a:endParaRPr lang="en-US" sz="3600" b="1" dirty="0">
              <a:solidFill>
                <a:schemeClr val="tx2"/>
              </a:solidFill>
            </a:endParaRPr>
          </a:p>
        </p:txBody>
      </p:sp>
      <p:sp>
        <p:nvSpPr>
          <p:cNvPr id="20" name="1 CuadroTexto"/>
          <p:cNvSpPr txBox="1">
            <a:spLocks noChangeArrowheads="1"/>
          </p:cNvSpPr>
          <p:nvPr/>
        </p:nvSpPr>
        <p:spPr bwMode="auto">
          <a:xfrm>
            <a:off x="2830724" y="1163506"/>
            <a:ext cx="3672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indent="0"/>
            <a:r>
              <a:rPr lang="es-EC" sz="1800" b="1" dirty="0" smtClean="0">
                <a:solidFill>
                  <a:srgbClr val="0070C0"/>
                </a:solidFill>
                <a:latin typeface="+mn-lt"/>
              </a:rPr>
              <a:t>Pedidos a través de la </a:t>
            </a:r>
            <a:r>
              <a:rPr lang="es-EC" sz="1800" b="1" dirty="0">
                <a:solidFill>
                  <a:srgbClr val="0070C0"/>
                </a:solidFill>
                <a:latin typeface="+mn-lt"/>
              </a:rPr>
              <a:t>Web</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0" t="2480" r="8351"/>
          <a:stretch/>
        </p:blipFill>
        <p:spPr bwMode="auto">
          <a:xfrm>
            <a:off x="4062980" y="1556792"/>
            <a:ext cx="4973516" cy="24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11 Imagen"/>
          <p:cNvPicPr>
            <a:picLocks noChangeAspect="1" noChangeArrowheads="1"/>
          </p:cNvPicPr>
          <p:nvPr/>
        </p:nvPicPr>
        <p:blipFill rotWithShape="1">
          <a:blip r:embed="rId4">
            <a:extLst>
              <a:ext uri="{28A0092B-C50C-407E-A947-70E740481C1C}">
                <a14:useLocalDpi xmlns:a14="http://schemas.microsoft.com/office/drawing/2010/main" val="0"/>
              </a:ext>
            </a:extLst>
          </a:blip>
          <a:srcRect t="14259"/>
          <a:stretch/>
        </p:blipFill>
        <p:spPr bwMode="auto">
          <a:xfrm>
            <a:off x="75735" y="3573016"/>
            <a:ext cx="5648393" cy="309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1 CuadroTexto"/>
          <p:cNvSpPr txBox="1">
            <a:spLocks noChangeArrowheads="1"/>
          </p:cNvSpPr>
          <p:nvPr/>
        </p:nvSpPr>
        <p:spPr bwMode="auto">
          <a:xfrm>
            <a:off x="107504" y="3140968"/>
            <a:ext cx="3672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indent="0">
              <a:defRPr sz="1600" b="1">
                <a:solidFill>
                  <a:srgbClr val="0070C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C" sz="1800" dirty="0">
                <a:latin typeface="+mn-lt"/>
              </a:rPr>
              <a:t>Modelos de Análisis con OBI</a:t>
            </a:r>
          </a:p>
        </p:txBody>
      </p:sp>
    </p:spTree>
    <p:extLst>
      <p:ext uri="{BB962C8B-B14F-4D97-AF65-F5344CB8AC3E}">
        <p14:creationId xmlns:p14="http://schemas.microsoft.com/office/powerpoint/2010/main" val="396593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6512" y="908720"/>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
        <p:nvSpPr>
          <p:cNvPr id="2" name="1 Título"/>
          <p:cNvSpPr>
            <a:spLocks noGrp="1"/>
          </p:cNvSpPr>
          <p:nvPr>
            <p:ph type="title"/>
          </p:nvPr>
        </p:nvSpPr>
        <p:spPr>
          <a:xfrm>
            <a:off x="323528" y="116632"/>
            <a:ext cx="8686800" cy="648072"/>
          </a:xfrm>
        </p:spPr>
        <p:txBody>
          <a:bodyPr rtlCol="0">
            <a:noAutofit/>
          </a:bodyPr>
          <a:lstStyle/>
          <a:p>
            <a:r>
              <a:rPr lang="es-ES" sz="3600" b="1" dirty="0" smtClean="0">
                <a:solidFill>
                  <a:schemeClr val="tx2"/>
                </a:solidFill>
              </a:rPr>
              <a:t>Otras Características de  Slego ERP</a:t>
            </a:r>
            <a:endParaRPr lang="en-US" sz="3600" b="1" dirty="0">
              <a:solidFill>
                <a:schemeClr val="tx2"/>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351" y="1283539"/>
            <a:ext cx="4788421" cy="367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 CuadroTexto"/>
          <p:cNvSpPr txBox="1">
            <a:spLocks noChangeArrowheads="1"/>
          </p:cNvSpPr>
          <p:nvPr/>
        </p:nvSpPr>
        <p:spPr bwMode="auto">
          <a:xfrm>
            <a:off x="3779912" y="1916832"/>
            <a:ext cx="26062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285750" indent="-285750">
              <a:buFont typeface="Arial" panose="020B0604020202020204" pitchFamily="34" charset="0"/>
              <a:buChar char="•"/>
            </a:pPr>
            <a:r>
              <a:rPr lang="es-EC" sz="1800" b="1" dirty="0" smtClean="0">
                <a:solidFill>
                  <a:srgbClr val="0070C0"/>
                </a:solidFill>
                <a:latin typeface="+mn-lt"/>
              </a:rPr>
              <a:t>Control </a:t>
            </a:r>
            <a:r>
              <a:rPr lang="es-EC" sz="1800" b="1" dirty="0">
                <a:solidFill>
                  <a:srgbClr val="0070C0"/>
                </a:solidFill>
                <a:latin typeface="+mn-lt"/>
              </a:rPr>
              <a:t>de Rutero para </a:t>
            </a:r>
            <a:r>
              <a:rPr lang="es-EC" sz="1800" b="1" dirty="0" smtClean="0">
                <a:solidFill>
                  <a:srgbClr val="0070C0"/>
                </a:solidFill>
                <a:latin typeface="+mn-lt"/>
              </a:rPr>
              <a:t>Vendedores </a:t>
            </a:r>
            <a:endParaRPr lang="es-ES" sz="1800" b="1" dirty="0">
              <a:solidFill>
                <a:srgbClr val="0070C0"/>
              </a:solidFill>
              <a:latin typeface="+mn-lt"/>
            </a:endParaRPr>
          </a:p>
        </p:txBody>
      </p:sp>
      <p:sp>
        <p:nvSpPr>
          <p:cNvPr id="15" name="1 CuadroTexto"/>
          <p:cNvSpPr txBox="1">
            <a:spLocks noChangeArrowheads="1"/>
          </p:cNvSpPr>
          <p:nvPr/>
        </p:nvSpPr>
        <p:spPr bwMode="auto">
          <a:xfrm>
            <a:off x="428033" y="1583114"/>
            <a:ext cx="2708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buFont typeface="Arial" charset="0"/>
              <a:buChar char="•"/>
            </a:pPr>
            <a:r>
              <a:rPr lang="es-EC" sz="1800" b="1" dirty="0" smtClean="0">
                <a:solidFill>
                  <a:srgbClr val="0070C0"/>
                </a:solidFill>
                <a:latin typeface="+mn-lt"/>
              </a:rPr>
              <a:t>Envío</a:t>
            </a:r>
            <a:r>
              <a:rPr lang="en-US" sz="1800" b="1" dirty="0" smtClean="0">
                <a:solidFill>
                  <a:srgbClr val="0070C0"/>
                </a:solidFill>
                <a:latin typeface="+mn-lt"/>
              </a:rPr>
              <a:t> </a:t>
            </a:r>
            <a:r>
              <a:rPr lang="en-US" sz="1800" b="1" dirty="0">
                <a:solidFill>
                  <a:srgbClr val="0070C0"/>
                </a:solidFill>
                <a:latin typeface="+mn-lt"/>
              </a:rPr>
              <a:t>de </a:t>
            </a:r>
            <a:r>
              <a:rPr lang="es-ES" sz="1800" b="1" dirty="0" smtClean="0">
                <a:solidFill>
                  <a:srgbClr val="0070C0"/>
                </a:solidFill>
                <a:latin typeface="+mn-lt"/>
              </a:rPr>
              <a:t>correos</a:t>
            </a:r>
            <a:r>
              <a:rPr lang="en-US" sz="1800" b="1" dirty="0" smtClean="0">
                <a:solidFill>
                  <a:srgbClr val="0070C0"/>
                </a:solidFill>
                <a:latin typeface="+mn-lt"/>
              </a:rPr>
              <a:t>  </a:t>
            </a:r>
            <a:r>
              <a:rPr lang="es-ES" sz="1800" b="1" dirty="0" smtClean="0">
                <a:solidFill>
                  <a:srgbClr val="0070C0"/>
                </a:solidFill>
                <a:latin typeface="+mn-lt"/>
              </a:rPr>
              <a:t>electrónicos</a:t>
            </a:r>
            <a:r>
              <a:rPr lang="en-US" sz="1800" b="1" dirty="0" smtClean="0">
                <a:solidFill>
                  <a:srgbClr val="0070C0"/>
                </a:solidFill>
                <a:latin typeface="+mn-lt"/>
              </a:rPr>
              <a:t> </a:t>
            </a:r>
            <a:endParaRPr lang="es-EC" sz="1800" b="1" dirty="0">
              <a:solidFill>
                <a:srgbClr val="0070C0"/>
              </a:solidFill>
              <a:latin typeface="+mn-lt"/>
            </a:endParaRPr>
          </a:p>
        </p:txBody>
      </p:sp>
      <p:sp>
        <p:nvSpPr>
          <p:cNvPr id="16" name="1 CuadroTexto"/>
          <p:cNvSpPr txBox="1">
            <a:spLocks noChangeArrowheads="1"/>
          </p:cNvSpPr>
          <p:nvPr/>
        </p:nvSpPr>
        <p:spPr bwMode="auto">
          <a:xfrm>
            <a:off x="363217" y="4768158"/>
            <a:ext cx="3055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buFont typeface="Arial" charset="0"/>
              <a:buChar char="•"/>
            </a:pPr>
            <a:r>
              <a:rPr lang="es-EC" sz="1800" b="1" dirty="0" smtClean="0">
                <a:solidFill>
                  <a:srgbClr val="0070C0"/>
                </a:solidFill>
                <a:latin typeface="+mn-lt"/>
              </a:rPr>
              <a:t>Autoimpresores</a:t>
            </a:r>
          </a:p>
          <a:p>
            <a:pPr>
              <a:buFont typeface="Arial" charset="0"/>
              <a:buChar char="•"/>
            </a:pPr>
            <a:r>
              <a:rPr lang="es-EC" sz="1800" b="1" dirty="0" smtClean="0">
                <a:solidFill>
                  <a:srgbClr val="0070C0"/>
                </a:solidFill>
                <a:latin typeface="+mn-lt"/>
              </a:rPr>
              <a:t>Facturación Electrónica SRI</a:t>
            </a:r>
            <a:endParaRPr lang="es-EC" sz="1800" b="1" dirty="0">
              <a:solidFill>
                <a:srgbClr val="0070C0"/>
              </a:solidFill>
              <a:latin typeface="+mn-lt"/>
            </a:endParaRPr>
          </a:p>
        </p:txBody>
      </p:sp>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221" y="3773532"/>
            <a:ext cx="2647802" cy="291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250" y="5103873"/>
            <a:ext cx="2655078" cy="158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atic.tvazteca.com/imagenes/2013/41/1856198.jpg"/>
          <p:cNvPicPr>
            <a:picLocks noChangeAspect="1" noChangeArrowheads="1"/>
          </p:cNvPicPr>
          <p:nvPr/>
        </p:nvPicPr>
        <p:blipFill rotWithShape="1">
          <a:blip r:embed="rId6">
            <a:extLst>
              <a:ext uri="{28A0092B-C50C-407E-A947-70E740481C1C}">
                <a14:useLocalDpi xmlns:a14="http://schemas.microsoft.com/office/drawing/2010/main" val="0"/>
              </a:ext>
            </a:extLst>
          </a:blip>
          <a:srcRect l="2799" t="10455" r="50402" b="9365"/>
          <a:stretch/>
        </p:blipFill>
        <p:spPr bwMode="auto">
          <a:xfrm>
            <a:off x="549809" y="2463205"/>
            <a:ext cx="2307899" cy="20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1 Título"/>
          <p:cNvSpPr txBox="1">
            <a:spLocks/>
          </p:cNvSpPr>
          <p:nvPr/>
        </p:nvSpPr>
        <p:spPr bwMode="auto">
          <a:xfrm>
            <a:off x="827088" y="1412875"/>
            <a:ext cx="77771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150000"/>
              </a:lnSpc>
              <a:buFont typeface="Century Gothic" pitchFamily="34" charset="0"/>
              <a:buAutoNum type="arabicPeriod"/>
            </a:pPr>
            <a:endParaRPr lang="es-EC">
              <a:ea typeface="Verdana" pitchFamily="34" charset="0"/>
              <a:cs typeface="Verdana" pitchFamily="34" charset="0"/>
            </a:endParaRPr>
          </a:p>
        </p:txBody>
      </p:sp>
      <p:sp>
        <p:nvSpPr>
          <p:cNvPr id="2" name="1 Título"/>
          <p:cNvSpPr>
            <a:spLocks noGrp="1"/>
          </p:cNvSpPr>
          <p:nvPr>
            <p:ph type="title"/>
          </p:nvPr>
        </p:nvSpPr>
        <p:spPr>
          <a:xfrm>
            <a:off x="457200" y="-100013"/>
            <a:ext cx="8229600" cy="1143001"/>
          </a:xfrm>
        </p:spPr>
        <p:txBody>
          <a:bodyPr rtlCol="0">
            <a:normAutofit/>
          </a:bodyPr>
          <a:lstStyle/>
          <a:p>
            <a:pPr fontAlgn="auto">
              <a:spcAft>
                <a:spcPts val="0"/>
              </a:spcAft>
              <a:defRPr/>
            </a:pPr>
            <a:r>
              <a:rPr lang="es-EC" sz="3600" b="1" dirty="0" smtClean="0">
                <a:solidFill>
                  <a:schemeClr val="accent1">
                    <a:lumMod val="75000"/>
                  </a:schemeClr>
                </a:solidFill>
              </a:rPr>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4696039"/>
              </p:ext>
            </p:extLst>
          </p:nvPr>
        </p:nvGraphicFramePr>
        <p:xfrm>
          <a:off x="107504" y="1390090"/>
          <a:ext cx="8964488" cy="334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0 CuadroTexto"/>
          <p:cNvSpPr txBox="1"/>
          <p:nvPr/>
        </p:nvSpPr>
        <p:spPr>
          <a:xfrm>
            <a:off x="-36512" y="908720"/>
            <a:ext cx="9180512" cy="20005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EC" sz="7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4639</TotalTime>
  <Words>1899</Words>
  <Application>Microsoft Office PowerPoint</Application>
  <PresentationFormat>Presentación en pantalla (4:3)</PresentationFormat>
  <Paragraphs>603</Paragraphs>
  <Slides>26</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Century Gothic</vt:lpstr>
      <vt:lpstr>Times</vt:lpstr>
      <vt:lpstr>Times New Roman</vt:lpstr>
      <vt:lpstr>Verdana</vt:lpstr>
      <vt:lpstr>Wingdings</vt:lpstr>
      <vt:lpstr>Tema de Office</vt:lpstr>
      <vt:lpstr>Presentación de PowerPoint</vt:lpstr>
      <vt:lpstr>Planteamiento del Problema</vt:lpstr>
      <vt:lpstr>Justificación e Importancia</vt:lpstr>
      <vt:lpstr>Presentación de PowerPoint</vt:lpstr>
      <vt:lpstr>ERP Planificación de los Recursos Empresariales</vt:lpstr>
      <vt:lpstr>Componentes de  Slego ERP</vt:lpstr>
      <vt:lpstr>Otras Características de  Slego ERP</vt:lpstr>
      <vt:lpstr>Otras Características de  Slego ERP</vt:lpstr>
      <vt:lpstr>Objetivos</vt:lpstr>
      <vt:lpstr>Objetivos</vt:lpstr>
      <vt:lpstr>Metodología de Investigación</vt:lpstr>
      <vt:lpstr>Metodología de Investigación</vt:lpstr>
      <vt:lpstr>Metodología de Investigación</vt:lpstr>
      <vt:lpstr>LA PROPUESTA</vt:lpstr>
      <vt:lpstr>Mapa de Procesos </vt:lpstr>
      <vt:lpstr>Matriz de Impacto</vt:lpstr>
      <vt:lpstr>Matriz de Impacto: Área de TI</vt:lpstr>
      <vt:lpstr>Matriz de Probabilidad de Ocurrencia</vt:lpstr>
      <vt:lpstr>Matriz de Probabilidad de Ocurrencia</vt:lpstr>
      <vt:lpstr>Matriz de Probabilidad de Ocurrencia</vt:lpstr>
      <vt:lpstr>Matriz de Riesgo</vt:lpstr>
      <vt:lpstr>Matriz de Probabilidad de Ocurrencia, Frecuencia, Pérdida y Riesgo</vt:lpstr>
      <vt:lpstr>Matriz de Riesgo</vt:lpstr>
      <vt:lpstr>Presentación de PowerPoint</vt:lpstr>
      <vt:lpstr>Presentación de PowerPoint</vt:lpstr>
      <vt:lpstr>Presentación de PowerPoint</vt:lpstr>
    </vt:vector>
  </TitlesOfParts>
  <Company>jcgm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FINANCIERO ADMINISTRATIVO CONTABLE</dc:title>
  <dc:creator>sis1</dc:creator>
  <cp:lastModifiedBy>S-INNOVATEC</cp:lastModifiedBy>
  <cp:revision>282</cp:revision>
  <cp:lastPrinted>2013-01-21T16:47:10Z</cp:lastPrinted>
  <dcterms:created xsi:type="dcterms:W3CDTF">2007-08-08T18:17:55Z</dcterms:created>
  <dcterms:modified xsi:type="dcterms:W3CDTF">2015-05-27T15:33:28Z</dcterms:modified>
</cp:coreProperties>
</file>