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5">
  <p:sldMasterIdLst>
    <p:sldMasterId id="2147483732" r:id="rId1"/>
  </p:sld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59" r:id="rId11"/>
    <p:sldId id="260" r:id="rId12"/>
    <p:sldId id="269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7" r:id="rId31"/>
    <p:sldId id="298" r:id="rId32"/>
    <p:sldId id="299" r:id="rId33"/>
    <p:sldId id="300" r:id="rId34"/>
    <p:sldId id="294" r:id="rId35"/>
    <p:sldId id="295" r:id="rId36"/>
    <p:sldId id="296" r:id="rId37"/>
    <p:sldId id="268" r:id="rId3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berrones" initials="a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ROYECTO%20DE%20TESIS\JOHA\TESIS\COMPA&#209;&#205;AS%20DE%20SEGUR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C" sz="1100"/>
              <a:t>Compañías de Seguros en</a:t>
            </a:r>
            <a:r>
              <a:rPr lang="es-EC" sz="1100" baseline="0"/>
              <a:t> el Ecuador</a:t>
            </a:r>
            <a:endParaRPr lang="es-EC" sz="1100"/>
          </a:p>
        </c:rich>
      </c:tx>
      <c:layout>
        <c:manualLayout>
          <c:xMode val="edge"/>
          <c:yMode val="edge"/>
          <c:x val="0.1624998603897916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Hoja1!$C$6:$D$6</c:f>
              <c:strCache>
                <c:ptCount val="2"/>
                <c:pt idx="0">
                  <c:v>Costa </c:v>
                </c:pt>
                <c:pt idx="1">
                  <c:v>Sierra</c:v>
                </c:pt>
              </c:strCache>
            </c:strRef>
          </c:cat>
          <c:val>
            <c:numRef>
              <c:f>Hoja1!$C$7:$D$7</c:f>
              <c:numCache>
                <c:formatCode>General</c:formatCode>
                <c:ptCount val="2"/>
                <c:pt idx="0">
                  <c:v>20</c:v>
                </c:pt>
                <c:pt idx="1">
                  <c:v>17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Concentración</a:t>
            </a:r>
            <a:r>
              <a:rPr lang="en-US" baseline="0"/>
              <a:t> de Compañías de Seguros en el Ecuador.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920907137916658E-2"/>
          <c:y val="0.30532413840426809"/>
          <c:w val="0.9694444215415482"/>
          <c:h val="0.57488371245261005"/>
        </c:manualLayout>
      </c:layout>
      <c:pie3DChart>
        <c:varyColors val="1"/>
        <c:ser>
          <c:idx val="0"/>
          <c:order val="0"/>
          <c:tx>
            <c:strRef>
              <c:f>Hoja2!$H$4</c:f>
              <c:strCache>
                <c:ptCount val="1"/>
                <c:pt idx="0">
                  <c:v>Cant.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Hoja2!$G$5:$G$7</c:f>
              <c:strCache>
                <c:ptCount val="3"/>
                <c:pt idx="0">
                  <c:v>Quito</c:v>
                </c:pt>
                <c:pt idx="1">
                  <c:v>Guayaquil</c:v>
                </c:pt>
                <c:pt idx="2">
                  <c:v>Cuenca</c:v>
                </c:pt>
              </c:strCache>
            </c:strRef>
          </c:cat>
          <c:val>
            <c:numRef>
              <c:f>Hoja2!$H$5:$H$7</c:f>
              <c:numCache>
                <c:formatCode>General</c:formatCode>
                <c:ptCount val="3"/>
                <c:pt idx="0">
                  <c:v>21</c:v>
                </c:pt>
                <c:pt idx="1">
                  <c:v>15</c:v>
                </c:pt>
                <c:pt idx="2">
                  <c:v>1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0C5921-A678-4300-A539-5368A8092F2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FD3E113-CE4D-4C33-B41A-36DFD1B4FC2B}">
      <dgm:prSet phldrT="[Texto]" custT="1"/>
      <dgm:spPr/>
      <dgm:t>
        <a:bodyPr/>
        <a:lstStyle/>
        <a:p>
          <a:r>
            <a:rPr lang="es-EC" sz="2800" dirty="0" smtClean="0">
              <a:solidFill>
                <a:srgbClr val="FF0000"/>
              </a:solidFill>
            </a:rPr>
            <a:t>El seguro en Ecuador</a:t>
          </a:r>
          <a:endParaRPr lang="es-EC" sz="2800" dirty="0">
            <a:solidFill>
              <a:srgbClr val="FF0000"/>
            </a:solidFill>
          </a:endParaRPr>
        </a:p>
      </dgm:t>
    </dgm:pt>
    <dgm:pt modelId="{C5C06A87-6BBA-445F-A152-2CC887F5962A}" type="parTrans" cxnId="{8C9077EC-FCED-4F03-BFEA-76F6D124FB41}">
      <dgm:prSet/>
      <dgm:spPr/>
      <dgm:t>
        <a:bodyPr/>
        <a:lstStyle/>
        <a:p>
          <a:endParaRPr lang="es-EC"/>
        </a:p>
      </dgm:t>
    </dgm:pt>
    <dgm:pt modelId="{B0210E24-B2F2-4D1C-9C5E-1DFEAF6EFCCF}" type="sibTrans" cxnId="{8C9077EC-FCED-4F03-BFEA-76F6D124FB41}">
      <dgm:prSet/>
      <dgm:spPr/>
      <dgm:t>
        <a:bodyPr/>
        <a:lstStyle/>
        <a:p>
          <a:endParaRPr lang="es-EC"/>
        </a:p>
      </dgm:t>
    </dgm:pt>
    <dgm:pt modelId="{A6C41488-85DE-46F9-9A87-6AB30A239644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Regulada jurídicamente en el año 1909</a:t>
          </a:r>
          <a:endParaRPr lang="es-EC" dirty="0">
            <a:solidFill>
              <a:schemeClr val="tx1"/>
            </a:solidFill>
          </a:endParaRPr>
        </a:p>
      </dgm:t>
    </dgm:pt>
    <dgm:pt modelId="{9D1824FE-0C38-494C-8CEC-97C726B3C8ED}" type="parTrans" cxnId="{B305308E-B4E7-4CDC-A4E2-6A189EF33C80}">
      <dgm:prSet/>
      <dgm:spPr/>
      <dgm:t>
        <a:bodyPr/>
        <a:lstStyle/>
        <a:p>
          <a:endParaRPr lang="es-EC"/>
        </a:p>
      </dgm:t>
    </dgm:pt>
    <dgm:pt modelId="{05624A19-C33B-40F9-8387-1D5E68FF3000}" type="sibTrans" cxnId="{B305308E-B4E7-4CDC-A4E2-6A189EF33C80}">
      <dgm:prSet/>
      <dgm:spPr/>
      <dgm:t>
        <a:bodyPr/>
        <a:lstStyle/>
        <a:p>
          <a:endParaRPr lang="es-EC"/>
        </a:p>
      </dgm:t>
    </dgm:pt>
    <dgm:pt modelId="{9C0C6FCC-3729-449A-BDC9-4242A4BF1879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En 1911. Las compañías de seguros facultas a realizar contratos contra incendios </a:t>
          </a:r>
          <a:endParaRPr lang="es-EC" dirty="0">
            <a:solidFill>
              <a:schemeClr val="tx1"/>
            </a:solidFill>
          </a:endParaRPr>
        </a:p>
      </dgm:t>
    </dgm:pt>
    <dgm:pt modelId="{977D6D66-2D4B-41F6-8495-438AB1B293C1}" type="parTrans" cxnId="{9CF392EA-E451-49A8-B75E-B66EC0763AA3}">
      <dgm:prSet/>
      <dgm:spPr/>
      <dgm:t>
        <a:bodyPr/>
        <a:lstStyle/>
        <a:p>
          <a:endParaRPr lang="es-EC"/>
        </a:p>
      </dgm:t>
    </dgm:pt>
    <dgm:pt modelId="{49935500-530B-4EDF-80B3-F8817E5454AD}" type="sibTrans" cxnId="{9CF392EA-E451-49A8-B75E-B66EC0763AA3}">
      <dgm:prSet/>
      <dgm:spPr/>
      <dgm:t>
        <a:bodyPr/>
        <a:lstStyle/>
        <a:p>
          <a:endParaRPr lang="es-EC"/>
        </a:p>
      </dgm:t>
    </dgm:pt>
    <dgm:pt modelId="{75999EFA-4A5C-455E-8046-056921A1F4E7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Desde 1993 la Superintendencia de  Bancos contrala el sector</a:t>
          </a:r>
          <a:endParaRPr lang="es-EC" dirty="0">
            <a:solidFill>
              <a:schemeClr val="tx1"/>
            </a:solidFill>
          </a:endParaRPr>
        </a:p>
      </dgm:t>
    </dgm:pt>
    <dgm:pt modelId="{3B242F87-BE61-4BAD-AB0A-D3F2EB8CB841}" type="parTrans" cxnId="{41A9CD7B-DB2D-4478-8F70-61B713C93173}">
      <dgm:prSet/>
      <dgm:spPr/>
      <dgm:t>
        <a:bodyPr/>
        <a:lstStyle/>
        <a:p>
          <a:endParaRPr lang="es-EC"/>
        </a:p>
      </dgm:t>
    </dgm:pt>
    <dgm:pt modelId="{CB562B0E-E474-420C-869E-3EAC13ADA9CB}" type="sibTrans" cxnId="{41A9CD7B-DB2D-4478-8F70-61B713C93173}">
      <dgm:prSet/>
      <dgm:spPr/>
      <dgm:t>
        <a:bodyPr/>
        <a:lstStyle/>
        <a:p>
          <a:endParaRPr lang="es-EC"/>
        </a:p>
      </dgm:t>
    </dgm:pt>
    <dgm:pt modelId="{F9FD7671-C77E-4EF8-A92D-1F966EAA9B69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1998 se expide la Ley General de Seguros</a:t>
          </a:r>
          <a:endParaRPr lang="es-EC" dirty="0">
            <a:solidFill>
              <a:schemeClr val="tx1"/>
            </a:solidFill>
          </a:endParaRPr>
        </a:p>
      </dgm:t>
    </dgm:pt>
    <dgm:pt modelId="{F0E2CF2B-C360-460F-8D87-CEA1950D3896}" type="parTrans" cxnId="{3DD6946A-8C48-4AEF-9116-0CEA66D7C102}">
      <dgm:prSet/>
      <dgm:spPr/>
      <dgm:t>
        <a:bodyPr/>
        <a:lstStyle/>
        <a:p>
          <a:endParaRPr lang="es-EC"/>
        </a:p>
      </dgm:t>
    </dgm:pt>
    <dgm:pt modelId="{02541C67-4AD8-44B0-A4F1-15ED969346A1}" type="sibTrans" cxnId="{3DD6946A-8C48-4AEF-9116-0CEA66D7C102}">
      <dgm:prSet/>
      <dgm:spPr/>
      <dgm:t>
        <a:bodyPr/>
        <a:lstStyle/>
        <a:p>
          <a:endParaRPr lang="es-EC"/>
        </a:p>
      </dgm:t>
    </dgm:pt>
    <dgm:pt modelId="{4F5C08AC-64A6-4151-9719-2167AF70E645}" type="pres">
      <dgm:prSet presAssocID="{E20C5921-A678-4300-A539-5368A8092F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6072BC7-2CAF-44BA-9A12-38F6D283CD44}" type="pres">
      <dgm:prSet presAssocID="{DFD3E113-CE4D-4C33-B41A-36DFD1B4FC2B}" presName="centerShape" presStyleLbl="node0" presStyleIdx="0" presStyleCnt="1" custScaleX="127548"/>
      <dgm:spPr/>
      <dgm:t>
        <a:bodyPr/>
        <a:lstStyle/>
        <a:p>
          <a:endParaRPr lang="es-EC"/>
        </a:p>
      </dgm:t>
    </dgm:pt>
    <dgm:pt modelId="{5571EBE6-D08F-47DB-BAAD-02B266EDBBB8}" type="pres">
      <dgm:prSet presAssocID="{A6C41488-85DE-46F9-9A87-6AB30A239644}" presName="node" presStyleLbl="node1" presStyleIdx="0" presStyleCnt="4" custScaleX="17814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856BC9-D376-4B93-8564-08EF236B0438}" type="pres">
      <dgm:prSet presAssocID="{A6C41488-85DE-46F9-9A87-6AB30A239644}" presName="dummy" presStyleCnt="0"/>
      <dgm:spPr/>
    </dgm:pt>
    <dgm:pt modelId="{D2AA7630-843E-4D01-8A9B-F4DA80DE06C2}" type="pres">
      <dgm:prSet presAssocID="{05624A19-C33B-40F9-8387-1D5E68FF3000}" presName="sibTrans" presStyleLbl="sibTrans2D1" presStyleIdx="0" presStyleCnt="4" custScaleX="125979"/>
      <dgm:spPr/>
      <dgm:t>
        <a:bodyPr/>
        <a:lstStyle/>
        <a:p>
          <a:endParaRPr lang="es-EC"/>
        </a:p>
      </dgm:t>
    </dgm:pt>
    <dgm:pt modelId="{2E40A50C-D70C-4B5A-8695-DCDD2C9407B3}" type="pres">
      <dgm:prSet presAssocID="{9C0C6FCC-3729-449A-BDC9-4242A4BF1879}" presName="node" presStyleLbl="node1" presStyleIdx="1" presStyleCnt="4" custScaleX="1609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F1A50A-5157-4CFF-A25A-71311A6CBEFA}" type="pres">
      <dgm:prSet presAssocID="{9C0C6FCC-3729-449A-BDC9-4242A4BF1879}" presName="dummy" presStyleCnt="0"/>
      <dgm:spPr/>
    </dgm:pt>
    <dgm:pt modelId="{7E4B9DA1-CF76-4C1E-9879-126EDDB27A93}" type="pres">
      <dgm:prSet presAssocID="{49935500-530B-4EDF-80B3-F8817E5454AD}" presName="sibTrans" presStyleLbl="sibTrans2D1" presStyleIdx="1" presStyleCnt="4" custScaleX="125979"/>
      <dgm:spPr/>
      <dgm:t>
        <a:bodyPr/>
        <a:lstStyle/>
        <a:p>
          <a:endParaRPr lang="es-EC"/>
        </a:p>
      </dgm:t>
    </dgm:pt>
    <dgm:pt modelId="{C6346ABD-8FFA-44BF-849C-CEC9D92A171E}" type="pres">
      <dgm:prSet presAssocID="{75999EFA-4A5C-455E-8046-056921A1F4E7}" presName="node" presStyleLbl="node1" presStyleIdx="2" presStyleCnt="4" custScaleX="24249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B7449E-5A54-47BD-A84C-59AF90423F9A}" type="pres">
      <dgm:prSet presAssocID="{75999EFA-4A5C-455E-8046-056921A1F4E7}" presName="dummy" presStyleCnt="0"/>
      <dgm:spPr/>
    </dgm:pt>
    <dgm:pt modelId="{519AB320-0243-4C63-9121-C44D7DF3843A}" type="pres">
      <dgm:prSet presAssocID="{CB562B0E-E474-420C-869E-3EAC13ADA9CB}" presName="sibTrans" presStyleLbl="sibTrans2D1" presStyleIdx="2" presStyleCnt="4" custScaleX="115062"/>
      <dgm:spPr/>
      <dgm:t>
        <a:bodyPr/>
        <a:lstStyle/>
        <a:p>
          <a:endParaRPr lang="es-EC"/>
        </a:p>
      </dgm:t>
    </dgm:pt>
    <dgm:pt modelId="{32A25D84-640A-4023-B1E3-BF639DBD835E}" type="pres">
      <dgm:prSet presAssocID="{F9FD7671-C77E-4EF8-A92D-1F966EAA9B69}" presName="node" presStyleLbl="node1" presStyleIdx="3" presStyleCnt="4" custScaleX="1446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B9C850-DA14-4F63-B4C1-AFB692B3DF74}" type="pres">
      <dgm:prSet presAssocID="{F9FD7671-C77E-4EF8-A92D-1F966EAA9B69}" presName="dummy" presStyleCnt="0"/>
      <dgm:spPr/>
    </dgm:pt>
    <dgm:pt modelId="{19A628C4-ED0E-48B4-B7B3-FBAB43D20467}" type="pres">
      <dgm:prSet presAssocID="{02541C67-4AD8-44B0-A4F1-15ED969346A1}" presName="sibTrans" presStyleLbl="sibTrans2D1" presStyleIdx="3" presStyleCnt="4" custScaleX="118337"/>
      <dgm:spPr/>
      <dgm:t>
        <a:bodyPr/>
        <a:lstStyle/>
        <a:p>
          <a:endParaRPr lang="es-EC"/>
        </a:p>
      </dgm:t>
    </dgm:pt>
  </dgm:ptLst>
  <dgm:cxnLst>
    <dgm:cxn modelId="{66682E69-963E-40BD-BA05-13F9E5FD8D3B}" type="presOf" srcId="{DFD3E113-CE4D-4C33-B41A-36DFD1B4FC2B}" destId="{06072BC7-2CAF-44BA-9A12-38F6D283CD44}" srcOrd="0" destOrd="0" presId="urn:microsoft.com/office/officeart/2005/8/layout/radial6"/>
    <dgm:cxn modelId="{64C79788-A389-45C1-BF28-6DF12178387B}" type="presOf" srcId="{02541C67-4AD8-44B0-A4F1-15ED969346A1}" destId="{19A628C4-ED0E-48B4-B7B3-FBAB43D20467}" srcOrd="0" destOrd="0" presId="urn:microsoft.com/office/officeart/2005/8/layout/radial6"/>
    <dgm:cxn modelId="{524F468A-3195-4FBE-B76B-935D16CCBD03}" type="presOf" srcId="{A6C41488-85DE-46F9-9A87-6AB30A239644}" destId="{5571EBE6-D08F-47DB-BAAD-02B266EDBBB8}" srcOrd="0" destOrd="0" presId="urn:microsoft.com/office/officeart/2005/8/layout/radial6"/>
    <dgm:cxn modelId="{3DD6946A-8C48-4AEF-9116-0CEA66D7C102}" srcId="{DFD3E113-CE4D-4C33-B41A-36DFD1B4FC2B}" destId="{F9FD7671-C77E-4EF8-A92D-1F966EAA9B69}" srcOrd="3" destOrd="0" parTransId="{F0E2CF2B-C360-460F-8D87-CEA1950D3896}" sibTransId="{02541C67-4AD8-44B0-A4F1-15ED969346A1}"/>
    <dgm:cxn modelId="{33438978-4916-4C74-A609-4748D3BF057A}" type="presOf" srcId="{E20C5921-A678-4300-A539-5368A8092F2B}" destId="{4F5C08AC-64A6-4151-9719-2167AF70E645}" srcOrd="0" destOrd="0" presId="urn:microsoft.com/office/officeart/2005/8/layout/radial6"/>
    <dgm:cxn modelId="{E5E3E309-FB00-4707-A0DE-DC70EED54A24}" type="presOf" srcId="{49935500-530B-4EDF-80B3-F8817E5454AD}" destId="{7E4B9DA1-CF76-4C1E-9879-126EDDB27A93}" srcOrd="0" destOrd="0" presId="urn:microsoft.com/office/officeart/2005/8/layout/radial6"/>
    <dgm:cxn modelId="{B305308E-B4E7-4CDC-A4E2-6A189EF33C80}" srcId="{DFD3E113-CE4D-4C33-B41A-36DFD1B4FC2B}" destId="{A6C41488-85DE-46F9-9A87-6AB30A239644}" srcOrd="0" destOrd="0" parTransId="{9D1824FE-0C38-494C-8CEC-97C726B3C8ED}" sibTransId="{05624A19-C33B-40F9-8387-1D5E68FF3000}"/>
    <dgm:cxn modelId="{9CF392EA-E451-49A8-B75E-B66EC0763AA3}" srcId="{DFD3E113-CE4D-4C33-B41A-36DFD1B4FC2B}" destId="{9C0C6FCC-3729-449A-BDC9-4242A4BF1879}" srcOrd="1" destOrd="0" parTransId="{977D6D66-2D4B-41F6-8495-438AB1B293C1}" sibTransId="{49935500-530B-4EDF-80B3-F8817E5454AD}"/>
    <dgm:cxn modelId="{8C9077EC-FCED-4F03-BFEA-76F6D124FB41}" srcId="{E20C5921-A678-4300-A539-5368A8092F2B}" destId="{DFD3E113-CE4D-4C33-B41A-36DFD1B4FC2B}" srcOrd="0" destOrd="0" parTransId="{C5C06A87-6BBA-445F-A152-2CC887F5962A}" sibTransId="{B0210E24-B2F2-4D1C-9C5E-1DFEAF6EFCCF}"/>
    <dgm:cxn modelId="{F9D0BE08-A7DA-4903-8B5B-D29F75C591ED}" type="presOf" srcId="{F9FD7671-C77E-4EF8-A92D-1F966EAA9B69}" destId="{32A25D84-640A-4023-B1E3-BF639DBD835E}" srcOrd="0" destOrd="0" presId="urn:microsoft.com/office/officeart/2005/8/layout/radial6"/>
    <dgm:cxn modelId="{754D201B-B19E-44D9-B4F8-905BF59A794D}" type="presOf" srcId="{CB562B0E-E474-420C-869E-3EAC13ADA9CB}" destId="{519AB320-0243-4C63-9121-C44D7DF3843A}" srcOrd="0" destOrd="0" presId="urn:microsoft.com/office/officeart/2005/8/layout/radial6"/>
    <dgm:cxn modelId="{BC6CBEBE-F541-40A6-A90C-606997F239CA}" type="presOf" srcId="{75999EFA-4A5C-455E-8046-056921A1F4E7}" destId="{C6346ABD-8FFA-44BF-849C-CEC9D92A171E}" srcOrd="0" destOrd="0" presId="urn:microsoft.com/office/officeart/2005/8/layout/radial6"/>
    <dgm:cxn modelId="{2981F4A5-EBAC-4A3C-A811-64069E80AFE9}" type="presOf" srcId="{9C0C6FCC-3729-449A-BDC9-4242A4BF1879}" destId="{2E40A50C-D70C-4B5A-8695-DCDD2C9407B3}" srcOrd="0" destOrd="0" presId="urn:microsoft.com/office/officeart/2005/8/layout/radial6"/>
    <dgm:cxn modelId="{BBE93BCB-25C2-4452-83E3-FD554A9D6D04}" type="presOf" srcId="{05624A19-C33B-40F9-8387-1D5E68FF3000}" destId="{D2AA7630-843E-4D01-8A9B-F4DA80DE06C2}" srcOrd="0" destOrd="0" presId="urn:microsoft.com/office/officeart/2005/8/layout/radial6"/>
    <dgm:cxn modelId="{41A9CD7B-DB2D-4478-8F70-61B713C93173}" srcId="{DFD3E113-CE4D-4C33-B41A-36DFD1B4FC2B}" destId="{75999EFA-4A5C-455E-8046-056921A1F4E7}" srcOrd="2" destOrd="0" parTransId="{3B242F87-BE61-4BAD-AB0A-D3F2EB8CB841}" sibTransId="{CB562B0E-E474-420C-869E-3EAC13ADA9CB}"/>
    <dgm:cxn modelId="{B37FF6CB-0469-43C5-A59B-7FF76E46043E}" type="presParOf" srcId="{4F5C08AC-64A6-4151-9719-2167AF70E645}" destId="{06072BC7-2CAF-44BA-9A12-38F6D283CD44}" srcOrd="0" destOrd="0" presId="urn:microsoft.com/office/officeart/2005/8/layout/radial6"/>
    <dgm:cxn modelId="{69360564-9427-4306-B2F4-739E5A1D8AB2}" type="presParOf" srcId="{4F5C08AC-64A6-4151-9719-2167AF70E645}" destId="{5571EBE6-D08F-47DB-BAAD-02B266EDBBB8}" srcOrd="1" destOrd="0" presId="urn:microsoft.com/office/officeart/2005/8/layout/radial6"/>
    <dgm:cxn modelId="{4FC2FEDC-A27D-4E4B-9A8F-0E3DB379D932}" type="presParOf" srcId="{4F5C08AC-64A6-4151-9719-2167AF70E645}" destId="{DF856BC9-D376-4B93-8564-08EF236B0438}" srcOrd="2" destOrd="0" presId="urn:microsoft.com/office/officeart/2005/8/layout/radial6"/>
    <dgm:cxn modelId="{E0B69BD0-578E-4F7A-8017-3933B00E447D}" type="presParOf" srcId="{4F5C08AC-64A6-4151-9719-2167AF70E645}" destId="{D2AA7630-843E-4D01-8A9B-F4DA80DE06C2}" srcOrd="3" destOrd="0" presId="urn:microsoft.com/office/officeart/2005/8/layout/radial6"/>
    <dgm:cxn modelId="{3A8B83B9-A488-4ABF-961A-CBC3B74E69BD}" type="presParOf" srcId="{4F5C08AC-64A6-4151-9719-2167AF70E645}" destId="{2E40A50C-D70C-4B5A-8695-DCDD2C9407B3}" srcOrd="4" destOrd="0" presId="urn:microsoft.com/office/officeart/2005/8/layout/radial6"/>
    <dgm:cxn modelId="{A632B256-E2E8-443D-825C-D5E81DE26562}" type="presParOf" srcId="{4F5C08AC-64A6-4151-9719-2167AF70E645}" destId="{01F1A50A-5157-4CFF-A25A-71311A6CBEFA}" srcOrd="5" destOrd="0" presId="urn:microsoft.com/office/officeart/2005/8/layout/radial6"/>
    <dgm:cxn modelId="{8B2DF3F4-BAA6-44C0-9441-BA203F72428E}" type="presParOf" srcId="{4F5C08AC-64A6-4151-9719-2167AF70E645}" destId="{7E4B9DA1-CF76-4C1E-9879-126EDDB27A93}" srcOrd="6" destOrd="0" presId="urn:microsoft.com/office/officeart/2005/8/layout/radial6"/>
    <dgm:cxn modelId="{8FF4BF21-A758-4C8A-988E-DFCCE6B45F8D}" type="presParOf" srcId="{4F5C08AC-64A6-4151-9719-2167AF70E645}" destId="{C6346ABD-8FFA-44BF-849C-CEC9D92A171E}" srcOrd="7" destOrd="0" presId="urn:microsoft.com/office/officeart/2005/8/layout/radial6"/>
    <dgm:cxn modelId="{D454842E-925E-4E4A-B003-2299515A214B}" type="presParOf" srcId="{4F5C08AC-64A6-4151-9719-2167AF70E645}" destId="{1BB7449E-5A54-47BD-A84C-59AF90423F9A}" srcOrd="8" destOrd="0" presId="urn:microsoft.com/office/officeart/2005/8/layout/radial6"/>
    <dgm:cxn modelId="{4B8943FC-966F-45E8-A0BA-20657A0C23D9}" type="presParOf" srcId="{4F5C08AC-64A6-4151-9719-2167AF70E645}" destId="{519AB320-0243-4C63-9121-C44D7DF3843A}" srcOrd="9" destOrd="0" presId="urn:microsoft.com/office/officeart/2005/8/layout/radial6"/>
    <dgm:cxn modelId="{FBA522A3-C73F-4492-B94C-A2034775CEA9}" type="presParOf" srcId="{4F5C08AC-64A6-4151-9719-2167AF70E645}" destId="{32A25D84-640A-4023-B1E3-BF639DBD835E}" srcOrd="10" destOrd="0" presId="urn:microsoft.com/office/officeart/2005/8/layout/radial6"/>
    <dgm:cxn modelId="{2CFAA524-B63F-4C02-98EE-17A2E79BC6C9}" type="presParOf" srcId="{4F5C08AC-64A6-4151-9719-2167AF70E645}" destId="{29B9C850-DA14-4F63-B4C1-AFB692B3DF74}" srcOrd="11" destOrd="0" presId="urn:microsoft.com/office/officeart/2005/8/layout/radial6"/>
    <dgm:cxn modelId="{FF52D03B-3D59-4171-B2EE-9FAB3D803865}" type="presParOf" srcId="{4F5C08AC-64A6-4151-9719-2167AF70E645}" destId="{19A628C4-ED0E-48B4-B7B3-FBAB43D2046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310B8A-FC2C-41E6-B221-AAEEA4A7A042}" type="doc">
      <dgm:prSet loTypeId="urn:microsoft.com/office/officeart/2005/8/layout/bList2" loCatId="list" qsTypeId="urn:microsoft.com/office/officeart/2005/8/quickstyle/3d1" qsCatId="3D" csTypeId="urn:microsoft.com/office/officeart/2005/8/colors/accent0_3" csCatId="mainScheme" phldr="1"/>
      <dgm:spPr/>
    </dgm:pt>
    <dgm:pt modelId="{6CE3C30D-69B5-40A2-AEA9-35113E7C17E8}">
      <dgm:prSet phldrT="[Texto]"/>
      <dgm:spPr/>
      <dgm:t>
        <a:bodyPr/>
        <a:lstStyle/>
        <a:p>
          <a:r>
            <a:rPr lang="es-EC" dirty="0" smtClean="0"/>
            <a:t>Categoría  </a:t>
          </a:r>
          <a:endParaRPr lang="es-EC" dirty="0"/>
        </a:p>
      </dgm:t>
    </dgm:pt>
    <dgm:pt modelId="{E5F7E070-6B2C-433A-86ED-DB2A8D0DF136}" type="parTrans" cxnId="{3B31BFE0-7AB9-4470-BF30-920D472B28B9}">
      <dgm:prSet/>
      <dgm:spPr/>
      <dgm:t>
        <a:bodyPr/>
        <a:lstStyle/>
        <a:p>
          <a:endParaRPr lang="es-EC"/>
        </a:p>
      </dgm:t>
    </dgm:pt>
    <dgm:pt modelId="{576DD05D-63AE-4B28-A757-1D5A09BAEC65}" type="sibTrans" cxnId="{3B31BFE0-7AB9-4470-BF30-920D472B28B9}">
      <dgm:prSet/>
      <dgm:spPr/>
      <dgm:t>
        <a:bodyPr/>
        <a:lstStyle/>
        <a:p>
          <a:endParaRPr lang="es-EC"/>
        </a:p>
      </dgm:t>
    </dgm:pt>
    <dgm:pt modelId="{A11986A6-48A1-4651-BBBB-F9E46E3DA41C}">
      <dgm:prSet phldrT="[Texto]"/>
      <dgm:spPr/>
      <dgm:t>
        <a:bodyPr/>
        <a:lstStyle/>
        <a:p>
          <a:r>
            <a:rPr lang="es-EC" dirty="0" smtClean="0"/>
            <a:t>Epidemia</a:t>
          </a:r>
          <a:endParaRPr lang="es-EC" dirty="0"/>
        </a:p>
      </dgm:t>
    </dgm:pt>
    <dgm:pt modelId="{140E9A70-29D2-4B93-9643-F7871EB5F72B}" type="parTrans" cxnId="{2BECDA4D-997C-4915-A02A-C664D517495B}">
      <dgm:prSet/>
      <dgm:spPr/>
      <dgm:t>
        <a:bodyPr/>
        <a:lstStyle/>
        <a:p>
          <a:endParaRPr lang="es-EC"/>
        </a:p>
      </dgm:t>
    </dgm:pt>
    <dgm:pt modelId="{F9CA185B-AD6F-4FF1-99DE-4511E893ABE8}" type="sibTrans" cxnId="{2BECDA4D-997C-4915-A02A-C664D517495B}">
      <dgm:prSet/>
      <dgm:spPr/>
      <dgm:t>
        <a:bodyPr/>
        <a:lstStyle/>
        <a:p>
          <a:endParaRPr lang="es-EC"/>
        </a:p>
      </dgm:t>
    </dgm:pt>
    <dgm:pt modelId="{B4216B92-D7A4-4662-99CF-8E22F05E3949}">
      <dgm:prSet phldrT="[Texto]"/>
      <dgm:spPr/>
      <dgm:t>
        <a:bodyPr/>
        <a:lstStyle/>
        <a:p>
          <a:r>
            <a:rPr lang="es-EC" dirty="0" smtClean="0"/>
            <a:t>Falsear</a:t>
          </a:r>
          <a:endParaRPr lang="es-EC" dirty="0"/>
        </a:p>
      </dgm:t>
    </dgm:pt>
    <dgm:pt modelId="{045E16E4-75FD-4C04-BC3B-0422EB2ED845}" type="parTrans" cxnId="{FC1171E1-6C8C-4962-B7D1-85C70DE0FC73}">
      <dgm:prSet/>
      <dgm:spPr/>
      <dgm:t>
        <a:bodyPr/>
        <a:lstStyle/>
        <a:p>
          <a:endParaRPr lang="es-EC"/>
        </a:p>
      </dgm:t>
    </dgm:pt>
    <dgm:pt modelId="{C9786C25-115C-4326-8709-E25467472664}" type="sibTrans" cxnId="{FC1171E1-6C8C-4962-B7D1-85C70DE0FC73}">
      <dgm:prSet/>
      <dgm:spPr/>
      <dgm:t>
        <a:bodyPr/>
        <a:lstStyle/>
        <a:p>
          <a:endParaRPr lang="es-EC"/>
        </a:p>
      </dgm:t>
    </dgm:pt>
    <dgm:pt modelId="{B95C15DE-9D52-44EF-A38D-A3C460E77110}">
      <dgm:prSet/>
      <dgm:spPr/>
      <dgm:t>
        <a:bodyPr/>
        <a:lstStyle/>
        <a:p>
          <a:pPr algn="just"/>
          <a:r>
            <a:rPr lang="es-EC" dirty="0" smtClean="0"/>
            <a:t>Las compañías dedicadas al ramo de seguros de vehículos están siendo afectadas económicamente en el ramo vehicular del cual se está generando enriquecimiento ilícito a personas dedicas a este tipo de actividades ilícitas. </a:t>
          </a:r>
          <a:endParaRPr lang="es-EC" dirty="0"/>
        </a:p>
      </dgm:t>
    </dgm:pt>
    <dgm:pt modelId="{F39C99FB-C8E3-4B74-9055-3E3FB3A319FE}" type="parTrans" cxnId="{016B6186-66CE-4A51-A12D-ABE3DA9FA8C1}">
      <dgm:prSet/>
      <dgm:spPr/>
      <dgm:t>
        <a:bodyPr/>
        <a:lstStyle/>
        <a:p>
          <a:endParaRPr lang="es-EC"/>
        </a:p>
      </dgm:t>
    </dgm:pt>
    <dgm:pt modelId="{B2C4BB12-6121-47C2-9FB2-3923AD50D0AB}" type="sibTrans" cxnId="{016B6186-66CE-4A51-A12D-ABE3DA9FA8C1}">
      <dgm:prSet/>
      <dgm:spPr/>
      <dgm:t>
        <a:bodyPr/>
        <a:lstStyle/>
        <a:p>
          <a:endParaRPr lang="es-EC"/>
        </a:p>
      </dgm:t>
    </dgm:pt>
    <dgm:pt modelId="{28A6655C-5384-4A46-B5EB-4A26AE8360C0}">
      <dgm:prSet/>
      <dgm:spPr/>
      <dgm:t>
        <a:bodyPr/>
        <a:lstStyle/>
        <a:p>
          <a:pPr algn="just"/>
          <a:r>
            <a:rPr lang="es-EC" dirty="0" smtClean="0"/>
            <a:t>Los perjuicios por reclamos indebidos, está considerado como una de las industrias criminales más grades dentro de la sociedad.</a:t>
          </a:r>
          <a:endParaRPr lang="es-EC" dirty="0"/>
        </a:p>
      </dgm:t>
    </dgm:pt>
    <dgm:pt modelId="{7B1EA089-AE05-4CC9-BA68-BDF2C25B10C8}" type="parTrans" cxnId="{798232D2-B23E-4DC2-B5F9-79E5EE2649F8}">
      <dgm:prSet/>
      <dgm:spPr/>
      <dgm:t>
        <a:bodyPr/>
        <a:lstStyle/>
        <a:p>
          <a:endParaRPr lang="es-EC"/>
        </a:p>
      </dgm:t>
    </dgm:pt>
    <dgm:pt modelId="{94F94162-2636-4725-AE80-A8DF2DD540B4}" type="sibTrans" cxnId="{798232D2-B23E-4DC2-B5F9-79E5EE2649F8}">
      <dgm:prSet/>
      <dgm:spPr/>
      <dgm:t>
        <a:bodyPr/>
        <a:lstStyle/>
        <a:p>
          <a:endParaRPr lang="es-EC"/>
        </a:p>
      </dgm:t>
    </dgm:pt>
    <dgm:pt modelId="{BC137F0E-2AEA-42C6-91C7-588F3C5DCD42}">
      <dgm:prSet/>
      <dgm:spPr/>
      <dgm:t>
        <a:bodyPr/>
        <a:lstStyle/>
        <a:p>
          <a:pPr algn="just"/>
          <a:r>
            <a:rPr lang="es-EC" dirty="0" smtClean="0"/>
            <a:t>Las Compañías de Seguros no cuentan con un sistema unificado de información. </a:t>
          </a:r>
          <a:endParaRPr lang="es-EC" dirty="0"/>
        </a:p>
      </dgm:t>
    </dgm:pt>
    <dgm:pt modelId="{B26C0161-DF57-4A86-A98D-46348711C579}" type="parTrans" cxnId="{46FBFC98-A9A1-4236-AF7C-AA39639F64CA}">
      <dgm:prSet/>
      <dgm:spPr/>
      <dgm:t>
        <a:bodyPr/>
        <a:lstStyle/>
        <a:p>
          <a:endParaRPr lang="es-EC"/>
        </a:p>
      </dgm:t>
    </dgm:pt>
    <dgm:pt modelId="{A1B739B1-BF85-4734-96D0-CC8581429BC4}" type="sibTrans" cxnId="{46FBFC98-A9A1-4236-AF7C-AA39639F64CA}">
      <dgm:prSet/>
      <dgm:spPr/>
      <dgm:t>
        <a:bodyPr/>
        <a:lstStyle/>
        <a:p>
          <a:endParaRPr lang="es-EC"/>
        </a:p>
      </dgm:t>
    </dgm:pt>
    <dgm:pt modelId="{E21B5E01-8253-4F4A-9118-E97533EBA146}">
      <dgm:prSet/>
      <dgm:spPr/>
      <dgm:t>
        <a:bodyPr/>
        <a:lstStyle/>
        <a:p>
          <a:pPr algn="just"/>
          <a:r>
            <a:rPr lang="es-EC" dirty="0" smtClean="0"/>
            <a:t>Muy pocas utilizan una matriz anti fraude</a:t>
          </a:r>
          <a:endParaRPr lang="es-EC" dirty="0"/>
        </a:p>
      </dgm:t>
    </dgm:pt>
    <dgm:pt modelId="{0F9DEF28-9CCD-49DF-90A9-F1A86DD4AA65}" type="parTrans" cxnId="{C452D3F9-1543-4A3B-87ED-D6F9AC8CFE73}">
      <dgm:prSet/>
      <dgm:spPr/>
      <dgm:t>
        <a:bodyPr/>
        <a:lstStyle/>
        <a:p>
          <a:endParaRPr lang="es-EC"/>
        </a:p>
      </dgm:t>
    </dgm:pt>
    <dgm:pt modelId="{1827458C-8F19-4159-BD10-3ACC2FC7BA90}" type="sibTrans" cxnId="{C452D3F9-1543-4A3B-87ED-D6F9AC8CFE73}">
      <dgm:prSet/>
      <dgm:spPr/>
      <dgm:t>
        <a:bodyPr/>
        <a:lstStyle/>
        <a:p>
          <a:endParaRPr lang="es-EC"/>
        </a:p>
      </dgm:t>
    </dgm:pt>
    <dgm:pt modelId="{A00F051D-D4F8-49A7-8B7A-B72377F83E37}">
      <dgm:prSet/>
      <dgm:spPr/>
      <dgm:t>
        <a:bodyPr/>
        <a:lstStyle/>
        <a:p>
          <a:pPr algn="just"/>
          <a:r>
            <a:rPr lang="es-EC" dirty="0" smtClean="0"/>
            <a:t>La falta de un sistema de control adecuado</a:t>
          </a:r>
          <a:endParaRPr lang="es-EC" dirty="0"/>
        </a:p>
      </dgm:t>
    </dgm:pt>
    <dgm:pt modelId="{DF36B636-391D-41E1-BD19-7529680FC2B7}" type="parTrans" cxnId="{89BBDFB6-4D3A-4DBD-B659-029ECE4E06B5}">
      <dgm:prSet/>
      <dgm:spPr/>
      <dgm:t>
        <a:bodyPr/>
        <a:lstStyle/>
        <a:p>
          <a:endParaRPr lang="es-EC"/>
        </a:p>
      </dgm:t>
    </dgm:pt>
    <dgm:pt modelId="{5C507638-EE80-4F09-88B1-6AD428156852}" type="sibTrans" cxnId="{89BBDFB6-4D3A-4DBD-B659-029ECE4E06B5}">
      <dgm:prSet/>
      <dgm:spPr/>
      <dgm:t>
        <a:bodyPr/>
        <a:lstStyle/>
        <a:p>
          <a:endParaRPr lang="es-EC"/>
        </a:p>
      </dgm:t>
    </dgm:pt>
    <dgm:pt modelId="{49B871A3-1607-4C21-A83E-AED7987FDC56}" type="pres">
      <dgm:prSet presAssocID="{B9310B8A-FC2C-41E6-B221-AAEEA4A7A042}" presName="diagram" presStyleCnt="0">
        <dgm:presLayoutVars>
          <dgm:dir/>
          <dgm:animLvl val="lvl"/>
          <dgm:resizeHandles val="exact"/>
        </dgm:presLayoutVars>
      </dgm:prSet>
      <dgm:spPr/>
    </dgm:pt>
    <dgm:pt modelId="{2FD4517E-7403-4FAE-8025-3C8FA1E66A90}" type="pres">
      <dgm:prSet presAssocID="{6CE3C30D-69B5-40A2-AEA9-35113E7C17E8}" presName="compNode" presStyleCnt="0"/>
      <dgm:spPr/>
    </dgm:pt>
    <dgm:pt modelId="{1A7B61A6-6FDF-4CE4-BFA3-C6196E6B8FB2}" type="pres">
      <dgm:prSet presAssocID="{6CE3C30D-69B5-40A2-AEA9-35113E7C17E8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824D67-7F54-4B9E-AFD4-7DD9BC1B4D22}" type="pres">
      <dgm:prSet presAssocID="{6CE3C30D-69B5-40A2-AEA9-35113E7C17E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F47007-D79D-4461-93E7-3A384F434F3F}" type="pres">
      <dgm:prSet presAssocID="{6CE3C30D-69B5-40A2-AEA9-35113E7C17E8}" presName="parentRect" presStyleLbl="alignNode1" presStyleIdx="0" presStyleCnt="3"/>
      <dgm:spPr/>
      <dgm:t>
        <a:bodyPr/>
        <a:lstStyle/>
        <a:p>
          <a:endParaRPr lang="es-EC"/>
        </a:p>
      </dgm:t>
    </dgm:pt>
    <dgm:pt modelId="{A69274D6-D378-4A54-A3D2-0D10B0787CE5}" type="pres">
      <dgm:prSet presAssocID="{6CE3C30D-69B5-40A2-AEA9-35113E7C17E8}" presName="adorn" presStyleLbl="fgAccFollow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B81B63C-F828-4387-8218-AE52B2D16C8C}" type="pres">
      <dgm:prSet presAssocID="{576DD05D-63AE-4B28-A757-1D5A09BAEC65}" presName="sibTrans" presStyleLbl="sibTrans2D1" presStyleIdx="0" presStyleCnt="0"/>
      <dgm:spPr/>
      <dgm:t>
        <a:bodyPr/>
        <a:lstStyle/>
        <a:p>
          <a:endParaRPr lang="es-EC"/>
        </a:p>
      </dgm:t>
    </dgm:pt>
    <dgm:pt modelId="{AB59A3AA-4AF0-4DCD-9F46-332CD471A266}" type="pres">
      <dgm:prSet presAssocID="{A11986A6-48A1-4651-BBBB-F9E46E3DA41C}" presName="compNode" presStyleCnt="0"/>
      <dgm:spPr/>
    </dgm:pt>
    <dgm:pt modelId="{DFB564FB-891B-448D-9B59-DAC6562245EB}" type="pres">
      <dgm:prSet presAssocID="{A11986A6-48A1-4651-BBBB-F9E46E3DA41C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0E77C6-601D-4BFA-913F-6A253F291341}" type="pres">
      <dgm:prSet presAssocID="{A11986A6-48A1-4651-BBBB-F9E46E3DA41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E9DD9D-5BE3-4238-88C2-916FB0AC4758}" type="pres">
      <dgm:prSet presAssocID="{A11986A6-48A1-4651-BBBB-F9E46E3DA41C}" presName="parentRect" presStyleLbl="alignNode1" presStyleIdx="1" presStyleCnt="3"/>
      <dgm:spPr/>
      <dgm:t>
        <a:bodyPr/>
        <a:lstStyle/>
        <a:p>
          <a:endParaRPr lang="es-EC"/>
        </a:p>
      </dgm:t>
    </dgm:pt>
    <dgm:pt modelId="{EA882D90-64AF-419C-85CD-8A783B1A0FB2}" type="pres">
      <dgm:prSet presAssocID="{A11986A6-48A1-4651-BBBB-F9E46E3DA41C}" presName="adorn" presStyleLbl="fgAccFollow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0F3776E-4E6F-43E8-A380-C2B4661B2259}" type="pres">
      <dgm:prSet presAssocID="{F9CA185B-AD6F-4FF1-99DE-4511E893ABE8}" presName="sibTrans" presStyleLbl="sibTrans2D1" presStyleIdx="0" presStyleCnt="0"/>
      <dgm:spPr/>
      <dgm:t>
        <a:bodyPr/>
        <a:lstStyle/>
        <a:p>
          <a:endParaRPr lang="es-EC"/>
        </a:p>
      </dgm:t>
    </dgm:pt>
    <dgm:pt modelId="{4387EE9C-39DE-48D6-AE26-0A0475A719C5}" type="pres">
      <dgm:prSet presAssocID="{B4216B92-D7A4-4662-99CF-8E22F05E3949}" presName="compNode" presStyleCnt="0"/>
      <dgm:spPr/>
    </dgm:pt>
    <dgm:pt modelId="{E78297FA-69CB-43F0-A0DC-B7C1D4E45469}" type="pres">
      <dgm:prSet presAssocID="{B4216B92-D7A4-4662-99CF-8E22F05E3949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027162-602C-4F36-8721-B7F932241CC6}" type="pres">
      <dgm:prSet presAssocID="{B4216B92-D7A4-4662-99CF-8E22F05E394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C5CDD2-E61F-4F58-BEB3-EE117860C80A}" type="pres">
      <dgm:prSet presAssocID="{B4216B92-D7A4-4662-99CF-8E22F05E3949}" presName="parentRect" presStyleLbl="alignNode1" presStyleIdx="2" presStyleCnt="3"/>
      <dgm:spPr/>
      <dgm:t>
        <a:bodyPr/>
        <a:lstStyle/>
        <a:p>
          <a:endParaRPr lang="es-EC"/>
        </a:p>
      </dgm:t>
    </dgm:pt>
    <dgm:pt modelId="{9F0C4843-1E15-431A-9F21-87B9CADF1D8F}" type="pres">
      <dgm:prSet presAssocID="{B4216B92-D7A4-4662-99CF-8E22F05E3949}" presName="adorn" presStyleLbl="fgAccFollow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452D3F9-1543-4A3B-87ED-D6F9AC8CFE73}" srcId="{B4216B92-D7A4-4662-99CF-8E22F05E3949}" destId="{E21B5E01-8253-4F4A-9118-E97533EBA146}" srcOrd="1" destOrd="0" parTransId="{0F9DEF28-9CCD-49DF-90A9-F1A86DD4AA65}" sibTransId="{1827458C-8F19-4159-BD10-3ACC2FC7BA90}"/>
    <dgm:cxn modelId="{46FBFC98-A9A1-4236-AF7C-AA39639F64CA}" srcId="{B4216B92-D7A4-4662-99CF-8E22F05E3949}" destId="{BC137F0E-2AEA-42C6-91C7-588F3C5DCD42}" srcOrd="0" destOrd="0" parTransId="{B26C0161-DF57-4A86-A98D-46348711C579}" sibTransId="{A1B739B1-BF85-4734-96D0-CC8581429BC4}"/>
    <dgm:cxn modelId="{798232D2-B23E-4DC2-B5F9-79E5EE2649F8}" srcId="{A11986A6-48A1-4651-BBBB-F9E46E3DA41C}" destId="{28A6655C-5384-4A46-B5EB-4A26AE8360C0}" srcOrd="0" destOrd="0" parTransId="{7B1EA089-AE05-4CC9-BA68-BDF2C25B10C8}" sibTransId="{94F94162-2636-4725-AE80-A8DF2DD540B4}"/>
    <dgm:cxn modelId="{C2676510-BF76-48CD-8E34-96D3DEE8B64D}" type="presOf" srcId="{A11986A6-48A1-4651-BBBB-F9E46E3DA41C}" destId="{66E9DD9D-5BE3-4238-88C2-916FB0AC4758}" srcOrd="1" destOrd="0" presId="urn:microsoft.com/office/officeart/2005/8/layout/bList2"/>
    <dgm:cxn modelId="{B2A8A05E-EE62-4404-9A70-22040FF8780B}" type="presOf" srcId="{B95C15DE-9D52-44EF-A38D-A3C460E77110}" destId="{1A7B61A6-6FDF-4CE4-BFA3-C6196E6B8FB2}" srcOrd="0" destOrd="0" presId="urn:microsoft.com/office/officeart/2005/8/layout/bList2"/>
    <dgm:cxn modelId="{E6FDCC2D-F3CA-48E9-A6B2-4285C855C011}" type="presOf" srcId="{576DD05D-63AE-4B28-A757-1D5A09BAEC65}" destId="{EB81B63C-F828-4387-8218-AE52B2D16C8C}" srcOrd="0" destOrd="0" presId="urn:microsoft.com/office/officeart/2005/8/layout/bList2"/>
    <dgm:cxn modelId="{500C5079-C7D3-4456-8ADC-4F84F564E392}" type="presOf" srcId="{B4216B92-D7A4-4662-99CF-8E22F05E3949}" destId="{35027162-602C-4F36-8721-B7F932241CC6}" srcOrd="0" destOrd="0" presId="urn:microsoft.com/office/officeart/2005/8/layout/bList2"/>
    <dgm:cxn modelId="{FB92EF19-6F40-450A-B293-6D146222F271}" type="presOf" srcId="{BC137F0E-2AEA-42C6-91C7-588F3C5DCD42}" destId="{E78297FA-69CB-43F0-A0DC-B7C1D4E45469}" srcOrd="0" destOrd="0" presId="urn:microsoft.com/office/officeart/2005/8/layout/bList2"/>
    <dgm:cxn modelId="{EAC321E4-F56E-429C-9A24-B73B9C9EB222}" type="presOf" srcId="{6CE3C30D-69B5-40A2-AEA9-35113E7C17E8}" destId="{0E824D67-7F54-4B9E-AFD4-7DD9BC1B4D22}" srcOrd="0" destOrd="0" presId="urn:microsoft.com/office/officeart/2005/8/layout/bList2"/>
    <dgm:cxn modelId="{B453527F-8C70-443C-8B8B-06F02763B56F}" type="presOf" srcId="{B4216B92-D7A4-4662-99CF-8E22F05E3949}" destId="{1DC5CDD2-E61F-4F58-BEB3-EE117860C80A}" srcOrd="1" destOrd="0" presId="urn:microsoft.com/office/officeart/2005/8/layout/bList2"/>
    <dgm:cxn modelId="{016B6186-66CE-4A51-A12D-ABE3DA9FA8C1}" srcId="{6CE3C30D-69B5-40A2-AEA9-35113E7C17E8}" destId="{B95C15DE-9D52-44EF-A38D-A3C460E77110}" srcOrd="0" destOrd="0" parTransId="{F39C99FB-C8E3-4B74-9055-3E3FB3A319FE}" sibTransId="{B2C4BB12-6121-47C2-9FB2-3923AD50D0AB}"/>
    <dgm:cxn modelId="{BDA19316-CC17-4DD5-ACC8-6533CADEC359}" type="presOf" srcId="{A00F051D-D4F8-49A7-8B7A-B72377F83E37}" destId="{E78297FA-69CB-43F0-A0DC-B7C1D4E45469}" srcOrd="0" destOrd="2" presId="urn:microsoft.com/office/officeart/2005/8/layout/bList2"/>
    <dgm:cxn modelId="{011307E1-16B4-44FE-8BC8-9827DF9E5247}" type="presOf" srcId="{6CE3C30D-69B5-40A2-AEA9-35113E7C17E8}" destId="{C3F47007-D79D-4461-93E7-3A384F434F3F}" srcOrd="1" destOrd="0" presId="urn:microsoft.com/office/officeart/2005/8/layout/bList2"/>
    <dgm:cxn modelId="{28EACC48-7130-4D64-A957-1FED24DD7A5F}" type="presOf" srcId="{A11986A6-48A1-4651-BBBB-F9E46E3DA41C}" destId="{0D0E77C6-601D-4BFA-913F-6A253F291341}" srcOrd="0" destOrd="0" presId="urn:microsoft.com/office/officeart/2005/8/layout/bList2"/>
    <dgm:cxn modelId="{2BECDA4D-997C-4915-A02A-C664D517495B}" srcId="{B9310B8A-FC2C-41E6-B221-AAEEA4A7A042}" destId="{A11986A6-48A1-4651-BBBB-F9E46E3DA41C}" srcOrd="1" destOrd="0" parTransId="{140E9A70-29D2-4B93-9643-F7871EB5F72B}" sibTransId="{F9CA185B-AD6F-4FF1-99DE-4511E893ABE8}"/>
    <dgm:cxn modelId="{282D4EC1-01CF-4F0C-8F0B-62B56A1E2899}" type="presOf" srcId="{28A6655C-5384-4A46-B5EB-4A26AE8360C0}" destId="{DFB564FB-891B-448D-9B59-DAC6562245EB}" srcOrd="0" destOrd="0" presId="urn:microsoft.com/office/officeart/2005/8/layout/bList2"/>
    <dgm:cxn modelId="{FC1171E1-6C8C-4962-B7D1-85C70DE0FC73}" srcId="{B9310B8A-FC2C-41E6-B221-AAEEA4A7A042}" destId="{B4216B92-D7A4-4662-99CF-8E22F05E3949}" srcOrd="2" destOrd="0" parTransId="{045E16E4-75FD-4C04-BC3B-0422EB2ED845}" sibTransId="{C9786C25-115C-4326-8709-E25467472664}"/>
    <dgm:cxn modelId="{C6A07809-4F5F-4D57-B8EB-D4822093B0CC}" type="presOf" srcId="{F9CA185B-AD6F-4FF1-99DE-4511E893ABE8}" destId="{20F3776E-4E6F-43E8-A380-C2B4661B2259}" srcOrd="0" destOrd="0" presId="urn:microsoft.com/office/officeart/2005/8/layout/bList2"/>
    <dgm:cxn modelId="{BAA66269-17B7-4241-9F91-67F6E1718DF8}" type="presOf" srcId="{E21B5E01-8253-4F4A-9118-E97533EBA146}" destId="{E78297FA-69CB-43F0-A0DC-B7C1D4E45469}" srcOrd="0" destOrd="1" presId="urn:microsoft.com/office/officeart/2005/8/layout/bList2"/>
    <dgm:cxn modelId="{89BBDFB6-4D3A-4DBD-B659-029ECE4E06B5}" srcId="{B4216B92-D7A4-4662-99CF-8E22F05E3949}" destId="{A00F051D-D4F8-49A7-8B7A-B72377F83E37}" srcOrd="2" destOrd="0" parTransId="{DF36B636-391D-41E1-BD19-7529680FC2B7}" sibTransId="{5C507638-EE80-4F09-88B1-6AD428156852}"/>
    <dgm:cxn modelId="{3B31BFE0-7AB9-4470-BF30-920D472B28B9}" srcId="{B9310B8A-FC2C-41E6-B221-AAEEA4A7A042}" destId="{6CE3C30D-69B5-40A2-AEA9-35113E7C17E8}" srcOrd="0" destOrd="0" parTransId="{E5F7E070-6B2C-433A-86ED-DB2A8D0DF136}" sibTransId="{576DD05D-63AE-4B28-A757-1D5A09BAEC65}"/>
    <dgm:cxn modelId="{732FED81-4A36-4B48-8AD1-5853B4A5F99F}" type="presOf" srcId="{B9310B8A-FC2C-41E6-B221-AAEEA4A7A042}" destId="{49B871A3-1607-4C21-A83E-AED7987FDC56}" srcOrd="0" destOrd="0" presId="urn:microsoft.com/office/officeart/2005/8/layout/bList2"/>
    <dgm:cxn modelId="{9BCF7242-F312-41D5-BA02-FE03EDF98C49}" type="presParOf" srcId="{49B871A3-1607-4C21-A83E-AED7987FDC56}" destId="{2FD4517E-7403-4FAE-8025-3C8FA1E66A90}" srcOrd="0" destOrd="0" presId="urn:microsoft.com/office/officeart/2005/8/layout/bList2"/>
    <dgm:cxn modelId="{7371CB14-D697-44D5-A323-A0C32184F151}" type="presParOf" srcId="{2FD4517E-7403-4FAE-8025-3C8FA1E66A90}" destId="{1A7B61A6-6FDF-4CE4-BFA3-C6196E6B8FB2}" srcOrd="0" destOrd="0" presId="urn:microsoft.com/office/officeart/2005/8/layout/bList2"/>
    <dgm:cxn modelId="{3B7B6309-FA3B-4E39-BD93-BA1D9CF8A371}" type="presParOf" srcId="{2FD4517E-7403-4FAE-8025-3C8FA1E66A90}" destId="{0E824D67-7F54-4B9E-AFD4-7DD9BC1B4D22}" srcOrd="1" destOrd="0" presId="urn:microsoft.com/office/officeart/2005/8/layout/bList2"/>
    <dgm:cxn modelId="{19737ED9-E9C0-4F16-8B36-CD8F02E5E04F}" type="presParOf" srcId="{2FD4517E-7403-4FAE-8025-3C8FA1E66A90}" destId="{C3F47007-D79D-4461-93E7-3A384F434F3F}" srcOrd="2" destOrd="0" presId="urn:microsoft.com/office/officeart/2005/8/layout/bList2"/>
    <dgm:cxn modelId="{52DCABA1-3F05-4483-9B13-7333BFFF7C7D}" type="presParOf" srcId="{2FD4517E-7403-4FAE-8025-3C8FA1E66A90}" destId="{A69274D6-D378-4A54-A3D2-0D10B0787CE5}" srcOrd="3" destOrd="0" presId="urn:microsoft.com/office/officeart/2005/8/layout/bList2"/>
    <dgm:cxn modelId="{B298EECC-EDEE-49A2-ADFE-D1ADFA4569EA}" type="presParOf" srcId="{49B871A3-1607-4C21-A83E-AED7987FDC56}" destId="{EB81B63C-F828-4387-8218-AE52B2D16C8C}" srcOrd="1" destOrd="0" presId="urn:microsoft.com/office/officeart/2005/8/layout/bList2"/>
    <dgm:cxn modelId="{12DDAB4C-EC6D-4027-A3DC-B08704B75C54}" type="presParOf" srcId="{49B871A3-1607-4C21-A83E-AED7987FDC56}" destId="{AB59A3AA-4AF0-4DCD-9F46-332CD471A266}" srcOrd="2" destOrd="0" presId="urn:microsoft.com/office/officeart/2005/8/layout/bList2"/>
    <dgm:cxn modelId="{C0A41CC1-31C6-41BE-A49C-CD0196B3BCA8}" type="presParOf" srcId="{AB59A3AA-4AF0-4DCD-9F46-332CD471A266}" destId="{DFB564FB-891B-448D-9B59-DAC6562245EB}" srcOrd="0" destOrd="0" presId="urn:microsoft.com/office/officeart/2005/8/layout/bList2"/>
    <dgm:cxn modelId="{4FEB245D-1E70-4903-A9B4-781214F447C7}" type="presParOf" srcId="{AB59A3AA-4AF0-4DCD-9F46-332CD471A266}" destId="{0D0E77C6-601D-4BFA-913F-6A253F291341}" srcOrd="1" destOrd="0" presId="urn:microsoft.com/office/officeart/2005/8/layout/bList2"/>
    <dgm:cxn modelId="{36BBCB6D-A90F-4069-BBD0-45C26BCB91CF}" type="presParOf" srcId="{AB59A3AA-4AF0-4DCD-9F46-332CD471A266}" destId="{66E9DD9D-5BE3-4238-88C2-916FB0AC4758}" srcOrd="2" destOrd="0" presId="urn:microsoft.com/office/officeart/2005/8/layout/bList2"/>
    <dgm:cxn modelId="{53D36599-EE7E-4CE4-BBA7-00A666E86254}" type="presParOf" srcId="{AB59A3AA-4AF0-4DCD-9F46-332CD471A266}" destId="{EA882D90-64AF-419C-85CD-8A783B1A0FB2}" srcOrd="3" destOrd="0" presId="urn:microsoft.com/office/officeart/2005/8/layout/bList2"/>
    <dgm:cxn modelId="{A3CBBA31-8706-4202-996B-CAED33B681F2}" type="presParOf" srcId="{49B871A3-1607-4C21-A83E-AED7987FDC56}" destId="{20F3776E-4E6F-43E8-A380-C2B4661B2259}" srcOrd="3" destOrd="0" presId="urn:microsoft.com/office/officeart/2005/8/layout/bList2"/>
    <dgm:cxn modelId="{EB21BEFD-8F2F-45B8-A873-34809D6B5BAA}" type="presParOf" srcId="{49B871A3-1607-4C21-A83E-AED7987FDC56}" destId="{4387EE9C-39DE-48D6-AE26-0A0475A719C5}" srcOrd="4" destOrd="0" presId="urn:microsoft.com/office/officeart/2005/8/layout/bList2"/>
    <dgm:cxn modelId="{B46E6830-B956-429B-987C-D89883BBB471}" type="presParOf" srcId="{4387EE9C-39DE-48D6-AE26-0A0475A719C5}" destId="{E78297FA-69CB-43F0-A0DC-B7C1D4E45469}" srcOrd="0" destOrd="0" presId="urn:microsoft.com/office/officeart/2005/8/layout/bList2"/>
    <dgm:cxn modelId="{2309C6CC-EA60-42E9-A1D7-4802A7ED7357}" type="presParOf" srcId="{4387EE9C-39DE-48D6-AE26-0A0475A719C5}" destId="{35027162-602C-4F36-8721-B7F932241CC6}" srcOrd="1" destOrd="0" presId="urn:microsoft.com/office/officeart/2005/8/layout/bList2"/>
    <dgm:cxn modelId="{1AA315A9-72F5-4B43-8436-9483EFAA049E}" type="presParOf" srcId="{4387EE9C-39DE-48D6-AE26-0A0475A719C5}" destId="{1DC5CDD2-E61F-4F58-BEB3-EE117860C80A}" srcOrd="2" destOrd="0" presId="urn:microsoft.com/office/officeart/2005/8/layout/bList2"/>
    <dgm:cxn modelId="{1D0018D3-947B-446C-95A6-D9CC2FF47CA5}" type="presParOf" srcId="{4387EE9C-39DE-48D6-AE26-0A0475A719C5}" destId="{9F0C4843-1E15-431A-9F21-87B9CADF1D8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171E65-3E98-45FD-8773-87BF23D56128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A05C1C9B-560B-457F-9C01-E0D9EE1830AA}">
      <dgm:prSet phldrT="[Texto]" custT="1"/>
      <dgm:spPr/>
      <dgm:t>
        <a:bodyPr/>
        <a:lstStyle/>
        <a:p>
          <a:r>
            <a:rPr lang="es-EC" sz="2800" b="1" dirty="0" smtClean="0">
              <a:solidFill>
                <a:schemeClr val="tx1"/>
              </a:solidFill>
            </a:rPr>
            <a:t>Objetivos de la investigación</a:t>
          </a:r>
          <a:endParaRPr lang="es-EC" sz="2800" b="1" dirty="0">
            <a:solidFill>
              <a:schemeClr val="tx1"/>
            </a:solidFill>
          </a:endParaRPr>
        </a:p>
      </dgm:t>
    </dgm:pt>
    <dgm:pt modelId="{2E61E56D-EAAA-4C9B-B2A7-68254A91D4A5}" type="parTrans" cxnId="{FC116D41-7BF8-45BE-B157-A5EA22A86192}">
      <dgm:prSet/>
      <dgm:spPr/>
      <dgm:t>
        <a:bodyPr/>
        <a:lstStyle/>
        <a:p>
          <a:endParaRPr lang="es-EC" sz="1400"/>
        </a:p>
      </dgm:t>
    </dgm:pt>
    <dgm:pt modelId="{F5C8EB83-B0E5-4C22-966E-9CA55C6152DE}" type="sibTrans" cxnId="{FC116D41-7BF8-45BE-B157-A5EA22A86192}">
      <dgm:prSet custT="1"/>
      <dgm:spPr/>
      <dgm:t>
        <a:bodyPr/>
        <a:lstStyle/>
        <a:p>
          <a:endParaRPr lang="es-EC" sz="1400"/>
        </a:p>
      </dgm:t>
    </dgm:pt>
    <dgm:pt modelId="{7A5980F6-8319-498C-879D-3CB5654D911B}">
      <dgm:prSet phldrT="[Texto]" custT="1"/>
      <dgm:spPr/>
      <dgm:t>
        <a:bodyPr/>
        <a:lstStyle/>
        <a:p>
          <a:r>
            <a:rPr lang="es-EC" sz="2400" b="1" dirty="0" smtClean="0">
              <a:solidFill>
                <a:schemeClr val="tx1"/>
              </a:solidFill>
            </a:rPr>
            <a:t>Objetivo General</a:t>
          </a:r>
          <a:endParaRPr lang="es-EC" sz="2400" b="1" dirty="0">
            <a:solidFill>
              <a:schemeClr val="tx1"/>
            </a:solidFill>
          </a:endParaRPr>
        </a:p>
      </dgm:t>
    </dgm:pt>
    <dgm:pt modelId="{616E1D39-0862-453C-BCCF-967301488163}" type="parTrans" cxnId="{889A82AF-D74D-4E97-B0E7-89B901BAF488}">
      <dgm:prSet/>
      <dgm:spPr/>
      <dgm:t>
        <a:bodyPr/>
        <a:lstStyle/>
        <a:p>
          <a:endParaRPr lang="es-EC" sz="1400"/>
        </a:p>
      </dgm:t>
    </dgm:pt>
    <dgm:pt modelId="{93B14A09-DB14-4842-93AD-FCA16562C059}" type="sibTrans" cxnId="{889A82AF-D74D-4E97-B0E7-89B901BAF488}">
      <dgm:prSet custT="1"/>
      <dgm:spPr/>
      <dgm:t>
        <a:bodyPr/>
        <a:lstStyle/>
        <a:p>
          <a:endParaRPr lang="es-EC" sz="1400"/>
        </a:p>
      </dgm:t>
    </dgm:pt>
    <dgm:pt modelId="{2D7587B1-5156-41B5-A933-E6F150CD8D86}">
      <dgm:prSet phldrT="[Texto]" custT="1"/>
      <dgm:spPr/>
      <dgm:t>
        <a:bodyPr/>
        <a:lstStyle/>
        <a:p>
          <a:r>
            <a:rPr lang="es-EC" sz="2400" b="1" dirty="0" smtClean="0">
              <a:solidFill>
                <a:schemeClr val="tx1"/>
              </a:solidFill>
            </a:rPr>
            <a:t>Objetivos Específicos</a:t>
          </a:r>
          <a:endParaRPr lang="es-EC" sz="2400" b="1" dirty="0">
            <a:solidFill>
              <a:schemeClr val="tx1"/>
            </a:solidFill>
          </a:endParaRPr>
        </a:p>
      </dgm:t>
    </dgm:pt>
    <dgm:pt modelId="{20AA2168-AA39-4C67-BF3D-BA6D876CB0EC}" type="parTrans" cxnId="{CFC72B0B-AC4E-4167-AFC8-A444E4EBD162}">
      <dgm:prSet/>
      <dgm:spPr/>
      <dgm:t>
        <a:bodyPr/>
        <a:lstStyle/>
        <a:p>
          <a:endParaRPr lang="es-EC" sz="1400"/>
        </a:p>
      </dgm:t>
    </dgm:pt>
    <dgm:pt modelId="{E22B72D2-1AEB-4626-A34B-14D039C9D4FC}" type="sibTrans" cxnId="{CFC72B0B-AC4E-4167-AFC8-A444E4EBD162}">
      <dgm:prSet custT="1"/>
      <dgm:spPr/>
      <dgm:t>
        <a:bodyPr/>
        <a:lstStyle/>
        <a:p>
          <a:endParaRPr lang="es-EC" sz="1400"/>
        </a:p>
      </dgm:t>
    </dgm:pt>
    <dgm:pt modelId="{BE7AB9C0-E7A7-4A71-8289-5EBEF4D1CC90}">
      <dgm:prSet custT="1"/>
      <dgm:spPr/>
      <dgm:t>
        <a:bodyPr/>
        <a:lstStyle/>
        <a:p>
          <a:pPr algn="just"/>
          <a:r>
            <a:rPr lang="es-EC" sz="1400" dirty="0" smtClean="0">
              <a:solidFill>
                <a:schemeClr val="tx1"/>
              </a:solidFill>
            </a:rPr>
            <a:t>Investigación en la rama del seguro vehicular para determinar la existencia de perjuicios que afectan económicamente a esa línea de negocio dentro de las compañías aseguradoras ubicadas en la provincia de Pichincha a fin de mitigar su impacto</a:t>
          </a:r>
          <a:endParaRPr lang="es-EC" sz="1400" dirty="0">
            <a:solidFill>
              <a:schemeClr val="tx1"/>
            </a:solidFill>
          </a:endParaRPr>
        </a:p>
      </dgm:t>
    </dgm:pt>
    <dgm:pt modelId="{8D08C845-121F-4AE6-A8DB-B1585E91766D}" type="parTrans" cxnId="{BAD3A195-C29F-49D1-93D2-8D85293154F8}">
      <dgm:prSet/>
      <dgm:spPr/>
      <dgm:t>
        <a:bodyPr/>
        <a:lstStyle/>
        <a:p>
          <a:endParaRPr lang="es-EC" sz="1400"/>
        </a:p>
      </dgm:t>
    </dgm:pt>
    <dgm:pt modelId="{897D4112-43C1-4259-A7E9-701AAC3687C7}" type="sibTrans" cxnId="{BAD3A195-C29F-49D1-93D2-8D85293154F8}">
      <dgm:prSet custT="1"/>
      <dgm:spPr/>
      <dgm:t>
        <a:bodyPr/>
        <a:lstStyle/>
        <a:p>
          <a:endParaRPr lang="es-EC" sz="1400"/>
        </a:p>
      </dgm:t>
    </dgm:pt>
    <dgm:pt modelId="{A8A02806-C594-4C3C-9A6B-A10D627F7825}">
      <dgm:prSet custT="1"/>
      <dgm:spPr/>
      <dgm:t>
        <a:bodyPr/>
        <a:lstStyle/>
        <a:p>
          <a:pPr algn="just"/>
          <a:r>
            <a:rPr lang="es-EC" sz="1400" dirty="0" smtClean="0">
              <a:solidFill>
                <a:schemeClr val="tx1"/>
              </a:solidFill>
            </a:rPr>
            <a:t>Analizar las diferentes maneras de cómo se perjudica a las compañías aseguradoras en la rama vehicular.</a:t>
          </a:r>
          <a:endParaRPr lang="es-EC" sz="1400" dirty="0">
            <a:solidFill>
              <a:schemeClr val="tx1"/>
            </a:solidFill>
          </a:endParaRPr>
        </a:p>
      </dgm:t>
    </dgm:pt>
    <dgm:pt modelId="{36809224-B748-4BA7-84CC-2DF2223B6615}" type="parTrans" cxnId="{F9E4C4C7-E257-4434-8F24-02FE706AB32A}">
      <dgm:prSet/>
      <dgm:spPr/>
      <dgm:t>
        <a:bodyPr/>
        <a:lstStyle/>
        <a:p>
          <a:endParaRPr lang="es-EC" sz="1400"/>
        </a:p>
      </dgm:t>
    </dgm:pt>
    <dgm:pt modelId="{C041187E-7840-492B-BBFA-68647D002858}" type="sibTrans" cxnId="{F9E4C4C7-E257-4434-8F24-02FE706AB32A}">
      <dgm:prSet custT="1"/>
      <dgm:spPr/>
      <dgm:t>
        <a:bodyPr/>
        <a:lstStyle/>
        <a:p>
          <a:endParaRPr lang="es-EC" sz="1400"/>
        </a:p>
      </dgm:t>
    </dgm:pt>
    <dgm:pt modelId="{7EBD0D1D-DB10-4F91-8D98-879BA6907145}">
      <dgm:prSet custT="1"/>
      <dgm:spPr/>
      <dgm:t>
        <a:bodyPr/>
        <a:lstStyle/>
        <a:p>
          <a:pPr algn="just"/>
          <a:r>
            <a:rPr lang="es-EC" sz="1400" dirty="0" smtClean="0">
              <a:solidFill>
                <a:schemeClr val="tx1"/>
              </a:solidFill>
            </a:rPr>
            <a:t>Evaluar la manera de cómo las compañías de seguros hacen para mitigar el impacto económico.</a:t>
          </a:r>
          <a:endParaRPr lang="es-EC" sz="1400" dirty="0">
            <a:solidFill>
              <a:schemeClr val="tx1"/>
            </a:solidFill>
          </a:endParaRPr>
        </a:p>
      </dgm:t>
    </dgm:pt>
    <dgm:pt modelId="{D124F516-C05A-496A-96E0-7C7DF397A20D}" type="parTrans" cxnId="{0FC4E23D-33B4-4B3D-A478-F2A8CD062F25}">
      <dgm:prSet/>
      <dgm:spPr/>
      <dgm:t>
        <a:bodyPr/>
        <a:lstStyle/>
        <a:p>
          <a:endParaRPr lang="es-EC" sz="1400"/>
        </a:p>
      </dgm:t>
    </dgm:pt>
    <dgm:pt modelId="{4201BD05-9BEA-4BB6-ADBF-8476C0E3E935}" type="sibTrans" cxnId="{0FC4E23D-33B4-4B3D-A478-F2A8CD062F25}">
      <dgm:prSet custT="1"/>
      <dgm:spPr/>
      <dgm:t>
        <a:bodyPr/>
        <a:lstStyle/>
        <a:p>
          <a:endParaRPr lang="es-EC" sz="1400"/>
        </a:p>
      </dgm:t>
    </dgm:pt>
    <dgm:pt modelId="{5257AE50-105E-4775-AA35-8956112AAF97}" type="pres">
      <dgm:prSet presAssocID="{27171E65-3E98-45FD-8773-87BF23D5612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BB8A6F4-F11B-4DF0-9574-520BC184B338}" type="pres">
      <dgm:prSet presAssocID="{A05C1C9B-560B-457F-9C01-E0D9EE1830AA}" presName="root1" presStyleCnt="0"/>
      <dgm:spPr/>
    </dgm:pt>
    <dgm:pt modelId="{62F8666C-C5F7-403F-B7FB-F67EDDBC3843}" type="pres">
      <dgm:prSet presAssocID="{A05C1C9B-560B-457F-9C01-E0D9EE1830AA}" presName="LevelOneTextNode" presStyleLbl="node0" presStyleIdx="0" presStyleCnt="1" custScaleY="8010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EB95E71-4C32-4312-9AAF-4E50D439601B}" type="pres">
      <dgm:prSet presAssocID="{A05C1C9B-560B-457F-9C01-E0D9EE1830AA}" presName="level2hierChild" presStyleCnt="0"/>
      <dgm:spPr/>
    </dgm:pt>
    <dgm:pt modelId="{9A36DD99-0525-4235-9A02-03E9A4ADDF4D}" type="pres">
      <dgm:prSet presAssocID="{616E1D39-0862-453C-BCCF-967301488163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541AFEFB-7968-4085-BEEC-23AF57660555}" type="pres">
      <dgm:prSet presAssocID="{616E1D39-0862-453C-BCCF-967301488163}" presName="connTx" presStyleLbl="parChTrans1D2" presStyleIdx="0" presStyleCnt="2"/>
      <dgm:spPr/>
      <dgm:t>
        <a:bodyPr/>
        <a:lstStyle/>
        <a:p>
          <a:endParaRPr lang="es-EC"/>
        </a:p>
      </dgm:t>
    </dgm:pt>
    <dgm:pt modelId="{F7E29F9E-C122-454B-B14A-210AC562D98A}" type="pres">
      <dgm:prSet presAssocID="{7A5980F6-8319-498C-879D-3CB5654D911B}" presName="root2" presStyleCnt="0"/>
      <dgm:spPr/>
    </dgm:pt>
    <dgm:pt modelId="{200DBA7D-5B8D-42E1-A259-F2BFCD2334B1}" type="pres">
      <dgm:prSet presAssocID="{7A5980F6-8319-498C-879D-3CB5654D911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08CE9B8-A4AF-427C-A076-C30C28808609}" type="pres">
      <dgm:prSet presAssocID="{7A5980F6-8319-498C-879D-3CB5654D911B}" presName="level3hierChild" presStyleCnt="0"/>
      <dgm:spPr/>
    </dgm:pt>
    <dgm:pt modelId="{74F4469A-78BF-4F64-A728-D838A77BEBDB}" type="pres">
      <dgm:prSet presAssocID="{8D08C845-121F-4AE6-A8DB-B1585E91766D}" presName="conn2-1" presStyleLbl="parChTrans1D3" presStyleIdx="0" presStyleCnt="3"/>
      <dgm:spPr/>
      <dgm:t>
        <a:bodyPr/>
        <a:lstStyle/>
        <a:p>
          <a:endParaRPr lang="es-EC"/>
        </a:p>
      </dgm:t>
    </dgm:pt>
    <dgm:pt modelId="{96B583CD-3065-42DF-A11E-C8D24979CC2F}" type="pres">
      <dgm:prSet presAssocID="{8D08C845-121F-4AE6-A8DB-B1585E91766D}" presName="connTx" presStyleLbl="parChTrans1D3" presStyleIdx="0" presStyleCnt="3"/>
      <dgm:spPr/>
      <dgm:t>
        <a:bodyPr/>
        <a:lstStyle/>
        <a:p>
          <a:endParaRPr lang="es-EC"/>
        </a:p>
      </dgm:t>
    </dgm:pt>
    <dgm:pt modelId="{BAAD1939-031B-491F-835D-D8C60E0AB7FC}" type="pres">
      <dgm:prSet presAssocID="{BE7AB9C0-E7A7-4A71-8289-5EBEF4D1CC90}" presName="root2" presStyleCnt="0"/>
      <dgm:spPr/>
    </dgm:pt>
    <dgm:pt modelId="{E938476F-ACC5-4A9A-A177-8EA1CAE7A5F5}" type="pres">
      <dgm:prSet presAssocID="{BE7AB9C0-E7A7-4A71-8289-5EBEF4D1CC90}" presName="LevelTwoTextNode" presStyleLbl="node3" presStyleIdx="0" presStyleCnt="3" custScaleX="111527" custScaleY="13102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E4A7C66-1C7E-443A-A756-D2D144935DC3}" type="pres">
      <dgm:prSet presAssocID="{BE7AB9C0-E7A7-4A71-8289-5EBEF4D1CC90}" presName="level3hierChild" presStyleCnt="0"/>
      <dgm:spPr/>
    </dgm:pt>
    <dgm:pt modelId="{659E86AF-7EC0-42FC-8105-9E2A8E404CD6}" type="pres">
      <dgm:prSet presAssocID="{20AA2168-AA39-4C67-BF3D-BA6D876CB0EC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33945832-9BD8-4CDA-BBD1-2BBC4621DF56}" type="pres">
      <dgm:prSet presAssocID="{20AA2168-AA39-4C67-BF3D-BA6D876CB0EC}" presName="connTx" presStyleLbl="parChTrans1D2" presStyleIdx="1" presStyleCnt="2"/>
      <dgm:spPr/>
      <dgm:t>
        <a:bodyPr/>
        <a:lstStyle/>
        <a:p>
          <a:endParaRPr lang="es-EC"/>
        </a:p>
      </dgm:t>
    </dgm:pt>
    <dgm:pt modelId="{21952E0F-879D-448D-9966-242BDB3DBE7D}" type="pres">
      <dgm:prSet presAssocID="{2D7587B1-5156-41B5-A933-E6F150CD8D86}" presName="root2" presStyleCnt="0"/>
      <dgm:spPr/>
    </dgm:pt>
    <dgm:pt modelId="{AB7A272F-F928-40FB-857A-C919973B9A9B}" type="pres">
      <dgm:prSet presAssocID="{2D7587B1-5156-41B5-A933-E6F150CD8D86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EA92062-CE51-4980-936A-1998C07C5321}" type="pres">
      <dgm:prSet presAssocID="{2D7587B1-5156-41B5-A933-E6F150CD8D86}" presName="level3hierChild" presStyleCnt="0"/>
      <dgm:spPr/>
    </dgm:pt>
    <dgm:pt modelId="{DB15D67B-65A5-479C-8E23-6FFE40C6EC0D}" type="pres">
      <dgm:prSet presAssocID="{36809224-B748-4BA7-84CC-2DF2223B6615}" presName="conn2-1" presStyleLbl="parChTrans1D3" presStyleIdx="1" presStyleCnt="3"/>
      <dgm:spPr/>
      <dgm:t>
        <a:bodyPr/>
        <a:lstStyle/>
        <a:p>
          <a:endParaRPr lang="es-EC"/>
        </a:p>
      </dgm:t>
    </dgm:pt>
    <dgm:pt modelId="{2499B061-516D-49E6-A7BD-22B328FF97D6}" type="pres">
      <dgm:prSet presAssocID="{36809224-B748-4BA7-84CC-2DF2223B6615}" presName="connTx" presStyleLbl="parChTrans1D3" presStyleIdx="1" presStyleCnt="3"/>
      <dgm:spPr/>
      <dgm:t>
        <a:bodyPr/>
        <a:lstStyle/>
        <a:p>
          <a:endParaRPr lang="es-EC"/>
        </a:p>
      </dgm:t>
    </dgm:pt>
    <dgm:pt modelId="{38005F3A-3BC9-4699-8F65-5C50278C42DC}" type="pres">
      <dgm:prSet presAssocID="{A8A02806-C594-4C3C-9A6B-A10D627F7825}" presName="root2" presStyleCnt="0"/>
      <dgm:spPr/>
    </dgm:pt>
    <dgm:pt modelId="{05241C79-8088-47A7-9AEA-F54E601D1484}" type="pres">
      <dgm:prSet presAssocID="{A8A02806-C594-4C3C-9A6B-A10D627F7825}" presName="LevelTwoTextNode" presStyleLbl="node3" presStyleIdx="1" presStyleCnt="3" custScaleX="11009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557C4DF-6290-42DE-9198-FA1C957BFF74}" type="pres">
      <dgm:prSet presAssocID="{A8A02806-C594-4C3C-9A6B-A10D627F7825}" presName="level3hierChild" presStyleCnt="0"/>
      <dgm:spPr/>
    </dgm:pt>
    <dgm:pt modelId="{5EF289E3-D335-499A-82BF-428D79C1D2C7}" type="pres">
      <dgm:prSet presAssocID="{D124F516-C05A-496A-96E0-7C7DF397A20D}" presName="conn2-1" presStyleLbl="parChTrans1D3" presStyleIdx="2" presStyleCnt="3"/>
      <dgm:spPr/>
      <dgm:t>
        <a:bodyPr/>
        <a:lstStyle/>
        <a:p>
          <a:endParaRPr lang="es-EC"/>
        </a:p>
      </dgm:t>
    </dgm:pt>
    <dgm:pt modelId="{CD292C79-3E8C-48D0-A7D0-B0859B90FCE6}" type="pres">
      <dgm:prSet presAssocID="{D124F516-C05A-496A-96E0-7C7DF397A20D}" presName="connTx" presStyleLbl="parChTrans1D3" presStyleIdx="2" presStyleCnt="3"/>
      <dgm:spPr/>
      <dgm:t>
        <a:bodyPr/>
        <a:lstStyle/>
        <a:p>
          <a:endParaRPr lang="es-EC"/>
        </a:p>
      </dgm:t>
    </dgm:pt>
    <dgm:pt modelId="{745B8DFA-BB7A-4F41-81EA-DA7D6B41819A}" type="pres">
      <dgm:prSet presAssocID="{7EBD0D1D-DB10-4F91-8D98-879BA6907145}" presName="root2" presStyleCnt="0"/>
      <dgm:spPr/>
    </dgm:pt>
    <dgm:pt modelId="{39C9D4D5-FF30-4902-8CD6-188277B0A5C7}" type="pres">
      <dgm:prSet presAssocID="{7EBD0D1D-DB10-4F91-8D98-879BA6907145}" presName="LevelTwoTextNode" presStyleLbl="node3" presStyleIdx="2" presStyleCnt="3" custScaleX="11152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A42BFFD-B8EB-48D8-84B6-90099A2E5AB7}" type="pres">
      <dgm:prSet presAssocID="{7EBD0D1D-DB10-4F91-8D98-879BA6907145}" presName="level3hierChild" presStyleCnt="0"/>
      <dgm:spPr/>
    </dgm:pt>
  </dgm:ptLst>
  <dgm:cxnLst>
    <dgm:cxn modelId="{66487685-029C-4B8D-AD55-2FE25231E233}" type="presOf" srcId="{D124F516-C05A-496A-96E0-7C7DF397A20D}" destId="{5EF289E3-D335-499A-82BF-428D79C1D2C7}" srcOrd="0" destOrd="0" presId="urn:microsoft.com/office/officeart/2008/layout/HorizontalMultiLevelHierarchy"/>
    <dgm:cxn modelId="{8DAA5A28-F8A6-4E28-B8AE-C4363568817C}" type="presOf" srcId="{36809224-B748-4BA7-84CC-2DF2223B6615}" destId="{DB15D67B-65A5-479C-8E23-6FFE40C6EC0D}" srcOrd="0" destOrd="0" presId="urn:microsoft.com/office/officeart/2008/layout/HorizontalMultiLevelHierarchy"/>
    <dgm:cxn modelId="{FC116D41-7BF8-45BE-B157-A5EA22A86192}" srcId="{27171E65-3E98-45FD-8773-87BF23D56128}" destId="{A05C1C9B-560B-457F-9C01-E0D9EE1830AA}" srcOrd="0" destOrd="0" parTransId="{2E61E56D-EAAA-4C9B-B2A7-68254A91D4A5}" sibTransId="{F5C8EB83-B0E5-4C22-966E-9CA55C6152DE}"/>
    <dgm:cxn modelId="{082FC2F3-F94A-462D-B6C5-CB672380E63C}" type="presOf" srcId="{D124F516-C05A-496A-96E0-7C7DF397A20D}" destId="{CD292C79-3E8C-48D0-A7D0-B0859B90FCE6}" srcOrd="1" destOrd="0" presId="urn:microsoft.com/office/officeart/2008/layout/HorizontalMultiLevelHierarchy"/>
    <dgm:cxn modelId="{889A82AF-D74D-4E97-B0E7-89B901BAF488}" srcId="{A05C1C9B-560B-457F-9C01-E0D9EE1830AA}" destId="{7A5980F6-8319-498C-879D-3CB5654D911B}" srcOrd="0" destOrd="0" parTransId="{616E1D39-0862-453C-BCCF-967301488163}" sibTransId="{93B14A09-DB14-4842-93AD-FCA16562C059}"/>
    <dgm:cxn modelId="{0FC4E23D-33B4-4B3D-A478-F2A8CD062F25}" srcId="{2D7587B1-5156-41B5-A933-E6F150CD8D86}" destId="{7EBD0D1D-DB10-4F91-8D98-879BA6907145}" srcOrd="1" destOrd="0" parTransId="{D124F516-C05A-496A-96E0-7C7DF397A20D}" sibTransId="{4201BD05-9BEA-4BB6-ADBF-8476C0E3E935}"/>
    <dgm:cxn modelId="{142692E5-B505-4A17-AA20-7593457E92FD}" type="presOf" srcId="{8D08C845-121F-4AE6-A8DB-B1585E91766D}" destId="{96B583CD-3065-42DF-A11E-C8D24979CC2F}" srcOrd="1" destOrd="0" presId="urn:microsoft.com/office/officeart/2008/layout/HorizontalMultiLevelHierarchy"/>
    <dgm:cxn modelId="{CFC72B0B-AC4E-4167-AFC8-A444E4EBD162}" srcId="{A05C1C9B-560B-457F-9C01-E0D9EE1830AA}" destId="{2D7587B1-5156-41B5-A933-E6F150CD8D86}" srcOrd="1" destOrd="0" parTransId="{20AA2168-AA39-4C67-BF3D-BA6D876CB0EC}" sibTransId="{E22B72D2-1AEB-4626-A34B-14D039C9D4FC}"/>
    <dgm:cxn modelId="{A7ED44BE-5B3E-4636-A3BB-153E73CD9984}" type="presOf" srcId="{2D7587B1-5156-41B5-A933-E6F150CD8D86}" destId="{AB7A272F-F928-40FB-857A-C919973B9A9B}" srcOrd="0" destOrd="0" presId="urn:microsoft.com/office/officeart/2008/layout/HorizontalMultiLevelHierarchy"/>
    <dgm:cxn modelId="{707375C4-57AA-446E-AAFF-654D3FD2E22E}" type="presOf" srcId="{A05C1C9B-560B-457F-9C01-E0D9EE1830AA}" destId="{62F8666C-C5F7-403F-B7FB-F67EDDBC3843}" srcOrd="0" destOrd="0" presId="urn:microsoft.com/office/officeart/2008/layout/HorizontalMultiLevelHierarchy"/>
    <dgm:cxn modelId="{C1A67991-17DD-4E99-98B6-19E68255959F}" type="presOf" srcId="{7EBD0D1D-DB10-4F91-8D98-879BA6907145}" destId="{39C9D4D5-FF30-4902-8CD6-188277B0A5C7}" srcOrd="0" destOrd="0" presId="urn:microsoft.com/office/officeart/2008/layout/HorizontalMultiLevelHierarchy"/>
    <dgm:cxn modelId="{3607E3B9-E8B1-42FA-BC4F-98F846E50648}" type="presOf" srcId="{7A5980F6-8319-498C-879D-3CB5654D911B}" destId="{200DBA7D-5B8D-42E1-A259-F2BFCD2334B1}" srcOrd="0" destOrd="0" presId="urn:microsoft.com/office/officeart/2008/layout/HorizontalMultiLevelHierarchy"/>
    <dgm:cxn modelId="{F9E4C4C7-E257-4434-8F24-02FE706AB32A}" srcId="{2D7587B1-5156-41B5-A933-E6F150CD8D86}" destId="{A8A02806-C594-4C3C-9A6B-A10D627F7825}" srcOrd="0" destOrd="0" parTransId="{36809224-B748-4BA7-84CC-2DF2223B6615}" sibTransId="{C041187E-7840-492B-BBFA-68647D002858}"/>
    <dgm:cxn modelId="{AE78487C-7526-44C9-BB0E-7D0D5F538A73}" type="presOf" srcId="{616E1D39-0862-453C-BCCF-967301488163}" destId="{9A36DD99-0525-4235-9A02-03E9A4ADDF4D}" srcOrd="0" destOrd="0" presId="urn:microsoft.com/office/officeart/2008/layout/HorizontalMultiLevelHierarchy"/>
    <dgm:cxn modelId="{CE0B5160-242A-47DB-AE37-C3B760AAE3E7}" type="presOf" srcId="{8D08C845-121F-4AE6-A8DB-B1585E91766D}" destId="{74F4469A-78BF-4F64-A728-D838A77BEBDB}" srcOrd="0" destOrd="0" presId="urn:microsoft.com/office/officeart/2008/layout/HorizontalMultiLevelHierarchy"/>
    <dgm:cxn modelId="{9806AAF7-864F-4A16-8D29-FF15BD3FCB08}" type="presOf" srcId="{20AA2168-AA39-4C67-BF3D-BA6D876CB0EC}" destId="{33945832-9BD8-4CDA-BBD1-2BBC4621DF56}" srcOrd="1" destOrd="0" presId="urn:microsoft.com/office/officeart/2008/layout/HorizontalMultiLevelHierarchy"/>
    <dgm:cxn modelId="{15BA1EF3-6EED-4B8E-AA02-6F878DE71D4B}" type="presOf" srcId="{36809224-B748-4BA7-84CC-2DF2223B6615}" destId="{2499B061-516D-49E6-A7BD-22B328FF97D6}" srcOrd="1" destOrd="0" presId="urn:microsoft.com/office/officeart/2008/layout/HorizontalMultiLevelHierarchy"/>
    <dgm:cxn modelId="{63E0A04F-BE9B-4F61-A269-2F29FE58303D}" type="presOf" srcId="{27171E65-3E98-45FD-8773-87BF23D56128}" destId="{5257AE50-105E-4775-AA35-8956112AAF97}" srcOrd="0" destOrd="0" presId="urn:microsoft.com/office/officeart/2008/layout/HorizontalMultiLevelHierarchy"/>
    <dgm:cxn modelId="{73C20BDB-716A-4D47-89E6-FDDCA840ED82}" type="presOf" srcId="{A8A02806-C594-4C3C-9A6B-A10D627F7825}" destId="{05241C79-8088-47A7-9AEA-F54E601D1484}" srcOrd="0" destOrd="0" presId="urn:microsoft.com/office/officeart/2008/layout/HorizontalMultiLevelHierarchy"/>
    <dgm:cxn modelId="{B9D21713-5B07-4D49-8D2C-AA6976ABAEA0}" type="presOf" srcId="{BE7AB9C0-E7A7-4A71-8289-5EBEF4D1CC90}" destId="{E938476F-ACC5-4A9A-A177-8EA1CAE7A5F5}" srcOrd="0" destOrd="0" presId="urn:microsoft.com/office/officeart/2008/layout/HorizontalMultiLevelHierarchy"/>
    <dgm:cxn modelId="{2AED37EB-124B-48A5-981A-8AEEBE1EC8F3}" type="presOf" srcId="{20AA2168-AA39-4C67-BF3D-BA6D876CB0EC}" destId="{659E86AF-7EC0-42FC-8105-9E2A8E404CD6}" srcOrd="0" destOrd="0" presId="urn:microsoft.com/office/officeart/2008/layout/HorizontalMultiLevelHierarchy"/>
    <dgm:cxn modelId="{BAD3A195-C29F-49D1-93D2-8D85293154F8}" srcId="{7A5980F6-8319-498C-879D-3CB5654D911B}" destId="{BE7AB9C0-E7A7-4A71-8289-5EBEF4D1CC90}" srcOrd="0" destOrd="0" parTransId="{8D08C845-121F-4AE6-A8DB-B1585E91766D}" sibTransId="{897D4112-43C1-4259-A7E9-701AAC3687C7}"/>
    <dgm:cxn modelId="{8E6317F4-9B54-47C3-BEB4-955CBFCB1525}" type="presOf" srcId="{616E1D39-0862-453C-BCCF-967301488163}" destId="{541AFEFB-7968-4085-BEEC-23AF57660555}" srcOrd="1" destOrd="0" presId="urn:microsoft.com/office/officeart/2008/layout/HorizontalMultiLevelHierarchy"/>
    <dgm:cxn modelId="{A8828C8E-E939-47B1-9E7D-6412DD5CF0CB}" type="presParOf" srcId="{5257AE50-105E-4775-AA35-8956112AAF97}" destId="{1BB8A6F4-F11B-4DF0-9574-520BC184B338}" srcOrd="0" destOrd="0" presId="urn:microsoft.com/office/officeart/2008/layout/HorizontalMultiLevelHierarchy"/>
    <dgm:cxn modelId="{BD7CE6E4-DFDE-4B4E-B578-D16D167A131B}" type="presParOf" srcId="{1BB8A6F4-F11B-4DF0-9574-520BC184B338}" destId="{62F8666C-C5F7-403F-B7FB-F67EDDBC3843}" srcOrd="0" destOrd="0" presId="urn:microsoft.com/office/officeart/2008/layout/HorizontalMultiLevelHierarchy"/>
    <dgm:cxn modelId="{887C795F-25FD-44F8-9E06-214720BD59BB}" type="presParOf" srcId="{1BB8A6F4-F11B-4DF0-9574-520BC184B338}" destId="{AEB95E71-4C32-4312-9AAF-4E50D439601B}" srcOrd="1" destOrd="0" presId="urn:microsoft.com/office/officeart/2008/layout/HorizontalMultiLevelHierarchy"/>
    <dgm:cxn modelId="{E1F3E0F2-26DA-4D41-BBC3-D6CC8519E14C}" type="presParOf" srcId="{AEB95E71-4C32-4312-9AAF-4E50D439601B}" destId="{9A36DD99-0525-4235-9A02-03E9A4ADDF4D}" srcOrd="0" destOrd="0" presId="urn:microsoft.com/office/officeart/2008/layout/HorizontalMultiLevelHierarchy"/>
    <dgm:cxn modelId="{557236AC-62B1-49A9-BE26-0722076687FA}" type="presParOf" srcId="{9A36DD99-0525-4235-9A02-03E9A4ADDF4D}" destId="{541AFEFB-7968-4085-BEEC-23AF57660555}" srcOrd="0" destOrd="0" presId="urn:microsoft.com/office/officeart/2008/layout/HorizontalMultiLevelHierarchy"/>
    <dgm:cxn modelId="{C5AF8D15-8231-48EF-B93A-2A48458C6031}" type="presParOf" srcId="{AEB95E71-4C32-4312-9AAF-4E50D439601B}" destId="{F7E29F9E-C122-454B-B14A-210AC562D98A}" srcOrd="1" destOrd="0" presId="urn:microsoft.com/office/officeart/2008/layout/HorizontalMultiLevelHierarchy"/>
    <dgm:cxn modelId="{8A9098EC-052A-45D7-B506-55FE2F2F28F8}" type="presParOf" srcId="{F7E29F9E-C122-454B-B14A-210AC562D98A}" destId="{200DBA7D-5B8D-42E1-A259-F2BFCD2334B1}" srcOrd="0" destOrd="0" presId="urn:microsoft.com/office/officeart/2008/layout/HorizontalMultiLevelHierarchy"/>
    <dgm:cxn modelId="{D36F4FE0-41D8-48D2-A476-31E5F6DDA69D}" type="presParOf" srcId="{F7E29F9E-C122-454B-B14A-210AC562D98A}" destId="{008CE9B8-A4AF-427C-A076-C30C28808609}" srcOrd="1" destOrd="0" presId="urn:microsoft.com/office/officeart/2008/layout/HorizontalMultiLevelHierarchy"/>
    <dgm:cxn modelId="{E373B999-0D27-4281-8D4D-EE59FD4D9EAA}" type="presParOf" srcId="{008CE9B8-A4AF-427C-A076-C30C28808609}" destId="{74F4469A-78BF-4F64-A728-D838A77BEBDB}" srcOrd="0" destOrd="0" presId="urn:microsoft.com/office/officeart/2008/layout/HorizontalMultiLevelHierarchy"/>
    <dgm:cxn modelId="{7C958FCD-2393-45C7-87A1-F28A43340A4A}" type="presParOf" srcId="{74F4469A-78BF-4F64-A728-D838A77BEBDB}" destId="{96B583CD-3065-42DF-A11E-C8D24979CC2F}" srcOrd="0" destOrd="0" presId="urn:microsoft.com/office/officeart/2008/layout/HorizontalMultiLevelHierarchy"/>
    <dgm:cxn modelId="{689B4CA3-FC03-4385-B573-DDCB314B6892}" type="presParOf" srcId="{008CE9B8-A4AF-427C-A076-C30C28808609}" destId="{BAAD1939-031B-491F-835D-D8C60E0AB7FC}" srcOrd="1" destOrd="0" presId="urn:microsoft.com/office/officeart/2008/layout/HorizontalMultiLevelHierarchy"/>
    <dgm:cxn modelId="{BCFBAA52-B35B-41DE-B2A2-C145FC8DBE88}" type="presParOf" srcId="{BAAD1939-031B-491F-835D-D8C60E0AB7FC}" destId="{E938476F-ACC5-4A9A-A177-8EA1CAE7A5F5}" srcOrd="0" destOrd="0" presId="urn:microsoft.com/office/officeart/2008/layout/HorizontalMultiLevelHierarchy"/>
    <dgm:cxn modelId="{D20583A5-0817-4256-8712-9C2A8AD566AD}" type="presParOf" srcId="{BAAD1939-031B-491F-835D-D8C60E0AB7FC}" destId="{6E4A7C66-1C7E-443A-A756-D2D144935DC3}" srcOrd="1" destOrd="0" presId="urn:microsoft.com/office/officeart/2008/layout/HorizontalMultiLevelHierarchy"/>
    <dgm:cxn modelId="{AA2B00AF-F135-4DD7-BDD3-E03268EC599C}" type="presParOf" srcId="{AEB95E71-4C32-4312-9AAF-4E50D439601B}" destId="{659E86AF-7EC0-42FC-8105-9E2A8E404CD6}" srcOrd="2" destOrd="0" presId="urn:microsoft.com/office/officeart/2008/layout/HorizontalMultiLevelHierarchy"/>
    <dgm:cxn modelId="{DE74C55A-3F51-4205-B482-CCC3A7C15F0C}" type="presParOf" srcId="{659E86AF-7EC0-42FC-8105-9E2A8E404CD6}" destId="{33945832-9BD8-4CDA-BBD1-2BBC4621DF56}" srcOrd="0" destOrd="0" presId="urn:microsoft.com/office/officeart/2008/layout/HorizontalMultiLevelHierarchy"/>
    <dgm:cxn modelId="{CDDC328A-4766-4BD0-B70F-EB12CEF64F97}" type="presParOf" srcId="{AEB95E71-4C32-4312-9AAF-4E50D439601B}" destId="{21952E0F-879D-448D-9966-242BDB3DBE7D}" srcOrd="3" destOrd="0" presId="urn:microsoft.com/office/officeart/2008/layout/HorizontalMultiLevelHierarchy"/>
    <dgm:cxn modelId="{C9577532-545B-47FE-91F0-E7B5C06F8963}" type="presParOf" srcId="{21952E0F-879D-448D-9966-242BDB3DBE7D}" destId="{AB7A272F-F928-40FB-857A-C919973B9A9B}" srcOrd="0" destOrd="0" presId="urn:microsoft.com/office/officeart/2008/layout/HorizontalMultiLevelHierarchy"/>
    <dgm:cxn modelId="{EB24FCC2-2EED-4539-8962-FC5EBBFF7B59}" type="presParOf" srcId="{21952E0F-879D-448D-9966-242BDB3DBE7D}" destId="{1EA92062-CE51-4980-936A-1998C07C5321}" srcOrd="1" destOrd="0" presId="urn:microsoft.com/office/officeart/2008/layout/HorizontalMultiLevelHierarchy"/>
    <dgm:cxn modelId="{DF4A7FFA-F135-4B77-8FA9-3E0D91B0EB4A}" type="presParOf" srcId="{1EA92062-CE51-4980-936A-1998C07C5321}" destId="{DB15D67B-65A5-479C-8E23-6FFE40C6EC0D}" srcOrd="0" destOrd="0" presId="urn:microsoft.com/office/officeart/2008/layout/HorizontalMultiLevelHierarchy"/>
    <dgm:cxn modelId="{ED8E7F20-9119-470F-A2C7-A5F3BE29DBD2}" type="presParOf" srcId="{DB15D67B-65A5-479C-8E23-6FFE40C6EC0D}" destId="{2499B061-516D-49E6-A7BD-22B328FF97D6}" srcOrd="0" destOrd="0" presId="urn:microsoft.com/office/officeart/2008/layout/HorizontalMultiLevelHierarchy"/>
    <dgm:cxn modelId="{387FA901-9B49-4559-8DBB-3A5BB1BEDC3C}" type="presParOf" srcId="{1EA92062-CE51-4980-936A-1998C07C5321}" destId="{38005F3A-3BC9-4699-8F65-5C50278C42DC}" srcOrd="1" destOrd="0" presId="urn:microsoft.com/office/officeart/2008/layout/HorizontalMultiLevelHierarchy"/>
    <dgm:cxn modelId="{B2CF91C8-4BD9-443A-A41A-3613B9181F9E}" type="presParOf" srcId="{38005F3A-3BC9-4699-8F65-5C50278C42DC}" destId="{05241C79-8088-47A7-9AEA-F54E601D1484}" srcOrd="0" destOrd="0" presId="urn:microsoft.com/office/officeart/2008/layout/HorizontalMultiLevelHierarchy"/>
    <dgm:cxn modelId="{35637961-A9A6-4B31-915D-E44EA7DC2D90}" type="presParOf" srcId="{38005F3A-3BC9-4699-8F65-5C50278C42DC}" destId="{8557C4DF-6290-42DE-9198-FA1C957BFF74}" srcOrd="1" destOrd="0" presId="urn:microsoft.com/office/officeart/2008/layout/HorizontalMultiLevelHierarchy"/>
    <dgm:cxn modelId="{D9B2B13B-BB97-479A-899E-5724E9BC88A2}" type="presParOf" srcId="{1EA92062-CE51-4980-936A-1998C07C5321}" destId="{5EF289E3-D335-499A-82BF-428D79C1D2C7}" srcOrd="2" destOrd="0" presId="urn:microsoft.com/office/officeart/2008/layout/HorizontalMultiLevelHierarchy"/>
    <dgm:cxn modelId="{8F98407E-FCC7-4AF7-BFDA-3303818AFFB1}" type="presParOf" srcId="{5EF289E3-D335-499A-82BF-428D79C1D2C7}" destId="{CD292C79-3E8C-48D0-A7D0-B0859B90FCE6}" srcOrd="0" destOrd="0" presId="urn:microsoft.com/office/officeart/2008/layout/HorizontalMultiLevelHierarchy"/>
    <dgm:cxn modelId="{C5580780-A4FF-424D-BBB9-8F9720722EBA}" type="presParOf" srcId="{1EA92062-CE51-4980-936A-1998C07C5321}" destId="{745B8DFA-BB7A-4F41-81EA-DA7D6B41819A}" srcOrd="3" destOrd="0" presId="urn:microsoft.com/office/officeart/2008/layout/HorizontalMultiLevelHierarchy"/>
    <dgm:cxn modelId="{196F59A9-2915-47C9-9F77-0FA9D5C6227F}" type="presParOf" srcId="{745B8DFA-BB7A-4F41-81EA-DA7D6B41819A}" destId="{39C9D4D5-FF30-4902-8CD6-188277B0A5C7}" srcOrd="0" destOrd="0" presId="urn:microsoft.com/office/officeart/2008/layout/HorizontalMultiLevelHierarchy"/>
    <dgm:cxn modelId="{78143C1D-19D9-4BAF-A7C4-D4789DBDAB44}" type="presParOf" srcId="{745B8DFA-BB7A-4F41-81EA-DA7D6B41819A}" destId="{FA42BFFD-B8EB-48D8-84B6-90099A2E5AB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A837-598F-434B-83DD-0954C9D34A4D}" type="datetimeFigureOut">
              <a:rPr lang="es-EC" smtClean="0"/>
              <a:t>08/12/2016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CD90-792E-4C57-A7A0-5D93E9D3D72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73098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A837-598F-434B-83DD-0954C9D34A4D}" type="datetimeFigureOut">
              <a:rPr lang="es-EC" smtClean="0"/>
              <a:t>08/12/2016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CD90-792E-4C57-A7A0-5D93E9D3D72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9213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A837-598F-434B-83DD-0954C9D34A4D}" type="datetimeFigureOut">
              <a:rPr lang="es-EC" smtClean="0"/>
              <a:t>08/12/2016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CD90-792E-4C57-A7A0-5D93E9D3D72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9169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A837-598F-434B-83DD-0954C9D34A4D}" type="datetimeFigureOut">
              <a:rPr lang="es-EC" smtClean="0"/>
              <a:t>08/12/2016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CD90-792E-4C57-A7A0-5D93E9D3D72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041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A837-598F-434B-83DD-0954C9D34A4D}" type="datetimeFigureOut">
              <a:rPr lang="es-EC" smtClean="0"/>
              <a:t>08/12/2016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CD90-792E-4C57-A7A0-5D93E9D3D72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912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A837-598F-434B-83DD-0954C9D34A4D}" type="datetimeFigureOut">
              <a:rPr lang="es-EC" smtClean="0"/>
              <a:t>08/12/2016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CD90-792E-4C57-A7A0-5D93E9D3D72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5646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A837-598F-434B-83DD-0954C9D34A4D}" type="datetimeFigureOut">
              <a:rPr lang="es-EC" smtClean="0"/>
              <a:t>08/12/2016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CD90-792E-4C57-A7A0-5D93E9D3D72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5193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A837-598F-434B-83DD-0954C9D34A4D}" type="datetimeFigureOut">
              <a:rPr lang="es-EC" smtClean="0"/>
              <a:t>08/12/2016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CD90-792E-4C57-A7A0-5D93E9D3D72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7572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A837-598F-434B-83DD-0954C9D34A4D}" type="datetimeFigureOut">
              <a:rPr lang="es-EC" smtClean="0"/>
              <a:t>08/12/2016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CD90-792E-4C57-A7A0-5D93E9D3D72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64755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A837-598F-434B-83DD-0954C9D34A4D}" type="datetimeFigureOut">
              <a:rPr lang="es-EC" smtClean="0"/>
              <a:t>08/12/2016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CD90-792E-4C57-A7A0-5D93E9D3D72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8496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A837-598F-434B-83DD-0954C9D34A4D}" type="datetimeFigureOut">
              <a:rPr lang="es-EC" smtClean="0"/>
              <a:t>08/12/2016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CD90-792E-4C57-A7A0-5D93E9D3D72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863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DA837-598F-434B-83DD-0954C9D34A4D}" type="datetimeFigureOut">
              <a:rPr lang="es-EC" smtClean="0"/>
              <a:t>08/12/2016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1CD90-792E-4C57-A7A0-5D93E9D3D72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2431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Hoja_de_c_lculo_de_Microsoft_Excel1.xlsx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17"/>
            <a:ext cx="12192000" cy="6869117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13991" y="3389244"/>
            <a:ext cx="8889032" cy="19955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C" dirty="0" smtClean="0">
                <a:latin typeface="Magneto" panose="04030805050802020D02" pitchFamily="82" charset="0"/>
                <a:ea typeface="GungsuhChe" panose="02030609000101010101" pitchFamily="49" charset="-127"/>
                <a:cs typeface="David" panose="020E0502060401010101" pitchFamily="34" charset="-79"/>
              </a:rPr>
              <a:t>El </a:t>
            </a:r>
            <a:r>
              <a:rPr lang="es-EC" dirty="0">
                <a:latin typeface="Magneto" panose="04030805050802020D02" pitchFamily="82" charset="0"/>
                <a:ea typeface="GungsuhChe" panose="02030609000101010101" pitchFamily="49" charset="-127"/>
                <a:cs typeface="David" panose="020E0502060401010101" pitchFamily="34" charset="-79"/>
              </a:rPr>
              <a:t>éxito es donde la preparación y la oportunidad se encuentran.-Bobby </a:t>
            </a:r>
            <a:r>
              <a:rPr lang="es-EC" dirty="0" err="1">
                <a:latin typeface="Magneto" panose="04030805050802020D02" pitchFamily="82" charset="0"/>
                <a:ea typeface="GungsuhChe" panose="02030609000101010101" pitchFamily="49" charset="-127"/>
                <a:cs typeface="David" panose="020E0502060401010101" pitchFamily="34" charset="-79"/>
              </a:rPr>
              <a:t>Unser</a:t>
            </a:r>
            <a:r>
              <a:rPr lang="es-EC" dirty="0">
                <a:latin typeface="Magneto" panose="04030805050802020D02" pitchFamily="82" charset="0"/>
                <a:ea typeface="GungsuhChe" panose="02030609000101010101" pitchFamily="49" charset="-127"/>
                <a:cs typeface="David" panose="020E0502060401010101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490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1"/>
            <a:ext cx="12192000" cy="6869117"/>
          </a:xfrm>
          <a:prstGeom prst="rect">
            <a:avLst/>
          </a:prstGeom>
        </p:spPr>
      </p:pic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934166"/>
              </p:ext>
            </p:extLst>
          </p:nvPr>
        </p:nvGraphicFramePr>
        <p:xfrm>
          <a:off x="1201002" y="1429555"/>
          <a:ext cx="10152797" cy="4602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/>
          <p:cNvSpPr/>
          <p:nvPr/>
        </p:nvSpPr>
        <p:spPr>
          <a:xfrm>
            <a:off x="1196258" y="767358"/>
            <a:ext cx="83828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Planteamiento del problema</a:t>
            </a:r>
            <a:endParaRPr lang="es-EC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001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17"/>
            <a:ext cx="12192000" cy="6869117"/>
          </a:xfrm>
          <a:prstGeom prst="rect">
            <a:avLst/>
          </a:prstGeom>
        </p:spPr>
      </p:pic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846132"/>
              </p:ext>
            </p:extLst>
          </p:nvPr>
        </p:nvGraphicFramePr>
        <p:xfrm>
          <a:off x="1333046" y="477672"/>
          <a:ext cx="9912710" cy="5445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102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1"/>
            <a:ext cx="12192000" cy="6869117"/>
          </a:xfrm>
          <a:prstGeom prst="rect">
            <a:avLst/>
          </a:prstGeom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91820" y="1255594"/>
            <a:ext cx="10371161" cy="48121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C" sz="4000" b="1" dirty="0" smtClean="0">
                <a:solidFill>
                  <a:srgbClr val="FF0000"/>
                </a:solidFill>
              </a:rPr>
              <a:t>Hipótesis</a:t>
            </a:r>
          </a:p>
          <a:p>
            <a:pPr marL="0" indent="0" algn="just">
              <a:buNone/>
            </a:pPr>
            <a:r>
              <a:rPr lang="es-ES_tradnl" sz="4000" dirty="0" smtClean="0"/>
              <a:t>“Las hipótesis nos indican lo que estamos buscando o tratando de probar y pueden definirse como explicaciones tentativas del fenómeno investigado formuladas a maneras de proposiciones.” </a:t>
            </a:r>
            <a:r>
              <a:rPr lang="es-EC" sz="4000" dirty="0" smtClean="0"/>
              <a:t>(</a:t>
            </a:r>
            <a:r>
              <a:rPr lang="es-EC" sz="4000" dirty="0" err="1" smtClean="0"/>
              <a:t>Sampieri</a:t>
            </a:r>
            <a:r>
              <a:rPr lang="es-EC" sz="4000" dirty="0" smtClean="0"/>
              <a:t>, Collado, &amp; Lucio, 1996, pág. 76)</a:t>
            </a:r>
          </a:p>
          <a:p>
            <a:pPr marL="0" indent="0">
              <a:buNone/>
            </a:pPr>
            <a:endParaRPr lang="es-ES_tradnl" sz="4000" dirty="0" smtClean="0"/>
          </a:p>
          <a:p>
            <a:pPr marL="0" indent="0">
              <a:buNone/>
            </a:pPr>
            <a:r>
              <a:rPr lang="es-ES_tradnl" sz="4000" dirty="0" smtClean="0"/>
              <a:t>Para </a:t>
            </a:r>
            <a:r>
              <a:rPr lang="es-ES_tradnl" sz="4000" dirty="0"/>
              <a:t>el presente trabajo de </a:t>
            </a:r>
            <a:r>
              <a:rPr lang="es-ES_tradnl" sz="4000" dirty="0" smtClean="0"/>
              <a:t>investigación, </a:t>
            </a:r>
            <a:r>
              <a:rPr lang="es-ES_tradnl" sz="4000" dirty="0"/>
              <a:t>la hipótesis planteada es:</a:t>
            </a:r>
            <a:endParaRPr lang="es-EC" sz="4000" dirty="0"/>
          </a:p>
          <a:p>
            <a:pPr marL="0" indent="0">
              <a:buNone/>
            </a:pPr>
            <a:r>
              <a:rPr lang="es-ES_tradnl" sz="4000" dirty="0"/>
              <a:t> </a:t>
            </a:r>
            <a:endParaRPr lang="es-EC" sz="4000" dirty="0"/>
          </a:p>
          <a:p>
            <a:pPr marL="0" indent="0" algn="just">
              <a:buNone/>
            </a:pPr>
            <a:r>
              <a:rPr lang="es-ES_tradnl" sz="4100" b="1" i="1" dirty="0" smtClean="0">
                <a:solidFill>
                  <a:srgbClr val="FF0000"/>
                </a:solidFill>
              </a:rPr>
              <a:t>Las </a:t>
            </a:r>
            <a:r>
              <a:rPr lang="es-ES_tradnl" sz="4100" b="1" i="1" dirty="0">
                <a:solidFill>
                  <a:srgbClr val="FF0000"/>
                </a:solidFill>
              </a:rPr>
              <a:t>compañías del sector asegurador están expuestas a perjuicios con afectación económica respecto a la existencia de irregularidades en la rama del seguro vehicular.</a:t>
            </a:r>
            <a:endParaRPr lang="es-EC" sz="41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4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1"/>
            <a:ext cx="12192000" cy="6869117"/>
          </a:xfrm>
          <a:prstGeom prst="rect">
            <a:avLst/>
          </a:prstGeom>
        </p:spPr>
      </p:pic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240" y="4212249"/>
            <a:ext cx="5757811" cy="19816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56549386"/>
              </p:ext>
            </p:extLst>
          </p:nvPr>
        </p:nvGraphicFramePr>
        <p:xfrm>
          <a:off x="3029803" y="556986"/>
          <a:ext cx="7069540" cy="3482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0262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17"/>
            <a:ext cx="12192000" cy="6869117"/>
          </a:xfrm>
          <a:prstGeom prst="rect">
            <a:avLst/>
          </a:prstGeom>
        </p:spPr>
      </p:pic>
      <p:pic>
        <p:nvPicPr>
          <p:cNvPr id="6" name="5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621" y="1542197"/>
            <a:ext cx="6373504" cy="3753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889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79"/>
            <a:ext cx="12192000" cy="6869117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55594" y="1277456"/>
            <a:ext cx="98673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 bmk="_Toc46844440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Listado de empresas aseguradoras en Quito que trabajan con seguros vehiculares</a:t>
            </a:r>
            <a:endParaRPr kumimoji="0" lang="es-EC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Imagen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16" y="1692956"/>
            <a:ext cx="6258990" cy="36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 rot="10800000" flipV="1">
            <a:off x="1146412" y="5723184"/>
            <a:ext cx="644174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WenQuanYi Micro Hei"/>
                <a:cs typeface="Times New Roman" pitchFamily="18" charset="0"/>
              </a:rPr>
              <a:t>Fuente: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WenQuanYi Micro Hei"/>
                <a:cs typeface="Times New Roman" pitchFamily="18" charset="0"/>
              </a:rPr>
              <a:t> Superintendencia de Bancos del Ecuador (Ecuador, 2015)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59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79"/>
            <a:ext cx="12192000" cy="6869117"/>
          </a:xfrm>
          <a:prstGeom prst="rect">
            <a:avLst/>
          </a:prstGeom>
        </p:spPr>
      </p:pic>
      <p:pic>
        <p:nvPicPr>
          <p:cNvPr id="6" name="5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82" y="1037230"/>
            <a:ext cx="10385946" cy="51315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11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79"/>
            <a:ext cx="12192000" cy="6869117"/>
          </a:xfrm>
          <a:prstGeom prst="rect">
            <a:avLst/>
          </a:prstGeom>
        </p:spPr>
      </p:pic>
      <p:pic>
        <p:nvPicPr>
          <p:cNvPr id="4" name="3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87" y="982639"/>
            <a:ext cx="10836321" cy="5222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429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947"/>
            <a:ext cx="12192000" cy="686911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2520" y="1841668"/>
            <a:ext cx="10515600" cy="44850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3300" b="1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s-EC" sz="33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s-EC" sz="3600" b="1" dirty="0" smtClean="0">
                <a:latin typeface="Chaparral Pro" pitchFamily="18" charset="0"/>
                <a:cs typeface="David" panose="020E0502060401010101" pitchFamily="34" charset="-79"/>
              </a:rPr>
              <a:t>Capítulo III: </a:t>
            </a:r>
          </a:p>
          <a:p>
            <a:pPr marL="0" indent="0" algn="ctr">
              <a:buNone/>
            </a:pPr>
            <a:r>
              <a:rPr lang="es-EC" sz="3600" b="1" dirty="0" smtClean="0">
                <a:latin typeface="Chaparral Pro" pitchFamily="18" charset="0"/>
                <a:cs typeface="David" panose="020E0502060401010101" pitchFamily="34" charset="-79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41066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947"/>
            <a:ext cx="12192000" cy="6869117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98941" y="842814"/>
            <a:ext cx="1055216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es-EC" sz="2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resentaci</a:t>
            </a:r>
            <a:r>
              <a:rPr kumimoji="0" lang="es-EC" sz="2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EC" sz="2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 de resultados y an</a:t>
            </a:r>
            <a:r>
              <a:rPr kumimoji="0" lang="es-EC" sz="2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es-EC" sz="2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lisis</a:t>
            </a:r>
          </a:p>
          <a:p>
            <a:pPr marL="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C" sz="1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 aplic</a:t>
            </a:r>
            <a:r>
              <a:rPr kumimoji="0" lang="es-EC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es-EC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 la totalidad del universo de compa</a:t>
            </a:r>
            <a:r>
              <a:rPr kumimoji="0" lang="es-EC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ñí</a:t>
            </a:r>
            <a:r>
              <a:rPr kumimoji="0" lang="es-EC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 de seguros que trabajan con el ramo vehicular: 11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 han obtenido las respuestas presentadas por todas las entidades.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Imagen 4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52" y="2605286"/>
            <a:ext cx="6769290" cy="198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53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17"/>
            <a:ext cx="12192000" cy="686911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2520" y="907841"/>
            <a:ext cx="10515600" cy="1221314"/>
          </a:xfrm>
        </p:spPr>
        <p:txBody>
          <a:bodyPr>
            <a:normAutofit/>
          </a:bodyPr>
          <a:lstStyle/>
          <a:p>
            <a:pPr algn="ctr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ECONOMICAS, ADMINISTRATIVAS Y DE COMERCIO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2520" y="1841668"/>
            <a:ext cx="10515600" cy="4485029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es-EC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ctr">
              <a:buNone/>
            </a:pPr>
            <a:r>
              <a:rPr lang="es-EC" sz="55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CARRERA </a:t>
            </a:r>
            <a:r>
              <a:rPr lang="es-EC" sz="5500" b="1" dirty="0">
                <a:latin typeface="David" panose="020E0502060401010101" pitchFamily="34" charset="-79"/>
                <a:cs typeface="David" panose="020E0502060401010101" pitchFamily="34" charset="-79"/>
              </a:rPr>
              <a:t>DE CONTABILIDAD Y AUDITORIA</a:t>
            </a:r>
            <a:endParaRPr lang="es-EC" sz="55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ctr">
              <a:buNone/>
            </a:pPr>
            <a:r>
              <a:rPr lang="es-EC" sz="5500" b="1" dirty="0">
                <a:latin typeface="David" panose="020E0502060401010101" pitchFamily="34" charset="-79"/>
                <a:cs typeface="David" panose="020E0502060401010101" pitchFamily="34" charset="-79"/>
              </a:rPr>
              <a:t>TRABAJO DE </a:t>
            </a:r>
            <a:r>
              <a:rPr lang="es-EC" sz="55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TITULACIÓN</a:t>
            </a:r>
          </a:p>
          <a:p>
            <a:pPr marL="0" indent="0" algn="ctr">
              <a:buNone/>
            </a:pPr>
            <a:endParaRPr lang="es-EC" sz="55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ctr">
              <a:buNone/>
            </a:pPr>
            <a:r>
              <a:rPr lang="es-EC" sz="5500" b="1" dirty="0">
                <a:latin typeface="David" panose="020E0502060401010101" pitchFamily="34" charset="-79"/>
                <a:cs typeface="David" panose="020E0502060401010101" pitchFamily="34" charset="-79"/>
              </a:rPr>
              <a:t>     IRREGULARIDADES </a:t>
            </a:r>
            <a:r>
              <a:rPr lang="es-EC" sz="55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FINANCIERAS </a:t>
            </a:r>
            <a:r>
              <a:rPr lang="es-EC" sz="5500" b="1" dirty="0">
                <a:latin typeface="David" panose="020E0502060401010101" pitchFamily="34" charset="-79"/>
                <a:cs typeface="David" panose="020E0502060401010101" pitchFamily="34" charset="-79"/>
              </a:rPr>
              <a:t>EN LA INDUSTRIA DE SEGUROS EN EL RAMO VEHICULAR, EN EL DMQ., 2013-2015</a:t>
            </a:r>
          </a:p>
          <a:p>
            <a:pPr marL="0" indent="0" algn="ctr">
              <a:buNone/>
            </a:pPr>
            <a:r>
              <a:rPr lang="en-GB" sz="5500" b="1" dirty="0">
                <a:latin typeface="David" panose="020E0502060401010101" pitchFamily="34" charset="-79"/>
                <a:cs typeface="David" panose="020E0502060401010101" pitchFamily="34" charset="-79"/>
              </a:rPr>
              <a:t>AUTORA:</a:t>
            </a:r>
            <a:endParaRPr lang="es-EC" sz="55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ctr">
              <a:buNone/>
            </a:pPr>
            <a:r>
              <a:rPr lang="es-EC" sz="55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ENRÍQUEZ SOLIS JOHANNA ELIZABETH</a:t>
            </a:r>
            <a:endParaRPr lang="es-EC" sz="55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ctr">
              <a:buNone/>
            </a:pPr>
            <a:endParaRPr lang="en-GB" sz="55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ctr">
              <a:buNone/>
            </a:pPr>
            <a:r>
              <a:rPr lang="en-GB" sz="55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TUTOR: </a:t>
            </a:r>
            <a:r>
              <a:rPr lang="es-EC" sz="55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DR. AMARO BERRONES</a:t>
            </a:r>
            <a:endParaRPr lang="es-EC" sz="55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es-EC" sz="55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ctr">
              <a:buNone/>
            </a:pPr>
            <a:r>
              <a:rPr lang="es-EC" sz="55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AÑO </a:t>
            </a:r>
            <a:r>
              <a:rPr lang="es-EC" sz="5500" b="1" dirty="0">
                <a:latin typeface="David" panose="020E0502060401010101" pitchFamily="34" charset="-79"/>
                <a:cs typeface="David" panose="020E0502060401010101" pitchFamily="34" charset="-79"/>
              </a:rPr>
              <a:t>2016</a:t>
            </a:r>
            <a:endParaRPr lang="es-EC" sz="55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ctr">
              <a:buNone/>
            </a:pPr>
            <a:r>
              <a:rPr lang="es-EC" sz="3300" b="1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s-EC" sz="33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es-EC" sz="33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1659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947"/>
            <a:ext cx="12192000" cy="6869117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7169" name="Imagen 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403" y="1746912"/>
            <a:ext cx="7902054" cy="376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222144" y="1142580"/>
            <a:ext cx="53655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1" i="0" u="none" strike="noStrike" cap="none" normalizeH="0" baseline="0" dirty="0" smtClean="0" bmk="_Toc46844444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Formas de irregularidades en la rama vehicular</a:t>
            </a:r>
            <a:endParaRPr kumimoji="0" lang="es-EC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37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947"/>
            <a:ext cx="12192000" cy="6869117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8193" name="Imagen 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869" y="1692322"/>
            <a:ext cx="8420668" cy="390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77108" y="915778"/>
            <a:ext cx="93865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1" i="0" u="none" strike="noStrike" cap="none" normalizeH="0" baseline="0" dirty="0" smtClean="0" bmk="_Toc46844444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Frecuencia de observaciones que la empresa ha detectado en los análisis, previos a favorecer o no con la indemnización</a:t>
            </a:r>
            <a:endParaRPr kumimoji="0" lang="es-EC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5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947"/>
            <a:ext cx="12192000" cy="6869117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9217" name="Imagen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188" y="1787857"/>
            <a:ext cx="7274257" cy="379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72616" y="981450"/>
            <a:ext cx="109887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1" i="0" u="none" strike="noStrike" cap="none" normalizeH="0" baseline="0" dirty="0" smtClean="0" bmk="_Toc46844444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Nivel de irregularidades presentadas en porcentaje en la siniestralidad de reclamo de seguros vehiculares</a:t>
            </a:r>
            <a:endParaRPr kumimoji="0" lang="es-EC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89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947"/>
            <a:ext cx="12192000" cy="6869117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0241" name="Imagen 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988" y="1746913"/>
            <a:ext cx="7792871" cy="377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3248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139605" y="981365"/>
            <a:ext cx="76995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1" i="0" u="none" strike="noStrike" cap="none" normalizeH="0" baseline="0" dirty="0" smtClean="0" bmk="_Toc46844445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Maneras como las compañías de seguros identifican irregularidades</a:t>
            </a:r>
            <a:endParaRPr kumimoji="0" lang="es-EC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6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947"/>
            <a:ext cx="12192000" cy="6869117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3248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1265" name="Imagen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18" y="1787857"/>
            <a:ext cx="7615451" cy="401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002845" y="1029273"/>
            <a:ext cx="61863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1" i="0" u="none" strike="noStrike" cap="none" normalizeH="0" baseline="0" dirty="0" smtClean="0" bmk="_Toc46844445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Capacitación al personal de las compañías de seguros</a:t>
            </a:r>
            <a:endParaRPr kumimoji="0" lang="es-EC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08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947"/>
            <a:ext cx="12192000" cy="6869117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3248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2289" name="Imagen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15" y="1733266"/>
            <a:ext cx="7519916" cy="386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91397" y="1230169"/>
            <a:ext cx="58272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1" i="0" u="none" strike="noStrike" cap="none" normalizeH="0" baseline="0" dirty="0" smtClean="0" bmk="_Toc468444452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Organismos de control y marco legal en el Ecuador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947"/>
            <a:ext cx="12192000" cy="6869117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3248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3313" name="Imagen 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678" y="1869743"/>
            <a:ext cx="6291617" cy="373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400425" y="1208435"/>
            <a:ext cx="51331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1" i="0" u="none" strike="noStrike" cap="none" normalizeH="0" baseline="0" dirty="0" smtClean="0" bmk="_Toc468444453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Cruce de información entre compañías de seguros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1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947"/>
            <a:ext cx="12192000" cy="6869117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3248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3313" name="Imagen 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678" y="1869743"/>
            <a:ext cx="6291617" cy="373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879679" y="1177657"/>
            <a:ext cx="65148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2000" b="1" dirty="0"/>
              <a:t>Importancia de un sistema para compartir información</a:t>
            </a:r>
            <a:endParaRPr kumimoji="0" lang="es-EC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55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947"/>
            <a:ext cx="12192000" cy="6869117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3248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4337" name="Imagen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994" y="1815152"/>
            <a:ext cx="7983940" cy="408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166606" y="1030734"/>
            <a:ext cx="101297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1" i="0" u="none" strike="noStrike" cap="none" normalizeH="0" baseline="0" dirty="0" smtClean="0" bmk="_Toc468444455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Opciones utilizadas por las compañías de seguros para detectar posibles irregularidades en el reclamo de siniestros vehiculares</a:t>
            </a:r>
            <a:endParaRPr kumimoji="0" lang="es-EC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42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947"/>
            <a:ext cx="12192000" cy="686911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2520" y="1841668"/>
            <a:ext cx="10515600" cy="44850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3300" b="1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s-EC" sz="33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s-EC" sz="3600" b="1" dirty="0" smtClean="0">
                <a:latin typeface="Chaparral Pro" pitchFamily="18" charset="0"/>
                <a:cs typeface="David" panose="020E0502060401010101" pitchFamily="34" charset="-79"/>
              </a:rPr>
              <a:t>Capítulo IV: </a:t>
            </a:r>
          </a:p>
          <a:p>
            <a:pPr marL="0" indent="0" algn="ctr">
              <a:buNone/>
            </a:pPr>
            <a:r>
              <a:rPr lang="es-EC" sz="3600" b="1" dirty="0" smtClean="0">
                <a:latin typeface="Chaparral Pro" pitchFamily="18" charset="0"/>
                <a:cs typeface="David" panose="020E0502060401010101" pitchFamily="34" charset="-79"/>
              </a:rPr>
              <a:t>Propuesta</a:t>
            </a:r>
          </a:p>
        </p:txBody>
      </p:sp>
    </p:spTree>
    <p:extLst>
      <p:ext uri="{BB962C8B-B14F-4D97-AF65-F5344CB8AC3E}">
        <p14:creationId xmlns:p14="http://schemas.microsoft.com/office/powerpoint/2010/main" val="38324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595"/>
            <a:ext cx="12192000" cy="686911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2520" y="907841"/>
            <a:ext cx="10515600" cy="1221314"/>
          </a:xfrm>
        </p:spPr>
        <p:txBody>
          <a:bodyPr>
            <a:normAutofit/>
          </a:bodyPr>
          <a:lstStyle/>
          <a:p>
            <a:pPr algn="ctr"/>
            <a:r>
              <a:rPr lang="es-EC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Índice</a:t>
            </a:r>
            <a:endParaRPr lang="es-EC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2520" y="1841668"/>
            <a:ext cx="10515600" cy="44850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sz="3300" b="1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s-EC" sz="33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s-EC" sz="33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Capítulo I: Marco Teórico</a:t>
            </a:r>
          </a:p>
          <a:p>
            <a:pPr marL="0" indent="0" algn="just">
              <a:buNone/>
            </a:pPr>
            <a:r>
              <a:rPr lang="es-EC" sz="3300" b="1" dirty="0">
                <a:latin typeface="David" panose="020E0502060401010101" pitchFamily="34" charset="-79"/>
                <a:cs typeface="David" panose="020E0502060401010101" pitchFamily="34" charset="-79"/>
              </a:rPr>
              <a:t>Capítulo </a:t>
            </a:r>
            <a:r>
              <a:rPr lang="es-EC" sz="33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II: Marco Metodológico</a:t>
            </a:r>
          </a:p>
          <a:p>
            <a:pPr marL="0" indent="0" algn="just">
              <a:buNone/>
            </a:pPr>
            <a:r>
              <a:rPr lang="es-EC" sz="3300" b="1" dirty="0">
                <a:latin typeface="David" panose="020E0502060401010101" pitchFamily="34" charset="-79"/>
                <a:cs typeface="David" panose="020E0502060401010101" pitchFamily="34" charset="-79"/>
              </a:rPr>
              <a:t>Capítulo </a:t>
            </a:r>
            <a:r>
              <a:rPr lang="es-EC" sz="33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III: Resultados</a:t>
            </a:r>
          </a:p>
          <a:p>
            <a:pPr marL="0" indent="0" algn="just">
              <a:buNone/>
            </a:pPr>
            <a:r>
              <a:rPr lang="es-EC" sz="33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Capítulo IV: Propuesta</a:t>
            </a:r>
          </a:p>
          <a:p>
            <a:pPr marL="0" indent="0" algn="just">
              <a:buNone/>
            </a:pPr>
            <a:r>
              <a:rPr lang="es-EC" sz="3300" b="1" dirty="0">
                <a:latin typeface="David" panose="020E0502060401010101" pitchFamily="34" charset="-79"/>
                <a:cs typeface="David" panose="020E0502060401010101" pitchFamily="34" charset="-79"/>
              </a:rPr>
              <a:t>Capítulo </a:t>
            </a:r>
            <a:r>
              <a:rPr lang="es-EC" sz="33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V: Conclusiones y recomendaciones</a:t>
            </a:r>
            <a:endParaRPr lang="es-EC" sz="33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9529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947"/>
            <a:ext cx="12192000" cy="6869117"/>
          </a:xfrm>
          <a:prstGeom prst="rect">
            <a:avLst/>
          </a:prstGeom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38200" y="1487605"/>
            <a:ext cx="10515600" cy="4026091"/>
          </a:xfrm>
        </p:spPr>
        <p:txBody>
          <a:bodyPr>
            <a:normAutofit/>
          </a:bodyPr>
          <a:lstStyle/>
          <a:p>
            <a:pPr algn="just"/>
            <a:r>
              <a:rPr lang="es-EC" dirty="0"/>
              <a:t>Creación del Departamento Antifraude: </a:t>
            </a:r>
            <a:r>
              <a:rPr lang="es-EC" dirty="0" smtClean="0"/>
              <a:t>Departamento que debe </a:t>
            </a:r>
            <a:r>
              <a:rPr lang="es-EC" dirty="0"/>
              <a:t>tener a un personal altamente </a:t>
            </a:r>
            <a:r>
              <a:rPr lang="es-EC" dirty="0" smtClean="0"/>
              <a:t>capacitado, </a:t>
            </a:r>
            <a:r>
              <a:rPr lang="es-EC" dirty="0"/>
              <a:t>que conozca sobre </a:t>
            </a:r>
            <a:r>
              <a:rPr lang="es-EC" dirty="0" smtClean="0"/>
              <a:t>seguros.</a:t>
            </a:r>
            <a:endParaRPr lang="es-EC" dirty="0"/>
          </a:p>
          <a:p>
            <a:pPr algn="just"/>
            <a:r>
              <a:rPr lang="es-EC" dirty="0"/>
              <a:t>Matriz antifraude: </a:t>
            </a:r>
            <a:r>
              <a:rPr lang="es-EC" dirty="0" smtClean="0"/>
              <a:t>Herramienta </a:t>
            </a:r>
            <a:r>
              <a:rPr lang="es-EC" dirty="0"/>
              <a:t>que se debe aplicar antes y después de contratar una póliza. </a:t>
            </a:r>
          </a:p>
          <a:p>
            <a:pPr algn="just"/>
            <a:r>
              <a:rPr lang="es-EC" dirty="0"/>
              <a:t>Programa Neurolingüística: </a:t>
            </a:r>
            <a:r>
              <a:rPr lang="es-EC" dirty="0" smtClean="0"/>
              <a:t>Herramienta </a:t>
            </a:r>
            <a:r>
              <a:rPr lang="es-EC" dirty="0"/>
              <a:t>se debe usar una vez que se produjo el siniestro, de esta manera </a:t>
            </a:r>
            <a:r>
              <a:rPr lang="es-EC" dirty="0" smtClean="0"/>
              <a:t>se puede identificar </a:t>
            </a:r>
            <a:r>
              <a:rPr lang="es-EC" dirty="0"/>
              <a:t>qué grado fiabilidad es dicho siniestro presentado por el asegurador. </a:t>
            </a:r>
          </a:p>
        </p:txBody>
      </p:sp>
    </p:spTree>
    <p:extLst>
      <p:ext uri="{BB962C8B-B14F-4D97-AF65-F5344CB8AC3E}">
        <p14:creationId xmlns:p14="http://schemas.microsoft.com/office/powerpoint/2010/main" val="168087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947"/>
            <a:ext cx="12192000" cy="6869117"/>
          </a:xfrm>
          <a:prstGeom prst="rect">
            <a:avLst/>
          </a:prstGeom>
        </p:spPr>
      </p:pic>
      <p:grpSp>
        <p:nvGrpSpPr>
          <p:cNvPr id="7" name="299 Grupo"/>
          <p:cNvGrpSpPr/>
          <p:nvPr/>
        </p:nvGrpSpPr>
        <p:grpSpPr>
          <a:xfrm>
            <a:off x="4265613" y="6472238"/>
            <a:ext cx="5708650" cy="2509837"/>
            <a:chOff x="0" y="0"/>
            <a:chExt cx="5709563" cy="2509025"/>
          </a:xfrm>
        </p:grpSpPr>
        <p:cxnSp>
          <p:nvCxnSpPr>
            <p:cNvPr id="8" name="300 Conector recto"/>
            <p:cNvCxnSpPr/>
            <p:nvPr/>
          </p:nvCxnSpPr>
          <p:spPr>
            <a:xfrm>
              <a:off x="3657600" y="0"/>
              <a:ext cx="205182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301 Conector recto de flecha"/>
            <p:cNvCxnSpPr/>
            <p:nvPr/>
          </p:nvCxnSpPr>
          <p:spPr>
            <a:xfrm flipH="1">
              <a:off x="5709424" y="0"/>
              <a:ext cx="139" cy="179534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302 Conector recto"/>
            <p:cNvCxnSpPr/>
            <p:nvPr/>
          </p:nvCxnSpPr>
          <p:spPr>
            <a:xfrm flipH="1">
              <a:off x="0" y="2509025"/>
              <a:ext cx="238633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303 Conector recto de flecha"/>
            <p:cNvCxnSpPr/>
            <p:nvPr/>
          </p:nvCxnSpPr>
          <p:spPr>
            <a:xfrm flipV="1">
              <a:off x="0" y="992459"/>
              <a:ext cx="0" cy="15165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358" y="1281113"/>
            <a:ext cx="7451678" cy="430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64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947"/>
            <a:ext cx="12192000" cy="6869117"/>
          </a:xfrm>
          <a:prstGeom prst="rect">
            <a:avLst/>
          </a:prstGeom>
        </p:spPr>
      </p:pic>
      <p:grpSp>
        <p:nvGrpSpPr>
          <p:cNvPr id="7" name="299 Grupo"/>
          <p:cNvGrpSpPr/>
          <p:nvPr/>
        </p:nvGrpSpPr>
        <p:grpSpPr>
          <a:xfrm>
            <a:off x="4265613" y="6472238"/>
            <a:ext cx="5708650" cy="2509837"/>
            <a:chOff x="0" y="0"/>
            <a:chExt cx="5709563" cy="2509025"/>
          </a:xfrm>
        </p:grpSpPr>
        <p:cxnSp>
          <p:nvCxnSpPr>
            <p:cNvPr id="8" name="300 Conector recto"/>
            <p:cNvCxnSpPr/>
            <p:nvPr/>
          </p:nvCxnSpPr>
          <p:spPr>
            <a:xfrm>
              <a:off x="3657600" y="0"/>
              <a:ext cx="205182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301 Conector recto de flecha"/>
            <p:cNvCxnSpPr/>
            <p:nvPr/>
          </p:nvCxnSpPr>
          <p:spPr>
            <a:xfrm flipH="1">
              <a:off x="5709424" y="0"/>
              <a:ext cx="139" cy="179534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302 Conector recto"/>
            <p:cNvCxnSpPr/>
            <p:nvPr/>
          </p:nvCxnSpPr>
          <p:spPr>
            <a:xfrm flipH="1">
              <a:off x="0" y="2509025"/>
              <a:ext cx="238633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303 Conector recto de flecha"/>
            <p:cNvCxnSpPr/>
            <p:nvPr/>
          </p:nvCxnSpPr>
          <p:spPr>
            <a:xfrm flipV="1">
              <a:off x="0" y="992459"/>
              <a:ext cx="0" cy="15165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061" y="46544"/>
            <a:ext cx="6864823" cy="276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994" y="3040726"/>
            <a:ext cx="747897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66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947"/>
            <a:ext cx="12192000" cy="6869117"/>
          </a:xfrm>
          <a:prstGeom prst="rect">
            <a:avLst/>
          </a:prstGeom>
        </p:spPr>
      </p:pic>
      <p:grpSp>
        <p:nvGrpSpPr>
          <p:cNvPr id="7" name="299 Grupo"/>
          <p:cNvGrpSpPr/>
          <p:nvPr/>
        </p:nvGrpSpPr>
        <p:grpSpPr>
          <a:xfrm>
            <a:off x="4265613" y="6472238"/>
            <a:ext cx="5708650" cy="2509837"/>
            <a:chOff x="0" y="0"/>
            <a:chExt cx="5709563" cy="2509025"/>
          </a:xfrm>
        </p:grpSpPr>
        <p:cxnSp>
          <p:nvCxnSpPr>
            <p:cNvPr id="8" name="300 Conector recto"/>
            <p:cNvCxnSpPr/>
            <p:nvPr/>
          </p:nvCxnSpPr>
          <p:spPr>
            <a:xfrm>
              <a:off x="3657600" y="0"/>
              <a:ext cx="205182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301 Conector recto de flecha"/>
            <p:cNvCxnSpPr/>
            <p:nvPr/>
          </p:nvCxnSpPr>
          <p:spPr>
            <a:xfrm flipH="1">
              <a:off x="5709424" y="0"/>
              <a:ext cx="139" cy="179534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302 Conector recto"/>
            <p:cNvCxnSpPr/>
            <p:nvPr/>
          </p:nvCxnSpPr>
          <p:spPr>
            <a:xfrm flipH="1">
              <a:off x="0" y="2509025"/>
              <a:ext cx="238633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303 Conector recto de flecha"/>
            <p:cNvCxnSpPr/>
            <p:nvPr/>
          </p:nvCxnSpPr>
          <p:spPr>
            <a:xfrm flipV="1">
              <a:off x="0" y="992459"/>
              <a:ext cx="0" cy="15165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1 Rectángulo"/>
          <p:cNvSpPr/>
          <p:nvPr/>
        </p:nvSpPr>
        <p:spPr>
          <a:xfrm>
            <a:off x="2174543" y="462831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/>
              <a:t>V	Visual-vista</a:t>
            </a:r>
          </a:p>
          <a:p>
            <a:r>
              <a:rPr lang="es-EC" dirty="0"/>
              <a:t>A	Auditivo-oído</a:t>
            </a:r>
          </a:p>
          <a:p>
            <a:r>
              <a:rPr lang="es-EC" dirty="0"/>
              <a:t>K	 Sensaciones corporales.</a:t>
            </a:r>
          </a:p>
          <a:p>
            <a:r>
              <a:rPr lang="es-EC" dirty="0"/>
              <a:t>O/G	Olfativo y gustativo, olores y sabores</a:t>
            </a:r>
          </a:p>
          <a:p>
            <a:r>
              <a:rPr lang="es-EC" dirty="0"/>
              <a:t> 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8433" name="Imagen 4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417" y="1589964"/>
            <a:ext cx="4831308" cy="241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056290" y="1004642"/>
            <a:ext cx="207941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1" i="0" u="none" strike="noStrike" cap="none" normalizeH="0" baseline="0" dirty="0" smtClean="0" bmk="_Toc46844445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Características del rostro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505738" y="1038776"/>
            <a:ext cx="24794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dirty="0"/>
              <a:t>Programación </a:t>
            </a:r>
            <a:r>
              <a:rPr lang="es-EC" sz="1200" b="1" dirty="0" smtClean="0"/>
              <a:t>neurolingüística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82905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947"/>
            <a:ext cx="12192000" cy="686911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2520" y="1841668"/>
            <a:ext cx="10515600" cy="44850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3300" b="1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s-EC" sz="33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s-EC" sz="3600" b="1" dirty="0" smtClean="0">
                <a:latin typeface="Chaparral Pro" pitchFamily="18" charset="0"/>
                <a:cs typeface="David" panose="020E0502060401010101" pitchFamily="34" charset="-79"/>
              </a:rPr>
              <a:t>Capítulo V: </a:t>
            </a:r>
          </a:p>
          <a:p>
            <a:pPr marL="0" indent="0" algn="ctr">
              <a:buNone/>
            </a:pPr>
            <a:r>
              <a:rPr lang="es-EC" sz="3600" b="1" dirty="0" smtClean="0">
                <a:latin typeface="Chaparral Pro" pitchFamily="18" charset="0"/>
                <a:cs typeface="David" panose="020E0502060401010101" pitchFamily="34" charset="-79"/>
              </a:rPr>
              <a:t>Conclusiones y 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42385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947"/>
            <a:ext cx="12192000" cy="6869117"/>
          </a:xfrm>
          <a:prstGeom prst="rect">
            <a:avLst/>
          </a:prstGeom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38200" y="982639"/>
            <a:ext cx="10515600" cy="5194324"/>
          </a:xfrm>
        </p:spPr>
        <p:txBody>
          <a:bodyPr>
            <a:normAutofit fontScale="55000" lnSpcReduction="20000"/>
          </a:bodyPr>
          <a:lstStyle/>
          <a:p>
            <a:pPr marL="171450" lvl="1" indent="0">
              <a:buNone/>
            </a:pPr>
            <a:r>
              <a:rPr lang="es-EC" sz="7300" b="1" dirty="0"/>
              <a:t>Conclusiones</a:t>
            </a:r>
            <a:endParaRPr lang="es-EC" sz="1400" dirty="0"/>
          </a:p>
          <a:p>
            <a:pPr marL="0" indent="0">
              <a:buNone/>
            </a:pPr>
            <a:r>
              <a:rPr lang="es-EC" b="1" dirty="0"/>
              <a:t> </a:t>
            </a:r>
            <a:endParaRPr lang="es-EC" sz="1600" dirty="0"/>
          </a:p>
          <a:p>
            <a:pPr lvl="0" algn="just"/>
            <a:r>
              <a:rPr lang="es-EC" dirty="0"/>
              <a:t>Las compañías de seguros se hallan expuestas a perjuicios por irregularidades en reclamos de siniestros por parte de clientes que desean obtener ventajas económicas que no les corresponde.</a:t>
            </a:r>
            <a:endParaRPr lang="es-EC" sz="1800" dirty="0"/>
          </a:p>
          <a:p>
            <a:pPr algn="just"/>
            <a:endParaRPr lang="es-EC" sz="1800" dirty="0"/>
          </a:p>
          <a:p>
            <a:pPr lvl="0" algn="just"/>
            <a:r>
              <a:rPr lang="es-EC" dirty="0"/>
              <a:t>Se ha identificado como principales casos de irregularidades a la contratación de seguros por sumas superiores al valor del bien a asegurar, la ocultación real de las circunstancias que acontecieron en el siniestro y la contratación de más de un seguro para el mismo vehículo.</a:t>
            </a:r>
            <a:endParaRPr lang="es-EC" sz="1800" dirty="0"/>
          </a:p>
          <a:p>
            <a:pPr marL="0" indent="0" algn="just">
              <a:buNone/>
            </a:pPr>
            <a:r>
              <a:rPr lang="es-EC" dirty="0"/>
              <a:t> </a:t>
            </a:r>
            <a:endParaRPr lang="es-EC" sz="1800" dirty="0"/>
          </a:p>
          <a:p>
            <a:pPr lvl="0" algn="just"/>
            <a:r>
              <a:rPr lang="es-EC" dirty="0"/>
              <a:t>Las empresas aseguradoras anualmente han determinado que del total de reclamos por siniestros presentados por los clientes, se ha detectado alrededor del 15% de irregularidades principalmente por simulación de choques cambiando partes sanas por partes dañadas, exageración de daños para obtener indemnizaciones mayores y modificación mecánica del hecho para cubrir daños anteriores.</a:t>
            </a:r>
            <a:endParaRPr lang="es-EC" sz="1800" dirty="0"/>
          </a:p>
          <a:p>
            <a:pPr marL="0" indent="0" algn="just">
              <a:buNone/>
            </a:pPr>
            <a:endParaRPr lang="es-EC" sz="1800" dirty="0"/>
          </a:p>
          <a:p>
            <a:pPr lvl="0" algn="just"/>
            <a:r>
              <a:rPr lang="es-EC" dirty="0"/>
              <a:t>Las compañías de seguros aplican herramientas propias como análisis de clientes, ajustadores de siniestros y una base clientes sospechosos a fin de identificar casos que perjudiquen al producto; mismos que no son suficientemente efectivos</a:t>
            </a:r>
            <a:r>
              <a:rPr lang="es-EC" dirty="0" smtClean="0"/>
              <a:t>.</a:t>
            </a:r>
            <a:endParaRPr lang="es-EC" sz="1800" dirty="0"/>
          </a:p>
          <a:p>
            <a:pPr marL="0" lvl="0" indent="0" algn="just">
              <a:buNone/>
            </a:pPr>
            <a:endParaRPr lang="es-EC" sz="1800" dirty="0"/>
          </a:p>
          <a:p>
            <a:pPr lvl="0" algn="just"/>
            <a:r>
              <a:rPr lang="es-EC" dirty="0"/>
              <a:t>Todas las entidades han coincidido en la importancia de mejorar las herramientas para prevenir y mitigar los riesgos que impactan al seguro vehicular. </a:t>
            </a:r>
            <a:endParaRPr lang="es-EC" sz="1800" dirty="0"/>
          </a:p>
        </p:txBody>
      </p:sp>
    </p:spTree>
    <p:extLst>
      <p:ext uri="{BB962C8B-B14F-4D97-AF65-F5344CB8AC3E}">
        <p14:creationId xmlns:p14="http://schemas.microsoft.com/office/powerpoint/2010/main" val="40935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947"/>
            <a:ext cx="12192000" cy="6869117"/>
          </a:xfrm>
          <a:prstGeom prst="rect">
            <a:avLst/>
          </a:prstGeom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38199" y="982639"/>
            <a:ext cx="10653215" cy="5194324"/>
          </a:xfrm>
        </p:spPr>
        <p:txBody>
          <a:bodyPr>
            <a:normAutofit fontScale="70000" lnSpcReduction="20000"/>
          </a:bodyPr>
          <a:lstStyle/>
          <a:p>
            <a:pPr marL="171450" lvl="1" indent="0">
              <a:buNone/>
            </a:pPr>
            <a:r>
              <a:rPr lang="es-EC" sz="7300" b="1" dirty="0" smtClean="0"/>
              <a:t>Recomendaciones</a:t>
            </a:r>
            <a:endParaRPr lang="es-EC" sz="1400" dirty="0"/>
          </a:p>
          <a:p>
            <a:pPr marL="0" indent="0">
              <a:buNone/>
            </a:pPr>
            <a:r>
              <a:rPr lang="es-EC" b="1" dirty="0"/>
              <a:t> </a:t>
            </a:r>
            <a:endParaRPr lang="es-EC" sz="1600" dirty="0"/>
          </a:p>
          <a:p>
            <a:pPr lvl="0" algn="just"/>
            <a:r>
              <a:rPr lang="es-EC" dirty="0"/>
              <a:t>Las compañías de seguros deberían compartir una base de información que les permita identificar oportunamente los casos de doble seguros y aquellos reclamos que se encuentran en curso a fin de evitar la cancelación duplicada de recursos.</a:t>
            </a:r>
          </a:p>
          <a:p>
            <a:pPr algn="just"/>
            <a:endParaRPr lang="es-EC" dirty="0"/>
          </a:p>
          <a:p>
            <a:pPr lvl="0" algn="just"/>
            <a:r>
              <a:rPr lang="es-EC" dirty="0"/>
              <a:t>Elaborar levantamientos de información que les permita monitorear los casos de irregularidades que se presentan así como nuevas modalidades que se podrían presentar.</a:t>
            </a:r>
          </a:p>
          <a:p>
            <a:pPr marL="0" indent="0" algn="just">
              <a:buNone/>
            </a:pPr>
            <a:r>
              <a:rPr lang="es-EC" dirty="0"/>
              <a:t> </a:t>
            </a:r>
          </a:p>
          <a:p>
            <a:pPr lvl="0" algn="just"/>
            <a:r>
              <a:rPr lang="es-EC" dirty="0"/>
              <a:t>Aplicar nuevas metodologías para detectar y prevenir irregularidades en el reclamo de siniestros como la programación neurolingüística, información compartida y la creación de una entidad externa especializada que alerte casos inusuales.</a:t>
            </a:r>
          </a:p>
          <a:p>
            <a:pPr marL="0" indent="0" algn="just">
              <a:buNone/>
            </a:pPr>
            <a:r>
              <a:rPr lang="es-EC" dirty="0"/>
              <a:t> </a:t>
            </a:r>
          </a:p>
          <a:p>
            <a:pPr lvl="0" algn="just"/>
            <a:r>
              <a:rPr lang="es-EC" dirty="0"/>
              <a:t>Por parte del organismo de control que es la Superintendencia de Compañías, Valores y Seguros debe emitirse normativa que permita regular adecuadamente el manejo del seguro del ramo general al que se incluye el vehicular.</a:t>
            </a:r>
          </a:p>
        </p:txBody>
      </p:sp>
    </p:spTree>
    <p:extLst>
      <p:ext uri="{BB962C8B-B14F-4D97-AF65-F5344CB8AC3E}">
        <p14:creationId xmlns:p14="http://schemas.microsoft.com/office/powerpoint/2010/main" val="70008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2290" name="Picture 2" descr="http://lh3.ggpht.com/_mFeyviPchDE/TMrAJhrCWEI/AAAAAAAAAgA/hnp1xdABrRE/gracias_thumb%5B4%5D.png?imgmax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922"/>
            <a:ext cx="12091194" cy="674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5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595"/>
            <a:ext cx="12192000" cy="686911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2520" y="1841668"/>
            <a:ext cx="10515600" cy="44850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3300" b="1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s-EC" sz="33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s-EC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Capítulo I: </a:t>
            </a:r>
          </a:p>
          <a:p>
            <a:pPr marL="0" indent="0" algn="ctr">
              <a:buNone/>
            </a:pPr>
            <a:r>
              <a:rPr lang="es-EC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Marco Teórico</a:t>
            </a:r>
          </a:p>
        </p:txBody>
      </p:sp>
    </p:spTree>
    <p:extLst>
      <p:ext uri="{BB962C8B-B14F-4D97-AF65-F5344CB8AC3E}">
        <p14:creationId xmlns:p14="http://schemas.microsoft.com/office/powerpoint/2010/main" val="9480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947"/>
            <a:ext cx="12192000" cy="6869117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87" y="1746913"/>
            <a:ext cx="8707271" cy="38486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>
            <a:off x="1910687" y="1050878"/>
            <a:ext cx="8707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solidFill>
                  <a:srgbClr val="FF0000"/>
                </a:solidFill>
              </a:rPr>
              <a:t>Comparación de las variables  de las teorías de soporte</a:t>
            </a:r>
            <a:endParaRPr lang="es-EC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947"/>
            <a:ext cx="12192000" cy="6869117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910687" y="1050878"/>
            <a:ext cx="8707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rgbClr val="FF0000"/>
                </a:solidFill>
              </a:rPr>
              <a:t>Marco conceptual</a:t>
            </a:r>
            <a:endParaRPr lang="es-EC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73482310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921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947"/>
            <a:ext cx="12192000" cy="6869117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744611"/>
              </p:ext>
            </p:extLst>
          </p:nvPr>
        </p:nvGraphicFramePr>
        <p:xfrm>
          <a:off x="3070747" y="887105"/>
          <a:ext cx="6837527" cy="5022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Hoja de cálculo" r:id="rId5" imgW="4848232" imgH="7820117" progId="Excel.Sheet.12">
                  <p:embed/>
                </p:oleObj>
              </mc:Choice>
              <mc:Fallback>
                <p:oleObj name="Hoja de cálculo" r:id="rId5" imgW="4848232" imgH="7820117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747" y="887105"/>
                        <a:ext cx="6837527" cy="50223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6 Flecha derecha"/>
          <p:cNvSpPr/>
          <p:nvPr/>
        </p:nvSpPr>
        <p:spPr>
          <a:xfrm>
            <a:off x="2101755" y="1733266"/>
            <a:ext cx="1310185" cy="245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5653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299"/>
            <a:ext cx="12192000" cy="6869117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1 Rectángulo"/>
          <p:cNvSpPr/>
          <p:nvPr/>
        </p:nvSpPr>
        <p:spPr>
          <a:xfrm>
            <a:off x="1342030" y="939380"/>
            <a:ext cx="96034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/>
              <a:t>Las </a:t>
            </a:r>
            <a:r>
              <a:rPr lang="es-EC" dirty="0"/>
              <a:t>empresas del mercado asegurador </a:t>
            </a:r>
            <a:r>
              <a:rPr lang="es-EC" dirty="0" smtClean="0"/>
              <a:t>se encuentran </a:t>
            </a:r>
            <a:r>
              <a:rPr lang="es-EC" dirty="0"/>
              <a:t>en la actualidad reguladas por la Superintendencia de </a:t>
            </a:r>
            <a:r>
              <a:rPr lang="es-EC" dirty="0" smtClean="0"/>
              <a:t>Compañías, Valores y Seguros. (Registro </a:t>
            </a:r>
            <a:r>
              <a:rPr lang="es-EC" dirty="0"/>
              <a:t>oficial No. 785, en fecha 28 de junio 2016</a:t>
            </a:r>
            <a:r>
              <a:rPr lang="es-EC" dirty="0" smtClean="0"/>
              <a:t>.)</a:t>
            </a:r>
            <a:endParaRPr lang="es-EC" dirty="0"/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2376781945"/>
              </p:ext>
            </p:extLst>
          </p:nvPr>
        </p:nvGraphicFramePr>
        <p:xfrm>
          <a:off x="2483893" y="2139709"/>
          <a:ext cx="7410734" cy="3496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06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947"/>
            <a:ext cx="12192000" cy="686911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2520" y="1841668"/>
            <a:ext cx="10515600" cy="44850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3300" b="1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s-EC" sz="33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s-EC" sz="3600" b="1" dirty="0" smtClean="0">
                <a:latin typeface="Chaparral Pro" pitchFamily="18" charset="0"/>
                <a:cs typeface="David" panose="020E0502060401010101" pitchFamily="34" charset="-79"/>
              </a:rPr>
              <a:t>Capítulo II: </a:t>
            </a:r>
          </a:p>
          <a:p>
            <a:pPr marL="0" indent="0" algn="ctr">
              <a:buNone/>
            </a:pPr>
            <a:r>
              <a:rPr lang="es-EC" sz="3600" b="1" dirty="0" smtClean="0">
                <a:latin typeface="Chaparral Pro" pitchFamily="18" charset="0"/>
                <a:cs typeface="David" panose="020E0502060401010101" pitchFamily="34" charset="-79"/>
              </a:rPr>
              <a:t>Marco Metodológico</a:t>
            </a:r>
          </a:p>
        </p:txBody>
      </p:sp>
    </p:spTree>
    <p:extLst>
      <p:ext uri="{BB962C8B-B14F-4D97-AF65-F5344CB8AC3E}">
        <p14:creationId xmlns:p14="http://schemas.microsoft.com/office/powerpoint/2010/main" val="300612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4817</TotalTime>
  <Words>621</Words>
  <Application>Microsoft Office PowerPoint</Application>
  <PresentationFormat>Panorámica</PresentationFormat>
  <Paragraphs>106</Paragraphs>
  <Slides>37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8" baseType="lpstr">
      <vt:lpstr>GungsuhChe</vt:lpstr>
      <vt:lpstr>Arial</vt:lpstr>
      <vt:lpstr>Calibri</vt:lpstr>
      <vt:lpstr>Calibri Light</vt:lpstr>
      <vt:lpstr>Chaparral Pro</vt:lpstr>
      <vt:lpstr>David</vt:lpstr>
      <vt:lpstr>Magneto</vt:lpstr>
      <vt:lpstr>Times New Roman</vt:lpstr>
      <vt:lpstr>WenQuanYi Micro Hei</vt:lpstr>
      <vt:lpstr>Tema de Office</vt:lpstr>
      <vt:lpstr>Hoja de cálculo</vt:lpstr>
      <vt:lpstr>Presentación de PowerPoint</vt:lpstr>
      <vt:lpstr>DEPARTAMENTO DE CIENCIAS ECONOMICAS, ADMINISTRATIVAS Y DE COMERCIO </vt:lpstr>
      <vt:lpstr>Índice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Joha</dc:creator>
  <cp:lastModifiedBy>Joha</cp:lastModifiedBy>
  <cp:revision>181</cp:revision>
  <dcterms:created xsi:type="dcterms:W3CDTF">2016-05-07T20:16:16Z</dcterms:created>
  <dcterms:modified xsi:type="dcterms:W3CDTF">2016-12-08T12:51:35Z</dcterms:modified>
</cp:coreProperties>
</file>