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9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0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312" r:id="rId2"/>
  </p:sldMasterIdLst>
  <p:notesMasterIdLst>
    <p:notesMasterId r:id="rId38"/>
  </p:notesMasterIdLst>
  <p:handoutMasterIdLst>
    <p:handoutMasterId r:id="rId39"/>
  </p:handoutMasterIdLst>
  <p:sldIdLst>
    <p:sldId id="431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33" r:id="rId26"/>
    <p:sldId id="434" r:id="rId27"/>
    <p:sldId id="351" r:id="rId28"/>
    <p:sldId id="362" r:id="rId29"/>
    <p:sldId id="386" r:id="rId30"/>
    <p:sldId id="398" r:id="rId31"/>
    <p:sldId id="387" r:id="rId32"/>
    <p:sldId id="394" r:id="rId33"/>
    <p:sldId id="388" r:id="rId34"/>
    <p:sldId id="393" r:id="rId35"/>
    <p:sldId id="389" r:id="rId36"/>
    <p:sldId id="3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59541"/>
    <a:srgbClr val="FCC8FD"/>
    <a:srgbClr val="854690"/>
    <a:srgbClr val="146814"/>
    <a:srgbClr val="171630"/>
    <a:srgbClr val="FCB2D3"/>
    <a:srgbClr val="7B4B2D"/>
    <a:srgbClr val="07B931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5064" autoAdjust="0"/>
  </p:normalViewPr>
  <p:slideViewPr>
    <p:cSldViewPr snapToGrid="0">
      <p:cViewPr varScale="1">
        <p:scale>
          <a:sx n="76" d="100"/>
          <a:sy n="76" d="100"/>
        </p:scale>
        <p:origin x="36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Gr&#225;fico%202%20en%20Microsoft%20Word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5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6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Hoja_de_c_lculo_de_Microsoft_Excel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../embeddings/oleObject7.bin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../embeddings/oleObject8.bin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../embeddings/oleObject9.bin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../embeddings/oleObject10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Gr&#225;fico%202%20en%20Microsoft%20Word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Gr&#225;fico%202%20en%20Microsoft%20Word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%20PEPA\DOC-TESIS-FONT\PROCE-DAT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Gr&#225;fico%202%20en%20Microsoft%20Word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1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2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3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'[Gráfico 2 en Microsoft Word]Hoja1'!$A$2:$A$3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'[Gráfico 2 en Microsoft Word]Hoja1'!$B$2:$B$3</c:f>
              <c:numCache>
                <c:formatCode>General</c:formatCode>
                <c:ptCount val="2"/>
                <c:pt idx="0">
                  <c:v>112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'10'!$A$5:$A$10</c:f>
              <c:strCache>
                <c:ptCount val="6"/>
                <c:pt idx="0">
                  <c:v>Capacitación</c:v>
                </c:pt>
                <c:pt idx="1">
                  <c:v>Tiempo</c:v>
                </c:pt>
                <c:pt idx="2">
                  <c:v>Espacio</c:v>
                </c:pt>
                <c:pt idx="3">
                  <c:v>Costumbre</c:v>
                </c:pt>
                <c:pt idx="4">
                  <c:v>Motivación</c:v>
                </c:pt>
                <c:pt idx="5">
                  <c:v>Falta de Plan</c:v>
                </c:pt>
              </c:strCache>
            </c:strRef>
          </c:cat>
          <c:val>
            <c:numRef>
              <c:f>'10'!$B$5:$B$10</c:f>
              <c:numCache>
                <c:formatCode>General</c:formatCode>
                <c:ptCount val="6"/>
                <c:pt idx="0">
                  <c:v>6</c:v>
                </c:pt>
                <c:pt idx="1">
                  <c:v>40</c:v>
                </c:pt>
                <c:pt idx="2">
                  <c:v>0</c:v>
                </c:pt>
                <c:pt idx="3">
                  <c:v>29</c:v>
                </c:pt>
                <c:pt idx="4">
                  <c:v>6</c:v>
                </c:pt>
                <c:pt idx="5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70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'12'!$A$5:$A$9</c:f>
              <c:strCache>
                <c:ptCount val="5"/>
                <c:pt idx="0">
                  <c:v>Muy de acuerdo</c:v>
                </c:pt>
                <c:pt idx="1">
                  <c:v>De acuerdo</c:v>
                </c:pt>
                <c:pt idx="2">
                  <c:v>Indiferente</c:v>
                </c:pt>
                <c:pt idx="3">
                  <c:v>En desacuerdo</c:v>
                </c:pt>
                <c:pt idx="4">
                  <c:v>Total desacuerdo</c:v>
                </c:pt>
              </c:strCache>
            </c:strRef>
          </c:cat>
          <c:val>
            <c:numRef>
              <c:f>'12'!$B$5:$B$9</c:f>
              <c:numCache>
                <c:formatCode>General</c:formatCode>
                <c:ptCount val="5"/>
                <c:pt idx="0">
                  <c:v>105</c:v>
                </c:pt>
                <c:pt idx="1">
                  <c:v>37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231739397695715"/>
          <c:y val="0.13113006707494895"/>
          <c:w val="0.38828709931543021"/>
          <c:h val="0.737739865850102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555312326017155E-2"/>
          <c:y val="0.15046296296296297"/>
          <c:w val="0.63194861270767122"/>
          <c:h val="0.817129629629629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'11'!$A$5:$A$10</c:f>
              <c:strCache>
                <c:ptCount val="6"/>
                <c:pt idx="0">
                  <c:v>Vidrio</c:v>
                </c:pt>
                <c:pt idx="1">
                  <c:v>Plástico</c:v>
                </c:pt>
                <c:pt idx="2">
                  <c:v>Papel/cartón</c:v>
                </c:pt>
                <c:pt idx="3">
                  <c:v>Chatarra</c:v>
                </c:pt>
                <c:pt idx="4">
                  <c:v>Restos de alimentos</c:v>
                </c:pt>
                <c:pt idx="5">
                  <c:v>Otros</c:v>
                </c:pt>
              </c:strCache>
            </c:strRef>
          </c:cat>
          <c:val>
            <c:numRef>
              <c:f>'11'!$B$5:$B$10</c:f>
              <c:numCache>
                <c:formatCode>General</c:formatCode>
                <c:ptCount val="6"/>
                <c:pt idx="0">
                  <c:v>0</c:v>
                </c:pt>
                <c:pt idx="1">
                  <c:v>93</c:v>
                </c:pt>
                <c:pt idx="2">
                  <c:v>35</c:v>
                </c:pt>
                <c:pt idx="3">
                  <c:v>2</c:v>
                </c:pt>
                <c:pt idx="4">
                  <c:v>18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05522747156605"/>
          <c:y val="7.8076698745990089E-2"/>
          <c:w val="0.29278105861767273"/>
          <c:h val="0.843846237970253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'13'!$A$5:$A$9</c:f>
              <c:strCache>
                <c:ptCount val="5"/>
                <c:pt idx="0">
                  <c:v>Muy de acuerdo</c:v>
                </c:pt>
                <c:pt idx="1">
                  <c:v>De acuerdo</c:v>
                </c:pt>
                <c:pt idx="2">
                  <c:v>Indiferente</c:v>
                </c:pt>
                <c:pt idx="3">
                  <c:v>En desacuerdo</c:v>
                </c:pt>
                <c:pt idx="4">
                  <c:v>Total desacuerdo</c:v>
                </c:pt>
              </c:strCache>
            </c:strRef>
          </c:cat>
          <c:val>
            <c:numRef>
              <c:f>'13'!$B$5:$B$9</c:f>
              <c:numCache>
                <c:formatCode>General</c:formatCode>
                <c:ptCount val="5"/>
                <c:pt idx="0">
                  <c:v>96</c:v>
                </c:pt>
                <c:pt idx="1">
                  <c:v>47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434908725540425"/>
          <c:y val="0.10612428626428753"/>
          <c:w val="0.38641397782955872"/>
          <c:h val="0.787750981351751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'14'!$A$5:$A$9</c:f>
              <c:strCache>
                <c:ptCount val="5"/>
                <c:pt idx="0">
                  <c:v>Muy de acuerdo</c:v>
                </c:pt>
                <c:pt idx="1">
                  <c:v>De acuerdo</c:v>
                </c:pt>
                <c:pt idx="2">
                  <c:v>Indiferente</c:v>
                </c:pt>
                <c:pt idx="3">
                  <c:v>En desacuerdo</c:v>
                </c:pt>
                <c:pt idx="4">
                  <c:v>Total desacuerdo</c:v>
                </c:pt>
              </c:strCache>
            </c:strRef>
          </c:cat>
          <c:val>
            <c:numRef>
              <c:f>'14'!$B$5:$B$9</c:f>
              <c:numCache>
                <c:formatCode>General</c:formatCode>
                <c:ptCount val="5"/>
                <c:pt idx="0">
                  <c:v>70</c:v>
                </c:pt>
                <c:pt idx="1">
                  <c:v>70</c:v>
                </c:pt>
                <c:pt idx="2">
                  <c:v>7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225439205612405E-4"/>
          <c:y val="0.11342592592592593"/>
          <c:w val="0.67843658343565127"/>
          <c:h val="0.8865740797558381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'15'!$A$5:$A$9</c:f>
              <c:strCache>
                <c:ptCount val="5"/>
                <c:pt idx="0">
                  <c:v>Muy de acuerdo</c:v>
                </c:pt>
                <c:pt idx="1">
                  <c:v>De acuerdo</c:v>
                </c:pt>
                <c:pt idx="2">
                  <c:v>Indiferente</c:v>
                </c:pt>
                <c:pt idx="3">
                  <c:v>En desacuerdo</c:v>
                </c:pt>
                <c:pt idx="4">
                  <c:v>Total desacuerdo</c:v>
                </c:pt>
              </c:strCache>
            </c:strRef>
          </c:cat>
          <c:val>
            <c:numRef>
              <c:f>'15'!$B$5:$B$9</c:f>
              <c:numCache>
                <c:formatCode>General</c:formatCode>
                <c:ptCount val="5"/>
                <c:pt idx="0">
                  <c:v>79</c:v>
                </c:pt>
                <c:pt idx="1">
                  <c:v>61</c:v>
                </c:pt>
                <c:pt idx="2">
                  <c:v>7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766944677522378"/>
          <c:y val="0.23473388743073784"/>
          <c:w val="0.3198065543679291"/>
          <c:h val="0.530531860600758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972617360001107E-2"/>
          <c:y val="0.11342592592592593"/>
          <c:w val="0.64872740755662328"/>
          <c:h val="0.8865740740740740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'16'!$A$5:$A$9</c:f>
              <c:strCache>
                <c:ptCount val="5"/>
                <c:pt idx="0">
                  <c:v>Muy de acuerdo</c:v>
                </c:pt>
                <c:pt idx="1">
                  <c:v>De acuerdo</c:v>
                </c:pt>
                <c:pt idx="2">
                  <c:v>Indiferente</c:v>
                </c:pt>
                <c:pt idx="3">
                  <c:v>En desacuerdo</c:v>
                </c:pt>
                <c:pt idx="4">
                  <c:v>Total desacuerdo</c:v>
                </c:pt>
              </c:strCache>
            </c:strRef>
          </c:cat>
          <c:val>
            <c:numRef>
              <c:f>'16'!$B$5:$B$9</c:f>
              <c:numCache>
                <c:formatCode>General</c:formatCode>
                <c:ptCount val="5"/>
                <c:pt idx="0">
                  <c:v>78</c:v>
                </c:pt>
                <c:pt idx="1">
                  <c:v>58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'[Gráfico 2 en Microsoft Word]Hoja1'!$A$2:$A$3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'[Gráfico 2 en Microsoft Word]Hoja1'!$B$2:$B$3</c:f>
              <c:numCache>
                <c:formatCode>General</c:formatCode>
                <c:ptCount val="2"/>
                <c:pt idx="0">
                  <c:v>131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'[Gráfico 2 en Microsoft Word]Hoja1'!$A$2:$A$3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'[Gráfico 2 en Microsoft Word]Hoja1'!$B$2:$B$3</c:f>
              <c:numCache>
                <c:formatCode>General</c:formatCode>
                <c:ptCount val="2"/>
                <c:pt idx="0">
                  <c:v>135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Hoja2!$C$2</c:f>
              <c:strCache>
                <c:ptCount val="1"/>
                <c:pt idx="0">
                  <c:v>Frecuencia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Hoja2!$B$3:$B$4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Hoja2!$C$3:$C$4</c:f>
              <c:numCache>
                <c:formatCode>General</c:formatCode>
                <c:ptCount val="2"/>
                <c:pt idx="0">
                  <c:v>32</c:v>
                </c:pt>
                <c:pt idx="1">
                  <c:v>116</c:v>
                </c:pt>
              </c:numCache>
            </c:numRef>
          </c:val>
        </c:ser>
        <c:ser>
          <c:idx val="1"/>
          <c:order val="1"/>
          <c:tx>
            <c:strRef>
              <c:f>Hoja2!$D$2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Hoja2!$B$3:$B$4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Hoja2!$D$3:$D$4</c:f>
              <c:numCache>
                <c:formatCode>0%</c:formatCode>
                <c:ptCount val="2"/>
                <c:pt idx="0">
                  <c:v>0.78</c:v>
                </c:pt>
                <c:pt idx="1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'[Gráfico 2 en Microsoft Word]Hoja1'!$A$2:$A$3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'[Gráfico 2 en Microsoft Word]Hoja1'!$B$2:$B$3</c:f>
              <c:numCache>
                <c:formatCode>General</c:formatCode>
                <c:ptCount val="2"/>
                <c:pt idx="0">
                  <c:v>143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'[Gráfico 2 en Microsoft Word]Hoja1'!$A$2:$A$3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'[Gráfico 2 en Microsoft Word]Hoja1'!$B$2:$B$3</c:f>
              <c:numCache>
                <c:formatCode>General</c:formatCode>
                <c:ptCount val="2"/>
                <c:pt idx="0">
                  <c:v>129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'[Gráfico 2 en Microsoft Word]Hoja1'!$A$2:$A$3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'[Gráfico 2 en Microsoft Word]Hoja1'!$B$2:$B$3</c:f>
              <c:numCache>
                <c:formatCode>General</c:formatCode>
                <c:ptCount val="2"/>
                <c:pt idx="0">
                  <c:v>117</c:v>
                </c:pt>
                <c:pt idx="1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'[Gráfico 2 en Microsoft Word]Hoja1'!$A$2:$A$3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'[Gráfico 2 en Microsoft Word]Hoja1'!$B$2:$B$3</c:f>
              <c:numCache>
                <c:formatCode>General</c:formatCode>
                <c:ptCount val="2"/>
                <c:pt idx="0">
                  <c:v>80</c:v>
                </c:pt>
                <c:pt idx="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'[Gráfico en Microsoft Word]Hoja1'!$A$2:$A$4</c:f>
              <c:strCache>
                <c:ptCount val="3"/>
                <c:pt idx="0">
                  <c:v>Bastante</c:v>
                </c:pt>
                <c:pt idx="1">
                  <c:v>Poco</c:v>
                </c:pt>
                <c:pt idx="2">
                  <c:v>Nada</c:v>
                </c:pt>
              </c:strCache>
            </c:strRef>
          </c:cat>
          <c:val>
            <c:numRef>
              <c:f>'[Gráfico en Microsoft Word]Hoja1'!$B$2:$B$4</c:f>
              <c:numCache>
                <c:formatCode>General</c:formatCode>
                <c:ptCount val="3"/>
                <c:pt idx="0">
                  <c:v>33</c:v>
                </c:pt>
                <c:pt idx="1">
                  <c:v>99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98BABE-0645-46B9-9589-DBC28DC5D28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373BA1F-0861-4D0D-9A9D-F35BEEBBD5D8}">
      <dgm:prSet phldrT="[Texto]" custT="1"/>
      <dgm:spPr/>
      <dgm:t>
        <a:bodyPr vert="vert270"/>
        <a:lstStyle/>
        <a:p>
          <a:pPr algn="ctr"/>
          <a:r>
            <a:rPr lang="es-EC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MARCO TEÓRICO</a:t>
          </a:r>
          <a:endParaRPr lang="es-EC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D57A9F-0616-4BF6-97C9-B6BD88921964}" type="parTrans" cxnId="{2D6DD5F9-7CFB-4A90-B06F-3D1CE4FD1EB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1E2288-1F45-4D59-838F-CC887C70B6B0}" type="sibTrans" cxnId="{2D6DD5F9-7CFB-4A90-B06F-3D1CE4FD1EB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F7C26C-98B8-48C3-BBC7-901E8B1BFCAF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Antecedentes </a:t>
          </a:r>
          <a:endParaRPr lang="es-EC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A2E9A-ADBB-49E9-B095-FA2F45BB9458}" type="parTrans" cxnId="{ADB52E74-B2A8-453F-8608-FC6C5BFFE76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C2F62-1574-4D21-989F-063F41EDABD6}" type="sibTrans" cxnId="{ADB52E74-B2A8-453F-8608-FC6C5BFFE76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17F52-198A-4253-8C93-D0DD4C58FD46}">
      <dgm:prSet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Fundamentación pedagógica</a:t>
          </a:r>
          <a:endParaRPr lang="es-EC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F1BA83-293C-407A-9035-17345F2F9E21}" type="sibTrans" cxnId="{50D09EA7-BBC9-49D5-BDFF-B7D3D0CA8B0F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7D8DF0-803E-4638-9C5C-851B50805E61}" type="parTrans" cxnId="{50D09EA7-BBC9-49D5-BDFF-B7D3D0CA8B0F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4FCB3C-72C9-4D4E-ABEF-8F7E1F52C146}">
      <dgm:prSet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Fundamentación filosófica</a:t>
          </a:r>
          <a:endParaRPr lang="es-EC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04EC06-B77F-442F-8140-7E71D88F79A5}" type="sibTrans" cxnId="{7341F340-096C-4C88-9B8B-4A99B84CDA4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3649DF-3B35-4EA6-80FD-6BDA56C9AFAA}" type="parTrans" cxnId="{7341F340-096C-4C88-9B8B-4A99B84CDA4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E35BFC-B072-447C-8B86-935C747536B6}">
      <dgm:prSet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Fundamentación sociológica</a:t>
          </a:r>
          <a:endParaRPr lang="es-EC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D711E-AA4C-4B5E-94D0-A80E87FA2A1A}" type="parTrans" cxnId="{F512FDF7-A5E3-42B4-A61E-4F11BFEBA997}">
      <dgm:prSet/>
      <dgm:spPr/>
      <dgm:t>
        <a:bodyPr/>
        <a:lstStyle/>
        <a:p>
          <a:endParaRPr lang="es-ES"/>
        </a:p>
      </dgm:t>
    </dgm:pt>
    <dgm:pt modelId="{819DC1E5-D8ED-4E64-8B38-9CC2C7A7E0BE}" type="sibTrans" cxnId="{F512FDF7-A5E3-42B4-A61E-4F11BFEBA997}">
      <dgm:prSet/>
      <dgm:spPr/>
      <dgm:t>
        <a:bodyPr/>
        <a:lstStyle/>
        <a:p>
          <a:endParaRPr lang="es-ES"/>
        </a:p>
      </dgm:t>
    </dgm:pt>
    <dgm:pt modelId="{BDCC4EC1-C800-42C3-9301-1248B2283C7B}">
      <dgm:prSet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Fundamentación legal</a:t>
          </a:r>
          <a:endParaRPr lang="es-EC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DD2270-07C7-4270-B81D-84AE11838552}" type="parTrans" cxnId="{79639A05-ACDE-4A4A-8B0B-89912E565D92}">
      <dgm:prSet/>
      <dgm:spPr/>
      <dgm:t>
        <a:bodyPr/>
        <a:lstStyle/>
        <a:p>
          <a:endParaRPr lang="es-ES"/>
        </a:p>
      </dgm:t>
    </dgm:pt>
    <dgm:pt modelId="{D0856245-BC2A-4C30-BF1A-338612C8F80B}" type="sibTrans" cxnId="{79639A05-ACDE-4A4A-8B0B-89912E565D92}">
      <dgm:prSet/>
      <dgm:spPr/>
      <dgm:t>
        <a:bodyPr/>
        <a:lstStyle/>
        <a:p>
          <a:endParaRPr lang="es-ES"/>
        </a:p>
      </dgm:t>
    </dgm:pt>
    <dgm:pt modelId="{A8FE173A-9B26-4B31-BC35-31CBEF32D58F}">
      <dgm:prSet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Fundamentación científica</a:t>
          </a:r>
          <a:endParaRPr lang="es-EC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338257-2064-41FB-A0DA-CCB54AD4BDC0}" type="parTrans" cxnId="{EE293C30-DC79-43B1-B6BE-BC03FC98608C}">
      <dgm:prSet/>
      <dgm:spPr/>
      <dgm:t>
        <a:bodyPr/>
        <a:lstStyle/>
        <a:p>
          <a:endParaRPr lang="es-ES"/>
        </a:p>
      </dgm:t>
    </dgm:pt>
    <dgm:pt modelId="{7DCF215D-AB83-42FA-8D38-94ABAD120C32}" type="sibTrans" cxnId="{EE293C30-DC79-43B1-B6BE-BC03FC98608C}">
      <dgm:prSet/>
      <dgm:spPr/>
      <dgm:t>
        <a:bodyPr/>
        <a:lstStyle/>
        <a:p>
          <a:endParaRPr lang="es-ES"/>
        </a:p>
      </dgm:t>
    </dgm:pt>
    <dgm:pt modelId="{8EA9F2F9-7D37-4152-9354-69778F7F0EF8}" type="pres">
      <dgm:prSet presAssocID="{6198BABE-0645-46B9-9589-DBC28DC5D2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0C5E87A-D031-4F7E-99BA-7DD35048CB3C}" type="pres">
      <dgm:prSet presAssocID="{C373BA1F-0861-4D0D-9A9D-F35BEEBBD5D8}" presName="root1" presStyleCnt="0"/>
      <dgm:spPr/>
      <dgm:t>
        <a:bodyPr/>
        <a:lstStyle/>
        <a:p>
          <a:endParaRPr lang="es-EC"/>
        </a:p>
      </dgm:t>
    </dgm:pt>
    <dgm:pt modelId="{4F25ECD1-18A7-401F-B014-E7758E1C8EFA}" type="pres">
      <dgm:prSet presAssocID="{C373BA1F-0861-4D0D-9A9D-F35BEEBBD5D8}" presName="LevelOneTextNode" presStyleLbl="node0" presStyleIdx="0" presStyleCnt="1" custScaleX="23749" custScaleY="409401" custLinFactNeighborX="-3390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CB24111-37F2-4D02-89E1-8DBA31763582}" type="pres">
      <dgm:prSet presAssocID="{C373BA1F-0861-4D0D-9A9D-F35BEEBBD5D8}" presName="level2hierChild" presStyleCnt="0"/>
      <dgm:spPr/>
      <dgm:t>
        <a:bodyPr/>
        <a:lstStyle/>
        <a:p>
          <a:endParaRPr lang="es-EC"/>
        </a:p>
      </dgm:t>
    </dgm:pt>
    <dgm:pt modelId="{742A1209-6C90-40F3-BBDA-A9BC52807DD5}" type="pres">
      <dgm:prSet presAssocID="{4D2A2E9A-ADBB-49E9-B095-FA2F45BB9458}" presName="conn2-1" presStyleLbl="parChTrans1D2" presStyleIdx="0" presStyleCnt="6"/>
      <dgm:spPr/>
      <dgm:t>
        <a:bodyPr/>
        <a:lstStyle/>
        <a:p>
          <a:endParaRPr lang="es-EC"/>
        </a:p>
      </dgm:t>
    </dgm:pt>
    <dgm:pt modelId="{6C42985B-29E2-4DAF-A5A1-0270452C9F19}" type="pres">
      <dgm:prSet presAssocID="{4D2A2E9A-ADBB-49E9-B095-FA2F45BB9458}" presName="connTx" presStyleLbl="parChTrans1D2" presStyleIdx="0" presStyleCnt="6"/>
      <dgm:spPr/>
      <dgm:t>
        <a:bodyPr/>
        <a:lstStyle/>
        <a:p>
          <a:endParaRPr lang="es-EC"/>
        </a:p>
      </dgm:t>
    </dgm:pt>
    <dgm:pt modelId="{B17BAB9F-C385-4F22-8790-9AC33536707B}" type="pres">
      <dgm:prSet presAssocID="{A6F7C26C-98B8-48C3-BBC7-901E8B1BFCAF}" presName="root2" presStyleCnt="0"/>
      <dgm:spPr/>
      <dgm:t>
        <a:bodyPr/>
        <a:lstStyle/>
        <a:p>
          <a:endParaRPr lang="es-EC"/>
        </a:p>
      </dgm:t>
    </dgm:pt>
    <dgm:pt modelId="{1C3BD78C-4373-4E61-A4AA-9111B99DD213}" type="pres">
      <dgm:prSet presAssocID="{A6F7C26C-98B8-48C3-BBC7-901E8B1BFCAF}" presName="LevelTwoTextNode" presStyleLbl="node2" presStyleIdx="0" presStyleCnt="6" custScaleX="75729" custScaleY="40368" custLinFactNeighborX="-23144" custLinFactNeighborY="-2718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541CD69-BAFE-432E-8B8E-6F0C84CE3774}" type="pres">
      <dgm:prSet presAssocID="{A6F7C26C-98B8-48C3-BBC7-901E8B1BFCAF}" presName="level3hierChild" presStyleCnt="0"/>
      <dgm:spPr/>
      <dgm:t>
        <a:bodyPr/>
        <a:lstStyle/>
        <a:p>
          <a:endParaRPr lang="es-EC"/>
        </a:p>
      </dgm:t>
    </dgm:pt>
    <dgm:pt modelId="{87096B8E-CA5E-42CE-9CD4-469DA3A55484}" type="pres">
      <dgm:prSet presAssocID="{0A3649DF-3B35-4EA6-80FD-6BDA56C9AFAA}" presName="conn2-1" presStyleLbl="parChTrans1D2" presStyleIdx="1" presStyleCnt="6"/>
      <dgm:spPr/>
      <dgm:t>
        <a:bodyPr/>
        <a:lstStyle/>
        <a:p>
          <a:endParaRPr lang="es-EC"/>
        </a:p>
      </dgm:t>
    </dgm:pt>
    <dgm:pt modelId="{AC3C7653-F8B5-4062-AC23-7A21D1E2CB56}" type="pres">
      <dgm:prSet presAssocID="{0A3649DF-3B35-4EA6-80FD-6BDA56C9AFAA}" presName="connTx" presStyleLbl="parChTrans1D2" presStyleIdx="1" presStyleCnt="6"/>
      <dgm:spPr/>
      <dgm:t>
        <a:bodyPr/>
        <a:lstStyle/>
        <a:p>
          <a:endParaRPr lang="es-EC"/>
        </a:p>
      </dgm:t>
    </dgm:pt>
    <dgm:pt modelId="{567BB653-2237-4CE3-9987-73DF311F0063}" type="pres">
      <dgm:prSet presAssocID="{0B4FCB3C-72C9-4D4E-ABEF-8F7E1F52C146}" presName="root2" presStyleCnt="0"/>
      <dgm:spPr/>
      <dgm:t>
        <a:bodyPr/>
        <a:lstStyle/>
        <a:p>
          <a:endParaRPr lang="es-EC"/>
        </a:p>
      </dgm:t>
    </dgm:pt>
    <dgm:pt modelId="{4A79474D-E9C2-4C02-B5A3-2FE114AAE58D}" type="pres">
      <dgm:prSet presAssocID="{0B4FCB3C-72C9-4D4E-ABEF-8F7E1F52C146}" presName="LevelTwoTextNode" presStyleLbl="node2" presStyleIdx="1" presStyleCnt="6" custScaleX="79084" custScaleY="43142" custLinFactNeighborX="-23144" custLinFactNeighborY="-1895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AEC61B4-7BAC-414F-9952-E4829AF20931}" type="pres">
      <dgm:prSet presAssocID="{0B4FCB3C-72C9-4D4E-ABEF-8F7E1F52C146}" presName="level3hierChild" presStyleCnt="0"/>
      <dgm:spPr/>
      <dgm:t>
        <a:bodyPr/>
        <a:lstStyle/>
        <a:p>
          <a:endParaRPr lang="es-EC"/>
        </a:p>
      </dgm:t>
    </dgm:pt>
    <dgm:pt modelId="{30B08455-E431-4C66-AF34-50C8AEC37D17}" type="pres">
      <dgm:prSet presAssocID="{1A7D8DF0-803E-4638-9C5C-851B50805E61}" presName="conn2-1" presStyleLbl="parChTrans1D2" presStyleIdx="2" presStyleCnt="6"/>
      <dgm:spPr/>
      <dgm:t>
        <a:bodyPr/>
        <a:lstStyle/>
        <a:p>
          <a:endParaRPr lang="es-EC"/>
        </a:p>
      </dgm:t>
    </dgm:pt>
    <dgm:pt modelId="{A71BD342-FAED-4719-AD7E-5DC55D50D726}" type="pres">
      <dgm:prSet presAssocID="{1A7D8DF0-803E-4638-9C5C-851B50805E61}" presName="connTx" presStyleLbl="parChTrans1D2" presStyleIdx="2" presStyleCnt="6"/>
      <dgm:spPr/>
      <dgm:t>
        <a:bodyPr/>
        <a:lstStyle/>
        <a:p>
          <a:endParaRPr lang="es-EC"/>
        </a:p>
      </dgm:t>
    </dgm:pt>
    <dgm:pt modelId="{0BADF196-4366-4EB6-8B34-1FF8E5F952E0}" type="pres">
      <dgm:prSet presAssocID="{D2117F52-198A-4253-8C93-D0DD4C58FD46}" presName="root2" presStyleCnt="0"/>
      <dgm:spPr/>
      <dgm:t>
        <a:bodyPr/>
        <a:lstStyle/>
        <a:p>
          <a:endParaRPr lang="es-EC"/>
        </a:p>
      </dgm:t>
    </dgm:pt>
    <dgm:pt modelId="{B72ED36C-A666-4CEB-94D7-4B613AEB16C5}" type="pres">
      <dgm:prSet presAssocID="{D2117F52-198A-4253-8C93-D0DD4C58FD46}" presName="LevelTwoTextNode" presStyleLbl="node2" presStyleIdx="2" presStyleCnt="6" custScaleX="78031" custScaleY="48901" custLinFactNeighborX="-23144" custLinFactNeighborY="-670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625E32E-A30C-4B6F-8844-F83641CD9DD9}" type="pres">
      <dgm:prSet presAssocID="{D2117F52-198A-4253-8C93-D0DD4C58FD46}" presName="level3hierChild" presStyleCnt="0"/>
      <dgm:spPr/>
      <dgm:t>
        <a:bodyPr/>
        <a:lstStyle/>
        <a:p>
          <a:endParaRPr lang="es-EC"/>
        </a:p>
      </dgm:t>
    </dgm:pt>
    <dgm:pt modelId="{323E1AFB-F2C8-450B-B0AC-2D5DA6CF26A1}" type="pres">
      <dgm:prSet presAssocID="{24AD711E-AA4C-4B5E-94D0-A80E87FA2A1A}" presName="conn2-1" presStyleLbl="parChTrans1D2" presStyleIdx="3" presStyleCnt="6"/>
      <dgm:spPr/>
      <dgm:t>
        <a:bodyPr/>
        <a:lstStyle/>
        <a:p>
          <a:endParaRPr lang="es-ES"/>
        </a:p>
      </dgm:t>
    </dgm:pt>
    <dgm:pt modelId="{C08CAE70-BFAD-4DD6-9879-6C2CAD1CC4ED}" type="pres">
      <dgm:prSet presAssocID="{24AD711E-AA4C-4B5E-94D0-A80E87FA2A1A}" presName="connTx" presStyleLbl="parChTrans1D2" presStyleIdx="3" presStyleCnt="6"/>
      <dgm:spPr/>
      <dgm:t>
        <a:bodyPr/>
        <a:lstStyle/>
        <a:p>
          <a:endParaRPr lang="es-ES"/>
        </a:p>
      </dgm:t>
    </dgm:pt>
    <dgm:pt modelId="{B7E8D8BA-C12A-4668-80BF-6CCA5643B399}" type="pres">
      <dgm:prSet presAssocID="{67E35BFC-B072-447C-8B86-935C747536B6}" presName="root2" presStyleCnt="0"/>
      <dgm:spPr/>
    </dgm:pt>
    <dgm:pt modelId="{4BF6A4B6-FD92-4A08-B5AA-3ED0360743D4}" type="pres">
      <dgm:prSet presAssocID="{67E35BFC-B072-447C-8B86-935C747536B6}" presName="LevelTwoTextNode" presStyleLbl="node2" presStyleIdx="3" presStyleCnt="6" custScaleX="78031" custScaleY="48901" custLinFactNeighborX="-23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FDF22C-7BC2-4923-A7BD-2C3968117ED1}" type="pres">
      <dgm:prSet presAssocID="{67E35BFC-B072-447C-8B86-935C747536B6}" presName="level3hierChild" presStyleCnt="0"/>
      <dgm:spPr/>
    </dgm:pt>
    <dgm:pt modelId="{AB36A825-6A78-431D-8A60-E9B127712908}" type="pres">
      <dgm:prSet presAssocID="{ACDD2270-07C7-4270-B81D-84AE11838552}" presName="conn2-1" presStyleLbl="parChTrans1D2" presStyleIdx="4" presStyleCnt="6"/>
      <dgm:spPr/>
      <dgm:t>
        <a:bodyPr/>
        <a:lstStyle/>
        <a:p>
          <a:endParaRPr lang="es-ES"/>
        </a:p>
      </dgm:t>
    </dgm:pt>
    <dgm:pt modelId="{298C6CA2-CC08-4F34-9EC9-19DB67DAEA51}" type="pres">
      <dgm:prSet presAssocID="{ACDD2270-07C7-4270-B81D-84AE11838552}" presName="connTx" presStyleLbl="parChTrans1D2" presStyleIdx="4" presStyleCnt="6"/>
      <dgm:spPr/>
      <dgm:t>
        <a:bodyPr/>
        <a:lstStyle/>
        <a:p>
          <a:endParaRPr lang="es-ES"/>
        </a:p>
      </dgm:t>
    </dgm:pt>
    <dgm:pt modelId="{8B6F9035-8823-47D4-9483-FAD0931FD5CA}" type="pres">
      <dgm:prSet presAssocID="{BDCC4EC1-C800-42C3-9301-1248B2283C7B}" presName="root2" presStyleCnt="0"/>
      <dgm:spPr/>
    </dgm:pt>
    <dgm:pt modelId="{4F330464-47F2-41B5-A876-76592E2A68BA}" type="pres">
      <dgm:prSet presAssocID="{BDCC4EC1-C800-42C3-9301-1248B2283C7B}" presName="LevelTwoTextNode" presStyleLbl="node2" presStyleIdx="4" presStyleCnt="6" custScaleX="78031" custScaleY="48901" custLinFactNeighborX="-23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5A7D27-238F-4BDD-9E47-FEF6A2D10A8A}" type="pres">
      <dgm:prSet presAssocID="{BDCC4EC1-C800-42C3-9301-1248B2283C7B}" presName="level3hierChild" presStyleCnt="0"/>
      <dgm:spPr/>
    </dgm:pt>
    <dgm:pt modelId="{301275E0-F9CE-4427-B502-0E8E9ED1A84D}" type="pres">
      <dgm:prSet presAssocID="{F9338257-2064-41FB-A0DA-CCB54AD4BDC0}" presName="conn2-1" presStyleLbl="parChTrans1D2" presStyleIdx="5" presStyleCnt="6"/>
      <dgm:spPr/>
      <dgm:t>
        <a:bodyPr/>
        <a:lstStyle/>
        <a:p>
          <a:endParaRPr lang="es-ES"/>
        </a:p>
      </dgm:t>
    </dgm:pt>
    <dgm:pt modelId="{8E4F82B7-A0D7-44DA-81E6-2B29FE314AEE}" type="pres">
      <dgm:prSet presAssocID="{F9338257-2064-41FB-A0DA-CCB54AD4BDC0}" presName="connTx" presStyleLbl="parChTrans1D2" presStyleIdx="5" presStyleCnt="6"/>
      <dgm:spPr/>
      <dgm:t>
        <a:bodyPr/>
        <a:lstStyle/>
        <a:p>
          <a:endParaRPr lang="es-ES"/>
        </a:p>
      </dgm:t>
    </dgm:pt>
    <dgm:pt modelId="{DDE9A699-AEEA-4FE8-A340-491091CF8098}" type="pres">
      <dgm:prSet presAssocID="{A8FE173A-9B26-4B31-BC35-31CBEF32D58F}" presName="root2" presStyleCnt="0"/>
      <dgm:spPr/>
    </dgm:pt>
    <dgm:pt modelId="{82284AB4-7158-4CA6-BB46-EAECCC6C0F25}" type="pres">
      <dgm:prSet presAssocID="{A8FE173A-9B26-4B31-BC35-31CBEF32D58F}" presName="LevelTwoTextNode" presStyleLbl="node2" presStyleIdx="5" presStyleCnt="6" custScaleX="78031" custScaleY="48901" custLinFactNeighborX="-23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730317-F1DC-4738-A29A-B04117F0564A}" type="pres">
      <dgm:prSet presAssocID="{A8FE173A-9B26-4B31-BC35-31CBEF32D58F}" presName="level3hierChild" presStyleCnt="0"/>
      <dgm:spPr/>
    </dgm:pt>
  </dgm:ptLst>
  <dgm:cxnLst>
    <dgm:cxn modelId="{E76473F3-02AB-4A7A-84BA-57EEC183701E}" type="presOf" srcId="{C373BA1F-0861-4D0D-9A9D-F35BEEBBD5D8}" destId="{4F25ECD1-18A7-401F-B014-E7758E1C8EFA}" srcOrd="0" destOrd="0" presId="urn:microsoft.com/office/officeart/2005/8/layout/hierarchy2"/>
    <dgm:cxn modelId="{88774FD9-8B9E-40FD-93AB-845727C905EC}" type="presOf" srcId="{F9338257-2064-41FB-A0DA-CCB54AD4BDC0}" destId="{8E4F82B7-A0D7-44DA-81E6-2B29FE314AEE}" srcOrd="1" destOrd="0" presId="urn:microsoft.com/office/officeart/2005/8/layout/hierarchy2"/>
    <dgm:cxn modelId="{B5118309-D251-49FB-A40A-55F380EA97DC}" type="presOf" srcId="{24AD711E-AA4C-4B5E-94D0-A80E87FA2A1A}" destId="{C08CAE70-BFAD-4DD6-9879-6C2CAD1CC4ED}" srcOrd="1" destOrd="0" presId="urn:microsoft.com/office/officeart/2005/8/layout/hierarchy2"/>
    <dgm:cxn modelId="{D28126DD-FE46-4CCE-A240-BB0D00C84210}" type="presOf" srcId="{0B4FCB3C-72C9-4D4E-ABEF-8F7E1F52C146}" destId="{4A79474D-E9C2-4C02-B5A3-2FE114AAE58D}" srcOrd="0" destOrd="0" presId="urn:microsoft.com/office/officeart/2005/8/layout/hierarchy2"/>
    <dgm:cxn modelId="{EE293C30-DC79-43B1-B6BE-BC03FC98608C}" srcId="{C373BA1F-0861-4D0D-9A9D-F35BEEBBD5D8}" destId="{A8FE173A-9B26-4B31-BC35-31CBEF32D58F}" srcOrd="5" destOrd="0" parTransId="{F9338257-2064-41FB-A0DA-CCB54AD4BDC0}" sibTransId="{7DCF215D-AB83-42FA-8D38-94ABAD120C32}"/>
    <dgm:cxn modelId="{50D09EA7-BBC9-49D5-BDFF-B7D3D0CA8B0F}" srcId="{C373BA1F-0861-4D0D-9A9D-F35BEEBBD5D8}" destId="{D2117F52-198A-4253-8C93-D0DD4C58FD46}" srcOrd="2" destOrd="0" parTransId="{1A7D8DF0-803E-4638-9C5C-851B50805E61}" sibTransId="{39F1BA83-293C-407A-9035-17345F2F9E21}"/>
    <dgm:cxn modelId="{518AC7C8-E029-43F6-986A-9E852F6444A4}" type="presOf" srcId="{1A7D8DF0-803E-4638-9C5C-851B50805E61}" destId="{30B08455-E431-4C66-AF34-50C8AEC37D17}" srcOrd="0" destOrd="0" presId="urn:microsoft.com/office/officeart/2005/8/layout/hierarchy2"/>
    <dgm:cxn modelId="{7B0A0374-A457-4433-B16C-A29E67523ECD}" type="presOf" srcId="{24AD711E-AA4C-4B5E-94D0-A80E87FA2A1A}" destId="{323E1AFB-F2C8-450B-B0AC-2D5DA6CF26A1}" srcOrd="0" destOrd="0" presId="urn:microsoft.com/office/officeart/2005/8/layout/hierarchy2"/>
    <dgm:cxn modelId="{79639A05-ACDE-4A4A-8B0B-89912E565D92}" srcId="{C373BA1F-0861-4D0D-9A9D-F35BEEBBD5D8}" destId="{BDCC4EC1-C800-42C3-9301-1248B2283C7B}" srcOrd="4" destOrd="0" parTransId="{ACDD2270-07C7-4270-B81D-84AE11838552}" sibTransId="{D0856245-BC2A-4C30-BF1A-338612C8F80B}"/>
    <dgm:cxn modelId="{CA561A48-BCA9-4F1B-A9EA-700167CB472C}" type="presOf" srcId="{6198BABE-0645-46B9-9589-DBC28DC5D28B}" destId="{8EA9F2F9-7D37-4152-9354-69778F7F0EF8}" srcOrd="0" destOrd="0" presId="urn:microsoft.com/office/officeart/2005/8/layout/hierarchy2"/>
    <dgm:cxn modelId="{ADB52E74-B2A8-453F-8608-FC6C5BFFE76E}" srcId="{C373BA1F-0861-4D0D-9A9D-F35BEEBBD5D8}" destId="{A6F7C26C-98B8-48C3-BBC7-901E8B1BFCAF}" srcOrd="0" destOrd="0" parTransId="{4D2A2E9A-ADBB-49E9-B095-FA2F45BB9458}" sibTransId="{6CFC2F62-1574-4D21-989F-063F41EDABD6}"/>
    <dgm:cxn modelId="{882C4B06-7267-430A-B808-BB36803D6F63}" type="presOf" srcId="{4D2A2E9A-ADBB-49E9-B095-FA2F45BB9458}" destId="{742A1209-6C90-40F3-BBDA-A9BC52807DD5}" srcOrd="0" destOrd="0" presId="urn:microsoft.com/office/officeart/2005/8/layout/hierarchy2"/>
    <dgm:cxn modelId="{A2C7ECC8-7260-491D-A664-CBDD62BEE405}" type="presOf" srcId="{F9338257-2064-41FB-A0DA-CCB54AD4BDC0}" destId="{301275E0-F9CE-4427-B502-0E8E9ED1A84D}" srcOrd="0" destOrd="0" presId="urn:microsoft.com/office/officeart/2005/8/layout/hierarchy2"/>
    <dgm:cxn modelId="{45B889A9-06F1-4338-97B2-47109F482B47}" type="presOf" srcId="{0A3649DF-3B35-4EA6-80FD-6BDA56C9AFAA}" destId="{AC3C7653-F8B5-4062-AC23-7A21D1E2CB56}" srcOrd="1" destOrd="0" presId="urn:microsoft.com/office/officeart/2005/8/layout/hierarchy2"/>
    <dgm:cxn modelId="{4E562841-9C67-4216-94D0-3870B6B0FA38}" type="presOf" srcId="{BDCC4EC1-C800-42C3-9301-1248B2283C7B}" destId="{4F330464-47F2-41B5-A876-76592E2A68BA}" srcOrd="0" destOrd="0" presId="urn:microsoft.com/office/officeart/2005/8/layout/hierarchy2"/>
    <dgm:cxn modelId="{CAA13C64-2691-4A01-95C1-6A942DF47B5E}" type="presOf" srcId="{ACDD2270-07C7-4270-B81D-84AE11838552}" destId="{AB36A825-6A78-431D-8A60-E9B127712908}" srcOrd="0" destOrd="0" presId="urn:microsoft.com/office/officeart/2005/8/layout/hierarchy2"/>
    <dgm:cxn modelId="{F512FDF7-A5E3-42B4-A61E-4F11BFEBA997}" srcId="{C373BA1F-0861-4D0D-9A9D-F35BEEBBD5D8}" destId="{67E35BFC-B072-447C-8B86-935C747536B6}" srcOrd="3" destOrd="0" parTransId="{24AD711E-AA4C-4B5E-94D0-A80E87FA2A1A}" sibTransId="{819DC1E5-D8ED-4E64-8B38-9CC2C7A7E0BE}"/>
    <dgm:cxn modelId="{F9BE1023-CE67-47EB-9D4D-B3BBA9763739}" type="presOf" srcId="{67E35BFC-B072-447C-8B86-935C747536B6}" destId="{4BF6A4B6-FD92-4A08-B5AA-3ED0360743D4}" srcOrd="0" destOrd="0" presId="urn:microsoft.com/office/officeart/2005/8/layout/hierarchy2"/>
    <dgm:cxn modelId="{8C343002-7F9A-4E8B-9C48-2AB6873EF406}" type="presOf" srcId="{0A3649DF-3B35-4EA6-80FD-6BDA56C9AFAA}" destId="{87096B8E-CA5E-42CE-9CD4-469DA3A55484}" srcOrd="0" destOrd="0" presId="urn:microsoft.com/office/officeart/2005/8/layout/hierarchy2"/>
    <dgm:cxn modelId="{FFF8C49E-59E2-45DF-A85F-7859E2A69661}" type="presOf" srcId="{A6F7C26C-98B8-48C3-BBC7-901E8B1BFCAF}" destId="{1C3BD78C-4373-4E61-A4AA-9111B99DD213}" srcOrd="0" destOrd="0" presId="urn:microsoft.com/office/officeart/2005/8/layout/hierarchy2"/>
    <dgm:cxn modelId="{336AB046-A45D-4694-A6BA-7E412D6CAB68}" type="presOf" srcId="{ACDD2270-07C7-4270-B81D-84AE11838552}" destId="{298C6CA2-CC08-4F34-9EC9-19DB67DAEA51}" srcOrd="1" destOrd="0" presId="urn:microsoft.com/office/officeart/2005/8/layout/hierarchy2"/>
    <dgm:cxn modelId="{7341F340-096C-4C88-9B8B-4A99B84CDA4E}" srcId="{C373BA1F-0861-4D0D-9A9D-F35BEEBBD5D8}" destId="{0B4FCB3C-72C9-4D4E-ABEF-8F7E1F52C146}" srcOrd="1" destOrd="0" parTransId="{0A3649DF-3B35-4EA6-80FD-6BDA56C9AFAA}" sibTransId="{3404EC06-B77F-442F-8140-7E71D88F79A5}"/>
    <dgm:cxn modelId="{0C8AD81A-DC1D-471B-8DB3-755899A462DA}" type="presOf" srcId="{1A7D8DF0-803E-4638-9C5C-851B50805E61}" destId="{A71BD342-FAED-4719-AD7E-5DC55D50D726}" srcOrd="1" destOrd="0" presId="urn:microsoft.com/office/officeart/2005/8/layout/hierarchy2"/>
    <dgm:cxn modelId="{A0FA0BCE-971B-41C5-9FF5-DD204DA6D7B1}" type="presOf" srcId="{4D2A2E9A-ADBB-49E9-B095-FA2F45BB9458}" destId="{6C42985B-29E2-4DAF-A5A1-0270452C9F19}" srcOrd="1" destOrd="0" presId="urn:microsoft.com/office/officeart/2005/8/layout/hierarchy2"/>
    <dgm:cxn modelId="{2D6DD5F9-7CFB-4A90-B06F-3D1CE4FD1EB1}" srcId="{6198BABE-0645-46B9-9589-DBC28DC5D28B}" destId="{C373BA1F-0861-4D0D-9A9D-F35BEEBBD5D8}" srcOrd="0" destOrd="0" parTransId="{28D57A9F-0616-4BF6-97C9-B6BD88921964}" sibTransId="{0E1E2288-1F45-4D59-838F-CC887C70B6B0}"/>
    <dgm:cxn modelId="{8A694C79-7424-47B3-90E5-BC417CB8B143}" type="presOf" srcId="{A8FE173A-9B26-4B31-BC35-31CBEF32D58F}" destId="{82284AB4-7158-4CA6-BB46-EAECCC6C0F25}" srcOrd="0" destOrd="0" presId="urn:microsoft.com/office/officeart/2005/8/layout/hierarchy2"/>
    <dgm:cxn modelId="{4764F48B-8005-423D-A49B-92E56B9E9AA4}" type="presOf" srcId="{D2117F52-198A-4253-8C93-D0DD4C58FD46}" destId="{B72ED36C-A666-4CEB-94D7-4B613AEB16C5}" srcOrd="0" destOrd="0" presId="urn:microsoft.com/office/officeart/2005/8/layout/hierarchy2"/>
    <dgm:cxn modelId="{998EC620-8C8C-4D4A-B396-F5CA19E9EC30}" type="presParOf" srcId="{8EA9F2F9-7D37-4152-9354-69778F7F0EF8}" destId="{10C5E87A-D031-4F7E-99BA-7DD35048CB3C}" srcOrd="0" destOrd="0" presId="urn:microsoft.com/office/officeart/2005/8/layout/hierarchy2"/>
    <dgm:cxn modelId="{3234A30D-7D7B-45F9-AD5B-D139AA819275}" type="presParOf" srcId="{10C5E87A-D031-4F7E-99BA-7DD35048CB3C}" destId="{4F25ECD1-18A7-401F-B014-E7758E1C8EFA}" srcOrd="0" destOrd="0" presId="urn:microsoft.com/office/officeart/2005/8/layout/hierarchy2"/>
    <dgm:cxn modelId="{DD82D77E-2649-4E8A-AB2F-38A02C73CA5A}" type="presParOf" srcId="{10C5E87A-D031-4F7E-99BA-7DD35048CB3C}" destId="{DCB24111-37F2-4D02-89E1-8DBA31763582}" srcOrd="1" destOrd="0" presId="urn:microsoft.com/office/officeart/2005/8/layout/hierarchy2"/>
    <dgm:cxn modelId="{2CFEA65A-D1FA-4A44-AA68-D7E61CC7A0A3}" type="presParOf" srcId="{DCB24111-37F2-4D02-89E1-8DBA31763582}" destId="{742A1209-6C90-40F3-BBDA-A9BC52807DD5}" srcOrd="0" destOrd="0" presId="urn:microsoft.com/office/officeart/2005/8/layout/hierarchy2"/>
    <dgm:cxn modelId="{DB49FC69-F791-46CB-9ED0-82036D5B14F1}" type="presParOf" srcId="{742A1209-6C90-40F3-BBDA-A9BC52807DD5}" destId="{6C42985B-29E2-4DAF-A5A1-0270452C9F19}" srcOrd="0" destOrd="0" presId="urn:microsoft.com/office/officeart/2005/8/layout/hierarchy2"/>
    <dgm:cxn modelId="{3394E505-90B3-41ED-AD98-6E10C9FD3705}" type="presParOf" srcId="{DCB24111-37F2-4D02-89E1-8DBA31763582}" destId="{B17BAB9F-C385-4F22-8790-9AC33536707B}" srcOrd="1" destOrd="0" presId="urn:microsoft.com/office/officeart/2005/8/layout/hierarchy2"/>
    <dgm:cxn modelId="{B552F888-D8DB-437A-821D-ABAEE861BB8B}" type="presParOf" srcId="{B17BAB9F-C385-4F22-8790-9AC33536707B}" destId="{1C3BD78C-4373-4E61-A4AA-9111B99DD213}" srcOrd="0" destOrd="0" presId="urn:microsoft.com/office/officeart/2005/8/layout/hierarchy2"/>
    <dgm:cxn modelId="{C1DD85DD-28DE-456E-BB6C-B06B35C16F2B}" type="presParOf" srcId="{B17BAB9F-C385-4F22-8790-9AC33536707B}" destId="{F541CD69-BAFE-432E-8B8E-6F0C84CE3774}" srcOrd="1" destOrd="0" presId="urn:microsoft.com/office/officeart/2005/8/layout/hierarchy2"/>
    <dgm:cxn modelId="{C6E9A7B3-2D1C-4360-B08A-26223F93B3A7}" type="presParOf" srcId="{DCB24111-37F2-4D02-89E1-8DBA31763582}" destId="{87096B8E-CA5E-42CE-9CD4-469DA3A55484}" srcOrd="2" destOrd="0" presId="urn:microsoft.com/office/officeart/2005/8/layout/hierarchy2"/>
    <dgm:cxn modelId="{8F5A46DD-0083-449C-BEB5-4A2CA844D7EE}" type="presParOf" srcId="{87096B8E-CA5E-42CE-9CD4-469DA3A55484}" destId="{AC3C7653-F8B5-4062-AC23-7A21D1E2CB56}" srcOrd="0" destOrd="0" presId="urn:microsoft.com/office/officeart/2005/8/layout/hierarchy2"/>
    <dgm:cxn modelId="{7A1EE56E-F087-43AC-BE9B-83D713CD6483}" type="presParOf" srcId="{DCB24111-37F2-4D02-89E1-8DBA31763582}" destId="{567BB653-2237-4CE3-9987-73DF311F0063}" srcOrd="3" destOrd="0" presId="urn:microsoft.com/office/officeart/2005/8/layout/hierarchy2"/>
    <dgm:cxn modelId="{0E62010F-4205-4EDB-A83A-333CAF1D791F}" type="presParOf" srcId="{567BB653-2237-4CE3-9987-73DF311F0063}" destId="{4A79474D-E9C2-4C02-B5A3-2FE114AAE58D}" srcOrd="0" destOrd="0" presId="urn:microsoft.com/office/officeart/2005/8/layout/hierarchy2"/>
    <dgm:cxn modelId="{ED89E546-464C-40C5-9DF0-32E5609CED10}" type="presParOf" srcId="{567BB653-2237-4CE3-9987-73DF311F0063}" destId="{3AEC61B4-7BAC-414F-9952-E4829AF20931}" srcOrd="1" destOrd="0" presId="urn:microsoft.com/office/officeart/2005/8/layout/hierarchy2"/>
    <dgm:cxn modelId="{37B54A3B-330E-479A-B60A-F249B465905F}" type="presParOf" srcId="{DCB24111-37F2-4D02-89E1-8DBA31763582}" destId="{30B08455-E431-4C66-AF34-50C8AEC37D17}" srcOrd="4" destOrd="0" presId="urn:microsoft.com/office/officeart/2005/8/layout/hierarchy2"/>
    <dgm:cxn modelId="{376768F8-41BD-4061-A1F9-5C55F5BBE015}" type="presParOf" srcId="{30B08455-E431-4C66-AF34-50C8AEC37D17}" destId="{A71BD342-FAED-4719-AD7E-5DC55D50D726}" srcOrd="0" destOrd="0" presId="urn:microsoft.com/office/officeart/2005/8/layout/hierarchy2"/>
    <dgm:cxn modelId="{C6A5FA20-A6E8-473F-AD98-0BA526644318}" type="presParOf" srcId="{DCB24111-37F2-4D02-89E1-8DBA31763582}" destId="{0BADF196-4366-4EB6-8B34-1FF8E5F952E0}" srcOrd="5" destOrd="0" presId="urn:microsoft.com/office/officeart/2005/8/layout/hierarchy2"/>
    <dgm:cxn modelId="{2A4DB37C-DEA4-4DEE-9D2D-0EA2B7E44586}" type="presParOf" srcId="{0BADF196-4366-4EB6-8B34-1FF8E5F952E0}" destId="{B72ED36C-A666-4CEB-94D7-4B613AEB16C5}" srcOrd="0" destOrd="0" presId="urn:microsoft.com/office/officeart/2005/8/layout/hierarchy2"/>
    <dgm:cxn modelId="{EAAF3F8D-46BB-4443-AF5A-DE9FE7ED908A}" type="presParOf" srcId="{0BADF196-4366-4EB6-8B34-1FF8E5F952E0}" destId="{C625E32E-A30C-4B6F-8844-F83641CD9DD9}" srcOrd="1" destOrd="0" presId="urn:microsoft.com/office/officeart/2005/8/layout/hierarchy2"/>
    <dgm:cxn modelId="{2925B098-42A2-4C15-937E-5725B4F6098B}" type="presParOf" srcId="{DCB24111-37F2-4D02-89E1-8DBA31763582}" destId="{323E1AFB-F2C8-450B-B0AC-2D5DA6CF26A1}" srcOrd="6" destOrd="0" presId="urn:microsoft.com/office/officeart/2005/8/layout/hierarchy2"/>
    <dgm:cxn modelId="{C884E2A4-7ED3-426B-9AEF-7ECC5E79E779}" type="presParOf" srcId="{323E1AFB-F2C8-450B-B0AC-2D5DA6CF26A1}" destId="{C08CAE70-BFAD-4DD6-9879-6C2CAD1CC4ED}" srcOrd="0" destOrd="0" presId="urn:microsoft.com/office/officeart/2005/8/layout/hierarchy2"/>
    <dgm:cxn modelId="{F6E09673-E5BD-4BC8-ABF5-F73F7F6AED6C}" type="presParOf" srcId="{DCB24111-37F2-4D02-89E1-8DBA31763582}" destId="{B7E8D8BA-C12A-4668-80BF-6CCA5643B399}" srcOrd="7" destOrd="0" presId="urn:microsoft.com/office/officeart/2005/8/layout/hierarchy2"/>
    <dgm:cxn modelId="{F14A9B9C-3BC9-481E-BA6A-336FC75A3183}" type="presParOf" srcId="{B7E8D8BA-C12A-4668-80BF-6CCA5643B399}" destId="{4BF6A4B6-FD92-4A08-B5AA-3ED0360743D4}" srcOrd="0" destOrd="0" presId="urn:microsoft.com/office/officeart/2005/8/layout/hierarchy2"/>
    <dgm:cxn modelId="{D0874FE1-D503-4F67-80B2-BE4F04BEADFD}" type="presParOf" srcId="{B7E8D8BA-C12A-4668-80BF-6CCA5643B399}" destId="{90FDF22C-7BC2-4923-A7BD-2C3968117ED1}" srcOrd="1" destOrd="0" presId="urn:microsoft.com/office/officeart/2005/8/layout/hierarchy2"/>
    <dgm:cxn modelId="{EF6ED0BB-A37F-4E0E-80E8-9D216B107C8A}" type="presParOf" srcId="{DCB24111-37F2-4D02-89E1-8DBA31763582}" destId="{AB36A825-6A78-431D-8A60-E9B127712908}" srcOrd="8" destOrd="0" presId="urn:microsoft.com/office/officeart/2005/8/layout/hierarchy2"/>
    <dgm:cxn modelId="{7892FEEC-36B1-421B-88F5-72AA56ED2002}" type="presParOf" srcId="{AB36A825-6A78-431D-8A60-E9B127712908}" destId="{298C6CA2-CC08-4F34-9EC9-19DB67DAEA51}" srcOrd="0" destOrd="0" presId="urn:microsoft.com/office/officeart/2005/8/layout/hierarchy2"/>
    <dgm:cxn modelId="{C9DBE887-538B-4E8C-942D-68B0B9DC740A}" type="presParOf" srcId="{DCB24111-37F2-4D02-89E1-8DBA31763582}" destId="{8B6F9035-8823-47D4-9483-FAD0931FD5CA}" srcOrd="9" destOrd="0" presId="urn:microsoft.com/office/officeart/2005/8/layout/hierarchy2"/>
    <dgm:cxn modelId="{EF958981-C4EC-4540-B47F-4AB3BAEC9619}" type="presParOf" srcId="{8B6F9035-8823-47D4-9483-FAD0931FD5CA}" destId="{4F330464-47F2-41B5-A876-76592E2A68BA}" srcOrd="0" destOrd="0" presId="urn:microsoft.com/office/officeart/2005/8/layout/hierarchy2"/>
    <dgm:cxn modelId="{44EC294A-1F32-44DE-AC02-4C62E8C32CA2}" type="presParOf" srcId="{8B6F9035-8823-47D4-9483-FAD0931FD5CA}" destId="{BE5A7D27-238F-4BDD-9E47-FEF6A2D10A8A}" srcOrd="1" destOrd="0" presId="urn:microsoft.com/office/officeart/2005/8/layout/hierarchy2"/>
    <dgm:cxn modelId="{D32E0B00-00FA-48BD-951A-214DC9F22282}" type="presParOf" srcId="{DCB24111-37F2-4D02-89E1-8DBA31763582}" destId="{301275E0-F9CE-4427-B502-0E8E9ED1A84D}" srcOrd="10" destOrd="0" presId="urn:microsoft.com/office/officeart/2005/8/layout/hierarchy2"/>
    <dgm:cxn modelId="{5F28C369-E5D1-4952-937D-B18A4F518A2C}" type="presParOf" srcId="{301275E0-F9CE-4427-B502-0E8E9ED1A84D}" destId="{8E4F82B7-A0D7-44DA-81E6-2B29FE314AEE}" srcOrd="0" destOrd="0" presId="urn:microsoft.com/office/officeart/2005/8/layout/hierarchy2"/>
    <dgm:cxn modelId="{429E0655-801F-42B1-9581-E1F9E59E5311}" type="presParOf" srcId="{DCB24111-37F2-4D02-89E1-8DBA31763582}" destId="{DDE9A699-AEEA-4FE8-A340-491091CF8098}" srcOrd="11" destOrd="0" presId="urn:microsoft.com/office/officeart/2005/8/layout/hierarchy2"/>
    <dgm:cxn modelId="{C0B9076E-0112-4C1F-B5D0-B959190A04E3}" type="presParOf" srcId="{DDE9A699-AEEA-4FE8-A340-491091CF8098}" destId="{82284AB4-7158-4CA6-BB46-EAECCC6C0F25}" srcOrd="0" destOrd="0" presId="urn:microsoft.com/office/officeart/2005/8/layout/hierarchy2"/>
    <dgm:cxn modelId="{F7311E30-7CB3-4899-B0CA-53C57AC42343}" type="presParOf" srcId="{DDE9A699-AEEA-4FE8-A340-491091CF8098}" destId="{2D730317-F1DC-4738-A29A-B04117F0564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98BABE-0645-46B9-9589-DBC28DC5D28B}" type="doc">
      <dgm:prSet loTypeId="urn:microsoft.com/office/officeart/2005/8/layout/hierarchy2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373BA1F-0861-4D0D-9A9D-F35BEEBBD5D8}">
      <dgm:prSet phldrT="[Texto]" custT="1"/>
      <dgm:spPr/>
      <dgm:t>
        <a:bodyPr vert="vert270"/>
        <a:lstStyle/>
        <a:p>
          <a:pPr algn="ctr"/>
          <a:r>
            <a:rPr lang="es-EC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TEÓRICO</a:t>
          </a:r>
          <a:endParaRPr lang="es-EC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D57A9F-0616-4BF6-97C9-B6BD88921964}" type="parTrans" cxnId="{2D6DD5F9-7CFB-4A90-B06F-3D1CE4FD1EB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1E2288-1F45-4D59-838F-CC887C70B6B0}" type="sibTrans" cxnId="{2D6DD5F9-7CFB-4A90-B06F-3D1CE4FD1EB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F7C26C-98B8-48C3-BBC7-901E8B1BFCAF}">
      <dgm:prSet phldrT="[Texto]" custT="1"/>
      <dgm:spPr/>
      <dgm:t>
        <a:bodyPr vert="vert270"/>
        <a:lstStyle/>
        <a:p>
          <a:r>
            <a: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UNIDAD 1 Recursos naturales </a:t>
          </a:r>
          <a:endParaRPr lang="es-EC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A2E9A-ADBB-49E9-B095-FA2F45BB9458}" type="parTrans" cxnId="{ADB52E74-B2A8-453F-8608-FC6C5BFFE76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C2F62-1574-4D21-989F-063F41EDABD6}" type="sibTrans" cxnId="{ADB52E74-B2A8-453F-8608-FC6C5BFFE76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4FCB3C-72C9-4D4E-ABEF-8F7E1F52C146}">
      <dgm:prSet custT="1"/>
      <dgm:spPr/>
      <dgm:t>
        <a:bodyPr vert="vert270"/>
        <a:lstStyle/>
        <a:p>
          <a:r>
            <a: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UNIDAD 2 Diagnostico de la problemática ambiental.</a:t>
          </a:r>
          <a:endParaRPr lang="es-EC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04EC06-B77F-442F-8140-7E71D88F79A5}" type="sibTrans" cxnId="{7341F340-096C-4C88-9B8B-4A99B84CDA4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3649DF-3B35-4EA6-80FD-6BDA56C9AFAA}" type="parTrans" cxnId="{7341F340-096C-4C88-9B8B-4A99B84CDA4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A2B4EE-7A58-4144-8F87-4C0A1480599C}">
      <dgm:prSet custT="1"/>
      <dgm:spPr/>
      <dgm:t>
        <a:bodyPr lIns="0" tIns="0" rIns="0" bIns="0"/>
        <a:lstStyle/>
        <a:p>
          <a:pPr algn="just"/>
          <a:r>
            <a:rPr lang="es-ES" sz="2000" dirty="0" smtClean="0"/>
            <a:t>Renovables-No renovables, </a:t>
          </a:r>
        </a:p>
        <a:p>
          <a:pPr algn="just"/>
          <a:r>
            <a:rPr lang="es-ES" sz="2000" dirty="0" smtClean="0"/>
            <a:t>Clasificación de los desechos por su estado (solidos, líquidos y gaseosos), </a:t>
          </a:r>
        </a:p>
        <a:p>
          <a:pPr algn="just"/>
          <a:r>
            <a:rPr lang="es-ES" sz="2000" dirty="0" smtClean="0"/>
            <a:t>Los desechos por su origen (municipales, industriales, mineros, hospitalarios)</a:t>
          </a:r>
        </a:p>
        <a:p>
          <a:pPr algn="just"/>
          <a:r>
            <a:rPr lang="es-ES" sz="2000" dirty="0" smtClean="0"/>
            <a:t>Gestión de desechos solidos</a:t>
          </a:r>
        </a:p>
        <a:p>
          <a:pPr algn="just"/>
          <a:r>
            <a:rPr lang="es-ES" sz="2000" dirty="0" smtClean="0"/>
            <a:t>Prevención y mitigación, problemas por mal manejo, </a:t>
          </a:r>
        </a:p>
        <a:p>
          <a:pPr algn="just"/>
          <a:r>
            <a:rPr lang="es-ES" sz="2000" smtClean="0"/>
            <a:t>s </a:t>
          </a:r>
          <a:r>
            <a:rPr lang="es-ES" sz="2000" dirty="0" smtClean="0"/>
            <a:t>cinco erres (respetar, repensar, reducir, reutilizar, reciclar)</a:t>
          </a:r>
        </a:p>
      </dgm:t>
    </dgm:pt>
    <dgm:pt modelId="{18E383ED-5D6D-4F9D-90B5-A8199BE76078}" type="parTrans" cxnId="{EE1DAC04-B769-4E4B-8B7D-029C0932C58E}">
      <dgm:prSet/>
      <dgm:spPr/>
      <dgm:t>
        <a:bodyPr/>
        <a:lstStyle/>
        <a:p>
          <a:endParaRPr lang="es-ES"/>
        </a:p>
      </dgm:t>
    </dgm:pt>
    <dgm:pt modelId="{1DC5491D-7C1C-4392-9841-162A4064CD85}" type="sibTrans" cxnId="{EE1DAC04-B769-4E4B-8B7D-029C0932C58E}">
      <dgm:prSet/>
      <dgm:spPr/>
      <dgm:t>
        <a:bodyPr/>
        <a:lstStyle/>
        <a:p>
          <a:endParaRPr lang="es-ES"/>
        </a:p>
      </dgm:t>
    </dgm:pt>
    <dgm:pt modelId="{D5AD08C8-E125-43D3-92C8-1CC7A6332DFE}">
      <dgm:prSet custT="1"/>
      <dgm:spPr/>
      <dgm:t>
        <a:bodyPr/>
        <a:lstStyle/>
        <a:p>
          <a:pPr algn="l"/>
          <a:r>
            <a:rPr lang="es-ES" sz="2000" dirty="0" smtClean="0"/>
            <a:t>Antecedentes, </a:t>
          </a:r>
        </a:p>
        <a:p>
          <a:pPr algn="l"/>
          <a:r>
            <a:rPr lang="es-ES" sz="2000" dirty="0" smtClean="0"/>
            <a:t>Estado del medio ambiente </a:t>
          </a:r>
          <a:r>
            <a:rPr lang="es-ES" sz="2000" dirty="0" err="1" smtClean="0"/>
            <a:t>ESFORSE</a:t>
          </a:r>
          <a:endParaRPr lang="es-ES" sz="2000" dirty="0" smtClean="0"/>
        </a:p>
        <a:p>
          <a:pPr algn="l"/>
          <a:r>
            <a:rPr lang="es-ES" sz="2000" dirty="0" smtClean="0"/>
            <a:t>Problemas ambientales mas comunes </a:t>
          </a:r>
          <a:r>
            <a:rPr lang="es-ES" sz="2000" dirty="0" err="1" smtClean="0"/>
            <a:t>ESFORSE</a:t>
          </a:r>
          <a:endParaRPr lang="es-ES" sz="2000" dirty="0" smtClean="0"/>
        </a:p>
        <a:p>
          <a:pPr algn="l"/>
          <a:r>
            <a:rPr lang="es-ES" sz="2000" dirty="0" smtClean="0"/>
            <a:t>Situación del manejo de la problemática ambiental ambiental </a:t>
          </a:r>
          <a:r>
            <a:rPr lang="es-ES" sz="2000" dirty="0" err="1" smtClean="0"/>
            <a:t>ESFORSE</a:t>
          </a:r>
          <a:endParaRPr lang="es-ES" sz="2000" dirty="0" smtClean="0"/>
        </a:p>
        <a:p>
          <a:pPr algn="l"/>
          <a:r>
            <a:rPr lang="es-ES" sz="2000" dirty="0" smtClean="0"/>
            <a:t>Descripción del área de estudio</a:t>
          </a:r>
        </a:p>
      </dgm:t>
    </dgm:pt>
    <dgm:pt modelId="{3B59B0D9-ABF1-4D03-B781-D4E8B76CFFEE}" type="parTrans" cxnId="{8A141C0A-94CB-42A8-8724-3B7C4819A66D}">
      <dgm:prSet/>
      <dgm:spPr/>
      <dgm:t>
        <a:bodyPr/>
        <a:lstStyle/>
        <a:p>
          <a:endParaRPr lang="es-ES"/>
        </a:p>
      </dgm:t>
    </dgm:pt>
    <dgm:pt modelId="{8E8F3DBA-D994-406C-84B4-BB332AFCBEE8}" type="sibTrans" cxnId="{8A141C0A-94CB-42A8-8724-3B7C4819A66D}">
      <dgm:prSet/>
      <dgm:spPr/>
      <dgm:t>
        <a:bodyPr/>
        <a:lstStyle/>
        <a:p>
          <a:endParaRPr lang="es-ES"/>
        </a:p>
      </dgm:t>
    </dgm:pt>
    <dgm:pt modelId="{8EA9F2F9-7D37-4152-9354-69778F7F0EF8}" type="pres">
      <dgm:prSet presAssocID="{6198BABE-0645-46B9-9589-DBC28DC5D2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0C5E87A-D031-4F7E-99BA-7DD35048CB3C}" type="pres">
      <dgm:prSet presAssocID="{C373BA1F-0861-4D0D-9A9D-F35BEEBBD5D8}" presName="root1" presStyleCnt="0"/>
      <dgm:spPr/>
      <dgm:t>
        <a:bodyPr/>
        <a:lstStyle/>
        <a:p>
          <a:endParaRPr lang="es-EC"/>
        </a:p>
      </dgm:t>
    </dgm:pt>
    <dgm:pt modelId="{4F25ECD1-18A7-401F-B014-E7758E1C8EFA}" type="pres">
      <dgm:prSet presAssocID="{C373BA1F-0861-4D0D-9A9D-F35BEEBBD5D8}" presName="LevelOneTextNode" presStyleLbl="node0" presStyleIdx="0" presStyleCnt="1" custScaleX="23749" custScaleY="409401" custLinFactNeighborX="-703" custLinFactNeighborY="-850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CB24111-37F2-4D02-89E1-8DBA31763582}" type="pres">
      <dgm:prSet presAssocID="{C373BA1F-0861-4D0D-9A9D-F35BEEBBD5D8}" presName="level2hierChild" presStyleCnt="0"/>
      <dgm:spPr/>
      <dgm:t>
        <a:bodyPr/>
        <a:lstStyle/>
        <a:p>
          <a:endParaRPr lang="es-EC"/>
        </a:p>
      </dgm:t>
    </dgm:pt>
    <dgm:pt modelId="{742A1209-6C90-40F3-BBDA-A9BC52807DD5}" type="pres">
      <dgm:prSet presAssocID="{4D2A2E9A-ADBB-49E9-B095-FA2F45BB9458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6C42985B-29E2-4DAF-A5A1-0270452C9F19}" type="pres">
      <dgm:prSet presAssocID="{4D2A2E9A-ADBB-49E9-B095-FA2F45BB9458}" presName="connTx" presStyleLbl="parChTrans1D2" presStyleIdx="0" presStyleCnt="2"/>
      <dgm:spPr/>
      <dgm:t>
        <a:bodyPr/>
        <a:lstStyle/>
        <a:p>
          <a:endParaRPr lang="es-EC"/>
        </a:p>
      </dgm:t>
    </dgm:pt>
    <dgm:pt modelId="{B17BAB9F-C385-4F22-8790-9AC33536707B}" type="pres">
      <dgm:prSet presAssocID="{A6F7C26C-98B8-48C3-BBC7-901E8B1BFCAF}" presName="root2" presStyleCnt="0"/>
      <dgm:spPr/>
      <dgm:t>
        <a:bodyPr/>
        <a:lstStyle/>
        <a:p>
          <a:endParaRPr lang="es-EC"/>
        </a:p>
      </dgm:t>
    </dgm:pt>
    <dgm:pt modelId="{1C3BD78C-4373-4E61-A4AA-9111B99DD213}" type="pres">
      <dgm:prSet presAssocID="{A6F7C26C-98B8-48C3-BBC7-901E8B1BFCAF}" presName="LevelTwoTextNode" presStyleLbl="node2" presStyleIdx="0" presStyleCnt="2" custScaleX="31780" custScaleY="232644" custLinFactNeighborX="-22310" custLinFactNeighborY="-423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541CD69-BAFE-432E-8B8E-6F0C84CE3774}" type="pres">
      <dgm:prSet presAssocID="{A6F7C26C-98B8-48C3-BBC7-901E8B1BFCAF}" presName="level3hierChild" presStyleCnt="0"/>
      <dgm:spPr/>
      <dgm:t>
        <a:bodyPr/>
        <a:lstStyle/>
        <a:p>
          <a:endParaRPr lang="es-EC"/>
        </a:p>
      </dgm:t>
    </dgm:pt>
    <dgm:pt modelId="{12195174-B62F-4894-97BF-DA22FCE377DC}" type="pres">
      <dgm:prSet presAssocID="{18E383ED-5D6D-4F9D-90B5-A8199BE76078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1069FAD6-66C1-4695-B3B5-96D285AC6C6F}" type="pres">
      <dgm:prSet presAssocID="{18E383ED-5D6D-4F9D-90B5-A8199BE76078}" presName="connTx" presStyleLbl="parChTrans1D3" presStyleIdx="0" presStyleCnt="2"/>
      <dgm:spPr/>
      <dgm:t>
        <a:bodyPr/>
        <a:lstStyle/>
        <a:p>
          <a:endParaRPr lang="es-ES"/>
        </a:p>
      </dgm:t>
    </dgm:pt>
    <dgm:pt modelId="{EDEDA9BD-7F0B-4B72-A423-CC343693C82C}" type="pres">
      <dgm:prSet presAssocID="{A0A2B4EE-7A58-4144-8F87-4C0A1480599C}" presName="root2" presStyleCnt="0"/>
      <dgm:spPr/>
    </dgm:pt>
    <dgm:pt modelId="{5DE9CFCA-03E3-495C-B0B5-D8E094393576}" type="pres">
      <dgm:prSet presAssocID="{A0A2B4EE-7A58-4144-8F87-4C0A1480599C}" presName="LevelTwoTextNode" presStyleLbl="node3" presStyleIdx="0" presStyleCnt="2" custScaleX="459812" custScaleY="244834" custLinFactNeighborX="-45498" custLinFactNeighborY="-39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5ACA70-B935-4201-8514-FDAA35C41B41}" type="pres">
      <dgm:prSet presAssocID="{A0A2B4EE-7A58-4144-8F87-4C0A1480599C}" presName="level3hierChild" presStyleCnt="0"/>
      <dgm:spPr/>
    </dgm:pt>
    <dgm:pt modelId="{87096B8E-CA5E-42CE-9CD4-469DA3A55484}" type="pres">
      <dgm:prSet presAssocID="{0A3649DF-3B35-4EA6-80FD-6BDA56C9AFAA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AC3C7653-F8B5-4062-AC23-7A21D1E2CB56}" type="pres">
      <dgm:prSet presAssocID="{0A3649DF-3B35-4EA6-80FD-6BDA56C9AFAA}" presName="connTx" presStyleLbl="parChTrans1D2" presStyleIdx="1" presStyleCnt="2"/>
      <dgm:spPr/>
      <dgm:t>
        <a:bodyPr/>
        <a:lstStyle/>
        <a:p>
          <a:endParaRPr lang="es-EC"/>
        </a:p>
      </dgm:t>
    </dgm:pt>
    <dgm:pt modelId="{567BB653-2237-4CE3-9987-73DF311F0063}" type="pres">
      <dgm:prSet presAssocID="{0B4FCB3C-72C9-4D4E-ABEF-8F7E1F52C146}" presName="root2" presStyleCnt="0"/>
      <dgm:spPr/>
      <dgm:t>
        <a:bodyPr/>
        <a:lstStyle/>
        <a:p>
          <a:endParaRPr lang="es-EC"/>
        </a:p>
      </dgm:t>
    </dgm:pt>
    <dgm:pt modelId="{4A79474D-E9C2-4C02-B5A3-2FE114AAE58D}" type="pres">
      <dgm:prSet presAssocID="{0B4FCB3C-72C9-4D4E-ABEF-8F7E1F52C146}" presName="LevelTwoTextNode" presStyleLbl="node2" presStyleIdx="1" presStyleCnt="2" custScaleX="33426" custScaleY="319140" custLinFactNeighborX="-22842" custLinFactNeighborY="-1210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AEC61B4-7BAC-414F-9952-E4829AF20931}" type="pres">
      <dgm:prSet presAssocID="{0B4FCB3C-72C9-4D4E-ABEF-8F7E1F52C146}" presName="level3hierChild" presStyleCnt="0"/>
      <dgm:spPr/>
      <dgm:t>
        <a:bodyPr/>
        <a:lstStyle/>
        <a:p>
          <a:endParaRPr lang="es-EC"/>
        </a:p>
      </dgm:t>
    </dgm:pt>
    <dgm:pt modelId="{0AE2ADA0-C7F7-4023-B4B4-71E4BDD692D2}" type="pres">
      <dgm:prSet presAssocID="{3B59B0D9-ABF1-4D03-B781-D4E8B76CFFEE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DDA2349B-4BE1-49DD-BF8A-D8F87C6BB6D1}" type="pres">
      <dgm:prSet presAssocID="{3B59B0D9-ABF1-4D03-B781-D4E8B76CFFEE}" presName="connTx" presStyleLbl="parChTrans1D3" presStyleIdx="1" presStyleCnt="2"/>
      <dgm:spPr/>
      <dgm:t>
        <a:bodyPr/>
        <a:lstStyle/>
        <a:p>
          <a:endParaRPr lang="es-ES"/>
        </a:p>
      </dgm:t>
    </dgm:pt>
    <dgm:pt modelId="{43700A54-3F16-405E-AFB1-AD32203CC42C}" type="pres">
      <dgm:prSet presAssocID="{D5AD08C8-E125-43D3-92C8-1CC7A6332DFE}" presName="root2" presStyleCnt="0"/>
      <dgm:spPr/>
    </dgm:pt>
    <dgm:pt modelId="{C3392D46-C633-465C-87A8-B2A55FAEA530}" type="pres">
      <dgm:prSet presAssocID="{D5AD08C8-E125-43D3-92C8-1CC7A6332DFE}" presName="LevelTwoTextNode" presStyleLbl="node3" presStyleIdx="1" presStyleCnt="2" custScaleX="461596" custScaleY="227928" custLinFactNeighborX="-45961" custLinFactNeighborY="-104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2EE30A-476C-49C8-A651-8A5DC43C5D39}" type="pres">
      <dgm:prSet presAssocID="{D5AD08C8-E125-43D3-92C8-1CC7A6332DFE}" presName="level3hierChild" presStyleCnt="0"/>
      <dgm:spPr/>
    </dgm:pt>
  </dgm:ptLst>
  <dgm:cxnLst>
    <dgm:cxn modelId="{A952081E-75B5-443A-BD5B-68D87BA6B19C}" type="presOf" srcId="{0A3649DF-3B35-4EA6-80FD-6BDA56C9AFAA}" destId="{AC3C7653-F8B5-4062-AC23-7A21D1E2CB56}" srcOrd="1" destOrd="0" presId="urn:microsoft.com/office/officeart/2005/8/layout/hierarchy2"/>
    <dgm:cxn modelId="{43178329-AD18-4BAD-B471-B5D6BBF0E2A8}" type="presOf" srcId="{18E383ED-5D6D-4F9D-90B5-A8199BE76078}" destId="{1069FAD6-66C1-4695-B3B5-96D285AC6C6F}" srcOrd="1" destOrd="0" presId="urn:microsoft.com/office/officeart/2005/8/layout/hierarchy2"/>
    <dgm:cxn modelId="{D39F75EC-FFF4-415D-87F7-B264173FD549}" type="presOf" srcId="{D5AD08C8-E125-43D3-92C8-1CC7A6332DFE}" destId="{C3392D46-C633-465C-87A8-B2A55FAEA530}" srcOrd="0" destOrd="0" presId="urn:microsoft.com/office/officeart/2005/8/layout/hierarchy2"/>
    <dgm:cxn modelId="{6577B0FB-2246-4523-8B9B-92B9E385C427}" type="presOf" srcId="{6198BABE-0645-46B9-9589-DBC28DC5D28B}" destId="{8EA9F2F9-7D37-4152-9354-69778F7F0EF8}" srcOrd="0" destOrd="0" presId="urn:microsoft.com/office/officeart/2005/8/layout/hierarchy2"/>
    <dgm:cxn modelId="{2D6DD5F9-7CFB-4A90-B06F-3D1CE4FD1EB1}" srcId="{6198BABE-0645-46B9-9589-DBC28DC5D28B}" destId="{C373BA1F-0861-4D0D-9A9D-F35BEEBBD5D8}" srcOrd="0" destOrd="0" parTransId="{28D57A9F-0616-4BF6-97C9-B6BD88921964}" sibTransId="{0E1E2288-1F45-4D59-838F-CC887C70B6B0}"/>
    <dgm:cxn modelId="{D0AFAB2B-0DE3-4251-AA13-29AE86D66EC2}" type="presOf" srcId="{C373BA1F-0861-4D0D-9A9D-F35BEEBBD5D8}" destId="{4F25ECD1-18A7-401F-B014-E7758E1C8EFA}" srcOrd="0" destOrd="0" presId="urn:microsoft.com/office/officeart/2005/8/layout/hierarchy2"/>
    <dgm:cxn modelId="{380CACB0-E7B2-4C33-8808-B9691351D0F3}" type="presOf" srcId="{0A3649DF-3B35-4EA6-80FD-6BDA56C9AFAA}" destId="{87096B8E-CA5E-42CE-9CD4-469DA3A55484}" srcOrd="0" destOrd="0" presId="urn:microsoft.com/office/officeart/2005/8/layout/hierarchy2"/>
    <dgm:cxn modelId="{00E2BCCB-9E01-4938-9F0C-16ECF13A9E4A}" type="presOf" srcId="{18E383ED-5D6D-4F9D-90B5-A8199BE76078}" destId="{12195174-B62F-4894-97BF-DA22FCE377DC}" srcOrd="0" destOrd="0" presId="urn:microsoft.com/office/officeart/2005/8/layout/hierarchy2"/>
    <dgm:cxn modelId="{DA7A62F7-8190-41D7-9AC7-F7A703D5F5DC}" type="presOf" srcId="{4D2A2E9A-ADBB-49E9-B095-FA2F45BB9458}" destId="{742A1209-6C90-40F3-BBDA-A9BC52807DD5}" srcOrd="0" destOrd="0" presId="urn:microsoft.com/office/officeart/2005/8/layout/hierarchy2"/>
    <dgm:cxn modelId="{08C5914A-A12C-4D62-BB17-2A75F41770D8}" type="presOf" srcId="{4D2A2E9A-ADBB-49E9-B095-FA2F45BB9458}" destId="{6C42985B-29E2-4DAF-A5A1-0270452C9F19}" srcOrd="1" destOrd="0" presId="urn:microsoft.com/office/officeart/2005/8/layout/hierarchy2"/>
    <dgm:cxn modelId="{EE1DAC04-B769-4E4B-8B7D-029C0932C58E}" srcId="{A6F7C26C-98B8-48C3-BBC7-901E8B1BFCAF}" destId="{A0A2B4EE-7A58-4144-8F87-4C0A1480599C}" srcOrd="0" destOrd="0" parTransId="{18E383ED-5D6D-4F9D-90B5-A8199BE76078}" sibTransId="{1DC5491D-7C1C-4392-9841-162A4064CD85}"/>
    <dgm:cxn modelId="{8A141C0A-94CB-42A8-8724-3B7C4819A66D}" srcId="{0B4FCB3C-72C9-4D4E-ABEF-8F7E1F52C146}" destId="{D5AD08C8-E125-43D3-92C8-1CC7A6332DFE}" srcOrd="0" destOrd="0" parTransId="{3B59B0D9-ABF1-4D03-B781-D4E8B76CFFEE}" sibTransId="{8E8F3DBA-D994-406C-84B4-BB332AFCBEE8}"/>
    <dgm:cxn modelId="{D09636B5-BE46-4DA0-82E0-D776719CBA35}" type="presOf" srcId="{A6F7C26C-98B8-48C3-BBC7-901E8B1BFCAF}" destId="{1C3BD78C-4373-4E61-A4AA-9111B99DD213}" srcOrd="0" destOrd="0" presId="urn:microsoft.com/office/officeart/2005/8/layout/hierarchy2"/>
    <dgm:cxn modelId="{B377643D-451E-4299-8BCE-292E86E07600}" type="presOf" srcId="{3B59B0D9-ABF1-4D03-B781-D4E8B76CFFEE}" destId="{DDA2349B-4BE1-49DD-BF8A-D8F87C6BB6D1}" srcOrd="1" destOrd="0" presId="urn:microsoft.com/office/officeart/2005/8/layout/hierarchy2"/>
    <dgm:cxn modelId="{7341F340-096C-4C88-9B8B-4A99B84CDA4E}" srcId="{C373BA1F-0861-4D0D-9A9D-F35BEEBBD5D8}" destId="{0B4FCB3C-72C9-4D4E-ABEF-8F7E1F52C146}" srcOrd="1" destOrd="0" parTransId="{0A3649DF-3B35-4EA6-80FD-6BDA56C9AFAA}" sibTransId="{3404EC06-B77F-442F-8140-7E71D88F79A5}"/>
    <dgm:cxn modelId="{F7154BD5-F8EF-4C27-90C6-1271E7272EFE}" type="presOf" srcId="{A0A2B4EE-7A58-4144-8F87-4C0A1480599C}" destId="{5DE9CFCA-03E3-495C-B0B5-D8E094393576}" srcOrd="0" destOrd="0" presId="urn:microsoft.com/office/officeart/2005/8/layout/hierarchy2"/>
    <dgm:cxn modelId="{ADB52E74-B2A8-453F-8608-FC6C5BFFE76E}" srcId="{C373BA1F-0861-4D0D-9A9D-F35BEEBBD5D8}" destId="{A6F7C26C-98B8-48C3-BBC7-901E8B1BFCAF}" srcOrd="0" destOrd="0" parTransId="{4D2A2E9A-ADBB-49E9-B095-FA2F45BB9458}" sibTransId="{6CFC2F62-1574-4D21-989F-063F41EDABD6}"/>
    <dgm:cxn modelId="{170C9E12-5E96-4B5E-9D89-5016AB3994D6}" type="presOf" srcId="{0B4FCB3C-72C9-4D4E-ABEF-8F7E1F52C146}" destId="{4A79474D-E9C2-4C02-B5A3-2FE114AAE58D}" srcOrd="0" destOrd="0" presId="urn:microsoft.com/office/officeart/2005/8/layout/hierarchy2"/>
    <dgm:cxn modelId="{E92F03DC-5AD4-424B-B1D5-BD7CFD5D6ED2}" type="presOf" srcId="{3B59B0D9-ABF1-4D03-B781-D4E8B76CFFEE}" destId="{0AE2ADA0-C7F7-4023-B4B4-71E4BDD692D2}" srcOrd="0" destOrd="0" presId="urn:microsoft.com/office/officeart/2005/8/layout/hierarchy2"/>
    <dgm:cxn modelId="{4823445A-EA8F-46D3-B60F-5159D05E20F8}" type="presParOf" srcId="{8EA9F2F9-7D37-4152-9354-69778F7F0EF8}" destId="{10C5E87A-D031-4F7E-99BA-7DD35048CB3C}" srcOrd="0" destOrd="0" presId="urn:microsoft.com/office/officeart/2005/8/layout/hierarchy2"/>
    <dgm:cxn modelId="{F64D4E0B-4859-4BC7-BEE1-5FA5AF7D185C}" type="presParOf" srcId="{10C5E87A-D031-4F7E-99BA-7DD35048CB3C}" destId="{4F25ECD1-18A7-401F-B014-E7758E1C8EFA}" srcOrd="0" destOrd="0" presId="urn:microsoft.com/office/officeart/2005/8/layout/hierarchy2"/>
    <dgm:cxn modelId="{657B9CA3-E155-47BC-B047-37A4927251F2}" type="presParOf" srcId="{10C5E87A-D031-4F7E-99BA-7DD35048CB3C}" destId="{DCB24111-37F2-4D02-89E1-8DBA31763582}" srcOrd="1" destOrd="0" presId="urn:microsoft.com/office/officeart/2005/8/layout/hierarchy2"/>
    <dgm:cxn modelId="{280FA8FA-F372-4477-A2DF-EE24EDC11DC4}" type="presParOf" srcId="{DCB24111-37F2-4D02-89E1-8DBA31763582}" destId="{742A1209-6C90-40F3-BBDA-A9BC52807DD5}" srcOrd="0" destOrd="0" presId="urn:microsoft.com/office/officeart/2005/8/layout/hierarchy2"/>
    <dgm:cxn modelId="{D79980E6-93A7-4B40-8C56-DAC31FE46754}" type="presParOf" srcId="{742A1209-6C90-40F3-BBDA-A9BC52807DD5}" destId="{6C42985B-29E2-4DAF-A5A1-0270452C9F19}" srcOrd="0" destOrd="0" presId="urn:microsoft.com/office/officeart/2005/8/layout/hierarchy2"/>
    <dgm:cxn modelId="{30BECE6C-3334-4386-A178-113BAFBF953C}" type="presParOf" srcId="{DCB24111-37F2-4D02-89E1-8DBA31763582}" destId="{B17BAB9F-C385-4F22-8790-9AC33536707B}" srcOrd="1" destOrd="0" presId="urn:microsoft.com/office/officeart/2005/8/layout/hierarchy2"/>
    <dgm:cxn modelId="{FF59278A-E330-4D86-85DD-E7861F0CC482}" type="presParOf" srcId="{B17BAB9F-C385-4F22-8790-9AC33536707B}" destId="{1C3BD78C-4373-4E61-A4AA-9111B99DD213}" srcOrd="0" destOrd="0" presId="urn:microsoft.com/office/officeart/2005/8/layout/hierarchy2"/>
    <dgm:cxn modelId="{5DB5CEF0-CECC-426F-8F4F-0CE90B88E149}" type="presParOf" srcId="{B17BAB9F-C385-4F22-8790-9AC33536707B}" destId="{F541CD69-BAFE-432E-8B8E-6F0C84CE3774}" srcOrd="1" destOrd="0" presId="urn:microsoft.com/office/officeart/2005/8/layout/hierarchy2"/>
    <dgm:cxn modelId="{67928E96-EC4C-4EEF-92FF-0AF6A949AEFF}" type="presParOf" srcId="{F541CD69-BAFE-432E-8B8E-6F0C84CE3774}" destId="{12195174-B62F-4894-97BF-DA22FCE377DC}" srcOrd="0" destOrd="0" presId="urn:microsoft.com/office/officeart/2005/8/layout/hierarchy2"/>
    <dgm:cxn modelId="{6F9B2916-B0FE-4045-BEDB-E6D72DB3B2C4}" type="presParOf" srcId="{12195174-B62F-4894-97BF-DA22FCE377DC}" destId="{1069FAD6-66C1-4695-B3B5-96D285AC6C6F}" srcOrd="0" destOrd="0" presId="urn:microsoft.com/office/officeart/2005/8/layout/hierarchy2"/>
    <dgm:cxn modelId="{7B534289-054C-46EC-901A-1E60482BB22F}" type="presParOf" srcId="{F541CD69-BAFE-432E-8B8E-6F0C84CE3774}" destId="{EDEDA9BD-7F0B-4B72-A423-CC343693C82C}" srcOrd="1" destOrd="0" presId="urn:microsoft.com/office/officeart/2005/8/layout/hierarchy2"/>
    <dgm:cxn modelId="{126A825E-951C-4291-92BD-3947BB11A269}" type="presParOf" srcId="{EDEDA9BD-7F0B-4B72-A423-CC343693C82C}" destId="{5DE9CFCA-03E3-495C-B0B5-D8E094393576}" srcOrd="0" destOrd="0" presId="urn:microsoft.com/office/officeart/2005/8/layout/hierarchy2"/>
    <dgm:cxn modelId="{BD50D8C7-E7AA-46F0-8FDD-7E7134EB1DBC}" type="presParOf" srcId="{EDEDA9BD-7F0B-4B72-A423-CC343693C82C}" destId="{E25ACA70-B935-4201-8514-FDAA35C41B41}" srcOrd="1" destOrd="0" presId="urn:microsoft.com/office/officeart/2005/8/layout/hierarchy2"/>
    <dgm:cxn modelId="{95D9FD0D-9163-4D06-A721-83CABBC57149}" type="presParOf" srcId="{DCB24111-37F2-4D02-89E1-8DBA31763582}" destId="{87096B8E-CA5E-42CE-9CD4-469DA3A55484}" srcOrd="2" destOrd="0" presId="urn:microsoft.com/office/officeart/2005/8/layout/hierarchy2"/>
    <dgm:cxn modelId="{E1C4B55D-12BE-4994-BF36-A013B53F77E6}" type="presParOf" srcId="{87096B8E-CA5E-42CE-9CD4-469DA3A55484}" destId="{AC3C7653-F8B5-4062-AC23-7A21D1E2CB56}" srcOrd="0" destOrd="0" presId="urn:microsoft.com/office/officeart/2005/8/layout/hierarchy2"/>
    <dgm:cxn modelId="{A294FE55-7ACA-4CFE-9F1D-CF9C7350A145}" type="presParOf" srcId="{DCB24111-37F2-4D02-89E1-8DBA31763582}" destId="{567BB653-2237-4CE3-9987-73DF311F0063}" srcOrd="3" destOrd="0" presId="urn:microsoft.com/office/officeart/2005/8/layout/hierarchy2"/>
    <dgm:cxn modelId="{94E3FCE5-65B9-40DF-A67E-825259470A62}" type="presParOf" srcId="{567BB653-2237-4CE3-9987-73DF311F0063}" destId="{4A79474D-E9C2-4C02-B5A3-2FE114AAE58D}" srcOrd="0" destOrd="0" presId="urn:microsoft.com/office/officeart/2005/8/layout/hierarchy2"/>
    <dgm:cxn modelId="{000C2148-4734-4411-B8AF-D7F38152D62D}" type="presParOf" srcId="{567BB653-2237-4CE3-9987-73DF311F0063}" destId="{3AEC61B4-7BAC-414F-9952-E4829AF20931}" srcOrd="1" destOrd="0" presId="urn:microsoft.com/office/officeart/2005/8/layout/hierarchy2"/>
    <dgm:cxn modelId="{018B790E-1342-4BD3-83B2-BC3494457A97}" type="presParOf" srcId="{3AEC61B4-7BAC-414F-9952-E4829AF20931}" destId="{0AE2ADA0-C7F7-4023-B4B4-71E4BDD692D2}" srcOrd="0" destOrd="0" presId="urn:microsoft.com/office/officeart/2005/8/layout/hierarchy2"/>
    <dgm:cxn modelId="{2644533F-AE48-4F32-9F31-3069C6237CA6}" type="presParOf" srcId="{0AE2ADA0-C7F7-4023-B4B4-71E4BDD692D2}" destId="{DDA2349B-4BE1-49DD-BF8A-D8F87C6BB6D1}" srcOrd="0" destOrd="0" presId="urn:microsoft.com/office/officeart/2005/8/layout/hierarchy2"/>
    <dgm:cxn modelId="{2A3A651D-8866-49C4-AE9C-4701481DA7F4}" type="presParOf" srcId="{3AEC61B4-7BAC-414F-9952-E4829AF20931}" destId="{43700A54-3F16-405E-AFB1-AD32203CC42C}" srcOrd="1" destOrd="0" presId="urn:microsoft.com/office/officeart/2005/8/layout/hierarchy2"/>
    <dgm:cxn modelId="{5C2376B3-89A5-41B3-B177-9C8C328B7107}" type="presParOf" srcId="{43700A54-3F16-405E-AFB1-AD32203CC42C}" destId="{C3392D46-C633-465C-87A8-B2A55FAEA530}" srcOrd="0" destOrd="0" presId="urn:microsoft.com/office/officeart/2005/8/layout/hierarchy2"/>
    <dgm:cxn modelId="{F20F6251-C54D-4855-BDC2-F620435FD00A}" type="presParOf" srcId="{43700A54-3F16-405E-AFB1-AD32203CC42C}" destId="{702EE30A-476C-49C8-A651-8A5DC43C5D3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1835A0-CB86-4644-85D1-7C049D68CDDC}" type="doc">
      <dgm:prSet loTypeId="urn:microsoft.com/office/officeart/2005/8/layout/hierarchy6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FE1DD78-90B2-43CA-A138-24725945FEF5}">
      <dgm:prSet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</a:rPr>
            <a:t>RECOMENDACIONES </a:t>
          </a:r>
          <a:endParaRPr lang="es-EC" sz="2400" b="1" dirty="0">
            <a:solidFill>
              <a:schemeClr val="tx1"/>
            </a:solidFill>
          </a:endParaRPr>
        </a:p>
      </dgm:t>
    </dgm:pt>
    <dgm:pt modelId="{79E432B9-37BA-4403-8983-93582070AA6E}" type="parTrans" cxnId="{E61E0624-58C9-4104-A62D-32815FA166E5}">
      <dgm:prSet/>
      <dgm:spPr/>
      <dgm:t>
        <a:bodyPr/>
        <a:lstStyle/>
        <a:p>
          <a:endParaRPr lang="es-EC"/>
        </a:p>
      </dgm:t>
    </dgm:pt>
    <dgm:pt modelId="{A4923329-ED2C-46EE-B27D-F61D2BC2D220}" type="sibTrans" cxnId="{E61E0624-58C9-4104-A62D-32815FA166E5}">
      <dgm:prSet/>
      <dgm:spPr/>
      <dgm:t>
        <a:bodyPr/>
        <a:lstStyle/>
        <a:p>
          <a:endParaRPr lang="es-EC"/>
        </a:p>
      </dgm:t>
    </dgm:pt>
    <dgm:pt modelId="{3BEAA00D-5F04-43BA-A2C0-169CD594288F}">
      <dgm:prSet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</a:rPr>
            <a:t>CONCLUSIONES Y RECOMENDACIONES </a:t>
          </a:r>
          <a:endParaRPr lang="es-EC" sz="2400" b="1" dirty="0">
            <a:solidFill>
              <a:schemeClr val="tx1"/>
            </a:solidFill>
          </a:endParaRPr>
        </a:p>
      </dgm:t>
    </dgm:pt>
    <dgm:pt modelId="{7D427ABF-4F86-431F-8C6A-E6226CF342D8}" type="parTrans" cxnId="{C3FC228F-C0F2-43A2-988B-C5328CD7C78A}">
      <dgm:prSet/>
      <dgm:spPr/>
      <dgm:t>
        <a:bodyPr/>
        <a:lstStyle/>
        <a:p>
          <a:endParaRPr lang="es-EC"/>
        </a:p>
      </dgm:t>
    </dgm:pt>
    <dgm:pt modelId="{A9F326B9-71DA-4EC0-ACDC-B66873F53031}" type="sibTrans" cxnId="{C3FC228F-C0F2-43A2-988B-C5328CD7C78A}">
      <dgm:prSet/>
      <dgm:spPr/>
      <dgm:t>
        <a:bodyPr/>
        <a:lstStyle/>
        <a:p>
          <a:endParaRPr lang="es-EC"/>
        </a:p>
      </dgm:t>
    </dgm:pt>
    <dgm:pt modelId="{CF71A628-75F8-4318-891C-207DC87B2E22}">
      <dgm:prSet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</a:rPr>
            <a:t>CONCLUSIONES </a:t>
          </a:r>
          <a:endParaRPr lang="es-EC" sz="2400" b="1" dirty="0">
            <a:solidFill>
              <a:schemeClr val="tx1"/>
            </a:solidFill>
          </a:endParaRPr>
        </a:p>
      </dgm:t>
    </dgm:pt>
    <dgm:pt modelId="{15267BBB-A79B-4B2A-ABA4-0F0E4308525D}" type="parTrans" cxnId="{F2B2EED8-9A5A-49F4-A8BA-4C451CCDE789}">
      <dgm:prSet/>
      <dgm:spPr/>
      <dgm:t>
        <a:bodyPr/>
        <a:lstStyle/>
        <a:p>
          <a:endParaRPr lang="es-EC"/>
        </a:p>
      </dgm:t>
    </dgm:pt>
    <dgm:pt modelId="{D22B3310-441D-4DD1-BEB4-C81F737CC1A8}" type="sibTrans" cxnId="{F2B2EED8-9A5A-49F4-A8BA-4C451CCDE789}">
      <dgm:prSet/>
      <dgm:spPr/>
      <dgm:t>
        <a:bodyPr/>
        <a:lstStyle/>
        <a:p>
          <a:endParaRPr lang="es-EC"/>
        </a:p>
      </dgm:t>
    </dgm:pt>
    <dgm:pt modelId="{92479D4D-D3AA-44ED-A0E0-9BF0422255BE}">
      <dgm:prSet custT="1"/>
      <dgm:spPr/>
      <dgm:t>
        <a:bodyPr/>
        <a:lstStyle/>
        <a:p>
          <a:pPr marL="269875" indent="-269875" algn="just">
            <a:tabLst>
              <a:tab pos="360363" algn="l"/>
            </a:tabLst>
          </a:pPr>
          <a:r>
            <a:rPr lang="es-EC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Problema ambiental por la deforestación y mal manejo de los desechos solidos y de estos los que mas se generan son botellas plásticas y papel</a:t>
          </a:r>
        </a:p>
        <a:p>
          <a:pPr marL="269875" indent="-269875" algn="just">
            <a:tabLst>
              <a:tab pos="360363" algn="l"/>
            </a:tabLst>
          </a:pPr>
          <a:r>
            <a:rPr lang="es-EC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A mas de las capacitaciones es necesario implementar planes y/o proyectos de gestión de desechos solidos y recuperación de las áreas verdes.</a:t>
          </a:r>
        </a:p>
        <a:p>
          <a:pPr marL="269875" indent="-269875" algn="just">
            <a:tabLst>
              <a:tab pos="360363" algn="l"/>
            </a:tabLst>
          </a:pPr>
          <a:r>
            <a:rPr lang="es-EC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A pesar de existir capacitación y difusión sobre problemas ambientales no ha sido suficiente  </a:t>
          </a:r>
        </a:p>
        <a:p>
          <a:pPr marL="269875" indent="-269875" algn="just">
            <a:tabLst>
              <a:tab pos="360363" algn="l"/>
            </a:tabLst>
          </a:pPr>
          <a:r>
            <a:rPr lang="es-EC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Frente a esta problemática determinada, los habitantes de la </a:t>
          </a:r>
          <a:r>
            <a:rPr lang="es-EC" sz="17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ESFORSE</a:t>
          </a:r>
          <a:r>
            <a:rPr lang="es-EC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creen necesario y están dispuestos a participar en la implementación de proyectos que permitan mitigar el problema.</a:t>
          </a:r>
        </a:p>
      </dgm:t>
    </dgm:pt>
    <dgm:pt modelId="{83658074-3630-4C97-809D-8246098C84C1}" type="parTrans" cxnId="{B8DEFBB6-3995-4BBC-98B8-0AAB110A9B23}">
      <dgm:prSet/>
      <dgm:spPr/>
      <dgm:t>
        <a:bodyPr/>
        <a:lstStyle/>
        <a:p>
          <a:endParaRPr lang="es-EC"/>
        </a:p>
      </dgm:t>
    </dgm:pt>
    <dgm:pt modelId="{B536182F-EC64-4323-B7B7-1719A58B00BB}" type="sibTrans" cxnId="{B8DEFBB6-3995-4BBC-98B8-0AAB110A9B23}">
      <dgm:prSet/>
      <dgm:spPr/>
      <dgm:t>
        <a:bodyPr/>
        <a:lstStyle/>
        <a:p>
          <a:endParaRPr lang="es-EC"/>
        </a:p>
      </dgm:t>
    </dgm:pt>
    <dgm:pt modelId="{254A08C4-DC26-4898-81D7-EB1E53DE0058}">
      <dgm:prSet custT="1"/>
      <dgm:spPr/>
      <dgm:t>
        <a:bodyPr/>
        <a:lstStyle/>
        <a:p>
          <a:pPr marL="177800" indent="-177800" algn="l"/>
          <a:r>
            <a:rPr lang="es-EC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Coordinar con el </a:t>
          </a:r>
          <a:r>
            <a:rPr lang="es-EC" sz="17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GAD</a:t>
          </a:r>
          <a:r>
            <a:rPr lang="es-EC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Ambato proporcione eco tachos.</a:t>
          </a:r>
        </a:p>
        <a:p>
          <a:pPr marL="177800" indent="-177800" algn="l"/>
          <a:r>
            <a:rPr lang="es-EC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Estructurar un modelo de gestión de desechos solidos.</a:t>
          </a:r>
        </a:p>
        <a:p>
          <a:pPr marL="177800" indent="-177800" algn="l"/>
          <a:r>
            <a:rPr lang="es-EC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Diseñar proyectos y/o programas que con procedimientos a seguir para una correcta gestión de desechos y recuperación de las áreas verdes de la </a:t>
          </a:r>
          <a:r>
            <a:rPr lang="es-EC" sz="17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ESFORSE</a:t>
          </a:r>
          <a:r>
            <a:rPr lang="es-EC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177800" indent="-177800" algn="l"/>
          <a:r>
            <a:rPr lang="es-EC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Gestionar con el Gobierno provincial de Tungurahua para la adquisición o donación de especies forestales.</a:t>
          </a:r>
        </a:p>
      </dgm:t>
    </dgm:pt>
    <dgm:pt modelId="{40FAAD53-4CF2-4626-A6A4-052E40C41B14}" type="parTrans" cxnId="{0145E223-D298-452B-B99A-5F827887FE3D}">
      <dgm:prSet/>
      <dgm:spPr/>
      <dgm:t>
        <a:bodyPr/>
        <a:lstStyle/>
        <a:p>
          <a:endParaRPr lang="es-EC"/>
        </a:p>
      </dgm:t>
    </dgm:pt>
    <dgm:pt modelId="{69D4ACF9-029E-4722-A14F-4BAFF28D4BCF}" type="sibTrans" cxnId="{0145E223-D298-452B-B99A-5F827887FE3D}">
      <dgm:prSet/>
      <dgm:spPr/>
      <dgm:t>
        <a:bodyPr/>
        <a:lstStyle/>
        <a:p>
          <a:endParaRPr lang="es-EC"/>
        </a:p>
      </dgm:t>
    </dgm:pt>
    <dgm:pt modelId="{5FD09E13-F2D0-4340-9C5A-9EAAF81DCCF1}" type="pres">
      <dgm:prSet presAssocID="{8C1835A0-CB86-4644-85D1-7C049D68CDD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6C83A7F-D241-4B40-9669-866B24788105}" type="pres">
      <dgm:prSet presAssocID="{8C1835A0-CB86-4644-85D1-7C049D68CDDC}" presName="hierFlow" presStyleCnt="0"/>
      <dgm:spPr/>
      <dgm:t>
        <a:bodyPr/>
        <a:lstStyle/>
        <a:p>
          <a:endParaRPr lang="es-EC"/>
        </a:p>
      </dgm:t>
    </dgm:pt>
    <dgm:pt modelId="{0553EBD8-CB77-4238-8BAD-D787964AAA91}" type="pres">
      <dgm:prSet presAssocID="{8C1835A0-CB86-4644-85D1-7C049D68CDDC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3B19FB5F-9D87-48A5-BB44-5AF766E24787}" type="pres">
      <dgm:prSet presAssocID="{3BEAA00D-5F04-43BA-A2C0-169CD594288F}" presName="Name14" presStyleCnt="0"/>
      <dgm:spPr/>
    </dgm:pt>
    <dgm:pt modelId="{57EB0A3F-BE7A-4184-AF65-9A6341AA7A41}" type="pres">
      <dgm:prSet presAssocID="{3BEAA00D-5F04-43BA-A2C0-169CD594288F}" presName="level1Shape" presStyleLbl="node0" presStyleIdx="0" presStyleCnt="1" custScaleX="253356" custScaleY="27782" custLinFactNeighborY="-73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0CDE6-6FCA-4ECF-863D-22EC9C985409}" type="pres">
      <dgm:prSet presAssocID="{3BEAA00D-5F04-43BA-A2C0-169CD594288F}" presName="hierChild2" presStyleCnt="0"/>
      <dgm:spPr/>
    </dgm:pt>
    <dgm:pt modelId="{D0580E91-ECC8-4722-B0E8-F767B889DEEB}" type="pres">
      <dgm:prSet presAssocID="{15267BBB-A79B-4B2A-ABA4-0F0E4308525D}" presName="Name19" presStyleLbl="parChTrans1D2" presStyleIdx="0" presStyleCnt="2"/>
      <dgm:spPr/>
      <dgm:t>
        <a:bodyPr/>
        <a:lstStyle/>
        <a:p>
          <a:endParaRPr lang="es-EC"/>
        </a:p>
      </dgm:t>
    </dgm:pt>
    <dgm:pt modelId="{17F0903B-D485-4CC6-AF38-8E0F8C082CF0}" type="pres">
      <dgm:prSet presAssocID="{CF71A628-75F8-4318-891C-207DC87B2E22}" presName="Name21" presStyleCnt="0"/>
      <dgm:spPr/>
      <dgm:t>
        <a:bodyPr/>
        <a:lstStyle/>
        <a:p>
          <a:endParaRPr lang="es-EC"/>
        </a:p>
      </dgm:t>
    </dgm:pt>
    <dgm:pt modelId="{694594F3-7B9B-4269-8863-3F238A16F8AF}" type="pres">
      <dgm:prSet presAssocID="{CF71A628-75F8-4318-891C-207DC87B2E22}" presName="level2Shape" presStyleLbl="node2" presStyleIdx="0" presStyleCnt="2" custScaleX="110878" custScaleY="33793" custLinFactNeighborX="1104" custLinFactNeighborY="-26923"/>
      <dgm:spPr/>
      <dgm:t>
        <a:bodyPr/>
        <a:lstStyle/>
        <a:p>
          <a:endParaRPr lang="es-EC"/>
        </a:p>
      </dgm:t>
    </dgm:pt>
    <dgm:pt modelId="{2521BD06-E3BE-46D9-8112-F93785490850}" type="pres">
      <dgm:prSet presAssocID="{CF71A628-75F8-4318-891C-207DC87B2E22}" presName="hierChild3" presStyleCnt="0"/>
      <dgm:spPr/>
      <dgm:t>
        <a:bodyPr/>
        <a:lstStyle/>
        <a:p>
          <a:endParaRPr lang="es-EC"/>
        </a:p>
      </dgm:t>
    </dgm:pt>
    <dgm:pt modelId="{38023BF1-EC69-4D4E-8846-EB51FB52853C}" type="pres">
      <dgm:prSet presAssocID="{83658074-3630-4C97-809D-8246098C84C1}" presName="Name19" presStyleLbl="parChTrans1D3" presStyleIdx="0" presStyleCnt="2"/>
      <dgm:spPr/>
      <dgm:t>
        <a:bodyPr/>
        <a:lstStyle/>
        <a:p>
          <a:endParaRPr lang="es-EC"/>
        </a:p>
      </dgm:t>
    </dgm:pt>
    <dgm:pt modelId="{38060816-1DD8-465A-ADA1-976D864C1E96}" type="pres">
      <dgm:prSet presAssocID="{92479D4D-D3AA-44ED-A0E0-9BF0422255BE}" presName="Name21" presStyleCnt="0"/>
      <dgm:spPr/>
      <dgm:t>
        <a:bodyPr/>
        <a:lstStyle/>
        <a:p>
          <a:endParaRPr lang="es-EC"/>
        </a:p>
      </dgm:t>
    </dgm:pt>
    <dgm:pt modelId="{F3243563-AB20-4CB1-857A-612D6A6BECB5}" type="pres">
      <dgm:prSet presAssocID="{92479D4D-D3AA-44ED-A0E0-9BF0422255BE}" presName="level2Shape" presStyleLbl="node3" presStyleIdx="0" presStyleCnt="2" custScaleX="251484" custScaleY="181117" custLinFactNeighborX="1104" custLinFactNeighborY="-39497"/>
      <dgm:spPr/>
      <dgm:t>
        <a:bodyPr/>
        <a:lstStyle/>
        <a:p>
          <a:endParaRPr lang="es-EC"/>
        </a:p>
      </dgm:t>
    </dgm:pt>
    <dgm:pt modelId="{E039630C-8132-42CF-BF95-0CDBBA5728FC}" type="pres">
      <dgm:prSet presAssocID="{92479D4D-D3AA-44ED-A0E0-9BF0422255BE}" presName="hierChild3" presStyleCnt="0"/>
      <dgm:spPr/>
      <dgm:t>
        <a:bodyPr/>
        <a:lstStyle/>
        <a:p>
          <a:endParaRPr lang="es-EC"/>
        </a:p>
      </dgm:t>
    </dgm:pt>
    <dgm:pt modelId="{1ED07418-0E61-4E19-99D3-6335F74307E1}" type="pres">
      <dgm:prSet presAssocID="{79E432B9-37BA-4403-8983-93582070AA6E}" presName="Name19" presStyleLbl="parChTrans1D2" presStyleIdx="1" presStyleCnt="2"/>
      <dgm:spPr/>
      <dgm:t>
        <a:bodyPr/>
        <a:lstStyle/>
        <a:p>
          <a:endParaRPr lang="es-EC"/>
        </a:p>
      </dgm:t>
    </dgm:pt>
    <dgm:pt modelId="{8B932927-4108-4A59-B71F-DBED1337C251}" type="pres">
      <dgm:prSet presAssocID="{4FE1DD78-90B2-43CA-A138-24725945FEF5}" presName="Name21" presStyleCnt="0"/>
      <dgm:spPr/>
      <dgm:t>
        <a:bodyPr/>
        <a:lstStyle/>
        <a:p>
          <a:endParaRPr lang="es-EC"/>
        </a:p>
      </dgm:t>
    </dgm:pt>
    <dgm:pt modelId="{CDF90454-32DF-40C6-B7DC-EEA3843C743F}" type="pres">
      <dgm:prSet presAssocID="{4FE1DD78-90B2-43CA-A138-24725945FEF5}" presName="level2Shape" presStyleLbl="node2" presStyleIdx="1" presStyleCnt="2" custScaleX="137669" custScaleY="35898" custLinFactNeighborY="-27153"/>
      <dgm:spPr/>
      <dgm:t>
        <a:bodyPr/>
        <a:lstStyle/>
        <a:p>
          <a:endParaRPr lang="es-EC"/>
        </a:p>
      </dgm:t>
    </dgm:pt>
    <dgm:pt modelId="{A899813C-5CDF-4879-B598-6D0D03D7AA27}" type="pres">
      <dgm:prSet presAssocID="{4FE1DD78-90B2-43CA-A138-24725945FEF5}" presName="hierChild3" presStyleCnt="0"/>
      <dgm:spPr/>
      <dgm:t>
        <a:bodyPr/>
        <a:lstStyle/>
        <a:p>
          <a:endParaRPr lang="es-EC"/>
        </a:p>
      </dgm:t>
    </dgm:pt>
    <dgm:pt modelId="{28DC3A51-7782-4634-874F-B22A5F20523D}" type="pres">
      <dgm:prSet presAssocID="{40FAAD53-4CF2-4626-A6A4-052E40C41B14}" presName="Name19" presStyleLbl="parChTrans1D3" presStyleIdx="1" presStyleCnt="2"/>
      <dgm:spPr/>
      <dgm:t>
        <a:bodyPr/>
        <a:lstStyle/>
        <a:p>
          <a:endParaRPr lang="es-EC"/>
        </a:p>
      </dgm:t>
    </dgm:pt>
    <dgm:pt modelId="{8AAA86E2-88E4-48DC-8239-BC5072BCB2C4}" type="pres">
      <dgm:prSet presAssocID="{254A08C4-DC26-4898-81D7-EB1E53DE0058}" presName="Name21" presStyleCnt="0"/>
      <dgm:spPr/>
      <dgm:t>
        <a:bodyPr/>
        <a:lstStyle/>
        <a:p>
          <a:endParaRPr lang="es-EC"/>
        </a:p>
      </dgm:t>
    </dgm:pt>
    <dgm:pt modelId="{BD472181-BB09-44F8-A1B3-850F7180F01E}" type="pres">
      <dgm:prSet presAssocID="{254A08C4-DC26-4898-81D7-EB1E53DE0058}" presName="level2Shape" presStyleLbl="node3" presStyleIdx="1" presStyleCnt="2" custScaleX="207078" custScaleY="180085" custLinFactNeighborY="-42357"/>
      <dgm:spPr/>
      <dgm:t>
        <a:bodyPr/>
        <a:lstStyle/>
        <a:p>
          <a:endParaRPr lang="es-EC"/>
        </a:p>
      </dgm:t>
    </dgm:pt>
    <dgm:pt modelId="{F4EF8D9A-7166-48BD-9F58-1D0DDEEB2099}" type="pres">
      <dgm:prSet presAssocID="{254A08C4-DC26-4898-81D7-EB1E53DE0058}" presName="hierChild3" presStyleCnt="0"/>
      <dgm:spPr/>
      <dgm:t>
        <a:bodyPr/>
        <a:lstStyle/>
        <a:p>
          <a:endParaRPr lang="es-EC"/>
        </a:p>
      </dgm:t>
    </dgm:pt>
    <dgm:pt modelId="{5C737B2E-68AC-47DB-A706-F98A7F991CE6}" type="pres">
      <dgm:prSet presAssocID="{8C1835A0-CB86-4644-85D1-7C049D68CDDC}" presName="bgShapesFlow" presStyleCnt="0"/>
      <dgm:spPr/>
      <dgm:t>
        <a:bodyPr/>
        <a:lstStyle/>
        <a:p>
          <a:endParaRPr lang="es-EC"/>
        </a:p>
      </dgm:t>
    </dgm:pt>
  </dgm:ptLst>
  <dgm:cxnLst>
    <dgm:cxn modelId="{9A6B0784-A524-4FE5-8798-9E5B79C177A3}" type="presOf" srcId="{15267BBB-A79B-4B2A-ABA4-0F0E4308525D}" destId="{D0580E91-ECC8-4722-B0E8-F767B889DEEB}" srcOrd="0" destOrd="0" presId="urn:microsoft.com/office/officeart/2005/8/layout/hierarchy6"/>
    <dgm:cxn modelId="{D5B70700-EFD7-4DF9-8292-4F6BA9479E84}" type="presOf" srcId="{83658074-3630-4C97-809D-8246098C84C1}" destId="{38023BF1-EC69-4D4E-8846-EB51FB52853C}" srcOrd="0" destOrd="0" presId="urn:microsoft.com/office/officeart/2005/8/layout/hierarchy6"/>
    <dgm:cxn modelId="{B8A5C965-A2FA-41CA-9A76-386292339A47}" type="presOf" srcId="{254A08C4-DC26-4898-81D7-EB1E53DE0058}" destId="{BD472181-BB09-44F8-A1B3-850F7180F01E}" srcOrd="0" destOrd="0" presId="urn:microsoft.com/office/officeart/2005/8/layout/hierarchy6"/>
    <dgm:cxn modelId="{A35E6A74-DB63-469A-BA5D-FCD2473C2EC4}" type="presOf" srcId="{79E432B9-37BA-4403-8983-93582070AA6E}" destId="{1ED07418-0E61-4E19-99D3-6335F74307E1}" srcOrd="0" destOrd="0" presId="urn:microsoft.com/office/officeart/2005/8/layout/hierarchy6"/>
    <dgm:cxn modelId="{8EF88554-5E11-46F6-9F21-C7A2057D5821}" type="presOf" srcId="{8C1835A0-CB86-4644-85D1-7C049D68CDDC}" destId="{5FD09E13-F2D0-4340-9C5A-9EAAF81DCCF1}" srcOrd="0" destOrd="0" presId="urn:microsoft.com/office/officeart/2005/8/layout/hierarchy6"/>
    <dgm:cxn modelId="{F2B2EED8-9A5A-49F4-A8BA-4C451CCDE789}" srcId="{3BEAA00D-5F04-43BA-A2C0-169CD594288F}" destId="{CF71A628-75F8-4318-891C-207DC87B2E22}" srcOrd="0" destOrd="0" parTransId="{15267BBB-A79B-4B2A-ABA4-0F0E4308525D}" sibTransId="{D22B3310-441D-4DD1-BEB4-C81F737CC1A8}"/>
    <dgm:cxn modelId="{0145E223-D298-452B-B99A-5F827887FE3D}" srcId="{4FE1DD78-90B2-43CA-A138-24725945FEF5}" destId="{254A08C4-DC26-4898-81D7-EB1E53DE0058}" srcOrd="0" destOrd="0" parTransId="{40FAAD53-4CF2-4626-A6A4-052E40C41B14}" sibTransId="{69D4ACF9-029E-4722-A14F-4BAFF28D4BCF}"/>
    <dgm:cxn modelId="{E61E0624-58C9-4104-A62D-32815FA166E5}" srcId="{3BEAA00D-5F04-43BA-A2C0-169CD594288F}" destId="{4FE1DD78-90B2-43CA-A138-24725945FEF5}" srcOrd="1" destOrd="0" parTransId="{79E432B9-37BA-4403-8983-93582070AA6E}" sibTransId="{A4923329-ED2C-46EE-B27D-F61D2BC2D220}"/>
    <dgm:cxn modelId="{56365D51-C1B7-45F0-BAA4-986675E34E57}" type="presOf" srcId="{92479D4D-D3AA-44ED-A0E0-9BF0422255BE}" destId="{F3243563-AB20-4CB1-857A-612D6A6BECB5}" srcOrd="0" destOrd="0" presId="urn:microsoft.com/office/officeart/2005/8/layout/hierarchy6"/>
    <dgm:cxn modelId="{CCE47F13-A87C-46BF-BE03-815CD2CBEE33}" type="presOf" srcId="{3BEAA00D-5F04-43BA-A2C0-169CD594288F}" destId="{57EB0A3F-BE7A-4184-AF65-9A6341AA7A41}" srcOrd="0" destOrd="0" presId="urn:microsoft.com/office/officeart/2005/8/layout/hierarchy6"/>
    <dgm:cxn modelId="{C4FB878A-43CF-4ED0-A1D8-5C69B10A97FC}" type="presOf" srcId="{40FAAD53-4CF2-4626-A6A4-052E40C41B14}" destId="{28DC3A51-7782-4634-874F-B22A5F20523D}" srcOrd="0" destOrd="0" presId="urn:microsoft.com/office/officeart/2005/8/layout/hierarchy6"/>
    <dgm:cxn modelId="{84E3DBC3-8A77-4E67-BE7F-574243749CCD}" type="presOf" srcId="{CF71A628-75F8-4318-891C-207DC87B2E22}" destId="{694594F3-7B9B-4269-8863-3F238A16F8AF}" srcOrd="0" destOrd="0" presId="urn:microsoft.com/office/officeart/2005/8/layout/hierarchy6"/>
    <dgm:cxn modelId="{C3FC228F-C0F2-43A2-988B-C5328CD7C78A}" srcId="{8C1835A0-CB86-4644-85D1-7C049D68CDDC}" destId="{3BEAA00D-5F04-43BA-A2C0-169CD594288F}" srcOrd="0" destOrd="0" parTransId="{7D427ABF-4F86-431F-8C6A-E6226CF342D8}" sibTransId="{A9F326B9-71DA-4EC0-ACDC-B66873F53031}"/>
    <dgm:cxn modelId="{2584CAD4-547F-4848-BB92-B3F5940984BF}" type="presOf" srcId="{4FE1DD78-90B2-43CA-A138-24725945FEF5}" destId="{CDF90454-32DF-40C6-B7DC-EEA3843C743F}" srcOrd="0" destOrd="0" presId="urn:microsoft.com/office/officeart/2005/8/layout/hierarchy6"/>
    <dgm:cxn modelId="{B8DEFBB6-3995-4BBC-98B8-0AAB110A9B23}" srcId="{CF71A628-75F8-4318-891C-207DC87B2E22}" destId="{92479D4D-D3AA-44ED-A0E0-9BF0422255BE}" srcOrd="0" destOrd="0" parTransId="{83658074-3630-4C97-809D-8246098C84C1}" sibTransId="{B536182F-EC64-4323-B7B7-1719A58B00BB}"/>
    <dgm:cxn modelId="{C62C4562-8AD7-4AE4-BB75-084B7F14F175}" type="presParOf" srcId="{5FD09E13-F2D0-4340-9C5A-9EAAF81DCCF1}" destId="{06C83A7F-D241-4B40-9669-866B24788105}" srcOrd="0" destOrd="0" presId="urn:microsoft.com/office/officeart/2005/8/layout/hierarchy6"/>
    <dgm:cxn modelId="{51CC95C4-0863-407F-B128-77E6FA4A3B2C}" type="presParOf" srcId="{06C83A7F-D241-4B40-9669-866B24788105}" destId="{0553EBD8-CB77-4238-8BAD-D787964AAA91}" srcOrd="0" destOrd="0" presId="urn:microsoft.com/office/officeart/2005/8/layout/hierarchy6"/>
    <dgm:cxn modelId="{5FC454A2-9BF5-4A1B-9F3D-CE095726B389}" type="presParOf" srcId="{0553EBD8-CB77-4238-8BAD-D787964AAA91}" destId="{3B19FB5F-9D87-48A5-BB44-5AF766E24787}" srcOrd="0" destOrd="0" presId="urn:microsoft.com/office/officeart/2005/8/layout/hierarchy6"/>
    <dgm:cxn modelId="{E51B9C40-F36D-4D33-A398-CD4D2299248E}" type="presParOf" srcId="{3B19FB5F-9D87-48A5-BB44-5AF766E24787}" destId="{57EB0A3F-BE7A-4184-AF65-9A6341AA7A41}" srcOrd="0" destOrd="0" presId="urn:microsoft.com/office/officeart/2005/8/layout/hierarchy6"/>
    <dgm:cxn modelId="{7B0DC201-94AB-4040-82A7-7390FF1517DC}" type="presParOf" srcId="{3B19FB5F-9D87-48A5-BB44-5AF766E24787}" destId="{2D40CDE6-6FCA-4ECF-863D-22EC9C985409}" srcOrd="1" destOrd="0" presId="urn:microsoft.com/office/officeart/2005/8/layout/hierarchy6"/>
    <dgm:cxn modelId="{2E125719-E0F9-4F8A-95F9-180027A14C94}" type="presParOf" srcId="{2D40CDE6-6FCA-4ECF-863D-22EC9C985409}" destId="{D0580E91-ECC8-4722-B0E8-F767B889DEEB}" srcOrd="0" destOrd="0" presId="urn:microsoft.com/office/officeart/2005/8/layout/hierarchy6"/>
    <dgm:cxn modelId="{52924253-1C87-4D2C-9449-C0E7242ECD3A}" type="presParOf" srcId="{2D40CDE6-6FCA-4ECF-863D-22EC9C985409}" destId="{17F0903B-D485-4CC6-AF38-8E0F8C082CF0}" srcOrd="1" destOrd="0" presId="urn:microsoft.com/office/officeart/2005/8/layout/hierarchy6"/>
    <dgm:cxn modelId="{27D86729-966E-4FC1-9CC8-11711A28E4A7}" type="presParOf" srcId="{17F0903B-D485-4CC6-AF38-8E0F8C082CF0}" destId="{694594F3-7B9B-4269-8863-3F238A16F8AF}" srcOrd="0" destOrd="0" presId="urn:microsoft.com/office/officeart/2005/8/layout/hierarchy6"/>
    <dgm:cxn modelId="{9B1E34E6-819E-43D2-A09F-0ABD71C115D7}" type="presParOf" srcId="{17F0903B-D485-4CC6-AF38-8E0F8C082CF0}" destId="{2521BD06-E3BE-46D9-8112-F93785490850}" srcOrd="1" destOrd="0" presId="urn:microsoft.com/office/officeart/2005/8/layout/hierarchy6"/>
    <dgm:cxn modelId="{44976269-280F-4A8F-89AA-E11EB15E980F}" type="presParOf" srcId="{2521BD06-E3BE-46D9-8112-F93785490850}" destId="{38023BF1-EC69-4D4E-8846-EB51FB52853C}" srcOrd="0" destOrd="0" presId="urn:microsoft.com/office/officeart/2005/8/layout/hierarchy6"/>
    <dgm:cxn modelId="{94EDC273-D9BF-4014-B04C-F254562BEB0D}" type="presParOf" srcId="{2521BD06-E3BE-46D9-8112-F93785490850}" destId="{38060816-1DD8-465A-ADA1-976D864C1E96}" srcOrd="1" destOrd="0" presId="urn:microsoft.com/office/officeart/2005/8/layout/hierarchy6"/>
    <dgm:cxn modelId="{4673F758-6D2A-4AA2-957B-640060DF9E60}" type="presParOf" srcId="{38060816-1DD8-465A-ADA1-976D864C1E96}" destId="{F3243563-AB20-4CB1-857A-612D6A6BECB5}" srcOrd="0" destOrd="0" presId="urn:microsoft.com/office/officeart/2005/8/layout/hierarchy6"/>
    <dgm:cxn modelId="{2884EEA1-F148-4844-8B42-66BE19911895}" type="presParOf" srcId="{38060816-1DD8-465A-ADA1-976D864C1E96}" destId="{E039630C-8132-42CF-BF95-0CDBBA5728FC}" srcOrd="1" destOrd="0" presId="urn:microsoft.com/office/officeart/2005/8/layout/hierarchy6"/>
    <dgm:cxn modelId="{7BC4FEF8-7A14-4982-BC31-3AA61B9729FD}" type="presParOf" srcId="{2D40CDE6-6FCA-4ECF-863D-22EC9C985409}" destId="{1ED07418-0E61-4E19-99D3-6335F74307E1}" srcOrd="2" destOrd="0" presId="urn:microsoft.com/office/officeart/2005/8/layout/hierarchy6"/>
    <dgm:cxn modelId="{1BF6F5F8-C36F-4CBF-8639-1C082CA009F7}" type="presParOf" srcId="{2D40CDE6-6FCA-4ECF-863D-22EC9C985409}" destId="{8B932927-4108-4A59-B71F-DBED1337C251}" srcOrd="3" destOrd="0" presId="urn:microsoft.com/office/officeart/2005/8/layout/hierarchy6"/>
    <dgm:cxn modelId="{8861C00D-0D0A-41D7-A71C-A5C226DA0ECC}" type="presParOf" srcId="{8B932927-4108-4A59-B71F-DBED1337C251}" destId="{CDF90454-32DF-40C6-B7DC-EEA3843C743F}" srcOrd="0" destOrd="0" presId="urn:microsoft.com/office/officeart/2005/8/layout/hierarchy6"/>
    <dgm:cxn modelId="{6A263FED-CB8B-4C2C-93EB-53A85838D8AF}" type="presParOf" srcId="{8B932927-4108-4A59-B71F-DBED1337C251}" destId="{A899813C-5CDF-4879-B598-6D0D03D7AA27}" srcOrd="1" destOrd="0" presId="urn:microsoft.com/office/officeart/2005/8/layout/hierarchy6"/>
    <dgm:cxn modelId="{357580AE-171E-478D-8318-F6D76B1CFC47}" type="presParOf" srcId="{A899813C-5CDF-4879-B598-6D0D03D7AA27}" destId="{28DC3A51-7782-4634-874F-B22A5F20523D}" srcOrd="0" destOrd="0" presId="urn:microsoft.com/office/officeart/2005/8/layout/hierarchy6"/>
    <dgm:cxn modelId="{ABDE4D1A-72F7-4D3F-96FE-15611E8EE105}" type="presParOf" srcId="{A899813C-5CDF-4879-B598-6D0D03D7AA27}" destId="{8AAA86E2-88E4-48DC-8239-BC5072BCB2C4}" srcOrd="1" destOrd="0" presId="urn:microsoft.com/office/officeart/2005/8/layout/hierarchy6"/>
    <dgm:cxn modelId="{0B389022-CCBB-42EC-B291-0B836681CFC4}" type="presParOf" srcId="{8AAA86E2-88E4-48DC-8239-BC5072BCB2C4}" destId="{BD472181-BB09-44F8-A1B3-850F7180F01E}" srcOrd="0" destOrd="0" presId="urn:microsoft.com/office/officeart/2005/8/layout/hierarchy6"/>
    <dgm:cxn modelId="{C161F9FC-2A3D-4455-B5F5-5B11073B4CC9}" type="presParOf" srcId="{8AAA86E2-88E4-48DC-8239-BC5072BCB2C4}" destId="{F4EF8D9A-7166-48BD-9F58-1D0DDEEB2099}" srcOrd="1" destOrd="0" presId="urn:microsoft.com/office/officeart/2005/8/layout/hierarchy6"/>
    <dgm:cxn modelId="{03FBEFB3-4D0E-429A-890E-96ED4B580226}" type="presParOf" srcId="{5FD09E13-F2D0-4340-9C5A-9EAAF81DCCF1}" destId="{5C737B2E-68AC-47DB-A706-F98A7F991CE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4E2A72-35B8-41E8-8ECA-49E16D0C79B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BEB76FE-970B-463D-A2E6-43E0C23DC9B8}">
      <dgm:prSet phldrT="[Texto]" custT="1"/>
      <dgm:spPr>
        <a:solidFill>
          <a:schemeClr val="accent3">
            <a:lumMod val="75000"/>
          </a:schemeClr>
        </a:solidFill>
      </dgm:spPr>
      <dgm:t>
        <a:bodyPr vert="vert270"/>
        <a:lstStyle/>
        <a:p>
          <a:r>
            <a:rPr lang="es-ES" sz="2000" b="1" dirty="0" smtClean="0">
              <a:solidFill>
                <a:srgbClr val="FF0000"/>
              </a:solidFill>
            </a:rPr>
            <a:t>OBJETIVOS ESPECÍFICOS</a:t>
          </a:r>
          <a:endParaRPr lang="es-ES" sz="2000" b="1" dirty="0">
            <a:solidFill>
              <a:srgbClr val="FF0000"/>
            </a:solidFill>
          </a:endParaRPr>
        </a:p>
      </dgm:t>
    </dgm:pt>
    <dgm:pt modelId="{EFF41F12-5AF1-4D18-A5B6-1122727FE7B8}" type="sibTrans" cxnId="{5F9F7CB4-4E40-43B3-BBFB-A6C0790A45FB}">
      <dgm:prSet/>
      <dgm:spPr/>
      <dgm:t>
        <a:bodyPr/>
        <a:lstStyle/>
        <a:p>
          <a:endParaRPr lang="es-ES" sz="1100"/>
        </a:p>
      </dgm:t>
    </dgm:pt>
    <dgm:pt modelId="{6B237210-2118-418A-AF01-0C378EF13AC0}" type="parTrans" cxnId="{5F9F7CB4-4E40-43B3-BBFB-A6C0790A45FB}">
      <dgm:prSet/>
      <dgm:spPr/>
      <dgm:t>
        <a:bodyPr/>
        <a:lstStyle/>
        <a:p>
          <a:endParaRPr lang="es-ES" sz="1100"/>
        </a:p>
      </dgm:t>
    </dgm:pt>
    <dgm:pt modelId="{E8FACE6D-05CF-404B-ADD0-28F4B20759F5}">
      <dgm:prSet custT="1"/>
      <dgm:spPr/>
      <dgm:t>
        <a:bodyPr/>
        <a:lstStyle/>
        <a:p>
          <a:endParaRPr lang="es-ES" sz="800" dirty="0"/>
        </a:p>
      </dgm:t>
    </dgm:pt>
    <dgm:pt modelId="{B3EC0414-F87A-4635-8E13-8EDA1D1BA490}" type="sibTrans" cxnId="{B1D69807-C6A5-4D50-BCDE-7D8514B128D0}">
      <dgm:prSet/>
      <dgm:spPr/>
      <dgm:t>
        <a:bodyPr/>
        <a:lstStyle/>
        <a:p>
          <a:endParaRPr lang="es-ES"/>
        </a:p>
      </dgm:t>
    </dgm:pt>
    <dgm:pt modelId="{2734BD9B-31E2-49C5-BB9D-3BC403B83213}" type="parTrans" cxnId="{B1D69807-C6A5-4D50-BCDE-7D8514B128D0}">
      <dgm:prSet/>
      <dgm:spPr/>
      <dgm:t>
        <a:bodyPr/>
        <a:lstStyle/>
        <a:p>
          <a:endParaRPr lang="es-ES"/>
        </a:p>
      </dgm:t>
    </dgm:pt>
    <dgm:pt modelId="{873514C3-CCE9-41C9-A3E7-E83EDBA294A7}" type="pres">
      <dgm:prSet presAssocID="{E24E2A72-35B8-41E8-8ECA-49E16D0C79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EF97B7-5DD8-4CB2-AEFF-F7B502585266}" type="pres">
      <dgm:prSet presAssocID="{3BEB76FE-970B-463D-A2E6-43E0C23DC9B8}" presName="composite" presStyleCnt="0"/>
      <dgm:spPr/>
    </dgm:pt>
    <dgm:pt modelId="{49C82874-9680-429E-893E-B5C92502BA53}" type="pres">
      <dgm:prSet presAssocID="{3BEB76FE-970B-463D-A2E6-43E0C23DC9B8}" presName="parentText" presStyleLbl="alignNode1" presStyleIdx="0" presStyleCnt="1" custScaleX="30049" custScaleY="97357" custLinFactNeighborX="-893" custLinFactNeighborY="-161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484C8B-11F7-450E-A0CA-039DCB5BB4C1}" type="pres">
      <dgm:prSet presAssocID="{3BEB76FE-970B-463D-A2E6-43E0C23DC9B8}" presName="descendantText" presStyleLbl="alignAcc1" presStyleIdx="0" presStyleCnt="1" custScaleX="91922" custScaleY="13359" custLinFactNeighborX="-38338" custLinFactNeighborY="-383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D69807-C6A5-4D50-BCDE-7D8514B128D0}" srcId="{3BEB76FE-970B-463D-A2E6-43E0C23DC9B8}" destId="{E8FACE6D-05CF-404B-ADD0-28F4B20759F5}" srcOrd="0" destOrd="0" parTransId="{2734BD9B-31E2-49C5-BB9D-3BC403B83213}" sibTransId="{B3EC0414-F87A-4635-8E13-8EDA1D1BA490}"/>
    <dgm:cxn modelId="{5F9F7CB4-4E40-43B3-BBFB-A6C0790A45FB}" srcId="{E24E2A72-35B8-41E8-8ECA-49E16D0C79B9}" destId="{3BEB76FE-970B-463D-A2E6-43E0C23DC9B8}" srcOrd="0" destOrd="0" parTransId="{6B237210-2118-418A-AF01-0C378EF13AC0}" sibTransId="{EFF41F12-5AF1-4D18-A5B6-1122727FE7B8}"/>
    <dgm:cxn modelId="{7C06D94E-B2C2-424B-BB73-F8BB02BC23D1}" type="presOf" srcId="{E8FACE6D-05CF-404B-ADD0-28F4B20759F5}" destId="{62484C8B-11F7-450E-A0CA-039DCB5BB4C1}" srcOrd="0" destOrd="0" presId="urn:microsoft.com/office/officeart/2005/8/layout/chevron2"/>
    <dgm:cxn modelId="{47B59020-D47F-426A-A4A2-70A246A68CF1}" type="presOf" srcId="{3BEB76FE-970B-463D-A2E6-43E0C23DC9B8}" destId="{49C82874-9680-429E-893E-B5C92502BA53}" srcOrd="0" destOrd="0" presId="urn:microsoft.com/office/officeart/2005/8/layout/chevron2"/>
    <dgm:cxn modelId="{50F051C1-4BB4-408C-9800-626422E340DA}" type="presOf" srcId="{E24E2A72-35B8-41E8-8ECA-49E16D0C79B9}" destId="{873514C3-CCE9-41C9-A3E7-E83EDBA294A7}" srcOrd="0" destOrd="0" presId="urn:microsoft.com/office/officeart/2005/8/layout/chevron2"/>
    <dgm:cxn modelId="{79AE682D-1576-4E14-8B7F-2F77D27D6249}" type="presParOf" srcId="{873514C3-CCE9-41C9-A3E7-E83EDBA294A7}" destId="{14EF97B7-5DD8-4CB2-AEFF-F7B502585266}" srcOrd="0" destOrd="0" presId="urn:microsoft.com/office/officeart/2005/8/layout/chevron2"/>
    <dgm:cxn modelId="{8F7F349C-35FA-47DB-A102-1BD7C01D7543}" type="presParOf" srcId="{14EF97B7-5DD8-4CB2-AEFF-F7B502585266}" destId="{49C82874-9680-429E-893E-B5C92502BA53}" srcOrd="0" destOrd="0" presId="urn:microsoft.com/office/officeart/2005/8/layout/chevron2"/>
    <dgm:cxn modelId="{A666E984-25D7-4EB8-B095-069E2442821B}" type="presParOf" srcId="{14EF97B7-5DD8-4CB2-AEFF-F7B502585266}" destId="{62484C8B-11F7-450E-A0CA-039DCB5BB4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4E2A72-35B8-41E8-8ECA-49E16D0C79B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BEB76FE-970B-463D-A2E6-43E0C23DC9B8}">
      <dgm:prSet phldrT="[Texto]" custT="1"/>
      <dgm:spPr>
        <a:solidFill>
          <a:schemeClr val="accent3">
            <a:lumMod val="75000"/>
          </a:schemeClr>
        </a:solidFill>
      </dgm:spPr>
      <dgm:t>
        <a:bodyPr vert="vert270"/>
        <a:lstStyle/>
        <a:p>
          <a:r>
            <a:rPr lang="es-ES" sz="1800" b="1" dirty="0" smtClean="0">
              <a:solidFill>
                <a:srgbClr val="FF0000"/>
              </a:solidFill>
            </a:rPr>
            <a:t>OBJETIVOS ESPECÍFICOS</a:t>
          </a:r>
          <a:endParaRPr lang="es-ES" sz="1800" b="1" dirty="0">
            <a:solidFill>
              <a:srgbClr val="FF0000"/>
            </a:solidFill>
          </a:endParaRPr>
        </a:p>
      </dgm:t>
    </dgm:pt>
    <dgm:pt modelId="{EFF41F12-5AF1-4D18-A5B6-1122727FE7B8}" type="sibTrans" cxnId="{5F9F7CB4-4E40-43B3-BBFB-A6C0790A45FB}">
      <dgm:prSet/>
      <dgm:spPr/>
      <dgm:t>
        <a:bodyPr/>
        <a:lstStyle/>
        <a:p>
          <a:endParaRPr lang="es-ES" sz="1100"/>
        </a:p>
      </dgm:t>
    </dgm:pt>
    <dgm:pt modelId="{6B237210-2118-418A-AF01-0C378EF13AC0}" type="parTrans" cxnId="{5F9F7CB4-4E40-43B3-BBFB-A6C0790A45FB}">
      <dgm:prSet/>
      <dgm:spPr/>
      <dgm:t>
        <a:bodyPr/>
        <a:lstStyle/>
        <a:p>
          <a:endParaRPr lang="es-ES" sz="1100"/>
        </a:p>
      </dgm:t>
    </dgm:pt>
    <dgm:pt modelId="{873514C3-CCE9-41C9-A3E7-E83EDBA294A7}" type="pres">
      <dgm:prSet presAssocID="{E24E2A72-35B8-41E8-8ECA-49E16D0C79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EF97B7-5DD8-4CB2-AEFF-F7B502585266}" type="pres">
      <dgm:prSet presAssocID="{3BEB76FE-970B-463D-A2E6-43E0C23DC9B8}" presName="composite" presStyleCnt="0"/>
      <dgm:spPr/>
    </dgm:pt>
    <dgm:pt modelId="{49C82874-9680-429E-893E-B5C92502BA53}" type="pres">
      <dgm:prSet presAssocID="{3BEB76FE-970B-463D-A2E6-43E0C23DC9B8}" presName="parentText" presStyleLbl="alignNode1" presStyleIdx="0" presStyleCnt="1" custScaleX="30049" custScaleY="86315" custLinFactNeighborX="-3029" custLinFactNeighborY="693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484C8B-11F7-450E-A0CA-039DCB5BB4C1}" type="pres">
      <dgm:prSet presAssocID="{3BEB76FE-970B-463D-A2E6-43E0C23DC9B8}" presName="descendantText" presStyleLbl="alignAcc1" presStyleIdx="0" presStyleCnt="1" custScaleX="91922" custScaleY="3970" custLinFactNeighborX="-38338" custLinFactNeighborY="-383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2BF3F1-657E-46A5-BFEA-51A51EDB2546}" type="presOf" srcId="{E24E2A72-35B8-41E8-8ECA-49E16D0C79B9}" destId="{873514C3-CCE9-41C9-A3E7-E83EDBA294A7}" srcOrd="0" destOrd="0" presId="urn:microsoft.com/office/officeart/2005/8/layout/chevron2"/>
    <dgm:cxn modelId="{3700A053-6DF9-47E0-906C-2DBD3DEADCC7}" type="presOf" srcId="{3BEB76FE-970B-463D-A2E6-43E0C23DC9B8}" destId="{49C82874-9680-429E-893E-B5C92502BA53}" srcOrd="0" destOrd="0" presId="urn:microsoft.com/office/officeart/2005/8/layout/chevron2"/>
    <dgm:cxn modelId="{5F9F7CB4-4E40-43B3-BBFB-A6C0790A45FB}" srcId="{E24E2A72-35B8-41E8-8ECA-49E16D0C79B9}" destId="{3BEB76FE-970B-463D-A2E6-43E0C23DC9B8}" srcOrd="0" destOrd="0" parTransId="{6B237210-2118-418A-AF01-0C378EF13AC0}" sibTransId="{EFF41F12-5AF1-4D18-A5B6-1122727FE7B8}"/>
    <dgm:cxn modelId="{CFCA84CA-C3A7-47CF-BDBD-7AF33C063EE9}" type="presParOf" srcId="{873514C3-CCE9-41C9-A3E7-E83EDBA294A7}" destId="{14EF97B7-5DD8-4CB2-AEFF-F7B502585266}" srcOrd="0" destOrd="0" presId="urn:microsoft.com/office/officeart/2005/8/layout/chevron2"/>
    <dgm:cxn modelId="{DD68C9F7-7E5A-40C0-9779-01751ABFB509}" type="presParOf" srcId="{14EF97B7-5DD8-4CB2-AEFF-F7B502585266}" destId="{49C82874-9680-429E-893E-B5C92502BA53}" srcOrd="0" destOrd="0" presId="urn:microsoft.com/office/officeart/2005/8/layout/chevron2"/>
    <dgm:cxn modelId="{CA98F3B7-8114-46C0-92F8-8714C1EC0DE0}" type="presParOf" srcId="{14EF97B7-5DD8-4CB2-AEFF-F7B502585266}" destId="{62484C8B-11F7-450E-A0CA-039DCB5BB4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4E2A72-35B8-41E8-8ECA-49E16D0C79B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BEB76FE-970B-463D-A2E6-43E0C23DC9B8}">
      <dgm:prSet phldrT="[Texto]" custT="1"/>
      <dgm:spPr>
        <a:solidFill>
          <a:schemeClr val="accent3">
            <a:lumMod val="75000"/>
          </a:schemeClr>
        </a:solidFill>
      </dgm:spPr>
      <dgm:t>
        <a:bodyPr vert="vert270"/>
        <a:lstStyle/>
        <a:p>
          <a:r>
            <a:rPr lang="es-ES" sz="1800" b="1" dirty="0" smtClean="0">
              <a:solidFill>
                <a:srgbClr val="FF0000"/>
              </a:solidFill>
            </a:rPr>
            <a:t>OBJETIVOS ESPECÍFICOS</a:t>
          </a:r>
          <a:endParaRPr lang="es-ES" sz="1800" b="1" dirty="0">
            <a:solidFill>
              <a:srgbClr val="FF0000"/>
            </a:solidFill>
          </a:endParaRPr>
        </a:p>
      </dgm:t>
    </dgm:pt>
    <dgm:pt modelId="{EFF41F12-5AF1-4D18-A5B6-1122727FE7B8}" type="sibTrans" cxnId="{5F9F7CB4-4E40-43B3-BBFB-A6C0790A45FB}">
      <dgm:prSet/>
      <dgm:spPr/>
      <dgm:t>
        <a:bodyPr/>
        <a:lstStyle/>
        <a:p>
          <a:endParaRPr lang="es-ES" sz="1100"/>
        </a:p>
      </dgm:t>
    </dgm:pt>
    <dgm:pt modelId="{6B237210-2118-418A-AF01-0C378EF13AC0}" type="parTrans" cxnId="{5F9F7CB4-4E40-43B3-BBFB-A6C0790A45FB}">
      <dgm:prSet/>
      <dgm:spPr/>
      <dgm:t>
        <a:bodyPr/>
        <a:lstStyle/>
        <a:p>
          <a:endParaRPr lang="es-ES" sz="1100"/>
        </a:p>
      </dgm:t>
    </dgm:pt>
    <dgm:pt modelId="{E8FACE6D-05CF-404B-ADD0-28F4B20759F5}">
      <dgm:prSet custT="1"/>
      <dgm:spPr/>
      <dgm:t>
        <a:bodyPr/>
        <a:lstStyle/>
        <a:p>
          <a:endParaRPr lang="es-ES" sz="800" dirty="0"/>
        </a:p>
      </dgm:t>
    </dgm:pt>
    <dgm:pt modelId="{B3EC0414-F87A-4635-8E13-8EDA1D1BA490}" type="sibTrans" cxnId="{B1D69807-C6A5-4D50-BCDE-7D8514B128D0}">
      <dgm:prSet/>
      <dgm:spPr/>
      <dgm:t>
        <a:bodyPr/>
        <a:lstStyle/>
        <a:p>
          <a:endParaRPr lang="es-ES"/>
        </a:p>
      </dgm:t>
    </dgm:pt>
    <dgm:pt modelId="{2734BD9B-31E2-49C5-BB9D-3BC403B83213}" type="parTrans" cxnId="{B1D69807-C6A5-4D50-BCDE-7D8514B128D0}">
      <dgm:prSet/>
      <dgm:spPr/>
      <dgm:t>
        <a:bodyPr/>
        <a:lstStyle/>
        <a:p>
          <a:endParaRPr lang="es-ES"/>
        </a:p>
      </dgm:t>
    </dgm:pt>
    <dgm:pt modelId="{873514C3-CCE9-41C9-A3E7-E83EDBA294A7}" type="pres">
      <dgm:prSet presAssocID="{E24E2A72-35B8-41E8-8ECA-49E16D0C79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EF97B7-5DD8-4CB2-AEFF-F7B502585266}" type="pres">
      <dgm:prSet presAssocID="{3BEB76FE-970B-463D-A2E6-43E0C23DC9B8}" presName="composite" presStyleCnt="0"/>
      <dgm:spPr/>
    </dgm:pt>
    <dgm:pt modelId="{49C82874-9680-429E-893E-B5C92502BA53}" type="pres">
      <dgm:prSet presAssocID="{3BEB76FE-970B-463D-A2E6-43E0C23DC9B8}" presName="parentText" presStyleLbl="alignNode1" presStyleIdx="0" presStyleCnt="1" custScaleX="30049" custScaleY="82942" custLinFactNeighborX="-893" custLinFactNeighborY="-15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484C8B-11F7-450E-A0CA-039DCB5BB4C1}" type="pres">
      <dgm:prSet presAssocID="{3BEB76FE-970B-463D-A2E6-43E0C23DC9B8}" presName="descendantText" presStyleLbl="alignAcc1" presStyleIdx="0" presStyleCnt="1" custScaleX="91922" custScaleY="13359" custLinFactNeighborX="-38338" custLinFactNeighborY="-383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D69807-C6A5-4D50-BCDE-7D8514B128D0}" srcId="{3BEB76FE-970B-463D-A2E6-43E0C23DC9B8}" destId="{E8FACE6D-05CF-404B-ADD0-28F4B20759F5}" srcOrd="0" destOrd="0" parTransId="{2734BD9B-31E2-49C5-BB9D-3BC403B83213}" sibTransId="{B3EC0414-F87A-4635-8E13-8EDA1D1BA490}"/>
    <dgm:cxn modelId="{FF823F2F-1956-4D8F-81C4-2C70950823A9}" type="presOf" srcId="{3BEB76FE-970B-463D-A2E6-43E0C23DC9B8}" destId="{49C82874-9680-429E-893E-B5C92502BA53}" srcOrd="0" destOrd="0" presId="urn:microsoft.com/office/officeart/2005/8/layout/chevron2"/>
    <dgm:cxn modelId="{5F9F7CB4-4E40-43B3-BBFB-A6C0790A45FB}" srcId="{E24E2A72-35B8-41E8-8ECA-49E16D0C79B9}" destId="{3BEB76FE-970B-463D-A2E6-43E0C23DC9B8}" srcOrd="0" destOrd="0" parTransId="{6B237210-2118-418A-AF01-0C378EF13AC0}" sibTransId="{EFF41F12-5AF1-4D18-A5B6-1122727FE7B8}"/>
    <dgm:cxn modelId="{24544B58-83B5-4B3E-9824-0CD59A186E5A}" type="presOf" srcId="{E8FACE6D-05CF-404B-ADD0-28F4B20759F5}" destId="{62484C8B-11F7-450E-A0CA-039DCB5BB4C1}" srcOrd="0" destOrd="0" presId="urn:microsoft.com/office/officeart/2005/8/layout/chevron2"/>
    <dgm:cxn modelId="{259EA80A-0C73-4DDA-B566-B3C7DB4091CE}" type="presOf" srcId="{E24E2A72-35B8-41E8-8ECA-49E16D0C79B9}" destId="{873514C3-CCE9-41C9-A3E7-E83EDBA294A7}" srcOrd="0" destOrd="0" presId="urn:microsoft.com/office/officeart/2005/8/layout/chevron2"/>
    <dgm:cxn modelId="{04B2F774-B759-4F89-942A-A99CE7A24A87}" type="presParOf" srcId="{873514C3-CCE9-41C9-A3E7-E83EDBA294A7}" destId="{14EF97B7-5DD8-4CB2-AEFF-F7B502585266}" srcOrd="0" destOrd="0" presId="urn:microsoft.com/office/officeart/2005/8/layout/chevron2"/>
    <dgm:cxn modelId="{E7059A63-3D92-403A-8FBF-E6E52A9D80BD}" type="presParOf" srcId="{14EF97B7-5DD8-4CB2-AEFF-F7B502585266}" destId="{49C82874-9680-429E-893E-B5C92502BA53}" srcOrd="0" destOrd="0" presId="urn:microsoft.com/office/officeart/2005/8/layout/chevron2"/>
    <dgm:cxn modelId="{990495F8-AFD2-4856-941B-E62FD4224ECD}" type="presParOf" srcId="{14EF97B7-5DD8-4CB2-AEFF-F7B502585266}" destId="{62484C8B-11F7-450E-A0CA-039DCB5BB4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4E2A72-35B8-41E8-8ECA-49E16D0C79B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BEB76FE-970B-463D-A2E6-43E0C23DC9B8}">
      <dgm:prSet phldrT="[Texto]" custT="1"/>
      <dgm:spPr>
        <a:solidFill>
          <a:schemeClr val="accent3">
            <a:lumMod val="75000"/>
          </a:schemeClr>
        </a:solidFill>
      </dgm:spPr>
      <dgm:t>
        <a:bodyPr vert="vert270"/>
        <a:lstStyle/>
        <a:p>
          <a:r>
            <a:rPr lang="es-ES" sz="1800" b="1" dirty="0" smtClean="0">
              <a:solidFill>
                <a:srgbClr val="FF0000"/>
              </a:solidFill>
            </a:rPr>
            <a:t>OBJETIVOS ESPECÍFICOS</a:t>
          </a:r>
          <a:endParaRPr lang="es-ES" sz="1800" b="1" dirty="0">
            <a:solidFill>
              <a:srgbClr val="FF0000"/>
            </a:solidFill>
          </a:endParaRPr>
        </a:p>
      </dgm:t>
    </dgm:pt>
    <dgm:pt modelId="{EFF41F12-5AF1-4D18-A5B6-1122727FE7B8}" type="sibTrans" cxnId="{5F9F7CB4-4E40-43B3-BBFB-A6C0790A45FB}">
      <dgm:prSet/>
      <dgm:spPr/>
      <dgm:t>
        <a:bodyPr/>
        <a:lstStyle/>
        <a:p>
          <a:endParaRPr lang="es-ES" sz="1100"/>
        </a:p>
      </dgm:t>
    </dgm:pt>
    <dgm:pt modelId="{6B237210-2118-418A-AF01-0C378EF13AC0}" type="parTrans" cxnId="{5F9F7CB4-4E40-43B3-BBFB-A6C0790A45FB}">
      <dgm:prSet/>
      <dgm:spPr/>
      <dgm:t>
        <a:bodyPr/>
        <a:lstStyle/>
        <a:p>
          <a:endParaRPr lang="es-ES" sz="1100"/>
        </a:p>
      </dgm:t>
    </dgm:pt>
    <dgm:pt modelId="{873514C3-CCE9-41C9-A3E7-E83EDBA294A7}" type="pres">
      <dgm:prSet presAssocID="{E24E2A72-35B8-41E8-8ECA-49E16D0C79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EF97B7-5DD8-4CB2-AEFF-F7B502585266}" type="pres">
      <dgm:prSet presAssocID="{3BEB76FE-970B-463D-A2E6-43E0C23DC9B8}" presName="composite" presStyleCnt="0"/>
      <dgm:spPr/>
    </dgm:pt>
    <dgm:pt modelId="{49C82874-9680-429E-893E-B5C92502BA53}" type="pres">
      <dgm:prSet presAssocID="{3BEB76FE-970B-463D-A2E6-43E0C23DC9B8}" presName="parentText" presStyleLbl="alignNode1" presStyleIdx="0" presStyleCnt="1" custScaleX="30049" custScaleY="82448" custLinFactNeighborX="1286" custLinFactNeighborY="316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484C8B-11F7-450E-A0CA-039DCB5BB4C1}" type="pres">
      <dgm:prSet presAssocID="{3BEB76FE-970B-463D-A2E6-43E0C23DC9B8}" presName="descendantText" presStyleLbl="alignAcc1" presStyleIdx="0" presStyleCnt="1" custScaleX="91922" custScaleY="3970" custLinFactNeighborX="-38338" custLinFactNeighborY="-383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8EB79A2-3C7D-418B-AD2F-67F75F1ADEE8}" type="presOf" srcId="{E24E2A72-35B8-41E8-8ECA-49E16D0C79B9}" destId="{873514C3-CCE9-41C9-A3E7-E83EDBA294A7}" srcOrd="0" destOrd="0" presId="urn:microsoft.com/office/officeart/2005/8/layout/chevron2"/>
    <dgm:cxn modelId="{A95BDA75-05A7-4E22-BB25-5284DA6E1BAD}" type="presOf" srcId="{3BEB76FE-970B-463D-A2E6-43E0C23DC9B8}" destId="{49C82874-9680-429E-893E-B5C92502BA53}" srcOrd="0" destOrd="0" presId="urn:microsoft.com/office/officeart/2005/8/layout/chevron2"/>
    <dgm:cxn modelId="{5F9F7CB4-4E40-43B3-BBFB-A6C0790A45FB}" srcId="{E24E2A72-35B8-41E8-8ECA-49E16D0C79B9}" destId="{3BEB76FE-970B-463D-A2E6-43E0C23DC9B8}" srcOrd="0" destOrd="0" parTransId="{6B237210-2118-418A-AF01-0C378EF13AC0}" sibTransId="{EFF41F12-5AF1-4D18-A5B6-1122727FE7B8}"/>
    <dgm:cxn modelId="{89493555-43BA-4009-A2C0-72B59805A5B4}" type="presParOf" srcId="{873514C3-CCE9-41C9-A3E7-E83EDBA294A7}" destId="{14EF97B7-5DD8-4CB2-AEFF-F7B502585266}" srcOrd="0" destOrd="0" presId="urn:microsoft.com/office/officeart/2005/8/layout/chevron2"/>
    <dgm:cxn modelId="{5614B6FD-B2F6-44C4-9C8A-4712706AE308}" type="presParOf" srcId="{14EF97B7-5DD8-4CB2-AEFF-F7B502585266}" destId="{49C82874-9680-429E-893E-B5C92502BA53}" srcOrd="0" destOrd="0" presId="urn:microsoft.com/office/officeart/2005/8/layout/chevron2"/>
    <dgm:cxn modelId="{DC345ECC-0FEE-42FF-AF6F-972F45D1BF5A}" type="presParOf" srcId="{14EF97B7-5DD8-4CB2-AEFF-F7B502585266}" destId="{62484C8B-11F7-450E-A0CA-039DCB5BB4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4E2A72-35B8-41E8-8ECA-49E16D0C79B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BEB76FE-970B-463D-A2E6-43E0C23DC9B8}">
      <dgm:prSet phldrT="[Texto]" custT="1"/>
      <dgm:spPr>
        <a:solidFill>
          <a:schemeClr val="accent3">
            <a:lumMod val="75000"/>
          </a:schemeClr>
        </a:solidFill>
      </dgm:spPr>
      <dgm:t>
        <a:bodyPr vert="vert270"/>
        <a:lstStyle/>
        <a:p>
          <a:r>
            <a:rPr lang="es-ES" sz="2400" b="1" dirty="0" smtClean="0">
              <a:solidFill>
                <a:srgbClr val="FF0000"/>
              </a:solidFill>
            </a:rPr>
            <a:t>PARTICULARES</a:t>
          </a:r>
          <a:endParaRPr lang="es-ES" sz="2400" b="1" dirty="0">
            <a:solidFill>
              <a:srgbClr val="FF0000"/>
            </a:solidFill>
          </a:endParaRPr>
        </a:p>
      </dgm:t>
    </dgm:pt>
    <dgm:pt modelId="{EFF41F12-5AF1-4D18-A5B6-1122727FE7B8}" type="sibTrans" cxnId="{5F9F7CB4-4E40-43B3-BBFB-A6C0790A45FB}">
      <dgm:prSet/>
      <dgm:spPr/>
      <dgm:t>
        <a:bodyPr/>
        <a:lstStyle/>
        <a:p>
          <a:endParaRPr lang="es-ES" sz="1100"/>
        </a:p>
      </dgm:t>
    </dgm:pt>
    <dgm:pt modelId="{6B237210-2118-418A-AF01-0C378EF13AC0}" type="parTrans" cxnId="{5F9F7CB4-4E40-43B3-BBFB-A6C0790A45FB}">
      <dgm:prSet/>
      <dgm:spPr/>
      <dgm:t>
        <a:bodyPr/>
        <a:lstStyle/>
        <a:p>
          <a:endParaRPr lang="es-ES" sz="1100"/>
        </a:p>
      </dgm:t>
    </dgm:pt>
    <dgm:pt modelId="{873514C3-CCE9-41C9-A3E7-E83EDBA294A7}" type="pres">
      <dgm:prSet presAssocID="{E24E2A72-35B8-41E8-8ECA-49E16D0C79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EF97B7-5DD8-4CB2-AEFF-F7B502585266}" type="pres">
      <dgm:prSet presAssocID="{3BEB76FE-970B-463D-A2E6-43E0C23DC9B8}" presName="composite" presStyleCnt="0"/>
      <dgm:spPr/>
    </dgm:pt>
    <dgm:pt modelId="{49C82874-9680-429E-893E-B5C92502BA53}" type="pres">
      <dgm:prSet presAssocID="{3BEB76FE-970B-463D-A2E6-43E0C23DC9B8}" presName="parentText" presStyleLbl="alignNode1" presStyleIdx="0" presStyleCnt="1" custScaleX="30049" custScaleY="100000" custLinFactNeighborX="-353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484C8B-11F7-450E-A0CA-039DCB5BB4C1}" type="pres">
      <dgm:prSet presAssocID="{3BEB76FE-970B-463D-A2E6-43E0C23DC9B8}" presName="descendantText" presStyleLbl="alignAcc1" presStyleIdx="0" presStyleCnt="1" custScaleX="91922" custScaleY="3970" custLinFactNeighborX="-38338" custLinFactNeighborY="-383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0C378FA-8C25-4253-A048-FE6B858E1BEF}" type="presOf" srcId="{3BEB76FE-970B-463D-A2E6-43E0C23DC9B8}" destId="{49C82874-9680-429E-893E-B5C92502BA53}" srcOrd="0" destOrd="0" presId="urn:microsoft.com/office/officeart/2005/8/layout/chevron2"/>
    <dgm:cxn modelId="{E80002BE-7759-4E57-92B8-60B4C5773070}" type="presOf" srcId="{E24E2A72-35B8-41E8-8ECA-49E16D0C79B9}" destId="{873514C3-CCE9-41C9-A3E7-E83EDBA294A7}" srcOrd="0" destOrd="0" presId="urn:microsoft.com/office/officeart/2005/8/layout/chevron2"/>
    <dgm:cxn modelId="{5F9F7CB4-4E40-43B3-BBFB-A6C0790A45FB}" srcId="{E24E2A72-35B8-41E8-8ECA-49E16D0C79B9}" destId="{3BEB76FE-970B-463D-A2E6-43E0C23DC9B8}" srcOrd="0" destOrd="0" parTransId="{6B237210-2118-418A-AF01-0C378EF13AC0}" sibTransId="{EFF41F12-5AF1-4D18-A5B6-1122727FE7B8}"/>
    <dgm:cxn modelId="{BEF7FA56-F207-4DC2-BF9D-4079A769621F}" type="presParOf" srcId="{873514C3-CCE9-41C9-A3E7-E83EDBA294A7}" destId="{14EF97B7-5DD8-4CB2-AEFF-F7B502585266}" srcOrd="0" destOrd="0" presId="urn:microsoft.com/office/officeart/2005/8/layout/chevron2"/>
    <dgm:cxn modelId="{5B702050-2715-4138-95B1-465D81EC14E8}" type="presParOf" srcId="{14EF97B7-5DD8-4CB2-AEFF-F7B502585266}" destId="{49C82874-9680-429E-893E-B5C92502BA53}" srcOrd="0" destOrd="0" presId="urn:microsoft.com/office/officeart/2005/8/layout/chevron2"/>
    <dgm:cxn modelId="{2FE480B7-2885-4C48-88B3-1B562844F3E2}" type="presParOf" srcId="{14EF97B7-5DD8-4CB2-AEFF-F7B502585266}" destId="{62484C8B-11F7-450E-A0CA-039DCB5BB4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4E2A72-35B8-41E8-8ECA-49E16D0C79B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BEB76FE-970B-463D-A2E6-43E0C23DC9B8}">
      <dgm:prSet phldrT="[Texto]" custT="1"/>
      <dgm:spPr>
        <a:solidFill>
          <a:schemeClr val="accent3">
            <a:lumMod val="75000"/>
          </a:schemeClr>
        </a:solidFill>
      </dgm:spPr>
      <dgm:t>
        <a:bodyPr vert="vert270"/>
        <a:lstStyle/>
        <a:p>
          <a:r>
            <a:rPr lang="es-ES" sz="2400" b="1" dirty="0" smtClean="0">
              <a:solidFill>
                <a:srgbClr val="FF0000"/>
              </a:solidFill>
            </a:rPr>
            <a:t>PARTICULARES</a:t>
          </a:r>
          <a:endParaRPr lang="es-ES" sz="2400" b="1" dirty="0">
            <a:solidFill>
              <a:srgbClr val="FF0000"/>
            </a:solidFill>
          </a:endParaRPr>
        </a:p>
      </dgm:t>
    </dgm:pt>
    <dgm:pt modelId="{EFF41F12-5AF1-4D18-A5B6-1122727FE7B8}" type="sibTrans" cxnId="{5F9F7CB4-4E40-43B3-BBFB-A6C0790A45FB}">
      <dgm:prSet/>
      <dgm:spPr/>
      <dgm:t>
        <a:bodyPr/>
        <a:lstStyle/>
        <a:p>
          <a:endParaRPr lang="es-ES" sz="1100"/>
        </a:p>
      </dgm:t>
    </dgm:pt>
    <dgm:pt modelId="{6B237210-2118-418A-AF01-0C378EF13AC0}" type="parTrans" cxnId="{5F9F7CB4-4E40-43B3-BBFB-A6C0790A45FB}">
      <dgm:prSet/>
      <dgm:spPr/>
      <dgm:t>
        <a:bodyPr/>
        <a:lstStyle/>
        <a:p>
          <a:endParaRPr lang="es-ES" sz="1100"/>
        </a:p>
      </dgm:t>
    </dgm:pt>
    <dgm:pt modelId="{873514C3-CCE9-41C9-A3E7-E83EDBA294A7}" type="pres">
      <dgm:prSet presAssocID="{E24E2A72-35B8-41E8-8ECA-49E16D0C79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EF97B7-5DD8-4CB2-AEFF-F7B502585266}" type="pres">
      <dgm:prSet presAssocID="{3BEB76FE-970B-463D-A2E6-43E0C23DC9B8}" presName="composite" presStyleCnt="0"/>
      <dgm:spPr/>
    </dgm:pt>
    <dgm:pt modelId="{49C82874-9680-429E-893E-B5C92502BA53}" type="pres">
      <dgm:prSet presAssocID="{3BEB76FE-970B-463D-A2E6-43E0C23DC9B8}" presName="parentText" presStyleLbl="alignNode1" presStyleIdx="0" presStyleCnt="1" custScaleX="30049" custScaleY="100000" custLinFactNeighborX="-353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484C8B-11F7-450E-A0CA-039DCB5BB4C1}" type="pres">
      <dgm:prSet presAssocID="{3BEB76FE-970B-463D-A2E6-43E0C23DC9B8}" presName="descendantText" presStyleLbl="alignAcc1" presStyleIdx="0" presStyleCnt="1" custScaleX="91922" custScaleY="3970" custLinFactNeighborX="-38338" custLinFactNeighborY="-383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9F7CB4-4E40-43B3-BBFB-A6C0790A45FB}" srcId="{E24E2A72-35B8-41E8-8ECA-49E16D0C79B9}" destId="{3BEB76FE-970B-463D-A2E6-43E0C23DC9B8}" srcOrd="0" destOrd="0" parTransId="{6B237210-2118-418A-AF01-0C378EF13AC0}" sibTransId="{EFF41F12-5AF1-4D18-A5B6-1122727FE7B8}"/>
    <dgm:cxn modelId="{058EA792-9DF0-4C85-BE2F-86A4060667B7}" type="presOf" srcId="{E24E2A72-35B8-41E8-8ECA-49E16D0C79B9}" destId="{873514C3-CCE9-41C9-A3E7-E83EDBA294A7}" srcOrd="0" destOrd="0" presId="urn:microsoft.com/office/officeart/2005/8/layout/chevron2"/>
    <dgm:cxn modelId="{F8AC805B-292B-44BC-A78D-D3B823FED846}" type="presOf" srcId="{3BEB76FE-970B-463D-A2E6-43E0C23DC9B8}" destId="{49C82874-9680-429E-893E-B5C92502BA53}" srcOrd="0" destOrd="0" presId="urn:microsoft.com/office/officeart/2005/8/layout/chevron2"/>
    <dgm:cxn modelId="{A8DC7352-5791-48AE-8AEA-DC74283C4A8A}" type="presParOf" srcId="{873514C3-CCE9-41C9-A3E7-E83EDBA294A7}" destId="{14EF97B7-5DD8-4CB2-AEFF-F7B502585266}" srcOrd="0" destOrd="0" presId="urn:microsoft.com/office/officeart/2005/8/layout/chevron2"/>
    <dgm:cxn modelId="{59FC4663-C02B-4D0F-AEB5-2A9516E046D9}" type="presParOf" srcId="{14EF97B7-5DD8-4CB2-AEFF-F7B502585266}" destId="{49C82874-9680-429E-893E-B5C92502BA53}" srcOrd="0" destOrd="0" presId="urn:microsoft.com/office/officeart/2005/8/layout/chevron2"/>
    <dgm:cxn modelId="{9DD28A91-C7F1-46B7-84F4-9E94603A8D0D}" type="presParOf" srcId="{14EF97B7-5DD8-4CB2-AEFF-F7B502585266}" destId="{62484C8B-11F7-450E-A0CA-039DCB5BB4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2/11/2016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2/11/2016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9CD8D479-8942-46E8-A226-A4E01F7A105C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D8D479-8942-46E8-A226-A4E01F7A105C}" type="slidenum">
              <a:rPr lang="es-EC" smtClean="0"/>
              <a:pPr/>
              <a:t>‹Nº›</a:t>
            </a:fld>
            <a:endParaRPr lang="es-EC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TRAMITE%20DONACI&#211;N%20ARBOLES.pptx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93;REAS%20DEFORESTADAS.pptx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Croqui-ESFORSE.pptx" TargetMode="External"/><Relationship Id="rId5" Type="http://schemas.openxmlformats.org/officeDocument/2006/relationships/hyperlink" Target="MAL%20MANEJO%20DE%20PAPEL.pptx" TargetMode="External"/><Relationship Id="rId4" Type="http://schemas.openxmlformats.org/officeDocument/2006/relationships/hyperlink" Target="MAL%20MANEJO%20DE%20DESECHOS.pptx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APLICACI&#211;N%20DE%20ENCUESTAS%20%20Y%20ENTREVISTAS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075" y="83128"/>
            <a:ext cx="6401655" cy="105690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31194" y="1367530"/>
            <a:ext cx="11319717" cy="2262359"/>
          </a:xfrm>
        </p:spPr>
        <p:txBody>
          <a:bodyPr/>
          <a:lstStyle/>
          <a:p>
            <a:pPr algn="ctr"/>
            <a:r>
              <a:rPr lang="es-EC" sz="2800" dirty="0">
                <a:ln w="0"/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HUMANAS Y </a:t>
            </a:r>
            <a:r>
              <a:rPr lang="es-EC" sz="2800" dirty="0" smtClean="0">
                <a:ln w="0"/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SOCIALES</a:t>
            </a:r>
            <a:br>
              <a:rPr lang="es-EC" sz="2800" dirty="0" smtClean="0">
                <a:ln w="0"/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800" dirty="0" smtClean="0">
                <a:ln w="0"/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MODALIDAD DE EDUCACIÓN A DISTANCIA</a:t>
            </a:r>
            <a:r>
              <a:rPr lang="es-EC" sz="2800" dirty="0" smtClean="0">
                <a:ln w="0"/>
                <a:solidFill>
                  <a:schemeClr val="accent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800" dirty="0" smtClean="0">
                <a:ln w="0"/>
                <a:solidFill>
                  <a:schemeClr val="accent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000" dirty="0">
                <a:ln w="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000" dirty="0">
                <a:ln w="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400" dirty="0">
                <a:ln w="0"/>
                <a:solidFill>
                  <a:srgbClr val="17163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PROYECTO DEL TRABAJO </a:t>
            </a:r>
            <a:r>
              <a:rPr lang="es-ES" sz="2400" dirty="0" smtClean="0">
                <a:ln w="0"/>
                <a:solidFill>
                  <a:srgbClr val="17163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TITULACIÓN PREVIO </a:t>
            </a:r>
            <a:r>
              <a:rPr lang="es-ES" sz="2400" dirty="0">
                <a:ln w="0"/>
                <a:solidFill>
                  <a:srgbClr val="17163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LA OBTENCIÓN DEL TÍTULO </a:t>
            </a:r>
            <a:r>
              <a:rPr lang="es-ES" sz="2400" dirty="0" smtClean="0">
                <a:ln w="0"/>
                <a:solidFill>
                  <a:srgbClr val="17163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400" dirty="0">
                <a:ln w="0"/>
                <a:solidFill>
                  <a:srgbClr val="17163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LICENCIADO EN</a:t>
            </a:r>
            <a:r>
              <a:rPr lang="es-EC" sz="2400" dirty="0">
                <a:ln w="0"/>
                <a:solidFill>
                  <a:srgbClr val="17163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CIENCIAS DE LA EDUCACIÓN, MENCIÓN EDUCACIÓN AMBIENTAL </a:t>
            </a:r>
            <a:endParaRPr lang="es-EC" sz="2000" dirty="0">
              <a:ln w="0"/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77635" y="3772389"/>
            <a:ext cx="9822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n w="0"/>
                <a:solidFill>
                  <a:srgbClr val="0F6FC6"/>
                </a:soli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 </a:t>
            </a:r>
            <a:r>
              <a:rPr lang="es-ES" sz="2000" b="1" dirty="0" smtClean="0">
                <a:ln w="0"/>
                <a:solidFill>
                  <a:srgbClr val="FF0000"/>
                </a:soli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TEMA: </a:t>
            </a:r>
            <a:r>
              <a:rPr lang="es-ES" sz="2000" b="1" dirty="0" smtClean="0">
                <a:ln w="0"/>
                <a:solidFill>
                  <a:srgbClr val="0F6FC6"/>
                </a:soli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 MANEJO DE LOS DESECHOS Y LA DEFORESTACIÓN COMO PROBLEMA AMBIENTAL DE LA ESCUELA DE FORMACIÓN DE SOLDADOS DEL EJÉRCITO “VENCEDORES DEL CENEPA”</a:t>
            </a:r>
            <a:endParaRPr lang="es-EC" sz="2000" b="1" dirty="0">
              <a:ln w="0"/>
              <a:solidFill>
                <a:srgbClr val="0F6FC6"/>
              </a:solidFill>
              <a:effectLst>
                <a:glow rad="139700">
                  <a:srgbClr val="0BD0D9">
                    <a:satMod val="175000"/>
                    <a:alpha val="40000"/>
                  </a:srgb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462513" y="4982066"/>
            <a:ext cx="5694218" cy="476517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D0D9"/>
              </a:buClr>
            </a:pPr>
            <a:r>
              <a:rPr lang="es-ES" sz="2000" b="1" noProof="1" smtClean="0">
                <a:solidFill>
                  <a:prstClr val="white"/>
                </a:solidFill>
              </a:rPr>
              <a:t> </a:t>
            </a:r>
            <a:r>
              <a:rPr lang="es-ES" sz="2000" b="1" noProof="1" smtClean="0">
                <a:solidFill>
                  <a:srgbClr val="0F6FC6">
                    <a:lumMod val="50000"/>
                  </a:srgbClr>
                </a:solidFill>
              </a:rPr>
              <a:t>Elaborado por: Luis Gonzalo Fonte Flores</a:t>
            </a:r>
          </a:p>
        </p:txBody>
      </p:sp>
      <p:sp>
        <p:nvSpPr>
          <p:cNvPr id="8" name="3 CuadroTexto"/>
          <p:cNvSpPr txBox="1"/>
          <p:nvPr/>
        </p:nvSpPr>
        <p:spPr>
          <a:xfrm>
            <a:off x="1355499" y="5887430"/>
            <a:ext cx="990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noProof="1" smtClean="0">
                <a:solidFill>
                  <a:prstClr val="black"/>
                </a:solidFill>
              </a:rPr>
              <a:t>Director: Arquitecto Edgar Padilla	Codirectora</a:t>
            </a:r>
            <a:r>
              <a:rPr lang="es-ES" sz="2000" b="1" noProof="1">
                <a:solidFill>
                  <a:prstClr val="black"/>
                </a:solidFill>
              </a:rPr>
              <a:t>: Ingeniera </a:t>
            </a:r>
            <a:r>
              <a:rPr lang="es-ES" sz="2000" b="1" noProof="1" smtClean="0">
                <a:solidFill>
                  <a:prstClr val="black"/>
                </a:solidFill>
              </a:rPr>
              <a:t>Gladys Castillo</a:t>
            </a:r>
            <a:endParaRPr lang="es-ES" sz="2000" b="1" noProof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1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arrow.wav"/>
          </p:stSnd>
        </p:sndAc>
      </p:transition>
    </mc:Choice>
    <mc:Fallback>
      <p:transition spd="slow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665" y="1284525"/>
            <a:ext cx="5359613" cy="1183566"/>
          </a:xfrm>
        </p:spPr>
        <p:txBody>
          <a:bodyPr>
            <a:noAutofit/>
          </a:bodyPr>
          <a:lstStyle/>
          <a:p>
            <a:pPr lvl="0" algn="just"/>
            <a:r>
              <a:rPr lang="es-ES" sz="2400" b="1" dirty="0" smtClean="0">
                <a:solidFill>
                  <a:schemeClr val="tx1"/>
                </a:solidFill>
              </a:rPr>
              <a:t>¿Cree </a:t>
            </a:r>
            <a:r>
              <a:rPr lang="es-ES" sz="2400" b="1" dirty="0">
                <a:solidFill>
                  <a:schemeClr val="tx1"/>
                </a:solidFill>
              </a:rPr>
              <a:t>usted que la basura puede generar un impacto negativo en su salud y el medio ambiente?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s-ES" sz="800" b="0" i="0" noProof="1" dirty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10</a:t>
            </a:fld>
            <a:endParaRPr lang="es-ES" sz="800" b="0" i="0" noProof="1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090216" y="1246032"/>
            <a:ext cx="5632862" cy="122721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400" b="1" dirty="0" smtClean="0">
                <a:solidFill>
                  <a:schemeClr val="tx1"/>
                </a:solidFill>
              </a:rPr>
              <a:t>¿</a:t>
            </a:r>
            <a:r>
              <a:rPr lang="es-ES" sz="2400" b="1" dirty="0">
                <a:solidFill>
                  <a:schemeClr val="tx1"/>
                </a:solidFill>
              </a:rPr>
              <a:t>Cree que es necesario y urgente que en la </a:t>
            </a:r>
            <a:r>
              <a:rPr lang="es-ES" sz="2400" b="1" dirty="0" err="1">
                <a:solidFill>
                  <a:schemeClr val="tx1"/>
                </a:solidFill>
              </a:rPr>
              <a:t>ESFORSE</a:t>
            </a:r>
            <a:r>
              <a:rPr lang="es-ES" sz="2400" b="1" dirty="0">
                <a:solidFill>
                  <a:schemeClr val="tx1"/>
                </a:solidFill>
              </a:rPr>
              <a:t> se desarrolle un proyecto de reciclaje de </a:t>
            </a:r>
            <a:r>
              <a:rPr lang="es-ES" sz="2400" b="1" dirty="0" smtClean="0">
                <a:solidFill>
                  <a:schemeClr val="tx1"/>
                </a:solidFill>
              </a:rPr>
              <a:t>desechos?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09600" y="12191"/>
            <a:ext cx="10972800" cy="1140507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400" b="1" dirty="0" smtClean="0">
                <a:solidFill>
                  <a:srgbClr val="FF0000"/>
                </a:solidFill>
              </a:rPr>
              <a:t>CAPITULO IV</a:t>
            </a:r>
            <a:br>
              <a:rPr lang="es-EC" sz="4400" b="1" dirty="0" smtClean="0">
                <a:solidFill>
                  <a:srgbClr val="FF0000"/>
                </a:solidFill>
              </a:rPr>
            </a:br>
            <a:r>
              <a:rPr lang="es-EC" sz="3100" b="1" dirty="0" smtClean="0">
                <a:solidFill>
                  <a:srgbClr val="FF0000"/>
                </a:solidFill>
              </a:rPr>
              <a:t>ANÁLISIS E INTERPRETACIÓN DE RESULTADOS</a:t>
            </a:r>
            <a:endParaRPr lang="es-EC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497417" y="2734334"/>
          <a:ext cx="3133964" cy="1121664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964612"/>
                <a:gridCol w="1325214"/>
                <a:gridCol w="84413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Frecuencia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Si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143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97 %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3 %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148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100 %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Gráfico 12"/>
          <p:cNvGraphicFramePr/>
          <p:nvPr>
            <p:extLst/>
          </p:nvPr>
        </p:nvGraphicFramePr>
        <p:xfrm>
          <a:off x="1257993" y="3978276"/>
          <a:ext cx="40233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6785626" y="2760029"/>
          <a:ext cx="3872377" cy="1121664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1191890"/>
                <a:gridCol w="1637456"/>
                <a:gridCol w="104303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Frecuencia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Si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129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87 %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13 %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148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100 %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Gráfico 14"/>
          <p:cNvGraphicFramePr/>
          <p:nvPr>
            <p:extLst/>
          </p:nvPr>
        </p:nvGraphicFramePr>
        <p:xfrm>
          <a:off x="6871970" y="3978276"/>
          <a:ext cx="39344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219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Graphic spid="13" grpId="0">
        <p:bldAsOne/>
      </p:bldGraphic>
      <p:bldGraphic spid="1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801" y="1565880"/>
            <a:ext cx="5359613" cy="799108"/>
          </a:xfrm>
        </p:spPr>
        <p:txBody>
          <a:bodyPr>
            <a:noAutofit/>
          </a:bodyPr>
          <a:lstStyle/>
          <a:p>
            <a:pPr lvl="0" algn="just"/>
            <a:r>
              <a:rPr lang="es-EC" sz="2400" b="1" dirty="0" smtClean="0">
                <a:solidFill>
                  <a:schemeClr val="tx1"/>
                </a:solidFill>
              </a:rPr>
              <a:t>¿Ha </a:t>
            </a:r>
            <a:r>
              <a:rPr lang="es-EC" sz="2400" b="1" dirty="0">
                <a:solidFill>
                  <a:schemeClr val="tx1"/>
                </a:solidFill>
              </a:rPr>
              <a:t>determinado a simple vista áreas desérticas deforestadas en la </a:t>
            </a:r>
            <a:r>
              <a:rPr lang="es-EC" sz="2400" b="1" dirty="0" err="1">
                <a:solidFill>
                  <a:schemeClr val="tx1"/>
                </a:solidFill>
              </a:rPr>
              <a:t>ESFORSE</a:t>
            </a:r>
            <a:r>
              <a:rPr lang="es-EC" sz="2400" b="1" dirty="0">
                <a:solidFill>
                  <a:schemeClr val="tx1"/>
                </a:solidFill>
              </a:rPr>
              <a:t>?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s-ES" sz="800" b="0" i="0" noProof="1" dirty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11</a:t>
            </a:fld>
            <a:endParaRPr lang="es-ES" sz="800" b="0" i="0" noProof="1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949537" y="1611794"/>
            <a:ext cx="5802751" cy="11392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400" b="1" dirty="0" smtClean="0">
                <a:solidFill>
                  <a:schemeClr val="tx1"/>
                </a:solidFill>
              </a:rPr>
              <a:t>¿Conoce </a:t>
            </a:r>
            <a:r>
              <a:rPr lang="es-ES" sz="2400" b="1" dirty="0">
                <a:solidFill>
                  <a:schemeClr val="tx1"/>
                </a:solidFill>
              </a:rPr>
              <a:t>las repercusiones legales que acarrea el talar árboles sin la debida autorización por los organismos pertinentes?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09600" y="12191"/>
            <a:ext cx="10972800" cy="1140507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400" b="1" dirty="0" smtClean="0">
                <a:solidFill>
                  <a:srgbClr val="FF0000"/>
                </a:solidFill>
              </a:rPr>
              <a:t>CAPITULO IV</a:t>
            </a:r>
            <a:br>
              <a:rPr lang="es-EC" sz="4400" b="1" dirty="0" smtClean="0">
                <a:solidFill>
                  <a:srgbClr val="FF0000"/>
                </a:solidFill>
              </a:rPr>
            </a:br>
            <a:r>
              <a:rPr lang="es-EC" sz="3100" b="1" dirty="0" smtClean="0">
                <a:solidFill>
                  <a:srgbClr val="FF0000"/>
                </a:solidFill>
              </a:rPr>
              <a:t>ANÁLISIS E INTERPRETACIÓN DE RESULTADOS</a:t>
            </a:r>
            <a:endParaRPr lang="es-EC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482737"/>
              </p:ext>
            </p:extLst>
          </p:nvPr>
        </p:nvGraphicFramePr>
        <p:xfrm>
          <a:off x="1404162" y="2934296"/>
          <a:ext cx="3137857" cy="1121664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965810"/>
                <a:gridCol w="1326861"/>
                <a:gridCol w="84518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Frecuencia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Si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117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79 %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21 %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148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100 %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764825240"/>
              </p:ext>
            </p:extLst>
          </p:nvPr>
        </p:nvGraphicFramePr>
        <p:xfrm>
          <a:off x="762641" y="3978276"/>
          <a:ext cx="407289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049339"/>
              </p:ext>
            </p:extLst>
          </p:nvPr>
        </p:nvGraphicFramePr>
        <p:xfrm>
          <a:off x="6817301" y="2955133"/>
          <a:ext cx="3749099" cy="1121664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1153946"/>
                <a:gridCol w="1585328"/>
                <a:gridCol w="10098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Frecuencia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Si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54 %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68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46 %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148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100 %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061693152"/>
              </p:ext>
            </p:extLst>
          </p:nvPr>
        </p:nvGraphicFramePr>
        <p:xfrm>
          <a:off x="6829924" y="4191001"/>
          <a:ext cx="3958590" cy="253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687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Graphic spid="11" grpId="0">
        <p:bldAsOne/>
      </p:bldGraphic>
      <p:bldGraphic spid="1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257" y="1310817"/>
            <a:ext cx="5359613" cy="799108"/>
          </a:xfrm>
        </p:spPr>
        <p:txBody>
          <a:bodyPr>
            <a:noAutofit/>
          </a:bodyPr>
          <a:lstStyle/>
          <a:p>
            <a:pPr lvl="0" algn="just"/>
            <a:r>
              <a:rPr lang="es-ES" sz="2400" b="1" dirty="0" smtClean="0">
                <a:solidFill>
                  <a:schemeClr val="tx1"/>
                </a:solidFill>
              </a:rPr>
              <a:t>¿</a:t>
            </a:r>
            <a:r>
              <a:rPr lang="es-ES" sz="2400" b="1" dirty="0">
                <a:solidFill>
                  <a:schemeClr val="tx1"/>
                </a:solidFill>
              </a:rPr>
              <a:t>Conoce usted el procedimiento de como plantar un árbol</a:t>
            </a:r>
            <a:r>
              <a:rPr lang="es-ES" sz="2400" b="1" dirty="0" smtClean="0">
                <a:solidFill>
                  <a:schemeClr val="tx1"/>
                </a:solidFill>
              </a:rPr>
              <a:t>?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s-ES" sz="800" b="0" i="0" noProof="1" dirty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12</a:t>
            </a:fld>
            <a:endParaRPr lang="es-ES" sz="800" b="0" i="0" noProof="1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949537" y="1300460"/>
            <a:ext cx="5802751" cy="80946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es-EC" sz="2400" b="1" dirty="0" smtClean="0">
                <a:solidFill>
                  <a:schemeClr val="tx1"/>
                </a:solidFill>
              </a:rPr>
              <a:t>¿</a:t>
            </a:r>
            <a:r>
              <a:rPr lang="es-EC" sz="2400" b="1" dirty="0">
                <a:solidFill>
                  <a:schemeClr val="tx1"/>
                </a:solidFill>
              </a:rPr>
              <a:t>En la </a:t>
            </a:r>
            <a:r>
              <a:rPr lang="es-EC" sz="2400" b="1" dirty="0" err="1">
                <a:solidFill>
                  <a:schemeClr val="tx1"/>
                </a:solidFill>
              </a:rPr>
              <a:t>ESFORSE</a:t>
            </a:r>
            <a:r>
              <a:rPr lang="es-EC" sz="2400" b="1" dirty="0">
                <a:solidFill>
                  <a:schemeClr val="tx1"/>
                </a:solidFill>
              </a:rPr>
              <a:t> porque razones cree que no se realiza separación de residuos</a:t>
            </a:r>
            <a:r>
              <a:rPr lang="es-EC" sz="2400" b="1" dirty="0" smtClean="0">
                <a:solidFill>
                  <a:schemeClr val="tx1"/>
                </a:solidFill>
              </a:rPr>
              <a:t>?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09600" y="12191"/>
            <a:ext cx="10972800" cy="1140507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400" b="1" dirty="0" smtClean="0">
                <a:solidFill>
                  <a:srgbClr val="FF0000"/>
                </a:solidFill>
              </a:rPr>
              <a:t>CAPITULO IV</a:t>
            </a:r>
            <a:br>
              <a:rPr lang="es-EC" sz="4400" b="1" dirty="0" smtClean="0">
                <a:solidFill>
                  <a:srgbClr val="FF0000"/>
                </a:solidFill>
              </a:rPr>
            </a:br>
            <a:r>
              <a:rPr lang="es-EC" sz="3100" b="1" dirty="0" smtClean="0">
                <a:solidFill>
                  <a:srgbClr val="FF0000"/>
                </a:solidFill>
              </a:rPr>
              <a:t>ANÁLISIS E INTERPRETACIÓN DE RESULTADOS</a:t>
            </a:r>
            <a:endParaRPr lang="es-EC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259893"/>
              </p:ext>
            </p:extLst>
          </p:nvPr>
        </p:nvGraphicFramePr>
        <p:xfrm>
          <a:off x="1389171" y="2412409"/>
          <a:ext cx="3152848" cy="1219200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1014122"/>
                <a:gridCol w="1322481"/>
                <a:gridCol w="816245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Frecuencia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Bastante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33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22 %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Poco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99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67 %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Nada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11 %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148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100 %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994825047"/>
              </p:ext>
            </p:extLst>
          </p:nvPr>
        </p:nvGraphicFramePr>
        <p:xfrm>
          <a:off x="871463" y="4232590"/>
          <a:ext cx="3982085" cy="2278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834073"/>
              </p:ext>
            </p:extLst>
          </p:nvPr>
        </p:nvGraphicFramePr>
        <p:xfrm>
          <a:off x="6448038" y="2303579"/>
          <a:ext cx="4617086" cy="1950720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2077729"/>
                <a:gridCol w="1210652"/>
                <a:gridCol w="1328705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Frecuencia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Capacitación 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Tiempo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27 %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Espacio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Costumbre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Motivación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Falta de un Plan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45 %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148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100 %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744642485"/>
              </p:ext>
            </p:extLst>
          </p:nvPr>
        </p:nvGraphicFramePr>
        <p:xfrm>
          <a:off x="6101919" y="4406998"/>
          <a:ext cx="5261547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181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Graphic spid="13" grpId="0">
        <p:bldAsOne/>
      </p:bldGraphic>
      <p:bldGraphic spid="1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257" y="1338952"/>
            <a:ext cx="5359613" cy="664196"/>
          </a:xfrm>
        </p:spPr>
        <p:txBody>
          <a:bodyPr>
            <a:noAutofit/>
          </a:bodyPr>
          <a:lstStyle/>
          <a:p>
            <a:pPr lvl="0" algn="ctr"/>
            <a:r>
              <a:rPr lang="es-ES" sz="2300" b="1" dirty="0" smtClean="0">
                <a:solidFill>
                  <a:schemeClr val="tx1"/>
                </a:solidFill>
              </a:rPr>
              <a:t>¿</a:t>
            </a:r>
            <a:r>
              <a:rPr lang="es-ES" sz="2300" b="1" dirty="0">
                <a:solidFill>
                  <a:schemeClr val="tx1"/>
                </a:solidFill>
              </a:rPr>
              <a:t>Qué tipo de residuos se genera con mayor proporción en la </a:t>
            </a:r>
            <a:r>
              <a:rPr lang="es-ES" sz="2300" b="1" dirty="0" err="1">
                <a:solidFill>
                  <a:schemeClr val="tx1"/>
                </a:solidFill>
              </a:rPr>
              <a:t>ESFORSE</a:t>
            </a:r>
            <a:r>
              <a:rPr lang="es-ES" sz="2300" b="1" dirty="0" smtClean="0">
                <a:solidFill>
                  <a:schemeClr val="tx1"/>
                </a:solidFill>
              </a:rPr>
              <a:t>?</a:t>
            </a:r>
            <a:endParaRPr lang="es-ES" sz="2300" dirty="0">
              <a:solidFill>
                <a:schemeClr val="tx1"/>
              </a:solidFill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s-ES" sz="800" b="0" i="0" noProof="1" dirty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13</a:t>
            </a:fld>
            <a:endParaRPr lang="es-ES" sz="800" b="0" i="0" noProof="1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991740" y="1344488"/>
            <a:ext cx="5802751" cy="674553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es-EC" sz="2300" b="1" dirty="0" smtClean="0">
                <a:solidFill>
                  <a:schemeClr val="tx1"/>
                </a:solidFill>
              </a:rPr>
              <a:t>¿Cree </a:t>
            </a:r>
            <a:r>
              <a:rPr lang="es-EC" sz="2300" b="1" dirty="0">
                <a:solidFill>
                  <a:schemeClr val="tx1"/>
                </a:solidFill>
              </a:rPr>
              <a:t>que es correcto reciclar la basura que se produce en la </a:t>
            </a:r>
            <a:r>
              <a:rPr lang="es-EC" sz="2300" b="1" dirty="0" err="1">
                <a:solidFill>
                  <a:schemeClr val="tx1"/>
                </a:solidFill>
              </a:rPr>
              <a:t>ESFORSE</a:t>
            </a:r>
            <a:r>
              <a:rPr lang="es-EC" sz="2300" b="1" dirty="0">
                <a:solidFill>
                  <a:schemeClr val="tx1"/>
                </a:solidFill>
              </a:rPr>
              <a:t>?</a:t>
            </a:r>
            <a:endParaRPr lang="es-ES" sz="2300" dirty="0">
              <a:solidFill>
                <a:schemeClr val="tx1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09600" y="12191"/>
            <a:ext cx="10972800" cy="1140507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400" b="1" dirty="0" smtClean="0">
                <a:solidFill>
                  <a:srgbClr val="FF0000"/>
                </a:solidFill>
              </a:rPr>
              <a:t>CAPITULO IV</a:t>
            </a:r>
            <a:br>
              <a:rPr lang="es-EC" sz="4400" b="1" dirty="0" smtClean="0">
                <a:solidFill>
                  <a:srgbClr val="FF0000"/>
                </a:solidFill>
              </a:rPr>
            </a:br>
            <a:r>
              <a:rPr lang="es-EC" sz="3100" b="1" dirty="0" smtClean="0">
                <a:solidFill>
                  <a:srgbClr val="FF0000"/>
                </a:solidFill>
              </a:rPr>
              <a:t>ANÁLISIS E INTERPRETACIÓN DE RESULTADOS</a:t>
            </a:r>
            <a:endParaRPr lang="es-EC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197784"/>
              </p:ext>
            </p:extLst>
          </p:nvPr>
        </p:nvGraphicFramePr>
        <p:xfrm>
          <a:off x="877700" y="2335013"/>
          <a:ext cx="4023497" cy="1828800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1999753"/>
                <a:gridCol w="1259522"/>
                <a:gridCol w="764222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/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Opción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Frecuencia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Vidrio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Plástico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93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63 %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Papel / Cartón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35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 </a:t>
                      </a: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Chatarra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Restos de alimentos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 </a:t>
                      </a: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Otros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148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100 %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202515"/>
              </p:ext>
            </p:extLst>
          </p:nvPr>
        </p:nvGraphicFramePr>
        <p:xfrm>
          <a:off x="7144384" y="2375992"/>
          <a:ext cx="3496628" cy="1828800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1620520"/>
                <a:gridCol w="1191260"/>
                <a:gridCol w="684848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Opción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Frecuencia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Muy de acuerdo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105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70 %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 acuerdo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37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Indiferente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 desacuerdo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 desacuerdo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148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100 %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665276709"/>
              </p:ext>
            </p:extLst>
          </p:nvPr>
        </p:nvGraphicFramePr>
        <p:xfrm>
          <a:off x="6243519" y="4325816"/>
          <a:ext cx="578620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753249391"/>
              </p:ext>
            </p:extLst>
          </p:nvPr>
        </p:nvGraphicFramePr>
        <p:xfrm>
          <a:off x="261257" y="4283612"/>
          <a:ext cx="53596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911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Graphic spid="14" grpId="0">
        <p:bldAsOne/>
      </p:bldGraphic>
      <p:bldGraphic spid="1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257" y="1353020"/>
            <a:ext cx="5359613" cy="1008971"/>
          </a:xfrm>
        </p:spPr>
        <p:txBody>
          <a:bodyPr>
            <a:noAutofit/>
          </a:bodyPr>
          <a:lstStyle/>
          <a:p>
            <a:pPr algn="just"/>
            <a:r>
              <a:rPr lang="es-EC" sz="2200" b="1" dirty="0" smtClean="0">
                <a:solidFill>
                  <a:schemeClr val="tx1"/>
                </a:solidFill>
              </a:rPr>
              <a:t>¿</a:t>
            </a:r>
            <a:r>
              <a:rPr lang="es-EC" sz="2200" b="1" dirty="0">
                <a:solidFill>
                  <a:schemeClr val="tx1"/>
                </a:solidFill>
              </a:rPr>
              <a:t>Cree usted que es necesario disponer en la </a:t>
            </a:r>
            <a:r>
              <a:rPr lang="es-EC" sz="2200" b="1" dirty="0" err="1">
                <a:solidFill>
                  <a:schemeClr val="tx1"/>
                </a:solidFill>
              </a:rPr>
              <a:t>ESFORSE</a:t>
            </a:r>
            <a:r>
              <a:rPr lang="es-EC" sz="2200" b="1" dirty="0">
                <a:solidFill>
                  <a:schemeClr val="tx1"/>
                </a:solidFill>
              </a:rPr>
              <a:t> puntos ecológicos clasificadores de </a:t>
            </a:r>
            <a:r>
              <a:rPr lang="es-EC" sz="2200" b="1" dirty="0" smtClean="0">
                <a:solidFill>
                  <a:schemeClr val="tx1"/>
                </a:solidFill>
              </a:rPr>
              <a:t>desechos?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s-ES" sz="800" b="0" i="0" noProof="1" dirty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14</a:t>
            </a:fld>
            <a:endParaRPr lang="es-ES" sz="800" b="0" i="0" noProof="1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949537" y="1702424"/>
            <a:ext cx="6012614" cy="674553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es-ES" sz="2200" b="1" dirty="0">
                <a:solidFill>
                  <a:schemeClr val="tx1"/>
                </a:solidFill>
              </a:rPr>
              <a:t>¿Estaría dispuesto a participar activamente en un proyecto de manejo de desechos sólidos que mejore las condiciones actuales de la </a:t>
            </a:r>
            <a:r>
              <a:rPr lang="es-ES" sz="2200" b="1" dirty="0" err="1">
                <a:solidFill>
                  <a:schemeClr val="tx1"/>
                </a:solidFill>
              </a:rPr>
              <a:t>ESFORSE</a:t>
            </a:r>
            <a:r>
              <a:rPr lang="es-ES" sz="2200" b="1" dirty="0" smtClean="0">
                <a:solidFill>
                  <a:schemeClr val="tx1"/>
                </a:solidFill>
              </a:rPr>
              <a:t>?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09600" y="44971"/>
            <a:ext cx="10972800" cy="972817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400" b="1" dirty="0" smtClean="0">
                <a:solidFill>
                  <a:srgbClr val="FF0000"/>
                </a:solidFill>
              </a:rPr>
              <a:t>CAPITULO IV</a:t>
            </a:r>
            <a:br>
              <a:rPr lang="es-EC" sz="4400" b="1" dirty="0" smtClean="0">
                <a:solidFill>
                  <a:srgbClr val="FF0000"/>
                </a:solidFill>
              </a:rPr>
            </a:br>
            <a:r>
              <a:rPr lang="es-EC" sz="3100" b="1" dirty="0" smtClean="0">
                <a:solidFill>
                  <a:srgbClr val="FF0000"/>
                </a:solidFill>
              </a:rPr>
              <a:t>ANÁLISIS E INTERPRETACIÓN DE RESULTADOS</a:t>
            </a:r>
            <a:endParaRPr lang="es-EC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934726"/>
              </p:ext>
            </p:extLst>
          </p:nvPr>
        </p:nvGraphicFramePr>
        <p:xfrm>
          <a:off x="854440" y="2604598"/>
          <a:ext cx="3877754" cy="1600200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1854010"/>
                <a:gridCol w="1259522"/>
                <a:gridCol w="764222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Opción</a:t>
                      </a:r>
                      <a:endParaRPr lang="es-ES" sz="15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Frecuencia</a:t>
                      </a:r>
                      <a:endParaRPr lang="es-ES" sz="15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Muy de acuerdo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96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65 %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 acuerdo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47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32 %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Indiferente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 desacuerdo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 desacuerdo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148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100 %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00264066"/>
              </p:ext>
            </p:extLst>
          </p:nvPr>
        </p:nvGraphicFramePr>
        <p:xfrm>
          <a:off x="261257" y="4410221"/>
          <a:ext cx="53596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89675"/>
              </p:ext>
            </p:extLst>
          </p:nvPr>
        </p:nvGraphicFramePr>
        <p:xfrm>
          <a:off x="7198311" y="2623276"/>
          <a:ext cx="3877754" cy="1600200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1854010"/>
                <a:gridCol w="1259522"/>
                <a:gridCol w="764222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Opción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Frecuencia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Muy de acuerdo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70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47 %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 acuerdo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70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47 %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Indiferente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 desacuerdo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 desacuerdo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148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100 %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948380301"/>
              </p:ext>
            </p:extLst>
          </p:nvPr>
        </p:nvGraphicFramePr>
        <p:xfrm>
          <a:off x="6220919" y="4482270"/>
          <a:ext cx="5741232" cy="2713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844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Graphic spid="13" grpId="0">
        <p:bldAsOne/>
      </p:bldGraphic>
      <p:bldGraphic spid="1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257" y="1176828"/>
            <a:ext cx="5359613" cy="1008971"/>
          </a:xfrm>
        </p:spPr>
        <p:txBody>
          <a:bodyPr>
            <a:noAutofit/>
          </a:bodyPr>
          <a:lstStyle/>
          <a:p>
            <a:pPr algn="just"/>
            <a:r>
              <a:rPr lang="es-ES" sz="2200" b="1" dirty="0" smtClean="0">
                <a:solidFill>
                  <a:schemeClr val="tx1"/>
                </a:solidFill>
              </a:rPr>
              <a:t>¿</a:t>
            </a:r>
            <a:r>
              <a:rPr lang="es-ES" sz="2200" b="1" dirty="0">
                <a:solidFill>
                  <a:schemeClr val="tx1"/>
                </a:solidFill>
              </a:rPr>
              <a:t>Cree que en la </a:t>
            </a:r>
            <a:r>
              <a:rPr lang="es-ES" sz="2200" b="1" dirty="0" err="1">
                <a:solidFill>
                  <a:schemeClr val="tx1"/>
                </a:solidFill>
              </a:rPr>
              <a:t>ESFORSE</a:t>
            </a:r>
            <a:r>
              <a:rPr lang="es-ES" sz="2200" b="1" dirty="0">
                <a:solidFill>
                  <a:schemeClr val="tx1"/>
                </a:solidFill>
              </a:rPr>
              <a:t> es necesario desarrollar un proyecto de reforestación que permita recuperar las áreas deforestadas</a:t>
            </a:r>
            <a:r>
              <a:rPr lang="es-ES" sz="2200" b="1" dirty="0" smtClean="0">
                <a:solidFill>
                  <a:schemeClr val="tx1"/>
                </a:solidFill>
              </a:rPr>
              <a:t>?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s-ES" sz="800" b="0" i="0" noProof="1" dirty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15</a:t>
            </a:fld>
            <a:endParaRPr lang="es-ES" sz="800" b="0" i="0" noProof="1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949537" y="1556212"/>
            <a:ext cx="6012614" cy="674553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es-ES" sz="2200" b="1" dirty="0" smtClean="0">
                <a:solidFill>
                  <a:schemeClr val="tx1"/>
                </a:solidFill>
              </a:rPr>
              <a:t>¿</a:t>
            </a:r>
            <a:r>
              <a:rPr lang="es-ES" sz="2200" b="1" dirty="0">
                <a:solidFill>
                  <a:schemeClr val="tx1"/>
                </a:solidFill>
              </a:rPr>
              <a:t>Estaría dispuesto a participar activamente en un proyecto de reforestación que permita recuperar las áreas deforestadas de la </a:t>
            </a:r>
            <a:r>
              <a:rPr lang="es-ES" sz="2200" b="1" dirty="0" err="1">
                <a:solidFill>
                  <a:schemeClr val="tx1"/>
                </a:solidFill>
              </a:rPr>
              <a:t>ESFORSE</a:t>
            </a:r>
            <a:r>
              <a:rPr lang="es-ES" sz="2200" b="1" dirty="0" smtClean="0">
                <a:solidFill>
                  <a:schemeClr val="tx1"/>
                </a:solidFill>
              </a:rPr>
              <a:t>?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09600" y="44971"/>
            <a:ext cx="10972800" cy="972817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400" b="1" dirty="0" smtClean="0">
                <a:solidFill>
                  <a:srgbClr val="FF0000"/>
                </a:solidFill>
              </a:rPr>
              <a:t>CAPITULO IV</a:t>
            </a:r>
            <a:br>
              <a:rPr lang="es-EC" sz="4400" b="1" dirty="0" smtClean="0">
                <a:solidFill>
                  <a:srgbClr val="FF0000"/>
                </a:solidFill>
              </a:rPr>
            </a:br>
            <a:r>
              <a:rPr lang="es-EC" sz="3100" b="1" dirty="0" smtClean="0">
                <a:solidFill>
                  <a:srgbClr val="FF0000"/>
                </a:solidFill>
              </a:rPr>
              <a:t>ANÁLISIS E INTERPRETACIÓN DE RESULTADOS</a:t>
            </a:r>
            <a:endParaRPr lang="es-EC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895491"/>
              </p:ext>
            </p:extLst>
          </p:nvPr>
        </p:nvGraphicFramePr>
        <p:xfrm>
          <a:off x="984354" y="2563318"/>
          <a:ext cx="3664395" cy="1600200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1747012"/>
                <a:gridCol w="1191260"/>
                <a:gridCol w="726123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Opción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Frecuencia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Muy de acuerdo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79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53 %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 acuerdo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61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41 %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Indiferente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 desacuerdo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 desacuerdo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148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100 %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143067925"/>
              </p:ext>
            </p:extLst>
          </p:nvPr>
        </p:nvGraphicFramePr>
        <p:xfrm>
          <a:off x="470196" y="4245272"/>
          <a:ext cx="5031698" cy="2851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386616"/>
              </p:ext>
            </p:extLst>
          </p:nvPr>
        </p:nvGraphicFramePr>
        <p:xfrm>
          <a:off x="6798814" y="2509975"/>
          <a:ext cx="3664395" cy="1600200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1747012"/>
                <a:gridCol w="1191260"/>
                <a:gridCol w="726123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Opción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Frecuencia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Muy de acuerdo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78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53 %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 acuerdo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58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39 %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Indiferente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 desacuerdo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 desacuerdo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1 %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148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100 %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4111094591"/>
              </p:ext>
            </p:extLst>
          </p:nvPr>
        </p:nvGraphicFramePr>
        <p:xfrm>
          <a:off x="6700605" y="4283612"/>
          <a:ext cx="526154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8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Graphic spid="11" grpId="0">
        <p:bldAsOne/>
      </p:bldGraphic>
      <p:bldGraphic spid="1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16</a:t>
            </a:fld>
            <a:endParaRPr lang="es-EC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9600" y="179884"/>
            <a:ext cx="10972800" cy="643034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400" b="1" dirty="0" smtClean="0">
                <a:solidFill>
                  <a:srgbClr val="FF0000"/>
                </a:solidFill>
              </a:rPr>
              <a:t>CAPITULO V</a:t>
            </a:r>
            <a:endParaRPr lang="es-EC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054492"/>
              </p:ext>
            </p:extLst>
          </p:nvPr>
        </p:nvGraphicFramePr>
        <p:xfrm>
          <a:off x="0" y="1084177"/>
          <a:ext cx="12192000" cy="589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138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EB0A3F-BE7A-4184-AF65-9A6341AA7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57EB0A3F-BE7A-4184-AF65-9A6341AA7A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57EB0A3F-BE7A-4184-AF65-9A6341AA7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57EB0A3F-BE7A-4184-AF65-9A6341AA7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580E91-ECC8-4722-B0E8-F767B889D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D0580E91-ECC8-4722-B0E8-F767B889DE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D0580E91-ECC8-4722-B0E8-F767B889D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D0580E91-ECC8-4722-B0E8-F767B889D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4594F3-7B9B-4269-8863-3F238A16F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694594F3-7B9B-4269-8863-3F238A16F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694594F3-7B9B-4269-8863-3F238A16F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694594F3-7B9B-4269-8863-3F238A16F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D07418-0E61-4E19-99D3-6335F743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1ED07418-0E61-4E19-99D3-6335F743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1ED07418-0E61-4E19-99D3-6335F743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1ED07418-0E61-4E19-99D3-6335F743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90454-32DF-40C6-B7DC-EEA3843C7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CDF90454-32DF-40C6-B7DC-EEA3843C74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CDF90454-32DF-40C6-B7DC-EEA3843C7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CDF90454-32DF-40C6-B7DC-EEA3843C7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023BF1-EC69-4D4E-8846-EB51FB528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38023BF1-EC69-4D4E-8846-EB51FB5285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38023BF1-EC69-4D4E-8846-EB51FB528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graphicEl>
                                              <a:dgm id="{38023BF1-EC69-4D4E-8846-EB51FB528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243563-AB20-4CB1-857A-612D6A6BE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graphicEl>
                                              <a:dgm id="{F3243563-AB20-4CB1-857A-612D6A6BE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F3243563-AB20-4CB1-857A-612D6A6BE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graphicEl>
                                              <a:dgm id="{F3243563-AB20-4CB1-857A-612D6A6BE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DC3A51-7782-4634-874F-B22A5F205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28DC3A51-7782-4634-874F-B22A5F205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graphicEl>
                                              <a:dgm id="{28DC3A51-7782-4634-874F-B22A5F205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graphicEl>
                                              <a:dgm id="{28DC3A51-7782-4634-874F-B22A5F205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472181-BB09-44F8-A1B3-850F7180F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graphicEl>
                                              <a:dgm id="{BD472181-BB09-44F8-A1B3-850F7180F0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graphicEl>
                                              <a:dgm id="{BD472181-BB09-44F8-A1B3-850F7180F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graphicEl>
                                              <a:dgm id="{BD472181-BB09-44F8-A1B3-850F7180F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 uiExpand="1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609600" y="787213"/>
            <a:ext cx="10972800" cy="1143000"/>
          </a:xfrm>
        </p:spPr>
        <p:txBody>
          <a:bodyPr>
            <a:noAutofit/>
          </a:bodyPr>
          <a:lstStyle/>
          <a:p>
            <a:pPr lvl="0" algn="ctr"/>
            <a:r>
              <a:rPr lang="es-EC" sz="2800" b="1" dirty="0" smtClean="0">
                <a:solidFill>
                  <a:schemeClr val="tx1"/>
                </a:solidFill>
              </a:rPr>
              <a:t>IMPLEMENTAR PROYECTOS DE: </a:t>
            </a:r>
            <a:r>
              <a:rPr lang="es-EC" sz="2800" b="1" dirty="0">
                <a:solidFill>
                  <a:schemeClr val="tx1"/>
                </a:solidFill>
              </a:rPr>
              <a:t>RECICLAJE DE DESECHOS Y DE REFORESTACIÓN EN LA </a:t>
            </a:r>
            <a:r>
              <a:rPr lang="es-EC" sz="2800" b="1" dirty="0" err="1" smtClean="0">
                <a:solidFill>
                  <a:schemeClr val="tx1"/>
                </a:solidFill>
              </a:rPr>
              <a:t>ESFORSE</a:t>
            </a:r>
            <a:r>
              <a:rPr lang="es-EC" sz="2400" b="1" dirty="0" smtClean="0"/>
              <a:t>	</a:t>
            </a:r>
            <a:endParaRPr lang="es-EC" sz="2400" b="1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609600" y="2045248"/>
            <a:ext cx="5386917" cy="659352"/>
          </a:xfrm>
        </p:spPr>
        <p:txBody>
          <a:bodyPr/>
          <a:lstStyle/>
          <a:p>
            <a:r>
              <a:rPr lang="es-EC" dirty="0" smtClean="0"/>
              <a:t>OBJETIVO GENERAL</a:t>
            </a:r>
            <a:endParaRPr lang="es-EC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3"/>
          </p:nvPr>
        </p:nvSpPr>
        <p:spPr>
          <a:xfrm>
            <a:off x="6193368" y="2049759"/>
            <a:ext cx="5389033" cy="654843"/>
          </a:xfrm>
        </p:spPr>
        <p:txBody>
          <a:bodyPr/>
          <a:lstStyle/>
          <a:p>
            <a:r>
              <a:rPr lang="es-EC" dirty="0" smtClean="0"/>
              <a:t>OBJETIVO ESPECÍFICOS</a:t>
            </a:r>
            <a:endParaRPr lang="es-EC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2"/>
          </p:nvPr>
        </p:nvSpPr>
        <p:spPr>
          <a:xfrm>
            <a:off x="609601" y="2716477"/>
            <a:ext cx="4961206" cy="3845720"/>
          </a:xfrm>
        </p:spPr>
        <p:txBody>
          <a:bodyPr/>
          <a:lstStyle/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Diseñar proyectos de reciclaje de desechos sólidos y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reforestación de las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áreas deforestadas, a fin de que la comunidad educativa realice un correcto manejo de los residuos sólidos y recuperación de las áreas verdes de la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ESFORSE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4"/>
          </p:nvPr>
        </p:nvSpPr>
        <p:spPr>
          <a:xfrm>
            <a:off x="5996517" y="2716475"/>
            <a:ext cx="5597759" cy="3506190"/>
          </a:xfrm>
        </p:spPr>
        <p:txBody>
          <a:bodyPr>
            <a:normAutofit/>
          </a:bodyPr>
          <a:lstStyle/>
          <a:p>
            <a:pPr lvl="0" algn="just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Dar a conocer la idea y alcance del proyecto a toda la comunidad educativa de la Escuela de Formación de Soldados del Ejércitos “Vencedores del </a:t>
            </a:r>
            <a:r>
              <a:rPr lang="es-EC" b="1" dirty="0" err="1">
                <a:latin typeface="Arial" panose="020B0604020202020204" pitchFamily="34" charset="0"/>
                <a:cs typeface="Arial" panose="020B0604020202020204" pitchFamily="34" charset="0"/>
              </a:rPr>
              <a:t>Cenepa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Dotar a la comunidad educativa, un proyecto de reciclaje de desechos y proyecto de reforestación que permita mitigar la problemática medio ambiental de la </a:t>
            </a:r>
            <a:r>
              <a:rPr lang="es-EC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ESFORSE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pPr/>
              <a:t>17</a:t>
            </a:fld>
            <a:endParaRPr lang="es-EC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735" y="5008098"/>
            <a:ext cx="1997433" cy="1849902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609600" y="179883"/>
            <a:ext cx="10972800" cy="817643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7600" b="1" dirty="0" smtClean="0">
                <a:solidFill>
                  <a:srgbClr val="FF0000"/>
                </a:solidFill>
              </a:rPr>
              <a:t>CAPITULO VI</a:t>
            </a:r>
          </a:p>
          <a:p>
            <a:pPr algn="ctr"/>
            <a:r>
              <a:rPr lang="es-EC" sz="11200" b="1" dirty="0" smtClean="0">
                <a:solidFill>
                  <a:srgbClr val="FF0000"/>
                </a:solidFill>
              </a:rPr>
              <a:t>PROPUESTA</a:t>
            </a:r>
            <a:endParaRPr lang="es-EC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0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9" grpId="0" build="p"/>
      <p:bldP spid="8" grpId="0" build="p"/>
      <p:bldP spid="10" grpId="0" build="p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5658"/>
            <a:ext cx="10972800" cy="576427"/>
          </a:xfrm>
        </p:spPr>
        <p:txBody>
          <a:bodyPr>
            <a:noAutofit/>
          </a:bodyPr>
          <a:lstStyle/>
          <a:p>
            <a:pPr algn="ctr"/>
            <a:r>
              <a:rPr lang="es-EC" sz="40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METODOLOGÍA</a:t>
            </a:r>
            <a:r>
              <a:rPr lang="es-EC" sz="4000" b="1" dirty="0" smtClean="0">
                <a:solidFill>
                  <a:schemeClr val="tx1"/>
                </a:solidFill>
              </a:rPr>
              <a:t> </a:t>
            </a:r>
            <a:endParaRPr lang="es-EC" sz="4000" b="1" dirty="0">
              <a:solidFill>
                <a:schemeClr val="tx1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18</a:t>
            </a:fld>
            <a:endParaRPr lang="es-EC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09600" y="179884"/>
            <a:ext cx="10972800" cy="817643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7600" b="1" dirty="0" smtClean="0">
                <a:solidFill>
                  <a:srgbClr val="FF0000"/>
                </a:solidFill>
              </a:rPr>
              <a:t>CAPITULO VI</a:t>
            </a:r>
          </a:p>
          <a:p>
            <a:pPr algn="ctr"/>
            <a:r>
              <a:rPr lang="es-EC" sz="11200" b="1" dirty="0" smtClean="0">
                <a:solidFill>
                  <a:srgbClr val="FF0000"/>
                </a:solidFill>
              </a:rPr>
              <a:t>PROPUESTA</a:t>
            </a:r>
            <a:endParaRPr lang="es-EC" sz="9600" b="1" dirty="0">
              <a:solidFill>
                <a:srgbClr val="FF0000"/>
              </a:solidFill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73785" y="1847087"/>
            <a:ext cx="2411200" cy="4351832"/>
            <a:chOff x="73785" y="1847087"/>
            <a:chExt cx="2411200" cy="4351832"/>
          </a:xfrm>
        </p:grpSpPr>
        <p:pic>
          <p:nvPicPr>
            <p:cNvPr id="1026" name="Picture 2" descr="http://2.bp.blogspot.com/_uBDT-gdj8A0/SxXU-RBdpcI/AAAAAAAAAHg/NtMEecOnShg/s320/ekipo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85" y="1847087"/>
              <a:ext cx="2325775" cy="2178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Flecha derecha 20"/>
            <p:cNvSpPr/>
            <p:nvPr/>
          </p:nvSpPr>
          <p:spPr>
            <a:xfrm>
              <a:off x="156911" y="4514601"/>
              <a:ext cx="2328074" cy="16843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C" sz="1700" b="1" dirty="0"/>
                <a:t>Trabajo Participativo y </a:t>
              </a:r>
              <a:r>
                <a:rPr lang="es-EC" sz="1700" b="1" dirty="0" smtClean="0"/>
                <a:t>Colaborativo</a:t>
              </a:r>
              <a:endParaRPr lang="es-EC" sz="1700" b="1" dirty="0"/>
            </a:p>
          </p:txBody>
        </p:sp>
      </p:grpSp>
      <p:grpSp>
        <p:nvGrpSpPr>
          <p:cNvPr id="1025" name="Grupo 1024"/>
          <p:cNvGrpSpPr/>
          <p:nvPr/>
        </p:nvGrpSpPr>
        <p:grpSpPr>
          <a:xfrm>
            <a:off x="6222662" y="1906040"/>
            <a:ext cx="2974731" cy="4292879"/>
            <a:chOff x="6222662" y="1906040"/>
            <a:chExt cx="2974731" cy="4292879"/>
          </a:xfrm>
        </p:grpSpPr>
        <p:grpSp>
          <p:nvGrpSpPr>
            <p:cNvPr id="24" name="Grupo 23"/>
            <p:cNvGrpSpPr/>
            <p:nvPr/>
          </p:nvGrpSpPr>
          <p:grpSpPr>
            <a:xfrm>
              <a:off x="6258293" y="1906040"/>
              <a:ext cx="2939100" cy="2155319"/>
              <a:chOff x="5225145" y="1668535"/>
              <a:chExt cx="2300492" cy="1877775"/>
            </a:xfrm>
          </p:grpSpPr>
          <p:pic>
            <p:nvPicPr>
              <p:cNvPr id="8" name="Picture 2" descr="Resultado de imagen para proyectos ecologicos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0346" y="1668535"/>
                <a:ext cx="1370087" cy="773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" name="Grupo 11"/>
              <p:cNvGrpSpPr/>
              <p:nvPr/>
            </p:nvGrpSpPr>
            <p:grpSpPr>
              <a:xfrm>
                <a:off x="5225145" y="2286825"/>
                <a:ext cx="2300492" cy="1259485"/>
                <a:chOff x="4803820" y="2212492"/>
                <a:chExt cx="2367103" cy="1259485"/>
              </a:xfrm>
            </p:grpSpPr>
            <p:pic>
              <p:nvPicPr>
                <p:cNvPr id="1030" name="Picture 6" descr="http://diaryofberlin.files.wordpress.com/2013/02/calendario_reciclaje_octubre_ok1.jpg?w=288&amp;h=187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66698" y="2212492"/>
                  <a:ext cx="1604225" cy="12594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" name="Imagen 6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03820" y="2212492"/>
                  <a:ext cx="1050716" cy="1259485"/>
                </a:xfrm>
                <a:prstGeom prst="rect">
                  <a:avLst/>
                </a:prstGeom>
              </p:spPr>
            </p:pic>
          </p:grpSp>
        </p:grpSp>
        <p:sp>
          <p:nvSpPr>
            <p:cNvPr id="27" name="Flecha derecha 26"/>
            <p:cNvSpPr/>
            <p:nvPr/>
          </p:nvSpPr>
          <p:spPr>
            <a:xfrm>
              <a:off x="6222662" y="4514273"/>
              <a:ext cx="2790706" cy="16846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C" b="1" dirty="0" smtClean="0"/>
                <a:t>Propuesta (proyecto de reciclaje y reforestación</a:t>
              </a:r>
              <a:endParaRPr lang="es-EC" b="1" dirty="0"/>
            </a:p>
          </p:txBody>
        </p:sp>
      </p:grpSp>
      <p:grpSp>
        <p:nvGrpSpPr>
          <p:cNvPr id="1027" name="Grupo 1026"/>
          <p:cNvGrpSpPr/>
          <p:nvPr/>
        </p:nvGrpSpPr>
        <p:grpSpPr>
          <a:xfrm>
            <a:off x="9235952" y="1906040"/>
            <a:ext cx="2865003" cy="4292879"/>
            <a:chOff x="9235952" y="1906040"/>
            <a:chExt cx="2865003" cy="4292879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6146" y="1906040"/>
              <a:ext cx="2477857" cy="2155319"/>
            </a:xfrm>
            <a:prstGeom prst="rect">
              <a:avLst/>
            </a:prstGeom>
          </p:spPr>
        </p:pic>
        <p:sp>
          <p:nvSpPr>
            <p:cNvPr id="28" name="Flecha derecha 27"/>
            <p:cNvSpPr/>
            <p:nvPr/>
          </p:nvSpPr>
          <p:spPr>
            <a:xfrm>
              <a:off x="9235952" y="4525693"/>
              <a:ext cx="2865003" cy="16732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C" b="1" dirty="0" smtClean="0"/>
                <a:t>Correcto manejo de desechos y recuperar las áreas verdes</a:t>
              </a:r>
              <a:endParaRPr lang="es-EC" b="1" dirty="0"/>
            </a:p>
          </p:txBody>
        </p:sp>
      </p:grpSp>
      <p:grpSp>
        <p:nvGrpSpPr>
          <p:cNvPr id="1024" name="Grupo 1023"/>
          <p:cNvGrpSpPr/>
          <p:nvPr/>
        </p:nvGrpSpPr>
        <p:grpSpPr>
          <a:xfrm>
            <a:off x="2576089" y="1847087"/>
            <a:ext cx="3504072" cy="4351832"/>
            <a:chOff x="2576089" y="1847087"/>
            <a:chExt cx="3504072" cy="4351832"/>
          </a:xfrm>
        </p:grpSpPr>
        <p:sp>
          <p:nvSpPr>
            <p:cNvPr id="26" name="Flecha derecha 25"/>
            <p:cNvSpPr/>
            <p:nvPr/>
          </p:nvSpPr>
          <p:spPr>
            <a:xfrm>
              <a:off x="2850076" y="4528131"/>
              <a:ext cx="2850074" cy="16707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C" b="1" dirty="0" smtClean="0"/>
                <a:t>Efectos del mal manejo de desechos y deforestación</a:t>
              </a:r>
              <a:endParaRPr lang="es-EC" b="1" dirty="0"/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6089" y="3075709"/>
              <a:ext cx="1769989" cy="1081473"/>
            </a:xfrm>
            <a:prstGeom prst="rect">
              <a:avLst/>
            </a:prstGeom>
          </p:spPr>
        </p:pic>
        <p:pic>
          <p:nvPicPr>
            <p:cNvPr id="30" name="Imagen 29" descr="P1010858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089" y="1849556"/>
              <a:ext cx="1769989" cy="1226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Imagen 30" descr="I:\FOTOS REFORES-\FOTO-INSP-MUN-JUL-015\DSC02252.JPG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497" y="1847087"/>
              <a:ext cx="1751664" cy="1228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8772" y="3075709"/>
              <a:ext cx="1731389" cy="1080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474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/>
          <p:cNvSpPr txBox="1">
            <a:spLocks/>
          </p:cNvSpPr>
          <p:nvPr/>
        </p:nvSpPr>
        <p:spPr>
          <a:xfrm>
            <a:off x="609600" y="179884"/>
            <a:ext cx="10972800" cy="817643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7600" b="1" dirty="0" smtClean="0">
                <a:solidFill>
                  <a:srgbClr val="FF0000"/>
                </a:solidFill>
              </a:rPr>
              <a:t>CAPITULO VI</a:t>
            </a:r>
          </a:p>
          <a:p>
            <a:pPr algn="ctr"/>
            <a:r>
              <a:rPr lang="es-EC" sz="11200" b="1" dirty="0" smtClean="0">
                <a:solidFill>
                  <a:srgbClr val="FF0000"/>
                </a:solidFill>
              </a:rPr>
              <a:t>PROPUESTA</a:t>
            </a:r>
            <a:endParaRPr lang="es-EC" sz="9600" b="1" dirty="0">
              <a:solidFill>
                <a:srgbClr val="FF0000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140785" y="1115405"/>
            <a:ext cx="4786794" cy="771352"/>
            <a:chOff x="1140785" y="1115405"/>
            <a:chExt cx="4786794" cy="771352"/>
          </a:xfrm>
        </p:grpSpPr>
        <p:sp>
          <p:nvSpPr>
            <p:cNvPr id="6" name="5 Rectángulo"/>
            <p:cNvSpPr/>
            <p:nvPr/>
          </p:nvSpPr>
          <p:spPr>
            <a:xfrm>
              <a:off x="1140785" y="1115405"/>
              <a:ext cx="4786794" cy="55872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b="1" dirty="0" smtClean="0">
                  <a:solidFill>
                    <a:schemeClr val="tx1"/>
                  </a:solidFill>
                </a:rPr>
                <a:t>PROYECTO </a:t>
              </a:r>
              <a:r>
                <a:rPr lang="es-E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s-ES" b="1" dirty="0" smtClean="0">
                  <a:solidFill>
                    <a:schemeClr val="tx1"/>
                  </a:solidFill>
                </a:rPr>
                <a:t> CAMPAÑA DE RESPONSABILIDAD ECOLÓGICA (</a:t>
              </a:r>
              <a:r>
                <a:rPr lang="es-ES" b="1" dirty="0" err="1" smtClean="0">
                  <a:solidFill>
                    <a:schemeClr val="tx1"/>
                  </a:solidFill>
                </a:rPr>
                <a:t>R.D.S</a:t>
              </a:r>
              <a:r>
                <a:rPr lang="es-ES" b="1" dirty="0" smtClean="0">
                  <a:solidFill>
                    <a:schemeClr val="tx1"/>
                  </a:solidFill>
                </a:rPr>
                <a:t>.)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Conector angular 35"/>
            <p:cNvCxnSpPr>
              <a:stCxn id="6" idx="2"/>
              <a:endCxn id="3" idx="0"/>
            </p:cNvCxnSpPr>
            <p:nvPr/>
          </p:nvCxnSpPr>
          <p:spPr>
            <a:xfrm rot="5400000">
              <a:off x="3427232" y="1779806"/>
              <a:ext cx="212627" cy="1275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upo 7"/>
          <p:cNvGrpSpPr/>
          <p:nvPr/>
        </p:nvGrpSpPr>
        <p:grpSpPr>
          <a:xfrm>
            <a:off x="273127" y="1886757"/>
            <a:ext cx="6519559" cy="3017786"/>
            <a:chOff x="273127" y="1886757"/>
            <a:chExt cx="6519559" cy="3017786"/>
          </a:xfrm>
        </p:grpSpPr>
        <p:sp>
          <p:nvSpPr>
            <p:cNvPr id="3" name="Rectángulo redondeado 2"/>
            <p:cNvSpPr/>
            <p:nvPr/>
          </p:nvSpPr>
          <p:spPr>
            <a:xfrm>
              <a:off x="273127" y="1886757"/>
              <a:ext cx="6519559" cy="8589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/>
                <a:t>O. G. </a:t>
              </a:r>
              <a:r>
                <a:rPr lang="es-ES" b="1" dirty="0"/>
                <a:t>Implementar procedimientos de reciclaje de desechos que permitan mejorar la salubridad de la </a:t>
              </a:r>
              <a:r>
                <a:rPr lang="es-ES" b="1" dirty="0" err="1"/>
                <a:t>ESFORSE</a:t>
              </a:r>
              <a:r>
                <a:rPr lang="es-ES" b="1" dirty="0"/>
                <a:t> y mitigar la contaminación del medio ambiente.</a:t>
              </a:r>
            </a:p>
          </p:txBody>
        </p:sp>
        <p:cxnSp>
          <p:nvCxnSpPr>
            <p:cNvPr id="58" name="Conector angular 57"/>
            <p:cNvCxnSpPr>
              <a:stCxn id="3" idx="1"/>
              <a:endCxn id="12" idx="1"/>
            </p:cNvCxnSpPr>
            <p:nvPr/>
          </p:nvCxnSpPr>
          <p:spPr>
            <a:xfrm rot="10800000" flipH="1" flipV="1">
              <a:off x="273127" y="2316217"/>
              <a:ext cx="56630" cy="2588326"/>
            </a:xfrm>
            <a:prstGeom prst="bentConnector3">
              <a:avLst>
                <a:gd name="adj1" fmla="val -403673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upo 4"/>
          <p:cNvGrpSpPr/>
          <p:nvPr/>
        </p:nvGrpSpPr>
        <p:grpSpPr>
          <a:xfrm>
            <a:off x="329757" y="2879832"/>
            <a:ext cx="6659414" cy="4049422"/>
            <a:chOff x="329757" y="2879832"/>
            <a:chExt cx="6659414" cy="4049422"/>
          </a:xfrm>
        </p:grpSpPr>
        <p:graphicFrame>
          <p:nvGraphicFramePr>
            <p:cNvPr id="12" name="11 Diagrama"/>
            <p:cNvGraphicFramePr/>
            <p:nvPr>
              <p:extLst>
                <p:ext uri="{D42A27DB-BD31-4B8C-83A1-F6EECF244321}">
                  <p14:modId xmlns:p14="http://schemas.microsoft.com/office/powerpoint/2010/main" val="3834107510"/>
                </p:ext>
              </p:extLst>
            </p:nvPr>
          </p:nvGraphicFramePr>
          <p:xfrm>
            <a:off x="329757" y="2879832"/>
            <a:ext cx="3730477" cy="40494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2" name="Grupo 1"/>
            <p:cNvGrpSpPr/>
            <p:nvPr/>
          </p:nvGrpSpPr>
          <p:grpSpPr>
            <a:xfrm>
              <a:off x="877739" y="2970407"/>
              <a:ext cx="6111432" cy="3660803"/>
              <a:chOff x="877739" y="2970407"/>
              <a:chExt cx="6111432" cy="3660803"/>
            </a:xfrm>
          </p:grpSpPr>
          <p:grpSp>
            <p:nvGrpSpPr>
              <p:cNvPr id="48" name="52 Grupo"/>
              <p:cNvGrpSpPr>
                <a:grpSpLocks/>
              </p:cNvGrpSpPr>
              <p:nvPr/>
            </p:nvGrpSpPr>
            <p:grpSpPr bwMode="auto">
              <a:xfrm>
                <a:off x="879713" y="2970407"/>
                <a:ext cx="6109036" cy="742423"/>
                <a:chOff x="767297" y="1720783"/>
                <a:chExt cx="1304403" cy="712490"/>
              </a:xfrm>
            </p:grpSpPr>
            <p:sp>
              <p:nvSpPr>
                <p:cNvPr id="49" name="33 Redondear rectángulo de esquina del mismo lado"/>
                <p:cNvSpPr/>
                <p:nvPr/>
              </p:nvSpPr>
              <p:spPr>
                <a:xfrm rot="5400000">
                  <a:off x="1063254" y="1424826"/>
                  <a:ext cx="712490" cy="1304403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0" name="Redondear rectángulo de esquina del mismo lado 4"/>
                <p:cNvSpPr/>
                <p:nvPr/>
              </p:nvSpPr>
              <p:spPr>
                <a:xfrm>
                  <a:off x="767298" y="1744997"/>
                  <a:ext cx="1269492" cy="6446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78232" tIns="6985" rIns="6985" bIns="6985" spcCol="1270" anchor="ctr"/>
                <a:lstStyle/>
                <a:p>
                  <a:pPr algn="just"/>
                  <a:r>
                    <a:rPr lang="es-ES" sz="1500" b="1" dirty="0"/>
                    <a:t>Concienciar </a:t>
                  </a:r>
                  <a:r>
                    <a:rPr lang="es-ES" sz="1500" b="1" dirty="0" smtClean="0"/>
                    <a:t>mediante </a:t>
                  </a:r>
                  <a:r>
                    <a:rPr lang="es-ES" sz="1500" b="1" dirty="0"/>
                    <a:t>charlas educativa sobre el correcto manejo y almacenamiento de los desechos, a fin de disminuir el volumen de residuos sólidos </a:t>
                  </a:r>
                  <a:r>
                    <a:rPr lang="es-ES" sz="1500" b="1" dirty="0" smtClean="0"/>
                    <a:t>reciclando </a:t>
                  </a:r>
                  <a:r>
                    <a:rPr lang="es-ES" sz="1500" b="1" dirty="0"/>
                    <a:t>de manera consciente y correcta. </a:t>
                  </a:r>
                </a:p>
              </p:txBody>
            </p:sp>
          </p:grpSp>
          <p:grpSp>
            <p:nvGrpSpPr>
              <p:cNvPr id="52" name="52 Grupo"/>
              <p:cNvGrpSpPr>
                <a:grpSpLocks/>
              </p:cNvGrpSpPr>
              <p:nvPr/>
            </p:nvGrpSpPr>
            <p:grpSpPr bwMode="auto">
              <a:xfrm>
                <a:off x="879716" y="3887183"/>
                <a:ext cx="6109031" cy="944695"/>
                <a:chOff x="767298" y="1720787"/>
                <a:chExt cx="1304403" cy="712491"/>
              </a:xfrm>
            </p:grpSpPr>
            <p:sp>
              <p:nvSpPr>
                <p:cNvPr id="53" name="33 Redondear rectángulo de esquina del mismo lado"/>
                <p:cNvSpPr/>
                <p:nvPr/>
              </p:nvSpPr>
              <p:spPr>
                <a:xfrm rot="5400000">
                  <a:off x="1063254" y="1424831"/>
                  <a:ext cx="712491" cy="1304403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4" name="Redondear rectángulo de esquina del mismo lado 4"/>
                <p:cNvSpPr/>
                <p:nvPr/>
              </p:nvSpPr>
              <p:spPr>
                <a:xfrm>
                  <a:off x="767298" y="1754717"/>
                  <a:ext cx="1269492" cy="6446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78232" tIns="6985" rIns="6985" bIns="6985" spcCol="1270" anchor="ctr"/>
                <a:lstStyle/>
                <a:p>
                  <a:pPr lvl="0" algn="just"/>
                  <a:r>
                    <a:rPr lang="es-ES" sz="1500" b="1" dirty="0"/>
                    <a:t>Ayudar a la protección del medio ambiente, mediante la participación activa de los estudiantes, docente y personal administrativo del instituto, en las acciones previas de clasificación y reciclaje de la basura.</a:t>
                  </a:r>
                </a:p>
              </p:txBody>
            </p:sp>
          </p:grpSp>
          <p:grpSp>
            <p:nvGrpSpPr>
              <p:cNvPr id="55" name="52 Grupo"/>
              <p:cNvGrpSpPr>
                <a:grpSpLocks/>
              </p:cNvGrpSpPr>
              <p:nvPr/>
            </p:nvGrpSpPr>
            <p:grpSpPr bwMode="auto">
              <a:xfrm>
                <a:off x="879716" y="4907862"/>
                <a:ext cx="6109031" cy="593491"/>
                <a:chOff x="767298" y="1720787"/>
                <a:chExt cx="1304403" cy="712491"/>
              </a:xfrm>
            </p:grpSpPr>
            <p:sp>
              <p:nvSpPr>
                <p:cNvPr id="56" name="33 Redondear rectángulo de esquina del mismo lado"/>
                <p:cNvSpPr/>
                <p:nvPr/>
              </p:nvSpPr>
              <p:spPr>
                <a:xfrm rot="5400000">
                  <a:off x="1063254" y="1424831"/>
                  <a:ext cx="712491" cy="1304403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7" name="Redondear rectángulo de esquina del mismo lado 4"/>
                <p:cNvSpPr/>
                <p:nvPr/>
              </p:nvSpPr>
              <p:spPr>
                <a:xfrm>
                  <a:off x="767298" y="1754716"/>
                  <a:ext cx="1269492" cy="6446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78232" tIns="6985" rIns="6985" bIns="6985" spcCol="1270" anchor="ctr"/>
                <a:lstStyle/>
                <a:p>
                  <a:pPr lvl="0"/>
                  <a:r>
                    <a:rPr lang="es-ES" sz="1500" b="1" dirty="0"/>
                    <a:t>Reducir la proliferación de vectores y con ello los índices de enfermedades en la población.</a:t>
                  </a:r>
                </a:p>
              </p:txBody>
            </p:sp>
          </p:grpSp>
          <p:grpSp>
            <p:nvGrpSpPr>
              <p:cNvPr id="37" name="52 Grupo"/>
              <p:cNvGrpSpPr>
                <a:grpSpLocks/>
              </p:cNvGrpSpPr>
              <p:nvPr/>
            </p:nvGrpSpPr>
            <p:grpSpPr bwMode="auto">
              <a:xfrm>
                <a:off x="877739" y="5595783"/>
                <a:ext cx="6111432" cy="1035427"/>
                <a:chOff x="767298" y="1720787"/>
                <a:chExt cx="1304403" cy="712491"/>
              </a:xfrm>
            </p:grpSpPr>
            <p:sp>
              <p:nvSpPr>
                <p:cNvPr id="38" name="33 Redondear rectángulo de esquina del mismo lado"/>
                <p:cNvSpPr/>
                <p:nvPr/>
              </p:nvSpPr>
              <p:spPr>
                <a:xfrm rot="5400000">
                  <a:off x="1063254" y="1424831"/>
                  <a:ext cx="712491" cy="1304403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9" name="Redondear rectángulo de esquina del mismo lado 4"/>
                <p:cNvSpPr/>
                <p:nvPr/>
              </p:nvSpPr>
              <p:spPr>
                <a:xfrm>
                  <a:off x="767298" y="1754716"/>
                  <a:ext cx="1269492" cy="6446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78232" tIns="6985" rIns="6985" bIns="6985" spcCol="1270" anchor="ctr"/>
                <a:lstStyle/>
                <a:p>
                  <a:pPr lvl="0" algn="just"/>
                  <a:r>
                    <a:rPr lang="es-ES" sz="1500" b="1" dirty="0"/>
                    <a:t>Fomentar la autogestión financiera y administrativa del proyecto </a:t>
                  </a:r>
                  <a:r>
                    <a:rPr lang="es-ES" sz="1500" b="1" dirty="0" smtClean="0"/>
                    <a:t>mediante </a:t>
                  </a:r>
                  <a:r>
                    <a:rPr lang="es-ES" sz="1500" b="1" dirty="0"/>
                    <a:t>comercialización de los productos derivados de la basura como del reciclaje de la misma con el objeto de dar sostenibilidad al proyecto</a:t>
                  </a:r>
                  <a:r>
                    <a:rPr lang="es-ES" sz="1500" b="1" dirty="0" smtClean="0"/>
                    <a:t>.</a:t>
                  </a:r>
                  <a:endParaRPr lang="es-ES" sz="1500" b="1" dirty="0"/>
                </a:p>
              </p:txBody>
            </p:sp>
          </p:grpSp>
        </p:grpSp>
      </p:grpSp>
      <p:sp>
        <p:nvSpPr>
          <p:cNvPr id="9" name="Cerrar llave 8"/>
          <p:cNvSpPr/>
          <p:nvPr/>
        </p:nvSpPr>
        <p:spPr>
          <a:xfrm>
            <a:off x="7031375" y="2955636"/>
            <a:ext cx="1355758" cy="3650522"/>
          </a:xfrm>
          <a:prstGeom prst="rightBrac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r>
              <a:rPr lang="es-ES" dirty="0" smtClean="0"/>
              <a:t>SE EJECUTARA EN CUATRO COMPONENTES</a:t>
            </a:r>
            <a:endParaRPr lang="es-ES" dirty="0"/>
          </a:p>
        </p:txBody>
      </p:sp>
      <p:grpSp>
        <p:nvGrpSpPr>
          <p:cNvPr id="4" name="Grupo 3"/>
          <p:cNvGrpSpPr/>
          <p:nvPr/>
        </p:nvGrpSpPr>
        <p:grpSpPr>
          <a:xfrm>
            <a:off x="8116694" y="3158162"/>
            <a:ext cx="3837091" cy="3259715"/>
            <a:chOff x="8116694" y="3158162"/>
            <a:chExt cx="3837091" cy="3259715"/>
          </a:xfrm>
        </p:grpSpPr>
        <p:grpSp>
          <p:nvGrpSpPr>
            <p:cNvPr id="16" name="119 Grupo"/>
            <p:cNvGrpSpPr>
              <a:grpSpLocks/>
            </p:cNvGrpSpPr>
            <p:nvPr/>
          </p:nvGrpSpPr>
          <p:grpSpPr bwMode="auto">
            <a:xfrm>
              <a:off x="8492256" y="3220792"/>
              <a:ext cx="3451631" cy="730269"/>
              <a:chOff x="767298" y="1720788"/>
              <a:chExt cx="1304403" cy="712491"/>
            </a:xfrm>
          </p:grpSpPr>
          <p:sp>
            <p:nvSpPr>
              <p:cNvPr id="26" name="25 Redondear rectángulo de esquina del mismo lado"/>
              <p:cNvSpPr/>
              <p:nvPr/>
            </p:nvSpPr>
            <p:spPr>
              <a:xfrm rot="5400000">
                <a:off x="1063254" y="1424832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Redondear rectángulo de esquina del mismo lado 4"/>
              <p:cNvSpPr/>
              <p:nvPr/>
            </p:nvSpPr>
            <p:spPr>
              <a:xfrm>
                <a:off x="767298" y="1755093"/>
                <a:ext cx="1269492" cy="6438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algn="just"/>
                <a:r>
                  <a:rPr lang="es-EC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Componente 1 concienciar a la comunidad </a:t>
                </a:r>
                <a:r>
                  <a:rPr lang="es-EC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educativa (conferencias y charlas)</a:t>
                </a:r>
                <a:endParaRPr lang="es-E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Abrir llave 9"/>
            <p:cNvSpPr/>
            <p:nvPr/>
          </p:nvSpPr>
          <p:spPr>
            <a:xfrm>
              <a:off x="8116694" y="3158162"/>
              <a:ext cx="427512" cy="3259715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5" name="119 Grupo"/>
            <p:cNvGrpSpPr>
              <a:grpSpLocks/>
            </p:cNvGrpSpPr>
            <p:nvPr/>
          </p:nvGrpSpPr>
          <p:grpSpPr bwMode="auto">
            <a:xfrm>
              <a:off x="8502154" y="4038209"/>
              <a:ext cx="3451631" cy="730269"/>
              <a:chOff x="767298" y="1720788"/>
              <a:chExt cx="1304403" cy="712491"/>
            </a:xfrm>
          </p:grpSpPr>
          <p:sp>
            <p:nvSpPr>
              <p:cNvPr id="46" name="25 Redondear rectángulo de esquina del mismo lado"/>
              <p:cNvSpPr/>
              <p:nvPr/>
            </p:nvSpPr>
            <p:spPr>
              <a:xfrm rot="5400000">
                <a:off x="1063254" y="1424832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7" name="Redondear rectángulo de esquina del mismo lado 4"/>
              <p:cNvSpPr/>
              <p:nvPr/>
            </p:nvSpPr>
            <p:spPr>
              <a:xfrm>
                <a:off x="767298" y="1755093"/>
                <a:ext cx="1269492" cy="6438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 algn="just"/>
                <a:r>
                  <a:rPr lang="es-EC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Componente 2 instalar puntos estratégicos de </a:t>
                </a:r>
                <a:r>
                  <a:rPr lang="es-EC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reciclaje (material plástico).</a:t>
                </a:r>
                <a:endParaRPr lang="es-E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9" name="119 Grupo"/>
            <p:cNvGrpSpPr>
              <a:grpSpLocks/>
            </p:cNvGrpSpPr>
            <p:nvPr/>
          </p:nvGrpSpPr>
          <p:grpSpPr bwMode="auto">
            <a:xfrm>
              <a:off x="8500175" y="4831878"/>
              <a:ext cx="3451631" cy="730269"/>
              <a:chOff x="767298" y="1720788"/>
              <a:chExt cx="1304403" cy="712491"/>
            </a:xfrm>
          </p:grpSpPr>
          <p:sp>
            <p:nvSpPr>
              <p:cNvPr id="60" name="25 Redondear rectángulo de esquina del mismo lado"/>
              <p:cNvSpPr/>
              <p:nvPr/>
            </p:nvSpPr>
            <p:spPr>
              <a:xfrm rot="5400000">
                <a:off x="1063254" y="1424832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1" name="Redondear rectángulo de esquina del mismo lado 4"/>
              <p:cNvSpPr/>
              <p:nvPr/>
            </p:nvSpPr>
            <p:spPr>
              <a:xfrm>
                <a:off x="767298" y="1755093"/>
                <a:ext cx="1269492" cy="6438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 algn="just"/>
                <a:r>
                  <a:rPr lang="es-EC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Componente 3 reutilización y el reciclaje del papel en las </a:t>
                </a:r>
                <a:r>
                  <a:rPr lang="es-EC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oficinas</a:t>
                </a:r>
                <a:r>
                  <a:rPr lang="es-E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grpSp>
          <p:nvGrpSpPr>
            <p:cNvPr id="62" name="119 Grupo"/>
            <p:cNvGrpSpPr>
              <a:grpSpLocks/>
            </p:cNvGrpSpPr>
            <p:nvPr/>
          </p:nvGrpSpPr>
          <p:grpSpPr bwMode="auto">
            <a:xfrm>
              <a:off x="8498197" y="5625543"/>
              <a:ext cx="3451631" cy="730269"/>
              <a:chOff x="767298" y="1720788"/>
              <a:chExt cx="1304403" cy="712491"/>
            </a:xfrm>
          </p:grpSpPr>
          <p:sp>
            <p:nvSpPr>
              <p:cNvPr id="63" name="25 Redondear rectángulo de esquina del mismo lado"/>
              <p:cNvSpPr/>
              <p:nvPr/>
            </p:nvSpPr>
            <p:spPr>
              <a:xfrm rot="5400000">
                <a:off x="1063254" y="1424832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4" name="Redondear rectángulo de esquina del mismo lado 4"/>
              <p:cNvSpPr/>
              <p:nvPr/>
            </p:nvSpPr>
            <p:spPr>
              <a:xfrm>
                <a:off x="767298" y="1755093"/>
                <a:ext cx="1269492" cy="6438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algn="just"/>
                <a:r>
                  <a:rPr lang="es-EC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Componente 4 establecer un punto de almacenamiento y clasificación.</a:t>
                </a:r>
                <a:endParaRPr lang="es-E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9212728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A671-4037-4183-B719-A50E77C81437}" type="datetime1">
              <a:rPr lang="en-US" smtClean="0"/>
              <a:t>2/11/2016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7" name="9 Grupo"/>
          <p:cNvGrpSpPr/>
          <p:nvPr/>
        </p:nvGrpSpPr>
        <p:grpSpPr>
          <a:xfrm>
            <a:off x="107503" y="530520"/>
            <a:ext cx="8644445" cy="5884823"/>
            <a:chOff x="107503" y="-136786"/>
            <a:chExt cx="8644445" cy="5884823"/>
          </a:xfrm>
        </p:grpSpPr>
        <p:grpSp>
          <p:nvGrpSpPr>
            <p:cNvPr id="8" name="5 Grupo"/>
            <p:cNvGrpSpPr/>
            <p:nvPr/>
          </p:nvGrpSpPr>
          <p:grpSpPr>
            <a:xfrm>
              <a:off x="2847665" y="650986"/>
              <a:ext cx="5904283" cy="523220"/>
              <a:chOff x="2847665" y="140543"/>
              <a:chExt cx="5904283" cy="523220"/>
            </a:xfrm>
          </p:grpSpPr>
          <p:sp>
            <p:nvSpPr>
              <p:cNvPr id="18" name="Oval 15"/>
              <p:cNvSpPr>
                <a:spLocks noChangeArrowheads="1"/>
              </p:cNvSpPr>
              <p:nvPr/>
            </p:nvSpPr>
            <p:spPr bwMode="auto">
              <a:xfrm>
                <a:off x="2847665" y="161825"/>
                <a:ext cx="481623" cy="4191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 algn="ctr">
                <a:noFill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woPt" dir="t"/>
              </a:scene3d>
              <a:sp3d prstMaterial="metal">
                <a:bevelT w="190500" h="165100"/>
              </a:sp3d>
            </p:spPr>
            <p:txBody>
              <a:bodyPr anchor="ctr"/>
              <a:lstStyle/>
              <a:p>
                <a:pPr algn="ctr"/>
                <a:r>
                  <a:rPr lang="es-AR" sz="2000" b="1" dirty="0">
                    <a:ln w="3175" cmpd="sng">
                      <a:solidFill>
                        <a:sysClr val="windowText" lastClr="000000"/>
                      </a:solidFill>
                      <a:prstDash val="solid"/>
                    </a:ln>
                  </a:rPr>
                  <a:t>2</a:t>
                </a:r>
                <a:endParaRPr lang="en-US" sz="2000" b="1" dirty="0">
                  <a:ln w="3175" cmpd="sng">
                    <a:solidFill>
                      <a:sysClr val="windowText" lastClr="000000"/>
                    </a:solidFill>
                    <a:prstDash val="solid"/>
                  </a:ln>
                </a:endParaRPr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3410156" y="140543"/>
                <a:ext cx="5341792" cy="523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5400000" algn="ctr" rotWithShape="0">
                  <a:schemeClr val="tx1"/>
                </a:outerShdw>
              </a:effectLst>
            </p:spPr>
            <p:txBody>
              <a:bodyPr wrap="square">
                <a:spAutoFit/>
              </a:bodyPr>
              <a:lstStyle/>
              <a:p>
                <a:pPr eaLnBrk="0" hangingPunct="0">
                  <a:defRPr/>
                </a:pPr>
                <a:r>
                  <a:rPr lang="es-ES" sz="28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Arial" pitchFamily="34" charset="0"/>
                  </a:rPr>
                  <a:t>CAPITULO II MARCO TEÓRICO  </a:t>
                </a:r>
                <a:endParaRPr lang="es-E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endParaRPr>
              </a:p>
            </p:txBody>
          </p:sp>
        </p:grpSp>
        <p:grpSp>
          <p:nvGrpSpPr>
            <p:cNvPr id="9" name="3 Grupo"/>
            <p:cNvGrpSpPr/>
            <p:nvPr/>
          </p:nvGrpSpPr>
          <p:grpSpPr>
            <a:xfrm>
              <a:off x="2384883" y="-136786"/>
              <a:ext cx="6017734" cy="523220"/>
              <a:chOff x="2487829" y="-136786"/>
              <a:chExt cx="6017734" cy="523220"/>
            </a:xfrm>
          </p:grpSpPr>
          <p:sp>
            <p:nvSpPr>
              <p:cNvPr id="16" name="Text Box 18"/>
              <p:cNvSpPr txBox="1">
                <a:spLocks noChangeArrowheads="1"/>
              </p:cNvSpPr>
              <p:nvPr/>
            </p:nvSpPr>
            <p:spPr bwMode="auto">
              <a:xfrm>
                <a:off x="2890884" y="-136786"/>
                <a:ext cx="5614679" cy="523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5400000" algn="ctr" rotWithShape="0">
                  <a:schemeClr val="tx1"/>
                </a:outerShdw>
              </a:effectLst>
            </p:spPr>
            <p:txBody>
              <a:bodyPr wrap="square">
                <a:spAutoFit/>
              </a:bodyPr>
              <a:lstStyle/>
              <a:p>
                <a:pPr eaLnBrk="0" hangingPunct="0">
                  <a:defRPr/>
                </a:pPr>
                <a:r>
                  <a:rPr lang="es-AR" sz="28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Arial" pitchFamily="34" charset="0"/>
                  </a:rPr>
                  <a:t>CAPITULO I EL PROBLEMA</a:t>
                </a:r>
                <a:endParaRPr lang="es-AR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7" name="Oval 4">
                <a:hlinkClick r:id="" action="ppaction://hlinkshowjump?jump=nextslide"/>
              </p:cNvPr>
              <p:cNvSpPr>
                <a:spLocks noChangeArrowheads="1"/>
              </p:cNvSpPr>
              <p:nvPr/>
            </p:nvSpPr>
            <p:spPr bwMode="auto">
              <a:xfrm>
                <a:off x="2487829" y="-71260"/>
                <a:ext cx="398034" cy="4191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 algn="ctr">
                <a:noFill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woPt" dir="t"/>
              </a:scene3d>
              <a:sp3d prstMaterial="metal">
                <a:bevelT w="190500" h="165100"/>
              </a:sp3d>
            </p:spPr>
            <p:txBody>
              <a:bodyPr anchor="ctr"/>
              <a:lstStyle/>
              <a:p>
                <a:pPr algn="ctr">
                  <a:defRPr/>
                </a:pPr>
                <a:r>
                  <a:rPr lang="es-AR" sz="2000" b="1" dirty="0">
                    <a:ln w="3175" cmpd="sng">
                      <a:solidFill>
                        <a:sysClr val="windowText" lastClr="000000"/>
                      </a:solidFill>
                      <a:prstDash val="solid"/>
                    </a:ln>
                    <a:latin typeface="+mn-lt"/>
                    <a:cs typeface="+mn-cs"/>
                  </a:rPr>
                  <a:t>1</a:t>
                </a:r>
                <a:endParaRPr lang="en-US" sz="2000" b="1" dirty="0">
                  <a:ln w="3175" cmpd="sng">
                    <a:solidFill>
                      <a:sysClr val="windowText" lastClr="000000"/>
                    </a:solidFill>
                    <a:prstDash val="solid"/>
                  </a:ln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1 Grupo"/>
            <p:cNvGrpSpPr/>
            <p:nvPr/>
          </p:nvGrpSpPr>
          <p:grpSpPr>
            <a:xfrm>
              <a:off x="3115921" y="1495941"/>
              <a:ext cx="5636027" cy="523220"/>
              <a:chOff x="3198257" y="496193"/>
              <a:chExt cx="5636027" cy="523220"/>
            </a:xfrm>
          </p:grpSpPr>
          <p:sp>
            <p:nvSpPr>
              <p:cNvPr id="14" name="Oval 15"/>
              <p:cNvSpPr>
                <a:spLocks noChangeArrowheads="1"/>
              </p:cNvSpPr>
              <p:nvPr/>
            </p:nvSpPr>
            <p:spPr bwMode="auto">
              <a:xfrm>
                <a:off x="3198257" y="518146"/>
                <a:ext cx="481622" cy="4191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 algn="ctr">
                <a:noFill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woPt" dir="t"/>
              </a:scene3d>
              <a:sp3d prstMaterial="metal">
                <a:bevelT w="190500" h="165100"/>
              </a:sp3d>
            </p:spPr>
            <p:txBody>
              <a:bodyPr anchor="ctr"/>
              <a:lstStyle/>
              <a:p>
                <a:pPr algn="ctr"/>
                <a:r>
                  <a:rPr lang="es-AR" sz="2000" b="1" dirty="0">
                    <a:ln w="3175" cmpd="sng">
                      <a:solidFill>
                        <a:sysClr val="windowText" lastClr="000000"/>
                      </a:solidFill>
                      <a:prstDash val="solid"/>
                    </a:ln>
                  </a:rPr>
                  <a:t>3</a:t>
                </a:r>
                <a:endParaRPr lang="en-US" sz="2000" b="1" dirty="0">
                  <a:ln w="3175" cmpd="sng">
                    <a:solidFill>
                      <a:sysClr val="windowText" lastClr="000000"/>
                    </a:solidFill>
                    <a:prstDash val="solid"/>
                  </a:ln>
                </a:endParaRPr>
              </a:p>
            </p:txBody>
          </p:sp>
          <p:sp>
            <p:nvSpPr>
              <p:cNvPr id="15" name="Text Box 19"/>
              <p:cNvSpPr txBox="1">
                <a:spLocks noChangeArrowheads="1"/>
              </p:cNvSpPr>
              <p:nvPr/>
            </p:nvSpPr>
            <p:spPr bwMode="auto">
              <a:xfrm>
                <a:off x="3745050" y="496193"/>
                <a:ext cx="5089234" cy="523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5400000" algn="ctr" rotWithShape="0">
                  <a:schemeClr val="tx1"/>
                </a:outerShdw>
              </a:effectLst>
            </p:spPr>
            <p:txBody>
              <a:bodyPr wrap="square">
                <a:spAutoFit/>
              </a:bodyPr>
              <a:lstStyle/>
              <a:p>
                <a:pPr eaLnBrk="0" hangingPunct="0">
                  <a:defRPr/>
                </a:pPr>
                <a:r>
                  <a:rPr lang="es-ES" sz="28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Arial" pitchFamily="34" charset="0"/>
                  </a:rPr>
                  <a:t>CAPÍTULO III METODOLOGÍA </a:t>
                </a:r>
                <a:endParaRPr lang="es-E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endParaRPr>
              </a:p>
            </p:txBody>
          </p:sp>
        </p:grpSp>
        <p:grpSp>
          <p:nvGrpSpPr>
            <p:cNvPr id="11" name="8 Grupo"/>
            <p:cNvGrpSpPr/>
            <p:nvPr/>
          </p:nvGrpSpPr>
          <p:grpSpPr>
            <a:xfrm>
              <a:off x="107503" y="-77371"/>
              <a:ext cx="3010083" cy="5825408"/>
              <a:chOff x="107503" y="-77371"/>
              <a:chExt cx="3010083" cy="5825408"/>
            </a:xfrm>
          </p:grpSpPr>
          <p:sp>
            <p:nvSpPr>
              <p:cNvPr id="12" name="Arc 11"/>
              <p:cNvSpPr>
                <a:spLocks/>
              </p:cNvSpPr>
              <p:nvPr/>
            </p:nvSpPr>
            <p:spPr bwMode="auto">
              <a:xfrm>
                <a:off x="811173" y="-77371"/>
                <a:ext cx="2306413" cy="5825408"/>
              </a:xfrm>
              <a:custGeom>
                <a:avLst/>
                <a:gdLst>
                  <a:gd name="T0" fmla="*/ 2147483647 w 21600"/>
                  <a:gd name="T1" fmla="*/ 0 h 38721"/>
                  <a:gd name="T2" fmla="*/ 2147483647 w 21600"/>
                  <a:gd name="T3" fmla="*/ 2147483647 h 38721"/>
                  <a:gd name="T4" fmla="*/ 0 w 21600"/>
                  <a:gd name="T5" fmla="*/ 2147483647 h 3872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8721"/>
                  <a:gd name="T11" fmla="*/ 21600 w 21600"/>
                  <a:gd name="T12" fmla="*/ 38721 h 387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8721" fill="none" extrusionOk="0">
                    <a:moveTo>
                      <a:pt x="9850" y="0"/>
                    </a:moveTo>
                    <a:cubicBezTo>
                      <a:pt x="17063" y="3696"/>
                      <a:pt x="21600" y="11118"/>
                      <a:pt x="21600" y="19223"/>
                    </a:cubicBezTo>
                    <a:cubicBezTo>
                      <a:pt x="21600" y="27551"/>
                      <a:pt x="16811" y="35137"/>
                      <a:pt x="9294" y="38721"/>
                    </a:cubicBezTo>
                  </a:path>
                  <a:path w="21600" h="38721" stroke="0" extrusionOk="0">
                    <a:moveTo>
                      <a:pt x="9850" y="0"/>
                    </a:moveTo>
                    <a:cubicBezTo>
                      <a:pt x="17063" y="3696"/>
                      <a:pt x="21600" y="11118"/>
                      <a:pt x="21600" y="19223"/>
                    </a:cubicBezTo>
                    <a:cubicBezTo>
                      <a:pt x="21600" y="27551"/>
                      <a:pt x="16811" y="35137"/>
                      <a:pt x="9294" y="38721"/>
                    </a:cubicBezTo>
                    <a:lnTo>
                      <a:pt x="0" y="19223"/>
                    </a:lnTo>
                    <a:close/>
                  </a:path>
                </a:pathLst>
              </a:custGeom>
              <a:noFill/>
              <a:ln w="130175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  <a:effectLst>
                <a:glow rad="63500">
                  <a:schemeClr val="tx1">
                    <a:alpha val="62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3" name="WordArt 3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7503" y="2045208"/>
                <a:ext cx="2910249" cy="1200329"/>
              </a:xfrm>
              <a:prstGeom prst="rect">
                <a:avLst/>
              </a:prstGeom>
              <a:noFill/>
              <a:effectLst>
                <a:outerShdw blurRad="101600" dist="50800" dir="4800000" algn="ctr" rotWithShape="0">
                  <a:schemeClr val="tx1"/>
                </a:outerShdw>
              </a:effectLst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 prst="angle"/>
                </a:sp3d>
              </a:bodyPr>
              <a:lstStyle/>
              <a:p>
                <a:pPr algn="ctr"/>
                <a:r>
                  <a:rPr lang="es-EC" sz="3600" spc="300" dirty="0" smtClean="0">
                    <a:ln w="1905"/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</a:gradFill>
                    <a:effectLst>
                      <a:glow rad="63500">
                        <a:schemeClr val="tx1">
                          <a:alpha val="88000"/>
                        </a:schemeClr>
                      </a:glow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Impact" pitchFamily="34" charset="0"/>
                    <a:cs typeface="Arial" pitchFamily="34" charset="0"/>
                  </a:rPr>
                  <a:t>TRABAJO DE TITULACIÓN </a:t>
                </a:r>
                <a:endParaRPr lang="es-EC" sz="3600" spc="300" dirty="0">
                  <a:ln w="1905"/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0"/>
                  </a:gradFill>
                  <a:effectLst>
                    <a:glow rad="63500">
                      <a:schemeClr val="tx1">
                        <a:alpha val="88000"/>
                      </a:schemeClr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Impact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3225335" y="3073511"/>
            <a:ext cx="499545" cy="4191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metal">
            <a:bevelT w="190500" h="165100"/>
          </a:sp3d>
        </p:spPr>
        <p:txBody>
          <a:bodyPr anchor="ctr"/>
          <a:lstStyle/>
          <a:p>
            <a:pPr algn="ctr"/>
            <a:r>
              <a:rPr lang="en-US" sz="20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</a:rPr>
              <a:t>4</a:t>
            </a:r>
            <a:endParaRPr lang="en-US" sz="2000" b="1" dirty="0">
              <a:ln w="3175" cmpd="sng">
                <a:solidFill>
                  <a:sysClr val="windowText" lastClr="000000"/>
                </a:solidFill>
                <a:prstDash val="solid"/>
              </a:ln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772128" y="3051558"/>
            <a:ext cx="8056078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CAPITULO IV ANÁLISIS E INTERPRETACIÓN DE RESULTADOS</a:t>
            </a: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3191326" y="4127069"/>
            <a:ext cx="481622" cy="4191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metal">
            <a:bevelT w="190500" h="165100"/>
          </a:sp3d>
        </p:spPr>
        <p:txBody>
          <a:bodyPr anchor="ctr"/>
          <a:lstStyle/>
          <a:p>
            <a:pPr algn="ctr"/>
            <a:r>
              <a:rPr lang="en-US" sz="20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</a:rPr>
              <a:t>5</a:t>
            </a:r>
            <a:endParaRPr lang="en-US" sz="2000" b="1" dirty="0">
              <a:ln w="3175" cmpd="sng">
                <a:solidFill>
                  <a:sysClr val="windowText" lastClr="000000"/>
                </a:solidFill>
                <a:prstDash val="solid"/>
              </a:ln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738118" y="4105116"/>
            <a:ext cx="784428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CAPÍTULO V CONCLUSIONES Y RECOMENDACIONES </a:t>
            </a: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2936153" y="5058221"/>
            <a:ext cx="481623" cy="4191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metal">
            <a:bevelT w="190500" h="165100"/>
          </a:sp3d>
        </p:spPr>
        <p:txBody>
          <a:bodyPr anchor="ctr"/>
          <a:lstStyle/>
          <a:p>
            <a:pPr algn="ctr"/>
            <a:r>
              <a:rPr lang="en-US" sz="20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</a:rPr>
              <a:t>6</a:t>
            </a:r>
            <a:endParaRPr lang="en-US" sz="2000" b="1" dirty="0">
              <a:ln w="3175" cmpd="sng">
                <a:solidFill>
                  <a:sysClr val="windowText" lastClr="000000"/>
                </a:solidFill>
                <a:prstDash val="solid"/>
              </a:ln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498644" y="5036939"/>
            <a:ext cx="46872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CAPITULO VI PROPUESTA</a:t>
            </a: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2403158" y="5933092"/>
            <a:ext cx="481623" cy="4191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metal">
            <a:bevelT w="190500" h="165100"/>
          </a:sp3d>
        </p:spPr>
        <p:txBody>
          <a:bodyPr anchor="ctr"/>
          <a:lstStyle/>
          <a:p>
            <a:pPr algn="ctr"/>
            <a:r>
              <a:rPr lang="en-US" sz="20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</a:rPr>
              <a:t>7</a:t>
            </a:r>
            <a:endParaRPr lang="en-US" sz="2000" b="1" dirty="0">
              <a:ln w="3175" cmpd="sng">
                <a:solidFill>
                  <a:sysClr val="windowText" lastClr="000000"/>
                </a:solidFill>
                <a:prstDash val="solid"/>
              </a:ln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2965649" y="5911810"/>
            <a:ext cx="46872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ANEXOS</a:t>
            </a: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9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/>
          <p:cNvSpPr txBox="1">
            <a:spLocks/>
          </p:cNvSpPr>
          <p:nvPr/>
        </p:nvSpPr>
        <p:spPr>
          <a:xfrm>
            <a:off x="622126" y="67150"/>
            <a:ext cx="10972800" cy="817643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7600" b="1" dirty="0" smtClean="0">
                <a:solidFill>
                  <a:srgbClr val="FF0000"/>
                </a:solidFill>
              </a:rPr>
              <a:t>CAPITULO VI</a:t>
            </a:r>
          </a:p>
          <a:p>
            <a:pPr algn="ctr"/>
            <a:r>
              <a:rPr lang="es-EC" sz="11200" b="1" dirty="0" smtClean="0">
                <a:solidFill>
                  <a:srgbClr val="FF0000"/>
                </a:solidFill>
              </a:rPr>
              <a:t>PROPUESTA</a:t>
            </a:r>
            <a:endParaRPr lang="es-EC" sz="9600" b="1" dirty="0">
              <a:solidFill>
                <a:srgbClr val="FF0000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668608" y="883808"/>
            <a:ext cx="4886663" cy="1084914"/>
            <a:chOff x="3668608" y="883808"/>
            <a:chExt cx="4886663" cy="1084914"/>
          </a:xfrm>
        </p:grpSpPr>
        <p:sp>
          <p:nvSpPr>
            <p:cNvPr id="5" name="4 Rectángulo"/>
            <p:cNvSpPr/>
            <p:nvPr/>
          </p:nvSpPr>
          <p:spPr>
            <a:xfrm>
              <a:off x="4425599" y="883808"/>
              <a:ext cx="3357563" cy="36590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0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OPERACIONALIZACIÓN</a:t>
              </a:r>
              <a:r>
                <a:rPr lang="es-ES" sz="2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3668608" y="1369754"/>
              <a:ext cx="4886663" cy="4837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INSTRUCTIVO CAMPAÑA DE RESPONSABILIDAD ECOLÓGICA (</a:t>
              </a:r>
              <a:r>
                <a:rPr lang="es-ES" sz="16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R.D.S</a:t>
              </a:r>
              <a:r>
                <a:rPr lang="es-E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.)</a:t>
              </a:r>
              <a:endPara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Conector angular 31"/>
            <p:cNvCxnSpPr>
              <a:stCxn id="5" idx="2"/>
              <a:endCxn id="6" idx="0"/>
            </p:cNvCxnSpPr>
            <p:nvPr/>
          </p:nvCxnSpPr>
          <p:spPr>
            <a:xfrm rot="16200000" flipH="1">
              <a:off x="6048139" y="1305953"/>
              <a:ext cx="120042" cy="7559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ector angular 35"/>
            <p:cNvCxnSpPr>
              <a:stCxn id="6" idx="2"/>
              <a:endCxn id="3" idx="0"/>
            </p:cNvCxnSpPr>
            <p:nvPr/>
          </p:nvCxnSpPr>
          <p:spPr>
            <a:xfrm rot="16200000" flipH="1">
              <a:off x="6054607" y="1910802"/>
              <a:ext cx="115252" cy="587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upo 6"/>
          <p:cNvGrpSpPr/>
          <p:nvPr/>
        </p:nvGrpSpPr>
        <p:grpSpPr>
          <a:xfrm>
            <a:off x="329757" y="2799832"/>
            <a:ext cx="11481196" cy="3989730"/>
            <a:chOff x="329757" y="2799832"/>
            <a:chExt cx="11481196" cy="3989730"/>
          </a:xfrm>
        </p:grpSpPr>
        <p:graphicFrame>
          <p:nvGraphicFramePr>
            <p:cNvPr id="12" name="11 Diagrama"/>
            <p:cNvGraphicFramePr/>
            <p:nvPr>
              <p:extLst>
                <p:ext uri="{D42A27DB-BD31-4B8C-83A1-F6EECF244321}">
                  <p14:modId xmlns:p14="http://schemas.microsoft.com/office/powerpoint/2010/main" val="3804644118"/>
                </p:ext>
              </p:extLst>
            </p:nvPr>
          </p:nvGraphicFramePr>
          <p:xfrm>
            <a:off x="329757" y="2799832"/>
            <a:ext cx="3730477" cy="39039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48" name="52 Grupo"/>
            <p:cNvGrpSpPr>
              <a:grpSpLocks/>
            </p:cNvGrpSpPr>
            <p:nvPr/>
          </p:nvGrpSpPr>
          <p:grpSpPr bwMode="auto">
            <a:xfrm>
              <a:off x="894430" y="2991967"/>
              <a:ext cx="10914435" cy="505552"/>
              <a:chOff x="767298" y="1720787"/>
              <a:chExt cx="1304403" cy="712491"/>
            </a:xfrm>
          </p:grpSpPr>
          <p:sp>
            <p:nvSpPr>
              <p:cNvPr id="49" name="33 Redondear rectángulo de esquina del mismo lado"/>
              <p:cNvSpPr/>
              <p:nvPr/>
            </p:nvSpPr>
            <p:spPr>
              <a:xfrm rot="5400000">
                <a:off x="1063254" y="1424831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0" name="Redondear rectángulo de esquina del mismo lado 4"/>
              <p:cNvSpPr/>
              <p:nvPr/>
            </p:nvSpPr>
            <p:spPr>
              <a:xfrm>
                <a:off x="767298" y="1754717"/>
                <a:ext cx="1299912" cy="644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/>
                <a:r>
                  <a:rPr lang="es-E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Implementar procedimientos de reciclaje de desechos que permitan mejorar la salubridad e imagen de la </a:t>
                </a:r>
                <a:r>
                  <a:rPr lang="es-ES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ESFORSE</a:t>
                </a:r>
                <a:r>
                  <a:rPr lang="es-E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y mitigar la contaminación del medio ambiente.</a:t>
                </a:r>
              </a:p>
            </p:txBody>
          </p:sp>
        </p:grpSp>
        <p:grpSp>
          <p:nvGrpSpPr>
            <p:cNvPr id="43" name="52 Grupo"/>
            <p:cNvGrpSpPr>
              <a:grpSpLocks/>
            </p:cNvGrpSpPr>
            <p:nvPr/>
          </p:nvGrpSpPr>
          <p:grpSpPr bwMode="auto">
            <a:xfrm>
              <a:off x="892452" y="3560925"/>
              <a:ext cx="10916413" cy="498666"/>
              <a:chOff x="767298" y="1720787"/>
              <a:chExt cx="1304403" cy="712491"/>
            </a:xfrm>
          </p:grpSpPr>
          <p:sp>
            <p:nvSpPr>
              <p:cNvPr id="44" name="33 Redondear rectángulo de esquina del mismo lado"/>
              <p:cNvSpPr/>
              <p:nvPr/>
            </p:nvSpPr>
            <p:spPr>
              <a:xfrm rot="5400000">
                <a:off x="1063254" y="1424831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" name="Redondear rectángulo de esquina del mismo lado 4"/>
              <p:cNvSpPr/>
              <p:nvPr/>
            </p:nvSpPr>
            <p:spPr>
              <a:xfrm>
                <a:off x="767298" y="1736752"/>
                <a:ext cx="1299913" cy="644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 algn="just"/>
                <a:r>
                  <a:rPr lang="es-E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Fomentar</a:t>
                </a:r>
                <a:r>
                  <a:rPr lang="es-EC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una conciencia positiva en el personal militar y familiares </a:t>
                </a:r>
                <a:r>
                  <a:rPr lang="es-EC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es-EC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la </a:t>
                </a:r>
                <a:r>
                  <a:rPr lang="es-EC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ESFORSE</a:t>
                </a:r>
                <a:r>
                  <a:rPr lang="es-EC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para el buen cuidado y preservación del medio ambiente.</a:t>
                </a:r>
                <a:endParaRPr lang="es-E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52 Grupo"/>
            <p:cNvGrpSpPr>
              <a:grpSpLocks/>
            </p:cNvGrpSpPr>
            <p:nvPr/>
          </p:nvGrpSpPr>
          <p:grpSpPr bwMode="auto">
            <a:xfrm>
              <a:off x="890119" y="4640629"/>
              <a:ext cx="10918393" cy="473167"/>
              <a:chOff x="767298" y="1720787"/>
              <a:chExt cx="1304403" cy="712491"/>
            </a:xfrm>
          </p:grpSpPr>
          <p:sp>
            <p:nvSpPr>
              <p:cNvPr id="53" name="33 Redondear rectángulo de esquina del mismo lado"/>
              <p:cNvSpPr/>
              <p:nvPr/>
            </p:nvSpPr>
            <p:spPr>
              <a:xfrm rot="5400000">
                <a:off x="1063254" y="1424831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4" name="Redondear rectángulo de esquina del mismo lado 4"/>
              <p:cNvSpPr/>
              <p:nvPr/>
            </p:nvSpPr>
            <p:spPr>
              <a:xfrm>
                <a:off x="767298" y="1754714"/>
                <a:ext cx="1298417" cy="6446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lvl="0" algn="just"/>
                <a:r>
                  <a:rPr lang="es-EC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Disponer de herramientas prácticas para el manejo de desechos sólidos al interior del Instituto y su entrega a la institución pertinente, como parte de la responsabilidad ecológica de nuestra institución con la </a:t>
                </a:r>
                <a:r>
                  <a:rPr lang="es-EC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sociedad.</a:t>
                </a:r>
                <a:endParaRPr lang="es-E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9" name="52 Grupo"/>
            <p:cNvGrpSpPr>
              <a:grpSpLocks/>
            </p:cNvGrpSpPr>
            <p:nvPr/>
          </p:nvGrpSpPr>
          <p:grpSpPr bwMode="auto">
            <a:xfrm>
              <a:off x="894540" y="4101278"/>
              <a:ext cx="10916413" cy="498666"/>
              <a:chOff x="767298" y="1720787"/>
              <a:chExt cx="1304403" cy="712491"/>
            </a:xfrm>
          </p:grpSpPr>
          <p:sp>
            <p:nvSpPr>
              <p:cNvPr id="60" name="33 Redondear rectángulo de esquina del mismo lado"/>
              <p:cNvSpPr/>
              <p:nvPr/>
            </p:nvSpPr>
            <p:spPr>
              <a:xfrm rot="5400000">
                <a:off x="1063254" y="1424831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1" name="Redondear rectángulo de esquina del mismo lado 4"/>
              <p:cNvSpPr/>
              <p:nvPr/>
            </p:nvSpPr>
            <p:spPr>
              <a:xfrm>
                <a:off x="767298" y="1736752"/>
                <a:ext cx="1299663" cy="644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 algn="just"/>
                <a:r>
                  <a:rPr lang="es-E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Establecer políticas permanentes para ejecutar la campaña de responsabilidad ecológica, como parte de la buena Imagen Institucional de la </a:t>
                </a:r>
                <a:r>
                  <a:rPr lang="es-ES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ESFORSE</a:t>
                </a:r>
                <a:r>
                  <a:rPr lang="es-E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grpSp>
          <p:nvGrpSpPr>
            <p:cNvPr id="62" name="52 Grupo"/>
            <p:cNvGrpSpPr>
              <a:grpSpLocks/>
            </p:cNvGrpSpPr>
            <p:nvPr/>
          </p:nvGrpSpPr>
          <p:grpSpPr bwMode="auto">
            <a:xfrm>
              <a:off x="890230" y="5194883"/>
              <a:ext cx="10920370" cy="742453"/>
              <a:chOff x="767298" y="1813176"/>
              <a:chExt cx="1304403" cy="712491"/>
            </a:xfrm>
          </p:grpSpPr>
          <p:sp>
            <p:nvSpPr>
              <p:cNvPr id="63" name="33 Redondear rectángulo de esquina del mismo lado"/>
              <p:cNvSpPr/>
              <p:nvPr/>
            </p:nvSpPr>
            <p:spPr>
              <a:xfrm rot="5400000">
                <a:off x="1063254" y="1517220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4" name="Redondear rectángulo de esquina del mismo lado 4"/>
              <p:cNvSpPr/>
              <p:nvPr/>
            </p:nvSpPr>
            <p:spPr>
              <a:xfrm>
                <a:off x="767298" y="1841862"/>
                <a:ext cx="1298168" cy="644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/>
                <a:r>
                  <a:rPr lang="es-E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Concienciar al personal de la </a:t>
                </a:r>
                <a:r>
                  <a:rPr lang="es-ES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ESFORSE</a:t>
                </a:r>
                <a:r>
                  <a:rPr lang="es-E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mediante charlas educativas sobre el correcto manejo y almacenamiento de los desechos, a fin de disminuir el volumen de residuos </a:t>
                </a:r>
                <a:r>
                  <a:rPr lang="es-E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sólidos, reciclando </a:t>
                </a:r>
                <a:r>
                  <a:rPr lang="es-E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 manera consciente y correcta. </a:t>
                </a:r>
              </a:p>
            </p:txBody>
          </p:sp>
        </p:grpSp>
        <p:grpSp>
          <p:nvGrpSpPr>
            <p:cNvPr id="65" name="52 Grupo"/>
            <p:cNvGrpSpPr>
              <a:grpSpLocks/>
            </p:cNvGrpSpPr>
            <p:nvPr/>
          </p:nvGrpSpPr>
          <p:grpSpPr bwMode="auto">
            <a:xfrm>
              <a:off x="884564" y="5992666"/>
              <a:ext cx="10920370" cy="796896"/>
              <a:chOff x="767298" y="1813176"/>
              <a:chExt cx="1304403" cy="712491"/>
            </a:xfrm>
          </p:grpSpPr>
          <p:sp>
            <p:nvSpPr>
              <p:cNvPr id="66" name="33 Redondear rectángulo de esquina del mismo lado"/>
              <p:cNvSpPr/>
              <p:nvPr/>
            </p:nvSpPr>
            <p:spPr>
              <a:xfrm rot="5400000">
                <a:off x="1063254" y="1517220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7" name="Redondear rectángulo de esquina del mismo lado 4"/>
              <p:cNvSpPr/>
              <p:nvPr/>
            </p:nvSpPr>
            <p:spPr>
              <a:xfrm>
                <a:off x="767298" y="1841862"/>
                <a:ext cx="1298168" cy="644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/>
                <a:r>
                  <a:rPr lang="es-E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Ayudar a la protección del medio ambiente, mediante la participación activa de los estudiantes, docente personal administrativo del instituto y toda la sociedad civil en las acciones previas de clasificación y reciclaje de la basura.</a:t>
                </a:r>
              </a:p>
            </p:txBody>
          </p:sp>
        </p:grpSp>
      </p:grpSp>
      <p:grpSp>
        <p:nvGrpSpPr>
          <p:cNvPr id="4" name="Grupo 3"/>
          <p:cNvGrpSpPr/>
          <p:nvPr/>
        </p:nvGrpSpPr>
        <p:grpSpPr>
          <a:xfrm>
            <a:off x="329757" y="1968722"/>
            <a:ext cx="11338504" cy="2783087"/>
            <a:chOff x="329757" y="1968722"/>
            <a:chExt cx="11338504" cy="2783087"/>
          </a:xfrm>
        </p:grpSpPr>
        <p:sp>
          <p:nvSpPr>
            <p:cNvPr id="3" name="Rectángulo redondeado 2"/>
            <p:cNvSpPr/>
            <p:nvPr/>
          </p:nvSpPr>
          <p:spPr>
            <a:xfrm>
              <a:off x="556793" y="1968722"/>
              <a:ext cx="11111468" cy="8328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E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O.G</a:t>
              </a:r>
              <a:r>
                <a:rPr lang="es-E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Impartir 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disposiciones a los </a:t>
              </a:r>
              <a:r>
                <a:rPr lang="es-E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Dptos., 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s-E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ecciones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, batallones </a:t>
              </a:r>
              <a:r>
                <a:rPr lang="es-E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Aspts</a:t>
              </a:r>
              <a:r>
                <a:rPr lang="es-E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y 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personal </a:t>
              </a:r>
              <a:r>
                <a:rPr lang="es-E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profesional 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de la </a:t>
              </a:r>
              <a:r>
                <a:rPr lang="es-E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ESFORSE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, para la ejecución cíclica y permanente de la campaña de </a:t>
              </a:r>
              <a:r>
                <a:rPr lang="es-E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R.D.S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s-E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en el interior del instituto, como parte de la responsabilidad ecológica de la institución.</a:t>
              </a:r>
            </a:p>
          </p:txBody>
        </p:sp>
        <p:cxnSp>
          <p:nvCxnSpPr>
            <p:cNvPr id="10" name="Conector angular 9"/>
            <p:cNvCxnSpPr>
              <a:stCxn id="3" idx="1"/>
              <a:endCxn id="12" idx="1"/>
            </p:cNvCxnSpPr>
            <p:nvPr/>
          </p:nvCxnSpPr>
          <p:spPr>
            <a:xfrm rot="10800000" flipV="1">
              <a:off x="329757" y="2385159"/>
              <a:ext cx="227036" cy="2366650"/>
            </a:xfrm>
            <a:prstGeom prst="bentConnector3">
              <a:avLst>
                <a:gd name="adj1" fmla="val 200689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5729615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/>
          <p:cNvSpPr txBox="1">
            <a:spLocks/>
          </p:cNvSpPr>
          <p:nvPr/>
        </p:nvSpPr>
        <p:spPr>
          <a:xfrm>
            <a:off x="609600" y="179884"/>
            <a:ext cx="10972800" cy="817643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7600" b="1" dirty="0" smtClean="0">
                <a:solidFill>
                  <a:srgbClr val="FF0000"/>
                </a:solidFill>
              </a:rPr>
              <a:t>CAPITULO VI</a:t>
            </a:r>
          </a:p>
          <a:p>
            <a:pPr algn="ctr"/>
            <a:r>
              <a:rPr lang="es-EC" sz="11200" b="1" dirty="0" smtClean="0">
                <a:solidFill>
                  <a:srgbClr val="FF0000"/>
                </a:solidFill>
              </a:rPr>
              <a:t>PROPUESTA</a:t>
            </a:r>
            <a:endParaRPr lang="es-EC" sz="9600" b="1" dirty="0">
              <a:solidFill>
                <a:srgbClr val="FF0000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416260" y="839244"/>
            <a:ext cx="3481416" cy="915488"/>
            <a:chOff x="1416260" y="839244"/>
            <a:chExt cx="3481416" cy="915488"/>
          </a:xfrm>
        </p:grpSpPr>
        <p:sp>
          <p:nvSpPr>
            <p:cNvPr id="6" name="5 Rectángulo"/>
            <p:cNvSpPr/>
            <p:nvPr/>
          </p:nvSpPr>
          <p:spPr>
            <a:xfrm>
              <a:off x="1416260" y="839244"/>
              <a:ext cx="3481416" cy="77420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b="1" dirty="0" smtClean="0">
                  <a:solidFill>
                    <a:schemeClr val="tx1"/>
                  </a:solidFill>
                </a:rPr>
                <a:t>PROYECTO </a:t>
              </a:r>
              <a:r>
                <a:rPr lang="es-E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s-ES" b="1" dirty="0" smtClean="0">
                  <a:solidFill>
                    <a:schemeClr val="tx1"/>
                  </a:solidFill>
                </a:rPr>
                <a:t> REFORESTACIÓN DE LAS ÁREAS VERDES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Conector angular 35"/>
            <p:cNvCxnSpPr>
              <a:stCxn id="6" idx="2"/>
              <a:endCxn id="3" idx="0"/>
            </p:cNvCxnSpPr>
            <p:nvPr/>
          </p:nvCxnSpPr>
          <p:spPr>
            <a:xfrm rot="5400000">
              <a:off x="3080830" y="1678593"/>
              <a:ext cx="141278" cy="10999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upo 3"/>
          <p:cNvGrpSpPr/>
          <p:nvPr/>
        </p:nvGrpSpPr>
        <p:grpSpPr>
          <a:xfrm>
            <a:off x="329758" y="1754731"/>
            <a:ext cx="5605927" cy="3149812"/>
            <a:chOff x="329758" y="1754731"/>
            <a:chExt cx="5605927" cy="3149812"/>
          </a:xfrm>
        </p:grpSpPr>
        <p:sp>
          <p:nvSpPr>
            <p:cNvPr id="3" name="Rectángulo redondeado 2"/>
            <p:cNvSpPr/>
            <p:nvPr/>
          </p:nvSpPr>
          <p:spPr>
            <a:xfrm>
              <a:off x="356252" y="1754731"/>
              <a:ext cx="5579433" cy="12687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O. G. </a:t>
              </a:r>
              <a:r>
                <a:rPr lang="es-ES_tradnl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Recuperar los bosques, mediante la reposición de especies forestales, para proteger, conservar, preservar la biodiversidad y el medio ambiente rural, </a:t>
              </a:r>
              <a:r>
                <a:rPr lang="es-ES_tradnl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 de </a:t>
              </a:r>
              <a:r>
                <a:rPr lang="es-ES_tradnl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la comunidad educativa de la </a:t>
              </a:r>
              <a:r>
                <a:rPr lang="es-ES_tradnl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ESFORSE</a:t>
              </a:r>
              <a:endParaRPr lang="es-ES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8" name="Conector angular 57"/>
            <p:cNvCxnSpPr>
              <a:stCxn id="3" idx="1"/>
              <a:endCxn id="12" idx="1"/>
            </p:cNvCxnSpPr>
            <p:nvPr/>
          </p:nvCxnSpPr>
          <p:spPr>
            <a:xfrm rot="10800000" flipV="1">
              <a:off x="329758" y="2389113"/>
              <a:ext cx="26495" cy="2515430"/>
            </a:xfrm>
            <a:prstGeom prst="bentConnector3">
              <a:avLst>
                <a:gd name="adj1" fmla="val 962804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upo 4"/>
          <p:cNvGrpSpPr/>
          <p:nvPr/>
        </p:nvGrpSpPr>
        <p:grpSpPr>
          <a:xfrm>
            <a:off x="329757" y="2879832"/>
            <a:ext cx="5582178" cy="4049422"/>
            <a:chOff x="329757" y="2879832"/>
            <a:chExt cx="5582178" cy="4049422"/>
          </a:xfrm>
        </p:grpSpPr>
        <p:graphicFrame>
          <p:nvGraphicFramePr>
            <p:cNvPr id="12" name="11 Diagrama"/>
            <p:cNvGraphicFramePr/>
            <p:nvPr>
              <p:extLst>
                <p:ext uri="{D42A27DB-BD31-4B8C-83A1-F6EECF244321}">
                  <p14:modId xmlns:p14="http://schemas.microsoft.com/office/powerpoint/2010/main" val="4265367248"/>
                </p:ext>
              </p:extLst>
            </p:nvPr>
          </p:nvGraphicFramePr>
          <p:xfrm>
            <a:off x="329757" y="2879832"/>
            <a:ext cx="3730477" cy="40494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48" name="52 Grupo"/>
            <p:cNvGrpSpPr>
              <a:grpSpLocks/>
            </p:cNvGrpSpPr>
            <p:nvPr/>
          </p:nvGrpSpPr>
          <p:grpSpPr bwMode="auto">
            <a:xfrm>
              <a:off x="879713" y="3202700"/>
              <a:ext cx="5032222" cy="1321791"/>
              <a:chOff x="767297" y="1720783"/>
              <a:chExt cx="1304403" cy="712490"/>
            </a:xfrm>
          </p:grpSpPr>
          <p:sp>
            <p:nvSpPr>
              <p:cNvPr id="49" name="33 Redondear rectángulo de esquina del mismo lado"/>
              <p:cNvSpPr/>
              <p:nvPr/>
            </p:nvSpPr>
            <p:spPr>
              <a:xfrm rot="5400000">
                <a:off x="1063254" y="1424826"/>
                <a:ext cx="712490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0" name="Redondear rectángulo de esquina del mismo lado 4"/>
              <p:cNvSpPr/>
              <p:nvPr/>
            </p:nvSpPr>
            <p:spPr>
              <a:xfrm>
                <a:off x="767298" y="1744997"/>
                <a:ext cx="1269492" cy="644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algn="just"/>
                <a:r>
                  <a:rPr lang="es-E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Concienciar a la comunidad de la </a:t>
                </a:r>
                <a:r>
                  <a:rPr lang="es-ES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ESFORSE</a:t>
                </a:r>
                <a:r>
                  <a:rPr lang="es-E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en el cuidado y protección de la naturaleza mediante charlas y conferencias sobre protección del medio ambiente y en especial de la </a:t>
                </a:r>
                <a:r>
                  <a:rPr lang="es-E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flora.</a:t>
                </a:r>
                <a:r>
                  <a:rPr lang="es-ES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s-E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52 Grupo"/>
            <p:cNvGrpSpPr>
              <a:grpSpLocks/>
            </p:cNvGrpSpPr>
            <p:nvPr/>
          </p:nvGrpSpPr>
          <p:grpSpPr bwMode="auto">
            <a:xfrm>
              <a:off x="877739" y="4785756"/>
              <a:ext cx="5034196" cy="1567540"/>
              <a:chOff x="767298" y="1720787"/>
              <a:chExt cx="1304403" cy="712491"/>
            </a:xfrm>
          </p:grpSpPr>
          <p:sp>
            <p:nvSpPr>
              <p:cNvPr id="38" name="33 Redondear rectángulo de esquina del mismo lado"/>
              <p:cNvSpPr/>
              <p:nvPr/>
            </p:nvSpPr>
            <p:spPr>
              <a:xfrm rot="5400000">
                <a:off x="1063254" y="1424831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Redondear rectángulo de esquina del mismo lado 4"/>
              <p:cNvSpPr/>
              <p:nvPr/>
            </p:nvSpPr>
            <p:spPr>
              <a:xfrm>
                <a:off x="767298" y="1754716"/>
                <a:ext cx="1269492" cy="644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algn="just"/>
                <a:r>
                  <a:rPr lang="es-EC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Reforestar las áreas deforestadas en tres fases, mediante la implantación de árboles endémicos de la zona (</a:t>
                </a:r>
                <a:r>
                  <a:rPr lang="es-EC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cholan</a:t>
                </a:r>
                <a:r>
                  <a:rPr lang="es-EC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retamas, acacias), maderables (pino, ciprés) ornamentales (cepillo blanco, cepillo rojo, acacias) para recuperar la flora de la </a:t>
                </a:r>
                <a:r>
                  <a:rPr lang="es-EC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ESFORSE</a:t>
                </a:r>
                <a:r>
                  <a:rPr lang="es-EC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s-E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" name="Cerrar llave 8"/>
          <p:cNvSpPr/>
          <p:nvPr/>
        </p:nvSpPr>
        <p:spPr>
          <a:xfrm>
            <a:off x="5985789" y="2770772"/>
            <a:ext cx="1355758" cy="3854579"/>
          </a:xfrm>
          <a:prstGeom prst="rightBrac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 EJECUTARA EN TRES FASES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090864" y="2588170"/>
            <a:ext cx="4713208" cy="4203860"/>
            <a:chOff x="7090864" y="2588170"/>
            <a:chExt cx="4713208" cy="4203860"/>
          </a:xfrm>
        </p:grpSpPr>
        <p:grpSp>
          <p:nvGrpSpPr>
            <p:cNvPr id="16" name="119 Grupo"/>
            <p:cNvGrpSpPr>
              <a:grpSpLocks/>
            </p:cNvGrpSpPr>
            <p:nvPr/>
          </p:nvGrpSpPr>
          <p:grpSpPr bwMode="auto">
            <a:xfrm>
              <a:off x="7346370" y="2687647"/>
              <a:ext cx="4457699" cy="1094011"/>
              <a:chOff x="767297" y="1720788"/>
              <a:chExt cx="1304403" cy="652620"/>
            </a:xfrm>
          </p:grpSpPr>
          <p:sp>
            <p:nvSpPr>
              <p:cNvPr id="26" name="25 Redondear rectángulo de esquina del mismo lado"/>
              <p:cNvSpPr/>
              <p:nvPr/>
            </p:nvSpPr>
            <p:spPr>
              <a:xfrm rot="5400000">
                <a:off x="1093189" y="1394896"/>
                <a:ext cx="652620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Redondear rectángulo de esquina del mismo lado 4"/>
              <p:cNvSpPr/>
              <p:nvPr/>
            </p:nvSpPr>
            <p:spPr>
              <a:xfrm>
                <a:off x="767298" y="1755093"/>
                <a:ext cx="1269492" cy="61831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lvl="0" algn="just"/>
                <a:r>
                  <a:rPr lang="es-ES_tradnl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1ra</a:t>
                </a:r>
                <a:r>
                  <a:rPr lang="es-ES_tradnl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fase en </a:t>
                </a:r>
                <a:r>
                  <a:rPr lang="es-ES_tradn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 </a:t>
                </a:r>
                <a:r>
                  <a:rPr lang="es-ES_tradnl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primer </a:t>
                </a:r>
                <a:r>
                  <a:rPr lang="es-ES_tradn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trimestre del </a:t>
                </a:r>
                <a:r>
                  <a:rPr lang="es-ES_tradnl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2016 </a:t>
                </a:r>
                <a:r>
                  <a:rPr lang="es-ES_tradn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reforestando el perímetro de la ESFORSE con árboles ornamentales  </a:t>
                </a:r>
                <a:r>
                  <a:rPr lang="es-E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(cepillo blanco, cepillo rojo, acacias)</a:t>
                </a:r>
                <a:r>
                  <a:rPr lang="es-ES_tradnl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s-E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Abrir llave 9"/>
            <p:cNvSpPr/>
            <p:nvPr/>
          </p:nvSpPr>
          <p:spPr>
            <a:xfrm>
              <a:off x="7090864" y="2588170"/>
              <a:ext cx="427512" cy="420386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9" name="119 Grupo"/>
            <p:cNvGrpSpPr>
              <a:grpSpLocks/>
            </p:cNvGrpSpPr>
            <p:nvPr/>
          </p:nvGrpSpPr>
          <p:grpSpPr bwMode="auto">
            <a:xfrm>
              <a:off x="7366167" y="3868608"/>
              <a:ext cx="4437905" cy="1282590"/>
              <a:chOff x="767298" y="1720788"/>
              <a:chExt cx="1304403" cy="712491"/>
            </a:xfrm>
          </p:grpSpPr>
          <p:sp>
            <p:nvSpPr>
              <p:cNvPr id="60" name="25 Redondear rectángulo de esquina del mismo lado"/>
              <p:cNvSpPr/>
              <p:nvPr/>
            </p:nvSpPr>
            <p:spPr>
              <a:xfrm rot="5400000">
                <a:off x="1063254" y="1424832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1" name="Redondear rectángulo de esquina del mismo lado 4"/>
              <p:cNvSpPr/>
              <p:nvPr/>
            </p:nvSpPr>
            <p:spPr>
              <a:xfrm>
                <a:off x="767298" y="1755093"/>
                <a:ext cx="1269492" cy="6438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 algn="just"/>
                <a:r>
                  <a:rPr lang="es-ES_tradnl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2da</a:t>
                </a:r>
                <a:r>
                  <a:rPr lang="es-ES_tradnl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s-ES_tradn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fase </a:t>
                </a:r>
                <a:r>
                  <a:rPr lang="es-ES_tradnl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es-ES_tradn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 segundo trimestre del 2016 </a:t>
                </a:r>
                <a:r>
                  <a:rPr lang="es-ES_tradnl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reforestando </a:t>
                </a:r>
                <a:r>
                  <a:rPr lang="es-ES_tradn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 campamento No 1 con árboles ecológicos/maderables (pino </a:t>
                </a:r>
                <a:r>
                  <a:rPr lang="es-ES_tradnl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cholan</a:t>
                </a:r>
                <a:r>
                  <a:rPr lang="es-ES_tradn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retamas y ciprés</a:t>
                </a:r>
                <a:r>
                  <a:rPr lang="es-ES_tradnl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s-ES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s-E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2" name="119 Grupo"/>
            <p:cNvGrpSpPr>
              <a:grpSpLocks/>
            </p:cNvGrpSpPr>
            <p:nvPr/>
          </p:nvGrpSpPr>
          <p:grpSpPr bwMode="auto">
            <a:xfrm>
              <a:off x="7364190" y="5330402"/>
              <a:ext cx="4439882" cy="1294949"/>
              <a:chOff x="767298" y="1720788"/>
              <a:chExt cx="1304403" cy="712491"/>
            </a:xfrm>
          </p:grpSpPr>
          <p:sp>
            <p:nvSpPr>
              <p:cNvPr id="63" name="25 Redondear rectángulo de esquina del mismo lado"/>
              <p:cNvSpPr/>
              <p:nvPr/>
            </p:nvSpPr>
            <p:spPr>
              <a:xfrm rot="5400000">
                <a:off x="1063254" y="1424832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4" name="Redondear rectángulo de esquina del mismo lado 4"/>
              <p:cNvSpPr/>
              <p:nvPr/>
            </p:nvSpPr>
            <p:spPr>
              <a:xfrm>
                <a:off x="767298" y="1755093"/>
                <a:ext cx="1269492" cy="6438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algn="just"/>
                <a:r>
                  <a:rPr lang="es-ES_tradnl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3ra</a:t>
                </a:r>
                <a:r>
                  <a:rPr lang="es-ES_tradnl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s-ES_tradn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fase </a:t>
                </a:r>
                <a:r>
                  <a:rPr lang="es-ES_tradnl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es-ES_tradn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 cuarto trimestre del 2016 forestando el área del campamento No. 2 con árboles ecológicos/maderables (pino </a:t>
                </a:r>
                <a:r>
                  <a:rPr lang="es-ES_tradnl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cholan</a:t>
                </a:r>
                <a:r>
                  <a:rPr lang="es-ES_tradn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retamas y ciprés)</a:t>
                </a:r>
                <a:endParaRPr lang="es-E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86385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/>
          <p:cNvSpPr txBox="1">
            <a:spLocks/>
          </p:cNvSpPr>
          <p:nvPr/>
        </p:nvSpPr>
        <p:spPr>
          <a:xfrm>
            <a:off x="622126" y="67150"/>
            <a:ext cx="10972800" cy="817643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7600" b="1" dirty="0" smtClean="0">
                <a:solidFill>
                  <a:srgbClr val="FF0000"/>
                </a:solidFill>
              </a:rPr>
              <a:t>CAPITULO VI</a:t>
            </a:r>
          </a:p>
          <a:p>
            <a:pPr algn="ctr"/>
            <a:r>
              <a:rPr lang="es-EC" sz="11200" b="1" dirty="0" smtClean="0">
                <a:solidFill>
                  <a:srgbClr val="FF0000"/>
                </a:solidFill>
              </a:rPr>
              <a:t>PROPUESTA</a:t>
            </a:r>
            <a:endParaRPr lang="es-EC" sz="9600" b="1" dirty="0">
              <a:solidFill>
                <a:srgbClr val="FF0000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668608" y="948203"/>
            <a:ext cx="4886663" cy="1406888"/>
            <a:chOff x="3668608" y="948203"/>
            <a:chExt cx="4886663" cy="1406888"/>
          </a:xfrm>
        </p:grpSpPr>
        <p:sp>
          <p:nvSpPr>
            <p:cNvPr id="5" name="4 Rectángulo"/>
            <p:cNvSpPr/>
            <p:nvPr/>
          </p:nvSpPr>
          <p:spPr>
            <a:xfrm>
              <a:off x="4425599" y="948203"/>
              <a:ext cx="3357563" cy="36590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0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OPERACIONALIZACIÓN</a:t>
              </a:r>
              <a:r>
                <a:rPr lang="es-ES" sz="2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3668608" y="1485665"/>
              <a:ext cx="4886663" cy="56410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INSTRUCTIVO PARA LA REFORESTACIÓN DE LAS ÁREAS VERDES</a:t>
              </a:r>
              <a:endPara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Conector angular 31"/>
            <p:cNvCxnSpPr>
              <a:stCxn id="5" idx="2"/>
              <a:endCxn id="6" idx="0"/>
            </p:cNvCxnSpPr>
            <p:nvPr/>
          </p:nvCxnSpPr>
          <p:spPr>
            <a:xfrm rot="16200000" flipH="1">
              <a:off x="6022381" y="1396106"/>
              <a:ext cx="171558" cy="7559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ector angular 35"/>
            <p:cNvCxnSpPr>
              <a:stCxn id="6" idx="2"/>
              <a:endCxn id="3" idx="0"/>
            </p:cNvCxnSpPr>
            <p:nvPr/>
          </p:nvCxnSpPr>
          <p:spPr>
            <a:xfrm rot="16200000" flipH="1">
              <a:off x="5960557" y="2201151"/>
              <a:ext cx="305322" cy="2557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upo 6"/>
          <p:cNvGrpSpPr/>
          <p:nvPr/>
        </p:nvGrpSpPr>
        <p:grpSpPr>
          <a:xfrm>
            <a:off x="329757" y="2980137"/>
            <a:ext cx="10642515" cy="3903954"/>
            <a:chOff x="329757" y="2980137"/>
            <a:chExt cx="10642515" cy="3903954"/>
          </a:xfrm>
        </p:grpSpPr>
        <p:graphicFrame>
          <p:nvGraphicFramePr>
            <p:cNvPr id="12" name="11 Diagrama"/>
            <p:cNvGraphicFramePr/>
            <p:nvPr>
              <p:extLst>
                <p:ext uri="{D42A27DB-BD31-4B8C-83A1-F6EECF244321}">
                  <p14:modId xmlns:p14="http://schemas.microsoft.com/office/powerpoint/2010/main" val="3331222633"/>
                </p:ext>
              </p:extLst>
            </p:nvPr>
          </p:nvGraphicFramePr>
          <p:xfrm>
            <a:off x="329757" y="2980137"/>
            <a:ext cx="3730477" cy="39039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48" name="52 Grupo"/>
            <p:cNvGrpSpPr>
              <a:grpSpLocks/>
            </p:cNvGrpSpPr>
            <p:nvPr/>
          </p:nvGrpSpPr>
          <p:grpSpPr bwMode="auto">
            <a:xfrm>
              <a:off x="1010341" y="3584397"/>
              <a:ext cx="9949755" cy="796697"/>
              <a:chOff x="767298" y="1720787"/>
              <a:chExt cx="1304403" cy="712491"/>
            </a:xfrm>
          </p:grpSpPr>
          <p:sp>
            <p:nvSpPr>
              <p:cNvPr id="49" name="33 Redondear rectángulo de esquina del mismo lado"/>
              <p:cNvSpPr/>
              <p:nvPr/>
            </p:nvSpPr>
            <p:spPr>
              <a:xfrm rot="5400000">
                <a:off x="1063254" y="1424831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0" name="Redondear rectángulo de esquina del mismo lado 4"/>
              <p:cNvSpPr/>
              <p:nvPr/>
            </p:nvSpPr>
            <p:spPr>
              <a:xfrm>
                <a:off x="767298" y="1754717"/>
                <a:ext cx="1299912" cy="644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/>
                <a:r>
                  <a:rPr lang="es-EC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Continuar incentivando una conciencia positiva en el personal militar al interior de la </a:t>
                </a:r>
                <a:r>
                  <a:rPr lang="es-EC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ESFORSE</a:t>
                </a:r>
                <a:r>
                  <a:rPr lang="es-EC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para la preservación del medio ambiente.</a:t>
                </a:r>
                <a:endParaRPr lang="es-E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52 Grupo"/>
            <p:cNvGrpSpPr>
              <a:grpSpLocks/>
            </p:cNvGrpSpPr>
            <p:nvPr/>
          </p:nvGrpSpPr>
          <p:grpSpPr bwMode="auto">
            <a:xfrm>
              <a:off x="1008364" y="4578365"/>
              <a:ext cx="9951558" cy="779255"/>
              <a:chOff x="767298" y="1720787"/>
              <a:chExt cx="1304403" cy="712491"/>
            </a:xfrm>
          </p:grpSpPr>
          <p:sp>
            <p:nvSpPr>
              <p:cNvPr id="44" name="33 Redondear rectángulo de esquina del mismo lado"/>
              <p:cNvSpPr/>
              <p:nvPr/>
            </p:nvSpPr>
            <p:spPr>
              <a:xfrm rot="5400000">
                <a:off x="1063254" y="1424831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" name="Redondear rectángulo de esquina del mismo lado 4"/>
              <p:cNvSpPr/>
              <p:nvPr/>
            </p:nvSpPr>
            <p:spPr>
              <a:xfrm>
                <a:off x="767298" y="1736752"/>
                <a:ext cx="1299913" cy="644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 algn="just"/>
                <a:r>
                  <a:rPr lang="es-EC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Establecer políticas permanentes para ejecutar actividades para la preservación del medio ambiente, como parte de la buena Imagen Institucional de la </a:t>
                </a:r>
                <a:r>
                  <a:rPr lang="es-EC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ESFORSE</a:t>
                </a:r>
                <a:endParaRPr lang="es-E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52 Grupo"/>
            <p:cNvGrpSpPr>
              <a:grpSpLocks/>
            </p:cNvGrpSpPr>
            <p:nvPr/>
          </p:nvGrpSpPr>
          <p:grpSpPr bwMode="auto">
            <a:xfrm>
              <a:off x="1018909" y="6121706"/>
              <a:ext cx="9953363" cy="473167"/>
              <a:chOff x="767298" y="1720787"/>
              <a:chExt cx="1304403" cy="712491"/>
            </a:xfrm>
          </p:grpSpPr>
          <p:sp>
            <p:nvSpPr>
              <p:cNvPr id="53" name="33 Redondear rectángulo de esquina del mismo lado"/>
              <p:cNvSpPr/>
              <p:nvPr/>
            </p:nvSpPr>
            <p:spPr>
              <a:xfrm rot="5400000">
                <a:off x="1063254" y="1424831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4" name="Redondear rectángulo de esquina del mismo lado 4"/>
              <p:cNvSpPr/>
              <p:nvPr/>
            </p:nvSpPr>
            <p:spPr>
              <a:xfrm>
                <a:off x="767298" y="1754714"/>
                <a:ext cx="1298417" cy="6446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/>
                <a:r>
                  <a:rPr lang="es-EC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Reforestar</a:t>
                </a:r>
                <a:r>
                  <a:rPr lang="es-MX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las áreas verdes de la </a:t>
                </a:r>
                <a:r>
                  <a:rPr lang="es-MX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ESFORSE</a:t>
                </a:r>
                <a:r>
                  <a:rPr lang="es-MX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s-E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9" name="52 Grupo"/>
            <p:cNvGrpSpPr>
              <a:grpSpLocks/>
            </p:cNvGrpSpPr>
            <p:nvPr/>
          </p:nvGrpSpPr>
          <p:grpSpPr bwMode="auto">
            <a:xfrm>
              <a:off x="1010452" y="5492202"/>
              <a:ext cx="9951558" cy="498666"/>
              <a:chOff x="767298" y="1720787"/>
              <a:chExt cx="1304403" cy="712491"/>
            </a:xfrm>
          </p:grpSpPr>
          <p:sp>
            <p:nvSpPr>
              <p:cNvPr id="60" name="33 Redondear rectángulo de esquina del mismo lado"/>
              <p:cNvSpPr/>
              <p:nvPr/>
            </p:nvSpPr>
            <p:spPr>
              <a:xfrm rot="5400000">
                <a:off x="1063254" y="1424831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1" name="Redondear rectángulo de esquina del mismo lado 4"/>
              <p:cNvSpPr/>
              <p:nvPr/>
            </p:nvSpPr>
            <p:spPr>
              <a:xfrm>
                <a:off x="767298" y="1736752"/>
                <a:ext cx="1299663" cy="644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 algn="just"/>
                <a:r>
                  <a:rPr lang="es-EC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Incluir en las actividades de los aspirantes, el cuidado y preservación del medio ambiente.</a:t>
                </a:r>
                <a:endParaRPr lang="es-E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upo 3"/>
          <p:cNvGrpSpPr/>
          <p:nvPr/>
        </p:nvGrpSpPr>
        <p:grpSpPr>
          <a:xfrm>
            <a:off x="329758" y="2355091"/>
            <a:ext cx="11406837" cy="2577023"/>
            <a:chOff x="329758" y="2355091"/>
            <a:chExt cx="11406837" cy="2577023"/>
          </a:xfrm>
        </p:grpSpPr>
        <p:sp>
          <p:nvSpPr>
            <p:cNvPr id="3" name="Rectángulo redondeado 2"/>
            <p:cNvSpPr/>
            <p:nvPr/>
          </p:nvSpPr>
          <p:spPr>
            <a:xfrm>
              <a:off x="492398" y="2355091"/>
              <a:ext cx="11244197" cy="8460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E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O.G</a:t>
              </a:r>
              <a:r>
                <a:rPr lang="es-E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 </a:t>
              </a:r>
              <a:r>
                <a:rPr lang="es-MX" b="1" dirty="0">
                  <a:latin typeface="Arial" panose="020B0604020202020204" pitchFamily="34" charset="0"/>
                  <a:cs typeface="Arial" panose="020B0604020202020204" pitchFamily="34" charset="0"/>
                </a:rPr>
                <a:t>Impartir disposiciones a los departamentos, secciones, batallones y personal administrativo de la </a:t>
              </a:r>
              <a:r>
                <a:rPr lang="es-MX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ESFORSE</a:t>
              </a:r>
              <a:r>
                <a:rPr lang="es-MX" b="1" dirty="0">
                  <a:latin typeface="Arial" panose="020B0604020202020204" pitchFamily="34" charset="0"/>
                  <a:cs typeface="Arial" panose="020B0604020202020204" pitchFamily="34" charset="0"/>
                </a:rPr>
                <a:t>, para la ejecución del proyecto de reforestación de las áreas verdes del instituto, como parte de la responsabilidad ecológica para la preservación del medio ambiente.</a:t>
              </a:r>
              <a:endParaRPr lang="es-E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Conector angular 13"/>
            <p:cNvCxnSpPr>
              <a:stCxn id="3" idx="1"/>
              <a:endCxn id="12" idx="1"/>
            </p:cNvCxnSpPr>
            <p:nvPr/>
          </p:nvCxnSpPr>
          <p:spPr>
            <a:xfrm rot="10800000" flipV="1">
              <a:off x="329758" y="2778098"/>
              <a:ext cx="162641" cy="2154016"/>
            </a:xfrm>
            <a:prstGeom prst="bentConnector3">
              <a:avLst>
                <a:gd name="adj1" fmla="val 240555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660325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/>
          <p:cNvSpPr txBox="1">
            <a:spLocks/>
          </p:cNvSpPr>
          <p:nvPr/>
        </p:nvSpPr>
        <p:spPr>
          <a:xfrm>
            <a:off x="622126" y="67150"/>
            <a:ext cx="10972800" cy="817643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7600" b="1" dirty="0" smtClean="0">
                <a:solidFill>
                  <a:srgbClr val="FF0000"/>
                </a:solidFill>
              </a:rPr>
              <a:t>CAPITULO VI</a:t>
            </a:r>
          </a:p>
          <a:p>
            <a:pPr algn="ctr"/>
            <a:r>
              <a:rPr lang="es-EC" sz="11200" b="1" dirty="0" smtClean="0">
                <a:solidFill>
                  <a:srgbClr val="FF0000"/>
                </a:solidFill>
              </a:rPr>
              <a:t>PROPUESTA</a:t>
            </a:r>
            <a:endParaRPr lang="es-EC" sz="9600" b="1" dirty="0">
              <a:solidFill>
                <a:srgbClr val="FF0000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93586" y="883808"/>
            <a:ext cx="7089576" cy="3868001"/>
            <a:chOff x="693586" y="883808"/>
            <a:chExt cx="7089576" cy="3868001"/>
          </a:xfrm>
        </p:grpSpPr>
        <p:sp>
          <p:nvSpPr>
            <p:cNvPr id="5" name="4 Rectángulo"/>
            <p:cNvSpPr/>
            <p:nvPr/>
          </p:nvSpPr>
          <p:spPr>
            <a:xfrm>
              <a:off x="4425599" y="883808"/>
              <a:ext cx="3357563" cy="36590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0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OPERACIONALIZACIÓN</a:t>
              </a:r>
              <a:r>
                <a:rPr lang="es-ES" sz="2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693586" y="1524301"/>
              <a:ext cx="4886663" cy="48509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INSTRUCTIVO CAMPAÑA DE RESPONSABILIDAD ECOLÓGICA (</a:t>
              </a:r>
              <a:r>
                <a:rPr lang="es-ES" sz="16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R.D.S</a:t>
              </a:r>
              <a:r>
                <a:rPr lang="es-E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.)</a:t>
              </a:r>
              <a:endPara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tángulo redondeado 2"/>
            <p:cNvSpPr/>
            <p:nvPr/>
          </p:nvSpPr>
          <p:spPr>
            <a:xfrm>
              <a:off x="737098" y="2303575"/>
              <a:ext cx="2070499" cy="4415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DISPOSICIONES</a:t>
              </a:r>
              <a:endParaRPr lang="es-E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Conector angular 31"/>
            <p:cNvCxnSpPr>
              <a:stCxn id="5" idx="2"/>
              <a:endCxn id="6" idx="0"/>
            </p:cNvCxnSpPr>
            <p:nvPr/>
          </p:nvCxnSpPr>
          <p:spPr>
            <a:xfrm rot="5400000">
              <a:off x="4483356" y="-96725"/>
              <a:ext cx="274589" cy="2967463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ector angular 35"/>
            <p:cNvCxnSpPr>
              <a:stCxn id="6" idx="2"/>
              <a:endCxn id="3" idx="0"/>
            </p:cNvCxnSpPr>
            <p:nvPr/>
          </p:nvCxnSpPr>
          <p:spPr>
            <a:xfrm rot="5400000">
              <a:off x="2307544" y="1474200"/>
              <a:ext cx="294179" cy="1364570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ector angular 36"/>
            <p:cNvCxnSpPr>
              <a:stCxn id="3" idx="1"/>
              <a:endCxn id="12" idx="1"/>
            </p:cNvCxnSpPr>
            <p:nvPr/>
          </p:nvCxnSpPr>
          <p:spPr>
            <a:xfrm rot="10800000" flipH="1" flipV="1">
              <a:off x="737097" y="2524363"/>
              <a:ext cx="30541" cy="2227446"/>
            </a:xfrm>
            <a:prstGeom prst="bentConnector3">
              <a:avLst>
                <a:gd name="adj1" fmla="val -748502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upo 3"/>
          <p:cNvGrpSpPr/>
          <p:nvPr/>
        </p:nvGrpSpPr>
        <p:grpSpPr>
          <a:xfrm>
            <a:off x="767639" y="2799832"/>
            <a:ext cx="3730477" cy="3903954"/>
            <a:chOff x="767639" y="2799832"/>
            <a:chExt cx="3730477" cy="3903954"/>
          </a:xfrm>
        </p:grpSpPr>
        <p:graphicFrame>
          <p:nvGraphicFramePr>
            <p:cNvPr id="12" name="11 Diagrama"/>
            <p:cNvGraphicFramePr/>
            <p:nvPr>
              <p:extLst>
                <p:ext uri="{D42A27DB-BD31-4B8C-83A1-F6EECF244321}">
                  <p14:modId xmlns:p14="http://schemas.microsoft.com/office/powerpoint/2010/main" val="4040559098"/>
                </p:ext>
              </p:extLst>
            </p:nvPr>
          </p:nvGraphicFramePr>
          <p:xfrm>
            <a:off x="767639" y="2799832"/>
            <a:ext cx="3730477" cy="39039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48" name="52 Grupo"/>
            <p:cNvGrpSpPr>
              <a:grpSpLocks/>
            </p:cNvGrpSpPr>
            <p:nvPr/>
          </p:nvGrpSpPr>
          <p:grpSpPr bwMode="auto">
            <a:xfrm>
              <a:off x="1409590" y="2927572"/>
              <a:ext cx="2597908" cy="316869"/>
              <a:chOff x="767298" y="1720787"/>
              <a:chExt cx="1304403" cy="712491"/>
            </a:xfrm>
          </p:grpSpPr>
          <p:sp>
            <p:nvSpPr>
              <p:cNvPr id="49" name="33 Redondear rectángulo de esquina del mismo lado"/>
              <p:cNvSpPr/>
              <p:nvPr/>
            </p:nvSpPr>
            <p:spPr>
              <a:xfrm rot="5400000">
                <a:off x="1063254" y="1424831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0" name="Redondear rectángulo de esquina del mismo lado 4"/>
              <p:cNvSpPr/>
              <p:nvPr/>
            </p:nvSpPr>
            <p:spPr>
              <a:xfrm>
                <a:off x="767298" y="1754717"/>
                <a:ext cx="1299912" cy="644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/>
                <a:r>
                  <a:rPr lang="es-E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Subdirección</a:t>
                </a:r>
                <a:endParaRPr lang="es-E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52 Grupo"/>
            <p:cNvGrpSpPr>
              <a:grpSpLocks/>
            </p:cNvGrpSpPr>
            <p:nvPr/>
          </p:nvGrpSpPr>
          <p:grpSpPr bwMode="auto">
            <a:xfrm>
              <a:off x="1407612" y="3457893"/>
              <a:ext cx="2600181" cy="323023"/>
              <a:chOff x="767298" y="1720787"/>
              <a:chExt cx="1304403" cy="712491"/>
            </a:xfrm>
          </p:grpSpPr>
          <p:sp>
            <p:nvSpPr>
              <p:cNvPr id="44" name="33 Redondear rectángulo de esquina del mismo lado"/>
              <p:cNvSpPr/>
              <p:nvPr/>
            </p:nvSpPr>
            <p:spPr>
              <a:xfrm rot="5400000">
                <a:off x="1063254" y="1424831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" name="Redondear rectángulo de esquina del mismo lado 4"/>
              <p:cNvSpPr/>
              <p:nvPr/>
            </p:nvSpPr>
            <p:spPr>
              <a:xfrm>
                <a:off x="767298" y="1736752"/>
                <a:ext cx="1299913" cy="644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 algn="just"/>
                <a:r>
                  <a:rPr lang="es-E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Cmdts</a:t>
                </a:r>
                <a:r>
                  <a:rPr lang="es-E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de batallones</a:t>
                </a:r>
                <a:r>
                  <a:rPr lang="es-EC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s-E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9" name="52 Grupo"/>
            <p:cNvGrpSpPr>
              <a:grpSpLocks/>
            </p:cNvGrpSpPr>
            <p:nvPr/>
          </p:nvGrpSpPr>
          <p:grpSpPr bwMode="auto">
            <a:xfrm>
              <a:off x="1422579" y="3985367"/>
              <a:ext cx="2597782" cy="328933"/>
              <a:chOff x="767298" y="1720787"/>
              <a:chExt cx="1304403" cy="712491"/>
            </a:xfrm>
          </p:grpSpPr>
          <p:sp>
            <p:nvSpPr>
              <p:cNvPr id="60" name="33 Redondear rectángulo de esquina del mismo lado"/>
              <p:cNvSpPr/>
              <p:nvPr/>
            </p:nvSpPr>
            <p:spPr>
              <a:xfrm rot="5400000">
                <a:off x="1063254" y="1424831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1" name="Redondear rectángulo de esquina del mismo lado 4"/>
              <p:cNvSpPr/>
              <p:nvPr/>
            </p:nvSpPr>
            <p:spPr>
              <a:xfrm>
                <a:off x="767298" y="1736752"/>
                <a:ext cx="1299663" cy="644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 algn="just"/>
                <a:r>
                  <a:rPr lang="es-E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Dpto. administrativo</a:t>
                </a:r>
                <a:endParaRPr lang="es-E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52 Grupo"/>
            <p:cNvGrpSpPr>
              <a:grpSpLocks/>
            </p:cNvGrpSpPr>
            <p:nvPr/>
          </p:nvGrpSpPr>
          <p:grpSpPr bwMode="auto">
            <a:xfrm>
              <a:off x="1420431" y="4549895"/>
              <a:ext cx="2597782" cy="328933"/>
              <a:chOff x="767298" y="1720787"/>
              <a:chExt cx="1304403" cy="712491"/>
            </a:xfrm>
          </p:grpSpPr>
          <p:sp>
            <p:nvSpPr>
              <p:cNvPr id="46" name="33 Redondear rectángulo de esquina del mismo lado"/>
              <p:cNvSpPr/>
              <p:nvPr/>
            </p:nvSpPr>
            <p:spPr>
              <a:xfrm rot="5400000">
                <a:off x="1063254" y="1424831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7" name="Redondear rectángulo de esquina del mismo lado 4"/>
              <p:cNvSpPr/>
              <p:nvPr/>
            </p:nvSpPr>
            <p:spPr>
              <a:xfrm>
                <a:off x="767298" y="1736752"/>
                <a:ext cx="1299663" cy="644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 algn="just"/>
                <a:r>
                  <a:rPr lang="es-E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Dpto. planificación</a:t>
                </a:r>
                <a:endParaRPr lang="es-E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8" name="52 Grupo"/>
            <p:cNvGrpSpPr>
              <a:grpSpLocks/>
            </p:cNvGrpSpPr>
            <p:nvPr/>
          </p:nvGrpSpPr>
          <p:grpSpPr bwMode="auto">
            <a:xfrm>
              <a:off x="1418283" y="5075786"/>
              <a:ext cx="2597782" cy="328933"/>
              <a:chOff x="767298" y="1720787"/>
              <a:chExt cx="1304403" cy="712491"/>
            </a:xfrm>
          </p:grpSpPr>
          <p:sp>
            <p:nvSpPr>
              <p:cNvPr id="68" name="33 Redondear rectángulo de esquina del mismo lado"/>
              <p:cNvSpPr/>
              <p:nvPr/>
            </p:nvSpPr>
            <p:spPr>
              <a:xfrm rot="5400000">
                <a:off x="1063254" y="1424831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9" name="Redondear rectángulo de esquina del mismo lado 4"/>
              <p:cNvSpPr/>
              <p:nvPr/>
            </p:nvSpPr>
            <p:spPr>
              <a:xfrm>
                <a:off x="767298" y="1736752"/>
                <a:ext cx="1299663" cy="644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 algn="just"/>
                <a:r>
                  <a:rPr lang="es-E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Dpto. </a:t>
                </a:r>
                <a:r>
                  <a:rPr lang="es-E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TT</a:t>
                </a:r>
                <a:r>
                  <a:rPr lang="es-E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HH.</a:t>
                </a:r>
                <a:endParaRPr lang="es-E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" name="52 Grupo"/>
            <p:cNvGrpSpPr>
              <a:grpSpLocks/>
            </p:cNvGrpSpPr>
            <p:nvPr/>
          </p:nvGrpSpPr>
          <p:grpSpPr bwMode="auto">
            <a:xfrm>
              <a:off x="1416135" y="5614556"/>
              <a:ext cx="2597782" cy="328933"/>
              <a:chOff x="767298" y="1720787"/>
              <a:chExt cx="1304403" cy="712491"/>
            </a:xfrm>
          </p:grpSpPr>
          <p:sp>
            <p:nvSpPr>
              <p:cNvPr id="71" name="33 Redondear rectángulo de esquina del mismo lado"/>
              <p:cNvSpPr/>
              <p:nvPr/>
            </p:nvSpPr>
            <p:spPr>
              <a:xfrm rot="5400000">
                <a:off x="1063254" y="1424831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" name="Redondear rectángulo de esquina del mismo lado 4"/>
              <p:cNvSpPr/>
              <p:nvPr/>
            </p:nvSpPr>
            <p:spPr>
              <a:xfrm>
                <a:off x="767298" y="1736752"/>
                <a:ext cx="1299663" cy="644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 algn="just"/>
                <a:r>
                  <a:rPr lang="es-E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S.I.S</a:t>
                </a:r>
                <a:r>
                  <a:rPr lang="es-E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s-E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3" name="52 Grupo"/>
            <p:cNvGrpSpPr>
              <a:grpSpLocks/>
            </p:cNvGrpSpPr>
            <p:nvPr/>
          </p:nvGrpSpPr>
          <p:grpSpPr bwMode="auto">
            <a:xfrm>
              <a:off x="1413987" y="6140447"/>
              <a:ext cx="2597782" cy="328933"/>
              <a:chOff x="767298" y="1720787"/>
              <a:chExt cx="1304403" cy="712491"/>
            </a:xfrm>
          </p:grpSpPr>
          <p:sp>
            <p:nvSpPr>
              <p:cNvPr id="74" name="33 Redondear rectángulo de esquina del mismo lado"/>
              <p:cNvSpPr/>
              <p:nvPr/>
            </p:nvSpPr>
            <p:spPr>
              <a:xfrm rot="5400000">
                <a:off x="1063254" y="1424831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" name="Redondear rectángulo de esquina del mismo lado 4"/>
              <p:cNvSpPr/>
              <p:nvPr/>
            </p:nvSpPr>
            <p:spPr>
              <a:xfrm>
                <a:off x="767298" y="1736752"/>
                <a:ext cx="1299663" cy="644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 algn="just"/>
                <a:r>
                  <a:rPr lang="es-E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Comunicación social</a:t>
                </a:r>
                <a:endParaRPr lang="es-E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upo 7"/>
          <p:cNvGrpSpPr/>
          <p:nvPr/>
        </p:nvGrpSpPr>
        <p:grpSpPr>
          <a:xfrm>
            <a:off x="6708263" y="2799832"/>
            <a:ext cx="3730477" cy="3903954"/>
            <a:chOff x="6708263" y="2799832"/>
            <a:chExt cx="3730477" cy="3903954"/>
          </a:xfrm>
        </p:grpSpPr>
        <p:graphicFrame>
          <p:nvGraphicFramePr>
            <p:cNvPr id="41" name="11 Diagrama"/>
            <p:cNvGraphicFramePr/>
            <p:nvPr>
              <p:extLst>
                <p:ext uri="{D42A27DB-BD31-4B8C-83A1-F6EECF244321}">
                  <p14:modId xmlns:p14="http://schemas.microsoft.com/office/powerpoint/2010/main" val="2827684962"/>
                </p:ext>
              </p:extLst>
            </p:nvPr>
          </p:nvGraphicFramePr>
          <p:xfrm>
            <a:off x="6708263" y="2799832"/>
            <a:ext cx="3730477" cy="39039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pSp>
          <p:nvGrpSpPr>
            <p:cNvPr id="76" name="52 Grupo"/>
            <p:cNvGrpSpPr>
              <a:grpSpLocks/>
            </p:cNvGrpSpPr>
            <p:nvPr/>
          </p:nvGrpSpPr>
          <p:grpSpPr bwMode="auto">
            <a:xfrm>
              <a:off x="7447631" y="2942662"/>
              <a:ext cx="2597908" cy="316869"/>
              <a:chOff x="767298" y="1720787"/>
              <a:chExt cx="1304403" cy="712491"/>
            </a:xfrm>
          </p:grpSpPr>
          <p:sp>
            <p:nvSpPr>
              <p:cNvPr id="77" name="33 Redondear rectángulo de esquina del mismo lado"/>
              <p:cNvSpPr/>
              <p:nvPr/>
            </p:nvSpPr>
            <p:spPr>
              <a:xfrm rot="5400000">
                <a:off x="1063254" y="1424831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8" name="Redondear rectángulo de esquina del mismo lado 4"/>
              <p:cNvSpPr/>
              <p:nvPr/>
            </p:nvSpPr>
            <p:spPr>
              <a:xfrm>
                <a:off x="767298" y="1754717"/>
                <a:ext cx="1299912" cy="644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/>
                <a:r>
                  <a:rPr lang="es-E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Subdirección</a:t>
                </a:r>
                <a:endParaRPr lang="es-E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9" name="52 Grupo"/>
            <p:cNvGrpSpPr>
              <a:grpSpLocks/>
            </p:cNvGrpSpPr>
            <p:nvPr/>
          </p:nvGrpSpPr>
          <p:grpSpPr bwMode="auto">
            <a:xfrm>
              <a:off x="7445653" y="3472983"/>
              <a:ext cx="2600181" cy="323023"/>
              <a:chOff x="767298" y="1720787"/>
              <a:chExt cx="1304403" cy="712491"/>
            </a:xfrm>
          </p:grpSpPr>
          <p:sp>
            <p:nvSpPr>
              <p:cNvPr id="80" name="33 Redondear rectángulo de esquina del mismo lado"/>
              <p:cNvSpPr/>
              <p:nvPr/>
            </p:nvSpPr>
            <p:spPr>
              <a:xfrm rot="5400000">
                <a:off x="1063254" y="1424831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1" name="Redondear rectángulo de esquina del mismo lado 4"/>
              <p:cNvSpPr/>
              <p:nvPr/>
            </p:nvSpPr>
            <p:spPr>
              <a:xfrm>
                <a:off x="767298" y="1736752"/>
                <a:ext cx="1299913" cy="644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 algn="just"/>
                <a:r>
                  <a:rPr lang="es-E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Cmdts</a:t>
                </a:r>
                <a:r>
                  <a:rPr lang="es-E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de batallones</a:t>
                </a:r>
                <a:r>
                  <a:rPr lang="es-EC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s-E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" name="52 Grupo"/>
            <p:cNvGrpSpPr>
              <a:grpSpLocks/>
            </p:cNvGrpSpPr>
            <p:nvPr/>
          </p:nvGrpSpPr>
          <p:grpSpPr bwMode="auto">
            <a:xfrm>
              <a:off x="7460620" y="4000457"/>
              <a:ext cx="2597782" cy="328933"/>
              <a:chOff x="767298" y="1720787"/>
              <a:chExt cx="1304403" cy="712491"/>
            </a:xfrm>
          </p:grpSpPr>
          <p:sp>
            <p:nvSpPr>
              <p:cNvPr id="83" name="33 Redondear rectángulo de esquina del mismo lado"/>
              <p:cNvSpPr/>
              <p:nvPr/>
            </p:nvSpPr>
            <p:spPr>
              <a:xfrm rot="5400000">
                <a:off x="1063254" y="1424831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4" name="Redondear rectángulo de esquina del mismo lado 4"/>
              <p:cNvSpPr/>
              <p:nvPr/>
            </p:nvSpPr>
            <p:spPr>
              <a:xfrm>
                <a:off x="767298" y="1736752"/>
                <a:ext cx="1299663" cy="644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 algn="just"/>
                <a:r>
                  <a:rPr lang="es-E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Dpto. administrativo</a:t>
                </a:r>
                <a:endParaRPr lang="es-E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5" name="52 Grupo"/>
            <p:cNvGrpSpPr>
              <a:grpSpLocks/>
            </p:cNvGrpSpPr>
            <p:nvPr/>
          </p:nvGrpSpPr>
          <p:grpSpPr bwMode="auto">
            <a:xfrm>
              <a:off x="7458472" y="4564985"/>
              <a:ext cx="2597782" cy="328933"/>
              <a:chOff x="767298" y="1720787"/>
              <a:chExt cx="1304403" cy="712491"/>
            </a:xfrm>
          </p:grpSpPr>
          <p:sp>
            <p:nvSpPr>
              <p:cNvPr id="86" name="33 Redondear rectángulo de esquina del mismo lado"/>
              <p:cNvSpPr/>
              <p:nvPr/>
            </p:nvSpPr>
            <p:spPr>
              <a:xfrm rot="5400000">
                <a:off x="1063254" y="1424831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7" name="Redondear rectángulo de esquina del mismo lado 4"/>
              <p:cNvSpPr/>
              <p:nvPr/>
            </p:nvSpPr>
            <p:spPr>
              <a:xfrm>
                <a:off x="767298" y="1736752"/>
                <a:ext cx="1299663" cy="644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 algn="just"/>
                <a:r>
                  <a:rPr lang="es-E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Dpto. planificación</a:t>
                </a:r>
                <a:endParaRPr lang="es-E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8" name="52 Grupo"/>
            <p:cNvGrpSpPr>
              <a:grpSpLocks/>
            </p:cNvGrpSpPr>
            <p:nvPr/>
          </p:nvGrpSpPr>
          <p:grpSpPr bwMode="auto">
            <a:xfrm>
              <a:off x="7456324" y="5090876"/>
              <a:ext cx="2597782" cy="328933"/>
              <a:chOff x="767298" y="1720787"/>
              <a:chExt cx="1304403" cy="712491"/>
            </a:xfrm>
          </p:grpSpPr>
          <p:sp>
            <p:nvSpPr>
              <p:cNvPr id="89" name="33 Redondear rectángulo de esquina del mismo lado"/>
              <p:cNvSpPr/>
              <p:nvPr/>
            </p:nvSpPr>
            <p:spPr>
              <a:xfrm rot="5400000">
                <a:off x="1063254" y="1424831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0" name="Redondear rectángulo de esquina del mismo lado 4"/>
              <p:cNvSpPr/>
              <p:nvPr/>
            </p:nvSpPr>
            <p:spPr>
              <a:xfrm>
                <a:off x="767298" y="1736752"/>
                <a:ext cx="1299663" cy="644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 algn="just"/>
                <a:r>
                  <a:rPr lang="es-E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Dpto. </a:t>
                </a:r>
                <a:r>
                  <a:rPr lang="es-E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TT</a:t>
                </a:r>
                <a:r>
                  <a:rPr lang="es-E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HH.</a:t>
                </a:r>
                <a:endParaRPr lang="es-E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1" name="52 Grupo"/>
            <p:cNvGrpSpPr>
              <a:grpSpLocks/>
            </p:cNvGrpSpPr>
            <p:nvPr/>
          </p:nvGrpSpPr>
          <p:grpSpPr bwMode="auto">
            <a:xfrm>
              <a:off x="7454176" y="5629646"/>
              <a:ext cx="2597782" cy="328933"/>
              <a:chOff x="767298" y="1720787"/>
              <a:chExt cx="1304403" cy="712491"/>
            </a:xfrm>
          </p:grpSpPr>
          <p:sp>
            <p:nvSpPr>
              <p:cNvPr id="92" name="33 Redondear rectángulo de esquina del mismo lado"/>
              <p:cNvSpPr/>
              <p:nvPr/>
            </p:nvSpPr>
            <p:spPr>
              <a:xfrm rot="5400000">
                <a:off x="1063254" y="1424831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3" name="Redondear rectángulo de esquina del mismo lado 4"/>
              <p:cNvSpPr/>
              <p:nvPr/>
            </p:nvSpPr>
            <p:spPr>
              <a:xfrm>
                <a:off x="767298" y="1736752"/>
                <a:ext cx="1299663" cy="644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 algn="just"/>
                <a:r>
                  <a:rPr lang="es-E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S.I.S</a:t>
                </a:r>
                <a:r>
                  <a:rPr lang="es-E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s-E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4" name="52 Grupo"/>
            <p:cNvGrpSpPr>
              <a:grpSpLocks/>
            </p:cNvGrpSpPr>
            <p:nvPr/>
          </p:nvGrpSpPr>
          <p:grpSpPr bwMode="auto">
            <a:xfrm>
              <a:off x="7452028" y="6155537"/>
              <a:ext cx="2597782" cy="328933"/>
              <a:chOff x="767298" y="1720787"/>
              <a:chExt cx="1304403" cy="712491"/>
            </a:xfrm>
          </p:grpSpPr>
          <p:sp>
            <p:nvSpPr>
              <p:cNvPr id="95" name="33 Redondear rectángulo de esquina del mismo lado"/>
              <p:cNvSpPr/>
              <p:nvPr/>
            </p:nvSpPr>
            <p:spPr>
              <a:xfrm rot="5400000">
                <a:off x="1063254" y="1424831"/>
                <a:ext cx="712491" cy="130440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6" name="Redondear rectángulo de esquina del mismo lado 4"/>
              <p:cNvSpPr/>
              <p:nvPr/>
            </p:nvSpPr>
            <p:spPr>
              <a:xfrm>
                <a:off x="767298" y="1736752"/>
                <a:ext cx="1299663" cy="644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8232" tIns="6985" rIns="6985" bIns="6985" spcCol="1270" anchor="ctr"/>
              <a:lstStyle/>
              <a:p>
                <a:pPr marL="0" lvl="1" algn="just"/>
                <a:r>
                  <a:rPr lang="es-E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Comunicación social</a:t>
                </a:r>
                <a:endParaRPr lang="es-E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Grupo 6"/>
          <p:cNvGrpSpPr/>
          <p:nvPr/>
        </p:nvGrpSpPr>
        <p:grpSpPr>
          <a:xfrm>
            <a:off x="6104382" y="1249711"/>
            <a:ext cx="5490544" cy="3502098"/>
            <a:chOff x="6104382" y="1249711"/>
            <a:chExt cx="5490544" cy="3502098"/>
          </a:xfrm>
        </p:grpSpPr>
        <p:sp>
          <p:nvSpPr>
            <p:cNvPr id="38" name="5 Rectángulo"/>
            <p:cNvSpPr/>
            <p:nvPr/>
          </p:nvSpPr>
          <p:spPr>
            <a:xfrm>
              <a:off x="6708263" y="1522323"/>
              <a:ext cx="4886663" cy="48707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INSTRUCTIVO REFORESTACIÓN DE LAS ÁREAS VERDES</a:t>
              </a:r>
              <a:endPara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Conector angular 12"/>
            <p:cNvCxnSpPr>
              <a:stCxn id="5" idx="2"/>
              <a:endCxn id="38" idx="0"/>
            </p:cNvCxnSpPr>
            <p:nvPr/>
          </p:nvCxnSpPr>
          <p:spPr>
            <a:xfrm rot="16200000" flipH="1">
              <a:off x="7491683" y="-137590"/>
              <a:ext cx="272611" cy="3047214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Rectángulo redondeado 96"/>
            <p:cNvSpPr/>
            <p:nvPr/>
          </p:nvSpPr>
          <p:spPr>
            <a:xfrm>
              <a:off x="6682501" y="2301793"/>
              <a:ext cx="2152405" cy="4415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DISPOSICIONES</a:t>
              </a:r>
              <a:endParaRPr lang="es-E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Conector angular 15"/>
            <p:cNvCxnSpPr>
              <a:stCxn id="38" idx="2"/>
              <a:endCxn id="97" idx="0"/>
            </p:cNvCxnSpPr>
            <p:nvPr/>
          </p:nvCxnSpPr>
          <p:spPr>
            <a:xfrm rot="5400000">
              <a:off x="8308951" y="1459149"/>
              <a:ext cx="292398" cy="1392891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angular 24"/>
            <p:cNvCxnSpPr>
              <a:stCxn id="97" idx="1"/>
              <a:endCxn id="41" idx="1"/>
            </p:cNvCxnSpPr>
            <p:nvPr/>
          </p:nvCxnSpPr>
          <p:spPr>
            <a:xfrm rot="10800000" flipH="1" flipV="1">
              <a:off x="6682501" y="2522581"/>
              <a:ext cx="25762" cy="2229228"/>
            </a:xfrm>
            <a:prstGeom prst="bentConnector3">
              <a:avLst>
                <a:gd name="adj1" fmla="val -887353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514698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2734"/>
            <a:ext cx="10972800" cy="87006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ANEXOS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24</a:t>
            </a:fld>
            <a:endParaRPr lang="es-EC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70782"/>
              </p:ext>
            </p:extLst>
          </p:nvPr>
        </p:nvGraphicFramePr>
        <p:xfrm>
          <a:off x="200401" y="1126219"/>
          <a:ext cx="11586590" cy="5119083"/>
        </p:xfrm>
        <a:graphic>
          <a:graphicData uri="http://schemas.openxmlformats.org/drawingml/2006/table">
            <a:tbl>
              <a:tblPr/>
              <a:tblGrid>
                <a:gridCol w="384847"/>
                <a:gridCol w="6708007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  <a:gridCol w="124826"/>
              </a:tblGrid>
              <a:tr h="174739">
                <a:tc gridSpan="38"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ESCUELA </a:t>
                      </a:r>
                      <a:r>
                        <a:rPr lang="es-ES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</a:t>
                      </a:r>
                      <a:r>
                        <a:rPr lang="es-E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FORMACIÓN DE SOLDADOS DEL EJERCITO "VENCEDORES DEL </a:t>
                      </a:r>
                      <a:r>
                        <a:rPr lang="es-E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CENEPA</a:t>
                      </a:r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4530">
                <a:tc gridSpan="38"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ANEXO "A" CRONOGRAMA DE CONFERENCIAS CAMPAÑA DE RESPONSABILIDAD ECOLÓGICA (RECICLAJE DE DESECHOS SÓLIDOS) EN LA ESCUELA DE FORMACIÓN DE SOLDADOS DEL EJÉRCITO “VENCEDORES DEL </a:t>
                      </a:r>
                      <a:r>
                        <a:rPr lang="es-E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CENEPA</a:t>
                      </a:r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”.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600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ORD.</a:t>
                      </a:r>
                    </a:p>
                  </a:txBody>
                  <a:tcPr marL="8737" marR="8737" marT="873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AÑO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6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AÑO 2016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97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MESES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85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SEMANAS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TEMAS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98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Concepto básico ambientales: aspecto ambiental, impacto ambiental,  aspectos sociales (calidad de vida), prevención, mitigación, remediación y compensación  de impactos ambientales.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Normativa y disposiciones sobre seguridad y medio ambiente dispuestas por el Escalón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Superior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Buenas practicas ambientales (Acuerdo ministerial N° 131 del 11 de agosto del 2010)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3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Manejo de desechos sólidos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Legislación ambiental (Constitución de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Republica del Ecuador, Ley de Gestión Ambiental y Ley de Aguas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6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Los desechos y sus efectos negativos contra el medio ambiente.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LEGISLACIÓN AMBIENTAL (Tulas-libro VI-Sistema Único de manejo ambiental).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3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Calentamiento global 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6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problemática ambiental en el mundo contemporáneo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6002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LEYENDA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4739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1ra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COMPANIA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739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2da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COMPANIA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739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3ra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COMPANIA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37" marR="8737" marT="8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19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25</a:t>
            </a:fld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" y="1453020"/>
            <a:ext cx="11794931" cy="476529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09600" y="112734"/>
            <a:ext cx="10972800" cy="87006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ANEXOS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3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26</a:t>
            </a:fld>
            <a:endParaRPr lang="es-EC"/>
          </a:p>
        </p:txBody>
      </p:sp>
      <p:sp>
        <p:nvSpPr>
          <p:cNvPr id="10" name="CuadroTexto 9">
            <a:hlinkClick r:id="rId2" action="ppaction://hlinkpres?slideindex=1&amp;slidetitle="/>
          </p:cNvPr>
          <p:cNvSpPr txBox="1"/>
          <p:nvPr/>
        </p:nvSpPr>
        <p:spPr>
          <a:xfrm>
            <a:off x="1796473" y="2701637"/>
            <a:ext cx="907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>
                <a:solidFill>
                  <a:schemeClr val="accent5">
                    <a:lumMod val="75000"/>
                  </a:schemeClr>
                </a:solidFill>
              </a:rPr>
              <a:t>GRACIAS POR SU ATENCIÓN </a:t>
            </a:r>
            <a:endParaRPr lang="es-EC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9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pPr/>
              <a:t>27</a:t>
            </a:fld>
            <a:endParaRPr lang="es-EC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2" y="719138"/>
            <a:ext cx="11131137" cy="5788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70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748931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/>
              <a:t>ÁREAS DEFORESTADAS</a:t>
            </a:r>
            <a:endParaRPr lang="es-ES" sz="4800" b="1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pPr/>
              <a:t>28</a:t>
            </a:fld>
            <a:endParaRPr lang="es-EC"/>
          </a:p>
        </p:txBody>
      </p:sp>
      <p:pic>
        <p:nvPicPr>
          <p:cNvPr id="6" name="Imagen 5" descr="D:\DOCUMENT PEPA\TESIS FONTE\FOTOS REFORES-\REF-2013\P101088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8378" y="2045969"/>
            <a:ext cx="5244231" cy="381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D:\DOCUMENT PEPA\TESIS FONTE\FOTOS REFORES-\2 REF-1ra-FASE\101_PANA\P101087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780" y="2045969"/>
            <a:ext cx="5611661" cy="3816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46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pPr/>
              <a:t>29</a:t>
            </a:fld>
            <a:endParaRPr lang="es-EC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55" y="2492071"/>
            <a:ext cx="5659677" cy="38642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24" y="2492071"/>
            <a:ext cx="4784943" cy="386428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748931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/>
              <a:t>ÁREAS DEFORESTADAS</a:t>
            </a:r>
            <a:endParaRPr lang="es-ES" sz="4800" b="1" dirty="0"/>
          </a:p>
        </p:txBody>
      </p:sp>
    </p:spTree>
    <p:extLst>
      <p:ext uri="{BB962C8B-B14F-4D97-AF65-F5344CB8AC3E}">
        <p14:creationId xmlns:p14="http://schemas.microsoft.com/office/powerpoint/2010/main" val="511980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7702" y="95843"/>
            <a:ext cx="8911687" cy="452928"/>
          </a:xfrm>
        </p:spPr>
        <p:txBody>
          <a:bodyPr>
            <a:noAutofit/>
          </a:bodyPr>
          <a:lstStyle/>
          <a:p>
            <a:pPr algn="ctr"/>
            <a:r>
              <a:rPr lang="es-EC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CAPITULO I</a:t>
            </a:r>
            <a:endParaRPr lang="es-EC" sz="3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3942608" y="3479479"/>
            <a:ext cx="3657600" cy="3212261"/>
            <a:chOff x="3942608" y="3479479"/>
            <a:chExt cx="3657600" cy="3212261"/>
          </a:xfrm>
        </p:grpSpPr>
        <p:sp>
          <p:nvSpPr>
            <p:cNvPr id="51" name="Rectángulo 50"/>
            <p:cNvSpPr/>
            <p:nvPr/>
          </p:nvSpPr>
          <p:spPr>
            <a:xfrm>
              <a:off x="4253008" y="4874818"/>
              <a:ext cx="1883150" cy="463138"/>
            </a:xfrm>
            <a:prstGeom prst="rect">
              <a:avLst/>
            </a:prstGeom>
            <a:solidFill>
              <a:srgbClr val="8546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7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FORMULACIÓN PROBLEMA </a:t>
              </a:r>
              <a:endParaRPr lang="es-ES" sz="17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ángulo redondeado 58"/>
            <p:cNvSpPr/>
            <p:nvPr/>
          </p:nvSpPr>
          <p:spPr>
            <a:xfrm>
              <a:off x="3942608" y="5991095"/>
              <a:ext cx="3657600" cy="7006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/>
                <a:t>¿Cuál es la situación ambiental en cuanto a la deforestación y manejo de desechos sólidos en la </a:t>
              </a:r>
              <a:r>
                <a:rPr lang="es-ES" sz="1600" dirty="0" err="1" smtClean="0"/>
                <a:t>ESFORSE</a:t>
              </a:r>
              <a:r>
                <a:rPr lang="es-ES" sz="1600" dirty="0" smtClean="0"/>
                <a:t>”?</a:t>
              </a:r>
              <a:endParaRPr lang="es-E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" name="Conector angular 60"/>
            <p:cNvCxnSpPr>
              <a:stCxn id="51" idx="2"/>
              <a:endCxn id="59" idx="0"/>
            </p:cNvCxnSpPr>
            <p:nvPr/>
          </p:nvCxnSpPr>
          <p:spPr>
            <a:xfrm rot="16200000" flipH="1">
              <a:off x="5156426" y="5376112"/>
              <a:ext cx="653139" cy="57682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angular 84"/>
            <p:cNvCxnSpPr>
              <a:stCxn id="3" idx="4"/>
              <a:endCxn id="51" idx="3"/>
            </p:cNvCxnSpPr>
            <p:nvPr/>
          </p:nvCxnSpPr>
          <p:spPr>
            <a:xfrm rot="5400000">
              <a:off x="5380491" y="4235147"/>
              <a:ext cx="1626907" cy="11557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19"/>
          <p:cNvGrpSpPr/>
          <p:nvPr/>
        </p:nvGrpSpPr>
        <p:grpSpPr>
          <a:xfrm>
            <a:off x="172232" y="3356975"/>
            <a:ext cx="5428278" cy="3388202"/>
            <a:chOff x="172232" y="3356975"/>
            <a:chExt cx="5428278" cy="3388202"/>
          </a:xfrm>
        </p:grpSpPr>
        <p:sp>
          <p:nvSpPr>
            <p:cNvPr id="54" name="Rectángulo 53"/>
            <p:cNvSpPr/>
            <p:nvPr/>
          </p:nvSpPr>
          <p:spPr>
            <a:xfrm>
              <a:off x="3811975" y="4364182"/>
              <a:ext cx="1549727" cy="255317"/>
            </a:xfrm>
            <a:prstGeom prst="rect">
              <a:avLst/>
            </a:prstGeom>
            <a:solidFill>
              <a:srgbClr val="8546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7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PREGUNTAS</a:t>
              </a:r>
              <a:endParaRPr lang="es-ES" sz="17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ángulo redondeado 63"/>
            <p:cNvSpPr/>
            <p:nvPr/>
          </p:nvSpPr>
          <p:spPr>
            <a:xfrm>
              <a:off x="172232" y="4197929"/>
              <a:ext cx="3473487" cy="25472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/>
                <a:t>¿Cómo se maneja los </a:t>
              </a:r>
              <a:r>
                <a:rPr lang="es-ES" sz="1600" dirty="0" smtClean="0"/>
                <a:t>residuos?</a:t>
              </a:r>
            </a:p>
            <a:p>
              <a:pPr algn="ctr"/>
              <a:r>
                <a:rPr lang="es-ES" sz="1600" dirty="0"/>
                <a:t>¿Cuáles son las </a:t>
              </a:r>
              <a:r>
                <a:rPr lang="es-ES" sz="1600" dirty="0" smtClean="0"/>
                <a:t>fuentes residuos sólidos?</a:t>
              </a:r>
            </a:p>
            <a:p>
              <a:pPr algn="ctr"/>
              <a:r>
                <a:rPr lang="es-ES" sz="1600" dirty="0"/>
                <a:t>¿Cuáles son las áreas </a:t>
              </a:r>
              <a:r>
                <a:rPr lang="es-ES" sz="1600" dirty="0" smtClean="0"/>
                <a:t>deforestadas?</a:t>
              </a:r>
            </a:p>
            <a:p>
              <a:pPr algn="ctr"/>
              <a:r>
                <a:rPr lang="es-ES" sz="1600" dirty="0"/>
                <a:t>¿Cuáles son las causas </a:t>
              </a:r>
              <a:r>
                <a:rPr lang="es-ES" sz="1600" dirty="0" smtClean="0"/>
                <a:t>de </a:t>
              </a:r>
              <a:r>
                <a:rPr lang="es-ES" sz="1600" dirty="0"/>
                <a:t>la </a:t>
              </a:r>
              <a:r>
                <a:rPr lang="es-ES" sz="1600" dirty="0" smtClean="0"/>
                <a:t>deforestación?</a:t>
              </a:r>
            </a:p>
            <a:p>
              <a:pPr algn="ctr"/>
              <a:r>
                <a:rPr lang="es-ES" sz="1600" dirty="0"/>
                <a:t>¿Cómo </a:t>
              </a:r>
              <a:r>
                <a:rPr lang="es-ES" sz="1600" dirty="0" smtClean="0"/>
                <a:t>cambiar </a:t>
              </a:r>
              <a:r>
                <a:rPr lang="es-ES" sz="1600" dirty="0"/>
                <a:t>las costumbres y malos </a:t>
              </a:r>
              <a:r>
                <a:rPr lang="es-ES" sz="1600" dirty="0" smtClean="0"/>
                <a:t>hábitos? </a:t>
              </a:r>
            </a:p>
            <a:p>
              <a:pPr algn="ctr"/>
              <a:r>
                <a:rPr lang="es-ES" sz="1600" dirty="0"/>
                <a:t>¿Qué metodología </a:t>
              </a:r>
              <a:r>
                <a:rPr lang="es-ES" sz="1600" dirty="0" smtClean="0"/>
                <a:t>desarrollar </a:t>
              </a:r>
              <a:r>
                <a:rPr lang="es-ES" sz="1600" dirty="0"/>
                <a:t>para el diseño de </a:t>
              </a:r>
              <a:r>
                <a:rPr lang="es-ES" sz="1600" dirty="0" smtClean="0"/>
                <a:t>la </a:t>
              </a:r>
              <a:r>
                <a:rPr lang="es-ES" sz="1600" dirty="0"/>
                <a:t>propuesta </a:t>
              </a:r>
              <a:endParaRPr lang="es-ES" sz="1600" dirty="0" smtClean="0"/>
            </a:p>
          </p:txBody>
        </p:sp>
        <p:cxnSp>
          <p:nvCxnSpPr>
            <p:cNvPr id="97" name="Conector angular 96"/>
            <p:cNvCxnSpPr>
              <a:stCxn id="3" idx="3"/>
              <a:endCxn id="54" idx="3"/>
            </p:cNvCxnSpPr>
            <p:nvPr/>
          </p:nvCxnSpPr>
          <p:spPr>
            <a:xfrm rot="5400000">
              <a:off x="4913673" y="3805004"/>
              <a:ext cx="1134866" cy="23880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angular 111"/>
            <p:cNvCxnSpPr>
              <a:stCxn id="54" idx="1"/>
              <a:endCxn id="64" idx="3"/>
            </p:cNvCxnSpPr>
            <p:nvPr/>
          </p:nvCxnSpPr>
          <p:spPr>
            <a:xfrm rot="10800000" flipV="1">
              <a:off x="3645719" y="4491841"/>
              <a:ext cx="166256" cy="97971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/>
          <p:cNvGrpSpPr/>
          <p:nvPr/>
        </p:nvGrpSpPr>
        <p:grpSpPr>
          <a:xfrm>
            <a:off x="5600510" y="1365664"/>
            <a:ext cx="2814837" cy="1399806"/>
            <a:chOff x="5600510" y="1365664"/>
            <a:chExt cx="2814837" cy="1399806"/>
          </a:xfrm>
        </p:grpSpPr>
        <p:sp>
          <p:nvSpPr>
            <p:cNvPr id="58" name="Rectángulo 57">
              <a:hlinkClick r:id="rId2" action="ppaction://hlinksldjump"/>
            </p:cNvPr>
            <p:cNvSpPr/>
            <p:nvPr/>
          </p:nvSpPr>
          <p:spPr>
            <a:xfrm>
              <a:off x="6464415" y="1365664"/>
              <a:ext cx="1950932" cy="269278"/>
            </a:xfrm>
            <a:prstGeom prst="rect">
              <a:avLst/>
            </a:prstGeom>
            <a:solidFill>
              <a:srgbClr val="8546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7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JUSTIFICACIÓN</a:t>
              </a:r>
              <a:endParaRPr lang="es-ES" sz="17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6" name="Conector angular 115"/>
            <p:cNvCxnSpPr>
              <a:stCxn id="3" idx="1"/>
              <a:endCxn id="58" idx="2"/>
            </p:cNvCxnSpPr>
            <p:nvPr/>
          </p:nvCxnSpPr>
          <p:spPr>
            <a:xfrm rot="5400000" flipH="1" flipV="1">
              <a:off x="5954932" y="1280521"/>
              <a:ext cx="1130527" cy="183937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>
            <a:off x="6519553" y="3356974"/>
            <a:ext cx="5438900" cy="2990383"/>
            <a:chOff x="6519553" y="3356974"/>
            <a:chExt cx="5438900" cy="2990383"/>
          </a:xfrm>
        </p:grpSpPr>
        <p:sp>
          <p:nvSpPr>
            <p:cNvPr id="36" name="Rectángulo 35"/>
            <p:cNvSpPr/>
            <p:nvPr/>
          </p:nvSpPr>
          <p:spPr>
            <a:xfrm>
              <a:off x="6519553" y="5023258"/>
              <a:ext cx="2113807" cy="463138"/>
            </a:xfrm>
            <a:prstGeom prst="rect">
              <a:avLst/>
            </a:prstGeom>
            <a:solidFill>
              <a:srgbClr val="8546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7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PLANTEAMIENTO PROBLEMA </a:t>
              </a:r>
              <a:endParaRPr lang="es-ES" sz="17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ángulo redondeado 38"/>
            <p:cNvSpPr/>
            <p:nvPr/>
          </p:nvSpPr>
          <p:spPr>
            <a:xfrm>
              <a:off x="9252515" y="4417619"/>
              <a:ext cx="1340273" cy="46035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Mal manejo de residuos</a:t>
              </a:r>
              <a:endParaRPr lang="es-E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ángulo redondeado 39">
              <a:hlinkClick r:id="rId3" action="ppaction://hlinkpres?slideindex=1&amp;slidetitle="/>
            </p:cNvPr>
            <p:cNvSpPr/>
            <p:nvPr/>
          </p:nvSpPr>
          <p:spPr>
            <a:xfrm>
              <a:off x="9262750" y="6013461"/>
              <a:ext cx="1530271" cy="3338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Deforestación </a:t>
              </a:r>
              <a:endParaRPr lang="es-E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ángulo redondeado 40">
              <a:hlinkClick r:id="rId4" action="ppaction://hlinkpres?slideindex=1&amp;slidetitle="/>
            </p:cNvPr>
            <p:cNvSpPr/>
            <p:nvPr/>
          </p:nvSpPr>
          <p:spPr>
            <a:xfrm>
              <a:off x="10935518" y="4845128"/>
              <a:ext cx="1022935" cy="28500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Plástico </a:t>
              </a:r>
              <a:endParaRPr lang="es-ES" dirty="0"/>
            </a:p>
          </p:txBody>
        </p:sp>
        <p:sp>
          <p:nvSpPr>
            <p:cNvPr id="42" name="Rectángulo redondeado 41">
              <a:hlinkClick r:id="rId5" action="ppaction://hlinkpres?slideindex=1&amp;slidetitle="/>
            </p:cNvPr>
            <p:cNvSpPr/>
            <p:nvPr/>
          </p:nvSpPr>
          <p:spPr>
            <a:xfrm>
              <a:off x="10969334" y="5415147"/>
              <a:ext cx="799114" cy="28500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Papel</a:t>
              </a:r>
              <a:endParaRPr lang="es-ES" dirty="0"/>
            </a:p>
          </p:txBody>
        </p:sp>
        <p:cxnSp>
          <p:nvCxnSpPr>
            <p:cNvPr id="44" name="Conector angular 43"/>
            <p:cNvCxnSpPr>
              <a:stCxn id="36" idx="3"/>
              <a:endCxn id="39" idx="1"/>
            </p:cNvCxnSpPr>
            <p:nvPr/>
          </p:nvCxnSpPr>
          <p:spPr>
            <a:xfrm flipV="1">
              <a:off x="8633360" y="4647798"/>
              <a:ext cx="619155" cy="607029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angular 47"/>
            <p:cNvCxnSpPr>
              <a:stCxn id="39" idx="3"/>
              <a:endCxn id="41" idx="1"/>
            </p:cNvCxnSpPr>
            <p:nvPr/>
          </p:nvCxnSpPr>
          <p:spPr>
            <a:xfrm>
              <a:off x="10592788" y="4647798"/>
              <a:ext cx="342730" cy="339834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angular 49"/>
            <p:cNvCxnSpPr>
              <a:stCxn id="39" idx="2"/>
              <a:endCxn id="42" idx="1"/>
            </p:cNvCxnSpPr>
            <p:nvPr/>
          </p:nvCxnSpPr>
          <p:spPr>
            <a:xfrm rot="16200000" flipH="1">
              <a:off x="10106157" y="4694472"/>
              <a:ext cx="679673" cy="104668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angular 80"/>
            <p:cNvCxnSpPr>
              <a:stCxn id="36" idx="3"/>
              <a:endCxn id="40" idx="1"/>
            </p:cNvCxnSpPr>
            <p:nvPr/>
          </p:nvCxnSpPr>
          <p:spPr>
            <a:xfrm>
              <a:off x="8633360" y="5254827"/>
              <a:ext cx="629390" cy="92558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ector angular 134"/>
            <p:cNvCxnSpPr>
              <a:stCxn id="3" idx="5"/>
              <a:endCxn id="36" idx="0"/>
            </p:cNvCxnSpPr>
            <p:nvPr/>
          </p:nvCxnSpPr>
          <p:spPr>
            <a:xfrm rot="16200000" flipH="1">
              <a:off x="6406562" y="3853362"/>
              <a:ext cx="1666283" cy="67350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o 16"/>
          <p:cNvGrpSpPr/>
          <p:nvPr/>
        </p:nvGrpSpPr>
        <p:grpSpPr>
          <a:xfrm>
            <a:off x="7172693" y="2990806"/>
            <a:ext cx="4750128" cy="1094607"/>
            <a:chOff x="7172693" y="2990806"/>
            <a:chExt cx="4750128" cy="1094607"/>
          </a:xfrm>
        </p:grpSpPr>
        <p:sp>
          <p:nvSpPr>
            <p:cNvPr id="23" name="Rectángulo 22"/>
            <p:cNvSpPr/>
            <p:nvPr/>
          </p:nvSpPr>
          <p:spPr>
            <a:xfrm>
              <a:off x="7673972" y="3743505"/>
              <a:ext cx="1481897" cy="341908"/>
            </a:xfrm>
            <a:prstGeom prst="rect">
              <a:avLst/>
            </a:prstGeom>
            <a:solidFill>
              <a:srgbClr val="8546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7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DIMENSIÓN </a:t>
              </a:r>
              <a:endParaRPr lang="es-ES" sz="17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ángulo redondeado 25">
              <a:hlinkClick r:id="rId6" action="ppaction://hlinkpres?slideindex=1&amp;slidetitle="/>
            </p:cNvPr>
            <p:cNvSpPr/>
            <p:nvPr/>
          </p:nvSpPr>
          <p:spPr>
            <a:xfrm>
              <a:off x="10652162" y="2990806"/>
              <a:ext cx="1270659" cy="3342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ESFORSE</a:t>
              </a:r>
              <a:endParaRPr lang="es-E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ángulo redondeado 26"/>
            <p:cNvSpPr/>
            <p:nvPr/>
          </p:nvSpPr>
          <p:spPr>
            <a:xfrm>
              <a:off x="10463796" y="3494114"/>
              <a:ext cx="1423396" cy="5276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Cuatrimestre </a:t>
              </a:r>
            </a:p>
            <a:p>
              <a:pPr algn="ctr"/>
              <a:r>
                <a:rPr lang="es-E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y II-015</a:t>
              </a:r>
              <a:endParaRPr lang="es-E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9" name="Conector angular 138"/>
            <p:cNvCxnSpPr>
              <a:stCxn id="3" idx="6"/>
              <a:endCxn id="23" idx="1"/>
            </p:cNvCxnSpPr>
            <p:nvPr/>
          </p:nvCxnSpPr>
          <p:spPr>
            <a:xfrm>
              <a:off x="7172693" y="3061222"/>
              <a:ext cx="501279" cy="85323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ector angular 146"/>
            <p:cNvCxnSpPr>
              <a:stCxn id="23" idx="3"/>
              <a:endCxn id="27" idx="1"/>
            </p:cNvCxnSpPr>
            <p:nvPr/>
          </p:nvCxnSpPr>
          <p:spPr>
            <a:xfrm flipV="1">
              <a:off x="9155869" y="3757958"/>
              <a:ext cx="1307927" cy="15650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ector angular 207"/>
            <p:cNvCxnSpPr>
              <a:stCxn id="23" idx="0"/>
              <a:endCxn id="26" idx="1"/>
            </p:cNvCxnSpPr>
            <p:nvPr/>
          </p:nvCxnSpPr>
          <p:spPr>
            <a:xfrm rot="5400000" flipH="1" flipV="1">
              <a:off x="9240763" y="2332107"/>
              <a:ext cx="585556" cy="223724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0"/>
          <p:cNvGrpSpPr/>
          <p:nvPr/>
        </p:nvGrpSpPr>
        <p:grpSpPr>
          <a:xfrm>
            <a:off x="111656" y="608147"/>
            <a:ext cx="5659752" cy="3500707"/>
            <a:chOff x="111656" y="608147"/>
            <a:chExt cx="5659752" cy="3500707"/>
          </a:xfrm>
        </p:grpSpPr>
        <p:sp>
          <p:nvSpPr>
            <p:cNvPr id="57" name="Rectángulo 56"/>
            <p:cNvSpPr/>
            <p:nvPr/>
          </p:nvSpPr>
          <p:spPr>
            <a:xfrm>
              <a:off x="3582926" y="3813364"/>
              <a:ext cx="1466601" cy="295490"/>
            </a:xfrm>
            <a:prstGeom prst="rect">
              <a:avLst/>
            </a:prstGeom>
            <a:solidFill>
              <a:srgbClr val="8546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7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OBJETIVOS</a:t>
              </a:r>
              <a:endParaRPr lang="es-ES" sz="17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9" name="Conector angular 98"/>
            <p:cNvCxnSpPr>
              <a:stCxn id="3" idx="2"/>
              <a:endCxn id="57" idx="3"/>
            </p:cNvCxnSpPr>
            <p:nvPr/>
          </p:nvCxnSpPr>
          <p:spPr>
            <a:xfrm rot="10800000" flipV="1">
              <a:off x="5049528" y="3061221"/>
              <a:ext cx="281239" cy="89988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ángulo redondeado 154"/>
            <p:cNvSpPr/>
            <p:nvPr/>
          </p:nvSpPr>
          <p:spPr>
            <a:xfrm>
              <a:off x="172233" y="2458186"/>
              <a:ext cx="3652823" cy="12083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/>
                <a:t>Analizar la problemática ambiental de la </a:t>
              </a:r>
              <a:r>
                <a:rPr lang="es-ES" sz="1600" dirty="0" err="1" smtClean="0"/>
                <a:t>ESFORSE</a:t>
              </a:r>
              <a:r>
                <a:rPr lang="es-ES" sz="1600" dirty="0" smtClean="0"/>
                <a:t>, </a:t>
              </a:r>
              <a:r>
                <a:rPr lang="es-ES" sz="1600" dirty="0"/>
                <a:t>relacionado con la deforestación y manejo de desechos sólidos, con la finalidad de presentar una propuesta de </a:t>
              </a:r>
              <a:r>
                <a:rPr lang="es-ES" dirty="0" smtClean="0"/>
                <a:t>mitigación</a:t>
              </a:r>
              <a:endParaRPr lang="es-E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7" name="Conector angular 156"/>
            <p:cNvCxnSpPr>
              <a:stCxn id="57" idx="1"/>
              <a:endCxn id="155" idx="2"/>
            </p:cNvCxnSpPr>
            <p:nvPr/>
          </p:nvCxnSpPr>
          <p:spPr>
            <a:xfrm rot="10800000">
              <a:off x="1998646" y="3666499"/>
              <a:ext cx="1584281" cy="29461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ectángulo redondeado 160"/>
            <p:cNvSpPr/>
            <p:nvPr/>
          </p:nvSpPr>
          <p:spPr>
            <a:xfrm>
              <a:off x="111656" y="608147"/>
              <a:ext cx="5659752" cy="156079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/>
              <a:r>
                <a:rPr lang="es-EC" sz="1600" dirty="0"/>
                <a:t>Realizar un diagnóstico sobre los efectos que causa al medio ambiente la deforestación y los desechos </a:t>
              </a:r>
              <a:r>
                <a:rPr lang="es-EC" sz="1600" dirty="0" smtClean="0"/>
                <a:t>generados……</a:t>
              </a:r>
              <a:endParaRPr lang="es-ES" sz="1600" dirty="0"/>
            </a:p>
            <a:p>
              <a:pPr lvl="0" algn="just"/>
              <a:r>
                <a:rPr lang="es-EC" sz="1600" dirty="0"/>
                <a:t>Determinar la problemática ambiental que genera la deforestación y el mal manejo de desechos </a:t>
              </a:r>
              <a:r>
                <a:rPr lang="es-EC" sz="1600" dirty="0" smtClean="0"/>
                <a:t>sólidos…….</a:t>
              </a:r>
              <a:endParaRPr lang="es-ES" sz="1600" dirty="0"/>
            </a:p>
            <a:p>
              <a:pPr lvl="0" algn="just"/>
              <a:r>
                <a:rPr lang="es-EC" sz="1600" dirty="0"/>
                <a:t>Elaborar una propuesta de mitigación al problema </a:t>
              </a:r>
              <a:r>
                <a:rPr lang="es-EC" sz="1600" dirty="0" smtClean="0"/>
                <a:t>detectado…….</a:t>
              </a:r>
              <a:endParaRPr lang="es-ES" sz="1600" dirty="0"/>
            </a:p>
          </p:txBody>
        </p:sp>
        <p:cxnSp>
          <p:nvCxnSpPr>
            <p:cNvPr id="214" name="Conector angular 213"/>
            <p:cNvCxnSpPr>
              <a:stCxn id="155" idx="0"/>
              <a:endCxn id="161" idx="2"/>
            </p:cNvCxnSpPr>
            <p:nvPr/>
          </p:nvCxnSpPr>
          <p:spPr>
            <a:xfrm rot="5400000" flipH="1" flipV="1">
              <a:off x="2325467" y="1842122"/>
              <a:ext cx="289243" cy="94288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o 4"/>
          <p:cNvGrpSpPr/>
          <p:nvPr/>
        </p:nvGrpSpPr>
        <p:grpSpPr>
          <a:xfrm>
            <a:off x="5330766" y="1629415"/>
            <a:ext cx="6295167" cy="1850065"/>
            <a:chOff x="5330766" y="1629415"/>
            <a:chExt cx="6295167" cy="1850065"/>
          </a:xfrm>
        </p:grpSpPr>
        <p:sp>
          <p:nvSpPr>
            <p:cNvPr id="3" name="Elipse 2"/>
            <p:cNvSpPr/>
            <p:nvPr/>
          </p:nvSpPr>
          <p:spPr>
            <a:xfrm>
              <a:off x="5330766" y="2642964"/>
              <a:ext cx="1841927" cy="836516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6000" rIns="72000" bIns="36000" rtlCol="0" anchor="ctr"/>
            <a:lstStyle/>
            <a:p>
              <a:pPr algn="ctr"/>
              <a:r>
                <a:rPr lang="es-ES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 PROBLEMA</a:t>
              </a:r>
              <a:endPara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Grupo 23"/>
            <p:cNvGrpSpPr/>
            <p:nvPr/>
          </p:nvGrpSpPr>
          <p:grpSpPr>
            <a:xfrm>
              <a:off x="6902949" y="1629415"/>
              <a:ext cx="4722984" cy="1256293"/>
              <a:chOff x="6902949" y="1629415"/>
              <a:chExt cx="4722984" cy="1256293"/>
            </a:xfrm>
          </p:grpSpPr>
          <p:grpSp>
            <p:nvGrpSpPr>
              <p:cNvPr id="16" name="Grupo 15"/>
              <p:cNvGrpSpPr/>
              <p:nvPr/>
            </p:nvGrpSpPr>
            <p:grpSpPr>
              <a:xfrm>
                <a:off x="7893707" y="1629415"/>
                <a:ext cx="3732226" cy="1256293"/>
                <a:chOff x="7881832" y="1629415"/>
                <a:chExt cx="3732226" cy="1256293"/>
              </a:xfrm>
            </p:grpSpPr>
            <p:sp>
              <p:nvSpPr>
                <p:cNvPr id="4" name="Rectángulo 3"/>
                <p:cNvSpPr/>
                <p:nvPr/>
              </p:nvSpPr>
              <p:spPr>
                <a:xfrm>
                  <a:off x="7881832" y="2648204"/>
                  <a:ext cx="902524" cy="237504"/>
                </a:xfrm>
                <a:prstGeom prst="rect">
                  <a:avLst/>
                </a:prstGeom>
                <a:solidFill>
                  <a:srgbClr val="85469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7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TEMA</a:t>
                  </a:r>
                  <a:endParaRPr lang="es-ES" sz="17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Rectángulo redondeado 11"/>
                <p:cNvSpPr/>
                <p:nvPr/>
              </p:nvSpPr>
              <p:spPr>
                <a:xfrm>
                  <a:off x="8570599" y="1629415"/>
                  <a:ext cx="3043459" cy="686267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“</a:t>
                  </a:r>
                  <a:r>
                    <a:rPr lang="es-ES" sz="1600" dirty="0"/>
                    <a:t>El manejo de desechos y la deforestación como problema ambiental de la </a:t>
                  </a:r>
                  <a:r>
                    <a:rPr lang="es-ES" sz="1600" dirty="0" err="1"/>
                    <a:t>ESFORSE</a:t>
                  </a:r>
                  <a:r>
                    <a:rPr lang="es-ES" sz="1600" dirty="0"/>
                    <a:t>”</a:t>
                  </a:r>
                </a:p>
              </p:txBody>
            </p:sp>
            <p:cxnSp>
              <p:nvCxnSpPr>
                <p:cNvPr id="212" name="Conector angular 211"/>
                <p:cNvCxnSpPr>
                  <a:stCxn id="4" idx="3"/>
                  <a:endCxn id="12" idx="2"/>
                </p:cNvCxnSpPr>
                <p:nvPr/>
              </p:nvCxnSpPr>
              <p:spPr>
                <a:xfrm flipV="1">
                  <a:off x="8784356" y="2315682"/>
                  <a:ext cx="1307973" cy="451274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Conector angular 14"/>
              <p:cNvCxnSpPr>
                <a:stCxn id="3" idx="7"/>
                <a:endCxn id="4" idx="1"/>
              </p:cNvCxnSpPr>
              <p:nvPr/>
            </p:nvCxnSpPr>
            <p:spPr>
              <a:xfrm rot="16200000" flipH="1">
                <a:off x="7397584" y="2270833"/>
                <a:ext cx="1487" cy="990758"/>
              </a:xfrm>
              <a:prstGeom prst="bentConnector4">
                <a:avLst>
                  <a:gd name="adj1" fmla="val -15373235"/>
                  <a:gd name="adj2" fmla="val 6361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7375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pPr/>
              <a:t>30</a:t>
            </a:fld>
            <a:endParaRPr lang="es-EC"/>
          </a:p>
        </p:txBody>
      </p:sp>
      <p:pic>
        <p:nvPicPr>
          <p:cNvPr id="6" name="Imagen 5" descr="C:\Users\CaRoLyn\Documents\TESIS ESFORSE\FOTOS\P106069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5540" y="2686788"/>
            <a:ext cx="5916460" cy="417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:\FOTOS REFORES-\FOTO-INSP-MUN-JUL-015\DSC0225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86788"/>
            <a:ext cx="6037545" cy="41712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748931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/>
              <a:t>MAL MANEJO DE DESECHOS</a:t>
            </a:r>
            <a:endParaRPr lang="es-ES" sz="4800" b="1" dirty="0"/>
          </a:p>
        </p:txBody>
      </p:sp>
    </p:spTree>
    <p:extLst>
      <p:ext uri="{BB962C8B-B14F-4D97-AF65-F5344CB8AC3E}">
        <p14:creationId xmlns:p14="http://schemas.microsoft.com/office/powerpoint/2010/main" val="27193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pPr/>
              <a:t>31</a:t>
            </a:fld>
            <a:endParaRPr lang="es-EC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2783"/>
            <a:ext cx="6062597" cy="431521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26" y="2542783"/>
            <a:ext cx="5778674" cy="4315217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748931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/>
              <a:t>MAL MANEJO DE DESECHOS</a:t>
            </a:r>
            <a:endParaRPr lang="es-ES" sz="4800" b="1" dirty="0"/>
          </a:p>
        </p:txBody>
      </p:sp>
    </p:spTree>
    <p:extLst>
      <p:ext uri="{BB962C8B-B14F-4D97-AF65-F5344CB8AC3E}">
        <p14:creationId xmlns:p14="http://schemas.microsoft.com/office/powerpoint/2010/main" val="216840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pPr/>
              <a:t>32</a:t>
            </a:fld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06" y="2129424"/>
            <a:ext cx="6029194" cy="4728575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748931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/>
              <a:t>APLICACIÓN DE ENCUESTAS  Y ENTREVISTAS</a:t>
            </a:r>
            <a:endParaRPr lang="es-ES" sz="48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9424"/>
            <a:ext cx="6162806" cy="472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3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pPr/>
              <a:t>33</a:t>
            </a:fld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5367"/>
            <a:ext cx="6137753" cy="46426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53" y="2215367"/>
            <a:ext cx="5952647" cy="4642633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748931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/>
              <a:t>APLICACIÓN DE ENCUESTAS  Y ENTREVISTAS</a:t>
            </a:r>
            <a:endParaRPr lang="es-ES" sz="4800" b="1" dirty="0"/>
          </a:p>
        </p:txBody>
      </p:sp>
    </p:spTree>
    <p:extLst>
      <p:ext uri="{BB962C8B-B14F-4D97-AF65-F5344CB8AC3E}">
        <p14:creationId xmlns:p14="http://schemas.microsoft.com/office/powerpoint/2010/main" val="164981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pPr/>
              <a:t>34</a:t>
            </a:fld>
            <a:endParaRPr lang="es-EC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1742"/>
            <a:ext cx="6050071" cy="4816258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748931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/>
              <a:t>OBSERVACIÓN DE CAMPO</a:t>
            </a:r>
            <a:endParaRPr lang="es-ES" sz="48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6" y="2041742"/>
            <a:ext cx="6086954" cy="48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8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pPr/>
              <a:t>35</a:t>
            </a:fld>
            <a:endParaRPr lang="es-EC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2470"/>
            <a:ext cx="6150279" cy="4465529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748931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/>
              <a:t>OBSERVACIÓN DE CAMPO</a:t>
            </a:r>
            <a:endParaRPr lang="es-ES" sz="48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392470"/>
            <a:ext cx="5791200" cy="446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5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57731" cy="365125"/>
          </a:xfrm>
        </p:spPr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20618" cy="365125"/>
          </a:xfrm>
        </p:spPr>
        <p:txBody>
          <a:bodyPr/>
          <a:lstStyle/>
          <a:p>
            <a:fld id="{9CD8D479-8942-46E8-A226-A4E01F7A105C}" type="slidenum">
              <a:rPr lang="es-EC" smtClean="0"/>
              <a:t>4</a:t>
            </a:fld>
            <a:endParaRPr lang="es-EC"/>
          </a:p>
        </p:txBody>
      </p:sp>
      <p:sp>
        <p:nvSpPr>
          <p:cNvPr id="9" name="Rectángulo redondeado 8"/>
          <p:cNvSpPr/>
          <p:nvPr/>
        </p:nvSpPr>
        <p:spPr>
          <a:xfrm>
            <a:off x="4203868" y="771897"/>
            <a:ext cx="3161265" cy="617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JUSTIFICACIÓN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35" name="13 Rectángulo redondeado"/>
          <p:cNvSpPr/>
          <p:nvPr/>
        </p:nvSpPr>
        <p:spPr>
          <a:xfrm>
            <a:off x="4594833" y="3664744"/>
            <a:ext cx="2362175" cy="785812"/>
          </a:xfrm>
          <a:prstGeom prst="roundRect">
            <a:avLst/>
          </a:prstGeom>
          <a:solidFill>
            <a:srgbClr val="CCCC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 smtClean="0">
                <a:solidFill>
                  <a:schemeClr val="tx1"/>
                </a:solidFill>
              </a:rPr>
              <a:t>Cambio de actitud frente a la problemática global y de la </a:t>
            </a:r>
            <a:r>
              <a:rPr lang="es-ES" sz="1400" b="1" dirty="0" err="1" smtClean="0">
                <a:solidFill>
                  <a:schemeClr val="tx1"/>
                </a:solidFill>
              </a:rPr>
              <a:t>ESFORSE</a:t>
            </a:r>
            <a:r>
              <a:rPr lang="es-ES" sz="1400" b="1" dirty="0" smtClean="0">
                <a:solidFill>
                  <a:schemeClr val="tx1"/>
                </a:solidFill>
              </a:rPr>
              <a:t> </a:t>
            </a:r>
            <a:endParaRPr lang="es-ES" sz="1400" b="1" dirty="0">
              <a:solidFill>
                <a:schemeClr val="tx1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543792" y="1389413"/>
            <a:ext cx="9030934" cy="2275332"/>
            <a:chOff x="1543792" y="1389413"/>
            <a:chExt cx="9030934" cy="2275332"/>
          </a:xfrm>
        </p:grpSpPr>
        <p:sp>
          <p:nvSpPr>
            <p:cNvPr id="11" name="24 Rectángulo redondeado"/>
            <p:cNvSpPr/>
            <p:nvPr/>
          </p:nvSpPr>
          <p:spPr>
            <a:xfrm>
              <a:off x="1543792" y="1904692"/>
              <a:ext cx="1650905" cy="785813"/>
            </a:xfrm>
            <a:prstGeom prst="roundRect">
              <a:avLst/>
            </a:prstGeom>
            <a:solidFill>
              <a:srgbClr val="CCCCF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b="1" dirty="0" smtClean="0">
                  <a:solidFill>
                    <a:schemeClr val="tx1"/>
                  </a:solidFill>
                </a:rPr>
                <a:t>Cumplir las normativas del estado y FF.AA.</a:t>
              </a:r>
              <a:endParaRPr lang="es-E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25 Rectángulo redondeado"/>
            <p:cNvSpPr/>
            <p:nvPr/>
          </p:nvSpPr>
          <p:spPr>
            <a:xfrm>
              <a:off x="8734672" y="1904693"/>
              <a:ext cx="1840054" cy="797686"/>
            </a:xfrm>
            <a:prstGeom prst="roundRect">
              <a:avLst/>
            </a:prstGeom>
            <a:solidFill>
              <a:srgbClr val="CCCCF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b="1" dirty="0" smtClean="0">
                  <a:solidFill>
                    <a:sysClr val="windowText" lastClr="000000"/>
                  </a:solidFill>
                </a:rPr>
                <a:t>Disminuir el impacto ambiental </a:t>
              </a:r>
              <a:endParaRPr lang="es-ES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6233195" y="1916568"/>
              <a:ext cx="2118037" cy="773936"/>
            </a:xfrm>
            <a:prstGeom prst="roundRect">
              <a:avLst/>
            </a:prstGeom>
            <a:solidFill>
              <a:srgbClr val="CCCCF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b="1" dirty="0" smtClean="0">
                  <a:solidFill>
                    <a:schemeClr val="tx1"/>
                  </a:solidFill>
                </a:rPr>
                <a:t>Desarrollar proyectos que mitiguen la problemática</a:t>
              </a:r>
              <a:endParaRPr lang="es-E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13 Rectángulo redondeado"/>
            <p:cNvSpPr/>
            <p:nvPr/>
          </p:nvSpPr>
          <p:spPr>
            <a:xfrm>
              <a:off x="3686590" y="1916568"/>
              <a:ext cx="1705453" cy="785812"/>
            </a:xfrm>
            <a:prstGeom prst="roundRect">
              <a:avLst/>
            </a:prstGeom>
            <a:solidFill>
              <a:srgbClr val="CCCCF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b="1" dirty="0">
                  <a:solidFill>
                    <a:schemeClr val="tx1"/>
                  </a:solidFill>
                </a:rPr>
                <a:t>Promover buenas practicas ambientales</a:t>
              </a:r>
            </a:p>
          </p:txBody>
        </p:sp>
        <p:cxnSp>
          <p:nvCxnSpPr>
            <p:cNvPr id="16" name="Conector angular 15"/>
            <p:cNvCxnSpPr>
              <a:stCxn id="9" idx="2"/>
              <a:endCxn id="11" idx="0"/>
            </p:cNvCxnSpPr>
            <p:nvPr/>
          </p:nvCxnSpPr>
          <p:spPr>
            <a:xfrm rot="5400000">
              <a:off x="3819234" y="-60575"/>
              <a:ext cx="515278" cy="341525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angular 20"/>
            <p:cNvCxnSpPr>
              <a:stCxn id="9" idx="2"/>
              <a:endCxn id="13" idx="0"/>
            </p:cNvCxnSpPr>
            <p:nvPr/>
          </p:nvCxnSpPr>
          <p:spPr>
            <a:xfrm rot="16200000" flipH="1">
              <a:off x="6274780" y="899134"/>
              <a:ext cx="527154" cy="150771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angular 24"/>
            <p:cNvCxnSpPr>
              <a:stCxn id="9" idx="2"/>
              <a:endCxn id="12" idx="0"/>
            </p:cNvCxnSpPr>
            <p:nvPr/>
          </p:nvCxnSpPr>
          <p:spPr>
            <a:xfrm rot="16200000" flipH="1">
              <a:off x="7461961" y="-288046"/>
              <a:ext cx="515279" cy="387019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angular 26"/>
            <p:cNvCxnSpPr>
              <a:stCxn id="9" idx="2"/>
              <a:endCxn id="14" idx="0"/>
            </p:cNvCxnSpPr>
            <p:nvPr/>
          </p:nvCxnSpPr>
          <p:spPr>
            <a:xfrm rot="5400000">
              <a:off x="4898332" y="1030399"/>
              <a:ext cx="527154" cy="124518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angular 37"/>
            <p:cNvCxnSpPr>
              <a:stCxn id="11" idx="2"/>
              <a:endCxn id="35" idx="0"/>
            </p:cNvCxnSpPr>
            <p:nvPr/>
          </p:nvCxnSpPr>
          <p:spPr>
            <a:xfrm rot="16200000" flipH="1">
              <a:off x="3585464" y="1474286"/>
              <a:ext cx="974239" cy="340667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angular 39"/>
            <p:cNvCxnSpPr>
              <a:stCxn id="14" idx="2"/>
              <a:endCxn id="35" idx="0"/>
            </p:cNvCxnSpPr>
            <p:nvPr/>
          </p:nvCxnSpPr>
          <p:spPr>
            <a:xfrm rot="16200000" flipH="1">
              <a:off x="4676437" y="2565260"/>
              <a:ext cx="962364" cy="123660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angular 41"/>
            <p:cNvCxnSpPr>
              <a:stCxn id="13" idx="2"/>
              <a:endCxn id="35" idx="0"/>
            </p:cNvCxnSpPr>
            <p:nvPr/>
          </p:nvCxnSpPr>
          <p:spPr>
            <a:xfrm rot="5400000">
              <a:off x="6046948" y="2419478"/>
              <a:ext cx="974240" cy="151629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angular 43"/>
            <p:cNvCxnSpPr>
              <a:stCxn id="12" idx="2"/>
              <a:endCxn id="35" idx="0"/>
            </p:cNvCxnSpPr>
            <p:nvPr/>
          </p:nvCxnSpPr>
          <p:spPr>
            <a:xfrm rot="5400000">
              <a:off x="7234128" y="1244172"/>
              <a:ext cx="962365" cy="387877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13 Rectángulo redondeado"/>
          <p:cNvSpPr/>
          <p:nvPr/>
        </p:nvSpPr>
        <p:spPr>
          <a:xfrm>
            <a:off x="1541599" y="4965835"/>
            <a:ext cx="8468315" cy="785812"/>
          </a:xfrm>
          <a:prstGeom prst="roundRect">
            <a:avLst/>
          </a:prstGeom>
          <a:solidFill>
            <a:srgbClr val="CCCC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tx1"/>
                </a:solidFill>
              </a:rPr>
              <a:t>Solución al problema del mal manejo de los desechos y la deforestación </a:t>
            </a:r>
            <a:endParaRPr lang="es-ES" sz="2000" b="1" dirty="0">
              <a:solidFill>
                <a:schemeClr val="tx1"/>
              </a:solidFill>
            </a:endParaRPr>
          </a:p>
        </p:txBody>
      </p:sp>
      <p:cxnSp>
        <p:nvCxnSpPr>
          <p:cNvPr id="59" name="Conector angular 58"/>
          <p:cNvCxnSpPr>
            <a:stCxn id="35" idx="2"/>
            <a:endCxn id="49" idx="0"/>
          </p:cNvCxnSpPr>
          <p:nvPr/>
        </p:nvCxnSpPr>
        <p:spPr>
          <a:xfrm rot="5400000">
            <a:off x="5518200" y="4708113"/>
            <a:ext cx="515279" cy="1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01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5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21043"/>
            <a:ext cx="10972800" cy="800398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MARCO TEÓRICO</a:t>
            </a:r>
            <a:endParaRPr lang="es-EC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108824"/>
              </p:ext>
            </p:extLst>
          </p:nvPr>
        </p:nvGraphicFramePr>
        <p:xfrm>
          <a:off x="178131" y="1246909"/>
          <a:ext cx="3895106" cy="507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5</a:t>
            </a:fld>
            <a:endParaRPr lang="es-EC" dirty="0"/>
          </a:p>
        </p:txBody>
      </p:sp>
      <p:grpSp>
        <p:nvGrpSpPr>
          <p:cNvPr id="4" name="Grupo 3"/>
          <p:cNvGrpSpPr/>
          <p:nvPr/>
        </p:nvGrpSpPr>
        <p:grpSpPr>
          <a:xfrm>
            <a:off x="3344450" y="1235034"/>
            <a:ext cx="8530876" cy="500430"/>
            <a:chOff x="3344450" y="1235034"/>
            <a:chExt cx="8530876" cy="500430"/>
          </a:xfrm>
        </p:grpSpPr>
        <p:sp>
          <p:nvSpPr>
            <p:cNvPr id="11" name="Rectángulo redondeado 10"/>
            <p:cNvSpPr/>
            <p:nvPr/>
          </p:nvSpPr>
          <p:spPr>
            <a:xfrm>
              <a:off x="3344450" y="1235034"/>
              <a:ext cx="8530876" cy="50043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3411045" y="1249691"/>
              <a:ext cx="8397686" cy="471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1990 creación, 1992 traslada a </a:t>
              </a:r>
              <a:r>
                <a:rPr lang="es-EC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s-EC" sz="20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achachí</a:t>
              </a:r>
              <a:r>
                <a:rPr lang="es-EC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y 2002 se traslada Ambato (</a:t>
              </a:r>
              <a:r>
                <a:rPr lang="es-EC" sz="20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SIS</a:t>
              </a:r>
              <a:r>
                <a:rPr lang="es-EC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-2014)</a:t>
              </a:r>
              <a:endParaRPr lang="es-EC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343844" y="2040581"/>
            <a:ext cx="8541380" cy="500430"/>
            <a:chOff x="1735666" y="30632"/>
            <a:chExt cx="1877580" cy="500430"/>
          </a:xfrm>
        </p:grpSpPr>
        <p:sp>
          <p:nvSpPr>
            <p:cNvPr id="17" name="Rectángulo redondeado 16"/>
            <p:cNvSpPr/>
            <p:nvPr/>
          </p:nvSpPr>
          <p:spPr>
            <a:xfrm>
              <a:off x="1735666" y="30632"/>
              <a:ext cx="1877580" cy="50043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1750323" y="45289"/>
              <a:ext cx="1848266" cy="471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Respeto, inclusión, urbanidad ecológica y convivencia entre naturaleza-ser humano</a:t>
              </a:r>
              <a:endParaRPr lang="es-EC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3353744" y="2941127"/>
            <a:ext cx="8541380" cy="500430"/>
            <a:chOff x="1735666" y="30632"/>
            <a:chExt cx="1877580" cy="500430"/>
          </a:xfrm>
        </p:grpSpPr>
        <p:sp>
          <p:nvSpPr>
            <p:cNvPr id="21" name="Rectángulo redondeado 20"/>
            <p:cNvSpPr/>
            <p:nvPr/>
          </p:nvSpPr>
          <p:spPr>
            <a:xfrm>
              <a:off x="1735666" y="30632"/>
              <a:ext cx="1877580" cy="50043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ángulo 21"/>
            <p:cNvSpPr/>
            <p:nvPr/>
          </p:nvSpPr>
          <p:spPr>
            <a:xfrm>
              <a:off x="1750323" y="45289"/>
              <a:ext cx="1848266" cy="471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Practicas educativas – transferir conocimientos sobre temas ambientales</a:t>
              </a:r>
              <a:endParaRPr lang="es-EC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3363642" y="3794169"/>
            <a:ext cx="8541380" cy="500430"/>
            <a:chOff x="1735666" y="30632"/>
            <a:chExt cx="1877580" cy="500430"/>
          </a:xfrm>
        </p:grpSpPr>
        <p:sp>
          <p:nvSpPr>
            <p:cNvPr id="24" name="Rectángulo redondeado 23"/>
            <p:cNvSpPr/>
            <p:nvPr/>
          </p:nvSpPr>
          <p:spPr>
            <a:xfrm>
              <a:off x="1735666" y="30632"/>
              <a:ext cx="1877580" cy="50043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750323" y="45289"/>
              <a:ext cx="1848266" cy="471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Relación del ser humano con el ambiente (dependencia sociedad-naturaleza)</a:t>
              </a:r>
              <a:endParaRPr lang="es-EC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3361667" y="4599709"/>
            <a:ext cx="8541380" cy="500430"/>
            <a:chOff x="1735666" y="30632"/>
            <a:chExt cx="1877580" cy="500430"/>
          </a:xfrm>
        </p:grpSpPr>
        <p:sp>
          <p:nvSpPr>
            <p:cNvPr id="27" name="Rectángulo redondeado 26"/>
            <p:cNvSpPr/>
            <p:nvPr/>
          </p:nvSpPr>
          <p:spPr>
            <a:xfrm>
              <a:off x="1735666" y="30632"/>
              <a:ext cx="1877580" cy="50043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750323" y="45289"/>
              <a:ext cx="1848266" cy="471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Derechos y obligación </a:t>
              </a:r>
              <a:endParaRPr lang="es-EC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3383441" y="5357749"/>
            <a:ext cx="8541380" cy="698668"/>
            <a:chOff x="1735666" y="6876"/>
            <a:chExt cx="1877580" cy="524186"/>
          </a:xfrm>
        </p:grpSpPr>
        <p:sp>
          <p:nvSpPr>
            <p:cNvPr id="30" name="Rectángulo redondeado 29"/>
            <p:cNvSpPr/>
            <p:nvPr/>
          </p:nvSpPr>
          <p:spPr>
            <a:xfrm>
              <a:off x="1735666" y="30632"/>
              <a:ext cx="1877580" cy="50043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ángulo 30"/>
            <p:cNvSpPr/>
            <p:nvPr/>
          </p:nvSpPr>
          <p:spPr>
            <a:xfrm>
              <a:off x="1750323" y="6876"/>
              <a:ext cx="1848266" cy="5095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Unidad 1: Recursos naturales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Unidad 2: Diagnostico de la problemática ambiental en la </a:t>
              </a:r>
              <a:r>
                <a:rPr lang="es-EC" sz="20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ESFORSE</a:t>
              </a:r>
              <a:endParaRPr lang="es-EC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07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25ECD1-18A7-401F-B014-E7758E1C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4F25ECD1-18A7-401F-B014-E7758E1C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4F25ECD1-18A7-401F-B014-E7758E1C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4F25ECD1-18A7-401F-B014-E7758E1C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2A1209-6C90-40F3-BBDA-A9BC52807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742A1209-6C90-40F3-BBDA-A9BC52807D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742A1209-6C90-40F3-BBDA-A9BC52807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dgm id="{742A1209-6C90-40F3-BBDA-A9BC52807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3BD78C-4373-4E61-A4AA-9111B99DD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graphicEl>
                                              <a:dgm id="{1C3BD78C-4373-4E61-A4AA-9111B99DD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graphicEl>
                                              <a:dgm id="{1C3BD78C-4373-4E61-A4AA-9111B99DD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1C3BD78C-4373-4E61-A4AA-9111B99DD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7096B8E-CA5E-42CE-9CD4-469DA3A55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87096B8E-CA5E-42CE-9CD4-469DA3A55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graphicEl>
                                              <a:dgm id="{87096B8E-CA5E-42CE-9CD4-469DA3A55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graphicEl>
                                              <a:dgm id="{87096B8E-CA5E-42CE-9CD4-469DA3A55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A79474D-E9C2-4C02-B5A3-2FE114AAE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graphicEl>
                                              <a:dgm id="{4A79474D-E9C2-4C02-B5A3-2FE114AAE5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4A79474D-E9C2-4C02-B5A3-2FE114AAE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graphicEl>
                                              <a:dgm id="{4A79474D-E9C2-4C02-B5A3-2FE114AAE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B08455-E431-4C66-AF34-50C8AEC37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30B08455-E431-4C66-AF34-50C8AEC37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graphicEl>
                                              <a:dgm id="{30B08455-E431-4C66-AF34-50C8AEC37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graphicEl>
                                              <a:dgm id="{30B08455-E431-4C66-AF34-50C8AEC37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72ED36C-A666-4CEB-94D7-4B613AEB1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graphicEl>
                                              <a:dgm id="{B72ED36C-A666-4CEB-94D7-4B613AEB1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B72ED36C-A666-4CEB-94D7-4B613AEB1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graphicEl>
                                              <a:dgm id="{B72ED36C-A666-4CEB-94D7-4B613AEB1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23E1AFB-F2C8-450B-B0AC-2D5DA6CF2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graphicEl>
                                              <a:dgm id="{323E1AFB-F2C8-450B-B0AC-2D5DA6CF2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323E1AFB-F2C8-450B-B0AC-2D5DA6CF2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graphicEl>
                                              <a:dgm id="{323E1AFB-F2C8-450B-B0AC-2D5DA6CF2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BF6A4B6-FD92-4A08-B5AA-3ED036074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graphicEl>
                                              <a:dgm id="{4BF6A4B6-FD92-4A08-B5AA-3ED036074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4BF6A4B6-FD92-4A08-B5AA-3ED036074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graphicEl>
                                              <a:dgm id="{4BF6A4B6-FD92-4A08-B5AA-3ED036074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36A825-6A78-431D-8A60-E9B127712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AB36A825-6A78-431D-8A60-E9B1277129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graphicEl>
                                              <a:dgm id="{AB36A825-6A78-431D-8A60-E9B127712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graphicEl>
                                              <a:dgm id="{AB36A825-6A78-431D-8A60-E9B127712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330464-47F2-41B5-A876-76592E2A6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4F330464-47F2-41B5-A876-76592E2A68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graphicEl>
                                              <a:dgm id="{4F330464-47F2-41B5-A876-76592E2A6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graphicEl>
                                              <a:dgm id="{4F330464-47F2-41B5-A876-76592E2A6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1275E0-F9CE-4427-B502-0E8E9ED1A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>
                                            <p:graphicEl>
                                              <a:dgm id="{301275E0-F9CE-4427-B502-0E8E9ED1A8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301275E0-F9CE-4427-B502-0E8E9ED1A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301275E0-F9CE-4427-B502-0E8E9ED1A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284AB4-7158-4CA6-BB46-EAECCC6C0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>
                                            <p:graphicEl>
                                              <a:dgm id="{82284AB4-7158-4CA6-BB46-EAECCC6C0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82284AB4-7158-4CA6-BB46-EAECCC6C0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82284AB4-7158-4CA6-BB46-EAECCC6C0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02136"/>
            <a:ext cx="10972800" cy="800398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MARCO TEÓRICO</a:t>
            </a:r>
            <a:endParaRPr lang="es-EC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662748"/>
              </p:ext>
            </p:extLst>
          </p:nvPr>
        </p:nvGraphicFramePr>
        <p:xfrm>
          <a:off x="154380" y="902535"/>
          <a:ext cx="11732820" cy="5676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6</a:t>
            </a:fld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E0F7E3"/>
              </a:clrFrom>
              <a:clrTo>
                <a:srgbClr val="E0F7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249" y="4132614"/>
            <a:ext cx="3071751" cy="271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3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25ECD1-18A7-401F-B014-E7758E1C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4F25ECD1-18A7-401F-B014-E7758E1C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4F25ECD1-18A7-401F-B014-E7758E1C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4F25ECD1-18A7-401F-B014-E7758E1C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2A1209-6C90-40F3-BBDA-A9BC52807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742A1209-6C90-40F3-BBDA-A9BC52807D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742A1209-6C90-40F3-BBDA-A9BC52807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dgm id="{742A1209-6C90-40F3-BBDA-A9BC52807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3BD78C-4373-4E61-A4AA-9111B99DD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graphicEl>
                                              <a:dgm id="{1C3BD78C-4373-4E61-A4AA-9111B99DD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graphicEl>
                                              <a:dgm id="{1C3BD78C-4373-4E61-A4AA-9111B99DD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1C3BD78C-4373-4E61-A4AA-9111B99DD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7096B8E-CA5E-42CE-9CD4-469DA3A55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87096B8E-CA5E-42CE-9CD4-469DA3A55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graphicEl>
                                              <a:dgm id="{87096B8E-CA5E-42CE-9CD4-469DA3A55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graphicEl>
                                              <a:dgm id="{87096B8E-CA5E-42CE-9CD4-469DA3A55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A79474D-E9C2-4C02-B5A3-2FE114AAE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graphicEl>
                                              <a:dgm id="{4A79474D-E9C2-4C02-B5A3-2FE114AAE5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4A79474D-E9C2-4C02-B5A3-2FE114AAE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graphicEl>
                                              <a:dgm id="{4A79474D-E9C2-4C02-B5A3-2FE114AAE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2195174-B62F-4894-97BF-DA22FCE37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12195174-B62F-4894-97BF-DA22FCE37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graphicEl>
                                              <a:dgm id="{12195174-B62F-4894-97BF-DA22FCE37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graphicEl>
                                              <a:dgm id="{12195174-B62F-4894-97BF-DA22FCE37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E9CFCA-03E3-495C-B0B5-D8E094393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graphicEl>
                                              <a:dgm id="{5DE9CFCA-03E3-495C-B0B5-D8E0943935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5DE9CFCA-03E3-495C-B0B5-D8E094393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graphicEl>
                                              <a:dgm id="{5DE9CFCA-03E3-495C-B0B5-D8E094393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AE2ADA0-C7F7-4023-B4B4-71E4BDD69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graphicEl>
                                              <a:dgm id="{0AE2ADA0-C7F7-4023-B4B4-71E4BDD69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0AE2ADA0-C7F7-4023-B4B4-71E4BDD69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graphicEl>
                                              <a:dgm id="{0AE2ADA0-C7F7-4023-B4B4-71E4BDD69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392D46-C633-465C-87A8-B2A55FAEA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graphicEl>
                                              <a:dgm id="{C3392D46-C633-465C-87A8-B2A55FAEA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C3392D46-C633-465C-87A8-B2A55FAEA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graphicEl>
                                              <a:dgm id="{C3392D46-C633-465C-87A8-B2A55FAEA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44385"/>
            <a:ext cx="10972800" cy="1235034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/>
            </a:r>
            <a:br>
              <a:rPr lang="es-EC" dirty="0" smtClean="0">
                <a:solidFill>
                  <a:srgbClr val="FF0000"/>
                </a:solidFill>
              </a:rPr>
            </a:br>
            <a:r>
              <a:rPr lang="es-EC" dirty="0">
                <a:solidFill>
                  <a:srgbClr val="FF0000"/>
                </a:solidFill>
              </a:rPr>
              <a:t/>
            </a:r>
            <a:br>
              <a:rPr lang="es-EC" dirty="0">
                <a:solidFill>
                  <a:srgbClr val="FF0000"/>
                </a:solidFill>
              </a:rPr>
            </a:br>
            <a:r>
              <a:rPr lang="es-EC" sz="4400" b="1" dirty="0" smtClean="0">
                <a:solidFill>
                  <a:srgbClr val="FF0000"/>
                </a:solidFill>
              </a:rPr>
              <a:t>CAPITULO III</a:t>
            </a:r>
            <a:br>
              <a:rPr lang="es-EC" sz="4400" b="1" dirty="0" smtClean="0">
                <a:solidFill>
                  <a:srgbClr val="FF0000"/>
                </a:solidFill>
              </a:rPr>
            </a:br>
            <a:r>
              <a:rPr lang="es-EC" sz="3100" b="1" dirty="0" smtClean="0">
                <a:solidFill>
                  <a:srgbClr val="FF0000"/>
                </a:solidFill>
              </a:rPr>
              <a:t>METODOLOGÍA</a:t>
            </a:r>
            <a:endParaRPr lang="es-EC" b="1" dirty="0">
              <a:solidFill>
                <a:srgbClr val="FF0000"/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206741" y="2172329"/>
            <a:ext cx="4408356" cy="3751153"/>
            <a:chOff x="206741" y="2172329"/>
            <a:chExt cx="4408356" cy="3751153"/>
          </a:xfrm>
        </p:grpSpPr>
        <p:sp>
          <p:nvSpPr>
            <p:cNvPr id="20" name="Forma libre 19"/>
            <p:cNvSpPr/>
            <p:nvPr/>
          </p:nvSpPr>
          <p:spPr>
            <a:xfrm>
              <a:off x="1003709" y="2172329"/>
              <a:ext cx="2862506" cy="653779"/>
            </a:xfrm>
            <a:custGeom>
              <a:avLst/>
              <a:gdLst>
                <a:gd name="connsiteX0" fmla="*/ 0 w 2862506"/>
                <a:gd name="connsiteY0" fmla="*/ 65378 h 653779"/>
                <a:gd name="connsiteX1" fmla="*/ 65378 w 2862506"/>
                <a:gd name="connsiteY1" fmla="*/ 0 h 653779"/>
                <a:gd name="connsiteX2" fmla="*/ 2797128 w 2862506"/>
                <a:gd name="connsiteY2" fmla="*/ 0 h 653779"/>
                <a:gd name="connsiteX3" fmla="*/ 2862506 w 2862506"/>
                <a:gd name="connsiteY3" fmla="*/ 65378 h 653779"/>
                <a:gd name="connsiteX4" fmla="*/ 2862506 w 2862506"/>
                <a:gd name="connsiteY4" fmla="*/ 588401 h 653779"/>
                <a:gd name="connsiteX5" fmla="*/ 2797128 w 2862506"/>
                <a:gd name="connsiteY5" fmla="*/ 653779 h 653779"/>
                <a:gd name="connsiteX6" fmla="*/ 65378 w 2862506"/>
                <a:gd name="connsiteY6" fmla="*/ 653779 h 653779"/>
                <a:gd name="connsiteX7" fmla="*/ 0 w 2862506"/>
                <a:gd name="connsiteY7" fmla="*/ 588401 h 653779"/>
                <a:gd name="connsiteX8" fmla="*/ 0 w 2862506"/>
                <a:gd name="connsiteY8" fmla="*/ 65378 h 65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2506" h="653779">
                  <a:moveTo>
                    <a:pt x="0" y="65378"/>
                  </a:moveTo>
                  <a:cubicBezTo>
                    <a:pt x="0" y="29271"/>
                    <a:pt x="29271" y="0"/>
                    <a:pt x="65378" y="0"/>
                  </a:cubicBezTo>
                  <a:lnTo>
                    <a:pt x="2797128" y="0"/>
                  </a:lnTo>
                  <a:cubicBezTo>
                    <a:pt x="2833235" y="0"/>
                    <a:pt x="2862506" y="29271"/>
                    <a:pt x="2862506" y="65378"/>
                  </a:cubicBezTo>
                  <a:lnTo>
                    <a:pt x="2862506" y="588401"/>
                  </a:lnTo>
                  <a:cubicBezTo>
                    <a:pt x="2862506" y="624508"/>
                    <a:pt x="2833235" y="653779"/>
                    <a:pt x="2797128" y="653779"/>
                  </a:cubicBezTo>
                  <a:lnTo>
                    <a:pt x="65378" y="653779"/>
                  </a:lnTo>
                  <a:cubicBezTo>
                    <a:pt x="29271" y="653779"/>
                    <a:pt x="0" y="624508"/>
                    <a:pt x="0" y="588401"/>
                  </a:cubicBezTo>
                  <a:lnTo>
                    <a:pt x="0" y="6537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349" tIns="95349" rIns="95349" bIns="9534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kern="1200" dirty="0" smtClean="0">
                  <a:solidFill>
                    <a:schemeClr val="tx1"/>
                  </a:solidFill>
                </a:rPr>
                <a:t>MODALIDAD DE LA INVESTIGACIÓN</a:t>
              </a:r>
              <a:endParaRPr lang="es-EC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Forma libre 20"/>
            <p:cNvSpPr/>
            <p:nvPr/>
          </p:nvSpPr>
          <p:spPr>
            <a:xfrm>
              <a:off x="2389243" y="2826109"/>
              <a:ext cx="91440" cy="4277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27728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orma libre 21"/>
            <p:cNvSpPr/>
            <p:nvPr/>
          </p:nvSpPr>
          <p:spPr>
            <a:xfrm>
              <a:off x="1071135" y="3253838"/>
              <a:ext cx="2727654" cy="839061"/>
            </a:xfrm>
            <a:custGeom>
              <a:avLst/>
              <a:gdLst>
                <a:gd name="connsiteX0" fmla="*/ 0 w 2727654"/>
                <a:gd name="connsiteY0" fmla="*/ 83906 h 839061"/>
                <a:gd name="connsiteX1" fmla="*/ 83906 w 2727654"/>
                <a:gd name="connsiteY1" fmla="*/ 0 h 839061"/>
                <a:gd name="connsiteX2" fmla="*/ 2643748 w 2727654"/>
                <a:gd name="connsiteY2" fmla="*/ 0 h 839061"/>
                <a:gd name="connsiteX3" fmla="*/ 2727654 w 2727654"/>
                <a:gd name="connsiteY3" fmla="*/ 83906 h 839061"/>
                <a:gd name="connsiteX4" fmla="*/ 2727654 w 2727654"/>
                <a:gd name="connsiteY4" fmla="*/ 755155 h 839061"/>
                <a:gd name="connsiteX5" fmla="*/ 2643748 w 2727654"/>
                <a:gd name="connsiteY5" fmla="*/ 839061 h 839061"/>
                <a:gd name="connsiteX6" fmla="*/ 83906 w 2727654"/>
                <a:gd name="connsiteY6" fmla="*/ 839061 h 839061"/>
                <a:gd name="connsiteX7" fmla="*/ 0 w 2727654"/>
                <a:gd name="connsiteY7" fmla="*/ 755155 h 839061"/>
                <a:gd name="connsiteX8" fmla="*/ 0 w 2727654"/>
                <a:gd name="connsiteY8" fmla="*/ 83906 h 83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654" h="839061">
                  <a:moveTo>
                    <a:pt x="0" y="83906"/>
                  </a:moveTo>
                  <a:cubicBezTo>
                    <a:pt x="0" y="37566"/>
                    <a:pt x="37566" y="0"/>
                    <a:pt x="83906" y="0"/>
                  </a:cubicBezTo>
                  <a:lnTo>
                    <a:pt x="2643748" y="0"/>
                  </a:lnTo>
                  <a:cubicBezTo>
                    <a:pt x="2690088" y="0"/>
                    <a:pt x="2727654" y="37566"/>
                    <a:pt x="2727654" y="83906"/>
                  </a:cubicBezTo>
                  <a:lnTo>
                    <a:pt x="2727654" y="755155"/>
                  </a:lnTo>
                  <a:cubicBezTo>
                    <a:pt x="2727654" y="801495"/>
                    <a:pt x="2690088" y="839061"/>
                    <a:pt x="2643748" y="839061"/>
                  </a:cubicBezTo>
                  <a:lnTo>
                    <a:pt x="83906" y="839061"/>
                  </a:lnTo>
                  <a:cubicBezTo>
                    <a:pt x="37566" y="839061"/>
                    <a:pt x="0" y="801495"/>
                    <a:pt x="0" y="755155"/>
                  </a:cubicBezTo>
                  <a:lnTo>
                    <a:pt x="0" y="8390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535" tIns="85535" rIns="85535" bIns="8553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1" kern="1200" dirty="0" smtClean="0">
                  <a:solidFill>
                    <a:schemeClr val="tx1"/>
                  </a:solidFill>
                </a:rPr>
                <a:t>INVESTIGACIÓN DE CAMPO Y BIBLIOGRAFICA </a:t>
              </a:r>
              <a:endParaRPr lang="es-EC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Forma libre 22"/>
            <p:cNvSpPr/>
            <p:nvPr/>
          </p:nvSpPr>
          <p:spPr>
            <a:xfrm>
              <a:off x="1242823" y="4092899"/>
              <a:ext cx="1192139" cy="26151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92139" y="0"/>
                  </a:moveTo>
                  <a:lnTo>
                    <a:pt x="1192139" y="130755"/>
                  </a:lnTo>
                  <a:lnTo>
                    <a:pt x="0" y="130755"/>
                  </a:lnTo>
                  <a:lnTo>
                    <a:pt x="0" y="261511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orma libre 23"/>
            <p:cNvSpPr/>
            <p:nvPr/>
          </p:nvSpPr>
          <p:spPr>
            <a:xfrm>
              <a:off x="254828" y="4354411"/>
              <a:ext cx="1975991" cy="653779"/>
            </a:xfrm>
            <a:custGeom>
              <a:avLst/>
              <a:gdLst>
                <a:gd name="connsiteX0" fmla="*/ 0 w 1975991"/>
                <a:gd name="connsiteY0" fmla="*/ 65378 h 653779"/>
                <a:gd name="connsiteX1" fmla="*/ 65378 w 1975991"/>
                <a:gd name="connsiteY1" fmla="*/ 0 h 653779"/>
                <a:gd name="connsiteX2" fmla="*/ 1910613 w 1975991"/>
                <a:gd name="connsiteY2" fmla="*/ 0 h 653779"/>
                <a:gd name="connsiteX3" fmla="*/ 1975991 w 1975991"/>
                <a:gd name="connsiteY3" fmla="*/ 65378 h 653779"/>
                <a:gd name="connsiteX4" fmla="*/ 1975991 w 1975991"/>
                <a:gd name="connsiteY4" fmla="*/ 588401 h 653779"/>
                <a:gd name="connsiteX5" fmla="*/ 1910613 w 1975991"/>
                <a:gd name="connsiteY5" fmla="*/ 653779 h 653779"/>
                <a:gd name="connsiteX6" fmla="*/ 65378 w 1975991"/>
                <a:gd name="connsiteY6" fmla="*/ 653779 h 653779"/>
                <a:gd name="connsiteX7" fmla="*/ 0 w 1975991"/>
                <a:gd name="connsiteY7" fmla="*/ 588401 h 653779"/>
                <a:gd name="connsiteX8" fmla="*/ 0 w 1975991"/>
                <a:gd name="connsiteY8" fmla="*/ 65378 h 65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5991" h="653779">
                  <a:moveTo>
                    <a:pt x="0" y="65378"/>
                  </a:moveTo>
                  <a:cubicBezTo>
                    <a:pt x="0" y="29271"/>
                    <a:pt x="29271" y="0"/>
                    <a:pt x="65378" y="0"/>
                  </a:cubicBezTo>
                  <a:lnTo>
                    <a:pt x="1910613" y="0"/>
                  </a:lnTo>
                  <a:cubicBezTo>
                    <a:pt x="1946720" y="0"/>
                    <a:pt x="1975991" y="29271"/>
                    <a:pt x="1975991" y="65378"/>
                  </a:cubicBezTo>
                  <a:lnTo>
                    <a:pt x="1975991" y="588401"/>
                  </a:lnTo>
                  <a:cubicBezTo>
                    <a:pt x="1975991" y="624508"/>
                    <a:pt x="1946720" y="653779"/>
                    <a:pt x="1910613" y="653779"/>
                  </a:cubicBezTo>
                  <a:lnTo>
                    <a:pt x="65378" y="653779"/>
                  </a:lnTo>
                  <a:cubicBezTo>
                    <a:pt x="29271" y="653779"/>
                    <a:pt x="0" y="624508"/>
                    <a:pt x="0" y="588401"/>
                  </a:cubicBezTo>
                  <a:lnTo>
                    <a:pt x="0" y="6537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489" tIns="72489" rIns="72489" bIns="7248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b="1" kern="1200" dirty="0" smtClean="0"/>
                <a:t>NIVEL O TIPO DE INVESTIGACIÓN </a:t>
              </a:r>
              <a:endParaRPr lang="es-EC" sz="1400" b="1" kern="1200" dirty="0"/>
            </a:p>
          </p:txBody>
        </p:sp>
        <p:sp>
          <p:nvSpPr>
            <p:cNvPr id="25" name="Forma libre 24"/>
            <p:cNvSpPr/>
            <p:nvPr/>
          </p:nvSpPr>
          <p:spPr>
            <a:xfrm>
              <a:off x="1197103" y="5008191"/>
              <a:ext cx="91440" cy="26151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61511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orma libre 25"/>
            <p:cNvSpPr/>
            <p:nvPr/>
          </p:nvSpPr>
          <p:spPr>
            <a:xfrm>
              <a:off x="206741" y="5269703"/>
              <a:ext cx="2072165" cy="653779"/>
            </a:xfrm>
            <a:custGeom>
              <a:avLst/>
              <a:gdLst>
                <a:gd name="connsiteX0" fmla="*/ 0 w 2072165"/>
                <a:gd name="connsiteY0" fmla="*/ 65378 h 653779"/>
                <a:gd name="connsiteX1" fmla="*/ 65378 w 2072165"/>
                <a:gd name="connsiteY1" fmla="*/ 0 h 653779"/>
                <a:gd name="connsiteX2" fmla="*/ 2006787 w 2072165"/>
                <a:gd name="connsiteY2" fmla="*/ 0 h 653779"/>
                <a:gd name="connsiteX3" fmla="*/ 2072165 w 2072165"/>
                <a:gd name="connsiteY3" fmla="*/ 65378 h 653779"/>
                <a:gd name="connsiteX4" fmla="*/ 2072165 w 2072165"/>
                <a:gd name="connsiteY4" fmla="*/ 588401 h 653779"/>
                <a:gd name="connsiteX5" fmla="*/ 2006787 w 2072165"/>
                <a:gd name="connsiteY5" fmla="*/ 653779 h 653779"/>
                <a:gd name="connsiteX6" fmla="*/ 65378 w 2072165"/>
                <a:gd name="connsiteY6" fmla="*/ 653779 h 653779"/>
                <a:gd name="connsiteX7" fmla="*/ 0 w 2072165"/>
                <a:gd name="connsiteY7" fmla="*/ 588401 h 653779"/>
                <a:gd name="connsiteX8" fmla="*/ 0 w 2072165"/>
                <a:gd name="connsiteY8" fmla="*/ 65378 h 65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2165" h="653779">
                  <a:moveTo>
                    <a:pt x="0" y="65378"/>
                  </a:moveTo>
                  <a:cubicBezTo>
                    <a:pt x="0" y="29271"/>
                    <a:pt x="29271" y="0"/>
                    <a:pt x="65378" y="0"/>
                  </a:cubicBezTo>
                  <a:lnTo>
                    <a:pt x="2006787" y="0"/>
                  </a:lnTo>
                  <a:cubicBezTo>
                    <a:pt x="2042894" y="0"/>
                    <a:pt x="2072165" y="29271"/>
                    <a:pt x="2072165" y="65378"/>
                  </a:cubicBezTo>
                  <a:lnTo>
                    <a:pt x="2072165" y="588401"/>
                  </a:lnTo>
                  <a:cubicBezTo>
                    <a:pt x="2072165" y="624508"/>
                    <a:pt x="2042894" y="653779"/>
                    <a:pt x="2006787" y="653779"/>
                  </a:cubicBezTo>
                  <a:lnTo>
                    <a:pt x="65378" y="653779"/>
                  </a:lnTo>
                  <a:cubicBezTo>
                    <a:pt x="29271" y="653779"/>
                    <a:pt x="0" y="624508"/>
                    <a:pt x="0" y="588401"/>
                  </a:cubicBezTo>
                  <a:lnTo>
                    <a:pt x="0" y="6537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489" tIns="72489" rIns="72489" bIns="7248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b="1" kern="1200" dirty="0" smtClean="0"/>
                <a:t>DESCRIPTIVO</a:t>
              </a:r>
              <a:endParaRPr lang="es-EC" sz="1400" b="1" kern="1200" dirty="0"/>
            </a:p>
          </p:txBody>
        </p:sp>
        <p:sp>
          <p:nvSpPr>
            <p:cNvPr id="27" name="Forma libre 26"/>
            <p:cNvSpPr/>
            <p:nvPr/>
          </p:nvSpPr>
          <p:spPr>
            <a:xfrm>
              <a:off x="2434963" y="4092899"/>
              <a:ext cx="1153520" cy="26151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0755"/>
                  </a:lnTo>
                  <a:lnTo>
                    <a:pt x="1153520" y="130755"/>
                  </a:lnTo>
                  <a:lnTo>
                    <a:pt x="1153520" y="261511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orma libre 29"/>
            <p:cNvSpPr/>
            <p:nvPr/>
          </p:nvSpPr>
          <p:spPr>
            <a:xfrm>
              <a:off x="2561869" y="4354411"/>
              <a:ext cx="2053228" cy="653779"/>
            </a:xfrm>
            <a:custGeom>
              <a:avLst/>
              <a:gdLst>
                <a:gd name="connsiteX0" fmla="*/ 0 w 2053228"/>
                <a:gd name="connsiteY0" fmla="*/ 65378 h 653779"/>
                <a:gd name="connsiteX1" fmla="*/ 65378 w 2053228"/>
                <a:gd name="connsiteY1" fmla="*/ 0 h 653779"/>
                <a:gd name="connsiteX2" fmla="*/ 1987850 w 2053228"/>
                <a:gd name="connsiteY2" fmla="*/ 0 h 653779"/>
                <a:gd name="connsiteX3" fmla="*/ 2053228 w 2053228"/>
                <a:gd name="connsiteY3" fmla="*/ 65378 h 653779"/>
                <a:gd name="connsiteX4" fmla="*/ 2053228 w 2053228"/>
                <a:gd name="connsiteY4" fmla="*/ 588401 h 653779"/>
                <a:gd name="connsiteX5" fmla="*/ 1987850 w 2053228"/>
                <a:gd name="connsiteY5" fmla="*/ 653779 h 653779"/>
                <a:gd name="connsiteX6" fmla="*/ 65378 w 2053228"/>
                <a:gd name="connsiteY6" fmla="*/ 653779 h 653779"/>
                <a:gd name="connsiteX7" fmla="*/ 0 w 2053228"/>
                <a:gd name="connsiteY7" fmla="*/ 588401 h 653779"/>
                <a:gd name="connsiteX8" fmla="*/ 0 w 2053228"/>
                <a:gd name="connsiteY8" fmla="*/ 65378 h 65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3228" h="653779">
                  <a:moveTo>
                    <a:pt x="0" y="65378"/>
                  </a:moveTo>
                  <a:cubicBezTo>
                    <a:pt x="0" y="29271"/>
                    <a:pt x="29271" y="0"/>
                    <a:pt x="65378" y="0"/>
                  </a:cubicBezTo>
                  <a:lnTo>
                    <a:pt x="1987850" y="0"/>
                  </a:lnTo>
                  <a:cubicBezTo>
                    <a:pt x="2023957" y="0"/>
                    <a:pt x="2053228" y="29271"/>
                    <a:pt x="2053228" y="65378"/>
                  </a:cubicBezTo>
                  <a:lnTo>
                    <a:pt x="2053228" y="588401"/>
                  </a:lnTo>
                  <a:cubicBezTo>
                    <a:pt x="2053228" y="624508"/>
                    <a:pt x="2023957" y="653779"/>
                    <a:pt x="1987850" y="653779"/>
                  </a:cubicBezTo>
                  <a:lnTo>
                    <a:pt x="65378" y="653779"/>
                  </a:lnTo>
                  <a:cubicBezTo>
                    <a:pt x="29271" y="653779"/>
                    <a:pt x="0" y="624508"/>
                    <a:pt x="0" y="588401"/>
                  </a:cubicBezTo>
                  <a:lnTo>
                    <a:pt x="0" y="6537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489" tIns="72489" rIns="72489" bIns="7248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b="1" kern="1200" dirty="0" smtClean="0"/>
                <a:t>ENFOQUE</a:t>
              </a:r>
              <a:r>
                <a:rPr lang="es-EC" sz="1400" b="1" kern="1200" baseline="0" dirty="0" smtClean="0"/>
                <a:t> DE LA INVESTIGACIÓN</a:t>
              </a:r>
              <a:endParaRPr lang="es-EC" sz="1400" b="1" kern="1200" dirty="0"/>
            </a:p>
          </p:txBody>
        </p:sp>
        <p:sp>
          <p:nvSpPr>
            <p:cNvPr id="31" name="Forma libre 30"/>
            <p:cNvSpPr/>
            <p:nvPr/>
          </p:nvSpPr>
          <p:spPr>
            <a:xfrm>
              <a:off x="3542763" y="5008191"/>
              <a:ext cx="91440" cy="26151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61511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orma libre 31"/>
            <p:cNvSpPr/>
            <p:nvPr/>
          </p:nvSpPr>
          <p:spPr>
            <a:xfrm>
              <a:off x="2573107" y="5269703"/>
              <a:ext cx="2030751" cy="653779"/>
            </a:xfrm>
            <a:custGeom>
              <a:avLst/>
              <a:gdLst>
                <a:gd name="connsiteX0" fmla="*/ 0 w 2030751"/>
                <a:gd name="connsiteY0" fmla="*/ 65378 h 653779"/>
                <a:gd name="connsiteX1" fmla="*/ 65378 w 2030751"/>
                <a:gd name="connsiteY1" fmla="*/ 0 h 653779"/>
                <a:gd name="connsiteX2" fmla="*/ 1965373 w 2030751"/>
                <a:gd name="connsiteY2" fmla="*/ 0 h 653779"/>
                <a:gd name="connsiteX3" fmla="*/ 2030751 w 2030751"/>
                <a:gd name="connsiteY3" fmla="*/ 65378 h 653779"/>
                <a:gd name="connsiteX4" fmla="*/ 2030751 w 2030751"/>
                <a:gd name="connsiteY4" fmla="*/ 588401 h 653779"/>
                <a:gd name="connsiteX5" fmla="*/ 1965373 w 2030751"/>
                <a:gd name="connsiteY5" fmla="*/ 653779 h 653779"/>
                <a:gd name="connsiteX6" fmla="*/ 65378 w 2030751"/>
                <a:gd name="connsiteY6" fmla="*/ 653779 h 653779"/>
                <a:gd name="connsiteX7" fmla="*/ 0 w 2030751"/>
                <a:gd name="connsiteY7" fmla="*/ 588401 h 653779"/>
                <a:gd name="connsiteX8" fmla="*/ 0 w 2030751"/>
                <a:gd name="connsiteY8" fmla="*/ 65378 h 65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0751" h="653779">
                  <a:moveTo>
                    <a:pt x="0" y="65378"/>
                  </a:moveTo>
                  <a:cubicBezTo>
                    <a:pt x="0" y="29271"/>
                    <a:pt x="29271" y="0"/>
                    <a:pt x="65378" y="0"/>
                  </a:cubicBezTo>
                  <a:lnTo>
                    <a:pt x="1965373" y="0"/>
                  </a:lnTo>
                  <a:cubicBezTo>
                    <a:pt x="2001480" y="0"/>
                    <a:pt x="2030751" y="29271"/>
                    <a:pt x="2030751" y="65378"/>
                  </a:cubicBezTo>
                  <a:lnTo>
                    <a:pt x="2030751" y="588401"/>
                  </a:lnTo>
                  <a:cubicBezTo>
                    <a:pt x="2030751" y="624508"/>
                    <a:pt x="2001480" y="653779"/>
                    <a:pt x="1965373" y="653779"/>
                  </a:cubicBezTo>
                  <a:lnTo>
                    <a:pt x="65378" y="653779"/>
                  </a:lnTo>
                  <a:cubicBezTo>
                    <a:pt x="29271" y="653779"/>
                    <a:pt x="0" y="624508"/>
                    <a:pt x="0" y="588401"/>
                  </a:cubicBezTo>
                  <a:lnTo>
                    <a:pt x="0" y="6537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489" tIns="72489" rIns="72489" bIns="7248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b="1" kern="1200" dirty="0" smtClean="0"/>
                <a:t>MIXTO: CUALITATIVO Y CUANTITATIVO</a:t>
              </a:r>
              <a:endParaRPr lang="es-EC" sz="1400" b="1" kern="1200" dirty="0"/>
            </a:p>
          </p:txBody>
        </p:sp>
      </p:grp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7</a:t>
            </a:fld>
            <a:endParaRPr lang="es-EC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850652" y="2143004"/>
            <a:ext cx="640715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rgbClr val="7030A0"/>
                </a:solidFill>
              </a:rPr>
              <a:t>MUESTRA</a:t>
            </a:r>
            <a:r>
              <a:rPr lang="es-EC" sz="2000" dirty="0" smtClean="0"/>
              <a:t>  = </a:t>
            </a:r>
            <a:r>
              <a:rPr lang="es-EC" sz="2000" dirty="0" smtClean="0">
                <a:solidFill>
                  <a:srgbClr val="146814"/>
                </a:solidFill>
              </a:rPr>
              <a:t>148 ENTRE DOCENTES Y ESTUDIANTES</a:t>
            </a:r>
            <a:endParaRPr lang="es-EC" sz="2000" dirty="0">
              <a:solidFill>
                <a:srgbClr val="146814"/>
              </a:solidFill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4843240" y="3041995"/>
            <a:ext cx="7067092" cy="3219115"/>
            <a:chOff x="4843240" y="3041995"/>
            <a:chExt cx="7067092" cy="3219115"/>
          </a:xfrm>
        </p:grpSpPr>
        <p:sp>
          <p:nvSpPr>
            <p:cNvPr id="34" name="Forma libre 33"/>
            <p:cNvSpPr/>
            <p:nvPr/>
          </p:nvSpPr>
          <p:spPr>
            <a:xfrm>
              <a:off x="4843240" y="3041995"/>
              <a:ext cx="1948886" cy="677708"/>
            </a:xfrm>
            <a:custGeom>
              <a:avLst/>
              <a:gdLst>
                <a:gd name="connsiteX0" fmla="*/ 0 w 1948886"/>
                <a:gd name="connsiteY0" fmla="*/ 67771 h 677708"/>
                <a:gd name="connsiteX1" fmla="*/ 67771 w 1948886"/>
                <a:gd name="connsiteY1" fmla="*/ 0 h 677708"/>
                <a:gd name="connsiteX2" fmla="*/ 1881115 w 1948886"/>
                <a:gd name="connsiteY2" fmla="*/ 0 h 677708"/>
                <a:gd name="connsiteX3" fmla="*/ 1948886 w 1948886"/>
                <a:gd name="connsiteY3" fmla="*/ 67771 h 677708"/>
                <a:gd name="connsiteX4" fmla="*/ 1948886 w 1948886"/>
                <a:gd name="connsiteY4" fmla="*/ 609937 h 677708"/>
                <a:gd name="connsiteX5" fmla="*/ 1881115 w 1948886"/>
                <a:gd name="connsiteY5" fmla="*/ 677708 h 677708"/>
                <a:gd name="connsiteX6" fmla="*/ 67771 w 1948886"/>
                <a:gd name="connsiteY6" fmla="*/ 677708 h 677708"/>
                <a:gd name="connsiteX7" fmla="*/ 0 w 1948886"/>
                <a:gd name="connsiteY7" fmla="*/ 609937 h 677708"/>
                <a:gd name="connsiteX8" fmla="*/ 0 w 1948886"/>
                <a:gd name="connsiteY8" fmla="*/ 67771 h 67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8886" h="677708">
                  <a:moveTo>
                    <a:pt x="0" y="67771"/>
                  </a:moveTo>
                  <a:cubicBezTo>
                    <a:pt x="0" y="30342"/>
                    <a:pt x="30342" y="0"/>
                    <a:pt x="67771" y="0"/>
                  </a:cubicBezTo>
                  <a:lnTo>
                    <a:pt x="1881115" y="0"/>
                  </a:lnTo>
                  <a:cubicBezTo>
                    <a:pt x="1918544" y="0"/>
                    <a:pt x="1948886" y="30342"/>
                    <a:pt x="1948886" y="67771"/>
                  </a:cubicBezTo>
                  <a:lnTo>
                    <a:pt x="1948886" y="609937"/>
                  </a:lnTo>
                  <a:cubicBezTo>
                    <a:pt x="1948886" y="647366"/>
                    <a:pt x="1918544" y="677708"/>
                    <a:pt x="1881115" y="677708"/>
                  </a:cubicBezTo>
                  <a:lnTo>
                    <a:pt x="67771" y="677708"/>
                  </a:lnTo>
                  <a:cubicBezTo>
                    <a:pt x="30342" y="677708"/>
                    <a:pt x="0" y="647366"/>
                    <a:pt x="0" y="609937"/>
                  </a:cubicBezTo>
                  <a:lnTo>
                    <a:pt x="0" y="6777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139" tIns="42709" rIns="54139" bIns="4270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800" b="1" kern="1200" dirty="0" smtClean="0">
                  <a:solidFill>
                    <a:schemeClr val="tx1"/>
                  </a:solidFill>
                </a:rPr>
                <a:t>INSTRUMENTOS</a:t>
              </a:r>
              <a:endParaRPr lang="es-EC" sz="1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35" name="Forma libre 34"/>
            <p:cNvSpPr/>
            <p:nvPr/>
          </p:nvSpPr>
          <p:spPr>
            <a:xfrm>
              <a:off x="5038128" y="3719704"/>
              <a:ext cx="194888" cy="5082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08281"/>
                  </a:lnTo>
                  <a:lnTo>
                    <a:pt x="194888" y="508281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orma libre 35"/>
            <p:cNvSpPr/>
            <p:nvPr/>
          </p:nvSpPr>
          <p:spPr>
            <a:xfrm>
              <a:off x="5233017" y="3889131"/>
              <a:ext cx="1676032" cy="677708"/>
            </a:xfrm>
            <a:custGeom>
              <a:avLst/>
              <a:gdLst>
                <a:gd name="connsiteX0" fmla="*/ 0 w 1676032"/>
                <a:gd name="connsiteY0" fmla="*/ 67771 h 677708"/>
                <a:gd name="connsiteX1" fmla="*/ 67771 w 1676032"/>
                <a:gd name="connsiteY1" fmla="*/ 0 h 677708"/>
                <a:gd name="connsiteX2" fmla="*/ 1608261 w 1676032"/>
                <a:gd name="connsiteY2" fmla="*/ 0 h 677708"/>
                <a:gd name="connsiteX3" fmla="*/ 1676032 w 1676032"/>
                <a:gd name="connsiteY3" fmla="*/ 67771 h 677708"/>
                <a:gd name="connsiteX4" fmla="*/ 1676032 w 1676032"/>
                <a:gd name="connsiteY4" fmla="*/ 609937 h 677708"/>
                <a:gd name="connsiteX5" fmla="*/ 1608261 w 1676032"/>
                <a:gd name="connsiteY5" fmla="*/ 677708 h 677708"/>
                <a:gd name="connsiteX6" fmla="*/ 67771 w 1676032"/>
                <a:gd name="connsiteY6" fmla="*/ 677708 h 677708"/>
                <a:gd name="connsiteX7" fmla="*/ 0 w 1676032"/>
                <a:gd name="connsiteY7" fmla="*/ 609937 h 677708"/>
                <a:gd name="connsiteX8" fmla="*/ 0 w 1676032"/>
                <a:gd name="connsiteY8" fmla="*/ 67771 h 67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032" h="677708">
                  <a:moveTo>
                    <a:pt x="0" y="67771"/>
                  </a:moveTo>
                  <a:cubicBezTo>
                    <a:pt x="0" y="30342"/>
                    <a:pt x="30342" y="0"/>
                    <a:pt x="67771" y="0"/>
                  </a:cubicBezTo>
                  <a:lnTo>
                    <a:pt x="1608261" y="0"/>
                  </a:lnTo>
                  <a:cubicBezTo>
                    <a:pt x="1645690" y="0"/>
                    <a:pt x="1676032" y="30342"/>
                    <a:pt x="1676032" y="67771"/>
                  </a:cubicBezTo>
                  <a:lnTo>
                    <a:pt x="1676032" y="609937"/>
                  </a:lnTo>
                  <a:cubicBezTo>
                    <a:pt x="1676032" y="647366"/>
                    <a:pt x="1645690" y="677708"/>
                    <a:pt x="1608261" y="677708"/>
                  </a:cubicBezTo>
                  <a:lnTo>
                    <a:pt x="67771" y="677708"/>
                  </a:lnTo>
                  <a:cubicBezTo>
                    <a:pt x="30342" y="677708"/>
                    <a:pt x="0" y="647366"/>
                    <a:pt x="0" y="609937"/>
                  </a:cubicBezTo>
                  <a:lnTo>
                    <a:pt x="0" y="6777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9" tIns="37629" rIns="46519" bIns="3762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b="1" kern="1200" dirty="0" smtClean="0"/>
                <a:t>CUESTIONARIOS ESTRUCTURADOS</a:t>
              </a:r>
              <a:endParaRPr lang="es-EC" sz="1400" b="1" kern="1200" dirty="0"/>
            </a:p>
          </p:txBody>
        </p:sp>
        <p:sp>
          <p:nvSpPr>
            <p:cNvPr id="37" name="Forma libre 36"/>
            <p:cNvSpPr/>
            <p:nvPr/>
          </p:nvSpPr>
          <p:spPr>
            <a:xfrm>
              <a:off x="7017261" y="3041995"/>
              <a:ext cx="1790776" cy="677708"/>
            </a:xfrm>
            <a:custGeom>
              <a:avLst/>
              <a:gdLst>
                <a:gd name="connsiteX0" fmla="*/ 0 w 1790776"/>
                <a:gd name="connsiteY0" fmla="*/ 67771 h 677708"/>
                <a:gd name="connsiteX1" fmla="*/ 67771 w 1790776"/>
                <a:gd name="connsiteY1" fmla="*/ 0 h 677708"/>
                <a:gd name="connsiteX2" fmla="*/ 1723005 w 1790776"/>
                <a:gd name="connsiteY2" fmla="*/ 0 h 677708"/>
                <a:gd name="connsiteX3" fmla="*/ 1790776 w 1790776"/>
                <a:gd name="connsiteY3" fmla="*/ 67771 h 677708"/>
                <a:gd name="connsiteX4" fmla="*/ 1790776 w 1790776"/>
                <a:gd name="connsiteY4" fmla="*/ 609937 h 677708"/>
                <a:gd name="connsiteX5" fmla="*/ 1723005 w 1790776"/>
                <a:gd name="connsiteY5" fmla="*/ 677708 h 677708"/>
                <a:gd name="connsiteX6" fmla="*/ 67771 w 1790776"/>
                <a:gd name="connsiteY6" fmla="*/ 677708 h 677708"/>
                <a:gd name="connsiteX7" fmla="*/ 0 w 1790776"/>
                <a:gd name="connsiteY7" fmla="*/ 609937 h 677708"/>
                <a:gd name="connsiteX8" fmla="*/ 0 w 1790776"/>
                <a:gd name="connsiteY8" fmla="*/ 67771 h 67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0776" h="677708">
                  <a:moveTo>
                    <a:pt x="0" y="67771"/>
                  </a:moveTo>
                  <a:cubicBezTo>
                    <a:pt x="0" y="30342"/>
                    <a:pt x="30342" y="0"/>
                    <a:pt x="67771" y="0"/>
                  </a:cubicBezTo>
                  <a:lnTo>
                    <a:pt x="1723005" y="0"/>
                  </a:lnTo>
                  <a:cubicBezTo>
                    <a:pt x="1760434" y="0"/>
                    <a:pt x="1790776" y="30342"/>
                    <a:pt x="1790776" y="67771"/>
                  </a:cubicBezTo>
                  <a:lnTo>
                    <a:pt x="1790776" y="609937"/>
                  </a:lnTo>
                  <a:cubicBezTo>
                    <a:pt x="1790776" y="647366"/>
                    <a:pt x="1760434" y="677708"/>
                    <a:pt x="1723005" y="677708"/>
                  </a:cubicBezTo>
                  <a:lnTo>
                    <a:pt x="67771" y="677708"/>
                  </a:lnTo>
                  <a:cubicBezTo>
                    <a:pt x="30342" y="677708"/>
                    <a:pt x="0" y="647366"/>
                    <a:pt x="0" y="609937"/>
                  </a:cubicBezTo>
                  <a:lnTo>
                    <a:pt x="0" y="6777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759972"/>
                <a:satOff val="-18065"/>
                <a:lumOff val="7550"/>
                <a:alphaOff val="0"/>
              </a:schemeClr>
            </a:fillRef>
            <a:effectRef idx="2">
              <a:schemeClr val="accent4">
                <a:hueOff val="-1759972"/>
                <a:satOff val="-18065"/>
                <a:lumOff val="755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234" tIns="41439" rIns="52234" bIns="4143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700" b="1" kern="1200" dirty="0" smtClean="0">
                  <a:solidFill>
                    <a:schemeClr val="tx1"/>
                  </a:solidFill>
                </a:rPr>
                <a:t>TECNICAS</a:t>
              </a:r>
              <a:endParaRPr lang="es-EC" sz="17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38" name="Forma libre 37"/>
            <p:cNvSpPr/>
            <p:nvPr/>
          </p:nvSpPr>
          <p:spPr>
            <a:xfrm>
              <a:off x="7196338" y="3719704"/>
              <a:ext cx="292797" cy="5082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08281"/>
                  </a:lnTo>
                  <a:lnTo>
                    <a:pt x="292797" y="508281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orma libre 38"/>
            <p:cNvSpPr/>
            <p:nvPr/>
          </p:nvSpPr>
          <p:spPr>
            <a:xfrm>
              <a:off x="7489136" y="3889131"/>
              <a:ext cx="1498765" cy="677708"/>
            </a:xfrm>
            <a:custGeom>
              <a:avLst/>
              <a:gdLst>
                <a:gd name="connsiteX0" fmla="*/ 0 w 1498765"/>
                <a:gd name="connsiteY0" fmla="*/ 67771 h 677708"/>
                <a:gd name="connsiteX1" fmla="*/ 67771 w 1498765"/>
                <a:gd name="connsiteY1" fmla="*/ 0 h 677708"/>
                <a:gd name="connsiteX2" fmla="*/ 1430994 w 1498765"/>
                <a:gd name="connsiteY2" fmla="*/ 0 h 677708"/>
                <a:gd name="connsiteX3" fmla="*/ 1498765 w 1498765"/>
                <a:gd name="connsiteY3" fmla="*/ 67771 h 677708"/>
                <a:gd name="connsiteX4" fmla="*/ 1498765 w 1498765"/>
                <a:gd name="connsiteY4" fmla="*/ 609937 h 677708"/>
                <a:gd name="connsiteX5" fmla="*/ 1430994 w 1498765"/>
                <a:gd name="connsiteY5" fmla="*/ 677708 h 677708"/>
                <a:gd name="connsiteX6" fmla="*/ 67771 w 1498765"/>
                <a:gd name="connsiteY6" fmla="*/ 677708 h 677708"/>
                <a:gd name="connsiteX7" fmla="*/ 0 w 1498765"/>
                <a:gd name="connsiteY7" fmla="*/ 609937 h 677708"/>
                <a:gd name="connsiteX8" fmla="*/ 0 w 1498765"/>
                <a:gd name="connsiteY8" fmla="*/ 67771 h 67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8765" h="677708">
                  <a:moveTo>
                    <a:pt x="0" y="67771"/>
                  </a:moveTo>
                  <a:cubicBezTo>
                    <a:pt x="0" y="30342"/>
                    <a:pt x="30342" y="0"/>
                    <a:pt x="67771" y="0"/>
                  </a:cubicBezTo>
                  <a:lnTo>
                    <a:pt x="1430994" y="0"/>
                  </a:lnTo>
                  <a:cubicBezTo>
                    <a:pt x="1468423" y="0"/>
                    <a:pt x="1498765" y="30342"/>
                    <a:pt x="1498765" y="67771"/>
                  </a:cubicBezTo>
                  <a:lnTo>
                    <a:pt x="1498765" y="609937"/>
                  </a:lnTo>
                  <a:cubicBezTo>
                    <a:pt x="1498765" y="647366"/>
                    <a:pt x="1468423" y="677708"/>
                    <a:pt x="1430994" y="677708"/>
                  </a:cubicBezTo>
                  <a:lnTo>
                    <a:pt x="67771" y="677708"/>
                  </a:lnTo>
                  <a:cubicBezTo>
                    <a:pt x="30342" y="677708"/>
                    <a:pt x="0" y="647366"/>
                    <a:pt x="0" y="609937"/>
                  </a:cubicBezTo>
                  <a:lnTo>
                    <a:pt x="0" y="6777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-879986"/>
                <a:satOff val="-9032"/>
                <a:lumOff val="377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329" tIns="40169" rIns="50329" bIns="4016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/>
                <a:t>OBSERVACIÓN</a:t>
              </a:r>
              <a:endParaRPr lang="es-EC" sz="1600" kern="1200" dirty="0"/>
            </a:p>
          </p:txBody>
        </p:sp>
        <p:sp>
          <p:nvSpPr>
            <p:cNvPr id="40" name="Forma libre 39"/>
            <p:cNvSpPr/>
            <p:nvPr/>
          </p:nvSpPr>
          <p:spPr>
            <a:xfrm>
              <a:off x="7196338" y="3719704"/>
              <a:ext cx="292797" cy="13554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55416"/>
                  </a:lnTo>
                  <a:lnTo>
                    <a:pt x="292797" y="1355416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Forma libre 40"/>
            <p:cNvSpPr/>
            <p:nvPr/>
          </p:nvSpPr>
          <p:spPr>
            <a:xfrm>
              <a:off x="7489136" y="4736267"/>
              <a:ext cx="1498765" cy="677708"/>
            </a:xfrm>
            <a:custGeom>
              <a:avLst/>
              <a:gdLst>
                <a:gd name="connsiteX0" fmla="*/ 0 w 1498765"/>
                <a:gd name="connsiteY0" fmla="*/ 67771 h 677708"/>
                <a:gd name="connsiteX1" fmla="*/ 67771 w 1498765"/>
                <a:gd name="connsiteY1" fmla="*/ 0 h 677708"/>
                <a:gd name="connsiteX2" fmla="*/ 1430994 w 1498765"/>
                <a:gd name="connsiteY2" fmla="*/ 0 h 677708"/>
                <a:gd name="connsiteX3" fmla="*/ 1498765 w 1498765"/>
                <a:gd name="connsiteY3" fmla="*/ 67771 h 677708"/>
                <a:gd name="connsiteX4" fmla="*/ 1498765 w 1498765"/>
                <a:gd name="connsiteY4" fmla="*/ 609937 h 677708"/>
                <a:gd name="connsiteX5" fmla="*/ 1430994 w 1498765"/>
                <a:gd name="connsiteY5" fmla="*/ 677708 h 677708"/>
                <a:gd name="connsiteX6" fmla="*/ 67771 w 1498765"/>
                <a:gd name="connsiteY6" fmla="*/ 677708 h 677708"/>
                <a:gd name="connsiteX7" fmla="*/ 0 w 1498765"/>
                <a:gd name="connsiteY7" fmla="*/ 609937 h 677708"/>
                <a:gd name="connsiteX8" fmla="*/ 0 w 1498765"/>
                <a:gd name="connsiteY8" fmla="*/ 67771 h 67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8765" h="677708">
                  <a:moveTo>
                    <a:pt x="0" y="67771"/>
                  </a:moveTo>
                  <a:cubicBezTo>
                    <a:pt x="0" y="30342"/>
                    <a:pt x="30342" y="0"/>
                    <a:pt x="67771" y="0"/>
                  </a:cubicBezTo>
                  <a:lnTo>
                    <a:pt x="1430994" y="0"/>
                  </a:lnTo>
                  <a:cubicBezTo>
                    <a:pt x="1468423" y="0"/>
                    <a:pt x="1498765" y="30342"/>
                    <a:pt x="1498765" y="67771"/>
                  </a:cubicBezTo>
                  <a:lnTo>
                    <a:pt x="1498765" y="609937"/>
                  </a:lnTo>
                  <a:cubicBezTo>
                    <a:pt x="1498765" y="647366"/>
                    <a:pt x="1468423" y="677708"/>
                    <a:pt x="1430994" y="677708"/>
                  </a:cubicBezTo>
                  <a:lnTo>
                    <a:pt x="67771" y="677708"/>
                  </a:lnTo>
                  <a:cubicBezTo>
                    <a:pt x="30342" y="677708"/>
                    <a:pt x="0" y="647366"/>
                    <a:pt x="0" y="609937"/>
                  </a:cubicBezTo>
                  <a:lnTo>
                    <a:pt x="0" y="6777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-1759972"/>
                <a:satOff val="-18065"/>
                <a:lumOff val="755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329" tIns="40169" rIns="50329" bIns="4016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/>
                <a:t>ENTREVISTA</a:t>
              </a:r>
              <a:endParaRPr lang="es-EC" sz="1600" kern="1200" dirty="0"/>
            </a:p>
          </p:txBody>
        </p:sp>
        <p:sp>
          <p:nvSpPr>
            <p:cNvPr id="42" name="Forma libre 41"/>
            <p:cNvSpPr/>
            <p:nvPr/>
          </p:nvSpPr>
          <p:spPr>
            <a:xfrm>
              <a:off x="7196338" y="3719704"/>
              <a:ext cx="292797" cy="220255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02552"/>
                  </a:lnTo>
                  <a:lnTo>
                    <a:pt x="292797" y="2202552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Forma libre 42"/>
            <p:cNvSpPr/>
            <p:nvPr/>
          </p:nvSpPr>
          <p:spPr>
            <a:xfrm>
              <a:off x="7489136" y="5583402"/>
              <a:ext cx="1498765" cy="677708"/>
            </a:xfrm>
            <a:custGeom>
              <a:avLst/>
              <a:gdLst>
                <a:gd name="connsiteX0" fmla="*/ 0 w 1498765"/>
                <a:gd name="connsiteY0" fmla="*/ 67771 h 677708"/>
                <a:gd name="connsiteX1" fmla="*/ 67771 w 1498765"/>
                <a:gd name="connsiteY1" fmla="*/ 0 h 677708"/>
                <a:gd name="connsiteX2" fmla="*/ 1430994 w 1498765"/>
                <a:gd name="connsiteY2" fmla="*/ 0 h 677708"/>
                <a:gd name="connsiteX3" fmla="*/ 1498765 w 1498765"/>
                <a:gd name="connsiteY3" fmla="*/ 67771 h 677708"/>
                <a:gd name="connsiteX4" fmla="*/ 1498765 w 1498765"/>
                <a:gd name="connsiteY4" fmla="*/ 609937 h 677708"/>
                <a:gd name="connsiteX5" fmla="*/ 1430994 w 1498765"/>
                <a:gd name="connsiteY5" fmla="*/ 677708 h 677708"/>
                <a:gd name="connsiteX6" fmla="*/ 67771 w 1498765"/>
                <a:gd name="connsiteY6" fmla="*/ 677708 h 677708"/>
                <a:gd name="connsiteX7" fmla="*/ 0 w 1498765"/>
                <a:gd name="connsiteY7" fmla="*/ 609937 h 677708"/>
                <a:gd name="connsiteX8" fmla="*/ 0 w 1498765"/>
                <a:gd name="connsiteY8" fmla="*/ 67771 h 67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8765" h="677708">
                  <a:moveTo>
                    <a:pt x="0" y="67771"/>
                  </a:moveTo>
                  <a:cubicBezTo>
                    <a:pt x="0" y="30342"/>
                    <a:pt x="30342" y="0"/>
                    <a:pt x="67771" y="0"/>
                  </a:cubicBezTo>
                  <a:lnTo>
                    <a:pt x="1430994" y="0"/>
                  </a:lnTo>
                  <a:cubicBezTo>
                    <a:pt x="1468423" y="0"/>
                    <a:pt x="1498765" y="30342"/>
                    <a:pt x="1498765" y="67771"/>
                  </a:cubicBezTo>
                  <a:lnTo>
                    <a:pt x="1498765" y="609937"/>
                  </a:lnTo>
                  <a:cubicBezTo>
                    <a:pt x="1498765" y="647366"/>
                    <a:pt x="1468423" y="677708"/>
                    <a:pt x="1430994" y="677708"/>
                  </a:cubicBezTo>
                  <a:lnTo>
                    <a:pt x="67771" y="677708"/>
                  </a:lnTo>
                  <a:cubicBezTo>
                    <a:pt x="30342" y="677708"/>
                    <a:pt x="0" y="647366"/>
                    <a:pt x="0" y="609937"/>
                  </a:cubicBezTo>
                  <a:lnTo>
                    <a:pt x="0" y="6777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-2639958"/>
                <a:satOff val="-27097"/>
                <a:lumOff val="1132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329" tIns="40169" rIns="50329" bIns="4016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/>
                <a:t>ENCUESTA</a:t>
              </a:r>
              <a:endParaRPr lang="es-EC" sz="1600" kern="1200" dirty="0"/>
            </a:p>
          </p:txBody>
        </p:sp>
        <p:sp>
          <p:nvSpPr>
            <p:cNvPr id="44" name="Forma libre 43"/>
            <p:cNvSpPr/>
            <p:nvPr/>
          </p:nvSpPr>
          <p:spPr>
            <a:xfrm>
              <a:off x="9078660" y="3041995"/>
              <a:ext cx="2095311" cy="677708"/>
            </a:xfrm>
            <a:custGeom>
              <a:avLst/>
              <a:gdLst>
                <a:gd name="connsiteX0" fmla="*/ 0 w 2095311"/>
                <a:gd name="connsiteY0" fmla="*/ 67771 h 677708"/>
                <a:gd name="connsiteX1" fmla="*/ 67771 w 2095311"/>
                <a:gd name="connsiteY1" fmla="*/ 0 h 677708"/>
                <a:gd name="connsiteX2" fmla="*/ 2027540 w 2095311"/>
                <a:gd name="connsiteY2" fmla="*/ 0 h 677708"/>
                <a:gd name="connsiteX3" fmla="*/ 2095311 w 2095311"/>
                <a:gd name="connsiteY3" fmla="*/ 67771 h 677708"/>
                <a:gd name="connsiteX4" fmla="*/ 2095311 w 2095311"/>
                <a:gd name="connsiteY4" fmla="*/ 609937 h 677708"/>
                <a:gd name="connsiteX5" fmla="*/ 2027540 w 2095311"/>
                <a:gd name="connsiteY5" fmla="*/ 677708 h 677708"/>
                <a:gd name="connsiteX6" fmla="*/ 67771 w 2095311"/>
                <a:gd name="connsiteY6" fmla="*/ 677708 h 677708"/>
                <a:gd name="connsiteX7" fmla="*/ 0 w 2095311"/>
                <a:gd name="connsiteY7" fmla="*/ 609937 h 677708"/>
                <a:gd name="connsiteX8" fmla="*/ 0 w 2095311"/>
                <a:gd name="connsiteY8" fmla="*/ 67771 h 67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311" h="677708">
                  <a:moveTo>
                    <a:pt x="0" y="67771"/>
                  </a:moveTo>
                  <a:cubicBezTo>
                    <a:pt x="0" y="30342"/>
                    <a:pt x="30342" y="0"/>
                    <a:pt x="67771" y="0"/>
                  </a:cubicBezTo>
                  <a:lnTo>
                    <a:pt x="2027540" y="0"/>
                  </a:lnTo>
                  <a:cubicBezTo>
                    <a:pt x="2064969" y="0"/>
                    <a:pt x="2095311" y="30342"/>
                    <a:pt x="2095311" y="67771"/>
                  </a:cubicBezTo>
                  <a:lnTo>
                    <a:pt x="2095311" y="609937"/>
                  </a:lnTo>
                  <a:cubicBezTo>
                    <a:pt x="2095311" y="647366"/>
                    <a:pt x="2064969" y="677708"/>
                    <a:pt x="2027540" y="677708"/>
                  </a:cubicBezTo>
                  <a:lnTo>
                    <a:pt x="67771" y="677708"/>
                  </a:lnTo>
                  <a:cubicBezTo>
                    <a:pt x="30342" y="677708"/>
                    <a:pt x="0" y="647366"/>
                    <a:pt x="0" y="609937"/>
                  </a:cubicBezTo>
                  <a:lnTo>
                    <a:pt x="0" y="6777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519944"/>
                <a:satOff val="-36129"/>
                <a:lumOff val="15099"/>
                <a:alphaOff val="0"/>
              </a:schemeClr>
            </a:fillRef>
            <a:effectRef idx="2">
              <a:schemeClr val="accent4">
                <a:hueOff val="-3519944"/>
                <a:satOff val="-36129"/>
                <a:lumOff val="1509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234" tIns="41439" rIns="52234" bIns="4143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700" b="1" kern="1200" dirty="0" smtClean="0">
                  <a:solidFill>
                    <a:schemeClr val="tx1"/>
                  </a:solidFill>
                </a:rPr>
                <a:t>RECOLECIÓN DE LA INFORMACIÓN</a:t>
              </a:r>
              <a:endParaRPr lang="es-EC" sz="17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Forma libre 44"/>
            <p:cNvSpPr/>
            <p:nvPr/>
          </p:nvSpPr>
          <p:spPr>
            <a:xfrm>
              <a:off x="9288191" y="3719704"/>
              <a:ext cx="391482" cy="80240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02403"/>
                  </a:lnTo>
                  <a:lnTo>
                    <a:pt x="391482" y="802403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orma libre 45"/>
            <p:cNvSpPr/>
            <p:nvPr/>
          </p:nvSpPr>
          <p:spPr>
            <a:xfrm>
              <a:off x="9679674" y="3889131"/>
              <a:ext cx="2230658" cy="1265952"/>
            </a:xfrm>
            <a:custGeom>
              <a:avLst/>
              <a:gdLst>
                <a:gd name="connsiteX0" fmla="*/ 0 w 2230658"/>
                <a:gd name="connsiteY0" fmla="*/ 126595 h 1265952"/>
                <a:gd name="connsiteX1" fmla="*/ 126595 w 2230658"/>
                <a:gd name="connsiteY1" fmla="*/ 0 h 1265952"/>
                <a:gd name="connsiteX2" fmla="*/ 2104063 w 2230658"/>
                <a:gd name="connsiteY2" fmla="*/ 0 h 1265952"/>
                <a:gd name="connsiteX3" fmla="*/ 2230658 w 2230658"/>
                <a:gd name="connsiteY3" fmla="*/ 126595 h 1265952"/>
                <a:gd name="connsiteX4" fmla="*/ 2230658 w 2230658"/>
                <a:gd name="connsiteY4" fmla="*/ 1139357 h 1265952"/>
                <a:gd name="connsiteX5" fmla="*/ 2104063 w 2230658"/>
                <a:gd name="connsiteY5" fmla="*/ 1265952 h 1265952"/>
                <a:gd name="connsiteX6" fmla="*/ 126595 w 2230658"/>
                <a:gd name="connsiteY6" fmla="*/ 1265952 h 1265952"/>
                <a:gd name="connsiteX7" fmla="*/ 0 w 2230658"/>
                <a:gd name="connsiteY7" fmla="*/ 1139357 h 1265952"/>
                <a:gd name="connsiteX8" fmla="*/ 0 w 2230658"/>
                <a:gd name="connsiteY8" fmla="*/ 126595 h 126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658" h="1265952">
                  <a:moveTo>
                    <a:pt x="0" y="126595"/>
                  </a:moveTo>
                  <a:cubicBezTo>
                    <a:pt x="0" y="56679"/>
                    <a:pt x="56679" y="0"/>
                    <a:pt x="126595" y="0"/>
                  </a:cubicBezTo>
                  <a:lnTo>
                    <a:pt x="2104063" y="0"/>
                  </a:lnTo>
                  <a:cubicBezTo>
                    <a:pt x="2173979" y="0"/>
                    <a:pt x="2230658" y="56679"/>
                    <a:pt x="2230658" y="126595"/>
                  </a:cubicBezTo>
                  <a:lnTo>
                    <a:pt x="2230658" y="1139357"/>
                  </a:lnTo>
                  <a:cubicBezTo>
                    <a:pt x="2230658" y="1209273"/>
                    <a:pt x="2173979" y="1265952"/>
                    <a:pt x="2104063" y="1265952"/>
                  </a:cubicBezTo>
                  <a:lnTo>
                    <a:pt x="126595" y="1265952"/>
                  </a:lnTo>
                  <a:cubicBezTo>
                    <a:pt x="56679" y="1265952"/>
                    <a:pt x="0" y="1209273"/>
                    <a:pt x="0" y="1139357"/>
                  </a:cubicBezTo>
                  <a:lnTo>
                    <a:pt x="0" y="126595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-3519944"/>
                <a:satOff val="-36129"/>
                <a:lumOff val="1509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938" tIns="52318" rIns="59938" bIns="5231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1" kern="1200" dirty="0" smtClean="0">
                  <a:hlinkClick r:id="rId2" action="ppaction://hlinkpres?slideindex=1&amp;slidetitle="/>
                </a:rPr>
                <a:t>APLICACIÓN</a:t>
              </a:r>
              <a:r>
                <a:rPr lang="es-EC" sz="1200" b="1" kern="1200" dirty="0" smtClean="0"/>
                <a:t> DE LOS INSTRUMENTOS</a:t>
              </a:r>
            </a:p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1" kern="1200" dirty="0" smtClean="0"/>
                <a:t>* OBSERVACIÓN DIRECTA</a:t>
              </a:r>
            </a:p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1" kern="1200" dirty="0" smtClean="0"/>
                <a:t>* ENTREVISTA</a:t>
              </a:r>
            </a:p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1" kern="1200" dirty="0" smtClean="0"/>
                <a:t>* ENCUESTA</a:t>
              </a:r>
              <a:endParaRPr lang="es-EC" sz="1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3019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257" y="1557657"/>
            <a:ext cx="5359613" cy="1183566"/>
          </a:xfrm>
        </p:spPr>
        <p:txBody>
          <a:bodyPr>
            <a:noAutofit/>
          </a:bodyPr>
          <a:lstStyle/>
          <a:p>
            <a:pPr algn="just"/>
            <a:r>
              <a:rPr lang="es-EC" sz="2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b="1" dirty="0">
                <a:solidFill>
                  <a:schemeClr val="tx1"/>
                </a:solidFill>
              </a:rPr>
              <a:t>¿En su permanencia en la </a:t>
            </a:r>
            <a:r>
              <a:rPr lang="es-ES" sz="2300" b="1" dirty="0" err="1">
                <a:solidFill>
                  <a:schemeClr val="tx1"/>
                </a:solidFill>
              </a:rPr>
              <a:t>ESFORSE</a:t>
            </a:r>
            <a:r>
              <a:rPr lang="es-ES" sz="2300" b="1" dirty="0">
                <a:solidFill>
                  <a:schemeClr val="tx1"/>
                </a:solidFill>
              </a:rPr>
              <a:t> usted ha sido capacitado en temas ambientales sobre manejo de desechos sólidos y cuidado de los bosques?</a:t>
            </a:r>
            <a:endParaRPr lang="es-ES" sz="2300" noProof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s-ES" sz="800" b="0" i="0" noProof="1" dirty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8</a:t>
            </a:fld>
            <a:endParaRPr lang="es-ES" sz="800" b="0" i="0" noProof="1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630273" y="1370833"/>
            <a:ext cx="4235649" cy="778607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es-EC" sz="2300" b="1" dirty="0">
                <a:solidFill>
                  <a:schemeClr val="tx1"/>
                </a:solidFill>
              </a:rPr>
              <a:t>¿En la </a:t>
            </a:r>
            <a:r>
              <a:rPr lang="es-EC" sz="2300" b="1" dirty="0" err="1">
                <a:solidFill>
                  <a:schemeClr val="tx1"/>
                </a:solidFill>
              </a:rPr>
              <a:t>ESFORSE</a:t>
            </a:r>
            <a:r>
              <a:rPr lang="es-EC" sz="2300" b="1" dirty="0">
                <a:solidFill>
                  <a:schemeClr val="tx1"/>
                </a:solidFill>
              </a:rPr>
              <a:t> se difunde las buenas prácticas ambientales?</a:t>
            </a:r>
            <a:endParaRPr lang="es-ES" sz="2300" dirty="0">
              <a:solidFill>
                <a:schemeClr val="tx1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09600" y="12191"/>
            <a:ext cx="10972800" cy="1140507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400" b="1" dirty="0" smtClean="0">
                <a:solidFill>
                  <a:srgbClr val="FF0000"/>
                </a:solidFill>
              </a:rPr>
              <a:t>CAPITULO IV</a:t>
            </a:r>
            <a:br>
              <a:rPr lang="es-EC" sz="4400" b="1" dirty="0" smtClean="0">
                <a:solidFill>
                  <a:srgbClr val="FF0000"/>
                </a:solidFill>
              </a:rPr>
            </a:br>
            <a:r>
              <a:rPr lang="es-EC" sz="3100" b="1" dirty="0" smtClean="0">
                <a:solidFill>
                  <a:srgbClr val="FF0000"/>
                </a:solidFill>
              </a:rPr>
              <a:t>ANÁLISIS E INTERPRETACIÓN DE RESULTADOS</a:t>
            </a:r>
            <a:endParaRPr lang="es-EC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041400" y="3106704"/>
          <a:ext cx="3603752" cy="975360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1109209"/>
                <a:gridCol w="1523867"/>
                <a:gridCol w="970676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Opción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Frecuencia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Si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112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76 %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36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24 %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148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100 %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Gráfico 15"/>
          <p:cNvGraphicFramePr/>
          <p:nvPr>
            <p:extLst/>
          </p:nvPr>
        </p:nvGraphicFramePr>
        <p:xfrm>
          <a:off x="829833" y="3978276"/>
          <a:ext cx="39573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/>
          </p:nvPr>
        </p:nvGraphicFramePr>
        <p:xfrm>
          <a:off x="6627549" y="3100687"/>
          <a:ext cx="3798983" cy="975360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1169300"/>
                <a:gridCol w="1606421"/>
                <a:gridCol w="1023262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Frecuencia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Si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131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89 %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11 %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148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100 %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/>
          </p:nvPr>
        </p:nvGraphicFramePr>
        <p:xfrm>
          <a:off x="6535420" y="3978276"/>
          <a:ext cx="40309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068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Graphic spid="16" grpId="0">
        <p:bldAsOne/>
      </p:bldGraphic>
      <p:bldGraphic spid="1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257" y="1557657"/>
            <a:ext cx="5359613" cy="1183566"/>
          </a:xfrm>
        </p:spPr>
        <p:txBody>
          <a:bodyPr>
            <a:noAutofit/>
          </a:bodyPr>
          <a:lstStyle/>
          <a:p>
            <a:pPr lvl="0" algn="just"/>
            <a:r>
              <a:rPr lang="es-EC" sz="2400" b="1" dirty="0" smtClean="0">
                <a:solidFill>
                  <a:schemeClr val="tx1"/>
                </a:solidFill>
              </a:rPr>
              <a:t>¿Conoce </a:t>
            </a:r>
            <a:r>
              <a:rPr lang="es-EC" sz="2400" b="1" dirty="0">
                <a:solidFill>
                  <a:schemeClr val="tx1"/>
                </a:solidFill>
              </a:rPr>
              <a:t>usted la forma de realizar la separación correcta los desechos o basura?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s-ES" sz="800" b="0" i="0" noProof="1" dirty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9</a:t>
            </a:fld>
            <a:endParaRPr lang="es-ES" sz="800" b="0" i="0" noProof="1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949538" y="1962616"/>
            <a:ext cx="4880758" cy="778607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C" sz="2400" b="1" dirty="0">
                <a:solidFill>
                  <a:schemeClr val="tx1"/>
                </a:solidFill>
              </a:rPr>
              <a:t>En las actividades de la </a:t>
            </a:r>
            <a:r>
              <a:rPr lang="es-EC" sz="2400" b="1" dirty="0" err="1">
                <a:solidFill>
                  <a:schemeClr val="tx1"/>
                </a:solidFill>
              </a:rPr>
              <a:t>ESFORSE</a:t>
            </a:r>
            <a:r>
              <a:rPr lang="es-EC" sz="2400" b="1" dirty="0">
                <a:solidFill>
                  <a:schemeClr val="tx1"/>
                </a:solidFill>
              </a:rPr>
              <a:t> realiza usted algún tipo de separación de residuos o basura?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09600" y="12191"/>
            <a:ext cx="10972800" cy="1140507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400" b="1" dirty="0" smtClean="0">
                <a:solidFill>
                  <a:srgbClr val="FF0000"/>
                </a:solidFill>
              </a:rPr>
              <a:t>CAPITULO IV</a:t>
            </a:r>
            <a:br>
              <a:rPr lang="es-EC" sz="4400" b="1" dirty="0" smtClean="0">
                <a:solidFill>
                  <a:srgbClr val="FF0000"/>
                </a:solidFill>
              </a:rPr>
            </a:br>
            <a:r>
              <a:rPr lang="es-EC" sz="3100" b="1" dirty="0" smtClean="0">
                <a:solidFill>
                  <a:srgbClr val="FF0000"/>
                </a:solidFill>
              </a:rPr>
              <a:t>ANÁLISIS E INTERPRETACIÓN DE RESULTADOS</a:t>
            </a:r>
            <a:endParaRPr lang="es-EC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1034274" y="3088811"/>
          <a:ext cx="3133965" cy="975360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964612"/>
                <a:gridCol w="1325215"/>
                <a:gridCol w="844138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Frecuencia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Si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135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91 %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9 %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148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100 %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/>
          </p:nvPr>
        </p:nvGraphicFramePr>
        <p:xfrm>
          <a:off x="758907" y="3978276"/>
          <a:ext cx="39052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6520674" y="3085747"/>
          <a:ext cx="3252717" cy="975360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1001163"/>
                <a:gridCol w="1375430"/>
                <a:gridCol w="876124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Frecuencia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Si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 </a:t>
                      </a: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116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78 </a:t>
                      </a: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148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100 %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/>
          </p:nvPr>
        </p:nvGraphicFramePr>
        <p:xfrm>
          <a:off x="5949538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278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1"/>
      <p:bldP spid="12" grpId="0"/>
      <p:bldGraphic spid="11" grpId="0">
        <p:bldAsOne/>
      </p:bldGraphic>
      <p:bldGraphic spid="1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2703</Words>
  <Application>Microsoft Office PowerPoint</Application>
  <PresentationFormat>Panorámica</PresentationFormat>
  <Paragraphs>988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3" baseType="lpstr">
      <vt:lpstr>Arial</vt:lpstr>
      <vt:lpstr>Calibri</vt:lpstr>
      <vt:lpstr>Constantia</vt:lpstr>
      <vt:lpstr>Corbel</vt:lpstr>
      <vt:lpstr>Impact</vt:lpstr>
      <vt:lpstr>Times New Roman</vt:lpstr>
      <vt:lpstr>Wingdings 2</vt:lpstr>
      <vt:lpstr>Flujo</vt:lpstr>
      <vt:lpstr>DEPARTAMENTO DE CIENCIAS HUMANAS Y SOCIALES MODALIDAD DE EDUCACIÓN A DISTANCIA  PROYECTO DEL TRABAJO TITULACIÓN PREVIO A LA OBTENCIÓN DEL TÍTULO DE LICENCIADO EN CIENCIAS DE LA EDUCACIÓN, MENCIÓN EDUCACIÓN AMBIENTAL </vt:lpstr>
      <vt:lpstr>Presentación de PowerPoint</vt:lpstr>
      <vt:lpstr>CAPITULO I</vt:lpstr>
      <vt:lpstr>Presentación de PowerPoint</vt:lpstr>
      <vt:lpstr>MARCO TEÓRICO</vt:lpstr>
      <vt:lpstr>MARCO TEÓRICO</vt:lpstr>
      <vt:lpstr>  CAPITULO III METODOLOGÍA</vt:lpstr>
      <vt:lpstr> ¿En su permanencia en la ESFORSE usted ha sido capacitado en temas ambientales sobre manejo de desechos sólidos y cuidado de los bosques?</vt:lpstr>
      <vt:lpstr>¿Conoce usted la forma de realizar la separación correcta los desechos o basura?</vt:lpstr>
      <vt:lpstr>¿Cree usted que la basura puede generar un impacto negativo en su salud y el medio ambiente?</vt:lpstr>
      <vt:lpstr>¿Ha determinado a simple vista áreas desérticas deforestadas en la ESFORSE?</vt:lpstr>
      <vt:lpstr>¿Conoce usted el procedimiento de como plantar un árbol?</vt:lpstr>
      <vt:lpstr>¿Qué tipo de residuos se genera con mayor proporción en la ESFORSE?</vt:lpstr>
      <vt:lpstr>¿Cree usted que es necesario disponer en la ESFORSE puntos ecológicos clasificadores de desechos?</vt:lpstr>
      <vt:lpstr>¿Cree que en la ESFORSE es necesario desarrollar un proyecto de reforestación que permita recuperar las áreas deforestadas?</vt:lpstr>
      <vt:lpstr>Presentación de PowerPoint</vt:lpstr>
      <vt:lpstr>IMPLEMENTAR PROYECTOS DE: RECICLAJE DE DESECHOS Y DE REFORESTACIÓN EN LA ESFORSE </vt:lpstr>
      <vt:lpstr>METODOLOGÍA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ANEXOS</vt:lpstr>
      <vt:lpstr>ANEXOS</vt:lpstr>
      <vt:lpstr>Presentación de PowerPoint</vt:lpstr>
      <vt:lpstr>Presentación de PowerPoint</vt:lpstr>
      <vt:lpstr>ÁREAS DEFORESTADAS</vt:lpstr>
      <vt:lpstr>ÁREAS DEFORESTADAS</vt:lpstr>
      <vt:lpstr>MAL MANEJO DE DESECHOS</vt:lpstr>
      <vt:lpstr>MAL MANEJO DE DESECHOS</vt:lpstr>
      <vt:lpstr>APLICACIÓN DE ENCUESTAS  Y ENTREVISTAS</vt:lpstr>
      <vt:lpstr>APLICACIÓN DE ENCUESTAS  Y ENTREVISTAS</vt:lpstr>
      <vt:lpstr>OBSERVACIÓN DE CAMPO</vt:lpstr>
      <vt:lpstr>OBSERVACIÓN DE CAMPO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2014-05-24T03:46:51Z</dcterms:created>
  <dcterms:modified xsi:type="dcterms:W3CDTF">2016-02-12T03:19:56Z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