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9" r:id="rId11"/>
    <p:sldId id="296" r:id="rId12"/>
    <p:sldId id="270" r:id="rId13"/>
    <p:sldId id="271" r:id="rId14"/>
    <p:sldId id="272" r:id="rId15"/>
    <p:sldId id="273" r:id="rId16"/>
    <p:sldId id="274" r:id="rId17"/>
    <p:sldId id="281" r:id="rId18"/>
    <p:sldId id="276" r:id="rId19"/>
    <p:sldId id="279" r:id="rId20"/>
    <p:sldId id="280" r:id="rId21"/>
    <p:sldId id="282" r:id="rId22"/>
    <p:sldId id="283" r:id="rId23"/>
    <p:sldId id="287" r:id="rId24"/>
    <p:sldId id="288" r:id="rId25"/>
    <p:sldId id="292" r:id="rId26"/>
    <p:sldId id="301" r:id="rId27"/>
    <p:sldId id="297" r:id="rId28"/>
    <p:sldId id="294" r:id="rId29"/>
    <p:sldId id="293" r:id="rId30"/>
    <p:sldId id="324" r:id="rId31"/>
    <p:sldId id="302" r:id="rId32"/>
    <p:sldId id="303" r:id="rId33"/>
    <p:sldId id="304" r:id="rId34"/>
    <p:sldId id="305" r:id="rId35"/>
    <p:sldId id="306" r:id="rId36"/>
    <p:sldId id="310" r:id="rId37"/>
    <p:sldId id="289" r:id="rId38"/>
    <p:sldId id="311" r:id="rId39"/>
    <p:sldId id="321" r:id="rId40"/>
    <p:sldId id="295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5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9" autoAdjust="0"/>
    <p:restoredTop sz="94255" autoAdjust="0"/>
  </p:normalViewPr>
  <p:slideViewPr>
    <p:cSldViewPr snapToGrid="0">
      <p:cViewPr varScale="1">
        <p:scale>
          <a:sx n="69" d="100"/>
          <a:sy n="69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B32C-6226-479E-92C6-048F9D82F6EA}" type="datetimeFigureOut">
              <a:rPr lang="es-EC" smtClean="0"/>
              <a:pPr/>
              <a:t>24/02/2015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5F0E3-F54B-4254-A938-EFB68DFC07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7561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F0E3-F54B-4254-A938-EFB68DFC07D8}" type="slidenum">
              <a:rPr lang="es-EC" smtClean="0"/>
              <a:pPr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89275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8539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91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837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51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64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66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40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93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8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6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58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016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409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67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1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328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60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353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hyperlink" Target="http://fercomexacopioa.jimdo.com/portafolio/" TargetMode="External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1863" y="889344"/>
            <a:ext cx="10131425" cy="364913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s-EC" sz="2800" b="1" dirty="0"/>
              <a:t>TEMA</a:t>
            </a:r>
            <a:endParaRPr lang="es-EC" sz="2800" dirty="0"/>
          </a:p>
          <a:p>
            <a:pPr marL="0" indent="0" algn="ctr">
              <a:buNone/>
            </a:pPr>
            <a:r>
              <a:rPr lang="es-EC" sz="2800" b="1" dirty="0"/>
              <a:t>CREACIÓN DE UN CENTRO DE ACOPIO COMUNITARIO EN AMBATO-ECUADOR, PARA EXPORTACIÓN DE ZAPATOS DEPORTIVOS, Y SU PLAN DE NEGOCIOS DE EXPORTACIÓN,  CON LA IMPLEMENTACIÓN DE ESTRATEGIAS DE NEGOCIACIÓN INTERNACIONAL</a:t>
            </a:r>
            <a:endParaRPr lang="es-EC" sz="2800" dirty="0"/>
          </a:p>
          <a:p>
            <a:endParaRPr lang="es-EC" dirty="0"/>
          </a:p>
        </p:txBody>
      </p:sp>
      <p:pic>
        <p:nvPicPr>
          <p:cNvPr id="1026" name="Picture 2" descr="http://www.codigofuego.com/productos/big/SENALAMIENTO-CENTRO-DE-ACOPIO-387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825" y="38701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xcelsport.co/photos/calz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0255" y="0"/>
            <a:ext cx="2578352" cy="9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71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744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/>
              <a:t>Estadísticas de exportaciones de la partida  64.04.11.20.00 de Calzado de tenis, baloncesto, gimnasia, entretenimiento, y calzados similares por de año 2009 – al año 2013</a:t>
            </a:r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858" y="1545465"/>
            <a:ext cx="8744755" cy="4649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768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871510"/>
              </p:ext>
            </p:extLst>
          </p:nvPr>
        </p:nvGraphicFramePr>
        <p:xfrm>
          <a:off x="379826" y="1134938"/>
          <a:ext cx="11521442" cy="5345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6220"/>
                <a:gridCol w="2086315"/>
                <a:gridCol w="1618321"/>
                <a:gridCol w="1618321"/>
                <a:gridCol w="1480076"/>
                <a:gridCol w="1480076"/>
                <a:gridCol w="1592113"/>
              </a:tblGrid>
              <a:tr h="41338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SUBPARTIDA NANDINA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DESCRIPCION NANDINA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PAIS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TONELADAS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FOB DÓLAR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TOTAL FOB – DÓLAR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rowSpan="18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6404112000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CALZADO DE TENIS BALONCESTO, GIMNASIA ENTRETENIMIENTOY CALZADOS SIMILARES</a:t>
                      </a:r>
                      <a:endParaRPr lang="es-EC" sz="105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PERU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595,07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2.110,64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PANAMA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PERU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517,97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1.727,17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89,38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COSTA RICA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20,57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133,29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6,90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MEXICO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69,84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3,62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ESTADOS UNIDOS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1,74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PANAMA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CUBA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PERU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603,6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2.237,71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90,69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COSTA RICA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24,87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179,04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7,26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MEXICO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5,02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50,70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2,06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CUBA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PERU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465,34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1.931,49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99,03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COSTA RICA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2,87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18,95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PERU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424,1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1.929,98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99,83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COLOMBIA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2,92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ITALIA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COSTA RICA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6">
                <a:tc gridSpan="4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GENRAL: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2668,97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10.394,53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500,08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572" marR="38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/>
              <a:t>Estadísticas de exportaciones de la partida  64.04.11.20.00 de Calzado de tenis, baloncesto, gimnasia, entretenimiento, y calzados similares </a:t>
            </a:r>
            <a:r>
              <a:rPr lang="es-EC" dirty="0" smtClean="0"/>
              <a:t>por EN TONELADAS Y VALOR FOB POR PAISES </a:t>
            </a:r>
            <a:r>
              <a:rPr lang="es-EC" dirty="0" err="1" smtClean="0"/>
              <a:t>deL</a:t>
            </a:r>
            <a:r>
              <a:rPr lang="es-EC" dirty="0" smtClean="0"/>
              <a:t> </a:t>
            </a:r>
            <a:r>
              <a:rPr lang="es-EC" dirty="0"/>
              <a:t>año 2009 – al año 2013</a:t>
            </a:r>
          </a:p>
        </p:txBody>
      </p:sp>
    </p:spTree>
    <p:extLst>
      <p:ext uri="{BB962C8B-B14F-4D97-AF65-F5344CB8AC3E}">
        <p14:creationId xmlns:p14="http://schemas.microsoft.com/office/powerpoint/2010/main" xmlns="" val="146894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68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/>
              <a:t>Matriz BCG de participación por países compradores de calzado deportivo del año 2012 – al año 2013 en valor FOB en miles de USD.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5240878"/>
              </p:ext>
            </p:extLst>
          </p:nvPr>
        </p:nvGraphicFramePr>
        <p:xfrm>
          <a:off x="506437" y="2067377"/>
          <a:ext cx="4838295" cy="3897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969"/>
                <a:gridCol w="713106"/>
                <a:gridCol w="713106"/>
                <a:gridCol w="1181893"/>
                <a:gridCol w="1293221"/>
              </a:tblGrid>
              <a:tr h="1948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PAIS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AÑO 2012 VALOR FOB EN MILES DE USD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AÑO 2013 VALOR FOB EN MILES DE USD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TASA DE CRECIMIENTO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% DE PARTICIPACION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47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PERU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1931.41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1929.98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-0.07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99.83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495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COSTA RICA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18.95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-99.95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47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COLOMBIA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2.92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47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ITALIA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0.38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47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1950.36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1933.29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100.00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2353" y="1513214"/>
            <a:ext cx="5504815" cy="47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6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/>
              <a:t>Matriz BCG de participación por países compradores de calzado deportivo del año 2012 – al año 2013 en toneladas.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8848341"/>
              </p:ext>
            </p:extLst>
          </p:nvPr>
        </p:nvGraphicFramePr>
        <p:xfrm>
          <a:off x="690281" y="1595000"/>
          <a:ext cx="5358827" cy="4229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504"/>
                <a:gridCol w="942535"/>
                <a:gridCol w="970671"/>
                <a:gridCol w="1139483"/>
                <a:gridCol w="1378634"/>
              </a:tblGrid>
              <a:tr h="1268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PAIS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</a:rPr>
                        <a:t>AÑO 2012 TONELADAS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AÑO 2013 TONELADAS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TASA DE CRECIMIENTO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% DE PARTICIPACION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2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PERU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465.34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424.1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-8.86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99.97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45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COSTA RICA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2.87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-99.65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45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COLOMBIA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0.007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2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ITALIA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2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468.21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424.24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100.00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787" y="1324984"/>
            <a:ext cx="5504815" cy="47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7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/>
              <a:t> </a:t>
            </a:r>
            <a:r>
              <a:rPr lang="es-EC" dirty="0" smtClean="0"/>
              <a:t>tabla de </a:t>
            </a:r>
            <a:r>
              <a:rPr lang="es-EC" dirty="0"/>
              <a:t>participación por países exportadores  de calzado deportivo al Perú del año 2012 – al año 2013 en valor FOB USD.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7243780"/>
              </p:ext>
            </p:extLst>
          </p:nvPr>
        </p:nvGraphicFramePr>
        <p:xfrm>
          <a:off x="1210614" y="1097280"/>
          <a:ext cx="9839457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773"/>
                <a:gridCol w="1882616"/>
                <a:gridCol w="1882616"/>
                <a:gridCol w="1959691"/>
                <a:gridCol w="2159761"/>
              </a:tblGrid>
              <a:tr h="742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PAIS EXPORTADOR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AÑO 2012 VALOR FOB EN USD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AÑO 2013 VALOR FOB EN USD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TASA DE CRESIMIENTO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% DE PARTICIPACION 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CHINA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2.447.934,33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789.169,71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-67.76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38.68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BRASIL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514.927,01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-100.00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TAIWAN 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8.195,43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-100.00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ESTADOS UNIDOS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95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-100.00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HONG KONG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1.620,00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100.00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0.08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ECUADOR</a:t>
                      </a:r>
                      <a:endParaRPr lang="es-EC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1.938.750,18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1.190.257,12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-38.61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58.35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THAILANDIA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4.318,69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-100.00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VIETNAM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75.405,63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40.443,29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-46.37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1.98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INDONESIA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157.757,40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18.514,00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-88.26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0.91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7429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REPUBLICA DOMINICANA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32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-100.00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0.00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  <a:tr h="371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5.147.415,67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2.040.004.12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100.00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63" marR="3146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50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/>
              <a:t> </a:t>
            </a:r>
            <a:r>
              <a:rPr lang="es-EC" dirty="0"/>
              <a:t>Matriz BCG de participación por países exportadores  de calzado deportivo al Perú del año 2012 – al año 2013 en valor FOB USD.</a:t>
            </a:r>
          </a:p>
        </p:txBody>
      </p:sp>
      <p:pic>
        <p:nvPicPr>
          <p:cNvPr id="6" name="Imagen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1685" y="1312862"/>
            <a:ext cx="6993228" cy="5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3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10637" y="0"/>
            <a:ext cx="7581363" cy="112046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/>
              <a:t> </a:t>
            </a:r>
            <a:r>
              <a:rPr lang="es-EC" b="1" dirty="0"/>
              <a:t>Mínimos </a:t>
            </a:r>
            <a:r>
              <a:rPr lang="es-EC" b="1" dirty="0" smtClean="0"/>
              <a:t>Cuadrados /Tendencias </a:t>
            </a:r>
            <a:r>
              <a:rPr lang="es-EC" b="1" dirty="0"/>
              <a:t>y Pronósticos </a:t>
            </a:r>
            <a:endParaRPr lang="es-EC" dirty="0"/>
          </a:p>
          <a:p>
            <a:pPr algn="ctr"/>
            <a:r>
              <a:rPr lang="es-EC" b="1" dirty="0" smtClean="0"/>
              <a:t> </a:t>
            </a:r>
          </a:p>
          <a:p>
            <a:pPr algn="ctr"/>
            <a:endParaRPr lang="es-EC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0157" y="1275008"/>
            <a:ext cx="9543245" cy="1210615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C" dirty="0" smtClean="0"/>
          </a:p>
          <a:p>
            <a:pPr algn="ctr"/>
            <a:r>
              <a:rPr lang="es-EC" dirty="0" smtClean="0"/>
              <a:t>Mínimos </a:t>
            </a:r>
            <a:r>
              <a:rPr lang="es-EC" dirty="0"/>
              <a:t>cuadrados, demanda en toneladas de zapatos deportivos de Perú proyectada del año 2014 al año </a:t>
            </a:r>
            <a:r>
              <a:rPr lang="es-EC" dirty="0" smtClean="0"/>
              <a:t>2015</a:t>
            </a:r>
            <a:r>
              <a:rPr lang="es-EC" b="1" dirty="0" smtClean="0"/>
              <a:t> </a:t>
            </a:r>
          </a:p>
          <a:p>
            <a:pPr algn="ctr"/>
            <a:endParaRPr lang="es-EC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1737353"/>
              </p:ext>
            </p:extLst>
          </p:nvPr>
        </p:nvGraphicFramePr>
        <p:xfrm>
          <a:off x="228354" y="2924951"/>
          <a:ext cx="7171252" cy="3053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331"/>
                <a:gridCol w="1129331"/>
                <a:gridCol w="1242264"/>
                <a:gridCol w="1223442"/>
                <a:gridCol w="1317553"/>
                <a:gridCol w="1129331"/>
              </a:tblGrid>
              <a:tr h="1017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numero en la serie "X"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 en toneladas 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"Y"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"XY"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X²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931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595,07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595,07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931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517,97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1.035,94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931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603,60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1810,8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931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465,34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1.861,36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931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424,10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2.120,50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931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2.606,08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7.423,67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773632"/>
              </p:ext>
            </p:extLst>
          </p:nvPr>
        </p:nvGraphicFramePr>
        <p:xfrm>
          <a:off x="8370277" y="3014732"/>
          <a:ext cx="2827606" cy="2978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945"/>
                <a:gridCol w="1054022"/>
                <a:gridCol w="1191639"/>
              </a:tblGrid>
              <a:tr h="59562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ŷ=</a:t>
                      </a:r>
                      <a:r>
                        <a:rPr lang="es-EC" sz="14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a+bx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912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numero en la serie "X"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 "Y"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toneladas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956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442,28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956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387,50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93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35702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/>
              <a:t>Competencia Nacional del centro de acopio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788088" y="1009015"/>
            <a:ext cx="8498417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de </a:t>
            </a:r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empresas competencia nacional</a:t>
            </a:r>
            <a:endParaRPr lang="es-EC" sz="3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9" name="Imagen 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091" y="-3546296"/>
            <a:ext cx="6026542" cy="3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491" y="2473978"/>
            <a:ext cx="1519707" cy="1076161"/>
          </a:xfrm>
          <a:prstGeom prst="rect">
            <a:avLst/>
          </a:prstGeom>
          <a:noFill/>
          <a:extLst/>
        </p:spPr>
      </p:pic>
      <p:sp>
        <p:nvSpPr>
          <p:cNvPr id="13" name="Rectángulo 12"/>
          <p:cNvSpPr/>
          <p:nvPr/>
        </p:nvSpPr>
        <p:spPr>
          <a:xfrm>
            <a:off x="1609633" y="2827392"/>
            <a:ext cx="938077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GAMOS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156362" y="1811730"/>
            <a:ext cx="2397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MODELOS DEPORTIVOS</a:t>
            </a:r>
            <a:endParaRPr lang="es-EC" dirty="0"/>
          </a:p>
        </p:txBody>
      </p:sp>
      <p:pic>
        <p:nvPicPr>
          <p:cNvPr id="31" name="Imagen 30" descr="DSC097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7" t="18768" b="13197"/>
          <a:stretch>
            <a:fillRect/>
          </a:stretch>
        </p:blipFill>
        <p:spPr bwMode="auto">
          <a:xfrm>
            <a:off x="6947863" y="2255220"/>
            <a:ext cx="814705" cy="437515"/>
          </a:xfrm>
          <a:prstGeom prst="rect">
            <a:avLst/>
          </a:prstGeom>
          <a:noFill/>
          <a:extLst/>
        </p:spPr>
      </p:pic>
      <p:pic>
        <p:nvPicPr>
          <p:cNvPr id="32" name="Imagen 31" descr="H:\DCIM\101MSDCF\DSC07616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36" r="2161" b="16458"/>
          <a:stretch/>
        </p:blipFill>
        <p:spPr bwMode="auto">
          <a:xfrm>
            <a:off x="6947861" y="2805035"/>
            <a:ext cx="814705" cy="501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3" name="Imagen 32" descr="H:\DCIM\101MSDCF\DSC07628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60" r="4142" b="17596"/>
          <a:stretch/>
        </p:blipFill>
        <p:spPr bwMode="auto">
          <a:xfrm>
            <a:off x="6947861" y="3418986"/>
            <a:ext cx="814705" cy="393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5719383" y="2323403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DD511 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5766979" y="2937353"/>
            <a:ext cx="728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LT489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5766979" y="3458457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ME181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1054789" y="4646023"/>
            <a:ext cx="1957590" cy="6463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PLASTICAUCHO INDUSTRIAL S.A.</a:t>
            </a:r>
            <a:endParaRPr lang="es-EC" b="1" dirty="0"/>
          </a:p>
        </p:txBody>
      </p:sp>
      <p:pic>
        <p:nvPicPr>
          <p:cNvPr id="38" name="Imagen 37" descr="https://encrypted-tbn2.gstatic.com/images?q=tbn:ANd9GcToP7mOiFesRvYXuvJffyAHrtWWvJgiFCCeKbgRfLCCV0HB5c2L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490" y="4477173"/>
            <a:ext cx="1519707" cy="94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ángulo 18"/>
          <p:cNvSpPr/>
          <p:nvPr/>
        </p:nvSpPr>
        <p:spPr>
          <a:xfrm>
            <a:off x="5122897" y="4130660"/>
            <a:ext cx="1788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APOLO - BLANCO</a:t>
            </a:r>
            <a:endParaRPr lang="es-EC" dirty="0"/>
          </a:p>
        </p:txBody>
      </p:sp>
      <p:pic>
        <p:nvPicPr>
          <p:cNvPr id="40" name="Imagen 3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135" y="4060917"/>
            <a:ext cx="780888" cy="5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5613447" y="4766990"/>
            <a:ext cx="80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QATAR</a:t>
            </a:r>
            <a:endParaRPr lang="es-EC" dirty="0"/>
          </a:p>
        </p:txBody>
      </p:sp>
      <p:pic>
        <p:nvPicPr>
          <p:cNvPr id="42" name="Imagen 4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135" y="4771757"/>
            <a:ext cx="78088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113219" y="5403320"/>
            <a:ext cx="1798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MOCASIN RAYAS NEGRO 01</a:t>
            </a:r>
            <a:endParaRPr lang="es-EC" dirty="0"/>
          </a:p>
        </p:txBody>
      </p:sp>
      <p:pic>
        <p:nvPicPr>
          <p:cNvPr id="44" name="Imagen 4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831" y="5406251"/>
            <a:ext cx="857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7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/>
              <a:t>Empresas de </a:t>
            </a:r>
            <a:r>
              <a:rPr lang="es-EC" b="1" dirty="0" smtClean="0"/>
              <a:t>Insumos PARA  LA INDUSTRIA DE CALZADO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2139038" y="1009015"/>
            <a:ext cx="8255337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Empresas proveedoras de insumos nacionales </a:t>
            </a:r>
            <a:endParaRPr lang="es-EC" sz="3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http://caltuecuador.com/img/importsuela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580" y="1928551"/>
            <a:ext cx="319976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mporcalz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344" y="1929287"/>
            <a:ext cx="2932430" cy="14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La Fortalez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5189" y="1891420"/>
            <a:ext cx="1705610" cy="21126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1715301" y="3835464"/>
            <a:ext cx="9098516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Empresas proveedoras de insumos internacionales </a:t>
            </a:r>
            <a:endParaRPr lang="es-EC" sz="3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6" cstate="print"/>
          <a:srcRect l="14155" t="23512" r="59997" b="63636"/>
          <a:stretch/>
        </p:blipFill>
        <p:spPr bwMode="auto">
          <a:xfrm>
            <a:off x="618187" y="4643856"/>
            <a:ext cx="2102002" cy="115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7" cstate="print"/>
          <a:srcRect l="13992" t="8487" r="62956" b="78114"/>
          <a:stretch/>
        </p:blipFill>
        <p:spPr bwMode="auto">
          <a:xfrm>
            <a:off x="3837904" y="4694161"/>
            <a:ext cx="1886460" cy="1041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8" cstate="print"/>
          <a:srcRect l="2615" t="10116" r="19876" b="63910"/>
          <a:stretch/>
        </p:blipFill>
        <p:spPr bwMode="auto">
          <a:xfrm>
            <a:off x="6494743" y="4666203"/>
            <a:ext cx="4750892" cy="1099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446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23793" y="-1"/>
            <a:ext cx="7068207" cy="1072055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C" sz="1800" b="1" dirty="0">
                <a:solidFill>
                  <a:schemeClr val="bg1"/>
                </a:solidFill>
              </a:rPr>
              <a:t>CAPITULO </a:t>
            </a:r>
            <a:r>
              <a:rPr lang="es-EC" sz="1800" b="1" dirty="0" smtClean="0">
                <a:solidFill>
                  <a:schemeClr val="bg1"/>
                </a:solidFill>
              </a:rPr>
              <a:t>III</a:t>
            </a:r>
            <a:r>
              <a:rPr lang="es-EC" sz="1800" b="1" dirty="0">
                <a:solidFill>
                  <a:schemeClr val="bg1"/>
                </a:solidFill>
              </a:rPr>
              <a:t> </a:t>
            </a:r>
            <a:r>
              <a:rPr lang="es-EC" sz="1800" dirty="0">
                <a:solidFill>
                  <a:schemeClr val="bg1"/>
                </a:solidFill>
              </a:rPr>
              <a:t/>
            </a:r>
            <a:br>
              <a:rPr lang="es-EC" sz="1800" dirty="0">
                <a:solidFill>
                  <a:schemeClr val="bg1"/>
                </a:solidFill>
              </a:rPr>
            </a:br>
            <a:r>
              <a:rPr lang="es-EC" sz="1800" b="1" dirty="0" smtClean="0">
                <a:solidFill>
                  <a:schemeClr val="bg1"/>
                </a:solidFill>
              </a:rPr>
              <a:t>ESTUDIO </a:t>
            </a:r>
            <a:r>
              <a:rPr lang="es-EC" sz="1800" b="1" dirty="0">
                <a:solidFill>
                  <a:schemeClr val="bg1"/>
                </a:solidFill>
              </a:rPr>
              <a:t>TÉCNICO PARA LA INSTALACIÓN DEL CENTRO DE ACOPIO PARA EXPORTACION DE ZAPATOS </a:t>
            </a:r>
            <a:r>
              <a:rPr lang="es-EC" sz="1800" b="1" dirty="0" smtClean="0">
                <a:solidFill>
                  <a:schemeClr val="bg1"/>
                </a:solidFill>
              </a:rPr>
              <a:t>DEPORTIVOS</a:t>
            </a:r>
            <a:br>
              <a:rPr lang="es-EC" sz="1800" b="1" dirty="0" smtClean="0">
                <a:solidFill>
                  <a:schemeClr val="bg1"/>
                </a:solidFill>
              </a:rPr>
            </a:br>
            <a:endParaRPr lang="es-EC" sz="18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0" y="1727538"/>
            <a:ext cx="493776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ESTRUCTURA DE LA INVERSIÓN EN EL PROYECTO</a:t>
            </a:r>
            <a:endParaRPr lang="es-EC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9104153"/>
              </p:ext>
            </p:extLst>
          </p:nvPr>
        </p:nvGraphicFramePr>
        <p:xfrm>
          <a:off x="410284" y="2431506"/>
          <a:ext cx="3993169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3169"/>
              </a:tblGrid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CONCEPTO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 CREDITO LINEA DESARROLLO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FONDOS PROPIOS SOCIOS PROYECTO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INVERSIÓN INICIAL TOTAL</a:t>
                      </a:r>
                      <a:endParaRPr lang="es-EC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5252381" y="1718393"/>
            <a:ext cx="6096000" cy="8735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Cantidades de pares de zapatos producidos por los fabricantes entrevistados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4951" y="3566425"/>
            <a:ext cx="4918842" cy="8788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Demanda proyectada en toneladas de zapatos deportivos a Perú desde el año 2014 al año 2015</a:t>
            </a:r>
            <a:endParaRPr lang="es-EC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820410"/>
              </p:ext>
            </p:extLst>
          </p:nvPr>
        </p:nvGraphicFramePr>
        <p:xfrm>
          <a:off x="457200" y="4515009"/>
          <a:ext cx="3925614" cy="1888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913"/>
                <a:gridCol w="2521701"/>
              </a:tblGrid>
              <a:tr h="1145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Año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Demanda Proyectada de zapatos deportivos a Perú según las toneladas proyectadas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16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442,28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16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387,50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6256269"/>
              </p:ext>
            </p:extLst>
          </p:nvPr>
        </p:nvGraphicFramePr>
        <p:xfrm>
          <a:off x="5345724" y="2837530"/>
          <a:ext cx="5910412" cy="3625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491"/>
                <a:gridCol w="990641"/>
                <a:gridCol w="990641"/>
                <a:gridCol w="1077060"/>
                <a:gridCol w="1116579"/>
              </a:tblGrid>
              <a:tr h="990600"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Productores de calzado de Tungurahua escogidos para ser proveedores del centro de acopio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Cantidades de pares de zapatos deportivos producidos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Cantidades de pares de zapatos deportivos producidos semanal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Cantidades de pares de zapatos deportivos producidos mensual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Stock de seguridad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Diario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Mensual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Productor 1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225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Productor 2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Productor 3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640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Productor 4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105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420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Productor 5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105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420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141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705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2.820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300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375">
                <a:tc gridSpan="3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TOTAL PRODUCCION +STOCK DE SEGURIDAD :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3.120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32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xcelsport.co/photos/calz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92" y="5003533"/>
            <a:ext cx="5069983" cy="18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2379" y="0"/>
            <a:ext cx="6309621" cy="91756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s-EC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CAPÍTULO I</a:t>
            </a:r>
            <a:br>
              <a:rPr lang="es-EC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</a:br>
            <a:r>
              <a:rPr lang="es-EC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La industria del calzado en el Ecuador</a:t>
            </a:r>
            <a:r>
              <a:rPr lang="es-EC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es-EC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</a:b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640" y="1410326"/>
            <a:ext cx="6812923" cy="359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2773467"/>
              </p:ext>
            </p:extLst>
          </p:nvPr>
        </p:nvGraphicFramePr>
        <p:xfrm>
          <a:off x="872901" y="1775733"/>
          <a:ext cx="337712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564"/>
                <a:gridCol w="1688564"/>
              </a:tblGrid>
              <a:tr h="57578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PROVINCIA</a:t>
                      </a:r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% PARTICIPACION  </a:t>
                      </a:r>
                    </a:p>
                    <a:p>
                      <a:endParaRPr lang="es-EC" dirty="0"/>
                    </a:p>
                  </a:txBody>
                  <a:tcPr/>
                </a:tc>
              </a:tr>
              <a:tr h="333590">
                <a:tc>
                  <a:txBody>
                    <a:bodyPr/>
                    <a:lstStyle/>
                    <a:p>
                      <a:r>
                        <a:rPr lang="es-EC" dirty="0" smtClean="0"/>
                        <a:t>TUNGURAHUA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50%</a:t>
                      </a:r>
                      <a:endParaRPr lang="es-EC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C" dirty="0" smtClean="0"/>
                        <a:t>GUAYAS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18%</a:t>
                      </a:r>
                      <a:endParaRPr lang="es-EC" dirty="0"/>
                    </a:p>
                  </a:txBody>
                  <a:tcPr/>
                </a:tc>
              </a:tr>
              <a:tr h="333590">
                <a:tc>
                  <a:txBody>
                    <a:bodyPr/>
                    <a:lstStyle/>
                    <a:p>
                      <a:r>
                        <a:rPr lang="es-EC" dirty="0" smtClean="0"/>
                        <a:t>PICHINCHA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15%</a:t>
                      </a:r>
                      <a:endParaRPr lang="es-EC" dirty="0"/>
                    </a:p>
                  </a:txBody>
                  <a:tcPr/>
                </a:tc>
              </a:tr>
              <a:tr h="333590">
                <a:tc>
                  <a:txBody>
                    <a:bodyPr/>
                    <a:lstStyle/>
                    <a:p>
                      <a:r>
                        <a:rPr lang="es-EC" dirty="0" smtClean="0"/>
                        <a:t>AZUAY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12%</a:t>
                      </a:r>
                      <a:endParaRPr lang="es-EC" dirty="0"/>
                    </a:p>
                  </a:txBody>
                  <a:tcPr/>
                </a:tc>
              </a:tr>
              <a:tr h="333590">
                <a:tc>
                  <a:txBody>
                    <a:bodyPr/>
                    <a:lstStyle/>
                    <a:p>
                      <a:r>
                        <a:rPr lang="es-EC" dirty="0" smtClean="0"/>
                        <a:t>ORO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3%</a:t>
                      </a:r>
                      <a:endParaRPr lang="es-EC" dirty="0"/>
                    </a:p>
                  </a:txBody>
                  <a:tcPr/>
                </a:tc>
              </a:tr>
              <a:tr h="333590">
                <a:tc>
                  <a:txBody>
                    <a:bodyPr/>
                    <a:lstStyle/>
                    <a:p>
                      <a:r>
                        <a:rPr lang="es-EC" dirty="0" smtClean="0"/>
                        <a:t>OTRAS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2%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99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/>
              <a:t>ESTUDIO TÉCNICO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25415" y="1398727"/>
            <a:ext cx="9425353" cy="507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Porcentaje de participación para el año 2014 al año 2015 del centro de acopio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5839835"/>
              </p:ext>
            </p:extLst>
          </p:nvPr>
        </p:nvGraphicFramePr>
        <p:xfrm>
          <a:off x="1505244" y="2312327"/>
          <a:ext cx="8806374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163"/>
                <a:gridCol w="1442388"/>
                <a:gridCol w="1442154"/>
                <a:gridCol w="940565"/>
                <a:gridCol w="1041009"/>
                <a:gridCol w="1631852"/>
                <a:gridCol w="1505243"/>
              </a:tblGrid>
              <a:tr h="131882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Año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bg1"/>
                          </a:solidFill>
                          <a:effectLst/>
                        </a:rPr>
                        <a:t>Exportaciones</a:t>
                      </a:r>
                      <a:r>
                        <a:rPr lang="es-EC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C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proyectada</a:t>
                      </a:r>
                      <a:b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En toneladas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demanda en kg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peso x par de zapato en Kg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Miles de pares total del mercado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pares de zapatos que se puede captar / oferta exportable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Porcentaje de participación del Centro de Acopio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442,28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442.280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0,53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834.491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37.440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4,5%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287,50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287.500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0,53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542.453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37.440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6,9%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4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/>
            <a:r>
              <a:rPr lang="es-EC" sz="3600" b="1" dirty="0" smtClean="0"/>
              <a:t>MACRO LOCALIZACIÓN  </a:t>
            </a:r>
            <a:endParaRPr lang="es-EC" sz="3600" dirty="0"/>
          </a:p>
        </p:txBody>
      </p:sp>
      <p:sp>
        <p:nvSpPr>
          <p:cNvPr id="12" name="Rectángulo 11"/>
          <p:cNvSpPr/>
          <p:nvPr/>
        </p:nvSpPr>
        <p:spPr>
          <a:xfrm>
            <a:off x="1378633" y="1253456"/>
            <a:ext cx="999460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de perfil competitivo de macro localización de la planta de acopio</a:t>
            </a:r>
            <a:endParaRPr lang="es-EC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095903"/>
              </p:ext>
            </p:extLst>
          </p:nvPr>
        </p:nvGraphicFramePr>
        <p:xfrm>
          <a:off x="858129" y="1807184"/>
          <a:ext cx="10683721" cy="4910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036"/>
                <a:gridCol w="674559"/>
                <a:gridCol w="1276521"/>
                <a:gridCol w="1276521"/>
                <a:gridCol w="1276521"/>
                <a:gridCol w="1276521"/>
                <a:gridCol w="1276521"/>
                <a:gridCol w="1276521"/>
              </a:tblGrid>
              <a:tr h="57472">
                <a:tc row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CONCEPTO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 row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PESO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 grid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Tungurahua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Guayas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Pichincha</a:t>
                      </a:r>
                      <a:endParaRPr lang="es-EC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48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PONDERADO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PONDERADO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PONDERADO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>
                    <a:solidFill>
                      <a:schemeClr val="accent1"/>
                    </a:solidFill>
                  </a:tcPr>
                </a:tc>
              </a:tr>
              <a:tr h="562287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Número de empresas dedicadas a esta actividad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0,20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0,80   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0,80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0,80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</a:tr>
              <a:tr h="37485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Capacidad de aprovisionamiento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0,25   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1,00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</a:t>
                      </a:r>
                      <a:r>
                        <a:rPr lang="es-ES" sz="1400" dirty="0" smtClean="0">
                          <a:effectLst/>
                        </a:rPr>
                        <a:t>0,75   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0,75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</a:tr>
              <a:tr h="37485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Accesibilidad al aprovisionamiento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0,15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0,60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0,60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0,45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</a:tr>
              <a:tr h="37485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Cercanía a punto de exportación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0,15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0,60   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0,60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0,45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</a:tr>
              <a:tr h="37485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Disponibilidad de infraestructura y RRHH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0,15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0,45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0,60   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0,60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</a:tr>
              <a:tr h="562287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Costo arriendo  y adecuación del centro de acopio.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0,10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0,40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0,20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0,30   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</a:tr>
              <a:tr h="374858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1,00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3,85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3,50   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     3,35   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7" marR="468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80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/>
            <a:r>
              <a:rPr lang="es-EC" sz="3600" b="1" dirty="0" smtClean="0"/>
              <a:t>MICRO LOCALIZACIÓN  </a:t>
            </a:r>
            <a:endParaRPr lang="es-EC" sz="3600" dirty="0"/>
          </a:p>
        </p:txBody>
      </p:sp>
      <p:sp>
        <p:nvSpPr>
          <p:cNvPr id="2" name="Rectángulo 1"/>
          <p:cNvSpPr/>
          <p:nvPr/>
        </p:nvSpPr>
        <p:spPr>
          <a:xfrm>
            <a:off x="1563029" y="1143393"/>
            <a:ext cx="3318537" cy="4633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36195" marR="36195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Método del centro de gravedad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43305"/>
              </p:ext>
            </p:extLst>
          </p:nvPr>
        </p:nvGraphicFramePr>
        <p:xfrm>
          <a:off x="236229" y="1745088"/>
          <a:ext cx="6839820" cy="3502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608"/>
                <a:gridCol w="735264"/>
                <a:gridCol w="959936"/>
                <a:gridCol w="1484098"/>
                <a:gridCol w="970671"/>
                <a:gridCol w="689317"/>
                <a:gridCol w="815926"/>
              </a:tblGrid>
              <a:tr h="418419"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UBICACIONES 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COORDENADAS 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</a:rPr>
                        <a:t>PRODUCTORES DE CALZADO DE TUNGURAHUA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</a:rPr>
                        <a:t>ESCOGIDOS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PRODUCION DE CALZADO POR MES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Xᵢ . Pᵢ</a:t>
                      </a:r>
                      <a:endParaRPr lang="es-EC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Yᵢ . Pᵢ</a:t>
                      </a:r>
                      <a:endParaRPr lang="es-EC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2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4988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AMBATO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11,2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10,5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P1,P3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1.660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18592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17430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988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CEVALLOS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P2, P4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980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12740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6860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988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QUERO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13,3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P5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480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6384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2400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0571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SUMATORIA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37,5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22,5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3.120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37716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26690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681120" y="1422124"/>
            <a:ext cx="3661965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de la Provincia de Tungurahua</a:t>
            </a:r>
            <a:endParaRPr lang="es-EC" dirty="0"/>
          </a:p>
        </p:txBody>
      </p:sp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370" y="1913206"/>
            <a:ext cx="4265356" cy="4135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68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350434" y="1480323"/>
            <a:ext cx="43434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Detalle de instalaciones</a:t>
            </a:r>
            <a:endParaRPr lang="es-EC" sz="2400" b="1" dirty="0"/>
          </a:p>
        </p:txBody>
      </p:sp>
      <p:pic>
        <p:nvPicPr>
          <p:cNvPr id="10" name="9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672" y="2446466"/>
            <a:ext cx="3586163" cy="3579324"/>
          </a:xfrm>
          <a:prstGeom prst="rect">
            <a:avLst/>
          </a:prstGeom>
          <a:noFill/>
          <a:ln>
            <a:noFill/>
          </a:ln>
        </p:spPr>
      </p:pic>
      <p:sp>
        <p:nvSpPr>
          <p:cNvPr id="50178" name="Rectángulo 17"/>
          <p:cNvSpPr>
            <a:spLocks/>
          </p:cNvSpPr>
          <p:nvPr/>
        </p:nvSpPr>
        <p:spPr bwMode="auto">
          <a:xfrm>
            <a:off x="7094612" y="2446466"/>
            <a:ext cx="1497012" cy="739776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Vista desde arriba de la estantería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2707787"/>
              </p:ext>
            </p:extLst>
          </p:nvPr>
        </p:nvGraphicFramePr>
        <p:xfrm>
          <a:off x="6788043" y="3433610"/>
          <a:ext cx="2110150" cy="802518"/>
        </p:xfrm>
        <a:graphic>
          <a:graphicData uri="http://schemas.openxmlformats.org/drawingml/2006/table">
            <a:tbl>
              <a:tblPr/>
              <a:tblGrid>
                <a:gridCol w="211015"/>
                <a:gridCol w="211015"/>
                <a:gridCol w="211015"/>
                <a:gridCol w="211015"/>
                <a:gridCol w="211015"/>
                <a:gridCol w="211015"/>
                <a:gridCol w="211015"/>
                <a:gridCol w="211015"/>
                <a:gridCol w="211015"/>
                <a:gridCol w="211015"/>
              </a:tblGrid>
              <a:tr h="40125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125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0179" name="Rectángulo 20"/>
          <p:cNvSpPr>
            <a:spLocks/>
          </p:cNvSpPr>
          <p:nvPr/>
        </p:nvSpPr>
        <p:spPr bwMode="auto">
          <a:xfrm>
            <a:off x="7309698" y="4519026"/>
            <a:ext cx="1135063" cy="14001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320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Cajas de zapatos por estantes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/>
            <a:r>
              <a:rPr lang="es-EC" sz="3600" b="1" dirty="0" smtClean="0"/>
              <a:t>INSTALACIONES DEL PROYECTO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800" dirty="0" smtClean="0"/>
              <a:t>Proceso Logístico de embarque</a:t>
            </a:r>
            <a:endParaRPr lang="es-EC" sz="5400" dirty="0"/>
          </a:p>
        </p:txBody>
      </p:sp>
      <p:sp>
        <p:nvSpPr>
          <p:cNvPr id="8" name="7 Rectángulo"/>
          <p:cNvSpPr/>
          <p:nvPr/>
        </p:nvSpPr>
        <p:spPr>
          <a:xfrm>
            <a:off x="4884258" y="1086921"/>
            <a:ext cx="3365601" cy="4770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s-ES_tradnl" sz="2500" b="1" dirty="0" err="1" smtClean="0"/>
              <a:t>Unitarización</a:t>
            </a:r>
            <a:r>
              <a:rPr lang="es-ES_tradnl" sz="2500" b="1" dirty="0" smtClean="0"/>
              <a:t> y Cubicaje</a:t>
            </a:r>
            <a:endParaRPr lang="es-EC" sz="25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33136"/>
            <a:ext cx="5243513" cy="47705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5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Envases y Embalajes para calzado</a:t>
            </a:r>
            <a:endParaRPr kumimoji="0" lang="es-ES_tradnl" sz="2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5738" y="2293663"/>
            <a:ext cx="2628900" cy="38472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Caja uno de producto</a:t>
            </a:r>
            <a:endParaRPr kumimoji="0" lang="es-ES_tradnl" sz="1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7" y="2781571"/>
            <a:ext cx="2714634" cy="187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995722" y="2288896"/>
            <a:ext cx="2933574" cy="38472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Caja dos para </a:t>
            </a:r>
            <a:r>
              <a:rPr kumimoji="0" lang="es-ES_tradnl" sz="19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paletizado</a:t>
            </a:r>
            <a:endParaRPr kumimoji="0" lang="es-ES_tradnl" sz="1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1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39" y="2814628"/>
            <a:ext cx="2886093" cy="18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991438" y="2276431"/>
            <a:ext cx="2933574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Proceso de </a:t>
            </a:r>
            <a:r>
              <a:rPr lang="es-EC" sz="2000" b="1" dirty="0" err="1" smtClean="0">
                <a:latin typeface="Times New Roman" pitchFamily="18" charset="0"/>
                <a:cs typeface="Times New Roman" pitchFamily="18" charset="0"/>
              </a:rPr>
              <a:t>Paletizado</a:t>
            </a:r>
            <a:endParaRPr kumimoji="0" lang="es-ES_tradnl" sz="19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15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4" y="2828926"/>
            <a:ext cx="2428875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044201" y="2271668"/>
            <a:ext cx="2933574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Contenedor de 20 pies</a:t>
            </a:r>
            <a:endParaRPr kumimoji="0" lang="es-ES_tradnl" sz="19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18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9359" y="2786063"/>
            <a:ext cx="306580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96" y="4776788"/>
            <a:ext cx="2505075" cy="5905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3366" y="4776789"/>
            <a:ext cx="2565132" cy="590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9224" y="4776788"/>
            <a:ext cx="2158002" cy="590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6728" y="5258046"/>
            <a:ext cx="2171700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000" dirty="0" smtClean="0"/>
              <a:t>Constitución de la Empresa</a:t>
            </a:r>
            <a:endParaRPr lang="es-EC" sz="5400" dirty="0"/>
          </a:p>
        </p:txBody>
      </p:sp>
      <p:sp>
        <p:nvSpPr>
          <p:cNvPr id="6" name="5 Rectángulo"/>
          <p:cNvSpPr/>
          <p:nvPr/>
        </p:nvSpPr>
        <p:spPr>
          <a:xfrm>
            <a:off x="760492" y="1415534"/>
            <a:ext cx="24128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Logotipo de la empresa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938227"/>
            <a:ext cx="3157537" cy="4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6703" y="2600324"/>
          <a:ext cx="3989070" cy="1371600"/>
        </p:xfrm>
        <a:graphic>
          <a:graphicData uri="http://schemas.openxmlformats.org/drawingml/2006/table">
            <a:tbl>
              <a:tblPr/>
              <a:tblGrid>
                <a:gridCol w="1329690"/>
                <a:gridCol w="1329690"/>
                <a:gridCol w="1329690"/>
              </a:tblGrid>
              <a:tr h="27241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TIPO DE SOCIEDAD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NUMERO DE SOCIOS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CAPITAL MINIMO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SOCIEDAD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ANONIMA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SIN LIMITE MAXIMO / MINIMO 2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USD 800,00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565087" y="1280458"/>
            <a:ext cx="7450702" cy="27699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Aspectos de constitución de la empresa (actividad, costo, tiempo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5979820"/>
              </p:ext>
            </p:extLst>
          </p:nvPr>
        </p:nvGraphicFramePr>
        <p:xfrm>
          <a:off x="6407150" y="1911984"/>
          <a:ext cx="4064000" cy="4577080"/>
        </p:xfrm>
        <a:graphic>
          <a:graphicData uri="http://schemas.openxmlformats.org/drawingml/2006/table">
            <a:tbl>
              <a:tblPr/>
              <a:tblGrid>
                <a:gridCol w="2331085"/>
                <a:gridCol w="843280"/>
                <a:gridCol w="889635"/>
              </a:tblGrid>
              <a:tr h="19050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ACTIVIDAD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Constitución por parte de la Superintendencia de Compañías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 USD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SEMANAS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Registro de la Sociedad Anónima en el Registro Mercantil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TIENE COSTO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 SEMANA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Se debe publicar en la prensa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143,22  USD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DIAS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Obtención del Registro Mercantil de Ambato  (Nombramiento del Administrador)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TIENE COSTO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 SEMANA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Registro Único de Contribuyente (RUC) 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TIENE COSTO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 DIA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Requisitos para obtener la firma electrónica y el TOCKEN para el sistema ECUAPASS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56,78 USD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 SEMANA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Afiliación a la Cámara de Calzado de Tungurahua (CALTU)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200,00 USD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MES 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Calificación Patronal en el IESS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TIENE COSTO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 DIA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Obtención de la Patente Municipal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TIENE COSTO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 SEMANA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Permisos del Instituto de Propiedad Intelectual (IEPI) 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500,00 USD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SEMANAS</a:t>
                      </a:r>
                      <a:endParaRPr lang="es-EC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18721" y="1362615"/>
            <a:ext cx="9752553" cy="258532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6195" marR="36195" indent="234315" algn="just">
              <a:lnSpc>
                <a:spcPct val="150000"/>
              </a:lnSpc>
              <a:tabLst>
                <a:tab pos="180340" algn="l"/>
              </a:tabLst>
            </a:pPr>
            <a:r>
              <a:rPr lang="es-ES_tradn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Visión</a:t>
            </a:r>
            <a:endParaRPr lang="es-EC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marR="36195" indent="23431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endParaRPr lang="es-ES_tradnl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 indent="23431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s-ES_tradn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empresa FERCOMEX S.A. busca llegar a ser una empresa solida con valores éticos que permita a sus accionistas y colaboradores alcanzar grandes retos personales y en conjunto para alcanzar los objetivos a los que apunta la comercialización y exportación a nuevos mercados internacionales para los próximos 30 años.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000" smtClean="0"/>
              <a:t>Constitución de la Empresa</a:t>
            </a:r>
            <a:endParaRPr lang="es-EC" sz="5400" dirty="0"/>
          </a:p>
        </p:txBody>
      </p:sp>
      <p:sp>
        <p:nvSpPr>
          <p:cNvPr id="9" name="Rectángulo 8"/>
          <p:cNvSpPr/>
          <p:nvPr/>
        </p:nvSpPr>
        <p:spPr>
          <a:xfrm>
            <a:off x="1318720" y="4655138"/>
            <a:ext cx="9752553" cy="128907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6195" marR="36195" indent="23431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</a:t>
            </a:r>
            <a:endParaRPr lang="es-ES_tradnl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 indent="23431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s-ES_tradn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Que 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consumidor final de zapatos PITBULL SPORT, en cualquier parte del mundo sienta seguridad para desarrollar cualquier actividad deportiva, proveyendo zapatos de calidad.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4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53686" y="0"/>
            <a:ext cx="643831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dirty="0"/>
              <a:t>CAPITULO IV </a:t>
            </a:r>
            <a:br>
              <a:rPr lang="es-EC" dirty="0"/>
            </a:br>
            <a:r>
              <a:rPr lang="es-EC" dirty="0"/>
              <a:t>ESTRATEGIAS DE NEGOCIACIÓN INTERNACIONAL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98" y="2111548"/>
            <a:ext cx="5176911" cy="344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039" y="1786597"/>
            <a:ext cx="5908431" cy="37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214924" y="1211263"/>
            <a:ext cx="5538762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Arancel Nacional de Importaciones </a:t>
            </a:r>
            <a:endParaRPr lang="es-EC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 partida clasificada para exportar calzado deportivo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7186246" y="1318712"/>
            <a:ext cx="357319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Convenios Arancelarios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359250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2400" b="1" dirty="0" smtClean="0"/>
              <a:t>Cálculo del precio de venta del proveedor con los gastos aproximados operativos y logísticos</a:t>
            </a:r>
            <a:endParaRPr lang="es-EC" sz="24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0044554"/>
              </p:ext>
            </p:extLst>
          </p:nvPr>
        </p:nvGraphicFramePr>
        <p:xfrm>
          <a:off x="455295" y="1283017"/>
          <a:ext cx="5109210" cy="4663440"/>
        </p:xfrm>
        <a:graphic>
          <a:graphicData uri="http://schemas.openxmlformats.org/drawingml/2006/table">
            <a:tbl>
              <a:tblPr/>
              <a:tblGrid>
                <a:gridCol w="3454400"/>
                <a:gridCol w="1654810"/>
              </a:tblGrid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DESCRIPCION PRECIO / GASTO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VALORES EN (USD)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PRECIO UNITARIO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Costo de Producción 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16,00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Cajas para zapato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2,50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Embalaje y Paletizado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0,450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PRECIO EX WORK AMBATO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18,95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Certificado de origen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0,029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Agente de aduanas 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0,054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Documentación de Exportación 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0,026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Transporte interno Ambato – Guayaquil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0,061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Almcenaje</a:t>
                      </a:r>
                      <a:r>
                        <a:rPr lang="es-ES_tradnl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Guayaquil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0,086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FAS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19,20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THC Handling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0,014</a:t>
                      </a:r>
                      <a:endParaRPr lang="es-EC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Utilidad de la venta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5,64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Costo operativo unitario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3,24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Costo Financiero 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0,45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PRECIO DE VENTA FOB GUAYAQUIL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28,55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6 Imagen" descr="http://www.proecuador.gob.ec/wp-content/uploads/2012/05/intercom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926" y="1276007"/>
            <a:ext cx="5254388" cy="4596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000" b="1" dirty="0" smtClean="0"/>
              <a:t>Imagen corporativa del Producto</a:t>
            </a:r>
            <a:endParaRPr lang="es-EC" sz="4000" dirty="0"/>
          </a:p>
        </p:txBody>
      </p:sp>
      <p:sp>
        <p:nvSpPr>
          <p:cNvPr id="6" name="5 Rectángulo"/>
          <p:cNvSpPr/>
          <p:nvPr/>
        </p:nvSpPr>
        <p:spPr>
          <a:xfrm>
            <a:off x="650406" y="1229797"/>
            <a:ext cx="229011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Logotipo del Producto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540" y="1838325"/>
            <a:ext cx="1749869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880506" y="3515796"/>
            <a:ext cx="205851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Marca del producto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4" y="3995738"/>
            <a:ext cx="3771899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752760" y="1172646"/>
            <a:ext cx="208640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Slogan del producto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1" name="10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9098" y="1604962"/>
            <a:ext cx="3467099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736405" y="2401372"/>
            <a:ext cx="626497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Catálogo del Producto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01" y="2957514"/>
            <a:ext cx="1900239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47" y="2971801"/>
            <a:ext cx="1757361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5282" y="2973108"/>
            <a:ext cx="1714500" cy="238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44101" y="2967844"/>
            <a:ext cx="1785937" cy="24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5587484"/>
            <a:ext cx="11949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Sitio</a:t>
            </a: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web: </a:t>
            </a:r>
            <a:r>
              <a:rPr kumimoji="0" lang="en-C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http://fercomexacopioa.jimdo.com/portafolio</a:t>
            </a:r>
            <a:r>
              <a: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/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363" y="21634"/>
            <a:ext cx="7494477" cy="987381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C" dirty="0">
                <a:latin typeface="Algerian" panose="04020705040A02060702" pitchFamily="82" charset="0"/>
              </a:rPr>
              <a:t>Principales Industrias de Tungurahua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3683363"/>
              </p:ext>
            </p:extLst>
          </p:nvPr>
        </p:nvGraphicFramePr>
        <p:xfrm>
          <a:off x="923779" y="1507588"/>
          <a:ext cx="9812215" cy="4700653"/>
        </p:xfrm>
        <a:graphic>
          <a:graphicData uri="http://schemas.openxmlformats.org/drawingml/2006/table">
            <a:tbl>
              <a:tblPr/>
              <a:tblGrid>
                <a:gridCol w="5312906"/>
                <a:gridCol w="2582890"/>
                <a:gridCol w="1916419"/>
              </a:tblGrid>
              <a:tr h="44852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PRINCIPALES INDUSTRIAS DE TUNGURAHUA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16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DESCRIPCION 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PERSONAS OCUPADAS EN LA INDUSTRIA 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SUELDOS Y SALARIOS </a:t>
                      </a:r>
                      <a:endParaRPr lang="es-ES" sz="105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FABRICACION DE CALZADO DE CAUCHO Y PLASTICO (EXCEPTO EL ORTOPEDICO ASBESTO U OTRO MATERIAL TEXTIL SIN SUELA APLICADA ).</a:t>
                      </a:r>
                      <a:endParaRPr lang="es-ES" sz="105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1320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$ 6.815.955,00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9051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FABRICACION DE CARROCERIAS (INCLUSO CABINAS) DISEÑADAS PARA SER MONTADAS SOBRE CHASIS DE VEHICULOS AUTOMOTORES, CARROCERIAS PARA VEHICULOS SIN CHASIS Y CARROCERIAS DE MONOCASCO; CARROCERIAS PARA VEHICULOS DE TURISMO, CAMIONES Y VEHICULOS DE USO ESPECIAL. </a:t>
                      </a:r>
                      <a:endParaRPr lang="es-ES" sz="105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522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$ 1.419.548,00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7240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FABRICACION DE PRENDAS DE VESTIR PARA HOMBRES, MUJERES, NIÑOS Y BEBES: ROPA EXTERIOR, INTERIOR, DE DORMIR; ROPA DE DIARIO Y DE ETIQUETA, ROPA DE TRABAJO (UNIFORMES) Y PARA PRACTICAR DEPORTES (CALENTADORES, BUZOS DE ARQUERO, PANTALONETAS, ETC.).</a:t>
                      </a:r>
                      <a:endParaRPr lang="es-ES" sz="105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448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$ 1.019.124,00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PRODUCCION DE CUEROS CURTIDOS O ADOBADOS O ADOBADOS VEGETAL,MINERAL O QUIMICAMENTE (RUSOS, TAFILETE).</a:t>
                      </a:r>
                      <a:endParaRPr lang="es-ES" sz="105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246</a:t>
                      </a:r>
                      <a:endParaRPr lang="es-ES" sz="105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$ 709.184,00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344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PRODUCCION DE CUEROS CURTIDOS O ADOBADOS O ADOBADOS VEGETAL,MINERAL O QUIMICAMENTE (RUSOS, TAFILETE).</a:t>
                      </a:r>
                      <a:endParaRPr lang="es-ES" sz="105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  <a:endParaRPr lang="es-ES" sz="105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$ 937.257,00</a:t>
                      </a:r>
                      <a:endParaRPr lang="es-ES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/>
              <a:t>Estrategia de Negociación </a:t>
            </a:r>
          </a:p>
        </p:txBody>
      </p:sp>
      <p:pic>
        <p:nvPicPr>
          <p:cNvPr id="1026" name="Picture 2" descr="http://images.lainformacion.com/cms/veinte-empresas-riojanas-del-calzado-presentan-sus-colecciones-en-la-feria-gds-dusseldorf-en-alemania/2012_9_5_gWzEv1qU69bfqFAYsH6E83.jpg?width=645&amp;height=645&amp;type=flat&amp;id=fbFp2NBVvjODWynctXB6r5&amp;time=1346830628&amp;project=lainform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56" y="2420551"/>
            <a:ext cx="2911307" cy="21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-1unZgj-OH_g/UZOmEv85-LI/AAAAAAAAAGI/1l2xWO1Vmhk/s500/1314809343_245695016_1-Fotos-de--Contact-Center-solicita-personal-para-el-area-de-telemercad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794" y="2401198"/>
            <a:ext cx="2905321" cy="21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746" y="2401198"/>
            <a:ext cx="1805940" cy="2182887"/>
          </a:xfrm>
          <a:prstGeom prst="rect">
            <a:avLst/>
          </a:prstGeom>
        </p:spPr>
      </p:pic>
      <p:pic>
        <p:nvPicPr>
          <p:cNvPr id="1036" name="Picture 12" descr="http://www.euskadi.net/contenidos/informacion/kb_temas_textil/es_sll/images/etiqueta_calzado_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8185" y="2401198"/>
            <a:ext cx="3118773" cy="22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711" y="4747523"/>
            <a:ext cx="2477720" cy="16813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712" y="6193409"/>
            <a:ext cx="2477720" cy="47084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39856" y="1885071"/>
            <a:ext cx="2926080" cy="3798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FERIAS INTERNACIONALES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3581035" y="1885070"/>
            <a:ext cx="2926080" cy="3798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TELEMERCADEO</a:t>
            </a:r>
            <a:endParaRPr lang="es-EC" dirty="0"/>
          </a:p>
        </p:txBody>
      </p:sp>
      <p:sp>
        <p:nvSpPr>
          <p:cNvPr id="21" name="Rectángulo 20"/>
          <p:cNvSpPr/>
          <p:nvPr/>
        </p:nvSpPr>
        <p:spPr>
          <a:xfrm>
            <a:off x="6722718" y="1926521"/>
            <a:ext cx="2040968" cy="3798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PAGINA WEB Y TIC</a:t>
            </a:r>
            <a:endParaRPr lang="es-EC" dirty="0"/>
          </a:p>
        </p:txBody>
      </p:sp>
      <p:sp>
        <p:nvSpPr>
          <p:cNvPr id="22" name="Rectángulo 21"/>
          <p:cNvSpPr/>
          <p:nvPr/>
        </p:nvSpPr>
        <p:spPr>
          <a:xfrm>
            <a:off x="8987618" y="1744394"/>
            <a:ext cx="2926080" cy="50409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INFORMACION TECNICA DEL PRODUCTO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922176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5753686" y="0"/>
            <a:ext cx="643831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dirty="0"/>
              <a:t>CAPITULO </a:t>
            </a:r>
            <a:r>
              <a:rPr lang="es-EC" dirty="0" smtClean="0"/>
              <a:t>V</a:t>
            </a:r>
            <a:r>
              <a:rPr lang="es-EC" dirty="0"/>
              <a:t> </a:t>
            </a:r>
            <a:br>
              <a:rPr lang="es-EC" dirty="0"/>
            </a:br>
            <a:r>
              <a:rPr lang="es-ES_tradnl" dirty="0"/>
              <a:t>PROCEDIMIENTOS PARA LA EXPORTACIÓN Y LOGISTICA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" y="1177473"/>
            <a:ext cx="5753686" cy="507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6195" marR="36195" algn="just" fontAlgn="base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Obtención del Registro Único de Contribuyente (RUC)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19" y="1853762"/>
            <a:ext cx="5429250" cy="260985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924843" y="1269806"/>
            <a:ext cx="6096000" cy="4154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marL="36195" marR="36195" algn="just" fontAlgn="base">
              <a:lnSpc>
                <a:spcPct val="150000"/>
              </a:lnSpc>
              <a:spcAft>
                <a:spcPts val="0"/>
              </a:spcAft>
            </a:pPr>
            <a:r>
              <a:rPr lang="es-EC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Obtención del Certificado digital para la firma electrónica  TOCKEN</a:t>
            </a:r>
            <a:endParaRPr lang="es-EC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7582" y="1863287"/>
            <a:ext cx="5641144" cy="260032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76648" y="4632070"/>
            <a:ext cx="3731021" cy="507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marL="36195" marR="36195" algn="just" fontAlgn="base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Registro de datos en el ECUAPASS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782" y="4632070"/>
            <a:ext cx="3926889" cy="22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7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20511" y="1290014"/>
            <a:ext cx="4342214" cy="507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marL="36195" marR="36195" algn="just" fontAlgn="base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Clasificación sub partida de Exportación 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000" b="1" dirty="0" smtClean="0"/>
              <a:t>Proceso de exportación </a:t>
            </a:r>
            <a:endParaRPr lang="es-EC" sz="4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11" y="2078844"/>
            <a:ext cx="4505325" cy="4953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194790" y="1290013"/>
            <a:ext cx="2961231" cy="507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6195" marR="36195" algn="just" fontAlgn="base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Factura Comercial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049" y="1809565"/>
            <a:ext cx="3198714" cy="49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5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000" b="1" smtClean="0"/>
              <a:t>Proceso de exportación </a:t>
            </a:r>
            <a:endParaRPr lang="es-EC" sz="4000" dirty="0"/>
          </a:p>
        </p:txBody>
      </p:sp>
      <p:sp>
        <p:nvSpPr>
          <p:cNvPr id="9" name="Rectángulo 8"/>
          <p:cNvSpPr/>
          <p:nvPr/>
        </p:nvSpPr>
        <p:spPr>
          <a:xfrm>
            <a:off x="6929023" y="1415981"/>
            <a:ext cx="4063485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s-ES_tradnl" b="1" dirty="0"/>
              <a:t>DJO Declaración Juramentada de Origen </a:t>
            </a:r>
            <a:endParaRPr lang="es-EC" dirty="0"/>
          </a:p>
        </p:txBody>
      </p:sp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0760" y="2109157"/>
            <a:ext cx="521017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611111" y="1290013"/>
            <a:ext cx="2961231" cy="45807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6195" marR="36195" algn="just" fontAlgn="base">
              <a:lnSpc>
                <a:spcPct val="150000"/>
              </a:lnSpc>
              <a:spcAft>
                <a:spcPts val="0"/>
              </a:spcAft>
            </a:pPr>
            <a:r>
              <a:rPr lang="es-EC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Packing</a:t>
            </a: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List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58" y="1894283"/>
            <a:ext cx="3029135" cy="43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000" b="1" dirty="0" smtClean="0"/>
              <a:t>Proceso de exportación </a:t>
            </a:r>
            <a:endParaRPr lang="es-EC" sz="4000" dirty="0"/>
          </a:p>
        </p:txBody>
      </p:sp>
      <p:sp>
        <p:nvSpPr>
          <p:cNvPr id="6" name="Rectángulo 5"/>
          <p:cNvSpPr/>
          <p:nvPr/>
        </p:nvSpPr>
        <p:spPr>
          <a:xfrm>
            <a:off x="950253" y="1233742"/>
            <a:ext cx="3848489" cy="507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marL="36195" marR="36195" algn="just" fontAlgn="base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Obtención </a:t>
            </a: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del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Certificado de Origen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47" y="1854115"/>
            <a:ext cx="2861134" cy="47190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457088" y="1219676"/>
            <a:ext cx="3498137" cy="507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marL="36195" marR="36195" algn="just" fontAlgn="base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Conocimiento de Embarque B/L 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992" y="1761158"/>
            <a:ext cx="3118327" cy="49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1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000" b="1" dirty="0" smtClean="0"/>
              <a:t>Proceso de exportación </a:t>
            </a:r>
            <a:endParaRPr lang="es-EC" sz="4000" dirty="0"/>
          </a:p>
        </p:txBody>
      </p:sp>
      <p:sp>
        <p:nvSpPr>
          <p:cNvPr id="6" name="Rectángulo 5"/>
          <p:cNvSpPr/>
          <p:nvPr/>
        </p:nvSpPr>
        <p:spPr>
          <a:xfrm>
            <a:off x="4838329" y="1191539"/>
            <a:ext cx="2997375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6195" marR="36195" algn="ctr" fontAlgn="base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Declaración de </a:t>
            </a:r>
            <a:b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Exportación (DAE) 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330" y="2297392"/>
            <a:ext cx="3020542" cy="43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5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000" b="1" dirty="0" smtClean="0"/>
              <a:t>Proceso de exportación </a:t>
            </a:r>
            <a:endParaRPr lang="es-EC" sz="4000" dirty="0"/>
          </a:p>
        </p:txBody>
      </p:sp>
      <p:sp>
        <p:nvSpPr>
          <p:cNvPr id="6" name="Rectángulo 5"/>
          <p:cNvSpPr/>
          <p:nvPr/>
        </p:nvSpPr>
        <p:spPr>
          <a:xfrm>
            <a:off x="4051495" y="1135269"/>
            <a:ext cx="5106572" cy="507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6195" marR="36195" algn="ctr" fontAlgn="base">
              <a:lnSpc>
                <a:spcPct val="150000"/>
              </a:lnSpc>
              <a:spcAft>
                <a:spcPts val="0"/>
              </a:spcAft>
            </a:pPr>
            <a:r>
              <a:rPr lang="es-EC" b="1" dirty="0"/>
              <a:t>Cuadro de costos y </a:t>
            </a:r>
            <a:r>
              <a:rPr lang="es-EC" b="1" dirty="0" smtClean="0"/>
              <a:t>tiempos por embarque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006304"/>
              </p:ext>
            </p:extLst>
          </p:nvPr>
        </p:nvGraphicFramePr>
        <p:xfrm>
          <a:off x="1910478" y="1791795"/>
          <a:ext cx="8539087" cy="4839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6267"/>
                <a:gridCol w="2426267"/>
                <a:gridCol w="1210990"/>
                <a:gridCol w="1164908"/>
                <a:gridCol w="1310655"/>
              </a:tblGrid>
              <a:tr h="428730"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 x Embarque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 rowSpan="2" gridSpan="3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 que demora la actividad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03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0346">
                <a:tc grid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Días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Horas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Minutos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54069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Recepción de  calzado deportivo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49.920,00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54069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Fabricación de Cajas para zapato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7.800,00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28086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Embalaje y Paletizado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1.404,00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28086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Transporte interno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190,00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54069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Tramitación de Certificado de origen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54069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Tramites de Agente de aduanas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170,00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27034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Documentación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27034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Almacenaje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267,22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28086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 Handling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43,30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  <a:tr h="27034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59.964,52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C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4" marR="614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89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906973" y="1655347"/>
            <a:ext cx="7336643" cy="4361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DetaLle</a:t>
            </a:r>
            <a:r>
              <a:rPr lang="es-EC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inversión inicial en activos fijos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753686" y="0"/>
            <a:ext cx="643831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EC" b="1" dirty="0"/>
              <a:t>CAPITULO </a:t>
            </a:r>
            <a:r>
              <a:rPr lang="es-EC" b="1" dirty="0" smtClean="0"/>
              <a:t>VI</a:t>
            </a:r>
            <a:r>
              <a:rPr lang="es-EC" b="1" dirty="0"/>
              <a:t> </a:t>
            </a:r>
            <a:br>
              <a:rPr lang="es-EC" b="1" dirty="0"/>
            </a:br>
            <a:r>
              <a:rPr lang="es-EC" b="1" dirty="0"/>
              <a:t>ESTUDIO ECONÓMICO Y FINANCIERO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8" y="2454206"/>
            <a:ext cx="10631606" cy="11351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18" y="4696415"/>
            <a:ext cx="4076700" cy="67627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01752" y="3899397"/>
            <a:ext cx="307725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Inversión en capital de trabajo</a:t>
            </a:r>
            <a:endParaRPr lang="es-EC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441" y="4505915"/>
            <a:ext cx="44481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98020" y="1614268"/>
            <a:ext cx="411965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Detalle consolidado de la inversión inicial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0621226"/>
              </p:ext>
            </p:extLst>
          </p:nvPr>
        </p:nvGraphicFramePr>
        <p:xfrm>
          <a:off x="447443" y="2004925"/>
          <a:ext cx="4248944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178"/>
                <a:gridCol w="981766"/>
              </a:tblGrid>
              <a:tr h="0">
                <a:tc grid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DETALLE CONSOLIDADO DE INVERSIÓN INICIAL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304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CONCEPTO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INVERSIÓN ACTIVOS FIJOS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53.044,00 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GASTOS DE PREGESTIÓN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4.200,00 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INVERSIÓN CAPITAL DE TRABAJO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142.639,60 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INVERSIÓN INICIAL TOTAL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199.883,60 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018672" y="1798934"/>
            <a:ext cx="370511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Financiamiento de la inversión inicial</a:t>
            </a:r>
            <a:endParaRPr lang="es-EC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6408451"/>
              </p:ext>
            </p:extLst>
          </p:nvPr>
        </p:nvGraphicFramePr>
        <p:xfrm>
          <a:off x="5629387" y="2353440"/>
          <a:ext cx="5943913" cy="1617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938"/>
                <a:gridCol w="1668690"/>
                <a:gridCol w="996285"/>
              </a:tblGrid>
              <a:tr h="161925">
                <a:tc gridSpan="3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FINANCIAMIENTO DE INVERSIÓN INICIAL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79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CONCEPTO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% APORTE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CREDITO LINEA DESARROLLO CFN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80,00%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159.910,00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FONDOS PROPIOS SOCIOS PROYECTO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20,00%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39.973,60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INVERSIÓN INICIAL TOTAL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100,00%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199.883,60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85537" y="5499854"/>
            <a:ext cx="24477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5.197,47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35741" y="4993418"/>
            <a:ext cx="394737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Valor de la cuota fija 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pagar a la CFN</a:t>
            </a:r>
            <a:endParaRPr lang="es-EC" dirty="0"/>
          </a:p>
        </p:txBody>
      </p:sp>
      <p:pic>
        <p:nvPicPr>
          <p:cNvPr id="11" name="Imagen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1919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6533313"/>
              </p:ext>
            </p:extLst>
          </p:nvPr>
        </p:nvGraphicFramePr>
        <p:xfrm>
          <a:off x="6217920" y="847310"/>
          <a:ext cx="4403188" cy="458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886"/>
                <a:gridCol w="1570302"/>
              </a:tblGrid>
              <a:tr h="258087"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PUNTO DE </a:t>
                      </a:r>
                      <a:r>
                        <a:rPr lang="es-EC" sz="1400" dirty="0" smtClean="0">
                          <a:solidFill>
                            <a:schemeClr val="bg1"/>
                          </a:solidFill>
                          <a:effectLst/>
                        </a:rPr>
                        <a:t>EQUILIBRIO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087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CONCEPTO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258087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VENTAS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1.068.912,00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258087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COSTO FIJO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45.195,10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258087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COSTO VARIABLE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810.249,54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196552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</a:tr>
              <a:tr h="215073">
                <a:tc row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PUNTO DE EQUILIBRIO (USD) =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45.195,10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2150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0,241986674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196552"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</a:tr>
              <a:tr h="258087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PUNTO DE EQUILIBRIO (USD) =</a:t>
                      </a:r>
                      <a:endParaRPr lang="es-EC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186.766,91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196552"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</a:tr>
              <a:tr h="215073">
                <a:tc rowSpan="2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MARGEN DE SEGURIDAD =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882.145,09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2150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1.068.912,00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196552"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</a:tr>
              <a:tr h="258087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1"/>
                          </a:solidFill>
                          <a:effectLst/>
                        </a:rPr>
                        <a:t>MARGEN DE SEGURIDAD =</a:t>
                      </a:r>
                      <a:endParaRPr lang="es-EC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82,53%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2" marR="64522" marT="0" marB="0"/>
                </a:tc>
              </a:tr>
              <a:tr h="196552"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22" marR="64522" marT="0" marB="0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768948" y="0"/>
            <a:ext cx="7423052" cy="7386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6195" marR="36195" algn="ctr">
              <a:lnSpc>
                <a:spcPct val="150000"/>
              </a:lnSpc>
              <a:spcAft>
                <a:spcPts val="0"/>
              </a:spcAft>
            </a:pPr>
            <a:r>
              <a:rPr lang="es-EC" sz="2800" dirty="0"/>
              <a:t>PUNTO DE EQUILIBRIO CON FINANCIAMIENTO</a:t>
            </a:r>
            <a:endParaRPr lang="es-EC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928088" y="1444116"/>
            <a:ext cx="384086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 promedio ponderado del capital</a:t>
            </a:r>
            <a:endParaRPr lang="es-EC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7600904"/>
              </p:ext>
            </p:extLst>
          </p:nvPr>
        </p:nvGraphicFramePr>
        <p:xfrm>
          <a:off x="241277" y="2032000"/>
          <a:ext cx="510540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185"/>
                <a:gridCol w="771525"/>
                <a:gridCol w="924560"/>
                <a:gridCol w="913130"/>
              </a:tblGrid>
              <a:tr h="257952">
                <a:tc gridSpan="4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COSTO DE CAPITAL PROMEDIO PONDERADO (CCPP)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CONCEPTO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effectLst/>
                        </a:rPr>
                        <a:t>% APORTE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effectLst/>
                        </a:rPr>
                        <a:t>COSTO REAL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effectLst/>
                        </a:rPr>
                        <a:t>PONDERADO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 CREDITO LINEA DESARROLLO CFN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80,00%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10,50%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8,40%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 FONDOS PROPIOS SOCIOS PROYECTO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20,00%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15,00%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3,00%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3"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COSTO DE CAPITAL PROMEDIO PONDERADO (CCPP)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11,40%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367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427" y="1403797"/>
            <a:ext cx="5705341" cy="46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33363" y="21634"/>
            <a:ext cx="7494477" cy="987381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Porcentaje de participación por tamaño de empresa del sector calzado </a:t>
            </a:r>
            <a:endParaRPr lang="es-EC" dirty="0">
              <a:latin typeface="Algerian" panose="04020705040A02060702" pitchFamily="82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0011695"/>
              </p:ext>
            </p:extLst>
          </p:nvPr>
        </p:nvGraphicFramePr>
        <p:xfrm>
          <a:off x="589566" y="1764406"/>
          <a:ext cx="3943796" cy="409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898"/>
                <a:gridCol w="1971898"/>
              </a:tblGrid>
              <a:tr h="15168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solidFill>
                            <a:schemeClr val="bg1"/>
                          </a:solidFill>
                        </a:rPr>
                        <a:t>TAMAÑO</a:t>
                      </a:r>
                      <a:r>
                        <a:rPr lang="es-EC" baseline="0" dirty="0" smtClean="0">
                          <a:solidFill>
                            <a:schemeClr val="bg1"/>
                          </a:solidFill>
                        </a:rPr>
                        <a:t> DE EMPRESA DEL SECTOR CALZADO</a:t>
                      </a:r>
                      <a:endParaRPr lang="es-EC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solidFill>
                            <a:schemeClr val="bg1"/>
                          </a:solidFill>
                        </a:rPr>
                        <a:t>% PARTICIPACION  </a:t>
                      </a:r>
                    </a:p>
                    <a:p>
                      <a:endParaRPr lang="es-EC" dirty="0"/>
                    </a:p>
                  </a:txBody>
                  <a:tcPr/>
                </a:tc>
              </a:tr>
              <a:tr h="606738">
                <a:tc>
                  <a:txBody>
                    <a:bodyPr/>
                    <a:lstStyle/>
                    <a:p>
                      <a:r>
                        <a:rPr lang="es-EC" dirty="0" smtClean="0"/>
                        <a:t>PYMES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46%</a:t>
                      </a:r>
                      <a:endParaRPr lang="es-EC" dirty="0"/>
                    </a:p>
                  </a:txBody>
                  <a:tcPr/>
                </a:tc>
              </a:tr>
              <a:tr h="606738">
                <a:tc>
                  <a:txBody>
                    <a:bodyPr/>
                    <a:lstStyle/>
                    <a:p>
                      <a:r>
                        <a:rPr lang="es-EC" dirty="0" smtClean="0"/>
                        <a:t>S.A. / C. LTDA.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33%</a:t>
                      </a:r>
                      <a:endParaRPr lang="es-EC" dirty="0"/>
                    </a:p>
                  </a:txBody>
                  <a:tcPr/>
                </a:tc>
              </a:tr>
              <a:tr h="606738">
                <a:tc>
                  <a:txBody>
                    <a:bodyPr/>
                    <a:lstStyle/>
                    <a:p>
                      <a:r>
                        <a:rPr lang="es-EC" dirty="0" smtClean="0"/>
                        <a:t>PERSONAS N.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13%</a:t>
                      </a:r>
                      <a:endParaRPr lang="es-EC" dirty="0"/>
                    </a:p>
                  </a:txBody>
                  <a:tcPr/>
                </a:tc>
              </a:tr>
              <a:tr h="758422"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+mn-lt"/>
                          <a:cs typeface="Aharoni" panose="02010803020104030203" pitchFamily="2" charset="-79"/>
                        </a:rPr>
                        <a:t>MICROEMPRESAS Y SOCIEDAD</a:t>
                      </a:r>
                      <a:endParaRPr lang="es-EC" sz="1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8%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9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0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4000" b="1" dirty="0" smtClean="0"/>
              <a:t>FINANCIERO</a:t>
            </a:r>
            <a:endParaRPr lang="es-EC" sz="5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6158150"/>
              </p:ext>
            </p:extLst>
          </p:nvPr>
        </p:nvGraphicFramePr>
        <p:xfrm>
          <a:off x="6685811" y="5393462"/>
          <a:ext cx="3517900" cy="274320"/>
        </p:xfrm>
        <a:graphic>
          <a:graphicData uri="http://schemas.openxmlformats.org/drawingml/2006/table">
            <a:tbl>
              <a:tblPr/>
              <a:tblGrid>
                <a:gridCol w="2501900"/>
                <a:gridCol w="1016000"/>
              </a:tblGrid>
              <a:tr h="1619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PUNTO DE EQUILIBRIO EN 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$ 186.766,90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824919"/>
              </p:ext>
            </p:extLst>
          </p:nvPr>
        </p:nvGraphicFramePr>
        <p:xfrm>
          <a:off x="356968" y="1511324"/>
          <a:ext cx="4157662" cy="2880360"/>
        </p:xfrm>
        <a:graphic>
          <a:graphicData uri="http://schemas.openxmlformats.org/drawingml/2006/table">
            <a:tbl>
              <a:tblPr/>
              <a:tblGrid>
                <a:gridCol w="2078831"/>
                <a:gridCol w="2078831"/>
              </a:tblGrid>
              <a:tr h="13779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ACTUAL NETO (VAN</a:t>
                      </a:r>
                      <a:r>
                        <a:rPr lang="es-EC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400.480,87 </a:t>
                      </a:r>
                      <a:endParaRPr lang="es-EC" sz="1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INTERNA DE RETORNO (TIR</a:t>
                      </a:r>
                      <a:r>
                        <a:rPr lang="es-EC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63,19%</a:t>
                      </a:r>
                      <a:endParaRPr lang="es-EC" sz="1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PERIODO DE RECUPERACION DE LA INVERSIÓN (PRI)</a:t>
                      </a:r>
                      <a:endParaRPr lang="es-EC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AÑOS 8 MESES </a:t>
                      </a:r>
                      <a:endParaRPr lang="es-EC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2640996"/>
              </p:ext>
            </p:extLst>
          </p:nvPr>
        </p:nvGraphicFramePr>
        <p:xfrm>
          <a:off x="450166" y="4754879"/>
          <a:ext cx="4065563" cy="1856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689"/>
                <a:gridCol w="1964874"/>
              </a:tblGrid>
              <a:tr h="46423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VENTAS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1.068.912,00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8468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COSTO VARIABLE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810.249,54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23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1"/>
                          </a:solidFill>
                          <a:effectLst/>
                        </a:rPr>
                        <a:t>M CONTRIB.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258.662,46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231" y="1511324"/>
            <a:ext cx="5937006" cy="363326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0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4000" b="1" dirty="0" smtClean="0"/>
              <a:t>CONCLUSIONES </a:t>
            </a:r>
            <a:endParaRPr lang="es-EC" sz="5400" dirty="0"/>
          </a:p>
        </p:txBody>
      </p:sp>
      <p:sp>
        <p:nvSpPr>
          <p:cNvPr id="6" name="Rectángulo 5"/>
          <p:cNvSpPr/>
          <p:nvPr/>
        </p:nvSpPr>
        <p:spPr>
          <a:xfrm>
            <a:off x="1575582" y="1505243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I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575580" y="5296622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 VI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575580" y="4387161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V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1575580" y="2156599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II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1575580" y="2871366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III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1575581" y="3586133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IV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5936566" y="1505243"/>
            <a:ext cx="5416062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INFORMACIÓN NOTABLE A CERCA DE  LA INDUSTRIA DEL CALZADO EN ECUADOR</a:t>
            </a:r>
            <a:endParaRPr lang="es-EC" sz="1400" dirty="0"/>
          </a:p>
        </p:txBody>
      </p:sp>
      <p:sp>
        <p:nvSpPr>
          <p:cNvPr id="13" name="Rectángulo 12"/>
          <p:cNvSpPr/>
          <p:nvPr/>
        </p:nvSpPr>
        <p:spPr>
          <a:xfrm>
            <a:off x="5948289" y="2150008"/>
            <a:ext cx="5416062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POR MEDIO DE UN ESTUDIO DE MERCADO, ANALIZAR LA OFERTA EXPORTABLE DE CALZADO DEPORTIVO AL PAÍS ESCOGIDO.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5962358" y="2872923"/>
            <a:ext cx="5416062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C" sz="1300" dirty="0" smtClean="0"/>
              <a:t>LA EMPRESA QUE OPERARÁ EL PROYECTO TENDRÁ COMO ACTIVIDAD EL ACOPIO, EMBALAJE Y COMERCIALIZACIÓN DE CALZADO DEPORTIVO.</a:t>
            </a:r>
            <a:endParaRPr lang="es-EC" sz="1300" dirty="0"/>
          </a:p>
        </p:txBody>
      </p:sp>
      <p:sp>
        <p:nvSpPr>
          <p:cNvPr id="15" name="Rectángulo 14"/>
          <p:cNvSpPr/>
          <p:nvPr/>
        </p:nvSpPr>
        <p:spPr>
          <a:xfrm>
            <a:off x="5948290" y="3598988"/>
            <a:ext cx="5430130" cy="6471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300" dirty="0"/>
              <a:t>I</a:t>
            </a:r>
            <a:r>
              <a:rPr lang="es-EC" sz="1300" dirty="0" smtClean="0"/>
              <a:t>MPLEMENTAR ESTRATEGIAS PARA LLEGAR AL CLIENTE FINAL, PARA MEJORAR LA COMERCIALIZACIÓN DEL PRODUCTO QUE SE BASE EN UNA BUENA NEGOCIACIÓN INTERNACIONAL</a:t>
            </a:r>
            <a:endParaRPr lang="es-EC" sz="1300" dirty="0"/>
          </a:p>
        </p:txBody>
      </p:sp>
      <p:sp>
        <p:nvSpPr>
          <p:cNvPr id="16" name="Rectángulo 15"/>
          <p:cNvSpPr/>
          <p:nvPr/>
        </p:nvSpPr>
        <p:spPr>
          <a:xfrm>
            <a:off x="5962358" y="4372710"/>
            <a:ext cx="5416062" cy="8018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300" dirty="0"/>
              <a:t>EL MANEJO CORRECTO DE LOS DOCUMENTOS PARA LA EXPORTACIÓN, HASTA LLEGAR AL PUNTO ACORDADO DE ACUERDO A LA NEGOCIACIÓN QUE SE HAYA QUEDADO CON EL COMPRADOR.</a:t>
            </a:r>
          </a:p>
          <a:p>
            <a:endParaRPr lang="es-EC" sz="1050" dirty="0"/>
          </a:p>
        </p:txBody>
      </p:sp>
      <p:sp>
        <p:nvSpPr>
          <p:cNvPr id="17" name="Rectángulo 16"/>
          <p:cNvSpPr/>
          <p:nvPr/>
        </p:nvSpPr>
        <p:spPr>
          <a:xfrm>
            <a:off x="5948289" y="5296621"/>
            <a:ext cx="5416062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EL ESTUDIO FINANCIERO ESTABLECE QUE EL PROYECTO ES VIABLE, Y POR ENDE SE DEBE EJECUTAR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xmlns="" val="2405170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0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4000" b="1" dirty="0" smtClean="0"/>
              <a:t>RECOMENDACIONES </a:t>
            </a:r>
            <a:endParaRPr lang="es-EC" sz="5400" dirty="0"/>
          </a:p>
        </p:txBody>
      </p:sp>
      <p:sp>
        <p:nvSpPr>
          <p:cNvPr id="6" name="Rectángulo 5"/>
          <p:cNvSpPr/>
          <p:nvPr/>
        </p:nvSpPr>
        <p:spPr>
          <a:xfrm>
            <a:off x="1575582" y="1505243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I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575580" y="5296622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 VI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575580" y="4387161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V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1575580" y="2156599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II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1575580" y="2871366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III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1575581" y="3586133"/>
            <a:ext cx="3868615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CAPITULO IV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5936566" y="1505243"/>
            <a:ext cx="5416062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SIEMPRE QUE SE HACE UN ESTUDIO O PROYECTO ES IMPORTANTE CONOCER ASPECTOS IMPORTANTES DEL PRODUCTO</a:t>
            </a:r>
            <a:endParaRPr lang="es-EC" sz="1400" dirty="0"/>
          </a:p>
        </p:txBody>
      </p:sp>
      <p:sp>
        <p:nvSpPr>
          <p:cNvPr id="13" name="Rectángulo 12"/>
          <p:cNvSpPr/>
          <p:nvPr/>
        </p:nvSpPr>
        <p:spPr>
          <a:xfrm>
            <a:off x="5948289" y="2150008"/>
            <a:ext cx="5416062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TODO ESTUDIO DE  MERCADO DEBE TENER FUENTES DE INFORMACIÓN  CLARAS Y FIDEDIGNAS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962358" y="2872923"/>
            <a:ext cx="5416062" cy="5064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C" sz="1300" dirty="0" smtClean="0"/>
              <a:t>TODA EMPRESA QUE NEGOCIA CON EMPRESAS INTERNACIONALES DEBE CONOCER LOS ASPECTOS LEGALES INTERNOS E INTERNACIONALES</a:t>
            </a:r>
            <a:endParaRPr lang="es-EC" sz="1300" dirty="0"/>
          </a:p>
        </p:txBody>
      </p:sp>
      <p:sp>
        <p:nvSpPr>
          <p:cNvPr id="15" name="Rectángulo 14"/>
          <p:cNvSpPr/>
          <p:nvPr/>
        </p:nvSpPr>
        <p:spPr>
          <a:xfrm>
            <a:off x="5948290" y="3598988"/>
            <a:ext cx="5430130" cy="6471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TODA EMPRESA DEBE CONOCER LOS PROCESOS DE EXPORTACIÓN DE SUS PRODUCTOS Y LOS TÉRMINOS INTERNACIONALES LOGÍSTICOS QUE ESTO IMPLICA</a:t>
            </a:r>
            <a:endParaRPr lang="es-EC" sz="1300" dirty="0"/>
          </a:p>
        </p:txBody>
      </p:sp>
      <p:sp>
        <p:nvSpPr>
          <p:cNvPr id="16" name="Rectángulo 15"/>
          <p:cNvSpPr/>
          <p:nvPr/>
        </p:nvSpPr>
        <p:spPr>
          <a:xfrm>
            <a:off x="5962358" y="4372710"/>
            <a:ext cx="5416062" cy="5208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AL ESTABLECER EL TAMAÑO DEL PROYECTO SE DEBEN ANALIZAR TODOS LOS FACTORES QUE PUEDEN AFECTARLO Y CONDICIONARLO.</a:t>
            </a:r>
            <a:endParaRPr lang="es-EC" sz="1400" dirty="0"/>
          </a:p>
        </p:txBody>
      </p:sp>
      <p:sp>
        <p:nvSpPr>
          <p:cNvPr id="17" name="Rectángulo 16"/>
          <p:cNvSpPr/>
          <p:nvPr/>
        </p:nvSpPr>
        <p:spPr>
          <a:xfrm>
            <a:off x="5962358" y="5160788"/>
            <a:ext cx="5430131" cy="8039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SIEMPRE QUE SE HACE UNA EVALUACIÓN FINANCIERA E</a:t>
            </a:r>
            <a:r>
              <a:rPr lang="es-ES_tradnl" sz="1400" dirty="0" smtClean="0"/>
              <a:t>N CONJUNTO, SE DEBE DETERMINAR QUE EL PROYECTO SEA VIABLE, CASO CONTRARIO NO ES MUY PRODUCTIVO CONTINUAR CON EL PROYECTO.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xmlns="" val="315329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33363" y="21634"/>
            <a:ext cx="7494477" cy="987381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C" b="1" dirty="0"/>
              <a:t>Tipos de zapatos más comunes 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30335" y="1637643"/>
            <a:ext cx="1896673" cy="561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Zapatos formales</a:t>
            </a:r>
            <a:endParaRPr lang="es-EC" sz="1600" b="1" i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OXFOR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163" y="2323375"/>
            <a:ext cx="1517015" cy="12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668951" y="1691441"/>
            <a:ext cx="2999539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Zapatos de baile (bailarinas)</a:t>
            </a:r>
            <a:endParaRPr lang="es-EC" sz="1600" b="1" i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BAILARINA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0179" y="2323375"/>
            <a:ext cx="1337355" cy="12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7169536" y="1691441"/>
            <a:ext cx="184537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Zapatos casuales</a:t>
            </a:r>
            <a:endParaRPr lang="es-EC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zapato-casual-hombr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0539" y="2199272"/>
            <a:ext cx="1563370" cy="15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2618022" y="4364796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Zapatos Ortopédicos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11" name="Imagen 10" descr="ZAPATOS ORTOPEDICOS TIPOS USOS PRECIO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931" y="4821628"/>
            <a:ext cx="286004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6797700" y="4276374"/>
            <a:ext cx="2076209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Zapatos deportivos</a:t>
            </a:r>
            <a:endParaRPr lang="es-EC" sz="1600" b="1" i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20 Imagen" descr="zapatillas-deportivas.jpg"/>
          <p:cNvPicPr/>
          <p:nvPr/>
        </p:nvPicPr>
        <p:blipFill>
          <a:blip r:embed="rId7" cstate="print"/>
          <a:srcRect l="3166" r="13833" b="12639"/>
          <a:stretch>
            <a:fillRect/>
          </a:stretch>
        </p:blipFill>
        <p:spPr>
          <a:xfrm>
            <a:off x="6728999" y="4734128"/>
            <a:ext cx="2213610" cy="139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066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www.todopodologia.es/wp-content/uploads/2012/05/calzad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229" y="1944705"/>
            <a:ext cx="7096258" cy="443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33363" y="21634"/>
            <a:ext cx="7494477" cy="987381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Partes de un calzado deportivo para atletismo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09345" y="1130952"/>
            <a:ext cx="9760424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de zapato elegido para comercializar en el centro de acopio  y sus características</a:t>
            </a:r>
            <a:endParaRPr lang="es-EC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882379" y="0"/>
            <a:ext cx="6309621" cy="91756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s-EC" b="1" dirty="0" smtClean="0">
                <a:solidFill>
                  <a:schemeClr val="bg1"/>
                </a:solidFill>
              </a:rPr>
              <a:t>CAPITULO II</a:t>
            </a:r>
            <a:br>
              <a:rPr lang="es-EC" b="1" dirty="0" smtClean="0">
                <a:solidFill>
                  <a:schemeClr val="bg1"/>
                </a:solidFill>
              </a:rPr>
            </a:br>
            <a:r>
              <a:rPr lang="es-EC" b="1" dirty="0" smtClean="0">
                <a:solidFill>
                  <a:schemeClr val="bg1"/>
                </a:solidFill>
              </a:rPr>
              <a:t>ESTUDIO </a:t>
            </a:r>
            <a:r>
              <a:rPr lang="es-EC" b="1" dirty="0">
                <a:solidFill>
                  <a:schemeClr val="bg1"/>
                </a:solidFill>
              </a:rPr>
              <a:t>DE MERCADO DE EXPORTACIÓN DE ZAPATOS DEPORTIVOS</a:t>
            </a:r>
            <a:endParaRPr lang="es-EC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18952" y="116785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/>
              <a:t>Calzado deportivo de mayor exportación </a:t>
            </a:r>
          </a:p>
        </p:txBody>
      </p:sp>
      <p:pic>
        <p:nvPicPr>
          <p:cNvPr id="9" name="Imagen 8"/>
          <p:cNvPicPr/>
          <p:nvPr/>
        </p:nvPicPr>
        <p:blipFill>
          <a:blip r:embed="rId3" cstate="print"/>
          <a:srcRect l="8829" r="71132" b="65022"/>
          <a:stretch>
            <a:fillRect/>
          </a:stretch>
        </p:blipFill>
        <p:spPr bwMode="auto">
          <a:xfrm>
            <a:off x="3103808" y="2405521"/>
            <a:ext cx="5370491" cy="366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27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/>
              <a:t>Países de mayor exportación desde Ecuador en los años 2009 - 2013</a:t>
            </a:r>
          </a:p>
        </p:txBody>
      </p:sp>
      <p:pic>
        <p:nvPicPr>
          <p:cNvPr id="4" name="Imagen 3"/>
          <p:cNvPicPr/>
          <p:nvPr/>
        </p:nvPicPr>
        <p:blipFill>
          <a:blip r:embed="rId3" cstate="print"/>
          <a:srcRect r="73196" b="11218"/>
          <a:stretch>
            <a:fillRect/>
          </a:stretch>
        </p:blipFill>
        <p:spPr bwMode="auto">
          <a:xfrm>
            <a:off x="1455313" y="1506829"/>
            <a:ext cx="2305318" cy="51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6770264" y="1065043"/>
            <a:ext cx="334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Generalidades</a:t>
            </a:r>
            <a:endParaRPr lang="es-EC" sz="40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22414" y="1820934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Bandera</a:t>
            </a:r>
            <a:r>
              <a:rPr lang="es-EC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22414" y="2258486"/>
            <a:ext cx="4256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 Geográfica</a:t>
            </a:r>
            <a:endParaRPr lang="es-EC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22414" y="3485210"/>
            <a:ext cx="1909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Moneda</a:t>
            </a:r>
            <a:endParaRPr lang="es-EC" sz="3200" dirty="0"/>
          </a:p>
        </p:txBody>
      </p:sp>
      <p:sp>
        <p:nvSpPr>
          <p:cNvPr id="11" name="Rectángulo 10"/>
          <p:cNvSpPr/>
          <p:nvPr/>
        </p:nvSpPr>
        <p:spPr>
          <a:xfrm>
            <a:off x="5022414" y="4019149"/>
            <a:ext cx="2204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Población</a:t>
            </a:r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22414" y="4357702"/>
            <a:ext cx="626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19050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Provincias con mayor población</a:t>
            </a:r>
            <a:endParaRPr lang="es-EC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022414" y="2990264"/>
            <a:ext cx="1874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Capital</a:t>
            </a:r>
            <a:r>
              <a:rPr lang="es-EC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990787" y="5041476"/>
            <a:ext cx="126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PIB</a:t>
            </a:r>
            <a:r>
              <a:rPr lang="es-EC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6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7345" cy="10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7523" y="21634"/>
            <a:ext cx="7494477" cy="98738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/>
              <a:t>Balanza comercial de la industria de calzado deportivo del año 2009 al 2013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01486"/>
              </p:ext>
            </p:extLst>
          </p:nvPr>
        </p:nvGraphicFramePr>
        <p:xfrm>
          <a:off x="2086379" y="1687131"/>
          <a:ext cx="7688687" cy="4981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819"/>
                <a:gridCol w="1885077"/>
                <a:gridCol w="1872012"/>
                <a:gridCol w="1623779"/>
              </a:tblGrid>
              <a:tr h="1299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DESCRIPCION 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EXPORTACION EN FOB MILES DE DOLARES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IMPORTACION EN FOB MILES DE DOLARES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EN FOB MILES DE DOLARES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1044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CALZADO DE TENIS, BALONCESTO, GIMNASIA, ENTRETENIMIENTO Y CALZADOS SIMILARES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10.394,47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36.390,11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-25.995,64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10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EXPORTACION EN TONELADAS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IMPORTACION EN TONELADAS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DIFERENCIA EN TONELADAS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997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2.668,87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1.172,49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1.496,38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47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3544</TotalTime>
  <Words>2456</Words>
  <Application>Microsoft Office PowerPoint</Application>
  <PresentationFormat>Personalizado</PresentationFormat>
  <Paragraphs>891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Celestial</vt:lpstr>
      <vt:lpstr>Diapositiva 1</vt:lpstr>
      <vt:lpstr>CAPÍTULO I La industria del calzado en el Ecuador </vt:lpstr>
      <vt:lpstr>Principales Industrias de Tungurahua</vt:lpstr>
      <vt:lpstr>Porcentaje de participación por tamaño de empresa del sector calzado </vt:lpstr>
      <vt:lpstr>Tipos de zapatos más comunes </vt:lpstr>
      <vt:lpstr>Partes de un calzado deportivo para atletismo</vt:lpstr>
      <vt:lpstr>CAPITULO II ESTUDIO DE MERCADO DE EXPORTACIÓN DE ZAPATOS DEPORTIVOS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CAPITULO III  ESTUDIO TÉCNICO PARA LA INSTALACIÓN DEL CENTRO DE ACOPIO PARA EXPORTACION DE ZAPATOS DEPORTIVOS 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user2</dc:creator>
  <cp:lastModifiedBy>adquisiciones</cp:lastModifiedBy>
  <cp:revision>314</cp:revision>
  <dcterms:created xsi:type="dcterms:W3CDTF">2014-10-24T03:38:52Z</dcterms:created>
  <dcterms:modified xsi:type="dcterms:W3CDTF">2015-02-24T14:45:50Z</dcterms:modified>
</cp:coreProperties>
</file>