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7" r:id="rId1"/>
  </p:sldMasterIdLst>
  <p:sldIdLst>
    <p:sldId id="408" r:id="rId2"/>
    <p:sldId id="405" r:id="rId3"/>
    <p:sldId id="406" r:id="rId4"/>
    <p:sldId id="407" r:id="rId5"/>
    <p:sldId id="274" r:id="rId6"/>
    <p:sldId id="275" r:id="rId7"/>
    <p:sldId id="276" r:id="rId8"/>
    <p:sldId id="277"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398" r:id="rId25"/>
    <p:sldId id="399" r:id="rId26"/>
    <p:sldId id="400" r:id="rId27"/>
    <p:sldId id="401" r:id="rId28"/>
    <p:sldId id="402" r:id="rId29"/>
    <p:sldId id="403" r:id="rId30"/>
    <p:sldId id="404" r:id="rId3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Hoja1!$J$3</c:f>
              <c:strCache>
                <c:ptCount val="1"/>
                <c:pt idx="0">
                  <c:v>PRE TES </c:v>
                </c:pt>
              </c:strCache>
            </c:strRef>
          </c:tx>
          <c:dLbls>
            <c:dLbl>
              <c:idx val="3"/>
              <c:layout>
                <c:manualLayout>
                  <c:x val="0"/>
                  <c:y val="-3.24074074074074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Hoja1!$I$4:$I$7</c:f>
              <c:strCache>
                <c:ptCount val="4"/>
                <c:pt idx="0">
                  <c:v>MAXIMO </c:v>
                </c:pt>
                <c:pt idx="1">
                  <c:v>MINIMO</c:v>
                </c:pt>
                <c:pt idx="2">
                  <c:v>PROMEDIO</c:v>
                </c:pt>
                <c:pt idx="3">
                  <c:v>DESVIACIÓN SATANDAR</c:v>
                </c:pt>
              </c:strCache>
            </c:strRef>
          </c:cat>
          <c:val>
            <c:numRef>
              <c:f>Hoja1!$J$4:$J$7</c:f>
              <c:numCache>
                <c:formatCode>0.0</c:formatCode>
                <c:ptCount val="4"/>
                <c:pt idx="0">
                  <c:v>1.78</c:v>
                </c:pt>
                <c:pt idx="1">
                  <c:v>1.1299999999999999</c:v>
                </c:pt>
                <c:pt idx="2">
                  <c:v>1.4999999999999998</c:v>
                </c:pt>
                <c:pt idx="3">
                  <c:v>0.21447610589527416</c:v>
                </c:pt>
              </c:numCache>
            </c:numRef>
          </c:val>
          <c:smooth val="0"/>
        </c:ser>
        <c:ser>
          <c:idx val="1"/>
          <c:order val="1"/>
          <c:tx>
            <c:strRef>
              <c:f>Hoja1!$K$3</c:f>
              <c:strCache>
                <c:ptCount val="1"/>
                <c:pt idx="0">
                  <c:v>POS TEST </c:v>
                </c:pt>
              </c:strCache>
            </c:strRef>
          </c:tx>
          <c:dLbls>
            <c:dLbl>
              <c:idx val="0"/>
              <c:layout>
                <c:manualLayout>
                  <c:x val="3.3333333333333333E-2"/>
                  <c:y val="-2.4922118380062305E-2"/>
                </c:manualLayout>
              </c:layout>
              <c:showLegendKey val="0"/>
              <c:showVal val="1"/>
              <c:showCatName val="0"/>
              <c:showSerName val="0"/>
              <c:showPercent val="0"/>
              <c:showBubbleSize val="0"/>
            </c:dLbl>
            <c:dLbl>
              <c:idx val="2"/>
              <c:layout>
                <c:manualLayout>
                  <c:x val="2.7777777777777779E-3"/>
                  <c:y val="-5.607476635514018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Hoja1!$I$4:$I$7</c:f>
              <c:strCache>
                <c:ptCount val="4"/>
                <c:pt idx="0">
                  <c:v>MAXIMO </c:v>
                </c:pt>
                <c:pt idx="1">
                  <c:v>MINIMO</c:v>
                </c:pt>
                <c:pt idx="2">
                  <c:v>PROMEDIO</c:v>
                </c:pt>
                <c:pt idx="3">
                  <c:v>DESVIACIÓN SATANDAR</c:v>
                </c:pt>
              </c:strCache>
            </c:strRef>
          </c:cat>
          <c:val>
            <c:numRef>
              <c:f>Hoja1!$K$4:$K$7</c:f>
              <c:numCache>
                <c:formatCode>0.0</c:formatCode>
                <c:ptCount val="4"/>
                <c:pt idx="0">
                  <c:v>1.8</c:v>
                </c:pt>
                <c:pt idx="1">
                  <c:v>1.36</c:v>
                </c:pt>
                <c:pt idx="2">
                  <c:v>1.5642857142857143</c:v>
                </c:pt>
                <c:pt idx="3">
                  <c:v>0.15142183273415835</c:v>
                </c:pt>
              </c:numCache>
            </c:numRef>
          </c:val>
          <c:smooth val="0"/>
        </c:ser>
        <c:dLbls>
          <c:showLegendKey val="0"/>
          <c:showVal val="0"/>
          <c:showCatName val="0"/>
          <c:showSerName val="0"/>
          <c:showPercent val="0"/>
          <c:showBubbleSize val="0"/>
        </c:dLbls>
        <c:marker val="1"/>
        <c:smooth val="0"/>
        <c:axId val="34782592"/>
        <c:axId val="35284096"/>
      </c:lineChart>
      <c:catAx>
        <c:axId val="34782592"/>
        <c:scaling>
          <c:orientation val="minMax"/>
        </c:scaling>
        <c:delete val="0"/>
        <c:axPos val="b"/>
        <c:majorTickMark val="out"/>
        <c:minorTickMark val="none"/>
        <c:tickLblPos val="nextTo"/>
        <c:crossAx val="35284096"/>
        <c:crosses val="autoZero"/>
        <c:auto val="1"/>
        <c:lblAlgn val="ctr"/>
        <c:lblOffset val="100"/>
        <c:noMultiLvlLbl val="0"/>
      </c:catAx>
      <c:valAx>
        <c:axId val="35284096"/>
        <c:scaling>
          <c:orientation val="minMax"/>
        </c:scaling>
        <c:delete val="0"/>
        <c:axPos val="l"/>
        <c:majorGridlines/>
        <c:numFmt formatCode="0.0" sourceLinked="1"/>
        <c:majorTickMark val="out"/>
        <c:minorTickMark val="none"/>
        <c:tickLblPos val="nextTo"/>
        <c:crossAx val="34782592"/>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Hoja1!$I$19</c:f>
              <c:strCache>
                <c:ptCount val="1"/>
                <c:pt idx="0">
                  <c:v>PRE TES </c:v>
                </c:pt>
              </c:strCache>
            </c:strRef>
          </c:tx>
          <c:marker>
            <c:symbol val="none"/>
          </c:marker>
          <c:dLbls>
            <c:showLegendKey val="0"/>
            <c:showVal val="1"/>
            <c:showCatName val="0"/>
            <c:showSerName val="0"/>
            <c:showPercent val="0"/>
            <c:showBubbleSize val="0"/>
            <c:showLeaderLines val="0"/>
          </c:dLbls>
          <c:cat>
            <c:strRef>
              <c:f>Hoja1!$H$20:$H$23</c:f>
              <c:strCache>
                <c:ptCount val="4"/>
                <c:pt idx="0">
                  <c:v>MAXIMO </c:v>
                </c:pt>
                <c:pt idx="1">
                  <c:v>MINIMO</c:v>
                </c:pt>
                <c:pt idx="2">
                  <c:v>PROMEDIO</c:v>
                </c:pt>
                <c:pt idx="3">
                  <c:v>DESVIACIÓN SATANDAR</c:v>
                </c:pt>
              </c:strCache>
            </c:strRef>
          </c:cat>
          <c:val>
            <c:numRef>
              <c:f>Hoja1!$I$20:$I$23</c:f>
              <c:numCache>
                <c:formatCode>0.00</c:formatCode>
                <c:ptCount val="4"/>
                <c:pt idx="0">
                  <c:v>14</c:v>
                </c:pt>
                <c:pt idx="1">
                  <c:v>8</c:v>
                </c:pt>
                <c:pt idx="2">
                  <c:v>11</c:v>
                </c:pt>
                <c:pt idx="3">
                  <c:v>2.4494897427831779</c:v>
                </c:pt>
              </c:numCache>
            </c:numRef>
          </c:val>
          <c:smooth val="0"/>
        </c:ser>
        <c:ser>
          <c:idx val="1"/>
          <c:order val="1"/>
          <c:tx>
            <c:strRef>
              <c:f>Hoja1!$J$19</c:f>
              <c:strCache>
                <c:ptCount val="1"/>
                <c:pt idx="0">
                  <c:v>POS TEST </c:v>
                </c:pt>
              </c:strCache>
            </c:strRef>
          </c:tx>
          <c:marker>
            <c:symbol val="none"/>
          </c:marker>
          <c:dLbls>
            <c:showLegendKey val="0"/>
            <c:showVal val="1"/>
            <c:showCatName val="0"/>
            <c:showSerName val="0"/>
            <c:showPercent val="0"/>
            <c:showBubbleSize val="0"/>
            <c:showLeaderLines val="0"/>
          </c:dLbls>
          <c:cat>
            <c:strRef>
              <c:f>Hoja1!$H$20:$H$23</c:f>
              <c:strCache>
                <c:ptCount val="4"/>
                <c:pt idx="0">
                  <c:v>MAXIMO </c:v>
                </c:pt>
                <c:pt idx="1">
                  <c:v>MINIMO</c:v>
                </c:pt>
                <c:pt idx="2">
                  <c:v>PROMEDIO</c:v>
                </c:pt>
                <c:pt idx="3">
                  <c:v>DESVIACIÓN SATANDAR</c:v>
                </c:pt>
              </c:strCache>
            </c:strRef>
          </c:cat>
          <c:val>
            <c:numRef>
              <c:f>Hoja1!$J$20:$J$23</c:f>
              <c:numCache>
                <c:formatCode>0.00</c:formatCode>
                <c:ptCount val="4"/>
                <c:pt idx="0">
                  <c:v>19</c:v>
                </c:pt>
                <c:pt idx="1">
                  <c:v>9.5</c:v>
                </c:pt>
                <c:pt idx="2">
                  <c:v>13.071428571428571</c:v>
                </c:pt>
                <c:pt idx="3">
                  <c:v>3.6105005588857479</c:v>
                </c:pt>
              </c:numCache>
            </c:numRef>
          </c:val>
          <c:smooth val="0"/>
        </c:ser>
        <c:dLbls>
          <c:showLegendKey val="0"/>
          <c:showVal val="0"/>
          <c:showCatName val="0"/>
          <c:showSerName val="0"/>
          <c:showPercent val="0"/>
          <c:showBubbleSize val="0"/>
        </c:dLbls>
        <c:marker val="1"/>
        <c:smooth val="0"/>
        <c:axId val="42094592"/>
        <c:axId val="42096128"/>
      </c:lineChart>
      <c:catAx>
        <c:axId val="42094592"/>
        <c:scaling>
          <c:orientation val="minMax"/>
        </c:scaling>
        <c:delete val="0"/>
        <c:axPos val="b"/>
        <c:majorTickMark val="out"/>
        <c:minorTickMark val="none"/>
        <c:tickLblPos val="nextTo"/>
        <c:crossAx val="42096128"/>
        <c:crosses val="autoZero"/>
        <c:auto val="1"/>
        <c:lblAlgn val="ctr"/>
        <c:lblOffset val="100"/>
        <c:noMultiLvlLbl val="0"/>
      </c:catAx>
      <c:valAx>
        <c:axId val="42096128"/>
        <c:scaling>
          <c:orientation val="minMax"/>
        </c:scaling>
        <c:delete val="0"/>
        <c:axPos val="l"/>
        <c:majorGridlines/>
        <c:numFmt formatCode="0.00" sourceLinked="1"/>
        <c:majorTickMark val="out"/>
        <c:minorTickMark val="none"/>
        <c:tickLblPos val="nextTo"/>
        <c:crossAx val="42094592"/>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Hoja1!$I$19</c:f>
              <c:strCache>
                <c:ptCount val="1"/>
                <c:pt idx="0">
                  <c:v>PRE TES </c:v>
                </c:pt>
              </c:strCache>
            </c:strRef>
          </c:tx>
          <c:marker>
            <c:symbol val="none"/>
          </c:marker>
          <c:dLbls>
            <c:dLbl>
              <c:idx val="1"/>
              <c:layout>
                <c:manualLayout>
                  <c:x val="-2.7777777777777779E-3"/>
                  <c:y val="4.6296296296296335E-2"/>
                </c:manualLayout>
              </c:layout>
              <c:showLegendKey val="0"/>
              <c:showVal val="1"/>
              <c:showCatName val="0"/>
              <c:showSerName val="0"/>
              <c:showPercent val="0"/>
              <c:showBubbleSize val="0"/>
            </c:dLbl>
            <c:dLbl>
              <c:idx val="2"/>
              <c:layout>
                <c:manualLayout>
                  <c:x val="2.7777777777777779E-3"/>
                  <c:y val="-6.4814814814814811E-2"/>
                </c:manualLayout>
              </c:layout>
              <c:showLegendKey val="0"/>
              <c:showVal val="1"/>
              <c:showCatName val="0"/>
              <c:showSerName val="0"/>
              <c:showPercent val="0"/>
              <c:showBubbleSize val="0"/>
            </c:dLbl>
            <c:dLbl>
              <c:idx val="3"/>
              <c:layout>
                <c:manualLayout>
                  <c:x val="-5.5555555555555558E-3"/>
                  <c:y val="-6.94444444444443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Hoja1!$H$20:$H$23</c:f>
              <c:strCache>
                <c:ptCount val="4"/>
                <c:pt idx="0">
                  <c:v>MAXIMO </c:v>
                </c:pt>
                <c:pt idx="1">
                  <c:v>MINIMO</c:v>
                </c:pt>
                <c:pt idx="2">
                  <c:v>PROMEDIO</c:v>
                </c:pt>
                <c:pt idx="3">
                  <c:v>DESVIACIÓN SATANDAR</c:v>
                </c:pt>
              </c:strCache>
            </c:strRef>
          </c:cat>
          <c:val>
            <c:numRef>
              <c:f>Hoja1!$I$20:$I$23</c:f>
              <c:numCache>
                <c:formatCode>0.00</c:formatCode>
                <c:ptCount val="4"/>
                <c:pt idx="0">
                  <c:v>17</c:v>
                </c:pt>
                <c:pt idx="1">
                  <c:v>12</c:v>
                </c:pt>
                <c:pt idx="2">
                  <c:v>13.857142857142858</c:v>
                </c:pt>
                <c:pt idx="3">
                  <c:v>1.8644544714716103</c:v>
                </c:pt>
              </c:numCache>
            </c:numRef>
          </c:val>
          <c:smooth val="0"/>
        </c:ser>
        <c:ser>
          <c:idx val="1"/>
          <c:order val="1"/>
          <c:tx>
            <c:strRef>
              <c:f>Hoja1!$J$19</c:f>
              <c:strCache>
                <c:ptCount val="1"/>
                <c:pt idx="0">
                  <c:v>POS TEST </c:v>
                </c:pt>
              </c:strCache>
            </c:strRef>
          </c:tx>
          <c:marker>
            <c:symbol val="none"/>
          </c:marker>
          <c:dLbls>
            <c:dLbl>
              <c:idx val="1"/>
              <c:layout>
                <c:manualLayout>
                  <c:x val="-3.6111111111111108E-2"/>
                  <c:y val="-7.87037037037037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Hoja1!$H$20:$H$23</c:f>
              <c:strCache>
                <c:ptCount val="4"/>
                <c:pt idx="0">
                  <c:v>MAXIMO </c:v>
                </c:pt>
                <c:pt idx="1">
                  <c:v>MINIMO</c:v>
                </c:pt>
                <c:pt idx="2">
                  <c:v>PROMEDIO</c:v>
                </c:pt>
                <c:pt idx="3">
                  <c:v>DESVIACIÓN SATANDAR</c:v>
                </c:pt>
              </c:strCache>
            </c:strRef>
          </c:cat>
          <c:val>
            <c:numRef>
              <c:f>Hoja1!$J$20:$J$23</c:f>
              <c:numCache>
                <c:formatCode>0.00</c:formatCode>
                <c:ptCount val="4"/>
                <c:pt idx="0">
                  <c:v>19</c:v>
                </c:pt>
                <c:pt idx="1">
                  <c:v>13</c:v>
                </c:pt>
                <c:pt idx="2">
                  <c:v>14.5</c:v>
                </c:pt>
                <c:pt idx="3">
                  <c:v>2.1015867021530821</c:v>
                </c:pt>
              </c:numCache>
            </c:numRef>
          </c:val>
          <c:smooth val="0"/>
        </c:ser>
        <c:dLbls>
          <c:showLegendKey val="0"/>
          <c:showVal val="0"/>
          <c:showCatName val="0"/>
          <c:showSerName val="0"/>
          <c:showPercent val="0"/>
          <c:showBubbleSize val="0"/>
        </c:dLbls>
        <c:marker val="1"/>
        <c:smooth val="0"/>
        <c:axId val="42213760"/>
        <c:axId val="42215296"/>
      </c:lineChart>
      <c:catAx>
        <c:axId val="42213760"/>
        <c:scaling>
          <c:orientation val="minMax"/>
        </c:scaling>
        <c:delete val="0"/>
        <c:axPos val="b"/>
        <c:majorTickMark val="out"/>
        <c:minorTickMark val="none"/>
        <c:tickLblPos val="nextTo"/>
        <c:crossAx val="42215296"/>
        <c:crosses val="autoZero"/>
        <c:auto val="1"/>
        <c:lblAlgn val="ctr"/>
        <c:lblOffset val="100"/>
        <c:noMultiLvlLbl val="0"/>
      </c:catAx>
      <c:valAx>
        <c:axId val="42215296"/>
        <c:scaling>
          <c:orientation val="minMax"/>
        </c:scaling>
        <c:delete val="0"/>
        <c:axPos val="l"/>
        <c:majorGridlines/>
        <c:numFmt formatCode="0.00" sourceLinked="1"/>
        <c:majorTickMark val="out"/>
        <c:minorTickMark val="none"/>
        <c:tickLblPos val="nextTo"/>
        <c:crossAx val="42213760"/>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lineChart>
        <c:grouping val="standard"/>
        <c:varyColors val="0"/>
        <c:ser>
          <c:idx val="0"/>
          <c:order val="0"/>
          <c:tx>
            <c:v>PRE TEST</c:v>
          </c:tx>
          <c:marker>
            <c:symbol val="none"/>
          </c:marker>
          <c:dLbls>
            <c:showLegendKey val="0"/>
            <c:showVal val="1"/>
            <c:showCatName val="0"/>
            <c:showSerName val="0"/>
            <c:showPercent val="0"/>
            <c:showBubbleSize val="0"/>
            <c:showLeaderLines val="0"/>
          </c:dLbls>
          <c:cat>
            <c:strRef>
              <c:f>Hoja1!$C$63:$C$66</c:f>
              <c:strCache>
                <c:ptCount val="4"/>
                <c:pt idx="0">
                  <c:v>MAXIMO </c:v>
                </c:pt>
                <c:pt idx="1">
                  <c:v>MINIMO</c:v>
                </c:pt>
                <c:pt idx="2">
                  <c:v>PROMEDIO</c:v>
                </c:pt>
                <c:pt idx="3">
                  <c:v>DESVIACIÓN SATANDAR</c:v>
                </c:pt>
              </c:strCache>
            </c:strRef>
          </c:cat>
          <c:val>
            <c:numRef>
              <c:f>Hoja1!$D$63:$D$66</c:f>
              <c:numCache>
                <c:formatCode>0.00</c:formatCode>
                <c:ptCount val="4"/>
                <c:pt idx="0">
                  <c:v>24.6</c:v>
                </c:pt>
                <c:pt idx="1">
                  <c:v>20</c:v>
                </c:pt>
                <c:pt idx="2">
                  <c:v>22.575714285714287</c:v>
                </c:pt>
                <c:pt idx="3">
                  <c:v>1.778855972648874</c:v>
                </c:pt>
              </c:numCache>
            </c:numRef>
          </c:val>
          <c:smooth val="0"/>
        </c:ser>
        <c:ser>
          <c:idx val="1"/>
          <c:order val="1"/>
          <c:tx>
            <c:v>POS TEST </c:v>
          </c:tx>
          <c:marker>
            <c:symbol val="none"/>
          </c:marker>
          <c:dLbls>
            <c:dLbl>
              <c:idx val="0"/>
              <c:layout>
                <c:manualLayout>
                  <c:x val="3.1496062992125984E-2"/>
                  <c:y val="-3.6195374568077983E-2"/>
                </c:manualLayout>
              </c:layout>
              <c:showLegendKey val="0"/>
              <c:showVal val="1"/>
              <c:showCatName val="0"/>
              <c:showSerName val="0"/>
              <c:showPercent val="0"/>
              <c:showBubbleSize val="0"/>
            </c:dLbl>
            <c:dLbl>
              <c:idx val="1"/>
              <c:layout>
                <c:manualLayout>
                  <c:x val="2.0997375328083941E-2"/>
                  <c:y val="-2.7777777777777776E-2"/>
                </c:manualLayout>
              </c:layout>
              <c:showLegendKey val="0"/>
              <c:showVal val="1"/>
              <c:showCatName val="0"/>
              <c:showSerName val="0"/>
              <c:showPercent val="0"/>
              <c:showBubbleSize val="0"/>
            </c:dLbl>
            <c:dLbl>
              <c:idx val="2"/>
              <c:layout>
                <c:manualLayout>
                  <c:x val="4.4619422572178477E-2"/>
                  <c:y val="-4.0404040404040407E-2"/>
                </c:manualLayout>
              </c:layout>
              <c:showLegendKey val="0"/>
              <c:showVal val="1"/>
              <c:showCatName val="0"/>
              <c:showSerName val="0"/>
              <c:showPercent val="0"/>
              <c:showBubbleSize val="0"/>
            </c:dLbl>
            <c:dLbl>
              <c:idx val="3"/>
              <c:layout>
                <c:manualLayout>
                  <c:x val="3.9088504741505013E-2"/>
                  <c:y val="-5.429306185211697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Hoja1!$C$63:$C$66</c:f>
              <c:strCache>
                <c:ptCount val="4"/>
                <c:pt idx="0">
                  <c:v>MAXIMO </c:v>
                </c:pt>
                <c:pt idx="1">
                  <c:v>MINIMO</c:v>
                </c:pt>
                <c:pt idx="2">
                  <c:v>PROMEDIO</c:v>
                </c:pt>
                <c:pt idx="3">
                  <c:v>DESVIACIÓN SATANDAR</c:v>
                </c:pt>
              </c:strCache>
            </c:strRef>
          </c:cat>
          <c:val>
            <c:numRef>
              <c:f>Hoja1!$E$63:$E$66</c:f>
              <c:numCache>
                <c:formatCode>0.00</c:formatCode>
                <c:ptCount val="4"/>
                <c:pt idx="0">
                  <c:v>25</c:v>
                </c:pt>
                <c:pt idx="1">
                  <c:v>21</c:v>
                </c:pt>
                <c:pt idx="2">
                  <c:v>23.071428571428573</c:v>
                </c:pt>
                <c:pt idx="3">
                  <c:v>1.6268520581317836</c:v>
                </c:pt>
              </c:numCache>
            </c:numRef>
          </c:val>
          <c:smooth val="0"/>
        </c:ser>
        <c:dLbls>
          <c:showLegendKey val="0"/>
          <c:showVal val="0"/>
          <c:showCatName val="0"/>
          <c:showSerName val="0"/>
          <c:showPercent val="0"/>
          <c:showBubbleSize val="0"/>
        </c:dLbls>
        <c:marker val="1"/>
        <c:smooth val="0"/>
        <c:axId val="42349312"/>
        <c:axId val="42350848"/>
      </c:lineChart>
      <c:catAx>
        <c:axId val="42349312"/>
        <c:scaling>
          <c:orientation val="minMax"/>
        </c:scaling>
        <c:delete val="0"/>
        <c:axPos val="b"/>
        <c:majorTickMark val="out"/>
        <c:minorTickMark val="none"/>
        <c:tickLblPos val="nextTo"/>
        <c:crossAx val="42350848"/>
        <c:crosses val="autoZero"/>
        <c:auto val="1"/>
        <c:lblAlgn val="ctr"/>
        <c:lblOffset val="100"/>
        <c:noMultiLvlLbl val="0"/>
      </c:catAx>
      <c:valAx>
        <c:axId val="42350848"/>
        <c:scaling>
          <c:orientation val="minMax"/>
        </c:scaling>
        <c:delete val="0"/>
        <c:axPos val="l"/>
        <c:majorGridlines/>
        <c:numFmt formatCode="0.00" sourceLinked="1"/>
        <c:majorTickMark val="out"/>
        <c:minorTickMark val="none"/>
        <c:tickLblPos val="nextTo"/>
        <c:crossAx val="42349312"/>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936FE-FED5-4DA9-A506-A7E3DF2B105A}"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s-EC"/>
        </a:p>
      </dgm:t>
    </dgm:pt>
    <dgm:pt modelId="{FB22D33A-B43D-46CE-BA10-36E66FDC3BA9}">
      <dgm:prSet custT="1"/>
      <dgm:spPr/>
      <dgm:t>
        <a:bodyPr/>
        <a:lstStyle/>
        <a:p>
          <a:pPr algn="just" rtl="0"/>
          <a:r>
            <a:rPr lang="es-EC" sz="2000" dirty="0" smtClean="0"/>
            <a:t>Las actividades extracurriculares son aquellas que se realizan regularmente durante un periodo de tiempo, fuera del horario de clases y cuyo fin es potenciar el desarrollo físico, intelectual y social de los niños y jóvenes.</a:t>
          </a:r>
          <a:endParaRPr lang="es-ES" sz="2000" dirty="0" smtClean="0"/>
        </a:p>
      </dgm:t>
    </dgm:pt>
    <dgm:pt modelId="{08C17176-B00D-4AAA-95AA-6A2F090DA6DB}" type="parTrans" cxnId="{084A22D5-EA9F-49EF-91E6-26DA1C4FA7B6}">
      <dgm:prSet/>
      <dgm:spPr/>
      <dgm:t>
        <a:bodyPr/>
        <a:lstStyle/>
        <a:p>
          <a:pPr algn="just"/>
          <a:endParaRPr lang="es-EC"/>
        </a:p>
      </dgm:t>
    </dgm:pt>
    <dgm:pt modelId="{3EED5F12-0D2A-4B8A-A9A4-940BFCF2DC0E}" type="sibTrans" cxnId="{084A22D5-EA9F-49EF-91E6-26DA1C4FA7B6}">
      <dgm:prSet/>
      <dgm:spPr/>
      <dgm:t>
        <a:bodyPr/>
        <a:lstStyle/>
        <a:p>
          <a:pPr algn="just"/>
          <a:endParaRPr lang="es-EC"/>
        </a:p>
      </dgm:t>
    </dgm:pt>
    <dgm:pt modelId="{D04BC3BD-7459-42EF-9327-BE3762526CC1}">
      <dgm:prSet custT="1"/>
      <dgm:spPr/>
      <dgm:t>
        <a:bodyPr/>
        <a:lstStyle/>
        <a:p>
          <a:pPr algn="just" rtl="0"/>
          <a:r>
            <a:rPr lang="es-EC" sz="2000" dirty="0" smtClean="0"/>
            <a:t>El que los chicos realicen actividades ya sean deportivas, culturales, académicas o de entretenimiento fuera del horario de clases les proporciona importantes beneficios para su desarrollo integral</a:t>
          </a:r>
          <a:endParaRPr lang="es-EC" sz="2000" b="0" dirty="0"/>
        </a:p>
      </dgm:t>
    </dgm:pt>
    <dgm:pt modelId="{0CFC6A24-6424-4AA9-B223-EB8E219FC0EA}" type="parTrans" cxnId="{14D04583-9251-4572-84D4-FBE1F78B4B58}">
      <dgm:prSet/>
      <dgm:spPr/>
      <dgm:t>
        <a:bodyPr/>
        <a:lstStyle/>
        <a:p>
          <a:pPr algn="just"/>
          <a:endParaRPr lang="es-EC"/>
        </a:p>
      </dgm:t>
    </dgm:pt>
    <dgm:pt modelId="{95773E0D-0221-4B98-93E9-9FE3C8B61B09}" type="sibTrans" cxnId="{14D04583-9251-4572-84D4-FBE1F78B4B58}">
      <dgm:prSet/>
      <dgm:spPr/>
      <dgm:t>
        <a:bodyPr/>
        <a:lstStyle/>
        <a:p>
          <a:pPr algn="just"/>
          <a:endParaRPr lang="es-EC"/>
        </a:p>
      </dgm:t>
    </dgm:pt>
    <dgm:pt modelId="{A66A5EAE-ACE6-425E-9685-29AF8188A461}">
      <dgm:prSet custT="1"/>
      <dgm:spPr/>
      <dgm:t>
        <a:bodyPr/>
        <a:lstStyle/>
        <a:p>
          <a:pPr algn="just" rtl="0"/>
          <a:r>
            <a:rPr lang="es-ES" sz="2000" b="0" dirty="0" smtClean="0"/>
            <a:t>Las actividades extracurriculares ayudan a que los niños aprendan a organizarse mejor fuera del colegio. Además, les enseñan a gestionar su tiempo para que puedan realizar los deberes de clase también. </a:t>
          </a:r>
          <a:endParaRPr lang="es-EC" sz="2000" dirty="0"/>
        </a:p>
      </dgm:t>
    </dgm:pt>
    <dgm:pt modelId="{39906D24-336F-4055-A917-029AB2D9F5EF}" type="parTrans" cxnId="{5F3CDF34-597B-45EB-A3D4-E619C828E2CF}">
      <dgm:prSet/>
      <dgm:spPr/>
      <dgm:t>
        <a:bodyPr/>
        <a:lstStyle/>
        <a:p>
          <a:pPr algn="just"/>
          <a:endParaRPr lang="es-EC"/>
        </a:p>
      </dgm:t>
    </dgm:pt>
    <dgm:pt modelId="{24EEDEBD-5245-4A37-9970-357F96A7F287}" type="sibTrans" cxnId="{5F3CDF34-597B-45EB-A3D4-E619C828E2CF}">
      <dgm:prSet/>
      <dgm:spPr/>
      <dgm:t>
        <a:bodyPr/>
        <a:lstStyle/>
        <a:p>
          <a:pPr algn="just"/>
          <a:endParaRPr lang="es-EC"/>
        </a:p>
      </dgm:t>
    </dgm:pt>
    <dgm:pt modelId="{E92FEFB5-E8B4-402C-B03A-8043AEC7E789}" type="pres">
      <dgm:prSet presAssocID="{325936FE-FED5-4DA9-A506-A7E3DF2B105A}" presName="vert0" presStyleCnt="0">
        <dgm:presLayoutVars>
          <dgm:dir/>
          <dgm:animOne val="branch"/>
          <dgm:animLvl val="lvl"/>
        </dgm:presLayoutVars>
      </dgm:prSet>
      <dgm:spPr/>
      <dgm:t>
        <a:bodyPr/>
        <a:lstStyle/>
        <a:p>
          <a:endParaRPr lang="es-ES"/>
        </a:p>
      </dgm:t>
    </dgm:pt>
    <dgm:pt modelId="{83A58774-B7F0-4BEF-B5E9-D32FE9A29543}" type="pres">
      <dgm:prSet presAssocID="{FB22D33A-B43D-46CE-BA10-36E66FDC3BA9}" presName="thickLine" presStyleLbl="alignNode1" presStyleIdx="0" presStyleCnt="3"/>
      <dgm:spPr/>
    </dgm:pt>
    <dgm:pt modelId="{1B5174D3-F215-47EE-A04E-7039F5B8D714}" type="pres">
      <dgm:prSet presAssocID="{FB22D33A-B43D-46CE-BA10-36E66FDC3BA9}" presName="horz1" presStyleCnt="0"/>
      <dgm:spPr/>
    </dgm:pt>
    <dgm:pt modelId="{32265A43-361E-4F91-98DF-069E70464583}" type="pres">
      <dgm:prSet presAssocID="{FB22D33A-B43D-46CE-BA10-36E66FDC3BA9}" presName="tx1" presStyleLbl="revTx" presStyleIdx="0" presStyleCnt="3" custScaleY="51446"/>
      <dgm:spPr/>
      <dgm:t>
        <a:bodyPr/>
        <a:lstStyle/>
        <a:p>
          <a:endParaRPr lang="es-ES"/>
        </a:p>
      </dgm:t>
    </dgm:pt>
    <dgm:pt modelId="{04436DEB-7F38-409F-968A-CC73BDB82837}" type="pres">
      <dgm:prSet presAssocID="{FB22D33A-B43D-46CE-BA10-36E66FDC3BA9}" presName="vert1" presStyleCnt="0"/>
      <dgm:spPr/>
    </dgm:pt>
    <dgm:pt modelId="{71799BF3-BBD1-4B6E-ABD3-238BBBFB4BC4}" type="pres">
      <dgm:prSet presAssocID="{D04BC3BD-7459-42EF-9327-BE3762526CC1}" presName="thickLine" presStyleLbl="alignNode1" presStyleIdx="1" presStyleCnt="3"/>
      <dgm:spPr/>
    </dgm:pt>
    <dgm:pt modelId="{C1FF13D9-56BB-4ADE-AA70-7384CA281017}" type="pres">
      <dgm:prSet presAssocID="{D04BC3BD-7459-42EF-9327-BE3762526CC1}" presName="horz1" presStyleCnt="0"/>
      <dgm:spPr/>
    </dgm:pt>
    <dgm:pt modelId="{D38CFC55-7E63-4082-B47B-CF2983089240}" type="pres">
      <dgm:prSet presAssocID="{D04BC3BD-7459-42EF-9327-BE3762526CC1}" presName="tx1" presStyleLbl="revTx" presStyleIdx="1" presStyleCnt="3" custScaleY="47262"/>
      <dgm:spPr/>
      <dgm:t>
        <a:bodyPr/>
        <a:lstStyle/>
        <a:p>
          <a:endParaRPr lang="es-ES"/>
        </a:p>
      </dgm:t>
    </dgm:pt>
    <dgm:pt modelId="{35249A10-CBCB-48DC-8DC3-5A874E9168C6}" type="pres">
      <dgm:prSet presAssocID="{D04BC3BD-7459-42EF-9327-BE3762526CC1}" presName="vert1" presStyleCnt="0"/>
      <dgm:spPr/>
    </dgm:pt>
    <dgm:pt modelId="{0175CC38-F4AF-461F-AF35-CE203303BBFE}" type="pres">
      <dgm:prSet presAssocID="{A66A5EAE-ACE6-425E-9685-29AF8188A461}" presName="thickLine" presStyleLbl="alignNode1" presStyleIdx="2" presStyleCnt="3"/>
      <dgm:spPr/>
    </dgm:pt>
    <dgm:pt modelId="{F513F604-FC20-484D-A9AE-D474AEE08D28}" type="pres">
      <dgm:prSet presAssocID="{A66A5EAE-ACE6-425E-9685-29AF8188A461}" presName="horz1" presStyleCnt="0"/>
      <dgm:spPr/>
    </dgm:pt>
    <dgm:pt modelId="{01EA534E-03AD-41E6-8818-32BE0E815A37}" type="pres">
      <dgm:prSet presAssocID="{A66A5EAE-ACE6-425E-9685-29AF8188A461}" presName="tx1" presStyleLbl="revTx" presStyleIdx="2" presStyleCnt="3"/>
      <dgm:spPr/>
      <dgm:t>
        <a:bodyPr/>
        <a:lstStyle/>
        <a:p>
          <a:endParaRPr lang="es-ES"/>
        </a:p>
      </dgm:t>
    </dgm:pt>
    <dgm:pt modelId="{515BC783-490A-4470-B770-F1C63B49ECC5}" type="pres">
      <dgm:prSet presAssocID="{A66A5EAE-ACE6-425E-9685-29AF8188A461}" presName="vert1" presStyleCnt="0"/>
      <dgm:spPr/>
    </dgm:pt>
  </dgm:ptLst>
  <dgm:cxnLst>
    <dgm:cxn modelId="{CFE0FD4A-3A4C-4FD4-9EA0-33977ACBC79B}" type="presOf" srcId="{A66A5EAE-ACE6-425E-9685-29AF8188A461}" destId="{01EA534E-03AD-41E6-8818-32BE0E815A37}" srcOrd="0" destOrd="0" presId="urn:microsoft.com/office/officeart/2008/layout/LinedList"/>
    <dgm:cxn modelId="{14D04583-9251-4572-84D4-FBE1F78B4B58}" srcId="{325936FE-FED5-4DA9-A506-A7E3DF2B105A}" destId="{D04BC3BD-7459-42EF-9327-BE3762526CC1}" srcOrd="1" destOrd="0" parTransId="{0CFC6A24-6424-4AA9-B223-EB8E219FC0EA}" sibTransId="{95773E0D-0221-4B98-93E9-9FE3C8B61B09}"/>
    <dgm:cxn modelId="{E67A552B-2D46-44A0-ACD3-AF570FB453F4}" type="presOf" srcId="{FB22D33A-B43D-46CE-BA10-36E66FDC3BA9}" destId="{32265A43-361E-4F91-98DF-069E70464583}" srcOrd="0" destOrd="0" presId="urn:microsoft.com/office/officeart/2008/layout/LinedList"/>
    <dgm:cxn modelId="{5F3CDF34-597B-45EB-A3D4-E619C828E2CF}" srcId="{325936FE-FED5-4DA9-A506-A7E3DF2B105A}" destId="{A66A5EAE-ACE6-425E-9685-29AF8188A461}" srcOrd="2" destOrd="0" parTransId="{39906D24-336F-4055-A917-029AB2D9F5EF}" sibTransId="{24EEDEBD-5245-4A37-9970-357F96A7F287}"/>
    <dgm:cxn modelId="{084A22D5-EA9F-49EF-91E6-26DA1C4FA7B6}" srcId="{325936FE-FED5-4DA9-A506-A7E3DF2B105A}" destId="{FB22D33A-B43D-46CE-BA10-36E66FDC3BA9}" srcOrd="0" destOrd="0" parTransId="{08C17176-B00D-4AAA-95AA-6A2F090DA6DB}" sibTransId="{3EED5F12-0D2A-4B8A-A9A4-940BFCF2DC0E}"/>
    <dgm:cxn modelId="{20B1D913-0827-434D-A6DC-21F82B4DEFAA}" type="presOf" srcId="{D04BC3BD-7459-42EF-9327-BE3762526CC1}" destId="{D38CFC55-7E63-4082-B47B-CF2983089240}" srcOrd="0" destOrd="0" presId="urn:microsoft.com/office/officeart/2008/layout/LinedList"/>
    <dgm:cxn modelId="{8B2B2743-3B72-4EFF-AFB8-02D1227B2240}" type="presOf" srcId="{325936FE-FED5-4DA9-A506-A7E3DF2B105A}" destId="{E92FEFB5-E8B4-402C-B03A-8043AEC7E789}" srcOrd="0" destOrd="0" presId="urn:microsoft.com/office/officeart/2008/layout/LinedList"/>
    <dgm:cxn modelId="{6FD9DEF4-A08D-4E8E-B737-6804FFCB9432}" type="presParOf" srcId="{E92FEFB5-E8B4-402C-B03A-8043AEC7E789}" destId="{83A58774-B7F0-4BEF-B5E9-D32FE9A29543}" srcOrd="0" destOrd="0" presId="urn:microsoft.com/office/officeart/2008/layout/LinedList"/>
    <dgm:cxn modelId="{FE485D7B-36A7-48B2-BBF6-B506F56ED3B7}" type="presParOf" srcId="{E92FEFB5-E8B4-402C-B03A-8043AEC7E789}" destId="{1B5174D3-F215-47EE-A04E-7039F5B8D714}" srcOrd="1" destOrd="0" presId="urn:microsoft.com/office/officeart/2008/layout/LinedList"/>
    <dgm:cxn modelId="{8483F525-5024-45F9-B6B2-27B001714C67}" type="presParOf" srcId="{1B5174D3-F215-47EE-A04E-7039F5B8D714}" destId="{32265A43-361E-4F91-98DF-069E70464583}" srcOrd="0" destOrd="0" presId="urn:microsoft.com/office/officeart/2008/layout/LinedList"/>
    <dgm:cxn modelId="{9BB4E403-1B7A-4396-8055-30C808247B76}" type="presParOf" srcId="{1B5174D3-F215-47EE-A04E-7039F5B8D714}" destId="{04436DEB-7F38-409F-968A-CC73BDB82837}" srcOrd="1" destOrd="0" presId="urn:microsoft.com/office/officeart/2008/layout/LinedList"/>
    <dgm:cxn modelId="{6C2E270F-7151-4DB4-9E2E-18571BE392A1}" type="presParOf" srcId="{E92FEFB5-E8B4-402C-B03A-8043AEC7E789}" destId="{71799BF3-BBD1-4B6E-ABD3-238BBBFB4BC4}" srcOrd="2" destOrd="0" presId="urn:microsoft.com/office/officeart/2008/layout/LinedList"/>
    <dgm:cxn modelId="{1336CC7F-4DFF-4A34-A139-5F596BE13FC0}" type="presParOf" srcId="{E92FEFB5-E8B4-402C-B03A-8043AEC7E789}" destId="{C1FF13D9-56BB-4ADE-AA70-7384CA281017}" srcOrd="3" destOrd="0" presId="urn:microsoft.com/office/officeart/2008/layout/LinedList"/>
    <dgm:cxn modelId="{4588B38B-7E06-4C92-99DC-0EF4914B7D48}" type="presParOf" srcId="{C1FF13D9-56BB-4ADE-AA70-7384CA281017}" destId="{D38CFC55-7E63-4082-B47B-CF2983089240}" srcOrd="0" destOrd="0" presId="urn:microsoft.com/office/officeart/2008/layout/LinedList"/>
    <dgm:cxn modelId="{1F25E24F-A261-4013-AF0F-E6F6745A53D1}" type="presParOf" srcId="{C1FF13D9-56BB-4ADE-AA70-7384CA281017}" destId="{35249A10-CBCB-48DC-8DC3-5A874E9168C6}" srcOrd="1" destOrd="0" presId="urn:microsoft.com/office/officeart/2008/layout/LinedList"/>
    <dgm:cxn modelId="{9E43DC36-DC9C-48D6-AFAC-62843B6E837D}" type="presParOf" srcId="{E92FEFB5-E8B4-402C-B03A-8043AEC7E789}" destId="{0175CC38-F4AF-461F-AF35-CE203303BBFE}" srcOrd="4" destOrd="0" presId="urn:microsoft.com/office/officeart/2008/layout/LinedList"/>
    <dgm:cxn modelId="{A6539B79-6787-40F6-8CE1-CD1B7082E469}" type="presParOf" srcId="{E92FEFB5-E8B4-402C-B03A-8043AEC7E789}" destId="{F513F604-FC20-484D-A9AE-D474AEE08D28}" srcOrd="5" destOrd="0" presId="urn:microsoft.com/office/officeart/2008/layout/LinedList"/>
    <dgm:cxn modelId="{06E52B6D-EBC8-4821-8040-5B23F3CC36EB}" type="presParOf" srcId="{F513F604-FC20-484D-A9AE-D474AEE08D28}" destId="{01EA534E-03AD-41E6-8818-32BE0E815A37}" srcOrd="0" destOrd="0" presId="urn:microsoft.com/office/officeart/2008/layout/LinedList"/>
    <dgm:cxn modelId="{CB4BDF28-E366-45C6-9252-F859724A6ADC}" type="presParOf" srcId="{F513F604-FC20-484D-A9AE-D474AEE08D28}" destId="{515BC783-490A-4470-B770-F1C63B49ECC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1C07CB-FB16-48C8-ABEF-1AD14F5C8BE1}"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s-EC"/>
        </a:p>
      </dgm:t>
    </dgm:pt>
    <dgm:pt modelId="{0B62BC59-C075-495E-916E-182C34EEC5F1}">
      <dgm:prSet/>
      <dgm:spPr/>
      <dgm:t>
        <a:bodyPr/>
        <a:lstStyle/>
        <a:p>
          <a:pPr algn="just" rtl="0"/>
          <a:r>
            <a:rPr lang="es-ES" dirty="0" smtClean="0"/>
            <a:t>Los centros de iniciación y formación deportiva, son espacios extraescolares que aportan a la  formación y al desarrollo pleno desde edades tempranas; en este sentido según </a:t>
          </a:r>
          <a:r>
            <a:rPr lang="es-EC" dirty="0" smtClean="0"/>
            <a:t>(Uribe, 2009)</a:t>
          </a:r>
          <a:r>
            <a:rPr lang="es-ES" dirty="0" smtClean="0"/>
            <a:t> "La iniciación deportiva es el desarrollo de procesos para niños en edad escolar basados en la teoría y metodología de la educación física y el deporte. </a:t>
          </a:r>
          <a:endParaRPr lang="es-EC" b="0" dirty="0"/>
        </a:p>
      </dgm:t>
    </dgm:pt>
    <dgm:pt modelId="{C690A9A5-357C-48CE-90B8-B72EE9D3D6A4}" type="parTrans" cxnId="{EEEFF9D4-1231-40D4-86BF-558D62D3D980}">
      <dgm:prSet/>
      <dgm:spPr/>
      <dgm:t>
        <a:bodyPr/>
        <a:lstStyle/>
        <a:p>
          <a:pPr algn="just"/>
          <a:endParaRPr lang="es-EC"/>
        </a:p>
      </dgm:t>
    </dgm:pt>
    <dgm:pt modelId="{C1117185-3534-4CC8-A9D7-35102C36966E}" type="sibTrans" cxnId="{EEEFF9D4-1231-40D4-86BF-558D62D3D980}">
      <dgm:prSet/>
      <dgm:spPr/>
      <dgm:t>
        <a:bodyPr/>
        <a:lstStyle/>
        <a:p>
          <a:pPr algn="just"/>
          <a:endParaRPr lang="es-EC"/>
        </a:p>
      </dgm:t>
    </dgm:pt>
    <dgm:pt modelId="{7FF466EF-CDE0-40B9-893C-B5D0BE241C5F}">
      <dgm:prSet/>
      <dgm:spPr/>
      <dgm:t>
        <a:bodyPr/>
        <a:lstStyle/>
        <a:p>
          <a:pPr algn="just" rtl="0"/>
          <a:r>
            <a:rPr lang="es-ES" dirty="0" smtClean="0"/>
            <a:t>Está estructurada por etapas en las que se desarrollan planes organizados secuencial y sistemáticamente programados de acuerdo con la edad, el crecimiento, la maduración, el desarrollo físico e intelectual y el medio geográfico y social en que viven los niños." Entre dichos procesos para darse un buen desarrollo están: impulsar un buen progreso y mejoría en las capacidades físicas, impulsar una buena socialización, promover a sus participantes para su participación en un deporte específico, promover una comprensión en las limitaciones propias y de los demás y promover su mejoría en la técnica para superar estas limitaciones.    </a:t>
          </a:r>
          <a:endParaRPr lang="es-EC" b="0" dirty="0"/>
        </a:p>
      </dgm:t>
    </dgm:pt>
    <dgm:pt modelId="{BD5CFB6F-DCC5-4EA2-8F53-4E65D4659916}" type="parTrans" cxnId="{5DB3F469-9A72-4E90-8D74-FF36E34AB5E9}">
      <dgm:prSet/>
      <dgm:spPr/>
      <dgm:t>
        <a:bodyPr/>
        <a:lstStyle/>
        <a:p>
          <a:pPr algn="just"/>
          <a:endParaRPr lang="es-EC"/>
        </a:p>
      </dgm:t>
    </dgm:pt>
    <dgm:pt modelId="{647A4A0D-420E-47DD-9C96-E55290923E4A}" type="sibTrans" cxnId="{5DB3F469-9A72-4E90-8D74-FF36E34AB5E9}">
      <dgm:prSet/>
      <dgm:spPr/>
      <dgm:t>
        <a:bodyPr/>
        <a:lstStyle/>
        <a:p>
          <a:pPr algn="just"/>
          <a:endParaRPr lang="es-EC"/>
        </a:p>
      </dgm:t>
    </dgm:pt>
    <dgm:pt modelId="{D728AC1D-6A3D-4B4A-9F03-946E76C80211}" type="pres">
      <dgm:prSet presAssocID="{EA1C07CB-FB16-48C8-ABEF-1AD14F5C8BE1}" presName="vert0" presStyleCnt="0">
        <dgm:presLayoutVars>
          <dgm:dir/>
          <dgm:animOne val="branch"/>
          <dgm:animLvl val="lvl"/>
        </dgm:presLayoutVars>
      </dgm:prSet>
      <dgm:spPr/>
      <dgm:t>
        <a:bodyPr/>
        <a:lstStyle/>
        <a:p>
          <a:endParaRPr lang="es-ES"/>
        </a:p>
      </dgm:t>
    </dgm:pt>
    <dgm:pt modelId="{9C431C6D-01F6-4E8D-8D6C-F64E97B13654}" type="pres">
      <dgm:prSet presAssocID="{0B62BC59-C075-495E-916E-182C34EEC5F1}" presName="thickLine" presStyleLbl="alignNode1" presStyleIdx="0" presStyleCnt="2"/>
      <dgm:spPr/>
    </dgm:pt>
    <dgm:pt modelId="{E15D6DB8-D416-4ED5-80DB-8F0C073303AD}" type="pres">
      <dgm:prSet presAssocID="{0B62BC59-C075-495E-916E-182C34EEC5F1}" presName="horz1" presStyleCnt="0"/>
      <dgm:spPr/>
    </dgm:pt>
    <dgm:pt modelId="{9ED0695F-C50B-4F70-A36A-53259D1D2503}" type="pres">
      <dgm:prSet presAssocID="{0B62BC59-C075-495E-916E-182C34EEC5F1}" presName="tx1" presStyleLbl="revTx" presStyleIdx="0" presStyleCnt="2" custScaleY="67424"/>
      <dgm:spPr/>
      <dgm:t>
        <a:bodyPr/>
        <a:lstStyle/>
        <a:p>
          <a:endParaRPr lang="es-ES"/>
        </a:p>
      </dgm:t>
    </dgm:pt>
    <dgm:pt modelId="{433F1F2F-D520-40D9-92CB-A458EF35E7E3}" type="pres">
      <dgm:prSet presAssocID="{0B62BC59-C075-495E-916E-182C34EEC5F1}" presName="vert1" presStyleCnt="0"/>
      <dgm:spPr/>
    </dgm:pt>
    <dgm:pt modelId="{6845670B-4815-406F-9FB1-DE4F32F752B2}" type="pres">
      <dgm:prSet presAssocID="{7FF466EF-CDE0-40B9-893C-B5D0BE241C5F}" presName="thickLine" presStyleLbl="alignNode1" presStyleIdx="1" presStyleCnt="2"/>
      <dgm:spPr/>
    </dgm:pt>
    <dgm:pt modelId="{446AA34C-3B93-4C79-AF50-2F8E40E19C7E}" type="pres">
      <dgm:prSet presAssocID="{7FF466EF-CDE0-40B9-893C-B5D0BE241C5F}" presName="horz1" presStyleCnt="0"/>
      <dgm:spPr/>
    </dgm:pt>
    <dgm:pt modelId="{D5AC04EB-44D7-4F0E-A11F-FCB0CEEA2DEE}" type="pres">
      <dgm:prSet presAssocID="{7FF466EF-CDE0-40B9-893C-B5D0BE241C5F}" presName="tx1" presStyleLbl="revTx" presStyleIdx="1" presStyleCnt="2"/>
      <dgm:spPr/>
      <dgm:t>
        <a:bodyPr/>
        <a:lstStyle/>
        <a:p>
          <a:endParaRPr lang="es-ES"/>
        </a:p>
      </dgm:t>
    </dgm:pt>
    <dgm:pt modelId="{652CBBDE-C70D-4BA4-96AC-0DDC047B46D3}" type="pres">
      <dgm:prSet presAssocID="{7FF466EF-CDE0-40B9-893C-B5D0BE241C5F}" presName="vert1" presStyleCnt="0"/>
      <dgm:spPr/>
    </dgm:pt>
  </dgm:ptLst>
  <dgm:cxnLst>
    <dgm:cxn modelId="{5DB3F469-9A72-4E90-8D74-FF36E34AB5E9}" srcId="{EA1C07CB-FB16-48C8-ABEF-1AD14F5C8BE1}" destId="{7FF466EF-CDE0-40B9-893C-B5D0BE241C5F}" srcOrd="1" destOrd="0" parTransId="{BD5CFB6F-DCC5-4EA2-8F53-4E65D4659916}" sibTransId="{647A4A0D-420E-47DD-9C96-E55290923E4A}"/>
    <dgm:cxn modelId="{6B38407C-FA58-495A-BB99-11DB126ACCC5}" type="presOf" srcId="{EA1C07CB-FB16-48C8-ABEF-1AD14F5C8BE1}" destId="{D728AC1D-6A3D-4B4A-9F03-946E76C80211}" srcOrd="0" destOrd="0" presId="urn:microsoft.com/office/officeart/2008/layout/LinedList"/>
    <dgm:cxn modelId="{053AC36C-F154-44B7-8068-423CDD500052}" type="presOf" srcId="{0B62BC59-C075-495E-916E-182C34EEC5F1}" destId="{9ED0695F-C50B-4F70-A36A-53259D1D2503}" srcOrd="0" destOrd="0" presId="urn:microsoft.com/office/officeart/2008/layout/LinedList"/>
    <dgm:cxn modelId="{EEEFF9D4-1231-40D4-86BF-558D62D3D980}" srcId="{EA1C07CB-FB16-48C8-ABEF-1AD14F5C8BE1}" destId="{0B62BC59-C075-495E-916E-182C34EEC5F1}" srcOrd="0" destOrd="0" parTransId="{C690A9A5-357C-48CE-90B8-B72EE9D3D6A4}" sibTransId="{C1117185-3534-4CC8-A9D7-35102C36966E}"/>
    <dgm:cxn modelId="{165B05C9-2C9C-4083-92F9-7AFA8847DF0F}" type="presOf" srcId="{7FF466EF-CDE0-40B9-893C-B5D0BE241C5F}" destId="{D5AC04EB-44D7-4F0E-A11F-FCB0CEEA2DEE}" srcOrd="0" destOrd="0" presId="urn:microsoft.com/office/officeart/2008/layout/LinedList"/>
    <dgm:cxn modelId="{2DB7162C-BD92-4832-9CB4-ACAF45E3649A}" type="presParOf" srcId="{D728AC1D-6A3D-4B4A-9F03-946E76C80211}" destId="{9C431C6D-01F6-4E8D-8D6C-F64E97B13654}" srcOrd="0" destOrd="0" presId="urn:microsoft.com/office/officeart/2008/layout/LinedList"/>
    <dgm:cxn modelId="{939C09F4-18C3-4ED2-B516-1C8C7F2F64FB}" type="presParOf" srcId="{D728AC1D-6A3D-4B4A-9F03-946E76C80211}" destId="{E15D6DB8-D416-4ED5-80DB-8F0C073303AD}" srcOrd="1" destOrd="0" presId="urn:microsoft.com/office/officeart/2008/layout/LinedList"/>
    <dgm:cxn modelId="{340FF9E9-C66E-40F4-AB52-D9C9B621FCA8}" type="presParOf" srcId="{E15D6DB8-D416-4ED5-80DB-8F0C073303AD}" destId="{9ED0695F-C50B-4F70-A36A-53259D1D2503}" srcOrd="0" destOrd="0" presId="urn:microsoft.com/office/officeart/2008/layout/LinedList"/>
    <dgm:cxn modelId="{0D0E576E-F52F-4755-91E1-FC543418F7EC}" type="presParOf" srcId="{E15D6DB8-D416-4ED5-80DB-8F0C073303AD}" destId="{433F1F2F-D520-40D9-92CB-A458EF35E7E3}" srcOrd="1" destOrd="0" presId="urn:microsoft.com/office/officeart/2008/layout/LinedList"/>
    <dgm:cxn modelId="{BBB3DA27-A916-4686-AA8F-69A37DAFF000}" type="presParOf" srcId="{D728AC1D-6A3D-4B4A-9F03-946E76C80211}" destId="{6845670B-4815-406F-9FB1-DE4F32F752B2}" srcOrd="2" destOrd="0" presId="urn:microsoft.com/office/officeart/2008/layout/LinedList"/>
    <dgm:cxn modelId="{ABB66D15-F038-470B-A7E5-F7A7E5C59AE9}" type="presParOf" srcId="{D728AC1D-6A3D-4B4A-9F03-946E76C80211}" destId="{446AA34C-3B93-4C79-AF50-2F8E40E19C7E}" srcOrd="3" destOrd="0" presId="urn:microsoft.com/office/officeart/2008/layout/LinedList"/>
    <dgm:cxn modelId="{FB4A1A9D-132A-4692-BE99-FFA90231A46C}" type="presParOf" srcId="{446AA34C-3B93-4C79-AF50-2F8E40E19C7E}" destId="{D5AC04EB-44D7-4F0E-A11F-FCB0CEEA2DEE}" srcOrd="0" destOrd="0" presId="urn:microsoft.com/office/officeart/2008/layout/LinedList"/>
    <dgm:cxn modelId="{9DDA5C55-DA44-43EE-8303-A2D795DA3E6F}" type="presParOf" srcId="{446AA34C-3B93-4C79-AF50-2F8E40E19C7E}" destId="{652CBBDE-C70D-4BA4-96AC-0DDC047B46D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58774-B7F0-4BEF-B5E9-D32FE9A29543}">
      <dsp:nvSpPr>
        <dsp:cNvPr id="0" name=""/>
        <dsp:cNvSpPr/>
      </dsp:nvSpPr>
      <dsp:spPr>
        <a:xfrm>
          <a:off x="0" y="1698"/>
          <a:ext cx="9263687"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265A43-361E-4F91-98DF-069E70464583}">
      <dsp:nvSpPr>
        <dsp:cNvPr id="0" name=""/>
        <dsp:cNvSpPr/>
      </dsp:nvSpPr>
      <dsp:spPr>
        <a:xfrm>
          <a:off x="0" y="1698"/>
          <a:ext cx="9263687" cy="1376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es-EC" sz="2000" kern="1200" dirty="0" smtClean="0"/>
            <a:t>Las actividades extracurriculares son aquellas que se realizan regularmente durante un periodo de tiempo, fuera del horario de clases y cuyo fin es potenciar el desarrollo físico, intelectual y social de los niños y jóvenes.</a:t>
          </a:r>
          <a:endParaRPr lang="es-ES" sz="2000" kern="1200" dirty="0" smtClean="0"/>
        </a:p>
      </dsp:txBody>
      <dsp:txXfrm>
        <a:off x="0" y="1698"/>
        <a:ext cx="9263687" cy="1376216"/>
      </dsp:txXfrm>
    </dsp:sp>
    <dsp:sp modelId="{71799BF3-BBD1-4B6E-ABD3-238BBBFB4BC4}">
      <dsp:nvSpPr>
        <dsp:cNvPr id="0" name=""/>
        <dsp:cNvSpPr/>
      </dsp:nvSpPr>
      <dsp:spPr>
        <a:xfrm>
          <a:off x="0" y="1377914"/>
          <a:ext cx="9263687"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8CFC55-7E63-4082-B47B-CF2983089240}">
      <dsp:nvSpPr>
        <dsp:cNvPr id="0" name=""/>
        <dsp:cNvSpPr/>
      </dsp:nvSpPr>
      <dsp:spPr>
        <a:xfrm>
          <a:off x="0" y="1377914"/>
          <a:ext cx="9263687" cy="1264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es-EC" sz="2000" kern="1200" dirty="0" smtClean="0"/>
            <a:t>El que los chicos realicen actividades ya sean deportivas, culturales, académicas o de entretenimiento fuera del horario de clases les proporciona importantes beneficios para su desarrollo integral</a:t>
          </a:r>
          <a:endParaRPr lang="es-EC" sz="2000" b="0" kern="1200" dirty="0"/>
        </a:p>
      </dsp:txBody>
      <dsp:txXfrm>
        <a:off x="0" y="1377914"/>
        <a:ext cx="9263687" cy="1264291"/>
      </dsp:txXfrm>
    </dsp:sp>
    <dsp:sp modelId="{0175CC38-F4AF-461F-AF35-CE203303BBFE}">
      <dsp:nvSpPr>
        <dsp:cNvPr id="0" name=""/>
        <dsp:cNvSpPr/>
      </dsp:nvSpPr>
      <dsp:spPr>
        <a:xfrm>
          <a:off x="0" y="2642206"/>
          <a:ext cx="9263687"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EA534E-03AD-41E6-8818-32BE0E815A37}">
      <dsp:nvSpPr>
        <dsp:cNvPr id="0" name=""/>
        <dsp:cNvSpPr/>
      </dsp:nvSpPr>
      <dsp:spPr>
        <a:xfrm>
          <a:off x="0" y="2642206"/>
          <a:ext cx="9263687" cy="2675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es-ES" sz="2000" b="0" kern="1200" dirty="0" smtClean="0"/>
            <a:t>Las actividades extracurriculares ayudan a que los niños aprendan a organizarse mejor fuera del colegio. Además, les enseñan a gestionar su tiempo para que puedan realizar los deberes de clase también. </a:t>
          </a:r>
          <a:endParaRPr lang="es-EC" sz="2000" kern="1200" dirty="0"/>
        </a:p>
      </dsp:txBody>
      <dsp:txXfrm>
        <a:off x="0" y="2642206"/>
        <a:ext cx="9263687" cy="2675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31C6D-01F6-4E8D-8D6C-F64E97B13654}">
      <dsp:nvSpPr>
        <dsp:cNvPr id="0" name=""/>
        <dsp:cNvSpPr/>
      </dsp:nvSpPr>
      <dsp:spPr>
        <a:xfrm>
          <a:off x="0" y="2124"/>
          <a:ext cx="8834907"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0695F-C50B-4F70-A36A-53259D1D2503}">
      <dsp:nvSpPr>
        <dsp:cNvPr id="0" name=""/>
        <dsp:cNvSpPr/>
      </dsp:nvSpPr>
      <dsp:spPr>
        <a:xfrm>
          <a:off x="0" y="2124"/>
          <a:ext cx="8834907" cy="1683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es-ES" sz="2000" kern="1200" dirty="0" smtClean="0"/>
            <a:t>Los centros de iniciación y formación deportiva, son espacios extraescolares que aportan a la  formación y al desarrollo pleno desde edades tempranas; en este sentido según </a:t>
          </a:r>
          <a:r>
            <a:rPr lang="es-EC" sz="2000" kern="1200" dirty="0" smtClean="0"/>
            <a:t>(Uribe, 2009)</a:t>
          </a:r>
          <a:r>
            <a:rPr lang="es-ES" sz="2000" kern="1200" dirty="0" smtClean="0"/>
            <a:t> "La iniciación deportiva es el desarrollo de procesos para niños en edad escolar basados en la teoría y metodología de la educación física y el deporte. </a:t>
          </a:r>
          <a:endParaRPr lang="es-EC" sz="2000" b="0" kern="1200" dirty="0"/>
        </a:p>
      </dsp:txBody>
      <dsp:txXfrm>
        <a:off x="0" y="2124"/>
        <a:ext cx="8834907" cy="1683902"/>
      </dsp:txXfrm>
    </dsp:sp>
    <dsp:sp modelId="{6845670B-4815-406F-9FB1-DE4F32F752B2}">
      <dsp:nvSpPr>
        <dsp:cNvPr id="0" name=""/>
        <dsp:cNvSpPr/>
      </dsp:nvSpPr>
      <dsp:spPr>
        <a:xfrm>
          <a:off x="0" y="1686026"/>
          <a:ext cx="8834907"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C04EB-44D7-4F0E-A11F-FCB0CEEA2DEE}">
      <dsp:nvSpPr>
        <dsp:cNvPr id="0" name=""/>
        <dsp:cNvSpPr/>
      </dsp:nvSpPr>
      <dsp:spPr>
        <a:xfrm>
          <a:off x="0" y="1686026"/>
          <a:ext cx="8834907" cy="249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rtl="0">
            <a:lnSpc>
              <a:spcPct val="90000"/>
            </a:lnSpc>
            <a:spcBef>
              <a:spcPct val="0"/>
            </a:spcBef>
            <a:spcAft>
              <a:spcPct val="35000"/>
            </a:spcAft>
          </a:pPr>
          <a:r>
            <a:rPr lang="es-ES" sz="2000" kern="1200" dirty="0" smtClean="0"/>
            <a:t>Está estructurada por etapas en las que se desarrollan planes organizados secuencial y sistemáticamente programados de acuerdo con la edad, el crecimiento, la maduración, el desarrollo físico e intelectual y el medio geográfico y social en que viven los niños." Entre dichos procesos para darse un buen desarrollo están: impulsar un buen progreso y mejoría en las capacidades físicas, impulsar una buena socialización, promover a sus participantes para su participación en un deporte específico, promover una comprensión en las limitaciones propias y de los demás y promover su mejoría en la técnica para superar estas limitaciones.    </a:t>
          </a:r>
          <a:endParaRPr lang="es-EC" sz="2000" b="0" kern="1200" dirty="0"/>
        </a:p>
      </dsp:txBody>
      <dsp:txXfrm>
        <a:off x="0" y="1686026"/>
        <a:ext cx="8834907" cy="249748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B57D69-C494-437B-AC8B-66C6D62B6F9E}" type="datetimeFigureOut">
              <a:rPr lang="es-EC" smtClean="0"/>
              <a:t>22/12/2016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AB57D69-C494-437B-AC8B-66C6D62B6F9E}" type="datetimeFigureOut">
              <a:rPr lang="es-EC" smtClean="0"/>
              <a:t>22/12/2016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AB57D69-C494-437B-AC8B-66C6D62B6F9E}" type="datetimeFigureOut">
              <a:rPr lang="es-EC" smtClean="0"/>
              <a:t>22/12/2016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AB57D69-C494-437B-AC8B-66C6D62B6F9E}" type="datetimeFigureOut">
              <a:rPr lang="es-EC" smtClean="0"/>
              <a:t>22/12/2016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AB57D69-C494-437B-AC8B-66C6D62B6F9E}" type="datetimeFigureOut">
              <a:rPr lang="es-EC" smtClean="0"/>
              <a:t>22/12/2016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B57D69-C494-437B-AC8B-66C6D62B6F9E}" type="datetimeFigureOut">
              <a:rPr lang="es-EC" smtClean="0"/>
              <a:t>22/12/2016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AB57D69-C494-437B-AC8B-66C6D62B6F9E}" type="datetimeFigureOut">
              <a:rPr lang="es-EC" smtClean="0"/>
              <a:t>22/12/2016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AB57D69-C494-437B-AC8B-66C6D62B6F9E}" type="datetimeFigureOut">
              <a:rPr lang="es-EC" smtClean="0"/>
              <a:t>22/12/2016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57D69-C494-437B-AC8B-66C6D62B6F9E}" type="datetimeFigureOut">
              <a:rPr lang="es-EC" smtClean="0"/>
              <a:t>22/12/2016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C75A30DE-0DCC-4F88-943E-8B15E92FABFE}"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06399"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AB57D69-C494-437B-AC8B-66C6D62B6F9E}" type="datetimeFigureOut">
              <a:rPr lang="es-EC" smtClean="0"/>
              <a:t>22/12/2016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75A30DE-0DCC-4F88-943E-8B15E92FABFE}" type="slidenum">
              <a:rPr lang="es-EC" smtClean="0"/>
              <a:t>‹Nº›</a:t>
            </a:fld>
            <a:endParaRPr lang="es-EC"/>
          </a:p>
        </p:txBody>
      </p:sp>
      <p:sp>
        <p:nvSpPr>
          <p:cNvPr id="9" name="Content Placeholder 8"/>
          <p:cNvSpPr>
            <a:spLocks noGrp="1"/>
          </p:cNvSpPr>
          <p:nvPr>
            <p:ph sz="quarter" idx="13"/>
          </p:nvPr>
        </p:nvSpPr>
        <p:spPr>
          <a:xfrm>
            <a:off x="406400" y="381000"/>
            <a:ext cx="103632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DAB57D69-C494-437B-AC8B-66C6D62B6F9E}" type="datetimeFigureOut">
              <a:rPr lang="es-EC" smtClean="0"/>
              <a:t>22/12/2016</a:t>
            </a:fld>
            <a:endParaRPr lang="es-EC"/>
          </a:p>
        </p:txBody>
      </p:sp>
      <p:sp>
        <p:nvSpPr>
          <p:cNvPr id="9" name="Slide Number Placeholder 8"/>
          <p:cNvSpPr>
            <a:spLocks noGrp="1"/>
          </p:cNvSpPr>
          <p:nvPr>
            <p:ph type="sldNum" sz="quarter" idx="11"/>
          </p:nvPr>
        </p:nvSpPr>
        <p:spPr/>
        <p:txBody>
          <a:bodyPr/>
          <a:lstStyle/>
          <a:p>
            <a:fld id="{C75A30DE-0DCC-4F88-943E-8B15E92FABFE}"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75A30DE-0DCC-4F88-943E-8B15E92FABFE}" type="slidenum">
              <a:rPr lang="es-EC" smtClean="0"/>
              <a:t>‹Nº›</a:t>
            </a:fld>
            <a:endParaRPr lang="es-EC"/>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s-EC"/>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DAB57D69-C494-437B-AC8B-66C6D62B6F9E}" type="datetimeFigureOut">
              <a:rPr lang="es-EC" smtClean="0"/>
              <a:t>22/12/2016</a:t>
            </a:fld>
            <a:endParaRPr lang="es-EC"/>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39616" y="2276873"/>
            <a:ext cx="7128792" cy="4329989"/>
          </a:xfrm>
        </p:spPr>
        <p:txBody>
          <a:bodyPr>
            <a:normAutofit/>
          </a:bodyPr>
          <a:lstStyle/>
          <a:p>
            <a:pPr>
              <a:buNone/>
            </a:pPr>
            <a:r>
              <a:rPr lang="es-ES" b="1" dirty="0"/>
              <a:t> </a:t>
            </a:r>
            <a:r>
              <a:rPr lang="es-ES" b="1" dirty="0" smtClean="0"/>
              <a:t>     </a:t>
            </a:r>
          </a:p>
          <a:p>
            <a:pPr algn="ctr">
              <a:buNone/>
            </a:pPr>
            <a:r>
              <a:rPr lang="es-ES" b="1" dirty="0" smtClean="0"/>
              <a:t>UNIVERSIDAD DE LAS FUERZAS ARMADAS</a:t>
            </a:r>
          </a:p>
          <a:p>
            <a:pPr algn="ctr">
              <a:buNone/>
            </a:pPr>
            <a:r>
              <a:rPr lang="es-ES" b="1" dirty="0" smtClean="0"/>
              <a:t>DEPARTAMENTO </a:t>
            </a:r>
            <a:r>
              <a:rPr lang="es-ES" b="1" dirty="0"/>
              <a:t>DE CIENCIAS HUMANAS Y SOCIALES </a:t>
            </a:r>
            <a:endParaRPr lang="es-EC" b="1" dirty="0"/>
          </a:p>
          <a:p>
            <a:pPr>
              <a:buNone/>
            </a:pPr>
            <a:r>
              <a:rPr lang="es-ES" b="1" dirty="0"/>
              <a:t> </a:t>
            </a:r>
          </a:p>
          <a:p>
            <a:pPr marL="0" indent="0">
              <a:buNone/>
            </a:pPr>
            <a:endParaRPr lang="es-EC" dirty="0"/>
          </a:p>
          <a:p>
            <a:endParaRPr lang="es-ES" dirty="0"/>
          </a:p>
          <a:p>
            <a:endParaRPr lang="es-ES" dirty="0"/>
          </a:p>
        </p:txBody>
      </p:sp>
      <p:pic>
        <p:nvPicPr>
          <p:cNvPr id="1026" name="Picture 2" descr="C:\Users\chamus\Favorites\Documents\ESPE\9 NOVENO NIVEL\DIDACTICA DE LA RECREACION\espe.jpg"/>
          <p:cNvPicPr>
            <a:picLocks noChangeAspect="1" noChangeArrowheads="1"/>
          </p:cNvPicPr>
          <p:nvPr/>
        </p:nvPicPr>
        <p:blipFill>
          <a:blip r:embed="rId2" cstate="print"/>
          <a:srcRect/>
          <a:stretch>
            <a:fillRect/>
          </a:stretch>
        </p:blipFill>
        <p:spPr bwMode="auto">
          <a:xfrm>
            <a:off x="1677754" y="432049"/>
            <a:ext cx="8496944" cy="1844824"/>
          </a:xfrm>
          <a:prstGeom prst="rect">
            <a:avLst/>
          </a:prstGeom>
          <a:noFill/>
        </p:spPr>
      </p:pic>
      <p:sp>
        <p:nvSpPr>
          <p:cNvPr id="2" name="1 Rectángulo"/>
          <p:cNvSpPr/>
          <p:nvPr/>
        </p:nvSpPr>
        <p:spPr>
          <a:xfrm>
            <a:off x="2674901" y="3485348"/>
            <a:ext cx="7164946" cy="3170099"/>
          </a:xfrm>
          <a:prstGeom prst="rect">
            <a:avLst/>
          </a:prstGeom>
        </p:spPr>
        <p:txBody>
          <a:bodyPr wrap="square">
            <a:spAutoFit/>
          </a:bodyPr>
          <a:lstStyle/>
          <a:p>
            <a:pPr algn="ctr"/>
            <a:r>
              <a:rPr lang="es-ES" sz="2000" b="1" dirty="0"/>
              <a:t>CARRERA EN LICENCIATURA EN CIENCIAS DE LA ACTIVIDAD FÍSICA, DEPORTES Y RECREACIÓN</a:t>
            </a:r>
            <a:endParaRPr lang="es-EC" sz="2000" b="1" dirty="0"/>
          </a:p>
          <a:p>
            <a:pPr algn="ctr"/>
            <a:r>
              <a:rPr lang="es-ES" sz="2000" b="1" dirty="0"/>
              <a:t> TESIS PREVIO AL TITULO DE LICENCIADO EN CIENCIAS DE LA ACTIVIDAD FÍSICA, DEPORTES Y RECREACCIÓN </a:t>
            </a:r>
          </a:p>
          <a:p>
            <a:pPr algn="ctr"/>
            <a:endParaRPr lang="es-ES" sz="2000" b="1" dirty="0"/>
          </a:p>
          <a:p>
            <a:pPr marL="114300" indent="0" algn="ctr">
              <a:buNone/>
            </a:pPr>
            <a:r>
              <a:rPr lang="es-ES" sz="2000" b="1" dirty="0"/>
              <a:t>TEMA: APLICACIÓN DE UN PROGRAMA EXTRACURRICULAR PARA EL MEJORAMIENTO DE LAS CAPACIDADES FÍSICAS EN LOS NIÑOS DE LA ESCUELA AMABLE ARAUZ 2016</a:t>
            </a:r>
            <a:endParaRPr lang="es-EC" sz="2000" dirty="0"/>
          </a:p>
          <a:p>
            <a:pPr marL="114300" indent="0" algn="ctr">
              <a:buNone/>
            </a:pPr>
            <a:r>
              <a:rPr lang="es-ES" sz="2000" b="1" dirty="0"/>
              <a:t>AUTOR: MONTENEGRO PLASENSIA, ITALO </a:t>
            </a:r>
            <a:endParaRPr lang="es-EC" sz="2000" dirty="0"/>
          </a:p>
          <a:p>
            <a:pPr marL="114300" indent="0" algn="ctr">
              <a:buNone/>
            </a:pPr>
            <a:r>
              <a:rPr lang="es-ES" sz="2000" b="1" dirty="0"/>
              <a:t>DIRECTOR: MSC. CARRASCO, ORLANDO </a:t>
            </a:r>
            <a:endParaRPr lang="es-EC" sz="2000" dirty="0"/>
          </a:p>
        </p:txBody>
      </p:sp>
    </p:spTree>
    <p:extLst>
      <p:ext uri="{BB962C8B-B14F-4D97-AF65-F5344CB8AC3E}">
        <p14:creationId xmlns:p14="http://schemas.microsoft.com/office/powerpoint/2010/main" val="2102196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163" y="624110"/>
            <a:ext cx="9714449" cy="766808"/>
          </a:xfrm>
        </p:spPr>
        <p:txBody>
          <a:bodyPr>
            <a:noAutofit/>
          </a:bodyPr>
          <a:lstStyle/>
          <a:p>
            <a:r>
              <a:rPr lang="es-EC" sz="2800" b="1" dirty="0" smtClean="0">
                <a:solidFill>
                  <a:schemeClr val="tx1"/>
                </a:solidFill>
                <a:latin typeface="+mn-lt"/>
              </a:rPr>
              <a:t>Tabla </a:t>
            </a:r>
            <a:r>
              <a:rPr lang="es-EC" sz="2800" b="1" dirty="0">
                <a:solidFill>
                  <a:schemeClr val="tx1"/>
                </a:solidFill>
                <a:latin typeface="+mn-lt"/>
              </a:rPr>
              <a:t>1 </a:t>
            </a:r>
            <a:br>
              <a:rPr lang="es-EC" sz="2800" b="1" dirty="0">
                <a:solidFill>
                  <a:schemeClr val="tx1"/>
                </a:solidFill>
                <a:latin typeface="+mn-lt"/>
              </a:rPr>
            </a:br>
            <a:r>
              <a:rPr lang="es-EC" sz="2400" b="1" dirty="0">
                <a:solidFill>
                  <a:schemeClr val="tx1"/>
                </a:solidFill>
                <a:latin typeface="+mn-lt"/>
              </a:rPr>
              <a:t>1.7.1. Operacionalización de variables e </a:t>
            </a:r>
            <a:r>
              <a:rPr lang="es-EC" sz="2400" b="1" dirty="0" smtClean="0">
                <a:solidFill>
                  <a:schemeClr val="tx1"/>
                </a:solidFill>
                <a:latin typeface="+mn-lt"/>
              </a:rPr>
              <a:t>indicadores</a:t>
            </a:r>
            <a:r>
              <a:rPr lang="es-EC" sz="2800" b="1" dirty="0">
                <a:solidFill>
                  <a:schemeClr val="tx1"/>
                </a:solidFill>
                <a:latin typeface="+mn-lt"/>
              </a:rPr>
              <a:t/>
            </a:r>
            <a:br>
              <a:rPr lang="es-EC" sz="2800" b="1" dirty="0">
                <a:solidFill>
                  <a:schemeClr val="tx1"/>
                </a:solidFill>
                <a:latin typeface="+mn-lt"/>
              </a:rPr>
            </a:br>
            <a:endParaRPr lang="es-EC" sz="2800" dirty="0">
              <a:solidFill>
                <a:schemeClr val="tx1"/>
              </a:solidFill>
              <a:latin typeface="+mn-l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959291611"/>
              </p:ext>
            </p:extLst>
          </p:nvPr>
        </p:nvGraphicFramePr>
        <p:xfrm>
          <a:off x="669701" y="1600200"/>
          <a:ext cx="10225826" cy="4824476"/>
        </p:xfrm>
        <a:graphic>
          <a:graphicData uri="http://schemas.openxmlformats.org/drawingml/2006/table">
            <a:tbl>
              <a:tblPr firstRow="1" firstCol="1" bandRow="1">
                <a:tableStyleId>{5C22544A-7EE6-4342-B048-85BDC9FD1C3A}</a:tableStyleId>
              </a:tblPr>
              <a:tblGrid>
                <a:gridCol w="2155359"/>
                <a:gridCol w="2258585"/>
                <a:gridCol w="1953877"/>
                <a:gridCol w="1891690"/>
                <a:gridCol w="1966315"/>
              </a:tblGrid>
              <a:tr h="189483">
                <a:tc>
                  <a:txBody>
                    <a:bodyPr/>
                    <a:lstStyle/>
                    <a:p>
                      <a:pPr algn="just">
                        <a:spcAft>
                          <a:spcPts val="0"/>
                        </a:spcAft>
                      </a:pPr>
                      <a:r>
                        <a:rPr lang="es-ES" sz="1400">
                          <a:solidFill>
                            <a:schemeClr val="tx1"/>
                          </a:solidFill>
                          <a:effectLst/>
                        </a:rPr>
                        <a:t>Variable</a:t>
                      </a:r>
                      <a:endParaRPr lang="es-ES" sz="1600">
                        <a:solidFill>
                          <a:schemeClr val="tx1"/>
                        </a:solidFill>
                        <a:effectLst/>
                        <a:latin typeface="Times New Roman"/>
                        <a:ea typeface="Times New Roman"/>
                        <a:cs typeface="Times New Roman"/>
                      </a:endParaRPr>
                    </a:p>
                  </a:txBody>
                  <a:tcPr marL="57163" marR="57163" marT="0" marB="0"/>
                </a:tc>
                <a:tc>
                  <a:txBody>
                    <a:bodyPr/>
                    <a:lstStyle/>
                    <a:p>
                      <a:pPr algn="just">
                        <a:spcAft>
                          <a:spcPts val="0"/>
                        </a:spcAft>
                      </a:pPr>
                      <a:r>
                        <a:rPr lang="es-ES" sz="1200">
                          <a:solidFill>
                            <a:schemeClr val="tx1"/>
                          </a:solidFill>
                          <a:effectLst/>
                        </a:rPr>
                        <a:t>Definición</a:t>
                      </a:r>
                      <a:endParaRPr lang="es-ES" sz="1600">
                        <a:solidFill>
                          <a:schemeClr val="tx1"/>
                        </a:solidFill>
                        <a:effectLst/>
                        <a:latin typeface="Times New Roman"/>
                        <a:ea typeface="Times New Roman"/>
                        <a:cs typeface="Times New Roman"/>
                      </a:endParaRPr>
                    </a:p>
                  </a:txBody>
                  <a:tcPr marL="57163" marR="57163" marT="0" marB="0"/>
                </a:tc>
                <a:tc>
                  <a:txBody>
                    <a:bodyPr/>
                    <a:lstStyle/>
                    <a:p>
                      <a:pPr algn="just">
                        <a:spcAft>
                          <a:spcPts val="0"/>
                        </a:spcAft>
                      </a:pPr>
                      <a:r>
                        <a:rPr lang="es-ES" sz="1200">
                          <a:solidFill>
                            <a:schemeClr val="tx1"/>
                          </a:solidFill>
                          <a:effectLst/>
                        </a:rPr>
                        <a:t>Dimensiones</a:t>
                      </a:r>
                      <a:endParaRPr lang="es-ES" sz="1600">
                        <a:solidFill>
                          <a:schemeClr val="tx1"/>
                        </a:solidFill>
                        <a:effectLst/>
                        <a:latin typeface="Times New Roman"/>
                        <a:ea typeface="Times New Roman"/>
                        <a:cs typeface="Times New Roman"/>
                      </a:endParaRPr>
                    </a:p>
                  </a:txBody>
                  <a:tcPr marL="57163" marR="57163" marT="0" marB="0"/>
                </a:tc>
                <a:tc>
                  <a:txBody>
                    <a:bodyPr/>
                    <a:lstStyle/>
                    <a:p>
                      <a:pPr algn="just">
                        <a:spcAft>
                          <a:spcPts val="0"/>
                        </a:spcAft>
                      </a:pPr>
                      <a:r>
                        <a:rPr lang="es-ES" sz="1200">
                          <a:solidFill>
                            <a:schemeClr val="tx1"/>
                          </a:solidFill>
                          <a:effectLst/>
                        </a:rPr>
                        <a:t>Indicadores</a:t>
                      </a:r>
                      <a:endParaRPr lang="es-ES" sz="1600">
                        <a:solidFill>
                          <a:schemeClr val="tx1"/>
                        </a:solidFill>
                        <a:effectLst/>
                        <a:latin typeface="Times New Roman"/>
                        <a:ea typeface="Times New Roman"/>
                        <a:cs typeface="Times New Roman"/>
                      </a:endParaRPr>
                    </a:p>
                  </a:txBody>
                  <a:tcPr marL="57163" marR="57163" marT="0" marB="0"/>
                </a:tc>
                <a:tc>
                  <a:txBody>
                    <a:bodyPr/>
                    <a:lstStyle/>
                    <a:p>
                      <a:pPr algn="just">
                        <a:spcAft>
                          <a:spcPts val="0"/>
                        </a:spcAft>
                      </a:pPr>
                      <a:r>
                        <a:rPr lang="es-ES" sz="1200">
                          <a:solidFill>
                            <a:schemeClr val="tx1"/>
                          </a:solidFill>
                          <a:effectLst/>
                        </a:rPr>
                        <a:t>Instrumentos </a:t>
                      </a:r>
                      <a:endParaRPr lang="es-ES" sz="1600">
                        <a:solidFill>
                          <a:schemeClr val="tx1"/>
                        </a:solidFill>
                        <a:effectLst/>
                        <a:latin typeface="Times New Roman"/>
                        <a:ea typeface="Times New Roman"/>
                        <a:cs typeface="Times New Roman"/>
                      </a:endParaRPr>
                    </a:p>
                  </a:txBody>
                  <a:tcPr marL="57163" marR="57163" marT="0" marB="0"/>
                </a:tc>
              </a:tr>
              <a:tr h="1956231">
                <a:tc>
                  <a:txBody>
                    <a:bodyPr/>
                    <a:lstStyle/>
                    <a:p>
                      <a:pPr>
                        <a:spcAft>
                          <a:spcPts val="0"/>
                        </a:spcAft>
                      </a:pPr>
                      <a:r>
                        <a:rPr lang="es-ES" sz="1200">
                          <a:solidFill>
                            <a:schemeClr val="tx1"/>
                          </a:solidFill>
                          <a:effectLst/>
                        </a:rPr>
                        <a:t>PROGRAMA EXTRACURRICULAR </a:t>
                      </a:r>
                      <a:endParaRPr lang="es-ES" sz="160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dirty="0">
                          <a:solidFill>
                            <a:schemeClr val="tx1"/>
                          </a:solidFill>
                          <a:effectLst/>
                        </a:rPr>
                        <a:t>Las actividades extracurriculares son aquellas que se realizan fuera de los parámetros de los horarios estudiantiles.</a:t>
                      </a:r>
                      <a:endParaRPr lang="es-ES" sz="1600" dirty="0">
                        <a:solidFill>
                          <a:schemeClr val="tx1"/>
                        </a:solidFill>
                        <a:effectLst/>
                      </a:endParaRPr>
                    </a:p>
                    <a:p>
                      <a:pPr>
                        <a:spcAft>
                          <a:spcPts val="0"/>
                        </a:spcAft>
                      </a:pPr>
                      <a:r>
                        <a:rPr lang="es-EC" sz="1400" dirty="0">
                          <a:solidFill>
                            <a:schemeClr val="tx1"/>
                          </a:solidFill>
                          <a:effectLst/>
                        </a:rPr>
                        <a:t>Estos son realizados con el fin de ayudar a mejorar el rendimiento de los estudiantes.</a:t>
                      </a:r>
                      <a:endParaRPr lang="es-ES" sz="1600" dirty="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a:solidFill>
                            <a:schemeClr val="tx1"/>
                          </a:solidFill>
                          <a:effectLst/>
                        </a:rPr>
                        <a:t>Disciplinas Deportivas</a:t>
                      </a:r>
                      <a:endParaRPr lang="es-ES" sz="1600">
                        <a:solidFill>
                          <a:schemeClr val="tx1"/>
                        </a:solidFill>
                        <a:effectLst/>
                      </a:endParaRPr>
                    </a:p>
                    <a:p>
                      <a:pPr>
                        <a:spcAft>
                          <a:spcPts val="0"/>
                        </a:spcAft>
                      </a:pPr>
                      <a:r>
                        <a:rPr lang="es-EC" sz="1400">
                          <a:solidFill>
                            <a:schemeClr val="tx1"/>
                          </a:solidFill>
                          <a:effectLst/>
                        </a:rPr>
                        <a:t>Fútbol</a:t>
                      </a:r>
                      <a:endParaRPr lang="es-ES" sz="1600">
                        <a:solidFill>
                          <a:schemeClr val="tx1"/>
                        </a:solidFill>
                        <a:effectLst/>
                      </a:endParaRPr>
                    </a:p>
                    <a:p>
                      <a:pPr>
                        <a:spcAft>
                          <a:spcPts val="0"/>
                        </a:spcAft>
                      </a:pPr>
                      <a:r>
                        <a:rPr lang="es-EC" sz="1400">
                          <a:solidFill>
                            <a:schemeClr val="tx1"/>
                          </a:solidFill>
                          <a:effectLst/>
                        </a:rPr>
                        <a:t>Atletismo</a:t>
                      </a:r>
                      <a:endParaRPr lang="es-ES" sz="1600">
                        <a:solidFill>
                          <a:schemeClr val="tx1"/>
                        </a:solidFill>
                        <a:effectLst/>
                      </a:endParaRPr>
                    </a:p>
                    <a:p>
                      <a:pPr>
                        <a:spcAft>
                          <a:spcPts val="0"/>
                        </a:spcAft>
                      </a:pPr>
                      <a:r>
                        <a:rPr lang="es-EC" sz="1400">
                          <a:solidFill>
                            <a:schemeClr val="tx1"/>
                          </a:solidFill>
                          <a:effectLst/>
                        </a:rPr>
                        <a:t>J. Tradicionales</a:t>
                      </a:r>
                      <a:endParaRPr lang="es-ES" sz="1600">
                        <a:solidFill>
                          <a:schemeClr val="tx1"/>
                        </a:solidFill>
                        <a:effectLst/>
                      </a:endParaRPr>
                    </a:p>
                    <a:p>
                      <a:pPr>
                        <a:spcAft>
                          <a:spcPts val="0"/>
                        </a:spcAft>
                      </a:pPr>
                      <a:r>
                        <a:rPr lang="es-EC" sz="1400">
                          <a:solidFill>
                            <a:schemeClr val="tx1"/>
                          </a:solidFill>
                          <a:effectLst/>
                        </a:rPr>
                        <a:t> </a:t>
                      </a:r>
                      <a:endParaRPr lang="es-ES" sz="1600">
                        <a:solidFill>
                          <a:schemeClr val="tx1"/>
                        </a:solidFill>
                        <a:effectLst/>
                      </a:endParaRPr>
                    </a:p>
                    <a:p>
                      <a:pPr>
                        <a:spcAft>
                          <a:spcPts val="0"/>
                        </a:spcAft>
                      </a:pPr>
                      <a:r>
                        <a:rPr lang="es-EC" sz="1400">
                          <a:solidFill>
                            <a:schemeClr val="tx1"/>
                          </a:solidFill>
                          <a:effectLst/>
                        </a:rPr>
                        <a:t> </a:t>
                      </a:r>
                      <a:endParaRPr lang="es-ES" sz="1600">
                        <a:solidFill>
                          <a:schemeClr val="tx1"/>
                        </a:solidFill>
                        <a:effectLst/>
                      </a:endParaRPr>
                    </a:p>
                    <a:p>
                      <a:pPr>
                        <a:spcAft>
                          <a:spcPts val="0"/>
                        </a:spcAft>
                      </a:pPr>
                      <a:r>
                        <a:rPr lang="es-EC" sz="1400">
                          <a:solidFill>
                            <a:schemeClr val="tx1"/>
                          </a:solidFill>
                          <a:effectLst/>
                        </a:rPr>
                        <a:t> </a:t>
                      </a:r>
                      <a:endParaRPr lang="es-ES" sz="1600">
                        <a:solidFill>
                          <a:schemeClr val="tx1"/>
                        </a:solidFill>
                        <a:effectLst/>
                      </a:endParaRPr>
                    </a:p>
                    <a:p>
                      <a:pPr>
                        <a:spcAft>
                          <a:spcPts val="0"/>
                        </a:spcAft>
                      </a:pPr>
                      <a:r>
                        <a:rPr lang="es-EC" sz="1400">
                          <a:solidFill>
                            <a:schemeClr val="tx1"/>
                          </a:solidFill>
                          <a:effectLst/>
                        </a:rPr>
                        <a:t> </a:t>
                      </a:r>
                      <a:endParaRPr lang="es-ES" sz="1600">
                        <a:solidFill>
                          <a:schemeClr val="tx1"/>
                        </a:solidFill>
                        <a:effectLst/>
                      </a:endParaRPr>
                    </a:p>
                    <a:p>
                      <a:pPr>
                        <a:spcAft>
                          <a:spcPts val="0"/>
                        </a:spcAft>
                      </a:pPr>
                      <a:r>
                        <a:rPr lang="es-EC" sz="1400">
                          <a:solidFill>
                            <a:schemeClr val="tx1"/>
                          </a:solidFill>
                          <a:effectLst/>
                        </a:rPr>
                        <a:t> </a:t>
                      </a:r>
                      <a:endParaRPr lang="es-ES" sz="160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a:solidFill>
                            <a:schemeClr val="tx1"/>
                          </a:solidFill>
                          <a:effectLst/>
                        </a:rPr>
                        <a:t>Predisposición </a:t>
                      </a:r>
                      <a:br>
                        <a:rPr lang="es-EC" sz="1400">
                          <a:solidFill>
                            <a:schemeClr val="tx1"/>
                          </a:solidFill>
                          <a:effectLst/>
                        </a:rPr>
                      </a:br>
                      <a:r>
                        <a:rPr lang="es-EC" sz="1400">
                          <a:solidFill>
                            <a:schemeClr val="tx1"/>
                          </a:solidFill>
                          <a:effectLst/>
                        </a:rPr>
                        <a:t> </a:t>
                      </a:r>
                      <a:endParaRPr lang="es-ES" sz="1600">
                        <a:solidFill>
                          <a:schemeClr val="tx1"/>
                        </a:solidFill>
                        <a:effectLst/>
                      </a:endParaRPr>
                    </a:p>
                    <a:p>
                      <a:pPr>
                        <a:spcAft>
                          <a:spcPts val="0"/>
                        </a:spcAft>
                      </a:pPr>
                      <a:r>
                        <a:rPr lang="es-EC" sz="1400">
                          <a:solidFill>
                            <a:schemeClr val="tx1"/>
                          </a:solidFill>
                          <a:effectLst/>
                        </a:rPr>
                        <a:t>La gran variedad de actividades que se pueden realizar.</a:t>
                      </a:r>
                      <a:br>
                        <a:rPr lang="es-EC" sz="1400">
                          <a:solidFill>
                            <a:schemeClr val="tx1"/>
                          </a:solidFill>
                          <a:effectLst/>
                        </a:rPr>
                      </a:br>
                      <a:r>
                        <a:rPr lang="es-EC" sz="1400">
                          <a:solidFill>
                            <a:schemeClr val="tx1"/>
                          </a:solidFill>
                          <a:effectLst/>
                        </a:rPr>
                        <a:t/>
                      </a:r>
                      <a:br>
                        <a:rPr lang="es-EC" sz="1400">
                          <a:solidFill>
                            <a:schemeClr val="tx1"/>
                          </a:solidFill>
                          <a:effectLst/>
                        </a:rPr>
                      </a:br>
                      <a:endParaRPr lang="es-ES" sz="160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a:solidFill>
                            <a:schemeClr val="tx1"/>
                          </a:solidFill>
                          <a:effectLst/>
                        </a:rPr>
                        <a:t>Cuestionario </a:t>
                      </a:r>
                      <a:endParaRPr lang="es-ES" sz="1600">
                        <a:solidFill>
                          <a:schemeClr val="tx1"/>
                        </a:solidFill>
                        <a:effectLst/>
                      </a:endParaRPr>
                    </a:p>
                    <a:p>
                      <a:pPr>
                        <a:spcAft>
                          <a:spcPts val="0"/>
                        </a:spcAft>
                      </a:pPr>
                      <a:r>
                        <a:rPr lang="es-EC" sz="1400">
                          <a:solidFill>
                            <a:schemeClr val="tx1"/>
                          </a:solidFill>
                          <a:effectLst/>
                        </a:rPr>
                        <a:t>Ficha de observación</a:t>
                      </a:r>
                      <a:endParaRPr lang="es-ES" sz="1600">
                        <a:solidFill>
                          <a:schemeClr val="tx1"/>
                        </a:solidFill>
                        <a:effectLst/>
                        <a:latin typeface="Times New Roman"/>
                        <a:ea typeface="Times New Roman"/>
                        <a:cs typeface="Times New Roman"/>
                      </a:endParaRPr>
                    </a:p>
                  </a:txBody>
                  <a:tcPr marL="57163" marR="57163" marT="0" marB="0"/>
                </a:tc>
              </a:tr>
              <a:tr h="2654885">
                <a:tc>
                  <a:txBody>
                    <a:bodyPr/>
                    <a:lstStyle/>
                    <a:p>
                      <a:pPr>
                        <a:spcAft>
                          <a:spcPts val="0"/>
                        </a:spcAft>
                      </a:pPr>
                      <a:r>
                        <a:rPr lang="es-ES" sz="1200">
                          <a:solidFill>
                            <a:schemeClr val="tx1"/>
                          </a:solidFill>
                          <a:effectLst/>
                        </a:rPr>
                        <a:t>CAPACIDADES FÍSICAS </a:t>
                      </a:r>
                      <a:endParaRPr lang="es-ES" sz="160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S" sz="1400" dirty="0">
                          <a:solidFill>
                            <a:schemeClr val="tx1"/>
                          </a:solidFill>
                          <a:effectLst/>
                        </a:rPr>
                        <a:t>Las capacidades físicas básicas son condiciones internas de cada organismo, determinadas genéticamente, que se mejoran por medio de entrenamiento o preparación física y permiten realizar actividades motrices, ya sean cotidianas o deportivas </a:t>
                      </a:r>
                      <a:endParaRPr lang="es-ES" sz="1600" dirty="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dirty="0">
                          <a:solidFill>
                            <a:schemeClr val="tx1"/>
                          </a:solidFill>
                          <a:effectLst/>
                        </a:rPr>
                        <a:t>Cualidades básicas</a:t>
                      </a:r>
                      <a:endParaRPr lang="es-ES" sz="1600" dirty="0">
                        <a:solidFill>
                          <a:schemeClr val="tx1"/>
                        </a:solidFill>
                        <a:effectLst/>
                      </a:endParaRPr>
                    </a:p>
                    <a:p>
                      <a:pPr>
                        <a:spcAft>
                          <a:spcPts val="0"/>
                        </a:spcAft>
                      </a:pPr>
                      <a:r>
                        <a:rPr lang="es-EC" sz="1400" dirty="0">
                          <a:solidFill>
                            <a:schemeClr val="tx1"/>
                          </a:solidFill>
                          <a:effectLst/>
                        </a:rPr>
                        <a:t> </a:t>
                      </a:r>
                      <a:endParaRPr lang="es-ES" sz="1600" dirty="0">
                        <a:solidFill>
                          <a:schemeClr val="tx1"/>
                        </a:solidFill>
                        <a:effectLst/>
                      </a:endParaRPr>
                    </a:p>
                    <a:p>
                      <a:pPr>
                        <a:spcAft>
                          <a:spcPts val="0"/>
                        </a:spcAft>
                      </a:pPr>
                      <a:r>
                        <a:rPr lang="es-EC" sz="1400" dirty="0">
                          <a:solidFill>
                            <a:schemeClr val="tx1"/>
                          </a:solidFill>
                          <a:effectLst/>
                        </a:rPr>
                        <a:t>Cualidades complementarias </a:t>
                      </a:r>
                      <a:endParaRPr lang="es-ES" sz="1600" dirty="0">
                        <a:solidFill>
                          <a:schemeClr val="tx1"/>
                        </a:solidFill>
                        <a:effectLst/>
                      </a:endParaRPr>
                    </a:p>
                    <a:p>
                      <a:pPr>
                        <a:spcAft>
                          <a:spcPts val="0"/>
                        </a:spcAft>
                      </a:pPr>
                      <a:r>
                        <a:rPr lang="es-EC" sz="1400" dirty="0">
                          <a:solidFill>
                            <a:schemeClr val="tx1"/>
                          </a:solidFill>
                          <a:effectLst/>
                        </a:rPr>
                        <a:t> </a:t>
                      </a:r>
                      <a:endParaRPr lang="es-ES" sz="1600" dirty="0">
                        <a:solidFill>
                          <a:schemeClr val="tx1"/>
                        </a:solidFill>
                        <a:effectLst/>
                      </a:endParaRPr>
                    </a:p>
                    <a:p>
                      <a:pPr>
                        <a:spcAft>
                          <a:spcPts val="0"/>
                        </a:spcAft>
                      </a:pPr>
                      <a:r>
                        <a:rPr lang="es-EC" sz="1400" dirty="0">
                          <a:solidFill>
                            <a:schemeClr val="tx1"/>
                          </a:solidFill>
                          <a:effectLst/>
                        </a:rPr>
                        <a:t>Cualidades derivadas </a:t>
                      </a:r>
                      <a:br>
                        <a:rPr lang="es-EC" sz="1400" dirty="0">
                          <a:solidFill>
                            <a:schemeClr val="tx1"/>
                          </a:solidFill>
                          <a:effectLst/>
                        </a:rPr>
                      </a:br>
                      <a:r>
                        <a:rPr lang="es-EC" sz="1400" dirty="0">
                          <a:solidFill>
                            <a:schemeClr val="tx1"/>
                          </a:solidFill>
                          <a:effectLst/>
                        </a:rPr>
                        <a:t/>
                      </a:r>
                      <a:br>
                        <a:rPr lang="es-EC" sz="1400" dirty="0">
                          <a:solidFill>
                            <a:schemeClr val="tx1"/>
                          </a:solidFill>
                          <a:effectLst/>
                        </a:rPr>
                      </a:br>
                      <a:r>
                        <a:rPr lang="es-EC" sz="1400" dirty="0">
                          <a:solidFill>
                            <a:schemeClr val="tx1"/>
                          </a:solidFill>
                          <a:effectLst/>
                        </a:rPr>
                        <a:t>    </a:t>
                      </a:r>
                      <a:endParaRPr lang="es-ES" sz="1600" dirty="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dirty="0">
                          <a:solidFill>
                            <a:schemeClr val="tx1"/>
                          </a:solidFill>
                          <a:effectLst/>
                        </a:rPr>
                        <a:t>Tiempo</a:t>
                      </a:r>
                      <a:endParaRPr lang="es-ES" sz="1600" dirty="0">
                        <a:solidFill>
                          <a:schemeClr val="tx1"/>
                        </a:solidFill>
                        <a:effectLst/>
                      </a:endParaRPr>
                    </a:p>
                    <a:p>
                      <a:pPr>
                        <a:spcAft>
                          <a:spcPts val="0"/>
                        </a:spcAft>
                      </a:pPr>
                      <a:r>
                        <a:rPr lang="es-EC" sz="1400" dirty="0">
                          <a:solidFill>
                            <a:schemeClr val="tx1"/>
                          </a:solidFill>
                          <a:effectLst/>
                        </a:rPr>
                        <a:t>Repeticiones </a:t>
                      </a:r>
                      <a:endParaRPr lang="es-ES" sz="1600" dirty="0">
                        <a:solidFill>
                          <a:schemeClr val="tx1"/>
                        </a:solidFill>
                        <a:effectLst/>
                      </a:endParaRPr>
                    </a:p>
                    <a:p>
                      <a:pPr>
                        <a:spcAft>
                          <a:spcPts val="0"/>
                        </a:spcAft>
                      </a:pPr>
                      <a:r>
                        <a:rPr lang="es-EC" sz="1400" dirty="0">
                          <a:solidFill>
                            <a:schemeClr val="tx1"/>
                          </a:solidFill>
                          <a:effectLst/>
                        </a:rPr>
                        <a:t> </a:t>
                      </a:r>
                      <a:endParaRPr lang="es-ES" sz="1600" dirty="0">
                        <a:solidFill>
                          <a:schemeClr val="tx1"/>
                        </a:solidFill>
                        <a:effectLst/>
                      </a:endParaRPr>
                    </a:p>
                    <a:p>
                      <a:pPr>
                        <a:spcAft>
                          <a:spcPts val="0"/>
                        </a:spcAft>
                      </a:pPr>
                      <a:r>
                        <a:rPr lang="es-EC" sz="1400" dirty="0">
                          <a:solidFill>
                            <a:schemeClr val="tx1"/>
                          </a:solidFill>
                          <a:effectLst/>
                        </a:rPr>
                        <a:t> </a:t>
                      </a:r>
                      <a:endParaRPr lang="es-ES" sz="1600" dirty="0">
                        <a:solidFill>
                          <a:schemeClr val="tx1"/>
                        </a:solidFill>
                        <a:effectLst/>
                        <a:latin typeface="Times New Roman"/>
                        <a:ea typeface="Times New Roman"/>
                        <a:cs typeface="Times New Roman"/>
                      </a:endParaRPr>
                    </a:p>
                  </a:txBody>
                  <a:tcPr marL="57163" marR="57163" marT="0" marB="0"/>
                </a:tc>
                <a:tc>
                  <a:txBody>
                    <a:bodyPr/>
                    <a:lstStyle/>
                    <a:p>
                      <a:pPr>
                        <a:spcAft>
                          <a:spcPts val="0"/>
                        </a:spcAft>
                      </a:pPr>
                      <a:r>
                        <a:rPr lang="es-EC" sz="1400" dirty="0">
                          <a:solidFill>
                            <a:schemeClr val="tx1"/>
                          </a:solidFill>
                          <a:effectLst/>
                        </a:rPr>
                        <a:t>Test de </a:t>
                      </a:r>
                      <a:endParaRPr lang="es-ES" sz="1600" dirty="0">
                        <a:solidFill>
                          <a:schemeClr val="tx1"/>
                        </a:solidFill>
                        <a:effectLst/>
                      </a:endParaRPr>
                    </a:p>
                    <a:p>
                      <a:pPr>
                        <a:spcAft>
                          <a:spcPts val="0"/>
                        </a:spcAft>
                      </a:pPr>
                      <a:r>
                        <a:rPr lang="es-EC" sz="1400" dirty="0">
                          <a:solidFill>
                            <a:schemeClr val="tx1"/>
                          </a:solidFill>
                          <a:effectLst/>
                        </a:rPr>
                        <a:t>Fuerza</a:t>
                      </a:r>
                      <a:endParaRPr lang="es-ES" sz="1600" dirty="0">
                        <a:solidFill>
                          <a:schemeClr val="tx1"/>
                        </a:solidFill>
                        <a:effectLst/>
                      </a:endParaRPr>
                    </a:p>
                    <a:p>
                      <a:pPr>
                        <a:spcAft>
                          <a:spcPts val="0"/>
                        </a:spcAft>
                      </a:pPr>
                      <a:r>
                        <a:rPr lang="es-EC" sz="1400" dirty="0">
                          <a:solidFill>
                            <a:schemeClr val="tx1"/>
                          </a:solidFill>
                          <a:effectLst/>
                        </a:rPr>
                        <a:t>Velocidad</a:t>
                      </a:r>
                      <a:endParaRPr lang="es-ES" sz="1600" dirty="0">
                        <a:solidFill>
                          <a:schemeClr val="tx1"/>
                        </a:solidFill>
                        <a:effectLst/>
                      </a:endParaRPr>
                    </a:p>
                    <a:p>
                      <a:pPr>
                        <a:spcAft>
                          <a:spcPts val="0"/>
                        </a:spcAft>
                      </a:pPr>
                      <a:r>
                        <a:rPr lang="es-EC" sz="1400" dirty="0">
                          <a:solidFill>
                            <a:schemeClr val="tx1"/>
                          </a:solidFill>
                          <a:effectLst/>
                        </a:rPr>
                        <a:t>Resistencia</a:t>
                      </a:r>
                      <a:endParaRPr lang="es-ES" sz="1600" dirty="0">
                        <a:solidFill>
                          <a:schemeClr val="tx1"/>
                        </a:solidFill>
                        <a:effectLst/>
                      </a:endParaRPr>
                    </a:p>
                    <a:p>
                      <a:pPr>
                        <a:spcAft>
                          <a:spcPts val="0"/>
                        </a:spcAft>
                      </a:pPr>
                      <a:r>
                        <a:rPr lang="es-EC" sz="1400" dirty="0">
                          <a:solidFill>
                            <a:schemeClr val="tx1"/>
                          </a:solidFill>
                          <a:effectLst/>
                        </a:rPr>
                        <a:t>Coordinación </a:t>
                      </a:r>
                      <a:endParaRPr lang="es-ES" sz="1600" dirty="0">
                        <a:solidFill>
                          <a:schemeClr val="tx1"/>
                        </a:solidFill>
                        <a:effectLst/>
                      </a:endParaRPr>
                    </a:p>
                    <a:p>
                      <a:pPr>
                        <a:spcAft>
                          <a:spcPts val="0"/>
                        </a:spcAft>
                      </a:pPr>
                      <a:r>
                        <a:rPr lang="es-EC" sz="1400" dirty="0">
                          <a:solidFill>
                            <a:schemeClr val="tx1"/>
                          </a:solidFill>
                          <a:effectLst/>
                        </a:rPr>
                        <a:t>Equilibrio</a:t>
                      </a:r>
                      <a:endParaRPr lang="es-ES" sz="1600" dirty="0">
                        <a:solidFill>
                          <a:schemeClr val="tx1"/>
                        </a:solidFill>
                        <a:effectLst/>
                        <a:latin typeface="Times New Roman"/>
                        <a:ea typeface="Times New Roman"/>
                        <a:cs typeface="Times New Roman"/>
                      </a:endParaRPr>
                    </a:p>
                  </a:txBody>
                  <a:tcPr marL="57163" marR="57163" marT="0" marB="0"/>
                </a:tc>
              </a:tr>
            </a:tbl>
          </a:graphicData>
        </a:graphic>
      </p:graphicFrame>
    </p:spTree>
    <p:extLst>
      <p:ext uri="{BB962C8B-B14F-4D97-AF65-F5344CB8AC3E}">
        <p14:creationId xmlns:p14="http://schemas.microsoft.com/office/powerpoint/2010/main" val="1036705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396" y="546836"/>
            <a:ext cx="9624297" cy="1178933"/>
          </a:xfrm>
        </p:spPr>
        <p:txBody>
          <a:bodyPr>
            <a:normAutofit/>
          </a:bodyPr>
          <a:lstStyle/>
          <a:p>
            <a:pPr algn="ctr"/>
            <a:r>
              <a:rPr lang="es-EC" sz="2800" b="1" dirty="0">
                <a:solidFill>
                  <a:schemeClr val="tx1"/>
                </a:solidFill>
                <a:latin typeface="+mn-lt"/>
              </a:rPr>
              <a:t>1.8. Formulación de hipótesis</a:t>
            </a:r>
            <a:endParaRPr lang="es-ES" sz="2800" b="1" dirty="0">
              <a:solidFill>
                <a:schemeClr val="tx1"/>
              </a:solidFill>
              <a:latin typeface="+mn-lt"/>
            </a:endParaRPr>
          </a:p>
        </p:txBody>
      </p:sp>
      <p:sp>
        <p:nvSpPr>
          <p:cNvPr id="3" name="Marcador de contenido 2"/>
          <p:cNvSpPr>
            <a:spLocks noGrp="1"/>
          </p:cNvSpPr>
          <p:nvPr>
            <p:ph idx="1"/>
          </p:nvPr>
        </p:nvSpPr>
        <p:spPr>
          <a:xfrm>
            <a:off x="1880315" y="2133600"/>
            <a:ext cx="9118243" cy="3777622"/>
          </a:xfrm>
        </p:spPr>
        <p:txBody>
          <a:bodyPr>
            <a:normAutofit/>
          </a:bodyPr>
          <a:lstStyle/>
          <a:p>
            <a:pPr marL="114300" indent="0" algn="just">
              <a:buNone/>
            </a:pPr>
            <a:r>
              <a:rPr lang="es-EC" b="1" dirty="0"/>
              <a:t>1.8.1 Hipótesis de trabajo</a:t>
            </a:r>
            <a:endParaRPr lang="es-ES" b="1" dirty="0"/>
          </a:p>
          <a:p>
            <a:pPr algn="just"/>
            <a:r>
              <a:rPr lang="es-ES" sz="2000" dirty="0"/>
              <a:t>La aplicación de un programa extracurricular para el mejoramiento de las capacidades físicas en los niños de la Escuela Amable Arauz 2016</a:t>
            </a:r>
          </a:p>
          <a:p>
            <a:pPr marL="114300" indent="0" algn="just">
              <a:buNone/>
            </a:pPr>
            <a:r>
              <a:rPr lang="es-EC" b="1" dirty="0"/>
              <a:t>1.8.2 Hipótesis operacional</a:t>
            </a:r>
            <a:endParaRPr lang="es-ES" b="1" dirty="0"/>
          </a:p>
          <a:p>
            <a:pPr algn="just"/>
            <a:r>
              <a:rPr lang="es-ES" sz="2000" dirty="0"/>
              <a:t>La aplicación de un programa extracurricular SI  incide en el mejoramiento de las capacidades físicas en los niños de la Escuela Amable Arauz 2016</a:t>
            </a:r>
          </a:p>
          <a:p>
            <a:pPr marL="114300" indent="0" algn="just">
              <a:buNone/>
            </a:pPr>
            <a:r>
              <a:rPr lang="es-EC" b="1" dirty="0"/>
              <a:t>1.8.3. Hipótesis nula</a:t>
            </a:r>
            <a:endParaRPr lang="es-ES" b="1" dirty="0"/>
          </a:p>
          <a:p>
            <a:pPr algn="just"/>
            <a:r>
              <a:rPr lang="es-ES" sz="2000" dirty="0"/>
              <a:t>La aplicación de un programa extracurricular NO incide en el mejoramiento de las capacidades físicas en los niños de la Escuela Amable Arauz 2016</a:t>
            </a:r>
          </a:p>
        </p:txBody>
      </p:sp>
    </p:spTree>
    <p:extLst>
      <p:ext uri="{BB962C8B-B14F-4D97-AF65-F5344CB8AC3E}">
        <p14:creationId xmlns:p14="http://schemas.microsoft.com/office/powerpoint/2010/main" val="3184407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095" y="533957"/>
            <a:ext cx="9830358" cy="1280890"/>
          </a:xfrm>
        </p:spPr>
        <p:txBody>
          <a:bodyPr>
            <a:noAutofit/>
          </a:bodyPr>
          <a:lstStyle/>
          <a:p>
            <a:pPr algn="ctr"/>
            <a:r>
              <a:rPr lang="es-EC" sz="3200" b="1" dirty="0" smtClean="0">
                <a:solidFill>
                  <a:schemeClr val="tx1"/>
                </a:solidFill>
              </a:rPr>
              <a:t>CAPITULO II</a:t>
            </a:r>
            <a:br>
              <a:rPr lang="es-EC" sz="3200" b="1" dirty="0" smtClean="0">
                <a:solidFill>
                  <a:schemeClr val="tx1"/>
                </a:solidFill>
              </a:rPr>
            </a:br>
            <a:r>
              <a:rPr lang="es-EC" sz="3200" b="1" dirty="0" smtClean="0">
                <a:solidFill>
                  <a:schemeClr val="tx1"/>
                </a:solidFill>
              </a:rPr>
              <a:t>MARCO TEÓRICO</a:t>
            </a:r>
            <a:br>
              <a:rPr lang="es-EC" sz="3200" b="1" dirty="0" smtClean="0">
                <a:solidFill>
                  <a:schemeClr val="tx1"/>
                </a:solidFill>
              </a:rPr>
            </a:br>
            <a:endParaRPr lang="es-EC" sz="3200" dirty="0">
              <a:solidFill>
                <a:schemeClr val="tx1"/>
              </a:solidFill>
            </a:endParaRPr>
          </a:p>
        </p:txBody>
      </p:sp>
      <p:sp>
        <p:nvSpPr>
          <p:cNvPr id="3" name="Marcador de contenido 2"/>
          <p:cNvSpPr>
            <a:spLocks noGrp="1"/>
          </p:cNvSpPr>
          <p:nvPr>
            <p:ph idx="1"/>
          </p:nvPr>
        </p:nvSpPr>
        <p:spPr>
          <a:xfrm>
            <a:off x="772732" y="1841679"/>
            <a:ext cx="9830358" cy="4121059"/>
          </a:xfrm>
        </p:spPr>
        <p:txBody>
          <a:bodyPr>
            <a:normAutofit fontScale="85000" lnSpcReduction="20000"/>
          </a:bodyPr>
          <a:lstStyle/>
          <a:p>
            <a:pPr marL="0" indent="0" algn="just">
              <a:buNone/>
            </a:pPr>
            <a:endParaRPr lang="es-EC" b="1" dirty="0" smtClean="0"/>
          </a:p>
          <a:p>
            <a:pPr marL="0" indent="0" algn="just">
              <a:buNone/>
            </a:pPr>
            <a:r>
              <a:rPr lang="es-EC" b="1" dirty="0" smtClean="0"/>
              <a:t>2.1</a:t>
            </a:r>
            <a:r>
              <a:rPr lang="es-EC" b="1" dirty="0"/>
              <a:t>. Actividades extracurriculares deportivas.</a:t>
            </a:r>
          </a:p>
          <a:p>
            <a:pPr algn="just"/>
            <a:r>
              <a:rPr lang="es-ES" dirty="0"/>
              <a:t>El Programa Extracurricular tiene como objetivo fundamental el dar la posibilidad al alumnado de participar en las distintas actividades organizadas por los diferentes Centro Educativos los mismos que tienen objetivos de una formación integral y aprovechar la asistencia a dichas actividades como elemento integrador y complementario del programa de estudios</a:t>
            </a:r>
            <a:r>
              <a:rPr lang="es-ES" dirty="0" smtClean="0"/>
              <a:t>.</a:t>
            </a:r>
          </a:p>
          <a:p>
            <a:pPr marL="114300" indent="0" algn="just">
              <a:buNone/>
            </a:pPr>
            <a:endParaRPr lang="es-ES" dirty="0"/>
          </a:p>
          <a:p>
            <a:pPr marL="114300" indent="0" algn="just">
              <a:buNone/>
            </a:pPr>
            <a:r>
              <a:rPr lang="es-EC" b="1" dirty="0"/>
              <a:t>2.1.1. Curricular </a:t>
            </a:r>
            <a:endParaRPr lang="es-ES" b="1" dirty="0"/>
          </a:p>
          <a:p>
            <a:pPr algn="just"/>
            <a:r>
              <a:rPr lang="es-ES" dirty="0"/>
              <a:t>En tanto, el currículo consiste en el plan de estudios que se dicta en una institución educativa y que tiene por objetivo que el alumno aprehenda los contenidos allí implicados y a partir de ellos desarrolle sus capacidades y posibilidades</a:t>
            </a:r>
          </a:p>
          <a:p>
            <a:pPr algn="just"/>
            <a:r>
              <a:rPr lang="es-ES" dirty="0"/>
              <a:t>En el currículo se contemplan una serie de objetivos a obtener por parte de los alumnos, los contenidos de la materia en cuestión, los criterios metodológicos que se aplicarán para conseguir los fines educativos, y las técnicas de evaluación que se establecerán para evaluar el impacto de la enseñanza.</a:t>
            </a:r>
          </a:p>
          <a:p>
            <a:pPr algn="just"/>
            <a:endParaRPr lang="es-EC" dirty="0"/>
          </a:p>
        </p:txBody>
      </p:sp>
    </p:spTree>
    <p:extLst>
      <p:ext uri="{BB962C8B-B14F-4D97-AF65-F5344CB8AC3E}">
        <p14:creationId xmlns:p14="http://schemas.microsoft.com/office/powerpoint/2010/main" val="1648507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797" y="572594"/>
            <a:ext cx="8963696" cy="1280890"/>
          </a:xfrm>
        </p:spPr>
        <p:txBody>
          <a:bodyPr>
            <a:noAutofit/>
          </a:bodyPr>
          <a:lstStyle/>
          <a:p>
            <a:r>
              <a:rPr lang="es-EC" sz="2800" b="1" dirty="0">
                <a:solidFill>
                  <a:schemeClr val="tx1"/>
                </a:solidFill>
              </a:rPr>
              <a:t>2.1.2. Tiempo para las actividades extracurriculares </a:t>
            </a:r>
            <a:endParaRPr lang="es-ES" sz="2800" b="1" dirty="0">
              <a:solidFill>
                <a:schemeClr val="tx1"/>
              </a:solidFill>
            </a:endParaRPr>
          </a:p>
        </p:txBody>
      </p:sp>
      <p:sp>
        <p:nvSpPr>
          <p:cNvPr id="3" name="Marcador de contenido 2"/>
          <p:cNvSpPr>
            <a:spLocks noGrp="1"/>
          </p:cNvSpPr>
          <p:nvPr>
            <p:ph idx="1"/>
          </p:nvPr>
        </p:nvSpPr>
        <p:spPr>
          <a:xfrm>
            <a:off x="1146221" y="2603860"/>
            <a:ext cx="9015211" cy="3777622"/>
          </a:xfrm>
        </p:spPr>
        <p:txBody>
          <a:bodyPr>
            <a:normAutofit/>
          </a:bodyPr>
          <a:lstStyle/>
          <a:p>
            <a:pPr algn="just"/>
            <a:r>
              <a:rPr lang="es-ES" sz="2000" dirty="0"/>
              <a:t>Las horas después de la escuela son un tiempo importante que puede ser utilizado para enriquecer el aprendizaje y las aptitudes sociales. Todos los estudiantes pueden verse beneficiados por el seguro y estructurado ambiente que los programas extracurriculares ofrecen siempre y cuando el horario sea lo más factible y las actividades establecidas por quienes lo requieren y se acoplen según los intereses.</a:t>
            </a:r>
          </a:p>
          <a:p>
            <a:pPr marL="114300" indent="0">
              <a:buNone/>
            </a:pPr>
            <a:endParaRPr lang="es-EC" sz="2000" dirty="0"/>
          </a:p>
        </p:txBody>
      </p:sp>
    </p:spTree>
    <p:extLst>
      <p:ext uri="{BB962C8B-B14F-4D97-AF65-F5344CB8AC3E}">
        <p14:creationId xmlns:p14="http://schemas.microsoft.com/office/powerpoint/2010/main" val="4123102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C" sz="2800" b="1" dirty="0">
                <a:solidFill>
                  <a:schemeClr val="tx1"/>
                </a:solidFill>
                <a:latin typeface="+mn-lt"/>
              </a:rPr>
              <a:t>2.1.3. Importancia y sus beneficios de las actividades extracurriculares </a:t>
            </a:r>
            <a:endParaRPr lang="es-ES" sz="2800" dirty="0">
              <a:solidFill>
                <a:schemeClr val="tx1"/>
              </a:solidFill>
              <a:latin typeface="+mn-lt"/>
            </a:endParaRPr>
          </a:p>
        </p:txBody>
      </p:sp>
      <p:sp>
        <p:nvSpPr>
          <p:cNvPr id="5" name="4 Marcador de contenido"/>
          <p:cNvSpPr>
            <a:spLocks noGrp="1"/>
          </p:cNvSpPr>
          <p:nvPr>
            <p:ph idx="1"/>
          </p:nvPr>
        </p:nvSpPr>
        <p:spPr>
          <a:xfrm>
            <a:off x="622479" y="2257023"/>
            <a:ext cx="10160000" cy="4800600"/>
          </a:xfrm>
        </p:spPr>
        <p:txBody>
          <a:bodyPr>
            <a:normAutofit/>
          </a:bodyPr>
          <a:lstStyle/>
          <a:p>
            <a:pPr algn="just"/>
            <a:r>
              <a:rPr lang="es-EC" sz="2000" dirty="0"/>
              <a:t>Un buen programa de actividades extracurricular puede convertir esas horas sin objetivos de las tardes en tiempo productivo para el aprendizaje. Este es un beneficio muy importante para los chicos con dificultades de aprendizaje y de atención. Aquí le presentamos seis cosas que un programa de alta calidad después de la escuela podría ofrecer a </a:t>
            </a:r>
            <a:r>
              <a:rPr lang="es-EC" sz="2000" dirty="0" smtClean="0"/>
              <a:t>sus </a:t>
            </a:r>
            <a:r>
              <a:rPr lang="es-EC" sz="2000" dirty="0"/>
              <a:t>hijos.</a:t>
            </a:r>
            <a:endParaRPr lang="es-ES" sz="2000" dirty="0"/>
          </a:p>
          <a:p>
            <a:pPr algn="just"/>
            <a:endParaRPr lang="es-ES" sz="2000" dirty="0"/>
          </a:p>
        </p:txBody>
      </p:sp>
    </p:spTree>
    <p:extLst>
      <p:ext uri="{BB962C8B-B14F-4D97-AF65-F5344CB8AC3E}">
        <p14:creationId xmlns:p14="http://schemas.microsoft.com/office/powerpoint/2010/main" val="2804339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3916" y="485129"/>
            <a:ext cx="7649492" cy="1280890"/>
          </a:xfrm>
        </p:spPr>
        <p:txBody>
          <a:bodyPr>
            <a:normAutofit/>
          </a:bodyPr>
          <a:lstStyle/>
          <a:p>
            <a:r>
              <a:rPr lang="es-ES" sz="2800" b="1" dirty="0">
                <a:solidFill>
                  <a:schemeClr val="tx1"/>
                </a:solidFill>
                <a:latin typeface="+mn-lt"/>
              </a:rPr>
              <a:t>2.2.</a:t>
            </a:r>
            <a:r>
              <a:rPr lang="es-ES" sz="2800" dirty="0">
                <a:solidFill>
                  <a:schemeClr val="tx1"/>
                </a:solidFill>
                <a:latin typeface="+mn-lt"/>
              </a:rPr>
              <a:t> </a:t>
            </a:r>
            <a:r>
              <a:rPr lang="es-ES" sz="2800" b="1" dirty="0">
                <a:solidFill>
                  <a:schemeClr val="tx1"/>
                </a:solidFill>
                <a:latin typeface="+mn-lt"/>
              </a:rPr>
              <a:t>Capacidades Físicas</a:t>
            </a:r>
            <a:endParaRPr lang="es-ES" sz="2800" dirty="0">
              <a:solidFill>
                <a:schemeClr val="tx1"/>
              </a:solidFill>
              <a:latin typeface="+mn-lt"/>
            </a:endParaRPr>
          </a:p>
        </p:txBody>
      </p:sp>
      <p:sp>
        <p:nvSpPr>
          <p:cNvPr id="7" name="6 Rectángulo"/>
          <p:cNvSpPr/>
          <p:nvPr/>
        </p:nvSpPr>
        <p:spPr>
          <a:xfrm>
            <a:off x="2751786" y="1973695"/>
            <a:ext cx="6096000" cy="3139321"/>
          </a:xfrm>
          <a:prstGeom prst="rect">
            <a:avLst/>
          </a:prstGeom>
        </p:spPr>
        <p:txBody>
          <a:bodyPr>
            <a:spAutoFit/>
          </a:bodyPr>
          <a:lstStyle/>
          <a:p>
            <a:pPr algn="just"/>
            <a:r>
              <a:rPr lang="es-ES" dirty="0"/>
              <a:t>Con este nombre se distingue el conjunto de capacidades que posee el cuerpo para realizar un trabajo físico. Este concepto se conoce también con otros nombres tales como: capacidades motoras, cualidades motrices entre otras. </a:t>
            </a:r>
            <a:endParaRPr lang="es-ES" dirty="0" smtClean="0"/>
          </a:p>
          <a:p>
            <a:pPr algn="just"/>
            <a:endParaRPr lang="es-ES" dirty="0"/>
          </a:p>
          <a:p>
            <a:pPr algn="just"/>
            <a:r>
              <a:rPr lang="es-ES" dirty="0"/>
              <a:t>Las capacidades constituyen la expresión de numerosas habilidades corporales que permiten la realización de las diferentes actividades físicas.  Las capacidades físicas se han dividido para su estudio en condicionales, coordinativas y mixtas, aunque en la práctica deportiva están profundamente relacionadas y no es posible separarlas.</a:t>
            </a:r>
          </a:p>
        </p:txBody>
      </p:sp>
    </p:spTree>
    <p:extLst>
      <p:ext uri="{BB962C8B-B14F-4D97-AF65-F5344CB8AC3E}">
        <p14:creationId xmlns:p14="http://schemas.microsoft.com/office/powerpoint/2010/main" val="28770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559716"/>
            <a:ext cx="9079605" cy="1280890"/>
          </a:xfrm>
        </p:spPr>
        <p:txBody>
          <a:bodyPr>
            <a:normAutofit/>
          </a:bodyPr>
          <a:lstStyle/>
          <a:p>
            <a:pPr algn="ctr"/>
            <a:r>
              <a:rPr lang="es-EC" sz="3200" b="1" dirty="0">
                <a:solidFill>
                  <a:schemeClr val="tx1"/>
                </a:solidFill>
                <a:latin typeface="+mn-lt"/>
              </a:rPr>
              <a:t>2.2.1. El entrenamiento </a:t>
            </a:r>
            <a:r>
              <a:rPr lang="es-EC" sz="3200" b="1" dirty="0" smtClean="0">
                <a:solidFill>
                  <a:schemeClr val="tx1"/>
                </a:solidFill>
                <a:latin typeface="+mn-lt"/>
              </a:rPr>
              <a:t>deportivo</a:t>
            </a:r>
            <a:endParaRPr lang="es-ES" sz="3200" b="1" dirty="0">
              <a:solidFill>
                <a:schemeClr val="tx1"/>
              </a:solidFill>
              <a:latin typeface="+mn-lt"/>
            </a:endParaRPr>
          </a:p>
        </p:txBody>
      </p:sp>
      <p:sp>
        <p:nvSpPr>
          <p:cNvPr id="3" name="Marcador de contenido 2"/>
          <p:cNvSpPr>
            <a:spLocks noGrp="1"/>
          </p:cNvSpPr>
          <p:nvPr>
            <p:ph idx="1"/>
          </p:nvPr>
        </p:nvSpPr>
        <p:spPr>
          <a:xfrm>
            <a:off x="515155" y="2133600"/>
            <a:ext cx="10406130" cy="3777622"/>
          </a:xfrm>
        </p:spPr>
        <p:txBody>
          <a:bodyPr>
            <a:noAutofit/>
          </a:bodyPr>
          <a:lstStyle/>
          <a:p>
            <a:pPr algn="just"/>
            <a:r>
              <a:rPr lang="es-EC" sz="1800" dirty="0"/>
              <a:t>Al introducir el estudio del tema, es necesario reflexionar, como explica (</a:t>
            </a:r>
            <a:r>
              <a:rPr lang="es-EC" sz="1800" dirty="0" err="1"/>
              <a:t>Forteza</a:t>
            </a:r>
            <a:r>
              <a:rPr lang="es-EC" sz="1800" dirty="0"/>
              <a:t>, 1999) si  los contenidos del  entrenamiento deportivo que se enmarcan en el concepto de la preparación del deportista, satisfacen las demandas de la organización de la carga de entrenamiento, pues </a:t>
            </a:r>
            <a:r>
              <a:rPr lang="es-ES_tradnl" sz="1800" dirty="0"/>
              <a:t> si se considera</a:t>
            </a:r>
            <a:r>
              <a:rPr lang="es-ES" sz="1800" dirty="0"/>
              <a:t>n</a:t>
            </a:r>
            <a:r>
              <a:rPr lang="es-ES_tradnl" sz="1800" dirty="0"/>
              <a:t> las demandas actuales de la programación del contenido de preparación, indiscutiblemente </a:t>
            </a:r>
            <a:r>
              <a:rPr lang="es-ES" sz="1800" dirty="0"/>
              <a:t>el planteamiento es que no.</a:t>
            </a:r>
          </a:p>
          <a:p>
            <a:pPr algn="just"/>
            <a:endParaRPr lang="es-EC" sz="1800" dirty="0" smtClean="0"/>
          </a:p>
          <a:p>
            <a:pPr algn="just"/>
            <a:r>
              <a:rPr lang="es-ES" sz="1800" dirty="0"/>
              <a:t>L</a:t>
            </a:r>
            <a:r>
              <a:rPr lang="es-ES_tradnl" sz="1800" dirty="0"/>
              <a:t>a teoría y metodología del entrenamiento deportivo en sus contenidos académicos y científicos, desde hace muchos años ha estado abordando en sus publicaciones un aspecto que relaciona los diferentes tipos de preparación deportiva. Ya  </a:t>
            </a:r>
            <a:r>
              <a:rPr lang="es-EC" sz="1800" dirty="0"/>
              <a:t>(</a:t>
            </a:r>
            <a:r>
              <a:rPr lang="es-EC" sz="1800" dirty="0" err="1"/>
              <a:t>Matveev</a:t>
            </a:r>
            <a:r>
              <a:rPr lang="es-EC" sz="1800" dirty="0"/>
              <a:t>, 1983)</a:t>
            </a:r>
            <a:r>
              <a:rPr lang="es-ES_tradnl" sz="1800" dirty="0"/>
              <a:t> l</a:t>
            </a:r>
            <a:r>
              <a:rPr lang="es-ES" sz="1800" dirty="0"/>
              <a:t>o</a:t>
            </a:r>
            <a:r>
              <a:rPr lang="es-ES_tradnl" sz="1800" dirty="0"/>
              <a:t> define</a:t>
            </a:r>
            <a:r>
              <a:rPr lang="es-ES" sz="1800" dirty="0"/>
              <a:t>ó</a:t>
            </a:r>
            <a:r>
              <a:rPr lang="es-ES_tradnl" sz="1800" dirty="0"/>
              <a:t> como concepto principal de la teoría del entrenamiento</a:t>
            </a:r>
            <a:r>
              <a:rPr lang="es-ES" sz="1800" dirty="0"/>
              <a:t>. </a:t>
            </a:r>
            <a:endParaRPr lang="es-ES" sz="1800" dirty="0" smtClean="0"/>
          </a:p>
          <a:p>
            <a:pPr algn="just"/>
            <a:endParaRPr lang="es-ES" sz="1800" dirty="0"/>
          </a:p>
          <a:p>
            <a:pPr algn="just"/>
            <a:r>
              <a:rPr lang="es-ES_tradnl" sz="1800" dirty="0"/>
              <a:t>E</a:t>
            </a:r>
            <a:r>
              <a:rPr lang="es-ES" sz="1800" dirty="0"/>
              <a:t>l</a:t>
            </a:r>
            <a:r>
              <a:rPr lang="es-ES_tradnl" sz="1800" dirty="0"/>
              <a:t> concepto </a:t>
            </a:r>
            <a:r>
              <a:rPr lang="es-ES" sz="1800" dirty="0"/>
              <a:t>de</a:t>
            </a:r>
            <a:r>
              <a:rPr lang="es-ES_tradnl" sz="1800" dirty="0"/>
              <a:t> Preparación del Deportista  ha tratado de abordar todos aquellos contenidos que debe recibir un deportista no solo en su ciclo anual de preparación, sino también durante su vida deportiva</a:t>
            </a:r>
            <a:r>
              <a:rPr lang="es-ES" sz="1800" dirty="0"/>
              <a:t>.</a:t>
            </a:r>
            <a:r>
              <a:rPr lang="es-ES_tradnl" sz="1800" dirty="0"/>
              <a:t> De todos es conocido que los aspectos de la preparación del deportista  </a:t>
            </a:r>
            <a:r>
              <a:rPr lang="es-ES" sz="1800" dirty="0"/>
              <a:t>están íntimamente asociados con el conjunto de preparaciones que este autor estableció hace mucho tiempo.</a:t>
            </a:r>
          </a:p>
          <a:p>
            <a:pPr algn="just"/>
            <a:endParaRPr lang="es-EC" sz="1800" dirty="0"/>
          </a:p>
        </p:txBody>
      </p:sp>
    </p:spTree>
    <p:extLst>
      <p:ext uri="{BB962C8B-B14F-4D97-AF65-F5344CB8AC3E}">
        <p14:creationId xmlns:p14="http://schemas.microsoft.com/office/powerpoint/2010/main" val="1373804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9854" y="624110"/>
            <a:ext cx="10474302" cy="1280890"/>
          </a:xfrm>
        </p:spPr>
        <p:txBody>
          <a:bodyPr>
            <a:noAutofit/>
          </a:bodyPr>
          <a:lstStyle/>
          <a:p>
            <a:r>
              <a:rPr lang="es-EC" sz="2800" b="1" dirty="0">
                <a:solidFill>
                  <a:schemeClr val="tx1"/>
                </a:solidFill>
                <a:latin typeface="+mn-lt"/>
              </a:rPr>
              <a:t>2.2.2. Las Direcciones Determinantes y Condicionantes del </a:t>
            </a:r>
            <a:r>
              <a:rPr lang="es-EC" sz="2800" b="1" dirty="0" smtClean="0">
                <a:solidFill>
                  <a:schemeClr val="tx1"/>
                </a:solidFill>
                <a:latin typeface="+mn-lt"/>
              </a:rPr>
              <a:t>Rendimiento</a:t>
            </a:r>
            <a:endParaRPr lang="es-ES" sz="2800" b="1" dirty="0">
              <a:solidFill>
                <a:schemeClr val="tx1"/>
              </a:solidFill>
              <a:latin typeface="+mn-lt"/>
            </a:endParaRPr>
          </a:p>
        </p:txBody>
      </p:sp>
      <p:sp>
        <p:nvSpPr>
          <p:cNvPr id="3" name="Marcador de contenido 2"/>
          <p:cNvSpPr>
            <a:spLocks noGrp="1"/>
          </p:cNvSpPr>
          <p:nvPr>
            <p:ph idx="1"/>
          </p:nvPr>
        </p:nvSpPr>
        <p:spPr>
          <a:xfrm>
            <a:off x="914400" y="1905001"/>
            <a:ext cx="9453093" cy="2770030"/>
          </a:xfrm>
        </p:spPr>
        <p:txBody>
          <a:bodyPr>
            <a:normAutofit/>
          </a:bodyPr>
          <a:lstStyle/>
          <a:p>
            <a:pPr algn="just"/>
            <a:endParaRPr lang="es-EC" sz="2000" dirty="0" smtClean="0"/>
          </a:p>
          <a:p>
            <a:pPr algn="just"/>
            <a:r>
              <a:rPr lang="es-ES_tradnl" sz="2000" dirty="0"/>
              <a:t>Al particularizar la planificación del entrenamiento deportivo</a:t>
            </a:r>
            <a:r>
              <a:rPr lang="es-ES" sz="2000" dirty="0"/>
              <a:t> o de la preparación física, </a:t>
            </a:r>
            <a:r>
              <a:rPr lang="es-ES_tradnl" sz="2000" dirty="0"/>
              <a:t> considerando  el conjunto de direcciones </a:t>
            </a:r>
            <a:r>
              <a:rPr lang="es-ES" sz="2000" dirty="0"/>
              <a:t>listadas con antelación</a:t>
            </a:r>
            <a:r>
              <a:rPr lang="es-ES_tradnl" sz="2000" dirty="0"/>
              <a:t>,  no puede pasarse por alto que cada una de ellas no tiene el mismo peso en la preparación del deportista. Ello está asociado con las direcciones más importantes para un deporte y para otro. Mientras unas direcciones garantizan el resultado o están directamente vinculados a él,  otras lo apoyan o actúan de sostén para el desarrollo de las primeras.</a:t>
            </a:r>
            <a:endParaRPr lang="es-ES" sz="2000" dirty="0"/>
          </a:p>
          <a:p>
            <a:pPr algn="just"/>
            <a:endParaRPr lang="es-EC" sz="2000" dirty="0"/>
          </a:p>
        </p:txBody>
      </p:sp>
    </p:spTree>
    <p:extLst>
      <p:ext uri="{BB962C8B-B14F-4D97-AF65-F5344CB8AC3E}">
        <p14:creationId xmlns:p14="http://schemas.microsoft.com/office/powerpoint/2010/main" val="2856387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774666" y="694317"/>
            <a:ext cx="5148717" cy="369332"/>
          </a:xfrm>
          <a:prstGeom prst="rect">
            <a:avLst/>
          </a:prstGeom>
        </p:spPr>
        <p:txBody>
          <a:bodyPr wrap="none">
            <a:spAutoFit/>
          </a:bodyPr>
          <a:lstStyle/>
          <a:p>
            <a:r>
              <a:rPr lang="es-EC" b="1" dirty="0"/>
              <a:t>2.2.2.1. </a:t>
            </a:r>
            <a:r>
              <a:rPr lang="es-ES_tradnl" b="1" dirty="0"/>
              <a:t>Direcciones Determinantes del Rendimiento</a:t>
            </a:r>
            <a:endParaRPr lang="es-ES" b="1" dirty="0"/>
          </a:p>
        </p:txBody>
      </p:sp>
      <p:sp>
        <p:nvSpPr>
          <p:cNvPr id="7" name="6 Rectángulo"/>
          <p:cNvSpPr/>
          <p:nvPr/>
        </p:nvSpPr>
        <p:spPr>
          <a:xfrm>
            <a:off x="1330815" y="1600413"/>
            <a:ext cx="8036417" cy="1754326"/>
          </a:xfrm>
          <a:prstGeom prst="rect">
            <a:avLst/>
          </a:prstGeom>
        </p:spPr>
        <p:txBody>
          <a:bodyPr wrap="square">
            <a:spAutoFit/>
          </a:bodyPr>
          <a:lstStyle/>
          <a:p>
            <a:pPr algn="just"/>
            <a:r>
              <a:rPr lang="es-ES_tradnl" dirty="0"/>
              <a:t>Las  Direcciones Determinantes del Rendimiento son los contenidos de la preparación </a:t>
            </a:r>
            <a:r>
              <a:rPr lang="es-ES" dirty="0"/>
              <a:t>directamente vinculados con  el </a:t>
            </a:r>
            <a:r>
              <a:rPr lang="es-ES_tradnl" dirty="0"/>
              <a:t>  rendimiento. Son los factores determinantes que caracterizan a una especialidad deportiva.</a:t>
            </a:r>
            <a:r>
              <a:rPr lang="es-ES" dirty="0"/>
              <a:t> En el sentido histórico son considerados DDR todo aquel conjunto de capacidades motrices que garantizan la preparación  especial del deportista y por ende, que son afines al deporte en cuestión.</a:t>
            </a:r>
          </a:p>
        </p:txBody>
      </p:sp>
      <p:sp>
        <p:nvSpPr>
          <p:cNvPr id="8" name="7 Rectángulo"/>
          <p:cNvSpPr/>
          <p:nvPr/>
        </p:nvSpPr>
        <p:spPr>
          <a:xfrm>
            <a:off x="2614750" y="3595490"/>
            <a:ext cx="5308633" cy="369332"/>
          </a:xfrm>
          <a:prstGeom prst="rect">
            <a:avLst/>
          </a:prstGeom>
        </p:spPr>
        <p:txBody>
          <a:bodyPr wrap="none">
            <a:spAutoFit/>
          </a:bodyPr>
          <a:lstStyle/>
          <a:p>
            <a:r>
              <a:rPr lang="es-EC" b="1" dirty="0"/>
              <a:t>2.2.2.2. </a:t>
            </a:r>
            <a:r>
              <a:rPr lang="es-ES_tradnl" b="1" dirty="0"/>
              <a:t>Direcciones Condicionantes </a:t>
            </a:r>
            <a:r>
              <a:rPr lang="es-EC" b="1" dirty="0"/>
              <a:t> del Rendimiento.</a:t>
            </a:r>
            <a:endParaRPr lang="es-ES" b="1" dirty="0"/>
          </a:p>
        </p:txBody>
      </p:sp>
      <p:sp>
        <p:nvSpPr>
          <p:cNvPr id="9" name="8 Rectángulo"/>
          <p:cNvSpPr/>
          <p:nvPr/>
        </p:nvSpPr>
        <p:spPr>
          <a:xfrm>
            <a:off x="1293787" y="4282432"/>
            <a:ext cx="8073445" cy="2031325"/>
          </a:xfrm>
          <a:prstGeom prst="rect">
            <a:avLst/>
          </a:prstGeom>
        </p:spPr>
        <p:txBody>
          <a:bodyPr wrap="square">
            <a:spAutoFit/>
          </a:bodyPr>
          <a:lstStyle/>
          <a:p>
            <a:pPr algn="just"/>
            <a:r>
              <a:rPr lang="es-ES_tradnl" dirty="0"/>
              <a:t>Las  Direcciones </a:t>
            </a:r>
            <a:r>
              <a:rPr lang="es-ES" dirty="0"/>
              <a:t>Condicionantes </a:t>
            </a:r>
            <a:r>
              <a:rPr lang="es-ES_tradnl" dirty="0"/>
              <a:t>del Rendimiento son los contenidos de la preparación </a:t>
            </a:r>
            <a:r>
              <a:rPr lang="es-ES" dirty="0"/>
              <a:t>que no están directamente vinculados con  el </a:t>
            </a:r>
            <a:r>
              <a:rPr lang="es-ES_tradnl" dirty="0"/>
              <a:t>  rendimiento. Son los</a:t>
            </a:r>
            <a:r>
              <a:rPr lang="es-ES" dirty="0"/>
              <a:t>agentes</a:t>
            </a:r>
            <a:r>
              <a:rPr lang="es-ES_tradnl" dirty="0"/>
              <a:t> </a:t>
            </a:r>
            <a:r>
              <a:rPr lang="es-ES" dirty="0"/>
              <a:t>que no son </a:t>
            </a:r>
            <a:r>
              <a:rPr lang="es-ES_tradnl" dirty="0"/>
              <a:t>determinantes</a:t>
            </a:r>
            <a:r>
              <a:rPr lang="es-ES" dirty="0"/>
              <a:t>, aunque presentan cierta dependencia con el resultado deportivo, aunque muy bajo. Siguiendo la línea  histórica este tipo de  direcciones, constituyen todo aquel conjunto de capacidades motrices que garantizan la preparación  general  del deportista y que resultan de una baja  afinidad al deporte en cuestión. </a:t>
            </a:r>
          </a:p>
        </p:txBody>
      </p:sp>
    </p:spTree>
    <p:extLst>
      <p:ext uri="{BB962C8B-B14F-4D97-AF65-F5344CB8AC3E}">
        <p14:creationId xmlns:p14="http://schemas.microsoft.com/office/powerpoint/2010/main" val="2612338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004552" y="468834"/>
            <a:ext cx="9478851" cy="830997"/>
          </a:xfrm>
          <a:prstGeom prst="rect">
            <a:avLst/>
          </a:prstGeom>
        </p:spPr>
        <p:txBody>
          <a:bodyPr wrap="square">
            <a:spAutoFit/>
          </a:bodyPr>
          <a:lstStyle/>
          <a:p>
            <a:r>
              <a:rPr lang="es-EC" sz="2400" b="1" dirty="0"/>
              <a:t>Tabla 2. </a:t>
            </a:r>
            <a:endParaRPr lang="es-ES" sz="2400" b="1" dirty="0"/>
          </a:p>
          <a:p>
            <a:r>
              <a:rPr lang="es-EC" sz="2400" b="1" dirty="0"/>
              <a:t>Direcciones que se recomiendan utilizar  en el proceso del entrenamiento</a:t>
            </a:r>
            <a:endParaRPr lang="es-ES" sz="2400" b="1" dirty="0"/>
          </a:p>
        </p:txBody>
      </p:sp>
      <p:pic>
        <p:nvPicPr>
          <p:cNvPr id="8" name="7 Imagen"/>
          <p:cNvPicPr/>
          <p:nvPr/>
        </p:nvPicPr>
        <p:blipFill>
          <a:blip r:embed="rId2">
            <a:extLst>
              <a:ext uri="{28A0092B-C50C-407E-A947-70E740481C1C}">
                <a14:useLocalDpi xmlns:a14="http://schemas.microsoft.com/office/drawing/2010/main" val="0"/>
              </a:ext>
            </a:extLst>
          </a:blip>
          <a:srcRect/>
          <a:stretch>
            <a:fillRect/>
          </a:stretch>
        </p:blipFill>
        <p:spPr bwMode="auto">
          <a:xfrm>
            <a:off x="2240924" y="1519706"/>
            <a:ext cx="6658377" cy="5228823"/>
          </a:xfrm>
          <a:prstGeom prst="rect">
            <a:avLst/>
          </a:prstGeom>
          <a:noFill/>
          <a:ln>
            <a:noFill/>
          </a:ln>
        </p:spPr>
      </p:pic>
      <p:sp>
        <p:nvSpPr>
          <p:cNvPr id="9" name="8 Rectángulo"/>
          <p:cNvSpPr/>
          <p:nvPr/>
        </p:nvSpPr>
        <p:spPr>
          <a:xfrm>
            <a:off x="8899301" y="6471530"/>
            <a:ext cx="2222981" cy="276999"/>
          </a:xfrm>
          <a:prstGeom prst="rect">
            <a:avLst/>
          </a:prstGeom>
        </p:spPr>
        <p:txBody>
          <a:bodyPr wrap="none">
            <a:spAutoFit/>
          </a:bodyPr>
          <a:lstStyle/>
          <a:p>
            <a:r>
              <a:rPr lang="es-ES" sz="1200" dirty="0"/>
              <a:t>Fuente</a:t>
            </a:r>
            <a:r>
              <a:rPr lang="es-ES" sz="1200" b="1" dirty="0"/>
              <a:t>: </a:t>
            </a:r>
            <a:r>
              <a:rPr lang="es-EC" sz="1200" dirty="0"/>
              <a:t>(Cardozo Huanca, 2010).</a:t>
            </a:r>
            <a:endParaRPr lang="es-ES" sz="1200" dirty="0"/>
          </a:p>
        </p:txBody>
      </p:sp>
    </p:spTree>
    <p:extLst>
      <p:ext uri="{BB962C8B-B14F-4D97-AF65-F5344CB8AC3E}">
        <p14:creationId xmlns:p14="http://schemas.microsoft.com/office/powerpoint/2010/main" val="214609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8186" y="504095"/>
            <a:ext cx="10019763"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s-EC" b="1" dirty="0"/>
              <a:t>CAPITULO I</a:t>
            </a:r>
            <a:endParaRPr lang="es-ES" b="1" dirty="0"/>
          </a:p>
          <a:p>
            <a:pPr algn="ctr"/>
            <a:r>
              <a:rPr lang="es-EC" b="1" dirty="0"/>
              <a:t>EL PROBLEMA DE </a:t>
            </a:r>
            <a:r>
              <a:rPr lang="es-EC" b="1" dirty="0" smtClean="0"/>
              <a:t>INVESTIGACIÓN</a:t>
            </a:r>
            <a:endParaRPr lang="es-ES" b="1" dirty="0"/>
          </a:p>
        </p:txBody>
      </p:sp>
      <p:sp>
        <p:nvSpPr>
          <p:cNvPr id="5" name="4 Rectángulo"/>
          <p:cNvSpPr/>
          <p:nvPr/>
        </p:nvSpPr>
        <p:spPr>
          <a:xfrm>
            <a:off x="618186" y="2597017"/>
            <a:ext cx="10019763" cy="12003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s-EC" b="1" dirty="0"/>
              <a:t>1.1. </a:t>
            </a:r>
            <a:r>
              <a:rPr lang="es-EC" b="1" dirty="0" smtClean="0"/>
              <a:t>Tema</a:t>
            </a:r>
          </a:p>
          <a:p>
            <a:pPr algn="ctr"/>
            <a:endParaRPr lang="es-ES" b="1" dirty="0"/>
          </a:p>
          <a:p>
            <a:pPr algn="ctr"/>
            <a:r>
              <a:rPr lang="es-ES" dirty="0"/>
              <a:t>Aplicación de un programa extracurricular para el mejoramiento de las capacidades físicas en los niños de la Escuela Amable Arauz </a:t>
            </a:r>
            <a:r>
              <a:rPr lang="es-ES" dirty="0" smtClean="0"/>
              <a:t>2016.</a:t>
            </a:r>
            <a:endParaRPr lang="es-ES" dirty="0"/>
          </a:p>
        </p:txBody>
      </p:sp>
    </p:spTree>
    <p:extLst>
      <p:ext uri="{BB962C8B-B14F-4D97-AF65-F5344CB8AC3E}">
        <p14:creationId xmlns:p14="http://schemas.microsoft.com/office/powerpoint/2010/main" val="785793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262128" y="363467"/>
            <a:ext cx="7405352" cy="646331"/>
          </a:xfrm>
          <a:prstGeom prst="rect">
            <a:avLst/>
          </a:prstGeom>
        </p:spPr>
        <p:txBody>
          <a:bodyPr wrap="square">
            <a:spAutoFit/>
          </a:bodyPr>
          <a:lstStyle/>
          <a:p>
            <a:r>
              <a:rPr lang="es-EC" b="1" dirty="0" smtClean="0"/>
              <a:t>CAPÍTULO IV</a:t>
            </a:r>
            <a:endParaRPr lang="es-ES" b="1" dirty="0" smtClean="0"/>
          </a:p>
          <a:p>
            <a:r>
              <a:rPr lang="es-EC" b="1" dirty="0" smtClean="0"/>
              <a:t>METODOLOGÍA DE LA INVESTIGACIÓN</a:t>
            </a:r>
            <a:endParaRPr lang="es-ES" b="1" dirty="0"/>
          </a:p>
        </p:txBody>
      </p:sp>
      <p:sp>
        <p:nvSpPr>
          <p:cNvPr id="7" name="6 Rectángulo"/>
          <p:cNvSpPr/>
          <p:nvPr/>
        </p:nvSpPr>
        <p:spPr>
          <a:xfrm>
            <a:off x="3223802" y="1136877"/>
            <a:ext cx="2872197" cy="369332"/>
          </a:xfrm>
          <a:prstGeom prst="rect">
            <a:avLst/>
          </a:prstGeom>
        </p:spPr>
        <p:txBody>
          <a:bodyPr wrap="none">
            <a:spAutoFit/>
          </a:bodyPr>
          <a:lstStyle/>
          <a:p>
            <a:r>
              <a:rPr lang="es-EC" b="1" dirty="0"/>
              <a:t>4.1. Tipo de la investigación </a:t>
            </a:r>
            <a:endParaRPr lang="es-ES" b="1" dirty="0"/>
          </a:p>
        </p:txBody>
      </p:sp>
      <p:sp>
        <p:nvSpPr>
          <p:cNvPr id="8" name="7 Rectángulo"/>
          <p:cNvSpPr/>
          <p:nvPr/>
        </p:nvSpPr>
        <p:spPr>
          <a:xfrm>
            <a:off x="1262128" y="1724215"/>
            <a:ext cx="9169757" cy="1754326"/>
          </a:xfrm>
          <a:prstGeom prst="rect">
            <a:avLst/>
          </a:prstGeom>
        </p:spPr>
        <p:txBody>
          <a:bodyPr wrap="square">
            <a:spAutoFit/>
          </a:bodyPr>
          <a:lstStyle/>
          <a:p>
            <a:pPr algn="just"/>
            <a:r>
              <a:rPr lang="es-CO" dirty="0"/>
              <a:t>En el estudio de las capacidades físicas,  tiene gran relevancia la investigación cuantitativa, dado que la manera de indagar por estos asuntos están condicionados a la medición y cuantificación; ya sea para dar cuenta de una caracterización, o para establecer relaciones entre las variables que son indagadas. Por lo tanto, para las características de este estudio, se hace indispensable la utilización de la metodología cuantitativa y a la vez determinar de formar descriptiva característica propia de la muestra.</a:t>
            </a:r>
            <a:endParaRPr lang="es-ES" dirty="0"/>
          </a:p>
        </p:txBody>
      </p:sp>
      <p:sp>
        <p:nvSpPr>
          <p:cNvPr id="9" name="8 Rectángulo"/>
          <p:cNvSpPr/>
          <p:nvPr/>
        </p:nvSpPr>
        <p:spPr>
          <a:xfrm>
            <a:off x="3223801" y="3652617"/>
            <a:ext cx="3192925" cy="369332"/>
          </a:xfrm>
          <a:prstGeom prst="rect">
            <a:avLst/>
          </a:prstGeom>
        </p:spPr>
        <p:txBody>
          <a:bodyPr wrap="none">
            <a:spAutoFit/>
          </a:bodyPr>
          <a:lstStyle/>
          <a:p>
            <a:r>
              <a:rPr lang="es-ES" b="1" dirty="0"/>
              <a:t>4.2. Enfoque de la investigación</a:t>
            </a:r>
            <a:endParaRPr lang="es-ES" dirty="0"/>
          </a:p>
        </p:txBody>
      </p:sp>
      <p:sp>
        <p:nvSpPr>
          <p:cNvPr id="10" name="9 Rectángulo"/>
          <p:cNvSpPr/>
          <p:nvPr/>
        </p:nvSpPr>
        <p:spPr>
          <a:xfrm>
            <a:off x="1262128" y="4286801"/>
            <a:ext cx="9337183" cy="2308324"/>
          </a:xfrm>
          <a:prstGeom prst="rect">
            <a:avLst/>
          </a:prstGeom>
        </p:spPr>
        <p:txBody>
          <a:bodyPr wrap="square">
            <a:spAutoFit/>
          </a:bodyPr>
          <a:lstStyle/>
          <a:p>
            <a:r>
              <a:rPr lang="es-ES" dirty="0"/>
              <a:t>La presente </a:t>
            </a:r>
            <a:r>
              <a:rPr lang="es-ES" dirty="0" smtClean="0"/>
              <a:t>investigación </a:t>
            </a:r>
            <a:r>
              <a:rPr lang="es-ES" dirty="0"/>
              <a:t>se enfocara en crear un programa extracurricular para el mejoramiento de las capacidades físicas en los niños de la Escuela Amble Arauz </a:t>
            </a:r>
          </a:p>
          <a:p>
            <a:r>
              <a:rPr lang="es-ES" dirty="0"/>
              <a:t>Estrategias comunes de los enfoques cuantitativos y cualitativos</a:t>
            </a:r>
            <a:br>
              <a:rPr lang="es-ES" dirty="0"/>
            </a:br>
            <a:r>
              <a:rPr lang="es-ES" dirty="0"/>
              <a:t>llevan a cabo la observación y la evaluación de fenómenos.</a:t>
            </a:r>
            <a:br>
              <a:rPr lang="es-ES" dirty="0"/>
            </a:br>
            <a:r>
              <a:rPr lang="es-ES" dirty="0"/>
              <a:t>Establecen conjeturas como consecuencia de la observación y evaluación</a:t>
            </a:r>
            <a:br>
              <a:rPr lang="es-ES" dirty="0"/>
            </a:br>
            <a:r>
              <a:rPr lang="es-ES" dirty="0"/>
              <a:t>de muestran el grado en que las conjeturas tienen fundamento.</a:t>
            </a:r>
            <a:br>
              <a:rPr lang="es-ES" dirty="0"/>
            </a:br>
            <a:r>
              <a:rPr lang="es-ES" dirty="0"/>
              <a:t>Proponen nuevas observaciones y evaluaciones para fundamentar, modificar o reemplazar las conjeturas previamente aceptadas.</a:t>
            </a:r>
          </a:p>
        </p:txBody>
      </p:sp>
    </p:spTree>
    <p:extLst>
      <p:ext uri="{BB962C8B-B14F-4D97-AF65-F5344CB8AC3E}">
        <p14:creationId xmlns:p14="http://schemas.microsoft.com/office/powerpoint/2010/main" val="691915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762187" y="501133"/>
            <a:ext cx="3952257" cy="523220"/>
          </a:xfrm>
          <a:prstGeom prst="rect">
            <a:avLst/>
          </a:prstGeom>
        </p:spPr>
        <p:txBody>
          <a:bodyPr wrap="square">
            <a:spAutoFit/>
          </a:bodyPr>
          <a:lstStyle/>
          <a:p>
            <a:r>
              <a:rPr lang="es-EC" sz="2800" b="1" dirty="0"/>
              <a:t>4.3. Población y muestra</a:t>
            </a:r>
            <a:endParaRPr lang="es-ES" sz="2800" b="1" dirty="0"/>
          </a:p>
        </p:txBody>
      </p:sp>
      <p:sp>
        <p:nvSpPr>
          <p:cNvPr id="7" name="6 Rectángulo"/>
          <p:cNvSpPr/>
          <p:nvPr/>
        </p:nvSpPr>
        <p:spPr>
          <a:xfrm>
            <a:off x="798489" y="1443841"/>
            <a:ext cx="9710671" cy="5355312"/>
          </a:xfrm>
          <a:prstGeom prst="rect">
            <a:avLst/>
          </a:prstGeom>
        </p:spPr>
        <p:txBody>
          <a:bodyPr wrap="square">
            <a:spAutoFit/>
          </a:bodyPr>
          <a:lstStyle/>
          <a:p>
            <a:pPr algn="just"/>
            <a:r>
              <a:rPr lang="es-EC" b="1" dirty="0"/>
              <a:t>4.3.1. Población.</a:t>
            </a:r>
            <a:endParaRPr lang="es-ES" b="1" dirty="0"/>
          </a:p>
          <a:p>
            <a:pPr algn="just"/>
            <a:r>
              <a:rPr lang="es-ES" dirty="0"/>
              <a:t>Es el conjunto de elementos que poseen unas características comunes, determinadas previamente y del cual se puede realizar las observaciones y extraer muestras representativas.</a:t>
            </a:r>
          </a:p>
          <a:p>
            <a:pPr algn="just"/>
            <a:r>
              <a:rPr lang="es-ES" dirty="0"/>
              <a:t>La población prevista para este experimento está compuesta por los  niños de la Escuela Amable Arauz ubicada en el sector de </a:t>
            </a:r>
            <a:r>
              <a:rPr lang="es-ES" dirty="0" err="1"/>
              <a:t>Conocoto</a:t>
            </a:r>
            <a:r>
              <a:rPr lang="es-ES" dirty="0"/>
              <a:t>, Cantón Quito, Provincia de Pichincha</a:t>
            </a:r>
            <a:r>
              <a:rPr lang="es-ES" dirty="0" smtClean="0"/>
              <a:t>.</a:t>
            </a:r>
          </a:p>
          <a:p>
            <a:pPr algn="just"/>
            <a:endParaRPr lang="es-ES" dirty="0"/>
          </a:p>
          <a:p>
            <a:pPr algn="just"/>
            <a:r>
              <a:rPr lang="es-EC" b="1" dirty="0"/>
              <a:t>4.3.2. Muestra.</a:t>
            </a:r>
            <a:endParaRPr lang="es-ES" b="1" dirty="0"/>
          </a:p>
          <a:p>
            <a:pPr algn="just"/>
            <a:r>
              <a:rPr lang="es-ES" dirty="0"/>
              <a:t>En el lenguaje de la estadística con este término se hace referencia a la parte o fracción representativa de un conjunto de una población, universo o colectivo, que ha sido elegida con el fin de investigar ciertas características.</a:t>
            </a:r>
          </a:p>
          <a:p>
            <a:pPr algn="just"/>
            <a:r>
              <a:rPr lang="es-ES" dirty="0"/>
              <a:t>Para la obtención de la información se trabajará con la totalidad de la población mencionada en la población</a:t>
            </a:r>
            <a:r>
              <a:rPr lang="es-ES" dirty="0" smtClean="0"/>
              <a:t>.</a:t>
            </a:r>
          </a:p>
          <a:p>
            <a:pPr algn="just"/>
            <a:endParaRPr lang="es-ES" dirty="0" smtClean="0"/>
          </a:p>
          <a:p>
            <a:pPr algn="just"/>
            <a:r>
              <a:rPr lang="es-EC" b="1" dirty="0"/>
              <a:t>4.4. Técnicas e instrumentos.</a:t>
            </a:r>
            <a:endParaRPr lang="es-ES" b="1" dirty="0"/>
          </a:p>
          <a:p>
            <a:pPr algn="just"/>
            <a:r>
              <a:rPr lang="es-ES" dirty="0"/>
              <a:t>Para la recolección de la información se utilizaron las siguientes técnicas e instrumentos:</a:t>
            </a:r>
          </a:p>
          <a:p>
            <a:pPr lvl="0" algn="just"/>
            <a:r>
              <a:rPr lang="es-ES" dirty="0"/>
              <a:t>Test de pruebas motoras </a:t>
            </a:r>
          </a:p>
          <a:p>
            <a:pPr lvl="0" algn="just"/>
            <a:r>
              <a:rPr lang="es-ES" dirty="0"/>
              <a:t>Consentimiento informado</a:t>
            </a:r>
          </a:p>
          <a:p>
            <a:pPr lvl="0" algn="just"/>
            <a:r>
              <a:rPr lang="es-ES" dirty="0"/>
              <a:t>Encuestas</a:t>
            </a:r>
          </a:p>
          <a:p>
            <a:pPr algn="just"/>
            <a:endParaRPr lang="es-ES" dirty="0"/>
          </a:p>
        </p:txBody>
      </p:sp>
    </p:spTree>
    <p:extLst>
      <p:ext uri="{BB962C8B-B14F-4D97-AF65-F5344CB8AC3E}">
        <p14:creationId xmlns:p14="http://schemas.microsoft.com/office/powerpoint/2010/main" val="16687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82580" y="355061"/>
            <a:ext cx="9465973" cy="5632311"/>
          </a:xfrm>
          <a:prstGeom prst="rect">
            <a:avLst/>
          </a:prstGeom>
        </p:spPr>
        <p:txBody>
          <a:bodyPr wrap="square">
            <a:spAutoFit/>
          </a:bodyPr>
          <a:lstStyle/>
          <a:p>
            <a:pPr algn="just"/>
            <a:r>
              <a:rPr lang="es-EC" b="1" dirty="0"/>
              <a:t>Test</a:t>
            </a:r>
            <a:endParaRPr lang="es-ES" dirty="0"/>
          </a:p>
          <a:p>
            <a:pPr algn="just"/>
            <a:r>
              <a:rPr lang="es-EC" dirty="0"/>
              <a:t>Test de grupos.- Se usan para recolectar rápidamente datos de una gran cantidad de personas, son menos costosos y generalmente no requieren tanta habilidad para ser administrados. Estos test funcionan bien, pero es difícil darse cuenta exacta del esfuerzo o motivación de cada sujeto.</a:t>
            </a:r>
            <a:endParaRPr lang="es-ES" dirty="0"/>
          </a:p>
          <a:p>
            <a:pPr algn="just"/>
            <a:r>
              <a:rPr lang="es-EC" dirty="0"/>
              <a:t>Estos test me permitirán observar el comportamiento de los integrantes de forma cuantitativa y cualitativa </a:t>
            </a:r>
            <a:endParaRPr lang="es-EC" dirty="0" smtClean="0"/>
          </a:p>
          <a:p>
            <a:pPr algn="just"/>
            <a:endParaRPr lang="es-ES" dirty="0"/>
          </a:p>
          <a:p>
            <a:pPr algn="just"/>
            <a:r>
              <a:rPr lang="es-EC" b="1" dirty="0"/>
              <a:t>Test físicos </a:t>
            </a:r>
            <a:endParaRPr lang="es-ES" dirty="0"/>
          </a:p>
          <a:p>
            <a:pPr lvl="0" algn="just"/>
            <a:r>
              <a:rPr lang="es-EC" dirty="0"/>
              <a:t>Test para medir la fuerza </a:t>
            </a:r>
            <a:endParaRPr lang="es-ES" dirty="0"/>
          </a:p>
          <a:p>
            <a:pPr lvl="0" algn="just"/>
            <a:r>
              <a:rPr lang="es-EC" dirty="0"/>
              <a:t>Test de resistencia </a:t>
            </a:r>
            <a:endParaRPr lang="es-ES" dirty="0"/>
          </a:p>
          <a:p>
            <a:pPr lvl="0" algn="just"/>
            <a:r>
              <a:rPr lang="es-EC" dirty="0"/>
              <a:t>Test de la velocidad </a:t>
            </a:r>
            <a:endParaRPr lang="es-EC" dirty="0" smtClean="0"/>
          </a:p>
          <a:p>
            <a:pPr lvl="0" algn="just"/>
            <a:endParaRPr lang="es-ES" dirty="0"/>
          </a:p>
          <a:p>
            <a:pPr algn="just"/>
            <a:r>
              <a:rPr lang="es-EC" b="1" dirty="0"/>
              <a:t>4.5. Análisis e interpretación de datos</a:t>
            </a:r>
            <a:endParaRPr lang="es-ES" b="1" dirty="0"/>
          </a:p>
          <a:p>
            <a:pPr algn="just"/>
            <a:r>
              <a:rPr lang="es-CO" dirty="0"/>
              <a:t>Teniendo en cuenta el desarrollo de una encuesta que se diseñó para la recolección de los datos de los niños y teniendo en cuenta el perfil social de la población se realizaron una serie de pruebas, las cuales arrojaron el estado de las capacidades físicas  de los niños y niñas que hacen parte de la escuela Amable Arauz esencialmente en: Fuerza, Resistencia, y velocidad</a:t>
            </a:r>
            <a:endParaRPr lang="es-ES" dirty="0"/>
          </a:p>
          <a:p>
            <a:pPr algn="just"/>
            <a:r>
              <a:rPr lang="es-CO" dirty="0"/>
              <a:t>Es de gran importancia el análisis y la interpretación de  los  datos recolectados que evidenciaron el estado  actual de la población, los cuales se registraron en las planillas los datos de cada actividad teniendo en cuenta la población edad y género.</a:t>
            </a:r>
            <a:endParaRPr lang="es-ES" dirty="0"/>
          </a:p>
        </p:txBody>
      </p:sp>
    </p:spTree>
    <p:extLst>
      <p:ext uri="{BB962C8B-B14F-4D97-AF65-F5344CB8AC3E}">
        <p14:creationId xmlns:p14="http://schemas.microsoft.com/office/powerpoint/2010/main" val="1570027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82580" y="376707"/>
            <a:ext cx="9453093" cy="5355312"/>
          </a:xfrm>
          <a:prstGeom prst="rect">
            <a:avLst/>
          </a:prstGeom>
        </p:spPr>
        <p:txBody>
          <a:bodyPr wrap="square">
            <a:spAutoFit/>
          </a:bodyPr>
          <a:lstStyle/>
          <a:p>
            <a:pPr algn="just"/>
            <a:r>
              <a:rPr lang="es-EC" b="1" dirty="0"/>
              <a:t>4.6. Descripción de actividades para la ejecución</a:t>
            </a:r>
            <a:endParaRPr lang="es-ES" b="1" dirty="0"/>
          </a:p>
          <a:p>
            <a:pPr algn="just"/>
            <a:r>
              <a:rPr lang="es-ES" dirty="0"/>
              <a:t>Al comenzar la presente investigación se tomara al grupo de control los siguientes datos personales como: talla, peso, gustos, edad y las a actividades físicas que les gusta hacer.</a:t>
            </a:r>
          </a:p>
          <a:p>
            <a:pPr algn="just"/>
            <a:r>
              <a:rPr lang="es-ES" dirty="0"/>
              <a:t>El programa extracurriculares que busque incrementar la predisposición de ejecutar las antes indicadas actividades, en los horarios y tiempos de régimen establecidos</a:t>
            </a:r>
          </a:p>
          <a:p>
            <a:pPr algn="just"/>
            <a:r>
              <a:rPr lang="es-ES" dirty="0"/>
              <a:t>Al finalizar la aplicación de las diferentes actividades físicas extracurriculares se hará una segunda evaluación donde se concluirá si mejoro o no las capacidades </a:t>
            </a:r>
            <a:r>
              <a:rPr lang="es-ES" dirty="0" err="1"/>
              <a:t>fásicas</a:t>
            </a:r>
            <a:r>
              <a:rPr lang="es-ES" dirty="0"/>
              <a:t>  en los niños de la escuela Amable Arauz. </a:t>
            </a:r>
          </a:p>
          <a:p>
            <a:pPr algn="just"/>
            <a:r>
              <a:rPr lang="es-ES" b="1" dirty="0"/>
              <a:t> </a:t>
            </a:r>
            <a:endParaRPr lang="es-ES" dirty="0"/>
          </a:p>
          <a:p>
            <a:pPr algn="just"/>
            <a:r>
              <a:rPr lang="es-EC" b="1" dirty="0"/>
              <a:t>4.7. Duración de la investigación</a:t>
            </a:r>
            <a:endParaRPr lang="es-ES" b="1" dirty="0"/>
          </a:p>
          <a:p>
            <a:pPr algn="just"/>
            <a:r>
              <a:rPr lang="es-ES" dirty="0"/>
              <a:t>El proceso investigativo que se llevara a cabo contendrá tres meses directamente para sacar conclusiones y recomendaciones que es tiempo suficiente para ver resultados y permita llegar a obtener resultados significativas y que conlleven a formular o reformulara aspectos significativos para la aplicabilidad en otros medios educativos. </a:t>
            </a:r>
            <a:endParaRPr lang="es-ES" dirty="0" smtClean="0"/>
          </a:p>
          <a:p>
            <a:pPr algn="just"/>
            <a:endParaRPr lang="es-ES" dirty="0"/>
          </a:p>
          <a:p>
            <a:pPr algn="just"/>
            <a:r>
              <a:rPr lang="es-EC" b="1" dirty="0"/>
              <a:t>4.8. Tabulación</a:t>
            </a:r>
            <a:endParaRPr lang="es-ES" b="1" dirty="0"/>
          </a:p>
          <a:p>
            <a:pPr algn="just"/>
            <a:r>
              <a:rPr lang="es-ES" dirty="0"/>
              <a:t>Expresar en valores o magnitudes la información recogida en los test que se realizaron a los niños de la Escuela Amable Arauz. Los datos obtenidos se reflejan en cuadros o tablas para su posterior análisis lo que representen los valores arrojados en este proceso investigativo.</a:t>
            </a:r>
          </a:p>
        </p:txBody>
      </p:sp>
    </p:spTree>
    <p:extLst>
      <p:ext uri="{BB962C8B-B14F-4D97-AF65-F5344CB8AC3E}">
        <p14:creationId xmlns:p14="http://schemas.microsoft.com/office/powerpoint/2010/main" val="29819167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772732" y="423654"/>
            <a:ext cx="9839460" cy="1477328"/>
          </a:xfrm>
          <a:prstGeom prst="rect">
            <a:avLst/>
          </a:prstGeom>
        </p:spPr>
        <p:txBody>
          <a:bodyPr wrap="square">
            <a:spAutoFit/>
          </a:bodyPr>
          <a:lstStyle/>
          <a:p>
            <a:pPr algn="ctr"/>
            <a:r>
              <a:rPr lang="es-EC" b="1" dirty="0"/>
              <a:t>CAPITULO V</a:t>
            </a:r>
            <a:endParaRPr lang="es-ES" b="1" dirty="0"/>
          </a:p>
          <a:p>
            <a:pPr algn="ctr"/>
            <a:r>
              <a:rPr lang="es-EC" b="1" dirty="0"/>
              <a:t>ANALISIS DE RESULTADOS</a:t>
            </a:r>
            <a:endParaRPr lang="es-ES" b="1" dirty="0"/>
          </a:p>
          <a:p>
            <a:pPr algn="ctr"/>
            <a:r>
              <a:rPr lang="es-EC" b="1" dirty="0"/>
              <a:t>5.2. Test físico </a:t>
            </a:r>
            <a:endParaRPr lang="es-ES" b="1" dirty="0"/>
          </a:p>
          <a:p>
            <a:pPr algn="ctr"/>
            <a:r>
              <a:rPr lang="es-EC" b="1" dirty="0"/>
              <a:t>Tabla 3. </a:t>
            </a:r>
            <a:endParaRPr lang="es-ES" b="1" dirty="0"/>
          </a:p>
          <a:p>
            <a:pPr algn="ctr"/>
            <a:r>
              <a:rPr lang="es-EC" b="1" dirty="0"/>
              <a:t>Test de velocidad.</a:t>
            </a:r>
            <a:endParaRPr lang="es-ES" b="1" dirty="0"/>
          </a:p>
        </p:txBody>
      </p:sp>
      <p:graphicFrame>
        <p:nvGraphicFramePr>
          <p:cNvPr id="9" name="8 Tabla"/>
          <p:cNvGraphicFramePr>
            <a:graphicFrameLocks noGrp="1"/>
          </p:cNvGraphicFramePr>
          <p:nvPr>
            <p:extLst>
              <p:ext uri="{D42A27DB-BD31-4B8C-83A1-F6EECF244321}">
                <p14:modId xmlns:p14="http://schemas.microsoft.com/office/powerpoint/2010/main" val="23529462"/>
              </p:ext>
            </p:extLst>
          </p:nvPr>
        </p:nvGraphicFramePr>
        <p:xfrm>
          <a:off x="772732" y="2181448"/>
          <a:ext cx="4403725" cy="2298700"/>
        </p:xfrm>
        <a:graphic>
          <a:graphicData uri="http://schemas.openxmlformats.org/drawingml/2006/table">
            <a:tbl>
              <a:tblPr firstRow="1" firstCol="1" bandRow="1">
                <a:tableStyleId>{5C22544A-7EE6-4342-B048-85BDC9FD1C3A}</a:tableStyleId>
              </a:tblPr>
              <a:tblGrid>
                <a:gridCol w="2186305"/>
                <a:gridCol w="1019810"/>
                <a:gridCol w="1197610"/>
              </a:tblGrid>
              <a:tr h="184150">
                <a:tc>
                  <a:txBody>
                    <a:bodyPr/>
                    <a:lstStyle/>
                    <a:p>
                      <a:endParaRPr lang="es-ES" sz="1100" dirty="0">
                        <a:solidFill>
                          <a:srgbClr val="000000"/>
                        </a:solidFill>
                        <a:effectLst/>
                        <a:latin typeface="Calibri"/>
                        <a:cs typeface="Times New Roman"/>
                      </a:endParaRPr>
                    </a:p>
                  </a:txBody>
                  <a:tcPr marL="68580" marR="68580" marT="0" marB="0"/>
                </a:tc>
                <a:tc gridSpan="2">
                  <a:txBody>
                    <a:bodyPr/>
                    <a:lstStyle/>
                    <a:p>
                      <a:pPr algn="ctr">
                        <a:spcAft>
                          <a:spcPts val="0"/>
                        </a:spcAft>
                      </a:pPr>
                      <a:r>
                        <a:rPr lang="es-EC" sz="1100">
                          <a:effectLst/>
                        </a:rPr>
                        <a:t>PROMEDIOS GENERALES</a:t>
                      </a:r>
                      <a:endParaRPr lang="es-ES" sz="1200">
                        <a:solidFill>
                          <a:srgbClr val="000000"/>
                        </a:solidFill>
                        <a:effectLst/>
                        <a:latin typeface="Times New Roman"/>
                        <a:ea typeface="Times New Roman"/>
                        <a:cs typeface="Times New Roman"/>
                      </a:endParaRPr>
                    </a:p>
                  </a:txBody>
                  <a:tcPr marL="68580" marR="68580" marT="0" marB="0"/>
                </a:tc>
                <a:tc hMerge="1">
                  <a:txBody>
                    <a:bodyPr/>
                    <a:lstStyle/>
                    <a:p>
                      <a:endParaRPr lang="es-ES"/>
                    </a:p>
                  </a:txBody>
                  <a:tcPr/>
                </a:tc>
              </a:tr>
              <a:tr h="184150">
                <a:tc>
                  <a:txBody>
                    <a:bodyPr/>
                    <a:lstStyle/>
                    <a:p>
                      <a:pPr algn="ctr">
                        <a:spcAft>
                          <a:spcPts val="0"/>
                        </a:spcAft>
                      </a:pPr>
                      <a:r>
                        <a:rPr lang="es-EC" sz="1100">
                          <a:effectLst/>
                        </a:rPr>
                        <a:t>GRUPOS</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PRE TES </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POS TEST </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GRUPO 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dirty="0">
                          <a:effectLst/>
                        </a:rPr>
                        <a:t>1,51</a:t>
                      </a:r>
                      <a:endParaRPr lang="es-ES" sz="1200" dirty="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GRUPO 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1,39</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1,42</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GRUPO III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1,59</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1,62</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GRUPO IV</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1,67</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1,68</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GRUPO V</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1,54</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1,56</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GRUPO VI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1,13</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1,36</a:t>
                      </a:r>
                      <a:endParaRPr lang="es-ES" sz="1200">
                        <a:solidFill>
                          <a:srgbClr val="000000"/>
                        </a:solidFill>
                        <a:effectLst/>
                        <a:latin typeface="Times New Roman"/>
                        <a:ea typeface="Times New Roman"/>
                        <a:cs typeface="Times New Roman"/>
                      </a:endParaRPr>
                    </a:p>
                  </a:txBody>
                  <a:tcPr marL="68580" marR="68580" marT="0" marB="0"/>
                </a:tc>
              </a:tr>
              <a:tr h="184150">
                <a:tc>
                  <a:txBody>
                    <a:bodyPr/>
                    <a:lstStyle/>
                    <a:p>
                      <a:pPr>
                        <a:spcAft>
                          <a:spcPts val="0"/>
                        </a:spcAft>
                      </a:pPr>
                      <a:r>
                        <a:rPr lang="es-EC" sz="1100">
                          <a:effectLst/>
                        </a:rPr>
                        <a:t>GRUPO VII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1,78</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1,8</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MAXIMO </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1,78</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1,80</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MINIMO</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1,13</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1,36</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PROMEDIO</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1,50</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1,56</a:t>
                      </a:r>
                      <a:endParaRPr lang="es-ES" sz="1200">
                        <a:solidFill>
                          <a:srgbClr val="000000"/>
                        </a:solidFill>
                        <a:effectLst/>
                        <a:latin typeface="Times New Roman"/>
                        <a:ea typeface="Times New Roman"/>
                        <a:cs typeface="Times New Roman"/>
                      </a:endParaRPr>
                    </a:p>
                  </a:txBody>
                  <a:tcPr marL="68580" marR="68580" marT="0" marB="0"/>
                </a:tc>
              </a:tr>
              <a:tr h="174625">
                <a:tc>
                  <a:txBody>
                    <a:bodyPr/>
                    <a:lstStyle/>
                    <a:p>
                      <a:pPr>
                        <a:spcAft>
                          <a:spcPts val="0"/>
                        </a:spcAft>
                      </a:pPr>
                      <a:r>
                        <a:rPr lang="es-EC" sz="1100">
                          <a:effectLst/>
                        </a:rPr>
                        <a:t>DESVIACIÓN SATANDAR</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0,21</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dirty="0">
                          <a:effectLst/>
                        </a:rPr>
                        <a:t>0,15</a:t>
                      </a:r>
                      <a:endParaRPr lang="es-ES" sz="1200" dirty="0">
                        <a:solidFill>
                          <a:srgbClr val="000000"/>
                        </a:solidFill>
                        <a:effectLst/>
                        <a:latin typeface="Times New Roman"/>
                        <a:ea typeface="Times New Roman"/>
                        <a:cs typeface="Times New Roman"/>
                      </a:endParaRPr>
                    </a:p>
                  </a:txBody>
                  <a:tcPr marL="68580" marR="68580" marT="0" marB="0"/>
                </a:tc>
              </a:tr>
            </a:tbl>
          </a:graphicData>
        </a:graphic>
      </p:graphicFrame>
      <p:graphicFrame>
        <p:nvGraphicFramePr>
          <p:cNvPr id="10" name="9 Gráfico"/>
          <p:cNvGraphicFramePr/>
          <p:nvPr>
            <p:extLst>
              <p:ext uri="{D42A27DB-BD31-4B8C-83A1-F6EECF244321}">
                <p14:modId xmlns:p14="http://schemas.microsoft.com/office/powerpoint/2010/main" val="1549643284"/>
              </p:ext>
            </p:extLst>
          </p:nvPr>
        </p:nvGraphicFramePr>
        <p:xfrm>
          <a:off x="5896378" y="2240924"/>
          <a:ext cx="4574146" cy="2085389"/>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Rectángulo"/>
          <p:cNvSpPr/>
          <p:nvPr/>
        </p:nvSpPr>
        <p:spPr>
          <a:xfrm>
            <a:off x="5988676" y="4334708"/>
            <a:ext cx="3399520" cy="276999"/>
          </a:xfrm>
          <a:prstGeom prst="rect">
            <a:avLst/>
          </a:prstGeom>
        </p:spPr>
        <p:txBody>
          <a:bodyPr wrap="none">
            <a:spAutoFit/>
          </a:bodyPr>
          <a:lstStyle/>
          <a:p>
            <a:r>
              <a:rPr lang="es-EC" sz="1200" dirty="0"/>
              <a:t>Figura 1. Análisis de la capacidad física de velocidad</a:t>
            </a:r>
            <a:endParaRPr lang="es-ES" sz="1200" dirty="0"/>
          </a:p>
        </p:txBody>
      </p:sp>
      <p:sp>
        <p:nvSpPr>
          <p:cNvPr id="12" name="11 Rectángulo"/>
          <p:cNvSpPr/>
          <p:nvPr/>
        </p:nvSpPr>
        <p:spPr>
          <a:xfrm>
            <a:off x="914400" y="4829577"/>
            <a:ext cx="9556123" cy="1477328"/>
          </a:xfrm>
          <a:prstGeom prst="rect">
            <a:avLst/>
          </a:prstGeom>
        </p:spPr>
        <p:txBody>
          <a:bodyPr wrap="square">
            <a:spAutoFit/>
          </a:bodyPr>
          <a:lstStyle/>
          <a:p>
            <a:pPr algn="just"/>
            <a:r>
              <a:rPr lang="es-ES" b="1" dirty="0"/>
              <a:t>Análisis. </a:t>
            </a:r>
            <a:r>
              <a:rPr lang="es-ES" dirty="0"/>
              <a:t>Se observa en esta prueba después de aplicado el programa extracurricular  con sus diferentes disciplinas en los diferentes grupos de trabajo y obtenido sus valoraciones pre prueba y pos prueba se encuentra que en la valoración de máximo se logra mantener con 1,8, en la valoración de mínimo se logra una disminución de 0,03 puntos en el promedio se observa una mejoría de 0,1 puntos y en la desviación estándar no hay mejoría.  </a:t>
            </a:r>
          </a:p>
        </p:txBody>
      </p:sp>
    </p:spTree>
    <p:extLst>
      <p:ext uri="{BB962C8B-B14F-4D97-AF65-F5344CB8AC3E}">
        <p14:creationId xmlns:p14="http://schemas.microsoft.com/office/powerpoint/2010/main" val="3579445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11369" y="568697"/>
            <a:ext cx="9659155" cy="646331"/>
          </a:xfrm>
          <a:prstGeom prst="rect">
            <a:avLst/>
          </a:prstGeom>
        </p:spPr>
        <p:txBody>
          <a:bodyPr wrap="square">
            <a:spAutoFit/>
          </a:bodyPr>
          <a:lstStyle/>
          <a:p>
            <a:pPr algn="ctr"/>
            <a:r>
              <a:rPr lang="es-EC" b="1" dirty="0"/>
              <a:t>Tabla 4. </a:t>
            </a:r>
            <a:endParaRPr lang="es-ES" b="1" dirty="0"/>
          </a:p>
          <a:p>
            <a:pPr algn="ctr"/>
            <a:r>
              <a:rPr lang="es-EC" b="1" dirty="0"/>
              <a:t>Test de resistencia</a:t>
            </a:r>
            <a:endParaRPr lang="es-ES" b="1" dirty="0"/>
          </a:p>
        </p:txBody>
      </p:sp>
      <p:graphicFrame>
        <p:nvGraphicFramePr>
          <p:cNvPr id="3" name="2 Tabla"/>
          <p:cNvGraphicFramePr>
            <a:graphicFrameLocks noGrp="1"/>
          </p:cNvGraphicFramePr>
          <p:nvPr>
            <p:extLst>
              <p:ext uri="{D42A27DB-BD31-4B8C-83A1-F6EECF244321}">
                <p14:modId xmlns:p14="http://schemas.microsoft.com/office/powerpoint/2010/main" val="3102839399"/>
              </p:ext>
            </p:extLst>
          </p:nvPr>
        </p:nvGraphicFramePr>
        <p:xfrm>
          <a:off x="618187" y="1780558"/>
          <a:ext cx="4171756" cy="2585384"/>
        </p:xfrm>
        <a:graphic>
          <a:graphicData uri="http://schemas.openxmlformats.org/drawingml/2006/table">
            <a:tbl>
              <a:tblPr firstRow="1" firstCol="1" bandRow="1">
                <a:tableStyleId>{5C22544A-7EE6-4342-B048-85BDC9FD1C3A}</a:tableStyleId>
              </a:tblPr>
              <a:tblGrid>
                <a:gridCol w="2112634"/>
                <a:gridCol w="947510"/>
                <a:gridCol w="1111612"/>
              </a:tblGrid>
              <a:tr h="206668">
                <a:tc>
                  <a:txBody>
                    <a:bodyPr/>
                    <a:lstStyle/>
                    <a:p>
                      <a:endParaRPr lang="es-ES" sz="1100" dirty="0">
                        <a:effectLst/>
                        <a:latin typeface="Calibri"/>
                        <a:cs typeface="Times New Roman"/>
                      </a:endParaRPr>
                    </a:p>
                  </a:txBody>
                  <a:tcPr marL="68580" marR="68580" marT="0" marB="0"/>
                </a:tc>
                <a:tc gridSpan="2">
                  <a:txBody>
                    <a:bodyPr/>
                    <a:lstStyle/>
                    <a:p>
                      <a:pPr algn="ctr">
                        <a:spcAft>
                          <a:spcPts val="0"/>
                        </a:spcAft>
                      </a:pPr>
                      <a:r>
                        <a:rPr lang="es-EC" sz="1100">
                          <a:effectLst/>
                        </a:rPr>
                        <a:t>PROMEDIOS GENERALES</a:t>
                      </a:r>
                      <a:endParaRPr lang="es-ES" sz="1200">
                        <a:effectLst/>
                        <a:latin typeface="Times New Roman"/>
                        <a:ea typeface="Times New Roman"/>
                        <a:cs typeface="Times New Roman"/>
                      </a:endParaRPr>
                    </a:p>
                  </a:txBody>
                  <a:tcPr marL="68580" marR="68580" marT="0" marB="0"/>
                </a:tc>
                <a:tc hMerge="1">
                  <a:txBody>
                    <a:bodyPr/>
                    <a:lstStyle/>
                    <a:p>
                      <a:endParaRPr lang="es-ES"/>
                    </a:p>
                  </a:txBody>
                  <a:tcPr/>
                </a:tc>
              </a:tr>
              <a:tr h="206668">
                <a:tc>
                  <a:txBody>
                    <a:bodyPr/>
                    <a:lstStyle/>
                    <a:p>
                      <a:pPr algn="ctr">
                        <a:spcAft>
                          <a:spcPts val="0"/>
                        </a:spcAft>
                      </a:pPr>
                      <a:r>
                        <a:rPr lang="es-EC" sz="1100">
                          <a:effectLst/>
                        </a:rPr>
                        <a:t>GRUPOS</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PRE TES </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POS TEST </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GRUPO I</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9</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9,5</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GRUPO II</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9</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dirty="0">
                          <a:effectLst/>
                        </a:rPr>
                        <a:t>10</a:t>
                      </a:r>
                      <a:endParaRPr lang="es-ES" sz="1200" dirty="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GRUPO III</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8</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11</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GRUPO IV</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12</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12</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GRUPO V</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11</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GRUPO VI</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17</a:t>
                      </a:r>
                      <a:endParaRPr lang="es-ES" sz="1200">
                        <a:effectLst/>
                        <a:latin typeface="Times New Roman"/>
                        <a:ea typeface="Times New Roman"/>
                        <a:cs typeface="Times New Roman"/>
                      </a:endParaRPr>
                    </a:p>
                  </a:txBody>
                  <a:tcPr marL="68580" marR="68580" marT="0" marB="0"/>
                </a:tc>
              </a:tr>
              <a:tr h="206668">
                <a:tc>
                  <a:txBody>
                    <a:bodyPr/>
                    <a:lstStyle/>
                    <a:p>
                      <a:pPr>
                        <a:spcAft>
                          <a:spcPts val="0"/>
                        </a:spcAft>
                      </a:pPr>
                      <a:r>
                        <a:rPr lang="es-EC" sz="1100">
                          <a:effectLst/>
                        </a:rPr>
                        <a:t>GRUPO VII</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a:t>
                      </a:r>
                      <a:endParaRPr lang="es-ES" sz="1200">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19</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MAXIMO </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14,00</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19,00</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MINIMO</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8,00</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9,50</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PROMEDIO</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11,00</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13,07</a:t>
                      </a:r>
                      <a:endParaRPr lang="es-ES" sz="1200">
                        <a:effectLst/>
                        <a:latin typeface="Times New Roman"/>
                        <a:ea typeface="Times New Roman"/>
                        <a:cs typeface="Times New Roman"/>
                      </a:endParaRPr>
                    </a:p>
                  </a:txBody>
                  <a:tcPr marL="68580" marR="68580" marT="0" marB="0"/>
                </a:tc>
              </a:tr>
              <a:tr h="196538">
                <a:tc>
                  <a:txBody>
                    <a:bodyPr/>
                    <a:lstStyle/>
                    <a:p>
                      <a:pPr>
                        <a:spcAft>
                          <a:spcPts val="0"/>
                        </a:spcAft>
                      </a:pPr>
                      <a:r>
                        <a:rPr lang="es-EC" sz="1100">
                          <a:effectLst/>
                        </a:rPr>
                        <a:t>DESVIACIÓN SATANDAR</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a:effectLst/>
                        </a:rPr>
                        <a:t>2,45</a:t>
                      </a:r>
                      <a:endParaRPr lang="es-ES" sz="1200">
                        <a:effectLst/>
                        <a:latin typeface="Times New Roman"/>
                        <a:ea typeface="Times New Roman"/>
                        <a:cs typeface="Times New Roman"/>
                      </a:endParaRPr>
                    </a:p>
                  </a:txBody>
                  <a:tcPr marL="68580" marR="68580" marT="0" marB="0"/>
                </a:tc>
                <a:tc>
                  <a:txBody>
                    <a:bodyPr/>
                    <a:lstStyle/>
                    <a:p>
                      <a:pPr algn="r">
                        <a:spcAft>
                          <a:spcPts val="0"/>
                        </a:spcAft>
                      </a:pPr>
                      <a:r>
                        <a:rPr lang="es-EC" sz="1100" dirty="0">
                          <a:effectLst/>
                        </a:rPr>
                        <a:t>3,61</a:t>
                      </a:r>
                      <a:endParaRPr lang="es-ES" sz="1200" dirty="0">
                        <a:effectLst/>
                        <a:latin typeface="Times New Roman"/>
                        <a:ea typeface="Times New Roman"/>
                        <a:cs typeface="Times New Roman"/>
                      </a:endParaRPr>
                    </a:p>
                  </a:txBody>
                  <a:tcPr marL="68580" marR="68580" marT="0" marB="0"/>
                </a:tc>
              </a:tr>
            </a:tbl>
          </a:graphicData>
        </a:graphic>
      </p:graphicFrame>
      <p:graphicFrame>
        <p:nvGraphicFramePr>
          <p:cNvPr id="5" name="4 Gráfico"/>
          <p:cNvGraphicFramePr/>
          <p:nvPr>
            <p:extLst>
              <p:ext uri="{D42A27DB-BD31-4B8C-83A1-F6EECF244321}">
                <p14:modId xmlns:p14="http://schemas.microsoft.com/office/powerpoint/2010/main" val="1721626758"/>
              </p:ext>
            </p:extLst>
          </p:nvPr>
        </p:nvGraphicFramePr>
        <p:xfrm>
          <a:off x="5548648" y="1880315"/>
          <a:ext cx="4561267" cy="2418008"/>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5698902" y="4221017"/>
            <a:ext cx="3611951" cy="276999"/>
          </a:xfrm>
          <a:prstGeom prst="rect">
            <a:avLst/>
          </a:prstGeom>
        </p:spPr>
        <p:txBody>
          <a:bodyPr wrap="none">
            <a:spAutoFit/>
          </a:bodyPr>
          <a:lstStyle/>
          <a:p>
            <a:r>
              <a:rPr lang="es-EC" sz="1200" dirty="0"/>
              <a:t>Figura 2. Análisis de la capacidad física de la resistencia</a:t>
            </a:r>
            <a:endParaRPr lang="es-ES" sz="1200" dirty="0"/>
          </a:p>
        </p:txBody>
      </p:sp>
      <p:sp>
        <p:nvSpPr>
          <p:cNvPr id="7" name="6 Rectángulo"/>
          <p:cNvSpPr/>
          <p:nvPr/>
        </p:nvSpPr>
        <p:spPr>
          <a:xfrm>
            <a:off x="592427" y="4708801"/>
            <a:ext cx="10097037" cy="1477328"/>
          </a:xfrm>
          <a:prstGeom prst="rect">
            <a:avLst/>
          </a:prstGeom>
        </p:spPr>
        <p:txBody>
          <a:bodyPr wrap="square">
            <a:spAutoFit/>
          </a:bodyPr>
          <a:lstStyle/>
          <a:p>
            <a:pPr algn="just"/>
            <a:r>
              <a:rPr lang="es-ES" b="1" dirty="0"/>
              <a:t>Análisis. </a:t>
            </a:r>
            <a:r>
              <a:rPr lang="es-ES" dirty="0"/>
              <a:t>Se observa en esta prueba después de aplicado el programa extracurricular  con sus diferentes disciplinas en los diferentes grupos de trabajo y obtenido sus valoraciones pre prueba y pos prueba se encuentra que en la valoración de máximo se logra mejorar con 5 puntos, en la valoración de mínimo se logra un aumento de 0,50 puntos en el promedio se observa una mejoría de 2,07 puntos y en la desviación estándar una mejoría de 1,16 puntos al término del programa curricular. </a:t>
            </a:r>
          </a:p>
        </p:txBody>
      </p:sp>
    </p:spTree>
    <p:extLst>
      <p:ext uri="{BB962C8B-B14F-4D97-AF65-F5344CB8AC3E}">
        <p14:creationId xmlns:p14="http://schemas.microsoft.com/office/powerpoint/2010/main" val="22981871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0913" y="272483"/>
            <a:ext cx="10187188" cy="646331"/>
          </a:xfrm>
          <a:prstGeom prst="rect">
            <a:avLst/>
          </a:prstGeom>
        </p:spPr>
        <p:txBody>
          <a:bodyPr wrap="square">
            <a:spAutoFit/>
          </a:bodyPr>
          <a:lstStyle/>
          <a:p>
            <a:pPr algn="ctr"/>
            <a:r>
              <a:rPr lang="es-EC" b="1" dirty="0"/>
              <a:t>Tabla 5. </a:t>
            </a:r>
            <a:endParaRPr lang="es-ES" b="1" dirty="0"/>
          </a:p>
          <a:p>
            <a:pPr algn="ctr"/>
            <a:r>
              <a:rPr lang="es-EC" b="1" dirty="0"/>
              <a:t>Test de fuerza</a:t>
            </a:r>
            <a:endParaRPr lang="es-ES" b="1" dirty="0"/>
          </a:p>
        </p:txBody>
      </p:sp>
      <p:graphicFrame>
        <p:nvGraphicFramePr>
          <p:cNvPr id="3" name="2 Tabla"/>
          <p:cNvGraphicFramePr>
            <a:graphicFrameLocks noGrp="1"/>
          </p:cNvGraphicFramePr>
          <p:nvPr>
            <p:extLst>
              <p:ext uri="{D42A27DB-BD31-4B8C-83A1-F6EECF244321}">
                <p14:modId xmlns:p14="http://schemas.microsoft.com/office/powerpoint/2010/main" val="4088204100"/>
              </p:ext>
            </p:extLst>
          </p:nvPr>
        </p:nvGraphicFramePr>
        <p:xfrm>
          <a:off x="413742" y="1367320"/>
          <a:ext cx="5116830" cy="2226945"/>
        </p:xfrm>
        <a:graphic>
          <a:graphicData uri="http://schemas.openxmlformats.org/drawingml/2006/table">
            <a:tbl>
              <a:tblPr firstRow="1" firstCol="1" bandRow="1">
                <a:tableStyleId>{5C22544A-7EE6-4342-B048-85BDC9FD1C3A}</a:tableStyleId>
              </a:tblPr>
              <a:tblGrid>
                <a:gridCol w="2549525"/>
                <a:gridCol w="1180465"/>
                <a:gridCol w="1386840"/>
              </a:tblGrid>
              <a:tr h="177165">
                <a:tc>
                  <a:txBody>
                    <a:bodyPr/>
                    <a:lstStyle/>
                    <a:p>
                      <a:endParaRPr lang="es-ES" sz="1100" dirty="0">
                        <a:solidFill>
                          <a:srgbClr val="000000"/>
                        </a:solidFill>
                        <a:effectLst/>
                        <a:latin typeface="Calibri"/>
                        <a:cs typeface="Times New Roman"/>
                      </a:endParaRPr>
                    </a:p>
                  </a:txBody>
                  <a:tcPr marL="68580" marR="68580" marT="0" marB="0"/>
                </a:tc>
                <a:tc gridSpan="2">
                  <a:txBody>
                    <a:bodyPr/>
                    <a:lstStyle/>
                    <a:p>
                      <a:pPr algn="ctr">
                        <a:spcAft>
                          <a:spcPts val="0"/>
                        </a:spcAft>
                      </a:pPr>
                      <a:r>
                        <a:rPr lang="es-EC" sz="1100">
                          <a:effectLst/>
                        </a:rPr>
                        <a:t>PROMEDIOS GENERALES</a:t>
                      </a:r>
                      <a:endParaRPr lang="es-ES" sz="1200">
                        <a:solidFill>
                          <a:srgbClr val="000000"/>
                        </a:solidFill>
                        <a:effectLst/>
                        <a:latin typeface="Times New Roman"/>
                        <a:ea typeface="Times New Roman"/>
                        <a:cs typeface="Times New Roman"/>
                      </a:endParaRPr>
                    </a:p>
                  </a:txBody>
                  <a:tcPr marL="68580" marR="68580" marT="0" marB="0"/>
                </a:tc>
                <a:tc hMerge="1">
                  <a:txBody>
                    <a:bodyPr/>
                    <a:lstStyle/>
                    <a:p>
                      <a:endParaRPr lang="es-ES"/>
                    </a:p>
                  </a:txBody>
                  <a:tcPr/>
                </a:tc>
              </a:tr>
              <a:tr h="177165">
                <a:tc>
                  <a:txBody>
                    <a:bodyPr/>
                    <a:lstStyle/>
                    <a:p>
                      <a:pPr algn="ctr">
                        <a:spcAft>
                          <a:spcPts val="0"/>
                        </a:spcAft>
                      </a:pPr>
                      <a:r>
                        <a:rPr lang="es-EC" sz="1100">
                          <a:effectLst/>
                        </a:rPr>
                        <a:t>GRUPOS</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PRE TES</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POS TEST</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GRUPO 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12</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GRUPO 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13,5</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GRUPO III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12</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GRUPO IV</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GRUPO V</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GRUPO VI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15</a:t>
                      </a:r>
                      <a:endParaRPr lang="es-ES" sz="1200">
                        <a:solidFill>
                          <a:srgbClr val="000000"/>
                        </a:solidFill>
                        <a:effectLst/>
                        <a:latin typeface="Times New Roman"/>
                        <a:ea typeface="Times New Roman"/>
                        <a:cs typeface="Times New Roman"/>
                      </a:endParaRPr>
                    </a:p>
                  </a:txBody>
                  <a:tcPr marL="68580" marR="68580" marT="0" marB="0"/>
                </a:tc>
              </a:tr>
              <a:tr h="177165">
                <a:tc>
                  <a:txBody>
                    <a:bodyPr/>
                    <a:lstStyle/>
                    <a:p>
                      <a:pPr>
                        <a:spcAft>
                          <a:spcPts val="0"/>
                        </a:spcAft>
                      </a:pPr>
                      <a:r>
                        <a:rPr lang="es-EC" sz="1100">
                          <a:effectLst/>
                        </a:rPr>
                        <a:t>GRUPO VII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17</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19</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MAXIMO </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17,00</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19,00</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MINIMO</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12,00</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13,00</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PROMEDIO</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13,86</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14,50</a:t>
                      </a:r>
                      <a:endParaRPr lang="es-ES" sz="1200">
                        <a:solidFill>
                          <a:srgbClr val="000000"/>
                        </a:solidFill>
                        <a:effectLst/>
                        <a:latin typeface="Times New Roman"/>
                        <a:ea typeface="Times New Roman"/>
                        <a:cs typeface="Times New Roman"/>
                      </a:endParaRPr>
                    </a:p>
                  </a:txBody>
                  <a:tcPr marL="68580" marR="68580" marT="0" marB="0"/>
                </a:tc>
              </a:tr>
              <a:tr h="169545">
                <a:tc>
                  <a:txBody>
                    <a:bodyPr/>
                    <a:lstStyle/>
                    <a:p>
                      <a:pPr>
                        <a:spcAft>
                          <a:spcPts val="0"/>
                        </a:spcAft>
                      </a:pPr>
                      <a:r>
                        <a:rPr lang="es-EC" sz="1100">
                          <a:effectLst/>
                        </a:rPr>
                        <a:t>DESVIACIÓN SATANDAR</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1,86</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dirty="0">
                          <a:effectLst/>
                        </a:rPr>
                        <a:t>2,10</a:t>
                      </a:r>
                      <a:endParaRPr lang="es-ES" sz="1200" dirty="0">
                        <a:solidFill>
                          <a:srgbClr val="000000"/>
                        </a:solidFill>
                        <a:effectLst/>
                        <a:latin typeface="Times New Roman"/>
                        <a:ea typeface="Times New Roman"/>
                        <a:cs typeface="Times New Roman"/>
                      </a:endParaRPr>
                    </a:p>
                  </a:txBody>
                  <a:tcPr marL="68580" marR="68580" marT="0" marB="0"/>
                </a:tc>
              </a:tr>
            </a:tbl>
          </a:graphicData>
        </a:graphic>
      </p:graphicFrame>
      <p:graphicFrame>
        <p:nvGraphicFramePr>
          <p:cNvPr id="4" name="3 Gráfico"/>
          <p:cNvGraphicFramePr/>
          <p:nvPr>
            <p:extLst>
              <p:ext uri="{D42A27DB-BD31-4B8C-83A1-F6EECF244321}">
                <p14:modId xmlns:p14="http://schemas.microsoft.com/office/powerpoint/2010/main" val="50406066"/>
              </p:ext>
            </p:extLst>
          </p:nvPr>
        </p:nvGraphicFramePr>
        <p:xfrm>
          <a:off x="5708426" y="1339672"/>
          <a:ext cx="5019675" cy="2202018"/>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6069488" y="3508505"/>
            <a:ext cx="3191643" cy="276999"/>
          </a:xfrm>
          <a:prstGeom prst="rect">
            <a:avLst/>
          </a:prstGeom>
        </p:spPr>
        <p:txBody>
          <a:bodyPr wrap="none">
            <a:spAutoFit/>
          </a:bodyPr>
          <a:lstStyle/>
          <a:p>
            <a:r>
              <a:rPr lang="es-EC" sz="1200" dirty="0"/>
              <a:t>Figura 3. Análisis de la capacidad física de fuerza</a:t>
            </a:r>
            <a:endParaRPr lang="es-ES" sz="1200" dirty="0"/>
          </a:p>
        </p:txBody>
      </p:sp>
      <p:sp>
        <p:nvSpPr>
          <p:cNvPr id="6" name="5 Rectángulo"/>
          <p:cNvSpPr/>
          <p:nvPr/>
        </p:nvSpPr>
        <p:spPr>
          <a:xfrm>
            <a:off x="540911" y="4592924"/>
            <a:ext cx="10431887" cy="1754326"/>
          </a:xfrm>
          <a:prstGeom prst="rect">
            <a:avLst/>
          </a:prstGeom>
        </p:spPr>
        <p:txBody>
          <a:bodyPr wrap="square">
            <a:spAutoFit/>
          </a:bodyPr>
          <a:lstStyle/>
          <a:p>
            <a:pPr algn="just"/>
            <a:r>
              <a:rPr lang="es-ES" b="1" dirty="0"/>
              <a:t>Análisis. </a:t>
            </a:r>
            <a:r>
              <a:rPr lang="es-ES" dirty="0"/>
              <a:t>Se observa en esta prueba después de aplicado el programa extracurricular  con sus diferentes disciplinas en los diferentes grupos de trabajo y obtenido sus valoraciones pre prueba y pos prueba se encuentra que en la valoración de máximo se logra mejorar con 2 puntos, en la valoración de mínimo se logra un aumento de 1 puntos, en el promedio se observa una disminución de 1,36 puntos y en la desviación estándar una disminución de 0,24 puntos al término del programa curricular. </a:t>
            </a:r>
          </a:p>
          <a:p>
            <a:pPr algn="just"/>
            <a:r>
              <a:rPr lang="es-EC" dirty="0"/>
              <a:t> </a:t>
            </a:r>
            <a:endParaRPr lang="es-ES" dirty="0"/>
          </a:p>
        </p:txBody>
      </p:sp>
    </p:spTree>
    <p:extLst>
      <p:ext uri="{BB962C8B-B14F-4D97-AF65-F5344CB8AC3E}">
        <p14:creationId xmlns:p14="http://schemas.microsoft.com/office/powerpoint/2010/main" val="2298187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3638" y="478545"/>
            <a:ext cx="10303099" cy="646331"/>
          </a:xfrm>
          <a:prstGeom prst="rect">
            <a:avLst/>
          </a:prstGeom>
        </p:spPr>
        <p:txBody>
          <a:bodyPr wrap="square">
            <a:spAutoFit/>
          </a:bodyPr>
          <a:lstStyle/>
          <a:p>
            <a:pPr algn="ctr"/>
            <a:r>
              <a:rPr lang="es-EC" b="1" dirty="0"/>
              <a:t>Tabla 6. </a:t>
            </a:r>
            <a:endParaRPr lang="es-ES" b="1" dirty="0"/>
          </a:p>
          <a:p>
            <a:pPr algn="ctr"/>
            <a:r>
              <a:rPr lang="es-EC" b="1" dirty="0"/>
              <a:t>Test de flexibilidad</a:t>
            </a:r>
            <a:endParaRPr lang="es-ES" b="1" dirty="0"/>
          </a:p>
        </p:txBody>
      </p:sp>
      <p:graphicFrame>
        <p:nvGraphicFramePr>
          <p:cNvPr id="3" name="2 Tabla"/>
          <p:cNvGraphicFramePr>
            <a:graphicFrameLocks noGrp="1"/>
          </p:cNvGraphicFramePr>
          <p:nvPr>
            <p:extLst>
              <p:ext uri="{D42A27DB-BD31-4B8C-83A1-F6EECF244321}">
                <p14:modId xmlns:p14="http://schemas.microsoft.com/office/powerpoint/2010/main" val="876664915"/>
              </p:ext>
            </p:extLst>
          </p:nvPr>
        </p:nvGraphicFramePr>
        <p:xfrm>
          <a:off x="367204" y="1639190"/>
          <a:ext cx="4913134" cy="2443412"/>
        </p:xfrm>
        <a:graphic>
          <a:graphicData uri="http://schemas.openxmlformats.org/drawingml/2006/table">
            <a:tbl>
              <a:tblPr firstRow="1" firstCol="1" bandRow="1">
                <a:tableStyleId>{5C22544A-7EE6-4342-B048-85BDC9FD1C3A}</a:tableStyleId>
              </a:tblPr>
              <a:tblGrid>
                <a:gridCol w="2418321"/>
                <a:gridCol w="1147379"/>
                <a:gridCol w="1347434"/>
              </a:tblGrid>
              <a:tr h="193384">
                <a:tc>
                  <a:txBody>
                    <a:bodyPr/>
                    <a:lstStyle/>
                    <a:p>
                      <a:endParaRPr lang="es-ES" sz="1100">
                        <a:solidFill>
                          <a:srgbClr val="000000"/>
                        </a:solidFill>
                        <a:effectLst/>
                        <a:latin typeface="Calibri"/>
                        <a:cs typeface="Times New Roman"/>
                      </a:endParaRPr>
                    </a:p>
                  </a:txBody>
                  <a:tcPr marL="68580" marR="68580" marT="0" marB="0"/>
                </a:tc>
                <a:tc gridSpan="2">
                  <a:txBody>
                    <a:bodyPr/>
                    <a:lstStyle/>
                    <a:p>
                      <a:pPr algn="ctr">
                        <a:spcAft>
                          <a:spcPts val="0"/>
                        </a:spcAft>
                      </a:pPr>
                      <a:r>
                        <a:rPr lang="es-EC" sz="1100">
                          <a:effectLst/>
                        </a:rPr>
                        <a:t>PROMEDIOS GENERALES</a:t>
                      </a:r>
                      <a:endParaRPr lang="es-ES" sz="1200">
                        <a:solidFill>
                          <a:srgbClr val="000000"/>
                        </a:solidFill>
                        <a:effectLst/>
                        <a:latin typeface="Times New Roman"/>
                        <a:ea typeface="Times New Roman"/>
                        <a:cs typeface="Times New Roman"/>
                      </a:endParaRPr>
                    </a:p>
                  </a:txBody>
                  <a:tcPr marL="68580" marR="68580" marT="0" marB="0"/>
                </a:tc>
                <a:tc hMerge="1">
                  <a:txBody>
                    <a:bodyPr/>
                    <a:lstStyle/>
                    <a:p>
                      <a:endParaRPr lang="es-ES"/>
                    </a:p>
                  </a:txBody>
                  <a:tcPr/>
                </a:tc>
              </a:tr>
              <a:tr h="193384">
                <a:tc>
                  <a:txBody>
                    <a:bodyPr/>
                    <a:lstStyle/>
                    <a:p>
                      <a:pPr algn="ctr">
                        <a:spcAft>
                          <a:spcPts val="0"/>
                        </a:spcAft>
                      </a:pPr>
                      <a:r>
                        <a:rPr lang="es-EC" sz="1100">
                          <a:effectLst/>
                        </a:rPr>
                        <a:t>GRUPOS</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PRE TES </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POS TEST </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GRUPO 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20</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21</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GRUPO 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21</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21,56</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GRUPO III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22,58</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23</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GRUPO IV</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24,56</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24,98</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GRUPO V</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21,69</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22</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GRUPO VI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23,6</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23,96</a:t>
                      </a:r>
                      <a:endParaRPr lang="es-ES" sz="1200">
                        <a:solidFill>
                          <a:srgbClr val="000000"/>
                        </a:solidFill>
                        <a:effectLst/>
                        <a:latin typeface="Times New Roman"/>
                        <a:ea typeface="Times New Roman"/>
                        <a:cs typeface="Times New Roman"/>
                      </a:endParaRPr>
                    </a:p>
                  </a:txBody>
                  <a:tcPr marL="68580" marR="68580" marT="0" marB="0"/>
                </a:tc>
              </a:tr>
              <a:tr h="193384">
                <a:tc>
                  <a:txBody>
                    <a:bodyPr/>
                    <a:lstStyle/>
                    <a:p>
                      <a:pPr>
                        <a:spcAft>
                          <a:spcPts val="0"/>
                        </a:spcAft>
                      </a:pPr>
                      <a:r>
                        <a:rPr lang="es-EC" sz="1100">
                          <a:effectLst/>
                        </a:rPr>
                        <a:t>GRUPO VII</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24,6</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25</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MAXIMO </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24,60</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25,00</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MINIMO</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20,00</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21,00</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PROMEDIO</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22,58</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23,07</a:t>
                      </a:r>
                      <a:endParaRPr lang="es-ES" sz="1200">
                        <a:solidFill>
                          <a:srgbClr val="000000"/>
                        </a:solidFill>
                        <a:effectLst/>
                        <a:latin typeface="Times New Roman"/>
                        <a:ea typeface="Times New Roman"/>
                        <a:cs typeface="Times New Roman"/>
                      </a:endParaRPr>
                    </a:p>
                  </a:txBody>
                  <a:tcPr marL="68580" marR="68580" marT="0" marB="0"/>
                </a:tc>
              </a:tr>
              <a:tr h="186326">
                <a:tc>
                  <a:txBody>
                    <a:bodyPr/>
                    <a:lstStyle/>
                    <a:p>
                      <a:pPr>
                        <a:spcAft>
                          <a:spcPts val="0"/>
                        </a:spcAft>
                      </a:pPr>
                      <a:r>
                        <a:rPr lang="es-EC" sz="1100">
                          <a:effectLst/>
                        </a:rPr>
                        <a:t>DESVIACIÓN SATANDAR</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a:effectLst/>
                        </a:rPr>
                        <a:t>1,78</a:t>
                      </a:r>
                      <a:endParaRPr lang="es-ES" sz="120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es-EC" sz="1100" dirty="0">
                          <a:effectLst/>
                        </a:rPr>
                        <a:t>1,63</a:t>
                      </a:r>
                      <a:endParaRPr lang="es-ES" sz="1200" dirty="0">
                        <a:solidFill>
                          <a:srgbClr val="000000"/>
                        </a:solidFill>
                        <a:effectLst/>
                        <a:latin typeface="Times New Roman"/>
                        <a:ea typeface="Times New Roman"/>
                        <a:cs typeface="Times New Roman"/>
                      </a:endParaRPr>
                    </a:p>
                  </a:txBody>
                  <a:tcPr marL="68580" marR="68580" marT="0" marB="0"/>
                </a:tc>
              </a:tr>
            </a:tbl>
          </a:graphicData>
        </a:graphic>
      </p:graphicFrame>
      <p:graphicFrame>
        <p:nvGraphicFramePr>
          <p:cNvPr id="4" name="3 Gráfico"/>
          <p:cNvGraphicFramePr/>
          <p:nvPr>
            <p:extLst>
              <p:ext uri="{D42A27DB-BD31-4B8C-83A1-F6EECF244321}">
                <p14:modId xmlns:p14="http://schemas.microsoft.com/office/powerpoint/2010/main" val="2190378212"/>
              </p:ext>
            </p:extLst>
          </p:nvPr>
        </p:nvGraphicFramePr>
        <p:xfrm>
          <a:off x="5615187" y="1653930"/>
          <a:ext cx="4972050" cy="2454432"/>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6125637" y="4107216"/>
            <a:ext cx="3482043" cy="276999"/>
          </a:xfrm>
          <a:prstGeom prst="rect">
            <a:avLst/>
          </a:prstGeom>
        </p:spPr>
        <p:txBody>
          <a:bodyPr wrap="none">
            <a:spAutoFit/>
          </a:bodyPr>
          <a:lstStyle/>
          <a:p>
            <a:r>
              <a:rPr lang="es-EC" sz="1200" dirty="0"/>
              <a:t>Figura 4. Análisis de la capacidad física de flexibilidad</a:t>
            </a:r>
            <a:endParaRPr lang="es-ES" sz="1200" dirty="0"/>
          </a:p>
        </p:txBody>
      </p:sp>
      <p:sp>
        <p:nvSpPr>
          <p:cNvPr id="6" name="5 Rectángulo"/>
          <p:cNvSpPr/>
          <p:nvPr/>
        </p:nvSpPr>
        <p:spPr>
          <a:xfrm>
            <a:off x="463638" y="4828024"/>
            <a:ext cx="10303099" cy="1477328"/>
          </a:xfrm>
          <a:prstGeom prst="rect">
            <a:avLst/>
          </a:prstGeom>
        </p:spPr>
        <p:txBody>
          <a:bodyPr wrap="square">
            <a:spAutoFit/>
          </a:bodyPr>
          <a:lstStyle/>
          <a:p>
            <a:pPr algn="just"/>
            <a:r>
              <a:rPr lang="es-ES" b="1" dirty="0"/>
              <a:t>Análisis. </a:t>
            </a:r>
            <a:r>
              <a:rPr lang="es-ES" dirty="0"/>
              <a:t>Se observa en esta prueba después de aplicado el programa extracurricular  con sus diferentes disciplinas en los diferentes grupos de trabajo y obtenido sus valoraciones pre prueba y pos prueba se encuentra que en la valoración de máximo se logra mejorar con 0,40 puntos, en la valoración de mínimo se logra un aumento de 1 puntos, en el promedio se observa un aumento de 0,49 puntos y en la desviación estándar una disminución de 0,15 puntos al término del programa curricular. </a:t>
            </a:r>
          </a:p>
        </p:txBody>
      </p:sp>
    </p:spTree>
    <p:extLst>
      <p:ext uri="{BB962C8B-B14F-4D97-AF65-F5344CB8AC3E}">
        <p14:creationId xmlns:p14="http://schemas.microsoft.com/office/powerpoint/2010/main" val="2690004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56823" y="483644"/>
            <a:ext cx="10161431" cy="5632311"/>
          </a:xfrm>
          <a:prstGeom prst="rect">
            <a:avLst/>
          </a:prstGeom>
        </p:spPr>
        <p:txBody>
          <a:bodyPr wrap="square">
            <a:spAutoFit/>
          </a:bodyPr>
          <a:lstStyle/>
          <a:p>
            <a:pPr algn="just"/>
            <a:r>
              <a:rPr lang="es-EC" b="1" dirty="0"/>
              <a:t>CAPITULO VI</a:t>
            </a:r>
            <a:endParaRPr lang="es-ES" b="1" dirty="0"/>
          </a:p>
          <a:p>
            <a:pPr algn="just"/>
            <a:r>
              <a:rPr lang="es-EC" b="1" dirty="0"/>
              <a:t>CONCLUSIONES Y </a:t>
            </a:r>
            <a:r>
              <a:rPr lang="es-EC" b="1" dirty="0" smtClean="0"/>
              <a:t>RECOMENDACIONES</a:t>
            </a:r>
          </a:p>
          <a:p>
            <a:pPr algn="just"/>
            <a:endParaRPr lang="es-ES" b="1" dirty="0"/>
          </a:p>
          <a:p>
            <a:pPr algn="just"/>
            <a:r>
              <a:rPr lang="es-EC" b="1" dirty="0"/>
              <a:t>6.1. Conclusiones</a:t>
            </a:r>
            <a:endParaRPr lang="es-ES" b="1" dirty="0"/>
          </a:p>
          <a:p>
            <a:pPr lvl="0" algn="just"/>
            <a:r>
              <a:rPr lang="es-ES" dirty="0"/>
              <a:t>Se comprueba la Hipótesis positiva o de trabajo donde una vez aplicado el programa extracurricular se ven resultados mínimamente superiores,  tanto en las capacidades física como la fuerza y velocidad</a:t>
            </a:r>
            <a:r>
              <a:rPr lang="es-ES" dirty="0" smtClean="0"/>
              <a:t>.</a:t>
            </a:r>
            <a:endParaRPr lang="es-ES" dirty="0"/>
          </a:p>
          <a:p>
            <a:pPr lvl="0" algn="just"/>
            <a:r>
              <a:rPr lang="es-ES" dirty="0"/>
              <a:t>Se observa que los alumnos participantes en estos grupos tienen actitud favorable en todas las capacidades físicas mayormente la fuerza y </a:t>
            </a:r>
            <a:r>
              <a:rPr lang="es-ES" dirty="0" smtClean="0"/>
              <a:t>resistencia</a:t>
            </a:r>
            <a:endParaRPr lang="es-ES" dirty="0"/>
          </a:p>
          <a:p>
            <a:pPr lvl="0" algn="just"/>
            <a:r>
              <a:rPr lang="es-ES" dirty="0"/>
              <a:t>Se observa que en la capacidad física de resistencia tienen un mantención en los grupos más pequeños de edad, puesto que tienen trabajo físico.</a:t>
            </a:r>
          </a:p>
          <a:p>
            <a:pPr lvl="0" algn="just"/>
            <a:r>
              <a:rPr lang="es-ES" dirty="0"/>
              <a:t> Se observó que en los deportes de conjuntos desarrollan más las capacidades físicas.</a:t>
            </a:r>
          </a:p>
          <a:p>
            <a:pPr lvl="0" algn="just"/>
            <a:r>
              <a:rPr lang="es-ES" dirty="0"/>
              <a:t>Los niños de los grupos más grandes participan más activamente de las actividades deportivas.</a:t>
            </a:r>
          </a:p>
          <a:p>
            <a:pPr lvl="0" algn="just"/>
            <a:r>
              <a:rPr lang="es-ES" dirty="0"/>
              <a:t>El personal administrativo de la institución educativa permiten la participación de todos los integrantes del trabajo lo que facilita la buena participación y desarrollo de las cualidades físicas mediante los deportes contemplados.</a:t>
            </a:r>
          </a:p>
          <a:p>
            <a:pPr lvl="0" algn="just"/>
            <a:r>
              <a:rPr lang="es-ES" dirty="0"/>
              <a:t>La capacidad más desarrollada en el programa es la fuerza, ya que no tenían actividades físicas establecidas ni estaba establecido en las actividades institucionales, lo que promueve la práctica de los niños en diferentes tiempos libres.</a:t>
            </a:r>
          </a:p>
          <a:p>
            <a:pPr lvl="0" algn="just"/>
            <a:r>
              <a:rPr lang="es-ES" dirty="0"/>
              <a:t>Los alumnos no se presentan ningún problema de socialización lo que facilita el trabajo y ejecución del programa., como también de integración y participación</a:t>
            </a:r>
          </a:p>
        </p:txBody>
      </p:sp>
    </p:spTree>
    <p:extLst>
      <p:ext uri="{BB962C8B-B14F-4D97-AF65-F5344CB8AC3E}">
        <p14:creationId xmlns:p14="http://schemas.microsoft.com/office/powerpoint/2010/main" val="2690004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65160" y="622762"/>
            <a:ext cx="7868992" cy="4401205"/>
          </a:xfrm>
          <a:prstGeom prst="rect">
            <a:avLst/>
          </a:prstGeom>
        </p:spPr>
        <p:txBody>
          <a:bodyPr wrap="square">
            <a:spAutoFit/>
          </a:bodyPr>
          <a:lstStyle/>
          <a:p>
            <a:pPr algn="ctr"/>
            <a:r>
              <a:rPr lang="es-EC" sz="2000" b="1" dirty="0"/>
              <a:t>6.2. </a:t>
            </a:r>
            <a:r>
              <a:rPr lang="es-EC" sz="2000" b="1" dirty="0" smtClean="0"/>
              <a:t>Recomendaciones</a:t>
            </a:r>
          </a:p>
          <a:p>
            <a:pPr algn="ctr"/>
            <a:endParaRPr lang="es-ES" sz="2000" b="1" dirty="0"/>
          </a:p>
          <a:p>
            <a:pPr algn="just"/>
            <a:r>
              <a:rPr lang="es-EC" sz="2000" dirty="0"/>
              <a:t> </a:t>
            </a:r>
            <a:endParaRPr lang="es-ES" sz="2000" dirty="0"/>
          </a:p>
          <a:p>
            <a:pPr lvl="0" algn="just"/>
            <a:r>
              <a:rPr lang="es-ES" sz="2000" dirty="0"/>
              <a:t>Se recomienda que los niños de la institución educativas pueden practicar más a menudo este tipo de actividades por lo menos dos a tres días a la semana. </a:t>
            </a:r>
          </a:p>
          <a:p>
            <a:pPr lvl="0" algn="just"/>
            <a:r>
              <a:rPr lang="es-ES" sz="2000" dirty="0"/>
              <a:t>Se recomienda a las instituciones educativas  que se preocupen de estos grupos de estudiantes por su participación en programas como estos.</a:t>
            </a:r>
          </a:p>
          <a:p>
            <a:pPr lvl="0" algn="just"/>
            <a:r>
              <a:rPr lang="es-ES" sz="2000" dirty="0"/>
              <a:t>Se recomienda la obligatoria de cada uno de los niños para tener un desarrollo de las cualidades físicas.</a:t>
            </a:r>
          </a:p>
          <a:p>
            <a:pPr lvl="0" algn="just"/>
            <a:r>
              <a:rPr lang="es-ES" sz="2000" dirty="0"/>
              <a:t>Se recomienda la práctica de estos programas en todas las escuelas ya que son efectivas para el desarrollo institucional y de los infantes.</a:t>
            </a:r>
          </a:p>
          <a:p>
            <a:pPr algn="just"/>
            <a:r>
              <a:rPr lang="es-ES" sz="2000" dirty="0"/>
              <a:t> </a:t>
            </a:r>
          </a:p>
          <a:p>
            <a:pPr algn="just"/>
            <a:r>
              <a:rPr lang="es-ES" sz="2000" dirty="0"/>
              <a:t> </a:t>
            </a:r>
          </a:p>
        </p:txBody>
      </p:sp>
    </p:spTree>
    <p:extLst>
      <p:ext uri="{BB962C8B-B14F-4D97-AF65-F5344CB8AC3E}">
        <p14:creationId xmlns:p14="http://schemas.microsoft.com/office/powerpoint/2010/main" val="368524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12124" y="1472561"/>
            <a:ext cx="10431887" cy="3693319"/>
          </a:xfrm>
          <a:prstGeom prst="rect">
            <a:avLst/>
          </a:prstGeom>
          <a:solidFill>
            <a:srgbClr val="FFC000"/>
          </a:solidFill>
        </p:spPr>
        <p:txBody>
          <a:bodyPr wrap="square">
            <a:spAutoFit/>
          </a:bodyPr>
          <a:lstStyle/>
          <a:p>
            <a:pPr algn="ctr"/>
            <a:r>
              <a:rPr lang="es-EC" b="1" dirty="0"/>
              <a:t>1.2. Planteamiento del  </a:t>
            </a:r>
            <a:r>
              <a:rPr lang="es-EC" b="1" dirty="0" smtClean="0"/>
              <a:t>Problema</a:t>
            </a:r>
          </a:p>
          <a:p>
            <a:pPr algn="ctr"/>
            <a:endParaRPr lang="es-ES" b="1" dirty="0"/>
          </a:p>
          <a:p>
            <a:pPr algn="ctr"/>
            <a:r>
              <a:rPr lang="es-ES" dirty="0"/>
              <a:t>Un excelente estado de salud así como un adecuado desarrollo de las capacidades físicas colaboran para que una persona se desarrolle íntegramente a lo largo de su vida, de tal manera, una práctica regular y organizada de actividades físicas debidamente prescrita ayudará a que la persona pueda obtener este desarrollo dentro de la sociedad.</a:t>
            </a:r>
          </a:p>
          <a:p>
            <a:pPr algn="ctr"/>
            <a:r>
              <a:rPr lang="es-ES" dirty="0"/>
              <a:t>Por lo tano en la Escuela Amable Arauz se detectó que los niños de esta institución no tienen una buena capacidad física, por lo cual nosotros vamos a desarrollar un programa extracurricular para el mejoramiento de estas mismas capacidades.</a:t>
            </a:r>
          </a:p>
          <a:p>
            <a:pPr algn="ctr"/>
            <a:r>
              <a:rPr lang="es-ES" dirty="0"/>
              <a:t>La escuela Amable Arauz cuenta con más de 1000 niños quienes no están con lo suficientes recursos tanto económicos como, humanos para la aplicación del programa y de esta manera proponer un mejoramiento significativo en todo el proceso formativo integral, la búsqueda de un programa significativo representara un avance que provocaría grandes cambios en la institución y todos los infantes pertenecientes a la institución.</a:t>
            </a:r>
          </a:p>
        </p:txBody>
      </p:sp>
    </p:spTree>
    <p:extLst>
      <p:ext uri="{BB962C8B-B14F-4D97-AF65-F5344CB8AC3E}">
        <p14:creationId xmlns:p14="http://schemas.microsoft.com/office/powerpoint/2010/main" val="847808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609598" y="345406"/>
            <a:ext cx="7542727" cy="6370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bmk="_Toc469258712">
                <a:ln>
                  <a:noFill/>
                </a:ln>
                <a:solidFill>
                  <a:srgbClr val="000000"/>
                </a:solidFill>
                <a:effectLst/>
                <a:latin typeface="Arial" pitchFamily="34" charset="0"/>
                <a:ea typeface="Times New Roman" pitchFamily="18" charset="0"/>
                <a:cs typeface="Arial" pitchFamily="34" charset="0"/>
              </a:rPr>
              <a:t>Bibliograf</a:t>
            </a:r>
            <a:r>
              <a:rPr kumimoji="0" lang="es-ES" sz="1600" b="1" i="0" u="none" strike="noStrike" cap="none" normalizeH="0" baseline="0" dirty="0" smtClean="0" bmk="_Toc469258712">
                <a:ln>
                  <a:noFill/>
                </a:ln>
                <a:solidFill>
                  <a:srgbClr val="000000"/>
                </a:solidFill>
                <a:effectLst/>
                <a:latin typeface="Calibri Light"/>
                <a:ea typeface="Times New Roman" pitchFamily="18" charset="0"/>
                <a:cs typeface="Arial" pitchFamily="34" charset="0"/>
              </a:rPr>
              <a:t>í</a:t>
            </a:r>
            <a:r>
              <a:rPr kumimoji="0" lang="es-ES" sz="1600" b="1" i="0" u="none" strike="noStrike" cap="none" normalizeH="0" baseline="0" dirty="0" smtClean="0" bmk="_Toc469258712">
                <a:ln>
                  <a:noFill/>
                </a:ln>
                <a:solidFill>
                  <a:srgbClr val="000000"/>
                </a:solidFill>
                <a:effectLst/>
                <a:latin typeface="Arial" pitchFamily="34" charset="0"/>
                <a:ea typeface="Times New Roman" pitchFamily="18" charset="0"/>
                <a:cs typeface="Arial" pitchFamily="34" charset="0"/>
              </a:rPr>
              <a:t>a</a:t>
            </a:r>
            <a:endParaRPr kumimoji="0" lang="es-EC" sz="2000" b="0" i="0" u="none" strike="noStrike" cap="none" normalizeH="0" baseline="0" dirty="0" smtClean="0">
              <a:ln>
                <a:noFill/>
              </a:ln>
              <a:solidFill>
                <a:srgbClr val="2E74B5"/>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Cardozo Huanca, G. (2010).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Una guía metodológica para entrenadores de distancias medias y largas de la zona Andina de Bolivia. Ciudad Habana, Tesis en opción al Título de Máster en entrenamiento deportivo para la alta competencia.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Habana : UCCFD.</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Cometti</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 (2002).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preparación Física del Futbolista.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Barcelona: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Paidotribo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Forteza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(1999).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Entrenamiento deportivo, alta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metodologia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carga, estructura y planificación. Medellín: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Komek</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Medellín: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Komek</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Matveev</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 (1983).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Fundamentos del entrenamiento deportivo.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Moscu</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Ed.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Ráduga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Pacheco, I. (2010). Mesa Redonda sobre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Pliometría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Habana. Habana: Vicerrectoría de Investigaciones. UCCFD "Manuel Fajardo".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Schimidt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 y. (2001).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Aprendizagem</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 performance motora,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uma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abordagem</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aprendizagem</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baseada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 problema. Porto Alegra, 2ª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ed</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Artme</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Porto Alegra: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Artme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Sherwood</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 (2008).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Una propuesta de organización del entrenamiento por direcciones en velocistas cubanos de iniciación. Tesis en opción al título de Master en Entrenamiento Deportivo para la Alta Competencia.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Sherwood</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 (2009). Una propuesta de organización del entrenamiento por direcciones en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velociHabana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Instituto Superior de Cultura Física.</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Uribe. (2009).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Teorías y Modelos en la Enseñanza de la Iniciación Deportiva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(Segunda ed.). Medellín: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Litoimpresos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Servicios.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Zanon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 (1989). </a:t>
            </a:r>
            <a:r>
              <a:rPr kumimoji="0" lang="en-U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Plyometrics</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past and present.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Barcelona: New Studies In Athletics.</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23582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67437" y="1941383"/>
            <a:ext cx="7997780" cy="2585323"/>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just"/>
            <a:r>
              <a:rPr lang="es-EC" b="1" dirty="0"/>
              <a:t>1.3. Delimitación del problema </a:t>
            </a:r>
            <a:endParaRPr lang="es-EC" b="1" dirty="0" smtClean="0"/>
          </a:p>
          <a:p>
            <a:pPr algn="just"/>
            <a:endParaRPr lang="es-ES" b="1" dirty="0"/>
          </a:p>
          <a:p>
            <a:pPr algn="just"/>
            <a:r>
              <a:rPr lang="es-EC" b="1" dirty="0"/>
              <a:t>1.3.1. Delimitación espacial</a:t>
            </a:r>
            <a:endParaRPr lang="es-ES" b="1" dirty="0"/>
          </a:p>
          <a:p>
            <a:pPr algn="just"/>
            <a:r>
              <a:rPr lang="es-ES" dirty="0"/>
              <a:t>La siguiente investigación se realizará con 200 niños de la Escuela Amable Arauz 2016 escogidos de los diferentes grupos o años de educación</a:t>
            </a:r>
            <a:r>
              <a:rPr lang="es-ES" dirty="0" smtClean="0"/>
              <a:t>.</a:t>
            </a:r>
          </a:p>
          <a:p>
            <a:pPr algn="just"/>
            <a:endParaRPr lang="es-ES" dirty="0"/>
          </a:p>
          <a:p>
            <a:pPr algn="just"/>
            <a:r>
              <a:rPr lang="es-EC" b="1" dirty="0"/>
              <a:t>1.3.2. Delimitación temporal</a:t>
            </a:r>
            <a:endParaRPr lang="es-ES" b="1" dirty="0"/>
          </a:p>
          <a:p>
            <a:pPr algn="just"/>
            <a:r>
              <a:rPr lang="es-ES" dirty="0"/>
              <a:t>El pre-experimento se llevará a cabo en el período de Febrero del 2016 hasta Mayo del 2016 </a:t>
            </a:r>
          </a:p>
        </p:txBody>
      </p:sp>
    </p:spTree>
    <p:extLst>
      <p:ext uri="{BB962C8B-B14F-4D97-AF65-F5344CB8AC3E}">
        <p14:creationId xmlns:p14="http://schemas.microsoft.com/office/powerpoint/2010/main" val="90623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5916" y="624110"/>
            <a:ext cx="9379598" cy="934234"/>
          </a:xfrm>
        </p:spPr>
        <p:txBody>
          <a:bodyPr>
            <a:normAutofit fontScale="90000"/>
          </a:bodyPr>
          <a:lstStyle/>
          <a:p>
            <a:pPr algn="ctr"/>
            <a:r>
              <a:rPr lang="es-EC" b="1" dirty="0" smtClean="0">
                <a:solidFill>
                  <a:schemeClr val="tx1"/>
                </a:solidFill>
              </a:rPr>
              <a:t/>
            </a:r>
            <a:br>
              <a:rPr lang="es-EC" b="1" dirty="0" smtClean="0">
                <a:solidFill>
                  <a:schemeClr val="tx1"/>
                </a:solidFill>
              </a:rPr>
            </a:br>
            <a:r>
              <a:rPr lang="es-EC" b="1" dirty="0">
                <a:solidFill>
                  <a:schemeClr val="tx1"/>
                </a:solidFill>
              </a:rPr>
              <a:t/>
            </a:r>
            <a:br>
              <a:rPr lang="es-EC" b="1" dirty="0">
                <a:solidFill>
                  <a:schemeClr val="tx1"/>
                </a:solidFill>
              </a:rPr>
            </a:br>
            <a:r>
              <a:rPr lang="es-EC" b="1" dirty="0" smtClean="0">
                <a:solidFill>
                  <a:schemeClr val="tx1"/>
                </a:solidFill>
              </a:rPr>
              <a:t>1.4. Formulación del problema</a:t>
            </a:r>
            <a:br>
              <a:rPr lang="es-EC" b="1" dirty="0" smtClean="0">
                <a:solidFill>
                  <a:schemeClr val="tx1"/>
                </a:solidFill>
              </a:rPr>
            </a:br>
            <a:endParaRPr lang="es-EC" dirty="0">
              <a:solidFill>
                <a:schemeClr val="tx1"/>
              </a:solidFill>
            </a:endParaRPr>
          </a:p>
        </p:txBody>
      </p:sp>
      <p:sp>
        <p:nvSpPr>
          <p:cNvPr id="3" name="Marcador de contenido 2"/>
          <p:cNvSpPr>
            <a:spLocks noGrp="1"/>
          </p:cNvSpPr>
          <p:nvPr>
            <p:ph idx="1"/>
          </p:nvPr>
        </p:nvSpPr>
        <p:spPr>
          <a:xfrm>
            <a:off x="1268461" y="2043152"/>
            <a:ext cx="8915400" cy="2045372"/>
          </a:xfrm>
        </p:spPr>
        <p:txBody>
          <a:bodyPr>
            <a:normAutofit lnSpcReduction="10000"/>
          </a:bodyPr>
          <a:lstStyle/>
          <a:p>
            <a:endParaRPr lang="es-ES" sz="2000" b="1" dirty="0" smtClean="0"/>
          </a:p>
          <a:p>
            <a:endParaRPr lang="es-ES" sz="2000" dirty="0" smtClean="0"/>
          </a:p>
          <a:p>
            <a:endParaRPr lang="es-ES" sz="2000" dirty="0"/>
          </a:p>
          <a:p>
            <a:endParaRPr lang="es-ES" sz="2000" dirty="0" smtClean="0"/>
          </a:p>
          <a:p>
            <a:pPr marL="114300" indent="0">
              <a:buNone/>
            </a:pPr>
            <a:r>
              <a:rPr lang="es-ES" sz="2000" dirty="0" smtClean="0"/>
              <a:t>¿</a:t>
            </a:r>
            <a:r>
              <a:rPr lang="es-ES" sz="2000" dirty="0"/>
              <a:t>Cómo incide un programa extracurricular para el mejoramiento de las capacidades físicas en los niños de la Escuela Amable Arauz 2016?</a:t>
            </a:r>
            <a:r>
              <a:rPr lang="es-ES" sz="2000" b="1" dirty="0"/>
              <a:t> </a:t>
            </a:r>
            <a:endParaRPr lang="es-ES" sz="2000" dirty="0"/>
          </a:p>
          <a:p>
            <a:endParaRPr lang="es-EC" sz="2000" dirty="0"/>
          </a:p>
        </p:txBody>
      </p:sp>
    </p:spTree>
    <p:extLst>
      <p:ext uri="{BB962C8B-B14F-4D97-AF65-F5344CB8AC3E}">
        <p14:creationId xmlns:p14="http://schemas.microsoft.com/office/powerpoint/2010/main" val="2338034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073" y="296214"/>
            <a:ext cx="9598540" cy="1223493"/>
          </a:xfrm>
        </p:spPr>
        <p:txBody>
          <a:bodyPr>
            <a:normAutofit fontScale="90000"/>
          </a:bodyPr>
          <a:lstStyle/>
          <a:p>
            <a:r>
              <a:rPr lang="es-EC" b="1" dirty="0" smtClean="0">
                <a:solidFill>
                  <a:schemeClr val="tx1"/>
                </a:solidFill>
              </a:rPr>
              <a:t/>
            </a:r>
            <a:br>
              <a:rPr lang="es-EC" b="1" dirty="0" smtClean="0">
                <a:solidFill>
                  <a:schemeClr val="tx1"/>
                </a:solidFill>
              </a:rPr>
            </a:br>
            <a:r>
              <a:rPr lang="es-EC" b="1" dirty="0" smtClean="0">
                <a:solidFill>
                  <a:schemeClr val="tx1"/>
                </a:solidFill>
              </a:rPr>
              <a:t>1.5. Objetivos</a:t>
            </a:r>
            <a:br>
              <a:rPr lang="es-EC" b="1" dirty="0" smtClean="0">
                <a:solidFill>
                  <a:schemeClr val="tx1"/>
                </a:solidFill>
              </a:rPr>
            </a:br>
            <a:endParaRPr lang="es-EC" dirty="0">
              <a:solidFill>
                <a:schemeClr val="tx1"/>
              </a:solidFill>
            </a:endParaRPr>
          </a:p>
        </p:txBody>
      </p:sp>
      <p:sp>
        <p:nvSpPr>
          <p:cNvPr id="3" name="Marcador de contenido 2"/>
          <p:cNvSpPr>
            <a:spLocks noGrp="1"/>
          </p:cNvSpPr>
          <p:nvPr>
            <p:ph idx="1"/>
          </p:nvPr>
        </p:nvSpPr>
        <p:spPr>
          <a:xfrm>
            <a:off x="1906073" y="1648496"/>
            <a:ext cx="8564451" cy="4262726"/>
          </a:xfrm>
        </p:spPr>
        <p:txBody>
          <a:bodyPr>
            <a:normAutofit/>
          </a:bodyPr>
          <a:lstStyle/>
          <a:p>
            <a:pPr marL="114300" indent="0" algn="just">
              <a:buNone/>
            </a:pPr>
            <a:r>
              <a:rPr lang="es-ES" sz="2000" b="1" dirty="0" smtClean="0"/>
              <a:t>1.5.1</a:t>
            </a:r>
            <a:r>
              <a:rPr lang="es-ES" sz="2000" b="1" dirty="0"/>
              <a:t>. Objetivo generales  </a:t>
            </a:r>
          </a:p>
          <a:p>
            <a:pPr algn="just"/>
            <a:r>
              <a:rPr lang="es-ES_tradnl" sz="2000" dirty="0"/>
              <a:t>Determinar la incidencia </a:t>
            </a:r>
            <a:r>
              <a:rPr lang="es-ES" sz="2000" dirty="0"/>
              <a:t>un programa extracurricular para el mejoramiento de las capacidades físicas en los niños de la Escuela Amable Arauz </a:t>
            </a:r>
            <a:r>
              <a:rPr lang="es-ES" sz="2000" dirty="0" smtClean="0"/>
              <a:t>2016</a:t>
            </a:r>
          </a:p>
          <a:p>
            <a:pPr marL="114300" indent="0" algn="just">
              <a:buNone/>
            </a:pPr>
            <a:endParaRPr lang="es-ES" sz="2000" dirty="0"/>
          </a:p>
          <a:p>
            <a:pPr marL="114300" indent="0" algn="just">
              <a:buNone/>
            </a:pPr>
            <a:r>
              <a:rPr lang="es-ES_tradnl" sz="2000" b="1" dirty="0"/>
              <a:t>1.5.1. Objetivo especifico</a:t>
            </a:r>
            <a:endParaRPr lang="es-ES" sz="2000" b="1" dirty="0"/>
          </a:p>
          <a:p>
            <a:pPr lvl="0" algn="just"/>
            <a:r>
              <a:rPr lang="es-ES" sz="2000" dirty="0"/>
              <a:t>Determinar los niveles físicos de los estudiantes de la </a:t>
            </a:r>
            <a:r>
              <a:rPr lang="es-ES_tradnl" sz="2000" dirty="0"/>
              <a:t>escuela Amable Arauz</a:t>
            </a:r>
            <a:endParaRPr lang="es-ES" sz="2000" dirty="0"/>
          </a:p>
          <a:p>
            <a:pPr lvl="0" algn="just"/>
            <a:r>
              <a:rPr lang="es-ES_tradnl" sz="2000" dirty="0"/>
              <a:t>Plantear un programa extracurricular mediante disciplinas deportivas y juegos tradicionales para el mejoramiento de la condición física.</a:t>
            </a:r>
            <a:endParaRPr lang="es-ES" sz="2000" dirty="0"/>
          </a:p>
          <a:p>
            <a:pPr lvl="0" algn="just"/>
            <a:r>
              <a:rPr lang="es-ES_tradnl" sz="2000" dirty="0"/>
              <a:t>Determinar los niveles de mejoramiento de la condición física de los </a:t>
            </a:r>
            <a:r>
              <a:rPr lang="es-ES" sz="2000" dirty="0"/>
              <a:t>los estudiantes de la </a:t>
            </a:r>
            <a:r>
              <a:rPr lang="es-ES_tradnl" sz="2000" dirty="0"/>
              <a:t>escuela Amable Arauz</a:t>
            </a:r>
            <a:endParaRPr lang="es-ES" sz="2000" dirty="0"/>
          </a:p>
          <a:p>
            <a:pPr algn="just"/>
            <a:endParaRPr lang="es-EC" sz="2000" dirty="0"/>
          </a:p>
        </p:txBody>
      </p:sp>
    </p:spTree>
    <p:extLst>
      <p:ext uri="{BB962C8B-B14F-4D97-AF65-F5344CB8AC3E}">
        <p14:creationId xmlns:p14="http://schemas.microsoft.com/office/powerpoint/2010/main" val="3098418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03528" y="765778"/>
            <a:ext cx="7465475" cy="779687"/>
          </a:xfrm>
        </p:spPr>
        <p:style>
          <a:lnRef idx="1">
            <a:schemeClr val="accent6"/>
          </a:lnRef>
          <a:fillRef idx="2">
            <a:schemeClr val="accent6"/>
          </a:fillRef>
          <a:effectRef idx="1">
            <a:schemeClr val="accent6"/>
          </a:effectRef>
          <a:fontRef idx="minor">
            <a:schemeClr val="dk1"/>
          </a:fontRef>
        </p:style>
        <p:txBody>
          <a:bodyPr/>
          <a:lstStyle/>
          <a:p>
            <a:r>
              <a:rPr lang="es-EC" b="1" dirty="0" smtClean="0"/>
              <a:t>1.6. Justificación e importancia</a:t>
            </a:r>
            <a:endParaRPr lang="es-EC"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51939585"/>
              </p:ext>
            </p:extLst>
          </p:nvPr>
        </p:nvGraphicFramePr>
        <p:xfrm>
          <a:off x="1120462" y="1539025"/>
          <a:ext cx="9263688" cy="5318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3027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98502" y="830173"/>
            <a:ext cx="6684136" cy="88271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s-EC" b="1" dirty="0" smtClean="0"/>
              <a:t>1.6. Justificación e importancia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25755434"/>
              </p:ext>
            </p:extLst>
          </p:nvPr>
        </p:nvGraphicFramePr>
        <p:xfrm>
          <a:off x="1255690" y="1738649"/>
          <a:ext cx="8834907" cy="4185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090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3804" y="624110"/>
            <a:ext cx="7559898" cy="1280890"/>
          </a:xfrm>
        </p:spPr>
        <p:txBody>
          <a:bodyPr>
            <a:noAutofit/>
          </a:bodyPr>
          <a:lstStyle/>
          <a:p>
            <a:r>
              <a:rPr lang="es-EC" sz="2800" b="1" dirty="0">
                <a:solidFill>
                  <a:schemeClr val="tx1"/>
                </a:solidFill>
                <a:latin typeface="+mn-lt"/>
              </a:rPr>
              <a:t>1.7.  Declaración de variables e </a:t>
            </a:r>
            <a:r>
              <a:rPr lang="es-EC" sz="2800" b="1" dirty="0" smtClean="0">
                <a:solidFill>
                  <a:schemeClr val="tx1"/>
                </a:solidFill>
                <a:latin typeface="+mn-lt"/>
              </a:rPr>
              <a:t>indicadores</a:t>
            </a:r>
            <a:endParaRPr lang="es-ES" sz="2800" b="1" dirty="0">
              <a:solidFill>
                <a:schemeClr val="tx1"/>
              </a:solidFill>
              <a:latin typeface="+mn-lt"/>
            </a:endParaRPr>
          </a:p>
        </p:txBody>
      </p:sp>
      <p:sp>
        <p:nvSpPr>
          <p:cNvPr id="3" name="Marcador de contenido 2"/>
          <p:cNvSpPr>
            <a:spLocks noGrp="1"/>
          </p:cNvSpPr>
          <p:nvPr>
            <p:ph idx="1"/>
          </p:nvPr>
        </p:nvSpPr>
        <p:spPr>
          <a:xfrm>
            <a:off x="3632400" y="2120721"/>
            <a:ext cx="7224489" cy="3777622"/>
          </a:xfrm>
        </p:spPr>
        <p:txBody>
          <a:bodyPr/>
          <a:lstStyle/>
          <a:p>
            <a:pPr marL="0" indent="0" algn="just">
              <a:buNone/>
            </a:pPr>
            <a:endParaRPr lang="es-EC" b="1" dirty="0" smtClean="0"/>
          </a:p>
          <a:p>
            <a:pPr marL="0" indent="0" algn="just">
              <a:buNone/>
            </a:pPr>
            <a:r>
              <a:rPr lang="es-EC" b="1" dirty="0" smtClean="0"/>
              <a:t>Variable </a:t>
            </a:r>
            <a:r>
              <a:rPr lang="es-EC" b="1" dirty="0"/>
              <a:t>independiente</a:t>
            </a:r>
            <a:endParaRPr lang="es-EC" dirty="0"/>
          </a:p>
          <a:p>
            <a:pPr algn="just"/>
            <a:r>
              <a:rPr lang="es-ES" dirty="0"/>
              <a:t>P</a:t>
            </a:r>
            <a:r>
              <a:rPr lang="es-ES" dirty="0" smtClean="0"/>
              <a:t>rograma extracurricular</a:t>
            </a:r>
          </a:p>
          <a:p>
            <a:pPr marL="114300" indent="0" algn="just">
              <a:buNone/>
            </a:pPr>
            <a:r>
              <a:rPr lang="es-ES" dirty="0" smtClean="0"/>
              <a:t> </a:t>
            </a:r>
            <a:endParaRPr lang="es-ES" b="1" dirty="0" smtClean="0"/>
          </a:p>
          <a:p>
            <a:pPr marL="0" indent="0" algn="just">
              <a:buNone/>
            </a:pPr>
            <a:r>
              <a:rPr lang="es-ES" b="1" dirty="0" smtClean="0"/>
              <a:t>Variable </a:t>
            </a:r>
            <a:r>
              <a:rPr lang="es-ES" b="1" dirty="0"/>
              <a:t>dependiente </a:t>
            </a:r>
            <a:endParaRPr lang="es-EC" dirty="0"/>
          </a:p>
          <a:p>
            <a:pPr algn="just"/>
            <a:r>
              <a:rPr lang="es-ES" dirty="0"/>
              <a:t>Capacidades </a:t>
            </a:r>
            <a:r>
              <a:rPr lang="es-ES" dirty="0" smtClean="0"/>
              <a:t>físicas</a:t>
            </a:r>
            <a:endParaRPr lang="es-EC" dirty="0"/>
          </a:p>
          <a:p>
            <a:pPr marL="0" indent="0" algn="just">
              <a:buNone/>
            </a:pPr>
            <a:endParaRPr lang="es-EC" dirty="0"/>
          </a:p>
          <a:p>
            <a:pPr algn="just"/>
            <a:endParaRPr lang="es-EC" dirty="0"/>
          </a:p>
        </p:txBody>
      </p:sp>
    </p:spTree>
    <p:extLst>
      <p:ext uri="{BB962C8B-B14F-4D97-AF65-F5344CB8AC3E}">
        <p14:creationId xmlns:p14="http://schemas.microsoft.com/office/powerpoint/2010/main" val="3661122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513</TotalTime>
  <Words>2906</Words>
  <Application>Microsoft Office PowerPoint</Application>
  <PresentationFormat>Personalizado</PresentationFormat>
  <Paragraphs>376</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Adyacencia</vt:lpstr>
      <vt:lpstr>Presentación de PowerPoint</vt:lpstr>
      <vt:lpstr>Presentación de PowerPoint</vt:lpstr>
      <vt:lpstr>Presentación de PowerPoint</vt:lpstr>
      <vt:lpstr>Presentación de PowerPoint</vt:lpstr>
      <vt:lpstr>  1.4. Formulación del problema </vt:lpstr>
      <vt:lpstr> 1.5. Objetivos </vt:lpstr>
      <vt:lpstr>1.6. Justificación e importancia</vt:lpstr>
      <vt:lpstr>1.6. Justificación e importancia</vt:lpstr>
      <vt:lpstr>1.7.  Declaración de variables e indicadores</vt:lpstr>
      <vt:lpstr>Tabla 1  1.7.1. Operacionalización de variables e indicadores </vt:lpstr>
      <vt:lpstr>1.8. Formulación de hipótesis</vt:lpstr>
      <vt:lpstr>CAPITULO II MARCO TEÓRICO </vt:lpstr>
      <vt:lpstr>2.1.2. Tiempo para las actividades extracurriculares </vt:lpstr>
      <vt:lpstr>2.1.3. Importancia y sus beneficios de las actividades extracurriculares </vt:lpstr>
      <vt:lpstr>2.2. Capacidades Físicas</vt:lpstr>
      <vt:lpstr>2.2.1. El entrenamiento deportivo</vt:lpstr>
      <vt:lpstr>2.2.2. Las Direcciones Determinantes y Condicionantes del Rendimiento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dc:creator>
  <cp:lastModifiedBy>Carrasco Coca Orlando Rodrigo</cp:lastModifiedBy>
  <cp:revision>85</cp:revision>
  <dcterms:created xsi:type="dcterms:W3CDTF">2015-11-10T22:09:39Z</dcterms:created>
  <dcterms:modified xsi:type="dcterms:W3CDTF">2016-12-22T16:16:42Z</dcterms:modified>
</cp:coreProperties>
</file>