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981" r:id="rId2"/>
  </p:sldMasterIdLst>
  <p:notesMasterIdLst>
    <p:notesMasterId r:id="rId62"/>
  </p:notesMasterIdLst>
  <p:sldIdLst>
    <p:sldId id="256" r:id="rId3"/>
    <p:sldId id="259" r:id="rId4"/>
    <p:sldId id="261" r:id="rId5"/>
    <p:sldId id="263" r:id="rId6"/>
    <p:sldId id="264" r:id="rId7"/>
    <p:sldId id="265" r:id="rId8"/>
    <p:sldId id="282" r:id="rId9"/>
    <p:sldId id="266" r:id="rId10"/>
    <p:sldId id="267" r:id="rId11"/>
    <p:sldId id="271" r:id="rId12"/>
    <p:sldId id="272" r:id="rId13"/>
    <p:sldId id="268" r:id="rId14"/>
    <p:sldId id="269" r:id="rId15"/>
    <p:sldId id="275" r:id="rId16"/>
    <p:sldId id="276" r:id="rId17"/>
    <p:sldId id="280" r:id="rId18"/>
    <p:sldId id="281" r:id="rId19"/>
    <p:sldId id="292" r:id="rId20"/>
    <p:sldId id="283" r:id="rId21"/>
    <p:sldId id="284" r:id="rId22"/>
    <p:sldId id="285" r:id="rId23"/>
    <p:sldId id="287" r:id="rId24"/>
    <p:sldId id="288" r:id="rId25"/>
    <p:sldId id="286" r:id="rId26"/>
    <p:sldId id="289" r:id="rId27"/>
    <p:sldId id="291" r:id="rId28"/>
    <p:sldId id="290" r:id="rId29"/>
    <p:sldId id="293" r:id="rId30"/>
    <p:sldId id="294" r:id="rId31"/>
    <p:sldId id="277" r:id="rId32"/>
    <p:sldId id="295" r:id="rId33"/>
    <p:sldId id="296" r:id="rId34"/>
    <p:sldId id="297" r:id="rId35"/>
    <p:sldId id="298" r:id="rId36"/>
    <p:sldId id="299" r:id="rId37"/>
    <p:sldId id="300" r:id="rId38"/>
    <p:sldId id="301" r:id="rId39"/>
    <p:sldId id="302" r:id="rId40"/>
    <p:sldId id="303"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273" r:id="rId59"/>
    <p:sldId id="323" r:id="rId60"/>
    <p:sldId id="322" r:id="rId6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97FF"/>
    <a:srgbClr val="FF9999"/>
    <a:srgbClr val="00FF99"/>
    <a:srgbClr val="CDB1DD"/>
    <a:srgbClr val="FF99FF"/>
    <a:srgbClr val="FFFFCC"/>
    <a:srgbClr val="CCFF66"/>
    <a:srgbClr val="CCFFCC"/>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712" autoAdjust="0"/>
  </p:normalViewPr>
  <p:slideViewPr>
    <p:cSldViewPr snapToGrid="0">
      <p:cViewPr>
        <p:scale>
          <a:sx n="51" d="100"/>
          <a:sy n="51" d="100"/>
        </p:scale>
        <p:origin x="1500" y="306"/>
      </p:cViewPr>
      <p:guideLst>
        <p:guide orient="horz" pos="2115"/>
        <p:guide pos="381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1EB4F-73D1-4F05-97CE-10F7C8EEE675}"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C"/>
        </a:p>
      </dgm:t>
    </dgm:pt>
    <dgm:pt modelId="{E40258BE-BD9D-4149-8BE9-7DF80468250A}">
      <dgm:prSet phldrT="[Texto]" custT="1"/>
      <dgm:spPr/>
      <dgm:t>
        <a:bodyPr/>
        <a:lstStyle/>
        <a:p>
          <a:pPr algn="ctr"/>
          <a:r>
            <a:rPr lang="es-US" sz="2400" dirty="0" smtClean="0">
              <a:latin typeface="Arial" panose="020B0604020202020204" pitchFamily="34" charset="0"/>
              <a:cs typeface="Arial" panose="020B0604020202020204" pitchFamily="34" charset="0"/>
            </a:rPr>
            <a:t>* “Ley de Escalafón y Sueldos de los Ingenieros Civiles del Ecuador”  </a:t>
          </a:r>
        </a:p>
        <a:p>
          <a:pPr algn="ctr"/>
          <a:r>
            <a:rPr lang="es-US" sz="2400" dirty="0" smtClean="0">
              <a:latin typeface="Arial" panose="020B0604020202020204" pitchFamily="34" charset="0"/>
              <a:cs typeface="Arial" panose="020B0604020202020204" pitchFamily="34" charset="0"/>
            </a:rPr>
            <a:t>* “Arancel de Honorarios para los Ingenieros Civiles del Ecuador”</a:t>
          </a:r>
        </a:p>
        <a:p>
          <a:pPr algn="ctr"/>
          <a:endParaRPr lang="es-US" sz="2400" dirty="0" smtClean="0">
            <a:latin typeface="Arial" panose="020B0604020202020204" pitchFamily="34" charset="0"/>
            <a:cs typeface="Arial" panose="020B0604020202020204" pitchFamily="34" charset="0"/>
          </a:endParaRPr>
        </a:p>
        <a:p>
          <a:pPr algn="ctr"/>
          <a:endParaRPr lang="es-US" sz="2400" dirty="0" smtClean="0">
            <a:latin typeface="Arial" panose="020B0604020202020204" pitchFamily="34" charset="0"/>
            <a:cs typeface="Arial" panose="020B0604020202020204" pitchFamily="34" charset="0"/>
          </a:endParaRPr>
        </a:p>
        <a:p>
          <a:pPr algn="ctr"/>
          <a:r>
            <a:rPr lang="es-US" sz="2400" dirty="0" smtClean="0">
              <a:latin typeface="Arial" panose="020B0604020202020204" pitchFamily="34" charset="0"/>
              <a:cs typeface="Arial" panose="020B0604020202020204" pitchFamily="34" charset="0"/>
            </a:rPr>
            <a:t>Importancia del análisis de costos para productos de Ingeniería Geográfica </a:t>
          </a:r>
        </a:p>
        <a:p>
          <a:pPr algn="ctr"/>
          <a:endParaRPr lang="es-US" sz="2400" dirty="0" smtClean="0">
            <a:latin typeface="Arial" panose="020B0604020202020204" pitchFamily="34" charset="0"/>
            <a:cs typeface="Arial" panose="020B0604020202020204" pitchFamily="34" charset="0"/>
          </a:endParaRPr>
        </a:p>
      </dgm:t>
    </dgm:pt>
    <dgm:pt modelId="{8F8857C8-378C-4EFA-BDD3-04D0AA246BBD}" type="parTrans" cxnId="{98DE2CF4-A1DC-49AF-BC6B-91F9EB409AC6}">
      <dgm:prSet/>
      <dgm:spPr/>
      <dgm:t>
        <a:bodyPr/>
        <a:lstStyle/>
        <a:p>
          <a:pPr algn="ctr"/>
          <a:endParaRPr lang="es-EC" sz="1600"/>
        </a:p>
      </dgm:t>
    </dgm:pt>
    <dgm:pt modelId="{8FC6C027-DFB7-44D3-8C18-8BD1CBCDD524}" type="sibTrans" cxnId="{98DE2CF4-A1DC-49AF-BC6B-91F9EB409AC6}">
      <dgm:prSet/>
      <dgm:spPr/>
      <dgm:t>
        <a:bodyPr/>
        <a:lstStyle/>
        <a:p>
          <a:pPr algn="ctr"/>
          <a:endParaRPr lang="es-EC" sz="1600"/>
        </a:p>
      </dgm:t>
    </dgm:pt>
    <dgm:pt modelId="{9F6DF551-08E8-45E7-AC68-B56DAD92ECF9}">
      <dgm:prSet phldrT="[Texto]" custT="1"/>
      <dgm:spPr/>
      <dgm:t>
        <a:bodyPr/>
        <a:lstStyle/>
        <a:p>
          <a:pPr algn="ctr"/>
          <a:r>
            <a:rPr lang="es-US" sz="2400" dirty="0" smtClean="0">
              <a:latin typeface="Arial" panose="020B0604020202020204" pitchFamily="34" charset="0"/>
              <a:cs typeface="Arial" panose="020B0604020202020204" pitchFamily="34" charset="0"/>
            </a:rPr>
            <a:t>Profesionales en Geodesia, Sensores Remotos y Topografía </a:t>
          </a:r>
        </a:p>
        <a:p>
          <a:pPr algn="ctr"/>
          <a:r>
            <a:rPr lang="es-US" sz="2400" dirty="0" smtClean="0">
              <a:latin typeface="Arial" panose="020B0604020202020204" pitchFamily="34" charset="0"/>
              <a:cs typeface="Arial" panose="020B0604020202020204" pitchFamily="34" charset="0"/>
            </a:rPr>
            <a:t>Creciente demanda .</a:t>
          </a:r>
        </a:p>
        <a:p>
          <a:pPr algn="ctr"/>
          <a:endParaRPr lang="es-US" sz="2400" dirty="0" smtClean="0">
            <a:latin typeface="Arial" panose="020B0604020202020204" pitchFamily="34" charset="0"/>
            <a:cs typeface="Arial" panose="020B0604020202020204" pitchFamily="34" charset="0"/>
          </a:endParaRPr>
        </a:p>
        <a:p>
          <a:pPr algn="ctr"/>
          <a:r>
            <a:rPr lang="es-US" sz="2400" dirty="0" smtClean="0">
              <a:latin typeface="Arial" panose="020B0604020202020204" pitchFamily="34" charset="0"/>
              <a:cs typeface="Arial" panose="020B0604020202020204" pitchFamily="34" charset="0"/>
            </a:rPr>
            <a:t>Guía para determinar de forma rápida y certera los presupuestos por servicios profesionales.</a:t>
          </a:r>
        </a:p>
        <a:p>
          <a:pPr algn="ctr"/>
          <a:endParaRPr lang="es-US" sz="2400" dirty="0" smtClean="0">
            <a:latin typeface="Arial" panose="020B0604020202020204" pitchFamily="34" charset="0"/>
            <a:cs typeface="Arial" panose="020B0604020202020204" pitchFamily="34" charset="0"/>
          </a:endParaRPr>
        </a:p>
        <a:p>
          <a:pPr algn="ctr"/>
          <a:r>
            <a:rPr lang="es-US" sz="2400" dirty="0" smtClean="0">
              <a:latin typeface="Arial" panose="020B0604020202020204" pitchFamily="34" charset="0"/>
              <a:cs typeface="Arial" panose="020B0604020202020204" pitchFamily="34" charset="0"/>
            </a:rPr>
            <a:t>Generar equidad en los costos</a:t>
          </a:r>
          <a:endParaRPr lang="es-EC" sz="2400" dirty="0">
            <a:latin typeface="Arial" panose="020B0604020202020204" pitchFamily="34" charset="0"/>
            <a:cs typeface="Arial" panose="020B0604020202020204" pitchFamily="34" charset="0"/>
          </a:endParaRPr>
        </a:p>
      </dgm:t>
    </dgm:pt>
    <dgm:pt modelId="{8FF89FF1-FCF0-4111-AE18-D2BEDC006831}" type="parTrans" cxnId="{4F7E5661-24D5-4FBB-8E89-C4DB8D1FCA58}">
      <dgm:prSet/>
      <dgm:spPr/>
      <dgm:t>
        <a:bodyPr/>
        <a:lstStyle/>
        <a:p>
          <a:pPr algn="ctr"/>
          <a:endParaRPr lang="es-EC" sz="1600"/>
        </a:p>
      </dgm:t>
    </dgm:pt>
    <dgm:pt modelId="{2D31A0C9-D88D-4ACC-9018-711351C03422}" type="sibTrans" cxnId="{4F7E5661-24D5-4FBB-8E89-C4DB8D1FCA58}">
      <dgm:prSet/>
      <dgm:spPr/>
      <dgm:t>
        <a:bodyPr/>
        <a:lstStyle/>
        <a:p>
          <a:pPr algn="ctr"/>
          <a:endParaRPr lang="es-EC" sz="1600"/>
        </a:p>
      </dgm:t>
    </dgm:pt>
    <dgm:pt modelId="{4218387C-91A5-470B-8242-02A68FAF8179}" type="pres">
      <dgm:prSet presAssocID="{C931EB4F-73D1-4F05-97CE-10F7C8EEE675}" presName="diagram" presStyleCnt="0">
        <dgm:presLayoutVars>
          <dgm:dir/>
          <dgm:resizeHandles val="exact"/>
        </dgm:presLayoutVars>
      </dgm:prSet>
      <dgm:spPr/>
      <dgm:t>
        <a:bodyPr/>
        <a:lstStyle/>
        <a:p>
          <a:endParaRPr lang="es-EC"/>
        </a:p>
      </dgm:t>
    </dgm:pt>
    <dgm:pt modelId="{030DEC9C-4C6A-4AC1-8C8E-D4551FA70F0F}" type="pres">
      <dgm:prSet presAssocID="{E40258BE-BD9D-4149-8BE9-7DF80468250A}" presName="node" presStyleLbl="node1" presStyleIdx="0" presStyleCnt="2" custScaleY="164363">
        <dgm:presLayoutVars>
          <dgm:bulletEnabled val="1"/>
        </dgm:presLayoutVars>
      </dgm:prSet>
      <dgm:spPr/>
      <dgm:t>
        <a:bodyPr/>
        <a:lstStyle/>
        <a:p>
          <a:endParaRPr lang="es-EC"/>
        </a:p>
      </dgm:t>
    </dgm:pt>
    <dgm:pt modelId="{E8776288-B89C-49A8-B367-E59F56679FE5}" type="pres">
      <dgm:prSet presAssocID="{8FC6C027-DFB7-44D3-8C18-8BD1CBCDD524}" presName="sibTrans" presStyleCnt="0"/>
      <dgm:spPr/>
    </dgm:pt>
    <dgm:pt modelId="{510068B1-A8AD-445C-82A4-90FCD8442EF4}" type="pres">
      <dgm:prSet presAssocID="{9F6DF551-08E8-45E7-AC68-B56DAD92ECF9}" presName="node" presStyleLbl="node1" presStyleIdx="1" presStyleCnt="2" custScaleY="164363">
        <dgm:presLayoutVars>
          <dgm:bulletEnabled val="1"/>
        </dgm:presLayoutVars>
      </dgm:prSet>
      <dgm:spPr/>
      <dgm:t>
        <a:bodyPr/>
        <a:lstStyle/>
        <a:p>
          <a:endParaRPr lang="es-EC"/>
        </a:p>
      </dgm:t>
    </dgm:pt>
  </dgm:ptLst>
  <dgm:cxnLst>
    <dgm:cxn modelId="{98DE2CF4-A1DC-49AF-BC6B-91F9EB409AC6}" srcId="{C931EB4F-73D1-4F05-97CE-10F7C8EEE675}" destId="{E40258BE-BD9D-4149-8BE9-7DF80468250A}" srcOrd="0" destOrd="0" parTransId="{8F8857C8-378C-4EFA-BDD3-04D0AA246BBD}" sibTransId="{8FC6C027-DFB7-44D3-8C18-8BD1CBCDD524}"/>
    <dgm:cxn modelId="{4F7E5661-24D5-4FBB-8E89-C4DB8D1FCA58}" srcId="{C931EB4F-73D1-4F05-97CE-10F7C8EEE675}" destId="{9F6DF551-08E8-45E7-AC68-B56DAD92ECF9}" srcOrd="1" destOrd="0" parTransId="{8FF89FF1-FCF0-4111-AE18-D2BEDC006831}" sibTransId="{2D31A0C9-D88D-4ACC-9018-711351C03422}"/>
    <dgm:cxn modelId="{4C49FC97-CA07-4ED7-BE55-0644F8DF4664}" type="presOf" srcId="{9F6DF551-08E8-45E7-AC68-B56DAD92ECF9}" destId="{510068B1-A8AD-445C-82A4-90FCD8442EF4}" srcOrd="0" destOrd="0" presId="urn:microsoft.com/office/officeart/2005/8/layout/default"/>
    <dgm:cxn modelId="{BBE3E045-4D44-45A1-A9B1-D24FE0FAF58E}" type="presOf" srcId="{C931EB4F-73D1-4F05-97CE-10F7C8EEE675}" destId="{4218387C-91A5-470B-8242-02A68FAF8179}" srcOrd="0" destOrd="0" presId="urn:microsoft.com/office/officeart/2005/8/layout/default"/>
    <dgm:cxn modelId="{24C56ED4-AE4E-46A6-978C-B7B609FA5241}" type="presOf" srcId="{E40258BE-BD9D-4149-8BE9-7DF80468250A}" destId="{030DEC9C-4C6A-4AC1-8C8E-D4551FA70F0F}" srcOrd="0" destOrd="0" presId="urn:microsoft.com/office/officeart/2005/8/layout/default"/>
    <dgm:cxn modelId="{0AF13A4A-552D-4B08-8A58-14D12FD32656}" type="presParOf" srcId="{4218387C-91A5-470B-8242-02A68FAF8179}" destId="{030DEC9C-4C6A-4AC1-8C8E-D4551FA70F0F}" srcOrd="0" destOrd="0" presId="urn:microsoft.com/office/officeart/2005/8/layout/default"/>
    <dgm:cxn modelId="{BAA7DA3B-EE48-4A5B-BE22-194AC0DDC183}" type="presParOf" srcId="{4218387C-91A5-470B-8242-02A68FAF8179}" destId="{E8776288-B89C-49A8-B367-E59F56679FE5}" srcOrd="1" destOrd="0" presId="urn:microsoft.com/office/officeart/2005/8/layout/default"/>
    <dgm:cxn modelId="{593F7F5D-572C-4EBD-8979-A3B437029CC1}" type="presParOf" srcId="{4218387C-91A5-470B-8242-02A68FAF8179}" destId="{510068B1-A8AD-445C-82A4-90FCD8442EF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E20D9A-FC69-429F-921B-86A0CEB0860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5DBB1801-0FE2-4003-BCA6-8D8054010BF7}">
      <dgm:prSet phldrT="[Texto]"/>
      <dgm:spPr/>
      <dgm:t>
        <a:bodyPr/>
        <a:lstStyle/>
        <a:p>
          <a:r>
            <a:rPr lang="es-EC" dirty="0" err="1" smtClean="0"/>
            <a:t>NetBeans</a:t>
          </a:r>
          <a:r>
            <a:rPr lang="es-EC" dirty="0" smtClean="0"/>
            <a:t> IDE</a:t>
          </a:r>
          <a:endParaRPr lang="es-EC" dirty="0"/>
        </a:p>
      </dgm:t>
    </dgm:pt>
    <dgm:pt modelId="{B01B8E53-754E-4736-BB2B-99F9B99C8BCD}" type="parTrans" cxnId="{5A8D97E1-1EF0-4E18-BB30-F38C6F2DCDE7}">
      <dgm:prSet/>
      <dgm:spPr/>
      <dgm:t>
        <a:bodyPr/>
        <a:lstStyle/>
        <a:p>
          <a:endParaRPr lang="es-EC"/>
        </a:p>
      </dgm:t>
    </dgm:pt>
    <dgm:pt modelId="{D819D710-61E0-4811-A29D-C8AE9D150145}" type="sibTrans" cxnId="{5A8D97E1-1EF0-4E18-BB30-F38C6F2DCDE7}">
      <dgm:prSet/>
      <dgm:spPr/>
      <dgm:t>
        <a:bodyPr/>
        <a:lstStyle/>
        <a:p>
          <a:endParaRPr lang="es-EC"/>
        </a:p>
      </dgm:t>
    </dgm:pt>
    <dgm:pt modelId="{EE5BD8C1-953B-476C-923F-2FAE6DE41E77}">
      <dgm:prSet phldrT="[Texto]"/>
      <dgm:spPr/>
      <dgm:t>
        <a:bodyPr/>
        <a:lstStyle/>
        <a:p>
          <a:r>
            <a:rPr lang="es-EC" dirty="0" smtClean="0"/>
            <a:t>Lenguaje HTML</a:t>
          </a:r>
          <a:endParaRPr lang="es-EC" dirty="0"/>
        </a:p>
      </dgm:t>
    </dgm:pt>
    <dgm:pt modelId="{3A1740D3-A6C0-444A-959A-D57AE15E6EA8}" type="parTrans" cxnId="{97C5212A-5F0F-43CB-BE56-4EC0A28FA990}">
      <dgm:prSet/>
      <dgm:spPr/>
      <dgm:t>
        <a:bodyPr/>
        <a:lstStyle/>
        <a:p>
          <a:endParaRPr lang="es-EC"/>
        </a:p>
      </dgm:t>
    </dgm:pt>
    <dgm:pt modelId="{6444B8D0-35DA-4500-AF74-453F45B49F05}" type="sibTrans" cxnId="{97C5212A-5F0F-43CB-BE56-4EC0A28FA990}">
      <dgm:prSet/>
      <dgm:spPr/>
      <dgm:t>
        <a:bodyPr/>
        <a:lstStyle/>
        <a:p>
          <a:endParaRPr lang="es-EC"/>
        </a:p>
      </dgm:t>
    </dgm:pt>
    <dgm:pt modelId="{5D8D8227-84C9-4A58-A0D2-171B4E1DB740}">
      <dgm:prSet phldrT="[Texto]"/>
      <dgm:spPr/>
      <dgm:t>
        <a:bodyPr/>
        <a:lstStyle/>
        <a:p>
          <a:r>
            <a:rPr lang="es-EC" dirty="0" smtClean="0"/>
            <a:t>Biblioteca </a:t>
          </a:r>
          <a:r>
            <a:rPr lang="es-EC" dirty="0" err="1" smtClean="0"/>
            <a:t>jQuery</a:t>
          </a:r>
          <a:endParaRPr lang="es-EC" dirty="0"/>
        </a:p>
      </dgm:t>
    </dgm:pt>
    <dgm:pt modelId="{43BB8376-E2BC-41CE-B46C-BD6CB0E87131}" type="parTrans" cxnId="{9FE48E30-BFE0-41BC-A787-F5625AB93965}">
      <dgm:prSet/>
      <dgm:spPr/>
      <dgm:t>
        <a:bodyPr/>
        <a:lstStyle/>
        <a:p>
          <a:endParaRPr lang="es-EC"/>
        </a:p>
      </dgm:t>
    </dgm:pt>
    <dgm:pt modelId="{8EF8E077-8110-4969-A4E8-E551E69BD3C6}" type="sibTrans" cxnId="{9FE48E30-BFE0-41BC-A787-F5625AB93965}">
      <dgm:prSet/>
      <dgm:spPr/>
      <dgm:t>
        <a:bodyPr/>
        <a:lstStyle/>
        <a:p>
          <a:endParaRPr lang="es-EC"/>
        </a:p>
      </dgm:t>
    </dgm:pt>
    <dgm:pt modelId="{AADBBAA6-D6EA-47C7-945D-FECA42192F48}">
      <dgm:prSet phldrT="[Texto]"/>
      <dgm:spPr/>
      <dgm:t>
        <a:bodyPr/>
        <a:lstStyle/>
        <a:p>
          <a:r>
            <a:rPr lang="es-EC" dirty="0" smtClean="0"/>
            <a:t>Lenguaje JavaScript</a:t>
          </a:r>
          <a:endParaRPr lang="es-EC" dirty="0"/>
        </a:p>
      </dgm:t>
    </dgm:pt>
    <dgm:pt modelId="{D2D16D9C-6CCD-45CD-BDF4-CE1299EE1904}" type="parTrans" cxnId="{C56C339E-B86C-496F-89D9-28ED29FE80F9}">
      <dgm:prSet/>
      <dgm:spPr/>
      <dgm:t>
        <a:bodyPr/>
        <a:lstStyle/>
        <a:p>
          <a:endParaRPr lang="es-EC"/>
        </a:p>
      </dgm:t>
    </dgm:pt>
    <dgm:pt modelId="{D2F59713-33EF-48C8-A9D8-1EA102505AF9}" type="sibTrans" cxnId="{C56C339E-B86C-496F-89D9-28ED29FE80F9}">
      <dgm:prSet/>
      <dgm:spPr/>
      <dgm:t>
        <a:bodyPr/>
        <a:lstStyle/>
        <a:p>
          <a:endParaRPr lang="es-EC"/>
        </a:p>
      </dgm:t>
    </dgm:pt>
    <dgm:pt modelId="{8C4181AE-30F0-45A5-929F-3728F0F24FA0}">
      <dgm:prSet phldrT="[Texto]"/>
      <dgm:spPr/>
      <dgm:t>
        <a:bodyPr/>
        <a:lstStyle/>
        <a:p>
          <a:r>
            <a:rPr lang="es-EC" dirty="0" smtClean="0"/>
            <a:t>Lenguaje CSS</a:t>
          </a:r>
          <a:endParaRPr lang="es-EC" dirty="0"/>
        </a:p>
      </dgm:t>
    </dgm:pt>
    <dgm:pt modelId="{87EB900A-12DD-4C22-B644-B941116A7DC1}" type="parTrans" cxnId="{292D01F4-95A4-4F0A-B33E-5530ADFFE36C}">
      <dgm:prSet/>
      <dgm:spPr/>
      <dgm:t>
        <a:bodyPr/>
        <a:lstStyle/>
        <a:p>
          <a:endParaRPr lang="es-EC"/>
        </a:p>
      </dgm:t>
    </dgm:pt>
    <dgm:pt modelId="{BDE21F8A-9760-4FD8-9EBD-3C12CF537488}" type="sibTrans" cxnId="{292D01F4-95A4-4F0A-B33E-5530ADFFE36C}">
      <dgm:prSet/>
      <dgm:spPr/>
      <dgm:t>
        <a:bodyPr/>
        <a:lstStyle/>
        <a:p>
          <a:endParaRPr lang="es-EC"/>
        </a:p>
      </dgm:t>
    </dgm:pt>
    <dgm:pt modelId="{0BA0BA12-187B-4F05-897D-EF829D6842B2}" type="pres">
      <dgm:prSet presAssocID="{F2E20D9A-FC69-429F-921B-86A0CEB08607}" presName="rootnode" presStyleCnt="0">
        <dgm:presLayoutVars>
          <dgm:chMax/>
          <dgm:chPref/>
          <dgm:dir/>
          <dgm:animLvl val="lvl"/>
        </dgm:presLayoutVars>
      </dgm:prSet>
      <dgm:spPr/>
    </dgm:pt>
    <dgm:pt modelId="{BE21F321-44ED-4C93-AC4A-80E1F221DBC3}" type="pres">
      <dgm:prSet presAssocID="{5DBB1801-0FE2-4003-BCA6-8D8054010BF7}" presName="composite" presStyleCnt="0"/>
      <dgm:spPr/>
    </dgm:pt>
    <dgm:pt modelId="{2222E245-7754-4A41-970F-F4F11CA5ED7B}" type="pres">
      <dgm:prSet presAssocID="{5DBB1801-0FE2-4003-BCA6-8D8054010BF7}" presName="LShape" presStyleLbl="alignNode1" presStyleIdx="0" presStyleCnt="9"/>
      <dgm:spPr>
        <a:solidFill>
          <a:srgbClr val="00FF99"/>
        </a:solidFill>
        <a:ln>
          <a:solidFill>
            <a:srgbClr val="00FF99"/>
          </a:solidFill>
        </a:ln>
      </dgm:spPr>
    </dgm:pt>
    <dgm:pt modelId="{03AF1997-5816-48A4-B9B0-779CED48300C}" type="pres">
      <dgm:prSet presAssocID="{5DBB1801-0FE2-4003-BCA6-8D8054010BF7}" presName="ParentText" presStyleLbl="revTx" presStyleIdx="0" presStyleCnt="5">
        <dgm:presLayoutVars>
          <dgm:chMax val="0"/>
          <dgm:chPref val="0"/>
          <dgm:bulletEnabled val="1"/>
        </dgm:presLayoutVars>
      </dgm:prSet>
      <dgm:spPr/>
    </dgm:pt>
    <dgm:pt modelId="{080F5F68-6A97-418E-9E68-D1EB520952E7}" type="pres">
      <dgm:prSet presAssocID="{5DBB1801-0FE2-4003-BCA6-8D8054010BF7}" presName="Triangle" presStyleLbl="alignNode1" presStyleIdx="1" presStyleCnt="9"/>
      <dgm:spPr/>
    </dgm:pt>
    <dgm:pt modelId="{D1C54CB8-9AF6-451B-A740-3F70E9CA1DB7}" type="pres">
      <dgm:prSet presAssocID="{D819D710-61E0-4811-A29D-C8AE9D150145}" presName="sibTrans" presStyleCnt="0"/>
      <dgm:spPr/>
    </dgm:pt>
    <dgm:pt modelId="{8F3E2B35-BE8A-4AB3-A09C-B89D18D973ED}" type="pres">
      <dgm:prSet presAssocID="{D819D710-61E0-4811-A29D-C8AE9D150145}" presName="space" presStyleCnt="0"/>
      <dgm:spPr/>
    </dgm:pt>
    <dgm:pt modelId="{6F034FD6-3CD9-42F6-942F-B51BD3BFCAE0}" type="pres">
      <dgm:prSet presAssocID="{EE5BD8C1-953B-476C-923F-2FAE6DE41E77}" presName="composite" presStyleCnt="0"/>
      <dgm:spPr/>
    </dgm:pt>
    <dgm:pt modelId="{ABEEDE9D-E37C-4C27-87FC-DC7240AC3D29}" type="pres">
      <dgm:prSet presAssocID="{EE5BD8C1-953B-476C-923F-2FAE6DE41E77}" presName="LShape" presStyleLbl="alignNode1" presStyleIdx="2" presStyleCnt="9"/>
      <dgm:spPr>
        <a:solidFill>
          <a:srgbClr val="00B0F0"/>
        </a:solidFill>
        <a:ln>
          <a:solidFill>
            <a:srgbClr val="00B0F0"/>
          </a:solidFill>
        </a:ln>
      </dgm:spPr>
    </dgm:pt>
    <dgm:pt modelId="{AD5C0182-E911-4234-B41B-56BB4BCFFEFB}" type="pres">
      <dgm:prSet presAssocID="{EE5BD8C1-953B-476C-923F-2FAE6DE41E77}" presName="ParentText" presStyleLbl="revTx" presStyleIdx="1" presStyleCnt="5">
        <dgm:presLayoutVars>
          <dgm:chMax val="0"/>
          <dgm:chPref val="0"/>
          <dgm:bulletEnabled val="1"/>
        </dgm:presLayoutVars>
      </dgm:prSet>
      <dgm:spPr/>
    </dgm:pt>
    <dgm:pt modelId="{3047AEC7-FBC2-42F0-9136-6BD790E84557}" type="pres">
      <dgm:prSet presAssocID="{EE5BD8C1-953B-476C-923F-2FAE6DE41E77}" presName="Triangle" presStyleLbl="alignNode1" presStyleIdx="3" presStyleCnt="9"/>
      <dgm:spPr/>
    </dgm:pt>
    <dgm:pt modelId="{BAA97AF1-B83B-4103-9467-82CE765D4EC0}" type="pres">
      <dgm:prSet presAssocID="{6444B8D0-35DA-4500-AF74-453F45B49F05}" presName="sibTrans" presStyleCnt="0"/>
      <dgm:spPr/>
    </dgm:pt>
    <dgm:pt modelId="{5F93DD85-BF4B-48CC-AB9D-65900B1F1648}" type="pres">
      <dgm:prSet presAssocID="{6444B8D0-35DA-4500-AF74-453F45B49F05}" presName="space" presStyleCnt="0"/>
      <dgm:spPr/>
    </dgm:pt>
    <dgm:pt modelId="{9DBBB664-D56C-4988-9DF4-E69338602022}" type="pres">
      <dgm:prSet presAssocID="{AADBBAA6-D6EA-47C7-945D-FECA42192F48}" presName="composite" presStyleCnt="0"/>
      <dgm:spPr/>
    </dgm:pt>
    <dgm:pt modelId="{19BA064B-9AC3-47B3-A6E6-0622CDB2F422}" type="pres">
      <dgm:prSet presAssocID="{AADBBAA6-D6EA-47C7-945D-FECA42192F48}" presName="LShape" presStyleLbl="alignNode1" presStyleIdx="4" presStyleCnt="9"/>
      <dgm:spPr>
        <a:solidFill>
          <a:schemeClr val="accent1">
            <a:lumMod val="60000"/>
            <a:lumOff val="40000"/>
          </a:schemeClr>
        </a:solidFill>
      </dgm:spPr>
    </dgm:pt>
    <dgm:pt modelId="{DE879070-C9E6-4E97-A1AE-EEC586805BCD}" type="pres">
      <dgm:prSet presAssocID="{AADBBAA6-D6EA-47C7-945D-FECA42192F48}" presName="ParentText" presStyleLbl="revTx" presStyleIdx="2" presStyleCnt="5">
        <dgm:presLayoutVars>
          <dgm:chMax val="0"/>
          <dgm:chPref val="0"/>
          <dgm:bulletEnabled val="1"/>
        </dgm:presLayoutVars>
      </dgm:prSet>
      <dgm:spPr/>
      <dgm:t>
        <a:bodyPr/>
        <a:lstStyle/>
        <a:p>
          <a:endParaRPr lang="es-EC"/>
        </a:p>
      </dgm:t>
    </dgm:pt>
    <dgm:pt modelId="{EA4862E2-2E31-4084-8B09-A61BD7460A96}" type="pres">
      <dgm:prSet presAssocID="{AADBBAA6-D6EA-47C7-945D-FECA42192F48}" presName="Triangle" presStyleLbl="alignNode1" presStyleIdx="5" presStyleCnt="9"/>
      <dgm:spPr/>
    </dgm:pt>
    <dgm:pt modelId="{41FD9CED-D771-46A0-BFC2-57A5475A8AA8}" type="pres">
      <dgm:prSet presAssocID="{D2F59713-33EF-48C8-A9D8-1EA102505AF9}" presName="sibTrans" presStyleCnt="0"/>
      <dgm:spPr/>
    </dgm:pt>
    <dgm:pt modelId="{3CF5DC3C-C0D5-4F20-9A12-E5FD65690459}" type="pres">
      <dgm:prSet presAssocID="{D2F59713-33EF-48C8-A9D8-1EA102505AF9}" presName="space" presStyleCnt="0"/>
      <dgm:spPr/>
    </dgm:pt>
    <dgm:pt modelId="{8B2E46D3-AD84-41AA-990E-3C064AA9CA2D}" type="pres">
      <dgm:prSet presAssocID="{8C4181AE-30F0-45A5-929F-3728F0F24FA0}" presName="composite" presStyleCnt="0"/>
      <dgm:spPr/>
    </dgm:pt>
    <dgm:pt modelId="{8F1C7D31-419F-4349-A7AA-3D47944AE7CA}" type="pres">
      <dgm:prSet presAssocID="{8C4181AE-30F0-45A5-929F-3728F0F24FA0}" presName="LShape" presStyleLbl="alignNode1" presStyleIdx="6" presStyleCnt="9"/>
      <dgm:spPr>
        <a:solidFill>
          <a:srgbClr val="FFFF00"/>
        </a:solidFill>
        <a:ln>
          <a:solidFill>
            <a:srgbClr val="FFFF00"/>
          </a:solidFill>
        </a:ln>
      </dgm:spPr>
    </dgm:pt>
    <dgm:pt modelId="{7880B186-9862-4F29-B27A-596D5C290D86}" type="pres">
      <dgm:prSet presAssocID="{8C4181AE-30F0-45A5-929F-3728F0F24FA0}" presName="ParentText" presStyleLbl="revTx" presStyleIdx="3" presStyleCnt="5">
        <dgm:presLayoutVars>
          <dgm:chMax val="0"/>
          <dgm:chPref val="0"/>
          <dgm:bulletEnabled val="1"/>
        </dgm:presLayoutVars>
      </dgm:prSet>
      <dgm:spPr/>
    </dgm:pt>
    <dgm:pt modelId="{C001FA2E-C013-4DE8-A882-F57EA818B368}" type="pres">
      <dgm:prSet presAssocID="{8C4181AE-30F0-45A5-929F-3728F0F24FA0}" presName="Triangle" presStyleLbl="alignNode1" presStyleIdx="7" presStyleCnt="9"/>
      <dgm:spPr/>
    </dgm:pt>
    <dgm:pt modelId="{38B149E3-A564-4C8B-B164-9BFAD5201BBF}" type="pres">
      <dgm:prSet presAssocID="{BDE21F8A-9760-4FD8-9EBD-3C12CF537488}" presName="sibTrans" presStyleCnt="0"/>
      <dgm:spPr/>
    </dgm:pt>
    <dgm:pt modelId="{7E5AC9D1-0418-409D-83B4-6ED6042E04BD}" type="pres">
      <dgm:prSet presAssocID="{BDE21F8A-9760-4FD8-9EBD-3C12CF537488}" presName="space" presStyleCnt="0"/>
      <dgm:spPr/>
    </dgm:pt>
    <dgm:pt modelId="{EF55CE7D-A88B-445E-99C1-1778E36D7EED}" type="pres">
      <dgm:prSet presAssocID="{5D8D8227-84C9-4A58-A0D2-171B4E1DB740}" presName="composite" presStyleCnt="0"/>
      <dgm:spPr/>
    </dgm:pt>
    <dgm:pt modelId="{FE37C5A0-82B7-465E-B61D-A2A02076A4CB}" type="pres">
      <dgm:prSet presAssocID="{5D8D8227-84C9-4A58-A0D2-171B4E1DB740}" presName="LShape" presStyleLbl="alignNode1" presStyleIdx="8" presStyleCnt="9"/>
      <dgm:spPr>
        <a:solidFill>
          <a:srgbClr val="CDB1DD"/>
        </a:solidFill>
        <a:ln>
          <a:solidFill>
            <a:srgbClr val="7030A0"/>
          </a:solidFill>
        </a:ln>
      </dgm:spPr>
    </dgm:pt>
    <dgm:pt modelId="{3A4C46A0-57D6-4C86-A54A-001C1362B9D4}" type="pres">
      <dgm:prSet presAssocID="{5D8D8227-84C9-4A58-A0D2-171B4E1DB740}" presName="ParentText" presStyleLbl="revTx" presStyleIdx="4" presStyleCnt="5">
        <dgm:presLayoutVars>
          <dgm:chMax val="0"/>
          <dgm:chPref val="0"/>
          <dgm:bulletEnabled val="1"/>
        </dgm:presLayoutVars>
      </dgm:prSet>
      <dgm:spPr/>
    </dgm:pt>
  </dgm:ptLst>
  <dgm:cxnLst>
    <dgm:cxn modelId="{10A893AF-62C3-4F01-BAB2-13F36473FCA2}" type="presOf" srcId="{5DBB1801-0FE2-4003-BCA6-8D8054010BF7}" destId="{03AF1997-5816-48A4-B9B0-779CED48300C}" srcOrd="0" destOrd="0" presId="urn:microsoft.com/office/officeart/2009/3/layout/StepUpProcess"/>
    <dgm:cxn modelId="{E3AED6FA-7288-43D7-9740-0FAC913E6701}" type="presOf" srcId="{8C4181AE-30F0-45A5-929F-3728F0F24FA0}" destId="{7880B186-9862-4F29-B27A-596D5C290D86}" srcOrd="0" destOrd="0" presId="urn:microsoft.com/office/officeart/2009/3/layout/StepUpProcess"/>
    <dgm:cxn modelId="{97C5212A-5F0F-43CB-BE56-4EC0A28FA990}" srcId="{F2E20D9A-FC69-429F-921B-86A0CEB08607}" destId="{EE5BD8C1-953B-476C-923F-2FAE6DE41E77}" srcOrd="1" destOrd="0" parTransId="{3A1740D3-A6C0-444A-959A-D57AE15E6EA8}" sibTransId="{6444B8D0-35DA-4500-AF74-453F45B49F05}"/>
    <dgm:cxn modelId="{9FE48E30-BFE0-41BC-A787-F5625AB93965}" srcId="{F2E20D9A-FC69-429F-921B-86A0CEB08607}" destId="{5D8D8227-84C9-4A58-A0D2-171B4E1DB740}" srcOrd="4" destOrd="0" parTransId="{43BB8376-E2BC-41CE-B46C-BD6CB0E87131}" sibTransId="{8EF8E077-8110-4969-A4E8-E551E69BD3C6}"/>
    <dgm:cxn modelId="{172C0600-9DF9-4481-ACD2-B858743EA581}" type="presOf" srcId="{5D8D8227-84C9-4A58-A0D2-171B4E1DB740}" destId="{3A4C46A0-57D6-4C86-A54A-001C1362B9D4}" srcOrd="0" destOrd="0" presId="urn:microsoft.com/office/officeart/2009/3/layout/StepUpProcess"/>
    <dgm:cxn modelId="{5A8D97E1-1EF0-4E18-BB30-F38C6F2DCDE7}" srcId="{F2E20D9A-FC69-429F-921B-86A0CEB08607}" destId="{5DBB1801-0FE2-4003-BCA6-8D8054010BF7}" srcOrd="0" destOrd="0" parTransId="{B01B8E53-754E-4736-BB2B-99F9B99C8BCD}" sibTransId="{D819D710-61E0-4811-A29D-C8AE9D150145}"/>
    <dgm:cxn modelId="{D191FADD-F52A-4F97-A5D6-5A9DB1FB01AA}" type="presOf" srcId="{AADBBAA6-D6EA-47C7-945D-FECA42192F48}" destId="{DE879070-C9E6-4E97-A1AE-EEC586805BCD}" srcOrd="0" destOrd="0" presId="urn:microsoft.com/office/officeart/2009/3/layout/StepUpProcess"/>
    <dgm:cxn modelId="{292D01F4-95A4-4F0A-B33E-5530ADFFE36C}" srcId="{F2E20D9A-FC69-429F-921B-86A0CEB08607}" destId="{8C4181AE-30F0-45A5-929F-3728F0F24FA0}" srcOrd="3" destOrd="0" parTransId="{87EB900A-12DD-4C22-B644-B941116A7DC1}" sibTransId="{BDE21F8A-9760-4FD8-9EBD-3C12CF537488}"/>
    <dgm:cxn modelId="{C071A130-A6A4-4314-81E0-8CBCEF74E893}" type="presOf" srcId="{F2E20D9A-FC69-429F-921B-86A0CEB08607}" destId="{0BA0BA12-187B-4F05-897D-EF829D6842B2}" srcOrd="0" destOrd="0" presId="urn:microsoft.com/office/officeart/2009/3/layout/StepUpProcess"/>
    <dgm:cxn modelId="{C56C339E-B86C-496F-89D9-28ED29FE80F9}" srcId="{F2E20D9A-FC69-429F-921B-86A0CEB08607}" destId="{AADBBAA6-D6EA-47C7-945D-FECA42192F48}" srcOrd="2" destOrd="0" parTransId="{D2D16D9C-6CCD-45CD-BDF4-CE1299EE1904}" sibTransId="{D2F59713-33EF-48C8-A9D8-1EA102505AF9}"/>
    <dgm:cxn modelId="{761EC2E6-8D89-4457-AB67-F497DF7D55CC}" type="presOf" srcId="{EE5BD8C1-953B-476C-923F-2FAE6DE41E77}" destId="{AD5C0182-E911-4234-B41B-56BB4BCFFEFB}" srcOrd="0" destOrd="0" presId="urn:microsoft.com/office/officeart/2009/3/layout/StepUpProcess"/>
    <dgm:cxn modelId="{72F20D5E-0911-4987-8039-F6F6C983224D}" type="presParOf" srcId="{0BA0BA12-187B-4F05-897D-EF829D6842B2}" destId="{BE21F321-44ED-4C93-AC4A-80E1F221DBC3}" srcOrd="0" destOrd="0" presId="urn:microsoft.com/office/officeart/2009/3/layout/StepUpProcess"/>
    <dgm:cxn modelId="{C5DE38B4-CBD3-41F3-B5D3-AF6A27509273}" type="presParOf" srcId="{BE21F321-44ED-4C93-AC4A-80E1F221DBC3}" destId="{2222E245-7754-4A41-970F-F4F11CA5ED7B}" srcOrd="0" destOrd="0" presId="urn:microsoft.com/office/officeart/2009/3/layout/StepUpProcess"/>
    <dgm:cxn modelId="{965A6F8C-B635-4C6F-A05E-CA0A992D87AA}" type="presParOf" srcId="{BE21F321-44ED-4C93-AC4A-80E1F221DBC3}" destId="{03AF1997-5816-48A4-B9B0-779CED48300C}" srcOrd="1" destOrd="0" presId="urn:microsoft.com/office/officeart/2009/3/layout/StepUpProcess"/>
    <dgm:cxn modelId="{A7A50169-84CF-4F3E-8F29-E9C13B930C90}" type="presParOf" srcId="{BE21F321-44ED-4C93-AC4A-80E1F221DBC3}" destId="{080F5F68-6A97-418E-9E68-D1EB520952E7}" srcOrd="2" destOrd="0" presId="urn:microsoft.com/office/officeart/2009/3/layout/StepUpProcess"/>
    <dgm:cxn modelId="{4455722D-A09C-4B49-AF4F-644BA70CDC84}" type="presParOf" srcId="{0BA0BA12-187B-4F05-897D-EF829D6842B2}" destId="{D1C54CB8-9AF6-451B-A740-3F70E9CA1DB7}" srcOrd="1" destOrd="0" presId="urn:microsoft.com/office/officeart/2009/3/layout/StepUpProcess"/>
    <dgm:cxn modelId="{89CEC092-E487-4BE8-BA10-CCA8D41D69DD}" type="presParOf" srcId="{D1C54CB8-9AF6-451B-A740-3F70E9CA1DB7}" destId="{8F3E2B35-BE8A-4AB3-A09C-B89D18D973ED}" srcOrd="0" destOrd="0" presId="urn:microsoft.com/office/officeart/2009/3/layout/StepUpProcess"/>
    <dgm:cxn modelId="{8147EE16-56F6-47C1-B494-0DC1E82C54D5}" type="presParOf" srcId="{0BA0BA12-187B-4F05-897D-EF829D6842B2}" destId="{6F034FD6-3CD9-42F6-942F-B51BD3BFCAE0}" srcOrd="2" destOrd="0" presId="urn:microsoft.com/office/officeart/2009/3/layout/StepUpProcess"/>
    <dgm:cxn modelId="{0E9C9770-C30D-4EF1-9EDD-D6132D1F0B43}" type="presParOf" srcId="{6F034FD6-3CD9-42F6-942F-B51BD3BFCAE0}" destId="{ABEEDE9D-E37C-4C27-87FC-DC7240AC3D29}" srcOrd="0" destOrd="0" presId="urn:microsoft.com/office/officeart/2009/3/layout/StepUpProcess"/>
    <dgm:cxn modelId="{DEF9F811-702C-4B5E-AE55-78DED5E4A70C}" type="presParOf" srcId="{6F034FD6-3CD9-42F6-942F-B51BD3BFCAE0}" destId="{AD5C0182-E911-4234-B41B-56BB4BCFFEFB}" srcOrd="1" destOrd="0" presId="urn:microsoft.com/office/officeart/2009/3/layout/StepUpProcess"/>
    <dgm:cxn modelId="{D4B319ED-06C8-49CC-84F8-BAB82D25AD3D}" type="presParOf" srcId="{6F034FD6-3CD9-42F6-942F-B51BD3BFCAE0}" destId="{3047AEC7-FBC2-42F0-9136-6BD790E84557}" srcOrd="2" destOrd="0" presId="urn:microsoft.com/office/officeart/2009/3/layout/StepUpProcess"/>
    <dgm:cxn modelId="{FAB7CB86-D7F3-4750-934D-EE7D88F6EB86}" type="presParOf" srcId="{0BA0BA12-187B-4F05-897D-EF829D6842B2}" destId="{BAA97AF1-B83B-4103-9467-82CE765D4EC0}" srcOrd="3" destOrd="0" presId="urn:microsoft.com/office/officeart/2009/3/layout/StepUpProcess"/>
    <dgm:cxn modelId="{B43BAA82-CEF2-48C7-A213-11C0F9112A8C}" type="presParOf" srcId="{BAA97AF1-B83B-4103-9467-82CE765D4EC0}" destId="{5F93DD85-BF4B-48CC-AB9D-65900B1F1648}" srcOrd="0" destOrd="0" presId="urn:microsoft.com/office/officeart/2009/3/layout/StepUpProcess"/>
    <dgm:cxn modelId="{EF1B1DB0-6DC7-4AEE-8881-97E6B6B4D24B}" type="presParOf" srcId="{0BA0BA12-187B-4F05-897D-EF829D6842B2}" destId="{9DBBB664-D56C-4988-9DF4-E69338602022}" srcOrd="4" destOrd="0" presId="urn:microsoft.com/office/officeart/2009/3/layout/StepUpProcess"/>
    <dgm:cxn modelId="{3C244FC3-832A-42E4-AC4D-0FF46FD95A2C}" type="presParOf" srcId="{9DBBB664-D56C-4988-9DF4-E69338602022}" destId="{19BA064B-9AC3-47B3-A6E6-0622CDB2F422}" srcOrd="0" destOrd="0" presId="urn:microsoft.com/office/officeart/2009/3/layout/StepUpProcess"/>
    <dgm:cxn modelId="{34A9937E-F6D9-4C94-9FF8-8DAC04E8E1B6}" type="presParOf" srcId="{9DBBB664-D56C-4988-9DF4-E69338602022}" destId="{DE879070-C9E6-4E97-A1AE-EEC586805BCD}" srcOrd="1" destOrd="0" presId="urn:microsoft.com/office/officeart/2009/3/layout/StepUpProcess"/>
    <dgm:cxn modelId="{1094731E-8E8E-4A1E-B8E7-F20F8BB94B24}" type="presParOf" srcId="{9DBBB664-D56C-4988-9DF4-E69338602022}" destId="{EA4862E2-2E31-4084-8B09-A61BD7460A96}" srcOrd="2" destOrd="0" presId="urn:microsoft.com/office/officeart/2009/3/layout/StepUpProcess"/>
    <dgm:cxn modelId="{B051F3DD-10BE-44D6-A33D-0056259C1469}" type="presParOf" srcId="{0BA0BA12-187B-4F05-897D-EF829D6842B2}" destId="{41FD9CED-D771-46A0-BFC2-57A5475A8AA8}" srcOrd="5" destOrd="0" presId="urn:microsoft.com/office/officeart/2009/3/layout/StepUpProcess"/>
    <dgm:cxn modelId="{B513C2EF-6505-47CA-ACC1-BC69B300EB3B}" type="presParOf" srcId="{41FD9CED-D771-46A0-BFC2-57A5475A8AA8}" destId="{3CF5DC3C-C0D5-4F20-9A12-E5FD65690459}" srcOrd="0" destOrd="0" presId="urn:microsoft.com/office/officeart/2009/3/layout/StepUpProcess"/>
    <dgm:cxn modelId="{F128C9B9-C32D-40A7-89C6-472EFF2C5FEC}" type="presParOf" srcId="{0BA0BA12-187B-4F05-897D-EF829D6842B2}" destId="{8B2E46D3-AD84-41AA-990E-3C064AA9CA2D}" srcOrd="6" destOrd="0" presId="urn:microsoft.com/office/officeart/2009/3/layout/StepUpProcess"/>
    <dgm:cxn modelId="{F345E777-529F-4FE2-A457-401DA103C733}" type="presParOf" srcId="{8B2E46D3-AD84-41AA-990E-3C064AA9CA2D}" destId="{8F1C7D31-419F-4349-A7AA-3D47944AE7CA}" srcOrd="0" destOrd="0" presId="urn:microsoft.com/office/officeart/2009/3/layout/StepUpProcess"/>
    <dgm:cxn modelId="{34BA503A-FE3E-4BAA-8D14-EED7E9DBE313}" type="presParOf" srcId="{8B2E46D3-AD84-41AA-990E-3C064AA9CA2D}" destId="{7880B186-9862-4F29-B27A-596D5C290D86}" srcOrd="1" destOrd="0" presId="urn:microsoft.com/office/officeart/2009/3/layout/StepUpProcess"/>
    <dgm:cxn modelId="{52D343DA-440D-4997-9AE5-28B3AADA548A}" type="presParOf" srcId="{8B2E46D3-AD84-41AA-990E-3C064AA9CA2D}" destId="{C001FA2E-C013-4DE8-A882-F57EA818B368}" srcOrd="2" destOrd="0" presId="urn:microsoft.com/office/officeart/2009/3/layout/StepUpProcess"/>
    <dgm:cxn modelId="{266ACD78-BAFF-45B4-8DBC-35246B92F3A9}" type="presParOf" srcId="{0BA0BA12-187B-4F05-897D-EF829D6842B2}" destId="{38B149E3-A564-4C8B-B164-9BFAD5201BBF}" srcOrd="7" destOrd="0" presId="urn:microsoft.com/office/officeart/2009/3/layout/StepUpProcess"/>
    <dgm:cxn modelId="{F2D2D4CD-2651-4CDC-A436-48B0B2B534DC}" type="presParOf" srcId="{38B149E3-A564-4C8B-B164-9BFAD5201BBF}" destId="{7E5AC9D1-0418-409D-83B4-6ED6042E04BD}" srcOrd="0" destOrd="0" presId="urn:microsoft.com/office/officeart/2009/3/layout/StepUpProcess"/>
    <dgm:cxn modelId="{EE447C3B-3ACA-4297-9971-E1E98E6D866C}" type="presParOf" srcId="{0BA0BA12-187B-4F05-897D-EF829D6842B2}" destId="{EF55CE7D-A88B-445E-99C1-1778E36D7EED}" srcOrd="8" destOrd="0" presId="urn:microsoft.com/office/officeart/2009/3/layout/StepUpProcess"/>
    <dgm:cxn modelId="{C055CB00-419C-4E81-A083-1147F5D2D41D}" type="presParOf" srcId="{EF55CE7D-A88B-445E-99C1-1778E36D7EED}" destId="{FE37C5A0-82B7-465E-B61D-A2A02076A4CB}" srcOrd="0" destOrd="0" presId="urn:microsoft.com/office/officeart/2009/3/layout/StepUpProcess"/>
    <dgm:cxn modelId="{56163038-420B-4AEB-B118-949565BF01CD}" type="presParOf" srcId="{EF55CE7D-A88B-445E-99C1-1778E36D7EED}" destId="{3A4C46A0-57D6-4C86-A54A-001C1362B9D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1EB4F-73D1-4F05-97CE-10F7C8EEE675}"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C"/>
        </a:p>
      </dgm:t>
    </dgm:pt>
    <dgm:pt modelId="{E40258BE-BD9D-4149-8BE9-7DF80468250A}">
      <dgm:prSet phldrT="[Texto]"/>
      <dgm:spPr>
        <a:solidFill>
          <a:schemeClr val="accent1">
            <a:lumMod val="20000"/>
            <a:lumOff val="80000"/>
          </a:schemeClr>
        </a:solidFill>
      </dgm:spPr>
      <dgm:t>
        <a:bodyPr/>
        <a:lstStyle/>
        <a:p>
          <a:r>
            <a:rPr lang="es-US" dirty="0" smtClean="0">
              <a:solidFill>
                <a:schemeClr val="tx1"/>
              </a:solidFill>
              <a:latin typeface="Arial" panose="020B0604020202020204" pitchFamily="34" charset="0"/>
              <a:cs typeface="Arial" panose="020B0604020202020204" pitchFamily="34" charset="0"/>
            </a:rPr>
            <a:t>El Ingeniero Geógrafo tiene complicaciones al definir los valores a presupuestar por sus servicios como profesional en las áreas de Geodesia, Sensores Remotos y Topografía.</a:t>
          </a:r>
        </a:p>
        <a:p>
          <a:r>
            <a:rPr lang="es-US" dirty="0" smtClean="0">
              <a:solidFill>
                <a:schemeClr val="tx1"/>
              </a:solidFill>
              <a:latin typeface="Arial" panose="020B0604020202020204" pitchFamily="34" charset="0"/>
              <a:cs typeface="Arial" panose="020B0604020202020204" pitchFamily="34" charset="0"/>
            </a:rPr>
            <a:t> </a:t>
          </a:r>
        </a:p>
        <a:p>
          <a:r>
            <a:rPr lang="es-US" dirty="0" smtClean="0">
              <a:solidFill>
                <a:schemeClr val="tx1"/>
              </a:solidFill>
              <a:latin typeface="Arial" panose="020B0604020202020204" pitchFamily="34" charset="0"/>
              <a:cs typeface="Arial" panose="020B0604020202020204" pitchFamily="34" charset="0"/>
            </a:rPr>
            <a:t>Gran cantidad de factores que intervienen.</a:t>
          </a:r>
        </a:p>
        <a:p>
          <a:r>
            <a:rPr lang="es-US" dirty="0" smtClean="0">
              <a:solidFill>
                <a:schemeClr val="tx1"/>
              </a:solidFill>
              <a:latin typeface="Arial" panose="020B0604020202020204" pitchFamily="34" charset="0"/>
              <a:cs typeface="Arial" panose="020B0604020202020204" pitchFamily="34" charset="0"/>
            </a:rPr>
            <a:t> </a:t>
          </a:r>
        </a:p>
        <a:p>
          <a:r>
            <a:rPr lang="es-US" dirty="0" smtClean="0">
              <a:solidFill>
                <a:schemeClr val="tx1"/>
              </a:solidFill>
              <a:latin typeface="Arial" panose="020B0604020202020204" pitchFamily="34" charset="0"/>
              <a:cs typeface="Arial" panose="020B0604020202020204" pitchFamily="34" charset="0"/>
            </a:rPr>
            <a:t>En la actualidad estos valores son fijados por la experiencia del profesional, variando de persona a persona.</a:t>
          </a:r>
        </a:p>
        <a:p>
          <a:endParaRPr lang="es-US" dirty="0" smtClean="0">
            <a:solidFill>
              <a:schemeClr val="tx1"/>
            </a:solidFill>
            <a:latin typeface="Arial" panose="020B0604020202020204" pitchFamily="34" charset="0"/>
            <a:cs typeface="Arial" panose="020B0604020202020204" pitchFamily="34" charset="0"/>
          </a:endParaRPr>
        </a:p>
        <a:p>
          <a:r>
            <a:rPr lang="es-US" dirty="0" smtClean="0">
              <a:solidFill>
                <a:schemeClr val="tx1"/>
              </a:solidFill>
              <a:latin typeface="Arial" panose="020B0604020202020204" pitchFamily="34" charset="0"/>
              <a:cs typeface="Arial" panose="020B0604020202020204" pitchFamily="34" charset="0"/>
            </a:rPr>
            <a:t>Mismo trabajo tiene diferentes costos</a:t>
          </a:r>
          <a:r>
            <a:rPr lang="es-US" dirty="0" smtClean="0">
              <a:latin typeface="Arial" panose="020B0604020202020204" pitchFamily="34" charset="0"/>
              <a:cs typeface="Arial" panose="020B0604020202020204" pitchFamily="34" charset="0"/>
            </a:rPr>
            <a:t>. </a:t>
          </a:r>
          <a:endParaRPr lang="es-EC" dirty="0">
            <a:latin typeface="Arial" panose="020B0604020202020204" pitchFamily="34" charset="0"/>
            <a:cs typeface="Arial" panose="020B0604020202020204" pitchFamily="34" charset="0"/>
          </a:endParaRPr>
        </a:p>
      </dgm:t>
    </dgm:pt>
    <dgm:pt modelId="{8F8857C8-378C-4EFA-BDD3-04D0AA246BBD}" type="parTrans" cxnId="{98DE2CF4-A1DC-49AF-BC6B-91F9EB409AC6}">
      <dgm:prSet/>
      <dgm:spPr/>
      <dgm:t>
        <a:bodyPr/>
        <a:lstStyle/>
        <a:p>
          <a:endParaRPr lang="es-EC"/>
        </a:p>
      </dgm:t>
    </dgm:pt>
    <dgm:pt modelId="{8FC6C027-DFB7-44D3-8C18-8BD1CBCDD524}" type="sibTrans" cxnId="{98DE2CF4-A1DC-49AF-BC6B-91F9EB409AC6}">
      <dgm:prSet/>
      <dgm:spPr/>
      <dgm:t>
        <a:bodyPr/>
        <a:lstStyle/>
        <a:p>
          <a:endParaRPr lang="es-EC"/>
        </a:p>
      </dgm:t>
    </dgm:pt>
    <dgm:pt modelId="{9F6DF551-08E8-45E7-AC68-B56DAD92ECF9}">
      <dgm:prSet phldrT="[Texto]"/>
      <dgm:spPr>
        <a:solidFill>
          <a:schemeClr val="accent2">
            <a:lumMod val="40000"/>
            <a:lumOff val="60000"/>
          </a:schemeClr>
        </a:solidFill>
      </dgm:spPr>
      <dgm:t>
        <a:bodyPr/>
        <a:lstStyle/>
        <a:p>
          <a:r>
            <a:rPr lang="es-US" dirty="0" smtClean="0">
              <a:solidFill>
                <a:schemeClr val="tx1"/>
              </a:solidFill>
              <a:latin typeface="Arial" panose="020B0604020202020204" pitchFamily="34" charset="0"/>
              <a:cs typeface="Arial" panose="020B0604020202020204" pitchFamily="34" charset="0"/>
            </a:rPr>
            <a:t>Necesario un análisis de costos unitarios </a:t>
          </a:r>
        </a:p>
        <a:p>
          <a:endParaRPr lang="es-US" dirty="0" smtClean="0">
            <a:solidFill>
              <a:schemeClr val="tx1"/>
            </a:solidFill>
            <a:latin typeface="Arial" panose="020B0604020202020204" pitchFamily="34" charset="0"/>
            <a:cs typeface="Arial" panose="020B0604020202020204" pitchFamily="34" charset="0"/>
          </a:endParaRPr>
        </a:p>
        <a:p>
          <a:r>
            <a:rPr lang="es-US" dirty="0" smtClean="0">
              <a:solidFill>
                <a:schemeClr val="tx1"/>
              </a:solidFill>
              <a:latin typeface="Arial" panose="020B0604020202020204" pitchFamily="34" charset="0"/>
              <a:cs typeface="Arial" panose="020B0604020202020204" pitchFamily="34" charset="0"/>
            </a:rPr>
            <a:t>Guía y soporte al Ingeniero Geógrafo o a las diferentes instituciones </a:t>
          </a:r>
          <a:endParaRPr lang="es-US" dirty="0" smtClean="0">
            <a:solidFill>
              <a:schemeClr val="tx1"/>
            </a:solidFill>
            <a:latin typeface="Arial" panose="020B0604020202020204" pitchFamily="34" charset="0"/>
            <a:cs typeface="Arial" panose="020B0604020202020204" pitchFamily="34" charset="0"/>
          </a:endParaRPr>
        </a:p>
        <a:p>
          <a:endParaRPr lang="es-US" dirty="0" smtClean="0">
            <a:solidFill>
              <a:schemeClr val="tx1"/>
            </a:solidFill>
            <a:latin typeface="Arial" panose="020B0604020202020204" pitchFamily="34" charset="0"/>
            <a:cs typeface="Arial" panose="020B0604020202020204" pitchFamily="34" charset="0"/>
          </a:endParaRPr>
        </a:p>
        <a:p>
          <a:r>
            <a:rPr lang="es-US" dirty="0" smtClean="0">
              <a:solidFill>
                <a:schemeClr val="tx1"/>
              </a:solidFill>
              <a:latin typeface="Arial" panose="020B0604020202020204" pitchFamily="34" charset="0"/>
              <a:cs typeface="Arial" panose="020B0604020202020204" pitchFamily="34" charset="0"/>
            </a:rPr>
            <a:t>Permitiendo </a:t>
          </a:r>
          <a:r>
            <a:rPr lang="es-US" dirty="0" smtClean="0">
              <a:solidFill>
                <a:schemeClr val="tx1"/>
              </a:solidFill>
              <a:latin typeface="Arial" panose="020B0604020202020204" pitchFamily="34" charset="0"/>
              <a:cs typeface="Arial" panose="020B0604020202020204" pitchFamily="34" charset="0"/>
            </a:rPr>
            <a:t>unificar los presupuestos por servicios profesionales </a:t>
          </a:r>
          <a:endParaRPr lang="es-US" dirty="0" smtClean="0">
            <a:solidFill>
              <a:schemeClr val="tx1"/>
            </a:solidFill>
            <a:latin typeface="Arial" panose="020B0604020202020204" pitchFamily="34" charset="0"/>
            <a:cs typeface="Arial" panose="020B0604020202020204" pitchFamily="34" charset="0"/>
          </a:endParaRPr>
        </a:p>
        <a:p>
          <a:endParaRPr lang="es-US" dirty="0" smtClean="0">
            <a:solidFill>
              <a:schemeClr val="tx1"/>
            </a:solidFill>
            <a:latin typeface="Arial" panose="020B0604020202020204" pitchFamily="34" charset="0"/>
            <a:cs typeface="Arial" panose="020B0604020202020204" pitchFamily="34" charset="0"/>
          </a:endParaRPr>
        </a:p>
        <a:p>
          <a:r>
            <a:rPr lang="es-US" dirty="0" smtClean="0">
              <a:solidFill>
                <a:schemeClr val="tx1"/>
              </a:solidFill>
              <a:latin typeface="Arial" panose="020B0604020202020204" pitchFamily="34" charset="0"/>
              <a:cs typeface="Arial" panose="020B0604020202020204" pitchFamily="34" charset="0"/>
            </a:rPr>
            <a:t>Para </a:t>
          </a:r>
          <a:r>
            <a:rPr lang="es-US" dirty="0" smtClean="0">
              <a:solidFill>
                <a:schemeClr val="tx1"/>
              </a:solidFill>
              <a:latin typeface="Arial" panose="020B0604020202020204" pitchFamily="34" charset="0"/>
              <a:cs typeface="Arial" panose="020B0604020202020204" pitchFamily="34" charset="0"/>
            </a:rPr>
            <a:t>que este sea justo, real y con una utilidad adecuada. </a:t>
          </a:r>
        </a:p>
        <a:p>
          <a:endParaRPr lang="es-US" dirty="0" smtClean="0">
            <a:solidFill>
              <a:schemeClr val="tx1"/>
            </a:solidFill>
            <a:latin typeface="Arial" panose="020B0604020202020204" pitchFamily="34" charset="0"/>
            <a:cs typeface="Arial" panose="020B0604020202020204" pitchFamily="34" charset="0"/>
          </a:endParaRPr>
        </a:p>
        <a:p>
          <a:r>
            <a:rPr lang="es-US" dirty="0" smtClean="0">
              <a:solidFill>
                <a:schemeClr val="tx1"/>
              </a:solidFill>
              <a:latin typeface="Arial" panose="020B0604020202020204" pitchFamily="34" charset="0"/>
              <a:cs typeface="Arial" panose="020B0604020202020204" pitchFamily="34" charset="0"/>
            </a:rPr>
            <a:t>Información </a:t>
          </a:r>
          <a:r>
            <a:rPr lang="es-US" dirty="0" smtClean="0">
              <a:solidFill>
                <a:schemeClr val="tx1"/>
              </a:solidFill>
              <a:latin typeface="Arial" panose="020B0604020202020204" pitchFamily="34" charset="0"/>
              <a:cs typeface="Arial" panose="020B0604020202020204" pitchFamily="34" charset="0"/>
            </a:rPr>
            <a:t>de entidades públicas, privadas y profesionales en el área que cuentan con la experiencia suficiente </a:t>
          </a:r>
          <a:endParaRPr lang="es-EC" dirty="0">
            <a:solidFill>
              <a:schemeClr val="tx1"/>
            </a:solidFill>
            <a:latin typeface="Arial" panose="020B0604020202020204" pitchFamily="34" charset="0"/>
            <a:cs typeface="Arial" panose="020B0604020202020204" pitchFamily="34" charset="0"/>
          </a:endParaRPr>
        </a:p>
      </dgm:t>
    </dgm:pt>
    <dgm:pt modelId="{8FF89FF1-FCF0-4111-AE18-D2BEDC006831}" type="parTrans" cxnId="{4F7E5661-24D5-4FBB-8E89-C4DB8D1FCA58}">
      <dgm:prSet/>
      <dgm:spPr/>
      <dgm:t>
        <a:bodyPr/>
        <a:lstStyle/>
        <a:p>
          <a:endParaRPr lang="es-EC"/>
        </a:p>
      </dgm:t>
    </dgm:pt>
    <dgm:pt modelId="{2D31A0C9-D88D-4ACC-9018-711351C03422}" type="sibTrans" cxnId="{4F7E5661-24D5-4FBB-8E89-C4DB8D1FCA58}">
      <dgm:prSet/>
      <dgm:spPr/>
      <dgm:t>
        <a:bodyPr/>
        <a:lstStyle/>
        <a:p>
          <a:endParaRPr lang="es-EC"/>
        </a:p>
      </dgm:t>
    </dgm:pt>
    <dgm:pt modelId="{4218387C-91A5-470B-8242-02A68FAF8179}" type="pres">
      <dgm:prSet presAssocID="{C931EB4F-73D1-4F05-97CE-10F7C8EEE675}" presName="diagram" presStyleCnt="0">
        <dgm:presLayoutVars>
          <dgm:dir/>
          <dgm:resizeHandles val="exact"/>
        </dgm:presLayoutVars>
      </dgm:prSet>
      <dgm:spPr/>
      <dgm:t>
        <a:bodyPr/>
        <a:lstStyle/>
        <a:p>
          <a:endParaRPr lang="es-EC"/>
        </a:p>
      </dgm:t>
    </dgm:pt>
    <dgm:pt modelId="{030DEC9C-4C6A-4AC1-8C8E-D4551FA70F0F}" type="pres">
      <dgm:prSet presAssocID="{E40258BE-BD9D-4149-8BE9-7DF80468250A}" presName="node" presStyleLbl="node1" presStyleIdx="0" presStyleCnt="2" custScaleY="164363">
        <dgm:presLayoutVars>
          <dgm:bulletEnabled val="1"/>
        </dgm:presLayoutVars>
      </dgm:prSet>
      <dgm:spPr/>
      <dgm:t>
        <a:bodyPr/>
        <a:lstStyle/>
        <a:p>
          <a:endParaRPr lang="es-EC"/>
        </a:p>
      </dgm:t>
    </dgm:pt>
    <dgm:pt modelId="{E8776288-B89C-49A8-B367-E59F56679FE5}" type="pres">
      <dgm:prSet presAssocID="{8FC6C027-DFB7-44D3-8C18-8BD1CBCDD524}" presName="sibTrans" presStyleCnt="0"/>
      <dgm:spPr/>
    </dgm:pt>
    <dgm:pt modelId="{510068B1-A8AD-445C-82A4-90FCD8442EF4}" type="pres">
      <dgm:prSet presAssocID="{9F6DF551-08E8-45E7-AC68-B56DAD92ECF9}" presName="node" presStyleLbl="node1" presStyleIdx="1" presStyleCnt="2" custScaleY="164363">
        <dgm:presLayoutVars>
          <dgm:bulletEnabled val="1"/>
        </dgm:presLayoutVars>
      </dgm:prSet>
      <dgm:spPr/>
      <dgm:t>
        <a:bodyPr/>
        <a:lstStyle/>
        <a:p>
          <a:endParaRPr lang="es-EC"/>
        </a:p>
      </dgm:t>
    </dgm:pt>
  </dgm:ptLst>
  <dgm:cxnLst>
    <dgm:cxn modelId="{98DE2CF4-A1DC-49AF-BC6B-91F9EB409AC6}" srcId="{C931EB4F-73D1-4F05-97CE-10F7C8EEE675}" destId="{E40258BE-BD9D-4149-8BE9-7DF80468250A}" srcOrd="0" destOrd="0" parTransId="{8F8857C8-378C-4EFA-BDD3-04D0AA246BBD}" sibTransId="{8FC6C027-DFB7-44D3-8C18-8BD1CBCDD524}"/>
    <dgm:cxn modelId="{4F7E5661-24D5-4FBB-8E89-C4DB8D1FCA58}" srcId="{C931EB4F-73D1-4F05-97CE-10F7C8EEE675}" destId="{9F6DF551-08E8-45E7-AC68-B56DAD92ECF9}" srcOrd="1" destOrd="0" parTransId="{8FF89FF1-FCF0-4111-AE18-D2BEDC006831}" sibTransId="{2D31A0C9-D88D-4ACC-9018-711351C03422}"/>
    <dgm:cxn modelId="{DC25C885-70A7-498A-95E6-6755FEB2C796}" type="presOf" srcId="{9F6DF551-08E8-45E7-AC68-B56DAD92ECF9}" destId="{510068B1-A8AD-445C-82A4-90FCD8442EF4}" srcOrd="0" destOrd="0" presId="urn:microsoft.com/office/officeart/2005/8/layout/default"/>
    <dgm:cxn modelId="{9B669054-22AD-4A6A-97D7-A441E1F6EA6D}" type="presOf" srcId="{C931EB4F-73D1-4F05-97CE-10F7C8EEE675}" destId="{4218387C-91A5-470B-8242-02A68FAF8179}" srcOrd="0" destOrd="0" presId="urn:microsoft.com/office/officeart/2005/8/layout/default"/>
    <dgm:cxn modelId="{B4BFF240-FE71-4D36-A4FC-D6E349848A8D}" type="presOf" srcId="{E40258BE-BD9D-4149-8BE9-7DF80468250A}" destId="{030DEC9C-4C6A-4AC1-8C8E-D4551FA70F0F}" srcOrd="0" destOrd="0" presId="urn:microsoft.com/office/officeart/2005/8/layout/default"/>
    <dgm:cxn modelId="{04BD4570-047A-4400-A316-F033C3F33435}" type="presParOf" srcId="{4218387C-91A5-470B-8242-02A68FAF8179}" destId="{030DEC9C-4C6A-4AC1-8C8E-D4551FA70F0F}" srcOrd="0" destOrd="0" presId="urn:microsoft.com/office/officeart/2005/8/layout/default"/>
    <dgm:cxn modelId="{62DBD40E-7DD8-492C-A855-5DE142C9AD89}" type="presParOf" srcId="{4218387C-91A5-470B-8242-02A68FAF8179}" destId="{E8776288-B89C-49A8-B367-E59F56679FE5}" srcOrd="1" destOrd="0" presId="urn:microsoft.com/office/officeart/2005/8/layout/default"/>
    <dgm:cxn modelId="{FFEF7E08-FBB3-49B2-8EA6-82DFACD69E17}" type="presParOf" srcId="{4218387C-91A5-470B-8242-02A68FAF8179}" destId="{510068B1-A8AD-445C-82A4-90FCD8442EF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6F456E-AA63-49E1-AFF4-D864DEEFE517}" type="doc">
      <dgm:prSet loTypeId="urn:microsoft.com/office/officeart/2005/8/layout/vList6" loCatId="process" qsTypeId="urn:microsoft.com/office/officeart/2005/8/quickstyle/simple1" qsCatId="simple" csTypeId="urn:microsoft.com/office/officeart/2005/8/colors/accent0_2" csCatId="mainScheme" phldr="1"/>
      <dgm:spPr/>
      <dgm:t>
        <a:bodyPr/>
        <a:lstStyle/>
        <a:p>
          <a:endParaRPr lang="es-EC"/>
        </a:p>
      </dgm:t>
    </dgm:pt>
    <dgm:pt modelId="{BF7C0A67-3E98-4BEC-8EF0-7B4CECA72FD3}">
      <dgm:prSet phldrT="[Texto]" custT="1"/>
      <dgm:spPr>
        <a:solidFill>
          <a:srgbClr val="CCECFF"/>
        </a:solidFill>
      </dgm:spPr>
      <dgm:t>
        <a:bodyPr/>
        <a:lstStyle/>
        <a:p>
          <a:r>
            <a:rPr lang="es-EC" sz="2800" dirty="0" smtClean="0"/>
            <a:t>Planificación</a:t>
          </a:r>
          <a:endParaRPr lang="es-EC" sz="2800" dirty="0"/>
        </a:p>
      </dgm:t>
    </dgm:pt>
    <dgm:pt modelId="{8A56E8F2-2391-4FFD-A91D-D194595D5BC2}" type="parTrans" cxnId="{C8A5297D-1DD1-4CC9-A03E-4C503A7C2D40}">
      <dgm:prSet/>
      <dgm:spPr/>
      <dgm:t>
        <a:bodyPr/>
        <a:lstStyle/>
        <a:p>
          <a:endParaRPr lang="es-EC" sz="1100"/>
        </a:p>
      </dgm:t>
    </dgm:pt>
    <dgm:pt modelId="{92DF9553-7991-426D-B2C2-FF448A434AD5}" type="sibTrans" cxnId="{C8A5297D-1DD1-4CC9-A03E-4C503A7C2D40}">
      <dgm:prSet/>
      <dgm:spPr/>
      <dgm:t>
        <a:bodyPr/>
        <a:lstStyle/>
        <a:p>
          <a:endParaRPr lang="es-EC" sz="1100"/>
        </a:p>
      </dgm:t>
    </dgm:pt>
    <dgm:pt modelId="{945C02D6-ED58-4DF3-884F-1B332A822479}">
      <dgm:prSet phldrT="[Texto]" custT="1"/>
      <dgm:spPr/>
      <dgm:t>
        <a:bodyPr/>
        <a:lstStyle/>
        <a:p>
          <a:r>
            <a:rPr lang="es-EC" sz="2000" dirty="0" smtClean="0"/>
            <a:t>Revisión equipo</a:t>
          </a:r>
          <a:endParaRPr lang="es-EC" sz="2000" dirty="0"/>
        </a:p>
      </dgm:t>
    </dgm:pt>
    <dgm:pt modelId="{FFB3B970-B65F-4750-AB80-D848DCEE418A}" type="parTrans" cxnId="{62276B35-CE22-479B-833F-E221D3B4FC1A}">
      <dgm:prSet/>
      <dgm:spPr/>
      <dgm:t>
        <a:bodyPr/>
        <a:lstStyle/>
        <a:p>
          <a:endParaRPr lang="es-EC" sz="1100"/>
        </a:p>
      </dgm:t>
    </dgm:pt>
    <dgm:pt modelId="{1C94B02B-FAA0-4904-8A5E-F4C1F17D2CCD}" type="sibTrans" cxnId="{62276B35-CE22-479B-833F-E221D3B4FC1A}">
      <dgm:prSet/>
      <dgm:spPr/>
      <dgm:t>
        <a:bodyPr/>
        <a:lstStyle/>
        <a:p>
          <a:endParaRPr lang="es-EC" sz="1100"/>
        </a:p>
      </dgm:t>
    </dgm:pt>
    <dgm:pt modelId="{0D17711E-56E7-428D-889E-9B122E3B47AC}">
      <dgm:prSet phldrT="[Texto]" custT="1"/>
      <dgm:spPr/>
      <dgm:t>
        <a:bodyPr/>
        <a:lstStyle/>
        <a:p>
          <a:r>
            <a:rPr lang="es-EC" sz="2000" dirty="0" smtClean="0"/>
            <a:t>Revisión cronograma</a:t>
          </a:r>
          <a:endParaRPr lang="es-EC" sz="2000" dirty="0"/>
        </a:p>
      </dgm:t>
    </dgm:pt>
    <dgm:pt modelId="{0A344D0C-15A4-4F5C-B60B-DAB5A507F4D9}" type="parTrans" cxnId="{A8181EF4-8D6D-4382-BFE5-5380983A3748}">
      <dgm:prSet/>
      <dgm:spPr/>
      <dgm:t>
        <a:bodyPr/>
        <a:lstStyle/>
        <a:p>
          <a:endParaRPr lang="es-EC" sz="1100"/>
        </a:p>
      </dgm:t>
    </dgm:pt>
    <dgm:pt modelId="{041BE0D3-6654-4A4A-8EF7-A3AEEEC94650}" type="sibTrans" cxnId="{A8181EF4-8D6D-4382-BFE5-5380983A3748}">
      <dgm:prSet/>
      <dgm:spPr/>
      <dgm:t>
        <a:bodyPr/>
        <a:lstStyle/>
        <a:p>
          <a:endParaRPr lang="es-EC" sz="1100"/>
        </a:p>
      </dgm:t>
    </dgm:pt>
    <dgm:pt modelId="{66B8CDE8-C439-4725-BB88-558C782F4CD4}">
      <dgm:prSet phldrT="[Texto]" custT="1"/>
      <dgm:spPr>
        <a:solidFill>
          <a:srgbClr val="FFFFCC"/>
        </a:solidFill>
      </dgm:spPr>
      <dgm:t>
        <a:bodyPr/>
        <a:lstStyle/>
        <a:p>
          <a:r>
            <a:rPr lang="es-EC" sz="2800" dirty="0" smtClean="0"/>
            <a:t>Recolección de datos</a:t>
          </a:r>
          <a:endParaRPr lang="es-EC" sz="2800" dirty="0"/>
        </a:p>
      </dgm:t>
    </dgm:pt>
    <dgm:pt modelId="{13C207C4-037D-44DA-909D-2770BB5D6D6A}" type="parTrans" cxnId="{7555B9AA-A3A3-464F-A3C6-DB4912917551}">
      <dgm:prSet/>
      <dgm:spPr/>
      <dgm:t>
        <a:bodyPr/>
        <a:lstStyle/>
        <a:p>
          <a:endParaRPr lang="es-EC" sz="1100"/>
        </a:p>
      </dgm:t>
    </dgm:pt>
    <dgm:pt modelId="{C8186044-F944-42D0-8D85-7F5948686475}" type="sibTrans" cxnId="{7555B9AA-A3A3-464F-A3C6-DB4912917551}">
      <dgm:prSet/>
      <dgm:spPr/>
      <dgm:t>
        <a:bodyPr/>
        <a:lstStyle/>
        <a:p>
          <a:endParaRPr lang="es-EC" sz="1100"/>
        </a:p>
      </dgm:t>
    </dgm:pt>
    <dgm:pt modelId="{570B766D-629B-41D8-BE03-45DB73C47F75}">
      <dgm:prSet phldrT="[Texto]" custT="1"/>
      <dgm:spPr/>
      <dgm:t>
        <a:bodyPr/>
        <a:lstStyle/>
        <a:p>
          <a:pPr algn="just"/>
          <a:r>
            <a:rPr lang="es-EC" sz="2000" dirty="0" smtClean="0"/>
            <a:t>Base - móvil</a:t>
          </a:r>
          <a:endParaRPr lang="es-EC" sz="2000" dirty="0"/>
        </a:p>
      </dgm:t>
    </dgm:pt>
    <dgm:pt modelId="{FD2C930D-9CA1-416A-94F9-15891CA36600}" type="parTrans" cxnId="{CC902BFC-0208-42D5-8BA6-12845771C4FD}">
      <dgm:prSet/>
      <dgm:spPr/>
      <dgm:t>
        <a:bodyPr/>
        <a:lstStyle/>
        <a:p>
          <a:endParaRPr lang="es-EC" sz="1100"/>
        </a:p>
      </dgm:t>
    </dgm:pt>
    <dgm:pt modelId="{28EC68AE-A914-4F75-9E03-7AAECDC1F871}" type="sibTrans" cxnId="{CC902BFC-0208-42D5-8BA6-12845771C4FD}">
      <dgm:prSet/>
      <dgm:spPr/>
      <dgm:t>
        <a:bodyPr/>
        <a:lstStyle/>
        <a:p>
          <a:endParaRPr lang="es-EC" sz="1100"/>
        </a:p>
      </dgm:t>
    </dgm:pt>
    <dgm:pt modelId="{06DCFA4D-1C51-4D24-AAEE-F8E0A158462F}">
      <dgm:prSet phldrT="[Texto]" custT="1"/>
      <dgm:spPr/>
      <dgm:t>
        <a:bodyPr/>
        <a:lstStyle/>
        <a:p>
          <a:pPr algn="just"/>
          <a:r>
            <a:rPr lang="es-EC" sz="2000" dirty="0" smtClean="0"/>
            <a:t>tiempo de observación - precisión</a:t>
          </a:r>
          <a:endParaRPr lang="es-EC" sz="2000" dirty="0"/>
        </a:p>
      </dgm:t>
    </dgm:pt>
    <dgm:pt modelId="{02EDF28F-EF60-43BA-9A66-18155667E7AB}" type="parTrans" cxnId="{7DB61463-7CAB-4EF3-B1B3-96FC11B34194}">
      <dgm:prSet/>
      <dgm:spPr/>
      <dgm:t>
        <a:bodyPr/>
        <a:lstStyle/>
        <a:p>
          <a:endParaRPr lang="es-EC" sz="1100"/>
        </a:p>
      </dgm:t>
    </dgm:pt>
    <dgm:pt modelId="{05FA0EDA-4E35-49D6-A914-6157C715449F}" type="sibTrans" cxnId="{7DB61463-7CAB-4EF3-B1B3-96FC11B34194}">
      <dgm:prSet/>
      <dgm:spPr/>
      <dgm:t>
        <a:bodyPr/>
        <a:lstStyle/>
        <a:p>
          <a:endParaRPr lang="es-EC" sz="1100"/>
        </a:p>
      </dgm:t>
    </dgm:pt>
    <dgm:pt modelId="{BCC96F37-6798-45E2-ADD8-882DBBA434D8}">
      <dgm:prSet phldrT="[Texto]" custT="1"/>
      <dgm:spPr>
        <a:solidFill>
          <a:srgbClr val="CCFF66"/>
        </a:solidFill>
      </dgm:spPr>
      <dgm:t>
        <a:bodyPr/>
        <a:lstStyle/>
        <a:p>
          <a:r>
            <a:rPr lang="es-EC" sz="2800" dirty="0" smtClean="0"/>
            <a:t>Procesado de datos</a:t>
          </a:r>
          <a:endParaRPr lang="es-EC" sz="2800" dirty="0"/>
        </a:p>
      </dgm:t>
    </dgm:pt>
    <dgm:pt modelId="{3B55010E-23A3-4CDF-AA4E-D3805F12F97F}" type="parTrans" cxnId="{D542F943-3660-4363-A180-413943F60EF0}">
      <dgm:prSet/>
      <dgm:spPr/>
      <dgm:t>
        <a:bodyPr/>
        <a:lstStyle/>
        <a:p>
          <a:endParaRPr lang="es-EC" sz="1100"/>
        </a:p>
      </dgm:t>
    </dgm:pt>
    <dgm:pt modelId="{60307103-27FB-42C9-A3FB-D29F4F78627C}" type="sibTrans" cxnId="{D542F943-3660-4363-A180-413943F60EF0}">
      <dgm:prSet/>
      <dgm:spPr/>
      <dgm:t>
        <a:bodyPr/>
        <a:lstStyle/>
        <a:p>
          <a:endParaRPr lang="es-EC" sz="1100"/>
        </a:p>
      </dgm:t>
    </dgm:pt>
    <dgm:pt modelId="{E753F39D-B373-46F9-A56E-7AF4EF6A30DE}">
      <dgm:prSet phldrT="[Texto]" custT="1"/>
      <dgm:spPr/>
      <dgm:t>
        <a:bodyPr/>
        <a:lstStyle/>
        <a:p>
          <a:pPr algn="just"/>
          <a:r>
            <a:rPr lang="es-EC" sz="2000" dirty="0" smtClean="0"/>
            <a:t>Cálculo de parámetros de transformación</a:t>
          </a:r>
          <a:endParaRPr lang="es-EC" sz="2000" dirty="0"/>
        </a:p>
      </dgm:t>
    </dgm:pt>
    <dgm:pt modelId="{865E18C4-AE28-448C-8FD2-4FFC5A0C6E9D}" type="parTrans" cxnId="{17408F06-25DB-44A9-983D-30FF6CB6011E}">
      <dgm:prSet/>
      <dgm:spPr/>
      <dgm:t>
        <a:bodyPr/>
        <a:lstStyle/>
        <a:p>
          <a:endParaRPr lang="es-EC" sz="1100"/>
        </a:p>
      </dgm:t>
    </dgm:pt>
    <dgm:pt modelId="{1CD3C66B-8C79-4D49-8930-89CE02EB840F}" type="sibTrans" cxnId="{17408F06-25DB-44A9-983D-30FF6CB6011E}">
      <dgm:prSet/>
      <dgm:spPr/>
      <dgm:t>
        <a:bodyPr/>
        <a:lstStyle/>
        <a:p>
          <a:endParaRPr lang="es-EC" sz="1100"/>
        </a:p>
      </dgm:t>
    </dgm:pt>
    <dgm:pt modelId="{624F25CA-8E15-42C7-B912-3AFB168F4A2F}" type="pres">
      <dgm:prSet presAssocID="{246F456E-AA63-49E1-AFF4-D864DEEFE517}" presName="Name0" presStyleCnt="0">
        <dgm:presLayoutVars>
          <dgm:dir/>
          <dgm:animLvl val="lvl"/>
          <dgm:resizeHandles/>
        </dgm:presLayoutVars>
      </dgm:prSet>
      <dgm:spPr/>
    </dgm:pt>
    <dgm:pt modelId="{D6735B9D-CADB-4A86-AE9D-166AC588A6A9}" type="pres">
      <dgm:prSet presAssocID="{BF7C0A67-3E98-4BEC-8EF0-7B4CECA72FD3}" presName="linNode" presStyleCnt="0"/>
      <dgm:spPr/>
    </dgm:pt>
    <dgm:pt modelId="{B388DE07-E655-4084-9E3F-1612AFA649DD}" type="pres">
      <dgm:prSet presAssocID="{BF7C0A67-3E98-4BEC-8EF0-7B4CECA72FD3}" presName="parentShp" presStyleLbl="node1" presStyleIdx="0" presStyleCnt="3">
        <dgm:presLayoutVars>
          <dgm:bulletEnabled val="1"/>
        </dgm:presLayoutVars>
      </dgm:prSet>
      <dgm:spPr/>
    </dgm:pt>
    <dgm:pt modelId="{4D13BC77-BE74-4228-A83E-89753146B056}" type="pres">
      <dgm:prSet presAssocID="{BF7C0A67-3E98-4BEC-8EF0-7B4CECA72FD3}" presName="childShp" presStyleLbl="bgAccFollowNode1" presStyleIdx="0" presStyleCnt="3">
        <dgm:presLayoutVars>
          <dgm:bulletEnabled val="1"/>
        </dgm:presLayoutVars>
      </dgm:prSet>
      <dgm:spPr/>
    </dgm:pt>
    <dgm:pt modelId="{235C3184-71D1-4BD1-8F65-3346A0DB1A0F}" type="pres">
      <dgm:prSet presAssocID="{92DF9553-7991-426D-B2C2-FF448A434AD5}" presName="spacing" presStyleCnt="0"/>
      <dgm:spPr/>
    </dgm:pt>
    <dgm:pt modelId="{D4486323-5DA8-4969-B7C7-B17F8B257F2B}" type="pres">
      <dgm:prSet presAssocID="{66B8CDE8-C439-4725-BB88-558C782F4CD4}" presName="linNode" presStyleCnt="0"/>
      <dgm:spPr/>
    </dgm:pt>
    <dgm:pt modelId="{19F15EDF-DC71-4AB7-BF94-583CC6EEB693}" type="pres">
      <dgm:prSet presAssocID="{66B8CDE8-C439-4725-BB88-558C782F4CD4}" presName="parentShp" presStyleLbl="node1" presStyleIdx="1" presStyleCnt="3">
        <dgm:presLayoutVars>
          <dgm:bulletEnabled val="1"/>
        </dgm:presLayoutVars>
      </dgm:prSet>
      <dgm:spPr/>
    </dgm:pt>
    <dgm:pt modelId="{7F040AC1-EB35-4337-AC41-ECD74CCC86D6}" type="pres">
      <dgm:prSet presAssocID="{66B8CDE8-C439-4725-BB88-558C782F4CD4}" presName="childShp" presStyleLbl="bgAccFollowNode1" presStyleIdx="1" presStyleCnt="3">
        <dgm:presLayoutVars>
          <dgm:bulletEnabled val="1"/>
        </dgm:presLayoutVars>
      </dgm:prSet>
      <dgm:spPr/>
      <dgm:t>
        <a:bodyPr/>
        <a:lstStyle/>
        <a:p>
          <a:endParaRPr lang="es-EC"/>
        </a:p>
      </dgm:t>
    </dgm:pt>
    <dgm:pt modelId="{2021B4B9-BDEF-4072-B8AD-8F4DB16B11ED}" type="pres">
      <dgm:prSet presAssocID="{C8186044-F944-42D0-8D85-7F5948686475}" presName="spacing" presStyleCnt="0"/>
      <dgm:spPr/>
    </dgm:pt>
    <dgm:pt modelId="{07C9685B-4CCD-4173-A29B-78A47092BBDB}" type="pres">
      <dgm:prSet presAssocID="{BCC96F37-6798-45E2-ADD8-882DBBA434D8}" presName="linNode" presStyleCnt="0"/>
      <dgm:spPr/>
    </dgm:pt>
    <dgm:pt modelId="{06942EA0-F50C-4C0B-8687-9FD78F74E66D}" type="pres">
      <dgm:prSet presAssocID="{BCC96F37-6798-45E2-ADD8-882DBBA434D8}" presName="parentShp" presStyleLbl="node1" presStyleIdx="2" presStyleCnt="3">
        <dgm:presLayoutVars>
          <dgm:bulletEnabled val="1"/>
        </dgm:presLayoutVars>
      </dgm:prSet>
      <dgm:spPr/>
    </dgm:pt>
    <dgm:pt modelId="{E33ACA09-8860-4FDF-97E2-3D7B8BD71A8F}" type="pres">
      <dgm:prSet presAssocID="{BCC96F37-6798-45E2-ADD8-882DBBA434D8}" presName="childShp" presStyleLbl="bgAccFollowNode1" presStyleIdx="2" presStyleCnt="3">
        <dgm:presLayoutVars>
          <dgm:bulletEnabled val="1"/>
        </dgm:presLayoutVars>
      </dgm:prSet>
      <dgm:spPr/>
      <dgm:t>
        <a:bodyPr/>
        <a:lstStyle/>
        <a:p>
          <a:endParaRPr lang="es-EC"/>
        </a:p>
      </dgm:t>
    </dgm:pt>
  </dgm:ptLst>
  <dgm:cxnLst>
    <dgm:cxn modelId="{17408F06-25DB-44A9-983D-30FF6CB6011E}" srcId="{BCC96F37-6798-45E2-ADD8-882DBBA434D8}" destId="{E753F39D-B373-46F9-A56E-7AF4EF6A30DE}" srcOrd="0" destOrd="0" parTransId="{865E18C4-AE28-448C-8FD2-4FFC5A0C6E9D}" sibTransId="{1CD3C66B-8C79-4D49-8930-89CE02EB840F}"/>
    <dgm:cxn modelId="{CC902BFC-0208-42D5-8BA6-12845771C4FD}" srcId="{66B8CDE8-C439-4725-BB88-558C782F4CD4}" destId="{570B766D-629B-41D8-BE03-45DB73C47F75}" srcOrd="0" destOrd="0" parTransId="{FD2C930D-9CA1-416A-94F9-15891CA36600}" sibTransId="{28EC68AE-A914-4F75-9E03-7AAECDC1F871}"/>
    <dgm:cxn modelId="{70BE8896-0450-4532-BDF0-C950AD330185}" type="presOf" srcId="{945C02D6-ED58-4DF3-884F-1B332A822479}" destId="{4D13BC77-BE74-4228-A83E-89753146B056}" srcOrd="0" destOrd="0" presId="urn:microsoft.com/office/officeart/2005/8/layout/vList6"/>
    <dgm:cxn modelId="{7555B9AA-A3A3-464F-A3C6-DB4912917551}" srcId="{246F456E-AA63-49E1-AFF4-D864DEEFE517}" destId="{66B8CDE8-C439-4725-BB88-558C782F4CD4}" srcOrd="1" destOrd="0" parTransId="{13C207C4-037D-44DA-909D-2770BB5D6D6A}" sibTransId="{C8186044-F944-42D0-8D85-7F5948686475}"/>
    <dgm:cxn modelId="{C8A5297D-1DD1-4CC9-A03E-4C503A7C2D40}" srcId="{246F456E-AA63-49E1-AFF4-D864DEEFE517}" destId="{BF7C0A67-3E98-4BEC-8EF0-7B4CECA72FD3}" srcOrd="0" destOrd="0" parTransId="{8A56E8F2-2391-4FFD-A91D-D194595D5BC2}" sibTransId="{92DF9553-7991-426D-B2C2-FF448A434AD5}"/>
    <dgm:cxn modelId="{516F3EDB-EABE-49BE-A742-70D507B04C69}" type="presOf" srcId="{246F456E-AA63-49E1-AFF4-D864DEEFE517}" destId="{624F25CA-8E15-42C7-B912-3AFB168F4A2F}" srcOrd="0" destOrd="0" presId="urn:microsoft.com/office/officeart/2005/8/layout/vList6"/>
    <dgm:cxn modelId="{802BA573-2827-45D1-93A7-C6BA6D675859}" type="presOf" srcId="{66B8CDE8-C439-4725-BB88-558C782F4CD4}" destId="{19F15EDF-DC71-4AB7-BF94-583CC6EEB693}" srcOrd="0" destOrd="0" presId="urn:microsoft.com/office/officeart/2005/8/layout/vList6"/>
    <dgm:cxn modelId="{D542F943-3660-4363-A180-413943F60EF0}" srcId="{246F456E-AA63-49E1-AFF4-D864DEEFE517}" destId="{BCC96F37-6798-45E2-ADD8-882DBBA434D8}" srcOrd="2" destOrd="0" parTransId="{3B55010E-23A3-4CDF-AA4E-D3805F12F97F}" sibTransId="{60307103-27FB-42C9-A3FB-D29F4F78627C}"/>
    <dgm:cxn modelId="{02144301-4CCC-45E1-AB82-352AAFAC323C}" type="presOf" srcId="{E753F39D-B373-46F9-A56E-7AF4EF6A30DE}" destId="{E33ACA09-8860-4FDF-97E2-3D7B8BD71A8F}" srcOrd="0" destOrd="0" presId="urn:microsoft.com/office/officeart/2005/8/layout/vList6"/>
    <dgm:cxn modelId="{7DB61463-7CAB-4EF3-B1B3-96FC11B34194}" srcId="{66B8CDE8-C439-4725-BB88-558C782F4CD4}" destId="{06DCFA4D-1C51-4D24-AAEE-F8E0A158462F}" srcOrd="1" destOrd="0" parTransId="{02EDF28F-EF60-43BA-9A66-18155667E7AB}" sibTransId="{05FA0EDA-4E35-49D6-A914-6157C715449F}"/>
    <dgm:cxn modelId="{3FE0633C-CFBB-4789-898C-EA0FB134ACE0}" type="presOf" srcId="{570B766D-629B-41D8-BE03-45DB73C47F75}" destId="{7F040AC1-EB35-4337-AC41-ECD74CCC86D6}" srcOrd="0" destOrd="0" presId="urn:microsoft.com/office/officeart/2005/8/layout/vList6"/>
    <dgm:cxn modelId="{035DD9DE-1EF8-44C1-AA6C-FA78378B9A08}" type="presOf" srcId="{BF7C0A67-3E98-4BEC-8EF0-7B4CECA72FD3}" destId="{B388DE07-E655-4084-9E3F-1612AFA649DD}" srcOrd="0" destOrd="0" presId="urn:microsoft.com/office/officeart/2005/8/layout/vList6"/>
    <dgm:cxn modelId="{CEEF28D0-F3AF-4889-B9EF-DDE713467A7C}" type="presOf" srcId="{0D17711E-56E7-428D-889E-9B122E3B47AC}" destId="{4D13BC77-BE74-4228-A83E-89753146B056}" srcOrd="0" destOrd="1" presId="urn:microsoft.com/office/officeart/2005/8/layout/vList6"/>
    <dgm:cxn modelId="{0D31ECA1-3837-4145-BE03-39AE7D643048}" type="presOf" srcId="{06DCFA4D-1C51-4D24-AAEE-F8E0A158462F}" destId="{7F040AC1-EB35-4337-AC41-ECD74CCC86D6}" srcOrd="0" destOrd="1" presId="urn:microsoft.com/office/officeart/2005/8/layout/vList6"/>
    <dgm:cxn modelId="{A8181EF4-8D6D-4382-BFE5-5380983A3748}" srcId="{BF7C0A67-3E98-4BEC-8EF0-7B4CECA72FD3}" destId="{0D17711E-56E7-428D-889E-9B122E3B47AC}" srcOrd="1" destOrd="0" parTransId="{0A344D0C-15A4-4F5C-B60B-DAB5A507F4D9}" sibTransId="{041BE0D3-6654-4A4A-8EF7-A3AEEEC94650}"/>
    <dgm:cxn modelId="{62276B35-CE22-479B-833F-E221D3B4FC1A}" srcId="{BF7C0A67-3E98-4BEC-8EF0-7B4CECA72FD3}" destId="{945C02D6-ED58-4DF3-884F-1B332A822479}" srcOrd="0" destOrd="0" parTransId="{FFB3B970-B65F-4750-AB80-D848DCEE418A}" sibTransId="{1C94B02B-FAA0-4904-8A5E-F4C1F17D2CCD}"/>
    <dgm:cxn modelId="{87D01005-D49D-4C24-9E4F-B7930B6F46DC}" type="presOf" srcId="{BCC96F37-6798-45E2-ADD8-882DBBA434D8}" destId="{06942EA0-F50C-4C0B-8687-9FD78F74E66D}" srcOrd="0" destOrd="0" presId="urn:microsoft.com/office/officeart/2005/8/layout/vList6"/>
    <dgm:cxn modelId="{7A22FBE2-16BE-4AEC-9E9B-473F826FD423}" type="presParOf" srcId="{624F25CA-8E15-42C7-B912-3AFB168F4A2F}" destId="{D6735B9D-CADB-4A86-AE9D-166AC588A6A9}" srcOrd="0" destOrd="0" presId="urn:microsoft.com/office/officeart/2005/8/layout/vList6"/>
    <dgm:cxn modelId="{1C475707-0565-47B1-966D-6387DAE78FD0}" type="presParOf" srcId="{D6735B9D-CADB-4A86-AE9D-166AC588A6A9}" destId="{B388DE07-E655-4084-9E3F-1612AFA649DD}" srcOrd="0" destOrd="0" presId="urn:microsoft.com/office/officeart/2005/8/layout/vList6"/>
    <dgm:cxn modelId="{E2B4271C-CC7F-4E1F-AEF6-9548954744BF}" type="presParOf" srcId="{D6735B9D-CADB-4A86-AE9D-166AC588A6A9}" destId="{4D13BC77-BE74-4228-A83E-89753146B056}" srcOrd="1" destOrd="0" presId="urn:microsoft.com/office/officeart/2005/8/layout/vList6"/>
    <dgm:cxn modelId="{1511DDEA-F8A9-4D88-9604-71E21C973196}" type="presParOf" srcId="{624F25CA-8E15-42C7-B912-3AFB168F4A2F}" destId="{235C3184-71D1-4BD1-8F65-3346A0DB1A0F}" srcOrd="1" destOrd="0" presId="urn:microsoft.com/office/officeart/2005/8/layout/vList6"/>
    <dgm:cxn modelId="{7727C8F5-F360-4C27-ACB6-542947B9CB3D}" type="presParOf" srcId="{624F25CA-8E15-42C7-B912-3AFB168F4A2F}" destId="{D4486323-5DA8-4969-B7C7-B17F8B257F2B}" srcOrd="2" destOrd="0" presId="urn:microsoft.com/office/officeart/2005/8/layout/vList6"/>
    <dgm:cxn modelId="{98F7EADC-3722-48F2-BB0C-B3CD8EFD530B}" type="presParOf" srcId="{D4486323-5DA8-4969-B7C7-B17F8B257F2B}" destId="{19F15EDF-DC71-4AB7-BF94-583CC6EEB693}" srcOrd="0" destOrd="0" presId="urn:microsoft.com/office/officeart/2005/8/layout/vList6"/>
    <dgm:cxn modelId="{3424D8B7-DE2D-4DBA-8A5B-3D16CBBA8E39}" type="presParOf" srcId="{D4486323-5DA8-4969-B7C7-B17F8B257F2B}" destId="{7F040AC1-EB35-4337-AC41-ECD74CCC86D6}" srcOrd="1" destOrd="0" presId="urn:microsoft.com/office/officeart/2005/8/layout/vList6"/>
    <dgm:cxn modelId="{E118F464-D74A-40FE-8718-4DD2CE7AFF83}" type="presParOf" srcId="{624F25CA-8E15-42C7-B912-3AFB168F4A2F}" destId="{2021B4B9-BDEF-4072-B8AD-8F4DB16B11ED}" srcOrd="3" destOrd="0" presId="urn:microsoft.com/office/officeart/2005/8/layout/vList6"/>
    <dgm:cxn modelId="{C97A63B7-A47D-4C14-B200-035CABEF379B}" type="presParOf" srcId="{624F25CA-8E15-42C7-B912-3AFB168F4A2F}" destId="{07C9685B-4CCD-4173-A29B-78A47092BBDB}" srcOrd="4" destOrd="0" presId="urn:microsoft.com/office/officeart/2005/8/layout/vList6"/>
    <dgm:cxn modelId="{48FC8F71-A172-49E8-9911-5AE814610D5A}" type="presParOf" srcId="{07C9685B-4CCD-4173-A29B-78A47092BBDB}" destId="{06942EA0-F50C-4C0B-8687-9FD78F74E66D}" srcOrd="0" destOrd="0" presId="urn:microsoft.com/office/officeart/2005/8/layout/vList6"/>
    <dgm:cxn modelId="{D1C4DE57-B925-4AF7-8E11-A1E9243909F9}" type="presParOf" srcId="{07C9685B-4CCD-4173-A29B-78A47092BBDB}" destId="{E33ACA09-8860-4FDF-97E2-3D7B8BD71A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46F456E-AA63-49E1-AFF4-D864DEEFE517}" type="doc">
      <dgm:prSet loTypeId="urn:microsoft.com/office/officeart/2005/8/layout/vList6" loCatId="process" qsTypeId="urn:microsoft.com/office/officeart/2005/8/quickstyle/simple1" qsCatId="simple" csTypeId="urn:microsoft.com/office/officeart/2005/8/colors/accent0_2" csCatId="mainScheme" phldr="1"/>
      <dgm:spPr/>
      <dgm:t>
        <a:bodyPr/>
        <a:lstStyle/>
        <a:p>
          <a:endParaRPr lang="es-EC"/>
        </a:p>
      </dgm:t>
    </dgm:pt>
    <dgm:pt modelId="{BF7C0A67-3E98-4BEC-8EF0-7B4CECA72FD3}">
      <dgm:prSet phldrT="[Texto]" custT="1"/>
      <dgm:spPr>
        <a:solidFill>
          <a:srgbClr val="CCECFF"/>
        </a:solidFill>
      </dgm:spPr>
      <dgm:t>
        <a:bodyPr/>
        <a:lstStyle/>
        <a:p>
          <a:r>
            <a:rPr lang="es-EC" sz="2800" dirty="0" smtClean="0"/>
            <a:t>Planificación</a:t>
          </a:r>
          <a:endParaRPr lang="es-EC" sz="2800" dirty="0"/>
        </a:p>
      </dgm:t>
    </dgm:pt>
    <dgm:pt modelId="{8A56E8F2-2391-4FFD-A91D-D194595D5BC2}" type="parTrans" cxnId="{C8A5297D-1DD1-4CC9-A03E-4C503A7C2D40}">
      <dgm:prSet/>
      <dgm:spPr/>
      <dgm:t>
        <a:bodyPr/>
        <a:lstStyle/>
        <a:p>
          <a:endParaRPr lang="es-EC" sz="1100"/>
        </a:p>
      </dgm:t>
    </dgm:pt>
    <dgm:pt modelId="{92DF9553-7991-426D-B2C2-FF448A434AD5}" type="sibTrans" cxnId="{C8A5297D-1DD1-4CC9-A03E-4C503A7C2D40}">
      <dgm:prSet/>
      <dgm:spPr/>
      <dgm:t>
        <a:bodyPr/>
        <a:lstStyle/>
        <a:p>
          <a:endParaRPr lang="es-EC" sz="1100"/>
        </a:p>
      </dgm:t>
    </dgm:pt>
    <dgm:pt modelId="{945C02D6-ED58-4DF3-884F-1B332A822479}">
      <dgm:prSet phldrT="[Texto]" custT="1"/>
      <dgm:spPr/>
      <dgm:t>
        <a:bodyPr/>
        <a:lstStyle/>
        <a:p>
          <a:r>
            <a:rPr lang="es-US" sz="2000" dirty="0" smtClean="0"/>
            <a:t>Revisar la información cartográfica existente </a:t>
          </a:r>
          <a:endParaRPr lang="es-EC" sz="2000" dirty="0"/>
        </a:p>
      </dgm:t>
    </dgm:pt>
    <dgm:pt modelId="{FFB3B970-B65F-4750-AB80-D848DCEE418A}" type="parTrans" cxnId="{62276B35-CE22-479B-833F-E221D3B4FC1A}">
      <dgm:prSet/>
      <dgm:spPr/>
      <dgm:t>
        <a:bodyPr/>
        <a:lstStyle/>
        <a:p>
          <a:endParaRPr lang="es-EC" sz="1100"/>
        </a:p>
      </dgm:t>
    </dgm:pt>
    <dgm:pt modelId="{1C94B02B-FAA0-4904-8A5E-F4C1F17D2CCD}" type="sibTrans" cxnId="{62276B35-CE22-479B-833F-E221D3B4FC1A}">
      <dgm:prSet/>
      <dgm:spPr/>
      <dgm:t>
        <a:bodyPr/>
        <a:lstStyle/>
        <a:p>
          <a:endParaRPr lang="es-EC" sz="1100"/>
        </a:p>
      </dgm:t>
    </dgm:pt>
    <dgm:pt modelId="{0D17711E-56E7-428D-889E-9B122E3B47AC}">
      <dgm:prSet phldrT="[Texto]" custT="1"/>
      <dgm:spPr/>
      <dgm:t>
        <a:bodyPr/>
        <a:lstStyle/>
        <a:p>
          <a:r>
            <a:rPr lang="es-US" sz="2000" dirty="0" smtClean="0"/>
            <a:t>Determinar formas de acceso, clima, condiciones del terreno, vegetación existente y extensión del trabajo.</a:t>
          </a:r>
          <a:endParaRPr lang="es-EC" sz="2000" dirty="0"/>
        </a:p>
      </dgm:t>
    </dgm:pt>
    <dgm:pt modelId="{0A344D0C-15A4-4F5C-B60B-DAB5A507F4D9}" type="parTrans" cxnId="{A8181EF4-8D6D-4382-BFE5-5380983A3748}">
      <dgm:prSet/>
      <dgm:spPr/>
      <dgm:t>
        <a:bodyPr/>
        <a:lstStyle/>
        <a:p>
          <a:endParaRPr lang="es-EC" sz="1100"/>
        </a:p>
      </dgm:t>
    </dgm:pt>
    <dgm:pt modelId="{041BE0D3-6654-4A4A-8EF7-A3AEEEC94650}" type="sibTrans" cxnId="{A8181EF4-8D6D-4382-BFE5-5380983A3748}">
      <dgm:prSet/>
      <dgm:spPr/>
      <dgm:t>
        <a:bodyPr/>
        <a:lstStyle/>
        <a:p>
          <a:endParaRPr lang="es-EC" sz="1100"/>
        </a:p>
      </dgm:t>
    </dgm:pt>
    <dgm:pt modelId="{66B8CDE8-C439-4725-BB88-558C782F4CD4}">
      <dgm:prSet phldrT="[Texto]" custT="1"/>
      <dgm:spPr>
        <a:solidFill>
          <a:srgbClr val="FFFFCC"/>
        </a:solidFill>
      </dgm:spPr>
      <dgm:t>
        <a:bodyPr/>
        <a:lstStyle/>
        <a:p>
          <a:r>
            <a:rPr lang="es-EC" sz="2800" dirty="0" smtClean="0"/>
            <a:t>Trabajo de Campo</a:t>
          </a:r>
          <a:endParaRPr lang="es-EC" sz="2800" dirty="0"/>
        </a:p>
      </dgm:t>
    </dgm:pt>
    <dgm:pt modelId="{13C207C4-037D-44DA-909D-2770BB5D6D6A}" type="parTrans" cxnId="{7555B9AA-A3A3-464F-A3C6-DB4912917551}">
      <dgm:prSet/>
      <dgm:spPr/>
      <dgm:t>
        <a:bodyPr/>
        <a:lstStyle/>
        <a:p>
          <a:endParaRPr lang="es-EC" sz="1100"/>
        </a:p>
      </dgm:t>
    </dgm:pt>
    <dgm:pt modelId="{C8186044-F944-42D0-8D85-7F5948686475}" type="sibTrans" cxnId="{7555B9AA-A3A3-464F-A3C6-DB4912917551}">
      <dgm:prSet/>
      <dgm:spPr/>
      <dgm:t>
        <a:bodyPr/>
        <a:lstStyle/>
        <a:p>
          <a:endParaRPr lang="es-EC" sz="1100"/>
        </a:p>
      </dgm:t>
    </dgm:pt>
    <dgm:pt modelId="{570B766D-629B-41D8-BE03-45DB73C47F75}">
      <dgm:prSet phldrT="[Texto]" custT="1"/>
      <dgm:spPr/>
      <dgm:t>
        <a:bodyPr/>
        <a:lstStyle/>
        <a:p>
          <a:pPr algn="just"/>
          <a:r>
            <a:rPr lang="es-US" sz="2000" dirty="0" smtClean="0"/>
            <a:t>Seguridad (aparatos y personal)</a:t>
          </a:r>
          <a:endParaRPr lang="es-EC" sz="2000" dirty="0"/>
        </a:p>
      </dgm:t>
    </dgm:pt>
    <dgm:pt modelId="{FD2C930D-9CA1-416A-94F9-15891CA36600}" type="parTrans" cxnId="{CC902BFC-0208-42D5-8BA6-12845771C4FD}">
      <dgm:prSet/>
      <dgm:spPr/>
      <dgm:t>
        <a:bodyPr/>
        <a:lstStyle/>
        <a:p>
          <a:endParaRPr lang="es-EC" sz="1100"/>
        </a:p>
      </dgm:t>
    </dgm:pt>
    <dgm:pt modelId="{28EC68AE-A914-4F75-9E03-7AAECDC1F871}" type="sibTrans" cxnId="{CC902BFC-0208-42D5-8BA6-12845771C4FD}">
      <dgm:prSet/>
      <dgm:spPr/>
      <dgm:t>
        <a:bodyPr/>
        <a:lstStyle/>
        <a:p>
          <a:endParaRPr lang="es-EC" sz="1100"/>
        </a:p>
      </dgm:t>
    </dgm:pt>
    <dgm:pt modelId="{06DCFA4D-1C51-4D24-AAEE-F8E0A158462F}">
      <dgm:prSet phldrT="[Texto]" custT="1"/>
      <dgm:spPr/>
      <dgm:t>
        <a:bodyPr/>
        <a:lstStyle/>
        <a:p>
          <a:pPr algn="just"/>
          <a:r>
            <a:rPr lang="es-US" sz="2000" dirty="0" smtClean="0"/>
            <a:t>Ubicación de equipos, distribución del personal, ubicación de puntos de control.</a:t>
          </a:r>
          <a:endParaRPr lang="es-EC" sz="2000" dirty="0"/>
        </a:p>
      </dgm:t>
    </dgm:pt>
    <dgm:pt modelId="{02EDF28F-EF60-43BA-9A66-18155667E7AB}" type="parTrans" cxnId="{7DB61463-7CAB-4EF3-B1B3-96FC11B34194}">
      <dgm:prSet/>
      <dgm:spPr/>
      <dgm:t>
        <a:bodyPr/>
        <a:lstStyle/>
        <a:p>
          <a:endParaRPr lang="es-EC" sz="1100"/>
        </a:p>
      </dgm:t>
    </dgm:pt>
    <dgm:pt modelId="{05FA0EDA-4E35-49D6-A914-6157C715449F}" type="sibTrans" cxnId="{7DB61463-7CAB-4EF3-B1B3-96FC11B34194}">
      <dgm:prSet/>
      <dgm:spPr/>
      <dgm:t>
        <a:bodyPr/>
        <a:lstStyle/>
        <a:p>
          <a:endParaRPr lang="es-EC" sz="1100"/>
        </a:p>
      </dgm:t>
    </dgm:pt>
    <dgm:pt modelId="{BCC96F37-6798-45E2-ADD8-882DBBA434D8}">
      <dgm:prSet phldrT="[Texto]" custT="1"/>
      <dgm:spPr>
        <a:solidFill>
          <a:srgbClr val="CCFF66"/>
        </a:solidFill>
      </dgm:spPr>
      <dgm:t>
        <a:bodyPr/>
        <a:lstStyle/>
        <a:p>
          <a:r>
            <a:rPr lang="es-EC" sz="2800" dirty="0" smtClean="0"/>
            <a:t>Trabajo de Gabinete</a:t>
          </a:r>
          <a:endParaRPr lang="es-EC" sz="2800" dirty="0"/>
        </a:p>
      </dgm:t>
    </dgm:pt>
    <dgm:pt modelId="{3B55010E-23A3-4CDF-AA4E-D3805F12F97F}" type="parTrans" cxnId="{D542F943-3660-4363-A180-413943F60EF0}">
      <dgm:prSet/>
      <dgm:spPr/>
      <dgm:t>
        <a:bodyPr/>
        <a:lstStyle/>
        <a:p>
          <a:endParaRPr lang="es-EC" sz="1100"/>
        </a:p>
      </dgm:t>
    </dgm:pt>
    <dgm:pt modelId="{60307103-27FB-42C9-A3FB-D29F4F78627C}" type="sibTrans" cxnId="{D542F943-3660-4363-A180-413943F60EF0}">
      <dgm:prSet/>
      <dgm:spPr/>
      <dgm:t>
        <a:bodyPr/>
        <a:lstStyle/>
        <a:p>
          <a:endParaRPr lang="es-EC" sz="1100"/>
        </a:p>
      </dgm:t>
    </dgm:pt>
    <dgm:pt modelId="{E753F39D-B373-46F9-A56E-7AF4EF6A30DE}">
      <dgm:prSet phldrT="[Texto]" custT="1"/>
      <dgm:spPr/>
      <dgm:t>
        <a:bodyPr/>
        <a:lstStyle/>
        <a:p>
          <a:pPr algn="just"/>
          <a:r>
            <a:rPr lang="es-US" sz="2000" dirty="0" smtClean="0"/>
            <a:t>Transferencia de datos al software (CAD)</a:t>
          </a:r>
          <a:endParaRPr lang="es-EC" sz="2000" dirty="0"/>
        </a:p>
      </dgm:t>
    </dgm:pt>
    <dgm:pt modelId="{865E18C4-AE28-448C-8FD2-4FFC5A0C6E9D}" type="parTrans" cxnId="{17408F06-25DB-44A9-983D-30FF6CB6011E}">
      <dgm:prSet/>
      <dgm:spPr/>
      <dgm:t>
        <a:bodyPr/>
        <a:lstStyle/>
        <a:p>
          <a:endParaRPr lang="es-EC" sz="1100"/>
        </a:p>
      </dgm:t>
    </dgm:pt>
    <dgm:pt modelId="{1CD3C66B-8C79-4D49-8930-89CE02EB840F}" type="sibTrans" cxnId="{17408F06-25DB-44A9-983D-30FF6CB6011E}">
      <dgm:prSet/>
      <dgm:spPr/>
      <dgm:t>
        <a:bodyPr/>
        <a:lstStyle/>
        <a:p>
          <a:endParaRPr lang="es-EC" sz="1100"/>
        </a:p>
      </dgm:t>
    </dgm:pt>
    <dgm:pt modelId="{F6F0EB8D-5894-4EB0-9A05-753E221C5E51}">
      <dgm:prSet phldrT="[Texto]" custT="1"/>
      <dgm:spPr/>
      <dgm:t>
        <a:bodyPr/>
        <a:lstStyle/>
        <a:p>
          <a:pPr algn="just"/>
          <a:r>
            <a:rPr lang="es-US" sz="2000" dirty="0" smtClean="0"/>
            <a:t>Plano o mapa con ayuda de anotaciones en la libreta de campo.</a:t>
          </a:r>
          <a:endParaRPr lang="es-EC" sz="2000" dirty="0" smtClean="0"/>
        </a:p>
      </dgm:t>
    </dgm:pt>
    <dgm:pt modelId="{BB6AFC37-D78D-4248-9284-DD2C01A3850D}" type="parTrans" cxnId="{E0617FE8-F3B4-4B74-8152-7CE117CDCD15}">
      <dgm:prSet/>
      <dgm:spPr/>
      <dgm:t>
        <a:bodyPr/>
        <a:lstStyle/>
        <a:p>
          <a:endParaRPr lang="es-EC"/>
        </a:p>
      </dgm:t>
    </dgm:pt>
    <dgm:pt modelId="{2B50CE8C-BA75-4404-A33D-7A0F157ABF8F}" type="sibTrans" cxnId="{E0617FE8-F3B4-4B74-8152-7CE117CDCD15}">
      <dgm:prSet/>
      <dgm:spPr/>
      <dgm:t>
        <a:bodyPr/>
        <a:lstStyle/>
        <a:p>
          <a:endParaRPr lang="es-EC"/>
        </a:p>
      </dgm:t>
    </dgm:pt>
    <dgm:pt modelId="{62C58EE9-3B41-4346-ADF8-324B1AA95AE3}">
      <dgm:prSet phldrT="[Texto]" custT="1"/>
      <dgm:spPr/>
      <dgm:t>
        <a:bodyPr/>
        <a:lstStyle/>
        <a:p>
          <a:pPr algn="just"/>
          <a:r>
            <a:rPr lang="es-US" sz="2000" dirty="0" smtClean="0"/>
            <a:t>Llevar un registro gráfico en una libreta de campo</a:t>
          </a:r>
          <a:endParaRPr lang="es-EC" sz="2000" dirty="0"/>
        </a:p>
      </dgm:t>
    </dgm:pt>
    <dgm:pt modelId="{3015CA57-01E3-415A-9CFD-5FDDB7155CC6}" type="parTrans" cxnId="{DF1C4B09-31AE-498F-B43B-89B4878D0661}">
      <dgm:prSet/>
      <dgm:spPr/>
      <dgm:t>
        <a:bodyPr/>
        <a:lstStyle/>
        <a:p>
          <a:endParaRPr lang="es-EC"/>
        </a:p>
      </dgm:t>
    </dgm:pt>
    <dgm:pt modelId="{699F0FBC-1F97-432F-8DA5-D34FF2B8C9CA}" type="sibTrans" cxnId="{DF1C4B09-31AE-498F-B43B-89B4878D0661}">
      <dgm:prSet/>
      <dgm:spPr/>
      <dgm:t>
        <a:bodyPr/>
        <a:lstStyle/>
        <a:p>
          <a:endParaRPr lang="es-EC"/>
        </a:p>
      </dgm:t>
    </dgm:pt>
    <dgm:pt modelId="{F0F8B3EF-5803-413F-A35C-9AAE1889A3E3}">
      <dgm:prSet phldrT="[Texto]" custT="1"/>
      <dgm:spPr/>
      <dgm:t>
        <a:bodyPr/>
        <a:lstStyle/>
        <a:p>
          <a:pPr algn="just"/>
          <a:r>
            <a:rPr lang="es-US" sz="2000" dirty="0" smtClean="0"/>
            <a:t>Vestimenta adecuada y accesorios</a:t>
          </a:r>
          <a:endParaRPr lang="es-EC" sz="2000" dirty="0"/>
        </a:p>
      </dgm:t>
    </dgm:pt>
    <dgm:pt modelId="{6860BC6D-A6A4-45C7-ABAB-AA3E542B255B}" type="parTrans" cxnId="{0AAA1B24-61E4-44E1-B579-20CB2C2598CE}">
      <dgm:prSet/>
      <dgm:spPr/>
      <dgm:t>
        <a:bodyPr/>
        <a:lstStyle/>
        <a:p>
          <a:endParaRPr lang="es-EC"/>
        </a:p>
      </dgm:t>
    </dgm:pt>
    <dgm:pt modelId="{4547C464-FFE7-4D9C-B5AB-118C69245D5F}" type="sibTrans" cxnId="{0AAA1B24-61E4-44E1-B579-20CB2C2598CE}">
      <dgm:prSet/>
      <dgm:spPr/>
      <dgm:t>
        <a:bodyPr/>
        <a:lstStyle/>
        <a:p>
          <a:endParaRPr lang="es-EC"/>
        </a:p>
      </dgm:t>
    </dgm:pt>
    <dgm:pt modelId="{C18A5F34-628E-4643-8056-88328CE1AA1A}">
      <dgm:prSet phldrT="[Texto]" custT="1"/>
      <dgm:spPr/>
      <dgm:t>
        <a:bodyPr/>
        <a:lstStyle/>
        <a:p>
          <a:r>
            <a:rPr lang="es-US" sz="2000" dirty="0" smtClean="0"/>
            <a:t>Personal necesario, equipos, fecha de realización del trabajo, transporte, viáticos, etc.</a:t>
          </a:r>
          <a:endParaRPr lang="es-EC" sz="2000" dirty="0"/>
        </a:p>
      </dgm:t>
    </dgm:pt>
    <dgm:pt modelId="{FB0AA78F-69C8-415C-9733-898FD5476F6E}" type="parTrans" cxnId="{ED623120-8AFA-40D1-ACD7-B44EE6D15797}">
      <dgm:prSet/>
      <dgm:spPr/>
      <dgm:t>
        <a:bodyPr/>
        <a:lstStyle/>
        <a:p>
          <a:endParaRPr lang="es-EC"/>
        </a:p>
      </dgm:t>
    </dgm:pt>
    <dgm:pt modelId="{AF2B2621-2A02-49D2-B0DA-35A565FE720E}" type="sibTrans" cxnId="{ED623120-8AFA-40D1-ACD7-B44EE6D15797}">
      <dgm:prSet/>
      <dgm:spPr/>
      <dgm:t>
        <a:bodyPr/>
        <a:lstStyle/>
        <a:p>
          <a:endParaRPr lang="es-EC"/>
        </a:p>
      </dgm:t>
    </dgm:pt>
    <dgm:pt modelId="{624F25CA-8E15-42C7-B912-3AFB168F4A2F}" type="pres">
      <dgm:prSet presAssocID="{246F456E-AA63-49E1-AFF4-D864DEEFE517}" presName="Name0" presStyleCnt="0">
        <dgm:presLayoutVars>
          <dgm:dir/>
          <dgm:animLvl val="lvl"/>
          <dgm:resizeHandles/>
        </dgm:presLayoutVars>
      </dgm:prSet>
      <dgm:spPr/>
    </dgm:pt>
    <dgm:pt modelId="{D6735B9D-CADB-4A86-AE9D-166AC588A6A9}" type="pres">
      <dgm:prSet presAssocID="{BF7C0A67-3E98-4BEC-8EF0-7B4CECA72FD3}" presName="linNode" presStyleCnt="0"/>
      <dgm:spPr/>
    </dgm:pt>
    <dgm:pt modelId="{B388DE07-E655-4084-9E3F-1612AFA649DD}" type="pres">
      <dgm:prSet presAssocID="{BF7C0A67-3E98-4BEC-8EF0-7B4CECA72FD3}" presName="parentShp" presStyleLbl="node1" presStyleIdx="0" presStyleCnt="3">
        <dgm:presLayoutVars>
          <dgm:bulletEnabled val="1"/>
        </dgm:presLayoutVars>
      </dgm:prSet>
      <dgm:spPr/>
    </dgm:pt>
    <dgm:pt modelId="{4D13BC77-BE74-4228-A83E-89753146B056}" type="pres">
      <dgm:prSet presAssocID="{BF7C0A67-3E98-4BEC-8EF0-7B4CECA72FD3}" presName="childShp" presStyleLbl="bgAccFollowNode1" presStyleIdx="0" presStyleCnt="3" custScaleY="387588">
        <dgm:presLayoutVars>
          <dgm:bulletEnabled val="1"/>
        </dgm:presLayoutVars>
      </dgm:prSet>
      <dgm:spPr/>
      <dgm:t>
        <a:bodyPr/>
        <a:lstStyle/>
        <a:p>
          <a:endParaRPr lang="es-EC"/>
        </a:p>
      </dgm:t>
    </dgm:pt>
    <dgm:pt modelId="{235C3184-71D1-4BD1-8F65-3346A0DB1A0F}" type="pres">
      <dgm:prSet presAssocID="{92DF9553-7991-426D-B2C2-FF448A434AD5}" presName="spacing" presStyleCnt="0"/>
      <dgm:spPr/>
    </dgm:pt>
    <dgm:pt modelId="{D4486323-5DA8-4969-B7C7-B17F8B257F2B}" type="pres">
      <dgm:prSet presAssocID="{66B8CDE8-C439-4725-BB88-558C782F4CD4}" presName="linNode" presStyleCnt="0"/>
      <dgm:spPr/>
    </dgm:pt>
    <dgm:pt modelId="{19F15EDF-DC71-4AB7-BF94-583CC6EEB693}" type="pres">
      <dgm:prSet presAssocID="{66B8CDE8-C439-4725-BB88-558C782F4CD4}" presName="parentShp" presStyleLbl="node1" presStyleIdx="1" presStyleCnt="3">
        <dgm:presLayoutVars>
          <dgm:bulletEnabled val="1"/>
        </dgm:presLayoutVars>
      </dgm:prSet>
      <dgm:spPr/>
    </dgm:pt>
    <dgm:pt modelId="{7F040AC1-EB35-4337-AC41-ECD74CCC86D6}" type="pres">
      <dgm:prSet presAssocID="{66B8CDE8-C439-4725-BB88-558C782F4CD4}" presName="childShp" presStyleLbl="bgAccFollowNode1" presStyleIdx="1" presStyleCnt="3" custScaleY="339270">
        <dgm:presLayoutVars>
          <dgm:bulletEnabled val="1"/>
        </dgm:presLayoutVars>
      </dgm:prSet>
      <dgm:spPr/>
      <dgm:t>
        <a:bodyPr/>
        <a:lstStyle/>
        <a:p>
          <a:endParaRPr lang="es-EC"/>
        </a:p>
      </dgm:t>
    </dgm:pt>
    <dgm:pt modelId="{2021B4B9-BDEF-4072-B8AD-8F4DB16B11ED}" type="pres">
      <dgm:prSet presAssocID="{C8186044-F944-42D0-8D85-7F5948686475}" presName="spacing" presStyleCnt="0"/>
      <dgm:spPr/>
    </dgm:pt>
    <dgm:pt modelId="{07C9685B-4CCD-4173-A29B-78A47092BBDB}" type="pres">
      <dgm:prSet presAssocID="{BCC96F37-6798-45E2-ADD8-882DBBA434D8}" presName="linNode" presStyleCnt="0"/>
      <dgm:spPr/>
    </dgm:pt>
    <dgm:pt modelId="{06942EA0-F50C-4C0B-8687-9FD78F74E66D}" type="pres">
      <dgm:prSet presAssocID="{BCC96F37-6798-45E2-ADD8-882DBBA434D8}" presName="parentShp" presStyleLbl="node1" presStyleIdx="2" presStyleCnt="3">
        <dgm:presLayoutVars>
          <dgm:bulletEnabled val="1"/>
        </dgm:presLayoutVars>
      </dgm:prSet>
      <dgm:spPr/>
    </dgm:pt>
    <dgm:pt modelId="{E33ACA09-8860-4FDF-97E2-3D7B8BD71A8F}" type="pres">
      <dgm:prSet presAssocID="{BCC96F37-6798-45E2-ADD8-882DBBA434D8}" presName="childShp" presStyleLbl="bgAccFollowNode1" presStyleIdx="2" presStyleCnt="3" custScaleY="210140">
        <dgm:presLayoutVars>
          <dgm:bulletEnabled val="1"/>
        </dgm:presLayoutVars>
      </dgm:prSet>
      <dgm:spPr/>
      <dgm:t>
        <a:bodyPr/>
        <a:lstStyle/>
        <a:p>
          <a:endParaRPr lang="es-EC"/>
        </a:p>
      </dgm:t>
    </dgm:pt>
  </dgm:ptLst>
  <dgm:cxnLst>
    <dgm:cxn modelId="{E0617FE8-F3B4-4B74-8152-7CE117CDCD15}" srcId="{BCC96F37-6798-45E2-ADD8-882DBBA434D8}" destId="{F6F0EB8D-5894-4EB0-9A05-753E221C5E51}" srcOrd="1" destOrd="0" parTransId="{BB6AFC37-D78D-4248-9284-DD2C01A3850D}" sibTransId="{2B50CE8C-BA75-4404-A33D-7A0F157ABF8F}"/>
    <dgm:cxn modelId="{D542F943-3660-4363-A180-413943F60EF0}" srcId="{246F456E-AA63-49E1-AFF4-D864DEEFE517}" destId="{BCC96F37-6798-45E2-ADD8-882DBBA434D8}" srcOrd="2" destOrd="0" parTransId="{3B55010E-23A3-4CDF-AA4E-D3805F12F97F}" sibTransId="{60307103-27FB-42C9-A3FB-D29F4F78627C}"/>
    <dgm:cxn modelId="{27A37BE5-5C9B-4DAF-AE55-D6323A3633C8}" type="presOf" srcId="{06DCFA4D-1C51-4D24-AAEE-F8E0A158462F}" destId="{7F040AC1-EB35-4337-AC41-ECD74CCC86D6}" srcOrd="0" destOrd="1" presId="urn:microsoft.com/office/officeart/2005/8/layout/vList6"/>
    <dgm:cxn modelId="{A3798A24-B470-479D-9C8B-B0D1A644BC85}" type="presOf" srcId="{F6F0EB8D-5894-4EB0-9A05-753E221C5E51}" destId="{E33ACA09-8860-4FDF-97E2-3D7B8BD71A8F}" srcOrd="0" destOrd="1" presId="urn:microsoft.com/office/officeart/2005/8/layout/vList6"/>
    <dgm:cxn modelId="{ED623120-8AFA-40D1-ACD7-B44EE6D15797}" srcId="{BF7C0A67-3E98-4BEC-8EF0-7B4CECA72FD3}" destId="{C18A5F34-628E-4643-8056-88328CE1AA1A}" srcOrd="2" destOrd="0" parTransId="{FB0AA78F-69C8-415C-9733-898FD5476F6E}" sibTransId="{AF2B2621-2A02-49D2-B0DA-35A565FE720E}"/>
    <dgm:cxn modelId="{1C89DF62-E65A-4B32-BB4B-D0F0B9117873}" type="presOf" srcId="{66B8CDE8-C439-4725-BB88-558C782F4CD4}" destId="{19F15EDF-DC71-4AB7-BF94-583CC6EEB693}" srcOrd="0" destOrd="0" presId="urn:microsoft.com/office/officeart/2005/8/layout/vList6"/>
    <dgm:cxn modelId="{770B73FE-4118-498F-B086-13EEAC1D7815}" type="presOf" srcId="{C18A5F34-628E-4643-8056-88328CE1AA1A}" destId="{4D13BC77-BE74-4228-A83E-89753146B056}" srcOrd="0" destOrd="2" presId="urn:microsoft.com/office/officeart/2005/8/layout/vList6"/>
    <dgm:cxn modelId="{7DB61463-7CAB-4EF3-B1B3-96FC11B34194}" srcId="{66B8CDE8-C439-4725-BB88-558C782F4CD4}" destId="{06DCFA4D-1C51-4D24-AAEE-F8E0A158462F}" srcOrd="1" destOrd="0" parTransId="{02EDF28F-EF60-43BA-9A66-18155667E7AB}" sibTransId="{05FA0EDA-4E35-49D6-A914-6157C715449F}"/>
    <dgm:cxn modelId="{17408F06-25DB-44A9-983D-30FF6CB6011E}" srcId="{BCC96F37-6798-45E2-ADD8-882DBBA434D8}" destId="{E753F39D-B373-46F9-A56E-7AF4EF6A30DE}" srcOrd="0" destOrd="0" parTransId="{865E18C4-AE28-448C-8FD2-4FFC5A0C6E9D}" sibTransId="{1CD3C66B-8C79-4D49-8930-89CE02EB840F}"/>
    <dgm:cxn modelId="{24142011-D98B-450E-A935-3042BDF153AF}" type="presOf" srcId="{BCC96F37-6798-45E2-ADD8-882DBBA434D8}" destId="{06942EA0-F50C-4C0B-8687-9FD78F74E66D}" srcOrd="0" destOrd="0" presId="urn:microsoft.com/office/officeart/2005/8/layout/vList6"/>
    <dgm:cxn modelId="{856481FC-22F3-4F60-A6F7-E35DD69D949E}" type="presOf" srcId="{0D17711E-56E7-428D-889E-9B122E3B47AC}" destId="{4D13BC77-BE74-4228-A83E-89753146B056}" srcOrd="0" destOrd="1" presId="urn:microsoft.com/office/officeart/2005/8/layout/vList6"/>
    <dgm:cxn modelId="{0AAA1B24-61E4-44E1-B579-20CB2C2598CE}" srcId="{66B8CDE8-C439-4725-BB88-558C782F4CD4}" destId="{F0F8B3EF-5803-413F-A35C-9AAE1889A3E3}" srcOrd="3" destOrd="0" parTransId="{6860BC6D-A6A4-45C7-ABAB-AA3E542B255B}" sibTransId="{4547C464-FFE7-4D9C-B5AB-118C69245D5F}"/>
    <dgm:cxn modelId="{A8181EF4-8D6D-4382-BFE5-5380983A3748}" srcId="{BF7C0A67-3E98-4BEC-8EF0-7B4CECA72FD3}" destId="{0D17711E-56E7-428D-889E-9B122E3B47AC}" srcOrd="1" destOrd="0" parTransId="{0A344D0C-15A4-4F5C-B60B-DAB5A507F4D9}" sibTransId="{041BE0D3-6654-4A4A-8EF7-A3AEEEC94650}"/>
    <dgm:cxn modelId="{7555B9AA-A3A3-464F-A3C6-DB4912917551}" srcId="{246F456E-AA63-49E1-AFF4-D864DEEFE517}" destId="{66B8CDE8-C439-4725-BB88-558C782F4CD4}" srcOrd="1" destOrd="0" parTransId="{13C207C4-037D-44DA-909D-2770BB5D6D6A}" sibTransId="{C8186044-F944-42D0-8D85-7F5948686475}"/>
    <dgm:cxn modelId="{2699CB5D-CBB5-491B-AFB2-A67250D5FE72}" type="presOf" srcId="{BF7C0A67-3E98-4BEC-8EF0-7B4CECA72FD3}" destId="{B388DE07-E655-4084-9E3F-1612AFA649DD}" srcOrd="0" destOrd="0" presId="urn:microsoft.com/office/officeart/2005/8/layout/vList6"/>
    <dgm:cxn modelId="{06E050AB-40D3-4E0E-8A79-16DEF023A6ED}" type="presOf" srcId="{E753F39D-B373-46F9-A56E-7AF4EF6A30DE}" destId="{E33ACA09-8860-4FDF-97E2-3D7B8BD71A8F}" srcOrd="0" destOrd="0" presId="urn:microsoft.com/office/officeart/2005/8/layout/vList6"/>
    <dgm:cxn modelId="{62276B35-CE22-479B-833F-E221D3B4FC1A}" srcId="{BF7C0A67-3E98-4BEC-8EF0-7B4CECA72FD3}" destId="{945C02D6-ED58-4DF3-884F-1B332A822479}" srcOrd="0" destOrd="0" parTransId="{FFB3B970-B65F-4750-AB80-D848DCEE418A}" sibTransId="{1C94B02B-FAA0-4904-8A5E-F4C1F17D2CCD}"/>
    <dgm:cxn modelId="{CC902BFC-0208-42D5-8BA6-12845771C4FD}" srcId="{66B8CDE8-C439-4725-BB88-558C782F4CD4}" destId="{570B766D-629B-41D8-BE03-45DB73C47F75}" srcOrd="0" destOrd="0" parTransId="{FD2C930D-9CA1-416A-94F9-15891CA36600}" sibTransId="{28EC68AE-A914-4F75-9E03-7AAECDC1F871}"/>
    <dgm:cxn modelId="{C8A5297D-1DD1-4CC9-A03E-4C503A7C2D40}" srcId="{246F456E-AA63-49E1-AFF4-D864DEEFE517}" destId="{BF7C0A67-3E98-4BEC-8EF0-7B4CECA72FD3}" srcOrd="0" destOrd="0" parTransId="{8A56E8F2-2391-4FFD-A91D-D194595D5BC2}" sibTransId="{92DF9553-7991-426D-B2C2-FF448A434AD5}"/>
    <dgm:cxn modelId="{79F4B8B3-5C89-4574-A59A-75D8C4DCDB2F}" type="presOf" srcId="{570B766D-629B-41D8-BE03-45DB73C47F75}" destId="{7F040AC1-EB35-4337-AC41-ECD74CCC86D6}" srcOrd="0" destOrd="0" presId="urn:microsoft.com/office/officeart/2005/8/layout/vList6"/>
    <dgm:cxn modelId="{49D3FF28-61AB-497D-A908-1D996310BD83}" type="presOf" srcId="{945C02D6-ED58-4DF3-884F-1B332A822479}" destId="{4D13BC77-BE74-4228-A83E-89753146B056}" srcOrd="0" destOrd="0" presId="urn:microsoft.com/office/officeart/2005/8/layout/vList6"/>
    <dgm:cxn modelId="{985C4FB3-B14A-4721-A3C4-32202CD61927}" type="presOf" srcId="{F0F8B3EF-5803-413F-A35C-9AAE1889A3E3}" destId="{7F040AC1-EB35-4337-AC41-ECD74CCC86D6}" srcOrd="0" destOrd="3" presId="urn:microsoft.com/office/officeart/2005/8/layout/vList6"/>
    <dgm:cxn modelId="{7FCB389E-5B54-4D44-A9C2-1A540C665BD1}" type="presOf" srcId="{62C58EE9-3B41-4346-ADF8-324B1AA95AE3}" destId="{7F040AC1-EB35-4337-AC41-ECD74CCC86D6}" srcOrd="0" destOrd="2" presId="urn:microsoft.com/office/officeart/2005/8/layout/vList6"/>
    <dgm:cxn modelId="{DF1C4B09-31AE-498F-B43B-89B4878D0661}" srcId="{66B8CDE8-C439-4725-BB88-558C782F4CD4}" destId="{62C58EE9-3B41-4346-ADF8-324B1AA95AE3}" srcOrd="2" destOrd="0" parTransId="{3015CA57-01E3-415A-9CFD-5FDDB7155CC6}" sibTransId="{699F0FBC-1F97-432F-8DA5-D34FF2B8C9CA}"/>
    <dgm:cxn modelId="{5DB4EC71-07D4-4230-B00A-29E3E8D13747}" type="presOf" srcId="{246F456E-AA63-49E1-AFF4-D864DEEFE517}" destId="{624F25CA-8E15-42C7-B912-3AFB168F4A2F}" srcOrd="0" destOrd="0" presId="urn:microsoft.com/office/officeart/2005/8/layout/vList6"/>
    <dgm:cxn modelId="{4DDE704C-11A7-4313-BC1B-62687B9AB847}" type="presParOf" srcId="{624F25CA-8E15-42C7-B912-3AFB168F4A2F}" destId="{D6735B9D-CADB-4A86-AE9D-166AC588A6A9}" srcOrd="0" destOrd="0" presId="urn:microsoft.com/office/officeart/2005/8/layout/vList6"/>
    <dgm:cxn modelId="{963C07B4-18A7-4047-B949-47D395086BCD}" type="presParOf" srcId="{D6735B9D-CADB-4A86-AE9D-166AC588A6A9}" destId="{B388DE07-E655-4084-9E3F-1612AFA649DD}" srcOrd="0" destOrd="0" presId="urn:microsoft.com/office/officeart/2005/8/layout/vList6"/>
    <dgm:cxn modelId="{B2D31230-A386-4FF3-94D4-3A3D2F9F3383}" type="presParOf" srcId="{D6735B9D-CADB-4A86-AE9D-166AC588A6A9}" destId="{4D13BC77-BE74-4228-A83E-89753146B056}" srcOrd="1" destOrd="0" presId="urn:microsoft.com/office/officeart/2005/8/layout/vList6"/>
    <dgm:cxn modelId="{2AC33CED-52DD-4335-A965-CEE19982FAE6}" type="presParOf" srcId="{624F25CA-8E15-42C7-B912-3AFB168F4A2F}" destId="{235C3184-71D1-4BD1-8F65-3346A0DB1A0F}" srcOrd="1" destOrd="0" presId="urn:microsoft.com/office/officeart/2005/8/layout/vList6"/>
    <dgm:cxn modelId="{2F156661-0B3A-4355-83D4-CCF3C4317899}" type="presParOf" srcId="{624F25CA-8E15-42C7-B912-3AFB168F4A2F}" destId="{D4486323-5DA8-4969-B7C7-B17F8B257F2B}" srcOrd="2" destOrd="0" presId="urn:microsoft.com/office/officeart/2005/8/layout/vList6"/>
    <dgm:cxn modelId="{2836E7DE-5D21-4F1E-A3FF-6F1670134E12}" type="presParOf" srcId="{D4486323-5DA8-4969-B7C7-B17F8B257F2B}" destId="{19F15EDF-DC71-4AB7-BF94-583CC6EEB693}" srcOrd="0" destOrd="0" presId="urn:microsoft.com/office/officeart/2005/8/layout/vList6"/>
    <dgm:cxn modelId="{9CE435DB-11EF-4676-BBC6-795CD1FFB373}" type="presParOf" srcId="{D4486323-5DA8-4969-B7C7-B17F8B257F2B}" destId="{7F040AC1-EB35-4337-AC41-ECD74CCC86D6}" srcOrd="1" destOrd="0" presId="urn:microsoft.com/office/officeart/2005/8/layout/vList6"/>
    <dgm:cxn modelId="{E1457BEC-3D14-4DC5-9286-ACC35D658239}" type="presParOf" srcId="{624F25CA-8E15-42C7-B912-3AFB168F4A2F}" destId="{2021B4B9-BDEF-4072-B8AD-8F4DB16B11ED}" srcOrd="3" destOrd="0" presId="urn:microsoft.com/office/officeart/2005/8/layout/vList6"/>
    <dgm:cxn modelId="{B6B5EB78-02BF-4393-94C9-92D086FF5A91}" type="presParOf" srcId="{624F25CA-8E15-42C7-B912-3AFB168F4A2F}" destId="{07C9685B-4CCD-4173-A29B-78A47092BBDB}" srcOrd="4" destOrd="0" presId="urn:microsoft.com/office/officeart/2005/8/layout/vList6"/>
    <dgm:cxn modelId="{85D6B3D4-CC0C-44E3-9750-9F044CDC4F10}" type="presParOf" srcId="{07C9685B-4CCD-4173-A29B-78A47092BBDB}" destId="{06942EA0-F50C-4C0B-8687-9FD78F74E66D}" srcOrd="0" destOrd="0" presId="urn:microsoft.com/office/officeart/2005/8/layout/vList6"/>
    <dgm:cxn modelId="{C75E89BF-5D6D-4864-BC40-52E2B2CD160F}" type="presParOf" srcId="{07C9685B-4CCD-4173-A29B-78A47092BBDB}" destId="{E33ACA09-8860-4FDF-97E2-3D7B8BD71A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46F456E-AA63-49E1-AFF4-D864DEEFE517}"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s-EC"/>
        </a:p>
      </dgm:t>
    </dgm:pt>
    <dgm:pt modelId="{BF7C0A67-3E98-4BEC-8EF0-7B4CECA72FD3}">
      <dgm:prSet phldrT="[Texto]" custT="1"/>
      <dgm:spPr>
        <a:solidFill>
          <a:srgbClr val="CCECFF"/>
        </a:solidFill>
      </dgm:spPr>
      <dgm:t>
        <a:bodyPr/>
        <a:lstStyle/>
        <a:p>
          <a:r>
            <a:rPr lang="es-EC" sz="2000" b="0" dirty="0" smtClean="0">
              <a:latin typeface="Arial" panose="020B0604020202020204" pitchFamily="34" charset="0"/>
              <a:cs typeface="Arial" panose="020B0604020202020204" pitchFamily="34" charset="0"/>
            </a:rPr>
            <a:t>Definición del proyecto</a:t>
          </a:r>
          <a:endParaRPr lang="es-EC" sz="2000" b="0" dirty="0">
            <a:latin typeface="Arial" panose="020B0604020202020204" pitchFamily="34" charset="0"/>
            <a:cs typeface="Arial" panose="020B0604020202020204" pitchFamily="34" charset="0"/>
          </a:endParaRPr>
        </a:p>
      </dgm:t>
    </dgm:pt>
    <dgm:pt modelId="{8A56E8F2-2391-4FFD-A91D-D194595D5BC2}" type="parTrans" cxnId="{C8A5297D-1DD1-4CC9-A03E-4C503A7C2D40}">
      <dgm:prSet/>
      <dgm:spPr/>
      <dgm:t>
        <a:bodyPr/>
        <a:lstStyle/>
        <a:p>
          <a:endParaRPr lang="es-EC" sz="2000" b="0">
            <a:latin typeface="Arial" panose="020B0604020202020204" pitchFamily="34" charset="0"/>
            <a:cs typeface="Arial" panose="020B0604020202020204" pitchFamily="34" charset="0"/>
          </a:endParaRPr>
        </a:p>
      </dgm:t>
    </dgm:pt>
    <dgm:pt modelId="{92DF9553-7991-426D-B2C2-FF448A434AD5}" type="sibTrans" cxnId="{C8A5297D-1DD1-4CC9-A03E-4C503A7C2D40}">
      <dgm:prSet/>
      <dgm:spPr/>
      <dgm:t>
        <a:bodyPr/>
        <a:lstStyle/>
        <a:p>
          <a:endParaRPr lang="es-EC" sz="2000" b="0">
            <a:latin typeface="Arial" panose="020B0604020202020204" pitchFamily="34" charset="0"/>
            <a:cs typeface="Arial" panose="020B0604020202020204" pitchFamily="34" charset="0"/>
          </a:endParaRPr>
        </a:p>
      </dgm:t>
    </dgm:pt>
    <dgm:pt modelId="{66B8CDE8-C439-4725-BB88-558C782F4CD4}">
      <dgm:prSet phldrT="[Texto]" custT="1"/>
      <dgm:spPr>
        <a:solidFill>
          <a:srgbClr val="FFFFCC"/>
        </a:solidFill>
      </dgm:spPr>
      <dgm:t>
        <a:bodyPr/>
        <a:lstStyle/>
        <a:p>
          <a:r>
            <a:rPr lang="es-EC" sz="2000" b="0" dirty="0" smtClean="0">
              <a:latin typeface="Arial" panose="020B0604020202020204" pitchFamily="34" charset="0"/>
              <a:cs typeface="Arial" panose="020B0604020202020204" pitchFamily="34" charset="0"/>
            </a:rPr>
            <a:t>Orientación interna</a:t>
          </a:r>
          <a:endParaRPr lang="es-EC" sz="2000" b="0" dirty="0">
            <a:latin typeface="Arial" panose="020B0604020202020204" pitchFamily="34" charset="0"/>
            <a:cs typeface="Arial" panose="020B0604020202020204" pitchFamily="34" charset="0"/>
          </a:endParaRPr>
        </a:p>
      </dgm:t>
    </dgm:pt>
    <dgm:pt modelId="{13C207C4-037D-44DA-909D-2770BB5D6D6A}" type="parTrans" cxnId="{7555B9AA-A3A3-464F-A3C6-DB4912917551}">
      <dgm:prSet/>
      <dgm:spPr/>
      <dgm:t>
        <a:bodyPr/>
        <a:lstStyle/>
        <a:p>
          <a:endParaRPr lang="es-EC" sz="2000" b="0">
            <a:latin typeface="Arial" panose="020B0604020202020204" pitchFamily="34" charset="0"/>
            <a:cs typeface="Arial" panose="020B0604020202020204" pitchFamily="34" charset="0"/>
          </a:endParaRPr>
        </a:p>
      </dgm:t>
    </dgm:pt>
    <dgm:pt modelId="{C8186044-F944-42D0-8D85-7F5948686475}" type="sibTrans" cxnId="{7555B9AA-A3A3-464F-A3C6-DB4912917551}">
      <dgm:prSet/>
      <dgm:spPr/>
      <dgm:t>
        <a:bodyPr/>
        <a:lstStyle/>
        <a:p>
          <a:endParaRPr lang="es-EC" sz="2000" b="0">
            <a:latin typeface="Arial" panose="020B0604020202020204" pitchFamily="34" charset="0"/>
            <a:cs typeface="Arial" panose="020B0604020202020204" pitchFamily="34" charset="0"/>
          </a:endParaRPr>
        </a:p>
      </dgm:t>
    </dgm:pt>
    <dgm:pt modelId="{BCC96F37-6798-45E2-ADD8-882DBBA434D8}">
      <dgm:prSet phldrT="[Texto]" custT="1"/>
      <dgm:spPr>
        <a:solidFill>
          <a:srgbClr val="CCFF66"/>
        </a:solidFill>
      </dgm:spPr>
      <dgm:t>
        <a:bodyPr/>
        <a:lstStyle/>
        <a:p>
          <a:r>
            <a:rPr lang="es-EC" sz="2000" b="0" dirty="0" smtClean="0">
              <a:latin typeface="Arial" panose="020B0604020202020204" pitchFamily="34" charset="0"/>
              <a:cs typeface="Arial" panose="020B0604020202020204" pitchFamily="34" charset="0"/>
            </a:rPr>
            <a:t>Realización de la Ortoimagen</a:t>
          </a:r>
          <a:endParaRPr lang="es-EC" sz="2000" b="0" dirty="0">
            <a:latin typeface="Arial" panose="020B0604020202020204" pitchFamily="34" charset="0"/>
            <a:cs typeface="Arial" panose="020B0604020202020204" pitchFamily="34" charset="0"/>
          </a:endParaRPr>
        </a:p>
      </dgm:t>
    </dgm:pt>
    <dgm:pt modelId="{3B55010E-23A3-4CDF-AA4E-D3805F12F97F}" type="parTrans" cxnId="{D542F943-3660-4363-A180-413943F60EF0}">
      <dgm:prSet/>
      <dgm:spPr/>
      <dgm:t>
        <a:bodyPr/>
        <a:lstStyle/>
        <a:p>
          <a:endParaRPr lang="es-EC" sz="2000" b="0">
            <a:latin typeface="Arial" panose="020B0604020202020204" pitchFamily="34" charset="0"/>
            <a:cs typeface="Arial" panose="020B0604020202020204" pitchFamily="34" charset="0"/>
          </a:endParaRPr>
        </a:p>
      </dgm:t>
    </dgm:pt>
    <dgm:pt modelId="{60307103-27FB-42C9-A3FB-D29F4F78627C}" type="sibTrans" cxnId="{D542F943-3660-4363-A180-413943F60EF0}">
      <dgm:prSet/>
      <dgm:spPr/>
      <dgm:t>
        <a:bodyPr/>
        <a:lstStyle/>
        <a:p>
          <a:endParaRPr lang="es-EC" sz="2000" b="0">
            <a:latin typeface="Arial" panose="020B0604020202020204" pitchFamily="34" charset="0"/>
            <a:cs typeface="Arial" panose="020B0604020202020204" pitchFamily="34" charset="0"/>
          </a:endParaRPr>
        </a:p>
      </dgm:t>
    </dgm:pt>
    <dgm:pt modelId="{9975BD8E-30E5-4F1B-8AC1-8A640391E2F3}">
      <dgm:prSet custT="1"/>
      <dgm:spPr/>
      <dgm:t>
        <a:bodyPr/>
        <a:lstStyle/>
        <a:p>
          <a:r>
            <a:rPr lang="es-EC" sz="2000" b="0" dirty="0" smtClean="0">
              <a:latin typeface="Arial" panose="020B0604020202020204" pitchFamily="34" charset="0"/>
              <a:cs typeface="Arial" panose="020B0604020202020204" pitchFamily="34" charset="0"/>
            </a:rPr>
            <a:t>Localización de puntos de control y puntos de paso</a:t>
          </a:r>
          <a:endParaRPr lang="es-EC" sz="2000" b="0" dirty="0">
            <a:latin typeface="Arial" panose="020B0604020202020204" pitchFamily="34" charset="0"/>
            <a:cs typeface="Arial" panose="020B0604020202020204" pitchFamily="34" charset="0"/>
          </a:endParaRPr>
        </a:p>
      </dgm:t>
    </dgm:pt>
    <dgm:pt modelId="{5FCD66A6-B27F-4D24-8C3A-A34448410586}" type="parTrans" cxnId="{9BFAA55D-1226-4C64-94E3-EEC8BE0B4C11}">
      <dgm:prSet/>
      <dgm:spPr/>
      <dgm:t>
        <a:bodyPr/>
        <a:lstStyle/>
        <a:p>
          <a:endParaRPr lang="es-EC" sz="2000" b="0">
            <a:latin typeface="Arial" panose="020B0604020202020204" pitchFamily="34" charset="0"/>
            <a:cs typeface="Arial" panose="020B0604020202020204" pitchFamily="34" charset="0"/>
          </a:endParaRPr>
        </a:p>
      </dgm:t>
    </dgm:pt>
    <dgm:pt modelId="{9DEA0C00-1928-41A6-A53B-66DBCC8E0887}" type="sibTrans" cxnId="{9BFAA55D-1226-4C64-94E3-EEC8BE0B4C11}">
      <dgm:prSet/>
      <dgm:spPr/>
      <dgm:t>
        <a:bodyPr/>
        <a:lstStyle/>
        <a:p>
          <a:endParaRPr lang="es-EC" sz="2000" b="0">
            <a:latin typeface="Arial" panose="020B0604020202020204" pitchFamily="34" charset="0"/>
            <a:cs typeface="Arial" panose="020B0604020202020204" pitchFamily="34" charset="0"/>
          </a:endParaRPr>
        </a:p>
      </dgm:t>
    </dgm:pt>
    <dgm:pt modelId="{7B450936-5611-4370-812A-B92BF2E26972}">
      <dgm:prSet custT="1"/>
      <dgm:spPr/>
      <dgm:t>
        <a:bodyPr/>
        <a:lstStyle/>
        <a:p>
          <a:r>
            <a:rPr lang="es-EC" sz="2000" b="0" dirty="0" smtClean="0">
              <a:latin typeface="Arial" panose="020B0604020202020204" pitchFamily="34" charset="0"/>
              <a:cs typeface="Arial" panose="020B0604020202020204" pitchFamily="34" charset="0"/>
            </a:rPr>
            <a:t>Orientación Externa</a:t>
          </a:r>
          <a:endParaRPr lang="es-EC" sz="2000" b="0" dirty="0">
            <a:latin typeface="Arial" panose="020B0604020202020204" pitchFamily="34" charset="0"/>
            <a:cs typeface="Arial" panose="020B0604020202020204" pitchFamily="34" charset="0"/>
          </a:endParaRPr>
        </a:p>
      </dgm:t>
    </dgm:pt>
    <dgm:pt modelId="{1113CE30-FF94-44B4-A9A1-5D3C12FCC1E3}" type="parTrans" cxnId="{770D572F-2886-4C4A-AE4D-12B65383CA85}">
      <dgm:prSet/>
      <dgm:spPr/>
      <dgm:t>
        <a:bodyPr/>
        <a:lstStyle/>
        <a:p>
          <a:endParaRPr lang="es-EC" sz="2000" b="0">
            <a:latin typeface="Arial" panose="020B0604020202020204" pitchFamily="34" charset="0"/>
            <a:cs typeface="Arial" panose="020B0604020202020204" pitchFamily="34" charset="0"/>
          </a:endParaRPr>
        </a:p>
      </dgm:t>
    </dgm:pt>
    <dgm:pt modelId="{B692F8BA-73EC-427E-853E-3C71FE84A200}" type="sibTrans" cxnId="{770D572F-2886-4C4A-AE4D-12B65383CA85}">
      <dgm:prSet/>
      <dgm:spPr/>
      <dgm:t>
        <a:bodyPr/>
        <a:lstStyle/>
        <a:p>
          <a:endParaRPr lang="es-EC" sz="2000" b="0">
            <a:latin typeface="Arial" panose="020B0604020202020204" pitchFamily="34" charset="0"/>
            <a:cs typeface="Arial" panose="020B0604020202020204" pitchFamily="34" charset="0"/>
          </a:endParaRPr>
        </a:p>
      </dgm:t>
    </dgm:pt>
    <dgm:pt modelId="{8ED86D37-C328-42D9-ADEA-4058E5A987DB}">
      <dgm:prSet custT="1"/>
      <dgm:spPr/>
      <dgm:t>
        <a:bodyPr/>
        <a:lstStyle/>
        <a:p>
          <a:r>
            <a:rPr lang="es-US" sz="2000" b="0" dirty="0" smtClean="0">
              <a:latin typeface="Arial" panose="020B0604020202020204" pitchFamily="34" charset="0"/>
              <a:cs typeface="Arial" panose="020B0604020202020204" pitchFamily="34" charset="0"/>
            </a:rPr>
            <a:t>Obtención de MDT</a:t>
          </a:r>
          <a:endParaRPr lang="es-EC" sz="2000" b="0" dirty="0">
            <a:latin typeface="Arial" panose="020B0604020202020204" pitchFamily="34" charset="0"/>
            <a:cs typeface="Arial" panose="020B0604020202020204" pitchFamily="34" charset="0"/>
          </a:endParaRPr>
        </a:p>
      </dgm:t>
    </dgm:pt>
    <dgm:pt modelId="{B165FBAD-77B9-4E17-84E4-254114BFFCC2}" type="parTrans" cxnId="{4D3B9210-6FE3-481B-8A05-CA55D4DA7040}">
      <dgm:prSet/>
      <dgm:spPr/>
      <dgm:t>
        <a:bodyPr/>
        <a:lstStyle/>
        <a:p>
          <a:endParaRPr lang="es-EC" sz="2000" b="0">
            <a:latin typeface="Arial" panose="020B0604020202020204" pitchFamily="34" charset="0"/>
            <a:cs typeface="Arial" panose="020B0604020202020204" pitchFamily="34" charset="0"/>
          </a:endParaRPr>
        </a:p>
      </dgm:t>
    </dgm:pt>
    <dgm:pt modelId="{9B85F10D-651C-4069-B9FA-1FFE01FC3F05}" type="sibTrans" cxnId="{4D3B9210-6FE3-481B-8A05-CA55D4DA7040}">
      <dgm:prSet/>
      <dgm:spPr/>
      <dgm:t>
        <a:bodyPr/>
        <a:lstStyle/>
        <a:p>
          <a:endParaRPr lang="es-EC" sz="2000" b="0">
            <a:latin typeface="Arial" panose="020B0604020202020204" pitchFamily="34" charset="0"/>
            <a:cs typeface="Arial" panose="020B0604020202020204" pitchFamily="34" charset="0"/>
          </a:endParaRPr>
        </a:p>
      </dgm:t>
    </dgm:pt>
    <dgm:pt modelId="{208D25CE-1179-4FB1-ABEC-49F94CC17299}" type="pres">
      <dgm:prSet presAssocID="{246F456E-AA63-49E1-AFF4-D864DEEFE517}" presName="Name0" presStyleCnt="0">
        <dgm:presLayoutVars>
          <dgm:dir/>
          <dgm:animLvl val="lvl"/>
          <dgm:resizeHandles val="exact"/>
        </dgm:presLayoutVars>
      </dgm:prSet>
      <dgm:spPr/>
    </dgm:pt>
    <dgm:pt modelId="{B6BEE8E6-DDBC-49C8-A728-DBDDEE90CEB9}" type="pres">
      <dgm:prSet presAssocID="{BCC96F37-6798-45E2-ADD8-882DBBA434D8}" presName="boxAndChildren" presStyleCnt="0"/>
      <dgm:spPr/>
    </dgm:pt>
    <dgm:pt modelId="{61F00B1E-4B3E-412B-B149-744823306677}" type="pres">
      <dgm:prSet presAssocID="{BCC96F37-6798-45E2-ADD8-882DBBA434D8}" presName="parentTextBox" presStyleLbl="node1" presStyleIdx="0" presStyleCnt="6"/>
      <dgm:spPr/>
    </dgm:pt>
    <dgm:pt modelId="{C2882638-ADB5-4127-925B-1452B8605442}" type="pres">
      <dgm:prSet presAssocID="{9B85F10D-651C-4069-B9FA-1FFE01FC3F05}" presName="sp" presStyleCnt="0"/>
      <dgm:spPr/>
    </dgm:pt>
    <dgm:pt modelId="{A46E0E70-6D0F-480A-BD5D-462758C80FE9}" type="pres">
      <dgm:prSet presAssocID="{8ED86D37-C328-42D9-ADEA-4058E5A987DB}" presName="arrowAndChildren" presStyleCnt="0"/>
      <dgm:spPr/>
    </dgm:pt>
    <dgm:pt modelId="{833BC98B-6BA3-45BC-A2A8-2697DECEBA79}" type="pres">
      <dgm:prSet presAssocID="{8ED86D37-C328-42D9-ADEA-4058E5A987DB}" presName="parentTextArrow" presStyleLbl="node1" presStyleIdx="1" presStyleCnt="6"/>
      <dgm:spPr/>
    </dgm:pt>
    <dgm:pt modelId="{1067B490-D828-4820-B3F4-CCAD5EBAD473}" type="pres">
      <dgm:prSet presAssocID="{B692F8BA-73EC-427E-853E-3C71FE84A200}" presName="sp" presStyleCnt="0"/>
      <dgm:spPr/>
    </dgm:pt>
    <dgm:pt modelId="{697C96C9-FF18-4D89-AE03-49586DB7D5EA}" type="pres">
      <dgm:prSet presAssocID="{7B450936-5611-4370-812A-B92BF2E26972}" presName="arrowAndChildren" presStyleCnt="0"/>
      <dgm:spPr/>
    </dgm:pt>
    <dgm:pt modelId="{269E9156-0697-4751-AE0A-9260C586FA35}" type="pres">
      <dgm:prSet presAssocID="{7B450936-5611-4370-812A-B92BF2E26972}" presName="parentTextArrow" presStyleLbl="node1" presStyleIdx="2" presStyleCnt="6"/>
      <dgm:spPr/>
    </dgm:pt>
    <dgm:pt modelId="{A8A1D644-5C54-4920-845F-D2DB70D28EB0}" type="pres">
      <dgm:prSet presAssocID="{9DEA0C00-1928-41A6-A53B-66DBCC8E0887}" presName="sp" presStyleCnt="0"/>
      <dgm:spPr/>
    </dgm:pt>
    <dgm:pt modelId="{8B354F47-4F2C-43D3-9D28-A677969658C7}" type="pres">
      <dgm:prSet presAssocID="{9975BD8E-30E5-4F1B-8AC1-8A640391E2F3}" presName="arrowAndChildren" presStyleCnt="0"/>
      <dgm:spPr/>
    </dgm:pt>
    <dgm:pt modelId="{21516CFA-B877-4965-B9E6-D83958A0180E}" type="pres">
      <dgm:prSet presAssocID="{9975BD8E-30E5-4F1B-8AC1-8A640391E2F3}" presName="parentTextArrow" presStyleLbl="node1" presStyleIdx="3" presStyleCnt="6"/>
      <dgm:spPr/>
    </dgm:pt>
    <dgm:pt modelId="{61A5C303-78C5-4363-8C81-7AB4A89E4C0A}" type="pres">
      <dgm:prSet presAssocID="{C8186044-F944-42D0-8D85-7F5948686475}" presName="sp" presStyleCnt="0"/>
      <dgm:spPr/>
    </dgm:pt>
    <dgm:pt modelId="{A7A0C7AD-EAEC-4F7A-9DBC-4C73AB68CA13}" type="pres">
      <dgm:prSet presAssocID="{66B8CDE8-C439-4725-BB88-558C782F4CD4}" presName="arrowAndChildren" presStyleCnt="0"/>
      <dgm:spPr/>
    </dgm:pt>
    <dgm:pt modelId="{1525B95C-80FF-42C0-8425-2E563F022079}" type="pres">
      <dgm:prSet presAssocID="{66B8CDE8-C439-4725-BB88-558C782F4CD4}" presName="parentTextArrow" presStyleLbl="node1" presStyleIdx="4" presStyleCnt="6"/>
      <dgm:spPr/>
    </dgm:pt>
    <dgm:pt modelId="{A5242878-4EE9-46BD-BA0F-F5514FDD6766}" type="pres">
      <dgm:prSet presAssocID="{92DF9553-7991-426D-B2C2-FF448A434AD5}" presName="sp" presStyleCnt="0"/>
      <dgm:spPr/>
    </dgm:pt>
    <dgm:pt modelId="{59C0CCD0-3DE8-4831-B570-27534A385BE3}" type="pres">
      <dgm:prSet presAssocID="{BF7C0A67-3E98-4BEC-8EF0-7B4CECA72FD3}" presName="arrowAndChildren" presStyleCnt="0"/>
      <dgm:spPr/>
    </dgm:pt>
    <dgm:pt modelId="{4DDFEAA3-D262-4D5C-BB0C-3F59D5AEDC79}" type="pres">
      <dgm:prSet presAssocID="{BF7C0A67-3E98-4BEC-8EF0-7B4CECA72FD3}" presName="parentTextArrow" presStyleLbl="node1" presStyleIdx="5" presStyleCnt="6"/>
      <dgm:spPr/>
    </dgm:pt>
  </dgm:ptLst>
  <dgm:cxnLst>
    <dgm:cxn modelId="{15C8249A-0783-47ED-9988-82639F25C25D}" type="presOf" srcId="{8ED86D37-C328-42D9-ADEA-4058E5A987DB}" destId="{833BC98B-6BA3-45BC-A2A8-2697DECEBA79}" srcOrd="0" destOrd="0" presId="urn:microsoft.com/office/officeart/2005/8/layout/process4"/>
    <dgm:cxn modelId="{7555B9AA-A3A3-464F-A3C6-DB4912917551}" srcId="{246F456E-AA63-49E1-AFF4-D864DEEFE517}" destId="{66B8CDE8-C439-4725-BB88-558C782F4CD4}" srcOrd="1" destOrd="0" parTransId="{13C207C4-037D-44DA-909D-2770BB5D6D6A}" sibTransId="{C8186044-F944-42D0-8D85-7F5948686475}"/>
    <dgm:cxn modelId="{770D572F-2886-4C4A-AE4D-12B65383CA85}" srcId="{246F456E-AA63-49E1-AFF4-D864DEEFE517}" destId="{7B450936-5611-4370-812A-B92BF2E26972}" srcOrd="3" destOrd="0" parTransId="{1113CE30-FF94-44B4-A9A1-5D3C12FCC1E3}" sibTransId="{B692F8BA-73EC-427E-853E-3C71FE84A200}"/>
    <dgm:cxn modelId="{A28182D6-80D5-4E17-B4CB-31C0B79259E2}" type="presOf" srcId="{BF7C0A67-3E98-4BEC-8EF0-7B4CECA72FD3}" destId="{4DDFEAA3-D262-4D5C-BB0C-3F59D5AEDC79}" srcOrd="0" destOrd="0" presId="urn:microsoft.com/office/officeart/2005/8/layout/process4"/>
    <dgm:cxn modelId="{C8A5297D-1DD1-4CC9-A03E-4C503A7C2D40}" srcId="{246F456E-AA63-49E1-AFF4-D864DEEFE517}" destId="{BF7C0A67-3E98-4BEC-8EF0-7B4CECA72FD3}" srcOrd="0" destOrd="0" parTransId="{8A56E8F2-2391-4FFD-A91D-D194595D5BC2}" sibTransId="{92DF9553-7991-426D-B2C2-FF448A434AD5}"/>
    <dgm:cxn modelId="{08E5583D-EB9D-44D1-8BBC-799EEDF699EB}" type="presOf" srcId="{9975BD8E-30E5-4F1B-8AC1-8A640391E2F3}" destId="{21516CFA-B877-4965-B9E6-D83958A0180E}" srcOrd="0" destOrd="0" presId="urn:microsoft.com/office/officeart/2005/8/layout/process4"/>
    <dgm:cxn modelId="{D542F943-3660-4363-A180-413943F60EF0}" srcId="{246F456E-AA63-49E1-AFF4-D864DEEFE517}" destId="{BCC96F37-6798-45E2-ADD8-882DBBA434D8}" srcOrd="5" destOrd="0" parTransId="{3B55010E-23A3-4CDF-AA4E-D3805F12F97F}" sibTransId="{60307103-27FB-42C9-A3FB-D29F4F78627C}"/>
    <dgm:cxn modelId="{A76561D6-4335-442F-899E-121700DCDA92}" type="presOf" srcId="{BCC96F37-6798-45E2-ADD8-882DBBA434D8}" destId="{61F00B1E-4B3E-412B-B149-744823306677}" srcOrd="0" destOrd="0" presId="urn:microsoft.com/office/officeart/2005/8/layout/process4"/>
    <dgm:cxn modelId="{9BFAA55D-1226-4C64-94E3-EEC8BE0B4C11}" srcId="{246F456E-AA63-49E1-AFF4-D864DEEFE517}" destId="{9975BD8E-30E5-4F1B-8AC1-8A640391E2F3}" srcOrd="2" destOrd="0" parTransId="{5FCD66A6-B27F-4D24-8C3A-A34448410586}" sibTransId="{9DEA0C00-1928-41A6-A53B-66DBCC8E0887}"/>
    <dgm:cxn modelId="{4D3B9210-6FE3-481B-8A05-CA55D4DA7040}" srcId="{246F456E-AA63-49E1-AFF4-D864DEEFE517}" destId="{8ED86D37-C328-42D9-ADEA-4058E5A987DB}" srcOrd="4" destOrd="0" parTransId="{B165FBAD-77B9-4E17-84E4-254114BFFCC2}" sibTransId="{9B85F10D-651C-4069-B9FA-1FFE01FC3F05}"/>
    <dgm:cxn modelId="{21A7216E-BE9C-44D6-9957-B4D4C7234819}" type="presOf" srcId="{246F456E-AA63-49E1-AFF4-D864DEEFE517}" destId="{208D25CE-1179-4FB1-ABEC-49F94CC17299}" srcOrd="0" destOrd="0" presId="urn:microsoft.com/office/officeart/2005/8/layout/process4"/>
    <dgm:cxn modelId="{02DAE45C-FD56-4BB7-8A46-CF05775499A8}" type="presOf" srcId="{66B8CDE8-C439-4725-BB88-558C782F4CD4}" destId="{1525B95C-80FF-42C0-8425-2E563F022079}" srcOrd="0" destOrd="0" presId="urn:microsoft.com/office/officeart/2005/8/layout/process4"/>
    <dgm:cxn modelId="{6076E26C-1ADA-44DE-A776-6562213074C6}" type="presOf" srcId="{7B450936-5611-4370-812A-B92BF2E26972}" destId="{269E9156-0697-4751-AE0A-9260C586FA35}" srcOrd="0" destOrd="0" presId="urn:microsoft.com/office/officeart/2005/8/layout/process4"/>
    <dgm:cxn modelId="{96615700-0B0F-4AC6-8966-0C5413424A33}" type="presParOf" srcId="{208D25CE-1179-4FB1-ABEC-49F94CC17299}" destId="{B6BEE8E6-DDBC-49C8-A728-DBDDEE90CEB9}" srcOrd="0" destOrd="0" presId="urn:microsoft.com/office/officeart/2005/8/layout/process4"/>
    <dgm:cxn modelId="{C8AAD3B4-B95B-42A1-B5C5-2B5E0ABE7382}" type="presParOf" srcId="{B6BEE8E6-DDBC-49C8-A728-DBDDEE90CEB9}" destId="{61F00B1E-4B3E-412B-B149-744823306677}" srcOrd="0" destOrd="0" presId="urn:microsoft.com/office/officeart/2005/8/layout/process4"/>
    <dgm:cxn modelId="{560DA0E5-CA19-472D-ABB2-060865E31E09}" type="presParOf" srcId="{208D25CE-1179-4FB1-ABEC-49F94CC17299}" destId="{C2882638-ADB5-4127-925B-1452B8605442}" srcOrd="1" destOrd="0" presId="urn:microsoft.com/office/officeart/2005/8/layout/process4"/>
    <dgm:cxn modelId="{BAF21A78-31BA-46FE-A5F9-18249B9851C2}" type="presParOf" srcId="{208D25CE-1179-4FB1-ABEC-49F94CC17299}" destId="{A46E0E70-6D0F-480A-BD5D-462758C80FE9}" srcOrd="2" destOrd="0" presId="urn:microsoft.com/office/officeart/2005/8/layout/process4"/>
    <dgm:cxn modelId="{8FD054EA-3128-406E-B21F-01609D028064}" type="presParOf" srcId="{A46E0E70-6D0F-480A-BD5D-462758C80FE9}" destId="{833BC98B-6BA3-45BC-A2A8-2697DECEBA79}" srcOrd="0" destOrd="0" presId="urn:microsoft.com/office/officeart/2005/8/layout/process4"/>
    <dgm:cxn modelId="{7C9142BF-FD08-463B-BEA6-9886D210B378}" type="presParOf" srcId="{208D25CE-1179-4FB1-ABEC-49F94CC17299}" destId="{1067B490-D828-4820-B3F4-CCAD5EBAD473}" srcOrd="3" destOrd="0" presId="urn:microsoft.com/office/officeart/2005/8/layout/process4"/>
    <dgm:cxn modelId="{F035D0FF-D7F6-4FAD-8E0C-E1E86B76DC24}" type="presParOf" srcId="{208D25CE-1179-4FB1-ABEC-49F94CC17299}" destId="{697C96C9-FF18-4D89-AE03-49586DB7D5EA}" srcOrd="4" destOrd="0" presId="urn:microsoft.com/office/officeart/2005/8/layout/process4"/>
    <dgm:cxn modelId="{1F332D0D-DF9F-41AB-9201-1672243FC011}" type="presParOf" srcId="{697C96C9-FF18-4D89-AE03-49586DB7D5EA}" destId="{269E9156-0697-4751-AE0A-9260C586FA35}" srcOrd="0" destOrd="0" presId="urn:microsoft.com/office/officeart/2005/8/layout/process4"/>
    <dgm:cxn modelId="{100B9E52-DA75-4FF9-A402-715E08A0359E}" type="presParOf" srcId="{208D25CE-1179-4FB1-ABEC-49F94CC17299}" destId="{A8A1D644-5C54-4920-845F-D2DB70D28EB0}" srcOrd="5" destOrd="0" presId="urn:microsoft.com/office/officeart/2005/8/layout/process4"/>
    <dgm:cxn modelId="{D8A60DD3-8261-4A20-AD99-6691B455137E}" type="presParOf" srcId="{208D25CE-1179-4FB1-ABEC-49F94CC17299}" destId="{8B354F47-4F2C-43D3-9D28-A677969658C7}" srcOrd="6" destOrd="0" presId="urn:microsoft.com/office/officeart/2005/8/layout/process4"/>
    <dgm:cxn modelId="{5965FE80-24CA-4A47-BF43-6E738BC5B75B}" type="presParOf" srcId="{8B354F47-4F2C-43D3-9D28-A677969658C7}" destId="{21516CFA-B877-4965-B9E6-D83958A0180E}" srcOrd="0" destOrd="0" presId="urn:microsoft.com/office/officeart/2005/8/layout/process4"/>
    <dgm:cxn modelId="{3360C0BB-041C-441F-B8E0-F7721FD04195}" type="presParOf" srcId="{208D25CE-1179-4FB1-ABEC-49F94CC17299}" destId="{61A5C303-78C5-4363-8C81-7AB4A89E4C0A}" srcOrd="7" destOrd="0" presId="urn:microsoft.com/office/officeart/2005/8/layout/process4"/>
    <dgm:cxn modelId="{37E0FC89-92B8-4C0D-9F86-FBA7427DEBC7}" type="presParOf" srcId="{208D25CE-1179-4FB1-ABEC-49F94CC17299}" destId="{A7A0C7AD-EAEC-4F7A-9DBC-4C73AB68CA13}" srcOrd="8" destOrd="0" presId="urn:microsoft.com/office/officeart/2005/8/layout/process4"/>
    <dgm:cxn modelId="{D1C759EF-9101-4C23-BE4B-9E53B73E92B9}" type="presParOf" srcId="{A7A0C7AD-EAEC-4F7A-9DBC-4C73AB68CA13}" destId="{1525B95C-80FF-42C0-8425-2E563F022079}" srcOrd="0" destOrd="0" presId="urn:microsoft.com/office/officeart/2005/8/layout/process4"/>
    <dgm:cxn modelId="{9290539A-0EBA-45F9-BFE6-5EB7F2FCB3DE}" type="presParOf" srcId="{208D25CE-1179-4FB1-ABEC-49F94CC17299}" destId="{A5242878-4EE9-46BD-BA0F-F5514FDD6766}" srcOrd="9" destOrd="0" presId="urn:microsoft.com/office/officeart/2005/8/layout/process4"/>
    <dgm:cxn modelId="{CE7FE4D5-8294-47C6-BB55-A1BED4360710}" type="presParOf" srcId="{208D25CE-1179-4FB1-ABEC-49F94CC17299}" destId="{59C0CCD0-3DE8-4831-B570-27534A385BE3}" srcOrd="10" destOrd="0" presId="urn:microsoft.com/office/officeart/2005/8/layout/process4"/>
    <dgm:cxn modelId="{E5EE4DDF-33C6-4B8E-8D7B-743B8F4C8C45}" type="presParOf" srcId="{59C0CCD0-3DE8-4831-B570-27534A385BE3}" destId="{4DDFEAA3-D262-4D5C-BB0C-3F59D5AEDC7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EA37406-1640-4595-8AD8-B8137C1849CD}" type="doc">
      <dgm:prSet loTypeId="urn:microsoft.com/office/officeart/2005/8/layout/hProcess9" loCatId="process" qsTypeId="urn:microsoft.com/office/officeart/2005/8/quickstyle/simple1" qsCatId="simple" csTypeId="urn:microsoft.com/office/officeart/2005/8/colors/accent2_3" csCatId="accent2" phldr="1"/>
      <dgm:spPr/>
    </dgm:pt>
    <dgm:pt modelId="{9C8DFCB3-ACE8-43EF-B1DA-4B7810146754}">
      <dgm:prSet phldrT="[Texto]" custT="1"/>
      <dgm:spPr>
        <a:solidFill>
          <a:srgbClr val="CCFFCC"/>
        </a:solidFill>
      </dgm:spPr>
      <dgm:t>
        <a:bodyPr/>
        <a:lstStyle/>
        <a:p>
          <a:r>
            <a:rPr lang="es-US" sz="2000" dirty="0" smtClean="0">
              <a:solidFill>
                <a:schemeClr val="tx1"/>
              </a:solidFill>
            </a:rPr>
            <a:t>Costo Total= Costo U. * # Puntos</a:t>
          </a:r>
          <a:endParaRPr lang="es-EC" sz="2000" dirty="0">
            <a:solidFill>
              <a:schemeClr val="tx1"/>
            </a:solidFill>
          </a:endParaRPr>
        </a:p>
      </dgm:t>
    </dgm:pt>
    <dgm:pt modelId="{20985F0F-C830-4010-BFA9-643573A197CA}" type="parTrans" cxnId="{ABF991EB-F371-4CD9-924D-C078B14164F4}">
      <dgm:prSet/>
      <dgm:spPr/>
      <dgm:t>
        <a:bodyPr/>
        <a:lstStyle/>
        <a:p>
          <a:endParaRPr lang="es-EC" sz="2000">
            <a:solidFill>
              <a:schemeClr val="tx1"/>
            </a:solidFill>
          </a:endParaRPr>
        </a:p>
      </dgm:t>
    </dgm:pt>
    <dgm:pt modelId="{05077D68-21D4-4F81-9AAB-0FC3F6A919CC}" type="sibTrans" cxnId="{ABF991EB-F371-4CD9-924D-C078B14164F4}">
      <dgm:prSet/>
      <dgm:spPr/>
      <dgm:t>
        <a:bodyPr/>
        <a:lstStyle/>
        <a:p>
          <a:endParaRPr lang="es-EC" sz="2000">
            <a:solidFill>
              <a:schemeClr val="tx1"/>
            </a:solidFill>
          </a:endParaRPr>
        </a:p>
      </dgm:t>
    </dgm:pt>
    <dgm:pt modelId="{A295B0D1-F6C6-4D47-95BE-300BB229C3B8}">
      <dgm:prSet phldrT="[Texto]" custT="1"/>
      <dgm:spPr>
        <a:solidFill>
          <a:srgbClr val="FFFFFF"/>
        </a:solidFill>
      </dgm:spPr>
      <dgm:t>
        <a:bodyPr/>
        <a:lstStyle/>
        <a:p>
          <a:r>
            <a:rPr lang="es-US" sz="2000" dirty="0" smtClean="0">
              <a:solidFill>
                <a:schemeClr val="tx1"/>
              </a:solidFill>
            </a:rPr>
            <a:t>Utilidad (Recomendada 30%)</a:t>
          </a:r>
          <a:endParaRPr lang="es-EC" sz="2000" dirty="0">
            <a:solidFill>
              <a:schemeClr val="tx1"/>
            </a:solidFill>
          </a:endParaRPr>
        </a:p>
      </dgm:t>
    </dgm:pt>
    <dgm:pt modelId="{6F99B156-6818-4286-ABFD-68EE7ADF951A}" type="parTrans" cxnId="{2C196005-1041-4A42-A4BE-BDE8F58D38E3}">
      <dgm:prSet/>
      <dgm:spPr/>
      <dgm:t>
        <a:bodyPr/>
        <a:lstStyle/>
        <a:p>
          <a:endParaRPr lang="es-EC" sz="2000">
            <a:solidFill>
              <a:schemeClr val="tx1"/>
            </a:solidFill>
          </a:endParaRPr>
        </a:p>
      </dgm:t>
    </dgm:pt>
    <dgm:pt modelId="{F05C5691-62B3-4160-BE0A-629ABEA12998}" type="sibTrans" cxnId="{2C196005-1041-4A42-A4BE-BDE8F58D38E3}">
      <dgm:prSet/>
      <dgm:spPr/>
      <dgm:t>
        <a:bodyPr/>
        <a:lstStyle/>
        <a:p>
          <a:endParaRPr lang="es-EC" sz="2000">
            <a:solidFill>
              <a:schemeClr val="tx1"/>
            </a:solidFill>
          </a:endParaRPr>
        </a:p>
      </dgm:t>
    </dgm:pt>
    <dgm:pt modelId="{D16EBA40-9D67-475B-99D6-76317EC6CBC6}">
      <dgm:prSet phldrT="[Texto]" custT="1"/>
      <dgm:spPr>
        <a:solidFill>
          <a:srgbClr val="99CCFF"/>
        </a:solidFill>
      </dgm:spPr>
      <dgm:t>
        <a:bodyPr/>
        <a:lstStyle/>
        <a:p>
          <a:r>
            <a:rPr lang="es-EC" sz="2000" dirty="0" smtClean="0">
              <a:solidFill>
                <a:schemeClr val="tx1"/>
              </a:solidFill>
            </a:rPr>
            <a:t>Imprevistos: (Seguridad, retrasos, transporte adicional), recomendado 10%</a:t>
          </a:r>
          <a:endParaRPr lang="es-EC" sz="2000" dirty="0">
            <a:solidFill>
              <a:schemeClr val="tx1"/>
            </a:solidFill>
          </a:endParaRPr>
        </a:p>
      </dgm:t>
    </dgm:pt>
    <dgm:pt modelId="{2E3F4589-A099-4C65-B69B-EFAE4ECD5C64}" type="parTrans" cxnId="{C756D07D-F883-484C-A209-9BDD96FD0294}">
      <dgm:prSet/>
      <dgm:spPr/>
      <dgm:t>
        <a:bodyPr/>
        <a:lstStyle/>
        <a:p>
          <a:endParaRPr lang="es-EC" sz="2000">
            <a:solidFill>
              <a:schemeClr val="tx1"/>
            </a:solidFill>
          </a:endParaRPr>
        </a:p>
      </dgm:t>
    </dgm:pt>
    <dgm:pt modelId="{13DE1C53-8088-4DC4-BACD-E605E696A2B0}" type="sibTrans" cxnId="{C756D07D-F883-484C-A209-9BDD96FD0294}">
      <dgm:prSet/>
      <dgm:spPr/>
      <dgm:t>
        <a:bodyPr/>
        <a:lstStyle/>
        <a:p>
          <a:endParaRPr lang="es-EC" sz="2000">
            <a:solidFill>
              <a:schemeClr val="tx1"/>
            </a:solidFill>
          </a:endParaRPr>
        </a:p>
      </dgm:t>
    </dgm:pt>
    <dgm:pt modelId="{BA363F4E-B68B-4BBE-8A6D-24E3A891C996}" type="pres">
      <dgm:prSet presAssocID="{9EA37406-1640-4595-8AD8-B8137C1849CD}" presName="CompostProcess" presStyleCnt="0">
        <dgm:presLayoutVars>
          <dgm:dir/>
          <dgm:resizeHandles val="exact"/>
        </dgm:presLayoutVars>
      </dgm:prSet>
      <dgm:spPr/>
    </dgm:pt>
    <dgm:pt modelId="{8B017DEF-DACB-4318-B928-C30FD1A6E989}" type="pres">
      <dgm:prSet presAssocID="{9EA37406-1640-4595-8AD8-B8137C1849CD}" presName="arrow" presStyleLbl="bgShp" presStyleIdx="0" presStyleCnt="1"/>
      <dgm:spPr>
        <a:solidFill>
          <a:srgbClr val="CDB1DD"/>
        </a:solidFill>
      </dgm:spPr>
    </dgm:pt>
    <dgm:pt modelId="{86CCE5CA-7006-44DB-B195-0C210F80EF0C}" type="pres">
      <dgm:prSet presAssocID="{9EA37406-1640-4595-8AD8-B8137C1849CD}" presName="linearProcess" presStyleCnt="0"/>
      <dgm:spPr/>
    </dgm:pt>
    <dgm:pt modelId="{2342267D-0174-41F4-9717-967502F3D89E}" type="pres">
      <dgm:prSet presAssocID="{9C8DFCB3-ACE8-43EF-B1DA-4B7810146754}" presName="textNode" presStyleLbl="node1" presStyleIdx="0" presStyleCnt="3">
        <dgm:presLayoutVars>
          <dgm:bulletEnabled val="1"/>
        </dgm:presLayoutVars>
      </dgm:prSet>
      <dgm:spPr/>
      <dgm:t>
        <a:bodyPr/>
        <a:lstStyle/>
        <a:p>
          <a:endParaRPr lang="es-EC"/>
        </a:p>
      </dgm:t>
    </dgm:pt>
    <dgm:pt modelId="{FBFA88FD-2F15-42FF-8D5F-2047CC17D0CB}" type="pres">
      <dgm:prSet presAssocID="{05077D68-21D4-4F81-9AAB-0FC3F6A919CC}" presName="sibTrans" presStyleCnt="0"/>
      <dgm:spPr/>
    </dgm:pt>
    <dgm:pt modelId="{F3222425-D1F5-42C1-9260-FD3ADFC4F80E}" type="pres">
      <dgm:prSet presAssocID="{A295B0D1-F6C6-4D47-95BE-300BB229C3B8}" presName="textNode" presStyleLbl="node1" presStyleIdx="1" presStyleCnt="3" custScaleX="118977">
        <dgm:presLayoutVars>
          <dgm:bulletEnabled val="1"/>
        </dgm:presLayoutVars>
      </dgm:prSet>
      <dgm:spPr/>
      <dgm:t>
        <a:bodyPr/>
        <a:lstStyle/>
        <a:p>
          <a:endParaRPr lang="es-EC"/>
        </a:p>
      </dgm:t>
    </dgm:pt>
    <dgm:pt modelId="{426F397B-9624-49CB-B9FF-38F19A016F6D}" type="pres">
      <dgm:prSet presAssocID="{F05C5691-62B3-4160-BE0A-629ABEA12998}" presName="sibTrans" presStyleCnt="0"/>
      <dgm:spPr/>
    </dgm:pt>
    <dgm:pt modelId="{A1373378-F618-46FB-A03B-8DBD9032B680}" type="pres">
      <dgm:prSet presAssocID="{D16EBA40-9D67-475B-99D6-76317EC6CBC6}" presName="textNode" presStyleLbl="node1" presStyleIdx="2" presStyleCnt="3" custScaleX="110875">
        <dgm:presLayoutVars>
          <dgm:bulletEnabled val="1"/>
        </dgm:presLayoutVars>
      </dgm:prSet>
      <dgm:spPr/>
      <dgm:t>
        <a:bodyPr/>
        <a:lstStyle/>
        <a:p>
          <a:endParaRPr lang="es-EC"/>
        </a:p>
      </dgm:t>
    </dgm:pt>
  </dgm:ptLst>
  <dgm:cxnLst>
    <dgm:cxn modelId="{38E6C43A-D3FA-4D5E-ABFA-C1CE5B4A1F86}" type="presOf" srcId="{9C8DFCB3-ACE8-43EF-B1DA-4B7810146754}" destId="{2342267D-0174-41F4-9717-967502F3D89E}" srcOrd="0" destOrd="0" presId="urn:microsoft.com/office/officeart/2005/8/layout/hProcess9"/>
    <dgm:cxn modelId="{C7CFCBAD-C7E2-49DE-9C14-2AA1B380B0CA}" type="presOf" srcId="{D16EBA40-9D67-475B-99D6-76317EC6CBC6}" destId="{A1373378-F618-46FB-A03B-8DBD9032B680}" srcOrd="0" destOrd="0" presId="urn:microsoft.com/office/officeart/2005/8/layout/hProcess9"/>
    <dgm:cxn modelId="{C756D07D-F883-484C-A209-9BDD96FD0294}" srcId="{9EA37406-1640-4595-8AD8-B8137C1849CD}" destId="{D16EBA40-9D67-475B-99D6-76317EC6CBC6}" srcOrd="2" destOrd="0" parTransId="{2E3F4589-A099-4C65-B69B-EFAE4ECD5C64}" sibTransId="{13DE1C53-8088-4DC4-BACD-E605E696A2B0}"/>
    <dgm:cxn modelId="{26737803-7AF3-43A8-AFED-783B4AEC46B7}" type="presOf" srcId="{9EA37406-1640-4595-8AD8-B8137C1849CD}" destId="{BA363F4E-B68B-4BBE-8A6D-24E3A891C996}" srcOrd="0" destOrd="0" presId="urn:microsoft.com/office/officeart/2005/8/layout/hProcess9"/>
    <dgm:cxn modelId="{2C196005-1041-4A42-A4BE-BDE8F58D38E3}" srcId="{9EA37406-1640-4595-8AD8-B8137C1849CD}" destId="{A295B0D1-F6C6-4D47-95BE-300BB229C3B8}" srcOrd="1" destOrd="0" parTransId="{6F99B156-6818-4286-ABFD-68EE7ADF951A}" sibTransId="{F05C5691-62B3-4160-BE0A-629ABEA12998}"/>
    <dgm:cxn modelId="{ABF991EB-F371-4CD9-924D-C078B14164F4}" srcId="{9EA37406-1640-4595-8AD8-B8137C1849CD}" destId="{9C8DFCB3-ACE8-43EF-B1DA-4B7810146754}" srcOrd="0" destOrd="0" parTransId="{20985F0F-C830-4010-BFA9-643573A197CA}" sibTransId="{05077D68-21D4-4F81-9AAB-0FC3F6A919CC}"/>
    <dgm:cxn modelId="{554791E6-609F-4A19-BEA9-992CB639ED1F}" type="presOf" srcId="{A295B0D1-F6C6-4D47-95BE-300BB229C3B8}" destId="{F3222425-D1F5-42C1-9260-FD3ADFC4F80E}" srcOrd="0" destOrd="0" presId="urn:microsoft.com/office/officeart/2005/8/layout/hProcess9"/>
    <dgm:cxn modelId="{1344468A-0196-4398-BD94-B4D5DFEBAFD1}" type="presParOf" srcId="{BA363F4E-B68B-4BBE-8A6D-24E3A891C996}" destId="{8B017DEF-DACB-4318-B928-C30FD1A6E989}" srcOrd="0" destOrd="0" presId="urn:microsoft.com/office/officeart/2005/8/layout/hProcess9"/>
    <dgm:cxn modelId="{6852E9B9-A9DD-47A3-8877-6658BA1A2586}" type="presParOf" srcId="{BA363F4E-B68B-4BBE-8A6D-24E3A891C996}" destId="{86CCE5CA-7006-44DB-B195-0C210F80EF0C}" srcOrd="1" destOrd="0" presId="urn:microsoft.com/office/officeart/2005/8/layout/hProcess9"/>
    <dgm:cxn modelId="{78251DEE-F925-401B-B2BF-BB1878B30920}" type="presParOf" srcId="{86CCE5CA-7006-44DB-B195-0C210F80EF0C}" destId="{2342267D-0174-41F4-9717-967502F3D89E}" srcOrd="0" destOrd="0" presId="urn:microsoft.com/office/officeart/2005/8/layout/hProcess9"/>
    <dgm:cxn modelId="{477EBFD8-62C1-49EC-92BA-86AAB03CF650}" type="presParOf" srcId="{86CCE5CA-7006-44DB-B195-0C210F80EF0C}" destId="{FBFA88FD-2F15-42FF-8D5F-2047CC17D0CB}" srcOrd="1" destOrd="0" presId="urn:microsoft.com/office/officeart/2005/8/layout/hProcess9"/>
    <dgm:cxn modelId="{1A72C667-4C5D-4499-B8C9-BBC44D8C91F2}" type="presParOf" srcId="{86CCE5CA-7006-44DB-B195-0C210F80EF0C}" destId="{F3222425-D1F5-42C1-9260-FD3ADFC4F80E}" srcOrd="2" destOrd="0" presId="urn:microsoft.com/office/officeart/2005/8/layout/hProcess9"/>
    <dgm:cxn modelId="{836EA8A5-17FD-4EB6-AA03-38B510CE655C}" type="presParOf" srcId="{86CCE5CA-7006-44DB-B195-0C210F80EF0C}" destId="{426F397B-9624-49CB-B9FF-38F19A016F6D}" srcOrd="3" destOrd="0" presId="urn:microsoft.com/office/officeart/2005/8/layout/hProcess9"/>
    <dgm:cxn modelId="{B09999E8-7F71-4FA6-9112-993EE4C3346A}" type="presParOf" srcId="{86CCE5CA-7006-44DB-B195-0C210F80EF0C}" destId="{A1373378-F618-46FB-A03B-8DBD9032B68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5666AD-2BD7-41D4-B8FF-E8E00F1E3471}" type="doc">
      <dgm:prSet loTypeId="urn:microsoft.com/office/officeart/2005/8/layout/hProcess6" loCatId="process" qsTypeId="urn:microsoft.com/office/officeart/2005/8/quickstyle/simple1" qsCatId="simple" csTypeId="urn:microsoft.com/office/officeart/2005/8/colors/accent3_1" csCatId="accent3" phldr="1"/>
      <dgm:spPr/>
      <dgm:t>
        <a:bodyPr/>
        <a:lstStyle/>
        <a:p>
          <a:endParaRPr lang="es-EC"/>
        </a:p>
      </dgm:t>
    </dgm:pt>
    <dgm:pt modelId="{C0595644-12B6-40BB-980D-26799B603664}">
      <dgm:prSet phldrT="[Texto]" custT="1"/>
      <dgm:spPr/>
      <dgm:t>
        <a:bodyPr/>
        <a:lstStyle/>
        <a:p>
          <a:r>
            <a:rPr lang="es-ES" sz="1800" dirty="0" smtClean="0">
              <a:solidFill>
                <a:schemeClr val="tx1"/>
              </a:solidFill>
              <a:latin typeface="Arial" panose="020B0604020202020204" pitchFamily="34" charset="0"/>
              <a:cs typeface="Arial" panose="020B0604020202020204" pitchFamily="34" charset="0"/>
            </a:rPr>
            <a:t>Obtención de la imagen</a:t>
          </a:r>
          <a:endParaRPr lang="es-EC" sz="1800" dirty="0">
            <a:solidFill>
              <a:schemeClr val="tx1"/>
            </a:solidFill>
            <a:latin typeface="Arial" panose="020B0604020202020204" pitchFamily="34" charset="0"/>
            <a:cs typeface="Arial" panose="020B0604020202020204" pitchFamily="34" charset="0"/>
          </a:endParaRPr>
        </a:p>
      </dgm:t>
    </dgm:pt>
    <dgm:pt modelId="{C289C0C4-A7C2-45A7-8876-FF1572882287}" type="parTrans" cxnId="{7623600A-446E-44F6-B421-AF9B54F4B47C}">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F10E90F5-5443-4A73-99CC-70C41E6C9504}" type="sibTrans" cxnId="{7623600A-446E-44F6-B421-AF9B54F4B47C}">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871A8C48-1613-40F8-B9A5-91534A01EC9E}">
      <dgm:prSet phldrT="[Texto]" custT="1"/>
      <dgm:spPr/>
      <dgm:t>
        <a:bodyPr/>
        <a:lstStyle/>
        <a:p>
          <a:r>
            <a:rPr lang="es-ES" sz="1800" dirty="0" smtClean="0">
              <a:solidFill>
                <a:schemeClr val="tx1"/>
              </a:solidFill>
            </a:rPr>
            <a:t>Toma de puntos de control</a:t>
          </a:r>
          <a:endParaRPr lang="es-EC" sz="1800" dirty="0">
            <a:solidFill>
              <a:schemeClr val="tx1"/>
            </a:solidFill>
            <a:latin typeface="Arial" panose="020B0604020202020204" pitchFamily="34" charset="0"/>
            <a:cs typeface="Arial" panose="020B0604020202020204" pitchFamily="34" charset="0"/>
          </a:endParaRPr>
        </a:p>
      </dgm:t>
    </dgm:pt>
    <dgm:pt modelId="{47FB6EB9-9871-49E0-9850-6A7E7F6190BF}" type="parTrans" cxnId="{61B76E8E-1BA0-46FA-9951-9C1869DADBD0}">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B1539DC7-242C-493E-8D00-BFCB2CA829AE}" type="sibTrans" cxnId="{61B76E8E-1BA0-46FA-9951-9C1869DADBD0}">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122D7507-E807-4AFC-AFB5-7818F445DE1C}">
      <dgm:prSet phldrT="[Texto]" custT="1"/>
      <dgm:spPr/>
      <dgm:t>
        <a:bodyPr/>
        <a:lstStyle/>
        <a:p>
          <a:r>
            <a:rPr lang="es-ES" sz="2000" dirty="0" smtClean="0">
              <a:solidFill>
                <a:schemeClr val="tx1"/>
              </a:solidFill>
            </a:rPr>
            <a:t>Trabajo de gabinete</a:t>
          </a:r>
          <a:endParaRPr lang="es-EC" sz="2000" dirty="0">
            <a:solidFill>
              <a:schemeClr val="tx1"/>
            </a:solidFill>
            <a:latin typeface="Arial" panose="020B0604020202020204" pitchFamily="34" charset="0"/>
            <a:cs typeface="Arial" panose="020B0604020202020204" pitchFamily="34" charset="0"/>
          </a:endParaRPr>
        </a:p>
      </dgm:t>
    </dgm:pt>
    <dgm:pt modelId="{3C8DA897-2056-4ABC-8384-E2EDB4B95FE8}" type="parTrans" cxnId="{E617ADBF-E801-430E-9EDE-6424A130CF45}">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FABBE59F-5526-4A71-B854-5A2EF4698733}" type="sibTrans" cxnId="{E617ADBF-E801-430E-9EDE-6424A130CF45}">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519CD4C0-6E1A-4FAC-AE4D-00CC09C5214E}" type="pres">
      <dgm:prSet presAssocID="{625666AD-2BD7-41D4-B8FF-E8E00F1E3471}" presName="theList" presStyleCnt="0">
        <dgm:presLayoutVars>
          <dgm:dir/>
          <dgm:animLvl val="lvl"/>
          <dgm:resizeHandles val="exact"/>
        </dgm:presLayoutVars>
      </dgm:prSet>
      <dgm:spPr/>
    </dgm:pt>
    <dgm:pt modelId="{F00F7F2B-A292-4BC8-83E1-AD7BACCC29E2}" type="pres">
      <dgm:prSet presAssocID="{C0595644-12B6-40BB-980D-26799B603664}" presName="compNode" presStyleCnt="0"/>
      <dgm:spPr/>
    </dgm:pt>
    <dgm:pt modelId="{F053BE25-8F0E-44E5-B57C-AE716F290529}" type="pres">
      <dgm:prSet presAssocID="{C0595644-12B6-40BB-980D-26799B603664}" presName="noGeometry" presStyleCnt="0"/>
      <dgm:spPr/>
    </dgm:pt>
    <dgm:pt modelId="{5F8E248E-739F-4ADD-A782-4F56100F58B7}" type="pres">
      <dgm:prSet presAssocID="{C0595644-12B6-40BB-980D-26799B603664}" presName="childTextVisible" presStyleLbl="bgAccFollowNode1" presStyleIdx="0" presStyleCnt="3">
        <dgm:presLayoutVars>
          <dgm:bulletEnabled val="1"/>
        </dgm:presLayoutVars>
      </dgm:prSet>
      <dgm:spPr>
        <a:solidFill>
          <a:srgbClr val="CCFFCC">
            <a:alpha val="90000"/>
          </a:srgbClr>
        </a:solidFill>
      </dgm:spPr>
    </dgm:pt>
    <dgm:pt modelId="{692E110A-C61D-461E-AB01-B14F2AD8D507}" type="pres">
      <dgm:prSet presAssocID="{C0595644-12B6-40BB-980D-26799B603664}" presName="childTextHidden" presStyleLbl="bgAccFollowNode1" presStyleIdx="0" presStyleCnt="3"/>
      <dgm:spPr/>
    </dgm:pt>
    <dgm:pt modelId="{D3CD18B0-78EA-4565-B70B-1B09A79D37D8}" type="pres">
      <dgm:prSet presAssocID="{C0595644-12B6-40BB-980D-26799B603664}" presName="parentText" presStyleLbl="node1" presStyleIdx="0" presStyleCnt="3">
        <dgm:presLayoutVars>
          <dgm:chMax val="1"/>
          <dgm:bulletEnabled val="1"/>
        </dgm:presLayoutVars>
      </dgm:prSet>
      <dgm:spPr/>
    </dgm:pt>
    <dgm:pt modelId="{FE0D3BEB-FAC7-4ADA-BB1D-80FDACF6A795}" type="pres">
      <dgm:prSet presAssocID="{C0595644-12B6-40BB-980D-26799B603664}" presName="aSpace" presStyleCnt="0"/>
      <dgm:spPr/>
    </dgm:pt>
    <dgm:pt modelId="{E507B389-9732-4782-A3A4-AF4044061FB1}" type="pres">
      <dgm:prSet presAssocID="{871A8C48-1613-40F8-B9A5-91534A01EC9E}" presName="compNode" presStyleCnt="0"/>
      <dgm:spPr/>
    </dgm:pt>
    <dgm:pt modelId="{CEA1FD31-F7C2-4932-8DA1-0C7105B2316A}" type="pres">
      <dgm:prSet presAssocID="{871A8C48-1613-40F8-B9A5-91534A01EC9E}" presName="noGeometry" presStyleCnt="0"/>
      <dgm:spPr/>
    </dgm:pt>
    <dgm:pt modelId="{6CFD8134-ABDE-417B-82FE-681A30C506BA}" type="pres">
      <dgm:prSet presAssocID="{871A8C48-1613-40F8-B9A5-91534A01EC9E}" presName="childTextVisible" presStyleLbl="bgAccFollowNode1" presStyleIdx="1" presStyleCnt="3">
        <dgm:presLayoutVars>
          <dgm:bulletEnabled val="1"/>
        </dgm:presLayoutVars>
      </dgm:prSet>
      <dgm:spPr>
        <a:solidFill>
          <a:srgbClr val="FFFFCC">
            <a:alpha val="90000"/>
          </a:srgbClr>
        </a:solidFill>
      </dgm:spPr>
    </dgm:pt>
    <dgm:pt modelId="{BF06FB0F-0698-4F54-9265-746A525B89C2}" type="pres">
      <dgm:prSet presAssocID="{871A8C48-1613-40F8-B9A5-91534A01EC9E}" presName="childTextHidden" presStyleLbl="bgAccFollowNode1" presStyleIdx="1" presStyleCnt="3"/>
      <dgm:spPr/>
    </dgm:pt>
    <dgm:pt modelId="{14BBBE2A-54E9-45CE-A918-5E589769E19E}" type="pres">
      <dgm:prSet presAssocID="{871A8C48-1613-40F8-B9A5-91534A01EC9E}" presName="parentText" presStyleLbl="node1" presStyleIdx="1" presStyleCnt="3">
        <dgm:presLayoutVars>
          <dgm:chMax val="1"/>
          <dgm:bulletEnabled val="1"/>
        </dgm:presLayoutVars>
      </dgm:prSet>
      <dgm:spPr/>
    </dgm:pt>
    <dgm:pt modelId="{BDD45FFD-C5E7-4D82-B083-34149243704A}" type="pres">
      <dgm:prSet presAssocID="{871A8C48-1613-40F8-B9A5-91534A01EC9E}" presName="aSpace" presStyleCnt="0"/>
      <dgm:spPr/>
    </dgm:pt>
    <dgm:pt modelId="{F6563C98-A656-4379-8F4F-CA1F38BDA082}" type="pres">
      <dgm:prSet presAssocID="{122D7507-E807-4AFC-AFB5-7818F445DE1C}" presName="compNode" presStyleCnt="0"/>
      <dgm:spPr/>
    </dgm:pt>
    <dgm:pt modelId="{74763347-70C7-43B4-9D49-FD40813038B9}" type="pres">
      <dgm:prSet presAssocID="{122D7507-E807-4AFC-AFB5-7818F445DE1C}" presName="noGeometry" presStyleCnt="0"/>
      <dgm:spPr/>
    </dgm:pt>
    <dgm:pt modelId="{6AEB4976-38B8-45FD-AD22-7D79B9212AF3}" type="pres">
      <dgm:prSet presAssocID="{122D7507-E807-4AFC-AFB5-7818F445DE1C}" presName="childTextVisible" presStyleLbl="bgAccFollowNode1" presStyleIdx="2" presStyleCnt="3">
        <dgm:presLayoutVars>
          <dgm:bulletEnabled val="1"/>
        </dgm:presLayoutVars>
      </dgm:prSet>
      <dgm:spPr>
        <a:solidFill>
          <a:srgbClr val="FF9999">
            <a:alpha val="90000"/>
          </a:srgbClr>
        </a:solidFill>
      </dgm:spPr>
    </dgm:pt>
    <dgm:pt modelId="{7C4707C0-431B-46D1-823C-09B584F8ECB3}" type="pres">
      <dgm:prSet presAssocID="{122D7507-E807-4AFC-AFB5-7818F445DE1C}" presName="childTextHidden" presStyleLbl="bgAccFollowNode1" presStyleIdx="2" presStyleCnt="3"/>
      <dgm:spPr/>
    </dgm:pt>
    <dgm:pt modelId="{44407396-E679-4587-8234-30A196F88C8A}" type="pres">
      <dgm:prSet presAssocID="{122D7507-E807-4AFC-AFB5-7818F445DE1C}" presName="parentText" presStyleLbl="node1" presStyleIdx="2" presStyleCnt="3">
        <dgm:presLayoutVars>
          <dgm:chMax val="1"/>
          <dgm:bulletEnabled val="1"/>
        </dgm:presLayoutVars>
      </dgm:prSet>
      <dgm:spPr/>
    </dgm:pt>
  </dgm:ptLst>
  <dgm:cxnLst>
    <dgm:cxn modelId="{41CA25F4-F0F5-4820-B217-98A771D69AD2}" type="presOf" srcId="{871A8C48-1613-40F8-B9A5-91534A01EC9E}" destId="{14BBBE2A-54E9-45CE-A918-5E589769E19E}" srcOrd="0" destOrd="0" presId="urn:microsoft.com/office/officeart/2005/8/layout/hProcess6"/>
    <dgm:cxn modelId="{E50573FD-DE23-4630-91B5-378DEFB45FFA}" type="presOf" srcId="{122D7507-E807-4AFC-AFB5-7818F445DE1C}" destId="{44407396-E679-4587-8234-30A196F88C8A}" srcOrd="0" destOrd="0" presId="urn:microsoft.com/office/officeart/2005/8/layout/hProcess6"/>
    <dgm:cxn modelId="{E617ADBF-E801-430E-9EDE-6424A130CF45}" srcId="{625666AD-2BD7-41D4-B8FF-E8E00F1E3471}" destId="{122D7507-E807-4AFC-AFB5-7818F445DE1C}" srcOrd="2" destOrd="0" parTransId="{3C8DA897-2056-4ABC-8384-E2EDB4B95FE8}" sibTransId="{FABBE59F-5526-4A71-B854-5A2EF4698733}"/>
    <dgm:cxn modelId="{5F3D5A15-FF3A-4D53-805A-1C5547476B2E}" type="presOf" srcId="{C0595644-12B6-40BB-980D-26799B603664}" destId="{D3CD18B0-78EA-4565-B70B-1B09A79D37D8}" srcOrd="0" destOrd="0" presId="urn:microsoft.com/office/officeart/2005/8/layout/hProcess6"/>
    <dgm:cxn modelId="{7623600A-446E-44F6-B421-AF9B54F4B47C}" srcId="{625666AD-2BD7-41D4-B8FF-E8E00F1E3471}" destId="{C0595644-12B6-40BB-980D-26799B603664}" srcOrd="0" destOrd="0" parTransId="{C289C0C4-A7C2-45A7-8876-FF1572882287}" sibTransId="{F10E90F5-5443-4A73-99CC-70C41E6C9504}"/>
    <dgm:cxn modelId="{61B76E8E-1BA0-46FA-9951-9C1869DADBD0}" srcId="{625666AD-2BD7-41D4-B8FF-E8E00F1E3471}" destId="{871A8C48-1613-40F8-B9A5-91534A01EC9E}" srcOrd="1" destOrd="0" parTransId="{47FB6EB9-9871-49E0-9850-6A7E7F6190BF}" sibTransId="{B1539DC7-242C-493E-8D00-BFCB2CA829AE}"/>
    <dgm:cxn modelId="{1E488799-69FD-4380-BE8B-453F6C2374E4}" type="presOf" srcId="{625666AD-2BD7-41D4-B8FF-E8E00F1E3471}" destId="{519CD4C0-6E1A-4FAC-AE4D-00CC09C5214E}" srcOrd="0" destOrd="0" presId="urn:microsoft.com/office/officeart/2005/8/layout/hProcess6"/>
    <dgm:cxn modelId="{77AB32B4-2398-471E-8F7E-0C5AC0D6E373}" type="presParOf" srcId="{519CD4C0-6E1A-4FAC-AE4D-00CC09C5214E}" destId="{F00F7F2B-A292-4BC8-83E1-AD7BACCC29E2}" srcOrd="0" destOrd="0" presId="urn:microsoft.com/office/officeart/2005/8/layout/hProcess6"/>
    <dgm:cxn modelId="{2E3BB039-4C42-47CF-97C1-B1C2C2B1D38F}" type="presParOf" srcId="{F00F7F2B-A292-4BC8-83E1-AD7BACCC29E2}" destId="{F053BE25-8F0E-44E5-B57C-AE716F290529}" srcOrd="0" destOrd="0" presId="urn:microsoft.com/office/officeart/2005/8/layout/hProcess6"/>
    <dgm:cxn modelId="{37472C49-7410-4221-B449-B32B5A8537EA}" type="presParOf" srcId="{F00F7F2B-A292-4BC8-83E1-AD7BACCC29E2}" destId="{5F8E248E-739F-4ADD-A782-4F56100F58B7}" srcOrd="1" destOrd="0" presId="urn:microsoft.com/office/officeart/2005/8/layout/hProcess6"/>
    <dgm:cxn modelId="{08E5360E-4318-4ABF-9392-B61CEDBC4667}" type="presParOf" srcId="{F00F7F2B-A292-4BC8-83E1-AD7BACCC29E2}" destId="{692E110A-C61D-461E-AB01-B14F2AD8D507}" srcOrd="2" destOrd="0" presId="urn:microsoft.com/office/officeart/2005/8/layout/hProcess6"/>
    <dgm:cxn modelId="{8D138D9C-FE50-453C-BDF0-BC1E62D73C33}" type="presParOf" srcId="{F00F7F2B-A292-4BC8-83E1-AD7BACCC29E2}" destId="{D3CD18B0-78EA-4565-B70B-1B09A79D37D8}" srcOrd="3" destOrd="0" presId="urn:microsoft.com/office/officeart/2005/8/layout/hProcess6"/>
    <dgm:cxn modelId="{DCFCD9BA-071B-433B-9B80-12C84E63CD13}" type="presParOf" srcId="{519CD4C0-6E1A-4FAC-AE4D-00CC09C5214E}" destId="{FE0D3BEB-FAC7-4ADA-BB1D-80FDACF6A795}" srcOrd="1" destOrd="0" presId="urn:microsoft.com/office/officeart/2005/8/layout/hProcess6"/>
    <dgm:cxn modelId="{A01186B2-B22A-41D3-BB07-64C89E2BD491}" type="presParOf" srcId="{519CD4C0-6E1A-4FAC-AE4D-00CC09C5214E}" destId="{E507B389-9732-4782-A3A4-AF4044061FB1}" srcOrd="2" destOrd="0" presId="urn:microsoft.com/office/officeart/2005/8/layout/hProcess6"/>
    <dgm:cxn modelId="{0424EBE9-9A00-4ECD-B69A-9760379E3053}" type="presParOf" srcId="{E507B389-9732-4782-A3A4-AF4044061FB1}" destId="{CEA1FD31-F7C2-4932-8DA1-0C7105B2316A}" srcOrd="0" destOrd="0" presId="urn:microsoft.com/office/officeart/2005/8/layout/hProcess6"/>
    <dgm:cxn modelId="{BDA02708-BEBE-4CD1-86E7-11F9BC9AC21F}" type="presParOf" srcId="{E507B389-9732-4782-A3A4-AF4044061FB1}" destId="{6CFD8134-ABDE-417B-82FE-681A30C506BA}" srcOrd="1" destOrd="0" presId="urn:microsoft.com/office/officeart/2005/8/layout/hProcess6"/>
    <dgm:cxn modelId="{048B4B12-531B-4A1F-BCCB-7248DBAF4AE2}" type="presParOf" srcId="{E507B389-9732-4782-A3A4-AF4044061FB1}" destId="{BF06FB0F-0698-4F54-9265-746A525B89C2}" srcOrd="2" destOrd="0" presId="urn:microsoft.com/office/officeart/2005/8/layout/hProcess6"/>
    <dgm:cxn modelId="{1F9399B1-618E-4306-BE6C-6B225E1443B7}" type="presParOf" srcId="{E507B389-9732-4782-A3A4-AF4044061FB1}" destId="{14BBBE2A-54E9-45CE-A918-5E589769E19E}" srcOrd="3" destOrd="0" presId="urn:microsoft.com/office/officeart/2005/8/layout/hProcess6"/>
    <dgm:cxn modelId="{19148E78-FC95-4E9D-837C-9B7E1006C773}" type="presParOf" srcId="{519CD4C0-6E1A-4FAC-AE4D-00CC09C5214E}" destId="{BDD45FFD-C5E7-4D82-B083-34149243704A}" srcOrd="3" destOrd="0" presId="urn:microsoft.com/office/officeart/2005/8/layout/hProcess6"/>
    <dgm:cxn modelId="{25422F8D-BB8A-46DE-BCD8-6DCD957FA82F}" type="presParOf" srcId="{519CD4C0-6E1A-4FAC-AE4D-00CC09C5214E}" destId="{F6563C98-A656-4379-8F4F-CA1F38BDA082}" srcOrd="4" destOrd="0" presId="urn:microsoft.com/office/officeart/2005/8/layout/hProcess6"/>
    <dgm:cxn modelId="{2B63F65C-139E-49ED-A3E3-2E09CCAA7EA9}" type="presParOf" srcId="{F6563C98-A656-4379-8F4F-CA1F38BDA082}" destId="{74763347-70C7-43B4-9D49-FD40813038B9}" srcOrd="0" destOrd="0" presId="urn:microsoft.com/office/officeart/2005/8/layout/hProcess6"/>
    <dgm:cxn modelId="{D7414AA0-870B-4FF1-8DFD-82656B18C653}" type="presParOf" srcId="{F6563C98-A656-4379-8F4F-CA1F38BDA082}" destId="{6AEB4976-38B8-45FD-AD22-7D79B9212AF3}" srcOrd="1" destOrd="0" presId="urn:microsoft.com/office/officeart/2005/8/layout/hProcess6"/>
    <dgm:cxn modelId="{63434C89-511B-469F-9312-35CF12E3C7A2}" type="presParOf" srcId="{F6563C98-A656-4379-8F4F-CA1F38BDA082}" destId="{7C4707C0-431B-46D1-823C-09B584F8ECB3}" srcOrd="2" destOrd="0" presId="urn:microsoft.com/office/officeart/2005/8/layout/hProcess6"/>
    <dgm:cxn modelId="{ED955BEA-9A55-44A5-81B6-DF32036128B6}" type="presParOf" srcId="{F6563C98-A656-4379-8F4F-CA1F38BDA082}" destId="{44407396-E679-4587-8234-30A196F88C8A}"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A37406-1640-4595-8AD8-B8137C1849CD}" type="doc">
      <dgm:prSet loTypeId="urn:microsoft.com/office/officeart/2005/8/layout/hProcess9" loCatId="process" qsTypeId="urn:microsoft.com/office/officeart/2005/8/quickstyle/simple1" qsCatId="simple" csTypeId="urn:microsoft.com/office/officeart/2005/8/colors/accent2_3" csCatId="accent2" phldr="1"/>
      <dgm:spPr/>
    </dgm:pt>
    <dgm:pt modelId="{9C8DFCB3-ACE8-43EF-B1DA-4B7810146754}">
      <dgm:prSet phldrT="[Texto]" custT="1"/>
      <dgm:spPr>
        <a:solidFill>
          <a:srgbClr val="CCFFCC"/>
        </a:solidFill>
      </dgm:spPr>
      <dgm:t>
        <a:bodyPr/>
        <a:lstStyle/>
        <a:p>
          <a:r>
            <a:rPr lang="es-US" sz="2000" dirty="0" smtClean="0">
              <a:solidFill>
                <a:schemeClr val="tx1"/>
              </a:solidFill>
            </a:rPr>
            <a:t>Costo Total=Costo imagen + Puntos de control + gabinete</a:t>
          </a:r>
          <a:endParaRPr lang="es-EC" sz="2000" dirty="0">
            <a:solidFill>
              <a:schemeClr val="tx1"/>
            </a:solidFill>
          </a:endParaRPr>
        </a:p>
      </dgm:t>
    </dgm:pt>
    <dgm:pt modelId="{20985F0F-C830-4010-BFA9-643573A197CA}" type="parTrans" cxnId="{ABF991EB-F371-4CD9-924D-C078B14164F4}">
      <dgm:prSet/>
      <dgm:spPr/>
      <dgm:t>
        <a:bodyPr/>
        <a:lstStyle/>
        <a:p>
          <a:endParaRPr lang="es-EC" sz="2000">
            <a:solidFill>
              <a:schemeClr val="tx1"/>
            </a:solidFill>
          </a:endParaRPr>
        </a:p>
      </dgm:t>
    </dgm:pt>
    <dgm:pt modelId="{05077D68-21D4-4F81-9AAB-0FC3F6A919CC}" type="sibTrans" cxnId="{ABF991EB-F371-4CD9-924D-C078B14164F4}">
      <dgm:prSet/>
      <dgm:spPr/>
      <dgm:t>
        <a:bodyPr/>
        <a:lstStyle/>
        <a:p>
          <a:endParaRPr lang="es-EC" sz="2000">
            <a:solidFill>
              <a:schemeClr val="tx1"/>
            </a:solidFill>
          </a:endParaRPr>
        </a:p>
      </dgm:t>
    </dgm:pt>
    <dgm:pt modelId="{A295B0D1-F6C6-4D47-95BE-300BB229C3B8}">
      <dgm:prSet phldrT="[Texto]" custT="1"/>
      <dgm:spPr>
        <a:solidFill>
          <a:srgbClr val="FFFFFF"/>
        </a:solidFill>
      </dgm:spPr>
      <dgm:t>
        <a:bodyPr/>
        <a:lstStyle/>
        <a:p>
          <a:r>
            <a:rPr lang="es-US" sz="2000" dirty="0" smtClean="0">
              <a:solidFill>
                <a:schemeClr val="tx1"/>
              </a:solidFill>
            </a:rPr>
            <a:t>Utilidad (Recomendada 30%)</a:t>
          </a:r>
          <a:endParaRPr lang="es-EC" sz="2000" dirty="0">
            <a:solidFill>
              <a:schemeClr val="tx1"/>
            </a:solidFill>
          </a:endParaRPr>
        </a:p>
      </dgm:t>
    </dgm:pt>
    <dgm:pt modelId="{6F99B156-6818-4286-ABFD-68EE7ADF951A}" type="parTrans" cxnId="{2C196005-1041-4A42-A4BE-BDE8F58D38E3}">
      <dgm:prSet/>
      <dgm:spPr/>
      <dgm:t>
        <a:bodyPr/>
        <a:lstStyle/>
        <a:p>
          <a:endParaRPr lang="es-EC" sz="2000">
            <a:solidFill>
              <a:schemeClr val="tx1"/>
            </a:solidFill>
          </a:endParaRPr>
        </a:p>
      </dgm:t>
    </dgm:pt>
    <dgm:pt modelId="{F05C5691-62B3-4160-BE0A-629ABEA12998}" type="sibTrans" cxnId="{2C196005-1041-4A42-A4BE-BDE8F58D38E3}">
      <dgm:prSet/>
      <dgm:spPr/>
      <dgm:t>
        <a:bodyPr/>
        <a:lstStyle/>
        <a:p>
          <a:endParaRPr lang="es-EC" sz="2000">
            <a:solidFill>
              <a:schemeClr val="tx1"/>
            </a:solidFill>
          </a:endParaRPr>
        </a:p>
      </dgm:t>
    </dgm:pt>
    <dgm:pt modelId="{D16EBA40-9D67-475B-99D6-76317EC6CBC6}">
      <dgm:prSet phldrT="[Texto]" custT="1"/>
      <dgm:spPr>
        <a:solidFill>
          <a:srgbClr val="99CCFF"/>
        </a:solidFill>
      </dgm:spPr>
      <dgm:t>
        <a:bodyPr/>
        <a:lstStyle/>
        <a:p>
          <a:r>
            <a:rPr lang="es-EC" sz="2000" dirty="0" smtClean="0">
              <a:solidFill>
                <a:schemeClr val="tx1"/>
              </a:solidFill>
            </a:rPr>
            <a:t>Imprevistos: (Seguridad, retrasos, transporte adicional), recomendado 10%</a:t>
          </a:r>
          <a:endParaRPr lang="es-EC" sz="2000" dirty="0">
            <a:solidFill>
              <a:schemeClr val="tx1"/>
            </a:solidFill>
          </a:endParaRPr>
        </a:p>
      </dgm:t>
    </dgm:pt>
    <dgm:pt modelId="{2E3F4589-A099-4C65-B69B-EFAE4ECD5C64}" type="parTrans" cxnId="{C756D07D-F883-484C-A209-9BDD96FD0294}">
      <dgm:prSet/>
      <dgm:spPr/>
      <dgm:t>
        <a:bodyPr/>
        <a:lstStyle/>
        <a:p>
          <a:endParaRPr lang="es-EC" sz="2000">
            <a:solidFill>
              <a:schemeClr val="tx1"/>
            </a:solidFill>
          </a:endParaRPr>
        </a:p>
      </dgm:t>
    </dgm:pt>
    <dgm:pt modelId="{13DE1C53-8088-4DC4-BACD-E605E696A2B0}" type="sibTrans" cxnId="{C756D07D-F883-484C-A209-9BDD96FD0294}">
      <dgm:prSet/>
      <dgm:spPr/>
      <dgm:t>
        <a:bodyPr/>
        <a:lstStyle/>
        <a:p>
          <a:endParaRPr lang="es-EC" sz="2000">
            <a:solidFill>
              <a:schemeClr val="tx1"/>
            </a:solidFill>
          </a:endParaRPr>
        </a:p>
      </dgm:t>
    </dgm:pt>
    <dgm:pt modelId="{BA363F4E-B68B-4BBE-8A6D-24E3A891C996}" type="pres">
      <dgm:prSet presAssocID="{9EA37406-1640-4595-8AD8-B8137C1849CD}" presName="CompostProcess" presStyleCnt="0">
        <dgm:presLayoutVars>
          <dgm:dir/>
          <dgm:resizeHandles val="exact"/>
        </dgm:presLayoutVars>
      </dgm:prSet>
      <dgm:spPr/>
    </dgm:pt>
    <dgm:pt modelId="{8B017DEF-DACB-4318-B928-C30FD1A6E989}" type="pres">
      <dgm:prSet presAssocID="{9EA37406-1640-4595-8AD8-B8137C1849CD}" presName="arrow" presStyleLbl="bgShp" presStyleIdx="0" presStyleCnt="1"/>
      <dgm:spPr>
        <a:solidFill>
          <a:srgbClr val="CDB1DD"/>
        </a:solidFill>
      </dgm:spPr>
    </dgm:pt>
    <dgm:pt modelId="{86CCE5CA-7006-44DB-B195-0C210F80EF0C}" type="pres">
      <dgm:prSet presAssocID="{9EA37406-1640-4595-8AD8-B8137C1849CD}" presName="linearProcess" presStyleCnt="0"/>
      <dgm:spPr/>
    </dgm:pt>
    <dgm:pt modelId="{2342267D-0174-41F4-9717-967502F3D89E}" type="pres">
      <dgm:prSet presAssocID="{9C8DFCB3-ACE8-43EF-B1DA-4B7810146754}" presName="textNode" presStyleLbl="node1" presStyleIdx="0" presStyleCnt="3">
        <dgm:presLayoutVars>
          <dgm:bulletEnabled val="1"/>
        </dgm:presLayoutVars>
      </dgm:prSet>
      <dgm:spPr/>
      <dgm:t>
        <a:bodyPr/>
        <a:lstStyle/>
        <a:p>
          <a:endParaRPr lang="es-EC"/>
        </a:p>
      </dgm:t>
    </dgm:pt>
    <dgm:pt modelId="{FBFA88FD-2F15-42FF-8D5F-2047CC17D0CB}" type="pres">
      <dgm:prSet presAssocID="{05077D68-21D4-4F81-9AAB-0FC3F6A919CC}" presName="sibTrans" presStyleCnt="0"/>
      <dgm:spPr/>
    </dgm:pt>
    <dgm:pt modelId="{F3222425-D1F5-42C1-9260-FD3ADFC4F80E}" type="pres">
      <dgm:prSet presAssocID="{A295B0D1-F6C6-4D47-95BE-300BB229C3B8}" presName="textNode" presStyleLbl="node1" presStyleIdx="1" presStyleCnt="3" custScaleX="118977">
        <dgm:presLayoutVars>
          <dgm:bulletEnabled val="1"/>
        </dgm:presLayoutVars>
      </dgm:prSet>
      <dgm:spPr/>
      <dgm:t>
        <a:bodyPr/>
        <a:lstStyle/>
        <a:p>
          <a:endParaRPr lang="es-EC"/>
        </a:p>
      </dgm:t>
    </dgm:pt>
    <dgm:pt modelId="{426F397B-9624-49CB-B9FF-38F19A016F6D}" type="pres">
      <dgm:prSet presAssocID="{F05C5691-62B3-4160-BE0A-629ABEA12998}" presName="sibTrans" presStyleCnt="0"/>
      <dgm:spPr/>
    </dgm:pt>
    <dgm:pt modelId="{A1373378-F618-46FB-A03B-8DBD9032B680}" type="pres">
      <dgm:prSet presAssocID="{D16EBA40-9D67-475B-99D6-76317EC6CBC6}" presName="textNode" presStyleLbl="node1" presStyleIdx="2" presStyleCnt="3" custScaleX="110875">
        <dgm:presLayoutVars>
          <dgm:bulletEnabled val="1"/>
        </dgm:presLayoutVars>
      </dgm:prSet>
      <dgm:spPr/>
      <dgm:t>
        <a:bodyPr/>
        <a:lstStyle/>
        <a:p>
          <a:endParaRPr lang="es-EC"/>
        </a:p>
      </dgm:t>
    </dgm:pt>
  </dgm:ptLst>
  <dgm:cxnLst>
    <dgm:cxn modelId="{2C196005-1041-4A42-A4BE-BDE8F58D38E3}" srcId="{9EA37406-1640-4595-8AD8-B8137C1849CD}" destId="{A295B0D1-F6C6-4D47-95BE-300BB229C3B8}" srcOrd="1" destOrd="0" parTransId="{6F99B156-6818-4286-ABFD-68EE7ADF951A}" sibTransId="{F05C5691-62B3-4160-BE0A-629ABEA12998}"/>
    <dgm:cxn modelId="{B021D52C-58E7-4C32-BD9E-CF14F8AC38A7}" type="presOf" srcId="{9C8DFCB3-ACE8-43EF-B1DA-4B7810146754}" destId="{2342267D-0174-41F4-9717-967502F3D89E}" srcOrd="0" destOrd="0" presId="urn:microsoft.com/office/officeart/2005/8/layout/hProcess9"/>
    <dgm:cxn modelId="{9040CDBD-DD5E-46E7-8F10-1D7206DEAB0A}" type="presOf" srcId="{A295B0D1-F6C6-4D47-95BE-300BB229C3B8}" destId="{F3222425-D1F5-42C1-9260-FD3ADFC4F80E}" srcOrd="0" destOrd="0" presId="urn:microsoft.com/office/officeart/2005/8/layout/hProcess9"/>
    <dgm:cxn modelId="{857799C3-3B6B-4F2F-A238-51891AC104E8}" type="presOf" srcId="{9EA37406-1640-4595-8AD8-B8137C1849CD}" destId="{BA363F4E-B68B-4BBE-8A6D-24E3A891C996}" srcOrd="0" destOrd="0" presId="urn:microsoft.com/office/officeart/2005/8/layout/hProcess9"/>
    <dgm:cxn modelId="{ABF991EB-F371-4CD9-924D-C078B14164F4}" srcId="{9EA37406-1640-4595-8AD8-B8137C1849CD}" destId="{9C8DFCB3-ACE8-43EF-B1DA-4B7810146754}" srcOrd="0" destOrd="0" parTransId="{20985F0F-C830-4010-BFA9-643573A197CA}" sibTransId="{05077D68-21D4-4F81-9AAB-0FC3F6A919CC}"/>
    <dgm:cxn modelId="{5A6058EB-5C5E-4D4D-8852-4FBDD874C43B}" type="presOf" srcId="{D16EBA40-9D67-475B-99D6-76317EC6CBC6}" destId="{A1373378-F618-46FB-A03B-8DBD9032B680}" srcOrd="0" destOrd="0" presId="urn:microsoft.com/office/officeart/2005/8/layout/hProcess9"/>
    <dgm:cxn modelId="{C756D07D-F883-484C-A209-9BDD96FD0294}" srcId="{9EA37406-1640-4595-8AD8-B8137C1849CD}" destId="{D16EBA40-9D67-475B-99D6-76317EC6CBC6}" srcOrd="2" destOrd="0" parTransId="{2E3F4589-A099-4C65-B69B-EFAE4ECD5C64}" sibTransId="{13DE1C53-8088-4DC4-BACD-E605E696A2B0}"/>
    <dgm:cxn modelId="{9E3850FB-BAA9-437E-B803-8E37981641C0}" type="presParOf" srcId="{BA363F4E-B68B-4BBE-8A6D-24E3A891C996}" destId="{8B017DEF-DACB-4318-B928-C30FD1A6E989}" srcOrd="0" destOrd="0" presId="urn:microsoft.com/office/officeart/2005/8/layout/hProcess9"/>
    <dgm:cxn modelId="{B0A67B56-A665-401A-9F57-B721C7A39AAA}" type="presParOf" srcId="{BA363F4E-B68B-4BBE-8A6D-24E3A891C996}" destId="{86CCE5CA-7006-44DB-B195-0C210F80EF0C}" srcOrd="1" destOrd="0" presId="urn:microsoft.com/office/officeart/2005/8/layout/hProcess9"/>
    <dgm:cxn modelId="{C3E3F520-9EF7-4662-8676-616A48C6240A}" type="presParOf" srcId="{86CCE5CA-7006-44DB-B195-0C210F80EF0C}" destId="{2342267D-0174-41F4-9717-967502F3D89E}" srcOrd="0" destOrd="0" presId="urn:microsoft.com/office/officeart/2005/8/layout/hProcess9"/>
    <dgm:cxn modelId="{A4D362A3-3283-4246-9ED8-2D8B3826DFDF}" type="presParOf" srcId="{86CCE5CA-7006-44DB-B195-0C210F80EF0C}" destId="{FBFA88FD-2F15-42FF-8D5F-2047CC17D0CB}" srcOrd="1" destOrd="0" presId="urn:microsoft.com/office/officeart/2005/8/layout/hProcess9"/>
    <dgm:cxn modelId="{06DA4685-1964-4FA7-B14B-BA88965AE0C0}" type="presParOf" srcId="{86CCE5CA-7006-44DB-B195-0C210F80EF0C}" destId="{F3222425-D1F5-42C1-9260-FD3ADFC4F80E}" srcOrd="2" destOrd="0" presId="urn:microsoft.com/office/officeart/2005/8/layout/hProcess9"/>
    <dgm:cxn modelId="{BBBABE03-2A8E-4764-9834-A05B75BBA6D9}" type="presParOf" srcId="{86CCE5CA-7006-44DB-B195-0C210F80EF0C}" destId="{426F397B-9624-49CB-B9FF-38F19A016F6D}" srcOrd="3" destOrd="0" presId="urn:microsoft.com/office/officeart/2005/8/layout/hProcess9"/>
    <dgm:cxn modelId="{2CC60DD7-74CA-4315-B3E1-CD448017F6D9}" type="presParOf" srcId="{86CCE5CA-7006-44DB-B195-0C210F80EF0C}" destId="{A1373378-F618-46FB-A03B-8DBD9032B68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A37406-1640-4595-8AD8-B8137C1849CD}" type="doc">
      <dgm:prSet loTypeId="urn:microsoft.com/office/officeart/2005/8/layout/hProcess9" loCatId="process" qsTypeId="urn:microsoft.com/office/officeart/2005/8/quickstyle/simple1" qsCatId="simple" csTypeId="urn:microsoft.com/office/officeart/2005/8/colors/accent2_3" csCatId="accent2" phldr="1"/>
      <dgm:spPr/>
    </dgm:pt>
    <dgm:pt modelId="{9C8DFCB3-ACE8-43EF-B1DA-4B7810146754}">
      <dgm:prSet phldrT="[Texto]" custT="1"/>
      <dgm:spPr>
        <a:solidFill>
          <a:srgbClr val="CCFFCC"/>
        </a:solidFill>
      </dgm:spPr>
      <dgm:t>
        <a:bodyPr/>
        <a:lstStyle/>
        <a:p>
          <a:r>
            <a:rPr lang="es-US" sz="2000" dirty="0" smtClean="0">
              <a:solidFill>
                <a:schemeClr val="tx1"/>
              </a:solidFill>
            </a:rPr>
            <a:t>Costo Total= Costo U. * # hectáreas</a:t>
          </a:r>
          <a:endParaRPr lang="es-EC" sz="2000" dirty="0">
            <a:solidFill>
              <a:schemeClr val="tx1"/>
            </a:solidFill>
          </a:endParaRPr>
        </a:p>
      </dgm:t>
    </dgm:pt>
    <dgm:pt modelId="{20985F0F-C830-4010-BFA9-643573A197CA}" type="parTrans" cxnId="{ABF991EB-F371-4CD9-924D-C078B14164F4}">
      <dgm:prSet/>
      <dgm:spPr/>
      <dgm:t>
        <a:bodyPr/>
        <a:lstStyle/>
        <a:p>
          <a:endParaRPr lang="es-EC" sz="2000">
            <a:solidFill>
              <a:schemeClr val="tx1"/>
            </a:solidFill>
          </a:endParaRPr>
        </a:p>
      </dgm:t>
    </dgm:pt>
    <dgm:pt modelId="{05077D68-21D4-4F81-9AAB-0FC3F6A919CC}" type="sibTrans" cxnId="{ABF991EB-F371-4CD9-924D-C078B14164F4}">
      <dgm:prSet/>
      <dgm:spPr/>
      <dgm:t>
        <a:bodyPr/>
        <a:lstStyle/>
        <a:p>
          <a:endParaRPr lang="es-EC" sz="2000">
            <a:solidFill>
              <a:schemeClr val="tx1"/>
            </a:solidFill>
          </a:endParaRPr>
        </a:p>
      </dgm:t>
    </dgm:pt>
    <dgm:pt modelId="{A295B0D1-F6C6-4D47-95BE-300BB229C3B8}">
      <dgm:prSet phldrT="[Texto]" custT="1"/>
      <dgm:spPr>
        <a:solidFill>
          <a:srgbClr val="FFFFFF"/>
        </a:solidFill>
      </dgm:spPr>
      <dgm:t>
        <a:bodyPr/>
        <a:lstStyle/>
        <a:p>
          <a:r>
            <a:rPr lang="es-US" sz="2000" dirty="0" smtClean="0">
              <a:solidFill>
                <a:schemeClr val="tx1"/>
              </a:solidFill>
            </a:rPr>
            <a:t>Utilidad (Recomendada 30%)</a:t>
          </a:r>
          <a:endParaRPr lang="es-EC" sz="2000" dirty="0">
            <a:solidFill>
              <a:schemeClr val="tx1"/>
            </a:solidFill>
          </a:endParaRPr>
        </a:p>
      </dgm:t>
    </dgm:pt>
    <dgm:pt modelId="{6F99B156-6818-4286-ABFD-68EE7ADF951A}" type="parTrans" cxnId="{2C196005-1041-4A42-A4BE-BDE8F58D38E3}">
      <dgm:prSet/>
      <dgm:spPr/>
      <dgm:t>
        <a:bodyPr/>
        <a:lstStyle/>
        <a:p>
          <a:endParaRPr lang="es-EC" sz="2000">
            <a:solidFill>
              <a:schemeClr val="tx1"/>
            </a:solidFill>
          </a:endParaRPr>
        </a:p>
      </dgm:t>
    </dgm:pt>
    <dgm:pt modelId="{F05C5691-62B3-4160-BE0A-629ABEA12998}" type="sibTrans" cxnId="{2C196005-1041-4A42-A4BE-BDE8F58D38E3}">
      <dgm:prSet/>
      <dgm:spPr/>
      <dgm:t>
        <a:bodyPr/>
        <a:lstStyle/>
        <a:p>
          <a:endParaRPr lang="es-EC" sz="2000">
            <a:solidFill>
              <a:schemeClr val="tx1"/>
            </a:solidFill>
          </a:endParaRPr>
        </a:p>
      </dgm:t>
    </dgm:pt>
    <dgm:pt modelId="{D16EBA40-9D67-475B-99D6-76317EC6CBC6}">
      <dgm:prSet phldrT="[Texto]" custT="1"/>
      <dgm:spPr>
        <a:solidFill>
          <a:srgbClr val="99CCFF"/>
        </a:solidFill>
      </dgm:spPr>
      <dgm:t>
        <a:bodyPr/>
        <a:lstStyle/>
        <a:p>
          <a:r>
            <a:rPr lang="es-EC" sz="2000" dirty="0" smtClean="0">
              <a:solidFill>
                <a:schemeClr val="tx1"/>
              </a:solidFill>
            </a:rPr>
            <a:t>Imprevistos: (Seguridad, retrasos, transporte adicional), recomendado 10%</a:t>
          </a:r>
          <a:endParaRPr lang="es-EC" sz="2000" dirty="0">
            <a:solidFill>
              <a:schemeClr val="tx1"/>
            </a:solidFill>
          </a:endParaRPr>
        </a:p>
      </dgm:t>
    </dgm:pt>
    <dgm:pt modelId="{2E3F4589-A099-4C65-B69B-EFAE4ECD5C64}" type="parTrans" cxnId="{C756D07D-F883-484C-A209-9BDD96FD0294}">
      <dgm:prSet/>
      <dgm:spPr/>
      <dgm:t>
        <a:bodyPr/>
        <a:lstStyle/>
        <a:p>
          <a:endParaRPr lang="es-EC" sz="2000">
            <a:solidFill>
              <a:schemeClr val="tx1"/>
            </a:solidFill>
          </a:endParaRPr>
        </a:p>
      </dgm:t>
    </dgm:pt>
    <dgm:pt modelId="{13DE1C53-8088-4DC4-BACD-E605E696A2B0}" type="sibTrans" cxnId="{C756D07D-F883-484C-A209-9BDD96FD0294}">
      <dgm:prSet/>
      <dgm:spPr/>
      <dgm:t>
        <a:bodyPr/>
        <a:lstStyle/>
        <a:p>
          <a:endParaRPr lang="es-EC" sz="2000">
            <a:solidFill>
              <a:schemeClr val="tx1"/>
            </a:solidFill>
          </a:endParaRPr>
        </a:p>
      </dgm:t>
    </dgm:pt>
    <dgm:pt modelId="{BA363F4E-B68B-4BBE-8A6D-24E3A891C996}" type="pres">
      <dgm:prSet presAssocID="{9EA37406-1640-4595-8AD8-B8137C1849CD}" presName="CompostProcess" presStyleCnt="0">
        <dgm:presLayoutVars>
          <dgm:dir/>
          <dgm:resizeHandles val="exact"/>
        </dgm:presLayoutVars>
      </dgm:prSet>
      <dgm:spPr/>
    </dgm:pt>
    <dgm:pt modelId="{8B017DEF-DACB-4318-B928-C30FD1A6E989}" type="pres">
      <dgm:prSet presAssocID="{9EA37406-1640-4595-8AD8-B8137C1849CD}" presName="arrow" presStyleLbl="bgShp" presStyleIdx="0" presStyleCnt="1"/>
      <dgm:spPr>
        <a:solidFill>
          <a:srgbClr val="CDB1DD"/>
        </a:solidFill>
      </dgm:spPr>
    </dgm:pt>
    <dgm:pt modelId="{86CCE5CA-7006-44DB-B195-0C210F80EF0C}" type="pres">
      <dgm:prSet presAssocID="{9EA37406-1640-4595-8AD8-B8137C1849CD}" presName="linearProcess" presStyleCnt="0"/>
      <dgm:spPr/>
    </dgm:pt>
    <dgm:pt modelId="{2342267D-0174-41F4-9717-967502F3D89E}" type="pres">
      <dgm:prSet presAssocID="{9C8DFCB3-ACE8-43EF-B1DA-4B7810146754}" presName="textNode" presStyleLbl="node1" presStyleIdx="0" presStyleCnt="3">
        <dgm:presLayoutVars>
          <dgm:bulletEnabled val="1"/>
        </dgm:presLayoutVars>
      </dgm:prSet>
      <dgm:spPr/>
      <dgm:t>
        <a:bodyPr/>
        <a:lstStyle/>
        <a:p>
          <a:endParaRPr lang="es-EC"/>
        </a:p>
      </dgm:t>
    </dgm:pt>
    <dgm:pt modelId="{FBFA88FD-2F15-42FF-8D5F-2047CC17D0CB}" type="pres">
      <dgm:prSet presAssocID="{05077D68-21D4-4F81-9AAB-0FC3F6A919CC}" presName="sibTrans" presStyleCnt="0"/>
      <dgm:spPr/>
    </dgm:pt>
    <dgm:pt modelId="{F3222425-D1F5-42C1-9260-FD3ADFC4F80E}" type="pres">
      <dgm:prSet presAssocID="{A295B0D1-F6C6-4D47-95BE-300BB229C3B8}" presName="textNode" presStyleLbl="node1" presStyleIdx="1" presStyleCnt="3" custScaleX="118977">
        <dgm:presLayoutVars>
          <dgm:bulletEnabled val="1"/>
        </dgm:presLayoutVars>
      </dgm:prSet>
      <dgm:spPr/>
      <dgm:t>
        <a:bodyPr/>
        <a:lstStyle/>
        <a:p>
          <a:endParaRPr lang="es-EC"/>
        </a:p>
      </dgm:t>
    </dgm:pt>
    <dgm:pt modelId="{426F397B-9624-49CB-B9FF-38F19A016F6D}" type="pres">
      <dgm:prSet presAssocID="{F05C5691-62B3-4160-BE0A-629ABEA12998}" presName="sibTrans" presStyleCnt="0"/>
      <dgm:spPr/>
    </dgm:pt>
    <dgm:pt modelId="{A1373378-F618-46FB-A03B-8DBD9032B680}" type="pres">
      <dgm:prSet presAssocID="{D16EBA40-9D67-475B-99D6-76317EC6CBC6}" presName="textNode" presStyleLbl="node1" presStyleIdx="2" presStyleCnt="3" custScaleX="110875">
        <dgm:presLayoutVars>
          <dgm:bulletEnabled val="1"/>
        </dgm:presLayoutVars>
      </dgm:prSet>
      <dgm:spPr/>
      <dgm:t>
        <a:bodyPr/>
        <a:lstStyle/>
        <a:p>
          <a:endParaRPr lang="es-EC"/>
        </a:p>
      </dgm:t>
    </dgm:pt>
  </dgm:ptLst>
  <dgm:cxnLst>
    <dgm:cxn modelId="{E413A268-3D3A-4298-92DB-C6B4A50D7AEE}" type="presOf" srcId="{9C8DFCB3-ACE8-43EF-B1DA-4B7810146754}" destId="{2342267D-0174-41F4-9717-967502F3D89E}" srcOrd="0" destOrd="0" presId="urn:microsoft.com/office/officeart/2005/8/layout/hProcess9"/>
    <dgm:cxn modelId="{1F975D52-1F6E-401C-94F0-25653E9A81F6}" type="presOf" srcId="{D16EBA40-9D67-475B-99D6-76317EC6CBC6}" destId="{A1373378-F618-46FB-A03B-8DBD9032B680}" srcOrd="0" destOrd="0" presId="urn:microsoft.com/office/officeart/2005/8/layout/hProcess9"/>
    <dgm:cxn modelId="{2C196005-1041-4A42-A4BE-BDE8F58D38E3}" srcId="{9EA37406-1640-4595-8AD8-B8137C1849CD}" destId="{A295B0D1-F6C6-4D47-95BE-300BB229C3B8}" srcOrd="1" destOrd="0" parTransId="{6F99B156-6818-4286-ABFD-68EE7ADF951A}" sibTransId="{F05C5691-62B3-4160-BE0A-629ABEA12998}"/>
    <dgm:cxn modelId="{ABF991EB-F371-4CD9-924D-C078B14164F4}" srcId="{9EA37406-1640-4595-8AD8-B8137C1849CD}" destId="{9C8DFCB3-ACE8-43EF-B1DA-4B7810146754}" srcOrd="0" destOrd="0" parTransId="{20985F0F-C830-4010-BFA9-643573A197CA}" sibTransId="{05077D68-21D4-4F81-9AAB-0FC3F6A919CC}"/>
    <dgm:cxn modelId="{5574AABB-5B91-4662-9932-77937296BD15}" type="presOf" srcId="{A295B0D1-F6C6-4D47-95BE-300BB229C3B8}" destId="{F3222425-D1F5-42C1-9260-FD3ADFC4F80E}" srcOrd="0" destOrd="0" presId="urn:microsoft.com/office/officeart/2005/8/layout/hProcess9"/>
    <dgm:cxn modelId="{C756D07D-F883-484C-A209-9BDD96FD0294}" srcId="{9EA37406-1640-4595-8AD8-B8137C1849CD}" destId="{D16EBA40-9D67-475B-99D6-76317EC6CBC6}" srcOrd="2" destOrd="0" parTransId="{2E3F4589-A099-4C65-B69B-EFAE4ECD5C64}" sibTransId="{13DE1C53-8088-4DC4-BACD-E605E696A2B0}"/>
    <dgm:cxn modelId="{6EC80C4C-D3C5-4F81-BBDA-5E01A756A109}" type="presOf" srcId="{9EA37406-1640-4595-8AD8-B8137C1849CD}" destId="{BA363F4E-B68B-4BBE-8A6D-24E3A891C996}" srcOrd="0" destOrd="0" presId="urn:microsoft.com/office/officeart/2005/8/layout/hProcess9"/>
    <dgm:cxn modelId="{4D67E2FC-8EA6-487F-9B64-F289E00A3F24}" type="presParOf" srcId="{BA363F4E-B68B-4BBE-8A6D-24E3A891C996}" destId="{8B017DEF-DACB-4318-B928-C30FD1A6E989}" srcOrd="0" destOrd="0" presId="urn:microsoft.com/office/officeart/2005/8/layout/hProcess9"/>
    <dgm:cxn modelId="{863E4607-644F-4642-865E-2019A658DEBB}" type="presParOf" srcId="{BA363F4E-B68B-4BBE-8A6D-24E3A891C996}" destId="{86CCE5CA-7006-44DB-B195-0C210F80EF0C}" srcOrd="1" destOrd="0" presId="urn:microsoft.com/office/officeart/2005/8/layout/hProcess9"/>
    <dgm:cxn modelId="{34847F0E-897C-485C-8DEE-F07A1153AF42}" type="presParOf" srcId="{86CCE5CA-7006-44DB-B195-0C210F80EF0C}" destId="{2342267D-0174-41F4-9717-967502F3D89E}" srcOrd="0" destOrd="0" presId="urn:microsoft.com/office/officeart/2005/8/layout/hProcess9"/>
    <dgm:cxn modelId="{56F26BC2-376A-4A45-9AAD-7F4C714C6D14}" type="presParOf" srcId="{86CCE5CA-7006-44DB-B195-0C210F80EF0C}" destId="{FBFA88FD-2F15-42FF-8D5F-2047CC17D0CB}" srcOrd="1" destOrd="0" presId="urn:microsoft.com/office/officeart/2005/8/layout/hProcess9"/>
    <dgm:cxn modelId="{84867122-ED2C-439C-8CD9-F04F479F8D00}" type="presParOf" srcId="{86CCE5CA-7006-44DB-B195-0C210F80EF0C}" destId="{F3222425-D1F5-42C1-9260-FD3ADFC4F80E}" srcOrd="2" destOrd="0" presId="urn:microsoft.com/office/officeart/2005/8/layout/hProcess9"/>
    <dgm:cxn modelId="{3E2919E5-C03B-4AE9-9317-8281DC603C23}" type="presParOf" srcId="{86CCE5CA-7006-44DB-B195-0C210F80EF0C}" destId="{426F397B-9624-49CB-B9FF-38F19A016F6D}" srcOrd="3" destOrd="0" presId="urn:microsoft.com/office/officeart/2005/8/layout/hProcess9"/>
    <dgm:cxn modelId="{3FC3F5A4-5E59-4376-9524-FCEABB754D85}" type="presParOf" srcId="{86CCE5CA-7006-44DB-B195-0C210F80EF0C}" destId="{A1373378-F618-46FB-A03B-8DBD9032B68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DEC9C-4C6A-4AC1-8C8E-D4551FA70F0F}">
      <dsp:nvSpPr>
        <dsp:cNvPr id="0" name=""/>
        <dsp:cNvSpPr/>
      </dsp:nvSpPr>
      <dsp:spPr>
        <a:xfrm>
          <a:off x="1222" y="5"/>
          <a:ext cx="4769650" cy="4703724"/>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US" sz="2400" kern="1200" dirty="0" smtClean="0">
              <a:latin typeface="Arial" panose="020B0604020202020204" pitchFamily="34" charset="0"/>
              <a:cs typeface="Arial" panose="020B0604020202020204" pitchFamily="34" charset="0"/>
            </a:rPr>
            <a:t>* “Ley de Escalafón y Sueldos de los Ingenieros Civiles del Ecuador”  </a:t>
          </a:r>
        </a:p>
        <a:p>
          <a:pPr lvl="0" algn="ctr" defTabSz="1066800">
            <a:lnSpc>
              <a:spcPct val="90000"/>
            </a:lnSpc>
            <a:spcBef>
              <a:spcPct val="0"/>
            </a:spcBef>
            <a:spcAft>
              <a:spcPct val="35000"/>
            </a:spcAft>
          </a:pPr>
          <a:r>
            <a:rPr lang="es-US" sz="2400" kern="1200" dirty="0" smtClean="0">
              <a:latin typeface="Arial" panose="020B0604020202020204" pitchFamily="34" charset="0"/>
              <a:cs typeface="Arial" panose="020B0604020202020204" pitchFamily="34" charset="0"/>
            </a:rPr>
            <a:t>* “Arancel de Honorarios para los Ingenieros Civiles del Ecuador”</a:t>
          </a:r>
        </a:p>
        <a:p>
          <a:pPr lvl="0" algn="ctr" defTabSz="1066800">
            <a:lnSpc>
              <a:spcPct val="90000"/>
            </a:lnSpc>
            <a:spcBef>
              <a:spcPct val="0"/>
            </a:spcBef>
            <a:spcAft>
              <a:spcPct val="35000"/>
            </a:spcAft>
          </a:pPr>
          <a:endParaRPr lang="es-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s-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s-US" sz="2400" kern="1200" dirty="0" smtClean="0">
              <a:latin typeface="Arial" panose="020B0604020202020204" pitchFamily="34" charset="0"/>
              <a:cs typeface="Arial" panose="020B0604020202020204" pitchFamily="34" charset="0"/>
            </a:rPr>
            <a:t>Importancia del análisis de costos para productos de Ingeniería Geográfica </a:t>
          </a:r>
        </a:p>
        <a:p>
          <a:pPr lvl="0" algn="ctr" defTabSz="1066800">
            <a:lnSpc>
              <a:spcPct val="90000"/>
            </a:lnSpc>
            <a:spcBef>
              <a:spcPct val="0"/>
            </a:spcBef>
            <a:spcAft>
              <a:spcPct val="35000"/>
            </a:spcAft>
          </a:pPr>
          <a:endParaRPr lang="es-US" sz="2400" kern="1200" dirty="0" smtClean="0">
            <a:latin typeface="Arial" panose="020B0604020202020204" pitchFamily="34" charset="0"/>
            <a:cs typeface="Arial" panose="020B0604020202020204" pitchFamily="34" charset="0"/>
          </a:endParaRPr>
        </a:p>
      </dsp:txBody>
      <dsp:txXfrm>
        <a:off x="1222" y="5"/>
        <a:ext cx="4769650" cy="4703724"/>
      </dsp:txXfrm>
    </dsp:sp>
    <dsp:sp modelId="{510068B1-A8AD-445C-82A4-90FCD8442EF4}">
      <dsp:nvSpPr>
        <dsp:cNvPr id="0" name=""/>
        <dsp:cNvSpPr/>
      </dsp:nvSpPr>
      <dsp:spPr>
        <a:xfrm>
          <a:off x="5247838" y="5"/>
          <a:ext cx="4769650" cy="4703724"/>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US" sz="2400" kern="1200" dirty="0" smtClean="0">
              <a:latin typeface="Arial" panose="020B0604020202020204" pitchFamily="34" charset="0"/>
              <a:cs typeface="Arial" panose="020B0604020202020204" pitchFamily="34" charset="0"/>
            </a:rPr>
            <a:t>Profesionales en Geodesia, Sensores Remotos y Topografía </a:t>
          </a:r>
        </a:p>
        <a:p>
          <a:pPr lvl="0" algn="ctr" defTabSz="1066800">
            <a:lnSpc>
              <a:spcPct val="90000"/>
            </a:lnSpc>
            <a:spcBef>
              <a:spcPct val="0"/>
            </a:spcBef>
            <a:spcAft>
              <a:spcPct val="35000"/>
            </a:spcAft>
          </a:pPr>
          <a:r>
            <a:rPr lang="es-US" sz="2400" kern="1200" dirty="0" smtClean="0">
              <a:latin typeface="Arial" panose="020B0604020202020204" pitchFamily="34" charset="0"/>
              <a:cs typeface="Arial" panose="020B0604020202020204" pitchFamily="34" charset="0"/>
            </a:rPr>
            <a:t>Creciente demanda .</a:t>
          </a:r>
        </a:p>
        <a:p>
          <a:pPr lvl="0" algn="ctr" defTabSz="1066800">
            <a:lnSpc>
              <a:spcPct val="90000"/>
            </a:lnSpc>
            <a:spcBef>
              <a:spcPct val="0"/>
            </a:spcBef>
            <a:spcAft>
              <a:spcPct val="35000"/>
            </a:spcAft>
          </a:pPr>
          <a:endParaRPr lang="es-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s-US" sz="2400" kern="1200" dirty="0" smtClean="0">
              <a:latin typeface="Arial" panose="020B0604020202020204" pitchFamily="34" charset="0"/>
              <a:cs typeface="Arial" panose="020B0604020202020204" pitchFamily="34" charset="0"/>
            </a:rPr>
            <a:t>Guía para determinar de forma rápida y certera los presupuestos por servicios profesionales.</a:t>
          </a:r>
        </a:p>
        <a:p>
          <a:pPr lvl="0" algn="ctr" defTabSz="1066800">
            <a:lnSpc>
              <a:spcPct val="90000"/>
            </a:lnSpc>
            <a:spcBef>
              <a:spcPct val="0"/>
            </a:spcBef>
            <a:spcAft>
              <a:spcPct val="35000"/>
            </a:spcAft>
          </a:pPr>
          <a:endParaRPr lang="es-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s-US" sz="2400" kern="1200" dirty="0" smtClean="0">
              <a:latin typeface="Arial" panose="020B0604020202020204" pitchFamily="34" charset="0"/>
              <a:cs typeface="Arial" panose="020B0604020202020204" pitchFamily="34" charset="0"/>
            </a:rPr>
            <a:t>Generar equidad en los costos</a:t>
          </a:r>
          <a:endParaRPr lang="es-EC" sz="2400" kern="1200" dirty="0">
            <a:latin typeface="Arial" panose="020B0604020202020204" pitchFamily="34" charset="0"/>
            <a:cs typeface="Arial" panose="020B0604020202020204" pitchFamily="34" charset="0"/>
          </a:endParaRPr>
        </a:p>
      </dsp:txBody>
      <dsp:txXfrm>
        <a:off x="5247838" y="5"/>
        <a:ext cx="4769650" cy="47037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2E245-7754-4A41-970F-F4F11CA5ED7B}">
      <dsp:nvSpPr>
        <dsp:cNvPr id="0" name=""/>
        <dsp:cNvSpPr/>
      </dsp:nvSpPr>
      <dsp:spPr>
        <a:xfrm rot="5400000">
          <a:off x="438330" y="2495969"/>
          <a:ext cx="1310289" cy="2180292"/>
        </a:xfrm>
        <a:prstGeom prst="corner">
          <a:avLst>
            <a:gd name="adj1" fmla="val 16120"/>
            <a:gd name="adj2" fmla="val 16110"/>
          </a:avLst>
        </a:prstGeom>
        <a:solidFill>
          <a:srgbClr val="00FF99"/>
        </a:solidFill>
        <a:ln w="15875" cap="rnd" cmpd="sng" algn="ctr">
          <a:solidFill>
            <a:srgbClr val="00FF99"/>
          </a:solidFill>
          <a:prstDash val="solid"/>
        </a:ln>
        <a:effectLst/>
      </dsp:spPr>
      <dsp:style>
        <a:lnRef idx="2">
          <a:scrgbClr r="0" g="0" b="0"/>
        </a:lnRef>
        <a:fillRef idx="1">
          <a:scrgbClr r="0" g="0" b="0"/>
        </a:fillRef>
        <a:effectRef idx="0">
          <a:scrgbClr r="0" g="0" b="0"/>
        </a:effectRef>
        <a:fontRef idx="minor">
          <a:schemeClr val="lt1"/>
        </a:fontRef>
      </dsp:style>
    </dsp:sp>
    <dsp:sp modelId="{03AF1997-5816-48A4-B9B0-779CED48300C}">
      <dsp:nvSpPr>
        <dsp:cNvPr id="0" name=""/>
        <dsp:cNvSpPr/>
      </dsp:nvSpPr>
      <dsp:spPr>
        <a:xfrm>
          <a:off x="219610" y="3147407"/>
          <a:ext cx="1968380" cy="172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EC" sz="3100" kern="1200" dirty="0" err="1" smtClean="0"/>
            <a:t>NetBeans</a:t>
          </a:r>
          <a:r>
            <a:rPr lang="es-EC" sz="3100" kern="1200" dirty="0" smtClean="0"/>
            <a:t> IDE</a:t>
          </a:r>
          <a:endParaRPr lang="es-EC" sz="3100" kern="1200" dirty="0"/>
        </a:p>
      </dsp:txBody>
      <dsp:txXfrm>
        <a:off x="219610" y="3147407"/>
        <a:ext cx="1968380" cy="1725400"/>
      </dsp:txXfrm>
    </dsp:sp>
    <dsp:sp modelId="{080F5F68-6A97-418E-9E68-D1EB520952E7}">
      <dsp:nvSpPr>
        <dsp:cNvPr id="0" name=""/>
        <dsp:cNvSpPr/>
      </dsp:nvSpPr>
      <dsp:spPr>
        <a:xfrm>
          <a:off x="1816598" y="2335454"/>
          <a:ext cx="371392" cy="371392"/>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EDE9D-E37C-4C27-87FC-DC7240AC3D29}">
      <dsp:nvSpPr>
        <dsp:cNvPr id="0" name=""/>
        <dsp:cNvSpPr/>
      </dsp:nvSpPr>
      <dsp:spPr>
        <a:xfrm rot="5400000">
          <a:off x="2848013" y="1899691"/>
          <a:ext cx="1310289" cy="2180292"/>
        </a:xfrm>
        <a:prstGeom prst="corner">
          <a:avLst>
            <a:gd name="adj1" fmla="val 16120"/>
            <a:gd name="adj2" fmla="val 16110"/>
          </a:avLst>
        </a:prstGeom>
        <a:solidFill>
          <a:srgbClr val="00B0F0"/>
        </a:solidFill>
        <a:ln w="15875" cap="rnd"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AD5C0182-E911-4234-B41B-56BB4BCFFEFB}">
      <dsp:nvSpPr>
        <dsp:cNvPr id="0" name=""/>
        <dsp:cNvSpPr/>
      </dsp:nvSpPr>
      <dsp:spPr>
        <a:xfrm>
          <a:off x="2629293" y="2551129"/>
          <a:ext cx="1968380" cy="172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EC" sz="3100" kern="1200" dirty="0" smtClean="0"/>
            <a:t>Lenguaje HTML</a:t>
          </a:r>
          <a:endParaRPr lang="es-EC" sz="3100" kern="1200" dirty="0"/>
        </a:p>
      </dsp:txBody>
      <dsp:txXfrm>
        <a:off x="2629293" y="2551129"/>
        <a:ext cx="1968380" cy="1725400"/>
      </dsp:txXfrm>
    </dsp:sp>
    <dsp:sp modelId="{3047AEC7-FBC2-42F0-9136-6BD790E84557}">
      <dsp:nvSpPr>
        <dsp:cNvPr id="0" name=""/>
        <dsp:cNvSpPr/>
      </dsp:nvSpPr>
      <dsp:spPr>
        <a:xfrm>
          <a:off x="4226281" y="1739176"/>
          <a:ext cx="371392" cy="371392"/>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A064B-9AC3-47B3-A6E6-0622CDB2F422}">
      <dsp:nvSpPr>
        <dsp:cNvPr id="0" name=""/>
        <dsp:cNvSpPr/>
      </dsp:nvSpPr>
      <dsp:spPr>
        <a:xfrm rot="5400000">
          <a:off x="5257695" y="1303413"/>
          <a:ext cx="1310289" cy="2180292"/>
        </a:xfrm>
        <a:prstGeom prst="corner">
          <a:avLst>
            <a:gd name="adj1" fmla="val 16120"/>
            <a:gd name="adj2" fmla="val 16110"/>
          </a:avLst>
        </a:prstGeom>
        <a:solidFill>
          <a:schemeClr val="accent1">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79070-C9E6-4E97-A1AE-EEC586805BCD}">
      <dsp:nvSpPr>
        <dsp:cNvPr id="0" name=""/>
        <dsp:cNvSpPr/>
      </dsp:nvSpPr>
      <dsp:spPr>
        <a:xfrm>
          <a:off x="5038975" y="1954851"/>
          <a:ext cx="1968380" cy="172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EC" sz="3100" kern="1200" dirty="0" smtClean="0"/>
            <a:t>Lenguaje JavaScript</a:t>
          </a:r>
          <a:endParaRPr lang="es-EC" sz="3100" kern="1200" dirty="0"/>
        </a:p>
      </dsp:txBody>
      <dsp:txXfrm>
        <a:off x="5038975" y="1954851"/>
        <a:ext cx="1968380" cy="1725400"/>
      </dsp:txXfrm>
    </dsp:sp>
    <dsp:sp modelId="{EA4862E2-2E31-4084-8B09-A61BD7460A96}">
      <dsp:nvSpPr>
        <dsp:cNvPr id="0" name=""/>
        <dsp:cNvSpPr/>
      </dsp:nvSpPr>
      <dsp:spPr>
        <a:xfrm>
          <a:off x="6635963" y="1142897"/>
          <a:ext cx="371392" cy="371392"/>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C7D31-419F-4349-A7AA-3D47944AE7CA}">
      <dsp:nvSpPr>
        <dsp:cNvPr id="0" name=""/>
        <dsp:cNvSpPr/>
      </dsp:nvSpPr>
      <dsp:spPr>
        <a:xfrm rot="5400000">
          <a:off x="7667377" y="707135"/>
          <a:ext cx="1310289" cy="2180292"/>
        </a:xfrm>
        <a:prstGeom prst="corner">
          <a:avLst>
            <a:gd name="adj1" fmla="val 16120"/>
            <a:gd name="adj2" fmla="val 16110"/>
          </a:avLst>
        </a:prstGeom>
        <a:solidFill>
          <a:srgbClr val="FFFF00"/>
        </a:solidFill>
        <a:ln w="15875" cap="rnd"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sp>
    <dsp:sp modelId="{7880B186-9862-4F29-B27A-596D5C290D86}">
      <dsp:nvSpPr>
        <dsp:cNvPr id="0" name=""/>
        <dsp:cNvSpPr/>
      </dsp:nvSpPr>
      <dsp:spPr>
        <a:xfrm>
          <a:off x="7448657" y="1358572"/>
          <a:ext cx="1968380" cy="172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EC" sz="3100" kern="1200" dirty="0" smtClean="0"/>
            <a:t>Lenguaje CSS</a:t>
          </a:r>
          <a:endParaRPr lang="es-EC" sz="3100" kern="1200" dirty="0"/>
        </a:p>
      </dsp:txBody>
      <dsp:txXfrm>
        <a:off x="7448657" y="1358572"/>
        <a:ext cx="1968380" cy="1725400"/>
      </dsp:txXfrm>
    </dsp:sp>
    <dsp:sp modelId="{C001FA2E-C013-4DE8-A882-F57EA818B368}">
      <dsp:nvSpPr>
        <dsp:cNvPr id="0" name=""/>
        <dsp:cNvSpPr/>
      </dsp:nvSpPr>
      <dsp:spPr>
        <a:xfrm>
          <a:off x="9045645" y="546619"/>
          <a:ext cx="371392" cy="371392"/>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7C5A0-82B7-465E-B61D-A2A02076A4CB}">
      <dsp:nvSpPr>
        <dsp:cNvPr id="0" name=""/>
        <dsp:cNvSpPr/>
      </dsp:nvSpPr>
      <dsp:spPr>
        <a:xfrm rot="5400000">
          <a:off x="10077059" y="110856"/>
          <a:ext cx="1310289" cy="2180292"/>
        </a:xfrm>
        <a:prstGeom prst="corner">
          <a:avLst>
            <a:gd name="adj1" fmla="val 16120"/>
            <a:gd name="adj2" fmla="val 16110"/>
          </a:avLst>
        </a:prstGeom>
        <a:solidFill>
          <a:srgbClr val="CDB1DD"/>
        </a:solidFill>
        <a:ln w="15875" cap="rnd"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3A4C46A0-57D6-4C86-A54A-001C1362B9D4}">
      <dsp:nvSpPr>
        <dsp:cNvPr id="0" name=""/>
        <dsp:cNvSpPr/>
      </dsp:nvSpPr>
      <dsp:spPr>
        <a:xfrm>
          <a:off x="9858340" y="762294"/>
          <a:ext cx="1968380" cy="172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EC" sz="3100" kern="1200" dirty="0" smtClean="0"/>
            <a:t>Biblioteca </a:t>
          </a:r>
          <a:r>
            <a:rPr lang="es-EC" sz="3100" kern="1200" dirty="0" err="1" smtClean="0"/>
            <a:t>jQuery</a:t>
          </a:r>
          <a:endParaRPr lang="es-EC" sz="3100" kern="1200" dirty="0"/>
        </a:p>
      </dsp:txBody>
      <dsp:txXfrm>
        <a:off x="9858340" y="762294"/>
        <a:ext cx="1968380" cy="172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DEC9C-4C6A-4AC1-8C8E-D4551FA70F0F}">
      <dsp:nvSpPr>
        <dsp:cNvPr id="0" name=""/>
        <dsp:cNvSpPr/>
      </dsp:nvSpPr>
      <dsp:spPr>
        <a:xfrm>
          <a:off x="1222" y="5"/>
          <a:ext cx="4769650" cy="4703724"/>
        </a:xfrm>
        <a:prstGeom prst="rect">
          <a:avLst/>
        </a:prstGeom>
        <a:solidFill>
          <a:schemeClr val="accent1">
            <a:lumMod val="20000"/>
            <a:lumOff val="8000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El Ingeniero Geógrafo tiene complicaciones al definir los valores a presupuestar por sus servicios como profesional en las áreas de Geodesia, Sensores Remotos y Topografía.</a:t>
          </a:r>
        </a:p>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 </a:t>
          </a:r>
        </a:p>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Gran cantidad de factores que intervienen.</a:t>
          </a:r>
        </a:p>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 </a:t>
          </a:r>
        </a:p>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En la actualidad estos valores son fijados por la experiencia del profesional, variando de persona a persona.</a:t>
          </a:r>
        </a:p>
        <a:p>
          <a:pPr lvl="0" algn="ctr" defTabSz="889000">
            <a:lnSpc>
              <a:spcPct val="90000"/>
            </a:lnSpc>
            <a:spcBef>
              <a:spcPct val="0"/>
            </a:spcBef>
            <a:spcAft>
              <a:spcPct val="35000"/>
            </a:spcAft>
          </a:pPr>
          <a:endParaRPr lang="es-US" sz="2000" kern="1200" dirty="0" smtClean="0">
            <a:solidFill>
              <a:schemeClr val="tx1"/>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Mismo trabajo tiene diferentes costos</a:t>
          </a:r>
          <a:r>
            <a:rPr lang="es-US" sz="2000" kern="1200" dirty="0" smtClean="0">
              <a:latin typeface="Arial" panose="020B0604020202020204" pitchFamily="34" charset="0"/>
              <a:cs typeface="Arial" panose="020B0604020202020204" pitchFamily="34" charset="0"/>
            </a:rPr>
            <a:t>. </a:t>
          </a:r>
          <a:endParaRPr lang="es-EC" sz="2000" kern="1200" dirty="0">
            <a:latin typeface="Arial" panose="020B0604020202020204" pitchFamily="34" charset="0"/>
            <a:cs typeface="Arial" panose="020B0604020202020204" pitchFamily="34" charset="0"/>
          </a:endParaRPr>
        </a:p>
      </dsp:txBody>
      <dsp:txXfrm>
        <a:off x="1222" y="5"/>
        <a:ext cx="4769650" cy="4703724"/>
      </dsp:txXfrm>
    </dsp:sp>
    <dsp:sp modelId="{510068B1-A8AD-445C-82A4-90FCD8442EF4}">
      <dsp:nvSpPr>
        <dsp:cNvPr id="0" name=""/>
        <dsp:cNvSpPr/>
      </dsp:nvSpPr>
      <dsp:spPr>
        <a:xfrm>
          <a:off x="5247838" y="5"/>
          <a:ext cx="4769650" cy="4703724"/>
        </a:xfrm>
        <a:prstGeom prst="rect">
          <a:avLst/>
        </a:prstGeom>
        <a:solidFill>
          <a:schemeClr val="accent2">
            <a:lumMod val="40000"/>
            <a:lumOff val="6000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Necesario un análisis de costos unitarios </a:t>
          </a:r>
        </a:p>
        <a:p>
          <a:pPr lvl="0" algn="ctr" defTabSz="889000">
            <a:lnSpc>
              <a:spcPct val="90000"/>
            </a:lnSpc>
            <a:spcBef>
              <a:spcPct val="0"/>
            </a:spcBef>
            <a:spcAft>
              <a:spcPct val="35000"/>
            </a:spcAft>
          </a:pPr>
          <a:endParaRPr lang="es-US" sz="2000" kern="1200" dirty="0" smtClean="0">
            <a:solidFill>
              <a:schemeClr val="tx1"/>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Guía y soporte al Ingeniero Geógrafo o a las diferentes instituciones </a:t>
          </a:r>
          <a:endParaRPr lang="es-US" sz="2000" kern="1200" dirty="0" smtClean="0">
            <a:solidFill>
              <a:schemeClr val="tx1"/>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endParaRPr lang="es-US" sz="2000" kern="1200" dirty="0" smtClean="0">
            <a:solidFill>
              <a:schemeClr val="tx1"/>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Permitiendo </a:t>
          </a:r>
          <a:r>
            <a:rPr lang="es-US" sz="2000" kern="1200" dirty="0" smtClean="0">
              <a:solidFill>
                <a:schemeClr val="tx1"/>
              </a:solidFill>
              <a:latin typeface="Arial" panose="020B0604020202020204" pitchFamily="34" charset="0"/>
              <a:cs typeface="Arial" panose="020B0604020202020204" pitchFamily="34" charset="0"/>
            </a:rPr>
            <a:t>unificar los presupuestos por servicios profesionales </a:t>
          </a:r>
          <a:endParaRPr lang="es-US" sz="2000" kern="1200" dirty="0" smtClean="0">
            <a:solidFill>
              <a:schemeClr val="tx1"/>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endParaRPr lang="es-US" sz="2000" kern="1200" dirty="0" smtClean="0">
            <a:solidFill>
              <a:schemeClr val="tx1"/>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Para </a:t>
          </a:r>
          <a:r>
            <a:rPr lang="es-US" sz="2000" kern="1200" dirty="0" smtClean="0">
              <a:solidFill>
                <a:schemeClr val="tx1"/>
              </a:solidFill>
              <a:latin typeface="Arial" panose="020B0604020202020204" pitchFamily="34" charset="0"/>
              <a:cs typeface="Arial" panose="020B0604020202020204" pitchFamily="34" charset="0"/>
            </a:rPr>
            <a:t>que este sea justo, real y con una utilidad adecuada. </a:t>
          </a:r>
        </a:p>
        <a:p>
          <a:pPr lvl="0" algn="ctr" defTabSz="889000">
            <a:lnSpc>
              <a:spcPct val="90000"/>
            </a:lnSpc>
            <a:spcBef>
              <a:spcPct val="0"/>
            </a:spcBef>
            <a:spcAft>
              <a:spcPct val="35000"/>
            </a:spcAft>
          </a:pPr>
          <a:endParaRPr lang="es-US" sz="2000" kern="1200" dirty="0" smtClean="0">
            <a:solidFill>
              <a:schemeClr val="tx1"/>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US" sz="2000" kern="1200" dirty="0" smtClean="0">
              <a:solidFill>
                <a:schemeClr val="tx1"/>
              </a:solidFill>
              <a:latin typeface="Arial" panose="020B0604020202020204" pitchFamily="34" charset="0"/>
              <a:cs typeface="Arial" panose="020B0604020202020204" pitchFamily="34" charset="0"/>
            </a:rPr>
            <a:t>Información </a:t>
          </a:r>
          <a:r>
            <a:rPr lang="es-US" sz="2000" kern="1200" dirty="0" smtClean="0">
              <a:solidFill>
                <a:schemeClr val="tx1"/>
              </a:solidFill>
              <a:latin typeface="Arial" panose="020B0604020202020204" pitchFamily="34" charset="0"/>
              <a:cs typeface="Arial" panose="020B0604020202020204" pitchFamily="34" charset="0"/>
            </a:rPr>
            <a:t>de entidades públicas, privadas y profesionales en el área que cuentan con la experiencia suficiente </a:t>
          </a:r>
          <a:endParaRPr lang="es-EC" sz="2000" kern="1200" dirty="0">
            <a:solidFill>
              <a:schemeClr val="tx1"/>
            </a:solidFill>
            <a:latin typeface="Arial" panose="020B0604020202020204" pitchFamily="34" charset="0"/>
            <a:cs typeface="Arial" panose="020B0604020202020204" pitchFamily="34" charset="0"/>
          </a:endParaRPr>
        </a:p>
      </dsp:txBody>
      <dsp:txXfrm>
        <a:off x="5247838" y="5"/>
        <a:ext cx="4769650" cy="4703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3BC77-BE74-4228-A83E-89753146B056}">
      <dsp:nvSpPr>
        <dsp:cNvPr id="0" name=""/>
        <dsp:cNvSpPr/>
      </dsp:nvSpPr>
      <dsp:spPr>
        <a:xfrm>
          <a:off x="2684305" y="0"/>
          <a:ext cx="4026459" cy="1300404"/>
        </a:xfrm>
        <a:prstGeom prst="rightArrow">
          <a:avLst>
            <a:gd name="adj1" fmla="val 75000"/>
            <a:gd name="adj2" fmla="val 50000"/>
          </a:avLst>
        </a:prstGeom>
        <a:solidFill>
          <a:schemeClr val="lt1">
            <a:alpha val="90000"/>
            <a:tint val="40000"/>
            <a:hueOff val="0"/>
            <a:satOff val="0"/>
            <a:lumOff val="0"/>
            <a:alphaOff val="0"/>
          </a:schemeClr>
        </a:solidFill>
        <a:ln w="15875"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Revisión equipo</a:t>
          </a:r>
          <a:endParaRPr lang="es-EC" sz="2000" kern="1200" dirty="0"/>
        </a:p>
        <a:p>
          <a:pPr marL="228600" lvl="1" indent="-228600" algn="l" defTabSz="889000">
            <a:lnSpc>
              <a:spcPct val="90000"/>
            </a:lnSpc>
            <a:spcBef>
              <a:spcPct val="0"/>
            </a:spcBef>
            <a:spcAft>
              <a:spcPct val="15000"/>
            </a:spcAft>
            <a:buChar char="••"/>
          </a:pPr>
          <a:r>
            <a:rPr lang="es-EC" sz="2000" kern="1200" dirty="0" smtClean="0"/>
            <a:t>Revisión cronograma</a:t>
          </a:r>
          <a:endParaRPr lang="es-EC" sz="2000" kern="1200" dirty="0"/>
        </a:p>
      </dsp:txBody>
      <dsp:txXfrm>
        <a:off x="2684305" y="162551"/>
        <a:ext cx="3538808" cy="975303"/>
      </dsp:txXfrm>
    </dsp:sp>
    <dsp:sp modelId="{B388DE07-E655-4084-9E3F-1612AFA649DD}">
      <dsp:nvSpPr>
        <dsp:cNvPr id="0" name=""/>
        <dsp:cNvSpPr/>
      </dsp:nvSpPr>
      <dsp:spPr>
        <a:xfrm>
          <a:off x="0" y="0"/>
          <a:ext cx="2684306" cy="1300404"/>
        </a:xfrm>
        <a:prstGeom prst="roundRect">
          <a:avLst/>
        </a:prstGeom>
        <a:solidFill>
          <a:srgbClr val="CCECFF"/>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Planificación</a:t>
          </a:r>
          <a:endParaRPr lang="es-EC" sz="2800" kern="1200" dirty="0"/>
        </a:p>
      </dsp:txBody>
      <dsp:txXfrm>
        <a:off x="63480" y="63480"/>
        <a:ext cx="2557346" cy="1173444"/>
      </dsp:txXfrm>
    </dsp:sp>
    <dsp:sp modelId="{7F040AC1-EB35-4337-AC41-ECD74CCC86D6}">
      <dsp:nvSpPr>
        <dsp:cNvPr id="0" name=""/>
        <dsp:cNvSpPr/>
      </dsp:nvSpPr>
      <dsp:spPr>
        <a:xfrm>
          <a:off x="2684305" y="1430445"/>
          <a:ext cx="4026459" cy="1300404"/>
        </a:xfrm>
        <a:prstGeom prst="rightArrow">
          <a:avLst>
            <a:gd name="adj1" fmla="val 75000"/>
            <a:gd name="adj2" fmla="val 50000"/>
          </a:avLst>
        </a:prstGeom>
        <a:solidFill>
          <a:schemeClr val="lt1">
            <a:alpha val="90000"/>
            <a:tint val="40000"/>
            <a:hueOff val="0"/>
            <a:satOff val="0"/>
            <a:lumOff val="0"/>
            <a:alphaOff val="0"/>
          </a:schemeClr>
        </a:solidFill>
        <a:ln w="15875"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Base - móvil</a:t>
          </a:r>
          <a:endParaRPr lang="es-EC" sz="2000" kern="1200" dirty="0"/>
        </a:p>
        <a:p>
          <a:pPr marL="228600" lvl="1" indent="-228600" algn="just" defTabSz="889000">
            <a:lnSpc>
              <a:spcPct val="90000"/>
            </a:lnSpc>
            <a:spcBef>
              <a:spcPct val="0"/>
            </a:spcBef>
            <a:spcAft>
              <a:spcPct val="15000"/>
            </a:spcAft>
            <a:buChar char="••"/>
          </a:pPr>
          <a:r>
            <a:rPr lang="es-EC" sz="2000" kern="1200" dirty="0" smtClean="0"/>
            <a:t>tiempo de observación - precisión</a:t>
          </a:r>
          <a:endParaRPr lang="es-EC" sz="2000" kern="1200" dirty="0"/>
        </a:p>
      </dsp:txBody>
      <dsp:txXfrm>
        <a:off x="2684305" y="1592996"/>
        <a:ext cx="3538808" cy="975303"/>
      </dsp:txXfrm>
    </dsp:sp>
    <dsp:sp modelId="{19F15EDF-DC71-4AB7-BF94-583CC6EEB693}">
      <dsp:nvSpPr>
        <dsp:cNvPr id="0" name=""/>
        <dsp:cNvSpPr/>
      </dsp:nvSpPr>
      <dsp:spPr>
        <a:xfrm>
          <a:off x="0" y="1430445"/>
          <a:ext cx="2684306" cy="1300404"/>
        </a:xfrm>
        <a:prstGeom prst="roundRect">
          <a:avLst/>
        </a:prstGeom>
        <a:solidFill>
          <a:srgbClr val="FFFFCC"/>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Recolección de datos</a:t>
          </a:r>
          <a:endParaRPr lang="es-EC" sz="2800" kern="1200" dirty="0"/>
        </a:p>
      </dsp:txBody>
      <dsp:txXfrm>
        <a:off x="63480" y="1493925"/>
        <a:ext cx="2557346" cy="1173444"/>
      </dsp:txXfrm>
    </dsp:sp>
    <dsp:sp modelId="{E33ACA09-8860-4FDF-97E2-3D7B8BD71A8F}">
      <dsp:nvSpPr>
        <dsp:cNvPr id="0" name=""/>
        <dsp:cNvSpPr/>
      </dsp:nvSpPr>
      <dsp:spPr>
        <a:xfrm>
          <a:off x="2684305" y="2860890"/>
          <a:ext cx="4026459" cy="1300404"/>
        </a:xfrm>
        <a:prstGeom prst="rightArrow">
          <a:avLst>
            <a:gd name="adj1" fmla="val 75000"/>
            <a:gd name="adj2" fmla="val 50000"/>
          </a:avLst>
        </a:prstGeom>
        <a:solidFill>
          <a:schemeClr val="lt1">
            <a:alpha val="90000"/>
            <a:tint val="40000"/>
            <a:hueOff val="0"/>
            <a:satOff val="0"/>
            <a:lumOff val="0"/>
            <a:alphaOff val="0"/>
          </a:schemeClr>
        </a:solidFill>
        <a:ln w="15875"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Cálculo de parámetros de transformación</a:t>
          </a:r>
          <a:endParaRPr lang="es-EC" sz="2000" kern="1200" dirty="0"/>
        </a:p>
      </dsp:txBody>
      <dsp:txXfrm>
        <a:off x="2684305" y="3023441"/>
        <a:ext cx="3538808" cy="975303"/>
      </dsp:txXfrm>
    </dsp:sp>
    <dsp:sp modelId="{06942EA0-F50C-4C0B-8687-9FD78F74E66D}">
      <dsp:nvSpPr>
        <dsp:cNvPr id="0" name=""/>
        <dsp:cNvSpPr/>
      </dsp:nvSpPr>
      <dsp:spPr>
        <a:xfrm>
          <a:off x="0" y="2860890"/>
          <a:ext cx="2684306" cy="1300404"/>
        </a:xfrm>
        <a:prstGeom prst="roundRect">
          <a:avLst/>
        </a:prstGeom>
        <a:solidFill>
          <a:srgbClr val="CCFF66"/>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Procesado de datos</a:t>
          </a:r>
          <a:endParaRPr lang="es-EC" sz="2800" kern="1200" dirty="0"/>
        </a:p>
      </dsp:txBody>
      <dsp:txXfrm>
        <a:off x="63480" y="2924370"/>
        <a:ext cx="2557346" cy="1173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3BC77-BE74-4228-A83E-89753146B056}">
      <dsp:nvSpPr>
        <dsp:cNvPr id="0" name=""/>
        <dsp:cNvSpPr/>
      </dsp:nvSpPr>
      <dsp:spPr>
        <a:xfrm>
          <a:off x="4359186" y="34"/>
          <a:ext cx="6530800" cy="2348816"/>
        </a:xfrm>
        <a:prstGeom prst="rightArrow">
          <a:avLst>
            <a:gd name="adj1" fmla="val 75000"/>
            <a:gd name="adj2" fmla="val 50000"/>
          </a:avLst>
        </a:prstGeom>
        <a:solidFill>
          <a:schemeClr val="lt1">
            <a:alpha val="90000"/>
            <a:tint val="40000"/>
            <a:hueOff val="0"/>
            <a:satOff val="0"/>
            <a:lumOff val="0"/>
            <a:alphaOff val="0"/>
          </a:schemeClr>
        </a:solidFill>
        <a:ln w="15875"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US" sz="2000" kern="1200" dirty="0" smtClean="0"/>
            <a:t>Revisar la información cartográfica existente </a:t>
          </a:r>
          <a:endParaRPr lang="es-EC" sz="2000" kern="1200" dirty="0"/>
        </a:p>
        <a:p>
          <a:pPr marL="228600" lvl="1" indent="-228600" algn="l" defTabSz="889000">
            <a:lnSpc>
              <a:spcPct val="90000"/>
            </a:lnSpc>
            <a:spcBef>
              <a:spcPct val="0"/>
            </a:spcBef>
            <a:spcAft>
              <a:spcPct val="15000"/>
            </a:spcAft>
            <a:buChar char="••"/>
          </a:pPr>
          <a:r>
            <a:rPr lang="es-US" sz="2000" kern="1200" dirty="0" smtClean="0"/>
            <a:t>Determinar formas de acceso, clima, condiciones del terreno, vegetación existente y extensión del trabajo.</a:t>
          </a:r>
          <a:endParaRPr lang="es-EC" sz="2000" kern="1200" dirty="0"/>
        </a:p>
        <a:p>
          <a:pPr marL="228600" lvl="1" indent="-228600" algn="l" defTabSz="889000">
            <a:lnSpc>
              <a:spcPct val="90000"/>
            </a:lnSpc>
            <a:spcBef>
              <a:spcPct val="0"/>
            </a:spcBef>
            <a:spcAft>
              <a:spcPct val="15000"/>
            </a:spcAft>
            <a:buChar char="••"/>
          </a:pPr>
          <a:r>
            <a:rPr lang="es-US" sz="2000" kern="1200" dirty="0" smtClean="0"/>
            <a:t>Personal necesario, equipos, fecha de realización del trabajo, transporte, viáticos, etc.</a:t>
          </a:r>
          <a:endParaRPr lang="es-EC" sz="2000" kern="1200" dirty="0"/>
        </a:p>
      </dsp:txBody>
      <dsp:txXfrm>
        <a:off x="4359186" y="293636"/>
        <a:ext cx="5649994" cy="1761612"/>
      </dsp:txXfrm>
    </dsp:sp>
    <dsp:sp modelId="{B388DE07-E655-4084-9E3F-1612AFA649DD}">
      <dsp:nvSpPr>
        <dsp:cNvPr id="0" name=""/>
        <dsp:cNvSpPr/>
      </dsp:nvSpPr>
      <dsp:spPr>
        <a:xfrm>
          <a:off x="5319" y="871438"/>
          <a:ext cx="4353866" cy="606008"/>
        </a:xfrm>
        <a:prstGeom prst="roundRect">
          <a:avLst/>
        </a:prstGeom>
        <a:solidFill>
          <a:srgbClr val="CCECFF"/>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Planificación</a:t>
          </a:r>
          <a:endParaRPr lang="es-EC" sz="2800" kern="1200" dirty="0"/>
        </a:p>
      </dsp:txBody>
      <dsp:txXfrm>
        <a:off x="34902" y="901021"/>
        <a:ext cx="4294700" cy="546842"/>
      </dsp:txXfrm>
    </dsp:sp>
    <dsp:sp modelId="{7F040AC1-EB35-4337-AC41-ECD74CCC86D6}">
      <dsp:nvSpPr>
        <dsp:cNvPr id="0" name=""/>
        <dsp:cNvSpPr/>
      </dsp:nvSpPr>
      <dsp:spPr>
        <a:xfrm>
          <a:off x="4359186" y="2409451"/>
          <a:ext cx="6530800" cy="2056005"/>
        </a:xfrm>
        <a:prstGeom prst="rightArrow">
          <a:avLst>
            <a:gd name="adj1" fmla="val 75000"/>
            <a:gd name="adj2" fmla="val 50000"/>
          </a:avLst>
        </a:prstGeom>
        <a:solidFill>
          <a:schemeClr val="lt1">
            <a:alpha val="90000"/>
            <a:tint val="40000"/>
            <a:hueOff val="0"/>
            <a:satOff val="0"/>
            <a:lumOff val="0"/>
            <a:alphaOff val="0"/>
          </a:schemeClr>
        </a:solidFill>
        <a:ln w="15875"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r>
            <a:rPr lang="es-US" sz="2000" kern="1200" dirty="0" smtClean="0"/>
            <a:t>Seguridad (aparatos y personal)</a:t>
          </a:r>
          <a:endParaRPr lang="es-EC" sz="2000" kern="1200" dirty="0"/>
        </a:p>
        <a:p>
          <a:pPr marL="228600" lvl="1" indent="-228600" algn="just" defTabSz="889000">
            <a:lnSpc>
              <a:spcPct val="90000"/>
            </a:lnSpc>
            <a:spcBef>
              <a:spcPct val="0"/>
            </a:spcBef>
            <a:spcAft>
              <a:spcPct val="15000"/>
            </a:spcAft>
            <a:buChar char="••"/>
          </a:pPr>
          <a:r>
            <a:rPr lang="es-US" sz="2000" kern="1200" dirty="0" smtClean="0"/>
            <a:t>Ubicación de equipos, distribución del personal, ubicación de puntos de control.</a:t>
          </a:r>
          <a:endParaRPr lang="es-EC" sz="2000" kern="1200" dirty="0"/>
        </a:p>
        <a:p>
          <a:pPr marL="228600" lvl="1" indent="-228600" algn="just" defTabSz="889000">
            <a:lnSpc>
              <a:spcPct val="90000"/>
            </a:lnSpc>
            <a:spcBef>
              <a:spcPct val="0"/>
            </a:spcBef>
            <a:spcAft>
              <a:spcPct val="15000"/>
            </a:spcAft>
            <a:buChar char="••"/>
          </a:pPr>
          <a:r>
            <a:rPr lang="es-US" sz="2000" kern="1200" dirty="0" smtClean="0"/>
            <a:t>Llevar un registro gráfico en una libreta de campo</a:t>
          </a:r>
          <a:endParaRPr lang="es-EC" sz="2000" kern="1200" dirty="0"/>
        </a:p>
        <a:p>
          <a:pPr marL="228600" lvl="1" indent="-228600" algn="just" defTabSz="889000">
            <a:lnSpc>
              <a:spcPct val="90000"/>
            </a:lnSpc>
            <a:spcBef>
              <a:spcPct val="0"/>
            </a:spcBef>
            <a:spcAft>
              <a:spcPct val="15000"/>
            </a:spcAft>
            <a:buChar char="••"/>
          </a:pPr>
          <a:r>
            <a:rPr lang="es-US" sz="2000" kern="1200" dirty="0" smtClean="0"/>
            <a:t>Vestimenta adecuada y accesorios</a:t>
          </a:r>
          <a:endParaRPr lang="es-EC" sz="2000" kern="1200" dirty="0"/>
        </a:p>
      </dsp:txBody>
      <dsp:txXfrm>
        <a:off x="4359186" y="2666452"/>
        <a:ext cx="5759798" cy="1542003"/>
      </dsp:txXfrm>
    </dsp:sp>
    <dsp:sp modelId="{19F15EDF-DC71-4AB7-BF94-583CC6EEB693}">
      <dsp:nvSpPr>
        <dsp:cNvPr id="0" name=""/>
        <dsp:cNvSpPr/>
      </dsp:nvSpPr>
      <dsp:spPr>
        <a:xfrm>
          <a:off x="5319" y="3134449"/>
          <a:ext cx="4353866" cy="606008"/>
        </a:xfrm>
        <a:prstGeom prst="roundRect">
          <a:avLst/>
        </a:prstGeom>
        <a:solidFill>
          <a:srgbClr val="FFFFCC"/>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Trabajo de Campo</a:t>
          </a:r>
          <a:endParaRPr lang="es-EC" sz="2800" kern="1200" dirty="0"/>
        </a:p>
      </dsp:txBody>
      <dsp:txXfrm>
        <a:off x="34902" y="3164032"/>
        <a:ext cx="4294700" cy="546842"/>
      </dsp:txXfrm>
    </dsp:sp>
    <dsp:sp modelId="{E33ACA09-8860-4FDF-97E2-3D7B8BD71A8F}">
      <dsp:nvSpPr>
        <dsp:cNvPr id="0" name=""/>
        <dsp:cNvSpPr/>
      </dsp:nvSpPr>
      <dsp:spPr>
        <a:xfrm>
          <a:off x="4359186" y="4526057"/>
          <a:ext cx="6530800" cy="1273466"/>
        </a:xfrm>
        <a:prstGeom prst="rightArrow">
          <a:avLst>
            <a:gd name="adj1" fmla="val 75000"/>
            <a:gd name="adj2" fmla="val 50000"/>
          </a:avLst>
        </a:prstGeom>
        <a:solidFill>
          <a:schemeClr val="lt1">
            <a:alpha val="90000"/>
            <a:tint val="40000"/>
            <a:hueOff val="0"/>
            <a:satOff val="0"/>
            <a:lumOff val="0"/>
            <a:alphaOff val="0"/>
          </a:schemeClr>
        </a:solidFill>
        <a:ln w="15875"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r>
            <a:rPr lang="es-US" sz="2000" kern="1200" dirty="0" smtClean="0"/>
            <a:t>Transferencia de datos al software (CAD)</a:t>
          </a:r>
          <a:endParaRPr lang="es-EC" sz="2000" kern="1200" dirty="0"/>
        </a:p>
        <a:p>
          <a:pPr marL="228600" lvl="1" indent="-228600" algn="just" defTabSz="889000">
            <a:lnSpc>
              <a:spcPct val="90000"/>
            </a:lnSpc>
            <a:spcBef>
              <a:spcPct val="0"/>
            </a:spcBef>
            <a:spcAft>
              <a:spcPct val="15000"/>
            </a:spcAft>
            <a:buChar char="••"/>
          </a:pPr>
          <a:r>
            <a:rPr lang="es-US" sz="2000" kern="1200" dirty="0" smtClean="0"/>
            <a:t>Plano o mapa con ayuda de anotaciones en la libreta de campo.</a:t>
          </a:r>
          <a:endParaRPr lang="es-EC" sz="2000" kern="1200" dirty="0" smtClean="0"/>
        </a:p>
      </dsp:txBody>
      <dsp:txXfrm>
        <a:off x="4359186" y="4685240"/>
        <a:ext cx="6053250" cy="955100"/>
      </dsp:txXfrm>
    </dsp:sp>
    <dsp:sp modelId="{06942EA0-F50C-4C0B-8687-9FD78F74E66D}">
      <dsp:nvSpPr>
        <dsp:cNvPr id="0" name=""/>
        <dsp:cNvSpPr/>
      </dsp:nvSpPr>
      <dsp:spPr>
        <a:xfrm>
          <a:off x="5319" y="4859786"/>
          <a:ext cx="4353866" cy="606008"/>
        </a:xfrm>
        <a:prstGeom prst="roundRect">
          <a:avLst/>
        </a:prstGeom>
        <a:solidFill>
          <a:srgbClr val="CCFF66"/>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Trabajo de Gabinete</a:t>
          </a:r>
          <a:endParaRPr lang="es-EC" sz="2800" kern="1200" dirty="0"/>
        </a:p>
      </dsp:txBody>
      <dsp:txXfrm>
        <a:off x="34902" y="4889369"/>
        <a:ext cx="4294700" cy="5468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00B1E-4B3E-412B-B149-744823306677}">
      <dsp:nvSpPr>
        <dsp:cNvPr id="0" name=""/>
        <dsp:cNvSpPr/>
      </dsp:nvSpPr>
      <dsp:spPr>
        <a:xfrm>
          <a:off x="0" y="4360106"/>
          <a:ext cx="7113720" cy="572261"/>
        </a:xfrm>
        <a:prstGeom prst="rect">
          <a:avLst/>
        </a:prstGeom>
        <a:solidFill>
          <a:srgbClr val="CCFF66"/>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0" kern="1200" dirty="0" smtClean="0">
              <a:latin typeface="Arial" panose="020B0604020202020204" pitchFamily="34" charset="0"/>
              <a:cs typeface="Arial" panose="020B0604020202020204" pitchFamily="34" charset="0"/>
            </a:rPr>
            <a:t>Realización de la Ortoimagen</a:t>
          </a:r>
          <a:endParaRPr lang="es-EC" sz="2000" b="0" kern="1200" dirty="0">
            <a:latin typeface="Arial" panose="020B0604020202020204" pitchFamily="34" charset="0"/>
            <a:cs typeface="Arial" panose="020B0604020202020204" pitchFamily="34" charset="0"/>
          </a:endParaRPr>
        </a:p>
      </dsp:txBody>
      <dsp:txXfrm>
        <a:off x="0" y="4360106"/>
        <a:ext cx="7113720" cy="572261"/>
      </dsp:txXfrm>
    </dsp:sp>
    <dsp:sp modelId="{833BC98B-6BA3-45BC-A2A8-2697DECEBA79}">
      <dsp:nvSpPr>
        <dsp:cNvPr id="0" name=""/>
        <dsp:cNvSpPr/>
      </dsp:nvSpPr>
      <dsp:spPr>
        <a:xfrm rot="10800000">
          <a:off x="0" y="3488551"/>
          <a:ext cx="7113720" cy="880138"/>
        </a:xfrm>
        <a:prstGeom prst="upArrowCallou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US" sz="2000" b="0" kern="1200" dirty="0" smtClean="0">
              <a:latin typeface="Arial" panose="020B0604020202020204" pitchFamily="34" charset="0"/>
              <a:cs typeface="Arial" panose="020B0604020202020204" pitchFamily="34" charset="0"/>
            </a:rPr>
            <a:t>Obtención de MDT</a:t>
          </a:r>
          <a:endParaRPr lang="es-EC" sz="2000" b="0" kern="1200" dirty="0">
            <a:latin typeface="Arial" panose="020B0604020202020204" pitchFamily="34" charset="0"/>
            <a:cs typeface="Arial" panose="020B0604020202020204" pitchFamily="34" charset="0"/>
          </a:endParaRPr>
        </a:p>
      </dsp:txBody>
      <dsp:txXfrm rot="10800000">
        <a:off x="0" y="3488551"/>
        <a:ext cx="7113720" cy="571887"/>
      </dsp:txXfrm>
    </dsp:sp>
    <dsp:sp modelId="{269E9156-0697-4751-AE0A-9260C586FA35}">
      <dsp:nvSpPr>
        <dsp:cNvPr id="0" name=""/>
        <dsp:cNvSpPr/>
      </dsp:nvSpPr>
      <dsp:spPr>
        <a:xfrm rot="10800000">
          <a:off x="0" y="2616997"/>
          <a:ext cx="7113720" cy="880138"/>
        </a:xfrm>
        <a:prstGeom prst="upArrowCallou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0" kern="1200" dirty="0" smtClean="0">
              <a:latin typeface="Arial" panose="020B0604020202020204" pitchFamily="34" charset="0"/>
              <a:cs typeface="Arial" panose="020B0604020202020204" pitchFamily="34" charset="0"/>
            </a:rPr>
            <a:t>Orientación Externa</a:t>
          </a:r>
          <a:endParaRPr lang="es-EC" sz="2000" b="0" kern="1200" dirty="0">
            <a:latin typeface="Arial" panose="020B0604020202020204" pitchFamily="34" charset="0"/>
            <a:cs typeface="Arial" panose="020B0604020202020204" pitchFamily="34" charset="0"/>
          </a:endParaRPr>
        </a:p>
      </dsp:txBody>
      <dsp:txXfrm rot="10800000">
        <a:off x="0" y="2616997"/>
        <a:ext cx="7113720" cy="571887"/>
      </dsp:txXfrm>
    </dsp:sp>
    <dsp:sp modelId="{21516CFA-B877-4965-B9E6-D83958A0180E}">
      <dsp:nvSpPr>
        <dsp:cNvPr id="0" name=""/>
        <dsp:cNvSpPr/>
      </dsp:nvSpPr>
      <dsp:spPr>
        <a:xfrm rot="10800000">
          <a:off x="0" y="1745443"/>
          <a:ext cx="7113720" cy="880138"/>
        </a:xfrm>
        <a:prstGeom prst="upArrowCallou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0" kern="1200" dirty="0" smtClean="0">
              <a:latin typeface="Arial" panose="020B0604020202020204" pitchFamily="34" charset="0"/>
              <a:cs typeface="Arial" panose="020B0604020202020204" pitchFamily="34" charset="0"/>
            </a:rPr>
            <a:t>Localización de puntos de control y puntos de paso</a:t>
          </a:r>
          <a:endParaRPr lang="es-EC" sz="2000" b="0" kern="1200" dirty="0">
            <a:latin typeface="Arial" panose="020B0604020202020204" pitchFamily="34" charset="0"/>
            <a:cs typeface="Arial" panose="020B0604020202020204" pitchFamily="34" charset="0"/>
          </a:endParaRPr>
        </a:p>
      </dsp:txBody>
      <dsp:txXfrm rot="10800000">
        <a:off x="0" y="1745443"/>
        <a:ext cx="7113720" cy="571887"/>
      </dsp:txXfrm>
    </dsp:sp>
    <dsp:sp modelId="{1525B95C-80FF-42C0-8425-2E563F022079}">
      <dsp:nvSpPr>
        <dsp:cNvPr id="0" name=""/>
        <dsp:cNvSpPr/>
      </dsp:nvSpPr>
      <dsp:spPr>
        <a:xfrm rot="10800000">
          <a:off x="0" y="873888"/>
          <a:ext cx="7113720" cy="880138"/>
        </a:xfrm>
        <a:prstGeom prst="upArrowCallout">
          <a:avLst/>
        </a:prstGeom>
        <a:solidFill>
          <a:srgbClr val="FFFFCC"/>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0" kern="1200" dirty="0" smtClean="0">
              <a:latin typeface="Arial" panose="020B0604020202020204" pitchFamily="34" charset="0"/>
              <a:cs typeface="Arial" panose="020B0604020202020204" pitchFamily="34" charset="0"/>
            </a:rPr>
            <a:t>Orientación interna</a:t>
          </a:r>
          <a:endParaRPr lang="es-EC" sz="2000" b="0" kern="1200" dirty="0">
            <a:latin typeface="Arial" panose="020B0604020202020204" pitchFamily="34" charset="0"/>
            <a:cs typeface="Arial" panose="020B0604020202020204" pitchFamily="34" charset="0"/>
          </a:endParaRPr>
        </a:p>
      </dsp:txBody>
      <dsp:txXfrm rot="10800000">
        <a:off x="0" y="873888"/>
        <a:ext cx="7113720" cy="571887"/>
      </dsp:txXfrm>
    </dsp:sp>
    <dsp:sp modelId="{4DDFEAA3-D262-4D5C-BB0C-3F59D5AEDC79}">
      <dsp:nvSpPr>
        <dsp:cNvPr id="0" name=""/>
        <dsp:cNvSpPr/>
      </dsp:nvSpPr>
      <dsp:spPr>
        <a:xfrm rot="10800000">
          <a:off x="0" y="2334"/>
          <a:ext cx="7113720" cy="880138"/>
        </a:xfrm>
        <a:prstGeom prst="upArrowCallout">
          <a:avLst/>
        </a:prstGeom>
        <a:solidFill>
          <a:srgbClr val="CCECFF"/>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0" kern="1200" dirty="0" smtClean="0">
              <a:latin typeface="Arial" panose="020B0604020202020204" pitchFamily="34" charset="0"/>
              <a:cs typeface="Arial" panose="020B0604020202020204" pitchFamily="34" charset="0"/>
            </a:rPr>
            <a:t>Definición del proyecto</a:t>
          </a:r>
          <a:endParaRPr lang="es-EC" sz="2000" b="0" kern="1200" dirty="0">
            <a:latin typeface="Arial" panose="020B0604020202020204" pitchFamily="34" charset="0"/>
            <a:cs typeface="Arial" panose="020B0604020202020204" pitchFamily="34" charset="0"/>
          </a:endParaRPr>
        </a:p>
      </dsp:txBody>
      <dsp:txXfrm rot="10800000">
        <a:off x="0" y="2334"/>
        <a:ext cx="7113720" cy="571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17DEF-DACB-4318-B928-C30FD1A6E989}">
      <dsp:nvSpPr>
        <dsp:cNvPr id="0" name=""/>
        <dsp:cNvSpPr/>
      </dsp:nvSpPr>
      <dsp:spPr>
        <a:xfrm>
          <a:off x="739269" y="0"/>
          <a:ext cx="8378383" cy="3066743"/>
        </a:xfrm>
        <a:prstGeom prst="rightArrow">
          <a:avLst/>
        </a:prstGeom>
        <a:solidFill>
          <a:srgbClr val="CDB1DD"/>
        </a:solidFill>
        <a:ln>
          <a:noFill/>
        </a:ln>
        <a:effectLst/>
      </dsp:spPr>
      <dsp:style>
        <a:lnRef idx="0">
          <a:scrgbClr r="0" g="0" b="0"/>
        </a:lnRef>
        <a:fillRef idx="1">
          <a:scrgbClr r="0" g="0" b="0"/>
        </a:fillRef>
        <a:effectRef idx="0">
          <a:scrgbClr r="0" g="0" b="0"/>
        </a:effectRef>
        <a:fontRef idx="minor"/>
      </dsp:style>
    </dsp:sp>
    <dsp:sp modelId="{2342267D-0174-41F4-9717-967502F3D89E}">
      <dsp:nvSpPr>
        <dsp:cNvPr id="0" name=""/>
        <dsp:cNvSpPr/>
      </dsp:nvSpPr>
      <dsp:spPr>
        <a:xfrm>
          <a:off x="5413" y="920022"/>
          <a:ext cx="2743080" cy="1226697"/>
        </a:xfrm>
        <a:prstGeom prst="roundRect">
          <a:avLst/>
        </a:prstGeom>
        <a:solidFill>
          <a:srgbClr val="CCFFC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US" sz="2000" kern="1200" dirty="0" smtClean="0">
              <a:solidFill>
                <a:schemeClr val="tx1"/>
              </a:solidFill>
            </a:rPr>
            <a:t>Costo Total= Costo U. * # Puntos</a:t>
          </a:r>
          <a:endParaRPr lang="es-EC" sz="2000" kern="1200" dirty="0">
            <a:solidFill>
              <a:schemeClr val="tx1"/>
            </a:solidFill>
          </a:endParaRPr>
        </a:p>
      </dsp:txBody>
      <dsp:txXfrm>
        <a:off x="65295" y="979904"/>
        <a:ext cx="2623316" cy="1106933"/>
      </dsp:txXfrm>
    </dsp:sp>
    <dsp:sp modelId="{F3222425-D1F5-42C1-9260-FD3ADFC4F80E}">
      <dsp:nvSpPr>
        <dsp:cNvPr id="0" name=""/>
        <dsp:cNvSpPr/>
      </dsp:nvSpPr>
      <dsp:spPr>
        <a:xfrm>
          <a:off x="3147488" y="920022"/>
          <a:ext cx="3263635" cy="1226697"/>
        </a:xfrm>
        <a:prstGeom prst="roundRect">
          <a:avLst/>
        </a:prstGeom>
        <a:solidFill>
          <a:srgbClr val="FFFF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US" sz="2000" kern="1200" dirty="0" smtClean="0">
              <a:solidFill>
                <a:schemeClr val="tx1"/>
              </a:solidFill>
            </a:rPr>
            <a:t>Utilidad (Recomendada 30%)</a:t>
          </a:r>
          <a:endParaRPr lang="es-EC" sz="2000" kern="1200" dirty="0">
            <a:solidFill>
              <a:schemeClr val="tx1"/>
            </a:solidFill>
          </a:endParaRPr>
        </a:p>
      </dsp:txBody>
      <dsp:txXfrm>
        <a:off x="3207370" y="979904"/>
        <a:ext cx="3143871" cy="1106933"/>
      </dsp:txXfrm>
    </dsp:sp>
    <dsp:sp modelId="{A1373378-F618-46FB-A03B-8DBD9032B680}">
      <dsp:nvSpPr>
        <dsp:cNvPr id="0" name=""/>
        <dsp:cNvSpPr/>
      </dsp:nvSpPr>
      <dsp:spPr>
        <a:xfrm>
          <a:off x="6810117" y="920022"/>
          <a:ext cx="3041390" cy="1226697"/>
        </a:xfrm>
        <a:prstGeom prst="roundRect">
          <a:avLst/>
        </a:prstGeom>
        <a:solidFill>
          <a:srgbClr val="99CC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Imprevistos: (Seguridad, retrasos, transporte adicional), recomendado 10%</a:t>
          </a:r>
          <a:endParaRPr lang="es-EC" sz="2000" kern="1200" dirty="0">
            <a:solidFill>
              <a:schemeClr val="tx1"/>
            </a:solidFill>
          </a:endParaRPr>
        </a:p>
      </dsp:txBody>
      <dsp:txXfrm>
        <a:off x="6869999" y="979904"/>
        <a:ext cx="2921626" cy="11069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E248E-739F-4ADD-A782-4F56100F58B7}">
      <dsp:nvSpPr>
        <dsp:cNvPr id="0" name=""/>
        <dsp:cNvSpPr/>
      </dsp:nvSpPr>
      <dsp:spPr>
        <a:xfrm>
          <a:off x="774445" y="218353"/>
          <a:ext cx="3074491" cy="2687492"/>
        </a:xfrm>
        <a:prstGeom prst="rightArrow">
          <a:avLst>
            <a:gd name="adj1" fmla="val 70000"/>
            <a:gd name="adj2" fmla="val 50000"/>
          </a:avLst>
        </a:prstGeom>
        <a:solidFill>
          <a:srgbClr val="CCFFCC">
            <a:alpha val="90000"/>
          </a:srgbClr>
        </a:solidFill>
        <a:ln w="1587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D18B0-78EA-4565-B70B-1B09A79D37D8}">
      <dsp:nvSpPr>
        <dsp:cNvPr id="0" name=""/>
        <dsp:cNvSpPr/>
      </dsp:nvSpPr>
      <dsp:spPr>
        <a:xfrm>
          <a:off x="5822" y="793477"/>
          <a:ext cx="1537245" cy="1537245"/>
        </a:xfrm>
        <a:prstGeom prst="ellipse">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Arial" panose="020B0604020202020204" pitchFamily="34" charset="0"/>
              <a:cs typeface="Arial" panose="020B0604020202020204" pitchFamily="34" charset="0"/>
            </a:rPr>
            <a:t>Obtención de la imagen</a:t>
          </a:r>
          <a:endParaRPr lang="es-EC" sz="1800" kern="1200" dirty="0">
            <a:solidFill>
              <a:schemeClr val="tx1"/>
            </a:solidFill>
            <a:latin typeface="Arial" panose="020B0604020202020204" pitchFamily="34" charset="0"/>
            <a:cs typeface="Arial" panose="020B0604020202020204" pitchFamily="34" charset="0"/>
          </a:endParaRPr>
        </a:p>
      </dsp:txBody>
      <dsp:txXfrm>
        <a:off x="230946" y="1018601"/>
        <a:ext cx="1086997" cy="1086997"/>
      </dsp:txXfrm>
    </dsp:sp>
    <dsp:sp modelId="{6CFD8134-ABDE-417B-82FE-681A30C506BA}">
      <dsp:nvSpPr>
        <dsp:cNvPr id="0" name=""/>
        <dsp:cNvSpPr/>
      </dsp:nvSpPr>
      <dsp:spPr>
        <a:xfrm>
          <a:off x="4809715" y="218353"/>
          <a:ext cx="3074491" cy="2687492"/>
        </a:xfrm>
        <a:prstGeom prst="rightArrow">
          <a:avLst>
            <a:gd name="adj1" fmla="val 70000"/>
            <a:gd name="adj2" fmla="val 50000"/>
          </a:avLst>
        </a:prstGeom>
        <a:solidFill>
          <a:srgbClr val="FFFFCC">
            <a:alpha val="90000"/>
          </a:srgbClr>
        </a:solidFill>
        <a:ln w="1587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BBE2A-54E9-45CE-A918-5E589769E19E}">
      <dsp:nvSpPr>
        <dsp:cNvPr id="0" name=""/>
        <dsp:cNvSpPr/>
      </dsp:nvSpPr>
      <dsp:spPr>
        <a:xfrm>
          <a:off x="4041092" y="793477"/>
          <a:ext cx="1537245" cy="1537245"/>
        </a:xfrm>
        <a:prstGeom prst="ellipse">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Toma de puntos de control</a:t>
          </a:r>
          <a:endParaRPr lang="es-EC" sz="1800" kern="1200" dirty="0">
            <a:solidFill>
              <a:schemeClr val="tx1"/>
            </a:solidFill>
            <a:latin typeface="Arial" panose="020B0604020202020204" pitchFamily="34" charset="0"/>
            <a:cs typeface="Arial" panose="020B0604020202020204" pitchFamily="34" charset="0"/>
          </a:endParaRPr>
        </a:p>
      </dsp:txBody>
      <dsp:txXfrm>
        <a:off x="4266216" y="1018601"/>
        <a:ext cx="1086997" cy="1086997"/>
      </dsp:txXfrm>
    </dsp:sp>
    <dsp:sp modelId="{6AEB4976-38B8-45FD-AD22-7D79B9212AF3}">
      <dsp:nvSpPr>
        <dsp:cNvPr id="0" name=""/>
        <dsp:cNvSpPr/>
      </dsp:nvSpPr>
      <dsp:spPr>
        <a:xfrm>
          <a:off x="8844985" y="218353"/>
          <a:ext cx="3074491" cy="2687492"/>
        </a:xfrm>
        <a:prstGeom prst="rightArrow">
          <a:avLst>
            <a:gd name="adj1" fmla="val 70000"/>
            <a:gd name="adj2" fmla="val 50000"/>
          </a:avLst>
        </a:prstGeom>
        <a:solidFill>
          <a:srgbClr val="FF9999">
            <a:alpha val="90000"/>
          </a:srgbClr>
        </a:solidFill>
        <a:ln w="1587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07396-E679-4587-8234-30A196F88C8A}">
      <dsp:nvSpPr>
        <dsp:cNvPr id="0" name=""/>
        <dsp:cNvSpPr/>
      </dsp:nvSpPr>
      <dsp:spPr>
        <a:xfrm>
          <a:off x="8076362" y="793477"/>
          <a:ext cx="1537245" cy="1537245"/>
        </a:xfrm>
        <a:prstGeom prst="ellipse">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Trabajo de gabinete</a:t>
          </a:r>
          <a:endParaRPr lang="es-EC" sz="2000" kern="1200" dirty="0">
            <a:solidFill>
              <a:schemeClr val="tx1"/>
            </a:solidFill>
            <a:latin typeface="Arial" panose="020B0604020202020204" pitchFamily="34" charset="0"/>
            <a:cs typeface="Arial" panose="020B0604020202020204" pitchFamily="34" charset="0"/>
          </a:endParaRPr>
        </a:p>
      </dsp:txBody>
      <dsp:txXfrm>
        <a:off x="8301486" y="1018601"/>
        <a:ext cx="1086997" cy="10869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17DEF-DACB-4318-B928-C30FD1A6E989}">
      <dsp:nvSpPr>
        <dsp:cNvPr id="0" name=""/>
        <dsp:cNvSpPr/>
      </dsp:nvSpPr>
      <dsp:spPr>
        <a:xfrm>
          <a:off x="739269" y="0"/>
          <a:ext cx="8378383" cy="3066743"/>
        </a:xfrm>
        <a:prstGeom prst="rightArrow">
          <a:avLst/>
        </a:prstGeom>
        <a:solidFill>
          <a:srgbClr val="CDB1DD"/>
        </a:solidFill>
        <a:ln>
          <a:noFill/>
        </a:ln>
        <a:effectLst/>
      </dsp:spPr>
      <dsp:style>
        <a:lnRef idx="0">
          <a:scrgbClr r="0" g="0" b="0"/>
        </a:lnRef>
        <a:fillRef idx="1">
          <a:scrgbClr r="0" g="0" b="0"/>
        </a:fillRef>
        <a:effectRef idx="0">
          <a:scrgbClr r="0" g="0" b="0"/>
        </a:effectRef>
        <a:fontRef idx="minor"/>
      </dsp:style>
    </dsp:sp>
    <dsp:sp modelId="{2342267D-0174-41F4-9717-967502F3D89E}">
      <dsp:nvSpPr>
        <dsp:cNvPr id="0" name=""/>
        <dsp:cNvSpPr/>
      </dsp:nvSpPr>
      <dsp:spPr>
        <a:xfrm>
          <a:off x="5413" y="920022"/>
          <a:ext cx="2743080" cy="1226697"/>
        </a:xfrm>
        <a:prstGeom prst="roundRect">
          <a:avLst/>
        </a:prstGeom>
        <a:solidFill>
          <a:srgbClr val="CCFFC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US" sz="2000" kern="1200" dirty="0" smtClean="0">
              <a:solidFill>
                <a:schemeClr val="tx1"/>
              </a:solidFill>
            </a:rPr>
            <a:t>Costo Total=Costo imagen + Puntos de control + gabinete</a:t>
          </a:r>
          <a:endParaRPr lang="es-EC" sz="2000" kern="1200" dirty="0">
            <a:solidFill>
              <a:schemeClr val="tx1"/>
            </a:solidFill>
          </a:endParaRPr>
        </a:p>
      </dsp:txBody>
      <dsp:txXfrm>
        <a:off x="65295" y="979904"/>
        <a:ext cx="2623316" cy="1106933"/>
      </dsp:txXfrm>
    </dsp:sp>
    <dsp:sp modelId="{F3222425-D1F5-42C1-9260-FD3ADFC4F80E}">
      <dsp:nvSpPr>
        <dsp:cNvPr id="0" name=""/>
        <dsp:cNvSpPr/>
      </dsp:nvSpPr>
      <dsp:spPr>
        <a:xfrm>
          <a:off x="3147488" y="920022"/>
          <a:ext cx="3263635" cy="1226697"/>
        </a:xfrm>
        <a:prstGeom prst="roundRect">
          <a:avLst/>
        </a:prstGeom>
        <a:solidFill>
          <a:srgbClr val="FFFF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US" sz="2000" kern="1200" dirty="0" smtClean="0">
              <a:solidFill>
                <a:schemeClr val="tx1"/>
              </a:solidFill>
            </a:rPr>
            <a:t>Utilidad (Recomendada 30%)</a:t>
          </a:r>
          <a:endParaRPr lang="es-EC" sz="2000" kern="1200" dirty="0">
            <a:solidFill>
              <a:schemeClr val="tx1"/>
            </a:solidFill>
          </a:endParaRPr>
        </a:p>
      </dsp:txBody>
      <dsp:txXfrm>
        <a:off x="3207370" y="979904"/>
        <a:ext cx="3143871" cy="1106933"/>
      </dsp:txXfrm>
    </dsp:sp>
    <dsp:sp modelId="{A1373378-F618-46FB-A03B-8DBD9032B680}">
      <dsp:nvSpPr>
        <dsp:cNvPr id="0" name=""/>
        <dsp:cNvSpPr/>
      </dsp:nvSpPr>
      <dsp:spPr>
        <a:xfrm>
          <a:off x="6810117" y="920022"/>
          <a:ext cx="3041390" cy="1226697"/>
        </a:xfrm>
        <a:prstGeom prst="roundRect">
          <a:avLst/>
        </a:prstGeom>
        <a:solidFill>
          <a:srgbClr val="99CC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Imprevistos: (Seguridad, retrasos, transporte adicional), recomendado 10%</a:t>
          </a:r>
          <a:endParaRPr lang="es-EC" sz="2000" kern="1200" dirty="0">
            <a:solidFill>
              <a:schemeClr val="tx1"/>
            </a:solidFill>
          </a:endParaRPr>
        </a:p>
      </dsp:txBody>
      <dsp:txXfrm>
        <a:off x="6869999" y="979904"/>
        <a:ext cx="2921626" cy="11069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17DEF-DACB-4318-B928-C30FD1A6E989}">
      <dsp:nvSpPr>
        <dsp:cNvPr id="0" name=""/>
        <dsp:cNvSpPr/>
      </dsp:nvSpPr>
      <dsp:spPr>
        <a:xfrm>
          <a:off x="739269" y="0"/>
          <a:ext cx="8378383" cy="3066743"/>
        </a:xfrm>
        <a:prstGeom prst="rightArrow">
          <a:avLst/>
        </a:prstGeom>
        <a:solidFill>
          <a:srgbClr val="CDB1DD"/>
        </a:solidFill>
        <a:ln>
          <a:noFill/>
        </a:ln>
        <a:effectLst/>
      </dsp:spPr>
      <dsp:style>
        <a:lnRef idx="0">
          <a:scrgbClr r="0" g="0" b="0"/>
        </a:lnRef>
        <a:fillRef idx="1">
          <a:scrgbClr r="0" g="0" b="0"/>
        </a:fillRef>
        <a:effectRef idx="0">
          <a:scrgbClr r="0" g="0" b="0"/>
        </a:effectRef>
        <a:fontRef idx="minor"/>
      </dsp:style>
    </dsp:sp>
    <dsp:sp modelId="{2342267D-0174-41F4-9717-967502F3D89E}">
      <dsp:nvSpPr>
        <dsp:cNvPr id="0" name=""/>
        <dsp:cNvSpPr/>
      </dsp:nvSpPr>
      <dsp:spPr>
        <a:xfrm>
          <a:off x="5413" y="920022"/>
          <a:ext cx="2743080" cy="1226697"/>
        </a:xfrm>
        <a:prstGeom prst="roundRect">
          <a:avLst/>
        </a:prstGeom>
        <a:solidFill>
          <a:srgbClr val="CCFFC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US" sz="2000" kern="1200" dirty="0" smtClean="0">
              <a:solidFill>
                <a:schemeClr val="tx1"/>
              </a:solidFill>
            </a:rPr>
            <a:t>Costo Total= Costo U. * # hectáreas</a:t>
          </a:r>
          <a:endParaRPr lang="es-EC" sz="2000" kern="1200" dirty="0">
            <a:solidFill>
              <a:schemeClr val="tx1"/>
            </a:solidFill>
          </a:endParaRPr>
        </a:p>
      </dsp:txBody>
      <dsp:txXfrm>
        <a:off x="65295" y="979904"/>
        <a:ext cx="2623316" cy="1106933"/>
      </dsp:txXfrm>
    </dsp:sp>
    <dsp:sp modelId="{F3222425-D1F5-42C1-9260-FD3ADFC4F80E}">
      <dsp:nvSpPr>
        <dsp:cNvPr id="0" name=""/>
        <dsp:cNvSpPr/>
      </dsp:nvSpPr>
      <dsp:spPr>
        <a:xfrm>
          <a:off x="3147488" y="920022"/>
          <a:ext cx="3263635" cy="1226697"/>
        </a:xfrm>
        <a:prstGeom prst="roundRect">
          <a:avLst/>
        </a:prstGeom>
        <a:solidFill>
          <a:srgbClr val="FFFF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US" sz="2000" kern="1200" dirty="0" smtClean="0">
              <a:solidFill>
                <a:schemeClr val="tx1"/>
              </a:solidFill>
            </a:rPr>
            <a:t>Utilidad (Recomendada 30%)</a:t>
          </a:r>
          <a:endParaRPr lang="es-EC" sz="2000" kern="1200" dirty="0">
            <a:solidFill>
              <a:schemeClr val="tx1"/>
            </a:solidFill>
          </a:endParaRPr>
        </a:p>
      </dsp:txBody>
      <dsp:txXfrm>
        <a:off x="3207370" y="979904"/>
        <a:ext cx="3143871" cy="1106933"/>
      </dsp:txXfrm>
    </dsp:sp>
    <dsp:sp modelId="{A1373378-F618-46FB-A03B-8DBD9032B680}">
      <dsp:nvSpPr>
        <dsp:cNvPr id="0" name=""/>
        <dsp:cNvSpPr/>
      </dsp:nvSpPr>
      <dsp:spPr>
        <a:xfrm>
          <a:off x="6810117" y="920022"/>
          <a:ext cx="3041390" cy="1226697"/>
        </a:xfrm>
        <a:prstGeom prst="roundRect">
          <a:avLst/>
        </a:prstGeom>
        <a:solidFill>
          <a:srgbClr val="99CC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Imprevistos: (Seguridad, retrasos, transporte adicional), recomendado 10%</a:t>
          </a:r>
          <a:endParaRPr lang="es-EC" sz="2000" kern="1200" dirty="0">
            <a:solidFill>
              <a:schemeClr val="tx1"/>
            </a:solidFill>
          </a:endParaRPr>
        </a:p>
      </dsp:txBody>
      <dsp:txXfrm>
        <a:off x="6869999" y="979904"/>
        <a:ext cx="2921626" cy="11069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96DBF-EAB9-41E9-9C18-15D186E47E16}" type="datetimeFigureOut">
              <a:rPr lang="es-EC" smtClean="0"/>
              <a:t>15/12/2016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A231-32EB-42B9-ABFD-64E0025AC16F}" type="slidenum">
              <a:rPr lang="es-EC" smtClean="0"/>
              <a:t>‹Nº›</a:t>
            </a:fld>
            <a:endParaRPr lang="es-EC"/>
          </a:p>
        </p:txBody>
      </p:sp>
    </p:spTree>
    <p:extLst>
      <p:ext uri="{BB962C8B-B14F-4D97-AF65-F5344CB8AC3E}">
        <p14:creationId xmlns:p14="http://schemas.microsoft.com/office/powerpoint/2010/main" val="187419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59A231-32EB-42B9-ABFD-64E0025AC16F}" type="slidenum">
              <a:rPr lang="es-EC" smtClean="0"/>
              <a:t>36</a:t>
            </a:fld>
            <a:endParaRPr lang="es-EC"/>
          </a:p>
        </p:txBody>
      </p:sp>
    </p:spTree>
    <p:extLst>
      <p:ext uri="{BB962C8B-B14F-4D97-AF65-F5344CB8AC3E}">
        <p14:creationId xmlns:p14="http://schemas.microsoft.com/office/powerpoint/2010/main" val="42630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71814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86319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7368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018844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4608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980219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722810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189343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a:xfrm>
            <a:off x="5332412" y="5883275"/>
            <a:ext cx="4324044" cy="365125"/>
          </a:xfrm>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857288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a:xfrm>
            <a:off x="10951856" y="5867131"/>
            <a:ext cx="551167" cy="365125"/>
          </a:xfrm>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116643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33611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282798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120894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39136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634028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341862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3269972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78767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909165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766838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7206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414072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773141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25408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45422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4098626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07673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9926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419749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54846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36153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17133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080105-AC5F-4AE5-A367-4DCC139B33BE}" type="datetimeFigureOut">
              <a:rPr lang="es-EC" smtClean="0"/>
              <a:t>14/12/2016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8BC29F9-319D-48ED-8B19-902EA3CCC8DB}" type="slidenum">
              <a:rPr lang="es-EC" smtClean="0"/>
              <a:t>‹Nº›</a:t>
            </a:fld>
            <a:endParaRPr lang="es-EC" dirty="0"/>
          </a:p>
        </p:txBody>
      </p:sp>
    </p:spTree>
    <p:extLst>
      <p:ext uri="{BB962C8B-B14F-4D97-AF65-F5344CB8AC3E}">
        <p14:creationId xmlns:p14="http://schemas.microsoft.com/office/powerpoint/2010/main" val="19792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17000"/>
            <a:lum/>
          </a:blip>
          <a:srcRect/>
          <a:stretch>
            <a:fillRect l="-1000" r="-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080105-AC5F-4AE5-A367-4DCC139B33BE}" type="datetimeFigureOut">
              <a:rPr lang="es-EC" smtClean="0"/>
              <a:t>14/12/2016</a:t>
            </a:fld>
            <a:endParaRPr lang="es-EC"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BC29F9-319D-48ED-8B19-902EA3CCC8DB}" type="slidenum">
              <a:rPr lang="es-EC" smtClean="0"/>
              <a:t>‹Nº›</a:t>
            </a:fld>
            <a:endParaRPr lang="es-EC" dirty="0"/>
          </a:p>
        </p:txBody>
      </p:sp>
    </p:spTree>
    <p:extLst>
      <p:ext uri="{BB962C8B-B14F-4D97-AF65-F5344CB8AC3E}">
        <p14:creationId xmlns:p14="http://schemas.microsoft.com/office/powerpoint/2010/main" val="292546674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17000"/>
            <a:lum/>
          </a:blip>
          <a:srcRect/>
          <a:stretch>
            <a:fillRect l="-1000" r="-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080105-AC5F-4AE5-A367-4DCC139B33BE}" type="datetimeFigureOut">
              <a:rPr lang="es-EC" smtClean="0"/>
              <a:t>14/12/2016</a:t>
            </a:fld>
            <a:endParaRPr lang="es-EC"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BC29F9-319D-48ED-8B19-902EA3CCC8DB}" type="slidenum">
              <a:rPr lang="es-EC" smtClean="0"/>
              <a:t>‹Nº›</a:t>
            </a:fld>
            <a:endParaRPr lang="es-EC" dirty="0"/>
          </a:p>
        </p:txBody>
      </p:sp>
    </p:spTree>
    <p:extLst>
      <p:ext uri="{BB962C8B-B14F-4D97-AF65-F5344CB8AC3E}">
        <p14:creationId xmlns:p14="http://schemas.microsoft.com/office/powerpoint/2010/main" val="53105663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emf"/><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3.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4.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1.pn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8.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8.xml"/><Relationship Id="rId5" Type="http://schemas.openxmlformats.org/officeDocument/2006/relationships/image" Target="../media/image56.jpeg"/><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8.png"/><Relationship Id="rId1" Type="http://schemas.openxmlformats.org/officeDocument/2006/relationships/slideLayout" Target="../slideLayouts/slideLayout18.xml"/><Relationship Id="rId5" Type="http://schemas.openxmlformats.org/officeDocument/2006/relationships/image" Target="../media/image63.emf"/><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6.pn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7.jpeg"/><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1642820"/>
            <a:ext cx="11752118" cy="5215180"/>
          </a:xfrm>
        </p:spPr>
        <p:txBody>
          <a:bodyPr>
            <a:normAutofit fontScale="70000" lnSpcReduction="20000"/>
          </a:bodyPr>
          <a:lstStyle/>
          <a:p>
            <a:pPr algn="ctr"/>
            <a:r>
              <a:rPr lang="es-US" sz="3500" b="1" dirty="0">
                <a:solidFill>
                  <a:schemeClr val="tx1"/>
                </a:solidFill>
                <a:latin typeface="Times New Roman" panose="02020603050405020304" pitchFamily="18" charset="0"/>
                <a:cs typeface="Times New Roman" panose="02020603050405020304" pitchFamily="18" charset="0"/>
              </a:rPr>
              <a:t>DEPARTAMENTO DE CIENCIAS DE LA TIERRA Y CONSTRUCCIÓN</a:t>
            </a:r>
            <a:endParaRPr lang="es-EC" sz="3500" dirty="0">
              <a:solidFill>
                <a:schemeClr val="tx1"/>
              </a:solidFill>
              <a:latin typeface="Times New Roman" panose="02020603050405020304" pitchFamily="18" charset="0"/>
              <a:cs typeface="Times New Roman" panose="02020603050405020304" pitchFamily="18" charset="0"/>
            </a:endParaRPr>
          </a:p>
          <a:p>
            <a:pPr algn="ctr"/>
            <a:r>
              <a:rPr lang="es-US" sz="2100" b="1" dirty="0">
                <a:solidFill>
                  <a:schemeClr val="tx1"/>
                </a:solidFill>
                <a:latin typeface="Times New Roman" panose="02020603050405020304" pitchFamily="18" charset="0"/>
                <a:cs typeface="Times New Roman" panose="02020603050405020304" pitchFamily="18" charset="0"/>
              </a:rPr>
              <a:t> </a:t>
            </a:r>
            <a:endParaRPr lang="es-EC" sz="2100" dirty="0">
              <a:solidFill>
                <a:schemeClr val="tx1"/>
              </a:solidFill>
              <a:latin typeface="Times New Roman" panose="02020603050405020304" pitchFamily="18" charset="0"/>
              <a:cs typeface="Times New Roman" panose="02020603050405020304" pitchFamily="18" charset="0"/>
            </a:endParaRPr>
          </a:p>
          <a:p>
            <a:pPr algn="ctr"/>
            <a:r>
              <a:rPr lang="es-US" sz="3200" b="1" dirty="0">
                <a:solidFill>
                  <a:schemeClr val="tx1"/>
                </a:solidFill>
                <a:latin typeface="Times New Roman" panose="02020603050405020304" pitchFamily="18" charset="0"/>
                <a:cs typeface="Times New Roman" panose="02020603050405020304" pitchFamily="18" charset="0"/>
              </a:rPr>
              <a:t>CARRERA DE INGENIERÍA GEOGRÁFICA Y </a:t>
            </a:r>
            <a:r>
              <a:rPr lang="es-US" sz="3200" b="1" dirty="0" smtClean="0">
                <a:solidFill>
                  <a:schemeClr val="tx1"/>
                </a:solidFill>
                <a:latin typeface="Times New Roman" panose="02020603050405020304" pitchFamily="18" charset="0"/>
                <a:cs typeface="Times New Roman" panose="02020603050405020304" pitchFamily="18" charset="0"/>
              </a:rPr>
              <a:t>DEL </a:t>
            </a:r>
            <a:r>
              <a:rPr lang="es-US" sz="3200" b="1" dirty="0">
                <a:solidFill>
                  <a:schemeClr val="tx1"/>
                </a:solidFill>
                <a:latin typeface="Times New Roman" panose="02020603050405020304" pitchFamily="18" charset="0"/>
                <a:cs typeface="Times New Roman" panose="02020603050405020304" pitchFamily="18" charset="0"/>
              </a:rPr>
              <a:t>MEDIO </a:t>
            </a:r>
            <a:r>
              <a:rPr lang="es-US" sz="3200" b="1" dirty="0" smtClean="0">
                <a:solidFill>
                  <a:schemeClr val="tx1"/>
                </a:solidFill>
                <a:latin typeface="Times New Roman" panose="02020603050405020304" pitchFamily="18" charset="0"/>
                <a:cs typeface="Times New Roman" panose="02020603050405020304" pitchFamily="18" charset="0"/>
              </a:rPr>
              <a:t>AMBIENTE</a:t>
            </a:r>
            <a:endParaRPr lang="es-EC" sz="3200" dirty="0">
              <a:solidFill>
                <a:schemeClr val="tx1"/>
              </a:solidFill>
              <a:latin typeface="Times New Roman" panose="02020603050405020304" pitchFamily="18" charset="0"/>
              <a:cs typeface="Times New Roman" panose="02020603050405020304" pitchFamily="18" charset="0"/>
            </a:endParaRPr>
          </a:p>
          <a:p>
            <a:pPr algn="ctr"/>
            <a:r>
              <a:rPr lang="es-US" b="1" dirty="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a:p>
            <a:pPr algn="ctr"/>
            <a:r>
              <a:rPr lang="es-US" sz="2900" b="1" dirty="0" smtClean="0">
                <a:solidFill>
                  <a:schemeClr val="tx1"/>
                </a:solidFill>
                <a:latin typeface="Times New Roman" panose="02020603050405020304" pitchFamily="18" charset="0"/>
                <a:cs typeface="Times New Roman" panose="02020603050405020304" pitchFamily="18" charset="0"/>
              </a:rPr>
              <a:t>TEMA</a:t>
            </a:r>
            <a:r>
              <a:rPr lang="es-US" sz="2900" b="1" dirty="0">
                <a:solidFill>
                  <a:schemeClr val="tx1"/>
                </a:solidFill>
                <a:latin typeface="Times New Roman" panose="02020603050405020304" pitchFamily="18" charset="0"/>
                <a:cs typeface="Times New Roman" panose="02020603050405020304" pitchFamily="18" charset="0"/>
              </a:rPr>
              <a:t>: “</a:t>
            </a:r>
            <a:r>
              <a:rPr lang="es-US" sz="2900" b="1" i="1" dirty="0">
                <a:solidFill>
                  <a:schemeClr val="tx1"/>
                </a:solidFill>
                <a:latin typeface="Times New Roman" panose="02020603050405020304" pitchFamily="18" charset="0"/>
                <a:cs typeface="Times New Roman" panose="02020603050405020304" pitchFamily="18" charset="0"/>
              </a:rPr>
              <a:t>ANÁLISIS PRELIMINAR DE COSTOS UNITARIOS PARA PRODUCTOS Y SERVICIOS DE INGENIERÍA GEOGRÁFICA</a:t>
            </a:r>
            <a:r>
              <a:rPr lang="es-US" sz="2900" b="1" i="1" dirty="0" smtClean="0">
                <a:solidFill>
                  <a:schemeClr val="tx1"/>
                </a:solidFill>
                <a:latin typeface="Times New Roman" panose="02020603050405020304" pitchFamily="18" charset="0"/>
                <a:cs typeface="Times New Roman" panose="02020603050405020304" pitchFamily="18" charset="0"/>
              </a:rPr>
              <a:t>”</a:t>
            </a:r>
          </a:p>
          <a:p>
            <a:pPr algn="ctr"/>
            <a:endParaRPr lang="es-ES" sz="2000" b="1" dirty="0" smtClean="0">
              <a:solidFill>
                <a:schemeClr val="tx1"/>
              </a:solidFill>
              <a:latin typeface="Times New Roman" panose="02020603050405020304" pitchFamily="18" charset="0"/>
              <a:cs typeface="Times New Roman" panose="02020603050405020304" pitchFamily="18" charset="0"/>
            </a:endParaRPr>
          </a:p>
          <a:p>
            <a:pPr algn="ctr"/>
            <a:r>
              <a:rPr lang="es-ES" sz="2300" b="1" dirty="0" smtClean="0">
                <a:solidFill>
                  <a:schemeClr val="tx1"/>
                </a:solidFill>
                <a:latin typeface="Times New Roman" panose="02020603050405020304" pitchFamily="18" charset="0"/>
                <a:cs typeface="Times New Roman" panose="02020603050405020304" pitchFamily="18" charset="0"/>
              </a:rPr>
              <a:t>AUTOR: </a:t>
            </a:r>
            <a:r>
              <a:rPr lang="es-ES" sz="2300" b="1" dirty="0">
                <a:solidFill>
                  <a:schemeClr val="tx1"/>
                </a:solidFill>
                <a:latin typeface="Times New Roman" panose="02020603050405020304" pitchFamily="18" charset="0"/>
                <a:cs typeface="Times New Roman" panose="02020603050405020304" pitchFamily="18" charset="0"/>
              </a:rPr>
              <a:t>ULISES RAMIRO PUPIALES NICARAGUA</a:t>
            </a:r>
            <a:endParaRPr lang="es-EC" sz="2300" dirty="0">
              <a:solidFill>
                <a:schemeClr val="tx1"/>
              </a:solidFill>
              <a:latin typeface="Times New Roman" panose="02020603050405020304" pitchFamily="18" charset="0"/>
              <a:cs typeface="Times New Roman" panose="02020603050405020304" pitchFamily="18" charset="0"/>
            </a:endParaRPr>
          </a:p>
          <a:p>
            <a:pPr algn="ctr"/>
            <a:r>
              <a:rPr lang="es-ES" sz="2300" b="1" dirty="0">
                <a:solidFill>
                  <a:schemeClr val="tx1"/>
                </a:solidFill>
                <a:latin typeface="Times New Roman" panose="02020603050405020304" pitchFamily="18" charset="0"/>
                <a:cs typeface="Times New Roman" panose="02020603050405020304" pitchFamily="18" charset="0"/>
              </a:rPr>
              <a:t> </a:t>
            </a:r>
            <a:r>
              <a:rPr lang="es-US" sz="2300" b="1" dirty="0">
                <a:solidFill>
                  <a:schemeClr val="tx1"/>
                </a:solidFill>
                <a:latin typeface="Times New Roman" panose="02020603050405020304" pitchFamily="18" charset="0"/>
                <a:cs typeface="Times New Roman" panose="02020603050405020304" pitchFamily="18" charset="0"/>
              </a:rPr>
              <a:t> </a:t>
            </a:r>
            <a:endParaRPr lang="es-EC" sz="2300" dirty="0">
              <a:solidFill>
                <a:schemeClr val="tx1"/>
              </a:solidFill>
              <a:latin typeface="Times New Roman" panose="02020603050405020304" pitchFamily="18" charset="0"/>
              <a:cs typeface="Times New Roman" panose="02020603050405020304" pitchFamily="18" charset="0"/>
            </a:endParaRPr>
          </a:p>
          <a:p>
            <a:pPr algn="ctr"/>
            <a:r>
              <a:rPr lang="es-US" sz="2300" b="1" dirty="0">
                <a:solidFill>
                  <a:schemeClr val="tx1"/>
                </a:solidFill>
                <a:latin typeface="Times New Roman" panose="02020603050405020304" pitchFamily="18" charset="0"/>
                <a:cs typeface="Times New Roman" panose="02020603050405020304" pitchFamily="18" charset="0"/>
              </a:rPr>
              <a:t>TUTOR: ING</a:t>
            </a:r>
            <a:r>
              <a:rPr lang="es-US" sz="2300" b="1" dirty="0" smtClean="0">
                <a:solidFill>
                  <a:schemeClr val="tx1"/>
                </a:solidFill>
                <a:latin typeface="Times New Roman" panose="02020603050405020304" pitchFamily="18" charset="0"/>
                <a:cs typeface="Times New Roman" panose="02020603050405020304" pitchFamily="18" charset="0"/>
              </a:rPr>
              <a:t>. </a:t>
            </a:r>
            <a:r>
              <a:rPr lang="es-US" sz="2300" b="1" dirty="0">
                <a:solidFill>
                  <a:schemeClr val="tx1"/>
                </a:solidFill>
                <a:latin typeface="Times New Roman" panose="02020603050405020304" pitchFamily="18" charset="0"/>
                <a:cs typeface="Times New Roman" panose="02020603050405020304" pitchFamily="18" charset="0"/>
              </a:rPr>
              <a:t>ALEXANDER </a:t>
            </a:r>
            <a:r>
              <a:rPr lang="es-US" sz="2300" b="1" dirty="0" smtClean="0">
                <a:solidFill>
                  <a:schemeClr val="tx1"/>
                </a:solidFill>
                <a:latin typeface="Times New Roman" panose="02020603050405020304" pitchFamily="18" charset="0"/>
                <a:cs typeface="Times New Roman" panose="02020603050405020304" pitchFamily="18" charset="0"/>
              </a:rPr>
              <a:t>ROBAYO</a:t>
            </a:r>
          </a:p>
          <a:p>
            <a:pPr algn="ctr"/>
            <a:r>
              <a:rPr lang="es-US" sz="2300" b="1" dirty="0" smtClean="0">
                <a:solidFill>
                  <a:schemeClr val="tx1"/>
                </a:solidFill>
                <a:latin typeface="Times New Roman" panose="02020603050405020304" pitchFamily="18" charset="0"/>
                <a:cs typeface="Times New Roman" panose="02020603050405020304" pitchFamily="18" charset="0"/>
              </a:rPr>
              <a:t>DESIGNADO: ING. VÍCTOR MEDRANO</a:t>
            </a:r>
          </a:p>
          <a:p>
            <a:pPr algn="ctr"/>
            <a:endParaRPr lang="es-US" sz="2000" b="1" dirty="0" smtClean="0"/>
          </a:p>
          <a:p>
            <a:pPr algn="ctr"/>
            <a:endParaRPr lang="es-US" sz="2000" b="1" dirty="0" smtClean="0">
              <a:solidFill>
                <a:schemeClr val="tx1"/>
              </a:solidFill>
            </a:endParaRPr>
          </a:p>
          <a:p>
            <a:pPr algn="ctr"/>
            <a:endParaRPr lang="es-US" sz="2000" b="1" dirty="0" smtClean="0">
              <a:solidFill>
                <a:schemeClr val="tx1"/>
              </a:solidFill>
            </a:endParaRPr>
          </a:p>
          <a:p>
            <a:pPr algn="ctr"/>
            <a:endParaRPr lang="es-US" sz="2000" b="1" dirty="0" smtClean="0">
              <a:solidFill>
                <a:schemeClr val="tx1"/>
              </a:solidFill>
            </a:endParaRPr>
          </a:p>
          <a:p>
            <a:pPr algn="ctr"/>
            <a:r>
              <a:rPr lang="es-US" sz="2000" b="1" dirty="0" smtClean="0">
                <a:solidFill>
                  <a:schemeClr val="tx1"/>
                </a:solidFill>
                <a:latin typeface="Times New Roman" panose="02020603050405020304" pitchFamily="18" charset="0"/>
                <a:cs typeface="Times New Roman" panose="02020603050405020304" pitchFamily="18" charset="0"/>
              </a:rPr>
              <a:t>SANGOLQUÍ, 2016</a:t>
            </a:r>
            <a:endParaRPr lang="es-EC" sz="2000" dirty="0"/>
          </a:p>
        </p:txBody>
      </p:sp>
      <p:pic>
        <p:nvPicPr>
          <p:cNvPr id="4" name="Imagen 3" descr="http://sege.espe.edu.ec/wp-content/uploads/2013/08/cropped-Comunicado-2-1.jpg"/>
          <p:cNvPicPr/>
          <p:nvPr/>
        </p:nvPicPr>
        <p:blipFill rotWithShape="1">
          <a:blip r:embed="rId2" cstate="print"/>
          <a:srcRect t="12756" b="6023"/>
          <a:stretch/>
        </p:blipFill>
        <p:spPr bwMode="auto">
          <a:xfrm>
            <a:off x="3243580" y="178407"/>
            <a:ext cx="5704840" cy="1340427"/>
          </a:xfrm>
          <a:prstGeom prst="rect">
            <a:avLst/>
          </a:prstGeom>
          <a:noFill/>
          <a:ln w="9525">
            <a:noFill/>
            <a:miter lim="800000"/>
            <a:headEnd/>
            <a:tailEnd/>
          </a:ln>
        </p:spPr>
      </p:pic>
      <p:pic>
        <p:nvPicPr>
          <p:cNvPr id="7" name="Imagen 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5330" b="8013"/>
          <a:stretch/>
        </p:blipFill>
        <p:spPr>
          <a:xfrm>
            <a:off x="4494373" y="5180309"/>
            <a:ext cx="3203254" cy="1142999"/>
          </a:xfrm>
          <a:prstGeom prst="rect">
            <a:avLst/>
          </a:prstGeom>
        </p:spPr>
      </p:pic>
    </p:spTree>
    <p:extLst>
      <p:ext uri="{BB962C8B-B14F-4D97-AF65-F5344CB8AC3E}">
        <p14:creationId xmlns:p14="http://schemas.microsoft.com/office/powerpoint/2010/main" val="4190905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92496" y="387459"/>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a:solidFill>
                  <a:schemeClr val="tx1"/>
                </a:solidFill>
                <a:latin typeface="Arial" panose="020B0604020202020204" pitchFamily="34" charset="0"/>
                <a:cs typeface="Arial" panose="020B0604020202020204" pitchFamily="34" charset="0"/>
              </a:rPr>
              <a:t>Topografía - Levantamiento Topográfico con Estación Total</a:t>
            </a:r>
          </a:p>
        </p:txBody>
      </p:sp>
      <p:sp>
        <p:nvSpPr>
          <p:cNvPr id="5" name="Pentágono 4"/>
          <p:cNvSpPr/>
          <p:nvPr/>
        </p:nvSpPr>
        <p:spPr>
          <a:xfrm>
            <a:off x="0" y="1047499"/>
            <a:ext cx="3068664" cy="65563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Procesos</a:t>
            </a:r>
            <a:endParaRPr lang="es-EC" b="1" dirty="0">
              <a:solidFill>
                <a:schemeClr val="tx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897074616"/>
              </p:ext>
            </p:extLst>
          </p:nvPr>
        </p:nvGraphicFramePr>
        <p:xfrm>
          <a:off x="743920" y="1058442"/>
          <a:ext cx="10895307" cy="5799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928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92496" y="433953"/>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a:solidFill>
                  <a:schemeClr val="tx1"/>
                </a:solidFill>
                <a:latin typeface="Arial" panose="020B0604020202020204" pitchFamily="34" charset="0"/>
                <a:cs typeface="Arial" panose="020B0604020202020204" pitchFamily="34" charset="0"/>
              </a:rPr>
              <a:t>Topografía - Levantamiento Topográfico con Estación Total</a:t>
            </a:r>
            <a:endParaRPr lang="es-EC" sz="2133" b="1" dirty="0">
              <a:solidFill>
                <a:schemeClr val="tx1"/>
              </a:solidFill>
              <a:latin typeface="Arial" panose="020B0604020202020204" pitchFamily="34" charset="0"/>
              <a:cs typeface="Arial" panose="020B0604020202020204" pitchFamily="34" charset="0"/>
            </a:endParaRPr>
          </a:p>
        </p:txBody>
      </p:sp>
      <p:sp>
        <p:nvSpPr>
          <p:cNvPr id="5" name="Pentágono 4"/>
          <p:cNvSpPr/>
          <p:nvPr/>
        </p:nvSpPr>
        <p:spPr>
          <a:xfrm>
            <a:off x="0" y="1075032"/>
            <a:ext cx="3068664" cy="65563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Aplicaciones</a:t>
            </a:r>
            <a:endParaRPr lang="es-EC" b="1"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58026" y="1867305"/>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Perfiles </a:t>
            </a:r>
            <a:r>
              <a:rPr lang="es-EC" dirty="0">
                <a:solidFill>
                  <a:schemeClr val="tx1"/>
                </a:solidFill>
              </a:rPr>
              <a:t>Longitudinales</a:t>
            </a:r>
            <a:endParaRPr lang="es-EC" dirty="0">
              <a:solidFill>
                <a:schemeClr val="tx1"/>
              </a:solidFill>
            </a:endParaRPr>
          </a:p>
        </p:txBody>
      </p:sp>
      <p:sp>
        <p:nvSpPr>
          <p:cNvPr id="8" name="Rectángulo 7"/>
          <p:cNvSpPr/>
          <p:nvPr/>
        </p:nvSpPr>
        <p:spPr>
          <a:xfrm>
            <a:off x="3062975" y="1896705"/>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Cálculo </a:t>
            </a:r>
            <a:r>
              <a:rPr lang="es-EC" dirty="0">
                <a:solidFill>
                  <a:schemeClr val="tx1"/>
                </a:solidFill>
              </a:rPr>
              <a:t>de volúmenes</a:t>
            </a:r>
            <a:endParaRPr lang="es-EC" dirty="0">
              <a:solidFill>
                <a:schemeClr val="tx1"/>
              </a:solidFill>
            </a:endParaRPr>
          </a:p>
        </p:txBody>
      </p:sp>
      <p:sp>
        <p:nvSpPr>
          <p:cNvPr id="9" name="Rectángulo 8"/>
          <p:cNvSpPr/>
          <p:nvPr/>
        </p:nvSpPr>
        <p:spPr>
          <a:xfrm>
            <a:off x="6070165" y="1904213"/>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dirty="0" smtClean="0">
                <a:solidFill>
                  <a:schemeClr val="tx1"/>
                </a:solidFill>
              </a:rPr>
              <a:t>Diseño </a:t>
            </a:r>
            <a:r>
              <a:rPr lang="es-EC" sz="1600" dirty="0">
                <a:solidFill>
                  <a:schemeClr val="tx1"/>
                </a:solidFill>
              </a:rPr>
              <a:t>geométrico de caminos</a:t>
            </a:r>
            <a:endParaRPr lang="es-EC" sz="1600" dirty="0">
              <a:solidFill>
                <a:schemeClr val="tx1"/>
              </a:solidFill>
            </a:endParaRPr>
          </a:p>
        </p:txBody>
      </p:sp>
      <p:sp>
        <p:nvSpPr>
          <p:cNvPr id="10" name="Rectángulo 9"/>
          <p:cNvSpPr/>
          <p:nvPr/>
        </p:nvSpPr>
        <p:spPr>
          <a:xfrm>
            <a:off x="9123329" y="1925622"/>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Modelos digitales de elevación</a:t>
            </a:r>
            <a:endParaRPr lang="es-EC" dirty="0">
              <a:solidFill>
                <a:schemeClr val="tx1"/>
              </a:solidFill>
            </a:endParaRPr>
          </a:p>
        </p:txBody>
      </p:sp>
      <p:pic>
        <p:nvPicPr>
          <p:cNvPr id="2050" name="Picture 2" descr="Resultado de imagen para perfil longitudinales"/>
          <p:cNvPicPr>
            <a:picLocks noChangeAspect="1" noChangeArrowheads="1"/>
          </p:cNvPicPr>
          <p:nvPr/>
        </p:nvPicPr>
        <p:blipFill rotWithShape="1">
          <a:blip r:embed="rId2">
            <a:extLst>
              <a:ext uri="{28A0092B-C50C-407E-A947-70E740481C1C}">
                <a14:useLocalDpi xmlns:a14="http://schemas.microsoft.com/office/drawing/2010/main" val="0"/>
              </a:ext>
            </a:extLst>
          </a:blip>
          <a:srcRect l="18955" r="445"/>
          <a:stretch/>
        </p:blipFill>
        <p:spPr bwMode="auto">
          <a:xfrm rot="381111">
            <a:off x="91083" y="3041138"/>
            <a:ext cx="4620402" cy="36560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diseño de caminos autoc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0052">
            <a:off x="7100508" y="3036028"/>
            <a:ext cx="4952001" cy="3511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modelo digital de elevacion"/>
          <p:cNvPicPr>
            <a:picLocks noChangeAspect="1" noChangeArrowheads="1"/>
          </p:cNvPicPr>
          <p:nvPr/>
        </p:nvPicPr>
        <p:blipFill rotWithShape="1">
          <a:blip r:embed="rId4">
            <a:extLst>
              <a:ext uri="{28A0092B-C50C-407E-A947-70E740481C1C}">
                <a14:useLocalDpi xmlns:a14="http://schemas.microsoft.com/office/drawing/2010/main" val="0"/>
              </a:ext>
            </a:extLst>
          </a:blip>
          <a:srcRect l="14270" r="13034"/>
          <a:stretch/>
        </p:blipFill>
        <p:spPr bwMode="auto">
          <a:xfrm rot="21381152">
            <a:off x="3559440" y="3898924"/>
            <a:ext cx="4293031"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57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rot="791138">
            <a:off x="6449055" y="1894241"/>
            <a:ext cx="5372746" cy="3716504"/>
          </a:xfrm>
          <a:prstGeom prst="rect">
            <a:avLst/>
          </a:prstGeom>
          <a:noFill/>
          <a:ln>
            <a:noFill/>
          </a:ln>
        </p:spPr>
      </p:pic>
      <p:sp>
        <p:nvSpPr>
          <p:cNvPr id="4" name="3 Rectángulo"/>
          <p:cNvSpPr/>
          <p:nvPr/>
        </p:nvSpPr>
        <p:spPr>
          <a:xfrm>
            <a:off x="2892495" y="244854"/>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a:solidFill>
                  <a:schemeClr val="tx1"/>
                </a:solidFill>
                <a:latin typeface="Arial" panose="020B0604020202020204" pitchFamily="34" charset="0"/>
                <a:cs typeface="Arial" panose="020B0604020202020204" pitchFamily="34" charset="0"/>
              </a:rPr>
              <a:t>Sensores Remotos – Ortoimagen</a:t>
            </a:r>
          </a:p>
        </p:txBody>
      </p:sp>
      <p:sp>
        <p:nvSpPr>
          <p:cNvPr id="5" name="Pentágono 4"/>
          <p:cNvSpPr/>
          <p:nvPr/>
        </p:nvSpPr>
        <p:spPr>
          <a:xfrm>
            <a:off x="0" y="1002637"/>
            <a:ext cx="3068664" cy="65563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Procesos</a:t>
            </a:r>
            <a:endParaRPr lang="es-EC" b="1" dirty="0">
              <a:solidFill>
                <a:schemeClr val="tx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460983790"/>
              </p:ext>
            </p:extLst>
          </p:nvPr>
        </p:nvGraphicFramePr>
        <p:xfrm>
          <a:off x="681928" y="1776012"/>
          <a:ext cx="7113720" cy="4934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837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92496" y="433953"/>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a:solidFill>
                  <a:schemeClr val="tx1"/>
                </a:solidFill>
                <a:latin typeface="Arial" panose="020B0604020202020204" pitchFamily="34" charset="0"/>
                <a:cs typeface="Arial" panose="020B0604020202020204" pitchFamily="34" charset="0"/>
              </a:rPr>
              <a:t>Sensores Remotos – Ortoimagen</a:t>
            </a:r>
            <a:endParaRPr lang="es-EC" sz="2133" b="1" dirty="0">
              <a:solidFill>
                <a:schemeClr val="tx1"/>
              </a:solidFill>
              <a:latin typeface="Arial" panose="020B0604020202020204" pitchFamily="34" charset="0"/>
              <a:cs typeface="Arial" panose="020B0604020202020204" pitchFamily="34" charset="0"/>
            </a:endParaRPr>
          </a:p>
        </p:txBody>
      </p:sp>
      <p:sp>
        <p:nvSpPr>
          <p:cNvPr id="5" name="Pentágono 4"/>
          <p:cNvSpPr/>
          <p:nvPr/>
        </p:nvSpPr>
        <p:spPr>
          <a:xfrm>
            <a:off x="0" y="1075032"/>
            <a:ext cx="3068664" cy="65563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Aplicaciones</a:t>
            </a:r>
            <a:endParaRPr lang="es-EC" b="1"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58026" y="1867305"/>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tx1"/>
                </a:solidFill>
              </a:rPr>
              <a:t>Medir el área plantada o los terrenos con potencial forestal</a:t>
            </a:r>
          </a:p>
        </p:txBody>
      </p:sp>
      <p:sp>
        <p:nvSpPr>
          <p:cNvPr id="8" name="Rectángulo 7"/>
          <p:cNvSpPr/>
          <p:nvPr/>
        </p:nvSpPr>
        <p:spPr>
          <a:xfrm>
            <a:off x="3062975" y="1896705"/>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tx1"/>
                </a:solidFill>
              </a:rPr>
              <a:t>Identificación de recursos forestales según tipología y cálculo de su área</a:t>
            </a:r>
          </a:p>
        </p:txBody>
      </p:sp>
      <p:sp>
        <p:nvSpPr>
          <p:cNvPr id="9" name="Rectángulo 8"/>
          <p:cNvSpPr/>
          <p:nvPr/>
        </p:nvSpPr>
        <p:spPr>
          <a:xfrm>
            <a:off x="6070165" y="1904213"/>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dirty="0">
                <a:solidFill>
                  <a:schemeClr val="tx1"/>
                </a:solidFill>
              </a:rPr>
              <a:t>Elaboración de estudios de </a:t>
            </a:r>
            <a:r>
              <a:rPr lang="es-EC" sz="1600" dirty="0" smtClean="0">
                <a:solidFill>
                  <a:schemeClr val="tx1"/>
                </a:solidFill>
              </a:rPr>
              <a:t>factibilidad </a:t>
            </a:r>
            <a:r>
              <a:rPr lang="es-EC" sz="1600" dirty="0">
                <a:solidFill>
                  <a:schemeClr val="tx1"/>
                </a:solidFill>
              </a:rPr>
              <a:t>para determinación de servicios ambientales</a:t>
            </a:r>
          </a:p>
        </p:txBody>
      </p:sp>
      <p:sp>
        <p:nvSpPr>
          <p:cNvPr id="10" name="Rectángulo 9"/>
          <p:cNvSpPr/>
          <p:nvPr/>
        </p:nvSpPr>
        <p:spPr>
          <a:xfrm>
            <a:off x="9123329" y="1925622"/>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tx1"/>
                </a:solidFill>
              </a:rPr>
              <a:t>Estudios de viabilidad para la adquisición de nuevos predios</a:t>
            </a:r>
          </a:p>
        </p:txBody>
      </p:sp>
      <p:sp>
        <p:nvSpPr>
          <p:cNvPr id="15" name="Rectángulo 14"/>
          <p:cNvSpPr/>
          <p:nvPr/>
        </p:nvSpPr>
        <p:spPr>
          <a:xfrm>
            <a:off x="1266217" y="3318177"/>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tx1"/>
                </a:solidFill>
              </a:rPr>
              <a:t>Evaluación y diseño de vías de acceso </a:t>
            </a:r>
          </a:p>
        </p:txBody>
      </p:sp>
      <p:sp>
        <p:nvSpPr>
          <p:cNvPr id="16" name="Rectángulo 15"/>
          <p:cNvSpPr/>
          <p:nvPr/>
        </p:nvSpPr>
        <p:spPr>
          <a:xfrm>
            <a:off x="7996603" y="3318177"/>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Actualización </a:t>
            </a:r>
            <a:r>
              <a:rPr lang="es-EC" dirty="0">
                <a:solidFill>
                  <a:schemeClr val="tx1"/>
                </a:solidFill>
              </a:rPr>
              <a:t>de la base cartográfica de las zonas de interés</a:t>
            </a:r>
          </a:p>
        </p:txBody>
      </p:sp>
      <p:sp>
        <p:nvSpPr>
          <p:cNvPr id="17" name="Rectángulo 16"/>
          <p:cNvSpPr/>
          <p:nvPr/>
        </p:nvSpPr>
        <p:spPr>
          <a:xfrm>
            <a:off x="4631410" y="3318177"/>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tx1"/>
                </a:solidFill>
              </a:rPr>
              <a:t>D</a:t>
            </a:r>
            <a:r>
              <a:rPr lang="es-EC" dirty="0" smtClean="0">
                <a:solidFill>
                  <a:schemeClr val="tx1"/>
                </a:solidFill>
              </a:rPr>
              <a:t>imensionamiento de </a:t>
            </a:r>
            <a:r>
              <a:rPr lang="es-EC" dirty="0">
                <a:solidFill>
                  <a:schemeClr val="tx1"/>
                </a:solidFill>
              </a:rPr>
              <a:t>zonas de exploración y explotación de recursos.</a:t>
            </a:r>
          </a:p>
        </p:txBody>
      </p:sp>
      <p:sp>
        <p:nvSpPr>
          <p:cNvPr id="18" name="Rectángulo 17"/>
          <p:cNvSpPr/>
          <p:nvPr/>
        </p:nvSpPr>
        <p:spPr>
          <a:xfrm>
            <a:off x="2730807" y="4739649"/>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Catastro: </a:t>
            </a:r>
            <a:r>
              <a:rPr lang="es-EC" dirty="0">
                <a:solidFill>
                  <a:schemeClr val="tx1"/>
                </a:solidFill>
              </a:rPr>
              <a:t>cobro de tributos por posesión de </a:t>
            </a:r>
            <a:r>
              <a:rPr lang="es-EC" dirty="0" smtClean="0">
                <a:solidFill>
                  <a:schemeClr val="tx1"/>
                </a:solidFill>
              </a:rPr>
              <a:t>inmuebles (SRI) </a:t>
            </a:r>
            <a:endParaRPr lang="es-EC" dirty="0">
              <a:solidFill>
                <a:schemeClr val="tx1"/>
              </a:solidFill>
            </a:endParaRPr>
          </a:p>
        </p:txBody>
      </p:sp>
      <p:sp>
        <p:nvSpPr>
          <p:cNvPr id="19" name="Rectángulo 18"/>
          <p:cNvSpPr/>
          <p:nvPr/>
        </p:nvSpPr>
        <p:spPr>
          <a:xfrm>
            <a:off x="6509805" y="4739649"/>
            <a:ext cx="3130138"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tx1"/>
                </a:solidFill>
              </a:rPr>
              <a:t>P</a:t>
            </a:r>
            <a:r>
              <a:rPr lang="es-EC" dirty="0" smtClean="0">
                <a:solidFill>
                  <a:schemeClr val="tx1"/>
                </a:solidFill>
              </a:rPr>
              <a:t>reparación de </a:t>
            </a:r>
            <a:r>
              <a:rPr lang="es-EC" dirty="0">
                <a:solidFill>
                  <a:schemeClr val="tx1"/>
                </a:solidFill>
              </a:rPr>
              <a:t>material cartográfico en la planificación de los  futuros </a:t>
            </a:r>
            <a:r>
              <a:rPr lang="es-EC" dirty="0" smtClean="0">
                <a:solidFill>
                  <a:schemeClr val="tx1"/>
                </a:solidFill>
              </a:rPr>
              <a:t>censos (INEC)</a:t>
            </a:r>
            <a:endParaRPr lang="es-EC" dirty="0">
              <a:solidFill>
                <a:schemeClr val="tx1"/>
              </a:solidFill>
            </a:endParaRPr>
          </a:p>
        </p:txBody>
      </p:sp>
    </p:spTree>
    <p:extLst>
      <p:ext uri="{BB962C8B-B14F-4D97-AF65-F5344CB8AC3E}">
        <p14:creationId xmlns:p14="http://schemas.microsoft.com/office/powerpoint/2010/main" val="3374166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Rectángulo"/>
          <p:cNvSpPr/>
          <p:nvPr/>
        </p:nvSpPr>
        <p:spPr>
          <a:xfrm>
            <a:off x="1249676" y="1038385"/>
            <a:ext cx="10544534" cy="161133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lvl="0" algn="ctr">
              <a:lnSpc>
                <a:spcPct val="150000"/>
              </a:lnSpc>
            </a:pPr>
            <a:r>
              <a:rPr lang="es-EC" dirty="0">
                <a:latin typeface="Arial" panose="020B0604020202020204" pitchFamily="34" charset="0"/>
                <a:cs typeface="Arial" panose="020B0604020202020204" pitchFamily="34" charset="0"/>
              </a:rPr>
              <a:t>S</a:t>
            </a:r>
            <a:r>
              <a:rPr lang="es-EC" dirty="0" smtClean="0">
                <a:latin typeface="Arial" panose="020B0604020202020204" pitchFamily="34" charset="0"/>
                <a:cs typeface="Arial" panose="020B0604020202020204" pitchFamily="34" charset="0"/>
              </a:rPr>
              <a:t>e </a:t>
            </a:r>
            <a:r>
              <a:rPr lang="es-EC" dirty="0">
                <a:latin typeface="Arial" panose="020B0604020202020204" pitchFamily="34" charset="0"/>
                <a:cs typeface="Arial" panose="020B0604020202020204" pitchFamily="34" charset="0"/>
              </a:rPr>
              <a:t>plantea un modelo que se basa en parte en un análisis realizado en el Centro de Estudios Superiores María Goretti, de San Juan de Pasto, </a:t>
            </a:r>
            <a:r>
              <a:rPr lang="es-EC" dirty="0" smtClean="0">
                <a:latin typeface="Arial" panose="020B0604020202020204" pitchFamily="34" charset="0"/>
                <a:cs typeface="Arial" panose="020B0604020202020204" pitchFamily="34" charset="0"/>
              </a:rPr>
              <a:t>que hace </a:t>
            </a:r>
            <a:r>
              <a:rPr lang="es-EC" dirty="0">
                <a:latin typeface="Arial" panose="020B0604020202020204" pitchFamily="34" charset="0"/>
                <a:cs typeface="Arial" panose="020B0604020202020204" pitchFamily="34" charset="0"/>
              </a:rPr>
              <a:t>referencia a análisis previos realizados por la Sociedad Colombiana de </a:t>
            </a:r>
            <a:r>
              <a:rPr lang="es-EC" dirty="0" smtClean="0">
                <a:latin typeface="Arial" panose="020B0604020202020204" pitchFamily="34" charset="0"/>
                <a:cs typeface="Arial" panose="020B0604020202020204" pitchFamily="34" charset="0"/>
              </a:rPr>
              <a:t>Topógrafos.</a:t>
            </a:r>
            <a:endParaRPr lang="es-US" sz="1867" dirty="0" smtClean="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p:txBody>
      </p:sp>
      <p:sp>
        <p:nvSpPr>
          <p:cNvPr id="5" name="Título 1"/>
          <p:cNvSpPr>
            <a:spLocks noGrp="1"/>
          </p:cNvSpPr>
          <p:nvPr>
            <p:ph type="title"/>
          </p:nvPr>
        </p:nvSpPr>
        <p:spPr>
          <a:xfrm>
            <a:off x="2915291" y="231430"/>
            <a:ext cx="6361417" cy="616058"/>
          </a:xfrm>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C"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METODOLOGÍA</a:t>
            </a:r>
            <a:endParaRPr lang="es-EC"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Rectángulo 1"/>
          <p:cNvSpPr/>
          <p:nvPr/>
        </p:nvSpPr>
        <p:spPr>
          <a:xfrm>
            <a:off x="1249676" y="3020528"/>
            <a:ext cx="10436045" cy="7439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dirty="0">
                <a:latin typeface="Arial" panose="020B0604020202020204" pitchFamily="34" charset="0"/>
                <a:cs typeface="Arial" panose="020B0604020202020204" pitchFamily="34" charset="0"/>
              </a:rPr>
              <a:t>El modelo propuesto respeta </a:t>
            </a:r>
            <a:r>
              <a:rPr lang="es-EC" dirty="0" smtClean="0">
                <a:latin typeface="Arial" panose="020B0604020202020204" pitchFamily="34" charset="0"/>
                <a:cs typeface="Arial" panose="020B0604020202020204" pitchFamily="34" charset="0"/>
              </a:rPr>
              <a:t>los procesos que existen en el trabajo </a:t>
            </a:r>
            <a:r>
              <a:rPr lang="es-EC" dirty="0">
                <a:latin typeface="Arial" panose="020B0604020202020204" pitchFamily="34" charset="0"/>
                <a:cs typeface="Arial" panose="020B0604020202020204" pitchFamily="34" charset="0"/>
              </a:rPr>
              <a:t>de campo y oficina, cubriendo </a:t>
            </a:r>
            <a:r>
              <a:rPr lang="es-EC" dirty="0" smtClean="0">
                <a:latin typeface="Arial" panose="020B0604020202020204" pitchFamily="34" charset="0"/>
                <a:cs typeface="Arial" panose="020B0604020202020204" pitchFamily="34" charset="0"/>
              </a:rPr>
              <a:t>todos </a:t>
            </a:r>
            <a:r>
              <a:rPr lang="es-EC" dirty="0">
                <a:latin typeface="Arial" panose="020B0604020202020204" pitchFamily="34" charset="0"/>
                <a:cs typeface="Arial" panose="020B0604020202020204" pitchFamily="34" charset="0"/>
              </a:rPr>
              <a:t>los posibles escenarios que pueden presentarse.</a:t>
            </a:r>
            <a:endParaRPr lang="es-EC" dirty="0">
              <a:latin typeface="Arial" panose="020B0604020202020204" pitchFamily="34" charset="0"/>
              <a:cs typeface="Arial" panose="020B0604020202020204" pitchFamily="34" charset="0"/>
            </a:endParaRPr>
          </a:p>
        </p:txBody>
      </p:sp>
      <p:sp>
        <p:nvSpPr>
          <p:cNvPr id="6" name="Rectángulo 5"/>
          <p:cNvSpPr/>
          <p:nvPr/>
        </p:nvSpPr>
        <p:spPr>
          <a:xfrm>
            <a:off x="1249676" y="4027753"/>
            <a:ext cx="10436045" cy="19235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b="1" dirty="0" smtClean="0">
                <a:latin typeface="Arial" panose="020B0604020202020204" pitchFamily="34" charset="0"/>
                <a:cs typeface="Arial" panose="020B0604020202020204" pitchFamily="34" charset="0"/>
              </a:rPr>
              <a:t>1° Etapa:</a:t>
            </a:r>
            <a:r>
              <a:rPr lang="es-EC" dirty="0" smtClean="0">
                <a:latin typeface="Arial" panose="020B0604020202020204" pitchFamily="34" charset="0"/>
                <a:cs typeface="Arial" panose="020B0604020202020204" pitchFamily="34" charset="0"/>
              </a:rPr>
              <a:t> revisión </a:t>
            </a:r>
            <a:r>
              <a:rPr lang="es-EC" dirty="0">
                <a:latin typeface="Arial" panose="020B0604020202020204" pitchFamily="34" charset="0"/>
                <a:cs typeface="Arial" panose="020B0604020202020204" pitchFamily="34" charset="0"/>
              </a:rPr>
              <a:t>bibliográfica por cuanto ofrece mayor </a:t>
            </a:r>
            <a:r>
              <a:rPr lang="es-EC" dirty="0" smtClean="0">
                <a:latin typeface="Arial" panose="020B0604020202020204" pitchFamily="34" charset="0"/>
                <a:cs typeface="Arial" panose="020B0604020202020204" pitchFamily="34" charset="0"/>
              </a:rPr>
              <a:t>confiabilidad</a:t>
            </a:r>
          </a:p>
          <a:p>
            <a:pPr lvl="0" algn="ctr">
              <a:lnSpc>
                <a:spcPct val="150000"/>
              </a:lnSpc>
            </a:pPr>
            <a:r>
              <a:rPr lang="es-EC" dirty="0" smtClean="0">
                <a:latin typeface="Arial" panose="020B0604020202020204" pitchFamily="34" charset="0"/>
                <a:cs typeface="Arial" panose="020B0604020202020204" pitchFamily="34" charset="0"/>
              </a:rPr>
              <a:t> </a:t>
            </a:r>
          </a:p>
          <a:p>
            <a:pPr lvl="0" algn="ctr">
              <a:lnSpc>
                <a:spcPct val="150000"/>
              </a:lnSpc>
            </a:pPr>
            <a:r>
              <a:rPr lang="es-EC" dirty="0">
                <a:latin typeface="Arial" panose="020B0604020202020204" pitchFamily="34" charset="0"/>
                <a:cs typeface="Arial" panose="020B0604020202020204" pitchFamily="34" charset="0"/>
              </a:rPr>
              <a:t>I</a:t>
            </a:r>
            <a:r>
              <a:rPr lang="es-EC" dirty="0" smtClean="0">
                <a:latin typeface="Arial" panose="020B0604020202020204" pitchFamily="34" charset="0"/>
                <a:cs typeface="Arial" panose="020B0604020202020204" pitchFamily="34" charset="0"/>
              </a:rPr>
              <a:t>nconvenientes debido a que </a:t>
            </a:r>
            <a:r>
              <a:rPr lang="es-EC" dirty="0">
                <a:latin typeface="Arial" panose="020B0604020202020204" pitchFamily="34" charset="0"/>
                <a:cs typeface="Arial" panose="020B0604020202020204" pitchFamily="34" charset="0"/>
              </a:rPr>
              <a:t>no existen en el país estudios previos relacionados con al tema. </a:t>
            </a:r>
            <a:endParaRPr lang="es-EC" dirty="0">
              <a:latin typeface="Arial" panose="020B0604020202020204" pitchFamily="34" charset="0"/>
              <a:cs typeface="Arial" panose="020B0604020202020204" pitchFamily="34" charset="0"/>
            </a:endParaRPr>
          </a:p>
        </p:txBody>
      </p:sp>
      <p:sp>
        <p:nvSpPr>
          <p:cNvPr id="4" name="Flecha abajo 3"/>
          <p:cNvSpPr/>
          <p:nvPr/>
        </p:nvSpPr>
        <p:spPr>
          <a:xfrm>
            <a:off x="5817029" y="4795822"/>
            <a:ext cx="557939" cy="387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72339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9675" y="2122713"/>
            <a:ext cx="10436045" cy="7439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dirty="0" smtClean="0">
                <a:latin typeface="Arial" panose="020B0604020202020204" pitchFamily="34" charset="0"/>
                <a:cs typeface="Arial" panose="020B0604020202020204" pitchFamily="34" charset="0"/>
              </a:rPr>
              <a:t>Ninguno se adapta de manera </a:t>
            </a:r>
            <a:r>
              <a:rPr lang="es-EC" dirty="0">
                <a:latin typeface="Arial" panose="020B0604020202020204" pitchFamily="34" charset="0"/>
                <a:cs typeface="Arial" panose="020B0604020202020204" pitchFamily="34" charset="0"/>
              </a:rPr>
              <a:t>perfecta a la realidad territorial del Ecuador</a:t>
            </a:r>
            <a:endParaRPr lang="es-EC" dirty="0">
              <a:latin typeface="Arial" panose="020B0604020202020204" pitchFamily="34" charset="0"/>
              <a:cs typeface="Arial" panose="020B0604020202020204" pitchFamily="34" charset="0"/>
            </a:endParaRPr>
          </a:p>
        </p:txBody>
      </p:sp>
      <p:sp>
        <p:nvSpPr>
          <p:cNvPr id="9" name="Rectángulo 8"/>
          <p:cNvSpPr/>
          <p:nvPr/>
        </p:nvSpPr>
        <p:spPr>
          <a:xfrm>
            <a:off x="879643" y="97111"/>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Sistema </a:t>
            </a:r>
            <a:r>
              <a:rPr lang="es-EC" dirty="0">
                <a:solidFill>
                  <a:schemeClr val="tx1"/>
                </a:solidFill>
              </a:rPr>
              <a:t>de puntaje</a:t>
            </a:r>
            <a:endParaRPr lang="es-EC" dirty="0">
              <a:solidFill>
                <a:schemeClr val="tx1"/>
              </a:solidFill>
            </a:endParaRPr>
          </a:p>
        </p:txBody>
      </p:sp>
      <p:sp>
        <p:nvSpPr>
          <p:cNvPr id="10" name="Rectángulo 9"/>
          <p:cNvSpPr/>
          <p:nvPr/>
        </p:nvSpPr>
        <p:spPr>
          <a:xfrm>
            <a:off x="4631410" y="135474"/>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Rendimiento </a:t>
            </a:r>
            <a:r>
              <a:rPr lang="es-EC" dirty="0">
                <a:solidFill>
                  <a:schemeClr val="tx1"/>
                </a:solidFill>
              </a:rPr>
              <a:t>diario</a:t>
            </a:r>
            <a:endParaRPr lang="es-EC" dirty="0">
              <a:solidFill>
                <a:schemeClr val="tx1"/>
              </a:solidFill>
            </a:endParaRPr>
          </a:p>
        </p:txBody>
      </p:sp>
      <p:sp>
        <p:nvSpPr>
          <p:cNvPr id="12" name="Rectángulo 11"/>
          <p:cNvSpPr/>
          <p:nvPr/>
        </p:nvSpPr>
        <p:spPr>
          <a:xfrm>
            <a:off x="8427703" y="185702"/>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Salario </a:t>
            </a:r>
            <a:r>
              <a:rPr lang="es-EC" dirty="0">
                <a:solidFill>
                  <a:schemeClr val="tx1"/>
                </a:solidFill>
              </a:rPr>
              <a:t>mínimo</a:t>
            </a:r>
            <a:endParaRPr lang="es-EC" dirty="0">
              <a:solidFill>
                <a:schemeClr val="tx1"/>
              </a:solidFill>
            </a:endParaRPr>
          </a:p>
        </p:txBody>
      </p:sp>
      <p:sp>
        <p:nvSpPr>
          <p:cNvPr id="7" name="Flecha abajo 6"/>
          <p:cNvSpPr/>
          <p:nvPr/>
        </p:nvSpPr>
        <p:spPr>
          <a:xfrm rot="18382215">
            <a:off x="2503206" y="1270265"/>
            <a:ext cx="402956" cy="465542"/>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abajo 13"/>
          <p:cNvSpPr/>
          <p:nvPr/>
        </p:nvSpPr>
        <p:spPr>
          <a:xfrm>
            <a:off x="5866988" y="1287578"/>
            <a:ext cx="402956" cy="47891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abajo 14"/>
          <p:cNvSpPr/>
          <p:nvPr/>
        </p:nvSpPr>
        <p:spPr>
          <a:xfrm rot="2778581">
            <a:off x="9509922" y="1288268"/>
            <a:ext cx="402956" cy="43690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1249674" y="3733984"/>
            <a:ext cx="10436045" cy="7439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dirty="0" smtClean="0">
                <a:latin typeface="Arial" panose="020B0604020202020204" pitchFamily="34" charset="0"/>
                <a:cs typeface="Arial" panose="020B0604020202020204" pitchFamily="34" charset="0"/>
              </a:rPr>
              <a:t>Método </a:t>
            </a:r>
            <a:r>
              <a:rPr lang="es-EC" dirty="0">
                <a:latin typeface="Arial" panose="020B0604020202020204" pitchFamily="34" charset="0"/>
                <a:cs typeface="Arial" panose="020B0604020202020204" pitchFamily="34" charset="0"/>
              </a:rPr>
              <a:t>que reúna la mayor cantidad </a:t>
            </a:r>
            <a:r>
              <a:rPr lang="es-EC" dirty="0" smtClean="0">
                <a:latin typeface="Arial" panose="020B0604020202020204" pitchFamily="34" charset="0"/>
                <a:cs typeface="Arial" panose="020B0604020202020204" pitchFamily="34" charset="0"/>
              </a:rPr>
              <a:t>de opciones (claro y ecuánime)</a:t>
            </a:r>
            <a:endParaRPr lang="es-EC" dirty="0">
              <a:latin typeface="Arial" panose="020B0604020202020204" pitchFamily="34" charset="0"/>
              <a:cs typeface="Arial" panose="020B0604020202020204" pitchFamily="34" charset="0"/>
            </a:endParaRPr>
          </a:p>
        </p:txBody>
      </p:sp>
      <p:sp>
        <p:nvSpPr>
          <p:cNvPr id="17" name="Rectángulo 16"/>
          <p:cNvSpPr/>
          <p:nvPr/>
        </p:nvSpPr>
        <p:spPr>
          <a:xfrm>
            <a:off x="4667055" y="5345255"/>
            <a:ext cx="2549801" cy="923330"/>
          </a:xfrm>
          <a:prstGeom prst="rect">
            <a:avLst/>
          </a:prstGeom>
          <a:noFill/>
        </p:spPr>
        <p:txBody>
          <a:bodyPr wrap="none" lIns="91440" tIns="45720" rIns="91440" bIns="45720">
            <a:spAutoFit/>
          </a:bodyPr>
          <a:lstStyle/>
          <a:p>
            <a:pPr algn="ct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¿Cómo?</a:t>
            </a:r>
            <a:endPar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 name="Flecha abajo 17"/>
          <p:cNvSpPr/>
          <p:nvPr/>
        </p:nvSpPr>
        <p:spPr>
          <a:xfrm>
            <a:off x="5857843" y="3037923"/>
            <a:ext cx="402956" cy="43475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bajo 18"/>
          <p:cNvSpPr/>
          <p:nvPr/>
        </p:nvSpPr>
        <p:spPr>
          <a:xfrm>
            <a:off x="5894522" y="4866570"/>
            <a:ext cx="402956" cy="478685"/>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82270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0154" y="386903"/>
            <a:ext cx="10436045" cy="743919"/>
          </a:xfrm>
          <a:prstGeom prst="rect">
            <a:avLst/>
          </a:prstGeom>
          <a:solidFill>
            <a:srgbClr val="CCFF66"/>
          </a:solidFill>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b="1" dirty="0" smtClean="0">
                <a:latin typeface="Arial" panose="020B0604020202020204" pitchFamily="34" charset="0"/>
                <a:cs typeface="Arial" panose="020B0604020202020204" pitchFamily="34" charset="0"/>
              </a:rPr>
              <a:t>2° Etapa:</a:t>
            </a:r>
            <a:r>
              <a:rPr lang="es-EC" dirty="0" smtClean="0">
                <a:latin typeface="Arial" panose="020B0604020202020204" pitchFamily="34" charset="0"/>
                <a:cs typeface="Arial" panose="020B0604020202020204" pitchFamily="34" charset="0"/>
              </a:rPr>
              <a:t> Recabar </a:t>
            </a:r>
            <a:r>
              <a:rPr lang="es-EC" dirty="0">
                <a:latin typeface="Arial" panose="020B0604020202020204" pitchFamily="34" charset="0"/>
                <a:cs typeface="Arial" panose="020B0604020202020204" pitchFamily="34" charset="0"/>
              </a:rPr>
              <a:t>información de instituciones públicas y privadas con el fin de encontrar una forma de plasmar la idea original en algo </a:t>
            </a:r>
            <a:r>
              <a:rPr lang="es-EC" dirty="0" smtClean="0">
                <a:latin typeface="Arial" panose="020B0604020202020204" pitchFamily="34" charset="0"/>
                <a:cs typeface="Arial" panose="020B0604020202020204" pitchFamily="34" charset="0"/>
              </a:rPr>
              <a:t>concreto.</a:t>
            </a:r>
            <a:endParaRPr lang="es-EC" dirty="0">
              <a:latin typeface="Arial" panose="020B0604020202020204" pitchFamily="34" charset="0"/>
              <a:cs typeface="Arial" panose="020B0604020202020204" pitchFamily="34" charset="0"/>
            </a:endParaRPr>
          </a:p>
        </p:txBody>
      </p:sp>
      <p:sp>
        <p:nvSpPr>
          <p:cNvPr id="16" name="Rectángulo 15"/>
          <p:cNvSpPr/>
          <p:nvPr/>
        </p:nvSpPr>
        <p:spPr>
          <a:xfrm>
            <a:off x="1249674" y="1609508"/>
            <a:ext cx="10436045" cy="46983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sz="2000" b="1" dirty="0" smtClean="0">
                <a:latin typeface="Arial" panose="020B0604020202020204" pitchFamily="34" charset="0"/>
                <a:cs typeface="Arial" panose="020B0604020202020204" pitchFamily="34" charset="0"/>
              </a:rPr>
              <a:t>Instituciones consultadas: </a:t>
            </a:r>
          </a:p>
          <a:p>
            <a:pPr marL="285750" lvl="0" indent="-285750" algn="ctr">
              <a:lnSpc>
                <a:spcPct val="150000"/>
              </a:lnSpc>
              <a:buFont typeface="Arial" panose="020B0604020202020204" pitchFamily="34" charset="0"/>
              <a:buChar char="•"/>
            </a:pPr>
            <a:r>
              <a:rPr lang="es-EC" sz="2000" dirty="0" smtClean="0">
                <a:latin typeface="Arial" panose="020B0604020202020204" pitchFamily="34" charset="0"/>
                <a:cs typeface="Arial" panose="020B0604020202020204" pitchFamily="34" charset="0"/>
              </a:rPr>
              <a:t>Consorcio </a:t>
            </a:r>
            <a:r>
              <a:rPr lang="es-EC" sz="2000" dirty="0">
                <a:latin typeface="Arial" panose="020B0604020202020204" pitchFamily="34" charset="0"/>
                <a:cs typeface="Arial" panose="020B0604020202020204" pitchFamily="34" charset="0"/>
              </a:rPr>
              <a:t>Catastro </a:t>
            </a:r>
            <a:r>
              <a:rPr lang="es-EC" sz="2000" dirty="0" err="1" smtClean="0">
                <a:latin typeface="Arial" panose="020B0604020202020204" pitchFamily="34" charset="0"/>
                <a:cs typeface="Arial" panose="020B0604020202020204" pitchFamily="34" charset="0"/>
              </a:rPr>
              <a:t>Tabacundo</a:t>
            </a:r>
            <a:endParaRPr lang="es-EC" sz="2000" dirty="0" smtClean="0">
              <a:latin typeface="Arial" panose="020B0604020202020204" pitchFamily="34" charset="0"/>
              <a:cs typeface="Arial" panose="020B0604020202020204" pitchFamily="34" charset="0"/>
            </a:endParaRPr>
          </a:p>
          <a:p>
            <a:pPr marL="285750" lvl="0" indent="-285750" algn="ctr">
              <a:lnSpc>
                <a:spcPct val="150000"/>
              </a:lnSpc>
              <a:buFont typeface="Arial" panose="020B0604020202020204" pitchFamily="34" charset="0"/>
              <a:buChar char="•"/>
            </a:pPr>
            <a:r>
              <a:rPr lang="es-EC" sz="2000" dirty="0" smtClean="0">
                <a:latin typeface="Arial" panose="020B0604020202020204" pitchFamily="34" charset="0"/>
                <a:cs typeface="Arial" panose="020B0604020202020204" pitchFamily="34" charset="0"/>
              </a:rPr>
              <a:t>Consultores </a:t>
            </a:r>
            <a:r>
              <a:rPr lang="es-EC" sz="2000" dirty="0">
                <a:latin typeface="Arial" panose="020B0604020202020204" pitchFamily="34" charset="0"/>
                <a:cs typeface="Arial" panose="020B0604020202020204" pitchFamily="34" charset="0"/>
              </a:rPr>
              <a:t>&amp; </a:t>
            </a:r>
            <a:r>
              <a:rPr lang="es-EC" sz="2000" dirty="0" smtClean="0">
                <a:latin typeface="Arial" panose="020B0604020202020204" pitchFamily="34" charset="0"/>
                <a:cs typeface="Arial" panose="020B0604020202020204" pitchFamily="34" charset="0"/>
              </a:rPr>
              <a:t>Asociados</a:t>
            </a:r>
          </a:p>
          <a:p>
            <a:pPr marL="285750" lvl="0" indent="-285750" algn="ctr">
              <a:lnSpc>
                <a:spcPct val="150000"/>
              </a:lnSpc>
              <a:buFont typeface="Arial" panose="020B0604020202020204" pitchFamily="34" charset="0"/>
              <a:buChar char="•"/>
            </a:pPr>
            <a:r>
              <a:rPr lang="es-EC" sz="2000" dirty="0" err="1" smtClean="0">
                <a:latin typeface="Arial" panose="020B0604020202020204" pitchFamily="34" charset="0"/>
                <a:cs typeface="Arial" panose="020B0604020202020204" pitchFamily="34" charset="0"/>
              </a:rPr>
              <a:t>GeoInt</a:t>
            </a:r>
            <a:endParaRPr lang="es-EC" sz="2000" dirty="0" smtClean="0">
              <a:latin typeface="Arial" panose="020B0604020202020204" pitchFamily="34" charset="0"/>
              <a:cs typeface="Arial" panose="020B0604020202020204" pitchFamily="34" charset="0"/>
            </a:endParaRPr>
          </a:p>
          <a:p>
            <a:pPr marL="285750" lvl="0" indent="-285750" algn="ctr">
              <a:lnSpc>
                <a:spcPct val="150000"/>
              </a:lnSpc>
              <a:buFont typeface="Arial" panose="020B0604020202020204" pitchFamily="34" charset="0"/>
              <a:buChar char="•"/>
            </a:pPr>
            <a:r>
              <a:rPr lang="es-EC" sz="2000" dirty="0" smtClean="0">
                <a:latin typeface="Arial" panose="020B0604020202020204" pitchFamily="34" charset="0"/>
                <a:cs typeface="Arial" panose="020B0604020202020204" pitchFamily="34" charset="0"/>
              </a:rPr>
              <a:t>Consultora </a:t>
            </a:r>
            <a:r>
              <a:rPr lang="es-EC" sz="2000" dirty="0">
                <a:latin typeface="Arial" panose="020B0604020202020204" pitchFamily="34" charset="0"/>
                <a:cs typeface="Arial" panose="020B0604020202020204" pitchFamily="34" charset="0"/>
              </a:rPr>
              <a:t>en </a:t>
            </a:r>
            <a:r>
              <a:rPr lang="es-EC" sz="2000" dirty="0" err="1">
                <a:latin typeface="Arial" panose="020B0604020202020204" pitchFamily="34" charset="0"/>
                <a:cs typeface="Arial" panose="020B0604020202020204" pitchFamily="34" charset="0"/>
              </a:rPr>
              <a:t>Geotecnologías</a:t>
            </a:r>
            <a:r>
              <a:rPr lang="es-EC" sz="2000" dirty="0">
                <a:latin typeface="Arial" panose="020B0604020202020204" pitchFamily="34" charset="0"/>
                <a:cs typeface="Arial" panose="020B0604020202020204" pitchFamily="34" charset="0"/>
              </a:rPr>
              <a:t> </a:t>
            </a:r>
            <a:r>
              <a:rPr lang="es-EC" sz="2000" dirty="0" err="1" smtClean="0">
                <a:latin typeface="Arial" panose="020B0604020202020204" pitchFamily="34" charset="0"/>
                <a:cs typeface="Arial" panose="020B0604020202020204" pitchFamily="34" charset="0"/>
              </a:rPr>
              <a:t>ConsultGeo</a:t>
            </a:r>
            <a:endParaRPr lang="es-EC" sz="2000" dirty="0" smtClean="0">
              <a:latin typeface="Arial" panose="020B0604020202020204" pitchFamily="34" charset="0"/>
              <a:cs typeface="Arial" panose="020B0604020202020204" pitchFamily="34" charset="0"/>
            </a:endParaRPr>
          </a:p>
          <a:p>
            <a:pPr marL="285750" lvl="0" indent="-285750" algn="ctr">
              <a:lnSpc>
                <a:spcPct val="150000"/>
              </a:lnSpc>
              <a:buFont typeface="Arial" panose="020B0604020202020204" pitchFamily="34" charset="0"/>
              <a:buChar char="•"/>
            </a:pPr>
            <a:r>
              <a:rPr lang="es-EC" sz="2000" dirty="0" smtClean="0">
                <a:latin typeface="Arial" panose="020B0604020202020204" pitchFamily="34" charset="0"/>
                <a:cs typeface="Arial" panose="020B0604020202020204" pitchFamily="34" charset="0"/>
              </a:rPr>
              <a:t>Instituto </a:t>
            </a:r>
            <a:r>
              <a:rPr lang="es-EC" sz="2000" dirty="0">
                <a:latin typeface="Arial" panose="020B0604020202020204" pitchFamily="34" charset="0"/>
                <a:cs typeface="Arial" panose="020B0604020202020204" pitchFamily="34" charset="0"/>
              </a:rPr>
              <a:t>Geográfico Militar (</a:t>
            </a:r>
            <a:r>
              <a:rPr lang="es-EC" sz="2000" dirty="0" smtClean="0">
                <a:latin typeface="Arial" panose="020B0604020202020204" pitchFamily="34" charset="0"/>
                <a:cs typeface="Arial" panose="020B0604020202020204" pitchFamily="34" charset="0"/>
              </a:rPr>
              <a:t>IGM)</a:t>
            </a:r>
          </a:p>
          <a:p>
            <a:pPr marL="285750" lvl="0" indent="-285750" algn="ctr">
              <a:lnSpc>
                <a:spcPct val="150000"/>
              </a:lnSpc>
              <a:buFont typeface="Arial" panose="020B0604020202020204" pitchFamily="34" charset="0"/>
              <a:buChar char="•"/>
            </a:pPr>
            <a:r>
              <a:rPr lang="es-EC" sz="2000" dirty="0" smtClean="0">
                <a:latin typeface="Arial" panose="020B0604020202020204" pitchFamily="34" charset="0"/>
                <a:cs typeface="Arial" panose="020B0604020202020204" pitchFamily="34" charset="0"/>
              </a:rPr>
              <a:t>Instituto </a:t>
            </a:r>
            <a:r>
              <a:rPr lang="es-EC" sz="2000" dirty="0">
                <a:latin typeface="Arial" panose="020B0604020202020204" pitchFamily="34" charset="0"/>
                <a:cs typeface="Arial" panose="020B0604020202020204" pitchFamily="34" charset="0"/>
              </a:rPr>
              <a:t>Espacial Ecuatoriano (</a:t>
            </a:r>
            <a:r>
              <a:rPr lang="es-EC" sz="2000" dirty="0" smtClean="0">
                <a:latin typeface="Arial" panose="020B0604020202020204" pitchFamily="34" charset="0"/>
                <a:cs typeface="Arial" panose="020B0604020202020204" pitchFamily="34" charset="0"/>
              </a:rPr>
              <a:t>IEE)</a:t>
            </a:r>
          </a:p>
          <a:p>
            <a:pPr marL="285750" lvl="0" indent="-285750" algn="ctr">
              <a:lnSpc>
                <a:spcPct val="150000"/>
              </a:lnSpc>
              <a:buFont typeface="Arial" panose="020B0604020202020204" pitchFamily="34" charset="0"/>
              <a:buChar char="•"/>
            </a:pPr>
            <a:r>
              <a:rPr lang="es-EC" sz="2000" dirty="0" smtClean="0">
                <a:latin typeface="Arial" panose="020B0604020202020204" pitchFamily="34" charset="0"/>
                <a:cs typeface="Arial" panose="020B0604020202020204" pitchFamily="34" charset="0"/>
              </a:rPr>
              <a:t>Empresa </a:t>
            </a:r>
            <a:r>
              <a:rPr lang="es-EC" sz="2000" dirty="0">
                <a:latin typeface="Arial" panose="020B0604020202020204" pitchFamily="34" charset="0"/>
                <a:cs typeface="Arial" panose="020B0604020202020204" pitchFamily="34" charset="0"/>
              </a:rPr>
              <a:t>Pública Metropolitana de Movilidad y Obras Públicas (EPMMOP</a:t>
            </a:r>
            <a:r>
              <a:rPr lang="es-EC" sz="2000" dirty="0" smtClean="0">
                <a:latin typeface="Arial" panose="020B0604020202020204" pitchFamily="34" charset="0"/>
                <a:cs typeface="Arial" panose="020B0604020202020204" pitchFamily="34" charset="0"/>
              </a:rPr>
              <a:t>)</a:t>
            </a:r>
          </a:p>
          <a:p>
            <a:pPr marL="285750" lvl="0" indent="-285750" algn="ctr">
              <a:lnSpc>
                <a:spcPct val="150000"/>
              </a:lnSpc>
              <a:buFont typeface="Arial" panose="020B0604020202020204" pitchFamily="34" charset="0"/>
              <a:buChar char="•"/>
            </a:pPr>
            <a:r>
              <a:rPr lang="es-EC" sz="2000" dirty="0" smtClean="0">
                <a:latin typeface="Arial" panose="020B0604020202020204" pitchFamily="34" charset="0"/>
                <a:cs typeface="Arial" panose="020B0604020202020204" pitchFamily="34" charset="0"/>
              </a:rPr>
              <a:t>Banco </a:t>
            </a:r>
            <a:r>
              <a:rPr lang="es-EC" sz="2000" dirty="0">
                <a:latin typeface="Arial" panose="020B0604020202020204" pitchFamily="34" charset="0"/>
                <a:cs typeface="Arial" panose="020B0604020202020204" pitchFamily="34" charset="0"/>
              </a:rPr>
              <a:t>del </a:t>
            </a:r>
            <a:r>
              <a:rPr lang="es-EC" sz="2000" dirty="0" smtClean="0">
                <a:latin typeface="Arial" panose="020B0604020202020204" pitchFamily="34" charset="0"/>
                <a:cs typeface="Arial" panose="020B0604020202020204" pitchFamily="34" charset="0"/>
              </a:rPr>
              <a:t>Estado</a:t>
            </a:r>
          </a:p>
          <a:p>
            <a:pPr marL="285750" lvl="0" indent="-285750" algn="ctr">
              <a:lnSpc>
                <a:spcPct val="150000"/>
              </a:lnSpc>
              <a:buFont typeface="Arial" panose="020B0604020202020204" pitchFamily="34" charset="0"/>
              <a:buChar char="•"/>
            </a:pPr>
            <a:r>
              <a:rPr lang="es-EC" sz="2000" dirty="0">
                <a:latin typeface="Arial" panose="020B0604020202020204" pitchFamily="34" charset="0"/>
                <a:cs typeface="Arial" panose="020B0604020202020204" pitchFamily="34" charset="0"/>
              </a:rPr>
              <a:t>P</a:t>
            </a:r>
            <a:r>
              <a:rPr lang="es-EC" sz="2000" dirty="0" smtClean="0">
                <a:latin typeface="Arial" panose="020B0604020202020204" pitchFamily="34" charset="0"/>
                <a:cs typeface="Arial" panose="020B0604020202020204" pitchFamily="34" charset="0"/>
              </a:rPr>
              <a:t>rofesionales </a:t>
            </a:r>
            <a:r>
              <a:rPr lang="es-EC" sz="2000" dirty="0">
                <a:latin typeface="Arial" panose="020B0604020202020204" pitchFamily="34" charset="0"/>
                <a:cs typeface="Arial" panose="020B0604020202020204" pitchFamily="34" charset="0"/>
              </a:rPr>
              <a:t>con </a:t>
            </a:r>
            <a:r>
              <a:rPr lang="es-EC" sz="2000" dirty="0" smtClean="0">
                <a:latin typeface="Arial" panose="020B0604020202020204" pitchFamily="34" charset="0"/>
                <a:cs typeface="Arial" panose="020B0604020202020204" pitchFamily="34" charset="0"/>
              </a:rPr>
              <a:t>título</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07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373463" y="2688287"/>
            <a:ext cx="6361417" cy="616058"/>
          </a:xfrm>
          <a:solidFill>
            <a:srgbClr val="66FF33"/>
          </a:solidFill>
          <a:ln/>
        </p:spPr>
        <p:style>
          <a:lnRef idx="2">
            <a:schemeClr val="dk1"/>
          </a:lnRef>
          <a:fillRef idx="1">
            <a:schemeClr val="lt1"/>
          </a:fillRef>
          <a:effectRef idx="0">
            <a:schemeClr val="dk1"/>
          </a:effectRef>
          <a:fontRef idx="minor">
            <a:schemeClr val="dk1"/>
          </a:fontRef>
        </p:style>
        <p:txBody>
          <a:bodyPr>
            <a:normAutofit fontScale="90000"/>
          </a:bodyPr>
          <a:lstStyle/>
          <a:p>
            <a:r>
              <a:rPr lang="es-EC"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Matriz de </a:t>
            </a:r>
            <a:r>
              <a:rPr lang="es-EC"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Saaty</a:t>
            </a:r>
            <a:endParaRPr lang="es-EC"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Rectángulo 6"/>
          <p:cNvSpPr/>
          <p:nvPr/>
        </p:nvSpPr>
        <p:spPr>
          <a:xfrm>
            <a:off x="4457123" y="0"/>
            <a:ext cx="3277757" cy="923330"/>
          </a:xfrm>
          <a:prstGeom prst="rect">
            <a:avLst/>
          </a:prstGeom>
          <a:noFill/>
        </p:spPr>
        <p:txBody>
          <a:bodyPr wrap="none" lIns="91440" tIns="45720" rIns="91440" bIns="45720">
            <a:spAutoFit/>
          </a:bodyPr>
          <a:lstStyle/>
          <a:p>
            <a:pPr algn="ct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Respuesta</a:t>
            </a:r>
            <a:endPar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Título 1"/>
          <p:cNvSpPr txBox="1">
            <a:spLocks/>
          </p:cNvSpPr>
          <p:nvPr/>
        </p:nvSpPr>
        <p:spPr>
          <a:xfrm>
            <a:off x="1373463" y="1439570"/>
            <a:ext cx="6361417" cy="61605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s-EC"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Establecer variables</a:t>
            </a:r>
            <a:endParaRPr lang="es-EC"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Título 1"/>
          <p:cNvSpPr txBox="1">
            <a:spLocks/>
          </p:cNvSpPr>
          <p:nvPr/>
        </p:nvSpPr>
        <p:spPr>
          <a:xfrm>
            <a:off x="1373462" y="3931470"/>
            <a:ext cx="6361417" cy="616058"/>
          </a:xfrm>
          <a:prstGeom prst="rect">
            <a:avLst/>
          </a:prstGeom>
          <a:solidFill>
            <a:srgbClr val="0D97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s-EC"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Sistema de puntajes</a:t>
            </a:r>
            <a:endParaRPr lang="es-EC"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Título 1"/>
          <p:cNvSpPr txBox="1">
            <a:spLocks/>
          </p:cNvSpPr>
          <p:nvPr/>
        </p:nvSpPr>
        <p:spPr>
          <a:xfrm>
            <a:off x="1373463" y="5185721"/>
            <a:ext cx="6361417" cy="616058"/>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s-EC"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Rendimientos diarios</a:t>
            </a:r>
            <a:endParaRPr lang="es-EC"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 name="Flecha abajo 11"/>
          <p:cNvSpPr/>
          <p:nvPr/>
        </p:nvSpPr>
        <p:spPr>
          <a:xfrm>
            <a:off x="4352692" y="2151815"/>
            <a:ext cx="402956" cy="434751"/>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13" name="Flecha abajo 12"/>
          <p:cNvSpPr/>
          <p:nvPr/>
        </p:nvSpPr>
        <p:spPr>
          <a:xfrm>
            <a:off x="4352692" y="3436213"/>
            <a:ext cx="402956" cy="434751"/>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14" name="Flecha abajo 13"/>
          <p:cNvSpPr/>
          <p:nvPr/>
        </p:nvSpPr>
        <p:spPr>
          <a:xfrm>
            <a:off x="4352692" y="4608034"/>
            <a:ext cx="402956" cy="434751"/>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15" name="Título 1"/>
          <p:cNvSpPr txBox="1">
            <a:spLocks/>
          </p:cNvSpPr>
          <p:nvPr/>
        </p:nvSpPr>
        <p:spPr>
          <a:xfrm>
            <a:off x="8551206" y="2348849"/>
            <a:ext cx="3280760" cy="1311702"/>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s-EC" sz="2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Asigna ponderaciones con </a:t>
            </a:r>
            <a:r>
              <a:rPr lang="es-EC"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 criterio técnico e imparcial</a:t>
            </a:r>
          </a:p>
        </p:txBody>
      </p:sp>
      <p:sp>
        <p:nvSpPr>
          <p:cNvPr id="16" name="Flecha abajo 15"/>
          <p:cNvSpPr/>
          <p:nvPr/>
        </p:nvSpPr>
        <p:spPr>
          <a:xfrm rot="16010501">
            <a:off x="7941566" y="2841406"/>
            <a:ext cx="402956" cy="434751"/>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840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081914" y="1445217"/>
            <a:ext cx="4823499" cy="538566"/>
          </a:xfrm>
          <a:prstGeom prst="rect">
            <a:avLst/>
          </a:prstGeom>
          <a:solidFill>
            <a:srgbClr val="00FF99"/>
          </a:solidFill>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dirty="0" smtClean="0">
                <a:latin typeface="Arial" panose="020B0604020202020204" pitchFamily="34" charset="0"/>
                <a:cs typeface="Arial" panose="020B0604020202020204" pitchFamily="34" charset="0"/>
              </a:rPr>
              <a:t>Costo Unitario Base</a:t>
            </a:r>
            <a:endParaRPr lang="es-EC" dirty="0">
              <a:latin typeface="Arial" panose="020B0604020202020204" pitchFamily="34" charset="0"/>
              <a:cs typeface="Arial" panose="020B0604020202020204" pitchFamily="34" charset="0"/>
            </a:endParaRPr>
          </a:p>
        </p:txBody>
      </p:sp>
      <p:sp>
        <p:nvSpPr>
          <p:cNvPr id="6" name="Título 1"/>
          <p:cNvSpPr txBox="1">
            <a:spLocks/>
          </p:cNvSpPr>
          <p:nvPr/>
        </p:nvSpPr>
        <p:spPr>
          <a:xfrm>
            <a:off x="2019945" y="4054097"/>
            <a:ext cx="8152109" cy="538566"/>
          </a:xfrm>
          <a:prstGeom prst="rect">
            <a:avLst/>
          </a:prstGeom>
          <a:solidFill>
            <a:srgbClr val="FFFF00"/>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sz="3600" dirty="0" smtClean="0">
                <a:latin typeface="Arial" panose="020B0604020202020204" pitchFamily="34" charset="0"/>
                <a:cs typeface="Arial" panose="020B0604020202020204" pitchFamily="34" charset="0"/>
              </a:rPr>
              <a:t>Costos Económico - Administrativos</a:t>
            </a:r>
            <a:endParaRPr lang="es-EC" sz="3600" dirty="0">
              <a:latin typeface="Arial" panose="020B0604020202020204" pitchFamily="34" charset="0"/>
              <a:cs typeface="Arial" panose="020B0604020202020204" pitchFamily="34" charset="0"/>
            </a:endParaRPr>
          </a:p>
        </p:txBody>
      </p:sp>
      <p:sp>
        <p:nvSpPr>
          <p:cNvPr id="7" name="Rectángulo 6"/>
          <p:cNvSpPr/>
          <p:nvPr/>
        </p:nvSpPr>
        <p:spPr>
          <a:xfrm>
            <a:off x="1448961" y="2120036"/>
            <a:ext cx="9294078" cy="743919"/>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S" sz="2000" b="1" dirty="0"/>
              <a:t>C</a:t>
            </a:r>
            <a:r>
              <a:rPr lang="es-ES" sz="2000" dirty="0" smtClean="0"/>
              <a:t>osto mínimo, </a:t>
            </a:r>
            <a:r>
              <a:rPr lang="es-ES" sz="2000" dirty="0"/>
              <a:t>por menos de </a:t>
            </a:r>
            <a:r>
              <a:rPr lang="es-ES" sz="2000" dirty="0" smtClean="0"/>
              <a:t>este </a:t>
            </a:r>
            <a:r>
              <a:rPr lang="es-ES" sz="2000" dirty="0"/>
              <a:t>valor no es rentable realizar un </a:t>
            </a:r>
            <a:r>
              <a:rPr lang="es-ES" sz="2000" dirty="0" smtClean="0"/>
              <a:t>trabajo</a:t>
            </a:r>
            <a:endParaRPr lang="es-EC" sz="2000" b="1" dirty="0">
              <a:latin typeface="Arial" panose="020B0604020202020204" pitchFamily="34" charset="0"/>
              <a:cs typeface="Arial" panose="020B0604020202020204" pitchFamily="34" charset="0"/>
            </a:endParaRPr>
          </a:p>
        </p:txBody>
      </p:sp>
      <p:sp>
        <p:nvSpPr>
          <p:cNvPr id="9" name="3 Rectángulo"/>
          <p:cNvSpPr/>
          <p:nvPr/>
        </p:nvSpPr>
        <p:spPr>
          <a:xfrm>
            <a:off x="2855984" y="0"/>
            <a:ext cx="6407007" cy="670983"/>
          </a:xfrm>
          <a:prstGeom prst="rect">
            <a:avLst/>
          </a:prstGeom>
          <a:solidFill>
            <a:srgbClr val="0D97FF"/>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bg1"/>
                </a:solidFill>
                <a:latin typeface="Arial" panose="020B0604020202020204" pitchFamily="34" charset="0"/>
                <a:cs typeface="Arial" panose="020B0604020202020204" pitchFamily="34" charset="0"/>
              </a:rPr>
              <a:t>Posicionamiento </a:t>
            </a:r>
            <a:r>
              <a:rPr lang="es-EC" sz="2133" b="1" dirty="0">
                <a:solidFill>
                  <a:schemeClr val="bg1"/>
                </a:solidFill>
                <a:latin typeface="Arial" panose="020B0604020202020204" pitchFamily="34" charset="0"/>
                <a:cs typeface="Arial" panose="020B0604020202020204" pitchFamily="34" charset="0"/>
              </a:rPr>
              <a:t>Satelital (L1/L2) </a:t>
            </a:r>
          </a:p>
        </p:txBody>
      </p:sp>
    </p:spTree>
    <p:extLst>
      <p:ext uri="{BB962C8B-B14F-4D97-AF65-F5344CB8AC3E}">
        <p14:creationId xmlns:p14="http://schemas.microsoft.com/office/powerpoint/2010/main" val="360868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16724" y="709048"/>
            <a:ext cx="4823499" cy="538566"/>
          </a:xfrm>
          <a:solidFill>
            <a:schemeClr val="accent1">
              <a:lumMod val="20000"/>
              <a:lumOff val="80000"/>
            </a:schemeClr>
          </a:solidFill>
        </p:spPr>
        <p:txBody>
          <a:bodyPr>
            <a:normAutofit fontScale="90000"/>
          </a:bodyPr>
          <a:lstStyle/>
          <a:p>
            <a:r>
              <a:rPr lang="es-US" dirty="0">
                <a:latin typeface="Arial" panose="020B0604020202020204" pitchFamily="34" charset="0"/>
                <a:cs typeface="Arial" panose="020B0604020202020204" pitchFamily="34" charset="0"/>
              </a:rPr>
              <a:t>Ponderación Variables </a:t>
            </a:r>
            <a:endParaRPr lang="es-EC"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2"/>
          <a:srcRect l="41698" t="52247" r="18117" b="17213"/>
          <a:stretch/>
        </p:blipFill>
        <p:spPr>
          <a:xfrm>
            <a:off x="689395" y="1411451"/>
            <a:ext cx="11278159" cy="4818867"/>
          </a:xfrm>
          <a:prstGeom prst="rect">
            <a:avLst/>
          </a:prstGeom>
        </p:spPr>
      </p:pic>
    </p:spTree>
    <p:extLst>
      <p:ext uri="{BB962C8B-B14F-4D97-AF65-F5344CB8AC3E}">
        <p14:creationId xmlns:p14="http://schemas.microsoft.com/office/powerpoint/2010/main" val="3774471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78718" y="174357"/>
            <a:ext cx="4234564" cy="616058"/>
          </a:xfrm>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C"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INTRODUCCIÓN</a:t>
            </a:r>
            <a:endParaRPr lang="es-EC"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937791608"/>
              </p:ext>
            </p:extLst>
          </p:nvPr>
        </p:nvGraphicFramePr>
        <p:xfrm>
          <a:off x="1086644" y="1839131"/>
          <a:ext cx="10018712" cy="470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p:cNvSpPr txBox="1">
            <a:spLocks/>
          </p:cNvSpPr>
          <p:nvPr/>
        </p:nvSpPr>
        <p:spPr>
          <a:xfrm>
            <a:off x="3978718" y="1008036"/>
            <a:ext cx="4234564" cy="616058"/>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s-EC" dirty="0" smtClean="0">
                <a:ln w="0"/>
                <a:solidFill>
                  <a:schemeClr val="tx1"/>
                </a:solidFill>
                <a:effectLst>
                  <a:outerShdw blurRad="38100" dist="19050" dir="2700000" algn="tl" rotWithShape="0">
                    <a:schemeClr val="dk1">
                      <a:alpha val="40000"/>
                    </a:schemeClr>
                  </a:outerShdw>
                </a:effectLst>
              </a:rPr>
              <a:t>Antecedentes</a:t>
            </a:r>
            <a:endParaRPr lang="es-EC" dirty="0">
              <a:ln w="0"/>
              <a:solidFill>
                <a:schemeClr val="tx1"/>
              </a:solidFill>
              <a:effectLst>
                <a:outerShdw blurRad="38100" dist="19050" dir="2700000" algn="tl" rotWithShape="0">
                  <a:schemeClr val="dk1">
                    <a:alpha val="40000"/>
                  </a:schemeClr>
                </a:outerShdw>
              </a:effectLst>
            </a:endParaRPr>
          </a:p>
        </p:txBody>
      </p:sp>
      <p:sp>
        <p:nvSpPr>
          <p:cNvPr id="10" name="Flecha derecha 9"/>
          <p:cNvSpPr/>
          <p:nvPr/>
        </p:nvSpPr>
        <p:spPr>
          <a:xfrm>
            <a:off x="5758821" y="3935277"/>
            <a:ext cx="674358" cy="511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Flecha abajo 10"/>
          <p:cNvSpPr/>
          <p:nvPr/>
        </p:nvSpPr>
        <p:spPr>
          <a:xfrm>
            <a:off x="3182509" y="3995978"/>
            <a:ext cx="480448" cy="542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Flecha abajo 11"/>
          <p:cNvSpPr/>
          <p:nvPr/>
        </p:nvSpPr>
        <p:spPr>
          <a:xfrm>
            <a:off x="8529043" y="3506487"/>
            <a:ext cx="480448" cy="542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Flecha abajo 7"/>
          <p:cNvSpPr/>
          <p:nvPr/>
        </p:nvSpPr>
        <p:spPr>
          <a:xfrm>
            <a:off x="8529043" y="5101514"/>
            <a:ext cx="480448" cy="542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995127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2831" y="3750362"/>
            <a:ext cx="10018713" cy="725489"/>
          </a:xfrm>
        </p:spPr>
        <p:txBody>
          <a:bodyPr>
            <a:normAutofit/>
          </a:bodyPr>
          <a:lstStyle/>
          <a:p>
            <a:r>
              <a:rPr lang="es-EC" dirty="0" smtClean="0">
                <a:latin typeface="Arial" panose="020B0604020202020204" pitchFamily="34" charset="0"/>
                <a:cs typeface="Arial" panose="020B0604020202020204" pitchFamily="34" charset="0"/>
              </a:rPr>
              <a:t>Facilidad</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para llegar al punto que se va a </a:t>
            </a:r>
            <a:r>
              <a:rPr lang="es-ES" dirty="0" smtClean="0">
                <a:latin typeface="Arial" panose="020B0604020202020204" pitchFamily="34" charset="0"/>
                <a:cs typeface="Arial" panose="020B0604020202020204" pitchFamily="34" charset="0"/>
              </a:rPr>
              <a:t>posicionar.</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2892496" y="139485"/>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Sistema de Puntajes – Grados de dificultad</a:t>
            </a:r>
            <a:endParaRPr lang="es-EC" sz="2133" b="1" dirty="0">
              <a:solidFill>
                <a:schemeClr val="tx1"/>
              </a:solidFill>
              <a:latin typeface="Arial" panose="020B0604020202020204" pitchFamily="34" charset="0"/>
              <a:cs typeface="Arial" panose="020B0604020202020204" pitchFamily="34" charset="0"/>
            </a:endParaRPr>
          </a:p>
        </p:txBody>
      </p:sp>
      <p:sp>
        <p:nvSpPr>
          <p:cNvPr id="5" name="Rectángulo redondeado 4"/>
          <p:cNvSpPr/>
          <p:nvPr/>
        </p:nvSpPr>
        <p:spPr>
          <a:xfrm>
            <a:off x="2892496" y="1613987"/>
            <a:ext cx="2588217"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a:solidFill>
                  <a:schemeClr val="bg1"/>
                </a:solidFill>
                <a:latin typeface="Arial" panose="020B0604020202020204" pitchFamily="34" charset="0"/>
                <a:cs typeface="Arial" panose="020B0604020202020204" pitchFamily="34" charset="0"/>
              </a:rPr>
              <a:t>Accesibilidad (V1)</a:t>
            </a:r>
            <a:endParaRPr lang="es-EC">
              <a:solidFill>
                <a:schemeClr val="bg1"/>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425274941"/>
              </p:ext>
            </p:extLst>
          </p:nvPr>
        </p:nvGraphicFramePr>
        <p:xfrm>
          <a:off x="1598387" y="4554861"/>
          <a:ext cx="10018713" cy="1970090"/>
        </p:xfrm>
        <a:graphic>
          <a:graphicData uri="http://schemas.openxmlformats.org/drawingml/2006/table">
            <a:tbl>
              <a:tblPr firstRow="1" firstCol="1" bandRow="1">
                <a:tableStyleId>{5DA37D80-6434-44D0-A028-1B22A696006F}</a:tableStyleId>
              </a:tblPr>
              <a:tblGrid>
                <a:gridCol w="1084025"/>
                <a:gridCol w="3480501"/>
                <a:gridCol w="2552768"/>
                <a:gridCol w="2901419"/>
              </a:tblGrid>
              <a:tr h="192786">
                <a:tc>
                  <a:txBody>
                    <a:bodyPr/>
                    <a:lstStyle/>
                    <a:p>
                      <a:endParaRPr lang="es-EC" sz="2400" dirty="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C" sz="2400" dirty="0">
                          <a:effectLst/>
                        </a:rPr>
                        <a:t>Accesibilidad</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Ponderación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Normalización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nSpc>
                          <a:spcPct val="115000"/>
                        </a:lnSpc>
                        <a:spcAft>
                          <a:spcPts val="0"/>
                        </a:spcAft>
                      </a:pPr>
                      <a:r>
                        <a:rPr lang="es-EC" sz="2400">
                          <a:effectLst/>
                        </a:rPr>
                        <a:t>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dirty="0">
                          <a:effectLst/>
                        </a:rPr>
                        <a:t>Alta</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1</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0.167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nSpc>
                          <a:spcPct val="115000"/>
                        </a:lnSpc>
                        <a:spcAft>
                          <a:spcPts val="0"/>
                        </a:spcAft>
                      </a:pPr>
                      <a:r>
                        <a:rPr lang="es-EC" sz="2400">
                          <a:effectLst/>
                        </a:rPr>
                        <a:t>b)</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Media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2</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0.333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nSpc>
                          <a:spcPct val="115000"/>
                        </a:lnSpc>
                        <a:spcAft>
                          <a:spcPts val="0"/>
                        </a:spcAft>
                      </a:pPr>
                      <a:r>
                        <a:rPr lang="es-EC" sz="2400">
                          <a:effectLst/>
                        </a:rPr>
                        <a:t>c)</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Baja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0.5</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endParaRPr lang="es-EC" sz="240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C" sz="2400">
                          <a:effectLst/>
                        </a:rPr>
                        <a:t>Suma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dirty="0">
                          <a:effectLst/>
                        </a:rPr>
                        <a:t>6</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2400" dirty="0">
                        <a:solidFill>
                          <a:srgbClr val="000000"/>
                        </a:solidFill>
                        <a:effectLst/>
                        <a:latin typeface="Calibri" panose="020F0502020204030204" pitchFamily="34" charset="0"/>
                      </a:endParaRPr>
                    </a:p>
                  </a:txBody>
                  <a:tcPr marL="68580" marR="68580" marT="0" marB="0"/>
                </a:tc>
              </a:tr>
            </a:tbl>
          </a:graphicData>
        </a:graphic>
      </p:graphicFrame>
      <p:pic>
        <p:nvPicPr>
          <p:cNvPr id="9220" name="Picture 4" descr="Resultado de imagen para via de 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781" y="767524"/>
            <a:ext cx="3559444" cy="293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222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4823" y="2742850"/>
            <a:ext cx="10433887" cy="725489"/>
          </a:xfrm>
        </p:spPr>
        <p:txBody>
          <a:bodyPr>
            <a:normAutofit/>
          </a:bodyPr>
          <a:lstStyle/>
          <a:p>
            <a:r>
              <a:rPr lang="es-EC" sz="1800" dirty="0" smtClean="0">
                <a:latin typeface="Arial" panose="020B0604020202020204" pitchFamily="34" charset="0"/>
                <a:cs typeface="Arial" panose="020B0604020202020204" pitchFamily="34" charset="0"/>
              </a:rPr>
              <a:t>Importante </a:t>
            </a:r>
            <a:r>
              <a:rPr lang="es-EC" sz="1800" dirty="0">
                <a:latin typeface="Arial" panose="020B0604020202020204" pitchFamily="34" charset="0"/>
                <a:cs typeface="Arial" panose="020B0604020202020204" pitchFamily="34" charset="0"/>
              </a:rPr>
              <a:t>al momento de considerar el tiempo de </a:t>
            </a:r>
            <a:r>
              <a:rPr lang="es-EC" sz="1800" dirty="0" smtClean="0">
                <a:latin typeface="Arial" panose="020B0604020202020204" pitchFamily="34" charset="0"/>
                <a:cs typeface="Arial" panose="020B0604020202020204" pitchFamily="34" charset="0"/>
              </a:rPr>
              <a:t>posicionamiento, </a:t>
            </a:r>
            <a:r>
              <a:rPr lang="es-EC" sz="1800" dirty="0">
                <a:latin typeface="Arial" panose="020B0604020202020204" pitchFamily="34" charset="0"/>
                <a:cs typeface="Arial" panose="020B0604020202020204" pitchFamily="34" charset="0"/>
              </a:rPr>
              <a:t>mientras más alejado de una base REGME esté el punto se deberá aumentar dicho tiempo  para </a:t>
            </a:r>
            <a:r>
              <a:rPr lang="es-EC" sz="1800" dirty="0" smtClean="0">
                <a:latin typeface="Arial" panose="020B0604020202020204" pitchFamily="34" charset="0"/>
                <a:cs typeface="Arial" panose="020B0604020202020204" pitchFamily="34" charset="0"/>
              </a:rPr>
              <a:t>alcanzar </a:t>
            </a:r>
            <a:r>
              <a:rPr lang="es-EC" sz="1800" dirty="0">
                <a:latin typeface="Arial" panose="020B0604020202020204" pitchFamily="34" charset="0"/>
                <a:cs typeface="Arial" panose="020B0604020202020204" pitchFamily="34" charset="0"/>
              </a:rPr>
              <a:t>buenas precisiones,</a:t>
            </a:r>
            <a:r>
              <a:rPr lang="es-ES" sz="1800" dirty="0" smtClean="0">
                <a:latin typeface="Arial" panose="020B0604020202020204" pitchFamily="34" charset="0"/>
                <a:cs typeface="Arial" panose="020B0604020202020204" pitchFamily="34" charset="0"/>
              </a:rPr>
              <a:t>.</a:t>
            </a:r>
            <a:endParaRPr lang="es-EC" sz="1800" dirty="0">
              <a:latin typeface="Arial" panose="020B0604020202020204" pitchFamily="34" charset="0"/>
              <a:cs typeface="Arial" panose="020B0604020202020204" pitchFamily="34" charset="0"/>
            </a:endParaRPr>
          </a:p>
        </p:txBody>
      </p:sp>
      <p:sp>
        <p:nvSpPr>
          <p:cNvPr id="5" name="Rectángulo redondeado 4"/>
          <p:cNvSpPr/>
          <p:nvPr/>
        </p:nvSpPr>
        <p:spPr>
          <a:xfrm>
            <a:off x="1598387" y="864545"/>
            <a:ext cx="3950006"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smtClean="0">
                <a:solidFill>
                  <a:schemeClr val="bg1"/>
                </a:solidFill>
                <a:latin typeface="Arial" panose="020B0604020202020204" pitchFamily="34" charset="0"/>
                <a:cs typeface="Arial" panose="020B0604020202020204" pitchFamily="34" charset="0"/>
              </a:rPr>
              <a:t>Distancia </a:t>
            </a:r>
            <a:r>
              <a:rPr lang="es-ES" b="1" dirty="0">
                <a:solidFill>
                  <a:schemeClr val="bg1"/>
                </a:solidFill>
                <a:latin typeface="Arial" panose="020B0604020202020204" pitchFamily="34" charset="0"/>
                <a:cs typeface="Arial" panose="020B0604020202020204" pitchFamily="34" charset="0"/>
              </a:rPr>
              <a:t>a la Base REGME (V2)</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564953370"/>
              </p:ext>
            </p:extLst>
          </p:nvPr>
        </p:nvGraphicFramePr>
        <p:xfrm>
          <a:off x="1552411" y="3598452"/>
          <a:ext cx="10018712" cy="2364108"/>
        </p:xfrm>
        <a:graphic>
          <a:graphicData uri="http://schemas.openxmlformats.org/drawingml/2006/table">
            <a:tbl>
              <a:tblPr firstRow="1" firstCol="1" bandRow="1">
                <a:tableStyleId>{5DA37D80-6434-44D0-A028-1B22A696006F}</a:tableStyleId>
              </a:tblPr>
              <a:tblGrid>
                <a:gridCol w="1096047"/>
                <a:gridCol w="3486512"/>
                <a:gridCol w="2544753"/>
                <a:gridCol w="2891400"/>
              </a:tblGrid>
              <a:tr h="190500">
                <a:tc>
                  <a:txBody>
                    <a:bodyPr/>
                    <a:lstStyle/>
                    <a:p>
                      <a:endParaRPr lang="es-EC" sz="2400" dirty="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C" sz="2400" dirty="0">
                          <a:effectLst/>
                        </a:rPr>
                        <a:t>Distancia Base REGME</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Ponderación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Normalización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&lt; 50 km </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1</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0.1</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b)</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50 - 100 km</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2</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0.2</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c)</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100 - 150 km</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d)</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150 - 200 km</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4</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0.4</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endParaRPr lang="es-EC" sz="2400" dirty="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C" sz="2400" dirty="0">
                          <a:effectLst/>
                        </a:rPr>
                        <a:t>suma</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dirty="0">
                          <a:effectLst/>
                        </a:rPr>
                        <a:t>10</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2400" dirty="0">
                        <a:solidFill>
                          <a:srgbClr val="000000"/>
                        </a:solidFill>
                        <a:effectLst/>
                        <a:latin typeface="Calibri" panose="020F0502020204030204" pitchFamily="34" charset="0"/>
                      </a:endParaRPr>
                    </a:p>
                  </a:txBody>
                  <a:tcPr marL="68580" marR="68580" marT="0" marB="0"/>
                </a:tc>
              </a:tr>
            </a:tbl>
          </a:graphicData>
        </a:graphic>
      </p:graphicFrame>
      <p:pic>
        <p:nvPicPr>
          <p:cNvPr id="10246" name="Picture 6" descr="Resultado de imagen para reg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465" y="0"/>
            <a:ext cx="4040226" cy="285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078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13828" y="2074711"/>
            <a:ext cx="10433887" cy="725489"/>
          </a:xfrm>
        </p:spPr>
        <p:txBody>
          <a:bodyPr>
            <a:noAutofit/>
          </a:bodyPr>
          <a:lstStyle/>
          <a:p>
            <a:pPr algn="just"/>
            <a:r>
              <a:rPr lang="es-EC" sz="2000" dirty="0" smtClean="0">
                <a:latin typeface="Arial" panose="020B0604020202020204" pitchFamily="34" charset="0"/>
                <a:cs typeface="Arial" panose="020B0604020202020204" pitchFamily="34" charset="0"/>
              </a:rPr>
              <a:t>Distancia </a:t>
            </a:r>
            <a:r>
              <a:rPr lang="es-EC" sz="2000" dirty="0">
                <a:latin typeface="Arial" panose="020B0604020202020204" pitchFamily="34" charset="0"/>
                <a:cs typeface="Arial" panose="020B0604020202020204" pitchFamily="34" charset="0"/>
              </a:rPr>
              <a:t>existente entre los puntos a posicionar</a:t>
            </a:r>
            <a:r>
              <a:rPr lang="es-EC" sz="2000" dirty="0" smtClean="0">
                <a:latin typeface="Arial" panose="020B0604020202020204" pitchFamily="34" charset="0"/>
                <a:cs typeface="Arial" panose="020B0604020202020204" pitchFamily="34" charset="0"/>
              </a:rPr>
              <a:t>, </a:t>
            </a:r>
            <a:r>
              <a:rPr lang="es-EC" sz="2000" dirty="0">
                <a:latin typeface="Arial" panose="020B0604020202020204" pitchFamily="34" charset="0"/>
                <a:cs typeface="Arial" panose="020B0604020202020204" pitchFamily="34" charset="0"/>
              </a:rPr>
              <a:t>ya que mientras más distantes estén los puntos unos de otros mayor será el tiempo que tome trasladarse entre ellos, por tanto el tiempo útil o trabajable se verá disminuido</a:t>
            </a:r>
          </a:p>
        </p:txBody>
      </p:sp>
      <p:sp>
        <p:nvSpPr>
          <p:cNvPr id="5" name="Rectángulo redondeado 4"/>
          <p:cNvSpPr/>
          <p:nvPr/>
        </p:nvSpPr>
        <p:spPr>
          <a:xfrm>
            <a:off x="1598387" y="818050"/>
            <a:ext cx="3950006"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smtClean="0">
                <a:solidFill>
                  <a:schemeClr val="bg1"/>
                </a:solidFill>
                <a:latin typeface="Arial" panose="020B0604020202020204" pitchFamily="34" charset="0"/>
                <a:cs typeface="Arial" panose="020B0604020202020204" pitchFamily="34" charset="0"/>
              </a:rPr>
              <a:t>Distancia </a:t>
            </a:r>
            <a:r>
              <a:rPr lang="es-ES" b="1" dirty="0">
                <a:solidFill>
                  <a:schemeClr val="bg1"/>
                </a:solidFill>
                <a:latin typeface="Arial" panose="020B0604020202020204" pitchFamily="34" charset="0"/>
                <a:cs typeface="Arial" panose="020B0604020202020204" pitchFamily="34" charset="0"/>
              </a:rPr>
              <a:t>entre Puntos (V3)</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633793983"/>
              </p:ext>
            </p:extLst>
          </p:nvPr>
        </p:nvGraphicFramePr>
        <p:xfrm>
          <a:off x="1521415" y="3173457"/>
          <a:ext cx="10018712" cy="3546162"/>
        </p:xfrm>
        <a:graphic>
          <a:graphicData uri="http://schemas.openxmlformats.org/drawingml/2006/table">
            <a:tbl>
              <a:tblPr firstRow="1" firstCol="1" bandRow="1">
                <a:tableStyleId>{5DA37D80-6434-44D0-A028-1B22A696006F}</a:tableStyleId>
              </a:tblPr>
              <a:tblGrid>
                <a:gridCol w="1096047"/>
                <a:gridCol w="3486512"/>
                <a:gridCol w="2544753"/>
                <a:gridCol w="2891400"/>
              </a:tblGrid>
              <a:tr h="190500">
                <a:tc>
                  <a:txBody>
                    <a:bodyPr/>
                    <a:lstStyle/>
                    <a:p>
                      <a:endParaRPr lang="es-EC" sz="240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C" sz="2400" dirty="0">
                          <a:effectLst/>
                        </a:rPr>
                        <a:t>Distancia</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Ponderación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Normalización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100 - 500 m</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1</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2400">
                          <a:effectLst/>
                        </a:rPr>
                        <a:t>0.036</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b)</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500 - 1000 m</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2</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2400">
                          <a:effectLst/>
                        </a:rPr>
                        <a:t>0.071</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c)</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1000 - 2000 m</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2400">
                          <a:effectLst/>
                        </a:rPr>
                        <a:t>0.107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d)</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2000 - 3000 m</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4</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2400">
                          <a:effectLst/>
                        </a:rPr>
                        <a:t>0.143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e)</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3000 - 4000 m </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5</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2400">
                          <a:effectLst/>
                        </a:rPr>
                        <a:t>0.179</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f)</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4000 - 5000 m</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6</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2400">
                          <a:effectLst/>
                        </a:rPr>
                        <a:t>0.214</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2400">
                          <a:effectLst/>
                        </a:rPr>
                        <a:t>g)</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&gt; 5000 m </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2400">
                          <a:effectLst/>
                        </a:rPr>
                        <a:t>0.250</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endParaRPr lang="es-EC" sz="240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C" sz="2400">
                          <a:effectLst/>
                        </a:rPr>
                        <a:t>suma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28</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2400" dirty="0">
                        <a:solidFill>
                          <a:srgbClr val="000000"/>
                        </a:solidFill>
                        <a:effectLst/>
                        <a:latin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342852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13828" y="2245192"/>
            <a:ext cx="10433887" cy="725489"/>
          </a:xfrm>
        </p:spPr>
        <p:txBody>
          <a:bodyPr>
            <a:noAutofit/>
          </a:bodyPr>
          <a:lstStyle/>
          <a:p>
            <a:r>
              <a:rPr lang="es-EC" sz="1800" dirty="0" smtClean="0">
                <a:latin typeface="Arial" panose="020B0604020202020204" pitchFamily="34" charset="0"/>
                <a:cs typeface="Arial" panose="020B0604020202020204" pitchFamily="34" charset="0"/>
              </a:rPr>
              <a:t>Recepción de señal </a:t>
            </a:r>
            <a:r>
              <a:rPr lang="es-EC" sz="1800" dirty="0">
                <a:latin typeface="Arial" panose="020B0604020202020204" pitchFamily="34" charset="0"/>
                <a:cs typeface="Arial" panose="020B0604020202020204" pitchFamily="34" charset="0"/>
              </a:rPr>
              <a:t>de los </a:t>
            </a:r>
            <a:r>
              <a:rPr lang="es-EC" sz="1800" dirty="0" smtClean="0">
                <a:latin typeface="Arial" panose="020B0604020202020204" pitchFamily="34" charset="0"/>
                <a:cs typeface="Arial" panose="020B0604020202020204" pitchFamily="34" charset="0"/>
              </a:rPr>
              <a:t>satélites.</a:t>
            </a:r>
            <a:endParaRPr lang="es-EC" sz="1800" dirty="0">
              <a:latin typeface="Arial" panose="020B0604020202020204" pitchFamily="34" charset="0"/>
              <a:cs typeface="Arial" panose="020B0604020202020204" pitchFamily="34" charset="0"/>
            </a:endParaRPr>
          </a:p>
        </p:txBody>
      </p:sp>
      <p:sp>
        <p:nvSpPr>
          <p:cNvPr id="5" name="Rectángulo redondeado 4"/>
          <p:cNvSpPr/>
          <p:nvPr/>
        </p:nvSpPr>
        <p:spPr>
          <a:xfrm>
            <a:off x="1644882" y="1083142"/>
            <a:ext cx="3950006"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smtClean="0">
                <a:solidFill>
                  <a:schemeClr val="bg1"/>
                </a:solidFill>
                <a:latin typeface="Arial" panose="020B0604020202020204" pitchFamily="34" charset="0"/>
                <a:cs typeface="Arial" panose="020B0604020202020204" pitchFamily="34" charset="0"/>
              </a:rPr>
              <a:t>Visibilidad </a:t>
            </a:r>
            <a:r>
              <a:rPr lang="es-ES" b="1" dirty="0">
                <a:solidFill>
                  <a:schemeClr val="bg1"/>
                </a:solidFill>
                <a:latin typeface="Arial" panose="020B0604020202020204" pitchFamily="34" charset="0"/>
                <a:cs typeface="Arial" panose="020B0604020202020204" pitchFamily="34" charset="0"/>
              </a:rPr>
              <a:t>(V4)</a:t>
            </a:r>
            <a:endParaRPr lang="es-EC" dirty="0">
              <a:solidFill>
                <a:schemeClr val="bg1"/>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515" y="646581"/>
            <a:ext cx="5410200" cy="2324100"/>
          </a:xfrm>
          <a:prstGeom prst="rect">
            <a:avLst/>
          </a:prstGeom>
          <a:ln>
            <a:solidFill>
              <a:schemeClr val="tx1"/>
            </a:solidFill>
          </a:ln>
        </p:spPr>
      </p:pic>
      <p:graphicFrame>
        <p:nvGraphicFramePr>
          <p:cNvPr id="7" name="Tabla 6"/>
          <p:cNvGraphicFramePr>
            <a:graphicFrameLocks noGrp="1"/>
          </p:cNvGraphicFramePr>
          <p:nvPr>
            <p:extLst>
              <p:ext uri="{D42A27DB-BD31-4B8C-83A1-F6EECF244321}">
                <p14:modId xmlns:p14="http://schemas.microsoft.com/office/powerpoint/2010/main" val="102218815"/>
              </p:ext>
            </p:extLst>
          </p:nvPr>
        </p:nvGraphicFramePr>
        <p:xfrm>
          <a:off x="1484313" y="3747135"/>
          <a:ext cx="10018713" cy="1970090"/>
        </p:xfrm>
        <a:graphic>
          <a:graphicData uri="http://schemas.openxmlformats.org/drawingml/2006/table">
            <a:tbl>
              <a:tblPr firstRow="1" firstCol="1" bandRow="1">
                <a:tableStyleId>{5DA37D80-6434-44D0-A028-1B22A696006F}</a:tableStyleId>
              </a:tblPr>
              <a:tblGrid>
                <a:gridCol w="1084025"/>
                <a:gridCol w="3480501"/>
                <a:gridCol w="2552768"/>
                <a:gridCol w="2901419"/>
              </a:tblGrid>
              <a:tr h="192786">
                <a:tc>
                  <a:txBody>
                    <a:bodyPr/>
                    <a:lstStyle/>
                    <a:p>
                      <a:endParaRPr lang="es-EC" sz="240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C" sz="2400">
                          <a:effectLst/>
                        </a:rPr>
                        <a:t>Factor</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Ponderación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Normalización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nSpc>
                          <a:spcPct val="115000"/>
                        </a:lnSpc>
                        <a:spcAft>
                          <a:spcPts val="0"/>
                        </a:spcAft>
                      </a:pPr>
                      <a:r>
                        <a:rPr lang="es-EC" sz="2400">
                          <a:effectLst/>
                        </a:rPr>
                        <a:t>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Vegetación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1</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0.167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nSpc>
                          <a:spcPct val="115000"/>
                        </a:lnSpc>
                        <a:spcAft>
                          <a:spcPts val="0"/>
                        </a:spcAft>
                      </a:pPr>
                      <a:r>
                        <a:rPr lang="es-EC" sz="2400">
                          <a:effectLst/>
                        </a:rPr>
                        <a:t>b)</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Construcciones</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2</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0.333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nSpc>
                          <a:spcPct val="115000"/>
                        </a:lnSpc>
                        <a:spcAft>
                          <a:spcPts val="0"/>
                        </a:spcAft>
                      </a:pPr>
                      <a:r>
                        <a:rPr lang="es-EC" sz="2400">
                          <a:effectLst/>
                        </a:rPr>
                        <a:t>c)</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Orografía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0.5</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endParaRPr lang="es-EC" sz="240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C" sz="2400">
                          <a:effectLst/>
                        </a:rPr>
                        <a:t>Suma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400">
                          <a:effectLst/>
                        </a:rPr>
                        <a:t>6</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2400" dirty="0">
                        <a:solidFill>
                          <a:srgbClr val="000000"/>
                        </a:solidFill>
                        <a:effectLst/>
                        <a:latin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03834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92496" y="131395"/>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Sistema de Puntajes – Grados de dificultad</a:t>
            </a:r>
            <a:endParaRPr lang="es-EC" sz="2133" b="1" dirty="0">
              <a:solidFill>
                <a:schemeClr val="tx1"/>
              </a:solidFill>
              <a:latin typeface="Arial" panose="020B0604020202020204" pitchFamily="34" charset="0"/>
              <a:cs typeface="Arial" panose="020B0604020202020204" pitchFamily="34" charset="0"/>
            </a:endParaRPr>
          </a:p>
        </p:txBody>
      </p:sp>
      <p:sp>
        <p:nvSpPr>
          <p:cNvPr id="5" name="3 Rectángulo"/>
          <p:cNvSpPr/>
          <p:nvPr/>
        </p:nvSpPr>
        <p:spPr>
          <a:xfrm>
            <a:off x="2892496" y="77493"/>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Cálculo </a:t>
            </a:r>
            <a:r>
              <a:rPr lang="es-EC" sz="2133" b="1" dirty="0">
                <a:solidFill>
                  <a:schemeClr val="tx1"/>
                </a:solidFill>
                <a:latin typeface="Arial" panose="020B0604020202020204" pitchFamily="34" charset="0"/>
                <a:cs typeface="Arial" panose="020B0604020202020204" pitchFamily="34" charset="0"/>
              </a:rPr>
              <a:t>de rangos </a:t>
            </a:r>
            <a:endParaRPr lang="es-EC" sz="2133" b="1" dirty="0">
              <a:solidFill>
                <a:schemeClr val="tx1"/>
              </a:solidFill>
              <a:latin typeface="Arial" panose="020B0604020202020204" pitchFamily="34" charset="0"/>
              <a:cs typeface="Arial" panose="020B0604020202020204" pitchFamily="34" charset="0"/>
            </a:endParaRPr>
          </a:p>
        </p:txBody>
      </p:sp>
      <p:pic>
        <p:nvPicPr>
          <p:cNvPr id="17" name="Imagen 16"/>
          <p:cNvPicPr>
            <a:picLocks noChangeAspect="1"/>
          </p:cNvPicPr>
          <p:nvPr/>
        </p:nvPicPr>
        <p:blipFill rotWithShape="1">
          <a:blip r:embed="rId2"/>
          <a:srcRect l="40420" t="50446" r="17789" b="32366"/>
          <a:stretch/>
        </p:blipFill>
        <p:spPr>
          <a:xfrm>
            <a:off x="307585" y="873718"/>
            <a:ext cx="7485273" cy="1730830"/>
          </a:xfrm>
          <a:prstGeom prst="rect">
            <a:avLst/>
          </a:prstGeom>
        </p:spPr>
      </p:pic>
      <p:pic>
        <p:nvPicPr>
          <p:cNvPr id="18" name="Imagen 17"/>
          <p:cNvPicPr>
            <a:picLocks noChangeAspect="1"/>
          </p:cNvPicPr>
          <p:nvPr/>
        </p:nvPicPr>
        <p:blipFill rotWithShape="1">
          <a:blip r:embed="rId3"/>
          <a:srcRect l="43181" t="41295" r="17162" b="41741"/>
          <a:stretch/>
        </p:blipFill>
        <p:spPr>
          <a:xfrm>
            <a:off x="307585" y="2753378"/>
            <a:ext cx="7485273" cy="1800255"/>
          </a:xfrm>
          <a:prstGeom prst="rect">
            <a:avLst/>
          </a:prstGeom>
        </p:spPr>
      </p:pic>
      <p:pic>
        <p:nvPicPr>
          <p:cNvPr id="19" name="Imagen 18"/>
          <p:cNvPicPr>
            <a:picLocks noChangeAspect="1"/>
          </p:cNvPicPr>
          <p:nvPr/>
        </p:nvPicPr>
        <p:blipFill rotWithShape="1">
          <a:blip r:embed="rId4"/>
          <a:srcRect l="78747" t="54789" r="18116" b="28551"/>
          <a:stretch/>
        </p:blipFill>
        <p:spPr>
          <a:xfrm>
            <a:off x="11071602" y="1672988"/>
            <a:ext cx="880454" cy="2628901"/>
          </a:xfrm>
          <a:prstGeom prst="rect">
            <a:avLst/>
          </a:prstGeom>
        </p:spPr>
      </p:pic>
      <p:pic>
        <p:nvPicPr>
          <p:cNvPr id="20" name="Imagen 19"/>
          <p:cNvPicPr>
            <a:picLocks noChangeAspect="1"/>
          </p:cNvPicPr>
          <p:nvPr/>
        </p:nvPicPr>
        <p:blipFill rotWithShape="1">
          <a:blip r:embed="rId4"/>
          <a:srcRect l="41698" t="54858" r="47047" b="31275"/>
          <a:stretch/>
        </p:blipFill>
        <p:spPr>
          <a:xfrm>
            <a:off x="7925903" y="1688486"/>
            <a:ext cx="3158705" cy="2188029"/>
          </a:xfrm>
          <a:prstGeom prst="rect">
            <a:avLst/>
          </a:prstGeom>
        </p:spPr>
      </p:pic>
      <p:graphicFrame>
        <p:nvGraphicFramePr>
          <p:cNvPr id="21" name="Tabla 20"/>
          <p:cNvGraphicFramePr>
            <a:graphicFrameLocks noGrp="1"/>
          </p:cNvGraphicFramePr>
          <p:nvPr>
            <p:extLst>
              <p:ext uri="{D42A27DB-BD31-4B8C-83A1-F6EECF244321}">
                <p14:modId xmlns:p14="http://schemas.microsoft.com/office/powerpoint/2010/main" val="703121954"/>
              </p:ext>
            </p:extLst>
          </p:nvPr>
        </p:nvGraphicFramePr>
        <p:xfrm>
          <a:off x="864380" y="4928409"/>
          <a:ext cx="10018712" cy="1313180"/>
        </p:xfrm>
        <a:graphic>
          <a:graphicData uri="http://schemas.openxmlformats.org/drawingml/2006/table">
            <a:tbl>
              <a:tblPr firstRow="1" firstCol="1" bandRow="1">
                <a:tableStyleId>{5DA37D80-6434-44D0-A028-1B22A696006F}</a:tableStyleId>
              </a:tblPr>
              <a:tblGrid>
                <a:gridCol w="6518174"/>
                <a:gridCol w="3500538"/>
              </a:tblGrid>
              <a:tr h="190500">
                <a:tc gridSpan="2">
                  <a:txBody>
                    <a:bodyPr/>
                    <a:lstStyle/>
                    <a:p>
                      <a:pPr algn="ctr">
                        <a:lnSpc>
                          <a:spcPct val="115000"/>
                        </a:lnSpc>
                        <a:spcAft>
                          <a:spcPts val="0"/>
                        </a:spcAft>
                      </a:pPr>
                      <a:r>
                        <a:rPr lang="es-EC" sz="2000" dirty="0">
                          <a:effectLst/>
                        </a:rPr>
                        <a:t>RANGO</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0500">
                <a:tc>
                  <a:txBody>
                    <a:bodyPr/>
                    <a:lstStyle/>
                    <a:p>
                      <a:pPr algn="ctr">
                        <a:lnSpc>
                          <a:spcPct val="115000"/>
                        </a:lnSpc>
                        <a:spcAft>
                          <a:spcPts val="0"/>
                        </a:spcAft>
                      </a:pPr>
                      <a:r>
                        <a:rPr lang="es-EC" sz="2000">
                          <a:effectLst/>
                        </a:rPr>
                        <a:t>Mínimo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b="1">
                          <a:effectLst/>
                        </a:rPr>
                        <a:t>1.15</a:t>
                      </a:r>
                      <a:endParaRPr lang="es-EC"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2000">
                          <a:effectLst/>
                        </a:rPr>
                        <a:t>Máximo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b="1">
                          <a:effectLst/>
                        </a:rPr>
                        <a:t>4.12</a:t>
                      </a:r>
                      <a:endParaRPr lang="es-EC"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2000">
                          <a:effectLst/>
                        </a:rPr>
                        <a:t>Diferencia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b="1" dirty="0">
                          <a:effectLst/>
                        </a:rPr>
                        <a:t>2.97</a:t>
                      </a:r>
                      <a:endParaRPr lang="es-EC"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6064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768500582"/>
              </p:ext>
            </p:extLst>
          </p:nvPr>
        </p:nvGraphicFramePr>
        <p:xfrm>
          <a:off x="1022888" y="957665"/>
          <a:ext cx="10864314" cy="2591963"/>
        </p:xfrm>
        <a:graphic>
          <a:graphicData uri="http://schemas.openxmlformats.org/drawingml/2006/table">
            <a:tbl>
              <a:tblPr firstRow="1" firstCol="1" bandRow="1">
                <a:tableStyleId>{616DA210-FB5B-4158-B5E0-FEB733F419BA}</a:tableStyleId>
              </a:tblPr>
              <a:tblGrid>
                <a:gridCol w="3182541"/>
                <a:gridCol w="7681773"/>
              </a:tblGrid>
              <a:tr h="541655">
                <a:tc>
                  <a:txBody>
                    <a:bodyPr/>
                    <a:lstStyle/>
                    <a:p>
                      <a:pPr algn="ctr">
                        <a:lnSpc>
                          <a:spcPct val="100000"/>
                        </a:lnSpc>
                        <a:spcAft>
                          <a:spcPts val="0"/>
                        </a:spcAft>
                      </a:pPr>
                      <a:r>
                        <a:rPr lang="es-EC" sz="1800" dirty="0">
                          <a:effectLst/>
                        </a:rPr>
                        <a:t>Rendimiento</a:t>
                      </a:r>
                    </a:p>
                    <a:p>
                      <a:pPr indent="180340" algn="ctr">
                        <a:lnSpc>
                          <a:spcPct val="100000"/>
                        </a:lnSpc>
                        <a:spcAft>
                          <a:spcPts val="1200"/>
                        </a:spcAft>
                      </a:pPr>
                      <a:r>
                        <a:rPr lang="es-EC" sz="1800" dirty="0">
                          <a:effectLst/>
                        </a:rPr>
                        <a:t>(# de puntos posicionados)</a:t>
                      </a:r>
                      <a:endParaRPr lang="es-EC"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c>
                  <a:txBody>
                    <a:bodyPr/>
                    <a:lstStyle/>
                    <a:p>
                      <a:pPr indent="180340" algn="ctr">
                        <a:lnSpc>
                          <a:spcPct val="100000"/>
                        </a:lnSpc>
                        <a:spcAft>
                          <a:spcPts val="1200"/>
                        </a:spcAft>
                      </a:pPr>
                      <a:r>
                        <a:rPr lang="es-EC" sz="1800" dirty="0" smtClean="0">
                          <a:effectLst/>
                        </a:rPr>
                        <a:t> Condiciones</a:t>
                      </a:r>
                      <a:endParaRPr lang="es-EC"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r>
              <a:tr h="824123">
                <a:tc>
                  <a:txBody>
                    <a:bodyPr/>
                    <a:lstStyle/>
                    <a:p>
                      <a:pPr indent="180340" algn="ctr">
                        <a:lnSpc>
                          <a:spcPct val="100000"/>
                        </a:lnSpc>
                        <a:spcAft>
                          <a:spcPts val="0"/>
                        </a:spcAft>
                      </a:pPr>
                      <a:r>
                        <a:rPr lang="es-ES" sz="2000" dirty="0">
                          <a:effectLst/>
                        </a:rPr>
                        <a:t> </a:t>
                      </a:r>
                      <a:endParaRPr lang="es-EC" sz="2000" dirty="0">
                        <a:effectLst/>
                      </a:endParaRPr>
                    </a:p>
                    <a:p>
                      <a:pPr indent="180340" algn="ctr">
                        <a:lnSpc>
                          <a:spcPct val="100000"/>
                        </a:lnSpc>
                        <a:spcAft>
                          <a:spcPts val="0"/>
                        </a:spcAft>
                      </a:pPr>
                      <a:r>
                        <a:rPr lang="es-ES" sz="2000" dirty="0">
                          <a:effectLst/>
                        </a:rPr>
                        <a:t>4</a:t>
                      </a:r>
                      <a:endParaRPr lang="es-EC"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c>
                  <a:txBody>
                    <a:bodyPr/>
                    <a:lstStyle/>
                    <a:p>
                      <a:pPr indent="180340" algn="ctr">
                        <a:lnSpc>
                          <a:spcPct val="100000"/>
                        </a:lnSpc>
                        <a:spcAft>
                          <a:spcPts val="0"/>
                        </a:spcAft>
                      </a:pPr>
                      <a:r>
                        <a:rPr lang="es-EC" sz="1800" dirty="0">
                          <a:effectLst/>
                        </a:rPr>
                        <a:t>Accesibilidad alta, Di</a:t>
                      </a:r>
                      <a:r>
                        <a:rPr lang="es-EC" sz="2000" dirty="0">
                          <a:effectLst/>
                        </a:rPr>
                        <a:t>s</a:t>
                      </a:r>
                      <a:r>
                        <a:rPr lang="es-EC" sz="1800" dirty="0">
                          <a:effectLst/>
                        </a:rPr>
                        <a:t>tancia a la Base REGME &lt; 50km, Distancia entre puntos entre 100 y 500 m, Visibilidad vegetación leve.</a:t>
                      </a:r>
                      <a:endParaRPr lang="es-EC"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r>
              <a:tr h="0">
                <a:tc>
                  <a:txBody>
                    <a:bodyPr/>
                    <a:lstStyle/>
                    <a:p>
                      <a:pPr indent="180340" algn="ctr">
                        <a:lnSpc>
                          <a:spcPct val="100000"/>
                        </a:lnSpc>
                        <a:spcAft>
                          <a:spcPts val="0"/>
                        </a:spcAft>
                      </a:pPr>
                      <a:r>
                        <a:rPr lang="es-ES" sz="2000">
                          <a:effectLst/>
                        </a:rPr>
                        <a:t> </a:t>
                      </a:r>
                      <a:endParaRPr lang="es-EC" sz="2000">
                        <a:effectLst/>
                      </a:endParaRPr>
                    </a:p>
                    <a:p>
                      <a:pPr indent="180340" algn="ctr">
                        <a:lnSpc>
                          <a:spcPct val="100000"/>
                        </a:lnSpc>
                        <a:spcAft>
                          <a:spcPts val="0"/>
                        </a:spcAft>
                      </a:pPr>
                      <a:r>
                        <a:rPr lang="es-ES" sz="2000">
                          <a:effectLst/>
                        </a:rPr>
                        <a:t>1</a:t>
                      </a:r>
                      <a:endParaRPr lang="es-EC" sz="200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c>
                  <a:txBody>
                    <a:bodyPr/>
                    <a:lstStyle/>
                    <a:p>
                      <a:pPr indent="180340" algn="ctr">
                        <a:lnSpc>
                          <a:spcPct val="100000"/>
                        </a:lnSpc>
                        <a:spcAft>
                          <a:spcPts val="0"/>
                        </a:spcAft>
                      </a:pPr>
                      <a:r>
                        <a:rPr lang="es-EC" sz="1800">
                          <a:effectLst/>
                        </a:rPr>
                        <a:t>Accesibilidad baja, Di</a:t>
                      </a:r>
                      <a:r>
                        <a:rPr lang="es-EC" sz="2000">
                          <a:effectLst/>
                        </a:rPr>
                        <a:t>s</a:t>
                      </a:r>
                      <a:r>
                        <a:rPr lang="es-EC" sz="1800">
                          <a:effectLst/>
                        </a:rPr>
                        <a:t>tancia a la Base REGME entre 150 y 200km, Distancia entre puntos &gt; 5000 m, Visibilidad orografía.</a:t>
                      </a:r>
                      <a:endParaRPr lang="es-EC" sz="200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r>
              <a:tr h="0">
                <a:tc>
                  <a:txBody>
                    <a:bodyPr/>
                    <a:lstStyle/>
                    <a:p>
                      <a:pPr indent="180340" algn="ctr">
                        <a:lnSpc>
                          <a:spcPct val="100000"/>
                        </a:lnSpc>
                        <a:spcAft>
                          <a:spcPts val="0"/>
                        </a:spcAft>
                      </a:pPr>
                      <a:r>
                        <a:rPr lang="es-ES" sz="2000">
                          <a:effectLst/>
                        </a:rPr>
                        <a:t>3 </a:t>
                      </a:r>
                      <a:r>
                        <a:rPr lang="es-ES" sz="2000">
                          <a:effectLst/>
                          <a:sym typeface="Wingdings" panose="05000000000000000000" pitchFamily="2" charset="2"/>
                        </a:rPr>
                        <a:t></a:t>
                      </a:r>
                      <a:r>
                        <a:rPr lang="es-ES" sz="2000">
                          <a:effectLst/>
                        </a:rPr>
                        <a:t> (n)</a:t>
                      </a:r>
                      <a:endParaRPr lang="es-EC" sz="200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c>
                  <a:txBody>
                    <a:bodyPr/>
                    <a:lstStyle/>
                    <a:p>
                      <a:pPr indent="180340" algn="ctr">
                        <a:lnSpc>
                          <a:spcPct val="100000"/>
                        </a:lnSpc>
                        <a:spcAft>
                          <a:spcPts val="0"/>
                        </a:spcAft>
                      </a:pPr>
                      <a:r>
                        <a:rPr lang="es-EC" sz="1800">
                          <a:effectLst/>
                        </a:rPr>
                        <a:t>Diferencia de rendimientos</a:t>
                      </a:r>
                      <a:endParaRPr lang="es-EC" sz="200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r>
              <a:tr h="0">
                <a:tc>
                  <a:txBody>
                    <a:bodyPr/>
                    <a:lstStyle/>
                    <a:p>
                      <a:pPr indent="180340" algn="ctr">
                        <a:lnSpc>
                          <a:spcPct val="100000"/>
                        </a:lnSpc>
                        <a:spcAft>
                          <a:spcPts val="0"/>
                        </a:spcAft>
                      </a:pPr>
                      <a:r>
                        <a:rPr lang="es-ES" sz="2000" dirty="0">
                          <a:effectLst/>
                        </a:rPr>
                        <a:t>4 </a:t>
                      </a:r>
                      <a:r>
                        <a:rPr lang="es-ES" sz="2000" dirty="0">
                          <a:effectLst/>
                          <a:sym typeface="Wingdings" panose="05000000000000000000" pitchFamily="2" charset="2"/>
                        </a:rPr>
                        <a:t></a:t>
                      </a:r>
                      <a:r>
                        <a:rPr lang="es-ES" sz="2000" dirty="0">
                          <a:effectLst/>
                        </a:rPr>
                        <a:t> (n+1)</a:t>
                      </a:r>
                      <a:endParaRPr lang="es-EC"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c>
                  <a:txBody>
                    <a:bodyPr/>
                    <a:lstStyle/>
                    <a:p>
                      <a:pPr indent="180340" algn="ctr">
                        <a:lnSpc>
                          <a:spcPct val="100000"/>
                        </a:lnSpc>
                        <a:spcAft>
                          <a:spcPts val="0"/>
                        </a:spcAft>
                      </a:pPr>
                      <a:r>
                        <a:rPr lang="es-EC" sz="1800" dirty="0">
                          <a:effectLst/>
                        </a:rPr>
                        <a:t># de intervalos</a:t>
                      </a:r>
                      <a:endParaRPr lang="es-EC"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CCFFCC"/>
                    </a:solidFill>
                  </a:tcPr>
                </a:tc>
              </a:tr>
            </a:tbl>
          </a:graphicData>
        </a:graphic>
      </p:graphicFrame>
      <p:sp>
        <p:nvSpPr>
          <p:cNvPr id="4" name="3 Rectángulo"/>
          <p:cNvSpPr/>
          <p:nvPr/>
        </p:nvSpPr>
        <p:spPr>
          <a:xfrm>
            <a:off x="2892496" y="131395"/>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Rendimiento Diario</a:t>
            </a:r>
            <a:endParaRPr lang="es-EC" sz="2133" b="1" dirty="0">
              <a:solidFill>
                <a:schemeClr val="tx1"/>
              </a:solidFill>
              <a:latin typeface="Arial" panose="020B0604020202020204" pitchFamily="34" charset="0"/>
              <a:cs typeface="Arial" panose="020B0604020202020204" pitchFamily="34" charset="0"/>
            </a:endParaRPr>
          </a:p>
        </p:txBody>
      </p:sp>
      <p:sp>
        <p:nvSpPr>
          <p:cNvPr id="6" name="Rectángulo 5"/>
          <p:cNvSpPr/>
          <p:nvPr/>
        </p:nvSpPr>
        <p:spPr>
          <a:xfrm>
            <a:off x="1887267" y="3549628"/>
            <a:ext cx="8837559" cy="923330"/>
          </a:xfrm>
          <a:prstGeom prst="rect">
            <a:avLst/>
          </a:prstGeom>
        </p:spPr>
        <p:txBody>
          <a:bodyPr wrap="square">
            <a:spAutoFit/>
          </a:bodyPr>
          <a:lstStyle/>
          <a:p>
            <a:pPr indent="180340" algn="just">
              <a:lnSpc>
                <a:spcPct val="150000"/>
              </a:lnSpc>
              <a:spcAft>
                <a:spcPts val="1200"/>
              </a:spcAft>
            </a:pPr>
            <a:r>
              <a:rPr lang="es-ES" b="1" dirty="0" smtClean="0">
                <a:latin typeface="Times New Roman" panose="02020603050405020304" pitchFamily="18" charset="0"/>
                <a:ea typeface="Calibri" panose="020F0502020204030204" pitchFamily="34" charset="0"/>
              </a:rPr>
              <a:t>Rendimientos exclusivamente </a:t>
            </a:r>
            <a:r>
              <a:rPr lang="es-ES" b="1" dirty="0">
                <a:latin typeface="Times New Roman" panose="02020603050405020304" pitchFamily="18" charset="0"/>
                <a:ea typeface="Calibri" panose="020F0502020204030204" pitchFamily="34" charset="0"/>
              </a:rPr>
              <a:t>para posicionar con equipos </a:t>
            </a:r>
            <a:r>
              <a:rPr lang="es-ES" b="1" dirty="0" smtClean="0">
                <a:latin typeface="Times New Roman" panose="02020603050405020304" pitchFamily="18" charset="0"/>
                <a:ea typeface="Calibri" panose="020F0502020204030204" pitchFamily="34" charset="0"/>
              </a:rPr>
              <a:t>L1/L2 (tiempo </a:t>
            </a:r>
            <a:r>
              <a:rPr lang="es-ES" b="1" dirty="0">
                <a:latin typeface="Times New Roman" panose="02020603050405020304" pitchFamily="18" charset="0"/>
                <a:ea typeface="Calibri" panose="020F0502020204030204" pitchFamily="34" charset="0"/>
              </a:rPr>
              <a:t>aproximado de posicionamientos es de 2 </a:t>
            </a:r>
            <a:r>
              <a:rPr lang="es-ES" b="1" dirty="0" smtClean="0">
                <a:latin typeface="Times New Roman" panose="02020603050405020304" pitchFamily="18" charset="0"/>
                <a:ea typeface="Calibri" panose="020F0502020204030204" pitchFamily="34" charset="0"/>
              </a:rPr>
              <a:t>horas) para </a:t>
            </a:r>
            <a:r>
              <a:rPr lang="es-ES" b="1" dirty="0">
                <a:latin typeface="Times New Roman" panose="02020603050405020304" pitchFamily="18" charset="0"/>
                <a:ea typeface="Calibri" panose="020F0502020204030204" pitchFamily="34" charset="0"/>
              </a:rPr>
              <a:t>alcanzar precisiones milimétricas.</a:t>
            </a:r>
            <a:endParaRPr lang="es-EC" b="1" dirty="0">
              <a:effectLst/>
              <a:latin typeface="Times New Roman" panose="02020603050405020304" pitchFamily="18" charset="0"/>
              <a:ea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200087916"/>
              </p:ext>
            </p:extLst>
          </p:nvPr>
        </p:nvGraphicFramePr>
        <p:xfrm>
          <a:off x="1592798" y="5584187"/>
          <a:ext cx="9426496" cy="1097280"/>
        </p:xfrm>
        <a:graphic>
          <a:graphicData uri="http://schemas.openxmlformats.org/drawingml/2006/table">
            <a:tbl>
              <a:tblPr firstRow="1" firstCol="1" bandRow="1">
                <a:tableStyleId>{5940675A-B579-460E-94D1-54222C63F5DA}</a:tableStyleId>
              </a:tblPr>
              <a:tblGrid>
                <a:gridCol w="5365409"/>
                <a:gridCol w="4061087"/>
              </a:tblGrid>
              <a:tr h="444500">
                <a:tc>
                  <a:txBody>
                    <a:bodyPr/>
                    <a:lstStyle/>
                    <a:p>
                      <a:pPr algn="ctr">
                        <a:lnSpc>
                          <a:spcPct val="100000"/>
                        </a:lnSpc>
                        <a:spcAft>
                          <a:spcPts val="0"/>
                        </a:spcAft>
                      </a:pPr>
                      <a:r>
                        <a:rPr lang="es-EC" sz="1800" b="1" dirty="0">
                          <a:effectLst/>
                        </a:rPr>
                        <a:t>Rendimiento</a:t>
                      </a:r>
                    </a:p>
                    <a:p>
                      <a:pPr indent="180340" algn="ctr">
                        <a:lnSpc>
                          <a:spcPct val="100000"/>
                        </a:lnSpc>
                        <a:spcAft>
                          <a:spcPts val="0"/>
                        </a:spcAft>
                      </a:pPr>
                      <a:r>
                        <a:rPr lang="es-EC" sz="1800" b="1" dirty="0">
                          <a:effectLst/>
                        </a:rPr>
                        <a:t>(# de puntos posicionados)</a:t>
                      </a:r>
                      <a:endParaRPr lang="es-EC" sz="2000" b="1"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00000"/>
                        </a:lnSpc>
                        <a:spcAft>
                          <a:spcPts val="0"/>
                        </a:spcAft>
                      </a:pPr>
                      <a:r>
                        <a:rPr lang="es-EC" sz="1800" b="1" dirty="0">
                          <a:effectLst/>
                        </a:rPr>
                        <a:t>Precio (por punto posicionado)</a:t>
                      </a:r>
                      <a:endParaRPr lang="es-EC" sz="2000" b="1"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ctr">
                        <a:lnSpc>
                          <a:spcPct val="100000"/>
                        </a:lnSpc>
                        <a:spcAft>
                          <a:spcPts val="0"/>
                        </a:spcAft>
                      </a:pPr>
                      <a:r>
                        <a:rPr lang="es-ES" sz="1800" b="1">
                          <a:effectLst/>
                        </a:rPr>
                        <a:t>4</a:t>
                      </a:r>
                      <a:endParaRPr lang="es-EC" sz="2000" b="1">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00000"/>
                        </a:lnSpc>
                        <a:spcAft>
                          <a:spcPts val="0"/>
                        </a:spcAft>
                      </a:pPr>
                      <a:r>
                        <a:rPr lang="es-ES" sz="1800" b="1" dirty="0">
                          <a:effectLst/>
                        </a:rPr>
                        <a:t>100 USD</a:t>
                      </a:r>
                      <a:endParaRPr lang="es-EC" sz="2000" b="1"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ctr">
                        <a:lnSpc>
                          <a:spcPct val="100000"/>
                        </a:lnSpc>
                        <a:spcAft>
                          <a:spcPts val="0"/>
                        </a:spcAft>
                      </a:pPr>
                      <a:r>
                        <a:rPr lang="es-ES" sz="1800" b="1" dirty="0">
                          <a:effectLst/>
                        </a:rPr>
                        <a:t>1</a:t>
                      </a:r>
                      <a:endParaRPr lang="es-EC" sz="2000" b="1"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00000"/>
                        </a:lnSpc>
                        <a:spcAft>
                          <a:spcPts val="0"/>
                        </a:spcAft>
                      </a:pPr>
                      <a:r>
                        <a:rPr lang="es-ES" sz="1800" b="1" dirty="0">
                          <a:effectLst/>
                        </a:rPr>
                        <a:t>300 USD</a:t>
                      </a:r>
                      <a:endParaRPr lang="es-EC" sz="2000" b="1"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9" name="3 Rectángulo"/>
          <p:cNvSpPr/>
          <p:nvPr/>
        </p:nvSpPr>
        <p:spPr>
          <a:xfrm>
            <a:off x="2892495" y="4657627"/>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a:solidFill>
                  <a:schemeClr val="tx1"/>
                </a:solidFill>
                <a:latin typeface="Arial" panose="020B0604020202020204" pitchFamily="34" charset="0"/>
                <a:cs typeface="Arial" panose="020B0604020202020204" pitchFamily="34" charset="0"/>
              </a:rPr>
              <a:t>Precio por punto posicionado</a:t>
            </a:r>
            <a:endParaRPr lang="es-EC" sz="2133"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617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a:xfrm>
                <a:off x="1484311" y="685800"/>
                <a:ext cx="10018713" cy="2196885"/>
              </a:xfrm>
            </p:spPr>
            <p:txBody>
              <a:bodyPr>
                <a:normAutofit/>
              </a:bodyPr>
              <a:lstStyle/>
              <a:p>
                <a:pPr algn="l"/>
                <a14:m>
                  <m:oMathPara xmlns:m="http://schemas.openxmlformats.org/officeDocument/2006/math">
                    <m:oMathParaPr>
                      <m:jc m:val="left"/>
                    </m:oMathParaPr>
                    <m:oMath xmlns:m="http://schemas.openxmlformats.org/officeDocument/2006/math">
                      <m:r>
                        <a:rPr lang="es-ES" sz="2000" i="1"/>
                        <m:t>𝐼𝑛𝑐𝑟𝑒𝑚𝑒𝑛𝑡𝑜</m:t>
                      </m:r>
                      <m:r>
                        <a:rPr lang="es-ES" sz="2000" i="1"/>
                        <m:t> (</m:t>
                      </m:r>
                      <m:r>
                        <a:rPr lang="es-ES" sz="2000" i="1"/>
                        <m:t>𝑝𝑜𝑛𝑑𝑒𝑟𝑎𝑐𝑖</m:t>
                      </m:r>
                      <m:r>
                        <a:rPr lang="es-ES" sz="2000" i="1"/>
                        <m:t>ó</m:t>
                      </m:r>
                      <m:r>
                        <a:rPr lang="es-ES" sz="2000" i="1"/>
                        <m:t>𝑛</m:t>
                      </m:r>
                      <m:r>
                        <a:rPr lang="es-ES" sz="2000" i="1"/>
                        <m:t>)=</m:t>
                      </m:r>
                      <m:f>
                        <m:fPr>
                          <m:ctrlPr>
                            <a:rPr lang="es-EC" sz="2000" i="1"/>
                          </m:ctrlPr>
                        </m:fPr>
                        <m:num>
                          <m:r>
                            <a:rPr lang="es-ES" sz="2000" i="1"/>
                            <m:t>𝐷𝑖𝑓𝑒𝑟𝑒𝑛𝑐𝑖𝑎</m:t>
                          </m:r>
                          <m:r>
                            <a:rPr lang="es-ES" sz="2000" i="1"/>
                            <m:t> </m:t>
                          </m:r>
                          <m:r>
                            <a:rPr lang="es-ES" sz="2000" i="1"/>
                            <m:t>𝑑𝑒</m:t>
                          </m:r>
                          <m:r>
                            <a:rPr lang="es-ES" sz="2000" i="1"/>
                            <m:t> </m:t>
                          </m:r>
                          <m:r>
                            <a:rPr lang="es-ES" sz="2000" i="1"/>
                            <m:t>𝑅𝑎𝑛𝑔𝑜𝑠</m:t>
                          </m:r>
                        </m:num>
                        <m:den>
                          <m:r>
                            <a:rPr lang="es-ES" sz="2000" i="1"/>
                            <m:t>𝐷𝑖𝑓𝑒𝑟𝑒𝑛𝑐𝑖𝑎</m:t>
                          </m:r>
                          <m:r>
                            <a:rPr lang="es-ES" sz="2000" i="1"/>
                            <m:t> </m:t>
                          </m:r>
                          <m:r>
                            <a:rPr lang="es-ES" sz="2000" i="1"/>
                            <m:t>𝑑𝑒</m:t>
                          </m:r>
                          <m:r>
                            <a:rPr lang="es-ES" sz="2000" i="1"/>
                            <m:t> </m:t>
                          </m:r>
                          <m:r>
                            <a:rPr lang="es-ES" sz="2000" i="1"/>
                            <m:t>𝑅𝑒𝑛𝑑𝑚𝑖𝑒𝑛𝑡𝑜𝑠</m:t>
                          </m:r>
                        </m:den>
                      </m:f>
                      <m:r>
                        <a:rPr lang="es-ES" sz="2000" i="1"/>
                        <m:t> </m:t>
                      </m:r>
                      <m:f>
                        <m:fPr>
                          <m:ctrlPr>
                            <a:rPr lang="es-EC" sz="2000" i="1"/>
                          </m:ctrlPr>
                        </m:fPr>
                        <m:num>
                          <m:r>
                            <a:rPr lang="es-ES" sz="2000" i="1"/>
                            <m:t>2,97</m:t>
                          </m:r>
                        </m:num>
                        <m:den>
                          <m:r>
                            <a:rPr lang="es-ES" sz="2000" i="1"/>
                            <m:t>3</m:t>
                          </m:r>
                        </m:den>
                      </m:f>
                      <m:r>
                        <a:rPr lang="es-ES" sz="2000" i="1"/>
                        <m:t> =0,7423</m:t>
                      </m:r>
                    </m:oMath>
                  </m:oMathPara>
                </a14:m>
                <a:r>
                  <a:rPr lang="es-EC" sz="2000" dirty="0" smtClean="0"/>
                  <a:t/>
                </a:r>
                <a:br>
                  <a:rPr lang="es-EC" sz="2000" dirty="0" smtClean="0"/>
                </a:br>
                <a:r>
                  <a:rPr lang="es-EC" sz="2000" dirty="0" smtClean="0"/>
                  <a:t/>
                </a:r>
                <a:br>
                  <a:rPr lang="es-EC" sz="2000" dirty="0" smtClean="0"/>
                </a:br>
                <a:r>
                  <a:rPr lang="es-EC" sz="2000" dirty="0"/>
                  <a:t/>
                </a:r>
                <a:br>
                  <a:rPr lang="es-EC" sz="2000" dirty="0"/>
                </a:br>
                <a14:m>
                  <m:oMathPara xmlns:m="http://schemas.openxmlformats.org/officeDocument/2006/math">
                    <m:oMathParaPr>
                      <m:jc m:val="left"/>
                    </m:oMathParaPr>
                    <m:oMath xmlns:m="http://schemas.openxmlformats.org/officeDocument/2006/math">
                      <m:r>
                        <a:rPr lang="es-ES" sz="2000" i="1"/>
                        <m:t>𝐼𝑛𝑐𝑟𝑒𝑚𝑒𝑛𝑡𝑜</m:t>
                      </m:r>
                      <m:r>
                        <a:rPr lang="es-ES" sz="2000" i="1"/>
                        <m:t> (</m:t>
                      </m:r>
                      <m:r>
                        <a:rPr lang="es-ES" sz="2000" i="1"/>
                        <m:t>𝑝𝑟𝑒𝑐𝑖𝑜</m:t>
                      </m:r>
                      <m:r>
                        <a:rPr lang="es-ES" sz="2000" i="1"/>
                        <m:t>)=</m:t>
                      </m:r>
                      <m:f>
                        <m:fPr>
                          <m:ctrlPr>
                            <a:rPr lang="es-EC" sz="2000" i="1"/>
                          </m:ctrlPr>
                        </m:fPr>
                        <m:num>
                          <m:r>
                            <a:rPr lang="es-ES" sz="2000" i="1"/>
                            <m:t>𝐷𝑖𝑓𝑒𝑟𝑒𝑛𝑐𝑖𝑎</m:t>
                          </m:r>
                          <m:r>
                            <a:rPr lang="es-ES" sz="2000" i="1"/>
                            <m:t> </m:t>
                          </m:r>
                          <m:r>
                            <a:rPr lang="es-ES" sz="2000" i="1"/>
                            <m:t>𝑑𝑒</m:t>
                          </m:r>
                          <m:r>
                            <a:rPr lang="es-ES" sz="2000" i="1"/>
                            <m:t> </m:t>
                          </m:r>
                          <m:r>
                            <a:rPr lang="es-ES" sz="2000" i="1"/>
                            <m:t>𝑝𝑟𝑒𝑐𝑖𝑜𝑠</m:t>
                          </m:r>
                        </m:num>
                        <m:den>
                          <m:r>
                            <a:rPr lang="es-ES" sz="2000" i="1"/>
                            <m:t>𝐷𝑖𝑓𝑒𝑟𝑒𝑛𝑐𝑖𝑎</m:t>
                          </m:r>
                          <m:r>
                            <a:rPr lang="es-ES" sz="2000" i="1"/>
                            <m:t> </m:t>
                          </m:r>
                          <m:r>
                            <a:rPr lang="es-ES" sz="2000" i="1"/>
                            <m:t>𝑑𝑒</m:t>
                          </m:r>
                          <m:r>
                            <a:rPr lang="es-ES" sz="2000" i="1"/>
                            <m:t> </m:t>
                          </m:r>
                          <m:r>
                            <a:rPr lang="es-ES" sz="2000" i="1"/>
                            <m:t>𝑅𝑒𝑛𝑑𝑚𝑖𝑒𝑛𝑡𝑜𝑠</m:t>
                          </m:r>
                        </m:den>
                      </m:f>
                      <m:r>
                        <a:rPr lang="es-ES" sz="2000" i="1"/>
                        <m:t> </m:t>
                      </m:r>
                      <m:f>
                        <m:fPr>
                          <m:ctrlPr>
                            <a:rPr lang="es-EC" sz="2000" i="1"/>
                          </m:ctrlPr>
                        </m:fPr>
                        <m:num>
                          <m:r>
                            <a:rPr lang="es-ES" sz="2000" i="1"/>
                            <m:t>200</m:t>
                          </m:r>
                        </m:num>
                        <m:den>
                          <m:r>
                            <a:rPr lang="es-ES" sz="2000" i="1"/>
                            <m:t>3</m:t>
                          </m:r>
                        </m:den>
                      </m:f>
                      <m:r>
                        <a:rPr lang="es-ES" sz="2000" i="1"/>
                        <m:t> =66,66</m:t>
                      </m:r>
                    </m:oMath>
                  </m:oMathPara>
                </a14:m>
                <a:r>
                  <a:rPr lang="es-EC" sz="2000" dirty="0"/>
                  <a:t/>
                </a:r>
                <a:br>
                  <a:rPr lang="es-EC" sz="2000" dirty="0"/>
                </a:br>
                <a:endParaRPr lang="es-EC" sz="2000" dirty="0"/>
              </a:p>
            </p:txBody>
          </p:sp>
        </mc:Choice>
        <mc:Fallback>
          <p:sp>
            <p:nvSpPr>
              <p:cNvPr id="2" name="Título 1"/>
              <p:cNvSpPr>
                <a:spLocks noGrp="1" noRot="1" noChangeAspect="1" noMove="1" noResize="1" noEditPoints="1" noAdjustHandles="1" noChangeArrowheads="1" noChangeShapeType="1" noTextEdit="1"/>
              </p:cNvSpPr>
              <p:nvPr>
                <p:ph type="title"/>
              </p:nvPr>
            </p:nvSpPr>
            <p:spPr>
              <a:xfrm>
                <a:off x="1484311" y="685800"/>
                <a:ext cx="10018713" cy="2196885"/>
              </a:xfrm>
              <a:blipFill rotWithShape="0">
                <a:blip r:embed="rId2"/>
                <a:stretch>
                  <a:fillRect/>
                </a:stretch>
              </a:blipFill>
            </p:spPr>
            <p:txBody>
              <a:bodyPr/>
              <a:lstStyle/>
              <a:p>
                <a:r>
                  <a:rPr lang="es-EC">
                    <a:noFill/>
                  </a:rPr>
                  <a:t> </a:t>
                </a:r>
              </a:p>
            </p:txBody>
          </p:sp>
        </mc:Fallback>
      </mc:AlternateContent>
      <p:graphicFrame>
        <p:nvGraphicFramePr>
          <p:cNvPr id="5" name="Marcador de contenido 4"/>
          <p:cNvGraphicFramePr>
            <a:graphicFrameLocks noGrp="1"/>
          </p:cNvGraphicFramePr>
          <p:nvPr>
            <p:ph idx="1"/>
            <p:extLst>
              <p:ext uri="{D42A27DB-BD31-4B8C-83A1-F6EECF244321}">
                <p14:modId xmlns:p14="http://schemas.microsoft.com/office/powerpoint/2010/main" val="2220181159"/>
              </p:ext>
            </p:extLst>
          </p:nvPr>
        </p:nvGraphicFramePr>
        <p:xfrm>
          <a:off x="1205344" y="3446777"/>
          <a:ext cx="10018712" cy="1792798"/>
        </p:xfrm>
        <a:graphic>
          <a:graphicData uri="http://schemas.openxmlformats.org/drawingml/2006/table">
            <a:tbl>
              <a:tblPr firstRow="1" firstCol="1" bandRow="1">
                <a:tableStyleId>{5DA37D80-6434-44D0-A028-1B22A696006F}</a:tableStyleId>
              </a:tblPr>
              <a:tblGrid>
                <a:gridCol w="2222150"/>
                <a:gridCol w="2013761"/>
                <a:gridCol w="1953649"/>
                <a:gridCol w="2087900"/>
                <a:gridCol w="1741252"/>
              </a:tblGrid>
              <a:tr h="190500">
                <a:tc>
                  <a:txBody>
                    <a:bodyPr/>
                    <a:lstStyle/>
                    <a:p>
                      <a:pPr algn="ctr">
                        <a:lnSpc>
                          <a:spcPct val="115000"/>
                        </a:lnSpc>
                        <a:spcAft>
                          <a:spcPts val="0"/>
                        </a:spcAft>
                      </a:pPr>
                      <a:r>
                        <a:rPr lang="es-EC" sz="1800" dirty="0">
                          <a:effectLst/>
                        </a:rPr>
                        <a:t>Intervalos</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rPr>
                        <a:t>Rendimiento </a:t>
                      </a:r>
                    </a:p>
                    <a:p>
                      <a:pPr algn="ctr">
                        <a:lnSpc>
                          <a:spcPct val="115000"/>
                        </a:lnSpc>
                        <a:spcAft>
                          <a:spcPts val="0"/>
                        </a:spcAft>
                      </a:pPr>
                      <a:r>
                        <a:rPr lang="es-EC" sz="1800" dirty="0">
                          <a:effectLst/>
                        </a:rPr>
                        <a:t>(</a:t>
                      </a:r>
                      <a:r>
                        <a:rPr lang="es-EC" sz="1800" dirty="0" err="1">
                          <a:effectLst/>
                        </a:rPr>
                        <a:t>pts</a:t>
                      </a:r>
                      <a:r>
                        <a:rPr lang="es-EC" sz="1800" dirty="0">
                          <a:effectLst/>
                        </a:rPr>
                        <a:t>/día)</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rPr>
                        <a:t>Precio (USD)</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rPr>
                        <a:t>Costo </a:t>
                      </a:r>
                    </a:p>
                    <a:p>
                      <a:pPr algn="ctr">
                        <a:lnSpc>
                          <a:spcPct val="115000"/>
                        </a:lnSpc>
                        <a:spcAft>
                          <a:spcPts val="0"/>
                        </a:spcAft>
                      </a:pPr>
                      <a:r>
                        <a:rPr lang="es-EC" sz="1800" dirty="0">
                          <a:effectLst/>
                        </a:rPr>
                        <a:t>Unitario Base </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r>
                        <a:rPr lang="es-EC" sz="1800">
                          <a:effectLst/>
                        </a:rPr>
                        <a:t>Relación </a:t>
                      </a:r>
                    </a:p>
                    <a:p>
                      <a:pPr algn="ctr">
                        <a:lnSpc>
                          <a:spcPct val="115000"/>
                        </a:lnSpc>
                        <a:spcAft>
                          <a:spcPts val="0"/>
                        </a:spcAft>
                      </a:pPr>
                      <a:r>
                        <a:rPr lang="es-EC" sz="1800">
                          <a:effectLst/>
                        </a:rPr>
                        <a:t>SUB (2016)</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1800">
                          <a:effectLst/>
                        </a:rPr>
                        <a:t>1.15 ≤ X ≤ 1.89</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rPr>
                        <a:t>4</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rPr>
                        <a:t>100</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800">
                          <a:effectLst/>
                        </a:rPr>
                        <a:t>76.92</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r>
                        <a:rPr lang="es-US" sz="1800">
                          <a:effectLst/>
                        </a:rPr>
                        <a:t>0.2102</a:t>
                      </a:r>
                      <a:r>
                        <a:rPr lang="es-EC" sz="1800">
                          <a:effectLst/>
                        </a:rPr>
                        <a:t> SUB</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1800">
                          <a:effectLst/>
                        </a:rPr>
                        <a:t>1.89 &lt; X ≤ 2.64</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rPr>
                        <a:t>3</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rPr>
                        <a:t>166.67</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800" dirty="0">
                          <a:effectLst/>
                        </a:rPr>
                        <a:t>128.21</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r>
                        <a:rPr lang="es-US" sz="1800">
                          <a:effectLst/>
                        </a:rPr>
                        <a:t>0.3503 SUB</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1800">
                          <a:effectLst/>
                        </a:rPr>
                        <a:t>2.64 &lt; X ≤ 3.38</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rPr>
                        <a:t>2</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rPr>
                        <a:t>233.33</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800">
                          <a:effectLst/>
                        </a:rPr>
                        <a:t>179.49</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r>
                        <a:rPr lang="es-US" sz="1800">
                          <a:effectLst/>
                        </a:rPr>
                        <a:t>0.4904 SUB</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1800">
                          <a:effectLst/>
                        </a:rPr>
                        <a:t>3.38 &lt; X ≤ 4.12</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rPr>
                        <a:t>1</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rPr>
                        <a:t>300</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800" dirty="0">
                          <a:effectLst/>
                        </a:rPr>
                        <a:t>230.77</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r>
                        <a:rPr lang="es-US" sz="1800" dirty="0">
                          <a:effectLst/>
                        </a:rPr>
                        <a:t>0.6305 SUB</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3 Rectángulo"/>
          <p:cNvSpPr/>
          <p:nvPr/>
        </p:nvSpPr>
        <p:spPr>
          <a:xfrm>
            <a:off x="2892496" y="121708"/>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Creación </a:t>
            </a:r>
            <a:r>
              <a:rPr lang="es-EC" sz="2133" b="1" dirty="0">
                <a:solidFill>
                  <a:schemeClr val="tx1"/>
                </a:solidFill>
                <a:latin typeface="Arial" panose="020B0604020202020204" pitchFamily="34" charset="0"/>
                <a:cs typeface="Arial" panose="020B0604020202020204" pitchFamily="34" charset="0"/>
              </a:rPr>
              <a:t>de Intervalos</a:t>
            </a:r>
            <a:endParaRPr lang="es-EC" sz="2133"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808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21344" y="767167"/>
            <a:ext cx="4835471" cy="476573"/>
          </a:xfrm>
        </p:spPr>
        <p:txBody>
          <a:bodyPr>
            <a:noAutofit/>
          </a:bodyPr>
          <a:lstStyle/>
          <a:p>
            <a:r>
              <a:rPr lang="es-ES" sz="1800" b="1" dirty="0">
                <a:latin typeface="Arial" panose="020B0604020202020204" pitchFamily="34" charset="0"/>
                <a:ea typeface="Times New Roman" panose="02020603050405020304" pitchFamily="18" charset="0"/>
                <a:cs typeface="Arial" panose="020B0604020202020204" pitchFamily="34" charset="0"/>
              </a:rPr>
              <a:t>Salario del Personal en campo por día (FI</a:t>
            </a:r>
            <a:r>
              <a:rPr lang="es-ES" sz="1800" b="1" dirty="0" smtClean="0">
                <a:latin typeface="Arial" panose="020B0604020202020204" pitchFamily="34" charset="0"/>
                <a:ea typeface="Times New Roman" panose="02020603050405020304" pitchFamily="18" charset="0"/>
                <a:cs typeface="Arial" panose="020B0604020202020204" pitchFamily="34" charset="0"/>
              </a:rPr>
              <a:t>)</a:t>
            </a:r>
            <a:endParaRPr lang="es-EC" sz="1800" dirty="0">
              <a:latin typeface="Arial" panose="020B0604020202020204" pitchFamily="34" charset="0"/>
              <a:cs typeface="Arial" panose="020B0604020202020204" pitchFamily="34" charset="0"/>
            </a:endParaRPr>
          </a:p>
        </p:txBody>
      </p:sp>
      <p:sp>
        <p:nvSpPr>
          <p:cNvPr id="4" name="Título 1"/>
          <p:cNvSpPr txBox="1">
            <a:spLocks/>
          </p:cNvSpPr>
          <p:nvPr/>
        </p:nvSpPr>
        <p:spPr>
          <a:xfrm>
            <a:off x="2190426" y="187917"/>
            <a:ext cx="8152109" cy="538566"/>
          </a:xfrm>
          <a:prstGeom prst="rect">
            <a:avLst/>
          </a:prstGeom>
          <a:solidFill>
            <a:srgbClr val="FFFF00"/>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sz="3600" dirty="0" smtClean="0">
                <a:latin typeface="Arial" panose="020B0604020202020204" pitchFamily="34" charset="0"/>
                <a:cs typeface="Arial" panose="020B0604020202020204" pitchFamily="34" charset="0"/>
              </a:rPr>
              <a:t>Costos Económico - Administrativos</a:t>
            </a:r>
            <a:endParaRPr lang="es-EC" sz="3600" dirty="0">
              <a:latin typeface="Arial" panose="020B0604020202020204" pitchFamily="34" charset="0"/>
              <a:cs typeface="Arial" panose="020B0604020202020204" pitchFamily="34" charset="0"/>
            </a:endParaRPr>
          </a:p>
        </p:txBody>
      </p:sp>
      <p:sp>
        <p:nvSpPr>
          <p:cNvPr id="5" name="Rectángulo 4"/>
          <p:cNvSpPr/>
          <p:nvPr/>
        </p:nvSpPr>
        <p:spPr>
          <a:xfrm>
            <a:off x="5195753" y="3323145"/>
            <a:ext cx="1800493" cy="287643"/>
          </a:xfrm>
          <a:prstGeom prst="rect">
            <a:avLst/>
          </a:prstGeom>
        </p:spPr>
        <p:txBody>
          <a:bodyPr wrap="none">
            <a:spAutoFit/>
          </a:bodyPr>
          <a:lstStyle/>
          <a:p>
            <a:pPr marL="1600200" lvl="3" indent="-228600" algn="just">
              <a:lnSpc>
                <a:spcPct val="115000"/>
              </a:lnSpc>
              <a:spcBef>
                <a:spcPts val="1000"/>
              </a:spcBef>
              <a:spcAft>
                <a:spcPts val="600"/>
              </a:spcAft>
              <a:buFont typeface="+mj-lt"/>
              <a:buAutoNum type="arabicPeriod"/>
            </a:pP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234429312"/>
              </p:ext>
            </p:extLst>
          </p:nvPr>
        </p:nvGraphicFramePr>
        <p:xfrm>
          <a:off x="3321344" y="1338666"/>
          <a:ext cx="7344436" cy="1593596"/>
        </p:xfrm>
        <a:graphic>
          <a:graphicData uri="http://schemas.openxmlformats.org/drawingml/2006/table">
            <a:tbl>
              <a:tblPr firstRow="1" firstCol="1" bandRow="1"/>
              <a:tblGrid>
                <a:gridCol w="2466261"/>
                <a:gridCol w="2021189"/>
                <a:gridCol w="1633403"/>
                <a:gridCol w="1223583"/>
              </a:tblGrid>
              <a:tr h="19050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Personal</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Cantidad</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Sueldo</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Ingeniero</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0.1366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Operador</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0.1366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Ayudante</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0.0683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0.3415</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Título 1"/>
          <p:cNvSpPr txBox="1">
            <a:spLocks/>
          </p:cNvSpPr>
          <p:nvPr/>
        </p:nvSpPr>
        <p:spPr>
          <a:xfrm>
            <a:off x="3228818" y="3140304"/>
            <a:ext cx="5686582"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800" b="1" dirty="0" smtClean="0">
                <a:latin typeface="Arial" panose="020B0604020202020204" pitchFamily="34" charset="0"/>
                <a:ea typeface="Times New Roman" panose="02020603050405020304" pitchFamily="18" charset="0"/>
                <a:cs typeface="Arial" panose="020B0604020202020204" pitchFamily="34" charset="0"/>
              </a:rPr>
              <a:t>Subsistencia del Personal en campo por día (FII)</a:t>
            </a:r>
            <a:endParaRPr lang="es-EC" sz="1800" dirty="0">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466801619"/>
              </p:ext>
            </p:extLst>
          </p:nvPr>
        </p:nvGraphicFramePr>
        <p:xfrm>
          <a:off x="3282122" y="3793629"/>
          <a:ext cx="7383658" cy="2172208"/>
        </p:xfrm>
        <a:graphic>
          <a:graphicData uri="http://schemas.openxmlformats.org/drawingml/2006/table">
            <a:tbl>
              <a:tblPr firstRow="1" firstCol="1" bandRow="1"/>
              <a:tblGrid>
                <a:gridCol w="595242"/>
                <a:gridCol w="595242"/>
                <a:gridCol w="1413515"/>
                <a:gridCol w="1169805"/>
                <a:gridCol w="1078230"/>
                <a:gridCol w="2531624"/>
              </a:tblGrid>
              <a:tr h="190500">
                <a:tc>
                  <a:txBody>
                    <a:bodyPr/>
                    <a:lstStyle/>
                    <a:p>
                      <a:endParaRPr lang="es-EC" sz="1600" dirty="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6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Individual</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Grupal</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Observación</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2">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Alimentación</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0.0820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gridSpan="2">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Hospedaje</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0.1639</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 el número de días de trabajo es mayor a 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gridSpan="3">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0.2459</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p:spTree>
    <p:extLst>
      <p:ext uri="{BB962C8B-B14F-4D97-AF65-F5344CB8AC3E}">
        <p14:creationId xmlns:p14="http://schemas.microsoft.com/office/powerpoint/2010/main" val="685022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92538" y="0"/>
            <a:ext cx="10394662"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smtClean="0">
                <a:latin typeface="Arial" panose="020B0604020202020204" pitchFamily="34" charset="0"/>
                <a:ea typeface="Times New Roman" panose="02020603050405020304" pitchFamily="18" charset="0"/>
                <a:cs typeface="Arial" panose="020B0604020202020204" pitchFamily="34" charset="0"/>
              </a:rPr>
              <a:t>Suministro </a:t>
            </a:r>
            <a:r>
              <a:rPr lang="es-EC" sz="1800" b="1" dirty="0">
                <a:latin typeface="Arial" panose="020B0604020202020204" pitchFamily="34" charset="0"/>
                <a:ea typeface="Times New Roman" panose="02020603050405020304" pitchFamily="18" charset="0"/>
                <a:cs typeface="Arial" panose="020B0604020202020204" pitchFamily="34" charset="0"/>
              </a:rPr>
              <a:t>de equipos de campo para Posicionamiento Satelital por día (USD) (FIII)</a:t>
            </a:r>
            <a:endParaRPr lang="es-EC" sz="1800"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577497955"/>
              </p:ext>
            </p:extLst>
          </p:nvPr>
        </p:nvGraphicFramePr>
        <p:xfrm>
          <a:off x="1122452" y="637478"/>
          <a:ext cx="5412434" cy="1330960"/>
        </p:xfrm>
        <a:graphic>
          <a:graphicData uri="http://schemas.openxmlformats.org/drawingml/2006/table">
            <a:tbl>
              <a:tblPr firstRow="1" firstCol="1" bandRow="1"/>
              <a:tblGrid>
                <a:gridCol w="2172551"/>
                <a:gridCol w="1792598"/>
                <a:gridCol w="1447285"/>
              </a:tblGrid>
              <a:tr h="19050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Equipo</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depreciado (USD)</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GPS doble frecuencia</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38.79</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0.1060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Trípodes</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0.0003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38.92</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0.1063</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mc:AlternateContent xmlns:mc="http://schemas.openxmlformats.org/markup-compatibility/2006">
        <mc:Choice xmlns:a14="http://schemas.microsoft.com/office/drawing/2010/main" Requires="a14">
          <p:sp>
            <p:nvSpPr>
              <p:cNvPr id="6" name="Rectángulo 5"/>
              <p:cNvSpPr/>
              <p:nvPr/>
            </p:nvSpPr>
            <p:spPr>
              <a:xfrm>
                <a:off x="6534886" y="476573"/>
                <a:ext cx="6096000" cy="1899687"/>
              </a:xfrm>
              <a:prstGeom prst="rect">
                <a:avLst/>
              </a:prstGeom>
              <a:solidFill>
                <a:srgbClr val="FFFFCC"/>
              </a:solidFill>
            </p:spPr>
            <p:txBody>
              <a:bodyPr>
                <a:spAutoFit/>
              </a:bodyPr>
              <a:lstStyle/>
              <a:p>
                <a:pPr indent="180340" algn="just">
                  <a:lnSpc>
                    <a:spcPct val="150000"/>
                  </a:lnSpc>
                  <a:spcAft>
                    <a:spcPts val="1200"/>
                  </a:spcAft>
                </a:pPr>
                <a14:m>
                  <m:oMathPara xmlns:m="http://schemas.openxmlformats.org/officeDocument/2006/math">
                    <m:oMathParaPr>
                      <m:jc m:val="centerGroup"/>
                    </m:oMathParaPr>
                    <m:oMath xmlns:m="http://schemas.openxmlformats.org/officeDocument/2006/math">
                      <m:r>
                        <a:rPr lang="es-US" sz="1600" i="1">
                          <a:latin typeface="Cambria Math" panose="02040503050406030204" pitchFamily="18" charset="0"/>
                          <a:ea typeface="Calibri" panose="020F0502020204030204" pitchFamily="34" charset="0"/>
                        </a:rPr>
                        <m:t>𝐶𝑜𝑠𝑡𝑜</m:t>
                      </m:r>
                      <m:r>
                        <a:rPr lang="es-US" sz="1600" i="1">
                          <a:latin typeface="Cambria Math" panose="02040503050406030204" pitchFamily="18" charset="0"/>
                          <a:ea typeface="Calibri" panose="020F0502020204030204" pitchFamily="34" charset="0"/>
                        </a:rPr>
                        <m:t> </m:t>
                      </m:r>
                      <m:r>
                        <a:rPr lang="es-US" sz="1600" i="1">
                          <a:latin typeface="Cambria Math" panose="02040503050406030204" pitchFamily="18" charset="0"/>
                          <a:ea typeface="Calibri" panose="020F0502020204030204" pitchFamily="34" charset="0"/>
                        </a:rPr>
                        <m:t>𝑑𝑒𝑝𝑟𝑒𝑐𝑖𝑎𝑑𝑜</m:t>
                      </m:r>
                      <m:r>
                        <a:rPr lang="es-US" sz="1600" i="1">
                          <a:latin typeface="Cambria Math" panose="02040503050406030204" pitchFamily="18" charset="0"/>
                          <a:ea typeface="Calibri" panose="020F0502020204030204" pitchFamily="34" charset="0"/>
                        </a:rPr>
                        <m:t> </m:t>
                      </m:r>
                      <m:r>
                        <a:rPr lang="es-US" sz="1600" i="1">
                          <a:latin typeface="Cambria Math" panose="02040503050406030204" pitchFamily="18" charset="0"/>
                          <a:ea typeface="Calibri" panose="020F0502020204030204" pitchFamily="34" charset="0"/>
                        </a:rPr>
                        <m:t>𝐺𝑃𝑆</m:t>
                      </m:r>
                      <m:r>
                        <a:rPr lang="es-US" sz="1600" i="1">
                          <a:latin typeface="Cambria Math" panose="02040503050406030204" pitchFamily="18" charset="0"/>
                          <a:ea typeface="Calibri" panose="020F0502020204030204" pitchFamily="34" charset="0"/>
                        </a:rPr>
                        <m:t> </m:t>
                      </m:r>
                      <m:r>
                        <a:rPr lang="es-US" sz="1600" i="1">
                          <a:latin typeface="Cambria Math" panose="02040503050406030204" pitchFamily="18" charset="0"/>
                          <a:ea typeface="Calibri" panose="020F0502020204030204" pitchFamily="34" charset="0"/>
                        </a:rPr>
                        <m:t>𝐿</m:t>
                      </m:r>
                      <m:r>
                        <a:rPr lang="es-US" sz="1600" i="1">
                          <a:latin typeface="Cambria Math" panose="02040503050406030204" pitchFamily="18" charset="0"/>
                          <a:ea typeface="Calibri" panose="020F0502020204030204" pitchFamily="34" charset="0"/>
                        </a:rPr>
                        <m:t>1, </m:t>
                      </m:r>
                      <m:r>
                        <a:rPr lang="es-US" sz="1600" i="1">
                          <a:latin typeface="Cambria Math" panose="02040503050406030204" pitchFamily="18" charset="0"/>
                          <a:ea typeface="Calibri" panose="020F0502020204030204" pitchFamily="34" charset="0"/>
                        </a:rPr>
                        <m:t>𝐿</m:t>
                      </m:r>
                      <m:r>
                        <a:rPr lang="es-US" sz="1600" i="1">
                          <a:latin typeface="Cambria Math" panose="02040503050406030204" pitchFamily="18" charset="0"/>
                          <a:ea typeface="Calibri" panose="020F0502020204030204" pitchFamily="34" charset="0"/>
                        </a:rPr>
                        <m:t>2= </m:t>
                      </m:r>
                      <m:f>
                        <m:fPr>
                          <m:ctrlPr>
                            <a:rPr lang="es-EC" sz="1600" i="1">
                              <a:effectLst/>
                              <a:latin typeface="Cambria Math" panose="02040503050406030204" pitchFamily="18" charset="0"/>
                              <a:ea typeface="Calibri" panose="020F0502020204030204" pitchFamily="34" charset="0"/>
                            </a:rPr>
                          </m:ctrlPr>
                        </m:fPr>
                        <m:num>
                          <m:r>
                            <a:rPr lang="es-US" sz="1600" i="1">
                              <a:effectLst/>
                              <a:latin typeface="Cambria Math" panose="02040503050406030204" pitchFamily="18" charset="0"/>
                              <a:ea typeface="Calibri" panose="020F0502020204030204" pitchFamily="34" charset="0"/>
                            </a:rPr>
                            <m:t>27000∗0.33</m:t>
                          </m:r>
                        </m:num>
                        <m:den>
                          <m:r>
                            <a:rPr lang="es-US" sz="1600" i="1">
                              <a:effectLst/>
                              <a:latin typeface="Cambria Math" panose="02040503050406030204" pitchFamily="18" charset="0"/>
                              <a:ea typeface="Calibri" panose="020F0502020204030204" pitchFamily="34" charset="0"/>
                            </a:rPr>
                            <m:t>240</m:t>
                          </m:r>
                        </m:den>
                      </m:f>
                      <m:r>
                        <a:rPr lang="es-US" sz="1600" i="1">
                          <a:effectLst/>
                          <a:latin typeface="Cambria Math" panose="02040503050406030204" pitchFamily="18" charset="0"/>
                          <a:ea typeface="Calibri" panose="020F0502020204030204" pitchFamily="34" charset="0"/>
                        </a:rPr>
                        <m:t>+</m:t>
                      </m:r>
                      <m:f>
                        <m:fPr>
                          <m:ctrlPr>
                            <a:rPr lang="es-EC" sz="1600" i="1">
                              <a:effectLst/>
                              <a:latin typeface="Cambria Math" panose="02040503050406030204" pitchFamily="18" charset="0"/>
                              <a:ea typeface="Calibri" panose="020F0502020204030204" pitchFamily="34" charset="0"/>
                            </a:rPr>
                          </m:ctrlPr>
                        </m:fPr>
                        <m:num>
                          <m:r>
                            <a:rPr lang="es-US" sz="1600" i="1">
                              <a:effectLst/>
                              <a:latin typeface="Cambria Math" panose="02040503050406030204" pitchFamily="18" charset="0"/>
                              <a:ea typeface="Calibri" panose="020F0502020204030204" pitchFamily="34" charset="0"/>
                            </a:rPr>
                            <m:t>400</m:t>
                          </m:r>
                        </m:num>
                        <m:den>
                          <m:r>
                            <a:rPr lang="es-US" sz="1600" i="1">
                              <a:effectLst/>
                              <a:latin typeface="Cambria Math" panose="02040503050406030204" pitchFamily="18" charset="0"/>
                              <a:ea typeface="Calibri" panose="020F0502020204030204" pitchFamily="34" charset="0"/>
                            </a:rPr>
                            <m:t>240</m:t>
                          </m:r>
                        </m:den>
                      </m:f>
                      <m:r>
                        <a:rPr lang="es-US" sz="1600" i="1">
                          <a:effectLst/>
                          <a:latin typeface="Cambria Math" panose="02040503050406030204" pitchFamily="18" charset="0"/>
                          <a:ea typeface="Calibri" panose="020F0502020204030204" pitchFamily="34" charset="0"/>
                        </a:rPr>
                        <m:t>=38.79 </m:t>
                      </m:r>
                      <m:r>
                        <a:rPr lang="es-US" sz="1600" i="1">
                          <a:effectLst/>
                          <a:latin typeface="Cambria Math" panose="02040503050406030204" pitchFamily="18" charset="0"/>
                          <a:ea typeface="Calibri" panose="020F0502020204030204" pitchFamily="34" charset="0"/>
                        </a:rPr>
                        <m:t>𝑑</m:t>
                      </m:r>
                      <m:r>
                        <a:rPr lang="es-US" sz="1600" i="1">
                          <a:effectLst/>
                          <a:latin typeface="Cambria Math" panose="02040503050406030204" pitchFamily="18" charset="0"/>
                          <a:ea typeface="Calibri" panose="020F0502020204030204" pitchFamily="34" charset="0"/>
                        </a:rPr>
                        <m:t>ó</m:t>
                      </m:r>
                      <m:r>
                        <a:rPr lang="es-US" sz="1600" i="1">
                          <a:effectLst/>
                          <a:latin typeface="Cambria Math" panose="02040503050406030204" pitchFamily="18" charset="0"/>
                          <a:ea typeface="Calibri" panose="020F0502020204030204" pitchFamily="34" charset="0"/>
                        </a:rPr>
                        <m:t>𝑙𝑎𝑟𝑒𝑠</m:t>
                      </m:r>
                    </m:oMath>
                  </m:oMathPara>
                </a14:m>
                <a:endParaRPr lang="es-EC" sz="1600" dirty="0">
                  <a:effectLst/>
                  <a:latin typeface="Times New Roman" panose="02020603050405020304" pitchFamily="18" charset="0"/>
                  <a:ea typeface="Calibri" panose="020F0502020204030204" pitchFamily="34" charset="0"/>
                </a:endParaRPr>
              </a:p>
              <a:p>
                <a:pPr indent="180340" algn="just">
                  <a:lnSpc>
                    <a:spcPct val="150000"/>
                  </a:lnSpc>
                  <a:spcAft>
                    <a:spcPts val="1200"/>
                  </a:spcAft>
                </a:pPr>
                <a:r>
                  <a:rPr lang="es-US" sz="1600" dirty="0">
                    <a:effectLst/>
                    <a:latin typeface="Times New Roman" panose="02020603050405020304" pitchFamily="18" charset="0"/>
                    <a:ea typeface="Times New Roman" panose="02020603050405020304" pitchFamily="18" charset="0"/>
                  </a:rPr>
                  <a:t> </a:t>
                </a:r>
                <a14:m>
                  <m:oMath xmlns:m="http://schemas.openxmlformats.org/officeDocument/2006/math">
                    <m:r>
                      <a:rPr lang="es-US" sz="1600" i="1">
                        <a:effectLst/>
                        <a:latin typeface="Cambria Math" panose="02040503050406030204" pitchFamily="18" charset="0"/>
                        <a:ea typeface="Calibri" panose="020F0502020204030204" pitchFamily="34" charset="0"/>
                      </a:rPr>
                      <m:t>𝐶𝑜𝑠𝑡𝑜</m:t>
                    </m:r>
                    <m:r>
                      <a:rPr lang="es-US" sz="1600" i="1">
                        <a:effectLst/>
                        <a:latin typeface="Cambria Math" panose="02040503050406030204" pitchFamily="18" charset="0"/>
                        <a:ea typeface="Calibri" panose="020F0502020204030204" pitchFamily="34" charset="0"/>
                      </a:rPr>
                      <m:t> </m:t>
                    </m:r>
                    <m:r>
                      <a:rPr lang="es-US" sz="1600" i="1">
                        <a:effectLst/>
                        <a:latin typeface="Cambria Math" panose="02040503050406030204" pitchFamily="18" charset="0"/>
                        <a:ea typeface="Calibri" panose="020F0502020204030204" pitchFamily="34" charset="0"/>
                      </a:rPr>
                      <m:t>𝑑𝑒𝑝𝑟𝑒𝑐𝑖𝑎𝑑𝑜</m:t>
                    </m:r>
                    <m:r>
                      <a:rPr lang="es-US" sz="1600" i="1">
                        <a:effectLst/>
                        <a:latin typeface="Cambria Math" panose="02040503050406030204" pitchFamily="18" charset="0"/>
                        <a:ea typeface="Calibri" panose="020F0502020204030204" pitchFamily="34" charset="0"/>
                      </a:rPr>
                      <m:t> </m:t>
                    </m:r>
                    <m:r>
                      <a:rPr lang="es-US" sz="1600" i="1">
                        <a:effectLst/>
                        <a:latin typeface="Cambria Math" panose="02040503050406030204" pitchFamily="18" charset="0"/>
                        <a:ea typeface="Calibri" panose="020F0502020204030204" pitchFamily="34" charset="0"/>
                      </a:rPr>
                      <m:t>𝑇𝑟</m:t>
                    </m:r>
                    <m:r>
                      <a:rPr lang="es-US" sz="1600" i="1">
                        <a:effectLst/>
                        <a:latin typeface="Cambria Math" panose="02040503050406030204" pitchFamily="18" charset="0"/>
                        <a:ea typeface="Calibri" panose="020F0502020204030204" pitchFamily="34" charset="0"/>
                      </a:rPr>
                      <m:t>í</m:t>
                    </m:r>
                    <m:r>
                      <a:rPr lang="es-US" sz="1600" i="1">
                        <a:effectLst/>
                        <a:latin typeface="Cambria Math" panose="02040503050406030204" pitchFamily="18" charset="0"/>
                        <a:ea typeface="Calibri" panose="020F0502020204030204" pitchFamily="34" charset="0"/>
                      </a:rPr>
                      <m:t>𝑝𝑜𝑑𝑒𝑠</m:t>
                    </m:r>
                    <m:r>
                      <a:rPr lang="es-US" sz="1600" i="1">
                        <a:effectLst/>
                        <a:latin typeface="Cambria Math" panose="02040503050406030204" pitchFamily="18" charset="0"/>
                        <a:ea typeface="Calibri" panose="020F0502020204030204" pitchFamily="34" charset="0"/>
                      </a:rPr>
                      <m:t>= </m:t>
                    </m:r>
                    <m:f>
                      <m:fPr>
                        <m:ctrlPr>
                          <a:rPr lang="es-EC" sz="1600" i="1">
                            <a:effectLst/>
                            <a:latin typeface="Cambria Math" panose="02040503050406030204" pitchFamily="18" charset="0"/>
                            <a:ea typeface="Calibri" panose="020F0502020204030204" pitchFamily="34" charset="0"/>
                          </a:rPr>
                        </m:ctrlPr>
                      </m:fPr>
                      <m:num>
                        <m:r>
                          <a:rPr lang="es-US" sz="1600" i="1">
                            <a:effectLst/>
                            <a:latin typeface="Cambria Math" panose="02040503050406030204" pitchFamily="18" charset="0"/>
                            <a:ea typeface="Calibri" panose="020F0502020204030204" pitchFamily="34" charset="0"/>
                          </a:rPr>
                          <m:t>300∗0.1</m:t>
                        </m:r>
                      </m:num>
                      <m:den>
                        <m:r>
                          <a:rPr lang="es-US" sz="1600" i="1">
                            <a:effectLst/>
                            <a:latin typeface="Cambria Math" panose="02040503050406030204" pitchFamily="18" charset="0"/>
                            <a:ea typeface="Calibri" panose="020F0502020204030204" pitchFamily="34" charset="0"/>
                          </a:rPr>
                          <m:t>240</m:t>
                        </m:r>
                      </m:den>
                    </m:f>
                    <m:r>
                      <a:rPr lang="es-US" sz="1600" i="1">
                        <a:effectLst/>
                        <a:latin typeface="Cambria Math" panose="02040503050406030204" pitchFamily="18" charset="0"/>
                        <a:ea typeface="Calibri" panose="020F0502020204030204" pitchFamily="34" charset="0"/>
                      </a:rPr>
                      <m:t>=0.13 </m:t>
                    </m:r>
                    <m:r>
                      <a:rPr lang="es-US" sz="1600" i="1">
                        <a:effectLst/>
                        <a:latin typeface="Cambria Math" panose="02040503050406030204" pitchFamily="18" charset="0"/>
                        <a:ea typeface="Calibri" panose="020F0502020204030204" pitchFamily="34" charset="0"/>
                      </a:rPr>
                      <m:t>𝑑</m:t>
                    </m:r>
                    <m:r>
                      <a:rPr lang="es-US" sz="1600" i="1">
                        <a:effectLst/>
                        <a:latin typeface="Cambria Math" panose="02040503050406030204" pitchFamily="18" charset="0"/>
                        <a:ea typeface="Calibri" panose="020F0502020204030204" pitchFamily="34" charset="0"/>
                      </a:rPr>
                      <m:t>ó</m:t>
                    </m:r>
                    <m:r>
                      <a:rPr lang="es-US" sz="1600" i="1">
                        <a:effectLst/>
                        <a:latin typeface="Cambria Math" panose="02040503050406030204" pitchFamily="18" charset="0"/>
                        <a:ea typeface="Calibri" panose="020F0502020204030204" pitchFamily="34" charset="0"/>
                      </a:rPr>
                      <m:t>𝑙𝑎𝑟𝑒𝑠</m:t>
                    </m:r>
                  </m:oMath>
                </a14:m>
                <a:endParaRPr lang="es-EC" sz="1600" dirty="0">
                  <a:effectLst/>
                  <a:latin typeface="Times New Roman" panose="02020603050405020304" pitchFamily="18" charset="0"/>
                  <a:ea typeface="Calibri" panose="020F0502020204030204" pitchFamily="34"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6534886" y="476573"/>
                <a:ext cx="6096000" cy="1899687"/>
              </a:xfrm>
              <a:prstGeom prst="rect">
                <a:avLst/>
              </a:prstGeom>
              <a:blipFill rotWithShape="0">
                <a:blip r:embed="rId2"/>
                <a:stretch>
                  <a:fillRect/>
                </a:stretch>
              </a:blipFill>
            </p:spPr>
            <p:txBody>
              <a:bodyPr/>
              <a:lstStyle/>
              <a:p>
                <a:r>
                  <a:rPr lang="es-EC">
                    <a:noFill/>
                  </a:rPr>
                  <a:t> </a:t>
                </a:r>
              </a:p>
            </p:txBody>
          </p:sp>
        </mc:Fallback>
      </mc:AlternateContent>
      <p:sp>
        <p:nvSpPr>
          <p:cNvPr id="7" name="Título 1"/>
          <p:cNvSpPr txBox="1">
            <a:spLocks/>
          </p:cNvSpPr>
          <p:nvPr/>
        </p:nvSpPr>
        <p:spPr>
          <a:xfrm>
            <a:off x="810612" y="2357986"/>
            <a:ext cx="3528912"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3"/>
            <a:r>
              <a:rPr lang="es-ES" b="1" dirty="0" err="1">
                <a:latin typeface="Arial" panose="020B0604020202020204" pitchFamily="34" charset="0"/>
                <a:cs typeface="Arial" panose="020B0604020202020204" pitchFamily="34" charset="0"/>
              </a:rPr>
              <a:t>Postproceso</a:t>
            </a:r>
            <a:r>
              <a:rPr lang="es-ES" b="1" dirty="0">
                <a:latin typeface="Arial" panose="020B0604020202020204" pitchFamily="34" charset="0"/>
                <a:cs typeface="Arial" panose="020B0604020202020204" pitchFamily="34" charset="0"/>
              </a:rPr>
              <a:t> (FIV)</a:t>
            </a:r>
            <a:endParaRPr lang="es-EC" b="1" dirty="0">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714186928"/>
              </p:ext>
            </p:extLst>
          </p:nvPr>
        </p:nvGraphicFramePr>
        <p:xfrm>
          <a:off x="1122452" y="2960134"/>
          <a:ext cx="5412434" cy="1330960"/>
        </p:xfrm>
        <a:graphic>
          <a:graphicData uri="http://schemas.openxmlformats.org/drawingml/2006/table">
            <a:tbl>
              <a:tblPr firstRow="1" firstCol="1" bandRow="1"/>
              <a:tblGrid>
                <a:gridCol w="2172551"/>
                <a:gridCol w="1792598"/>
                <a:gridCol w="1447285"/>
              </a:tblGrid>
              <a:tr h="190500">
                <a:tc>
                  <a:txBody>
                    <a:bodyPr/>
                    <a:lstStyle/>
                    <a:p>
                      <a:endParaRPr lang="es-EC" sz="1600" dirty="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(USD)</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Computador</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0.0038</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Ingeniero</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0.1366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51.38</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0.1404</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mc:AlternateContent xmlns:mc="http://schemas.openxmlformats.org/markup-compatibility/2006">
        <mc:Choice xmlns:a14="http://schemas.microsoft.com/office/drawing/2010/main" Requires="a14">
          <p:sp>
            <p:nvSpPr>
              <p:cNvPr id="9" name="Rectángulo 8"/>
              <p:cNvSpPr/>
              <p:nvPr/>
            </p:nvSpPr>
            <p:spPr>
              <a:xfrm>
                <a:off x="6333641" y="3323695"/>
                <a:ext cx="6096000" cy="554960"/>
              </a:xfrm>
              <a:prstGeom prst="rect">
                <a:avLst/>
              </a:prstGeom>
              <a:solidFill>
                <a:srgbClr val="FFFFCC"/>
              </a:solidFill>
            </p:spPr>
            <p:txBody>
              <a:bodyPr>
                <a:spAutoFit/>
              </a:bodyPr>
              <a:lstStyle/>
              <a:p>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𝐶𝑜𝑠𝑡𝑜</m:t>
                      </m:r>
                      <m:r>
                        <a:rPr lang="es-EC" sz="1600" i="0">
                          <a:latin typeface="Cambria Math" panose="02040503050406030204" pitchFamily="18" charset="0"/>
                        </a:rPr>
                        <m:t> </m:t>
                      </m:r>
                      <m:r>
                        <a:rPr lang="es-EC" sz="1600" i="1">
                          <a:latin typeface="Cambria Math" panose="02040503050406030204" pitchFamily="18" charset="0"/>
                        </a:rPr>
                        <m:t>𝑑𝑒𝑝𝑟𝑒𝑐𝑖𝑎𝑑𝑜</m:t>
                      </m:r>
                      <m:r>
                        <a:rPr lang="es-EC" sz="1600" i="0">
                          <a:latin typeface="Cambria Math" panose="02040503050406030204" pitchFamily="18" charset="0"/>
                        </a:rPr>
                        <m:t> </m:t>
                      </m:r>
                      <m:r>
                        <a:rPr lang="es-EC" sz="1600" i="1">
                          <a:latin typeface="Cambria Math" panose="02040503050406030204" pitchFamily="18" charset="0"/>
                        </a:rPr>
                        <m:t>𝐶𝑜𝑚𝑝𝑢𝑡𝑎𝑑𝑜𝑟</m:t>
                      </m:r>
                      <m:r>
                        <a:rPr lang="es-EC" sz="1600" i="0">
                          <a:latin typeface="Cambria Math" panose="02040503050406030204" pitchFamily="18" charset="0"/>
                        </a:rPr>
                        <m:t>= </m:t>
                      </m:r>
                      <m:f>
                        <m:fPr>
                          <m:ctrlPr>
                            <a:rPr lang="es-EC" sz="1600" i="1">
                              <a:latin typeface="Cambria Math" panose="02040503050406030204" pitchFamily="18" charset="0"/>
                            </a:rPr>
                          </m:ctrlPr>
                        </m:fPr>
                        <m:num>
                          <m:r>
                            <a:rPr lang="es-EC" sz="1600" i="0">
                              <a:latin typeface="Cambria Math" panose="02040503050406030204" pitchFamily="18" charset="0"/>
                            </a:rPr>
                            <m:t>1000∗0.33</m:t>
                          </m:r>
                        </m:num>
                        <m:den>
                          <m:r>
                            <a:rPr lang="es-EC" sz="1600" i="0">
                              <a:latin typeface="Cambria Math" panose="02040503050406030204" pitchFamily="18" charset="0"/>
                            </a:rPr>
                            <m:t>240</m:t>
                          </m:r>
                        </m:den>
                      </m:f>
                      <m:r>
                        <a:rPr lang="es-EC" sz="1600" i="0">
                          <a:latin typeface="Cambria Math" panose="02040503050406030204" pitchFamily="18" charset="0"/>
                        </a:rPr>
                        <m:t>=1.38 </m:t>
                      </m:r>
                      <m:r>
                        <a:rPr lang="es-EC" sz="1600" i="1">
                          <a:latin typeface="Cambria Math" panose="02040503050406030204" pitchFamily="18" charset="0"/>
                        </a:rPr>
                        <m:t>𝑑</m:t>
                      </m:r>
                      <m:r>
                        <a:rPr lang="es-EC" sz="1600" i="0">
                          <a:latin typeface="Cambria Math" panose="02040503050406030204" pitchFamily="18" charset="0"/>
                        </a:rPr>
                        <m:t>ó</m:t>
                      </m:r>
                      <m:r>
                        <a:rPr lang="es-EC" sz="1600" i="1">
                          <a:latin typeface="Cambria Math" panose="02040503050406030204" pitchFamily="18" charset="0"/>
                        </a:rPr>
                        <m:t>𝑙𝑎𝑟𝑒𝑠</m:t>
                      </m:r>
                    </m:oMath>
                  </m:oMathPara>
                </a14:m>
                <a:endParaRPr lang="es-EC" sz="1600" dirty="0"/>
              </a:p>
            </p:txBody>
          </p:sp>
        </mc:Choice>
        <mc:Fallback>
          <p:sp>
            <p:nvSpPr>
              <p:cNvPr id="9" name="Rectángulo 8"/>
              <p:cNvSpPr>
                <a:spLocks noRot="1" noChangeAspect="1" noMove="1" noResize="1" noEditPoints="1" noAdjustHandles="1" noChangeArrowheads="1" noChangeShapeType="1" noTextEdit="1"/>
              </p:cNvSpPr>
              <p:nvPr/>
            </p:nvSpPr>
            <p:spPr>
              <a:xfrm>
                <a:off x="6333641" y="3323695"/>
                <a:ext cx="6096000" cy="554960"/>
              </a:xfrm>
              <a:prstGeom prst="rect">
                <a:avLst/>
              </a:prstGeom>
              <a:blipFill rotWithShape="0">
                <a:blip r:embed="rId3"/>
                <a:stretch>
                  <a:fillRect/>
                </a:stretch>
              </a:blipFill>
            </p:spPr>
            <p:txBody>
              <a:bodyPr/>
              <a:lstStyle/>
              <a:p>
                <a:r>
                  <a:rPr lang="es-EC">
                    <a:noFill/>
                  </a:rPr>
                  <a:t> </a:t>
                </a:r>
              </a:p>
            </p:txBody>
          </p:sp>
        </mc:Fallback>
      </mc:AlternateContent>
      <p:sp>
        <p:nvSpPr>
          <p:cNvPr id="10" name="Título 1"/>
          <p:cNvSpPr txBox="1">
            <a:spLocks/>
          </p:cNvSpPr>
          <p:nvPr/>
        </p:nvSpPr>
        <p:spPr>
          <a:xfrm>
            <a:off x="810611" y="4512697"/>
            <a:ext cx="3528913"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3" algn="just">
              <a:lnSpc>
                <a:spcPct val="115000"/>
              </a:lnSpc>
              <a:spcBef>
                <a:spcPts val="1000"/>
              </a:spcBef>
              <a:spcAft>
                <a:spcPts val="600"/>
              </a:spcAft>
            </a:pPr>
            <a:r>
              <a:rPr lang="es-ES" b="1" dirty="0">
                <a:latin typeface="Arial" panose="020B0604020202020204" pitchFamily="34" charset="0"/>
                <a:ea typeface="Times New Roman" panose="02020603050405020304" pitchFamily="18" charset="0"/>
                <a:cs typeface="Arial" panose="020B0604020202020204" pitchFamily="34" charset="0"/>
              </a:rPr>
              <a:t>Materiales (FV)</a:t>
            </a:r>
            <a:endParaRPr lang="es-EC"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762831546"/>
              </p:ext>
            </p:extLst>
          </p:nvPr>
        </p:nvGraphicFramePr>
        <p:xfrm>
          <a:off x="2444980" y="5210873"/>
          <a:ext cx="5484753" cy="1330960"/>
        </p:xfrm>
        <a:graphic>
          <a:graphicData uri="http://schemas.openxmlformats.org/drawingml/2006/table">
            <a:tbl>
              <a:tblPr firstRow="1" firstCol="1" bandRow="1"/>
              <a:tblGrid>
                <a:gridCol w="2201580"/>
                <a:gridCol w="1816550"/>
                <a:gridCol w="1466623"/>
              </a:tblGrid>
              <a:tr h="190500">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Individual (USD)</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Mojones</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0.0137</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Placas</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0.0956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0.1093</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p:spTree>
    <p:extLst>
      <p:ext uri="{BB962C8B-B14F-4D97-AF65-F5344CB8AC3E}">
        <p14:creationId xmlns:p14="http://schemas.microsoft.com/office/powerpoint/2010/main" val="3242227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84310" y="-19373"/>
            <a:ext cx="3657600"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smtClean="0">
                <a:latin typeface="Arial" panose="020B0604020202020204" pitchFamily="34" charset="0"/>
                <a:ea typeface="Times New Roman" panose="02020603050405020304" pitchFamily="18" charset="0"/>
                <a:cs typeface="Arial" panose="020B0604020202020204" pitchFamily="34" charset="0"/>
              </a:rPr>
              <a:t>Desplazamiento/Movilización</a:t>
            </a:r>
            <a:endParaRPr lang="es-EC" sz="1800"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849224492"/>
              </p:ext>
            </p:extLst>
          </p:nvPr>
        </p:nvGraphicFramePr>
        <p:xfrm>
          <a:off x="1937609" y="1155504"/>
          <a:ext cx="9314483" cy="5580478"/>
        </p:xfrm>
        <a:graphic>
          <a:graphicData uri="http://schemas.openxmlformats.org/drawingml/2006/table">
            <a:tbl>
              <a:tblPr firstRow="1" firstCol="1" bandRow="1"/>
              <a:tblGrid>
                <a:gridCol w="557942"/>
                <a:gridCol w="1183793"/>
                <a:gridCol w="1334610"/>
                <a:gridCol w="769085"/>
                <a:gridCol w="925751"/>
                <a:gridCol w="826055"/>
                <a:gridCol w="740601"/>
                <a:gridCol w="996963"/>
                <a:gridCol w="826055"/>
                <a:gridCol w="1153628"/>
              </a:tblGrid>
              <a:tr h="312080">
                <a:tc gridSpan="10">
                  <a:txBody>
                    <a:bodyPr/>
                    <a:lstStyle/>
                    <a:p>
                      <a:pPr algn="ctr">
                        <a:lnSpc>
                          <a:spcPct val="115000"/>
                        </a:lnSpc>
                        <a:spcAft>
                          <a:spcPts val="0"/>
                        </a:spcAft>
                      </a:pP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Movilización (FVII)</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7768">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Ciudad                  Capital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Vía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Distancia (km)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Promedio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Galón            de                           Gasolina (USD)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km                      por                   galón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#Galones Consumidos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Ida y                      Vuelta (USD)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442">
                <a:tc rowSpan="1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vert="wordA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Esmeraldas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350,7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1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1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0,1016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888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Simón Bolívar y E20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65832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E10 y E15(Troncal del Pacífico)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19442">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Santo Domingo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0,0479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944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19442">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Portoviejo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E38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41,39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0,1131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888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E38 Y Ruta San Vicente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19442">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Babahoyo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0,0959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9442">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Guayaquil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E36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42,82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0,1170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8884">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Santa Elena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E40 (Vía a la Costa)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0,1594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888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E15 (Ruta del Sol)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19442">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Machala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E487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55,65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mc:AlternateContent xmlns:mc="http://schemas.openxmlformats.org/markup-compatibility/2006">
        <mc:Choice xmlns:a14="http://schemas.microsoft.com/office/drawing/2010/main" Requires="a14">
          <p:sp>
            <p:nvSpPr>
              <p:cNvPr id="6" name="Rectángulo 5"/>
              <p:cNvSpPr/>
              <p:nvPr/>
            </p:nvSpPr>
            <p:spPr>
              <a:xfrm>
                <a:off x="2821336" y="440821"/>
                <a:ext cx="7918988" cy="714683"/>
              </a:xfrm>
              <a:prstGeom prst="rect">
                <a:avLst/>
              </a:prstGeom>
              <a:solidFill>
                <a:srgbClr val="99CCFF"/>
              </a:solidFill>
            </p:spPr>
            <p:txBody>
              <a:bodyPr wrap="square">
                <a:spAutoFit/>
              </a:bodyPr>
              <a:lstStyle/>
              <a:p>
                <a14:m>
                  <m:oMathPara xmlns:m="http://schemas.openxmlformats.org/officeDocument/2006/math">
                    <m:oMathParaPr>
                      <m:jc m:val="centerGroup"/>
                    </m:oMathParaPr>
                    <m:oMath xmlns:m="http://schemas.openxmlformats.org/officeDocument/2006/math">
                      <m:d>
                        <m:dPr>
                          <m:begChr m:val=""/>
                          <m:ctrlPr>
                            <a:rPr lang="es-EC" smtClean="0">
                              <a:latin typeface="Cambria Math" panose="02040503050406030204" pitchFamily="18" charset="0"/>
                            </a:rPr>
                          </m:ctrlPr>
                        </m:dPr>
                        <m:e>
                          <m:r>
                            <a:rPr lang="es-EC" i="1">
                              <a:latin typeface="Cambria Math" panose="02040503050406030204" pitchFamily="18" charset="0"/>
                            </a:rPr>
                            <m:t>𝐶𝑜𝑠𝑡𝑜</m:t>
                          </m:r>
                          <m:r>
                            <a:rPr lang="es-EC" i="0">
                              <a:latin typeface="Cambria Math" panose="02040503050406030204" pitchFamily="18" charset="0"/>
                            </a:rPr>
                            <m:t> </m:t>
                          </m:r>
                          <m:r>
                            <a:rPr lang="es-EC" i="1">
                              <a:latin typeface="Cambria Math" panose="02040503050406030204" pitchFamily="18" charset="0"/>
                            </a:rPr>
                            <m:t>𝑑𝑒𝑝𝑟𝑒𝑐𝑖𝑎𝑑𝑜</m:t>
                          </m:r>
                          <m:r>
                            <a:rPr lang="es-EC" i="0">
                              <a:latin typeface="Cambria Math" panose="02040503050406030204" pitchFamily="18" charset="0"/>
                            </a:rPr>
                            <m:t> </m:t>
                          </m:r>
                          <m:r>
                            <a:rPr lang="es-EC" i="1">
                              <a:latin typeface="Cambria Math" panose="02040503050406030204" pitchFamily="18" charset="0"/>
                            </a:rPr>
                            <m:t>𝐴𝑢𝑡𝑜𝑚</m:t>
                          </m:r>
                          <m:r>
                            <a:rPr lang="es-EC" i="0">
                              <a:latin typeface="Cambria Math" panose="02040503050406030204" pitchFamily="18" charset="0"/>
                            </a:rPr>
                            <m:t>ó</m:t>
                          </m:r>
                          <m:r>
                            <a:rPr lang="es-EC" i="1">
                              <a:latin typeface="Cambria Math" panose="02040503050406030204" pitchFamily="18" charset="0"/>
                            </a:rPr>
                            <m:t>𝑣𝑖𝑙</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30000∗0.2</m:t>
                              </m:r>
                            </m:num>
                            <m:den>
                              <m:r>
                                <a:rPr lang="es-EC" i="0">
                                  <a:latin typeface="Cambria Math" panose="02040503050406030204" pitchFamily="18" charset="0"/>
                                </a:rPr>
                                <m:t>240</m:t>
                              </m:r>
                            </m:den>
                          </m:f>
                          <m:r>
                            <a:rPr lang="es-EC" i="0">
                              <a:latin typeface="Cambria Math" panose="02040503050406030204" pitchFamily="18" charset="0"/>
                            </a:rPr>
                            <m:t>=25 </m:t>
                          </m:r>
                          <m:r>
                            <a:rPr lang="es-EC" i="1">
                              <a:latin typeface="Cambria Math" panose="02040503050406030204" pitchFamily="18" charset="0"/>
                            </a:rPr>
                            <m:t>𝑑</m:t>
                          </m:r>
                          <m:r>
                            <a:rPr lang="es-EC" i="0">
                              <a:latin typeface="Cambria Math" panose="02040503050406030204" pitchFamily="18" charset="0"/>
                            </a:rPr>
                            <m:t>ó</m:t>
                          </m:r>
                          <m:r>
                            <a:rPr lang="es-EC" i="1">
                              <a:latin typeface="Cambria Math" panose="02040503050406030204" pitchFamily="18" charset="0"/>
                            </a:rPr>
                            <m:t>𝑙𝑎𝑟𝑒𝑠</m:t>
                          </m:r>
                          <m:r>
                            <a:rPr lang="es-EC" i="0">
                              <a:latin typeface="Cambria Math" panose="02040503050406030204" pitchFamily="18" charset="0"/>
                            </a:rPr>
                            <m:t> (</m:t>
                          </m:r>
                          <m:r>
                            <a:rPr lang="es-EC" b="1" i="0">
                              <a:latin typeface="Cambria Math" panose="02040503050406030204" pitchFamily="18" charset="0"/>
                            </a:rPr>
                            <m:t>𝐅𝐕𝐈</m:t>
                          </m:r>
                          <m:r>
                            <a:rPr lang="es-EC" b="1" i="1" smtClean="0">
                              <a:latin typeface="Cambria Math" panose="02040503050406030204" pitchFamily="18" charset="0"/>
                            </a:rPr>
                            <m:t>)</m:t>
                          </m:r>
                        </m:e>
                      </m:d>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2821336" y="440821"/>
                <a:ext cx="7918988" cy="714683"/>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107291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3895886585"/>
              </p:ext>
            </p:extLst>
          </p:nvPr>
        </p:nvGraphicFramePr>
        <p:xfrm>
          <a:off x="1086644" y="1423260"/>
          <a:ext cx="10018712" cy="470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6765830" y="357107"/>
            <a:ext cx="4234564" cy="616058"/>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s-EC"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Justificación</a:t>
            </a:r>
            <a:endParaRPr lang="es-EC"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Título 1"/>
          <p:cNvSpPr txBox="1">
            <a:spLocks/>
          </p:cNvSpPr>
          <p:nvPr/>
        </p:nvSpPr>
        <p:spPr>
          <a:xfrm>
            <a:off x="1303496" y="357107"/>
            <a:ext cx="4234564" cy="616058"/>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5000" lnSpcReduction="200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s-EC"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Definición del problema</a:t>
            </a:r>
          </a:p>
        </p:txBody>
      </p:sp>
      <p:sp>
        <p:nvSpPr>
          <p:cNvPr id="4" name="Flecha abajo 3"/>
          <p:cNvSpPr/>
          <p:nvPr/>
        </p:nvSpPr>
        <p:spPr>
          <a:xfrm>
            <a:off x="3272599" y="3017000"/>
            <a:ext cx="256666" cy="371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Flecha abajo 12"/>
          <p:cNvSpPr/>
          <p:nvPr/>
        </p:nvSpPr>
        <p:spPr>
          <a:xfrm>
            <a:off x="3252750" y="3992104"/>
            <a:ext cx="256666" cy="371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Flecha abajo 13"/>
          <p:cNvSpPr/>
          <p:nvPr/>
        </p:nvSpPr>
        <p:spPr>
          <a:xfrm>
            <a:off x="3244059" y="5194513"/>
            <a:ext cx="256666" cy="371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abajo 9"/>
          <p:cNvSpPr/>
          <p:nvPr/>
        </p:nvSpPr>
        <p:spPr>
          <a:xfrm>
            <a:off x="8626446" y="1826216"/>
            <a:ext cx="256666" cy="37195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Flecha abajo 10"/>
          <p:cNvSpPr/>
          <p:nvPr/>
        </p:nvSpPr>
        <p:spPr>
          <a:xfrm>
            <a:off x="8626446" y="2864602"/>
            <a:ext cx="256666" cy="37195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Flecha abajo 11"/>
          <p:cNvSpPr/>
          <p:nvPr/>
        </p:nvSpPr>
        <p:spPr>
          <a:xfrm>
            <a:off x="8629029" y="3806125"/>
            <a:ext cx="256666" cy="37195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Flecha abajo 14"/>
          <p:cNvSpPr/>
          <p:nvPr/>
        </p:nvSpPr>
        <p:spPr>
          <a:xfrm>
            <a:off x="8626446" y="4822554"/>
            <a:ext cx="256666" cy="37195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080943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Marcador de contenido 26"/>
          <p:cNvPicPr>
            <a:picLocks noGrp="1" noChangeAspect="1"/>
          </p:cNvPicPr>
          <p:nvPr>
            <p:ph idx="1"/>
          </p:nvPr>
        </p:nvPicPr>
        <p:blipFill>
          <a:blip r:embed="rId2"/>
          <a:stretch>
            <a:fillRect/>
          </a:stretch>
        </p:blipFill>
        <p:spPr>
          <a:xfrm>
            <a:off x="2440985" y="1275345"/>
            <a:ext cx="7838977" cy="3120748"/>
          </a:xfrm>
          <a:prstGeom prst="rect">
            <a:avLst/>
          </a:prstGeom>
        </p:spPr>
      </p:pic>
      <p:sp>
        <p:nvSpPr>
          <p:cNvPr id="5" name="Rectángulo 4"/>
          <p:cNvSpPr/>
          <p:nvPr/>
        </p:nvSpPr>
        <p:spPr>
          <a:xfrm>
            <a:off x="3649927" y="237663"/>
            <a:ext cx="5808000" cy="400110"/>
          </a:xfrm>
          <a:prstGeom prst="rect">
            <a:avLst/>
          </a:prstGeom>
          <a:solidFill>
            <a:srgbClr val="FFFF00"/>
          </a:solidFill>
          <a:ln>
            <a:solidFill>
              <a:schemeClr val="tx1"/>
            </a:solidFill>
          </a:ln>
        </p:spPr>
        <p:txBody>
          <a:bodyPr wrap="none">
            <a:spAutoFit/>
          </a:bodyPr>
          <a:lstStyle/>
          <a:p>
            <a:r>
              <a:rPr lang="es-ES" sz="2000" b="1" dirty="0">
                <a:latin typeface="Arial" panose="020B0604020202020204" pitchFamily="34" charset="0"/>
                <a:ea typeface="Calibri" panose="020F0502020204030204" pitchFamily="34" charset="0"/>
                <a:cs typeface="Arial" panose="020B0604020202020204" pitchFamily="34" charset="0"/>
              </a:rPr>
              <a:t>Costo </a:t>
            </a:r>
            <a:r>
              <a:rPr lang="es-ES" sz="2000" b="1" dirty="0" smtClean="0">
                <a:latin typeface="Arial" panose="020B0604020202020204" pitchFamily="34" charset="0"/>
                <a:ea typeface="Calibri" panose="020F0502020204030204" pitchFamily="34" charset="0"/>
                <a:cs typeface="Arial" panose="020B0604020202020204" pitchFamily="34" charset="0"/>
              </a:rPr>
              <a:t>Unitario </a:t>
            </a:r>
            <a:r>
              <a:rPr lang="es-ES" sz="2000" b="1" dirty="0">
                <a:latin typeface="Arial" panose="020B0604020202020204" pitchFamily="34" charset="0"/>
                <a:ea typeface="Calibri" panose="020F0502020204030204" pitchFamily="34" charset="0"/>
                <a:cs typeface="Arial" panose="020B0604020202020204" pitchFamily="34" charset="0"/>
              </a:rPr>
              <a:t>para Posicionamiento Satelital</a:t>
            </a:r>
            <a:endParaRPr lang="es-EC"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ángulo 5"/>
              <p:cNvSpPr/>
              <p:nvPr/>
            </p:nvSpPr>
            <p:spPr>
              <a:xfrm>
                <a:off x="2568380" y="793905"/>
                <a:ext cx="7971093"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ctrlPr>
                            <a:rPr lang="es-EC" sz="2400">
                              <a:latin typeface="Cambria Math" panose="02040503050406030204" pitchFamily="18" charset="0"/>
                            </a:rPr>
                          </m:ctrlPr>
                        </m:dPr>
                        <m:e>
                          <m:r>
                            <a:rPr lang="es-EC" sz="2400" i="1">
                              <a:latin typeface="Cambria Math" panose="02040503050406030204" pitchFamily="18" charset="0"/>
                            </a:rPr>
                            <m:t>𝐶𝑜𝑠𝑡𝑜</m:t>
                          </m:r>
                          <m:r>
                            <a:rPr lang="es-EC" sz="2400" i="0">
                              <a:latin typeface="Cambria Math" panose="02040503050406030204" pitchFamily="18" charset="0"/>
                            </a:rPr>
                            <m:t> </m:t>
                          </m:r>
                          <m:r>
                            <a:rPr lang="es-EC" sz="2400" i="1">
                              <a:latin typeface="Cambria Math" panose="02040503050406030204" pitchFamily="18" charset="0"/>
                            </a:rPr>
                            <m:t>𝑈𝑛𝑖𝑡𝑎𝑟𝑖𝑜</m:t>
                          </m:r>
                          <m:r>
                            <a:rPr lang="es-EC" sz="2400" i="0">
                              <a:latin typeface="Cambria Math" panose="02040503050406030204" pitchFamily="18" charset="0"/>
                            </a:rPr>
                            <m:t>=</m:t>
                          </m:r>
                          <m:r>
                            <a:rPr lang="es-EC" sz="2400" i="1">
                              <a:latin typeface="Cambria Math" panose="02040503050406030204" pitchFamily="18" charset="0"/>
                            </a:rPr>
                            <m:t>𝑓</m:t>
                          </m:r>
                          <m:r>
                            <a:rPr lang="es-EC" sz="2400" i="0">
                              <a:latin typeface="Cambria Math" panose="02040503050406030204" pitchFamily="18" charset="0"/>
                            </a:rPr>
                            <m:t>(</m:t>
                          </m:r>
                          <m:r>
                            <a:rPr lang="es-EC" sz="2400" i="1">
                              <a:latin typeface="Cambria Math" panose="02040503050406030204" pitchFamily="18" charset="0"/>
                            </a:rPr>
                            <m:t>𝐶𝑜𝑠𝑡𝑜𝑠</m:t>
                          </m:r>
                          <m:r>
                            <a:rPr lang="es-EC" sz="2400" i="0">
                              <a:latin typeface="Cambria Math" panose="02040503050406030204" pitchFamily="18" charset="0"/>
                            </a:rPr>
                            <m:t> </m:t>
                          </m:r>
                          <m:r>
                            <a:rPr lang="es-EC" sz="2400" i="1">
                              <a:latin typeface="Cambria Math" panose="02040503050406030204" pitchFamily="18" charset="0"/>
                            </a:rPr>
                            <m:t>𝐸𝑐𝑜𝑛</m:t>
                          </m:r>
                          <m:r>
                            <a:rPr lang="es-EC" sz="2400" i="0">
                              <a:latin typeface="Cambria Math" panose="02040503050406030204" pitchFamily="18" charset="0"/>
                            </a:rPr>
                            <m:t>ó</m:t>
                          </m:r>
                          <m:r>
                            <a:rPr lang="es-EC" sz="2400" i="1">
                              <a:latin typeface="Cambria Math" panose="02040503050406030204" pitchFamily="18" charset="0"/>
                            </a:rPr>
                            <m:t>𝑚𝑖𝑐𝑜</m:t>
                          </m:r>
                          <m:r>
                            <a:rPr lang="es-EC" sz="2400" i="0">
                              <a:latin typeface="Cambria Math" panose="02040503050406030204" pitchFamily="18" charset="0"/>
                            </a:rPr>
                            <m:t> </m:t>
                          </m:r>
                          <m:r>
                            <a:rPr lang="es-EC" sz="2400" i="1">
                              <a:latin typeface="Cambria Math" panose="02040503050406030204" pitchFamily="18" charset="0"/>
                            </a:rPr>
                            <m:t>𝐴𝑑𝑚𝑖𝑛𝑖𝑠𝑡𝑟𝑎𝑡𝑖𝑣𝑜𝑠</m:t>
                          </m:r>
                        </m:e>
                      </m:d>
                    </m:oMath>
                  </m:oMathPara>
                </a14:m>
                <a:endParaRPr lang="es-EC" sz="2400" dirty="0"/>
              </a:p>
            </p:txBody>
          </p:sp>
        </mc:Choice>
        <mc:Fallback>
          <p:sp>
            <p:nvSpPr>
              <p:cNvPr id="6" name="Rectángulo 5"/>
              <p:cNvSpPr>
                <a:spLocks noRot="1" noChangeAspect="1" noMove="1" noResize="1" noEditPoints="1" noAdjustHandles="1" noChangeArrowheads="1" noChangeShapeType="1" noTextEdit="1"/>
              </p:cNvSpPr>
              <p:nvPr/>
            </p:nvSpPr>
            <p:spPr>
              <a:xfrm>
                <a:off x="2568380" y="793905"/>
                <a:ext cx="7971093" cy="461665"/>
              </a:xfrm>
              <a:prstGeom prst="rect">
                <a:avLst/>
              </a:prstGeom>
              <a:blipFill rotWithShape="0">
                <a:blip r:embed="rId3"/>
                <a:stretch>
                  <a:fillRect t="-130263" r="-8410" b="-19473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8" name="Rectángulo 27"/>
              <p:cNvSpPr/>
              <p:nvPr/>
            </p:nvSpPr>
            <p:spPr>
              <a:xfrm>
                <a:off x="4112127" y="4412743"/>
                <a:ext cx="3894721" cy="6110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s-EC">
                              <a:latin typeface="Cambria Math" panose="02040503050406030204" pitchFamily="18" charset="0"/>
                            </a:rPr>
                          </m:ctrlPr>
                        </m:fPr>
                        <m:num>
                          <m:r>
                            <a:rPr lang="es-EC">
                              <a:latin typeface="Cambria Math" panose="02040503050406030204" pitchFamily="18" charset="0"/>
                            </a:rPr>
                            <m:t>#</m:t>
                          </m:r>
                          <m:r>
                            <a:rPr lang="es-EC" i="0">
                              <a:latin typeface="Cambria Math" panose="02040503050406030204" pitchFamily="18" charset="0"/>
                            </a:rPr>
                            <m:t> </m:t>
                          </m:r>
                          <m:r>
                            <a:rPr lang="es-EC" i="1">
                              <a:latin typeface="Cambria Math" panose="02040503050406030204" pitchFamily="18" charset="0"/>
                            </a:rPr>
                            <m:t>𝑝𝑢𝑛𝑡𝑜𝑠</m:t>
                          </m:r>
                        </m:num>
                        <m:den>
                          <m:r>
                            <a:rPr lang="es-EC" i="1">
                              <a:latin typeface="Cambria Math" panose="02040503050406030204" pitchFamily="18" charset="0"/>
                            </a:rPr>
                            <m:t>𝑟𝑒𝑛𝑑𝑖𝑚𝑖𝑒𝑛𝑡𝑜</m:t>
                          </m:r>
                          <m:r>
                            <a:rPr lang="es-EC" i="0">
                              <a:latin typeface="Cambria Math" panose="02040503050406030204" pitchFamily="18" charset="0"/>
                            </a:rPr>
                            <m:t> </m:t>
                          </m:r>
                          <m:r>
                            <a:rPr lang="es-EC" i="1">
                              <a:latin typeface="Cambria Math" panose="02040503050406030204" pitchFamily="18" charset="0"/>
                            </a:rPr>
                            <m:t>𝑑𝑖𝑎𝑟𝑖𝑜</m:t>
                          </m:r>
                        </m:den>
                      </m:f>
                      <m:r>
                        <a:rPr lang="es-EC" i="0">
                          <a:latin typeface="Cambria Math" panose="02040503050406030204" pitchFamily="18" charset="0"/>
                        </a:rPr>
                        <m:t>=# </m:t>
                      </m:r>
                      <m:r>
                        <a:rPr lang="es-EC" i="1">
                          <a:latin typeface="Cambria Math" panose="02040503050406030204" pitchFamily="18" charset="0"/>
                        </a:rPr>
                        <m:t>𝑑</m:t>
                      </m:r>
                      <m:r>
                        <a:rPr lang="es-EC" i="0">
                          <a:latin typeface="Cambria Math" panose="02040503050406030204" pitchFamily="18" charset="0"/>
                        </a:rPr>
                        <m:t>í</m:t>
                      </m:r>
                      <m:r>
                        <a:rPr lang="es-EC" i="1">
                          <a:latin typeface="Cambria Math" panose="02040503050406030204" pitchFamily="18" charset="0"/>
                        </a:rPr>
                        <m:t>𝑎𝑠</m:t>
                      </m:r>
                      <m:r>
                        <a:rPr lang="es-EC" i="0">
                          <a:latin typeface="Cambria Math" panose="02040503050406030204" pitchFamily="18" charset="0"/>
                        </a:rPr>
                        <m:t> </m:t>
                      </m:r>
                      <m:r>
                        <a:rPr lang="es-EC" i="1">
                          <a:latin typeface="Cambria Math" panose="02040503050406030204" pitchFamily="18" charset="0"/>
                        </a:rPr>
                        <m:t>𝑐𝑎𝑚𝑝𝑜</m:t>
                      </m:r>
                    </m:oMath>
                  </m:oMathPara>
                </a14:m>
                <a:endParaRPr lang="es-EC" dirty="0"/>
              </a:p>
            </p:txBody>
          </p:sp>
        </mc:Choice>
        <mc:Fallback>
          <p:sp>
            <p:nvSpPr>
              <p:cNvPr id="28" name="Rectángulo 27"/>
              <p:cNvSpPr>
                <a:spLocks noRot="1" noChangeAspect="1" noMove="1" noResize="1" noEditPoints="1" noAdjustHandles="1" noChangeArrowheads="1" noChangeShapeType="1" noTextEdit="1"/>
              </p:cNvSpPr>
              <p:nvPr/>
            </p:nvSpPr>
            <p:spPr>
              <a:xfrm>
                <a:off x="4112127" y="4412743"/>
                <a:ext cx="3894721" cy="611065"/>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9" name="Rectángulo 28"/>
              <p:cNvSpPr/>
              <p:nvPr/>
            </p:nvSpPr>
            <p:spPr>
              <a:xfrm>
                <a:off x="3162220" y="5179940"/>
                <a:ext cx="5794535" cy="65768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s-EC">
                              <a:latin typeface="Cambria Math" panose="02040503050406030204" pitchFamily="18" charset="0"/>
                            </a:rPr>
                          </m:ctrlPr>
                        </m:fPr>
                        <m:num>
                          <m:r>
                            <a:rPr lang="es-EC">
                              <a:latin typeface="Cambria Math" panose="02040503050406030204" pitchFamily="18" charset="0"/>
                            </a:rPr>
                            <m:t>#</m:t>
                          </m:r>
                          <m:r>
                            <a:rPr lang="es-EC" i="0">
                              <a:latin typeface="Cambria Math" panose="02040503050406030204" pitchFamily="18" charset="0"/>
                            </a:rPr>
                            <m:t> </m:t>
                          </m:r>
                          <m:r>
                            <a:rPr lang="es-EC" i="1">
                              <a:latin typeface="Cambria Math" panose="02040503050406030204" pitchFamily="18" charset="0"/>
                            </a:rPr>
                            <m:t>𝑝𝑢𝑛𝑡𝑜𝑠</m:t>
                          </m:r>
                        </m:num>
                        <m:den>
                          <m:r>
                            <a:rPr lang="es-EC" i="1">
                              <a:latin typeface="Cambria Math" panose="02040503050406030204" pitchFamily="18" charset="0"/>
                            </a:rPr>
                            <m:t>𝑟𝑒𝑛𝑑𝑖𝑚𝑖𝑒𝑛𝑡𝑜</m:t>
                          </m:r>
                          <m:r>
                            <a:rPr lang="es-EC" i="0">
                              <a:latin typeface="Cambria Math" panose="02040503050406030204" pitchFamily="18" charset="0"/>
                            </a:rPr>
                            <m:t> </m:t>
                          </m:r>
                          <m:r>
                            <a:rPr lang="es-EC" i="1">
                              <a:latin typeface="Cambria Math" panose="02040503050406030204" pitchFamily="18" charset="0"/>
                            </a:rPr>
                            <m:t>𝑑𝑖𝑎𝑟𝑖𝑜</m:t>
                          </m:r>
                          <m:r>
                            <a:rPr lang="es-EC" i="0">
                              <a:latin typeface="Cambria Math" panose="02040503050406030204" pitchFamily="18" charset="0"/>
                            </a:rPr>
                            <m:t> </m:t>
                          </m:r>
                          <m:r>
                            <a:rPr lang="es-EC" i="1">
                              <a:latin typeface="Cambria Math" panose="02040503050406030204" pitchFamily="18" charset="0"/>
                            </a:rPr>
                            <m:t>𝑝𝑜𝑠𝑡𝑝𝑟𝑜𝑐𝑒𝑠𝑜</m:t>
                          </m:r>
                        </m:den>
                      </m:f>
                      <m:r>
                        <a:rPr lang="es-EC" i="0">
                          <a:latin typeface="Cambria Math" panose="02040503050406030204" pitchFamily="18" charset="0"/>
                        </a:rPr>
                        <m:t>=# </m:t>
                      </m:r>
                      <m:r>
                        <a:rPr lang="es-EC" i="1">
                          <a:latin typeface="Cambria Math" panose="02040503050406030204" pitchFamily="18" charset="0"/>
                        </a:rPr>
                        <m:t>𝑑</m:t>
                      </m:r>
                      <m:r>
                        <a:rPr lang="es-EC" i="0">
                          <a:latin typeface="Cambria Math" panose="02040503050406030204" pitchFamily="18" charset="0"/>
                        </a:rPr>
                        <m:t>í</m:t>
                      </m:r>
                      <m:r>
                        <a:rPr lang="es-EC" i="1">
                          <a:latin typeface="Cambria Math" panose="02040503050406030204" pitchFamily="18" charset="0"/>
                        </a:rPr>
                        <m:t>𝑎𝑠</m:t>
                      </m:r>
                      <m:r>
                        <a:rPr lang="es-EC" i="0">
                          <a:latin typeface="Cambria Math" panose="02040503050406030204" pitchFamily="18" charset="0"/>
                        </a:rPr>
                        <m:t> </m:t>
                      </m:r>
                      <m:r>
                        <a:rPr lang="es-EC" i="1">
                          <a:latin typeface="Cambria Math" panose="02040503050406030204" pitchFamily="18" charset="0"/>
                        </a:rPr>
                        <m:t>𝑝𝑜𝑠𝑡𝑝𝑟𝑜𝑐𝑒𝑠𝑜</m:t>
                      </m:r>
                    </m:oMath>
                  </m:oMathPara>
                </a14:m>
                <a:endParaRPr lang="es-EC" dirty="0"/>
              </a:p>
            </p:txBody>
          </p:sp>
        </mc:Choice>
        <mc:Fallback>
          <p:sp>
            <p:nvSpPr>
              <p:cNvPr id="29" name="Rectángulo 28"/>
              <p:cNvSpPr>
                <a:spLocks noRot="1" noChangeAspect="1" noMove="1" noResize="1" noEditPoints="1" noAdjustHandles="1" noChangeArrowheads="1" noChangeShapeType="1" noTextEdit="1"/>
              </p:cNvSpPr>
              <p:nvPr/>
            </p:nvSpPr>
            <p:spPr>
              <a:xfrm>
                <a:off x="3162220" y="5179940"/>
                <a:ext cx="5794535" cy="657681"/>
              </a:xfrm>
              <a:prstGeom prst="rect">
                <a:avLst/>
              </a:prstGeom>
              <a:blipFill rotWithShape="0">
                <a:blip r:embed="rId5"/>
                <a:stretch>
                  <a:fillRect/>
                </a:stretch>
              </a:blipFill>
            </p:spPr>
            <p:txBody>
              <a:bodyPr/>
              <a:lstStyle/>
              <a:p>
                <a:r>
                  <a:rPr lang="es-EC">
                    <a:noFill/>
                  </a:rPr>
                  <a:t> </a:t>
                </a:r>
              </a:p>
            </p:txBody>
          </p:sp>
        </mc:Fallback>
      </mc:AlternateContent>
      <p:sp>
        <p:nvSpPr>
          <p:cNvPr id="30" name="Rectángulo 29"/>
          <p:cNvSpPr/>
          <p:nvPr/>
        </p:nvSpPr>
        <p:spPr>
          <a:xfrm>
            <a:off x="2440986" y="5837621"/>
            <a:ext cx="8934770" cy="923330"/>
          </a:xfrm>
          <a:prstGeom prst="rect">
            <a:avLst/>
          </a:prstGeom>
          <a:solidFill>
            <a:srgbClr val="00FF99"/>
          </a:solidFill>
        </p:spPr>
        <p:txBody>
          <a:bodyPr wrap="square">
            <a:spAutoFit/>
          </a:bodyPr>
          <a:lstStyle/>
          <a:p>
            <a:pPr indent="180340" algn="ctr">
              <a:lnSpc>
                <a:spcPct val="150000"/>
              </a:lnSpc>
              <a:spcAft>
                <a:spcPts val="1200"/>
              </a:spcAft>
            </a:pPr>
            <a:r>
              <a:rPr lang="es-ES" i="1" dirty="0">
                <a:latin typeface="Times New Roman" panose="02020603050405020304" pitchFamily="18" charset="0"/>
                <a:ea typeface="Calibri" panose="020F0502020204030204" pitchFamily="34" charset="0"/>
              </a:rPr>
              <a:t>Ésta fórmula será utilizada siempre y cuando el número de </a:t>
            </a:r>
            <a:r>
              <a:rPr lang="es-ES" i="1" dirty="0" smtClean="0">
                <a:latin typeface="Times New Roman" panose="02020603050405020304" pitchFamily="18" charset="0"/>
                <a:ea typeface="Calibri" panose="020F0502020204030204" pitchFamily="34" charset="0"/>
              </a:rPr>
              <a:t>puntos a </a:t>
            </a:r>
            <a:r>
              <a:rPr lang="es-ES" i="1" dirty="0">
                <a:latin typeface="Times New Roman" panose="02020603050405020304" pitchFamily="18" charset="0"/>
                <a:ea typeface="Calibri" panose="020F0502020204030204" pitchFamily="34" charset="0"/>
              </a:rPr>
              <a:t>posicionar sea mayor al rendimiento diario.</a:t>
            </a:r>
            <a:endParaRPr lang="es-EC"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57212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022532" y="4709844"/>
            <a:ext cx="8934770" cy="923330"/>
          </a:xfrm>
          <a:prstGeom prst="rect">
            <a:avLst/>
          </a:prstGeom>
          <a:solidFill>
            <a:srgbClr val="00FF99"/>
          </a:solidFill>
        </p:spPr>
        <p:txBody>
          <a:bodyPr wrap="square">
            <a:spAutoFit/>
          </a:bodyPr>
          <a:lstStyle/>
          <a:p>
            <a:pPr indent="180340" algn="ctr">
              <a:lnSpc>
                <a:spcPct val="150000"/>
              </a:lnSpc>
              <a:spcAft>
                <a:spcPts val="1200"/>
              </a:spcAft>
            </a:pPr>
            <a:r>
              <a:rPr lang="es-ES" i="1" dirty="0">
                <a:latin typeface="Times New Roman" panose="02020603050405020304" pitchFamily="18" charset="0"/>
                <a:ea typeface="Calibri" panose="020F0502020204030204" pitchFamily="34" charset="0"/>
              </a:rPr>
              <a:t>Ésta fórmula será utilizada siempre y cuando el número de </a:t>
            </a:r>
            <a:r>
              <a:rPr lang="es-ES" i="1" dirty="0" smtClean="0">
                <a:latin typeface="Times New Roman" panose="02020603050405020304" pitchFamily="18" charset="0"/>
                <a:ea typeface="Calibri" panose="020F0502020204030204" pitchFamily="34" charset="0"/>
              </a:rPr>
              <a:t>puntos a </a:t>
            </a:r>
            <a:r>
              <a:rPr lang="es-ES" i="1" dirty="0">
                <a:latin typeface="Times New Roman" panose="02020603050405020304" pitchFamily="18" charset="0"/>
                <a:ea typeface="Calibri" panose="020F0502020204030204" pitchFamily="34" charset="0"/>
              </a:rPr>
              <a:t>posicionar sea mayor al rendimiento diario.</a:t>
            </a:r>
            <a:endParaRPr lang="es-EC" dirty="0">
              <a:effectLst/>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6" name="Rectángulo 5"/>
              <p:cNvSpPr/>
              <p:nvPr/>
            </p:nvSpPr>
            <p:spPr>
              <a:xfrm>
                <a:off x="1217088" y="1181137"/>
                <a:ext cx="10545657" cy="3004733"/>
              </a:xfrm>
              <a:prstGeom prst="rect">
                <a:avLst/>
              </a:prstGeom>
              <a:solidFill>
                <a:srgbClr val="FFFFFF"/>
              </a:solidFill>
            </p:spPr>
            <p:txBody>
              <a:bodyPr wrap="square">
                <a:spAutoFit/>
              </a:bodyPr>
              <a:lstStyle/>
              <a:p>
                <a:pPr indent="180340" algn="just">
                  <a:lnSpc>
                    <a:spcPct val="150000"/>
                  </a:lnSpc>
                  <a:spcAft>
                    <a:spcPts val="1200"/>
                  </a:spcAft>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ea typeface="Times New Roman" panose="02020603050405020304" pitchFamily="18" charset="0"/>
                        </a:rPr>
                        <m:t>𝐶𝑜𝑠𝑡𝑜</m:t>
                      </m:r>
                      <m:r>
                        <a:rPr lang="es-ES" sz="1600" i="1">
                          <a:latin typeface="Cambria Math" panose="02040503050406030204" pitchFamily="18" charset="0"/>
                          <a:ea typeface="Times New Roman" panose="02020603050405020304" pitchFamily="18" charset="0"/>
                        </a:rPr>
                        <m:t> </m:t>
                      </m:r>
                      <m:r>
                        <a:rPr lang="es-ES" sz="1600" i="1">
                          <a:latin typeface="Cambria Math" panose="02040503050406030204" pitchFamily="18" charset="0"/>
                          <a:ea typeface="Times New Roman" panose="02020603050405020304" pitchFamily="18" charset="0"/>
                        </a:rPr>
                        <m:t>𝑈𝑛𝑖𝑡𝑎𝑟𝑖𝑜</m:t>
                      </m:r>
                      <m:r>
                        <a:rPr lang="es-ES" sz="1600" i="1">
                          <a:latin typeface="Cambria Math" panose="02040503050406030204" pitchFamily="18" charset="0"/>
                          <a:ea typeface="Times New Roman" panose="02020603050405020304" pitchFamily="18" charset="0"/>
                        </a:rPr>
                        <m:t>= </m:t>
                      </m:r>
                      <m:d>
                        <m:dPr>
                          <m:ctrlPr>
                            <a:rPr lang="es-EC" sz="1600" i="1">
                              <a:effectLst/>
                              <a:latin typeface="Cambria Math" panose="02040503050406030204" pitchFamily="18" charset="0"/>
                              <a:ea typeface="Times New Roman" panose="02020603050405020304" pitchFamily="18" charset="0"/>
                            </a:rPr>
                          </m:ctrlPr>
                        </m:dPr>
                        <m:e>
                          <m:d>
                            <m:dPr>
                              <m:ctrlPr>
                                <a:rPr lang="es-EC" sz="1600" i="1">
                                  <a:effectLst/>
                                  <a:latin typeface="Cambria Math" panose="02040503050406030204" pitchFamily="18" charset="0"/>
                                  <a:ea typeface="Calibri" panose="020F0502020204030204" pitchFamily="34" charset="0"/>
                                </a:rPr>
                              </m:ctrlPr>
                            </m:dPr>
                            <m:e>
                              <m:f>
                                <m:fPr>
                                  <m:ctrlPr>
                                    <a:rPr lang="es-EC" sz="1600" i="1">
                                      <a:effectLst/>
                                      <a:latin typeface="Cambria Math" panose="02040503050406030204" pitchFamily="18" charset="0"/>
                                      <a:ea typeface="Calibri" panose="020F0502020204030204" pitchFamily="34" charset="0"/>
                                    </a:rPr>
                                  </m:ctrlPr>
                                </m:fPr>
                                <m:num>
                                  <m:r>
                                    <a:rPr lang="es-ES" sz="1600" i="1">
                                      <a:effectLst/>
                                      <a:latin typeface="Cambria Math" panose="02040503050406030204" pitchFamily="18" charset="0"/>
                                      <a:ea typeface="Calibri" panose="020F0502020204030204" pitchFamily="34" charset="0"/>
                                    </a:rPr>
                                    <m:t>𝐹𝐼</m:t>
                                  </m:r>
                                  <m:r>
                                    <a:rPr lang="es-ES" sz="1600" i="1">
                                      <a:effectLst/>
                                      <a:latin typeface="Cambria Math" panose="02040503050406030204" pitchFamily="18" charset="0"/>
                                      <a:ea typeface="Calibri" panose="020F0502020204030204" pitchFamily="34" charset="0"/>
                                    </a:rPr>
                                    <m:t>+</m:t>
                                  </m:r>
                                  <m:r>
                                    <a:rPr lang="es-ES" sz="1600" i="1">
                                      <a:effectLst/>
                                      <a:latin typeface="Cambria Math" panose="02040503050406030204" pitchFamily="18" charset="0"/>
                                      <a:ea typeface="Calibri" panose="020F0502020204030204" pitchFamily="34" charset="0"/>
                                    </a:rPr>
                                    <m:t>𝐹𝐼𝐼</m:t>
                                  </m:r>
                                  <m:r>
                                    <a:rPr lang="es-ES" sz="1600" i="1">
                                      <a:effectLst/>
                                      <a:latin typeface="Cambria Math" panose="02040503050406030204" pitchFamily="18" charset="0"/>
                                      <a:ea typeface="Calibri" panose="020F0502020204030204" pitchFamily="34" charset="0"/>
                                    </a:rPr>
                                    <m:t>+</m:t>
                                  </m:r>
                                  <m:r>
                                    <a:rPr lang="es-ES" sz="1600" i="1">
                                      <a:effectLst/>
                                      <a:latin typeface="Cambria Math" panose="02040503050406030204" pitchFamily="18" charset="0"/>
                                      <a:ea typeface="Calibri" panose="020F0502020204030204" pitchFamily="34" charset="0"/>
                                    </a:rPr>
                                    <m:t>𝐹𝐼𝐼𝐼</m:t>
                                  </m:r>
                                  <m:r>
                                    <a:rPr lang="es-ES" sz="1600" i="1">
                                      <a:effectLst/>
                                      <a:latin typeface="Cambria Math" panose="02040503050406030204" pitchFamily="18" charset="0"/>
                                      <a:ea typeface="Calibri" panose="020F0502020204030204" pitchFamily="34" charset="0"/>
                                    </a:rPr>
                                    <m:t>+</m:t>
                                  </m:r>
                                  <m:r>
                                    <a:rPr lang="es-ES" sz="1600" i="1">
                                      <a:effectLst/>
                                      <a:latin typeface="Cambria Math" panose="02040503050406030204" pitchFamily="18" charset="0"/>
                                      <a:ea typeface="Calibri" panose="020F0502020204030204" pitchFamily="34" charset="0"/>
                                    </a:rPr>
                                    <m:t>𝐹𝑉𝐼</m:t>
                                  </m:r>
                                </m:num>
                                <m:den>
                                  <m:r>
                                    <a:rPr lang="es-ES" sz="1600" i="1">
                                      <a:effectLst/>
                                      <a:latin typeface="Cambria Math" panose="02040503050406030204" pitchFamily="18" charset="0"/>
                                      <a:ea typeface="Calibri" panose="020F0502020204030204" pitchFamily="34" charset="0"/>
                                    </a:rPr>
                                    <m:t># </m:t>
                                  </m:r>
                                  <m:r>
                                    <a:rPr lang="es-ES" sz="1600" i="1">
                                      <a:effectLst/>
                                      <a:latin typeface="Cambria Math" panose="02040503050406030204" pitchFamily="18" charset="0"/>
                                      <a:ea typeface="Calibri" panose="020F0502020204030204" pitchFamily="34" charset="0"/>
                                    </a:rPr>
                                    <m:t>𝑝𝑢𝑛𝑡𝑜𝑠</m:t>
                                  </m:r>
                                </m:den>
                              </m:f>
                            </m:e>
                          </m:d>
                          <m:r>
                            <a:rPr lang="es-ES" sz="1600" i="1">
                              <a:effectLst/>
                              <a:latin typeface="Cambria Math" panose="02040503050406030204" pitchFamily="18" charset="0"/>
                              <a:ea typeface="Calibri" panose="020F0502020204030204" pitchFamily="34" charset="0"/>
                            </a:rPr>
                            <m:t>∗</m:t>
                          </m:r>
                          <m:r>
                            <a:rPr lang="es-ES" sz="1600" i="1" strike="sngStrike">
                              <a:solidFill>
                                <a:srgbClr val="FF0000"/>
                              </a:solidFill>
                              <a:effectLst/>
                              <a:latin typeface="Cambria Math" panose="02040503050406030204" pitchFamily="18" charset="0"/>
                              <a:ea typeface="Calibri" panose="020F0502020204030204" pitchFamily="34" charset="0"/>
                            </a:rPr>
                            <m:t>#</m:t>
                          </m:r>
                          <m:r>
                            <a:rPr lang="es-ES" sz="1600" i="1" strike="sngStrike">
                              <a:solidFill>
                                <a:srgbClr val="FF0000"/>
                              </a:solidFill>
                              <a:effectLst/>
                              <a:latin typeface="Cambria Math" panose="02040503050406030204" pitchFamily="18" charset="0"/>
                              <a:ea typeface="Calibri" panose="020F0502020204030204" pitchFamily="34" charset="0"/>
                            </a:rPr>
                            <m:t>𝑑</m:t>
                          </m:r>
                          <m:r>
                            <a:rPr lang="es-ES" sz="1600" i="1" strike="sngStrike">
                              <a:solidFill>
                                <a:srgbClr val="FF0000"/>
                              </a:solidFill>
                              <a:effectLst/>
                              <a:latin typeface="Cambria Math" panose="02040503050406030204" pitchFamily="18" charset="0"/>
                              <a:ea typeface="Calibri" panose="020F0502020204030204" pitchFamily="34" charset="0"/>
                            </a:rPr>
                            <m:t>í</m:t>
                          </m:r>
                          <m:r>
                            <a:rPr lang="es-ES" sz="1600" i="1" strike="sngStrike">
                              <a:solidFill>
                                <a:srgbClr val="FF0000"/>
                              </a:solidFill>
                              <a:effectLst/>
                              <a:latin typeface="Cambria Math" panose="02040503050406030204" pitchFamily="18" charset="0"/>
                              <a:ea typeface="Calibri" panose="020F0502020204030204" pitchFamily="34" charset="0"/>
                            </a:rPr>
                            <m:t>𝑎𝑠</m:t>
                          </m:r>
                          <m:r>
                            <a:rPr lang="es-ES" sz="1600" i="1" strike="sngStrike">
                              <a:solidFill>
                                <a:srgbClr val="FF0000"/>
                              </a:solidFill>
                              <a:effectLst/>
                              <a:latin typeface="Cambria Math" panose="02040503050406030204" pitchFamily="18" charset="0"/>
                              <a:ea typeface="Calibri" panose="020F0502020204030204" pitchFamily="34" charset="0"/>
                            </a:rPr>
                            <m:t> </m:t>
                          </m:r>
                          <m:r>
                            <a:rPr lang="es-ES" sz="1600" i="1" strike="sngStrike">
                              <a:solidFill>
                                <a:srgbClr val="FF0000"/>
                              </a:solidFill>
                              <a:effectLst/>
                              <a:latin typeface="Cambria Math" panose="02040503050406030204" pitchFamily="18" charset="0"/>
                              <a:ea typeface="Calibri" panose="020F0502020204030204" pitchFamily="34" charset="0"/>
                            </a:rPr>
                            <m:t>𝑐𝑎𝑚𝑝𝑜</m:t>
                          </m:r>
                        </m:e>
                      </m:d>
                      <m:r>
                        <a:rPr lang="es-ES" sz="1600" i="1">
                          <a:effectLst/>
                          <a:latin typeface="Cambria Math" panose="02040503050406030204" pitchFamily="18" charset="0"/>
                          <a:ea typeface="Times New Roman" panose="02020603050405020304" pitchFamily="18" charset="0"/>
                        </a:rPr>
                        <m:t>+</m:t>
                      </m:r>
                      <m:d>
                        <m:dPr>
                          <m:ctrlPr>
                            <a:rPr lang="es-EC" sz="1600" i="1">
                              <a:effectLst/>
                              <a:latin typeface="Cambria Math" panose="02040503050406030204" pitchFamily="18" charset="0"/>
                              <a:ea typeface="Times New Roman" panose="02020603050405020304" pitchFamily="18" charset="0"/>
                            </a:rPr>
                          </m:ctrlPr>
                        </m:dPr>
                        <m:e>
                          <m:d>
                            <m:dPr>
                              <m:ctrlPr>
                                <a:rPr lang="es-EC" sz="1600" i="1">
                                  <a:effectLst/>
                                  <a:latin typeface="Cambria Math" panose="02040503050406030204" pitchFamily="18" charset="0"/>
                                  <a:ea typeface="Calibri" panose="020F0502020204030204" pitchFamily="34" charset="0"/>
                                </a:rPr>
                              </m:ctrlPr>
                            </m:dPr>
                            <m:e>
                              <m:f>
                                <m:fPr>
                                  <m:ctrlPr>
                                    <a:rPr lang="es-EC" sz="1600" i="1">
                                      <a:effectLst/>
                                      <a:latin typeface="Cambria Math" panose="02040503050406030204" pitchFamily="18" charset="0"/>
                                      <a:ea typeface="Calibri" panose="020F0502020204030204" pitchFamily="34" charset="0"/>
                                    </a:rPr>
                                  </m:ctrlPr>
                                </m:fPr>
                                <m:num>
                                  <m:r>
                                    <a:rPr lang="es-ES" sz="1600" i="1">
                                      <a:effectLst/>
                                      <a:latin typeface="Cambria Math" panose="02040503050406030204" pitchFamily="18" charset="0"/>
                                      <a:ea typeface="Calibri" panose="020F0502020204030204" pitchFamily="34" charset="0"/>
                                    </a:rPr>
                                    <m:t>𝐹</m:t>
                                  </m:r>
                                  <m:r>
                                    <a:rPr lang="es-EC" sz="1600" i="1">
                                      <a:effectLst/>
                                      <a:latin typeface="Cambria Math" panose="02040503050406030204" pitchFamily="18" charset="0"/>
                                      <a:ea typeface="Calibri" panose="020F0502020204030204" pitchFamily="34" charset="0"/>
                                    </a:rPr>
                                    <m:t>𝐼𝑉</m:t>
                                  </m:r>
                                </m:num>
                                <m:den>
                                  <m:r>
                                    <a:rPr lang="es-EC" sz="1600" i="1">
                                      <a:effectLst/>
                                      <a:latin typeface="Cambria Math" panose="02040503050406030204" pitchFamily="18" charset="0"/>
                                      <a:ea typeface="Calibri" panose="020F0502020204030204" pitchFamily="34" charset="0"/>
                                    </a:rPr>
                                    <m:t># </m:t>
                                  </m:r>
                                  <m:r>
                                    <a:rPr lang="es-EC" sz="1600" i="1">
                                      <a:effectLst/>
                                      <a:latin typeface="Cambria Math" panose="02040503050406030204" pitchFamily="18" charset="0"/>
                                      <a:ea typeface="Calibri" panose="020F0502020204030204" pitchFamily="34" charset="0"/>
                                    </a:rPr>
                                    <m:t>𝑝𝑢𝑛𝑡𝑜𝑠</m:t>
                                  </m:r>
                                </m:den>
                              </m:f>
                            </m:e>
                          </m:d>
                          <m:r>
                            <a:rPr lang="es-EC" sz="1600" i="1">
                              <a:effectLst/>
                              <a:latin typeface="Cambria Math" panose="02040503050406030204" pitchFamily="18" charset="0"/>
                              <a:ea typeface="Calibri" panose="020F0502020204030204" pitchFamily="34" charset="0"/>
                            </a:rPr>
                            <m:t>∗</m:t>
                          </m:r>
                          <m:r>
                            <a:rPr lang="es-EC" sz="1600" i="1" strike="sngStrike">
                              <a:solidFill>
                                <a:srgbClr val="FF0000"/>
                              </a:solidFill>
                              <a:effectLst/>
                              <a:latin typeface="Cambria Math" panose="02040503050406030204" pitchFamily="18" charset="0"/>
                              <a:ea typeface="Calibri" panose="020F0502020204030204" pitchFamily="34" charset="0"/>
                            </a:rPr>
                            <m:t>#</m:t>
                          </m:r>
                          <m:r>
                            <a:rPr lang="es-ES" sz="1600" i="1" strike="sngStrike">
                              <a:solidFill>
                                <a:srgbClr val="FF0000"/>
                              </a:solidFill>
                              <a:effectLst/>
                              <a:latin typeface="Cambria Math" panose="02040503050406030204" pitchFamily="18" charset="0"/>
                              <a:ea typeface="Calibri" panose="020F0502020204030204" pitchFamily="34" charset="0"/>
                            </a:rPr>
                            <m:t>𝑑</m:t>
                          </m:r>
                          <m:r>
                            <a:rPr lang="es-EC" sz="1600" i="1" strike="sngStrike">
                              <a:solidFill>
                                <a:srgbClr val="FF0000"/>
                              </a:solidFill>
                              <a:effectLst/>
                              <a:latin typeface="Cambria Math" panose="02040503050406030204" pitchFamily="18" charset="0"/>
                              <a:ea typeface="Calibri" panose="020F0502020204030204" pitchFamily="34" charset="0"/>
                            </a:rPr>
                            <m:t>í</m:t>
                          </m:r>
                          <m:r>
                            <a:rPr lang="es-ES" sz="1600" i="1" strike="sngStrike">
                              <a:solidFill>
                                <a:srgbClr val="FF0000"/>
                              </a:solidFill>
                              <a:effectLst/>
                              <a:latin typeface="Cambria Math" panose="02040503050406030204" pitchFamily="18" charset="0"/>
                              <a:ea typeface="Calibri" panose="020F0502020204030204" pitchFamily="34" charset="0"/>
                            </a:rPr>
                            <m:t>𝑎𝑠</m:t>
                          </m:r>
                          <m:r>
                            <a:rPr lang="es-ES" sz="1600" i="1" strike="sngStrike">
                              <a:solidFill>
                                <a:srgbClr val="FF0000"/>
                              </a:solidFill>
                              <a:effectLst/>
                              <a:latin typeface="Cambria Math" panose="02040503050406030204" pitchFamily="18" charset="0"/>
                              <a:ea typeface="Calibri" panose="020F0502020204030204" pitchFamily="34" charset="0"/>
                            </a:rPr>
                            <m:t> </m:t>
                          </m:r>
                          <m:r>
                            <a:rPr lang="es-ES" sz="1600" i="1" strike="sngStrike">
                              <a:solidFill>
                                <a:srgbClr val="FF0000"/>
                              </a:solidFill>
                              <a:effectLst/>
                              <a:latin typeface="Cambria Math" panose="02040503050406030204" pitchFamily="18" charset="0"/>
                              <a:ea typeface="Calibri" panose="020F0502020204030204" pitchFamily="34" charset="0"/>
                            </a:rPr>
                            <m:t>𝑝𝑜𝑠𝑡𝑝𝑟𝑜𝑐𝑒𝑠𝑜</m:t>
                          </m:r>
                        </m:e>
                      </m:d>
                      <m:r>
                        <a:rPr lang="es-ES" sz="1600" i="1">
                          <a:effectLst/>
                          <a:latin typeface="Cambria Math" panose="02040503050406030204" pitchFamily="18" charset="0"/>
                          <a:ea typeface="Times New Roman" panose="02020603050405020304" pitchFamily="18" charset="0"/>
                        </a:rPr>
                        <m:t>+</m:t>
                      </m:r>
                      <m:d>
                        <m:dPr>
                          <m:ctrlPr>
                            <a:rPr lang="es-EC" sz="1600" i="1">
                              <a:effectLst/>
                              <a:latin typeface="Cambria Math" panose="02040503050406030204" pitchFamily="18" charset="0"/>
                              <a:ea typeface="Times New Roman" panose="02020603050405020304" pitchFamily="18" charset="0"/>
                            </a:rPr>
                          </m:ctrlPr>
                        </m:dPr>
                        <m:e>
                          <m:f>
                            <m:fPr>
                              <m:ctrlPr>
                                <a:rPr lang="es-EC" sz="1600" i="1">
                                  <a:effectLst/>
                                  <a:latin typeface="Cambria Math" panose="02040503050406030204" pitchFamily="18" charset="0"/>
                                  <a:ea typeface="Calibri" panose="020F0502020204030204" pitchFamily="34" charset="0"/>
                                </a:rPr>
                              </m:ctrlPr>
                            </m:fPr>
                            <m:num>
                              <m:r>
                                <a:rPr lang="es-ES" sz="1600" i="1">
                                  <a:effectLst/>
                                  <a:latin typeface="Cambria Math" panose="02040503050406030204" pitchFamily="18" charset="0"/>
                                  <a:ea typeface="Calibri" panose="020F0502020204030204" pitchFamily="34" charset="0"/>
                                </a:rPr>
                                <m:t>𝐹𝑉</m:t>
                              </m:r>
                              <m:r>
                                <a:rPr lang="es-ES" sz="1600" i="1">
                                  <a:effectLst/>
                                  <a:latin typeface="Cambria Math" panose="02040503050406030204" pitchFamily="18" charset="0"/>
                                  <a:ea typeface="Calibri" panose="020F0502020204030204" pitchFamily="34" charset="0"/>
                                </a:rPr>
                                <m:t>+</m:t>
                              </m:r>
                              <m:r>
                                <a:rPr lang="es-ES" sz="1600" i="1">
                                  <a:effectLst/>
                                  <a:latin typeface="Cambria Math" panose="02040503050406030204" pitchFamily="18" charset="0"/>
                                  <a:ea typeface="Calibri" panose="020F0502020204030204" pitchFamily="34" charset="0"/>
                                </a:rPr>
                                <m:t>𝐹𝑉𝐼𝐼</m:t>
                              </m:r>
                            </m:num>
                            <m:den>
                              <m:r>
                                <a:rPr lang="es-ES" sz="1600" i="1">
                                  <a:effectLst/>
                                  <a:latin typeface="Cambria Math" panose="02040503050406030204" pitchFamily="18" charset="0"/>
                                  <a:ea typeface="Calibri" panose="020F0502020204030204" pitchFamily="34" charset="0"/>
                                </a:rPr>
                                <m:t># </m:t>
                              </m:r>
                              <m:r>
                                <a:rPr lang="es-ES" sz="1600" i="1">
                                  <a:effectLst/>
                                  <a:latin typeface="Cambria Math" panose="02040503050406030204" pitchFamily="18" charset="0"/>
                                  <a:ea typeface="Calibri" panose="020F0502020204030204" pitchFamily="34" charset="0"/>
                                </a:rPr>
                                <m:t>𝑝𝑢𝑛𝑡𝑜𝑠</m:t>
                              </m:r>
                            </m:den>
                          </m:f>
                        </m:e>
                      </m:d>
                    </m:oMath>
                  </m:oMathPara>
                </a14:m>
                <a:endParaRPr lang="es-EC" sz="3200" dirty="0">
                  <a:effectLst/>
                  <a:latin typeface="Times New Roman" panose="02020603050405020304" pitchFamily="18" charset="0"/>
                  <a:ea typeface="Calibri" panose="020F0502020204030204" pitchFamily="34" charset="0"/>
                </a:endParaRPr>
              </a:p>
              <a:p>
                <a:pPr indent="180340" algn="ctr">
                  <a:lnSpc>
                    <a:spcPct val="150000"/>
                  </a:lnSpc>
                  <a:spcAft>
                    <a:spcPts val="1200"/>
                  </a:spcAft>
                </a:pPr>
                <a:r>
                  <a:rPr lang="es-ES" sz="2000" b="1" dirty="0">
                    <a:effectLst/>
                    <a:latin typeface="Times New Roman" panose="02020603050405020304" pitchFamily="18" charset="0"/>
                    <a:ea typeface="Calibri" panose="020F0502020204030204" pitchFamily="34" charset="0"/>
                  </a:rPr>
                  <a:t>Fórmula (2)</a:t>
                </a:r>
                <a:endParaRPr lang="es-EC" sz="2000" dirty="0">
                  <a:effectLst/>
                  <a:latin typeface="Times New Roman" panose="02020603050405020304" pitchFamily="18" charset="0"/>
                  <a:ea typeface="Calibri" panose="020F0502020204030204" pitchFamily="34" charset="0"/>
                </a:endParaRPr>
              </a:p>
              <a:p>
                <a:pPr indent="180340" algn="just">
                  <a:lnSpc>
                    <a:spcPct val="150000"/>
                  </a:lnSpc>
                  <a:spcAft>
                    <a:spcPts val="1200"/>
                  </a:spcAft>
                </a:pPr>
                <a14:m>
                  <m:oMathPara xmlns:m="http://schemas.openxmlformats.org/officeDocument/2006/math">
                    <m:oMathParaPr>
                      <m:jc m:val="centerGroup"/>
                    </m:oMathParaPr>
                    <m:oMath xmlns:m="http://schemas.openxmlformats.org/officeDocument/2006/math">
                      <m:r>
                        <a:rPr lang="es-ES" sz="2000" i="1">
                          <a:effectLst/>
                          <a:latin typeface="Cambria Math" panose="02040503050406030204" pitchFamily="18" charset="0"/>
                          <a:ea typeface="Times New Roman" panose="02020603050405020304" pitchFamily="18" charset="0"/>
                        </a:rPr>
                        <m:t>𝐶𝑜𝑠𝑡𝑜</m:t>
                      </m:r>
                      <m:r>
                        <a:rPr lang="es-ES" sz="2000" i="1">
                          <a:effectLst/>
                          <a:latin typeface="Cambria Math" panose="02040503050406030204" pitchFamily="18" charset="0"/>
                          <a:ea typeface="Times New Roman" panose="02020603050405020304" pitchFamily="18" charset="0"/>
                        </a:rPr>
                        <m:t> </m:t>
                      </m:r>
                      <m:r>
                        <a:rPr lang="es-ES" sz="2000" i="1">
                          <a:effectLst/>
                          <a:latin typeface="Cambria Math" panose="02040503050406030204" pitchFamily="18" charset="0"/>
                          <a:ea typeface="Times New Roman" panose="02020603050405020304" pitchFamily="18" charset="0"/>
                        </a:rPr>
                        <m:t>𝑈𝑛𝑖𝑡𝑎𝑟𝑖𝑜</m:t>
                      </m:r>
                      <m:r>
                        <a:rPr lang="es-ES" sz="2000" i="1">
                          <a:effectLst/>
                          <a:latin typeface="Cambria Math" panose="02040503050406030204" pitchFamily="18" charset="0"/>
                          <a:ea typeface="Times New Roman" panose="02020603050405020304" pitchFamily="18" charset="0"/>
                        </a:rPr>
                        <m:t> (# </m:t>
                      </m:r>
                      <m:r>
                        <a:rPr lang="es-ES" sz="2000" i="1">
                          <a:effectLst/>
                          <a:latin typeface="Cambria Math" panose="02040503050406030204" pitchFamily="18" charset="0"/>
                          <a:ea typeface="Times New Roman" panose="02020603050405020304" pitchFamily="18" charset="0"/>
                        </a:rPr>
                        <m:t>𝑝𝑢𝑛𝑡𝑜𝑠</m:t>
                      </m:r>
                      <m:r>
                        <a:rPr lang="es-ES" sz="2000" i="1">
                          <a:effectLst/>
                          <a:latin typeface="Cambria Math" panose="02040503050406030204" pitchFamily="18" charset="0"/>
                          <a:ea typeface="Times New Roman" panose="02020603050405020304" pitchFamily="18" charset="0"/>
                        </a:rPr>
                        <m:t>≤</m:t>
                      </m:r>
                      <m:r>
                        <a:rPr lang="es-ES" sz="2000" i="1">
                          <a:effectLst/>
                          <a:latin typeface="Cambria Math" panose="02040503050406030204" pitchFamily="18" charset="0"/>
                          <a:ea typeface="Times New Roman" panose="02020603050405020304" pitchFamily="18" charset="0"/>
                        </a:rPr>
                        <m:t>𝑟𝑒𝑛𝑑𝑖𝑚𝑖𝑒𝑛𝑡𝑜</m:t>
                      </m:r>
                      <m:r>
                        <a:rPr lang="es-ES" sz="2000" i="1">
                          <a:effectLst/>
                          <a:latin typeface="Cambria Math" panose="02040503050406030204" pitchFamily="18" charset="0"/>
                          <a:ea typeface="Times New Roman" panose="02020603050405020304" pitchFamily="18" charset="0"/>
                        </a:rPr>
                        <m:t>)= </m:t>
                      </m:r>
                      <m:f>
                        <m:fPr>
                          <m:ctrlPr>
                            <a:rPr lang="es-EC" sz="2000" i="1">
                              <a:effectLst/>
                              <a:latin typeface="Cambria Math" panose="02040503050406030204" pitchFamily="18" charset="0"/>
                              <a:ea typeface="Calibri" panose="020F0502020204030204" pitchFamily="34" charset="0"/>
                            </a:rPr>
                          </m:ctrlPr>
                        </m:fPr>
                        <m:num>
                          <m:r>
                            <a:rPr lang="es-ES" sz="2000" i="1">
                              <a:effectLst/>
                              <a:latin typeface="Cambria Math" panose="02040503050406030204" pitchFamily="18" charset="0"/>
                              <a:ea typeface="Calibri" panose="020F0502020204030204" pitchFamily="34" charset="0"/>
                            </a:rPr>
                            <m:t>𝐹𝐼</m:t>
                          </m:r>
                          <m:r>
                            <a:rPr lang="es-ES" sz="2000" i="1">
                              <a:effectLst/>
                              <a:latin typeface="Cambria Math" panose="02040503050406030204" pitchFamily="18" charset="0"/>
                              <a:ea typeface="Calibri" panose="020F0502020204030204" pitchFamily="34" charset="0"/>
                            </a:rPr>
                            <m:t>+</m:t>
                          </m:r>
                          <m:r>
                            <a:rPr lang="es-ES" sz="2000" i="1">
                              <a:effectLst/>
                              <a:latin typeface="Cambria Math" panose="02040503050406030204" pitchFamily="18" charset="0"/>
                              <a:ea typeface="Calibri" panose="020F0502020204030204" pitchFamily="34" charset="0"/>
                            </a:rPr>
                            <m:t>𝐹𝐼𝐼</m:t>
                          </m:r>
                          <m:r>
                            <a:rPr lang="es-ES" sz="2000" i="1">
                              <a:effectLst/>
                              <a:latin typeface="Cambria Math" panose="02040503050406030204" pitchFamily="18" charset="0"/>
                              <a:ea typeface="Calibri" panose="020F0502020204030204" pitchFamily="34" charset="0"/>
                            </a:rPr>
                            <m:t>+</m:t>
                          </m:r>
                          <m:r>
                            <a:rPr lang="es-ES" sz="2000" i="1">
                              <a:effectLst/>
                              <a:latin typeface="Cambria Math" panose="02040503050406030204" pitchFamily="18" charset="0"/>
                              <a:ea typeface="Calibri" panose="020F0502020204030204" pitchFamily="34" charset="0"/>
                            </a:rPr>
                            <m:t>𝐹𝐼𝐼𝐼</m:t>
                          </m:r>
                          <m:r>
                            <a:rPr lang="es-ES" sz="2000" i="1">
                              <a:effectLst/>
                              <a:latin typeface="Cambria Math" panose="02040503050406030204" pitchFamily="18" charset="0"/>
                              <a:ea typeface="Calibri" panose="020F0502020204030204" pitchFamily="34" charset="0"/>
                            </a:rPr>
                            <m:t>+</m:t>
                          </m:r>
                          <m:r>
                            <a:rPr lang="es-ES" sz="2000" i="1">
                              <a:effectLst/>
                              <a:latin typeface="Cambria Math" panose="02040503050406030204" pitchFamily="18" charset="0"/>
                              <a:ea typeface="Calibri" panose="020F0502020204030204" pitchFamily="34" charset="0"/>
                            </a:rPr>
                            <m:t>𝐹𝐼𝑉</m:t>
                          </m:r>
                          <m:r>
                            <a:rPr lang="es-ES" sz="2000" i="1">
                              <a:effectLst/>
                              <a:latin typeface="Cambria Math" panose="02040503050406030204" pitchFamily="18" charset="0"/>
                              <a:ea typeface="Calibri" panose="020F0502020204030204" pitchFamily="34" charset="0"/>
                            </a:rPr>
                            <m:t>+</m:t>
                          </m:r>
                          <m:r>
                            <a:rPr lang="es-ES" sz="2000" i="1">
                              <a:effectLst/>
                              <a:latin typeface="Cambria Math" panose="02040503050406030204" pitchFamily="18" charset="0"/>
                              <a:ea typeface="Calibri" panose="020F0502020204030204" pitchFamily="34" charset="0"/>
                            </a:rPr>
                            <m:t>𝐹𝑉</m:t>
                          </m:r>
                          <m:r>
                            <a:rPr lang="es-ES" sz="2000" i="1">
                              <a:effectLst/>
                              <a:latin typeface="Cambria Math" panose="02040503050406030204" pitchFamily="18" charset="0"/>
                              <a:ea typeface="Calibri" panose="020F0502020204030204" pitchFamily="34" charset="0"/>
                            </a:rPr>
                            <m:t>+</m:t>
                          </m:r>
                          <m:r>
                            <a:rPr lang="es-ES" sz="2000" i="1">
                              <a:effectLst/>
                              <a:latin typeface="Cambria Math" panose="02040503050406030204" pitchFamily="18" charset="0"/>
                              <a:ea typeface="Calibri" panose="020F0502020204030204" pitchFamily="34" charset="0"/>
                            </a:rPr>
                            <m:t>𝐹𝑉𝐼</m:t>
                          </m:r>
                          <m:r>
                            <a:rPr lang="es-ES" sz="2000" i="1">
                              <a:effectLst/>
                              <a:latin typeface="Cambria Math" panose="02040503050406030204" pitchFamily="18" charset="0"/>
                              <a:ea typeface="Calibri" panose="020F0502020204030204" pitchFamily="34" charset="0"/>
                            </a:rPr>
                            <m:t>+</m:t>
                          </m:r>
                          <m:r>
                            <a:rPr lang="es-ES" sz="2000" i="1">
                              <a:effectLst/>
                              <a:latin typeface="Cambria Math" panose="02040503050406030204" pitchFamily="18" charset="0"/>
                              <a:ea typeface="Calibri" panose="020F0502020204030204" pitchFamily="34" charset="0"/>
                            </a:rPr>
                            <m:t>𝐹𝑉𝐼𝐼</m:t>
                          </m:r>
                        </m:num>
                        <m:den>
                          <m:r>
                            <a:rPr lang="es-ES" sz="2000" i="1">
                              <a:effectLst/>
                              <a:latin typeface="Cambria Math" panose="02040503050406030204" pitchFamily="18" charset="0"/>
                              <a:ea typeface="Calibri" panose="020F0502020204030204" pitchFamily="34" charset="0"/>
                            </a:rPr>
                            <m:t># </m:t>
                          </m:r>
                          <m:r>
                            <a:rPr lang="es-ES" sz="2000" i="1">
                              <a:effectLst/>
                              <a:latin typeface="Cambria Math" panose="02040503050406030204" pitchFamily="18" charset="0"/>
                              <a:ea typeface="Calibri" panose="020F0502020204030204" pitchFamily="34" charset="0"/>
                            </a:rPr>
                            <m:t>𝑝𝑢𝑛𝑡𝑜𝑠</m:t>
                          </m:r>
                        </m:den>
                      </m:f>
                    </m:oMath>
                  </m:oMathPara>
                </a14:m>
                <a:endParaRPr lang="es-EC" sz="3200" dirty="0">
                  <a:effectLst/>
                  <a:latin typeface="Times New Roman" panose="02020603050405020304" pitchFamily="18" charset="0"/>
                  <a:ea typeface="Calibri" panose="020F0502020204030204" pitchFamily="34"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1217088" y="1181137"/>
                <a:ext cx="10545657" cy="3004733"/>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48305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rotWithShape="1">
          <a:blip r:embed="rId2"/>
          <a:srcRect l="41146" t="37871" r="17163" b="22723"/>
          <a:stretch/>
        </p:blipFill>
        <p:spPr>
          <a:xfrm>
            <a:off x="0" y="157217"/>
            <a:ext cx="12175750" cy="6470542"/>
          </a:xfrm>
          <a:prstGeom prst="rect">
            <a:avLst/>
          </a:prstGeom>
        </p:spPr>
      </p:pic>
    </p:spTree>
    <p:extLst>
      <p:ext uri="{BB962C8B-B14F-4D97-AF65-F5344CB8AC3E}">
        <p14:creationId xmlns:p14="http://schemas.microsoft.com/office/powerpoint/2010/main" val="2752774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2 Diagrama"/>
          <p:cNvGraphicFramePr/>
          <p:nvPr>
            <p:extLst>
              <p:ext uri="{D42A27DB-BD31-4B8C-83A1-F6EECF244321}">
                <p14:modId xmlns:p14="http://schemas.microsoft.com/office/powerpoint/2010/main" val="3717461074"/>
              </p:ext>
            </p:extLst>
          </p:nvPr>
        </p:nvGraphicFramePr>
        <p:xfrm>
          <a:off x="1642820" y="464950"/>
          <a:ext cx="9856922" cy="306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a14="http://schemas.microsoft.com/office/drawing/2010/main" Requires="a14">
          <p:sp>
            <p:nvSpPr>
              <p:cNvPr id="6" name="Rectángulo 5"/>
              <p:cNvSpPr/>
              <p:nvPr/>
            </p:nvSpPr>
            <p:spPr>
              <a:xfrm>
                <a:off x="537276" y="4395368"/>
                <a:ext cx="11654724" cy="461665"/>
              </a:xfrm>
              <a:prstGeom prst="rect">
                <a:avLst/>
              </a:prstGeom>
              <a:solidFill>
                <a:schemeClr val="accent6">
                  <a:lumMod val="50000"/>
                </a:schemeClr>
              </a:solidFill>
            </p:spPr>
            <p:txBody>
              <a:bodyPr wrap="square">
                <a:spAutoFit/>
              </a:bodyPr>
              <a:lstStyle/>
              <a:p>
                <a14:m>
                  <m:oMathPara xmlns:m="http://schemas.openxmlformats.org/officeDocument/2006/math">
                    <m:oMathParaPr>
                      <m:jc m:val="centerGroup"/>
                    </m:oMathParaPr>
                    <m:oMath xmlns:m="http://schemas.openxmlformats.org/officeDocument/2006/math">
                      <m:r>
                        <a:rPr lang="es-EC" sz="2400" i="1" smtClean="0">
                          <a:solidFill>
                            <a:schemeClr val="bg1"/>
                          </a:solidFill>
                          <a:latin typeface="Cambria Math" panose="02040503050406030204" pitchFamily="18" charset="0"/>
                        </a:rPr>
                        <m:t>𝑃𝑟𝑒𝑠𝑢𝑝𝑢𝑒𝑠𝑡𝑜</m:t>
                      </m:r>
                      <m:r>
                        <a:rPr lang="es-EC" sz="2400" i="0">
                          <a:solidFill>
                            <a:schemeClr val="bg1"/>
                          </a:solidFill>
                          <a:latin typeface="Cambria Math" panose="02040503050406030204" pitchFamily="18" charset="0"/>
                        </a:rPr>
                        <m:t> </m:t>
                      </m:r>
                      <m:r>
                        <a:rPr lang="es-EC" sz="2400" i="1">
                          <a:solidFill>
                            <a:schemeClr val="bg1"/>
                          </a:solidFill>
                          <a:latin typeface="Cambria Math" panose="02040503050406030204" pitchFamily="18" charset="0"/>
                        </a:rPr>
                        <m:t>𝑃𝑜𝑠𝑖𝑐𝑖𝑜𝑛𝑎𝑚𝑖𝑒𝑛𝑡𝑜</m:t>
                      </m:r>
                      <m:r>
                        <a:rPr lang="es-EC" sz="2400" i="0">
                          <a:solidFill>
                            <a:schemeClr val="bg1"/>
                          </a:solidFill>
                          <a:latin typeface="Cambria Math" panose="02040503050406030204" pitchFamily="18" charset="0"/>
                        </a:rPr>
                        <m:t> </m:t>
                      </m:r>
                      <m:r>
                        <a:rPr lang="es-EC" sz="2400" i="1">
                          <a:solidFill>
                            <a:schemeClr val="bg1"/>
                          </a:solidFill>
                          <a:latin typeface="Cambria Math" panose="02040503050406030204" pitchFamily="18" charset="0"/>
                        </a:rPr>
                        <m:t>𝑆𝑎𝑡𝑒𝑙𝑖𝑡𝑎𝑙</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𝐶𝑜𝑠𝑡𝑜</m:t>
                      </m:r>
                      <m:r>
                        <a:rPr lang="es-EC" sz="2400" i="0">
                          <a:solidFill>
                            <a:schemeClr val="bg1"/>
                          </a:solidFill>
                          <a:latin typeface="Cambria Math" panose="02040503050406030204" pitchFamily="18" charset="0"/>
                        </a:rPr>
                        <m:t> </m:t>
                      </m:r>
                      <m:r>
                        <a:rPr lang="es-EC" sz="2400" i="1">
                          <a:solidFill>
                            <a:schemeClr val="bg1"/>
                          </a:solidFill>
                          <a:latin typeface="Cambria Math" panose="02040503050406030204" pitchFamily="18" charset="0"/>
                        </a:rPr>
                        <m:t>𝑇𝑜𝑡𝑎𝑙</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𝐼𝑚𝑝𝑟𝑒𝑣𝑖𝑠𝑡𝑜𝑠</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𝑈𝑡𝑖𝑙𝑖𝑑𝑎𝑑</m:t>
                      </m:r>
                    </m:oMath>
                  </m:oMathPara>
                </a14:m>
                <a:endParaRPr lang="es-EC" sz="2400" dirty="0">
                  <a:solidFill>
                    <a:schemeClr val="bg1"/>
                  </a:solidFill>
                </a:endParaRPr>
              </a:p>
            </p:txBody>
          </p:sp>
        </mc:Choice>
        <mc:Fallback>
          <p:sp>
            <p:nvSpPr>
              <p:cNvPr id="6" name="Rectángulo 5"/>
              <p:cNvSpPr>
                <a:spLocks noRot="1" noChangeAspect="1" noMove="1" noResize="1" noEditPoints="1" noAdjustHandles="1" noChangeArrowheads="1" noChangeShapeType="1" noTextEdit="1"/>
              </p:cNvSpPr>
              <p:nvPr/>
            </p:nvSpPr>
            <p:spPr>
              <a:xfrm>
                <a:off x="537276" y="4395368"/>
                <a:ext cx="11654724" cy="461665"/>
              </a:xfrm>
              <a:prstGeom prst="rect">
                <a:avLst/>
              </a:prstGeom>
              <a:blipFill rotWithShape="0">
                <a:blip r:embed="rId7"/>
                <a:stretch>
                  <a:fillRect b="-17105"/>
                </a:stretch>
              </a:blipFill>
            </p:spPr>
            <p:txBody>
              <a:bodyPr/>
              <a:lstStyle/>
              <a:p>
                <a:r>
                  <a:rPr lang="es-EC">
                    <a:noFill/>
                  </a:rPr>
                  <a:t> </a:t>
                </a:r>
              </a:p>
            </p:txBody>
          </p:sp>
        </mc:Fallback>
      </mc:AlternateContent>
    </p:spTree>
    <p:extLst>
      <p:ext uri="{BB962C8B-B14F-4D97-AF65-F5344CB8AC3E}">
        <p14:creationId xmlns:p14="http://schemas.microsoft.com/office/powerpoint/2010/main" val="1605929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163763770"/>
              </p:ext>
            </p:extLst>
          </p:nvPr>
        </p:nvGraphicFramePr>
        <p:xfrm>
          <a:off x="0" y="706439"/>
          <a:ext cx="119253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Rectángulo"/>
          <p:cNvSpPr/>
          <p:nvPr/>
        </p:nvSpPr>
        <p:spPr>
          <a:xfrm>
            <a:off x="3857661" y="121708"/>
            <a:ext cx="4403654" cy="670983"/>
          </a:xfrm>
          <a:prstGeom prst="rect">
            <a:avLst/>
          </a:prstGeom>
          <a:solidFill>
            <a:srgbClr val="0D97FF"/>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bg1"/>
                </a:solidFill>
                <a:latin typeface="Arial" panose="020B0604020202020204" pitchFamily="34" charset="0"/>
                <a:cs typeface="Arial" panose="020B0604020202020204" pitchFamily="34" charset="0"/>
              </a:rPr>
              <a:t>Ortoimagen</a:t>
            </a:r>
            <a:endParaRPr lang="es-EC" sz="2133" b="1" dirty="0">
              <a:solidFill>
                <a:schemeClr val="bg1"/>
              </a:solidFill>
              <a:latin typeface="Arial" panose="020B0604020202020204" pitchFamily="34" charset="0"/>
              <a:cs typeface="Arial" panose="020B0604020202020204" pitchFamily="34" charset="0"/>
            </a:endParaRPr>
          </a:p>
        </p:txBody>
      </p:sp>
      <p:sp>
        <p:nvSpPr>
          <p:cNvPr id="7" name="Flecha abajo 6"/>
          <p:cNvSpPr/>
          <p:nvPr/>
        </p:nvSpPr>
        <p:spPr>
          <a:xfrm>
            <a:off x="1238250" y="3657600"/>
            <a:ext cx="647700" cy="47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81050" y="4369859"/>
            <a:ext cx="1562100" cy="609600"/>
          </a:xfrm>
          <a:prstGeom prst="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latin typeface="Arial" panose="020B0604020202020204" pitchFamily="34" charset="0"/>
                <a:cs typeface="Arial" panose="020B0604020202020204" pitchFamily="34" charset="0"/>
              </a:rPr>
              <a:t>UAV</a:t>
            </a:r>
            <a:endParaRPr lang="es-EC" sz="2000" dirty="0">
              <a:solidFill>
                <a:schemeClr val="tx1"/>
              </a:solidFill>
              <a:latin typeface="Arial" panose="020B0604020202020204" pitchFamily="34" charset="0"/>
              <a:cs typeface="Arial" panose="020B0604020202020204" pitchFamily="34" charset="0"/>
            </a:endParaRPr>
          </a:p>
        </p:txBody>
      </p:sp>
      <p:sp>
        <p:nvSpPr>
          <p:cNvPr id="9" name="Rectángulo 8"/>
          <p:cNvSpPr/>
          <p:nvPr/>
        </p:nvSpPr>
        <p:spPr>
          <a:xfrm>
            <a:off x="781050" y="5215468"/>
            <a:ext cx="1562100" cy="609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latin typeface="Arial" panose="020B0604020202020204" pitchFamily="34" charset="0"/>
                <a:cs typeface="Arial" panose="020B0604020202020204" pitchFamily="34" charset="0"/>
              </a:rPr>
              <a:t>Imagen Satelital</a:t>
            </a:r>
            <a:endParaRPr lang="es-EC" sz="2000" dirty="0">
              <a:solidFill>
                <a:schemeClr val="tx1"/>
              </a:solidFill>
              <a:latin typeface="Arial" panose="020B0604020202020204" pitchFamily="34" charset="0"/>
              <a:cs typeface="Arial" panose="020B0604020202020204" pitchFamily="34" charset="0"/>
            </a:endParaRPr>
          </a:p>
        </p:txBody>
      </p:sp>
      <p:pic>
        <p:nvPicPr>
          <p:cNvPr id="10" name="Imagen 9"/>
          <p:cNvPicPr/>
          <p:nvPr/>
        </p:nvPicPr>
        <p:blipFill rotWithShape="1">
          <a:blip r:embed="rId7"/>
          <a:srcRect l="31829" t="47242" r="48727" b="25712"/>
          <a:stretch/>
        </p:blipFill>
        <p:spPr bwMode="auto">
          <a:xfrm>
            <a:off x="3765215" y="3562350"/>
            <a:ext cx="3048600" cy="2729443"/>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2419350" y="6196543"/>
            <a:ext cx="6096000" cy="729430"/>
          </a:xfrm>
          <a:prstGeom prst="rect">
            <a:avLst/>
          </a:prstGeom>
        </p:spPr>
        <p:txBody>
          <a:bodyPr>
            <a:spAutoFit/>
          </a:bodyPr>
          <a:lstStyle/>
          <a:p>
            <a:pPr algn="ctr">
              <a:lnSpc>
                <a:spcPct val="115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Especificaciones técnicas de ortofotos digitales</a:t>
            </a:r>
          </a:p>
          <a:p>
            <a:pPr algn="ctr">
              <a:lnSpc>
                <a:spcPct val="115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Fuente: </a:t>
            </a:r>
            <a:r>
              <a:rPr lang="es-EC" dirty="0">
                <a:latin typeface="Times New Roman" panose="02020603050405020304" pitchFamily="18" charset="0"/>
                <a:ea typeface="Calibri" panose="020F0502020204030204" pitchFamily="34" charset="0"/>
                <a:cs typeface="Times New Roman" panose="02020603050405020304" pitchFamily="18" charset="0"/>
              </a:rPr>
              <a:t>(IGM, 2008)</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Flecha abajo 11"/>
          <p:cNvSpPr/>
          <p:nvPr/>
        </p:nvSpPr>
        <p:spPr>
          <a:xfrm rot="16200000">
            <a:off x="2631740" y="4758268"/>
            <a:ext cx="647700" cy="4762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8387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389060" y="761998"/>
                <a:ext cx="10018713" cy="3352802"/>
              </a:xfrm>
            </p:spPr>
            <p:txBody>
              <a:bodyPr>
                <a:normAutofit fontScale="40000" lnSpcReduction="20000"/>
              </a:bodyPr>
              <a:lstStyle/>
              <a:p>
                <a14:m>
                  <m:oMath xmlns:m="http://schemas.openxmlformats.org/officeDocument/2006/math">
                    <m:r>
                      <a:rPr lang="es-US" sz="3500" i="1"/>
                      <m:t>𝑎𝑙𝑡𝑢𝑟𝑎</m:t>
                    </m:r>
                    <m:r>
                      <a:rPr lang="es-US" sz="3500" i="1"/>
                      <m:t> </m:t>
                    </m:r>
                    <m:r>
                      <a:rPr lang="es-US" sz="3500" i="1"/>
                      <m:t>𝑑𝑒</m:t>
                    </m:r>
                    <m:r>
                      <a:rPr lang="es-US" sz="3500" i="1"/>
                      <m:t> </m:t>
                    </m:r>
                    <m:r>
                      <a:rPr lang="es-US" sz="3500" i="1"/>
                      <m:t>𝑣𝑢𝑒𝑙𝑜</m:t>
                    </m:r>
                    <m:r>
                      <a:rPr lang="es-US" sz="3500" i="1"/>
                      <m:t>= </m:t>
                    </m:r>
                    <m:f>
                      <m:fPr>
                        <m:ctrlPr>
                          <a:rPr lang="es-EC" sz="3500" i="1"/>
                        </m:ctrlPr>
                      </m:fPr>
                      <m:num>
                        <m:r>
                          <a:rPr lang="es-US" sz="3500" i="1"/>
                          <m:t>𝐺𝑆𝐷</m:t>
                        </m:r>
                        <m:r>
                          <a:rPr lang="es-US" sz="3500" i="1"/>
                          <m:t>∗ </m:t>
                        </m:r>
                        <m:r>
                          <a:rPr lang="es-US" sz="3500" i="1"/>
                          <m:t>𝑑𝑖𝑠𝑡𝑎𝑛𝑐𝑖𝑎</m:t>
                        </m:r>
                        <m:r>
                          <a:rPr lang="es-US" sz="3500" i="1"/>
                          <m:t> </m:t>
                        </m:r>
                        <m:r>
                          <a:rPr lang="es-US" sz="3500" i="1"/>
                          <m:t>𝑓𝑜𝑐𝑎𝑙</m:t>
                        </m:r>
                      </m:num>
                      <m:den>
                        <m:r>
                          <a:rPr lang="es-US" sz="3500" i="1"/>
                          <m:t>𝑡𝑎𝑚𝑎</m:t>
                        </m:r>
                        <m:r>
                          <a:rPr lang="es-US" sz="3500" i="1"/>
                          <m:t>ñ</m:t>
                        </m:r>
                        <m:r>
                          <a:rPr lang="es-US" sz="3500" i="1"/>
                          <m:t>𝑜</m:t>
                        </m:r>
                        <m:r>
                          <a:rPr lang="es-US" sz="3500" i="1"/>
                          <m:t> </m:t>
                        </m:r>
                        <m:r>
                          <a:rPr lang="es-US" sz="3500" i="1"/>
                          <m:t>𝑑𝑒</m:t>
                        </m:r>
                        <m:r>
                          <a:rPr lang="es-US" sz="3500" i="1"/>
                          <m:t> </m:t>
                        </m:r>
                        <m:r>
                          <a:rPr lang="es-US" sz="3500" i="1"/>
                          <m:t>𝑝</m:t>
                        </m:r>
                        <m:r>
                          <a:rPr lang="es-US" sz="3500" i="1"/>
                          <m:t>í</m:t>
                        </m:r>
                        <m:r>
                          <a:rPr lang="es-US" sz="3500" i="1"/>
                          <m:t>𝑥𝑒𝑙</m:t>
                        </m:r>
                      </m:den>
                    </m:f>
                  </m:oMath>
                </a14:m>
                <a:endParaRPr lang="es-EC" sz="3500" dirty="0" smtClean="0"/>
              </a:p>
              <a:p>
                <a14:m>
                  <m:oMath xmlns:m="http://schemas.openxmlformats.org/officeDocument/2006/math">
                    <m:r>
                      <a:rPr lang="es-US" sz="3500" i="1"/>
                      <m:t>𝐴</m:t>
                    </m:r>
                    <m:r>
                      <a:rPr lang="es-US" sz="3500" i="1"/>
                      <m:t>=</m:t>
                    </m:r>
                    <m:r>
                      <a:rPr lang="es-US" sz="3500" i="1"/>
                      <m:t>𝐴𝑛𝑐h𝑜</m:t>
                    </m:r>
                    <m:r>
                      <a:rPr lang="es-US" sz="3500" i="1"/>
                      <m:t> </m:t>
                    </m:r>
                    <m:r>
                      <a:rPr lang="es-US" sz="3500" i="1"/>
                      <m:t>𝑑𝑒</m:t>
                    </m:r>
                    <m:r>
                      <a:rPr lang="es-US" sz="3500" i="1"/>
                      <m:t> </m:t>
                    </m:r>
                    <m:r>
                      <a:rPr lang="es-US" sz="3500" i="1"/>
                      <m:t>𝑙𝑎</m:t>
                    </m:r>
                    <m:r>
                      <a:rPr lang="es-US" sz="3500" i="1"/>
                      <m:t> </m:t>
                    </m:r>
                    <m:r>
                      <a:rPr lang="es-US" sz="3500" i="1"/>
                      <m:t>𝑖𝑚𝑎𝑔𝑒𝑛</m:t>
                    </m:r>
                    <m:r>
                      <a:rPr lang="es-US" sz="3500" i="1"/>
                      <m:t>∗</m:t>
                    </m:r>
                    <m:d>
                      <m:dPr>
                        <m:ctrlPr>
                          <a:rPr lang="es-EC" sz="3500" i="1"/>
                        </m:ctrlPr>
                      </m:dPr>
                      <m:e>
                        <m:r>
                          <a:rPr lang="es-US" sz="3500" i="1"/>
                          <m:t>1−</m:t>
                        </m:r>
                        <m:f>
                          <m:fPr>
                            <m:ctrlPr>
                              <a:rPr lang="es-EC" sz="3500" i="1"/>
                            </m:ctrlPr>
                          </m:fPr>
                          <m:num>
                            <m:r>
                              <a:rPr lang="es-US" sz="3500" i="1"/>
                              <m:t>𝑞</m:t>
                            </m:r>
                          </m:num>
                          <m:den>
                            <m:r>
                              <a:rPr lang="es-US" sz="3500" i="1"/>
                              <m:t>100</m:t>
                            </m:r>
                          </m:den>
                        </m:f>
                      </m:e>
                    </m:d>
                  </m:oMath>
                </a14:m>
                <a:r>
                  <a:rPr lang="es-US" sz="3500" dirty="0"/>
                  <a:t>; </a:t>
                </a:r>
                <a:endParaRPr lang="es-US" sz="3500" dirty="0" smtClean="0"/>
              </a:p>
              <a:p>
                <a:r>
                  <a:rPr lang="es-US" sz="3500" dirty="0" smtClean="0"/>
                  <a:t>B </a:t>
                </a:r>
                <a14:m>
                  <m:oMath xmlns:m="http://schemas.openxmlformats.org/officeDocument/2006/math">
                    <m:r>
                      <a:rPr lang="es-US" sz="3500" i="1"/>
                      <m:t>=</m:t>
                    </m:r>
                    <m:r>
                      <a:rPr lang="es-US" sz="3500" i="1"/>
                      <m:t>𝐿𝑎𝑟𝑔𝑜</m:t>
                    </m:r>
                    <m:r>
                      <a:rPr lang="es-US" sz="3500" i="1"/>
                      <m:t> </m:t>
                    </m:r>
                    <m:r>
                      <a:rPr lang="es-US" sz="3500" i="1"/>
                      <m:t>𝑑𝑒</m:t>
                    </m:r>
                    <m:r>
                      <a:rPr lang="es-US" sz="3500" i="1"/>
                      <m:t> </m:t>
                    </m:r>
                    <m:r>
                      <a:rPr lang="es-US" sz="3500" i="1"/>
                      <m:t>𝑙𝑎</m:t>
                    </m:r>
                    <m:r>
                      <a:rPr lang="es-US" sz="3500" i="1"/>
                      <m:t> </m:t>
                    </m:r>
                    <m:r>
                      <a:rPr lang="es-US" sz="3500" i="1"/>
                      <m:t>𝑖𝑚𝑎𝑔𝑒𝑛</m:t>
                    </m:r>
                    <m:r>
                      <a:rPr lang="es-US" sz="3500" i="1"/>
                      <m:t>∗</m:t>
                    </m:r>
                    <m:d>
                      <m:dPr>
                        <m:ctrlPr>
                          <a:rPr lang="es-EC" sz="3500" i="1"/>
                        </m:ctrlPr>
                      </m:dPr>
                      <m:e>
                        <m:r>
                          <a:rPr lang="es-US" sz="3500" i="1"/>
                          <m:t>1−</m:t>
                        </m:r>
                        <m:f>
                          <m:fPr>
                            <m:ctrlPr>
                              <a:rPr lang="es-EC" sz="3500" i="1"/>
                            </m:ctrlPr>
                          </m:fPr>
                          <m:num>
                            <m:r>
                              <a:rPr lang="es-US" sz="3500" i="1"/>
                              <m:t>𝑝</m:t>
                            </m:r>
                          </m:num>
                          <m:den>
                            <m:r>
                              <a:rPr lang="es-US" sz="3500" i="1"/>
                              <m:t>100</m:t>
                            </m:r>
                          </m:den>
                        </m:f>
                      </m:e>
                    </m:d>
                  </m:oMath>
                </a14:m>
                <a:endParaRPr lang="es-EC" sz="3500" dirty="0" smtClean="0"/>
              </a:p>
              <a:p>
                <a14:m>
                  <m:oMath xmlns:m="http://schemas.openxmlformats.org/officeDocument/2006/math">
                    <m:r>
                      <a:rPr lang="es-US" sz="3500" i="1"/>
                      <m:t># </m:t>
                    </m:r>
                    <m:r>
                      <a:rPr lang="es-US" sz="3500" i="1"/>
                      <m:t>𝑑𝑒</m:t>
                    </m:r>
                    <m:r>
                      <a:rPr lang="es-US" sz="3500" i="1"/>
                      <m:t> </m:t>
                    </m:r>
                    <m:r>
                      <a:rPr lang="es-US" sz="3500" i="1"/>
                      <m:t>𝑙</m:t>
                    </m:r>
                    <m:r>
                      <a:rPr lang="es-US" sz="3500" i="1"/>
                      <m:t>í</m:t>
                    </m:r>
                    <m:r>
                      <a:rPr lang="es-US" sz="3500" i="1"/>
                      <m:t>𝑛𝑒𝑎𝑠</m:t>
                    </m:r>
                    <m:r>
                      <a:rPr lang="es-US" sz="3500" i="1"/>
                      <m:t> </m:t>
                    </m:r>
                    <m:r>
                      <a:rPr lang="es-US" sz="3500" i="1"/>
                      <m:t>𝑑𝑒</m:t>
                    </m:r>
                    <m:r>
                      <a:rPr lang="es-US" sz="3500" i="1"/>
                      <m:t> </m:t>
                    </m:r>
                    <m:r>
                      <a:rPr lang="es-US" sz="3500" i="1"/>
                      <m:t>𝑣𝑢𝑒𝑙𝑜</m:t>
                    </m:r>
                    <m:r>
                      <a:rPr lang="es-US" sz="3500" i="1"/>
                      <m:t>=</m:t>
                    </m:r>
                    <m:f>
                      <m:fPr>
                        <m:ctrlPr>
                          <a:rPr lang="es-EC" sz="3500" i="1"/>
                        </m:ctrlPr>
                      </m:fPr>
                      <m:num>
                        <m:r>
                          <a:rPr lang="es-US" sz="3500" i="1"/>
                          <m:t>𝐴𝑛𝑐h𝑜</m:t>
                        </m:r>
                        <m:r>
                          <a:rPr lang="es-US" sz="3500" i="1"/>
                          <m:t> </m:t>
                        </m:r>
                        <m:r>
                          <a:rPr lang="es-US" sz="3500" i="1"/>
                          <m:t>𝑑𝑒𝑙</m:t>
                        </m:r>
                        <m:r>
                          <a:rPr lang="es-US" sz="3500" i="1"/>
                          <m:t> </m:t>
                        </m:r>
                        <m:r>
                          <a:rPr lang="es-US" sz="3500" i="1"/>
                          <m:t>𝑡𝑒𝑟𝑟𝑒𝑛𝑜</m:t>
                        </m:r>
                        <m:r>
                          <a:rPr lang="es-US" sz="3500" i="1"/>
                          <m:t>+30</m:t>
                        </m:r>
                      </m:num>
                      <m:den>
                        <m:r>
                          <a:rPr lang="es-US" sz="3500" i="1"/>
                          <m:t>𝐴</m:t>
                        </m:r>
                      </m:den>
                    </m:f>
                  </m:oMath>
                </a14:m>
                <a:endParaRPr lang="es-EC" sz="3500" dirty="0"/>
              </a:p>
              <a:p>
                <a14:m>
                  <m:oMath xmlns:m="http://schemas.openxmlformats.org/officeDocument/2006/math">
                    <m:r>
                      <a:rPr lang="es-US" sz="3500" i="1"/>
                      <m:t># </m:t>
                    </m:r>
                    <m:r>
                      <a:rPr lang="es-US" sz="3500" i="1"/>
                      <m:t>𝑑𝑒</m:t>
                    </m:r>
                    <m:r>
                      <a:rPr lang="es-US" sz="3500" i="1"/>
                      <m:t> </m:t>
                    </m:r>
                    <m:r>
                      <a:rPr lang="es-US" sz="3500" i="1"/>
                      <m:t>𝑖𝑚</m:t>
                    </m:r>
                    <m:r>
                      <a:rPr lang="es-US" sz="3500" i="1"/>
                      <m:t>á</m:t>
                    </m:r>
                    <m:r>
                      <a:rPr lang="es-US" sz="3500" i="1"/>
                      <m:t>𝑔𝑒𝑛𝑒𝑠</m:t>
                    </m:r>
                    <m:r>
                      <a:rPr lang="es-US" sz="3500" i="1"/>
                      <m:t> </m:t>
                    </m:r>
                    <m:r>
                      <a:rPr lang="es-US" sz="3500" i="1"/>
                      <m:t>𝑝𝑜𝑟</m:t>
                    </m:r>
                    <m:r>
                      <a:rPr lang="es-US" sz="3500" i="1"/>
                      <m:t> </m:t>
                    </m:r>
                    <m:r>
                      <a:rPr lang="es-US" sz="3500" i="1"/>
                      <m:t>𝑙</m:t>
                    </m:r>
                    <m:r>
                      <a:rPr lang="es-US" sz="3500" i="1"/>
                      <m:t>í</m:t>
                    </m:r>
                    <m:r>
                      <a:rPr lang="es-US" sz="3500" i="1"/>
                      <m:t>𝑛𝑒𝑎</m:t>
                    </m:r>
                    <m:r>
                      <a:rPr lang="es-US" sz="3500" i="1"/>
                      <m:t> </m:t>
                    </m:r>
                    <m:r>
                      <a:rPr lang="es-US" sz="3500" i="1"/>
                      <m:t>𝑑𝑒</m:t>
                    </m:r>
                    <m:r>
                      <a:rPr lang="es-US" sz="3500" i="1"/>
                      <m:t> </m:t>
                    </m:r>
                    <m:r>
                      <a:rPr lang="es-US" sz="3500" i="1"/>
                      <m:t>𝑣𝑢𝑒𝑙𝑜</m:t>
                    </m:r>
                    <m:r>
                      <a:rPr lang="es-US" sz="3500" i="1"/>
                      <m:t>=</m:t>
                    </m:r>
                    <m:f>
                      <m:fPr>
                        <m:ctrlPr>
                          <a:rPr lang="es-EC" sz="3500" i="1"/>
                        </m:ctrlPr>
                      </m:fPr>
                      <m:num>
                        <m:r>
                          <a:rPr lang="es-US" sz="3500" i="1"/>
                          <m:t>𝐿𝑎𝑟𝑔𝑜</m:t>
                        </m:r>
                        <m:r>
                          <a:rPr lang="es-US" sz="3500" i="1"/>
                          <m:t> </m:t>
                        </m:r>
                        <m:r>
                          <a:rPr lang="es-US" sz="3500" i="1"/>
                          <m:t>𝑑𝑒𝑙</m:t>
                        </m:r>
                        <m:r>
                          <a:rPr lang="es-US" sz="3500" i="1"/>
                          <m:t> </m:t>
                        </m:r>
                        <m:r>
                          <a:rPr lang="es-US" sz="3500" i="1"/>
                          <m:t>𝑡𝑒𝑟𝑟𝑒𝑛𝑜</m:t>
                        </m:r>
                      </m:num>
                      <m:den>
                        <m:r>
                          <a:rPr lang="es-US" sz="3500" i="1"/>
                          <m:t>𝐵</m:t>
                        </m:r>
                      </m:den>
                    </m:f>
                    <m:r>
                      <a:rPr lang="es-US" sz="3500" i="1"/>
                      <m:t>+4</m:t>
                    </m:r>
                  </m:oMath>
                </a14:m>
                <a:endParaRPr lang="es-EC" sz="3500" dirty="0"/>
              </a:p>
              <a:p>
                <a14:m>
                  <m:oMath xmlns:m="http://schemas.openxmlformats.org/officeDocument/2006/math">
                    <m:r>
                      <a:rPr lang="es-US" sz="3500" i="1"/>
                      <m:t># </m:t>
                    </m:r>
                    <m:r>
                      <a:rPr lang="es-US" sz="3500" i="1"/>
                      <m:t>𝑡𝑜𝑡𝑎𝑙</m:t>
                    </m:r>
                    <m:r>
                      <a:rPr lang="es-US" sz="3500" i="1"/>
                      <m:t> </m:t>
                    </m:r>
                    <m:r>
                      <a:rPr lang="es-US" sz="3500" i="1"/>
                      <m:t>𝑑𝑒</m:t>
                    </m:r>
                    <m:r>
                      <a:rPr lang="es-US" sz="3500" i="1"/>
                      <m:t> </m:t>
                    </m:r>
                    <m:r>
                      <a:rPr lang="es-US" sz="3500" i="1"/>
                      <m:t>𝑖𝑚</m:t>
                    </m:r>
                    <m:r>
                      <a:rPr lang="es-US" sz="3500" i="1"/>
                      <m:t>á</m:t>
                    </m:r>
                    <m:r>
                      <a:rPr lang="es-US" sz="3500" i="1"/>
                      <m:t>𝑔𝑒𝑛𝑒𝑠</m:t>
                    </m:r>
                    <m:r>
                      <a:rPr lang="es-US" sz="3500" i="1"/>
                      <m:t>=# </m:t>
                    </m:r>
                    <m:r>
                      <a:rPr lang="es-US" sz="3500" i="1"/>
                      <m:t>𝑑𝑒</m:t>
                    </m:r>
                    <m:r>
                      <a:rPr lang="es-US" sz="3500" i="1"/>
                      <m:t> </m:t>
                    </m:r>
                    <m:r>
                      <a:rPr lang="es-US" sz="3500" i="1"/>
                      <m:t>𝑙</m:t>
                    </m:r>
                    <m:r>
                      <a:rPr lang="es-US" sz="3500" i="1"/>
                      <m:t>í</m:t>
                    </m:r>
                    <m:r>
                      <a:rPr lang="es-US" sz="3500" i="1"/>
                      <m:t>𝑛𝑒𝑎𝑠</m:t>
                    </m:r>
                    <m:r>
                      <a:rPr lang="es-US" sz="3500" i="1"/>
                      <m:t> </m:t>
                    </m:r>
                    <m:r>
                      <a:rPr lang="es-US" sz="3500" i="1"/>
                      <m:t>𝑑𝑒</m:t>
                    </m:r>
                    <m:r>
                      <a:rPr lang="es-US" sz="3500" i="1"/>
                      <m:t> </m:t>
                    </m:r>
                    <m:r>
                      <a:rPr lang="es-US" sz="3500" i="1"/>
                      <m:t>𝑣𝑢𝑒𝑙𝑜</m:t>
                    </m:r>
                    <m:r>
                      <a:rPr lang="es-US" sz="3500" i="1"/>
                      <m:t>∗# </m:t>
                    </m:r>
                    <m:r>
                      <a:rPr lang="es-US" sz="3500" i="1"/>
                      <m:t>𝑑𝑒</m:t>
                    </m:r>
                    <m:r>
                      <a:rPr lang="es-US" sz="3500" i="1"/>
                      <m:t> </m:t>
                    </m:r>
                    <m:r>
                      <a:rPr lang="es-US" sz="3500" i="1"/>
                      <m:t>𝑖𝑚</m:t>
                    </m:r>
                    <m:r>
                      <a:rPr lang="es-US" sz="3500" i="1"/>
                      <m:t>á</m:t>
                    </m:r>
                    <m:r>
                      <a:rPr lang="es-US" sz="3500" i="1"/>
                      <m:t>𝑔𝑒𝑛𝑒𝑠</m:t>
                    </m:r>
                    <m:r>
                      <a:rPr lang="es-US" sz="3500" i="1"/>
                      <m:t> </m:t>
                    </m:r>
                    <m:r>
                      <a:rPr lang="es-US" sz="3500" i="1"/>
                      <m:t>𝑝𝑜𝑟</m:t>
                    </m:r>
                    <m:r>
                      <a:rPr lang="es-US" sz="3500" i="1"/>
                      <m:t> </m:t>
                    </m:r>
                    <m:r>
                      <a:rPr lang="es-US" sz="3500" i="1"/>
                      <m:t>𝑙</m:t>
                    </m:r>
                    <m:r>
                      <a:rPr lang="es-US" sz="3500" i="1"/>
                      <m:t>í</m:t>
                    </m:r>
                    <m:r>
                      <a:rPr lang="es-US" sz="3500" i="1"/>
                      <m:t>𝑛𝑒𝑎</m:t>
                    </m:r>
                    <m:r>
                      <a:rPr lang="es-US" sz="3500" i="1"/>
                      <m:t> </m:t>
                    </m:r>
                    <m:r>
                      <a:rPr lang="es-US" sz="3500" i="1"/>
                      <m:t>𝑑𝑒</m:t>
                    </m:r>
                    <m:r>
                      <a:rPr lang="es-US" sz="3500" i="1"/>
                      <m:t> </m:t>
                    </m:r>
                    <m:r>
                      <a:rPr lang="es-US" sz="3500" i="1"/>
                      <m:t>𝑣𝑢𝑒𝑙𝑜</m:t>
                    </m:r>
                  </m:oMath>
                </a14:m>
                <a:endParaRPr lang="es-EC" sz="3500" dirty="0"/>
              </a:p>
              <a:p>
                <a14:m>
                  <m:oMath xmlns:m="http://schemas.openxmlformats.org/officeDocument/2006/math">
                    <m:r>
                      <a:rPr lang="es-US" sz="3500" i="1"/>
                      <m:t>𝑡𝑖𝑒𝑚𝑝𝑜</m:t>
                    </m:r>
                    <m:r>
                      <a:rPr lang="es-US" sz="3500" i="1"/>
                      <m:t> </m:t>
                    </m:r>
                    <m:r>
                      <a:rPr lang="es-US" sz="3500" i="1"/>
                      <m:t>𝑝𝑜𝑟</m:t>
                    </m:r>
                    <m:r>
                      <a:rPr lang="es-US" sz="3500" i="1"/>
                      <m:t> </m:t>
                    </m:r>
                    <m:r>
                      <a:rPr lang="es-US" sz="3500" i="1"/>
                      <m:t>𝑙</m:t>
                    </m:r>
                    <m:r>
                      <a:rPr lang="es-US" sz="3500" i="1"/>
                      <m:t>í</m:t>
                    </m:r>
                    <m:r>
                      <a:rPr lang="es-US" sz="3500" i="1"/>
                      <m:t>𝑛𝑒𝑎</m:t>
                    </m:r>
                    <m:r>
                      <a:rPr lang="es-US" sz="3500" i="1"/>
                      <m:t> </m:t>
                    </m:r>
                    <m:r>
                      <a:rPr lang="es-US" sz="3500" i="1"/>
                      <m:t>𝑑𝑒</m:t>
                    </m:r>
                    <m:r>
                      <a:rPr lang="es-US" sz="3500" i="1"/>
                      <m:t> </m:t>
                    </m:r>
                    <m:r>
                      <a:rPr lang="es-US" sz="3500" i="1"/>
                      <m:t>𝑣𝑢𝑒𝑙𝑜</m:t>
                    </m:r>
                    <m:r>
                      <a:rPr lang="es-US" sz="3500" i="1"/>
                      <m:t>=</m:t>
                    </m:r>
                    <m:f>
                      <m:fPr>
                        <m:ctrlPr>
                          <a:rPr lang="es-EC" sz="3500" i="1"/>
                        </m:ctrlPr>
                      </m:fPr>
                      <m:num>
                        <m:r>
                          <a:rPr lang="es-US" sz="3500" i="1"/>
                          <m:t>𝐿𝑎𝑟𝑔𝑜</m:t>
                        </m:r>
                        <m:r>
                          <a:rPr lang="es-US" sz="3500" i="1"/>
                          <m:t> </m:t>
                        </m:r>
                        <m:r>
                          <a:rPr lang="es-US" sz="3500" i="1"/>
                          <m:t>𝑑𝑒𝑙</m:t>
                        </m:r>
                        <m:r>
                          <a:rPr lang="es-US" sz="3500" i="1"/>
                          <m:t> </m:t>
                        </m:r>
                        <m:r>
                          <a:rPr lang="es-US" sz="3500" i="1"/>
                          <m:t>𝑡𝑒𝑟𝑟𝑒𝑛𝑜</m:t>
                        </m:r>
                      </m:num>
                      <m:den>
                        <m:r>
                          <a:rPr lang="es-US" sz="3500" i="1"/>
                          <m:t>𝑣𝑒𝑙𝑜𝑐𝑖𝑑𝑎𝑑</m:t>
                        </m:r>
                        <m:r>
                          <a:rPr lang="es-US" sz="3500" i="1"/>
                          <m:t> </m:t>
                        </m:r>
                        <m:r>
                          <a:rPr lang="es-US" sz="3500" i="1"/>
                          <m:t>𝑑𝑒𝑙</m:t>
                        </m:r>
                        <m:r>
                          <a:rPr lang="es-US" sz="3500" i="1"/>
                          <m:t> </m:t>
                        </m:r>
                        <m:r>
                          <a:rPr lang="es-US" sz="3500" i="1"/>
                          <m:t>𝑈𝐴𝑉</m:t>
                        </m:r>
                      </m:den>
                    </m:f>
                    <m:r>
                      <a:rPr lang="es-US" sz="3500" i="1"/>
                      <m:t>+4</m:t>
                    </m:r>
                  </m:oMath>
                </a14:m>
                <a:endParaRPr lang="es-EC" sz="3500" dirty="0"/>
              </a:p>
              <a:p>
                <a14:m>
                  <m:oMath xmlns:m="http://schemas.openxmlformats.org/officeDocument/2006/math">
                    <m:r>
                      <a:rPr lang="es-US" sz="3500" i="1"/>
                      <m:t>𝑡𝑖𝑒𝑚𝑝𝑜</m:t>
                    </m:r>
                    <m:r>
                      <a:rPr lang="es-US" sz="3500" i="1"/>
                      <m:t> </m:t>
                    </m:r>
                    <m:r>
                      <a:rPr lang="es-US" sz="3500" i="1"/>
                      <m:t>𝑡𝑜𝑡𝑎𝑙</m:t>
                    </m:r>
                    <m:r>
                      <a:rPr lang="es-US" sz="3500" i="1"/>
                      <m:t>=</m:t>
                    </m:r>
                    <m:d>
                      <m:dPr>
                        <m:ctrlPr>
                          <a:rPr lang="es-EC" sz="3500" i="1"/>
                        </m:ctrlPr>
                      </m:dPr>
                      <m:e>
                        <m:r>
                          <a:rPr lang="es-US" sz="3500" i="1"/>
                          <m:t>𝑡𝑖𝑒𝑚𝑝𝑜</m:t>
                        </m:r>
                        <m:r>
                          <a:rPr lang="es-US" sz="3500" i="1"/>
                          <m:t> </m:t>
                        </m:r>
                        <m:r>
                          <a:rPr lang="es-US" sz="3500" i="1"/>
                          <m:t>𝑝𝑜𝑟</m:t>
                        </m:r>
                        <m:r>
                          <a:rPr lang="es-US" sz="3500" i="1"/>
                          <m:t> </m:t>
                        </m:r>
                        <m:r>
                          <a:rPr lang="es-US" sz="3500" i="1"/>
                          <m:t>𝑙</m:t>
                        </m:r>
                        <m:r>
                          <a:rPr lang="es-US" sz="3500" i="1"/>
                          <m:t>í</m:t>
                        </m:r>
                        <m:r>
                          <a:rPr lang="es-US" sz="3500" i="1"/>
                          <m:t>𝑛𝑒𝑎</m:t>
                        </m:r>
                        <m:r>
                          <a:rPr lang="es-US" sz="3500" i="1"/>
                          <m:t> </m:t>
                        </m:r>
                        <m:r>
                          <a:rPr lang="es-US" sz="3500" i="1"/>
                          <m:t>𝑑𝑒</m:t>
                        </m:r>
                        <m:r>
                          <a:rPr lang="es-US" sz="3500" i="1"/>
                          <m:t> </m:t>
                        </m:r>
                        <m:r>
                          <a:rPr lang="es-US" sz="3500" i="1"/>
                          <m:t>𝑣𝑢𝑒𝑙𝑜</m:t>
                        </m:r>
                        <m:r>
                          <a:rPr lang="es-US" sz="3500" i="1"/>
                          <m:t>∗# </m:t>
                        </m:r>
                        <m:r>
                          <a:rPr lang="es-US" sz="3500" i="1"/>
                          <m:t>𝑑𝑒</m:t>
                        </m:r>
                        <m:r>
                          <a:rPr lang="es-US" sz="3500" i="1"/>
                          <m:t> </m:t>
                        </m:r>
                        <m:r>
                          <a:rPr lang="es-US" sz="3500" i="1"/>
                          <m:t>𝑙</m:t>
                        </m:r>
                        <m:r>
                          <a:rPr lang="es-US" sz="3500" i="1"/>
                          <m:t>í</m:t>
                        </m:r>
                        <m:r>
                          <a:rPr lang="es-US" sz="3500" i="1"/>
                          <m:t>𝑛𝑒𝑎𝑠</m:t>
                        </m:r>
                        <m:r>
                          <a:rPr lang="es-US" sz="3500" i="1"/>
                          <m:t> </m:t>
                        </m:r>
                        <m:r>
                          <a:rPr lang="es-US" sz="3500" i="1"/>
                          <m:t>𝑑𝑒</m:t>
                        </m:r>
                        <m:r>
                          <a:rPr lang="es-US" sz="3500" i="1"/>
                          <m:t> </m:t>
                        </m:r>
                        <m:r>
                          <a:rPr lang="es-US" sz="3500" i="1"/>
                          <m:t>𝑣𝑢𝑒𝑙𝑜</m:t>
                        </m:r>
                      </m:e>
                    </m:d>
                    <m:r>
                      <a:rPr lang="es-US" sz="3500" i="1"/>
                      <m:t>+30</m:t>
                    </m:r>
                  </m:oMath>
                </a14:m>
                <a:endParaRPr lang="es-EC" sz="3500" dirty="0"/>
              </a:p>
              <a:p>
                <a:endParaRPr lang="es-EC" dirty="0" smtClean="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389060" y="761998"/>
                <a:ext cx="10018713" cy="3352802"/>
              </a:xfrm>
              <a:blipFill rotWithShape="0">
                <a:blip r:embed="rId2"/>
                <a:stretch>
                  <a:fillRect l="-548" t="-6182"/>
                </a:stretch>
              </a:blipFill>
            </p:spPr>
            <p:txBody>
              <a:bodyPr/>
              <a:lstStyle/>
              <a:p>
                <a:r>
                  <a:rPr lang="es-EC">
                    <a:noFill/>
                  </a:rPr>
                  <a:t> </a:t>
                </a:r>
              </a:p>
            </p:txBody>
          </p:sp>
        </mc:Fallback>
      </mc:AlternateContent>
      <p:sp>
        <p:nvSpPr>
          <p:cNvPr id="4" name="Rectángulo 3"/>
          <p:cNvSpPr/>
          <p:nvPr/>
        </p:nvSpPr>
        <p:spPr>
          <a:xfrm>
            <a:off x="5278438" y="76200"/>
            <a:ext cx="1562100" cy="609600"/>
          </a:xfrm>
          <a:prstGeom prst="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latin typeface="Arial" panose="020B0604020202020204" pitchFamily="34" charset="0"/>
                <a:cs typeface="Arial" panose="020B0604020202020204" pitchFamily="34" charset="0"/>
              </a:rPr>
              <a:t>UAV</a:t>
            </a:r>
            <a:endParaRPr lang="es-EC" sz="20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ángulo 5"/>
              <p:cNvSpPr/>
              <p:nvPr/>
            </p:nvSpPr>
            <p:spPr>
              <a:xfrm>
                <a:off x="971550" y="3886199"/>
                <a:ext cx="8058150" cy="6127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𝐶𝑜𝑠𝑡𝑜</m:t>
                      </m:r>
                      <m:r>
                        <a:rPr lang="es-EC" i="0">
                          <a:latin typeface="Cambria Math" panose="02040503050406030204" pitchFamily="18" charset="0"/>
                        </a:rPr>
                        <m:t> </m:t>
                      </m:r>
                      <m:r>
                        <a:rPr lang="es-EC" i="1">
                          <a:latin typeface="Cambria Math" panose="02040503050406030204" pitchFamily="18" charset="0"/>
                        </a:rPr>
                        <m:t>𝑑𝑒𝑝𝑟𝑒𝑐𝑖𝑎𝑑𝑜</m:t>
                      </m:r>
                      <m:r>
                        <a:rPr lang="es-EC" i="0">
                          <a:latin typeface="Cambria Math" panose="02040503050406030204" pitchFamily="18" charset="0"/>
                        </a:rPr>
                        <m:t> </m:t>
                      </m:r>
                      <m:r>
                        <a:rPr lang="es-EC" i="1">
                          <a:latin typeface="Cambria Math" panose="02040503050406030204" pitchFamily="18" charset="0"/>
                        </a:rPr>
                        <m:t>𝑈𝐴𝑉</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80000∗0.33</m:t>
                          </m:r>
                        </m:num>
                        <m:den>
                          <m:r>
                            <a:rPr lang="es-EC" i="0">
                              <a:latin typeface="Cambria Math" panose="02040503050406030204" pitchFamily="18" charset="0"/>
                            </a:rPr>
                            <m:t>240</m:t>
                          </m:r>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1000</m:t>
                          </m:r>
                        </m:num>
                        <m:den>
                          <m:r>
                            <a:rPr lang="es-EC" i="0">
                              <a:latin typeface="Cambria Math" panose="02040503050406030204" pitchFamily="18" charset="0"/>
                            </a:rPr>
                            <m:t>240</m:t>
                          </m:r>
                        </m:den>
                      </m:f>
                      <m:r>
                        <a:rPr lang="es-EC" i="0">
                          <a:latin typeface="Cambria Math" panose="02040503050406030204" pitchFamily="18" charset="0"/>
                        </a:rPr>
                        <m:t>=114,17 </m:t>
                      </m:r>
                      <m:r>
                        <a:rPr lang="es-EC" i="1">
                          <a:latin typeface="Cambria Math" panose="02040503050406030204" pitchFamily="18" charset="0"/>
                        </a:rPr>
                        <m:t>𝑑</m:t>
                      </m:r>
                      <m:r>
                        <a:rPr lang="es-EC" i="0">
                          <a:latin typeface="Cambria Math" panose="02040503050406030204" pitchFamily="18" charset="0"/>
                        </a:rPr>
                        <m:t>ó</m:t>
                      </m:r>
                      <m:r>
                        <a:rPr lang="es-EC" i="1">
                          <a:latin typeface="Cambria Math" panose="02040503050406030204" pitchFamily="18" charset="0"/>
                        </a:rPr>
                        <m:t>𝑙𝑎𝑟𝑒𝑠</m:t>
                      </m:r>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971550" y="3886199"/>
                <a:ext cx="8058150" cy="612732"/>
              </a:xfrm>
              <a:prstGeom prst="rect">
                <a:avLst/>
              </a:prstGeom>
              <a:blipFill rotWithShape="0">
                <a:blip r:embed="rId3"/>
                <a:stretch>
                  <a:fillRect/>
                </a:stretch>
              </a:blipFill>
            </p:spPr>
            <p:txBody>
              <a:bodyPr/>
              <a:lstStyle/>
              <a:p>
                <a:r>
                  <a:rPr lang="es-EC">
                    <a:noFill/>
                  </a:rPr>
                  <a:t> </a:t>
                </a:r>
              </a:p>
            </p:txBody>
          </p:sp>
        </mc:Fallback>
      </mc:AlternateContent>
      <p:graphicFrame>
        <p:nvGraphicFramePr>
          <p:cNvPr id="7" name="Tabla 6"/>
          <p:cNvGraphicFramePr>
            <a:graphicFrameLocks noGrp="1"/>
          </p:cNvGraphicFramePr>
          <p:nvPr>
            <p:extLst>
              <p:ext uri="{D42A27DB-BD31-4B8C-83A1-F6EECF244321}">
                <p14:modId xmlns:p14="http://schemas.microsoft.com/office/powerpoint/2010/main" val="2032626196"/>
              </p:ext>
            </p:extLst>
          </p:nvPr>
        </p:nvGraphicFramePr>
        <p:xfrm>
          <a:off x="3164681" y="4556081"/>
          <a:ext cx="7731919" cy="2118868"/>
        </p:xfrm>
        <a:graphic>
          <a:graphicData uri="http://schemas.openxmlformats.org/drawingml/2006/table">
            <a:tbl>
              <a:tblPr firstRow="1" firstCol="1" bandRow="1">
                <a:tableStyleId>{5DA37D80-6434-44D0-A028-1B22A696006F}</a:tableStyleId>
              </a:tblPr>
              <a:tblGrid>
                <a:gridCol w="2246896"/>
                <a:gridCol w="1832465"/>
                <a:gridCol w="1826279"/>
                <a:gridCol w="1826279"/>
              </a:tblGrid>
              <a:tr h="476250">
                <a:tc>
                  <a:txBody>
                    <a:bodyPr/>
                    <a:lstStyle/>
                    <a:p>
                      <a:endParaRPr lang="es-EC" sz="1600" dirty="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C" sz="1600">
                          <a:effectLst/>
                        </a:rPr>
                        <a:t>Costo (USD)</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Costo/día</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Relación SUB (2016)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gn="ctr">
                        <a:lnSpc>
                          <a:spcPct val="115000"/>
                        </a:lnSpc>
                        <a:spcAft>
                          <a:spcPts val="0"/>
                        </a:spcAft>
                      </a:pPr>
                      <a:r>
                        <a:rPr lang="es-EC" sz="1600">
                          <a:effectLst/>
                        </a:rPr>
                        <a:t>UAV</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80000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110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0,3005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gn="ctr">
                        <a:lnSpc>
                          <a:spcPct val="115000"/>
                        </a:lnSpc>
                        <a:spcAft>
                          <a:spcPts val="0"/>
                        </a:spcAft>
                      </a:pPr>
                      <a:r>
                        <a:rPr lang="es-EC" sz="1600">
                          <a:effectLst/>
                        </a:rPr>
                        <a:t>Mantenimiento UAV</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1000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4,17</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0,0114</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gn="ctr">
                        <a:lnSpc>
                          <a:spcPct val="115000"/>
                        </a:lnSpc>
                        <a:spcAft>
                          <a:spcPts val="0"/>
                        </a:spcAft>
                      </a:pPr>
                      <a:r>
                        <a:rPr lang="es-EC" sz="1600">
                          <a:effectLst/>
                        </a:rPr>
                        <a:t>Ingeniero</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0,1366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gn="ctr">
                        <a:lnSpc>
                          <a:spcPct val="115000"/>
                        </a:lnSpc>
                        <a:spcAft>
                          <a:spcPts val="0"/>
                        </a:spcAft>
                      </a:pPr>
                      <a:r>
                        <a:rPr lang="es-EC" sz="1600">
                          <a:effectLst/>
                        </a:rPr>
                        <a:t>Operador</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0,1366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a:txBody>
                    <a:bodyPr/>
                    <a:lstStyle/>
                    <a:p>
                      <a:pPr algn="ctr">
                        <a:lnSpc>
                          <a:spcPct val="115000"/>
                        </a:lnSpc>
                        <a:spcAft>
                          <a:spcPts val="0"/>
                        </a:spcAft>
                      </a:pPr>
                      <a:r>
                        <a:rPr lang="es-EC" sz="1600">
                          <a:effectLst/>
                        </a:rPr>
                        <a:t>Ayudante</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25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0,0683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786">
                <a:tc gridSpan="2">
                  <a:txBody>
                    <a:bodyPr/>
                    <a:lstStyle/>
                    <a:p>
                      <a:pPr algn="ctr">
                        <a:lnSpc>
                          <a:spcPct val="115000"/>
                        </a:lnSpc>
                        <a:spcAft>
                          <a:spcPts val="0"/>
                        </a:spcAft>
                      </a:pPr>
                      <a:r>
                        <a:rPr lang="es-EC" sz="1600">
                          <a:effectLst/>
                        </a:rPr>
                        <a:t>Suma</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600">
                          <a:effectLst/>
                        </a:rPr>
                        <a:t>239,17</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0,6535</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02255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5616876"/>
              </p:ext>
            </p:extLst>
          </p:nvPr>
        </p:nvGraphicFramePr>
        <p:xfrm>
          <a:off x="4114799" y="0"/>
          <a:ext cx="8077201" cy="5905496"/>
        </p:xfrm>
        <a:graphic>
          <a:graphicData uri="http://schemas.openxmlformats.org/drawingml/2006/table">
            <a:tbl>
              <a:tblPr firstRow="1" firstCol="1" bandRow="1"/>
              <a:tblGrid>
                <a:gridCol w="1003341"/>
                <a:gridCol w="1193490"/>
                <a:gridCol w="911392"/>
                <a:gridCol w="911392"/>
                <a:gridCol w="1280290"/>
                <a:gridCol w="1063292"/>
                <a:gridCol w="846293"/>
                <a:gridCol w="867711"/>
              </a:tblGrid>
              <a:tr h="843643">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Escala Adecuada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70AD47"/>
                    </a:solidFill>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Satélite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a:noFill/>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70AD47"/>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GSD (m)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a:noFill/>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70AD47"/>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a:noFill/>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70AD47"/>
                    </a:solidFill>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Procedencia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a:noFill/>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70AD47"/>
                    </a:solidFill>
                  </a:tcPr>
                </a:tc>
                <a:tc>
                  <a:txBody>
                    <a:bodyPr/>
                    <a:lstStyle/>
                    <a:p>
                      <a:pPr algn="ctr">
                        <a:lnSpc>
                          <a:spcPct val="115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Superficie Mínima (Km2)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a:noFill/>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70AD47"/>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 c/Km2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a:noFill/>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70AD47"/>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SUB (2016)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70AD47"/>
                    </a:solidFill>
                  </a:tcPr>
                </a:tc>
              </a:tr>
              <a:tr h="281214">
                <a:tc rowSpan="4">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WorldView 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 PAN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Básica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0,0436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programar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27,36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0,0748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Estéreo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programar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0,1495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281214">
                <a:tc rowSpan="4">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WorldView 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0,46 PAN             1,84 MS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Básica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programar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33,06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0,0903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Estéreo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43,32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programar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0,1807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281214">
                <a:tc rowSpan="4">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    Y       1:10000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WorldView 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0,31 PAN             1,24 MS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Básica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programar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33,06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0,0903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Estéreo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43,32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programar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0,1807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281214">
                <a:tc rowSpan="4">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    Y       1:10000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GeoEye 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0,41 PAN                 A,65 MS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Básica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19,95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programar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0,0857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Estéreo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0,1090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8121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programar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0,1713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562429">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Quickbird</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0,55 PAN        2,16 MS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Básica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Archivo (hasta enero 2015)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19,95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0,0545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97" marR="2849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
        <p:nvSpPr>
          <p:cNvPr id="4" name="Rectángulo 3"/>
          <p:cNvSpPr/>
          <p:nvPr/>
        </p:nvSpPr>
        <p:spPr>
          <a:xfrm>
            <a:off x="0" y="19050"/>
            <a:ext cx="3390900" cy="609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tx1"/>
                </a:solidFill>
                <a:latin typeface="Arial" panose="020B0604020202020204" pitchFamily="34" charset="0"/>
                <a:cs typeface="Arial" panose="020B0604020202020204" pitchFamily="34" charset="0"/>
              </a:rPr>
              <a:t>Imagen Satelital</a:t>
            </a:r>
            <a:endParaRPr lang="es-EC" sz="2800" dirty="0">
              <a:solidFill>
                <a:schemeClr val="tx1"/>
              </a:solidFill>
              <a:latin typeface="Arial" panose="020B0604020202020204" pitchFamily="34" charset="0"/>
              <a:cs typeface="Arial" panose="020B0604020202020204" pitchFamily="34" charset="0"/>
            </a:endParaRPr>
          </a:p>
        </p:txBody>
      </p:sp>
      <p:sp>
        <p:nvSpPr>
          <p:cNvPr id="6" name="Rectángulo 5"/>
          <p:cNvSpPr/>
          <p:nvPr/>
        </p:nvSpPr>
        <p:spPr>
          <a:xfrm>
            <a:off x="6876767" y="5708730"/>
            <a:ext cx="2553263" cy="507831"/>
          </a:xfrm>
          <a:prstGeom prst="rect">
            <a:avLst/>
          </a:prstGeom>
        </p:spPr>
        <p:txBody>
          <a:bodyPr wrap="none">
            <a:spAutoFit/>
          </a:bodyPr>
          <a:lstStyle/>
          <a:p>
            <a:pPr indent="180340" algn="ctr">
              <a:lnSpc>
                <a:spcPct val="150000"/>
              </a:lnSpc>
              <a:spcAft>
                <a:spcPts val="1200"/>
              </a:spcAft>
            </a:pPr>
            <a:r>
              <a:rPr lang="es-ES" b="1" dirty="0">
                <a:latin typeface="Times New Roman" panose="02020603050405020304" pitchFamily="18" charset="0"/>
                <a:ea typeface="Calibri" panose="020F0502020204030204" pitchFamily="34" charset="0"/>
              </a:rPr>
              <a:t>Fuente: </a:t>
            </a:r>
            <a:r>
              <a:rPr lang="es-EC" dirty="0">
                <a:latin typeface="Times New Roman" panose="02020603050405020304" pitchFamily="18" charset="0"/>
                <a:ea typeface="Calibri" panose="020F0502020204030204" pitchFamily="34" charset="0"/>
              </a:rPr>
              <a:t>(</a:t>
            </a:r>
            <a:r>
              <a:rPr lang="es-EC" dirty="0" err="1">
                <a:latin typeface="Times New Roman" panose="02020603050405020304" pitchFamily="18" charset="0"/>
                <a:ea typeface="Calibri" panose="020F0502020204030204" pitchFamily="34" charset="0"/>
              </a:rPr>
              <a:t>GeoInt</a:t>
            </a:r>
            <a:r>
              <a:rPr lang="es-EC" dirty="0">
                <a:latin typeface="Times New Roman" panose="02020603050405020304" pitchFamily="18" charset="0"/>
                <a:ea typeface="Calibri" panose="020F0502020204030204" pitchFamily="34" charset="0"/>
              </a:rPr>
              <a:t>, 2016)</a:t>
            </a:r>
            <a:endParaRPr lang="es-EC" dirty="0">
              <a:effectLst/>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7" name="Rectángulo 6"/>
              <p:cNvSpPr/>
              <p:nvPr/>
            </p:nvSpPr>
            <p:spPr>
              <a:xfrm>
                <a:off x="2941636" y="6221964"/>
                <a:ext cx="7104062" cy="369332"/>
              </a:xfrm>
              <a:prstGeom prst="rect">
                <a:avLst/>
              </a:prstGeom>
              <a:solidFill>
                <a:srgbClr val="FFFFCC"/>
              </a:solidFill>
            </p:spPr>
            <p:txBody>
              <a:bodyPr wrap="squar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𝐶𝑜𝑠𝑡𝑜</m:t>
                      </m:r>
                      <m:r>
                        <a:rPr lang="es-EC" i="0">
                          <a:latin typeface="Cambria Math" panose="02040503050406030204" pitchFamily="18" charset="0"/>
                        </a:rPr>
                        <m:t> </m:t>
                      </m:r>
                      <m:r>
                        <a:rPr lang="es-EC" i="1">
                          <a:latin typeface="Cambria Math" panose="02040503050406030204" pitchFamily="18" charset="0"/>
                        </a:rPr>
                        <m:t>𝑎𝑑𝑞𝑢𝑖𝑠𝑖𝑐𝑖</m:t>
                      </m:r>
                      <m:r>
                        <a:rPr lang="es-EC" i="0">
                          <a:latin typeface="Cambria Math" panose="02040503050406030204" pitchFamily="18" charset="0"/>
                        </a:rPr>
                        <m:t>ó</m:t>
                      </m:r>
                      <m:r>
                        <a:rPr lang="es-EC" i="1">
                          <a:latin typeface="Cambria Math" panose="02040503050406030204" pitchFamily="18" charset="0"/>
                        </a:rPr>
                        <m:t>𝑛</m:t>
                      </m:r>
                      <m:r>
                        <a:rPr lang="es-EC" i="0">
                          <a:latin typeface="Cambria Math" panose="02040503050406030204" pitchFamily="18" charset="0"/>
                        </a:rPr>
                        <m:t>= </m:t>
                      </m:r>
                      <m:r>
                        <a:rPr lang="es-EC" i="1">
                          <a:latin typeface="Cambria Math" panose="02040503050406030204" pitchFamily="18" charset="0"/>
                        </a:rPr>
                        <m:t>𝑈𝑆𝐷</m:t>
                      </m:r>
                      <m:r>
                        <a:rPr lang="es-EC" i="0">
                          <a:latin typeface="Cambria Math" panose="02040503050406030204" pitchFamily="18" charset="0"/>
                        </a:rPr>
                        <m:t> </m:t>
                      </m:r>
                      <m:r>
                        <a:rPr lang="es-EC" i="1">
                          <a:latin typeface="Cambria Math" panose="02040503050406030204" pitchFamily="18" charset="0"/>
                        </a:rPr>
                        <m:t>𝑝𝑜𝑟</m:t>
                      </m:r>
                      <m:r>
                        <a:rPr lang="es-EC" i="0">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𝐾𝑚</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𝑠𝑢𝑝𝑒𝑟𝑓𝑖𝑐𝑖𝑒</m:t>
                      </m:r>
                      <m:r>
                        <a:rPr lang="es-EC" i="0">
                          <a:latin typeface="Cambria Math" panose="02040503050406030204" pitchFamily="18" charset="0"/>
                        </a:rPr>
                        <m:t> </m:t>
                      </m:r>
                      <m:r>
                        <a:rPr lang="es-EC" i="1">
                          <a:latin typeface="Cambria Math" panose="02040503050406030204" pitchFamily="18" charset="0"/>
                        </a:rPr>
                        <m:t>𝑟𝑒𝑞𝑢𝑒𝑟𝑖𝑑𝑎</m:t>
                      </m:r>
                    </m:oMath>
                  </m:oMathPara>
                </a14:m>
                <a:endParaRPr lang="es-EC" dirty="0"/>
              </a:p>
            </p:txBody>
          </p:sp>
        </mc:Choice>
        <mc:Fallback>
          <p:sp>
            <p:nvSpPr>
              <p:cNvPr id="7" name="Rectángulo 6"/>
              <p:cNvSpPr>
                <a:spLocks noRot="1" noChangeAspect="1" noMove="1" noResize="1" noEditPoints="1" noAdjustHandles="1" noChangeArrowheads="1" noChangeShapeType="1" noTextEdit="1"/>
              </p:cNvSpPr>
              <p:nvPr/>
            </p:nvSpPr>
            <p:spPr>
              <a:xfrm>
                <a:off x="2941636" y="6221964"/>
                <a:ext cx="7104062" cy="369332"/>
              </a:xfrm>
              <a:prstGeom prst="rect">
                <a:avLst/>
              </a:prstGeom>
              <a:blipFill rotWithShape="0">
                <a:blip r:embed="rId3"/>
                <a:stretch>
                  <a:fillRect b="-13333"/>
                </a:stretch>
              </a:blipFill>
            </p:spPr>
            <p:txBody>
              <a:bodyPr/>
              <a:lstStyle/>
              <a:p>
                <a:r>
                  <a:rPr lang="es-EC">
                    <a:noFill/>
                  </a:rPr>
                  <a:t> </a:t>
                </a:r>
              </a:p>
            </p:txBody>
          </p:sp>
        </mc:Fallback>
      </mc:AlternateContent>
    </p:spTree>
    <p:extLst>
      <p:ext uri="{BB962C8B-B14F-4D97-AF65-F5344CB8AC3E}">
        <p14:creationId xmlns:p14="http://schemas.microsoft.com/office/powerpoint/2010/main" val="4111156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85009245"/>
              </p:ext>
            </p:extLst>
          </p:nvPr>
        </p:nvGraphicFramePr>
        <p:xfrm>
          <a:off x="1934368" y="255270"/>
          <a:ext cx="8250240" cy="2743200"/>
        </p:xfrm>
        <a:graphic>
          <a:graphicData uri="http://schemas.openxmlformats.org/drawingml/2006/table">
            <a:tbl>
              <a:tblPr firstRow="1" firstCol="1" bandRow="1">
                <a:tableStyleId>{5DA37D80-6434-44D0-A028-1B22A696006F}</a:tableStyleId>
              </a:tblPr>
              <a:tblGrid>
                <a:gridCol w="2750630"/>
                <a:gridCol w="2750630"/>
                <a:gridCol w="2748980"/>
              </a:tblGrid>
              <a:tr h="251460">
                <a:tc>
                  <a:txBody>
                    <a:bodyPr/>
                    <a:lstStyle/>
                    <a:p>
                      <a:pPr indent="180340" algn="ctr">
                        <a:lnSpc>
                          <a:spcPct val="150000"/>
                        </a:lnSpc>
                        <a:spcAft>
                          <a:spcPts val="0"/>
                        </a:spcAft>
                      </a:pPr>
                      <a:r>
                        <a:rPr lang="es-ES" sz="2000" dirty="0">
                          <a:effectLst/>
                        </a:rPr>
                        <a:t>Escala Ortoimagen</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GSD (m)</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Método de Obtención</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51460">
                <a:tc>
                  <a:txBody>
                    <a:bodyPr/>
                    <a:lstStyle/>
                    <a:p>
                      <a:pPr indent="180340" algn="ctr">
                        <a:lnSpc>
                          <a:spcPct val="150000"/>
                        </a:lnSpc>
                        <a:spcAft>
                          <a:spcPts val="0"/>
                        </a:spcAft>
                      </a:pPr>
                      <a:r>
                        <a:rPr lang="es-ES" sz="2000">
                          <a:effectLst/>
                        </a:rPr>
                        <a:t>1 : 1 000</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0,07</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UAV</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51460">
                <a:tc>
                  <a:txBody>
                    <a:bodyPr/>
                    <a:lstStyle/>
                    <a:p>
                      <a:pPr indent="180340" algn="ctr">
                        <a:lnSpc>
                          <a:spcPct val="150000"/>
                        </a:lnSpc>
                        <a:spcAft>
                          <a:spcPts val="0"/>
                        </a:spcAft>
                      </a:pPr>
                      <a:r>
                        <a:rPr lang="es-ES" sz="2000">
                          <a:effectLst/>
                        </a:rPr>
                        <a:t>1 : 2 000</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0,14</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UAV</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51460">
                <a:tc>
                  <a:txBody>
                    <a:bodyPr/>
                    <a:lstStyle/>
                    <a:p>
                      <a:pPr indent="180340" algn="ctr">
                        <a:lnSpc>
                          <a:spcPct val="150000"/>
                        </a:lnSpc>
                        <a:spcAft>
                          <a:spcPts val="0"/>
                        </a:spcAft>
                      </a:pPr>
                      <a:r>
                        <a:rPr lang="es-ES" sz="2000">
                          <a:effectLst/>
                        </a:rPr>
                        <a:t>1 : 2 500</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0,28</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UAV</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51460">
                <a:tc>
                  <a:txBody>
                    <a:bodyPr/>
                    <a:lstStyle/>
                    <a:p>
                      <a:pPr indent="180340" algn="ctr">
                        <a:lnSpc>
                          <a:spcPct val="150000"/>
                        </a:lnSpc>
                        <a:spcAft>
                          <a:spcPts val="0"/>
                        </a:spcAft>
                      </a:pPr>
                      <a:r>
                        <a:rPr lang="es-ES" sz="2000">
                          <a:effectLst/>
                        </a:rPr>
                        <a:t>1 : 5 000</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0,42</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a:effectLst/>
                        </a:rPr>
                        <a:t>Imagen Satelital</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51460">
                <a:tc>
                  <a:txBody>
                    <a:bodyPr/>
                    <a:lstStyle/>
                    <a:p>
                      <a:pPr indent="180340" algn="ctr">
                        <a:lnSpc>
                          <a:spcPct val="150000"/>
                        </a:lnSpc>
                        <a:spcAft>
                          <a:spcPts val="0"/>
                        </a:spcAft>
                      </a:pPr>
                      <a:r>
                        <a:rPr lang="es-ES" sz="2000" dirty="0">
                          <a:effectLst/>
                        </a:rPr>
                        <a:t>1 : 10 000</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dirty="0">
                          <a:effectLst/>
                        </a:rPr>
                        <a:t>0,84</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150000"/>
                        </a:lnSpc>
                        <a:spcAft>
                          <a:spcPts val="0"/>
                        </a:spcAft>
                      </a:pPr>
                      <a:r>
                        <a:rPr lang="es-ES" sz="2000" dirty="0">
                          <a:effectLst/>
                        </a:rPr>
                        <a:t>Imagen Satelital</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6" name="Rectángulo 5"/>
          <p:cNvSpPr/>
          <p:nvPr/>
        </p:nvSpPr>
        <p:spPr>
          <a:xfrm>
            <a:off x="3479007" y="3392488"/>
            <a:ext cx="5160962" cy="6096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tx1"/>
                </a:solidFill>
                <a:latin typeface="Arial" panose="020B0604020202020204" pitchFamily="34" charset="0"/>
                <a:cs typeface="Arial" panose="020B0604020202020204" pitchFamily="34" charset="0"/>
              </a:rPr>
              <a:t>Toma de puntos de control</a:t>
            </a:r>
            <a:endParaRPr lang="es-EC" sz="2800"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1934368" y="4897438"/>
            <a:ext cx="8813008" cy="609600"/>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tx1"/>
                </a:solidFill>
                <a:latin typeface="Arial" panose="020B0604020202020204" pitchFamily="34" charset="0"/>
                <a:cs typeface="Arial" panose="020B0604020202020204" pitchFamily="34" charset="0"/>
              </a:rPr>
              <a:t>Es el mismo análisis de Posicionamiento Satelital</a:t>
            </a:r>
            <a:endParaRPr lang="es-EC" sz="2800" dirty="0">
              <a:solidFill>
                <a:schemeClr val="tx1"/>
              </a:solidFill>
              <a:latin typeface="Arial" panose="020B0604020202020204" pitchFamily="34" charset="0"/>
              <a:cs typeface="Arial" panose="020B0604020202020204" pitchFamily="34" charset="0"/>
            </a:endParaRPr>
          </a:p>
        </p:txBody>
      </p:sp>
      <p:sp>
        <p:nvSpPr>
          <p:cNvPr id="9" name="Flecha abajo 8"/>
          <p:cNvSpPr/>
          <p:nvPr/>
        </p:nvSpPr>
        <p:spPr>
          <a:xfrm>
            <a:off x="5753100" y="4196875"/>
            <a:ext cx="587772" cy="496888"/>
          </a:xfrm>
          <a:prstGeom prst="downArrow">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13419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79007" y="152400"/>
            <a:ext cx="5160962" cy="609600"/>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tx1"/>
                </a:solidFill>
                <a:latin typeface="Arial" panose="020B0604020202020204" pitchFamily="34" charset="0"/>
                <a:cs typeface="Arial" panose="020B0604020202020204" pitchFamily="34" charset="0"/>
              </a:rPr>
              <a:t>Trabajo de Gabinete</a:t>
            </a:r>
            <a:endParaRPr lang="es-EC" sz="28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ángulo 4"/>
              <p:cNvSpPr/>
              <p:nvPr/>
            </p:nvSpPr>
            <p:spPr>
              <a:xfrm>
                <a:off x="1761926" y="1095395"/>
                <a:ext cx="8634865" cy="79367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sz="2400" i="1" smtClean="0">
                          <a:latin typeface="Cambria Math" panose="02040503050406030204" pitchFamily="18" charset="0"/>
                        </a:rPr>
                        <m:t>𝐶𝑜𝑠𝑡𝑜</m:t>
                      </m:r>
                      <m:r>
                        <a:rPr lang="es-EC" sz="2400" i="0">
                          <a:latin typeface="Cambria Math" panose="02040503050406030204" pitchFamily="18" charset="0"/>
                        </a:rPr>
                        <m:t> </m:t>
                      </m:r>
                      <m:r>
                        <a:rPr lang="es-EC" sz="2400" i="1">
                          <a:latin typeface="Cambria Math" panose="02040503050406030204" pitchFamily="18" charset="0"/>
                        </a:rPr>
                        <m:t>𝑑𝑒𝑝𝑟𝑒𝑐𝑖𝑎𝑑𝑜</m:t>
                      </m:r>
                      <m:r>
                        <a:rPr lang="es-EC" sz="2400" i="0">
                          <a:latin typeface="Cambria Math" panose="02040503050406030204" pitchFamily="18" charset="0"/>
                        </a:rPr>
                        <m:t> </m:t>
                      </m:r>
                      <m:r>
                        <a:rPr lang="es-EC" sz="2400" i="1">
                          <a:latin typeface="Cambria Math" panose="02040503050406030204" pitchFamily="18" charset="0"/>
                        </a:rPr>
                        <m:t>𝑊𝑜𝑟𝑘</m:t>
                      </m:r>
                      <m:r>
                        <a:rPr lang="es-EC" sz="2400" i="0">
                          <a:latin typeface="Cambria Math" panose="02040503050406030204" pitchFamily="18" charset="0"/>
                        </a:rPr>
                        <m:t> </m:t>
                      </m:r>
                      <m:r>
                        <a:rPr lang="es-EC" sz="2400" i="1">
                          <a:latin typeface="Cambria Math" panose="02040503050406030204" pitchFamily="18" charset="0"/>
                        </a:rPr>
                        <m:t>𝑆𝑡𝑎𝑡𝑖𝑜𝑛</m:t>
                      </m:r>
                      <m:r>
                        <a:rPr lang="es-EC" sz="2400" i="0">
                          <a:latin typeface="Cambria Math" panose="02040503050406030204" pitchFamily="18" charset="0"/>
                        </a:rPr>
                        <m:t>= </m:t>
                      </m:r>
                      <m:f>
                        <m:fPr>
                          <m:ctrlPr>
                            <a:rPr lang="es-EC" sz="2400" i="1">
                              <a:latin typeface="Cambria Math" panose="02040503050406030204" pitchFamily="18" charset="0"/>
                            </a:rPr>
                          </m:ctrlPr>
                        </m:fPr>
                        <m:num>
                          <m:r>
                            <a:rPr lang="es-EC" sz="2400" i="0">
                              <a:latin typeface="Cambria Math" panose="02040503050406030204" pitchFamily="18" charset="0"/>
                            </a:rPr>
                            <m:t>5000∗0.33</m:t>
                          </m:r>
                        </m:num>
                        <m:den>
                          <m:r>
                            <a:rPr lang="es-EC" sz="2400" i="0">
                              <a:latin typeface="Cambria Math" panose="02040503050406030204" pitchFamily="18" charset="0"/>
                            </a:rPr>
                            <m:t>240</m:t>
                          </m:r>
                        </m:den>
                      </m:f>
                      <m:r>
                        <a:rPr lang="es-EC" sz="2400" i="0">
                          <a:latin typeface="Cambria Math" panose="02040503050406030204" pitchFamily="18" charset="0"/>
                        </a:rPr>
                        <m:t>=6,88 </m:t>
                      </m:r>
                      <m:r>
                        <a:rPr lang="es-EC" sz="2400" i="1">
                          <a:latin typeface="Cambria Math" panose="02040503050406030204" pitchFamily="18" charset="0"/>
                        </a:rPr>
                        <m:t>𝑑</m:t>
                      </m:r>
                      <m:r>
                        <a:rPr lang="es-EC" sz="2400" i="0">
                          <a:latin typeface="Cambria Math" panose="02040503050406030204" pitchFamily="18" charset="0"/>
                        </a:rPr>
                        <m:t>ó</m:t>
                      </m:r>
                      <m:r>
                        <a:rPr lang="es-EC" sz="2400" i="1">
                          <a:latin typeface="Cambria Math" panose="02040503050406030204" pitchFamily="18" charset="0"/>
                        </a:rPr>
                        <m:t>𝑙𝑎𝑟𝑒𝑠</m:t>
                      </m:r>
                    </m:oMath>
                  </m:oMathPara>
                </a14:m>
                <a:endParaRPr lang="es-EC" sz="2400" dirty="0"/>
              </a:p>
            </p:txBody>
          </p:sp>
        </mc:Choice>
        <mc:Fallback>
          <p:sp>
            <p:nvSpPr>
              <p:cNvPr id="5" name="Rectángulo 4"/>
              <p:cNvSpPr>
                <a:spLocks noRot="1" noChangeAspect="1" noMove="1" noResize="1" noEditPoints="1" noAdjustHandles="1" noChangeArrowheads="1" noChangeShapeType="1" noTextEdit="1"/>
              </p:cNvSpPr>
              <p:nvPr/>
            </p:nvSpPr>
            <p:spPr>
              <a:xfrm>
                <a:off x="1761926" y="1095395"/>
                <a:ext cx="8634865" cy="793679"/>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1761926" y="2031927"/>
                <a:ext cx="9025533" cy="78617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sz="2400" i="1" smtClean="0">
                          <a:latin typeface="Cambria Math" panose="02040503050406030204" pitchFamily="18" charset="0"/>
                        </a:rPr>
                        <m:t>𝐶𝑜𝑠𝑡𝑜</m:t>
                      </m:r>
                      <m:r>
                        <a:rPr lang="es-EC" sz="2400" i="0">
                          <a:latin typeface="Cambria Math" panose="02040503050406030204" pitchFamily="18" charset="0"/>
                        </a:rPr>
                        <m:t> </m:t>
                      </m:r>
                      <m:r>
                        <a:rPr lang="es-EC" sz="2400" i="1">
                          <a:latin typeface="Cambria Math" panose="02040503050406030204" pitchFamily="18" charset="0"/>
                        </a:rPr>
                        <m:t>𝑑𝑒𝑝𝑟𝑒𝑐𝑖𝑎𝑑𝑜</m:t>
                      </m:r>
                      <m:r>
                        <a:rPr lang="es-EC" sz="2400" i="0">
                          <a:latin typeface="Cambria Math" panose="02040503050406030204" pitchFamily="18" charset="0"/>
                        </a:rPr>
                        <m:t> </m:t>
                      </m:r>
                      <m:r>
                        <a:rPr lang="es-EC" sz="2400" b="0" i="1" smtClean="0">
                          <a:latin typeface="Cambria Math" panose="02040503050406030204" pitchFamily="18" charset="0"/>
                        </a:rPr>
                        <m:t>𝐿𝑖𝑐𝑒𝑛</m:t>
                      </m:r>
                      <m:r>
                        <m:rPr>
                          <m:sty m:val="p"/>
                        </m:rPr>
                        <a:rPr lang="es-EC" sz="2400" b="0" i="0" smtClean="0">
                          <a:latin typeface="Cambria Math" panose="02040503050406030204" pitchFamily="18" charset="0"/>
                        </a:rPr>
                        <m:t>cia</m:t>
                      </m:r>
                      <m:r>
                        <a:rPr lang="es-EC" sz="2400" b="0" i="0" smtClean="0">
                          <a:latin typeface="Cambria Math" panose="02040503050406030204" pitchFamily="18" charset="0"/>
                        </a:rPr>
                        <m:t> </m:t>
                      </m:r>
                      <m:r>
                        <m:rPr>
                          <m:sty m:val="p"/>
                        </m:rPr>
                        <a:rPr lang="es-EC" sz="2400" b="0" i="0" smtClean="0">
                          <a:latin typeface="Cambria Math" panose="02040503050406030204" pitchFamily="18" charset="0"/>
                        </a:rPr>
                        <m:t>Software</m:t>
                      </m:r>
                      <m:r>
                        <a:rPr lang="es-EC" sz="2400" i="0">
                          <a:latin typeface="Cambria Math" panose="02040503050406030204" pitchFamily="18" charset="0"/>
                        </a:rPr>
                        <m:t>= </m:t>
                      </m:r>
                      <m:f>
                        <m:fPr>
                          <m:ctrlPr>
                            <a:rPr lang="es-EC" sz="2400" i="1">
                              <a:latin typeface="Cambria Math" panose="02040503050406030204" pitchFamily="18" charset="0"/>
                            </a:rPr>
                          </m:ctrlPr>
                        </m:fPr>
                        <m:num>
                          <m:r>
                            <a:rPr lang="es-EC" sz="2400" i="0">
                              <a:latin typeface="Cambria Math" panose="02040503050406030204" pitchFamily="18" charset="0"/>
                            </a:rPr>
                            <m:t>8000∗0.33</m:t>
                          </m:r>
                        </m:num>
                        <m:den>
                          <m:r>
                            <a:rPr lang="es-EC" sz="2400" i="0">
                              <a:latin typeface="Cambria Math" panose="02040503050406030204" pitchFamily="18" charset="0"/>
                            </a:rPr>
                            <m:t>240</m:t>
                          </m:r>
                        </m:den>
                      </m:f>
                      <m:r>
                        <a:rPr lang="es-EC" sz="2400" i="0">
                          <a:latin typeface="Cambria Math" panose="02040503050406030204" pitchFamily="18" charset="0"/>
                        </a:rPr>
                        <m:t>=11 </m:t>
                      </m:r>
                      <m:r>
                        <a:rPr lang="es-EC" sz="2400" i="1">
                          <a:latin typeface="Cambria Math" panose="02040503050406030204" pitchFamily="18" charset="0"/>
                        </a:rPr>
                        <m:t>𝑑</m:t>
                      </m:r>
                      <m:r>
                        <a:rPr lang="es-EC" sz="2400" i="0">
                          <a:latin typeface="Cambria Math" panose="02040503050406030204" pitchFamily="18" charset="0"/>
                        </a:rPr>
                        <m:t>ó</m:t>
                      </m:r>
                      <m:r>
                        <a:rPr lang="es-EC" sz="2400" i="1">
                          <a:latin typeface="Cambria Math" panose="02040503050406030204" pitchFamily="18" charset="0"/>
                        </a:rPr>
                        <m:t>𝑙𝑎𝑟𝑒𝑠</m:t>
                      </m:r>
                    </m:oMath>
                  </m:oMathPara>
                </a14:m>
                <a:endParaRPr lang="es-EC" sz="2400" dirty="0"/>
              </a:p>
            </p:txBody>
          </p:sp>
        </mc:Choice>
        <mc:Fallback>
          <p:sp>
            <p:nvSpPr>
              <p:cNvPr id="6" name="Rectángulo 5"/>
              <p:cNvSpPr>
                <a:spLocks noRot="1" noChangeAspect="1" noMove="1" noResize="1" noEditPoints="1" noAdjustHandles="1" noChangeArrowheads="1" noChangeShapeType="1" noTextEdit="1"/>
              </p:cNvSpPr>
              <p:nvPr/>
            </p:nvSpPr>
            <p:spPr>
              <a:xfrm>
                <a:off x="1761926" y="2031927"/>
                <a:ext cx="9025533" cy="786177"/>
              </a:xfrm>
              <a:prstGeom prst="rect">
                <a:avLst/>
              </a:prstGeom>
              <a:blipFill rotWithShape="0">
                <a:blip r:embed="rId3"/>
                <a:stretch>
                  <a:fillRect/>
                </a:stretch>
              </a:blipFill>
            </p:spPr>
            <p:txBody>
              <a:bodyPr/>
              <a:lstStyle/>
              <a:p>
                <a:r>
                  <a:rPr lang="es-EC">
                    <a:noFill/>
                  </a:rPr>
                  <a:t> </a:t>
                </a:r>
              </a:p>
            </p:txBody>
          </p:sp>
        </mc:Fallback>
      </mc:AlternateContent>
      <p:graphicFrame>
        <p:nvGraphicFramePr>
          <p:cNvPr id="7" name="Tabla 6"/>
          <p:cNvGraphicFramePr>
            <a:graphicFrameLocks noGrp="1"/>
          </p:cNvGraphicFramePr>
          <p:nvPr>
            <p:extLst>
              <p:ext uri="{D42A27DB-BD31-4B8C-83A1-F6EECF244321}">
                <p14:modId xmlns:p14="http://schemas.microsoft.com/office/powerpoint/2010/main" val="837424286"/>
              </p:ext>
            </p:extLst>
          </p:nvPr>
        </p:nvGraphicFramePr>
        <p:xfrm>
          <a:off x="2715419" y="2960957"/>
          <a:ext cx="6688137" cy="2342515"/>
        </p:xfrm>
        <a:graphic>
          <a:graphicData uri="http://schemas.openxmlformats.org/drawingml/2006/table">
            <a:tbl>
              <a:tblPr firstRow="1" firstCol="1" bandRow="1">
                <a:tableStyleId>{5DA37D80-6434-44D0-A028-1B22A696006F}</a:tableStyleId>
              </a:tblPr>
              <a:tblGrid>
                <a:gridCol w="1884717"/>
                <a:gridCol w="1036661"/>
                <a:gridCol w="1884717"/>
                <a:gridCol w="1882042"/>
              </a:tblGrid>
              <a:tr h="190500">
                <a:tc>
                  <a:txBody>
                    <a:bodyPr/>
                    <a:lstStyle/>
                    <a:p>
                      <a:pPr algn="ctr">
                        <a:lnSpc>
                          <a:spcPct val="115000"/>
                        </a:lnSpc>
                        <a:spcAft>
                          <a:spcPts val="0"/>
                        </a:spcAft>
                      </a:pPr>
                      <a:r>
                        <a:rPr lang="es-EC" sz="2000" dirty="0">
                          <a:effectLst/>
                        </a:rPr>
                        <a:t> </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Costo (USD)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Costo/día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Relación SUB (2016)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2000">
                          <a:effectLst/>
                        </a:rPr>
                        <a:t>Work Station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5000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6,88</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0,0188</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2000">
                          <a:effectLst/>
                        </a:rPr>
                        <a:t>Licencia Software</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8000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11,00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0,0301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2000">
                          <a:effectLst/>
                        </a:rPr>
                        <a:t>Ingeniero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1100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50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0,1490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Aft>
                          <a:spcPts val="0"/>
                        </a:spcAft>
                      </a:pPr>
                      <a:r>
                        <a:rPr lang="es-EC" sz="2000">
                          <a:effectLst/>
                        </a:rPr>
                        <a:t>suma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effectLst/>
                        </a:rPr>
                        <a:t>13000</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72,42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effectLst/>
                        </a:rPr>
                        <a:t>0,1979</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mc:AlternateContent xmlns:mc="http://schemas.openxmlformats.org/markup-compatibility/2006">
        <mc:Choice xmlns:a14="http://schemas.microsoft.com/office/drawing/2010/main" Requires="a14">
          <p:sp>
            <p:nvSpPr>
              <p:cNvPr id="8" name="Rectángulo 7"/>
              <p:cNvSpPr/>
              <p:nvPr/>
            </p:nvSpPr>
            <p:spPr>
              <a:xfrm>
                <a:off x="2715419" y="6080809"/>
                <a:ext cx="7170099" cy="369332"/>
              </a:xfrm>
              <a:prstGeom prst="rect">
                <a:avLst/>
              </a:prstGeom>
              <a:solidFill>
                <a:srgbClr val="FFFFCC"/>
              </a:solidFill>
            </p:spPr>
            <p:txBody>
              <a:bodyPr wrap="squar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𝐶𝑜𝑠𝑡𝑜</m:t>
                      </m:r>
                      <m:r>
                        <a:rPr lang="es-EC" i="0">
                          <a:latin typeface="Cambria Math" panose="02040503050406030204" pitchFamily="18" charset="0"/>
                        </a:rPr>
                        <m:t> </m:t>
                      </m:r>
                      <m:r>
                        <a:rPr lang="es-EC" i="1">
                          <a:latin typeface="Cambria Math" panose="02040503050406030204" pitchFamily="18" charset="0"/>
                        </a:rPr>
                        <m:t>𝑡𝑟𝑎𝑏𝑎𝑗𝑜</m:t>
                      </m:r>
                      <m:r>
                        <a:rPr lang="es-EC" i="0">
                          <a:latin typeface="Cambria Math" panose="02040503050406030204" pitchFamily="18" charset="0"/>
                        </a:rPr>
                        <m:t> </m:t>
                      </m:r>
                      <m:r>
                        <a:rPr lang="es-EC" i="1">
                          <a:latin typeface="Cambria Math" panose="02040503050406030204" pitchFamily="18" charset="0"/>
                        </a:rPr>
                        <m:t>𝑒𝑛</m:t>
                      </m:r>
                      <m:r>
                        <a:rPr lang="es-EC" i="0">
                          <a:latin typeface="Cambria Math" panose="02040503050406030204" pitchFamily="18" charset="0"/>
                        </a:rPr>
                        <m:t> </m:t>
                      </m:r>
                      <m:r>
                        <a:rPr lang="es-EC" i="1">
                          <a:latin typeface="Cambria Math" panose="02040503050406030204" pitchFamily="18" charset="0"/>
                        </a:rPr>
                        <m:t>𝑔𝑎𝑏𝑖𝑛𝑒𝑡𝑒</m:t>
                      </m:r>
                      <m:r>
                        <a:rPr lang="es-EC" i="0">
                          <a:latin typeface="Cambria Math" panose="02040503050406030204" pitchFamily="18" charset="0"/>
                        </a:rPr>
                        <m:t>= </m:t>
                      </m:r>
                      <m:r>
                        <a:rPr lang="es-EC" i="1">
                          <a:latin typeface="Cambria Math" panose="02040503050406030204" pitchFamily="18" charset="0"/>
                        </a:rPr>
                        <m:t>𝑐𝑜𝑠𝑡𝑜</m:t>
                      </m:r>
                      <m:r>
                        <a:rPr lang="es-EC" i="0">
                          <a:latin typeface="Cambria Math" panose="02040503050406030204" pitchFamily="18" charset="0"/>
                        </a:rPr>
                        <m:t> </m:t>
                      </m:r>
                      <m:r>
                        <a:rPr lang="es-EC" i="1">
                          <a:latin typeface="Cambria Math" panose="02040503050406030204" pitchFamily="18" charset="0"/>
                        </a:rPr>
                        <m:t>𝑝𝑜𝑟</m:t>
                      </m:r>
                      <m:r>
                        <a:rPr lang="es-EC" i="0">
                          <a:latin typeface="Cambria Math" panose="02040503050406030204" pitchFamily="18" charset="0"/>
                        </a:rPr>
                        <m:t> </m:t>
                      </m:r>
                      <m:r>
                        <a:rPr lang="es-EC" i="1">
                          <a:latin typeface="Cambria Math" panose="02040503050406030204" pitchFamily="18" charset="0"/>
                        </a:rPr>
                        <m:t>𝑑</m:t>
                      </m:r>
                      <m:r>
                        <a:rPr lang="es-EC" i="0">
                          <a:latin typeface="Cambria Math" panose="02040503050406030204" pitchFamily="18" charset="0"/>
                        </a:rPr>
                        <m:t>í</m:t>
                      </m:r>
                      <m:r>
                        <a:rPr lang="es-EC" i="1">
                          <a:latin typeface="Cambria Math" panose="02040503050406030204" pitchFamily="18" charset="0"/>
                        </a:rPr>
                        <m:t>𝑎</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𝑑</m:t>
                      </m:r>
                      <m:r>
                        <a:rPr lang="es-EC" i="0">
                          <a:latin typeface="Cambria Math" panose="02040503050406030204" pitchFamily="18" charset="0"/>
                        </a:rPr>
                        <m:t>í</m:t>
                      </m:r>
                      <m:r>
                        <a:rPr lang="es-EC" i="1">
                          <a:latin typeface="Cambria Math" panose="02040503050406030204" pitchFamily="18" charset="0"/>
                        </a:rPr>
                        <m:t>𝑎𝑠</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𝑡𝑟𝑎𝑏𝑎𝑗𝑜</m:t>
                      </m:r>
                    </m:oMath>
                  </m:oMathPara>
                </a14:m>
                <a:endParaRPr lang="es-EC" dirty="0"/>
              </a:p>
            </p:txBody>
          </p:sp>
        </mc:Choice>
        <mc:Fallback>
          <p:sp>
            <p:nvSpPr>
              <p:cNvPr id="8" name="Rectángulo 7"/>
              <p:cNvSpPr>
                <a:spLocks noRot="1" noChangeAspect="1" noMove="1" noResize="1" noEditPoints="1" noAdjustHandles="1" noChangeArrowheads="1" noChangeShapeType="1" noTextEdit="1"/>
              </p:cNvSpPr>
              <p:nvPr/>
            </p:nvSpPr>
            <p:spPr>
              <a:xfrm>
                <a:off x="2715419" y="6080809"/>
                <a:ext cx="7170099" cy="369332"/>
              </a:xfrm>
              <a:prstGeom prst="rect">
                <a:avLst/>
              </a:prstGeom>
              <a:blipFill rotWithShape="0">
                <a:blip r:embed="rId4"/>
                <a:stretch>
                  <a:fillRect b="-13333"/>
                </a:stretch>
              </a:blipFill>
            </p:spPr>
            <p:txBody>
              <a:bodyPr/>
              <a:lstStyle/>
              <a:p>
                <a:r>
                  <a:rPr lang="es-EC">
                    <a:noFill/>
                  </a:rPr>
                  <a:t> </a:t>
                </a:r>
              </a:p>
            </p:txBody>
          </p:sp>
        </mc:Fallback>
      </mc:AlternateContent>
    </p:spTree>
    <p:extLst>
      <p:ext uri="{BB962C8B-B14F-4D97-AF65-F5344CB8AC3E}">
        <p14:creationId xmlns:p14="http://schemas.microsoft.com/office/powerpoint/2010/main" val="4244341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2 Diagrama"/>
          <p:cNvGraphicFramePr/>
          <p:nvPr>
            <p:extLst>
              <p:ext uri="{D42A27DB-BD31-4B8C-83A1-F6EECF244321}">
                <p14:modId xmlns:p14="http://schemas.microsoft.com/office/powerpoint/2010/main" val="792059411"/>
              </p:ext>
            </p:extLst>
          </p:nvPr>
        </p:nvGraphicFramePr>
        <p:xfrm>
          <a:off x="1642820" y="464950"/>
          <a:ext cx="9856922" cy="306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a14="http://schemas.microsoft.com/office/drawing/2010/main" Requires="a14">
          <p:sp>
            <p:nvSpPr>
              <p:cNvPr id="6" name="Rectángulo 5"/>
              <p:cNvSpPr/>
              <p:nvPr/>
            </p:nvSpPr>
            <p:spPr>
              <a:xfrm>
                <a:off x="537276" y="4395368"/>
                <a:ext cx="11654724" cy="461665"/>
              </a:xfrm>
              <a:prstGeom prst="rect">
                <a:avLst/>
              </a:prstGeom>
              <a:solidFill>
                <a:schemeClr val="accent6">
                  <a:lumMod val="50000"/>
                </a:schemeClr>
              </a:solidFill>
            </p:spPr>
            <p:txBody>
              <a:bodyPr wrap="square">
                <a:spAutoFit/>
              </a:bodyPr>
              <a:lstStyle/>
              <a:p>
                <a14:m>
                  <m:oMathPara xmlns:m="http://schemas.openxmlformats.org/officeDocument/2006/math">
                    <m:oMathParaPr>
                      <m:jc m:val="centerGroup"/>
                    </m:oMathParaPr>
                    <m:oMath xmlns:m="http://schemas.openxmlformats.org/officeDocument/2006/math">
                      <m:r>
                        <a:rPr lang="es-EC" sz="2400" i="1" smtClean="0">
                          <a:solidFill>
                            <a:schemeClr val="bg1"/>
                          </a:solidFill>
                          <a:latin typeface="Cambria Math" panose="02040503050406030204" pitchFamily="18" charset="0"/>
                        </a:rPr>
                        <m:t>𝑃𝑟𝑒𝑠𝑢𝑝𝑢𝑒𝑠𝑡𝑜</m:t>
                      </m:r>
                      <m:r>
                        <a:rPr lang="es-EC" sz="2400" i="0">
                          <a:solidFill>
                            <a:schemeClr val="bg1"/>
                          </a:solidFill>
                          <a:latin typeface="Cambria Math" panose="02040503050406030204" pitchFamily="18" charset="0"/>
                        </a:rPr>
                        <m:t> </m:t>
                      </m:r>
                      <m:r>
                        <a:rPr lang="es-EC" sz="2400" b="0" i="1" smtClean="0">
                          <a:solidFill>
                            <a:schemeClr val="bg1"/>
                          </a:solidFill>
                          <a:latin typeface="Cambria Math" panose="02040503050406030204" pitchFamily="18" charset="0"/>
                        </a:rPr>
                        <m:t>𝑂𝑟𝑡𝑜𝑖𝑚𝑎𝑔𝑒𝑛</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𝐶𝑜𝑠𝑡𝑜</m:t>
                      </m:r>
                      <m:r>
                        <a:rPr lang="es-EC" sz="2400" i="0">
                          <a:solidFill>
                            <a:schemeClr val="bg1"/>
                          </a:solidFill>
                          <a:latin typeface="Cambria Math" panose="02040503050406030204" pitchFamily="18" charset="0"/>
                        </a:rPr>
                        <m:t> </m:t>
                      </m:r>
                      <m:r>
                        <a:rPr lang="es-EC" sz="2400" i="1">
                          <a:solidFill>
                            <a:schemeClr val="bg1"/>
                          </a:solidFill>
                          <a:latin typeface="Cambria Math" panose="02040503050406030204" pitchFamily="18" charset="0"/>
                        </a:rPr>
                        <m:t>𝑇𝑜𝑡𝑎𝑙</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𝐼𝑚𝑝𝑟𝑒𝑣𝑖𝑠𝑡𝑜𝑠</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𝑈𝑡𝑖𝑙𝑖𝑑𝑎𝑑</m:t>
                      </m:r>
                    </m:oMath>
                  </m:oMathPara>
                </a14:m>
                <a:endParaRPr lang="es-EC" sz="2400" dirty="0">
                  <a:solidFill>
                    <a:schemeClr val="bg1"/>
                  </a:solidFill>
                </a:endParaRPr>
              </a:p>
            </p:txBody>
          </p:sp>
        </mc:Choice>
        <mc:Fallback>
          <p:sp>
            <p:nvSpPr>
              <p:cNvPr id="6" name="Rectángulo 5"/>
              <p:cNvSpPr>
                <a:spLocks noRot="1" noChangeAspect="1" noMove="1" noResize="1" noEditPoints="1" noAdjustHandles="1" noChangeArrowheads="1" noChangeShapeType="1" noTextEdit="1"/>
              </p:cNvSpPr>
              <p:nvPr/>
            </p:nvSpPr>
            <p:spPr>
              <a:xfrm>
                <a:off x="537276" y="4395368"/>
                <a:ext cx="11654724" cy="461665"/>
              </a:xfrm>
              <a:prstGeom prst="rect">
                <a:avLst/>
              </a:prstGeom>
              <a:blipFill rotWithShape="0">
                <a:blip r:embed="rId7"/>
                <a:stretch>
                  <a:fillRect b="-17105"/>
                </a:stretch>
              </a:blipFill>
            </p:spPr>
            <p:txBody>
              <a:bodyPr/>
              <a:lstStyle/>
              <a:p>
                <a:r>
                  <a:rPr lang="es-EC">
                    <a:noFill/>
                  </a:rPr>
                  <a:t> </a:t>
                </a:r>
              </a:p>
            </p:txBody>
          </p:sp>
        </mc:Fallback>
      </mc:AlternateContent>
    </p:spTree>
    <p:extLst>
      <p:ext uri="{BB962C8B-B14F-4D97-AF65-F5344CB8AC3E}">
        <p14:creationId xmlns:p14="http://schemas.microsoft.com/office/powerpoint/2010/main" val="1941609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44383" y="0"/>
            <a:ext cx="4703233"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OBJETIVOS</a:t>
            </a:r>
            <a:endParaRPr lang="es-EC" sz="2133" b="1" dirty="0">
              <a:solidFill>
                <a:schemeClr val="tx1"/>
              </a:solidFill>
              <a:latin typeface="Arial" panose="020B0604020202020204" pitchFamily="34" charset="0"/>
              <a:cs typeface="Arial" panose="020B0604020202020204" pitchFamily="34" charset="0"/>
            </a:endParaRPr>
          </a:p>
        </p:txBody>
      </p:sp>
      <p:sp>
        <p:nvSpPr>
          <p:cNvPr id="6" name="5 Rectángulo"/>
          <p:cNvSpPr/>
          <p:nvPr/>
        </p:nvSpPr>
        <p:spPr>
          <a:xfrm>
            <a:off x="1751309" y="1628797"/>
            <a:ext cx="10151389" cy="99348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endParaRPr lang="es-US" sz="1867" dirty="0"/>
          </a:p>
          <a:p>
            <a:pPr algn="just">
              <a:defRPr/>
            </a:pPr>
            <a:endParaRPr lang="es-US" sz="1867" dirty="0"/>
          </a:p>
          <a:p>
            <a:pPr algn="just">
              <a:defRPr/>
            </a:pPr>
            <a:endParaRPr lang="es-US" sz="1867" dirty="0"/>
          </a:p>
          <a:p>
            <a:pPr algn="just">
              <a:defRPr/>
            </a:pPr>
            <a:endParaRPr lang="es-US" sz="1867" dirty="0"/>
          </a:p>
          <a:p>
            <a:pPr algn="just">
              <a:defRPr/>
            </a:pPr>
            <a:endParaRPr lang="es-US" sz="1867" dirty="0"/>
          </a:p>
          <a:p>
            <a:pPr algn="just">
              <a:defRPr/>
            </a:pPr>
            <a:r>
              <a:rPr lang="es-US" sz="2000" dirty="0">
                <a:latin typeface="Arial" panose="020B0604020202020204" pitchFamily="34" charset="0"/>
                <a:cs typeface="Arial" panose="020B0604020202020204" pitchFamily="34" charset="0"/>
              </a:rPr>
              <a:t>Realizar un análisis de costos unitarios para los diferentes productos o servicios que se generan en las áreas de Geodesia, Sensores Remotos y Topografía</a:t>
            </a:r>
            <a:endParaRPr lang="es-US" sz="2000" dirty="0">
              <a:latin typeface="Arial" panose="020B0604020202020204" pitchFamily="34" charset="0"/>
              <a:cs typeface="Arial" panose="020B0604020202020204" pitchFamily="34" charset="0"/>
            </a:endParaRPr>
          </a:p>
          <a:p>
            <a:pPr algn="just">
              <a:defRPr/>
            </a:pPr>
            <a:endParaRPr lang="es-US" sz="1867" dirty="0"/>
          </a:p>
          <a:p>
            <a:pPr algn="just">
              <a:defRPr/>
            </a:pPr>
            <a:endParaRPr lang="es-US" sz="1867" dirty="0"/>
          </a:p>
          <a:p>
            <a:pPr algn="just">
              <a:defRPr/>
            </a:pPr>
            <a:endParaRPr lang="es-US" sz="1867" dirty="0"/>
          </a:p>
          <a:p>
            <a:pPr algn="just">
              <a:defRPr/>
            </a:pPr>
            <a:endParaRPr lang="es-US" sz="1867" dirty="0"/>
          </a:p>
          <a:p>
            <a:pPr algn="just">
              <a:defRPr/>
            </a:pPr>
            <a:endParaRPr lang="es-US" sz="1867" dirty="0"/>
          </a:p>
        </p:txBody>
      </p:sp>
      <p:sp>
        <p:nvSpPr>
          <p:cNvPr id="2" name="Pentágono 1"/>
          <p:cNvSpPr/>
          <p:nvPr/>
        </p:nvSpPr>
        <p:spPr>
          <a:xfrm>
            <a:off x="2210051" y="822075"/>
            <a:ext cx="3068664" cy="65563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Objetivo general</a:t>
            </a:r>
            <a:endParaRPr lang="es-EC" b="1" dirty="0">
              <a:solidFill>
                <a:schemeClr val="tx1"/>
              </a:solidFill>
              <a:latin typeface="Arial" panose="020B0604020202020204" pitchFamily="34" charset="0"/>
              <a:cs typeface="Arial" panose="020B0604020202020204" pitchFamily="34" charset="0"/>
            </a:endParaRPr>
          </a:p>
        </p:txBody>
      </p:sp>
      <p:sp>
        <p:nvSpPr>
          <p:cNvPr id="7" name="Pentágono 6"/>
          <p:cNvSpPr/>
          <p:nvPr/>
        </p:nvSpPr>
        <p:spPr>
          <a:xfrm>
            <a:off x="2210051" y="2879905"/>
            <a:ext cx="3068664" cy="7001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Objetivos Específicos</a:t>
            </a:r>
            <a:endParaRPr lang="es-EC" b="1" dirty="0">
              <a:solidFill>
                <a:schemeClr val="tx1"/>
              </a:solidFill>
              <a:latin typeface="Arial" panose="020B0604020202020204" pitchFamily="34" charset="0"/>
              <a:cs typeface="Arial" panose="020B0604020202020204" pitchFamily="34" charset="0"/>
            </a:endParaRPr>
          </a:p>
        </p:txBody>
      </p:sp>
      <p:sp>
        <p:nvSpPr>
          <p:cNvPr id="8" name="5 Rectángulo"/>
          <p:cNvSpPr/>
          <p:nvPr/>
        </p:nvSpPr>
        <p:spPr>
          <a:xfrm>
            <a:off x="1751309" y="3688578"/>
            <a:ext cx="10151390" cy="31295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24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US" sz="2000" dirty="0" smtClean="0">
                <a:latin typeface="Arial" panose="020B0604020202020204" pitchFamily="34" charset="0"/>
                <a:cs typeface="Arial" panose="020B0604020202020204" pitchFamily="34" charset="0"/>
              </a:rPr>
              <a:t>Analizar </a:t>
            </a:r>
            <a:r>
              <a:rPr lang="es-US" sz="2000" dirty="0">
                <a:latin typeface="Arial" panose="020B0604020202020204" pitchFamily="34" charset="0"/>
                <a:cs typeface="Arial" panose="020B0604020202020204" pitchFamily="34" charset="0"/>
              </a:rPr>
              <a:t>los procesos que se realizan para la obtención de los productos y servicios geográficos derivados de la Geodesia, Sensores Remotos y Topografía.</a:t>
            </a:r>
            <a:endParaRPr lang="es-EC" sz="20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US" sz="2000" dirty="0">
                <a:latin typeface="Arial" panose="020B0604020202020204" pitchFamily="34" charset="0"/>
                <a:cs typeface="Arial" panose="020B0604020202020204" pitchFamily="34" charset="0"/>
              </a:rPr>
              <a:t>Analizar los parámetros que intervienen en los precios unitarios de los productos y servicios geográficos derivados de la Geodesia, Sensores Remotos y Topografía.</a:t>
            </a:r>
            <a:endParaRPr lang="es-EC" sz="20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US" sz="2000" dirty="0">
                <a:latin typeface="Arial" panose="020B0604020202020204" pitchFamily="34" charset="0"/>
                <a:cs typeface="Arial" panose="020B0604020202020204" pitchFamily="34" charset="0"/>
              </a:rPr>
              <a:t>Recopilar información referente a métodos de determinación de precios por productos y servicios de ingeniería geográfica de instituciones públicas, privadas y profesionales en el área</a:t>
            </a:r>
            <a:endParaRPr lang="es-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951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081914" y="1445217"/>
            <a:ext cx="4823499" cy="538566"/>
          </a:xfrm>
          <a:prstGeom prst="rect">
            <a:avLst/>
          </a:prstGeom>
          <a:solidFill>
            <a:srgbClr val="00FF99"/>
          </a:solidFill>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dirty="0" smtClean="0">
                <a:latin typeface="Arial" panose="020B0604020202020204" pitchFamily="34" charset="0"/>
                <a:cs typeface="Arial" panose="020B0604020202020204" pitchFamily="34" charset="0"/>
              </a:rPr>
              <a:t>Costo Unitario Base</a:t>
            </a:r>
            <a:endParaRPr lang="es-EC" dirty="0">
              <a:latin typeface="Arial" panose="020B0604020202020204" pitchFamily="34" charset="0"/>
              <a:cs typeface="Arial" panose="020B0604020202020204" pitchFamily="34" charset="0"/>
            </a:endParaRPr>
          </a:p>
        </p:txBody>
      </p:sp>
      <p:sp>
        <p:nvSpPr>
          <p:cNvPr id="6" name="Título 1"/>
          <p:cNvSpPr txBox="1">
            <a:spLocks/>
          </p:cNvSpPr>
          <p:nvPr/>
        </p:nvSpPr>
        <p:spPr>
          <a:xfrm>
            <a:off x="2019945" y="4054097"/>
            <a:ext cx="8152109" cy="538566"/>
          </a:xfrm>
          <a:prstGeom prst="rect">
            <a:avLst/>
          </a:prstGeom>
          <a:solidFill>
            <a:srgbClr val="FFFF00"/>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sz="3600" dirty="0" smtClean="0">
                <a:latin typeface="Arial" panose="020B0604020202020204" pitchFamily="34" charset="0"/>
                <a:cs typeface="Arial" panose="020B0604020202020204" pitchFamily="34" charset="0"/>
              </a:rPr>
              <a:t>Costos Económico - Administrativos</a:t>
            </a:r>
            <a:endParaRPr lang="es-EC" sz="3600" dirty="0">
              <a:latin typeface="Arial" panose="020B0604020202020204" pitchFamily="34" charset="0"/>
              <a:cs typeface="Arial" panose="020B0604020202020204" pitchFamily="34" charset="0"/>
            </a:endParaRPr>
          </a:p>
        </p:txBody>
      </p:sp>
      <p:sp>
        <p:nvSpPr>
          <p:cNvPr id="7" name="Rectángulo 6"/>
          <p:cNvSpPr/>
          <p:nvPr/>
        </p:nvSpPr>
        <p:spPr>
          <a:xfrm>
            <a:off x="1448961" y="2120036"/>
            <a:ext cx="9294078" cy="743919"/>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S" sz="2000" b="1" dirty="0"/>
              <a:t>C</a:t>
            </a:r>
            <a:r>
              <a:rPr lang="es-ES" sz="2000" dirty="0" smtClean="0"/>
              <a:t>osto mínimo, </a:t>
            </a:r>
            <a:r>
              <a:rPr lang="es-ES" sz="2000" dirty="0"/>
              <a:t>por menos de </a:t>
            </a:r>
            <a:r>
              <a:rPr lang="es-ES" sz="2000" dirty="0" smtClean="0"/>
              <a:t>este </a:t>
            </a:r>
            <a:r>
              <a:rPr lang="es-ES" sz="2000" dirty="0"/>
              <a:t>valor no es rentable realizar un </a:t>
            </a:r>
            <a:r>
              <a:rPr lang="es-ES" sz="2000" dirty="0" smtClean="0"/>
              <a:t>trabajo</a:t>
            </a:r>
            <a:endParaRPr lang="es-EC" sz="2000" b="1" dirty="0">
              <a:latin typeface="Arial" panose="020B0604020202020204" pitchFamily="34" charset="0"/>
              <a:cs typeface="Arial" panose="020B0604020202020204" pitchFamily="34" charset="0"/>
            </a:endParaRPr>
          </a:p>
        </p:txBody>
      </p:sp>
      <p:sp>
        <p:nvSpPr>
          <p:cNvPr id="8" name="3 Rectángulo"/>
          <p:cNvSpPr/>
          <p:nvPr/>
        </p:nvSpPr>
        <p:spPr>
          <a:xfrm>
            <a:off x="3857661" y="121708"/>
            <a:ext cx="4403654" cy="670983"/>
          </a:xfrm>
          <a:prstGeom prst="rect">
            <a:avLst/>
          </a:prstGeom>
          <a:solidFill>
            <a:srgbClr val="0D97FF"/>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bg1"/>
                </a:solidFill>
                <a:latin typeface="Arial" panose="020B0604020202020204" pitchFamily="34" charset="0"/>
                <a:cs typeface="Arial" panose="020B0604020202020204" pitchFamily="34" charset="0"/>
              </a:rPr>
              <a:t>Levantamiento Topográfico</a:t>
            </a:r>
            <a:endParaRPr lang="es-EC" sz="2133"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247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3374" y="232798"/>
            <a:ext cx="4823499" cy="538566"/>
          </a:xfrm>
          <a:solidFill>
            <a:schemeClr val="accent1">
              <a:lumMod val="20000"/>
              <a:lumOff val="80000"/>
            </a:schemeClr>
          </a:solidFill>
        </p:spPr>
        <p:txBody>
          <a:bodyPr>
            <a:normAutofit fontScale="90000"/>
          </a:bodyPr>
          <a:lstStyle/>
          <a:p>
            <a:r>
              <a:rPr lang="es-US" dirty="0">
                <a:latin typeface="Arial" panose="020B0604020202020204" pitchFamily="34" charset="0"/>
                <a:cs typeface="Arial" panose="020B0604020202020204" pitchFamily="34" charset="0"/>
              </a:rPr>
              <a:t>Ponderación Variables </a:t>
            </a:r>
            <a:endParaRPr lang="es-EC"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30820" t="41406" r="3587" b="13541"/>
          <a:stretch/>
        </p:blipFill>
        <p:spPr>
          <a:xfrm>
            <a:off x="1" y="1409998"/>
            <a:ext cx="12134850" cy="4686002"/>
          </a:xfrm>
          <a:prstGeom prst="rect">
            <a:avLst/>
          </a:prstGeom>
        </p:spPr>
      </p:pic>
    </p:spTree>
    <p:extLst>
      <p:ext uri="{BB962C8B-B14F-4D97-AF65-F5344CB8AC3E}">
        <p14:creationId xmlns:p14="http://schemas.microsoft.com/office/powerpoint/2010/main" val="4065225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92496" y="139485"/>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Sistema de Puntajes – Grados de dificultad</a:t>
            </a:r>
            <a:endParaRPr lang="es-EC" sz="2133" b="1" dirty="0">
              <a:solidFill>
                <a:schemeClr val="tx1"/>
              </a:solidFill>
              <a:latin typeface="Arial" panose="020B0604020202020204" pitchFamily="34" charset="0"/>
              <a:cs typeface="Arial" panose="020B0604020202020204" pitchFamily="34" charset="0"/>
            </a:endParaRPr>
          </a:p>
        </p:txBody>
      </p:sp>
      <p:sp>
        <p:nvSpPr>
          <p:cNvPr id="5" name="Rectángulo redondeado 4"/>
          <p:cNvSpPr/>
          <p:nvPr/>
        </p:nvSpPr>
        <p:spPr>
          <a:xfrm>
            <a:off x="1771650" y="1613987"/>
            <a:ext cx="3709063"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smtClean="0">
                <a:solidFill>
                  <a:schemeClr val="bg1"/>
                </a:solidFill>
                <a:latin typeface="Arial" panose="020B0604020202020204" pitchFamily="34" charset="0"/>
                <a:cs typeface="Arial" panose="020B0604020202020204" pitchFamily="34" charset="0"/>
              </a:rPr>
              <a:t>Características </a:t>
            </a:r>
            <a:r>
              <a:rPr lang="es-ES" b="1" dirty="0">
                <a:solidFill>
                  <a:schemeClr val="bg1"/>
                </a:solidFill>
                <a:latin typeface="Arial" panose="020B0604020202020204" pitchFamily="34" charset="0"/>
                <a:cs typeface="Arial" panose="020B0604020202020204" pitchFamily="34" charset="0"/>
              </a:rPr>
              <a:t>del Terreno (V1)</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888569259"/>
              </p:ext>
            </p:extLst>
          </p:nvPr>
        </p:nvGraphicFramePr>
        <p:xfrm>
          <a:off x="348937" y="4525124"/>
          <a:ext cx="8972551" cy="2076514"/>
        </p:xfrm>
        <a:graphic>
          <a:graphicData uri="http://schemas.openxmlformats.org/drawingml/2006/table">
            <a:tbl>
              <a:tblPr firstRow="1" firstCol="1" bandRow="1"/>
              <a:tblGrid>
                <a:gridCol w="992563"/>
                <a:gridCol w="3144610"/>
                <a:gridCol w="2214869"/>
                <a:gridCol w="2620509"/>
              </a:tblGrid>
              <a:tr h="192786">
                <a:tc>
                  <a:txBody>
                    <a:bodyPr/>
                    <a:lstStyle/>
                    <a:p>
                      <a:endParaRPr lang="es-EC" sz="2400" dirty="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Característica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Normalización</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86">
                <a:tc>
                  <a:txBody>
                    <a:bodyPr/>
                    <a:lstStyle/>
                    <a:p>
                      <a:pPr>
                        <a:lnSpc>
                          <a:spcPct val="115000"/>
                        </a:lnSpc>
                        <a:spcAft>
                          <a:spcPts val="0"/>
                        </a:spcAft>
                      </a:pPr>
                      <a:r>
                        <a:rPr lang="es-EC"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Plano (hasta</a:t>
                      </a:r>
                      <a:r>
                        <a:rPr lang="es-EC" sz="24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25%)</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0.167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2786">
                <a:tc>
                  <a:txBody>
                    <a:bodyPr/>
                    <a:lstStyle/>
                    <a:p>
                      <a:pPr>
                        <a:lnSpc>
                          <a:spcPct val="115000"/>
                        </a:lnSpc>
                        <a:spcAft>
                          <a:spcPts val="0"/>
                        </a:spcAft>
                      </a:pPr>
                      <a:r>
                        <a:rPr lang="es-EC"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Ondulado (25-50%)</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0.333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2786">
                <a:tc>
                  <a:txBody>
                    <a:bodyPr/>
                    <a:lstStyle/>
                    <a:p>
                      <a:pPr>
                        <a:lnSpc>
                          <a:spcPct val="115000"/>
                        </a:lnSpc>
                        <a:spcAft>
                          <a:spcPts val="0"/>
                        </a:spcAft>
                      </a:pPr>
                      <a:r>
                        <a:rPr lang="es-EC"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Quebrado (mayor 50%)</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2786">
                <a:tc>
                  <a:txBody>
                    <a:bodyPr/>
                    <a:lstStyle/>
                    <a:p>
                      <a:endParaRPr lang="es-EC" sz="24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24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8" name="Imagen 7" descr="C:\Users\AMERICAN\Downloads\Imágenes\terreno-sobre-carretera-principal-de-7238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9617" y="1416776"/>
            <a:ext cx="2351883" cy="1802674"/>
          </a:xfrm>
          <a:prstGeom prst="rect">
            <a:avLst/>
          </a:prstGeom>
          <a:noFill/>
          <a:ln>
            <a:noFill/>
          </a:ln>
        </p:spPr>
      </p:pic>
      <p:pic>
        <p:nvPicPr>
          <p:cNvPr id="9" name="Imagen 8" descr="C:\Users\AMERICAN\Downloads\Imágenes\48166970.jpg"/>
          <p:cNvPicPr/>
          <p:nvPr/>
        </p:nvPicPr>
        <p:blipFill rotWithShape="1">
          <a:blip r:embed="rId3" cstate="print">
            <a:extLst>
              <a:ext uri="{28A0092B-C50C-407E-A947-70E740481C1C}">
                <a14:useLocalDpi xmlns:a14="http://schemas.microsoft.com/office/drawing/2010/main" val="0"/>
              </a:ext>
            </a:extLst>
          </a:blip>
          <a:srcRect t="5610" b="-1"/>
          <a:stretch/>
        </p:blipFill>
        <p:spPr bwMode="auto">
          <a:xfrm>
            <a:off x="7679618" y="1905218"/>
            <a:ext cx="2342269" cy="2076232"/>
          </a:xfrm>
          <a:prstGeom prst="rect">
            <a:avLst/>
          </a:prstGeom>
          <a:noFill/>
          <a:ln>
            <a:noFill/>
          </a:ln>
          <a:extLst>
            <a:ext uri="{53640926-AAD7-44D8-BBD7-CCE9431645EC}">
              <a14:shadowObscured xmlns:a14="http://schemas.microsoft.com/office/drawing/2010/main"/>
            </a:ext>
          </a:extLst>
        </p:spPr>
      </p:pic>
      <p:pic>
        <p:nvPicPr>
          <p:cNvPr id="10" name="Imagen 9" descr="C:\Users\AMERICAN\Downloads\Imágenes\p.txt.jpg"/>
          <p:cNvPicPr/>
          <p:nvPr/>
        </p:nvPicPr>
        <p:blipFill rotWithShape="1">
          <a:blip r:embed="rId4" cstate="print">
            <a:extLst>
              <a:ext uri="{28A0092B-C50C-407E-A947-70E740481C1C}">
                <a14:useLocalDpi xmlns:a14="http://schemas.microsoft.com/office/drawing/2010/main" val="0"/>
              </a:ext>
            </a:extLst>
          </a:blip>
          <a:srcRect t="11477" b="-1"/>
          <a:stretch/>
        </p:blipFill>
        <p:spPr bwMode="auto">
          <a:xfrm>
            <a:off x="9321488" y="2476026"/>
            <a:ext cx="2680455" cy="2221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4633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581150" y="604337"/>
            <a:ext cx="3709063"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smtClean="0">
                <a:solidFill>
                  <a:schemeClr val="bg1"/>
                </a:solidFill>
                <a:latin typeface="Arial" panose="020B0604020202020204" pitchFamily="34" charset="0"/>
                <a:cs typeface="Arial" panose="020B0604020202020204" pitchFamily="34" charset="0"/>
              </a:rPr>
              <a:t>Tipo </a:t>
            </a:r>
            <a:r>
              <a:rPr lang="es-ES" b="1" dirty="0">
                <a:solidFill>
                  <a:schemeClr val="bg1"/>
                </a:solidFill>
                <a:latin typeface="Arial" panose="020B0604020202020204" pitchFamily="34" charset="0"/>
                <a:cs typeface="Arial" panose="020B0604020202020204" pitchFamily="34" charset="0"/>
              </a:rPr>
              <a:t>de Suelo (V2)</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706802515"/>
              </p:ext>
            </p:extLst>
          </p:nvPr>
        </p:nvGraphicFramePr>
        <p:xfrm>
          <a:off x="665163" y="1378268"/>
          <a:ext cx="6040437" cy="1752600"/>
        </p:xfrm>
        <a:graphic>
          <a:graphicData uri="http://schemas.openxmlformats.org/drawingml/2006/table">
            <a:tbl>
              <a:tblPr firstRow="1" firstCol="1" bandRow="1"/>
              <a:tblGrid>
                <a:gridCol w="659615"/>
                <a:gridCol w="2120194"/>
                <a:gridCol w="1493196"/>
                <a:gridCol w="1767432"/>
              </a:tblGrid>
              <a:tr h="190500">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Tipo de Suelo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Normalización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Firme</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0.1667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Suelto (arenoso)</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0.333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Pantanoso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1" name="Imagen 10" descr="Resultado de imagen para suelo fir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0"/>
            <a:ext cx="2467293" cy="1869758"/>
          </a:xfrm>
          <a:prstGeom prst="rect">
            <a:avLst/>
          </a:prstGeom>
          <a:noFill/>
          <a:ln>
            <a:noFill/>
          </a:ln>
        </p:spPr>
      </p:pic>
      <p:pic>
        <p:nvPicPr>
          <p:cNvPr id="12" name="Imagen 11" descr="Resultado de imagen para suelo suel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1050" y="493871"/>
            <a:ext cx="2429193" cy="1951673"/>
          </a:xfrm>
          <a:prstGeom prst="rect">
            <a:avLst/>
          </a:prstGeom>
          <a:noFill/>
          <a:ln>
            <a:noFill/>
          </a:ln>
        </p:spPr>
      </p:pic>
      <p:pic>
        <p:nvPicPr>
          <p:cNvPr id="13" name="Imagen 12" descr="Resultado de imagen para suelo pantanos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0750" y="1222137"/>
            <a:ext cx="2429193" cy="2147808"/>
          </a:xfrm>
          <a:prstGeom prst="rect">
            <a:avLst/>
          </a:prstGeom>
          <a:noFill/>
          <a:ln>
            <a:noFill/>
          </a:ln>
        </p:spPr>
      </p:pic>
      <p:sp>
        <p:nvSpPr>
          <p:cNvPr id="14" name="Rectángulo redondeado 13"/>
          <p:cNvSpPr/>
          <p:nvPr/>
        </p:nvSpPr>
        <p:spPr>
          <a:xfrm>
            <a:off x="1581150" y="3357563"/>
            <a:ext cx="5124450"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smtClean="0">
                <a:solidFill>
                  <a:schemeClr val="bg1"/>
                </a:solidFill>
                <a:latin typeface="Arial" panose="020B0604020202020204" pitchFamily="34" charset="0"/>
                <a:cs typeface="Arial" panose="020B0604020202020204" pitchFamily="34" charset="0"/>
              </a:rPr>
              <a:t>Elementos  </a:t>
            </a:r>
            <a:r>
              <a:rPr lang="es-ES" b="1" dirty="0">
                <a:solidFill>
                  <a:schemeClr val="bg1"/>
                </a:solidFill>
                <a:latin typeface="Arial" panose="020B0604020202020204" pitchFamily="34" charset="0"/>
                <a:cs typeface="Arial" panose="020B0604020202020204" pitchFamily="34" charset="0"/>
              </a:rPr>
              <a:t>Preponderantes del Entorno (V3)</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18524953"/>
              </p:ext>
            </p:extLst>
          </p:nvPr>
        </p:nvGraphicFramePr>
        <p:xfrm>
          <a:off x="883446" y="4246245"/>
          <a:ext cx="5822154" cy="2103120"/>
        </p:xfrm>
        <a:graphic>
          <a:graphicData uri="http://schemas.openxmlformats.org/drawingml/2006/table">
            <a:tbl>
              <a:tblPr firstRow="1" firstCol="1" bandRow="1"/>
              <a:tblGrid>
                <a:gridCol w="640437"/>
                <a:gridCol w="2036589"/>
                <a:gridCol w="1455539"/>
                <a:gridCol w="1689589"/>
              </a:tblGrid>
              <a:tr h="190500">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Elemento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Normalización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Linderos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Carreteras</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Construcciones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Cuerpos de Agua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p:pic>
        <p:nvPicPr>
          <p:cNvPr id="15" name="Imagen 14" descr="Resultado de imagen para lindero potrero"/>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165345"/>
            <a:ext cx="1619885" cy="1215390"/>
          </a:xfrm>
          <a:prstGeom prst="rect">
            <a:avLst/>
          </a:prstGeom>
          <a:noFill/>
          <a:ln>
            <a:noFill/>
          </a:ln>
        </p:spPr>
      </p:pic>
      <p:pic>
        <p:nvPicPr>
          <p:cNvPr id="16" name="Imagen 15" descr="Resultado de imagen para carretera  segundo orden ecuador"/>
          <p:cNvPicPr/>
          <p:nvPr/>
        </p:nvPicPr>
        <p:blipFill rotWithShape="1">
          <a:blip r:embed="rId6" cstate="print">
            <a:extLst>
              <a:ext uri="{28A0092B-C50C-407E-A947-70E740481C1C}">
                <a14:useLocalDpi xmlns:a14="http://schemas.microsoft.com/office/drawing/2010/main" val="0"/>
              </a:ext>
            </a:extLst>
          </a:blip>
          <a:srcRect r="2059"/>
          <a:stretch/>
        </p:blipFill>
        <p:spPr bwMode="auto">
          <a:xfrm>
            <a:off x="7591107" y="3690776"/>
            <a:ext cx="1619885" cy="1240155"/>
          </a:xfrm>
          <a:prstGeom prst="rect">
            <a:avLst/>
          </a:prstGeom>
          <a:noFill/>
          <a:ln>
            <a:noFill/>
          </a:ln>
          <a:extLst>
            <a:ext uri="{53640926-AAD7-44D8-BBD7-CCE9431645EC}">
              <a14:shadowObscured xmlns:a14="http://schemas.microsoft.com/office/drawing/2010/main"/>
            </a:ext>
          </a:extLst>
        </p:spPr>
      </p:pic>
      <p:pic>
        <p:nvPicPr>
          <p:cNvPr id="17" name="Imagen 16" descr="Resultado de imagen para construccion en campo"/>
          <p:cNvPicPr/>
          <p:nvPr/>
        </p:nvPicPr>
        <p:blipFill rotWithShape="1">
          <a:blip r:embed="rId7" cstate="print">
            <a:extLst>
              <a:ext uri="{28A0092B-C50C-407E-A947-70E740481C1C}">
                <a14:useLocalDpi xmlns:a14="http://schemas.microsoft.com/office/drawing/2010/main" val="0"/>
              </a:ext>
            </a:extLst>
          </a:blip>
          <a:srcRect l="19531" t="8755"/>
          <a:stretch/>
        </p:blipFill>
        <p:spPr bwMode="auto">
          <a:xfrm>
            <a:off x="8421687" y="4383780"/>
            <a:ext cx="1799590" cy="1148715"/>
          </a:xfrm>
          <a:prstGeom prst="rect">
            <a:avLst/>
          </a:prstGeom>
          <a:noFill/>
          <a:ln>
            <a:noFill/>
          </a:ln>
          <a:extLst>
            <a:ext uri="{53640926-AAD7-44D8-BBD7-CCE9431645EC}">
              <a14:shadowObscured xmlns:a14="http://schemas.microsoft.com/office/drawing/2010/main"/>
            </a:ext>
          </a:extLst>
        </p:spPr>
      </p:pic>
      <p:pic>
        <p:nvPicPr>
          <p:cNvPr id="18" name="Imagen 17" descr="Resultado de imagen para cuerpo de agua"/>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52621" y="5013130"/>
            <a:ext cx="1529715" cy="1148080"/>
          </a:xfrm>
          <a:prstGeom prst="rect">
            <a:avLst/>
          </a:prstGeom>
          <a:noFill/>
          <a:ln>
            <a:noFill/>
          </a:ln>
        </p:spPr>
      </p:pic>
    </p:spTree>
    <p:extLst>
      <p:ext uri="{BB962C8B-B14F-4D97-AF65-F5344CB8AC3E}">
        <p14:creationId xmlns:p14="http://schemas.microsoft.com/office/powerpoint/2010/main" val="108411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581150" y="109037"/>
            <a:ext cx="5753100"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smtClean="0">
                <a:solidFill>
                  <a:schemeClr val="bg1"/>
                </a:solidFill>
                <a:latin typeface="Arial" panose="020B0604020202020204" pitchFamily="34" charset="0"/>
                <a:cs typeface="Arial" panose="020B0604020202020204" pitchFamily="34" charset="0"/>
              </a:rPr>
              <a:t>Equidistancia </a:t>
            </a:r>
            <a:r>
              <a:rPr lang="es-EC" b="1" dirty="0">
                <a:solidFill>
                  <a:schemeClr val="bg1"/>
                </a:solidFill>
                <a:latin typeface="Arial" panose="020B0604020202020204" pitchFamily="34" charset="0"/>
                <a:cs typeface="Arial" panose="020B0604020202020204" pitchFamily="34" charset="0"/>
              </a:rPr>
              <a:t>entre Curvas de Nivel/Escala (V4)</a:t>
            </a:r>
            <a:endParaRPr lang="es-EC" dirty="0">
              <a:solidFill>
                <a:schemeClr val="bg1"/>
              </a:solidFill>
              <a:latin typeface="Arial" panose="020B0604020202020204" pitchFamily="34" charset="0"/>
              <a:cs typeface="Arial" panose="020B0604020202020204" pitchFamily="34" charset="0"/>
            </a:endParaRPr>
          </a:p>
        </p:txBody>
      </p:sp>
      <p:sp>
        <p:nvSpPr>
          <p:cNvPr id="14" name="Rectángulo redondeado 13"/>
          <p:cNvSpPr/>
          <p:nvPr/>
        </p:nvSpPr>
        <p:spPr>
          <a:xfrm>
            <a:off x="1581150" y="3357563"/>
            <a:ext cx="3829050"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smtClean="0">
                <a:solidFill>
                  <a:schemeClr val="bg1"/>
                </a:solidFill>
                <a:latin typeface="Arial" panose="020B0604020202020204" pitchFamily="34" charset="0"/>
                <a:cs typeface="Arial" panose="020B0604020202020204" pitchFamily="34" charset="0"/>
              </a:rPr>
              <a:t>Pendiente </a:t>
            </a:r>
            <a:r>
              <a:rPr lang="es-ES" b="1" dirty="0">
                <a:solidFill>
                  <a:schemeClr val="bg1"/>
                </a:solidFill>
                <a:latin typeface="Arial" panose="020B0604020202020204" pitchFamily="34" charset="0"/>
                <a:cs typeface="Arial" panose="020B0604020202020204" pitchFamily="34" charset="0"/>
              </a:rPr>
              <a:t>(V5)</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336451416"/>
              </p:ext>
            </p:extLst>
          </p:nvPr>
        </p:nvGraphicFramePr>
        <p:xfrm>
          <a:off x="1305719" y="1062225"/>
          <a:ext cx="9507538" cy="2103120"/>
        </p:xfrm>
        <a:graphic>
          <a:graphicData uri="http://schemas.openxmlformats.org/drawingml/2006/table">
            <a:tbl>
              <a:tblPr firstRow="1" firstCol="1" bandRow="1"/>
              <a:tblGrid>
                <a:gridCol w="483081"/>
                <a:gridCol w="3887458"/>
                <a:gridCol w="1957042"/>
                <a:gridCol w="1494885"/>
                <a:gridCol w="1685072"/>
              </a:tblGrid>
              <a:tr h="190500">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Equidistancia entre Curvas de Nivel</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Escala</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Normalización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 curvas de nivel</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Planimetría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diez (10) metros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 a 1:10000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cinco (5) metros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1:1000 a 1:5000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Menor A un (1) metro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Mayor a 1:1000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gridSpan="2">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s-EC"/>
                    </a:p>
                  </a:txBody>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111402734"/>
              </p:ext>
            </p:extLst>
          </p:nvPr>
        </p:nvGraphicFramePr>
        <p:xfrm>
          <a:off x="1305719" y="4364412"/>
          <a:ext cx="9507539" cy="2298065"/>
        </p:xfrm>
        <a:graphic>
          <a:graphicData uri="http://schemas.openxmlformats.org/drawingml/2006/table">
            <a:tbl>
              <a:tblPr firstRow="1" firstCol="1" bandRow="1"/>
              <a:tblGrid>
                <a:gridCol w="1049633"/>
                <a:gridCol w="3340949"/>
                <a:gridCol w="2344559"/>
                <a:gridCol w="2772398"/>
              </a:tblGrid>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Pendiente</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Normalización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0 - 25 %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25 - 50 %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50 - 75 %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75 - 100 %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0.267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Mayor a 100 %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0.333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5600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581150" y="109037"/>
            <a:ext cx="3829050"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US" b="1" dirty="0"/>
              <a:t>Precipitación Pluvial (V6)</a:t>
            </a:r>
            <a:endParaRPr lang="es-EC" dirty="0"/>
          </a:p>
        </p:txBody>
      </p:sp>
      <p:sp>
        <p:nvSpPr>
          <p:cNvPr id="14" name="Rectángulo redondeado 13"/>
          <p:cNvSpPr/>
          <p:nvPr/>
        </p:nvSpPr>
        <p:spPr>
          <a:xfrm>
            <a:off x="1581150" y="3357563"/>
            <a:ext cx="3829050"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smtClean="0">
                <a:solidFill>
                  <a:schemeClr val="bg1"/>
                </a:solidFill>
                <a:latin typeface="Arial" panose="020B0604020202020204" pitchFamily="34" charset="0"/>
                <a:cs typeface="Arial" panose="020B0604020202020204" pitchFamily="34" charset="0"/>
              </a:rPr>
              <a:t>Vegetación </a:t>
            </a:r>
            <a:r>
              <a:rPr lang="es-ES" b="1" dirty="0">
                <a:solidFill>
                  <a:schemeClr val="bg1"/>
                </a:solidFill>
                <a:latin typeface="Arial" panose="020B0604020202020204" pitchFamily="34" charset="0"/>
                <a:cs typeface="Arial" panose="020B0604020202020204" pitchFamily="34" charset="0"/>
              </a:rPr>
              <a:t>(V7)</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536124679"/>
              </p:ext>
            </p:extLst>
          </p:nvPr>
        </p:nvGraphicFramePr>
        <p:xfrm>
          <a:off x="1305719" y="1245776"/>
          <a:ext cx="9507539" cy="1641475"/>
        </p:xfrm>
        <a:graphic>
          <a:graphicData uri="http://schemas.openxmlformats.org/drawingml/2006/table">
            <a:tbl>
              <a:tblPr firstRow="1" firstCol="1" bandRow="1"/>
              <a:tblGrid>
                <a:gridCol w="669331"/>
                <a:gridCol w="5328025"/>
                <a:gridCol w="1718963"/>
                <a:gridCol w="1791220"/>
              </a:tblGrid>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Precipitación Pluvial</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Normalización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Lluvias escasas (3 meses al año)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0.166666667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Lluvias normales (6 meses al año)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0.333333333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Lluvias permanentes (hasta 10 meses)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970803507"/>
              </p:ext>
            </p:extLst>
          </p:nvPr>
        </p:nvGraphicFramePr>
        <p:xfrm>
          <a:off x="0" y="4384442"/>
          <a:ext cx="9507539" cy="1969770"/>
        </p:xfrm>
        <a:graphic>
          <a:graphicData uri="http://schemas.openxmlformats.org/drawingml/2006/table">
            <a:tbl>
              <a:tblPr firstRow="1" firstCol="1" bandRow="1"/>
              <a:tblGrid>
                <a:gridCol w="825254"/>
                <a:gridCol w="4381074"/>
                <a:gridCol w="2179128"/>
                <a:gridCol w="2122083"/>
              </a:tblGrid>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Vegetación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Normalización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Escasa o nula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Pasto alto/ gramalote</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Arboleda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Matorral</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p:pic>
        <p:nvPicPr>
          <p:cNvPr id="10" name="Imagen 9" descr="Resultado de imagen para vegetacion escasa pasto"/>
          <p:cNvPicPr/>
          <p:nvPr/>
        </p:nvPicPr>
        <p:blipFill rotWithShape="1">
          <a:blip r:embed="rId2" cstate="print">
            <a:extLst>
              <a:ext uri="{28A0092B-C50C-407E-A947-70E740481C1C}">
                <a14:useLocalDpi xmlns:a14="http://schemas.microsoft.com/office/drawing/2010/main" val="0"/>
              </a:ext>
            </a:extLst>
          </a:blip>
          <a:srcRect t="7941" b="3111"/>
          <a:stretch/>
        </p:blipFill>
        <p:spPr bwMode="auto">
          <a:xfrm>
            <a:off x="8072755" y="3003431"/>
            <a:ext cx="1799590" cy="1200785"/>
          </a:xfrm>
          <a:prstGeom prst="rect">
            <a:avLst/>
          </a:prstGeom>
          <a:noFill/>
          <a:ln>
            <a:noFill/>
          </a:ln>
          <a:extLst>
            <a:ext uri="{53640926-AAD7-44D8-BBD7-CCE9431645EC}">
              <a14:shadowObscured xmlns:a14="http://schemas.microsoft.com/office/drawing/2010/main"/>
            </a:ext>
          </a:extLst>
        </p:spPr>
      </p:pic>
      <p:pic>
        <p:nvPicPr>
          <p:cNvPr id="11" name="Imagen 10" descr="Resultado de imagen para gramalote planta"/>
          <p:cNvPicPr/>
          <p:nvPr/>
        </p:nvPicPr>
        <p:blipFill rotWithShape="1">
          <a:blip r:embed="rId3">
            <a:extLst>
              <a:ext uri="{28A0092B-C50C-407E-A947-70E740481C1C}">
                <a14:useLocalDpi xmlns:a14="http://schemas.microsoft.com/office/drawing/2010/main" val="0"/>
              </a:ext>
            </a:extLst>
          </a:blip>
          <a:srcRect b="10193"/>
          <a:stretch/>
        </p:blipFill>
        <p:spPr bwMode="auto">
          <a:xfrm>
            <a:off x="9234805" y="3690776"/>
            <a:ext cx="1799590" cy="1200150"/>
          </a:xfrm>
          <a:prstGeom prst="rect">
            <a:avLst/>
          </a:prstGeom>
          <a:noFill/>
          <a:ln>
            <a:noFill/>
          </a:ln>
          <a:extLst>
            <a:ext uri="{53640926-AAD7-44D8-BBD7-CCE9431645EC}">
              <a14:shadowObscured xmlns:a14="http://schemas.microsoft.com/office/drawing/2010/main"/>
            </a:ext>
          </a:extLst>
        </p:spPr>
      </p:pic>
      <p:pic>
        <p:nvPicPr>
          <p:cNvPr id="12" name="Imagen 11" descr="Resultado de imagen para arboled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2345" y="4555459"/>
            <a:ext cx="1799590" cy="1199515"/>
          </a:xfrm>
          <a:prstGeom prst="rect">
            <a:avLst/>
          </a:prstGeom>
          <a:noFill/>
          <a:ln>
            <a:noFill/>
          </a:ln>
        </p:spPr>
      </p:pic>
      <p:pic>
        <p:nvPicPr>
          <p:cNvPr id="13" name="Imagen 12" descr="Resultado de imagen para matorral"/>
          <p:cNvPicPr/>
          <p:nvPr/>
        </p:nvPicPr>
        <p:blipFill>
          <a:blip r:embed="rId5">
            <a:extLst>
              <a:ext uri="{28A0092B-C50C-407E-A947-70E740481C1C}">
                <a14:useLocalDpi xmlns:a14="http://schemas.microsoft.com/office/drawing/2010/main" val="0"/>
              </a:ext>
            </a:extLst>
          </a:blip>
          <a:srcRect/>
          <a:stretch>
            <a:fillRect/>
          </a:stretch>
        </p:blipFill>
        <p:spPr bwMode="auto">
          <a:xfrm>
            <a:off x="10392410" y="5441097"/>
            <a:ext cx="1799590" cy="1178560"/>
          </a:xfrm>
          <a:prstGeom prst="rect">
            <a:avLst/>
          </a:prstGeom>
          <a:noFill/>
          <a:ln>
            <a:noFill/>
          </a:ln>
        </p:spPr>
      </p:pic>
    </p:spTree>
    <p:extLst>
      <p:ext uri="{BB962C8B-B14F-4D97-AF65-F5344CB8AC3E}">
        <p14:creationId xmlns:p14="http://schemas.microsoft.com/office/powerpoint/2010/main" val="318458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581150" y="109037"/>
            <a:ext cx="2266950"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smtClean="0">
                <a:solidFill>
                  <a:schemeClr val="bg1"/>
                </a:solidFill>
                <a:latin typeface="Arial" panose="020B0604020202020204" pitchFamily="34" charset="0"/>
                <a:cs typeface="Arial" panose="020B0604020202020204" pitchFamily="34" charset="0"/>
              </a:rPr>
              <a:t>Visibilidad </a:t>
            </a:r>
            <a:r>
              <a:rPr lang="es-EC" b="1" dirty="0">
                <a:solidFill>
                  <a:schemeClr val="bg1"/>
                </a:solidFill>
                <a:latin typeface="Arial" panose="020B0604020202020204" pitchFamily="34" charset="0"/>
                <a:cs typeface="Arial" panose="020B0604020202020204" pitchFamily="34" charset="0"/>
              </a:rPr>
              <a:t>(V8)</a:t>
            </a:r>
            <a:endParaRPr lang="es-EC" dirty="0">
              <a:solidFill>
                <a:schemeClr val="bg1"/>
              </a:solidFill>
              <a:latin typeface="Arial" panose="020B0604020202020204" pitchFamily="34" charset="0"/>
              <a:cs typeface="Arial" panose="020B0604020202020204" pitchFamily="34" charset="0"/>
            </a:endParaRPr>
          </a:p>
        </p:txBody>
      </p:sp>
      <p:sp>
        <p:nvSpPr>
          <p:cNvPr id="14" name="Rectángulo redondeado 13"/>
          <p:cNvSpPr/>
          <p:nvPr/>
        </p:nvSpPr>
        <p:spPr>
          <a:xfrm>
            <a:off x="1581150" y="3357563"/>
            <a:ext cx="3829050" cy="666427"/>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smtClean="0">
                <a:solidFill>
                  <a:schemeClr val="bg1"/>
                </a:solidFill>
                <a:latin typeface="Arial" panose="020B0604020202020204" pitchFamily="34" charset="0"/>
                <a:cs typeface="Arial" panose="020B0604020202020204" pitchFamily="34" charset="0"/>
              </a:rPr>
              <a:t>Clima/Temperatura </a:t>
            </a:r>
            <a:r>
              <a:rPr lang="es-ES" b="1" dirty="0">
                <a:solidFill>
                  <a:schemeClr val="bg1"/>
                </a:solidFill>
                <a:latin typeface="Arial" panose="020B0604020202020204" pitchFamily="34" charset="0"/>
                <a:cs typeface="Arial" panose="020B0604020202020204" pitchFamily="34" charset="0"/>
              </a:rPr>
              <a:t>(V9)</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09601559"/>
              </p:ext>
            </p:extLst>
          </p:nvPr>
        </p:nvGraphicFramePr>
        <p:xfrm>
          <a:off x="0" y="1115886"/>
          <a:ext cx="9507539" cy="1641475"/>
        </p:xfrm>
        <a:graphic>
          <a:graphicData uri="http://schemas.openxmlformats.org/drawingml/2006/table">
            <a:tbl>
              <a:tblPr firstRow="1" firstCol="1" bandRow="1"/>
              <a:tblGrid>
                <a:gridCol w="669331"/>
                <a:gridCol w="5328025"/>
                <a:gridCol w="1718963"/>
                <a:gridCol w="1791220"/>
              </a:tblGrid>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Visibilidad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Normalización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Buena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0.167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Regular (con reverberación o neblina pasajera)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0.333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Mala (neblina constante)</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8" name="Imagen 7" descr="Resultado de imagen de reverberación luz sola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3240" y="132187"/>
            <a:ext cx="1799590" cy="1109980"/>
          </a:xfrm>
          <a:prstGeom prst="rect">
            <a:avLst/>
          </a:prstGeom>
          <a:noFill/>
          <a:ln>
            <a:noFill/>
          </a:ln>
        </p:spPr>
      </p:pic>
      <p:pic>
        <p:nvPicPr>
          <p:cNvPr id="9" name="Imagen 8" descr="Neblina al amanecer"/>
          <p:cNvPicPr/>
          <p:nvPr/>
        </p:nvPicPr>
        <p:blipFill rotWithShape="1">
          <a:blip r:embed="rId3" cstate="print">
            <a:extLst>
              <a:ext uri="{28A0092B-C50C-407E-A947-70E740481C1C}">
                <a14:useLocalDpi xmlns:a14="http://schemas.microsoft.com/office/drawing/2010/main" val="0"/>
              </a:ext>
            </a:extLst>
          </a:blip>
          <a:srcRect t="8739"/>
          <a:stretch/>
        </p:blipFill>
        <p:spPr bwMode="auto">
          <a:xfrm>
            <a:off x="9913780" y="1035536"/>
            <a:ext cx="1798955" cy="1094105"/>
          </a:xfrm>
          <a:prstGeom prst="rect">
            <a:avLst/>
          </a:prstGeom>
          <a:noFill/>
          <a:ln>
            <a:no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981102332"/>
              </p:ext>
            </p:extLst>
          </p:nvPr>
        </p:nvGraphicFramePr>
        <p:xfrm>
          <a:off x="788591" y="4355592"/>
          <a:ext cx="9243217" cy="2103120"/>
        </p:xfrm>
        <a:graphic>
          <a:graphicData uri="http://schemas.openxmlformats.org/drawingml/2006/table">
            <a:tbl>
              <a:tblPr firstRow="1" firstCol="1" bandRow="1"/>
              <a:tblGrid>
                <a:gridCol w="785674"/>
                <a:gridCol w="4360949"/>
                <a:gridCol w="2076027"/>
                <a:gridCol w="2020567"/>
              </a:tblGrid>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Clima/Temperatura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Normalización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Medio (entre 15 y 25 °C)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Frío (entre 5 y 15°C)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Muy Frío (menor a 5° 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Cálido (Mayor a 25° C)</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endParaRPr lang="es-EC" sz="20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endParaRPr lang="es-EC" sz="20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p:spTree>
    <p:extLst>
      <p:ext uri="{BB962C8B-B14F-4D97-AF65-F5344CB8AC3E}">
        <p14:creationId xmlns:p14="http://schemas.microsoft.com/office/powerpoint/2010/main" val="36030141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a:xfrm>
                <a:off x="1484311" y="685800"/>
                <a:ext cx="10018713" cy="2196885"/>
              </a:xfrm>
            </p:spPr>
            <p:txBody>
              <a:bodyPr>
                <a:normAutofit/>
              </a:bodyPr>
              <a:lstStyle/>
              <a:p>
                <a:pPr algn="l"/>
                <a14:m>
                  <m:oMathPara xmlns:m="http://schemas.openxmlformats.org/officeDocument/2006/math">
                    <m:oMathParaPr>
                      <m:jc m:val="left"/>
                    </m:oMathParaPr>
                    <m:oMath xmlns:m="http://schemas.openxmlformats.org/officeDocument/2006/math">
                      <m:r>
                        <a:rPr lang="es-ES" sz="2000" i="1" smtClean="0"/>
                        <m:t>𝐼𝑛𝑐𝑟𝑒𝑚𝑒𝑛𝑡𝑜</m:t>
                      </m:r>
                      <m:r>
                        <a:rPr lang="es-ES" sz="2000" i="1" smtClean="0"/>
                        <m:t> (</m:t>
                      </m:r>
                      <m:r>
                        <a:rPr lang="es-ES" sz="2000" i="1" smtClean="0"/>
                        <m:t>𝑝𝑜𝑛𝑑𝑒𝑟𝑎𝑐𝑖</m:t>
                      </m:r>
                      <m:r>
                        <a:rPr lang="es-ES" sz="2000" i="1" smtClean="0"/>
                        <m:t>ó</m:t>
                      </m:r>
                      <m:r>
                        <a:rPr lang="es-ES" sz="2000" i="1" smtClean="0"/>
                        <m:t>𝑛</m:t>
                      </m:r>
                      <m:r>
                        <a:rPr lang="es-ES" sz="2000" i="1" smtClean="0"/>
                        <m:t>)=</m:t>
                      </m:r>
                      <m:f>
                        <m:fPr>
                          <m:ctrlPr>
                            <a:rPr lang="es-EC" sz="2000" i="1"/>
                          </m:ctrlPr>
                        </m:fPr>
                        <m:num>
                          <m:r>
                            <a:rPr lang="es-ES" sz="2000" i="1"/>
                            <m:t>𝐷𝑖𝑓𝑒𝑟𝑒𝑛𝑐𝑖𝑎</m:t>
                          </m:r>
                          <m:r>
                            <a:rPr lang="es-ES" sz="2000" i="1"/>
                            <m:t> </m:t>
                          </m:r>
                          <m:r>
                            <a:rPr lang="es-ES" sz="2000" i="1"/>
                            <m:t>𝑑𝑒</m:t>
                          </m:r>
                          <m:r>
                            <a:rPr lang="es-ES" sz="2000" i="1"/>
                            <m:t> </m:t>
                          </m:r>
                          <m:r>
                            <a:rPr lang="es-ES" sz="2000" i="1"/>
                            <m:t>𝑅𝑎𝑛𝑔𝑜𝑠</m:t>
                          </m:r>
                        </m:num>
                        <m:den>
                          <m:r>
                            <a:rPr lang="es-ES" sz="2000" i="1"/>
                            <m:t>𝐷𝑖𝑓𝑒𝑟𝑒𝑛𝑐𝑖𝑎</m:t>
                          </m:r>
                          <m:r>
                            <a:rPr lang="es-ES" sz="2000" i="1"/>
                            <m:t> </m:t>
                          </m:r>
                          <m:r>
                            <a:rPr lang="es-ES" sz="2000" i="1"/>
                            <m:t>𝑑𝑒</m:t>
                          </m:r>
                          <m:r>
                            <a:rPr lang="es-ES" sz="2000" i="1"/>
                            <m:t> </m:t>
                          </m:r>
                          <m:r>
                            <a:rPr lang="es-ES" sz="2000" i="1"/>
                            <m:t>𝑅𝑒𝑛𝑑𝑚𝑖𝑒𝑛𝑡𝑜𝑠</m:t>
                          </m:r>
                        </m:den>
                      </m:f>
                      <m:r>
                        <a:rPr lang="es-ES" sz="2000" i="1"/>
                        <m:t> </m:t>
                      </m:r>
                      <m:f>
                        <m:fPr>
                          <m:ctrlPr>
                            <a:rPr lang="es-EC" sz="2000" i="1"/>
                          </m:ctrlPr>
                        </m:fPr>
                        <m:num>
                          <m:r>
                            <a:rPr lang="es-EC" sz="2000" b="0" i="1" smtClean="0">
                              <a:latin typeface="Cambria Math" panose="02040503050406030204" pitchFamily="18" charset="0"/>
                            </a:rPr>
                            <m:t>3,11</m:t>
                          </m:r>
                        </m:num>
                        <m:den>
                          <m:r>
                            <a:rPr lang="es-EC" sz="2000" b="0" i="1" smtClean="0">
                              <a:latin typeface="Cambria Math" panose="02040503050406030204" pitchFamily="18" charset="0"/>
                            </a:rPr>
                            <m:t>7</m:t>
                          </m:r>
                        </m:den>
                      </m:f>
                      <m:r>
                        <a:rPr lang="es-ES" sz="2000" i="1"/>
                        <m:t> =0,</m:t>
                      </m:r>
                      <m:r>
                        <a:rPr lang="es-EC" sz="2000" b="0" i="1" smtClean="0">
                          <a:latin typeface="Cambria Math" panose="02040503050406030204" pitchFamily="18" charset="0"/>
                        </a:rPr>
                        <m:t>389</m:t>
                      </m:r>
                    </m:oMath>
                  </m:oMathPara>
                </a14:m>
                <a:r>
                  <a:rPr lang="es-EC" sz="2000" dirty="0" smtClean="0"/>
                  <a:t/>
                </a:r>
                <a:br>
                  <a:rPr lang="es-EC" sz="2000" dirty="0" smtClean="0"/>
                </a:br>
                <a:r>
                  <a:rPr lang="es-EC" sz="2000" dirty="0" smtClean="0"/>
                  <a:t/>
                </a:r>
                <a:br>
                  <a:rPr lang="es-EC" sz="2000" dirty="0" smtClean="0"/>
                </a:br>
                <a:r>
                  <a:rPr lang="es-EC" sz="2000" dirty="0"/>
                  <a:t/>
                </a:r>
                <a:br>
                  <a:rPr lang="es-EC" sz="2000" dirty="0"/>
                </a:br>
                <a14:m>
                  <m:oMathPara xmlns:m="http://schemas.openxmlformats.org/officeDocument/2006/math">
                    <m:oMathParaPr>
                      <m:jc m:val="left"/>
                    </m:oMathParaPr>
                    <m:oMath xmlns:m="http://schemas.openxmlformats.org/officeDocument/2006/math">
                      <m:r>
                        <a:rPr lang="es-ES" sz="2000" i="1"/>
                        <m:t>𝐼𝑛𝑐𝑟𝑒𝑚𝑒𝑛𝑡𝑜</m:t>
                      </m:r>
                      <m:r>
                        <a:rPr lang="es-ES" sz="2000" i="1"/>
                        <m:t> (</m:t>
                      </m:r>
                      <m:r>
                        <a:rPr lang="es-ES" sz="2000" i="1"/>
                        <m:t>𝑝𝑟𝑒𝑐𝑖𝑜</m:t>
                      </m:r>
                      <m:r>
                        <a:rPr lang="es-ES" sz="2000" i="1"/>
                        <m:t>)=</m:t>
                      </m:r>
                      <m:f>
                        <m:fPr>
                          <m:ctrlPr>
                            <a:rPr lang="es-EC" sz="2000" i="1"/>
                          </m:ctrlPr>
                        </m:fPr>
                        <m:num>
                          <m:r>
                            <a:rPr lang="es-ES" sz="2000" i="1"/>
                            <m:t>𝐷𝑖𝑓𝑒𝑟𝑒𝑛𝑐𝑖𝑎</m:t>
                          </m:r>
                          <m:r>
                            <a:rPr lang="es-ES" sz="2000" i="1"/>
                            <m:t> </m:t>
                          </m:r>
                          <m:r>
                            <a:rPr lang="es-ES" sz="2000" i="1"/>
                            <m:t>𝑑𝑒</m:t>
                          </m:r>
                          <m:r>
                            <a:rPr lang="es-ES" sz="2000" i="1"/>
                            <m:t> </m:t>
                          </m:r>
                          <m:r>
                            <a:rPr lang="es-ES" sz="2000" i="1"/>
                            <m:t>𝑝𝑟𝑒𝑐𝑖𝑜𝑠</m:t>
                          </m:r>
                        </m:num>
                        <m:den>
                          <m:r>
                            <a:rPr lang="es-ES" sz="2000" i="1"/>
                            <m:t>𝐷𝑖𝑓𝑒𝑟𝑒𝑛𝑐𝑖𝑎</m:t>
                          </m:r>
                          <m:r>
                            <a:rPr lang="es-ES" sz="2000" i="1"/>
                            <m:t> </m:t>
                          </m:r>
                          <m:r>
                            <a:rPr lang="es-ES" sz="2000" i="1"/>
                            <m:t>𝑑𝑒</m:t>
                          </m:r>
                          <m:r>
                            <a:rPr lang="es-ES" sz="2000" i="1"/>
                            <m:t> </m:t>
                          </m:r>
                          <m:r>
                            <a:rPr lang="es-ES" sz="2000" i="1"/>
                            <m:t>𝑅𝑒𝑛𝑑𝑚𝑖𝑒𝑛𝑡𝑜𝑠</m:t>
                          </m:r>
                        </m:den>
                      </m:f>
                      <m:r>
                        <a:rPr lang="es-ES" sz="2000" i="1"/>
                        <m:t> </m:t>
                      </m:r>
                      <m:f>
                        <m:fPr>
                          <m:ctrlPr>
                            <a:rPr lang="es-EC" sz="2000" i="1"/>
                          </m:ctrlPr>
                        </m:fPr>
                        <m:num>
                          <m:r>
                            <a:rPr lang="es-EC" sz="2000" b="0" i="1" smtClean="0">
                              <a:latin typeface="Cambria Math" panose="02040503050406030204" pitchFamily="18" charset="0"/>
                            </a:rPr>
                            <m:t>3</m:t>
                          </m:r>
                          <m:r>
                            <a:rPr lang="es-ES" sz="2000" i="1"/>
                            <m:t>00</m:t>
                          </m:r>
                        </m:num>
                        <m:den>
                          <m:r>
                            <a:rPr lang="es-EC" sz="2000" b="0" i="1" smtClean="0">
                              <a:latin typeface="Cambria Math" panose="02040503050406030204" pitchFamily="18" charset="0"/>
                            </a:rPr>
                            <m:t>7</m:t>
                          </m:r>
                        </m:den>
                      </m:f>
                      <m:r>
                        <a:rPr lang="es-ES" sz="2000" i="1"/>
                        <m:t> =</m:t>
                      </m:r>
                      <m:r>
                        <a:rPr lang="es-EC" sz="2000" b="0" i="1" smtClean="0">
                          <a:latin typeface="Cambria Math" panose="02040503050406030204" pitchFamily="18" charset="0"/>
                        </a:rPr>
                        <m:t>42,86</m:t>
                      </m:r>
                    </m:oMath>
                  </m:oMathPara>
                </a14:m>
                <a:r>
                  <a:rPr lang="es-EC" sz="2000" dirty="0"/>
                  <a:t/>
                </a:r>
                <a:br>
                  <a:rPr lang="es-EC" sz="2000" dirty="0"/>
                </a:br>
                <a:endParaRPr lang="es-EC" sz="2000" dirty="0"/>
              </a:p>
            </p:txBody>
          </p:sp>
        </mc:Choice>
        <mc:Fallback>
          <p:sp>
            <p:nvSpPr>
              <p:cNvPr id="2" name="Título 1"/>
              <p:cNvSpPr>
                <a:spLocks noGrp="1" noRot="1" noChangeAspect="1" noMove="1" noResize="1" noEditPoints="1" noAdjustHandles="1" noChangeArrowheads="1" noChangeShapeType="1" noTextEdit="1"/>
              </p:cNvSpPr>
              <p:nvPr>
                <p:ph type="title"/>
              </p:nvPr>
            </p:nvSpPr>
            <p:spPr>
              <a:xfrm>
                <a:off x="1484311" y="685800"/>
                <a:ext cx="10018713" cy="2196885"/>
              </a:xfrm>
              <a:blipFill rotWithShape="0">
                <a:blip r:embed="rId2"/>
                <a:stretch>
                  <a:fillRect/>
                </a:stretch>
              </a:blipFill>
            </p:spPr>
            <p:txBody>
              <a:bodyPr/>
              <a:lstStyle/>
              <a:p>
                <a:r>
                  <a:rPr lang="es-EC">
                    <a:noFill/>
                  </a:rPr>
                  <a:t> </a:t>
                </a:r>
              </a:p>
            </p:txBody>
          </p:sp>
        </mc:Fallback>
      </mc:AlternateContent>
      <p:sp>
        <p:nvSpPr>
          <p:cNvPr id="4" name="3 Rectángulo"/>
          <p:cNvSpPr/>
          <p:nvPr/>
        </p:nvSpPr>
        <p:spPr>
          <a:xfrm>
            <a:off x="2892496" y="121708"/>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Creación </a:t>
            </a:r>
            <a:r>
              <a:rPr lang="es-EC" sz="2133" b="1" dirty="0">
                <a:solidFill>
                  <a:schemeClr val="tx1"/>
                </a:solidFill>
                <a:latin typeface="Arial" panose="020B0604020202020204" pitchFamily="34" charset="0"/>
                <a:cs typeface="Arial" panose="020B0604020202020204" pitchFamily="34" charset="0"/>
              </a:rPr>
              <a:t>de Intervalos</a:t>
            </a:r>
            <a:endParaRPr lang="es-EC" sz="2133" b="1" dirty="0">
              <a:solidFill>
                <a:schemeClr val="tx1"/>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190015094"/>
              </p:ext>
            </p:extLst>
          </p:nvPr>
        </p:nvGraphicFramePr>
        <p:xfrm>
          <a:off x="1844673" y="2882685"/>
          <a:ext cx="9297987" cy="3505200"/>
        </p:xfrm>
        <a:graphic>
          <a:graphicData uri="http://schemas.openxmlformats.org/drawingml/2006/table">
            <a:tbl>
              <a:tblPr firstRow="1" firstCol="1" bandRow="1"/>
              <a:tblGrid>
                <a:gridCol w="2436072"/>
                <a:gridCol w="1584378"/>
                <a:gridCol w="1733145"/>
                <a:gridCol w="1634586"/>
                <a:gridCol w="1909806"/>
              </a:tblGrid>
              <a:tr h="385572">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Intervalos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Rendimiento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(ha/día)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Precio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Costo </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Unitario Base</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Relación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 (2016)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86">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 ≤ </a:t>
                      </a: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1.65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153,85</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FF99"/>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0,4203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2786">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 &lt; </a:t>
                      </a: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2.04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242.86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186,81</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0FF99"/>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0,5104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2786">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2.04 &lt; </a:t>
                      </a: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2.43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285.71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219,78</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0FF99"/>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0,6005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2786">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 &lt; </a:t>
                      </a: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≤2.81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328.57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252,75</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0FF99"/>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0,6906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2786">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2.81 &lt; </a:t>
                      </a: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≤3.20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371.43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285,71</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0FF99"/>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0,7806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2786">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 &lt; </a:t>
                      </a: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≤3.59</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414.29</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318,68</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0FF99"/>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0,8707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2786">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3.59 &lt; </a:t>
                      </a: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≤3.98</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457.14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351,65</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0FF99"/>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0,9608</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2786">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3.98 &lt; </a:t>
                      </a: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≤4.37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384,62</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FF99"/>
                    </a:solidFill>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1,0509</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84175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21344" y="767167"/>
            <a:ext cx="4835471" cy="476573"/>
          </a:xfrm>
        </p:spPr>
        <p:txBody>
          <a:bodyPr>
            <a:noAutofit/>
          </a:bodyPr>
          <a:lstStyle/>
          <a:p>
            <a:r>
              <a:rPr lang="es-ES" sz="1800" b="1" dirty="0">
                <a:solidFill>
                  <a:srgbClr val="0070C0"/>
                </a:solidFill>
                <a:latin typeface="Arial" panose="020B0604020202020204" pitchFamily="34" charset="0"/>
                <a:ea typeface="Times New Roman" panose="02020603050405020304" pitchFamily="18" charset="0"/>
                <a:cs typeface="Arial" panose="020B0604020202020204" pitchFamily="34" charset="0"/>
              </a:rPr>
              <a:t>Salario del Personal en campo por día (</a:t>
            </a:r>
            <a:r>
              <a:rPr lang="es-ES" sz="1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F1)</a:t>
            </a:r>
            <a:endParaRPr lang="es-EC" sz="1800" dirty="0">
              <a:solidFill>
                <a:srgbClr val="0070C0"/>
              </a:solidFill>
              <a:latin typeface="Arial" panose="020B0604020202020204" pitchFamily="34" charset="0"/>
              <a:cs typeface="Arial" panose="020B0604020202020204" pitchFamily="34" charset="0"/>
            </a:endParaRPr>
          </a:p>
        </p:txBody>
      </p:sp>
      <p:sp>
        <p:nvSpPr>
          <p:cNvPr id="4" name="Título 1"/>
          <p:cNvSpPr txBox="1">
            <a:spLocks/>
          </p:cNvSpPr>
          <p:nvPr/>
        </p:nvSpPr>
        <p:spPr>
          <a:xfrm>
            <a:off x="2190426" y="187917"/>
            <a:ext cx="8152109" cy="538566"/>
          </a:xfrm>
          <a:prstGeom prst="rect">
            <a:avLst/>
          </a:prstGeom>
          <a:solidFill>
            <a:srgbClr val="FFFF00"/>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sz="3600" dirty="0" smtClean="0">
                <a:latin typeface="Arial" panose="020B0604020202020204" pitchFamily="34" charset="0"/>
                <a:cs typeface="Arial" panose="020B0604020202020204" pitchFamily="34" charset="0"/>
              </a:rPr>
              <a:t>Costos Económico - Administrativos</a:t>
            </a:r>
            <a:endParaRPr lang="es-EC" sz="3600" dirty="0">
              <a:latin typeface="Arial" panose="020B0604020202020204" pitchFamily="34" charset="0"/>
              <a:cs typeface="Arial" panose="020B0604020202020204" pitchFamily="34" charset="0"/>
            </a:endParaRPr>
          </a:p>
        </p:txBody>
      </p:sp>
      <p:sp>
        <p:nvSpPr>
          <p:cNvPr id="5" name="Rectángulo 4"/>
          <p:cNvSpPr/>
          <p:nvPr/>
        </p:nvSpPr>
        <p:spPr>
          <a:xfrm>
            <a:off x="5195753" y="3323145"/>
            <a:ext cx="1800493" cy="287643"/>
          </a:xfrm>
          <a:prstGeom prst="rect">
            <a:avLst/>
          </a:prstGeom>
        </p:spPr>
        <p:txBody>
          <a:bodyPr wrap="none">
            <a:spAutoFit/>
          </a:bodyPr>
          <a:lstStyle/>
          <a:p>
            <a:pPr marL="1600200" lvl="3" indent="-228600" algn="just">
              <a:lnSpc>
                <a:spcPct val="115000"/>
              </a:lnSpc>
              <a:spcBef>
                <a:spcPts val="1000"/>
              </a:spcBef>
              <a:spcAft>
                <a:spcPts val="600"/>
              </a:spcAft>
              <a:buFont typeface="+mj-lt"/>
              <a:buAutoNum type="arabicPeriod"/>
            </a:pP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ítulo 1"/>
          <p:cNvSpPr txBox="1">
            <a:spLocks/>
          </p:cNvSpPr>
          <p:nvPr/>
        </p:nvSpPr>
        <p:spPr>
          <a:xfrm>
            <a:off x="3244772" y="3192948"/>
            <a:ext cx="5629432"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Subsistencia </a:t>
            </a:r>
            <a:r>
              <a:rPr lang="es-EC" sz="1800" b="1" dirty="0">
                <a:solidFill>
                  <a:srgbClr val="0070C0"/>
                </a:solidFill>
                <a:latin typeface="Arial" panose="020B0604020202020204" pitchFamily="34" charset="0"/>
                <a:ea typeface="Times New Roman" panose="02020603050405020304" pitchFamily="18" charset="0"/>
                <a:cs typeface="Arial" panose="020B0604020202020204" pitchFamily="34" charset="0"/>
              </a:rPr>
              <a:t>del personal en campo por día (F2)</a:t>
            </a:r>
            <a:endParaRPr lang="es-EC" sz="1800" dirty="0">
              <a:solidFill>
                <a:srgbClr val="0070C0"/>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882750200"/>
              </p:ext>
            </p:extLst>
          </p:nvPr>
        </p:nvGraphicFramePr>
        <p:xfrm>
          <a:off x="2819400" y="1284424"/>
          <a:ext cx="7846380" cy="1838452"/>
        </p:xfrm>
        <a:graphic>
          <a:graphicData uri="http://schemas.openxmlformats.org/drawingml/2006/table">
            <a:tbl>
              <a:tblPr firstRow="1" firstCol="1" bandRow="1"/>
              <a:tblGrid>
                <a:gridCol w="3526163"/>
                <a:gridCol w="1542599"/>
                <a:gridCol w="847409"/>
                <a:gridCol w="1930209"/>
              </a:tblGrid>
              <a:tr h="19050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Personal</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Cantidad</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Ingeniero</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0.1366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Topógrafo</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0.1366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Cadenero 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0.0683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Cadenero 2</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0.0683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Ayudante o machetero</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0.0546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0.4645</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617088112"/>
              </p:ext>
            </p:extLst>
          </p:nvPr>
        </p:nvGraphicFramePr>
        <p:xfrm>
          <a:off x="2819400" y="3848156"/>
          <a:ext cx="8267701" cy="2715260"/>
        </p:xfrm>
        <a:graphic>
          <a:graphicData uri="http://schemas.openxmlformats.org/drawingml/2006/table">
            <a:tbl>
              <a:tblPr firstRow="1" firstCol="1" bandRow="1"/>
              <a:tblGrid>
                <a:gridCol w="1623777"/>
                <a:gridCol w="1623777"/>
                <a:gridCol w="1332753"/>
                <a:gridCol w="1200694"/>
                <a:gridCol w="2486700"/>
              </a:tblGrid>
              <a:tr h="385341">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Individual</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Grupal</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SBU (2016)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Observación</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3600"/>
                    </a:p>
                  </a:txBody>
                  <a:tcPr marL="91385" marR="91385" marT="45693" marB="45693">
                    <a:lnL>
                      <a:noFill/>
                    </a:lnL>
                  </a:tcPr>
                </a:tc>
              </a:tr>
              <a:tr h="192670">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Alimentación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0.1366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B>
                      <a:noFill/>
                    </a:lnB>
                    <a:solidFill>
                      <a:srgbClr val="CCCCCC"/>
                    </a:solidFill>
                  </a:tcPr>
                </a:tc>
              </a:tr>
              <a:tr h="578011">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Hospedaje</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0.2732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a:noFill/>
                    </a:lnT>
                    <a:lnB>
                      <a:noFill/>
                    </a:lnB>
                  </a:tcPr>
                </a:tc>
                <a:tc>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 el número de días de trabajo es mayor a 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a:noFill/>
                    </a:lnT>
                    <a:lnB>
                      <a:noFill/>
                    </a:lnB>
                  </a:tcPr>
                </a:tc>
              </a:tr>
              <a:tr h="192670">
                <a:tc gridSpan="2">
                  <a:txBody>
                    <a:bodyPr/>
                    <a:lstStyle/>
                    <a:p>
                      <a:pPr algn="ctr">
                        <a:lnSpc>
                          <a:spcPct val="115000"/>
                        </a:lnSpc>
                        <a:spcAft>
                          <a:spcPts val="0"/>
                        </a:spcAft>
                      </a:pPr>
                      <a:r>
                        <a:rPr lang="es-EC"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s-EC"/>
                    </a:p>
                  </a:txBody>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0.4098</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s-EC"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39" marR="68539"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p:spTree>
    <p:extLst>
      <p:ext uri="{BB962C8B-B14F-4D97-AF65-F5344CB8AC3E}">
        <p14:creationId xmlns:p14="http://schemas.microsoft.com/office/powerpoint/2010/main" val="3651114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92538" y="0"/>
            <a:ext cx="10394662"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Suministro </a:t>
            </a:r>
            <a:r>
              <a:rPr lang="es-EC" sz="1800" b="1" dirty="0">
                <a:solidFill>
                  <a:srgbClr val="0070C0"/>
                </a:solidFill>
                <a:latin typeface="Arial" panose="020B0604020202020204" pitchFamily="34" charset="0"/>
                <a:ea typeface="Times New Roman" panose="02020603050405020304" pitchFamily="18" charset="0"/>
                <a:cs typeface="Arial" panose="020B0604020202020204" pitchFamily="34" charset="0"/>
              </a:rPr>
              <a:t>de equipos de campo para Levantamiento Topográfico por día (F3)</a:t>
            </a:r>
            <a:endParaRPr lang="es-EC" sz="1800" dirty="0">
              <a:solidFill>
                <a:srgbClr val="0070C0"/>
              </a:solidFill>
              <a:latin typeface="Arial" panose="020B0604020202020204" pitchFamily="34" charset="0"/>
              <a:cs typeface="Arial" panose="020B0604020202020204" pitchFamily="34" charset="0"/>
            </a:endParaRPr>
          </a:p>
        </p:txBody>
      </p:sp>
      <p:sp>
        <p:nvSpPr>
          <p:cNvPr id="7" name="Título 1"/>
          <p:cNvSpPr txBox="1">
            <a:spLocks/>
          </p:cNvSpPr>
          <p:nvPr/>
        </p:nvSpPr>
        <p:spPr>
          <a:xfrm>
            <a:off x="-666750" y="2357986"/>
            <a:ext cx="6726238"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3"/>
            <a:r>
              <a:rPr lang="es-EC" b="1" dirty="0" smtClean="0">
                <a:solidFill>
                  <a:srgbClr val="0070C0"/>
                </a:solidFill>
                <a:latin typeface="Arial" panose="020B0604020202020204" pitchFamily="34" charset="0"/>
                <a:cs typeface="Arial" panose="020B0604020202020204" pitchFamily="34" charset="0"/>
              </a:rPr>
              <a:t>Suministro </a:t>
            </a:r>
            <a:r>
              <a:rPr lang="es-EC" b="1" dirty="0">
                <a:solidFill>
                  <a:srgbClr val="0070C0"/>
                </a:solidFill>
                <a:latin typeface="Arial" panose="020B0604020202020204" pitchFamily="34" charset="0"/>
                <a:cs typeface="Arial" panose="020B0604020202020204" pitchFamily="34" charset="0"/>
              </a:rPr>
              <a:t>para Cálculos y Dibujo por día (F4)</a:t>
            </a:r>
            <a:endParaRPr lang="es-EC"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ctángulo 8"/>
              <p:cNvSpPr/>
              <p:nvPr/>
            </p:nvSpPr>
            <p:spPr>
              <a:xfrm>
                <a:off x="6333641" y="3323695"/>
                <a:ext cx="6096000" cy="554960"/>
              </a:xfrm>
              <a:prstGeom prst="rect">
                <a:avLst/>
              </a:prstGeom>
              <a:solidFill>
                <a:srgbClr val="FFFFCC"/>
              </a:solidFill>
            </p:spPr>
            <p:txBody>
              <a:bodyPr>
                <a:spAutoFit/>
              </a:bodyPr>
              <a:lstStyle/>
              <a:p>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𝐶𝑜𝑠𝑡𝑜</m:t>
                      </m:r>
                      <m:r>
                        <a:rPr lang="es-EC" sz="1600" i="0">
                          <a:latin typeface="Cambria Math" panose="02040503050406030204" pitchFamily="18" charset="0"/>
                        </a:rPr>
                        <m:t> </m:t>
                      </m:r>
                      <m:r>
                        <a:rPr lang="es-EC" sz="1600" i="1">
                          <a:latin typeface="Cambria Math" panose="02040503050406030204" pitchFamily="18" charset="0"/>
                        </a:rPr>
                        <m:t>𝑑𝑒𝑝𝑟𝑒𝑐𝑖𝑎𝑑𝑜</m:t>
                      </m:r>
                      <m:r>
                        <a:rPr lang="es-EC" sz="1600" i="0">
                          <a:latin typeface="Cambria Math" panose="02040503050406030204" pitchFamily="18" charset="0"/>
                        </a:rPr>
                        <m:t> </m:t>
                      </m:r>
                      <m:r>
                        <a:rPr lang="es-EC" sz="1600" i="1">
                          <a:latin typeface="Cambria Math" panose="02040503050406030204" pitchFamily="18" charset="0"/>
                        </a:rPr>
                        <m:t>𝐶𝑜𝑚𝑝𝑢𝑡𝑎𝑑𝑜𝑟</m:t>
                      </m:r>
                      <m:r>
                        <a:rPr lang="es-EC" sz="1600" i="0">
                          <a:latin typeface="Cambria Math" panose="02040503050406030204" pitchFamily="18" charset="0"/>
                        </a:rPr>
                        <m:t>= </m:t>
                      </m:r>
                      <m:f>
                        <m:fPr>
                          <m:ctrlPr>
                            <a:rPr lang="es-EC" sz="1600" i="1">
                              <a:latin typeface="Cambria Math" panose="02040503050406030204" pitchFamily="18" charset="0"/>
                            </a:rPr>
                          </m:ctrlPr>
                        </m:fPr>
                        <m:num>
                          <m:r>
                            <a:rPr lang="es-EC" sz="1600" i="0">
                              <a:latin typeface="Cambria Math" panose="02040503050406030204" pitchFamily="18" charset="0"/>
                            </a:rPr>
                            <m:t>1000∗0.33</m:t>
                          </m:r>
                        </m:num>
                        <m:den>
                          <m:r>
                            <a:rPr lang="es-EC" sz="1600" i="0">
                              <a:latin typeface="Cambria Math" panose="02040503050406030204" pitchFamily="18" charset="0"/>
                            </a:rPr>
                            <m:t>240</m:t>
                          </m:r>
                        </m:den>
                      </m:f>
                      <m:r>
                        <a:rPr lang="es-EC" sz="1600" i="0">
                          <a:latin typeface="Cambria Math" panose="02040503050406030204" pitchFamily="18" charset="0"/>
                        </a:rPr>
                        <m:t>=1.38 </m:t>
                      </m:r>
                      <m:r>
                        <a:rPr lang="es-EC" sz="1600" i="1">
                          <a:latin typeface="Cambria Math" panose="02040503050406030204" pitchFamily="18" charset="0"/>
                        </a:rPr>
                        <m:t>𝑑</m:t>
                      </m:r>
                      <m:r>
                        <a:rPr lang="es-EC" sz="1600" i="0">
                          <a:latin typeface="Cambria Math" panose="02040503050406030204" pitchFamily="18" charset="0"/>
                        </a:rPr>
                        <m:t>ó</m:t>
                      </m:r>
                      <m:r>
                        <a:rPr lang="es-EC" sz="1600" i="1">
                          <a:latin typeface="Cambria Math" panose="02040503050406030204" pitchFamily="18" charset="0"/>
                        </a:rPr>
                        <m:t>𝑙𝑎𝑟𝑒𝑠</m:t>
                      </m:r>
                    </m:oMath>
                  </m:oMathPara>
                </a14:m>
                <a:endParaRPr lang="es-EC" sz="1600" dirty="0"/>
              </a:p>
            </p:txBody>
          </p:sp>
        </mc:Choice>
        <mc:Fallback>
          <p:sp>
            <p:nvSpPr>
              <p:cNvPr id="9" name="Rectángulo 8"/>
              <p:cNvSpPr>
                <a:spLocks noRot="1" noChangeAspect="1" noMove="1" noResize="1" noEditPoints="1" noAdjustHandles="1" noChangeArrowheads="1" noChangeShapeType="1" noTextEdit="1"/>
              </p:cNvSpPr>
              <p:nvPr/>
            </p:nvSpPr>
            <p:spPr>
              <a:xfrm>
                <a:off x="6333641" y="3323695"/>
                <a:ext cx="6096000" cy="554960"/>
              </a:xfrm>
              <a:prstGeom prst="rect">
                <a:avLst/>
              </a:prstGeom>
              <a:blipFill rotWithShape="0">
                <a:blip r:embed="rId2"/>
                <a:stretch>
                  <a:fillRect/>
                </a:stretch>
              </a:blipFill>
            </p:spPr>
            <p:txBody>
              <a:bodyPr/>
              <a:lstStyle/>
              <a:p>
                <a:r>
                  <a:rPr lang="es-EC">
                    <a:noFill/>
                  </a:rPr>
                  <a:t> </a:t>
                </a:r>
              </a:p>
            </p:txBody>
          </p:sp>
        </mc:Fallback>
      </mc:AlternateContent>
      <p:sp>
        <p:nvSpPr>
          <p:cNvPr id="10" name="Título 1"/>
          <p:cNvSpPr txBox="1">
            <a:spLocks/>
          </p:cNvSpPr>
          <p:nvPr/>
        </p:nvSpPr>
        <p:spPr>
          <a:xfrm>
            <a:off x="810611" y="4512697"/>
            <a:ext cx="3528913"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3" algn="just">
              <a:lnSpc>
                <a:spcPct val="115000"/>
              </a:lnSpc>
              <a:spcBef>
                <a:spcPts val="1000"/>
              </a:spcBef>
              <a:spcAft>
                <a:spcPts val="600"/>
              </a:spcAft>
            </a:pPr>
            <a:r>
              <a:rPr lang="es-ES" b="1" dirty="0">
                <a:solidFill>
                  <a:srgbClr val="0070C0"/>
                </a:solidFill>
                <a:latin typeface="Arial" panose="020B0604020202020204" pitchFamily="34" charset="0"/>
                <a:ea typeface="Times New Roman" panose="02020603050405020304" pitchFamily="18" charset="0"/>
                <a:cs typeface="Arial" panose="020B0604020202020204" pitchFamily="34" charset="0"/>
              </a:rPr>
              <a:t>Materiales (</a:t>
            </a:r>
            <a:r>
              <a:rPr lang="es-ES"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F5)</a:t>
            </a:r>
            <a:endParaRPr lang="es-EC"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243862717"/>
              </p:ext>
            </p:extLst>
          </p:nvPr>
        </p:nvGraphicFramePr>
        <p:xfrm>
          <a:off x="66313" y="582610"/>
          <a:ext cx="6534886" cy="1593596"/>
        </p:xfrm>
        <a:graphic>
          <a:graphicData uri="http://schemas.openxmlformats.org/drawingml/2006/table">
            <a:tbl>
              <a:tblPr firstRow="1" firstCol="1" bandRow="1"/>
              <a:tblGrid>
                <a:gridCol w="2623103"/>
                <a:gridCol w="2164354"/>
                <a:gridCol w="1747429"/>
              </a:tblGrid>
              <a:tr h="19050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Equipo</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Estación Total</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18.17</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0.0496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GPS doble frecuencia</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38.79</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0.1060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Prismas y trípodes</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0.0007</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57.21</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0.1563</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mc:Choice xmlns:a14="http://schemas.microsoft.com/office/drawing/2010/main" Requires="a14">
          <p:sp>
            <p:nvSpPr>
              <p:cNvPr id="12" name="Rectángulo 11"/>
              <p:cNvSpPr/>
              <p:nvPr/>
            </p:nvSpPr>
            <p:spPr>
              <a:xfrm>
                <a:off x="6333641" y="705094"/>
                <a:ext cx="6096000" cy="2073260"/>
              </a:xfrm>
              <a:prstGeom prst="rect">
                <a:avLst/>
              </a:prstGeom>
              <a:solidFill>
                <a:srgbClr val="FFFFCC"/>
              </a:solidFill>
            </p:spPr>
            <p:txBody>
              <a:bodyPr>
                <a:spAutoFit/>
              </a:bodyPr>
              <a:lstStyle/>
              <a:p>
                <a:pPr indent="180340" algn="just">
                  <a:lnSpc>
                    <a:spcPct val="150000"/>
                  </a:lnSpc>
                  <a:spcAft>
                    <a:spcPts val="1200"/>
                  </a:spcAft>
                </a:pPr>
                <a14:m>
                  <m:oMathPara xmlns:m="http://schemas.openxmlformats.org/officeDocument/2006/math">
                    <m:oMathParaPr>
                      <m:jc m:val="centerGroup"/>
                    </m:oMathParaPr>
                    <m:oMath xmlns:m="http://schemas.openxmlformats.org/officeDocument/2006/math">
                      <m:r>
                        <a:rPr lang="es-US" sz="1400" i="1">
                          <a:latin typeface="Cambria Math" panose="02040503050406030204" pitchFamily="18" charset="0"/>
                          <a:ea typeface="Calibri" panose="020F0502020204030204" pitchFamily="34" charset="0"/>
                        </a:rPr>
                        <m:t>𝐶𝑜𝑠𝑡𝑜</m:t>
                      </m:r>
                      <m:r>
                        <a:rPr lang="es-US" sz="1400" i="1">
                          <a:latin typeface="Cambria Math" panose="02040503050406030204" pitchFamily="18" charset="0"/>
                          <a:ea typeface="Calibri" panose="020F0502020204030204" pitchFamily="34" charset="0"/>
                        </a:rPr>
                        <m:t> </m:t>
                      </m:r>
                      <m:r>
                        <a:rPr lang="es-US" sz="1400" i="1">
                          <a:latin typeface="Cambria Math" panose="02040503050406030204" pitchFamily="18" charset="0"/>
                          <a:ea typeface="Calibri" panose="020F0502020204030204" pitchFamily="34" charset="0"/>
                        </a:rPr>
                        <m:t>𝑑𝑒𝑝𝑟𝑒𝑐𝑖𝑎𝑑𝑜</m:t>
                      </m:r>
                      <m:r>
                        <a:rPr lang="es-US" sz="1400" i="1">
                          <a:latin typeface="Cambria Math" panose="02040503050406030204" pitchFamily="18" charset="0"/>
                          <a:ea typeface="Calibri" panose="020F0502020204030204" pitchFamily="34" charset="0"/>
                        </a:rPr>
                        <m:t> </m:t>
                      </m:r>
                      <m:r>
                        <a:rPr lang="es-US" sz="1400" i="1">
                          <a:latin typeface="Cambria Math" panose="02040503050406030204" pitchFamily="18" charset="0"/>
                          <a:ea typeface="Calibri" panose="020F0502020204030204" pitchFamily="34" charset="0"/>
                        </a:rPr>
                        <m:t>𝐺𝑃𝑆</m:t>
                      </m:r>
                      <m:r>
                        <a:rPr lang="es-US" sz="1400" i="1">
                          <a:latin typeface="Cambria Math" panose="02040503050406030204" pitchFamily="18" charset="0"/>
                          <a:ea typeface="Calibri" panose="020F0502020204030204" pitchFamily="34" charset="0"/>
                        </a:rPr>
                        <m:t> </m:t>
                      </m:r>
                      <m:r>
                        <a:rPr lang="es-US" sz="1400" i="1">
                          <a:latin typeface="Cambria Math" panose="02040503050406030204" pitchFamily="18" charset="0"/>
                          <a:ea typeface="Calibri" panose="020F0502020204030204" pitchFamily="34" charset="0"/>
                        </a:rPr>
                        <m:t>𝐿</m:t>
                      </m:r>
                      <m:r>
                        <a:rPr lang="es-US" sz="1400" i="1">
                          <a:latin typeface="Cambria Math" panose="02040503050406030204" pitchFamily="18" charset="0"/>
                          <a:ea typeface="Calibri" panose="020F0502020204030204" pitchFamily="34" charset="0"/>
                        </a:rPr>
                        <m:t>1, </m:t>
                      </m:r>
                      <m:r>
                        <a:rPr lang="es-US" sz="1400" i="1">
                          <a:latin typeface="Cambria Math" panose="02040503050406030204" pitchFamily="18" charset="0"/>
                          <a:ea typeface="Calibri" panose="020F0502020204030204" pitchFamily="34" charset="0"/>
                        </a:rPr>
                        <m:t>𝐿</m:t>
                      </m:r>
                      <m:r>
                        <a:rPr lang="es-US" sz="1400" i="1">
                          <a:latin typeface="Cambria Math" panose="02040503050406030204" pitchFamily="18" charset="0"/>
                          <a:ea typeface="Calibri" panose="020F0502020204030204" pitchFamily="34" charset="0"/>
                        </a:rPr>
                        <m:t>2= </m:t>
                      </m:r>
                      <m:f>
                        <m:fPr>
                          <m:ctrlPr>
                            <a:rPr lang="es-EC" sz="1400" i="1">
                              <a:effectLst/>
                              <a:latin typeface="Cambria Math" panose="02040503050406030204" pitchFamily="18" charset="0"/>
                              <a:ea typeface="Calibri" panose="020F0502020204030204" pitchFamily="34" charset="0"/>
                            </a:rPr>
                          </m:ctrlPr>
                        </m:fPr>
                        <m:num>
                          <m:r>
                            <a:rPr lang="es-US" sz="1400" i="1">
                              <a:effectLst/>
                              <a:latin typeface="Cambria Math" panose="02040503050406030204" pitchFamily="18" charset="0"/>
                              <a:ea typeface="Calibri" panose="020F0502020204030204" pitchFamily="34" charset="0"/>
                            </a:rPr>
                            <m:t>27000∗0.33</m:t>
                          </m:r>
                        </m:num>
                        <m:den>
                          <m:r>
                            <a:rPr lang="es-US" sz="1400" i="1">
                              <a:effectLst/>
                              <a:latin typeface="Cambria Math" panose="02040503050406030204" pitchFamily="18" charset="0"/>
                              <a:ea typeface="Calibri" panose="020F0502020204030204" pitchFamily="34" charset="0"/>
                            </a:rPr>
                            <m:t>240</m:t>
                          </m:r>
                        </m:den>
                      </m:f>
                      <m:r>
                        <a:rPr lang="es-US" sz="1400" i="1">
                          <a:effectLst/>
                          <a:latin typeface="Cambria Math" panose="02040503050406030204" pitchFamily="18" charset="0"/>
                          <a:ea typeface="Calibri" panose="020F0502020204030204" pitchFamily="34" charset="0"/>
                        </a:rPr>
                        <m:t>+</m:t>
                      </m:r>
                      <m:f>
                        <m:fPr>
                          <m:ctrlPr>
                            <a:rPr lang="es-EC" sz="1400" i="1">
                              <a:effectLst/>
                              <a:latin typeface="Cambria Math" panose="02040503050406030204" pitchFamily="18" charset="0"/>
                              <a:ea typeface="Calibri" panose="020F0502020204030204" pitchFamily="34" charset="0"/>
                            </a:rPr>
                          </m:ctrlPr>
                        </m:fPr>
                        <m:num>
                          <m:r>
                            <a:rPr lang="es-US" sz="1400" i="1">
                              <a:effectLst/>
                              <a:latin typeface="Cambria Math" panose="02040503050406030204" pitchFamily="18" charset="0"/>
                              <a:ea typeface="Calibri" panose="020F0502020204030204" pitchFamily="34" charset="0"/>
                            </a:rPr>
                            <m:t>400</m:t>
                          </m:r>
                        </m:num>
                        <m:den>
                          <m:r>
                            <a:rPr lang="es-US" sz="1400" i="1">
                              <a:effectLst/>
                              <a:latin typeface="Cambria Math" panose="02040503050406030204" pitchFamily="18" charset="0"/>
                              <a:ea typeface="Calibri" panose="020F0502020204030204" pitchFamily="34" charset="0"/>
                            </a:rPr>
                            <m:t>240</m:t>
                          </m:r>
                        </m:den>
                      </m:f>
                      <m:r>
                        <a:rPr lang="es-US" sz="1400" i="1">
                          <a:effectLst/>
                          <a:latin typeface="Cambria Math" panose="02040503050406030204" pitchFamily="18" charset="0"/>
                          <a:ea typeface="Calibri" panose="020F0502020204030204" pitchFamily="34" charset="0"/>
                        </a:rPr>
                        <m:t>=38.79 </m:t>
                      </m:r>
                      <m:r>
                        <a:rPr lang="es-US" sz="1400" i="1">
                          <a:effectLst/>
                          <a:latin typeface="Cambria Math" panose="02040503050406030204" pitchFamily="18" charset="0"/>
                          <a:ea typeface="Calibri" panose="020F0502020204030204" pitchFamily="34" charset="0"/>
                        </a:rPr>
                        <m:t>𝑑</m:t>
                      </m:r>
                      <m:r>
                        <a:rPr lang="es-US" sz="1400" i="1">
                          <a:effectLst/>
                          <a:latin typeface="Cambria Math" panose="02040503050406030204" pitchFamily="18" charset="0"/>
                          <a:ea typeface="Calibri" panose="020F0502020204030204" pitchFamily="34" charset="0"/>
                        </a:rPr>
                        <m:t>ó</m:t>
                      </m:r>
                      <m:r>
                        <a:rPr lang="es-US" sz="1400" i="1">
                          <a:effectLst/>
                          <a:latin typeface="Cambria Math" panose="02040503050406030204" pitchFamily="18" charset="0"/>
                          <a:ea typeface="Calibri" panose="020F0502020204030204" pitchFamily="34" charset="0"/>
                        </a:rPr>
                        <m:t>𝑙𝑎𝑟𝑒𝑠</m:t>
                      </m:r>
                    </m:oMath>
                  </m:oMathPara>
                </a14:m>
                <a:endParaRPr lang="es-EC" sz="1400" dirty="0" smtClean="0">
                  <a:effectLst/>
                  <a:latin typeface="Times New Roman" panose="02020603050405020304" pitchFamily="18" charset="0"/>
                  <a:ea typeface="Calibri" panose="020F0502020204030204" pitchFamily="34" charset="0"/>
                </a:endParaRPr>
              </a:p>
              <a:p>
                <a:pPr indent="180340" algn="just">
                  <a:lnSpc>
                    <a:spcPct val="150000"/>
                  </a:lnSpc>
                  <a:spcAft>
                    <a:spcPts val="1200"/>
                  </a:spcAft>
                </a:pPr>
                <a14:m>
                  <m:oMathPara xmlns:m="http://schemas.openxmlformats.org/officeDocument/2006/math">
                    <m:oMathParaPr>
                      <m:jc m:val="centerGroup"/>
                    </m:oMathParaPr>
                    <m:oMath xmlns:m="http://schemas.openxmlformats.org/officeDocument/2006/math">
                      <m:r>
                        <a:rPr lang="es-US" sz="1400" i="1">
                          <a:effectLst/>
                          <a:latin typeface="Cambria Math" panose="02040503050406030204" pitchFamily="18" charset="0"/>
                          <a:ea typeface="Calibri" panose="020F0502020204030204" pitchFamily="34" charset="0"/>
                        </a:rPr>
                        <m:t>𝐶𝑜𝑠𝑡𝑜</m:t>
                      </m:r>
                      <m:r>
                        <a:rPr lang="es-US" sz="1400" i="1">
                          <a:effectLst/>
                          <a:latin typeface="Cambria Math" panose="02040503050406030204" pitchFamily="18" charset="0"/>
                          <a:ea typeface="Calibri" panose="020F0502020204030204" pitchFamily="34" charset="0"/>
                        </a:rPr>
                        <m:t> </m:t>
                      </m:r>
                      <m:r>
                        <a:rPr lang="es-US" sz="1400" i="1">
                          <a:effectLst/>
                          <a:latin typeface="Cambria Math" panose="02040503050406030204" pitchFamily="18" charset="0"/>
                          <a:ea typeface="Calibri" panose="020F0502020204030204" pitchFamily="34" charset="0"/>
                        </a:rPr>
                        <m:t>𝑑𝑒𝑝𝑟𝑒𝑐𝑖𝑎𝑑𝑜</m:t>
                      </m:r>
                      <m:r>
                        <a:rPr lang="es-US" sz="1400" i="1">
                          <a:effectLst/>
                          <a:latin typeface="Cambria Math" panose="02040503050406030204" pitchFamily="18" charset="0"/>
                          <a:ea typeface="Calibri" panose="020F0502020204030204" pitchFamily="34" charset="0"/>
                        </a:rPr>
                        <m:t> </m:t>
                      </m:r>
                      <m:r>
                        <a:rPr lang="es-US" sz="1400" i="1">
                          <a:effectLst/>
                          <a:latin typeface="Cambria Math" panose="02040503050406030204" pitchFamily="18" charset="0"/>
                          <a:ea typeface="Calibri" panose="020F0502020204030204" pitchFamily="34" charset="0"/>
                        </a:rPr>
                        <m:t>𝐸𝑠𝑡𝑎𝑐𝑖</m:t>
                      </m:r>
                      <m:r>
                        <a:rPr lang="es-US" sz="1400" i="1">
                          <a:effectLst/>
                          <a:latin typeface="Cambria Math" panose="02040503050406030204" pitchFamily="18" charset="0"/>
                          <a:ea typeface="Calibri" panose="020F0502020204030204" pitchFamily="34" charset="0"/>
                        </a:rPr>
                        <m:t>ó</m:t>
                      </m:r>
                      <m:r>
                        <a:rPr lang="es-US" sz="1400" i="1">
                          <a:effectLst/>
                          <a:latin typeface="Cambria Math" panose="02040503050406030204" pitchFamily="18" charset="0"/>
                          <a:ea typeface="Calibri" panose="020F0502020204030204" pitchFamily="34" charset="0"/>
                        </a:rPr>
                        <m:t>𝑛</m:t>
                      </m:r>
                      <m:r>
                        <a:rPr lang="es-US" sz="1400" i="1">
                          <a:effectLst/>
                          <a:latin typeface="Cambria Math" panose="02040503050406030204" pitchFamily="18" charset="0"/>
                          <a:ea typeface="Calibri" panose="020F0502020204030204" pitchFamily="34" charset="0"/>
                        </a:rPr>
                        <m:t> </m:t>
                      </m:r>
                      <m:r>
                        <a:rPr lang="es-US" sz="1400" i="1">
                          <a:effectLst/>
                          <a:latin typeface="Cambria Math" panose="02040503050406030204" pitchFamily="18" charset="0"/>
                          <a:ea typeface="Calibri" panose="020F0502020204030204" pitchFamily="34" charset="0"/>
                        </a:rPr>
                        <m:t>𝑇𝑜𝑡𝑎𝑙</m:t>
                      </m:r>
                      <m:r>
                        <a:rPr lang="es-US" sz="1400" i="1">
                          <a:effectLst/>
                          <a:latin typeface="Cambria Math" panose="02040503050406030204" pitchFamily="18" charset="0"/>
                          <a:ea typeface="Calibri" panose="020F0502020204030204" pitchFamily="34" charset="0"/>
                        </a:rPr>
                        <m:t>= </m:t>
                      </m:r>
                      <m:f>
                        <m:fPr>
                          <m:ctrlPr>
                            <a:rPr lang="es-EC" sz="1400" i="1">
                              <a:effectLst/>
                              <a:latin typeface="Cambria Math" panose="02040503050406030204" pitchFamily="18" charset="0"/>
                              <a:ea typeface="Calibri" panose="020F0502020204030204" pitchFamily="34" charset="0"/>
                            </a:rPr>
                          </m:ctrlPr>
                        </m:fPr>
                        <m:num>
                          <m:r>
                            <a:rPr lang="es-US" sz="1400" i="1">
                              <a:effectLst/>
                              <a:latin typeface="Cambria Math" panose="02040503050406030204" pitchFamily="18" charset="0"/>
                              <a:ea typeface="Calibri" panose="020F0502020204030204" pitchFamily="34" charset="0"/>
                            </a:rPr>
                            <m:t>12000∗0.33</m:t>
                          </m:r>
                        </m:num>
                        <m:den>
                          <m:r>
                            <a:rPr lang="es-US" sz="1400" i="1">
                              <a:effectLst/>
                              <a:latin typeface="Cambria Math" panose="02040503050406030204" pitchFamily="18" charset="0"/>
                              <a:ea typeface="Calibri" panose="020F0502020204030204" pitchFamily="34" charset="0"/>
                            </a:rPr>
                            <m:t>240</m:t>
                          </m:r>
                        </m:den>
                      </m:f>
                      <m:r>
                        <a:rPr lang="es-US" sz="1400" i="1">
                          <a:effectLst/>
                          <a:latin typeface="Cambria Math" panose="02040503050406030204" pitchFamily="18" charset="0"/>
                          <a:ea typeface="Calibri" panose="020F0502020204030204" pitchFamily="34" charset="0"/>
                        </a:rPr>
                        <m:t>+</m:t>
                      </m:r>
                      <m:f>
                        <m:fPr>
                          <m:ctrlPr>
                            <a:rPr lang="es-EC" sz="1400" i="1">
                              <a:effectLst/>
                              <a:latin typeface="Cambria Math" panose="02040503050406030204" pitchFamily="18" charset="0"/>
                              <a:ea typeface="Calibri" panose="020F0502020204030204" pitchFamily="34" charset="0"/>
                            </a:rPr>
                          </m:ctrlPr>
                        </m:fPr>
                        <m:num>
                          <m:r>
                            <a:rPr lang="es-US" sz="1400" i="1">
                              <a:effectLst/>
                              <a:latin typeface="Cambria Math" panose="02040503050406030204" pitchFamily="18" charset="0"/>
                              <a:ea typeface="Calibri" panose="020F0502020204030204" pitchFamily="34" charset="0"/>
                            </a:rPr>
                            <m:t>400</m:t>
                          </m:r>
                        </m:num>
                        <m:den>
                          <m:r>
                            <a:rPr lang="es-US" sz="1400" i="1">
                              <a:effectLst/>
                              <a:latin typeface="Cambria Math" panose="02040503050406030204" pitchFamily="18" charset="0"/>
                              <a:ea typeface="Calibri" panose="020F0502020204030204" pitchFamily="34" charset="0"/>
                            </a:rPr>
                            <m:t>240</m:t>
                          </m:r>
                        </m:den>
                      </m:f>
                      <m:r>
                        <a:rPr lang="es-US" sz="1400" i="1">
                          <a:effectLst/>
                          <a:latin typeface="Cambria Math" panose="02040503050406030204" pitchFamily="18" charset="0"/>
                          <a:ea typeface="Calibri" panose="020F0502020204030204" pitchFamily="34" charset="0"/>
                        </a:rPr>
                        <m:t>=18.17 </m:t>
                      </m:r>
                      <m:r>
                        <a:rPr lang="es-US" sz="1400" i="1">
                          <a:effectLst/>
                          <a:latin typeface="Cambria Math" panose="02040503050406030204" pitchFamily="18" charset="0"/>
                          <a:ea typeface="Calibri" panose="020F0502020204030204" pitchFamily="34" charset="0"/>
                        </a:rPr>
                        <m:t>𝑑</m:t>
                      </m:r>
                      <m:r>
                        <a:rPr lang="es-US" sz="1400" i="1">
                          <a:effectLst/>
                          <a:latin typeface="Cambria Math" panose="02040503050406030204" pitchFamily="18" charset="0"/>
                          <a:ea typeface="Calibri" panose="020F0502020204030204" pitchFamily="34" charset="0"/>
                        </a:rPr>
                        <m:t>ó</m:t>
                      </m:r>
                      <m:r>
                        <a:rPr lang="es-US" sz="1400" i="1">
                          <a:effectLst/>
                          <a:latin typeface="Cambria Math" panose="02040503050406030204" pitchFamily="18" charset="0"/>
                          <a:ea typeface="Calibri" panose="020F0502020204030204" pitchFamily="34" charset="0"/>
                        </a:rPr>
                        <m:t>𝑙𝑎𝑟𝑒𝑠</m:t>
                      </m:r>
                    </m:oMath>
                  </m:oMathPara>
                </a14:m>
                <a:endParaRPr lang="es-EC" sz="1400" dirty="0">
                  <a:effectLst/>
                  <a:latin typeface="Times New Roman" panose="02020603050405020304" pitchFamily="18" charset="0"/>
                  <a:ea typeface="Calibri" panose="020F0502020204030204" pitchFamily="34" charset="0"/>
                </a:endParaRPr>
              </a:p>
              <a:p>
                <a:pPr indent="180340" algn="just">
                  <a:lnSpc>
                    <a:spcPct val="150000"/>
                  </a:lnSpc>
                  <a:spcAft>
                    <a:spcPts val="1200"/>
                  </a:spcAft>
                </a:pPr>
                <a:r>
                  <a:rPr lang="es-US" sz="1600" dirty="0">
                    <a:effectLst/>
                    <a:latin typeface="Times New Roman" panose="02020603050405020304" pitchFamily="18" charset="0"/>
                    <a:ea typeface="Times New Roman" panose="02020603050405020304" pitchFamily="18" charset="0"/>
                  </a:rPr>
                  <a:t> </a:t>
                </a:r>
                <a14:m>
                  <m:oMath xmlns:m="http://schemas.openxmlformats.org/officeDocument/2006/math">
                    <m:r>
                      <a:rPr lang="es-US" sz="1400" i="1">
                        <a:effectLst/>
                        <a:latin typeface="Cambria Math" panose="02040503050406030204" pitchFamily="18" charset="0"/>
                        <a:ea typeface="Calibri" panose="020F0502020204030204" pitchFamily="34" charset="0"/>
                        <a:cs typeface="Times New Roman" panose="02020603050405020304" pitchFamily="18" charset="0"/>
                      </a:rPr>
                      <m:t>𝐶𝑜𝑠𝑡𝑜</m:t>
                    </m:r>
                    <m:r>
                      <a:rPr lang="es-US" sz="1400" i="1">
                        <a:effectLst/>
                        <a:latin typeface="Cambria Math" panose="02040503050406030204" pitchFamily="18" charset="0"/>
                        <a:ea typeface="Calibri" panose="020F0502020204030204" pitchFamily="34" charset="0"/>
                        <a:cs typeface="Times New Roman" panose="02020603050405020304" pitchFamily="18" charset="0"/>
                      </a:rPr>
                      <m:t> </m:t>
                    </m:r>
                    <m:r>
                      <a:rPr lang="es-US" sz="1400" i="1">
                        <a:effectLst/>
                        <a:latin typeface="Cambria Math" panose="02040503050406030204" pitchFamily="18" charset="0"/>
                        <a:ea typeface="Calibri" panose="020F0502020204030204" pitchFamily="34" charset="0"/>
                        <a:cs typeface="Times New Roman" panose="02020603050405020304" pitchFamily="18" charset="0"/>
                      </a:rPr>
                      <m:t>𝑑𝑒𝑝𝑟𝑒𝑐𝑖𝑎𝑑𝑜</m:t>
                    </m:r>
                    <m:r>
                      <a:rPr lang="es-US" sz="1400" i="1">
                        <a:effectLst/>
                        <a:latin typeface="Cambria Math" panose="02040503050406030204" pitchFamily="18" charset="0"/>
                        <a:ea typeface="Calibri" panose="020F0502020204030204" pitchFamily="34" charset="0"/>
                        <a:cs typeface="Times New Roman" panose="02020603050405020304" pitchFamily="18" charset="0"/>
                      </a:rPr>
                      <m:t> </m:t>
                    </m:r>
                    <m:r>
                      <a:rPr lang="es-US" sz="1400" i="1">
                        <a:effectLst/>
                        <a:latin typeface="Cambria Math" panose="02040503050406030204" pitchFamily="18" charset="0"/>
                        <a:ea typeface="Calibri" panose="020F0502020204030204" pitchFamily="34" charset="0"/>
                        <a:cs typeface="Times New Roman" panose="02020603050405020304" pitchFamily="18" charset="0"/>
                      </a:rPr>
                      <m:t>𝑇𝑟</m:t>
                    </m:r>
                    <m:r>
                      <a:rPr lang="es-US" sz="1400" i="1">
                        <a:effectLst/>
                        <a:latin typeface="Cambria Math" panose="02040503050406030204" pitchFamily="18" charset="0"/>
                        <a:ea typeface="Calibri" panose="020F0502020204030204" pitchFamily="34" charset="0"/>
                        <a:cs typeface="Times New Roman" panose="02020603050405020304" pitchFamily="18" charset="0"/>
                      </a:rPr>
                      <m:t>í</m:t>
                    </m:r>
                    <m:r>
                      <a:rPr lang="es-US" sz="1400" i="1">
                        <a:effectLst/>
                        <a:latin typeface="Cambria Math" panose="02040503050406030204" pitchFamily="18" charset="0"/>
                        <a:ea typeface="Calibri" panose="020F0502020204030204" pitchFamily="34" charset="0"/>
                        <a:cs typeface="Times New Roman" panose="02020603050405020304" pitchFamily="18" charset="0"/>
                      </a:rPr>
                      <m:t>𝑝𝑜𝑑𝑒𝑠</m:t>
                    </m:r>
                    <m:r>
                      <a:rPr lang="es-US" sz="1400" i="1">
                        <a:effectLst/>
                        <a:latin typeface="Cambria Math" panose="02040503050406030204" pitchFamily="18" charset="0"/>
                        <a:ea typeface="Calibri" panose="020F0502020204030204" pitchFamily="34" charset="0"/>
                        <a:cs typeface="Times New Roman" panose="02020603050405020304" pitchFamily="18" charset="0"/>
                      </a:rPr>
                      <m:t> </m:t>
                    </m:r>
                    <m:r>
                      <a:rPr lang="es-US" sz="1400" i="1">
                        <a:effectLst/>
                        <a:latin typeface="Cambria Math" panose="02040503050406030204" pitchFamily="18" charset="0"/>
                        <a:ea typeface="Calibri" panose="020F0502020204030204" pitchFamily="34" charset="0"/>
                        <a:cs typeface="Times New Roman" panose="02020603050405020304" pitchFamily="18" charset="0"/>
                      </a:rPr>
                      <m:t>𝑦</m:t>
                    </m:r>
                    <m:r>
                      <a:rPr lang="es-US" sz="1400" i="1">
                        <a:effectLst/>
                        <a:latin typeface="Cambria Math" panose="02040503050406030204" pitchFamily="18" charset="0"/>
                        <a:ea typeface="Calibri" panose="020F0502020204030204" pitchFamily="34" charset="0"/>
                        <a:cs typeface="Times New Roman" panose="02020603050405020304" pitchFamily="18" charset="0"/>
                      </a:rPr>
                      <m:t> </m:t>
                    </m:r>
                    <m:r>
                      <a:rPr lang="es-US" sz="1400" i="1">
                        <a:effectLst/>
                        <a:latin typeface="Cambria Math" panose="02040503050406030204" pitchFamily="18" charset="0"/>
                        <a:ea typeface="Calibri" panose="020F0502020204030204" pitchFamily="34" charset="0"/>
                        <a:cs typeface="Times New Roman" panose="02020603050405020304" pitchFamily="18" charset="0"/>
                      </a:rPr>
                      <m:t>𝑃𝑟𝑖𝑠𝑚𝑎𝑠</m:t>
                    </m:r>
                    <m:r>
                      <a:rPr lang="es-US" sz="1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effectLst/>
                            <a:latin typeface="Cambria Math" panose="02040503050406030204" pitchFamily="18" charset="0"/>
                          </a:rPr>
                        </m:ctrlPr>
                      </m:fPr>
                      <m:num>
                        <m:r>
                          <a:rPr lang="es-US" sz="1400" i="1">
                            <a:effectLst/>
                            <a:latin typeface="Cambria Math" panose="02040503050406030204" pitchFamily="18" charset="0"/>
                            <a:ea typeface="Calibri" panose="020F0502020204030204" pitchFamily="34" charset="0"/>
                            <a:cs typeface="Times New Roman" panose="02020603050405020304" pitchFamily="18" charset="0"/>
                          </a:rPr>
                          <m:t>600∗0.1</m:t>
                        </m:r>
                      </m:num>
                      <m:den>
                        <m:r>
                          <a:rPr lang="es-US" sz="1400" i="1">
                            <a:effectLst/>
                            <a:latin typeface="Cambria Math" panose="02040503050406030204" pitchFamily="18" charset="0"/>
                            <a:ea typeface="Calibri" panose="020F0502020204030204" pitchFamily="34" charset="0"/>
                            <a:cs typeface="Times New Roman" panose="02020603050405020304" pitchFamily="18" charset="0"/>
                          </a:rPr>
                          <m:t>240</m:t>
                        </m:r>
                      </m:den>
                    </m:f>
                    <m:r>
                      <a:rPr lang="es-US" sz="1400" i="1">
                        <a:effectLst/>
                        <a:latin typeface="Cambria Math" panose="02040503050406030204" pitchFamily="18" charset="0"/>
                        <a:ea typeface="Calibri" panose="020F0502020204030204" pitchFamily="34" charset="0"/>
                        <a:cs typeface="Times New Roman" panose="02020603050405020304" pitchFamily="18" charset="0"/>
                      </a:rPr>
                      <m:t>=0.25 </m:t>
                    </m:r>
                    <m:r>
                      <a:rPr lang="es-US" sz="1400" i="1">
                        <a:effectLst/>
                        <a:latin typeface="Cambria Math" panose="02040503050406030204" pitchFamily="18" charset="0"/>
                        <a:ea typeface="Calibri" panose="020F0502020204030204" pitchFamily="34" charset="0"/>
                        <a:cs typeface="Times New Roman" panose="02020603050405020304" pitchFamily="18" charset="0"/>
                      </a:rPr>
                      <m:t>𝑑</m:t>
                    </m:r>
                    <m:r>
                      <a:rPr lang="es-US" sz="1400" i="1">
                        <a:effectLst/>
                        <a:latin typeface="Cambria Math" panose="02040503050406030204" pitchFamily="18" charset="0"/>
                        <a:ea typeface="Calibri" panose="020F0502020204030204" pitchFamily="34" charset="0"/>
                        <a:cs typeface="Times New Roman" panose="02020603050405020304" pitchFamily="18" charset="0"/>
                      </a:rPr>
                      <m:t>ó</m:t>
                    </m:r>
                    <m:r>
                      <a:rPr lang="es-US" sz="1400" i="1">
                        <a:effectLst/>
                        <a:latin typeface="Cambria Math" panose="02040503050406030204" pitchFamily="18" charset="0"/>
                        <a:ea typeface="Calibri" panose="020F0502020204030204" pitchFamily="34" charset="0"/>
                        <a:cs typeface="Times New Roman" panose="02020603050405020304" pitchFamily="18" charset="0"/>
                      </a:rPr>
                      <m:t>𝑙𝑎𝑟𝑒𝑠</m:t>
                    </m:r>
                  </m:oMath>
                </a14:m>
                <a:endParaRPr lang="es-EC" sz="1600" dirty="0"/>
              </a:p>
            </p:txBody>
          </p:sp>
        </mc:Choice>
        <mc:Fallback>
          <p:sp>
            <p:nvSpPr>
              <p:cNvPr id="12" name="Rectángulo 11"/>
              <p:cNvSpPr>
                <a:spLocks noRot="1" noChangeAspect="1" noMove="1" noResize="1" noEditPoints="1" noAdjustHandles="1" noChangeArrowheads="1" noChangeShapeType="1" noTextEdit="1"/>
              </p:cNvSpPr>
              <p:nvPr/>
            </p:nvSpPr>
            <p:spPr>
              <a:xfrm>
                <a:off x="6333641" y="705094"/>
                <a:ext cx="6096000" cy="2073260"/>
              </a:xfrm>
              <a:prstGeom prst="rect">
                <a:avLst/>
              </a:prstGeom>
              <a:blipFill rotWithShape="0">
                <a:blip r:embed="rId3"/>
                <a:stretch>
                  <a:fillRect/>
                </a:stretch>
              </a:blipFill>
            </p:spPr>
            <p:txBody>
              <a:bodyPr/>
              <a:lstStyle/>
              <a:p>
                <a:r>
                  <a:rPr lang="es-EC">
                    <a:noFill/>
                  </a:rPr>
                  <a:t> </a:t>
                </a:r>
              </a:p>
            </p:txBody>
          </p:sp>
        </mc:Fallback>
      </mc:AlternateContent>
      <p:graphicFrame>
        <p:nvGraphicFramePr>
          <p:cNvPr id="14" name="Tabla 13"/>
          <p:cNvGraphicFramePr>
            <a:graphicFrameLocks noGrp="1"/>
          </p:cNvGraphicFramePr>
          <p:nvPr>
            <p:extLst>
              <p:ext uri="{D42A27DB-BD31-4B8C-83A1-F6EECF244321}">
                <p14:modId xmlns:p14="http://schemas.microsoft.com/office/powerpoint/2010/main" val="1315815538"/>
              </p:ext>
            </p:extLst>
          </p:nvPr>
        </p:nvGraphicFramePr>
        <p:xfrm>
          <a:off x="81488" y="3056162"/>
          <a:ext cx="6252154" cy="1149035"/>
        </p:xfrm>
        <a:graphic>
          <a:graphicData uri="http://schemas.openxmlformats.org/drawingml/2006/table">
            <a:tbl>
              <a:tblPr firstRow="1" firstCol="1" bandRow="1"/>
              <a:tblGrid>
                <a:gridCol w="2509614"/>
                <a:gridCol w="2070714"/>
                <a:gridCol w="1671826"/>
              </a:tblGrid>
              <a:tr h="190500">
                <a:tc>
                  <a:txBody>
                    <a:bodyPr/>
                    <a:lstStyle/>
                    <a:p>
                      <a:pPr algn="l"/>
                      <a:endParaRPr lang="es-EC" sz="14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Dibujante</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0.1093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Computador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0.0038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ingeniero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0.1366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91.38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0.2497</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691330949"/>
              </p:ext>
            </p:extLst>
          </p:nvPr>
        </p:nvGraphicFramePr>
        <p:xfrm>
          <a:off x="2696369" y="4989270"/>
          <a:ext cx="6165562" cy="1608649"/>
        </p:xfrm>
        <a:graphic>
          <a:graphicData uri="http://schemas.openxmlformats.org/drawingml/2006/table">
            <a:tbl>
              <a:tblPr firstRow="1" firstCol="1" bandRow="1"/>
              <a:tblGrid>
                <a:gridCol w="2472390"/>
                <a:gridCol w="2042034"/>
                <a:gridCol w="1651138"/>
              </a:tblGrid>
              <a:tr h="190500">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Pintura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0.0137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190500">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Clavos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0.0055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Estacas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0.0137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Mojones (2)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0.0273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Placas (2)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0.1913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190500">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0.2514</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496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44383" y="387458"/>
            <a:ext cx="4703233"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METAS</a:t>
            </a:r>
            <a:endParaRPr lang="es-EC" sz="2133" b="1" dirty="0">
              <a:solidFill>
                <a:schemeClr val="tx1"/>
              </a:solidFill>
              <a:latin typeface="Arial" panose="020B0604020202020204" pitchFamily="34" charset="0"/>
              <a:cs typeface="Arial" panose="020B0604020202020204" pitchFamily="34" charset="0"/>
            </a:endParaRPr>
          </a:p>
        </p:txBody>
      </p:sp>
      <p:sp>
        <p:nvSpPr>
          <p:cNvPr id="8" name="5 Rectángulo"/>
          <p:cNvSpPr/>
          <p:nvPr/>
        </p:nvSpPr>
        <p:spPr>
          <a:xfrm>
            <a:off x="1388641" y="1580826"/>
            <a:ext cx="9692647" cy="384358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US" dirty="0" smtClean="0">
                <a:latin typeface="Arial" panose="020B0604020202020204" pitchFamily="34" charset="0"/>
                <a:cs typeface="Arial" panose="020B0604020202020204" pitchFamily="34" charset="0"/>
              </a:rPr>
              <a:t>Un </a:t>
            </a:r>
            <a:r>
              <a:rPr lang="es-US" dirty="0">
                <a:latin typeface="Arial" panose="020B0604020202020204" pitchFamily="34" charset="0"/>
                <a:cs typeface="Arial" panose="020B0604020202020204" pitchFamily="34" charset="0"/>
              </a:rPr>
              <a:t>archivo digital que contenga </a:t>
            </a:r>
            <a:r>
              <a:rPr lang="es-US" dirty="0" smtClean="0">
                <a:latin typeface="Arial" panose="020B0604020202020204" pitchFamily="34" charset="0"/>
                <a:cs typeface="Arial" panose="020B0604020202020204" pitchFamily="34" charset="0"/>
              </a:rPr>
              <a:t>los </a:t>
            </a:r>
            <a:r>
              <a:rPr lang="es-US" dirty="0">
                <a:latin typeface="Arial" panose="020B0604020202020204" pitchFamily="34" charset="0"/>
                <a:cs typeface="Arial" panose="020B0604020202020204" pitchFamily="34" charset="0"/>
              </a:rPr>
              <a:t>procesos que se realizan para la obtención de los productos y servicios en las áreas de Geodesia, Sensores Remotos y Topografía.</a:t>
            </a:r>
            <a:endParaRPr lang="es-EC"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US" dirty="0">
                <a:latin typeface="Arial" panose="020B0604020202020204" pitchFamily="34" charset="0"/>
                <a:cs typeface="Arial" panose="020B0604020202020204" pitchFamily="34" charset="0"/>
              </a:rPr>
              <a:t>Un archivo digital en donde se encuentre </a:t>
            </a:r>
            <a:r>
              <a:rPr lang="es-US" dirty="0" smtClean="0">
                <a:latin typeface="Arial" panose="020B0604020202020204" pitchFamily="34" charset="0"/>
                <a:cs typeface="Arial" panose="020B0604020202020204" pitchFamily="34" charset="0"/>
              </a:rPr>
              <a:t>los </a:t>
            </a:r>
            <a:r>
              <a:rPr lang="es-US" dirty="0">
                <a:latin typeface="Arial" panose="020B0604020202020204" pitchFamily="34" charset="0"/>
                <a:cs typeface="Arial" panose="020B0604020202020204" pitchFamily="34" charset="0"/>
              </a:rPr>
              <a:t>parámetros que influyen en la determinación de costos para productos y servicios en las áreas de Geodesia, Sensores Remotos y Topografía.</a:t>
            </a:r>
            <a:endParaRPr lang="es-EC"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US" dirty="0">
                <a:latin typeface="Arial" panose="020B0604020202020204" pitchFamily="34" charset="0"/>
                <a:cs typeface="Arial" panose="020B0604020202020204" pitchFamily="34" charset="0"/>
              </a:rPr>
              <a:t>Un archivo digital que contenga un programa de presupuestación de productos generados en Geodesia, Sensores Remotos y Topografía.</a:t>
            </a:r>
            <a:endParaRPr lang="es-EC"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302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84310" y="-19373"/>
            <a:ext cx="3657600" cy="4765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smtClean="0">
                <a:latin typeface="Arial" panose="020B0604020202020204" pitchFamily="34" charset="0"/>
                <a:ea typeface="Times New Roman" panose="02020603050405020304" pitchFamily="18" charset="0"/>
                <a:cs typeface="Arial" panose="020B0604020202020204" pitchFamily="34" charset="0"/>
              </a:rPr>
              <a:t>Desplazamiento/Movilización</a:t>
            </a:r>
            <a:endParaRPr lang="es-EC" sz="1800"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nvGraphicFramePr>
        <p:xfrm>
          <a:off x="1937609" y="1155504"/>
          <a:ext cx="9314483" cy="5583866"/>
        </p:xfrm>
        <a:graphic>
          <a:graphicData uri="http://schemas.openxmlformats.org/drawingml/2006/table">
            <a:tbl>
              <a:tblPr firstRow="1" firstCol="1" bandRow="1"/>
              <a:tblGrid>
                <a:gridCol w="557942"/>
                <a:gridCol w="1183793"/>
                <a:gridCol w="1334610"/>
                <a:gridCol w="769085"/>
                <a:gridCol w="925751"/>
                <a:gridCol w="826055"/>
                <a:gridCol w="740601"/>
                <a:gridCol w="996963"/>
                <a:gridCol w="826055"/>
                <a:gridCol w="1153628"/>
              </a:tblGrid>
              <a:tr h="312080">
                <a:tc gridSpan="10">
                  <a:txBody>
                    <a:bodyPr/>
                    <a:lstStyle/>
                    <a:p>
                      <a:pPr algn="ctr">
                        <a:lnSpc>
                          <a:spcPct val="115000"/>
                        </a:lnSpc>
                        <a:spcAft>
                          <a:spcPts val="0"/>
                        </a:spcAft>
                      </a:pP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Movilización (FVII)</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7768">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Ciudad                  Capital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Vía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Distancia (km)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Promedio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Galón            de                           Gasolina (USD)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km                      por                   galón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#Galones Consumidos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Ida y                      Vuelta (USD)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SBU                 (2016)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442">
                <a:tc rowSpan="1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vert="wordA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Esmeraldas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350,7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1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1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0,1016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888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Simón Bolívar y E20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65832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E10 y E15(Troncal del Pacífico)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19442">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Santo Domingo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0,0479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944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19442">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Portoviejo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E38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41,39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0,1131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888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E38 Y Ruta San Vicente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19442">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Babahoyo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0,0959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9442">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Guayaquil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E36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42,82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0,1170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8884">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Santa Elena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E40 (Vía a la Costa)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0,1594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888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E15 (Ruta del Sol)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19442">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Machala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E487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55,65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77" marR="12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mc:AlternateContent xmlns:mc="http://schemas.openxmlformats.org/markup-compatibility/2006">
        <mc:Choice xmlns:a14="http://schemas.microsoft.com/office/drawing/2010/main" Requires="a14">
          <p:sp>
            <p:nvSpPr>
              <p:cNvPr id="6" name="Rectángulo 5"/>
              <p:cNvSpPr/>
              <p:nvPr/>
            </p:nvSpPr>
            <p:spPr>
              <a:xfrm>
                <a:off x="2821336" y="440821"/>
                <a:ext cx="7918988" cy="714683"/>
              </a:xfrm>
              <a:prstGeom prst="rect">
                <a:avLst/>
              </a:prstGeom>
              <a:solidFill>
                <a:srgbClr val="99CCFF"/>
              </a:solidFill>
            </p:spPr>
            <p:txBody>
              <a:bodyPr wrap="square">
                <a:spAutoFit/>
              </a:bodyPr>
              <a:lstStyle/>
              <a:p>
                <a14:m>
                  <m:oMathPara xmlns:m="http://schemas.openxmlformats.org/officeDocument/2006/math">
                    <m:oMathParaPr>
                      <m:jc m:val="centerGroup"/>
                    </m:oMathParaPr>
                    <m:oMath xmlns:m="http://schemas.openxmlformats.org/officeDocument/2006/math">
                      <m:d>
                        <m:dPr>
                          <m:begChr m:val=""/>
                          <m:ctrlPr>
                            <a:rPr lang="es-EC" smtClean="0">
                              <a:latin typeface="Cambria Math" panose="02040503050406030204" pitchFamily="18" charset="0"/>
                            </a:rPr>
                          </m:ctrlPr>
                        </m:dPr>
                        <m:e>
                          <m:r>
                            <a:rPr lang="es-EC" i="1">
                              <a:latin typeface="Cambria Math" panose="02040503050406030204" pitchFamily="18" charset="0"/>
                            </a:rPr>
                            <m:t>𝐶𝑜𝑠𝑡𝑜</m:t>
                          </m:r>
                          <m:r>
                            <a:rPr lang="es-EC" i="0">
                              <a:latin typeface="Cambria Math" panose="02040503050406030204" pitchFamily="18" charset="0"/>
                            </a:rPr>
                            <m:t> </m:t>
                          </m:r>
                          <m:r>
                            <a:rPr lang="es-EC" i="1">
                              <a:latin typeface="Cambria Math" panose="02040503050406030204" pitchFamily="18" charset="0"/>
                            </a:rPr>
                            <m:t>𝑑𝑒𝑝𝑟𝑒𝑐𝑖𝑎𝑑𝑜</m:t>
                          </m:r>
                          <m:r>
                            <a:rPr lang="es-EC" i="0">
                              <a:latin typeface="Cambria Math" panose="02040503050406030204" pitchFamily="18" charset="0"/>
                            </a:rPr>
                            <m:t> </m:t>
                          </m:r>
                          <m:r>
                            <a:rPr lang="es-EC" i="1">
                              <a:latin typeface="Cambria Math" panose="02040503050406030204" pitchFamily="18" charset="0"/>
                            </a:rPr>
                            <m:t>𝐴𝑢𝑡𝑜𝑚</m:t>
                          </m:r>
                          <m:r>
                            <a:rPr lang="es-EC" i="0">
                              <a:latin typeface="Cambria Math" panose="02040503050406030204" pitchFamily="18" charset="0"/>
                            </a:rPr>
                            <m:t>ó</m:t>
                          </m:r>
                          <m:r>
                            <a:rPr lang="es-EC" i="1">
                              <a:latin typeface="Cambria Math" panose="02040503050406030204" pitchFamily="18" charset="0"/>
                            </a:rPr>
                            <m:t>𝑣𝑖𝑙</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30000∗0.2</m:t>
                              </m:r>
                            </m:num>
                            <m:den>
                              <m:r>
                                <a:rPr lang="es-EC" i="0">
                                  <a:latin typeface="Cambria Math" panose="02040503050406030204" pitchFamily="18" charset="0"/>
                                </a:rPr>
                                <m:t>240</m:t>
                              </m:r>
                            </m:den>
                          </m:f>
                          <m:r>
                            <a:rPr lang="es-EC" i="0">
                              <a:latin typeface="Cambria Math" panose="02040503050406030204" pitchFamily="18" charset="0"/>
                            </a:rPr>
                            <m:t>=25 </m:t>
                          </m:r>
                          <m:r>
                            <a:rPr lang="es-EC" i="1">
                              <a:latin typeface="Cambria Math" panose="02040503050406030204" pitchFamily="18" charset="0"/>
                            </a:rPr>
                            <m:t>𝑑</m:t>
                          </m:r>
                          <m:r>
                            <a:rPr lang="es-EC" i="0">
                              <a:latin typeface="Cambria Math" panose="02040503050406030204" pitchFamily="18" charset="0"/>
                            </a:rPr>
                            <m:t>ó</m:t>
                          </m:r>
                          <m:r>
                            <a:rPr lang="es-EC" i="1">
                              <a:latin typeface="Cambria Math" panose="02040503050406030204" pitchFamily="18" charset="0"/>
                            </a:rPr>
                            <m:t>𝑙𝑎𝑟𝑒𝑠</m:t>
                          </m:r>
                          <m:r>
                            <a:rPr lang="es-EC" i="0">
                              <a:latin typeface="Cambria Math" panose="02040503050406030204" pitchFamily="18" charset="0"/>
                            </a:rPr>
                            <m:t> (</m:t>
                          </m:r>
                          <m:r>
                            <a:rPr lang="es-EC" b="1" i="0">
                              <a:latin typeface="Cambria Math" panose="02040503050406030204" pitchFamily="18" charset="0"/>
                            </a:rPr>
                            <m:t>𝐅𝐕𝐈</m:t>
                          </m:r>
                          <m:r>
                            <a:rPr lang="es-EC" b="1" i="1" smtClean="0">
                              <a:latin typeface="Cambria Math" panose="02040503050406030204" pitchFamily="18" charset="0"/>
                            </a:rPr>
                            <m:t>)</m:t>
                          </m:r>
                        </m:e>
                      </m:d>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2821336" y="440821"/>
                <a:ext cx="7918988" cy="714683"/>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955358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49927" y="237663"/>
            <a:ext cx="5808000" cy="400110"/>
          </a:xfrm>
          <a:prstGeom prst="rect">
            <a:avLst/>
          </a:prstGeom>
          <a:solidFill>
            <a:srgbClr val="FFFF00"/>
          </a:solidFill>
          <a:ln>
            <a:solidFill>
              <a:schemeClr val="tx1"/>
            </a:solidFill>
          </a:ln>
        </p:spPr>
        <p:txBody>
          <a:bodyPr wrap="none">
            <a:spAutoFit/>
          </a:bodyPr>
          <a:lstStyle/>
          <a:p>
            <a:r>
              <a:rPr lang="es-ES" sz="2000" b="1" dirty="0">
                <a:latin typeface="Arial" panose="020B0604020202020204" pitchFamily="34" charset="0"/>
                <a:ea typeface="Calibri" panose="020F0502020204030204" pitchFamily="34" charset="0"/>
                <a:cs typeface="Arial" panose="020B0604020202020204" pitchFamily="34" charset="0"/>
              </a:rPr>
              <a:t>Costo </a:t>
            </a:r>
            <a:r>
              <a:rPr lang="es-ES" sz="2000" b="1" dirty="0" smtClean="0">
                <a:latin typeface="Arial" panose="020B0604020202020204" pitchFamily="34" charset="0"/>
                <a:ea typeface="Calibri" panose="020F0502020204030204" pitchFamily="34" charset="0"/>
                <a:cs typeface="Arial" panose="020B0604020202020204" pitchFamily="34" charset="0"/>
              </a:rPr>
              <a:t>Unitario </a:t>
            </a:r>
            <a:r>
              <a:rPr lang="es-ES" sz="2000" b="1" dirty="0">
                <a:latin typeface="Arial" panose="020B0604020202020204" pitchFamily="34" charset="0"/>
                <a:ea typeface="Calibri" panose="020F0502020204030204" pitchFamily="34" charset="0"/>
                <a:cs typeface="Arial" panose="020B0604020202020204" pitchFamily="34" charset="0"/>
              </a:rPr>
              <a:t>para Posicionamiento Satelital</a:t>
            </a:r>
            <a:endParaRPr lang="es-EC"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ángulo 5"/>
              <p:cNvSpPr/>
              <p:nvPr/>
            </p:nvSpPr>
            <p:spPr>
              <a:xfrm>
                <a:off x="2568380" y="793905"/>
                <a:ext cx="7971093"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ctrlPr>
                            <a:rPr lang="es-EC" sz="2400">
                              <a:latin typeface="Cambria Math" panose="02040503050406030204" pitchFamily="18" charset="0"/>
                            </a:rPr>
                          </m:ctrlPr>
                        </m:dPr>
                        <m:e>
                          <m:r>
                            <a:rPr lang="es-EC" sz="2400" i="1">
                              <a:latin typeface="Cambria Math" panose="02040503050406030204" pitchFamily="18" charset="0"/>
                            </a:rPr>
                            <m:t>𝐶𝑜𝑠𝑡𝑜</m:t>
                          </m:r>
                          <m:r>
                            <a:rPr lang="es-EC" sz="2400" i="0">
                              <a:latin typeface="Cambria Math" panose="02040503050406030204" pitchFamily="18" charset="0"/>
                            </a:rPr>
                            <m:t> </m:t>
                          </m:r>
                          <m:r>
                            <a:rPr lang="es-EC" sz="2400" i="1">
                              <a:latin typeface="Cambria Math" panose="02040503050406030204" pitchFamily="18" charset="0"/>
                            </a:rPr>
                            <m:t>𝑈𝑛𝑖𝑡𝑎𝑟𝑖𝑜</m:t>
                          </m:r>
                          <m:r>
                            <a:rPr lang="es-EC" sz="2400" i="0">
                              <a:latin typeface="Cambria Math" panose="02040503050406030204" pitchFamily="18" charset="0"/>
                            </a:rPr>
                            <m:t>=</m:t>
                          </m:r>
                          <m:r>
                            <a:rPr lang="es-EC" sz="2400" i="1">
                              <a:latin typeface="Cambria Math" panose="02040503050406030204" pitchFamily="18" charset="0"/>
                            </a:rPr>
                            <m:t>𝑓</m:t>
                          </m:r>
                          <m:r>
                            <a:rPr lang="es-EC" sz="2400" i="0">
                              <a:latin typeface="Cambria Math" panose="02040503050406030204" pitchFamily="18" charset="0"/>
                            </a:rPr>
                            <m:t>(</m:t>
                          </m:r>
                          <m:r>
                            <a:rPr lang="es-EC" sz="2400" i="1">
                              <a:latin typeface="Cambria Math" panose="02040503050406030204" pitchFamily="18" charset="0"/>
                            </a:rPr>
                            <m:t>𝐶𝑜𝑠𝑡𝑜𝑠</m:t>
                          </m:r>
                          <m:r>
                            <a:rPr lang="es-EC" sz="2400" i="0">
                              <a:latin typeface="Cambria Math" panose="02040503050406030204" pitchFamily="18" charset="0"/>
                            </a:rPr>
                            <m:t> </m:t>
                          </m:r>
                          <m:r>
                            <a:rPr lang="es-EC" sz="2400" i="1">
                              <a:latin typeface="Cambria Math" panose="02040503050406030204" pitchFamily="18" charset="0"/>
                            </a:rPr>
                            <m:t>𝐸𝑐𝑜𝑛</m:t>
                          </m:r>
                          <m:r>
                            <a:rPr lang="es-EC" sz="2400" i="0">
                              <a:latin typeface="Cambria Math" panose="02040503050406030204" pitchFamily="18" charset="0"/>
                            </a:rPr>
                            <m:t>ó</m:t>
                          </m:r>
                          <m:r>
                            <a:rPr lang="es-EC" sz="2400" i="1">
                              <a:latin typeface="Cambria Math" panose="02040503050406030204" pitchFamily="18" charset="0"/>
                            </a:rPr>
                            <m:t>𝑚𝑖𝑐𝑜</m:t>
                          </m:r>
                          <m:r>
                            <a:rPr lang="es-EC" sz="2400" i="0">
                              <a:latin typeface="Cambria Math" panose="02040503050406030204" pitchFamily="18" charset="0"/>
                            </a:rPr>
                            <m:t> </m:t>
                          </m:r>
                          <m:r>
                            <a:rPr lang="es-EC" sz="2400" i="1">
                              <a:latin typeface="Cambria Math" panose="02040503050406030204" pitchFamily="18" charset="0"/>
                            </a:rPr>
                            <m:t>𝐴𝑑𝑚𝑖𝑛𝑖𝑠𝑡𝑟𝑎𝑡𝑖𝑣𝑜𝑠</m:t>
                          </m:r>
                        </m:e>
                      </m:d>
                    </m:oMath>
                  </m:oMathPara>
                </a14:m>
                <a:endParaRPr lang="es-EC" sz="2400" dirty="0"/>
              </a:p>
            </p:txBody>
          </p:sp>
        </mc:Choice>
        <mc:Fallback>
          <p:sp>
            <p:nvSpPr>
              <p:cNvPr id="6" name="Rectángulo 5"/>
              <p:cNvSpPr>
                <a:spLocks noRot="1" noChangeAspect="1" noMove="1" noResize="1" noEditPoints="1" noAdjustHandles="1" noChangeArrowheads="1" noChangeShapeType="1" noTextEdit="1"/>
              </p:cNvSpPr>
              <p:nvPr/>
            </p:nvSpPr>
            <p:spPr>
              <a:xfrm>
                <a:off x="2568380" y="793905"/>
                <a:ext cx="7971093" cy="461665"/>
              </a:xfrm>
              <a:prstGeom prst="rect">
                <a:avLst/>
              </a:prstGeom>
              <a:blipFill rotWithShape="0">
                <a:blip r:embed="rId2"/>
                <a:stretch>
                  <a:fillRect t="-130263" r="-8410" b="-19473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8" name="Rectángulo 27"/>
              <p:cNvSpPr/>
              <p:nvPr/>
            </p:nvSpPr>
            <p:spPr>
              <a:xfrm>
                <a:off x="4101259" y="4104942"/>
                <a:ext cx="3916457" cy="8953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s-EC" i="1"/>
                          </m:ctrlPr>
                        </m:fPr>
                        <m:num>
                          <m:r>
                            <a:rPr lang="es-ES" i="1"/>
                            <m:t># </m:t>
                          </m:r>
                          <m:r>
                            <a:rPr lang="es-ES" i="1"/>
                            <m:t>h𝑎</m:t>
                          </m:r>
                          <m:r>
                            <a:rPr lang="es-ES" i="1"/>
                            <m:t> </m:t>
                          </m:r>
                          <m:r>
                            <a:rPr lang="es-ES" i="1"/>
                            <m:t>𝑎</m:t>
                          </m:r>
                          <m:r>
                            <a:rPr lang="es-ES" i="1"/>
                            <m:t> </m:t>
                          </m:r>
                          <m:r>
                            <a:rPr lang="es-ES" i="1"/>
                            <m:t>𝑙𝑒𝑣𝑎𝑛𝑡𝑎𝑟</m:t>
                          </m:r>
                        </m:num>
                        <m:den>
                          <m:r>
                            <a:rPr lang="es-ES" i="1"/>
                            <m:t>𝑟𝑒𝑛𝑑𝑖𝑚𝑖𝑒𝑛𝑡𝑜</m:t>
                          </m:r>
                          <m:r>
                            <a:rPr lang="es-ES" i="1"/>
                            <m:t> </m:t>
                          </m:r>
                          <m:r>
                            <a:rPr lang="es-ES" i="1"/>
                            <m:t>𝑑𝑖𝑎𝑟𝑖𝑜</m:t>
                          </m:r>
                        </m:den>
                      </m:f>
                      <m:r>
                        <a:rPr lang="es-ES" i="1"/>
                        <m:t>=# </m:t>
                      </m:r>
                      <m:r>
                        <a:rPr lang="es-ES" i="1"/>
                        <m:t>𝑑</m:t>
                      </m:r>
                      <m:r>
                        <a:rPr lang="es-ES" i="1"/>
                        <m:t>í</m:t>
                      </m:r>
                      <m:r>
                        <a:rPr lang="es-ES" i="1"/>
                        <m:t>𝑎𝑠</m:t>
                      </m:r>
                      <m:r>
                        <a:rPr lang="es-ES" i="1"/>
                        <m:t> </m:t>
                      </m:r>
                      <m:r>
                        <a:rPr lang="es-ES" i="1"/>
                        <m:t>𝑐𝑎𝑚𝑝𝑜</m:t>
                      </m:r>
                    </m:oMath>
                  </m:oMathPara>
                </a14:m>
                <a:endParaRPr lang="es-EC" dirty="0"/>
              </a:p>
              <a:p>
                <a:endParaRPr lang="es-EC" dirty="0"/>
              </a:p>
            </p:txBody>
          </p:sp>
        </mc:Choice>
        <mc:Fallback>
          <p:sp>
            <p:nvSpPr>
              <p:cNvPr id="28" name="Rectángulo 27"/>
              <p:cNvSpPr>
                <a:spLocks noRot="1" noChangeAspect="1" noMove="1" noResize="1" noEditPoints="1" noAdjustHandles="1" noChangeArrowheads="1" noChangeShapeType="1" noTextEdit="1"/>
              </p:cNvSpPr>
              <p:nvPr/>
            </p:nvSpPr>
            <p:spPr>
              <a:xfrm>
                <a:off x="4101259" y="4104942"/>
                <a:ext cx="3916457" cy="895310"/>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9" name="Rectángulo 28"/>
              <p:cNvSpPr/>
              <p:nvPr/>
            </p:nvSpPr>
            <p:spPr>
              <a:xfrm>
                <a:off x="3372274" y="5000252"/>
                <a:ext cx="5303055" cy="94378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s-EC" i="1"/>
                          </m:ctrlPr>
                        </m:fPr>
                        <m:num>
                          <m:r>
                            <a:rPr lang="es-ES" i="1"/>
                            <m:t># </m:t>
                          </m:r>
                          <m:r>
                            <a:rPr lang="es-ES" i="1"/>
                            <m:t>h𝑎</m:t>
                          </m:r>
                          <m:r>
                            <a:rPr lang="es-ES" i="1"/>
                            <m:t> </m:t>
                          </m:r>
                          <m:r>
                            <a:rPr lang="es-ES" i="1"/>
                            <m:t>𝑎</m:t>
                          </m:r>
                          <m:r>
                            <a:rPr lang="es-ES" i="1"/>
                            <m:t> </m:t>
                          </m:r>
                          <m:r>
                            <a:rPr lang="es-ES" i="1"/>
                            <m:t>𝑙𝑒𝑣𝑎𝑛𝑡𝑎𝑟</m:t>
                          </m:r>
                        </m:num>
                        <m:den>
                          <m:r>
                            <a:rPr lang="es-ES" i="1"/>
                            <m:t>𝑟𝑒𝑛𝑑𝑖𝑚𝑖𝑒𝑛𝑡𝑜</m:t>
                          </m:r>
                          <m:r>
                            <a:rPr lang="es-ES" i="1"/>
                            <m:t> </m:t>
                          </m:r>
                          <m:r>
                            <a:rPr lang="es-ES" i="1"/>
                            <m:t>𝑑𝑖𝑎𝑟𝑖𝑜</m:t>
                          </m:r>
                          <m:r>
                            <a:rPr lang="es-ES" i="1"/>
                            <m:t> </m:t>
                          </m:r>
                          <m:r>
                            <a:rPr lang="es-ES" i="1"/>
                            <m:t>𝑑𝑒𝑙</m:t>
                          </m:r>
                          <m:r>
                            <a:rPr lang="es-ES" i="1"/>
                            <m:t> </m:t>
                          </m:r>
                          <m:r>
                            <a:rPr lang="es-ES" i="1"/>
                            <m:t>𝑑𝑖𝑏𝑢𝑗𝑎𝑛𝑡𝑒</m:t>
                          </m:r>
                        </m:den>
                      </m:f>
                      <m:r>
                        <a:rPr lang="es-ES" i="1"/>
                        <m:t>=# </m:t>
                      </m:r>
                      <m:r>
                        <a:rPr lang="es-ES" i="1"/>
                        <m:t>𝑑</m:t>
                      </m:r>
                      <m:r>
                        <a:rPr lang="es-ES" i="1"/>
                        <m:t>í</m:t>
                      </m:r>
                      <m:r>
                        <a:rPr lang="es-ES" i="1"/>
                        <m:t>𝑎𝑠</m:t>
                      </m:r>
                      <m:r>
                        <a:rPr lang="es-ES" i="1"/>
                        <m:t> </m:t>
                      </m:r>
                      <m:r>
                        <a:rPr lang="es-ES" i="1"/>
                        <m:t>𝑑𝑖𝑏𝑢𝑗𝑜</m:t>
                      </m:r>
                    </m:oMath>
                  </m:oMathPara>
                </a14:m>
                <a:endParaRPr lang="es-EC" dirty="0"/>
              </a:p>
              <a:p>
                <a:endParaRPr lang="es-EC" dirty="0"/>
              </a:p>
            </p:txBody>
          </p:sp>
        </mc:Choice>
        <mc:Fallback>
          <p:sp>
            <p:nvSpPr>
              <p:cNvPr id="29" name="Rectángulo 28"/>
              <p:cNvSpPr>
                <a:spLocks noRot="1" noChangeAspect="1" noMove="1" noResize="1" noEditPoints="1" noAdjustHandles="1" noChangeArrowheads="1" noChangeShapeType="1" noTextEdit="1"/>
              </p:cNvSpPr>
              <p:nvPr/>
            </p:nvSpPr>
            <p:spPr>
              <a:xfrm>
                <a:off x="3372274" y="5000252"/>
                <a:ext cx="5303055" cy="943785"/>
              </a:xfrm>
              <a:prstGeom prst="rect">
                <a:avLst/>
              </a:prstGeom>
              <a:blipFill rotWithShape="0">
                <a:blip r:embed="rId4"/>
                <a:stretch>
                  <a:fillRect/>
                </a:stretch>
              </a:blipFill>
            </p:spPr>
            <p:txBody>
              <a:bodyPr/>
              <a:lstStyle/>
              <a:p>
                <a:r>
                  <a:rPr lang="es-EC">
                    <a:noFill/>
                  </a:rPr>
                  <a:t> </a:t>
                </a:r>
              </a:p>
            </p:txBody>
          </p:sp>
        </mc:Fallback>
      </mc:AlternateContent>
      <p:sp>
        <p:nvSpPr>
          <p:cNvPr id="30" name="Rectángulo 29"/>
          <p:cNvSpPr/>
          <p:nvPr/>
        </p:nvSpPr>
        <p:spPr>
          <a:xfrm>
            <a:off x="2440986" y="5837621"/>
            <a:ext cx="8934770" cy="873572"/>
          </a:xfrm>
          <a:prstGeom prst="rect">
            <a:avLst/>
          </a:prstGeom>
          <a:solidFill>
            <a:srgbClr val="00FF99"/>
          </a:solidFill>
        </p:spPr>
        <p:txBody>
          <a:bodyPr wrap="square">
            <a:spAutoFit/>
          </a:bodyPr>
          <a:lstStyle/>
          <a:p>
            <a:pPr indent="180340" algn="ctr">
              <a:lnSpc>
                <a:spcPct val="150000"/>
              </a:lnSpc>
              <a:spcAft>
                <a:spcPts val="1200"/>
              </a:spcAft>
            </a:pPr>
            <a:r>
              <a:rPr lang="es-ES" i="1" dirty="0">
                <a:latin typeface="Times New Roman" panose="02020603050405020304" pitchFamily="18" charset="0"/>
                <a:ea typeface="Calibri" panose="020F0502020204030204" pitchFamily="34" charset="0"/>
              </a:rPr>
              <a:t>Ésta fórmula será </a:t>
            </a:r>
            <a:r>
              <a:rPr lang="es-ES" i="1" dirty="0">
                <a:latin typeface="Times New Roman" panose="02020603050405020304" pitchFamily="18" charset="0"/>
                <a:ea typeface="Calibri" panose="020F0502020204030204" pitchFamily="34" charset="0"/>
                <a:cs typeface="Times New Roman" panose="02020603050405020304" pitchFamily="18" charset="0"/>
              </a:rPr>
              <a:t>utilizada siempre y </a:t>
            </a:r>
            <a:r>
              <a:rPr lang="es-ES" i="1" dirty="0">
                <a:latin typeface="Times New Roman" panose="02020603050405020304" pitchFamily="18" charset="0"/>
                <a:cs typeface="Times New Roman" panose="02020603050405020304" pitchFamily="18" charset="0"/>
              </a:rPr>
              <a:t>cuando el número de hectáreas a levantar sea mayor al rendimiento diario.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5"/>
          <a:stretch>
            <a:fillRect/>
          </a:stretch>
        </p:blipFill>
        <p:spPr>
          <a:xfrm>
            <a:off x="3372274" y="1328518"/>
            <a:ext cx="5994501" cy="2652931"/>
          </a:xfrm>
          <a:prstGeom prst="rect">
            <a:avLst/>
          </a:prstGeom>
        </p:spPr>
      </p:pic>
    </p:spTree>
    <p:extLst>
      <p:ext uri="{BB962C8B-B14F-4D97-AF65-F5344CB8AC3E}">
        <p14:creationId xmlns:p14="http://schemas.microsoft.com/office/powerpoint/2010/main" val="35536515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003482" y="3852594"/>
            <a:ext cx="8934770" cy="873572"/>
          </a:xfrm>
          <a:prstGeom prst="rect">
            <a:avLst/>
          </a:prstGeom>
          <a:solidFill>
            <a:srgbClr val="00FF99"/>
          </a:solidFill>
        </p:spPr>
        <p:txBody>
          <a:bodyPr wrap="square">
            <a:spAutoFit/>
          </a:bodyPr>
          <a:lstStyle/>
          <a:p>
            <a:pPr indent="180340" algn="ctr">
              <a:lnSpc>
                <a:spcPct val="150000"/>
              </a:lnSpc>
              <a:spcAft>
                <a:spcPts val="1200"/>
              </a:spcAft>
            </a:pPr>
            <a:r>
              <a:rPr lang="es-EC" i="1" dirty="0">
                <a:latin typeface="Times New Roman" panose="02020603050405020304" pitchFamily="18" charset="0"/>
                <a:ea typeface="Calibri" panose="020F0502020204030204" pitchFamily="34" charset="0"/>
              </a:rPr>
              <a:t>Ésta fórmula será utilizada siempre y cuando el número de hectáreas a levantar sea menor o igual al rendimiento diario, pero mayor a 1.</a:t>
            </a:r>
            <a:endParaRPr lang="es-EC" dirty="0">
              <a:effectLst/>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3" name="Rectángulo 2"/>
              <p:cNvSpPr/>
              <p:nvPr/>
            </p:nvSpPr>
            <p:spPr>
              <a:xfrm>
                <a:off x="1689317" y="717481"/>
                <a:ext cx="9563100" cy="2640082"/>
              </a:xfrm>
              <a:prstGeom prst="rect">
                <a:avLst/>
              </a:prstGeom>
              <a:solidFill>
                <a:srgbClr val="FFFFCC"/>
              </a:solidFill>
            </p:spPr>
            <p:txBody>
              <a:bodyPr wrap="square">
                <a:spAutoFit/>
              </a:bodyPr>
              <a:lstStyle/>
              <a:p>
                <a:pPr indent="180340" algn="just">
                  <a:lnSpc>
                    <a:spcPct val="150000"/>
                  </a:lnSpc>
                  <a:spcAft>
                    <a:spcPts val="1200"/>
                  </a:spcAft>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Times New Roman" panose="02020603050405020304" pitchFamily="18" charset="0"/>
                        </a:rPr>
                        <m:t>𝐶𝑜𝑠𝑡𝑜</m:t>
                      </m:r>
                      <m:r>
                        <a:rPr lang="es-ES" sz="1400" i="1">
                          <a:latin typeface="Cambria Math" panose="02040503050406030204" pitchFamily="18" charset="0"/>
                          <a:ea typeface="Times New Roman" panose="02020603050405020304" pitchFamily="18" charset="0"/>
                        </a:rPr>
                        <m:t> </m:t>
                      </m:r>
                      <m:r>
                        <a:rPr lang="es-ES" sz="1400" i="1">
                          <a:latin typeface="Cambria Math" panose="02040503050406030204" pitchFamily="18" charset="0"/>
                          <a:ea typeface="Times New Roman" panose="02020603050405020304" pitchFamily="18" charset="0"/>
                        </a:rPr>
                        <m:t>𝑈𝑛𝑖𝑡𝑎𝑟𝑖𝑜</m:t>
                      </m:r>
                      <m:r>
                        <a:rPr lang="es-ES" sz="1400" i="1">
                          <a:latin typeface="Cambria Math" panose="02040503050406030204" pitchFamily="18" charset="0"/>
                          <a:ea typeface="Times New Roman" panose="02020603050405020304" pitchFamily="18" charset="0"/>
                        </a:rPr>
                        <m:t>= </m:t>
                      </m:r>
                      <m:d>
                        <m:dPr>
                          <m:ctrlPr>
                            <a:rPr lang="es-EC" sz="1400" i="1">
                              <a:effectLst/>
                              <a:latin typeface="Cambria Math" panose="02040503050406030204" pitchFamily="18" charset="0"/>
                              <a:ea typeface="Times New Roman" panose="02020603050405020304" pitchFamily="18" charset="0"/>
                            </a:rPr>
                          </m:ctrlPr>
                        </m:dPr>
                        <m:e>
                          <m:d>
                            <m:dPr>
                              <m:ctrlPr>
                                <a:rPr lang="es-EC" sz="1400" i="1">
                                  <a:effectLst/>
                                  <a:latin typeface="Cambria Math" panose="02040503050406030204" pitchFamily="18" charset="0"/>
                                  <a:ea typeface="Calibri" panose="020F0502020204030204" pitchFamily="34" charset="0"/>
                                </a:rPr>
                              </m:ctrlPr>
                            </m:dPr>
                            <m:e>
                              <m:f>
                                <m:fPr>
                                  <m:ctrlPr>
                                    <a:rPr lang="es-EC" sz="1400" i="1">
                                      <a:effectLst/>
                                      <a:latin typeface="Cambria Math" panose="02040503050406030204" pitchFamily="18" charset="0"/>
                                      <a:ea typeface="Calibri" panose="020F0502020204030204" pitchFamily="34" charset="0"/>
                                    </a:rPr>
                                  </m:ctrlPr>
                                </m:fPr>
                                <m:num>
                                  <m:r>
                                    <a:rPr lang="es-ES" sz="1400" i="1">
                                      <a:effectLst/>
                                      <a:latin typeface="Cambria Math" panose="02040503050406030204" pitchFamily="18" charset="0"/>
                                      <a:ea typeface="Calibri" panose="020F0502020204030204" pitchFamily="34" charset="0"/>
                                    </a:rPr>
                                    <m:t>𝐹</m:t>
                                  </m:r>
                                  <m:r>
                                    <a:rPr lang="es-ES" sz="1400" i="1">
                                      <a:effectLst/>
                                      <a:latin typeface="Cambria Math" panose="02040503050406030204" pitchFamily="18" charset="0"/>
                                      <a:ea typeface="Calibri" panose="020F0502020204030204" pitchFamily="34" charset="0"/>
                                    </a:rPr>
                                    <m:t>1+</m:t>
                                  </m:r>
                                  <m:r>
                                    <a:rPr lang="es-ES" sz="1400" i="1">
                                      <a:effectLst/>
                                      <a:latin typeface="Cambria Math" panose="02040503050406030204" pitchFamily="18" charset="0"/>
                                      <a:ea typeface="Calibri" panose="020F0502020204030204" pitchFamily="34" charset="0"/>
                                    </a:rPr>
                                    <m:t>𝐹</m:t>
                                  </m:r>
                                  <m:r>
                                    <a:rPr lang="es-ES" sz="1400" i="1">
                                      <a:effectLst/>
                                      <a:latin typeface="Cambria Math" panose="02040503050406030204" pitchFamily="18" charset="0"/>
                                      <a:ea typeface="Calibri" panose="020F0502020204030204" pitchFamily="34" charset="0"/>
                                    </a:rPr>
                                    <m:t>2+</m:t>
                                  </m:r>
                                  <m:r>
                                    <a:rPr lang="es-ES" sz="1400" i="1">
                                      <a:effectLst/>
                                      <a:latin typeface="Cambria Math" panose="02040503050406030204" pitchFamily="18" charset="0"/>
                                      <a:ea typeface="Calibri" panose="020F0502020204030204" pitchFamily="34" charset="0"/>
                                    </a:rPr>
                                    <m:t>𝐹</m:t>
                                  </m:r>
                                  <m:r>
                                    <a:rPr lang="es-ES" sz="1400" i="1">
                                      <a:effectLst/>
                                      <a:latin typeface="Cambria Math" panose="02040503050406030204" pitchFamily="18" charset="0"/>
                                      <a:ea typeface="Calibri" panose="020F0502020204030204" pitchFamily="34" charset="0"/>
                                    </a:rPr>
                                    <m:t>3+</m:t>
                                  </m:r>
                                  <m:r>
                                    <a:rPr lang="es-ES" sz="1400" i="1">
                                      <a:effectLst/>
                                      <a:latin typeface="Cambria Math" panose="02040503050406030204" pitchFamily="18" charset="0"/>
                                      <a:ea typeface="Calibri" panose="020F0502020204030204" pitchFamily="34" charset="0"/>
                                    </a:rPr>
                                    <m:t>𝐹𝑉𝐼</m:t>
                                  </m:r>
                                </m:num>
                                <m:den>
                                  <m:r>
                                    <a:rPr lang="es-ES" sz="1400" i="1">
                                      <a:effectLst/>
                                      <a:latin typeface="Cambria Math" panose="02040503050406030204" pitchFamily="18" charset="0"/>
                                      <a:ea typeface="Calibri" panose="020F0502020204030204" pitchFamily="34" charset="0"/>
                                    </a:rPr>
                                    <m:t>#</m:t>
                                  </m:r>
                                  <m:r>
                                    <a:rPr lang="es-ES" sz="1400" i="1">
                                      <a:effectLst/>
                                      <a:latin typeface="Cambria Math" panose="02040503050406030204" pitchFamily="18" charset="0"/>
                                      <a:ea typeface="Calibri" panose="020F0502020204030204" pitchFamily="34" charset="0"/>
                                    </a:rPr>
                                    <m:t>h𝑎</m:t>
                                  </m:r>
                                  <m:r>
                                    <a:rPr lang="es-ES" sz="1400" i="1">
                                      <a:effectLst/>
                                      <a:latin typeface="Cambria Math" panose="02040503050406030204" pitchFamily="18" charset="0"/>
                                      <a:ea typeface="Calibri" panose="020F0502020204030204" pitchFamily="34" charset="0"/>
                                    </a:rPr>
                                    <m:t> </m:t>
                                  </m:r>
                                  <m:r>
                                    <a:rPr lang="es-ES" sz="1400" i="1">
                                      <a:effectLst/>
                                      <a:latin typeface="Cambria Math" panose="02040503050406030204" pitchFamily="18" charset="0"/>
                                      <a:ea typeface="Calibri" panose="020F0502020204030204" pitchFamily="34" charset="0"/>
                                    </a:rPr>
                                    <m:t>𝑎</m:t>
                                  </m:r>
                                  <m:r>
                                    <a:rPr lang="es-ES" sz="1400" i="1">
                                      <a:effectLst/>
                                      <a:latin typeface="Cambria Math" panose="02040503050406030204" pitchFamily="18" charset="0"/>
                                      <a:ea typeface="Calibri" panose="020F0502020204030204" pitchFamily="34" charset="0"/>
                                    </a:rPr>
                                    <m:t> </m:t>
                                  </m:r>
                                  <m:r>
                                    <a:rPr lang="es-ES" sz="1400" i="1">
                                      <a:effectLst/>
                                      <a:latin typeface="Cambria Math" panose="02040503050406030204" pitchFamily="18" charset="0"/>
                                      <a:ea typeface="Calibri" panose="020F0502020204030204" pitchFamily="34" charset="0"/>
                                    </a:rPr>
                                    <m:t>𝑙𝑒𝑣𝑎𝑛𝑡𝑎𝑟</m:t>
                                  </m:r>
                                </m:den>
                              </m:f>
                            </m:e>
                          </m:d>
                          <m:r>
                            <a:rPr lang="es-ES" sz="1400" i="1">
                              <a:effectLst/>
                              <a:latin typeface="Cambria Math" panose="02040503050406030204" pitchFamily="18" charset="0"/>
                              <a:ea typeface="Calibri" panose="020F0502020204030204" pitchFamily="34" charset="0"/>
                            </a:rPr>
                            <m:t>∗</m:t>
                          </m:r>
                          <m:r>
                            <a:rPr lang="es-ES" sz="1400" i="1" strike="sngStrike">
                              <a:solidFill>
                                <a:srgbClr val="FF0000"/>
                              </a:solidFill>
                              <a:effectLst/>
                              <a:latin typeface="Cambria Math" panose="02040503050406030204" pitchFamily="18" charset="0"/>
                              <a:ea typeface="Calibri" panose="020F0502020204030204" pitchFamily="34" charset="0"/>
                            </a:rPr>
                            <m:t>#</m:t>
                          </m:r>
                          <m:r>
                            <a:rPr lang="es-ES" sz="1400" i="1" strike="sngStrike">
                              <a:solidFill>
                                <a:srgbClr val="FF0000"/>
                              </a:solidFill>
                              <a:effectLst/>
                              <a:latin typeface="Cambria Math" panose="02040503050406030204" pitchFamily="18" charset="0"/>
                              <a:ea typeface="Calibri" panose="020F0502020204030204" pitchFamily="34" charset="0"/>
                            </a:rPr>
                            <m:t>𝑑</m:t>
                          </m:r>
                          <m:r>
                            <a:rPr lang="es-ES" sz="1400" i="1" strike="sngStrike">
                              <a:solidFill>
                                <a:srgbClr val="FF0000"/>
                              </a:solidFill>
                              <a:effectLst/>
                              <a:latin typeface="Cambria Math" panose="02040503050406030204" pitchFamily="18" charset="0"/>
                              <a:ea typeface="Calibri" panose="020F0502020204030204" pitchFamily="34" charset="0"/>
                            </a:rPr>
                            <m:t>í</m:t>
                          </m:r>
                          <m:r>
                            <a:rPr lang="es-ES" sz="1400" i="1" strike="sngStrike">
                              <a:solidFill>
                                <a:srgbClr val="FF0000"/>
                              </a:solidFill>
                              <a:effectLst/>
                              <a:latin typeface="Cambria Math" panose="02040503050406030204" pitchFamily="18" charset="0"/>
                              <a:ea typeface="Calibri" panose="020F0502020204030204" pitchFamily="34" charset="0"/>
                            </a:rPr>
                            <m:t>𝑎𝑠</m:t>
                          </m:r>
                          <m:r>
                            <a:rPr lang="es-ES" sz="1400" i="1" strike="sngStrike">
                              <a:solidFill>
                                <a:srgbClr val="FF0000"/>
                              </a:solidFill>
                              <a:effectLst/>
                              <a:latin typeface="Cambria Math" panose="02040503050406030204" pitchFamily="18" charset="0"/>
                              <a:ea typeface="Calibri" panose="020F0502020204030204" pitchFamily="34" charset="0"/>
                            </a:rPr>
                            <m:t> </m:t>
                          </m:r>
                          <m:r>
                            <a:rPr lang="es-ES" sz="1400" i="1" strike="sngStrike">
                              <a:solidFill>
                                <a:srgbClr val="FF0000"/>
                              </a:solidFill>
                              <a:effectLst/>
                              <a:latin typeface="Cambria Math" panose="02040503050406030204" pitchFamily="18" charset="0"/>
                              <a:ea typeface="Calibri" panose="020F0502020204030204" pitchFamily="34" charset="0"/>
                            </a:rPr>
                            <m:t>𝑐𝑎𝑚𝑝𝑜</m:t>
                          </m:r>
                        </m:e>
                      </m:d>
                      <m:r>
                        <a:rPr lang="es-ES" sz="1400" i="1">
                          <a:effectLst/>
                          <a:latin typeface="Cambria Math" panose="02040503050406030204" pitchFamily="18" charset="0"/>
                          <a:ea typeface="Times New Roman" panose="02020603050405020304" pitchFamily="18" charset="0"/>
                        </a:rPr>
                        <m:t>+</m:t>
                      </m:r>
                      <m:d>
                        <m:dPr>
                          <m:ctrlPr>
                            <a:rPr lang="es-EC" sz="1400" i="1">
                              <a:effectLst/>
                              <a:latin typeface="Cambria Math" panose="02040503050406030204" pitchFamily="18" charset="0"/>
                              <a:ea typeface="Times New Roman" panose="02020603050405020304" pitchFamily="18" charset="0"/>
                            </a:rPr>
                          </m:ctrlPr>
                        </m:dPr>
                        <m:e>
                          <m:d>
                            <m:dPr>
                              <m:ctrlPr>
                                <a:rPr lang="es-EC" sz="1400" i="1">
                                  <a:effectLst/>
                                  <a:latin typeface="Cambria Math" panose="02040503050406030204" pitchFamily="18" charset="0"/>
                                  <a:ea typeface="Calibri" panose="020F0502020204030204" pitchFamily="34" charset="0"/>
                                </a:rPr>
                              </m:ctrlPr>
                            </m:dPr>
                            <m:e>
                              <m:f>
                                <m:fPr>
                                  <m:ctrlPr>
                                    <a:rPr lang="es-EC" sz="1400" i="1">
                                      <a:effectLst/>
                                      <a:latin typeface="Cambria Math" panose="02040503050406030204" pitchFamily="18" charset="0"/>
                                      <a:ea typeface="Calibri" panose="020F0502020204030204" pitchFamily="34" charset="0"/>
                                    </a:rPr>
                                  </m:ctrlPr>
                                </m:fPr>
                                <m:num>
                                  <m:r>
                                    <a:rPr lang="es-ES" sz="1400" i="1">
                                      <a:effectLst/>
                                      <a:latin typeface="Cambria Math" panose="02040503050406030204" pitchFamily="18" charset="0"/>
                                      <a:ea typeface="Calibri" panose="020F0502020204030204" pitchFamily="34" charset="0"/>
                                    </a:rPr>
                                    <m:t>𝐹</m:t>
                                  </m:r>
                                  <m:r>
                                    <a:rPr lang="es-EC" sz="1400" i="1">
                                      <a:effectLst/>
                                      <a:latin typeface="Cambria Math" panose="02040503050406030204" pitchFamily="18" charset="0"/>
                                      <a:ea typeface="Calibri" panose="020F0502020204030204" pitchFamily="34" charset="0"/>
                                    </a:rPr>
                                    <m:t>4</m:t>
                                  </m:r>
                                </m:num>
                                <m:den>
                                  <m:r>
                                    <a:rPr lang="es-EC" sz="1400" i="1">
                                      <a:effectLst/>
                                      <a:latin typeface="Cambria Math" panose="02040503050406030204" pitchFamily="18" charset="0"/>
                                      <a:ea typeface="Calibri" panose="020F0502020204030204" pitchFamily="34" charset="0"/>
                                    </a:rPr>
                                    <m:t>#</m:t>
                                  </m:r>
                                  <m:r>
                                    <a:rPr lang="es-EC" sz="1400" i="1">
                                      <a:effectLst/>
                                      <a:latin typeface="Cambria Math" panose="02040503050406030204" pitchFamily="18" charset="0"/>
                                      <a:ea typeface="Calibri" panose="020F0502020204030204" pitchFamily="34" charset="0"/>
                                    </a:rPr>
                                    <m:t>h𝑎</m:t>
                                  </m:r>
                                  <m:r>
                                    <a:rPr lang="es-ES" sz="1400" i="1">
                                      <a:effectLst/>
                                      <a:latin typeface="Cambria Math" panose="02040503050406030204" pitchFamily="18" charset="0"/>
                                      <a:ea typeface="Calibri" panose="020F0502020204030204" pitchFamily="34" charset="0"/>
                                    </a:rPr>
                                    <m:t> </m:t>
                                  </m:r>
                                  <m:r>
                                    <a:rPr lang="es-ES" sz="1400" i="1">
                                      <a:effectLst/>
                                      <a:latin typeface="Cambria Math" panose="02040503050406030204" pitchFamily="18" charset="0"/>
                                      <a:ea typeface="Calibri" panose="020F0502020204030204" pitchFamily="34" charset="0"/>
                                    </a:rPr>
                                    <m:t>𝑎</m:t>
                                  </m:r>
                                  <m:r>
                                    <a:rPr lang="es-ES" sz="1400" i="1">
                                      <a:effectLst/>
                                      <a:latin typeface="Cambria Math" panose="02040503050406030204" pitchFamily="18" charset="0"/>
                                      <a:ea typeface="Calibri" panose="020F0502020204030204" pitchFamily="34" charset="0"/>
                                    </a:rPr>
                                    <m:t> </m:t>
                                  </m:r>
                                  <m:r>
                                    <a:rPr lang="es-ES" sz="1200" i="1">
                                      <a:effectLst/>
                                      <a:latin typeface="Cambria Math" panose="02040503050406030204" pitchFamily="18" charset="0"/>
                                      <a:ea typeface="Calibri" panose="020F0502020204030204" pitchFamily="34" charset="0"/>
                                    </a:rPr>
                                    <m:t>𝑙𝑒𝑣𝑎𝑛𝑡𝑎𝑟</m:t>
                                  </m:r>
                                </m:den>
                              </m:f>
                            </m:e>
                          </m:d>
                          <m:r>
                            <a:rPr lang="es-EC" sz="1400" i="1">
                              <a:effectLst/>
                              <a:latin typeface="Cambria Math" panose="02040503050406030204" pitchFamily="18" charset="0"/>
                              <a:ea typeface="Calibri" panose="020F0502020204030204" pitchFamily="34" charset="0"/>
                            </a:rPr>
                            <m:t>∗</m:t>
                          </m:r>
                          <m:r>
                            <a:rPr lang="es-EC" sz="1400" i="1" strike="sngStrike">
                              <a:solidFill>
                                <a:srgbClr val="FF0000"/>
                              </a:solidFill>
                              <a:effectLst/>
                              <a:latin typeface="Cambria Math" panose="02040503050406030204" pitchFamily="18" charset="0"/>
                              <a:ea typeface="Calibri" panose="020F0502020204030204" pitchFamily="34" charset="0"/>
                            </a:rPr>
                            <m:t>#</m:t>
                          </m:r>
                          <m:r>
                            <a:rPr lang="es-ES" sz="1400" i="1" strike="sngStrike">
                              <a:solidFill>
                                <a:srgbClr val="FF0000"/>
                              </a:solidFill>
                              <a:effectLst/>
                              <a:latin typeface="Cambria Math" panose="02040503050406030204" pitchFamily="18" charset="0"/>
                              <a:ea typeface="Calibri" panose="020F0502020204030204" pitchFamily="34" charset="0"/>
                            </a:rPr>
                            <m:t>𝑑</m:t>
                          </m:r>
                          <m:r>
                            <a:rPr lang="es-EC" sz="1400" i="1" strike="sngStrike">
                              <a:solidFill>
                                <a:srgbClr val="FF0000"/>
                              </a:solidFill>
                              <a:effectLst/>
                              <a:latin typeface="Cambria Math" panose="02040503050406030204" pitchFamily="18" charset="0"/>
                              <a:ea typeface="Calibri" panose="020F0502020204030204" pitchFamily="34" charset="0"/>
                            </a:rPr>
                            <m:t>í</m:t>
                          </m:r>
                          <m:r>
                            <a:rPr lang="es-ES" sz="1400" i="1" strike="sngStrike">
                              <a:solidFill>
                                <a:srgbClr val="FF0000"/>
                              </a:solidFill>
                              <a:effectLst/>
                              <a:latin typeface="Cambria Math" panose="02040503050406030204" pitchFamily="18" charset="0"/>
                              <a:ea typeface="Calibri" panose="020F0502020204030204" pitchFamily="34" charset="0"/>
                            </a:rPr>
                            <m:t>𝑎𝑠</m:t>
                          </m:r>
                          <m:r>
                            <a:rPr lang="es-ES" sz="1400" i="1" strike="sngStrike">
                              <a:solidFill>
                                <a:srgbClr val="FF0000"/>
                              </a:solidFill>
                              <a:effectLst/>
                              <a:latin typeface="Cambria Math" panose="02040503050406030204" pitchFamily="18" charset="0"/>
                              <a:ea typeface="Calibri" panose="020F0502020204030204" pitchFamily="34" charset="0"/>
                            </a:rPr>
                            <m:t> </m:t>
                          </m:r>
                          <m:r>
                            <a:rPr lang="es-ES" sz="1400" i="1" strike="sngStrike">
                              <a:solidFill>
                                <a:srgbClr val="FF0000"/>
                              </a:solidFill>
                              <a:effectLst/>
                              <a:latin typeface="Cambria Math" panose="02040503050406030204" pitchFamily="18" charset="0"/>
                              <a:ea typeface="Calibri" panose="020F0502020204030204" pitchFamily="34" charset="0"/>
                            </a:rPr>
                            <m:t>𝑑𝑖𝑏𝑢𝑗𝑜</m:t>
                          </m:r>
                        </m:e>
                      </m:d>
                      <m:r>
                        <a:rPr lang="es-ES" sz="1400" i="1">
                          <a:effectLst/>
                          <a:latin typeface="Cambria Math" panose="02040503050406030204" pitchFamily="18" charset="0"/>
                          <a:ea typeface="Times New Roman" panose="02020603050405020304" pitchFamily="18" charset="0"/>
                        </a:rPr>
                        <m:t>+</m:t>
                      </m:r>
                      <m:d>
                        <m:dPr>
                          <m:ctrlPr>
                            <a:rPr lang="es-EC" sz="1400" i="1">
                              <a:effectLst/>
                              <a:latin typeface="Cambria Math" panose="02040503050406030204" pitchFamily="18" charset="0"/>
                              <a:ea typeface="Times New Roman" panose="02020603050405020304" pitchFamily="18" charset="0"/>
                            </a:rPr>
                          </m:ctrlPr>
                        </m:dPr>
                        <m:e>
                          <m:f>
                            <m:fPr>
                              <m:ctrlPr>
                                <a:rPr lang="es-EC" sz="1400" i="1">
                                  <a:effectLst/>
                                  <a:latin typeface="Cambria Math" panose="02040503050406030204" pitchFamily="18" charset="0"/>
                                  <a:ea typeface="Calibri" panose="020F0502020204030204" pitchFamily="34" charset="0"/>
                                </a:rPr>
                              </m:ctrlPr>
                            </m:fPr>
                            <m:num>
                              <m:r>
                                <a:rPr lang="es-ES" sz="1400" i="1">
                                  <a:effectLst/>
                                  <a:latin typeface="Cambria Math" panose="02040503050406030204" pitchFamily="18" charset="0"/>
                                  <a:ea typeface="Calibri" panose="020F0502020204030204" pitchFamily="34" charset="0"/>
                                </a:rPr>
                                <m:t>𝐹</m:t>
                              </m:r>
                              <m:r>
                                <a:rPr lang="es-ES" sz="1400" i="1">
                                  <a:effectLst/>
                                  <a:latin typeface="Cambria Math" panose="02040503050406030204" pitchFamily="18" charset="0"/>
                                  <a:ea typeface="Calibri" panose="020F0502020204030204" pitchFamily="34" charset="0"/>
                                </a:rPr>
                                <m:t>5+</m:t>
                              </m:r>
                              <m:r>
                                <a:rPr lang="es-ES" sz="1400" i="1">
                                  <a:effectLst/>
                                  <a:latin typeface="Cambria Math" panose="02040503050406030204" pitchFamily="18" charset="0"/>
                                  <a:ea typeface="Calibri" panose="020F0502020204030204" pitchFamily="34" charset="0"/>
                                </a:rPr>
                                <m:t>𝐹𝑉𝐼𝐼</m:t>
                              </m:r>
                            </m:num>
                            <m:den>
                              <m:r>
                                <a:rPr lang="es-ES" sz="1400" i="1">
                                  <a:effectLst/>
                                  <a:latin typeface="Cambria Math" panose="02040503050406030204" pitchFamily="18" charset="0"/>
                                  <a:ea typeface="Calibri" panose="020F0502020204030204" pitchFamily="34" charset="0"/>
                                </a:rPr>
                                <m:t>#</m:t>
                              </m:r>
                              <m:r>
                                <a:rPr lang="es-ES" sz="1400" i="1">
                                  <a:effectLst/>
                                  <a:latin typeface="Cambria Math" panose="02040503050406030204" pitchFamily="18" charset="0"/>
                                  <a:ea typeface="Calibri" panose="020F0502020204030204" pitchFamily="34" charset="0"/>
                                </a:rPr>
                                <m:t>h𝑎</m:t>
                              </m:r>
                              <m:r>
                                <a:rPr lang="es-ES" sz="1400" i="1">
                                  <a:effectLst/>
                                  <a:latin typeface="Cambria Math" panose="02040503050406030204" pitchFamily="18" charset="0"/>
                                  <a:ea typeface="Calibri" panose="020F0502020204030204" pitchFamily="34" charset="0"/>
                                </a:rPr>
                                <m:t> </m:t>
                              </m:r>
                              <m:r>
                                <a:rPr lang="es-ES" sz="1400" i="1">
                                  <a:effectLst/>
                                  <a:latin typeface="Cambria Math" panose="02040503050406030204" pitchFamily="18" charset="0"/>
                                  <a:ea typeface="Calibri" panose="020F0502020204030204" pitchFamily="34" charset="0"/>
                                </a:rPr>
                                <m:t>𝑎</m:t>
                              </m:r>
                              <m:r>
                                <a:rPr lang="es-ES" sz="1400" i="1">
                                  <a:effectLst/>
                                  <a:latin typeface="Cambria Math" panose="02040503050406030204" pitchFamily="18" charset="0"/>
                                  <a:ea typeface="Calibri" panose="020F0502020204030204" pitchFamily="34" charset="0"/>
                                </a:rPr>
                                <m:t> </m:t>
                              </m:r>
                              <m:r>
                                <a:rPr lang="es-ES" sz="1400" i="1">
                                  <a:effectLst/>
                                  <a:latin typeface="Cambria Math" panose="02040503050406030204" pitchFamily="18" charset="0"/>
                                  <a:ea typeface="Calibri" panose="020F0502020204030204" pitchFamily="34" charset="0"/>
                                </a:rPr>
                                <m:t>𝑙𝑒𝑣𝑎𝑛𝑡𝑎𝑟</m:t>
                              </m:r>
                            </m:den>
                          </m:f>
                        </m:e>
                      </m:d>
                    </m:oMath>
                  </m:oMathPara>
                </a14:m>
                <a:endParaRPr lang="es-EC" sz="2000" dirty="0">
                  <a:effectLst/>
                  <a:latin typeface="Times New Roman" panose="02020603050405020304" pitchFamily="18" charset="0"/>
                  <a:ea typeface="Calibri" panose="020F0502020204030204" pitchFamily="34" charset="0"/>
                </a:endParaRPr>
              </a:p>
              <a:p>
                <a:pPr indent="180340" algn="ctr">
                  <a:lnSpc>
                    <a:spcPct val="150000"/>
                  </a:lnSpc>
                  <a:spcAft>
                    <a:spcPts val="1200"/>
                  </a:spcAft>
                </a:pPr>
                <a:r>
                  <a:rPr lang="es-ES" sz="2000" b="1" dirty="0">
                    <a:effectLst/>
                    <a:latin typeface="Times New Roman" panose="02020603050405020304" pitchFamily="18" charset="0"/>
                    <a:ea typeface="Calibri" panose="020F0502020204030204" pitchFamily="34" charset="0"/>
                  </a:rPr>
                  <a:t>Fórmula (4)</a:t>
                </a:r>
                <a:endParaRPr lang="es-EC" sz="2000" dirty="0">
                  <a:effectLst/>
                  <a:latin typeface="Times New Roman" panose="02020603050405020304" pitchFamily="18" charset="0"/>
                  <a:ea typeface="Calibri" panose="020F0502020204030204" pitchFamily="34" charset="0"/>
                </a:endParaRPr>
              </a:p>
              <a:p>
                <a:pPr indent="180340" algn="just">
                  <a:lnSpc>
                    <a:spcPct val="150000"/>
                  </a:lnSpc>
                  <a:spcAft>
                    <a:spcPts val="12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Times New Roman" panose="02020603050405020304" pitchFamily="18" charset="0"/>
                        </a:rPr>
                        <m:t>𝐶𝑜𝑠𝑡𝑜</m:t>
                      </m:r>
                      <m:r>
                        <a:rPr lang="es-ES" i="1">
                          <a:effectLst/>
                          <a:latin typeface="Cambria Math" panose="02040503050406030204" pitchFamily="18" charset="0"/>
                          <a:ea typeface="Times New Roman" panose="02020603050405020304" pitchFamily="18" charset="0"/>
                        </a:rPr>
                        <m:t> </m:t>
                      </m:r>
                      <m:r>
                        <a:rPr lang="es-ES" i="1">
                          <a:effectLst/>
                          <a:latin typeface="Cambria Math" panose="02040503050406030204" pitchFamily="18" charset="0"/>
                          <a:ea typeface="Times New Roman" panose="02020603050405020304" pitchFamily="18" charset="0"/>
                        </a:rPr>
                        <m:t>𝑈𝑛𝑖𝑡𝑎𝑟𝑖𝑜</m:t>
                      </m:r>
                      <m:r>
                        <a:rPr lang="es-ES" i="1">
                          <a:effectLst/>
                          <a:latin typeface="Cambria Math" panose="02040503050406030204" pitchFamily="18" charset="0"/>
                          <a:ea typeface="Times New Roman" panose="02020603050405020304" pitchFamily="18" charset="0"/>
                        </a:rPr>
                        <m:t> (#</m:t>
                      </m:r>
                      <m:r>
                        <a:rPr lang="es-ES" i="1">
                          <a:effectLst/>
                          <a:latin typeface="Cambria Math" panose="02040503050406030204" pitchFamily="18" charset="0"/>
                          <a:ea typeface="Times New Roman" panose="02020603050405020304" pitchFamily="18" charset="0"/>
                        </a:rPr>
                        <m:t>h𝑎</m:t>
                      </m:r>
                      <m:r>
                        <a:rPr lang="es-ES" i="1">
                          <a:effectLst/>
                          <a:latin typeface="Cambria Math" panose="02040503050406030204" pitchFamily="18" charset="0"/>
                          <a:ea typeface="Times New Roman" panose="02020603050405020304" pitchFamily="18" charset="0"/>
                        </a:rPr>
                        <m:t>≤</m:t>
                      </m:r>
                      <m:r>
                        <a:rPr lang="es-ES" i="1">
                          <a:effectLst/>
                          <a:latin typeface="Cambria Math" panose="02040503050406030204" pitchFamily="18" charset="0"/>
                          <a:ea typeface="Times New Roman" panose="02020603050405020304" pitchFamily="18" charset="0"/>
                        </a:rPr>
                        <m:t>𝑟𝑒𝑛𝑑𝑖𝑚𝑖𝑒𝑛𝑡𝑜</m:t>
                      </m:r>
                      <m:r>
                        <a:rPr lang="es-ES" i="1">
                          <a:effectLst/>
                          <a:latin typeface="Cambria Math" panose="02040503050406030204" pitchFamily="18" charset="0"/>
                          <a:ea typeface="Times New Roman" panose="02020603050405020304" pitchFamily="18" charset="0"/>
                        </a:rPr>
                        <m:t>)= </m:t>
                      </m:r>
                      <m:f>
                        <m:fPr>
                          <m:ctrlPr>
                            <a:rPr lang="es-EC" i="1">
                              <a:effectLst/>
                              <a:latin typeface="Cambria Math" panose="02040503050406030204" pitchFamily="18" charset="0"/>
                              <a:ea typeface="Calibri" panose="020F0502020204030204" pitchFamily="34" charset="0"/>
                            </a:rPr>
                          </m:ctrlPr>
                        </m:fPr>
                        <m:num>
                          <m:r>
                            <a:rPr lang="es-ES" i="1">
                              <a:effectLst/>
                              <a:latin typeface="Cambria Math" panose="02040503050406030204" pitchFamily="18" charset="0"/>
                              <a:ea typeface="Calibri" panose="020F0502020204030204" pitchFamily="34" charset="0"/>
                            </a:rPr>
                            <m:t>𝐹</m:t>
                          </m:r>
                          <m:r>
                            <a:rPr lang="es-ES" i="1">
                              <a:effectLst/>
                              <a:latin typeface="Cambria Math" panose="02040503050406030204" pitchFamily="18" charset="0"/>
                              <a:ea typeface="Calibri" panose="020F0502020204030204" pitchFamily="34" charset="0"/>
                            </a:rPr>
                            <m:t>1+</m:t>
                          </m:r>
                          <m:r>
                            <a:rPr lang="es-ES" i="1">
                              <a:effectLst/>
                              <a:latin typeface="Cambria Math" panose="02040503050406030204" pitchFamily="18" charset="0"/>
                              <a:ea typeface="Calibri" panose="020F0502020204030204" pitchFamily="34" charset="0"/>
                            </a:rPr>
                            <m:t>𝐹</m:t>
                          </m:r>
                          <m:r>
                            <a:rPr lang="es-ES" i="1">
                              <a:effectLst/>
                              <a:latin typeface="Cambria Math" panose="02040503050406030204" pitchFamily="18" charset="0"/>
                              <a:ea typeface="Calibri" panose="020F0502020204030204" pitchFamily="34" charset="0"/>
                            </a:rPr>
                            <m:t>2+</m:t>
                          </m:r>
                          <m:r>
                            <a:rPr lang="es-ES" i="1">
                              <a:effectLst/>
                              <a:latin typeface="Cambria Math" panose="02040503050406030204" pitchFamily="18" charset="0"/>
                              <a:ea typeface="Calibri" panose="020F0502020204030204" pitchFamily="34" charset="0"/>
                            </a:rPr>
                            <m:t>𝐹</m:t>
                          </m:r>
                          <m:r>
                            <a:rPr lang="es-ES" i="1">
                              <a:effectLst/>
                              <a:latin typeface="Cambria Math" panose="02040503050406030204" pitchFamily="18" charset="0"/>
                              <a:ea typeface="Calibri" panose="020F0502020204030204" pitchFamily="34" charset="0"/>
                            </a:rPr>
                            <m:t>3+</m:t>
                          </m:r>
                          <m:r>
                            <a:rPr lang="es-ES" i="1">
                              <a:effectLst/>
                              <a:latin typeface="Cambria Math" panose="02040503050406030204" pitchFamily="18" charset="0"/>
                              <a:ea typeface="Calibri" panose="020F0502020204030204" pitchFamily="34" charset="0"/>
                            </a:rPr>
                            <m:t>𝐹</m:t>
                          </m:r>
                          <m:r>
                            <a:rPr lang="es-ES" i="1">
                              <a:effectLst/>
                              <a:latin typeface="Cambria Math" panose="02040503050406030204" pitchFamily="18" charset="0"/>
                              <a:ea typeface="Calibri" panose="020F0502020204030204" pitchFamily="34" charset="0"/>
                            </a:rPr>
                            <m:t>4+</m:t>
                          </m:r>
                          <m:r>
                            <a:rPr lang="es-ES" i="1">
                              <a:effectLst/>
                              <a:latin typeface="Cambria Math" panose="02040503050406030204" pitchFamily="18" charset="0"/>
                              <a:ea typeface="Calibri" panose="020F0502020204030204" pitchFamily="34" charset="0"/>
                            </a:rPr>
                            <m:t>𝐹</m:t>
                          </m:r>
                          <m:r>
                            <a:rPr lang="es-ES" i="1">
                              <a:effectLst/>
                              <a:latin typeface="Cambria Math" panose="02040503050406030204" pitchFamily="18" charset="0"/>
                              <a:ea typeface="Calibri" panose="020F0502020204030204" pitchFamily="34" charset="0"/>
                            </a:rPr>
                            <m:t>5+</m:t>
                          </m:r>
                          <m:r>
                            <a:rPr lang="es-ES" i="1">
                              <a:effectLst/>
                              <a:latin typeface="Cambria Math" panose="02040503050406030204" pitchFamily="18" charset="0"/>
                              <a:ea typeface="Calibri" panose="020F0502020204030204" pitchFamily="34" charset="0"/>
                            </a:rPr>
                            <m:t>𝐹𝑉𝐼</m:t>
                          </m:r>
                          <m:r>
                            <a:rPr lang="es-ES" i="1">
                              <a:effectLst/>
                              <a:latin typeface="Cambria Math" panose="02040503050406030204" pitchFamily="18" charset="0"/>
                              <a:ea typeface="Calibri" panose="020F0502020204030204" pitchFamily="34" charset="0"/>
                            </a:rPr>
                            <m:t>+</m:t>
                          </m:r>
                          <m:r>
                            <a:rPr lang="es-ES" i="1">
                              <a:effectLst/>
                              <a:latin typeface="Cambria Math" panose="02040503050406030204" pitchFamily="18" charset="0"/>
                              <a:ea typeface="Calibri" panose="020F0502020204030204" pitchFamily="34" charset="0"/>
                            </a:rPr>
                            <m:t>𝐹𝑉𝐼𝐼</m:t>
                          </m:r>
                        </m:num>
                        <m:den>
                          <m:r>
                            <a:rPr lang="es-ES" i="1">
                              <a:effectLst/>
                              <a:latin typeface="Cambria Math" panose="02040503050406030204" pitchFamily="18" charset="0"/>
                              <a:ea typeface="Calibri" panose="020F0502020204030204" pitchFamily="34" charset="0"/>
                            </a:rPr>
                            <m:t>#</m:t>
                          </m:r>
                          <m:r>
                            <a:rPr lang="es-ES" i="1">
                              <a:effectLst/>
                              <a:latin typeface="Cambria Math" panose="02040503050406030204" pitchFamily="18" charset="0"/>
                              <a:ea typeface="Calibri" panose="020F0502020204030204" pitchFamily="34" charset="0"/>
                            </a:rPr>
                            <m:t>h𝑎</m:t>
                          </m:r>
                          <m:r>
                            <a:rPr lang="es-ES" i="1">
                              <a:effectLst/>
                              <a:latin typeface="Cambria Math" panose="02040503050406030204" pitchFamily="18" charset="0"/>
                              <a:ea typeface="Calibri" panose="020F0502020204030204" pitchFamily="34" charset="0"/>
                            </a:rPr>
                            <m:t> </m:t>
                          </m:r>
                          <m:r>
                            <a:rPr lang="es-ES" i="1">
                              <a:effectLst/>
                              <a:latin typeface="Cambria Math" panose="02040503050406030204" pitchFamily="18" charset="0"/>
                              <a:ea typeface="Calibri" panose="020F0502020204030204" pitchFamily="34" charset="0"/>
                            </a:rPr>
                            <m:t>𝑎</m:t>
                          </m:r>
                          <m:r>
                            <a:rPr lang="es-ES" i="1">
                              <a:effectLst/>
                              <a:latin typeface="Cambria Math" panose="02040503050406030204" pitchFamily="18" charset="0"/>
                              <a:ea typeface="Calibri" panose="020F0502020204030204" pitchFamily="34" charset="0"/>
                            </a:rPr>
                            <m:t> </m:t>
                          </m:r>
                          <m:r>
                            <a:rPr lang="es-ES" i="1">
                              <a:effectLst/>
                              <a:latin typeface="Cambria Math" panose="02040503050406030204" pitchFamily="18" charset="0"/>
                              <a:ea typeface="Calibri" panose="020F0502020204030204" pitchFamily="34" charset="0"/>
                            </a:rPr>
                            <m:t>𝑙𝑒𝑣𝑎𝑛𝑡𝑎𝑟</m:t>
                          </m:r>
                        </m:den>
                      </m:f>
                    </m:oMath>
                  </m:oMathPara>
                </a14:m>
                <a:endParaRPr lang="es-EC" sz="2000" dirty="0">
                  <a:effectLst/>
                  <a:latin typeface="Times New Roman" panose="02020603050405020304" pitchFamily="18" charset="0"/>
                  <a:ea typeface="Calibri" panose="020F0502020204030204" pitchFamily="34"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1689317" y="717481"/>
                <a:ext cx="9563100" cy="2640082"/>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05418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5" name="Imagen 4"/>
          <p:cNvPicPr>
            <a:picLocks noChangeAspect="1"/>
          </p:cNvPicPr>
          <p:nvPr/>
        </p:nvPicPr>
        <p:blipFill rotWithShape="1">
          <a:blip r:embed="rId2"/>
          <a:srcRect l="41216" t="32031" r="16471" b="18750"/>
          <a:stretch/>
        </p:blipFill>
        <p:spPr>
          <a:xfrm>
            <a:off x="590550" y="-12408"/>
            <a:ext cx="10505546" cy="6870408"/>
          </a:xfrm>
          <a:prstGeom prst="rect">
            <a:avLst/>
          </a:prstGeom>
        </p:spPr>
      </p:pic>
    </p:spTree>
    <p:extLst>
      <p:ext uri="{BB962C8B-B14F-4D97-AF65-F5344CB8AC3E}">
        <p14:creationId xmlns:p14="http://schemas.microsoft.com/office/powerpoint/2010/main" val="19475983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2 Diagrama"/>
          <p:cNvGraphicFramePr/>
          <p:nvPr>
            <p:extLst>
              <p:ext uri="{D42A27DB-BD31-4B8C-83A1-F6EECF244321}">
                <p14:modId xmlns:p14="http://schemas.microsoft.com/office/powerpoint/2010/main" val="3186327292"/>
              </p:ext>
            </p:extLst>
          </p:nvPr>
        </p:nvGraphicFramePr>
        <p:xfrm>
          <a:off x="1642820" y="464950"/>
          <a:ext cx="9856922" cy="306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a14="http://schemas.microsoft.com/office/drawing/2010/main" Requires="a14">
          <p:sp>
            <p:nvSpPr>
              <p:cNvPr id="6" name="Rectángulo 5"/>
              <p:cNvSpPr/>
              <p:nvPr/>
            </p:nvSpPr>
            <p:spPr>
              <a:xfrm>
                <a:off x="537276" y="4395368"/>
                <a:ext cx="11654724" cy="461665"/>
              </a:xfrm>
              <a:prstGeom prst="rect">
                <a:avLst/>
              </a:prstGeom>
              <a:solidFill>
                <a:schemeClr val="accent6">
                  <a:lumMod val="50000"/>
                </a:schemeClr>
              </a:solidFill>
            </p:spPr>
            <p:txBody>
              <a:bodyPr wrap="square">
                <a:spAutoFit/>
              </a:bodyPr>
              <a:lstStyle/>
              <a:p>
                <a14:m>
                  <m:oMathPara xmlns:m="http://schemas.openxmlformats.org/officeDocument/2006/math">
                    <m:oMathParaPr>
                      <m:jc m:val="centerGroup"/>
                    </m:oMathParaPr>
                    <m:oMath xmlns:m="http://schemas.openxmlformats.org/officeDocument/2006/math">
                      <m:r>
                        <a:rPr lang="es-EC" sz="2400" i="1" smtClean="0">
                          <a:solidFill>
                            <a:schemeClr val="bg1"/>
                          </a:solidFill>
                          <a:latin typeface="Cambria Math" panose="02040503050406030204" pitchFamily="18" charset="0"/>
                        </a:rPr>
                        <m:t>𝑃𝑟𝑒𝑠𝑢𝑝𝑢𝑒𝑠𝑡𝑜</m:t>
                      </m:r>
                      <m:r>
                        <a:rPr lang="es-EC" sz="2400" i="0">
                          <a:solidFill>
                            <a:schemeClr val="bg1"/>
                          </a:solidFill>
                          <a:latin typeface="Cambria Math" panose="02040503050406030204" pitchFamily="18" charset="0"/>
                        </a:rPr>
                        <m:t> </m:t>
                      </m:r>
                      <m:r>
                        <a:rPr lang="es-EC" sz="2400" b="0" i="1" smtClean="0">
                          <a:solidFill>
                            <a:schemeClr val="bg1"/>
                          </a:solidFill>
                          <a:latin typeface="Cambria Math" panose="02040503050406030204" pitchFamily="18" charset="0"/>
                        </a:rPr>
                        <m:t>𝐿𝑒𝑣𝑎𝑛𝑡𝑎𝑚𝑖𝑒𝑛𝑡𝑜</m:t>
                      </m:r>
                      <m:r>
                        <a:rPr lang="es-EC" sz="2400" b="0" i="1" smtClean="0">
                          <a:solidFill>
                            <a:schemeClr val="bg1"/>
                          </a:solidFill>
                          <a:latin typeface="Cambria Math" panose="02040503050406030204" pitchFamily="18" charset="0"/>
                        </a:rPr>
                        <m:t> </m:t>
                      </m:r>
                      <m:r>
                        <a:rPr lang="es-EC" sz="2400" b="0" i="1" smtClean="0">
                          <a:solidFill>
                            <a:schemeClr val="bg1"/>
                          </a:solidFill>
                          <a:latin typeface="Cambria Math" panose="02040503050406030204" pitchFamily="18" charset="0"/>
                        </a:rPr>
                        <m:t>𝑇𝑜𝑝𝑜𝑔𝑟</m:t>
                      </m:r>
                      <m:r>
                        <a:rPr lang="es-EC" sz="2400" b="0" i="1" smtClean="0">
                          <a:solidFill>
                            <a:schemeClr val="bg1"/>
                          </a:solidFill>
                          <a:latin typeface="Cambria Math" panose="02040503050406030204" pitchFamily="18" charset="0"/>
                        </a:rPr>
                        <m:t>á</m:t>
                      </m:r>
                      <m:r>
                        <a:rPr lang="es-EC" sz="2400" b="0" i="1" smtClean="0">
                          <a:solidFill>
                            <a:schemeClr val="bg1"/>
                          </a:solidFill>
                          <a:latin typeface="Cambria Math" panose="02040503050406030204" pitchFamily="18" charset="0"/>
                        </a:rPr>
                        <m:t>𝑓𝑖𝑐𝑜</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𝐶𝑜𝑠𝑡𝑜</m:t>
                      </m:r>
                      <m:r>
                        <a:rPr lang="es-EC" sz="2400" i="0">
                          <a:solidFill>
                            <a:schemeClr val="bg1"/>
                          </a:solidFill>
                          <a:latin typeface="Cambria Math" panose="02040503050406030204" pitchFamily="18" charset="0"/>
                        </a:rPr>
                        <m:t> </m:t>
                      </m:r>
                      <m:r>
                        <a:rPr lang="es-EC" sz="2400" i="1">
                          <a:solidFill>
                            <a:schemeClr val="bg1"/>
                          </a:solidFill>
                          <a:latin typeface="Cambria Math" panose="02040503050406030204" pitchFamily="18" charset="0"/>
                        </a:rPr>
                        <m:t>𝑇𝑜𝑡𝑎𝑙</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𝐼𝑚𝑝𝑟𝑒𝑣𝑖𝑠𝑡𝑜𝑠</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𝑈𝑡𝑖𝑙𝑖𝑑𝑎𝑑</m:t>
                      </m:r>
                    </m:oMath>
                  </m:oMathPara>
                </a14:m>
                <a:endParaRPr lang="es-EC" sz="2400" dirty="0">
                  <a:solidFill>
                    <a:schemeClr val="bg1"/>
                  </a:solidFill>
                </a:endParaRPr>
              </a:p>
            </p:txBody>
          </p:sp>
        </mc:Choice>
        <mc:Fallback>
          <p:sp>
            <p:nvSpPr>
              <p:cNvPr id="6" name="Rectángulo 5"/>
              <p:cNvSpPr>
                <a:spLocks noRot="1" noChangeAspect="1" noMove="1" noResize="1" noEditPoints="1" noAdjustHandles="1" noChangeArrowheads="1" noChangeShapeType="1" noTextEdit="1"/>
              </p:cNvSpPr>
              <p:nvPr/>
            </p:nvSpPr>
            <p:spPr>
              <a:xfrm>
                <a:off x="537276" y="4395368"/>
                <a:ext cx="11654724" cy="461665"/>
              </a:xfrm>
              <a:prstGeom prst="rect">
                <a:avLst/>
              </a:prstGeom>
              <a:blipFill rotWithShape="0">
                <a:blip r:embed="rId7"/>
                <a:stretch>
                  <a:fillRect b="-17105"/>
                </a:stretch>
              </a:blipFill>
            </p:spPr>
            <p:txBody>
              <a:bodyPr/>
              <a:lstStyle/>
              <a:p>
                <a:r>
                  <a:rPr lang="es-EC">
                    <a:noFill/>
                  </a:rPr>
                  <a:t> </a:t>
                </a:r>
              </a:p>
            </p:txBody>
          </p:sp>
        </mc:Fallback>
      </mc:AlternateContent>
    </p:spTree>
    <p:extLst>
      <p:ext uri="{BB962C8B-B14F-4D97-AF65-F5344CB8AC3E}">
        <p14:creationId xmlns:p14="http://schemas.microsoft.com/office/powerpoint/2010/main" val="3041845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1"/>
            <a:ext cx="10018713" cy="1028700"/>
          </a:xfrm>
        </p:spPr>
        <p:txBody>
          <a:bodyPr/>
          <a:lstStyle/>
          <a:p>
            <a:r>
              <a:rPr lang="es-US" dirty="0">
                <a:ln w="0"/>
                <a:effectLst>
                  <a:outerShdw blurRad="38100" dist="19050" dir="2700000" algn="tl" rotWithShape="0">
                    <a:schemeClr val="dk1">
                      <a:alpha val="40000"/>
                    </a:schemeClr>
                  </a:outerShdw>
                </a:effectLst>
              </a:rPr>
              <a:t>Desarrollo de la Aplicación</a:t>
            </a:r>
            <a:endParaRPr lang="es-EC" dirty="0">
              <a:ln w="0"/>
              <a:effectLst>
                <a:outerShdw blurRad="38100" dist="19050" dir="2700000" algn="tl" rotWithShape="0">
                  <a:schemeClr val="dk1">
                    <a:alpha val="40000"/>
                  </a:schemeClr>
                </a:outerShdw>
              </a:effectLst>
            </a:endParaRPr>
          </a:p>
        </p:txBody>
      </p:sp>
      <p:pic>
        <p:nvPicPr>
          <p:cNvPr id="4" name="Imagen 3" descr="Resultado de imagen para NetBeans IDE 8.1.pdf"/>
          <p:cNvPicPr/>
          <p:nvPr/>
        </p:nvPicPr>
        <p:blipFill>
          <a:blip r:embed="rId2">
            <a:extLst>
              <a:ext uri="{28A0092B-C50C-407E-A947-70E740481C1C}">
                <a14:useLocalDpi xmlns:a14="http://schemas.microsoft.com/office/drawing/2010/main" val="0"/>
              </a:ext>
            </a:extLst>
          </a:blip>
          <a:srcRect/>
          <a:stretch>
            <a:fillRect/>
          </a:stretch>
        </p:blipFill>
        <p:spPr bwMode="auto">
          <a:xfrm>
            <a:off x="6059488" y="3167064"/>
            <a:ext cx="5453228" cy="3500434"/>
          </a:xfrm>
          <a:prstGeom prst="rect">
            <a:avLst/>
          </a:prstGeom>
          <a:noFill/>
          <a:ln>
            <a:noFill/>
          </a:ln>
        </p:spPr>
      </p:pic>
      <p:graphicFrame>
        <p:nvGraphicFramePr>
          <p:cNvPr id="5" name="Diagrama 4"/>
          <p:cNvGraphicFramePr/>
          <p:nvPr>
            <p:extLst>
              <p:ext uri="{D42A27DB-BD31-4B8C-83A1-F6EECF244321}">
                <p14:modId xmlns:p14="http://schemas.microsoft.com/office/powerpoint/2010/main" val="2679057634"/>
              </p:ext>
            </p:extLst>
          </p:nvPr>
        </p:nvGraphicFramePr>
        <p:xfrm>
          <a:off x="361950" y="1"/>
          <a:ext cx="118300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2181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Lienzo 103"/>
          <p:cNvGrpSpPr/>
          <p:nvPr/>
        </p:nvGrpSpPr>
        <p:grpSpPr>
          <a:xfrm>
            <a:off x="1484309" y="1181100"/>
            <a:ext cx="10018713" cy="5486399"/>
            <a:chOff x="0" y="0"/>
            <a:chExt cx="5219700" cy="2780030"/>
          </a:xfrm>
        </p:grpSpPr>
        <p:sp>
          <p:nvSpPr>
            <p:cNvPr id="5" name="Rectángulo 4"/>
            <p:cNvSpPr/>
            <p:nvPr/>
          </p:nvSpPr>
          <p:spPr>
            <a:xfrm>
              <a:off x="0" y="0"/>
              <a:ext cx="5219700" cy="2780030"/>
            </a:xfrm>
            <a:prstGeom prst="rect">
              <a:avLst/>
            </a:prstGeom>
            <a:ln>
              <a:solidFill>
                <a:schemeClr val="accent1"/>
              </a:solidFill>
            </a:ln>
          </p:spPr>
        </p:sp>
        <p:sp>
          <p:nvSpPr>
            <p:cNvPr id="6" name="Rectángulo 5"/>
            <p:cNvSpPr/>
            <p:nvPr/>
          </p:nvSpPr>
          <p:spPr>
            <a:xfrm>
              <a:off x="400050" y="1304925"/>
              <a:ext cx="1638300" cy="45720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US" sz="2400">
                  <a:effectLst/>
                  <a:latin typeface="Times New Roman" panose="02020603050405020304" pitchFamily="18" charset="0"/>
                  <a:ea typeface="Calibri" panose="020F0502020204030204" pitchFamily="34" charset="0"/>
                  <a:cs typeface="Times New Roman" panose="02020603050405020304" pitchFamily="18" charset="0"/>
                </a:rPr>
                <a:t>Paginas HTML</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180975" y="2142150"/>
              <a:ext cx="2038350" cy="477225"/>
            </a:xfrm>
            <a:prstGeom prst="rect">
              <a:avLst/>
            </a:prstGeom>
            <a:solidFill>
              <a:srgbClr val="00B0F0"/>
            </a:solidFill>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2400">
                  <a:effectLst/>
                  <a:latin typeface="Times New Roman" panose="02020603050405020304" pitchFamily="18" charset="0"/>
                  <a:ea typeface="Calibri" panose="020F0502020204030204" pitchFamily="34" charset="0"/>
                </a:rPr>
                <a:t>Funciones JavaScript, jQuery</a:t>
              </a:r>
              <a:endParaRPr lang="es-EC" sz="2800">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3704250" y="1352550"/>
              <a:ext cx="1239225" cy="409575"/>
            </a:xfrm>
            <a:prstGeom prst="rect">
              <a:avLst/>
            </a:prstGeom>
            <a:solidFill>
              <a:srgbClr val="FF9999"/>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2800">
                  <a:effectLst/>
                  <a:latin typeface="Times New Roman" panose="02020603050405020304" pitchFamily="18" charset="0"/>
                  <a:ea typeface="Times New Roman" panose="02020603050405020304" pitchFamily="18" charset="0"/>
                </a:rPr>
                <a:t>Navegador</a:t>
              </a:r>
            </a:p>
          </p:txBody>
        </p:sp>
        <p:sp>
          <p:nvSpPr>
            <p:cNvPr id="9" name="Cuadro de texto 96"/>
            <p:cNvSpPr txBox="1"/>
            <p:nvPr/>
          </p:nvSpPr>
          <p:spPr>
            <a:xfrm>
              <a:off x="2600325" y="1095375"/>
              <a:ext cx="838200" cy="3238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US" sz="2400" dirty="0">
                  <a:effectLst/>
                  <a:latin typeface="Times New Roman" panose="02020603050405020304" pitchFamily="18" charset="0"/>
                  <a:ea typeface="Calibri" panose="020F0502020204030204" pitchFamily="34" charset="0"/>
                  <a:cs typeface="Times New Roman" panose="02020603050405020304" pitchFamily="18" charset="0"/>
                </a:rPr>
                <a:t>Index.html</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V="1">
              <a:off x="2476500" y="1533525"/>
              <a:ext cx="1171575" cy="1"/>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1" name="Conector recto de flecha 10"/>
            <p:cNvCxnSpPr/>
            <p:nvPr/>
          </p:nvCxnSpPr>
          <p:spPr>
            <a:xfrm flipV="1">
              <a:off x="1171575" y="1762125"/>
              <a:ext cx="0" cy="36097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2" name="Rectángulo 11"/>
            <p:cNvSpPr/>
            <p:nvPr/>
          </p:nvSpPr>
          <p:spPr>
            <a:xfrm>
              <a:off x="400050" y="570525"/>
              <a:ext cx="1638300" cy="410550"/>
            </a:xfrm>
            <a:prstGeom prst="rect">
              <a:avLst/>
            </a:prstGeom>
            <a:solidFill>
              <a:srgbClr val="00FF99"/>
            </a:solidFill>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2400">
                  <a:effectLst/>
                  <a:latin typeface="Times New Roman" panose="02020603050405020304" pitchFamily="18" charset="0"/>
                  <a:ea typeface="Calibri" panose="020F0502020204030204" pitchFamily="34" charset="0"/>
                </a:rPr>
                <a:t>Style CSS</a:t>
              </a:r>
              <a:endParaRPr lang="es-EC" sz="2800">
                <a:effectLst/>
                <a:latin typeface="Times New Roman" panose="02020603050405020304" pitchFamily="18" charset="0"/>
                <a:ea typeface="Times New Roman" panose="02020603050405020304" pitchFamily="18" charset="0"/>
              </a:endParaRPr>
            </a:p>
          </p:txBody>
        </p:sp>
        <p:cxnSp>
          <p:nvCxnSpPr>
            <p:cNvPr id="13" name="Conector recto de flecha 12"/>
            <p:cNvCxnSpPr/>
            <p:nvPr/>
          </p:nvCxnSpPr>
          <p:spPr>
            <a:xfrm>
              <a:off x="1190625" y="971550"/>
              <a:ext cx="0" cy="31432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4" name="Rectángulo 13"/>
            <p:cNvSpPr/>
            <p:nvPr/>
          </p:nvSpPr>
          <p:spPr>
            <a:xfrm>
              <a:off x="66675" y="400050"/>
              <a:ext cx="2219325" cy="2333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4000"/>
            </a:p>
          </p:txBody>
        </p:sp>
        <p:sp>
          <p:nvSpPr>
            <p:cNvPr id="15" name="Cuadro de texto 8"/>
            <p:cNvSpPr txBox="1"/>
            <p:nvPr/>
          </p:nvSpPr>
          <p:spPr>
            <a:xfrm>
              <a:off x="2113575" y="19015"/>
              <a:ext cx="1324950"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es-EC" sz="2800" b="1" dirty="0">
                  <a:effectLst/>
                  <a:latin typeface="Times New Roman" panose="02020603050405020304" pitchFamily="18" charset="0"/>
                  <a:ea typeface="Calibri" panose="020F0502020204030204" pitchFamily="34" charset="0"/>
                </a:rPr>
                <a:t>“Geo-</a:t>
              </a:r>
              <a:r>
                <a:rPr lang="es-EC" sz="2800" b="1" dirty="0" err="1">
                  <a:effectLst/>
                  <a:latin typeface="Times New Roman" panose="02020603050405020304" pitchFamily="18" charset="0"/>
                  <a:ea typeface="Calibri" panose="020F0502020204030204" pitchFamily="34" charset="0"/>
                </a:rPr>
                <a:t>Prices</a:t>
              </a:r>
              <a:r>
                <a:rPr lang="es-EC" sz="2800" b="1" dirty="0">
                  <a:effectLst/>
                  <a:latin typeface="Times New Roman" panose="02020603050405020304" pitchFamily="18" charset="0"/>
                  <a:ea typeface="Calibri" panose="020F0502020204030204" pitchFamily="34" charset="0"/>
                </a:rPr>
                <a:t>”</a:t>
              </a:r>
              <a:endParaRPr lang="es-EC" sz="2800" dirty="0">
                <a:effectLst/>
                <a:latin typeface="Times New Roman" panose="02020603050405020304" pitchFamily="18" charset="0"/>
                <a:ea typeface="Times New Roman" panose="02020603050405020304" pitchFamily="18" charset="0"/>
              </a:endParaRPr>
            </a:p>
          </p:txBody>
        </p:sp>
      </p:grpSp>
      <p:sp>
        <p:nvSpPr>
          <p:cNvPr id="16" name="Título 1"/>
          <p:cNvSpPr>
            <a:spLocks noGrp="1"/>
          </p:cNvSpPr>
          <p:nvPr>
            <p:ph type="title"/>
          </p:nvPr>
        </p:nvSpPr>
        <p:spPr>
          <a:xfrm>
            <a:off x="1484309" y="1"/>
            <a:ext cx="10018713" cy="1028700"/>
          </a:xfrm>
        </p:spPr>
        <p:txBody>
          <a:bodyPr/>
          <a:lstStyle/>
          <a:p>
            <a:r>
              <a:rPr lang="es-US" dirty="0" smtClean="0">
                <a:ln w="0"/>
                <a:effectLst>
                  <a:outerShdw blurRad="38100" dist="19050" dir="2700000" algn="tl" rotWithShape="0">
                    <a:schemeClr val="dk1">
                      <a:alpha val="40000"/>
                    </a:schemeClr>
                  </a:outerShdw>
                </a:effectLst>
              </a:rPr>
              <a:t>Arquitectura </a:t>
            </a:r>
            <a:r>
              <a:rPr lang="es-US" dirty="0">
                <a:ln w="0"/>
                <a:effectLst>
                  <a:outerShdw blurRad="38100" dist="19050" dir="2700000" algn="tl" rotWithShape="0">
                    <a:schemeClr val="dk1">
                      <a:alpha val="40000"/>
                    </a:schemeClr>
                  </a:outerShdw>
                </a:effectLst>
              </a:rPr>
              <a:t>de la Aplicación</a:t>
            </a:r>
            <a:endParaRPr lang="es-EC" dirty="0">
              <a:ln w="0"/>
              <a:effectLst>
                <a:outerShdw blurRad="38100" dist="19050" dir="2700000" algn="tl" rotWithShape="0">
                  <a:schemeClr val="dk1">
                    <a:alpha val="40000"/>
                  </a:schemeClr>
                </a:outerShdw>
              </a:effectLst>
            </a:endParaRPr>
          </a:p>
        </p:txBody>
      </p:sp>
      <p:sp>
        <p:nvSpPr>
          <p:cNvPr id="18" name="Título 1"/>
          <p:cNvSpPr txBox="1">
            <a:spLocks/>
          </p:cNvSpPr>
          <p:nvPr/>
        </p:nvSpPr>
        <p:spPr>
          <a:xfrm>
            <a:off x="6059488" y="5445686"/>
            <a:ext cx="6325683" cy="57149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u="sng" dirty="0" smtClean="0">
                <a:solidFill>
                  <a:srgbClr val="0D97FF"/>
                </a:solidFill>
              </a:rPr>
              <a:t>https://mega.nz/#!xcgCEJjA!L5jbXwaNvsPhmrTIHNaPbKJQs-ON0WwoDd2dWNdjmCI</a:t>
            </a:r>
            <a:endParaRPr lang="es-EC" sz="1800" u="sng" dirty="0">
              <a:solidFill>
                <a:srgbClr val="0D97FF"/>
              </a:solidFill>
            </a:endParaRPr>
          </a:p>
        </p:txBody>
      </p:sp>
    </p:spTree>
    <p:extLst>
      <p:ext uri="{BB962C8B-B14F-4D97-AF65-F5344CB8AC3E}">
        <p14:creationId xmlns:p14="http://schemas.microsoft.com/office/powerpoint/2010/main" val="37736456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0" y="819151"/>
            <a:ext cx="10972800" cy="6095999"/>
          </a:xfrm>
        </p:spPr>
        <p:txBody>
          <a:bodyPr>
            <a:normAutofit/>
          </a:bodyPr>
          <a:lstStyle/>
          <a:p>
            <a:pPr algn="just"/>
            <a:r>
              <a:rPr lang="es-EC" dirty="0"/>
              <a:t>El estudio realizado va acorde a la realidad del mercado, ya que es resultado de un sondeo a diferentes profesionales con gran experiencia en sus áreas de trabajo, dando así una guía presupuestaria de trabajos geográficos aplicable a las condiciones geográficas del país. </a:t>
            </a:r>
          </a:p>
          <a:p>
            <a:pPr algn="just"/>
            <a:r>
              <a:rPr lang="es-EC" dirty="0" smtClean="0"/>
              <a:t>El </a:t>
            </a:r>
            <a:r>
              <a:rPr lang="es-EC" dirty="0"/>
              <a:t>establecimiento de variables fue una estrategia utilizada con el fin de cubrir todos los posibles escenarios al momento de realizar un trabajo en campo en cualquier lugar del territorio </a:t>
            </a:r>
            <a:r>
              <a:rPr lang="es-EC" dirty="0" smtClean="0"/>
              <a:t>ecuatoriano</a:t>
            </a:r>
          </a:p>
          <a:p>
            <a:pPr algn="just"/>
            <a:r>
              <a:rPr lang="es-EC" dirty="0" smtClean="0"/>
              <a:t>La </a:t>
            </a:r>
            <a:r>
              <a:rPr lang="es-EC" dirty="0"/>
              <a:t>metodología planteada para el cálculo de costos unitarios es confiable ya que utiliza herramientas objetivas, tal es el caso de la Matriz de </a:t>
            </a:r>
            <a:r>
              <a:rPr lang="es-EC" dirty="0" err="1"/>
              <a:t>Saaty</a:t>
            </a:r>
            <a:r>
              <a:rPr lang="es-EC" dirty="0"/>
              <a:t>, la cual es conocida por su efectividad en la jerarquización de variables.</a:t>
            </a:r>
          </a:p>
          <a:p>
            <a:pPr algn="just"/>
            <a:r>
              <a:rPr lang="es-US" dirty="0" smtClean="0"/>
              <a:t>El </a:t>
            </a:r>
            <a:r>
              <a:rPr lang="es-US" dirty="0"/>
              <a:t>conocimiento de los costos evitan desperdicios financieros para el ingeniero geógrafo y a su vez le ayudan a ser más competitivo en el mercado.</a:t>
            </a:r>
            <a:endParaRPr lang="es-EC" dirty="0"/>
          </a:p>
          <a:p>
            <a:endParaRPr lang="es-EC" dirty="0"/>
          </a:p>
        </p:txBody>
      </p:sp>
      <p:sp>
        <p:nvSpPr>
          <p:cNvPr id="5" name="Rectángulo 4"/>
          <p:cNvSpPr/>
          <p:nvPr/>
        </p:nvSpPr>
        <p:spPr>
          <a:xfrm>
            <a:off x="3479007" y="0"/>
            <a:ext cx="5160962" cy="609600"/>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tx1"/>
                </a:solidFill>
                <a:latin typeface="Arial" panose="020B0604020202020204" pitchFamily="34" charset="0"/>
                <a:cs typeface="Arial" panose="020B0604020202020204" pitchFamily="34" charset="0"/>
              </a:rPr>
              <a:t>Conclusiones</a:t>
            </a:r>
            <a:endParaRPr lang="es-EC"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2472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0" y="819151"/>
            <a:ext cx="10972800" cy="6095999"/>
          </a:xfrm>
        </p:spPr>
        <p:txBody>
          <a:bodyPr>
            <a:normAutofit/>
          </a:bodyPr>
          <a:lstStyle/>
          <a:p>
            <a:pPr lvl="0"/>
            <a:r>
              <a:rPr lang="es-US" dirty="0" smtClean="0"/>
              <a:t>Se recomienda darle seguimiento a este estudio o en su defecto buscar una nueva metodología para darle solución al problema planteado, a fin de normar los costos por servicios profesionales para </a:t>
            </a:r>
            <a:r>
              <a:rPr lang="es-US" dirty="0"/>
              <a:t>beneficio del profesional y del usuario  o cliente. </a:t>
            </a:r>
            <a:endParaRPr lang="es-EC" dirty="0"/>
          </a:p>
          <a:p>
            <a:pPr lvl="0"/>
            <a:r>
              <a:rPr lang="es-US" dirty="0"/>
              <a:t>Al momento de realizar un determinado trabajo se debe tomar en cuenta todo gasto en el que se incurre, caso contrario eso puede representar pérdidas para el profesional que luego deben ser cubiertas de su propio bolsillo, generando un desgaste innecesario</a:t>
            </a:r>
            <a:r>
              <a:rPr lang="es-US" dirty="0" smtClean="0"/>
              <a:t>.</a:t>
            </a:r>
          </a:p>
          <a:p>
            <a:pPr algn="just"/>
            <a:r>
              <a:rPr lang="es-EC" dirty="0" smtClean="0"/>
              <a:t>Para establecer un costo unitario objetivo y real se recomienda considerar que el profesional cuenta con sus propios equipos, para lo cual es necesario realizar una depreciación de los mismos, evitando así el alquiler y en consecuencia los costos de intermediarios.</a:t>
            </a:r>
            <a:endParaRPr lang="es-EC" dirty="0"/>
          </a:p>
        </p:txBody>
      </p:sp>
      <p:sp>
        <p:nvSpPr>
          <p:cNvPr id="5" name="Rectángulo 4"/>
          <p:cNvSpPr/>
          <p:nvPr/>
        </p:nvSpPr>
        <p:spPr>
          <a:xfrm>
            <a:off x="3479007" y="0"/>
            <a:ext cx="5160962" cy="609600"/>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tx1"/>
                </a:solidFill>
                <a:latin typeface="Arial" panose="020B0604020202020204" pitchFamily="34" charset="0"/>
                <a:cs typeface="Arial" panose="020B0604020202020204" pitchFamily="34" charset="0"/>
              </a:rPr>
              <a:t>Recomendaciones</a:t>
            </a:r>
            <a:endParaRPr lang="es-EC"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5114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sp>
        <p:nvSpPr>
          <p:cNvPr id="4" name="Rectángulo 3"/>
          <p:cNvSpPr/>
          <p:nvPr/>
        </p:nvSpPr>
        <p:spPr>
          <a:xfrm>
            <a:off x="1567713" y="2659439"/>
            <a:ext cx="8983550" cy="1569660"/>
          </a:xfrm>
          <a:prstGeom prst="rect">
            <a:avLst/>
          </a:prstGeom>
          <a:noFill/>
        </p:spPr>
        <p:txBody>
          <a:bodyPr wrap="none" lIns="91440" tIns="45720" rIns="91440" bIns="45720">
            <a:spAutoFit/>
          </a:bodyPr>
          <a:lstStyle/>
          <a:p>
            <a:pPr algn="ctr"/>
            <a:r>
              <a:rPr lang="es-ES" sz="9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¡Muchas gracias!</a:t>
            </a:r>
            <a:endParaRPr lang="es-E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87280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Rectángulo"/>
          <p:cNvSpPr/>
          <p:nvPr/>
        </p:nvSpPr>
        <p:spPr>
          <a:xfrm>
            <a:off x="1249676" y="1038385"/>
            <a:ext cx="10544534" cy="161133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lvl="0" algn="ctr">
              <a:lnSpc>
                <a:spcPct val="150000"/>
              </a:lnSpc>
            </a:pPr>
            <a:r>
              <a:rPr lang="es-EC" dirty="0" smtClean="0">
                <a:latin typeface="Arial" panose="020B0604020202020204" pitchFamily="34" charset="0"/>
                <a:cs typeface="Arial" panose="020B0604020202020204" pitchFamily="34" charset="0"/>
              </a:rPr>
              <a:t>Para </a:t>
            </a:r>
            <a:r>
              <a:rPr lang="es-EC" dirty="0">
                <a:latin typeface="Arial" panose="020B0604020202020204" pitchFamily="34" charset="0"/>
                <a:cs typeface="Arial" panose="020B0604020202020204" pitchFamily="34" charset="0"/>
              </a:rPr>
              <a:t>las 3 ramas en estudio se analizaron los productos “estrella” o principales, de los cuales se puede obtener información en campo y son la base para desarrollar una variedad de subproductos, o son usados en diferentes </a:t>
            </a:r>
            <a:r>
              <a:rPr lang="es-EC" dirty="0" smtClean="0">
                <a:latin typeface="Arial" panose="020B0604020202020204" pitchFamily="34" charset="0"/>
                <a:cs typeface="Arial" panose="020B0604020202020204" pitchFamily="34" charset="0"/>
              </a:rPr>
              <a:t>aplicaciones</a:t>
            </a: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a:p>
            <a:pPr algn="just">
              <a:defRPr/>
            </a:pPr>
            <a:endParaRPr lang="es-US" sz="1867" dirty="0">
              <a:latin typeface="Arial" panose="020B0604020202020204" pitchFamily="34" charset="0"/>
              <a:cs typeface="Arial" panose="020B0604020202020204" pitchFamily="34" charset="0"/>
            </a:endParaRPr>
          </a:p>
        </p:txBody>
      </p:sp>
      <p:sp>
        <p:nvSpPr>
          <p:cNvPr id="5" name="Título 1"/>
          <p:cNvSpPr>
            <a:spLocks noGrp="1"/>
          </p:cNvSpPr>
          <p:nvPr>
            <p:ph type="title"/>
          </p:nvPr>
        </p:nvSpPr>
        <p:spPr>
          <a:xfrm>
            <a:off x="2915291" y="231430"/>
            <a:ext cx="6361417" cy="616058"/>
          </a:xfrm>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C"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PROCESOS Y APLICACIONES</a:t>
            </a:r>
            <a:endParaRPr lang="es-EC"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Rectángulo 1"/>
          <p:cNvSpPr/>
          <p:nvPr/>
        </p:nvSpPr>
        <p:spPr>
          <a:xfrm>
            <a:off x="1425197" y="3084716"/>
            <a:ext cx="6148954" cy="7439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dirty="0">
                <a:latin typeface="Arial" panose="020B0604020202020204" pitchFamily="34" charset="0"/>
                <a:cs typeface="Arial" panose="020B0604020202020204" pitchFamily="34" charset="0"/>
              </a:rPr>
              <a:t>Geodesia - Posicionamiento Satelital (L1/L2</a:t>
            </a:r>
            <a:r>
              <a:rPr lang="es-EC" dirty="0" smtClean="0">
                <a:latin typeface="Arial" panose="020B0604020202020204" pitchFamily="34" charset="0"/>
                <a:cs typeface="Arial" panose="020B0604020202020204" pitchFamily="34" charset="0"/>
              </a:rPr>
              <a:t>) </a:t>
            </a:r>
            <a:endParaRPr lang="es-EC" dirty="0">
              <a:latin typeface="Arial" panose="020B0604020202020204" pitchFamily="34" charset="0"/>
              <a:cs typeface="Arial" panose="020B0604020202020204" pitchFamily="34" charset="0"/>
            </a:endParaRPr>
          </a:p>
        </p:txBody>
      </p:sp>
      <p:sp>
        <p:nvSpPr>
          <p:cNvPr id="6" name="Rectángulo 5"/>
          <p:cNvSpPr/>
          <p:nvPr/>
        </p:nvSpPr>
        <p:spPr>
          <a:xfrm>
            <a:off x="1425196" y="4109903"/>
            <a:ext cx="6148955" cy="7439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dirty="0">
                <a:latin typeface="Arial" panose="020B0604020202020204" pitchFamily="34" charset="0"/>
                <a:cs typeface="Arial" panose="020B0604020202020204" pitchFamily="34" charset="0"/>
              </a:rPr>
              <a:t>Topografía - Levantamiento Topográfico con </a:t>
            </a:r>
            <a:r>
              <a:rPr lang="es-EC" dirty="0" smtClean="0">
                <a:latin typeface="Arial" panose="020B0604020202020204" pitchFamily="34" charset="0"/>
                <a:cs typeface="Arial" panose="020B0604020202020204" pitchFamily="34" charset="0"/>
              </a:rPr>
              <a:t>Estación </a:t>
            </a:r>
            <a:r>
              <a:rPr lang="es-EC" dirty="0">
                <a:latin typeface="Arial" panose="020B0604020202020204" pitchFamily="34" charset="0"/>
                <a:cs typeface="Arial" panose="020B0604020202020204" pitchFamily="34" charset="0"/>
              </a:rPr>
              <a:t>Total</a:t>
            </a:r>
            <a:endParaRPr lang="es-EC" dirty="0">
              <a:latin typeface="Arial" panose="020B0604020202020204" pitchFamily="34" charset="0"/>
              <a:cs typeface="Arial" panose="020B0604020202020204" pitchFamily="34" charset="0"/>
            </a:endParaRPr>
          </a:p>
        </p:txBody>
      </p:sp>
      <p:sp>
        <p:nvSpPr>
          <p:cNvPr id="7" name="Rectángulo 6"/>
          <p:cNvSpPr/>
          <p:nvPr/>
        </p:nvSpPr>
        <p:spPr>
          <a:xfrm>
            <a:off x="1425196" y="5135091"/>
            <a:ext cx="6148956" cy="7439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dirty="0">
                <a:latin typeface="Arial" panose="020B0604020202020204" pitchFamily="34" charset="0"/>
                <a:cs typeface="Arial" panose="020B0604020202020204" pitchFamily="34" charset="0"/>
              </a:rPr>
              <a:t>Sensores Remotos – Ortoimagen.</a:t>
            </a:r>
            <a:endParaRPr lang="es-US" sz="1867"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38474" r="21356"/>
          <a:stretch/>
        </p:blipFill>
        <p:spPr>
          <a:xfrm>
            <a:off x="7717787" y="2869546"/>
            <a:ext cx="1360636" cy="2540428"/>
          </a:xfrm>
          <a:prstGeom prst="rect">
            <a:avLst/>
          </a:prstGeom>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41359" r="21608"/>
          <a:stretch/>
        </p:blipFill>
        <p:spPr>
          <a:xfrm>
            <a:off x="8700379" y="3456675"/>
            <a:ext cx="1639756" cy="2595000"/>
          </a:xfrm>
          <a:prstGeom prst="rect">
            <a:avLst/>
          </a:prstGeom>
        </p:spPr>
      </p:pic>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l="32665" t="20358" r="33135"/>
          <a:stretch/>
        </p:blipFill>
        <p:spPr>
          <a:xfrm>
            <a:off x="10061015" y="3828635"/>
            <a:ext cx="1475343" cy="2620508"/>
          </a:xfrm>
          <a:prstGeom prst="rect">
            <a:avLst/>
          </a:prstGeom>
        </p:spPr>
      </p:pic>
    </p:spTree>
    <p:extLst>
      <p:ext uri="{BB962C8B-B14F-4D97-AF65-F5344CB8AC3E}">
        <p14:creationId xmlns:p14="http://schemas.microsoft.com/office/powerpoint/2010/main" val="2266644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44383" y="216977"/>
            <a:ext cx="4703233"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smtClean="0">
                <a:solidFill>
                  <a:schemeClr val="tx1"/>
                </a:solidFill>
                <a:latin typeface="Arial" panose="020B0604020202020204" pitchFamily="34" charset="0"/>
                <a:cs typeface="Arial" panose="020B0604020202020204" pitchFamily="34" charset="0"/>
              </a:rPr>
              <a:t>CONCEPTOS</a:t>
            </a:r>
            <a:endParaRPr lang="es-EC" sz="2133" b="1" dirty="0">
              <a:solidFill>
                <a:schemeClr val="tx1"/>
              </a:solidFill>
              <a:latin typeface="Arial" panose="020B0604020202020204" pitchFamily="34" charset="0"/>
              <a:cs typeface="Arial" panose="020B0604020202020204" pitchFamily="34" charset="0"/>
            </a:endParaRPr>
          </a:p>
        </p:txBody>
      </p:sp>
      <p:sp>
        <p:nvSpPr>
          <p:cNvPr id="5" name="Rectángulo 4"/>
          <p:cNvSpPr/>
          <p:nvPr/>
        </p:nvSpPr>
        <p:spPr>
          <a:xfrm>
            <a:off x="1378702" y="2173257"/>
            <a:ext cx="10616986" cy="12192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b="1" dirty="0" smtClean="0">
                <a:latin typeface="Arial" panose="020B0604020202020204" pitchFamily="34" charset="0"/>
                <a:cs typeface="Arial" panose="020B0604020202020204" pitchFamily="34" charset="0"/>
              </a:rPr>
              <a:t>Posicionamiento </a:t>
            </a:r>
            <a:r>
              <a:rPr lang="es-EC" b="1" dirty="0">
                <a:latin typeface="Arial" panose="020B0604020202020204" pitchFamily="34" charset="0"/>
                <a:cs typeface="Arial" panose="020B0604020202020204" pitchFamily="34" charset="0"/>
              </a:rPr>
              <a:t>Satelital (L1/L2): </a:t>
            </a:r>
            <a:r>
              <a:rPr lang="es-EC" dirty="0">
                <a:latin typeface="Arial" panose="020B0604020202020204" pitchFamily="34" charset="0"/>
                <a:cs typeface="Arial" panose="020B0604020202020204" pitchFamily="34" charset="0"/>
              </a:rPr>
              <a:t>permite determinar </a:t>
            </a:r>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posición de un objeto </a:t>
            </a:r>
            <a:r>
              <a:rPr lang="es-EC" dirty="0" smtClean="0">
                <a:latin typeface="Arial" panose="020B0604020202020204" pitchFamily="34" charset="0"/>
                <a:cs typeface="Arial" panose="020B0604020202020204" pitchFamily="34" charset="0"/>
              </a:rPr>
              <a:t>en cualquier parte de la superficie terrestre alcanzando precisiones milimétricas.</a:t>
            </a:r>
            <a:endParaRPr lang="es-EC" dirty="0">
              <a:latin typeface="Arial" panose="020B0604020202020204" pitchFamily="34" charset="0"/>
              <a:cs typeface="Arial" panose="020B0604020202020204" pitchFamily="34" charset="0"/>
            </a:endParaRPr>
          </a:p>
        </p:txBody>
      </p:sp>
      <p:sp>
        <p:nvSpPr>
          <p:cNvPr id="6" name="Rectángulo 5"/>
          <p:cNvSpPr/>
          <p:nvPr/>
        </p:nvSpPr>
        <p:spPr>
          <a:xfrm>
            <a:off x="1378702" y="3588485"/>
            <a:ext cx="10616986" cy="12743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b="1" dirty="0" smtClean="0">
                <a:latin typeface="Arial" panose="020B0604020202020204" pitchFamily="34" charset="0"/>
                <a:cs typeface="Arial" panose="020B0604020202020204" pitchFamily="34" charset="0"/>
              </a:rPr>
              <a:t>Levantamiento Topográfico: </a:t>
            </a:r>
            <a:r>
              <a:rPr lang="es-US" dirty="0">
                <a:latin typeface="Arial" panose="020B0604020202020204" pitchFamily="34" charset="0"/>
                <a:cs typeface="Arial" panose="020B0604020202020204" pitchFamily="34" charset="0"/>
              </a:rPr>
              <a:t>se </a:t>
            </a:r>
            <a:r>
              <a:rPr lang="es-US" dirty="0" smtClean="0">
                <a:latin typeface="Arial" panose="020B0604020202020204" pitchFamily="34" charset="0"/>
                <a:cs typeface="Arial" panose="020B0604020202020204" pitchFamily="34" charset="0"/>
              </a:rPr>
              <a:t>realiza </a:t>
            </a:r>
            <a:r>
              <a:rPr lang="es-US" dirty="0">
                <a:latin typeface="Arial" panose="020B0604020202020204" pitchFamily="34" charset="0"/>
                <a:cs typeface="Arial" panose="020B0604020202020204" pitchFamily="34" charset="0"/>
              </a:rPr>
              <a:t>con el fin de determinar la configuración del terreno y la posición sobre la superficie de la </a:t>
            </a:r>
            <a:r>
              <a:rPr lang="es-US" dirty="0" smtClean="0">
                <a:latin typeface="Arial" panose="020B0604020202020204" pitchFamily="34" charset="0"/>
                <a:cs typeface="Arial" panose="020B0604020202020204" pitchFamily="34" charset="0"/>
              </a:rPr>
              <a:t>tierra </a:t>
            </a:r>
            <a:r>
              <a:rPr lang="es-US" dirty="0">
                <a:latin typeface="Arial" panose="020B0604020202020204" pitchFamily="34" charset="0"/>
                <a:cs typeface="Arial" panose="020B0604020202020204" pitchFamily="34" charset="0"/>
              </a:rPr>
              <a:t>de elementos naturales o instalaciones construidas por el hombre</a:t>
            </a:r>
            <a:endParaRPr lang="es-EC" dirty="0">
              <a:latin typeface="Arial" panose="020B0604020202020204" pitchFamily="34" charset="0"/>
              <a:cs typeface="Arial" panose="020B0604020202020204" pitchFamily="34" charset="0"/>
            </a:endParaRPr>
          </a:p>
        </p:txBody>
      </p:sp>
      <p:sp>
        <p:nvSpPr>
          <p:cNvPr id="7" name="Rectángulo 6"/>
          <p:cNvSpPr/>
          <p:nvPr/>
        </p:nvSpPr>
        <p:spPr>
          <a:xfrm>
            <a:off x="1378702" y="5045905"/>
            <a:ext cx="10616986" cy="1142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b="1" dirty="0">
                <a:latin typeface="Arial" panose="020B0604020202020204" pitchFamily="34" charset="0"/>
                <a:cs typeface="Arial" panose="020B0604020202020204" pitchFamily="34" charset="0"/>
              </a:rPr>
              <a:t>Ortoimagen:</a:t>
            </a:r>
            <a:r>
              <a:rPr lang="es-EC" dirty="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Es </a:t>
            </a:r>
            <a:r>
              <a:rPr lang="es-EC" dirty="0">
                <a:latin typeface="Arial" panose="020B0604020202020204" pitchFamily="34" charset="0"/>
                <a:cs typeface="Arial" panose="020B0604020202020204" pitchFamily="34" charset="0"/>
              </a:rPr>
              <a:t>una imagen del terreno, </a:t>
            </a:r>
            <a:r>
              <a:rPr lang="es-EC" dirty="0" smtClean="0">
                <a:latin typeface="Arial" panose="020B0604020202020204" pitchFamily="34" charset="0"/>
                <a:cs typeface="Arial" panose="020B0604020202020204" pitchFamily="34" charset="0"/>
              </a:rPr>
              <a:t>de la cual se han eliminado </a:t>
            </a:r>
            <a:r>
              <a:rPr lang="es-EC" dirty="0">
                <a:latin typeface="Arial" panose="020B0604020202020204" pitchFamily="34" charset="0"/>
                <a:cs typeface="Arial" panose="020B0604020202020204" pitchFamily="34" charset="0"/>
              </a:rPr>
              <a:t>las distorsiones </a:t>
            </a:r>
            <a:r>
              <a:rPr lang="es-EC" dirty="0" smtClean="0">
                <a:latin typeface="Arial" panose="020B0604020202020204" pitchFamily="34" charset="0"/>
                <a:cs typeface="Arial" panose="020B0604020202020204" pitchFamily="34" charset="0"/>
              </a:rPr>
              <a:t>causadas </a:t>
            </a:r>
            <a:r>
              <a:rPr lang="es-EC" dirty="0">
                <a:latin typeface="Arial" panose="020B0604020202020204" pitchFamily="34" charset="0"/>
                <a:cs typeface="Arial" panose="020B0604020202020204" pitchFamily="34" charset="0"/>
              </a:rPr>
              <a:t>por la inclinación de la cámara aérea y el desplazamiento debido al </a:t>
            </a:r>
            <a:r>
              <a:rPr lang="es-EC" dirty="0" smtClean="0">
                <a:latin typeface="Arial" panose="020B0604020202020204" pitchFamily="34" charset="0"/>
                <a:cs typeface="Arial" panose="020B0604020202020204" pitchFamily="34" charset="0"/>
              </a:rPr>
              <a:t>relieve. </a:t>
            </a:r>
            <a:endParaRPr lang="es-US" sz="1867" dirty="0">
              <a:latin typeface="Arial" panose="020B0604020202020204" pitchFamily="34" charset="0"/>
              <a:cs typeface="Arial" panose="020B0604020202020204" pitchFamily="34" charset="0"/>
            </a:endParaRPr>
          </a:p>
        </p:txBody>
      </p:sp>
      <p:sp>
        <p:nvSpPr>
          <p:cNvPr id="8" name="Rectángulo 7"/>
          <p:cNvSpPr/>
          <p:nvPr/>
        </p:nvSpPr>
        <p:spPr>
          <a:xfrm>
            <a:off x="1378702" y="1246228"/>
            <a:ext cx="10616986" cy="7439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pPr>
            <a:r>
              <a:rPr lang="es-EC" b="1" dirty="0" smtClean="0">
                <a:latin typeface="Arial" panose="020B0604020202020204" pitchFamily="34" charset="0"/>
                <a:cs typeface="Arial" panose="020B0604020202020204" pitchFamily="34" charset="0"/>
              </a:rPr>
              <a:t>Costo Unitario</a:t>
            </a:r>
            <a:r>
              <a:rPr lang="es-EC" b="1" dirty="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Es el costo en el que se incurre para producir una unidad de un bien</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806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92496" y="433953"/>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a:solidFill>
                  <a:schemeClr val="tx1"/>
                </a:solidFill>
                <a:latin typeface="Arial" panose="020B0604020202020204" pitchFamily="34" charset="0"/>
                <a:cs typeface="Arial" panose="020B0604020202020204" pitchFamily="34" charset="0"/>
              </a:rPr>
              <a:t>Geodesia - Posicionamiento Satelital (L1/L2) </a:t>
            </a:r>
          </a:p>
        </p:txBody>
      </p:sp>
      <p:sp>
        <p:nvSpPr>
          <p:cNvPr id="5" name="Pentágono 4"/>
          <p:cNvSpPr/>
          <p:nvPr/>
        </p:nvSpPr>
        <p:spPr>
          <a:xfrm>
            <a:off x="1722" y="1104936"/>
            <a:ext cx="3068664" cy="65563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Procesos</a:t>
            </a:r>
            <a:endParaRPr lang="es-EC" b="1" dirty="0">
              <a:solidFill>
                <a:schemeClr val="tx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999931975"/>
              </p:ext>
            </p:extLst>
          </p:nvPr>
        </p:nvGraphicFramePr>
        <p:xfrm>
          <a:off x="743920" y="2107768"/>
          <a:ext cx="6710765" cy="4161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extLst>
              <a:ext uri="{28A0092B-C50C-407E-A947-70E740481C1C}">
                <a14:useLocalDpi xmlns:a14="http://schemas.microsoft.com/office/drawing/2010/main" val="0"/>
              </a:ext>
            </a:extLst>
          </a:blip>
          <a:srcRect l="9496" r="6952"/>
          <a:stretch/>
        </p:blipFill>
        <p:spPr>
          <a:xfrm>
            <a:off x="7600432" y="1313479"/>
            <a:ext cx="4343594" cy="3332136"/>
          </a:xfrm>
          <a:prstGeom prst="rect">
            <a:avLst/>
          </a:prstGeom>
          <a:ln>
            <a:solidFill>
              <a:schemeClr val="tx1"/>
            </a:solidFill>
          </a:ln>
        </p:spPr>
      </p:pic>
      <p:pic>
        <p:nvPicPr>
          <p:cNvPr id="9" name="Imagen 8" descr="E:\FOTOS\Pastaza\Akaro\DSC00948.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84485">
            <a:off x="7455204" y="4402084"/>
            <a:ext cx="3688597" cy="2386990"/>
          </a:xfrm>
          <a:prstGeom prst="rect">
            <a:avLst/>
          </a:prstGeom>
          <a:noFill/>
          <a:ln>
            <a:noFill/>
          </a:ln>
        </p:spPr>
      </p:pic>
    </p:spTree>
    <p:extLst>
      <p:ext uri="{BB962C8B-B14F-4D97-AF65-F5344CB8AC3E}">
        <p14:creationId xmlns:p14="http://schemas.microsoft.com/office/powerpoint/2010/main" val="1602036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92496" y="433953"/>
            <a:ext cx="6407007" cy="6709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2133" b="1" dirty="0">
                <a:solidFill>
                  <a:schemeClr val="tx1"/>
                </a:solidFill>
                <a:latin typeface="Arial" panose="020B0604020202020204" pitchFamily="34" charset="0"/>
                <a:cs typeface="Arial" panose="020B0604020202020204" pitchFamily="34" charset="0"/>
              </a:rPr>
              <a:t>Geodesia - Posicionamiento Satelital (L1/L2) </a:t>
            </a:r>
          </a:p>
        </p:txBody>
      </p:sp>
      <p:sp>
        <p:nvSpPr>
          <p:cNvPr id="5" name="Pentágono 4"/>
          <p:cNvSpPr/>
          <p:nvPr/>
        </p:nvSpPr>
        <p:spPr>
          <a:xfrm>
            <a:off x="0" y="1075032"/>
            <a:ext cx="3068664" cy="65563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Aplicaciones</a:t>
            </a:r>
            <a:endParaRPr lang="es-EC" b="1"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58026" y="1867305"/>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US" b="1" dirty="0">
                <a:solidFill>
                  <a:schemeClr val="tx1"/>
                </a:solidFill>
              </a:rPr>
              <a:t>Control Geodésico/ Redes Geodésicas</a:t>
            </a:r>
            <a:endParaRPr lang="es-EC" dirty="0">
              <a:solidFill>
                <a:schemeClr val="tx1"/>
              </a:solidFill>
            </a:endParaRPr>
          </a:p>
        </p:txBody>
      </p:sp>
      <p:sp>
        <p:nvSpPr>
          <p:cNvPr id="8" name="Rectángulo 7"/>
          <p:cNvSpPr/>
          <p:nvPr/>
        </p:nvSpPr>
        <p:spPr>
          <a:xfrm>
            <a:off x="3062975" y="1896705"/>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US" b="1" dirty="0">
                <a:solidFill>
                  <a:schemeClr val="tx1"/>
                </a:solidFill>
              </a:rPr>
              <a:t>Zonificación</a:t>
            </a:r>
            <a:endParaRPr lang="es-EC" dirty="0">
              <a:solidFill>
                <a:schemeClr val="tx1"/>
              </a:solidFill>
            </a:endParaRPr>
          </a:p>
        </p:txBody>
      </p:sp>
      <p:sp>
        <p:nvSpPr>
          <p:cNvPr id="9" name="Rectángulo 8"/>
          <p:cNvSpPr/>
          <p:nvPr/>
        </p:nvSpPr>
        <p:spPr>
          <a:xfrm>
            <a:off x="6070165" y="1919711"/>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US" b="1" dirty="0">
                <a:solidFill>
                  <a:schemeClr val="tx1"/>
                </a:solidFill>
              </a:rPr>
              <a:t>Delimitación / Catastro</a:t>
            </a:r>
            <a:endParaRPr lang="es-EC" dirty="0">
              <a:solidFill>
                <a:schemeClr val="tx1"/>
              </a:solidFill>
            </a:endParaRPr>
          </a:p>
        </p:txBody>
      </p:sp>
      <p:sp>
        <p:nvSpPr>
          <p:cNvPr id="10" name="Rectángulo 9"/>
          <p:cNvSpPr/>
          <p:nvPr/>
        </p:nvSpPr>
        <p:spPr>
          <a:xfrm>
            <a:off x="9123329" y="1941120"/>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US" b="1" dirty="0" smtClean="0">
                <a:solidFill>
                  <a:schemeClr val="tx1"/>
                </a:solidFill>
              </a:rPr>
              <a:t>Georreferenciación </a:t>
            </a:r>
            <a:r>
              <a:rPr lang="es-US" b="1" dirty="0">
                <a:solidFill>
                  <a:schemeClr val="tx1"/>
                </a:solidFill>
              </a:rPr>
              <a:t>de mapas, fotografías e imágenes</a:t>
            </a:r>
            <a:endParaRPr lang="es-EC" dirty="0">
              <a:solidFill>
                <a:schemeClr val="tx1"/>
              </a:solidFill>
            </a:endParaRPr>
          </a:p>
        </p:txBody>
      </p:sp>
      <p:sp>
        <p:nvSpPr>
          <p:cNvPr id="11" name="Rectángulo 10"/>
          <p:cNvSpPr/>
          <p:nvPr/>
        </p:nvSpPr>
        <p:spPr>
          <a:xfrm>
            <a:off x="988206" y="5795062"/>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US" b="1" dirty="0">
                <a:solidFill>
                  <a:schemeClr val="tx1"/>
                </a:solidFill>
              </a:rPr>
              <a:t>Control de movimientos tectónicos</a:t>
            </a:r>
            <a:endParaRPr lang="es-EC" dirty="0">
              <a:solidFill>
                <a:schemeClr val="tx1"/>
              </a:solidFill>
            </a:endParaRPr>
          </a:p>
        </p:txBody>
      </p:sp>
      <p:sp>
        <p:nvSpPr>
          <p:cNvPr id="12" name="Rectángulo 11"/>
          <p:cNvSpPr/>
          <p:nvPr/>
        </p:nvSpPr>
        <p:spPr>
          <a:xfrm>
            <a:off x="4482933" y="5795062"/>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US" b="1" dirty="0">
                <a:solidFill>
                  <a:schemeClr val="tx1"/>
                </a:solidFill>
              </a:rPr>
              <a:t>Medición de la Vibración en estructuras de puentes</a:t>
            </a:r>
            <a:endParaRPr lang="es-EC" dirty="0">
              <a:solidFill>
                <a:schemeClr val="tx1"/>
              </a:solidFill>
            </a:endParaRPr>
          </a:p>
        </p:txBody>
      </p:sp>
      <p:sp>
        <p:nvSpPr>
          <p:cNvPr id="13" name="Rectángulo 12"/>
          <p:cNvSpPr/>
          <p:nvPr/>
        </p:nvSpPr>
        <p:spPr>
          <a:xfrm>
            <a:off x="7977660" y="5795062"/>
            <a:ext cx="2929180" cy="92989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US" b="1" dirty="0">
                <a:solidFill>
                  <a:schemeClr val="tx1"/>
                </a:solidFill>
              </a:rPr>
              <a:t>Levantamientos topográficos</a:t>
            </a:r>
            <a:endParaRPr lang="es-EC" dirty="0">
              <a:solidFill>
                <a:schemeClr val="tx1"/>
              </a:solidFill>
            </a:endParaRPr>
          </a:p>
        </p:txBody>
      </p:sp>
      <p:pic>
        <p:nvPicPr>
          <p:cNvPr id="1032" name="Picture 8" descr="Resultado de imagen para catastro con gps"/>
          <p:cNvPicPr>
            <a:picLocks noChangeAspect="1" noChangeArrowheads="1"/>
          </p:cNvPicPr>
          <p:nvPr/>
        </p:nvPicPr>
        <p:blipFill rotWithShape="1">
          <a:blip r:embed="rId2">
            <a:extLst>
              <a:ext uri="{28A0092B-C50C-407E-A947-70E740481C1C}">
                <a14:useLocalDpi xmlns:a14="http://schemas.microsoft.com/office/drawing/2010/main" val="0"/>
              </a:ext>
            </a:extLst>
          </a:blip>
          <a:srcRect l="32757"/>
          <a:stretch/>
        </p:blipFill>
        <p:spPr bwMode="auto">
          <a:xfrm>
            <a:off x="4595675" y="3070489"/>
            <a:ext cx="2917893" cy="23432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Resultado de imagen para levantamientos topográficos con g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233" y="3018723"/>
            <a:ext cx="2350539" cy="24680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Resultado de imagen para redes geodésicas"/>
          <p:cNvPicPr>
            <a:picLocks noChangeAspect="1" noChangeArrowheads="1"/>
          </p:cNvPicPr>
          <p:nvPr/>
        </p:nvPicPr>
        <p:blipFill rotWithShape="1">
          <a:blip r:embed="rId4">
            <a:extLst>
              <a:ext uri="{28A0092B-C50C-407E-A947-70E740481C1C}">
                <a14:useLocalDpi xmlns:a14="http://schemas.microsoft.com/office/drawing/2010/main" val="0"/>
              </a:ext>
            </a:extLst>
          </a:blip>
          <a:srcRect l="24934"/>
          <a:stretch/>
        </p:blipFill>
        <p:spPr bwMode="auto">
          <a:xfrm>
            <a:off x="1091392" y="3070489"/>
            <a:ext cx="3128072" cy="23432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30361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arallax">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1914</TotalTime>
  <Words>3619</Words>
  <Application>Microsoft Office PowerPoint</Application>
  <PresentationFormat>Panorámica</PresentationFormat>
  <Paragraphs>1186</Paragraphs>
  <Slides>59</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59</vt:i4>
      </vt:variant>
    </vt:vector>
  </HeadingPairs>
  <TitlesOfParts>
    <vt:vector size="69" baseType="lpstr">
      <vt:lpstr>Arial</vt:lpstr>
      <vt:lpstr>Calibri</vt:lpstr>
      <vt:lpstr>Cambria Math</vt:lpstr>
      <vt:lpstr>Corbel</vt:lpstr>
      <vt:lpstr>Times New Roman</vt:lpstr>
      <vt:lpstr>Trebuchet MS</vt:lpstr>
      <vt:lpstr>Wingdings</vt:lpstr>
      <vt:lpstr>Wingdings 3</vt:lpstr>
      <vt:lpstr>1_Faceta</vt:lpstr>
      <vt:lpstr>Parallax</vt:lpstr>
      <vt:lpstr>Presentación de PowerPoint</vt:lpstr>
      <vt:lpstr>INTRODUCCIÓN</vt:lpstr>
      <vt:lpstr>Presentación de PowerPoint</vt:lpstr>
      <vt:lpstr>Presentación de PowerPoint</vt:lpstr>
      <vt:lpstr>Presentación de PowerPoint</vt:lpstr>
      <vt:lpstr>PROCESOS Y APLICACIONES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METODOLOGÍA</vt:lpstr>
      <vt:lpstr>Presentación de PowerPoint</vt:lpstr>
      <vt:lpstr>Presentación de PowerPoint</vt:lpstr>
      <vt:lpstr>Matriz de Saaty</vt:lpstr>
      <vt:lpstr>Presentación de PowerPoint</vt:lpstr>
      <vt:lpstr>Ponderación Variables </vt:lpstr>
      <vt:lpstr>Presentación de PowerPoint</vt:lpstr>
      <vt:lpstr>Presentación de PowerPoint</vt:lpstr>
      <vt:lpstr>Presentación de PowerPoint</vt:lpstr>
      <vt:lpstr>Presentación de PowerPoint</vt:lpstr>
      <vt:lpstr>Presentación de PowerPoint</vt:lpstr>
      <vt:lpstr>Presentación de PowerPoint</vt:lpstr>
      <vt:lpstr>Incremento (ponderación)=(Diferencia de Rangos)/(Diferencia de Rendmientos)   2,97/3  =0,7423   Incremento (precio)=(Diferencia de precios)/(Diferencia de Rendmientos)   200/3  =66,66 </vt:lpstr>
      <vt:lpstr>Salario del Personal en campo por día (FI)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Ponderación Variables </vt:lpstr>
      <vt:lpstr>Presentación de PowerPoint</vt:lpstr>
      <vt:lpstr>Presentación de PowerPoint</vt:lpstr>
      <vt:lpstr>Presentación de PowerPoint</vt:lpstr>
      <vt:lpstr>Presentación de PowerPoint</vt:lpstr>
      <vt:lpstr>Presentación de PowerPoint</vt:lpstr>
      <vt:lpstr>Incremento (ponderación)=(Diferencia de Rangos)/(Diferencia de Rendmientos)   3,11/7  =0,389   Incremento (precio)=(Diferencia de precios)/(Diferencia de Rendmientos)   300/7  =42,86 </vt:lpstr>
      <vt:lpstr>Salario del Personal en campo por día (F1)</vt:lpstr>
      <vt:lpstr>Presentación de PowerPoint</vt:lpstr>
      <vt:lpstr>Presentación de PowerPoint</vt:lpstr>
      <vt:lpstr>Presentación de PowerPoint</vt:lpstr>
      <vt:lpstr>Presentación de PowerPoint</vt:lpstr>
      <vt:lpstr>Presentación de PowerPoint</vt:lpstr>
      <vt:lpstr>Presentación de PowerPoint</vt:lpstr>
      <vt:lpstr>Desarrollo de la Aplicación</vt:lpstr>
      <vt:lpstr>Arquitectura de la Aplicación</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 LEANDRO PUPIALES NICARAGUA</dc:creator>
  <cp:lastModifiedBy>AMERICAN</cp:lastModifiedBy>
  <cp:revision>207</cp:revision>
  <dcterms:created xsi:type="dcterms:W3CDTF">2016-12-11T05:02:56Z</dcterms:created>
  <dcterms:modified xsi:type="dcterms:W3CDTF">2016-12-15T11:39:05Z</dcterms:modified>
</cp:coreProperties>
</file>