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9"/>
  </p:notesMasterIdLst>
  <p:handoutMasterIdLst>
    <p:handoutMasterId r:id="rId50"/>
  </p:handoutMasterIdLst>
  <p:sldIdLst>
    <p:sldId id="256" r:id="rId2"/>
    <p:sldId id="296" r:id="rId3"/>
    <p:sldId id="259" r:id="rId4"/>
    <p:sldId id="297" r:id="rId5"/>
    <p:sldId id="260" r:id="rId6"/>
    <p:sldId id="261" r:id="rId7"/>
    <p:sldId id="290" r:id="rId8"/>
    <p:sldId id="306" r:id="rId9"/>
    <p:sldId id="307" r:id="rId10"/>
    <p:sldId id="308" r:id="rId11"/>
    <p:sldId id="309" r:id="rId12"/>
    <p:sldId id="300" r:id="rId13"/>
    <p:sldId id="342" r:id="rId14"/>
    <p:sldId id="298" r:id="rId15"/>
    <p:sldId id="299" r:id="rId16"/>
    <p:sldId id="301" r:id="rId17"/>
    <p:sldId id="302" r:id="rId18"/>
    <p:sldId id="303" r:id="rId19"/>
    <p:sldId id="304" r:id="rId20"/>
    <p:sldId id="318" r:id="rId21"/>
    <p:sldId id="310" r:id="rId22"/>
    <p:sldId id="311" r:id="rId23"/>
    <p:sldId id="312" r:id="rId24"/>
    <p:sldId id="313" r:id="rId25"/>
    <p:sldId id="314" r:id="rId26"/>
    <p:sldId id="315" r:id="rId27"/>
    <p:sldId id="316" r:id="rId28"/>
    <p:sldId id="317" r:id="rId29"/>
    <p:sldId id="319" r:id="rId30"/>
    <p:sldId id="305" r:id="rId31"/>
    <p:sldId id="321" r:id="rId32"/>
    <p:sldId id="323" r:id="rId33"/>
    <p:sldId id="325" r:id="rId34"/>
    <p:sldId id="324" r:id="rId35"/>
    <p:sldId id="322" r:id="rId36"/>
    <p:sldId id="326" r:id="rId37"/>
    <p:sldId id="327" r:id="rId38"/>
    <p:sldId id="331" r:id="rId39"/>
    <p:sldId id="333" r:id="rId40"/>
    <p:sldId id="332" r:id="rId41"/>
    <p:sldId id="334" r:id="rId42"/>
    <p:sldId id="335" r:id="rId43"/>
    <p:sldId id="336" r:id="rId44"/>
    <p:sldId id="339" r:id="rId45"/>
    <p:sldId id="340" r:id="rId46"/>
    <p:sldId id="341" r:id="rId47"/>
    <p:sldId id="338" r:id="rId48"/>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CCFFCC"/>
    <a:srgbClr val="CCFF99"/>
    <a:srgbClr val="FFFFCC"/>
    <a:srgbClr val="FFFFFF"/>
    <a:srgbClr val="E5F5FF"/>
    <a:srgbClr val="F5C7EE"/>
    <a:srgbClr val="FFCCFF"/>
    <a:srgbClr val="99FF6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707" autoAdjust="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746586572428657E-2"/>
          <c:y val="9.1664971529202291E-2"/>
          <c:w val="0.91655522971271175"/>
          <c:h val="0.72295179145781951"/>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Hoja2!$B$5:$B$30</c:f>
              <c:strCache>
                <c:ptCount val="26"/>
                <c:pt idx="0">
                  <c:v>C.C. IÑAQUITO</c:v>
                </c:pt>
                <c:pt idx="1">
                  <c:v>C.C. MULTICENTRO</c:v>
                </c:pt>
                <c:pt idx="2">
                  <c:v>C.C. ESPIRAL</c:v>
                </c:pt>
                <c:pt idx="3">
                  <c:v>C.C. CARACOL</c:v>
                </c:pt>
                <c:pt idx="4">
                  <c:v>C.C. EL BOSQUE</c:v>
                </c:pt>
                <c:pt idx="5">
                  <c:v>QUICENTRO SHOPPING</c:v>
                </c:pt>
                <c:pt idx="6">
                  <c:v>C.C. ATAHUALPA</c:v>
                </c:pt>
                <c:pt idx="7">
                  <c:v>MALL EL JARDIN</c:v>
                </c:pt>
                <c:pt idx="8">
                  <c:v>C.C. EL RECREO</c:v>
                </c:pt>
                <c:pt idx="9">
                  <c:v>C.C. EL CONDADO SHOPPING</c:v>
                </c:pt>
                <c:pt idx="10">
                  <c:v>QUICENTRO SUR</c:v>
                </c:pt>
                <c:pt idx="11">
                  <c:v>C.C. AEROPUERTO</c:v>
                </c:pt>
                <c:pt idx="12">
                  <c:v>UNICENTRO</c:v>
                </c:pt>
                <c:pt idx="13">
                  <c:v>C.C. LA MANZANA</c:v>
                </c:pt>
                <c:pt idx="14">
                  <c:v>C.C. QUITUS</c:v>
                </c:pt>
                <c:pt idx="15">
                  <c:v>C.C. OLIMPICO</c:v>
                </c:pt>
                <c:pt idx="16">
                  <c:v>C.C. GRANADOS PLAZA</c:v>
                </c:pt>
                <c:pt idx="17">
                  <c:v>C.C. IPIALES DEL SUR</c:v>
                </c:pt>
                <c:pt idx="18">
                  <c:v>C.C. PLAZA DE LAS AMERICAS</c:v>
                </c:pt>
                <c:pt idx="19">
                  <c:v>C.C. PLAZA DEL RANCHO</c:v>
                </c:pt>
                <c:pt idx="20">
                  <c:v>C.C. DE MAYORISTAS</c:v>
                </c:pt>
                <c:pt idx="21">
                  <c:v>PLAZA CUMBAYA</c:v>
                </c:pt>
                <c:pt idx="22">
                  <c:v>RIVER MALL</c:v>
                </c:pt>
                <c:pt idx="23">
                  <c:v>SAN LUIS SHOPPING</c:v>
                </c:pt>
                <c:pt idx="24">
                  <c:v>SCALA SHOPPING</c:v>
                </c:pt>
                <c:pt idx="25">
                  <c:v>VENTURA MALL</c:v>
                </c:pt>
              </c:strCache>
            </c:strRef>
          </c:cat>
          <c:val>
            <c:numRef>
              <c:f>Hoja2!$D$5:$D$30</c:f>
              <c:numCache>
                <c:formatCode>0.00%</c:formatCode>
                <c:ptCount val="26"/>
                <c:pt idx="0">
                  <c:v>8.5000000000000006E-2</c:v>
                </c:pt>
                <c:pt idx="1">
                  <c:v>1.4999999999999999E-2</c:v>
                </c:pt>
                <c:pt idx="2">
                  <c:v>2.4E-2</c:v>
                </c:pt>
                <c:pt idx="3">
                  <c:v>3.2000000000000001E-2</c:v>
                </c:pt>
                <c:pt idx="4">
                  <c:v>7.6999999999999999E-2</c:v>
                </c:pt>
                <c:pt idx="5">
                  <c:v>0.13400000000000001</c:v>
                </c:pt>
                <c:pt idx="6">
                  <c:v>8.7999999999999995E-2</c:v>
                </c:pt>
                <c:pt idx="7">
                  <c:v>8.6999999999999994E-2</c:v>
                </c:pt>
                <c:pt idx="8">
                  <c:v>0.14000000000000001</c:v>
                </c:pt>
                <c:pt idx="9">
                  <c:v>5.3999999999999999E-2</c:v>
                </c:pt>
                <c:pt idx="10">
                  <c:v>9.7000000000000003E-2</c:v>
                </c:pt>
                <c:pt idx="11">
                  <c:v>0.02</c:v>
                </c:pt>
                <c:pt idx="12">
                  <c:v>2E-3</c:v>
                </c:pt>
                <c:pt idx="13">
                  <c:v>0.01</c:v>
                </c:pt>
                <c:pt idx="14">
                  <c:v>5.0000000000000001E-3</c:v>
                </c:pt>
                <c:pt idx="15">
                  <c:v>1.2E-2</c:v>
                </c:pt>
                <c:pt idx="16">
                  <c:v>1.6E-2</c:v>
                </c:pt>
                <c:pt idx="17">
                  <c:v>3.6999999999999998E-2</c:v>
                </c:pt>
                <c:pt idx="18">
                  <c:v>1.6E-2</c:v>
                </c:pt>
                <c:pt idx="19">
                  <c:v>1.2999999999999999E-2</c:v>
                </c:pt>
                <c:pt idx="20">
                  <c:v>3.5999999999999997E-2</c:v>
                </c:pt>
                <c:pt idx="21">
                  <c:v>5.0000000000000001E-3</c:v>
                </c:pt>
                <c:pt idx="22">
                  <c:v>5.0000000000000001E-3</c:v>
                </c:pt>
                <c:pt idx="23">
                  <c:v>1.7999999999999999E-2</c:v>
                </c:pt>
                <c:pt idx="24">
                  <c:v>8.0000000000000002E-3</c:v>
                </c:pt>
                <c:pt idx="25">
                  <c:v>5.0000000000000001E-3</c:v>
                </c:pt>
              </c:numCache>
            </c:numRef>
          </c:val>
        </c:ser>
        <c:dLbls>
          <c:dLblPos val="outEnd"/>
          <c:showLegendKey val="0"/>
          <c:showVal val="1"/>
          <c:showCatName val="0"/>
          <c:showSerName val="0"/>
          <c:showPercent val="0"/>
          <c:showBubbleSize val="0"/>
        </c:dLbls>
        <c:gapWidth val="219"/>
        <c:overlap val="-27"/>
        <c:axId val="-1846251616"/>
        <c:axId val="-1846243456"/>
      </c:barChart>
      <c:catAx>
        <c:axId val="-1846251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6243456"/>
        <c:crosses val="autoZero"/>
        <c:auto val="1"/>
        <c:lblAlgn val="ctr"/>
        <c:lblOffset val="100"/>
        <c:noMultiLvlLbl val="0"/>
      </c:catAx>
      <c:valAx>
        <c:axId val="-184624345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625161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600" b="1">
                <a:latin typeface="Times New Roman" panose="02020603050405020304" pitchFamily="18" charset="0"/>
                <a:cs typeface="Times New Roman" panose="02020603050405020304" pitchFamily="18" charset="0"/>
              </a:rPr>
              <a:t>¿Qué factores influyen para usted como consumidor al momento de realizar una compra o adquirir un servicio?</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Hoja1!$B$5:$B$17</c:f>
              <c:strCache>
                <c:ptCount val="13"/>
                <c:pt idx="0">
                  <c:v>ESTILO DE VIDA</c:v>
                </c:pt>
                <c:pt idx="1">
                  <c:v>OCUPACIÓN</c:v>
                </c:pt>
                <c:pt idx="2">
                  <c:v>EDAD</c:v>
                </c:pt>
                <c:pt idx="3">
                  <c:v>GÉNERO</c:v>
                </c:pt>
                <c:pt idx="4">
                  <c:v>UBICACIÓN DEL CLIENTE</c:v>
                </c:pt>
                <c:pt idx="5">
                  <c:v>MODA</c:v>
                </c:pt>
                <c:pt idx="6">
                  <c:v>PREFERENCIAS DE VESTIMENTA</c:v>
                </c:pt>
                <c:pt idx="7">
                  <c:v>GRUPOS SOCIALES</c:v>
                </c:pt>
                <c:pt idx="8">
                  <c:v>CLASE SOCIAL</c:v>
                </c:pt>
                <c:pt idx="9">
                  <c:v>MOTIVACIÓN</c:v>
                </c:pt>
                <c:pt idx="10">
                  <c:v>PERCEPCIÓN</c:v>
                </c:pt>
                <c:pt idx="11">
                  <c:v>PERSONALIDAD</c:v>
                </c:pt>
                <c:pt idx="12">
                  <c:v>COMPRADOR COMPULSIVO</c:v>
                </c:pt>
              </c:strCache>
            </c:strRef>
          </c:cat>
          <c:val>
            <c:numRef>
              <c:f>Hoja1!$D$5:$D$17</c:f>
              <c:numCache>
                <c:formatCode>0.00%</c:formatCode>
                <c:ptCount val="13"/>
                <c:pt idx="0">
                  <c:v>0.26</c:v>
                </c:pt>
                <c:pt idx="1">
                  <c:v>0.14000000000000001</c:v>
                </c:pt>
                <c:pt idx="2">
                  <c:v>0.02</c:v>
                </c:pt>
                <c:pt idx="3">
                  <c:v>7.0000000000000001E-3</c:v>
                </c:pt>
                <c:pt idx="4">
                  <c:v>0.21199999999999999</c:v>
                </c:pt>
                <c:pt idx="5">
                  <c:v>0.108</c:v>
                </c:pt>
                <c:pt idx="6">
                  <c:v>9.1999999999999998E-2</c:v>
                </c:pt>
                <c:pt idx="7">
                  <c:v>1.9E-2</c:v>
                </c:pt>
                <c:pt idx="8">
                  <c:v>0.03</c:v>
                </c:pt>
                <c:pt idx="9">
                  <c:v>3.2000000000000001E-2</c:v>
                </c:pt>
                <c:pt idx="10">
                  <c:v>1.6E-2</c:v>
                </c:pt>
                <c:pt idx="11">
                  <c:v>4.7E-2</c:v>
                </c:pt>
                <c:pt idx="12">
                  <c:v>1.7000000000000001E-2</c:v>
                </c:pt>
              </c:numCache>
            </c:numRef>
          </c:val>
        </c:ser>
        <c:dLbls>
          <c:dLblPos val="outEnd"/>
          <c:showLegendKey val="0"/>
          <c:showVal val="1"/>
          <c:showCatName val="0"/>
          <c:showSerName val="0"/>
          <c:showPercent val="0"/>
          <c:showBubbleSize val="0"/>
        </c:dLbls>
        <c:gapWidth val="219"/>
        <c:overlap val="-27"/>
        <c:axId val="-1846251072"/>
        <c:axId val="-1846237472"/>
      </c:barChart>
      <c:catAx>
        <c:axId val="-1846251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6237472"/>
        <c:crosses val="autoZero"/>
        <c:auto val="1"/>
        <c:lblAlgn val="ctr"/>
        <c:lblOffset val="100"/>
        <c:noMultiLvlLbl val="0"/>
      </c:catAx>
      <c:valAx>
        <c:axId val="-184623747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62510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¿Para usted, qué factor es el que más influye al momento de acudir a un centro comercial del Distrito Metropolitano de Quito?</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Hoja2!$B$5:$B$13</c:f>
              <c:strCache>
                <c:ptCount val="9"/>
                <c:pt idx="0">
                  <c:v>LOCALIZACIÓN</c:v>
                </c:pt>
                <c:pt idx="1">
                  <c:v>ZONA GEOGRÁFICA</c:v>
                </c:pt>
                <c:pt idx="2">
                  <c:v>ÁREAS DE INFLUENCIA</c:v>
                </c:pt>
                <c:pt idx="3">
                  <c:v>TIEMPOS DE ACCESO</c:v>
                </c:pt>
                <c:pt idx="4">
                  <c:v>MODO DE TRANSPORTE</c:v>
                </c:pt>
                <c:pt idx="5">
                  <c:v>TRÁFICO</c:v>
                </c:pt>
                <c:pt idx="6">
                  <c:v>PUBLICIDAD</c:v>
                </c:pt>
                <c:pt idx="7">
                  <c:v>PROMOCIÓN</c:v>
                </c:pt>
                <c:pt idx="8">
                  <c:v>DESCUENTOS</c:v>
                </c:pt>
              </c:strCache>
            </c:strRef>
          </c:cat>
          <c:val>
            <c:numRef>
              <c:f>Hoja2!$D$5:$D$13</c:f>
              <c:numCache>
                <c:formatCode>0.00%</c:formatCode>
                <c:ptCount val="9"/>
                <c:pt idx="0">
                  <c:v>0.28399999999999997</c:v>
                </c:pt>
                <c:pt idx="1">
                  <c:v>0.03</c:v>
                </c:pt>
                <c:pt idx="2">
                  <c:v>4.4999999999999998E-2</c:v>
                </c:pt>
                <c:pt idx="3">
                  <c:v>3.6999999999999998E-2</c:v>
                </c:pt>
                <c:pt idx="4">
                  <c:v>9.2999999999999999E-2</c:v>
                </c:pt>
                <c:pt idx="5">
                  <c:v>8.4000000000000005E-2</c:v>
                </c:pt>
                <c:pt idx="6">
                  <c:v>7.2999999999999995E-2</c:v>
                </c:pt>
                <c:pt idx="7">
                  <c:v>0.158</c:v>
                </c:pt>
                <c:pt idx="8">
                  <c:v>0.19800000000000001</c:v>
                </c:pt>
              </c:numCache>
            </c:numRef>
          </c:val>
        </c:ser>
        <c:dLbls>
          <c:dLblPos val="outEnd"/>
          <c:showLegendKey val="0"/>
          <c:showVal val="1"/>
          <c:showCatName val="0"/>
          <c:showSerName val="0"/>
          <c:showPercent val="0"/>
          <c:showBubbleSize val="0"/>
        </c:dLbls>
        <c:gapWidth val="219"/>
        <c:overlap val="-27"/>
        <c:axId val="-1846248352"/>
        <c:axId val="-1846250528"/>
      </c:barChart>
      <c:catAx>
        <c:axId val="-184624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6250528"/>
        <c:crosses val="autoZero"/>
        <c:auto val="1"/>
        <c:lblAlgn val="ctr"/>
        <c:lblOffset val="100"/>
        <c:noMultiLvlLbl val="0"/>
      </c:catAx>
      <c:valAx>
        <c:axId val="-184625052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6248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s-EC" sz="1400" b="1" i="0" u="none" strike="noStrike" baseline="0">
                <a:effectLst/>
              </a:rPr>
              <a:t>Pregunta  11 ¿Cuándo acude a un centro comercial, que sitio es de su preferencia?</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Hoja3!$B$5:$B$15</c:f>
              <c:strCache>
                <c:ptCount val="11"/>
                <c:pt idx="0">
                  <c:v>SUPERMERCADOS</c:v>
                </c:pt>
                <c:pt idx="1">
                  <c:v>ACCESORIOS EN GENERAL</c:v>
                </c:pt>
                <c:pt idx="2">
                  <c:v>SERVICIOS EN GENERAL</c:v>
                </c:pt>
                <c:pt idx="3">
                  <c:v>ROPA</c:v>
                </c:pt>
                <c:pt idx="4">
                  <c:v>TECNOLOGÍA</c:v>
                </c:pt>
                <c:pt idx="5">
                  <c:v>BANCOS</c:v>
                </c:pt>
                <c:pt idx="6">
                  <c:v>DIVERSIÓN</c:v>
                </c:pt>
                <c:pt idx="7">
                  <c:v>PATIO DE COMIDAS</c:v>
                </c:pt>
                <c:pt idx="8">
                  <c:v>FARMACIAS</c:v>
                </c:pt>
                <c:pt idx="9">
                  <c:v>CINES</c:v>
                </c:pt>
                <c:pt idx="10">
                  <c:v>MUEBLES Y ENCERES</c:v>
                </c:pt>
              </c:strCache>
            </c:strRef>
          </c:cat>
          <c:val>
            <c:numRef>
              <c:f>Hoja3!$D$5:$D$15</c:f>
              <c:numCache>
                <c:formatCode>0.00%</c:formatCode>
                <c:ptCount val="11"/>
                <c:pt idx="0">
                  <c:v>0.18099999999999999</c:v>
                </c:pt>
                <c:pt idx="1">
                  <c:v>2.8000000000000001E-2</c:v>
                </c:pt>
                <c:pt idx="2">
                  <c:v>0.10100000000000001</c:v>
                </c:pt>
                <c:pt idx="3">
                  <c:v>0.16700000000000001</c:v>
                </c:pt>
                <c:pt idx="4">
                  <c:v>4.5999999999999999E-2</c:v>
                </c:pt>
                <c:pt idx="5">
                  <c:v>0.107</c:v>
                </c:pt>
                <c:pt idx="6">
                  <c:v>8.8999999999999996E-2</c:v>
                </c:pt>
                <c:pt idx="7">
                  <c:v>0.111</c:v>
                </c:pt>
                <c:pt idx="8">
                  <c:v>3.6999999999999998E-2</c:v>
                </c:pt>
                <c:pt idx="9">
                  <c:v>9.9000000000000005E-2</c:v>
                </c:pt>
                <c:pt idx="10">
                  <c:v>3.3000000000000002E-2</c:v>
                </c:pt>
              </c:numCache>
            </c:numRef>
          </c:val>
        </c:ser>
        <c:dLbls>
          <c:dLblPos val="outEnd"/>
          <c:showLegendKey val="0"/>
          <c:showVal val="1"/>
          <c:showCatName val="0"/>
          <c:showSerName val="0"/>
          <c:showPercent val="0"/>
          <c:showBubbleSize val="0"/>
        </c:dLbls>
        <c:gapWidth val="219"/>
        <c:overlap val="-27"/>
        <c:axId val="-1846244544"/>
        <c:axId val="-1846238016"/>
      </c:barChart>
      <c:catAx>
        <c:axId val="-1846244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6238016"/>
        <c:crosses val="autoZero"/>
        <c:auto val="1"/>
        <c:lblAlgn val="ctr"/>
        <c:lblOffset val="100"/>
        <c:noMultiLvlLbl val="0"/>
      </c:catAx>
      <c:valAx>
        <c:axId val="-18462380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6244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Forma de pago</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Hoja4!$B$3:$B$5</c:f>
              <c:strCache>
                <c:ptCount val="3"/>
                <c:pt idx="0">
                  <c:v>EFECTIVO</c:v>
                </c:pt>
                <c:pt idx="1">
                  <c:v>TARJETA DE CRÉDITO</c:v>
                </c:pt>
                <c:pt idx="2">
                  <c:v>CHEQUE</c:v>
                </c:pt>
              </c:strCache>
            </c:strRef>
          </c:cat>
          <c:val>
            <c:numRef>
              <c:f>Hoja4!$D$3:$D$5</c:f>
              <c:numCache>
                <c:formatCode>0.00%</c:formatCode>
                <c:ptCount val="3"/>
                <c:pt idx="0">
                  <c:v>0.55200000000000005</c:v>
                </c:pt>
                <c:pt idx="1">
                  <c:v>0.41199999999999998</c:v>
                </c:pt>
                <c:pt idx="2">
                  <c:v>3.5999999999999997E-2</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8BF45E-A881-44C9-95AB-F690C3731DC2}"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es-ES"/>
        </a:p>
      </dgm:t>
    </dgm:pt>
    <dgm:pt modelId="{0E256B29-8AA4-4E8E-8FB3-FEC92B982805}">
      <dgm:prSet phldrT="[Texto]"/>
      <dgm:spPr/>
      <dgm:t>
        <a:bodyPr/>
        <a:lstStyle/>
        <a:p>
          <a:r>
            <a:rPr lang="es-ES" dirty="0"/>
            <a:t>1. Planteamiento del problema.</a:t>
          </a:r>
        </a:p>
      </dgm:t>
    </dgm:pt>
    <dgm:pt modelId="{9D3DAE57-58FA-4093-8C84-00D544D59AAC}" type="parTrans" cxnId="{7EF0E321-5722-43AD-A858-CFEAFA64A487}">
      <dgm:prSet/>
      <dgm:spPr/>
      <dgm:t>
        <a:bodyPr/>
        <a:lstStyle/>
        <a:p>
          <a:endParaRPr lang="es-ES"/>
        </a:p>
      </dgm:t>
    </dgm:pt>
    <dgm:pt modelId="{57F8D1AB-039D-493E-AA2B-CE29BC439B70}" type="sibTrans" cxnId="{7EF0E321-5722-43AD-A858-CFEAFA64A487}">
      <dgm:prSet/>
      <dgm:spPr/>
      <dgm:t>
        <a:bodyPr/>
        <a:lstStyle/>
        <a:p>
          <a:endParaRPr lang="es-ES"/>
        </a:p>
      </dgm:t>
    </dgm:pt>
    <dgm:pt modelId="{6FA54A6F-6A15-4364-AE1B-CA17BDD6E179}">
      <dgm:prSet phldrT="[Texto]"/>
      <dgm:spPr/>
      <dgm:t>
        <a:bodyPr/>
        <a:lstStyle/>
        <a:p>
          <a:r>
            <a:rPr lang="es-ES" dirty="0" smtClean="0"/>
            <a:t>3. </a:t>
          </a:r>
          <a:r>
            <a:rPr lang="es-ES" dirty="0"/>
            <a:t>Objetivo de investigación.</a:t>
          </a:r>
        </a:p>
      </dgm:t>
    </dgm:pt>
    <dgm:pt modelId="{BBD9ACFD-7198-4C00-AA49-DC09591C565A}" type="parTrans" cxnId="{833B38F0-9A2D-4C9E-9219-5719F4E93F9E}">
      <dgm:prSet/>
      <dgm:spPr/>
      <dgm:t>
        <a:bodyPr/>
        <a:lstStyle/>
        <a:p>
          <a:endParaRPr lang="es-ES"/>
        </a:p>
      </dgm:t>
    </dgm:pt>
    <dgm:pt modelId="{F799CE80-B19C-4AE0-BBA1-E07434FA22DC}" type="sibTrans" cxnId="{833B38F0-9A2D-4C9E-9219-5719F4E93F9E}">
      <dgm:prSet/>
      <dgm:spPr/>
      <dgm:t>
        <a:bodyPr/>
        <a:lstStyle/>
        <a:p>
          <a:endParaRPr lang="es-ES"/>
        </a:p>
      </dgm:t>
    </dgm:pt>
    <dgm:pt modelId="{EABE7E30-CDC5-4605-A85C-065BFB1DEE34}">
      <dgm:prSet phldrT="[Texto]"/>
      <dgm:spPr/>
      <dgm:t>
        <a:bodyPr/>
        <a:lstStyle/>
        <a:p>
          <a:r>
            <a:rPr lang="es-ES" dirty="0" smtClean="0"/>
            <a:t>4. </a:t>
          </a:r>
          <a:r>
            <a:rPr lang="es-ES" dirty="0"/>
            <a:t>Objetivos </a:t>
          </a:r>
          <a:r>
            <a:rPr lang="es-ES" dirty="0" smtClean="0"/>
            <a:t>específicos.</a:t>
          </a:r>
          <a:endParaRPr lang="es-ES" dirty="0"/>
        </a:p>
      </dgm:t>
    </dgm:pt>
    <dgm:pt modelId="{0C5109ED-29B6-4BE0-8879-FEA7DB35A1EA}" type="parTrans" cxnId="{593011BA-3C9A-4F07-A3EB-07EDA44E6136}">
      <dgm:prSet/>
      <dgm:spPr/>
      <dgm:t>
        <a:bodyPr/>
        <a:lstStyle/>
        <a:p>
          <a:endParaRPr lang="es-ES"/>
        </a:p>
      </dgm:t>
    </dgm:pt>
    <dgm:pt modelId="{055C60F0-A8BD-42F5-80D3-92E6A1D5D593}" type="sibTrans" cxnId="{593011BA-3C9A-4F07-A3EB-07EDA44E6136}">
      <dgm:prSet/>
      <dgm:spPr/>
      <dgm:t>
        <a:bodyPr/>
        <a:lstStyle/>
        <a:p>
          <a:endParaRPr lang="es-ES"/>
        </a:p>
      </dgm:t>
    </dgm:pt>
    <dgm:pt modelId="{26854C7B-983D-4C75-96E2-CAF73463A217}">
      <dgm:prSet custT="1"/>
      <dgm:spPr/>
      <dgm:t>
        <a:bodyPr/>
        <a:lstStyle/>
        <a:p>
          <a:r>
            <a:rPr lang="es-ES" sz="2400" dirty="0" smtClean="0"/>
            <a:t>5. </a:t>
          </a:r>
          <a:r>
            <a:rPr lang="es-ES" sz="2400" dirty="0"/>
            <a:t>Marco teórico.</a:t>
          </a:r>
          <a:r>
            <a:rPr lang="es-ES" sz="1400" dirty="0"/>
            <a:t>	</a:t>
          </a:r>
          <a:r>
            <a:rPr lang="es-ES" sz="1400" dirty="0" smtClean="0"/>
            <a:t>5</a:t>
          </a:r>
          <a:r>
            <a:rPr lang="es-ES" sz="1600" dirty="0" smtClean="0"/>
            <a:t>.1</a:t>
          </a:r>
          <a:r>
            <a:rPr lang="es-ES" sz="1600" dirty="0"/>
            <a:t>. Variable independiente.</a:t>
          </a:r>
        </a:p>
        <a:p>
          <a:r>
            <a:rPr lang="es-ES" sz="1600" dirty="0"/>
            <a:t>			</a:t>
          </a:r>
          <a:r>
            <a:rPr lang="es-ES" sz="1600" dirty="0" smtClean="0"/>
            <a:t>5.2</a:t>
          </a:r>
          <a:r>
            <a:rPr lang="es-ES" sz="1600" dirty="0"/>
            <a:t>. Variable dependiente.</a:t>
          </a:r>
        </a:p>
      </dgm:t>
    </dgm:pt>
    <dgm:pt modelId="{D1AA6926-9585-40B6-A104-CBFB24215B89}" type="parTrans" cxnId="{60E5FFAD-C306-464F-9A61-EAF6CD9B64B5}">
      <dgm:prSet/>
      <dgm:spPr/>
      <dgm:t>
        <a:bodyPr/>
        <a:lstStyle/>
        <a:p>
          <a:endParaRPr lang="es-ES"/>
        </a:p>
      </dgm:t>
    </dgm:pt>
    <dgm:pt modelId="{3131BBCC-8E21-422F-8664-2276CBE5F6C4}" type="sibTrans" cxnId="{60E5FFAD-C306-464F-9A61-EAF6CD9B64B5}">
      <dgm:prSet/>
      <dgm:spPr/>
      <dgm:t>
        <a:bodyPr/>
        <a:lstStyle/>
        <a:p>
          <a:endParaRPr lang="es-ES"/>
        </a:p>
      </dgm:t>
    </dgm:pt>
    <dgm:pt modelId="{5D398C1A-DAE2-450E-AD3D-D8D52AD9703A}">
      <dgm:prSet/>
      <dgm:spPr/>
      <dgm:t>
        <a:bodyPr/>
        <a:lstStyle/>
        <a:p>
          <a:r>
            <a:rPr lang="es-ES" dirty="0" smtClean="0"/>
            <a:t>6. </a:t>
          </a:r>
          <a:r>
            <a:rPr lang="es-ES" dirty="0"/>
            <a:t>Marco referencial.</a:t>
          </a:r>
        </a:p>
      </dgm:t>
    </dgm:pt>
    <dgm:pt modelId="{C36F2AD6-D02E-4A5B-80AC-543AB70F1D83}" type="parTrans" cxnId="{A6D3B24F-BE6E-4837-8ABF-828AEAA55C35}">
      <dgm:prSet/>
      <dgm:spPr/>
      <dgm:t>
        <a:bodyPr/>
        <a:lstStyle/>
        <a:p>
          <a:endParaRPr lang="es-ES"/>
        </a:p>
      </dgm:t>
    </dgm:pt>
    <dgm:pt modelId="{39BA5E10-A8DA-48AB-A42C-4F755C7D16AF}" type="sibTrans" cxnId="{A6D3B24F-BE6E-4837-8ABF-828AEAA55C35}">
      <dgm:prSet/>
      <dgm:spPr/>
      <dgm:t>
        <a:bodyPr/>
        <a:lstStyle/>
        <a:p>
          <a:endParaRPr lang="es-ES"/>
        </a:p>
      </dgm:t>
    </dgm:pt>
    <dgm:pt modelId="{8807129E-BD07-4344-B009-F5D92F760CEF}">
      <dgm:prSet/>
      <dgm:spPr/>
      <dgm:t>
        <a:bodyPr/>
        <a:lstStyle/>
        <a:p>
          <a:r>
            <a:rPr lang="es-ES" dirty="0" smtClean="0"/>
            <a:t>7. Marco metodológico</a:t>
          </a:r>
          <a:endParaRPr lang="es-ES" dirty="0"/>
        </a:p>
      </dgm:t>
    </dgm:pt>
    <dgm:pt modelId="{494EAB07-10DD-4064-94C3-3DE60C58BAC2}" type="parTrans" cxnId="{E6B814F0-5A7A-462C-9D7E-9F5D32B8E331}">
      <dgm:prSet/>
      <dgm:spPr/>
      <dgm:t>
        <a:bodyPr/>
        <a:lstStyle/>
        <a:p>
          <a:endParaRPr lang="es-ES"/>
        </a:p>
      </dgm:t>
    </dgm:pt>
    <dgm:pt modelId="{E39A6526-5BE0-4B2E-91E1-EC98DA1C697B}" type="sibTrans" cxnId="{E6B814F0-5A7A-462C-9D7E-9F5D32B8E331}">
      <dgm:prSet/>
      <dgm:spPr/>
      <dgm:t>
        <a:bodyPr/>
        <a:lstStyle/>
        <a:p>
          <a:endParaRPr lang="es-ES"/>
        </a:p>
      </dgm:t>
    </dgm:pt>
    <dgm:pt modelId="{DCED430E-BB49-4B48-9BC8-61A959F473CF}">
      <dgm:prSet/>
      <dgm:spPr/>
      <dgm:t>
        <a:bodyPr/>
        <a:lstStyle/>
        <a:p>
          <a:r>
            <a:rPr lang="es-ES" dirty="0" smtClean="0"/>
            <a:t>Estadísticos </a:t>
          </a:r>
          <a:r>
            <a:rPr lang="es-ES" dirty="0" err="1" smtClean="0"/>
            <a:t>Univariados</a:t>
          </a:r>
          <a:endParaRPr lang="es-ES" dirty="0"/>
        </a:p>
      </dgm:t>
    </dgm:pt>
    <dgm:pt modelId="{99D7C713-89E8-4EBF-A461-6EAE9F05E216}" type="parTrans" cxnId="{A2C0A583-59DF-4FCA-92BF-F41C6853300A}">
      <dgm:prSet/>
      <dgm:spPr/>
      <dgm:t>
        <a:bodyPr/>
        <a:lstStyle/>
        <a:p>
          <a:endParaRPr lang="es-ES"/>
        </a:p>
      </dgm:t>
    </dgm:pt>
    <dgm:pt modelId="{7A4FDFE2-2827-4D5E-BAAF-657365B1B03A}" type="sibTrans" cxnId="{A2C0A583-59DF-4FCA-92BF-F41C6853300A}">
      <dgm:prSet/>
      <dgm:spPr/>
      <dgm:t>
        <a:bodyPr/>
        <a:lstStyle/>
        <a:p>
          <a:endParaRPr lang="es-ES"/>
        </a:p>
      </dgm:t>
    </dgm:pt>
    <dgm:pt modelId="{48872D7F-2BDE-4A27-813D-7DA0B2F178A6}">
      <dgm:prSet/>
      <dgm:spPr/>
      <dgm:t>
        <a:bodyPr/>
        <a:lstStyle/>
        <a:p>
          <a:r>
            <a:rPr lang="es-ES" dirty="0"/>
            <a:t>Estadísticos </a:t>
          </a:r>
          <a:r>
            <a:rPr lang="es-ES" dirty="0" err="1" smtClean="0"/>
            <a:t>Bivariados</a:t>
          </a:r>
          <a:endParaRPr lang="es-ES" dirty="0"/>
        </a:p>
      </dgm:t>
    </dgm:pt>
    <dgm:pt modelId="{164AF381-A6CF-44D0-8FB6-F389CF61E1F5}" type="parTrans" cxnId="{9EEC9C7D-6964-427F-905F-4AD170B79B18}">
      <dgm:prSet/>
      <dgm:spPr/>
      <dgm:t>
        <a:bodyPr/>
        <a:lstStyle/>
        <a:p>
          <a:endParaRPr lang="es-ES"/>
        </a:p>
      </dgm:t>
    </dgm:pt>
    <dgm:pt modelId="{6A8C2654-B5E0-4E76-936F-07F9EA89D8AF}" type="sibTrans" cxnId="{9EEC9C7D-6964-427F-905F-4AD170B79B18}">
      <dgm:prSet/>
      <dgm:spPr/>
      <dgm:t>
        <a:bodyPr/>
        <a:lstStyle/>
        <a:p>
          <a:endParaRPr lang="es-ES"/>
        </a:p>
      </dgm:t>
    </dgm:pt>
    <dgm:pt modelId="{87B33750-02B9-4C7D-B9D4-DA446E116342}">
      <dgm:prSet/>
      <dgm:spPr/>
      <dgm:t>
        <a:bodyPr/>
        <a:lstStyle/>
        <a:p>
          <a:r>
            <a:rPr lang="es-ES" dirty="0"/>
            <a:t>Conclusiones, </a:t>
          </a:r>
          <a:r>
            <a:rPr lang="es-ES" dirty="0" smtClean="0"/>
            <a:t>Recomendaciones y Propuesta.</a:t>
          </a:r>
          <a:endParaRPr lang="es-ES" dirty="0"/>
        </a:p>
      </dgm:t>
    </dgm:pt>
    <dgm:pt modelId="{12A5CEBC-C8F8-4BA4-A4CC-0EB526509812}" type="parTrans" cxnId="{62AAD1DF-0E41-49E7-BADA-B6AE7F7926CC}">
      <dgm:prSet/>
      <dgm:spPr/>
      <dgm:t>
        <a:bodyPr/>
        <a:lstStyle/>
        <a:p>
          <a:endParaRPr lang="es-ES"/>
        </a:p>
      </dgm:t>
    </dgm:pt>
    <dgm:pt modelId="{423DE63D-2FA5-46E6-B9C6-4E85CE2E4089}" type="sibTrans" cxnId="{62AAD1DF-0E41-49E7-BADA-B6AE7F7926CC}">
      <dgm:prSet/>
      <dgm:spPr/>
      <dgm:t>
        <a:bodyPr/>
        <a:lstStyle/>
        <a:p>
          <a:endParaRPr lang="es-ES"/>
        </a:p>
      </dgm:t>
    </dgm:pt>
    <dgm:pt modelId="{FD3F1332-CEDC-494D-9647-A384E095FAFA}">
      <dgm:prSet phldrT="[Texto]"/>
      <dgm:spPr/>
      <dgm:t>
        <a:bodyPr/>
        <a:lstStyle/>
        <a:p>
          <a:r>
            <a:rPr lang="es-ES" dirty="0" smtClean="0"/>
            <a:t>2. Formulación del problema</a:t>
          </a:r>
          <a:endParaRPr lang="es-ES" dirty="0"/>
        </a:p>
      </dgm:t>
    </dgm:pt>
    <dgm:pt modelId="{097053C2-0593-471F-947D-C6C53CE7A576}" type="parTrans" cxnId="{D975635F-A608-49C2-859E-0EE6C99DE892}">
      <dgm:prSet/>
      <dgm:spPr/>
      <dgm:t>
        <a:bodyPr/>
        <a:lstStyle/>
        <a:p>
          <a:endParaRPr lang="es-EC"/>
        </a:p>
      </dgm:t>
    </dgm:pt>
    <dgm:pt modelId="{A12F789A-4AD7-4FD6-A42F-CBB1B0D55DD0}" type="sibTrans" cxnId="{D975635F-A608-49C2-859E-0EE6C99DE892}">
      <dgm:prSet/>
      <dgm:spPr/>
      <dgm:t>
        <a:bodyPr/>
        <a:lstStyle/>
        <a:p>
          <a:endParaRPr lang="es-EC"/>
        </a:p>
      </dgm:t>
    </dgm:pt>
    <dgm:pt modelId="{A4A1EE74-22BC-48FD-9567-338F1D91A9BB}" type="pres">
      <dgm:prSet presAssocID="{238BF45E-A881-44C9-95AB-F690C3731DC2}" presName="vert0" presStyleCnt="0">
        <dgm:presLayoutVars>
          <dgm:dir/>
          <dgm:animOne val="branch"/>
          <dgm:animLvl val="lvl"/>
        </dgm:presLayoutVars>
      </dgm:prSet>
      <dgm:spPr/>
      <dgm:t>
        <a:bodyPr/>
        <a:lstStyle/>
        <a:p>
          <a:endParaRPr lang="es-EC"/>
        </a:p>
      </dgm:t>
    </dgm:pt>
    <dgm:pt modelId="{9EF98ED2-9F28-4F5A-B7DE-69F2B232A538}" type="pres">
      <dgm:prSet presAssocID="{0E256B29-8AA4-4E8E-8FB3-FEC92B982805}" presName="thickLine" presStyleLbl="alignNode1" presStyleIdx="0" presStyleCnt="10"/>
      <dgm:spPr/>
    </dgm:pt>
    <dgm:pt modelId="{E9AA0A08-82CF-4B70-8C73-7D5351312C93}" type="pres">
      <dgm:prSet presAssocID="{0E256B29-8AA4-4E8E-8FB3-FEC92B982805}" presName="horz1" presStyleCnt="0"/>
      <dgm:spPr/>
    </dgm:pt>
    <dgm:pt modelId="{92C44D65-C98D-4BDC-91EA-DE7D77E6D095}" type="pres">
      <dgm:prSet presAssocID="{0E256B29-8AA4-4E8E-8FB3-FEC92B982805}" presName="tx1" presStyleLbl="revTx" presStyleIdx="0" presStyleCnt="10" custLinFactNeighborX="121" custLinFactNeighborY="-43718"/>
      <dgm:spPr/>
      <dgm:t>
        <a:bodyPr/>
        <a:lstStyle/>
        <a:p>
          <a:endParaRPr lang="es-EC"/>
        </a:p>
      </dgm:t>
    </dgm:pt>
    <dgm:pt modelId="{596989A2-10F5-4D9B-893F-D88A6CF0EC1D}" type="pres">
      <dgm:prSet presAssocID="{0E256B29-8AA4-4E8E-8FB3-FEC92B982805}" presName="vert1" presStyleCnt="0"/>
      <dgm:spPr/>
    </dgm:pt>
    <dgm:pt modelId="{9C580117-9502-4EBE-B6A9-2330FF301067}" type="pres">
      <dgm:prSet presAssocID="{FD3F1332-CEDC-494D-9647-A384E095FAFA}" presName="thickLine" presStyleLbl="alignNode1" presStyleIdx="1" presStyleCnt="10"/>
      <dgm:spPr/>
    </dgm:pt>
    <dgm:pt modelId="{5DE11417-E414-4829-97F0-EAF3C0AC5735}" type="pres">
      <dgm:prSet presAssocID="{FD3F1332-CEDC-494D-9647-A384E095FAFA}" presName="horz1" presStyleCnt="0"/>
      <dgm:spPr/>
    </dgm:pt>
    <dgm:pt modelId="{619FA7B5-DC2B-4BF8-B758-74E26D18A6B2}" type="pres">
      <dgm:prSet presAssocID="{FD3F1332-CEDC-494D-9647-A384E095FAFA}" presName="tx1" presStyleLbl="revTx" presStyleIdx="1" presStyleCnt="10"/>
      <dgm:spPr/>
      <dgm:t>
        <a:bodyPr/>
        <a:lstStyle/>
        <a:p>
          <a:endParaRPr lang="es-EC"/>
        </a:p>
      </dgm:t>
    </dgm:pt>
    <dgm:pt modelId="{DCEDB4D4-299B-47AE-8795-7D2C35B05550}" type="pres">
      <dgm:prSet presAssocID="{FD3F1332-CEDC-494D-9647-A384E095FAFA}" presName="vert1" presStyleCnt="0"/>
      <dgm:spPr/>
    </dgm:pt>
    <dgm:pt modelId="{41B9B152-4579-4EB6-A94F-E364B66A324A}" type="pres">
      <dgm:prSet presAssocID="{6FA54A6F-6A15-4364-AE1B-CA17BDD6E179}" presName="thickLine" presStyleLbl="alignNode1" presStyleIdx="2" presStyleCnt="10"/>
      <dgm:spPr/>
    </dgm:pt>
    <dgm:pt modelId="{470A3A8B-F1F7-4BC0-9BDE-F2F2ED83DB84}" type="pres">
      <dgm:prSet presAssocID="{6FA54A6F-6A15-4364-AE1B-CA17BDD6E179}" presName="horz1" presStyleCnt="0"/>
      <dgm:spPr/>
    </dgm:pt>
    <dgm:pt modelId="{AB09DA44-A60E-44AA-ABB8-67EFC94BDBA3}" type="pres">
      <dgm:prSet presAssocID="{6FA54A6F-6A15-4364-AE1B-CA17BDD6E179}" presName="tx1" presStyleLbl="revTx" presStyleIdx="2" presStyleCnt="10"/>
      <dgm:spPr/>
      <dgm:t>
        <a:bodyPr/>
        <a:lstStyle/>
        <a:p>
          <a:endParaRPr lang="es-EC"/>
        </a:p>
      </dgm:t>
    </dgm:pt>
    <dgm:pt modelId="{F2C199B5-AF85-4953-8EEA-2F49A0FC0E40}" type="pres">
      <dgm:prSet presAssocID="{6FA54A6F-6A15-4364-AE1B-CA17BDD6E179}" presName="vert1" presStyleCnt="0"/>
      <dgm:spPr/>
    </dgm:pt>
    <dgm:pt modelId="{ECF3EE9C-A4BD-4FE4-B855-EA49812973A3}" type="pres">
      <dgm:prSet presAssocID="{EABE7E30-CDC5-4605-A85C-065BFB1DEE34}" presName="thickLine" presStyleLbl="alignNode1" presStyleIdx="3" presStyleCnt="10"/>
      <dgm:spPr/>
    </dgm:pt>
    <dgm:pt modelId="{76150234-7916-4B9D-B164-65EE55B85022}" type="pres">
      <dgm:prSet presAssocID="{EABE7E30-CDC5-4605-A85C-065BFB1DEE34}" presName="horz1" presStyleCnt="0"/>
      <dgm:spPr/>
    </dgm:pt>
    <dgm:pt modelId="{EF0BA568-617E-4799-A702-0A07BF2E5614}" type="pres">
      <dgm:prSet presAssocID="{EABE7E30-CDC5-4605-A85C-065BFB1DEE34}" presName="tx1" presStyleLbl="revTx" presStyleIdx="3" presStyleCnt="10"/>
      <dgm:spPr/>
      <dgm:t>
        <a:bodyPr/>
        <a:lstStyle/>
        <a:p>
          <a:endParaRPr lang="es-EC"/>
        </a:p>
      </dgm:t>
    </dgm:pt>
    <dgm:pt modelId="{AB77F8F6-2383-4963-8E49-4A29B8C75431}" type="pres">
      <dgm:prSet presAssocID="{EABE7E30-CDC5-4605-A85C-065BFB1DEE34}" presName="vert1" presStyleCnt="0"/>
      <dgm:spPr/>
    </dgm:pt>
    <dgm:pt modelId="{9CE9449A-B6BC-4A85-A779-AE45A8D5D6AD}" type="pres">
      <dgm:prSet presAssocID="{26854C7B-983D-4C75-96E2-CAF73463A217}" presName="thickLine" presStyleLbl="alignNode1" presStyleIdx="4" presStyleCnt="10"/>
      <dgm:spPr/>
    </dgm:pt>
    <dgm:pt modelId="{E0FE152C-4C3F-485A-A46D-86BA8DD9DC2B}" type="pres">
      <dgm:prSet presAssocID="{26854C7B-983D-4C75-96E2-CAF73463A217}" presName="horz1" presStyleCnt="0"/>
      <dgm:spPr/>
    </dgm:pt>
    <dgm:pt modelId="{E5546FA8-EE56-4882-95F5-5789F813D863}" type="pres">
      <dgm:prSet presAssocID="{26854C7B-983D-4C75-96E2-CAF73463A217}" presName="tx1" presStyleLbl="revTx" presStyleIdx="4" presStyleCnt="10" custScaleY="155652"/>
      <dgm:spPr/>
      <dgm:t>
        <a:bodyPr/>
        <a:lstStyle/>
        <a:p>
          <a:endParaRPr lang="es-EC"/>
        </a:p>
      </dgm:t>
    </dgm:pt>
    <dgm:pt modelId="{A2045C48-CA42-4E92-987F-C2DCFC41D3EA}" type="pres">
      <dgm:prSet presAssocID="{26854C7B-983D-4C75-96E2-CAF73463A217}" presName="vert1" presStyleCnt="0"/>
      <dgm:spPr/>
    </dgm:pt>
    <dgm:pt modelId="{112DD455-0B96-4B4D-B8DE-E124FABF0003}" type="pres">
      <dgm:prSet presAssocID="{5D398C1A-DAE2-450E-AD3D-D8D52AD9703A}" presName="thickLine" presStyleLbl="alignNode1" presStyleIdx="5" presStyleCnt="10"/>
      <dgm:spPr/>
    </dgm:pt>
    <dgm:pt modelId="{0AB6C32E-80C7-444E-95A2-B7FC1897AF7A}" type="pres">
      <dgm:prSet presAssocID="{5D398C1A-DAE2-450E-AD3D-D8D52AD9703A}" presName="horz1" presStyleCnt="0"/>
      <dgm:spPr/>
    </dgm:pt>
    <dgm:pt modelId="{D475D2C2-7ED0-4A04-80AD-FDFDB6A9A8A3}" type="pres">
      <dgm:prSet presAssocID="{5D398C1A-DAE2-450E-AD3D-D8D52AD9703A}" presName="tx1" presStyleLbl="revTx" presStyleIdx="5" presStyleCnt="10"/>
      <dgm:spPr/>
      <dgm:t>
        <a:bodyPr/>
        <a:lstStyle/>
        <a:p>
          <a:endParaRPr lang="es-EC"/>
        </a:p>
      </dgm:t>
    </dgm:pt>
    <dgm:pt modelId="{374CA80D-E070-4B34-ACB2-C0094FD7B1FF}" type="pres">
      <dgm:prSet presAssocID="{5D398C1A-DAE2-450E-AD3D-D8D52AD9703A}" presName="vert1" presStyleCnt="0"/>
      <dgm:spPr/>
    </dgm:pt>
    <dgm:pt modelId="{F6A6FD1E-0A41-4BE0-A700-34C9E25F8612}" type="pres">
      <dgm:prSet presAssocID="{8807129E-BD07-4344-B009-F5D92F760CEF}" presName="thickLine" presStyleLbl="alignNode1" presStyleIdx="6" presStyleCnt="10"/>
      <dgm:spPr/>
    </dgm:pt>
    <dgm:pt modelId="{6E7EF99B-789B-4CF0-A3A7-54DE40D4D92A}" type="pres">
      <dgm:prSet presAssocID="{8807129E-BD07-4344-B009-F5D92F760CEF}" presName="horz1" presStyleCnt="0"/>
      <dgm:spPr/>
    </dgm:pt>
    <dgm:pt modelId="{EEBF5DFA-6978-45D9-B1B7-C7415AC70E61}" type="pres">
      <dgm:prSet presAssocID="{8807129E-BD07-4344-B009-F5D92F760CEF}" presName="tx1" presStyleLbl="revTx" presStyleIdx="6" presStyleCnt="10"/>
      <dgm:spPr/>
      <dgm:t>
        <a:bodyPr/>
        <a:lstStyle/>
        <a:p>
          <a:endParaRPr lang="es-EC"/>
        </a:p>
      </dgm:t>
    </dgm:pt>
    <dgm:pt modelId="{30BE498A-43F0-4543-B120-CFE84DF0E220}" type="pres">
      <dgm:prSet presAssocID="{8807129E-BD07-4344-B009-F5D92F760CEF}" presName="vert1" presStyleCnt="0"/>
      <dgm:spPr/>
    </dgm:pt>
    <dgm:pt modelId="{3C34A95F-5482-4E4D-9CD6-04C1778C9A98}" type="pres">
      <dgm:prSet presAssocID="{DCED430E-BB49-4B48-9BC8-61A959F473CF}" presName="thickLine" presStyleLbl="alignNode1" presStyleIdx="7" presStyleCnt="10"/>
      <dgm:spPr/>
    </dgm:pt>
    <dgm:pt modelId="{F4171CB8-FF11-4932-8133-B547DA2105F0}" type="pres">
      <dgm:prSet presAssocID="{DCED430E-BB49-4B48-9BC8-61A959F473CF}" presName="horz1" presStyleCnt="0"/>
      <dgm:spPr/>
    </dgm:pt>
    <dgm:pt modelId="{565E74F0-BED4-4393-9711-246DE25B4F57}" type="pres">
      <dgm:prSet presAssocID="{DCED430E-BB49-4B48-9BC8-61A959F473CF}" presName="tx1" presStyleLbl="revTx" presStyleIdx="7" presStyleCnt="10"/>
      <dgm:spPr/>
      <dgm:t>
        <a:bodyPr/>
        <a:lstStyle/>
        <a:p>
          <a:endParaRPr lang="es-EC"/>
        </a:p>
      </dgm:t>
    </dgm:pt>
    <dgm:pt modelId="{57B33483-8087-4E53-8FE2-8876BA50D210}" type="pres">
      <dgm:prSet presAssocID="{DCED430E-BB49-4B48-9BC8-61A959F473CF}" presName="vert1" presStyleCnt="0"/>
      <dgm:spPr/>
    </dgm:pt>
    <dgm:pt modelId="{A20B002D-CA8D-4412-B9C8-4313AD830822}" type="pres">
      <dgm:prSet presAssocID="{48872D7F-2BDE-4A27-813D-7DA0B2F178A6}" presName="thickLine" presStyleLbl="alignNode1" presStyleIdx="8" presStyleCnt="10"/>
      <dgm:spPr/>
    </dgm:pt>
    <dgm:pt modelId="{9D03F0C7-DD2C-4182-BA67-C9EE18A170E0}" type="pres">
      <dgm:prSet presAssocID="{48872D7F-2BDE-4A27-813D-7DA0B2F178A6}" presName="horz1" presStyleCnt="0"/>
      <dgm:spPr/>
    </dgm:pt>
    <dgm:pt modelId="{26A2821E-F4ED-4A3C-91AC-AE67F996C28A}" type="pres">
      <dgm:prSet presAssocID="{48872D7F-2BDE-4A27-813D-7DA0B2F178A6}" presName="tx1" presStyleLbl="revTx" presStyleIdx="8" presStyleCnt="10"/>
      <dgm:spPr/>
      <dgm:t>
        <a:bodyPr/>
        <a:lstStyle/>
        <a:p>
          <a:endParaRPr lang="es-EC"/>
        </a:p>
      </dgm:t>
    </dgm:pt>
    <dgm:pt modelId="{CBB2AABC-BAAC-4AF7-A6CF-6E465A3F2ADC}" type="pres">
      <dgm:prSet presAssocID="{48872D7F-2BDE-4A27-813D-7DA0B2F178A6}" presName="vert1" presStyleCnt="0"/>
      <dgm:spPr/>
    </dgm:pt>
    <dgm:pt modelId="{5D632E54-BB2D-46A3-B172-A09030080AFB}" type="pres">
      <dgm:prSet presAssocID="{87B33750-02B9-4C7D-B9D4-DA446E116342}" presName="thickLine" presStyleLbl="alignNode1" presStyleIdx="9" presStyleCnt="10"/>
      <dgm:spPr/>
    </dgm:pt>
    <dgm:pt modelId="{834D3734-E6A9-42B8-90BF-435AB311F565}" type="pres">
      <dgm:prSet presAssocID="{87B33750-02B9-4C7D-B9D4-DA446E116342}" presName="horz1" presStyleCnt="0"/>
      <dgm:spPr/>
    </dgm:pt>
    <dgm:pt modelId="{7D08330D-9BB1-49E2-9526-AC7DDF36F9B3}" type="pres">
      <dgm:prSet presAssocID="{87B33750-02B9-4C7D-B9D4-DA446E116342}" presName="tx1" presStyleLbl="revTx" presStyleIdx="9" presStyleCnt="10"/>
      <dgm:spPr/>
      <dgm:t>
        <a:bodyPr/>
        <a:lstStyle/>
        <a:p>
          <a:endParaRPr lang="es-EC"/>
        </a:p>
      </dgm:t>
    </dgm:pt>
    <dgm:pt modelId="{D3629D75-24FB-452E-8B21-311151F9643C}" type="pres">
      <dgm:prSet presAssocID="{87B33750-02B9-4C7D-B9D4-DA446E116342}" presName="vert1" presStyleCnt="0"/>
      <dgm:spPr/>
    </dgm:pt>
  </dgm:ptLst>
  <dgm:cxnLst>
    <dgm:cxn modelId="{7EF0E321-5722-43AD-A858-CFEAFA64A487}" srcId="{238BF45E-A881-44C9-95AB-F690C3731DC2}" destId="{0E256B29-8AA4-4E8E-8FB3-FEC92B982805}" srcOrd="0" destOrd="0" parTransId="{9D3DAE57-58FA-4093-8C84-00D544D59AAC}" sibTransId="{57F8D1AB-039D-493E-AA2B-CE29BC439B70}"/>
    <dgm:cxn modelId="{878B8FE9-6DBC-4734-82AA-2389520C77ED}" type="presOf" srcId="{48872D7F-2BDE-4A27-813D-7DA0B2F178A6}" destId="{26A2821E-F4ED-4A3C-91AC-AE67F996C28A}" srcOrd="0" destOrd="0" presId="urn:microsoft.com/office/officeart/2008/layout/LinedList"/>
    <dgm:cxn modelId="{9152304E-C3C9-4883-8C7A-00DA67BFC186}" type="presOf" srcId="{EABE7E30-CDC5-4605-A85C-065BFB1DEE34}" destId="{EF0BA568-617E-4799-A702-0A07BF2E5614}" srcOrd="0" destOrd="0" presId="urn:microsoft.com/office/officeart/2008/layout/LinedList"/>
    <dgm:cxn modelId="{9DD5C2EF-0B92-49CF-B8E0-1F51E2B08290}" type="presOf" srcId="{8807129E-BD07-4344-B009-F5D92F760CEF}" destId="{EEBF5DFA-6978-45D9-B1B7-C7415AC70E61}" srcOrd="0" destOrd="0" presId="urn:microsoft.com/office/officeart/2008/layout/LinedList"/>
    <dgm:cxn modelId="{E6B814F0-5A7A-462C-9D7E-9F5D32B8E331}" srcId="{238BF45E-A881-44C9-95AB-F690C3731DC2}" destId="{8807129E-BD07-4344-B009-F5D92F760CEF}" srcOrd="6" destOrd="0" parTransId="{494EAB07-10DD-4064-94C3-3DE60C58BAC2}" sibTransId="{E39A6526-5BE0-4B2E-91E1-EC98DA1C697B}"/>
    <dgm:cxn modelId="{49F61C9D-846B-43F3-B6F2-CA15569A1F86}" type="presOf" srcId="{DCED430E-BB49-4B48-9BC8-61A959F473CF}" destId="{565E74F0-BED4-4393-9711-246DE25B4F57}" srcOrd="0" destOrd="0" presId="urn:microsoft.com/office/officeart/2008/layout/LinedList"/>
    <dgm:cxn modelId="{A2C0A583-59DF-4FCA-92BF-F41C6853300A}" srcId="{238BF45E-A881-44C9-95AB-F690C3731DC2}" destId="{DCED430E-BB49-4B48-9BC8-61A959F473CF}" srcOrd="7" destOrd="0" parTransId="{99D7C713-89E8-4EBF-A461-6EAE9F05E216}" sibTransId="{7A4FDFE2-2827-4D5E-BAAF-657365B1B03A}"/>
    <dgm:cxn modelId="{9EEC9C7D-6964-427F-905F-4AD170B79B18}" srcId="{238BF45E-A881-44C9-95AB-F690C3731DC2}" destId="{48872D7F-2BDE-4A27-813D-7DA0B2F178A6}" srcOrd="8" destOrd="0" parTransId="{164AF381-A6CF-44D0-8FB6-F389CF61E1F5}" sibTransId="{6A8C2654-B5E0-4E76-936F-07F9EA89D8AF}"/>
    <dgm:cxn modelId="{821B8142-63B4-42D9-8DC1-E164D1768797}" type="presOf" srcId="{0E256B29-8AA4-4E8E-8FB3-FEC92B982805}" destId="{92C44D65-C98D-4BDC-91EA-DE7D77E6D095}" srcOrd="0" destOrd="0" presId="urn:microsoft.com/office/officeart/2008/layout/LinedList"/>
    <dgm:cxn modelId="{F069D1EE-BA86-47D7-8DE9-7346C4B2DEBD}" type="presOf" srcId="{238BF45E-A881-44C9-95AB-F690C3731DC2}" destId="{A4A1EE74-22BC-48FD-9567-338F1D91A9BB}" srcOrd="0" destOrd="0" presId="urn:microsoft.com/office/officeart/2008/layout/LinedList"/>
    <dgm:cxn modelId="{A6D3B24F-BE6E-4837-8ABF-828AEAA55C35}" srcId="{238BF45E-A881-44C9-95AB-F690C3731DC2}" destId="{5D398C1A-DAE2-450E-AD3D-D8D52AD9703A}" srcOrd="5" destOrd="0" parTransId="{C36F2AD6-D02E-4A5B-80AC-543AB70F1D83}" sibTransId="{39BA5E10-A8DA-48AB-A42C-4F755C7D16AF}"/>
    <dgm:cxn modelId="{08520069-251C-4B40-ABCB-070A04B4F24E}" type="presOf" srcId="{6FA54A6F-6A15-4364-AE1B-CA17BDD6E179}" destId="{AB09DA44-A60E-44AA-ABB8-67EFC94BDBA3}" srcOrd="0" destOrd="0" presId="urn:microsoft.com/office/officeart/2008/layout/LinedList"/>
    <dgm:cxn modelId="{D975635F-A608-49C2-859E-0EE6C99DE892}" srcId="{238BF45E-A881-44C9-95AB-F690C3731DC2}" destId="{FD3F1332-CEDC-494D-9647-A384E095FAFA}" srcOrd="1" destOrd="0" parTransId="{097053C2-0593-471F-947D-C6C53CE7A576}" sibTransId="{A12F789A-4AD7-4FD6-A42F-CBB1B0D55DD0}"/>
    <dgm:cxn modelId="{3F6B0C5C-12C6-4DC7-8BEB-566D2EE581F3}" type="presOf" srcId="{5D398C1A-DAE2-450E-AD3D-D8D52AD9703A}" destId="{D475D2C2-7ED0-4A04-80AD-FDFDB6A9A8A3}" srcOrd="0" destOrd="0" presId="urn:microsoft.com/office/officeart/2008/layout/LinedList"/>
    <dgm:cxn modelId="{3107E104-54F3-47FB-B70E-D556751BE96E}" type="presOf" srcId="{26854C7B-983D-4C75-96E2-CAF73463A217}" destId="{E5546FA8-EE56-4882-95F5-5789F813D863}" srcOrd="0" destOrd="0" presId="urn:microsoft.com/office/officeart/2008/layout/LinedList"/>
    <dgm:cxn modelId="{593011BA-3C9A-4F07-A3EB-07EDA44E6136}" srcId="{238BF45E-A881-44C9-95AB-F690C3731DC2}" destId="{EABE7E30-CDC5-4605-A85C-065BFB1DEE34}" srcOrd="3" destOrd="0" parTransId="{0C5109ED-29B6-4BE0-8879-FEA7DB35A1EA}" sibTransId="{055C60F0-A8BD-42F5-80D3-92E6A1D5D593}"/>
    <dgm:cxn modelId="{EE98CF6B-A249-4B29-B0EF-8E1FD1DD2AC5}" type="presOf" srcId="{FD3F1332-CEDC-494D-9647-A384E095FAFA}" destId="{619FA7B5-DC2B-4BF8-B758-74E26D18A6B2}" srcOrd="0" destOrd="0" presId="urn:microsoft.com/office/officeart/2008/layout/LinedList"/>
    <dgm:cxn modelId="{833B38F0-9A2D-4C9E-9219-5719F4E93F9E}" srcId="{238BF45E-A881-44C9-95AB-F690C3731DC2}" destId="{6FA54A6F-6A15-4364-AE1B-CA17BDD6E179}" srcOrd="2" destOrd="0" parTransId="{BBD9ACFD-7198-4C00-AA49-DC09591C565A}" sibTransId="{F799CE80-B19C-4AE0-BBA1-E07434FA22DC}"/>
    <dgm:cxn modelId="{62AAD1DF-0E41-49E7-BADA-B6AE7F7926CC}" srcId="{238BF45E-A881-44C9-95AB-F690C3731DC2}" destId="{87B33750-02B9-4C7D-B9D4-DA446E116342}" srcOrd="9" destOrd="0" parTransId="{12A5CEBC-C8F8-4BA4-A4CC-0EB526509812}" sibTransId="{423DE63D-2FA5-46E6-B9C6-4E85CE2E4089}"/>
    <dgm:cxn modelId="{C4C41230-D00E-4184-A793-CAAF3EC16358}" type="presOf" srcId="{87B33750-02B9-4C7D-B9D4-DA446E116342}" destId="{7D08330D-9BB1-49E2-9526-AC7DDF36F9B3}" srcOrd="0" destOrd="0" presId="urn:microsoft.com/office/officeart/2008/layout/LinedList"/>
    <dgm:cxn modelId="{60E5FFAD-C306-464F-9A61-EAF6CD9B64B5}" srcId="{238BF45E-A881-44C9-95AB-F690C3731DC2}" destId="{26854C7B-983D-4C75-96E2-CAF73463A217}" srcOrd="4" destOrd="0" parTransId="{D1AA6926-9585-40B6-A104-CBFB24215B89}" sibTransId="{3131BBCC-8E21-422F-8664-2276CBE5F6C4}"/>
    <dgm:cxn modelId="{654D493E-8C5A-4DCC-81D0-B4B198440FCC}" type="presParOf" srcId="{A4A1EE74-22BC-48FD-9567-338F1D91A9BB}" destId="{9EF98ED2-9F28-4F5A-B7DE-69F2B232A538}" srcOrd="0" destOrd="0" presId="urn:microsoft.com/office/officeart/2008/layout/LinedList"/>
    <dgm:cxn modelId="{B95FF135-A386-424C-BB4B-521644B05DEC}" type="presParOf" srcId="{A4A1EE74-22BC-48FD-9567-338F1D91A9BB}" destId="{E9AA0A08-82CF-4B70-8C73-7D5351312C93}" srcOrd="1" destOrd="0" presId="urn:microsoft.com/office/officeart/2008/layout/LinedList"/>
    <dgm:cxn modelId="{55357B65-876C-446B-9F9B-A15D44293FC7}" type="presParOf" srcId="{E9AA0A08-82CF-4B70-8C73-7D5351312C93}" destId="{92C44D65-C98D-4BDC-91EA-DE7D77E6D095}" srcOrd="0" destOrd="0" presId="urn:microsoft.com/office/officeart/2008/layout/LinedList"/>
    <dgm:cxn modelId="{F9FA79C8-16C5-484C-B83B-0F7537D441AE}" type="presParOf" srcId="{E9AA0A08-82CF-4B70-8C73-7D5351312C93}" destId="{596989A2-10F5-4D9B-893F-D88A6CF0EC1D}" srcOrd="1" destOrd="0" presId="urn:microsoft.com/office/officeart/2008/layout/LinedList"/>
    <dgm:cxn modelId="{CCB7C694-2311-402F-AF62-9552ECA06A6A}" type="presParOf" srcId="{A4A1EE74-22BC-48FD-9567-338F1D91A9BB}" destId="{9C580117-9502-4EBE-B6A9-2330FF301067}" srcOrd="2" destOrd="0" presId="urn:microsoft.com/office/officeart/2008/layout/LinedList"/>
    <dgm:cxn modelId="{07BB9D31-56D2-4D3D-B399-26E1F77BA68C}" type="presParOf" srcId="{A4A1EE74-22BC-48FD-9567-338F1D91A9BB}" destId="{5DE11417-E414-4829-97F0-EAF3C0AC5735}" srcOrd="3" destOrd="0" presId="urn:microsoft.com/office/officeart/2008/layout/LinedList"/>
    <dgm:cxn modelId="{91D0CA57-561A-4A7C-85C2-48B5C0BC12DE}" type="presParOf" srcId="{5DE11417-E414-4829-97F0-EAF3C0AC5735}" destId="{619FA7B5-DC2B-4BF8-B758-74E26D18A6B2}" srcOrd="0" destOrd="0" presId="urn:microsoft.com/office/officeart/2008/layout/LinedList"/>
    <dgm:cxn modelId="{0F96BFA1-DEB8-4751-9ECB-F63FFBC74C7C}" type="presParOf" srcId="{5DE11417-E414-4829-97F0-EAF3C0AC5735}" destId="{DCEDB4D4-299B-47AE-8795-7D2C35B05550}" srcOrd="1" destOrd="0" presId="urn:microsoft.com/office/officeart/2008/layout/LinedList"/>
    <dgm:cxn modelId="{FA2EFDDC-B61A-4308-9508-17B901DB5012}" type="presParOf" srcId="{A4A1EE74-22BC-48FD-9567-338F1D91A9BB}" destId="{41B9B152-4579-4EB6-A94F-E364B66A324A}" srcOrd="4" destOrd="0" presId="urn:microsoft.com/office/officeart/2008/layout/LinedList"/>
    <dgm:cxn modelId="{61EA0002-DFC9-4C4E-9480-76A3AC2593D0}" type="presParOf" srcId="{A4A1EE74-22BC-48FD-9567-338F1D91A9BB}" destId="{470A3A8B-F1F7-4BC0-9BDE-F2F2ED83DB84}" srcOrd="5" destOrd="0" presId="urn:microsoft.com/office/officeart/2008/layout/LinedList"/>
    <dgm:cxn modelId="{E4F829D6-E1B1-4BC3-A79F-171536CA4B5C}" type="presParOf" srcId="{470A3A8B-F1F7-4BC0-9BDE-F2F2ED83DB84}" destId="{AB09DA44-A60E-44AA-ABB8-67EFC94BDBA3}" srcOrd="0" destOrd="0" presId="urn:microsoft.com/office/officeart/2008/layout/LinedList"/>
    <dgm:cxn modelId="{4953017A-C192-4ED1-99C2-52FCF8703286}" type="presParOf" srcId="{470A3A8B-F1F7-4BC0-9BDE-F2F2ED83DB84}" destId="{F2C199B5-AF85-4953-8EEA-2F49A0FC0E40}" srcOrd="1" destOrd="0" presId="urn:microsoft.com/office/officeart/2008/layout/LinedList"/>
    <dgm:cxn modelId="{B75CE9E3-A130-43E8-807A-5A9E13739893}" type="presParOf" srcId="{A4A1EE74-22BC-48FD-9567-338F1D91A9BB}" destId="{ECF3EE9C-A4BD-4FE4-B855-EA49812973A3}" srcOrd="6" destOrd="0" presId="urn:microsoft.com/office/officeart/2008/layout/LinedList"/>
    <dgm:cxn modelId="{AD7AA88A-12E0-4253-94AB-4569907F142C}" type="presParOf" srcId="{A4A1EE74-22BC-48FD-9567-338F1D91A9BB}" destId="{76150234-7916-4B9D-B164-65EE55B85022}" srcOrd="7" destOrd="0" presId="urn:microsoft.com/office/officeart/2008/layout/LinedList"/>
    <dgm:cxn modelId="{1C0435CD-E0DE-4865-A191-94821257BE13}" type="presParOf" srcId="{76150234-7916-4B9D-B164-65EE55B85022}" destId="{EF0BA568-617E-4799-A702-0A07BF2E5614}" srcOrd="0" destOrd="0" presId="urn:microsoft.com/office/officeart/2008/layout/LinedList"/>
    <dgm:cxn modelId="{9EBAF492-669B-4BCA-B52A-3BAEC1D7B2F5}" type="presParOf" srcId="{76150234-7916-4B9D-B164-65EE55B85022}" destId="{AB77F8F6-2383-4963-8E49-4A29B8C75431}" srcOrd="1" destOrd="0" presId="urn:microsoft.com/office/officeart/2008/layout/LinedList"/>
    <dgm:cxn modelId="{266797DF-4548-4152-B3AC-5920D495C740}" type="presParOf" srcId="{A4A1EE74-22BC-48FD-9567-338F1D91A9BB}" destId="{9CE9449A-B6BC-4A85-A779-AE45A8D5D6AD}" srcOrd="8" destOrd="0" presId="urn:microsoft.com/office/officeart/2008/layout/LinedList"/>
    <dgm:cxn modelId="{DF50314E-0713-4D71-8F6B-B85B448EF26B}" type="presParOf" srcId="{A4A1EE74-22BC-48FD-9567-338F1D91A9BB}" destId="{E0FE152C-4C3F-485A-A46D-86BA8DD9DC2B}" srcOrd="9" destOrd="0" presId="urn:microsoft.com/office/officeart/2008/layout/LinedList"/>
    <dgm:cxn modelId="{B6E4FC5C-3245-4801-9D8C-13FD79FD8AF4}" type="presParOf" srcId="{E0FE152C-4C3F-485A-A46D-86BA8DD9DC2B}" destId="{E5546FA8-EE56-4882-95F5-5789F813D863}" srcOrd="0" destOrd="0" presId="urn:microsoft.com/office/officeart/2008/layout/LinedList"/>
    <dgm:cxn modelId="{B8CC2FC7-CF72-441F-9536-2E385D098A08}" type="presParOf" srcId="{E0FE152C-4C3F-485A-A46D-86BA8DD9DC2B}" destId="{A2045C48-CA42-4E92-987F-C2DCFC41D3EA}" srcOrd="1" destOrd="0" presId="urn:microsoft.com/office/officeart/2008/layout/LinedList"/>
    <dgm:cxn modelId="{0F69A4B5-E330-48A2-8778-9DC207835FC5}" type="presParOf" srcId="{A4A1EE74-22BC-48FD-9567-338F1D91A9BB}" destId="{112DD455-0B96-4B4D-B8DE-E124FABF0003}" srcOrd="10" destOrd="0" presId="urn:microsoft.com/office/officeart/2008/layout/LinedList"/>
    <dgm:cxn modelId="{99BF2668-E73A-4CFE-8225-DE8BE0108C79}" type="presParOf" srcId="{A4A1EE74-22BC-48FD-9567-338F1D91A9BB}" destId="{0AB6C32E-80C7-444E-95A2-B7FC1897AF7A}" srcOrd="11" destOrd="0" presId="urn:microsoft.com/office/officeart/2008/layout/LinedList"/>
    <dgm:cxn modelId="{FE5A1D01-AFF3-4FD7-8F08-E829732C2620}" type="presParOf" srcId="{0AB6C32E-80C7-444E-95A2-B7FC1897AF7A}" destId="{D475D2C2-7ED0-4A04-80AD-FDFDB6A9A8A3}" srcOrd="0" destOrd="0" presId="urn:microsoft.com/office/officeart/2008/layout/LinedList"/>
    <dgm:cxn modelId="{5DA41E14-1357-47C7-A1B3-9B25139748BD}" type="presParOf" srcId="{0AB6C32E-80C7-444E-95A2-B7FC1897AF7A}" destId="{374CA80D-E070-4B34-ACB2-C0094FD7B1FF}" srcOrd="1" destOrd="0" presId="urn:microsoft.com/office/officeart/2008/layout/LinedList"/>
    <dgm:cxn modelId="{B6F99594-C68D-48D3-8E37-CDE746813876}" type="presParOf" srcId="{A4A1EE74-22BC-48FD-9567-338F1D91A9BB}" destId="{F6A6FD1E-0A41-4BE0-A700-34C9E25F8612}" srcOrd="12" destOrd="0" presId="urn:microsoft.com/office/officeart/2008/layout/LinedList"/>
    <dgm:cxn modelId="{6B93FA8D-09C4-43E5-A36F-D1B81AC30702}" type="presParOf" srcId="{A4A1EE74-22BC-48FD-9567-338F1D91A9BB}" destId="{6E7EF99B-789B-4CF0-A3A7-54DE40D4D92A}" srcOrd="13" destOrd="0" presId="urn:microsoft.com/office/officeart/2008/layout/LinedList"/>
    <dgm:cxn modelId="{D24B6E2A-647C-489A-B941-87EECD0803C8}" type="presParOf" srcId="{6E7EF99B-789B-4CF0-A3A7-54DE40D4D92A}" destId="{EEBF5DFA-6978-45D9-B1B7-C7415AC70E61}" srcOrd="0" destOrd="0" presId="urn:microsoft.com/office/officeart/2008/layout/LinedList"/>
    <dgm:cxn modelId="{2398B430-32FC-4A68-9194-8D784B15ED4B}" type="presParOf" srcId="{6E7EF99B-789B-4CF0-A3A7-54DE40D4D92A}" destId="{30BE498A-43F0-4543-B120-CFE84DF0E220}" srcOrd="1" destOrd="0" presId="urn:microsoft.com/office/officeart/2008/layout/LinedList"/>
    <dgm:cxn modelId="{20F9E258-7A9B-4ECC-A2F2-DCD66384CCCA}" type="presParOf" srcId="{A4A1EE74-22BC-48FD-9567-338F1D91A9BB}" destId="{3C34A95F-5482-4E4D-9CD6-04C1778C9A98}" srcOrd="14" destOrd="0" presId="urn:microsoft.com/office/officeart/2008/layout/LinedList"/>
    <dgm:cxn modelId="{653B797B-7557-42B8-9F3E-F34AAE5F1172}" type="presParOf" srcId="{A4A1EE74-22BC-48FD-9567-338F1D91A9BB}" destId="{F4171CB8-FF11-4932-8133-B547DA2105F0}" srcOrd="15" destOrd="0" presId="urn:microsoft.com/office/officeart/2008/layout/LinedList"/>
    <dgm:cxn modelId="{C87CAA64-5FD8-4BFE-B566-21496260359C}" type="presParOf" srcId="{F4171CB8-FF11-4932-8133-B547DA2105F0}" destId="{565E74F0-BED4-4393-9711-246DE25B4F57}" srcOrd="0" destOrd="0" presId="urn:microsoft.com/office/officeart/2008/layout/LinedList"/>
    <dgm:cxn modelId="{1E98E772-7F7E-45A6-8543-61FC7D229A83}" type="presParOf" srcId="{F4171CB8-FF11-4932-8133-B547DA2105F0}" destId="{57B33483-8087-4E53-8FE2-8876BA50D210}" srcOrd="1" destOrd="0" presId="urn:microsoft.com/office/officeart/2008/layout/LinedList"/>
    <dgm:cxn modelId="{7229FB50-59D4-4EAC-9842-944D954E3A5D}" type="presParOf" srcId="{A4A1EE74-22BC-48FD-9567-338F1D91A9BB}" destId="{A20B002D-CA8D-4412-B9C8-4313AD830822}" srcOrd="16" destOrd="0" presId="urn:microsoft.com/office/officeart/2008/layout/LinedList"/>
    <dgm:cxn modelId="{E002E732-EB4A-45AA-B09B-D087A3C0853D}" type="presParOf" srcId="{A4A1EE74-22BC-48FD-9567-338F1D91A9BB}" destId="{9D03F0C7-DD2C-4182-BA67-C9EE18A170E0}" srcOrd="17" destOrd="0" presId="urn:microsoft.com/office/officeart/2008/layout/LinedList"/>
    <dgm:cxn modelId="{6D870E1F-A961-4541-B98F-4618A7D27AB5}" type="presParOf" srcId="{9D03F0C7-DD2C-4182-BA67-C9EE18A170E0}" destId="{26A2821E-F4ED-4A3C-91AC-AE67F996C28A}" srcOrd="0" destOrd="0" presId="urn:microsoft.com/office/officeart/2008/layout/LinedList"/>
    <dgm:cxn modelId="{10EF8043-210B-4206-8A95-818FB67BCFE3}" type="presParOf" srcId="{9D03F0C7-DD2C-4182-BA67-C9EE18A170E0}" destId="{CBB2AABC-BAAC-4AF7-A6CF-6E465A3F2ADC}" srcOrd="1" destOrd="0" presId="urn:microsoft.com/office/officeart/2008/layout/LinedList"/>
    <dgm:cxn modelId="{79ED896F-019F-4FC9-8CC1-0120AC1B5404}" type="presParOf" srcId="{A4A1EE74-22BC-48FD-9567-338F1D91A9BB}" destId="{5D632E54-BB2D-46A3-B172-A09030080AFB}" srcOrd="18" destOrd="0" presId="urn:microsoft.com/office/officeart/2008/layout/LinedList"/>
    <dgm:cxn modelId="{DFC735EA-6AC8-492D-84D8-0B5BF266C142}" type="presParOf" srcId="{A4A1EE74-22BC-48FD-9567-338F1D91A9BB}" destId="{834D3734-E6A9-42B8-90BF-435AB311F565}" srcOrd="19" destOrd="0" presId="urn:microsoft.com/office/officeart/2008/layout/LinedList"/>
    <dgm:cxn modelId="{AC7E5472-8EB8-400F-9682-12C052CF1F64}" type="presParOf" srcId="{834D3734-E6A9-42B8-90BF-435AB311F565}" destId="{7D08330D-9BB1-49E2-9526-AC7DDF36F9B3}" srcOrd="0" destOrd="0" presId="urn:microsoft.com/office/officeart/2008/layout/LinedList"/>
    <dgm:cxn modelId="{527FE340-A1B7-4522-8335-87F85A63D39C}" type="presParOf" srcId="{834D3734-E6A9-42B8-90BF-435AB311F565}" destId="{D3629D75-24FB-452E-8B21-311151F9643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85DF32-1D58-4CB6-BDB1-A927B167DF62}" type="doc">
      <dgm:prSet loTypeId="urn:microsoft.com/office/officeart/2005/8/layout/process1" loCatId="process" qsTypeId="urn:microsoft.com/office/officeart/2005/8/quickstyle/simple1" qsCatId="simple" csTypeId="urn:microsoft.com/office/officeart/2005/8/colors/colorful5" csCatId="colorful" phldr="1"/>
      <dgm:spPr/>
    </dgm:pt>
    <dgm:pt modelId="{42F3B890-9A74-4586-A785-CD76E1DB690B}">
      <dgm:prSet phldrT="[Texto]" custT="1"/>
      <dgm:spPr/>
      <dgm:t>
        <a:bodyPr/>
        <a:lstStyle/>
        <a:p>
          <a:r>
            <a:rPr lang="es-EC" sz="1600" dirty="0" smtClean="0">
              <a:solidFill>
                <a:schemeClr val="tx1"/>
              </a:solidFill>
            </a:rPr>
            <a:t>Dávalos, (2014)</a:t>
          </a:r>
        </a:p>
        <a:p>
          <a:endParaRPr lang="es-EC" sz="1600" dirty="0" smtClean="0">
            <a:solidFill>
              <a:schemeClr val="tx1"/>
            </a:solidFill>
          </a:endParaRPr>
        </a:p>
        <a:p>
          <a:r>
            <a:rPr lang="es-EC" sz="1600" dirty="0" smtClean="0">
              <a:solidFill>
                <a:schemeClr val="tx1"/>
              </a:solidFill>
            </a:rPr>
            <a:t>Interés de los consumidores en adquirir productos y servicios de los centros comerciales </a:t>
          </a:r>
          <a:endParaRPr lang="es-EC" sz="1600" dirty="0">
            <a:solidFill>
              <a:schemeClr val="tx1"/>
            </a:solidFill>
          </a:endParaRPr>
        </a:p>
      </dgm:t>
    </dgm:pt>
    <dgm:pt modelId="{BFE53156-DA4F-49E3-934A-FD37E2871719}" type="parTrans" cxnId="{54CF2AAA-C0DB-49B0-9E6B-56B83B60EABF}">
      <dgm:prSet/>
      <dgm:spPr/>
      <dgm:t>
        <a:bodyPr/>
        <a:lstStyle/>
        <a:p>
          <a:endParaRPr lang="es-EC">
            <a:solidFill>
              <a:schemeClr val="tx1"/>
            </a:solidFill>
          </a:endParaRPr>
        </a:p>
      </dgm:t>
    </dgm:pt>
    <dgm:pt modelId="{B915E0FF-103B-4243-9B73-772703166AE7}" type="sibTrans" cxnId="{54CF2AAA-C0DB-49B0-9E6B-56B83B60EABF}">
      <dgm:prSet/>
      <dgm:spPr/>
      <dgm:t>
        <a:bodyPr/>
        <a:lstStyle/>
        <a:p>
          <a:endParaRPr lang="es-EC">
            <a:solidFill>
              <a:schemeClr val="tx1"/>
            </a:solidFill>
          </a:endParaRPr>
        </a:p>
      </dgm:t>
    </dgm:pt>
    <dgm:pt modelId="{DB8E12A8-07E8-4336-A02E-34B79972D39D}">
      <dgm:prSet phldrT="[Texto]" custT="1"/>
      <dgm:spPr>
        <a:gradFill flip="none" rotWithShape="0">
          <a:gsLst>
            <a:gs pos="0">
              <a:schemeClr val="accent5">
                <a:hueOff val="1628512"/>
                <a:satOff val="5598"/>
                <a:lumOff val="-26863"/>
                <a:tint val="66000"/>
                <a:satMod val="160000"/>
              </a:schemeClr>
            </a:gs>
            <a:gs pos="50000">
              <a:schemeClr val="accent5">
                <a:hueOff val="1628512"/>
                <a:satOff val="5598"/>
                <a:lumOff val="-26863"/>
                <a:tint val="44500"/>
                <a:satMod val="160000"/>
              </a:schemeClr>
            </a:gs>
            <a:gs pos="100000">
              <a:schemeClr val="accent5">
                <a:hueOff val="1628512"/>
                <a:satOff val="5598"/>
                <a:lumOff val="-26863"/>
                <a:tint val="23500"/>
                <a:satMod val="160000"/>
              </a:schemeClr>
            </a:gs>
          </a:gsLst>
          <a:lin ang="13500000" scaled="1"/>
          <a:tileRect/>
        </a:gradFill>
      </dgm:spPr>
      <dgm:t>
        <a:bodyPr/>
        <a:lstStyle/>
        <a:p>
          <a:pPr algn="just"/>
          <a:r>
            <a:rPr lang="es-EC" sz="1600" dirty="0">
              <a:solidFill>
                <a:schemeClr val="tx1"/>
              </a:solidFill>
            </a:rPr>
            <a:t>Oportunidades de </a:t>
          </a:r>
          <a:r>
            <a:rPr lang="es-EC" sz="1600" dirty="0" smtClean="0">
              <a:solidFill>
                <a:schemeClr val="tx1"/>
              </a:solidFill>
            </a:rPr>
            <a:t>mercado y formar nuevos puntos de venta bajo los principios de ubicación oportuna para los consumidores, de manera beneficiosa, sustentable y sostenible es el reto de todos los tiempos en el mundo de todos los centros comerciales</a:t>
          </a:r>
          <a:endParaRPr lang="es-EC" sz="1600" dirty="0">
            <a:solidFill>
              <a:schemeClr val="tx1"/>
            </a:solidFill>
          </a:endParaRPr>
        </a:p>
      </dgm:t>
    </dgm:pt>
    <dgm:pt modelId="{82FAA92D-BD08-43C7-B120-250A135FD956}" type="parTrans" cxnId="{50CD4E06-0F17-4D15-BD45-9ADD2A6A7D3A}">
      <dgm:prSet/>
      <dgm:spPr/>
      <dgm:t>
        <a:bodyPr/>
        <a:lstStyle/>
        <a:p>
          <a:endParaRPr lang="es-EC">
            <a:solidFill>
              <a:schemeClr val="tx1"/>
            </a:solidFill>
          </a:endParaRPr>
        </a:p>
      </dgm:t>
    </dgm:pt>
    <dgm:pt modelId="{3FECAD36-30A5-4931-B248-C7499321B56F}" type="sibTrans" cxnId="{50CD4E06-0F17-4D15-BD45-9ADD2A6A7D3A}">
      <dgm:prSet/>
      <dgm:spPr/>
      <dgm:t>
        <a:bodyPr/>
        <a:lstStyle/>
        <a:p>
          <a:endParaRPr lang="es-EC">
            <a:solidFill>
              <a:schemeClr val="tx1"/>
            </a:solidFill>
          </a:endParaRPr>
        </a:p>
      </dgm:t>
    </dgm:pt>
    <dgm:pt modelId="{55E9B1CA-12D9-4A67-8339-A13ABDDC3CED}">
      <dgm:prSet phldrT="[Texto]" custT="1"/>
      <dgm:spPr>
        <a:solidFill>
          <a:srgbClr val="FFFFCC"/>
        </a:solidFill>
      </dgm:spPr>
      <dgm:t>
        <a:bodyPr/>
        <a:lstStyle/>
        <a:p>
          <a:r>
            <a:rPr lang="es-EC" sz="1600" dirty="0" smtClean="0">
              <a:solidFill>
                <a:schemeClr val="tx1"/>
              </a:solidFill>
            </a:rPr>
            <a:t>Factores que despiertan el interés en clientes, cuentan con herramientas que pueden ser entendidas por los mismos con su respectiva ubicación geográfica mediante los perfiles psicográficos, demográficos, culturales, conductuales, económicos, sociales y por necesidades específicas para diseñar ofertas de valor para las mismas</a:t>
          </a:r>
          <a:endParaRPr lang="es-EC" sz="1600" dirty="0">
            <a:solidFill>
              <a:schemeClr val="tx1"/>
            </a:solidFill>
          </a:endParaRPr>
        </a:p>
      </dgm:t>
    </dgm:pt>
    <dgm:pt modelId="{65E01040-5EA3-4818-91D1-4922940A4C85}" type="parTrans" cxnId="{9679E757-2035-4208-B036-19D9DD8CB316}">
      <dgm:prSet/>
      <dgm:spPr/>
      <dgm:t>
        <a:bodyPr/>
        <a:lstStyle/>
        <a:p>
          <a:endParaRPr lang="es-EC">
            <a:solidFill>
              <a:schemeClr val="tx1"/>
            </a:solidFill>
          </a:endParaRPr>
        </a:p>
      </dgm:t>
    </dgm:pt>
    <dgm:pt modelId="{1E8DAA59-99F8-44B9-B4A0-A48DEF5D2052}" type="sibTrans" cxnId="{9679E757-2035-4208-B036-19D9DD8CB316}">
      <dgm:prSet/>
      <dgm:spPr/>
      <dgm:t>
        <a:bodyPr/>
        <a:lstStyle/>
        <a:p>
          <a:endParaRPr lang="es-EC">
            <a:solidFill>
              <a:schemeClr val="tx1"/>
            </a:solidFill>
          </a:endParaRPr>
        </a:p>
      </dgm:t>
    </dgm:pt>
    <dgm:pt modelId="{BAE98123-AAD8-441C-B159-452EAA99A414}" type="pres">
      <dgm:prSet presAssocID="{FA85DF32-1D58-4CB6-BDB1-A927B167DF62}" presName="Name0" presStyleCnt="0">
        <dgm:presLayoutVars>
          <dgm:dir/>
          <dgm:resizeHandles val="exact"/>
        </dgm:presLayoutVars>
      </dgm:prSet>
      <dgm:spPr/>
    </dgm:pt>
    <dgm:pt modelId="{F4FFD4B7-5188-4917-841D-835FA779888B}" type="pres">
      <dgm:prSet presAssocID="{42F3B890-9A74-4586-A785-CD76E1DB690B}" presName="node" presStyleLbl="node1" presStyleIdx="0" presStyleCnt="3" custScaleY="130505" custLinFactNeighborX="-836" custLinFactNeighborY="-3126">
        <dgm:presLayoutVars>
          <dgm:bulletEnabled val="1"/>
        </dgm:presLayoutVars>
      </dgm:prSet>
      <dgm:spPr/>
      <dgm:t>
        <a:bodyPr/>
        <a:lstStyle/>
        <a:p>
          <a:endParaRPr lang="es-EC"/>
        </a:p>
      </dgm:t>
    </dgm:pt>
    <dgm:pt modelId="{244550E5-C18B-4DF3-998B-CA66D3EB1569}" type="pres">
      <dgm:prSet presAssocID="{B915E0FF-103B-4243-9B73-772703166AE7}" presName="sibTrans" presStyleLbl="sibTrans2D1" presStyleIdx="0" presStyleCnt="2"/>
      <dgm:spPr/>
      <dgm:t>
        <a:bodyPr/>
        <a:lstStyle/>
        <a:p>
          <a:endParaRPr lang="es-EC"/>
        </a:p>
      </dgm:t>
    </dgm:pt>
    <dgm:pt modelId="{7AFA19A2-687A-43D7-B823-18A1627B2FE1}" type="pres">
      <dgm:prSet presAssocID="{B915E0FF-103B-4243-9B73-772703166AE7}" presName="connectorText" presStyleLbl="sibTrans2D1" presStyleIdx="0" presStyleCnt="2"/>
      <dgm:spPr/>
      <dgm:t>
        <a:bodyPr/>
        <a:lstStyle/>
        <a:p>
          <a:endParaRPr lang="es-EC"/>
        </a:p>
      </dgm:t>
    </dgm:pt>
    <dgm:pt modelId="{8AB2E652-7058-48D6-9861-C766A699A622}" type="pres">
      <dgm:prSet presAssocID="{DB8E12A8-07E8-4336-A02E-34B79972D39D}" presName="node" presStyleLbl="node1" presStyleIdx="1" presStyleCnt="3" custScaleY="139205">
        <dgm:presLayoutVars>
          <dgm:bulletEnabled val="1"/>
        </dgm:presLayoutVars>
      </dgm:prSet>
      <dgm:spPr/>
      <dgm:t>
        <a:bodyPr/>
        <a:lstStyle/>
        <a:p>
          <a:endParaRPr lang="es-EC"/>
        </a:p>
      </dgm:t>
    </dgm:pt>
    <dgm:pt modelId="{0A23E68C-0474-40EE-9805-BE79F5DEF8E3}" type="pres">
      <dgm:prSet presAssocID="{3FECAD36-30A5-4931-B248-C7499321B56F}" presName="sibTrans" presStyleLbl="sibTrans2D1" presStyleIdx="1" presStyleCnt="2"/>
      <dgm:spPr/>
      <dgm:t>
        <a:bodyPr/>
        <a:lstStyle/>
        <a:p>
          <a:endParaRPr lang="es-EC"/>
        </a:p>
      </dgm:t>
    </dgm:pt>
    <dgm:pt modelId="{1ADFF03D-1D8A-487D-BB3F-1B5F6DAAEB8E}" type="pres">
      <dgm:prSet presAssocID="{3FECAD36-30A5-4931-B248-C7499321B56F}" presName="connectorText" presStyleLbl="sibTrans2D1" presStyleIdx="1" presStyleCnt="2"/>
      <dgm:spPr/>
      <dgm:t>
        <a:bodyPr/>
        <a:lstStyle/>
        <a:p>
          <a:endParaRPr lang="es-EC"/>
        </a:p>
      </dgm:t>
    </dgm:pt>
    <dgm:pt modelId="{E009DB87-E4C6-45C5-82B6-6DCED47A9D5E}" type="pres">
      <dgm:prSet presAssocID="{55E9B1CA-12D9-4A67-8339-A13ABDDC3CED}" presName="node" presStyleLbl="node1" presStyleIdx="2" presStyleCnt="3" custScaleY="139205">
        <dgm:presLayoutVars>
          <dgm:bulletEnabled val="1"/>
        </dgm:presLayoutVars>
      </dgm:prSet>
      <dgm:spPr/>
      <dgm:t>
        <a:bodyPr/>
        <a:lstStyle/>
        <a:p>
          <a:endParaRPr lang="es-EC"/>
        </a:p>
      </dgm:t>
    </dgm:pt>
  </dgm:ptLst>
  <dgm:cxnLst>
    <dgm:cxn modelId="{54CF2AAA-C0DB-49B0-9E6B-56B83B60EABF}" srcId="{FA85DF32-1D58-4CB6-BDB1-A927B167DF62}" destId="{42F3B890-9A74-4586-A785-CD76E1DB690B}" srcOrd="0" destOrd="0" parTransId="{BFE53156-DA4F-49E3-934A-FD37E2871719}" sibTransId="{B915E0FF-103B-4243-9B73-772703166AE7}"/>
    <dgm:cxn modelId="{63444144-279D-4F68-9838-9ECD38DAB4FB}" type="presOf" srcId="{3FECAD36-30A5-4931-B248-C7499321B56F}" destId="{1ADFF03D-1D8A-487D-BB3F-1B5F6DAAEB8E}" srcOrd="1" destOrd="0" presId="urn:microsoft.com/office/officeart/2005/8/layout/process1"/>
    <dgm:cxn modelId="{30FE987C-4F71-4366-AA6A-A8807BC07442}" type="presOf" srcId="{3FECAD36-30A5-4931-B248-C7499321B56F}" destId="{0A23E68C-0474-40EE-9805-BE79F5DEF8E3}" srcOrd="0" destOrd="0" presId="urn:microsoft.com/office/officeart/2005/8/layout/process1"/>
    <dgm:cxn modelId="{5AC33648-8649-42A9-872E-0A496B04B979}" type="presOf" srcId="{DB8E12A8-07E8-4336-A02E-34B79972D39D}" destId="{8AB2E652-7058-48D6-9861-C766A699A622}" srcOrd="0" destOrd="0" presId="urn:microsoft.com/office/officeart/2005/8/layout/process1"/>
    <dgm:cxn modelId="{4800BBCE-FFB2-4047-8DD1-B974AFF88BD7}" type="presOf" srcId="{B915E0FF-103B-4243-9B73-772703166AE7}" destId="{244550E5-C18B-4DF3-998B-CA66D3EB1569}" srcOrd="0" destOrd="0" presId="urn:microsoft.com/office/officeart/2005/8/layout/process1"/>
    <dgm:cxn modelId="{50CD4E06-0F17-4D15-BD45-9ADD2A6A7D3A}" srcId="{FA85DF32-1D58-4CB6-BDB1-A927B167DF62}" destId="{DB8E12A8-07E8-4336-A02E-34B79972D39D}" srcOrd="1" destOrd="0" parTransId="{82FAA92D-BD08-43C7-B120-250A135FD956}" sibTransId="{3FECAD36-30A5-4931-B248-C7499321B56F}"/>
    <dgm:cxn modelId="{05D599E8-68C5-49D3-9095-C759522DF20A}" type="presOf" srcId="{B915E0FF-103B-4243-9B73-772703166AE7}" destId="{7AFA19A2-687A-43D7-B823-18A1627B2FE1}" srcOrd="1" destOrd="0" presId="urn:microsoft.com/office/officeart/2005/8/layout/process1"/>
    <dgm:cxn modelId="{0BCA7EA5-B71D-44A9-A988-810581A6DA66}" type="presOf" srcId="{55E9B1CA-12D9-4A67-8339-A13ABDDC3CED}" destId="{E009DB87-E4C6-45C5-82B6-6DCED47A9D5E}" srcOrd="0" destOrd="0" presId="urn:microsoft.com/office/officeart/2005/8/layout/process1"/>
    <dgm:cxn modelId="{7463DFC5-C066-4AC9-BB49-B3F1627BE2C3}" type="presOf" srcId="{42F3B890-9A74-4586-A785-CD76E1DB690B}" destId="{F4FFD4B7-5188-4917-841D-835FA779888B}" srcOrd="0" destOrd="0" presId="urn:microsoft.com/office/officeart/2005/8/layout/process1"/>
    <dgm:cxn modelId="{9679E757-2035-4208-B036-19D9DD8CB316}" srcId="{FA85DF32-1D58-4CB6-BDB1-A927B167DF62}" destId="{55E9B1CA-12D9-4A67-8339-A13ABDDC3CED}" srcOrd="2" destOrd="0" parTransId="{65E01040-5EA3-4818-91D1-4922940A4C85}" sibTransId="{1E8DAA59-99F8-44B9-B4A0-A48DEF5D2052}"/>
    <dgm:cxn modelId="{B9777AFF-0ACF-4E65-A302-ABDC152F7F1E}" type="presOf" srcId="{FA85DF32-1D58-4CB6-BDB1-A927B167DF62}" destId="{BAE98123-AAD8-441C-B159-452EAA99A414}" srcOrd="0" destOrd="0" presId="urn:microsoft.com/office/officeart/2005/8/layout/process1"/>
    <dgm:cxn modelId="{89CC9154-D63B-4650-AAAD-31F4492CCD66}" type="presParOf" srcId="{BAE98123-AAD8-441C-B159-452EAA99A414}" destId="{F4FFD4B7-5188-4917-841D-835FA779888B}" srcOrd="0" destOrd="0" presId="urn:microsoft.com/office/officeart/2005/8/layout/process1"/>
    <dgm:cxn modelId="{651FF54C-7E40-4359-B10B-675EC4BA26F5}" type="presParOf" srcId="{BAE98123-AAD8-441C-B159-452EAA99A414}" destId="{244550E5-C18B-4DF3-998B-CA66D3EB1569}" srcOrd="1" destOrd="0" presId="urn:microsoft.com/office/officeart/2005/8/layout/process1"/>
    <dgm:cxn modelId="{0E21F152-B98C-4B77-8DEC-8B0DEDE5ABB7}" type="presParOf" srcId="{244550E5-C18B-4DF3-998B-CA66D3EB1569}" destId="{7AFA19A2-687A-43D7-B823-18A1627B2FE1}" srcOrd="0" destOrd="0" presId="urn:microsoft.com/office/officeart/2005/8/layout/process1"/>
    <dgm:cxn modelId="{0C9810AE-D04B-4CBD-BE5D-C09BE297F0A8}" type="presParOf" srcId="{BAE98123-AAD8-441C-B159-452EAA99A414}" destId="{8AB2E652-7058-48D6-9861-C766A699A622}" srcOrd="2" destOrd="0" presId="urn:microsoft.com/office/officeart/2005/8/layout/process1"/>
    <dgm:cxn modelId="{1869CB2F-7928-489E-8E52-5D0AB6AD9BAA}" type="presParOf" srcId="{BAE98123-AAD8-441C-B159-452EAA99A414}" destId="{0A23E68C-0474-40EE-9805-BE79F5DEF8E3}" srcOrd="3" destOrd="0" presId="urn:microsoft.com/office/officeart/2005/8/layout/process1"/>
    <dgm:cxn modelId="{593DF5D7-C457-4CAD-AB7A-25826DAC9E4B}" type="presParOf" srcId="{0A23E68C-0474-40EE-9805-BE79F5DEF8E3}" destId="{1ADFF03D-1D8A-487D-BB3F-1B5F6DAAEB8E}" srcOrd="0" destOrd="0" presId="urn:microsoft.com/office/officeart/2005/8/layout/process1"/>
    <dgm:cxn modelId="{E5CBFEF3-2C47-491C-892D-0283E7585D34}" type="presParOf" srcId="{BAE98123-AAD8-441C-B159-452EAA99A414}" destId="{E009DB87-E4C6-45C5-82B6-6DCED47A9D5E}"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53FE54-7983-4933-AD4D-462F11E66333}" type="doc">
      <dgm:prSet loTypeId="urn:microsoft.com/office/officeart/2005/8/layout/process1" loCatId="process" qsTypeId="urn:microsoft.com/office/officeart/2005/8/quickstyle/simple3" qsCatId="simple" csTypeId="urn:microsoft.com/office/officeart/2005/8/colors/accent1_2" csCatId="accent1" phldr="1"/>
      <dgm:spPr/>
    </dgm:pt>
    <dgm:pt modelId="{BA7EE4B1-7FD8-4ED9-994D-030705612D13}">
      <dgm:prSet custT="1"/>
      <dgm:spPr/>
      <dgm:t>
        <a:bodyPr/>
        <a:lstStyle/>
        <a:p>
          <a:pPr rtl="0"/>
          <a:r>
            <a:rPr lang="es-EC" sz="2800" dirty="0" smtClean="0"/>
            <a:t>Analizar el Geomarketing y la influencia de compra de los Centros Comerciales del Distrito Metropolitano de Quito mediante los factores que influyen en el comportamiento de compra del consumidor</a:t>
          </a:r>
          <a:endParaRPr lang="es-ES" sz="2000" dirty="0"/>
        </a:p>
      </dgm:t>
    </dgm:pt>
    <dgm:pt modelId="{810F830C-5DC8-4CFA-999C-C680E6302478}" type="parTrans" cxnId="{4D7F4F48-2B55-449A-A192-E046A8F4217A}">
      <dgm:prSet/>
      <dgm:spPr/>
      <dgm:t>
        <a:bodyPr/>
        <a:lstStyle/>
        <a:p>
          <a:endParaRPr lang="es-EC">
            <a:solidFill>
              <a:schemeClr val="tx1"/>
            </a:solidFill>
          </a:endParaRPr>
        </a:p>
      </dgm:t>
    </dgm:pt>
    <dgm:pt modelId="{A52AE237-3AB8-406A-8302-03A9156A4ADB}" type="sibTrans" cxnId="{4D7F4F48-2B55-449A-A192-E046A8F4217A}">
      <dgm:prSet/>
      <dgm:spPr/>
      <dgm:t>
        <a:bodyPr/>
        <a:lstStyle/>
        <a:p>
          <a:endParaRPr lang="es-EC">
            <a:solidFill>
              <a:schemeClr val="tx1"/>
            </a:solidFill>
          </a:endParaRPr>
        </a:p>
      </dgm:t>
    </dgm:pt>
    <dgm:pt modelId="{64A41616-2DAB-4F90-856A-949B7380CADF}" type="pres">
      <dgm:prSet presAssocID="{7453FE54-7983-4933-AD4D-462F11E66333}" presName="Name0" presStyleCnt="0">
        <dgm:presLayoutVars>
          <dgm:dir/>
          <dgm:resizeHandles val="exact"/>
        </dgm:presLayoutVars>
      </dgm:prSet>
      <dgm:spPr/>
    </dgm:pt>
    <dgm:pt modelId="{BDAFE99B-9D23-499D-B79B-6BC90BE1351D}" type="pres">
      <dgm:prSet presAssocID="{BA7EE4B1-7FD8-4ED9-994D-030705612D13}" presName="node" presStyleLbl="node1" presStyleIdx="0" presStyleCnt="1" custLinFactNeighborX="51" custLinFactNeighborY="-10824">
        <dgm:presLayoutVars>
          <dgm:bulletEnabled val="1"/>
        </dgm:presLayoutVars>
      </dgm:prSet>
      <dgm:spPr/>
      <dgm:t>
        <a:bodyPr/>
        <a:lstStyle/>
        <a:p>
          <a:endParaRPr lang="es-EC"/>
        </a:p>
      </dgm:t>
    </dgm:pt>
  </dgm:ptLst>
  <dgm:cxnLst>
    <dgm:cxn modelId="{ED57FCD6-9FF8-4342-943C-B416B01CA832}" type="presOf" srcId="{7453FE54-7983-4933-AD4D-462F11E66333}" destId="{64A41616-2DAB-4F90-856A-949B7380CADF}" srcOrd="0" destOrd="0" presId="urn:microsoft.com/office/officeart/2005/8/layout/process1"/>
    <dgm:cxn modelId="{27E80B80-AE54-4F12-BD82-F4ACDABDC902}" type="presOf" srcId="{BA7EE4B1-7FD8-4ED9-994D-030705612D13}" destId="{BDAFE99B-9D23-499D-B79B-6BC90BE1351D}" srcOrd="0" destOrd="0" presId="urn:microsoft.com/office/officeart/2005/8/layout/process1"/>
    <dgm:cxn modelId="{4D7F4F48-2B55-449A-A192-E046A8F4217A}" srcId="{7453FE54-7983-4933-AD4D-462F11E66333}" destId="{BA7EE4B1-7FD8-4ED9-994D-030705612D13}" srcOrd="0" destOrd="0" parTransId="{810F830C-5DC8-4CFA-999C-C680E6302478}" sibTransId="{A52AE237-3AB8-406A-8302-03A9156A4ADB}"/>
    <dgm:cxn modelId="{CFD26127-4169-444A-A7E6-21F68F17A8E5}" type="presParOf" srcId="{64A41616-2DAB-4F90-856A-949B7380CADF}" destId="{BDAFE99B-9D23-499D-B79B-6BC90BE1351D}"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906708-08A5-40AA-9A92-559365B32B5D}" type="doc">
      <dgm:prSet loTypeId="urn:microsoft.com/office/officeart/2008/layout/VerticalCurvedList" loCatId="list" qsTypeId="urn:microsoft.com/office/officeart/2005/8/quickstyle/simple3" qsCatId="simple" csTypeId="urn:microsoft.com/office/officeart/2005/8/colors/accent0_1" csCatId="mainScheme" phldr="1"/>
      <dgm:spPr/>
      <dgm:t>
        <a:bodyPr/>
        <a:lstStyle/>
        <a:p>
          <a:endParaRPr lang="es-ES"/>
        </a:p>
      </dgm:t>
    </dgm:pt>
    <dgm:pt modelId="{585DB841-751D-4FC0-943E-CD2B4940416D}">
      <dgm:prSet/>
      <dgm:spPr/>
      <dgm:t>
        <a:bodyPr/>
        <a:lstStyle/>
        <a:p>
          <a:r>
            <a:rPr lang="es-EC" dirty="0" smtClean="0"/>
            <a:t>Conocer cuáles son los factores que impulsan a los clientes a realizar una compra.</a:t>
          </a:r>
          <a:endParaRPr lang="en-US" dirty="0"/>
        </a:p>
      </dgm:t>
    </dgm:pt>
    <dgm:pt modelId="{8DD1CB1B-3522-49AD-B939-83336EB720CF}" type="parTrans" cxnId="{3B828CDE-A5B7-46C8-B71B-A82DE9164054}">
      <dgm:prSet/>
      <dgm:spPr/>
      <dgm:t>
        <a:bodyPr/>
        <a:lstStyle/>
        <a:p>
          <a:endParaRPr lang="es-EC"/>
        </a:p>
      </dgm:t>
    </dgm:pt>
    <dgm:pt modelId="{08E10ECE-651E-492F-9C4F-D360AD55DB56}" type="sibTrans" cxnId="{3B828CDE-A5B7-46C8-B71B-A82DE9164054}">
      <dgm:prSet/>
      <dgm:spPr/>
      <dgm:t>
        <a:bodyPr/>
        <a:lstStyle/>
        <a:p>
          <a:endParaRPr lang="es-EC"/>
        </a:p>
      </dgm:t>
    </dgm:pt>
    <dgm:pt modelId="{D0E6D896-7906-408A-8C2C-AD91F4C38B5A}">
      <dgm:prSet/>
      <dgm:spPr/>
      <dgm:t>
        <a:bodyPr/>
        <a:lstStyle/>
        <a:p>
          <a:r>
            <a:rPr lang="es-EC" dirty="0" smtClean="0"/>
            <a:t>Considerar el Geomarketing  como una herramienta esencial que deben tener los centros comerciales para satisfacer las expectativas y necesidades del consumidor.</a:t>
          </a:r>
          <a:endParaRPr lang="en-US" dirty="0"/>
        </a:p>
      </dgm:t>
    </dgm:pt>
    <dgm:pt modelId="{ADEE391B-7E21-4670-B2C7-1E45A28765A2}" type="parTrans" cxnId="{1E2AD439-059F-41DF-84DE-B6CB539EEA0B}">
      <dgm:prSet/>
      <dgm:spPr/>
      <dgm:t>
        <a:bodyPr/>
        <a:lstStyle/>
        <a:p>
          <a:endParaRPr lang="es-EC"/>
        </a:p>
      </dgm:t>
    </dgm:pt>
    <dgm:pt modelId="{1E3B8EB1-3B0A-458B-B2FC-ABAD9553D287}" type="sibTrans" cxnId="{1E2AD439-059F-41DF-84DE-B6CB539EEA0B}">
      <dgm:prSet/>
      <dgm:spPr/>
      <dgm:t>
        <a:bodyPr/>
        <a:lstStyle/>
        <a:p>
          <a:endParaRPr lang="es-EC"/>
        </a:p>
      </dgm:t>
    </dgm:pt>
    <dgm:pt modelId="{8A046A32-8272-4FF6-9604-E1057E7F8321}">
      <dgm:prSet/>
      <dgm:spPr/>
      <dgm:t>
        <a:bodyPr/>
        <a:lstStyle/>
        <a:p>
          <a:r>
            <a:rPr lang="es-EC" smtClean="0"/>
            <a:t>Investigar el comportamiento actual del proceso de compra de los clientes en los centros comerciales y determinar qué tipologías de centros comerciales están mostrando un mayor dinamismo.</a:t>
          </a:r>
          <a:endParaRPr lang="en-US" dirty="0"/>
        </a:p>
      </dgm:t>
    </dgm:pt>
    <dgm:pt modelId="{0F2D0A45-9921-4D8F-BED3-9344FF7EFC2B}" type="parTrans" cxnId="{A1361D2B-76BC-43C2-BBF4-70E42F232570}">
      <dgm:prSet/>
      <dgm:spPr/>
      <dgm:t>
        <a:bodyPr/>
        <a:lstStyle/>
        <a:p>
          <a:endParaRPr lang="es-EC"/>
        </a:p>
      </dgm:t>
    </dgm:pt>
    <dgm:pt modelId="{B4380F21-1518-4D09-8329-8F7EA2B0C3CB}" type="sibTrans" cxnId="{A1361D2B-76BC-43C2-BBF4-70E42F232570}">
      <dgm:prSet/>
      <dgm:spPr/>
      <dgm:t>
        <a:bodyPr/>
        <a:lstStyle/>
        <a:p>
          <a:endParaRPr lang="es-EC"/>
        </a:p>
      </dgm:t>
    </dgm:pt>
    <dgm:pt modelId="{C58A4982-5E63-4BCA-98D6-3276941DD043}" type="pres">
      <dgm:prSet presAssocID="{53906708-08A5-40AA-9A92-559365B32B5D}" presName="Name0" presStyleCnt="0">
        <dgm:presLayoutVars>
          <dgm:chMax val="7"/>
          <dgm:chPref val="7"/>
          <dgm:dir/>
        </dgm:presLayoutVars>
      </dgm:prSet>
      <dgm:spPr/>
      <dgm:t>
        <a:bodyPr/>
        <a:lstStyle/>
        <a:p>
          <a:endParaRPr lang="es-EC"/>
        </a:p>
      </dgm:t>
    </dgm:pt>
    <dgm:pt modelId="{E5EEDD96-558D-4B2E-ABA3-CDCB8993B71B}" type="pres">
      <dgm:prSet presAssocID="{53906708-08A5-40AA-9A92-559365B32B5D}" presName="Name1" presStyleCnt="0"/>
      <dgm:spPr/>
    </dgm:pt>
    <dgm:pt modelId="{3A099C29-A3DF-4D16-BFD2-CDE13EEC2C68}" type="pres">
      <dgm:prSet presAssocID="{53906708-08A5-40AA-9A92-559365B32B5D}" presName="cycle" presStyleCnt="0"/>
      <dgm:spPr/>
    </dgm:pt>
    <dgm:pt modelId="{4B926D42-C333-4962-81A1-412BEE02C5E4}" type="pres">
      <dgm:prSet presAssocID="{53906708-08A5-40AA-9A92-559365B32B5D}" presName="srcNode" presStyleLbl="node1" presStyleIdx="0" presStyleCnt="3"/>
      <dgm:spPr/>
    </dgm:pt>
    <dgm:pt modelId="{AEAA7979-B485-45A7-BEE4-16D18238BEF2}" type="pres">
      <dgm:prSet presAssocID="{53906708-08A5-40AA-9A92-559365B32B5D}" presName="conn" presStyleLbl="parChTrans1D2" presStyleIdx="0" presStyleCnt="1"/>
      <dgm:spPr/>
      <dgm:t>
        <a:bodyPr/>
        <a:lstStyle/>
        <a:p>
          <a:endParaRPr lang="es-EC"/>
        </a:p>
      </dgm:t>
    </dgm:pt>
    <dgm:pt modelId="{6C579399-C5D7-4DB4-AD09-0F2D366FD222}" type="pres">
      <dgm:prSet presAssocID="{53906708-08A5-40AA-9A92-559365B32B5D}" presName="extraNode" presStyleLbl="node1" presStyleIdx="0" presStyleCnt="3"/>
      <dgm:spPr/>
    </dgm:pt>
    <dgm:pt modelId="{675BDECE-D3B6-4090-8E54-477A61F6226F}" type="pres">
      <dgm:prSet presAssocID="{53906708-08A5-40AA-9A92-559365B32B5D}" presName="dstNode" presStyleLbl="node1" presStyleIdx="0" presStyleCnt="3"/>
      <dgm:spPr/>
    </dgm:pt>
    <dgm:pt modelId="{9A66D2BD-7BD2-4FFA-BF69-F5CC51F7C54B}" type="pres">
      <dgm:prSet presAssocID="{585DB841-751D-4FC0-943E-CD2B4940416D}" presName="text_1" presStyleLbl="node1" presStyleIdx="0" presStyleCnt="3">
        <dgm:presLayoutVars>
          <dgm:bulletEnabled val="1"/>
        </dgm:presLayoutVars>
      </dgm:prSet>
      <dgm:spPr/>
      <dgm:t>
        <a:bodyPr/>
        <a:lstStyle/>
        <a:p>
          <a:endParaRPr lang="es-EC"/>
        </a:p>
      </dgm:t>
    </dgm:pt>
    <dgm:pt modelId="{97C1EFDC-E594-49DE-90D6-394C8867C038}" type="pres">
      <dgm:prSet presAssocID="{585DB841-751D-4FC0-943E-CD2B4940416D}" presName="accent_1" presStyleCnt="0"/>
      <dgm:spPr/>
    </dgm:pt>
    <dgm:pt modelId="{4B311216-76B7-4D49-850E-6C7E9493CC21}" type="pres">
      <dgm:prSet presAssocID="{585DB841-751D-4FC0-943E-CD2B4940416D}" presName="accentRepeatNode" presStyleLbl="solidFgAcc1" presStyleIdx="0" presStyleCnt="3"/>
      <dgm:spPr/>
    </dgm:pt>
    <dgm:pt modelId="{79E52941-AAA4-4F44-A3C8-7A261A317F7D}" type="pres">
      <dgm:prSet presAssocID="{D0E6D896-7906-408A-8C2C-AD91F4C38B5A}" presName="text_2" presStyleLbl="node1" presStyleIdx="1" presStyleCnt="3">
        <dgm:presLayoutVars>
          <dgm:bulletEnabled val="1"/>
        </dgm:presLayoutVars>
      </dgm:prSet>
      <dgm:spPr/>
      <dgm:t>
        <a:bodyPr/>
        <a:lstStyle/>
        <a:p>
          <a:endParaRPr lang="es-EC"/>
        </a:p>
      </dgm:t>
    </dgm:pt>
    <dgm:pt modelId="{0ADC48E5-7364-4F95-B919-63FB6FC113E3}" type="pres">
      <dgm:prSet presAssocID="{D0E6D896-7906-408A-8C2C-AD91F4C38B5A}" presName="accent_2" presStyleCnt="0"/>
      <dgm:spPr/>
    </dgm:pt>
    <dgm:pt modelId="{7A4EB4DE-DCEC-475F-A098-05896F52F4F6}" type="pres">
      <dgm:prSet presAssocID="{D0E6D896-7906-408A-8C2C-AD91F4C38B5A}" presName="accentRepeatNode" presStyleLbl="solidFgAcc1" presStyleIdx="1" presStyleCnt="3"/>
      <dgm:spPr/>
    </dgm:pt>
    <dgm:pt modelId="{64C7EDA4-3465-4FD0-B02E-6B5E8FCA0C88}" type="pres">
      <dgm:prSet presAssocID="{8A046A32-8272-4FF6-9604-E1057E7F8321}" presName="text_3" presStyleLbl="node1" presStyleIdx="2" presStyleCnt="3">
        <dgm:presLayoutVars>
          <dgm:bulletEnabled val="1"/>
        </dgm:presLayoutVars>
      </dgm:prSet>
      <dgm:spPr/>
      <dgm:t>
        <a:bodyPr/>
        <a:lstStyle/>
        <a:p>
          <a:endParaRPr lang="es-EC"/>
        </a:p>
      </dgm:t>
    </dgm:pt>
    <dgm:pt modelId="{597EE9F5-63C6-4E18-BEB2-D9E04C85AF8C}" type="pres">
      <dgm:prSet presAssocID="{8A046A32-8272-4FF6-9604-E1057E7F8321}" presName="accent_3" presStyleCnt="0"/>
      <dgm:spPr/>
    </dgm:pt>
    <dgm:pt modelId="{39C29C34-6D5E-4D8F-8A3A-33AD435B4A82}" type="pres">
      <dgm:prSet presAssocID="{8A046A32-8272-4FF6-9604-E1057E7F8321}" presName="accentRepeatNode" presStyleLbl="solidFgAcc1" presStyleIdx="2" presStyleCnt="3"/>
      <dgm:spPr/>
    </dgm:pt>
  </dgm:ptLst>
  <dgm:cxnLst>
    <dgm:cxn modelId="{20A57B94-96B0-484B-9C01-B7DFB668AC27}" type="presOf" srcId="{585DB841-751D-4FC0-943E-CD2B4940416D}" destId="{9A66D2BD-7BD2-4FFA-BF69-F5CC51F7C54B}" srcOrd="0" destOrd="0" presId="urn:microsoft.com/office/officeart/2008/layout/VerticalCurvedList"/>
    <dgm:cxn modelId="{1F624FFC-8302-40EC-ACC8-AEDA773AEC31}" type="presOf" srcId="{8A046A32-8272-4FF6-9604-E1057E7F8321}" destId="{64C7EDA4-3465-4FD0-B02E-6B5E8FCA0C88}" srcOrd="0" destOrd="0" presId="urn:microsoft.com/office/officeart/2008/layout/VerticalCurvedList"/>
    <dgm:cxn modelId="{38148A43-A1E1-42DC-BC72-2D7797E643B1}" type="presOf" srcId="{D0E6D896-7906-408A-8C2C-AD91F4C38B5A}" destId="{79E52941-AAA4-4F44-A3C8-7A261A317F7D}" srcOrd="0" destOrd="0" presId="urn:microsoft.com/office/officeart/2008/layout/VerticalCurvedList"/>
    <dgm:cxn modelId="{A1361D2B-76BC-43C2-BBF4-70E42F232570}" srcId="{53906708-08A5-40AA-9A92-559365B32B5D}" destId="{8A046A32-8272-4FF6-9604-E1057E7F8321}" srcOrd="2" destOrd="0" parTransId="{0F2D0A45-9921-4D8F-BED3-9344FF7EFC2B}" sibTransId="{B4380F21-1518-4D09-8329-8F7EA2B0C3CB}"/>
    <dgm:cxn modelId="{A5877666-B9E4-4707-9258-53574281AC31}" type="presOf" srcId="{53906708-08A5-40AA-9A92-559365B32B5D}" destId="{C58A4982-5E63-4BCA-98D6-3276941DD043}" srcOrd="0" destOrd="0" presId="urn:microsoft.com/office/officeart/2008/layout/VerticalCurvedList"/>
    <dgm:cxn modelId="{3B828CDE-A5B7-46C8-B71B-A82DE9164054}" srcId="{53906708-08A5-40AA-9A92-559365B32B5D}" destId="{585DB841-751D-4FC0-943E-CD2B4940416D}" srcOrd="0" destOrd="0" parTransId="{8DD1CB1B-3522-49AD-B939-83336EB720CF}" sibTransId="{08E10ECE-651E-492F-9C4F-D360AD55DB56}"/>
    <dgm:cxn modelId="{6DCB8F23-56DA-49A9-B364-54A0312C0B25}" type="presOf" srcId="{08E10ECE-651E-492F-9C4F-D360AD55DB56}" destId="{AEAA7979-B485-45A7-BEE4-16D18238BEF2}" srcOrd="0" destOrd="0" presId="urn:microsoft.com/office/officeart/2008/layout/VerticalCurvedList"/>
    <dgm:cxn modelId="{1E2AD439-059F-41DF-84DE-B6CB539EEA0B}" srcId="{53906708-08A5-40AA-9A92-559365B32B5D}" destId="{D0E6D896-7906-408A-8C2C-AD91F4C38B5A}" srcOrd="1" destOrd="0" parTransId="{ADEE391B-7E21-4670-B2C7-1E45A28765A2}" sibTransId="{1E3B8EB1-3B0A-458B-B2FC-ABAD9553D287}"/>
    <dgm:cxn modelId="{2E19081F-AF8F-4145-BDA1-F8982C33A15B}" type="presParOf" srcId="{C58A4982-5E63-4BCA-98D6-3276941DD043}" destId="{E5EEDD96-558D-4B2E-ABA3-CDCB8993B71B}" srcOrd="0" destOrd="0" presId="urn:microsoft.com/office/officeart/2008/layout/VerticalCurvedList"/>
    <dgm:cxn modelId="{16EAD1DC-4203-4DB2-854E-F50651DA084E}" type="presParOf" srcId="{E5EEDD96-558D-4B2E-ABA3-CDCB8993B71B}" destId="{3A099C29-A3DF-4D16-BFD2-CDE13EEC2C68}" srcOrd="0" destOrd="0" presId="urn:microsoft.com/office/officeart/2008/layout/VerticalCurvedList"/>
    <dgm:cxn modelId="{B5BCF217-889B-4859-9200-345B011F6B26}" type="presParOf" srcId="{3A099C29-A3DF-4D16-BFD2-CDE13EEC2C68}" destId="{4B926D42-C333-4962-81A1-412BEE02C5E4}" srcOrd="0" destOrd="0" presId="urn:microsoft.com/office/officeart/2008/layout/VerticalCurvedList"/>
    <dgm:cxn modelId="{3CB383B1-726D-411D-9856-507AB56AC35F}" type="presParOf" srcId="{3A099C29-A3DF-4D16-BFD2-CDE13EEC2C68}" destId="{AEAA7979-B485-45A7-BEE4-16D18238BEF2}" srcOrd="1" destOrd="0" presId="urn:microsoft.com/office/officeart/2008/layout/VerticalCurvedList"/>
    <dgm:cxn modelId="{D148814D-02F9-441F-B52E-D1661A44ACD7}" type="presParOf" srcId="{3A099C29-A3DF-4D16-BFD2-CDE13EEC2C68}" destId="{6C579399-C5D7-4DB4-AD09-0F2D366FD222}" srcOrd="2" destOrd="0" presId="urn:microsoft.com/office/officeart/2008/layout/VerticalCurvedList"/>
    <dgm:cxn modelId="{7F42DE04-DA6A-407A-B79E-2D1A938FB410}" type="presParOf" srcId="{3A099C29-A3DF-4D16-BFD2-CDE13EEC2C68}" destId="{675BDECE-D3B6-4090-8E54-477A61F6226F}" srcOrd="3" destOrd="0" presId="urn:microsoft.com/office/officeart/2008/layout/VerticalCurvedList"/>
    <dgm:cxn modelId="{ACBD71FA-78EA-4EAF-9AD7-A3979260589B}" type="presParOf" srcId="{E5EEDD96-558D-4B2E-ABA3-CDCB8993B71B}" destId="{9A66D2BD-7BD2-4FFA-BF69-F5CC51F7C54B}" srcOrd="1" destOrd="0" presId="urn:microsoft.com/office/officeart/2008/layout/VerticalCurvedList"/>
    <dgm:cxn modelId="{595CF7DD-4CDE-4B61-8B0C-499909D93F56}" type="presParOf" srcId="{E5EEDD96-558D-4B2E-ABA3-CDCB8993B71B}" destId="{97C1EFDC-E594-49DE-90D6-394C8867C038}" srcOrd="2" destOrd="0" presId="urn:microsoft.com/office/officeart/2008/layout/VerticalCurvedList"/>
    <dgm:cxn modelId="{DA32C212-6D0D-4E74-88C9-4C5BC86F047B}" type="presParOf" srcId="{97C1EFDC-E594-49DE-90D6-394C8867C038}" destId="{4B311216-76B7-4D49-850E-6C7E9493CC21}" srcOrd="0" destOrd="0" presId="urn:microsoft.com/office/officeart/2008/layout/VerticalCurvedList"/>
    <dgm:cxn modelId="{8161E203-7D06-42E1-8717-96A134DE8E7F}" type="presParOf" srcId="{E5EEDD96-558D-4B2E-ABA3-CDCB8993B71B}" destId="{79E52941-AAA4-4F44-A3C8-7A261A317F7D}" srcOrd="3" destOrd="0" presId="urn:microsoft.com/office/officeart/2008/layout/VerticalCurvedList"/>
    <dgm:cxn modelId="{73283E39-8713-439B-B64A-6EA1D8948BEE}" type="presParOf" srcId="{E5EEDD96-558D-4B2E-ABA3-CDCB8993B71B}" destId="{0ADC48E5-7364-4F95-B919-63FB6FC113E3}" srcOrd="4" destOrd="0" presId="urn:microsoft.com/office/officeart/2008/layout/VerticalCurvedList"/>
    <dgm:cxn modelId="{BA81A7C2-CA9D-4D5C-91F3-7603C5076EE0}" type="presParOf" srcId="{0ADC48E5-7364-4F95-B919-63FB6FC113E3}" destId="{7A4EB4DE-DCEC-475F-A098-05896F52F4F6}" srcOrd="0" destOrd="0" presId="urn:microsoft.com/office/officeart/2008/layout/VerticalCurvedList"/>
    <dgm:cxn modelId="{84D47840-8A70-458F-8738-5326D0542ED0}" type="presParOf" srcId="{E5EEDD96-558D-4B2E-ABA3-CDCB8993B71B}" destId="{64C7EDA4-3465-4FD0-B02E-6B5E8FCA0C88}" srcOrd="5" destOrd="0" presId="urn:microsoft.com/office/officeart/2008/layout/VerticalCurvedList"/>
    <dgm:cxn modelId="{FC41BF06-25E5-47FA-925D-FE602F965891}" type="presParOf" srcId="{E5EEDD96-558D-4B2E-ABA3-CDCB8993B71B}" destId="{597EE9F5-63C6-4E18-BEB2-D9E04C85AF8C}" srcOrd="6" destOrd="0" presId="urn:microsoft.com/office/officeart/2008/layout/VerticalCurvedList"/>
    <dgm:cxn modelId="{541DDA0F-F327-4B8F-8744-845F577DB79D}" type="presParOf" srcId="{597EE9F5-63C6-4E18-BEB2-D9E04C85AF8C}" destId="{39C29C34-6D5E-4D8F-8A3A-33AD435B4A8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CD0739-B7DC-4353-BD5D-7825B6CEC9E4}" type="doc">
      <dgm:prSet loTypeId="urn:microsoft.com/office/officeart/2005/8/layout/hierarchy4" loCatId="list" qsTypeId="urn:microsoft.com/office/officeart/2005/8/quickstyle/simple3" qsCatId="simple" csTypeId="urn:microsoft.com/office/officeart/2005/8/colors/accent1_2" csCatId="accent1" phldr="1"/>
      <dgm:spPr/>
      <dgm:t>
        <a:bodyPr/>
        <a:lstStyle/>
        <a:p>
          <a:endParaRPr lang="es-EC"/>
        </a:p>
      </dgm:t>
    </dgm:pt>
    <dgm:pt modelId="{682FD65C-1657-455F-9E29-4175E1CDE2DC}">
      <dgm:prSet custT="1"/>
      <dgm:spPr/>
      <dgm:t>
        <a:bodyPr/>
        <a:lstStyle/>
        <a:p>
          <a:r>
            <a:rPr lang="es-EC" sz="3200" b="1" dirty="0" smtClean="0"/>
            <a:t>Comportamiento de compra del consumidor</a:t>
          </a:r>
          <a:endParaRPr lang="es-EC" sz="3200" dirty="0"/>
        </a:p>
      </dgm:t>
    </dgm:pt>
    <dgm:pt modelId="{823685EB-6445-4FA3-A815-6C95567BF1E3}" type="parTrans" cxnId="{544F2EF6-F378-4699-883E-E115CFBF397E}">
      <dgm:prSet/>
      <dgm:spPr/>
      <dgm:t>
        <a:bodyPr/>
        <a:lstStyle/>
        <a:p>
          <a:endParaRPr lang="es-EC"/>
        </a:p>
      </dgm:t>
    </dgm:pt>
    <dgm:pt modelId="{EA287B5A-E8AC-4A0B-BE11-6A1DECE45069}" type="sibTrans" cxnId="{544F2EF6-F378-4699-883E-E115CFBF397E}">
      <dgm:prSet/>
      <dgm:spPr/>
      <dgm:t>
        <a:bodyPr/>
        <a:lstStyle/>
        <a:p>
          <a:endParaRPr lang="es-EC"/>
        </a:p>
      </dgm:t>
    </dgm:pt>
    <dgm:pt modelId="{FEDF0F97-9872-4BE1-B21B-5500E459C114}">
      <dgm:prSet phldrT="[Texto]"/>
      <dgm:spPr/>
      <dgm:t>
        <a:bodyPr/>
        <a:lstStyle/>
        <a:p>
          <a:pPr algn="just"/>
          <a:r>
            <a:rPr lang="es-EC" dirty="0" smtClean="0"/>
            <a:t>Se refiere a la conducta que los consumidores tienen cuando compran, usan, evalúan y desechan productos y servicios que esperan satisfagan sus necesidades</a:t>
          </a:r>
          <a:endParaRPr lang="es-EC" dirty="0"/>
        </a:p>
      </dgm:t>
    </dgm:pt>
    <dgm:pt modelId="{8DA25238-9EF6-49D2-BC14-9182DE6DD042}" type="parTrans" cxnId="{FF10663B-935E-44A2-BAEC-36942607915B}">
      <dgm:prSet/>
      <dgm:spPr/>
      <dgm:t>
        <a:bodyPr/>
        <a:lstStyle/>
        <a:p>
          <a:endParaRPr lang="es-EC"/>
        </a:p>
      </dgm:t>
    </dgm:pt>
    <dgm:pt modelId="{2471B3B9-D0E5-4468-9C1F-45F030583FCE}" type="sibTrans" cxnId="{FF10663B-935E-44A2-BAEC-36942607915B}">
      <dgm:prSet/>
      <dgm:spPr/>
      <dgm:t>
        <a:bodyPr/>
        <a:lstStyle/>
        <a:p>
          <a:endParaRPr lang="es-EC"/>
        </a:p>
      </dgm:t>
    </dgm:pt>
    <dgm:pt modelId="{2E7746D4-C650-4ADF-9D39-D033DE9F6724}">
      <dgm:prSet phldrT="[Texto]"/>
      <dgm:spPr/>
      <dgm:t>
        <a:bodyPr/>
        <a:lstStyle/>
        <a:p>
          <a:pPr algn="just"/>
          <a:r>
            <a:rPr lang="es-EC" dirty="0" smtClean="0"/>
            <a:t>El dominio de los centros comerciales en la influencia de compra donde el lugar de compra se convierte en algo crucial para el éxito o fracaso del anunciante. Lo que viene a demostrar que los centros comerciales ubicados en zonas de gran accesibilidad y las marcas de valor para los consumidores tienen más posibilidad de obtener mayores beneficios y un mayor tráfico y rotación de productos</a:t>
          </a:r>
          <a:endParaRPr lang="es-EC" dirty="0"/>
        </a:p>
      </dgm:t>
    </dgm:pt>
    <dgm:pt modelId="{10E697C9-1F88-4036-AD7A-89BEE338D130}" type="parTrans" cxnId="{AAC3B1BB-9118-4BAD-A106-CE0472FAF0C0}">
      <dgm:prSet/>
      <dgm:spPr/>
      <dgm:t>
        <a:bodyPr/>
        <a:lstStyle/>
        <a:p>
          <a:endParaRPr lang="es-EC"/>
        </a:p>
      </dgm:t>
    </dgm:pt>
    <dgm:pt modelId="{2BA3BE4A-DED5-439B-83D1-3E56B0114388}" type="sibTrans" cxnId="{AAC3B1BB-9118-4BAD-A106-CE0472FAF0C0}">
      <dgm:prSet/>
      <dgm:spPr/>
      <dgm:t>
        <a:bodyPr/>
        <a:lstStyle/>
        <a:p>
          <a:endParaRPr lang="es-EC"/>
        </a:p>
      </dgm:t>
    </dgm:pt>
    <dgm:pt modelId="{66B55F8D-4247-4075-A565-734D610A41B6}" type="pres">
      <dgm:prSet presAssocID="{C5CD0739-B7DC-4353-BD5D-7825B6CEC9E4}" presName="Name0" presStyleCnt="0">
        <dgm:presLayoutVars>
          <dgm:chPref val="1"/>
          <dgm:dir/>
          <dgm:animOne val="branch"/>
          <dgm:animLvl val="lvl"/>
          <dgm:resizeHandles/>
        </dgm:presLayoutVars>
      </dgm:prSet>
      <dgm:spPr/>
      <dgm:t>
        <a:bodyPr/>
        <a:lstStyle/>
        <a:p>
          <a:endParaRPr lang="es-EC"/>
        </a:p>
      </dgm:t>
    </dgm:pt>
    <dgm:pt modelId="{1323B074-C7B1-4D34-A5E4-4BC5C8CA6DBC}" type="pres">
      <dgm:prSet presAssocID="{682FD65C-1657-455F-9E29-4175E1CDE2DC}" presName="vertOne" presStyleCnt="0"/>
      <dgm:spPr/>
    </dgm:pt>
    <dgm:pt modelId="{A278E44F-2289-474E-A4DD-40F07CD5D9C4}" type="pres">
      <dgm:prSet presAssocID="{682FD65C-1657-455F-9E29-4175E1CDE2DC}" presName="txOne" presStyleLbl="node0" presStyleIdx="0" presStyleCnt="2">
        <dgm:presLayoutVars>
          <dgm:chPref val="3"/>
        </dgm:presLayoutVars>
      </dgm:prSet>
      <dgm:spPr/>
      <dgm:t>
        <a:bodyPr/>
        <a:lstStyle/>
        <a:p>
          <a:endParaRPr lang="es-EC"/>
        </a:p>
      </dgm:t>
    </dgm:pt>
    <dgm:pt modelId="{C4FBFD82-4132-4743-AD7B-1C47D0C561AE}" type="pres">
      <dgm:prSet presAssocID="{682FD65C-1657-455F-9E29-4175E1CDE2DC}" presName="parTransOne" presStyleCnt="0"/>
      <dgm:spPr/>
    </dgm:pt>
    <dgm:pt modelId="{6C863AF3-EADA-48EE-9B82-7B07128783D2}" type="pres">
      <dgm:prSet presAssocID="{682FD65C-1657-455F-9E29-4175E1CDE2DC}" presName="horzOne" presStyleCnt="0"/>
      <dgm:spPr/>
    </dgm:pt>
    <dgm:pt modelId="{C91D85A2-00AD-45A0-8F31-85E6E4E3CB83}" type="pres">
      <dgm:prSet presAssocID="{FEDF0F97-9872-4BE1-B21B-5500E459C114}" presName="vertTwo" presStyleCnt="0"/>
      <dgm:spPr/>
    </dgm:pt>
    <dgm:pt modelId="{2957AE0B-4CCB-4B97-B332-04A09D46EF4C}" type="pres">
      <dgm:prSet presAssocID="{FEDF0F97-9872-4BE1-B21B-5500E459C114}" presName="txTwo" presStyleLbl="node2" presStyleIdx="0" presStyleCnt="1">
        <dgm:presLayoutVars>
          <dgm:chPref val="3"/>
        </dgm:presLayoutVars>
      </dgm:prSet>
      <dgm:spPr/>
      <dgm:t>
        <a:bodyPr/>
        <a:lstStyle/>
        <a:p>
          <a:endParaRPr lang="es-EC"/>
        </a:p>
      </dgm:t>
    </dgm:pt>
    <dgm:pt modelId="{37B57941-E3ED-42B7-8320-DA54144F9BB1}" type="pres">
      <dgm:prSet presAssocID="{FEDF0F97-9872-4BE1-B21B-5500E459C114}" presName="horzTwo" presStyleCnt="0"/>
      <dgm:spPr/>
    </dgm:pt>
    <dgm:pt modelId="{CC1B5CE1-61BA-42FA-93BC-61331F34092C}" type="pres">
      <dgm:prSet presAssocID="{EA287B5A-E8AC-4A0B-BE11-6A1DECE45069}" presName="sibSpaceOne" presStyleCnt="0"/>
      <dgm:spPr/>
    </dgm:pt>
    <dgm:pt modelId="{38E76112-CC66-4A81-9A5C-DBCA2F50FC4D}" type="pres">
      <dgm:prSet presAssocID="{2E7746D4-C650-4ADF-9D39-D033DE9F6724}" presName="vertOne" presStyleCnt="0"/>
      <dgm:spPr/>
    </dgm:pt>
    <dgm:pt modelId="{BE476013-8BBC-4240-A3F9-4EDAB256CDB7}" type="pres">
      <dgm:prSet presAssocID="{2E7746D4-C650-4ADF-9D39-D033DE9F6724}" presName="txOne" presStyleLbl="node0" presStyleIdx="1" presStyleCnt="2" custScaleY="210051" custLinFactNeighborX="-5593" custLinFactNeighborY="-3282">
        <dgm:presLayoutVars>
          <dgm:chPref val="3"/>
        </dgm:presLayoutVars>
      </dgm:prSet>
      <dgm:spPr/>
      <dgm:t>
        <a:bodyPr/>
        <a:lstStyle/>
        <a:p>
          <a:endParaRPr lang="es-EC"/>
        </a:p>
      </dgm:t>
    </dgm:pt>
    <dgm:pt modelId="{7EE8ADBD-00A5-41AB-A2B3-14157BC374D9}" type="pres">
      <dgm:prSet presAssocID="{2E7746D4-C650-4ADF-9D39-D033DE9F6724}" presName="horzOne" presStyleCnt="0"/>
      <dgm:spPr/>
    </dgm:pt>
  </dgm:ptLst>
  <dgm:cxnLst>
    <dgm:cxn modelId="{EB28B6AA-422C-41C1-817A-875E9718D187}" type="presOf" srcId="{2E7746D4-C650-4ADF-9D39-D033DE9F6724}" destId="{BE476013-8BBC-4240-A3F9-4EDAB256CDB7}" srcOrd="0" destOrd="0" presId="urn:microsoft.com/office/officeart/2005/8/layout/hierarchy4"/>
    <dgm:cxn modelId="{FF10663B-935E-44A2-BAEC-36942607915B}" srcId="{682FD65C-1657-455F-9E29-4175E1CDE2DC}" destId="{FEDF0F97-9872-4BE1-B21B-5500E459C114}" srcOrd="0" destOrd="0" parTransId="{8DA25238-9EF6-49D2-BC14-9182DE6DD042}" sibTransId="{2471B3B9-D0E5-4468-9C1F-45F030583FCE}"/>
    <dgm:cxn modelId="{AAC3B1BB-9118-4BAD-A106-CE0472FAF0C0}" srcId="{C5CD0739-B7DC-4353-BD5D-7825B6CEC9E4}" destId="{2E7746D4-C650-4ADF-9D39-D033DE9F6724}" srcOrd="1" destOrd="0" parTransId="{10E697C9-1F88-4036-AD7A-89BEE338D130}" sibTransId="{2BA3BE4A-DED5-439B-83D1-3E56B0114388}"/>
    <dgm:cxn modelId="{544F2EF6-F378-4699-883E-E115CFBF397E}" srcId="{C5CD0739-B7DC-4353-BD5D-7825B6CEC9E4}" destId="{682FD65C-1657-455F-9E29-4175E1CDE2DC}" srcOrd="0" destOrd="0" parTransId="{823685EB-6445-4FA3-A815-6C95567BF1E3}" sibTransId="{EA287B5A-E8AC-4A0B-BE11-6A1DECE45069}"/>
    <dgm:cxn modelId="{9AF62D5D-6394-4DC2-8A53-6C113675A392}" type="presOf" srcId="{FEDF0F97-9872-4BE1-B21B-5500E459C114}" destId="{2957AE0B-4CCB-4B97-B332-04A09D46EF4C}" srcOrd="0" destOrd="0" presId="urn:microsoft.com/office/officeart/2005/8/layout/hierarchy4"/>
    <dgm:cxn modelId="{C8A68A82-7B94-4954-BB7F-782851D58D55}" type="presOf" srcId="{682FD65C-1657-455F-9E29-4175E1CDE2DC}" destId="{A278E44F-2289-474E-A4DD-40F07CD5D9C4}" srcOrd="0" destOrd="0" presId="urn:microsoft.com/office/officeart/2005/8/layout/hierarchy4"/>
    <dgm:cxn modelId="{9076025C-38CC-40CC-8C0E-E5FC2749762C}" type="presOf" srcId="{C5CD0739-B7DC-4353-BD5D-7825B6CEC9E4}" destId="{66B55F8D-4247-4075-A565-734D610A41B6}" srcOrd="0" destOrd="0" presId="urn:microsoft.com/office/officeart/2005/8/layout/hierarchy4"/>
    <dgm:cxn modelId="{18F68BCF-CE25-4786-9777-4EAEF8EE1720}" type="presParOf" srcId="{66B55F8D-4247-4075-A565-734D610A41B6}" destId="{1323B074-C7B1-4D34-A5E4-4BC5C8CA6DBC}" srcOrd="0" destOrd="0" presId="urn:microsoft.com/office/officeart/2005/8/layout/hierarchy4"/>
    <dgm:cxn modelId="{41838D9B-65EB-42D6-8D15-C88D724629FD}" type="presParOf" srcId="{1323B074-C7B1-4D34-A5E4-4BC5C8CA6DBC}" destId="{A278E44F-2289-474E-A4DD-40F07CD5D9C4}" srcOrd="0" destOrd="0" presId="urn:microsoft.com/office/officeart/2005/8/layout/hierarchy4"/>
    <dgm:cxn modelId="{1927A652-61DC-44F0-A6BF-4B9F93AEEB65}" type="presParOf" srcId="{1323B074-C7B1-4D34-A5E4-4BC5C8CA6DBC}" destId="{C4FBFD82-4132-4743-AD7B-1C47D0C561AE}" srcOrd="1" destOrd="0" presId="urn:microsoft.com/office/officeart/2005/8/layout/hierarchy4"/>
    <dgm:cxn modelId="{9EB6A946-8432-48C4-80DD-69DAF0450D6B}" type="presParOf" srcId="{1323B074-C7B1-4D34-A5E4-4BC5C8CA6DBC}" destId="{6C863AF3-EADA-48EE-9B82-7B07128783D2}" srcOrd="2" destOrd="0" presId="urn:microsoft.com/office/officeart/2005/8/layout/hierarchy4"/>
    <dgm:cxn modelId="{996BD1FE-AC5E-4E14-8958-4F459B1C7976}" type="presParOf" srcId="{6C863AF3-EADA-48EE-9B82-7B07128783D2}" destId="{C91D85A2-00AD-45A0-8F31-85E6E4E3CB83}" srcOrd="0" destOrd="0" presId="urn:microsoft.com/office/officeart/2005/8/layout/hierarchy4"/>
    <dgm:cxn modelId="{008D3A26-0C75-4163-AF92-F786FC59F84D}" type="presParOf" srcId="{C91D85A2-00AD-45A0-8F31-85E6E4E3CB83}" destId="{2957AE0B-4CCB-4B97-B332-04A09D46EF4C}" srcOrd="0" destOrd="0" presId="urn:microsoft.com/office/officeart/2005/8/layout/hierarchy4"/>
    <dgm:cxn modelId="{DBBFAC99-FDEC-4BC8-BC0C-203203591F10}" type="presParOf" srcId="{C91D85A2-00AD-45A0-8F31-85E6E4E3CB83}" destId="{37B57941-E3ED-42B7-8320-DA54144F9BB1}" srcOrd="1" destOrd="0" presId="urn:microsoft.com/office/officeart/2005/8/layout/hierarchy4"/>
    <dgm:cxn modelId="{03C43B6F-FDEF-4D3A-942E-D002191EE6B5}" type="presParOf" srcId="{66B55F8D-4247-4075-A565-734D610A41B6}" destId="{CC1B5CE1-61BA-42FA-93BC-61331F34092C}" srcOrd="1" destOrd="0" presId="urn:microsoft.com/office/officeart/2005/8/layout/hierarchy4"/>
    <dgm:cxn modelId="{A8109AE3-BCA0-4484-AD2D-FB95D1068707}" type="presParOf" srcId="{66B55F8D-4247-4075-A565-734D610A41B6}" destId="{38E76112-CC66-4A81-9A5C-DBCA2F50FC4D}" srcOrd="2" destOrd="0" presId="urn:microsoft.com/office/officeart/2005/8/layout/hierarchy4"/>
    <dgm:cxn modelId="{1C705D0F-A20C-4641-B220-C45FD50466A9}" type="presParOf" srcId="{38E76112-CC66-4A81-9A5C-DBCA2F50FC4D}" destId="{BE476013-8BBC-4240-A3F9-4EDAB256CDB7}" srcOrd="0" destOrd="0" presId="urn:microsoft.com/office/officeart/2005/8/layout/hierarchy4"/>
    <dgm:cxn modelId="{1DA98517-DB57-427C-B961-A9995B6F4CC9}" type="presParOf" srcId="{38E76112-CC66-4A81-9A5C-DBCA2F50FC4D}" destId="{7EE8ADBD-00A5-41AB-A2B3-14157BC374D9}"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94AD9E-F455-4899-A711-CA6A884A79C7}"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es-EC"/>
        </a:p>
      </dgm:t>
    </dgm:pt>
    <dgm:pt modelId="{2CCDD140-6411-4DB5-9653-4A2B358D094B}">
      <dgm:prSet phldrT="[Texto]" custT="1"/>
      <dgm:spPr/>
      <dgm:t>
        <a:bodyPr/>
        <a:lstStyle/>
        <a:p>
          <a:r>
            <a:rPr lang="es-EC" sz="2000" b="1" dirty="0" smtClean="0"/>
            <a:t>Valor orientado al cliente</a:t>
          </a:r>
          <a:endParaRPr lang="es-EC" sz="2000" dirty="0"/>
        </a:p>
      </dgm:t>
    </dgm:pt>
    <dgm:pt modelId="{E6CA7A88-43C4-4702-A049-501FD7C3A69F}" type="parTrans" cxnId="{CA03069D-741D-4BC2-BDC8-7334150B5EDA}">
      <dgm:prSet/>
      <dgm:spPr/>
      <dgm:t>
        <a:bodyPr/>
        <a:lstStyle/>
        <a:p>
          <a:endParaRPr lang="es-EC"/>
        </a:p>
      </dgm:t>
    </dgm:pt>
    <dgm:pt modelId="{BB4150F3-28B5-4DB0-AE4F-26231984B964}" type="sibTrans" cxnId="{CA03069D-741D-4BC2-BDC8-7334150B5EDA}">
      <dgm:prSet/>
      <dgm:spPr/>
      <dgm:t>
        <a:bodyPr/>
        <a:lstStyle/>
        <a:p>
          <a:endParaRPr lang="es-EC"/>
        </a:p>
      </dgm:t>
    </dgm:pt>
    <dgm:pt modelId="{79747499-A6D7-4130-8245-5599C34C63D4}">
      <dgm:prSet phldrT="[Texto]" custT="1"/>
      <dgm:spPr/>
      <dgm:t>
        <a:bodyPr/>
        <a:lstStyle/>
        <a:p>
          <a:r>
            <a:rPr lang="es-EC" sz="1600" dirty="0" smtClean="0"/>
            <a:t>Es la relación que existe entre los beneficios que el cliente aprecia </a:t>
          </a:r>
          <a:endParaRPr lang="es-EC" sz="1600" dirty="0"/>
        </a:p>
      </dgm:t>
    </dgm:pt>
    <dgm:pt modelId="{7C4F0D0F-D1A0-49BB-855A-843ACE5D9485}" type="parTrans" cxnId="{C65D618C-BA54-446F-8C5F-4476DF105C5B}">
      <dgm:prSet/>
      <dgm:spPr/>
      <dgm:t>
        <a:bodyPr/>
        <a:lstStyle/>
        <a:p>
          <a:endParaRPr lang="es-EC"/>
        </a:p>
      </dgm:t>
    </dgm:pt>
    <dgm:pt modelId="{C6C18FD2-613D-4E43-B16B-040639B0D2EE}" type="sibTrans" cxnId="{C65D618C-BA54-446F-8C5F-4476DF105C5B}">
      <dgm:prSet/>
      <dgm:spPr/>
      <dgm:t>
        <a:bodyPr/>
        <a:lstStyle/>
        <a:p>
          <a:endParaRPr lang="es-EC"/>
        </a:p>
      </dgm:t>
    </dgm:pt>
    <dgm:pt modelId="{A9C0F96C-FF2C-40EA-BD78-31F2906CCC39}">
      <dgm:prSet phldrT="[Texto]" custT="1"/>
      <dgm:spPr/>
      <dgm:t>
        <a:bodyPr/>
        <a:lstStyle/>
        <a:p>
          <a:r>
            <a:rPr lang="es-EC" sz="1600" dirty="0" smtClean="0"/>
            <a:t>La lealtad se logra por componentes como garantizar la calidad, cero defectos de fabricación, servicio personalizado, marca, precio,  publicidad, promociones</a:t>
          </a:r>
          <a:endParaRPr lang="es-EC" sz="1600" dirty="0"/>
        </a:p>
      </dgm:t>
    </dgm:pt>
    <dgm:pt modelId="{C3D4B832-4797-4C9B-A629-BF58D5F93373}" type="parTrans" cxnId="{2CC460FE-EA76-486B-BF33-A35DFC1347D3}">
      <dgm:prSet/>
      <dgm:spPr/>
      <dgm:t>
        <a:bodyPr/>
        <a:lstStyle/>
        <a:p>
          <a:endParaRPr lang="es-EC"/>
        </a:p>
      </dgm:t>
    </dgm:pt>
    <dgm:pt modelId="{824BD239-0E1B-46F1-B963-323A3796D2DB}" type="sibTrans" cxnId="{2CC460FE-EA76-486B-BF33-A35DFC1347D3}">
      <dgm:prSet/>
      <dgm:spPr/>
      <dgm:t>
        <a:bodyPr/>
        <a:lstStyle/>
        <a:p>
          <a:endParaRPr lang="es-EC"/>
        </a:p>
      </dgm:t>
    </dgm:pt>
    <dgm:pt modelId="{DDF65A66-DCB8-4EEE-8B8D-45DE4048D2E0}">
      <dgm:prSet phldrT="[Texto]" custT="1"/>
      <dgm:spPr/>
      <dgm:t>
        <a:bodyPr/>
        <a:lstStyle/>
        <a:p>
          <a:r>
            <a:rPr lang="es-EC" sz="2000" b="1" dirty="0" smtClean="0"/>
            <a:t>Satisfacción del consumidor </a:t>
          </a:r>
          <a:endParaRPr lang="es-EC" sz="2000" dirty="0"/>
        </a:p>
      </dgm:t>
    </dgm:pt>
    <dgm:pt modelId="{2B9E6571-35B6-4D0A-B252-46FABDC1A424}" type="parTrans" cxnId="{A73433FD-8E88-48A8-9450-EBB578968899}">
      <dgm:prSet/>
      <dgm:spPr/>
      <dgm:t>
        <a:bodyPr/>
        <a:lstStyle/>
        <a:p>
          <a:endParaRPr lang="es-EC"/>
        </a:p>
      </dgm:t>
    </dgm:pt>
    <dgm:pt modelId="{751E47BD-1C59-4838-8D10-B693DE188A07}" type="sibTrans" cxnId="{A73433FD-8E88-48A8-9450-EBB578968899}">
      <dgm:prSet/>
      <dgm:spPr/>
      <dgm:t>
        <a:bodyPr/>
        <a:lstStyle/>
        <a:p>
          <a:endParaRPr lang="es-EC"/>
        </a:p>
      </dgm:t>
    </dgm:pt>
    <dgm:pt modelId="{2E5170D6-0C4A-4932-BE44-31BC724D3E83}">
      <dgm:prSet phldrT="[Texto]" custT="1"/>
      <dgm:spPr/>
      <dgm:t>
        <a:bodyPr/>
        <a:lstStyle/>
        <a:p>
          <a:r>
            <a:rPr lang="es-EC" sz="1600" dirty="0" smtClean="0"/>
            <a:t>Es la percepción que tiene el individuo sobre el desempeño del producto o servicio en relación con sus expectativas</a:t>
          </a:r>
          <a:endParaRPr lang="es-EC" sz="1600" dirty="0"/>
        </a:p>
      </dgm:t>
    </dgm:pt>
    <dgm:pt modelId="{D947A228-AD17-4782-9FFB-934B2C54AE70}" type="parTrans" cxnId="{873CF09F-2AF3-4450-9A3A-8547BA5E1D40}">
      <dgm:prSet/>
      <dgm:spPr/>
      <dgm:t>
        <a:bodyPr/>
        <a:lstStyle/>
        <a:p>
          <a:endParaRPr lang="es-EC"/>
        </a:p>
      </dgm:t>
    </dgm:pt>
    <dgm:pt modelId="{C5AF561D-697D-41B9-817A-A86B0339A27C}" type="sibTrans" cxnId="{873CF09F-2AF3-4450-9A3A-8547BA5E1D40}">
      <dgm:prSet/>
      <dgm:spPr/>
      <dgm:t>
        <a:bodyPr/>
        <a:lstStyle/>
        <a:p>
          <a:endParaRPr lang="es-EC"/>
        </a:p>
      </dgm:t>
    </dgm:pt>
    <dgm:pt modelId="{B7D5D37F-0CA1-4834-9982-24C9CF708B58}">
      <dgm:prSet phldrT="[Texto]" custT="1"/>
      <dgm:spPr/>
      <dgm:t>
        <a:bodyPr/>
        <a:lstStyle/>
        <a:p>
          <a:r>
            <a:rPr lang="es-EC" sz="1600" dirty="0" smtClean="0"/>
            <a:t>Los consumidores completamente satisfechos pueden ser leales al seguir comprando o fans del producto cuando sus experiencias superan a sus expectativas</a:t>
          </a:r>
          <a:endParaRPr lang="es-EC" sz="1600" dirty="0"/>
        </a:p>
      </dgm:t>
    </dgm:pt>
    <dgm:pt modelId="{F66A60A5-F1D7-4FDF-930D-B02AD34BCEB7}" type="parTrans" cxnId="{2CD4EBA1-F069-41EE-BA41-96D5B87C088C}">
      <dgm:prSet/>
      <dgm:spPr/>
      <dgm:t>
        <a:bodyPr/>
        <a:lstStyle/>
        <a:p>
          <a:endParaRPr lang="es-EC"/>
        </a:p>
      </dgm:t>
    </dgm:pt>
    <dgm:pt modelId="{A72B8B51-27D1-4F19-BFC1-8EB3311B4989}" type="sibTrans" cxnId="{2CD4EBA1-F069-41EE-BA41-96D5B87C088C}">
      <dgm:prSet/>
      <dgm:spPr/>
      <dgm:t>
        <a:bodyPr/>
        <a:lstStyle/>
        <a:p>
          <a:endParaRPr lang="es-EC"/>
        </a:p>
      </dgm:t>
    </dgm:pt>
    <dgm:pt modelId="{9683CC29-E92C-486A-BCA6-113844177DF4}">
      <dgm:prSet phldrT="[Texto]" custT="1"/>
      <dgm:spPr/>
      <dgm:t>
        <a:bodyPr/>
        <a:lstStyle/>
        <a:p>
          <a:r>
            <a:rPr lang="es-EC" sz="2000" b="1" dirty="0" smtClean="0"/>
            <a:t>Retención del cliente</a:t>
          </a:r>
          <a:endParaRPr lang="es-EC" sz="2000" dirty="0"/>
        </a:p>
      </dgm:t>
    </dgm:pt>
    <dgm:pt modelId="{A9EB1FD0-E241-4557-AE87-36E2883E5A92}" type="parTrans" cxnId="{67A540C5-07E5-4290-9E33-2C57565D17A3}">
      <dgm:prSet/>
      <dgm:spPr/>
      <dgm:t>
        <a:bodyPr/>
        <a:lstStyle/>
        <a:p>
          <a:endParaRPr lang="es-EC"/>
        </a:p>
      </dgm:t>
    </dgm:pt>
    <dgm:pt modelId="{35C79B35-321A-4961-94F1-D2FE82676CBE}" type="sibTrans" cxnId="{67A540C5-07E5-4290-9E33-2C57565D17A3}">
      <dgm:prSet/>
      <dgm:spPr/>
      <dgm:t>
        <a:bodyPr/>
        <a:lstStyle/>
        <a:p>
          <a:endParaRPr lang="es-EC"/>
        </a:p>
      </dgm:t>
    </dgm:pt>
    <dgm:pt modelId="{C4224491-7AE1-4214-B66F-1A5990E1C6C0}">
      <dgm:prSet phldrT="[Texto]" custT="1"/>
      <dgm:spPr/>
      <dgm:t>
        <a:bodyPr/>
        <a:lstStyle/>
        <a:p>
          <a:r>
            <a:rPr lang="es-EC" sz="1600" dirty="0" smtClean="0"/>
            <a:t>Los clientes leales compran más productos,</a:t>
          </a:r>
          <a:endParaRPr lang="es-EC" sz="1600" dirty="0"/>
        </a:p>
      </dgm:t>
    </dgm:pt>
    <dgm:pt modelId="{6AF4EBBC-E450-4E01-A4B6-F090E884E7E6}" type="parTrans" cxnId="{B447A032-6860-4CE0-A871-C1949C8EEC86}">
      <dgm:prSet/>
      <dgm:spPr/>
      <dgm:t>
        <a:bodyPr/>
        <a:lstStyle/>
        <a:p>
          <a:endParaRPr lang="es-EC"/>
        </a:p>
      </dgm:t>
    </dgm:pt>
    <dgm:pt modelId="{89CF9392-82EF-4DEC-837F-53C15E43EAD8}" type="sibTrans" cxnId="{B447A032-6860-4CE0-A871-C1949C8EEC86}">
      <dgm:prSet/>
      <dgm:spPr/>
      <dgm:t>
        <a:bodyPr/>
        <a:lstStyle/>
        <a:p>
          <a:endParaRPr lang="es-EC"/>
        </a:p>
      </dgm:t>
    </dgm:pt>
    <dgm:pt modelId="{27FD1C4D-8CB8-49E4-9246-39970C1FE605}">
      <dgm:prSet phldrT="[Texto]" custT="1"/>
      <dgm:spPr/>
      <dgm:t>
        <a:bodyPr/>
        <a:lstStyle/>
        <a:p>
          <a:r>
            <a:rPr lang="es-EC" sz="1600" dirty="0" smtClean="0"/>
            <a:t>Los clientes leales dan comentarios y referencias positivas a otros clientes</a:t>
          </a:r>
          <a:endParaRPr lang="es-EC" sz="1600" dirty="0"/>
        </a:p>
      </dgm:t>
    </dgm:pt>
    <dgm:pt modelId="{5CE14164-E521-476C-A8F5-E2150887E15E}" type="parTrans" cxnId="{EEE2808F-FB5E-469A-A4EC-AD6D026E495F}">
      <dgm:prSet/>
      <dgm:spPr/>
      <dgm:t>
        <a:bodyPr/>
        <a:lstStyle/>
        <a:p>
          <a:endParaRPr lang="es-EC"/>
        </a:p>
      </dgm:t>
    </dgm:pt>
    <dgm:pt modelId="{EB2A013D-6B4A-4183-AB41-84E66CD9B551}" type="sibTrans" cxnId="{EEE2808F-FB5E-469A-A4EC-AD6D026E495F}">
      <dgm:prSet/>
      <dgm:spPr/>
      <dgm:t>
        <a:bodyPr/>
        <a:lstStyle/>
        <a:p>
          <a:endParaRPr lang="es-EC"/>
        </a:p>
      </dgm:t>
    </dgm:pt>
    <dgm:pt modelId="{9EED3A45-1C20-45F2-8797-B7A7D5B6EDD7}">
      <dgm:prSet custT="1"/>
      <dgm:spPr/>
      <dgm:t>
        <a:bodyPr/>
        <a:lstStyle/>
        <a:p>
          <a:r>
            <a:rPr lang="es-EC" sz="1600" smtClean="0"/>
            <a:t>Los clientes leales son menos sensibles al precio y ponen menos atención a la publicidad</a:t>
          </a:r>
          <a:endParaRPr lang="es-EC" sz="1600"/>
        </a:p>
      </dgm:t>
    </dgm:pt>
    <dgm:pt modelId="{2621DCB4-807C-4495-8F09-E0F92F4BC9D9}" type="parTrans" cxnId="{14F1A056-CBFF-4750-87D7-779CC3971614}">
      <dgm:prSet/>
      <dgm:spPr/>
      <dgm:t>
        <a:bodyPr/>
        <a:lstStyle/>
        <a:p>
          <a:endParaRPr lang="es-EC"/>
        </a:p>
      </dgm:t>
    </dgm:pt>
    <dgm:pt modelId="{83EBB794-67F6-4BDC-A94C-608C2558B201}" type="sibTrans" cxnId="{14F1A056-CBFF-4750-87D7-779CC3971614}">
      <dgm:prSet/>
      <dgm:spPr/>
      <dgm:t>
        <a:bodyPr/>
        <a:lstStyle/>
        <a:p>
          <a:endParaRPr lang="es-EC"/>
        </a:p>
      </dgm:t>
    </dgm:pt>
    <dgm:pt modelId="{C61DDB29-ACBC-4CCF-B74F-6B3ACD54BCFC}" type="pres">
      <dgm:prSet presAssocID="{D194AD9E-F455-4899-A711-CA6A884A79C7}" presName="Name0" presStyleCnt="0">
        <dgm:presLayoutVars>
          <dgm:dir/>
          <dgm:resizeHandles val="exact"/>
        </dgm:presLayoutVars>
      </dgm:prSet>
      <dgm:spPr/>
      <dgm:t>
        <a:bodyPr/>
        <a:lstStyle/>
        <a:p>
          <a:endParaRPr lang="es-EC"/>
        </a:p>
      </dgm:t>
    </dgm:pt>
    <dgm:pt modelId="{E301AD41-5BBE-441D-B4E9-33F327791817}" type="pres">
      <dgm:prSet presAssocID="{2CCDD140-6411-4DB5-9653-4A2B358D094B}" presName="node" presStyleLbl="node1" presStyleIdx="0" presStyleCnt="3">
        <dgm:presLayoutVars>
          <dgm:bulletEnabled val="1"/>
        </dgm:presLayoutVars>
      </dgm:prSet>
      <dgm:spPr/>
      <dgm:t>
        <a:bodyPr/>
        <a:lstStyle/>
        <a:p>
          <a:endParaRPr lang="es-EC"/>
        </a:p>
      </dgm:t>
    </dgm:pt>
    <dgm:pt modelId="{577905DF-3CD2-47E3-88E8-279CB93EAF95}" type="pres">
      <dgm:prSet presAssocID="{BB4150F3-28B5-4DB0-AE4F-26231984B964}" presName="sibTrans" presStyleCnt="0"/>
      <dgm:spPr/>
    </dgm:pt>
    <dgm:pt modelId="{50DECAF3-6193-44C0-B4B3-72E8D88DC06A}" type="pres">
      <dgm:prSet presAssocID="{DDF65A66-DCB8-4EEE-8B8D-45DE4048D2E0}" presName="node" presStyleLbl="node1" presStyleIdx="1" presStyleCnt="3">
        <dgm:presLayoutVars>
          <dgm:bulletEnabled val="1"/>
        </dgm:presLayoutVars>
      </dgm:prSet>
      <dgm:spPr/>
      <dgm:t>
        <a:bodyPr/>
        <a:lstStyle/>
        <a:p>
          <a:endParaRPr lang="es-EC"/>
        </a:p>
      </dgm:t>
    </dgm:pt>
    <dgm:pt modelId="{745A1DE5-52CD-40BB-97E2-CB9A5DAB990F}" type="pres">
      <dgm:prSet presAssocID="{751E47BD-1C59-4838-8D10-B693DE188A07}" presName="sibTrans" presStyleCnt="0"/>
      <dgm:spPr/>
    </dgm:pt>
    <dgm:pt modelId="{13F644D2-770F-482D-846C-CC981E7C7354}" type="pres">
      <dgm:prSet presAssocID="{9683CC29-E92C-486A-BCA6-113844177DF4}" presName="node" presStyleLbl="node1" presStyleIdx="2" presStyleCnt="3">
        <dgm:presLayoutVars>
          <dgm:bulletEnabled val="1"/>
        </dgm:presLayoutVars>
      </dgm:prSet>
      <dgm:spPr/>
      <dgm:t>
        <a:bodyPr/>
        <a:lstStyle/>
        <a:p>
          <a:endParaRPr lang="es-EC"/>
        </a:p>
      </dgm:t>
    </dgm:pt>
  </dgm:ptLst>
  <dgm:cxnLst>
    <dgm:cxn modelId="{1E026F17-546A-4FC9-B735-16C846242F9F}" type="presOf" srcId="{B7D5D37F-0CA1-4834-9982-24C9CF708B58}" destId="{50DECAF3-6193-44C0-B4B3-72E8D88DC06A}" srcOrd="0" destOrd="2" presId="urn:microsoft.com/office/officeart/2005/8/layout/hList6"/>
    <dgm:cxn modelId="{873CF09F-2AF3-4450-9A3A-8547BA5E1D40}" srcId="{DDF65A66-DCB8-4EEE-8B8D-45DE4048D2E0}" destId="{2E5170D6-0C4A-4932-BE44-31BC724D3E83}" srcOrd="0" destOrd="0" parTransId="{D947A228-AD17-4782-9FFB-934B2C54AE70}" sibTransId="{C5AF561D-697D-41B9-817A-A86B0339A27C}"/>
    <dgm:cxn modelId="{CA03069D-741D-4BC2-BDC8-7334150B5EDA}" srcId="{D194AD9E-F455-4899-A711-CA6A884A79C7}" destId="{2CCDD140-6411-4DB5-9653-4A2B358D094B}" srcOrd="0" destOrd="0" parTransId="{E6CA7A88-43C4-4702-A049-501FD7C3A69F}" sibTransId="{BB4150F3-28B5-4DB0-AE4F-26231984B964}"/>
    <dgm:cxn modelId="{195629BA-042A-4D95-A146-6A2C2A06FF9C}" type="presOf" srcId="{DDF65A66-DCB8-4EEE-8B8D-45DE4048D2E0}" destId="{50DECAF3-6193-44C0-B4B3-72E8D88DC06A}" srcOrd="0" destOrd="0" presId="urn:microsoft.com/office/officeart/2005/8/layout/hList6"/>
    <dgm:cxn modelId="{67A540C5-07E5-4290-9E33-2C57565D17A3}" srcId="{D194AD9E-F455-4899-A711-CA6A884A79C7}" destId="{9683CC29-E92C-486A-BCA6-113844177DF4}" srcOrd="2" destOrd="0" parTransId="{A9EB1FD0-E241-4557-AE87-36E2883E5A92}" sibTransId="{35C79B35-321A-4961-94F1-D2FE82676CBE}"/>
    <dgm:cxn modelId="{B447A032-6860-4CE0-A871-C1949C8EEC86}" srcId="{9683CC29-E92C-486A-BCA6-113844177DF4}" destId="{C4224491-7AE1-4214-B66F-1A5990E1C6C0}" srcOrd="0" destOrd="0" parTransId="{6AF4EBBC-E450-4E01-A4B6-F090E884E7E6}" sibTransId="{89CF9392-82EF-4DEC-837F-53C15E43EAD8}"/>
    <dgm:cxn modelId="{CECF1013-ED74-42C1-AD6A-AEF7116BDF8D}" type="presOf" srcId="{79747499-A6D7-4130-8245-5599C34C63D4}" destId="{E301AD41-5BBE-441D-B4E9-33F327791817}" srcOrd="0" destOrd="1" presId="urn:microsoft.com/office/officeart/2005/8/layout/hList6"/>
    <dgm:cxn modelId="{A73433FD-8E88-48A8-9450-EBB578968899}" srcId="{D194AD9E-F455-4899-A711-CA6A884A79C7}" destId="{DDF65A66-DCB8-4EEE-8B8D-45DE4048D2E0}" srcOrd="1" destOrd="0" parTransId="{2B9E6571-35B6-4D0A-B252-46FABDC1A424}" sibTransId="{751E47BD-1C59-4838-8D10-B693DE188A07}"/>
    <dgm:cxn modelId="{54CF9178-C03E-4347-9787-B71BF7F60E8F}" type="presOf" srcId="{2CCDD140-6411-4DB5-9653-4A2B358D094B}" destId="{E301AD41-5BBE-441D-B4E9-33F327791817}" srcOrd="0" destOrd="0" presId="urn:microsoft.com/office/officeart/2005/8/layout/hList6"/>
    <dgm:cxn modelId="{14F1A056-CBFF-4750-87D7-779CC3971614}" srcId="{9683CC29-E92C-486A-BCA6-113844177DF4}" destId="{9EED3A45-1C20-45F2-8797-B7A7D5B6EDD7}" srcOrd="1" destOrd="0" parTransId="{2621DCB4-807C-4495-8F09-E0F92F4BC9D9}" sibTransId="{83EBB794-67F6-4BDC-A94C-608C2558B201}"/>
    <dgm:cxn modelId="{7E0DA1E4-54A8-4C07-B296-2A9DA52F593C}" type="presOf" srcId="{9683CC29-E92C-486A-BCA6-113844177DF4}" destId="{13F644D2-770F-482D-846C-CC981E7C7354}" srcOrd="0" destOrd="0" presId="urn:microsoft.com/office/officeart/2005/8/layout/hList6"/>
    <dgm:cxn modelId="{EEE2808F-FB5E-469A-A4EC-AD6D026E495F}" srcId="{9683CC29-E92C-486A-BCA6-113844177DF4}" destId="{27FD1C4D-8CB8-49E4-9246-39970C1FE605}" srcOrd="2" destOrd="0" parTransId="{5CE14164-E521-476C-A8F5-E2150887E15E}" sibTransId="{EB2A013D-6B4A-4183-AB41-84E66CD9B551}"/>
    <dgm:cxn modelId="{831ABF7C-C902-43D5-A868-5264317DDB1C}" type="presOf" srcId="{D194AD9E-F455-4899-A711-CA6A884A79C7}" destId="{C61DDB29-ACBC-4CCF-B74F-6B3ACD54BCFC}" srcOrd="0" destOrd="0" presId="urn:microsoft.com/office/officeart/2005/8/layout/hList6"/>
    <dgm:cxn modelId="{2CC460FE-EA76-486B-BF33-A35DFC1347D3}" srcId="{2CCDD140-6411-4DB5-9653-4A2B358D094B}" destId="{A9C0F96C-FF2C-40EA-BD78-31F2906CCC39}" srcOrd="1" destOrd="0" parTransId="{C3D4B832-4797-4C9B-A629-BF58D5F93373}" sibTransId="{824BD239-0E1B-46F1-B963-323A3796D2DB}"/>
    <dgm:cxn modelId="{33D815C9-7991-4813-AC68-ABF42847CBF5}" type="presOf" srcId="{A9C0F96C-FF2C-40EA-BD78-31F2906CCC39}" destId="{E301AD41-5BBE-441D-B4E9-33F327791817}" srcOrd="0" destOrd="2" presId="urn:microsoft.com/office/officeart/2005/8/layout/hList6"/>
    <dgm:cxn modelId="{938B9AEF-7BEB-43A7-9851-1EFA823261B0}" type="presOf" srcId="{2E5170D6-0C4A-4932-BE44-31BC724D3E83}" destId="{50DECAF3-6193-44C0-B4B3-72E8D88DC06A}" srcOrd="0" destOrd="1" presId="urn:microsoft.com/office/officeart/2005/8/layout/hList6"/>
    <dgm:cxn modelId="{C65D618C-BA54-446F-8C5F-4476DF105C5B}" srcId="{2CCDD140-6411-4DB5-9653-4A2B358D094B}" destId="{79747499-A6D7-4130-8245-5599C34C63D4}" srcOrd="0" destOrd="0" parTransId="{7C4F0D0F-D1A0-49BB-855A-843ACE5D9485}" sibTransId="{C6C18FD2-613D-4E43-B16B-040639B0D2EE}"/>
    <dgm:cxn modelId="{3F2CC02A-3A3F-419C-B412-ADB23B68C50E}" type="presOf" srcId="{27FD1C4D-8CB8-49E4-9246-39970C1FE605}" destId="{13F644D2-770F-482D-846C-CC981E7C7354}" srcOrd="0" destOrd="3" presId="urn:microsoft.com/office/officeart/2005/8/layout/hList6"/>
    <dgm:cxn modelId="{A6DF453A-39AA-4C2A-AD69-9FDA585A6D26}" type="presOf" srcId="{9EED3A45-1C20-45F2-8797-B7A7D5B6EDD7}" destId="{13F644D2-770F-482D-846C-CC981E7C7354}" srcOrd="0" destOrd="2" presId="urn:microsoft.com/office/officeart/2005/8/layout/hList6"/>
    <dgm:cxn modelId="{2CD4EBA1-F069-41EE-BA41-96D5B87C088C}" srcId="{DDF65A66-DCB8-4EEE-8B8D-45DE4048D2E0}" destId="{B7D5D37F-0CA1-4834-9982-24C9CF708B58}" srcOrd="1" destOrd="0" parTransId="{F66A60A5-F1D7-4FDF-930D-B02AD34BCEB7}" sibTransId="{A72B8B51-27D1-4F19-BFC1-8EB3311B4989}"/>
    <dgm:cxn modelId="{F544F202-223C-47C4-A144-2BC6E06D00EA}" type="presOf" srcId="{C4224491-7AE1-4214-B66F-1A5990E1C6C0}" destId="{13F644D2-770F-482D-846C-CC981E7C7354}" srcOrd="0" destOrd="1" presId="urn:microsoft.com/office/officeart/2005/8/layout/hList6"/>
    <dgm:cxn modelId="{58B0AEA8-9739-49FF-A705-B45FB9502ABF}" type="presParOf" srcId="{C61DDB29-ACBC-4CCF-B74F-6B3ACD54BCFC}" destId="{E301AD41-5BBE-441D-B4E9-33F327791817}" srcOrd="0" destOrd="0" presId="urn:microsoft.com/office/officeart/2005/8/layout/hList6"/>
    <dgm:cxn modelId="{E88CEB4C-628F-4163-89F6-72547359681F}" type="presParOf" srcId="{C61DDB29-ACBC-4CCF-B74F-6B3ACD54BCFC}" destId="{577905DF-3CD2-47E3-88E8-279CB93EAF95}" srcOrd="1" destOrd="0" presId="urn:microsoft.com/office/officeart/2005/8/layout/hList6"/>
    <dgm:cxn modelId="{21FAB241-11F9-44F6-AC0E-A9F702305FB0}" type="presParOf" srcId="{C61DDB29-ACBC-4CCF-B74F-6B3ACD54BCFC}" destId="{50DECAF3-6193-44C0-B4B3-72E8D88DC06A}" srcOrd="2" destOrd="0" presId="urn:microsoft.com/office/officeart/2005/8/layout/hList6"/>
    <dgm:cxn modelId="{78694A18-47D0-42B2-9BA5-2D999988E517}" type="presParOf" srcId="{C61DDB29-ACBC-4CCF-B74F-6B3ACD54BCFC}" destId="{745A1DE5-52CD-40BB-97E2-CB9A5DAB990F}" srcOrd="3" destOrd="0" presId="urn:microsoft.com/office/officeart/2005/8/layout/hList6"/>
    <dgm:cxn modelId="{D6B63DFB-4DDC-4F85-9CEB-3A0858454184}" type="presParOf" srcId="{C61DDB29-ACBC-4CCF-B74F-6B3ACD54BCFC}" destId="{13F644D2-770F-482D-846C-CC981E7C7354}"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39BDCE-47FA-44F5-9DA7-85E5D8395A66}"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es-EC"/>
        </a:p>
      </dgm:t>
    </dgm:pt>
    <dgm:pt modelId="{794F64B6-DA05-4D0A-9F46-77BA3C1574CE}">
      <dgm:prSet phldrT="[Texto]" custT="1"/>
      <dgm:spPr/>
      <dgm:t>
        <a:bodyPr/>
        <a:lstStyle/>
        <a:p>
          <a:r>
            <a:rPr lang="es-EC" sz="2800" dirty="0" smtClean="0">
              <a:latin typeface="Times New Roman" panose="02020603050405020304" pitchFamily="18" charset="0"/>
              <a:cs typeface="Times New Roman" panose="02020603050405020304" pitchFamily="18" charset="0"/>
            </a:rPr>
            <a:t>Cualitativa</a:t>
          </a:r>
          <a:endParaRPr lang="es-EC" sz="2800" dirty="0">
            <a:latin typeface="Times New Roman" panose="02020603050405020304" pitchFamily="18" charset="0"/>
            <a:cs typeface="Times New Roman" panose="02020603050405020304" pitchFamily="18" charset="0"/>
          </a:endParaRPr>
        </a:p>
      </dgm:t>
    </dgm:pt>
    <dgm:pt modelId="{B5043010-0265-4421-9CCB-D551F97C75EE}" type="parTrans" cxnId="{4A70E800-A05E-4127-A2C3-3DD97E5B198A}">
      <dgm:prSet/>
      <dgm:spPr/>
      <dgm:t>
        <a:bodyPr/>
        <a:lstStyle/>
        <a:p>
          <a:endParaRPr lang="es-EC"/>
        </a:p>
      </dgm:t>
    </dgm:pt>
    <dgm:pt modelId="{C7C47544-C656-4F5F-950D-AFCB200CC2DC}" type="sibTrans" cxnId="{4A70E800-A05E-4127-A2C3-3DD97E5B198A}">
      <dgm:prSet/>
      <dgm:spPr/>
      <dgm:t>
        <a:bodyPr/>
        <a:lstStyle/>
        <a:p>
          <a:endParaRPr lang="es-EC"/>
        </a:p>
      </dgm:t>
    </dgm:pt>
    <dgm:pt modelId="{94B5B115-9398-4E8E-8C4E-06FBA3D70A20}">
      <dgm:prSet phldrT="[Texto]" custT="1"/>
      <dgm:spPr/>
      <dgm:t>
        <a:bodyPr/>
        <a:lstStyle/>
        <a:p>
          <a:r>
            <a:rPr lang="es-EC" sz="1600" dirty="0" smtClean="0"/>
            <a:t>Levantamiento de información de fuentes secundarias</a:t>
          </a:r>
          <a:endParaRPr lang="es-EC" sz="1600" dirty="0"/>
        </a:p>
      </dgm:t>
    </dgm:pt>
    <dgm:pt modelId="{E0D572E6-6001-4C00-85F6-6BC8AEF9C09A}" type="parTrans" cxnId="{F2E5DC21-AD08-4087-9125-227359579AF3}">
      <dgm:prSet/>
      <dgm:spPr/>
      <dgm:t>
        <a:bodyPr/>
        <a:lstStyle/>
        <a:p>
          <a:endParaRPr lang="es-EC"/>
        </a:p>
      </dgm:t>
    </dgm:pt>
    <dgm:pt modelId="{953374A8-184C-4428-91C7-F8ECD7B57D4F}" type="sibTrans" cxnId="{F2E5DC21-AD08-4087-9125-227359579AF3}">
      <dgm:prSet/>
      <dgm:spPr/>
      <dgm:t>
        <a:bodyPr/>
        <a:lstStyle/>
        <a:p>
          <a:endParaRPr lang="es-EC"/>
        </a:p>
      </dgm:t>
    </dgm:pt>
    <dgm:pt modelId="{1A37A220-9CA1-4DA0-8488-1629BD8BFCA7}">
      <dgm:prSet phldrT="[Texto]" custT="1"/>
      <dgm:spPr/>
      <dgm:t>
        <a:bodyPr/>
        <a:lstStyle/>
        <a:p>
          <a:r>
            <a:rPr lang="es-EC" sz="2800" dirty="0" smtClean="0">
              <a:latin typeface="Times New Roman" panose="02020603050405020304" pitchFamily="18" charset="0"/>
              <a:cs typeface="Times New Roman" panose="02020603050405020304" pitchFamily="18" charset="0"/>
            </a:rPr>
            <a:t>Cuantitativa</a:t>
          </a:r>
          <a:endParaRPr lang="es-EC" sz="2800" dirty="0">
            <a:latin typeface="Times New Roman" panose="02020603050405020304" pitchFamily="18" charset="0"/>
            <a:cs typeface="Times New Roman" panose="02020603050405020304" pitchFamily="18" charset="0"/>
          </a:endParaRPr>
        </a:p>
      </dgm:t>
    </dgm:pt>
    <dgm:pt modelId="{92A6A0C2-F0CE-4E1F-A062-1CB8D424D00B}" type="parTrans" cxnId="{BE2D6656-9904-469B-B5FF-F97A739F1BF2}">
      <dgm:prSet/>
      <dgm:spPr/>
      <dgm:t>
        <a:bodyPr/>
        <a:lstStyle/>
        <a:p>
          <a:endParaRPr lang="es-EC"/>
        </a:p>
      </dgm:t>
    </dgm:pt>
    <dgm:pt modelId="{1C773940-F3AA-4668-8FF2-30C7FC78DFA4}" type="sibTrans" cxnId="{BE2D6656-9904-469B-B5FF-F97A739F1BF2}">
      <dgm:prSet/>
      <dgm:spPr/>
      <dgm:t>
        <a:bodyPr/>
        <a:lstStyle/>
        <a:p>
          <a:endParaRPr lang="es-EC"/>
        </a:p>
      </dgm:t>
    </dgm:pt>
    <dgm:pt modelId="{C672199B-BD8D-409E-98BB-69CA29B167FD}">
      <dgm:prSet phldrT="[Texto]" custT="1"/>
      <dgm:spPr/>
      <dgm:t>
        <a:bodyPr/>
        <a:lstStyle/>
        <a:p>
          <a:r>
            <a:rPr lang="es-EC" sz="1600" dirty="0" smtClean="0"/>
            <a:t>Encuestas</a:t>
          </a:r>
          <a:endParaRPr lang="es-EC" sz="1600" dirty="0"/>
        </a:p>
      </dgm:t>
    </dgm:pt>
    <dgm:pt modelId="{DCBFA2AE-3294-4BB7-A3BB-80F271C14173}" type="parTrans" cxnId="{83C2B17F-715F-4B94-96D6-AE744AD1AEB1}">
      <dgm:prSet/>
      <dgm:spPr/>
      <dgm:t>
        <a:bodyPr/>
        <a:lstStyle/>
        <a:p>
          <a:endParaRPr lang="es-EC"/>
        </a:p>
      </dgm:t>
    </dgm:pt>
    <dgm:pt modelId="{05D1F8E0-E017-49E8-87B8-0C5BCE563F96}" type="sibTrans" cxnId="{83C2B17F-715F-4B94-96D6-AE744AD1AEB1}">
      <dgm:prSet/>
      <dgm:spPr/>
      <dgm:t>
        <a:bodyPr/>
        <a:lstStyle/>
        <a:p>
          <a:endParaRPr lang="es-EC"/>
        </a:p>
      </dgm:t>
    </dgm:pt>
    <dgm:pt modelId="{72A1873F-EF75-4157-85FB-A27F29E6959C}">
      <dgm:prSet phldrT="[Texto]" custT="1"/>
      <dgm:spPr/>
      <dgm:t>
        <a:bodyPr/>
        <a:lstStyle/>
        <a:p>
          <a:r>
            <a:rPr lang="es-EC" sz="1600" dirty="0" smtClean="0"/>
            <a:t>Información de fundamentos extraídos de periódicos</a:t>
          </a:r>
          <a:endParaRPr lang="es-EC" sz="1600" dirty="0"/>
        </a:p>
      </dgm:t>
    </dgm:pt>
    <dgm:pt modelId="{8D625028-C937-49B1-B84B-D361747DED60}" type="parTrans" cxnId="{3AF23F52-8EDD-460F-A263-DC40A7090254}">
      <dgm:prSet/>
      <dgm:spPr/>
      <dgm:t>
        <a:bodyPr/>
        <a:lstStyle/>
        <a:p>
          <a:endParaRPr lang="es-EC"/>
        </a:p>
      </dgm:t>
    </dgm:pt>
    <dgm:pt modelId="{08CC6DBB-E271-4DC4-ACC4-04452A8672CC}" type="sibTrans" cxnId="{3AF23F52-8EDD-460F-A263-DC40A7090254}">
      <dgm:prSet/>
      <dgm:spPr/>
      <dgm:t>
        <a:bodyPr/>
        <a:lstStyle/>
        <a:p>
          <a:endParaRPr lang="es-EC"/>
        </a:p>
      </dgm:t>
    </dgm:pt>
    <dgm:pt modelId="{DFA1C1FA-57F5-47EC-B90C-3C73B4832E9C}">
      <dgm:prSet phldrT="[Texto]" custT="1"/>
      <dgm:spPr/>
      <dgm:t>
        <a:bodyPr/>
        <a:lstStyle/>
        <a:p>
          <a:r>
            <a:rPr lang="es-EC" sz="1600" dirty="0" smtClean="0"/>
            <a:t>Datos de información de documentos</a:t>
          </a:r>
          <a:endParaRPr lang="es-EC" sz="1600" dirty="0"/>
        </a:p>
      </dgm:t>
    </dgm:pt>
    <dgm:pt modelId="{0155DCD5-969E-4F19-8730-FAC97A95DCF0}" type="parTrans" cxnId="{F1BC6ABA-C197-473D-9AF5-2F4A96FA6722}">
      <dgm:prSet/>
      <dgm:spPr/>
      <dgm:t>
        <a:bodyPr/>
        <a:lstStyle/>
        <a:p>
          <a:endParaRPr lang="es-EC"/>
        </a:p>
      </dgm:t>
    </dgm:pt>
    <dgm:pt modelId="{DC6108A4-580F-4953-8C77-D3FD92F65FDA}" type="sibTrans" cxnId="{F1BC6ABA-C197-473D-9AF5-2F4A96FA6722}">
      <dgm:prSet/>
      <dgm:spPr/>
      <dgm:t>
        <a:bodyPr/>
        <a:lstStyle/>
        <a:p>
          <a:endParaRPr lang="es-EC"/>
        </a:p>
      </dgm:t>
    </dgm:pt>
    <dgm:pt modelId="{DF65A6D4-0693-44EB-B6FD-3DF5FC11ECE1}">
      <dgm:prSet phldrT="[Texto]" custT="1"/>
      <dgm:spPr/>
      <dgm:t>
        <a:bodyPr/>
        <a:lstStyle/>
        <a:p>
          <a:r>
            <a:rPr lang="es-EC" sz="1600" dirty="0" smtClean="0"/>
            <a:t>Sitios web</a:t>
          </a:r>
          <a:endParaRPr lang="es-EC" sz="1600" dirty="0"/>
        </a:p>
      </dgm:t>
    </dgm:pt>
    <dgm:pt modelId="{0A662F08-56B2-4D01-BBE9-B5D5DE446DF7}" type="parTrans" cxnId="{A8BB2949-0DD3-4F32-ABE5-39F65E89779D}">
      <dgm:prSet/>
      <dgm:spPr/>
      <dgm:t>
        <a:bodyPr/>
        <a:lstStyle/>
        <a:p>
          <a:endParaRPr lang="es-EC"/>
        </a:p>
      </dgm:t>
    </dgm:pt>
    <dgm:pt modelId="{BD7AB95B-2520-4177-805D-E33169303F06}" type="sibTrans" cxnId="{A8BB2949-0DD3-4F32-ABE5-39F65E89779D}">
      <dgm:prSet/>
      <dgm:spPr/>
      <dgm:t>
        <a:bodyPr/>
        <a:lstStyle/>
        <a:p>
          <a:endParaRPr lang="es-EC"/>
        </a:p>
      </dgm:t>
    </dgm:pt>
    <dgm:pt modelId="{F028599A-3EC7-43AA-87DE-3E273BF97048}" type="pres">
      <dgm:prSet presAssocID="{E539BDCE-47FA-44F5-9DA7-85E5D8395A66}" presName="Name0" presStyleCnt="0">
        <dgm:presLayoutVars>
          <dgm:dir/>
          <dgm:animLvl val="lvl"/>
          <dgm:resizeHandles/>
        </dgm:presLayoutVars>
      </dgm:prSet>
      <dgm:spPr/>
      <dgm:t>
        <a:bodyPr/>
        <a:lstStyle/>
        <a:p>
          <a:endParaRPr lang="es-EC"/>
        </a:p>
      </dgm:t>
    </dgm:pt>
    <dgm:pt modelId="{679325B3-8315-4A67-9C56-F60401D2F17A}" type="pres">
      <dgm:prSet presAssocID="{794F64B6-DA05-4D0A-9F46-77BA3C1574CE}" presName="linNode" presStyleCnt="0"/>
      <dgm:spPr/>
    </dgm:pt>
    <dgm:pt modelId="{F683C954-0835-48F3-8360-4DC3791BEB0C}" type="pres">
      <dgm:prSet presAssocID="{794F64B6-DA05-4D0A-9F46-77BA3C1574CE}" presName="parentShp" presStyleLbl="node1" presStyleIdx="0" presStyleCnt="2">
        <dgm:presLayoutVars>
          <dgm:bulletEnabled val="1"/>
        </dgm:presLayoutVars>
      </dgm:prSet>
      <dgm:spPr/>
      <dgm:t>
        <a:bodyPr/>
        <a:lstStyle/>
        <a:p>
          <a:endParaRPr lang="es-EC"/>
        </a:p>
      </dgm:t>
    </dgm:pt>
    <dgm:pt modelId="{42092F39-A15D-4D1A-953D-ED31CAA3C918}" type="pres">
      <dgm:prSet presAssocID="{794F64B6-DA05-4D0A-9F46-77BA3C1574CE}" presName="childShp" presStyleLbl="bgAccFollowNode1" presStyleIdx="0" presStyleCnt="2" custScaleY="275576">
        <dgm:presLayoutVars>
          <dgm:bulletEnabled val="1"/>
        </dgm:presLayoutVars>
      </dgm:prSet>
      <dgm:spPr/>
      <dgm:t>
        <a:bodyPr/>
        <a:lstStyle/>
        <a:p>
          <a:endParaRPr lang="es-EC"/>
        </a:p>
      </dgm:t>
    </dgm:pt>
    <dgm:pt modelId="{96781B16-D596-4E11-AD51-841930443389}" type="pres">
      <dgm:prSet presAssocID="{C7C47544-C656-4F5F-950D-AFCB200CC2DC}" presName="spacing" presStyleCnt="0"/>
      <dgm:spPr/>
    </dgm:pt>
    <dgm:pt modelId="{4F393B39-435F-47A0-92FB-EDC7452C20A9}" type="pres">
      <dgm:prSet presAssocID="{1A37A220-9CA1-4DA0-8488-1629BD8BFCA7}" presName="linNode" presStyleCnt="0"/>
      <dgm:spPr/>
    </dgm:pt>
    <dgm:pt modelId="{50680E5F-C425-49D7-93B1-682B0533E1A1}" type="pres">
      <dgm:prSet presAssocID="{1A37A220-9CA1-4DA0-8488-1629BD8BFCA7}" presName="parentShp" presStyleLbl="node1" presStyleIdx="1" presStyleCnt="2">
        <dgm:presLayoutVars>
          <dgm:bulletEnabled val="1"/>
        </dgm:presLayoutVars>
      </dgm:prSet>
      <dgm:spPr/>
      <dgm:t>
        <a:bodyPr/>
        <a:lstStyle/>
        <a:p>
          <a:endParaRPr lang="es-EC"/>
        </a:p>
      </dgm:t>
    </dgm:pt>
    <dgm:pt modelId="{FA08A390-7562-46A3-AD29-9A5F19C49683}" type="pres">
      <dgm:prSet presAssocID="{1A37A220-9CA1-4DA0-8488-1629BD8BFCA7}" presName="childShp" presStyleLbl="bgAccFollowNode1" presStyleIdx="1" presStyleCnt="2">
        <dgm:presLayoutVars>
          <dgm:bulletEnabled val="1"/>
        </dgm:presLayoutVars>
      </dgm:prSet>
      <dgm:spPr/>
      <dgm:t>
        <a:bodyPr/>
        <a:lstStyle/>
        <a:p>
          <a:endParaRPr lang="es-EC"/>
        </a:p>
      </dgm:t>
    </dgm:pt>
  </dgm:ptLst>
  <dgm:cxnLst>
    <dgm:cxn modelId="{F1BC6ABA-C197-473D-9AF5-2F4A96FA6722}" srcId="{794F64B6-DA05-4D0A-9F46-77BA3C1574CE}" destId="{DFA1C1FA-57F5-47EC-B90C-3C73B4832E9C}" srcOrd="2" destOrd="0" parTransId="{0155DCD5-969E-4F19-8730-FAC97A95DCF0}" sibTransId="{DC6108A4-580F-4953-8C77-D3FD92F65FDA}"/>
    <dgm:cxn modelId="{BE2D6656-9904-469B-B5FF-F97A739F1BF2}" srcId="{E539BDCE-47FA-44F5-9DA7-85E5D8395A66}" destId="{1A37A220-9CA1-4DA0-8488-1629BD8BFCA7}" srcOrd="1" destOrd="0" parTransId="{92A6A0C2-F0CE-4E1F-A062-1CB8D424D00B}" sibTransId="{1C773940-F3AA-4668-8FF2-30C7FC78DFA4}"/>
    <dgm:cxn modelId="{F8997112-A750-4303-8739-8618AF25CFCE}" type="presOf" srcId="{E539BDCE-47FA-44F5-9DA7-85E5D8395A66}" destId="{F028599A-3EC7-43AA-87DE-3E273BF97048}" srcOrd="0" destOrd="0" presId="urn:microsoft.com/office/officeart/2005/8/layout/vList6"/>
    <dgm:cxn modelId="{658815BE-A6C3-4B4C-BCD8-DA7042213EA6}" type="presOf" srcId="{DFA1C1FA-57F5-47EC-B90C-3C73B4832E9C}" destId="{42092F39-A15D-4D1A-953D-ED31CAA3C918}" srcOrd="0" destOrd="2" presId="urn:microsoft.com/office/officeart/2005/8/layout/vList6"/>
    <dgm:cxn modelId="{DF9E6957-9FA0-4E6F-AD0D-6BA438956A87}" type="presOf" srcId="{794F64B6-DA05-4D0A-9F46-77BA3C1574CE}" destId="{F683C954-0835-48F3-8360-4DC3791BEB0C}" srcOrd="0" destOrd="0" presId="urn:microsoft.com/office/officeart/2005/8/layout/vList6"/>
    <dgm:cxn modelId="{83C2B17F-715F-4B94-96D6-AE744AD1AEB1}" srcId="{1A37A220-9CA1-4DA0-8488-1629BD8BFCA7}" destId="{C672199B-BD8D-409E-98BB-69CA29B167FD}" srcOrd="0" destOrd="0" parTransId="{DCBFA2AE-3294-4BB7-A3BB-80F271C14173}" sibTransId="{05D1F8E0-E017-49E8-87B8-0C5BCE563F96}"/>
    <dgm:cxn modelId="{C4B70AE6-6FAF-48B4-8208-0490562AC81D}" type="presOf" srcId="{94B5B115-9398-4E8E-8C4E-06FBA3D70A20}" destId="{42092F39-A15D-4D1A-953D-ED31CAA3C918}" srcOrd="0" destOrd="0" presId="urn:microsoft.com/office/officeart/2005/8/layout/vList6"/>
    <dgm:cxn modelId="{3AF23F52-8EDD-460F-A263-DC40A7090254}" srcId="{794F64B6-DA05-4D0A-9F46-77BA3C1574CE}" destId="{72A1873F-EF75-4157-85FB-A27F29E6959C}" srcOrd="1" destOrd="0" parTransId="{8D625028-C937-49B1-B84B-D361747DED60}" sibTransId="{08CC6DBB-E271-4DC4-ACC4-04452A8672CC}"/>
    <dgm:cxn modelId="{417B902E-1540-4FF4-81B7-568C0F07D69E}" type="presOf" srcId="{C672199B-BD8D-409E-98BB-69CA29B167FD}" destId="{FA08A390-7562-46A3-AD29-9A5F19C49683}" srcOrd="0" destOrd="0" presId="urn:microsoft.com/office/officeart/2005/8/layout/vList6"/>
    <dgm:cxn modelId="{7688B46A-5BD2-4082-9469-8E9578822D98}" type="presOf" srcId="{72A1873F-EF75-4157-85FB-A27F29E6959C}" destId="{42092F39-A15D-4D1A-953D-ED31CAA3C918}" srcOrd="0" destOrd="1" presId="urn:microsoft.com/office/officeart/2005/8/layout/vList6"/>
    <dgm:cxn modelId="{F2E5DC21-AD08-4087-9125-227359579AF3}" srcId="{794F64B6-DA05-4D0A-9F46-77BA3C1574CE}" destId="{94B5B115-9398-4E8E-8C4E-06FBA3D70A20}" srcOrd="0" destOrd="0" parTransId="{E0D572E6-6001-4C00-85F6-6BC8AEF9C09A}" sibTransId="{953374A8-184C-4428-91C7-F8ECD7B57D4F}"/>
    <dgm:cxn modelId="{4A70E800-A05E-4127-A2C3-3DD97E5B198A}" srcId="{E539BDCE-47FA-44F5-9DA7-85E5D8395A66}" destId="{794F64B6-DA05-4D0A-9F46-77BA3C1574CE}" srcOrd="0" destOrd="0" parTransId="{B5043010-0265-4421-9CCB-D551F97C75EE}" sibTransId="{C7C47544-C656-4F5F-950D-AFCB200CC2DC}"/>
    <dgm:cxn modelId="{943B0C42-C5B9-4CA2-BC84-45D3533ED01D}" type="presOf" srcId="{DF65A6D4-0693-44EB-B6FD-3DF5FC11ECE1}" destId="{42092F39-A15D-4D1A-953D-ED31CAA3C918}" srcOrd="0" destOrd="3" presId="urn:microsoft.com/office/officeart/2005/8/layout/vList6"/>
    <dgm:cxn modelId="{A8BB2949-0DD3-4F32-ABE5-39F65E89779D}" srcId="{794F64B6-DA05-4D0A-9F46-77BA3C1574CE}" destId="{DF65A6D4-0693-44EB-B6FD-3DF5FC11ECE1}" srcOrd="3" destOrd="0" parTransId="{0A662F08-56B2-4D01-BBE9-B5D5DE446DF7}" sibTransId="{BD7AB95B-2520-4177-805D-E33169303F06}"/>
    <dgm:cxn modelId="{E907DD53-1474-4A51-BD6B-2E2852D83590}" type="presOf" srcId="{1A37A220-9CA1-4DA0-8488-1629BD8BFCA7}" destId="{50680E5F-C425-49D7-93B1-682B0533E1A1}" srcOrd="0" destOrd="0" presId="urn:microsoft.com/office/officeart/2005/8/layout/vList6"/>
    <dgm:cxn modelId="{2D146C44-388F-4D6B-B3D2-5912D03D32DA}" type="presParOf" srcId="{F028599A-3EC7-43AA-87DE-3E273BF97048}" destId="{679325B3-8315-4A67-9C56-F60401D2F17A}" srcOrd="0" destOrd="0" presId="urn:microsoft.com/office/officeart/2005/8/layout/vList6"/>
    <dgm:cxn modelId="{BB9F148A-1039-4BE4-85A8-78534D13AA9A}" type="presParOf" srcId="{679325B3-8315-4A67-9C56-F60401D2F17A}" destId="{F683C954-0835-48F3-8360-4DC3791BEB0C}" srcOrd="0" destOrd="0" presId="urn:microsoft.com/office/officeart/2005/8/layout/vList6"/>
    <dgm:cxn modelId="{27E3E214-9CC4-4A36-B0F3-80EECD55CD9B}" type="presParOf" srcId="{679325B3-8315-4A67-9C56-F60401D2F17A}" destId="{42092F39-A15D-4D1A-953D-ED31CAA3C918}" srcOrd="1" destOrd="0" presId="urn:microsoft.com/office/officeart/2005/8/layout/vList6"/>
    <dgm:cxn modelId="{2D04036E-FE8C-407D-ABB7-5C4842BF1B83}" type="presParOf" srcId="{F028599A-3EC7-43AA-87DE-3E273BF97048}" destId="{96781B16-D596-4E11-AD51-841930443389}" srcOrd="1" destOrd="0" presId="urn:microsoft.com/office/officeart/2005/8/layout/vList6"/>
    <dgm:cxn modelId="{A5E837B3-8C4E-4ACD-9B49-295B7B515181}" type="presParOf" srcId="{F028599A-3EC7-43AA-87DE-3E273BF97048}" destId="{4F393B39-435F-47A0-92FB-EDC7452C20A9}" srcOrd="2" destOrd="0" presId="urn:microsoft.com/office/officeart/2005/8/layout/vList6"/>
    <dgm:cxn modelId="{45C6BD82-01EB-41C0-93E1-E65685A61D9F}" type="presParOf" srcId="{4F393B39-435F-47A0-92FB-EDC7452C20A9}" destId="{50680E5F-C425-49D7-93B1-682B0533E1A1}" srcOrd="0" destOrd="0" presId="urn:microsoft.com/office/officeart/2005/8/layout/vList6"/>
    <dgm:cxn modelId="{43E3E1CB-DAAC-4C17-9ED8-E064A351C2E0}" type="presParOf" srcId="{4F393B39-435F-47A0-92FB-EDC7452C20A9}" destId="{FA08A390-7562-46A3-AD29-9A5F19C4968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1D31E6F-63E7-4B07-B65E-3EB5C7488EB9}"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s-ES"/>
        </a:p>
      </dgm:t>
    </dgm:pt>
    <dgm:pt modelId="{B8788ACB-7007-431C-8AA4-7BFE47AAD447}">
      <dgm:prSet/>
      <dgm:spPr/>
      <dgm:t>
        <a:bodyPr/>
        <a:lstStyle/>
        <a:p>
          <a:r>
            <a:rPr lang="es-EC" b="1" dirty="0" err="1" smtClean="0"/>
            <a:t>H1</a:t>
          </a:r>
          <a:r>
            <a:rPr lang="es-EC" b="1" dirty="0" smtClean="0"/>
            <a:t>:</a:t>
          </a:r>
          <a:r>
            <a:rPr lang="es-EC" dirty="0" smtClean="0"/>
            <a:t> La influencia del cliente y la lealtad en el comportamiento de compra del consumidor.</a:t>
          </a:r>
          <a:endParaRPr lang="en-US" dirty="0"/>
        </a:p>
      </dgm:t>
    </dgm:pt>
    <dgm:pt modelId="{B09F9704-9388-4B57-8B30-348977C178D1}" type="parTrans" cxnId="{114FDD72-63B6-471A-B637-21A385EB2365}">
      <dgm:prSet/>
      <dgm:spPr/>
      <dgm:t>
        <a:bodyPr/>
        <a:lstStyle/>
        <a:p>
          <a:endParaRPr lang="es-EC"/>
        </a:p>
      </dgm:t>
    </dgm:pt>
    <dgm:pt modelId="{363B9AFD-6644-4444-A6C9-6A9AD072EA7A}" type="sibTrans" cxnId="{114FDD72-63B6-471A-B637-21A385EB2365}">
      <dgm:prSet/>
      <dgm:spPr/>
      <dgm:t>
        <a:bodyPr/>
        <a:lstStyle/>
        <a:p>
          <a:endParaRPr lang="es-EC"/>
        </a:p>
      </dgm:t>
    </dgm:pt>
    <dgm:pt modelId="{72692D93-715B-4252-B378-D3C35ECE83E0}">
      <dgm:prSet/>
      <dgm:spPr/>
      <dgm:t>
        <a:bodyPr/>
        <a:lstStyle/>
        <a:p>
          <a:r>
            <a:rPr lang="es-EC" b="1" dirty="0" smtClean="0"/>
            <a:t>H2:</a:t>
          </a:r>
          <a:r>
            <a:rPr lang="es-EC" dirty="0" smtClean="0"/>
            <a:t> Las distancias que existen entre los diferentes Centros Comerciales y la toma de decisión de compra del consumidor.</a:t>
          </a:r>
          <a:endParaRPr lang="en-US" dirty="0"/>
        </a:p>
      </dgm:t>
    </dgm:pt>
    <dgm:pt modelId="{80F18F89-29BB-4A8B-8A0D-F92F63117B94}" type="parTrans" cxnId="{2528186F-2D5A-4458-AEBA-AC7344313AAE}">
      <dgm:prSet/>
      <dgm:spPr/>
      <dgm:t>
        <a:bodyPr/>
        <a:lstStyle/>
        <a:p>
          <a:endParaRPr lang="es-EC"/>
        </a:p>
      </dgm:t>
    </dgm:pt>
    <dgm:pt modelId="{0D617092-DF08-4CFC-B0B3-D2DE72FF2C35}" type="sibTrans" cxnId="{2528186F-2D5A-4458-AEBA-AC7344313AAE}">
      <dgm:prSet/>
      <dgm:spPr/>
      <dgm:t>
        <a:bodyPr/>
        <a:lstStyle/>
        <a:p>
          <a:endParaRPr lang="es-EC"/>
        </a:p>
      </dgm:t>
    </dgm:pt>
    <dgm:pt modelId="{08004CD5-426E-415C-B913-FA37184F90FF}">
      <dgm:prSet/>
      <dgm:spPr/>
      <dgm:t>
        <a:bodyPr/>
        <a:lstStyle/>
        <a:p>
          <a:r>
            <a:rPr lang="es-EC" b="1" dirty="0" err="1" smtClean="0"/>
            <a:t>H3</a:t>
          </a:r>
          <a:r>
            <a:rPr lang="es-EC" b="1" dirty="0" smtClean="0"/>
            <a:t>:</a:t>
          </a:r>
          <a:r>
            <a:rPr lang="es-EC" dirty="0" smtClean="0"/>
            <a:t> Los factores de éxito que se encuentran en los Centros Comerciales y como estos ayudarían a satisfacer las necesidades de compra del consumidor en la actualidad.</a:t>
          </a:r>
          <a:endParaRPr lang="en-US" dirty="0"/>
        </a:p>
      </dgm:t>
    </dgm:pt>
    <dgm:pt modelId="{82C1D34A-E071-44AE-8590-EAD0071DCC34}" type="parTrans" cxnId="{E89CA490-31A4-44E9-8636-31CE9173E26D}">
      <dgm:prSet/>
      <dgm:spPr/>
      <dgm:t>
        <a:bodyPr/>
        <a:lstStyle/>
        <a:p>
          <a:endParaRPr lang="es-EC"/>
        </a:p>
      </dgm:t>
    </dgm:pt>
    <dgm:pt modelId="{A7F08B6C-8DD3-4F1A-8BA0-883990B80C04}" type="sibTrans" cxnId="{E89CA490-31A4-44E9-8636-31CE9173E26D}">
      <dgm:prSet/>
      <dgm:spPr/>
      <dgm:t>
        <a:bodyPr/>
        <a:lstStyle/>
        <a:p>
          <a:endParaRPr lang="es-EC"/>
        </a:p>
      </dgm:t>
    </dgm:pt>
    <dgm:pt modelId="{30E33419-EB14-4900-BFF6-52EE604142D9}" type="pres">
      <dgm:prSet presAssocID="{F1D31E6F-63E7-4B07-B65E-3EB5C7488EB9}" presName="linear" presStyleCnt="0">
        <dgm:presLayoutVars>
          <dgm:animLvl val="lvl"/>
          <dgm:resizeHandles val="exact"/>
        </dgm:presLayoutVars>
      </dgm:prSet>
      <dgm:spPr/>
      <dgm:t>
        <a:bodyPr/>
        <a:lstStyle/>
        <a:p>
          <a:endParaRPr lang="es-EC"/>
        </a:p>
      </dgm:t>
    </dgm:pt>
    <dgm:pt modelId="{11A61C18-A960-41DD-812E-4E69B8D25618}" type="pres">
      <dgm:prSet presAssocID="{B8788ACB-7007-431C-8AA4-7BFE47AAD447}" presName="parentText" presStyleLbl="node1" presStyleIdx="0" presStyleCnt="3">
        <dgm:presLayoutVars>
          <dgm:chMax val="0"/>
          <dgm:bulletEnabled val="1"/>
        </dgm:presLayoutVars>
      </dgm:prSet>
      <dgm:spPr/>
      <dgm:t>
        <a:bodyPr/>
        <a:lstStyle/>
        <a:p>
          <a:endParaRPr lang="es-EC"/>
        </a:p>
      </dgm:t>
    </dgm:pt>
    <dgm:pt modelId="{2FF0CD68-E2C1-431E-B8E1-C55AB56FCF66}" type="pres">
      <dgm:prSet presAssocID="{363B9AFD-6644-4444-A6C9-6A9AD072EA7A}" presName="spacer" presStyleCnt="0"/>
      <dgm:spPr/>
    </dgm:pt>
    <dgm:pt modelId="{FF64C727-22BA-4A7B-A1AA-DA9DF46F1985}" type="pres">
      <dgm:prSet presAssocID="{72692D93-715B-4252-B378-D3C35ECE83E0}" presName="parentText" presStyleLbl="node1" presStyleIdx="1" presStyleCnt="3">
        <dgm:presLayoutVars>
          <dgm:chMax val="0"/>
          <dgm:bulletEnabled val="1"/>
        </dgm:presLayoutVars>
      </dgm:prSet>
      <dgm:spPr/>
      <dgm:t>
        <a:bodyPr/>
        <a:lstStyle/>
        <a:p>
          <a:endParaRPr lang="es-EC"/>
        </a:p>
      </dgm:t>
    </dgm:pt>
    <dgm:pt modelId="{9C442842-4744-4F3E-8E38-F8B646CDF3EF}" type="pres">
      <dgm:prSet presAssocID="{0D617092-DF08-4CFC-B0B3-D2DE72FF2C35}" presName="spacer" presStyleCnt="0"/>
      <dgm:spPr/>
    </dgm:pt>
    <dgm:pt modelId="{2618ABDC-B3DE-476A-A7B6-70B11D7B5011}" type="pres">
      <dgm:prSet presAssocID="{08004CD5-426E-415C-B913-FA37184F90FF}" presName="parentText" presStyleLbl="node1" presStyleIdx="2" presStyleCnt="3">
        <dgm:presLayoutVars>
          <dgm:chMax val="0"/>
          <dgm:bulletEnabled val="1"/>
        </dgm:presLayoutVars>
      </dgm:prSet>
      <dgm:spPr/>
      <dgm:t>
        <a:bodyPr/>
        <a:lstStyle/>
        <a:p>
          <a:endParaRPr lang="es-EC"/>
        </a:p>
      </dgm:t>
    </dgm:pt>
  </dgm:ptLst>
  <dgm:cxnLst>
    <dgm:cxn modelId="{E89CA490-31A4-44E9-8636-31CE9173E26D}" srcId="{F1D31E6F-63E7-4B07-B65E-3EB5C7488EB9}" destId="{08004CD5-426E-415C-B913-FA37184F90FF}" srcOrd="2" destOrd="0" parTransId="{82C1D34A-E071-44AE-8590-EAD0071DCC34}" sibTransId="{A7F08B6C-8DD3-4F1A-8BA0-883990B80C04}"/>
    <dgm:cxn modelId="{09C66D41-994A-4C5D-8DD1-E03F2817412F}" type="presOf" srcId="{72692D93-715B-4252-B378-D3C35ECE83E0}" destId="{FF64C727-22BA-4A7B-A1AA-DA9DF46F1985}" srcOrd="0" destOrd="0" presId="urn:microsoft.com/office/officeart/2005/8/layout/vList2"/>
    <dgm:cxn modelId="{26592CD4-27E0-4889-8CC8-0644CF38CB66}" type="presOf" srcId="{F1D31E6F-63E7-4B07-B65E-3EB5C7488EB9}" destId="{30E33419-EB14-4900-BFF6-52EE604142D9}" srcOrd="0" destOrd="0" presId="urn:microsoft.com/office/officeart/2005/8/layout/vList2"/>
    <dgm:cxn modelId="{114FDD72-63B6-471A-B637-21A385EB2365}" srcId="{F1D31E6F-63E7-4B07-B65E-3EB5C7488EB9}" destId="{B8788ACB-7007-431C-8AA4-7BFE47AAD447}" srcOrd="0" destOrd="0" parTransId="{B09F9704-9388-4B57-8B30-348977C178D1}" sibTransId="{363B9AFD-6644-4444-A6C9-6A9AD072EA7A}"/>
    <dgm:cxn modelId="{2528186F-2D5A-4458-AEBA-AC7344313AAE}" srcId="{F1D31E6F-63E7-4B07-B65E-3EB5C7488EB9}" destId="{72692D93-715B-4252-B378-D3C35ECE83E0}" srcOrd="1" destOrd="0" parTransId="{80F18F89-29BB-4A8B-8A0D-F92F63117B94}" sibTransId="{0D617092-DF08-4CFC-B0B3-D2DE72FF2C35}"/>
    <dgm:cxn modelId="{03BF293C-98E4-4946-BDF5-A2737876E956}" type="presOf" srcId="{B8788ACB-7007-431C-8AA4-7BFE47AAD447}" destId="{11A61C18-A960-41DD-812E-4E69B8D25618}" srcOrd="0" destOrd="0" presId="urn:microsoft.com/office/officeart/2005/8/layout/vList2"/>
    <dgm:cxn modelId="{F74DDC05-6048-45BE-A530-A2F00D990D0A}" type="presOf" srcId="{08004CD5-426E-415C-B913-FA37184F90FF}" destId="{2618ABDC-B3DE-476A-A7B6-70B11D7B5011}" srcOrd="0" destOrd="0" presId="urn:microsoft.com/office/officeart/2005/8/layout/vList2"/>
    <dgm:cxn modelId="{3BF023DF-8F04-4198-90C3-2905793084D9}" type="presParOf" srcId="{30E33419-EB14-4900-BFF6-52EE604142D9}" destId="{11A61C18-A960-41DD-812E-4E69B8D25618}" srcOrd="0" destOrd="0" presId="urn:microsoft.com/office/officeart/2005/8/layout/vList2"/>
    <dgm:cxn modelId="{A7081FFA-708D-4897-8AF4-D02F22397C03}" type="presParOf" srcId="{30E33419-EB14-4900-BFF6-52EE604142D9}" destId="{2FF0CD68-E2C1-431E-B8E1-C55AB56FCF66}" srcOrd="1" destOrd="0" presId="urn:microsoft.com/office/officeart/2005/8/layout/vList2"/>
    <dgm:cxn modelId="{6753DC9F-27D2-4D0B-BDAD-9F089450B9D2}" type="presParOf" srcId="{30E33419-EB14-4900-BFF6-52EE604142D9}" destId="{FF64C727-22BA-4A7B-A1AA-DA9DF46F1985}" srcOrd="2" destOrd="0" presId="urn:microsoft.com/office/officeart/2005/8/layout/vList2"/>
    <dgm:cxn modelId="{B5D1D2AD-2ADD-453D-BCA4-872B8B77D3D6}" type="presParOf" srcId="{30E33419-EB14-4900-BFF6-52EE604142D9}" destId="{9C442842-4744-4F3E-8E38-F8B646CDF3EF}" srcOrd="3" destOrd="0" presId="urn:microsoft.com/office/officeart/2005/8/layout/vList2"/>
    <dgm:cxn modelId="{DBA9D29B-2E6A-4B4B-B8A1-6059BE0966A6}" type="presParOf" srcId="{30E33419-EB14-4900-BFF6-52EE604142D9}" destId="{2618ABDC-B3DE-476A-A7B6-70B11D7B501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5AD2FCA-B45D-4A56-9D18-EBB9B310A3EF}" type="doc">
      <dgm:prSet loTypeId="urn:microsoft.com/office/officeart/2005/8/layout/vList2" loCatId="list" qsTypeId="urn:microsoft.com/office/officeart/2005/8/quickstyle/simple3" qsCatId="simple" csTypeId="urn:microsoft.com/office/officeart/2005/8/colors/accent0_1" csCatId="mainScheme" phldr="1"/>
      <dgm:spPr/>
      <dgm:t>
        <a:bodyPr/>
        <a:lstStyle/>
        <a:p>
          <a:endParaRPr lang="es-EC"/>
        </a:p>
      </dgm:t>
    </dgm:pt>
    <dgm:pt modelId="{D2A0F4CB-0E45-46BC-9131-F897B67D50AA}">
      <dgm:prSet custT="1"/>
      <dgm:spPr/>
      <dgm:t>
        <a:bodyPr/>
        <a:lstStyle/>
        <a:p>
          <a:pPr algn="l" rtl="0"/>
          <a:r>
            <a:rPr lang="es-EC" sz="2000" dirty="0"/>
            <a:t>95% de nivel de confianza </a:t>
          </a:r>
        </a:p>
      </dgm:t>
    </dgm:pt>
    <dgm:pt modelId="{3B4CFC8D-0813-46D0-9989-16FD0670F731}" type="parTrans" cxnId="{73C00855-22DA-4F9B-BB5F-BED870A60F2F}">
      <dgm:prSet/>
      <dgm:spPr/>
      <dgm:t>
        <a:bodyPr/>
        <a:lstStyle/>
        <a:p>
          <a:endParaRPr lang="es-EC" sz="2000"/>
        </a:p>
      </dgm:t>
    </dgm:pt>
    <dgm:pt modelId="{A2A17579-6BC3-4D09-B672-09EB2AF2AD76}" type="sibTrans" cxnId="{73C00855-22DA-4F9B-BB5F-BED870A60F2F}">
      <dgm:prSet/>
      <dgm:spPr/>
      <dgm:t>
        <a:bodyPr/>
        <a:lstStyle/>
        <a:p>
          <a:endParaRPr lang="es-EC" sz="2000"/>
        </a:p>
      </dgm:t>
    </dgm:pt>
    <dgm:pt modelId="{720F9F1A-118D-4AF6-8F2D-705AAD1580CA}">
      <dgm:prSet custT="1"/>
      <dgm:spPr/>
      <dgm:t>
        <a:bodyPr/>
        <a:lstStyle/>
        <a:p>
          <a:pPr algn="l" rtl="0"/>
          <a:r>
            <a:rPr lang="es-EC" sz="2000" dirty="0"/>
            <a:t>α = 0.05 nivel de significancia (probabilidad de rechazar la hipótesis nula cuando es verdadera)</a:t>
          </a:r>
        </a:p>
      </dgm:t>
    </dgm:pt>
    <dgm:pt modelId="{1C119A96-0833-430E-9C9B-C4FF251E5F1C}" type="parTrans" cxnId="{4880EDD4-EF2B-4788-A3D2-7DDE6B70BF28}">
      <dgm:prSet/>
      <dgm:spPr/>
      <dgm:t>
        <a:bodyPr/>
        <a:lstStyle/>
        <a:p>
          <a:endParaRPr lang="es-EC" sz="2000"/>
        </a:p>
      </dgm:t>
    </dgm:pt>
    <dgm:pt modelId="{4F478279-D8CD-44EC-A7EC-AFEEF29FDD6D}" type="sibTrans" cxnId="{4880EDD4-EF2B-4788-A3D2-7DDE6B70BF28}">
      <dgm:prSet/>
      <dgm:spPr/>
      <dgm:t>
        <a:bodyPr/>
        <a:lstStyle/>
        <a:p>
          <a:endParaRPr lang="es-EC" sz="2000"/>
        </a:p>
      </dgm:t>
    </dgm:pt>
    <dgm:pt modelId="{2F790D2B-332B-4240-B6C8-6E408A9F758B}">
      <dgm:prSet custT="1"/>
      <dgm:spPr/>
      <dgm:t>
        <a:bodyPr/>
        <a:lstStyle/>
        <a:p>
          <a:pPr rtl="0"/>
          <a:r>
            <a:rPr lang="es-EC" sz="2000"/>
            <a:t>Si el valor calculado de x^2 es &lt; o igual al valor crítico, la decisión deberá ser aceptar la hipótesis nula al nivel 0.05 y rechazar la hipótesis alternativa. </a:t>
          </a:r>
        </a:p>
      </dgm:t>
    </dgm:pt>
    <dgm:pt modelId="{DB1090A4-EE57-45D8-BF99-BC8A1B967670}" type="parTrans" cxnId="{ACB2EA78-2CE2-4FCB-BA88-033E1C475449}">
      <dgm:prSet/>
      <dgm:spPr/>
      <dgm:t>
        <a:bodyPr/>
        <a:lstStyle/>
        <a:p>
          <a:endParaRPr lang="es-EC" sz="2000"/>
        </a:p>
      </dgm:t>
    </dgm:pt>
    <dgm:pt modelId="{0877288E-7A2D-40CF-9266-05EE790556A2}" type="sibTrans" cxnId="{ACB2EA78-2CE2-4FCB-BA88-033E1C475449}">
      <dgm:prSet/>
      <dgm:spPr/>
      <dgm:t>
        <a:bodyPr/>
        <a:lstStyle/>
        <a:p>
          <a:endParaRPr lang="es-EC" sz="2000"/>
        </a:p>
      </dgm:t>
    </dgm:pt>
    <dgm:pt modelId="{D37D38A1-4A55-4C37-94FF-170331466805}">
      <dgm:prSet custT="1"/>
      <dgm:spPr/>
      <dgm:t>
        <a:bodyPr/>
        <a:lstStyle/>
        <a:p>
          <a:pPr rtl="0"/>
          <a:r>
            <a:rPr lang="es-EC" sz="2000" b="1"/>
            <a:t>Reglas de decisión :</a:t>
          </a:r>
          <a:endParaRPr lang="es-EC" sz="2000"/>
        </a:p>
      </dgm:t>
    </dgm:pt>
    <dgm:pt modelId="{ACC4B9AE-37EE-4378-AE5B-6F24AD4270FE}" type="sibTrans" cxnId="{7F652B11-5224-4301-A889-1EE74DF5A52D}">
      <dgm:prSet/>
      <dgm:spPr/>
      <dgm:t>
        <a:bodyPr/>
        <a:lstStyle/>
        <a:p>
          <a:endParaRPr lang="es-EC" sz="2000"/>
        </a:p>
      </dgm:t>
    </dgm:pt>
    <dgm:pt modelId="{F8BC2EED-1EEA-4103-9CF7-241B724A5266}" type="parTrans" cxnId="{7F652B11-5224-4301-A889-1EE74DF5A52D}">
      <dgm:prSet/>
      <dgm:spPr/>
      <dgm:t>
        <a:bodyPr/>
        <a:lstStyle/>
        <a:p>
          <a:endParaRPr lang="es-EC" sz="2000"/>
        </a:p>
      </dgm:t>
    </dgm:pt>
    <dgm:pt modelId="{140B0E74-F82A-4A81-BB27-B46762E3BFBD}">
      <dgm:prSet custT="1"/>
      <dgm:spPr/>
      <dgm:t>
        <a:bodyPr/>
        <a:lstStyle/>
        <a:p>
          <a:pPr rtl="0"/>
          <a:r>
            <a:rPr lang="es-EC" sz="2000" dirty="0"/>
            <a:t>Si el valor calculado de x^2  &gt; valor crítico se rechaza la hipótesis nula al nivel 0.05 y acepta la hipótesis alternativa.</a:t>
          </a:r>
        </a:p>
      </dgm:t>
    </dgm:pt>
    <dgm:pt modelId="{2781EC20-ED1E-450F-A102-A257260341EF}" type="sibTrans" cxnId="{16BCE7E6-C30E-4754-BCC6-2B1C18402D6D}">
      <dgm:prSet/>
      <dgm:spPr/>
      <dgm:t>
        <a:bodyPr/>
        <a:lstStyle/>
        <a:p>
          <a:endParaRPr lang="es-EC" sz="2000"/>
        </a:p>
      </dgm:t>
    </dgm:pt>
    <dgm:pt modelId="{2809DCAA-E823-4253-94CA-7BB05372B5D2}" type="parTrans" cxnId="{16BCE7E6-C30E-4754-BCC6-2B1C18402D6D}">
      <dgm:prSet/>
      <dgm:spPr/>
      <dgm:t>
        <a:bodyPr/>
        <a:lstStyle/>
        <a:p>
          <a:endParaRPr lang="es-EC" sz="2000"/>
        </a:p>
      </dgm:t>
    </dgm:pt>
    <dgm:pt modelId="{24F561EA-1CE7-4706-ABDE-FF4F9D02E520}" type="pres">
      <dgm:prSet presAssocID="{E5AD2FCA-B45D-4A56-9D18-EBB9B310A3EF}" presName="linear" presStyleCnt="0">
        <dgm:presLayoutVars>
          <dgm:animLvl val="lvl"/>
          <dgm:resizeHandles val="exact"/>
        </dgm:presLayoutVars>
      </dgm:prSet>
      <dgm:spPr/>
      <dgm:t>
        <a:bodyPr/>
        <a:lstStyle/>
        <a:p>
          <a:endParaRPr lang="es-EC"/>
        </a:p>
      </dgm:t>
    </dgm:pt>
    <dgm:pt modelId="{60B26B34-6221-41CD-9AD9-056262BC4618}" type="pres">
      <dgm:prSet presAssocID="{D2A0F4CB-0E45-46BC-9131-F897B67D50AA}" presName="parentText" presStyleLbl="node1" presStyleIdx="0" presStyleCnt="5">
        <dgm:presLayoutVars>
          <dgm:chMax val="0"/>
          <dgm:bulletEnabled val="1"/>
        </dgm:presLayoutVars>
      </dgm:prSet>
      <dgm:spPr/>
      <dgm:t>
        <a:bodyPr/>
        <a:lstStyle/>
        <a:p>
          <a:endParaRPr lang="es-EC"/>
        </a:p>
      </dgm:t>
    </dgm:pt>
    <dgm:pt modelId="{D2350A02-C3E8-4A09-84EB-CBD055CF3513}" type="pres">
      <dgm:prSet presAssocID="{A2A17579-6BC3-4D09-B672-09EB2AF2AD76}" presName="spacer" presStyleCnt="0"/>
      <dgm:spPr/>
    </dgm:pt>
    <dgm:pt modelId="{8AD98290-23C4-4C48-83A4-4BA6E4AF53D3}" type="pres">
      <dgm:prSet presAssocID="{720F9F1A-118D-4AF6-8F2D-705AAD1580CA}" presName="parentText" presStyleLbl="node1" presStyleIdx="1" presStyleCnt="5">
        <dgm:presLayoutVars>
          <dgm:chMax val="0"/>
          <dgm:bulletEnabled val="1"/>
        </dgm:presLayoutVars>
      </dgm:prSet>
      <dgm:spPr/>
      <dgm:t>
        <a:bodyPr/>
        <a:lstStyle/>
        <a:p>
          <a:endParaRPr lang="es-EC"/>
        </a:p>
      </dgm:t>
    </dgm:pt>
    <dgm:pt modelId="{4F063CA0-A61A-4569-8280-DEA2908CF0B5}" type="pres">
      <dgm:prSet presAssocID="{4F478279-D8CD-44EC-A7EC-AFEEF29FDD6D}" presName="spacer" presStyleCnt="0"/>
      <dgm:spPr/>
    </dgm:pt>
    <dgm:pt modelId="{D50C7D07-34F0-40ED-9354-E6FB392FD76D}" type="pres">
      <dgm:prSet presAssocID="{D37D38A1-4A55-4C37-94FF-170331466805}" presName="parentText" presStyleLbl="node1" presStyleIdx="2" presStyleCnt="5">
        <dgm:presLayoutVars>
          <dgm:chMax val="0"/>
          <dgm:bulletEnabled val="1"/>
        </dgm:presLayoutVars>
      </dgm:prSet>
      <dgm:spPr/>
      <dgm:t>
        <a:bodyPr/>
        <a:lstStyle/>
        <a:p>
          <a:endParaRPr lang="es-EC"/>
        </a:p>
      </dgm:t>
    </dgm:pt>
    <dgm:pt modelId="{1D742E87-1270-4007-A4B5-A9B54BFBCFB7}" type="pres">
      <dgm:prSet presAssocID="{ACC4B9AE-37EE-4378-AE5B-6F24AD4270FE}" presName="spacer" presStyleCnt="0"/>
      <dgm:spPr/>
    </dgm:pt>
    <dgm:pt modelId="{D048C264-0D74-418A-A655-312478EA1B96}" type="pres">
      <dgm:prSet presAssocID="{140B0E74-F82A-4A81-BB27-B46762E3BFBD}" presName="parentText" presStyleLbl="node1" presStyleIdx="3" presStyleCnt="5">
        <dgm:presLayoutVars>
          <dgm:chMax val="0"/>
          <dgm:bulletEnabled val="1"/>
        </dgm:presLayoutVars>
      </dgm:prSet>
      <dgm:spPr/>
      <dgm:t>
        <a:bodyPr/>
        <a:lstStyle/>
        <a:p>
          <a:endParaRPr lang="es-EC"/>
        </a:p>
      </dgm:t>
    </dgm:pt>
    <dgm:pt modelId="{61AF4311-F5D7-4E88-A6B8-8923E5177B47}" type="pres">
      <dgm:prSet presAssocID="{2781EC20-ED1E-450F-A102-A257260341EF}" presName="spacer" presStyleCnt="0"/>
      <dgm:spPr/>
    </dgm:pt>
    <dgm:pt modelId="{F08B6FD7-B4B6-4AD2-AE03-DF4F4099A15F}" type="pres">
      <dgm:prSet presAssocID="{2F790D2B-332B-4240-B6C8-6E408A9F758B}" presName="parentText" presStyleLbl="node1" presStyleIdx="4" presStyleCnt="5">
        <dgm:presLayoutVars>
          <dgm:chMax val="0"/>
          <dgm:bulletEnabled val="1"/>
        </dgm:presLayoutVars>
      </dgm:prSet>
      <dgm:spPr/>
      <dgm:t>
        <a:bodyPr/>
        <a:lstStyle/>
        <a:p>
          <a:endParaRPr lang="es-EC"/>
        </a:p>
      </dgm:t>
    </dgm:pt>
  </dgm:ptLst>
  <dgm:cxnLst>
    <dgm:cxn modelId="{8E578CF0-A302-4AFF-A00C-37E91947F6E0}" type="presOf" srcId="{140B0E74-F82A-4A81-BB27-B46762E3BFBD}" destId="{D048C264-0D74-418A-A655-312478EA1B96}" srcOrd="0" destOrd="0" presId="urn:microsoft.com/office/officeart/2005/8/layout/vList2"/>
    <dgm:cxn modelId="{69C78061-CCD2-4B1A-B586-6876C3C4050B}" type="presOf" srcId="{D37D38A1-4A55-4C37-94FF-170331466805}" destId="{D50C7D07-34F0-40ED-9354-E6FB392FD76D}" srcOrd="0" destOrd="0" presId="urn:microsoft.com/office/officeart/2005/8/layout/vList2"/>
    <dgm:cxn modelId="{1BB5EFAB-3365-4D6D-8249-69AA244D1049}" type="presOf" srcId="{E5AD2FCA-B45D-4A56-9D18-EBB9B310A3EF}" destId="{24F561EA-1CE7-4706-ABDE-FF4F9D02E520}" srcOrd="0" destOrd="0" presId="urn:microsoft.com/office/officeart/2005/8/layout/vList2"/>
    <dgm:cxn modelId="{16BCE7E6-C30E-4754-BCC6-2B1C18402D6D}" srcId="{E5AD2FCA-B45D-4A56-9D18-EBB9B310A3EF}" destId="{140B0E74-F82A-4A81-BB27-B46762E3BFBD}" srcOrd="3" destOrd="0" parTransId="{2809DCAA-E823-4253-94CA-7BB05372B5D2}" sibTransId="{2781EC20-ED1E-450F-A102-A257260341EF}"/>
    <dgm:cxn modelId="{73C00855-22DA-4F9B-BB5F-BED870A60F2F}" srcId="{E5AD2FCA-B45D-4A56-9D18-EBB9B310A3EF}" destId="{D2A0F4CB-0E45-46BC-9131-F897B67D50AA}" srcOrd="0" destOrd="0" parTransId="{3B4CFC8D-0813-46D0-9989-16FD0670F731}" sibTransId="{A2A17579-6BC3-4D09-B672-09EB2AF2AD76}"/>
    <dgm:cxn modelId="{568E42AF-2C62-4969-BD40-EF5756B5C200}" type="presOf" srcId="{D2A0F4CB-0E45-46BC-9131-F897B67D50AA}" destId="{60B26B34-6221-41CD-9AD9-056262BC4618}" srcOrd="0" destOrd="0" presId="urn:microsoft.com/office/officeart/2005/8/layout/vList2"/>
    <dgm:cxn modelId="{4880EDD4-EF2B-4788-A3D2-7DDE6B70BF28}" srcId="{E5AD2FCA-B45D-4A56-9D18-EBB9B310A3EF}" destId="{720F9F1A-118D-4AF6-8F2D-705AAD1580CA}" srcOrd="1" destOrd="0" parTransId="{1C119A96-0833-430E-9C9B-C4FF251E5F1C}" sibTransId="{4F478279-D8CD-44EC-A7EC-AFEEF29FDD6D}"/>
    <dgm:cxn modelId="{7A1C42DE-C7DE-4DC1-BF7B-1149E01ED6B8}" type="presOf" srcId="{720F9F1A-118D-4AF6-8F2D-705AAD1580CA}" destId="{8AD98290-23C4-4C48-83A4-4BA6E4AF53D3}" srcOrd="0" destOrd="0" presId="urn:microsoft.com/office/officeart/2005/8/layout/vList2"/>
    <dgm:cxn modelId="{7F652B11-5224-4301-A889-1EE74DF5A52D}" srcId="{E5AD2FCA-B45D-4A56-9D18-EBB9B310A3EF}" destId="{D37D38A1-4A55-4C37-94FF-170331466805}" srcOrd="2" destOrd="0" parTransId="{F8BC2EED-1EEA-4103-9CF7-241B724A5266}" sibTransId="{ACC4B9AE-37EE-4378-AE5B-6F24AD4270FE}"/>
    <dgm:cxn modelId="{4CE7EF0E-1021-44F8-9BB0-93F52331173E}" type="presOf" srcId="{2F790D2B-332B-4240-B6C8-6E408A9F758B}" destId="{F08B6FD7-B4B6-4AD2-AE03-DF4F4099A15F}" srcOrd="0" destOrd="0" presId="urn:microsoft.com/office/officeart/2005/8/layout/vList2"/>
    <dgm:cxn modelId="{ACB2EA78-2CE2-4FCB-BA88-033E1C475449}" srcId="{E5AD2FCA-B45D-4A56-9D18-EBB9B310A3EF}" destId="{2F790D2B-332B-4240-B6C8-6E408A9F758B}" srcOrd="4" destOrd="0" parTransId="{DB1090A4-EE57-45D8-BF99-BC8A1B967670}" sibTransId="{0877288E-7A2D-40CF-9266-05EE790556A2}"/>
    <dgm:cxn modelId="{90A03B15-C6B9-484D-8E8E-AFCBBA7E9491}" type="presParOf" srcId="{24F561EA-1CE7-4706-ABDE-FF4F9D02E520}" destId="{60B26B34-6221-41CD-9AD9-056262BC4618}" srcOrd="0" destOrd="0" presId="urn:microsoft.com/office/officeart/2005/8/layout/vList2"/>
    <dgm:cxn modelId="{CD3498ED-6301-472C-88C6-5443C34DDE64}" type="presParOf" srcId="{24F561EA-1CE7-4706-ABDE-FF4F9D02E520}" destId="{D2350A02-C3E8-4A09-84EB-CBD055CF3513}" srcOrd="1" destOrd="0" presId="urn:microsoft.com/office/officeart/2005/8/layout/vList2"/>
    <dgm:cxn modelId="{89335065-34F0-48BE-9014-55121D06F0B8}" type="presParOf" srcId="{24F561EA-1CE7-4706-ABDE-FF4F9D02E520}" destId="{8AD98290-23C4-4C48-83A4-4BA6E4AF53D3}" srcOrd="2" destOrd="0" presId="urn:microsoft.com/office/officeart/2005/8/layout/vList2"/>
    <dgm:cxn modelId="{9BE8419C-540B-4CBF-B9D3-CE66AD6F59AE}" type="presParOf" srcId="{24F561EA-1CE7-4706-ABDE-FF4F9D02E520}" destId="{4F063CA0-A61A-4569-8280-DEA2908CF0B5}" srcOrd="3" destOrd="0" presId="urn:microsoft.com/office/officeart/2005/8/layout/vList2"/>
    <dgm:cxn modelId="{DB6B2EB9-E9F5-49FF-B358-62526B9B45DA}" type="presParOf" srcId="{24F561EA-1CE7-4706-ABDE-FF4F9D02E520}" destId="{D50C7D07-34F0-40ED-9354-E6FB392FD76D}" srcOrd="4" destOrd="0" presId="urn:microsoft.com/office/officeart/2005/8/layout/vList2"/>
    <dgm:cxn modelId="{9AC3E1E1-5BBB-436B-9F31-647D4AEC7BFB}" type="presParOf" srcId="{24F561EA-1CE7-4706-ABDE-FF4F9D02E520}" destId="{1D742E87-1270-4007-A4B5-A9B54BFBCFB7}" srcOrd="5" destOrd="0" presId="urn:microsoft.com/office/officeart/2005/8/layout/vList2"/>
    <dgm:cxn modelId="{D2DEDE2F-601F-4D53-8A67-829334300379}" type="presParOf" srcId="{24F561EA-1CE7-4706-ABDE-FF4F9D02E520}" destId="{D048C264-0D74-418A-A655-312478EA1B96}" srcOrd="6" destOrd="0" presId="urn:microsoft.com/office/officeart/2005/8/layout/vList2"/>
    <dgm:cxn modelId="{AE09A4AB-C8D9-4913-BB70-C4092C27A8AF}" type="presParOf" srcId="{24F561EA-1CE7-4706-ABDE-FF4F9D02E520}" destId="{61AF4311-F5D7-4E88-A6B8-8923E5177B47}" srcOrd="7" destOrd="0" presId="urn:microsoft.com/office/officeart/2005/8/layout/vList2"/>
    <dgm:cxn modelId="{CCB47A58-FE51-4824-AD4D-4E56B55C626C}" type="presParOf" srcId="{24F561EA-1CE7-4706-ABDE-FF4F9D02E520}" destId="{F08B6FD7-B4B6-4AD2-AE03-DF4F4099A15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F98ED2-9F28-4F5A-B7DE-69F2B232A538}">
      <dsp:nvSpPr>
        <dsp:cNvPr id="0" name=""/>
        <dsp:cNvSpPr/>
      </dsp:nvSpPr>
      <dsp:spPr>
        <a:xfrm>
          <a:off x="0" y="44"/>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C44D65-C98D-4BDC-91EA-DE7D77E6D095}">
      <dsp:nvSpPr>
        <dsp:cNvPr id="0" name=""/>
        <dsp:cNvSpPr/>
      </dsp:nvSpPr>
      <dsp:spPr>
        <a:xfrm>
          <a:off x="0" y="0"/>
          <a:ext cx="8229600" cy="494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ES" sz="2300" kern="1200" dirty="0"/>
            <a:t>1. Planteamiento del problema.</a:t>
          </a:r>
        </a:p>
      </dsp:txBody>
      <dsp:txXfrm>
        <a:off x="0" y="0"/>
        <a:ext cx="8229600" cy="494230"/>
      </dsp:txXfrm>
    </dsp:sp>
    <dsp:sp modelId="{9C580117-9502-4EBE-B6A9-2330FF301067}">
      <dsp:nvSpPr>
        <dsp:cNvPr id="0" name=""/>
        <dsp:cNvSpPr/>
      </dsp:nvSpPr>
      <dsp:spPr>
        <a:xfrm>
          <a:off x="0" y="494275"/>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9FA7B5-DC2B-4BF8-B758-74E26D18A6B2}">
      <dsp:nvSpPr>
        <dsp:cNvPr id="0" name=""/>
        <dsp:cNvSpPr/>
      </dsp:nvSpPr>
      <dsp:spPr>
        <a:xfrm>
          <a:off x="0" y="494275"/>
          <a:ext cx="8229600" cy="494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ES" sz="2300" kern="1200" dirty="0" smtClean="0"/>
            <a:t>2. Formulación del problema</a:t>
          </a:r>
          <a:endParaRPr lang="es-ES" sz="2300" kern="1200" dirty="0"/>
        </a:p>
      </dsp:txBody>
      <dsp:txXfrm>
        <a:off x="0" y="494275"/>
        <a:ext cx="8229600" cy="494230"/>
      </dsp:txXfrm>
    </dsp:sp>
    <dsp:sp modelId="{41B9B152-4579-4EB6-A94F-E364B66A324A}">
      <dsp:nvSpPr>
        <dsp:cNvPr id="0" name=""/>
        <dsp:cNvSpPr/>
      </dsp:nvSpPr>
      <dsp:spPr>
        <a:xfrm>
          <a:off x="0" y="988505"/>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09DA44-A60E-44AA-ABB8-67EFC94BDBA3}">
      <dsp:nvSpPr>
        <dsp:cNvPr id="0" name=""/>
        <dsp:cNvSpPr/>
      </dsp:nvSpPr>
      <dsp:spPr>
        <a:xfrm>
          <a:off x="0" y="988505"/>
          <a:ext cx="8229600" cy="494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ES" sz="2300" kern="1200" dirty="0" smtClean="0"/>
            <a:t>3. </a:t>
          </a:r>
          <a:r>
            <a:rPr lang="es-ES" sz="2300" kern="1200" dirty="0"/>
            <a:t>Objetivo de investigación.</a:t>
          </a:r>
        </a:p>
      </dsp:txBody>
      <dsp:txXfrm>
        <a:off x="0" y="988505"/>
        <a:ext cx="8229600" cy="494230"/>
      </dsp:txXfrm>
    </dsp:sp>
    <dsp:sp modelId="{ECF3EE9C-A4BD-4FE4-B855-EA49812973A3}">
      <dsp:nvSpPr>
        <dsp:cNvPr id="0" name=""/>
        <dsp:cNvSpPr/>
      </dsp:nvSpPr>
      <dsp:spPr>
        <a:xfrm>
          <a:off x="0" y="1482736"/>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0BA568-617E-4799-A702-0A07BF2E5614}">
      <dsp:nvSpPr>
        <dsp:cNvPr id="0" name=""/>
        <dsp:cNvSpPr/>
      </dsp:nvSpPr>
      <dsp:spPr>
        <a:xfrm>
          <a:off x="0" y="1482736"/>
          <a:ext cx="8229600" cy="494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ES" sz="2300" kern="1200" dirty="0" smtClean="0"/>
            <a:t>4. </a:t>
          </a:r>
          <a:r>
            <a:rPr lang="es-ES" sz="2300" kern="1200" dirty="0"/>
            <a:t>Objetivos </a:t>
          </a:r>
          <a:r>
            <a:rPr lang="es-ES" sz="2300" kern="1200" dirty="0" smtClean="0"/>
            <a:t>específicos.</a:t>
          </a:r>
          <a:endParaRPr lang="es-ES" sz="2300" kern="1200" dirty="0"/>
        </a:p>
      </dsp:txBody>
      <dsp:txXfrm>
        <a:off x="0" y="1482736"/>
        <a:ext cx="8229600" cy="494230"/>
      </dsp:txXfrm>
    </dsp:sp>
    <dsp:sp modelId="{9CE9449A-B6BC-4A85-A779-AE45A8D5D6AD}">
      <dsp:nvSpPr>
        <dsp:cNvPr id="0" name=""/>
        <dsp:cNvSpPr/>
      </dsp:nvSpPr>
      <dsp:spPr>
        <a:xfrm>
          <a:off x="0" y="1976966"/>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546FA8-EE56-4882-95F5-5789F813D863}">
      <dsp:nvSpPr>
        <dsp:cNvPr id="0" name=""/>
        <dsp:cNvSpPr/>
      </dsp:nvSpPr>
      <dsp:spPr>
        <a:xfrm>
          <a:off x="0" y="1976966"/>
          <a:ext cx="8221563" cy="769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ES" sz="2400" kern="1200" dirty="0" smtClean="0"/>
            <a:t>5. </a:t>
          </a:r>
          <a:r>
            <a:rPr lang="es-ES" sz="2400" kern="1200" dirty="0"/>
            <a:t>Marco teórico.</a:t>
          </a:r>
          <a:r>
            <a:rPr lang="es-ES" sz="1400" kern="1200" dirty="0"/>
            <a:t>	</a:t>
          </a:r>
          <a:r>
            <a:rPr lang="es-ES" sz="1400" kern="1200" dirty="0" smtClean="0"/>
            <a:t>5</a:t>
          </a:r>
          <a:r>
            <a:rPr lang="es-ES" sz="1600" kern="1200" dirty="0" smtClean="0"/>
            <a:t>.1</a:t>
          </a:r>
          <a:r>
            <a:rPr lang="es-ES" sz="1600" kern="1200" dirty="0"/>
            <a:t>. Variable independiente.</a:t>
          </a:r>
        </a:p>
        <a:p>
          <a:pPr lvl="0" algn="l" defTabSz="1066800">
            <a:lnSpc>
              <a:spcPct val="90000"/>
            </a:lnSpc>
            <a:spcBef>
              <a:spcPct val="0"/>
            </a:spcBef>
            <a:spcAft>
              <a:spcPct val="35000"/>
            </a:spcAft>
          </a:pPr>
          <a:r>
            <a:rPr lang="es-ES" sz="1600" kern="1200" dirty="0"/>
            <a:t>			</a:t>
          </a:r>
          <a:r>
            <a:rPr lang="es-ES" sz="1600" kern="1200" dirty="0" smtClean="0"/>
            <a:t>5.2</a:t>
          </a:r>
          <a:r>
            <a:rPr lang="es-ES" sz="1600" kern="1200" dirty="0"/>
            <a:t>. Variable dependiente.</a:t>
          </a:r>
        </a:p>
      </dsp:txBody>
      <dsp:txXfrm>
        <a:off x="0" y="1976966"/>
        <a:ext cx="8221563" cy="769279"/>
      </dsp:txXfrm>
    </dsp:sp>
    <dsp:sp modelId="{112DD455-0B96-4B4D-B8DE-E124FABF0003}">
      <dsp:nvSpPr>
        <dsp:cNvPr id="0" name=""/>
        <dsp:cNvSpPr/>
      </dsp:nvSpPr>
      <dsp:spPr>
        <a:xfrm>
          <a:off x="0" y="2746246"/>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75D2C2-7ED0-4A04-80AD-FDFDB6A9A8A3}">
      <dsp:nvSpPr>
        <dsp:cNvPr id="0" name=""/>
        <dsp:cNvSpPr/>
      </dsp:nvSpPr>
      <dsp:spPr>
        <a:xfrm>
          <a:off x="0" y="2746246"/>
          <a:ext cx="8229600" cy="494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ES" sz="2300" kern="1200" dirty="0" smtClean="0"/>
            <a:t>6. </a:t>
          </a:r>
          <a:r>
            <a:rPr lang="es-ES" sz="2300" kern="1200" dirty="0"/>
            <a:t>Marco referencial.</a:t>
          </a:r>
        </a:p>
      </dsp:txBody>
      <dsp:txXfrm>
        <a:off x="0" y="2746246"/>
        <a:ext cx="8229600" cy="494230"/>
      </dsp:txXfrm>
    </dsp:sp>
    <dsp:sp modelId="{F6A6FD1E-0A41-4BE0-A700-34C9E25F8612}">
      <dsp:nvSpPr>
        <dsp:cNvPr id="0" name=""/>
        <dsp:cNvSpPr/>
      </dsp:nvSpPr>
      <dsp:spPr>
        <a:xfrm>
          <a:off x="0" y="3240476"/>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BF5DFA-6978-45D9-B1B7-C7415AC70E61}">
      <dsp:nvSpPr>
        <dsp:cNvPr id="0" name=""/>
        <dsp:cNvSpPr/>
      </dsp:nvSpPr>
      <dsp:spPr>
        <a:xfrm>
          <a:off x="0" y="3240476"/>
          <a:ext cx="8229600" cy="494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ES" sz="2300" kern="1200" dirty="0" smtClean="0"/>
            <a:t>7. Marco metodológico</a:t>
          </a:r>
          <a:endParaRPr lang="es-ES" sz="2300" kern="1200" dirty="0"/>
        </a:p>
      </dsp:txBody>
      <dsp:txXfrm>
        <a:off x="0" y="3240476"/>
        <a:ext cx="8229600" cy="494230"/>
      </dsp:txXfrm>
    </dsp:sp>
    <dsp:sp modelId="{3C34A95F-5482-4E4D-9CD6-04C1778C9A98}">
      <dsp:nvSpPr>
        <dsp:cNvPr id="0" name=""/>
        <dsp:cNvSpPr/>
      </dsp:nvSpPr>
      <dsp:spPr>
        <a:xfrm>
          <a:off x="0" y="3734706"/>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5E74F0-BED4-4393-9711-246DE25B4F57}">
      <dsp:nvSpPr>
        <dsp:cNvPr id="0" name=""/>
        <dsp:cNvSpPr/>
      </dsp:nvSpPr>
      <dsp:spPr>
        <a:xfrm>
          <a:off x="0" y="3734706"/>
          <a:ext cx="8229600" cy="494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ES" sz="2300" kern="1200" dirty="0" smtClean="0"/>
            <a:t>Estadísticos </a:t>
          </a:r>
          <a:r>
            <a:rPr lang="es-ES" sz="2300" kern="1200" dirty="0" err="1" smtClean="0"/>
            <a:t>Univariados</a:t>
          </a:r>
          <a:endParaRPr lang="es-ES" sz="2300" kern="1200" dirty="0"/>
        </a:p>
      </dsp:txBody>
      <dsp:txXfrm>
        <a:off x="0" y="3734706"/>
        <a:ext cx="8229600" cy="494230"/>
      </dsp:txXfrm>
    </dsp:sp>
    <dsp:sp modelId="{A20B002D-CA8D-4412-B9C8-4313AD830822}">
      <dsp:nvSpPr>
        <dsp:cNvPr id="0" name=""/>
        <dsp:cNvSpPr/>
      </dsp:nvSpPr>
      <dsp:spPr>
        <a:xfrm>
          <a:off x="0" y="4228937"/>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A2821E-F4ED-4A3C-91AC-AE67F996C28A}">
      <dsp:nvSpPr>
        <dsp:cNvPr id="0" name=""/>
        <dsp:cNvSpPr/>
      </dsp:nvSpPr>
      <dsp:spPr>
        <a:xfrm>
          <a:off x="0" y="4228937"/>
          <a:ext cx="8229600" cy="494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ES" sz="2300" kern="1200" dirty="0"/>
            <a:t>Estadísticos </a:t>
          </a:r>
          <a:r>
            <a:rPr lang="es-ES" sz="2300" kern="1200" dirty="0" err="1" smtClean="0"/>
            <a:t>Bivariados</a:t>
          </a:r>
          <a:endParaRPr lang="es-ES" sz="2300" kern="1200" dirty="0"/>
        </a:p>
      </dsp:txBody>
      <dsp:txXfrm>
        <a:off x="0" y="4228937"/>
        <a:ext cx="8229600" cy="494230"/>
      </dsp:txXfrm>
    </dsp:sp>
    <dsp:sp modelId="{5D632E54-BB2D-46A3-B172-A09030080AFB}">
      <dsp:nvSpPr>
        <dsp:cNvPr id="0" name=""/>
        <dsp:cNvSpPr/>
      </dsp:nvSpPr>
      <dsp:spPr>
        <a:xfrm>
          <a:off x="0" y="4723167"/>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08330D-9BB1-49E2-9526-AC7DDF36F9B3}">
      <dsp:nvSpPr>
        <dsp:cNvPr id="0" name=""/>
        <dsp:cNvSpPr/>
      </dsp:nvSpPr>
      <dsp:spPr>
        <a:xfrm>
          <a:off x="0" y="4723167"/>
          <a:ext cx="8229600" cy="494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ES" sz="2300" kern="1200" dirty="0"/>
            <a:t>Conclusiones, </a:t>
          </a:r>
          <a:r>
            <a:rPr lang="es-ES" sz="2300" kern="1200" dirty="0" smtClean="0"/>
            <a:t>Recomendaciones y Propuesta.</a:t>
          </a:r>
          <a:endParaRPr lang="es-ES" sz="2300" kern="1200" dirty="0"/>
        </a:p>
      </dsp:txBody>
      <dsp:txXfrm>
        <a:off x="0" y="4723167"/>
        <a:ext cx="8229600" cy="4942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FD4B7-5188-4917-841D-835FA779888B}">
      <dsp:nvSpPr>
        <dsp:cNvPr id="0" name=""/>
        <dsp:cNvSpPr/>
      </dsp:nvSpPr>
      <dsp:spPr>
        <a:xfrm>
          <a:off x="4201" y="38029"/>
          <a:ext cx="2255923" cy="405473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Dávalos, (2014)</a:t>
          </a:r>
        </a:p>
        <a:p>
          <a:pPr lvl="0" algn="ctr" defTabSz="711200">
            <a:lnSpc>
              <a:spcPct val="90000"/>
            </a:lnSpc>
            <a:spcBef>
              <a:spcPct val="0"/>
            </a:spcBef>
            <a:spcAft>
              <a:spcPct val="35000"/>
            </a:spcAft>
          </a:pPr>
          <a:endParaRPr lang="es-EC" sz="1600" kern="1200" dirty="0" smtClean="0">
            <a:solidFill>
              <a:schemeClr val="tx1"/>
            </a:solidFill>
          </a:endParaRPr>
        </a:p>
        <a:p>
          <a:pPr lvl="0" algn="ctr" defTabSz="711200">
            <a:lnSpc>
              <a:spcPct val="90000"/>
            </a:lnSpc>
            <a:spcBef>
              <a:spcPct val="0"/>
            </a:spcBef>
            <a:spcAft>
              <a:spcPct val="35000"/>
            </a:spcAft>
          </a:pPr>
          <a:r>
            <a:rPr lang="es-EC" sz="1600" kern="1200" dirty="0" smtClean="0">
              <a:solidFill>
                <a:schemeClr val="tx1"/>
              </a:solidFill>
            </a:rPr>
            <a:t>Interés de los consumidores en adquirir productos y servicios de los centros comerciales </a:t>
          </a:r>
          <a:endParaRPr lang="es-EC" sz="1600" kern="1200" dirty="0">
            <a:solidFill>
              <a:schemeClr val="tx1"/>
            </a:solidFill>
          </a:endParaRPr>
        </a:p>
      </dsp:txBody>
      <dsp:txXfrm>
        <a:off x="70275" y="104103"/>
        <a:ext cx="2123775" cy="3922590"/>
      </dsp:txXfrm>
    </dsp:sp>
    <dsp:sp modelId="{244550E5-C18B-4DF3-998B-CA66D3EB1569}">
      <dsp:nvSpPr>
        <dsp:cNvPr id="0" name=""/>
        <dsp:cNvSpPr/>
      </dsp:nvSpPr>
      <dsp:spPr>
        <a:xfrm rot="105432">
          <a:off x="2487489" y="1834644"/>
          <a:ext cx="482480" cy="55946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s-EC" sz="2500" kern="1200">
            <a:solidFill>
              <a:schemeClr val="tx1"/>
            </a:solidFill>
          </a:endParaRPr>
        </a:p>
      </dsp:txBody>
      <dsp:txXfrm>
        <a:off x="2487523" y="1944319"/>
        <a:ext cx="337736" cy="335680"/>
      </dsp:txXfrm>
    </dsp:sp>
    <dsp:sp modelId="{8AB2E652-7058-48D6-9861-C766A699A622}">
      <dsp:nvSpPr>
        <dsp:cNvPr id="0" name=""/>
        <dsp:cNvSpPr/>
      </dsp:nvSpPr>
      <dsp:spPr>
        <a:xfrm>
          <a:off x="3170037" y="0"/>
          <a:ext cx="2255923" cy="4325044"/>
        </a:xfrm>
        <a:prstGeom prst="roundRect">
          <a:avLst>
            <a:gd name="adj" fmla="val 10000"/>
          </a:avLst>
        </a:prstGeom>
        <a:gradFill flip="none" rotWithShape="0">
          <a:gsLst>
            <a:gs pos="0">
              <a:schemeClr val="accent5">
                <a:hueOff val="1628512"/>
                <a:satOff val="5598"/>
                <a:lumOff val="-26863"/>
                <a:tint val="66000"/>
                <a:satMod val="160000"/>
              </a:schemeClr>
            </a:gs>
            <a:gs pos="50000">
              <a:schemeClr val="accent5">
                <a:hueOff val="1628512"/>
                <a:satOff val="5598"/>
                <a:lumOff val="-26863"/>
                <a:tint val="44500"/>
                <a:satMod val="160000"/>
              </a:schemeClr>
            </a:gs>
            <a:gs pos="100000">
              <a:schemeClr val="accent5">
                <a:hueOff val="1628512"/>
                <a:satOff val="5598"/>
                <a:lumOff val="-26863"/>
                <a:tint val="23500"/>
                <a:satMod val="160000"/>
              </a:schemeClr>
            </a:gs>
          </a:gsLst>
          <a:lin ang="135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EC" sz="1600" kern="1200" dirty="0">
              <a:solidFill>
                <a:schemeClr val="tx1"/>
              </a:solidFill>
            </a:rPr>
            <a:t>Oportunidades de </a:t>
          </a:r>
          <a:r>
            <a:rPr lang="es-EC" sz="1600" kern="1200" dirty="0" smtClean="0">
              <a:solidFill>
                <a:schemeClr val="tx1"/>
              </a:solidFill>
            </a:rPr>
            <a:t>mercado y formar nuevos puntos de venta bajo los principios de ubicación oportuna para los consumidores, de manera beneficiosa, sustentable y sostenible es el reto de todos los tiempos en el mundo de todos los centros comerciales</a:t>
          </a:r>
          <a:endParaRPr lang="es-EC" sz="1600" kern="1200" dirty="0">
            <a:solidFill>
              <a:schemeClr val="tx1"/>
            </a:solidFill>
          </a:endParaRPr>
        </a:p>
      </dsp:txBody>
      <dsp:txXfrm>
        <a:off x="3236111" y="66074"/>
        <a:ext cx="2123775" cy="4192896"/>
      </dsp:txXfrm>
    </dsp:sp>
    <dsp:sp modelId="{0A23E68C-0474-40EE-9805-BE79F5DEF8E3}">
      <dsp:nvSpPr>
        <dsp:cNvPr id="0" name=""/>
        <dsp:cNvSpPr/>
      </dsp:nvSpPr>
      <dsp:spPr>
        <a:xfrm>
          <a:off x="5651552" y="1882787"/>
          <a:ext cx="478255" cy="559468"/>
        </a:xfrm>
        <a:prstGeom prst="rightArrow">
          <a:avLst>
            <a:gd name="adj1" fmla="val 60000"/>
            <a:gd name="adj2" fmla="val 50000"/>
          </a:avLst>
        </a:prstGeom>
        <a:solidFill>
          <a:schemeClr val="accent5">
            <a:hueOff val="3257026"/>
            <a:satOff val="11196"/>
            <a:lumOff val="-5372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s-EC" sz="2500" kern="1200">
            <a:solidFill>
              <a:schemeClr val="tx1"/>
            </a:solidFill>
          </a:endParaRPr>
        </a:p>
      </dsp:txBody>
      <dsp:txXfrm>
        <a:off x="5651552" y="1994681"/>
        <a:ext cx="334779" cy="335680"/>
      </dsp:txXfrm>
    </dsp:sp>
    <dsp:sp modelId="{E009DB87-E4C6-45C5-82B6-6DCED47A9D5E}">
      <dsp:nvSpPr>
        <dsp:cNvPr id="0" name=""/>
        <dsp:cNvSpPr/>
      </dsp:nvSpPr>
      <dsp:spPr>
        <a:xfrm>
          <a:off x="6328329" y="0"/>
          <a:ext cx="2255923" cy="4325044"/>
        </a:xfrm>
        <a:prstGeom prst="roundRect">
          <a:avLst>
            <a:gd name="adj" fmla="val 10000"/>
          </a:avLst>
        </a:prstGeom>
        <a:solidFill>
          <a:srgbClr val="FFFF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Factores que despiertan el interés en clientes, cuentan con herramientas que pueden ser entendidas por los mismos con su respectiva ubicación geográfica mediante los perfiles psicográficos, demográficos, culturales, conductuales, económicos, sociales y por necesidades específicas para diseñar ofertas de valor para las mismas</a:t>
          </a:r>
          <a:endParaRPr lang="es-EC" sz="1600" kern="1200" dirty="0">
            <a:solidFill>
              <a:schemeClr val="tx1"/>
            </a:solidFill>
          </a:endParaRPr>
        </a:p>
      </dsp:txBody>
      <dsp:txXfrm>
        <a:off x="6394403" y="66074"/>
        <a:ext cx="2123775" cy="41928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FE99B-9D23-499D-B79B-6BC90BE1351D}">
      <dsp:nvSpPr>
        <dsp:cNvPr id="0" name=""/>
        <dsp:cNvSpPr/>
      </dsp:nvSpPr>
      <dsp:spPr>
        <a:xfrm>
          <a:off x="7582" y="0"/>
          <a:ext cx="7756880" cy="394637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s-EC" sz="2800" kern="1200" dirty="0" smtClean="0"/>
            <a:t>Analizar el Geomarketing y la influencia de compra de los Centros Comerciales del Distrito Metropolitano de Quito mediante los factores que influyen en el comportamiento de compra del consumidor</a:t>
          </a:r>
          <a:endParaRPr lang="es-ES" sz="2000" kern="1200" dirty="0"/>
        </a:p>
      </dsp:txBody>
      <dsp:txXfrm>
        <a:off x="123167" y="115585"/>
        <a:ext cx="7525710" cy="3715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AA7979-B485-45A7-BEE4-16D18238BEF2}">
      <dsp:nvSpPr>
        <dsp:cNvPr id="0" name=""/>
        <dsp:cNvSpPr/>
      </dsp:nvSpPr>
      <dsp:spPr>
        <a:xfrm>
          <a:off x="-5942122" y="-909532"/>
          <a:ext cx="7075648" cy="7075648"/>
        </a:xfrm>
        <a:prstGeom prst="blockArc">
          <a:avLst>
            <a:gd name="adj1" fmla="val 18900000"/>
            <a:gd name="adj2" fmla="val 2700000"/>
            <a:gd name="adj3" fmla="val 305"/>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66D2BD-7BD2-4FFA-BF69-F5CC51F7C54B}">
      <dsp:nvSpPr>
        <dsp:cNvPr id="0" name=""/>
        <dsp:cNvSpPr/>
      </dsp:nvSpPr>
      <dsp:spPr>
        <a:xfrm>
          <a:off x="729613" y="525658"/>
          <a:ext cx="7478765" cy="105131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4483" tIns="45720" rIns="45720" bIns="45720" numCol="1" spcCol="1270" anchor="ctr" anchorCtr="0">
          <a:noAutofit/>
        </a:bodyPr>
        <a:lstStyle/>
        <a:p>
          <a:pPr lvl="0" algn="l" defTabSz="800100">
            <a:lnSpc>
              <a:spcPct val="90000"/>
            </a:lnSpc>
            <a:spcBef>
              <a:spcPct val="0"/>
            </a:spcBef>
            <a:spcAft>
              <a:spcPct val="35000"/>
            </a:spcAft>
          </a:pPr>
          <a:r>
            <a:rPr lang="es-EC" sz="1800" kern="1200" dirty="0" smtClean="0"/>
            <a:t>Conocer cuáles son los factores que impulsan a los clientes a realizar una compra.</a:t>
          </a:r>
          <a:endParaRPr lang="en-US" sz="1800" kern="1200" dirty="0"/>
        </a:p>
      </dsp:txBody>
      <dsp:txXfrm>
        <a:off x="729613" y="525658"/>
        <a:ext cx="7478765" cy="1051316"/>
      </dsp:txXfrm>
    </dsp:sp>
    <dsp:sp modelId="{4B311216-76B7-4D49-850E-6C7E9493CC21}">
      <dsp:nvSpPr>
        <dsp:cNvPr id="0" name=""/>
        <dsp:cNvSpPr/>
      </dsp:nvSpPr>
      <dsp:spPr>
        <a:xfrm>
          <a:off x="72540" y="394243"/>
          <a:ext cx="1314145" cy="1314145"/>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79E52941-AAA4-4F44-A3C8-7A261A317F7D}">
      <dsp:nvSpPr>
        <dsp:cNvPr id="0" name=""/>
        <dsp:cNvSpPr/>
      </dsp:nvSpPr>
      <dsp:spPr>
        <a:xfrm>
          <a:off x="1111767" y="2102633"/>
          <a:ext cx="7096611" cy="105131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4483" tIns="45720" rIns="45720" bIns="45720" numCol="1" spcCol="1270" anchor="ctr" anchorCtr="0">
          <a:noAutofit/>
        </a:bodyPr>
        <a:lstStyle/>
        <a:p>
          <a:pPr lvl="0" algn="l" defTabSz="800100">
            <a:lnSpc>
              <a:spcPct val="90000"/>
            </a:lnSpc>
            <a:spcBef>
              <a:spcPct val="0"/>
            </a:spcBef>
            <a:spcAft>
              <a:spcPct val="35000"/>
            </a:spcAft>
          </a:pPr>
          <a:r>
            <a:rPr lang="es-EC" sz="1800" kern="1200" dirty="0" smtClean="0"/>
            <a:t>Considerar el Geomarketing  como una herramienta esencial que deben tener los centros comerciales para satisfacer las expectativas y necesidades del consumidor.</a:t>
          </a:r>
          <a:endParaRPr lang="en-US" sz="1800" kern="1200" dirty="0"/>
        </a:p>
      </dsp:txBody>
      <dsp:txXfrm>
        <a:off x="1111767" y="2102633"/>
        <a:ext cx="7096611" cy="1051316"/>
      </dsp:txXfrm>
    </dsp:sp>
    <dsp:sp modelId="{7A4EB4DE-DCEC-475F-A098-05896F52F4F6}">
      <dsp:nvSpPr>
        <dsp:cNvPr id="0" name=""/>
        <dsp:cNvSpPr/>
      </dsp:nvSpPr>
      <dsp:spPr>
        <a:xfrm>
          <a:off x="454694" y="1971219"/>
          <a:ext cx="1314145" cy="1314145"/>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64C7EDA4-3465-4FD0-B02E-6B5E8FCA0C88}">
      <dsp:nvSpPr>
        <dsp:cNvPr id="0" name=""/>
        <dsp:cNvSpPr/>
      </dsp:nvSpPr>
      <dsp:spPr>
        <a:xfrm>
          <a:off x="729613" y="3679608"/>
          <a:ext cx="7478765" cy="105131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4483" tIns="45720" rIns="45720" bIns="45720" numCol="1" spcCol="1270" anchor="ctr" anchorCtr="0">
          <a:noAutofit/>
        </a:bodyPr>
        <a:lstStyle/>
        <a:p>
          <a:pPr lvl="0" algn="l" defTabSz="800100">
            <a:lnSpc>
              <a:spcPct val="90000"/>
            </a:lnSpc>
            <a:spcBef>
              <a:spcPct val="0"/>
            </a:spcBef>
            <a:spcAft>
              <a:spcPct val="35000"/>
            </a:spcAft>
          </a:pPr>
          <a:r>
            <a:rPr lang="es-EC" sz="1800" kern="1200" smtClean="0"/>
            <a:t>Investigar el comportamiento actual del proceso de compra de los clientes en los centros comerciales y determinar qué tipologías de centros comerciales están mostrando un mayor dinamismo.</a:t>
          </a:r>
          <a:endParaRPr lang="en-US" sz="1800" kern="1200" dirty="0"/>
        </a:p>
      </dsp:txBody>
      <dsp:txXfrm>
        <a:off x="729613" y="3679608"/>
        <a:ext cx="7478765" cy="1051316"/>
      </dsp:txXfrm>
    </dsp:sp>
    <dsp:sp modelId="{39C29C34-6D5E-4D8F-8A3A-33AD435B4A82}">
      <dsp:nvSpPr>
        <dsp:cNvPr id="0" name=""/>
        <dsp:cNvSpPr/>
      </dsp:nvSpPr>
      <dsp:spPr>
        <a:xfrm>
          <a:off x="72540" y="3548194"/>
          <a:ext cx="1314145" cy="1314145"/>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5688F513-517E-4CF4-875C-566F382BDF2E}" type="datetimeFigureOut">
              <a:rPr lang="es-ES" smtClean="0"/>
              <a:pPr/>
              <a:t>04/12/2016</a:t>
            </a:fld>
            <a:endParaRPr lang="es-ES"/>
          </a:p>
        </p:txBody>
      </p:sp>
      <p:sp>
        <p:nvSpPr>
          <p:cNvPr id="4" name="3 Marcador de pie de página"/>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r>
              <a:rPr lang="es-ES"/>
              <a:t>CÓDIGO: SGC.DI.269       VERSIÓN: 1.0        DICIEMBRE 13 2011</a:t>
            </a:r>
          </a:p>
        </p:txBody>
      </p:sp>
      <p:sp>
        <p:nvSpPr>
          <p:cNvPr id="5" name="4 Marcador de número de diapositiva"/>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82D75A72-D475-4644-863B-4274F2D12A47}" type="slidenum">
              <a:rPr lang="es-ES" smtClean="0"/>
              <a:pPr/>
              <a:t>‹Nº›</a:t>
            </a:fld>
            <a:endParaRPr lang="es-ES"/>
          </a:p>
        </p:txBody>
      </p:sp>
    </p:spTree>
    <p:extLst>
      <p:ext uri="{BB962C8B-B14F-4D97-AF65-F5344CB8AC3E}">
        <p14:creationId xmlns:p14="http://schemas.microsoft.com/office/powerpoint/2010/main" val="191288414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363" cy="511731"/>
          </a:xfrm>
          <a:prstGeom prst="rect">
            <a:avLst/>
          </a:prstGeom>
        </p:spPr>
        <p:txBody>
          <a:bodyPr vert="horz" lIns="99875" tIns="49937" rIns="99875" bIns="49937" rtlCol="0"/>
          <a:lstStyle>
            <a:lvl1pPr algn="l">
              <a:defRPr sz="1400"/>
            </a:lvl1pPr>
          </a:lstStyle>
          <a:p>
            <a:endParaRPr lang="es-ES"/>
          </a:p>
        </p:txBody>
      </p:sp>
      <p:sp>
        <p:nvSpPr>
          <p:cNvPr id="3" name="2 Marcador de fecha"/>
          <p:cNvSpPr>
            <a:spLocks noGrp="1"/>
          </p:cNvSpPr>
          <p:nvPr>
            <p:ph type="dt" idx="1"/>
          </p:nvPr>
        </p:nvSpPr>
        <p:spPr>
          <a:xfrm>
            <a:off x="4021293" y="0"/>
            <a:ext cx="3076363" cy="511731"/>
          </a:xfrm>
          <a:prstGeom prst="rect">
            <a:avLst/>
          </a:prstGeom>
        </p:spPr>
        <p:txBody>
          <a:bodyPr vert="horz" lIns="99875" tIns="49937" rIns="99875" bIns="49937" rtlCol="0"/>
          <a:lstStyle>
            <a:lvl1pPr algn="r">
              <a:defRPr sz="1400"/>
            </a:lvl1pPr>
          </a:lstStyle>
          <a:p>
            <a:fld id="{467A6AF2-C3A6-4EA1-BB42-D573A88196E2}" type="datetimeFigureOut">
              <a:rPr lang="es-ES" smtClean="0"/>
              <a:pPr/>
              <a:t>04/12/2016</a:t>
            </a:fld>
            <a:endParaRPr lang="es-ES"/>
          </a:p>
        </p:txBody>
      </p:sp>
      <p:sp>
        <p:nvSpPr>
          <p:cNvPr id="4" name="3 Marcador de imagen de diapositiva"/>
          <p:cNvSpPr>
            <a:spLocks noGrp="1" noRot="1" noChangeAspect="1"/>
          </p:cNvSpPr>
          <p:nvPr>
            <p:ph type="sldImg" idx="2"/>
          </p:nvPr>
        </p:nvSpPr>
        <p:spPr>
          <a:xfrm>
            <a:off x="990600" y="768350"/>
            <a:ext cx="5118100" cy="3838575"/>
          </a:xfrm>
          <a:prstGeom prst="rect">
            <a:avLst/>
          </a:prstGeom>
          <a:noFill/>
          <a:ln w="12700">
            <a:solidFill>
              <a:prstClr val="black"/>
            </a:solidFill>
          </a:ln>
        </p:spPr>
        <p:txBody>
          <a:bodyPr vert="horz" lIns="99875" tIns="49937" rIns="99875" bIns="49937" rtlCol="0" anchor="ctr"/>
          <a:lstStyle/>
          <a:p>
            <a:endParaRPr lang="es-ES"/>
          </a:p>
        </p:txBody>
      </p:sp>
      <p:sp>
        <p:nvSpPr>
          <p:cNvPr id="5" name="4 Marcador de notas"/>
          <p:cNvSpPr>
            <a:spLocks noGrp="1"/>
          </p:cNvSpPr>
          <p:nvPr>
            <p:ph type="body" sz="quarter" idx="3"/>
          </p:nvPr>
        </p:nvSpPr>
        <p:spPr>
          <a:xfrm>
            <a:off x="709930" y="4861443"/>
            <a:ext cx="5679440" cy="4605576"/>
          </a:xfrm>
          <a:prstGeom prst="rect">
            <a:avLst/>
          </a:prstGeom>
        </p:spPr>
        <p:txBody>
          <a:bodyPr vert="horz" lIns="99875" tIns="49937" rIns="99875" bIns="49937"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721106"/>
            <a:ext cx="3076363" cy="511731"/>
          </a:xfrm>
          <a:prstGeom prst="rect">
            <a:avLst/>
          </a:prstGeom>
        </p:spPr>
        <p:txBody>
          <a:bodyPr vert="horz" lIns="99875" tIns="49937" rIns="99875" bIns="49937" rtlCol="0" anchor="b"/>
          <a:lstStyle>
            <a:lvl1pPr algn="l">
              <a:defRPr sz="1400"/>
            </a:lvl1pPr>
          </a:lstStyle>
          <a:p>
            <a:r>
              <a:rPr lang="es-ES"/>
              <a:t>CÓDIGO: SGC.DI.269       VERSIÓN: 1.0        DICIEMBRE 13 2011</a:t>
            </a:r>
          </a:p>
        </p:txBody>
      </p:sp>
      <p:sp>
        <p:nvSpPr>
          <p:cNvPr id="7" name="6 Marcador de número de diapositiva"/>
          <p:cNvSpPr>
            <a:spLocks noGrp="1"/>
          </p:cNvSpPr>
          <p:nvPr>
            <p:ph type="sldNum" sz="quarter" idx="5"/>
          </p:nvPr>
        </p:nvSpPr>
        <p:spPr>
          <a:xfrm>
            <a:off x="4021293" y="9721106"/>
            <a:ext cx="3076363" cy="511731"/>
          </a:xfrm>
          <a:prstGeom prst="rect">
            <a:avLst/>
          </a:prstGeom>
        </p:spPr>
        <p:txBody>
          <a:bodyPr vert="horz" lIns="99875" tIns="49937" rIns="99875" bIns="49937" rtlCol="0" anchor="b"/>
          <a:lstStyle>
            <a:lvl1pPr algn="r">
              <a:defRPr sz="1400"/>
            </a:lvl1pPr>
          </a:lstStyle>
          <a:p>
            <a:fld id="{6A7441D7-C633-4324-86FF-E00342CAD518}" type="slidenum">
              <a:rPr lang="es-ES" smtClean="0"/>
              <a:pPr/>
              <a:t>‹Nº›</a:t>
            </a:fld>
            <a:endParaRPr lang="es-ES"/>
          </a:p>
        </p:txBody>
      </p:sp>
    </p:spTree>
    <p:extLst>
      <p:ext uri="{BB962C8B-B14F-4D97-AF65-F5344CB8AC3E}">
        <p14:creationId xmlns:p14="http://schemas.microsoft.com/office/powerpoint/2010/main" val="112462409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6A7441D7-C633-4324-86FF-E00342CAD518}" type="slidenum">
              <a:rPr lang="es-ES" smtClean="0"/>
              <a:pPr/>
              <a:t>1</a:t>
            </a:fld>
            <a:endParaRPr lang="es-ES"/>
          </a:p>
        </p:txBody>
      </p:sp>
      <p:sp>
        <p:nvSpPr>
          <p:cNvPr id="5" name="4 Marcador de pie de página"/>
          <p:cNvSpPr>
            <a:spLocks noGrp="1"/>
          </p:cNvSpPr>
          <p:nvPr>
            <p:ph type="ftr" sz="quarter" idx="11"/>
          </p:nvPr>
        </p:nvSpPr>
        <p:spPr/>
        <p:txBody>
          <a:bodyPr/>
          <a:lstStyle/>
          <a:p>
            <a:r>
              <a:rPr lang="es-ES"/>
              <a:t>CÓDIGO: SGC.DI.269       VERSIÓN: 1.0        DICIEMBRE 13 2011</a:t>
            </a:r>
          </a:p>
        </p:txBody>
      </p:sp>
    </p:spTree>
    <p:extLst>
      <p:ext uri="{BB962C8B-B14F-4D97-AF65-F5344CB8AC3E}">
        <p14:creationId xmlns:p14="http://schemas.microsoft.com/office/powerpoint/2010/main" val="27751091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graphicFrame>
        <p:nvGraphicFramePr>
          <p:cNvPr id="2" name="Object 43"/>
          <p:cNvGraphicFramePr>
            <a:graphicFrameLocks noChangeAspect="1"/>
          </p:cNvGraphicFramePr>
          <p:nvPr/>
        </p:nvGraphicFramePr>
        <p:xfrm>
          <a:off x="-19050" y="749300"/>
          <a:ext cx="9163050" cy="5360988"/>
        </p:xfrm>
        <a:graphic>
          <a:graphicData uri="http://schemas.openxmlformats.org/presentationml/2006/ole">
            <mc:AlternateContent xmlns:mc="http://schemas.openxmlformats.org/markup-compatibility/2006">
              <mc:Choice xmlns:v="urn:schemas-microsoft-com:vml" Requires="v">
                <p:oleObj spid="_x0000_s1088" name="CorelDRAW" r:id="rId3" imgW="9168480" imgH="5375520" progId="">
                  <p:embed/>
                </p:oleObj>
              </mc:Choice>
              <mc:Fallback>
                <p:oleObj name="CorelDRAW" r:id="rId3" imgW="9168480" imgH="5375520" progId="">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r="2681"/>
                      <a:stretch>
                        <a:fillRect/>
                      </a:stretch>
                    </p:blipFill>
                    <p:spPr bwMode="auto">
                      <a:xfrm>
                        <a:off x="-19050" y="749300"/>
                        <a:ext cx="9163050" cy="536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7"/>
          <p:cNvSpPr>
            <a:spLocks noChangeArrowheads="1"/>
          </p:cNvSpPr>
          <p:nvPr userDrawn="1"/>
        </p:nvSpPr>
        <p:spPr bwMode="auto">
          <a:xfrm>
            <a:off x="3071813" y="2286000"/>
            <a:ext cx="2895600" cy="476250"/>
          </a:xfrm>
          <a:prstGeom prst="rect">
            <a:avLst/>
          </a:prstGeom>
          <a:noFill/>
          <a:ln w="9525">
            <a:noFill/>
            <a:miter lim="800000"/>
            <a:headEnd/>
            <a:tailEnd/>
          </a:ln>
          <a:effectLst/>
        </p:spPr>
        <p:txBody>
          <a:bodyPr/>
          <a:lstStyle/>
          <a:p>
            <a:pPr algn="ctr">
              <a:defRPr/>
            </a:pPr>
            <a:endParaRPr lang="es-ES" sz="1400"/>
          </a:p>
        </p:txBody>
      </p:sp>
      <p:pic>
        <p:nvPicPr>
          <p:cNvPr id="8" name="12 Imagen" descr="pie de pagina espe.jpg"/>
          <p:cNvPicPr>
            <a:picLocks noChangeAspect="1"/>
          </p:cNvPicPr>
          <p:nvPr userDrawn="1"/>
        </p:nvPicPr>
        <p:blipFill>
          <a:blip r:embed="rId5" cstate="print"/>
          <a:srcRect/>
          <a:stretch>
            <a:fillRect/>
          </a:stretch>
        </p:blipFill>
        <p:spPr bwMode="auto">
          <a:xfrm>
            <a:off x="0" y="5864225"/>
            <a:ext cx="9144000" cy="1065213"/>
          </a:xfrm>
          <a:prstGeom prst="rect">
            <a:avLst/>
          </a:prstGeom>
          <a:noFill/>
          <a:ln w="9525">
            <a:solidFill>
              <a:schemeClr val="tx1"/>
            </a:solidFill>
            <a:miter lim="800000"/>
            <a:headEnd/>
            <a:tailEnd/>
          </a:ln>
        </p:spPr>
      </p:pic>
      <p:sp>
        <p:nvSpPr>
          <p:cNvPr id="10" name="7 Marcador de fecha"/>
          <p:cNvSpPr>
            <a:spLocks noGrp="1"/>
          </p:cNvSpPr>
          <p:nvPr>
            <p:ph type="dt" sz="half" idx="2"/>
          </p:nvPr>
        </p:nvSpPr>
        <p:spPr>
          <a:xfrm>
            <a:off x="385192" y="5661248"/>
            <a:ext cx="2026568" cy="216024"/>
          </a:xfrm>
          <a:prstGeom prst="rect">
            <a:avLst/>
          </a:prstGeom>
        </p:spPr>
        <p:txBody>
          <a:bodyPr vert="horz" lIns="91440" tIns="45720" rIns="91440" bIns="45720" rtlCol="0" anchor="ctr"/>
          <a:lstStyle>
            <a:lvl1pPr algn="ctr">
              <a:defRPr sz="500">
                <a:solidFill>
                  <a:schemeClr val="tx1"/>
                </a:solidFill>
              </a:defRPr>
            </a:lvl1pPr>
          </a:lstStyle>
          <a:p>
            <a:r>
              <a:rPr lang="es-EC" b="1" dirty="0"/>
              <a:t>FECHA ÚLTIMA REVISIÓN: </a:t>
            </a:r>
            <a:r>
              <a:rPr lang="es-EC" dirty="0"/>
              <a:t>09/10/13</a:t>
            </a:r>
          </a:p>
        </p:txBody>
      </p:sp>
      <p:sp>
        <p:nvSpPr>
          <p:cNvPr id="11" name="8 Marcador de pie de página"/>
          <p:cNvSpPr>
            <a:spLocks noGrp="1"/>
          </p:cNvSpPr>
          <p:nvPr>
            <p:ph type="ftr" sz="quarter" idx="3"/>
          </p:nvPr>
        </p:nvSpPr>
        <p:spPr>
          <a:xfrm>
            <a:off x="4388160" y="5662451"/>
            <a:ext cx="1447800" cy="213618"/>
          </a:xfrm>
          <a:prstGeom prst="rect">
            <a:avLst/>
          </a:prstGeom>
        </p:spPr>
        <p:txBody>
          <a:bodyPr vert="horz" lIns="91440" tIns="45720" rIns="91440" bIns="45720" rtlCol="0" anchor="ctr"/>
          <a:lstStyle>
            <a:lvl1pPr algn="ctr">
              <a:defRPr sz="500">
                <a:solidFill>
                  <a:schemeClr val="tx1"/>
                </a:solidFill>
              </a:defRPr>
            </a:lvl1pPr>
          </a:lstStyle>
          <a:p>
            <a:r>
              <a:rPr lang="es-EC" b="1"/>
              <a:t>CÓDIGO: </a:t>
            </a:r>
            <a:r>
              <a:rPr lang="es-EC"/>
              <a:t>SGC.DI.260</a:t>
            </a:r>
            <a:endParaRPr lang="es-EC" dirty="0"/>
          </a:p>
        </p:txBody>
      </p:sp>
      <p:sp>
        <p:nvSpPr>
          <p:cNvPr id="12" name="9 Marcador de número de diapositiva"/>
          <p:cNvSpPr>
            <a:spLocks noGrp="1"/>
          </p:cNvSpPr>
          <p:nvPr>
            <p:ph type="sldNum" sz="quarter" idx="4"/>
          </p:nvPr>
        </p:nvSpPr>
        <p:spPr>
          <a:xfrm>
            <a:off x="7812360" y="5662451"/>
            <a:ext cx="874440" cy="213618"/>
          </a:xfrm>
          <a:prstGeom prst="rect">
            <a:avLst/>
          </a:prstGeom>
        </p:spPr>
        <p:txBody>
          <a:bodyPr vert="horz" lIns="91440" tIns="45720" rIns="91440" bIns="45720" rtlCol="0" anchor="ctr"/>
          <a:lstStyle>
            <a:lvl1pPr algn="ctr">
              <a:defRPr sz="500">
                <a:solidFill>
                  <a:schemeClr val="tx1"/>
                </a:solidFill>
              </a:defRPr>
            </a:lvl1pPr>
          </a:lstStyle>
          <a:p>
            <a:r>
              <a:rPr lang="es-EC" b="1" dirty="0"/>
              <a:t>VERSIÓN: </a:t>
            </a:r>
            <a:r>
              <a:rPr lang="es-EC" dirty="0"/>
              <a:t>1.1</a:t>
            </a:r>
          </a:p>
        </p:txBody>
      </p:sp>
      <p:pic>
        <p:nvPicPr>
          <p:cNvPr id="9" name="8 Imagen"/>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43102" y="222164"/>
            <a:ext cx="2232000" cy="5764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EC" b="1"/>
              <a:t>FECHA ÚLTIMA REVISIÓN: 13/12/11</a:t>
            </a:r>
            <a:endParaRPr lang="es-EC" dirty="0"/>
          </a:p>
        </p:txBody>
      </p:sp>
      <p:sp>
        <p:nvSpPr>
          <p:cNvPr id="3" name="2 Marcador de número de diapositiva"/>
          <p:cNvSpPr>
            <a:spLocks noGrp="1"/>
          </p:cNvSpPr>
          <p:nvPr>
            <p:ph type="sldNum" sz="quarter" idx="11"/>
          </p:nvPr>
        </p:nvSpPr>
        <p:spPr/>
        <p:txBody>
          <a:bodyPr/>
          <a:lstStyle/>
          <a:p>
            <a:r>
              <a:rPr lang="es-EC" b="1"/>
              <a:t>VERSIÓN: </a:t>
            </a:r>
            <a:r>
              <a:rPr lang="es-EC"/>
              <a:t>1.0</a:t>
            </a:r>
            <a:endParaRPr lang="es-EC" dirty="0"/>
          </a:p>
        </p:txBody>
      </p:sp>
      <p:sp>
        <p:nvSpPr>
          <p:cNvPr id="4" name="3 Marcador de pie de página"/>
          <p:cNvSpPr>
            <a:spLocks noGrp="1"/>
          </p:cNvSpPr>
          <p:nvPr>
            <p:ph type="ftr" sz="quarter" idx="12"/>
          </p:nvPr>
        </p:nvSpPr>
        <p:spPr/>
        <p:txBody>
          <a:bodyPr/>
          <a:lstStyle/>
          <a:p>
            <a:r>
              <a:rPr lang="es-EC" b="1"/>
              <a:t>CÓDIGO: </a:t>
            </a:r>
            <a:r>
              <a:rPr lang="es-EC"/>
              <a:t>SGC.DI.260</a:t>
            </a:r>
            <a:endParaRPr lang="es-EC"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728EA1C5-B620-447E-A0F7-C1C0C8259905}" type="datetimeFigureOut">
              <a:rPr lang="es-EC" smtClean="0"/>
              <a:t>4/12/2016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2022EA56-EE80-4958-8432-D5A8B32796F8}" type="slidenum">
              <a:rPr lang="es-EC" smtClean="0"/>
              <a:t>‹Nº›</a:t>
            </a:fld>
            <a:endParaRPr lang="es-EC"/>
          </a:p>
        </p:txBody>
      </p:sp>
    </p:spTree>
    <p:extLst>
      <p:ext uri="{BB962C8B-B14F-4D97-AF65-F5344CB8AC3E}">
        <p14:creationId xmlns:p14="http://schemas.microsoft.com/office/powerpoint/2010/main" val="1403837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a:defRPr/>
            </a:pPr>
            <a:endParaRPr lang="es-ES"/>
          </a:p>
        </p:txBody>
      </p:sp>
      <p:sp>
        <p:nvSpPr>
          <p:cNvPr id="1045" name="Rectangle 21"/>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a:defRPr/>
            </a:pPr>
            <a:endParaRPr lang="es-ES" sz="800">
              <a:solidFill>
                <a:schemeClr val="tx1"/>
              </a:solidFill>
            </a:endParaRPr>
          </a:p>
        </p:txBody>
      </p:sp>
      <p:sp>
        <p:nvSpPr>
          <p:cNvPr id="1047" name="Line 23"/>
          <p:cNvSpPr>
            <a:spLocks noChangeShapeType="1"/>
          </p:cNvSpPr>
          <p:nvPr userDrawn="1"/>
        </p:nvSpPr>
        <p:spPr bwMode="auto">
          <a:xfrm rot="10800000" flipH="1">
            <a:off x="25400" y="6235700"/>
            <a:ext cx="6659563" cy="0"/>
          </a:xfrm>
          <a:prstGeom prst="line">
            <a:avLst/>
          </a:prstGeom>
          <a:noFill/>
          <a:ln w="38100">
            <a:solidFill>
              <a:srgbClr val="FF0000"/>
            </a:solidFill>
            <a:round/>
            <a:headEnd/>
            <a:tailEnd/>
          </a:ln>
          <a:effectLst/>
        </p:spPr>
        <p:txBody>
          <a:bodyPr/>
          <a:lstStyle/>
          <a:p>
            <a:pPr>
              <a:defRPr/>
            </a:pPr>
            <a:endParaRPr lang="es-ES" sz="800">
              <a:solidFill>
                <a:schemeClr val="tx1"/>
              </a:solidFill>
            </a:endParaRPr>
          </a:p>
        </p:txBody>
      </p:sp>
      <p:sp>
        <p:nvSpPr>
          <p:cNvPr id="1048" name="Line 24"/>
          <p:cNvSpPr>
            <a:spLocks noChangeShapeType="1"/>
          </p:cNvSpPr>
          <p:nvPr userDrawn="1"/>
        </p:nvSpPr>
        <p:spPr bwMode="auto">
          <a:xfrm rot="10800000" flipH="1">
            <a:off x="25400" y="6283325"/>
            <a:ext cx="6659563" cy="0"/>
          </a:xfrm>
          <a:prstGeom prst="line">
            <a:avLst/>
          </a:prstGeom>
          <a:noFill/>
          <a:ln w="38100">
            <a:solidFill>
              <a:srgbClr val="006600"/>
            </a:solidFill>
            <a:round/>
            <a:headEnd/>
            <a:tailEnd/>
          </a:ln>
          <a:effectLst/>
        </p:spPr>
        <p:txBody>
          <a:bodyPr/>
          <a:lstStyle/>
          <a:p>
            <a:pPr>
              <a:defRPr/>
            </a:pPr>
            <a:endParaRPr lang="es-ES" sz="800">
              <a:solidFill>
                <a:schemeClr val="tx1"/>
              </a:solidFill>
            </a:endParaRPr>
          </a:p>
        </p:txBody>
      </p:sp>
      <p:sp>
        <p:nvSpPr>
          <p:cNvPr id="8" name="7 Marcador de fecha"/>
          <p:cNvSpPr>
            <a:spLocks noGrp="1"/>
          </p:cNvSpPr>
          <p:nvPr>
            <p:ph type="dt" sz="half" idx="2"/>
          </p:nvPr>
        </p:nvSpPr>
        <p:spPr>
          <a:xfrm>
            <a:off x="385192" y="6656871"/>
            <a:ext cx="2026568" cy="216024"/>
          </a:xfrm>
          <a:prstGeom prst="rect">
            <a:avLst/>
          </a:prstGeom>
        </p:spPr>
        <p:txBody>
          <a:bodyPr vert="horz" lIns="91440" tIns="45720" rIns="91440" bIns="45720" rtlCol="0" anchor="ctr"/>
          <a:lstStyle>
            <a:lvl1pPr algn="ctr">
              <a:defRPr sz="500">
                <a:solidFill>
                  <a:schemeClr val="tx1"/>
                </a:solidFill>
              </a:defRPr>
            </a:lvl1pPr>
          </a:lstStyle>
          <a:p>
            <a:r>
              <a:rPr lang="es-EC" b="1" dirty="0"/>
              <a:t>FECHA ÚLTIMA REVISIÓN: </a:t>
            </a:r>
            <a:r>
              <a:rPr lang="es-EC" dirty="0"/>
              <a:t>09/10/13</a:t>
            </a:r>
          </a:p>
        </p:txBody>
      </p:sp>
      <p:sp>
        <p:nvSpPr>
          <p:cNvPr id="9" name="8 Marcador de pie de página"/>
          <p:cNvSpPr>
            <a:spLocks noGrp="1"/>
          </p:cNvSpPr>
          <p:nvPr>
            <p:ph type="ftr" sz="quarter" idx="3"/>
          </p:nvPr>
        </p:nvSpPr>
        <p:spPr>
          <a:xfrm>
            <a:off x="4388160" y="6658074"/>
            <a:ext cx="1447800" cy="213618"/>
          </a:xfrm>
          <a:prstGeom prst="rect">
            <a:avLst/>
          </a:prstGeom>
        </p:spPr>
        <p:txBody>
          <a:bodyPr vert="horz" lIns="91440" tIns="45720" rIns="91440" bIns="45720" rtlCol="0" anchor="ctr"/>
          <a:lstStyle>
            <a:lvl1pPr algn="ctr">
              <a:defRPr sz="500">
                <a:solidFill>
                  <a:schemeClr val="tx1"/>
                </a:solidFill>
              </a:defRPr>
            </a:lvl1pPr>
          </a:lstStyle>
          <a:p>
            <a:r>
              <a:rPr lang="es-EC" b="1"/>
              <a:t>CÓDIGO: </a:t>
            </a:r>
            <a:r>
              <a:rPr lang="es-EC"/>
              <a:t>SGC.DI.260</a:t>
            </a:r>
            <a:endParaRPr lang="es-EC" dirty="0"/>
          </a:p>
        </p:txBody>
      </p:sp>
      <p:sp>
        <p:nvSpPr>
          <p:cNvPr id="10" name="9 Marcador de número de diapositiva"/>
          <p:cNvSpPr>
            <a:spLocks noGrp="1"/>
          </p:cNvSpPr>
          <p:nvPr>
            <p:ph type="sldNum" sz="quarter" idx="4"/>
          </p:nvPr>
        </p:nvSpPr>
        <p:spPr>
          <a:xfrm>
            <a:off x="7812360" y="6658074"/>
            <a:ext cx="874440" cy="213618"/>
          </a:xfrm>
          <a:prstGeom prst="rect">
            <a:avLst/>
          </a:prstGeom>
        </p:spPr>
        <p:txBody>
          <a:bodyPr vert="horz" lIns="91440" tIns="45720" rIns="91440" bIns="45720" rtlCol="0" anchor="ctr"/>
          <a:lstStyle>
            <a:lvl1pPr algn="ctr">
              <a:defRPr sz="500">
                <a:solidFill>
                  <a:schemeClr val="tx1"/>
                </a:solidFill>
              </a:defRPr>
            </a:lvl1pPr>
          </a:lstStyle>
          <a:p>
            <a:r>
              <a:rPr lang="es-EC" b="1" dirty="0"/>
              <a:t>VERSIÓN: </a:t>
            </a:r>
            <a:r>
              <a:rPr lang="es-EC" dirty="0"/>
              <a:t>1.1</a:t>
            </a:r>
          </a:p>
        </p:txBody>
      </p:sp>
      <p:pic>
        <p:nvPicPr>
          <p:cNvPr id="11" name="10 Imagen"/>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700214" y="5981170"/>
            <a:ext cx="2232000" cy="576448"/>
          </a:xfrm>
          <a:prstGeom prst="rect">
            <a:avLst/>
          </a:prstGeom>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p:txStyles>
    <p:title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400">
          <a:solidFill>
            <a:schemeClr val="bg1"/>
          </a:solidFill>
          <a:latin typeface="+mn-lt"/>
        </a:defRPr>
      </a:lvl4pPr>
      <a:lvl5pPr marL="2057400" indent="-228600" algn="l" rtl="0" eaLnBrk="0" fontAlgn="base" hangingPunct="0">
        <a:spcBef>
          <a:spcPct val="20000"/>
        </a:spcBef>
        <a:spcAft>
          <a:spcPct val="0"/>
        </a:spcAft>
        <a:buChar char="»"/>
        <a:defRPr sz="2400">
          <a:solidFill>
            <a:schemeClr val="bg1"/>
          </a:solidFill>
          <a:latin typeface="+mn-lt"/>
        </a:defRPr>
      </a:lvl5pPr>
      <a:lvl6pPr marL="2514600" indent="-228600" algn="l" rtl="0" fontAlgn="base">
        <a:spcBef>
          <a:spcPct val="20000"/>
        </a:spcBef>
        <a:spcAft>
          <a:spcPct val="0"/>
        </a:spcAft>
        <a:buChar char="»"/>
        <a:defRPr sz="2400">
          <a:solidFill>
            <a:schemeClr val="bg1"/>
          </a:solidFill>
          <a:latin typeface="+mn-lt"/>
        </a:defRPr>
      </a:lvl6pPr>
      <a:lvl7pPr marL="2971800" indent="-228600" algn="l" rtl="0" fontAlgn="base">
        <a:spcBef>
          <a:spcPct val="20000"/>
        </a:spcBef>
        <a:spcAft>
          <a:spcPct val="0"/>
        </a:spcAft>
        <a:buChar char="»"/>
        <a:defRPr sz="2400">
          <a:solidFill>
            <a:schemeClr val="bg1"/>
          </a:solidFill>
          <a:latin typeface="+mn-lt"/>
        </a:defRPr>
      </a:lvl7pPr>
      <a:lvl8pPr marL="3429000" indent="-228600" algn="l" rtl="0" fontAlgn="base">
        <a:spcBef>
          <a:spcPct val="20000"/>
        </a:spcBef>
        <a:spcAft>
          <a:spcPct val="0"/>
        </a:spcAft>
        <a:buChar char="»"/>
        <a:defRPr sz="2400">
          <a:solidFill>
            <a:schemeClr val="bg1"/>
          </a:solidFill>
          <a:latin typeface="+mn-lt"/>
        </a:defRPr>
      </a:lvl8pPr>
      <a:lvl9pPr marL="3886200" indent="-228600" algn="l" rtl="0" fontAlgn="base">
        <a:spcBef>
          <a:spcPct val="20000"/>
        </a:spcBef>
        <a:spcAft>
          <a:spcPct val="0"/>
        </a:spcAft>
        <a:buChar char="»"/>
        <a:defRPr sz="24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4"/>
          </p:nvPr>
        </p:nvSpPr>
        <p:spPr/>
        <p:txBody>
          <a:bodyPr/>
          <a:lstStyle/>
          <a:p>
            <a:r>
              <a:rPr lang="es-EC" b="1"/>
              <a:t>VERSIÓN: </a:t>
            </a:r>
            <a:r>
              <a:rPr lang="es-EC"/>
              <a:t>1.0</a:t>
            </a:r>
            <a:endParaRPr lang="es-EC" dirty="0"/>
          </a:p>
        </p:txBody>
      </p:sp>
      <p:sp>
        <p:nvSpPr>
          <p:cNvPr id="7" name="6 Marcador de pie de página"/>
          <p:cNvSpPr>
            <a:spLocks noGrp="1"/>
          </p:cNvSpPr>
          <p:nvPr>
            <p:ph type="ftr" sz="quarter" idx="3"/>
          </p:nvPr>
        </p:nvSpPr>
        <p:spPr/>
        <p:txBody>
          <a:bodyPr/>
          <a:lstStyle/>
          <a:p>
            <a:r>
              <a:rPr lang="es-EC" b="1"/>
              <a:t>CÓDIGO: </a:t>
            </a:r>
            <a:r>
              <a:rPr lang="es-EC"/>
              <a:t>SGC.DI.260</a:t>
            </a:r>
            <a:endParaRPr lang="es-EC" dirty="0"/>
          </a:p>
        </p:txBody>
      </p:sp>
      <p:sp>
        <p:nvSpPr>
          <p:cNvPr id="8" name="3 CuadroTexto"/>
          <p:cNvSpPr txBox="1"/>
          <p:nvPr/>
        </p:nvSpPr>
        <p:spPr>
          <a:xfrm>
            <a:off x="1406775" y="-216704"/>
            <a:ext cx="7704856" cy="6093976"/>
          </a:xfrm>
          <a:prstGeom prst="rect">
            <a:avLst/>
          </a:prstGeom>
          <a:noFill/>
        </p:spPr>
        <p:txBody>
          <a:bodyPr wrap="square" rtlCol="0">
            <a:spAutoFit/>
          </a:bodyPr>
          <a:lstStyle/>
          <a:p>
            <a:pPr algn="ctr"/>
            <a:r>
              <a:rPr lang="es-ES" sz="2400" b="1" dirty="0">
                <a:latin typeface="Times New Roman" panose="02020603050405020304" pitchFamily="18" charset="0"/>
                <a:cs typeface="Times New Roman" panose="02020603050405020304" pitchFamily="18" charset="0"/>
              </a:rPr>
              <a:t>          </a:t>
            </a:r>
            <a:endParaRPr lang="es-ES" sz="2400" b="1" dirty="0" smtClean="0">
              <a:latin typeface="Times New Roman" panose="02020603050405020304" pitchFamily="18" charset="0"/>
              <a:cs typeface="Times New Roman" panose="02020603050405020304" pitchFamily="18" charset="0"/>
            </a:endParaRPr>
          </a:p>
          <a:p>
            <a:pPr algn="ctr"/>
            <a:r>
              <a:rPr lang="es-ES" sz="2400" b="1" dirty="0" smtClean="0">
                <a:latin typeface="Times New Roman" panose="02020603050405020304" pitchFamily="18" charset="0"/>
                <a:cs typeface="Times New Roman" panose="02020603050405020304" pitchFamily="18" charset="0"/>
              </a:rPr>
              <a:t> </a:t>
            </a:r>
            <a:r>
              <a:rPr lang="es-ES" b="1" dirty="0">
                <a:latin typeface="Times New Roman" panose="02020603050405020304" pitchFamily="18" charset="0"/>
                <a:cs typeface="Times New Roman" panose="02020603050405020304" pitchFamily="18" charset="0"/>
              </a:rPr>
              <a:t>UNIVERSIDAD DE LAS FUERZAS ARMADAS </a:t>
            </a:r>
            <a:r>
              <a:rPr lang="es-ES" b="1" dirty="0" err="1" smtClean="0">
                <a:latin typeface="Times New Roman" panose="02020603050405020304" pitchFamily="18" charset="0"/>
                <a:cs typeface="Times New Roman" panose="02020603050405020304" pitchFamily="18" charset="0"/>
              </a:rPr>
              <a:t>ESPE</a:t>
            </a:r>
            <a:endParaRPr lang="es-ES" b="1" dirty="0">
              <a:latin typeface="Times New Roman" panose="02020603050405020304" pitchFamily="18" charset="0"/>
              <a:cs typeface="Times New Roman" panose="02020603050405020304" pitchFamily="18" charset="0"/>
            </a:endParaRPr>
          </a:p>
          <a:p>
            <a:endParaRPr lang="es-ES" b="1" dirty="0">
              <a:latin typeface="Times New Roman" panose="02020603050405020304" pitchFamily="18" charset="0"/>
              <a:cs typeface="Times New Roman" panose="02020603050405020304" pitchFamily="18" charset="0"/>
            </a:endParaRPr>
          </a:p>
          <a:p>
            <a:pPr algn="ctr"/>
            <a:r>
              <a:rPr lang="es-ES" b="1" dirty="0">
                <a:latin typeface="Times New Roman" panose="02020603050405020304" pitchFamily="18" charset="0"/>
                <a:cs typeface="Times New Roman" panose="02020603050405020304" pitchFamily="18" charset="0"/>
              </a:rPr>
              <a:t>DEPARTAMENTO DE CIENCIAS </a:t>
            </a:r>
            <a:r>
              <a:rPr lang="es-ES" b="1" dirty="0" smtClean="0">
                <a:latin typeface="Times New Roman" panose="02020603050405020304" pitchFamily="18" charset="0"/>
                <a:cs typeface="Times New Roman" panose="02020603050405020304" pitchFamily="18" charset="0"/>
              </a:rPr>
              <a:t>ECONÓMICAS</a:t>
            </a:r>
            <a:r>
              <a:rPr lang="es-ES" b="1" dirty="0">
                <a:latin typeface="Times New Roman" panose="02020603050405020304" pitchFamily="18" charset="0"/>
                <a:cs typeface="Times New Roman" panose="02020603050405020304" pitchFamily="18" charset="0"/>
              </a:rPr>
              <a:t>, ADMINISTRATIVAS Y DE </a:t>
            </a:r>
            <a:r>
              <a:rPr lang="es-ES" b="1" dirty="0" smtClean="0">
                <a:latin typeface="Times New Roman" panose="02020603050405020304" pitchFamily="18" charset="0"/>
                <a:cs typeface="Times New Roman" panose="02020603050405020304" pitchFamily="18" charset="0"/>
              </a:rPr>
              <a:t>COMERCIO</a:t>
            </a:r>
          </a:p>
          <a:p>
            <a:pPr algn="ctr"/>
            <a:endParaRPr lang="es-ES" b="1" dirty="0" smtClean="0">
              <a:latin typeface="Times New Roman" panose="02020603050405020304" pitchFamily="18" charset="0"/>
              <a:cs typeface="Times New Roman" panose="02020603050405020304" pitchFamily="18" charset="0"/>
            </a:endParaRPr>
          </a:p>
          <a:p>
            <a:pPr algn="ctr"/>
            <a:r>
              <a:rPr lang="es-EC" b="1" kern="0" dirty="0" smtClean="0">
                <a:latin typeface="Times New Roman" panose="02020603050405020304" pitchFamily="18" charset="0"/>
                <a:cs typeface="Times New Roman" panose="02020603050405020304" pitchFamily="18" charset="0"/>
              </a:rPr>
              <a:t>TEMA: EL </a:t>
            </a:r>
            <a:r>
              <a:rPr lang="es-EC" b="1" kern="0" dirty="0">
                <a:latin typeface="Times New Roman" panose="02020603050405020304" pitchFamily="18" charset="0"/>
                <a:cs typeface="Times New Roman" panose="02020603050405020304" pitchFamily="18" charset="0"/>
              </a:rPr>
              <a:t>GEOMARKETING Y SU INFLUENCIA EN EL COMPORTAMIENTO DE COMPRA DEL CONSUMIDOR EN LOS CENTROS COMERCIALES DEL DISTRITO METROPOLITANO DE </a:t>
            </a:r>
            <a:r>
              <a:rPr lang="es-EC" b="1" kern="0" dirty="0" smtClean="0">
                <a:latin typeface="Times New Roman" panose="02020603050405020304" pitchFamily="18" charset="0"/>
                <a:cs typeface="Times New Roman" panose="02020603050405020304" pitchFamily="18" charset="0"/>
              </a:rPr>
              <a:t>QUITO</a:t>
            </a:r>
            <a:endParaRPr lang="es-ES" b="1" dirty="0">
              <a:latin typeface="Times New Roman" panose="02020603050405020304" pitchFamily="18" charset="0"/>
              <a:cs typeface="Times New Roman" panose="02020603050405020304" pitchFamily="18" charset="0"/>
            </a:endParaRPr>
          </a:p>
          <a:p>
            <a:endParaRPr lang="es-ES" b="1" dirty="0">
              <a:latin typeface="Times New Roman" panose="02020603050405020304" pitchFamily="18" charset="0"/>
              <a:cs typeface="Times New Roman" panose="02020603050405020304" pitchFamily="18" charset="0"/>
            </a:endParaRPr>
          </a:p>
          <a:p>
            <a:pPr algn="ctr"/>
            <a:r>
              <a:rPr lang="es-ES" b="1" dirty="0" smtClean="0">
                <a:latin typeface="Times New Roman" panose="02020603050405020304" pitchFamily="18" charset="0"/>
                <a:cs typeface="Times New Roman" panose="02020603050405020304" pitchFamily="18" charset="0"/>
              </a:rPr>
              <a:t>CARRERA </a:t>
            </a:r>
            <a:r>
              <a:rPr lang="es-ES" b="1" dirty="0">
                <a:latin typeface="Times New Roman" panose="02020603050405020304" pitchFamily="18" charset="0"/>
                <a:cs typeface="Times New Roman" panose="02020603050405020304" pitchFamily="18" charset="0"/>
              </a:rPr>
              <a:t>DE </a:t>
            </a:r>
            <a:r>
              <a:rPr lang="es-ES" b="1" dirty="0" smtClean="0">
                <a:latin typeface="Times New Roman" panose="02020603050405020304" pitchFamily="18" charset="0"/>
                <a:cs typeface="Times New Roman" panose="02020603050405020304" pitchFamily="18" charset="0"/>
              </a:rPr>
              <a:t>INGENIERÍA </a:t>
            </a:r>
            <a:r>
              <a:rPr lang="es-ES" b="1" dirty="0">
                <a:latin typeface="Times New Roman" panose="02020603050405020304" pitchFamily="18" charset="0"/>
                <a:cs typeface="Times New Roman" panose="02020603050405020304" pitchFamily="18" charset="0"/>
              </a:rPr>
              <a:t>EN MERCADOTECNIA</a:t>
            </a:r>
          </a:p>
          <a:p>
            <a:pPr algn="ctr"/>
            <a:endParaRPr lang="es-ES" b="1" dirty="0" smtClean="0">
              <a:latin typeface="Times New Roman" panose="02020603050405020304" pitchFamily="18" charset="0"/>
              <a:cs typeface="Times New Roman" panose="02020603050405020304" pitchFamily="18" charset="0"/>
            </a:endParaRPr>
          </a:p>
          <a:p>
            <a:r>
              <a:rPr lang="es-ES" b="1" dirty="0" smtClean="0">
                <a:latin typeface="Times New Roman" panose="02020603050405020304" pitchFamily="18" charset="0"/>
                <a:cs typeface="Times New Roman" panose="02020603050405020304" pitchFamily="18" charset="0"/>
              </a:rPr>
              <a:t>INTEGRANTES:  </a:t>
            </a:r>
          </a:p>
          <a:p>
            <a:pPr algn="ctr"/>
            <a:r>
              <a:rPr lang="es-ES" b="1" dirty="0" smtClean="0">
                <a:latin typeface="Times New Roman" panose="02020603050405020304" pitchFamily="18" charset="0"/>
                <a:cs typeface="Times New Roman" panose="02020603050405020304" pitchFamily="18" charset="0"/>
              </a:rPr>
              <a:t>EYLEEN </a:t>
            </a:r>
            <a:r>
              <a:rPr lang="es-ES" b="1" dirty="0" smtClean="0">
                <a:latin typeface="Times New Roman" panose="02020603050405020304" pitchFamily="18" charset="0"/>
                <a:cs typeface="Times New Roman" panose="02020603050405020304" pitchFamily="18" charset="0"/>
              </a:rPr>
              <a:t>ELIANA ESMERALDAS </a:t>
            </a:r>
            <a:r>
              <a:rPr lang="es-ES" b="1" dirty="0" smtClean="0">
                <a:latin typeface="Times New Roman" panose="02020603050405020304" pitchFamily="18" charset="0"/>
                <a:cs typeface="Times New Roman" panose="02020603050405020304" pitchFamily="18" charset="0"/>
              </a:rPr>
              <a:t>GARCÍA</a:t>
            </a:r>
          </a:p>
          <a:p>
            <a:pPr algn="ctr"/>
            <a:r>
              <a:rPr lang="es-ES" b="1" dirty="0">
                <a:latin typeface="Times New Roman" panose="02020603050405020304" pitchFamily="18" charset="0"/>
                <a:cs typeface="Times New Roman" panose="02020603050405020304" pitchFamily="18" charset="0"/>
              </a:rPr>
              <a:t>GEOVANNA DELGADO VINUEZA</a:t>
            </a:r>
          </a:p>
          <a:p>
            <a:pPr algn="ctr"/>
            <a:endParaRPr lang="es-ES" b="1" dirty="0" smtClean="0">
              <a:latin typeface="Times New Roman" panose="02020603050405020304" pitchFamily="18" charset="0"/>
              <a:cs typeface="Times New Roman" panose="02020603050405020304" pitchFamily="18" charset="0"/>
            </a:endParaRPr>
          </a:p>
          <a:p>
            <a:r>
              <a:rPr lang="es-ES" b="1" dirty="0" smtClean="0">
                <a:latin typeface="Times New Roman" panose="02020603050405020304" pitchFamily="18" charset="0"/>
                <a:cs typeface="Times New Roman" panose="02020603050405020304" pitchFamily="18" charset="0"/>
              </a:rPr>
              <a:t>DIRECTOR: 	ING. CÉSAR SEGOVIA GUERRERO</a:t>
            </a:r>
          </a:p>
          <a:p>
            <a:endParaRPr lang="es-ES" b="1" dirty="0">
              <a:latin typeface="Times New Roman" panose="02020603050405020304" pitchFamily="18" charset="0"/>
              <a:cs typeface="Times New Roman" panose="02020603050405020304" pitchFamily="18" charset="0"/>
            </a:endParaRPr>
          </a:p>
          <a:p>
            <a:pPr algn="ctr"/>
            <a:r>
              <a:rPr lang="es-ES" b="1" dirty="0" smtClean="0">
                <a:latin typeface="Times New Roman" panose="02020603050405020304" pitchFamily="18" charset="0"/>
                <a:cs typeface="Times New Roman" panose="02020603050405020304" pitchFamily="18" charset="0"/>
              </a:rPr>
              <a:t>SANGOLQUÍ, NOVIEMBRE 2016</a:t>
            </a:r>
            <a:endParaRPr lang="es-ES" b="1" dirty="0">
              <a:latin typeface="Times New Roman" panose="02020603050405020304" pitchFamily="18" charset="0"/>
              <a:cs typeface="Times New Roman" panose="02020603050405020304" pitchFamily="18" charset="0"/>
            </a:endParaRPr>
          </a:p>
          <a:p>
            <a:endParaRPr lang="es-E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1916832"/>
            <a:ext cx="8280920" cy="2088232"/>
          </a:xfrm>
        </p:spPr>
        <p:txBody>
          <a:bodyPr/>
          <a:lstStyle/>
          <a:p>
            <a:r>
              <a:rPr lang="es-ES" sz="6600" dirty="0">
                <a:ln w="22225">
                  <a:solidFill>
                    <a:schemeClr val="accent2"/>
                  </a:solidFill>
                  <a:prstDash val="solid"/>
                </a:ln>
                <a:solidFill>
                  <a:schemeClr val="accent2">
                    <a:lumMod val="40000"/>
                    <a:lumOff val="60000"/>
                  </a:schemeClr>
                </a:solidFill>
                <a:effectLst/>
              </a:rPr>
              <a:t>MARCO </a:t>
            </a:r>
            <a:br>
              <a:rPr lang="es-ES" sz="6600" dirty="0">
                <a:ln w="22225">
                  <a:solidFill>
                    <a:schemeClr val="accent2"/>
                  </a:solidFill>
                  <a:prstDash val="solid"/>
                </a:ln>
                <a:solidFill>
                  <a:schemeClr val="accent2">
                    <a:lumMod val="40000"/>
                    <a:lumOff val="60000"/>
                  </a:schemeClr>
                </a:solidFill>
                <a:effectLst/>
              </a:rPr>
            </a:br>
            <a:r>
              <a:rPr lang="es-ES" sz="6600" dirty="0" smtClean="0">
                <a:ln w="22225">
                  <a:solidFill>
                    <a:schemeClr val="accent2"/>
                  </a:solidFill>
                  <a:prstDash val="solid"/>
                </a:ln>
                <a:solidFill>
                  <a:schemeClr val="accent2">
                    <a:lumMod val="40000"/>
                    <a:lumOff val="60000"/>
                  </a:schemeClr>
                </a:solidFill>
                <a:effectLst/>
              </a:rPr>
              <a:t>REFERENCIAL</a:t>
            </a:r>
            <a:endParaRPr lang="es-ES" sz="660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633612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1196" y="0"/>
            <a:ext cx="8229600" cy="1143000"/>
          </a:xfrm>
        </p:spPr>
        <p:txBody>
          <a:bodyPr/>
          <a:lstStyle/>
          <a:p>
            <a:r>
              <a:rPr lang="es-EC" b="0" dirty="0">
                <a:ln w="0"/>
                <a:solidFill>
                  <a:schemeClr val="tx1"/>
                </a:solidFill>
                <a:effectLst>
                  <a:outerShdw blurRad="38100" dist="19050" dir="2700000" algn="tl" rotWithShape="0">
                    <a:schemeClr val="dk1">
                      <a:alpha val="40000"/>
                    </a:schemeClr>
                  </a:outerShdw>
                </a:effectLst>
              </a:rPr>
              <a:t>Valor, satisfacción y retención del cliente</a:t>
            </a:r>
          </a:p>
        </p:txBody>
      </p:sp>
      <p:graphicFrame>
        <p:nvGraphicFramePr>
          <p:cNvPr id="5" name="Diagrama 4"/>
          <p:cNvGraphicFramePr/>
          <p:nvPr>
            <p:extLst>
              <p:ext uri="{D42A27DB-BD31-4B8C-83A1-F6EECF244321}">
                <p14:modId xmlns:p14="http://schemas.microsoft.com/office/powerpoint/2010/main" val="89776285"/>
              </p:ext>
            </p:extLst>
          </p:nvPr>
        </p:nvGraphicFramePr>
        <p:xfrm>
          <a:off x="179512" y="620688"/>
          <a:ext cx="871296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4650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xfrm>
            <a:off x="395536" y="1916832"/>
            <a:ext cx="8229600" cy="1143000"/>
          </a:xfrm>
        </p:spPr>
        <p:txBody>
          <a:bodyPr/>
          <a:lstStyle/>
          <a:p>
            <a:r>
              <a:rPr lang="es-ES" sz="6600" dirty="0">
                <a:ln w="22225">
                  <a:solidFill>
                    <a:schemeClr val="accent2"/>
                  </a:solidFill>
                  <a:prstDash val="solid"/>
                </a:ln>
                <a:solidFill>
                  <a:schemeClr val="accent2">
                    <a:lumMod val="40000"/>
                    <a:lumOff val="60000"/>
                  </a:schemeClr>
                </a:solidFill>
                <a:effectLst/>
              </a:rPr>
              <a:t>MARCO </a:t>
            </a:r>
            <a:br>
              <a:rPr lang="es-ES" sz="6600" dirty="0">
                <a:ln w="22225">
                  <a:solidFill>
                    <a:schemeClr val="accent2"/>
                  </a:solidFill>
                  <a:prstDash val="solid"/>
                </a:ln>
                <a:solidFill>
                  <a:schemeClr val="accent2">
                    <a:lumMod val="40000"/>
                    <a:lumOff val="60000"/>
                  </a:schemeClr>
                </a:solidFill>
                <a:effectLst/>
              </a:rPr>
            </a:br>
            <a:r>
              <a:rPr lang="es-ES" sz="6600" dirty="0">
                <a:ln w="22225">
                  <a:solidFill>
                    <a:schemeClr val="accent2"/>
                  </a:solidFill>
                  <a:prstDash val="solid"/>
                </a:ln>
                <a:solidFill>
                  <a:schemeClr val="accent2">
                    <a:lumMod val="40000"/>
                    <a:lumOff val="60000"/>
                  </a:schemeClr>
                </a:solidFill>
                <a:effectLst/>
              </a:rPr>
              <a:t>METODOLÓGICO</a:t>
            </a:r>
          </a:p>
        </p:txBody>
      </p:sp>
    </p:spTree>
    <p:extLst>
      <p:ext uri="{BB962C8B-B14F-4D97-AF65-F5344CB8AC3E}">
        <p14:creationId xmlns:p14="http://schemas.microsoft.com/office/powerpoint/2010/main" val="628552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755576" y="5517232"/>
            <a:ext cx="2232248" cy="369332"/>
          </a:xfrm>
          <a:prstGeom prst="rect">
            <a:avLst/>
          </a:prstGeom>
        </p:spPr>
        <p:txBody>
          <a:bodyPr wrap="square">
            <a:spAutoFit/>
          </a:bodyPr>
          <a:lstStyle/>
          <a:p>
            <a:r>
              <a:rPr lang="es-EC" dirty="0"/>
              <a:t> (</a:t>
            </a:r>
            <a:r>
              <a:rPr lang="es-EC" dirty="0" err="1"/>
              <a:t>Malhotra</a:t>
            </a:r>
            <a:r>
              <a:rPr lang="es-EC" dirty="0"/>
              <a:t>, 2008)</a:t>
            </a:r>
          </a:p>
        </p:txBody>
      </p:sp>
      <p:pic>
        <p:nvPicPr>
          <p:cNvPr id="5" name="Imagen 4"/>
          <p:cNvPicPr>
            <a:picLocks noChangeAspect="1"/>
          </p:cNvPicPr>
          <p:nvPr/>
        </p:nvPicPr>
        <p:blipFill>
          <a:blip r:embed="rId2"/>
          <a:stretch>
            <a:fillRect/>
          </a:stretch>
        </p:blipFill>
        <p:spPr>
          <a:xfrm>
            <a:off x="899592" y="548680"/>
            <a:ext cx="7584461" cy="4320480"/>
          </a:xfrm>
          <a:prstGeom prst="rect">
            <a:avLst/>
          </a:prstGeom>
        </p:spPr>
      </p:pic>
    </p:spTree>
    <p:extLst>
      <p:ext uri="{BB962C8B-B14F-4D97-AF65-F5344CB8AC3E}">
        <p14:creationId xmlns:p14="http://schemas.microsoft.com/office/powerpoint/2010/main" val="3534315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solidFill>
                  <a:schemeClr val="tx1"/>
                </a:solidFill>
              </a:rPr>
              <a:t>Tipología de la investigación</a:t>
            </a:r>
          </a:p>
        </p:txBody>
      </p:sp>
      <p:sp>
        <p:nvSpPr>
          <p:cNvPr id="3" name="Marcador de contenido 2"/>
          <p:cNvSpPr>
            <a:spLocks noGrp="1"/>
          </p:cNvSpPr>
          <p:nvPr>
            <p:ph idx="1"/>
          </p:nvPr>
        </p:nvSpPr>
        <p:spPr>
          <a:xfrm>
            <a:off x="457200" y="846138"/>
            <a:ext cx="8229600" cy="2232248"/>
          </a:xfrm>
        </p:spPr>
        <p:txBody>
          <a:bodyPr/>
          <a:lstStyle/>
          <a:p>
            <a:r>
              <a:rPr lang="es-EC" dirty="0" smtClean="0">
                <a:solidFill>
                  <a:schemeClr val="tx1"/>
                </a:solidFill>
              </a:rPr>
              <a:t>Investigación Descriptiva</a:t>
            </a:r>
          </a:p>
          <a:p>
            <a:r>
              <a:rPr lang="es-EC" dirty="0">
                <a:solidFill>
                  <a:schemeClr val="tx1"/>
                </a:solidFill>
              </a:rPr>
              <a:t>Las fuentes a utilizarse para el desarrollo de la investigación serán la etapa cualitativa y </a:t>
            </a:r>
            <a:r>
              <a:rPr lang="es-EC" dirty="0" smtClean="0">
                <a:solidFill>
                  <a:schemeClr val="tx1"/>
                </a:solidFill>
              </a:rPr>
              <a:t>cuantitativa.</a:t>
            </a:r>
          </a:p>
          <a:p>
            <a:pPr marL="0" indent="0">
              <a:buNone/>
            </a:pPr>
            <a:endParaRPr lang="es-EC" dirty="0">
              <a:solidFill>
                <a:schemeClr val="tx1"/>
              </a:solidFill>
            </a:endParaRPr>
          </a:p>
          <a:p>
            <a:endParaRPr lang="es-EC" dirty="0" smtClean="0">
              <a:solidFill>
                <a:schemeClr val="tx1"/>
              </a:solidFill>
            </a:endParaRPr>
          </a:p>
        </p:txBody>
      </p:sp>
      <p:graphicFrame>
        <p:nvGraphicFramePr>
          <p:cNvPr id="7" name="Diagrama 6"/>
          <p:cNvGraphicFramePr/>
          <p:nvPr>
            <p:extLst>
              <p:ext uri="{D42A27DB-BD31-4B8C-83A1-F6EECF244321}">
                <p14:modId xmlns:p14="http://schemas.microsoft.com/office/powerpoint/2010/main" val="1090426863"/>
              </p:ext>
            </p:extLst>
          </p:nvPr>
        </p:nvGraphicFramePr>
        <p:xfrm>
          <a:off x="1279310" y="2632348"/>
          <a:ext cx="6864424"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308531" y="5805264"/>
            <a:ext cx="1941557" cy="369332"/>
          </a:xfrm>
          <a:prstGeom prst="rect">
            <a:avLst/>
          </a:prstGeom>
        </p:spPr>
        <p:txBody>
          <a:bodyPr wrap="none">
            <a:spAutoFit/>
          </a:bodyPr>
          <a:lstStyle/>
          <a:p>
            <a:r>
              <a:rPr lang="es-EC" dirty="0"/>
              <a:t> (</a:t>
            </a:r>
            <a:r>
              <a:rPr lang="es-EC" dirty="0" err="1"/>
              <a:t>Malhotra</a:t>
            </a:r>
            <a:r>
              <a:rPr lang="es-EC" dirty="0"/>
              <a:t>, 2008)</a:t>
            </a:r>
          </a:p>
        </p:txBody>
      </p:sp>
    </p:spTree>
    <p:extLst>
      <p:ext uri="{BB962C8B-B14F-4D97-AF65-F5344CB8AC3E}">
        <p14:creationId xmlns:p14="http://schemas.microsoft.com/office/powerpoint/2010/main" val="3623053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043608" y="58847"/>
            <a:ext cx="7056784" cy="369332"/>
          </a:xfrm>
          <a:prstGeom prst="rect">
            <a:avLst/>
          </a:prstGeom>
        </p:spPr>
        <p:txBody>
          <a:bodyPr wrap="square">
            <a:spAutoFit/>
          </a:bodyPr>
          <a:lstStyle/>
          <a:p>
            <a:r>
              <a:rPr lang="es-EC" b="1" dirty="0"/>
              <a:t>	</a:t>
            </a:r>
            <a:endParaRPr lang="es-ES" dirty="0"/>
          </a:p>
        </p:txBody>
      </p:sp>
      <p:graphicFrame>
        <p:nvGraphicFramePr>
          <p:cNvPr id="8" name="7 Diagrama"/>
          <p:cNvGraphicFramePr/>
          <p:nvPr>
            <p:extLst>
              <p:ext uri="{D42A27DB-BD31-4B8C-83A1-F6EECF244321}">
                <p14:modId xmlns:p14="http://schemas.microsoft.com/office/powerpoint/2010/main" val="1358401016"/>
              </p:ext>
            </p:extLst>
          </p:nvPr>
        </p:nvGraphicFramePr>
        <p:xfrm>
          <a:off x="359532" y="692696"/>
          <a:ext cx="831692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Rectángulo"/>
          <p:cNvSpPr/>
          <p:nvPr/>
        </p:nvSpPr>
        <p:spPr>
          <a:xfrm>
            <a:off x="1010607" y="46110"/>
            <a:ext cx="2337257" cy="461665"/>
          </a:xfrm>
          <a:prstGeom prst="rect">
            <a:avLst/>
          </a:prstGeom>
        </p:spPr>
        <p:txBody>
          <a:bodyPr wrap="square">
            <a:spAutoFit/>
          </a:bodyPr>
          <a:lstStyle/>
          <a:p>
            <a:r>
              <a:rPr lang="es-EC" sz="2400" b="1" dirty="0" smtClean="0"/>
              <a:t>HIPÓTESIS</a:t>
            </a:r>
            <a:r>
              <a:rPr lang="es-EC" dirty="0"/>
              <a:t>.</a:t>
            </a:r>
            <a:endParaRPr lang="es-ES" dirty="0"/>
          </a:p>
        </p:txBody>
      </p:sp>
    </p:spTree>
    <p:extLst>
      <p:ext uri="{BB962C8B-B14F-4D97-AF65-F5344CB8AC3E}">
        <p14:creationId xmlns:p14="http://schemas.microsoft.com/office/powerpoint/2010/main" val="2864562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dirty="0">
                <a:solidFill>
                  <a:schemeClr val="tx1"/>
                </a:solidFill>
                <a:effectLst/>
              </a:rPr>
              <a:t>Procedimiento para recolección y análisis de datos</a:t>
            </a:r>
            <a:endParaRPr lang="es-EC" dirty="0">
              <a:solidFill>
                <a:schemeClr val="tx1"/>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1567645453"/>
              </p:ext>
            </p:extLst>
          </p:nvPr>
        </p:nvGraphicFramePr>
        <p:xfrm>
          <a:off x="457200" y="1556792"/>
          <a:ext cx="8229600" cy="3960440"/>
        </p:xfrm>
        <a:graphic>
          <a:graphicData uri="http://schemas.openxmlformats.org/drawingml/2006/table">
            <a:tbl>
              <a:tblPr firstRow="1" firstCol="1" bandRow="1">
                <a:tableStyleId>{6E25E649-3F16-4E02-A733-19D2CDBF48F0}</a:tableStyleId>
              </a:tblPr>
              <a:tblGrid>
                <a:gridCol w="1811548"/>
                <a:gridCol w="2193555"/>
                <a:gridCol w="2102399"/>
                <a:gridCol w="2122098"/>
              </a:tblGrid>
              <a:tr h="929124">
                <a:tc>
                  <a:txBody>
                    <a:bodyPr/>
                    <a:lstStyle/>
                    <a:p>
                      <a:endParaRPr lang="en-US" sz="20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r>
                        <a:rPr lang="es-EC" sz="2000" noProof="0" dirty="0" smtClean="0">
                          <a:solidFill>
                            <a:schemeClr val="tx1"/>
                          </a:solidFill>
                          <a:effectLst/>
                          <a:latin typeface="Times New Roman" panose="02020603050405020304" pitchFamily="18" charset="0"/>
                          <a:cs typeface="Times New Roman" panose="02020603050405020304" pitchFamily="18" charset="0"/>
                        </a:rPr>
                        <a:t>SECTORES</a:t>
                      </a:r>
                      <a:r>
                        <a:rPr lang="en-US" sz="2000" dirty="0" smtClean="0">
                          <a:solidFill>
                            <a:schemeClr val="tx1"/>
                          </a:solidFill>
                          <a:effectLst/>
                          <a:latin typeface="Times New Roman" panose="02020603050405020304" pitchFamily="18" charset="0"/>
                          <a:cs typeface="Times New Roman" panose="02020603050405020304" pitchFamily="18" charset="0"/>
                        </a:rPr>
                        <a:t> DEL DMQ</a:t>
                      </a:r>
                      <a:endParaRPr lang="en-US" sz="20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2000" dirty="0">
                          <a:solidFill>
                            <a:schemeClr val="tx1"/>
                          </a:solidFill>
                          <a:effectLst/>
                          <a:latin typeface="Times New Roman" panose="02020603050405020304" pitchFamily="18" charset="0"/>
                          <a:cs typeface="Times New Roman" panose="02020603050405020304" pitchFamily="18" charset="0"/>
                        </a:rPr>
                        <a:t>POBLACIÓN</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2000">
                          <a:solidFill>
                            <a:schemeClr val="tx1"/>
                          </a:solidFill>
                          <a:effectLst/>
                          <a:latin typeface="Times New Roman" panose="02020603050405020304" pitchFamily="18" charset="0"/>
                          <a:cs typeface="Times New Roman" panose="02020603050405020304" pitchFamily="18" charset="0"/>
                        </a:rPr>
                        <a:t>%</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779447">
                <a:tc>
                  <a:txBody>
                    <a:bodyPr/>
                    <a:lstStyle/>
                    <a:p>
                      <a:pPr>
                        <a:lnSpc>
                          <a:spcPct val="150000"/>
                        </a:lnSpc>
                        <a:spcAft>
                          <a:spcPts val="0"/>
                        </a:spcAft>
                      </a:pPr>
                      <a:r>
                        <a:rPr lang="es-EC" sz="2000" noProof="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Segmento</a:t>
                      </a:r>
                      <a:r>
                        <a:rPr lang="en-US" sz="2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s-EC" sz="2000" dirty="0">
                          <a:solidFill>
                            <a:schemeClr val="tx1"/>
                          </a:solidFill>
                          <a:effectLst/>
                          <a:latin typeface="Times New Roman" panose="02020603050405020304" pitchFamily="18" charset="0"/>
                          <a:cs typeface="Times New Roman" panose="02020603050405020304" pitchFamily="18" charset="0"/>
                        </a:rPr>
                        <a:t>NORTE</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a:solidFill>
                            <a:schemeClr val="tx1"/>
                          </a:solidFill>
                          <a:effectLst/>
                          <a:latin typeface="Times New Roman" panose="02020603050405020304" pitchFamily="18" charset="0"/>
                          <a:cs typeface="Times New Roman" panose="02020603050405020304" pitchFamily="18" charset="0"/>
                        </a:rPr>
                        <a:t>720.109 </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a:solidFill>
                            <a:schemeClr val="tx1"/>
                          </a:solidFill>
                          <a:effectLst/>
                          <a:latin typeface="Times New Roman" panose="02020603050405020304" pitchFamily="18" charset="0"/>
                          <a:cs typeface="Times New Roman" panose="02020603050405020304" pitchFamily="18" charset="0"/>
                        </a:rPr>
                        <a:t>27,72%</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779447">
                <a:tc>
                  <a:txBody>
                    <a:bodyPr/>
                    <a:lstStyle/>
                    <a:p>
                      <a:pPr>
                        <a:lnSpc>
                          <a:spcPct val="150000"/>
                        </a:lnSpc>
                        <a:spcAft>
                          <a:spcPts val="0"/>
                        </a:spcAft>
                      </a:pPr>
                      <a:r>
                        <a:rPr lang="es-EC" sz="2000" noProof="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Segmento 2</a:t>
                      </a:r>
                      <a:endParaRPr lang="es-EC" sz="2000" noProof="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s-EC" sz="2000" dirty="0">
                          <a:solidFill>
                            <a:schemeClr val="tx1"/>
                          </a:solidFill>
                          <a:effectLst/>
                          <a:latin typeface="Times New Roman" panose="02020603050405020304" pitchFamily="18" charset="0"/>
                          <a:cs typeface="Times New Roman" panose="02020603050405020304" pitchFamily="18" charset="0"/>
                        </a:rPr>
                        <a:t>CENTRO</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dirty="0">
                          <a:solidFill>
                            <a:schemeClr val="tx1"/>
                          </a:solidFill>
                          <a:effectLst/>
                          <a:latin typeface="Times New Roman" panose="02020603050405020304" pitchFamily="18" charset="0"/>
                          <a:cs typeface="Times New Roman" panose="02020603050405020304" pitchFamily="18" charset="0"/>
                        </a:rPr>
                        <a:t>10.576 </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a:solidFill>
                            <a:schemeClr val="tx1"/>
                          </a:solidFill>
                          <a:effectLst/>
                          <a:latin typeface="Times New Roman" panose="02020603050405020304" pitchFamily="18" charset="0"/>
                          <a:cs typeface="Times New Roman" panose="02020603050405020304" pitchFamily="18" charset="0"/>
                        </a:rPr>
                        <a:t>0,41%</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918532">
                <a:tc>
                  <a:txBody>
                    <a:bodyPr/>
                    <a:lstStyle/>
                    <a:p>
                      <a:pPr>
                        <a:lnSpc>
                          <a:spcPct val="150000"/>
                        </a:lnSpc>
                        <a:spcAft>
                          <a:spcPts val="0"/>
                        </a:spcAft>
                      </a:pPr>
                      <a:r>
                        <a:rPr lang="es-EC" sz="2000" noProof="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Segmento 3</a:t>
                      </a:r>
                      <a:endParaRPr lang="es-EC" sz="2000" noProof="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s-EC" sz="2000" dirty="0">
                          <a:solidFill>
                            <a:schemeClr val="tx1"/>
                          </a:solidFill>
                          <a:effectLst/>
                          <a:latin typeface="Times New Roman" panose="02020603050405020304" pitchFamily="18" charset="0"/>
                          <a:cs typeface="Times New Roman" panose="02020603050405020304" pitchFamily="18" charset="0"/>
                        </a:rPr>
                        <a:t>SUR</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dirty="0">
                          <a:solidFill>
                            <a:schemeClr val="tx1"/>
                          </a:solidFill>
                          <a:effectLst/>
                          <a:latin typeface="Times New Roman" panose="02020603050405020304" pitchFamily="18" charset="0"/>
                          <a:cs typeface="Times New Roman" panose="02020603050405020304" pitchFamily="18" charset="0"/>
                        </a:rPr>
                        <a:t>1.867.304 </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dirty="0">
                          <a:solidFill>
                            <a:schemeClr val="tx1"/>
                          </a:solidFill>
                          <a:effectLst/>
                          <a:latin typeface="Times New Roman" panose="02020603050405020304" pitchFamily="18" charset="0"/>
                          <a:cs typeface="Times New Roman" panose="02020603050405020304" pitchFamily="18" charset="0"/>
                        </a:rPr>
                        <a:t>71,87%</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53890">
                <a:tc>
                  <a:txBody>
                    <a:bodyPr/>
                    <a:lstStyle/>
                    <a:p>
                      <a:pPr>
                        <a:lnSpc>
                          <a:spcPct val="150000"/>
                        </a:lnSpc>
                        <a:spcAft>
                          <a:spcPts val="0"/>
                        </a:spcAft>
                      </a:pP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s-EC" sz="2000" b="1" dirty="0">
                          <a:solidFill>
                            <a:schemeClr val="tx1"/>
                          </a:solidFill>
                          <a:effectLst/>
                          <a:latin typeface="Times New Roman" panose="02020603050405020304" pitchFamily="18" charset="0"/>
                          <a:cs typeface="Times New Roman" panose="02020603050405020304" pitchFamily="18" charset="0"/>
                        </a:rPr>
                        <a:t>TOTAL</a:t>
                      </a:r>
                      <a:endPar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a:solidFill>
                            <a:schemeClr val="tx1"/>
                          </a:solidFill>
                          <a:effectLst/>
                          <a:latin typeface="Times New Roman" panose="02020603050405020304" pitchFamily="18" charset="0"/>
                          <a:cs typeface="Times New Roman" panose="02020603050405020304" pitchFamily="18" charset="0"/>
                        </a:rPr>
                        <a:t>2.597.989</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dirty="0">
                          <a:solidFill>
                            <a:schemeClr val="tx1"/>
                          </a:solidFill>
                          <a:effectLst/>
                          <a:latin typeface="Times New Roman" panose="02020603050405020304" pitchFamily="18" charset="0"/>
                          <a:cs typeface="Times New Roman" panose="02020603050405020304" pitchFamily="18" charset="0"/>
                        </a:rPr>
                        <a:t>100,00%</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31521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7929" y="35967"/>
            <a:ext cx="8229600" cy="1143000"/>
          </a:xfrm>
        </p:spPr>
        <p:txBody>
          <a:bodyPr/>
          <a:lstStyle/>
          <a:p>
            <a:r>
              <a:rPr lang="es-EC" dirty="0">
                <a:solidFill>
                  <a:schemeClr val="tx1"/>
                </a:solidFill>
                <a:effectLst/>
              </a:rPr>
              <a:t>Técnicas de muestreo</a:t>
            </a:r>
            <a:endParaRPr lang="es-EC" dirty="0">
              <a:solidFill>
                <a:schemeClr val="tx1"/>
              </a:solidFill>
            </a:endParaRPr>
          </a:p>
        </p:txBody>
      </p:sp>
      <p:sp>
        <p:nvSpPr>
          <p:cNvPr id="3" name="Marcador de contenido 2"/>
          <p:cNvSpPr>
            <a:spLocks noGrp="1"/>
          </p:cNvSpPr>
          <p:nvPr>
            <p:ph idx="1"/>
          </p:nvPr>
        </p:nvSpPr>
        <p:spPr>
          <a:xfrm>
            <a:off x="381458" y="649175"/>
            <a:ext cx="7765322" cy="468840"/>
          </a:xfrm>
        </p:spPr>
        <p:txBody>
          <a:bodyPr/>
          <a:lstStyle/>
          <a:p>
            <a:r>
              <a:rPr lang="es-EC" dirty="0">
                <a:solidFill>
                  <a:schemeClr val="tx1"/>
                </a:solidFill>
                <a:effectLst/>
              </a:rPr>
              <a:t>Muestro probabilístico estratificado</a:t>
            </a:r>
            <a:endParaRPr lang="es-EC" dirty="0">
              <a:solidFill>
                <a:schemeClr val="tx1"/>
              </a:solidFill>
            </a:endParaRPr>
          </a:p>
        </p:txBody>
      </p:sp>
      <p:sp>
        <p:nvSpPr>
          <p:cNvPr id="6" name="Rectángulo 5"/>
          <p:cNvSpPr/>
          <p:nvPr/>
        </p:nvSpPr>
        <p:spPr>
          <a:xfrm>
            <a:off x="381458" y="5693487"/>
            <a:ext cx="1941557" cy="369332"/>
          </a:xfrm>
          <a:prstGeom prst="rect">
            <a:avLst/>
          </a:prstGeom>
        </p:spPr>
        <p:txBody>
          <a:bodyPr wrap="none">
            <a:spAutoFit/>
          </a:bodyPr>
          <a:lstStyle/>
          <a:p>
            <a:r>
              <a:rPr lang="es-EC" dirty="0"/>
              <a:t> (</a:t>
            </a:r>
            <a:r>
              <a:rPr lang="es-EC" dirty="0" err="1"/>
              <a:t>Malhotra</a:t>
            </a:r>
            <a:r>
              <a:rPr lang="es-EC" dirty="0"/>
              <a:t>, 2008)</a:t>
            </a:r>
          </a:p>
        </p:txBody>
      </p:sp>
      <mc:AlternateContent xmlns:mc="http://schemas.openxmlformats.org/markup-compatibility/2006" xmlns:a14="http://schemas.microsoft.com/office/drawing/2010/main">
        <mc:Choice Requires="a14">
          <p:sp>
            <p:nvSpPr>
              <p:cNvPr id="7" name="47 Rectángulo"/>
              <p:cNvSpPr/>
              <p:nvPr/>
            </p:nvSpPr>
            <p:spPr>
              <a:xfrm>
                <a:off x="742184" y="2472284"/>
                <a:ext cx="3757808" cy="153277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14:m>
                  <m:oMathPara xmlns:m="http://schemas.openxmlformats.org/officeDocument/2006/math">
                    <m:oMathParaPr>
                      <m:jc m:val="centerGroup"/>
                    </m:oMathParaPr>
                    <m:oMath xmlns:m="http://schemas.openxmlformats.org/officeDocument/2006/math">
                      <m:r>
                        <m:rPr>
                          <m:sty m:val="p"/>
                        </m:rPr>
                        <a:rPr lang="es-EC">
                          <a:latin typeface="Cambria Math" panose="02040503050406030204" pitchFamily="18" charset="0"/>
                        </a:rPr>
                        <m:t>n</m:t>
                      </m:r>
                      <m:r>
                        <a:rPr lang="es-EC">
                          <a:latin typeface="Cambria Math" panose="02040503050406030204" pitchFamily="18" charset="0"/>
                        </a:rPr>
                        <m:t>=</m:t>
                      </m:r>
                      <m:f>
                        <m:fPr>
                          <m:ctrlPr>
                            <a:rPr lang="en-US" i="1">
                              <a:latin typeface="Cambria Math" panose="02040503050406030204" pitchFamily="18" charset="0"/>
                            </a:rPr>
                          </m:ctrlPr>
                        </m:fPr>
                        <m:num>
                          <m:r>
                            <m:rPr>
                              <m:sty m:val="p"/>
                            </m:rPr>
                            <a:rPr lang="es-EC">
                              <a:latin typeface="Cambria Math" panose="02040503050406030204" pitchFamily="18" charset="0"/>
                            </a:rPr>
                            <m:t>N</m:t>
                          </m:r>
                          <m:r>
                            <a:rPr lang="es-EC">
                              <a:latin typeface="Cambria Math" panose="02040503050406030204" pitchFamily="18" charset="0"/>
                            </a:rPr>
                            <m:t> × </m:t>
                          </m:r>
                          <m:sSup>
                            <m:sSupPr>
                              <m:ctrlPr>
                                <a:rPr lang="en-US" i="1">
                                  <a:latin typeface="Cambria Math" panose="02040503050406030204" pitchFamily="18" charset="0"/>
                                </a:rPr>
                              </m:ctrlPr>
                            </m:sSupPr>
                            <m:e>
                              <m:r>
                                <m:rPr>
                                  <m:sty m:val="p"/>
                                </m:rPr>
                                <a:rPr lang="es-EC">
                                  <a:latin typeface="Cambria Math" panose="02040503050406030204" pitchFamily="18" charset="0"/>
                                </a:rPr>
                                <m:t>Z</m:t>
                              </m:r>
                            </m:e>
                            <m:sup>
                              <m:r>
                                <a:rPr lang="es-EC">
                                  <a:latin typeface="Cambria Math" panose="02040503050406030204" pitchFamily="18" charset="0"/>
                                </a:rPr>
                                <m:t>2</m:t>
                              </m:r>
                            </m:sup>
                          </m:sSup>
                          <m:r>
                            <a:rPr lang="es-EC">
                              <a:latin typeface="Cambria Math" panose="02040503050406030204" pitchFamily="18" charset="0"/>
                            </a:rPr>
                            <m:t> ×</m:t>
                          </m:r>
                          <m:d>
                            <m:dPr>
                              <m:ctrlPr>
                                <a:rPr lang="en-US" i="1">
                                  <a:latin typeface="Cambria Math" panose="02040503050406030204" pitchFamily="18" charset="0"/>
                                </a:rPr>
                              </m:ctrlPr>
                            </m:dPr>
                            <m:e>
                              <m:r>
                                <m:rPr>
                                  <m:sty m:val="p"/>
                                </m:rPr>
                                <a:rPr lang="es-EC">
                                  <a:latin typeface="Cambria Math" panose="02040503050406030204" pitchFamily="18" charset="0"/>
                                </a:rPr>
                                <m:t>p</m:t>
                              </m:r>
                              <m:r>
                                <a:rPr lang="es-EC">
                                  <a:latin typeface="Cambria Math" panose="02040503050406030204" pitchFamily="18" charset="0"/>
                                </a:rPr>
                                <m:t>×</m:t>
                              </m:r>
                              <m:r>
                                <m:rPr>
                                  <m:sty m:val="p"/>
                                </m:rPr>
                                <a:rPr lang="es-EC">
                                  <a:latin typeface="Cambria Math" panose="02040503050406030204" pitchFamily="18" charset="0"/>
                                </a:rPr>
                                <m:t>q</m:t>
                              </m:r>
                            </m:e>
                          </m:d>
                        </m:num>
                        <m:den>
                          <m:sSup>
                            <m:sSupPr>
                              <m:ctrlPr>
                                <a:rPr lang="en-US" i="1">
                                  <a:latin typeface="Cambria Math" panose="02040503050406030204" pitchFamily="18" charset="0"/>
                                </a:rPr>
                              </m:ctrlPr>
                            </m:sSupPr>
                            <m:e>
                              <m:r>
                                <m:rPr>
                                  <m:sty m:val="p"/>
                                </m:rPr>
                                <a:rPr lang="es-EC">
                                  <a:latin typeface="Cambria Math" panose="02040503050406030204" pitchFamily="18" charset="0"/>
                                </a:rPr>
                                <m:t>e</m:t>
                              </m:r>
                            </m:e>
                            <m:sup>
                              <m:r>
                                <a:rPr lang="es-EC">
                                  <a:latin typeface="Cambria Math" panose="02040503050406030204" pitchFamily="18" charset="0"/>
                                </a:rPr>
                                <m:t>2</m:t>
                              </m:r>
                            </m:sup>
                          </m:sSup>
                          <m:d>
                            <m:dPr>
                              <m:ctrlPr>
                                <a:rPr lang="en-US" i="1">
                                  <a:latin typeface="Cambria Math" panose="02040503050406030204" pitchFamily="18" charset="0"/>
                                </a:rPr>
                              </m:ctrlPr>
                            </m:dPr>
                            <m:e>
                              <m:r>
                                <m:rPr>
                                  <m:sty m:val="p"/>
                                </m:rPr>
                                <a:rPr lang="es-EC">
                                  <a:latin typeface="Cambria Math" panose="02040503050406030204" pitchFamily="18" charset="0"/>
                                </a:rPr>
                                <m:t>N</m:t>
                              </m:r>
                              <m:r>
                                <a:rPr lang="es-EC" i="1">
                                  <a:latin typeface="Cambria Math" panose="02040503050406030204" pitchFamily="18" charset="0"/>
                                </a:rPr>
                                <m:t>−</m:t>
                              </m:r>
                              <m:r>
                                <a:rPr lang="es-EC">
                                  <a:latin typeface="Cambria Math" panose="02040503050406030204" pitchFamily="18" charset="0"/>
                                </a:rPr>
                                <m:t>1</m:t>
                              </m:r>
                            </m:e>
                          </m:d>
                          <m:r>
                            <a:rPr lang="es-EC">
                              <a:latin typeface="Cambria Math" panose="02040503050406030204" pitchFamily="18" charset="0"/>
                            </a:rPr>
                            <m:t>+ </m:t>
                          </m:r>
                          <m:sSup>
                            <m:sSupPr>
                              <m:ctrlPr>
                                <a:rPr lang="en-US" i="1">
                                  <a:latin typeface="Cambria Math" panose="02040503050406030204" pitchFamily="18" charset="0"/>
                                </a:rPr>
                              </m:ctrlPr>
                            </m:sSupPr>
                            <m:e>
                              <m:r>
                                <m:rPr>
                                  <m:sty m:val="p"/>
                                </m:rPr>
                                <a:rPr lang="es-EC">
                                  <a:latin typeface="Cambria Math" panose="02040503050406030204" pitchFamily="18" charset="0"/>
                                </a:rPr>
                                <m:t>Z</m:t>
                              </m:r>
                            </m:e>
                            <m:sup>
                              <m:r>
                                <a:rPr lang="es-EC">
                                  <a:latin typeface="Cambria Math" panose="02040503050406030204" pitchFamily="18" charset="0"/>
                                </a:rPr>
                                <m:t>2</m:t>
                              </m:r>
                            </m:sup>
                          </m:sSup>
                          <m:r>
                            <a:rPr lang="es-EC">
                              <a:latin typeface="Cambria Math" panose="02040503050406030204" pitchFamily="18" charset="0"/>
                            </a:rPr>
                            <m:t> × </m:t>
                          </m:r>
                          <m:d>
                            <m:dPr>
                              <m:ctrlPr>
                                <a:rPr lang="en-US" i="1">
                                  <a:latin typeface="Cambria Math" panose="02040503050406030204" pitchFamily="18" charset="0"/>
                                </a:rPr>
                              </m:ctrlPr>
                            </m:dPr>
                            <m:e>
                              <m:r>
                                <m:rPr>
                                  <m:sty m:val="p"/>
                                </m:rPr>
                                <a:rPr lang="es-EC">
                                  <a:latin typeface="Cambria Math" panose="02040503050406030204" pitchFamily="18" charset="0"/>
                                </a:rPr>
                                <m:t>p</m:t>
                              </m:r>
                              <m:r>
                                <a:rPr lang="es-EC">
                                  <a:latin typeface="Cambria Math" panose="02040503050406030204" pitchFamily="18" charset="0"/>
                                </a:rPr>
                                <m:t> ×</m:t>
                              </m:r>
                              <m:r>
                                <m:rPr>
                                  <m:sty m:val="p"/>
                                </m:rPr>
                                <a:rPr lang="es-EC">
                                  <a:latin typeface="Cambria Math" panose="02040503050406030204" pitchFamily="18" charset="0"/>
                                </a:rPr>
                                <m:t>q</m:t>
                              </m:r>
                            </m:e>
                          </m:d>
                        </m:den>
                      </m:f>
                      <m:r>
                        <a:rPr lang="es-EC">
                          <a:latin typeface="Cambria Math" panose="02040503050406030204" pitchFamily="18" charset="0"/>
                        </a:rPr>
                        <m:t> </m:t>
                      </m:r>
                    </m:oMath>
                  </m:oMathPara>
                </a14:m>
                <a:endParaRPr lang="en-US" dirty="0"/>
              </a:p>
              <a:p>
                <a:endParaRPr lang="en-US" dirty="0"/>
              </a:p>
            </p:txBody>
          </p:sp>
        </mc:Choice>
        <mc:Fallback xmlns="">
          <p:sp>
            <p:nvSpPr>
              <p:cNvPr id="7" name="47 Rectángulo"/>
              <p:cNvSpPr>
                <a:spLocks noRot="1" noChangeAspect="1" noMove="1" noResize="1" noEditPoints="1" noAdjustHandles="1" noChangeArrowheads="1" noChangeShapeType="1" noTextEdit="1"/>
              </p:cNvSpPr>
              <p:nvPr/>
            </p:nvSpPr>
            <p:spPr>
              <a:xfrm>
                <a:off x="742184" y="2472284"/>
                <a:ext cx="3757808" cy="1532779"/>
              </a:xfrm>
              <a:prstGeom prst="rect">
                <a:avLst/>
              </a:prstGeom>
              <a:blipFill rotWithShape="0">
                <a:blip r:embed="rId2"/>
                <a:stretch>
                  <a:fillRect/>
                </a:stretch>
              </a:blipFill>
            </p:spPr>
            <p:txBody>
              <a:bodyPr/>
              <a:lstStyle/>
              <a:p>
                <a:r>
                  <a:rPr lang="es-EC">
                    <a:noFill/>
                  </a:rPr>
                  <a:t> </a:t>
                </a:r>
              </a:p>
            </p:txBody>
          </p:sp>
        </mc:Fallback>
      </mc:AlternateContent>
      <p:sp>
        <p:nvSpPr>
          <p:cNvPr id="9" name="47 Rectángulo"/>
          <p:cNvSpPr/>
          <p:nvPr/>
        </p:nvSpPr>
        <p:spPr>
          <a:xfrm>
            <a:off x="4932041" y="1118015"/>
            <a:ext cx="3960440" cy="4831265"/>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Rectangle 5"/>
          <p:cNvSpPr>
            <a:spLocks noChangeArrowheads="1"/>
          </p:cNvSpPr>
          <p:nvPr/>
        </p:nvSpPr>
        <p:spPr bwMode="auto">
          <a:xfrm>
            <a:off x="5041125" y="1114235"/>
            <a:ext cx="3742271"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n-US"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Dónde: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n-US"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 = Tamaño de la muestra, para nuestro estudio N = </a:t>
            </a:r>
            <a:r>
              <a:rPr kumimoji="0" lang="es-EC"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2.239.191 </a:t>
            </a:r>
            <a:r>
              <a:rPr kumimoji="0" lang="es-EC" altLang="en-US"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Habitantes</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n-US"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 = Indicador del nivel de confianza, para nuestro estudio </a:t>
            </a:r>
            <a:r>
              <a:rPr kumimoji="0" lang="es-EC" altLang="en-US"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NC</a:t>
            </a:r>
            <a:r>
              <a:rPr kumimoji="0" lang="es-EC" altLang="en-US"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=95%; Z=1.96</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n-US"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 = % de éxito, representa el 50%</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n-US"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 = % de fracaso, representa el 50%</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n-US"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 = Error estimado para el estudio. E= 5%</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 = 2.239.191</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 = 1.96</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 = 0.5</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 = 0.5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14" name="12 Conector recto de flecha"/>
          <p:cNvCxnSpPr/>
          <p:nvPr/>
        </p:nvCxnSpPr>
        <p:spPr>
          <a:xfrm>
            <a:off x="1974850" y="9392920"/>
            <a:ext cx="26098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cxnSp>
        <p:nvCxnSpPr>
          <p:cNvPr id="17" name="12 Conector recto de flecha"/>
          <p:cNvCxnSpPr/>
          <p:nvPr/>
        </p:nvCxnSpPr>
        <p:spPr>
          <a:xfrm>
            <a:off x="1974850" y="9392920"/>
            <a:ext cx="26098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9"/>
          <p:cNvSpPr>
            <a:spLocks noChangeArrowheads="1"/>
          </p:cNvSpPr>
          <p:nvPr/>
        </p:nvSpPr>
        <p:spPr bwMode="auto">
          <a:xfrm>
            <a:off x="5072314" y="5505006"/>
            <a:ext cx="208823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C"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  0.05             5%</a:t>
            </a:r>
            <a:endParaRPr kumimoji="0" lang="es-EC"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5" name="Conector recto de flecha 4"/>
          <p:cNvCxnSpPr/>
          <p:nvPr/>
        </p:nvCxnSpPr>
        <p:spPr>
          <a:xfrm>
            <a:off x="6084168" y="5693487"/>
            <a:ext cx="50405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314599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834176592"/>
              </p:ext>
            </p:extLst>
          </p:nvPr>
        </p:nvGraphicFramePr>
        <p:xfrm>
          <a:off x="683568" y="2996952"/>
          <a:ext cx="7704856" cy="2567437"/>
        </p:xfrm>
        <a:graphic>
          <a:graphicData uri="http://schemas.openxmlformats.org/drawingml/2006/table">
            <a:tbl>
              <a:tblPr firstRow="1" firstCol="1" bandRow="1">
                <a:tableStyleId>{3B4B98B0-60AC-42C2-AFA5-B58CD77FA1E5}</a:tableStyleId>
              </a:tblPr>
              <a:tblGrid>
                <a:gridCol w="1494016"/>
                <a:gridCol w="2048937"/>
                <a:gridCol w="1750133"/>
                <a:gridCol w="2411770"/>
              </a:tblGrid>
              <a:tr h="445411">
                <a:tc>
                  <a:txBody>
                    <a:bodyPr/>
                    <a:lstStyle/>
                    <a:p>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2000">
                          <a:effectLst/>
                          <a:latin typeface="Times New Roman" panose="02020603050405020304" pitchFamily="18" charset="0"/>
                          <a:cs typeface="Times New Roman" panose="02020603050405020304" pitchFamily="18" charset="0"/>
                        </a:rPr>
                        <a:t>POBLACIÓN</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2000">
                          <a:effectLst/>
                          <a:latin typeface="Times New Roman" panose="02020603050405020304" pitchFamily="18" charset="0"/>
                          <a:cs typeface="Times New Roman" panose="02020603050405020304" pitchFamily="18" charset="0"/>
                        </a:rPr>
                        <a:t>%</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2000">
                          <a:effectLst/>
                          <a:latin typeface="Times New Roman" panose="02020603050405020304" pitchFamily="18" charset="0"/>
                          <a:cs typeface="Times New Roman" panose="02020603050405020304" pitchFamily="18" charset="0"/>
                        </a:rPr>
                        <a:t>DISTRIBUCIÓN</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45411">
                <a:tc>
                  <a:txBody>
                    <a:bodyPr/>
                    <a:lstStyle/>
                    <a:p>
                      <a:pPr>
                        <a:lnSpc>
                          <a:spcPct val="150000"/>
                        </a:lnSpc>
                        <a:spcAft>
                          <a:spcPts val="0"/>
                        </a:spcAft>
                      </a:pPr>
                      <a:r>
                        <a:rPr lang="es-EC" sz="2000" dirty="0">
                          <a:effectLst/>
                          <a:latin typeface="Times New Roman" panose="02020603050405020304" pitchFamily="18" charset="0"/>
                          <a:cs typeface="Times New Roman" panose="02020603050405020304" pitchFamily="18" charset="0"/>
                        </a:rPr>
                        <a:t>NORTE</a:t>
                      </a:r>
                      <a:endPar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a:effectLst/>
                          <a:latin typeface="Times New Roman" panose="02020603050405020304" pitchFamily="18" charset="0"/>
                          <a:cs typeface="Times New Roman" panose="02020603050405020304" pitchFamily="18" charset="0"/>
                        </a:rPr>
                        <a:t>720.109 </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a:effectLst/>
                          <a:latin typeface="Times New Roman" panose="02020603050405020304" pitchFamily="18" charset="0"/>
                          <a:cs typeface="Times New Roman" panose="02020603050405020304" pitchFamily="18" charset="0"/>
                        </a:rPr>
                        <a:t>27,72%</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a:effectLst/>
                          <a:latin typeface="Times New Roman" panose="02020603050405020304" pitchFamily="18" charset="0"/>
                          <a:cs typeface="Times New Roman" panose="02020603050405020304" pitchFamily="18" charset="0"/>
                        </a:rPr>
                        <a:t>106</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45411">
                <a:tc>
                  <a:txBody>
                    <a:bodyPr/>
                    <a:lstStyle/>
                    <a:p>
                      <a:pPr>
                        <a:lnSpc>
                          <a:spcPct val="150000"/>
                        </a:lnSpc>
                        <a:spcAft>
                          <a:spcPts val="0"/>
                        </a:spcAft>
                      </a:pPr>
                      <a:r>
                        <a:rPr lang="es-EC" sz="2000">
                          <a:effectLst/>
                          <a:latin typeface="Times New Roman" panose="02020603050405020304" pitchFamily="18" charset="0"/>
                          <a:cs typeface="Times New Roman" panose="02020603050405020304" pitchFamily="18" charset="0"/>
                        </a:rPr>
                        <a:t>CENTRO</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a:effectLst/>
                          <a:latin typeface="Times New Roman" panose="02020603050405020304" pitchFamily="18" charset="0"/>
                          <a:cs typeface="Times New Roman" panose="02020603050405020304" pitchFamily="18" charset="0"/>
                        </a:rPr>
                        <a:t>10.576 </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a:effectLst/>
                          <a:latin typeface="Times New Roman" panose="02020603050405020304" pitchFamily="18" charset="0"/>
                          <a:cs typeface="Times New Roman" panose="02020603050405020304" pitchFamily="18" charset="0"/>
                        </a:rPr>
                        <a:t>0,41%</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a:effectLst/>
                          <a:latin typeface="Times New Roman" panose="02020603050405020304" pitchFamily="18" charset="0"/>
                          <a:cs typeface="Times New Roman" panose="02020603050405020304" pitchFamily="18" charset="0"/>
                        </a:rPr>
                        <a:t>2</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738637">
                <a:tc>
                  <a:txBody>
                    <a:bodyPr/>
                    <a:lstStyle/>
                    <a:p>
                      <a:pPr>
                        <a:lnSpc>
                          <a:spcPct val="150000"/>
                        </a:lnSpc>
                        <a:spcAft>
                          <a:spcPts val="0"/>
                        </a:spcAft>
                      </a:pPr>
                      <a:r>
                        <a:rPr lang="es-EC" sz="2000">
                          <a:effectLst/>
                          <a:latin typeface="Times New Roman" panose="02020603050405020304" pitchFamily="18" charset="0"/>
                          <a:cs typeface="Times New Roman" panose="02020603050405020304" pitchFamily="18" charset="0"/>
                        </a:rPr>
                        <a:t>SUR</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a:effectLst/>
                          <a:latin typeface="Times New Roman" panose="02020603050405020304" pitchFamily="18" charset="0"/>
                          <a:cs typeface="Times New Roman" panose="02020603050405020304" pitchFamily="18" charset="0"/>
                        </a:rPr>
                        <a:t>1.867.304 </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dirty="0">
                          <a:effectLst/>
                          <a:latin typeface="Times New Roman" panose="02020603050405020304" pitchFamily="18" charset="0"/>
                          <a:cs typeface="Times New Roman" panose="02020603050405020304" pitchFamily="18" charset="0"/>
                        </a:rPr>
                        <a:t>71,87%</a:t>
                      </a:r>
                      <a:endPar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a:effectLst/>
                          <a:latin typeface="Times New Roman" panose="02020603050405020304" pitchFamily="18" charset="0"/>
                          <a:cs typeface="Times New Roman" panose="02020603050405020304" pitchFamily="18" charset="0"/>
                        </a:rPr>
                        <a:t>276</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45411">
                <a:tc>
                  <a:txBody>
                    <a:bodyPr/>
                    <a:lstStyle/>
                    <a:p>
                      <a:pPr>
                        <a:lnSpc>
                          <a:spcPct val="150000"/>
                        </a:lnSpc>
                        <a:spcAft>
                          <a:spcPts val="0"/>
                        </a:spcAft>
                      </a:pPr>
                      <a:r>
                        <a:rPr lang="es-EC" sz="2000">
                          <a:effectLst/>
                          <a:latin typeface="Times New Roman" panose="02020603050405020304" pitchFamily="18" charset="0"/>
                          <a:cs typeface="Times New Roman" panose="02020603050405020304" pitchFamily="18" charset="0"/>
                        </a:rPr>
                        <a:t>TOTAL</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dirty="0">
                          <a:effectLst/>
                          <a:latin typeface="Times New Roman" panose="02020603050405020304" pitchFamily="18" charset="0"/>
                          <a:cs typeface="Times New Roman" panose="02020603050405020304" pitchFamily="18" charset="0"/>
                        </a:rPr>
                        <a:t>2.597.989</a:t>
                      </a:r>
                      <a:endPar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a:effectLst/>
                          <a:latin typeface="Times New Roman" panose="02020603050405020304" pitchFamily="18" charset="0"/>
                          <a:cs typeface="Times New Roman" panose="02020603050405020304" pitchFamily="18" charset="0"/>
                        </a:rPr>
                        <a:t>100,00%</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2000" dirty="0">
                          <a:effectLst/>
                          <a:latin typeface="Times New Roman" panose="02020603050405020304" pitchFamily="18" charset="0"/>
                          <a:cs typeface="Times New Roman" panose="02020603050405020304" pitchFamily="18" charset="0"/>
                        </a:rPr>
                        <a:t>384,1033512</a:t>
                      </a:r>
                      <a:endPar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mc:AlternateContent xmlns:mc="http://schemas.openxmlformats.org/markup-compatibility/2006" xmlns:a14="http://schemas.microsoft.com/office/drawing/2010/main">
        <mc:Choice Requires="a14">
          <p:sp>
            <p:nvSpPr>
              <p:cNvPr id="5" name="Rectángulo 4"/>
              <p:cNvSpPr/>
              <p:nvPr/>
            </p:nvSpPr>
            <p:spPr>
              <a:xfrm>
                <a:off x="611560" y="645539"/>
                <a:ext cx="7848873" cy="22322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rPr>
                        <m:t>𝑛</m:t>
                      </m:r>
                      <m:r>
                        <a:rPr lang="es-EC" i="1">
                          <a:latin typeface="Cambria Math" panose="02040503050406030204" pitchFamily="18" charset="0"/>
                        </a:rPr>
                        <m:t>=</m:t>
                      </m:r>
                      <m:f>
                        <m:fPr>
                          <m:ctrlPr>
                            <a:rPr lang="en-US" i="1">
                              <a:latin typeface="Cambria Math" panose="02040503050406030204" pitchFamily="18" charset="0"/>
                            </a:rPr>
                          </m:ctrlPr>
                        </m:fPr>
                        <m:num>
                          <m:r>
                            <a:rPr lang="es-EC">
                              <a:latin typeface="Cambria Math" panose="02040503050406030204" pitchFamily="18" charset="0"/>
                            </a:rPr>
                            <m:t> 2.597.989</m:t>
                          </m:r>
                          <m:r>
                            <a:rPr lang="es-EC" i="1">
                              <a:latin typeface="Cambria Math" panose="02040503050406030204" pitchFamily="18" charset="0"/>
                            </a:rPr>
                            <m:t> × </m:t>
                          </m:r>
                          <m:sSup>
                            <m:sSupPr>
                              <m:ctrlPr>
                                <a:rPr lang="en-US" i="1">
                                  <a:latin typeface="Cambria Math" panose="02040503050406030204" pitchFamily="18" charset="0"/>
                                </a:rPr>
                              </m:ctrlPr>
                            </m:sSupPr>
                            <m:e>
                              <m:r>
                                <a:rPr lang="es-EC" i="1">
                                  <a:latin typeface="Cambria Math" panose="02040503050406030204" pitchFamily="18" charset="0"/>
                                </a:rPr>
                                <m:t>1.96</m:t>
                              </m:r>
                            </m:e>
                            <m:sup>
                              <m:r>
                                <a:rPr lang="es-EC" i="1">
                                  <a:latin typeface="Cambria Math" panose="02040503050406030204" pitchFamily="18" charset="0"/>
                                </a:rPr>
                                <m:t>2</m:t>
                              </m:r>
                            </m:sup>
                          </m:sSup>
                          <m:r>
                            <a:rPr lang="es-EC" i="1">
                              <a:latin typeface="Cambria Math" panose="02040503050406030204" pitchFamily="18" charset="0"/>
                            </a:rPr>
                            <m:t> ×</m:t>
                          </m:r>
                          <m:d>
                            <m:dPr>
                              <m:ctrlPr>
                                <a:rPr lang="en-US" i="1">
                                  <a:latin typeface="Cambria Math" panose="02040503050406030204" pitchFamily="18" charset="0"/>
                                </a:rPr>
                              </m:ctrlPr>
                            </m:dPr>
                            <m:e>
                              <m:r>
                                <a:rPr lang="es-EC" i="1">
                                  <a:latin typeface="Cambria Math" panose="02040503050406030204" pitchFamily="18" charset="0"/>
                                </a:rPr>
                                <m:t>0.5×0.5</m:t>
                              </m:r>
                            </m:e>
                          </m:d>
                        </m:num>
                        <m:den>
                          <m:sSup>
                            <m:sSupPr>
                              <m:ctrlPr>
                                <a:rPr lang="en-US" i="1">
                                  <a:latin typeface="Cambria Math" panose="02040503050406030204" pitchFamily="18" charset="0"/>
                                </a:rPr>
                              </m:ctrlPr>
                            </m:sSupPr>
                            <m:e>
                              <m:r>
                                <a:rPr lang="es-EC" i="1">
                                  <a:latin typeface="Cambria Math" panose="02040503050406030204" pitchFamily="18" charset="0"/>
                                </a:rPr>
                                <m:t>0.05</m:t>
                              </m:r>
                            </m:e>
                            <m:sup>
                              <m:r>
                                <a:rPr lang="es-EC" i="1">
                                  <a:latin typeface="Cambria Math" panose="02040503050406030204" pitchFamily="18" charset="0"/>
                                </a:rPr>
                                <m:t>2</m:t>
                              </m:r>
                            </m:sup>
                          </m:sSup>
                          <m:d>
                            <m:dPr>
                              <m:ctrlPr>
                                <a:rPr lang="en-US" i="1">
                                  <a:latin typeface="Cambria Math" panose="02040503050406030204" pitchFamily="18" charset="0"/>
                                </a:rPr>
                              </m:ctrlPr>
                            </m:dPr>
                            <m:e>
                              <m:r>
                                <a:rPr lang="es-EC">
                                  <a:latin typeface="Cambria Math" panose="02040503050406030204" pitchFamily="18" charset="0"/>
                                </a:rPr>
                                <m:t> 2.597.989</m:t>
                              </m:r>
                              <m:r>
                                <a:rPr lang="es-EC" i="1">
                                  <a:latin typeface="Cambria Math" panose="02040503050406030204" pitchFamily="18" charset="0"/>
                                </a:rPr>
                                <m:t>−1</m:t>
                              </m:r>
                            </m:e>
                          </m:d>
                          <m:r>
                            <a:rPr lang="es-EC" i="1">
                              <a:latin typeface="Cambria Math" panose="02040503050406030204" pitchFamily="18" charset="0"/>
                            </a:rPr>
                            <m:t>+ </m:t>
                          </m:r>
                          <m:sSup>
                            <m:sSupPr>
                              <m:ctrlPr>
                                <a:rPr lang="en-US" i="1">
                                  <a:latin typeface="Cambria Math" panose="02040503050406030204" pitchFamily="18" charset="0"/>
                                </a:rPr>
                              </m:ctrlPr>
                            </m:sSupPr>
                            <m:e>
                              <m:r>
                                <a:rPr lang="es-EC" i="1">
                                  <a:latin typeface="Cambria Math" panose="02040503050406030204" pitchFamily="18" charset="0"/>
                                </a:rPr>
                                <m:t>1.96</m:t>
                              </m:r>
                            </m:e>
                            <m:sup>
                              <m:r>
                                <a:rPr lang="es-EC" i="1">
                                  <a:latin typeface="Cambria Math" panose="02040503050406030204" pitchFamily="18" charset="0"/>
                                </a:rPr>
                                <m:t>2</m:t>
                              </m:r>
                            </m:sup>
                          </m:sSup>
                          <m:r>
                            <a:rPr lang="es-EC" i="1">
                              <a:latin typeface="Cambria Math" panose="02040503050406030204" pitchFamily="18" charset="0"/>
                            </a:rPr>
                            <m:t> × </m:t>
                          </m:r>
                          <m:d>
                            <m:dPr>
                              <m:ctrlPr>
                                <a:rPr lang="en-US" i="1">
                                  <a:latin typeface="Cambria Math" panose="02040503050406030204" pitchFamily="18" charset="0"/>
                                </a:rPr>
                              </m:ctrlPr>
                            </m:dPr>
                            <m:e>
                              <m:r>
                                <a:rPr lang="es-EC" i="1">
                                  <a:latin typeface="Cambria Math" panose="02040503050406030204" pitchFamily="18" charset="0"/>
                                </a:rPr>
                                <m:t>0.5 ×0.5</m:t>
                              </m:r>
                            </m:e>
                          </m:d>
                        </m:den>
                      </m:f>
                    </m:oMath>
                  </m:oMathPara>
                </a14:m>
                <a:endParaRPr lang="en-US" dirty="0"/>
              </a:p>
              <a:p>
                <a:r>
                  <a:rPr lang="es-EC" dirty="0"/>
                  <a:t> </a:t>
                </a:r>
                <a:endParaRPr lang="en-US" dirty="0"/>
              </a:p>
              <a:p>
                <a:r>
                  <a:rPr lang="es-EC" b="1" dirty="0"/>
                  <a:t>n = </a:t>
                </a:r>
                <a:r>
                  <a:rPr lang="es-EC" b="1" dirty="0" smtClean="0"/>
                  <a:t> </a:t>
                </a:r>
                <a:r>
                  <a:rPr lang="es-EC" dirty="0" smtClean="0"/>
                  <a:t>384,1033512</a:t>
                </a:r>
                <a:endParaRPr lang="en-US" dirty="0"/>
              </a:p>
              <a:p>
                <a:r>
                  <a:rPr lang="es-EC" b="1" dirty="0" smtClean="0"/>
                  <a:t>n =   </a:t>
                </a:r>
                <a:r>
                  <a:rPr lang="es-EC" dirty="0" smtClean="0"/>
                  <a:t>384 </a:t>
                </a:r>
                <a:r>
                  <a:rPr lang="es-EC" dirty="0"/>
                  <a:t>encuestas</a:t>
                </a:r>
                <a:endParaRPr lang="en-US" dirty="0"/>
              </a:p>
              <a:p>
                <a:pPr algn="ctr"/>
                <a:endParaRPr lang="es-EC" dirty="0"/>
              </a:p>
            </p:txBody>
          </p:sp>
        </mc:Choice>
        <mc:Fallback xmlns="">
          <p:sp>
            <p:nvSpPr>
              <p:cNvPr id="5" name="Rectángulo 4"/>
              <p:cNvSpPr>
                <a:spLocks noRot="1" noChangeAspect="1" noMove="1" noResize="1" noEditPoints="1" noAdjustHandles="1" noChangeArrowheads="1" noChangeShapeType="1" noTextEdit="1"/>
              </p:cNvSpPr>
              <p:nvPr/>
            </p:nvSpPr>
            <p:spPr>
              <a:xfrm>
                <a:off x="611560" y="645539"/>
                <a:ext cx="7848873" cy="2232248"/>
              </a:xfrm>
              <a:prstGeom prst="rect">
                <a:avLst/>
              </a:prstGeom>
              <a:blipFill rotWithShape="0">
                <a:blip r:embed="rId2"/>
                <a:stretch>
                  <a:fillRect l="-464"/>
                </a:stretch>
              </a:blipFill>
            </p:spPr>
            <p:txBody>
              <a:bodyPr/>
              <a:lstStyle/>
              <a:p>
                <a:r>
                  <a:rPr lang="es-EC">
                    <a:noFill/>
                  </a:rPr>
                  <a:t> </a:t>
                </a:r>
              </a:p>
            </p:txBody>
          </p:sp>
        </mc:Fallback>
      </mc:AlternateContent>
    </p:spTree>
    <p:extLst>
      <p:ext uri="{BB962C8B-B14F-4D97-AF65-F5344CB8AC3E}">
        <p14:creationId xmlns:p14="http://schemas.microsoft.com/office/powerpoint/2010/main" val="1620272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p:cNvSpPr>
            <a:spLocks noGrp="1"/>
          </p:cNvSpPr>
          <p:nvPr>
            <p:ph type="body" idx="1"/>
          </p:nvPr>
        </p:nvSpPr>
        <p:spPr/>
        <p:txBody>
          <a:bodyPr/>
          <a:lstStyle/>
          <a:p>
            <a:r>
              <a:rPr lang="es-EC" dirty="0"/>
              <a:t>Resultados</a:t>
            </a:r>
          </a:p>
        </p:txBody>
      </p:sp>
      <p:sp>
        <p:nvSpPr>
          <p:cNvPr id="6" name="2 Título"/>
          <p:cNvSpPr txBox="1">
            <a:spLocks/>
          </p:cNvSpPr>
          <p:nvPr/>
        </p:nvSpPr>
        <p:spPr>
          <a:xfrm>
            <a:off x="395536" y="1916832"/>
            <a:ext cx="8229600" cy="1143000"/>
          </a:xfrm>
          <a:prstGeom prst="rect">
            <a:avLst/>
          </a:prstGeom>
        </p:spPr>
        <p:txBody>
          <a:bodyPr anchor="t"/>
          <a:lstStyle>
            <a:lvl1pPr algn="l" rtl="0" eaLnBrk="0" fontAlgn="base" hangingPunct="0">
              <a:spcBef>
                <a:spcPct val="0"/>
              </a:spcBef>
              <a:spcAft>
                <a:spcPct val="0"/>
              </a:spcAft>
              <a:defRPr sz="4000" b="1" i="1" cap="all">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r>
              <a:rPr lang="es-ES" sz="6600" kern="0" cap="none" dirty="0" smtClean="0">
                <a:ln w="22225">
                  <a:solidFill>
                    <a:schemeClr val="accent2"/>
                  </a:solidFill>
                  <a:prstDash val="solid"/>
                </a:ln>
                <a:solidFill>
                  <a:schemeClr val="accent2">
                    <a:lumMod val="40000"/>
                    <a:lumOff val="60000"/>
                  </a:schemeClr>
                </a:solidFill>
                <a:effectLst/>
              </a:rPr>
              <a:t>ESTADÍSTICOS  </a:t>
            </a:r>
            <a:r>
              <a:rPr lang="es-ES" sz="6600" kern="0" cap="none" dirty="0" err="1" smtClean="0">
                <a:ln w="22225">
                  <a:solidFill>
                    <a:schemeClr val="accent2"/>
                  </a:solidFill>
                  <a:prstDash val="solid"/>
                </a:ln>
                <a:solidFill>
                  <a:schemeClr val="accent2">
                    <a:lumMod val="40000"/>
                    <a:lumOff val="60000"/>
                  </a:schemeClr>
                </a:solidFill>
                <a:effectLst/>
              </a:rPr>
              <a:t>UNIVARIADOS</a:t>
            </a:r>
            <a:endParaRPr lang="es-ES" sz="6600" kern="0" cap="none"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807490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Marcador de contenido 8"/>
          <p:cNvGraphicFramePr>
            <a:graphicFrameLocks noGrp="1"/>
          </p:cNvGraphicFramePr>
          <p:nvPr>
            <p:ph idx="1"/>
            <p:extLst>
              <p:ext uri="{D42A27DB-BD31-4B8C-83A1-F6EECF244321}">
                <p14:modId xmlns:p14="http://schemas.microsoft.com/office/powerpoint/2010/main" val="1128664539"/>
              </p:ext>
            </p:extLst>
          </p:nvPr>
        </p:nvGraphicFramePr>
        <p:xfrm>
          <a:off x="477044" y="697412"/>
          <a:ext cx="8229600" cy="5217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1 Título"/>
          <p:cNvSpPr>
            <a:spLocks noGrp="1"/>
          </p:cNvSpPr>
          <p:nvPr>
            <p:ph type="title"/>
          </p:nvPr>
        </p:nvSpPr>
        <p:spPr>
          <a:xfrm>
            <a:off x="439575" y="71314"/>
            <a:ext cx="8229600" cy="621382"/>
          </a:xfrm>
        </p:spPr>
        <p:txBody>
          <a:bodyPr/>
          <a:lstStyle/>
          <a:p>
            <a:r>
              <a:rPr lang="es-EC" dirty="0">
                <a:solidFill>
                  <a:schemeClr val="tx1"/>
                </a:solidFill>
              </a:rPr>
              <a:t>Contenido</a:t>
            </a:r>
          </a:p>
        </p:txBody>
      </p:sp>
    </p:spTree>
    <p:extLst>
      <p:ext uri="{BB962C8B-B14F-4D97-AF65-F5344CB8AC3E}">
        <p14:creationId xmlns:p14="http://schemas.microsoft.com/office/powerpoint/2010/main" val="383382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807484786"/>
              </p:ext>
            </p:extLst>
          </p:nvPr>
        </p:nvGraphicFramePr>
        <p:xfrm>
          <a:off x="251519" y="836712"/>
          <a:ext cx="8496945" cy="5657660"/>
        </p:xfrm>
        <a:graphic>
          <a:graphicData uri="http://schemas.openxmlformats.org/drawingml/2006/table">
            <a:tbl>
              <a:tblPr firstRow="1" firstCol="1" bandRow="1">
                <a:tableStyleId>{3B4B98B0-60AC-42C2-AFA5-B58CD77FA1E5}</a:tableStyleId>
              </a:tblPr>
              <a:tblGrid>
                <a:gridCol w="1908849"/>
                <a:gridCol w="1908849"/>
                <a:gridCol w="1104117"/>
                <a:gridCol w="1787565"/>
                <a:gridCol w="1787565"/>
              </a:tblGrid>
              <a:tr h="144464">
                <a:tc gridSpan="5">
                  <a:txBody>
                    <a:bodyPr/>
                    <a:lstStyle/>
                    <a:p>
                      <a:pPr algn="ctr">
                        <a:lnSpc>
                          <a:spcPct val="107000"/>
                        </a:lnSpc>
                        <a:spcAft>
                          <a:spcPts val="0"/>
                        </a:spcAft>
                      </a:pPr>
                      <a:r>
                        <a:rPr lang="es-EC" sz="1050" dirty="0">
                          <a:effectLst/>
                        </a:rPr>
                        <a:t>PREGUNTA 1</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44464">
                <a:tc gridSpan="5">
                  <a:txBody>
                    <a:bodyPr/>
                    <a:lstStyle/>
                    <a:p>
                      <a:pPr algn="ctr">
                        <a:lnSpc>
                          <a:spcPct val="107000"/>
                        </a:lnSpc>
                        <a:spcAft>
                          <a:spcPts val="0"/>
                        </a:spcAft>
                      </a:pPr>
                      <a:r>
                        <a:rPr lang="es-EC" sz="1050" dirty="0">
                          <a:effectLst/>
                        </a:rPr>
                        <a:t>¿Indique cuáles son los centros comerciales a los que usted acude con mayor frecuencia?</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44464">
                <a:tc rowSpan="2" gridSpan="2">
                  <a:txBody>
                    <a:bodyPr/>
                    <a:lstStyle/>
                    <a:p>
                      <a:pPr>
                        <a:lnSpc>
                          <a:spcPct val="107000"/>
                        </a:lnSpc>
                        <a:spcAft>
                          <a:spcPts val="0"/>
                        </a:spcAft>
                      </a:pPr>
                      <a:r>
                        <a:rPr lang="es-EC" sz="1050">
                          <a:effectLst/>
                        </a:rPr>
                        <a:t> </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rowSpan="2" hMerge="1">
                  <a:txBody>
                    <a:bodyPr/>
                    <a:lstStyle/>
                    <a:p>
                      <a:endParaRPr lang="es-EC"/>
                    </a:p>
                  </a:txBody>
                  <a:tcPr/>
                </a:tc>
                <a:tc gridSpan="2">
                  <a:txBody>
                    <a:bodyPr/>
                    <a:lstStyle/>
                    <a:p>
                      <a:pPr algn="ctr">
                        <a:lnSpc>
                          <a:spcPct val="107000"/>
                        </a:lnSpc>
                        <a:spcAft>
                          <a:spcPts val="0"/>
                        </a:spcAft>
                      </a:pPr>
                      <a:r>
                        <a:rPr lang="es-EC" sz="1050">
                          <a:effectLst/>
                        </a:rPr>
                        <a:t>Respuestas</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hMerge="1">
                  <a:txBody>
                    <a:bodyPr/>
                    <a:lstStyle/>
                    <a:p>
                      <a:endParaRPr lang="es-EC"/>
                    </a:p>
                  </a:txBody>
                  <a:tcPr/>
                </a:tc>
                <a:tc>
                  <a:txBody>
                    <a:bodyPr/>
                    <a:lstStyle/>
                    <a:p>
                      <a:pPr algn="ctr">
                        <a:lnSpc>
                          <a:spcPct val="107000"/>
                        </a:lnSpc>
                        <a:spcAft>
                          <a:spcPts val="0"/>
                        </a:spcAft>
                      </a:pPr>
                      <a:r>
                        <a:rPr lang="es-EC" sz="1050">
                          <a:effectLst/>
                        </a:rPr>
                        <a:t>Porcentaje de casos</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58922">
                <a:tc gridSpan="2" vMerge="1">
                  <a:txBody>
                    <a:bodyPr/>
                    <a:lstStyle/>
                    <a:p>
                      <a:endParaRPr lang="es-EC"/>
                    </a:p>
                  </a:txBody>
                  <a:tcPr/>
                </a:tc>
                <a:tc hMerge="1" vMerge="1">
                  <a:txBody>
                    <a:bodyPr/>
                    <a:lstStyle/>
                    <a:p>
                      <a:endParaRPr lang="es-EC"/>
                    </a:p>
                  </a:txBody>
                  <a:tcPr/>
                </a:tc>
                <a:tc>
                  <a:txBody>
                    <a:bodyPr/>
                    <a:lstStyle/>
                    <a:p>
                      <a:pPr algn="ctr">
                        <a:lnSpc>
                          <a:spcPct val="107000"/>
                        </a:lnSpc>
                        <a:spcAft>
                          <a:spcPts val="0"/>
                        </a:spcAft>
                      </a:pPr>
                      <a:r>
                        <a:rPr lang="es-EC" sz="1050">
                          <a:effectLst/>
                        </a:rPr>
                        <a:t>Nº</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ctr">
                        <a:lnSpc>
                          <a:spcPct val="107000"/>
                        </a:lnSpc>
                        <a:spcAft>
                          <a:spcPts val="0"/>
                        </a:spcAft>
                      </a:pPr>
                      <a:r>
                        <a:rPr lang="es-EC" sz="1050">
                          <a:effectLst/>
                        </a:rPr>
                        <a:t>Porcentaje</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nSpc>
                          <a:spcPct val="107000"/>
                        </a:lnSpc>
                      </a:pPr>
                      <a:endParaRPr lang="en-US" sz="1100">
                        <a:solidFill>
                          <a:schemeClr val="tx1"/>
                        </a:solidFill>
                        <a:effectLst/>
                        <a:latin typeface="Calibri" panose="020F0502020204030204" pitchFamily="34" charset="0"/>
                        <a:cs typeface="Times New Roman" panose="02020603050405020304" pitchFamily="18" charset="0"/>
                      </a:endParaRPr>
                    </a:p>
                  </a:txBody>
                  <a:tcPr marL="54797" marR="54797" marT="0" marB="0" anchor="ctr"/>
                </a:tc>
              </a:tr>
              <a:tr h="144464">
                <a:tc rowSpan="21">
                  <a:txBody>
                    <a:bodyPr/>
                    <a:lstStyle/>
                    <a:p>
                      <a:pPr>
                        <a:lnSpc>
                          <a:spcPct val="107000"/>
                        </a:lnSpc>
                        <a:spcAft>
                          <a:spcPts val="0"/>
                        </a:spcAft>
                      </a:pPr>
                      <a:r>
                        <a:rPr lang="es-EC" sz="1050">
                          <a:effectLst/>
                        </a:rPr>
                        <a:t>PREGUNTA 1</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nSpc>
                          <a:spcPct val="107000"/>
                        </a:lnSpc>
                        <a:spcAft>
                          <a:spcPts val="0"/>
                        </a:spcAft>
                      </a:pPr>
                      <a:r>
                        <a:rPr lang="es-EC" sz="1050">
                          <a:effectLst/>
                        </a:rPr>
                        <a:t>C.C. IÑAQUITO</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93</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8,50%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24,20%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53015">
                <a:tc vMerge="1">
                  <a:txBody>
                    <a:bodyPr/>
                    <a:lstStyle/>
                    <a:p>
                      <a:endParaRPr lang="es-EC"/>
                    </a:p>
                  </a:txBody>
                  <a:tcPr/>
                </a:tc>
                <a:tc>
                  <a:txBody>
                    <a:bodyPr/>
                    <a:lstStyle/>
                    <a:p>
                      <a:pPr>
                        <a:lnSpc>
                          <a:spcPct val="107000"/>
                        </a:lnSpc>
                        <a:spcAft>
                          <a:spcPts val="0"/>
                        </a:spcAft>
                      </a:pPr>
                      <a:r>
                        <a:rPr lang="es-EC" sz="1050">
                          <a:effectLst/>
                        </a:rPr>
                        <a:t>C.C. MULTICENTRO</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16</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1,50%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4,20%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vMerge="1">
                  <a:txBody>
                    <a:bodyPr/>
                    <a:lstStyle/>
                    <a:p>
                      <a:endParaRPr lang="es-EC"/>
                    </a:p>
                  </a:txBody>
                  <a:tcPr/>
                </a:tc>
                <a:tc>
                  <a:txBody>
                    <a:bodyPr/>
                    <a:lstStyle/>
                    <a:p>
                      <a:pPr>
                        <a:lnSpc>
                          <a:spcPct val="107000"/>
                        </a:lnSpc>
                        <a:spcAft>
                          <a:spcPts val="0"/>
                        </a:spcAft>
                      </a:pPr>
                      <a:r>
                        <a:rPr lang="es-EC" sz="1050">
                          <a:effectLst/>
                        </a:rPr>
                        <a:t>C.C. ESPIRAL</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26</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2,40%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6,80%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vMerge="1">
                  <a:txBody>
                    <a:bodyPr/>
                    <a:lstStyle/>
                    <a:p>
                      <a:endParaRPr lang="es-EC"/>
                    </a:p>
                  </a:txBody>
                  <a:tcPr/>
                </a:tc>
                <a:tc>
                  <a:txBody>
                    <a:bodyPr/>
                    <a:lstStyle/>
                    <a:p>
                      <a:pPr>
                        <a:lnSpc>
                          <a:spcPct val="107000"/>
                        </a:lnSpc>
                        <a:spcAft>
                          <a:spcPts val="0"/>
                        </a:spcAft>
                      </a:pPr>
                      <a:r>
                        <a:rPr lang="es-EC" sz="1050">
                          <a:effectLst/>
                        </a:rPr>
                        <a:t>C.C. CARACOL</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35</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3,20%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9,10%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vMerge="1">
                  <a:txBody>
                    <a:bodyPr/>
                    <a:lstStyle/>
                    <a:p>
                      <a:endParaRPr lang="es-EC"/>
                    </a:p>
                  </a:txBody>
                  <a:tcPr/>
                </a:tc>
                <a:tc>
                  <a:txBody>
                    <a:bodyPr/>
                    <a:lstStyle/>
                    <a:p>
                      <a:pPr>
                        <a:lnSpc>
                          <a:spcPct val="107000"/>
                        </a:lnSpc>
                        <a:spcAft>
                          <a:spcPts val="0"/>
                        </a:spcAft>
                      </a:pPr>
                      <a:r>
                        <a:rPr lang="es-EC" sz="1050">
                          <a:effectLst/>
                        </a:rPr>
                        <a:t>C.C. EL BOSQUE</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85</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7,70%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22,10%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53015">
                <a:tc vMerge="1">
                  <a:txBody>
                    <a:bodyPr/>
                    <a:lstStyle/>
                    <a:p>
                      <a:endParaRPr lang="es-EC"/>
                    </a:p>
                  </a:txBody>
                  <a:tcPr/>
                </a:tc>
                <a:tc>
                  <a:txBody>
                    <a:bodyPr/>
                    <a:lstStyle/>
                    <a:p>
                      <a:pPr>
                        <a:lnSpc>
                          <a:spcPct val="107000"/>
                        </a:lnSpc>
                        <a:spcAft>
                          <a:spcPts val="0"/>
                        </a:spcAft>
                      </a:pPr>
                      <a:r>
                        <a:rPr lang="es-EC" sz="1050">
                          <a:effectLst/>
                        </a:rPr>
                        <a:t>QUICENTRO SHOPPING</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147</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13,40%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38,30%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53015">
                <a:tc vMerge="1">
                  <a:txBody>
                    <a:bodyPr/>
                    <a:lstStyle/>
                    <a:p>
                      <a:endParaRPr lang="es-EC"/>
                    </a:p>
                  </a:txBody>
                  <a:tcPr/>
                </a:tc>
                <a:tc>
                  <a:txBody>
                    <a:bodyPr/>
                    <a:lstStyle/>
                    <a:p>
                      <a:pPr>
                        <a:lnSpc>
                          <a:spcPct val="107000"/>
                        </a:lnSpc>
                        <a:spcAft>
                          <a:spcPts val="0"/>
                        </a:spcAft>
                      </a:pPr>
                      <a:r>
                        <a:rPr lang="es-EC" sz="1050">
                          <a:effectLst/>
                        </a:rPr>
                        <a:t>C.C. ATAHUALPA</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97</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8,80%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25,30%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vMerge="1">
                  <a:txBody>
                    <a:bodyPr/>
                    <a:lstStyle/>
                    <a:p>
                      <a:endParaRPr lang="es-EC"/>
                    </a:p>
                  </a:txBody>
                  <a:tcPr/>
                </a:tc>
                <a:tc>
                  <a:txBody>
                    <a:bodyPr/>
                    <a:lstStyle/>
                    <a:p>
                      <a:pPr>
                        <a:lnSpc>
                          <a:spcPct val="107000"/>
                        </a:lnSpc>
                        <a:spcAft>
                          <a:spcPts val="0"/>
                        </a:spcAft>
                      </a:pPr>
                      <a:r>
                        <a:rPr lang="es-EC" sz="1050">
                          <a:effectLst/>
                        </a:rPr>
                        <a:t>MALL EL JARDÍN</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96</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8,70%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25,00%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vMerge="1">
                  <a:txBody>
                    <a:bodyPr/>
                    <a:lstStyle/>
                    <a:p>
                      <a:endParaRPr lang="es-EC"/>
                    </a:p>
                  </a:txBody>
                  <a:tcPr/>
                </a:tc>
                <a:tc>
                  <a:txBody>
                    <a:bodyPr/>
                    <a:lstStyle/>
                    <a:p>
                      <a:pPr>
                        <a:lnSpc>
                          <a:spcPct val="107000"/>
                        </a:lnSpc>
                        <a:spcAft>
                          <a:spcPts val="0"/>
                        </a:spcAft>
                      </a:pPr>
                      <a:r>
                        <a:rPr lang="es-EC" sz="1050">
                          <a:effectLst/>
                        </a:rPr>
                        <a:t>C.C. EL RECREO</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154</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14,00%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40,10%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288929">
                <a:tc vMerge="1">
                  <a:txBody>
                    <a:bodyPr/>
                    <a:lstStyle/>
                    <a:p>
                      <a:endParaRPr lang="es-EC"/>
                    </a:p>
                  </a:txBody>
                  <a:tcPr/>
                </a:tc>
                <a:tc>
                  <a:txBody>
                    <a:bodyPr/>
                    <a:lstStyle/>
                    <a:p>
                      <a:pPr>
                        <a:lnSpc>
                          <a:spcPct val="107000"/>
                        </a:lnSpc>
                        <a:spcAft>
                          <a:spcPts val="0"/>
                        </a:spcAft>
                      </a:pPr>
                      <a:r>
                        <a:rPr lang="en-US" sz="1050">
                          <a:effectLst/>
                        </a:rPr>
                        <a:t>C.C. EL CONDADO SHOPPING</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59</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5,40%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15,40%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vMerge="1">
                  <a:txBody>
                    <a:bodyPr/>
                    <a:lstStyle/>
                    <a:p>
                      <a:endParaRPr lang="es-EC"/>
                    </a:p>
                  </a:txBody>
                  <a:tcPr/>
                </a:tc>
                <a:tc>
                  <a:txBody>
                    <a:bodyPr/>
                    <a:lstStyle/>
                    <a:p>
                      <a:pPr>
                        <a:lnSpc>
                          <a:spcPct val="107000"/>
                        </a:lnSpc>
                        <a:spcAft>
                          <a:spcPts val="0"/>
                        </a:spcAft>
                      </a:pPr>
                      <a:r>
                        <a:rPr lang="es-EC" sz="1050">
                          <a:effectLst/>
                        </a:rPr>
                        <a:t>QUICENTRO SUR</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107</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9,70%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27,90%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53015">
                <a:tc vMerge="1">
                  <a:txBody>
                    <a:bodyPr/>
                    <a:lstStyle/>
                    <a:p>
                      <a:endParaRPr lang="es-EC"/>
                    </a:p>
                  </a:txBody>
                  <a:tcPr/>
                </a:tc>
                <a:tc>
                  <a:txBody>
                    <a:bodyPr/>
                    <a:lstStyle/>
                    <a:p>
                      <a:pPr>
                        <a:lnSpc>
                          <a:spcPct val="107000"/>
                        </a:lnSpc>
                        <a:spcAft>
                          <a:spcPts val="0"/>
                        </a:spcAft>
                      </a:pPr>
                      <a:r>
                        <a:rPr lang="es-EC" sz="1050">
                          <a:effectLst/>
                        </a:rPr>
                        <a:t>C.C. AEROPUERTO</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22</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2,00%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5,70%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vMerge="1">
                  <a:txBody>
                    <a:bodyPr/>
                    <a:lstStyle/>
                    <a:p>
                      <a:endParaRPr lang="es-EC"/>
                    </a:p>
                  </a:txBody>
                  <a:tcPr/>
                </a:tc>
                <a:tc>
                  <a:txBody>
                    <a:bodyPr/>
                    <a:lstStyle/>
                    <a:p>
                      <a:pPr>
                        <a:lnSpc>
                          <a:spcPct val="107000"/>
                        </a:lnSpc>
                        <a:spcAft>
                          <a:spcPts val="0"/>
                        </a:spcAft>
                      </a:pPr>
                      <a:r>
                        <a:rPr lang="es-EC" sz="1050">
                          <a:effectLst/>
                        </a:rPr>
                        <a:t>UNICENTRO</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0,20%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0,50%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vMerge="1">
                  <a:txBody>
                    <a:bodyPr/>
                    <a:lstStyle/>
                    <a:p>
                      <a:endParaRPr lang="es-EC"/>
                    </a:p>
                  </a:txBody>
                  <a:tcPr/>
                </a:tc>
                <a:tc>
                  <a:txBody>
                    <a:bodyPr/>
                    <a:lstStyle/>
                    <a:p>
                      <a:pPr>
                        <a:lnSpc>
                          <a:spcPct val="107000"/>
                        </a:lnSpc>
                        <a:spcAft>
                          <a:spcPts val="0"/>
                        </a:spcAft>
                      </a:pPr>
                      <a:r>
                        <a:rPr lang="es-EC" sz="1050">
                          <a:effectLst/>
                        </a:rPr>
                        <a:t>C.C. LA MANZANA</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11</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1,00%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2,90%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vMerge="1">
                  <a:txBody>
                    <a:bodyPr/>
                    <a:lstStyle/>
                    <a:p>
                      <a:endParaRPr lang="es-EC"/>
                    </a:p>
                  </a:txBody>
                  <a:tcPr/>
                </a:tc>
                <a:tc>
                  <a:txBody>
                    <a:bodyPr/>
                    <a:lstStyle/>
                    <a:p>
                      <a:pPr>
                        <a:lnSpc>
                          <a:spcPct val="107000"/>
                        </a:lnSpc>
                        <a:spcAft>
                          <a:spcPts val="0"/>
                        </a:spcAft>
                      </a:pPr>
                      <a:r>
                        <a:rPr lang="es-EC" sz="1050">
                          <a:effectLst/>
                        </a:rPr>
                        <a:t>C.C. QUITUS</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5</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0,50%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1,30%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vMerge="1">
                  <a:txBody>
                    <a:bodyPr/>
                    <a:lstStyle/>
                    <a:p>
                      <a:endParaRPr lang="es-EC"/>
                    </a:p>
                  </a:txBody>
                  <a:tcPr/>
                </a:tc>
                <a:tc>
                  <a:txBody>
                    <a:bodyPr/>
                    <a:lstStyle/>
                    <a:p>
                      <a:pPr>
                        <a:lnSpc>
                          <a:spcPct val="107000"/>
                        </a:lnSpc>
                        <a:spcAft>
                          <a:spcPts val="0"/>
                        </a:spcAft>
                      </a:pPr>
                      <a:r>
                        <a:rPr lang="es-EC" sz="1050">
                          <a:effectLst/>
                        </a:rPr>
                        <a:t>C.C. OLÍMPICO</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13</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dirty="0">
                          <a:effectLst/>
                        </a:rPr>
                        <a:t>1,20%</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3,40%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53015">
                <a:tc vMerge="1">
                  <a:txBody>
                    <a:bodyPr/>
                    <a:lstStyle/>
                    <a:p>
                      <a:endParaRPr lang="es-EC"/>
                    </a:p>
                  </a:txBody>
                  <a:tcPr/>
                </a:tc>
                <a:tc>
                  <a:txBody>
                    <a:bodyPr/>
                    <a:lstStyle/>
                    <a:p>
                      <a:pPr>
                        <a:lnSpc>
                          <a:spcPct val="107000"/>
                        </a:lnSpc>
                        <a:spcAft>
                          <a:spcPts val="0"/>
                        </a:spcAft>
                      </a:pPr>
                      <a:r>
                        <a:rPr lang="es-EC" sz="1050">
                          <a:effectLst/>
                        </a:rPr>
                        <a:t>C.C. GRANADOS PLAZA</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18</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1,60%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4,70%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vMerge="1">
                  <a:txBody>
                    <a:bodyPr/>
                    <a:lstStyle/>
                    <a:p>
                      <a:endParaRPr lang="es-EC"/>
                    </a:p>
                  </a:txBody>
                  <a:tcPr/>
                </a:tc>
                <a:tc>
                  <a:txBody>
                    <a:bodyPr/>
                    <a:lstStyle/>
                    <a:p>
                      <a:pPr>
                        <a:lnSpc>
                          <a:spcPct val="107000"/>
                        </a:lnSpc>
                        <a:spcAft>
                          <a:spcPts val="0"/>
                        </a:spcAft>
                      </a:pPr>
                      <a:r>
                        <a:rPr lang="es-EC" sz="1050">
                          <a:effectLst/>
                        </a:rPr>
                        <a:t>C.C. IPIALES DEL SUR</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41</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3,70%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10,70%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288929">
                <a:tc vMerge="1">
                  <a:txBody>
                    <a:bodyPr/>
                    <a:lstStyle/>
                    <a:p>
                      <a:endParaRPr lang="es-EC"/>
                    </a:p>
                  </a:txBody>
                  <a:tcPr/>
                </a:tc>
                <a:tc>
                  <a:txBody>
                    <a:bodyPr/>
                    <a:lstStyle/>
                    <a:p>
                      <a:pPr>
                        <a:lnSpc>
                          <a:spcPct val="107000"/>
                        </a:lnSpc>
                        <a:spcAft>
                          <a:spcPts val="0"/>
                        </a:spcAft>
                      </a:pPr>
                      <a:r>
                        <a:rPr lang="es-EC" sz="1050">
                          <a:effectLst/>
                        </a:rPr>
                        <a:t>C.C. PLAZA DE LAS AMÉRICAS</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18</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1,60%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4,70%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vMerge="1">
                  <a:txBody>
                    <a:bodyPr/>
                    <a:lstStyle/>
                    <a:p>
                      <a:endParaRPr lang="es-EC"/>
                    </a:p>
                  </a:txBody>
                  <a:tcPr/>
                </a:tc>
                <a:tc>
                  <a:txBody>
                    <a:bodyPr/>
                    <a:lstStyle/>
                    <a:p>
                      <a:pPr>
                        <a:lnSpc>
                          <a:spcPct val="107000"/>
                        </a:lnSpc>
                        <a:spcAft>
                          <a:spcPts val="0"/>
                        </a:spcAft>
                      </a:pPr>
                      <a:r>
                        <a:rPr lang="es-EC" sz="1050">
                          <a:effectLst/>
                        </a:rPr>
                        <a:t>C.C. PLAZA DEL RANCHO</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14</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1,30%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3,60%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vMerge="1">
                  <a:txBody>
                    <a:bodyPr/>
                    <a:lstStyle/>
                    <a:p>
                      <a:endParaRPr lang="es-EC"/>
                    </a:p>
                  </a:txBody>
                  <a:tcPr/>
                </a:tc>
                <a:tc>
                  <a:txBody>
                    <a:bodyPr/>
                    <a:lstStyle/>
                    <a:p>
                      <a:pPr>
                        <a:lnSpc>
                          <a:spcPct val="107000"/>
                        </a:lnSpc>
                        <a:spcAft>
                          <a:spcPts val="0"/>
                        </a:spcAft>
                      </a:pPr>
                      <a:r>
                        <a:rPr lang="es-EC" sz="1050">
                          <a:effectLst/>
                        </a:rPr>
                        <a:t>C.C. DE MAYORISTAS</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39</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3,60%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10,20%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a:txBody>
                    <a:bodyPr/>
                    <a:lstStyle/>
                    <a:p>
                      <a:pPr>
                        <a:lnSpc>
                          <a:spcPct val="107000"/>
                        </a:lnSpc>
                        <a:spcAft>
                          <a:spcPts val="0"/>
                        </a:spcAft>
                      </a:pPr>
                      <a:r>
                        <a:rPr lang="es-EC" sz="1050">
                          <a:effectLst/>
                        </a:rPr>
                        <a:t> </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nSpc>
                          <a:spcPct val="107000"/>
                        </a:lnSpc>
                        <a:spcAft>
                          <a:spcPts val="0"/>
                        </a:spcAft>
                      </a:pPr>
                      <a:r>
                        <a:rPr lang="es-EC" sz="1050">
                          <a:effectLst/>
                        </a:rPr>
                        <a:t>PLAZA CUMBAYÁ</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0,50%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0,5</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a:txBody>
                    <a:bodyPr/>
                    <a:lstStyle/>
                    <a:p>
                      <a:pPr>
                        <a:lnSpc>
                          <a:spcPct val="107000"/>
                        </a:lnSpc>
                        <a:spcAft>
                          <a:spcPts val="0"/>
                        </a:spcAft>
                      </a:pPr>
                      <a:r>
                        <a:rPr lang="es-EC" sz="1050">
                          <a:effectLst/>
                        </a:rPr>
                        <a:t> </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nSpc>
                          <a:spcPct val="107000"/>
                        </a:lnSpc>
                        <a:spcAft>
                          <a:spcPts val="0"/>
                        </a:spcAft>
                      </a:pPr>
                      <a:r>
                        <a:rPr lang="es-EC" sz="1050">
                          <a:effectLst/>
                        </a:rPr>
                        <a:t>RIVER MALL</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0,50%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0,5</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a:txBody>
                    <a:bodyPr/>
                    <a:lstStyle/>
                    <a:p>
                      <a:pPr>
                        <a:lnSpc>
                          <a:spcPct val="107000"/>
                        </a:lnSpc>
                        <a:spcAft>
                          <a:spcPts val="0"/>
                        </a:spcAft>
                      </a:pPr>
                      <a:r>
                        <a:rPr lang="es-EC" sz="1050">
                          <a:effectLst/>
                        </a:rPr>
                        <a:t> </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nSpc>
                          <a:spcPct val="107000"/>
                        </a:lnSpc>
                        <a:spcAft>
                          <a:spcPts val="0"/>
                        </a:spcAft>
                      </a:pPr>
                      <a:r>
                        <a:rPr lang="es-EC" sz="1050">
                          <a:effectLst/>
                        </a:rPr>
                        <a:t>SAN LUIS SHOPPING</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7</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1,80%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1,8</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a:txBody>
                    <a:bodyPr/>
                    <a:lstStyle/>
                    <a:p>
                      <a:pPr>
                        <a:lnSpc>
                          <a:spcPct val="107000"/>
                        </a:lnSpc>
                        <a:spcAft>
                          <a:spcPts val="0"/>
                        </a:spcAft>
                      </a:pPr>
                      <a:r>
                        <a:rPr lang="es-EC" sz="1050">
                          <a:effectLst/>
                        </a:rPr>
                        <a:t> </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nSpc>
                          <a:spcPct val="107000"/>
                        </a:lnSpc>
                        <a:spcAft>
                          <a:spcPts val="0"/>
                        </a:spcAft>
                      </a:pPr>
                      <a:r>
                        <a:rPr lang="es-EC" sz="1050">
                          <a:effectLst/>
                        </a:rPr>
                        <a:t>SCALA SHOPPING</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3</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0,80%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0,8</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a:txBody>
                    <a:bodyPr/>
                    <a:lstStyle/>
                    <a:p>
                      <a:pPr>
                        <a:lnSpc>
                          <a:spcPct val="107000"/>
                        </a:lnSpc>
                        <a:spcAft>
                          <a:spcPts val="0"/>
                        </a:spcAft>
                      </a:pPr>
                      <a:r>
                        <a:rPr lang="es-EC" sz="1050">
                          <a:effectLst/>
                        </a:rPr>
                        <a:t> </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nSpc>
                          <a:spcPct val="107000"/>
                        </a:lnSpc>
                        <a:spcAft>
                          <a:spcPts val="0"/>
                        </a:spcAft>
                      </a:pPr>
                      <a:r>
                        <a:rPr lang="es-EC" sz="1050">
                          <a:effectLst/>
                        </a:rPr>
                        <a:t>VENTURA MALL</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2</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0,50%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0,5</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r h="144464">
                <a:tc gridSpan="2">
                  <a:txBody>
                    <a:bodyPr/>
                    <a:lstStyle/>
                    <a:p>
                      <a:pPr>
                        <a:lnSpc>
                          <a:spcPct val="107000"/>
                        </a:lnSpc>
                        <a:spcAft>
                          <a:spcPts val="0"/>
                        </a:spcAft>
                      </a:pPr>
                      <a:r>
                        <a:rPr lang="es-EC" sz="1050">
                          <a:effectLst/>
                        </a:rPr>
                        <a:t>Total</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hMerge="1">
                  <a:txBody>
                    <a:bodyPr/>
                    <a:lstStyle/>
                    <a:p>
                      <a:endParaRPr lang="es-EC"/>
                    </a:p>
                  </a:txBody>
                  <a:tcPr/>
                </a:tc>
                <a:tc>
                  <a:txBody>
                    <a:bodyPr/>
                    <a:lstStyle/>
                    <a:p>
                      <a:pPr algn="r">
                        <a:lnSpc>
                          <a:spcPct val="107000"/>
                        </a:lnSpc>
                        <a:spcAft>
                          <a:spcPts val="0"/>
                        </a:spcAft>
                      </a:pPr>
                      <a:r>
                        <a:rPr lang="es-EC" sz="1050" dirty="0">
                          <a:effectLst/>
                        </a:rPr>
                        <a:t>1114</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a:effectLst/>
                        </a:rPr>
                        <a:t>100,00%</a:t>
                      </a:r>
                      <a:endParaRPr lang="en-US"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c>
                  <a:txBody>
                    <a:bodyPr/>
                    <a:lstStyle/>
                    <a:p>
                      <a:pPr algn="r">
                        <a:lnSpc>
                          <a:spcPct val="107000"/>
                        </a:lnSpc>
                        <a:spcAft>
                          <a:spcPts val="0"/>
                        </a:spcAft>
                      </a:pPr>
                      <a:r>
                        <a:rPr lang="es-EC" sz="1050" dirty="0">
                          <a:effectLst/>
                        </a:rPr>
                        <a:t>285,90%</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797" marR="54797" marT="0" marB="0" anchor="ctr"/>
                </a:tc>
              </a:tr>
            </a:tbl>
          </a:graphicData>
        </a:graphic>
      </p:graphicFrame>
      <p:sp>
        <p:nvSpPr>
          <p:cNvPr id="5" name="Marcador de texto 2"/>
          <p:cNvSpPr txBox="1">
            <a:spLocks/>
          </p:cNvSpPr>
          <p:nvPr/>
        </p:nvSpPr>
        <p:spPr>
          <a:xfrm>
            <a:off x="467544" y="-99392"/>
            <a:ext cx="8280920" cy="404664"/>
          </a:xfrm>
          <a:prstGeom prst="rect">
            <a:avLst/>
          </a:prstGeom>
        </p:spPr>
        <p:txBody>
          <a:bodyPr/>
          <a:lstStyle>
            <a:lvl1pPr marL="342900" indent="-342900" algn="l" rtl="0" eaLnBrk="0" fontAlgn="base" hangingPunct="0">
              <a:spcBef>
                <a:spcPct val="20000"/>
              </a:spcBef>
              <a:spcAft>
                <a:spcPct val="0"/>
              </a:spcAft>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400">
                <a:solidFill>
                  <a:schemeClr val="bg1"/>
                </a:solidFill>
                <a:latin typeface="+mn-lt"/>
              </a:defRPr>
            </a:lvl4pPr>
            <a:lvl5pPr marL="2057400" indent="-228600" algn="l" rtl="0" eaLnBrk="0" fontAlgn="base" hangingPunct="0">
              <a:spcBef>
                <a:spcPct val="20000"/>
              </a:spcBef>
              <a:spcAft>
                <a:spcPct val="0"/>
              </a:spcAft>
              <a:buChar char="»"/>
              <a:defRPr sz="2400">
                <a:solidFill>
                  <a:schemeClr val="bg1"/>
                </a:solidFill>
                <a:latin typeface="+mn-lt"/>
              </a:defRPr>
            </a:lvl5pPr>
            <a:lvl6pPr marL="2514600" indent="-228600" algn="l" rtl="0" fontAlgn="base">
              <a:spcBef>
                <a:spcPct val="20000"/>
              </a:spcBef>
              <a:spcAft>
                <a:spcPct val="0"/>
              </a:spcAft>
              <a:buChar char="»"/>
              <a:defRPr sz="2400">
                <a:solidFill>
                  <a:schemeClr val="bg1"/>
                </a:solidFill>
                <a:latin typeface="+mn-lt"/>
              </a:defRPr>
            </a:lvl6pPr>
            <a:lvl7pPr marL="2971800" indent="-228600" algn="l" rtl="0" fontAlgn="base">
              <a:spcBef>
                <a:spcPct val="20000"/>
              </a:spcBef>
              <a:spcAft>
                <a:spcPct val="0"/>
              </a:spcAft>
              <a:buChar char="»"/>
              <a:defRPr sz="2400">
                <a:solidFill>
                  <a:schemeClr val="bg1"/>
                </a:solidFill>
                <a:latin typeface="+mn-lt"/>
              </a:defRPr>
            </a:lvl7pPr>
            <a:lvl8pPr marL="3429000" indent="-228600" algn="l" rtl="0" fontAlgn="base">
              <a:spcBef>
                <a:spcPct val="20000"/>
              </a:spcBef>
              <a:spcAft>
                <a:spcPct val="0"/>
              </a:spcAft>
              <a:buChar char="»"/>
              <a:defRPr sz="2400">
                <a:solidFill>
                  <a:schemeClr val="bg1"/>
                </a:solidFill>
                <a:latin typeface="+mn-lt"/>
              </a:defRPr>
            </a:lvl8pPr>
            <a:lvl9pPr marL="3886200" indent="-228600" algn="l" rtl="0" fontAlgn="base">
              <a:spcBef>
                <a:spcPct val="20000"/>
              </a:spcBef>
              <a:spcAft>
                <a:spcPct val="0"/>
              </a:spcAft>
              <a:buChar char="»"/>
              <a:defRPr sz="2400">
                <a:solidFill>
                  <a:schemeClr val="bg1"/>
                </a:solidFill>
                <a:latin typeface="+mn-lt"/>
              </a:defRPr>
            </a:lvl9pPr>
          </a:lstStyle>
          <a:p>
            <a:pPr marL="0" indent="0" algn="just">
              <a:lnSpc>
                <a:spcPct val="150000"/>
              </a:lnSpc>
              <a:spcAft>
                <a:spcPts val="0"/>
              </a:spcAft>
              <a:buNone/>
            </a:pPr>
            <a:r>
              <a:rPr lang="es-EC" sz="1800" b="1" kern="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Pregunta 1</a:t>
            </a:r>
            <a:r>
              <a:rPr lang="es-EC" sz="1800" kern="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s-EC" sz="1800" b="1" kern="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¿Indique cuáles son los centros comerciales a los que usted </a:t>
            </a:r>
          </a:p>
          <a:p>
            <a:pPr marL="0" indent="0" algn="just">
              <a:lnSpc>
                <a:spcPct val="150000"/>
              </a:lnSpc>
              <a:spcAft>
                <a:spcPts val="0"/>
              </a:spcAft>
              <a:buNone/>
            </a:pPr>
            <a:r>
              <a:rPr lang="es-EC" sz="1800" b="1" kern="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acude con mayor frecuencia?</a:t>
            </a:r>
            <a:endParaRPr lang="en-US" sz="1800" kern="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endParaRPr lang="es-EC" sz="1800" kern="0" dirty="0"/>
          </a:p>
        </p:txBody>
      </p:sp>
    </p:spTree>
    <p:extLst>
      <p:ext uri="{BB962C8B-B14F-4D97-AF65-F5344CB8AC3E}">
        <p14:creationId xmlns:p14="http://schemas.microsoft.com/office/powerpoint/2010/main" val="2731133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p:cNvGraphicFramePr/>
          <p:nvPr>
            <p:extLst>
              <p:ext uri="{D42A27DB-BD31-4B8C-83A1-F6EECF244321}">
                <p14:modId xmlns:p14="http://schemas.microsoft.com/office/powerpoint/2010/main" val="308128265"/>
              </p:ext>
            </p:extLst>
          </p:nvPr>
        </p:nvGraphicFramePr>
        <p:xfrm>
          <a:off x="395536" y="116632"/>
          <a:ext cx="8496944" cy="57606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58481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25136" y="0"/>
            <a:ext cx="8892480" cy="786754"/>
          </a:xfrm>
          <a:prstGeom prst="rect">
            <a:avLst/>
          </a:prstGeom>
        </p:spPr>
        <p:txBody>
          <a:bodyPr wrap="square">
            <a:spAutoFit/>
          </a:bodyPr>
          <a:lstStyle/>
          <a:p>
            <a:pPr algn="just">
              <a:lnSpc>
                <a:spcPct val="150000"/>
              </a:lnSpc>
              <a:spcAft>
                <a:spcPts val="800"/>
              </a:spcAft>
            </a:pPr>
            <a:r>
              <a:rPr lang="es-EC"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Pregunta 5 ¿Qué factores influyen para usted como consumidor al momento de realizar una compra o adquirir un servicio?</a:t>
            </a:r>
            <a:endPar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165470068"/>
              </p:ext>
            </p:extLst>
          </p:nvPr>
        </p:nvGraphicFramePr>
        <p:xfrm>
          <a:off x="225134" y="806029"/>
          <a:ext cx="8451320" cy="5175360"/>
        </p:xfrm>
        <a:graphic>
          <a:graphicData uri="http://schemas.openxmlformats.org/drawingml/2006/table">
            <a:tbl>
              <a:tblPr firstRow="1" firstCol="1" bandRow="1">
                <a:tableStyleId>{3B4B98B0-60AC-42C2-AFA5-B58CD77FA1E5}</a:tableStyleId>
              </a:tblPr>
              <a:tblGrid>
                <a:gridCol w="1690264"/>
                <a:gridCol w="1690264"/>
                <a:gridCol w="1690264"/>
                <a:gridCol w="1690264"/>
                <a:gridCol w="1690264"/>
              </a:tblGrid>
              <a:tr h="229618">
                <a:tc gridSpan="5">
                  <a:txBody>
                    <a:bodyPr/>
                    <a:lstStyle/>
                    <a:p>
                      <a:pPr algn="ctr">
                        <a:lnSpc>
                          <a:spcPct val="150000"/>
                        </a:lnSpc>
                        <a:spcAft>
                          <a:spcPts val="0"/>
                        </a:spcAft>
                      </a:pPr>
                      <a:r>
                        <a:rPr lang="es-EC" sz="1050" dirty="0">
                          <a:solidFill>
                            <a:schemeClr val="tx1"/>
                          </a:solidFill>
                          <a:effectLst/>
                        </a:rPr>
                        <a:t>PREGUNTA 5</a:t>
                      </a:r>
                      <a:endPar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52278">
                <a:tc gridSpan="5">
                  <a:txBody>
                    <a:bodyPr/>
                    <a:lstStyle/>
                    <a:p>
                      <a:pPr algn="ctr">
                        <a:lnSpc>
                          <a:spcPct val="150000"/>
                        </a:lnSpc>
                        <a:spcAft>
                          <a:spcPts val="0"/>
                        </a:spcAft>
                      </a:pPr>
                      <a:r>
                        <a:rPr lang="es-EC" sz="1050">
                          <a:solidFill>
                            <a:schemeClr val="tx1"/>
                          </a:solidFill>
                          <a:effectLst/>
                        </a:rPr>
                        <a:t>¿Qué factores influyen para usted como consumidor al momento de realizar una compra o adquirir un servicio?</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29618">
                <a:tc rowSpan="2" gridSpan="2">
                  <a:txBody>
                    <a:bodyPr/>
                    <a:lstStyle/>
                    <a:p>
                      <a:pPr>
                        <a:lnSpc>
                          <a:spcPct val="150000"/>
                        </a:lnSpc>
                        <a:spcAft>
                          <a:spcPts val="0"/>
                        </a:spcAft>
                      </a:pPr>
                      <a:r>
                        <a:rPr lang="es-EC" sz="1050">
                          <a:solidFill>
                            <a:schemeClr val="tx1"/>
                          </a:solidFill>
                          <a:effectLst/>
                        </a:rPr>
                        <a:t> </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rowSpan="2" hMerge="1">
                  <a:txBody>
                    <a:bodyPr/>
                    <a:lstStyle/>
                    <a:p>
                      <a:endParaRPr lang="es-EC"/>
                    </a:p>
                  </a:txBody>
                  <a:tcPr/>
                </a:tc>
                <a:tc gridSpan="2">
                  <a:txBody>
                    <a:bodyPr/>
                    <a:lstStyle/>
                    <a:p>
                      <a:pPr algn="ctr">
                        <a:lnSpc>
                          <a:spcPct val="150000"/>
                        </a:lnSpc>
                        <a:spcAft>
                          <a:spcPts val="0"/>
                        </a:spcAft>
                      </a:pPr>
                      <a:r>
                        <a:rPr lang="es-EC" sz="1050">
                          <a:solidFill>
                            <a:schemeClr val="tx1"/>
                          </a:solidFill>
                          <a:effectLst/>
                        </a:rPr>
                        <a:t>Respuestas</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hMerge="1">
                  <a:txBody>
                    <a:bodyPr/>
                    <a:lstStyle/>
                    <a:p>
                      <a:endParaRPr lang="es-EC"/>
                    </a:p>
                  </a:txBody>
                  <a:tcPr/>
                </a:tc>
                <a:tc rowSpan="2">
                  <a:txBody>
                    <a:bodyPr/>
                    <a:lstStyle/>
                    <a:p>
                      <a:pPr algn="ctr">
                        <a:lnSpc>
                          <a:spcPct val="150000"/>
                        </a:lnSpc>
                        <a:spcAft>
                          <a:spcPts val="0"/>
                        </a:spcAft>
                      </a:pPr>
                      <a:r>
                        <a:rPr lang="es-EC" sz="1050">
                          <a:solidFill>
                            <a:schemeClr val="tx1"/>
                          </a:solidFill>
                          <a:effectLst/>
                        </a:rPr>
                        <a:t>Porcentaje de casos</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229618">
                <a:tc gridSpan="2" vMerge="1">
                  <a:txBody>
                    <a:bodyPr/>
                    <a:lstStyle/>
                    <a:p>
                      <a:endParaRPr lang="es-EC"/>
                    </a:p>
                  </a:txBody>
                  <a:tcPr/>
                </a:tc>
                <a:tc hMerge="1" vMerge="1">
                  <a:txBody>
                    <a:bodyPr/>
                    <a:lstStyle/>
                    <a:p>
                      <a:endParaRPr lang="es-EC"/>
                    </a:p>
                  </a:txBody>
                  <a:tcPr/>
                </a:tc>
                <a:tc>
                  <a:txBody>
                    <a:bodyPr/>
                    <a:lstStyle/>
                    <a:p>
                      <a:pPr algn="ctr">
                        <a:lnSpc>
                          <a:spcPct val="150000"/>
                        </a:lnSpc>
                        <a:spcAft>
                          <a:spcPts val="0"/>
                        </a:spcAft>
                      </a:pPr>
                      <a:r>
                        <a:rPr lang="es-EC" sz="1050">
                          <a:solidFill>
                            <a:schemeClr val="tx1"/>
                          </a:solidFill>
                          <a:effectLst/>
                        </a:rPr>
                        <a:t>Nº</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ctr">
                        <a:lnSpc>
                          <a:spcPct val="150000"/>
                        </a:lnSpc>
                        <a:spcAft>
                          <a:spcPts val="0"/>
                        </a:spcAft>
                      </a:pPr>
                      <a:r>
                        <a:rPr lang="es-EC" sz="1050">
                          <a:solidFill>
                            <a:schemeClr val="tx1"/>
                          </a:solidFill>
                          <a:effectLst/>
                        </a:rPr>
                        <a:t>Porcentaje</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vMerge="1">
                  <a:txBody>
                    <a:bodyPr/>
                    <a:lstStyle/>
                    <a:p>
                      <a:endParaRPr lang="es-EC"/>
                    </a:p>
                  </a:txBody>
                  <a:tcPr/>
                </a:tc>
              </a:tr>
              <a:tr h="252278">
                <a:tc rowSpan="13">
                  <a:txBody>
                    <a:bodyPr/>
                    <a:lstStyle/>
                    <a:p>
                      <a:pPr>
                        <a:lnSpc>
                          <a:spcPct val="150000"/>
                        </a:lnSpc>
                        <a:spcAft>
                          <a:spcPts val="0"/>
                        </a:spcAft>
                      </a:pPr>
                      <a:r>
                        <a:rPr lang="es-EC" sz="1050">
                          <a:solidFill>
                            <a:schemeClr val="tx1"/>
                          </a:solidFill>
                          <a:effectLst/>
                        </a:rPr>
                        <a:t>PREGUNTA 5</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nSpc>
                          <a:spcPct val="150000"/>
                        </a:lnSpc>
                        <a:spcAft>
                          <a:spcPts val="0"/>
                        </a:spcAft>
                      </a:pPr>
                      <a:r>
                        <a:rPr lang="es-EC" sz="1050">
                          <a:solidFill>
                            <a:schemeClr val="tx1"/>
                          </a:solidFill>
                          <a:effectLst/>
                        </a:rPr>
                        <a:t>ESTILO DE VIDA</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217</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26,00%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56,80%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229618">
                <a:tc vMerge="1">
                  <a:txBody>
                    <a:bodyPr/>
                    <a:lstStyle/>
                    <a:p>
                      <a:endParaRPr lang="es-EC"/>
                    </a:p>
                  </a:txBody>
                  <a:tcPr/>
                </a:tc>
                <a:tc>
                  <a:txBody>
                    <a:bodyPr/>
                    <a:lstStyle/>
                    <a:p>
                      <a:pPr>
                        <a:lnSpc>
                          <a:spcPct val="150000"/>
                        </a:lnSpc>
                        <a:spcAft>
                          <a:spcPts val="0"/>
                        </a:spcAft>
                      </a:pPr>
                      <a:r>
                        <a:rPr lang="es-EC" sz="1050">
                          <a:solidFill>
                            <a:schemeClr val="tx1"/>
                          </a:solidFill>
                          <a:effectLst/>
                        </a:rPr>
                        <a:t>OCUPACIÓN</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117</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14,00%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30,60%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229618">
                <a:tc vMerge="1">
                  <a:txBody>
                    <a:bodyPr/>
                    <a:lstStyle/>
                    <a:p>
                      <a:endParaRPr lang="es-EC"/>
                    </a:p>
                  </a:txBody>
                  <a:tcPr/>
                </a:tc>
                <a:tc>
                  <a:txBody>
                    <a:bodyPr/>
                    <a:lstStyle/>
                    <a:p>
                      <a:pPr>
                        <a:lnSpc>
                          <a:spcPct val="150000"/>
                        </a:lnSpc>
                        <a:spcAft>
                          <a:spcPts val="0"/>
                        </a:spcAft>
                      </a:pPr>
                      <a:r>
                        <a:rPr lang="es-EC" sz="1050">
                          <a:solidFill>
                            <a:schemeClr val="tx1"/>
                          </a:solidFill>
                          <a:effectLst/>
                        </a:rPr>
                        <a:t>EDAD</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17</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2,00%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4,50%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229618">
                <a:tc vMerge="1">
                  <a:txBody>
                    <a:bodyPr/>
                    <a:lstStyle/>
                    <a:p>
                      <a:endParaRPr lang="es-EC"/>
                    </a:p>
                  </a:txBody>
                  <a:tcPr/>
                </a:tc>
                <a:tc>
                  <a:txBody>
                    <a:bodyPr/>
                    <a:lstStyle/>
                    <a:p>
                      <a:pPr>
                        <a:lnSpc>
                          <a:spcPct val="150000"/>
                        </a:lnSpc>
                        <a:spcAft>
                          <a:spcPts val="0"/>
                        </a:spcAft>
                      </a:pPr>
                      <a:r>
                        <a:rPr lang="es-EC" sz="1050">
                          <a:solidFill>
                            <a:schemeClr val="tx1"/>
                          </a:solidFill>
                          <a:effectLst/>
                        </a:rPr>
                        <a:t>GÉNERO</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6</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0,70%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1,60%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459237">
                <a:tc vMerge="1">
                  <a:txBody>
                    <a:bodyPr/>
                    <a:lstStyle/>
                    <a:p>
                      <a:endParaRPr lang="es-EC"/>
                    </a:p>
                  </a:txBody>
                  <a:tcPr/>
                </a:tc>
                <a:tc>
                  <a:txBody>
                    <a:bodyPr/>
                    <a:lstStyle/>
                    <a:p>
                      <a:pPr>
                        <a:lnSpc>
                          <a:spcPct val="150000"/>
                        </a:lnSpc>
                        <a:spcAft>
                          <a:spcPts val="0"/>
                        </a:spcAft>
                      </a:pPr>
                      <a:r>
                        <a:rPr lang="es-EC" sz="1050">
                          <a:solidFill>
                            <a:schemeClr val="tx1"/>
                          </a:solidFill>
                          <a:effectLst/>
                        </a:rPr>
                        <a:t>UBICACIÓN DEL CLIENTE</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177</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21,20%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46,30%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229618">
                <a:tc vMerge="1">
                  <a:txBody>
                    <a:bodyPr/>
                    <a:lstStyle/>
                    <a:p>
                      <a:endParaRPr lang="es-EC"/>
                    </a:p>
                  </a:txBody>
                  <a:tcPr/>
                </a:tc>
                <a:tc>
                  <a:txBody>
                    <a:bodyPr/>
                    <a:lstStyle/>
                    <a:p>
                      <a:pPr>
                        <a:lnSpc>
                          <a:spcPct val="150000"/>
                        </a:lnSpc>
                        <a:spcAft>
                          <a:spcPts val="0"/>
                        </a:spcAft>
                      </a:pPr>
                      <a:r>
                        <a:rPr lang="es-EC" sz="1050">
                          <a:solidFill>
                            <a:schemeClr val="tx1"/>
                          </a:solidFill>
                          <a:effectLst/>
                        </a:rPr>
                        <a:t>MODA</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90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10,80%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23,60%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504557">
                <a:tc vMerge="1">
                  <a:txBody>
                    <a:bodyPr/>
                    <a:lstStyle/>
                    <a:p>
                      <a:endParaRPr lang="es-EC"/>
                    </a:p>
                  </a:txBody>
                  <a:tcPr/>
                </a:tc>
                <a:tc>
                  <a:txBody>
                    <a:bodyPr/>
                    <a:lstStyle/>
                    <a:p>
                      <a:pPr>
                        <a:lnSpc>
                          <a:spcPct val="150000"/>
                        </a:lnSpc>
                        <a:spcAft>
                          <a:spcPts val="0"/>
                        </a:spcAft>
                      </a:pPr>
                      <a:r>
                        <a:rPr lang="es-EC" sz="1050">
                          <a:solidFill>
                            <a:schemeClr val="tx1"/>
                          </a:solidFill>
                          <a:effectLst/>
                        </a:rPr>
                        <a:t>PREFERENCIAS DE VESTIMENTA</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77</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9,20%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dirty="0">
                          <a:solidFill>
                            <a:schemeClr val="tx1"/>
                          </a:solidFill>
                          <a:effectLst/>
                        </a:rPr>
                        <a:t>20,20%</a:t>
                      </a:r>
                      <a:endPar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252278">
                <a:tc vMerge="1">
                  <a:txBody>
                    <a:bodyPr/>
                    <a:lstStyle/>
                    <a:p>
                      <a:endParaRPr lang="es-EC"/>
                    </a:p>
                  </a:txBody>
                  <a:tcPr/>
                </a:tc>
                <a:tc>
                  <a:txBody>
                    <a:bodyPr/>
                    <a:lstStyle/>
                    <a:p>
                      <a:pPr>
                        <a:lnSpc>
                          <a:spcPct val="150000"/>
                        </a:lnSpc>
                        <a:spcAft>
                          <a:spcPts val="0"/>
                        </a:spcAft>
                      </a:pPr>
                      <a:r>
                        <a:rPr lang="es-EC" sz="1050">
                          <a:solidFill>
                            <a:schemeClr val="tx1"/>
                          </a:solidFill>
                          <a:effectLst/>
                        </a:rPr>
                        <a:t>GRUPOS SOCIALES</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16</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1,90%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4,20%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252278">
                <a:tc vMerge="1">
                  <a:txBody>
                    <a:bodyPr/>
                    <a:lstStyle/>
                    <a:p>
                      <a:endParaRPr lang="es-EC"/>
                    </a:p>
                  </a:txBody>
                  <a:tcPr/>
                </a:tc>
                <a:tc>
                  <a:txBody>
                    <a:bodyPr/>
                    <a:lstStyle/>
                    <a:p>
                      <a:pPr>
                        <a:lnSpc>
                          <a:spcPct val="150000"/>
                        </a:lnSpc>
                        <a:spcAft>
                          <a:spcPts val="0"/>
                        </a:spcAft>
                      </a:pPr>
                      <a:r>
                        <a:rPr lang="es-EC" sz="1050">
                          <a:solidFill>
                            <a:schemeClr val="tx1"/>
                          </a:solidFill>
                          <a:effectLst/>
                        </a:rPr>
                        <a:t>CLASE SOCIAL</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25</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3,00%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6,50%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252278">
                <a:tc vMerge="1">
                  <a:txBody>
                    <a:bodyPr/>
                    <a:lstStyle/>
                    <a:p>
                      <a:endParaRPr lang="es-EC"/>
                    </a:p>
                  </a:txBody>
                  <a:tcPr/>
                </a:tc>
                <a:tc>
                  <a:txBody>
                    <a:bodyPr/>
                    <a:lstStyle/>
                    <a:p>
                      <a:pPr>
                        <a:lnSpc>
                          <a:spcPct val="150000"/>
                        </a:lnSpc>
                        <a:spcAft>
                          <a:spcPts val="0"/>
                        </a:spcAft>
                      </a:pPr>
                      <a:r>
                        <a:rPr lang="es-EC" sz="1050">
                          <a:solidFill>
                            <a:schemeClr val="tx1"/>
                          </a:solidFill>
                          <a:effectLst/>
                        </a:rPr>
                        <a:t>MOTIVACIÓN</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27</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3,20%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7,10%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252278">
                <a:tc vMerge="1">
                  <a:txBody>
                    <a:bodyPr/>
                    <a:lstStyle/>
                    <a:p>
                      <a:endParaRPr lang="es-EC"/>
                    </a:p>
                  </a:txBody>
                  <a:tcPr/>
                </a:tc>
                <a:tc>
                  <a:txBody>
                    <a:bodyPr/>
                    <a:lstStyle/>
                    <a:p>
                      <a:pPr>
                        <a:lnSpc>
                          <a:spcPct val="150000"/>
                        </a:lnSpc>
                        <a:spcAft>
                          <a:spcPts val="0"/>
                        </a:spcAft>
                      </a:pPr>
                      <a:r>
                        <a:rPr lang="es-EC" sz="1050">
                          <a:solidFill>
                            <a:schemeClr val="tx1"/>
                          </a:solidFill>
                          <a:effectLst/>
                        </a:rPr>
                        <a:t>PERCEPCIÓN</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13</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1,60%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3,40%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252278">
                <a:tc vMerge="1">
                  <a:txBody>
                    <a:bodyPr/>
                    <a:lstStyle/>
                    <a:p>
                      <a:endParaRPr lang="es-EC"/>
                    </a:p>
                  </a:txBody>
                  <a:tcPr/>
                </a:tc>
                <a:tc>
                  <a:txBody>
                    <a:bodyPr/>
                    <a:lstStyle/>
                    <a:p>
                      <a:pPr>
                        <a:lnSpc>
                          <a:spcPct val="150000"/>
                        </a:lnSpc>
                        <a:spcAft>
                          <a:spcPts val="0"/>
                        </a:spcAft>
                      </a:pPr>
                      <a:r>
                        <a:rPr lang="es-EC" sz="1050">
                          <a:solidFill>
                            <a:schemeClr val="tx1"/>
                          </a:solidFill>
                          <a:effectLst/>
                        </a:rPr>
                        <a:t>PERSONALIDAD</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39</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4,70%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10,20%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504557">
                <a:tc vMerge="1">
                  <a:txBody>
                    <a:bodyPr/>
                    <a:lstStyle/>
                    <a:p>
                      <a:endParaRPr lang="es-EC"/>
                    </a:p>
                  </a:txBody>
                  <a:tcPr/>
                </a:tc>
                <a:tc>
                  <a:txBody>
                    <a:bodyPr/>
                    <a:lstStyle/>
                    <a:p>
                      <a:pPr>
                        <a:lnSpc>
                          <a:spcPct val="150000"/>
                        </a:lnSpc>
                        <a:spcAft>
                          <a:spcPts val="0"/>
                        </a:spcAft>
                      </a:pPr>
                      <a:r>
                        <a:rPr lang="es-EC" sz="1050">
                          <a:solidFill>
                            <a:schemeClr val="tx1"/>
                          </a:solidFill>
                          <a:effectLst/>
                        </a:rPr>
                        <a:t>COMPRADOR COMPULSIVO</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14</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dirty="0">
                          <a:solidFill>
                            <a:schemeClr val="tx1"/>
                          </a:solidFill>
                          <a:effectLst/>
                        </a:rPr>
                        <a:t>1,70%</a:t>
                      </a:r>
                      <a:endPar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3,70%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r h="229618">
                <a:tc gridSpan="2">
                  <a:txBody>
                    <a:bodyPr/>
                    <a:lstStyle/>
                    <a:p>
                      <a:pPr>
                        <a:lnSpc>
                          <a:spcPct val="150000"/>
                        </a:lnSpc>
                        <a:spcAft>
                          <a:spcPts val="0"/>
                        </a:spcAft>
                      </a:pPr>
                      <a:r>
                        <a:rPr lang="es-EC" sz="1050">
                          <a:solidFill>
                            <a:schemeClr val="tx1"/>
                          </a:solidFill>
                          <a:effectLst/>
                        </a:rPr>
                        <a:t>Total</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hMerge="1">
                  <a:txBody>
                    <a:bodyPr/>
                    <a:lstStyle/>
                    <a:p>
                      <a:endParaRPr lang="es-EC"/>
                    </a:p>
                  </a:txBody>
                  <a:tcPr/>
                </a:tc>
                <a:tc>
                  <a:txBody>
                    <a:bodyPr/>
                    <a:lstStyle/>
                    <a:p>
                      <a:pPr algn="r">
                        <a:lnSpc>
                          <a:spcPct val="150000"/>
                        </a:lnSpc>
                        <a:spcAft>
                          <a:spcPts val="0"/>
                        </a:spcAft>
                      </a:pPr>
                      <a:r>
                        <a:rPr lang="es-EC" sz="1050">
                          <a:solidFill>
                            <a:schemeClr val="tx1"/>
                          </a:solidFill>
                          <a:effectLst/>
                        </a:rPr>
                        <a:t>835</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a:solidFill>
                            <a:schemeClr val="tx1"/>
                          </a:solidFill>
                          <a:effectLst/>
                        </a:rPr>
                        <a:t>100,00%</a:t>
                      </a:r>
                      <a:endParaRPr lang="en-US" sz="105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c>
                  <a:txBody>
                    <a:bodyPr/>
                    <a:lstStyle/>
                    <a:p>
                      <a:pPr algn="r">
                        <a:lnSpc>
                          <a:spcPct val="150000"/>
                        </a:lnSpc>
                        <a:spcAft>
                          <a:spcPts val="0"/>
                        </a:spcAft>
                      </a:pPr>
                      <a:r>
                        <a:rPr lang="es-EC" sz="1050" dirty="0">
                          <a:solidFill>
                            <a:schemeClr val="tx1"/>
                          </a:solidFill>
                          <a:effectLst/>
                        </a:rPr>
                        <a:t>218,60%</a:t>
                      </a:r>
                      <a:endPar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965" marR="32965" marT="0" marB="0" anchor="ctr"/>
                </a:tc>
              </a:tr>
            </a:tbl>
          </a:graphicData>
        </a:graphic>
      </p:graphicFrame>
    </p:spTree>
    <p:extLst>
      <p:ext uri="{BB962C8B-B14F-4D97-AF65-F5344CB8AC3E}">
        <p14:creationId xmlns:p14="http://schemas.microsoft.com/office/powerpoint/2010/main" val="22001187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p:cNvGraphicFramePr>
            <a:graphicFrameLocks/>
          </p:cNvGraphicFramePr>
          <p:nvPr>
            <p:extLst>
              <p:ext uri="{D42A27DB-BD31-4B8C-83A1-F6EECF244321}">
                <p14:modId xmlns:p14="http://schemas.microsoft.com/office/powerpoint/2010/main" val="479949934"/>
              </p:ext>
            </p:extLst>
          </p:nvPr>
        </p:nvGraphicFramePr>
        <p:xfrm>
          <a:off x="683568" y="692696"/>
          <a:ext cx="7488832"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0681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95536" y="12773"/>
            <a:ext cx="8640960" cy="923330"/>
          </a:xfrm>
          <a:prstGeom prst="rect">
            <a:avLst/>
          </a:prstGeom>
        </p:spPr>
        <p:txBody>
          <a:bodyPr wrap="square">
            <a:spAutoFit/>
          </a:bodyPr>
          <a:lstStyle/>
          <a:p>
            <a:pPr algn="just">
              <a:lnSpc>
                <a:spcPct val="150000"/>
              </a:lnSpc>
              <a:spcAft>
                <a:spcPts val="800"/>
              </a:spcAft>
            </a:pPr>
            <a:r>
              <a:rPr lang="es-EC"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Pregunta 6 </a:t>
            </a:r>
            <a:r>
              <a:rPr lang="es-EC"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s-EC"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Para usted, qué factor es el que más influye al momento de acudir a un centro comercial del Distrito Metropolitano de Quito?</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558191315"/>
              </p:ext>
            </p:extLst>
          </p:nvPr>
        </p:nvGraphicFramePr>
        <p:xfrm>
          <a:off x="413075" y="936104"/>
          <a:ext cx="8263380" cy="5295264"/>
        </p:xfrm>
        <a:graphic>
          <a:graphicData uri="http://schemas.openxmlformats.org/drawingml/2006/table">
            <a:tbl>
              <a:tblPr firstRow="1" firstCol="1" bandRow="1">
                <a:tableStyleId>{3B4B98B0-60AC-42C2-AFA5-B58CD77FA1E5}</a:tableStyleId>
              </a:tblPr>
              <a:tblGrid>
                <a:gridCol w="1652676"/>
                <a:gridCol w="1652676"/>
                <a:gridCol w="1652676"/>
                <a:gridCol w="1652676"/>
                <a:gridCol w="1652676"/>
              </a:tblGrid>
              <a:tr h="249925">
                <a:tc gridSpan="5">
                  <a:txBody>
                    <a:bodyPr/>
                    <a:lstStyle/>
                    <a:p>
                      <a:pPr algn="ctr">
                        <a:lnSpc>
                          <a:spcPct val="150000"/>
                        </a:lnSpc>
                        <a:spcAft>
                          <a:spcPts val="0"/>
                        </a:spcAft>
                      </a:pPr>
                      <a:r>
                        <a:rPr lang="es-EC" sz="1200" dirty="0">
                          <a:effectLst/>
                        </a:rPr>
                        <a:t>PREGUNTA 6</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453072">
                <a:tc gridSpan="5">
                  <a:txBody>
                    <a:bodyPr/>
                    <a:lstStyle/>
                    <a:p>
                      <a:pPr algn="ctr">
                        <a:lnSpc>
                          <a:spcPct val="150000"/>
                        </a:lnSpc>
                        <a:spcAft>
                          <a:spcPts val="0"/>
                        </a:spcAft>
                      </a:pPr>
                      <a:r>
                        <a:rPr lang="es-EC" sz="1200">
                          <a:effectLst/>
                        </a:rPr>
                        <a:t>¿Para usted, qué factor es el que más influye al momento de acudir a un centro comercial del Distrito Metropolitano de Quito?</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49925">
                <a:tc rowSpan="2" gridSpan="2">
                  <a:txBody>
                    <a:bodyPr/>
                    <a:lstStyle/>
                    <a:p>
                      <a:pPr>
                        <a:lnSpc>
                          <a:spcPct val="150000"/>
                        </a:lnSpc>
                        <a:spcAft>
                          <a:spcPts val="0"/>
                        </a:spcAft>
                      </a:pPr>
                      <a:r>
                        <a:rPr lang="es-EC" sz="1200">
                          <a:effectLst/>
                        </a:rPr>
                        <a:t> </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rowSpan="2" hMerge="1">
                  <a:txBody>
                    <a:bodyPr/>
                    <a:lstStyle/>
                    <a:p>
                      <a:endParaRPr lang="es-EC"/>
                    </a:p>
                  </a:txBody>
                  <a:tcPr/>
                </a:tc>
                <a:tc gridSpan="2">
                  <a:txBody>
                    <a:bodyPr/>
                    <a:lstStyle/>
                    <a:p>
                      <a:pPr algn="ctr">
                        <a:lnSpc>
                          <a:spcPct val="150000"/>
                        </a:lnSpc>
                        <a:spcAft>
                          <a:spcPts val="0"/>
                        </a:spcAft>
                      </a:pPr>
                      <a:r>
                        <a:rPr lang="es-EC" sz="1200">
                          <a:effectLst/>
                        </a:rPr>
                        <a:t>Respuestas</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hMerge="1">
                  <a:txBody>
                    <a:bodyPr/>
                    <a:lstStyle/>
                    <a:p>
                      <a:endParaRPr lang="es-EC"/>
                    </a:p>
                  </a:txBody>
                  <a:tcPr/>
                </a:tc>
                <a:tc rowSpan="2">
                  <a:txBody>
                    <a:bodyPr/>
                    <a:lstStyle/>
                    <a:p>
                      <a:pPr algn="ctr">
                        <a:lnSpc>
                          <a:spcPct val="150000"/>
                        </a:lnSpc>
                        <a:spcAft>
                          <a:spcPts val="0"/>
                        </a:spcAft>
                      </a:pPr>
                      <a:r>
                        <a:rPr lang="es-EC" sz="1200">
                          <a:effectLst/>
                        </a:rPr>
                        <a:t>Porcentaje de casos</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r>
              <a:tr h="249925">
                <a:tc gridSpan="2" vMerge="1">
                  <a:txBody>
                    <a:bodyPr/>
                    <a:lstStyle/>
                    <a:p>
                      <a:endParaRPr lang="es-EC"/>
                    </a:p>
                  </a:txBody>
                  <a:tcPr/>
                </a:tc>
                <a:tc hMerge="1" vMerge="1">
                  <a:txBody>
                    <a:bodyPr/>
                    <a:lstStyle/>
                    <a:p>
                      <a:endParaRPr lang="es-EC"/>
                    </a:p>
                  </a:txBody>
                  <a:tcPr/>
                </a:tc>
                <a:tc>
                  <a:txBody>
                    <a:bodyPr/>
                    <a:lstStyle/>
                    <a:p>
                      <a:pPr algn="ctr">
                        <a:lnSpc>
                          <a:spcPct val="150000"/>
                        </a:lnSpc>
                        <a:spcAft>
                          <a:spcPts val="0"/>
                        </a:spcAft>
                      </a:pPr>
                      <a:r>
                        <a:rPr lang="es-EC" sz="1200">
                          <a:effectLst/>
                        </a:rPr>
                        <a:t>Nº</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ctr">
                        <a:lnSpc>
                          <a:spcPct val="150000"/>
                        </a:lnSpc>
                        <a:spcAft>
                          <a:spcPts val="0"/>
                        </a:spcAft>
                      </a:pPr>
                      <a:r>
                        <a:rPr lang="es-EC" sz="1200">
                          <a:effectLst/>
                        </a:rPr>
                        <a:t>Porcentaje</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vMerge="1">
                  <a:txBody>
                    <a:bodyPr/>
                    <a:lstStyle/>
                    <a:p>
                      <a:endParaRPr lang="es-EC"/>
                    </a:p>
                  </a:txBody>
                  <a:tcPr/>
                </a:tc>
              </a:tr>
              <a:tr h="453072">
                <a:tc rowSpan="9">
                  <a:txBody>
                    <a:bodyPr/>
                    <a:lstStyle/>
                    <a:p>
                      <a:pPr>
                        <a:lnSpc>
                          <a:spcPct val="150000"/>
                        </a:lnSpc>
                        <a:spcAft>
                          <a:spcPts val="0"/>
                        </a:spcAft>
                      </a:pPr>
                      <a:r>
                        <a:rPr lang="es-EC" sz="1200">
                          <a:effectLst/>
                        </a:rPr>
                        <a:t>PREGUNTA 6</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nSpc>
                          <a:spcPct val="150000"/>
                        </a:lnSpc>
                        <a:spcAft>
                          <a:spcPts val="0"/>
                        </a:spcAft>
                      </a:pPr>
                      <a:r>
                        <a:rPr lang="es-EC" sz="1200">
                          <a:effectLst/>
                        </a:rPr>
                        <a:t>LOCALIZACIÓN</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254</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28,40%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66,80%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r>
              <a:tr h="453072">
                <a:tc vMerge="1">
                  <a:txBody>
                    <a:bodyPr/>
                    <a:lstStyle/>
                    <a:p>
                      <a:endParaRPr lang="es-EC"/>
                    </a:p>
                  </a:txBody>
                  <a:tcPr/>
                </a:tc>
                <a:tc>
                  <a:txBody>
                    <a:bodyPr/>
                    <a:lstStyle/>
                    <a:p>
                      <a:pPr>
                        <a:lnSpc>
                          <a:spcPct val="150000"/>
                        </a:lnSpc>
                        <a:spcAft>
                          <a:spcPts val="0"/>
                        </a:spcAft>
                      </a:pPr>
                      <a:r>
                        <a:rPr lang="es-EC" sz="1200">
                          <a:effectLst/>
                        </a:rPr>
                        <a:t>ZONA GEOGRÁFICA</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27</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3,00%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7,10%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r>
              <a:tr h="453072">
                <a:tc vMerge="1">
                  <a:txBody>
                    <a:bodyPr/>
                    <a:lstStyle/>
                    <a:p>
                      <a:endParaRPr lang="es-EC"/>
                    </a:p>
                  </a:txBody>
                  <a:tcPr/>
                </a:tc>
                <a:tc>
                  <a:txBody>
                    <a:bodyPr/>
                    <a:lstStyle/>
                    <a:p>
                      <a:pPr>
                        <a:lnSpc>
                          <a:spcPct val="150000"/>
                        </a:lnSpc>
                        <a:spcAft>
                          <a:spcPts val="0"/>
                        </a:spcAft>
                      </a:pPr>
                      <a:r>
                        <a:rPr lang="es-EC" sz="1200">
                          <a:effectLst/>
                        </a:rPr>
                        <a:t>ÁREAS DE INFLUENCIA</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40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4,50%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10,50%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r>
              <a:tr h="453072">
                <a:tc vMerge="1">
                  <a:txBody>
                    <a:bodyPr/>
                    <a:lstStyle/>
                    <a:p>
                      <a:endParaRPr lang="es-EC"/>
                    </a:p>
                  </a:txBody>
                  <a:tcPr/>
                </a:tc>
                <a:tc>
                  <a:txBody>
                    <a:bodyPr/>
                    <a:lstStyle/>
                    <a:p>
                      <a:pPr>
                        <a:lnSpc>
                          <a:spcPct val="150000"/>
                        </a:lnSpc>
                        <a:spcAft>
                          <a:spcPts val="0"/>
                        </a:spcAft>
                      </a:pPr>
                      <a:r>
                        <a:rPr lang="es-EC" sz="1200">
                          <a:effectLst/>
                        </a:rPr>
                        <a:t>TIEMPOS DE ACCESO</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33</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3,70%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8,70%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r>
              <a:tr h="499850">
                <a:tc vMerge="1">
                  <a:txBody>
                    <a:bodyPr/>
                    <a:lstStyle/>
                    <a:p>
                      <a:endParaRPr lang="es-EC"/>
                    </a:p>
                  </a:txBody>
                  <a:tcPr/>
                </a:tc>
                <a:tc>
                  <a:txBody>
                    <a:bodyPr/>
                    <a:lstStyle/>
                    <a:p>
                      <a:pPr>
                        <a:lnSpc>
                          <a:spcPct val="150000"/>
                        </a:lnSpc>
                        <a:spcAft>
                          <a:spcPts val="0"/>
                        </a:spcAft>
                      </a:pPr>
                      <a:r>
                        <a:rPr lang="es-EC" sz="1200">
                          <a:effectLst/>
                        </a:rPr>
                        <a:t>MODO DE TRANSPORTE</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83</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9,30%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21,80%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r>
              <a:tr h="249925">
                <a:tc vMerge="1">
                  <a:txBody>
                    <a:bodyPr/>
                    <a:lstStyle/>
                    <a:p>
                      <a:endParaRPr lang="es-EC"/>
                    </a:p>
                  </a:txBody>
                  <a:tcPr/>
                </a:tc>
                <a:tc>
                  <a:txBody>
                    <a:bodyPr/>
                    <a:lstStyle/>
                    <a:p>
                      <a:pPr>
                        <a:lnSpc>
                          <a:spcPct val="150000"/>
                        </a:lnSpc>
                        <a:spcAft>
                          <a:spcPts val="0"/>
                        </a:spcAft>
                      </a:pPr>
                      <a:r>
                        <a:rPr lang="es-EC" sz="1200">
                          <a:effectLst/>
                        </a:rPr>
                        <a:t>TRÁFICO</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75</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8,40%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19,70%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r>
              <a:tr h="249925">
                <a:tc vMerge="1">
                  <a:txBody>
                    <a:bodyPr/>
                    <a:lstStyle/>
                    <a:p>
                      <a:endParaRPr lang="es-EC"/>
                    </a:p>
                  </a:txBody>
                  <a:tcPr/>
                </a:tc>
                <a:tc>
                  <a:txBody>
                    <a:bodyPr/>
                    <a:lstStyle/>
                    <a:p>
                      <a:pPr>
                        <a:lnSpc>
                          <a:spcPct val="150000"/>
                        </a:lnSpc>
                        <a:spcAft>
                          <a:spcPts val="0"/>
                        </a:spcAft>
                      </a:pPr>
                      <a:r>
                        <a:rPr lang="es-EC" sz="1200">
                          <a:effectLst/>
                        </a:rPr>
                        <a:t>PUBLICIDAD</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65</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7,30%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17,10%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r>
              <a:tr h="249925">
                <a:tc vMerge="1">
                  <a:txBody>
                    <a:bodyPr/>
                    <a:lstStyle/>
                    <a:p>
                      <a:endParaRPr lang="es-EC"/>
                    </a:p>
                  </a:txBody>
                  <a:tcPr/>
                </a:tc>
                <a:tc>
                  <a:txBody>
                    <a:bodyPr/>
                    <a:lstStyle/>
                    <a:p>
                      <a:pPr>
                        <a:lnSpc>
                          <a:spcPct val="150000"/>
                        </a:lnSpc>
                        <a:spcAft>
                          <a:spcPts val="0"/>
                        </a:spcAft>
                      </a:pPr>
                      <a:r>
                        <a:rPr lang="es-EC" sz="1200">
                          <a:effectLst/>
                        </a:rPr>
                        <a:t>PROMOCIÓN</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141</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15,80%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37,10%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r>
              <a:tr h="249925">
                <a:tc vMerge="1">
                  <a:txBody>
                    <a:bodyPr/>
                    <a:lstStyle/>
                    <a:p>
                      <a:endParaRPr lang="es-EC"/>
                    </a:p>
                  </a:txBody>
                  <a:tcPr/>
                </a:tc>
                <a:tc>
                  <a:txBody>
                    <a:bodyPr/>
                    <a:lstStyle/>
                    <a:p>
                      <a:pPr>
                        <a:lnSpc>
                          <a:spcPct val="150000"/>
                        </a:lnSpc>
                        <a:spcAft>
                          <a:spcPts val="0"/>
                        </a:spcAft>
                      </a:pPr>
                      <a:r>
                        <a:rPr lang="es-EC" sz="1200">
                          <a:effectLst/>
                        </a:rPr>
                        <a:t>DESCUENTOS</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177</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19,80%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46,60%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r>
              <a:tr h="249925">
                <a:tc gridSpan="2">
                  <a:txBody>
                    <a:bodyPr/>
                    <a:lstStyle/>
                    <a:p>
                      <a:pPr>
                        <a:lnSpc>
                          <a:spcPct val="150000"/>
                        </a:lnSpc>
                        <a:spcAft>
                          <a:spcPts val="0"/>
                        </a:spcAft>
                      </a:pPr>
                      <a:r>
                        <a:rPr lang="es-EC" sz="1200" dirty="0">
                          <a:effectLst/>
                        </a:rPr>
                        <a:t>Total</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hMerge="1">
                  <a:txBody>
                    <a:bodyPr/>
                    <a:lstStyle/>
                    <a:p>
                      <a:endParaRPr lang="es-EC"/>
                    </a:p>
                  </a:txBody>
                  <a:tcPr/>
                </a:tc>
                <a:tc>
                  <a:txBody>
                    <a:bodyPr/>
                    <a:lstStyle/>
                    <a:p>
                      <a:pPr algn="r">
                        <a:lnSpc>
                          <a:spcPct val="150000"/>
                        </a:lnSpc>
                        <a:spcAft>
                          <a:spcPts val="0"/>
                        </a:spcAft>
                      </a:pPr>
                      <a:r>
                        <a:rPr lang="es-EC" sz="1200">
                          <a:effectLst/>
                        </a:rPr>
                        <a:t>895</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a:effectLst/>
                        </a:rPr>
                        <a:t>100,00%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c>
                  <a:txBody>
                    <a:bodyPr/>
                    <a:lstStyle/>
                    <a:p>
                      <a:pPr algn="r">
                        <a:lnSpc>
                          <a:spcPct val="150000"/>
                        </a:lnSpc>
                        <a:spcAft>
                          <a:spcPts val="0"/>
                        </a:spcAft>
                      </a:pPr>
                      <a:r>
                        <a:rPr lang="es-EC" sz="1200" dirty="0">
                          <a:effectLst/>
                        </a:rPr>
                        <a:t>235,50%</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nchor="ctr"/>
                </a:tc>
              </a:tr>
            </a:tbl>
          </a:graphicData>
        </a:graphic>
      </p:graphicFrame>
    </p:spTree>
    <p:extLst>
      <p:ext uri="{BB962C8B-B14F-4D97-AF65-F5344CB8AC3E}">
        <p14:creationId xmlns:p14="http://schemas.microsoft.com/office/powerpoint/2010/main" val="27977570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a:graphicFrameLocks/>
          </p:cNvGraphicFramePr>
          <p:nvPr>
            <p:extLst>
              <p:ext uri="{D42A27DB-BD31-4B8C-83A1-F6EECF244321}">
                <p14:modId xmlns:p14="http://schemas.microsoft.com/office/powerpoint/2010/main" val="3692512102"/>
              </p:ext>
            </p:extLst>
          </p:nvPr>
        </p:nvGraphicFramePr>
        <p:xfrm>
          <a:off x="179512" y="188640"/>
          <a:ext cx="8568952"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43807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1520" y="0"/>
            <a:ext cx="8892480" cy="923330"/>
          </a:xfrm>
          <a:prstGeom prst="rect">
            <a:avLst/>
          </a:prstGeom>
        </p:spPr>
        <p:txBody>
          <a:bodyPr wrap="square">
            <a:spAutoFit/>
          </a:bodyPr>
          <a:lstStyle/>
          <a:p>
            <a:pPr>
              <a:lnSpc>
                <a:spcPct val="150000"/>
              </a:lnSpc>
              <a:spcAft>
                <a:spcPts val="0"/>
              </a:spcAft>
            </a:pPr>
            <a:r>
              <a:rPr lang="es-EC"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Pregunta  11 ¿Cuándo acude a un centro comercial, que sitio es de su preferencia? (Elija varias opciones)</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006666329"/>
              </p:ext>
            </p:extLst>
          </p:nvPr>
        </p:nvGraphicFramePr>
        <p:xfrm>
          <a:off x="395536" y="925188"/>
          <a:ext cx="8352927" cy="5063892"/>
        </p:xfrm>
        <a:graphic>
          <a:graphicData uri="http://schemas.openxmlformats.org/drawingml/2006/table">
            <a:tbl>
              <a:tblPr firstRow="1" firstCol="1" bandRow="1">
                <a:tableStyleId>{3B4B98B0-60AC-42C2-AFA5-B58CD77FA1E5}</a:tableStyleId>
              </a:tblPr>
              <a:tblGrid>
                <a:gridCol w="1702566"/>
                <a:gridCol w="2848544"/>
                <a:gridCol w="1088576"/>
                <a:gridCol w="1040400"/>
                <a:gridCol w="1672841"/>
              </a:tblGrid>
              <a:tr h="583332">
                <a:tc>
                  <a:txBody>
                    <a:bodyPr/>
                    <a:lstStyle/>
                    <a:p>
                      <a:pPr algn="ctr">
                        <a:lnSpc>
                          <a:spcPct val="150000"/>
                        </a:lnSpc>
                        <a:spcAft>
                          <a:spcPts val="0"/>
                        </a:spcAft>
                      </a:pPr>
                      <a:r>
                        <a:rPr lang="es-EC" sz="1400" dirty="0">
                          <a:solidFill>
                            <a:schemeClr val="tx1"/>
                          </a:solidFill>
                          <a:effectLst/>
                        </a:rPr>
                        <a:t> </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 </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Respuestas</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 </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Porcentaje de casos</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583332">
                <a:tc>
                  <a:txBody>
                    <a:bodyPr/>
                    <a:lstStyle/>
                    <a:p>
                      <a:pPr algn="ctr">
                        <a:lnSpc>
                          <a:spcPct val="150000"/>
                        </a:lnSpc>
                        <a:spcAft>
                          <a:spcPts val="0"/>
                        </a:spcAft>
                      </a:pPr>
                      <a:r>
                        <a:rPr lang="es-EC" sz="1400">
                          <a:solidFill>
                            <a:schemeClr val="tx1"/>
                          </a:solidFill>
                          <a:effectLst/>
                        </a:rPr>
                        <a:t> </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dirty="0">
                          <a:solidFill>
                            <a:schemeClr val="tx1"/>
                          </a:solidFill>
                          <a:effectLst/>
                        </a:rPr>
                        <a:t> </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Nº</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Porcentaje</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 </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272957">
                <a:tc>
                  <a:txBody>
                    <a:bodyPr/>
                    <a:lstStyle/>
                    <a:p>
                      <a:pPr>
                        <a:lnSpc>
                          <a:spcPct val="150000"/>
                        </a:lnSpc>
                        <a:spcAft>
                          <a:spcPts val="0"/>
                        </a:spcAft>
                      </a:pPr>
                      <a:r>
                        <a:rPr lang="es-EC" sz="1400">
                          <a:solidFill>
                            <a:schemeClr val="tx1"/>
                          </a:solidFill>
                          <a:effectLst/>
                        </a:rPr>
                        <a:t>PREGUNTA 11</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rPr>
                        <a:t>SUPERMERCADOS</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233</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18,1%</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60,7%</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317368">
                <a:tc>
                  <a:txBody>
                    <a:bodyPr/>
                    <a:lstStyle/>
                    <a:p>
                      <a:pPr>
                        <a:lnSpc>
                          <a:spcPct val="107000"/>
                        </a:lnSpc>
                      </a:pPr>
                      <a:endParaRPr lang="en-US" sz="1800" dirty="0">
                        <a:solidFill>
                          <a:schemeClr val="tx1"/>
                        </a:solidFill>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dirty="0">
                          <a:solidFill>
                            <a:schemeClr val="tx1"/>
                          </a:solidFill>
                          <a:effectLst/>
                        </a:rPr>
                        <a:t>ACCESORIOS EN GENERAL</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dirty="0">
                          <a:solidFill>
                            <a:schemeClr val="tx1"/>
                          </a:solidFill>
                          <a:effectLst/>
                        </a:rPr>
                        <a:t>36</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dirty="0">
                          <a:solidFill>
                            <a:schemeClr val="tx1"/>
                          </a:solidFill>
                          <a:effectLst/>
                        </a:rPr>
                        <a:t>2,8%</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dirty="0">
                          <a:solidFill>
                            <a:schemeClr val="tx1"/>
                          </a:solidFill>
                          <a:effectLst/>
                        </a:rPr>
                        <a:t>9,4%</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272957">
                <a:tc>
                  <a:txBody>
                    <a:bodyPr/>
                    <a:lstStyle/>
                    <a:p>
                      <a:pPr>
                        <a:lnSpc>
                          <a:spcPct val="107000"/>
                        </a:lnSpc>
                      </a:pPr>
                      <a:endParaRPr lang="en-US" sz="1800">
                        <a:solidFill>
                          <a:schemeClr val="tx1"/>
                        </a:solidFill>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rPr>
                        <a:t>SERVICIOS EN GENERAL</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130</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dirty="0">
                          <a:solidFill>
                            <a:schemeClr val="tx1"/>
                          </a:solidFill>
                          <a:effectLst/>
                        </a:rPr>
                        <a:t>10,1%</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dirty="0">
                          <a:solidFill>
                            <a:schemeClr val="tx1"/>
                          </a:solidFill>
                          <a:effectLst/>
                        </a:rPr>
                        <a:t>33,9%</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272957">
                <a:tc>
                  <a:txBody>
                    <a:bodyPr/>
                    <a:lstStyle/>
                    <a:p>
                      <a:pPr>
                        <a:lnSpc>
                          <a:spcPct val="107000"/>
                        </a:lnSpc>
                      </a:pPr>
                      <a:endParaRPr lang="en-US" sz="1800">
                        <a:solidFill>
                          <a:schemeClr val="tx1"/>
                        </a:solidFill>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rPr>
                        <a:t>ROPA</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215</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16,7%</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56,0%</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272957">
                <a:tc>
                  <a:txBody>
                    <a:bodyPr/>
                    <a:lstStyle/>
                    <a:p>
                      <a:pPr>
                        <a:lnSpc>
                          <a:spcPct val="107000"/>
                        </a:lnSpc>
                      </a:pPr>
                      <a:endParaRPr lang="en-US" sz="1800">
                        <a:solidFill>
                          <a:schemeClr val="tx1"/>
                        </a:solidFill>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rPr>
                        <a:t>TECNOLOGÍA</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59</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4,6%</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15,4%</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272957">
                <a:tc>
                  <a:txBody>
                    <a:bodyPr/>
                    <a:lstStyle/>
                    <a:p>
                      <a:pPr>
                        <a:lnSpc>
                          <a:spcPct val="107000"/>
                        </a:lnSpc>
                      </a:pPr>
                      <a:endParaRPr lang="en-US" sz="1800">
                        <a:solidFill>
                          <a:schemeClr val="tx1"/>
                        </a:solidFill>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rPr>
                        <a:t>BANCOS</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138</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10,7%</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35,9%</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272957">
                <a:tc>
                  <a:txBody>
                    <a:bodyPr/>
                    <a:lstStyle/>
                    <a:p>
                      <a:pPr>
                        <a:lnSpc>
                          <a:spcPct val="107000"/>
                        </a:lnSpc>
                      </a:pPr>
                      <a:endParaRPr lang="en-US" sz="1800">
                        <a:solidFill>
                          <a:schemeClr val="tx1"/>
                        </a:solidFill>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rPr>
                        <a:t>DIVERSIÓN</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115</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8,9%</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29,9%</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272957">
                <a:tc>
                  <a:txBody>
                    <a:bodyPr/>
                    <a:lstStyle/>
                    <a:p>
                      <a:pPr>
                        <a:lnSpc>
                          <a:spcPct val="107000"/>
                        </a:lnSpc>
                      </a:pPr>
                      <a:endParaRPr lang="en-US" sz="1800">
                        <a:solidFill>
                          <a:schemeClr val="tx1"/>
                        </a:solidFill>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rPr>
                        <a:t>PATIO DE COMIDAS</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142</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11,1%</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37,0%</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272957">
                <a:tc>
                  <a:txBody>
                    <a:bodyPr/>
                    <a:lstStyle/>
                    <a:p>
                      <a:pPr>
                        <a:lnSpc>
                          <a:spcPct val="107000"/>
                        </a:lnSpc>
                      </a:pPr>
                      <a:endParaRPr lang="en-US" sz="1800">
                        <a:solidFill>
                          <a:schemeClr val="tx1"/>
                        </a:solidFill>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rPr>
                        <a:t>FARMACIAS</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48</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3,7%</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12,5%</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272957">
                <a:tc>
                  <a:txBody>
                    <a:bodyPr/>
                    <a:lstStyle/>
                    <a:p>
                      <a:pPr>
                        <a:lnSpc>
                          <a:spcPct val="107000"/>
                        </a:lnSpc>
                      </a:pPr>
                      <a:endParaRPr lang="en-US" sz="1800">
                        <a:solidFill>
                          <a:schemeClr val="tx1"/>
                        </a:solidFill>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rPr>
                        <a:t>CINES</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127</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9,9%</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33,1%</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272957">
                <a:tc>
                  <a:txBody>
                    <a:bodyPr/>
                    <a:lstStyle/>
                    <a:p>
                      <a:pPr>
                        <a:lnSpc>
                          <a:spcPct val="107000"/>
                        </a:lnSpc>
                      </a:pPr>
                      <a:endParaRPr lang="en-US" sz="1800">
                        <a:solidFill>
                          <a:schemeClr val="tx1"/>
                        </a:solidFill>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rPr>
                        <a:t>MUEBLES Y ENCERES</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42</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3,3%</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10,9%</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272957">
                <a:tc>
                  <a:txBody>
                    <a:bodyPr/>
                    <a:lstStyle/>
                    <a:p>
                      <a:pPr>
                        <a:lnSpc>
                          <a:spcPct val="150000"/>
                        </a:lnSpc>
                        <a:spcAft>
                          <a:spcPts val="0"/>
                        </a:spcAft>
                      </a:pPr>
                      <a:r>
                        <a:rPr lang="es-EC" sz="1400">
                          <a:solidFill>
                            <a:schemeClr val="tx1"/>
                          </a:solidFill>
                          <a:effectLst/>
                        </a:rPr>
                        <a:t>Total</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rPr>
                        <a:t> </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1285</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rPr>
                        <a:t>100,0%</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dirty="0">
                          <a:solidFill>
                            <a:schemeClr val="tx1"/>
                          </a:solidFill>
                          <a:effectLst/>
                        </a:rPr>
                        <a:t>334,6%</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4104156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p:cNvGraphicFramePr>
            <a:graphicFrameLocks/>
          </p:cNvGraphicFramePr>
          <p:nvPr>
            <p:extLst>
              <p:ext uri="{D42A27DB-BD31-4B8C-83A1-F6EECF244321}">
                <p14:modId xmlns:p14="http://schemas.microsoft.com/office/powerpoint/2010/main" val="1239269622"/>
              </p:ext>
            </p:extLst>
          </p:nvPr>
        </p:nvGraphicFramePr>
        <p:xfrm>
          <a:off x="611560" y="332656"/>
          <a:ext cx="8064896" cy="54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5661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95536" y="404664"/>
            <a:ext cx="8352928" cy="507831"/>
          </a:xfrm>
          <a:prstGeom prst="rect">
            <a:avLst/>
          </a:prstGeom>
        </p:spPr>
        <p:txBody>
          <a:bodyPr wrap="square">
            <a:spAutoFit/>
          </a:bodyPr>
          <a:lstStyle/>
          <a:p>
            <a:pPr algn="just">
              <a:lnSpc>
                <a:spcPct val="150000"/>
              </a:lnSpc>
              <a:spcAft>
                <a:spcPts val="0"/>
              </a:spcAft>
            </a:pPr>
            <a:r>
              <a:rPr lang="es-EC"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Pregunta  16  ¿Cuándo usted realiza una compra su pago es en?</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Tabla 5"/>
          <p:cNvGraphicFramePr>
            <a:graphicFrameLocks noGrp="1"/>
          </p:cNvGraphicFramePr>
          <p:nvPr>
            <p:extLst>
              <p:ext uri="{D42A27DB-BD31-4B8C-83A1-F6EECF244321}">
                <p14:modId xmlns:p14="http://schemas.microsoft.com/office/powerpoint/2010/main" val="299328113"/>
              </p:ext>
            </p:extLst>
          </p:nvPr>
        </p:nvGraphicFramePr>
        <p:xfrm>
          <a:off x="197768" y="1052736"/>
          <a:ext cx="8748463" cy="4172688"/>
        </p:xfrm>
        <a:graphic>
          <a:graphicData uri="http://schemas.openxmlformats.org/drawingml/2006/table">
            <a:tbl>
              <a:tblPr firstRow="1" firstCol="1" bandRow="1">
                <a:tableStyleId>{3B4B98B0-60AC-42C2-AFA5-B58CD77FA1E5}</a:tableStyleId>
              </a:tblPr>
              <a:tblGrid>
                <a:gridCol w="1728148"/>
                <a:gridCol w="3060396"/>
                <a:gridCol w="1106678"/>
                <a:gridCol w="1056961"/>
                <a:gridCol w="1796280"/>
              </a:tblGrid>
              <a:tr h="1077752">
                <a:tc>
                  <a:txBody>
                    <a:bodyPr/>
                    <a:lstStyle/>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 </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Respuestas</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 </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Porcentaje de casos</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1077752">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 </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 </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Nº</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Porcentaje</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 </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504296">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PREGUNTA 16 </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EFECTIVO</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276</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55,2%</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72,6%</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504296">
                <a:tc>
                  <a:txBody>
                    <a:bodyPr/>
                    <a:lstStyle/>
                    <a:p>
                      <a:pPr>
                        <a:lnSpc>
                          <a:spcPct val="107000"/>
                        </a:lnSpc>
                      </a:pPr>
                      <a:endParaRPr lang="en-US" sz="1400">
                        <a:solidFill>
                          <a:schemeClr val="tx1"/>
                        </a:solidFill>
                        <a:effectLst/>
                        <a:latin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TARJETA DE CRÉDITO</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206</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41,2%</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54,2%</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504296">
                <a:tc>
                  <a:txBody>
                    <a:bodyPr/>
                    <a:lstStyle/>
                    <a:p>
                      <a:pPr>
                        <a:lnSpc>
                          <a:spcPct val="107000"/>
                        </a:lnSpc>
                      </a:pPr>
                      <a:endParaRPr lang="en-US" sz="1400">
                        <a:solidFill>
                          <a:schemeClr val="tx1"/>
                        </a:solidFill>
                        <a:effectLst/>
                        <a:latin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CHEQUE</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18</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3,6%</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4,7%</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504296">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Total</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 </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500</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100,0%</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131,6%</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36313598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p:cNvGraphicFramePr>
            <a:graphicFrameLocks/>
          </p:cNvGraphicFramePr>
          <p:nvPr>
            <p:extLst>
              <p:ext uri="{D42A27DB-BD31-4B8C-83A1-F6EECF244321}">
                <p14:modId xmlns:p14="http://schemas.microsoft.com/office/powerpoint/2010/main" val="2958005353"/>
              </p:ext>
            </p:extLst>
          </p:nvPr>
        </p:nvGraphicFramePr>
        <p:xfrm>
          <a:off x="1403648" y="908720"/>
          <a:ext cx="6696744"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2132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229600" cy="1143000"/>
          </a:xfrm>
        </p:spPr>
        <p:txBody>
          <a:bodyPr/>
          <a:lstStyle/>
          <a:p>
            <a:r>
              <a:rPr lang="es-EC" dirty="0">
                <a:solidFill>
                  <a:schemeClr val="tx1"/>
                </a:solidFill>
              </a:rPr>
              <a:t>Planteamiento del problema.</a:t>
            </a:r>
          </a:p>
        </p:txBody>
      </p:sp>
      <p:graphicFrame>
        <p:nvGraphicFramePr>
          <p:cNvPr id="6" name="5 Diagrama"/>
          <p:cNvGraphicFramePr/>
          <p:nvPr>
            <p:extLst>
              <p:ext uri="{D42A27DB-BD31-4B8C-83A1-F6EECF244321}">
                <p14:modId xmlns:p14="http://schemas.microsoft.com/office/powerpoint/2010/main" val="3424449666"/>
              </p:ext>
            </p:extLst>
          </p:nvPr>
        </p:nvGraphicFramePr>
        <p:xfrm>
          <a:off x="395536" y="1412776"/>
          <a:ext cx="8595998" cy="43250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93305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p:cNvSpPr>
            <a:spLocks noGrp="1"/>
          </p:cNvSpPr>
          <p:nvPr>
            <p:ph type="body" idx="1"/>
          </p:nvPr>
        </p:nvSpPr>
        <p:spPr/>
        <p:txBody>
          <a:bodyPr/>
          <a:lstStyle/>
          <a:p>
            <a:r>
              <a:rPr lang="es-EC" dirty="0"/>
              <a:t>Resultados</a:t>
            </a:r>
          </a:p>
        </p:txBody>
      </p:sp>
      <p:sp>
        <p:nvSpPr>
          <p:cNvPr id="6" name="2 Título"/>
          <p:cNvSpPr txBox="1">
            <a:spLocks/>
          </p:cNvSpPr>
          <p:nvPr/>
        </p:nvSpPr>
        <p:spPr>
          <a:xfrm>
            <a:off x="395536" y="1916832"/>
            <a:ext cx="8229600" cy="1143000"/>
          </a:xfrm>
          <a:prstGeom prst="rect">
            <a:avLst/>
          </a:prstGeom>
        </p:spPr>
        <p:txBody>
          <a:bodyPr anchor="t"/>
          <a:lstStyle>
            <a:lvl1pPr algn="l" rtl="0" eaLnBrk="0" fontAlgn="base" hangingPunct="0">
              <a:spcBef>
                <a:spcPct val="0"/>
              </a:spcBef>
              <a:spcAft>
                <a:spcPct val="0"/>
              </a:spcAft>
              <a:defRPr sz="4000" b="1" i="1" cap="all">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r>
              <a:rPr lang="es-ES" sz="6600" kern="0" cap="none" dirty="0" smtClean="0">
                <a:ln w="22225">
                  <a:solidFill>
                    <a:schemeClr val="accent2"/>
                  </a:solidFill>
                  <a:prstDash val="solid"/>
                </a:ln>
                <a:solidFill>
                  <a:schemeClr val="accent2">
                    <a:lumMod val="40000"/>
                    <a:lumOff val="60000"/>
                  </a:schemeClr>
                </a:solidFill>
                <a:effectLst/>
              </a:rPr>
              <a:t>ESTADÍSTICOS  </a:t>
            </a:r>
            <a:r>
              <a:rPr lang="es-ES" sz="6600" kern="0" cap="none" dirty="0" err="1" smtClean="0">
                <a:ln w="22225">
                  <a:solidFill>
                    <a:schemeClr val="accent2"/>
                  </a:solidFill>
                  <a:prstDash val="solid"/>
                </a:ln>
                <a:solidFill>
                  <a:schemeClr val="accent2">
                    <a:lumMod val="40000"/>
                    <a:lumOff val="60000"/>
                  </a:schemeClr>
                </a:solidFill>
                <a:effectLst/>
              </a:rPr>
              <a:t>BIVARIADOS</a:t>
            </a:r>
            <a:endParaRPr lang="es-ES" sz="6600" kern="0" cap="none"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5158689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143000"/>
          </a:xfrm>
        </p:spPr>
        <p:txBody>
          <a:bodyPr/>
          <a:lstStyle/>
          <a:p>
            <a:pPr algn="ctr"/>
            <a:r>
              <a:rPr lang="es-EC" dirty="0">
                <a:solidFill>
                  <a:schemeClr val="tx1"/>
                </a:solidFill>
              </a:rPr>
              <a:t>Chi-cuadrado de Pearson</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224715134"/>
              </p:ext>
            </p:extLst>
          </p:nvPr>
        </p:nvGraphicFramePr>
        <p:xfrm>
          <a:off x="447571" y="575699"/>
          <a:ext cx="8507288"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7235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95536" y="1700808"/>
            <a:ext cx="8640960" cy="2592288"/>
            <a:chOff x="0" y="74449"/>
            <a:chExt cx="8316924" cy="1632479"/>
          </a:xfrm>
        </p:grpSpPr>
        <p:sp>
          <p:nvSpPr>
            <p:cNvPr id="5" name="Rectángulo redondeado 4"/>
            <p:cNvSpPr/>
            <p:nvPr/>
          </p:nvSpPr>
          <p:spPr>
            <a:xfrm>
              <a:off x="0" y="74449"/>
              <a:ext cx="8316924" cy="1632479"/>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Rectángulo 5"/>
            <p:cNvSpPr/>
            <p:nvPr/>
          </p:nvSpPr>
          <p:spPr>
            <a:xfrm>
              <a:off x="79691" y="154140"/>
              <a:ext cx="8157542" cy="147309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C" sz="3200" b="1" kern="1200" dirty="0" err="1" smtClean="0"/>
                <a:t>H1</a:t>
              </a:r>
              <a:r>
                <a:rPr lang="es-EC" sz="3200" b="1" kern="1200" dirty="0" smtClean="0"/>
                <a:t>:</a:t>
              </a:r>
              <a:r>
                <a:rPr lang="es-EC" sz="3200" kern="1200" dirty="0" smtClean="0"/>
                <a:t> La influencia del cliente y la lealtad en el comportamiento de compra del consumidor.</a:t>
              </a:r>
              <a:endParaRPr lang="en-US" sz="3200" kern="1200" dirty="0"/>
            </a:p>
          </p:txBody>
        </p:sp>
      </p:grpSp>
    </p:spTree>
    <p:extLst>
      <p:ext uri="{BB962C8B-B14F-4D97-AF65-F5344CB8AC3E}">
        <p14:creationId xmlns:p14="http://schemas.microsoft.com/office/powerpoint/2010/main" val="26380433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p:cNvSpPr>
                <a:spLocks noGrp="1"/>
              </p:cNvSpPr>
              <p:nvPr>
                <p:ph type="title"/>
              </p:nvPr>
            </p:nvSpPr>
            <p:spPr>
              <a:xfrm>
                <a:off x="115560" y="4941168"/>
                <a:ext cx="6192688" cy="1181232"/>
              </a:xfrm>
            </p:spPr>
            <p:style>
              <a:lnRef idx="1">
                <a:schemeClr val="dk1"/>
              </a:lnRef>
              <a:fillRef idx="2">
                <a:schemeClr val="dk1"/>
              </a:fillRef>
              <a:effectRef idx="1">
                <a:schemeClr val="dk1"/>
              </a:effectRef>
              <a:fontRef idx="minor">
                <a:schemeClr val="dk1"/>
              </a:fontRef>
            </p:style>
            <p:txBody>
              <a:bodyPr>
                <a:noAutofit/>
              </a:bodyPr>
              <a:lstStyle/>
              <a:p>
                <a:pPr algn="l"/>
                <a:r>
                  <a:rPr lang="es-EC" sz="1400" dirty="0">
                    <a:effectLst/>
                    <a:latin typeface="Times New Roman" panose="02020603050405020304" pitchFamily="18" charset="0"/>
                    <a:cs typeface="Times New Roman" panose="02020603050405020304" pitchFamily="18" charset="0"/>
                  </a:rPr>
                  <a:t>El valor de </a:t>
                </a:r>
                <a14:m>
                  <m:oMath xmlns:m="http://schemas.openxmlformats.org/officeDocument/2006/math">
                    <m:sSup>
                      <m:sSupPr>
                        <m:ctrlPr>
                          <a:rPr lang="en-US" sz="1400" i="1">
                            <a:effectLst/>
                            <a:latin typeface="Cambria Math" panose="02040503050406030204" pitchFamily="18" charset="0"/>
                          </a:rPr>
                        </m:ctrlPr>
                      </m:sSupPr>
                      <m:e>
                        <m:r>
                          <a:rPr lang="es-EC" sz="1400">
                            <a:effectLst/>
                            <a:latin typeface="Cambria Math" panose="02040503050406030204" pitchFamily="18" charset="0"/>
                          </a:rPr>
                          <m:t>𝑋</m:t>
                        </m:r>
                      </m:e>
                      <m:sup>
                        <m:r>
                          <a:rPr lang="es-EC" sz="1400">
                            <a:effectLst/>
                            <a:latin typeface="Cambria Math" panose="02040503050406030204" pitchFamily="18" charset="0"/>
                          </a:rPr>
                          <m:t>2</m:t>
                        </m:r>
                      </m:sup>
                    </m:sSup>
                  </m:oMath>
                </a14:m>
                <a:r>
                  <a:rPr lang="es-EC" sz="1400" dirty="0">
                    <a:effectLst/>
                    <a:latin typeface="Times New Roman" panose="02020603050405020304" pitchFamily="18" charset="0"/>
                    <a:cs typeface="Times New Roman" panose="02020603050405020304" pitchFamily="18" charset="0"/>
                  </a:rPr>
                  <a:t> calculada de </a:t>
                </a:r>
                <a14:m>
                  <m:oMath xmlns:m="http://schemas.openxmlformats.org/officeDocument/2006/math">
                    <m:r>
                      <a:rPr lang="es-EC" sz="1400">
                        <a:effectLst/>
                        <a:latin typeface="Cambria Math" panose="02040503050406030204" pitchFamily="18" charset="0"/>
                      </a:rPr>
                      <m:t>41.432 </m:t>
                    </m:r>
                  </m:oMath>
                </a14:m>
                <a:r>
                  <a:rPr lang="es-EC" sz="1400" dirty="0">
                    <a:effectLst/>
                    <a:latin typeface="Times New Roman" panose="02020603050405020304" pitchFamily="18" charset="0"/>
                    <a:cs typeface="Times New Roman" panose="02020603050405020304" pitchFamily="18" charset="0"/>
                  </a:rPr>
                  <a:t>se encuentra en el área de rechazo, y es mayor al valor crítico de 37.652, además el valor de p=0.021 es menor que α = 0.05 en consecuencia, se rechaza la hipótesis nula al nivel de significancia 0.05 y se acepta la hipótesis alternativa, afirmando que la influencia del cliente tiene un efecto positivo sobre la lealtad en el comportamiento de compra</a:t>
                </a:r>
                <a:r>
                  <a:rPr lang="es-EC" sz="1400" b="0" cap="none" dirty="0">
                    <a:solidFill>
                      <a:schemeClr val="tx1"/>
                    </a:solidFill>
                    <a:effectLst/>
                    <a:latin typeface="Times New Roman" panose="02020603050405020304" pitchFamily="18" charset="0"/>
                    <a:cs typeface="Times New Roman" panose="02020603050405020304" pitchFamily="18" charset="0"/>
                  </a:rPr>
                  <a:t/>
                </a:r>
                <a:br>
                  <a:rPr lang="es-EC" sz="1400" b="0" cap="none" dirty="0">
                    <a:solidFill>
                      <a:schemeClr val="tx1"/>
                    </a:solidFill>
                    <a:effectLst/>
                    <a:latin typeface="Times New Roman" panose="02020603050405020304" pitchFamily="18" charset="0"/>
                    <a:cs typeface="Times New Roman" panose="02020603050405020304" pitchFamily="18" charset="0"/>
                  </a:rPr>
                </a:br>
                <a:endParaRPr lang="es-EC" sz="1400" b="0" cap="none"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 name="Título 1"/>
              <p:cNvSpPr>
                <a:spLocks noGrp="1" noRot="1" noChangeAspect="1" noMove="1" noResize="1" noEditPoints="1" noAdjustHandles="1" noChangeArrowheads="1" noChangeShapeType="1" noTextEdit="1"/>
              </p:cNvSpPr>
              <p:nvPr>
                <p:ph type="title"/>
              </p:nvPr>
            </p:nvSpPr>
            <p:spPr>
              <a:xfrm>
                <a:off x="115560" y="4941168"/>
                <a:ext cx="6192688" cy="1181232"/>
              </a:xfrm>
              <a:blipFill rotWithShape="0">
                <a:blip r:embed="rId2"/>
                <a:stretch>
                  <a:fillRect/>
                </a:stretch>
              </a:blipFill>
            </p:spPr>
            <p:txBody>
              <a:bodyPr/>
              <a:lstStyle/>
              <a:p>
                <a:r>
                  <a:rPr lang="es-EC">
                    <a:noFill/>
                  </a:rPr>
                  <a:t> </a:t>
                </a:r>
              </a:p>
            </p:txBody>
          </p:sp>
        </mc:Fallback>
      </mc:AlternateContent>
      <p:sp>
        <p:nvSpPr>
          <p:cNvPr id="8" name="Rectángulo 7"/>
          <p:cNvSpPr/>
          <p:nvPr/>
        </p:nvSpPr>
        <p:spPr>
          <a:xfrm>
            <a:off x="115560" y="11219"/>
            <a:ext cx="8920936" cy="729430"/>
          </a:xfrm>
          <a:prstGeom prst="rect">
            <a:avLst/>
          </a:prstGeom>
        </p:spPr>
        <p:txBody>
          <a:bodyPr wrap="square">
            <a:spAutoFit/>
          </a:bodyPr>
          <a:lstStyle/>
          <a:p>
            <a:pPr>
              <a:lnSpc>
                <a:spcPct val="115000"/>
              </a:lnSpc>
            </a:pPr>
            <a:r>
              <a:rPr lang="es-EC" b="1" dirty="0">
                <a:latin typeface="Times New Roman" panose="02020603050405020304" pitchFamily="18" charset="0"/>
                <a:ea typeface="Times New Roman" panose="02020603050405020304" pitchFamily="18" charset="0"/>
                <a:cs typeface="Times New Roman" panose="02020603050405020304" pitchFamily="18" charset="0"/>
              </a:rPr>
              <a:t>Valores Chi cuadrado </a:t>
            </a:r>
            <a:r>
              <a:rPr lang="es-EC" b="1" dirty="0" err="1">
                <a:latin typeface="Times New Roman" panose="02020603050405020304" pitchFamily="18" charset="0"/>
                <a:ea typeface="Times New Roman" panose="02020603050405020304" pitchFamily="18" charset="0"/>
                <a:cs typeface="Times New Roman" panose="02020603050405020304" pitchFamily="18" charset="0"/>
              </a:rPr>
              <a:t>Spss</a:t>
            </a:r>
            <a:r>
              <a:rPr lang="es-EC" b="1" dirty="0">
                <a:latin typeface="Times New Roman" panose="02020603050405020304" pitchFamily="18" charset="0"/>
                <a:ea typeface="Times New Roman" panose="02020603050405020304" pitchFamily="18" charset="0"/>
                <a:cs typeface="Times New Roman" panose="02020603050405020304" pitchFamily="18" charset="0"/>
              </a:rPr>
              <a:t> </a:t>
            </a:r>
            <a:r>
              <a:rPr lang="es-EC" b="1" dirty="0" err="1" smtClean="0">
                <a:latin typeface="Times New Roman" panose="02020603050405020304" pitchFamily="18" charset="0"/>
                <a:cs typeface="Times New Roman" panose="02020603050405020304" pitchFamily="18" charset="0"/>
              </a:rPr>
              <a:t>H2</a:t>
            </a:r>
            <a:r>
              <a:rPr lang="es-EC" b="1" dirty="0">
                <a:latin typeface="Times New Roman" panose="02020603050405020304" pitchFamily="18" charset="0"/>
                <a:cs typeface="Times New Roman" panose="02020603050405020304" pitchFamily="18" charset="0"/>
              </a:rPr>
              <a:t>:</a:t>
            </a:r>
            <a:r>
              <a:rPr lang="es-EC" dirty="0">
                <a:latin typeface="Times New Roman" panose="02020603050405020304" pitchFamily="18" charset="0"/>
                <a:cs typeface="Times New Roman" panose="02020603050405020304" pitchFamily="18" charset="0"/>
              </a:rPr>
              <a:t> </a:t>
            </a:r>
            <a:r>
              <a:rPr lang="es-EC" b="1" dirty="0" smtClean="0">
                <a:latin typeface="Times New Roman" panose="02020603050405020304" pitchFamily="18" charset="0"/>
                <a:cs typeface="Times New Roman" panose="02020603050405020304" pitchFamily="18" charset="0"/>
              </a:rPr>
              <a:t>“</a:t>
            </a:r>
            <a:r>
              <a:rPr lang="es-EC" i="1" dirty="0"/>
              <a:t>Influencia del cliente y lealtad en el comportamiento de </a:t>
            </a:r>
            <a:r>
              <a:rPr lang="es-EC" i="1" dirty="0" smtClean="0"/>
              <a:t>compra</a:t>
            </a:r>
            <a:r>
              <a:rPr lang="es-EC"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s-EC" b="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12" name="Tabla 11"/>
          <p:cNvGraphicFramePr>
            <a:graphicFrameLocks noGrp="1"/>
          </p:cNvGraphicFramePr>
          <p:nvPr>
            <p:extLst>
              <p:ext uri="{D42A27DB-BD31-4B8C-83A1-F6EECF244321}">
                <p14:modId xmlns:p14="http://schemas.microsoft.com/office/powerpoint/2010/main" val="1883843855"/>
              </p:ext>
            </p:extLst>
          </p:nvPr>
        </p:nvGraphicFramePr>
        <p:xfrm>
          <a:off x="467544" y="921870"/>
          <a:ext cx="8136904" cy="3918186"/>
        </p:xfrm>
        <a:graphic>
          <a:graphicData uri="http://schemas.openxmlformats.org/drawingml/2006/table">
            <a:tbl>
              <a:tblPr firstRow="1" firstCol="1" bandRow="1">
                <a:tableStyleId>{BC89EF96-8CEA-46FF-86C4-4CE0E7609802}</a:tableStyleId>
              </a:tblPr>
              <a:tblGrid>
                <a:gridCol w="2034226"/>
                <a:gridCol w="2034226"/>
                <a:gridCol w="2034226"/>
                <a:gridCol w="2034226"/>
              </a:tblGrid>
              <a:tr h="452622">
                <a:tc gridSpan="4">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Pruebas de </a:t>
                      </a:r>
                      <a:r>
                        <a:rPr lang="es-EC" sz="1400" dirty="0" err="1">
                          <a:solidFill>
                            <a:schemeClr val="tx1"/>
                          </a:solidFill>
                          <a:effectLst/>
                          <a:latin typeface="Times New Roman" panose="02020603050405020304" pitchFamily="18" charset="0"/>
                          <a:cs typeface="Times New Roman" panose="02020603050405020304" pitchFamily="18" charset="0"/>
                        </a:rPr>
                        <a:t>chi</a:t>
                      </a:r>
                      <a:r>
                        <a:rPr lang="es-EC" sz="1400" dirty="0">
                          <a:solidFill>
                            <a:schemeClr val="tx1"/>
                          </a:solidFill>
                          <a:effectLst/>
                          <a:latin typeface="Times New Roman" panose="02020603050405020304" pitchFamily="18" charset="0"/>
                          <a:cs typeface="Times New Roman" panose="02020603050405020304" pitchFamily="18" charset="0"/>
                        </a:rPr>
                        <a:t>-cuadrado</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EC"/>
                    </a:p>
                  </a:txBody>
                  <a:tcPr/>
                </a:tc>
                <a:tc hMerge="1">
                  <a:txBody>
                    <a:bodyPr/>
                    <a:lstStyle/>
                    <a:p>
                      <a:endParaRPr lang="es-EC"/>
                    </a:p>
                  </a:txBody>
                  <a:tcPr/>
                </a:tc>
                <a:tc hMerge="1">
                  <a:txBody>
                    <a:bodyPr/>
                    <a:lstStyle/>
                    <a:p>
                      <a:endParaRPr lang="es-EC"/>
                    </a:p>
                  </a:txBody>
                  <a:tcPr/>
                </a:tc>
              </a:tr>
              <a:tr h="452622">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Valor</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s-EC" sz="1400" dirty="0" err="1">
                          <a:solidFill>
                            <a:schemeClr val="tx1"/>
                          </a:solidFill>
                          <a:effectLst/>
                          <a:latin typeface="Times New Roman" panose="02020603050405020304" pitchFamily="18" charset="0"/>
                          <a:cs typeface="Times New Roman" panose="02020603050405020304" pitchFamily="18" charset="0"/>
                        </a:rPr>
                        <a:t>gl</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Sig. asintótica (bilateral)</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52622">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Chi-cuadrado de Pearson</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41,432</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25</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0,021</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52622">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Razón de verosimilitudes</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43,208</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25</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0,013</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52622">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Estadístico exacto de Fisher</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41,7</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US" sz="140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endParaRPr lang="en-US" sz="140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tc>
              </a:tr>
              <a:tr h="452622">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Asociación lineal por lineal</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0,472</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1</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0,492</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52622">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N de casos válidos</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384</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 </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494550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95536" y="1844824"/>
            <a:ext cx="8316924" cy="1632479"/>
            <a:chOff x="0" y="1776048"/>
            <a:chExt cx="8316924" cy="1632479"/>
          </a:xfrm>
        </p:grpSpPr>
        <p:sp>
          <p:nvSpPr>
            <p:cNvPr id="5" name="Rectángulo redondeado 4"/>
            <p:cNvSpPr/>
            <p:nvPr/>
          </p:nvSpPr>
          <p:spPr>
            <a:xfrm>
              <a:off x="0" y="1776048"/>
              <a:ext cx="8316924" cy="1632479"/>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Rectángulo 5"/>
            <p:cNvSpPr/>
            <p:nvPr/>
          </p:nvSpPr>
          <p:spPr>
            <a:xfrm>
              <a:off x="79691" y="1855739"/>
              <a:ext cx="8157542" cy="147309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C" sz="3200" b="1" kern="1200" dirty="0" smtClean="0"/>
                <a:t>H2:</a:t>
              </a:r>
              <a:r>
                <a:rPr lang="es-EC" sz="3200" kern="1200" dirty="0" smtClean="0"/>
                <a:t> Las distancias que existen entre los diferentes Centros Comerciales y la toma de decisión de compra del consumidor.</a:t>
              </a:r>
              <a:endParaRPr lang="en-US" sz="3200" kern="1200" dirty="0"/>
            </a:p>
          </p:txBody>
        </p:sp>
      </p:grpSp>
    </p:spTree>
    <p:extLst>
      <p:ext uri="{BB962C8B-B14F-4D97-AF65-F5344CB8AC3E}">
        <p14:creationId xmlns:p14="http://schemas.microsoft.com/office/powerpoint/2010/main" val="3163625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p:cNvSpPr>
                <a:spLocks noGrp="1"/>
              </p:cNvSpPr>
              <p:nvPr>
                <p:ph type="title"/>
              </p:nvPr>
            </p:nvSpPr>
            <p:spPr>
              <a:xfrm>
                <a:off x="107504" y="4653586"/>
                <a:ext cx="6192688" cy="1542345"/>
              </a:xfrm>
            </p:spPr>
            <p:style>
              <a:lnRef idx="1">
                <a:schemeClr val="dk1"/>
              </a:lnRef>
              <a:fillRef idx="2">
                <a:schemeClr val="dk1"/>
              </a:fillRef>
              <a:effectRef idx="1">
                <a:schemeClr val="dk1"/>
              </a:effectRef>
              <a:fontRef idx="minor">
                <a:schemeClr val="dk1"/>
              </a:fontRef>
            </p:style>
            <p:txBody>
              <a:bodyPr>
                <a:noAutofit/>
              </a:bodyPr>
              <a:lstStyle/>
              <a:p>
                <a:pPr algn="just"/>
                <a:r>
                  <a:rPr lang="es-EC" sz="1400" dirty="0" smtClean="0">
                    <a:effectLst/>
                  </a:rPr>
                  <a:t>El valor de </a:t>
                </a:r>
                <a:r>
                  <a:rPr lang="es-EC" sz="1400" baseline="30000" dirty="0">
                    <a:effectLst/>
                  </a:rPr>
                  <a:t> </a:t>
                </a:r>
                <a14:m>
                  <m:oMath xmlns:m="http://schemas.openxmlformats.org/officeDocument/2006/math">
                    <m:sSup>
                      <m:sSupPr>
                        <m:ctrlPr>
                          <a:rPr lang="en-US" sz="1400" i="1">
                            <a:effectLst/>
                            <a:latin typeface="Cambria Math" panose="02040503050406030204" pitchFamily="18" charset="0"/>
                          </a:rPr>
                        </m:ctrlPr>
                      </m:sSupPr>
                      <m:e>
                        <m:r>
                          <a:rPr lang="es-EC" sz="1400" b="1" i="1">
                            <a:effectLst/>
                            <a:latin typeface="Cambria Math" panose="02040503050406030204" pitchFamily="18" charset="0"/>
                          </a:rPr>
                          <m:t>𝒙</m:t>
                        </m:r>
                      </m:e>
                      <m:sup>
                        <m:r>
                          <a:rPr lang="es-EC" sz="1400" b="1" i="1">
                            <a:effectLst/>
                            <a:latin typeface="Cambria Math" panose="02040503050406030204" pitchFamily="18" charset="0"/>
                          </a:rPr>
                          <m:t>𝟐</m:t>
                        </m:r>
                      </m:sup>
                    </m:sSup>
                    <m:r>
                      <a:rPr lang="es-EC" sz="1400" b="1">
                        <a:effectLst/>
                        <a:latin typeface="Cambria Math" panose="02040503050406030204" pitchFamily="18" charset="0"/>
                      </a:rPr>
                      <m:t> </m:t>
                    </m:r>
                    <m:r>
                      <a:rPr lang="es-EC" sz="1400" b="1" i="1">
                        <a:effectLst/>
                        <a:latin typeface="Cambria Math" panose="02040503050406030204" pitchFamily="18" charset="0"/>
                      </a:rPr>
                      <m:t>𝒄𝒂𝒍𝒄𝒖𝒍𝒂𝒅𝒐</m:t>
                    </m:r>
                    <m:r>
                      <a:rPr lang="es-EC" sz="1400" b="1">
                        <a:effectLst/>
                        <a:latin typeface="Cambria Math" panose="02040503050406030204" pitchFamily="18" charset="0"/>
                      </a:rPr>
                      <m:t> </m:t>
                    </m:r>
                    <m:r>
                      <a:rPr lang="es-EC" sz="1400" b="1" i="1">
                        <a:effectLst/>
                        <a:latin typeface="Cambria Math" panose="02040503050406030204" pitchFamily="18" charset="0"/>
                      </a:rPr>
                      <m:t>𝒆𝒔</m:t>
                    </m:r>
                    <m:r>
                      <a:rPr lang="es-EC" sz="1400" b="1">
                        <a:effectLst/>
                        <a:latin typeface="Cambria Math" panose="02040503050406030204" pitchFamily="18" charset="0"/>
                      </a:rPr>
                      <m:t> </m:t>
                    </m:r>
                    <m:r>
                      <a:rPr lang="es-EC" sz="1400" b="1" i="1">
                        <a:effectLst/>
                        <a:latin typeface="Cambria Math" panose="02040503050406030204" pitchFamily="18" charset="0"/>
                      </a:rPr>
                      <m:t>𝒅𝒆</m:t>
                    </m:r>
                    <m:r>
                      <a:rPr lang="es-EC" sz="1400" b="1">
                        <a:effectLst/>
                        <a:latin typeface="Cambria Math" panose="02040503050406030204" pitchFamily="18" charset="0"/>
                      </a:rPr>
                      <m:t>  </m:t>
                    </m:r>
                  </m:oMath>
                </a14:m>
                <a:r>
                  <a:rPr lang="es-EC" sz="1400" dirty="0">
                    <a:effectLst/>
                  </a:rPr>
                  <a:t>20,817 se encuentra en el área de aceptación y es menor al valor critico de 31.410, además el valor de p= </a:t>
                </a:r>
                <a:r>
                  <a:rPr lang="es-EC" sz="1400" dirty="0" smtClean="0">
                    <a:effectLst/>
                  </a:rPr>
                  <a:t>0.023  </a:t>
                </a:r>
                <a:r>
                  <a:rPr lang="es-EC" sz="1400" dirty="0">
                    <a:effectLst/>
                  </a:rPr>
                  <a:t>es </a:t>
                </a:r>
                <a:r>
                  <a:rPr lang="es-EC" sz="1400" dirty="0" smtClean="0">
                    <a:effectLst/>
                  </a:rPr>
                  <a:t>menor </a:t>
                </a:r>
                <a:r>
                  <a:rPr lang="es-EC" sz="1400" dirty="0">
                    <a:effectLst/>
                  </a:rPr>
                  <a:t>que   α= 0.05 en consecuencia se </a:t>
                </a:r>
                <a:r>
                  <a:rPr lang="es-EC" sz="1400" dirty="0" smtClean="0">
                    <a:effectLst/>
                  </a:rPr>
                  <a:t>rechaza </a:t>
                </a:r>
                <a:r>
                  <a:rPr lang="es-EC" sz="1400" dirty="0">
                    <a:effectLst/>
                  </a:rPr>
                  <a:t>la hipótesis nula </a:t>
                </a:r>
                <a:r>
                  <a:rPr lang="es-EC" sz="1400" dirty="0" smtClean="0">
                    <a:effectLst/>
                  </a:rPr>
                  <a:t>al </a:t>
                </a:r>
                <a:r>
                  <a:rPr lang="es-EC" sz="1400" dirty="0">
                    <a:effectLst/>
                  </a:rPr>
                  <a:t>nivel de significancia 0.05 y se </a:t>
                </a:r>
                <a:r>
                  <a:rPr lang="es-EC" sz="1400" dirty="0" smtClean="0">
                    <a:effectLst/>
                  </a:rPr>
                  <a:t>acepta </a:t>
                </a:r>
                <a:r>
                  <a:rPr lang="es-EC" sz="1400" dirty="0">
                    <a:effectLst/>
                  </a:rPr>
                  <a:t>la hipótesis alternativa afirmando que </a:t>
                </a:r>
                <a:r>
                  <a:rPr lang="es-EC" sz="1400" dirty="0" smtClean="0">
                    <a:effectLst/>
                  </a:rPr>
                  <a:t>las distancias que existen entre los centros comerciales tiene </a:t>
                </a:r>
                <a:r>
                  <a:rPr lang="es-EC" sz="1400" dirty="0">
                    <a:effectLst/>
                  </a:rPr>
                  <a:t>un efecto </a:t>
                </a:r>
                <a:r>
                  <a:rPr lang="es-EC" sz="1400" dirty="0" smtClean="0">
                    <a:effectLst/>
                  </a:rPr>
                  <a:t>positivo </a:t>
                </a:r>
                <a:r>
                  <a:rPr lang="es-EC" sz="1400" dirty="0">
                    <a:effectLst/>
                  </a:rPr>
                  <a:t>sobre la decisión de compra</a:t>
                </a:r>
                <a:r>
                  <a:rPr lang="en-US" sz="1400" dirty="0">
                    <a:effectLst/>
                  </a:rPr>
                  <a:t/>
                </a:r>
                <a:br>
                  <a:rPr lang="en-US" sz="1400" dirty="0">
                    <a:effectLst/>
                  </a:rPr>
                </a:br>
                <a:endParaRPr lang="es-EC" sz="1400" b="0" cap="none" dirty="0">
                  <a:solidFill>
                    <a:schemeClr val="tx1"/>
                  </a:solidFill>
                </a:endParaRPr>
              </a:p>
            </p:txBody>
          </p:sp>
        </mc:Choice>
        <mc:Fallback xmlns="">
          <p:sp>
            <p:nvSpPr>
              <p:cNvPr id="2" name="Título 1"/>
              <p:cNvSpPr>
                <a:spLocks noGrp="1" noRot="1" noChangeAspect="1" noMove="1" noResize="1" noEditPoints="1" noAdjustHandles="1" noChangeArrowheads="1" noChangeShapeType="1" noTextEdit="1"/>
              </p:cNvSpPr>
              <p:nvPr>
                <p:ph type="title"/>
              </p:nvPr>
            </p:nvSpPr>
            <p:spPr>
              <a:xfrm>
                <a:off x="107504" y="4653586"/>
                <a:ext cx="6192688" cy="1542345"/>
              </a:xfrm>
              <a:blipFill rotWithShape="0">
                <a:blip r:embed="rId2"/>
                <a:stretch>
                  <a:fillRect/>
                </a:stretch>
              </a:blipFill>
            </p:spPr>
            <p:txBody>
              <a:bodyPr/>
              <a:lstStyle/>
              <a:p>
                <a:r>
                  <a:rPr lang="es-EC">
                    <a:noFill/>
                  </a:rPr>
                  <a:t> </a:t>
                </a:r>
              </a:p>
            </p:txBody>
          </p:sp>
        </mc:Fallback>
      </mc:AlternateContent>
      <p:sp>
        <p:nvSpPr>
          <p:cNvPr id="8" name="Rectángulo 7"/>
          <p:cNvSpPr/>
          <p:nvPr/>
        </p:nvSpPr>
        <p:spPr>
          <a:xfrm>
            <a:off x="115560" y="11219"/>
            <a:ext cx="8640959" cy="771814"/>
          </a:xfrm>
          <a:prstGeom prst="rect">
            <a:avLst/>
          </a:prstGeom>
        </p:spPr>
        <p:txBody>
          <a:bodyPr wrap="square">
            <a:spAutoFit/>
          </a:bodyPr>
          <a:lstStyle/>
          <a:p>
            <a:pPr>
              <a:lnSpc>
                <a:spcPct val="115000"/>
              </a:lnSpc>
            </a:pPr>
            <a:r>
              <a:rPr lang="es-EC" sz="2000" b="1" dirty="0">
                <a:latin typeface="Times New Roman" panose="02020603050405020304" pitchFamily="18" charset="0"/>
                <a:ea typeface="Times New Roman" panose="02020603050405020304" pitchFamily="18" charset="0"/>
                <a:cs typeface="Times New Roman" panose="02020603050405020304" pitchFamily="18" charset="0"/>
              </a:rPr>
              <a:t>Valores Chi cuadrado </a:t>
            </a:r>
            <a:r>
              <a:rPr lang="es-EC" sz="2000" b="1" dirty="0" err="1">
                <a:latin typeface="Times New Roman" panose="02020603050405020304" pitchFamily="18" charset="0"/>
                <a:ea typeface="Times New Roman" panose="02020603050405020304" pitchFamily="18" charset="0"/>
                <a:cs typeface="Times New Roman" panose="02020603050405020304" pitchFamily="18" charset="0"/>
              </a:rPr>
              <a:t>Spss</a:t>
            </a:r>
            <a:r>
              <a:rPr lang="es-EC"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s-EC" sz="2000" b="1" dirty="0" err="1" smtClean="0">
                <a:latin typeface="Times New Roman" panose="02020603050405020304" pitchFamily="18" charset="0"/>
                <a:ea typeface="Times New Roman" panose="02020603050405020304" pitchFamily="18" charset="0"/>
                <a:cs typeface="Times New Roman" panose="02020603050405020304" pitchFamily="18" charset="0"/>
              </a:rPr>
              <a:t>H2</a:t>
            </a:r>
            <a:r>
              <a:rPr lang="es-EC"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EC" sz="2000" dirty="0">
                <a:latin typeface="Times New Roman" panose="02020603050405020304" pitchFamily="18" charset="0"/>
                <a:cs typeface="Times New Roman" panose="02020603050405020304" pitchFamily="18" charset="0"/>
              </a:rPr>
              <a:t>Las distancias que existen entre los diferentes Centros Comerciales y la toma de decisión de compra del consumidor </a:t>
            </a:r>
            <a:r>
              <a:rPr lang="es-EC" sz="2000"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s-EC"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15" name="Tabla 14"/>
          <p:cNvGraphicFramePr>
            <a:graphicFrameLocks noGrp="1"/>
          </p:cNvGraphicFramePr>
          <p:nvPr>
            <p:extLst>
              <p:ext uri="{D42A27DB-BD31-4B8C-83A1-F6EECF244321}">
                <p14:modId xmlns:p14="http://schemas.microsoft.com/office/powerpoint/2010/main" val="3120833674"/>
              </p:ext>
            </p:extLst>
          </p:nvPr>
        </p:nvGraphicFramePr>
        <p:xfrm>
          <a:off x="251521" y="980728"/>
          <a:ext cx="8640961" cy="3294790"/>
        </p:xfrm>
        <a:graphic>
          <a:graphicData uri="http://schemas.openxmlformats.org/drawingml/2006/table">
            <a:tbl>
              <a:tblPr firstRow="1" firstCol="1" bandRow="1">
                <a:tableStyleId>{BC89EF96-8CEA-46FF-86C4-4CE0E7609802}</a:tableStyleId>
              </a:tblPr>
              <a:tblGrid>
                <a:gridCol w="2755505"/>
                <a:gridCol w="1217716"/>
                <a:gridCol w="2333870"/>
                <a:gridCol w="2333870"/>
              </a:tblGrid>
              <a:tr h="585806">
                <a:tc>
                  <a:txBody>
                    <a:bodyPr/>
                    <a:lstStyle/>
                    <a:p>
                      <a:pP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Valor</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gl</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Sig. asintótica (bilateral)</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585806">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Chi-cuadrado de Pearson</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20,817</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20</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dirty="0" smtClean="0">
                          <a:solidFill>
                            <a:schemeClr val="tx1"/>
                          </a:solidFill>
                          <a:effectLst/>
                          <a:latin typeface="Times New Roman" panose="02020603050405020304" pitchFamily="18" charset="0"/>
                          <a:cs typeface="Times New Roman" panose="02020603050405020304" pitchFamily="18" charset="0"/>
                        </a:rPr>
                        <a:t>,023</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585806">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Razón de verosimilitudes</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21,132</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20</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dirty="0" smtClean="0">
                          <a:solidFill>
                            <a:schemeClr val="tx1"/>
                          </a:solidFill>
                          <a:effectLst/>
                          <a:latin typeface="Times New Roman" panose="02020603050405020304" pitchFamily="18" charset="0"/>
                          <a:cs typeface="Times New Roman" panose="02020603050405020304" pitchFamily="18" charset="0"/>
                        </a:rPr>
                        <a:t>,028</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585806">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Estadístico exacto de Fisher</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21,156</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en-US" sz="1400">
                        <a:solidFill>
                          <a:schemeClr val="tx1"/>
                        </a:solidFill>
                        <a:effectLst/>
                        <a:latin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07000"/>
                        </a:lnSpc>
                      </a:pPr>
                      <a:endParaRPr lang="en-US" sz="1400">
                        <a:solidFill>
                          <a:schemeClr val="tx1"/>
                        </a:solidFill>
                        <a:effectLst/>
                        <a:latin typeface="Times New Roman" panose="02020603050405020304" pitchFamily="18" charset="0"/>
                        <a:cs typeface="Times New Roman" panose="02020603050405020304" pitchFamily="18" charset="0"/>
                      </a:endParaRPr>
                    </a:p>
                  </a:txBody>
                  <a:tcPr marL="44450" marR="44450" marT="0" marB="0" anchor="b"/>
                </a:tc>
              </a:tr>
              <a:tr h="585806">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Asociación lineal por lineal</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1,532</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1</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dirty="0" smtClean="0">
                          <a:solidFill>
                            <a:schemeClr val="tx1"/>
                          </a:solidFill>
                          <a:effectLst/>
                          <a:latin typeface="Times New Roman" panose="02020603050405020304" pitchFamily="18" charset="0"/>
                          <a:cs typeface="Times New Roman" panose="02020603050405020304" pitchFamily="18" charset="0"/>
                        </a:rPr>
                        <a:t>,348</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311328">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N de casos válidos</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384</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 </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504272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467544" y="2204864"/>
            <a:ext cx="8316924" cy="1632479"/>
            <a:chOff x="0" y="3477647"/>
            <a:chExt cx="8316924" cy="1632479"/>
          </a:xfrm>
        </p:grpSpPr>
        <p:sp>
          <p:nvSpPr>
            <p:cNvPr id="5" name="Rectángulo redondeado 4"/>
            <p:cNvSpPr/>
            <p:nvPr/>
          </p:nvSpPr>
          <p:spPr>
            <a:xfrm>
              <a:off x="0" y="3477647"/>
              <a:ext cx="8316924" cy="1632479"/>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Rectángulo 5"/>
            <p:cNvSpPr/>
            <p:nvPr/>
          </p:nvSpPr>
          <p:spPr>
            <a:xfrm>
              <a:off x="79691" y="3557338"/>
              <a:ext cx="8157542" cy="147309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C" sz="2800" b="1" kern="1200" dirty="0" err="1" smtClean="0"/>
                <a:t>H3</a:t>
              </a:r>
              <a:r>
                <a:rPr lang="es-EC" sz="2800" b="1" kern="1200" dirty="0" smtClean="0"/>
                <a:t>:</a:t>
              </a:r>
              <a:r>
                <a:rPr lang="es-EC" sz="2800" kern="1200" dirty="0" smtClean="0"/>
                <a:t> Los factores de éxito que se encuentran en los Centros Comerciales y como estos ayudarían a satisfacer las necesidades de compra del consumidor en la actualidad.</a:t>
              </a:r>
              <a:endParaRPr lang="en-US" sz="2800" kern="1200" dirty="0"/>
            </a:p>
          </p:txBody>
        </p:sp>
      </p:grpSp>
    </p:spTree>
    <p:extLst>
      <p:ext uri="{BB962C8B-B14F-4D97-AF65-F5344CB8AC3E}">
        <p14:creationId xmlns:p14="http://schemas.microsoft.com/office/powerpoint/2010/main" val="35039773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p:cNvSpPr>
                <a:spLocks noGrp="1"/>
              </p:cNvSpPr>
              <p:nvPr>
                <p:ph type="title"/>
              </p:nvPr>
            </p:nvSpPr>
            <p:spPr>
              <a:xfrm>
                <a:off x="295578" y="4450219"/>
                <a:ext cx="6192688" cy="1542345"/>
              </a:xfrm>
            </p:spPr>
            <p:style>
              <a:lnRef idx="1">
                <a:schemeClr val="dk1"/>
              </a:lnRef>
              <a:fillRef idx="2">
                <a:schemeClr val="dk1"/>
              </a:fillRef>
              <a:effectRef idx="1">
                <a:schemeClr val="dk1"/>
              </a:effectRef>
              <a:fontRef idx="minor">
                <a:schemeClr val="dk1"/>
              </a:fontRef>
            </p:style>
            <p:txBody>
              <a:bodyPr>
                <a:noAutofit/>
              </a:bodyPr>
              <a:lstStyle/>
              <a:p>
                <a:pPr algn="l"/>
                <a:r>
                  <a:rPr lang="es-EC" sz="1400" dirty="0">
                    <a:effectLst/>
                  </a:rPr>
                  <a:t>El valor de </a:t>
                </a:r>
                <a:r>
                  <a:rPr lang="es-EC" sz="1400" baseline="30000" dirty="0">
                    <a:effectLst/>
                  </a:rPr>
                  <a:t> </a:t>
                </a:r>
                <a14:m>
                  <m:oMath xmlns:m="http://schemas.openxmlformats.org/officeDocument/2006/math">
                    <m:sSup>
                      <m:sSupPr>
                        <m:ctrlPr>
                          <a:rPr lang="en-US" sz="1400" i="1">
                            <a:effectLst/>
                            <a:latin typeface="Cambria Math" panose="02040503050406030204" pitchFamily="18" charset="0"/>
                          </a:rPr>
                        </m:ctrlPr>
                      </m:sSupPr>
                      <m:e>
                        <m:r>
                          <a:rPr lang="es-EC" sz="1400" b="1" i="1">
                            <a:effectLst/>
                            <a:latin typeface="Cambria Math" panose="02040503050406030204" pitchFamily="18" charset="0"/>
                          </a:rPr>
                          <m:t>𝒙</m:t>
                        </m:r>
                      </m:e>
                      <m:sup>
                        <m:r>
                          <a:rPr lang="es-EC" sz="1400" b="1" i="1">
                            <a:effectLst/>
                            <a:latin typeface="Cambria Math" panose="02040503050406030204" pitchFamily="18" charset="0"/>
                          </a:rPr>
                          <m:t>𝟐</m:t>
                        </m:r>
                      </m:sup>
                    </m:sSup>
                    <m:r>
                      <a:rPr lang="es-EC" sz="1400" b="1">
                        <a:effectLst/>
                        <a:latin typeface="Cambria Math" panose="02040503050406030204" pitchFamily="18" charset="0"/>
                      </a:rPr>
                      <m:t> </m:t>
                    </m:r>
                    <m:r>
                      <a:rPr lang="es-EC" sz="1400" b="1" i="1">
                        <a:effectLst/>
                        <a:latin typeface="Cambria Math" panose="02040503050406030204" pitchFamily="18" charset="0"/>
                      </a:rPr>
                      <m:t>𝒄𝒂𝒍𝒄𝒖𝒍𝒂𝒅𝒐</m:t>
                    </m:r>
                    <m:r>
                      <a:rPr lang="es-EC" sz="1400" b="1">
                        <a:effectLst/>
                        <a:latin typeface="Cambria Math" panose="02040503050406030204" pitchFamily="18" charset="0"/>
                      </a:rPr>
                      <m:t> </m:t>
                    </m:r>
                    <m:r>
                      <a:rPr lang="es-EC" sz="1400" b="1" i="1">
                        <a:effectLst/>
                        <a:latin typeface="Cambria Math" panose="02040503050406030204" pitchFamily="18" charset="0"/>
                      </a:rPr>
                      <m:t>𝒆𝒔</m:t>
                    </m:r>
                    <m:r>
                      <a:rPr lang="es-EC" sz="1400" b="1">
                        <a:effectLst/>
                        <a:latin typeface="Cambria Math" panose="02040503050406030204" pitchFamily="18" charset="0"/>
                      </a:rPr>
                      <m:t> </m:t>
                    </m:r>
                    <m:r>
                      <a:rPr lang="es-EC" sz="1400" b="1" i="1">
                        <a:effectLst/>
                        <a:latin typeface="Cambria Math" panose="02040503050406030204" pitchFamily="18" charset="0"/>
                      </a:rPr>
                      <m:t>𝒅𝒆</m:t>
                    </m:r>
                    <m:r>
                      <a:rPr lang="es-EC" sz="1400" b="1">
                        <a:effectLst/>
                        <a:latin typeface="Cambria Math" panose="02040503050406030204" pitchFamily="18" charset="0"/>
                      </a:rPr>
                      <m:t> </m:t>
                    </m:r>
                    <m:r>
                      <a:rPr lang="es-EC" sz="1400" b="1" i="1">
                        <a:effectLst/>
                        <a:latin typeface="Cambria Math" panose="02040503050406030204" pitchFamily="18" charset="0"/>
                      </a:rPr>
                      <m:t>𝟑𝟔</m:t>
                    </m:r>
                    <m:r>
                      <a:rPr lang="es-EC" sz="1400" b="1">
                        <a:effectLst/>
                        <a:latin typeface="Cambria Math" panose="02040503050406030204" pitchFamily="18" charset="0"/>
                      </a:rPr>
                      <m:t>,</m:t>
                    </m:r>
                    <m:r>
                      <a:rPr lang="es-EC" sz="1400" b="1" i="1">
                        <a:effectLst/>
                        <a:latin typeface="Cambria Math" panose="02040503050406030204" pitchFamily="18" charset="0"/>
                      </a:rPr>
                      <m:t>𝟐𝟗𝟓</m:t>
                    </m:r>
                    <m:r>
                      <a:rPr lang="es-EC" sz="1400" b="1" baseline="30000">
                        <a:effectLst/>
                        <a:latin typeface="Cambria Math" panose="02040503050406030204" pitchFamily="18" charset="0"/>
                      </a:rPr>
                      <m:t> </m:t>
                    </m:r>
                  </m:oMath>
                </a14:m>
                <a:r>
                  <a:rPr lang="es-EC" sz="1400" dirty="0">
                    <a:effectLst/>
                  </a:rPr>
                  <a:t>se encuentra en el área de aceptación y es mayor al valor critico de 31.410, además el valor de  p= 0.014 es menor  que   α= 0.05 en consecuencia se rechaza  la  hipótesis nula  al nivel de significancia 0.05 y se acepta  la hipótesis alternativa  afirmando  que  los </a:t>
                </a:r>
                <a:r>
                  <a:rPr lang="es-EC" sz="1400" dirty="0" smtClean="0">
                    <a:effectLst/>
                  </a:rPr>
                  <a:t>factores de éxito tiene  </a:t>
                </a:r>
                <a:r>
                  <a:rPr lang="es-EC" sz="1400" dirty="0">
                    <a:effectLst/>
                  </a:rPr>
                  <a:t>efecto sobre </a:t>
                </a:r>
                <a:r>
                  <a:rPr lang="es-EC" sz="1400" dirty="0" smtClean="0">
                    <a:effectLst/>
                  </a:rPr>
                  <a:t>la satisfacción del cliente.</a:t>
                </a:r>
                <a:br>
                  <a:rPr lang="es-EC" sz="1400" dirty="0" smtClean="0">
                    <a:effectLst/>
                  </a:rPr>
                </a:br>
                <a:r>
                  <a:rPr lang="es-EC" sz="1400" dirty="0" smtClean="0">
                    <a:effectLst/>
                  </a:rPr>
                  <a:t/>
                </a:r>
                <a:br>
                  <a:rPr lang="es-EC" sz="1400" dirty="0" smtClean="0">
                    <a:effectLst/>
                  </a:rPr>
                </a:br>
                <a:r>
                  <a:rPr lang="en-US" sz="1400" dirty="0">
                    <a:effectLst/>
                  </a:rPr>
                  <a:t/>
                </a:r>
                <a:br>
                  <a:rPr lang="en-US" sz="1400" dirty="0">
                    <a:effectLst/>
                  </a:rPr>
                </a:br>
                <a:endParaRPr lang="es-EC" sz="1400" b="0" cap="none" dirty="0">
                  <a:solidFill>
                    <a:schemeClr val="tx1"/>
                  </a:solidFill>
                </a:endParaRPr>
              </a:p>
            </p:txBody>
          </p:sp>
        </mc:Choice>
        <mc:Fallback xmlns="">
          <p:sp>
            <p:nvSpPr>
              <p:cNvPr id="2" name="Título 1"/>
              <p:cNvSpPr>
                <a:spLocks noGrp="1" noRot="1" noChangeAspect="1" noMove="1" noResize="1" noEditPoints="1" noAdjustHandles="1" noChangeArrowheads="1" noChangeShapeType="1" noTextEdit="1"/>
              </p:cNvSpPr>
              <p:nvPr>
                <p:ph type="title"/>
              </p:nvPr>
            </p:nvSpPr>
            <p:spPr>
              <a:xfrm>
                <a:off x="295578" y="4450219"/>
                <a:ext cx="6192688" cy="1542345"/>
              </a:xfrm>
              <a:blipFill rotWithShape="0">
                <a:blip r:embed="rId2"/>
                <a:stretch>
                  <a:fillRect/>
                </a:stretch>
              </a:blipFill>
            </p:spPr>
            <p:txBody>
              <a:bodyPr/>
              <a:lstStyle/>
              <a:p>
                <a:r>
                  <a:rPr lang="es-EC">
                    <a:noFill/>
                  </a:rPr>
                  <a:t> </a:t>
                </a:r>
              </a:p>
            </p:txBody>
          </p:sp>
        </mc:Fallback>
      </mc:AlternateContent>
      <p:sp>
        <p:nvSpPr>
          <p:cNvPr id="8" name="Rectángulo 7"/>
          <p:cNvSpPr/>
          <p:nvPr/>
        </p:nvSpPr>
        <p:spPr>
          <a:xfrm>
            <a:off x="115560" y="11219"/>
            <a:ext cx="8640959" cy="907749"/>
          </a:xfrm>
          <a:prstGeom prst="rect">
            <a:avLst/>
          </a:prstGeom>
        </p:spPr>
        <p:txBody>
          <a:bodyPr wrap="square">
            <a:spAutoFit/>
          </a:bodyPr>
          <a:lstStyle/>
          <a:p>
            <a:pPr>
              <a:lnSpc>
                <a:spcPct val="115000"/>
              </a:lnSpc>
            </a:pPr>
            <a:r>
              <a:rPr lang="es-EC" sz="2400" b="1" dirty="0">
                <a:latin typeface="Times New Roman" panose="02020603050405020304" pitchFamily="18" charset="0"/>
                <a:ea typeface="Times New Roman" panose="02020603050405020304" pitchFamily="18" charset="0"/>
                <a:cs typeface="Times New Roman" panose="02020603050405020304" pitchFamily="18" charset="0"/>
              </a:rPr>
              <a:t>Valores Chi cuadrado </a:t>
            </a:r>
            <a:r>
              <a:rPr lang="es-EC" sz="2400" b="1" dirty="0" err="1">
                <a:latin typeface="Times New Roman" panose="02020603050405020304" pitchFamily="18" charset="0"/>
                <a:ea typeface="Times New Roman" panose="02020603050405020304" pitchFamily="18" charset="0"/>
                <a:cs typeface="Times New Roman" panose="02020603050405020304" pitchFamily="18" charset="0"/>
              </a:rPr>
              <a:t>Spss</a:t>
            </a:r>
            <a:r>
              <a:rPr lang="es-EC"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s-EC" sz="2400" b="1" dirty="0" err="1" smtClean="0">
                <a:latin typeface="Times New Roman" panose="02020603050405020304" pitchFamily="18" charset="0"/>
                <a:ea typeface="Times New Roman" panose="02020603050405020304" pitchFamily="18" charset="0"/>
                <a:cs typeface="Times New Roman" panose="02020603050405020304" pitchFamily="18" charset="0"/>
              </a:rPr>
              <a:t>H3</a:t>
            </a:r>
            <a:r>
              <a:rPr lang="es-EC" sz="24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EC"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s-EC" sz="2400" dirty="0">
                <a:latin typeface="Times New Roman" panose="02020603050405020304" pitchFamily="18" charset="0"/>
                <a:cs typeface="Times New Roman" panose="02020603050405020304" pitchFamily="18" charset="0"/>
              </a:rPr>
              <a:t>Factores de éxito y satisfacción del cliente</a:t>
            </a:r>
            <a:r>
              <a:rPr lang="es-EC"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s-EC"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100224801"/>
              </p:ext>
            </p:extLst>
          </p:nvPr>
        </p:nvGraphicFramePr>
        <p:xfrm>
          <a:off x="295578" y="918968"/>
          <a:ext cx="8596901" cy="3394675"/>
        </p:xfrm>
        <a:graphic>
          <a:graphicData uri="http://schemas.openxmlformats.org/drawingml/2006/table">
            <a:tbl>
              <a:tblPr firstRow="1" firstCol="1" bandRow="1">
                <a:tableStyleId>{BC89EF96-8CEA-46FF-86C4-4CE0E7609802}</a:tableStyleId>
              </a:tblPr>
              <a:tblGrid>
                <a:gridCol w="3106597"/>
                <a:gridCol w="1372576"/>
                <a:gridCol w="1486957"/>
                <a:gridCol w="2630771"/>
              </a:tblGrid>
              <a:tr h="605783">
                <a:tc>
                  <a:txBody>
                    <a:bodyPr/>
                    <a:lstStyle/>
                    <a:p>
                      <a:pP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Valor</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gl</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Sig. asintótica (bilateral)</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605783">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Chi-cuadrado de Pearson</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36,295</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20</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,014</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605783">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Razón de verosimilitudes</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37,894</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20</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,009</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605783">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Estadístico exacto de Fisher</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34,185</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en-US" sz="1600">
                        <a:solidFill>
                          <a:schemeClr val="tx1"/>
                        </a:solidFill>
                        <a:effectLst/>
                        <a:latin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07000"/>
                        </a:lnSpc>
                      </a:pPr>
                      <a:endParaRPr lang="en-US" sz="1600">
                        <a:solidFill>
                          <a:schemeClr val="tx1"/>
                        </a:solidFill>
                        <a:effectLst/>
                        <a:latin typeface="Times New Roman" panose="02020603050405020304" pitchFamily="18" charset="0"/>
                        <a:cs typeface="Times New Roman" panose="02020603050405020304" pitchFamily="18" charset="0"/>
                      </a:endParaRPr>
                    </a:p>
                  </a:txBody>
                  <a:tcPr marL="44450" marR="44450" marT="0" marB="0" anchor="b"/>
                </a:tc>
              </a:tr>
              <a:tr h="605783">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Asociación lineal por lineal</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5,106</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1</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,024</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283455">
                <a:tc>
                  <a:txBody>
                    <a:bodyPr/>
                    <a:lstStyle/>
                    <a:p>
                      <a:pP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N de casos válidos</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dirty="0" smtClean="0">
                          <a:solidFill>
                            <a:schemeClr val="tx1"/>
                          </a:solidFill>
                          <a:effectLst/>
                          <a:latin typeface="Times New Roman" panose="02020603050405020304" pitchFamily="18" charset="0"/>
                          <a:cs typeface="Times New Roman" panose="02020603050405020304" pitchFamily="18" charset="0"/>
                        </a:rPr>
                        <a:t>384</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a:solidFill>
                            <a:schemeClr val="tx1"/>
                          </a:solidFill>
                          <a:effectLst/>
                          <a:latin typeface="Times New Roman" panose="02020603050405020304" pitchFamily="18" charset="0"/>
                          <a:cs typeface="Times New Roman" panose="02020603050405020304" pitchFamily="18" charset="0"/>
                        </a:rPr>
                        <a:t> </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34807473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Título"/>
          <p:cNvSpPr txBox="1">
            <a:spLocks/>
          </p:cNvSpPr>
          <p:nvPr/>
        </p:nvSpPr>
        <p:spPr>
          <a:xfrm>
            <a:off x="395536" y="1916832"/>
            <a:ext cx="8229600" cy="1143000"/>
          </a:xfrm>
          <a:prstGeom prst="rect">
            <a:avLst/>
          </a:prstGeom>
        </p:spPr>
        <p:txBody>
          <a:bodyPr anchor="t"/>
          <a:lstStyle>
            <a:lvl1pPr algn="l" rtl="0" eaLnBrk="0" fontAlgn="base" hangingPunct="0">
              <a:spcBef>
                <a:spcPct val="0"/>
              </a:spcBef>
              <a:spcAft>
                <a:spcPct val="0"/>
              </a:spcAft>
              <a:defRPr sz="4000" b="1" i="1" cap="all">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r>
              <a:rPr lang="es-ES" sz="6000" kern="0" cap="none" dirty="0" smtClean="0">
                <a:ln w="22225">
                  <a:solidFill>
                    <a:schemeClr val="accent2"/>
                  </a:solidFill>
                  <a:prstDash val="solid"/>
                </a:ln>
                <a:solidFill>
                  <a:schemeClr val="accent2">
                    <a:lumMod val="40000"/>
                    <a:lumOff val="60000"/>
                  </a:schemeClr>
                </a:solidFill>
                <a:effectLst/>
              </a:rPr>
              <a:t>PROPUESTA</a:t>
            </a:r>
            <a:endParaRPr lang="es-ES" sz="6000" kern="0" cap="none"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5632304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1072" y="116632"/>
            <a:ext cx="8352928" cy="792088"/>
          </a:xfrm>
        </p:spPr>
        <p:txBody>
          <a:bodyPr/>
          <a:lstStyle/>
          <a:p>
            <a:r>
              <a:rPr lang="es-EC" sz="3200" b="0" cap="none" dirty="0" smtClean="0">
                <a:ln w="0"/>
                <a:solidFill>
                  <a:schemeClr val="tx1"/>
                </a:solidFill>
                <a:effectLst>
                  <a:outerShdw blurRad="38100" dist="19050" dir="2700000" algn="tl" rotWithShape="0">
                    <a:schemeClr val="dk1">
                      <a:alpha val="40000"/>
                    </a:schemeClr>
                  </a:outerShdw>
                </a:effectLst>
              </a:rPr>
              <a:t>TEMAS DE INVESTIGACIÓN A FUTURO</a:t>
            </a:r>
            <a:endParaRPr lang="es-EC" sz="3200" b="0" cap="none" dirty="0">
              <a:ln w="0"/>
              <a:solidFill>
                <a:schemeClr val="tx1"/>
              </a:solidFill>
              <a:effectLst>
                <a:outerShdw blurRad="38100" dist="19050" dir="2700000" algn="tl" rotWithShape="0">
                  <a:schemeClr val="dk1">
                    <a:alpha val="40000"/>
                  </a:schemeClr>
                </a:outerShdw>
              </a:effectLst>
            </a:endParaRPr>
          </a:p>
        </p:txBody>
      </p:sp>
      <p:sp>
        <p:nvSpPr>
          <p:cNvPr id="4" name="Rectángulo 3"/>
          <p:cNvSpPr/>
          <p:nvPr/>
        </p:nvSpPr>
        <p:spPr>
          <a:xfrm>
            <a:off x="467544" y="908720"/>
            <a:ext cx="8424936" cy="511256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panose="020B0604020202020204" pitchFamily="34" charset="0"/>
              <a:buChar char="•"/>
            </a:pPr>
            <a:r>
              <a:rPr lang="es-EC" dirty="0"/>
              <a:t>Desarrollar un estudio de mercado para el consumidor y conocer las razones por las que acude a un centro comercial </a:t>
            </a:r>
            <a:r>
              <a:rPr lang="es-EC" dirty="0" smtClean="0"/>
              <a:t>en la cuidad de Guayaquil </a:t>
            </a:r>
            <a:endParaRPr lang="en-US" dirty="0"/>
          </a:p>
          <a:p>
            <a:pPr marL="285750" indent="-285750">
              <a:buFont typeface="Arial" panose="020B0604020202020204" pitchFamily="34" charset="0"/>
              <a:buChar char="•"/>
            </a:pPr>
            <a:r>
              <a:rPr lang="es-EC" dirty="0"/>
              <a:t>Elaborar un plan de rutas para que los consumidores conozcan la distancia que hay de un lugar a </a:t>
            </a:r>
            <a:r>
              <a:rPr lang="es-EC" dirty="0" smtClean="0"/>
              <a:t>otro en el DMQ</a:t>
            </a:r>
            <a:endParaRPr lang="en-US" dirty="0"/>
          </a:p>
          <a:p>
            <a:pPr marL="285750" indent="-285750">
              <a:buFont typeface="Arial" panose="020B0604020202020204" pitchFamily="34" charset="0"/>
              <a:buChar char="•"/>
            </a:pPr>
            <a:r>
              <a:rPr lang="es-EC" dirty="0"/>
              <a:t>Desarrollar Alianzas estratégicas y convenios con una Cooperativa de Transportes para trasladar a los consumidores de un sector a </a:t>
            </a:r>
            <a:r>
              <a:rPr lang="es-EC" dirty="0" smtClean="0"/>
              <a:t>otro en el DMQ</a:t>
            </a:r>
            <a:endParaRPr lang="en-US" dirty="0"/>
          </a:p>
          <a:p>
            <a:pPr marL="285750" indent="-285750">
              <a:buFont typeface="Arial" panose="020B0604020202020204" pitchFamily="34" charset="0"/>
              <a:buChar char="•"/>
            </a:pPr>
            <a:r>
              <a:rPr lang="es-EC" dirty="0"/>
              <a:t>Satisfacer el servicio y la conformidad que el cliente espera, con el producto o servicio deseado; diseñando páginas Web en los diferentes Centros Comerciales del Distrito Metropolitano de Quito</a:t>
            </a:r>
            <a:endParaRPr lang="en-US" dirty="0"/>
          </a:p>
          <a:p>
            <a:pPr marL="285750" indent="-285750">
              <a:buFont typeface="Arial" panose="020B0604020202020204" pitchFamily="34" charset="0"/>
              <a:buChar char="•"/>
            </a:pPr>
            <a:r>
              <a:rPr lang="es-EC" dirty="0"/>
              <a:t>Programar reuniones con el personal de los puntos de venta de locales comerciales del DMQ, capacitando al personal de ventas de los diferentes locales </a:t>
            </a:r>
            <a:endParaRPr lang="en-US" dirty="0"/>
          </a:p>
          <a:p>
            <a:pPr marL="285750" indent="-285750">
              <a:buFont typeface="Arial" panose="020B0604020202020204" pitchFamily="34" charset="0"/>
              <a:buChar char="•"/>
            </a:pPr>
            <a:r>
              <a:rPr lang="es-EC" dirty="0"/>
              <a:t>Desarrollar un monitoreo de ofertas, descuentos en los diferentes centros comerciales del DMQ</a:t>
            </a:r>
            <a:endParaRPr lang="en-US" dirty="0"/>
          </a:p>
          <a:p>
            <a:pPr marL="285750" indent="-285750">
              <a:buFont typeface="Arial" panose="020B0604020202020204" pitchFamily="34" charset="0"/>
              <a:buChar char="•"/>
            </a:pPr>
            <a:r>
              <a:rPr lang="es-EC" dirty="0"/>
              <a:t>Mejorar la infraestructura de los centros comerciales más reconocidos del DMQ, para optimizar tanto los accesos internos, parqueaderos, áreas de influencia y publicidad</a:t>
            </a:r>
            <a:endParaRPr lang="en-US" dirty="0"/>
          </a:p>
          <a:p>
            <a:pPr algn="ctr"/>
            <a:endParaRPr lang="es-EC" dirty="0"/>
          </a:p>
        </p:txBody>
      </p:sp>
    </p:spTree>
    <p:extLst>
      <p:ext uri="{BB962C8B-B14F-4D97-AF65-F5344CB8AC3E}">
        <p14:creationId xmlns:p14="http://schemas.microsoft.com/office/powerpoint/2010/main" val="2236079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51 Grupo"/>
          <p:cNvGrpSpPr/>
          <p:nvPr/>
        </p:nvGrpSpPr>
        <p:grpSpPr>
          <a:xfrm>
            <a:off x="37779" y="62041"/>
            <a:ext cx="9106222" cy="5795932"/>
            <a:chOff x="0" y="-1"/>
            <a:chExt cx="9480964" cy="6326685"/>
          </a:xfrm>
        </p:grpSpPr>
        <p:sp>
          <p:nvSpPr>
            <p:cNvPr id="5" name="Rectángulo 4"/>
            <p:cNvSpPr/>
            <p:nvPr/>
          </p:nvSpPr>
          <p:spPr>
            <a:xfrm>
              <a:off x="5560828" y="3625702"/>
              <a:ext cx="951865" cy="285115"/>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Gustos</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6" name="Conector recto de flecha 5"/>
            <p:cNvCxnSpPr/>
            <p:nvPr/>
          </p:nvCxnSpPr>
          <p:spPr>
            <a:xfrm flipH="1">
              <a:off x="5433238" y="3870251"/>
              <a:ext cx="10795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grpSp>
          <p:nvGrpSpPr>
            <p:cNvPr id="7" name="57 Grupo"/>
            <p:cNvGrpSpPr/>
            <p:nvPr/>
          </p:nvGrpSpPr>
          <p:grpSpPr>
            <a:xfrm>
              <a:off x="0" y="-1"/>
              <a:ext cx="9480964" cy="6326685"/>
              <a:chOff x="0" y="-1"/>
              <a:chExt cx="9480964" cy="6326685"/>
            </a:xfrm>
          </p:grpSpPr>
          <p:sp>
            <p:nvSpPr>
              <p:cNvPr id="8" name="Rectángulo 7"/>
              <p:cNvSpPr/>
              <p:nvPr/>
            </p:nvSpPr>
            <p:spPr>
              <a:xfrm>
                <a:off x="2503600" y="3934117"/>
                <a:ext cx="1399821" cy="539750"/>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Publicidad (Gigantografías)</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9" name="Conector recto de flecha 8"/>
              <p:cNvCxnSpPr/>
              <p:nvPr/>
            </p:nvCxnSpPr>
            <p:spPr>
              <a:xfrm flipH="1">
                <a:off x="2371062" y="4399607"/>
                <a:ext cx="1588794"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0" name="Rectángulo 9"/>
              <p:cNvSpPr/>
              <p:nvPr/>
            </p:nvSpPr>
            <p:spPr>
              <a:xfrm>
                <a:off x="4276391" y="3562822"/>
                <a:ext cx="1061154" cy="520700"/>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Moda de compra</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11" name="Conector recto de flecha 10"/>
              <p:cNvCxnSpPr/>
              <p:nvPr/>
            </p:nvCxnSpPr>
            <p:spPr>
              <a:xfrm>
                <a:off x="4242391" y="4125432"/>
                <a:ext cx="10795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2" name="Rectángulo 11"/>
              <p:cNvSpPr/>
              <p:nvPr/>
            </p:nvSpPr>
            <p:spPr>
              <a:xfrm>
                <a:off x="5337545" y="4221125"/>
                <a:ext cx="1036971" cy="279760"/>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Preferencias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13" name="Conector recto de flecha 12"/>
              <p:cNvCxnSpPr/>
              <p:nvPr/>
            </p:nvCxnSpPr>
            <p:spPr>
              <a:xfrm flipH="1">
                <a:off x="5209954" y="4465674"/>
                <a:ext cx="10795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grpSp>
            <p:nvGrpSpPr>
              <p:cNvPr id="14" name="76 Grupo"/>
              <p:cNvGrpSpPr/>
              <p:nvPr/>
            </p:nvGrpSpPr>
            <p:grpSpPr>
              <a:xfrm>
                <a:off x="0" y="-1"/>
                <a:ext cx="9480964" cy="6326685"/>
                <a:chOff x="0" y="-1"/>
                <a:chExt cx="9480964" cy="6326685"/>
              </a:xfrm>
            </p:grpSpPr>
            <p:sp>
              <p:nvSpPr>
                <p:cNvPr id="15" name="Rectángulo 14"/>
                <p:cNvSpPr/>
                <p:nvPr/>
              </p:nvSpPr>
              <p:spPr>
                <a:xfrm>
                  <a:off x="180751" y="10632"/>
                  <a:ext cx="1368000" cy="53975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FACTORES ECONÓMICOS </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pSp>
              <p:nvGrpSpPr>
                <p:cNvPr id="16" name="78 Grupo"/>
                <p:cNvGrpSpPr/>
                <p:nvPr/>
              </p:nvGrpSpPr>
              <p:grpSpPr>
                <a:xfrm>
                  <a:off x="0" y="-1"/>
                  <a:ext cx="9480964" cy="6326685"/>
                  <a:chOff x="0" y="-1"/>
                  <a:chExt cx="9480964" cy="6326685"/>
                </a:xfrm>
              </p:grpSpPr>
              <p:sp>
                <p:nvSpPr>
                  <p:cNvPr id="17" name="Rectángulo 16"/>
                  <p:cNvSpPr/>
                  <p:nvPr/>
                </p:nvSpPr>
                <p:spPr>
                  <a:xfrm>
                    <a:off x="5167423" y="2158411"/>
                    <a:ext cx="1018540" cy="267335"/>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Clase Social</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18" name="Conector recto de flecha 17"/>
                  <p:cNvCxnSpPr/>
                  <p:nvPr/>
                </p:nvCxnSpPr>
                <p:spPr>
                  <a:xfrm flipH="1">
                    <a:off x="5146159" y="2402961"/>
                    <a:ext cx="10795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grpSp>
                <p:nvGrpSpPr>
                  <p:cNvPr id="19" name="81 Grupo"/>
                  <p:cNvGrpSpPr/>
                  <p:nvPr/>
                </p:nvGrpSpPr>
                <p:grpSpPr>
                  <a:xfrm>
                    <a:off x="0" y="-1"/>
                    <a:ext cx="9480964" cy="6326685"/>
                    <a:chOff x="0" y="-1"/>
                    <a:chExt cx="9480964" cy="6326685"/>
                  </a:xfrm>
                </p:grpSpPr>
                <p:sp>
                  <p:nvSpPr>
                    <p:cNvPr id="20" name="Rectángulo 19"/>
                    <p:cNvSpPr/>
                    <p:nvPr/>
                  </p:nvSpPr>
                  <p:spPr>
                    <a:xfrm>
                      <a:off x="3413051" y="2158410"/>
                      <a:ext cx="1018540" cy="267335"/>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Género </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pSp>
                  <p:nvGrpSpPr>
                    <p:cNvPr id="21" name="83 Grupo"/>
                    <p:cNvGrpSpPr/>
                    <p:nvPr/>
                  </p:nvGrpSpPr>
                  <p:grpSpPr>
                    <a:xfrm>
                      <a:off x="0" y="-1"/>
                      <a:ext cx="9480964" cy="6326685"/>
                      <a:chOff x="0" y="-1"/>
                      <a:chExt cx="9480964" cy="6326685"/>
                    </a:xfrm>
                  </p:grpSpPr>
                  <p:cxnSp>
                    <p:nvCxnSpPr>
                      <p:cNvPr id="22" name="Conector recto de flecha 21"/>
                      <p:cNvCxnSpPr/>
                      <p:nvPr/>
                    </p:nvCxnSpPr>
                    <p:spPr>
                      <a:xfrm flipH="1">
                        <a:off x="3381154" y="2402959"/>
                        <a:ext cx="10795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grpSp>
                    <p:nvGrpSpPr>
                      <p:cNvPr id="23" name="85 Grupo"/>
                      <p:cNvGrpSpPr/>
                      <p:nvPr/>
                    </p:nvGrpSpPr>
                    <p:grpSpPr>
                      <a:xfrm>
                        <a:off x="0" y="-1"/>
                        <a:ext cx="9480964" cy="6326685"/>
                        <a:chOff x="0" y="-1"/>
                        <a:chExt cx="9480964" cy="6326685"/>
                      </a:xfrm>
                    </p:grpSpPr>
                    <p:sp>
                      <p:nvSpPr>
                        <p:cNvPr id="24" name="Rectángulo 23"/>
                        <p:cNvSpPr/>
                        <p:nvPr/>
                      </p:nvSpPr>
                      <p:spPr>
                        <a:xfrm>
                          <a:off x="127591" y="648586"/>
                          <a:ext cx="770255" cy="531628"/>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Nivel de </a:t>
                          </a:r>
                          <a:r>
                            <a:rPr lang="es-ES"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Ingresos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pSp>
                      <p:nvGrpSpPr>
                        <p:cNvPr id="25" name="87 Grupo"/>
                        <p:cNvGrpSpPr/>
                        <p:nvPr/>
                      </p:nvGrpSpPr>
                      <p:grpSpPr>
                        <a:xfrm>
                          <a:off x="0" y="-1"/>
                          <a:ext cx="9480964" cy="6326685"/>
                          <a:chOff x="0" y="-1"/>
                          <a:chExt cx="9480964" cy="6326685"/>
                        </a:xfrm>
                      </p:grpSpPr>
                      <p:grpSp>
                        <p:nvGrpSpPr>
                          <p:cNvPr id="26" name="88 Grupo"/>
                          <p:cNvGrpSpPr/>
                          <p:nvPr/>
                        </p:nvGrpSpPr>
                        <p:grpSpPr>
                          <a:xfrm>
                            <a:off x="0" y="-1"/>
                            <a:ext cx="9480964" cy="6326685"/>
                            <a:chOff x="0" y="-1"/>
                            <a:chExt cx="9480964" cy="6326685"/>
                          </a:xfrm>
                        </p:grpSpPr>
                        <p:sp>
                          <p:nvSpPr>
                            <p:cNvPr id="28" name="Rectángulo 27"/>
                            <p:cNvSpPr/>
                            <p:nvPr/>
                          </p:nvSpPr>
                          <p:spPr>
                            <a:xfrm>
                              <a:off x="489098" y="1565824"/>
                              <a:ext cx="990600" cy="562610"/>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Situación Económica</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9" name="Rectángulo 28"/>
                            <p:cNvSpPr/>
                            <p:nvPr/>
                          </p:nvSpPr>
                          <p:spPr>
                            <a:xfrm>
                              <a:off x="1329070" y="1297172"/>
                              <a:ext cx="1018540" cy="267335"/>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Aranceles</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pSp>
                          <p:nvGrpSpPr>
                            <p:cNvPr id="30" name="91 Grupo"/>
                            <p:cNvGrpSpPr/>
                            <p:nvPr/>
                          </p:nvGrpSpPr>
                          <p:grpSpPr>
                            <a:xfrm>
                              <a:off x="0" y="-1"/>
                              <a:ext cx="9480964" cy="6326685"/>
                              <a:chOff x="0" y="-1"/>
                              <a:chExt cx="9480964" cy="6326685"/>
                            </a:xfrm>
                          </p:grpSpPr>
                          <p:grpSp>
                            <p:nvGrpSpPr>
                              <p:cNvPr id="33" name="92 Grupo"/>
                              <p:cNvGrpSpPr/>
                              <p:nvPr/>
                            </p:nvGrpSpPr>
                            <p:grpSpPr>
                              <a:xfrm>
                                <a:off x="308344" y="-1"/>
                                <a:ext cx="9172620" cy="6326685"/>
                                <a:chOff x="327804" y="0"/>
                                <a:chExt cx="9172632" cy="6327018"/>
                              </a:xfrm>
                            </p:grpSpPr>
                            <p:grpSp>
                              <p:nvGrpSpPr>
                                <p:cNvPr id="35" name="93 Grupo"/>
                                <p:cNvGrpSpPr/>
                                <p:nvPr/>
                              </p:nvGrpSpPr>
                              <p:grpSpPr>
                                <a:xfrm>
                                  <a:off x="327804" y="0"/>
                                  <a:ext cx="9172632" cy="5150269"/>
                                  <a:chOff x="327804" y="0"/>
                                  <a:chExt cx="9172632" cy="5150269"/>
                                </a:xfrm>
                              </p:grpSpPr>
                              <p:sp>
                                <p:nvSpPr>
                                  <p:cNvPr id="37" name="Rectángulo 36"/>
                                  <p:cNvSpPr/>
                                  <p:nvPr/>
                                </p:nvSpPr>
                                <p:spPr>
                                  <a:xfrm>
                                    <a:off x="2675414" y="2934544"/>
                                    <a:ext cx="1270992" cy="810085"/>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Vías de comunicación para los clientes</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8" name="Rectángulo 37"/>
                                  <p:cNvSpPr/>
                                  <p:nvPr/>
                                </p:nvSpPr>
                                <p:spPr>
                                  <a:xfrm>
                                    <a:off x="5893588" y="2994606"/>
                                    <a:ext cx="952500" cy="285750"/>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Lealtad</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9" name="Rectángulo 38"/>
                                  <p:cNvSpPr/>
                                  <p:nvPr/>
                                </p:nvSpPr>
                                <p:spPr>
                                  <a:xfrm>
                                    <a:off x="4597518" y="3223579"/>
                                    <a:ext cx="952500" cy="285750"/>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Necesidad</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0" name="Rectángulo 39"/>
                                  <p:cNvSpPr/>
                                  <p:nvPr/>
                                </p:nvSpPr>
                                <p:spPr>
                                  <a:xfrm>
                                    <a:off x="4825673" y="2666322"/>
                                    <a:ext cx="1060478" cy="278613"/>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Satisfacción</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1" name="Rectángulo 40"/>
                                  <p:cNvSpPr/>
                                  <p:nvPr/>
                                </p:nvSpPr>
                                <p:spPr>
                                  <a:xfrm>
                                    <a:off x="1243850" y="3691883"/>
                                    <a:ext cx="1466850" cy="362532"/>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Zonas Geográficas</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2" name="Rectángulo 41"/>
                                  <p:cNvSpPr/>
                                  <p:nvPr/>
                                </p:nvSpPr>
                                <p:spPr>
                                  <a:xfrm>
                                    <a:off x="1524263" y="2615746"/>
                                    <a:ext cx="1508428" cy="509829"/>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Localización de los centros comerciales</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3" name="Rectángulo 42"/>
                                  <p:cNvSpPr/>
                                  <p:nvPr/>
                                </p:nvSpPr>
                                <p:spPr>
                                  <a:xfrm>
                                    <a:off x="6527626" y="1290684"/>
                                    <a:ext cx="952500" cy="322580"/>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Motivación</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4" name="Rectángulo 43"/>
                                  <p:cNvSpPr/>
                                  <p:nvPr/>
                                </p:nvSpPr>
                                <p:spPr>
                                  <a:xfrm>
                                    <a:off x="5580294" y="1837427"/>
                                    <a:ext cx="1037997" cy="285751"/>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Personalidad</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5" name="Rectángulo 44"/>
                                  <p:cNvSpPr/>
                                  <p:nvPr/>
                                </p:nvSpPr>
                                <p:spPr>
                                  <a:xfrm>
                                    <a:off x="5219826" y="845389"/>
                                    <a:ext cx="952500" cy="285750"/>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Percepción</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6" name="Rectángulo 45"/>
                                  <p:cNvSpPr/>
                                  <p:nvPr/>
                                </p:nvSpPr>
                                <p:spPr>
                                  <a:xfrm>
                                    <a:off x="4825673" y="1095560"/>
                                    <a:ext cx="1299721" cy="625679"/>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Preferencias de vestimenta</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7" name="Rectángulo 46"/>
                                  <p:cNvSpPr/>
                                  <p:nvPr/>
                                </p:nvSpPr>
                                <p:spPr>
                                  <a:xfrm>
                                    <a:off x="3791802" y="1715885"/>
                                    <a:ext cx="1149464" cy="276860"/>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Grupos Sociales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8" name="Rectángulo 47"/>
                                  <p:cNvSpPr/>
                                  <p:nvPr/>
                                </p:nvSpPr>
                                <p:spPr>
                                  <a:xfrm>
                                    <a:off x="2867829" y="1180159"/>
                                    <a:ext cx="1384259" cy="279359"/>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Estilo de vida</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9" name="Rectángulo 48"/>
                                  <p:cNvSpPr/>
                                  <p:nvPr/>
                                </p:nvSpPr>
                                <p:spPr>
                                  <a:xfrm>
                                    <a:off x="3395729" y="833437"/>
                                    <a:ext cx="1185545" cy="293370"/>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Moda  </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0" name="Rectángulo 49"/>
                                  <p:cNvSpPr/>
                                  <p:nvPr/>
                                </p:nvSpPr>
                                <p:spPr>
                                  <a:xfrm>
                                    <a:off x="2371613" y="1792287"/>
                                    <a:ext cx="585243" cy="563201"/>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Edad</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1" name="Rectángulo 50"/>
                                  <p:cNvSpPr/>
                                  <p:nvPr/>
                                </p:nvSpPr>
                                <p:spPr>
                                  <a:xfrm>
                                    <a:off x="1665482" y="877193"/>
                                    <a:ext cx="891899" cy="285751"/>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Ocupación </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2" name="Pentágono 51"/>
                                  <p:cNvSpPr/>
                                  <p:nvPr/>
                                </p:nvSpPr>
                                <p:spPr>
                                  <a:xfrm>
                                    <a:off x="7289321" y="1802921"/>
                                    <a:ext cx="2211115" cy="1662329"/>
                                  </a:xfrm>
                                  <a:prstGeom prst="homePlate">
                                    <a:avLst/>
                                  </a:prstGeom>
                                  <a:ln w="38100"/>
                                </p:spPr>
                                <p:style>
                                  <a:lnRef idx="1">
                                    <a:schemeClr val="accent5"/>
                                  </a:lnRef>
                                  <a:fillRef idx="2">
                                    <a:schemeClr val="accent5"/>
                                  </a:fillRef>
                                  <a:effectRef idx="1">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INFLUENCIA EN EL COMPORTAMIENTO DE COMPRA DEL CONSUMIDOR</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3" name="Conector recto 52"/>
                                  <p:cNvCxnSpPr/>
                                  <p:nvPr/>
                                </p:nvCxnSpPr>
                                <p:spPr>
                                  <a:xfrm>
                                    <a:off x="327804" y="2579298"/>
                                    <a:ext cx="6955155" cy="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54" name="Conector recto 53"/>
                                  <p:cNvCxnSpPr/>
                                  <p:nvPr/>
                                </p:nvCxnSpPr>
                                <p:spPr>
                                  <a:xfrm flipH="1" flipV="1">
                                    <a:off x="2558483" y="543464"/>
                                    <a:ext cx="876300" cy="2019300"/>
                                  </a:xfrm>
                                  <a:prstGeom prst="line">
                                    <a:avLst/>
                                  </a:prstGeom>
                                  <a:ln/>
                                </p:spPr>
                                <p:style>
                                  <a:lnRef idx="2">
                                    <a:schemeClr val="accent5"/>
                                  </a:lnRef>
                                  <a:fillRef idx="0">
                                    <a:schemeClr val="accent5"/>
                                  </a:fillRef>
                                  <a:effectRef idx="1">
                                    <a:schemeClr val="accent5"/>
                                  </a:effectRef>
                                  <a:fontRef idx="minor">
                                    <a:schemeClr val="tx1"/>
                                  </a:fontRef>
                                </p:style>
                              </p:cxnSp>
                              <p:cxnSp>
                                <p:nvCxnSpPr>
                                  <p:cNvPr id="55" name="Conector recto 54"/>
                                  <p:cNvCxnSpPr/>
                                  <p:nvPr/>
                                </p:nvCxnSpPr>
                                <p:spPr>
                                  <a:xfrm flipH="1" flipV="1">
                                    <a:off x="4341938" y="543464"/>
                                    <a:ext cx="876300" cy="2019300"/>
                                  </a:xfrm>
                                  <a:prstGeom prst="line">
                                    <a:avLst/>
                                  </a:prstGeom>
                                  <a:ln/>
                                </p:spPr>
                                <p:style>
                                  <a:lnRef idx="2">
                                    <a:schemeClr val="accent5"/>
                                  </a:lnRef>
                                  <a:fillRef idx="0">
                                    <a:schemeClr val="accent5"/>
                                  </a:fillRef>
                                  <a:effectRef idx="1">
                                    <a:schemeClr val="accent5"/>
                                  </a:effectRef>
                                  <a:fontRef idx="minor">
                                    <a:schemeClr val="tx1"/>
                                  </a:fontRef>
                                </p:style>
                              </p:cxnSp>
                              <p:cxnSp>
                                <p:nvCxnSpPr>
                                  <p:cNvPr id="56" name="Conector recto 55"/>
                                  <p:cNvCxnSpPr/>
                                  <p:nvPr/>
                                </p:nvCxnSpPr>
                                <p:spPr>
                                  <a:xfrm flipH="1" flipV="1">
                                    <a:off x="6076841" y="543464"/>
                                    <a:ext cx="876300" cy="2019300"/>
                                  </a:xfrm>
                                  <a:prstGeom prst="line">
                                    <a:avLst/>
                                  </a:prstGeom>
                                  <a:ln/>
                                </p:spPr>
                                <p:style>
                                  <a:lnRef idx="2">
                                    <a:schemeClr val="accent5"/>
                                  </a:lnRef>
                                  <a:fillRef idx="0">
                                    <a:schemeClr val="accent5"/>
                                  </a:fillRef>
                                  <a:effectRef idx="1">
                                    <a:schemeClr val="accent5"/>
                                  </a:effectRef>
                                  <a:fontRef idx="minor">
                                    <a:schemeClr val="tx1"/>
                                  </a:fontRef>
                                </p:style>
                              </p:cxnSp>
                              <p:cxnSp>
                                <p:nvCxnSpPr>
                                  <p:cNvPr id="57" name="Conector recto 56"/>
                                  <p:cNvCxnSpPr/>
                                  <p:nvPr/>
                                </p:nvCxnSpPr>
                                <p:spPr>
                                  <a:xfrm flipH="1">
                                    <a:off x="2268747" y="2562045"/>
                                    <a:ext cx="883920" cy="2027555"/>
                                  </a:xfrm>
                                  <a:prstGeom prst="line">
                                    <a:avLst/>
                                  </a:prstGeom>
                                  <a:ln/>
                                </p:spPr>
                                <p:style>
                                  <a:lnRef idx="2">
                                    <a:schemeClr val="accent5"/>
                                  </a:lnRef>
                                  <a:fillRef idx="0">
                                    <a:schemeClr val="accent5"/>
                                  </a:fillRef>
                                  <a:effectRef idx="1">
                                    <a:schemeClr val="accent5"/>
                                  </a:effectRef>
                                  <a:fontRef idx="minor">
                                    <a:schemeClr val="tx1"/>
                                  </a:fontRef>
                                </p:style>
                              </p:cxnSp>
                              <p:sp>
                                <p:nvSpPr>
                                  <p:cNvPr id="58" name="Rectángulo 57"/>
                                  <p:cNvSpPr/>
                                  <p:nvPr/>
                                </p:nvSpPr>
                                <p:spPr>
                                  <a:xfrm>
                                    <a:off x="1888829" y="0"/>
                                    <a:ext cx="1594508" cy="54000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FACTORES DEMOGRÁFICOS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9" name="Rectángulo 58"/>
                                  <p:cNvSpPr/>
                                  <p:nvPr/>
                                </p:nvSpPr>
                                <p:spPr>
                                  <a:xfrm>
                                    <a:off x="3663658" y="17253"/>
                                    <a:ext cx="1368002" cy="53975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FACTORES CULTURALES</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0" name="Rectángulo 59"/>
                                  <p:cNvSpPr/>
                                  <p:nvPr/>
                                </p:nvSpPr>
                                <p:spPr>
                                  <a:xfrm>
                                    <a:off x="5407187" y="8627"/>
                                    <a:ext cx="1545954" cy="53975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FACTORES PSICOLÓGICOS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1" name="Rectángulo 60"/>
                                  <p:cNvSpPr/>
                                  <p:nvPr/>
                                </p:nvSpPr>
                                <p:spPr>
                                  <a:xfrm>
                                    <a:off x="1468370" y="4580627"/>
                                    <a:ext cx="1744232" cy="539750"/>
                                  </a:xfrm>
                                  <a:prstGeom prst="rect">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GEOMARKETING</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2" name="Rectángulo 61"/>
                                  <p:cNvSpPr/>
                                  <p:nvPr/>
                                </p:nvSpPr>
                                <p:spPr>
                                  <a:xfrm>
                                    <a:off x="4364960" y="4610519"/>
                                    <a:ext cx="1824734" cy="53975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EC"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COMPORTAMIENTO DE COMPRA</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63" name="Conector recto de flecha 62"/>
                                  <p:cNvCxnSpPr/>
                                  <p:nvPr/>
                                </p:nvCxnSpPr>
                                <p:spPr>
                                  <a:xfrm>
                                    <a:off x="1701280" y="1095555"/>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64" name="Conector recto de flecha 63"/>
                                  <p:cNvCxnSpPr/>
                                  <p:nvPr/>
                                </p:nvCxnSpPr>
                                <p:spPr>
                                  <a:xfrm>
                                    <a:off x="2132601" y="2150914"/>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65" name="Conector recto de flecha 64"/>
                                  <p:cNvCxnSpPr/>
                                  <p:nvPr/>
                                </p:nvCxnSpPr>
                                <p:spPr>
                                  <a:xfrm flipH="1">
                                    <a:off x="2998430" y="1544128"/>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66" name="Conector recto de flecha 65"/>
                                  <p:cNvCxnSpPr/>
                                  <p:nvPr/>
                                </p:nvCxnSpPr>
                                <p:spPr>
                                  <a:xfrm>
                                    <a:off x="3478579" y="1069677"/>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67" name="Conector recto de flecha 66"/>
                                  <p:cNvCxnSpPr/>
                                  <p:nvPr/>
                                </p:nvCxnSpPr>
                                <p:spPr>
                                  <a:xfrm>
                                    <a:off x="3909899" y="2053088"/>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68" name="Conector recto de flecha 67"/>
                                  <p:cNvCxnSpPr/>
                                  <p:nvPr/>
                                </p:nvCxnSpPr>
                                <p:spPr>
                                  <a:xfrm flipH="1">
                                    <a:off x="4773258" y="1650729"/>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69" name="Conector recto de flecha 68"/>
                                  <p:cNvCxnSpPr/>
                                  <p:nvPr/>
                                </p:nvCxnSpPr>
                                <p:spPr>
                                  <a:xfrm>
                                    <a:off x="5212285" y="1069676"/>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70" name="Conector recto de flecha 69"/>
                                  <p:cNvCxnSpPr/>
                                  <p:nvPr/>
                                </p:nvCxnSpPr>
                                <p:spPr>
                                  <a:xfrm>
                                    <a:off x="5654239" y="2053087"/>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71" name="Conector recto de flecha 70"/>
                                  <p:cNvCxnSpPr/>
                                  <p:nvPr/>
                                </p:nvCxnSpPr>
                                <p:spPr>
                                  <a:xfrm flipH="1">
                                    <a:off x="6508161" y="1526876"/>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72" name="Conector recto de flecha 71"/>
                                  <p:cNvCxnSpPr/>
                                  <p:nvPr/>
                                </p:nvCxnSpPr>
                                <p:spPr>
                                  <a:xfrm>
                                    <a:off x="1835726" y="3071004"/>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73" name="Conector recto de flecha 72"/>
                                  <p:cNvCxnSpPr/>
                                  <p:nvPr/>
                                </p:nvCxnSpPr>
                                <p:spPr>
                                  <a:xfrm>
                                    <a:off x="1468370" y="3934323"/>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74" name="Conector recto de flecha 73"/>
                                  <p:cNvCxnSpPr/>
                                  <p:nvPr/>
                                </p:nvCxnSpPr>
                                <p:spPr>
                                  <a:xfrm flipH="1">
                                    <a:off x="2700067" y="3605842"/>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75" name="Conector recto de flecha 74"/>
                                  <p:cNvCxnSpPr/>
                                  <p:nvPr/>
                                </p:nvCxnSpPr>
                                <p:spPr>
                                  <a:xfrm>
                                    <a:off x="4806151" y="2909537"/>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76" name="Conector recto de flecha 75"/>
                                  <p:cNvCxnSpPr/>
                                  <p:nvPr/>
                                </p:nvCxnSpPr>
                                <p:spPr>
                                  <a:xfrm>
                                    <a:off x="4542824" y="3465250"/>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77" name="Conector recto de flecha 76"/>
                                  <p:cNvCxnSpPr/>
                                  <p:nvPr/>
                                </p:nvCxnSpPr>
                                <p:spPr>
                                  <a:xfrm flipH="1">
                                    <a:off x="5747152" y="3222864"/>
                                    <a:ext cx="10800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78" name="Conector recto 77"/>
                                  <p:cNvCxnSpPr/>
                                  <p:nvPr/>
                                </p:nvCxnSpPr>
                                <p:spPr>
                                  <a:xfrm flipH="1">
                                    <a:off x="5144359" y="2579298"/>
                                    <a:ext cx="883920" cy="2027555"/>
                                  </a:xfrm>
                                  <a:prstGeom prst="line">
                                    <a:avLst/>
                                  </a:prstGeom>
                                  <a:ln/>
                                </p:spPr>
                                <p:style>
                                  <a:lnRef idx="2">
                                    <a:schemeClr val="accent5"/>
                                  </a:lnRef>
                                  <a:fillRef idx="0">
                                    <a:schemeClr val="accent5"/>
                                  </a:fillRef>
                                  <a:effectRef idx="1">
                                    <a:schemeClr val="accent5"/>
                                  </a:effectRef>
                                  <a:fontRef idx="minor">
                                    <a:schemeClr val="tx1"/>
                                  </a:fontRef>
                                </p:style>
                              </p:cxnSp>
                            </p:grpSp>
                            <p:sp>
                              <p:nvSpPr>
                                <p:cNvPr id="36" name="Rectángulo 35"/>
                                <p:cNvSpPr/>
                                <p:nvPr/>
                              </p:nvSpPr>
                              <p:spPr>
                                <a:xfrm>
                                  <a:off x="663220" y="5585307"/>
                                  <a:ext cx="8220075" cy="741711"/>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457200" algn="ctr">
                                    <a:lnSpc>
                                      <a:spcPct val="150000"/>
                                    </a:lnSpc>
                                    <a:spcAft>
                                      <a:spcPts val="0"/>
                                    </a:spcAft>
                                  </a:pPr>
                                  <a:r>
                                    <a:rPr lang="es-EC" sz="12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Figura 4 Diagrama de Ishikawa, causas y efectos de la Influencia en el comportamiento de compra del consumidor</a:t>
                                  </a:r>
                                  <a:endParaRPr lang="en-US" sz="1200" b="1" dirty="0">
                                    <a:solidFill>
                                      <a:srgbClr val="000000"/>
                                    </a:solidFill>
                                    <a:effectLst/>
                                    <a:latin typeface="Times New Roman" panose="02020603050405020304" pitchFamily="18" charset="0"/>
                                    <a:ea typeface="Times New Roman" panose="02020603050405020304" pitchFamily="18" charset="0"/>
                                  </a:endParaRPr>
                                </a:p>
                                <a:p>
                                  <a:pPr marL="2743200" indent="457200" algn="just">
                                    <a:lnSpc>
                                      <a:spcPct val="150000"/>
                                    </a:lnSpc>
                                    <a:spcAft>
                                      <a:spcPts val="800"/>
                                    </a:spcAft>
                                  </a:pPr>
                                  <a:r>
                                    <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Fuente: Elaboración propia</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pSp>
                          <p:cxnSp>
                            <p:nvCxnSpPr>
                              <p:cNvPr id="34" name="Conector recto de flecha 33"/>
                              <p:cNvCxnSpPr/>
                              <p:nvPr/>
                            </p:nvCxnSpPr>
                            <p:spPr>
                              <a:xfrm>
                                <a:off x="0" y="1179029"/>
                                <a:ext cx="10795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grpSp>
                        <p:cxnSp>
                          <p:nvCxnSpPr>
                            <p:cNvPr id="31" name="Conector recto de flecha 30"/>
                            <p:cNvCxnSpPr/>
                            <p:nvPr/>
                          </p:nvCxnSpPr>
                          <p:spPr>
                            <a:xfrm>
                              <a:off x="425302" y="2052084"/>
                              <a:ext cx="10795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32" name="Conector recto de flecha 31"/>
                            <p:cNvCxnSpPr/>
                            <p:nvPr/>
                          </p:nvCxnSpPr>
                          <p:spPr>
                            <a:xfrm flipH="1">
                              <a:off x="1297172" y="1509823"/>
                              <a:ext cx="1079500"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grpSp>
                      <p:cxnSp>
                        <p:nvCxnSpPr>
                          <p:cNvPr id="27" name="Conector recto 26"/>
                          <p:cNvCxnSpPr/>
                          <p:nvPr/>
                        </p:nvCxnSpPr>
                        <p:spPr>
                          <a:xfrm flipH="1" flipV="1">
                            <a:off x="861238" y="552894"/>
                            <a:ext cx="875665" cy="2018665"/>
                          </a:xfrm>
                          <a:prstGeom prst="line">
                            <a:avLst/>
                          </a:prstGeom>
                          <a:ln/>
                        </p:spPr>
                        <p:style>
                          <a:lnRef idx="2">
                            <a:schemeClr val="accent5"/>
                          </a:lnRef>
                          <a:fillRef idx="0">
                            <a:schemeClr val="accent5"/>
                          </a:fillRef>
                          <a:effectRef idx="1">
                            <a:schemeClr val="accent5"/>
                          </a:effectRef>
                          <a:fontRef idx="minor">
                            <a:schemeClr val="tx1"/>
                          </a:fontRef>
                        </p:style>
                      </p:cxnSp>
                    </p:grpSp>
                  </p:grpSp>
                </p:grpSp>
              </p:grpSp>
            </p:grpSp>
          </p:grpSp>
        </p:grpSp>
      </p:grpSp>
    </p:spTree>
    <p:extLst>
      <p:ext uri="{BB962C8B-B14F-4D97-AF65-F5344CB8AC3E}">
        <p14:creationId xmlns:p14="http://schemas.microsoft.com/office/powerpoint/2010/main" val="4215419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272345263"/>
              </p:ext>
            </p:extLst>
          </p:nvPr>
        </p:nvGraphicFramePr>
        <p:xfrm>
          <a:off x="251520" y="10308"/>
          <a:ext cx="8640962" cy="6145174"/>
        </p:xfrm>
        <a:graphic>
          <a:graphicData uri="http://schemas.openxmlformats.org/drawingml/2006/table">
            <a:tbl>
              <a:tblPr>
                <a:tableStyleId>{BC89EF96-8CEA-46FF-86C4-4CE0E7609802}</a:tableStyleId>
              </a:tblPr>
              <a:tblGrid>
                <a:gridCol w="1234423"/>
                <a:gridCol w="1851635"/>
                <a:gridCol w="1234423"/>
                <a:gridCol w="1851635"/>
                <a:gridCol w="1234423"/>
                <a:gridCol w="1234423"/>
              </a:tblGrid>
              <a:tr h="784362">
                <a:tc>
                  <a:txBody>
                    <a:bodyPr/>
                    <a:lstStyle/>
                    <a:p>
                      <a:pPr algn="ctr" fontAlgn="ctr"/>
                      <a:r>
                        <a:rPr lang="es-EC" sz="1200" b="1" u="none" strike="noStrike" noProof="0" dirty="0" smtClean="0">
                          <a:solidFill>
                            <a:schemeClr val="tx1"/>
                          </a:solidFill>
                          <a:effectLst/>
                          <a:latin typeface="Times New Roman" panose="02020603050405020304" pitchFamily="18" charset="0"/>
                          <a:cs typeface="Times New Roman" panose="02020603050405020304" pitchFamily="18" charset="0"/>
                        </a:rPr>
                        <a:t>OBJETIVOS</a:t>
                      </a:r>
                      <a:r>
                        <a:rPr lang="en-US" sz="1200" b="1" u="none" strike="noStrike" dirty="0" smtClean="0">
                          <a:solidFill>
                            <a:schemeClr val="tx1"/>
                          </a:solidFill>
                          <a:effectLst/>
                          <a:latin typeface="Times New Roman" panose="02020603050405020304" pitchFamily="18" charset="0"/>
                          <a:cs typeface="Times New Roman" panose="02020603050405020304" pitchFamily="18" charset="0"/>
                        </a:rPr>
                        <a:t> </a:t>
                      </a:r>
                      <a:r>
                        <a:rPr lang="en-US" sz="1200" b="1" u="none" strike="noStrike" dirty="0">
                          <a:solidFill>
                            <a:schemeClr val="tx1"/>
                          </a:solidFill>
                          <a:effectLst/>
                          <a:latin typeface="Times New Roman" panose="02020603050405020304" pitchFamily="18" charset="0"/>
                          <a:cs typeface="Times New Roman" panose="02020603050405020304" pitchFamily="18" charset="0"/>
                        </a:rPr>
                        <a:t>ESTRATÉGICOS</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a:txBody>
                    <a:bodyPr/>
                    <a:lstStyle/>
                    <a:p>
                      <a:pPr algn="ctr" fontAlgn="ctr"/>
                      <a:r>
                        <a:rPr lang="en-US" sz="1200" b="1" u="none" strike="noStrike" dirty="0" smtClean="0">
                          <a:solidFill>
                            <a:schemeClr val="tx1"/>
                          </a:solidFill>
                          <a:effectLst/>
                          <a:latin typeface="Times New Roman" panose="02020603050405020304" pitchFamily="18" charset="0"/>
                          <a:cs typeface="Times New Roman" panose="02020603050405020304" pitchFamily="18" charset="0"/>
                        </a:rPr>
                        <a:t>ESTRATEGIAS</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a:txBody>
                    <a:bodyPr/>
                    <a:lstStyle/>
                    <a:p>
                      <a:pPr algn="ctr" fontAlgn="ctr"/>
                      <a:r>
                        <a:rPr lang="en-US" sz="1200" b="1" u="none" strike="noStrike" dirty="0" err="1">
                          <a:solidFill>
                            <a:schemeClr val="tx1"/>
                          </a:solidFill>
                          <a:effectLst/>
                          <a:latin typeface="Times New Roman" panose="02020603050405020304" pitchFamily="18" charset="0"/>
                          <a:cs typeface="Times New Roman" panose="02020603050405020304" pitchFamily="18" charset="0"/>
                        </a:rPr>
                        <a:t>KPI'S</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a:txBody>
                    <a:bodyPr/>
                    <a:lstStyle/>
                    <a:p>
                      <a:pPr algn="ctr" fontAlgn="ctr"/>
                      <a:r>
                        <a:rPr lang="en-US" sz="1200" b="1" u="none" strike="noStrike" dirty="0">
                          <a:solidFill>
                            <a:schemeClr val="tx1"/>
                          </a:solidFill>
                          <a:effectLst/>
                          <a:latin typeface="Times New Roman" panose="02020603050405020304" pitchFamily="18" charset="0"/>
                          <a:cs typeface="Times New Roman" panose="02020603050405020304" pitchFamily="18" charset="0"/>
                        </a:rPr>
                        <a:t>ACTIVIDADES</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a:txBody>
                    <a:bodyPr/>
                    <a:lstStyle/>
                    <a:p>
                      <a:pPr algn="ctr" fontAlgn="ctr"/>
                      <a:r>
                        <a:rPr lang="en-US" sz="1200" b="1" u="none" strike="noStrike" dirty="0">
                          <a:solidFill>
                            <a:schemeClr val="tx1"/>
                          </a:solidFill>
                          <a:effectLst/>
                          <a:latin typeface="Times New Roman" panose="02020603050405020304" pitchFamily="18" charset="0"/>
                          <a:cs typeface="Times New Roman" panose="02020603050405020304" pitchFamily="18" charset="0"/>
                        </a:rPr>
                        <a:t>INICIATIVA ESTRATEGICA / PROYECTOS</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a:txBody>
                    <a:bodyPr/>
                    <a:lstStyle/>
                    <a:p>
                      <a:pPr algn="ctr" fontAlgn="ctr"/>
                      <a:r>
                        <a:rPr lang="en-US" sz="1200" b="1" u="none" strike="noStrike" dirty="0">
                          <a:solidFill>
                            <a:schemeClr val="tx1"/>
                          </a:solidFill>
                          <a:effectLst/>
                          <a:latin typeface="Times New Roman" panose="02020603050405020304" pitchFamily="18" charset="0"/>
                          <a:cs typeface="Times New Roman" panose="02020603050405020304" pitchFamily="18" charset="0"/>
                        </a:rPr>
                        <a:t>PRESUPUESTO</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r>
              <a:tr h="536319">
                <a:tc rowSpan="4">
                  <a:txBody>
                    <a:bodyPr/>
                    <a:lstStyle/>
                    <a:p>
                      <a:pPr algn="ctr" fontAlgn="ctr"/>
                      <a:r>
                        <a:rPr lang="es-EC" sz="1400" b="1" u="none" strike="noStrike" dirty="0">
                          <a:solidFill>
                            <a:schemeClr val="tx1"/>
                          </a:solidFill>
                          <a:effectLst/>
                          <a:latin typeface="Times New Roman" panose="02020603050405020304" pitchFamily="18" charset="0"/>
                          <a:cs typeface="Times New Roman" panose="02020603050405020304" pitchFamily="18" charset="0"/>
                        </a:rPr>
                        <a:t>Diseñar - rediseñar las paginas web de los diferentes centros comerciales del DMQ</a:t>
                      </a:r>
                      <a:endParaRPr lang="es-EC"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rowSpan="2">
                  <a:txBody>
                    <a:bodyPr/>
                    <a:lstStyle/>
                    <a:p>
                      <a:pPr algn="ctr" fontAlgn="ctr"/>
                      <a:r>
                        <a:rPr lang="es-EC" sz="1400" u="none" strike="noStrike">
                          <a:solidFill>
                            <a:schemeClr val="tx1"/>
                          </a:solidFill>
                          <a:effectLst/>
                          <a:latin typeface="Times New Roman" panose="02020603050405020304" pitchFamily="18" charset="0"/>
                          <a:cs typeface="Times New Roman" panose="02020603050405020304" pitchFamily="18" charset="0"/>
                        </a:rPr>
                        <a:t>Dirigir las visitas en las paginas web</a:t>
                      </a:r>
                      <a:endParaRPr lang="es-EC" sz="1400" b="0" i="0" u="none" strike="noStrike">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rowSpan="2">
                  <a:txBody>
                    <a:bodyPr/>
                    <a:lstStyle/>
                    <a:p>
                      <a:pPr algn="ctr" fontAlgn="b"/>
                      <a:r>
                        <a:rPr lang="en-US" sz="1400" u="none" strike="noStrike" dirty="0" smtClean="0">
                          <a:solidFill>
                            <a:schemeClr val="tx1"/>
                          </a:solidFill>
                          <a:effectLst/>
                          <a:latin typeface="Times New Roman" panose="02020603050405020304" pitchFamily="18" charset="0"/>
                          <a:cs typeface="Times New Roman" panose="02020603050405020304" pitchFamily="18" charset="0"/>
                        </a:rPr>
                        <a:t>Índice </a:t>
                      </a:r>
                      <a:r>
                        <a:rPr lang="en-US" sz="1400" u="none" strike="noStrike" dirty="0">
                          <a:solidFill>
                            <a:schemeClr val="tx1"/>
                          </a:solidFill>
                          <a:effectLst/>
                          <a:latin typeface="Times New Roman" panose="02020603050405020304" pitchFamily="18" charset="0"/>
                          <a:cs typeface="Times New Roman" panose="02020603050405020304" pitchFamily="18" charset="0"/>
                        </a:rPr>
                        <a:t>de visitas </a:t>
                      </a:r>
                      <a:r>
                        <a:rPr lang="en-US" sz="1400" u="none" strike="noStrike" dirty="0" smtClean="0">
                          <a:solidFill>
                            <a:schemeClr val="tx1"/>
                          </a:solidFill>
                          <a:effectLst/>
                          <a:latin typeface="Times New Roman" panose="02020603050405020304" pitchFamily="18" charset="0"/>
                          <a:cs typeface="Times New Roman" panose="02020603050405020304" pitchFamily="18" charset="0"/>
                        </a:rPr>
                        <a:t>realizadas </a:t>
                      </a:r>
                      <a:r>
                        <a:rPr lang="en-US" sz="1400" u="none" strike="noStrike" dirty="0">
                          <a:solidFill>
                            <a:schemeClr val="tx1"/>
                          </a:solidFill>
                          <a:effectLst/>
                          <a:latin typeface="Times New Roman" panose="02020603050405020304" pitchFamily="18" charset="0"/>
                          <a:cs typeface="Times New Roman" panose="02020603050405020304" pitchFamily="18" charset="0"/>
                        </a:rPr>
                        <a:t>a las </a:t>
                      </a:r>
                      <a:r>
                        <a:rPr lang="es-EC" sz="1400" u="none" strike="noStrike" noProof="0" dirty="0" smtClean="0">
                          <a:solidFill>
                            <a:schemeClr val="tx1"/>
                          </a:solidFill>
                          <a:effectLst/>
                          <a:latin typeface="Times New Roman" panose="02020603050405020304" pitchFamily="18" charset="0"/>
                          <a:cs typeface="Times New Roman" panose="02020603050405020304" pitchFamily="18" charset="0"/>
                        </a:rPr>
                        <a:t>paginas</a:t>
                      </a:r>
                      <a:r>
                        <a:rPr lang="en-US" sz="1400" u="none" strike="noStrike" dirty="0" smtClean="0">
                          <a:solidFill>
                            <a:schemeClr val="tx1"/>
                          </a:solidFill>
                          <a:effectLst/>
                          <a:latin typeface="Times New Roman" panose="02020603050405020304" pitchFamily="18" charset="0"/>
                          <a:cs typeface="Times New Roman" panose="02020603050405020304" pitchFamily="18" charset="0"/>
                        </a:rPr>
                        <a:t> </a:t>
                      </a:r>
                      <a:r>
                        <a:rPr lang="en-US" sz="1400" u="none" strike="noStrike" dirty="0">
                          <a:solidFill>
                            <a:schemeClr val="tx1"/>
                          </a:solidFill>
                          <a:effectLst/>
                          <a:latin typeface="Times New Roman" panose="02020603050405020304" pitchFamily="18" charset="0"/>
                          <a:cs typeface="Times New Roman" panose="02020603050405020304" pitchFamily="18" charset="0"/>
                        </a:rPr>
                        <a:t>web</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b"/>
                </a:tc>
                <a:tc>
                  <a:txBody>
                    <a:bodyPr/>
                    <a:lstStyle/>
                    <a:p>
                      <a:pPr algn="ctr" fontAlgn="b"/>
                      <a:r>
                        <a:rPr lang="es-EC" sz="1400" u="none" strike="noStrike" dirty="0">
                          <a:solidFill>
                            <a:schemeClr val="tx1"/>
                          </a:solidFill>
                          <a:effectLst/>
                          <a:latin typeface="Times New Roman" panose="02020603050405020304" pitchFamily="18" charset="0"/>
                          <a:cs typeface="Times New Roman" panose="02020603050405020304" pitchFamily="18" charset="0"/>
                        </a:rPr>
                        <a:t>Administrar las visitas que se realizan a las paginas web</a:t>
                      </a:r>
                      <a:endParaRPr lang="es-EC"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b"/>
                </a:tc>
                <a:tc rowSpan="4">
                  <a:txBody>
                    <a:bodyPr/>
                    <a:lstStyle/>
                    <a:p>
                      <a:pPr algn="ctr" fontAlgn="ctr"/>
                      <a:r>
                        <a:rPr lang="es-EC" sz="1400" u="none" strike="noStrike" dirty="0">
                          <a:solidFill>
                            <a:schemeClr val="tx1"/>
                          </a:solidFill>
                          <a:effectLst/>
                          <a:latin typeface="Times New Roman" panose="02020603050405020304" pitchFamily="18" charset="0"/>
                          <a:cs typeface="Times New Roman" panose="02020603050405020304" pitchFamily="18" charset="0"/>
                        </a:rPr>
                        <a:t>Diseño y rediseño de las paginas web</a:t>
                      </a:r>
                      <a:endParaRPr lang="es-EC"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rowSpan="4">
                  <a:txBody>
                    <a:bodyPr/>
                    <a:lstStyle/>
                    <a:p>
                      <a:pPr algn="ctr" fontAlgn="ctr"/>
                      <a:r>
                        <a:rPr lang="en-US" sz="1400" u="none" strike="noStrike" dirty="0">
                          <a:solidFill>
                            <a:schemeClr val="tx1"/>
                          </a:solidFill>
                          <a:effectLst/>
                          <a:latin typeface="Times New Roman" panose="02020603050405020304" pitchFamily="18" charset="0"/>
                          <a:cs typeface="Times New Roman" panose="02020603050405020304" pitchFamily="18" charset="0"/>
                        </a:rPr>
                        <a:t>4500</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r>
              <a:tr h="607436">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b"/>
                      <a:r>
                        <a:rPr lang="es-EC" sz="1400" u="none" strike="noStrike" dirty="0">
                          <a:solidFill>
                            <a:schemeClr val="tx1"/>
                          </a:solidFill>
                          <a:effectLst/>
                          <a:latin typeface="Times New Roman" panose="02020603050405020304" pitchFamily="18" charset="0"/>
                          <a:cs typeface="Times New Roman" panose="02020603050405020304" pitchFamily="18" charset="0"/>
                        </a:rPr>
                        <a:t>Convertir en un contacto conocido para cada punto de venta </a:t>
                      </a:r>
                      <a:endParaRPr lang="es-EC"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b"/>
                </a:tc>
                <a:tc vMerge="1">
                  <a:txBody>
                    <a:bodyPr/>
                    <a:lstStyle/>
                    <a:p>
                      <a:endParaRPr lang="es-EC"/>
                    </a:p>
                  </a:txBody>
                  <a:tcPr/>
                </a:tc>
                <a:tc vMerge="1">
                  <a:txBody>
                    <a:bodyPr/>
                    <a:lstStyle/>
                    <a:p>
                      <a:endParaRPr lang="es-EC"/>
                    </a:p>
                  </a:txBody>
                  <a:tcPr/>
                </a:tc>
              </a:tr>
              <a:tr h="874113">
                <a:tc vMerge="1">
                  <a:txBody>
                    <a:bodyPr/>
                    <a:lstStyle/>
                    <a:p>
                      <a:endParaRPr lang="es-EC"/>
                    </a:p>
                  </a:txBody>
                  <a:tcPr/>
                </a:tc>
                <a:tc rowSpan="2">
                  <a:txBody>
                    <a:bodyPr/>
                    <a:lstStyle/>
                    <a:p>
                      <a:pPr algn="ctr" fontAlgn="ctr"/>
                      <a:r>
                        <a:rPr lang="es-EC" sz="1400" u="none" strike="noStrike">
                          <a:solidFill>
                            <a:schemeClr val="tx1"/>
                          </a:solidFill>
                          <a:effectLst/>
                          <a:latin typeface="Times New Roman" panose="02020603050405020304" pitchFamily="18" charset="0"/>
                          <a:cs typeface="Times New Roman" panose="02020603050405020304" pitchFamily="18" charset="0"/>
                        </a:rPr>
                        <a:t>Satisfacer el servicio y la conformidad que el cliente con el producto o servicio deseado</a:t>
                      </a:r>
                      <a:endParaRPr lang="es-EC" sz="1400" b="0" i="0" u="none" strike="noStrike">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rowSpan="2">
                  <a:txBody>
                    <a:bodyPr/>
                    <a:lstStyle/>
                    <a:p>
                      <a:pPr algn="ctr" fontAlgn="ctr"/>
                      <a:r>
                        <a:rPr lang="en-US" sz="1400" u="none" strike="noStrike" dirty="0" smtClean="0">
                          <a:solidFill>
                            <a:schemeClr val="tx1"/>
                          </a:solidFill>
                          <a:effectLst/>
                          <a:latin typeface="Times New Roman" panose="02020603050405020304" pitchFamily="18" charset="0"/>
                          <a:cs typeface="Times New Roman" panose="02020603050405020304" pitchFamily="18" charset="0"/>
                        </a:rPr>
                        <a:t>Índice </a:t>
                      </a:r>
                      <a:r>
                        <a:rPr lang="en-US" sz="1400" u="none" strike="noStrike" dirty="0">
                          <a:solidFill>
                            <a:schemeClr val="tx1"/>
                          </a:solidFill>
                          <a:effectLst/>
                          <a:latin typeface="Times New Roman" panose="02020603050405020304" pitchFamily="18" charset="0"/>
                          <a:cs typeface="Times New Roman" panose="02020603050405020304" pitchFamily="18" charset="0"/>
                        </a:rPr>
                        <a:t>de contactos aceptados por punto de ventas</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a:txBody>
                    <a:bodyPr/>
                    <a:lstStyle/>
                    <a:p>
                      <a:pPr algn="ctr" fontAlgn="b"/>
                      <a:r>
                        <a:rPr lang="es-EC" sz="1400" u="none" strike="noStrike" dirty="0">
                          <a:solidFill>
                            <a:schemeClr val="tx1"/>
                          </a:solidFill>
                          <a:effectLst/>
                          <a:latin typeface="Times New Roman" panose="02020603050405020304" pitchFamily="18" charset="0"/>
                          <a:cs typeface="Times New Roman" panose="02020603050405020304" pitchFamily="18" charset="0"/>
                        </a:rPr>
                        <a:t>Dar a conocer los productos y servicios que ofrece cada punto de venta de manera </a:t>
                      </a:r>
                      <a:r>
                        <a:rPr lang="es-EC" sz="1400" u="none" strike="noStrike" dirty="0" smtClean="0">
                          <a:solidFill>
                            <a:schemeClr val="tx1"/>
                          </a:solidFill>
                          <a:effectLst/>
                          <a:latin typeface="Times New Roman" panose="02020603050405020304" pitchFamily="18" charset="0"/>
                          <a:cs typeface="Times New Roman" panose="02020603050405020304" pitchFamily="18" charset="0"/>
                        </a:rPr>
                        <a:t>rápida </a:t>
                      </a:r>
                      <a:r>
                        <a:rPr lang="es-EC" sz="1400" u="none" strike="noStrike" dirty="0">
                          <a:solidFill>
                            <a:schemeClr val="tx1"/>
                          </a:solidFill>
                          <a:effectLst/>
                          <a:latin typeface="Times New Roman" panose="02020603050405020304" pitchFamily="18" charset="0"/>
                          <a:cs typeface="Times New Roman" panose="02020603050405020304" pitchFamily="18" charset="0"/>
                        </a:rPr>
                        <a:t>y precisa</a:t>
                      </a:r>
                      <a:endParaRPr lang="es-EC"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b"/>
                </a:tc>
                <a:tc vMerge="1">
                  <a:txBody>
                    <a:bodyPr/>
                    <a:lstStyle/>
                    <a:p>
                      <a:endParaRPr lang="es-EC"/>
                    </a:p>
                  </a:txBody>
                  <a:tcPr/>
                </a:tc>
                <a:tc vMerge="1">
                  <a:txBody>
                    <a:bodyPr/>
                    <a:lstStyle/>
                    <a:p>
                      <a:endParaRPr lang="es-EC"/>
                    </a:p>
                  </a:txBody>
                  <a:tcPr/>
                </a:tc>
              </a:tr>
              <a:tr h="888929">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b"/>
                      <a:r>
                        <a:rPr lang="es-EC" sz="1400" u="none" strike="noStrike" dirty="0">
                          <a:solidFill>
                            <a:schemeClr val="tx1"/>
                          </a:solidFill>
                          <a:effectLst/>
                          <a:latin typeface="Times New Roman" panose="02020603050405020304" pitchFamily="18" charset="0"/>
                          <a:cs typeface="Times New Roman" panose="02020603050405020304" pitchFamily="18" charset="0"/>
                        </a:rPr>
                        <a:t>Captar nuevos clientes potenciales con diferentes tipos de necesidades y deseos</a:t>
                      </a:r>
                      <a:endParaRPr lang="es-EC"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b"/>
                </a:tc>
                <a:tc vMerge="1">
                  <a:txBody>
                    <a:bodyPr/>
                    <a:lstStyle/>
                    <a:p>
                      <a:endParaRPr lang="es-EC"/>
                    </a:p>
                  </a:txBody>
                  <a:tcPr/>
                </a:tc>
                <a:tc vMerge="1">
                  <a:txBody>
                    <a:bodyPr/>
                    <a:lstStyle/>
                    <a:p>
                      <a:endParaRPr lang="es-EC"/>
                    </a:p>
                  </a:txBody>
                  <a:tcPr/>
                </a:tc>
              </a:tr>
              <a:tr h="1170422">
                <a:tc rowSpan="2">
                  <a:txBody>
                    <a:bodyPr/>
                    <a:lstStyle/>
                    <a:p>
                      <a:pPr algn="ctr" fontAlgn="ctr"/>
                      <a:r>
                        <a:rPr lang="es-EC" sz="1400" b="1" u="none" strike="noStrike" dirty="0">
                          <a:solidFill>
                            <a:schemeClr val="tx1"/>
                          </a:solidFill>
                          <a:effectLst/>
                          <a:latin typeface="Times New Roman" panose="02020603050405020304" pitchFamily="18" charset="0"/>
                          <a:cs typeface="Times New Roman" panose="02020603050405020304" pitchFamily="18" charset="0"/>
                        </a:rPr>
                        <a:t>Programar reuniones con el personal de los puntos de venta de locales comerciales del DMQ</a:t>
                      </a:r>
                      <a:endParaRPr lang="es-EC"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rowSpan="2">
                  <a:txBody>
                    <a:bodyPr/>
                    <a:lstStyle/>
                    <a:p>
                      <a:pPr algn="ctr" fontAlgn="ctr"/>
                      <a:r>
                        <a:rPr lang="es-EC" sz="1400" u="none" strike="noStrike">
                          <a:solidFill>
                            <a:schemeClr val="tx1"/>
                          </a:solidFill>
                          <a:effectLst/>
                          <a:latin typeface="Times New Roman" panose="02020603050405020304" pitchFamily="18" charset="0"/>
                          <a:cs typeface="Times New Roman" panose="02020603050405020304" pitchFamily="18" charset="0"/>
                        </a:rPr>
                        <a:t>Capacitar al personal de ventas de los diferentes puntos de ventas</a:t>
                      </a:r>
                      <a:endParaRPr lang="es-EC" sz="1400" b="0" i="0" u="none" strike="noStrike">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rowSpan="2">
                  <a:txBody>
                    <a:bodyPr/>
                    <a:lstStyle/>
                    <a:p>
                      <a:pPr algn="ctr" fontAlgn="ctr"/>
                      <a:r>
                        <a:rPr lang="en-US" sz="1400" u="none" strike="noStrike">
                          <a:solidFill>
                            <a:schemeClr val="tx1"/>
                          </a:solidFill>
                          <a:effectLst/>
                          <a:latin typeface="Times New Roman" panose="02020603050405020304" pitchFamily="18" charset="0"/>
                          <a:cs typeface="Times New Roman" panose="02020603050405020304" pitchFamily="18" charset="0"/>
                        </a:rPr>
                        <a:t>Capacitaciones y reuniones planificadas </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a:txBody>
                    <a:bodyPr/>
                    <a:lstStyle/>
                    <a:p>
                      <a:pPr algn="ctr" fontAlgn="ctr"/>
                      <a:r>
                        <a:rPr lang="es-EC" sz="1400" u="none" strike="noStrike">
                          <a:solidFill>
                            <a:schemeClr val="tx1"/>
                          </a:solidFill>
                          <a:effectLst/>
                          <a:latin typeface="Times New Roman" panose="02020603050405020304" pitchFamily="18" charset="0"/>
                          <a:cs typeface="Times New Roman" panose="02020603050405020304" pitchFamily="18" charset="0"/>
                        </a:rPr>
                        <a:t>Programar reuniones con los dueños y empleados de los puntos de venta</a:t>
                      </a:r>
                      <a:endParaRPr lang="es-EC" sz="1400" b="0" i="0" u="none" strike="noStrike">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rowSpan="2">
                  <a:txBody>
                    <a:bodyPr/>
                    <a:lstStyle/>
                    <a:p>
                      <a:pPr algn="ctr" fontAlgn="ctr"/>
                      <a:r>
                        <a:rPr lang="es-EC" sz="1400" u="none" strike="noStrike" dirty="0">
                          <a:solidFill>
                            <a:schemeClr val="tx1"/>
                          </a:solidFill>
                          <a:effectLst/>
                          <a:latin typeface="Times New Roman" panose="02020603050405020304" pitchFamily="18" charset="0"/>
                          <a:cs typeface="Times New Roman" panose="02020603050405020304" pitchFamily="18" charset="0"/>
                        </a:rPr>
                        <a:t>Plan de </a:t>
                      </a:r>
                      <a:r>
                        <a:rPr lang="es-EC" sz="1400" u="none" strike="noStrike" dirty="0" smtClean="0">
                          <a:solidFill>
                            <a:schemeClr val="tx1"/>
                          </a:solidFill>
                          <a:effectLst/>
                          <a:latin typeface="Times New Roman" panose="02020603050405020304" pitchFamily="18" charset="0"/>
                          <a:cs typeface="Times New Roman" panose="02020603050405020304" pitchFamily="18" charset="0"/>
                        </a:rPr>
                        <a:t>formación </a:t>
                      </a:r>
                      <a:r>
                        <a:rPr lang="es-EC" sz="1400" u="none" strike="noStrike" dirty="0">
                          <a:solidFill>
                            <a:schemeClr val="tx1"/>
                          </a:solidFill>
                          <a:effectLst/>
                          <a:latin typeface="Times New Roman" panose="02020603050405020304" pitchFamily="18" charset="0"/>
                          <a:cs typeface="Times New Roman" panose="02020603050405020304" pitchFamily="18" charset="0"/>
                        </a:rPr>
                        <a:t>de comunicación interna</a:t>
                      </a:r>
                      <a:endParaRPr lang="es-EC"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rowSpan="2">
                  <a:txBody>
                    <a:bodyPr/>
                    <a:lstStyle/>
                    <a:p>
                      <a:pPr algn="ctr" fontAlgn="ctr"/>
                      <a:r>
                        <a:rPr lang="en-US" sz="1400" u="none" strike="noStrike" dirty="0">
                          <a:solidFill>
                            <a:schemeClr val="tx1"/>
                          </a:solidFill>
                          <a:effectLst/>
                          <a:latin typeface="Times New Roman" panose="02020603050405020304" pitchFamily="18" charset="0"/>
                          <a:cs typeface="Times New Roman" panose="02020603050405020304" pitchFamily="18" charset="0"/>
                        </a:rPr>
                        <a:t>1000</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r>
              <a:tr h="933375">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ctr"/>
                      <a:r>
                        <a:rPr lang="es-EC" sz="1400" u="none" strike="noStrike" dirty="0">
                          <a:solidFill>
                            <a:schemeClr val="tx1"/>
                          </a:solidFill>
                          <a:effectLst/>
                          <a:latin typeface="Times New Roman" panose="02020603050405020304" pitchFamily="18" charset="0"/>
                          <a:cs typeface="Times New Roman" panose="02020603050405020304" pitchFamily="18" charset="0"/>
                        </a:rPr>
                        <a:t>Capacitar al personal interno para mejorar el servicio en los diferentes puntos de venta</a:t>
                      </a:r>
                      <a:endParaRPr lang="es-EC"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042" marR="7042" marT="7042" marB="0" anchor="ctr"/>
                </a:tc>
                <a:tc vMerge="1">
                  <a:txBody>
                    <a:bodyPr/>
                    <a:lstStyle/>
                    <a:p>
                      <a:endParaRPr lang="es-EC"/>
                    </a:p>
                  </a:txBody>
                  <a:tcPr/>
                </a:tc>
                <a:tc vMerge="1">
                  <a:txBody>
                    <a:bodyPr/>
                    <a:lstStyle/>
                    <a:p>
                      <a:endParaRPr lang="es-EC"/>
                    </a:p>
                  </a:txBody>
                  <a:tcPr/>
                </a:tc>
              </a:tr>
            </a:tbl>
          </a:graphicData>
        </a:graphic>
      </p:graphicFrame>
    </p:spTree>
    <p:extLst>
      <p:ext uri="{BB962C8B-B14F-4D97-AF65-F5344CB8AC3E}">
        <p14:creationId xmlns:p14="http://schemas.microsoft.com/office/powerpoint/2010/main" val="9529036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820995637"/>
              </p:ext>
            </p:extLst>
          </p:nvPr>
        </p:nvGraphicFramePr>
        <p:xfrm>
          <a:off x="179512" y="116632"/>
          <a:ext cx="8856982" cy="5841473"/>
        </p:xfrm>
        <a:graphic>
          <a:graphicData uri="http://schemas.openxmlformats.org/drawingml/2006/table">
            <a:tbl>
              <a:tblPr>
                <a:tableStyleId>{BC89EF96-8CEA-46FF-86C4-4CE0E7609802}</a:tableStyleId>
              </a:tblPr>
              <a:tblGrid>
                <a:gridCol w="1265283"/>
                <a:gridCol w="1897925"/>
                <a:gridCol w="1265283"/>
                <a:gridCol w="1897925"/>
                <a:gridCol w="1265283"/>
                <a:gridCol w="1265283"/>
              </a:tblGrid>
              <a:tr h="994348">
                <a:tc rowSpan="2">
                  <a:txBody>
                    <a:bodyPr/>
                    <a:lstStyle/>
                    <a:p>
                      <a:pPr algn="ctr" fontAlgn="ctr"/>
                      <a:r>
                        <a:rPr lang="es-EC" sz="1200" b="1" u="none" strike="noStrike" dirty="0">
                          <a:effectLst/>
                          <a:latin typeface="Times New Roman" panose="02020603050405020304" pitchFamily="18" charset="0"/>
                          <a:cs typeface="Times New Roman" panose="02020603050405020304" pitchFamily="18" charset="0"/>
                        </a:rPr>
                        <a:t>Desarrollar un monitoreo de ofertas, descuentos en los diferentes </a:t>
                      </a:r>
                      <a:r>
                        <a:rPr lang="es-EC" sz="1200" b="1" u="none" strike="noStrike" dirty="0" smtClean="0">
                          <a:effectLst/>
                          <a:latin typeface="Times New Roman" panose="02020603050405020304" pitchFamily="18" charset="0"/>
                          <a:cs typeface="Times New Roman" panose="02020603050405020304" pitchFamily="18" charset="0"/>
                        </a:rPr>
                        <a:t>centros </a:t>
                      </a:r>
                      <a:r>
                        <a:rPr lang="es-EC" sz="1200" b="1" u="none" strike="noStrike" dirty="0">
                          <a:effectLst/>
                          <a:latin typeface="Times New Roman" panose="02020603050405020304" pitchFamily="18" charset="0"/>
                          <a:cs typeface="Times New Roman" panose="02020603050405020304" pitchFamily="18" charset="0"/>
                        </a:rPr>
                        <a:t>comerciales del DMQ </a:t>
                      </a:r>
                      <a:endParaRPr lang="es-EC"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rowSpan="2">
                  <a:txBody>
                    <a:bodyPr/>
                    <a:lstStyle/>
                    <a:p>
                      <a:pPr algn="ctr" fontAlgn="ctr"/>
                      <a:r>
                        <a:rPr lang="es-EC" sz="1200" u="none" strike="noStrike">
                          <a:effectLst/>
                          <a:latin typeface="Times New Roman" panose="02020603050405020304" pitchFamily="18" charset="0"/>
                          <a:cs typeface="Times New Roman" panose="02020603050405020304" pitchFamily="18" charset="0"/>
                        </a:rPr>
                        <a:t>Proyectar semanalmente las ofertas, descuentos a los diferentes puntos de venta</a:t>
                      </a:r>
                      <a:endParaRPr lang="es-EC" sz="1200" b="0" i="0" u="none" strike="noStrike">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rowSpan="2">
                  <a:txBody>
                    <a:bodyPr/>
                    <a:lstStyle/>
                    <a:p>
                      <a:pPr algn="ctr" fontAlgn="ctr"/>
                      <a:r>
                        <a:rPr lang="en-US" sz="1200" u="none" strike="noStrike">
                          <a:effectLst/>
                          <a:latin typeface="Times New Roman" panose="02020603050405020304" pitchFamily="18" charset="0"/>
                          <a:cs typeface="Times New Roman" panose="02020603050405020304" pitchFamily="18" charset="0"/>
                        </a:rPr>
                        <a:t>Porcentaje de ofertas, descuentos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a:txBody>
                    <a:bodyPr/>
                    <a:lstStyle/>
                    <a:p>
                      <a:pPr algn="ctr" fontAlgn="b"/>
                      <a:r>
                        <a:rPr lang="es-EC" sz="1200" u="none" strike="noStrike" dirty="0">
                          <a:effectLst/>
                          <a:latin typeface="Times New Roman" panose="02020603050405020304" pitchFamily="18" charset="0"/>
                          <a:cs typeface="Times New Roman" panose="02020603050405020304" pitchFamily="18" charset="0"/>
                        </a:rPr>
                        <a:t>Comunicar con </a:t>
                      </a:r>
                      <a:r>
                        <a:rPr lang="es-EC" sz="1200" u="none" strike="noStrike" dirty="0" smtClean="0">
                          <a:effectLst/>
                          <a:latin typeface="Times New Roman" panose="02020603050405020304" pitchFamily="18" charset="0"/>
                          <a:cs typeface="Times New Roman" panose="02020603050405020304" pitchFamily="18" charset="0"/>
                        </a:rPr>
                        <a:t>anticipación </a:t>
                      </a:r>
                      <a:r>
                        <a:rPr lang="es-EC" sz="1200" u="none" strike="noStrike" dirty="0">
                          <a:effectLst/>
                          <a:latin typeface="Times New Roman" panose="02020603050405020304" pitchFamily="18" charset="0"/>
                          <a:cs typeface="Times New Roman" panose="02020603050405020304" pitchFamily="18" charset="0"/>
                        </a:rPr>
                        <a:t>a los diferentes administradores de los locales comerciales, de los días, meses de descuentos</a:t>
                      </a:r>
                      <a:endParaRPr lang="es-EC"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b"/>
                </a:tc>
                <a:tc rowSpan="2">
                  <a:txBody>
                    <a:bodyPr/>
                    <a:lstStyle/>
                    <a:p>
                      <a:pPr algn="ctr" fontAlgn="ctr"/>
                      <a:r>
                        <a:rPr lang="es-EC" sz="1200" u="none" strike="noStrike" dirty="0" smtClean="0">
                          <a:effectLst/>
                          <a:latin typeface="Times New Roman" panose="02020603050405020304" pitchFamily="18" charset="0"/>
                          <a:cs typeface="Times New Roman" panose="02020603050405020304" pitchFamily="18" charset="0"/>
                        </a:rPr>
                        <a:t>Elaboración </a:t>
                      </a:r>
                      <a:r>
                        <a:rPr lang="es-EC" sz="1200" u="none" strike="noStrike" dirty="0">
                          <a:effectLst/>
                          <a:latin typeface="Times New Roman" panose="02020603050405020304" pitchFamily="18" charset="0"/>
                          <a:cs typeface="Times New Roman" panose="02020603050405020304" pitchFamily="18" charset="0"/>
                        </a:rPr>
                        <a:t>semanal de ofertas y descuentos d los diferentes tipos de productos y servicios</a:t>
                      </a:r>
                      <a:endParaRPr lang="es-EC"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rowSpan="2">
                  <a:txBody>
                    <a:bodyPr/>
                    <a:lstStyle/>
                    <a:p>
                      <a:pPr algn="ctr" fontAlgn="ctr"/>
                      <a:r>
                        <a:rPr lang="en-US" sz="1200" u="none" strike="noStrike">
                          <a:effectLst/>
                          <a:latin typeface="Times New Roman" panose="02020603050405020304" pitchFamily="18" charset="0"/>
                          <a:cs typeface="Times New Roman" panose="02020603050405020304" pitchFamily="18" charset="0"/>
                        </a:rPr>
                        <a:t>2800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r>
              <a:tr h="982650">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ctr"/>
                      <a:r>
                        <a:rPr lang="es-EC" sz="1200" u="none" strike="noStrike" dirty="0">
                          <a:effectLst/>
                          <a:latin typeface="Times New Roman" panose="02020603050405020304" pitchFamily="18" charset="0"/>
                          <a:cs typeface="Times New Roman" panose="02020603050405020304" pitchFamily="18" charset="0"/>
                        </a:rPr>
                        <a:t>Organizar la </a:t>
                      </a:r>
                      <a:r>
                        <a:rPr lang="es-EC" sz="1200" u="none" strike="noStrike" dirty="0" smtClean="0">
                          <a:effectLst/>
                          <a:latin typeface="Times New Roman" panose="02020603050405020304" pitchFamily="18" charset="0"/>
                          <a:cs typeface="Times New Roman" panose="02020603050405020304" pitchFamily="18" charset="0"/>
                        </a:rPr>
                        <a:t>participación </a:t>
                      </a:r>
                      <a:r>
                        <a:rPr lang="es-EC" sz="1200" u="none" strike="noStrike" dirty="0">
                          <a:effectLst/>
                          <a:latin typeface="Times New Roman" panose="02020603050405020304" pitchFamily="18" charset="0"/>
                          <a:cs typeface="Times New Roman" panose="02020603050405020304" pitchFamily="18" charset="0"/>
                        </a:rPr>
                        <a:t>de todos los puntos de venta de los diferentes centros comerciales</a:t>
                      </a:r>
                      <a:endParaRPr lang="es-EC"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vMerge="1">
                  <a:txBody>
                    <a:bodyPr/>
                    <a:lstStyle/>
                    <a:p>
                      <a:endParaRPr lang="es-EC"/>
                    </a:p>
                  </a:txBody>
                  <a:tcPr/>
                </a:tc>
                <a:tc vMerge="1">
                  <a:txBody>
                    <a:bodyPr/>
                    <a:lstStyle/>
                    <a:p>
                      <a:endParaRPr lang="es-EC"/>
                    </a:p>
                  </a:txBody>
                  <a:tcPr/>
                </a:tc>
              </a:tr>
              <a:tr h="584911">
                <a:tc rowSpan="5">
                  <a:txBody>
                    <a:bodyPr/>
                    <a:lstStyle/>
                    <a:p>
                      <a:pPr algn="ctr" fontAlgn="ctr"/>
                      <a:r>
                        <a:rPr lang="es-EC" sz="1200" b="1" u="none" strike="noStrike" dirty="0">
                          <a:effectLst/>
                          <a:latin typeface="Times New Roman" panose="02020603050405020304" pitchFamily="18" charset="0"/>
                          <a:cs typeface="Times New Roman" panose="02020603050405020304" pitchFamily="18" charset="0"/>
                        </a:rPr>
                        <a:t>Desarrollar un estudio de mercado para el consumidor y conocer las razones por las que acude a un centro comercial  </a:t>
                      </a:r>
                      <a:endParaRPr lang="es-EC"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rowSpan="5">
                  <a:txBody>
                    <a:bodyPr/>
                    <a:lstStyle/>
                    <a:p>
                      <a:pPr algn="ctr" fontAlgn="ctr"/>
                      <a:r>
                        <a:rPr lang="es-EC" sz="1200" u="none" strike="noStrike">
                          <a:effectLst/>
                          <a:latin typeface="Times New Roman" panose="02020603050405020304" pitchFamily="18" charset="0"/>
                          <a:cs typeface="Times New Roman" panose="02020603050405020304" pitchFamily="18" charset="0"/>
                        </a:rPr>
                        <a:t>Realizar encuestas a los consumidores, y entrevistas a expertos como administradores y socios de los centros comerciales más reconocidos del DMQ </a:t>
                      </a:r>
                      <a:endParaRPr lang="es-EC" sz="1200" b="0" i="0" u="none" strike="noStrike">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rowSpan="4">
                  <a:txBody>
                    <a:bodyPr/>
                    <a:lstStyle/>
                    <a:p>
                      <a:pPr algn="ctr" fontAlgn="ctr"/>
                      <a:r>
                        <a:rPr lang="es-EC" sz="1200" u="none" strike="noStrike">
                          <a:effectLst/>
                          <a:latin typeface="Times New Roman" panose="02020603050405020304" pitchFamily="18" charset="0"/>
                          <a:cs typeface="Times New Roman" panose="02020603050405020304" pitchFamily="18" charset="0"/>
                        </a:rPr>
                        <a:t>Aceptación de llenar las encuestas por parte de los consumidores</a:t>
                      </a:r>
                      <a:endParaRPr lang="es-EC" sz="1200" b="0" i="0" u="none" strike="noStrike">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a:txBody>
                    <a:bodyPr/>
                    <a:lstStyle/>
                    <a:p>
                      <a:pPr algn="ctr" fontAlgn="ctr"/>
                      <a:r>
                        <a:rPr lang="es-EC" sz="1200" u="none" strike="noStrike">
                          <a:effectLst/>
                          <a:latin typeface="Times New Roman" panose="02020603050405020304" pitchFamily="18" charset="0"/>
                          <a:cs typeface="Times New Roman" panose="02020603050405020304" pitchFamily="18" charset="0"/>
                        </a:rPr>
                        <a:t>Llenar las encuestas con los consumidores</a:t>
                      </a:r>
                      <a:endParaRPr lang="es-EC" sz="1200" b="0" i="0" u="none" strike="noStrike">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rowSpan="5">
                  <a:txBody>
                    <a:bodyPr/>
                    <a:lstStyle/>
                    <a:p>
                      <a:pPr algn="ctr" fontAlgn="ctr"/>
                      <a:r>
                        <a:rPr lang="es-EC" sz="1200" u="none" strike="noStrike">
                          <a:effectLst/>
                          <a:latin typeface="Times New Roman" panose="02020603050405020304" pitchFamily="18" charset="0"/>
                          <a:cs typeface="Times New Roman" panose="02020603050405020304" pitchFamily="18" charset="0"/>
                        </a:rPr>
                        <a:t>Elaboración de preguntas necesarias para los encuestados y contar con un guión de preguntas para los entrevistados</a:t>
                      </a:r>
                      <a:endParaRPr lang="es-EC" sz="1200" b="0" i="0" u="none" strike="noStrike">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rowSpan="5">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$1.000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r>
              <a:tr h="486299">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ctr"/>
                      <a:r>
                        <a:rPr lang="es-EC" sz="1200" u="none" strike="noStrike">
                          <a:effectLst/>
                          <a:latin typeface="Times New Roman" panose="02020603050405020304" pitchFamily="18" charset="0"/>
                          <a:cs typeface="Times New Roman" panose="02020603050405020304" pitchFamily="18" charset="0"/>
                        </a:rPr>
                        <a:t>Obtener la información necesaria mediante las encuestas </a:t>
                      </a:r>
                      <a:endParaRPr lang="es-EC" sz="1200" b="0" i="0" u="none" strike="noStrike">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vMerge="1">
                  <a:txBody>
                    <a:bodyPr/>
                    <a:lstStyle/>
                    <a:p>
                      <a:endParaRPr lang="es-EC"/>
                    </a:p>
                  </a:txBody>
                  <a:tcPr/>
                </a:tc>
                <a:tc vMerge="1">
                  <a:txBody>
                    <a:bodyPr/>
                    <a:lstStyle/>
                    <a:p>
                      <a:endParaRPr lang="es-EC"/>
                    </a:p>
                  </a:txBody>
                  <a:tcPr/>
                </a:tc>
              </a:tr>
              <a:tr h="713590">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ctr"/>
                      <a:r>
                        <a:rPr lang="es-EC" sz="1200" u="none" strike="noStrike">
                          <a:effectLst/>
                          <a:latin typeface="Times New Roman" panose="02020603050405020304" pitchFamily="18" charset="0"/>
                          <a:cs typeface="Times New Roman" panose="02020603050405020304" pitchFamily="18" charset="0"/>
                        </a:rPr>
                        <a:t>Analizar la información de datos recopilada</a:t>
                      </a:r>
                      <a:endParaRPr lang="es-EC" sz="1200" b="0" i="0" u="none" strike="noStrike">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vMerge="1">
                  <a:txBody>
                    <a:bodyPr/>
                    <a:lstStyle/>
                    <a:p>
                      <a:endParaRPr lang="es-EC"/>
                    </a:p>
                  </a:txBody>
                  <a:tcPr/>
                </a:tc>
                <a:tc vMerge="1">
                  <a:txBody>
                    <a:bodyPr/>
                    <a:lstStyle/>
                    <a:p>
                      <a:endParaRPr lang="es-EC"/>
                    </a:p>
                  </a:txBody>
                  <a:tcPr/>
                </a:tc>
              </a:tr>
              <a:tr h="724858">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ctr"/>
                      <a:r>
                        <a:rPr lang="es-EC" sz="1200" u="none" strike="noStrike">
                          <a:effectLst/>
                          <a:latin typeface="Times New Roman" panose="02020603050405020304" pitchFamily="18" charset="0"/>
                          <a:cs typeface="Times New Roman" panose="02020603050405020304" pitchFamily="18" charset="0"/>
                        </a:rPr>
                        <a:t>Conocer los resultados de las encuestas, conclusiones y recomendaciones</a:t>
                      </a:r>
                      <a:endParaRPr lang="es-EC" sz="1200" b="0" i="0" u="none" strike="noStrike">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vMerge="1">
                  <a:txBody>
                    <a:bodyPr/>
                    <a:lstStyle/>
                    <a:p>
                      <a:endParaRPr lang="es-EC"/>
                    </a:p>
                  </a:txBody>
                  <a:tcPr/>
                </a:tc>
                <a:tc vMerge="1">
                  <a:txBody>
                    <a:bodyPr/>
                    <a:lstStyle/>
                    <a:p>
                      <a:endParaRPr lang="es-EC"/>
                    </a:p>
                  </a:txBody>
                  <a:tcPr/>
                </a:tc>
              </a:tr>
              <a:tr h="1201975">
                <a:tc vMerge="1">
                  <a:txBody>
                    <a:bodyPr/>
                    <a:lstStyle/>
                    <a:p>
                      <a:endParaRPr lang="es-EC"/>
                    </a:p>
                  </a:txBody>
                  <a:tcPr/>
                </a:tc>
                <a:tc vMerge="1">
                  <a:txBody>
                    <a:bodyPr/>
                    <a:lstStyle/>
                    <a:p>
                      <a:endParaRPr lang="es-EC"/>
                    </a:p>
                  </a:txBody>
                  <a:tcPr/>
                </a:tc>
                <a:tc>
                  <a:txBody>
                    <a:bodyPr/>
                    <a:lstStyle/>
                    <a:p>
                      <a:pPr algn="ctr" fontAlgn="b"/>
                      <a:r>
                        <a:rPr lang="es-EC" sz="1200" u="none" strike="noStrike">
                          <a:effectLst/>
                          <a:latin typeface="Times New Roman" panose="02020603050405020304" pitchFamily="18" charset="0"/>
                          <a:cs typeface="Times New Roman" panose="02020603050405020304" pitchFamily="18" charset="0"/>
                        </a:rPr>
                        <a:t>Aprobar las entrevistas por parte de los administradores de los centros comerciales del DMQ</a:t>
                      </a:r>
                      <a:endParaRPr lang="es-EC" sz="1200" b="0" i="0" u="none" strike="noStrike">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b"/>
                </a:tc>
                <a:tc>
                  <a:txBody>
                    <a:bodyPr/>
                    <a:lstStyle/>
                    <a:p>
                      <a:pPr algn="ctr" fontAlgn="ctr"/>
                      <a:r>
                        <a:rPr lang="es-EC" sz="1200" u="none" strike="noStrike" dirty="0">
                          <a:effectLst/>
                          <a:latin typeface="Times New Roman" panose="02020603050405020304" pitchFamily="18" charset="0"/>
                          <a:cs typeface="Times New Roman" panose="02020603050405020304" pitchFamily="18" charset="0"/>
                        </a:rPr>
                        <a:t>Realizar una cita previa con el administrador; día, fecha y hora exacta  </a:t>
                      </a:r>
                      <a:endParaRPr lang="es-EC"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58" marR="6158" marT="6158" marB="0" anchor="ctr"/>
                </a:tc>
                <a:tc vMerge="1">
                  <a:txBody>
                    <a:bodyPr/>
                    <a:lstStyle/>
                    <a:p>
                      <a:endParaRPr lang="es-EC"/>
                    </a:p>
                  </a:txBody>
                  <a:tcPr/>
                </a:tc>
                <a:tc vMerge="1">
                  <a:txBody>
                    <a:bodyPr/>
                    <a:lstStyle/>
                    <a:p>
                      <a:endParaRPr lang="es-EC"/>
                    </a:p>
                  </a:txBody>
                  <a:tcPr/>
                </a:tc>
              </a:tr>
            </a:tbl>
          </a:graphicData>
        </a:graphic>
      </p:graphicFrame>
    </p:spTree>
    <p:extLst>
      <p:ext uri="{BB962C8B-B14F-4D97-AF65-F5344CB8AC3E}">
        <p14:creationId xmlns:p14="http://schemas.microsoft.com/office/powerpoint/2010/main" val="26243045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719828589"/>
              </p:ext>
            </p:extLst>
          </p:nvPr>
        </p:nvGraphicFramePr>
        <p:xfrm>
          <a:off x="323528" y="116632"/>
          <a:ext cx="8568952" cy="5660193"/>
        </p:xfrm>
        <a:graphic>
          <a:graphicData uri="http://schemas.openxmlformats.org/drawingml/2006/table">
            <a:tbl>
              <a:tblPr>
                <a:tableStyleId>{BC89EF96-8CEA-46FF-86C4-4CE0E7609802}</a:tableStyleId>
              </a:tblPr>
              <a:tblGrid>
                <a:gridCol w="1234424"/>
                <a:gridCol w="1851636"/>
                <a:gridCol w="1234424"/>
                <a:gridCol w="1851636"/>
                <a:gridCol w="1234424"/>
                <a:gridCol w="1162408"/>
              </a:tblGrid>
              <a:tr h="493143">
                <a:tc rowSpan="4">
                  <a:txBody>
                    <a:bodyPr/>
                    <a:lstStyle/>
                    <a:p>
                      <a:pPr algn="ctr" fontAlgn="ctr"/>
                      <a:r>
                        <a:rPr lang="es-EC" sz="1050" b="1" u="none" strike="noStrike" dirty="0">
                          <a:effectLst/>
                          <a:latin typeface="Times New Roman" panose="02020603050405020304" pitchFamily="18" charset="0"/>
                          <a:cs typeface="Times New Roman" panose="02020603050405020304" pitchFamily="18" charset="0"/>
                        </a:rPr>
                        <a:t>Elaborar un plan de rutas para que los consumidores conozcan la distancia que hay de un lugar a otro</a:t>
                      </a:r>
                      <a:endParaRPr lang="es-EC"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rowSpan="4">
                  <a:txBody>
                    <a:bodyPr/>
                    <a:lstStyle/>
                    <a:p>
                      <a:pPr algn="ctr" fontAlgn="ctr"/>
                      <a:r>
                        <a:rPr lang="es-EC" sz="1050" u="none" strike="noStrike">
                          <a:effectLst/>
                          <a:latin typeface="Times New Roman" panose="02020603050405020304" pitchFamily="18" charset="0"/>
                          <a:cs typeface="Times New Roman" panose="02020603050405020304" pitchFamily="18" charset="0"/>
                        </a:rPr>
                        <a:t>Colocar vallas publicitarias informando a los consumidores sobre el plan de rutas tanto en el Sur, Centro y Norte de Quito</a:t>
                      </a: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rowSpan="2">
                  <a:txBody>
                    <a:bodyPr/>
                    <a:lstStyle/>
                    <a:p>
                      <a:pPr algn="ctr" fontAlgn="ctr"/>
                      <a:r>
                        <a:rPr lang="es-EC" sz="1050" u="none" strike="noStrike">
                          <a:effectLst/>
                          <a:latin typeface="Times New Roman" panose="02020603050405020304" pitchFamily="18" charset="0"/>
                          <a:cs typeface="Times New Roman" panose="02020603050405020304" pitchFamily="18" charset="0"/>
                        </a:rPr>
                        <a:t>Alta demanda de los usuraios por el servicio del plan de rutas</a:t>
                      </a: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a:txBody>
                    <a:bodyPr/>
                    <a:lstStyle/>
                    <a:p>
                      <a:pPr algn="ctr" fontAlgn="ctr"/>
                      <a:r>
                        <a:rPr lang="es-EC" sz="1050" u="none" strike="noStrike">
                          <a:effectLst/>
                          <a:latin typeface="Times New Roman" panose="02020603050405020304" pitchFamily="18" charset="0"/>
                          <a:cs typeface="Times New Roman" panose="02020603050405020304" pitchFamily="18" charset="0"/>
                        </a:rPr>
                        <a:t>Elaborar puebas piloto para ver qué tan viale será el servicio de rutas</a:t>
                      </a: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rowSpan="4">
                  <a:txBody>
                    <a:bodyPr/>
                    <a:lstStyle/>
                    <a:p>
                      <a:pPr algn="ctr" fontAlgn="ctr"/>
                      <a:r>
                        <a:rPr lang="es-EC" sz="1050" u="none" strike="noStrike">
                          <a:effectLst/>
                          <a:latin typeface="Times New Roman" panose="02020603050405020304" pitchFamily="18" charset="0"/>
                          <a:cs typeface="Times New Roman" panose="02020603050405020304" pitchFamily="18" charset="0"/>
                        </a:rPr>
                        <a:t>Elaboración de un plan de rutas con las siguientes opciones:                                                • Ruta Sur - Centro</a:t>
                      </a:r>
                      <a:br>
                        <a:rPr lang="es-EC" sz="1050" u="none" strike="noStrike">
                          <a:effectLst/>
                          <a:latin typeface="Times New Roman" panose="02020603050405020304" pitchFamily="18" charset="0"/>
                          <a:cs typeface="Times New Roman" panose="02020603050405020304" pitchFamily="18" charset="0"/>
                        </a:rPr>
                      </a:br>
                      <a:r>
                        <a:rPr lang="es-EC" sz="1050" u="none" strike="noStrike">
                          <a:effectLst/>
                          <a:latin typeface="Times New Roman" panose="02020603050405020304" pitchFamily="18" charset="0"/>
                          <a:cs typeface="Times New Roman" panose="02020603050405020304" pitchFamily="18" charset="0"/>
                        </a:rPr>
                        <a:t>• Ruta Sur - Norte</a:t>
                      </a:r>
                      <a:br>
                        <a:rPr lang="es-EC" sz="1050" u="none" strike="noStrike">
                          <a:effectLst/>
                          <a:latin typeface="Times New Roman" panose="02020603050405020304" pitchFamily="18" charset="0"/>
                          <a:cs typeface="Times New Roman" panose="02020603050405020304" pitchFamily="18" charset="0"/>
                        </a:rPr>
                      </a:br>
                      <a:r>
                        <a:rPr lang="es-EC" sz="1050" u="none" strike="noStrike">
                          <a:effectLst/>
                          <a:latin typeface="Times New Roman" panose="02020603050405020304" pitchFamily="18" charset="0"/>
                          <a:cs typeface="Times New Roman" panose="02020603050405020304" pitchFamily="18" charset="0"/>
                        </a:rPr>
                        <a:t>• Ruta Centro - Sur</a:t>
                      </a:r>
                      <a:br>
                        <a:rPr lang="es-EC" sz="1050" u="none" strike="noStrike">
                          <a:effectLst/>
                          <a:latin typeface="Times New Roman" panose="02020603050405020304" pitchFamily="18" charset="0"/>
                          <a:cs typeface="Times New Roman" panose="02020603050405020304" pitchFamily="18" charset="0"/>
                        </a:rPr>
                      </a:br>
                      <a:r>
                        <a:rPr lang="es-EC" sz="1050" u="none" strike="noStrike">
                          <a:effectLst/>
                          <a:latin typeface="Times New Roman" panose="02020603050405020304" pitchFamily="18" charset="0"/>
                          <a:cs typeface="Times New Roman" panose="02020603050405020304" pitchFamily="18" charset="0"/>
                        </a:rPr>
                        <a:t>• Ruta Centro - Norte </a:t>
                      </a:r>
                      <a:br>
                        <a:rPr lang="es-EC" sz="1050" u="none" strike="noStrike">
                          <a:effectLst/>
                          <a:latin typeface="Times New Roman" panose="02020603050405020304" pitchFamily="18" charset="0"/>
                          <a:cs typeface="Times New Roman" panose="02020603050405020304" pitchFamily="18" charset="0"/>
                        </a:rPr>
                      </a:br>
                      <a:r>
                        <a:rPr lang="es-EC" sz="1050" u="none" strike="noStrike">
                          <a:effectLst/>
                          <a:latin typeface="Times New Roman" panose="02020603050405020304" pitchFamily="18" charset="0"/>
                          <a:cs typeface="Times New Roman" panose="02020603050405020304" pitchFamily="18" charset="0"/>
                        </a:rPr>
                        <a:t>• Ruta Norte -  Centro</a:t>
                      </a:r>
                      <a:br>
                        <a:rPr lang="es-EC" sz="1050" u="none" strike="noStrike">
                          <a:effectLst/>
                          <a:latin typeface="Times New Roman" panose="02020603050405020304" pitchFamily="18" charset="0"/>
                          <a:cs typeface="Times New Roman" panose="02020603050405020304" pitchFamily="18" charset="0"/>
                        </a:rPr>
                      </a:br>
                      <a:r>
                        <a:rPr lang="es-EC" sz="1050" u="none" strike="noStrike">
                          <a:effectLst/>
                          <a:latin typeface="Times New Roman" panose="02020603050405020304" pitchFamily="18" charset="0"/>
                          <a:cs typeface="Times New Roman" panose="02020603050405020304" pitchFamily="18" charset="0"/>
                        </a:rPr>
                        <a:t>• Ruta Norte – Sur</a:t>
                      </a:r>
                      <a:br>
                        <a:rPr lang="es-EC" sz="1050" u="none" strike="noStrike">
                          <a:effectLst/>
                          <a:latin typeface="Times New Roman" panose="02020603050405020304" pitchFamily="18" charset="0"/>
                          <a:cs typeface="Times New Roman" panose="02020603050405020304" pitchFamily="18" charset="0"/>
                        </a:rPr>
                      </a:b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rowSpan="4">
                  <a:txBody>
                    <a:bodyPr/>
                    <a:lstStyle/>
                    <a:p>
                      <a:pPr algn="ctr" fontAlgn="ctr"/>
                      <a:r>
                        <a:rPr lang="en-US" sz="1050" u="none" strike="noStrike">
                          <a:effectLst/>
                          <a:latin typeface="Times New Roman" panose="02020603050405020304" pitchFamily="18" charset="0"/>
                          <a:cs typeface="Times New Roman" panose="02020603050405020304" pitchFamily="18" charset="0"/>
                        </a:rPr>
                        <a:t>$4.500</a:t>
                      </a:r>
                      <a:endParaRPr lang="en-US"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r>
              <a:tr h="817153">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ctr"/>
                      <a:r>
                        <a:rPr lang="es-EC" sz="1050" u="none" strike="noStrike">
                          <a:effectLst/>
                          <a:latin typeface="Times New Roman" panose="02020603050405020304" pitchFamily="18" charset="0"/>
                          <a:cs typeface="Times New Roman" panose="02020603050405020304" pitchFamily="18" charset="0"/>
                        </a:rPr>
                        <a:t>Realizar publicidad tanto en los centros coemerciales, como el sitios de mucha afluencia. Medios televisivos, radiales y redes sociales </a:t>
                      </a: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vMerge="1">
                  <a:txBody>
                    <a:bodyPr/>
                    <a:lstStyle/>
                    <a:p>
                      <a:endParaRPr lang="es-EC"/>
                    </a:p>
                  </a:txBody>
                  <a:tcPr/>
                </a:tc>
                <a:tc vMerge="1">
                  <a:txBody>
                    <a:bodyPr/>
                    <a:lstStyle/>
                    <a:p>
                      <a:endParaRPr lang="es-EC"/>
                    </a:p>
                  </a:txBody>
                  <a:tcPr/>
                </a:tc>
              </a:tr>
              <a:tr h="953113">
                <a:tc vMerge="1">
                  <a:txBody>
                    <a:bodyPr/>
                    <a:lstStyle/>
                    <a:p>
                      <a:endParaRPr lang="es-EC"/>
                    </a:p>
                  </a:txBody>
                  <a:tcPr/>
                </a:tc>
                <a:tc vMerge="1">
                  <a:txBody>
                    <a:bodyPr/>
                    <a:lstStyle/>
                    <a:p>
                      <a:endParaRPr lang="es-EC"/>
                    </a:p>
                  </a:txBody>
                  <a:tcPr/>
                </a:tc>
                <a:tc rowSpan="2">
                  <a:txBody>
                    <a:bodyPr/>
                    <a:lstStyle/>
                    <a:p>
                      <a:pPr algn="ctr" fontAlgn="ctr"/>
                      <a:r>
                        <a:rPr lang="es-EC" sz="1050" u="none" strike="noStrike">
                          <a:effectLst/>
                          <a:latin typeface="Times New Roman" panose="02020603050405020304" pitchFamily="18" charset="0"/>
                          <a:cs typeface="Times New Roman" panose="02020603050405020304" pitchFamily="18" charset="0"/>
                        </a:rPr>
                        <a:t>Mayor afluencia de personas en los centros comerciales</a:t>
                      </a: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a:txBody>
                    <a:bodyPr/>
                    <a:lstStyle/>
                    <a:p>
                      <a:pPr algn="ctr" fontAlgn="ctr"/>
                      <a:r>
                        <a:rPr lang="es-EC" sz="1050" u="none" strike="noStrike">
                          <a:effectLst/>
                          <a:latin typeface="Times New Roman" panose="02020603050405020304" pitchFamily="18" charset="0"/>
                          <a:cs typeface="Times New Roman" panose="02020603050405020304" pitchFamily="18" charset="0"/>
                        </a:rPr>
                        <a:t>Verificar si aumentaron las ventas de los locales y puntos de venta de los centros comerciales</a:t>
                      </a: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vMerge="1">
                  <a:txBody>
                    <a:bodyPr/>
                    <a:lstStyle/>
                    <a:p>
                      <a:endParaRPr lang="es-EC"/>
                    </a:p>
                  </a:txBody>
                  <a:tcPr/>
                </a:tc>
                <a:tc vMerge="1">
                  <a:txBody>
                    <a:bodyPr/>
                    <a:lstStyle/>
                    <a:p>
                      <a:endParaRPr lang="es-EC"/>
                    </a:p>
                  </a:txBody>
                  <a:tcPr/>
                </a:tc>
              </a:tr>
              <a:tr h="435117">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b"/>
                      <a:r>
                        <a:rPr lang="es-EC" sz="1050" u="none" strike="noStrike">
                          <a:effectLst/>
                          <a:latin typeface="Times New Roman" panose="02020603050405020304" pitchFamily="18" charset="0"/>
                          <a:cs typeface="Times New Roman" panose="02020603050405020304" pitchFamily="18" charset="0"/>
                        </a:rPr>
                        <a:t>Lograr lealtad por parte de los consumidores</a:t>
                      </a: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b"/>
                </a:tc>
                <a:tc vMerge="1">
                  <a:txBody>
                    <a:bodyPr/>
                    <a:lstStyle/>
                    <a:p>
                      <a:endParaRPr lang="es-EC"/>
                    </a:p>
                  </a:txBody>
                  <a:tcPr/>
                </a:tc>
                <a:tc vMerge="1">
                  <a:txBody>
                    <a:bodyPr/>
                    <a:lstStyle/>
                    <a:p>
                      <a:endParaRPr lang="es-EC"/>
                    </a:p>
                  </a:txBody>
                  <a:tcPr/>
                </a:tc>
              </a:tr>
              <a:tr h="739698">
                <a:tc rowSpan="4">
                  <a:txBody>
                    <a:bodyPr/>
                    <a:lstStyle/>
                    <a:p>
                      <a:pPr algn="ctr" fontAlgn="ctr"/>
                      <a:r>
                        <a:rPr lang="es-EC" sz="1050" b="1" u="none" strike="noStrike" dirty="0">
                          <a:effectLst/>
                          <a:latin typeface="Times New Roman" panose="02020603050405020304" pitchFamily="18" charset="0"/>
                          <a:cs typeface="Times New Roman" panose="02020603050405020304" pitchFamily="18" charset="0"/>
                        </a:rPr>
                        <a:t>Desarrollar Alianzas estratégicas y convenios con una Cooperativa de Transportes para trasladar a los consumidores de un sector a otro</a:t>
                      </a:r>
                      <a:endParaRPr lang="es-EC"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rowSpan="4">
                  <a:txBody>
                    <a:bodyPr/>
                    <a:lstStyle/>
                    <a:p>
                      <a:pPr algn="ctr" fontAlgn="ctr"/>
                      <a:r>
                        <a:rPr lang="es-EC" sz="1050" u="none" strike="noStrike">
                          <a:effectLst/>
                          <a:latin typeface="Times New Roman" panose="02020603050405020304" pitchFamily="18" charset="0"/>
                          <a:cs typeface="Times New Roman" panose="02020603050405020304" pitchFamily="18" charset="0"/>
                        </a:rPr>
                        <a:t>Menorar el precio del tranporte para que sea accesible al consumidor </a:t>
                      </a: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rowSpan="2">
                  <a:txBody>
                    <a:bodyPr/>
                    <a:lstStyle/>
                    <a:p>
                      <a:pPr algn="ctr" fontAlgn="ctr"/>
                      <a:r>
                        <a:rPr lang="es-EC" sz="1050" u="none" strike="noStrike">
                          <a:effectLst/>
                          <a:latin typeface="Times New Roman" panose="02020603050405020304" pitchFamily="18" charset="0"/>
                          <a:cs typeface="Times New Roman" panose="02020603050405020304" pitchFamily="18" charset="0"/>
                        </a:rPr>
                        <a:t>Menor precio en el transporte</a:t>
                      </a: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a:txBody>
                    <a:bodyPr/>
                    <a:lstStyle/>
                    <a:p>
                      <a:pPr algn="ctr" fontAlgn="ctr"/>
                      <a:r>
                        <a:rPr lang="es-EC" sz="1050" u="none" strike="noStrike">
                          <a:effectLst/>
                          <a:latin typeface="Times New Roman" panose="02020603050405020304" pitchFamily="18" charset="0"/>
                          <a:cs typeface="Times New Roman" panose="02020603050405020304" pitchFamily="18" charset="0"/>
                        </a:rPr>
                        <a:t>Elaborar el convenio con las clausulas que convengan tanto a los centros comerciales como a la cooperativa de transporte</a:t>
                      </a: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rowSpan="4">
                  <a:txBody>
                    <a:bodyPr/>
                    <a:lstStyle/>
                    <a:p>
                      <a:pPr algn="ctr" fontAlgn="ctr"/>
                      <a:r>
                        <a:rPr lang="es-EC" sz="1050" u="none" strike="noStrike" dirty="0">
                          <a:effectLst/>
                          <a:latin typeface="Times New Roman" panose="02020603050405020304" pitchFamily="18" charset="0"/>
                          <a:cs typeface="Times New Roman" panose="02020603050405020304" pitchFamily="18" charset="0"/>
                        </a:rPr>
                        <a:t>Elaboración de un plan de acción de alianzas estratégicas y convenios entre los centros comerciales y una cooperativa de transporte  para facilitar el acceso y la salida de los consumidores.</a:t>
                      </a:r>
                      <a:endParaRPr lang="es-EC"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rowSpan="4">
                  <a:txBody>
                    <a:bodyPr/>
                    <a:lstStyle/>
                    <a:p>
                      <a:pPr algn="ctr" fontAlgn="ctr"/>
                      <a:r>
                        <a:rPr lang="en-US" sz="1050" u="none" strike="noStrike">
                          <a:effectLst/>
                          <a:latin typeface="Times New Roman" panose="02020603050405020304" pitchFamily="18" charset="0"/>
                          <a:cs typeface="Times New Roman" panose="02020603050405020304" pitchFamily="18" charset="0"/>
                        </a:rPr>
                        <a:t>$3.800</a:t>
                      </a:r>
                      <a:endParaRPr lang="en-US"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r>
              <a:tr h="655148">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ctr"/>
                      <a:r>
                        <a:rPr lang="es-EC" sz="1050" u="none" strike="noStrike">
                          <a:effectLst/>
                          <a:latin typeface="Times New Roman" panose="02020603050405020304" pitchFamily="18" charset="0"/>
                          <a:cs typeface="Times New Roman" panose="02020603050405020304" pitchFamily="18" charset="0"/>
                        </a:rPr>
                        <a:t>Realizar que los rubros menorados por el transportista lo cubra el centro comercial por la Alianza lograda</a:t>
                      </a: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vMerge="1">
                  <a:txBody>
                    <a:bodyPr/>
                    <a:lstStyle/>
                    <a:p>
                      <a:endParaRPr lang="es-EC"/>
                    </a:p>
                  </a:txBody>
                  <a:tcPr/>
                </a:tc>
                <a:tc vMerge="1">
                  <a:txBody>
                    <a:bodyPr/>
                    <a:lstStyle/>
                    <a:p>
                      <a:endParaRPr lang="es-EC"/>
                    </a:p>
                  </a:txBody>
                  <a:tcPr/>
                </a:tc>
              </a:tr>
              <a:tr h="655148">
                <a:tc vMerge="1">
                  <a:txBody>
                    <a:bodyPr/>
                    <a:lstStyle/>
                    <a:p>
                      <a:endParaRPr lang="es-EC"/>
                    </a:p>
                  </a:txBody>
                  <a:tcPr/>
                </a:tc>
                <a:tc vMerge="1">
                  <a:txBody>
                    <a:bodyPr/>
                    <a:lstStyle/>
                    <a:p>
                      <a:endParaRPr lang="es-EC"/>
                    </a:p>
                  </a:txBody>
                  <a:tcPr/>
                </a:tc>
                <a:tc rowSpan="2">
                  <a:txBody>
                    <a:bodyPr/>
                    <a:lstStyle/>
                    <a:p>
                      <a:pPr algn="ctr" fontAlgn="ctr"/>
                      <a:r>
                        <a:rPr lang="es-EC" sz="1050" u="none" strike="noStrike">
                          <a:effectLst/>
                          <a:latin typeface="Times New Roman" panose="02020603050405020304" pitchFamily="18" charset="0"/>
                          <a:cs typeface="Times New Roman" panose="02020603050405020304" pitchFamily="18" charset="0"/>
                        </a:rPr>
                        <a:t>Alta concurrencia de personas a los centros comerciales por alianzas estratégicas </a:t>
                      </a: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a:txBody>
                    <a:bodyPr/>
                    <a:lstStyle/>
                    <a:p>
                      <a:pPr algn="ctr" fontAlgn="ctr"/>
                      <a:r>
                        <a:rPr lang="es-EC" sz="1050" u="none" strike="noStrike">
                          <a:effectLst/>
                          <a:latin typeface="Times New Roman" panose="02020603050405020304" pitchFamily="18" charset="0"/>
                          <a:cs typeface="Times New Roman" panose="02020603050405020304" pitchFamily="18" charset="0"/>
                        </a:rPr>
                        <a:t>Fijar las horas en las que las personas acuden con más frecuencia a los centros comerciales</a:t>
                      </a:r>
                      <a:endParaRPr lang="es-EC" sz="1050" b="0" i="0" u="none" strike="noStrike">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ctr"/>
                </a:tc>
                <a:tc vMerge="1">
                  <a:txBody>
                    <a:bodyPr/>
                    <a:lstStyle/>
                    <a:p>
                      <a:endParaRPr lang="es-EC"/>
                    </a:p>
                  </a:txBody>
                  <a:tcPr/>
                </a:tc>
                <a:tc vMerge="1">
                  <a:txBody>
                    <a:bodyPr/>
                    <a:lstStyle/>
                    <a:p>
                      <a:endParaRPr lang="es-EC"/>
                    </a:p>
                  </a:txBody>
                  <a:tcPr/>
                </a:tc>
              </a:tr>
              <a:tr h="911673">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b"/>
                      <a:r>
                        <a:rPr lang="es-EC" sz="1050" u="none" strike="noStrike" dirty="0">
                          <a:effectLst/>
                          <a:latin typeface="Times New Roman" panose="02020603050405020304" pitchFamily="18" charset="0"/>
                          <a:cs typeface="Times New Roman" panose="02020603050405020304" pitchFamily="18" charset="0"/>
                        </a:rPr>
                        <a:t>Aumentar las horas de apertura especialmente en la noche ya que habrá facilidad para que las personas retornen a su domicilio</a:t>
                      </a:r>
                      <a:endParaRPr lang="es-EC"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42" marR="7042" marT="7042" marB="0" anchor="b"/>
                </a:tc>
                <a:tc vMerge="1">
                  <a:txBody>
                    <a:bodyPr/>
                    <a:lstStyle/>
                    <a:p>
                      <a:endParaRPr lang="es-EC"/>
                    </a:p>
                  </a:txBody>
                  <a:tcPr/>
                </a:tc>
                <a:tc vMerge="1">
                  <a:txBody>
                    <a:bodyPr/>
                    <a:lstStyle/>
                    <a:p>
                      <a:endParaRPr lang="es-EC"/>
                    </a:p>
                  </a:txBody>
                  <a:tcPr/>
                </a:tc>
              </a:tr>
            </a:tbl>
          </a:graphicData>
        </a:graphic>
      </p:graphicFrame>
    </p:spTree>
    <p:extLst>
      <p:ext uri="{BB962C8B-B14F-4D97-AF65-F5344CB8AC3E}">
        <p14:creationId xmlns:p14="http://schemas.microsoft.com/office/powerpoint/2010/main" val="34092139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3249035214"/>
              </p:ext>
            </p:extLst>
          </p:nvPr>
        </p:nvGraphicFramePr>
        <p:xfrm>
          <a:off x="395535" y="476673"/>
          <a:ext cx="8280922" cy="5616719"/>
        </p:xfrm>
        <a:graphic>
          <a:graphicData uri="http://schemas.openxmlformats.org/drawingml/2006/table">
            <a:tbl>
              <a:tblPr firstRow="1" firstCol="1" bandRow="1">
                <a:tableStyleId>{BDBED569-4797-4DF1-A0F4-6AAB3CD982D8}</a:tableStyleId>
              </a:tblPr>
              <a:tblGrid>
                <a:gridCol w="789495"/>
                <a:gridCol w="789495"/>
                <a:gridCol w="635241"/>
                <a:gridCol w="300700"/>
                <a:gridCol w="1611536"/>
                <a:gridCol w="472527"/>
                <a:gridCol w="328685"/>
                <a:gridCol w="1611536"/>
                <a:gridCol w="1741707"/>
              </a:tblGrid>
              <a:tr h="1004534">
                <a:tc rowSpan="4" gridSpan="2">
                  <a:txBody>
                    <a:bodyPr/>
                    <a:lstStyle/>
                    <a:p>
                      <a:pPr algn="ctr">
                        <a:lnSpc>
                          <a:spcPct val="150000"/>
                        </a:lnSpc>
                        <a:spcAft>
                          <a:spcPts val="0"/>
                        </a:spcAft>
                      </a:pPr>
                      <a:r>
                        <a:rPr lang="es-EC" sz="1200" dirty="0">
                          <a:effectLst/>
                          <a:latin typeface="Times New Roman" panose="02020603050405020304" pitchFamily="18" charset="0"/>
                          <a:cs typeface="Times New Roman" panose="02020603050405020304" pitchFamily="18" charset="0"/>
                        </a:rPr>
                        <a:t>Mejorar la infraestructura de los centros comerciales más reconocidos del DMQ, para optimizar tanto los accesos internos, parqueaderos, áreas de influencia y publicidad</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ctr"/>
                </a:tc>
                <a:tc rowSpan="4" hMerge="1">
                  <a:txBody>
                    <a:bodyPr/>
                    <a:lstStyle/>
                    <a:p>
                      <a:endParaRPr lang="es-EC"/>
                    </a:p>
                  </a:txBody>
                  <a:tcPr/>
                </a:tc>
                <a:tc rowSpan="2" gridSpan="2">
                  <a:txBody>
                    <a:bodyPr/>
                    <a:lstStyle/>
                    <a:p>
                      <a:pPr algn="ctr">
                        <a:lnSpc>
                          <a:spcPct val="150000"/>
                        </a:lnSpc>
                        <a:spcAft>
                          <a:spcPts val="0"/>
                        </a:spcAft>
                      </a:pPr>
                      <a:r>
                        <a:rPr lang="es-EC" sz="1200" b="0" dirty="0">
                          <a:effectLst/>
                          <a:latin typeface="Times New Roman" panose="02020603050405020304" pitchFamily="18" charset="0"/>
                          <a:cs typeface="Times New Roman" panose="02020603050405020304" pitchFamily="18" charset="0"/>
                        </a:rPr>
                        <a:t>Mayor frecuencia de compra por parte de los consumidores</a:t>
                      </a:r>
                      <a:endParaRPr lang="en-U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ctr"/>
                </a:tc>
                <a:tc rowSpan="2" hMerge="1">
                  <a:txBody>
                    <a:bodyPr/>
                    <a:lstStyle/>
                    <a:p>
                      <a:endParaRPr lang="es-EC"/>
                    </a:p>
                  </a:txBody>
                  <a:tcPr/>
                </a:tc>
                <a:tc gridSpan="3">
                  <a:txBody>
                    <a:bodyPr/>
                    <a:lstStyle/>
                    <a:p>
                      <a:pPr algn="ctr">
                        <a:lnSpc>
                          <a:spcPct val="150000"/>
                        </a:lnSpc>
                        <a:spcAft>
                          <a:spcPts val="0"/>
                        </a:spcAft>
                      </a:pPr>
                      <a:r>
                        <a:rPr lang="es-EC" sz="1200" b="0" dirty="0">
                          <a:effectLst/>
                          <a:latin typeface="Times New Roman" panose="02020603050405020304" pitchFamily="18" charset="0"/>
                          <a:cs typeface="Times New Roman" panose="02020603050405020304" pitchFamily="18" charset="0"/>
                        </a:rPr>
                        <a:t>Colocar señaléticas en los pasillos, colocando la información de cada área que poseen los centros comerciales</a:t>
                      </a:r>
                      <a:endParaRPr lang="en-U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ctr"/>
                </a:tc>
                <a:tc hMerge="1">
                  <a:txBody>
                    <a:bodyPr/>
                    <a:lstStyle/>
                    <a:p>
                      <a:endParaRPr lang="es-EC"/>
                    </a:p>
                  </a:txBody>
                  <a:tcPr/>
                </a:tc>
                <a:tc hMerge="1">
                  <a:txBody>
                    <a:bodyPr/>
                    <a:lstStyle/>
                    <a:p>
                      <a:endParaRPr lang="es-EC"/>
                    </a:p>
                  </a:txBody>
                  <a:tcPr/>
                </a:tc>
                <a:tc>
                  <a:txBody>
                    <a:bodyPr/>
                    <a:lstStyle/>
                    <a:p>
                      <a:pPr algn="ctr">
                        <a:lnSpc>
                          <a:spcPct val="150000"/>
                        </a:lnSpc>
                        <a:spcAft>
                          <a:spcPts val="0"/>
                        </a:spcAft>
                      </a:pPr>
                      <a:r>
                        <a:rPr lang="es-EC" sz="1200" b="0" dirty="0">
                          <a:effectLst/>
                          <a:latin typeface="Times New Roman" panose="02020603050405020304" pitchFamily="18" charset="0"/>
                          <a:cs typeface="Times New Roman" panose="02020603050405020304" pitchFamily="18" charset="0"/>
                        </a:rPr>
                        <a:t>Beneficios esperados por parte de los consumidores</a:t>
                      </a:r>
                      <a:endParaRPr lang="en-U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ctr"/>
                </a:tc>
                <a:tc rowSpan="4">
                  <a:txBody>
                    <a:bodyPr/>
                    <a:lstStyle/>
                    <a:p>
                      <a:pPr algn="ctr">
                        <a:lnSpc>
                          <a:spcPct val="150000"/>
                        </a:lnSpc>
                        <a:spcAft>
                          <a:spcPts val="0"/>
                        </a:spcAft>
                      </a:pPr>
                      <a:r>
                        <a:rPr lang="es-EC" sz="1200" dirty="0">
                          <a:effectLst/>
                          <a:latin typeface="Times New Roman" panose="02020603050405020304" pitchFamily="18" charset="0"/>
                          <a:cs typeface="Times New Roman" panose="02020603050405020304" pitchFamily="18" charset="0"/>
                        </a:rPr>
                        <a:t> $                      12.500,00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ctr"/>
                </a:tc>
              </a:tr>
              <a:tr h="1263428">
                <a:tc gridSpan="2" vMerge="1">
                  <a:txBody>
                    <a:bodyPr/>
                    <a:lstStyle/>
                    <a:p>
                      <a:endParaRPr lang="es-EC"/>
                    </a:p>
                  </a:txBody>
                  <a:tcPr/>
                </a:tc>
                <a:tc hMerge="1" vMerge="1">
                  <a:txBody>
                    <a:bodyPr/>
                    <a:lstStyle/>
                    <a:p>
                      <a:endParaRPr lang="es-EC"/>
                    </a:p>
                  </a:txBody>
                  <a:tcPr/>
                </a:tc>
                <a:tc gridSpan="2" vMerge="1">
                  <a:txBody>
                    <a:bodyPr/>
                    <a:lstStyle/>
                    <a:p>
                      <a:endParaRPr lang="es-EC"/>
                    </a:p>
                  </a:txBody>
                  <a:tcPr/>
                </a:tc>
                <a:tc hMerge="1" vMerge="1">
                  <a:txBody>
                    <a:bodyPr/>
                    <a:lstStyle/>
                    <a:p>
                      <a:endParaRPr lang="es-EC"/>
                    </a:p>
                  </a:txBody>
                  <a:tcPr/>
                </a:tc>
                <a:tc gridSpan="3">
                  <a:txBody>
                    <a:bodyPr/>
                    <a:lstStyle/>
                    <a:p>
                      <a:pPr algn="ctr">
                        <a:lnSpc>
                          <a:spcPct val="150000"/>
                        </a:lnSpc>
                        <a:spcAft>
                          <a:spcPts val="0"/>
                        </a:spcAft>
                      </a:pPr>
                      <a:r>
                        <a:rPr lang="es-EC" sz="1200" b="0" dirty="0">
                          <a:effectLst/>
                          <a:latin typeface="Times New Roman" panose="02020603050405020304" pitchFamily="18" charset="0"/>
                          <a:cs typeface="Times New Roman" panose="02020603050405020304" pitchFamily="18" charset="0"/>
                        </a:rPr>
                        <a:t>Ampliar los parqueaderos, coordinando con el apoyo de la administración de los centros comerciales que permitan acceder a este plan de acción</a:t>
                      </a:r>
                      <a:endParaRPr lang="en-U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b"/>
                </a:tc>
                <a:tc hMerge="1">
                  <a:txBody>
                    <a:bodyPr/>
                    <a:lstStyle/>
                    <a:p>
                      <a:endParaRPr lang="es-EC"/>
                    </a:p>
                  </a:txBody>
                  <a:tcPr/>
                </a:tc>
                <a:tc hMerge="1">
                  <a:txBody>
                    <a:bodyPr/>
                    <a:lstStyle/>
                    <a:p>
                      <a:endParaRPr lang="es-EC"/>
                    </a:p>
                  </a:txBody>
                  <a:tcPr/>
                </a:tc>
                <a:tc>
                  <a:txBody>
                    <a:bodyPr/>
                    <a:lstStyle/>
                    <a:p>
                      <a:pPr algn="ctr">
                        <a:lnSpc>
                          <a:spcPct val="150000"/>
                        </a:lnSpc>
                        <a:spcAft>
                          <a:spcPts val="0"/>
                        </a:spcAft>
                      </a:pPr>
                      <a:r>
                        <a:rPr lang="es-EC" sz="1200" b="0" dirty="0">
                          <a:effectLst/>
                          <a:latin typeface="Times New Roman" panose="02020603050405020304" pitchFamily="18" charset="0"/>
                          <a:cs typeface="Times New Roman" panose="02020603050405020304" pitchFamily="18" charset="0"/>
                        </a:rPr>
                        <a:t>Liderazgo en costos, fijar un precio para optimizar las ventas aumentando productividad</a:t>
                      </a:r>
                      <a:endParaRPr lang="en-U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ctr"/>
                </a:tc>
                <a:tc vMerge="1">
                  <a:txBody>
                    <a:bodyPr/>
                    <a:lstStyle/>
                    <a:p>
                      <a:endParaRPr lang="es-EC"/>
                    </a:p>
                  </a:txBody>
                  <a:tcPr/>
                </a:tc>
              </a:tr>
              <a:tr h="1227599">
                <a:tc gridSpan="2" vMerge="1">
                  <a:txBody>
                    <a:bodyPr/>
                    <a:lstStyle/>
                    <a:p>
                      <a:endParaRPr lang="es-EC"/>
                    </a:p>
                  </a:txBody>
                  <a:tcPr/>
                </a:tc>
                <a:tc hMerge="1" vMerge="1">
                  <a:txBody>
                    <a:bodyPr/>
                    <a:lstStyle/>
                    <a:p>
                      <a:endParaRPr lang="es-EC"/>
                    </a:p>
                  </a:txBody>
                  <a:tcPr/>
                </a:tc>
                <a:tc rowSpan="2" gridSpan="2">
                  <a:txBody>
                    <a:bodyPr/>
                    <a:lstStyle/>
                    <a:p>
                      <a:pPr algn="ctr">
                        <a:lnSpc>
                          <a:spcPct val="150000"/>
                        </a:lnSpc>
                        <a:spcAft>
                          <a:spcPts val="0"/>
                        </a:spcAft>
                      </a:pPr>
                      <a:r>
                        <a:rPr lang="es-EC" sz="1200">
                          <a:effectLst/>
                          <a:latin typeface="Times New Roman" panose="02020603050405020304" pitchFamily="18" charset="0"/>
                          <a:cs typeface="Times New Roman" panose="02020603050405020304" pitchFamily="18" charset="0"/>
                        </a:rPr>
                        <a:t>Índice de satisfacción de necesidades y expectativas del consumidor </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ctr"/>
                </a:tc>
                <a:tc rowSpan="2" hMerge="1">
                  <a:txBody>
                    <a:bodyPr/>
                    <a:lstStyle/>
                    <a:p>
                      <a:endParaRPr lang="es-EC"/>
                    </a:p>
                  </a:txBody>
                  <a:tcPr/>
                </a:tc>
                <a:tc gridSpan="3">
                  <a:txBody>
                    <a:bodyPr/>
                    <a:lstStyle/>
                    <a:p>
                      <a:pPr algn="ctr">
                        <a:lnSpc>
                          <a:spcPct val="150000"/>
                        </a:lnSpc>
                        <a:spcAft>
                          <a:spcPts val="0"/>
                        </a:spcAft>
                      </a:pPr>
                      <a:r>
                        <a:rPr lang="es-EC" sz="1200" dirty="0">
                          <a:effectLst/>
                          <a:latin typeface="Times New Roman" panose="02020603050405020304" pitchFamily="18" charset="0"/>
                          <a:cs typeface="Times New Roman" panose="02020603050405020304" pitchFamily="18" charset="0"/>
                        </a:rPr>
                        <a:t>Realizar vallas publicitarias en los centros comerciales más reconocidos con las modificaciones de infraestructura</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ctr"/>
                </a:tc>
                <a:tc hMerge="1">
                  <a:txBody>
                    <a:bodyPr/>
                    <a:lstStyle/>
                    <a:p>
                      <a:endParaRPr lang="es-EC"/>
                    </a:p>
                  </a:txBody>
                  <a:tcPr/>
                </a:tc>
                <a:tc hMerge="1">
                  <a:txBody>
                    <a:bodyPr/>
                    <a:lstStyle/>
                    <a:p>
                      <a:endParaRPr lang="es-EC"/>
                    </a:p>
                  </a:txBody>
                  <a:tcPr/>
                </a:tc>
                <a:tc>
                  <a:txBody>
                    <a:bodyPr/>
                    <a:lstStyle/>
                    <a:p>
                      <a:pPr algn="ctr">
                        <a:lnSpc>
                          <a:spcPct val="150000"/>
                        </a:lnSpc>
                        <a:spcAft>
                          <a:spcPts val="0"/>
                        </a:spcAft>
                      </a:pPr>
                      <a:r>
                        <a:rPr lang="es-EC" sz="1200" dirty="0">
                          <a:effectLst/>
                          <a:latin typeface="Times New Roman" panose="02020603050405020304" pitchFamily="18" charset="0"/>
                          <a:cs typeface="Times New Roman" panose="02020603050405020304" pitchFamily="18" charset="0"/>
                        </a:rPr>
                        <a:t>Crecimiento intensivo; el mejorar la infraestructura ayudará a incrementar las ventas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ctr"/>
                </a:tc>
                <a:tc vMerge="1">
                  <a:txBody>
                    <a:bodyPr/>
                    <a:lstStyle/>
                    <a:p>
                      <a:endParaRPr lang="es-EC"/>
                    </a:p>
                  </a:txBody>
                  <a:tcPr/>
                </a:tc>
              </a:tr>
              <a:tr h="1522322">
                <a:tc gridSpan="2" vMerge="1">
                  <a:txBody>
                    <a:bodyPr/>
                    <a:lstStyle/>
                    <a:p>
                      <a:endParaRPr lang="es-EC"/>
                    </a:p>
                  </a:txBody>
                  <a:tcPr/>
                </a:tc>
                <a:tc hMerge="1" vMerge="1">
                  <a:txBody>
                    <a:bodyPr/>
                    <a:lstStyle/>
                    <a:p>
                      <a:endParaRPr lang="es-EC"/>
                    </a:p>
                  </a:txBody>
                  <a:tcPr/>
                </a:tc>
                <a:tc gridSpan="2" vMerge="1">
                  <a:txBody>
                    <a:bodyPr/>
                    <a:lstStyle/>
                    <a:p>
                      <a:endParaRPr lang="es-EC"/>
                    </a:p>
                  </a:txBody>
                  <a:tcPr/>
                </a:tc>
                <a:tc hMerge="1" vMerge="1">
                  <a:txBody>
                    <a:bodyPr/>
                    <a:lstStyle/>
                    <a:p>
                      <a:endParaRPr lang="es-EC"/>
                    </a:p>
                  </a:txBody>
                  <a:tcPr/>
                </a:tc>
                <a:tc gridSpan="3">
                  <a:txBody>
                    <a:bodyPr/>
                    <a:lstStyle/>
                    <a:p>
                      <a:pPr algn="ctr">
                        <a:lnSpc>
                          <a:spcPct val="150000"/>
                        </a:lnSpc>
                        <a:spcAft>
                          <a:spcPts val="0"/>
                        </a:spcAft>
                      </a:pPr>
                      <a:r>
                        <a:rPr lang="es-EC" sz="1200">
                          <a:effectLst/>
                          <a:latin typeface="Times New Roman" panose="02020603050405020304" pitchFamily="18" charset="0"/>
                          <a:cs typeface="Times New Roman" panose="02020603050405020304" pitchFamily="18" charset="0"/>
                        </a:rPr>
                        <a:t>Realizar publicidad en periódicos, revistas, televisión, redes sociales, volantes, boca a boca, y radio para informar el procesos de transformación de los centros comerciales</a:t>
                      </a:r>
                      <a:endPar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ctr"/>
                </a:tc>
                <a:tc hMerge="1">
                  <a:txBody>
                    <a:bodyPr/>
                    <a:lstStyle/>
                    <a:p>
                      <a:endParaRPr lang="es-EC"/>
                    </a:p>
                  </a:txBody>
                  <a:tcPr/>
                </a:tc>
                <a:tc hMerge="1">
                  <a:txBody>
                    <a:bodyPr/>
                    <a:lstStyle/>
                    <a:p>
                      <a:endParaRPr lang="es-EC"/>
                    </a:p>
                  </a:txBody>
                  <a:tcPr/>
                </a:tc>
                <a:tc>
                  <a:txBody>
                    <a:bodyPr/>
                    <a:lstStyle/>
                    <a:p>
                      <a:pPr algn="ctr">
                        <a:lnSpc>
                          <a:spcPct val="150000"/>
                        </a:lnSpc>
                        <a:spcAft>
                          <a:spcPts val="0"/>
                        </a:spcAft>
                      </a:pPr>
                      <a:r>
                        <a:rPr lang="es-EC" sz="1200" dirty="0">
                          <a:effectLst/>
                          <a:latin typeface="Times New Roman" panose="02020603050405020304" pitchFamily="18" charset="0"/>
                          <a:cs typeface="Times New Roman" panose="02020603050405020304" pitchFamily="18" charset="0"/>
                        </a:rPr>
                        <a:t>Promoción, comunicación para lograr fidelidad por parte de los consumidores</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ctr"/>
                </a:tc>
                <a:tc vMerge="1">
                  <a:txBody>
                    <a:bodyPr/>
                    <a:lstStyle/>
                    <a:p>
                      <a:endParaRPr lang="es-EC"/>
                    </a:p>
                  </a:txBody>
                  <a:tcPr/>
                </a:tc>
              </a:tr>
              <a:tr h="238700">
                <a:tc>
                  <a:txBody>
                    <a:bodyPr/>
                    <a:lstStyle/>
                    <a:p>
                      <a:pPr algn="l">
                        <a:lnSpc>
                          <a:spcPct val="107000"/>
                        </a:lnSpc>
                      </a:pPr>
                      <a:endParaRPr lang="en-US" sz="1200">
                        <a:effectLst/>
                        <a:latin typeface="Times New Roman" panose="02020603050405020304" pitchFamily="18" charset="0"/>
                        <a:cs typeface="Times New Roman" panose="02020603050405020304" pitchFamily="18" charset="0"/>
                      </a:endParaRPr>
                    </a:p>
                  </a:txBody>
                  <a:tcPr marL="49075" marR="49075" marT="0" marB="0" anchor="b"/>
                </a:tc>
                <a:tc>
                  <a:txBody>
                    <a:bodyPr/>
                    <a:lstStyle/>
                    <a:p>
                      <a:pPr algn="l">
                        <a:lnSpc>
                          <a:spcPct val="107000"/>
                        </a:lnSpc>
                      </a:pPr>
                      <a:endParaRPr lang="en-US" sz="1200">
                        <a:effectLst/>
                        <a:latin typeface="Times New Roman" panose="02020603050405020304" pitchFamily="18" charset="0"/>
                        <a:cs typeface="Times New Roman" panose="02020603050405020304" pitchFamily="18" charset="0"/>
                      </a:endParaRPr>
                    </a:p>
                  </a:txBody>
                  <a:tcPr marL="49075" marR="49075" marT="0" marB="0" anchor="b"/>
                </a:tc>
                <a:tc>
                  <a:txBody>
                    <a:bodyPr/>
                    <a:lstStyle/>
                    <a:p>
                      <a:pPr algn="l">
                        <a:lnSpc>
                          <a:spcPct val="107000"/>
                        </a:lnSpc>
                      </a:pPr>
                      <a:endParaRPr lang="en-US" sz="1200">
                        <a:effectLst/>
                        <a:latin typeface="Times New Roman" panose="02020603050405020304" pitchFamily="18" charset="0"/>
                        <a:cs typeface="Times New Roman" panose="02020603050405020304" pitchFamily="18" charset="0"/>
                      </a:endParaRPr>
                    </a:p>
                  </a:txBody>
                  <a:tcPr marL="49075" marR="49075" marT="0" marB="0" anchor="b"/>
                </a:tc>
                <a:tc>
                  <a:txBody>
                    <a:bodyPr/>
                    <a:lstStyle/>
                    <a:p>
                      <a:pPr algn="l">
                        <a:lnSpc>
                          <a:spcPct val="107000"/>
                        </a:lnSpc>
                      </a:pPr>
                      <a:endParaRPr lang="en-US" sz="1200">
                        <a:effectLst/>
                        <a:latin typeface="Times New Roman" panose="02020603050405020304" pitchFamily="18" charset="0"/>
                        <a:cs typeface="Times New Roman" panose="02020603050405020304" pitchFamily="18" charset="0"/>
                      </a:endParaRPr>
                    </a:p>
                  </a:txBody>
                  <a:tcPr marL="49075" marR="49075" marT="0" marB="0" anchor="b"/>
                </a:tc>
                <a:tc>
                  <a:txBody>
                    <a:bodyPr/>
                    <a:lstStyle/>
                    <a:p>
                      <a:pPr algn="l">
                        <a:lnSpc>
                          <a:spcPct val="107000"/>
                        </a:lnSpc>
                      </a:pPr>
                      <a:endParaRPr lang="en-US" sz="1200">
                        <a:effectLst/>
                        <a:latin typeface="Times New Roman" panose="02020603050405020304" pitchFamily="18" charset="0"/>
                        <a:cs typeface="Times New Roman" panose="02020603050405020304" pitchFamily="18" charset="0"/>
                      </a:endParaRPr>
                    </a:p>
                  </a:txBody>
                  <a:tcPr marL="49075" marR="49075" marT="0" marB="0" anchor="b"/>
                </a:tc>
                <a:tc>
                  <a:txBody>
                    <a:bodyPr/>
                    <a:lstStyle/>
                    <a:p>
                      <a:pPr algn="l">
                        <a:lnSpc>
                          <a:spcPct val="107000"/>
                        </a:lnSpc>
                      </a:pPr>
                      <a:endParaRPr lang="en-US" sz="1200">
                        <a:effectLst/>
                        <a:latin typeface="Times New Roman" panose="02020603050405020304" pitchFamily="18" charset="0"/>
                        <a:cs typeface="Times New Roman" panose="02020603050405020304" pitchFamily="18" charset="0"/>
                      </a:endParaRPr>
                    </a:p>
                  </a:txBody>
                  <a:tcPr marL="49075" marR="49075" marT="0" marB="0" anchor="b"/>
                </a:tc>
                <a:tc>
                  <a:txBody>
                    <a:bodyPr/>
                    <a:lstStyle/>
                    <a:p>
                      <a:pPr algn="l">
                        <a:lnSpc>
                          <a:spcPct val="107000"/>
                        </a:lnSpc>
                      </a:pPr>
                      <a:endParaRPr lang="en-US" sz="1200">
                        <a:effectLst/>
                        <a:latin typeface="Times New Roman" panose="02020603050405020304" pitchFamily="18" charset="0"/>
                        <a:cs typeface="Times New Roman" panose="02020603050405020304" pitchFamily="18" charset="0"/>
                      </a:endParaRPr>
                    </a:p>
                  </a:txBody>
                  <a:tcPr marL="49075" marR="49075" marT="0" marB="0" anchor="b"/>
                </a:tc>
                <a:tc>
                  <a:txBody>
                    <a:bodyPr/>
                    <a:lstStyle/>
                    <a:p>
                      <a:pPr algn="ctr">
                        <a:lnSpc>
                          <a:spcPct val="150000"/>
                        </a:lnSpc>
                        <a:spcAft>
                          <a:spcPts val="0"/>
                        </a:spcAft>
                      </a:pPr>
                      <a:r>
                        <a:rPr lang="es-EC" sz="1200" b="1" dirty="0">
                          <a:effectLst/>
                          <a:latin typeface="Times New Roman" panose="02020603050405020304" pitchFamily="18" charset="0"/>
                          <a:cs typeface="Times New Roman" panose="02020603050405020304" pitchFamily="18" charset="0"/>
                        </a:rPr>
                        <a:t>TOTAL</a:t>
                      </a:r>
                      <a:endPar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b"/>
                </a:tc>
                <a:tc>
                  <a:txBody>
                    <a:bodyPr/>
                    <a:lstStyle/>
                    <a:p>
                      <a:pPr algn="ctr">
                        <a:lnSpc>
                          <a:spcPct val="150000"/>
                        </a:lnSpc>
                        <a:spcAft>
                          <a:spcPts val="0"/>
                        </a:spcAft>
                      </a:pPr>
                      <a:r>
                        <a:rPr lang="es-EC" sz="1200" b="1" dirty="0">
                          <a:effectLst/>
                          <a:latin typeface="Times New Roman" panose="02020603050405020304" pitchFamily="18" charset="0"/>
                          <a:cs typeface="Times New Roman" panose="02020603050405020304" pitchFamily="18" charset="0"/>
                        </a:rPr>
                        <a:t> $             30.100,00 </a:t>
                      </a:r>
                      <a:endPar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75" marR="49075" marT="0" marB="0" anchor="b"/>
                </a:tc>
              </a:tr>
            </a:tbl>
          </a:graphicData>
        </a:graphic>
      </p:graphicFrame>
    </p:spTree>
    <p:extLst>
      <p:ext uri="{BB962C8B-B14F-4D97-AF65-F5344CB8AC3E}">
        <p14:creationId xmlns:p14="http://schemas.microsoft.com/office/powerpoint/2010/main" val="40416944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p:cNvSpPr>
            <a:spLocks noGrp="1"/>
          </p:cNvSpPr>
          <p:nvPr>
            <p:ph type="body" idx="1"/>
          </p:nvPr>
        </p:nvSpPr>
        <p:spPr/>
        <p:txBody>
          <a:bodyPr/>
          <a:lstStyle/>
          <a:p>
            <a:r>
              <a:rPr lang="es-EC" dirty="0"/>
              <a:t>Resultados</a:t>
            </a:r>
          </a:p>
        </p:txBody>
      </p:sp>
      <p:sp>
        <p:nvSpPr>
          <p:cNvPr id="6" name="2 Título"/>
          <p:cNvSpPr txBox="1">
            <a:spLocks/>
          </p:cNvSpPr>
          <p:nvPr/>
        </p:nvSpPr>
        <p:spPr>
          <a:xfrm>
            <a:off x="395536" y="1916832"/>
            <a:ext cx="8229600" cy="1143000"/>
          </a:xfrm>
          <a:prstGeom prst="rect">
            <a:avLst/>
          </a:prstGeom>
        </p:spPr>
        <p:txBody>
          <a:bodyPr anchor="t"/>
          <a:lstStyle>
            <a:lvl1pPr algn="l" rtl="0" eaLnBrk="0" fontAlgn="base" hangingPunct="0">
              <a:spcBef>
                <a:spcPct val="0"/>
              </a:spcBef>
              <a:spcAft>
                <a:spcPct val="0"/>
              </a:spcAft>
              <a:defRPr sz="4000" b="1" i="1" cap="all">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r>
              <a:rPr lang="es-ES" sz="6000" kern="0" cap="none" dirty="0" smtClean="0">
                <a:ln w="22225">
                  <a:solidFill>
                    <a:schemeClr val="accent2"/>
                  </a:solidFill>
                  <a:prstDash val="solid"/>
                </a:ln>
                <a:solidFill>
                  <a:schemeClr val="accent2">
                    <a:lumMod val="40000"/>
                    <a:lumOff val="60000"/>
                  </a:schemeClr>
                </a:solidFill>
                <a:effectLst/>
              </a:rPr>
              <a:t>CONCLUSIONES Y RECOMENDACIONES</a:t>
            </a:r>
            <a:endParaRPr lang="es-ES" sz="6000" kern="0" cap="none"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2048654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6632"/>
            <a:ext cx="7772400" cy="792088"/>
          </a:xfrm>
        </p:spPr>
        <p:txBody>
          <a:bodyPr>
            <a:normAutofit/>
          </a:bodyPr>
          <a:lstStyle/>
          <a:p>
            <a:r>
              <a:rPr lang="es-EC" b="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CONCLUSIONES</a:t>
            </a:r>
            <a:endParaRPr lang="es-EC" b="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2 Subtítulo"/>
          <p:cNvSpPr>
            <a:spLocks noGrp="1"/>
          </p:cNvSpPr>
          <p:nvPr>
            <p:ph type="subTitle" idx="1"/>
          </p:nvPr>
        </p:nvSpPr>
        <p:spPr>
          <a:xfrm>
            <a:off x="358703" y="764704"/>
            <a:ext cx="7920880" cy="5400600"/>
          </a:xfrm>
        </p:spPr>
        <p:txBody>
          <a:bodyPr>
            <a:noAutofit/>
          </a:bodyPr>
          <a:lstStyle/>
          <a:p>
            <a:pPr marL="571500" lvl="0" indent="-571500" algn="just">
              <a:buFont typeface="Wingdings" panose="05000000000000000000" pitchFamily="2" charset="2"/>
              <a:buChar char="§"/>
            </a:pPr>
            <a:r>
              <a:rPr lang="es-EC" sz="1200" dirty="0">
                <a:solidFill>
                  <a:schemeClr val="tx1"/>
                </a:solidFill>
                <a:latin typeface="Arial" panose="020B0604020202020204" pitchFamily="34" charset="0"/>
                <a:cs typeface="Arial" panose="020B0604020202020204" pitchFamily="34" charset="0"/>
              </a:rPr>
              <a:t>Mediante la investigación realizada se determinó que el Geomarketing para los consumidores es la localización-ubicación de los lugares comerciales que suelen ser visitados frecuentemente</a:t>
            </a:r>
            <a:r>
              <a:rPr lang="es-EC" sz="1200" dirty="0" smtClean="0">
                <a:solidFill>
                  <a:schemeClr val="tx1"/>
                </a:solidFill>
                <a:latin typeface="Arial" panose="020B0604020202020204" pitchFamily="34" charset="0"/>
                <a:cs typeface="Arial" panose="020B0604020202020204" pitchFamily="34" charset="0"/>
              </a:rPr>
              <a:t>.</a:t>
            </a:r>
          </a:p>
          <a:p>
            <a:pPr marL="571500" lvl="0" indent="-571500" algn="just">
              <a:buFont typeface="Wingdings" panose="05000000000000000000" pitchFamily="2" charset="2"/>
              <a:buChar char="§"/>
            </a:pPr>
            <a:endParaRPr lang="es-EC" sz="1200" dirty="0">
              <a:solidFill>
                <a:schemeClr val="tx1"/>
              </a:solidFill>
              <a:latin typeface="Arial" panose="020B0604020202020204" pitchFamily="34" charset="0"/>
              <a:cs typeface="Arial" panose="020B0604020202020204" pitchFamily="34" charset="0"/>
            </a:endParaRPr>
          </a:p>
          <a:p>
            <a:pPr marL="571500" lvl="0" indent="-571500" algn="just">
              <a:buFont typeface="Wingdings" panose="05000000000000000000" pitchFamily="2" charset="2"/>
              <a:buChar char="§"/>
            </a:pPr>
            <a:r>
              <a:rPr lang="es-EC" sz="1200" dirty="0">
                <a:solidFill>
                  <a:schemeClr val="tx1"/>
                </a:solidFill>
                <a:latin typeface="Arial" panose="020B0604020202020204" pitchFamily="34" charset="0"/>
                <a:cs typeface="Arial" panose="020B0604020202020204" pitchFamily="34" charset="0"/>
              </a:rPr>
              <a:t>La localización es un factor de importancia que influye en el comportamiento de compra de los consumidores en el Distrito Metropolitano de Quito, porque mediante este elemento el cliente puede decidir a dónde acudir, ya que los recursos de tiempo y dinero son indispensables en la decisión de compra</a:t>
            </a:r>
            <a:r>
              <a:rPr lang="es-EC" sz="1200" dirty="0" smtClean="0">
                <a:solidFill>
                  <a:schemeClr val="tx1"/>
                </a:solidFill>
                <a:latin typeface="Arial" panose="020B0604020202020204" pitchFamily="34" charset="0"/>
                <a:cs typeface="Arial" panose="020B0604020202020204" pitchFamily="34" charset="0"/>
              </a:rPr>
              <a:t>.</a:t>
            </a:r>
          </a:p>
          <a:p>
            <a:pPr marL="571500" lvl="0" indent="-571500" algn="just">
              <a:buFont typeface="Wingdings" panose="05000000000000000000" pitchFamily="2" charset="2"/>
              <a:buChar char="§"/>
            </a:pPr>
            <a:endParaRPr lang="es-EC" sz="1200" dirty="0">
              <a:solidFill>
                <a:schemeClr val="tx1"/>
              </a:solidFill>
              <a:latin typeface="Arial" panose="020B0604020202020204" pitchFamily="34" charset="0"/>
              <a:cs typeface="Arial" panose="020B0604020202020204" pitchFamily="34" charset="0"/>
            </a:endParaRPr>
          </a:p>
          <a:p>
            <a:pPr marL="571500" lvl="0" indent="-571500" algn="just">
              <a:buFont typeface="Wingdings" panose="05000000000000000000" pitchFamily="2" charset="2"/>
              <a:buChar char="§"/>
            </a:pPr>
            <a:r>
              <a:rPr lang="es-EC" sz="1200" dirty="0">
                <a:solidFill>
                  <a:schemeClr val="tx1"/>
                </a:solidFill>
                <a:latin typeface="Arial" panose="020B0604020202020204" pitchFamily="34" charset="0"/>
                <a:cs typeface="Arial" panose="020B0604020202020204" pitchFamily="34" charset="0"/>
              </a:rPr>
              <a:t>Por  medio de la investigación el Distrito Metropolitano de Quito fue dividido por tres sectores: Norte, Centro y Sur, lo cual pudimos observar que  el mayor porcentaje de pobladores están  ubicados en el Sector Sur con 1.867.304 habitantes</a:t>
            </a:r>
            <a:r>
              <a:rPr lang="es-EC" sz="1200" dirty="0" smtClean="0">
                <a:solidFill>
                  <a:schemeClr val="tx1"/>
                </a:solidFill>
                <a:latin typeface="Arial" panose="020B0604020202020204" pitchFamily="34" charset="0"/>
                <a:cs typeface="Arial" panose="020B0604020202020204" pitchFamily="34" charset="0"/>
              </a:rPr>
              <a:t>.</a:t>
            </a:r>
          </a:p>
          <a:p>
            <a:pPr marL="571500" lvl="0" indent="-571500" algn="just">
              <a:buFont typeface="Wingdings" panose="05000000000000000000" pitchFamily="2" charset="2"/>
              <a:buChar char="§"/>
            </a:pPr>
            <a:endParaRPr lang="es-EC" sz="1200" dirty="0">
              <a:solidFill>
                <a:schemeClr val="tx1"/>
              </a:solidFill>
              <a:latin typeface="Arial" panose="020B0604020202020204" pitchFamily="34" charset="0"/>
              <a:cs typeface="Arial" panose="020B0604020202020204" pitchFamily="34" charset="0"/>
            </a:endParaRPr>
          </a:p>
          <a:p>
            <a:pPr marL="571500" lvl="0" indent="-571500" algn="just">
              <a:buFont typeface="Wingdings" panose="05000000000000000000" pitchFamily="2" charset="2"/>
              <a:buChar char="§"/>
            </a:pPr>
            <a:r>
              <a:rPr lang="es-EC" sz="1200" dirty="0">
                <a:solidFill>
                  <a:schemeClr val="tx1"/>
                </a:solidFill>
                <a:latin typeface="Arial" panose="020B0604020202020204" pitchFamily="34" charset="0"/>
                <a:cs typeface="Arial" panose="020B0604020202020204" pitchFamily="34" charset="0"/>
              </a:rPr>
              <a:t>Se determinó mediante las encuestas, que los centros comerciales más visitados del Distrito Metropolitano de Quito en el sector Sur con el 14% al que más acuden es el Centro Comercial El Recreo, seguido con el 9,70%  al </a:t>
            </a:r>
            <a:r>
              <a:rPr lang="es-EC" sz="1200" dirty="0" err="1">
                <a:solidFill>
                  <a:schemeClr val="tx1"/>
                </a:solidFill>
                <a:latin typeface="Arial" panose="020B0604020202020204" pitchFamily="34" charset="0"/>
                <a:cs typeface="Arial" panose="020B0604020202020204" pitchFamily="34" charset="0"/>
              </a:rPr>
              <a:t>Quicentro</a:t>
            </a:r>
            <a:r>
              <a:rPr lang="es-EC" sz="1200" dirty="0">
                <a:solidFill>
                  <a:schemeClr val="tx1"/>
                </a:solidFill>
                <a:latin typeface="Arial" panose="020B0604020202020204" pitchFamily="34" charset="0"/>
                <a:cs typeface="Arial" panose="020B0604020202020204" pitchFamily="34" charset="0"/>
              </a:rPr>
              <a:t> Sur; en el sector Norte acuden al </a:t>
            </a:r>
            <a:r>
              <a:rPr lang="es-EC" sz="1200" dirty="0" err="1">
                <a:solidFill>
                  <a:schemeClr val="tx1"/>
                </a:solidFill>
                <a:latin typeface="Arial" panose="020B0604020202020204" pitchFamily="34" charset="0"/>
                <a:cs typeface="Arial" panose="020B0604020202020204" pitchFamily="34" charset="0"/>
              </a:rPr>
              <a:t>Quicentro</a:t>
            </a:r>
            <a:r>
              <a:rPr lang="es-EC" sz="1200" dirty="0">
                <a:solidFill>
                  <a:schemeClr val="tx1"/>
                </a:solidFill>
                <a:latin typeface="Arial" panose="020B0604020202020204" pitchFamily="34" charset="0"/>
                <a:cs typeface="Arial" panose="020B0604020202020204" pitchFamily="34" charset="0"/>
              </a:rPr>
              <a:t> Shopping  el 13,40% de los consumidores, y en el sector Centro con el 1% acuden con más frecuencia al Centro Comercial la Manzana</a:t>
            </a:r>
            <a:r>
              <a:rPr lang="es-EC" sz="1200" dirty="0" smtClean="0">
                <a:solidFill>
                  <a:schemeClr val="tx1"/>
                </a:solidFill>
                <a:latin typeface="Arial" panose="020B0604020202020204" pitchFamily="34" charset="0"/>
                <a:cs typeface="Arial" panose="020B0604020202020204" pitchFamily="34" charset="0"/>
              </a:rPr>
              <a:t>.</a:t>
            </a:r>
          </a:p>
          <a:p>
            <a:pPr marL="571500" lvl="0" indent="-571500" algn="just">
              <a:buFont typeface="Wingdings" panose="05000000000000000000" pitchFamily="2" charset="2"/>
              <a:buChar char="§"/>
            </a:pPr>
            <a:endParaRPr lang="es-EC" sz="1200" dirty="0">
              <a:solidFill>
                <a:schemeClr val="tx1"/>
              </a:solidFill>
              <a:latin typeface="Arial" panose="020B0604020202020204" pitchFamily="34" charset="0"/>
              <a:cs typeface="Arial" panose="020B0604020202020204" pitchFamily="34" charset="0"/>
            </a:endParaRPr>
          </a:p>
          <a:p>
            <a:pPr marL="571500" lvl="0" indent="-571500" algn="just">
              <a:buFont typeface="Wingdings" panose="05000000000000000000" pitchFamily="2" charset="2"/>
              <a:buChar char="§"/>
            </a:pPr>
            <a:r>
              <a:rPr lang="es-EC" sz="1200" dirty="0">
                <a:solidFill>
                  <a:schemeClr val="tx1"/>
                </a:solidFill>
                <a:latin typeface="Arial" panose="020B0604020202020204" pitchFamily="34" charset="0"/>
                <a:cs typeface="Arial" panose="020B0604020202020204" pitchFamily="34" charset="0"/>
              </a:rPr>
              <a:t>Mediante la investigación concluimos que los factores más relevantes que influyen en el comportamiento de compra del consumidor al momento de adquirir un producto o servicio es el estilo de vida con el 26% siendo éste porcentaje el más representativo, la ubicación del cliente con el 21,20%,  seguido de la ocupación con el 14% y la moda con el 10,80%, lo cual quiere decir que para el consumidor el factor estilo de vida es el más importante ya que mediante éste comportamiento se identifican  los deseos, aspiraciones,  satisfacciones y necesidades  del consumidor; lo cual implica la identificación comercial tanto de marcas, calidad y precio. </a:t>
            </a:r>
          </a:p>
          <a:p>
            <a:pPr marL="171450" indent="-171450" algn="just">
              <a:buFont typeface="Wingdings" panose="05000000000000000000" pitchFamily="2" charset="2"/>
              <a:buChar char="§"/>
            </a:pPr>
            <a:endParaRPr lang="es-EC" sz="1200" dirty="0">
              <a:solidFill>
                <a:schemeClr val="tx1"/>
              </a:solidFill>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
            </a:pPr>
            <a:endParaRPr lang="es-EC" sz="1200" dirty="0"/>
          </a:p>
        </p:txBody>
      </p:sp>
    </p:spTree>
    <p:extLst>
      <p:ext uri="{BB962C8B-B14F-4D97-AF65-F5344CB8AC3E}">
        <p14:creationId xmlns:p14="http://schemas.microsoft.com/office/powerpoint/2010/main" val="11757788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260649"/>
            <a:ext cx="7772400" cy="792088"/>
          </a:xfrm>
        </p:spPr>
        <p:txBody>
          <a:bodyPr/>
          <a:lstStyle/>
          <a:p>
            <a:r>
              <a:rPr lang="es-EC" b="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RECOMENDACIONES</a:t>
            </a:r>
            <a:endParaRPr lang="es-EC" b="1" dirty="0">
              <a:latin typeface="Times New Roman" panose="02020603050405020304" pitchFamily="18" charset="0"/>
              <a:cs typeface="Times New Roman" panose="02020603050405020304" pitchFamily="18" charset="0"/>
            </a:endParaRPr>
          </a:p>
        </p:txBody>
      </p:sp>
      <p:sp>
        <p:nvSpPr>
          <p:cNvPr id="3" name="2 Subtítulo"/>
          <p:cNvSpPr>
            <a:spLocks noGrp="1"/>
          </p:cNvSpPr>
          <p:nvPr>
            <p:ph type="subTitle" idx="1"/>
          </p:nvPr>
        </p:nvSpPr>
        <p:spPr>
          <a:xfrm>
            <a:off x="395536" y="980728"/>
            <a:ext cx="8208912" cy="5256584"/>
          </a:xfrm>
        </p:spPr>
        <p:txBody>
          <a:bodyPr>
            <a:normAutofit lnSpcReduction="10000"/>
          </a:bodyPr>
          <a:lstStyle/>
          <a:p>
            <a:pPr marL="285750" lvl="0" indent="-285750" algn="just">
              <a:buFont typeface="Arial" panose="020B0604020202020204" pitchFamily="34" charset="0"/>
              <a:buChar char="•"/>
            </a:pPr>
            <a:r>
              <a:rPr lang="es-EC" sz="1600" dirty="0">
                <a:solidFill>
                  <a:schemeClr val="tx1"/>
                </a:solidFill>
                <a:latin typeface="Times New Roman" panose="02020603050405020304" pitchFamily="18" charset="0"/>
                <a:cs typeface="Times New Roman" panose="02020603050405020304" pitchFamily="18" charset="0"/>
              </a:rPr>
              <a:t>Se recomienda tomar en cuenta que para las personas encuestadas se utilicen términos conocidos ya que la mayor parte de personas desconocen palabras técnicas</a:t>
            </a:r>
            <a:r>
              <a:rPr lang="es-EC" sz="1600" dirty="0" smtClean="0">
                <a:solidFill>
                  <a:schemeClr val="tx1"/>
                </a:solidFill>
                <a:latin typeface="Times New Roman" panose="02020603050405020304" pitchFamily="18" charset="0"/>
                <a:cs typeface="Times New Roman" panose="02020603050405020304" pitchFamily="18" charset="0"/>
              </a:rPr>
              <a:t>.</a:t>
            </a:r>
          </a:p>
          <a:p>
            <a:pPr marL="285750" lvl="0" indent="-285750" algn="just">
              <a:buFont typeface="Arial" panose="020B0604020202020204" pitchFamily="34" charset="0"/>
              <a:buChar char="•"/>
            </a:pPr>
            <a:endParaRPr lang="es-EC" sz="1600" dirty="0">
              <a:solidFill>
                <a:schemeClr val="tx1"/>
              </a:solidFill>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es-EC" sz="1600" dirty="0">
                <a:solidFill>
                  <a:schemeClr val="tx1"/>
                </a:solidFill>
                <a:latin typeface="Times New Roman" panose="02020603050405020304" pitchFamily="18" charset="0"/>
                <a:cs typeface="Times New Roman" panose="02020603050405020304" pitchFamily="18" charset="0"/>
              </a:rPr>
              <a:t>Desarrollar rutas de acceso rápido para que los consumidores sin importar la distancia acudan a los establecimientos comerciales de su preferencia tomando en cuenta los tiempos de acceso, tráfico, modo de transporte, y áreas de influencia</a:t>
            </a:r>
            <a:r>
              <a:rPr lang="es-EC" sz="1600" dirty="0" smtClean="0">
                <a:solidFill>
                  <a:schemeClr val="tx1"/>
                </a:solidFill>
                <a:latin typeface="Times New Roman" panose="02020603050405020304" pitchFamily="18" charset="0"/>
                <a:cs typeface="Times New Roman" panose="02020603050405020304" pitchFamily="18" charset="0"/>
              </a:rPr>
              <a:t>.</a:t>
            </a:r>
          </a:p>
          <a:p>
            <a:pPr marL="285750" lvl="0" indent="-285750" algn="just">
              <a:buFont typeface="Arial" panose="020B0604020202020204" pitchFamily="34" charset="0"/>
              <a:buChar char="•"/>
            </a:pPr>
            <a:endParaRPr lang="es-EC" sz="1600" dirty="0">
              <a:solidFill>
                <a:schemeClr val="tx1"/>
              </a:solidFill>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es-EC" sz="1600" dirty="0" smtClean="0">
                <a:solidFill>
                  <a:schemeClr val="tx1"/>
                </a:solidFill>
                <a:latin typeface="Times New Roman" panose="02020603050405020304" pitchFamily="18" charset="0"/>
                <a:cs typeface="Times New Roman" panose="02020603050405020304" pitchFamily="18" charset="0"/>
              </a:rPr>
              <a:t>Se </a:t>
            </a:r>
            <a:r>
              <a:rPr lang="es-EC" sz="1600" dirty="0">
                <a:solidFill>
                  <a:schemeClr val="tx1"/>
                </a:solidFill>
                <a:latin typeface="Times New Roman" panose="02020603050405020304" pitchFamily="18" charset="0"/>
                <a:cs typeface="Times New Roman" panose="02020603050405020304" pitchFamily="18" charset="0"/>
              </a:rPr>
              <a:t>recomienda realizar más publicidad a algunos centros comerciales como CCNNU que está ubicado en Avenida </a:t>
            </a:r>
            <a:r>
              <a:rPr lang="es-EC" sz="1600" dirty="0" smtClean="0">
                <a:solidFill>
                  <a:schemeClr val="tx1"/>
                </a:solidFill>
                <a:latin typeface="Times New Roman" panose="02020603050405020304" pitchFamily="18" charset="0"/>
                <a:cs typeface="Times New Roman" panose="02020603050405020304" pitchFamily="18" charset="0"/>
              </a:rPr>
              <a:t>Naciones Unidas </a:t>
            </a:r>
            <a:r>
              <a:rPr lang="es-EC" sz="1600" dirty="0">
                <a:solidFill>
                  <a:schemeClr val="tx1"/>
                </a:solidFill>
                <a:latin typeface="Times New Roman" panose="02020603050405020304" pitchFamily="18" charset="0"/>
                <a:cs typeface="Times New Roman" panose="02020603050405020304" pitchFamily="18" charset="0"/>
              </a:rPr>
              <a:t>y Japón, el Centro Comercial Plaza del Rancho ubicado en la calle Eugenio Espejo, el Centro Comercial Olímpico ubicado en la Avenida 6 de Diciembre y Portete, el Centro Comercial la “Y” que está ubicado en la Avenida América y Rumipamba, entre otros los cuales no cuentan con propagación, es decir no realizan diferentes tipos de promociones como anuncios, redes sociales, radio, televisión, revistas, periódicos, entre otros </a:t>
            </a:r>
            <a:endParaRPr lang="es-EC" sz="1600" dirty="0" smtClean="0">
              <a:solidFill>
                <a:schemeClr val="tx1"/>
              </a:solidFill>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endParaRPr lang="es-EC" sz="1600" dirty="0">
              <a:solidFill>
                <a:schemeClr val="tx1"/>
              </a:solidFill>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es-EC" sz="1600" dirty="0">
                <a:solidFill>
                  <a:schemeClr val="tx1"/>
                </a:solidFill>
                <a:latin typeface="Times New Roman" panose="02020603050405020304" pitchFamily="18" charset="0"/>
                <a:cs typeface="Times New Roman" panose="02020603050405020304" pitchFamily="18" charset="0"/>
              </a:rPr>
              <a:t>Se recomienda que los consumidores deben satisfacer sus necesidades y deseos de compra, sin que sean afectador por varios factores como la ubicación, el tiempo y el dinero</a:t>
            </a:r>
            <a:r>
              <a:rPr lang="es-EC" sz="1600" dirty="0" smtClean="0">
                <a:solidFill>
                  <a:schemeClr val="tx1"/>
                </a:solidFill>
                <a:latin typeface="Times New Roman" panose="02020603050405020304" pitchFamily="18" charset="0"/>
                <a:cs typeface="Times New Roman" panose="02020603050405020304" pitchFamily="18" charset="0"/>
              </a:rPr>
              <a:t>.</a:t>
            </a:r>
          </a:p>
          <a:p>
            <a:pPr marL="285750" lvl="0" indent="-285750" algn="just">
              <a:buFont typeface="Arial" panose="020B0604020202020204" pitchFamily="34" charset="0"/>
              <a:buChar char="•"/>
            </a:pPr>
            <a:endParaRPr lang="es-EC" sz="1600" dirty="0">
              <a:solidFill>
                <a:schemeClr val="tx1"/>
              </a:solidFill>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es-EC" sz="1600" dirty="0">
                <a:solidFill>
                  <a:schemeClr val="tx1"/>
                </a:solidFill>
                <a:latin typeface="Times New Roman" panose="02020603050405020304" pitchFamily="18" charset="0"/>
                <a:cs typeface="Times New Roman" panose="02020603050405020304" pitchFamily="18" charset="0"/>
              </a:rPr>
              <a:t>Se recomienda realizar más investigaciones sobre el comportamiento de compra del consumidor ya que es necesario conocer más sus percepciones, opiniones, sentimientos, emociones, necesidades, satisfacciones, aspiraciones y deseos.</a:t>
            </a:r>
          </a:p>
          <a:p>
            <a:pPr marL="285750" indent="-285750" algn="just">
              <a:buFont typeface="Wingdings" panose="05000000000000000000" pitchFamily="2" charset="2"/>
              <a:buChar char="v"/>
            </a:pPr>
            <a:endParaRPr lang="es-EC"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1066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Título"/>
          <p:cNvSpPr txBox="1">
            <a:spLocks/>
          </p:cNvSpPr>
          <p:nvPr/>
        </p:nvSpPr>
        <p:spPr>
          <a:xfrm rot="19539690">
            <a:off x="144794" y="2482126"/>
            <a:ext cx="8229600" cy="1143000"/>
          </a:xfrm>
          <a:prstGeom prst="rect">
            <a:avLst/>
          </a:prstGeom>
        </p:spPr>
        <p:txBody>
          <a:bodyPr anchor="t"/>
          <a:lstStyle>
            <a:lvl1pPr algn="l" rtl="0" eaLnBrk="0" fontAlgn="base" hangingPunct="0">
              <a:spcBef>
                <a:spcPct val="0"/>
              </a:spcBef>
              <a:spcAft>
                <a:spcPct val="0"/>
              </a:spcAft>
              <a:defRPr sz="4000" b="1" i="1" cap="all">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algn="ctr"/>
            <a:r>
              <a:rPr lang="es-ES" sz="6000" kern="0" cap="none" dirty="0" smtClean="0">
                <a:ln w="22225">
                  <a:solidFill>
                    <a:schemeClr val="accent2"/>
                  </a:solidFill>
                  <a:prstDash val="solid"/>
                </a:ln>
                <a:solidFill>
                  <a:schemeClr val="accent2">
                    <a:lumMod val="40000"/>
                    <a:lumOff val="60000"/>
                  </a:schemeClr>
                </a:solidFill>
                <a:effectLst/>
              </a:rPr>
              <a:t>GRACIAS POR SU ATENCIÓN</a:t>
            </a:r>
            <a:endParaRPr lang="es-ES" sz="6000" kern="0" cap="none"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084961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solidFill>
                  <a:schemeClr val="tx1"/>
                </a:solidFill>
              </a:rPr>
              <a:t>Objetivo de investigación</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730718291"/>
              </p:ext>
            </p:extLst>
          </p:nvPr>
        </p:nvGraphicFramePr>
        <p:xfrm>
          <a:off x="685800" y="1844824"/>
          <a:ext cx="7764463" cy="3946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9317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7467600" cy="792088"/>
          </a:xfrm>
        </p:spPr>
        <p:txBody>
          <a:bodyPr/>
          <a:lstStyle/>
          <a:p>
            <a:pPr algn="ctr"/>
            <a:r>
              <a:rPr lang="es-ES" dirty="0">
                <a:solidFill>
                  <a:schemeClr val="tx1"/>
                </a:solidFill>
              </a:rPr>
              <a:t>Objetivos </a:t>
            </a:r>
            <a:r>
              <a:rPr lang="es-ES" dirty="0" smtClean="0">
                <a:solidFill>
                  <a:schemeClr val="tx1"/>
                </a:solidFill>
              </a:rPr>
              <a:t>específicos.</a:t>
            </a:r>
            <a:endParaRPr lang="es-ES" dirty="0">
              <a:solidFill>
                <a:schemeClr val="tx1"/>
              </a:solidFill>
            </a:endParaRPr>
          </a:p>
        </p:txBody>
      </p:sp>
      <p:graphicFrame>
        <p:nvGraphicFramePr>
          <p:cNvPr id="5" name="4 Diagrama"/>
          <p:cNvGraphicFramePr/>
          <p:nvPr>
            <p:extLst>
              <p:ext uri="{D42A27DB-BD31-4B8C-83A1-F6EECF244321}">
                <p14:modId xmlns:p14="http://schemas.microsoft.com/office/powerpoint/2010/main" val="1359232607"/>
              </p:ext>
            </p:extLst>
          </p:nvPr>
        </p:nvGraphicFramePr>
        <p:xfrm>
          <a:off x="611560" y="764704"/>
          <a:ext cx="828092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Resultado de imagen para objetivo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1520" y="2733846"/>
            <a:ext cx="1584176" cy="1318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5681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1916832"/>
            <a:ext cx="8280920" cy="2088232"/>
          </a:xfrm>
        </p:spPr>
        <p:txBody>
          <a:bodyPr/>
          <a:lstStyle/>
          <a:p>
            <a:r>
              <a:rPr lang="es-ES" sz="6600" dirty="0">
                <a:ln w="22225">
                  <a:solidFill>
                    <a:schemeClr val="accent2"/>
                  </a:solidFill>
                  <a:prstDash val="solid"/>
                </a:ln>
                <a:solidFill>
                  <a:schemeClr val="accent2">
                    <a:lumMod val="40000"/>
                    <a:lumOff val="60000"/>
                  </a:schemeClr>
                </a:solidFill>
                <a:effectLst/>
              </a:rPr>
              <a:t>MARCO </a:t>
            </a:r>
            <a:br>
              <a:rPr lang="es-ES" sz="6600" dirty="0">
                <a:ln w="22225">
                  <a:solidFill>
                    <a:schemeClr val="accent2"/>
                  </a:solidFill>
                  <a:prstDash val="solid"/>
                </a:ln>
                <a:solidFill>
                  <a:schemeClr val="accent2">
                    <a:lumMod val="40000"/>
                    <a:lumOff val="60000"/>
                  </a:schemeClr>
                </a:solidFill>
                <a:effectLst/>
              </a:rPr>
            </a:br>
            <a:r>
              <a:rPr lang="es-ES" sz="6600" dirty="0">
                <a:ln w="22225">
                  <a:solidFill>
                    <a:schemeClr val="accent2"/>
                  </a:solidFill>
                  <a:prstDash val="solid"/>
                </a:ln>
                <a:solidFill>
                  <a:schemeClr val="accent2">
                    <a:lumMod val="40000"/>
                    <a:lumOff val="60000"/>
                  </a:schemeClr>
                </a:solidFill>
                <a:effectLst/>
              </a:rPr>
              <a:t>TEÓRICO</a:t>
            </a:r>
          </a:p>
        </p:txBody>
      </p:sp>
    </p:spTree>
    <p:extLst>
      <p:ext uri="{BB962C8B-B14F-4D97-AF65-F5344CB8AC3E}">
        <p14:creationId xmlns:p14="http://schemas.microsoft.com/office/powerpoint/2010/main" val="2835313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53335" y="260648"/>
            <a:ext cx="7765321" cy="1326321"/>
          </a:xfrm>
        </p:spPr>
        <p:txBody>
          <a:bodyPr/>
          <a:lstStyle/>
          <a:p>
            <a:r>
              <a:rPr lang="es-ES" dirty="0">
                <a:solidFill>
                  <a:schemeClr val="tx1"/>
                </a:solidFill>
              </a:rPr>
              <a:t>Variable independiente: Geomarketing</a:t>
            </a:r>
          </a:p>
        </p:txBody>
      </p:sp>
      <p:sp>
        <p:nvSpPr>
          <p:cNvPr id="3" name="2 Rectángulo"/>
          <p:cNvSpPr/>
          <p:nvPr/>
        </p:nvSpPr>
        <p:spPr>
          <a:xfrm>
            <a:off x="1766915" y="1458404"/>
            <a:ext cx="6837533" cy="3416320"/>
          </a:xfrm>
          <a:prstGeom prst="rect">
            <a:avLst/>
          </a:prstGeom>
        </p:spPr>
        <p:txBody>
          <a:bodyPr wrap="square">
            <a:spAutoFit/>
          </a:bodyPr>
          <a:lstStyle/>
          <a:p>
            <a:r>
              <a:rPr lang="es-EC" sz="2400" dirty="0"/>
              <a:t>El Geomarketing permite identificar cuál es el público </a:t>
            </a:r>
            <a:r>
              <a:rPr lang="es-EC" sz="2400" dirty="0" smtClean="0"/>
              <a:t>potencial, objetivo y </a:t>
            </a:r>
            <a:r>
              <a:rPr lang="es-EC" sz="2400" dirty="0"/>
              <a:t>dónde vive y, a partir de ahí, determinar con realismo y expectativas razonables y concretas  </a:t>
            </a:r>
            <a:r>
              <a:rPr lang="es-EC" sz="2400" dirty="0" smtClean="0"/>
              <a:t>los factores de éxito; es decir; sirve </a:t>
            </a:r>
            <a:r>
              <a:rPr lang="es-EC" sz="2400" dirty="0"/>
              <a:t>para conocer mejor nuestro mercado: características sociodemográficas, demográficas, geográficas del público interesado en tiendas o productos, gastos, capacidad económica, hábitos y costumbres de consumo</a:t>
            </a:r>
            <a:endParaRPr lang="en-US" sz="2400" dirty="0"/>
          </a:p>
        </p:txBody>
      </p:sp>
      <p:sp>
        <p:nvSpPr>
          <p:cNvPr id="8" name="7 Cheurón"/>
          <p:cNvSpPr/>
          <p:nvPr/>
        </p:nvSpPr>
        <p:spPr>
          <a:xfrm rot="5400000">
            <a:off x="-319340" y="2847731"/>
            <a:ext cx="2520283" cy="1234547"/>
          </a:xfrm>
          <a:prstGeom prst="chevron">
            <a:avLst/>
          </a:prstGeom>
        </p:spPr>
        <p:style>
          <a:lnRef idx="1">
            <a:schemeClr val="accent1"/>
          </a:lnRef>
          <a:fillRef idx="2">
            <a:schemeClr val="accent1"/>
          </a:fillRef>
          <a:effectRef idx="1">
            <a:schemeClr val="accent1"/>
          </a:effectRef>
          <a:fontRef idx="minor">
            <a:schemeClr val="dk1"/>
          </a:fontRef>
        </p:style>
      </p:sp>
      <p:sp>
        <p:nvSpPr>
          <p:cNvPr id="7" name="Cheurón 4"/>
          <p:cNvSpPr/>
          <p:nvPr/>
        </p:nvSpPr>
        <p:spPr>
          <a:xfrm>
            <a:off x="323527" y="3140968"/>
            <a:ext cx="1234548" cy="52909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EC" sz="1100" dirty="0"/>
              <a:t> </a:t>
            </a:r>
            <a:r>
              <a:rPr lang="es-EC" sz="1400" dirty="0"/>
              <a:t>(Harris, 2003, p. 42)</a:t>
            </a:r>
            <a:endParaRPr lang="en-US" sz="1400" dirty="0"/>
          </a:p>
        </p:txBody>
      </p:sp>
    </p:spTree>
    <p:extLst>
      <p:ext uri="{BB962C8B-B14F-4D97-AF65-F5344CB8AC3E}">
        <p14:creationId xmlns:p14="http://schemas.microsoft.com/office/powerpoint/2010/main" val="1177581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53335" y="260649"/>
            <a:ext cx="7765321" cy="576064"/>
          </a:xfrm>
        </p:spPr>
        <p:txBody>
          <a:bodyPr/>
          <a:lstStyle/>
          <a:p>
            <a:pPr algn="ctr"/>
            <a:r>
              <a:rPr lang="es-ES" dirty="0" smtClean="0">
                <a:solidFill>
                  <a:schemeClr val="tx1"/>
                </a:solidFill>
              </a:rPr>
              <a:t>Variable dependiente: </a:t>
            </a:r>
            <a:br>
              <a:rPr lang="es-ES" dirty="0" smtClean="0">
                <a:solidFill>
                  <a:schemeClr val="tx1"/>
                </a:solidFill>
              </a:rPr>
            </a:br>
            <a:endParaRPr lang="es-ES" dirty="0">
              <a:solidFill>
                <a:schemeClr val="tx1"/>
              </a:solidFill>
            </a:endParaRPr>
          </a:p>
        </p:txBody>
      </p:sp>
      <p:graphicFrame>
        <p:nvGraphicFramePr>
          <p:cNvPr id="5" name="Diagrama 4"/>
          <p:cNvGraphicFramePr/>
          <p:nvPr>
            <p:extLst>
              <p:ext uri="{D42A27DB-BD31-4B8C-83A1-F6EECF244321}">
                <p14:modId xmlns:p14="http://schemas.microsoft.com/office/powerpoint/2010/main" val="2999425809"/>
              </p:ext>
            </p:extLst>
          </p:nvPr>
        </p:nvGraphicFramePr>
        <p:xfrm>
          <a:off x="689204" y="1052736"/>
          <a:ext cx="8131268"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3846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333399"/>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2969</TotalTime>
  <Words>3691</Words>
  <Application>Microsoft Office PowerPoint</Application>
  <PresentationFormat>Presentación en pantalla (4:3)</PresentationFormat>
  <Paragraphs>699</Paragraphs>
  <Slides>47</Slides>
  <Notes>1</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47</vt:i4>
      </vt:variant>
    </vt:vector>
  </HeadingPairs>
  <TitlesOfParts>
    <vt:vector size="54" baseType="lpstr">
      <vt:lpstr>Arial</vt:lpstr>
      <vt:lpstr>Calibri</vt:lpstr>
      <vt:lpstr>Cambria Math</vt:lpstr>
      <vt:lpstr>Times New Roman</vt:lpstr>
      <vt:lpstr>Wingdings</vt:lpstr>
      <vt:lpstr>Diseño predeterminado</vt:lpstr>
      <vt:lpstr>CorelDRAW</vt:lpstr>
      <vt:lpstr>Presentación de PowerPoint</vt:lpstr>
      <vt:lpstr>Contenido</vt:lpstr>
      <vt:lpstr>Planteamiento del problema.</vt:lpstr>
      <vt:lpstr>Presentación de PowerPoint</vt:lpstr>
      <vt:lpstr>Objetivo de investigación</vt:lpstr>
      <vt:lpstr>Objetivos específicos.</vt:lpstr>
      <vt:lpstr>MARCO  TEÓRICO</vt:lpstr>
      <vt:lpstr>Variable independiente: Geomarketing</vt:lpstr>
      <vt:lpstr>Variable dependiente:  </vt:lpstr>
      <vt:lpstr>MARCO  REFERENCIAL</vt:lpstr>
      <vt:lpstr>Valor, satisfacción y retención del cliente</vt:lpstr>
      <vt:lpstr>MARCO  METODOLÓGICO</vt:lpstr>
      <vt:lpstr>Presentación de PowerPoint</vt:lpstr>
      <vt:lpstr>Tipología de la investigación</vt:lpstr>
      <vt:lpstr>Presentación de PowerPoint</vt:lpstr>
      <vt:lpstr>Procedimiento para recolección y análisis de datos</vt:lpstr>
      <vt:lpstr>Técnicas de muestreo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Chi-cuadrado de Pearson</vt:lpstr>
      <vt:lpstr>Presentación de PowerPoint</vt:lpstr>
      <vt:lpstr>El valor de X^2 calculada de 41.432 se encuentra en el área de rechazo, y es mayor al valor crítico de 37.652, además el valor de p=0.021 es menor que α = 0.05 en consecuencia, se rechaza la hipótesis nula al nivel de significancia 0.05 y se acepta la hipótesis alternativa, afirmando que la influencia del cliente tiene un efecto positivo sobre la lealtad en el comportamiento de compra </vt:lpstr>
      <vt:lpstr>Presentación de PowerPoint</vt:lpstr>
      <vt:lpstr>El valor de  x^2  calculado es de  20,817 se encuentra en el área de aceptación y es menor al valor critico de 31.410, además el valor de p= 0.023  es menor que   α= 0.05 en consecuencia se rechaza la hipótesis nula al nivel de significancia 0.05 y se acepta la hipótesis alternativa afirmando que las distancias que existen entre los centros comerciales tiene un efecto positivo sobre la decisión de compra </vt:lpstr>
      <vt:lpstr>Presentación de PowerPoint</vt:lpstr>
      <vt:lpstr>El valor de  x^2  calculado es de 36,295 se encuentra en el área de aceptación y es mayor al valor critico de 31.410, además el valor de  p= 0.014 es menor  que   α= 0.05 en consecuencia se rechaza  la  hipótesis nula  al nivel de significancia 0.05 y se acepta  la hipótesis alternativa  afirmando  que  los factores de éxito tiene  efecto sobre la satisfacción del cliente.   </vt:lpstr>
      <vt:lpstr>Presentación de PowerPoint</vt:lpstr>
      <vt:lpstr>TEMAS DE INVESTIGACIÓN A FUTURO</vt:lpstr>
      <vt:lpstr>Presentación de PowerPoint</vt:lpstr>
      <vt:lpstr>Presentación de PowerPoint</vt:lpstr>
      <vt:lpstr>Presentación de PowerPoint</vt:lpstr>
      <vt:lpstr>Presentación de PowerPoint</vt:lpstr>
      <vt:lpstr>Presentación de PowerPoint</vt:lpstr>
      <vt:lpstr>CONCLUSIONES</vt:lpstr>
      <vt:lpstr>RECOMENDACIONES</vt:lpstr>
      <vt:lpstr>Presentación de PowerPoint</vt:lpstr>
    </vt:vector>
  </TitlesOfParts>
  <Company>espe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CARACTERIZACIÓN MACROPROCESO GESTIÓN FINANCIERA</dc:title>
  <dc:subject>MANUAL DE PROCESOS</dc:subject>
  <dc:creator>ESPE</dc:creator>
  <dc:description>VERSIÓN 1.0 - MAYO 23 2009</dc:description>
  <cp:lastModifiedBy>EyleeN EsMeRaLdAs GaRcIa</cp:lastModifiedBy>
  <cp:revision>217</cp:revision>
  <dcterms:created xsi:type="dcterms:W3CDTF">2008-08-08T13:28:34Z</dcterms:created>
  <dcterms:modified xsi:type="dcterms:W3CDTF">2016-12-05T01:07:47Z</dcterms:modified>
</cp:coreProperties>
</file>