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5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78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TABULACION-ENCUEST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TABULACION-DE-DATOS-ENCUEST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TABULACION-DE-DATOS-ENCUEST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TABULACION-ENCUEST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TABULACION-ENCUEST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TABULACION-DE-DATOS-ENCUEST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TABULACION-ENCUESTA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err="1" smtClean="0"/>
              <a:t>Dimensiones</a:t>
            </a:r>
            <a:r>
              <a:rPr lang="en-US" dirty="0" smtClean="0"/>
              <a:t> Taxi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6.5539805017427039E-2"/>
          <c:y val="0.1227628386964835"/>
          <c:w val="0.93446019498257293"/>
          <c:h val="0.77340266465976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DIMENSIONES!$B$2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DIMENSIONES!$A$3:$A$6</c:f>
              <c:strCache>
                <c:ptCount val="4"/>
                <c:pt idx="0">
                  <c:v>Confiabilidad</c:v>
                </c:pt>
                <c:pt idx="1">
                  <c:v>Resposabilidad</c:v>
                </c:pt>
                <c:pt idx="2">
                  <c:v>Seguridad</c:v>
                </c:pt>
                <c:pt idx="3">
                  <c:v>Empatía</c:v>
                </c:pt>
              </c:strCache>
            </c:strRef>
          </c:cat>
          <c:val>
            <c:numRef>
              <c:f>DIMENSIONES!$B$3:$B$6</c:f>
              <c:numCache>
                <c:formatCode>General</c:formatCode>
                <c:ptCount val="4"/>
                <c:pt idx="0">
                  <c:v>0.8</c:v>
                </c:pt>
                <c:pt idx="1">
                  <c:v>0.8</c:v>
                </c:pt>
                <c:pt idx="2">
                  <c:v>0.72000000000000008</c:v>
                </c:pt>
                <c:pt idx="3">
                  <c:v>0.63000000000000012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89011120"/>
        <c:axId val="160687248"/>
      </c:barChart>
      <c:catAx>
        <c:axId val="189011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0687248"/>
        <c:crosses val="autoZero"/>
        <c:auto val="1"/>
        <c:lblAlgn val="ctr"/>
        <c:lblOffset val="100"/>
        <c:noMultiLvlLbl val="0"/>
      </c:catAx>
      <c:valAx>
        <c:axId val="16068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90111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Dimensiones Aero Servicios</a:t>
            </a:r>
          </a:p>
        </c:rich>
      </c:tx>
      <c:layout>
        <c:manualLayout>
          <c:xMode val="edge"/>
          <c:yMode val="edge"/>
          <c:x val="0.2919836045362926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DIMENSIONES!$B$16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DIMENSIONES!$A$17:$A$20</c:f>
              <c:strCache>
                <c:ptCount val="4"/>
                <c:pt idx="0">
                  <c:v>Confiabilidad</c:v>
                </c:pt>
                <c:pt idx="1">
                  <c:v>Resposabilidad</c:v>
                </c:pt>
                <c:pt idx="2">
                  <c:v>Seguridad</c:v>
                </c:pt>
                <c:pt idx="3">
                  <c:v>Empatía</c:v>
                </c:pt>
              </c:strCache>
            </c:strRef>
          </c:cat>
          <c:val>
            <c:numRef>
              <c:f>DIMENSIONES!$B$17:$B$20</c:f>
              <c:numCache>
                <c:formatCode>General</c:formatCode>
                <c:ptCount val="4"/>
                <c:pt idx="0">
                  <c:v>0.8</c:v>
                </c:pt>
                <c:pt idx="1">
                  <c:v>0.83</c:v>
                </c:pt>
                <c:pt idx="2">
                  <c:v>0.84</c:v>
                </c:pt>
                <c:pt idx="3">
                  <c:v>0.8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91484328"/>
        <c:axId val="162868624"/>
      </c:barChart>
      <c:catAx>
        <c:axId val="191484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2868624"/>
        <c:crosses val="autoZero"/>
        <c:auto val="1"/>
        <c:lblAlgn val="ctr"/>
        <c:lblOffset val="100"/>
        <c:noMultiLvlLbl val="0"/>
      </c:catAx>
      <c:valAx>
        <c:axId val="16286862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14843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Dimensiones buses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DIMENSIONES!$B$32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DIMENSIONES!$A$33:$A$36</c:f>
              <c:strCache>
                <c:ptCount val="4"/>
                <c:pt idx="0">
                  <c:v>Confiabilidad</c:v>
                </c:pt>
                <c:pt idx="1">
                  <c:v>Resposabilidad</c:v>
                </c:pt>
                <c:pt idx="2">
                  <c:v>Seguridad</c:v>
                </c:pt>
                <c:pt idx="3">
                  <c:v>Empatía</c:v>
                </c:pt>
              </c:strCache>
            </c:strRef>
          </c:cat>
          <c:val>
            <c:numRef>
              <c:f>DIMENSIONES!$B$33:$B$36</c:f>
              <c:numCache>
                <c:formatCode>General</c:formatCode>
                <c:ptCount val="4"/>
                <c:pt idx="0">
                  <c:v>0.44</c:v>
                </c:pt>
                <c:pt idx="1">
                  <c:v>0.7</c:v>
                </c:pt>
                <c:pt idx="2">
                  <c:v>0.72</c:v>
                </c:pt>
                <c:pt idx="3">
                  <c:v>0.49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92644792"/>
        <c:axId val="188683312"/>
      </c:barChart>
      <c:catAx>
        <c:axId val="192644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8683312"/>
        <c:crosses val="autoZero"/>
        <c:auto val="1"/>
        <c:lblAlgn val="ctr"/>
        <c:lblOffset val="100"/>
        <c:noMultiLvlLbl val="0"/>
      </c:catAx>
      <c:valAx>
        <c:axId val="1886833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26447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Dimensión</a:t>
            </a:r>
            <a:r>
              <a:rPr lang="en-US" baseline="0"/>
              <a:t> confiabilidad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'COMPARACION DIMENSIONES'!$B$1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'COMPARACION DIMENSIONES'!$A$2:$A$4</c:f>
              <c:strCache>
                <c:ptCount val="3"/>
                <c:pt idx="0">
                  <c:v>Taxi</c:v>
                </c:pt>
                <c:pt idx="1">
                  <c:v>Aero Servicios</c:v>
                </c:pt>
                <c:pt idx="2">
                  <c:v>buses</c:v>
                </c:pt>
              </c:strCache>
            </c:strRef>
          </c:cat>
          <c:val>
            <c:numRef>
              <c:f>'COMPARACION DIMENSIONES'!$B$2:$B$4</c:f>
              <c:numCache>
                <c:formatCode>General</c:formatCode>
                <c:ptCount val="3"/>
                <c:pt idx="0">
                  <c:v>0.8</c:v>
                </c:pt>
                <c:pt idx="1">
                  <c:v>0.8</c:v>
                </c:pt>
                <c:pt idx="2">
                  <c:v>0.45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10559528"/>
        <c:axId val="210564232"/>
      </c:barChart>
      <c:catAx>
        <c:axId val="210559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0564232"/>
        <c:crosses val="autoZero"/>
        <c:auto val="1"/>
        <c:lblAlgn val="ctr"/>
        <c:lblOffset val="100"/>
        <c:noMultiLvlLbl val="0"/>
      </c:catAx>
      <c:valAx>
        <c:axId val="210564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05595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C"/>
              <a:t>Dimensión</a:t>
            </a:r>
            <a:r>
              <a:rPr lang="es-EC" baseline="0"/>
              <a:t> responsabilidad </a:t>
            </a:r>
            <a:endParaRPr lang="es-EC"/>
          </a:p>
        </c:rich>
      </c:tx>
      <c:layout>
        <c:manualLayout>
          <c:xMode val="edge"/>
          <c:yMode val="edge"/>
          <c:x val="0.22898033822124308"/>
          <c:y val="1.80505415162454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'COMPARACION DIMENSIONES'!$A$16:$A$18</c:f>
              <c:strCache>
                <c:ptCount val="3"/>
                <c:pt idx="0">
                  <c:v>Taxi</c:v>
                </c:pt>
                <c:pt idx="1">
                  <c:v>Aero Servicios</c:v>
                </c:pt>
                <c:pt idx="2">
                  <c:v>buses</c:v>
                </c:pt>
              </c:strCache>
            </c:strRef>
          </c:cat>
          <c:val>
            <c:numRef>
              <c:f>'COMPARACION DIMENSIONES'!$B$16:$B$18</c:f>
              <c:numCache>
                <c:formatCode>General</c:formatCode>
                <c:ptCount val="3"/>
                <c:pt idx="0">
                  <c:v>0.8</c:v>
                </c:pt>
                <c:pt idx="1">
                  <c:v>0.83000000000000007</c:v>
                </c:pt>
                <c:pt idx="2">
                  <c:v>0.65000000000000013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10564624"/>
        <c:axId val="210566584"/>
      </c:barChart>
      <c:catAx>
        <c:axId val="21056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0566584"/>
        <c:crosses val="autoZero"/>
        <c:auto val="1"/>
        <c:lblAlgn val="ctr"/>
        <c:lblOffset val="100"/>
        <c:noMultiLvlLbl val="0"/>
      </c:catAx>
      <c:valAx>
        <c:axId val="210566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056462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C"/>
              <a:t>Dimensión seguridad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'COMPARACION DIMENSIONES'!$A$29:$A$31</c:f>
              <c:strCache>
                <c:ptCount val="3"/>
                <c:pt idx="0">
                  <c:v>Taxi</c:v>
                </c:pt>
                <c:pt idx="1">
                  <c:v>Aero Servicios</c:v>
                </c:pt>
                <c:pt idx="2">
                  <c:v>buses</c:v>
                </c:pt>
              </c:strCache>
            </c:strRef>
          </c:cat>
          <c:val>
            <c:numRef>
              <c:f>'COMPARACION DIMENSIONES'!$B$29:$B$31</c:f>
              <c:numCache>
                <c:formatCode>General</c:formatCode>
                <c:ptCount val="3"/>
                <c:pt idx="0">
                  <c:v>0.72</c:v>
                </c:pt>
                <c:pt idx="1">
                  <c:v>0.84</c:v>
                </c:pt>
                <c:pt idx="2">
                  <c:v>0.72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10567760"/>
        <c:axId val="210559920"/>
      </c:barChart>
      <c:catAx>
        <c:axId val="210567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0559920"/>
        <c:crosses val="autoZero"/>
        <c:auto val="1"/>
        <c:lblAlgn val="ctr"/>
        <c:lblOffset val="100"/>
        <c:noMultiLvlLbl val="0"/>
      </c:catAx>
      <c:valAx>
        <c:axId val="2105599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056776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C"/>
              <a:t>Dimensión</a:t>
            </a:r>
            <a:r>
              <a:rPr lang="es-EC" baseline="0"/>
              <a:t> empatía</a:t>
            </a:r>
            <a:endParaRPr lang="es-EC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'COMPARACION DIMENSIONES'!$A$42:$A$44</c:f>
              <c:strCache>
                <c:ptCount val="3"/>
                <c:pt idx="0">
                  <c:v>Taxi</c:v>
                </c:pt>
                <c:pt idx="1">
                  <c:v>Aero Servicios</c:v>
                </c:pt>
                <c:pt idx="2">
                  <c:v>buses</c:v>
                </c:pt>
              </c:strCache>
            </c:strRef>
          </c:cat>
          <c:val>
            <c:numRef>
              <c:f>'COMPARACION DIMENSIONES'!$B$42:$B$44</c:f>
              <c:numCache>
                <c:formatCode>General</c:formatCode>
                <c:ptCount val="3"/>
                <c:pt idx="0">
                  <c:v>0.63000000000000012</c:v>
                </c:pt>
                <c:pt idx="1">
                  <c:v>0.8</c:v>
                </c:pt>
                <c:pt idx="2">
                  <c:v>0.45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10561096"/>
        <c:axId val="210557568"/>
      </c:barChart>
      <c:catAx>
        <c:axId val="210561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0557568"/>
        <c:crosses val="autoZero"/>
        <c:auto val="1"/>
        <c:lblAlgn val="ctr"/>
        <c:lblOffset val="100"/>
        <c:noMultiLvlLbl val="0"/>
      </c:catAx>
      <c:valAx>
        <c:axId val="21055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05610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1EC86-C6EF-4C3C-B014-C85B75A80FCE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254DBAB5-12E3-4017-8888-E50279329AB4}">
      <dgm:prSet phldrT="[Texto]" custT="1"/>
      <dgm:spPr/>
      <dgm:t>
        <a:bodyPr/>
        <a:lstStyle/>
        <a:p>
          <a:r>
            <a:rPr lang="es-EC" sz="1800" smtClean="0"/>
            <a:t>Con el desarrollo de la sociedad y el caos cotidiano surge la necesidad en las personas de viajar y salir de la rutina, nace el Turismo actividad económica con alto nivel de rentabilidad.  </a:t>
          </a:r>
          <a:endParaRPr lang="es-EC" sz="1800" dirty="0"/>
        </a:p>
      </dgm:t>
    </dgm:pt>
    <dgm:pt modelId="{A42706F1-EE62-4E53-878B-D9DCEC9DACF6}" type="parTrans" cxnId="{DB4C78F4-4E5E-401A-88CE-8BBB1AA0305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D8C7137-9E29-4BAB-AFE2-16E15FB68EDD}" type="sibTrans" cxnId="{DB4C78F4-4E5E-401A-88CE-8BBB1AA0305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14C58A3-7CFD-4E92-A5FD-9C31931091F6}">
      <dgm:prSet phldrT="[Texto]" custT="1"/>
      <dgm:spPr/>
      <dgm:t>
        <a:bodyPr/>
        <a:lstStyle/>
        <a:p>
          <a:r>
            <a:rPr lang="es-EC" sz="1800" smtClean="0"/>
            <a:t>El transporte como un elemento esencial para el desarrollo del turismo debe garantizar excelencia operacional, cordialidad y seguridad.</a:t>
          </a:r>
          <a:endParaRPr lang="es-EC" sz="1800" dirty="0"/>
        </a:p>
      </dgm:t>
    </dgm:pt>
    <dgm:pt modelId="{58DE5C77-E167-41CF-96E2-A7C943A56618}" type="parTrans" cxnId="{F65090F2-6201-458A-9D80-BF73AAA7F08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4B9E4AD-9FEB-47F8-9BCB-10701DEA0769}" type="sibTrans" cxnId="{F65090F2-6201-458A-9D80-BF73AAA7F08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F4E6B0F-0DCF-447A-A193-4B3F7629618F}">
      <dgm:prSet phldrT="[Texto]" custT="1"/>
      <dgm:spPr/>
      <dgm:t>
        <a:bodyPr/>
        <a:lstStyle/>
        <a:p>
          <a:r>
            <a:rPr lang="es-EC" sz="1800" dirty="0" smtClean="0"/>
            <a:t>Determinando el promedio de calificación otorgada por los usuarios al servicio de transporte se puede contribuir para que Quito sea considerado como un destino turístico de calidad.</a:t>
          </a:r>
          <a:endParaRPr lang="es-EC" sz="1800" dirty="0"/>
        </a:p>
      </dgm:t>
    </dgm:pt>
    <dgm:pt modelId="{B77166AA-3529-4FA7-BD69-A0D3BB3605F8}" type="parTrans" cxnId="{451D0209-DF42-453A-A841-0FCE9BEEE30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DBAB660-3A0F-4044-9DFE-D015E3DCE6BA}" type="sibTrans" cxnId="{451D0209-DF42-453A-A841-0FCE9BEEE30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4DEFEFA-BA02-49F3-9638-624177504C89}" type="pres">
      <dgm:prSet presAssocID="{6F01EC86-C6EF-4C3C-B014-C85B75A80FC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37CE9F5-383B-4401-9D71-3AC54B522C4A}" type="pres">
      <dgm:prSet presAssocID="{6F01EC86-C6EF-4C3C-B014-C85B75A80FCE}" presName="dummyMaxCanvas" presStyleCnt="0">
        <dgm:presLayoutVars/>
      </dgm:prSet>
      <dgm:spPr/>
      <dgm:t>
        <a:bodyPr/>
        <a:lstStyle/>
        <a:p>
          <a:endParaRPr lang="es-EC"/>
        </a:p>
      </dgm:t>
    </dgm:pt>
    <dgm:pt modelId="{340A5E48-8868-4309-AE35-057062B02CD8}" type="pres">
      <dgm:prSet presAssocID="{6F01EC86-C6EF-4C3C-B014-C85B75A80FC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2ADED0-FC80-45A5-A442-F8BE537AC71D}" type="pres">
      <dgm:prSet presAssocID="{6F01EC86-C6EF-4C3C-B014-C85B75A80FC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9E4802-CDF1-4354-B782-DC02EE631C94}" type="pres">
      <dgm:prSet presAssocID="{6F01EC86-C6EF-4C3C-B014-C85B75A80FC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037FDC-9DD5-44BE-AC24-DADD674FEB0A}" type="pres">
      <dgm:prSet presAssocID="{6F01EC86-C6EF-4C3C-B014-C85B75A80FC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7B7ABF-C0AD-4186-AEA4-428BB213D7CD}" type="pres">
      <dgm:prSet presAssocID="{6F01EC86-C6EF-4C3C-B014-C85B75A80FC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09B9FB-AE72-4C22-85B0-09292633DC5F}" type="pres">
      <dgm:prSet presAssocID="{6F01EC86-C6EF-4C3C-B014-C85B75A80FC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737581-7200-4065-A912-F593BF0EFA22}" type="pres">
      <dgm:prSet presAssocID="{6F01EC86-C6EF-4C3C-B014-C85B75A80FC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5B36A1-4F1C-457D-944F-C48AC4A2EF70}" type="pres">
      <dgm:prSet presAssocID="{6F01EC86-C6EF-4C3C-B014-C85B75A80FC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8E349FB-B529-4CBD-A3A2-E66CE8203C8B}" type="presOf" srcId="{6F01EC86-C6EF-4C3C-B014-C85B75A80FCE}" destId="{C4DEFEFA-BA02-49F3-9638-624177504C89}" srcOrd="0" destOrd="0" presId="urn:microsoft.com/office/officeart/2005/8/layout/vProcess5"/>
    <dgm:cxn modelId="{7FB8959A-10C4-4F04-85A7-B349305C1E33}" type="presOf" srcId="{B14C58A3-7CFD-4E92-A5FD-9C31931091F6}" destId="{622ADED0-FC80-45A5-A442-F8BE537AC71D}" srcOrd="0" destOrd="0" presId="urn:microsoft.com/office/officeart/2005/8/layout/vProcess5"/>
    <dgm:cxn modelId="{0D2C785F-B9DE-4707-94A9-B27DF0B4A205}" type="presOf" srcId="{BF4E6B0F-0DCF-447A-A193-4B3F7629618F}" destId="{935B36A1-4F1C-457D-944F-C48AC4A2EF70}" srcOrd="1" destOrd="0" presId="urn:microsoft.com/office/officeart/2005/8/layout/vProcess5"/>
    <dgm:cxn modelId="{154E8281-B64D-48AC-847A-1EC6B3CA6C3D}" type="presOf" srcId="{FD8C7137-9E29-4BAB-AFE2-16E15FB68EDD}" destId="{14037FDC-9DD5-44BE-AC24-DADD674FEB0A}" srcOrd="0" destOrd="0" presId="urn:microsoft.com/office/officeart/2005/8/layout/vProcess5"/>
    <dgm:cxn modelId="{06211BCB-EC96-43CE-AE9A-562ED612F486}" type="presOf" srcId="{BF4E6B0F-0DCF-447A-A193-4B3F7629618F}" destId="{989E4802-CDF1-4354-B782-DC02EE631C94}" srcOrd="0" destOrd="0" presId="urn:microsoft.com/office/officeart/2005/8/layout/vProcess5"/>
    <dgm:cxn modelId="{DB4C78F4-4E5E-401A-88CE-8BBB1AA03057}" srcId="{6F01EC86-C6EF-4C3C-B014-C85B75A80FCE}" destId="{254DBAB5-12E3-4017-8888-E50279329AB4}" srcOrd="0" destOrd="0" parTransId="{A42706F1-EE62-4E53-878B-D9DCEC9DACF6}" sibTransId="{FD8C7137-9E29-4BAB-AFE2-16E15FB68EDD}"/>
    <dgm:cxn modelId="{8414E551-E8B6-4DF9-AC1D-C95901A38137}" type="presOf" srcId="{254DBAB5-12E3-4017-8888-E50279329AB4}" destId="{6A09B9FB-AE72-4C22-85B0-09292633DC5F}" srcOrd="1" destOrd="0" presId="urn:microsoft.com/office/officeart/2005/8/layout/vProcess5"/>
    <dgm:cxn modelId="{3C2DB452-1B68-4A17-AFCE-DEE1475EC6FA}" type="presOf" srcId="{254DBAB5-12E3-4017-8888-E50279329AB4}" destId="{340A5E48-8868-4309-AE35-057062B02CD8}" srcOrd="0" destOrd="0" presId="urn:microsoft.com/office/officeart/2005/8/layout/vProcess5"/>
    <dgm:cxn modelId="{F65090F2-6201-458A-9D80-BF73AAA7F08B}" srcId="{6F01EC86-C6EF-4C3C-B014-C85B75A80FCE}" destId="{B14C58A3-7CFD-4E92-A5FD-9C31931091F6}" srcOrd="1" destOrd="0" parTransId="{58DE5C77-E167-41CF-96E2-A7C943A56618}" sibTransId="{14B9E4AD-9FEB-47F8-9BCB-10701DEA0769}"/>
    <dgm:cxn modelId="{06ABCD13-1534-4C12-AF9A-B9C42D9E3722}" type="presOf" srcId="{14B9E4AD-9FEB-47F8-9BCB-10701DEA0769}" destId="{BA7B7ABF-C0AD-4186-AEA4-428BB213D7CD}" srcOrd="0" destOrd="0" presId="urn:microsoft.com/office/officeart/2005/8/layout/vProcess5"/>
    <dgm:cxn modelId="{407CD833-524F-4793-81B5-3A7695FBF595}" type="presOf" srcId="{B14C58A3-7CFD-4E92-A5FD-9C31931091F6}" destId="{00737581-7200-4065-A912-F593BF0EFA22}" srcOrd="1" destOrd="0" presId="urn:microsoft.com/office/officeart/2005/8/layout/vProcess5"/>
    <dgm:cxn modelId="{451D0209-DF42-453A-A841-0FCE9BEEE307}" srcId="{6F01EC86-C6EF-4C3C-B014-C85B75A80FCE}" destId="{BF4E6B0F-0DCF-447A-A193-4B3F7629618F}" srcOrd="2" destOrd="0" parTransId="{B77166AA-3529-4FA7-BD69-A0D3BB3605F8}" sibTransId="{5DBAB660-3A0F-4044-9DFE-D015E3DCE6BA}"/>
    <dgm:cxn modelId="{10DFBC78-B3AE-43C8-A7F4-AC24E2DCEE8B}" type="presParOf" srcId="{C4DEFEFA-BA02-49F3-9638-624177504C89}" destId="{F37CE9F5-383B-4401-9D71-3AC54B522C4A}" srcOrd="0" destOrd="0" presId="urn:microsoft.com/office/officeart/2005/8/layout/vProcess5"/>
    <dgm:cxn modelId="{32EEDCB3-4925-4B71-B94E-CC24FA5926BC}" type="presParOf" srcId="{C4DEFEFA-BA02-49F3-9638-624177504C89}" destId="{340A5E48-8868-4309-AE35-057062B02CD8}" srcOrd="1" destOrd="0" presId="urn:microsoft.com/office/officeart/2005/8/layout/vProcess5"/>
    <dgm:cxn modelId="{7E369CDB-5B16-4C15-9AF2-56C982F96A5A}" type="presParOf" srcId="{C4DEFEFA-BA02-49F3-9638-624177504C89}" destId="{622ADED0-FC80-45A5-A442-F8BE537AC71D}" srcOrd="2" destOrd="0" presId="urn:microsoft.com/office/officeart/2005/8/layout/vProcess5"/>
    <dgm:cxn modelId="{274F38FF-7682-46BB-9FA7-7E07EA80A8A5}" type="presParOf" srcId="{C4DEFEFA-BA02-49F3-9638-624177504C89}" destId="{989E4802-CDF1-4354-B782-DC02EE631C94}" srcOrd="3" destOrd="0" presId="urn:microsoft.com/office/officeart/2005/8/layout/vProcess5"/>
    <dgm:cxn modelId="{8D06D2E2-5393-48E9-893A-C80AD1E34BB2}" type="presParOf" srcId="{C4DEFEFA-BA02-49F3-9638-624177504C89}" destId="{14037FDC-9DD5-44BE-AC24-DADD674FEB0A}" srcOrd="4" destOrd="0" presId="urn:microsoft.com/office/officeart/2005/8/layout/vProcess5"/>
    <dgm:cxn modelId="{74976EC0-F396-457B-A576-ECCC328CB2C1}" type="presParOf" srcId="{C4DEFEFA-BA02-49F3-9638-624177504C89}" destId="{BA7B7ABF-C0AD-4186-AEA4-428BB213D7CD}" srcOrd="5" destOrd="0" presId="urn:microsoft.com/office/officeart/2005/8/layout/vProcess5"/>
    <dgm:cxn modelId="{03FAFF8F-C7E5-4F1C-825A-1CB2C3A57709}" type="presParOf" srcId="{C4DEFEFA-BA02-49F3-9638-624177504C89}" destId="{6A09B9FB-AE72-4C22-85B0-09292633DC5F}" srcOrd="6" destOrd="0" presId="urn:microsoft.com/office/officeart/2005/8/layout/vProcess5"/>
    <dgm:cxn modelId="{BA18E6A0-39C2-4F49-B770-72074B83AC7A}" type="presParOf" srcId="{C4DEFEFA-BA02-49F3-9638-624177504C89}" destId="{00737581-7200-4065-A912-F593BF0EFA22}" srcOrd="7" destOrd="0" presId="urn:microsoft.com/office/officeart/2005/8/layout/vProcess5"/>
    <dgm:cxn modelId="{9C2818F8-8145-4E14-85F8-B283FB16A361}" type="presParOf" srcId="{C4DEFEFA-BA02-49F3-9638-624177504C89}" destId="{935B36A1-4F1C-457D-944F-C48AC4A2EF7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4BD503-62D5-41C1-AD1E-6D95FA5B6C61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6798DD8-0A05-4AA9-B358-91B2EC95FA69}">
      <dgm:prSet phldrT="[Texto]"/>
      <dgm:spPr/>
      <dgm:t>
        <a:bodyPr/>
        <a:lstStyle/>
        <a:p>
          <a:r>
            <a:rPr lang="es-EC" dirty="0" smtClean="0"/>
            <a:t>con el valor otorgado por cada encuestado</a:t>
          </a:r>
          <a:endParaRPr lang="es-EC" dirty="0"/>
        </a:p>
      </dgm:t>
    </dgm:pt>
    <dgm:pt modelId="{EC6B110B-C9E6-4D9E-8139-94CA6048F500}" type="parTrans" cxnId="{B4478C14-5627-4CA3-98D9-083138F93787}">
      <dgm:prSet/>
      <dgm:spPr/>
      <dgm:t>
        <a:bodyPr/>
        <a:lstStyle/>
        <a:p>
          <a:endParaRPr lang="es-EC"/>
        </a:p>
      </dgm:t>
    </dgm:pt>
    <dgm:pt modelId="{B770A072-D1E4-4B2F-9368-44E3152FD147}" type="sibTrans" cxnId="{B4478C14-5627-4CA3-98D9-083138F93787}">
      <dgm:prSet/>
      <dgm:spPr/>
      <dgm:t>
        <a:bodyPr/>
        <a:lstStyle/>
        <a:p>
          <a:endParaRPr lang="es-EC"/>
        </a:p>
      </dgm:t>
    </dgm:pt>
    <dgm:pt modelId="{BFBAE149-796C-4070-ABD3-857F6B1AEC46}">
      <dgm:prSet phldrT="[Texto]"/>
      <dgm:spPr/>
      <dgm:t>
        <a:bodyPr/>
        <a:lstStyle/>
        <a:p>
          <a:r>
            <a:rPr lang="es-EC" dirty="0" smtClean="0"/>
            <a:t>y los puntajes asignados por dimensión y por pregunta,</a:t>
          </a:r>
          <a:endParaRPr lang="es-EC" dirty="0"/>
        </a:p>
      </dgm:t>
    </dgm:pt>
    <dgm:pt modelId="{1398F58F-86A1-4432-A400-64A856DA2D0D}" type="parTrans" cxnId="{386A5360-7158-462F-A95C-6114F46D7E6F}">
      <dgm:prSet/>
      <dgm:spPr/>
      <dgm:t>
        <a:bodyPr/>
        <a:lstStyle/>
        <a:p>
          <a:endParaRPr lang="es-EC"/>
        </a:p>
      </dgm:t>
    </dgm:pt>
    <dgm:pt modelId="{BA20AF06-69DE-43F2-9CBD-0EBD23DFE2C2}" type="sibTrans" cxnId="{386A5360-7158-462F-A95C-6114F46D7E6F}">
      <dgm:prSet/>
      <dgm:spPr/>
      <dgm:t>
        <a:bodyPr/>
        <a:lstStyle/>
        <a:p>
          <a:endParaRPr lang="es-EC"/>
        </a:p>
      </dgm:t>
    </dgm:pt>
    <dgm:pt modelId="{4383E09D-8894-4182-8E8D-A4FB2E431C32}">
      <dgm:prSet phldrT="[Texto]"/>
      <dgm:spPr/>
      <dgm:t>
        <a:bodyPr/>
        <a:lstStyle/>
        <a:p>
          <a:r>
            <a:rPr lang="es-EC" dirty="0" smtClean="0"/>
            <a:t>Una calificación por dimensión y calificación total del servicio </a:t>
          </a:r>
          <a:endParaRPr lang="es-EC" dirty="0"/>
        </a:p>
      </dgm:t>
    </dgm:pt>
    <dgm:pt modelId="{46712E16-3DDA-44ED-AC45-793EBD5A87ED}" type="parTrans" cxnId="{2EFE269D-52B6-4610-A9AD-FD7D9782890B}">
      <dgm:prSet/>
      <dgm:spPr/>
      <dgm:t>
        <a:bodyPr/>
        <a:lstStyle/>
        <a:p>
          <a:endParaRPr lang="es-EC"/>
        </a:p>
      </dgm:t>
    </dgm:pt>
    <dgm:pt modelId="{0285188E-7E11-49F0-8670-7DC33E376E8A}" type="sibTrans" cxnId="{2EFE269D-52B6-4610-A9AD-FD7D9782890B}">
      <dgm:prSet/>
      <dgm:spPr/>
      <dgm:t>
        <a:bodyPr/>
        <a:lstStyle/>
        <a:p>
          <a:endParaRPr lang="es-EC"/>
        </a:p>
      </dgm:t>
    </dgm:pt>
    <dgm:pt modelId="{71330A8D-C0FD-457D-9401-A0192A424290}" type="pres">
      <dgm:prSet presAssocID="{AE4BD503-62D5-41C1-AD1E-6D95FA5B6C6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5008429-2187-4FF7-95B5-72DCE9BFF522}" type="pres">
      <dgm:prSet presAssocID="{36798DD8-0A05-4AA9-B358-91B2EC95FA69}" presName="Accent1" presStyleCnt="0"/>
      <dgm:spPr/>
    </dgm:pt>
    <dgm:pt modelId="{FF06B20C-C06A-4AC2-AAC8-F4F8764E9971}" type="pres">
      <dgm:prSet presAssocID="{36798DD8-0A05-4AA9-B358-91B2EC95FA69}" presName="Accent" presStyleLbl="node1" presStyleIdx="0" presStyleCnt="3"/>
      <dgm:spPr/>
    </dgm:pt>
    <dgm:pt modelId="{2D16F9AA-D8E1-4CCB-81A7-EEB6FAD7446E}" type="pres">
      <dgm:prSet presAssocID="{36798DD8-0A05-4AA9-B358-91B2EC95FA69}" presName="Parent1" presStyleLbl="revTx" presStyleIdx="0" presStyleCnt="3" custScaleY="2116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195FD5-4ACD-4DA8-8195-137C71DC95AD}" type="pres">
      <dgm:prSet presAssocID="{BFBAE149-796C-4070-ABD3-857F6B1AEC46}" presName="Accent2" presStyleCnt="0"/>
      <dgm:spPr/>
    </dgm:pt>
    <dgm:pt modelId="{682BC637-0B0C-4B89-8BA0-42A86940D8FC}" type="pres">
      <dgm:prSet presAssocID="{BFBAE149-796C-4070-ABD3-857F6B1AEC46}" presName="Accent" presStyleLbl="node1" presStyleIdx="1" presStyleCnt="3"/>
      <dgm:spPr/>
    </dgm:pt>
    <dgm:pt modelId="{191A9C09-D81F-4D89-A9A2-7662D9CE8D67}" type="pres">
      <dgm:prSet presAssocID="{BFBAE149-796C-4070-ABD3-857F6B1AEC4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CC4709-25C8-4DC6-BDE9-F9029900E8AE}" type="pres">
      <dgm:prSet presAssocID="{4383E09D-8894-4182-8E8D-A4FB2E431C32}" presName="Accent3" presStyleCnt="0"/>
      <dgm:spPr/>
    </dgm:pt>
    <dgm:pt modelId="{D0BE30D1-231A-4C37-98BE-40CD240C8717}" type="pres">
      <dgm:prSet presAssocID="{4383E09D-8894-4182-8E8D-A4FB2E431C32}" presName="Accent" presStyleLbl="node1" presStyleIdx="2" presStyleCnt="3"/>
      <dgm:spPr/>
    </dgm:pt>
    <dgm:pt modelId="{B437C2AF-EDE2-491C-9EB4-977241FF8CCB}" type="pres">
      <dgm:prSet presAssocID="{4383E09D-8894-4182-8E8D-A4FB2E431C3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86A5360-7158-462F-A95C-6114F46D7E6F}" srcId="{AE4BD503-62D5-41C1-AD1E-6D95FA5B6C61}" destId="{BFBAE149-796C-4070-ABD3-857F6B1AEC46}" srcOrd="1" destOrd="0" parTransId="{1398F58F-86A1-4432-A400-64A856DA2D0D}" sibTransId="{BA20AF06-69DE-43F2-9CBD-0EBD23DFE2C2}"/>
    <dgm:cxn modelId="{2657DD3A-F90C-4A34-BB67-689FBB0CF3EA}" type="presOf" srcId="{BFBAE149-796C-4070-ABD3-857F6B1AEC46}" destId="{191A9C09-D81F-4D89-A9A2-7662D9CE8D67}" srcOrd="0" destOrd="0" presId="urn:microsoft.com/office/officeart/2009/layout/CircleArrowProcess"/>
    <dgm:cxn modelId="{22E9150E-5015-411F-ABFE-8AE0D7F92D67}" type="presOf" srcId="{AE4BD503-62D5-41C1-AD1E-6D95FA5B6C61}" destId="{71330A8D-C0FD-457D-9401-A0192A424290}" srcOrd="0" destOrd="0" presId="urn:microsoft.com/office/officeart/2009/layout/CircleArrowProcess"/>
    <dgm:cxn modelId="{2EFE269D-52B6-4610-A9AD-FD7D9782890B}" srcId="{AE4BD503-62D5-41C1-AD1E-6D95FA5B6C61}" destId="{4383E09D-8894-4182-8E8D-A4FB2E431C32}" srcOrd="2" destOrd="0" parTransId="{46712E16-3DDA-44ED-AC45-793EBD5A87ED}" sibTransId="{0285188E-7E11-49F0-8670-7DC33E376E8A}"/>
    <dgm:cxn modelId="{5C594494-CC7B-4960-A1EB-2420E30A357E}" type="presOf" srcId="{4383E09D-8894-4182-8E8D-A4FB2E431C32}" destId="{B437C2AF-EDE2-491C-9EB4-977241FF8CCB}" srcOrd="0" destOrd="0" presId="urn:microsoft.com/office/officeart/2009/layout/CircleArrowProcess"/>
    <dgm:cxn modelId="{F6867F63-9E79-4ACB-9CDE-D7300028618B}" type="presOf" srcId="{36798DD8-0A05-4AA9-B358-91B2EC95FA69}" destId="{2D16F9AA-D8E1-4CCB-81A7-EEB6FAD7446E}" srcOrd="0" destOrd="0" presId="urn:microsoft.com/office/officeart/2009/layout/CircleArrowProcess"/>
    <dgm:cxn modelId="{B4478C14-5627-4CA3-98D9-083138F93787}" srcId="{AE4BD503-62D5-41C1-AD1E-6D95FA5B6C61}" destId="{36798DD8-0A05-4AA9-B358-91B2EC95FA69}" srcOrd="0" destOrd="0" parTransId="{EC6B110B-C9E6-4D9E-8139-94CA6048F500}" sibTransId="{B770A072-D1E4-4B2F-9368-44E3152FD147}"/>
    <dgm:cxn modelId="{F041ECDB-AE0D-4F65-B9D1-2FD4DE142433}" type="presParOf" srcId="{71330A8D-C0FD-457D-9401-A0192A424290}" destId="{A5008429-2187-4FF7-95B5-72DCE9BFF522}" srcOrd="0" destOrd="0" presId="urn:microsoft.com/office/officeart/2009/layout/CircleArrowProcess"/>
    <dgm:cxn modelId="{E21423DB-FB3D-47E7-ADA9-D032F4DA8A55}" type="presParOf" srcId="{A5008429-2187-4FF7-95B5-72DCE9BFF522}" destId="{FF06B20C-C06A-4AC2-AAC8-F4F8764E9971}" srcOrd="0" destOrd="0" presId="urn:microsoft.com/office/officeart/2009/layout/CircleArrowProcess"/>
    <dgm:cxn modelId="{0F49F3E6-3EDF-4D17-9ACA-F73ED8E1A5E9}" type="presParOf" srcId="{71330A8D-C0FD-457D-9401-A0192A424290}" destId="{2D16F9AA-D8E1-4CCB-81A7-EEB6FAD7446E}" srcOrd="1" destOrd="0" presId="urn:microsoft.com/office/officeart/2009/layout/CircleArrowProcess"/>
    <dgm:cxn modelId="{51F485A7-8A38-4BDA-A17E-A8728627E11B}" type="presParOf" srcId="{71330A8D-C0FD-457D-9401-A0192A424290}" destId="{5D195FD5-4ACD-4DA8-8195-137C71DC95AD}" srcOrd="2" destOrd="0" presId="urn:microsoft.com/office/officeart/2009/layout/CircleArrowProcess"/>
    <dgm:cxn modelId="{6551FCEB-A2EC-4891-A024-89DDDFEF76A3}" type="presParOf" srcId="{5D195FD5-4ACD-4DA8-8195-137C71DC95AD}" destId="{682BC637-0B0C-4B89-8BA0-42A86940D8FC}" srcOrd="0" destOrd="0" presId="urn:microsoft.com/office/officeart/2009/layout/CircleArrowProcess"/>
    <dgm:cxn modelId="{6450894C-8536-4FBE-9D6C-016E19166266}" type="presParOf" srcId="{71330A8D-C0FD-457D-9401-A0192A424290}" destId="{191A9C09-D81F-4D89-A9A2-7662D9CE8D67}" srcOrd="3" destOrd="0" presId="urn:microsoft.com/office/officeart/2009/layout/CircleArrowProcess"/>
    <dgm:cxn modelId="{0E561C54-E06B-4CA6-B16B-AEA51C96C57C}" type="presParOf" srcId="{71330A8D-C0FD-457D-9401-A0192A424290}" destId="{3CCC4709-25C8-4DC6-BDE9-F9029900E8AE}" srcOrd="4" destOrd="0" presId="urn:microsoft.com/office/officeart/2009/layout/CircleArrowProcess"/>
    <dgm:cxn modelId="{7FBD41F8-33C8-4D36-8EE1-3CEF8C50340B}" type="presParOf" srcId="{3CCC4709-25C8-4DC6-BDE9-F9029900E8AE}" destId="{D0BE30D1-231A-4C37-98BE-40CD240C8717}" srcOrd="0" destOrd="0" presId="urn:microsoft.com/office/officeart/2009/layout/CircleArrowProcess"/>
    <dgm:cxn modelId="{EBB00A74-7825-45DA-8D65-451BC8A6633C}" type="presParOf" srcId="{71330A8D-C0FD-457D-9401-A0192A424290}" destId="{B437C2AF-EDE2-491C-9EB4-977241FF8CC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8258D8-AC7E-4913-B780-C793F608DA53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0407C97E-6D30-49E0-B512-ABC0307126EC}">
      <dgm:prSet phldrT="[Texto]"/>
      <dgm:spPr/>
      <dgm:t>
        <a:bodyPr/>
        <a:lstStyle/>
        <a:p>
          <a:r>
            <a:rPr lang="es-EC" dirty="0" smtClean="0"/>
            <a:t>Obtención de la media X </a:t>
          </a:r>
          <a:endParaRPr lang="es-EC" dirty="0"/>
        </a:p>
      </dgm:t>
    </dgm:pt>
    <dgm:pt modelId="{F02A3853-8839-4503-977C-EAFA591C6B07}" type="parTrans" cxnId="{85B80FF9-CA1C-46CA-81E3-83223408156C}">
      <dgm:prSet/>
      <dgm:spPr/>
      <dgm:t>
        <a:bodyPr/>
        <a:lstStyle/>
        <a:p>
          <a:endParaRPr lang="es-EC"/>
        </a:p>
      </dgm:t>
    </dgm:pt>
    <dgm:pt modelId="{9E722232-4E25-4C1F-A2D1-2C768640D0E3}" type="sibTrans" cxnId="{85B80FF9-CA1C-46CA-81E3-83223408156C}">
      <dgm:prSet/>
      <dgm:spPr/>
      <dgm:t>
        <a:bodyPr/>
        <a:lstStyle/>
        <a:p>
          <a:endParaRPr lang="es-EC"/>
        </a:p>
      </dgm:t>
    </dgm:pt>
    <dgm:pt modelId="{A583F6B8-3BE3-42E1-8F0A-8D678AF5553E}">
      <dgm:prSet phldrT="[Texto]"/>
      <dgm:spPr/>
      <dgm:t>
        <a:bodyPr/>
        <a:lstStyle/>
        <a:p>
          <a:r>
            <a:rPr lang="es-EC" dirty="0" smtClean="0"/>
            <a:t>Desviación estándar </a:t>
          </a:r>
          <a:endParaRPr lang="es-EC" dirty="0"/>
        </a:p>
      </dgm:t>
    </dgm:pt>
    <dgm:pt modelId="{29F677D0-1883-4105-9843-D291B7A683A5}" type="parTrans" cxnId="{CC88A866-2B83-4C8C-A8C7-090B05636B81}">
      <dgm:prSet/>
      <dgm:spPr/>
      <dgm:t>
        <a:bodyPr/>
        <a:lstStyle/>
        <a:p>
          <a:endParaRPr lang="es-EC"/>
        </a:p>
      </dgm:t>
    </dgm:pt>
    <dgm:pt modelId="{8FA15FAB-A29D-4100-B435-65ECEB7A06CC}" type="sibTrans" cxnId="{CC88A866-2B83-4C8C-A8C7-090B05636B81}">
      <dgm:prSet/>
      <dgm:spPr/>
      <dgm:t>
        <a:bodyPr/>
        <a:lstStyle/>
        <a:p>
          <a:endParaRPr lang="es-EC"/>
        </a:p>
      </dgm:t>
    </dgm:pt>
    <dgm:pt modelId="{7327217E-EA53-4FDC-829C-640DB28AE045}">
      <dgm:prSet phldrT="[Texto]"/>
      <dgm:spPr/>
      <dgm:t>
        <a:bodyPr/>
        <a:lstStyle/>
        <a:p>
          <a:r>
            <a:rPr lang="es-EC" dirty="0" smtClean="0"/>
            <a:t>T critica o valores críticos en la tabla  </a:t>
          </a:r>
          <a:endParaRPr lang="es-EC" dirty="0"/>
        </a:p>
      </dgm:t>
    </dgm:pt>
    <dgm:pt modelId="{F142FF49-3D68-4BCD-A809-1B0E60C6979D}" type="parTrans" cxnId="{F4F20032-40C4-4193-AE22-2816633C8352}">
      <dgm:prSet/>
      <dgm:spPr/>
      <dgm:t>
        <a:bodyPr/>
        <a:lstStyle/>
        <a:p>
          <a:endParaRPr lang="es-EC"/>
        </a:p>
      </dgm:t>
    </dgm:pt>
    <dgm:pt modelId="{6DA6E800-4BED-401A-AE53-B651D5862D1F}" type="sibTrans" cxnId="{F4F20032-40C4-4193-AE22-2816633C8352}">
      <dgm:prSet/>
      <dgm:spPr/>
      <dgm:t>
        <a:bodyPr/>
        <a:lstStyle/>
        <a:p>
          <a:endParaRPr lang="es-EC"/>
        </a:p>
      </dgm:t>
    </dgm:pt>
    <dgm:pt modelId="{7FFD3920-C068-4159-B824-BA163BEAF131}">
      <dgm:prSet phldrT="[Texto]"/>
      <dgm:spPr/>
      <dgm:t>
        <a:bodyPr/>
        <a:lstStyle/>
        <a:p>
          <a:r>
            <a:rPr lang="es-EC" dirty="0" smtClean="0"/>
            <a:t>N de cada empresa </a:t>
          </a:r>
          <a:endParaRPr lang="es-EC" dirty="0"/>
        </a:p>
      </dgm:t>
    </dgm:pt>
    <dgm:pt modelId="{E23E6054-9200-402F-8A6D-C39BEF21F663}" type="parTrans" cxnId="{EFEE94AF-FF7E-4843-BD52-81E75A114B24}">
      <dgm:prSet/>
      <dgm:spPr/>
      <dgm:t>
        <a:bodyPr/>
        <a:lstStyle/>
        <a:p>
          <a:endParaRPr lang="es-EC"/>
        </a:p>
      </dgm:t>
    </dgm:pt>
    <dgm:pt modelId="{0619ECE8-E737-43B6-A79E-F2F051E28405}" type="sibTrans" cxnId="{EFEE94AF-FF7E-4843-BD52-81E75A114B24}">
      <dgm:prSet/>
      <dgm:spPr/>
      <dgm:t>
        <a:bodyPr/>
        <a:lstStyle/>
        <a:p>
          <a:endParaRPr lang="es-EC"/>
        </a:p>
      </dgm:t>
    </dgm:pt>
    <dgm:pt modelId="{13F30E6C-9D58-40A1-A96A-904A03178DDB}" type="pres">
      <dgm:prSet presAssocID="{D68258D8-AC7E-4913-B780-C793F608DA53}" presName="Name0" presStyleCnt="0">
        <dgm:presLayoutVars>
          <dgm:dir/>
          <dgm:resizeHandles val="exact"/>
        </dgm:presLayoutVars>
      </dgm:prSet>
      <dgm:spPr/>
    </dgm:pt>
    <dgm:pt modelId="{98B9E441-BB18-44A4-8070-B1AEBF4A811D}" type="pres">
      <dgm:prSet presAssocID="{0407C97E-6D30-49E0-B512-ABC0307126E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3EF0B6-CEA7-4052-BA41-1494CE44DF21}" type="pres">
      <dgm:prSet presAssocID="{9E722232-4E25-4C1F-A2D1-2C768640D0E3}" presName="sibTrans" presStyleLbl="sibTrans2D1" presStyleIdx="0" presStyleCnt="3"/>
      <dgm:spPr/>
      <dgm:t>
        <a:bodyPr/>
        <a:lstStyle/>
        <a:p>
          <a:endParaRPr lang="es-ES"/>
        </a:p>
      </dgm:t>
    </dgm:pt>
    <dgm:pt modelId="{1F99E9DA-6134-477F-B4B0-BE949C48F9EF}" type="pres">
      <dgm:prSet presAssocID="{9E722232-4E25-4C1F-A2D1-2C768640D0E3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D2DB43E5-D4E6-48C2-ABF3-7406E2AC214D}" type="pres">
      <dgm:prSet presAssocID="{A583F6B8-3BE3-42E1-8F0A-8D678AF5553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1252A6-E9A3-41DF-8B6E-65A30FAB7F8F}" type="pres">
      <dgm:prSet presAssocID="{8FA15FAB-A29D-4100-B435-65ECEB7A06CC}" presName="sibTrans" presStyleLbl="sibTrans2D1" presStyleIdx="1" presStyleCnt="3"/>
      <dgm:spPr/>
      <dgm:t>
        <a:bodyPr/>
        <a:lstStyle/>
        <a:p>
          <a:endParaRPr lang="es-ES"/>
        </a:p>
      </dgm:t>
    </dgm:pt>
    <dgm:pt modelId="{4604055C-2065-480A-ACBD-3692CDC5B63C}" type="pres">
      <dgm:prSet presAssocID="{8FA15FAB-A29D-4100-B435-65ECEB7A06CC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79F3AD8E-4537-490F-90D3-38866F527E5F}" type="pres">
      <dgm:prSet presAssocID="{7FFD3920-C068-4159-B824-BA163BEAF13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CE830D-28EF-4DA2-940D-6611F34E3A91}" type="pres">
      <dgm:prSet presAssocID="{0619ECE8-E737-43B6-A79E-F2F051E28405}" presName="sibTrans" presStyleLbl="sibTrans2D1" presStyleIdx="2" presStyleCnt="3"/>
      <dgm:spPr/>
      <dgm:t>
        <a:bodyPr/>
        <a:lstStyle/>
        <a:p>
          <a:endParaRPr lang="es-ES"/>
        </a:p>
      </dgm:t>
    </dgm:pt>
    <dgm:pt modelId="{931AEF15-E9A1-4DD2-A6D5-6BCD42039C7C}" type="pres">
      <dgm:prSet presAssocID="{0619ECE8-E737-43B6-A79E-F2F051E28405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9FF6BC63-EF7A-459B-9757-DE77EFBA52E8}" type="pres">
      <dgm:prSet presAssocID="{7327217E-EA53-4FDC-829C-640DB28AE04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CAFC19C-3D6E-4284-B74E-1C9B6175B71B}" type="presOf" srcId="{7327217E-EA53-4FDC-829C-640DB28AE045}" destId="{9FF6BC63-EF7A-459B-9757-DE77EFBA52E8}" srcOrd="0" destOrd="0" presId="urn:microsoft.com/office/officeart/2005/8/layout/process1"/>
    <dgm:cxn modelId="{9DD09E8D-08C4-42B0-B05E-BB94C2BAF563}" type="presOf" srcId="{8FA15FAB-A29D-4100-B435-65ECEB7A06CC}" destId="{4604055C-2065-480A-ACBD-3692CDC5B63C}" srcOrd="1" destOrd="0" presId="urn:microsoft.com/office/officeart/2005/8/layout/process1"/>
    <dgm:cxn modelId="{C1523C32-5040-4262-A602-3424E0839233}" type="presOf" srcId="{D68258D8-AC7E-4913-B780-C793F608DA53}" destId="{13F30E6C-9D58-40A1-A96A-904A03178DDB}" srcOrd="0" destOrd="0" presId="urn:microsoft.com/office/officeart/2005/8/layout/process1"/>
    <dgm:cxn modelId="{F8DB63EB-07BB-421B-B7C5-E8C72560CA1D}" type="presOf" srcId="{0619ECE8-E737-43B6-A79E-F2F051E28405}" destId="{6FCE830D-28EF-4DA2-940D-6611F34E3A91}" srcOrd="0" destOrd="0" presId="urn:microsoft.com/office/officeart/2005/8/layout/process1"/>
    <dgm:cxn modelId="{AE529904-90F3-4FC0-9498-66BE3F306CFE}" type="presOf" srcId="{9E722232-4E25-4C1F-A2D1-2C768640D0E3}" destId="{1F99E9DA-6134-477F-B4B0-BE949C48F9EF}" srcOrd="1" destOrd="0" presId="urn:microsoft.com/office/officeart/2005/8/layout/process1"/>
    <dgm:cxn modelId="{781FBA90-BA1E-4122-9A03-999350DF0A3D}" type="presOf" srcId="{7FFD3920-C068-4159-B824-BA163BEAF131}" destId="{79F3AD8E-4537-490F-90D3-38866F527E5F}" srcOrd="0" destOrd="0" presId="urn:microsoft.com/office/officeart/2005/8/layout/process1"/>
    <dgm:cxn modelId="{CC88A866-2B83-4C8C-A8C7-090B05636B81}" srcId="{D68258D8-AC7E-4913-B780-C793F608DA53}" destId="{A583F6B8-3BE3-42E1-8F0A-8D678AF5553E}" srcOrd="1" destOrd="0" parTransId="{29F677D0-1883-4105-9843-D291B7A683A5}" sibTransId="{8FA15FAB-A29D-4100-B435-65ECEB7A06CC}"/>
    <dgm:cxn modelId="{F4F20032-40C4-4193-AE22-2816633C8352}" srcId="{D68258D8-AC7E-4913-B780-C793F608DA53}" destId="{7327217E-EA53-4FDC-829C-640DB28AE045}" srcOrd="3" destOrd="0" parTransId="{F142FF49-3D68-4BCD-A809-1B0E60C6979D}" sibTransId="{6DA6E800-4BED-401A-AE53-B651D5862D1F}"/>
    <dgm:cxn modelId="{F9C8E320-4E63-49F0-B410-0960FD333BF6}" type="presOf" srcId="{9E722232-4E25-4C1F-A2D1-2C768640D0E3}" destId="{A63EF0B6-CEA7-4052-BA41-1494CE44DF21}" srcOrd="0" destOrd="0" presId="urn:microsoft.com/office/officeart/2005/8/layout/process1"/>
    <dgm:cxn modelId="{AB87AAF2-AC82-4727-B378-2DC161BD152F}" type="presOf" srcId="{0407C97E-6D30-49E0-B512-ABC0307126EC}" destId="{98B9E441-BB18-44A4-8070-B1AEBF4A811D}" srcOrd="0" destOrd="0" presId="urn:microsoft.com/office/officeart/2005/8/layout/process1"/>
    <dgm:cxn modelId="{85B80FF9-CA1C-46CA-81E3-83223408156C}" srcId="{D68258D8-AC7E-4913-B780-C793F608DA53}" destId="{0407C97E-6D30-49E0-B512-ABC0307126EC}" srcOrd="0" destOrd="0" parTransId="{F02A3853-8839-4503-977C-EAFA591C6B07}" sibTransId="{9E722232-4E25-4C1F-A2D1-2C768640D0E3}"/>
    <dgm:cxn modelId="{D3B17A30-70B4-4D9B-BE8C-8550D119DAC2}" type="presOf" srcId="{8FA15FAB-A29D-4100-B435-65ECEB7A06CC}" destId="{871252A6-E9A3-41DF-8B6E-65A30FAB7F8F}" srcOrd="0" destOrd="0" presId="urn:microsoft.com/office/officeart/2005/8/layout/process1"/>
    <dgm:cxn modelId="{227C7A30-7E24-40F9-A521-078863C1D82E}" type="presOf" srcId="{A583F6B8-3BE3-42E1-8F0A-8D678AF5553E}" destId="{D2DB43E5-D4E6-48C2-ABF3-7406E2AC214D}" srcOrd="0" destOrd="0" presId="urn:microsoft.com/office/officeart/2005/8/layout/process1"/>
    <dgm:cxn modelId="{EFEE94AF-FF7E-4843-BD52-81E75A114B24}" srcId="{D68258D8-AC7E-4913-B780-C793F608DA53}" destId="{7FFD3920-C068-4159-B824-BA163BEAF131}" srcOrd="2" destOrd="0" parTransId="{E23E6054-9200-402F-8A6D-C39BEF21F663}" sibTransId="{0619ECE8-E737-43B6-A79E-F2F051E28405}"/>
    <dgm:cxn modelId="{B23FE099-1EC4-4178-8E16-C93E17E7626C}" type="presOf" srcId="{0619ECE8-E737-43B6-A79E-F2F051E28405}" destId="{931AEF15-E9A1-4DD2-A6D5-6BCD42039C7C}" srcOrd="1" destOrd="0" presId="urn:microsoft.com/office/officeart/2005/8/layout/process1"/>
    <dgm:cxn modelId="{41318B66-4637-46F0-A744-54C5FB212B17}" type="presParOf" srcId="{13F30E6C-9D58-40A1-A96A-904A03178DDB}" destId="{98B9E441-BB18-44A4-8070-B1AEBF4A811D}" srcOrd="0" destOrd="0" presId="urn:microsoft.com/office/officeart/2005/8/layout/process1"/>
    <dgm:cxn modelId="{0EB7D256-F1FC-4921-9D70-D9EF382A1244}" type="presParOf" srcId="{13F30E6C-9D58-40A1-A96A-904A03178DDB}" destId="{A63EF0B6-CEA7-4052-BA41-1494CE44DF21}" srcOrd="1" destOrd="0" presId="urn:microsoft.com/office/officeart/2005/8/layout/process1"/>
    <dgm:cxn modelId="{412764BA-D5A9-438E-89A2-44FF31E0BC8A}" type="presParOf" srcId="{A63EF0B6-CEA7-4052-BA41-1494CE44DF21}" destId="{1F99E9DA-6134-477F-B4B0-BE949C48F9EF}" srcOrd="0" destOrd="0" presId="urn:microsoft.com/office/officeart/2005/8/layout/process1"/>
    <dgm:cxn modelId="{E28279E9-CE02-4F2F-9EFA-BBFC084F9F2A}" type="presParOf" srcId="{13F30E6C-9D58-40A1-A96A-904A03178DDB}" destId="{D2DB43E5-D4E6-48C2-ABF3-7406E2AC214D}" srcOrd="2" destOrd="0" presId="urn:microsoft.com/office/officeart/2005/8/layout/process1"/>
    <dgm:cxn modelId="{0E9A1312-C100-44AE-B4E4-A8FF5A4F1581}" type="presParOf" srcId="{13F30E6C-9D58-40A1-A96A-904A03178DDB}" destId="{871252A6-E9A3-41DF-8B6E-65A30FAB7F8F}" srcOrd="3" destOrd="0" presId="urn:microsoft.com/office/officeart/2005/8/layout/process1"/>
    <dgm:cxn modelId="{2C3F1E9A-8AC4-4322-8155-F685C07735CE}" type="presParOf" srcId="{871252A6-E9A3-41DF-8B6E-65A30FAB7F8F}" destId="{4604055C-2065-480A-ACBD-3692CDC5B63C}" srcOrd="0" destOrd="0" presId="urn:microsoft.com/office/officeart/2005/8/layout/process1"/>
    <dgm:cxn modelId="{D56D1CC5-B764-4E2D-A36A-DD90A3D2E306}" type="presParOf" srcId="{13F30E6C-9D58-40A1-A96A-904A03178DDB}" destId="{79F3AD8E-4537-490F-90D3-38866F527E5F}" srcOrd="4" destOrd="0" presId="urn:microsoft.com/office/officeart/2005/8/layout/process1"/>
    <dgm:cxn modelId="{50744B6F-5FA7-4EF1-A418-D7756D781E28}" type="presParOf" srcId="{13F30E6C-9D58-40A1-A96A-904A03178DDB}" destId="{6FCE830D-28EF-4DA2-940D-6611F34E3A91}" srcOrd="5" destOrd="0" presId="urn:microsoft.com/office/officeart/2005/8/layout/process1"/>
    <dgm:cxn modelId="{5563B3A3-72D8-4C58-B344-7DB904E57052}" type="presParOf" srcId="{6FCE830D-28EF-4DA2-940D-6611F34E3A91}" destId="{931AEF15-E9A1-4DD2-A6D5-6BCD42039C7C}" srcOrd="0" destOrd="0" presId="urn:microsoft.com/office/officeart/2005/8/layout/process1"/>
    <dgm:cxn modelId="{4EAC61B9-FE08-407A-9A43-C3157FA4D5B1}" type="presParOf" srcId="{13F30E6C-9D58-40A1-A96A-904A03178DDB}" destId="{9FF6BC63-EF7A-459B-9757-DE77EFBA52E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0C05D-41DF-452F-9256-D6149C8BF047}" type="doc">
      <dgm:prSet loTypeId="urn:microsoft.com/office/officeart/2005/8/layout/bProcess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8003E77A-5F1A-4343-AED8-408E0B476B57}">
      <dgm:prSet phldrT="[Texto]" custT="1"/>
      <dgm:spPr/>
      <dgm:t>
        <a:bodyPr/>
        <a:lstStyle/>
        <a:p>
          <a:r>
            <a:rPr lang="es-EC" sz="1600" dirty="0" smtClean="0"/>
            <a:t>El aeropuerto Mariscal Sucre principal punto de partida y llegada de turistas que supera los 2.5 millones de arribos.</a:t>
          </a:r>
          <a:endParaRPr lang="es-EC" sz="1600" dirty="0"/>
        </a:p>
      </dgm:t>
    </dgm:pt>
    <dgm:pt modelId="{F0F8BFB9-73EF-41D9-ADC6-9C6D2109A3E2}" type="parTrans" cxnId="{156A295F-CB71-4F03-99D3-C416180998F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2B49600-20A5-4976-8BFF-E59DAF64512D}" type="sibTrans" cxnId="{156A295F-CB71-4F03-99D3-C416180998F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B86B10D-547D-41CD-86FB-0480AEB85615}">
      <dgm:prSet phldrT="[Texto]" custT="1"/>
      <dgm:spPr/>
      <dgm:t>
        <a:bodyPr/>
        <a:lstStyle/>
        <a:p>
          <a:r>
            <a:rPr lang="es-EC" sz="1600" smtClean="0"/>
            <a:t>Las empresas que prestan servicio de transporte son: Aeroservicios, UNIVALLE, Buses públicos.</a:t>
          </a:r>
          <a:endParaRPr lang="es-EC" sz="1600" dirty="0"/>
        </a:p>
      </dgm:t>
    </dgm:pt>
    <dgm:pt modelId="{D07D2AE1-B40D-47BB-A89A-D7DF64EC8484}" type="parTrans" cxnId="{2A300CC2-D5A5-498B-BB43-887863D462D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D0D42A1-C755-45AD-A2EE-E0D407A12602}" type="sibTrans" cxnId="{2A300CC2-D5A5-498B-BB43-887863D462D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7FA7910-C73E-474A-B3ED-CF6475637DD6}">
      <dgm:prSet phldrT="[Texto]" custT="1"/>
      <dgm:spPr/>
      <dgm:t>
        <a:bodyPr/>
        <a:lstStyle/>
        <a:p>
          <a:r>
            <a:rPr lang="es-EC" sz="1600" smtClean="0"/>
            <a:t>En el 2015 fue declarado Aeropuerto Líder de Sudamérica por los World Travel Awards.</a:t>
          </a:r>
          <a:endParaRPr lang="es-EC" sz="1600" dirty="0"/>
        </a:p>
      </dgm:t>
    </dgm:pt>
    <dgm:pt modelId="{36C6578A-70EE-4846-ACF9-016BF4FC694C}" type="parTrans" cxnId="{E9C9ED2A-D05B-4BDA-B78E-DD9BD17D635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E97FBFE-8ADC-4FA9-B42C-6D902BCE8B73}" type="sibTrans" cxnId="{E9C9ED2A-D05B-4BDA-B78E-DD9BD17D635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4A68EA8-BF0D-4957-B120-3EB1ADC891AC}">
      <dgm:prSet phldrT="[Texto]" custT="1"/>
      <dgm:spPr/>
      <dgm:t>
        <a:bodyPr/>
        <a:lstStyle/>
        <a:p>
          <a:r>
            <a:rPr lang="es-EC" sz="1600" dirty="0" smtClean="0"/>
            <a:t>Pese a ellos no se han realizado estudios sobre la calidad del transporte, que atiendan inquietudes y ofrezcan solución a las necesidades de la Oferta y Demanda.</a:t>
          </a:r>
          <a:endParaRPr lang="es-EC" sz="1600" dirty="0"/>
        </a:p>
      </dgm:t>
    </dgm:pt>
    <dgm:pt modelId="{0E3C4FB4-1320-47A4-B05F-D5BC91FEBD2F}" type="parTrans" cxnId="{28E3B49F-A590-4307-B94B-59391CC2C72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901E651-A601-4151-9322-1C0C57957DFF}" type="sibTrans" cxnId="{28E3B49F-A590-4307-B94B-59391CC2C72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CA7C8B3-F08E-4710-AB97-B19B03BA6982}" type="pres">
      <dgm:prSet presAssocID="{C730C05D-41DF-452F-9256-D6149C8BF0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D0A680-16B1-470F-8FD0-847D01241656}" type="pres">
      <dgm:prSet presAssocID="{8003E77A-5F1A-4343-AED8-408E0B476B5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9F058F-647D-40F6-89A8-E27458CC9C58}" type="pres">
      <dgm:prSet presAssocID="{32B49600-20A5-4976-8BFF-E59DAF64512D}" presName="sibTrans" presStyleLbl="sibTrans1D1" presStyleIdx="0" presStyleCnt="3"/>
      <dgm:spPr/>
      <dgm:t>
        <a:bodyPr/>
        <a:lstStyle/>
        <a:p>
          <a:endParaRPr lang="es-EC"/>
        </a:p>
      </dgm:t>
    </dgm:pt>
    <dgm:pt modelId="{4B389A74-1ED7-483C-88D1-C28AA7D1E7B6}" type="pres">
      <dgm:prSet presAssocID="{32B49600-20A5-4976-8BFF-E59DAF64512D}" presName="connectorText" presStyleLbl="sibTrans1D1" presStyleIdx="0" presStyleCnt="3"/>
      <dgm:spPr/>
      <dgm:t>
        <a:bodyPr/>
        <a:lstStyle/>
        <a:p>
          <a:endParaRPr lang="es-EC"/>
        </a:p>
      </dgm:t>
    </dgm:pt>
    <dgm:pt modelId="{7A2626B2-AC7F-4C75-8250-3AC7CD6FE069}" type="pres">
      <dgm:prSet presAssocID="{7B86B10D-547D-41CD-86FB-0480AEB8561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C48C81-88F9-44EE-9AF4-206F2830AF32}" type="pres">
      <dgm:prSet presAssocID="{1D0D42A1-C755-45AD-A2EE-E0D407A12602}" presName="sibTrans" presStyleLbl="sibTrans1D1" presStyleIdx="1" presStyleCnt="3"/>
      <dgm:spPr/>
      <dgm:t>
        <a:bodyPr/>
        <a:lstStyle/>
        <a:p>
          <a:endParaRPr lang="es-EC"/>
        </a:p>
      </dgm:t>
    </dgm:pt>
    <dgm:pt modelId="{9D6A09AE-7872-4F8F-A6DF-D624A2B05B24}" type="pres">
      <dgm:prSet presAssocID="{1D0D42A1-C755-45AD-A2EE-E0D407A12602}" presName="connectorText" presStyleLbl="sibTrans1D1" presStyleIdx="1" presStyleCnt="3"/>
      <dgm:spPr/>
      <dgm:t>
        <a:bodyPr/>
        <a:lstStyle/>
        <a:p>
          <a:endParaRPr lang="es-EC"/>
        </a:p>
      </dgm:t>
    </dgm:pt>
    <dgm:pt modelId="{EBCADE0C-AF8E-48BF-ACC9-880E739462A8}" type="pres">
      <dgm:prSet presAssocID="{97FA7910-C73E-474A-B3ED-CF6475637DD6}" presName="node" presStyleLbl="node1" presStyleIdx="2" presStyleCnt="4" custLinFactNeighborX="35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430699-6D2C-461D-9440-C2451122868D}" type="pres">
      <dgm:prSet presAssocID="{AE97FBFE-8ADC-4FA9-B42C-6D902BCE8B73}" presName="sibTrans" presStyleLbl="sibTrans1D1" presStyleIdx="2" presStyleCnt="3"/>
      <dgm:spPr/>
      <dgm:t>
        <a:bodyPr/>
        <a:lstStyle/>
        <a:p>
          <a:endParaRPr lang="es-EC"/>
        </a:p>
      </dgm:t>
    </dgm:pt>
    <dgm:pt modelId="{85110E5C-737A-40DF-8F31-24C81C5FB2AF}" type="pres">
      <dgm:prSet presAssocID="{AE97FBFE-8ADC-4FA9-B42C-6D902BCE8B73}" presName="connectorText" presStyleLbl="sibTrans1D1" presStyleIdx="2" presStyleCnt="3"/>
      <dgm:spPr/>
      <dgm:t>
        <a:bodyPr/>
        <a:lstStyle/>
        <a:p>
          <a:endParaRPr lang="es-EC"/>
        </a:p>
      </dgm:t>
    </dgm:pt>
    <dgm:pt modelId="{29C8CCF5-4DB9-4C59-9E06-D7B71AAA02E4}" type="pres">
      <dgm:prSet presAssocID="{04A68EA8-BF0D-4957-B120-3EB1ADC891A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B1BE099-6FCF-418D-B150-BD5F8537BB3A}" type="presOf" srcId="{C730C05D-41DF-452F-9256-D6149C8BF047}" destId="{2CA7C8B3-F08E-4710-AB97-B19B03BA6982}" srcOrd="0" destOrd="0" presId="urn:microsoft.com/office/officeart/2005/8/layout/bProcess3"/>
    <dgm:cxn modelId="{28E3B49F-A590-4307-B94B-59391CC2C72F}" srcId="{C730C05D-41DF-452F-9256-D6149C8BF047}" destId="{04A68EA8-BF0D-4957-B120-3EB1ADC891AC}" srcOrd="3" destOrd="0" parTransId="{0E3C4FB4-1320-47A4-B05F-D5BC91FEBD2F}" sibTransId="{7901E651-A601-4151-9322-1C0C57957DFF}"/>
    <dgm:cxn modelId="{30163E7C-EA09-44DF-9A32-C20D5A397273}" type="presOf" srcId="{8003E77A-5F1A-4343-AED8-408E0B476B57}" destId="{6ED0A680-16B1-470F-8FD0-847D01241656}" srcOrd="0" destOrd="0" presId="urn:microsoft.com/office/officeart/2005/8/layout/bProcess3"/>
    <dgm:cxn modelId="{2A300CC2-D5A5-498B-BB43-887863D462D8}" srcId="{C730C05D-41DF-452F-9256-D6149C8BF047}" destId="{7B86B10D-547D-41CD-86FB-0480AEB85615}" srcOrd="1" destOrd="0" parTransId="{D07D2AE1-B40D-47BB-A89A-D7DF64EC8484}" sibTransId="{1D0D42A1-C755-45AD-A2EE-E0D407A12602}"/>
    <dgm:cxn modelId="{FC885C7B-8E74-4AED-B7A7-4108FCB8548E}" type="presOf" srcId="{AE97FBFE-8ADC-4FA9-B42C-6D902BCE8B73}" destId="{85110E5C-737A-40DF-8F31-24C81C5FB2AF}" srcOrd="1" destOrd="0" presId="urn:microsoft.com/office/officeart/2005/8/layout/bProcess3"/>
    <dgm:cxn modelId="{9425B0EA-BB55-4074-A69C-836C522BFE0F}" type="presOf" srcId="{32B49600-20A5-4976-8BFF-E59DAF64512D}" destId="{D79F058F-647D-40F6-89A8-E27458CC9C58}" srcOrd="0" destOrd="0" presId="urn:microsoft.com/office/officeart/2005/8/layout/bProcess3"/>
    <dgm:cxn modelId="{2377BAF0-31A6-4547-9613-274999D61CFF}" type="presOf" srcId="{04A68EA8-BF0D-4957-B120-3EB1ADC891AC}" destId="{29C8CCF5-4DB9-4C59-9E06-D7B71AAA02E4}" srcOrd="0" destOrd="0" presId="urn:microsoft.com/office/officeart/2005/8/layout/bProcess3"/>
    <dgm:cxn modelId="{47D6C89A-86DF-458F-B86B-3AAF75E69F78}" type="presOf" srcId="{AE97FBFE-8ADC-4FA9-B42C-6D902BCE8B73}" destId="{03430699-6D2C-461D-9440-C2451122868D}" srcOrd="0" destOrd="0" presId="urn:microsoft.com/office/officeart/2005/8/layout/bProcess3"/>
    <dgm:cxn modelId="{9342E790-891E-4C2E-A2E1-51D037D762AF}" type="presOf" srcId="{97FA7910-C73E-474A-B3ED-CF6475637DD6}" destId="{EBCADE0C-AF8E-48BF-ACC9-880E739462A8}" srcOrd="0" destOrd="0" presId="urn:microsoft.com/office/officeart/2005/8/layout/bProcess3"/>
    <dgm:cxn modelId="{4D9633D4-F939-4ABF-8191-D82C36B16BE1}" type="presOf" srcId="{7B86B10D-547D-41CD-86FB-0480AEB85615}" destId="{7A2626B2-AC7F-4C75-8250-3AC7CD6FE069}" srcOrd="0" destOrd="0" presId="urn:microsoft.com/office/officeart/2005/8/layout/bProcess3"/>
    <dgm:cxn modelId="{2D58C842-F8EA-400A-A792-E025597B9DE1}" type="presOf" srcId="{1D0D42A1-C755-45AD-A2EE-E0D407A12602}" destId="{9D6A09AE-7872-4F8F-A6DF-D624A2B05B24}" srcOrd="1" destOrd="0" presId="urn:microsoft.com/office/officeart/2005/8/layout/bProcess3"/>
    <dgm:cxn modelId="{E9C9ED2A-D05B-4BDA-B78E-DD9BD17D635D}" srcId="{C730C05D-41DF-452F-9256-D6149C8BF047}" destId="{97FA7910-C73E-474A-B3ED-CF6475637DD6}" srcOrd="2" destOrd="0" parTransId="{36C6578A-70EE-4846-ACF9-016BF4FC694C}" sibTransId="{AE97FBFE-8ADC-4FA9-B42C-6D902BCE8B73}"/>
    <dgm:cxn modelId="{17D1BC94-3DF8-41C1-B3CA-B3532C93E17C}" type="presOf" srcId="{32B49600-20A5-4976-8BFF-E59DAF64512D}" destId="{4B389A74-1ED7-483C-88D1-C28AA7D1E7B6}" srcOrd="1" destOrd="0" presId="urn:microsoft.com/office/officeart/2005/8/layout/bProcess3"/>
    <dgm:cxn modelId="{156A295F-CB71-4F03-99D3-C416180998F5}" srcId="{C730C05D-41DF-452F-9256-D6149C8BF047}" destId="{8003E77A-5F1A-4343-AED8-408E0B476B57}" srcOrd="0" destOrd="0" parTransId="{F0F8BFB9-73EF-41D9-ADC6-9C6D2109A3E2}" sibTransId="{32B49600-20A5-4976-8BFF-E59DAF64512D}"/>
    <dgm:cxn modelId="{CC05DD61-6C4C-4A7A-8AA5-A542292C523A}" type="presOf" srcId="{1D0D42A1-C755-45AD-A2EE-E0D407A12602}" destId="{E2C48C81-88F9-44EE-9AF4-206F2830AF32}" srcOrd="0" destOrd="0" presId="urn:microsoft.com/office/officeart/2005/8/layout/bProcess3"/>
    <dgm:cxn modelId="{506D89F9-C0DF-4576-99CD-4D87E05B0D5D}" type="presParOf" srcId="{2CA7C8B3-F08E-4710-AB97-B19B03BA6982}" destId="{6ED0A680-16B1-470F-8FD0-847D01241656}" srcOrd="0" destOrd="0" presId="urn:microsoft.com/office/officeart/2005/8/layout/bProcess3"/>
    <dgm:cxn modelId="{6D3F65AC-2E75-4341-88B1-ADA1ABFA84D6}" type="presParOf" srcId="{2CA7C8B3-F08E-4710-AB97-B19B03BA6982}" destId="{D79F058F-647D-40F6-89A8-E27458CC9C58}" srcOrd="1" destOrd="0" presId="urn:microsoft.com/office/officeart/2005/8/layout/bProcess3"/>
    <dgm:cxn modelId="{BA855E89-7E3C-46CC-9BE8-A0D57C83545B}" type="presParOf" srcId="{D79F058F-647D-40F6-89A8-E27458CC9C58}" destId="{4B389A74-1ED7-483C-88D1-C28AA7D1E7B6}" srcOrd="0" destOrd="0" presId="urn:microsoft.com/office/officeart/2005/8/layout/bProcess3"/>
    <dgm:cxn modelId="{64CE2A54-EB50-4025-9996-26A93920DAD7}" type="presParOf" srcId="{2CA7C8B3-F08E-4710-AB97-B19B03BA6982}" destId="{7A2626B2-AC7F-4C75-8250-3AC7CD6FE069}" srcOrd="2" destOrd="0" presId="urn:microsoft.com/office/officeart/2005/8/layout/bProcess3"/>
    <dgm:cxn modelId="{F73C6C3E-A72F-4A95-B613-953D114F3A7C}" type="presParOf" srcId="{2CA7C8B3-F08E-4710-AB97-B19B03BA6982}" destId="{E2C48C81-88F9-44EE-9AF4-206F2830AF32}" srcOrd="3" destOrd="0" presId="urn:microsoft.com/office/officeart/2005/8/layout/bProcess3"/>
    <dgm:cxn modelId="{A948407E-0E73-4F41-B4CD-28E1EE89A49B}" type="presParOf" srcId="{E2C48C81-88F9-44EE-9AF4-206F2830AF32}" destId="{9D6A09AE-7872-4F8F-A6DF-D624A2B05B24}" srcOrd="0" destOrd="0" presId="urn:microsoft.com/office/officeart/2005/8/layout/bProcess3"/>
    <dgm:cxn modelId="{8AA72533-2D36-421C-A6B5-F20A858C77F7}" type="presParOf" srcId="{2CA7C8B3-F08E-4710-AB97-B19B03BA6982}" destId="{EBCADE0C-AF8E-48BF-ACC9-880E739462A8}" srcOrd="4" destOrd="0" presId="urn:microsoft.com/office/officeart/2005/8/layout/bProcess3"/>
    <dgm:cxn modelId="{11EE547D-DF82-43B4-B481-2079918F0F96}" type="presParOf" srcId="{2CA7C8B3-F08E-4710-AB97-B19B03BA6982}" destId="{03430699-6D2C-461D-9440-C2451122868D}" srcOrd="5" destOrd="0" presId="urn:microsoft.com/office/officeart/2005/8/layout/bProcess3"/>
    <dgm:cxn modelId="{D5314408-86EF-4D3A-ADDD-9BEABC782F97}" type="presParOf" srcId="{03430699-6D2C-461D-9440-C2451122868D}" destId="{85110E5C-737A-40DF-8F31-24C81C5FB2AF}" srcOrd="0" destOrd="0" presId="urn:microsoft.com/office/officeart/2005/8/layout/bProcess3"/>
    <dgm:cxn modelId="{73C425DF-DA13-4229-9FA9-BB9BFF517FBC}" type="presParOf" srcId="{2CA7C8B3-F08E-4710-AB97-B19B03BA6982}" destId="{29C8CCF5-4DB9-4C59-9E06-D7B71AAA02E4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532B51-BFF1-4AD6-94EF-B23A334BFAA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7038B6F-FEDC-4E72-96FD-5869AC448AE8}">
      <dgm:prSet phldrT="[Texto]" custT="1"/>
      <dgm:spPr/>
      <dgm:t>
        <a:bodyPr/>
        <a:lstStyle/>
        <a:p>
          <a:endParaRPr lang="es-EC" sz="1800" dirty="0">
            <a:solidFill>
              <a:schemeClr val="tx1"/>
            </a:solidFill>
          </a:endParaRPr>
        </a:p>
      </dgm:t>
    </dgm:pt>
    <dgm:pt modelId="{33D6C647-398D-4575-A1ED-A8E3F03FBED5}" type="parTrans" cxnId="{3B29FA77-4BF8-4FE7-B0E0-4C64B96587A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F83F6A2-730B-4240-AA39-CB4148FA2B66}" type="sibTrans" cxnId="{3B29FA77-4BF8-4FE7-B0E0-4C64B96587A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4A03E19-50C1-4861-92AB-E834B92FA424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Determinar la calidad del servicio del transporte terrestre que se presta en el aeropuerto de Quito a través de una valoración cuantitativa de las dimensiones de la calidad que permita contribuir al desarrollo y mejoramiento continuo del transporte en beneficio de la sociedad y la actividad turística.</a:t>
          </a:r>
          <a:endParaRPr lang="es-EC" sz="1800" dirty="0">
            <a:solidFill>
              <a:schemeClr val="tx1"/>
            </a:solidFill>
          </a:endParaRPr>
        </a:p>
      </dgm:t>
    </dgm:pt>
    <dgm:pt modelId="{3879608D-8308-48AC-BD67-615DD011E7F3}" type="parTrans" cxnId="{3D49782D-0A6B-41FF-A74E-AD8D98432A1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FFBB16A-2A13-4E94-BD5F-0D41D737E343}" type="sibTrans" cxnId="{3D49782D-0A6B-41FF-A74E-AD8D98432A1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6D27169-2228-4517-8C92-B006ABEEB414}" type="pres">
      <dgm:prSet presAssocID="{66532B51-BFF1-4AD6-94EF-B23A334BFA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30264D7-0105-4532-9F2A-D878BECD638D}" type="pres">
      <dgm:prSet presAssocID="{A7038B6F-FEDC-4E72-96FD-5869AC448AE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C121111-F781-40A6-ADB0-3918E50251D6}" type="presOf" srcId="{66532B51-BFF1-4AD6-94EF-B23A334BFAA5}" destId="{96D27169-2228-4517-8C92-B006ABEEB414}" srcOrd="0" destOrd="0" presId="urn:microsoft.com/office/officeart/2005/8/layout/hList6"/>
    <dgm:cxn modelId="{3B29FA77-4BF8-4FE7-B0E0-4C64B96587A6}" srcId="{66532B51-BFF1-4AD6-94EF-B23A334BFAA5}" destId="{A7038B6F-FEDC-4E72-96FD-5869AC448AE8}" srcOrd="0" destOrd="0" parTransId="{33D6C647-398D-4575-A1ED-A8E3F03FBED5}" sibTransId="{6F83F6A2-730B-4240-AA39-CB4148FA2B66}"/>
    <dgm:cxn modelId="{430823B7-8D61-4FED-8033-7DC42BD8534F}" type="presOf" srcId="{74A03E19-50C1-4861-92AB-E834B92FA424}" destId="{330264D7-0105-4532-9F2A-D878BECD638D}" srcOrd="0" destOrd="1" presId="urn:microsoft.com/office/officeart/2005/8/layout/hList6"/>
    <dgm:cxn modelId="{44AD2E45-46F7-4190-BC92-463F5A578115}" type="presOf" srcId="{A7038B6F-FEDC-4E72-96FD-5869AC448AE8}" destId="{330264D7-0105-4532-9F2A-D878BECD638D}" srcOrd="0" destOrd="0" presId="urn:microsoft.com/office/officeart/2005/8/layout/hList6"/>
    <dgm:cxn modelId="{3D49782D-0A6B-41FF-A74E-AD8D98432A12}" srcId="{A7038B6F-FEDC-4E72-96FD-5869AC448AE8}" destId="{74A03E19-50C1-4861-92AB-E834B92FA424}" srcOrd="0" destOrd="0" parTransId="{3879608D-8308-48AC-BD67-615DD011E7F3}" sibTransId="{FFFBB16A-2A13-4E94-BD5F-0D41D737E343}"/>
    <dgm:cxn modelId="{9DC8D92C-DE24-40BD-AF1F-157CEAA49676}" type="presParOf" srcId="{96D27169-2228-4517-8C92-B006ABEEB414}" destId="{330264D7-0105-4532-9F2A-D878BECD638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8556FB-AC60-4535-B9E4-FD4F88A316D5}" type="doc">
      <dgm:prSet loTypeId="urn:microsoft.com/office/officeart/2005/8/layout/matrix2" loCatId="matrix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58697150-EB45-4C39-B787-0FB4F64233FF}">
      <dgm:prSet phldrT="[Texto]"/>
      <dgm:spPr/>
      <dgm:t>
        <a:bodyPr/>
        <a:lstStyle/>
        <a:p>
          <a:r>
            <a:rPr lang="es-EC" smtClean="0"/>
            <a:t>El turismo necesita de Infraestructura, lo cual comprende transporte  ya que es una herramienta que condiciona los alcances de esta actividad.</a:t>
          </a:r>
          <a:endParaRPr lang="es-EC" dirty="0" smtClean="0"/>
        </a:p>
      </dgm:t>
    </dgm:pt>
    <dgm:pt modelId="{F369E901-C8B2-4F6D-AB2E-5A2B7AF5FE4B}" type="parTrans" cxnId="{D728D2CD-293D-4403-B8B4-44BD8EBFC1D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E1554A4-822D-4EBC-A7F0-91592778E9A3}" type="sibTrans" cxnId="{D728D2CD-293D-4403-B8B4-44BD8EBFC1D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C3C80DB-EB01-4A7E-A716-5C2350D66432}">
      <dgm:prSet phldrT="[Texto]"/>
      <dgm:spPr/>
      <dgm:t>
        <a:bodyPr/>
        <a:lstStyle/>
        <a:p>
          <a:r>
            <a:rPr lang="es-EC" smtClean="0"/>
            <a:t>En Ecuador  el medio de desplazamiento más utilizado por turistas es el transporte terrestres, esto gracias a la inversión en cuanto a infraestructura vial.</a:t>
          </a:r>
          <a:endParaRPr lang="es-EC" dirty="0"/>
        </a:p>
      </dgm:t>
    </dgm:pt>
    <dgm:pt modelId="{D408FC7E-1009-4759-9555-EB937EE61B4F}" type="parTrans" cxnId="{88FEA1DB-86AD-47B6-8523-CE13FAD0BB1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20A235B-092F-47BD-94AC-6A61AA59FC0A}" type="sibTrans" cxnId="{88FEA1DB-86AD-47B6-8523-CE13FAD0BB1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4A70465-7760-4DA9-9E0E-E7EAE60F0AF7}">
      <dgm:prSet phldrT="[Texto]"/>
      <dgm:spPr/>
      <dgm:t>
        <a:bodyPr/>
        <a:lstStyle/>
        <a:p>
          <a:r>
            <a:rPr lang="es-EC" smtClean="0"/>
            <a:t>El transporte al igual que todos los servicios turísticos debe trabajar con estándares de calidad, por lo que el propósito de esta investigación es evaluarlo.</a:t>
          </a:r>
          <a:endParaRPr lang="es-EC" dirty="0"/>
        </a:p>
      </dgm:t>
    </dgm:pt>
    <dgm:pt modelId="{08DCD075-C644-4608-89CA-4801BE503E39}" type="parTrans" cxnId="{FCF7AB8A-8B72-49E9-BEB4-359F9B47F7C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D5556C1-DDCD-4687-917D-6272F96AE362}" type="sibTrans" cxnId="{FCF7AB8A-8B72-49E9-BEB4-359F9B47F7C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1FF5ECB-CF8A-47B5-B16E-7E58F88E0B9A}">
      <dgm:prSet phldrT="[Texto]"/>
      <dgm:spPr/>
      <dgm:t>
        <a:bodyPr/>
        <a:lstStyle/>
        <a:p>
          <a:r>
            <a:rPr lang="es-EC" smtClean="0"/>
            <a:t>Para ello se aplica el modelo de medición de calidad SERVPERF, que es confiable y ha sido aplicado en diferentes ciudades y tipos de transporte.</a:t>
          </a:r>
          <a:endParaRPr lang="es-EC" dirty="0"/>
        </a:p>
      </dgm:t>
    </dgm:pt>
    <dgm:pt modelId="{0A789934-DC71-410E-9C94-E5ACC59B05BD}" type="parTrans" cxnId="{EDA2F55E-F83A-41D0-8345-3B4C450558A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219176E-38DF-4E8B-B65C-C7148959826A}" type="sibTrans" cxnId="{EDA2F55E-F83A-41D0-8345-3B4C450558A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2FBBE71-78DD-4074-B7CF-613B08602F82}" type="pres">
      <dgm:prSet presAssocID="{CD8556FB-AC60-4535-B9E4-FD4F88A316D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D3FD43D-5B4F-41B6-8A3C-F6D62F07E482}" type="pres">
      <dgm:prSet presAssocID="{CD8556FB-AC60-4535-B9E4-FD4F88A316D5}" presName="axisShape" presStyleLbl="bgShp" presStyleIdx="0" presStyleCnt="1"/>
      <dgm:spPr/>
      <dgm:t>
        <a:bodyPr/>
        <a:lstStyle/>
        <a:p>
          <a:endParaRPr lang="es-EC"/>
        </a:p>
      </dgm:t>
    </dgm:pt>
    <dgm:pt modelId="{343CBD17-3676-429A-A605-675D15EDA6A5}" type="pres">
      <dgm:prSet presAssocID="{CD8556FB-AC60-4535-B9E4-FD4F88A316D5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5B6C62-4149-4B28-A192-FF1E04CD284C}" type="pres">
      <dgm:prSet presAssocID="{CD8556FB-AC60-4535-B9E4-FD4F88A316D5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643D31-DF27-4691-91F5-3F717565FDBC}" type="pres">
      <dgm:prSet presAssocID="{CD8556FB-AC60-4535-B9E4-FD4F88A316D5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4DD5D1-300E-4148-9C36-80904916F6A8}" type="pres">
      <dgm:prSet presAssocID="{CD8556FB-AC60-4535-B9E4-FD4F88A316D5}" presName="rect4" presStyleLbl="node1" presStyleIdx="3" presStyleCnt="4" custScaleX="116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ACB3488-639B-40A1-BB13-358AA2BD6884}" type="presOf" srcId="{CC3C80DB-EB01-4A7E-A716-5C2350D66432}" destId="{B55B6C62-4149-4B28-A192-FF1E04CD284C}" srcOrd="0" destOrd="0" presId="urn:microsoft.com/office/officeart/2005/8/layout/matrix2"/>
    <dgm:cxn modelId="{FCF7AB8A-8B72-49E9-BEB4-359F9B47F7CC}" srcId="{CD8556FB-AC60-4535-B9E4-FD4F88A316D5}" destId="{64A70465-7760-4DA9-9E0E-E7EAE60F0AF7}" srcOrd="2" destOrd="0" parTransId="{08DCD075-C644-4608-89CA-4801BE503E39}" sibTransId="{FD5556C1-DDCD-4687-917D-6272F96AE362}"/>
    <dgm:cxn modelId="{A582AF36-423E-4EA8-B8CA-1AFF9428A524}" type="presOf" srcId="{58697150-EB45-4C39-B787-0FB4F64233FF}" destId="{343CBD17-3676-429A-A605-675D15EDA6A5}" srcOrd="0" destOrd="0" presId="urn:microsoft.com/office/officeart/2005/8/layout/matrix2"/>
    <dgm:cxn modelId="{914B9341-8965-4F51-854E-1B50D03FBF87}" type="presOf" srcId="{CD8556FB-AC60-4535-B9E4-FD4F88A316D5}" destId="{E2FBBE71-78DD-4074-B7CF-613B08602F82}" srcOrd="0" destOrd="0" presId="urn:microsoft.com/office/officeart/2005/8/layout/matrix2"/>
    <dgm:cxn modelId="{D7BE16D9-DF95-462B-B2B6-39057EB2F84A}" type="presOf" srcId="{64A70465-7760-4DA9-9E0E-E7EAE60F0AF7}" destId="{20643D31-DF27-4691-91F5-3F717565FDBC}" srcOrd="0" destOrd="0" presId="urn:microsoft.com/office/officeart/2005/8/layout/matrix2"/>
    <dgm:cxn modelId="{D0798B46-7B56-41E8-BF2F-CAABC0584ABC}" type="presOf" srcId="{01FF5ECB-CF8A-47B5-B16E-7E58F88E0B9A}" destId="{754DD5D1-300E-4148-9C36-80904916F6A8}" srcOrd="0" destOrd="0" presId="urn:microsoft.com/office/officeart/2005/8/layout/matrix2"/>
    <dgm:cxn modelId="{D728D2CD-293D-4403-B8B4-44BD8EBFC1D0}" srcId="{CD8556FB-AC60-4535-B9E4-FD4F88A316D5}" destId="{58697150-EB45-4C39-B787-0FB4F64233FF}" srcOrd="0" destOrd="0" parTransId="{F369E901-C8B2-4F6D-AB2E-5A2B7AF5FE4B}" sibTransId="{3E1554A4-822D-4EBC-A7F0-91592778E9A3}"/>
    <dgm:cxn modelId="{EDA2F55E-F83A-41D0-8345-3B4C450558A3}" srcId="{CD8556FB-AC60-4535-B9E4-FD4F88A316D5}" destId="{01FF5ECB-CF8A-47B5-B16E-7E58F88E0B9A}" srcOrd="3" destOrd="0" parTransId="{0A789934-DC71-410E-9C94-E5ACC59B05BD}" sibTransId="{5219176E-38DF-4E8B-B65C-C7148959826A}"/>
    <dgm:cxn modelId="{88FEA1DB-86AD-47B6-8523-CE13FAD0BB1F}" srcId="{CD8556FB-AC60-4535-B9E4-FD4F88A316D5}" destId="{CC3C80DB-EB01-4A7E-A716-5C2350D66432}" srcOrd="1" destOrd="0" parTransId="{D408FC7E-1009-4759-9555-EB937EE61B4F}" sibTransId="{C20A235B-092F-47BD-94AC-6A61AA59FC0A}"/>
    <dgm:cxn modelId="{7436CFA9-C084-46E7-8360-8814F3848A3F}" type="presParOf" srcId="{E2FBBE71-78DD-4074-B7CF-613B08602F82}" destId="{6D3FD43D-5B4F-41B6-8A3C-F6D62F07E482}" srcOrd="0" destOrd="0" presId="urn:microsoft.com/office/officeart/2005/8/layout/matrix2"/>
    <dgm:cxn modelId="{E85A6625-AC5D-44F9-AB18-AB43671EF254}" type="presParOf" srcId="{E2FBBE71-78DD-4074-B7CF-613B08602F82}" destId="{343CBD17-3676-429A-A605-675D15EDA6A5}" srcOrd="1" destOrd="0" presId="urn:microsoft.com/office/officeart/2005/8/layout/matrix2"/>
    <dgm:cxn modelId="{E285BAC6-4516-4F33-8662-90249615122F}" type="presParOf" srcId="{E2FBBE71-78DD-4074-B7CF-613B08602F82}" destId="{B55B6C62-4149-4B28-A192-FF1E04CD284C}" srcOrd="2" destOrd="0" presId="urn:microsoft.com/office/officeart/2005/8/layout/matrix2"/>
    <dgm:cxn modelId="{1A2F54CA-20A8-4598-BF34-AA6E5E9F6CE4}" type="presParOf" srcId="{E2FBBE71-78DD-4074-B7CF-613B08602F82}" destId="{20643D31-DF27-4691-91F5-3F717565FDBC}" srcOrd="3" destOrd="0" presId="urn:microsoft.com/office/officeart/2005/8/layout/matrix2"/>
    <dgm:cxn modelId="{AEAB7C39-562E-41DD-AF43-ECC0736C1E07}" type="presParOf" srcId="{E2FBBE71-78DD-4074-B7CF-613B08602F82}" destId="{754DD5D1-300E-4148-9C36-80904916F6A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EEFC5F-6E4F-4950-A46B-0D01BB6B813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0CCCC18-E8E6-4F90-844B-71EA3E9A985E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De 0 al 0,40 es Malo</a:t>
          </a:r>
          <a:endParaRPr lang="es-EC" dirty="0">
            <a:solidFill>
              <a:schemeClr val="tx1"/>
            </a:solidFill>
          </a:endParaRPr>
        </a:p>
      </dgm:t>
    </dgm:pt>
    <dgm:pt modelId="{347C2698-0EEB-4020-94D3-BEBC2C07AE70}" type="parTrans" cxnId="{0F098D22-0A63-4B8D-AB5A-F8E4A7335E2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E25AB84-6975-4079-B661-C3364DDE57A4}" type="sibTrans" cxnId="{0F098D22-0A63-4B8D-AB5A-F8E4A7335E2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873E0F5-8188-4430-BB46-3DD05747F4D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De 0,41 al 0,60 es Regular</a:t>
          </a:r>
          <a:endParaRPr lang="es-EC" dirty="0">
            <a:solidFill>
              <a:schemeClr val="tx1"/>
            </a:solidFill>
          </a:endParaRPr>
        </a:p>
      </dgm:t>
    </dgm:pt>
    <dgm:pt modelId="{FFAAD384-0742-4ED5-BEE5-355AE6E471E2}" type="parTrans" cxnId="{264DC1CA-96F2-4A1A-818F-465567189A9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F09DB5E-1E6B-431E-A182-8359948BA8EF}" type="sibTrans" cxnId="{264DC1CA-96F2-4A1A-818F-465567189A9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76C7E45-5CDB-4B62-A3CD-13A59C00C34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De 0,61 al 0,80 es Bueno</a:t>
          </a:r>
          <a:endParaRPr lang="es-EC" dirty="0">
            <a:solidFill>
              <a:schemeClr val="tx1"/>
            </a:solidFill>
          </a:endParaRPr>
        </a:p>
      </dgm:t>
    </dgm:pt>
    <dgm:pt modelId="{1077233F-4E32-41A8-A42A-FD735C43BFD0}" type="parTrans" cxnId="{EEC7BFB9-38A2-4E53-9320-47CDC00310E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7873564-790D-417E-B865-03C5FAE1438D}" type="sibTrans" cxnId="{EEC7BFB9-38A2-4E53-9320-47CDC00310E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53C2F33-428D-45F7-BEEE-BE73CE4951BF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De 0,81 al 1 es Excelente  </a:t>
          </a:r>
          <a:endParaRPr lang="es-EC" dirty="0">
            <a:solidFill>
              <a:schemeClr val="tx1"/>
            </a:solidFill>
          </a:endParaRPr>
        </a:p>
      </dgm:t>
    </dgm:pt>
    <dgm:pt modelId="{F9F6A28A-D944-43B8-B588-93F9E8491953}" type="parTrans" cxnId="{51E7D9B0-C8C8-4C81-8DBD-27677CC47A7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A435412-E990-4C95-B42E-C20A1BEB278E}" type="sibTrans" cxnId="{51E7D9B0-C8C8-4C81-8DBD-27677CC47A7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CE4A2AD-4462-4CAB-8440-CD072B06F55B}" type="pres">
      <dgm:prSet presAssocID="{4FEEFC5F-6E4F-4950-A46B-0D01BB6B813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9ABA5BA-4213-4B29-B44C-B5D93243D18B}" type="pres">
      <dgm:prSet presAssocID="{4FEEFC5F-6E4F-4950-A46B-0D01BB6B8132}" presName="arrow" presStyleLbl="bgShp" presStyleIdx="0" presStyleCnt="1"/>
      <dgm:spPr/>
    </dgm:pt>
    <dgm:pt modelId="{0215F7B7-6171-4C80-B329-BAA24ACFAB9E}" type="pres">
      <dgm:prSet presAssocID="{4FEEFC5F-6E4F-4950-A46B-0D01BB6B8132}" presName="linearProcess" presStyleCnt="0"/>
      <dgm:spPr/>
    </dgm:pt>
    <dgm:pt modelId="{1C626D8F-63D6-4FFC-910D-34020F693ABA}" type="pres">
      <dgm:prSet presAssocID="{20CCCC18-E8E6-4F90-844B-71EA3E9A985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224A72-71EF-4580-9729-08FC0F3F4CD5}" type="pres">
      <dgm:prSet presAssocID="{4E25AB84-6975-4079-B661-C3364DDE57A4}" presName="sibTrans" presStyleCnt="0"/>
      <dgm:spPr/>
    </dgm:pt>
    <dgm:pt modelId="{287E1F8B-E710-4046-A46D-920132D9FFD4}" type="pres">
      <dgm:prSet presAssocID="{4873E0F5-8188-4430-BB46-3DD05747F4D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0196B3-7B71-466E-B50E-263F94041C8E}" type="pres">
      <dgm:prSet presAssocID="{5F09DB5E-1E6B-431E-A182-8359948BA8EF}" presName="sibTrans" presStyleCnt="0"/>
      <dgm:spPr/>
    </dgm:pt>
    <dgm:pt modelId="{564B4177-5ED2-42FB-800E-1AE971F92E28}" type="pres">
      <dgm:prSet presAssocID="{776C7E45-5CDB-4B62-A3CD-13A59C00C34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B8B922-D060-49B4-9148-023F6EDA2B9C}" type="pres">
      <dgm:prSet presAssocID="{37873564-790D-417E-B865-03C5FAE1438D}" presName="sibTrans" presStyleCnt="0"/>
      <dgm:spPr/>
    </dgm:pt>
    <dgm:pt modelId="{014AAE57-CAF9-457C-9429-1A6752E2AEDA}" type="pres">
      <dgm:prSet presAssocID="{453C2F33-428D-45F7-BEEE-BE73CE4951B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EC7BFB9-38A2-4E53-9320-47CDC00310EF}" srcId="{4FEEFC5F-6E4F-4950-A46B-0D01BB6B8132}" destId="{776C7E45-5CDB-4B62-A3CD-13A59C00C344}" srcOrd="2" destOrd="0" parTransId="{1077233F-4E32-41A8-A42A-FD735C43BFD0}" sibTransId="{37873564-790D-417E-B865-03C5FAE1438D}"/>
    <dgm:cxn modelId="{37064EA1-8801-4540-A1C3-8BC4EEFDF73C}" type="presOf" srcId="{4873E0F5-8188-4430-BB46-3DD05747F4D9}" destId="{287E1F8B-E710-4046-A46D-920132D9FFD4}" srcOrd="0" destOrd="0" presId="urn:microsoft.com/office/officeart/2005/8/layout/hProcess9"/>
    <dgm:cxn modelId="{264DC1CA-96F2-4A1A-818F-465567189A97}" srcId="{4FEEFC5F-6E4F-4950-A46B-0D01BB6B8132}" destId="{4873E0F5-8188-4430-BB46-3DD05747F4D9}" srcOrd="1" destOrd="0" parTransId="{FFAAD384-0742-4ED5-BEE5-355AE6E471E2}" sibTransId="{5F09DB5E-1E6B-431E-A182-8359948BA8EF}"/>
    <dgm:cxn modelId="{EC9DF71F-F5C6-428E-8141-24A5625CE854}" type="presOf" srcId="{453C2F33-428D-45F7-BEEE-BE73CE4951BF}" destId="{014AAE57-CAF9-457C-9429-1A6752E2AEDA}" srcOrd="0" destOrd="0" presId="urn:microsoft.com/office/officeart/2005/8/layout/hProcess9"/>
    <dgm:cxn modelId="{CC4335D3-46DD-4298-89A1-4A96EF963E21}" type="presOf" srcId="{20CCCC18-E8E6-4F90-844B-71EA3E9A985E}" destId="{1C626D8F-63D6-4FFC-910D-34020F693ABA}" srcOrd="0" destOrd="0" presId="urn:microsoft.com/office/officeart/2005/8/layout/hProcess9"/>
    <dgm:cxn modelId="{51E7D9B0-C8C8-4C81-8DBD-27677CC47A7C}" srcId="{4FEEFC5F-6E4F-4950-A46B-0D01BB6B8132}" destId="{453C2F33-428D-45F7-BEEE-BE73CE4951BF}" srcOrd="3" destOrd="0" parTransId="{F9F6A28A-D944-43B8-B588-93F9E8491953}" sibTransId="{9A435412-E990-4C95-B42E-C20A1BEB278E}"/>
    <dgm:cxn modelId="{0410F135-5063-41B7-9AEA-7A7E6D9F85B0}" type="presOf" srcId="{4FEEFC5F-6E4F-4950-A46B-0D01BB6B8132}" destId="{2CE4A2AD-4462-4CAB-8440-CD072B06F55B}" srcOrd="0" destOrd="0" presId="urn:microsoft.com/office/officeart/2005/8/layout/hProcess9"/>
    <dgm:cxn modelId="{0F098D22-0A63-4B8D-AB5A-F8E4A7335E2B}" srcId="{4FEEFC5F-6E4F-4950-A46B-0D01BB6B8132}" destId="{20CCCC18-E8E6-4F90-844B-71EA3E9A985E}" srcOrd="0" destOrd="0" parTransId="{347C2698-0EEB-4020-94D3-BEBC2C07AE70}" sibTransId="{4E25AB84-6975-4079-B661-C3364DDE57A4}"/>
    <dgm:cxn modelId="{22201DC9-56B0-4D0F-B739-2AB81DE864B5}" type="presOf" srcId="{776C7E45-5CDB-4B62-A3CD-13A59C00C344}" destId="{564B4177-5ED2-42FB-800E-1AE971F92E28}" srcOrd="0" destOrd="0" presId="urn:microsoft.com/office/officeart/2005/8/layout/hProcess9"/>
    <dgm:cxn modelId="{8696B461-1D0C-4013-9E47-3A26AF5BF842}" type="presParOf" srcId="{2CE4A2AD-4462-4CAB-8440-CD072B06F55B}" destId="{59ABA5BA-4213-4B29-B44C-B5D93243D18B}" srcOrd="0" destOrd="0" presId="urn:microsoft.com/office/officeart/2005/8/layout/hProcess9"/>
    <dgm:cxn modelId="{ACF63C93-238B-4FCE-8330-C1BF10DB32B8}" type="presParOf" srcId="{2CE4A2AD-4462-4CAB-8440-CD072B06F55B}" destId="{0215F7B7-6171-4C80-B329-BAA24ACFAB9E}" srcOrd="1" destOrd="0" presId="urn:microsoft.com/office/officeart/2005/8/layout/hProcess9"/>
    <dgm:cxn modelId="{4C669ACB-571D-41C3-B2AC-F8FB0461AE00}" type="presParOf" srcId="{0215F7B7-6171-4C80-B329-BAA24ACFAB9E}" destId="{1C626D8F-63D6-4FFC-910D-34020F693ABA}" srcOrd="0" destOrd="0" presId="urn:microsoft.com/office/officeart/2005/8/layout/hProcess9"/>
    <dgm:cxn modelId="{6C6505C9-829E-4C2C-9CE8-00B0CC88C9D6}" type="presParOf" srcId="{0215F7B7-6171-4C80-B329-BAA24ACFAB9E}" destId="{72224A72-71EF-4580-9729-08FC0F3F4CD5}" srcOrd="1" destOrd="0" presId="urn:microsoft.com/office/officeart/2005/8/layout/hProcess9"/>
    <dgm:cxn modelId="{0C9D765A-CF54-4611-AC3B-8FA1CA22A776}" type="presParOf" srcId="{0215F7B7-6171-4C80-B329-BAA24ACFAB9E}" destId="{287E1F8B-E710-4046-A46D-920132D9FFD4}" srcOrd="2" destOrd="0" presId="urn:microsoft.com/office/officeart/2005/8/layout/hProcess9"/>
    <dgm:cxn modelId="{C610265D-5878-46A1-B852-65DBA23B105E}" type="presParOf" srcId="{0215F7B7-6171-4C80-B329-BAA24ACFAB9E}" destId="{A10196B3-7B71-466E-B50E-263F94041C8E}" srcOrd="3" destOrd="0" presId="urn:microsoft.com/office/officeart/2005/8/layout/hProcess9"/>
    <dgm:cxn modelId="{02F03BFB-28C5-4700-9697-9DF442BA266B}" type="presParOf" srcId="{0215F7B7-6171-4C80-B329-BAA24ACFAB9E}" destId="{564B4177-5ED2-42FB-800E-1AE971F92E28}" srcOrd="4" destOrd="0" presId="urn:microsoft.com/office/officeart/2005/8/layout/hProcess9"/>
    <dgm:cxn modelId="{E06393CA-4D24-47CC-A0FE-18AAF170D2ED}" type="presParOf" srcId="{0215F7B7-6171-4C80-B329-BAA24ACFAB9E}" destId="{03B8B922-D060-49B4-9148-023F6EDA2B9C}" srcOrd="5" destOrd="0" presId="urn:microsoft.com/office/officeart/2005/8/layout/hProcess9"/>
    <dgm:cxn modelId="{283A1D76-9DD3-4F22-94C3-5049013E885D}" type="presParOf" srcId="{0215F7B7-6171-4C80-B329-BAA24ACFAB9E}" destId="{014AAE57-CAF9-457C-9429-1A6752E2AED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5007E2-777E-41DD-8711-26600DB1CDB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1497220-E283-49ED-BA4F-C7C1F8C86D06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H0:“El promedio de calificación otorgada por los usuarios al transporte terrestre que presta el aeropuerto Mariscal Sucre de Quito es igual o menor al 0.8; X≤0,8”</a:t>
          </a:r>
          <a:endParaRPr lang="es-EC" sz="1800" dirty="0">
            <a:solidFill>
              <a:schemeClr val="tx1"/>
            </a:solidFill>
          </a:endParaRPr>
        </a:p>
      </dgm:t>
    </dgm:pt>
    <dgm:pt modelId="{0932C578-E00F-443C-977A-BC2A9B7DBC55}" type="parTrans" cxnId="{63CB206E-8F31-4DC2-85DA-326B446FA17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806B097-D40F-49BB-A104-37BE46BB8551}" type="sibTrans" cxnId="{63CB206E-8F31-4DC2-85DA-326B446FA17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9B21AC9-EE9A-4C13-9418-601271EB604A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H1: “El promedio de calificación otorgada por los usuarios al transporte terrestre que presta el aeropuerto Mariscal Sucre de Quito es  mayor  al 0.8; X&gt;0,8”</a:t>
          </a:r>
          <a:endParaRPr lang="es-EC" sz="1800" dirty="0">
            <a:solidFill>
              <a:schemeClr val="tx1"/>
            </a:solidFill>
          </a:endParaRPr>
        </a:p>
      </dgm:t>
    </dgm:pt>
    <dgm:pt modelId="{6437275C-314B-4637-AD6C-54B9BD3F438F}" type="parTrans" cxnId="{5F109280-13B8-41EA-BBF8-0F72F2C2795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DB1E090-2EF9-41CF-B9F8-B34B23532571}" type="sibTrans" cxnId="{5F109280-13B8-41EA-BBF8-0F72F2C2795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FE3C2B9-62BC-4247-859B-709B62556F7B}" type="pres">
      <dgm:prSet presAssocID="{0E5007E2-777E-41DD-8711-26600DB1CD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F338996-7DAF-4CA5-B529-664AA6195A8A}" type="pres">
      <dgm:prSet presAssocID="{A1497220-E283-49ED-BA4F-C7C1F8C86D0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8F1F4D-6A77-4E42-8126-E142DBC591A4}" type="pres">
      <dgm:prSet presAssocID="{E806B097-D40F-49BB-A104-37BE46BB8551}" presName="sibTrans" presStyleCnt="0"/>
      <dgm:spPr/>
    </dgm:pt>
    <dgm:pt modelId="{5DA04224-22E6-400B-9080-50BDE34843C2}" type="pres">
      <dgm:prSet presAssocID="{F9B21AC9-EE9A-4C13-9418-601271EB604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D8A7B0F-BC9C-4CA8-B534-B27B9A596F8E}" type="presOf" srcId="{0E5007E2-777E-41DD-8711-26600DB1CDBB}" destId="{4FE3C2B9-62BC-4247-859B-709B62556F7B}" srcOrd="0" destOrd="0" presId="urn:microsoft.com/office/officeart/2005/8/layout/default"/>
    <dgm:cxn modelId="{7D34EA51-2A18-4BB5-BFD3-60EB778B65AE}" type="presOf" srcId="{F9B21AC9-EE9A-4C13-9418-601271EB604A}" destId="{5DA04224-22E6-400B-9080-50BDE34843C2}" srcOrd="0" destOrd="0" presId="urn:microsoft.com/office/officeart/2005/8/layout/default"/>
    <dgm:cxn modelId="{45AC9776-AB60-4B0D-8E84-66B0E61F72C8}" type="presOf" srcId="{A1497220-E283-49ED-BA4F-C7C1F8C86D06}" destId="{3F338996-7DAF-4CA5-B529-664AA6195A8A}" srcOrd="0" destOrd="0" presId="urn:microsoft.com/office/officeart/2005/8/layout/default"/>
    <dgm:cxn modelId="{63CB206E-8F31-4DC2-85DA-326B446FA177}" srcId="{0E5007E2-777E-41DD-8711-26600DB1CDBB}" destId="{A1497220-E283-49ED-BA4F-C7C1F8C86D06}" srcOrd="0" destOrd="0" parTransId="{0932C578-E00F-443C-977A-BC2A9B7DBC55}" sibTransId="{E806B097-D40F-49BB-A104-37BE46BB8551}"/>
    <dgm:cxn modelId="{5F109280-13B8-41EA-BBF8-0F72F2C2795B}" srcId="{0E5007E2-777E-41DD-8711-26600DB1CDBB}" destId="{F9B21AC9-EE9A-4C13-9418-601271EB604A}" srcOrd="1" destOrd="0" parTransId="{6437275C-314B-4637-AD6C-54B9BD3F438F}" sibTransId="{3DB1E090-2EF9-41CF-B9F8-B34B23532571}"/>
    <dgm:cxn modelId="{51429E4C-C109-46A5-862E-4F6D5AFBB823}" type="presParOf" srcId="{4FE3C2B9-62BC-4247-859B-709B62556F7B}" destId="{3F338996-7DAF-4CA5-B529-664AA6195A8A}" srcOrd="0" destOrd="0" presId="urn:microsoft.com/office/officeart/2005/8/layout/default"/>
    <dgm:cxn modelId="{AC00F728-D617-4125-8F71-79A3F07BBA76}" type="presParOf" srcId="{4FE3C2B9-62BC-4247-859B-709B62556F7B}" destId="{DE8F1F4D-6A77-4E42-8126-E142DBC591A4}" srcOrd="1" destOrd="0" presId="urn:microsoft.com/office/officeart/2005/8/layout/default"/>
    <dgm:cxn modelId="{FA4D0462-ECCF-42BE-967C-C6CD91E56912}" type="presParOf" srcId="{4FE3C2B9-62BC-4247-859B-709B62556F7B}" destId="{5DA04224-22E6-400B-9080-50BDE34843C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468BE1-4C54-408F-B4F8-D02AEFADF86F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A8F853D-E2DA-4BBB-B928-033CD37B9429}">
      <dgm:prSet phldrT="[Texto]" custT="1"/>
      <dgm:spPr/>
      <dgm:t>
        <a:bodyPr/>
        <a:lstStyle/>
        <a:p>
          <a:r>
            <a:rPr lang="es-EC" sz="2800" dirty="0" smtClean="0"/>
            <a:t>Escala de medición nominal</a:t>
          </a:r>
          <a:endParaRPr lang="es-EC" sz="2800" dirty="0"/>
        </a:p>
      </dgm:t>
    </dgm:pt>
    <dgm:pt modelId="{E9B3A918-F919-4F1E-9491-C9945B31EEC9}" type="parTrans" cxnId="{4482BD3E-FC66-44FE-8585-6AE2D8B7B33D}">
      <dgm:prSet/>
      <dgm:spPr/>
      <dgm:t>
        <a:bodyPr/>
        <a:lstStyle/>
        <a:p>
          <a:endParaRPr lang="es-EC"/>
        </a:p>
      </dgm:t>
    </dgm:pt>
    <dgm:pt modelId="{0CC0D137-51C8-4B5A-844A-3817E40305C5}" type="sibTrans" cxnId="{4482BD3E-FC66-44FE-8585-6AE2D8B7B33D}">
      <dgm:prSet/>
      <dgm:spPr/>
      <dgm:t>
        <a:bodyPr/>
        <a:lstStyle/>
        <a:p>
          <a:endParaRPr lang="es-EC"/>
        </a:p>
      </dgm:t>
    </dgm:pt>
    <dgm:pt modelId="{CE0F86ED-ED4C-40ED-8A26-2334CEBCEF62}">
      <dgm:prSet phldrT="[Texto]" custT="1"/>
      <dgm:spPr/>
      <dgm:t>
        <a:bodyPr/>
        <a:lstStyle/>
        <a:p>
          <a:r>
            <a:rPr lang="es-EC" sz="1200" dirty="0" smtClean="0"/>
            <a:t>1(nunca)=0 </a:t>
          </a:r>
          <a:endParaRPr lang="es-EC" sz="1200" dirty="0"/>
        </a:p>
      </dgm:t>
    </dgm:pt>
    <dgm:pt modelId="{C47139B5-F17E-4AB2-8E7E-CC83179D47A0}" type="parTrans" cxnId="{9B9A0DBE-F15E-4F8A-8368-39661AF666A0}">
      <dgm:prSet/>
      <dgm:spPr/>
      <dgm:t>
        <a:bodyPr/>
        <a:lstStyle/>
        <a:p>
          <a:endParaRPr lang="es-EC"/>
        </a:p>
      </dgm:t>
    </dgm:pt>
    <dgm:pt modelId="{3199C0E4-4AF1-4E0C-9AFD-804A289A522B}" type="sibTrans" cxnId="{9B9A0DBE-F15E-4F8A-8368-39661AF666A0}">
      <dgm:prSet/>
      <dgm:spPr/>
      <dgm:t>
        <a:bodyPr/>
        <a:lstStyle/>
        <a:p>
          <a:endParaRPr lang="es-EC"/>
        </a:p>
      </dgm:t>
    </dgm:pt>
    <dgm:pt modelId="{05D6C025-FC5B-4212-B1FA-FAF92F2FA105}">
      <dgm:prSet phldrT="[Texto]" custT="1"/>
      <dgm:spPr/>
      <dgm:t>
        <a:bodyPr/>
        <a:lstStyle/>
        <a:p>
          <a:r>
            <a:rPr lang="es-EC" sz="2800" dirty="0" smtClean="0"/>
            <a:t>Escala de medición de intervalos    </a:t>
          </a:r>
          <a:endParaRPr lang="es-EC" sz="2800" dirty="0"/>
        </a:p>
      </dgm:t>
    </dgm:pt>
    <dgm:pt modelId="{68792C82-CE5F-4D5F-B19B-A3A8DC9DEE0E}" type="parTrans" cxnId="{D5CC6A16-63F0-45AE-B3EE-751227BB171C}">
      <dgm:prSet/>
      <dgm:spPr/>
      <dgm:t>
        <a:bodyPr/>
        <a:lstStyle/>
        <a:p>
          <a:endParaRPr lang="es-EC"/>
        </a:p>
      </dgm:t>
    </dgm:pt>
    <dgm:pt modelId="{848C738D-D607-4C9A-8194-82BB478BF4A7}" type="sibTrans" cxnId="{D5CC6A16-63F0-45AE-B3EE-751227BB171C}">
      <dgm:prSet/>
      <dgm:spPr/>
      <dgm:t>
        <a:bodyPr/>
        <a:lstStyle/>
        <a:p>
          <a:endParaRPr lang="es-EC"/>
        </a:p>
      </dgm:t>
    </dgm:pt>
    <dgm:pt modelId="{CAA734CB-CAEE-4334-88A6-FF4A870F98CE}">
      <dgm:prSet custT="1"/>
      <dgm:spPr/>
      <dgm:t>
        <a:bodyPr/>
        <a:lstStyle/>
        <a:p>
          <a:r>
            <a:rPr lang="es-EC" sz="1200" dirty="0" smtClean="0"/>
            <a:t>2(rara vez)=0,25 </a:t>
          </a:r>
          <a:endParaRPr lang="es-EC" sz="1200" dirty="0"/>
        </a:p>
      </dgm:t>
    </dgm:pt>
    <dgm:pt modelId="{8CF6E4AD-E811-4F9E-8F26-8043DBD8A857}" type="parTrans" cxnId="{51F25A41-0341-434F-9052-AF922BFF8EDB}">
      <dgm:prSet/>
      <dgm:spPr/>
      <dgm:t>
        <a:bodyPr/>
        <a:lstStyle/>
        <a:p>
          <a:endParaRPr lang="es-EC"/>
        </a:p>
      </dgm:t>
    </dgm:pt>
    <dgm:pt modelId="{B3921AAF-585A-49B8-AD9D-3D6E9EA69154}" type="sibTrans" cxnId="{51F25A41-0341-434F-9052-AF922BFF8EDB}">
      <dgm:prSet/>
      <dgm:spPr/>
      <dgm:t>
        <a:bodyPr/>
        <a:lstStyle/>
        <a:p>
          <a:endParaRPr lang="es-EC"/>
        </a:p>
      </dgm:t>
    </dgm:pt>
    <dgm:pt modelId="{B0F3094A-2FD5-4888-AD79-59813CEB4EC8}">
      <dgm:prSet custT="1"/>
      <dgm:spPr/>
      <dgm:t>
        <a:bodyPr/>
        <a:lstStyle/>
        <a:p>
          <a:r>
            <a:rPr lang="es-EC" sz="1200" dirty="0" smtClean="0"/>
            <a:t>3 (a veces)=0,50 </a:t>
          </a:r>
          <a:endParaRPr lang="es-EC" sz="1200" dirty="0"/>
        </a:p>
      </dgm:t>
    </dgm:pt>
    <dgm:pt modelId="{A84C0840-CFA8-4FAB-8C17-251639C7C97C}" type="parTrans" cxnId="{BB47E3D1-88F4-4643-A7C6-F2D7CADE9CCF}">
      <dgm:prSet/>
      <dgm:spPr/>
      <dgm:t>
        <a:bodyPr/>
        <a:lstStyle/>
        <a:p>
          <a:endParaRPr lang="es-EC"/>
        </a:p>
      </dgm:t>
    </dgm:pt>
    <dgm:pt modelId="{276BF820-1E82-4F1F-9FA7-876EDC7E74B4}" type="sibTrans" cxnId="{BB47E3D1-88F4-4643-A7C6-F2D7CADE9CCF}">
      <dgm:prSet/>
      <dgm:spPr/>
      <dgm:t>
        <a:bodyPr/>
        <a:lstStyle/>
        <a:p>
          <a:endParaRPr lang="es-EC"/>
        </a:p>
      </dgm:t>
    </dgm:pt>
    <dgm:pt modelId="{8492F537-F6CF-405D-B28D-509B1EFC00C2}">
      <dgm:prSet custT="1"/>
      <dgm:spPr/>
      <dgm:t>
        <a:bodyPr/>
        <a:lstStyle/>
        <a:p>
          <a:r>
            <a:rPr lang="es-EC" sz="1200" dirty="0" smtClean="0"/>
            <a:t>4(frecuentemente) =0,75 </a:t>
          </a:r>
          <a:endParaRPr lang="es-EC" sz="1200" dirty="0"/>
        </a:p>
      </dgm:t>
    </dgm:pt>
    <dgm:pt modelId="{20E9B0DD-B04C-4A59-8E6C-CE3FA890CECA}" type="parTrans" cxnId="{21C93AB1-FE3B-4C42-A0F7-95F2BAA27B9B}">
      <dgm:prSet/>
      <dgm:spPr/>
      <dgm:t>
        <a:bodyPr/>
        <a:lstStyle/>
        <a:p>
          <a:endParaRPr lang="es-EC"/>
        </a:p>
      </dgm:t>
    </dgm:pt>
    <dgm:pt modelId="{01F15D71-0644-498D-9C43-D9A0D8D8CE0D}" type="sibTrans" cxnId="{21C93AB1-FE3B-4C42-A0F7-95F2BAA27B9B}">
      <dgm:prSet/>
      <dgm:spPr/>
      <dgm:t>
        <a:bodyPr/>
        <a:lstStyle/>
        <a:p>
          <a:endParaRPr lang="es-EC"/>
        </a:p>
      </dgm:t>
    </dgm:pt>
    <dgm:pt modelId="{1050D21E-50AF-4BA3-A514-C720DDDD6FD6}">
      <dgm:prSet custT="1"/>
      <dgm:spPr/>
      <dgm:t>
        <a:bodyPr/>
        <a:lstStyle/>
        <a:p>
          <a:r>
            <a:rPr lang="es-EC" sz="1200" dirty="0" smtClean="0"/>
            <a:t>5(siempre)=1 </a:t>
          </a:r>
          <a:endParaRPr lang="es-EC" sz="1200" dirty="0"/>
        </a:p>
      </dgm:t>
    </dgm:pt>
    <dgm:pt modelId="{B3F2DC27-EB33-4EE5-B5AC-94086EF09954}" type="parTrans" cxnId="{8AF93A7C-ABE7-4C26-933A-128D3CA2A506}">
      <dgm:prSet/>
      <dgm:spPr/>
      <dgm:t>
        <a:bodyPr/>
        <a:lstStyle/>
        <a:p>
          <a:endParaRPr lang="es-EC"/>
        </a:p>
      </dgm:t>
    </dgm:pt>
    <dgm:pt modelId="{9392574D-A152-43F4-8C27-EA5F9E060AE4}" type="sibTrans" cxnId="{8AF93A7C-ABE7-4C26-933A-128D3CA2A506}">
      <dgm:prSet/>
      <dgm:spPr/>
      <dgm:t>
        <a:bodyPr/>
        <a:lstStyle/>
        <a:p>
          <a:endParaRPr lang="es-EC"/>
        </a:p>
      </dgm:t>
    </dgm:pt>
    <dgm:pt modelId="{CD855343-FC9E-4A6D-9876-AD487808D63C}">
      <dgm:prSet custT="1"/>
      <dgm:spPr/>
      <dgm:t>
        <a:bodyPr/>
        <a:lstStyle/>
        <a:p>
          <a:r>
            <a:rPr lang="es-EC" sz="1200" dirty="0" smtClean="0"/>
            <a:t>Otorgar una denominación al puntaje obtenido </a:t>
          </a:r>
          <a:endParaRPr lang="es-EC" sz="1200" dirty="0"/>
        </a:p>
      </dgm:t>
    </dgm:pt>
    <dgm:pt modelId="{2039F5D8-D2CF-4DF1-AFFD-AD4F56EBADF7}" type="parTrans" cxnId="{FC20AB5E-B1A2-4C72-BE27-048C43DF296C}">
      <dgm:prSet/>
      <dgm:spPr/>
      <dgm:t>
        <a:bodyPr/>
        <a:lstStyle/>
        <a:p>
          <a:endParaRPr lang="es-EC"/>
        </a:p>
      </dgm:t>
    </dgm:pt>
    <dgm:pt modelId="{ED7706A4-1A8F-47BC-8CB6-A217A8864F40}" type="sibTrans" cxnId="{FC20AB5E-B1A2-4C72-BE27-048C43DF296C}">
      <dgm:prSet/>
      <dgm:spPr/>
      <dgm:t>
        <a:bodyPr/>
        <a:lstStyle/>
        <a:p>
          <a:endParaRPr lang="es-EC"/>
        </a:p>
      </dgm:t>
    </dgm:pt>
    <dgm:pt modelId="{2A5ADBFF-AFCF-4951-A058-D3FBA1A8A397}">
      <dgm:prSet custT="1"/>
      <dgm:spPr/>
      <dgm:t>
        <a:bodyPr/>
        <a:lstStyle/>
        <a:p>
          <a:r>
            <a:rPr lang="es-EC" sz="1200" dirty="0" smtClean="0"/>
            <a:t>Malo=0-0,4 </a:t>
          </a:r>
          <a:endParaRPr lang="es-EC" sz="1200" dirty="0"/>
        </a:p>
      </dgm:t>
    </dgm:pt>
    <dgm:pt modelId="{28290345-BD1A-4F7C-ABBF-25FF72C8806D}" type="parTrans" cxnId="{D51AB394-993C-4017-AE44-1E9B4D550738}">
      <dgm:prSet/>
      <dgm:spPr/>
      <dgm:t>
        <a:bodyPr/>
        <a:lstStyle/>
        <a:p>
          <a:endParaRPr lang="es-EC"/>
        </a:p>
      </dgm:t>
    </dgm:pt>
    <dgm:pt modelId="{A6DE9BD6-28BB-46F5-A75E-B5C6BD234775}" type="sibTrans" cxnId="{D51AB394-993C-4017-AE44-1E9B4D550738}">
      <dgm:prSet/>
      <dgm:spPr/>
      <dgm:t>
        <a:bodyPr/>
        <a:lstStyle/>
        <a:p>
          <a:endParaRPr lang="es-EC"/>
        </a:p>
      </dgm:t>
    </dgm:pt>
    <dgm:pt modelId="{DC1AD5BA-2ED4-4EAB-A5B5-066517B60CBF}">
      <dgm:prSet custT="1"/>
      <dgm:spPr/>
      <dgm:t>
        <a:bodyPr/>
        <a:lstStyle/>
        <a:p>
          <a:r>
            <a:rPr lang="es-EC" sz="1200" dirty="0" smtClean="0"/>
            <a:t>Regular = 0,41 0,6</a:t>
          </a:r>
          <a:endParaRPr lang="es-EC" sz="1200" dirty="0"/>
        </a:p>
      </dgm:t>
    </dgm:pt>
    <dgm:pt modelId="{58479382-15B1-47F3-A491-84FC389D0300}" type="parTrans" cxnId="{26625FCC-E7B8-428A-B899-91A7B2AE5DD7}">
      <dgm:prSet/>
      <dgm:spPr/>
      <dgm:t>
        <a:bodyPr/>
        <a:lstStyle/>
        <a:p>
          <a:endParaRPr lang="es-EC"/>
        </a:p>
      </dgm:t>
    </dgm:pt>
    <dgm:pt modelId="{A4671C28-EFA9-4881-A71E-D569DDA13438}" type="sibTrans" cxnId="{26625FCC-E7B8-428A-B899-91A7B2AE5DD7}">
      <dgm:prSet/>
      <dgm:spPr/>
      <dgm:t>
        <a:bodyPr/>
        <a:lstStyle/>
        <a:p>
          <a:endParaRPr lang="es-EC"/>
        </a:p>
      </dgm:t>
    </dgm:pt>
    <dgm:pt modelId="{28B7838B-FE07-4E5D-8708-62FEFB4A9C40}">
      <dgm:prSet custT="1"/>
      <dgm:spPr/>
      <dgm:t>
        <a:bodyPr/>
        <a:lstStyle/>
        <a:p>
          <a:r>
            <a:rPr lang="es-EC" sz="1200" dirty="0" smtClean="0"/>
            <a:t>Bueno = 0,61- 0,80</a:t>
          </a:r>
          <a:endParaRPr lang="es-EC" sz="1200" dirty="0"/>
        </a:p>
      </dgm:t>
    </dgm:pt>
    <dgm:pt modelId="{7B4110F2-5FE4-4E8D-87A8-09B0AA18B878}" type="parTrans" cxnId="{01404A7C-CCF1-4AE9-930C-C3C8BD7F8BCD}">
      <dgm:prSet/>
      <dgm:spPr/>
      <dgm:t>
        <a:bodyPr/>
        <a:lstStyle/>
        <a:p>
          <a:endParaRPr lang="es-EC"/>
        </a:p>
      </dgm:t>
    </dgm:pt>
    <dgm:pt modelId="{9860FA92-1BFD-4C4E-925B-6423EB092B7E}" type="sibTrans" cxnId="{01404A7C-CCF1-4AE9-930C-C3C8BD7F8BCD}">
      <dgm:prSet/>
      <dgm:spPr/>
      <dgm:t>
        <a:bodyPr/>
        <a:lstStyle/>
        <a:p>
          <a:endParaRPr lang="es-EC"/>
        </a:p>
      </dgm:t>
    </dgm:pt>
    <dgm:pt modelId="{EF683863-0D33-46F1-BCA4-9C9AA42C05CC}">
      <dgm:prSet custT="1"/>
      <dgm:spPr/>
      <dgm:t>
        <a:bodyPr/>
        <a:lstStyle/>
        <a:p>
          <a:r>
            <a:rPr lang="es-EC" sz="1200" dirty="0" smtClean="0"/>
            <a:t>Excelente= 0,81-1</a:t>
          </a:r>
          <a:endParaRPr lang="es-EC" sz="1200" dirty="0"/>
        </a:p>
      </dgm:t>
    </dgm:pt>
    <dgm:pt modelId="{453D9A1A-C7AD-40CF-BB88-4FDDE499180B}" type="parTrans" cxnId="{DFCB0DEB-5888-4FD2-AE26-6F62627CA7E4}">
      <dgm:prSet/>
      <dgm:spPr/>
      <dgm:t>
        <a:bodyPr/>
        <a:lstStyle/>
        <a:p>
          <a:endParaRPr lang="es-EC"/>
        </a:p>
      </dgm:t>
    </dgm:pt>
    <dgm:pt modelId="{2B770A96-4A97-4672-B653-22EA1AE45D8B}" type="sibTrans" cxnId="{DFCB0DEB-5888-4FD2-AE26-6F62627CA7E4}">
      <dgm:prSet/>
      <dgm:spPr/>
      <dgm:t>
        <a:bodyPr/>
        <a:lstStyle/>
        <a:p>
          <a:endParaRPr lang="es-EC"/>
        </a:p>
      </dgm:t>
    </dgm:pt>
    <dgm:pt modelId="{D16A6CC5-01AD-4B21-B1DA-935A9ABA8D2D}" type="pres">
      <dgm:prSet presAssocID="{94468BE1-4C54-408F-B4F8-D02AEFADF86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3D9087F-CD5F-472F-83C3-3BB8AC1BA425}" type="pres">
      <dgm:prSet presAssocID="{3A8F853D-E2DA-4BBB-B928-033CD37B9429}" presName="linNode" presStyleCnt="0"/>
      <dgm:spPr/>
    </dgm:pt>
    <dgm:pt modelId="{58539CBC-8B31-494D-91ED-FD1AFEC76072}" type="pres">
      <dgm:prSet presAssocID="{3A8F853D-E2DA-4BBB-B928-033CD37B942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48F108-8B17-43CA-ADD0-A77B1CCC3342}" type="pres">
      <dgm:prSet presAssocID="{3A8F853D-E2DA-4BBB-B928-033CD37B942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83C1D8-7A62-447A-B30B-FE647F3C1CAC}" type="pres">
      <dgm:prSet presAssocID="{0CC0D137-51C8-4B5A-844A-3817E40305C5}" presName="spacing" presStyleCnt="0"/>
      <dgm:spPr/>
    </dgm:pt>
    <dgm:pt modelId="{AF7F932A-A424-4E9E-AEEF-2F7580B41805}" type="pres">
      <dgm:prSet presAssocID="{05D6C025-FC5B-4212-B1FA-FAF92F2FA105}" presName="linNode" presStyleCnt="0"/>
      <dgm:spPr/>
    </dgm:pt>
    <dgm:pt modelId="{9D461E05-E79A-46F9-8C3C-39BF2CBF2A5B}" type="pres">
      <dgm:prSet presAssocID="{05D6C025-FC5B-4212-B1FA-FAF92F2FA10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3751DE-A830-4472-A96C-81C0F1A3A50C}" type="pres">
      <dgm:prSet presAssocID="{05D6C025-FC5B-4212-B1FA-FAF92F2FA10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DEA5A48-8FEC-411F-977A-C69C9F60BF79}" type="presOf" srcId="{DC1AD5BA-2ED4-4EAB-A5B5-066517B60CBF}" destId="{B23751DE-A830-4472-A96C-81C0F1A3A50C}" srcOrd="0" destOrd="2" presId="urn:microsoft.com/office/officeart/2005/8/layout/vList6"/>
    <dgm:cxn modelId="{2A19B6AB-C7ED-41DA-B7BB-432BEDD91CF4}" type="presOf" srcId="{B0F3094A-2FD5-4888-AD79-59813CEB4EC8}" destId="{BA48F108-8B17-43CA-ADD0-A77B1CCC3342}" srcOrd="0" destOrd="2" presId="urn:microsoft.com/office/officeart/2005/8/layout/vList6"/>
    <dgm:cxn modelId="{4482BD3E-FC66-44FE-8585-6AE2D8B7B33D}" srcId="{94468BE1-4C54-408F-B4F8-D02AEFADF86F}" destId="{3A8F853D-E2DA-4BBB-B928-033CD37B9429}" srcOrd="0" destOrd="0" parTransId="{E9B3A918-F919-4F1E-9491-C9945B31EEC9}" sibTransId="{0CC0D137-51C8-4B5A-844A-3817E40305C5}"/>
    <dgm:cxn modelId="{BB47E3D1-88F4-4643-A7C6-F2D7CADE9CCF}" srcId="{3A8F853D-E2DA-4BBB-B928-033CD37B9429}" destId="{B0F3094A-2FD5-4888-AD79-59813CEB4EC8}" srcOrd="2" destOrd="0" parTransId="{A84C0840-CFA8-4FAB-8C17-251639C7C97C}" sibTransId="{276BF820-1E82-4F1F-9FA7-876EDC7E74B4}"/>
    <dgm:cxn modelId="{01404A7C-CCF1-4AE9-930C-C3C8BD7F8BCD}" srcId="{05D6C025-FC5B-4212-B1FA-FAF92F2FA105}" destId="{28B7838B-FE07-4E5D-8708-62FEFB4A9C40}" srcOrd="3" destOrd="0" parTransId="{7B4110F2-5FE4-4E8D-87A8-09B0AA18B878}" sibTransId="{9860FA92-1BFD-4C4E-925B-6423EB092B7E}"/>
    <dgm:cxn modelId="{DC6104BA-AB2E-458D-95A1-78A82F493491}" type="presOf" srcId="{2A5ADBFF-AFCF-4951-A058-D3FBA1A8A397}" destId="{B23751DE-A830-4472-A96C-81C0F1A3A50C}" srcOrd="0" destOrd="1" presId="urn:microsoft.com/office/officeart/2005/8/layout/vList6"/>
    <dgm:cxn modelId="{DFCB0DEB-5888-4FD2-AE26-6F62627CA7E4}" srcId="{05D6C025-FC5B-4212-B1FA-FAF92F2FA105}" destId="{EF683863-0D33-46F1-BCA4-9C9AA42C05CC}" srcOrd="4" destOrd="0" parTransId="{453D9A1A-C7AD-40CF-BB88-4FDDE499180B}" sibTransId="{2B770A96-4A97-4672-B653-22EA1AE45D8B}"/>
    <dgm:cxn modelId="{706CC73A-58AA-4DB0-9742-B3C1553CED08}" type="presOf" srcId="{CE0F86ED-ED4C-40ED-8A26-2334CEBCEF62}" destId="{BA48F108-8B17-43CA-ADD0-A77B1CCC3342}" srcOrd="0" destOrd="0" presId="urn:microsoft.com/office/officeart/2005/8/layout/vList6"/>
    <dgm:cxn modelId="{9B9A0DBE-F15E-4F8A-8368-39661AF666A0}" srcId="{3A8F853D-E2DA-4BBB-B928-033CD37B9429}" destId="{CE0F86ED-ED4C-40ED-8A26-2334CEBCEF62}" srcOrd="0" destOrd="0" parTransId="{C47139B5-F17E-4AB2-8E7E-CC83179D47A0}" sibTransId="{3199C0E4-4AF1-4E0C-9AFD-804A289A522B}"/>
    <dgm:cxn modelId="{FC20AB5E-B1A2-4C72-BE27-048C43DF296C}" srcId="{05D6C025-FC5B-4212-B1FA-FAF92F2FA105}" destId="{CD855343-FC9E-4A6D-9876-AD487808D63C}" srcOrd="0" destOrd="0" parTransId="{2039F5D8-D2CF-4DF1-AFFD-AD4F56EBADF7}" sibTransId="{ED7706A4-1A8F-47BC-8CB6-A217A8864F40}"/>
    <dgm:cxn modelId="{6B958F2E-60F2-44A0-B3DB-6A04F976B5C2}" type="presOf" srcId="{CD855343-FC9E-4A6D-9876-AD487808D63C}" destId="{B23751DE-A830-4472-A96C-81C0F1A3A50C}" srcOrd="0" destOrd="0" presId="urn:microsoft.com/office/officeart/2005/8/layout/vList6"/>
    <dgm:cxn modelId="{26625FCC-E7B8-428A-B899-91A7B2AE5DD7}" srcId="{05D6C025-FC5B-4212-B1FA-FAF92F2FA105}" destId="{DC1AD5BA-2ED4-4EAB-A5B5-066517B60CBF}" srcOrd="2" destOrd="0" parTransId="{58479382-15B1-47F3-A491-84FC389D0300}" sibTransId="{A4671C28-EFA9-4881-A71E-D569DDA13438}"/>
    <dgm:cxn modelId="{926B6469-8940-4A7F-9B6C-2FEEDDFC8FF5}" type="presOf" srcId="{05D6C025-FC5B-4212-B1FA-FAF92F2FA105}" destId="{9D461E05-E79A-46F9-8C3C-39BF2CBF2A5B}" srcOrd="0" destOrd="0" presId="urn:microsoft.com/office/officeart/2005/8/layout/vList6"/>
    <dgm:cxn modelId="{2A2334C4-3BC7-4D2D-A46F-2F5C3D8D715D}" type="presOf" srcId="{CAA734CB-CAEE-4334-88A6-FF4A870F98CE}" destId="{BA48F108-8B17-43CA-ADD0-A77B1CCC3342}" srcOrd="0" destOrd="1" presId="urn:microsoft.com/office/officeart/2005/8/layout/vList6"/>
    <dgm:cxn modelId="{DA2334E4-89E0-42A6-AE32-A044084FE945}" type="presOf" srcId="{28B7838B-FE07-4E5D-8708-62FEFB4A9C40}" destId="{B23751DE-A830-4472-A96C-81C0F1A3A50C}" srcOrd="0" destOrd="3" presId="urn:microsoft.com/office/officeart/2005/8/layout/vList6"/>
    <dgm:cxn modelId="{D9F0D167-C09D-4087-BEB7-F82E4D0F465F}" type="presOf" srcId="{3A8F853D-E2DA-4BBB-B928-033CD37B9429}" destId="{58539CBC-8B31-494D-91ED-FD1AFEC76072}" srcOrd="0" destOrd="0" presId="urn:microsoft.com/office/officeart/2005/8/layout/vList6"/>
    <dgm:cxn modelId="{8AF93A7C-ABE7-4C26-933A-128D3CA2A506}" srcId="{3A8F853D-E2DA-4BBB-B928-033CD37B9429}" destId="{1050D21E-50AF-4BA3-A514-C720DDDD6FD6}" srcOrd="4" destOrd="0" parTransId="{B3F2DC27-EB33-4EE5-B5AC-94086EF09954}" sibTransId="{9392574D-A152-43F4-8C27-EA5F9E060AE4}"/>
    <dgm:cxn modelId="{51F25A41-0341-434F-9052-AF922BFF8EDB}" srcId="{3A8F853D-E2DA-4BBB-B928-033CD37B9429}" destId="{CAA734CB-CAEE-4334-88A6-FF4A870F98CE}" srcOrd="1" destOrd="0" parTransId="{8CF6E4AD-E811-4F9E-8F26-8043DBD8A857}" sibTransId="{B3921AAF-585A-49B8-AD9D-3D6E9EA69154}"/>
    <dgm:cxn modelId="{9EF00F70-32CD-4608-860A-E1378C651BF4}" type="presOf" srcId="{94468BE1-4C54-408F-B4F8-D02AEFADF86F}" destId="{D16A6CC5-01AD-4B21-B1DA-935A9ABA8D2D}" srcOrd="0" destOrd="0" presId="urn:microsoft.com/office/officeart/2005/8/layout/vList6"/>
    <dgm:cxn modelId="{A9AE15DB-34EC-4352-B5E7-87844D8D0B2E}" type="presOf" srcId="{1050D21E-50AF-4BA3-A514-C720DDDD6FD6}" destId="{BA48F108-8B17-43CA-ADD0-A77B1CCC3342}" srcOrd="0" destOrd="4" presId="urn:microsoft.com/office/officeart/2005/8/layout/vList6"/>
    <dgm:cxn modelId="{C723DAF9-1763-4263-BEF7-5FBFEBF6A7BE}" type="presOf" srcId="{EF683863-0D33-46F1-BCA4-9C9AA42C05CC}" destId="{B23751DE-A830-4472-A96C-81C0F1A3A50C}" srcOrd="0" destOrd="4" presId="urn:microsoft.com/office/officeart/2005/8/layout/vList6"/>
    <dgm:cxn modelId="{D51AB394-993C-4017-AE44-1E9B4D550738}" srcId="{05D6C025-FC5B-4212-B1FA-FAF92F2FA105}" destId="{2A5ADBFF-AFCF-4951-A058-D3FBA1A8A397}" srcOrd="1" destOrd="0" parTransId="{28290345-BD1A-4F7C-ABBF-25FF72C8806D}" sibTransId="{A6DE9BD6-28BB-46F5-A75E-B5C6BD234775}"/>
    <dgm:cxn modelId="{D5CC6A16-63F0-45AE-B3EE-751227BB171C}" srcId="{94468BE1-4C54-408F-B4F8-D02AEFADF86F}" destId="{05D6C025-FC5B-4212-B1FA-FAF92F2FA105}" srcOrd="1" destOrd="0" parTransId="{68792C82-CE5F-4D5F-B19B-A3A8DC9DEE0E}" sibTransId="{848C738D-D607-4C9A-8194-82BB478BF4A7}"/>
    <dgm:cxn modelId="{6FB0BE2E-E9CC-45FD-8936-93BA8B887B1A}" type="presOf" srcId="{8492F537-F6CF-405D-B28D-509B1EFC00C2}" destId="{BA48F108-8B17-43CA-ADD0-A77B1CCC3342}" srcOrd="0" destOrd="3" presId="urn:microsoft.com/office/officeart/2005/8/layout/vList6"/>
    <dgm:cxn modelId="{21C93AB1-FE3B-4C42-A0F7-95F2BAA27B9B}" srcId="{3A8F853D-E2DA-4BBB-B928-033CD37B9429}" destId="{8492F537-F6CF-405D-B28D-509B1EFC00C2}" srcOrd="3" destOrd="0" parTransId="{20E9B0DD-B04C-4A59-8E6C-CE3FA890CECA}" sibTransId="{01F15D71-0644-498D-9C43-D9A0D8D8CE0D}"/>
    <dgm:cxn modelId="{5FFD20E4-16EA-4A99-AEAB-23C18EDD96DE}" type="presParOf" srcId="{D16A6CC5-01AD-4B21-B1DA-935A9ABA8D2D}" destId="{A3D9087F-CD5F-472F-83C3-3BB8AC1BA425}" srcOrd="0" destOrd="0" presId="urn:microsoft.com/office/officeart/2005/8/layout/vList6"/>
    <dgm:cxn modelId="{81EF609B-9E6C-4121-B739-877FBAC1BFC4}" type="presParOf" srcId="{A3D9087F-CD5F-472F-83C3-3BB8AC1BA425}" destId="{58539CBC-8B31-494D-91ED-FD1AFEC76072}" srcOrd="0" destOrd="0" presId="urn:microsoft.com/office/officeart/2005/8/layout/vList6"/>
    <dgm:cxn modelId="{91AD66D5-58B6-4DBE-85AC-BFE5600DCA99}" type="presParOf" srcId="{A3D9087F-CD5F-472F-83C3-3BB8AC1BA425}" destId="{BA48F108-8B17-43CA-ADD0-A77B1CCC3342}" srcOrd="1" destOrd="0" presId="urn:microsoft.com/office/officeart/2005/8/layout/vList6"/>
    <dgm:cxn modelId="{63194A05-7124-48E1-8661-7AAE5BAD4104}" type="presParOf" srcId="{D16A6CC5-01AD-4B21-B1DA-935A9ABA8D2D}" destId="{3383C1D8-7A62-447A-B30B-FE647F3C1CAC}" srcOrd="1" destOrd="0" presId="urn:microsoft.com/office/officeart/2005/8/layout/vList6"/>
    <dgm:cxn modelId="{523B3DF5-D81E-4B22-BA60-3FD7C8A16781}" type="presParOf" srcId="{D16A6CC5-01AD-4B21-B1DA-935A9ABA8D2D}" destId="{AF7F932A-A424-4E9E-AEEF-2F7580B41805}" srcOrd="2" destOrd="0" presId="urn:microsoft.com/office/officeart/2005/8/layout/vList6"/>
    <dgm:cxn modelId="{66617AAB-FBB5-4298-B70B-96E227507509}" type="presParOf" srcId="{AF7F932A-A424-4E9E-AEEF-2F7580B41805}" destId="{9D461E05-E79A-46F9-8C3C-39BF2CBF2A5B}" srcOrd="0" destOrd="0" presId="urn:microsoft.com/office/officeart/2005/8/layout/vList6"/>
    <dgm:cxn modelId="{F87772FD-3DB7-4CCD-8C75-3536F28792A1}" type="presParOf" srcId="{AF7F932A-A424-4E9E-AEEF-2F7580B41805}" destId="{B23751DE-A830-4472-A96C-81C0F1A3A50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31A0D2-51A5-43BE-8B76-3F09252757B4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CD7CE7F-9EFE-4157-AB4D-2C25AFD541BA}">
      <dgm:prSet phldrT="[Texto]"/>
      <dgm:spPr/>
      <dgm:t>
        <a:bodyPr/>
        <a:lstStyle/>
        <a:p>
          <a:r>
            <a:rPr lang="es-EC" dirty="0" smtClean="0"/>
            <a:t>Considerando el número de preguntas </a:t>
          </a:r>
          <a:endParaRPr lang="es-EC" dirty="0"/>
        </a:p>
      </dgm:t>
    </dgm:pt>
    <dgm:pt modelId="{4AB4BF55-F041-4A07-BB3C-0B471E4FC548}" type="parTrans" cxnId="{532AC2F5-178D-47CB-B0CA-40C040C0DEA3}">
      <dgm:prSet/>
      <dgm:spPr/>
      <dgm:t>
        <a:bodyPr/>
        <a:lstStyle/>
        <a:p>
          <a:endParaRPr lang="es-EC"/>
        </a:p>
      </dgm:t>
    </dgm:pt>
    <dgm:pt modelId="{1CA31110-2D5D-4465-805C-6D0CE5004155}" type="sibTrans" cxnId="{532AC2F5-178D-47CB-B0CA-40C040C0DEA3}">
      <dgm:prSet/>
      <dgm:spPr/>
      <dgm:t>
        <a:bodyPr/>
        <a:lstStyle/>
        <a:p>
          <a:endParaRPr lang="es-EC"/>
        </a:p>
      </dgm:t>
    </dgm:pt>
    <dgm:pt modelId="{7ECB1C85-4E62-4DD8-953B-58BBD47FC57B}">
      <dgm:prSet phldrT="[Texto]"/>
      <dgm:spPr/>
      <dgm:t>
        <a:bodyPr/>
        <a:lstStyle/>
        <a:p>
          <a:r>
            <a:rPr lang="es-EC" dirty="0" smtClean="0"/>
            <a:t>Se establece un porcentaje </a:t>
          </a:r>
          <a:endParaRPr lang="es-EC" dirty="0"/>
        </a:p>
      </dgm:t>
    </dgm:pt>
    <dgm:pt modelId="{319DFA87-C79B-4957-8464-7D2C413A69B0}" type="parTrans" cxnId="{6B1729A0-0448-429B-9DE3-CBEE1B9BCB3A}">
      <dgm:prSet/>
      <dgm:spPr/>
      <dgm:t>
        <a:bodyPr/>
        <a:lstStyle/>
        <a:p>
          <a:endParaRPr lang="es-EC"/>
        </a:p>
      </dgm:t>
    </dgm:pt>
    <dgm:pt modelId="{8E816A25-411D-4E78-A02D-B783EE73F701}" type="sibTrans" cxnId="{6B1729A0-0448-429B-9DE3-CBEE1B9BCB3A}">
      <dgm:prSet/>
      <dgm:spPr/>
      <dgm:t>
        <a:bodyPr/>
        <a:lstStyle/>
        <a:p>
          <a:endParaRPr lang="es-EC"/>
        </a:p>
      </dgm:t>
    </dgm:pt>
    <dgm:pt modelId="{70E8A572-7C4B-4CAD-A02E-EF38E4D7AF64}">
      <dgm:prSet phldrT="[Texto]"/>
      <dgm:spPr/>
      <dgm:t>
        <a:bodyPr/>
        <a:lstStyle/>
        <a:p>
          <a:r>
            <a:rPr lang="es-EC" dirty="0" smtClean="0"/>
            <a:t>Sumados 100%</a:t>
          </a:r>
          <a:endParaRPr lang="es-EC" dirty="0"/>
        </a:p>
      </dgm:t>
    </dgm:pt>
    <dgm:pt modelId="{7B67CB0F-7FE7-4BB6-984D-704CE464CCAC}" type="parTrans" cxnId="{C6FE3AE6-9DB0-4293-9F53-C25F2FD8E23D}">
      <dgm:prSet/>
      <dgm:spPr/>
      <dgm:t>
        <a:bodyPr/>
        <a:lstStyle/>
        <a:p>
          <a:endParaRPr lang="es-EC"/>
        </a:p>
      </dgm:t>
    </dgm:pt>
    <dgm:pt modelId="{4A5837C3-768B-49C8-9709-FFD9610483E4}" type="sibTrans" cxnId="{C6FE3AE6-9DB0-4293-9F53-C25F2FD8E23D}">
      <dgm:prSet/>
      <dgm:spPr/>
      <dgm:t>
        <a:bodyPr/>
        <a:lstStyle/>
        <a:p>
          <a:endParaRPr lang="es-EC"/>
        </a:p>
      </dgm:t>
    </dgm:pt>
    <dgm:pt modelId="{03767D60-E646-4A18-9945-36C4FF377760}" type="pres">
      <dgm:prSet presAssocID="{7C31A0D2-51A5-43BE-8B76-3F09252757B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A4A283F-D3FB-476E-9467-965F21114FF8}" type="pres">
      <dgm:prSet presAssocID="{1CD7CE7F-9EFE-4157-AB4D-2C25AFD541BA}" presName="Accent1" presStyleCnt="0"/>
      <dgm:spPr/>
    </dgm:pt>
    <dgm:pt modelId="{166FC2B8-53A0-4841-B1A1-D9863F0F6B84}" type="pres">
      <dgm:prSet presAssocID="{1CD7CE7F-9EFE-4157-AB4D-2C25AFD541BA}" presName="Accent" presStyleLbl="node1" presStyleIdx="0" presStyleCnt="3"/>
      <dgm:spPr/>
    </dgm:pt>
    <dgm:pt modelId="{397EF7E9-1DAE-4C4F-B482-74EB1288394F}" type="pres">
      <dgm:prSet presAssocID="{1CD7CE7F-9EFE-4157-AB4D-2C25AFD541B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55AE27-B7A5-404D-BC83-4C6EED151E1B}" type="pres">
      <dgm:prSet presAssocID="{7ECB1C85-4E62-4DD8-953B-58BBD47FC57B}" presName="Accent2" presStyleCnt="0"/>
      <dgm:spPr/>
    </dgm:pt>
    <dgm:pt modelId="{28AEF1EC-D94F-4F58-BD54-B5F6FA5B397F}" type="pres">
      <dgm:prSet presAssocID="{7ECB1C85-4E62-4DD8-953B-58BBD47FC57B}" presName="Accent" presStyleLbl="node1" presStyleIdx="1" presStyleCnt="3"/>
      <dgm:spPr/>
    </dgm:pt>
    <dgm:pt modelId="{028233AA-A33F-472E-A760-6D2F69C3B63B}" type="pres">
      <dgm:prSet presAssocID="{7ECB1C85-4E62-4DD8-953B-58BBD47FC57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EC9EFB-A3E1-4BA0-8672-EC63ABDCA09A}" type="pres">
      <dgm:prSet presAssocID="{70E8A572-7C4B-4CAD-A02E-EF38E4D7AF64}" presName="Accent3" presStyleCnt="0"/>
      <dgm:spPr/>
    </dgm:pt>
    <dgm:pt modelId="{EEF54657-2E1B-4251-A652-19A3FB2601B9}" type="pres">
      <dgm:prSet presAssocID="{70E8A572-7C4B-4CAD-A02E-EF38E4D7AF64}" presName="Accent" presStyleLbl="node1" presStyleIdx="2" presStyleCnt="3"/>
      <dgm:spPr/>
    </dgm:pt>
    <dgm:pt modelId="{D92611FE-A0DA-4B83-B4C4-1720B0585FDF}" type="pres">
      <dgm:prSet presAssocID="{70E8A572-7C4B-4CAD-A02E-EF38E4D7AF6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42E7B1-D15B-44FD-9634-4B087269A355}" type="presOf" srcId="{70E8A572-7C4B-4CAD-A02E-EF38E4D7AF64}" destId="{D92611FE-A0DA-4B83-B4C4-1720B0585FDF}" srcOrd="0" destOrd="0" presId="urn:microsoft.com/office/officeart/2009/layout/CircleArrowProcess"/>
    <dgm:cxn modelId="{6B1729A0-0448-429B-9DE3-CBEE1B9BCB3A}" srcId="{7C31A0D2-51A5-43BE-8B76-3F09252757B4}" destId="{7ECB1C85-4E62-4DD8-953B-58BBD47FC57B}" srcOrd="1" destOrd="0" parTransId="{319DFA87-C79B-4957-8464-7D2C413A69B0}" sibTransId="{8E816A25-411D-4E78-A02D-B783EE73F701}"/>
    <dgm:cxn modelId="{532AC2F5-178D-47CB-B0CA-40C040C0DEA3}" srcId="{7C31A0D2-51A5-43BE-8B76-3F09252757B4}" destId="{1CD7CE7F-9EFE-4157-AB4D-2C25AFD541BA}" srcOrd="0" destOrd="0" parTransId="{4AB4BF55-F041-4A07-BB3C-0B471E4FC548}" sibTransId="{1CA31110-2D5D-4465-805C-6D0CE5004155}"/>
    <dgm:cxn modelId="{8455D19B-31E2-4063-8E0F-5B4BA2057D31}" type="presOf" srcId="{1CD7CE7F-9EFE-4157-AB4D-2C25AFD541BA}" destId="{397EF7E9-1DAE-4C4F-B482-74EB1288394F}" srcOrd="0" destOrd="0" presId="urn:microsoft.com/office/officeart/2009/layout/CircleArrowProcess"/>
    <dgm:cxn modelId="{D1AF37BF-61DF-4626-83A4-009EDAB64064}" type="presOf" srcId="{7ECB1C85-4E62-4DD8-953B-58BBD47FC57B}" destId="{028233AA-A33F-472E-A760-6D2F69C3B63B}" srcOrd="0" destOrd="0" presId="urn:microsoft.com/office/officeart/2009/layout/CircleArrowProcess"/>
    <dgm:cxn modelId="{C6FE3AE6-9DB0-4293-9F53-C25F2FD8E23D}" srcId="{7C31A0D2-51A5-43BE-8B76-3F09252757B4}" destId="{70E8A572-7C4B-4CAD-A02E-EF38E4D7AF64}" srcOrd="2" destOrd="0" parTransId="{7B67CB0F-7FE7-4BB6-984D-704CE464CCAC}" sibTransId="{4A5837C3-768B-49C8-9709-FFD9610483E4}"/>
    <dgm:cxn modelId="{83917255-003E-49C1-8EEF-5D431415B585}" type="presOf" srcId="{7C31A0D2-51A5-43BE-8B76-3F09252757B4}" destId="{03767D60-E646-4A18-9945-36C4FF377760}" srcOrd="0" destOrd="0" presId="urn:microsoft.com/office/officeart/2009/layout/CircleArrowProcess"/>
    <dgm:cxn modelId="{7DD2E7A9-A78A-45CF-AF2B-27B4B8CA7D6F}" type="presParOf" srcId="{03767D60-E646-4A18-9945-36C4FF377760}" destId="{2A4A283F-D3FB-476E-9467-965F21114FF8}" srcOrd="0" destOrd="0" presId="urn:microsoft.com/office/officeart/2009/layout/CircleArrowProcess"/>
    <dgm:cxn modelId="{0D346CE2-B681-43CD-B8D6-D9659E47CB2B}" type="presParOf" srcId="{2A4A283F-D3FB-476E-9467-965F21114FF8}" destId="{166FC2B8-53A0-4841-B1A1-D9863F0F6B84}" srcOrd="0" destOrd="0" presId="urn:microsoft.com/office/officeart/2009/layout/CircleArrowProcess"/>
    <dgm:cxn modelId="{8AA431B0-99BC-4B79-BE7A-533632221D79}" type="presParOf" srcId="{03767D60-E646-4A18-9945-36C4FF377760}" destId="{397EF7E9-1DAE-4C4F-B482-74EB1288394F}" srcOrd="1" destOrd="0" presId="urn:microsoft.com/office/officeart/2009/layout/CircleArrowProcess"/>
    <dgm:cxn modelId="{35A8C92B-4B11-4E51-9F45-6F0B34E7F009}" type="presParOf" srcId="{03767D60-E646-4A18-9945-36C4FF377760}" destId="{C455AE27-B7A5-404D-BC83-4C6EED151E1B}" srcOrd="2" destOrd="0" presId="urn:microsoft.com/office/officeart/2009/layout/CircleArrowProcess"/>
    <dgm:cxn modelId="{87441196-4E53-47FC-8A1E-4B4883D610AB}" type="presParOf" srcId="{C455AE27-B7A5-404D-BC83-4C6EED151E1B}" destId="{28AEF1EC-D94F-4F58-BD54-B5F6FA5B397F}" srcOrd="0" destOrd="0" presId="urn:microsoft.com/office/officeart/2009/layout/CircleArrowProcess"/>
    <dgm:cxn modelId="{BCFC4A13-8791-48F7-9708-6CE481B23196}" type="presParOf" srcId="{03767D60-E646-4A18-9945-36C4FF377760}" destId="{028233AA-A33F-472E-A760-6D2F69C3B63B}" srcOrd="3" destOrd="0" presId="urn:microsoft.com/office/officeart/2009/layout/CircleArrowProcess"/>
    <dgm:cxn modelId="{993DA7C0-E241-4092-8D3C-1F13AC22A30E}" type="presParOf" srcId="{03767D60-E646-4A18-9945-36C4FF377760}" destId="{BAEC9EFB-A3E1-4BA0-8672-EC63ABDCA09A}" srcOrd="4" destOrd="0" presId="urn:microsoft.com/office/officeart/2009/layout/CircleArrowProcess"/>
    <dgm:cxn modelId="{AC46DA67-D403-4F71-94C8-E1E8967FFC0B}" type="presParOf" srcId="{BAEC9EFB-A3E1-4BA0-8672-EC63ABDCA09A}" destId="{EEF54657-2E1B-4251-A652-19A3FB2601B9}" srcOrd="0" destOrd="0" presId="urn:microsoft.com/office/officeart/2009/layout/CircleArrowProcess"/>
    <dgm:cxn modelId="{1C8E28D3-B50F-4342-9883-1F8BD9349712}" type="presParOf" srcId="{03767D60-E646-4A18-9945-36C4FF377760}" destId="{D92611FE-A0DA-4B83-B4C4-1720B0585FD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2F3A7A-8E59-4452-923E-43205AD3EF4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24D139D-47F1-4217-AD0B-C2FC40040EA6}">
      <dgm:prSet phldrT="[Texto]"/>
      <dgm:spPr/>
      <dgm:t>
        <a:bodyPr/>
        <a:lstStyle/>
        <a:p>
          <a:r>
            <a:rPr lang="es-EC" dirty="0" smtClean="0"/>
            <a:t>Determinar porcentajes </a:t>
          </a:r>
          <a:endParaRPr lang="es-EC" dirty="0"/>
        </a:p>
      </dgm:t>
    </dgm:pt>
    <dgm:pt modelId="{E3733F38-9A93-423F-9DEE-7A83C4BEBE16}" type="parTrans" cxnId="{9A738BFF-958C-4314-B6A7-2F5608248D04}">
      <dgm:prSet/>
      <dgm:spPr/>
      <dgm:t>
        <a:bodyPr/>
        <a:lstStyle/>
        <a:p>
          <a:endParaRPr lang="es-EC"/>
        </a:p>
      </dgm:t>
    </dgm:pt>
    <dgm:pt modelId="{76EB56D7-9535-4B56-8172-91D9E777B69A}" type="sibTrans" cxnId="{9A738BFF-958C-4314-B6A7-2F5608248D04}">
      <dgm:prSet/>
      <dgm:spPr/>
      <dgm:t>
        <a:bodyPr/>
        <a:lstStyle/>
        <a:p>
          <a:endParaRPr lang="es-EC"/>
        </a:p>
      </dgm:t>
    </dgm:pt>
    <dgm:pt modelId="{A0457F51-A546-4884-83E5-31AD5F61B576}">
      <dgm:prSet phldrT="[Texto]"/>
      <dgm:spPr/>
      <dgm:t>
        <a:bodyPr/>
        <a:lstStyle/>
        <a:p>
          <a:r>
            <a:rPr lang="es-EC" dirty="0" smtClean="0"/>
            <a:t>Para cada pregunta de cada dimensión </a:t>
          </a:r>
          <a:endParaRPr lang="es-EC" dirty="0"/>
        </a:p>
      </dgm:t>
    </dgm:pt>
    <dgm:pt modelId="{9B76356C-8908-468D-B067-2463D7F76149}" type="parTrans" cxnId="{EDC4538E-9AC8-4DE6-A1E1-4CE166CAD730}">
      <dgm:prSet/>
      <dgm:spPr/>
      <dgm:t>
        <a:bodyPr/>
        <a:lstStyle/>
        <a:p>
          <a:endParaRPr lang="es-EC"/>
        </a:p>
      </dgm:t>
    </dgm:pt>
    <dgm:pt modelId="{7D1033B4-53DB-4D2B-BA7B-20BB20276FA3}" type="sibTrans" cxnId="{EDC4538E-9AC8-4DE6-A1E1-4CE166CAD730}">
      <dgm:prSet/>
      <dgm:spPr/>
      <dgm:t>
        <a:bodyPr/>
        <a:lstStyle/>
        <a:p>
          <a:endParaRPr lang="es-EC"/>
        </a:p>
      </dgm:t>
    </dgm:pt>
    <dgm:pt modelId="{11A39410-1231-41A2-8C4F-BF8E0ADFE1F4}">
      <dgm:prSet phldrT="[Texto]"/>
      <dgm:spPr/>
      <dgm:t>
        <a:bodyPr/>
        <a:lstStyle/>
        <a:p>
          <a:r>
            <a:rPr lang="es-EC" dirty="0" smtClean="0"/>
            <a:t>Con la misma importancia </a:t>
          </a:r>
        </a:p>
        <a:p>
          <a:r>
            <a:rPr lang="es-EC" dirty="0" smtClean="0"/>
            <a:t>Sumatoria de </a:t>
          </a:r>
        </a:p>
        <a:p>
          <a:r>
            <a:rPr lang="es-EC" dirty="0" smtClean="0"/>
            <a:t>100%</a:t>
          </a:r>
          <a:endParaRPr lang="es-EC" dirty="0"/>
        </a:p>
      </dgm:t>
    </dgm:pt>
    <dgm:pt modelId="{1F388FDC-8F6C-42FB-98FD-402DDE5AF5FB}" type="parTrans" cxnId="{462EEC20-DAF9-496B-B1DF-831E448EA33B}">
      <dgm:prSet/>
      <dgm:spPr/>
      <dgm:t>
        <a:bodyPr/>
        <a:lstStyle/>
        <a:p>
          <a:endParaRPr lang="es-EC"/>
        </a:p>
      </dgm:t>
    </dgm:pt>
    <dgm:pt modelId="{5EFF37E1-4A50-45B7-B297-763FBCA59AD7}" type="sibTrans" cxnId="{462EEC20-DAF9-496B-B1DF-831E448EA33B}">
      <dgm:prSet/>
      <dgm:spPr/>
      <dgm:t>
        <a:bodyPr/>
        <a:lstStyle/>
        <a:p>
          <a:endParaRPr lang="es-EC"/>
        </a:p>
      </dgm:t>
    </dgm:pt>
    <dgm:pt modelId="{2BBBB296-E16C-4B6C-93A0-E40FB41D5BDA}" type="pres">
      <dgm:prSet presAssocID="{F22F3A7A-8E59-4452-923E-43205AD3EF4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89A4FE0-567A-4C5A-AB77-84FA552501C3}" type="pres">
      <dgm:prSet presAssocID="{A24D139D-47F1-4217-AD0B-C2FC40040EA6}" presName="Accent1" presStyleCnt="0"/>
      <dgm:spPr/>
    </dgm:pt>
    <dgm:pt modelId="{4550A6F6-EB99-4B30-8FBC-0E81412B7461}" type="pres">
      <dgm:prSet presAssocID="{A24D139D-47F1-4217-AD0B-C2FC40040EA6}" presName="Accent" presStyleLbl="node1" presStyleIdx="0" presStyleCnt="3"/>
      <dgm:spPr/>
    </dgm:pt>
    <dgm:pt modelId="{B6A8A086-EFD5-46AD-AD10-9FC2DFB93F7D}" type="pres">
      <dgm:prSet presAssocID="{A24D139D-47F1-4217-AD0B-C2FC40040EA6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26BA4C-A031-4303-8AC6-C11639140927}" type="pres">
      <dgm:prSet presAssocID="{A0457F51-A546-4884-83E5-31AD5F61B576}" presName="Accent2" presStyleCnt="0"/>
      <dgm:spPr/>
    </dgm:pt>
    <dgm:pt modelId="{F1398556-707F-4DCF-AA5A-D40037ED7709}" type="pres">
      <dgm:prSet presAssocID="{A0457F51-A546-4884-83E5-31AD5F61B576}" presName="Accent" presStyleLbl="node1" presStyleIdx="1" presStyleCnt="3"/>
      <dgm:spPr/>
    </dgm:pt>
    <dgm:pt modelId="{A9851450-8BB8-4223-8CC2-3E5B718722D7}" type="pres">
      <dgm:prSet presAssocID="{A0457F51-A546-4884-83E5-31AD5F61B57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2F47A4-B00D-4D56-9974-293F65B4B70D}" type="pres">
      <dgm:prSet presAssocID="{11A39410-1231-41A2-8C4F-BF8E0ADFE1F4}" presName="Accent3" presStyleCnt="0"/>
      <dgm:spPr/>
    </dgm:pt>
    <dgm:pt modelId="{A39A5F9C-6166-4411-9088-F3AF3AE84895}" type="pres">
      <dgm:prSet presAssocID="{11A39410-1231-41A2-8C4F-BF8E0ADFE1F4}" presName="Accent" presStyleLbl="node1" presStyleIdx="2" presStyleCnt="3"/>
      <dgm:spPr/>
    </dgm:pt>
    <dgm:pt modelId="{ADA973F8-E0DC-4DD6-ACF5-7A72671B6508}" type="pres">
      <dgm:prSet presAssocID="{11A39410-1231-41A2-8C4F-BF8E0ADFE1F4}" presName="Parent3" presStyleLbl="revTx" presStyleIdx="2" presStyleCnt="3" custScaleY="1404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4D8A4A-267C-443B-9FA8-41E1FD58ED55}" type="presOf" srcId="{A0457F51-A546-4884-83E5-31AD5F61B576}" destId="{A9851450-8BB8-4223-8CC2-3E5B718722D7}" srcOrd="0" destOrd="0" presId="urn:microsoft.com/office/officeart/2009/layout/CircleArrowProcess"/>
    <dgm:cxn modelId="{462EEC20-DAF9-496B-B1DF-831E448EA33B}" srcId="{F22F3A7A-8E59-4452-923E-43205AD3EF40}" destId="{11A39410-1231-41A2-8C4F-BF8E0ADFE1F4}" srcOrd="2" destOrd="0" parTransId="{1F388FDC-8F6C-42FB-98FD-402DDE5AF5FB}" sibTransId="{5EFF37E1-4A50-45B7-B297-763FBCA59AD7}"/>
    <dgm:cxn modelId="{AE2524FA-A5FB-4826-8B6F-5589896F2A96}" type="presOf" srcId="{F22F3A7A-8E59-4452-923E-43205AD3EF40}" destId="{2BBBB296-E16C-4B6C-93A0-E40FB41D5BDA}" srcOrd="0" destOrd="0" presId="urn:microsoft.com/office/officeart/2009/layout/CircleArrowProcess"/>
    <dgm:cxn modelId="{9A738BFF-958C-4314-B6A7-2F5608248D04}" srcId="{F22F3A7A-8E59-4452-923E-43205AD3EF40}" destId="{A24D139D-47F1-4217-AD0B-C2FC40040EA6}" srcOrd="0" destOrd="0" parTransId="{E3733F38-9A93-423F-9DEE-7A83C4BEBE16}" sibTransId="{76EB56D7-9535-4B56-8172-91D9E777B69A}"/>
    <dgm:cxn modelId="{E518A876-2E74-47B8-99F3-48235581DA08}" type="presOf" srcId="{A24D139D-47F1-4217-AD0B-C2FC40040EA6}" destId="{B6A8A086-EFD5-46AD-AD10-9FC2DFB93F7D}" srcOrd="0" destOrd="0" presId="urn:microsoft.com/office/officeart/2009/layout/CircleArrowProcess"/>
    <dgm:cxn modelId="{EDC4538E-9AC8-4DE6-A1E1-4CE166CAD730}" srcId="{F22F3A7A-8E59-4452-923E-43205AD3EF40}" destId="{A0457F51-A546-4884-83E5-31AD5F61B576}" srcOrd="1" destOrd="0" parTransId="{9B76356C-8908-468D-B067-2463D7F76149}" sibTransId="{7D1033B4-53DB-4D2B-BA7B-20BB20276FA3}"/>
    <dgm:cxn modelId="{08C949F8-AC48-4627-B93B-8B8732402D1B}" type="presOf" srcId="{11A39410-1231-41A2-8C4F-BF8E0ADFE1F4}" destId="{ADA973F8-E0DC-4DD6-ACF5-7A72671B6508}" srcOrd="0" destOrd="0" presId="urn:microsoft.com/office/officeart/2009/layout/CircleArrowProcess"/>
    <dgm:cxn modelId="{CBE0A6FD-B84C-4449-A2DD-1589AA158EF5}" type="presParOf" srcId="{2BBBB296-E16C-4B6C-93A0-E40FB41D5BDA}" destId="{089A4FE0-567A-4C5A-AB77-84FA552501C3}" srcOrd="0" destOrd="0" presId="urn:microsoft.com/office/officeart/2009/layout/CircleArrowProcess"/>
    <dgm:cxn modelId="{88ED804E-23E2-463E-BCAC-F0D55C835877}" type="presParOf" srcId="{089A4FE0-567A-4C5A-AB77-84FA552501C3}" destId="{4550A6F6-EB99-4B30-8FBC-0E81412B7461}" srcOrd="0" destOrd="0" presId="urn:microsoft.com/office/officeart/2009/layout/CircleArrowProcess"/>
    <dgm:cxn modelId="{B82E9D9D-BF24-4EB3-9FA9-66CE682518ED}" type="presParOf" srcId="{2BBBB296-E16C-4B6C-93A0-E40FB41D5BDA}" destId="{B6A8A086-EFD5-46AD-AD10-9FC2DFB93F7D}" srcOrd="1" destOrd="0" presId="urn:microsoft.com/office/officeart/2009/layout/CircleArrowProcess"/>
    <dgm:cxn modelId="{882992AB-C4EF-437F-8510-26A3FAE0EADF}" type="presParOf" srcId="{2BBBB296-E16C-4B6C-93A0-E40FB41D5BDA}" destId="{7026BA4C-A031-4303-8AC6-C11639140927}" srcOrd="2" destOrd="0" presId="urn:microsoft.com/office/officeart/2009/layout/CircleArrowProcess"/>
    <dgm:cxn modelId="{1A516CE3-565E-4166-9968-ACCEB970C7DC}" type="presParOf" srcId="{7026BA4C-A031-4303-8AC6-C11639140927}" destId="{F1398556-707F-4DCF-AA5A-D40037ED7709}" srcOrd="0" destOrd="0" presId="urn:microsoft.com/office/officeart/2009/layout/CircleArrowProcess"/>
    <dgm:cxn modelId="{97E2C277-6D9D-442B-88E5-89172CBCD10B}" type="presParOf" srcId="{2BBBB296-E16C-4B6C-93A0-E40FB41D5BDA}" destId="{A9851450-8BB8-4223-8CC2-3E5B718722D7}" srcOrd="3" destOrd="0" presId="urn:microsoft.com/office/officeart/2009/layout/CircleArrowProcess"/>
    <dgm:cxn modelId="{2D441BB1-6BA3-4989-A0CE-DA2548287D28}" type="presParOf" srcId="{2BBBB296-E16C-4B6C-93A0-E40FB41D5BDA}" destId="{062F47A4-B00D-4D56-9974-293F65B4B70D}" srcOrd="4" destOrd="0" presId="urn:microsoft.com/office/officeart/2009/layout/CircleArrowProcess"/>
    <dgm:cxn modelId="{5197549B-1DE7-4124-B14C-ECEDDA352529}" type="presParOf" srcId="{062F47A4-B00D-4D56-9974-293F65B4B70D}" destId="{A39A5F9C-6166-4411-9088-F3AF3AE84895}" srcOrd="0" destOrd="0" presId="urn:microsoft.com/office/officeart/2009/layout/CircleArrowProcess"/>
    <dgm:cxn modelId="{962A1C78-87CD-46F2-BDFC-5A2921A7CCE5}" type="presParOf" srcId="{2BBBB296-E16C-4B6C-93A0-E40FB41D5BDA}" destId="{ADA973F8-E0DC-4DD6-ACF5-7A72671B650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A5E48-8868-4309-AE35-057062B02CD8}">
      <dsp:nvSpPr>
        <dsp:cNvPr id="0" name=""/>
        <dsp:cNvSpPr/>
      </dsp:nvSpPr>
      <dsp:spPr>
        <a:xfrm>
          <a:off x="0" y="0"/>
          <a:ext cx="8868507" cy="1519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Con el desarrollo de la sociedad y el caos cotidiano surge la necesidad en las personas de viajar y salir de la rutina, nace el Turismo actividad económica con alto nivel de rentabilidad.  </a:t>
          </a:r>
          <a:endParaRPr lang="es-EC" sz="1800" kern="1200" dirty="0"/>
        </a:p>
      </dsp:txBody>
      <dsp:txXfrm>
        <a:off x="44499" y="44499"/>
        <a:ext cx="7229052" cy="1430313"/>
      </dsp:txXfrm>
    </dsp:sp>
    <dsp:sp modelId="{622ADED0-FC80-45A5-A442-F8BE537AC71D}">
      <dsp:nvSpPr>
        <dsp:cNvPr id="0" name=""/>
        <dsp:cNvSpPr/>
      </dsp:nvSpPr>
      <dsp:spPr>
        <a:xfrm>
          <a:off x="782515" y="1772529"/>
          <a:ext cx="8868507" cy="1519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El transporte como un elemento esencial para el desarrollo del turismo debe garantizar excelencia operacional, cordialidad y seguridad.</a:t>
          </a:r>
          <a:endParaRPr lang="es-EC" sz="1800" kern="1200" dirty="0"/>
        </a:p>
      </dsp:txBody>
      <dsp:txXfrm>
        <a:off x="827014" y="1817028"/>
        <a:ext cx="7009441" cy="1430313"/>
      </dsp:txXfrm>
    </dsp:sp>
    <dsp:sp modelId="{989E4802-CDF1-4354-B782-DC02EE631C94}">
      <dsp:nvSpPr>
        <dsp:cNvPr id="0" name=""/>
        <dsp:cNvSpPr/>
      </dsp:nvSpPr>
      <dsp:spPr>
        <a:xfrm>
          <a:off x="1565030" y="3545059"/>
          <a:ext cx="8868507" cy="1519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Determinando el promedio de calificación otorgada por los usuarios al servicio de transporte se puede contribuir para que Quito sea considerado como un destino turístico de calidad.</a:t>
          </a:r>
          <a:endParaRPr lang="es-EC" sz="1800" kern="1200" dirty="0"/>
        </a:p>
      </dsp:txBody>
      <dsp:txXfrm>
        <a:off x="1609529" y="3589558"/>
        <a:ext cx="7009441" cy="1430313"/>
      </dsp:txXfrm>
    </dsp:sp>
    <dsp:sp modelId="{14037FDC-9DD5-44BE-AC24-DADD674FEB0A}">
      <dsp:nvSpPr>
        <dsp:cNvPr id="0" name=""/>
        <dsp:cNvSpPr/>
      </dsp:nvSpPr>
      <dsp:spPr>
        <a:xfrm>
          <a:off x="7880955" y="1152144"/>
          <a:ext cx="987552" cy="98755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>
            <a:solidFill>
              <a:schemeClr val="tx1"/>
            </a:solidFill>
          </a:endParaRPr>
        </a:p>
      </dsp:txBody>
      <dsp:txXfrm>
        <a:off x="8103154" y="1152144"/>
        <a:ext cx="543154" cy="743133"/>
      </dsp:txXfrm>
    </dsp:sp>
    <dsp:sp modelId="{BA7B7ABF-C0AD-4186-AEA4-428BB213D7CD}">
      <dsp:nvSpPr>
        <dsp:cNvPr id="0" name=""/>
        <dsp:cNvSpPr/>
      </dsp:nvSpPr>
      <dsp:spPr>
        <a:xfrm>
          <a:off x="8663470" y="2914544"/>
          <a:ext cx="987552" cy="98755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>
            <a:solidFill>
              <a:schemeClr val="tx1"/>
            </a:solidFill>
          </a:endParaRPr>
        </a:p>
      </dsp:txBody>
      <dsp:txXfrm>
        <a:off x="8885669" y="2914544"/>
        <a:ext cx="543154" cy="7431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6B20C-C06A-4AC2-AAC8-F4F8764E9971}">
      <dsp:nvSpPr>
        <dsp:cNvPr id="0" name=""/>
        <dsp:cNvSpPr/>
      </dsp:nvSpPr>
      <dsp:spPr>
        <a:xfrm>
          <a:off x="1431805" y="402867"/>
          <a:ext cx="2477856" cy="247823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6F9AA-D8E1-4CCB-81A7-EEB6FAD7446E}">
      <dsp:nvSpPr>
        <dsp:cNvPr id="0" name=""/>
        <dsp:cNvSpPr/>
      </dsp:nvSpPr>
      <dsp:spPr>
        <a:xfrm>
          <a:off x="1979492" y="913495"/>
          <a:ext cx="1376896" cy="1456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con el valor otorgado por cada encuestado</a:t>
          </a:r>
          <a:endParaRPr lang="es-EC" sz="1200" kern="1200" dirty="0"/>
        </a:p>
      </dsp:txBody>
      <dsp:txXfrm>
        <a:off x="1979492" y="913495"/>
        <a:ext cx="1376896" cy="1456463"/>
      </dsp:txXfrm>
    </dsp:sp>
    <dsp:sp modelId="{682BC637-0B0C-4B89-8BA0-42A86940D8FC}">
      <dsp:nvSpPr>
        <dsp:cNvPr id="0" name=""/>
        <dsp:cNvSpPr/>
      </dsp:nvSpPr>
      <dsp:spPr>
        <a:xfrm>
          <a:off x="743589" y="1826796"/>
          <a:ext cx="2477856" cy="247823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A9C09-D81F-4D89-A9A2-7662D9CE8D67}">
      <dsp:nvSpPr>
        <dsp:cNvPr id="0" name=""/>
        <dsp:cNvSpPr/>
      </dsp:nvSpPr>
      <dsp:spPr>
        <a:xfrm>
          <a:off x="1294069" y="2729750"/>
          <a:ext cx="1376896" cy="688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y los puntajes asignados por dimensión y por pregunta,</a:t>
          </a:r>
          <a:endParaRPr lang="es-EC" sz="1200" kern="1200" dirty="0"/>
        </a:p>
      </dsp:txBody>
      <dsp:txXfrm>
        <a:off x="1294069" y="2729750"/>
        <a:ext cx="1376896" cy="688283"/>
      </dsp:txXfrm>
    </dsp:sp>
    <dsp:sp modelId="{D0BE30D1-231A-4C37-98BE-40CD240C8717}">
      <dsp:nvSpPr>
        <dsp:cNvPr id="0" name=""/>
        <dsp:cNvSpPr/>
      </dsp:nvSpPr>
      <dsp:spPr>
        <a:xfrm>
          <a:off x="1608163" y="3421122"/>
          <a:ext cx="2128862" cy="212971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7C2AF-EDE2-491C-9EB4-977241FF8CCB}">
      <dsp:nvSpPr>
        <dsp:cNvPr id="0" name=""/>
        <dsp:cNvSpPr/>
      </dsp:nvSpPr>
      <dsp:spPr>
        <a:xfrm>
          <a:off x="1982750" y="4163975"/>
          <a:ext cx="1376896" cy="688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Una calificación por dimensión y calificación total del servicio </a:t>
          </a:r>
          <a:endParaRPr lang="es-EC" sz="1200" kern="1200" dirty="0"/>
        </a:p>
      </dsp:txBody>
      <dsp:txXfrm>
        <a:off x="1982750" y="4163975"/>
        <a:ext cx="1376896" cy="6882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9E441-BB18-44A4-8070-B1AEBF4A811D}">
      <dsp:nvSpPr>
        <dsp:cNvPr id="0" name=""/>
        <dsp:cNvSpPr/>
      </dsp:nvSpPr>
      <dsp:spPr>
        <a:xfrm>
          <a:off x="3768" y="712536"/>
          <a:ext cx="1647596" cy="12202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Obtención de la media X </a:t>
          </a:r>
          <a:endParaRPr lang="es-EC" sz="1800" kern="1200" dirty="0"/>
        </a:p>
      </dsp:txBody>
      <dsp:txXfrm>
        <a:off x="39508" y="748276"/>
        <a:ext cx="1576116" cy="1148771"/>
      </dsp:txXfrm>
    </dsp:sp>
    <dsp:sp modelId="{A63EF0B6-CEA7-4052-BA41-1494CE44DF21}">
      <dsp:nvSpPr>
        <dsp:cNvPr id="0" name=""/>
        <dsp:cNvSpPr/>
      </dsp:nvSpPr>
      <dsp:spPr>
        <a:xfrm>
          <a:off x="1816124" y="1118360"/>
          <a:ext cx="349290" cy="408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1816124" y="1200081"/>
        <a:ext cx="244503" cy="245162"/>
      </dsp:txXfrm>
    </dsp:sp>
    <dsp:sp modelId="{D2DB43E5-D4E6-48C2-ABF3-7406E2AC214D}">
      <dsp:nvSpPr>
        <dsp:cNvPr id="0" name=""/>
        <dsp:cNvSpPr/>
      </dsp:nvSpPr>
      <dsp:spPr>
        <a:xfrm>
          <a:off x="2310403" y="712536"/>
          <a:ext cx="1647596" cy="12202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Desviación estándar </a:t>
          </a:r>
          <a:endParaRPr lang="es-EC" sz="1800" kern="1200" dirty="0"/>
        </a:p>
      </dsp:txBody>
      <dsp:txXfrm>
        <a:off x="2346143" y="748276"/>
        <a:ext cx="1576116" cy="1148771"/>
      </dsp:txXfrm>
    </dsp:sp>
    <dsp:sp modelId="{871252A6-E9A3-41DF-8B6E-65A30FAB7F8F}">
      <dsp:nvSpPr>
        <dsp:cNvPr id="0" name=""/>
        <dsp:cNvSpPr/>
      </dsp:nvSpPr>
      <dsp:spPr>
        <a:xfrm>
          <a:off x="4122760" y="1118360"/>
          <a:ext cx="349290" cy="408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4122760" y="1200081"/>
        <a:ext cx="244503" cy="245162"/>
      </dsp:txXfrm>
    </dsp:sp>
    <dsp:sp modelId="{79F3AD8E-4537-490F-90D3-38866F527E5F}">
      <dsp:nvSpPr>
        <dsp:cNvPr id="0" name=""/>
        <dsp:cNvSpPr/>
      </dsp:nvSpPr>
      <dsp:spPr>
        <a:xfrm>
          <a:off x="4617039" y="712536"/>
          <a:ext cx="1647596" cy="12202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N de cada empresa </a:t>
          </a:r>
          <a:endParaRPr lang="es-EC" sz="1800" kern="1200" dirty="0"/>
        </a:p>
      </dsp:txBody>
      <dsp:txXfrm>
        <a:off x="4652779" y="748276"/>
        <a:ext cx="1576116" cy="1148771"/>
      </dsp:txXfrm>
    </dsp:sp>
    <dsp:sp modelId="{6FCE830D-28EF-4DA2-940D-6611F34E3A91}">
      <dsp:nvSpPr>
        <dsp:cNvPr id="0" name=""/>
        <dsp:cNvSpPr/>
      </dsp:nvSpPr>
      <dsp:spPr>
        <a:xfrm>
          <a:off x="6429395" y="1118360"/>
          <a:ext cx="349290" cy="408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6429395" y="1200081"/>
        <a:ext cx="244503" cy="245162"/>
      </dsp:txXfrm>
    </dsp:sp>
    <dsp:sp modelId="{9FF6BC63-EF7A-459B-9757-DE77EFBA52E8}">
      <dsp:nvSpPr>
        <dsp:cNvPr id="0" name=""/>
        <dsp:cNvSpPr/>
      </dsp:nvSpPr>
      <dsp:spPr>
        <a:xfrm>
          <a:off x="6923674" y="712536"/>
          <a:ext cx="1647596" cy="12202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T critica o valores críticos en la tabla  </a:t>
          </a:r>
          <a:endParaRPr lang="es-EC" sz="1800" kern="1200" dirty="0"/>
        </a:p>
      </dsp:txBody>
      <dsp:txXfrm>
        <a:off x="6959414" y="748276"/>
        <a:ext cx="1576116" cy="1148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F058F-647D-40F6-89A8-E27458CC9C58}">
      <dsp:nvSpPr>
        <dsp:cNvPr id="0" name=""/>
        <dsp:cNvSpPr/>
      </dsp:nvSpPr>
      <dsp:spPr>
        <a:xfrm>
          <a:off x="5054684" y="954781"/>
          <a:ext cx="7354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5446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5403256" y="996671"/>
        <a:ext cx="38302" cy="7660"/>
      </dsp:txXfrm>
    </dsp:sp>
    <dsp:sp modelId="{6ED0A680-16B1-470F-8FD0-847D01241656}">
      <dsp:nvSpPr>
        <dsp:cNvPr id="0" name=""/>
        <dsp:cNvSpPr/>
      </dsp:nvSpPr>
      <dsp:spPr>
        <a:xfrm>
          <a:off x="1725848" y="1310"/>
          <a:ext cx="3330635" cy="19983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El aeropuerto Mariscal Sucre principal punto de partida y llegada de turistas que supera los 2.5 millones de arribos.</a:t>
          </a:r>
          <a:endParaRPr lang="es-EC" sz="1600" kern="1200" dirty="0"/>
        </a:p>
      </dsp:txBody>
      <dsp:txXfrm>
        <a:off x="1725848" y="1310"/>
        <a:ext cx="3330635" cy="1998381"/>
      </dsp:txXfrm>
    </dsp:sp>
    <dsp:sp modelId="{E2C48C81-88F9-44EE-9AF4-206F2830AF32}">
      <dsp:nvSpPr>
        <dsp:cNvPr id="0" name=""/>
        <dsp:cNvSpPr/>
      </dsp:nvSpPr>
      <dsp:spPr>
        <a:xfrm>
          <a:off x="3508204" y="1997892"/>
          <a:ext cx="3979643" cy="735446"/>
        </a:xfrm>
        <a:custGeom>
          <a:avLst/>
          <a:gdLst/>
          <a:ahLst/>
          <a:cxnLst/>
          <a:rect l="0" t="0" r="0" b="0"/>
          <a:pathLst>
            <a:path>
              <a:moveTo>
                <a:pt x="3979643" y="0"/>
              </a:moveTo>
              <a:lnTo>
                <a:pt x="3979643" y="384823"/>
              </a:lnTo>
              <a:lnTo>
                <a:pt x="0" y="384823"/>
              </a:lnTo>
              <a:lnTo>
                <a:pt x="0" y="735446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5396709" y="2361785"/>
        <a:ext cx="202635" cy="7660"/>
      </dsp:txXfrm>
    </dsp:sp>
    <dsp:sp modelId="{7A2626B2-AC7F-4C75-8250-3AC7CD6FE069}">
      <dsp:nvSpPr>
        <dsp:cNvPr id="0" name=""/>
        <dsp:cNvSpPr/>
      </dsp:nvSpPr>
      <dsp:spPr>
        <a:xfrm>
          <a:off x="5822530" y="1310"/>
          <a:ext cx="3330635" cy="19983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Las empresas que prestan servicio de transporte son: Aeroservicios, UNIVALLE, Buses públicos.</a:t>
          </a:r>
          <a:endParaRPr lang="es-EC" sz="1600" kern="1200" dirty="0"/>
        </a:p>
      </dsp:txBody>
      <dsp:txXfrm>
        <a:off x="5822530" y="1310"/>
        <a:ext cx="3330635" cy="1998381"/>
      </dsp:txXfrm>
    </dsp:sp>
    <dsp:sp modelId="{03430699-6D2C-461D-9440-C2451122868D}">
      <dsp:nvSpPr>
        <dsp:cNvPr id="0" name=""/>
        <dsp:cNvSpPr/>
      </dsp:nvSpPr>
      <dsp:spPr>
        <a:xfrm>
          <a:off x="5171722" y="3719209"/>
          <a:ext cx="6184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8407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5464701" y="3761099"/>
        <a:ext cx="32450" cy="7660"/>
      </dsp:txXfrm>
    </dsp:sp>
    <dsp:sp modelId="{EBCADE0C-AF8E-48BF-ACC9-880E739462A8}">
      <dsp:nvSpPr>
        <dsp:cNvPr id="0" name=""/>
        <dsp:cNvSpPr/>
      </dsp:nvSpPr>
      <dsp:spPr>
        <a:xfrm>
          <a:off x="1842886" y="2765738"/>
          <a:ext cx="3330635" cy="19983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En el 2015 fue declarado Aeropuerto Líder de Sudamérica por los World Travel Awards.</a:t>
          </a:r>
          <a:endParaRPr lang="es-EC" sz="1600" kern="1200" dirty="0"/>
        </a:p>
      </dsp:txBody>
      <dsp:txXfrm>
        <a:off x="1842886" y="2765738"/>
        <a:ext cx="3330635" cy="1998381"/>
      </dsp:txXfrm>
    </dsp:sp>
    <dsp:sp modelId="{29C8CCF5-4DB9-4C59-9E06-D7B71AAA02E4}">
      <dsp:nvSpPr>
        <dsp:cNvPr id="0" name=""/>
        <dsp:cNvSpPr/>
      </dsp:nvSpPr>
      <dsp:spPr>
        <a:xfrm>
          <a:off x="5822530" y="2765738"/>
          <a:ext cx="3330635" cy="19983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Pese a ellos no se han realizado estudios sobre la calidad del transporte, que atiendan inquietudes y ofrezcan solución a las necesidades de la Oferta y Demanda.</a:t>
          </a:r>
          <a:endParaRPr lang="es-EC" sz="1600" kern="1200" dirty="0"/>
        </a:p>
      </dsp:txBody>
      <dsp:txXfrm>
        <a:off x="5822530" y="2765738"/>
        <a:ext cx="3330635" cy="1998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264D7-0105-4532-9F2A-D878BECD638D}">
      <dsp:nvSpPr>
        <dsp:cNvPr id="0" name=""/>
        <dsp:cNvSpPr/>
      </dsp:nvSpPr>
      <dsp:spPr>
        <a:xfrm rot="16200000">
          <a:off x="2698314" y="-2698314"/>
          <a:ext cx="3455221" cy="885184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tx1"/>
              </a:solidFill>
            </a:rPr>
            <a:t>Determinar la calidad del servicio del transporte terrestre que se presta en el aeropuerto de Quito a través de una valoración cuantitativa de las dimensiones de la calidad que permita contribuir al desarrollo y mejoramiento continuo del transporte en beneficio de la sociedad y la actividad turística.</a:t>
          </a:r>
          <a:endParaRPr lang="es-EC" sz="1800" kern="1200" dirty="0">
            <a:solidFill>
              <a:schemeClr val="tx1"/>
            </a:solidFill>
          </a:endParaRPr>
        </a:p>
      </dsp:txBody>
      <dsp:txXfrm rot="5400000">
        <a:off x="0" y="691044"/>
        <a:ext cx="8851849" cy="20731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FD43D-5B4F-41B6-8A3C-F6D62F07E482}">
      <dsp:nvSpPr>
        <dsp:cNvPr id="0" name=""/>
        <dsp:cNvSpPr/>
      </dsp:nvSpPr>
      <dsp:spPr>
        <a:xfrm>
          <a:off x="2875589" y="0"/>
          <a:ext cx="4843797" cy="484379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CBD17-3676-429A-A605-675D15EDA6A5}">
      <dsp:nvSpPr>
        <dsp:cNvPr id="0" name=""/>
        <dsp:cNvSpPr/>
      </dsp:nvSpPr>
      <dsp:spPr>
        <a:xfrm>
          <a:off x="3190435" y="314846"/>
          <a:ext cx="1937518" cy="19375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El turismo necesita de Infraestructura, lo cual comprende transporte  ya que es una herramienta que condiciona los alcances de esta actividad.</a:t>
          </a:r>
          <a:endParaRPr lang="es-EC" sz="1200" kern="1200" dirty="0" smtClean="0"/>
        </a:p>
      </dsp:txBody>
      <dsp:txXfrm>
        <a:off x="3285017" y="409428"/>
        <a:ext cx="1748354" cy="1748354"/>
      </dsp:txXfrm>
    </dsp:sp>
    <dsp:sp modelId="{B55B6C62-4149-4B28-A192-FF1E04CD284C}">
      <dsp:nvSpPr>
        <dsp:cNvPr id="0" name=""/>
        <dsp:cNvSpPr/>
      </dsp:nvSpPr>
      <dsp:spPr>
        <a:xfrm>
          <a:off x="5467020" y="314846"/>
          <a:ext cx="1937518" cy="19375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En Ecuador  el medio de desplazamiento más utilizado por turistas es el transporte terrestres, esto gracias a la inversión en cuanto a infraestructura vial.</a:t>
          </a:r>
          <a:endParaRPr lang="es-EC" sz="1200" kern="1200" dirty="0"/>
        </a:p>
      </dsp:txBody>
      <dsp:txXfrm>
        <a:off x="5561602" y="409428"/>
        <a:ext cx="1748354" cy="1748354"/>
      </dsp:txXfrm>
    </dsp:sp>
    <dsp:sp modelId="{20643D31-DF27-4691-91F5-3F717565FDBC}">
      <dsp:nvSpPr>
        <dsp:cNvPr id="0" name=""/>
        <dsp:cNvSpPr/>
      </dsp:nvSpPr>
      <dsp:spPr>
        <a:xfrm>
          <a:off x="3190435" y="2591431"/>
          <a:ext cx="1937518" cy="19375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El transporte al igual que todos los servicios turísticos debe trabajar con estándares de calidad, por lo que el propósito de esta investigación es evaluarlo.</a:t>
          </a:r>
          <a:endParaRPr lang="es-EC" sz="1200" kern="1200" dirty="0"/>
        </a:p>
      </dsp:txBody>
      <dsp:txXfrm>
        <a:off x="3285017" y="2686013"/>
        <a:ext cx="1748354" cy="1748354"/>
      </dsp:txXfrm>
    </dsp:sp>
    <dsp:sp modelId="{754DD5D1-300E-4148-9C36-80904916F6A8}">
      <dsp:nvSpPr>
        <dsp:cNvPr id="0" name=""/>
        <dsp:cNvSpPr/>
      </dsp:nvSpPr>
      <dsp:spPr>
        <a:xfrm>
          <a:off x="5310546" y="2591431"/>
          <a:ext cx="2250466" cy="19375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Para ello se aplica el modelo de medición de calidad SERVPERF, que es confiable y ha sido aplicado en diferentes ciudades y tipos de transporte.</a:t>
          </a:r>
          <a:endParaRPr lang="es-EC" sz="1200" kern="1200" dirty="0"/>
        </a:p>
      </dsp:txBody>
      <dsp:txXfrm>
        <a:off x="5405128" y="2686013"/>
        <a:ext cx="2061302" cy="17483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BA5BA-4213-4B29-B44C-B5D93243D18B}">
      <dsp:nvSpPr>
        <dsp:cNvPr id="0" name=""/>
        <dsp:cNvSpPr/>
      </dsp:nvSpPr>
      <dsp:spPr>
        <a:xfrm>
          <a:off x="774922" y="0"/>
          <a:ext cx="8782459" cy="244873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26D8F-63D6-4FFC-910D-34020F693ABA}">
      <dsp:nvSpPr>
        <dsp:cNvPr id="0" name=""/>
        <dsp:cNvSpPr/>
      </dsp:nvSpPr>
      <dsp:spPr>
        <a:xfrm>
          <a:off x="8387" y="734619"/>
          <a:ext cx="2469530" cy="979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De 0 al 0,40 es Malo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56202" y="782434"/>
        <a:ext cx="2373900" cy="883862"/>
      </dsp:txXfrm>
    </dsp:sp>
    <dsp:sp modelId="{287E1F8B-E710-4046-A46D-920132D9FFD4}">
      <dsp:nvSpPr>
        <dsp:cNvPr id="0" name=""/>
        <dsp:cNvSpPr/>
      </dsp:nvSpPr>
      <dsp:spPr>
        <a:xfrm>
          <a:off x="2623720" y="734619"/>
          <a:ext cx="2469530" cy="979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De 0,41 al 0,60 es Regular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2671535" y="782434"/>
        <a:ext cx="2373900" cy="883862"/>
      </dsp:txXfrm>
    </dsp:sp>
    <dsp:sp modelId="{564B4177-5ED2-42FB-800E-1AE971F92E28}">
      <dsp:nvSpPr>
        <dsp:cNvPr id="0" name=""/>
        <dsp:cNvSpPr/>
      </dsp:nvSpPr>
      <dsp:spPr>
        <a:xfrm>
          <a:off x="5239053" y="734619"/>
          <a:ext cx="2469530" cy="979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De 0,61 al 0,80 es Bueno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5286868" y="782434"/>
        <a:ext cx="2373900" cy="883862"/>
      </dsp:txXfrm>
    </dsp:sp>
    <dsp:sp modelId="{014AAE57-CAF9-457C-9429-1A6752E2AEDA}">
      <dsp:nvSpPr>
        <dsp:cNvPr id="0" name=""/>
        <dsp:cNvSpPr/>
      </dsp:nvSpPr>
      <dsp:spPr>
        <a:xfrm>
          <a:off x="7854386" y="734619"/>
          <a:ext cx="2469530" cy="979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De 0,81 al 1 es Excelente  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7902201" y="782434"/>
        <a:ext cx="2373900" cy="8838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38996-7DAF-4CA5-B529-664AA6195A8A}">
      <dsp:nvSpPr>
        <dsp:cNvPr id="0" name=""/>
        <dsp:cNvSpPr/>
      </dsp:nvSpPr>
      <dsp:spPr>
        <a:xfrm>
          <a:off x="1182283" y="805"/>
          <a:ext cx="3859996" cy="2315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H0:“El promedio de calificación otorgada por los usuarios al transporte terrestre que presta el aeropuerto Mariscal Sucre de Quito es igual o menor al 0.8; X≤0,8”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1182283" y="805"/>
        <a:ext cx="3859996" cy="2315997"/>
      </dsp:txXfrm>
    </dsp:sp>
    <dsp:sp modelId="{5DA04224-22E6-400B-9080-50BDE34843C2}">
      <dsp:nvSpPr>
        <dsp:cNvPr id="0" name=""/>
        <dsp:cNvSpPr/>
      </dsp:nvSpPr>
      <dsp:spPr>
        <a:xfrm>
          <a:off x="5428279" y="805"/>
          <a:ext cx="3859996" cy="2315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H1: “El promedio de calificación otorgada por los usuarios al transporte terrestre que presta el aeropuerto Mariscal Sucre de Quito es  mayor  al 0.8; X&gt;0,8”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5428279" y="805"/>
        <a:ext cx="3859996" cy="23159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8F108-8B17-43CA-ADD0-A77B1CCC3342}">
      <dsp:nvSpPr>
        <dsp:cNvPr id="0" name=""/>
        <dsp:cNvSpPr/>
      </dsp:nvSpPr>
      <dsp:spPr>
        <a:xfrm>
          <a:off x="3566159" y="478"/>
          <a:ext cx="5349240" cy="18651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1(nunca)=0 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2(rara vez)=0,25 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3 (a veces)=0,50 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4(frecuentemente) =0,75 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5(siempre)=1 </a:t>
          </a:r>
          <a:endParaRPr lang="es-EC" sz="1200" kern="1200" dirty="0"/>
        </a:p>
      </dsp:txBody>
      <dsp:txXfrm>
        <a:off x="3566159" y="233617"/>
        <a:ext cx="4649824" cy="1398831"/>
      </dsp:txXfrm>
    </dsp:sp>
    <dsp:sp modelId="{58539CBC-8B31-494D-91ED-FD1AFEC76072}">
      <dsp:nvSpPr>
        <dsp:cNvPr id="0" name=""/>
        <dsp:cNvSpPr/>
      </dsp:nvSpPr>
      <dsp:spPr>
        <a:xfrm>
          <a:off x="0" y="478"/>
          <a:ext cx="3566160" cy="18651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Escala de medición nominal</a:t>
          </a:r>
          <a:endParaRPr lang="es-EC" sz="2800" kern="1200" dirty="0"/>
        </a:p>
      </dsp:txBody>
      <dsp:txXfrm>
        <a:off x="91047" y="91525"/>
        <a:ext cx="3384066" cy="1683015"/>
      </dsp:txXfrm>
    </dsp:sp>
    <dsp:sp modelId="{B23751DE-A830-4472-A96C-81C0F1A3A50C}">
      <dsp:nvSpPr>
        <dsp:cNvPr id="0" name=""/>
        <dsp:cNvSpPr/>
      </dsp:nvSpPr>
      <dsp:spPr>
        <a:xfrm>
          <a:off x="3566159" y="2052098"/>
          <a:ext cx="5349240" cy="18651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773440"/>
            <a:satOff val="-19627"/>
            <a:lumOff val="-2328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773440"/>
              <a:satOff val="-19627"/>
              <a:lumOff val="-23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Otorgar una denominación al puntaje obtenido 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Malo=0-0,4 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Regular = 0,41 0,6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Bueno = 0,61- 0,80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Excelente= 0,81-1</a:t>
          </a:r>
          <a:endParaRPr lang="es-EC" sz="1200" kern="1200" dirty="0"/>
        </a:p>
      </dsp:txBody>
      <dsp:txXfrm>
        <a:off x="3566159" y="2285237"/>
        <a:ext cx="4649824" cy="1398831"/>
      </dsp:txXfrm>
    </dsp:sp>
    <dsp:sp modelId="{9D461E05-E79A-46F9-8C3C-39BF2CBF2A5B}">
      <dsp:nvSpPr>
        <dsp:cNvPr id="0" name=""/>
        <dsp:cNvSpPr/>
      </dsp:nvSpPr>
      <dsp:spPr>
        <a:xfrm>
          <a:off x="0" y="2052098"/>
          <a:ext cx="3566160" cy="1865109"/>
        </a:xfrm>
        <a:prstGeom prst="roundRect">
          <a:avLst/>
        </a:prstGeom>
        <a:solidFill>
          <a:schemeClr val="accent2">
            <a:hueOff val="893727"/>
            <a:satOff val="-19162"/>
            <a:lumOff val="-745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Escala de medición de intervalos    </a:t>
          </a:r>
          <a:endParaRPr lang="es-EC" sz="2800" kern="1200" dirty="0"/>
        </a:p>
      </dsp:txBody>
      <dsp:txXfrm>
        <a:off x="91047" y="2143145"/>
        <a:ext cx="3384066" cy="16830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FC2B8-53A0-4841-B1A1-D9863F0F6B84}">
      <dsp:nvSpPr>
        <dsp:cNvPr id="0" name=""/>
        <dsp:cNvSpPr/>
      </dsp:nvSpPr>
      <dsp:spPr>
        <a:xfrm>
          <a:off x="1676142" y="0"/>
          <a:ext cx="2332958" cy="233331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EF7E9-1DAE-4C4F-B482-74EB1288394F}">
      <dsp:nvSpPr>
        <dsp:cNvPr id="0" name=""/>
        <dsp:cNvSpPr/>
      </dsp:nvSpPr>
      <dsp:spPr>
        <a:xfrm>
          <a:off x="2191802" y="842397"/>
          <a:ext cx="1296380" cy="648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Considerando el número de preguntas </a:t>
          </a:r>
          <a:endParaRPr lang="es-EC" sz="1400" kern="1200" dirty="0"/>
        </a:p>
      </dsp:txBody>
      <dsp:txXfrm>
        <a:off x="2191802" y="842397"/>
        <a:ext cx="1296380" cy="648035"/>
      </dsp:txXfrm>
    </dsp:sp>
    <dsp:sp modelId="{28AEF1EC-D94F-4F58-BD54-B5F6FA5B397F}">
      <dsp:nvSpPr>
        <dsp:cNvPr id="0" name=""/>
        <dsp:cNvSpPr/>
      </dsp:nvSpPr>
      <dsp:spPr>
        <a:xfrm>
          <a:off x="1028170" y="1340661"/>
          <a:ext cx="2332958" cy="233331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233AA-A33F-472E-A760-6D2F69C3B63B}">
      <dsp:nvSpPr>
        <dsp:cNvPr id="0" name=""/>
        <dsp:cNvSpPr/>
      </dsp:nvSpPr>
      <dsp:spPr>
        <a:xfrm>
          <a:off x="1546460" y="2190814"/>
          <a:ext cx="1296380" cy="648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 establece un porcentaje </a:t>
          </a:r>
          <a:endParaRPr lang="es-EC" sz="1400" kern="1200" dirty="0"/>
        </a:p>
      </dsp:txBody>
      <dsp:txXfrm>
        <a:off x="1546460" y="2190814"/>
        <a:ext cx="1296380" cy="648035"/>
      </dsp:txXfrm>
    </dsp:sp>
    <dsp:sp modelId="{EEF54657-2E1B-4251-A652-19A3FB2601B9}">
      <dsp:nvSpPr>
        <dsp:cNvPr id="0" name=""/>
        <dsp:cNvSpPr/>
      </dsp:nvSpPr>
      <dsp:spPr>
        <a:xfrm>
          <a:off x="1842187" y="2841757"/>
          <a:ext cx="2004373" cy="20051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611FE-A0DA-4B83-B4C4-1720B0585FDF}">
      <dsp:nvSpPr>
        <dsp:cNvPr id="0" name=""/>
        <dsp:cNvSpPr/>
      </dsp:nvSpPr>
      <dsp:spPr>
        <a:xfrm>
          <a:off x="2194869" y="3541169"/>
          <a:ext cx="1296380" cy="648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Sumados 100%</a:t>
          </a:r>
          <a:endParaRPr lang="es-EC" sz="1400" kern="1200" dirty="0"/>
        </a:p>
      </dsp:txBody>
      <dsp:txXfrm>
        <a:off x="2194869" y="3541169"/>
        <a:ext cx="1296380" cy="6480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0A6F6-EB99-4B30-8FBC-0E81412B7461}">
      <dsp:nvSpPr>
        <dsp:cNvPr id="0" name=""/>
        <dsp:cNvSpPr/>
      </dsp:nvSpPr>
      <dsp:spPr>
        <a:xfrm>
          <a:off x="2078507" y="0"/>
          <a:ext cx="2940036" cy="294048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8A086-EFD5-46AD-AD10-9FC2DFB93F7D}">
      <dsp:nvSpPr>
        <dsp:cNvPr id="0" name=""/>
        <dsp:cNvSpPr/>
      </dsp:nvSpPr>
      <dsp:spPr>
        <a:xfrm>
          <a:off x="2728352" y="1061603"/>
          <a:ext cx="1633721" cy="816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Determinar porcentajes </a:t>
          </a:r>
          <a:endParaRPr lang="es-EC" sz="1500" kern="1200" dirty="0"/>
        </a:p>
      </dsp:txBody>
      <dsp:txXfrm>
        <a:off x="2728352" y="1061603"/>
        <a:ext cx="1633721" cy="816665"/>
      </dsp:txXfrm>
    </dsp:sp>
    <dsp:sp modelId="{F1398556-707F-4DCF-AA5A-D40037ED7709}">
      <dsp:nvSpPr>
        <dsp:cNvPr id="0" name=""/>
        <dsp:cNvSpPr/>
      </dsp:nvSpPr>
      <dsp:spPr>
        <a:xfrm>
          <a:off x="1261923" y="1689525"/>
          <a:ext cx="2940036" cy="294048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51450-8BB8-4223-8CC2-3E5B718722D7}">
      <dsp:nvSpPr>
        <dsp:cNvPr id="0" name=""/>
        <dsp:cNvSpPr/>
      </dsp:nvSpPr>
      <dsp:spPr>
        <a:xfrm>
          <a:off x="1915080" y="2760902"/>
          <a:ext cx="1633721" cy="816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Para cada pregunta de cada dimensión </a:t>
          </a:r>
          <a:endParaRPr lang="es-EC" sz="1500" kern="1200" dirty="0"/>
        </a:p>
      </dsp:txBody>
      <dsp:txXfrm>
        <a:off x="1915080" y="2760902"/>
        <a:ext cx="1633721" cy="816665"/>
      </dsp:txXfrm>
    </dsp:sp>
    <dsp:sp modelId="{A39A5F9C-6166-4411-9088-F3AF3AE84895}">
      <dsp:nvSpPr>
        <dsp:cNvPr id="0" name=""/>
        <dsp:cNvSpPr/>
      </dsp:nvSpPr>
      <dsp:spPr>
        <a:xfrm>
          <a:off x="2287761" y="3581232"/>
          <a:ext cx="2525946" cy="252695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973F8-E0DC-4DD6-ACF5-7A72671B6508}">
      <dsp:nvSpPr>
        <dsp:cNvPr id="0" name=""/>
        <dsp:cNvSpPr/>
      </dsp:nvSpPr>
      <dsp:spPr>
        <a:xfrm>
          <a:off x="2732217" y="4297678"/>
          <a:ext cx="1633721" cy="1146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Con la misma importancia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Sumatoria de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100%</a:t>
          </a:r>
          <a:endParaRPr lang="es-EC" sz="1500" kern="1200" dirty="0"/>
        </a:p>
      </dsp:txBody>
      <dsp:txXfrm>
        <a:off x="2732217" y="4297678"/>
        <a:ext cx="1633721" cy="1146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sp>
        <p:nvSpPr>
          <p:cNvPr id="4" name="Subtítulo 2"/>
          <p:cNvSpPr txBox="1">
            <a:spLocks/>
          </p:cNvSpPr>
          <p:nvPr/>
        </p:nvSpPr>
        <p:spPr>
          <a:xfrm>
            <a:off x="1870363" y="768097"/>
            <a:ext cx="10011507" cy="496035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200" b="1" dirty="0"/>
              <a:t>DEPARTAMENTO DE CIENCIAS ECONÓMICAS </a:t>
            </a:r>
            <a:endParaRPr lang="es-EC" sz="2200" dirty="0"/>
          </a:p>
          <a:p>
            <a:pPr algn="ctr"/>
            <a:r>
              <a:rPr lang="es-EC" sz="2200" b="1" dirty="0"/>
              <a:t>ADMNISTRATIVAS Y DEL COMERCIO</a:t>
            </a:r>
            <a:endParaRPr lang="es-EC" sz="2200" dirty="0"/>
          </a:p>
          <a:p>
            <a:pPr algn="ctr"/>
            <a:r>
              <a:rPr lang="es-EC" sz="2200" b="1" dirty="0"/>
              <a:t>CARRERA DE INGENIERÍA EN ADMINISTRACIÓN TURÍSTICA Y HOTELERA</a:t>
            </a:r>
            <a:endParaRPr lang="es-EC" sz="2200" dirty="0"/>
          </a:p>
          <a:p>
            <a:pPr algn="ctr"/>
            <a:r>
              <a:rPr lang="es-EC" sz="2200" b="1" dirty="0"/>
              <a:t>TRABAJO DE TITULACIÓN, PREVIO A LA OBTENCIÓN DEL TÍTULO DE INGENIERÍA EN ADMINISTRACIÓN TURÍSTICA Y </a:t>
            </a:r>
            <a:r>
              <a:rPr lang="es-EC" sz="2200" b="1" dirty="0" smtClean="0"/>
              <a:t>HOTELERA</a:t>
            </a:r>
          </a:p>
          <a:p>
            <a:pPr algn="ctr"/>
            <a:r>
              <a:rPr lang="es-EC" sz="2200" b="1" dirty="0"/>
              <a:t>TEMA: </a:t>
            </a:r>
            <a:r>
              <a:rPr lang="es-EC" sz="2200" dirty="0"/>
              <a:t>CALIDAD DEL SERVICIO DE TRANSPORTE TERRESTRE EN EL AEROPUERTO DE QUITO</a:t>
            </a:r>
            <a:r>
              <a:rPr lang="es-EC" sz="2200" dirty="0" smtClean="0"/>
              <a:t>.</a:t>
            </a:r>
          </a:p>
          <a:p>
            <a:pPr algn="ctr"/>
            <a:r>
              <a:rPr lang="es-EC" sz="2200" b="1" dirty="0"/>
              <a:t>AUTORAS:</a:t>
            </a:r>
            <a:r>
              <a:rPr lang="es-EC" sz="2200" dirty="0"/>
              <a:t> ANDRANGO GUANOQUIZA, JOHANA ELIZABETH</a:t>
            </a:r>
          </a:p>
          <a:p>
            <a:pPr algn="ctr"/>
            <a:r>
              <a:rPr lang="es-EC" sz="2200" dirty="0"/>
              <a:t>LUNA SIMBAÑA, LORENA MIREYA</a:t>
            </a:r>
          </a:p>
          <a:p>
            <a:pPr algn="ctr"/>
            <a:r>
              <a:rPr lang="es-EC" sz="2200" b="1" dirty="0"/>
              <a:t>DIRECTORA:</a:t>
            </a:r>
            <a:r>
              <a:rPr lang="es-EC" sz="2200" dirty="0"/>
              <a:t> MSC. ÁLVAREZ GABRIELA</a:t>
            </a:r>
          </a:p>
          <a:p>
            <a:pPr algn="ctr"/>
            <a:r>
              <a:rPr lang="es-EC" sz="2200" dirty="0"/>
              <a:t>QUITO</a:t>
            </a:r>
          </a:p>
          <a:p>
            <a:pPr algn="ctr"/>
            <a:r>
              <a:rPr lang="es-EC" sz="2200" dirty="0" smtClean="0"/>
              <a:t>2017</a:t>
            </a:r>
            <a:endParaRPr lang="es-EC" dirty="0"/>
          </a:p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924455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77316" y="1089393"/>
            <a:ext cx="3605526" cy="880057"/>
          </a:xfrm>
        </p:spPr>
        <p:txBody>
          <a:bodyPr>
            <a:normAutofit/>
          </a:bodyPr>
          <a:lstStyle/>
          <a:p>
            <a:r>
              <a:rPr lang="es-EC" dirty="0" smtClean="0"/>
              <a:t>Encuesta AEROSERVICIOS </a:t>
            </a:r>
          </a:p>
          <a:p>
            <a:pPr marL="0" indent="0">
              <a:buNone/>
            </a:pPr>
            <a:r>
              <a:rPr lang="es-EC" dirty="0" smtClean="0"/>
              <a:t>y Buses Públicos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1457" t="10167" r="31226" b="8319"/>
          <a:stretch/>
        </p:blipFill>
        <p:spPr>
          <a:xfrm>
            <a:off x="6244391" y="180472"/>
            <a:ext cx="5525932" cy="604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76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46378" y="938464"/>
            <a:ext cx="8911687" cy="749968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Tratamiento y Análisis de la información 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191032"/>
              </p:ext>
            </p:extLst>
          </p:nvPr>
        </p:nvGraphicFramePr>
        <p:xfrm>
          <a:off x="2444834" y="1688432"/>
          <a:ext cx="8915400" cy="391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0661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867982"/>
              </p:ext>
            </p:extLst>
          </p:nvPr>
        </p:nvGraphicFramePr>
        <p:xfrm>
          <a:off x="585315" y="856035"/>
          <a:ext cx="5037272" cy="4846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/>
          <a:srcRect l="64195" t="52455" r="4118" b="19603"/>
          <a:stretch/>
        </p:blipFill>
        <p:spPr>
          <a:xfrm>
            <a:off x="5622587" y="1453035"/>
            <a:ext cx="6246063" cy="37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41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7400" t="24222" r="32800" b="20133"/>
          <a:stretch/>
        </p:blipFill>
        <p:spPr>
          <a:xfrm>
            <a:off x="3688080" y="523223"/>
            <a:ext cx="5730240" cy="601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62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473646"/>
              </p:ext>
            </p:extLst>
          </p:nvPr>
        </p:nvGraphicFramePr>
        <p:xfrm>
          <a:off x="821373" y="457200"/>
          <a:ext cx="6280467" cy="610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/>
          <a:srcRect l="63784" t="48248" r="15634" b="31959"/>
          <a:stretch/>
        </p:blipFill>
        <p:spPr>
          <a:xfrm>
            <a:off x="6373010" y="1424036"/>
            <a:ext cx="5146868" cy="278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17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62535" t="26125" r="14023" b="52046"/>
          <a:stretch/>
        </p:blipFill>
        <p:spPr>
          <a:xfrm>
            <a:off x="4078553" y="582132"/>
            <a:ext cx="4919162" cy="25767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62814" t="28729" r="14303" b="44481"/>
          <a:stretch/>
        </p:blipFill>
        <p:spPr>
          <a:xfrm>
            <a:off x="4194983" y="3132309"/>
            <a:ext cx="4686302" cy="308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365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495275"/>
              </p:ext>
            </p:extLst>
          </p:nvPr>
        </p:nvGraphicFramePr>
        <p:xfrm>
          <a:off x="763606" y="428937"/>
          <a:ext cx="4653251" cy="5953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64" r="736" b="7046"/>
          <a:stretch/>
        </p:blipFill>
        <p:spPr bwMode="auto">
          <a:xfrm>
            <a:off x="4865370" y="1316545"/>
            <a:ext cx="6875526" cy="4425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2150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583274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8999" y="930934"/>
            <a:ext cx="8042991" cy="831711"/>
          </a:xfrm>
        </p:spPr>
        <p:txBody>
          <a:bodyPr/>
          <a:lstStyle/>
          <a:p>
            <a:r>
              <a:rPr lang="es-EC" dirty="0" smtClean="0"/>
              <a:t>Demostración de hipótesis </a:t>
            </a:r>
            <a:endParaRPr lang="es-EC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8999" y="1716024"/>
            <a:ext cx="8915400" cy="755904"/>
          </a:xfrm>
        </p:spPr>
        <p:txBody>
          <a:bodyPr>
            <a:normAutofit/>
          </a:bodyPr>
          <a:lstStyle/>
          <a:p>
            <a:r>
              <a:rPr lang="es-EC" dirty="0" smtClean="0"/>
              <a:t>Método estadístico llamado: </a:t>
            </a:r>
            <a:r>
              <a:rPr lang="es-EC" i="1" dirty="0" smtClean="0"/>
              <a:t>t de </a:t>
            </a:r>
            <a:r>
              <a:rPr lang="es-EC" i="1" dirty="0" err="1" smtClean="0"/>
              <a:t>Student</a:t>
            </a:r>
            <a:r>
              <a:rPr lang="es-EC" i="1" dirty="0" smtClean="0"/>
              <a:t> </a:t>
            </a:r>
            <a:r>
              <a:rPr lang="es-EC" dirty="0" smtClean="0"/>
              <a:t>                                              </a:t>
            </a:r>
            <a:endParaRPr lang="es-EC" sz="4000" dirty="0"/>
          </a:p>
          <a:p>
            <a:endParaRPr lang="es-EC" i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71743" t="39519" r="18489" b="52667"/>
          <a:stretch/>
        </p:blipFill>
        <p:spPr>
          <a:xfrm>
            <a:off x="4305219" y="2282952"/>
            <a:ext cx="3103499" cy="1396579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904547983"/>
              </p:ext>
            </p:extLst>
          </p:nvPr>
        </p:nvGraphicFramePr>
        <p:xfrm>
          <a:off x="2200443" y="3563815"/>
          <a:ext cx="8575040" cy="264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58948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8047" t="34186" r="17047" b="42620"/>
          <a:stretch/>
        </p:blipFill>
        <p:spPr>
          <a:xfrm>
            <a:off x="3476746" y="925643"/>
            <a:ext cx="4745022" cy="2142588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 rotWithShape="1">
          <a:blip r:embed="rId4"/>
          <a:srcRect l="17886" t="30568" r="33715" b="12352"/>
          <a:stretch/>
        </p:blipFill>
        <p:spPr bwMode="auto">
          <a:xfrm>
            <a:off x="2912604" y="2875725"/>
            <a:ext cx="5617785" cy="3164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Llamada de nube 5"/>
              <p:cNvSpPr/>
              <p:nvPr/>
            </p:nvSpPr>
            <p:spPr>
              <a:xfrm>
                <a:off x="8827839" y="1045482"/>
                <a:ext cx="3364161" cy="2962656"/>
              </a:xfrm>
              <a:prstGeom prst="cloudCallou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C" dirty="0" smtClean="0"/>
              </a:p>
              <a:p>
                <a:pPr algn="ctr"/>
                <a:r>
                  <a:rPr lang="es-EC" dirty="0" smtClean="0"/>
                  <a:t>Debido </a:t>
                </a:r>
                <a:r>
                  <a:rPr lang="es-EC" dirty="0"/>
                  <a:t>a que la t de prueba -6,33 no cae en la región crítica, no rechazamos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C" dirty="0"/>
                  <a:t> puesto que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͞</m:t>
                    </m:r>
                  </m:oMath>
                </a14:m>
                <a:r>
                  <a:rPr lang="es-EC" dirty="0"/>
                  <a:t> ≤ 0,80</a:t>
                </a:r>
              </a:p>
              <a:p>
                <a:pPr algn="ctr"/>
                <a:endParaRPr lang="es-EC" dirty="0"/>
              </a:p>
            </p:txBody>
          </p:sp>
        </mc:Choice>
        <mc:Fallback xmlns="">
          <p:sp>
            <p:nvSpPr>
              <p:cNvPr id="6" name="Llamada de nub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9" y="1045482"/>
                <a:ext cx="3364161" cy="2962656"/>
              </a:xfrm>
              <a:prstGeom prst="cloudCallou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551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74197" y="407541"/>
            <a:ext cx="5925433" cy="1280890"/>
          </a:xfrm>
        </p:spPr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747867"/>
              </p:ext>
            </p:extLst>
          </p:nvPr>
        </p:nvGraphicFramePr>
        <p:xfrm>
          <a:off x="1266092" y="1264555"/>
          <a:ext cx="10433538" cy="5064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48849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3791" t="23023" r="36837" b="53660"/>
          <a:stretch/>
        </p:blipFill>
        <p:spPr>
          <a:xfrm>
            <a:off x="3640468" y="917351"/>
            <a:ext cx="4476307" cy="1998922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 rotWithShape="1">
          <a:blip r:embed="rId4"/>
          <a:srcRect l="5612" t="29943" r="46516" b="12977"/>
          <a:stretch/>
        </p:blipFill>
        <p:spPr bwMode="auto">
          <a:xfrm>
            <a:off x="2831070" y="3074380"/>
            <a:ext cx="5542909" cy="3242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Llamada de nube 5"/>
              <p:cNvSpPr/>
              <p:nvPr/>
            </p:nvSpPr>
            <p:spPr>
              <a:xfrm>
                <a:off x="8603673" y="1045482"/>
                <a:ext cx="3588328" cy="2962656"/>
              </a:xfrm>
              <a:prstGeom prst="cloudCallou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C" dirty="0" smtClean="0"/>
              </a:p>
              <a:p>
                <a:r>
                  <a:rPr lang="es-EC" dirty="0"/>
                  <a:t>Debido a que la t de prueba 1,62 no cae dentro del área crítica, no rechazamos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C" dirty="0"/>
                  <a:t> puesto que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͞</m:t>
                    </m:r>
                  </m:oMath>
                </a14:m>
                <a:r>
                  <a:rPr lang="es-EC" dirty="0"/>
                  <a:t>  ≤ 0,80</a:t>
                </a:r>
              </a:p>
              <a:p>
                <a:pPr algn="ctr"/>
                <a:endParaRPr lang="es-EC" dirty="0"/>
              </a:p>
            </p:txBody>
          </p:sp>
        </mc:Choice>
        <mc:Fallback xmlns="">
          <p:sp>
            <p:nvSpPr>
              <p:cNvPr id="6" name="Llamada de nub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673" y="1045482"/>
                <a:ext cx="3588328" cy="2962656"/>
              </a:xfrm>
              <a:prstGeom prst="cloudCallou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874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0722" t="21783" r="40743" b="57504"/>
          <a:stretch/>
        </p:blipFill>
        <p:spPr>
          <a:xfrm>
            <a:off x="3627563" y="1056195"/>
            <a:ext cx="4348716" cy="1775637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 rotWithShape="1">
          <a:blip r:embed="rId4"/>
          <a:srcRect l="23147" t="28384" r="28455" b="13599"/>
          <a:stretch/>
        </p:blipFill>
        <p:spPr bwMode="auto">
          <a:xfrm>
            <a:off x="2350021" y="3032921"/>
            <a:ext cx="6096147" cy="3343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Llamada de nube 5"/>
              <p:cNvSpPr/>
              <p:nvPr/>
            </p:nvSpPr>
            <p:spPr>
              <a:xfrm>
                <a:off x="8226216" y="1056195"/>
                <a:ext cx="3715847" cy="2962656"/>
              </a:xfrm>
              <a:prstGeom prst="cloudCallou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C" dirty="0" smtClean="0"/>
              </a:p>
              <a:p>
                <a:r>
                  <a:rPr lang="es-EC" dirty="0"/>
                  <a:t>Debido a que la t de prueba -5.91 no cae en la región crítica, no rechazamos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C" dirty="0"/>
                  <a:t>; puesto que  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͞</m:t>
                    </m:r>
                  </m:oMath>
                </a14:m>
                <a:r>
                  <a:rPr lang="es-EC" dirty="0"/>
                  <a:t> ≤ 0,80</a:t>
                </a:r>
              </a:p>
              <a:p>
                <a:pPr algn="ctr"/>
                <a:endParaRPr lang="es-EC" dirty="0"/>
              </a:p>
            </p:txBody>
          </p:sp>
        </mc:Choice>
        <mc:Fallback xmlns="">
          <p:sp>
            <p:nvSpPr>
              <p:cNvPr id="6" name="Llamada de nub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216" y="1056195"/>
                <a:ext cx="3715847" cy="2962656"/>
              </a:xfrm>
              <a:prstGeom prst="cloudCallou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4059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26893"/>
            <a:ext cx="12192000" cy="68115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4978" y="1017087"/>
            <a:ext cx="6767643" cy="711395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Resultados por cada empresa </a:t>
            </a:r>
            <a:endParaRPr lang="es-EC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824492819"/>
              </p:ext>
            </p:extLst>
          </p:nvPr>
        </p:nvGraphicFramePr>
        <p:xfrm>
          <a:off x="3447168" y="1728482"/>
          <a:ext cx="6623264" cy="3515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6752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96519309"/>
              </p:ext>
            </p:extLst>
          </p:nvPr>
        </p:nvGraphicFramePr>
        <p:xfrm>
          <a:off x="3353078" y="1070811"/>
          <a:ext cx="7258775" cy="4018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4921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98797552"/>
              </p:ext>
            </p:extLst>
          </p:nvPr>
        </p:nvGraphicFramePr>
        <p:xfrm>
          <a:off x="3080084" y="1106905"/>
          <a:ext cx="7339263" cy="3789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27613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953980342"/>
              </p:ext>
            </p:extLst>
          </p:nvPr>
        </p:nvGraphicFramePr>
        <p:xfrm>
          <a:off x="3847372" y="1659296"/>
          <a:ext cx="6276108" cy="349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666873" y="794084"/>
            <a:ext cx="513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Resultados por Dimensiones 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5712742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793196729"/>
              </p:ext>
            </p:extLst>
          </p:nvPr>
        </p:nvGraphicFramePr>
        <p:xfrm>
          <a:off x="4324260" y="1062060"/>
          <a:ext cx="6296892" cy="415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95839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093061094"/>
              </p:ext>
            </p:extLst>
          </p:nvPr>
        </p:nvGraphicFramePr>
        <p:xfrm>
          <a:off x="3680569" y="1097061"/>
          <a:ext cx="6930737" cy="4166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6736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669033055"/>
              </p:ext>
            </p:extLst>
          </p:nvPr>
        </p:nvGraphicFramePr>
        <p:xfrm>
          <a:off x="4182029" y="1103192"/>
          <a:ext cx="6175520" cy="385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1209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64141" y="623695"/>
            <a:ext cx="3887677" cy="560869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CONCLUSIONES </a:t>
            </a:r>
            <a:endParaRPr lang="es-EC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048267" y="1465118"/>
            <a:ext cx="9864916" cy="359982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C" dirty="0" smtClean="0"/>
              <a:t>La  Calidad de Servicio de la empresa </a:t>
            </a:r>
            <a:r>
              <a:rPr lang="es-EC" dirty="0" err="1" smtClean="0"/>
              <a:t>Aeroservicios</a:t>
            </a:r>
            <a:r>
              <a:rPr lang="es-EC" dirty="0" smtClean="0"/>
              <a:t> es Excelente con una calificación de 0,82</a:t>
            </a:r>
          </a:p>
          <a:p>
            <a:pPr algn="just"/>
            <a:r>
              <a:rPr lang="es-EC" dirty="0" smtClean="0"/>
              <a:t>La Calidad de Servicio de la empresa UNIVALLE (taxis) es Buena con una calificación de 0,73</a:t>
            </a:r>
          </a:p>
          <a:p>
            <a:pPr algn="just"/>
            <a:r>
              <a:rPr lang="es-EC" dirty="0" smtClean="0"/>
              <a:t>La calidad de Servicio de los Buses de Transporte Publico es Buena con una calificación de 0,67 </a:t>
            </a:r>
          </a:p>
          <a:p>
            <a:pPr algn="just"/>
            <a:r>
              <a:rPr lang="es-EC" dirty="0"/>
              <a:t>De manera general se puede decir que el transporte terrestre que brinda el aeropuerto Mariscal Sucre se encuentra en un nivel de calidad bueno y que a pesar de existir ciertas normas y requerimientos establecidos por las diferentes autoridades aún es necesario corregir falencias, fortalecer cualidades y establecer estándares de calidad. Para obtener un nivel de calidad óptimo es fundamental un trabajo conjunto de prestadores de servicio, representantes, autoridades públicas y privadas y usuarios, solo si  existe un compromiso de todas las partes se podrá brindar un mejor servicio. </a:t>
            </a:r>
          </a:p>
        </p:txBody>
      </p:sp>
    </p:spTree>
    <p:extLst>
      <p:ext uri="{BB962C8B-B14F-4D97-AF65-F5344CB8AC3E}">
        <p14:creationId xmlns:p14="http://schemas.microsoft.com/office/powerpoint/2010/main" val="26904062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Planteamiento del problema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89567"/>
              </p:ext>
            </p:extLst>
          </p:nvPr>
        </p:nvGraphicFramePr>
        <p:xfrm>
          <a:off x="1008184" y="1406769"/>
          <a:ext cx="10879015" cy="4765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40837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8470" y="353947"/>
            <a:ext cx="4795011" cy="60913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22284" y="1317025"/>
            <a:ext cx="8915400" cy="3777622"/>
          </a:xfrm>
        </p:spPr>
        <p:txBody>
          <a:bodyPr/>
          <a:lstStyle/>
          <a:p>
            <a:r>
              <a:rPr lang="es-EC" dirty="0"/>
              <a:t>D</a:t>
            </a:r>
            <a:r>
              <a:rPr lang="es-EC" dirty="0" smtClean="0"/>
              <a:t>esarrollar </a:t>
            </a:r>
            <a:r>
              <a:rPr lang="es-EC" dirty="0"/>
              <a:t>una cultura de servicio dentro del transporte, pero para poder lograrlo se hace indispensable que las compañías establezcan firmemente su misión, visión y objetivos; conocerlos de forma clara, esto con el fin de guiar a todos los colaboradores en un mismo sentido y hacia el mismo objetivo. </a:t>
            </a:r>
            <a:endParaRPr lang="es-EC" dirty="0" smtClean="0"/>
          </a:p>
          <a:p>
            <a:r>
              <a:rPr lang="es-EC" dirty="0" smtClean="0"/>
              <a:t>Mejorar el </a:t>
            </a:r>
            <a:r>
              <a:rPr lang="es-EC" dirty="0"/>
              <a:t>trabajo en equipo, el individualismo genera distanciamiento y por ende diferentes puntos de vista que buscan el beneficio propio de cada integrante, esto afecta al cumplimiento de metas dentro de la </a:t>
            </a:r>
            <a:r>
              <a:rPr lang="es-EC" dirty="0" smtClean="0"/>
              <a:t>empresa</a:t>
            </a:r>
          </a:p>
          <a:p>
            <a:r>
              <a:rPr lang="es-EC" dirty="0"/>
              <a:t>C</a:t>
            </a:r>
            <a:r>
              <a:rPr lang="es-EC" dirty="0" smtClean="0"/>
              <a:t>onstruir </a:t>
            </a:r>
            <a:r>
              <a:rPr lang="es-EC" dirty="0"/>
              <a:t>una cultura de colaboración despierta un sentimiento gratificante para todos, genera confianza y personas confiables lo que se transmite en mayor productividad para la empresa.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37290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901" y="624110"/>
            <a:ext cx="10027119" cy="528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438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9757" y="500397"/>
            <a:ext cx="5861802" cy="1280890"/>
          </a:xfrm>
        </p:spPr>
        <p:txBody>
          <a:bodyPr/>
          <a:lstStyle/>
          <a:p>
            <a:r>
              <a:rPr lang="es-EC" dirty="0" smtClean="0"/>
              <a:t>Objetivo 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375323"/>
              </p:ext>
            </p:extLst>
          </p:nvPr>
        </p:nvGraphicFramePr>
        <p:xfrm>
          <a:off x="2409710" y="1429600"/>
          <a:ext cx="8851849" cy="3455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38664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32377" y="424342"/>
            <a:ext cx="3795843" cy="812577"/>
          </a:xfrm>
        </p:spPr>
        <p:txBody>
          <a:bodyPr/>
          <a:lstStyle/>
          <a:p>
            <a:r>
              <a:rPr lang="es-EC" dirty="0" smtClean="0"/>
              <a:t>Justificación 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620569"/>
              </p:ext>
            </p:extLst>
          </p:nvPr>
        </p:nvGraphicFramePr>
        <p:xfrm>
          <a:off x="1597024" y="1436687"/>
          <a:ext cx="10594975" cy="4843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42201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9478" y="785474"/>
            <a:ext cx="8911687" cy="1280890"/>
          </a:xfrm>
        </p:spPr>
        <p:txBody>
          <a:bodyPr/>
          <a:lstStyle/>
          <a:p>
            <a:r>
              <a:rPr lang="es-EC" dirty="0" smtClean="0"/>
              <a:t>Marco Teórico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21577" y="1425919"/>
            <a:ext cx="10292861" cy="4032739"/>
          </a:xfrm>
        </p:spPr>
        <p:txBody>
          <a:bodyPr>
            <a:normAutofit/>
          </a:bodyPr>
          <a:lstStyle/>
          <a:p>
            <a:r>
              <a:rPr lang="es-EC" dirty="0" smtClean="0"/>
              <a:t>Se </a:t>
            </a:r>
            <a:r>
              <a:rPr lang="es-EC" dirty="0"/>
              <a:t>ha tomado como fuente bibliográfica principal la teoría propuesta  por las autoras </a:t>
            </a:r>
            <a:r>
              <a:rPr lang="es-EC" dirty="0" err="1"/>
              <a:t>Valarie</a:t>
            </a:r>
            <a:r>
              <a:rPr lang="es-EC" dirty="0"/>
              <a:t> </a:t>
            </a:r>
            <a:r>
              <a:rPr lang="es-EC" dirty="0" err="1"/>
              <a:t>Zeithaml</a:t>
            </a:r>
            <a:r>
              <a:rPr lang="es-EC" dirty="0"/>
              <a:t> &amp; Marie Jo </a:t>
            </a:r>
            <a:r>
              <a:rPr lang="es-EC" dirty="0" err="1"/>
              <a:t>Bitner</a:t>
            </a:r>
            <a:r>
              <a:rPr lang="es-EC" dirty="0"/>
              <a:t>, para quienes la Calidad del Servicio es un elemento esencial que evalúa y determina la satisfacción del cliente, a través de sus percepciones </a:t>
            </a:r>
            <a:r>
              <a:rPr lang="es-ES" dirty="0"/>
              <a:t>(</a:t>
            </a:r>
            <a:r>
              <a:rPr lang="es-ES" dirty="0" err="1"/>
              <a:t>Zeithami</a:t>
            </a:r>
            <a:r>
              <a:rPr lang="es-ES" dirty="0"/>
              <a:t> &amp; </a:t>
            </a:r>
            <a:r>
              <a:rPr lang="es-ES" dirty="0" err="1"/>
              <a:t>Bitner</a:t>
            </a:r>
            <a:r>
              <a:rPr lang="es-ES" dirty="0"/>
              <a:t>, 2000)</a:t>
            </a:r>
            <a:r>
              <a:rPr lang="es-EC" dirty="0" smtClean="0"/>
              <a:t>.</a:t>
            </a:r>
            <a:endParaRPr lang="es-EC" dirty="0"/>
          </a:p>
          <a:p>
            <a:endParaRPr lang="es-EC" dirty="0" smtClean="0"/>
          </a:p>
          <a:p>
            <a:r>
              <a:rPr lang="es-EC" dirty="0"/>
              <a:t>Además,  Vargas (citado en Domínguez, 2006) afirma también que  “la calidad es la habilidad que posee un sistema para operar de manera fiable y sostenida en el tiempo a un determinado nivel de desempeño…” (p.46</a:t>
            </a:r>
            <a:r>
              <a:rPr lang="es-EC" dirty="0" smtClean="0"/>
              <a:t>).</a:t>
            </a:r>
          </a:p>
          <a:p>
            <a:endParaRPr lang="es-EC" dirty="0"/>
          </a:p>
          <a:p>
            <a:r>
              <a:rPr lang="es-EC" dirty="0"/>
              <a:t>Para determinar que es servicio se tomó el concepto de </a:t>
            </a:r>
            <a:r>
              <a:rPr lang="es-EC" dirty="0" err="1"/>
              <a:t>Zeithaml</a:t>
            </a:r>
            <a:r>
              <a:rPr lang="es-EC" dirty="0"/>
              <a:t> et al. (2009)  que en su obra llamada Fundamentos del Marketing de Servicios, expresaron que son todo aquello que una persona puede producir y ofrecer a otras personas o </a:t>
            </a:r>
            <a:r>
              <a:rPr lang="es-EC" dirty="0" smtClean="0"/>
              <a:t>empresas</a:t>
            </a:r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4239646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5672" y="158116"/>
            <a:ext cx="3348012" cy="728029"/>
          </a:xfrm>
        </p:spPr>
        <p:txBody>
          <a:bodyPr/>
          <a:lstStyle/>
          <a:p>
            <a:r>
              <a:rPr lang="es-EC" dirty="0" smtClean="0"/>
              <a:t>Hipótesis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94339" y="1044262"/>
            <a:ext cx="10597661" cy="5239307"/>
          </a:xfrm>
        </p:spPr>
        <p:txBody>
          <a:bodyPr/>
          <a:lstStyle/>
          <a:p>
            <a:r>
              <a:rPr lang="es-EC" dirty="0"/>
              <a:t>Considerando que para este estudio se han establecido los siguientes rangos:</a:t>
            </a:r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pPr marL="0" indent="0">
              <a:buNone/>
            </a:pPr>
            <a:endParaRPr lang="es-EC" dirty="0"/>
          </a:p>
          <a:p>
            <a:r>
              <a:rPr lang="es-EC" dirty="0" smtClean="0"/>
              <a:t>Se tiene que: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39006195"/>
              </p:ext>
            </p:extLst>
          </p:nvPr>
        </p:nvGraphicFramePr>
        <p:xfrm>
          <a:off x="1594339" y="1181098"/>
          <a:ext cx="10332305" cy="2448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629440595"/>
              </p:ext>
            </p:extLst>
          </p:nvPr>
        </p:nvGraphicFramePr>
        <p:xfrm>
          <a:off x="1079756" y="3965961"/>
          <a:ext cx="10470559" cy="2317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98662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1453" y="216809"/>
            <a:ext cx="5023064" cy="759213"/>
          </a:xfrm>
        </p:spPr>
        <p:txBody>
          <a:bodyPr/>
          <a:lstStyle/>
          <a:p>
            <a:r>
              <a:rPr lang="es-EC" dirty="0" smtClean="0"/>
              <a:t>Población y Muestra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5" y="1192831"/>
            <a:ext cx="9933720" cy="4524182"/>
          </a:xfrm>
        </p:spPr>
        <p:txBody>
          <a:bodyPr>
            <a:normAutofit fontScale="85000" lnSpcReduction="10000"/>
          </a:bodyPr>
          <a:lstStyle/>
          <a:p>
            <a:r>
              <a:rPr lang="es-EC" dirty="0"/>
              <a:t>Para calcular la </a:t>
            </a:r>
            <a:r>
              <a:rPr lang="es-EC" dirty="0" smtClean="0"/>
              <a:t>muestra </a:t>
            </a:r>
            <a:r>
              <a:rPr lang="es-EC" dirty="0"/>
              <a:t>se ha </a:t>
            </a:r>
            <a:r>
              <a:rPr lang="es-EC" dirty="0" smtClean="0"/>
              <a:t>tomado el </a:t>
            </a:r>
            <a:r>
              <a:rPr lang="es-EC" dirty="0"/>
              <a:t>número total de </a:t>
            </a:r>
            <a:r>
              <a:rPr lang="es-EC" dirty="0" smtClean="0"/>
              <a:t>pasajeros nacionales </a:t>
            </a:r>
            <a:r>
              <a:rPr lang="es-EC" dirty="0"/>
              <a:t>y extranjeros que se movilizaron en el Aeropuerto Mariscal Sucre, </a:t>
            </a:r>
            <a:r>
              <a:rPr lang="es-EC" dirty="0" smtClean="0"/>
              <a:t>que fue de </a:t>
            </a:r>
            <a:r>
              <a:rPr lang="es-EC" b="1" dirty="0" smtClean="0"/>
              <a:t>2’430.237 </a:t>
            </a:r>
            <a:r>
              <a:rPr lang="es-EC" dirty="0" smtClean="0"/>
              <a:t> </a:t>
            </a:r>
            <a:r>
              <a:rPr lang="es-EC" dirty="0"/>
              <a:t>personas</a:t>
            </a:r>
            <a:r>
              <a:rPr lang="es-EC" dirty="0" smtClean="0"/>
              <a:t>.</a:t>
            </a:r>
          </a:p>
          <a:p>
            <a:r>
              <a:rPr lang="es-EC" dirty="0"/>
              <a:t>La fórmula para calcular el tamaño de muestra cuando se conoce el tamaño de la población es la siguiente: </a:t>
            </a:r>
            <a:endParaRPr lang="es-EC" dirty="0" smtClean="0"/>
          </a:p>
          <a:p>
            <a:endParaRPr lang="es-EC" dirty="0"/>
          </a:p>
          <a:p>
            <a:endParaRPr lang="es-EC" dirty="0"/>
          </a:p>
          <a:p>
            <a:pPr marL="0" indent="0">
              <a:buNone/>
            </a:pPr>
            <a:endParaRPr lang="es-EC" dirty="0" smtClean="0"/>
          </a:p>
          <a:p>
            <a:r>
              <a:rPr lang="es-EC" dirty="0" smtClean="0"/>
              <a:t>En dónde:</a:t>
            </a:r>
            <a:endParaRPr lang="es-EC" dirty="0"/>
          </a:p>
          <a:p>
            <a:pPr marL="0" indent="0">
              <a:buNone/>
            </a:pPr>
            <a:r>
              <a:rPr lang="es-EC" dirty="0"/>
              <a:t>N = tamaño de la población </a:t>
            </a:r>
          </a:p>
          <a:p>
            <a:pPr marL="0" indent="0">
              <a:buNone/>
            </a:pPr>
            <a:r>
              <a:rPr lang="es-EC" dirty="0"/>
              <a:t>Z = nivel de confianza (90%) </a:t>
            </a:r>
            <a:r>
              <a:rPr lang="es-EC" dirty="0">
                <a:solidFill>
                  <a:srgbClr val="FF0000"/>
                </a:solidFill>
              </a:rPr>
              <a:t>2.72</a:t>
            </a:r>
          </a:p>
          <a:p>
            <a:pPr marL="0" indent="0">
              <a:buNone/>
            </a:pPr>
            <a:r>
              <a:rPr lang="es-EC" dirty="0"/>
              <a:t>P = probabilidad de que tome el servicio (0.5)</a:t>
            </a:r>
          </a:p>
          <a:p>
            <a:pPr marL="0" indent="0">
              <a:buNone/>
            </a:pPr>
            <a:r>
              <a:rPr lang="es-EC" dirty="0"/>
              <a:t>Q = probabilidad de que no tome el servicio (0.5) </a:t>
            </a:r>
          </a:p>
          <a:p>
            <a:pPr marL="0" indent="0">
              <a:buNone/>
            </a:pPr>
            <a:r>
              <a:rPr lang="es-EC" dirty="0"/>
              <a:t>e =  precisión (10%) (Error máximo admisible en términos de proporción). 0.01</a:t>
            </a:r>
          </a:p>
          <a:p>
            <a:pPr marL="0" indent="0">
              <a:buNone/>
            </a:pPr>
            <a:r>
              <a:rPr lang="es-EC" dirty="0" smtClean="0"/>
              <a:t>n</a:t>
            </a:r>
            <a:r>
              <a:rPr lang="es-EC" dirty="0"/>
              <a:t>= </a:t>
            </a:r>
            <a:r>
              <a:rPr lang="es-EC" b="1" dirty="0"/>
              <a:t>271.96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0437" t="58935" r="78540" b="35219"/>
          <a:stretch/>
        </p:blipFill>
        <p:spPr>
          <a:xfrm>
            <a:off x="4934675" y="2168854"/>
            <a:ext cx="3087332" cy="92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444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814" t="17566" r="9273" b="7576"/>
          <a:stretch/>
        </p:blipFill>
        <p:spPr>
          <a:xfrm>
            <a:off x="0" y="-1"/>
            <a:ext cx="12192000" cy="68115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Instrumentos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5" y="1399505"/>
            <a:ext cx="2781278" cy="364901"/>
          </a:xfrm>
        </p:spPr>
        <p:txBody>
          <a:bodyPr>
            <a:normAutofit lnSpcReduction="10000"/>
          </a:bodyPr>
          <a:lstStyle/>
          <a:p>
            <a:r>
              <a:rPr lang="es-EC" dirty="0" smtClean="0"/>
              <a:t>Encuesta UNIVALLE</a:t>
            </a:r>
            <a:endParaRPr lang="es-EC" dirty="0"/>
          </a:p>
        </p:txBody>
      </p:sp>
      <p:pic>
        <p:nvPicPr>
          <p:cNvPr id="6" name="Imagen 5"/>
          <p:cNvPicPr/>
          <p:nvPr/>
        </p:nvPicPr>
        <p:blipFill rotWithShape="1">
          <a:blip r:embed="rId3"/>
          <a:srcRect l="34428" t="22094" r="36107" b="8452"/>
          <a:stretch/>
        </p:blipFill>
        <p:spPr bwMode="auto">
          <a:xfrm>
            <a:off x="6723529" y="221788"/>
            <a:ext cx="4781083" cy="63680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2780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668</TotalTime>
  <Words>1228</Words>
  <Application>Microsoft Office PowerPoint</Application>
  <PresentationFormat>Panorámica</PresentationFormat>
  <Paragraphs>118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Cambria Math</vt:lpstr>
      <vt:lpstr>Century Gothic</vt:lpstr>
      <vt:lpstr>Wingdings 3</vt:lpstr>
      <vt:lpstr>Espiral</vt:lpstr>
      <vt:lpstr>Presentación de PowerPoint</vt:lpstr>
      <vt:lpstr>Introducción</vt:lpstr>
      <vt:lpstr>Planteamiento del problema</vt:lpstr>
      <vt:lpstr>Objetivo </vt:lpstr>
      <vt:lpstr>Justificación </vt:lpstr>
      <vt:lpstr>Marco Teórico</vt:lpstr>
      <vt:lpstr>Hipótesis </vt:lpstr>
      <vt:lpstr>Población y Muestra</vt:lpstr>
      <vt:lpstr>Instrumentos</vt:lpstr>
      <vt:lpstr>Presentación de PowerPoint</vt:lpstr>
      <vt:lpstr>Tratamiento y Análisis de la información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</vt:lpstr>
      <vt:lpstr>Demostración de hipótesis </vt:lpstr>
      <vt:lpstr>Presentación de PowerPoint</vt:lpstr>
      <vt:lpstr>Presentación de PowerPoint</vt:lpstr>
      <vt:lpstr>Presentación de PowerPoint</vt:lpstr>
      <vt:lpstr>Resultados por cada empresa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 </vt:lpstr>
      <vt:lpstr>RECOMENDACIONES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CALIDAD EN EL SERVICIO DE TRANSPORTE</dc:title>
  <dc:creator>LORENA</dc:creator>
  <cp:lastModifiedBy>Estudiante1</cp:lastModifiedBy>
  <cp:revision>35</cp:revision>
  <dcterms:created xsi:type="dcterms:W3CDTF">2017-01-03T03:09:33Z</dcterms:created>
  <dcterms:modified xsi:type="dcterms:W3CDTF">2017-01-06T16:22:54Z</dcterms:modified>
</cp:coreProperties>
</file>