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37"/>
  </p:notesMasterIdLst>
  <p:sldIdLst>
    <p:sldId id="450" r:id="rId2"/>
    <p:sldId id="265" r:id="rId3"/>
    <p:sldId id="499" r:id="rId4"/>
    <p:sldId id="388" r:id="rId5"/>
    <p:sldId id="453" r:id="rId6"/>
    <p:sldId id="500" r:id="rId7"/>
    <p:sldId id="501" r:id="rId8"/>
    <p:sldId id="502" r:id="rId9"/>
    <p:sldId id="451" r:id="rId10"/>
    <p:sldId id="452" r:id="rId11"/>
    <p:sldId id="454" r:id="rId12"/>
    <p:sldId id="456" r:id="rId13"/>
    <p:sldId id="457" r:id="rId14"/>
    <p:sldId id="458" r:id="rId15"/>
    <p:sldId id="459" r:id="rId16"/>
    <p:sldId id="460" r:id="rId17"/>
    <p:sldId id="469" r:id="rId18"/>
    <p:sldId id="490" r:id="rId19"/>
    <p:sldId id="470" r:id="rId20"/>
    <p:sldId id="471" r:id="rId21"/>
    <p:sldId id="507" r:id="rId22"/>
    <p:sldId id="509" r:id="rId23"/>
    <p:sldId id="510" r:id="rId24"/>
    <p:sldId id="511" r:id="rId25"/>
    <p:sldId id="512" r:id="rId26"/>
    <p:sldId id="513" r:id="rId27"/>
    <p:sldId id="514" r:id="rId28"/>
    <p:sldId id="515" r:id="rId29"/>
    <p:sldId id="474" r:id="rId30"/>
    <p:sldId id="517" r:id="rId31"/>
    <p:sldId id="518" r:id="rId32"/>
    <p:sldId id="477" r:id="rId33"/>
    <p:sldId id="478" r:id="rId34"/>
    <p:sldId id="479" r:id="rId35"/>
    <p:sldId id="503"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79073" autoAdjust="0"/>
  </p:normalViewPr>
  <p:slideViewPr>
    <p:cSldViewPr>
      <p:cViewPr varScale="1">
        <p:scale>
          <a:sx n="55" d="100"/>
          <a:sy n="55" d="100"/>
        </p:scale>
        <p:origin x="-73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E40A5-A9F6-442A-908E-ECF6B94BF9A5}" type="doc">
      <dgm:prSet loTypeId="urn:microsoft.com/office/officeart/2005/8/layout/cycle5" loCatId="cycle" qsTypeId="urn:microsoft.com/office/officeart/2005/8/quickstyle/simple3" qsCatId="simple" csTypeId="urn:microsoft.com/office/officeart/2005/8/colors/colorful1" csCatId="colorful" phldr="1"/>
      <dgm:spPr/>
      <dgm:t>
        <a:bodyPr/>
        <a:lstStyle/>
        <a:p>
          <a:endParaRPr lang="es-EC"/>
        </a:p>
      </dgm:t>
    </dgm:pt>
    <dgm:pt modelId="{11AAA511-C176-4551-ABDC-C6433DE04E3D}">
      <dgm:prSet phldrT="[Texto]" custT="1"/>
      <dgm:spPr/>
      <dgm:t>
        <a:bodyPr/>
        <a:lstStyle/>
        <a:p>
          <a:pPr algn="ctr"/>
          <a:r>
            <a:rPr lang="es-EC" sz="1200" dirty="0" smtClean="0">
              <a:latin typeface="+mn-lt"/>
              <a:cs typeface="Times New Roman" pitchFamily="18" charset="0"/>
            </a:rPr>
            <a:t>En el país no existen investigaciones del comportamiento del consumidor de proyecciones cinematográficas en salas de cine.</a:t>
          </a:r>
          <a:endParaRPr lang="es-EC" sz="1200" dirty="0">
            <a:latin typeface="+mn-lt"/>
            <a:cs typeface="Times New Roman" pitchFamily="18" charset="0"/>
          </a:endParaRPr>
        </a:p>
      </dgm:t>
    </dgm:pt>
    <dgm:pt modelId="{0DF6BEED-C575-42CD-9371-414697A31F82}" type="parTrans" cxnId="{78EEF68C-A4E5-43FA-A82F-628C2914A54D}">
      <dgm:prSet/>
      <dgm:spPr/>
      <dgm:t>
        <a:bodyPr/>
        <a:lstStyle/>
        <a:p>
          <a:endParaRPr lang="es-EC" sz="1200">
            <a:latin typeface="+mn-lt"/>
            <a:cs typeface="Times New Roman" pitchFamily="18" charset="0"/>
          </a:endParaRPr>
        </a:p>
      </dgm:t>
    </dgm:pt>
    <dgm:pt modelId="{87F4818F-00C8-4C16-9B50-101C86E3E5FE}" type="sibTrans" cxnId="{78EEF68C-A4E5-43FA-A82F-628C2914A54D}">
      <dgm:prSet custT="1"/>
      <dgm:spPr/>
      <dgm:t>
        <a:bodyPr/>
        <a:lstStyle/>
        <a:p>
          <a:endParaRPr lang="es-EC" sz="1200" dirty="0">
            <a:latin typeface="+mn-lt"/>
            <a:cs typeface="Times New Roman" pitchFamily="18" charset="0"/>
          </a:endParaRPr>
        </a:p>
      </dgm:t>
    </dgm:pt>
    <dgm:pt modelId="{CBCE17F6-AFD4-47F4-9319-1F3BBF4C024E}">
      <dgm:prSet phldrT="[Texto]" custT="1"/>
      <dgm:spPr/>
      <dgm:t>
        <a:bodyPr/>
        <a:lstStyle/>
        <a:p>
          <a:r>
            <a:rPr lang="es-EC" sz="1200" dirty="0" smtClean="0"/>
            <a:t>Respecto a la economía que se vive en la actualidad el consumidor opta por buscar nuevas y económicas formas de ver películas.</a:t>
          </a:r>
          <a:endParaRPr lang="es-EC" sz="1200" dirty="0">
            <a:latin typeface="+mn-lt"/>
            <a:cs typeface="Times New Roman" pitchFamily="18" charset="0"/>
          </a:endParaRPr>
        </a:p>
      </dgm:t>
    </dgm:pt>
    <dgm:pt modelId="{29005365-6C71-4C68-BA1C-EABE215112B0}" type="parTrans" cxnId="{F2D72E03-C0DD-4C2D-BE28-24C12034245D}">
      <dgm:prSet/>
      <dgm:spPr/>
      <dgm:t>
        <a:bodyPr/>
        <a:lstStyle/>
        <a:p>
          <a:endParaRPr lang="es-EC" sz="1200">
            <a:latin typeface="+mn-lt"/>
            <a:cs typeface="Times New Roman" pitchFamily="18" charset="0"/>
          </a:endParaRPr>
        </a:p>
      </dgm:t>
    </dgm:pt>
    <dgm:pt modelId="{5A7F51F8-E433-4BF1-9B32-78788D327D30}" type="sibTrans" cxnId="{F2D72E03-C0DD-4C2D-BE28-24C12034245D}">
      <dgm:prSet custT="1"/>
      <dgm:spPr/>
      <dgm:t>
        <a:bodyPr/>
        <a:lstStyle/>
        <a:p>
          <a:endParaRPr lang="es-EC" sz="1200" dirty="0">
            <a:latin typeface="+mn-lt"/>
            <a:cs typeface="Times New Roman" pitchFamily="18" charset="0"/>
          </a:endParaRPr>
        </a:p>
      </dgm:t>
    </dgm:pt>
    <dgm:pt modelId="{B639D16C-C49F-4BFC-987C-895D3132021C}">
      <dgm:prSet phldrT="[Texto]" custT="1"/>
      <dgm:spPr/>
      <dgm:t>
        <a:bodyPr/>
        <a:lstStyle/>
        <a:p>
          <a:r>
            <a:rPr lang="es-EC" sz="1200" dirty="0" smtClean="0">
              <a:latin typeface="+mn-lt"/>
              <a:cs typeface="Times New Roman" pitchFamily="18" charset="0"/>
            </a:rPr>
            <a:t>Los cines necesitan asimilar nuevas formas de consumo para llegar a mas espectadores y recuperar inversión</a:t>
          </a:r>
          <a:endParaRPr lang="es-EC" sz="1200" dirty="0">
            <a:latin typeface="+mn-lt"/>
            <a:cs typeface="Times New Roman" pitchFamily="18" charset="0"/>
          </a:endParaRPr>
        </a:p>
      </dgm:t>
    </dgm:pt>
    <dgm:pt modelId="{44E46ABF-C2E3-43A4-82A3-A9EFED165000}" type="parTrans" cxnId="{F3E72BE8-D7C6-475B-B8BA-8148D705A70F}">
      <dgm:prSet/>
      <dgm:spPr/>
      <dgm:t>
        <a:bodyPr/>
        <a:lstStyle/>
        <a:p>
          <a:endParaRPr lang="es-EC" sz="1200">
            <a:latin typeface="+mn-lt"/>
            <a:cs typeface="Times New Roman" pitchFamily="18" charset="0"/>
          </a:endParaRPr>
        </a:p>
      </dgm:t>
    </dgm:pt>
    <dgm:pt modelId="{AB359390-02D9-46AF-9C40-46D91A786572}" type="sibTrans" cxnId="{F3E72BE8-D7C6-475B-B8BA-8148D705A70F}">
      <dgm:prSet custT="1"/>
      <dgm:spPr/>
      <dgm:t>
        <a:bodyPr/>
        <a:lstStyle/>
        <a:p>
          <a:endParaRPr lang="es-EC" sz="1200" dirty="0">
            <a:latin typeface="+mn-lt"/>
            <a:cs typeface="Times New Roman" pitchFamily="18" charset="0"/>
          </a:endParaRPr>
        </a:p>
      </dgm:t>
    </dgm:pt>
    <dgm:pt modelId="{9B7362B3-E87E-4141-A5F5-819EF7E792B8}">
      <dgm:prSet phldrT="[Texto]" custT="1"/>
      <dgm:spPr/>
      <dgm:t>
        <a:bodyPr/>
        <a:lstStyle/>
        <a:p>
          <a:r>
            <a:rPr lang="es-EC" sz="1200" dirty="0" smtClean="0"/>
            <a:t>Conocer cuales son los aspectos mas relevantes sobre el proceso que hace el consumidor para elegir a que exhibidor asistir y su proceso de compra en el mismo.</a:t>
          </a:r>
          <a:endParaRPr lang="es-EC" sz="1200" dirty="0">
            <a:latin typeface="+mn-lt"/>
            <a:cs typeface="Times New Roman" pitchFamily="18" charset="0"/>
          </a:endParaRPr>
        </a:p>
      </dgm:t>
    </dgm:pt>
    <dgm:pt modelId="{BCF34D47-F681-4AE8-B5C7-671540C521ED}" type="parTrans" cxnId="{88EC648E-AE1A-467D-A2DE-7FD215C68577}">
      <dgm:prSet/>
      <dgm:spPr/>
      <dgm:t>
        <a:bodyPr/>
        <a:lstStyle/>
        <a:p>
          <a:endParaRPr lang="es-EC" sz="1200">
            <a:latin typeface="+mn-lt"/>
            <a:cs typeface="Times New Roman" pitchFamily="18" charset="0"/>
          </a:endParaRPr>
        </a:p>
      </dgm:t>
    </dgm:pt>
    <dgm:pt modelId="{3B718530-9C83-4394-B918-57EF7DD3303D}" type="sibTrans" cxnId="{88EC648E-AE1A-467D-A2DE-7FD215C68577}">
      <dgm:prSet custT="1"/>
      <dgm:spPr/>
      <dgm:t>
        <a:bodyPr/>
        <a:lstStyle/>
        <a:p>
          <a:endParaRPr lang="es-EC" sz="1200" dirty="0">
            <a:latin typeface="+mn-lt"/>
            <a:cs typeface="Times New Roman" pitchFamily="18" charset="0"/>
          </a:endParaRPr>
        </a:p>
      </dgm:t>
    </dgm:pt>
    <dgm:pt modelId="{6DF4338C-4024-4CF5-B4FA-E1CF02FAA904}">
      <dgm:prSet phldrT="[Texto]" custT="1"/>
      <dgm:spPr/>
      <dgm:t>
        <a:bodyPr/>
        <a:lstStyle/>
        <a:p>
          <a:r>
            <a:rPr lang="es-EC" sz="1200" dirty="0" smtClean="0"/>
            <a:t>Estos estudios se muestran como herramientas clave de mercadeo para las decisiones estratégicas de inversión.</a:t>
          </a:r>
          <a:endParaRPr lang="es-EC" sz="1200" dirty="0">
            <a:latin typeface="+mn-lt"/>
            <a:cs typeface="Times New Roman" pitchFamily="18" charset="0"/>
          </a:endParaRPr>
        </a:p>
      </dgm:t>
    </dgm:pt>
    <dgm:pt modelId="{7BD47CB4-3CD5-430A-AED7-5EDBD528362A}" type="parTrans" cxnId="{6BD20B77-A60F-454B-B0A1-173ED4C21914}">
      <dgm:prSet/>
      <dgm:spPr/>
      <dgm:t>
        <a:bodyPr/>
        <a:lstStyle/>
        <a:p>
          <a:endParaRPr lang="es-EC"/>
        </a:p>
      </dgm:t>
    </dgm:pt>
    <dgm:pt modelId="{4E7A9B14-5DE6-49C3-8428-49780CAE23C4}" type="sibTrans" cxnId="{6BD20B77-A60F-454B-B0A1-173ED4C21914}">
      <dgm:prSet/>
      <dgm:spPr/>
      <dgm:t>
        <a:bodyPr/>
        <a:lstStyle/>
        <a:p>
          <a:endParaRPr lang="es-EC"/>
        </a:p>
      </dgm:t>
    </dgm:pt>
    <dgm:pt modelId="{7D0655A4-A169-4459-A5A6-F55749664CA1}" type="pres">
      <dgm:prSet presAssocID="{598E40A5-A9F6-442A-908E-ECF6B94BF9A5}" presName="cycle" presStyleCnt="0">
        <dgm:presLayoutVars>
          <dgm:dir/>
          <dgm:resizeHandles val="exact"/>
        </dgm:presLayoutVars>
      </dgm:prSet>
      <dgm:spPr/>
      <dgm:t>
        <a:bodyPr/>
        <a:lstStyle/>
        <a:p>
          <a:endParaRPr lang="es-EC"/>
        </a:p>
      </dgm:t>
    </dgm:pt>
    <dgm:pt modelId="{29BB4F79-B5B9-4B16-A760-40D5039984A6}" type="pres">
      <dgm:prSet presAssocID="{11AAA511-C176-4551-ABDC-C6433DE04E3D}" presName="node" presStyleLbl="node1" presStyleIdx="0" presStyleCnt="5" custScaleX="138397">
        <dgm:presLayoutVars>
          <dgm:bulletEnabled val="1"/>
        </dgm:presLayoutVars>
      </dgm:prSet>
      <dgm:spPr/>
      <dgm:t>
        <a:bodyPr/>
        <a:lstStyle/>
        <a:p>
          <a:endParaRPr lang="es-EC"/>
        </a:p>
      </dgm:t>
    </dgm:pt>
    <dgm:pt modelId="{CD13DC22-40D9-4C35-8017-1876CCBEA15B}" type="pres">
      <dgm:prSet presAssocID="{11AAA511-C176-4551-ABDC-C6433DE04E3D}" presName="spNode" presStyleCnt="0"/>
      <dgm:spPr/>
    </dgm:pt>
    <dgm:pt modelId="{E79E3654-9D8D-4322-BA69-B560AC3EB0D4}" type="pres">
      <dgm:prSet presAssocID="{87F4818F-00C8-4C16-9B50-101C86E3E5FE}" presName="sibTrans" presStyleLbl="sibTrans1D1" presStyleIdx="0" presStyleCnt="5"/>
      <dgm:spPr/>
      <dgm:t>
        <a:bodyPr/>
        <a:lstStyle/>
        <a:p>
          <a:endParaRPr lang="es-EC"/>
        </a:p>
      </dgm:t>
    </dgm:pt>
    <dgm:pt modelId="{A8C83B93-911B-4AA5-BEBF-7000C58FF03C}" type="pres">
      <dgm:prSet presAssocID="{6DF4338C-4024-4CF5-B4FA-E1CF02FAA904}" presName="node" presStyleLbl="node1" presStyleIdx="1" presStyleCnt="5" custScaleX="138397">
        <dgm:presLayoutVars>
          <dgm:bulletEnabled val="1"/>
        </dgm:presLayoutVars>
      </dgm:prSet>
      <dgm:spPr/>
      <dgm:t>
        <a:bodyPr/>
        <a:lstStyle/>
        <a:p>
          <a:endParaRPr lang="es-EC"/>
        </a:p>
      </dgm:t>
    </dgm:pt>
    <dgm:pt modelId="{A45067BF-A851-4C0D-82B1-6BE91F28AAC0}" type="pres">
      <dgm:prSet presAssocID="{6DF4338C-4024-4CF5-B4FA-E1CF02FAA904}" presName="spNode" presStyleCnt="0"/>
      <dgm:spPr/>
    </dgm:pt>
    <dgm:pt modelId="{82BD0104-2B4F-4597-BDDC-419DC981A5A3}" type="pres">
      <dgm:prSet presAssocID="{4E7A9B14-5DE6-49C3-8428-49780CAE23C4}" presName="sibTrans" presStyleLbl="sibTrans1D1" presStyleIdx="1" presStyleCnt="5"/>
      <dgm:spPr/>
      <dgm:t>
        <a:bodyPr/>
        <a:lstStyle/>
        <a:p>
          <a:endParaRPr lang="es-EC"/>
        </a:p>
      </dgm:t>
    </dgm:pt>
    <dgm:pt modelId="{B8B3348D-CE10-4920-BB6B-1FBD3E7A4079}" type="pres">
      <dgm:prSet presAssocID="{CBCE17F6-AFD4-47F4-9319-1F3BBF4C024E}" presName="node" presStyleLbl="node1" presStyleIdx="2" presStyleCnt="5" custScaleX="119480">
        <dgm:presLayoutVars>
          <dgm:bulletEnabled val="1"/>
        </dgm:presLayoutVars>
      </dgm:prSet>
      <dgm:spPr/>
      <dgm:t>
        <a:bodyPr/>
        <a:lstStyle/>
        <a:p>
          <a:endParaRPr lang="es-EC"/>
        </a:p>
      </dgm:t>
    </dgm:pt>
    <dgm:pt modelId="{1F395001-E726-49A7-8991-09F0EE9BB1DA}" type="pres">
      <dgm:prSet presAssocID="{CBCE17F6-AFD4-47F4-9319-1F3BBF4C024E}" presName="spNode" presStyleCnt="0"/>
      <dgm:spPr/>
    </dgm:pt>
    <dgm:pt modelId="{E1E2F69F-6317-487E-9722-2007C1933500}" type="pres">
      <dgm:prSet presAssocID="{5A7F51F8-E433-4BF1-9B32-78788D327D30}" presName="sibTrans" presStyleLbl="sibTrans1D1" presStyleIdx="2" presStyleCnt="5"/>
      <dgm:spPr/>
      <dgm:t>
        <a:bodyPr/>
        <a:lstStyle/>
        <a:p>
          <a:endParaRPr lang="es-EC"/>
        </a:p>
      </dgm:t>
    </dgm:pt>
    <dgm:pt modelId="{21955F5E-1644-414E-A602-9A8483513526}" type="pres">
      <dgm:prSet presAssocID="{B639D16C-C49F-4BFC-987C-895D3132021C}" presName="node" presStyleLbl="node1" presStyleIdx="3" presStyleCnt="5" custScaleX="113400">
        <dgm:presLayoutVars>
          <dgm:bulletEnabled val="1"/>
        </dgm:presLayoutVars>
      </dgm:prSet>
      <dgm:spPr/>
      <dgm:t>
        <a:bodyPr/>
        <a:lstStyle/>
        <a:p>
          <a:endParaRPr lang="es-EC"/>
        </a:p>
      </dgm:t>
    </dgm:pt>
    <dgm:pt modelId="{736FF9D6-4559-4BD7-96EA-DCE337670539}" type="pres">
      <dgm:prSet presAssocID="{B639D16C-C49F-4BFC-987C-895D3132021C}" presName="spNode" presStyleCnt="0"/>
      <dgm:spPr/>
    </dgm:pt>
    <dgm:pt modelId="{EA89492D-B5B7-480D-927E-29EBB40439AB}" type="pres">
      <dgm:prSet presAssocID="{AB359390-02D9-46AF-9C40-46D91A786572}" presName="sibTrans" presStyleLbl="sibTrans1D1" presStyleIdx="3" presStyleCnt="5"/>
      <dgm:spPr/>
      <dgm:t>
        <a:bodyPr/>
        <a:lstStyle/>
        <a:p>
          <a:endParaRPr lang="es-EC"/>
        </a:p>
      </dgm:t>
    </dgm:pt>
    <dgm:pt modelId="{93FE4664-6F7B-48D5-BB1B-D91E9BEB74C8}" type="pres">
      <dgm:prSet presAssocID="{9B7362B3-E87E-4141-A5F5-819EF7E792B8}" presName="node" presStyleLbl="node1" presStyleIdx="4" presStyleCnt="5" custScaleX="138489">
        <dgm:presLayoutVars>
          <dgm:bulletEnabled val="1"/>
        </dgm:presLayoutVars>
      </dgm:prSet>
      <dgm:spPr/>
      <dgm:t>
        <a:bodyPr/>
        <a:lstStyle/>
        <a:p>
          <a:endParaRPr lang="es-EC"/>
        </a:p>
      </dgm:t>
    </dgm:pt>
    <dgm:pt modelId="{9A66F0C3-93BC-4E5F-ABB1-DA51364AEE5F}" type="pres">
      <dgm:prSet presAssocID="{9B7362B3-E87E-4141-A5F5-819EF7E792B8}" presName="spNode" presStyleCnt="0"/>
      <dgm:spPr/>
    </dgm:pt>
    <dgm:pt modelId="{C2D5E3D8-F09B-46EC-87FA-449F66CCD9FC}" type="pres">
      <dgm:prSet presAssocID="{3B718530-9C83-4394-B918-57EF7DD3303D}" presName="sibTrans" presStyleLbl="sibTrans1D1" presStyleIdx="4" presStyleCnt="5"/>
      <dgm:spPr/>
      <dgm:t>
        <a:bodyPr/>
        <a:lstStyle/>
        <a:p>
          <a:endParaRPr lang="es-EC"/>
        </a:p>
      </dgm:t>
    </dgm:pt>
  </dgm:ptLst>
  <dgm:cxnLst>
    <dgm:cxn modelId="{19AACAE2-2F0A-4089-80CC-70B2AA48FB58}" type="presOf" srcId="{B639D16C-C49F-4BFC-987C-895D3132021C}" destId="{21955F5E-1644-414E-A602-9A8483513526}" srcOrd="0" destOrd="0" presId="urn:microsoft.com/office/officeart/2005/8/layout/cycle5"/>
    <dgm:cxn modelId="{CFDC703E-535F-4B62-A6D1-5B5C291CC5B9}" type="presOf" srcId="{3B718530-9C83-4394-B918-57EF7DD3303D}" destId="{C2D5E3D8-F09B-46EC-87FA-449F66CCD9FC}" srcOrd="0" destOrd="0" presId="urn:microsoft.com/office/officeart/2005/8/layout/cycle5"/>
    <dgm:cxn modelId="{A2451D37-EA19-44D6-AA85-913F33176929}" type="presOf" srcId="{6DF4338C-4024-4CF5-B4FA-E1CF02FAA904}" destId="{A8C83B93-911B-4AA5-BEBF-7000C58FF03C}" srcOrd="0" destOrd="0" presId="urn:microsoft.com/office/officeart/2005/8/layout/cycle5"/>
    <dgm:cxn modelId="{88EC648E-AE1A-467D-A2DE-7FD215C68577}" srcId="{598E40A5-A9F6-442A-908E-ECF6B94BF9A5}" destId="{9B7362B3-E87E-4141-A5F5-819EF7E792B8}" srcOrd="4" destOrd="0" parTransId="{BCF34D47-F681-4AE8-B5C7-671540C521ED}" sibTransId="{3B718530-9C83-4394-B918-57EF7DD3303D}"/>
    <dgm:cxn modelId="{1C79B3C9-B9D3-4C0A-8B4C-1DB78DBBEE4F}" type="presOf" srcId="{4E7A9B14-5DE6-49C3-8428-49780CAE23C4}" destId="{82BD0104-2B4F-4597-BDDC-419DC981A5A3}" srcOrd="0" destOrd="0" presId="urn:microsoft.com/office/officeart/2005/8/layout/cycle5"/>
    <dgm:cxn modelId="{A36BD5A3-00E8-4695-A0B9-5A21F0CC41B5}" type="presOf" srcId="{9B7362B3-E87E-4141-A5F5-819EF7E792B8}" destId="{93FE4664-6F7B-48D5-BB1B-D91E9BEB74C8}" srcOrd="0" destOrd="0" presId="urn:microsoft.com/office/officeart/2005/8/layout/cycle5"/>
    <dgm:cxn modelId="{D0425808-9B90-4A81-AAD1-B4CBA47692FD}" type="presOf" srcId="{87F4818F-00C8-4C16-9B50-101C86E3E5FE}" destId="{E79E3654-9D8D-4322-BA69-B560AC3EB0D4}" srcOrd="0" destOrd="0" presId="urn:microsoft.com/office/officeart/2005/8/layout/cycle5"/>
    <dgm:cxn modelId="{78EEF68C-A4E5-43FA-A82F-628C2914A54D}" srcId="{598E40A5-A9F6-442A-908E-ECF6B94BF9A5}" destId="{11AAA511-C176-4551-ABDC-C6433DE04E3D}" srcOrd="0" destOrd="0" parTransId="{0DF6BEED-C575-42CD-9371-414697A31F82}" sibTransId="{87F4818F-00C8-4C16-9B50-101C86E3E5FE}"/>
    <dgm:cxn modelId="{F3E72BE8-D7C6-475B-B8BA-8148D705A70F}" srcId="{598E40A5-A9F6-442A-908E-ECF6B94BF9A5}" destId="{B639D16C-C49F-4BFC-987C-895D3132021C}" srcOrd="3" destOrd="0" parTransId="{44E46ABF-C2E3-43A4-82A3-A9EFED165000}" sibTransId="{AB359390-02D9-46AF-9C40-46D91A786572}"/>
    <dgm:cxn modelId="{388A6C10-F803-4862-8BAC-909374A714F4}" type="presOf" srcId="{11AAA511-C176-4551-ABDC-C6433DE04E3D}" destId="{29BB4F79-B5B9-4B16-A760-40D5039984A6}" srcOrd="0" destOrd="0" presId="urn:microsoft.com/office/officeart/2005/8/layout/cycle5"/>
    <dgm:cxn modelId="{1071D7B6-EC8A-4B82-837B-8F275EF297EE}" type="presOf" srcId="{AB359390-02D9-46AF-9C40-46D91A786572}" destId="{EA89492D-B5B7-480D-927E-29EBB40439AB}" srcOrd="0" destOrd="0" presId="urn:microsoft.com/office/officeart/2005/8/layout/cycle5"/>
    <dgm:cxn modelId="{F3838E94-0076-4E6B-95B6-1A6DF0F75F71}" type="presOf" srcId="{5A7F51F8-E433-4BF1-9B32-78788D327D30}" destId="{E1E2F69F-6317-487E-9722-2007C1933500}" srcOrd="0" destOrd="0" presId="urn:microsoft.com/office/officeart/2005/8/layout/cycle5"/>
    <dgm:cxn modelId="{A6B632DB-7FE4-4E4F-B836-782306714A6B}" type="presOf" srcId="{CBCE17F6-AFD4-47F4-9319-1F3BBF4C024E}" destId="{B8B3348D-CE10-4920-BB6B-1FBD3E7A4079}" srcOrd="0" destOrd="0" presId="urn:microsoft.com/office/officeart/2005/8/layout/cycle5"/>
    <dgm:cxn modelId="{4F3AF46C-2E2D-46E9-9DC9-C03E620006CA}" type="presOf" srcId="{598E40A5-A9F6-442A-908E-ECF6B94BF9A5}" destId="{7D0655A4-A169-4459-A5A6-F55749664CA1}" srcOrd="0" destOrd="0" presId="urn:microsoft.com/office/officeart/2005/8/layout/cycle5"/>
    <dgm:cxn modelId="{6BD20B77-A60F-454B-B0A1-173ED4C21914}" srcId="{598E40A5-A9F6-442A-908E-ECF6B94BF9A5}" destId="{6DF4338C-4024-4CF5-B4FA-E1CF02FAA904}" srcOrd="1" destOrd="0" parTransId="{7BD47CB4-3CD5-430A-AED7-5EDBD528362A}" sibTransId="{4E7A9B14-5DE6-49C3-8428-49780CAE23C4}"/>
    <dgm:cxn modelId="{F2D72E03-C0DD-4C2D-BE28-24C12034245D}" srcId="{598E40A5-A9F6-442A-908E-ECF6B94BF9A5}" destId="{CBCE17F6-AFD4-47F4-9319-1F3BBF4C024E}" srcOrd="2" destOrd="0" parTransId="{29005365-6C71-4C68-BA1C-EABE215112B0}" sibTransId="{5A7F51F8-E433-4BF1-9B32-78788D327D30}"/>
    <dgm:cxn modelId="{A269CA60-8C47-455B-A480-68C7B59F85FB}" type="presParOf" srcId="{7D0655A4-A169-4459-A5A6-F55749664CA1}" destId="{29BB4F79-B5B9-4B16-A760-40D5039984A6}" srcOrd="0" destOrd="0" presId="urn:microsoft.com/office/officeart/2005/8/layout/cycle5"/>
    <dgm:cxn modelId="{1604660E-D930-4721-84A9-4633A0B5C0FB}" type="presParOf" srcId="{7D0655A4-A169-4459-A5A6-F55749664CA1}" destId="{CD13DC22-40D9-4C35-8017-1876CCBEA15B}" srcOrd="1" destOrd="0" presId="urn:microsoft.com/office/officeart/2005/8/layout/cycle5"/>
    <dgm:cxn modelId="{9758776F-464C-44C5-B13E-EB61A4F52739}" type="presParOf" srcId="{7D0655A4-A169-4459-A5A6-F55749664CA1}" destId="{E79E3654-9D8D-4322-BA69-B560AC3EB0D4}" srcOrd="2" destOrd="0" presId="urn:microsoft.com/office/officeart/2005/8/layout/cycle5"/>
    <dgm:cxn modelId="{3A266D48-8BB3-421C-8470-E1E456199CD9}" type="presParOf" srcId="{7D0655A4-A169-4459-A5A6-F55749664CA1}" destId="{A8C83B93-911B-4AA5-BEBF-7000C58FF03C}" srcOrd="3" destOrd="0" presId="urn:microsoft.com/office/officeart/2005/8/layout/cycle5"/>
    <dgm:cxn modelId="{F8943FDC-70A3-449E-A871-0207EE754F71}" type="presParOf" srcId="{7D0655A4-A169-4459-A5A6-F55749664CA1}" destId="{A45067BF-A851-4C0D-82B1-6BE91F28AAC0}" srcOrd="4" destOrd="0" presId="urn:microsoft.com/office/officeart/2005/8/layout/cycle5"/>
    <dgm:cxn modelId="{74ED3463-D1CD-4894-9813-B02E0B995868}" type="presParOf" srcId="{7D0655A4-A169-4459-A5A6-F55749664CA1}" destId="{82BD0104-2B4F-4597-BDDC-419DC981A5A3}" srcOrd="5" destOrd="0" presId="urn:microsoft.com/office/officeart/2005/8/layout/cycle5"/>
    <dgm:cxn modelId="{3088DBD8-AC28-4158-AB58-662B31BA6E13}" type="presParOf" srcId="{7D0655A4-A169-4459-A5A6-F55749664CA1}" destId="{B8B3348D-CE10-4920-BB6B-1FBD3E7A4079}" srcOrd="6" destOrd="0" presId="urn:microsoft.com/office/officeart/2005/8/layout/cycle5"/>
    <dgm:cxn modelId="{C9A50897-9428-4052-BFDC-E53B02D699EE}" type="presParOf" srcId="{7D0655A4-A169-4459-A5A6-F55749664CA1}" destId="{1F395001-E726-49A7-8991-09F0EE9BB1DA}" srcOrd="7" destOrd="0" presId="urn:microsoft.com/office/officeart/2005/8/layout/cycle5"/>
    <dgm:cxn modelId="{9598C46B-A76C-4128-A60F-CBF75CEAA11A}" type="presParOf" srcId="{7D0655A4-A169-4459-A5A6-F55749664CA1}" destId="{E1E2F69F-6317-487E-9722-2007C1933500}" srcOrd="8" destOrd="0" presId="urn:microsoft.com/office/officeart/2005/8/layout/cycle5"/>
    <dgm:cxn modelId="{30BB0953-445B-4264-8E48-D3EB8906BB75}" type="presParOf" srcId="{7D0655A4-A169-4459-A5A6-F55749664CA1}" destId="{21955F5E-1644-414E-A602-9A8483513526}" srcOrd="9" destOrd="0" presId="urn:microsoft.com/office/officeart/2005/8/layout/cycle5"/>
    <dgm:cxn modelId="{1AE71F71-AC33-4204-A65E-D02F2CEEADF6}" type="presParOf" srcId="{7D0655A4-A169-4459-A5A6-F55749664CA1}" destId="{736FF9D6-4559-4BD7-96EA-DCE337670539}" srcOrd="10" destOrd="0" presId="urn:microsoft.com/office/officeart/2005/8/layout/cycle5"/>
    <dgm:cxn modelId="{C6203247-785A-422B-A592-C9E6EF125CD9}" type="presParOf" srcId="{7D0655A4-A169-4459-A5A6-F55749664CA1}" destId="{EA89492D-B5B7-480D-927E-29EBB40439AB}" srcOrd="11" destOrd="0" presId="urn:microsoft.com/office/officeart/2005/8/layout/cycle5"/>
    <dgm:cxn modelId="{12E40BE4-D85F-44DC-ACD7-D43D105A654C}" type="presParOf" srcId="{7D0655A4-A169-4459-A5A6-F55749664CA1}" destId="{93FE4664-6F7B-48D5-BB1B-D91E9BEB74C8}" srcOrd="12" destOrd="0" presId="urn:microsoft.com/office/officeart/2005/8/layout/cycle5"/>
    <dgm:cxn modelId="{C1C1A7DC-7314-4B24-BA1A-2B60D8844AC4}" type="presParOf" srcId="{7D0655A4-A169-4459-A5A6-F55749664CA1}" destId="{9A66F0C3-93BC-4E5F-ABB1-DA51364AEE5F}" srcOrd="13" destOrd="0" presId="urn:microsoft.com/office/officeart/2005/8/layout/cycle5"/>
    <dgm:cxn modelId="{20240B4B-3D0E-45EF-BB18-89D6F81E94EC}" type="presParOf" srcId="{7D0655A4-A169-4459-A5A6-F55749664CA1}" destId="{C2D5E3D8-F09B-46EC-87FA-449F66CCD9F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CB5818-87F1-4816-897D-74E08A4C2C92}" type="doc">
      <dgm:prSet loTypeId="urn:microsoft.com/office/officeart/2011/layout/HexagonRadial" loCatId="officeonline" qsTypeId="urn:microsoft.com/office/officeart/2005/8/quickstyle/simple1" qsCatId="simple" csTypeId="urn:microsoft.com/office/officeart/2005/8/colors/colorful4" csCatId="colorful" phldr="1"/>
      <dgm:spPr/>
      <dgm:t>
        <a:bodyPr/>
        <a:lstStyle/>
        <a:p>
          <a:endParaRPr lang="es-EC"/>
        </a:p>
      </dgm:t>
    </dgm:pt>
    <dgm:pt modelId="{B14809FF-A450-41AA-B064-632935D151DC}">
      <dgm:prSet phldrT="[Texto]"/>
      <dgm:spPr/>
      <dgm:t>
        <a:bodyPr/>
        <a:lstStyle/>
        <a:p>
          <a:r>
            <a:rPr lang="es-EC" dirty="0" smtClean="0"/>
            <a:t>El medio por el que las personas no asisten al cine  a mirar películas son:  Internet con un 24%, Netflix con 23%, Cable con un 20%, DVD con un 19% y TV con un 12%</a:t>
          </a:r>
          <a:endParaRPr lang="es-EC" dirty="0"/>
        </a:p>
      </dgm:t>
    </dgm:pt>
    <dgm:pt modelId="{12053F8E-250D-4A8A-A15F-0080CED8D2F2}" type="parTrans" cxnId="{3C30A071-6783-43AA-A410-3268FB48FE70}">
      <dgm:prSet/>
      <dgm:spPr/>
      <dgm:t>
        <a:bodyPr/>
        <a:lstStyle/>
        <a:p>
          <a:endParaRPr lang="es-EC"/>
        </a:p>
      </dgm:t>
    </dgm:pt>
    <dgm:pt modelId="{6831F4B9-2260-4544-80C2-C89443D8C381}" type="sibTrans" cxnId="{3C30A071-6783-43AA-A410-3268FB48FE70}">
      <dgm:prSet/>
      <dgm:spPr/>
      <dgm:t>
        <a:bodyPr/>
        <a:lstStyle/>
        <a:p>
          <a:endParaRPr lang="es-EC"/>
        </a:p>
      </dgm:t>
    </dgm:pt>
    <dgm:pt modelId="{2B2AF21F-C42C-4CD4-ADA7-A030DD25E835}">
      <dgm:prSet phldrT="[Texto]"/>
      <dgm:spPr/>
      <dgm:t>
        <a:bodyPr/>
        <a:lstStyle/>
        <a:p>
          <a:r>
            <a:rPr lang="es-EC" dirty="0" smtClean="0"/>
            <a:t>Un 34% asiste al cine una vez cada 3 meses</a:t>
          </a:r>
          <a:endParaRPr lang="es-EC" dirty="0"/>
        </a:p>
      </dgm:t>
    </dgm:pt>
    <dgm:pt modelId="{9A92FA68-6A33-4490-B6BE-1FDF141D1A35}" type="parTrans" cxnId="{E5C4FC47-BFDE-4034-8329-6BCF4FAE6F2B}">
      <dgm:prSet/>
      <dgm:spPr/>
      <dgm:t>
        <a:bodyPr/>
        <a:lstStyle/>
        <a:p>
          <a:endParaRPr lang="es-EC"/>
        </a:p>
      </dgm:t>
    </dgm:pt>
    <dgm:pt modelId="{6E4147E8-89DA-4360-B5CA-0A337001A225}" type="sibTrans" cxnId="{E5C4FC47-BFDE-4034-8329-6BCF4FAE6F2B}">
      <dgm:prSet/>
      <dgm:spPr/>
      <dgm:t>
        <a:bodyPr/>
        <a:lstStyle/>
        <a:p>
          <a:endParaRPr lang="es-EC"/>
        </a:p>
      </dgm:t>
    </dgm:pt>
    <dgm:pt modelId="{B13B0392-01D7-4C37-B346-9BDDDDCD9369}">
      <dgm:prSet phldrT="[Texto]"/>
      <dgm:spPr/>
      <dgm:t>
        <a:bodyPr/>
        <a:lstStyle/>
        <a:p>
          <a:r>
            <a:rPr lang="es-EC" dirty="0" smtClean="0"/>
            <a:t>El 46% prefiere asistir en la noche  al cine para ver una película</a:t>
          </a:r>
          <a:endParaRPr lang="es-EC" dirty="0"/>
        </a:p>
      </dgm:t>
    </dgm:pt>
    <dgm:pt modelId="{4D1ADAA6-8B25-4966-9402-D58DDED92C9A}" type="parTrans" cxnId="{643034A5-457C-46BA-B8C1-23267FE9EA0D}">
      <dgm:prSet/>
      <dgm:spPr/>
      <dgm:t>
        <a:bodyPr/>
        <a:lstStyle/>
        <a:p>
          <a:endParaRPr lang="es-EC"/>
        </a:p>
      </dgm:t>
    </dgm:pt>
    <dgm:pt modelId="{C0D39710-26E1-433A-9861-7F33DA892A77}" type="sibTrans" cxnId="{643034A5-457C-46BA-B8C1-23267FE9EA0D}">
      <dgm:prSet/>
      <dgm:spPr/>
      <dgm:t>
        <a:bodyPr/>
        <a:lstStyle/>
        <a:p>
          <a:endParaRPr lang="es-EC"/>
        </a:p>
      </dgm:t>
    </dgm:pt>
    <dgm:pt modelId="{F62DC232-C9F7-46E2-BD7F-9F76A8BCFACD}">
      <dgm:prSet phldrT="[Texto]"/>
      <dgm:spPr/>
      <dgm:t>
        <a:bodyPr/>
        <a:lstStyle/>
        <a:p>
          <a:r>
            <a:rPr lang="es-EC" dirty="0" smtClean="0"/>
            <a:t>Los géneros favoritos de películas son: comedia con 19%, acción con 18%, terror con 15% y ciencia ficción con 14%.</a:t>
          </a:r>
          <a:endParaRPr lang="es-EC" dirty="0"/>
        </a:p>
      </dgm:t>
    </dgm:pt>
    <dgm:pt modelId="{DF604E01-55EC-4B06-ADCF-A077C9BC067D}" type="parTrans" cxnId="{0C8E216D-620D-4D34-8170-83D05B083988}">
      <dgm:prSet/>
      <dgm:spPr/>
      <dgm:t>
        <a:bodyPr/>
        <a:lstStyle/>
        <a:p>
          <a:endParaRPr lang="es-EC"/>
        </a:p>
      </dgm:t>
    </dgm:pt>
    <dgm:pt modelId="{5D7E79FD-DE3A-44A4-AFA5-0E93071C7557}" type="sibTrans" cxnId="{0C8E216D-620D-4D34-8170-83D05B083988}">
      <dgm:prSet/>
      <dgm:spPr/>
      <dgm:t>
        <a:bodyPr/>
        <a:lstStyle/>
        <a:p>
          <a:endParaRPr lang="es-EC"/>
        </a:p>
      </dgm:t>
    </dgm:pt>
    <dgm:pt modelId="{B3A2B69F-8BA6-4F7A-BD1B-BF123A23D8B4}">
      <dgm:prSet phldrT="[Texto]"/>
      <dgm:spPr/>
      <dgm:t>
        <a:bodyPr/>
        <a:lstStyle/>
        <a:p>
          <a:r>
            <a:rPr lang="es-EC" dirty="0" smtClean="0"/>
            <a:t>La mayoría de personas asiste con 32% con la pareja , el 31% con amigos, un 28% con familiares y un 10% con los hijos</a:t>
          </a:r>
          <a:endParaRPr lang="es-EC" dirty="0"/>
        </a:p>
      </dgm:t>
    </dgm:pt>
    <dgm:pt modelId="{EA4717A2-D023-466E-A0EA-4D6B52C4A222}" type="parTrans" cxnId="{CF1E3389-AF22-470F-92C5-B13247B624B5}">
      <dgm:prSet/>
      <dgm:spPr/>
      <dgm:t>
        <a:bodyPr/>
        <a:lstStyle/>
        <a:p>
          <a:endParaRPr lang="es-EC"/>
        </a:p>
      </dgm:t>
    </dgm:pt>
    <dgm:pt modelId="{D94CD3C6-333C-4624-8676-7B46100FA125}" type="sibTrans" cxnId="{CF1E3389-AF22-470F-92C5-B13247B624B5}">
      <dgm:prSet/>
      <dgm:spPr/>
      <dgm:t>
        <a:bodyPr/>
        <a:lstStyle/>
        <a:p>
          <a:endParaRPr lang="es-EC"/>
        </a:p>
      </dgm:t>
    </dgm:pt>
    <dgm:pt modelId="{34DF2F7B-7127-489B-AD79-89D20BC4779E}">
      <dgm:prSet phldrT="[Texto]"/>
      <dgm:spPr/>
      <dgm:t>
        <a:bodyPr/>
        <a:lstStyle/>
        <a:p>
          <a:r>
            <a:rPr lang="es-EC" dirty="0" smtClean="0"/>
            <a:t>El 39% de los encuestados dice que el servicio de bar influye mucho en su asistencia al cine</a:t>
          </a:r>
          <a:endParaRPr lang="es-EC" dirty="0"/>
        </a:p>
      </dgm:t>
    </dgm:pt>
    <dgm:pt modelId="{DEA73C0B-6FB5-4E50-9910-2ED3BD55B85B}" type="parTrans" cxnId="{AD046946-C81C-4F95-B410-E400055ECD78}">
      <dgm:prSet/>
      <dgm:spPr/>
      <dgm:t>
        <a:bodyPr/>
        <a:lstStyle/>
        <a:p>
          <a:endParaRPr lang="es-EC"/>
        </a:p>
      </dgm:t>
    </dgm:pt>
    <dgm:pt modelId="{0CE25925-2378-4EC6-8237-00C00FA5CC45}" type="sibTrans" cxnId="{AD046946-C81C-4F95-B410-E400055ECD78}">
      <dgm:prSet/>
      <dgm:spPr/>
      <dgm:t>
        <a:bodyPr/>
        <a:lstStyle/>
        <a:p>
          <a:endParaRPr lang="es-EC"/>
        </a:p>
      </dgm:t>
    </dgm:pt>
    <dgm:pt modelId="{1287CC3A-0F3B-4277-9EDB-7C7367DD6B02}">
      <dgm:prSet phldrT="[Texto]"/>
      <dgm:spPr/>
      <dgm:t>
        <a:bodyPr/>
        <a:lstStyle/>
        <a:p>
          <a:r>
            <a:rPr lang="es-EC" dirty="0" smtClean="0"/>
            <a:t>La característica fundamental para asistir al cine es el precio, las promociones y los descuentos con un 19%.</a:t>
          </a:r>
          <a:endParaRPr lang="es-EC" dirty="0"/>
        </a:p>
      </dgm:t>
    </dgm:pt>
    <dgm:pt modelId="{001DBBB8-6769-45AA-B693-03691AA1B40A}" type="parTrans" cxnId="{677B0713-C9F8-4849-BE79-2993A3282857}">
      <dgm:prSet/>
      <dgm:spPr/>
      <dgm:t>
        <a:bodyPr/>
        <a:lstStyle/>
        <a:p>
          <a:endParaRPr lang="es-EC"/>
        </a:p>
      </dgm:t>
    </dgm:pt>
    <dgm:pt modelId="{17151A8A-072D-4410-B6A1-C776FEDBB6C3}" type="sibTrans" cxnId="{677B0713-C9F8-4849-BE79-2993A3282857}">
      <dgm:prSet/>
      <dgm:spPr/>
      <dgm:t>
        <a:bodyPr/>
        <a:lstStyle/>
        <a:p>
          <a:endParaRPr lang="es-EC"/>
        </a:p>
      </dgm:t>
    </dgm:pt>
    <dgm:pt modelId="{1CBE4496-9B7A-4551-9A50-32D68F1937B8}" type="pres">
      <dgm:prSet presAssocID="{80CB5818-87F1-4816-897D-74E08A4C2C92}" presName="Name0" presStyleCnt="0">
        <dgm:presLayoutVars>
          <dgm:chMax val="1"/>
          <dgm:chPref val="1"/>
          <dgm:dir/>
          <dgm:animOne val="branch"/>
          <dgm:animLvl val="lvl"/>
        </dgm:presLayoutVars>
      </dgm:prSet>
      <dgm:spPr/>
      <dgm:t>
        <a:bodyPr/>
        <a:lstStyle/>
        <a:p>
          <a:endParaRPr lang="es-EC"/>
        </a:p>
      </dgm:t>
    </dgm:pt>
    <dgm:pt modelId="{77A49CC7-EFEC-4262-8C0D-46D33CBAFE59}" type="pres">
      <dgm:prSet presAssocID="{B14809FF-A450-41AA-B064-632935D151DC}" presName="Parent" presStyleLbl="node0" presStyleIdx="0" presStyleCnt="1">
        <dgm:presLayoutVars>
          <dgm:chMax val="6"/>
          <dgm:chPref val="6"/>
        </dgm:presLayoutVars>
      </dgm:prSet>
      <dgm:spPr/>
      <dgm:t>
        <a:bodyPr/>
        <a:lstStyle/>
        <a:p>
          <a:endParaRPr lang="es-EC"/>
        </a:p>
      </dgm:t>
    </dgm:pt>
    <dgm:pt modelId="{C9B42BF6-FD18-4A4A-9A33-A75F4E47C60F}" type="pres">
      <dgm:prSet presAssocID="{2B2AF21F-C42C-4CD4-ADA7-A030DD25E835}" presName="Accent1" presStyleCnt="0"/>
      <dgm:spPr/>
    </dgm:pt>
    <dgm:pt modelId="{D1C7184E-21F9-4956-8E5E-C9129F69BB37}" type="pres">
      <dgm:prSet presAssocID="{2B2AF21F-C42C-4CD4-ADA7-A030DD25E835}" presName="Accent" presStyleLbl="bgShp" presStyleIdx="0" presStyleCnt="6"/>
      <dgm:spPr/>
    </dgm:pt>
    <dgm:pt modelId="{EAB1B785-E731-4023-BD57-FDE4C8DD170B}" type="pres">
      <dgm:prSet presAssocID="{2B2AF21F-C42C-4CD4-ADA7-A030DD25E835}" presName="Child1" presStyleLbl="node1" presStyleIdx="0" presStyleCnt="6">
        <dgm:presLayoutVars>
          <dgm:chMax val="0"/>
          <dgm:chPref val="0"/>
          <dgm:bulletEnabled val="1"/>
        </dgm:presLayoutVars>
      </dgm:prSet>
      <dgm:spPr/>
      <dgm:t>
        <a:bodyPr/>
        <a:lstStyle/>
        <a:p>
          <a:endParaRPr lang="es-EC"/>
        </a:p>
      </dgm:t>
    </dgm:pt>
    <dgm:pt modelId="{872B0037-657F-4779-8F2A-FF2258A16A89}" type="pres">
      <dgm:prSet presAssocID="{B13B0392-01D7-4C37-B346-9BDDDDCD9369}" presName="Accent2" presStyleCnt="0"/>
      <dgm:spPr/>
    </dgm:pt>
    <dgm:pt modelId="{9266284D-6972-43F5-8C7C-0520E3ED0689}" type="pres">
      <dgm:prSet presAssocID="{B13B0392-01D7-4C37-B346-9BDDDDCD9369}" presName="Accent" presStyleLbl="bgShp" presStyleIdx="1" presStyleCnt="6"/>
      <dgm:spPr/>
    </dgm:pt>
    <dgm:pt modelId="{823370CA-DDEB-49AF-BBE1-D0AC1581E764}" type="pres">
      <dgm:prSet presAssocID="{B13B0392-01D7-4C37-B346-9BDDDDCD9369}" presName="Child2" presStyleLbl="node1" presStyleIdx="1" presStyleCnt="6">
        <dgm:presLayoutVars>
          <dgm:chMax val="0"/>
          <dgm:chPref val="0"/>
          <dgm:bulletEnabled val="1"/>
        </dgm:presLayoutVars>
      </dgm:prSet>
      <dgm:spPr/>
      <dgm:t>
        <a:bodyPr/>
        <a:lstStyle/>
        <a:p>
          <a:endParaRPr lang="es-EC"/>
        </a:p>
      </dgm:t>
    </dgm:pt>
    <dgm:pt modelId="{497FFDE0-D9FE-47C8-811B-9D13DC49126A}" type="pres">
      <dgm:prSet presAssocID="{F62DC232-C9F7-46E2-BD7F-9F76A8BCFACD}" presName="Accent3" presStyleCnt="0"/>
      <dgm:spPr/>
    </dgm:pt>
    <dgm:pt modelId="{FC56F5C5-A81D-479F-B8F7-7DCF71EC93A8}" type="pres">
      <dgm:prSet presAssocID="{F62DC232-C9F7-46E2-BD7F-9F76A8BCFACD}" presName="Accent" presStyleLbl="bgShp" presStyleIdx="2" presStyleCnt="6"/>
      <dgm:spPr/>
    </dgm:pt>
    <dgm:pt modelId="{C9B2F893-8CA0-4453-86AF-4B7866BC9AB9}" type="pres">
      <dgm:prSet presAssocID="{F62DC232-C9F7-46E2-BD7F-9F76A8BCFACD}" presName="Child3" presStyleLbl="node1" presStyleIdx="2" presStyleCnt="6">
        <dgm:presLayoutVars>
          <dgm:chMax val="0"/>
          <dgm:chPref val="0"/>
          <dgm:bulletEnabled val="1"/>
        </dgm:presLayoutVars>
      </dgm:prSet>
      <dgm:spPr/>
      <dgm:t>
        <a:bodyPr/>
        <a:lstStyle/>
        <a:p>
          <a:endParaRPr lang="es-EC"/>
        </a:p>
      </dgm:t>
    </dgm:pt>
    <dgm:pt modelId="{A2DCFE58-54F3-4925-A699-E897813C6F6A}" type="pres">
      <dgm:prSet presAssocID="{B3A2B69F-8BA6-4F7A-BD1B-BF123A23D8B4}" presName="Accent4" presStyleCnt="0"/>
      <dgm:spPr/>
    </dgm:pt>
    <dgm:pt modelId="{A56FD475-BD8E-4279-95AA-97E4FCDDC09C}" type="pres">
      <dgm:prSet presAssocID="{B3A2B69F-8BA6-4F7A-BD1B-BF123A23D8B4}" presName="Accent" presStyleLbl="bgShp" presStyleIdx="3" presStyleCnt="6"/>
      <dgm:spPr/>
    </dgm:pt>
    <dgm:pt modelId="{CCFEAC13-971C-408D-A9CD-39444853329A}" type="pres">
      <dgm:prSet presAssocID="{B3A2B69F-8BA6-4F7A-BD1B-BF123A23D8B4}" presName="Child4" presStyleLbl="node1" presStyleIdx="3" presStyleCnt="6">
        <dgm:presLayoutVars>
          <dgm:chMax val="0"/>
          <dgm:chPref val="0"/>
          <dgm:bulletEnabled val="1"/>
        </dgm:presLayoutVars>
      </dgm:prSet>
      <dgm:spPr/>
      <dgm:t>
        <a:bodyPr/>
        <a:lstStyle/>
        <a:p>
          <a:endParaRPr lang="es-EC"/>
        </a:p>
      </dgm:t>
    </dgm:pt>
    <dgm:pt modelId="{1A01B110-152C-4E3A-B90C-CF165AAEBDF6}" type="pres">
      <dgm:prSet presAssocID="{34DF2F7B-7127-489B-AD79-89D20BC4779E}" presName="Accent5" presStyleCnt="0"/>
      <dgm:spPr/>
    </dgm:pt>
    <dgm:pt modelId="{64AC3978-3B5D-41AB-A5FC-F73B4F081097}" type="pres">
      <dgm:prSet presAssocID="{34DF2F7B-7127-489B-AD79-89D20BC4779E}" presName="Accent" presStyleLbl="bgShp" presStyleIdx="4" presStyleCnt="6"/>
      <dgm:spPr/>
    </dgm:pt>
    <dgm:pt modelId="{9622F71A-ED8F-42A6-80D9-F02A7BC3BADF}" type="pres">
      <dgm:prSet presAssocID="{34DF2F7B-7127-489B-AD79-89D20BC4779E}" presName="Child5" presStyleLbl="node1" presStyleIdx="4" presStyleCnt="6">
        <dgm:presLayoutVars>
          <dgm:chMax val="0"/>
          <dgm:chPref val="0"/>
          <dgm:bulletEnabled val="1"/>
        </dgm:presLayoutVars>
      </dgm:prSet>
      <dgm:spPr/>
      <dgm:t>
        <a:bodyPr/>
        <a:lstStyle/>
        <a:p>
          <a:endParaRPr lang="es-EC"/>
        </a:p>
      </dgm:t>
    </dgm:pt>
    <dgm:pt modelId="{49625F4A-6324-4A88-BB5B-6E2C4D81B33F}" type="pres">
      <dgm:prSet presAssocID="{1287CC3A-0F3B-4277-9EDB-7C7367DD6B02}" presName="Accent6" presStyleCnt="0"/>
      <dgm:spPr/>
    </dgm:pt>
    <dgm:pt modelId="{0AC55936-5A78-45D0-AF83-81E0F4218B8C}" type="pres">
      <dgm:prSet presAssocID="{1287CC3A-0F3B-4277-9EDB-7C7367DD6B02}" presName="Accent" presStyleLbl="bgShp" presStyleIdx="5" presStyleCnt="6"/>
      <dgm:spPr/>
    </dgm:pt>
    <dgm:pt modelId="{612F1258-56E5-4155-B020-3B3F6A8AEDB1}" type="pres">
      <dgm:prSet presAssocID="{1287CC3A-0F3B-4277-9EDB-7C7367DD6B02}" presName="Child6" presStyleLbl="node1" presStyleIdx="5" presStyleCnt="6">
        <dgm:presLayoutVars>
          <dgm:chMax val="0"/>
          <dgm:chPref val="0"/>
          <dgm:bulletEnabled val="1"/>
        </dgm:presLayoutVars>
      </dgm:prSet>
      <dgm:spPr/>
      <dgm:t>
        <a:bodyPr/>
        <a:lstStyle/>
        <a:p>
          <a:endParaRPr lang="es-EC"/>
        </a:p>
      </dgm:t>
    </dgm:pt>
  </dgm:ptLst>
  <dgm:cxnLst>
    <dgm:cxn modelId="{3C30A071-6783-43AA-A410-3268FB48FE70}" srcId="{80CB5818-87F1-4816-897D-74E08A4C2C92}" destId="{B14809FF-A450-41AA-B064-632935D151DC}" srcOrd="0" destOrd="0" parTransId="{12053F8E-250D-4A8A-A15F-0080CED8D2F2}" sibTransId="{6831F4B9-2260-4544-80C2-C89443D8C381}"/>
    <dgm:cxn modelId="{AD046946-C81C-4F95-B410-E400055ECD78}" srcId="{B14809FF-A450-41AA-B064-632935D151DC}" destId="{34DF2F7B-7127-489B-AD79-89D20BC4779E}" srcOrd="4" destOrd="0" parTransId="{DEA73C0B-6FB5-4E50-9910-2ED3BD55B85B}" sibTransId="{0CE25925-2378-4EC6-8237-00C00FA5CC45}"/>
    <dgm:cxn modelId="{AAC05CBC-0C5C-4F40-AA6E-A76FE5DC89A3}" type="presOf" srcId="{B14809FF-A450-41AA-B064-632935D151DC}" destId="{77A49CC7-EFEC-4262-8C0D-46D33CBAFE59}" srcOrd="0" destOrd="0" presId="urn:microsoft.com/office/officeart/2011/layout/HexagonRadial"/>
    <dgm:cxn modelId="{60209882-7595-4BE4-B66B-7ED02CA61C66}" type="presOf" srcId="{B3A2B69F-8BA6-4F7A-BD1B-BF123A23D8B4}" destId="{CCFEAC13-971C-408D-A9CD-39444853329A}" srcOrd="0" destOrd="0" presId="urn:microsoft.com/office/officeart/2011/layout/HexagonRadial"/>
    <dgm:cxn modelId="{539D889C-6511-43A7-B606-D3968B71F3CC}" type="presOf" srcId="{B13B0392-01D7-4C37-B346-9BDDDDCD9369}" destId="{823370CA-DDEB-49AF-BBE1-D0AC1581E764}" srcOrd="0" destOrd="0" presId="urn:microsoft.com/office/officeart/2011/layout/HexagonRadial"/>
    <dgm:cxn modelId="{643034A5-457C-46BA-B8C1-23267FE9EA0D}" srcId="{B14809FF-A450-41AA-B064-632935D151DC}" destId="{B13B0392-01D7-4C37-B346-9BDDDDCD9369}" srcOrd="1" destOrd="0" parTransId="{4D1ADAA6-8B25-4966-9402-D58DDED92C9A}" sibTransId="{C0D39710-26E1-433A-9861-7F33DA892A77}"/>
    <dgm:cxn modelId="{25FE3AFC-1E5E-49B2-907E-EA4C70CD5BA4}" type="presOf" srcId="{2B2AF21F-C42C-4CD4-ADA7-A030DD25E835}" destId="{EAB1B785-E731-4023-BD57-FDE4C8DD170B}" srcOrd="0" destOrd="0" presId="urn:microsoft.com/office/officeart/2011/layout/HexagonRadial"/>
    <dgm:cxn modelId="{E5C4FC47-BFDE-4034-8329-6BCF4FAE6F2B}" srcId="{B14809FF-A450-41AA-B064-632935D151DC}" destId="{2B2AF21F-C42C-4CD4-ADA7-A030DD25E835}" srcOrd="0" destOrd="0" parTransId="{9A92FA68-6A33-4490-B6BE-1FDF141D1A35}" sibTransId="{6E4147E8-89DA-4360-B5CA-0A337001A225}"/>
    <dgm:cxn modelId="{EFB3D5AD-6725-4103-AFBD-90ACC2A23448}" type="presOf" srcId="{F62DC232-C9F7-46E2-BD7F-9F76A8BCFACD}" destId="{C9B2F893-8CA0-4453-86AF-4B7866BC9AB9}" srcOrd="0" destOrd="0" presId="urn:microsoft.com/office/officeart/2011/layout/HexagonRadial"/>
    <dgm:cxn modelId="{D35115B5-356D-4889-8245-D5E35F6E8A88}" type="presOf" srcId="{1287CC3A-0F3B-4277-9EDB-7C7367DD6B02}" destId="{612F1258-56E5-4155-B020-3B3F6A8AEDB1}" srcOrd="0" destOrd="0" presId="urn:microsoft.com/office/officeart/2011/layout/HexagonRadial"/>
    <dgm:cxn modelId="{677B0713-C9F8-4849-BE79-2993A3282857}" srcId="{B14809FF-A450-41AA-B064-632935D151DC}" destId="{1287CC3A-0F3B-4277-9EDB-7C7367DD6B02}" srcOrd="5" destOrd="0" parTransId="{001DBBB8-6769-45AA-B693-03691AA1B40A}" sibTransId="{17151A8A-072D-4410-B6A1-C776FEDBB6C3}"/>
    <dgm:cxn modelId="{0C8E216D-620D-4D34-8170-83D05B083988}" srcId="{B14809FF-A450-41AA-B064-632935D151DC}" destId="{F62DC232-C9F7-46E2-BD7F-9F76A8BCFACD}" srcOrd="2" destOrd="0" parTransId="{DF604E01-55EC-4B06-ADCF-A077C9BC067D}" sibTransId="{5D7E79FD-DE3A-44A4-AFA5-0E93071C7557}"/>
    <dgm:cxn modelId="{CF1E3389-AF22-470F-92C5-B13247B624B5}" srcId="{B14809FF-A450-41AA-B064-632935D151DC}" destId="{B3A2B69F-8BA6-4F7A-BD1B-BF123A23D8B4}" srcOrd="3" destOrd="0" parTransId="{EA4717A2-D023-466E-A0EA-4D6B52C4A222}" sibTransId="{D94CD3C6-333C-4624-8676-7B46100FA125}"/>
    <dgm:cxn modelId="{CF9FA4F8-6059-4A1E-B023-7B3166408E0A}" type="presOf" srcId="{80CB5818-87F1-4816-897D-74E08A4C2C92}" destId="{1CBE4496-9B7A-4551-9A50-32D68F1937B8}" srcOrd="0" destOrd="0" presId="urn:microsoft.com/office/officeart/2011/layout/HexagonRadial"/>
    <dgm:cxn modelId="{CCB8008F-BD5C-4BF1-AE40-B8BCD75CB2FF}" type="presOf" srcId="{34DF2F7B-7127-489B-AD79-89D20BC4779E}" destId="{9622F71A-ED8F-42A6-80D9-F02A7BC3BADF}" srcOrd="0" destOrd="0" presId="urn:microsoft.com/office/officeart/2011/layout/HexagonRadial"/>
    <dgm:cxn modelId="{0A5EEDE9-A60B-4D0A-B6F9-103E78425912}" type="presParOf" srcId="{1CBE4496-9B7A-4551-9A50-32D68F1937B8}" destId="{77A49CC7-EFEC-4262-8C0D-46D33CBAFE59}" srcOrd="0" destOrd="0" presId="urn:microsoft.com/office/officeart/2011/layout/HexagonRadial"/>
    <dgm:cxn modelId="{BB7C4462-FCA2-4090-BC74-CDD2BF94CE19}" type="presParOf" srcId="{1CBE4496-9B7A-4551-9A50-32D68F1937B8}" destId="{C9B42BF6-FD18-4A4A-9A33-A75F4E47C60F}" srcOrd="1" destOrd="0" presId="urn:microsoft.com/office/officeart/2011/layout/HexagonRadial"/>
    <dgm:cxn modelId="{49FE2608-DD22-4776-9929-3AB188EF24C0}" type="presParOf" srcId="{C9B42BF6-FD18-4A4A-9A33-A75F4E47C60F}" destId="{D1C7184E-21F9-4956-8E5E-C9129F69BB37}" srcOrd="0" destOrd="0" presId="urn:microsoft.com/office/officeart/2011/layout/HexagonRadial"/>
    <dgm:cxn modelId="{3335171C-47BB-44FE-8912-414EEDD2B8F0}" type="presParOf" srcId="{1CBE4496-9B7A-4551-9A50-32D68F1937B8}" destId="{EAB1B785-E731-4023-BD57-FDE4C8DD170B}" srcOrd="2" destOrd="0" presId="urn:microsoft.com/office/officeart/2011/layout/HexagonRadial"/>
    <dgm:cxn modelId="{AD032C35-AA7C-4B5A-9CFA-11D8D46666A1}" type="presParOf" srcId="{1CBE4496-9B7A-4551-9A50-32D68F1937B8}" destId="{872B0037-657F-4779-8F2A-FF2258A16A89}" srcOrd="3" destOrd="0" presId="urn:microsoft.com/office/officeart/2011/layout/HexagonRadial"/>
    <dgm:cxn modelId="{73E41E6B-B700-4944-AFB8-D224B5B5C9E3}" type="presParOf" srcId="{872B0037-657F-4779-8F2A-FF2258A16A89}" destId="{9266284D-6972-43F5-8C7C-0520E3ED0689}" srcOrd="0" destOrd="0" presId="urn:microsoft.com/office/officeart/2011/layout/HexagonRadial"/>
    <dgm:cxn modelId="{6173E9AA-DBA6-43ED-8D5A-7D2E3B2C8F0B}" type="presParOf" srcId="{1CBE4496-9B7A-4551-9A50-32D68F1937B8}" destId="{823370CA-DDEB-49AF-BBE1-D0AC1581E764}" srcOrd="4" destOrd="0" presId="urn:microsoft.com/office/officeart/2011/layout/HexagonRadial"/>
    <dgm:cxn modelId="{437BECEF-4438-45AA-8C01-22A3B477CB2E}" type="presParOf" srcId="{1CBE4496-9B7A-4551-9A50-32D68F1937B8}" destId="{497FFDE0-D9FE-47C8-811B-9D13DC49126A}" srcOrd="5" destOrd="0" presId="urn:microsoft.com/office/officeart/2011/layout/HexagonRadial"/>
    <dgm:cxn modelId="{D2D27F09-ECF4-4C56-8622-664028BC6DEE}" type="presParOf" srcId="{497FFDE0-D9FE-47C8-811B-9D13DC49126A}" destId="{FC56F5C5-A81D-479F-B8F7-7DCF71EC93A8}" srcOrd="0" destOrd="0" presId="urn:microsoft.com/office/officeart/2011/layout/HexagonRadial"/>
    <dgm:cxn modelId="{9B879869-B33F-488A-99A5-5BF388EB6D3C}" type="presParOf" srcId="{1CBE4496-9B7A-4551-9A50-32D68F1937B8}" destId="{C9B2F893-8CA0-4453-86AF-4B7866BC9AB9}" srcOrd="6" destOrd="0" presId="urn:microsoft.com/office/officeart/2011/layout/HexagonRadial"/>
    <dgm:cxn modelId="{BAD34A6B-8B1D-492D-94C2-169EE627C17A}" type="presParOf" srcId="{1CBE4496-9B7A-4551-9A50-32D68F1937B8}" destId="{A2DCFE58-54F3-4925-A699-E897813C6F6A}" srcOrd="7" destOrd="0" presId="urn:microsoft.com/office/officeart/2011/layout/HexagonRadial"/>
    <dgm:cxn modelId="{5E414403-EF09-4B29-9EB0-3632529AD715}" type="presParOf" srcId="{A2DCFE58-54F3-4925-A699-E897813C6F6A}" destId="{A56FD475-BD8E-4279-95AA-97E4FCDDC09C}" srcOrd="0" destOrd="0" presId="urn:microsoft.com/office/officeart/2011/layout/HexagonRadial"/>
    <dgm:cxn modelId="{EB64B1AC-E27B-4119-950F-0A3EAABDF8CA}" type="presParOf" srcId="{1CBE4496-9B7A-4551-9A50-32D68F1937B8}" destId="{CCFEAC13-971C-408D-A9CD-39444853329A}" srcOrd="8" destOrd="0" presId="urn:microsoft.com/office/officeart/2011/layout/HexagonRadial"/>
    <dgm:cxn modelId="{0B739E1F-5533-433D-91E7-A4C0A2C44215}" type="presParOf" srcId="{1CBE4496-9B7A-4551-9A50-32D68F1937B8}" destId="{1A01B110-152C-4E3A-B90C-CF165AAEBDF6}" srcOrd="9" destOrd="0" presId="urn:microsoft.com/office/officeart/2011/layout/HexagonRadial"/>
    <dgm:cxn modelId="{06316BCB-1D93-4419-8DDE-0C99117632EF}" type="presParOf" srcId="{1A01B110-152C-4E3A-B90C-CF165AAEBDF6}" destId="{64AC3978-3B5D-41AB-A5FC-F73B4F081097}" srcOrd="0" destOrd="0" presId="urn:microsoft.com/office/officeart/2011/layout/HexagonRadial"/>
    <dgm:cxn modelId="{94E6EDE6-F787-4C7A-BAF4-3CCABC4A2EDF}" type="presParOf" srcId="{1CBE4496-9B7A-4551-9A50-32D68F1937B8}" destId="{9622F71A-ED8F-42A6-80D9-F02A7BC3BADF}" srcOrd="10" destOrd="0" presId="urn:microsoft.com/office/officeart/2011/layout/HexagonRadial"/>
    <dgm:cxn modelId="{9918CF61-FD4B-4928-A0BC-E447CA8F0DA4}" type="presParOf" srcId="{1CBE4496-9B7A-4551-9A50-32D68F1937B8}" destId="{49625F4A-6324-4A88-BB5B-6E2C4D81B33F}" srcOrd="11" destOrd="0" presId="urn:microsoft.com/office/officeart/2011/layout/HexagonRadial"/>
    <dgm:cxn modelId="{251EF8E3-4348-46B9-B111-5890D91E14C5}" type="presParOf" srcId="{49625F4A-6324-4A88-BB5B-6E2C4D81B33F}" destId="{0AC55936-5A78-45D0-AF83-81E0F4218B8C}" srcOrd="0" destOrd="0" presId="urn:microsoft.com/office/officeart/2011/layout/HexagonRadial"/>
    <dgm:cxn modelId="{3AC8F299-BDC7-44D1-ABD9-6ED446F7E4DA}" type="presParOf" srcId="{1CBE4496-9B7A-4551-9A50-32D68F1937B8}" destId="{612F1258-56E5-4155-B020-3B3F6A8AEDB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EC1A8D-C6F7-4382-946F-09CB429EF153}" type="doc">
      <dgm:prSet loTypeId="urn:microsoft.com/office/officeart/2005/8/layout/pyramid2" loCatId="list" qsTypeId="urn:microsoft.com/office/officeart/2005/8/quickstyle/simple5" qsCatId="simple" csTypeId="urn:microsoft.com/office/officeart/2005/8/colors/colorful5" csCatId="colorful" phldr="1"/>
      <dgm:spPr/>
    </dgm:pt>
    <dgm:pt modelId="{81B3A4C6-56BA-4E0B-8974-EFDE0B8A5DFD}">
      <dgm:prSet phldrT="[Texto]"/>
      <dgm:spPr/>
      <dgm:t>
        <a:bodyPr/>
        <a:lstStyle/>
        <a:p>
          <a:r>
            <a:rPr lang="es-EC" dirty="0" smtClean="0"/>
            <a:t>Análisis del comportamiento de consumo de los espectadores de películas de cine Ecuatoriano</a:t>
          </a:r>
          <a:endParaRPr lang="es-EC" dirty="0"/>
        </a:p>
      </dgm:t>
    </dgm:pt>
    <dgm:pt modelId="{C2CBDF63-7327-4804-8C06-9A4E88BBA0C3}" type="parTrans" cxnId="{BAA2AAE9-C5D4-4A4E-8E82-30772A516188}">
      <dgm:prSet/>
      <dgm:spPr/>
      <dgm:t>
        <a:bodyPr/>
        <a:lstStyle/>
        <a:p>
          <a:endParaRPr lang="es-EC"/>
        </a:p>
      </dgm:t>
    </dgm:pt>
    <dgm:pt modelId="{FEE59067-A046-4798-BEC0-636D72BA7117}" type="sibTrans" cxnId="{BAA2AAE9-C5D4-4A4E-8E82-30772A516188}">
      <dgm:prSet/>
      <dgm:spPr/>
      <dgm:t>
        <a:bodyPr/>
        <a:lstStyle/>
        <a:p>
          <a:endParaRPr lang="es-EC"/>
        </a:p>
      </dgm:t>
    </dgm:pt>
    <dgm:pt modelId="{CF280AC2-14F8-46D4-9825-C99C39DDB975}">
      <dgm:prSet phldrT="[Texto]"/>
      <dgm:spPr/>
      <dgm:t>
        <a:bodyPr/>
        <a:lstStyle/>
        <a:p>
          <a:r>
            <a:rPr lang="es-EC" dirty="0" smtClean="0"/>
            <a:t>Estudio de los gustos y preferencias del consumidor de Snacks dentro de las salas de cine en las principales cadenas del país</a:t>
          </a:r>
          <a:endParaRPr lang="es-EC" dirty="0"/>
        </a:p>
      </dgm:t>
    </dgm:pt>
    <dgm:pt modelId="{7F6AB839-9EBC-4B9B-817F-482E69740B68}" type="parTrans" cxnId="{BA4AEE9E-835C-4CE1-94E4-BA26D07685AE}">
      <dgm:prSet/>
      <dgm:spPr/>
      <dgm:t>
        <a:bodyPr/>
        <a:lstStyle/>
        <a:p>
          <a:endParaRPr lang="es-EC"/>
        </a:p>
      </dgm:t>
    </dgm:pt>
    <dgm:pt modelId="{9DB461E5-FBC5-4D8D-9740-2A3C41569D0C}" type="sibTrans" cxnId="{BA4AEE9E-835C-4CE1-94E4-BA26D07685AE}">
      <dgm:prSet/>
      <dgm:spPr/>
      <dgm:t>
        <a:bodyPr/>
        <a:lstStyle/>
        <a:p>
          <a:endParaRPr lang="es-EC"/>
        </a:p>
      </dgm:t>
    </dgm:pt>
    <dgm:pt modelId="{9A3C7A77-F3D4-4A6B-A4EA-31C839A344E9}">
      <dgm:prSet phldrT="[Texto]"/>
      <dgm:spPr/>
      <dgm:t>
        <a:bodyPr/>
        <a:lstStyle/>
        <a:p>
          <a:r>
            <a:rPr lang="es-EC" dirty="0" smtClean="0"/>
            <a:t>Estudio sobre la percepción de los consumidores de boletos por medios electrónicos en el Cantón Quito</a:t>
          </a:r>
          <a:endParaRPr lang="es-EC" dirty="0"/>
        </a:p>
      </dgm:t>
    </dgm:pt>
    <dgm:pt modelId="{952839A8-72C9-4D21-8626-94C628156031}" type="parTrans" cxnId="{FF4A4797-F5CA-41ED-82CA-1B7EBC6E1434}">
      <dgm:prSet/>
      <dgm:spPr/>
      <dgm:t>
        <a:bodyPr/>
        <a:lstStyle/>
        <a:p>
          <a:endParaRPr lang="es-EC"/>
        </a:p>
      </dgm:t>
    </dgm:pt>
    <dgm:pt modelId="{2D7B450C-21AA-466F-83E9-D585C8A83628}" type="sibTrans" cxnId="{FF4A4797-F5CA-41ED-82CA-1B7EBC6E1434}">
      <dgm:prSet/>
      <dgm:spPr/>
      <dgm:t>
        <a:bodyPr/>
        <a:lstStyle/>
        <a:p>
          <a:endParaRPr lang="es-EC"/>
        </a:p>
      </dgm:t>
    </dgm:pt>
    <dgm:pt modelId="{DB53AA00-0FC6-4928-B509-1B9817449A76}">
      <dgm:prSet phldrT="[Texto]"/>
      <dgm:spPr/>
      <dgm:t>
        <a:bodyPr/>
        <a:lstStyle/>
        <a:p>
          <a:r>
            <a:rPr lang="es-EC" dirty="0" smtClean="0"/>
            <a:t>Análisis de la influencia del material publicitario en el establecimiento y en las salas de cine</a:t>
          </a:r>
          <a:endParaRPr lang="es-EC" dirty="0"/>
        </a:p>
      </dgm:t>
    </dgm:pt>
    <dgm:pt modelId="{6523BCA3-7B23-4DED-A17A-39E1F8ECF408}" type="parTrans" cxnId="{F7EA0F17-7461-4CF1-B3A3-950E82CB1CD7}">
      <dgm:prSet/>
      <dgm:spPr/>
      <dgm:t>
        <a:bodyPr/>
        <a:lstStyle/>
        <a:p>
          <a:endParaRPr lang="es-EC"/>
        </a:p>
      </dgm:t>
    </dgm:pt>
    <dgm:pt modelId="{9015B521-20B5-4B90-8BC1-987E9BD63463}" type="sibTrans" cxnId="{F7EA0F17-7461-4CF1-B3A3-950E82CB1CD7}">
      <dgm:prSet/>
      <dgm:spPr/>
      <dgm:t>
        <a:bodyPr/>
        <a:lstStyle/>
        <a:p>
          <a:endParaRPr lang="es-EC"/>
        </a:p>
      </dgm:t>
    </dgm:pt>
    <dgm:pt modelId="{05C41450-F508-4EA6-B5B0-E41BC91C166C}" type="pres">
      <dgm:prSet presAssocID="{29EC1A8D-C6F7-4382-946F-09CB429EF153}" presName="compositeShape" presStyleCnt="0">
        <dgm:presLayoutVars>
          <dgm:dir/>
          <dgm:resizeHandles/>
        </dgm:presLayoutVars>
      </dgm:prSet>
      <dgm:spPr/>
    </dgm:pt>
    <dgm:pt modelId="{71621BC4-7FD4-480A-8998-5A28B60C09A9}" type="pres">
      <dgm:prSet presAssocID="{29EC1A8D-C6F7-4382-946F-09CB429EF153}" presName="pyramid" presStyleLbl="node1" presStyleIdx="0" presStyleCnt="1"/>
      <dgm:spPr/>
    </dgm:pt>
    <dgm:pt modelId="{C2026326-2601-4C12-AC03-6D3E503D56DA}" type="pres">
      <dgm:prSet presAssocID="{29EC1A8D-C6F7-4382-946F-09CB429EF153}" presName="theList" presStyleCnt="0"/>
      <dgm:spPr/>
    </dgm:pt>
    <dgm:pt modelId="{ED309205-F56A-48EC-9A70-3E41844F4B3E}" type="pres">
      <dgm:prSet presAssocID="{81B3A4C6-56BA-4E0B-8974-EFDE0B8A5DFD}" presName="aNode" presStyleLbl="fgAcc1" presStyleIdx="0" presStyleCnt="4">
        <dgm:presLayoutVars>
          <dgm:bulletEnabled val="1"/>
        </dgm:presLayoutVars>
      </dgm:prSet>
      <dgm:spPr/>
      <dgm:t>
        <a:bodyPr/>
        <a:lstStyle/>
        <a:p>
          <a:endParaRPr lang="es-EC"/>
        </a:p>
      </dgm:t>
    </dgm:pt>
    <dgm:pt modelId="{5C825A9D-7A8E-4DED-84EC-C74407B6B257}" type="pres">
      <dgm:prSet presAssocID="{81B3A4C6-56BA-4E0B-8974-EFDE0B8A5DFD}" presName="aSpace" presStyleCnt="0"/>
      <dgm:spPr/>
    </dgm:pt>
    <dgm:pt modelId="{0BD89FC5-6FA9-4EEE-9FE1-AB3F05B3F1A3}" type="pres">
      <dgm:prSet presAssocID="{CF280AC2-14F8-46D4-9825-C99C39DDB975}" presName="aNode" presStyleLbl="fgAcc1" presStyleIdx="1" presStyleCnt="4">
        <dgm:presLayoutVars>
          <dgm:bulletEnabled val="1"/>
        </dgm:presLayoutVars>
      </dgm:prSet>
      <dgm:spPr/>
      <dgm:t>
        <a:bodyPr/>
        <a:lstStyle/>
        <a:p>
          <a:endParaRPr lang="es-EC"/>
        </a:p>
      </dgm:t>
    </dgm:pt>
    <dgm:pt modelId="{B5AB9E32-8C6D-4058-8AFE-AA4EBBF53255}" type="pres">
      <dgm:prSet presAssocID="{CF280AC2-14F8-46D4-9825-C99C39DDB975}" presName="aSpace" presStyleCnt="0"/>
      <dgm:spPr/>
    </dgm:pt>
    <dgm:pt modelId="{5D24AB1F-0458-4CB3-8419-A461C2C751FB}" type="pres">
      <dgm:prSet presAssocID="{9A3C7A77-F3D4-4A6B-A4EA-31C839A344E9}" presName="aNode" presStyleLbl="fgAcc1" presStyleIdx="2" presStyleCnt="4">
        <dgm:presLayoutVars>
          <dgm:bulletEnabled val="1"/>
        </dgm:presLayoutVars>
      </dgm:prSet>
      <dgm:spPr/>
      <dgm:t>
        <a:bodyPr/>
        <a:lstStyle/>
        <a:p>
          <a:endParaRPr lang="es-EC"/>
        </a:p>
      </dgm:t>
    </dgm:pt>
    <dgm:pt modelId="{09A98803-96C1-40E6-926A-ED169ECF0DE7}" type="pres">
      <dgm:prSet presAssocID="{9A3C7A77-F3D4-4A6B-A4EA-31C839A344E9}" presName="aSpace" presStyleCnt="0"/>
      <dgm:spPr/>
    </dgm:pt>
    <dgm:pt modelId="{228BF85E-D3BD-4A35-BDA5-8BE3BE95AD1C}" type="pres">
      <dgm:prSet presAssocID="{DB53AA00-0FC6-4928-B509-1B9817449A76}" presName="aNode" presStyleLbl="fgAcc1" presStyleIdx="3" presStyleCnt="4">
        <dgm:presLayoutVars>
          <dgm:bulletEnabled val="1"/>
        </dgm:presLayoutVars>
      </dgm:prSet>
      <dgm:spPr/>
      <dgm:t>
        <a:bodyPr/>
        <a:lstStyle/>
        <a:p>
          <a:endParaRPr lang="es-EC"/>
        </a:p>
      </dgm:t>
    </dgm:pt>
    <dgm:pt modelId="{CF2048DC-461A-4B07-BF8B-076F6C7A5BA1}" type="pres">
      <dgm:prSet presAssocID="{DB53AA00-0FC6-4928-B509-1B9817449A76}" presName="aSpace" presStyleCnt="0"/>
      <dgm:spPr/>
    </dgm:pt>
  </dgm:ptLst>
  <dgm:cxnLst>
    <dgm:cxn modelId="{30317AE2-5082-457D-953E-439849A74875}" type="presOf" srcId="{CF280AC2-14F8-46D4-9825-C99C39DDB975}" destId="{0BD89FC5-6FA9-4EEE-9FE1-AB3F05B3F1A3}" srcOrd="0" destOrd="0" presId="urn:microsoft.com/office/officeart/2005/8/layout/pyramid2"/>
    <dgm:cxn modelId="{73D0871A-9B15-41AC-90B1-E4E1E19EBF8F}" type="presOf" srcId="{29EC1A8D-C6F7-4382-946F-09CB429EF153}" destId="{05C41450-F508-4EA6-B5B0-E41BC91C166C}" srcOrd="0" destOrd="0" presId="urn:microsoft.com/office/officeart/2005/8/layout/pyramid2"/>
    <dgm:cxn modelId="{231808D6-FEE9-42A9-85B0-F4F72387A462}" type="presOf" srcId="{9A3C7A77-F3D4-4A6B-A4EA-31C839A344E9}" destId="{5D24AB1F-0458-4CB3-8419-A461C2C751FB}" srcOrd="0" destOrd="0" presId="urn:microsoft.com/office/officeart/2005/8/layout/pyramid2"/>
    <dgm:cxn modelId="{666F32BC-9CB9-45F7-B0A0-794174E9185C}" type="presOf" srcId="{81B3A4C6-56BA-4E0B-8974-EFDE0B8A5DFD}" destId="{ED309205-F56A-48EC-9A70-3E41844F4B3E}" srcOrd="0" destOrd="0" presId="urn:microsoft.com/office/officeart/2005/8/layout/pyramid2"/>
    <dgm:cxn modelId="{F7EA0F17-7461-4CF1-B3A3-950E82CB1CD7}" srcId="{29EC1A8D-C6F7-4382-946F-09CB429EF153}" destId="{DB53AA00-0FC6-4928-B509-1B9817449A76}" srcOrd="3" destOrd="0" parTransId="{6523BCA3-7B23-4DED-A17A-39E1F8ECF408}" sibTransId="{9015B521-20B5-4B90-8BC1-987E9BD63463}"/>
    <dgm:cxn modelId="{FF4A4797-F5CA-41ED-82CA-1B7EBC6E1434}" srcId="{29EC1A8D-C6F7-4382-946F-09CB429EF153}" destId="{9A3C7A77-F3D4-4A6B-A4EA-31C839A344E9}" srcOrd="2" destOrd="0" parTransId="{952839A8-72C9-4D21-8626-94C628156031}" sibTransId="{2D7B450C-21AA-466F-83E9-D585C8A83628}"/>
    <dgm:cxn modelId="{C203BAB5-6376-4159-8A67-E0A7364A4547}" type="presOf" srcId="{DB53AA00-0FC6-4928-B509-1B9817449A76}" destId="{228BF85E-D3BD-4A35-BDA5-8BE3BE95AD1C}" srcOrd="0" destOrd="0" presId="urn:microsoft.com/office/officeart/2005/8/layout/pyramid2"/>
    <dgm:cxn modelId="{BA4AEE9E-835C-4CE1-94E4-BA26D07685AE}" srcId="{29EC1A8D-C6F7-4382-946F-09CB429EF153}" destId="{CF280AC2-14F8-46D4-9825-C99C39DDB975}" srcOrd="1" destOrd="0" parTransId="{7F6AB839-9EBC-4B9B-817F-482E69740B68}" sibTransId="{9DB461E5-FBC5-4D8D-9740-2A3C41569D0C}"/>
    <dgm:cxn modelId="{BAA2AAE9-C5D4-4A4E-8E82-30772A516188}" srcId="{29EC1A8D-C6F7-4382-946F-09CB429EF153}" destId="{81B3A4C6-56BA-4E0B-8974-EFDE0B8A5DFD}" srcOrd="0" destOrd="0" parTransId="{C2CBDF63-7327-4804-8C06-9A4E88BBA0C3}" sibTransId="{FEE59067-A046-4798-BEC0-636D72BA7117}"/>
    <dgm:cxn modelId="{9617DBCA-FB2D-4AA1-9EC6-D91CE2E9DF86}" type="presParOf" srcId="{05C41450-F508-4EA6-B5B0-E41BC91C166C}" destId="{71621BC4-7FD4-480A-8998-5A28B60C09A9}" srcOrd="0" destOrd="0" presId="urn:microsoft.com/office/officeart/2005/8/layout/pyramid2"/>
    <dgm:cxn modelId="{65D203C5-A9B5-4A00-8E55-FA3F65A6B7C1}" type="presParOf" srcId="{05C41450-F508-4EA6-B5B0-E41BC91C166C}" destId="{C2026326-2601-4C12-AC03-6D3E503D56DA}" srcOrd="1" destOrd="0" presId="urn:microsoft.com/office/officeart/2005/8/layout/pyramid2"/>
    <dgm:cxn modelId="{7E18C0B4-216D-4500-9B63-8D38D54328D1}" type="presParOf" srcId="{C2026326-2601-4C12-AC03-6D3E503D56DA}" destId="{ED309205-F56A-48EC-9A70-3E41844F4B3E}" srcOrd="0" destOrd="0" presId="urn:microsoft.com/office/officeart/2005/8/layout/pyramid2"/>
    <dgm:cxn modelId="{A40CC336-7EAC-4634-B24D-7C9C859A6796}" type="presParOf" srcId="{C2026326-2601-4C12-AC03-6D3E503D56DA}" destId="{5C825A9D-7A8E-4DED-84EC-C74407B6B257}" srcOrd="1" destOrd="0" presId="urn:microsoft.com/office/officeart/2005/8/layout/pyramid2"/>
    <dgm:cxn modelId="{7AACAD70-A478-42D0-940A-5C0FA5573C28}" type="presParOf" srcId="{C2026326-2601-4C12-AC03-6D3E503D56DA}" destId="{0BD89FC5-6FA9-4EEE-9FE1-AB3F05B3F1A3}" srcOrd="2" destOrd="0" presId="urn:microsoft.com/office/officeart/2005/8/layout/pyramid2"/>
    <dgm:cxn modelId="{219B3476-1661-44F0-98DD-0C71DC1AD7E1}" type="presParOf" srcId="{C2026326-2601-4C12-AC03-6D3E503D56DA}" destId="{B5AB9E32-8C6D-4058-8AFE-AA4EBBF53255}" srcOrd="3" destOrd="0" presId="urn:microsoft.com/office/officeart/2005/8/layout/pyramid2"/>
    <dgm:cxn modelId="{1C0F87FE-9699-40EF-B4ED-0A9F989991EB}" type="presParOf" srcId="{C2026326-2601-4C12-AC03-6D3E503D56DA}" destId="{5D24AB1F-0458-4CB3-8419-A461C2C751FB}" srcOrd="4" destOrd="0" presId="urn:microsoft.com/office/officeart/2005/8/layout/pyramid2"/>
    <dgm:cxn modelId="{9618A80B-67B8-44AF-A43B-8CB30D503E8E}" type="presParOf" srcId="{C2026326-2601-4C12-AC03-6D3E503D56DA}" destId="{09A98803-96C1-40E6-926A-ED169ECF0DE7}" srcOrd="5" destOrd="0" presId="urn:microsoft.com/office/officeart/2005/8/layout/pyramid2"/>
    <dgm:cxn modelId="{9D7C8410-37F5-4DCE-A799-7CDB4700CEBC}" type="presParOf" srcId="{C2026326-2601-4C12-AC03-6D3E503D56DA}" destId="{228BF85E-D3BD-4A35-BDA5-8BE3BE95AD1C}" srcOrd="6" destOrd="0" presId="urn:microsoft.com/office/officeart/2005/8/layout/pyramid2"/>
    <dgm:cxn modelId="{D6FA3B17-D69A-4690-87D0-22EC37AF7FEA}" type="presParOf" srcId="{C2026326-2601-4C12-AC03-6D3E503D56DA}" destId="{CF2048DC-461A-4B07-BF8B-076F6C7A5BA1}"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3C7106-F65F-4EEF-94E4-7B88EB48C4D7}" type="doc">
      <dgm:prSet loTypeId="urn:microsoft.com/office/officeart/2005/8/layout/target1" loCatId="relationship" qsTypeId="urn:microsoft.com/office/officeart/2005/8/quickstyle/simple1" qsCatId="simple" csTypeId="urn:microsoft.com/office/officeart/2005/8/colors/colorful1" csCatId="colorful" phldr="1"/>
      <dgm:spPr/>
    </dgm:pt>
    <dgm:pt modelId="{2D3F753F-872D-45BB-A019-269E954C8435}">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C" sz="1050" dirty="0" smtClean="0"/>
            <a:t>El sector de proyecciones cinematográficas y audiovisuales en salas de cine de las cadenas principales en el cantón Quito y Rumiñahui, esta zambullido  en una crisis  fruto de la caída de la economía del Ecuador, que disminuye progresivamente la demanda</a:t>
          </a:r>
          <a:endParaRPr lang="es-EC" sz="1050" dirty="0"/>
        </a:p>
      </dgm:t>
    </dgm:pt>
    <dgm:pt modelId="{0D5D3BAF-F5DB-41F0-BBD9-79E2FF713BDF}" type="parTrans" cxnId="{AB31B5B0-6BD2-48D5-B12F-F4BF51DE0BCE}">
      <dgm:prSet/>
      <dgm:spPr/>
      <dgm:t>
        <a:bodyPr/>
        <a:lstStyle/>
        <a:p>
          <a:endParaRPr lang="es-EC"/>
        </a:p>
      </dgm:t>
    </dgm:pt>
    <dgm:pt modelId="{666BC5F7-B6DD-4E9B-BA5D-033F2D362794}" type="sibTrans" cxnId="{AB31B5B0-6BD2-48D5-B12F-F4BF51DE0BCE}">
      <dgm:prSet/>
      <dgm:spPr/>
      <dgm:t>
        <a:bodyPr/>
        <a:lstStyle/>
        <a:p>
          <a:endParaRPr lang="es-EC"/>
        </a:p>
      </dgm:t>
    </dgm:pt>
    <dgm:pt modelId="{B28D1D22-9CAD-45C7-B017-8F6B621B6D46}">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C" sz="1050" dirty="0" smtClean="0"/>
            <a:t>La inversión tecnológica con miras a aumentar la participación en el mercado de los principales exhibidores costó mucha inversión. Lo que provoca que para devengar estos costos suban los precios de las entradas.. </a:t>
          </a:r>
          <a:endParaRPr lang="es-EC" sz="1050" dirty="0"/>
        </a:p>
      </dgm:t>
    </dgm:pt>
    <dgm:pt modelId="{50818974-7A76-4128-90E2-21884C4CB081}" type="parTrans" cxnId="{26C4CD78-1E78-467E-A54D-F0A4337B43C9}">
      <dgm:prSet/>
      <dgm:spPr/>
      <dgm:t>
        <a:bodyPr/>
        <a:lstStyle/>
        <a:p>
          <a:endParaRPr lang="es-EC"/>
        </a:p>
      </dgm:t>
    </dgm:pt>
    <dgm:pt modelId="{172E5B30-4E5E-45E0-B5A4-996FBE10F8A1}" type="sibTrans" cxnId="{26C4CD78-1E78-467E-A54D-F0A4337B43C9}">
      <dgm:prSet/>
      <dgm:spPr/>
      <dgm:t>
        <a:bodyPr/>
        <a:lstStyle/>
        <a:p>
          <a:endParaRPr lang="es-EC"/>
        </a:p>
      </dgm:t>
    </dgm:pt>
    <dgm:pt modelId="{2623FAAF-8ADA-408E-B698-CA6A883E18C7}">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C" sz="1050" dirty="0" smtClean="0"/>
            <a:t>La cadena Multicines es la numero uno, porque cumple  con la necesidades de los clientes. Su percepción acerca de las salas de cines y evidenciar su comportamiento de consumo a través de sus  ofertas y nuevas formas de experiencias de ocio y entretenimiento en las  salas de cine han provocado este que estén en la mente del consumidor.</a:t>
          </a:r>
          <a:endParaRPr lang="es-EC" sz="1050" dirty="0"/>
        </a:p>
      </dgm:t>
    </dgm:pt>
    <dgm:pt modelId="{EB44B95A-9122-4EBB-B8CD-F08DCE0EB358}" type="parTrans" cxnId="{FD5F6FE1-86CB-4AC1-B48D-C34D42C07140}">
      <dgm:prSet/>
      <dgm:spPr/>
      <dgm:t>
        <a:bodyPr/>
        <a:lstStyle/>
        <a:p>
          <a:endParaRPr lang="es-EC"/>
        </a:p>
      </dgm:t>
    </dgm:pt>
    <dgm:pt modelId="{B3CF5231-AA48-426F-8A03-6F47026DD6CA}" type="sibTrans" cxnId="{FD5F6FE1-86CB-4AC1-B48D-C34D42C07140}">
      <dgm:prSet/>
      <dgm:spPr/>
      <dgm:t>
        <a:bodyPr/>
        <a:lstStyle/>
        <a:p>
          <a:endParaRPr lang="es-EC"/>
        </a:p>
      </dgm:t>
    </dgm:pt>
    <dgm:pt modelId="{FAD35677-B83E-47C4-8347-50C73622DC3A}">
      <dgm:prSet/>
      <dgm:spPr/>
      <dgm:t>
        <a:bodyPr/>
        <a:lstStyle/>
        <a:p>
          <a:endParaRPr lang="es-EC"/>
        </a:p>
      </dgm:t>
    </dgm:pt>
    <dgm:pt modelId="{12FCAB5F-3C74-458E-8BB1-CC805197F6A8}" type="parTrans" cxnId="{BD4E28DD-A146-4DA4-B604-E80E6574C1CA}">
      <dgm:prSet/>
      <dgm:spPr/>
      <dgm:t>
        <a:bodyPr/>
        <a:lstStyle/>
        <a:p>
          <a:endParaRPr lang="es-EC"/>
        </a:p>
      </dgm:t>
    </dgm:pt>
    <dgm:pt modelId="{71F17DE7-1D29-46D4-8B26-0909A4945DED}" type="sibTrans" cxnId="{BD4E28DD-A146-4DA4-B604-E80E6574C1CA}">
      <dgm:prSet/>
      <dgm:spPr/>
      <dgm:t>
        <a:bodyPr/>
        <a:lstStyle/>
        <a:p>
          <a:endParaRPr lang="es-EC"/>
        </a:p>
      </dgm:t>
    </dgm:pt>
    <dgm:pt modelId="{98AEFDFE-3B9B-4D9F-A5AE-DE7C81DF17E6}" type="pres">
      <dgm:prSet presAssocID="{EC3C7106-F65F-4EEF-94E4-7B88EB48C4D7}" presName="composite" presStyleCnt="0">
        <dgm:presLayoutVars>
          <dgm:chMax val="5"/>
          <dgm:dir/>
          <dgm:resizeHandles val="exact"/>
        </dgm:presLayoutVars>
      </dgm:prSet>
      <dgm:spPr/>
    </dgm:pt>
    <dgm:pt modelId="{4150F49D-3380-4971-8A76-D04973D3EB4C}" type="pres">
      <dgm:prSet presAssocID="{2D3F753F-872D-45BB-A019-269E954C8435}" presName="circle1" presStyleLbl="lnNode1" presStyleIdx="0" presStyleCnt="4"/>
      <dgm:spPr/>
    </dgm:pt>
    <dgm:pt modelId="{7AF9B3C6-78FC-438D-BE03-40E10A585B07}" type="pres">
      <dgm:prSet presAssocID="{2D3F753F-872D-45BB-A019-269E954C8435}" presName="text1" presStyleLbl="revTx" presStyleIdx="0" presStyleCnt="4" custScaleX="193334" custScaleY="93100" custLinFactNeighborX="44360" custLinFactNeighborY="10429">
        <dgm:presLayoutVars>
          <dgm:bulletEnabled val="1"/>
        </dgm:presLayoutVars>
      </dgm:prSet>
      <dgm:spPr/>
      <dgm:t>
        <a:bodyPr/>
        <a:lstStyle/>
        <a:p>
          <a:endParaRPr lang="es-EC"/>
        </a:p>
      </dgm:t>
    </dgm:pt>
    <dgm:pt modelId="{FDA308A9-EF46-4877-9403-C8E0E3DD5CA4}" type="pres">
      <dgm:prSet presAssocID="{2D3F753F-872D-45BB-A019-269E954C8435}" presName="line1" presStyleLbl="callout" presStyleIdx="0" presStyleCnt="8"/>
      <dgm:spPr/>
    </dgm:pt>
    <dgm:pt modelId="{1DF7F77B-D48A-4656-B724-D0789CA9A508}" type="pres">
      <dgm:prSet presAssocID="{2D3F753F-872D-45BB-A019-269E954C8435}" presName="d1" presStyleLbl="callout" presStyleIdx="1" presStyleCnt="8"/>
      <dgm:spPr/>
    </dgm:pt>
    <dgm:pt modelId="{9B9AAD85-44F4-41CC-94C1-47B95F734960}" type="pres">
      <dgm:prSet presAssocID="{B28D1D22-9CAD-45C7-B017-8F6B621B6D46}" presName="circle2" presStyleLbl="lnNode1" presStyleIdx="1" presStyleCnt="4"/>
      <dgm:spPr/>
    </dgm:pt>
    <dgm:pt modelId="{E0BB8393-6AF6-49F3-B88F-FCEE505C7C27}" type="pres">
      <dgm:prSet presAssocID="{B28D1D22-9CAD-45C7-B017-8F6B621B6D46}" presName="text2" presStyleLbl="revTx" presStyleIdx="1" presStyleCnt="4" custScaleX="192051" custScaleY="93887" custLinFactNeighborX="43995" custLinFactNeighborY="33566">
        <dgm:presLayoutVars>
          <dgm:bulletEnabled val="1"/>
        </dgm:presLayoutVars>
      </dgm:prSet>
      <dgm:spPr/>
      <dgm:t>
        <a:bodyPr/>
        <a:lstStyle/>
        <a:p>
          <a:endParaRPr lang="es-EC"/>
        </a:p>
      </dgm:t>
    </dgm:pt>
    <dgm:pt modelId="{6D36EF2B-ECA6-4CD5-9910-5EFC4B091F8E}" type="pres">
      <dgm:prSet presAssocID="{B28D1D22-9CAD-45C7-B017-8F6B621B6D46}" presName="line2" presStyleLbl="callout" presStyleIdx="2" presStyleCnt="8"/>
      <dgm:spPr/>
    </dgm:pt>
    <dgm:pt modelId="{AB73488B-E2F9-402C-9948-EB71DF6DF406}" type="pres">
      <dgm:prSet presAssocID="{B28D1D22-9CAD-45C7-B017-8F6B621B6D46}" presName="d2" presStyleLbl="callout" presStyleIdx="3" presStyleCnt="8"/>
      <dgm:spPr/>
    </dgm:pt>
    <dgm:pt modelId="{BF4379C3-D387-4FD4-B248-B10A47366AAD}" type="pres">
      <dgm:prSet presAssocID="{FAD35677-B83E-47C4-8347-50C73622DC3A}" presName="circle3" presStyleLbl="lnNode1" presStyleIdx="2" presStyleCnt="4"/>
      <dgm:spPr/>
    </dgm:pt>
    <dgm:pt modelId="{1B7452BE-DD34-4033-8760-AC559562B980}" type="pres">
      <dgm:prSet presAssocID="{FAD35677-B83E-47C4-8347-50C73622DC3A}" presName="text3" presStyleLbl="revTx" presStyleIdx="2" presStyleCnt="4">
        <dgm:presLayoutVars>
          <dgm:bulletEnabled val="1"/>
        </dgm:presLayoutVars>
      </dgm:prSet>
      <dgm:spPr/>
      <dgm:t>
        <a:bodyPr/>
        <a:lstStyle/>
        <a:p>
          <a:endParaRPr lang="es-EC"/>
        </a:p>
      </dgm:t>
    </dgm:pt>
    <dgm:pt modelId="{AF6DFEB5-14B6-4AB5-8C8A-EDCEC07BE6AF}" type="pres">
      <dgm:prSet presAssocID="{FAD35677-B83E-47C4-8347-50C73622DC3A}" presName="line3" presStyleLbl="callout" presStyleIdx="4" presStyleCnt="8"/>
      <dgm:spPr/>
    </dgm:pt>
    <dgm:pt modelId="{4ACA2B85-3667-4838-8281-3FC3856C82E5}" type="pres">
      <dgm:prSet presAssocID="{FAD35677-B83E-47C4-8347-50C73622DC3A}" presName="d3" presStyleLbl="callout" presStyleIdx="5" presStyleCnt="8"/>
      <dgm:spPr/>
    </dgm:pt>
    <dgm:pt modelId="{8298053E-1F3D-4C23-AEC8-F089DC178310}" type="pres">
      <dgm:prSet presAssocID="{2623FAAF-8ADA-408E-B698-CA6A883E18C7}" presName="circle4" presStyleLbl="lnNode1" presStyleIdx="3" presStyleCnt="4"/>
      <dgm:spPr/>
    </dgm:pt>
    <dgm:pt modelId="{DBBE62D4-311B-4765-91E9-AFA19765422A}" type="pres">
      <dgm:prSet presAssocID="{2623FAAF-8ADA-408E-B698-CA6A883E18C7}" presName="text4" presStyleLbl="revTx" presStyleIdx="3" presStyleCnt="4" custScaleX="193590" custScaleY="117991" custLinFactNeighborX="44551" custLinFactNeighborY="96429">
        <dgm:presLayoutVars>
          <dgm:bulletEnabled val="1"/>
        </dgm:presLayoutVars>
      </dgm:prSet>
      <dgm:spPr/>
      <dgm:t>
        <a:bodyPr/>
        <a:lstStyle/>
        <a:p>
          <a:endParaRPr lang="es-EC"/>
        </a:p>
      </dgm:t>
    </dgm:pt>
    <dgm:pt modelId="{7F11E47D-23C7-416F-8F0E-4102E40D3C59}" type="pres">
      <dgm:prSet presAssocID="{2623FAAF-8ADA-408E-B698-CA6A883E18C7}" presName="line4" presStyleLbl="callout" presStyleIdx="6" presStyleCnt="8" custLinFactY="800000" custLinFactNeighborX="-15641" custLinFactNeighborY="824478"/>
      <dgm:spPr/>
    </dgm:pt>
    <dgm:pt modelId="{0D7903A9-0EF3-419B-9166-2E0491434C4D}" type="pres">
      <dgm:prSet presAssocID="{2623FAAF-8ADA-408E-B698-CA6A883E18C7}" presName="d4" presStyleLbl="callout" presStyleIdx="7" presStyleCnt="8" custScaleX="142771" custScaleY="59549" custLinFactNeighborX="-33676" custLinFactNeighborY="34560"/>
      <dgm:spPr/>
    </dgm:pt>
  </dgm:ptLst>
  <dgm:cxnLst>
    <dgm:cxn modelId="{69C34AFC-3EC1-4E0F-AE47-47282779767A}" type="presOf" srcId="{FAD35677-B83E-47C4-8347-50C73622DC3A}" destId="{1B7452BE-DD34-4033-8760-AC559562B980}" srcOrd="0" destOrd="0" presId="urn:microsoft.com/office/officeart/2005/8/layout/target1"/>
    <dgm:cxn modelId="{537ABFE2-003E-4119-8190-375DB19D17AD}" type="presOf" srcId="{B28D1D22-9CAD-45C7-B017-8F6B621B6D46}" destId="{E0BB8393-6AF6-49F3-B88F-FCEE505C7C27}" srcOrd="0" destOrd="0" presId="urn:microsoft.com/office/officeart/2005/8/layout/target1"/>
    <dgm:cxn modelId="{BD4E28DD-A146-4DA4-B604-E80E6574C1CA}" srcId="{EC3C7106-F65F-4EEF-94E4-7B88EB48C4D7}" destId="{FAD35677-B83E-47C4-8347-50C73622DC3A}" srcOrd="2" destOrd="0" parTransId="{12FCAB5F-3C74-458E-8BB1-CC805197F6A8}" sibTransId="{71F17DE7-1D29-46D4-8B26-0909A4945DED}"/>
    <dgm:cxn modelId="{AB31B5B0-6BD2-48D5-B12F-F4BF51DE0BCE}" srcId="{EC3C7106-F65F-4EEF-94E4-7B88EB48C4D7}" destId="{2D3F753F-872D-45BB-A019-269E954C8435}" srcOrd="0" destOrd="0" parTransId="{0D5D3BAF-F5DB-41F0-BBD9-79E2FF713BDF}" sibTransId="{666BC5F7-B6DD-4E9B-BA5D-033F2D362794}"/>
    <dgm:cxn modelId="{26C4CD78-1E78-467E-A54D-F0A4337B43C9}" srcId="{EC3C7106-F65F-4EEF-94E4-7B88EB48C4D7}" destId="{B28D1D22-9CAD-45C7-B017-8F6B621B6D46}" srcOrd="1" destOrd="0" parTransId="{50818974-7A76-4128-90E2-21884C4CB081}" sibTransId="{172E5B30-4E5E-45E0-B5A4-996FBE10F8A1}"/>
    <dgm:cxn modelId="{3006A468-FEED-4B36-AA22-75E82E4EBD70}" type="presOf" srcId="{EC3C7106-F65F-4EEF-94E4-7B88EB48C4D7}" destId="{98AEFDFE-3B9B-4D9F-A5AE-DE7C81DF17E6}" srcOrd="0" destOrd="0" presId="urn:microsoft.com/office/officeart/2005/8/layout/target1"/>
    <dgm:cxn modelId="{DEACB12A-1487-496E-9D0B-1AE2A80481EB}" type="presOf" srcId="{2D3F753F-872D-45BB-A019-269E954C8435}" destId="{7AF9B3C6-78FC-438D-BE03-40E10A585B07}" srcOrd="0" destOrd="0" presId="urn:microsoft.com/office/officeart/2005/8/layout/target1"/>
    <dgm:cxn modelId="{FD5F6FE1-86CB-4AC1-B48D-C34D42C07140}" srcId="{EC3C7106-F65F-4EEF-94E4-7B88EB48C4D7}" destId="{2623FAAF-8ADA-408E-B698-CA6A883E18C7}" srcOrd="3" destOrd="0" parTransId="{EB44B95A-9122-4EBB-B8CD-F08DCE0EB358}" sibTransId="{B3CF5231-AA48-426F-8A03-6F47026DD6CA}"/>
    <dgm:cxn modelId="{6C4207E2-2A3B-4EDE-BF3E-473B8806219D}" type="presOf" srcId="{2623FAAF-8ADA-408E-B698-CA6A883E18C7}" destId="{DBBE62D4-311B-4765-91E9-AFA19765422A}" srcOrd="0" destOrd="0" presId="urn:microsoft.com/office/officeart/2005/8/layout/target1"/>
    <dgm:cxn modelId="{804ECFD2-5C80-4859-B583-1D3774096E68}" type="presParOf" srcId="{98AEFDFE-3B9B-4D9F-A5AE-DE7C81DF17E6}" destId="{4150F49D-3380-4971-8A76-D04973D3EB4C}" srcOrd="0" destOrd="0" presId="urn:microsoft.com/office/officeart/2005/8/layout/target1"/>
    <dgm:cxn modelId="{441C2A1A-1729-422A-AE46-B6507CA84561}" type="presParOf" srcId="{98AEFDFE-3B9B-4D9F-A5AE-DE7C81DF17E6}" destId="{7AF9B3C6-78FC-438D-BE03-40E10A585B07}" srcOrd="1" destOrd="0" presId="urn:microsoft.com/office/officeart/2005/8/layout/target1"/>
    <dgm:cxn modelId="{109FE005-F521-4DD1-A1AD-E1B97DC5F1A1}" type="presParOf" srcId="{98AEFDFE-3B9B-4D9F-A5AE-DE7C81DF17E6}" destId="{FDA308A9-EF46-4877-9403-C8E0E3DD5CA4}" srcOrd="2" destOrd="0" presId="urn:microsoft.com/office/officeart/2005/8/layout/target1"/>
    <dgm:cxn modelId="{3650FA71-E027-4923-88E5-04B4E63F9103}" type="presParOf" srcId="{98AEFDFE-3B9B-4D9F-A5AE-DE7C81DF17E6}" destId="{1DF7F77B-D48A-4656-B724-D0789CA9A508}" srcOrd="3" destOrd="0" presId="urn:microsoft.com/office/officeart/2005/8/layout/target1"/>
    <dgm:cxn modelId="{87B7974A-990C-4FDF-8404-2F22E9A55B95}" type="presParOf" srcId="{98AEFDFE-3B9B-4D9F-A5AE-DE7C81DF17E6}" destId="{9B9AAD85-44F4-41CC-94C1-47B95F734960}" srcOrd="4" destOrd="0" presId="urn:microsoft.com/office/officeart/2005/8/layout/target1"/>
    <dgm:cxn modelId="{AF743B66-B9FB-41F2-876A-2F78097FA26F}" type="presParOf" srcId="{98AEFDFE-3B9B-4D9F-A5AE-DE7C81DF17E6}" destId="{E0BB8393-6AF6-49F3-B88F-FCEE505C7C27}" srcOrd="5" destOrd="0" presId="urn:microsoft.com/office/officeart/2005/8/layout/target1"/>
    <dgm:cxn modelId="{7AA3325A-669E-487C-929E-548BFBD3BD51}" type="presParOf" srcId="{98AEFDFE-3B9B-4D9F-A5AE-DE7C81DF17E6}" destId="{6D36EF2B-ECA6-4CD5-9910-5EFC4B091F8E}" srcOrd="6" destOrd="0" presId="urn:microsoft.com/office/officeart/2005/8/layout/target1"/>
    <dgm:cxn modelId="{3F93C33B-00D5-403B-9C1E-8C795C1D610C}" type="presParOf" srcId="{98AEFDFE-3B9B-4D9F-A5AE-DE7C81DF17E6}" destId="{AB73488B-E2F9-402C-9948-EB71DF6DF406}" srcOrd="7" destOrd="0" presId="urn:microsoft.com/office/officeart/2005/8/layout/target1"/>
    <dgm:cxn modelId="{3979DECD-B13A-4F3F-A112-6B04518550A9}" type="presParOf" srcId="{98AEFDFE-3B9B-4D9F-A5AE-DE7C81DF17E6}" destId="{BF4379C3-D387-4FD4-B248-B10A47366AAD}" srcOrd="8" destOrd="0" presId="urn:microsoft.com/office/officeart/2005/8/layout/target1"/>
    <dgm:cxn modelId="{A504A2A6-600C-49E8-A914-C907C563D478}" type="presParOf" srcId="{98AEFDFE-3B9B-4D9F-A5AE-DE7C81DF17E6}" destId="{1B7452BE-DD34-4033-8760-AC559562B980}" srcOrd="9" destOrd="0" presId="urn:microsoft.com/office/officeart/2005/8/layout/target1"/>
    <dgm:cxn modelId="{FB4128AC-368D-4FC8-B12E-014B29B26D2C}" type="presParOf" srcId="{98AEFDFE-3B9B-4D9F-A5AE-DE7C81DF17E6}" destId="{AF6DFEB5-14B6-4AB5-8C8A-EDCEC07BE6AF}" srcOrd="10" destOrd="0" presId="urn:microsoft.com/office/officeart/2005/8/layout/target1"/>
    <dgm:cxn modelId="{39909E72-7496-4AE7-B6FA-B95607A1AAB6}" type="presParOf" srcId="{98AEFDFE-3B9B-4D9F-A5AE-DE7C81DF17E6}" destId="{4ACA2B85-3667-4838-8281-3FC3856C82E5}" srcOrd="11" destOrd="0" presId="urn:microsoft.com/office/officeart/2005/8/layout/target1"/>
    <dgm:cxn modelId="{95BAAEBB-8D67-4FB1-9B91-D0F2A82CCACA}" type="presParOf" srcId="{98AEFDFE-3B9B-4D9F-A5AE-DE7C81DF17E6}" destId="{8298053E-1F3D-4C23-AEC8-F089DC178310}" srcOrd="12" destOrd="0" presId="urn:microsoft.com/office/officeart/2005/8/layout/target1"/>
    <dgm:cxn modelId="{D18425AE-C4D8-4912-BF6A-D0344754E4E2}" type="presParOf" srcId="{98AEFDFE-3B9B-4D9F-A5AE-DE7C81DF17E6}" destId="{DBBE62D4-311B-4765-91E9-AFA19765422A}" srcOrd="13" destOrd="0" presId="urn:microsoft.com/office/officeart/2005/8/layout/target1"/>
    <dgm:cxn modelId="{C126FD32-D866-4FDE-A187-59E24EB3CB5E}" type="presParOf" srcId="{98AEFDFE-3B9B-4D9F-A5AE-DE7C81DF17E6}" destId="{7F11E47D-23C7-416F-8F0E-4102E40D3C59}" srcOrd="14" destOrd="0" presId="urn:microsoft.com/office/officeart/2005/8/layout/target1"/>
    <dgm:cxn modelId="{2CE757C8-FB2A-4C15-8654-D1E59A4F59C5}" type="presParOf" srcId="{98AEFDFE-3B9B-4D9F-A5AE-DE7C81DF17E6}" destId="{0D7903A9-0EF3-419B-9166-2E0491434C4D}"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A48DF9-98E3-4321-B9D0-AB4E21D2315E}" type="doc">
      <dgm:prSet loTypeId="urn:microsoft.com/office/officeart/2005/8/layout/matrix3" loCatId="matrix" qsTypeId="urn:microsoft.com/office/officeart/2005/8/quickstyle/simple1" qsCatId="simple" csTypeId="urn:microsoft.com/office/officeart/2005/8/colors/accent1_1" csCatId="accent1" phldr="1"/>
      <dgm:spPr/>
      <dgm:t>
        <a:bodyPr/>
        <a:lstStyle/>
        <a:p>
          <a:endParaRPr lang="es-EC"/>
        </a:p>
      </dgm:t>
    </dgm:pt>
    <dgm:pt modelId="{59E4F706-28B7-43AB-A8DB-0A2D2B65C542}">
      <dgm:prSet phldrT="[Texto]" custT="1"/>
      <dgm:spPr/>
      <dgm:t>
        <a:bodyPr/>
        <a:lstStyle/>
        <a:p>
          <a:r>
            <a:rPr lang="es-EC" sz="1000" dirty="0" smtClean="0"/>
            <a:t>Establecer un análisis a diferentes niveles del problema, que garantice la proyección de datos que brinden una perspectiva real sobre el problema para generar un análisis minucioso acerca de cada uno de los factores que pueden influir de manera directa o indirecta con el desarrollo de la investigación.</a:t>
          </a:r>
          <a:endParaRPr lang="es-EC" sz="1000" dirty="0"/>
        </a:p>
      </dgm:t>
    </dgm:pt>
    <dgm:pt modelId="{601640CE-3318-4D8D-BC5F-82E593DDDA07}" type="parTrans" cxnId="{330C6E08-D65E-46EB-AF0B-AD910F43B62D}">
      <dgm:prSet/>
      <dgm:spPr/>
      <dgm:t>
        <a:bodyPr/>
        <a:lstStyle/>
        <a:p>
          <a:endParaRPr lang="es-EC" sz="2000"/>
        </a:p>
      </dgm:t>
    </dgm:pt>
    <dgm:pt modelId="{5D793799-AA77-4414-B8C7-975349401F5D}" type="sibTrans" cxnId="{330C6E08-D65E-46EB-AF0B-AD910F43B62D}">
      <dgm:prSet/>
      <dgm:spPr/>
      <dgm:t>
        <a:bodyPr/>
        <a:lstStyle/>
        <a:p>
          <a:endParaRPr lang="es-EC" sz="2000"/>
        </a:p>
      </dgm:t>
    </dgm:pt>
    <dgm:pt modelId="{AE58E4C1-E76B-412A-AE70-0F48E99D9EDB}">
      <dgm:prSet phldrT="[Texto]" custT="1"/>
      <dgm:spPr/>
      <dgm:t>
        <a:bodyPr/>
        <a:lstStyle/>
        <a:p>
          <a:r>
            <a:rPr lang="es-EC" sz="1000" dirty="0" smtClean="0"/>
            <a:t>Control de Mercadotecnia a través de técnicas basadas en las Teorías del Comportamiento del Consumidor, que incentiven al consumidor a  visitar una sala de cine con valor agregado, que mejora su experiencia, a la de ver una película en casa.</a:t>
          </a:r>
          <a:endParaRPr lang="es-EC" sz="1000" dirty="0"/>
        </a:p>
      </dgm:t>
    </dgm:pt>
    <dgm:pt modelId="{46434DD0-A0E9-45BF-9576-41F503D07F40}" type="parTrans" cxnId="{179CA8AC-92E4-4EFF-BD37-3FC29B3FCFB3}">
      <dgm:prSet/>
      <dgm:spPr/>
      <dgm:t>
        <a:bodyPr/>
        <a:lstStyle/>
        <a:p>
          <a:endParaRPr lang="es-EC" sz="2000"/>
        </a:p>
      </dgm:t>
    </dgm:pt>
    <dgm:pt modelId="{35B92DB0-F6FC-4336-87DF-BE9F62BA18E1}" type="sibTrans" cxnId="{179CA8AC-92E4-4EFF-BD37-3FC29B3FCFB3}">
      <dgm:prSet/>
      <dgm:spPr/>
      <dgm:t>
        <a:bodyPr/>
        <a:lstStyle/>
        <a:p>
          <a:endParaRPr lang="es-EC" sz="2000"/>
        </a:p>
      </dgm:t>
    </dgm:pt>
    <dgm:pt modelId="{DABD1F3E-8B74-44CC-A278-81A7FE0B53FA}">
      <dgm:prSet phldrT="[Texto]" custT="1"/>
      <dgm:spPr/>
      <dgm:t>
        <a:bodyPr/>
        <a:lstStyle/>
        <a:p>
          <a:r>
            <a:rPr lang="es-EC" sz="1000" dirty="0" smtClean="0"/>
            <a:t>La aplicación constante de medios publicitarios y promocionales para mantener y mejorar la percepción que tiene el consumidor de proyecciones cinematográficas y audiovisuales, por medio del merchandising con implementación de banners y pizarras, la aplicación de técnicas promocionales como concursos y promociones; y la difusión a través de medios publicitarios como redes sociales, YouTube, Netflix, medios impresos y televisión.</a:t>
          </a:r>
          <a:endParaRPr lang="es-EC" sz="1000" dirty="0"/>
        </a:p>
      </dgm:t>
    </dgm:pt>
    <dgm:pt modelId="{9D238672-B270-46E7-8B0E-42376009DC29}" type="parTrans" cxnId="{FCFE8554-4C1E-4711-B14C-BBF423046981}">
      <dgm:prSet/>
      <dgm:spPr/>
      <dgm:t>
        <a:bodyPr/>
        <a:lstStyle/>
        <a:p>
          <a:endParaRPr lang="es-EC" sz="2000"/>
        </a:p>
      </dgm:t>
    </dgm:pt>
    <dgm:pt modelId="{940FB48B-9C3C-44C7-BC5D-6F3EC809B9DE}" type="sibTrans" cxnId="{FCFE8554-4C1E-4711-B14C-BBF423046981}">
      <dgm:prSet/>
      <dgm:spPr/>
      <dgm:t>
        <a:bodyPr/>
        <a:lstStyle/>
        <a:p>
          <a:endParaRPr lang="es-EC" sz="2000"/>
        </a:p>
      </dgm:t>
    </dgm:pt>
    <dgm:pt modelId="{230AF434-3290-46DE-9AF4-C0EC540FBEF9}">
      <dgm:prSet phldrT="[Texto]" custT="1"/>
      <dgm:spPr/>
      <dgm:t>
        <a:bodyPr/>
        <a:lstStyle/>
        <a:p>
          <a:r>
            <a:rPr lang="es-EC" sz="1000" dirty="0" smtClean="0"/>
            <a:t>El análisis y la investigación constante que me permita sacar datos relevantes para otras investigaciones, estos datos primarios deben ser actuales y contener información de resiente estudio que proyecte un avance en el levantamiento de información actual.</a:t>
          </a:r>
          <a:endParaRPr lang="es-EC" sz="1000" dirty="0"/>
        </a:p>
      </dgm:t>
    </dgm:pt>
    <dgm:pt modelId="{17EFD00C-C54C-4E5F-A1F4-F0C4AEF835E2}" type="parTrans" cxnId="{79DD3012-2957-4407-B45E-CF468CF7450C}">
      <dgm:prSet/>
      <dgm:spPr/>
      <dgm:t>
        <a:bodyPr/>
        <a:lstStyle/>
        <a:p>
          <a:endParaRPr lang="es-EC" sz="2000"/>
        </a:p>
      </dgm:t>
    </dgm:pt>
    <dgm:pt modelId="{94CEA40F-F366-4163-9064-6A99C6C093A6}" type="sibTrans" cxnId="{79DD3012-2957-4407-B45E-CF468CF7450C}">
      <dgm:prSet/>
      <dgm:spPr/>
      <dgm:t>
        <a:bodyPr/>
        <a:lstStyle/>
        <a:p>
          <a:endParaRPr lang="es-EC" sz="2000"/>
        </a:p>
      </dgm:t>
    </dgm:pt>
    <dgm:pt modelId="{0183D7D5-9169-4400-931F-0357DF4043AE}" type="pres">
      <dgm:prSet presAssocID="{91A48DF9-98E3-4321-B9D0-AB4E21D2315E}" presName="matrix" presStyleCnt="0">
        <dgm:presLayoutVars>
          <dgm:chMax val="1"/>
          <dgm:dir/>
          <dgm:resizeHandles val="exact"/>
        </dgm:presLayoutVars>
      </dgm:prSet>
      <dgm:spPr/>
      <dgm:t>
        <a:bodyPr/>
        <a:lstStyle/>
        <a:p>
          <a:endParaRPr lang="es-EC"/>
        </a:p>
      </dgm:t>
    </dgm:pt>
    <dgm:pt modelId="{4DE06A26-A881-48A4-A7FE-25181CD86BEA}" type="pres">
      <dgm:prSet presAssocID="{91A48DF9-98E3-4321-B9D0-AB4E21D2315E}" presName="diamond" presStyleLbl="bgShp" presStyleIdx="0" presStyleCnt="1"/>
      <dgm:spPr/>
    </dgm:pt>
    <dgm:pt modelId="{94AA44B3-E50F-46AA-9E4C-6D2830141AB5}" type="pres">
      <dgm:prSet presAssocID="{91A48DF9-98E3-4321-B9D0-AB4E21D2315E}" presName="quad1" presStyleLbl="node1" presStyleIdx="0" presStyleCnt="4">
        <dgm:presLayoutVars>
          <dgm:chMax val="0"/>
          <dgm:chPref val="0"/>
          <dgm:bulletEnabled val="1"/>
        </dgm:presLayoutVars>
      </dgm:prSet>
      <dgm:spPr/>
      <dgm:t>
        <a:bodyPr/>
        <a:lstStyle/>
        <a:p>
          <a:endParaRPr lang="es-EC"/>
        </a:p>
      </dgm:t>
    </dgm:pt>
    <dgm:pt modelId="{4CD73251-1153-4285-BDEE-1DBAD3C14A8E}" type="pres">
      <dgm:prSet presAssocID="{91A48DF9-98E3-4321-B9D0-AB4E21D2315E}" presName="quad2" presStyleLbl="node1" presStyleIdx="1" presStyleCnt="4">
        <dgm:presLayoutVars>
          <dgm:chMax val="0"/>
          <dgm:chPref val="0"/>
          <dgm:bulletEnabled val="1"/>
        </dgm:presLayoutVars>
      </dgm:prSet>
      <dgm:spPr/>
      <dgm:t>
        <a:bodyPr/>
        <a:lstStyle/>
        <a:p>
          <a:endParaRPr lang="es-EC"/>
        </a:p>
      </dgm:t>
    </dgm:pt>
    <dgm:pt modelId="{F55F4D95-BD67-4626-835E-66B5E6DC4E18}" type="pres">
      <dgm:prSet presAssocID="{91A48DF9-98E3-4321-B9D0-AB4E21D2315E}" presName="quad3" presStyleLbl="node1" presStyleIdx="2" presStyleCnt="4">
        <dgm:presLayoutVars>
          <dgm:chMax val="0"/>
          <dgm:chPref val="0"/>
          <dgm:bulletEnabled val="1"/>
        </dgm:presLayoutVars>
      </dgm:prSet>
      <dgm:spPr/>
      <dgm:t>
        <a:bodyPr/>
        <a:lstStyle/>
        <a:p>
          <a:endParaRPr lang="es-EC"/>
        </a:p>
      </dgm:t>
    </dgm:pt>
    <dgm:pt modelId="{84880B40-4B4C-42F3-87D5-55743F02A2E2}" type="pres">
      <dgm:prSet presAssocID="{91A48DF9-98E3-4321-B9D0-AB4E21D2315E}" presName="quad4" presStyleLbl="node1" presStyleIdx="3" presStyleCnt="4">
        <dgm:presLayoutVars>
          <dgm:chMax val="0"/>
          <dgm:chPref val="0"/>
          <dgm:bulletEnabled val="1"/>
        </dgm:presLayoutVars>
      </dgm:prSet>
      <dgm:spPr/>
      <dgm:t>
        <a:bodyPr/>
        <a:lstStyle/>
        <a:p>
          <a:endParaRPr lang="es-EC"/>
        </a:p>
      </dgm:t>
    </dgm:pt>
  </dgm:ptLst>
  <dgm:cxnLst>
    <dgm:cxn modelId="{4AC6E695-91B4-4729-8BF0-ECCC04295AAB}" type="presOf" srcId="{59E4F706-28B7-43AB-A8DB-0A2D2B65C542}" destId="{94AA44B3-E50F-46AA-9E4C-6D2830141AB5}" srcOrd="0" destOrd="0" presId="urn:microsoft.com/office/officeart/2005/8/layout/matrix3"/>
    <dgm:cxn modelId="{179CA8AC-92E4-4EFF-BD37-3FC29B3FCFB3}" srcId="{91A48DF9-98E3-4321-B9D0-AB4E21D2315E}" destId="{AE58E4C1-E76B-412A-AE70-0F48E99D9EDB}" srcOrd="1" destOrd="0" parTransId="{46434DD0-A0E9-45BF-9576-41F503D07F40}" sibTransId="{35B92DB0-F6FC-4336-87DF-BE9F62BA18E1}"/>
    <dgm:cxn modelId="{A175833A-C3FE-4EC6-AD63-28484E777812}" type="presOf" srcId="{DABD1F3E-8B74-44CC-A278-81A7FE0B53FA}" destId="{F55F4D95-BD67-4626-835E-66B5E6DC4E18}" srcOrd="0" destOrd="0" presId="urn:microsoft.com/office/officeart/2005/8/layout/matrix3"/>
    <dgm:cxn modelId="{79DD3012-2957-4407-B45E-CF468CF7450C}" srcId="{91A48DF9-98E3-4321-B9D0-AB4E21D2315E}" destId="{230AF434-3290-46DE-9AF4-C0EC540FBEF9}" srcOrd="3" destOrd="0" parTransId="{17EFD00C-C54C-4E5F-A1F4-F0C4AEF835E2}" sibTransId="{94CEA40F-F366-4163-9064-6A99C6C093A6}"/>
    <dgm:cxn modelId="{4466F2F2-49C7-434C-BC39-F94406CDF882}" type="presOf" srcId="{230AF434-3290-46DE-9AF4-C0EC540FBEF9}" destId="{84880B40-4B4C-42F3-87D5-55743F02A2E2}" srcOrd="0" destOrd="0" presId="urn:microsoft.com/office/officeart/2005/8/layout/matrix3"/>
    <dgm:cxn modelId="{1BD457D3-1A43-4CFF-8B7F-E03BAF511F51}" type="presOf" srcId="{91A48DF9-98E3-4321-B9D0-AB4E21D2315E}" destId="{0183D7D5-9169-4400-931F-0357DF4043AE}" srcOrd="0" destOrd="0" presId="urn:microsoft.com/office/officeart/2005/8/layout/matrix3"/>
    <dgm:cxn modelId="{FCFE8554-4C1E-4711-B14C-BBF423046981}" srcId="{91A48DF9-98E3-4321-B9D0-AB4E21D2315E}" destId="{DABD1F3E-8B74-44CC-A278-81A7FE0B53FA}" srcOrd="2" destOrd="0" parTransId="{9D238672-B270-46E7-8B0E-42376009DC29}" sibTransId="{940FB48B-9C3C-44C7-BC5D-6F3EC809B9DE}"/>
    <dgm:cxn modelId="{A161BD14-CB19-4740-9762-2D167218161E}" type="presOf" srcId="{AE58E4C1-E76B-412A-AE70-0F48E99D9EDB}" destId="{4CD73251-1153-4285-BDEE-1DBAD3C14A8E}" srcOrd="0" destOrd="0" presId="urn:microsoft.com/office/officeart/2005/8/layout/matrix3"/>
    <dgm:cxn modelId="{330C6E08-D65E-46EB-AF0B-AD910F43B62D}" srcId="{91A48DF9-98E3-4321-B9D0-AB4E21D2315E}" destId="{59E4F706-28B7-43AB-A8DB-0A2D2B65C542}" srcOrd="0" destOrd="0" parTransId="{601640CE-3318-4D8D-BC5F-82E593DDDA07}" sibTransId="{5D793799-AA77-4414-B8C7-975349401F5D}"/>
    <dgm:cxn modelId="{1C0D3BAA-DE13-4CAD-A0A8-2501A1134882}" type="presParOf" srcId="{0183D7D5-9169-4400-931F-0357DF4043AE}" destId="{4DE06A26-A881-48A4-A7FE-25181CD86BEA}" srcOrd="0" destOrd="0" presId="urn:microsoft.com/office/officeart/2005/8/layout/matrix3"/>
    <dgm:cxn modelId="{1345450A-2404-4B0A-8933-1C6228CD302B}" type="presParOf" srcId="{0183D7D5-9169-4400-931F-0357DF4043AE}" destId="{94AA44B3-E50F-46AA-9E4C-6D2830141AB5}" srcOrd="1" destOrd="0" presId="urn:microsoft.com/office/officeart/2005/8/layout/matrix3"/>
    <dgm:cxn modelId="{50D3EF40-26C3-4367-8A3E-F53EE3EFA185}" type="presParOf" srcId="{0183D7D5-9169-4400-931F-0357DF4043AE}" destId="{4CD73251-1153-4285-BDEE-1DBAD3C14A8E}" srcOrd="2" destOrd="0" presId="urn:microsoft.com/office/officeart/2005/8/layout/matrix3"/>
    <dgm:cxn modelId="{FA2D994B-61B9-49EF-BC62-844BB11184C3}" type="presParOf" srcId="{0183D7D5-9169-4400-931F-0357DF4043AE}" destId="{F55F4D95-BD67-4626-835E-66B5E6DC4E18}" srcOrd="3" destOrd="0" presId="urn:microsoft.com/office/officeart/2005/8/layout/matrix3"/>
    <dgm:cxn modelId="{86670CF4-8CF7-4C72-9CA2-C054EBAC3F83}" type="presParOf" srcId="{0183D7D5-9169-4400-931F-0357DF4043AE}" destId="{84880B40-4B4C-42F3-87D5-55743F02A2E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BBA159-6C75-4D2A-87CE-566077ED0EAD}" type="doc">
      <dgm:prSet loTypeId="urn:microsoft.com/office/officeart/2005/8/layout/venn1" loCatId="relationship" qsTypeId="urn:microsoft.com/office/officeart/2005/8/quickstyle/simple1" qsCatId="simple" csTypeId="urn:microsoft.com/office/officeart/2005/8/colors/colorful5" csCatId="colorful" phldr="1"/>
      <dgm:spPr/>
    </dgm:pt>
    <dgm:pt modelId="{999A5BF6-9D24-43AC-8EE6-64F249C94A64}">
      <dgm:prSet phldrT="[Texto]"/>
      <dgm:spPr/>
      <dgm:t>
        <a:bodyPr/>
        <a:lstStyle/>
        <a:p>
          <a:r>
            <a:rPr lang="es-EC"/>
            <a:t>Economia y Cultura</a:t>
          </a:r>
        </a:p>
      </dgm:t>
    </dgm:pt>
    <dgm:pt modelId="{8DA7E834-F8DE-4FDE-8652-6136C0EED133}" type="parTrans" cxnId="{4B478CAE-E71A-471D-8A65-571AA5E1DD7C}">
      <dgm:prSet/>
      <dgm:spPr/>
      <dgm:t>
        <a:bodyPr/>
        <a:lstStyle/>
        <a:p>
          <a:endParaRPr lang="es-EC"/>
        </a:p>
      </dgm:t>
    </dgm:pt>
    <dgm:pt modelId="{411FDD49-FE2A-4B4F-8287-32A6C8BC8412}" type="sibTrans" cxnId="{4B478CAE-E71A-471D-8A65-571AA5E1DD7C}">
      <dgm:prSet/>
      <dgm:spPr/>
      <dgm:t>
        <a:bodyPr/>
        <a:lstStyle/>
        <a:p>
          <a:endParaRPr lang="es-EC"/>
        </a:p>
      </dgm:t>
    </dgm:pt>
    <dgm:pt modelId="{037F8993-063D-4D95-904E-964C1ADF99F1}">
      <dgm:prSet phldrT="[Texto]"/>
      <dgm:spPr/>
      <dgm:t>
        <a:bodyPr/>
        <a:lstStyle/>
        <a:p>
          <a:r>
            <a:rPr lang="es-EC"/>
            <a:t>Psicologia</a:t>
          </a:r>
        </a:p>
      </dgm:t>
    </dgm:pt>
    <dgm:pt modelId="{91693E96-DBEE-4311-85EF-26D74708BBA2}" type="parTrans" cxnId="{055B832F-97B4-4102-A209-EA35C9E08807}">
      <dgm:prSet/>
      <dgm:spPr/>
      <dgm:t>
        <a:bodyPr/>
        <a:lstStyle/>
        <a:p>
          <a:endParaRPr lang="es-EC"/>
        </a:p>
      </dgm:t>
    </dgm:pt>
    <dgm:pt modelId="{B253C962-5BA0-4EA5-A19E-FF56BC6E9C4E}" type="sibTrans" cxnId="{055B832F-97B4-4102-A209-EA35C9E08807}">
      <dgm:prSet/>
      <dgm:spPr/>
      <dgm:t>
        <a:bodyPr/>
        <a:lstStyle/>
        <a:p>
          <a:endParaRPr lang="es-EC"/>
        </a:p>
      </dgm:t>
    </dgm:pt>
    <dgm:pt modelId="{B7A9827C-9372-49C2-ADC5-49B651F9C665}">
      <dgm:prSet phldrT="[Texto]"/>
      <dgm:spPr/>
      <dgm:t>
        <a:bodyPr/>
        <a:lstStyle/>
        <a:p>
          <a:r>
            <a:rPr lang="es-EC"/>
            <a:t>Marketing</a:t>
          </a:r>
        </a:p>
      </dgm:t>
    </dgm:pt>
    <dgm:pt modelId="{CCE4656E-D74A-4136-9E96-7A914EE6FF88}" type="parTrans" cxnId="{6FEF7D8E-5EB6-4224-9962-163E9B6F8298}">
      <dgm:prSet/>
      <dgm:spPr/>
      <dgm:t>
        <a:bodyPr/>
        <a:lstStyle/>
        <a:p>
          <a:endParaRPr lang="es-EC"/>
        </a:p>
      </dgm:t>
    </dgm:pt>
    <dgm:pt modelId="{AC7222C6-38CC-478E-8EDC-3FFB9F49532D}" type="sibTrans" cxnId="{6FEF7D8E-5EB6-4224-9962-163E9B6F8298}">
      <dgm:prSet/>
      <dgm:spPr/>
      <dgm:t>
        <a:bodyPr/>
        <a:lstStyle/>
        <a:p>
          <a:endParaRPr lang="es-EC"/>
        </a:p>
      </dgm:t>
    </dgm:pt>
    <dgm:pt modelId="{D554590A-1048-4BA9-8717-D3AC9F3BC4D5}" type="pres">
      <dgm:prSet presAssocID="{E7BBA159-6C75-4D2A-87CE-566077ED0EAD}" presName="compositeShape" presStyleCnt="0">
        <dgm:presLayoutVars>
          <dgm:chMax val="7"/>
          <dgm:dir/>
          <dgm:resizeHandles val="exact"/>
        </dgm:presLayoutVars>
      </dgm:prSet>
      <dgm:spPr/>
    </dgm:pt>
    <dgm:pt modelId="{263FDD3E-E9D8-4C11-B85E-E885356EEDE9}" type="pres">
      <dgm:prSet presAssocID="{999A5BF6-9D24-43AC-8EE6-64F249C94A64}" presName="circ1" presStyleLbl="vennNode1" presStyleIdx="0" presStyleCnt="3"/>
      <dgm:spPr/>
      <dgm:t>
        <a:bodyPr/>
        <a:lstStyle/>
        <a:p>
          <a:endParaRPr lang="es-EC"/>
        </a:p>
      </dgm:t>
    </dgm:pt>
    <dgm:pt modelId="{628F77B1-63A2-4BA7-BBD3-E49F53E5897A}" type="pres">
      <dgm:prSet presAssocID="{999A5BF6-9D24-43AC-8EE6-64F249C94A64}" presName="circ1Tx" presStyleLbl="revTx" presStyleIdx="0" presStyleCnt="0">
        <dgm:presLayoutVars>
          <dgm:chMax val="0"/>
          <dgm:chPref val="0"/>
          <dgm:bulletEnabled val="1"/>
        </dgm:presLayoutVars>
      </dgm:prSet>
      <dgm:spPr/>
      <dgm:t>
        <a:bodyPr/>
        <a:lstStyle/>
        <a:p>
          <a:endParaRPr lang="es-EC"/>
        </a:p>
      </dgm:t>
    </dgm:pt>
    <dgm:pt modelId="{D193263C-C72C-40D9-8549-DD961EFCBD29}" type="pres">
      <dgm:prSet presAssocID="{037F8993-063D-4D95-904E-964C1ADF99F1}" presName="circ2" presStyleLbl="vennNode1" presStyleIdx="1" presStyleCnt="3"/>
      <dgm:spPr/>
      <dgm:t>
        <a:bodyPr/>
        <a:lstStyle/>
        <a:p>
          <a:endParaRPr lang="es-EC"/>
        </a:p>
      </dgm:t>
    </dgm:pt>
    <dgm:pt modelId="{85BE5855-2BAD-492C-A0B7-E99EF11297D0}" type="pres">
      <dgm:prSet presAssocID="{037F8993-063D-4D95-904E-964C1ADF99F1}" presName="circ2Tx" presStyleLbl="revTx" presStyleIdx="0" presStyleCnt="0">
        <dgm:presLayoutVars>
          <dgm:chMax val="0"/>
          <dgm:chPref val="0"/>
          <dgm:bulletEnabled val="1"/>
        </dgm:presLayoutVars>
      </dgm:prSet>
      <dgm:spPr/>
      <dgm:t>
        <a:bodyPr/>
        <a:lstStyle/>
        <a:p>
          <a:endParaRPr lang="es-EC"/>
        </a:p>
      </dgm:t>
    </dgm:pt>
    <dgm:pt modelId="{9119948E-C6D8-4796-BFDC-E36C794B202F}" type="pres">
      <dgm:prSet presAssocID="{B7A9827C-9372-49C2-ADC5-49B651F9C665}" presName="circ3" presStyleLbl="vennNode1" presStyleIdx="2" presStyleCnt="3"/>
      <dgm:spPr/>
      <dgm:t>
        <a:bodyPr/>
        <a:lstStyle/>
        <a:p>
          <a:endParaRPr lang="es-EC"/>
        </a:p>
      </dgm:t>
    </dgm:pt>
    <dgm:pt modelId="{895F995C-C7E0-42B7-8E44-037731DD21B0}" type="pres">
      <dgm:prSet presAssocID="{B7A9827C-9372-49C2-ADC5-49B651F9C665}" presName="circ3Tx" presStyleLbl="revTx" presStyleIdx="0" presStyleCnt="0">
        <dgm:presLayoutVars>
          <dgm:chMax val="0"/>
          <dgm:chPref val="0"/>
          <dgm:bulletEnabled val="1"/>
        </dgm:presLayoutVars>
      </dgm:prSet>
      <dgm:spPr/>
      <dgm:t>
        <a:bodyPr/>
        <a:lstStyle/>
        <a:p>
          <a:endParaRPr lang="es-EC"/>
        </a:p>
      </dgm:t>
    </dgm:pt>
  </dgm:ptLst>
  <dgm:cxnLst>
    <dgm:cxn modelId="{2148A410-9DDD-47C5-A4D8-837F62705B4C}" type="presOf" srcId="{B7A9827C-9372-49C2-ADC5-49B651F9C665}" destId="{895F995C-C7E0-42B7-8E44-037731DD21B0}" srcOrd="1" destOrd="0" presId="urn:microsoft.com/office/officeart/2005/8/layout/venn1"/>
    <dgm:cxn modelId="{EAD15ACE-C0D3-40CA-B356-CC4655178456}" type="presOf" srcId="{999A5BF6-9D24-43AC-8EE6-64F249C94A64}" destId="{263FDD3E-E9D8-4C11-B85E-E885356EEDE9}" srcOrd="0" destOrd="0" presId="urn:microsoft.com/office/officeart/2005/8/layout/venn1"/>
    <dgm:cxn modelId="{74C177F2-5133-4143-8C70-C13FD11F717A}" type="presOf" srcId="{999A5BF6-9D24-43AC-8EE6-64F249C94A64}" destId="{628F77B1-63A2-4BA7-BBD3-E49F53E5897A}" srcOrd="1" destOrd="0" presId="urn:microsoft.com/office/officeart/2005/8/layout/venn1"/>
    <dgm:cxn modelId="{8AD271A0-79B5-4CBE-BA09-EE259AB53F9E}" type="presOf" srcId="{037F8993-063D-4D95-904E-964C1ADF99F1}" destId="{D193263C-C72C-40D9-8549-DD961EFCBD29}" srcOrd="0" destOrd="0" presId="urn:microsoft.com/office/officeart/2005/8/layout/venn1"/>
    <dgm:cxn modelId="{B0B67C6C-7EF5-4BBE-9B77-7158C1BD65E7}" type="presOf" srcId="{B7A9827C-9372-49C2-ADC5-49B651F9C665}" destId="{9119948E-C6D8-4796-BFDC-E36C794B202F}" srcOrd="0" destOrd="0" presId="urn:microsoft.com/office/officeart/2005/8/layout/venn1"/>
    <dgm:cxn modelId="{4B478CAE-E71A-471D-8A65-571AA5E1DD7C}" srcId="{E7BBA159-6C75-4D2A-87CE-566077ED0EAD}" destId="{999A5BF6-9D24-43AC-8EE6-64F249C94A64}" srcOrd="0" destOrd="0" parTransId="{8DA7E834-F8DE-4FDE-8652-6136C0EED133}" sibTransId="{411FDD49-FE2A-4B4F-8287-32A6C8BC8412}"/>
    <dgm:cxn modelId="{293A1DA1-CDD3-411D-BF8A-6410A1AF3518}" type="presOf" srcId="{037F8993-063D-4D95-904E-964C1ADF99F1}" destId="{85BE5855-2BAD-492C-A0B7-E99EF11297D0}" srcOrd="1" destOrd="0" presId="urn:microsoft.com/office/officeart/2005/8/layout/venn1"/>
    <dgm:cxn modelId="{055B832F-97B4-4102-A209-EA35C9E08807}" srcId="{E7BBA159-6C75-4D2A-87CE-566077ED0EAD}" destId="{037F8993-063D-4D95-904E-964C1ADF99F1}" srcOrd="1" destOrd="0" parTransId="{91693E96-DBEE-4311-85EF-26D74708BBA2}" sibTransId="{B253C962-5BA0-4EA5-A19E-FF56BC6E9C4E}"/>
    <dgm:cxn modelId="{6FEF7D8E-5EB6-4224-9962-163E9B6F8298}" srcId="{E7BBA159-6C75-4D2A-87CE-566077ED0EAD}" destId="{B7A9827C-9372-49C2-ADC5-49B651F9C665}" srcOrd="2" destOrd="0" parTransId="{CCE4656E-D74A-4136-9E96-7A914EE6FF88}" sibTransId="{AC7222C6-38CC-478E-8EDC-3FFB9F49532D}"/>
    <dgm:cxn modelId="{37606344-7EF8-467C-A58B-BB302F4CD135}" type="presOf" srcId="{E7BBA159-6C75-4D2A-87CE-566077ED0EAD}" destId="{D554590A-1048-4BA9-8717-D3AC9F3BC4D5}" srcOrd="0" destOrd="0" presId="urn:microsoft.com/office/officeart/2005/8/layout/venn1"/>
    <dgm:cxn modelId="{6CAB81AF-98C7-45B8-82D0-7DA3AB0A57B4}" type="presParOf" srcId="{D554590A-1048-4BA9-8717-D3AC9F3BC4D5}" destId="{263FDD3E-E9D8-4C11-B85E-E885356EEDE9}" srcOrd="0" destOrd="0" presId="urn:microsoft.com/office/officeart/2005/8/layout/venn1"/>
    <dgm:cxn modelId="{72073395-C76B-44ED-AFA7-AA235ACA5B47}" type="presParOf" srcId="{D554590A-1048-4BA9-8717-D3AC9F3BC4D5}" destId="{628F77B1-63A2-4BA7-BBD3-E49F53E5897A}" srcOrd="1" destOrd="0" presId="urn:microsoft.com/office/officeart/2005/8/layout/venn1"/>
    <dgm:cxn modelId="{367A11E5-76FE-40F4-B575-62CCB8CEEBF9}" type="presParOf" srcId="{D554590A-1048-4BA9-8717-D3AC9F3BC4D5}" destId="{D193263C-C72C-40D9-8549-DD961EFCBD29}" srcOrd="2" destOrd="0" presId="urn:microsoft.com/office/officeart/2005/8/layout/venn1"/>
    <dgm:cxn modelId="{367197D2-CFB4-4AE4-B98B-F9FD0C5DE6A8}" type="presParOf" srcId="{D554590A-1048-4BA9-8717-D3AC9F3BC4D5}" destId="{85BE5855-2BAD-492C-A0B7-E99EF11297D0}" srcOrd="3" destOrd="0" presId="urn:microsoft.com/office/officeart/2005/8/layout/venn1"/>
    <dgm:cxn modelId="{D0202264-5ECC-43D3-BAFC-A671A6E5DC34}" type="presParOf" srcId="{D554590A-1048-4BA9-8717-D3AC9F3BC4D5}" destId="{9119948E-C6D8-4796-BFDC-E36C794B202F}" srcOrd="4" destOrd="0" presId="urn:microsoft.com/office/officeart/2005/8/layout/venn1"/>
    <dgm:cxn modelId="{96CC63BF-CAE8-4E6B-98F7-F016C4BB4A38}" type="presParOf" srcId="{D554590A-1048-4BA9-8717-D3AC9F3BC4D5}" destId="{895F995C-C7E0-42B7-8E44-037731DD21B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8E071-1A97-40C2-85FE-AF5109D73A5C}" type="doc">
      <dgm:prSet loTypeId="urn:microsoft.com/office/officeart/2005/8/layout/hProcess9" loCatId="process" qsTypeId="urn:microsoft.com/office/officeart/2005/8/quickstyle/simple3" qsCatId="simple" csTypeId="urn:microsoft.com/office/officeart/2005/8/colors/colorful5" csCatId="colorful" phldr="1"/>
      <dgm:spPr/>
      <dgm:t>
        <a:bodyPr/>
        <a:lstStyle/>
        <a:p>
          <a:endParaRPr lang="es-EC"/>
        </a:p>
      </dgm:t>
    </dgm:pt>
    <dgm:pt modelId="{8D0E5608-0D86-4D60-8CFE-2337BBABF4C9}">
      <dgm:prSet phldrT="[Texto]" custT="1"/>
      <dgm:spPr/>
      <dgm:t>
        <a:bodyPr/>
        <a:lstStyle/>
        <a:p>
          <a:r>
            <a:rPr lang="es-EC" sz="1200" dirty="0" smtClean="0">
              <a:latin typeface="+mn-lt"/>
            </a:rPr>
            <a:t>1.</a:t>
          </a:r>
          <a:br>
            <a:rPr lang="es-EC" sz="1200" dirty="0" smtClean="0">
              <a:latin typeface="+mn-lt"/>
            </a:rPr>
          </a:br>
          <a:r>
            <a:rPr lang="es-EC" sz="1200" dirty="0" smtClean="0"/>
            <a:t>El ciclo de vida de las salas de cine, no murió, sino que muto.</a:t>
          </a:r>
          <a:endParaRPr lang="es-EC" sz="1200" dirty="0">
            <a:latin typeface="+mn-lt"/>
          </a:endParaRPr>
        </a:p>
      </dgm:t>
    </dgm:pt>
    <dgm:pt modelId="{94EFD2A7-9874-4471-A7BD-BE6037EC0D26}" type="parTrans" cxnId="{5222F751-1832-4757-BC40-3562D3B6F173}">
      <dgm:prSet/>
      <dgm:spPr/>
      <dgm:t>
        <a:bodyPr/>
        <a:lstStyle/>
        <a:p>
          <a:endParaRPr lang="es-EC" sz="1200">
            <a:solidFill>
              <a:schemeClr val="tx1"/>
            </a:solidFill>
            <a:latin typeface="+mn-lt"/>
          </a:endParaRPr>
        </a:p>
      </dgm:t>
    </dgm:pt>
    <dgm:pt modelId="{597713E3-0F20-4971-8AFD-1E0263AB3A4A}" type="sibTrans" cxnId="{5222F751-1832-4757-BC40-3562D3B6F173}">
      <dgm:prSet/>
      <dgm:spPr/>
      <dgm:t>
        <a:bodyPr/>
        <a:lstStyle/>
        <a:p>
          <a:endParaRPr lang="es-EC" sz="1200">
            <a:solidFill>
              <a:schemeClr val="tx1"/>
            </a:solidFill>
            <a:latin typeface="+mn-lt"/>
          </a:endParaRPr>
        </a:p>
      </dgm:t>
    </dgm:pt>
    <dgm:pt modelId="{22C8F132-15B7-4A73-A776-BEB61C219554}">
      <dgm:prSet phldrT="[Texto]" custT="1"/>
      <dgm:spPr/>
      <dgm:t>
        <a:bodyPr/>
        <a:lstStyle/>
        <a:p>
          <a:pPr algn="ctr"/>
          <a:r>
            <a:rPr lang="es-EC" sz="1200" dirty="0" smtClean="0">
              <a:latin typeface="+mn-lt"/>
            </a:rPr>
            <a:t>4.</a:t>
          </a:r>
          <a:br>
            <a:rPr lang="es-EC" sz="1200" dirty="0" smtClean="0">
              <a:latin typeface="+mn-lt"/>
            </a:rPr>
          </a:br>
          <a:r>
            <a:rPr lang="es-EC" sz="1200" dirty="0" smtClean="0"/>
            <a:t>Buscando así otras pantallas, otras nuevas formas de ver el cine, desde la TV, pasando por la computadora y hasta la pequeña pantalla de un celular.</a:t>
          </a:r>
          <a:endParaRPr lang="es-EC" sz="1200" dirty="0">
            <a:latin typeface="+mn-lt"/>
          </a:endParaRPr>
        </a:p>
      </dgm:t>
    </dgm:pt>
    <dgm:pt modelId="{274047E7-CAB3-48D8-B883-0A428299B976}" type="parTrans" cxnId="{DD90F3EF-0157-4D90-8691-AE79AF47BC77}">
      <dgm:prSet/>
      <dgm:spPr/>
      <dgm:t>
        <a:bodyPr/>
        <a:lstStyle/>
        <a:p>
          <a:endParaRPr lang="es-EC" sz="1200">
            <a:solidFill>
              <a:schemeClr val="tx1"/>
            </a:solidFill>
            <a:latin typeface="+mn-lt"/>
          </a:endParaRPr>
        </a:p>
      </dgm:t>
    </dgm:pt>
    <dgm:pt modelId="{1717914C-6277-4892-B354-C73994936509}" type="sibTrans" cxnId="{DD90F3EF-0157-4D90-8691-AE79AF47BC77}">
      <dgm:prSet/>
      <dgm:spPr/>
      <dgm:t>
        <a:bodyPr/>
        <a:lstStyle/>
        <a:p>
          <a:endParaRPr lang="es-EC" sz="1200">
            <a:solidFill>
              <a:schemeClr val="tx1"/>
            </a:solidFill>
            <a:latin typeface="+mn-lt"/>
          </a:endParaRPr>
        </a:p>
      </dgm:t>
    </dgm:pt>
    <dgm:pt modelId="{FC9DEB89-764A-4A83-A135-EC8CF99BCBB7}">
      <dgm:prSet custT="1"/>
      <dgm:spPr/>
      <dgm:t>
        <a:bodyPr/>
        <a:lstStyle/>
        <a:p>
          <a:r>
            <a:rPr lang="es-EC" sz="1200" dirty="0" smtClean="0">
              <a:latin typeface="+mn-lt"/>
            </a:rPr>
            <a:t>3. </a:t>
          </a:r>
        </a:p>
        <a:p>
          <a:r>
            <a:rPr lang="es-EC" sz="1200" dirty="0" smtClean="0"/>
            <a:t>El uso de la tecnología, para atraer y tratar de no perder al espectador, ofreciéndole un cine mas orientado a la atracción.</a:t>
          </a:r>
          <a:endParaRPr lang="es-EC" sz="1200" dirty="0">
            <a:latin typeface="+mn-lt"/>
          </a:endParaRPr>
        </a:p>
      </dgm:t>
    </dgm:pt>
    <dgm:pt modelId="{0519980A-6E9D-4F3F-B4F3-263CAFA69202}" type="parTrans" cxnId="{C22C1E1D-8050-4490-BFCB-41EC840F354E}">
      <dgm:prSet/>
      <dgm:spPr/>
      <dgm:t>
        <a:bodyPr/>
        <a:lstStyle/>
        <a:p>
          <a:endParaRPr lang="es-EC" sz="1200">
            <a:solidFill>
              <a:schemeClr val="tx1"/>
            </a:solidFill>
            <a:latin typeface="+mn-lt"/>
          </a:endParaRPr>
        </a:p>
      </dgm:t>
    </dgm:pt>
    <dgm:pt modelId="{7B14CA4B-0359-4218-B8DB-4FD68066AF0D}" type="sibTrans" cxnId="{C22C1E1D-8050-4490-BFCB-41EC840F354E}">
      <dgm:prSet/>
      <dgm:spPr/>
      <dgm:t>
        <a:bodyPr/>
        <a:lstStyle/>
        <a:p>
          <a:endParaRPr lang="es-EC" sz="1200">
            <a:solidFill>
              <a:schemeClr val="tx1"/>
            </a:solidFill>
            <a:latin typeface="+mn-lt"/>
          </a:endParaRPr>
        </a:p>
      </dgm:t>
    </dgm:pt>
    <dgm:pt modelId="{8EC48C71-8980-41CD-A8A6-06096E550A58}">
      <dgm:prSet phldrT="[Texto]" custT="1"/>
      <dgm:spPr/>
      <dgm:t>
        <a:bodyPr/>
        <a:lstStyle/>
        <a:p>
          <a:r>
            <a:rPr lang="es-EC" sz="1000" dirty="0" smtClean="0">
              <a:latin typeface="+mn-lt"/>
            </a:rPr>
            <a:t>2.</a:t>
          </a:r>
          <a:br>
            <a:rPr lang="es-EC" sz="1000" dirty="0" smtClean="0">
              <a:latin typeface="+mn-lt"/>
            </a:rPr>
          </a:br>
          <a:r>
            <a:rPr lang="es-EC" sz="1200" dirty="0" smtClean="0"/>
            <a:t>El boom de la era digital y la tecnología hicieron que los espectadores cambiaran ese ritual (percepción y comportamiento) de ver cine.</a:t>
          </a:r>
          <a:endParaRPr lang="es-EC" sz="1000" dirty="0">
            <a:latin typeface="+mn-lt"/>
          </a:endParaRPr>
        </a:p>
      </dgm:t>
    </dgm:pt>
    <dgm:pt modelId="{835C6B03-CB70-4F51-B9D0-78CCB5F2070C}" type="parTrans" cxnId="{7A534ECE-56B0-4C55-AEF6-F81AD1693195}">
      <dgm:prSet/>
      <dgm:spPr/>
      <dgm:t>
        <a:bodyPr/>
        <a:lstStyle/>
        <a:p>
          <a:endParaRPr lang="es-EC"/>
        </a:p>
      </dgm:t>
    </dgm:pt>
    <dgm:pt modelId="{D0B4F238-3C5B-4ECD-97FB-80E39BA61F76}" type="sibTrans" cxnId="{7A534ECE-56B0-4C55-AEF6-F81AD1693195}">
      <dgm:prSet/>
      <dgm:spPr/>
      <dgm:t>
        <a:bodyPr/>
        <a:lstStyle/>
        <a:p>
          <a:endParaRPr lang="es-EC"/>
        </a:p>
      </dgm:t>
    </dgm:pt>
    <dgm:pt modelId="{079144AE-887D-4B7D-8AAB-E089757122B7}" type="pres">
      <dgm:prSet presAssocID="{4D48E071-1A97-40C2-85FE-AF5109D73A5C}" presName="CompostProcess" presStyleCnt="0">
        <dgm:presLayoutVars>
          <dgm:dir/>
          <dgm:resizeHandles val="exact"/>
        </dgm:presLayoutVars>
      </dgm:prSet>
      <dgm:spPr/>
      <dgm:t>
        <a:bodyPr/>
        <a:lstStyle/>
        <a:p>
          <a:endParaRPr lang="es-EC"/>
        </a:p>
      </dgm:t>
    </dgm:pt>
    <dgm:pt modelId="{AB9CA6A3-2E4E-4D64-B3B6-FC71FEE377B3}" type="pres">
      <dgm:prSet presAssocID="{4D48E071-1A97-40C2-85FE-AF5109D73A5C}" presName="arrow" presStyleLbl="bgShp" presStyleIdx="0" presStyleCnt="1"/>
      <dgm:spPr/>
      <dgm:t>
        <a:bodyPr/>
        <a:lstStyle/>
        <a:p>
          <a:endParaRPr lang="es-EC"/>
        </a:p>
      </dgm:t>
    </dgm:pt>
    <dgm:pt modelId="{06B44C51-6DAF-4C79-B65A-A2F19E6FE913}" type="pres">
      <dgm:prSet presAssocID="{4D48E071-1A97-40C2-85FE-AF5109D73A5C}" presName="linearProcess" presStyleCnt="0"/>
      <dgm:spPr/>
      <dgm:t>
        <a:bodyPr/>
        <a:lstStyle/>
        <a:p>
          <a:endParaRPr lang="es-EC"/>
        </a:p>
      </dgm:t>
    </dgm:pt>
    <dgm:pt modelId="{011EBB66-5A4E-48CB-894A-AAB003EB41B1}" type="pres">
      <dgm:prSet presAssocID="{8D0E5608-0D86-4D60-8CFE-2337BBABF4C9}" presName="textNode" presStyleLbl="node1" presStyleIdx="0" presStyleCnt="4" custScaleX="70596" custScaleY="86066">
        <dgm:presLayoutVars>
          <dgm:bulletEnabled val="1"/>
        </dgm:presLayoutVars>
      </dgm:prSet>
      <dgm:spPr/>
      <dgm:t>
        <a:bodyPr/>
        <a:lstStyle/>
        <a:p>
          <a:endParaRPr lang="es-EC"/>
        </a:p>
      </dgm:t>
    </dgm:pt>
    <dgm:pt modelId="{4FD150A6-4EA9-4B7F-AD26-4B8DCE3A1D01}" type="pres">
      <dgm:prSet presAssocID="{597713E3-0F20-4971-8AFD-1E0263AB3A4A}" presName="sibTrans" presStyleCnt="0"/>
      <dgm:spPr/>
      <dgm:t>
        <a:bodyPr/>
        <a:lstStyle/>
        <a:p>
          <a:endParaRPr lang="es-EC"/>
        </a:p>
      </dgm:t>
    </dgm:pt>
    <dgm:pt modelId="{EC4E873A-68D0-40A1-8903-0748106B4959}" type="pres">
      <dgm:prSet presAssocID="{8EC48C71-8980-41CD-A8A6-06096E550A58}" presName="textNode" presStyleLbl="node1" presStyleIdx="1" presStyleCnt="4" custScaleX="97020" custScaleY="86066">
        <dgm:presLayoutVars>
          <dgm:bulletEnabled val="1"/>
        </dgm:presLayoutVars>
      </dgm:prSet>
      <dgm:spPr/>
      <dgm:t>
        <a:bodyPr/>
        <a:lstStyle/>
        <a:p>
          <a:endParaRPr lang="es-EC"/>
        </a:p>
      </dgm:t>
    </dgm:pt>
    <dgm:pt modelId="{D93537A5-15A6-4CA4-9C71-DBFE56115672}" type="pres">
      <dgm:prSet presAssocID="{D0B4F238-3C5B-4ECD-97FB-80E39BA61F76}" presName="sibTrans" presStyleCnt="0"/>
      <dgm:spPr/>
      <dgm:t>
        <a:bodyPr/>
        <a:lstStyle/>
        <a:p>
          <a:endParaRPr lang="es-EC"/>
        </a:p>
      </dgm:t>
    </dgm:pt>
    <dgm:pt modelId="{68F87E18-ED3E-4722-91B0-0DB0F55A4DDF}" type="pres">
      <dgm:prSet presAssocID="{FC9DEB89-764A-4A83-A135-EC8CF99BCBB7}" presName="textNode" presStyleLbl="node1" presStyleIdx="2" presStyleCnt="4">
        <dgm:presLayoutVars>
          <dgm:bulletEnabled val="1"/>
        </dgm:presLayoutVars>
      </dgm:prSet>
      <dgm:spPr/>
      <dgm:t>
        <a:bodyPr/>
        <a:lstStyle/>
        <a:p>
          <a:endParaRPr lang="es-EC"/>
        </a:p>
      </dgm:t>
    </dgm:pt>
    <dgm:pt modelId="{93C9918D-5208-4624-B232-AE41F6BA37FA}" type="pres">
      <dgm:prSet presAssocID="{7B14CA4B-0359-4218-B8DB-4FD68066AF0D}" presName="sibTrans" presStyleCnt="0"/>
      <dgm:spPr/>
      <dgm:t>
        <a:bodyPr/>
        <a:lstStyle/>
        <a:p>
          <a:endParaRPr lang="es-EC"/>
        </a:p>
      </dgm:t>
    </dgm:pt>
    <dgm:pt modelId="{D48AA924-CEEA-4F36-9D71-D34E35276547}" type="pres">
      <dgm:prSet presAssocID="{22C8F132-15B7-4A73-A776-BEB61C219554}" presName="textNode" presStyleLbl="node1" presStyleIdx="3" presStyleCnt="4" custScaleX="97384" custScaleY="86066">
        <dgm:presLayoutVars>
          <dgm:bulletEnabled val="1"/>
        </dgm:presLayoutVars>
      </dgm:prSet>
      <dgm:spPr/>
      <dgm:t>
        <a:bodyPr/>
        <a:lstStyle/>
        <a:p>
          <a:endParaRPr lang="es-EC"/>
        </a:p>
      </dgm:t>
    </dgm:pt>
  </dgm:ptLst>
  <dgm:cxnLst>
    <dgm:cxn modelId="{7A534ECE-56B0-4C55-AEF6-F81AD1693195}" srcId="{4D48E071-1A97-40C2-85FE-AF5109D73A5C}" destId="{8EC48C71-8980-41CD-A8A6-06096E550A58}" srcOrd="1" destOrd="0" parTransId="{835C6B03-CB70-4F51-B9D0-78CCB5F2070C}" sibTransId="{D0B4F238-3C5B-4ECD-97FB-80E39BA61F76}"/>
    <dgm:cxn modelId="{6BECBAD1-F199-466C-908B-0C244F225C59}" type="presOf" srcId="{22C8F132-15B7-4A73-A776-BEB61C219554}" destId="{D48AA924-CEEA-4F36-9D71-D34E35276547}" srcOrd="0" destOrd="0" presId="urn:microsoft.com/office/officeart/2005/8/layout/hProcess9"/>
    <dgm:cxn modelId="{C22C1E1D-8050-4490-BFCB-41EC840F354E}" srcId="{4D48E071-1A97-40C2-85FE-AF5109D73A5C}" destId="{FC9DEB89-764A-4A83-A135-EC8CF99BCBB7}" srcOrd="2" destOrd="0" parTransId="{0519980A-6E9D-4F3F-B4F3-263CAFA69202}" sibTransId="{7B14CA4B-0359-4218-B8DB-4FD68066AF0D}"/>
    <dgm:cxn modelId="{5222F751-1832-4757-BC40-3562D3B6F173}" srcId="{4D48E071-1A97-40C2-85FE-AF5109D73A5C}" destId="{8D0E5608-0D86-4D60-8CFE-2337BBABF4C9}" srcOrd="0" destOrd="0" parTransId="{94EFD2A7-9874-4471-A7BD-BE6037EC0D26}" sibTransId="{597713E3-0F20-4971-8AFD-1E0263AB3A4A}"/>
    <dgm:cxn modelId="{8A7672BA-67B8-4708-BD55-D4AFB2CDD832}" type="presOf" srcId="{4D48E071-1A97-40C2-85FE-AF5109D73A5C}" destId="{079144AE-887D-4B7D-8AAB-E089757122B7}" srcOrd="0" destOrd="0" presId="urn:microsoft.com/office/officeart/2005/8/layout/hProcess9"/>
    <dgm:cxn modelId="{6FCC22A1-683B-441B-88BA-54F77F4E40A1}" type="presOf" srcId="{FC9DEB89-764A-4A83-A135-EC8CF99BCBB7}" destId="{68F87E18-ED3E-4722-91B0-0DB0F55A4DDF}" srcOrd="0" destOrd="0" presId="urn:microsoft.com/office/officeart/2005/8/layout/hProcess9"/>
    <dgm:cxn modelId="{DD90F3EF-0157-4D90-8691-AE79AF47BC77}" srcId="{4D48E071-1A97-40C2-85FE-AF5109D73A5C}" destId="{22C8F132-15B7-4A73-A776-BEB61C219554}" srcOrd="3" destOrd="0" parTransId="{274047E7-CAB3-48D8-B883-0A428299B976}" sibTransId="{1717914C-6277-4892-B354-C73994936509}"/>
    <dgm:cxn modelId="{70CED38A-CFFC-4477-A1DB-EF0EC945F1E8}" type="presOf" srcId="{8EC48C71-8980-41CD-A8A6-06096E550A58}" destId="{EC4E873A-68D0-40A1-8903-0748106B4959}" srcOrd="0" destOrd="0" presId="urn:microsoft.com/office/officeart/2005/8/layout/hProcess9"/>
    <dgm:cxn modelId="{8986F96A-9A36-4031-996E-B12AFDF346E5}" type="presOf" srcId="{8D0E5608-0D86-4D60-8CFE-2337BBABF4C9}" destId="{011EBB66-5A4E-48CB-894A-AAB003EB41B1}" srcOrd="0" destOrd="0" presId="urn:microsoft.com/office/officeart/2005/8/layout/hProcess9"/>
    <dgm:cxn modelId="{81CBF722-9DD6-410D-989F-CBCA5494F7EC}" type="presParOf" srcId="{079144AE-887D-4B7D-8AAB-E089757122B7}" destId="{AB9CA6A3-2E4E-4D64-B3B6-FC71FEE377B3}" srcOrd="0" destOrd="0" presId="urn:microsoft.com/office/officeart/2005/8/layout/hProcess9"/>
    <dgm:cxn modelId="{BC7AEFE7-3846-4C78-91C5-A4EC90045739}" type="presParOf" srcId="{079144AE-887D-4B7D-8AAB-E089757122B7}" destId="{06B44C51-6DAF-4C79-B65A-A2F19E6FE913}" srcOrd="1" destOrd="0" presId="urn:microsoft.com/office/officeart/2005/8/layout/hProcess9"/>
    <dgm:cxn modelId="{82F336A7-ECD4-4D87-961C-0E0A8B0EECA9}" type="presParOf" srcId="{06B44C51-6DAF-4C79-B65A-A2F19E6FE913}" destId="{011EBB66-5A4E-48CB-894A-AAB003EB41B1}" srcOrd="0" destOrd="0" presId="urn:microsoft.com/office/officeart/2005/8/layout/hProcess9"/>
    <dgm:cxn modelId="{944D9815-4845-4103-9310-B6C054B06981}" type="presParOf" srcId="{06B44C51-6DAF-4C79-B65A-A2F19E6FE913}" destId="{4FD150A6-4EA9-4B7F-AD26-4B8DCE3A1D01}" srcOrd="1" destOrd="0" presId="urn:microsoft.com/office/officeart/2005/8/layout/hProcess9"/>
    <dgm:cxn modelId="{1730FAE8-C5E0-4534-A927-25FD750E1BAC}" type="presParOf" srcId="{06B44C51-6DAF-4C79-B65A-A2F19E6FE913}" destId="{EC4E873A-68D0-40A1-8903-0748106B4959}" srcOrd="2" destOrd="0" presId="urn:microsoft.com/office/officeart/2005/8/layout/hProcess9"/>
    <dgm:cxn modelId="{361CCDEE-16F2-4AD9-8D57-9036904D7D2F}" type="presParOf" srcId="{06B44C51-6DAF-4C79-B65A-A2F19E6FE913}" destId="{D93537A5-15A6-4CA4-9C71-DBFE56115672}" srcOrd="3" destOrd="0" presId="urn:microsoft.com/office/officeart/2005/8/layout/hProcess9"/>
    <dgm:cxn modelId="{9A2BA3F6-5EBB-49CD-9A02-6C69F4A3C549}" type="presParOf" srcId="{06B44C51-6DAF-4C79-B65A-A2F19E6FE913}" destId="{68F87E18-ED3E-4722-91B0-0DB0F55A4DDF}" srcOrd="4" destOrd="0" presId="urn:microsoft.com/office/officeart/2005/8/layout/hProcess9"/>
    <dgm:cxn modelId="{3B0A800A-A67C-4699-A7E9-A2205BB9AFEF}" type="presParOf" srcId="{06B44C51-6DAF-4C79-B65A-A2F19E6FE913}" destId="{93C9918D-5208-4624-B232-AE41F6BA37FA}" srcOrd="5" destOrd="0" presId="urn:microsoft.com/office/officeart/2005/8/layout/hProcess9"/>
    <dgm:cxn modelId="{8CBE9570-7D4C-4418-AF43-56229C76F728}" type="presParOf" srcId="{06B44C51-6DAF-4C79-B65A-A2F19E6FE913}" destId="{D48AA924-CEEA-4F36-9D71-D34E35276547}"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C69F02-C8CF-4079-824E-6727AE746675}"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s-EC"/>
        </a:p>
      </dgm:t>
    </dgm:pt>
    <dgm:pt modelId="{BA634F13-949F-45A8-96F7-FC8B8509792B}">
      <dgm:prSet phldrT="[Texto]"/>
      <dgm:spPr/>
      <dgm:t>
        <a:bodyPr/>
        <a:lstStyle/>
        <a:p>
          <a:r>
            <a:rPr lang="es-EC" dirty="0" smtClean="0"/>
            <a:t>El negocio de las salas de cine en el país movió USD 125 millones en el 2015.</a:t>
          </a:r>
          <a:endParaRPr lang="es-EC" dirty="0"/>
        </a:p>
      </dgm:t>
    </dgm:pt>
    <dgm:pt modelId="{9D158618-7138-4FF6-B09E-736B1F128808}" type="parTrans" cxnId="{B9897932-8826-442B-8D80-F3B88D9E2A04}">
      <dgm:prSet/>
      <dgm:spPr/>
      <dgm:t>
        <a:bodyPr/>
        <a:lstStyle/>
        <a:p>
          <a:endParaRPr lang="es-EC"/>
        </a:p>
      </dgm:t>
    </dgm:pt>
    <dgm:pt modelId="{441019B2-7DEC-4760-AB7A-E6B4BEF25D74}" type="sibTrans" cxnId="{B9897932-8826-442B-8D80-F3B88D9E2A04}">
      <dgm:prSet/>
      <dgm:spPr/>
      <dgm:t>
        <a:bodyPr/>
        <a:lstStyle/>
        <a:p>
          <a:endParaRPr lang="es-EC"/>
        </a:p>
      </dgm:t>
    </dgm:pt>
    <dgm:pt modelId="{7CFF7406-CAFF-43A9-8D71-E797C8C5C65B}">
      <dgm:prSet phldrT="[Texto]"/>
      <dgm:spPr/>
      <dgm:t>
        <a:bodyPr/>
        <a:lstStyle/>
        <a:p>
          <a:r>
            <a:rPr lang="es-EC" dirty="0" smtClean="0"/>
            <a:t>Los grandes actores de la industria son Multicines, CineMark, Supercines y Mis Cines en Rumiñahui.</a:t>
          </a:r>
          <a:endParaRPr lang="es-EC" dirty="0"/>
        </a:p>
      </dgm:t>
    </dgm:pt>
    <dgm:pt modelId="{37986CAB-3CBF-4F9D-BFE8-46FEB0906916}" type="parTrans" cxnId="{58CD8D6D-2D95-48B6-B9EC-6DE37A5B921F}">
      <dgm:prSet/>
      <dgm:spPr/>
      <dgm:t>
        <a:bodyPr/>
        <a:lstStyle/>
        <a:p>
          <a:endParaRPr lang="es-EC"/>
        </a:p>
      </dgm:t>
    </dgm:pt>
    <dgm:pt modelId="{A958D220-ED9B-4A39-BC59-38E6F5F84845}" type="sibTrans" cxnId="{58CD8D6D-2D95-48B6-B9EC-6DE37A5B921F}">
      <dgm:prSet/>
      <dgm:spPr/>
      <dgm:t>
        <a:bodyPr/>
        <a:lstStyle/>
        <a:p>
          <a:endParaRPr lang="es-EC"/>
        </a:p>
      </dgm:t>
    </dgm:pt>
    <dgm:pt modelId="{BAB23C87-3BC3-40DA-B97A-79BCDA8B8418}">
      <dgm:prSet phldrT="[Texto]"/>
      <dgm:spPr/>
      <dgm:t>
        <a:bodyPr/>
        <a:lstStyle/>
        <a:p>
          <a:r>
            <a:rPr lang="es-EC" dirty="0" smtClean="0"/>
            <a:t>A escala nacional, en el 2015 se vendieron unos 16 millones de entradas para las 267 salas de cine ubicadas en 17 ciudades del país.</a:t>
          </a:r>
          <a:endParaRPr lang="es-EC" dirty="0"/>
        </a:p>
      </dgm:t>
    </dgm:pt>
    <dgm:pt modelId="{D5951B42-1FFD-4858-964B-AB81C7F42202}" type="parTrans" cxnId="{76F838C6-77B4-4D00-AB41-9859ACC67D12}">
      <dgm:prSet/>
      <dgm:spPr/>
      <dgm:t>
        <a:bodyPr/>
        <a:lstStyle/>
        <a:p>
          <a:endParaRPr lang="es-EC"/>
        </a:p>
      </dgm:t>
    </dgm:pt>
    <dgm:pt modelId="{65323BCE-807E-4184-A299-CA182C1E9B79}" type="sibTrans" cxnId="{76F838C6-77B4-4D00-AB41-9859ACC67D12}">
      <dgm:prSet/>
      <dgm:spPr/>
      <dgm:t>
        <a:bodyPr/>
        <a:lstStyle/>
        <a:p>
          <a:endParaRPr lang="es-EC"/>
        </a:p>
      </dgm:t>
    </dgm:pt>
    <dgm:pt modelId="{28A8E3B8-8443-4F87-8EC1-B00F05781E35}">
      <dgm:prSet phldrT="[Texto]"/>
      <dgm:spPr/>
      <dgm:t>
        <a:bodyPr/>
        <a:lstStyle/>
        <a:p>
          <a:r>
            <a:rPr lang="es-EC" dirty="0" smtClean="0"/>
            <a:t>El valor promedio de la entrada al cine se sitúa en promedio USD 4,50.</a:t>
          </a:r>
          <a:endParaRPr lang="es-EC" dirty="0"/>
        </a:p>
      </dgm:t>
    </dgm:pt>
    <dgm:pt modelId="{F84B23EE-F00D-488B-92A4-794BB11A4CF6}" type="parTrans" cxnId="{7BDA430A-7769-4FEB-9613-D29A52E8A5F3}">
      <dgm:prSet/>
      <dgm:spPr/>
      <dgm:t>
        <a:bodyPr/>
        <a:lstStyle/>
        <a:p>
          <a:endParaRPr lang="es-EC"/>
        </a:p>
      </dgm:t>
    </dgm:pt>
    <dgm:pt modelId="{4C8C3305-1173-49B0-84C1-4BCAB350281F}" type="sibTrans" cxnId="{7BDA430A-7769-4FEB-9613-D29A52E8A5F3}">
      <dgm:prSet/>
      <dgm:spPr/>
      <dgm:t>
        <a:bodyPr/>
        <a:lstStyle/>
        <a:p>
          <a:endParaRPr lang="es-EC"/>
        </a:p>
      </dgm:t>
    </dgm:pt>
    <dgm:pt modelId="{0581F5A8-A019-493B-A6FE-79136A0A76B1}">
      <dgm:prSet phldrT="[Texto]"/>
      <dgm:spPr/>
      <dgm:t>
        <a:bodyPr/>
        <a:lstStyle/>
        <a:p>
          <a:r>
            <a:rPr lang="es-EC" dirty="0" smtClean="0"/>
            <a:t>Las compañías pagan 50%  de la taquilla por derechos de exhibición de películas extranjeras. Además, cancelan el 10% del impuesto municipal a espectáculos públicos.</a:t>
          </a:r>
          <a:endParaRPr lang="es-EC" dirty="0"/>
        </a:p>
      </dgm:t>
    </dgm:pt>
    <dgm:pt modelId="{99E3816C-1178-4DD9-9537-E6B728945331}" type="parTrans" cxnId="{8B5C9026-ACE6-42A7-BD5E-DEB6BFDCF092}">
      <dgm:prSet/>
      <dgm:spPr/>
      <dgm:t>
        <a:bodyPr/>
        <a:lstStyle/>
        <a:p>
          <a:endParaRPr lang="es-EC"/>
        </a:p>
      </dgm:t>
    </dgm:pt>
    <dgm:pt modelId="{8AB4B2E2-D4C2-47AE-8186-A3445ADCE015}" type="sibTrans" cxnId="{8B5C9026-ACE6-42A7-BD5E-DEB6BFDCF092}">
      <dgm:prSet/>
      <dgm:spPr/>
      <dgm:t>
        <a:bodyPr/>
        <a:lstStyle/>
        <a:p>
          <a:endParaRPr lang="es-EC"/>
        </a:p>
      </dgm:t>
    </dgm:pt>
    <dgm:pt modelId="{96F25E8B-8E07-48C0-89D6-009970EC360B}" type="pres">
      <dgm:prSet presAssocID="{2AC69F02-C8CF-4079-824E-6727AE746675}" presName="Name0" presStyleCnt="0">
        <dgm:presLayoutVars>
          <dgm:chMax val="7"/>
          <dgm:dir/>
          <dgm:animLvl val="lvl"/>
          <dgm:resizeHandles val="exact"/>
        </dgm:presLayoutVars>
      </dgm:prSet>
      <dgm:spPr/>
      <dgm:t>
        <a:bodyPr/>
        <a:lstStyle/>
        <a:p>
          <a:endParaRPr lang="es-EC"/>
        </a:p>
      </dgm:t>
    </dgm:pt>
    <dgm:pt modelId="{1D7633EE-4E85-4E14-BA63-24B93CD172A9}" type="pres">
      <dgm:prSet presAssocID="{BA634F13-949F-45A8-96F7-FC8B8509792B}" presName="circle1" presStyleLbl="node1" presStyleIdx="0" presStyleCnt="5"/>
      <dgm:spPr/>
    </dgm:pt>
    <dgm:pt modelId="{F72F83F6-4944-4693-B112-CD3982D5D0B6}" type="pres">
      <dgm:prSet presAssocID="{BA634F13-949F-45A8-96F7-FC8B8509792B}" presName="space" presStyleCnt="0"/>
      <dgm:spPr/>
    </dgm:pt>
    <dgm:pt modelId="{5E67143F-583C-4A2C-8845-C4812FC90924}" type="pres">
      <dgm:prSet presAssocID="{BA634F13-949F-45A8-96F7-FC8B8509792B}" presName="rect1" presStyleLbl="alignAcc1" presStyleIdx="0" presStyleCnt="5"/>
      <dgm:spPr/>
      <dgm:t>
        <a:bodyPr/>
        <a:lstStyle/>
        <a:p>
          <a:endParaRPr lang="es-EC"/>
        </a:p>
      </dgm:t>
    </dgm:pt>
    <dgm:pt modelId="{9544E029-A3BA-45D7-9B60-39E897FD25F0}" type="pres">
      <dgm:prSet presAssocID="{7CFF7406-CAFF-43A9-8D71-E797C8C5C65B}" presName="vertSpace2" presStyleLbl="node1" presStyleIdx="0" presStyleCnt="5"/>
      <dgm:spPr/>
    </dgm:pt>
    <dgm:pt modelId="{9670B82E-3286-4EC6-A638-E8BFBFE8F9BF}" type="pres">
      <dgm:prSet presAssocID="{7CFF7406-CAFF-43A9-8D71-E797C8C5C65B}" presName="circle2" presStyleLbl="node1" presStyleIdx="1" presStyleCnt="5"/>
      <dgm:spPr/>
    </dgm:pt>
    <dgm:pt modelId="{EE12D3D8-29EA-4E28-8ECC-5D8C99D33049}" type="pres">
      <dgm:prSet presAssocID="{7CFF7406-CAFF-43A9-8D71-E797C8C5C65B}" presName="rect2" presStyleLbl="alignAcc1" presStyleIdx="1" presStyleCnt="5"/>
      <dgm:spPr/>
      <dgm:t>
        <a:bodyPr/>
        <a:lstStyle/>
        <a:p>
          <a:endParaRPr lang="es-EC"/>
        </a:p>
      </dgm:t>
    </dgm:pt>
    <dgm:pt modelId="{97C00FF9-C1B0-4F2F-9A61-12ACB95DAEC8}" type="pres">
      <dgm:prSet presAssocID="{BAB23C87-3BC3-40DA-B97A-79BCDA8B8418}" presName="vertSpace3" presStyleLbl="node1" presStyleIdx="1" presStyleCnt="5"/>
      <dgm:spPr/>
    </dgm:pt>
    <dgm:pt modelId="{50AC605A-2C53-41AB-8E44-C170048AAD83}" type="pres">
      <dgm:prSet presAssocID="{BAB23C87-3BC3-40DA-B97A-79BCDA8B8418}" presName="circle3" presStyleLbl="node1" presStyleIdx="2" presStyleCnt="5"/>
      <dgm:spPr/>
    </dgm:pt>
    <dgm:pt modelId="{915F32E6-D6BA-444B-9AAC-1CE025212724}" type="pres">
      <dgm:prSet presAssocID="{BAB23C87-3BC3-40DA-B97A-79BCDA8B8418}" presName="rect3" presStyleLbl="alignAcc1" presStyleIdx="2" presStyleCnt="5"/>
      <dgm:spPr/>
      <dgm:t>
        <a:bodyPr/>
        <a:lstStyle/>
        <a:p>
          <a:endParaRPr lang="es-EC"/>
        </a:p>
      </dgm:t>
    </dgm:pt>
    <dgm:pt modelId="{452BE685-57BF-4889-B75A-A6C677170DBC}" type="pres">
      <dgm:prSet presAssocID="{28A8E3B8-8443-4F87-8EC1-B00F05781E35}" presName="vertSpace4" presStyleLbl="node1" presStyleIdx="2" presStyleCnt="5"/>
      <dgm:spPr/>
    </dgm:pt>
    <dgm:pt modelId="{5982500C-6875-477E-A4F4-A66A143808D7}" type="pres">
      <dgm:prSet presAssocID="{28A8E3B8-8443-4F87-8EC1-B00F05781E35}" presName="circle4" presStyleLbl="node1" presStyleIdx="3" presStyleCnt="5"/>
      <dgm:spPr/>
    </dgm:pt>
    <dgm:pt modelId="{519BDDA1-02D6-4531-A2CB-348E6502E3ED}" type="pres">
      <dgm:prSet presAssocID="{28A8E3B8-8443-4F87-8EC1-B00F05781E35}" presName="rect4" presStyleLbl="alignAcc1" presStyleIdx="3" presStyleCnt="5"/>
      <dgm:spPr/>
      <dgm:t>
        <a:bodyPr/>
        <a:lstStyle/>
        <a:p>
          <a:endParaRPr lang="es-EC"/>
        </a:p>
      </dgm:t>
    </dgm:pt>
    <dgm:pt modelId="{EFA64E0B-5BCE-459D-BF5B-2D86EFE4568F}" type="pres">
      <dgm:prSet presAssocID="{0581F5A8-A019-493B-A6FE-79136A0A76B1}" presName="vertSpace5" presStyleLbl="node1" presStyleIdx="3" presStyleCnt="5"/>
      <dgm:spPr/>
    </dgm:pt>
    <dgm:pt modelId="{012B7B89-25E6-41B2-B4E5-EF469B8D3026}" type="pres">
      <dgm:prSet presAssocID="{0581F5A8-A019-493B-A6FE-79136A0A76B1}" presName="circle5" presStyleLbl="node1" presStyleIdx="4" presStyleCnt="5"/>
      <dgm:spPr/>
    </dgm:pt>
    <dgm:pt modelId="{787B0643-CE01-4CC9-A4A5-D6F0F8B2535D}" type="pres">
      <dgm:prSet presAssocID="{0581F5A8-A019-493B-A6FE-79136A0A76B1}" presName="rect5" presStyleLbl="alignAcc1" presStyleIdx="4" presStyleCnt="5"/>
      <dgm:spPr/>
      <dgm:t>
        <a:bodyPr/>
        <a:lstStyle/>
        <a:p>
          <a:endParaRPr lang="es-EC"/>
        </a:p>
      </dgm:t>
    </dgm:pt>
    <dgm:pt modelId="{EFA114B0-5B90-456A-BED4-B5529A6ACD92}" type="pres">
      <dgm:prSet presAssocID="{BA634F13-949F-45A8-96F7-FC8B8509792B}" presName="rect1ParTxNoCh" presStyleLbl="alignAcc1" presStyleIdx="4" presStyleCnt="5">
        <dgm:presLayoutVars>
          <dgm:chMax val="1"/>
          <dgm:bulletEnabled val="1"/>
        </dgm:presLayoutVars>
      </dgm:prSet>
      <dgm:spPr/>
      <dgm:t>
        <a:bodyPr/>
        <a:lstStyle/>
        <a:p>
          <a:endParaRPr lang="es-EC"/>
        </a:p>
      </dgm:t>
    </dgm:pt>
    <dgm:pt modelId="{4BD30B7A-4D8F-4ED2-9D80-9BB6BCAABB74}" type="pres">
      <dgm:prSet presAssocID="{7CFF7406-CAFF-43A9-8D71-E797C8C5C65B}" presName="rect2ParTxNoCh" presStyleLbl="alignAcc1" presStyleIdx="4" presStyleCnt="5">
        <dgm:presLayoutVars>
          <dgm:chMax val="1"/>
          <dgm:bulletEnabled val="1"/>
        </dgm:presLayoutVars>
      </dgm:prSet>
      <dgm:spPr/>
      <dgm:t>
        <a:bodyPr/>
        <a:lstStyle/>
        <a:p>
          <a:endParaRPr lang="es-EC"/>
        </a:p>
      </dgm:t>
    </dgm:pt>
    <dgm:pt modelId="{781089BD-38AC-4963-9D9C-1CC5E4192A71}" type="pres">
      <dgm:prSet presAssocID="{BAB23C87-3BC3-40DA-B97A-79BCDA8B8418}" presName="rect3ParTxNoCh" presStyleLbl="alignAcc1" presStyleIdx="4" presStyleCnt="5">
        <dgm:presLayoutVars>
          <dgm:chMax val="1"/>
          <dgm:bulletEnabled val="1"/>
        </dgm:presLayoutVars>
      </dgm:prSet>
      <dgm:spPr/>
      <dgm:t>
        <a:bodyPr/>
        <a:lstStyle/>
        <a:p>
          <a:endParaRPr lang="es-EC"/>
        </a:p>
      </dgm:t>
    </dgm:pt>
    <dgm:pt modelId="{FADB0013-68C6-43B5-A7EE-4715C75665DA}" type="pres">
      <dgm:prSet presAssocID="{28A8E3B8-8443-4F87-8EC1-B00F05781E35}" presName="rect4ParTxNoCh" presStyleLbl="alignAcc1" presStyleIdx="4" presStyleCnt="5">
        <dgm:presLayoutVars>
          <dgm:chMax val="1"/>
          <dgm:bulletEnabled val="1"/>
        </dgm:presLayoutVars>
      </dgm:prSet>
      <dgm:spPr/>
      <dgm:t>
        <a:bodyPr/>
        <a:lstStyle/>
        <a:p>
          <a:endParaRPr lang="es-EC"/>
        </a:p>
      </dgm:t>
    </dgm:pt>
    <dgm:pt modelId="{62E82CA4-42C1-42F7-A200-17CE17CFE7D6}" type="pres">
      <dgm:prSet presAssocID="{0581F5A8-A019-493B-A6FE-79136A0A76B1}" presName="rect5ParTxNoCh" presStyleLbl="alignAcc1" presStyleIdx="4" presStyleCnt="5">
        <dgm:presLayoutVars>
          <dgm:chMax val="1"/>
          <dgm:bulletEnabled val="1"/>
        </dgm:presLayoutVars>
      </dgm:prSet>
      <dgm:spPr/>
      <dgm:t>
        <a:bodyPr/>
        <a:lstStyle/>
        <a:p>
          <a:endParaRPr lang="es-EC"/>
        </a:p>
      </dgm:t>
    </dgm:pt>
  </dgm:ptLst>
  <dgm:cxnLst>
    <dgm:cxn modelId="{423E966E-6CA6-41D3-B1BC-E6DF6C2E8DD7}" type="presOf" srcId="{BA634F13-949F-45A8-96F7-FC8B8509792B}" destId="{EFA114B0-5B90-456A-BED4-B5529A6ACD92}" srcOrd="1" destOrd="0" presId="urn:microsoft.com/office/officeart/2005/8/layout/target3"/>
    <dgm:cxn modelId="{76F838C6-77B4-4D00-AB41-9859ACC67D12}" srcId="{2AC69F02-C8CF-4079-824E-6727AE746675}" destId="{BAB23C87-3BC3-40DA-B97A-79BCDA8B8418}" srcOrd="2" destOrd="0" parTransId="{D5951B42-1FFD-4858-964B-AB81C7F42202}" sibTransId="{65323BCE-807E-4184-A299-CA182C1E9B79}"/>
    <dgm:cxn modelId="{DCA8E9E3-47C3-41DF-94D1-A22492FABD17}" type="presOf" srcId="{7CFF7406-CAFF-43A9-8D71-E797C8C5C65B}" destId="{4BD30B7A-4D8F-4ED2-9D80-9BB6BCAABB74}" srcOrd="1" destOrd="0" presId="urn:microsoft.com/office/officeart/2005/8/layout/target3"/>
    <dgm:cxn modelId="{CFE892FC-B1F5-400C-99E5-B723F100970A}" type="presOf" srcId="{2AC69F02-C8CF-4079-824E-6727AE746675}" destId="{96F25E8B-8E07-48C0-89D6-009970EC360B}" srcOrd="0" destOrd="0" presId="urn:microsoft.com/office/officeart/2005/8/layout/target3"/>
    <dgm:cxn modelId="{82483BE9-7CB9-4E0A-9688-39A596C7A970}" type="presOf" srcId="{BAB23C87-3BC3-40DA-B97A-79BCDA8B8418}" destId="{781089BD-38AC-4963-9D9C-1CC5E4192A71}" srcOrd="1" destOrd="0" presId="urn:microsoft.com/office/officeart/2005/8/layout/target3"/>
    <dgm:cxn modelId="{AFB19B1A-3638-46AF-822C-0B0DA4F70F6C}" type="presOf" srcId="{28A8E3B8-8443-4F87-8EC1-B00F05781E35}" destId="{519BDDA1-02D6-4531-A2CB-348E6502E3ED}" srcOrd="0" destOrd="0" presId="urn:microsoft.com/office/officeart/2005/8/layout/target3"/>
    <dgm:cxn modelId="{88BC3AA7-3572-46C7-8003-87D1DE2CAEBF}" type="presOf" srcId="{7CFF7406-CAFF-43A9-8D71-E797C8C5C65B}" destId="{EE12D3D8-29EA-4E28-8ECC-5D8C99D33049}" srcOrd="0" destOrd="0" presId="urn:microsoft.com/office/officeart/2005/8/layout/target3"/>
    <dgm:cxn modelId="{7BDA430A-7769-4FEB-9613-D29A52E8A5F3}" srcId="{2AC69F02-C8CF-4079-824E-6727AE746675}" destId="{28A8E3B8-8443-4F87-8EC1-B00F05781E35}" srcOrd="3" destOrd="0" parTransId="{F84B23EE-F00D-488B-92A4-794BB11A4CF6}" sibTransId="{4C8C3305-1173-49B0-84C1-4BCAB350281F}"/>
    <dgm:cxn modelId="{26F222A0-DA1D-43D9-B54B-441613B8DB20}" type="presOf" srcId="{BAB23C87-3BC3-40DA-B97A-79BCDA8B8418}" destId="{915F32E6-D6BA-444B-9AAC-1CE025212724}" srcOrd="0" destOrd="0" presId="urn:microsoft.com/office/officeart/2005/8/layout/target3"/>
    <dgm:cxn modelId="{8AC08BD5-29E2-4B5F-BF07-3F69EF77DCDF}" type="presOf" srcId="{28A8E3B8-8443-4F87-8EC1-B00F05781E35}" destId="{FADB0013-68C6-43B5-A7EE-4715C75665DA}" srcOrd="1" destOrd="0" presId="urn:microsoft.com/office/officeart/2005/8/layout/target3"/>
    <dgm:cxn modelId="{58CD8D6D-2D95-48B6-B9EC-6DE37A5B921F}" srcId="{2AC69F02-C8CF-4079-824E-6727AE746675}" destId="{7CFF7406-CAFF-43A9-8D71-E797C8C5C65B}" srcOrd="1" destOrd="0" parTransId="{37986CAB-3CBF-4F9D-BFE8-46FEB0906916}" sibTransId="{A958D220-ED9B-4A39-BC59-38E6F5F84845}"/>
    <dgm:cxn modelId="{FA71C11C-0768-4DA5-A712-25EA2E2A65C2}" type="presOf" srcId="{BA634F13-949F-45A8-96F7-FC8B8509792B}" destId="{5E67143F-583C-4A2C-8845-C4812FC90924}" srcOrd="0" destOrd="0" presId="urn:microsoft.com/office/officeart/2005/8/layout/target3"/>
    <dgm:cxn modelId="{8B98C548-D783-4E61-9232-6B1147ED3B0D}" type="presOf" srcId="{0581F5A8-A019-493B-A6FE-79136A0A76B1}" destId="{787B0643-CE01-4CC9-A4A5-D6F0F8B2535D}" srcOrd="0" destOrd="0" presId="urn:microsoft.com/office/officeart/2005/8/layout/target3"/>
    <dgm:cxn modelId="{C00C19C5-3CCB-4E28-99B4-AF2BF950AF14}" type="presOf" srcId="{0581F5A8-A019-493B-A6FE-79136A0A76B1}" destId="{62E82CA4-42C1-42F7-A200-17CE17CFE7D6}" srcOrd="1" destOrd="0" presId="urn:microsoft.com/office/officeart/2005/8/layout/target3"/>
    <dgm:cxn modelId="{B9897932-8826-442B-8D80-F3B88D9E2A04}" srcId="{2AC69F02-C8CF-4079-824E-6727AE746675}" destId="{BA634F13-949F-45A8-96F7-FC8B8509792B}" srcOrd="0" destOrd="0" parTransId="{9D158618-7138-4FF6-B09E-736B1F128808}" sibTransId="{441019B2-7DEC-4760-AB7A-E6B4BEF25D74}"/>
    <dgm:cxn modelId="{8B5C9026-ACE6-42A7-BD5E-DEB6BFDCF092}" srcId="{2AC69F02-C8CF-4079-824E-6727AE746675}" destId="{0581F5A8-A019-493B-A6FE-79136A0A76B1}" srcOrd="4" destOrd="0" parTransId="{99E3816C-1178-4DD9-9537-E6B728945331}" sibTransId="{8AB4B2E2-D4C2-47AE-8186-A3445ADCE015}"/>
    <dgm:cxn modelId="{89498EFB-98C2-42B5-AE4F-83D25BAD840B}" type="presParOf" srcId="{96F25E8B-8E07-48C0-89D6-009970EC360B}" destId="{1D7633EE-4E85-4E14-BA63-24B93CD172A9}" srcOrd="0" destOrd="0" presId="urn:microsoft.com/office/officeart/2005/8/layout/target3"/>
    <dgm:cxn modelId="{473BAE66-BD3C-4CD1-9BE0-F9A12F5C4E14}" type="presParOf" srcId="{96F25E8B-8E07-48C0-89D6-009970EC360B}" destId="{F72F83F6-4944-4693-B112-CD3982D5D0B6}" srcOrd="1" destOrd="0" presId="urn:microsoft.com/office/officeart/2005/8/layout/target3"/>
    <dgm:cxn modelId="{0CE84D2D-2A50-4DB2-AE04-AE0C69BC84A0}" type="presParOf" srcId="{96F25E8B-8E07-48C0-89D6-009970EC360B}" destId="{5E67143F-583C-4A2C-8845-C4812FC90924}" srcOrd="2" destOrd="0" presId="urn:microsoft.com/office/officeart/2005/8/layout/target3"/>
    <dgm:cxn modelId="{701CC97E-C8A8-49FF-841B-C4475ABFDDE2}" type="presParOf" srcId="{96F25E8B-8E07-48C0-89D6-009970EC360B}" destId="{9544E029-A3BA-45D7-9B60-39E897FD25F0}" srcOrd="3" destOrd="0" presId="urn:microsoft.com/office/officeart/2005/8/layout/target3"/>
    <dgm:cxn modelId="{A852C74E-B25C-4D53-BF22-AF53DC683B68}" type="presParOf" srcId="{96F25E8B-8E07-48C0-89D6-009970EC360B}" destId="{9670B82E-3286-4EC6-A638-E8BFBFE8F9BF}" srcOrd="4" destOrd="0" presId="urn:microsoft.com/office/officeart/2005/8/layout/target3"/>
    <dgm:cxn modelId="{BD4AB023-58D2-47F4-A88F-8C5C9E62803E}" type="presParOf" srcId="{96F25E8B-8E07-48C0-89D6-009970EC360B}" destId="{EE12D3D8-29EA-4E28-8ECC-5D8C99D33049}" srcOrd="5" destOrd="0" presId="urn:microsoft.com/office/officeart/2005/8/layout/target3"/>
    <dgm:cxn modelId="{CEDF5AB0-7AB8-4811-8B4D-61EC8D924902}" type="presParOf" srcId="{96F25E8B-8E07-48C0-89D6-009970EC360B}" destId="{97C00FF9-C1B0-4F2F-9A61-12ACB95DAEC8}" srcOrd="6" destOrd="0" presId="urn:microsoft.com/office/officeart/2005/8/layout/target3"/>
    <dgm:cxn modelId="{97D0FFB8-8C65-4517-AF19-3D98D2F62A0C}" type="presParOf" srcId="{96F25E8B-8E07-48C0-89D6-009970EC360B}" destId="{50AC605A-2C53-41AB-8E44-C170048AAD83}" srcOrd="7" destOrd="0" presId="urn:microsoft.com/office/officeart/2005/8/layout/target3"/>
    <dgm:cxn modelId="{6978B3D2-378F-4CF1-BD8F-5F02D93EDCD7}" type="presParOf" srcId="{96F25E8B-8E07-48C0-89D6-009970EC360B}" destId="{915F32E6-D6BA-444B-9AAC-1CE025212724}" srcOrd="8" destOrd="0" presId="urn:microsoft.com/office/officeart/2005/8/layout/target3"/>
    <dgm:cxn modelId="{A0ACD37C-F32C-43D0-AAF3-BC53F8507E31}" type="presParOf" srcId="{96F25E8B-8E07-48C0-89D6-009970EC360B}" destId="{452BE685-57BF-4889-B75A-A6C677170DBC}" srcOrd="9" destOrd="0" presId="urn:microsoft.com/office/officeart/2005/8/layout/target3"/>
    <dgm:cxn modelId="{5F3FEC9B-AD96-48D9-AD66-ED6797E54D88}" type="presParOf" srcId="{96F25E8B-8E07-48C0-89D6-009970EC360B}" destId="{5982500C-6875-477E-A4F4-A66A143808D7}" srcOrd="10" destOrd="0" presId="urn:microsoft.com/office/officeart/2005/8/layout/target3"/>
    <dgm:cxn modelId="{9DCD42EB-00D0-4D18-BDFA-3C93E11AEE6D}" type="presParOf" srcId="{96F25E8B-8E07-48C0-89D6-009970EC360B}" destId="{519BDDA1-02D6-4531-A2CB-348E6502E3ED}" srcOrd="11" destOrd="0" presId="urn:microsoft.com/office/officeart/2005/8/layout/target3"/>
    <dgm:cxn modelId="{31C2B6D4-A1F5-479F-A3DB-6C8E44EF7583}" type="presParOf" srcId="{96F25E8B-8E07-48C0-89D6-009970EC360B}" destId="{EFA64E0B-5BCE-459D-BF5B-2D86EFE4568F}" srcOrd="12" destOrd="0" presId="urn:microsoft.com/office/officeart/2005/8/layout/target3"/>
    <dgm:cxn modelId="{7E46DAB2-DACA-4C72-A563-40EC0FAA2D18}" type="presParOf" srcId="{96F25E8B-8E07-48C0-89D6-009970EC360B}" destId="{012B7B89-25E6-41B2-B4E5-EF469B8D3026}" srcOrd="13" destOrd="0" presId="urn:microsoft.com/office/officeart/2005/8/layout/target3"/>
    <dgm:cxn modelId="{96668CFA-BC42-46DB-993A-8E3410632325}" type="presParOf" srcId="{96F25E8B-8E07-48C0-89D6-009970EC360B}" destId="{787B0643-CE01-4CC9-A4A5-D6F0F8B2535D}" srcOrd="14" destOrd="0" presId="urn:microsoft.com/office/officeart/2005/8/layout/target3"/>
    <dgm:cxn modelId="{54D10AA2-D879-4A0C-ADAE-20D1FC254A97}" type="presParOf" srcId="{96F25E8B-8E07-48C0-89D6-009970EC360B}" destId="{EFA114B0-5B90-456A-BED4-B5529A6ACD92}" srcOrd="15" destOrd="0" presId="urn:microsoft.com/office/officeart/2005/8/layout/target3"/>
    <dgm:cxn modelId="{7039360E-C8F3-48FF-8B7E-959CFDB1A5B7}" type="presParOf" srcId="{96F25E8B-8E07-48C0-89D6-009970EC360B}" destId="{4BD30B7A-4D8F-4ED2-9D80-9BB6BCAABB74}" srcOrd="16" destOrd="0" presId="urn:microsoft.com/office/officeart/2005/8/layout/target3"/>
    <dgm:cxn modelId="{FA8B0688-FE69-4379-B4E5-7963E686E988}" type="presParOf" srcId="{96F25E8B-8E07-48C0-89D6-009970EC360B}" destId="{781089BD-38AC-4963-9D9C-1CC5E4192A71}" srcOrd="17" destOrd="0" presId="urn:microsoft.com/office/officeart/2005/8/layout/target3"/>
    <dgm:cxn modelId="{22452F7F-6127-48B7-BBFF-365157D2493B}" type="presParOf" srcId="{96F25E8B-8E07-48C0-89D6-009970EC360B}" destId="{FADB0013-68C6-43B5-A7EE-4715C75665DA}" srcOrd="18" destOrd="0" presId="urn:microsoft.com/office/officeart/2005/8/layout/target3"/>
    <dgm:cxn modelId="{7780D61D-5C1B-4379-AA43-786BF9BB7AF4}" type="presParOf" srcId="{96F25E8B-8E07-48C0-89D6-009970EC360B}" destId="{62E82CA4-42C1-42F7-A200-17CE17CFE7D6}"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5F9D4A-D2D1-4DAB-81D8-DF4AA84FA858}" type="doc">
      <dgm:prSet loTypeId="urn:microsoft.com/office/officeart/2005/8/layout/hList7" loCatId="list" qsTypeId="urn:microsoft.com/office/officeart/2005/8/quickstyle/simple1" qsCatId="simple" csTypeId="urn:microsoft.com/office/officeart/2005/8/colors/colorful1" csCatId="colorful" phldr="1"/>
      <dgm:spPr/>
    </dgm:pt>
    <dgm:pt modelId="{08B6DB05-8A83-4B82-9A3B-BBC1105EF37A}">
      <dgm:prSet phldrT="[Texto]" custT="1"/>
      <dgm:spPr/>
      <dgm:t>
        <a:bodyPr/>
        <a:lstStyle/>
        <a:p>
          <a:r>
            <a:rPr lang="es-EC" sz="1150" dirty="0" smtClean="0"/>
            <a:t>MULTICINES</a:t>
          </a:r>
          <a:endParaRPr lang="es-EC" sz="1150" dirty="0"/>
        </a:p>
      </dgm:t>
    </dgm:pt>
    <dgm:pt modelId="{789016F6-3E11-4C77-9A4D-EC5958008D5B}" type="parTrans" cxnId="{056CB6CD-57E2-4C70-9AEE-34B225701784}">
      <dgm:prSet/>
      <dgm:spPr/>
      <dgm:t>
        <a:bodyPr/>
        <a:lstStyle/>
        <a:p>
          <a:endParaRPr lang="es-EC" sz="1150"/>
        </a:p>
      </dgm:t>
    </dgm:pt>
    <dgm:pt modelId="{2B9C4CF3-81C7-49F9-B3B9-2E5F7FE306D9}" type="sibTrans" cxnId="{056CB6CD-57E2-4C70-9AEE-34B225701784}">
      <dgm:prSet/>
      <dgm:spPr/>
      <dgm:t>
        <a:bodyPr/>
        <a:lstStyle/>
        <a:p>
          <a:endParaRPr lang="es-EC" sz="1150"/>
        </a:p>
      </dgm:t>
    </dgm:pt>
    <dgm:pt modelId="{BB599293-22DC-4E1D-8EA7-D05FDB5024B4}">
      <dgm:prSet phldrT="[Texto]" custT="1"/>
      <dgm:spPr/>
      <dgm:t>
        <a:bodyPr/>
        <a:lstStyle/>
        <a:p>
          <a:r>
            <a:rPr lang="es-EC" sz="1150" dirty="0" smtClean="0"/>
            <a:t>SUPERCINES</a:t>
          </a:r>
          <a:endParaRPr lang="es-EC" sz="1150" dirty="0"/>
        </a:p>
      </dgm:t>
    </dgm:pt>
    <dgm:pt modelId="{201A2CD8-B701-4B7C-93EC-B84CC57A533E}" type="parTrans" cxnId="{1B9B10F4-DE15-4A39-9D4F-7209EDFE4CB0}">
      <dgm:prSet/>
      <dgm:spPr/>
      <dgm:t>
        <a:bodyPr/>
        <a:lstStyle/>
        <a:p>
          <a:endParaRPr lang="es-EC" sz="1150"/>
        </a:p>
      </dgm:t>
    </dgm:pt>
    <dgm:pt modelId="{E43533D5-DFEF-4D23-811A-986D5A5362AB}" type="sibTrans" cxnId="{1B9B10F4-DE15-4A39-9D4F-7209EDFE4CB0}">
      <dgm:prSet/>
      <dgm:spPr/>
      <dgm:t>
        <a:bodyPr/>
        <a:lstStyle/>
        <a:p>
          <a:endParaRPr lang="es-EC" sz="1150"/>
        </a:p>
      </dgm:t>
    </dgm:pt>
    <dgm:pt modelId="{7EA49E75-E14A-4999-8C1C-AC501D4DA94E}">
      <dgm:prSet phldrT="[Texto]" custT="1"/>
      <dgm:spPr/>
      <dgm:t>
        <a:bodyPr/>
        <a:lstStyle/>
        <a:p>
          <a:r>
            <a:rPr lang="es-EC" sz="1150" dirty="0" smtClean="0"/>
            <a:t>CINEMARK</a:t>
          </a:r>
          <a:endParaRPr lang="es-EC" sz="1150" dirty="0"/>
        </a:p>
      </dgm:t>
    </dgm:pt>
    <dgm:pt modelId="{701ADACD-7CBA-495F-AF5F-3D1E2B7E6243}" type="parTrans" cxnId="{704B6BC0-C27F-425A-81AD-0BA405A310F8}">
      <dgm:prSet/>
      <dgm:spPr/>
      <dgm:t>
        <a:bodyPr/>
        <a:lstStyle/>
        <a:p>
          <a:endParaRPr lang="es-EC" sz="1150"/>
        </a:p>
      </dgm:t>
    </dgm:pt>
    <dgm:pt modelId="{EACA5F62-5D80-44D9-A9B0-9DA4A48D6242}" type="sibTrans" cxnId="{704B6BC0-C27F-425A-81AD-0BA405A310F8}">
      <dgm:prSet/>
      <dgm:spPr/>
      <dgm:t>
        <a:bodyPr/>
        <a:lstStyle/>
        <a:p>
          <a:endParaRPr lang="es-EC" sz="1150"/>
        </a:p>
      </dgm:t>
    </dgm:pt>
    <dgm:pt modelId="{BABFBC07-898E-4399-92B2-4B66AEEE8CD7}">
      <dgm:prSet phldrT="[Texto]" custT="1"/>
      <dgm:spPr/>
      <dgm:t>
        <a:bodyPr/>
        <a:lstStyle/>
        <a:p>
          <a:r>
            <a:rPr lang="es-EC" sz="1150" dirty="0" smtClean="0"/>
            <a:t>MIS CINES</a:t>
          </a:r>
          <a:endParaRPr lang="es-EC" sz="1150" dirty="0"/>
        </a:p>
      </dgm:t>
    </dgm:pt>
    <dgm:pt modelId="{7FDA4CCA-7000-45D3-A35E-7F46D406250B}" type="parTrans" cxnId="{1591FFD1-BD36-450D-9700-C8E64872D86B}">
      <dgm:prSet/>
      <dgm:spPr/>
      <dgm:t>
        <a:bodyPr/>
        <a:lstStyle/>
        <a:p>
          <a:endParaRPr lang="es-EC" sz="1150"/>
        </a:p>
      </dgm:t>
    </dgm:pt>
    <dgm:pt modelId="{F2365C77-369F-46DE-83F7-67B8657866D5}" type="sibTrans" cxnId="{1591FFD1-BD36-450D-9700-C8E64872D86B}">
      <dgm:prSet/>
      <dgm:spPr/>
      <dgm:t>
        <a:bodyPr/>
        <a:lstStyle/>
        <a:p>
          <a:endParaRPr lang="es-EC" sz="1150"/>
        </a:p>
      </dgm:t>
    </dgm:pt>
    <dgm:pt modelId="{D7F0B72B-4018-4E33-8CB0-9D470F4DDE08}">
      <dgm:prSet phldrT="[Texto]" custT="1"/>
      <dgm:spPr/>
      <dgm:t>
        <a:bodyPr/>
        <a:lstStyle/>
        <a:p>
          <a:r>
            <a:rPr lang="es-EC" sz="1150" dirty="0" smtClean="0"/>
            <a:t>Desde 1996 en el Ecuador, muy conocido por la población, principalmente en la sierra. </a:t>
          </a:r>
          <a:endParaRPr lang="es-EC" sz="1150" dirty="0"/>
        </a:p>
      </dgm:t>
    </dgm:pt>
    <dgm:pt modelId="{B727C2B5-C6B5-4FD2-8627-7174526C2B63}" type="parTrans" cxnId="{90CB6AC4-6883-4299-9B2F-D6668C43FAD0}">
      <dgm:prSet/>
      <dgm:spPr/>
      <dgm:t>
        <a:bodyPr/>
        <a:lstStyle/>
        <a:p>
          <a:endParaRPr lang="es-EC" sz="1150"/>
        </a:p>
      </dgm:t>
    </dgm:pt>
    <dgm:pt modelId="{0190EF2F-67E0-44E9-8EF5-9D2AE9C8E150}" type="sibTrans" cxnId="{90CB6AC4-6883-4299-9B2F-D6668C43FAD0}">
      <dgm:prSet/>
      <dgm:spPr/>
      <dgm:t>
        <a:bodyPr/>
        <a:lstStyle/>
        <a:p>
          <a:endParaRPr lang="es-EC" sz="1150"/>
        </a:p>
      </dgm:t>
    </dgm:pt>
    <dgm:pt modelId="{1EB0057C-D7B0-45AF-9CE9-4CDAA138E756}">
      <dgm:prSet phldrT="[Texto]" custT="1"/>
      <dgm:spPr/>
      <dgm:t>
        <a:bodyPr/>
        <a:lstStyle/>
        <a:p>
          <a:r>
            <a:rPr lang="es-EC" sz="1150" dirty="0" smtClean="0"/>
            <a:t>Proviene de una cadena fundada en Estados Unidos.</a:t>
          </a:r>
          <a:endParaRPr lang="es-EC" sz="1150" dirty="0"/>
        </a:p>
      </dgm:t>
    </dgm:pt>
    <dgm:pt modelId="{D198ACD9-989A-45B1-9CAF-55898220F1F1}" type="parTrans" cxnId="{B8E2E182-DF8F-4099-8C83-EBCF7214B507}">
      <dgm:prSet/>
      <dgm:spPr/>
      <dgm:t>
        <a:bodyPr/>
        <a:lstStyle/>
        <a:p>
          <a:endParaRPr lang="es-EC" sz="1150"/>
        </a:p>
      </dgm:t>
    </dgm:pt>
    <dgm:pt modelId="{26D22491-E8F7-4F73-B22E-BDA1EBB9A612}" type="sibTrans" cxnId="{B8E2E182-DF8F-4099-8C83-EBCF7214B507}">
      <dgm:prSet/>
      <dgm:spPr/>
      <dgm:t>
        <a:bodyPr/>
        <a:lstStyle/>
        <a:p>
          <a:endParaRPr lang="es-EC" sz="1150"/>
        </a:p>
      </dgm:t>
    </dgm:pt>
    <dgm:pt modelId="{8F2E0FA9-953B-41B0-B49F-7D840D7EBD80}">
      <dgm:prSet phldrT="[Texto]" custT="1"/>
      <dgm:spPr/>
      <dgm:t>
        <a:bodyPr/>
        <a:lstStyle/>
        <a:p>
          <a:r>
            <a:rPr lang="es-EC" sz="1150" dirty="0" smtClean="0"/>
            <a:t>Mis cines es una empresa Ecuatoriana establecida en el 2006 en el centro comercial River Mall.</a:t>
          </a:r>
          <a:endParaRPr lang="es-EC" sz="1150" dirty="0"/>
        </a:p>
      </dgm:t>
    </dgm:pt>
    <dgm:pt modelId="{DE9F7309-E2F6-4442-AB15-27BDDA056F1A}" type="parTrans" cxnId="{48579A81-B0C6-4408-B6B9-EECBA4BDB6E8}">
      <dgm:prSet/>
      <dgm:spPr/>
      <dgm:t>
        <a:bodyPr/>
        <a:lstStyle/>
        <a:p>
          <a:endParaRPr lang="es-EC" sz="1150"/>
        </a:p>
      </dgm:t>
    </dgm:pt>
    <dgm:pt modelId="{177361D2-ED0D-4D1F-A969-9499AC3D6FF4}" type="sibTrans" cxnId="{48579A81-B0C6-4408-B6B9-EECBA4BDB6E8}">
      <dgm:prSet/>
      <dgm:spPr/>
      <dgm:t>
        <a:bodyPr/>
        <a:lstStyle/>
        <a:p>
          <a:endParaRPr lang="es-EC" sz="1150"/>
        </a:p>
      </dgm:t>
    </dgm:pt>
    <dgm:pt modelId="{28C5936F-9742-4FB2-996F-B08DB7DC4E54}">
      <dgm:prSet phldrT="[Texto]" custT="1"/>
      <dgm:spPr/>
      <dgm:t>
        <a:bodyPr/>
        <a:lstStyle/>
        <a:p>
          <a:r>
            <a:rPr lang="es-EC" sz="1150" dirty="0" smtClean="0"/>
            <a:t>Cadena de cine mas grande del país, Ofrecen salas con tecnología de punta en imagen y sonido.</a:t>
          </a:r>
          <a:endParaRPr lang="es-EC" sz="1150" dirty="0"/>
        </a:p>
      </dgm:t>
    </dgm:pt>
    <dgm:pt modelId="{ACBAE494-174F-4D90-BD81-E08434FE1B38}" type="sibTrans" cxnId="{D97EA7B1-A5AB-4B85-814E-D87429024577}">
      <dgm:prSet/>
      <dgm:spPr/>
      <dgm:t>
        <a:bodyPr/>
        <a:lstStyle/>
        <a:p>
          <a:endParaRPr lang="es-EC" sz="1150"/>
        </a:p>
      </dgm:t>
    </dgm:pt>
    <dgm:pt modelId="{827B5274-2189-400F-9B9F-EBF20F716CF9}" type="parTrans" cxnId="{D97EA7B1-A5AB-4B85-814E-D87429024577}">
      <dgm:prSet/>
      <dgm:spPr/>
      <dgm:t>
        <a:bodyPr/>
        <a:lstStyle/>
        <a:p>
          <a:endParaRPr lang="es-EC" sz="1150"/>
        </a:p>
      </dgm:t>
    </dgm:pt>
    <dgm:pt modelId="{E224AB14-A5F8-422A-A0BC-85617CA6BD6E}">
      <dgm:prSet phldrT="[Texto]" custT="1"/>
      <dgm:spPr/>
      <dgm:t>
        <a:bodyPr/>
        <a:lstStyle/>
        <a:p>
          <a:r>
            <a:rPr lang="es-EC" sz="1150" dirty="0" smtClean="0"/>
            <a:t>Recibe mas de 4 millones de invitados cada año.</a:t>
          </a:r>
          <a:endParaRPr lang="es-EC" sz="1150" dirty="0"/>
        </a:p>
      </dgm:t>
    </dgm:pt>
    <dgm:pt modelId="{FD8D4EF5-96C8-47E4-AD68-09E11E9A3965}" type="parTrans" cxnId="{9E59120B-6E13-47C5-89D9-B9CD1EF634C1}">
      <dgm:prSet/>
      <dgm:spPr/>
      <dgm:t>
        <a:bodyPr/>
        <a:lstStyle/>
        <a:p>
          <a:endParaRPr lang="es-EC" sz="1150"/>
        </a:p>
      </dgm:t>
    </dgm:pt>
    <dgm:pt modelId="{B6F8C23D-07FE-43C4-8E08-614717A25AD4}" type="sibTrans" cxnId="{9E59120B-6E13-47C5-89D9-B9CD1EF634C1}">
      <dgm:prSet/>
      <dgm:spPr/>
      <dgm:t>
        <a:bodyPr/>
        <a:lstStyle/>
        <a:p>
          <a:endParaRPr lang="es-EC" sz="1150"/>
        </a:p>
      </dgm:t>
    </dgm:pt>
    <dgm:pt modelId="{E99927A7-1B26-4DD0-9194-F7C247E71DA2}">
      <dgm:prSet phldrT="[Texto]" custT="1"/>
      <dgm:spPr/>
      <dgm:t>
        <a:bodyPr/>
        <a:lstStyle/>
        <a:p>
          <a:r>
            <a:rPr lang="es-EC" sz="1150" dirty="0" smtClean="0"/>
            <a:t>Los complejos que prestan un servicio excelente además de ofrecer salas VIP para el confort del cliente</a:t>
          </a:r>
          <a:endParaRPr lang="es-EC" sz="1150" dirty="0"/>
        </a:p>
      </dgm:t>
    </dgm:pt>
    <dgm:pt modelId="{89AAB90C-9C59-4406-88FA-9E4CAC177C0F}" type="parTrans" cxnId="{C13E06C5-F56F-4F75-8550-F04781C01F71}">
      <dgm:prSet/>
      <dgm:spPr/>
      <dgm:t>
        <a:bodyPr/>
        <a:lstStyle/>
        <a:p>
          <a:endParaRPr lang="es-EC" sz="1150"/>
        </a:p>
      </dgm:t>
    </dgm:pt>
    <dgm:pt modelId="{26597EBA-DE65-4FFE-9C5E-0D3912B43C95}" type="sibTrans" cxnId="{C13E06C5-F56F-4F75-8550-F04781C01F71}">
      <dgm:prSet/>
      <dgm:spPr/>
      <dgm:t>
        <a:bodyPr/>
        <a:lstStyle/>
        <a:p>
          <a:endParaRPr lang="es-EC" sz="1150"/>
        </a:p>
      </dgm:t>
    </dgm:pt>
    <dgm:pt modelId="{9D214549-B943-4F71-B7BE-1276972CE2EE}">
      <dgm:prSet phldrT="[Texto]" custT="1"/>
      <dgm:spPr/>
      <dgm:t>
        <a:bodyPr/>
        <a:lstStyle/>
        <a:p>
          <a:r>
            <a:rPr lang="es-EC" sz="1150" dirty="0" smtClean="0"/>
            <a:t>Tiene la mejor tecnología en salas de cine del país, porque es el primero, si no se dice que es aquel que esta dando una nueva generación de entretenimiento.</a:t>
          </a:r>
          <a:endParaRPr lang="es-EC" sz="1150" dirty="0"/>
        </a:p>
      </dgm:t>
    </dgm:pt>
    <dgm:pt modelId="{D6596B54-63F8-425B-905A-8B9677558781}" type="parTrans" cxnId="{4BC2BAAF-DB9E-416A-A3B1-BF79D67E1C20}">
      <dgm:prSet/>
      <dgm:spPr/>
      <dgm:t>
        <a:bodyPr/>
        <a:lstStyle/>
        <a:p>
          <a:endParaRPr lang="es-EC" sz="1150"/>
        </a:p>
      </dgm:t>
    </dgm:pt>
    <dgm:pt modelId="{0B1E67CB-5243-42C2-850F-41DDCC3C2C1F}" type="sibTrans" cxnId="{4BC2BAAF-DB9E-416A-A3B1-BF79D67E1C20}">
      <dgm:prSet/>
      <dgm:spPr/>
      <dgm:t>
        <a:bodyPr/>
        <a:lstStyle/>
        <a:p>
          <a:endParaRPr lang="es-EC" sz="1150"/>
        </a:p>
      </dgm:t>
    </dgm:pt>
    <dgm:pt modelId="{2DBBBD10-4FC1-4CB6-B0EA-F8FA2B6FE275}">
      <dgm:prSet phldrT="[Texto]" custT="1"/>
      <dgm:spPr/>
      <dgm:t>
        <a:bodyPr/>
        <a:lstStyle/>
        <a:p>
          <a:r>
            <a:rPr lang="es-EC" sz="1150" dirty="0" smtClean="0"/>
            <a:t>Es el único que cuenta con el formato IMAX</a:t>
          </a:r>
          <a:endParaRPr lang="es-EC" sz="1150" dirty="0"/>
        </a:p>
      </dgm:t>
    </dgm:pt>
    <dgm:pt modelId="{46305CAF-59DB-4F79-9C22-211665454089}" type="parTrans" cxnId="{682671D1-536A-4B25-AB33-A36C437806C8}">
      <dgm:prSet/>
      <dgm:spPr/>
      <dgm:t>
        <a:bodyPr/>
        <a:lstStyle/>
        <a:p>
          <a:endParaRPr lang="es-EC" sz="1150"/>
        </a:p>
      </dgm:t>
    </dgm:pt>
    <dgm:pt modelId="{B2CCF31F-C1EB-43BB-8B19-D88D95093F1B}" type="sibTrans" cxnId="{682671D1-536A-4B25-AB33-A36C437806C8}">
      <dgm:prSet/>
      <dgm:spPr/>
      <dgm:t>
        <a:bodyPr/>
        <a:lstStyle/>
        <a:p>
          <a:endParaRPr lang="es-EC" sz="1150"/>
        </a:p>
      </dgm:t>
    </dgm:pt>
    <dgm:pt modelId="{36D3E768-64E8-4EF1-9EB7-EE20DAF4A9BC}">
      <dgm:prSet phldrT="[Texto]" custT="1"/>
      <dgm:spPr/>
      <dgm:t>
        <a:bodyPr/>
        <a:lstStyle/>
        <a:p>
          <a:r>
            <a:rPr lang="es-EC" sz="1150" dirty="0" smtClean="0"/>
            <a:t>Si la comparamos con la competencia esta cadena de cine ofrece una menor cobertura y menor infraestructura y servicios mucho menos estandarizados.</a:t>
          </a:r>
          <a:endParaRPr lang="es-EC" sz="1150" dirty="0"/>
        </a:p>
      </dgm:t>
    </dgm:pt>
    <dgm:pt modelId="{1F462757-6D8E-4D5A-A2ED-24E9E5CD774F}" type="parTrans" cxnId="{77DC9DF0-3A83-43CF-B682-6DE11A8F856A}">
      <dgm:prSet/>
      <dgm:spPr/>
      <dgm:t>
        <a:bodyPr/>
        <a:lstStyle/>
        <a:p>
          <a:endParaRPr lang="es-EC" sz="1150"/>
        </a:p>
      </dgm:t>
    </dgm:pt>
    <dgm:pt modelId="{776AA8B6-2D54-4009-AFFB-7A41BC0CEC8D}" type="sibTrans" cxnId="{77DC9DF0-3A83-43CF-B682-6DE11A8F856A}">
      <dgm:prSet/>
      <dgm:spPr/>
      <dgm:t>
        <a:bodyPr/>
        <a:lstStyle/>
        <a:p>
          <a:endParaRPr lang="es-EC" sz="1150"/>
        </a:p>
      </dgm:t>
    </dgm:pt>
    <dgm:pt modelId="{91918971-EF0F-4DE5-872B-72CAE9B0D789}" type="pres">
      <dgm:prSet presAssocID="{D85F9D4A-D2D1-4DAB-81D8-DF4AA84FA858}" presName="Name0" presStyleCnt="0">
        <dgm:presLayoutVars>
          <dgm:dir/>
          <dgm:resizeHandles val="exact"/>
        </dgm:presLayoutVars>
      </dgm:prSet>
      <dgm:spPr/>
    </dgm:pt>
    <dgm:pt modelId="{4845E51C-C6A4-4596-80F0-58059AE96E1A}" type="pres">
      <dgm:prSet presAssocID="{D85F9D4A-D2D1-4DAB-81D8-DF4AA84FA858}" presName="fgShape" presStyleLbl="fgShp" presStyleIdx="0" presStyleCnt="1"/>
      <dgm:spPr/>
    </dgm:pt>
    <dgm:pt modelId="{9702302C-63B5-4DCB-8813-6E30C4934A29}" type="pres">
      <dgm:prSet presAssocID="{D85F9D4A-D2D1-4DAB-81D8-DF4AA84FA858}" presName="linComp" presStyleCnt="0"/>
      <dgm:spPr/>
    </dgm:pt>
    <dgm:pt modelId="{7DF3E866-D10E-4D29-95DD-C6A3D29B3BB1}" type="pres">
      <dgm:prSet presAssocID="{08B6DB05-8A83-4B82-9A3B-BBC1105EF37A}" presName="compNode" presStyleCnt="0"/>
      <dgm:spPr/>
    </dgm:pt>
    <dgm:pt modelId="{70D32480-A210-4511-91BB-312E7DF4E223}" type="pres">
      <dgm:prSet presAssocID="{08B6DB05-8A83-4B82-9A3B-BBC1105EF37A}" presName="bkgdShape" presStyleLbl="node1" presStyleIdx="0" presStyleCnt="4"/>
      <dgm:spPr/>
      <dgm:t>
        <a:bodyPr/>
        <a:lstStyle/>
        <a:p>
          <a:endParaRPr lang="es-EC"/>
        </a:p>
      </dgm:t>
    </dgm:pt>
    <dgm:pt modelId="{F9B88B7E-B6F5-4ACC-907A-DE821E8FB0F8}" type="pres">
      <dgm:prSet presAssocID="{08B6DB05-8A83-4B82-9A3B-BBC1105EF37A}" presName="nodeTx" presStyleLbl="node1" presStyleIdx="0" presStyleCnt="4">
        <dgm:presLayoutVars>
          <dgm:bulletEnabled val="1"/>
        </dgm:presLayoutVars>
      </dgm:prSet>
      <dgm:spPr/>
      <dgm:t>
        <a:bodyPr/>
        <a:lstStyle/>
        <a:p>
          <a:endParaRPr lang="es-EC"/>
        </a:p>
      </dgm:t>
    </dgm:pt>
    <dgm:pt modelId="{700EB783-A785-4294-9DCB-542D630C6B0A}" type="pres">
      <dgm:prSet presAssocID="{08B6DB05-8A83-4B82-9A3B-BBC1105EF37A}" presName="invisiNode" presStyleLbl="node1" presStyleIdx="0" presStyleCnt="4"/>
      <dgm:spPr/>
    </dgm:pt>
    <dgm:pt modelId="{9EAF1D88-D541-4680-99A2-F088A8F897E6}" type="pres">
      <dgm:prSet presAssocID="{08B6DB05-8A83-4B82-9A3B-BBC1105EF37A}" presName="imagNod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pt>
    <dgm:pt modelId="{7F31B01D-5404-4908-B749-66E8255CCF37}" type="pres">
      <dgm:prSet presAssocID="{2B9C4CF3-81C7-49F9-B3B9-2E5F7FE306D9}" presName="sibTrans" presStyleLbl="sibTrans2D1" presStyleIdx="0" presStyleCnt="0"/>
      <dgm:spPr/>
      <dgm:t>
        <a:bodyPr/>
        <a:lstStyle/>
        <a:p>
          <a:endParaRPr lang="es-EC"/>
        </a:p>
      </dgm:t>
    </dgm:pt>
    <dgm:pt modelId="{4BACCCD1-D0F3-450F-9EEA-70247731BFD6}" type="pres">
      <dgm:prSet presAssocID="{BB599293-22DC-4E1D-8EA7-D05FDB5024B4}" presName="compNode" presStyleCnt="0"/>
      <dgm:spPr/>
    </dgm:pt>
    <dgm:pt modelId="{69BCB4D9-D99D-4E26-B1CC-4E77D90CB255}" type="pres">
      <dgm:prSet presAssocID="{BB599293-22DC-4E1D-8EA7-D05FDB5024B4}" presName="bkgdShape" presStyleLbl="node1" presStyleIdx="1" presStyleCnt="4"/>
      <dgm:spPr/>
      <dgm:t>
        <a:bodyPr/>
        <a:lstStyle/>
        <a:p>
          <a:endParaRPr lang="es-EC"/>
        </a:p>
      </dgm:t>
    </dgm:pt>
    <dgm:pt modelId="{105B44E9-450B-42EC-B837-169FAA6A0BAE}" type="pres">
      <dgm:prSet presAssocID="{BB599293-22DC-4E1D-8EA7-D05FDB5024B4}" presName="nodeTx" presStyleLbl="node1" presStyleIdx="1" presStyleCnt="4">
        <dgm:presLayoutVars>
          <dgm:bulletEnabled val="1"/>
        </dgm:presLayoutVars>
      </dgm:prSet>
      <dgm:spPr/>
      <dgm:t>
        <a:bodyPr/>
        <a:lstStyle/>
        <a:p>
          <a:endParaRPr lang="es-EC"/>
        </a:p>
      </dgm:t>
    </dgm:pt>
    <dgm:pt modelId="{A4383452-ED5C-4782-8C17-BE5C3DA9EC94}" type="pres">
      <dgm:prSet presAssocID="{BB599293-22DC-4E1D-8EA7-D05FDB5024B4}" presName="invisiNode" presStyleLbl="node1" presStyleIdx="1" presStyleCnt="4"/>
      <dgm:spPr/>
    </dgm:pt>
    <dgm:pt modelId="{319CB31B-F213-4DCB-AA64-4DDA390E5F87}" type="pres">
      <dgm:prSet presAssocID="{BB599293-22DC-4E1D-8EA7-D05FDB5024B4}" presName="imagNode"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dgm:spPr>
    </dgm:pt>
    <dgm:pt modelId="{84FE7049-7F30-4C97-A0F4-FAC209E3C68B}" type="pres">
      <dgm:prSet presAssocID="{E43533D5-DFEF-4D23-811A-986D5A5362AB}" presName="sibTrans" presStyleLbl="sibTrans2D1" presStyleIdx="0" presStyleCnt="0"/>
      <dgm:spPr/>
      <dgm:t>
        <a:bodyPr/>
        <a:lstStyle/>
        <a:p>
          <a:endParaRPr lang="es-EC"/>
        </a:p>
      </dgm:t>
    </dgm:pt>
    <dgm:pt modelId="{9BF6358D-4DFD-4CB5-90B1-3671719B2C68}" type="pres">
      <dgm:prSet presAssocID="{7EA49E75-E14A-4999-8C1C-AC501D4DA94E}" presName="compNode" presStyleCnt="0"/>
      <dgm:spPr/>
    </dgm:pt>
    <dgm:pt modelId="{AFF40B93-5591-4CFE-B39F-AB355D18C661}" type="pres">
      <dgm:prSet presAssocID="{7EA49E75-E14A-4999-8C1C-AC501D4DA94E}" presName="bkgdShape" presStyleLbl="node1" presStyleIdx="2" presStyleCnt="4"/>
      <dgm:spPr/>
      <dgm:t>
        <a:bodyPr/>
        <a:lstStyle/>
        <a:p>
          <a:endParaRPr lang="es-EC"/>
        </a:p>
      </dgm:t>
    </dgm:pt>
    <dgm:pt modelId="{0F6D723C-F201-43BF-A48F-6BBAC9BFC937}" type="pres">
      <dgm:prSet presAssocID="{7EA49E75-E14A-4999-8C1C-AC501D4DA94E}" presName="nodeTx" presStyleLbl="node1" presStyleIdx="2" presStyleCnt="4">
        <dgm:presLayoutVars>
          <dgm:bulletEnabled val="1"/>
        </dgm:presLayoutVars>
      </dgm:prSet>
      <dgm:spPr/>
      <dgm:t>
        <a:bodyPr/>
        <a:lstStyle/>
        <a:p>
          <a:endParaRPr lang="es-EC"/>
        </a:p>
      </dgm:t>
    </dgm:pt>
    <dgm:pt modelId="{DB52319A-1026-4C94-8D35-27F3F2ECA662}" type="pres">
      <dgm:prSet presAssocID="{7EA49E75-E14A-4999-8C1C-AC501D4DA94E}" presName="invisiNode" presStyleLbl="node1" presStyleIdx="2" presStyleCnt="4"/>
      <dgm:spPr/>
    </dgm:pt>
    <dgm:pt modelId="{60E2E151-DE04-43BB-8509-15A3D6E123A0}" type="pres">
      <dgm:prSet presAssocID="{7EA49E75-E14A-4999-8C1C-AC501D4DA94E}" presName="imagNode"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dgm:spPr>
    </dgm:pt>
    <dgm:pt modelId="{6BF39E4D-A1F6-4DA2-AF56-6CBCD7DC6E44}" type="pres">
      <dgm:prSet presAssocID="{EACA5F62-5D80-44D9-A9B0-9DA4A48D6242}" presName="sibTrans" presStyleLbl="sibTrans2D1" presStyleIdx="0" presStyleCnt="0"/>
      <dgm:spPr/>
      <dgm:t>
        <a:bodyPr/>
        <a:lstStyle/>
        <a:p>
          <a:endParaRPr lang="es-EC"/>
        </a:p>
      </dgm:t>
    </dgm:pt>
    <dgm:pt modelId="{A71C2479-FF14-481F-9F58-CB83B541101E}" type="pres">
      <dgm:prSet presAssocID="{BABFBC07-898E-4399-92B2-4B66AEEE8CD7}" presName="compNode" presStyleCnt="0"/>
      <dgm:spPr/>
    </dgm:pt>
    <dgm:pt modelId="{439574C5-48EB-41A4-B0C3-B06FF62253CF}" type="pres">
      <dgm:prSet presAssocID="{BABFBC07-898E-4399-92B2-4B66AEEE8CD7}" presName="bkgdShape" presStyleLbl="node1" presStyleIdx="3" presStyleCnt="4"/>
      <dgm:spPr/>
      <dgm:t>
        <a:bodyPr/>
        <a:lstStyle/>
        <a:p>
          <a:endParaRPr lang="es-EC"/>
        </a:p>
      </dgm:t>
    </dgm:pt>
    <dgm:pt modelId="{DB1EA068-D1BF-4BD0-9A8A-6DD59098E5A5}" type="pres">
      <dgm:prSet presAssocID="{BABFBC07-898E-4399-92B2-4B66AEEE8CD7}" presName="nodeTx" presStyleLbl="node1" presStyleIdx="3" presStyleCnt="4">
        <dgm:presLayoutVars>
          <dgm:bulletEnabled val="1"/>
        </dgm:presLayoutVars>
      </dgm:prSet>
      <dgm:spPr/>
      <dgm:t>
        <a:bodyPr/>
        <a:lstStyle/>
        <a:p>
          <a:endParaRPr lang="es-EC"/>
        </a:p>
      </dgm:t>
    </dgm:pt>
    <dgm:pt modelId="{408FA612-DEE4-4DD7-AD89-27AC22905FB3}" type="pres">
      <dgm:prSet presAssocID="{BABFBC07-898E-4399-92B2-4B66AEEE8CD7}" presName="invisiNode" presStyleLbl="node1" presStyleIdx="3" presStyleCnt="4"/>
      <dgm:spPr/>
    </dgm:pt>
    <dgm:pt modelId="{7C510E46-CA0A-4F23-995C-06F95C50C203}" type="pres">
      <dgm:prSet presAssocID="{BABFBC07-898E-4399-92B2-4B66AEEE8CD7}" presName="imagNode"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tretch>
            <a:fillRect/>
          </a:stretch>
        </a:blipFill>
      </dgm:spPr>
    </dgm:pt>
  </dgm:ptLst>
  <dgm:cxnLst>
    <dgm:cxn modelId="{B8E2E182-DF8F-4099-8C83-EBCF7214B507}" srcId="{7EA49E75-E14A-4999-8C1C-AC501D4DA94E}" destId="{1EB0057C-D7B0-45AF-9CE9-4CDAA138E756}" srcOrd="0" destOrd="0" parTransId="{D198ACD9-989A-45B1-9CAF-55898220F1F1}" sibTransId="{26D22491-E8F7-4F73-B22E-BDA1EBB9A612}"/>
    <dgm:cxn modelId="{88E2F28C-5906-4B79-9A16-569EE4D44589}" type="presOf" srcId="{E99927A7-1B26-4DD0-9194-F7C247E71DA2}" destId="{105B44E9-450B-42EC-B837-169FAA6A0BAE}" srcOrd="1" destOrd="2" presId="urn:microsoft.com/office/officeart/2005/8/layout/hList7"/>
    <dgm:cxn modelId="{02C86B6F-6D0E-46B7-949A-071D5E979A6D}" type="presOf" srcId="{36D3E768-64E8-4EF1-9EB7-EE20DAF4A9BC}" destId="{439574C5-48EB-41A4-B0C3-B06FF62253CF}" srcOrd="0" destOrd="2" presId="urn:microsoft.com/office/officeart/2005/8/layout/hList7"/>
    <dgm:cxn modelId="{432B460F-7BF0-49CA-BB8A-4F802051FDA2}" type="presOf" srcId="{BB599293-22DC-4E1D-8EA7-D05FDB5024B4}" destId="{69BCB4D9-D99D-4E26-B1CC-4E77D90CB255}" srcOrd="0" destOrd="0" presId="urn:microsoft.com/office/officeart/2005/8/layout/hList7"/>
    <dgm:cxn modelId="{1591FFD1-BD36-450D-9700-C8E64872D86B}" srcId="{D85F9D4A-D2D1-4DAB-81D8-DF4AA84FA858}" destId="{BABFBC07-898E-4399-92B2-4B66AEEE8CD7}" srcOrd="3" destOrd="0" parTransId="{7FDA4CCA-7000-45D3-A35E-7F46D406250B}" sibTransId="{F2365C77-369F-46DE-83F7-67B8657866D5}"/>
    <dgm:cxn modelId="{34414072-CF60-4D1B-B582-2677AC429072}" type="presOf" srcId="{2DBBBD10-4FC1-4CB6-B0EA-F8FA2B6FE275}" destId="{0F6D723C-F201-43BF-A48F-6BBAC9BFC937}" srcOrd="1" destOrd="3" presId="urn:microsoft.com/office/officeart/2005/8/layout/hList7"/>
    <dgm:cxn modelId="{0B22E732-2536-4C02-A7D8-E184EA48EA27}" type="presOf" srcId="{E43533D5-DFEF-4D23-811A-986D5A5362AB}" destId="{84FE7049-7F30-4C97-A0F4-FAC209E3C68B}" srcOrd="0" destOrd="0" presId="urn:microsoft.com/office/officeart/2005/8/layout/hList7"/>
    <dgm:cxn modelId="{E44B3FF3-5679-4A5E-B02F-C5BFC3A755B6}" type="presOf" srcId="{28C5936F-9742-4FB2-996F-B08DB7DC4E54}" destId="{69BCB4D9-D99D-4E26-B1CC-4E77D90CB255}" srcOrd="0" destOrd="1" presId="urn:microsoft.com/office/officeart/2005/8/layout/hList7"/>
    <dgm:cxn modelId="{176BC7B1-94BB-433B-8F88-03D5535B201A}" type="presOf" srcId="{08B6DB05-8A83-4B82-9A3B-BBC1105EF37A}" destId="{70D32480-A210-4511-91BB-312E7DF4E223}" srcOrd="0" destOrd="0" presId="urn:microsoft.com/office/officeart/2005/8/layout/hList7"/>
    <dgm:cxn modelId="{9013D152-6E19-4088-844A-5D4AB01B332D}" type="presOf" srcId="{BABFBC07-898E-4399-92B2-4B66AEEE8CD7}" destId="{439574C5-48EB-41A4-B0C3-B06FF62253CF}" srcOrd="0" destOrd="0" presId="urn:microsoft.com/office/officeart/2005/8/layout/hList7"/>
    <dgm:cxn modelId="{DE7C05BB-0283-4860-B8CC-1327657553A2}" type="presOf" srcId="{8F2E0FA9-953B-41B0-B49F-7D840D7EBD80}" destId="{439574C5-48EB-41A4-B0C3-B06FF62253CF}" srcOrd="0" destOrd="1" presId="urn:microsoft.com/office/officeart/2005/8/layout/hList7"/>
    <dgm:cxn modelId="{F9A46036-33A2-45C2-B3EF-1BAD0CC19A6A}" type="presOf" srcId="{EACA5F62-5D80-44D9-A9B0-9DA4A48D6242}" destId="{6BF39E4D-A1F6-4DA2-AF56-6CBCD7DC6E44}" srcOrd="0" destOrd="0" presId="urn:microsoft.com/office/officeart/2005/8/layout/hList7"/>
    <dgm:cxn modelId="{704B6BC0-C27F-425A-81AD-0BA405A310F8}" srcId="{D85F9D4A-D2D1-4DAB-81D8-DF4AA84FA858}" destId="{7EA49E75-E14A-4999-8C1C-AC501D4DA94E}" srcOrd="2" destOrd="0" parTransId="{701ADACD-7CBA-495F-AF5F-3D1E2B7E6243}" sibTransId="{EACA5F62-5D80-44D9-A9B0-9DA4A48D6242}"/>
    <dgm:cxn modelId="{90CB6AC4-6883-4299-9B2F-D6668C43FAD0}" srcId="{08B6DB05-8A83-4B82-9A3B-BBC1105EF37A}" destId="{D7F0B72B-4018-4E33-8CB0-9D470F4DDE08}" srcOrd="0" destOrd="0" parTransId="{B727C2B5-C6B5-4FD2-8627-7174526C2B63}" sibTransId="{0190EF2F-67E0-44E9-8EF5-9D2AE9C8E150}"/>
    <dgm:cxn modelId="{B627725B-4360-45BA-8541-D2B10DC129F7}" type="presOf" srcId="{36D3E768-64E8-4EF1-9EB7-EE20DAF4A9BC}" destId="{DB1EA068-D1BF-4BD0-9A8A-6DD59098E5A5}" srcOrd="1" destOrd="2" presId="urn:microsoft.com/office/officeart/2005/8/layout/hList7"/>
    <dgm:cxn modelId="{9E59120B-6E13-47C5-89D9-B9CD1EF634C1}" srcId="{08B6DB05-8A83-4B82-9A3B-BBC1105EF37A}" destId="{E224AB14-A5F8-422A-A0BC-85617CA6BD6E}" srcOrd="1" destOrd="0" parTransId="{FD8D4EF5-96C8-47E4-AD68-09E11E9A3965}" sibTransId="{B6F8C23D-07FE-43C4-8E08-614717A25AD4}"/>
    <dgm:cxn modelId="{7AF55D4A-6C7F-4A4D-A77A-392116CDE657}" type="presOf" srcId="{BB599293-22DC-4E1D-8EA7-D05FDB5024B4}" destId="{105B44E9-450B-42EC-B837-169FAA6A0BAE}" srcOrd="1" destOrd="0" presId="urn:microsoft.com/office/officeart/2005/8/layout/hList7"/>
    <dgm:cxn modelId="{EC0C7C60-4622-450D-BD7C-A8706587B5E1}" type="presOf" srcId="{E224AB14-A5F8-422A-A0BC-85617CA6BD6E}" destId="{F9B88B7E-B6F5-4ACC-907A-DE821E8FB0F8}" srcOrd="1" destOrd="2" presId="urn:microsoft.com/office/officeart/2005/8/layout/hList7"/>
    <dgm:cxn modelId="{DEE37061-7718-4B29-BF2A-B758FC9AF7A0}" type="presOf" srcId="{BABFBC07-898E-4399-92B2-4B66AEEE8CD7}" destId="{DB1EA068-D1BF-4BD0-9A8A-6DD59098E5A5}" srcOrd="1" destOrd="0" presId="urn:microsoft.com/office/officeart/2005/8/layout/hList7"/>
    <dgm:cxn modelId="{48579A81-B0C6-4408-B6B9-EECBA4BDB6E8}" srcId="{BABFBC07-898E-4399-92B2-4B66AEEE8CD7}" destId="{8F2E0FA9-953B-41B0-B49F-7D840D7EBD80}" srcOrd="0" destOrd="0" parTransId="{DE9F7309-E2F6-4442-AB15-27BDDA056F1A}" sibTransId="{177361D2-ED0D-4D1F-A969-9499AC3D6FF4}"/>
    <dgm:cxn modelId="{682671D1-536A-4B25-AB33-A36C437806C8}" srcId="{7EA49E75-E14A-4999-8C1C-AC501D4DA94E}" destId="{2DBBBD10-4FC1-4CB6-B0EA-F8FA2B6FE275}" srcOrd="2" destOrd="0" parTransId="{46305CAF-59DB-4F79-9C22-211665454089}" sibTransId="{B2CCF31F-C1EB-43BB-8B19-D88D95093F1B}"/>
    <dgm:cxn modelId="{3088A994-7DFE-43E5-B565-645DEE22B471}" type="presOf" srcId="{2DBBBD10-4FC1-4CB6-B0EA-F8FA2B6FE275}" destId="{AFF40B93-5591-4CFE-B39F-AB355D18C661}" srcOrd="0" destOrd="3" presId="urn:microsoft.com/office/officeart/2005/8/layout/hList7"/>
    <dgm:cxn modelId="{996BD504-64D4-40D8-97DD-176D5A0B5FA6}" type="presOf" srcId="{8F2E0FA9-953B-41B0-B49F-7D840D7EBD80}" destId="{DB1EA068-D1BF-4BD0-9A8A-6DD59098E5A5}" srcOrd="1" destOrd="1" presId="urn:microsoft.com/office/officeart/2005/8/layout/hList7"/>
    <dgm:cxn modelId="{10266776-C6EC-4F88-8C0B-E90234D19780}" type="presOf" srcId="{E224AB14-A5F8-422A-A0BC-85617CA6BD6E}" destId="{70D32480-A210-4511-91BB-312E7DF4E223}" srcOrd="0" destOrd="2" presId="urn:microsoft.com/office/officeart/2005/8/layout/hList7"/>
    <dgm:cxn modelId="{E0C2C208-92F7-4BE4-AEFE-0B41E0B65ED8}" type="presOf" srcId="{9D214549-B943-4F71-B7BE-1276972CE2EE}" destId="{AFF40B93-5591-4CFE-B39F-AB355D18C661}" srcOrd="0" destOrd="2" presId="urn:microsoft.com/office/officeart/2005/8/layout/hList7"/>
    <dgm:cxn modelId="{6E9F1EFD-001B-4781-A59C-5D5D2C7C9E9C}" type="presOf" srcId="{7EA49E75-E14A-4999-8C1C-AC501D4DA94E}" destId="{AFF40B93-5591-4CFE-B39F-AB355D18C661}" srcOrd="0" destOrd="0" presId="urn:microsoft.com/office/officeart/2005/8/layout/hList7"/>
    <dgm:cxn modelId="{67F2B6F1-D5BA-4C18-87FE-599D4FE814E8}" type="presOf" srcId="{D85F9D4A-D2D1-4DAB-81D8-DF4AA84FA858}" destId="{91918971-EF0F-4DE5-872B-72CAE9B0D789}" srcOrd="0" destOrd="0" presId="urn:microsoft.com/office/officeart/2005/8/layout/hList7"/>
    <dgm:cxn modelId="{D97EA7B1-A5AB-4B85-814E-D87429024577}" srcId="{BB599293-22DC-4E1D-8EA7-D05FDB5024B4}" destId="{28C5936F-9742-4FB2-996F-B08DB7DC4E54}" srcOrd="0" destOrd="0" parTransId="{827B5274-2189-400F-9B9F-EBF20F716CF9}" sibTransId="{ACBAE494-174F-4D90-BD81-E08434FE1B38}"/>
    <dgm:cxn modelId="{C13E06C5-F56F-4F75-8550-F04781C01F71}" srcId="{BB599293-22DC-4E1D-8EA7-D05FDB5024B4}" destId="{E99927A7-1B26-4DD0-9194-F7C247E71DA2}" srcOrd="1" destOrd="0" parTransId="{89AAB90C-9C59-4406-88FA-9E4CAC177C0F}" sibTransId="{26597EBA-DE65-4FFE-9C5E-0D3912B43C95}"/>
    <dgm:cxn modelId="{77DC9DF0-3A83-43CF-B682-6DE11A8F856A}" srcId="{BABFBC07-898E-4399-92B2-4B66AEEE8CD7}" destId="{36D3E768-64E8-4EF1-9EB7-EE20DAF4A9BC}" srcOrd="1" destOrd="0" parTransId="{1F462757-6D8E-4D5A-A2ED-24E9E5CD774F}" sibTransId="{776AA8B6-2D54-4009-AFFB-7A41BC0CEC8D}"/>
    <dgm:cxn modelId="{EA3669DD-CBBC-4210-9F5B-EFB795C64362}" type="presOf" srcId="{1EB0057C-D7B0-45AF-9CE9-4CDAA138E756}" destId="{AFF40B93-5591-4CFE-B39F-AB355D18C661}" srcOrd="0" destOrd="1" presId="urn:microsoft.com/office/officeart/2005/8/layout/hList7"/>
    <dgm:cxn modelId="{A2943F34-762C-428A-BA26-A94D28E78C2A}" type="presOf" srcId="{1EB0057C-D7B0-45AF-9CE9-4CDAA138E756}" destId="{0F6D723C-F201-43BF-A48F-6BBAC9BFC937}" srcOrd="1" destOrd="1" presId="urn:microsoft.com/office/officeart/2005/8/layout/hList7"/>
    <dgm:cxn modelId="{4BC2BAAF-DB9E-416A-A3B1-BF79D67E1C20}" srcId="{7EA49E75-E14A-4999-8C1C-AC501D4DA94E}" destId="{9D214549-B943-4F71-B7BE-1276972CE2EE}" srcOrd="1" destOrd="0" parTransId="{D6596B54-63F8-425B-905A-8B9677558781}" sibTransId="{0B1E67CB-5243-42C2-850F-41DDCC3C2C1F}"/>
    <dgm:cxn modelId="{C2900A75-0DB6-47D9-8FA3-9D8EDDD3F193}" type="presOf" srcId="{E99927A7-1B26-4DD0-9194-F7C247E71DA2}" destId="{69BCB4D9-D99D-4E26-B1CC-4E77D90CB255}" srcOrd="0" destOrd="2" presId="urn:microsoft.com/office/officeart/2005/8/layout/hList7"/>
    <dgm:cxn modelId="{9523AEF3-87BA-4670-BA8D-1660BFCEBFCF}" type="presOf" srcId="{7EA49E75-E14A-4999-8C1C-AC501D4DA94E}" destId="{0F6D723C-F201-43BF-A48F-6BBAC9BFC937}" srcOrd="1" destOrd="0" presId="urn:microsoft.com/office/officeart/2005/8/layout/hList7"/>
    <dgm:cxn modelId="{056CB6CD-57E2-4C70-9AEE-34B225701784}" srcId="{D85F9D4A-D2D1-4DAB-81D8-DF4AA84FA858}" destId="{08B6DB05-8A83-4B82-9A3B-BBC1105EF37A}" srcOrd="0" destOrd="0" parTransId="{789016F6-3E11-4C77-9A4D-EC5958008D5B}" sibTransId="{2B9C4CF3-81C7-49F9-B3B9-2E5F7FE306D9}"/>
    <dgm:cxn modelId="{B4A1D0D5-365F-4F1E-9554-57332039BB8F}" type="presOf" srcId="{D7F0B72B-4018-4E33-8CB0-9D470F4DDE08}" destId="{70D32480-A210-4511-91BB-312E7DF4E223}" srcOrd="0" destOrd="1" presId="urn:microsoft.com/office/officeart/2005/8/layout/hList7"/>
    <dgm:cxn modelId="{69A002EB-8C06-4390-A46F-EB4853BE0648}" type="presOf" srcId="{2B9C4CF3-81C7-49F9-B3B9-2E5F7FE306D9}" destId="{7F31B01D-5404-4908-B749-66E8255CCF37}" srcOrd="0" destOrd="0" presId="urn:microsoft.com/office/officeart/2005/8/layout/hList7"/>
    <dgm:cxn modelId="{C5483220-82F5-444A-9FCD-903B41615BB5}" type="presOf" srcId="{28C5936F-9742-4FB2-996F-B08DB7DC4E54}" destId="{105B44E9-450B-42EC-B837-169FAA6A0BAE}" srcOrd="1" destOrd="1" presId="urn:microsoft.com/office/officeart/2005/8/layout/hList7"/>
    <dgm:cxn modelId="{5C5E73F4-99C7-4E9E-85D9-B8E306355157}" type="presOf" srcId="{08B6DB05-8A83-4B82-9A3B-BBC1105EF37A}" destId="{F9B88B7E-B6F5-4ACC-907A-DE821E8FB0F8}" srcOrd="1" destOrd="0" presId="urn:microsoft.com/office/officeart/2005/8/layout/hList7"/>
    <dgm:cxn modelId="{8D7017A1-C619-437C-8AB9-6A7B4118C479}" type="presOf" srcId="{9D214549-B943-4F71-B7BE-1276972CE2EE}" destId="{0F6D723C-F201-43BF-A48F-6BBAC9BFC937}" srcOrd="1" destOrd="2" presId="urn:microsoft.com/office/officeart/2005/8/layout/hList7"/>
    <dgm:cxn modelId="{A40568F3-712A-4780-A54B-66751FD035B1}" type="presOf" srcId="{D7F0B72B-4018-4E33-8CB0-9D470F4DDE08}" destId="{F9B88B7E-B6F5-4ACC-907A-DE821E8FB0F8}" srcOrd="1" destOrd="1" presId="urn:microsoft.com/office/officeart/2005/8/layout/hList7"/>
    <dgm:cxn modelId="{1B9B10F4-DE15-4A39-9D4F-7209EDFE4CB0}" srcId="{D85F9D4A-D2D1-4DAB-81D8-DF4AA84FA858}" destId="{BB599293-22DC-4E1D-8EA7-D05FDB5024B4}" srcOrd="1" destOrd="0" parTransId="{201A2CD8-B701-4B7C-93EC-B84CC57A533E}" sibTransId="{E43533D5-DFEF-4D23-811A-986D5A5362AB}"/>
    <dgm:cxn modelId="{39725C9D-9363-40C3-9934-F56729586C38}" type="presParOf" srcId="{91918971-EF0F-4DE5-872B-72CAE9B0D789}" destId="{4845E51C-C6A4-4596-80F0-58059AE96E1A}" srcOrd="0" destOrd="0" presId="urn:microsoft.com/office/officeart/2005/8/layout/hList7"/>
    <dgm:cxn modelId="{E9ADFFD5-3F57-4026-BD99-85A3946E3DEA}" type="presParOf" srcId="{91918971-EF0F-4DE5-872B-72CAE9B0D789}" destId="{9702302C-63B5-4DCB-8813-6E30C4934A29}" srcOrd="1" destOrd="0" presId="urn:microsoft.com/office/officeart/2005/8/layout/hList7"/>
    <dgm:cxn modelId="{9F9133C8-8AEB-4BE7-A3D9-306C990F82CE}" type="presParOf" srcId="{9702302C-63B5-4DCB-8813-6E30C4934A29}" destId="{7DF3E866-D10E-4D29-95DD-C6A3D29B3BB1}" srcOrd="0" destOrd="0" presId="urn:microsoft.com/office/officeart/2005/8/layout/hList7"/>
    <dgm:cxn modelId="{180B162F-674B-40D8-B7A0-A29D65C908DD}" type="presParOf" srcId="{7DF3E866-D10E-4D29-95DD-C6A3D29B3BB1}" destId="{70D32480-A210-4511-91BB-312E7DF4E223}" srcOrd="0" destOrd="0" presId="urn:microsoft.com/office/officeart/2005/8/layout/hList7"/>
    <dgm:cxn modelId="{7FE3CAC0-762F-4D20-BAE9-CDF0EDA28939}" type="presParOf" srcId="{7DF3E866-D10E-4D29-95DD-C6A3D29B3BB1}" destId="{F9B88B7E-B6F5-4ACC-907A-DE821E8FB0F8}" srcOrd="1" destOrd="0" presId="urn:microsoft.com/office/officeart/2005/8/layout/hList7"/>
    <dgm:cxn modelId="{29EB1E36-59DB-4714-AF8F-9FA6E42329AF}" type="presParOf" srcId="{7DF3E866-D10E-4D29-95DD-C6A3D29B3BB1}" destId="{700EB783-A785-4294-9DCB-542D630C6B0A}" srcOrd="2" destOrd="0" presId="urn:microsoft.com/office/officeart/2005/8/layout/hList7"/>
    <dgm:cxn modelId="{7282A586-22BB-494C-9725-E4C3C4750A41}" type="presParOf" srcId="{7DF3E866-D10E-4D29-95DD-C6A3D29B3BB1}" destId="{9EAF1D88-D541-4680-99A2-F088A8F897E6}" srcOrd="3" destOrd="0" presId="urn:microsoft.com/office/officeart/2005/8/layout/hList7"/>
    <dgm:cxn modelId="{A46680B5-F5F4-4D68-8081-6176149857DE}" type="presParOf" srcId="{9702302C-63B5-4DCB-8813-6E30C4934A29}" destId="{7F31B01D-5404-4908-B749-66E8255CCF37}" srcOrd="1" destOrd="0" presId="urn:microsoft.com/office/officeart/2005/8/layout/hList7"/>
    <dgm:cxn modelId="{A545CD08-70E8-46CD-AD1C-0F82049C0C56}" type="presParOf" srcId="{9702302C-63B5-4DCB-8813-6E30C4934A29}" destId="{4BACCCD1-D0F3-450F-9EEA-70247731BFD6}" srcOrd="2" destOrd="0" presId="urn:microsoft.com/office/officeart/2005/8/layout/hList7"/>
    <dgm:cxn modelId="{7E9B8AF0-AE09-477E-B81B-D40E96110BE5}" type="presParOf" srcId="{4BACCCD1-D0F3-450F-9EEA-70247731BFD6}" destId="{69BCB4D9-D99D-4E26-B1CC-4E77D90CB255}" srcOrd="0" destOrd="0" presId="urn:microsoft.com/office/officeart/2005/8/layout/hList7"/>
    <dgm:cxn modelId="{8CE2EC45-A89F-4C12-BD82-1EC54EFD3BA4}" type="presParOf" srcId="{4BACCCD1-D0F3-450F-9EEA-70247731BFD6}" destId="{105B44E9-450B-42EC-B837-169FAA6A0BAE}" srcOrd="1" destOrd="0" presId="urn:microsoft.com/office/officeart/2005/8/layout/hList7"/>
    <dgm:cxn modelId="{8007A871-0FB0-459F-A6FE-00F92EF71AD9}" type="presParOf" srcId="{4BACCCD1-D0F3-450F-9EEA-70247731BFD6}" destId="{A4383452-ED5C-4782-8C17-BE5C3DA9EC94}" srcOrd="2" destOrd="0" presId="urn:microsoft.com/office/officeart/2005/8/layout/hList7"/>
    <dgm:cxn modelId="{D7A8F97C-C15C-475C-9FC3-E4A77AFD7492}" type="presParOf" srcId="{4BACCCD1-D0F3-450F-9EEA-70247731BFD6}" destId="{319CB31B-F213-4DCB-AA64-4DDA390E5F87}" srcOrd="3" destOrd="0" presId="urn:microsoft.com/office/officeart/2005/8/layout/hList7"/>
    <dgm:cxn modelId="{D683E731-2FF3-45F9-8FA6-36B5A9C894E7}" type="presParOf" srcId="{9702302C-63B5-4DCB-8813-6E30C4934A29}" destId="{84FE7049-7F30-4C97-A0F4-FAC209E3C68B}" srcOrd="3" destOrd="0" presId="urn:microsoft.com/office/officeart/2005/8/layout/hList7"/>
    <dgm:cxn modelId="{4A2590A2-EB60-444B-B948-3C4A38D0919D}" type="presParOf" srcId="{9702302C-63B5-4DCB-8813-6E30C4934A29}" destId="{9BF6358D-4DFD-4CB5-90B1-3671719B2C68}" srcOrd="4" destOrd="0" presId="urn:microsoft.com/office/officeart/2005/8/layout/hList7"/>
    <dgm:cxn modelId="{D0A081A2-7CAB-401F-8B43-54D19DF40335}" type="presParOf" srcId="{9BF6358D-4DFD-4CB5-90B1-3671719B2C68}" destId="{AFF40B93-5591-4CFE-B39F-AB355D18C661}" srcOrd="0" destOrd="0" presId="urn:microsoft.com/office/officeart/2005/8/layout/hList7"/>
    <dgm:cxn modelId="{F9A9A042-3720-4C6F-AE4D-2A29BDA6620D}" type="presParOf" srcId="{9BF6358D-4DFD-4CB5-90B1-3671719B2C68}" destId="{0F6D723C-F201-43BF-A48F-6BBAC9BFC937}" srcOrd="1" destOrd="0" presId="urn:microsoft.com/office/officeart/2005/8/layout/hList7"/>
    <dgm:cxn modelId="{B8891BC7-EAA5-4D95-B8F2-E7BA15A2C495}" type="presParOf" srcId="{9BF6358D-4DFD-4CB5-90B1-3671719B2C68}" destId="{DB52319A-1026-4C94-8D35-27F3F2ECA662}" srcOrd="2" destOrd="0" presId="urn:microsoft.com/office/officeart/2005/8/layout/hList7"/>
    <dgm:cxn modelId="{2FE98356-8CCE-4366-967F-A712DEEB00D5}" type="presParOf" srcId="{9BF6358D-4DFD-4CB5-90B1-3671719B2C68}" destId="{60E2E151-DE04-43BB-8509-15A3D6E123A0}" srcOrd="3" destOrd="0" presId="urn:microsoft.com/office/officeart/2005/8/layout/hList7"/>
    <dgm:cxn modelId="{6D965EE9-C349-4178-8AA3-7356474887A6}" type="presParOf" srcId="{9702302C-63B5-4DCB-8813-6E30C4934A29}" destId="{6BF39E4D-A1F6-4DA2-AF56-6CBCD7DC6E44}" srcOrd="5" destOrd="0" presId="urn:microsoft.com/office/officeart/2005/8/layout/hList7"/>
    <dgm:cxn modelId="{4BD747AD-D453-42C7-9BF9-1BCF47DD2025}" type="presParOf" srcId="{9702302C-63B5-4DCB-8813-6E30C4934A29}" destId="{A71C2479-FF14-481F-9F58-CB83B541101E}" srcOrd="6" destOrd="0" presId="urn:microsoft.com/office/officeart/2005/8/layout/hList7"/>
    <dgm:cxn modelId="{8EAAF41C-106A-4786-80A1-A61820D458BC}" type="presParOf" srcId="{A71C2479-FF14-481F-9F58-CB83B541101E}" destId="{439574C5-48EB-41A4-B0C3-B06FF62253CF}" srcOrd="0" destOrd="0" presId="urn:microsoft.com/office/officeart/2005/8/layout/hList7"/>
    <dgm:cxn modelId="{E5B765FA-1CF4-4518-8F88-ACCECB92D06A}" type="presParOf" srcId="{A71C2479-FF14-481F-9F58-CB83B541101E}" destId="{DB1EA068-D1BF-4BD0-9A8A-6DD59098E5A5}" srcOrd="1" destOrd="0" presId="urn:microsoft.com/office/officeart/2005/8/layout/hList7"/>
    <dgm:cxn modelId="{39A17CDC-B5E8-49BB-9AEF-510887416A88}" type="presParOf" srcId="{A71C2479-FF14-481F-9F58-CB83B541101E}" destId="{408FA612-DEE4-4DD7-AD89-27AC22905FB3}" srcOrd="2" destOrd="0" presId="urn:microsoft.com/office/officeart/2005/8/layout/hList7"/>
    <dgm:cxn modelId="{D58F01B7-04EF-4C4B-B0FD-F00AFE5B87F6}" type="presParOf" srcId="{A71C2479-FF14-481F-9F58-CB83B541101E}" destId="{7C510E46-CA0A-4F23-995C-06F95C50C203}"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CE13D5-5BE8-440E-8F55-A5A48D514915}" type="doc">
      <dgm:prSet loTypeId="urn:microsoft.com/office/officeart/2005/8/layout/hList1" loCatId="list" qsTypeId="urn:microsoft.com/office/officeart/2005/8/quickstyle/simple3" qsCatId="simple" csTypeId="urn:microsoft.com/office/officeart/2005/8/colors/accent0_3" csCatId="mainScheme" phldr="1"/>
      <dgm:spPr/>
      <dgm:t>
        <a:bodyPr/>
        <a:lstStyle/>
        <a:p>
          <a:endParaRPr lang="es-EC"/>
        </a:p>
      </dgm:t>
    </dgm:pt>
    <dgm:pt modelId="{AA38AF4B-4E23-447A-965B-837100357C9E}">
      <dgm:prSet phldrT="[Texto]" custT="1"/>
      <dgm:spPr/>
      <dgm:t>
        <a:bodyPr/>
        <a:lstStyle/>
        <a:p>
          <a:r>
            <a:rPr lang="es-EC" sz="1400" dirty="0" smtClean="0"/>
            <a:t>GENERAL</a:t>
          </a:r>
          <a:endParaRPr lang="es-EC" sz="1400" dirty="0"/>
        </a:p>
      </dgm:t>
    </dgm:pt>
    <dgm:pt modelId="{375193FC-81F8-4F7C-8C86-406DBAA43FB4}" type="parTrans" cxnId="{4EAB93B4-0085-44A5-B6E0-3D0BE8AC2CF3}">
      <dgm:prSet/>
      <dgm:spPr/>
      <dgm:t>
        <a:bodyPr/>
        <a:lstStyle/>
        <a:p>
          <a:endParaRPr lang="es-EC" sz="1200"/>
        </a:p>
      </dgm:t>
    </dgm:pt>
    <dgm:pt modelId="{1F865BFD-36BC-49DA-AE3C-3547941C3E9A}" type="sibTrans" cxnId="{4EAB93B4-0085-44A5-B6E0-3D0BE8AC2CF3}">
      <dgm:prSet/>
      <dgm:spPr/>
      <dgm:t>
        <a:bodyPr/>
        <a:lstStyle/>
        <a:p>
          <a:endParaRPr lang="es-EC" sz="1200"/>
        </a:p>
      </dgm:t>
    </dgm:pt>
    <dgm:pt modelId="{0FF390A3-D87D-4314-81D5-6EB10DFB48BA}">
      <dgm:prSet phldrT="[Texto]" custT="1"/>
      <dgm:spPr/>
      <dgm:t>
        <a:bodyPr/>
        <a:lstStyle/>
        <a:p>
          <a:r>
            <a:rPr lang="es-EC" sz="1200" dirty="0" smtClean="0"/>
            <a:t>Elaborar un estudio sobre la percepción y comportamiento de los consumidores de proyecciones de películas cinematográficas y audiovisuales en salas de cines, comercializados por las principales cadenas pertenecientes a los Cantones Quito y Rumiñahui, que servirá, para direccionar de manera optima las estrategias de Marketing.</a:t>
          </a:r>
          <a:endParaRPr lang="es-EC" sz="1200" dirty="0"/>
        </a:p>
      </dgm:t>
    </dgm:pt>
    <dgm:pt modelId="{D8FA8AC9-31F2-46CD-B7F8-6E3DEFAECD54}" type="parTrans" cxnId="{E1AEC53B-1590-4945-ABA7-77E64CD5069A}">
      <dgm:prSet/>
      <dgm:spPr/>
      <dgm:t>
        <a:bodyPr/>
        <a:lstStyle/>
        <a:p>
          <a:endParaRPr lang="es-EC" sz="1200"/>
        </a:p>
      </dgm:t>
    </dgm:pt>
    <dgm:pt modelId="{802DEDF0-4AC3-4131-8F18-73955120BB89}" type="sibTrans" cxnId="{E1AEC53B-1590-4945-ABA7-77E64CD5069A}">
      <dgm:prSet/>
      <dgm:spPr/>
      <dgm:t>
        <a:bodyPr/>
        <a:lstStyle/>
        <a:p>
          <a:endParaRPr lang="es-EC" sz="1200"/>
        </a:p>
      </dgm:t>
    </dgm:pt>
    <dgm:pt modelId="{DF645468-0827-4170-A84E-1B8821BDFAAF}" type="pres">
      <dgm:prSet presAssocID="{85CE13D5-5BE8-440E-8F55-A5A48D514915}" presName="Name0" presStyleCnt="0">
        <dgm:presLayoutVars>
          <dgm:dir/>
          <dgm:animLvl val="lvl"/>
          <dgm:resizeHandles val="exact"/>
        </dgm:presLayoutVars>
      </dgm:prSet>
      <dgm:spPr/>
      <dgm:t>
        <a:bodyPr/>
        <a:lstStyle/>
        <a:p>
          <a:endParaRPr lang="es-EC"/>
        </a:p>
      </dgm:t>
    </dgm:pt>
    <dgm:pt modelId="{532C6441-304D-43A6-83F5-E4C771E3541A}" type="pres">
      <dgm:prSet presAssocID="{AA38AF4B-4E23-447A-965B-837100357C9E}" presName="composite" presStyleCnt="0"/>
      <dgm:spPr/>
      <dgm:t>
        <a:bodyPr/>
        <a:lstStyle/>
        <a:p>
          <a:endParaRPr lang="es-EC"/>
        </a:p>
      </dgm:t>
    </dgm:pt>
    <dgm:pt modelId="{851EC1C5-E44C-41F1-B585-DDAFDDFC125F}" type="pres">
      <dgm:prSet presAssocID="{AA38AF4B-4E23-447A-965B-837100357C9E}" presName="parTx" presStyleLbl="alignNode1" presStyleIdx="0" presStyleCnt="1" custLinFactY="-129260" custLinFactNeighborX="15199" custLinFactNeighborY="-200000">
        <dgm:presLayoutVars>
          <dgm:chMax val="0"/>
          <dgm:chPref val="0"/>
          <dgm:bulletEnabled val="1"/>
        </dgm:presLayoutVars>
      </dgm:prSet>
      <dgm:spPr/>
      <dgm:t>
        <a:bodyPr/>
        <a:lstStyle/>
        <a:p>
          <a:endParaRPr lang="es-EC"/>
        </a:p>
      </dgm:t>
    </dgm:pt>
    <dgm:pt modelId="{89BFBA48-BDAF-4E93-B60B-28B0920318F7}" type="pres">
      <dgm:prSet presAssocID="{AA38AF4B-4E23-447A-965B-837100357C9E}" presName="desTx" presStyleLbl="alignAccFollowNode1" presStyleIdx="0" presStyleCnt="1" custLinFactNeighborX="-1093" custLinFactNeighborY="-468">
        <dgm:presLayoutVars>
          <dgm:bulletEnabled val="1"/>
        </dgm:presLayoutVars>
      </dgm:prSet>
      <dgm:spPr/>
      <dgm:t>
        <a:bodyPr/>
        <a:lstStyle/>
        <a:p>
          <a:endParaRPr lang="es-EC"/>
        </a:p>
      </dgm:t>
    </dgm:pt>
  </dgm:ptLst>
  <dgm:cxnLst>
    <dgm:cxn modelId="{A57C82F5-7D94-467E-8363-63905ABDC3E2}" type="presOf" srcId="{0FF390A3-D87D-4314-81D5-6EB10DFB48BA}" destId="{89BFBA48-BDAF-4E93-B60B-28B0920318F7}" srcOrd="0" destOrd="0" presId="urn:microsoft.com/office/officeart/2005/8/layout/hList1"/>
    <dgm:cxn modelId="{6E5CD568-152C-4AEA-A0EA-70F1DC56B757}" type="presOf" srcId="{85CE13D5-5BE8-440E-8F55-A5A48D514915}" destId="{DF645468-0827-4170-A84E-1B8821BDFAAF}" srcOrd="0" destOrd="0" presId="urn:microsoft.com/office/officeart/2005/8/layout/hList1"/>
    <dgm:cxn modelId="{6511E21D-1E84-48DA-9398-E889D303D903}" type="presOf" srcId="{AA38AF4B-4E23-447A-965B-837100357C9E}" destId="{851EC1C5-E44C-41F1-B585-DDAFDDFC125F}" srcOrd="0" destOrd="0" presId="urn:microsoft.com/office/officeart/2005/8/layout/hList1"/>
    <dgm:cxn modelId="{4EAB93B4-0085-44A5-B6E0-3D0BE8AC2CF3}" srcId="{85CE13D5-5BE8-440E-8F55-A5A48D514915}" destId="{AA38AF4B-4E23-447A-965B-837100357C9E}" srcOrd="0" destOrd="0" parTransId="{375193FC-81F8-4F7C-8C86-406DBAA43FB4}" sibTransId="{1F865BFD-36BC-49DA-AE3C-3547941C3E9A}"/>
    <dgm:cxn modelId="{E1AEC53B-1590-4945-ABA7-77E64CD5069A}" srcId="{AA38AF4B-4E23-447A-965B-837100357C9E}" destId="{0FF390A3-D87D-4314-81D5-6EB10DFB48BA}" srcOrd="0" destOrd="0" parTransId="{D8FA8AC9-31F2-46CD-B7F8-6E3DEFAECD54}" sibTransId="{802DEDF0-4AC3-4131-8F18-73955120BB89}"/>
    <dgm:cxn modelId="{599E3C58-C61A-4B96-BC44-7BF020F258BE}" type="presParOf" srcId="{DF645468-0827-4170-A84E-1B8821BDFAAF}" destId="{532C6441-304D-43A6-83F5-E4C771E3541A}" srcOrd="0" destOrd="0" presId="urn:microsoft.com/office/officeart/2005/8/layout/hList1"/>
    <dgm:cxn modelId="{840159B7-7641-450C-8BDC-9028E65090E9}" type="presParOf" srcId="{532C6441-304D-43A6-83F5-E4C771E3541A}" destId="{851EC1C5-E44C-41F1-B585-DDAFDDFC125F}" srcOrd="0" destOrd="0" presId="urn:microsoft.com/office/officeart/2005/8/layout/hList1"/>
    <dgm:cxn modelId="{E51938D7-A517-493B-8CB9-AE73B8F542B0}" type="presParOf" srcId="{532C6441-304D-43A6-83F5-E4C771E3541A}" destId="{89BFBA48-BDAF-4E93-B60B-28B0920318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6A6E1D-9253-4162-8D24-46B8B2197876}"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FEB03A03-D5C9-42AF-A0FC-45CC51C030C2}">
      <dgm:prSet phldrT="[Texto]" custT="1"/>
      <dgm:spPr/>
      <dgm:t>
        <a:bodyPr/>
        <a:lstStyle/>
        <a:p>
          <a:r>
            <a:rPr lang="es-EC" sz="1200" dirty="0" smtClean="0"/>
            <a:t>Identificar los motivos y factores de mayor relevancia en la población de los cantones Quito y Rumiñahui al momento de seleccionar una sala de cine, con el fin de determinar sus características principales.</a:t>
          </a:r>
          <a:endParaRPr lang="es-EC" sz="1200" dirty="0"/>
        </a:p>
      </dgm:t>
    </dgm:pt>
    <dgm:pt modelId="{D7B7161D-38C0-45E7-AE6C-DD5591378AF1}" type="parTrans" cxnId="{8CEB1768-5082-4425-B4B9-B025057A8D43}">
      <dgm:prSet/>
      <dgm:spPr/>
      <dgm:t>
        <a:bodyPr/>
        <a:lstStyle/>
        <a:p>
          <a:endParaRPr lang="es-EC" sz="2800"/>
        </a:p>
      </dgm:t>
    </dgm:pt>
    <dgm:pt modelId="{38A7251D-55A2-4919-88F8-1DB90BBBF3E3}" type="sibTrans" cxnId="{8CEB1768-5082-4425-B4B9-B025057A8D43}">
      <dgm:prSet/>
      <dgm:spPr/>
      <dgm:t>
        <a:bodyPr/>
        <a:lstStyle/>
        <a:p>
          <a:endParaRPr lang="es-EC" sz="2800"/>
        </a:p>
      </dgm:t>
    </dgm:pt>
    <dgm:pt modelId="{E5AA0AB1-A0E1-447D-8F0F-784323CE70BA}">
      <dgm:prSet custT="1"/>
      <dgm:spPr/>
      <dgm:t>
        <a:bodyPr/>
        <a:lstStyle/>
        <a:p>
          <a:r>
            <a:rPr lang="es-EC" sz="1200" dirty="0" smtClean="0"/>
            <a:t>Analizar cual es la cadena de cine predilecta que influye en la percepción de los consumidores de proyecciones cinematográficas y audiovisuales en las salas de cine de los cantones Quito y Rumiñahui, para conocer las preferencias de los clientes.</a:t>
          </a:r>
          <a:endParaRPr lang="es-EC" sz="1200" dirty="0"/>
        </a:p>
      </dgm:t>
    </dgm:pt>
    <dgm:pt modelId="{BA691192-D86C-427C-BDB1-9FDB8204B200}" type="parTrans" cxnId="{0A29E7FF-2BBF-4035-8276-D4B21336560C}">
      <dgm:prSet/>
      <dgm:spPr/>
      <dgm:t>
        <a:bodyPr/>
        <a:lstStyle/>
        <a:p>
          <a:endParaRPr lang="es-EC" sz="2800"/>
        </a:p>
      </dgm:t>
    </dgm:pt>
    <dgm:pt modelId="{72FE3AD4-EEF1-4932-8110-AC21E1A39584}" type="sibTrans" cxnId="{0A29E7FF-2BBF-4035-8276-D4B21336560C}">
      <dgm:prSet/>
      <dgm:spPr/>
      <dgm:t>
        <a:bodyPr/>
        <a:lstStyle/>
        <a:p>
          <a:endParaRPr lang="es-EC" sz="2800"/>
        </a:p>
      </dgm:t>
    </dgm:pt>
    <dgm:pt modelId="{8B0ED556-A936-4B5A-9624-B27C06C8B581}">
      <dgm:prSet custT="1"/>
      <dgm:spPr/>
      <dgm:t>
        <a:bodyPr/>
        <a:lstStyle/>
        <a:p>
          <a:r>
            <a:rPr lang="es-EC" sz="1200" dirty="0" smtClean="0"/>
            <a:t>Identificar por que medio los clientes encuentran información de la cartelera y de la sala de cine a la que le gusta asistir, ofertadas por las principales cadenas pertenecientes a los Cantones Quito y Rumiñahui, con el fin de conocer cual es el medio de mayor atribución para el cliente.</a:t>
          </a:r>
          <a:endParaRPr lang="es-EC" sz="1200" dirty="0"/>
        </a:p>
      </dgm:t>
    </dgm:pt>
    <dgm:pt modelId="{C1CF4417-93A1-48DB-B5FE-62300BE275C8}" type="parTrans" cxnId="{D78AE505-1320-448F-9EAF-1FE253A585F0}">
      <dgm:prSet/>
      <dgm:spPr/>
      <dgm:t>
        <a:bodyPr/>
        <a:lstStyle/>
        <a:p>
          <a:endParaRPr lang="es-EC" sz="2800"/>
        </a:p>
      </dgm:t>
    </dgm:pt>
    <dgm:pt modelId="{F67B271F-8068-431A-8B14-72433D6B17C9}" type="sibTrans" cxnId="{D78AE505-1320-448F-9EAF-1FE253A585F0}">
      <dgm:prSet/>
      <dgm:spPr/>
      <dgm:t>
        <a:bodyPr/>
        <a:lstStyle/>
        <a:p>
          <a:endParaRPr lang="es-EC" sz="2800"/>
        </a:p>
      </dgm:t>
    </dgm:pt>
    <dgm:pt modelId="{017E8803-A6FD-4599-A654-8E5D84A39DF4}">
      <dgm:prSet custT="1"/>
      <dgm:spPr/>
      <dgm:t>
        <a:bodyPr/>
        <a:lstStyle/>
        <a:p>
          <a:r>
            <a:rPr lang="es-EC" sz="1200" dirty="0" smtClean="0"/>
            <a:t>Determinar cuales son las características y cual es el valor que el cliente esta dispuesto a pagar por una entrada a una sala de cine formato IMAX, para determinar como influye los avances tecnológicos en el consumo del cliente de proyecciones cinematográficas y audiovisuales.</a:t>
          </a:r>
          <a:endParaRPr lang="es-EC" sz="1200" dirty="0"/>
        </a:p>
      </dgm:t>
    </dgm:pt>
    <dgm:pt modelId="{CC5B4193-7A04-44F0-BD30-EEF67A0ED89F}" type="parTrans" cxnId="{4415B940-F965-4CCD-8CA4-53EBB710B22B}">
      <dgm:prSet/>
      <dgm:spPr/>
      <dgm:t>
        <a:bodyPr/>
        <a:lstStyle/>
        <a:p>
          <a:endParaRPr lang="es-EC" sz="2800"/>
        </a:p>
      </dgm:t>
    </dgm:pt>
    <dgm:pt modelId="{21865E7C-A7B0-433C-BEF6-BF822236B15F}" type="sibTrans" cxnId="{4415B940-F965-4CCD-8CA4-53EBB710B22B}">
      <dgm:prSet/>
      <dgm:spPr/>
      <dgm:t>
        <a:bodyPr/>
        <a:lstStyle/>
        <a:p>
          <a:endParaRPr lang="es-EC" sz="2800"/>
        </a:p>
      </dgm:t>
    </dgm:pt>
    <dgm:pt modelId="{7902F6EE-6F5E-478C-9D68-4773E6BB0523}">
      <dgm:prSet custT="1"/>
      <dgm:spPr/>
      <dgm:t>
        <a:bodyPr/>
        <a:lstStyle/>
        <a:p>
          <a:r>
            <a:rPr lang="es-EC" sz="1200" dirty="0" smtClean="0"/>
            <a:t>Definir el medio o plataforma que los clientes mas utilizan al momento de ver una película antes de asistir a una sala de cine en los cantones de Quito y Rumiñahui, para conocer cuales son los sustitutos de mayor predominio del consumidor cuando no asisten a una sala de cine.</a:t>
          </a:r>
          <a:endParaRPr lang="es-EC" sz="1200" dirty="0"/>
        </a:p>
      </dgm:t>
    </dgm:pt>
    <dgm:pt modelId="{62745A73-8141-4E50-9284-1EDCDF22FA4A}" type="parTrans" cxnId="{043249FD-9DB2-42F2-B472-179B7F07A474}">
      <dgm:prSet/>
      <dgm:spPr/>
      <dgm:t>
        <a:bodyPr/>
        <a:lstStyle/>
        <a:p>
          <a:endParaRPr lang="es-EC" sz="2800"/>
        </a:p>
      </dgm:t>
    </dgm:pt>
    <dgm:pt modelId="{46FAB3E6-B2F2-4473-B708-9B108FB5C664}" type="sibTrans" cxnId="{043249FD-9DB2-42F2-B472-179B7F07A474}">
      <dgm:prSet/>
      <dgm:spPr/>
      <dgm:t>
        <a:bodyPr/>
        <a:lstStyle/>
        <a:p>
          <a:endParaRPr lang="es-EC" sz="2800"/>
        </a:p>
      </dgm:t>
    </dgm:pt>
    <dgm:pt modelId="{2990D9C6-EFB6-4BEC-98E3-6FC81D1E2189}">
      <dgm:prSet custT="1"/>
      <dgm:spPr/>
      <dgm:t>
        <a:bodyPr/>
        <a:lstStyle/>
        <a:p>
          <a:r>
            <a:rPr lang="es-EC" sz="1200" dirty="0" smtClean="0"/>
            <a:t>Establecer una propuestas estratégicas para mejorar la experiencia del consumidor de proyecciones cinematográficas y audiovisuales en las salas de cine, de acuerdo a sus percepciones y comportamiento de consumo.</a:t>
          </a:r>
          <a:endParaRPr lang="es-EC" sz="1200" dirty="0"/>
        </a:p>
      </dgm:t>
    </dgm:pt>
    <dgm:pt modelId="{239BF857-F2DB-453D-B0F1-CD13BBC5C7B1}" type="parTrans" cxnId="{F2A90EB3-10B7-4408-A296-3D17A00C8A09}">
      <dgm:prSet/>
      <dgm:spPr/>
      <dgm:t>
        <a:bodyPr/>
        <a:lstStyle/>
        <a:p>
          <a:endParaRPr lang="es-EC" sz="2800"/>
        </a:p>
      </dgm:t>
    </dgm:pt>
    <dgm:pt modelId="{CC354B3D-977C-488D-BF25-ED418D688ACE}" type="sibTrans" cxnId="{F2A90EB3-10B7-4408-A296-3D17A00C8A09}">
      <dgm:prSet/>
      <dgm:spPr/>
      <dgm:t>
        <a:bodyPr/>
        <a:lstStyle/>
        <a:p>
          <a:endParaRPr lang="es-EC" sz="2800"/>
        </a:p>
      </dgm:t>
    </dgm:pt>
    <dgm:pt modelId="{BE09876F-672B-4BE3-AB40-76F652EEDC7B}" type="pres">
      <dgm:prSet presAssocID="{496A6E1D-9253-4162-8D24-46B8B2197876}" presName="Name0" presStyleCnt="0">
        <dgm:presLayoutVars>
          <dgm:chMax val="7"/>
          <dgm:chPref val="7"/>
          <dgm:dir/>
        </dgm:presLayoutVars>
      </dgm:prSet>
      <dgm:spPr/>
      <dgm:t>
        <a:bodyPr/>
        <a:lstStyle/>
        <a:p>
          <a:endParaRPr lang="es-EC"/>
        </a:p>
      </dgm:t>
    </dgm:pt>
    <dgm:pt modelId="{FB006C97-4D91-4773-9E24-A661D3D3323D}" type="pres">
      <dgm:prSet presAssocID="{496A6E1D-9253-4162-8D24-46B8B2197876}" presName="Name1" presStyleCnt="0"/>
      <dgm:spPr/>
    </dgm:pt>
    <dgm:pt modelId="{4AE7D867-0A01-4EC5-93FC-513CBECEEEC0}" type="pres">
      <dgm:prSet presAssocID="{496A6E1D-9253-4162-8D24-46B8B2197876}" presName="cycle" presStyleCnt="0"/>
      <dgm:spPr/>
    </dgm:pt>
    <dgm:pt modelId="{E1C8DFC9-5DF4-4C92-9BD5-37F6367F9C80}" type="pres">
      <dgm:prSet presAssocID="{496A6E1D-9253-4162-8D24-46B8B2197876}" presName="srcNode" presStyleLbl="node1" presStyleIdx="0" presStyleCnt="6"/>
      <dgm:spPr/>
    </dgm:pt>
    <dgm:pt modelId="{0A8BB258-743A-406B-9906-450DF75934E1}" type="pres">
      <dgm:prSet presAssocID="{496A6E1D-9253-4162-8D24-46B8B2197876}" presName="conn" presStyleLbl="parChTrans1D2" presStyleIdx="0" presStyleCnt="1"/>
      <dgm:spPr/>
      <dgm:t>
        <a:bodyPr/>
        <a:lstStyle/>
        <a:p>
          <a:endParaRPr lang="es-EC"/>
        </a:p>
      </dgm:t>
    </dgm:pt>
    <dgm:pt modelId="{E4326325-D25B-489A-A509-E11CC3872C27}" type="pres">
      <dgm:prSet presAssocID="{496A6E1D-9253-4162-8D24-46B8B2197876}" presName="extraNode" presStyleLbl="node1" presStyleIdx="0" presStyleCnt="6"/>
      <dgm:spPr/>
    </dgm:pt>
    <dgm:pt modelId="{A25ACE26-2553-42A9-90ED-A6AF038B253D}" type="pres">
      <dgm:prSet presAssocID="{496A6E1D-9253-4162-8D24-46B8B2197876}" presName="dstNode" presStyleLbl="node1" presStyleIdx="0" presStyleCnt="6"/>
      <dgm:spPr/>
    </dgm:pt>
    <dgm:pt modelId="{19E601EB-CBE1-4C84-BD06-FE6FF271E07F}" type="pres">
      <dgm:prSet presAssocID="{FEB03A03-D5C9-42AF-A0FC-45CC51C030C2}" presName="text_1" presStyleLbl="node1" presStyleIdx="0" presStyleCnt="6">
        <dgm:presLayoutVars>
          <dgm:bulletEnabled val="1"/>
        </dgm:presLayoutVars>
      </dgm:prSet>
      <dgm:spPr/>
      <dgm:t>
        <a:bodyPr/>
        <a:lstStyle/>
        <a:p>
          <a:endParaRPr lang="es-EC"/>
        </a:p>
      </dgm:t>
    </dgm:pt>
    <dgm:pt modelId="{B1B3307F-CEB2-40D1-B06B-C4098C7E6A7D}" type="pres">
      <dgm:prSet presAssocID="{FEB03A03-D5C9-42AF-A0FC-45CC51C030C2}" presName="accent_1" presStyleCnt="0"/>
      <dgm:spPr/>
    </dgm:pt>
    <dgm:pt modelId="{044AF818-7B1E-4CF6-ABF2-2B3378D99469}" type="pres">
      <dgm:prSet presAssocID="{FEB03A03-D5C9-42AF-A0FC-45CC51C030C2}" presName="accentRepeatNode" presStyleLbl="solidFgAcc1" presStyleIdx="0" presStyleCnt="6"/>
      <dgm:spPr/>
    </dgm:pt>
    <dgm:pt modelId="{E261DE49-AAE3-406D-BD3A-363B190BAA4D}" type="pres">
      <dgm:prSet presAssocID="{E5AA0AB1-A0E1-447D-8F0F-784323CE70BA}" presName="text_2" presStyleLbl="node1" presStyleIdx="1" presStyleCnt="6">
        <dgm:presLayoutVars>
          <dgm:bulletEnabled val="1"/>
        </dgm:presLayoutVars>
      </dgm:prSet>
      <dgm:spPr/>
      <dgm:t>
        <a:bodyPr/>
        <a:lstStyle/>
        <a:p>
          <a:endParaRPr lang="es-EC"/>
        </a:p>
      </dgm:t>
    </dgm:pt>
    <dgm:pt modelId="{37FCD218-FF25-46CD-9175-B239444878B1}" type="pres">
      <dgm:prSet presAssocID="{E5AA0AB1-A0E1-447D-8F0F-784323CE70BA}" presName="accent_2" presStyleCnt="0"/>
      <dgm:spPr/>
    </dgm:pt>
    <dgm:pt modelId="{C5582257-1185-42D5-9221-6DF13C8D8A52}" type="pres">
      <dgm:prSet presAssocID="{E5AA0AB1-A0E1-447D-8F0F-784323CE70BA}" presName="accentRepeatNode" presStyleLbl="solidFgAcc1" presStyleIdx="1" presStyleCnt="6"/>
      <dgm:spPr/>
    </dgm:pt>
    <dgm:pt modelId="{F15E86E2-D7B5-4FCF-9C5C-4B7AD1972687}" type="pres">
      <dgm:prSet presAssocID="{8B0ED556-A936-4B5A-9624-B27C06C8B581}" presName="text_3" presStyleLbl="node1" presStyleIdx="2" presStyleCnt="6">
        <dgm:presLayoutVars>
          <dgm:bulletEnabled val="1"/>
        </dgm:presLayoutVars>
      </dgm:prSet>
      <dgm:spPr/>
      <dgm:t>
        <a:bodyPr/>
        <a:lstStyle/>
        <a:p>
          <a:endParaRPr lang="es-EC"/>
        </a:p>
      </dgm:t>
    </dgm:pt>
    <dgm:pt modelId="{91B945AA-28D5-46E3-AB9E-183D211AD779}" type="pres">
      <dgm:prSet presAssocID="{8B0ED556-A936-4B5A-9624-B27C06C8B581}" presName="accent_3" presStyleCnt="0"/>
      <dgm:spPr/>
    </dgm:pt>
    <dgm:pt modelId="{D416E151-E1DC-4BA7-A54A-C602216C9EE7}" type="pres">
      <dgm:prSet presAssocID="{8B0ED556-A936-4B5A-9624-B27C06C8B581}" presName="accentRepeatNode" presStyleLbl="solidFgAcc1" presStyleIdx="2" presStyleCnt="6"/>
      <dgm:spPr/>
    </dgm:pt>
    <dgm:pt modelId="{6117E06C-5BEF-4DD3-8CE2-23B85306590D}" type="pres">
      <dgm:prSet presAssocID="{017E8803-A6FD-4599-A654-8E5D84A39DF4}" presName="text_4" presStyleLbl="node1" presStyleIdx="3" presStyleCnt="6">
        <dgm:presLayoutVars>
          <dgm:bulletEnabled val="1"/>
        </dgm:presLayoutVars>
      </dgm:prSet>
      <dgm:spPr/>
      <dgm:t>
        <a:bodyPr/>
        <a:lstStyle/>
        <a:p>
          <a:endParaRPr lang="es-EC"/>
        </a:p>
      </dgm:t>
    </dgm:pt>
    <dgm:pt modelId="{3A977D12-DCBB-40DF-861D-84AA3B9097BD}" type="pres">
      <dgm:prSet presAssocID="{017E8803-A6FD-4599-A654-8E5D84A39DF4}" presName="accent_4" presStyleCnt="0"/>
      <dgm:spPr/>
    </dgm:pt>
    <dgm:pt modelId="{08E81DA5-0809-437D-916C-F75FE5171E49}" type="pres">
      <dgm:prSet presAssocID="{017E8803-A6FD-4599-A654-8E5D84A39DF4}" presName="accentRepeatNode" presStyleLbl="solidFgAcc1" presStyleIdx="3" presStyleCnt="6"/>
      <dgm:spPr/>
    </dgm:pt>
    <dgm:pt modelId="{7DCA6D71-DA26-4E36-BD75-112983232772}" type="pres">
      <dgm:prSet presAssocID="{7902F6EE-6F5E-478C-9D68-4773E6BB0523}" presName="text_5" presStyleLbl="node1" presStyleIdx="4" presStyleCnt="6">
        <dgm:presLayoutVars>
          <dgm:bulletEnabled val="1"/>
        </dgm:presLayoutVars>
      </dgm:prSet>
      <dgm:spPr/>
      <dgm:t>
        <a:bodyPr/>
        <a:lstStyle/>
        <a:p>
          <a:endParaRPr lang="es-EC"/>
        </a:p>
      </dgm:t>
    </dgm:pt>
    <dgm:pt modelId="{C72A5F0C-9626-4CE7-AE25-3F888800844F}" type="pres">
      <dgm:prSet presAssocID="{7902F6EE-6F5E-478C-9D68-4773E6BB0523}" presName="accent_5" presStyleCnt="0"/>
      <dgm:spPr/>
    </dgm:pt>
    <dgm:pt modelId="{9625FD5A-1C81-4DE2-89C1-A8A256DC39E2}" type="pres">
      <dgm:prSet presAssocID="{7902F6EE-6F5E-478C-9D68-4773E6BB0523}" presName="accentRepeatNode" presStyleLbl="solidFgAcc1" presStyleIdx="4" presStyleCnt="6"/>
      <dgm:spPr/>
    </dgm:pt>
    <dgm:pt modelId="{75B1F21A-1BD4-491E-8335-962ED224BEB9}" type="pres">
      <dgm:prSet presAssocID="{2990D9C6-EFB6-4BEC-98E3-6FC81D1E2189}" presName="text_6" presStyleLbl="node1" presStyleIdx="5" presStyleCnt="6">
        <dgm:presLayoutVars>
          <dgm:bulletEnabled val="1"/>
        </dgm:presLayoutVars>
      </dgm:prSet>
      <dgm:spPr/>
      <dgm:t>
        <a:bodyPr/>
        <a:lstStyle/>
        <a:p>
          <a:endParaRPr lang="es-EC"/>
        </a:p>
      </dgm:t>
    </dgm:pt>
    <dgm:pt modelId="{CF141E3E-BB5A-42A2-B886-874FD21E1B56}" type="pres">
      <dgm:prSet presAssocID="{2990D9C6-EFB6-4BEC-98E3-6FC81D1E2189}" presName="accent_6" presStyleCnt="0"/>
      <dgm:spPr/>
    </dgm:pt>
    <dgm:pt modelId="{D4BE45DC-DA02-46DE-9656-3BAE8DDC07DA}" type="pres">
      <dgm:prSet presAssocID="{2990D9C6-EFB6-4BEC-98E3-6FC81D1E2189}" presName="accentRepeatNode" presStyleLbl="solidFgAcc1" presStyleIdx="5" presStyleCnt="6"/>
      <dgm:spPr/>
    </dgm:pt>
  </dgm:ptLst>
  <dgm:cxnLst>
    <dgm:cxn modelId="{EBA64DD2-CF06-4429-9C5B-3442CA72BEE2}" type="presOf" srcId="{FEB03A03-D5C9-42AF-A0FC-45CC51C030C2}" destId="{19E601EB-CBE1-4C84-BD06-FE6FF271E07F}" srcOrd="0" destOrd="0" presId="urn:microsoft.com/office/officeart/2008/layout/VerticalCurvedList"/>
    <dgm:cxn modelId="{3AB0B4C5-FC2D-40BC-AE82-D50CB2424DF1}" type="presOf" srcId="{017E8803-A6FD-4599-A654-8E5D84A39DF4}" destId="{6117E06C-5BEF-4DD3-8CE2-23B85306590D}" srcOrd="0" destOrd="0" presId="urn:microsoft.com/office/officeart/2008/layout/VerticalCurvedList"/>
    <dgm:cxn modelId="{89BDD14C-91BC-4705-8560-5171C876DCC2}" type="presOf" srcId="{38A7251D-55A2-4919-88F8-1DB90BBBF3E3}" destId="{0A8BB258-743A-406B-9906-450DF75934E1}" srcOrd="0" destOrd="0" presId="urn:microsoft.com/office/officeart/2008/layout/VerticalCurvedList"/>
    <dgm:cxn modelId="{D9848E22-21CC-4FC7-BC82-74F958686118}" type="presOf" srcId="{7902F6EE-6F5E-478C-9D68-4773E6BB0523}" destId="{7DCA6D71-DA26-4E36-BD75-112983232772}" srcOrd="0" destOrd="0" presId="urn:microsoft.com/office/officeart/2008/layout/VerticalCurvedList"/>
    <dgm:cxn modelId="{6A91D677-1D3F-4448-AE8A-91B081892E76}" type="presOf" srcId="{8B0ED556-A936-4B5A-9624-B27C06C8B581}" destId="{F15E86E2-D7B5-4FCF-9C5C-4B7AD1972687}" srcOrd="0" destOrd="0" presId="urn:microsoft.com/office/officeart/2008/layout/VerticalCurvedList"/>
    <dgm:cxn modelId="{8CEB1768-5082-4425-B4B9-B025057A8D43}" srcId="{496A6E1D-9253-4162-8D24-46B8B2197876}" destId="{FEB03A03-D5C9-42AF-A0FC-45CC51C030C2}" srcOrd="0" destOrd="0" parTransId="{D7B7161D-38C0-45E7-AE6C-DD5591378AF1}" sibTransId="{38A7251D-55A2-4919-88F8-1DB90BBBF3E3}"/>
    <dgm:cxn modelId="{4415B940-F965-4CCD-8CA4-53EBB710B22B}" srcId="{496A6E1D-9253-4162-8D24-46B8B2197876}" destId="{017E8803-A6FD-4599-A654-8E5D84A39DF4}" srcOrd="3" destOrd="0" parTransId="{CC5B4193-7A04-44F0-BD30-EEF67A0ED89F}" sibTransId="{21865E7C-A7B0-433C-BEF6-BF822236B15F}"/>
    <dgm:cxn modelId="{F2A90EB3-10B7-4408-A296-3D17A00C8A09}" srcId="{496A6E1D-9253-4162-8D24-46B8B2197876}" destId="{2990D9C6-EFB6-4BEC-98E3-6FC81D1E2189}" srcOrd="5" destOrd="0" parTransId="{239BF857-F2DB-453D-B0F1-CD13BBC5C7B1}" sibTransId="{CC354B3D-977C-488D-BF25-ED418D688ACE}"/>
    <dgm:cxn modelId="{8B38CC8C-75E4-461B-8178-A6B7AFFFD131}" type="presOf" srcId="{E5AA0AB1-A0E1-447D-8F0F-784323CE70BA}" destId="{E261DE49-AAE3-406D-BD3A-363B190BAA4D}" srcOrd="0" destOrd="0" presId="urn:microsoft.com/office/officeart/2008/layout/VerticalCurvedList"/>
    <dgm:cxn modelId="{0A29E7FF-2BBF-4035-8276-D4B21336560C}" srcId="{496A6E1D-9253-4162-8D24-46B8B2197876}" destId="{E5AA0AB1-A0E1-447D-8F0F-784323CE70BA}" srcOrd="1" destOrd="0" parTransId="{BA691192-D86C-427C-BDB1-9FDB8204B200}" sibTransId="{72FE3AD4-EEF1-4932-8110-AC21E1A39584}"/>
    <dgm:cxn modelId="{043249FD-9DB2-42F2-B472-179B7F07A474}" srcId="{496A6E1D-9253-4162-8D24-46B8B2197876}" destId="{7902F6EE-6F5E-478C-9D68-4773E6BB0523}" srcOrd="4" destOrd="0" parTransId="{62745A73-8141-4E50-9284-1EDCDF22FA4A}" sibTransId="{46FAB3E6-B2F2-4473-B708-9B108FB5C664}"/>
    <dgm:cxn modelId="{706A2060-72AA-468A-9255-7857BCAE3CBC}" type="presOf" srcId="{496A6E1D-9253-4162-8D24-46B8B2197876}" destId="{BE09876F-672B-4BE3-AB40-76F652EEDC7B}" srcOrd="0" destOrd="0" presId="urn:microsoft.com/office/officeart/2008/layout/VerticalCurvedList"/>
    <dgm:cxn modelId="{D78AE505-1320-448F-9EAF-1FE253A585F0}" srcId="{496A6E1D-9253-4162-8D24-46B8B2197876}" destId="{8B0ED556-A936-4B5A-9624-B27C06C8B581}" srcOrd="2" destOrd="0" parTransId="{C1CF4417-93A1-48DB-B5FE-62300BE275C8}" sibTransId="{F67B271F-8068-431A-8B14-72433D6B17C9}"/>
    <dgm:cxn modelId="{BC509176-F750-45CD-B3D2-66A064CDB0C2}" type="presOf" srcId="{2990D9C6-EFB6-4BEC-98E3-6FC81D1E2189}" destId="{75B1F21A-1BD4-491E-8335-962ED224BEB9}" srcOrd="0" destOrd="0" presId="urn:microsoft.com/office/officeart/2008/layout/VerticalCurvedList"/>
    <dgm:cxn modelId="{43C196E7-534C-43A2-8B9F-D1480ACD1BD3}" type="presParOf" srcId="{BE09876F-672B-4BE3-AB40-76F652EEDC7B}" destId="{FB006C97-4D91-4773-9E24-A661D3D3323D}" srcOrd="0" destOrd="0" presId="urn:microsoft.com/office/officeart/2008/layout/VerticalCurvedList"/>
    <dgm:cxn modelId="{4AD61AF8-25BC-4038-BD53-B75A3272660D}" type="presParOf" srcId="{FB006C97-4D91-4773-9E24-A661D3D3323D}" destId="{4AE7D867-0A01-4EC5-93FC-513CBECEEEC0}" srcOrd="0" destOrd="0" presId="urn:microsoft.com/office/officeart/2008/layout/VerticalCurvedList"/>
    <dgm:cxn modelId="{FCEB2F02-5666-48B5-8474-071B831DB0A8}" type="presParOf" srcId="{4AE7D867-0A01-4EC5-93FC-513CBECEEEC0}" destId="{E1C8DFC9-5DF4-4C92-9BD5-37F6367F9C80}" srcOrd="0" destOrd="0" presId="urn:microsoft.com/office/officeart/2008/layout/VerticalCurvedList"/>
    <dgm:cxn modelId="{22CF4464-B622-465D-8EC3-43F654BBEF27}" type="presParOf" srcId="{4AE7D867-0A01-4EC5-93FC-513CBECEEEC0}" destId="{0A8BB258-743A-406B-9906-450DF75934E1}" srcOrd="1" destOrd="0" presId="urn:microsoft.com/office/officeart/2008/layout/VerticalCurvedList"/>
    <dgm:cxn modelId="{A4A974B7-F7C9-41D3-AF6C-FA61F76357B2}" type="presParOf" srcId="{4AE7D867-0A01-4EC5-93FC-513CBECEEEC0}" destId="{E4326325-D25B-489A-A509-E11CC3872C27}" srcOrd="2" destOrd="0" presId="urn:microsoft.com/office/officeart/2008/layout/VerticalCurvedList"/>
    <dgm:cxn modelId="{784369D6-185C-4F27-899A-4E9222DF41B0}" type="presParOf" srcId="{4AE7D867-0A01-4EC5-93FC-513CBECEEEC0}" destId="{A25ACE26-2553-42A9-90ED-A6AF038B253D}" srcOrd="3" destOrd="0" presId="urn:microsoft.com/office/officeart/2008/layout/VerticalCurvedList"/>
    <dgm:cxn modelId="{CDD4A804-6B33-474E-B849-0025C039808D}" type="presParOf" srcId="{FB006C97-4D91-4773-9E24-A661D3D3323D}" destId="{19E601EB-CBE1-4C84-BD06-FE6FF271E07F}" srcOrd="1" destOrd="0" presId="urn:microsoft.com/office/officeart/2008/layout/VerticalCurvedList"/>
    <dgm:cxn modelId="{D432FB71-FAC5-421C-B26A-BDB8D0FB0B16}" type="presParOf" srcId="{FB006C97-4D91-4773-9E24-A661D3D3323D}" destId="{B1B3307F-CEB2-40D1-B06B-C4098C7E6A7D}" srcOrd="2" destOrd="0" presId="urn:microsoft.com/office/officeart/2008/layout/VerticalCurvedList"/>
    <dgm:cxn modelId="{D7A81EA5-EB92-44FE-A9D6-3EAA525E47BF}" type="presParOf" srcId="{B1B3307F-CEB2-40D1-B06B-C4098C7E6A7D}" destId="{044AF818-7B1E-4CF6-ABF2-2B3378D99469}" srcOrd="0" destOrd="0" presId="urn:microsoft.com/office/officeart/2008/layout/VerticalCurvedList"/>
    <dgm:cxn modelId="{C0FE2FDD-6B0A-43A9-B138-6D191AEB8293}" type="presParOf" srcId="{FB006C97-4D91-4773-9E24-A661D3D3323D}" destId="{E261DE49-AAE3-406D-BD3A-363B190BAA4D}" srcOrd="3" destOrd="0" presId="urn:microsoft.com/office/officeart/2008/layout/VerticalCurvedList"/>
    <dgm:cxn modelId="{3999B68C-CEFA-4401-8101-CA6598365C44}" type="presParOf" srcId="{FB006C97-4D91-4773-9E24-A661D3D3323D}" destId="{37FCD218-FF25-46CD-9175-B239444878B1}" srcOrd="4" destOrd="0" presId="urn:microsoft.com/office/officeart/2008/layout/VerticalCurvedList"/>
    <dgm:cxn modelId="{913BCE49-42B1-43F3-8C74-730FF1C07E13}" type="presParOf" srcId="{37FCD218-FF25-46CD-9175-B239444878B1}" destId="{C5582257-1185-42D5-9221-6DF13C8D8A52}" srcOrd="0" destOrd="0" presId="urn:microsoft.com/office/officeart/2008/layout/VerticalCurvedList"/>
    <dgm:cxn modelId="{8EF6390B-22F2-49C9-A2F3-EC13BCFEE745}" type="presParOf" srcId="{FB006C97-4D91-4773-9E24-A661D3D3323D}" destId="{F15E86E2-D7B5-4FCF-9C5C-4B7AD1972687}" srcOrd="5" destOrd="0" presId="urn:microsoft.com/office/officeart/2008/layout/VerticalCurvedList"/>
    <dgm:cxn modelId="{5B9DBEFB-6584-4261-A11D-1AF11B3D280C}" type="presParOf" srcId="{FB006C97-4D91-4773-9E24-A661D3D3323D}" destId="{91B945AA-28D5-46E3-AB9E-183D211AD779}" srcOrd="6" destOrd="0" presId="urn:microsoft.com/office/officeart/2008/layout/VerticalCurvedList"/>
    <dgm:cxn modelId="{98CDE908-0FA0-4281-BF71-F5B01F01EF25}" type="presParOf" srcId="{91B945AA-28D5-46E3-AB9E-183D211AD779}" destId="{D416E151-E1DC-4BA7-A54A-C602216C9EE7}" srcOrd="0" destOrd="0" presId="urn:microsoft.com/office/officeart/2008/layout/VerticalCurvedList"/>
    <dgm:cxn modelId="{63BFDA37-6782-4D3C-8040-2568AE9EF9FE}" type="presParOf" srcId="{FB006C97-4D91-4773-9E24-A661D3D3323D}" destId="{6117E06C-5BEF-4DD3-8CE2-23B85306590D}" srcOrd="7" destOrd="0" presId="urn:microsoft.com/office/officeart/2008/layout/VerticalCurvedList"/>
    <dgm:cxn modelId="{5AB26D4C-F89C-4BC6-8952-689A84D883E9}" type="presParOf" srcId="{FB006C97-4D91-4773-9E24-A661D3D3323D}" destId="{3A977D12-DCBB-40DF-861D-84AA3B9097BD}" srcOrd="8" destOrd="0" presId="urn:microsoft.com/office/officeart/2008/layout/VerticalCurvedList"/>
    <dgm:cxn modelId="{C3452DAD-6B63-4F9B-9413-220E4AE19ACE}" type="presParOf" srcId="{3A977D12-DCBB-40DF-861D-84AA3B9097BD}" destId="{08E81DA5-0809-437D-916C-F75FE5171E49}" srcOrd="0" destOrd="0" presId="urn:microsoft.com/office/officeart/2008/layout/VerticalCurvedList"/>
    <dgm:cxn modelId="{8E3D897C-EDDF-451D-B874-2F4D14894A4C}" type="presParOf" srcId="{FB006C97-4D91-4773-9E24-A661D3D3323D}" destId="{7DCA6D71-DA26-4E36-BD75-112983232772}" srcOrd="9" destOrd="0" presId="urn:microsoft.com/office/officeart/2008/layout/VerticalCurvedList"/>
    <dgm:cxn modelId="{0D09525B-7A29-4D2F-88CD-A88590874660}" type="presParOf" srcId="{FB006C97-4D91-4773-9E24-A661D3D3323D}" destId="{C72A5F0C-9626-4CE7-AE25-3F888800844F}" srcOrd="10" destOrd="0" presId="urn:microsoft.com/office/officeart/2008/layout/VerticalCurvedList"/>
    <dgm:cxn modelId="{66064FA8-1A1D-4DAD-A324-51250F7C141D}" type="presParOf" srcId="{C72A5F0C-9626-4CE7-AE25-3F888800844F}" destId="{9625FD5A-1C81-4DE2-89C1-A8A256DC39E2}" srcOrd="0" destOrd="0" presId="urn:microsoft.com/office/officeart/2008/layout/VerticalCurvedList"/>
    <dgm:cxn modelId="{6AE25B2C-2B3B-4F01-BA5F-4D8B0C798B4D}" type="presParOf" srcId="{FB006C97-4D91-4773-9E24-A661D3D3323D}" destId="{75B1F21A-1BD4-491E-8335-962ED224BEB9}" srcOrd="11" destOrd="0" presId="urn:microsoft.com/office/officeart/2008/layout/VerticalCurvedList"/>
    <dgm:cxn modelId="{1BB6B34F-12CC-4174-89BC-E2892851376B}" type="presParOf" srcId="{FB006C97-4D91-4773-9E24-A661D3D3323D}" destId="{CF141E3E-BB5A-42A2-B886-874FD21E1B56}" srcOrd="12" destOrd="0" presId="urn:microsoft.com/office/officeart/2008/layout/VerticalCurvedList"/>
    <dgm:cxn modelId="{6EE2F39E-6C01-4F93-B89F-8C72DAA74600}" type="presParOf" srcId="{CF141E3E-BB5A-42A2-B886-874FD21E1B56}" destId="{D4BE45DC-DA02-46DE-9656-3BAE8DDC07DA}"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4D67CB-F627-4ACD-990B-0935A310C763}" type="doc">
      <dgm:prSet loTypeId="urn:microsoft.com/office/officeart/2005/8/layout/rings+Icon" loCatId="relationship" qsTypeId="urn:microsoft.com/office/officeart/2005/8/quickstyle/simple1" qsCatId="simple" csTypeId="urn:microsoft.com/office/officeart/2005/8/colors/accent1_4" csCatId="accent1" phldr="1"/>
      <dgm:spPr/>
      <dgm:t>
        <a:bodyPr/>
        <a:lstStyle/>
        <a:p>
          <a:endParaRPr lang="es-EC"/>
        </a:p>
      </dgm:t>
    </dgm:pt>
    <dgm:pt modelId="{75FE6F13-453E-4EC0-8C92-224A29B6D6AD}">
      <dgm:prSet phldrT="[Texto]" custT="1"/>
      <dgm:spPr/>
      <dgm:t>
        <a:bodyPr/>
        <a:lstStyle/>
        <a:p>
          <a:r>
            <a:rPr lang="es-EC" sz="1200" dirty="0" smtClean="0"/>
            <a:t>HB1: La población de estudio reconoce que el motivo principal por el que asiste a una sala de cine es por actividad de entretenimiento y diversión, además el factor principal por el que asisten a una sala de cine es por el tráiler o avance de la película. </a:t>
          </a:r>
          <a:endParaRPr lang="es-EC" sz="1200" dirty="0"/>
        </a:p>
      </dgm:t>
    </dgm:pt>
    <dgm:pt modelId="{68FD91FC-D1EE-4CC6-9C4A-23498D292102}" type="parTrans" cxnId="{4969D50B-FE77-46D1-A2DA-187B51F5EFF0}">
      <dgm:prSet/>
      <dgm:spPr/>
      <dgm:t>
        <a:bodyPr/>
        <a:lstStyle/>
        <a:p>
          <a:endParaRPr lang="es-EC" sz="2000"/>
        </a:p>
      </dgm:t>
    </dgm:pt>
    <dgm:pt modelId="{FD5E03AB-6765-49B9-AA7B-9BF250BE19FE}" type="sibTrans" cxnId="{4969D50B-FE77-46D1-A2DA-187B51F5EFF0}">
      <dgm:prSet/>
      <dgm:spPr/>
      <dgm:t>
        <a:bodyPr/>
        <a:lstStyle/>
        <a:p>
          <a:endParaRPr lang="es-EC" sz="2000"/>
        </a:p>
      </dgm:t>
    </dgm:pt>
    <dgm:pt modelId="{AD25DE4E-6C38-4FCB-B321-A01682F84DDA}">
      <dgm:prSet custT="1"/>
      <dgm:spPr/>
      <dgm:t>
        <a:bodyPr/>
        <a:lstStyle/>
        <a:p>
          <a:r>
            <a:rPr lang="es-EC" sz="1200" dirty="0" smtClean="0"/>
            <a:t>HB2: Los mayor cantidad de consumidores del cantón Quito y Rumiñahui de salas de cine, prefieren Multicines como mejor opción.</a:t>
          </a:r>
          <a:endParaRPr lang="es-EC" sz="1200" dirty="0"/>
        </a:p>
      </dgm:t>
    </dgm:pt>
    <dgm:pt modelId="{C90EC20A-3E76-420D-B4B0-F581D446DFCC}" type="parTrans" cxnId="{F14AF01D-7FEA-4CD3-8F55-E3632801ADAA}">
      <dgm:prSet/>
      <dgm:spPr/>
      <dgm:t>
        <a:bodyPr/>
        <a:lstStyle/>
        <a:p>
          <a:endParaRPr lang="es-EC" sz="2000"/>
        </a:p>
      </dgm:t>
    </dgm:pt>
    <dgm:pt modelId="{4E49BAD1-1F8E-422C-AE04-79D0A8C6BB0B}" type="sibTrans" cxnId="{F14AF01D-7FEA-4CD3-8F55-E3632801ADAA}">
      <dgm:prSet/>
      <dgm:spPr/>
      <dgm:t>
        <a:bodyPr/>
        <a:lstStyle/>
        <a:p>
          <a:endParaRPr lang="es-EC" sz="2000"/>
        </a:p>
      </dgm:t>
    </dgm:pt>
    <dgm:pt modelId="{24608BA0-1FC1-43B5-AC98-DD44D0911A97}">
      <dgm:prSet custT="1"/>
      <dgm:spPr/>
      <dgm:t>
        <a:bodyPr/>
        <a:lstStyle/>
        <a:p>
          <a:r>
            <a:rPr lang="es-EC" sz="1200" dirty="0" smtClean="0"/>
            <a:t>HB3: Los consumidores que identifican la necesidad de asistir a una sala de cine buscan información en el Internet para asistir a una determinada sala de cine que cumpla con sus expectativas.</a:t>
          </a:r>
          <a:endParaRPr lang="es-EC" sz="1200" dirty="0"/>
        </a:p>
      </dgm:t>
    </dgm:pt>
    <dgm:pt modelId="{BD7C9E32-5090-4A25-B7EA-318784D70567}" type="parTrans" cxnId="{B6D79A5E-4C65-463C-A8FD-45A95235B937}">
      <dgm:prSet/>
      <dgm:spPr/>
      <dgm:t>
        <a:bodyPr/>
        <a:lstStyle/>
        <a:p>
          <a:endParaRPr lang="es-EC" sz="2000"/>
        </a:p>
      </dgm:t>
    </dgm:pt>
    <dgm:pt modelId="{771BDD72-EA44-4055-A835-9F9061A23BF2}" type="sibTrans" cxnId="{B6D79A5E-4C65-463C-A8FD-45A95235B937}">
      <dgm:prSet/>
      <dgm:spPr/>
      <dgm:t>
        <a:bodyPr/>
        <a:lstStyle/>
        <a:p>
          <a:endParaRPr lang="es-EC" sz="2000"/>
        </a:p>
      </dgm:t>
    </dgm:pt>
    <dgm:pt modelId="{3F4EE491-94B2-4042-B899-0C591AAC7830}">
      <dgm:prSet custT="1"/>
      <dgm:spPr/>
      <dgm:t>
        <a:bodyPr/>
        <a:lstStyle/>
        <a:p>
          <a:r>
            <a:rPr lang="es-EC" sz="1200" dirty="0" smtClean="0"/>
            <a:t>HB4: En los cantones Quito y Rumiñahui las personas prefiere asistir a formatos 3D entre los distintos exhibidores, además de que la población de estudio no esta dispuesta a pagar mas 10 dólares por una entrada al cine formato IMAX.</a:t>
          </a:r>
          <a:endParaRPr lang="es-EC" sz="1200" dirty="0"/>
        </a:p>
      </dgm:t>
    </dgm:pt>
    <dgm:pt modelId="{84D9BCA4-BEA3-429A-9C31-F77DB903CB8C}" type="parTrans" cxnId="{77D9E72F-F5AF-40B4-A64F-4AFE98D4D2F5}">
      <dgm:prSet/>
      <dgm:spPr/>
      <dgm:t>
        <a:bodyPr/>
        <a:lstStyle/>
        <a:p>
          <a:endParaRPr lang="es-EC" sz="2000"/>
        </a:p>
      </dgm:t>
    </dgm:pt>
    <dgm:pt modelId="{9A2161A4-7238-49F0-8AB1-D60202BE8626}" type="sibTrans" cxnId="{77D9E72F-F5AF-40B4-A64F-4AFE98D4D2F5}">
      <dgm:prSet/>
      <dgm:spPr/>
      <dgm:t>
        <a:bodyPr/>
        <a:lstStyle/>
        <a:p>
          <a:endParaRPr lang="es-EC" sz="2000"/>
        </a:p>
      </dgm:t>
    </dgm:pt>
    <dgm:pt modelId="{CFC59CAD-D023-4303-B629-F37FA2A4E19D}">
      <dgm:prSet custT="1"/>
      <dgm:spPr/>
      <dgm:t>
        <a:bodyPr/>
        <a:lstStyle/>
        <a:p>
          <a:r>
            <a:rPr lang="es-EC" sz="1200" dirty="0" smtClean="0"/>
            <a:t>HB5: El medio o plataforma de mayor predominio que los consumidores utilizan al momento de ver una película cuando no asisten a una sala de cine en los cantones de Quito y Rumiñahui, es el Internet.</a:t>
          </a:r>
          <a:endParaRPr lang="es-EC" sz="1200" dirty="0"/>
        </a:p>
      </dgm:t>
    </dgm:pt>
    <dgm:pt modelId="{CF77F140-D957-49CD-A9D3-48203E0F82AB}" type="parTrans" cxnId="{74D45151-0155-4C7A-9412-0CDAB0457FDE}">
      <dgm:prSet/>
      <dgm:spPr/>
      <dgm:t>
        <a:bodyPr/>
        <a:lstStyle/>
        <a:p>
          <a:endParaRPr lang="es-EC" sz="2000"/>
        </a:p>
      </dgm:t>
    </dgm:pt>
    <dgm:pt modelId="{4B70F32B-93FE-4CF4-A49B-0E308A1D5755}" type="sibTrans" cxnId="{74D45151-0155-4C7A-9412-0CDAB0457FDE}">
      <dgm:prSet/>
      <dgm:spPr/>
      <dgm:t>
        <a:bodyPr/>
        <a:lstStyle/>
        <a:p>
          <a:endParaRPr lang="es-EC" sz="2000"/>
        </a:p>
      </dgm:t>
    </dgm:pt>
    <dgm:pt modelId="{3FDD131A-7FF3-432E-A703-FB0FC5E0DE7C}" type="pres">
      <dgm:prSet presAssocID="{CD4D67CB-F627-4ACD-990B-0935A310C763}" presName="Name0" presStyleCnt="0">
        <dgm:presLayoutVars>
          <dgm:chMax val="7"/>
          <dgm:dir/>
          <dgm:resizeHandles val="exact"/>
        </dgm:presLayoutVars>
      </dgm:prSet>
      <dgm:spPr/>
      <dgm:t>
        <a:bodyPr/>
        <a:lstStyle/>
        <a:p>
          <a:endParaRPr lang="es-EC"/>
        </a:p>
      </dgm:t>
    </dgm:pt>
    <dgm:pt modelId="{A5E794DB-A8D6-4453-B1E0-D6AA12A52AFB}" type="pres">
      <dgm:prSet presAssocID="{CD4D67CB-F627-4ACD-990B-0935A310C763}" presName="ellipse1" presStyleLbl="vennNode1" presStyleIdx="0" presStyleCnt="5">
        <dgm:presLayoutVars>
          <dgm:bulletEnabled val="1"/>
        </dgm:presLayoutVars>
      </dgm:prSet>
      <dgm:spPr/>
      <dgm:t>
        <a:bodyPr/>
        <a:lstStyle/>
        <a:p>
          <a:endParaRPr lang="es-EC"/>
        </a:p>
      </dgm:t>
    </dgm:pt>
    <dgm:pt modelId="{875CE843-F974-43D7-808A-C2D693ED817A}" type="pres">
      <dgm:prSet presAssocID="{CD4D67CB-F627-4ACD-990B-0935A310C763}" presName="ellipse2" presStyleLbl="vennNode1" presStyleIdx="1" presStyleCnt="5">
        <dgm:presLayoutVars>
          <dgm:bulletEnabled val="1"/>
        </dgm:presLayoutVars>
      </dgm:prSet>
      <dgm:spPr/>
      <dgm:t>
        <a:bodyPr/>
        <a:lstStyle/>
        <a:p>
          <a:endParaRPr lang="es-EC"/>
        </a:p>
      </dgm:t>
    </dgm:pt>
    <dgm:pt modelId="{2B89AEC8-E4E5-41D6-902F-066E82AAD653}" type="pres">
      <dgm:prSet presAssocID="{CD4D67CB-F627-4ACD-990B-0935A310C763}" presName="ellipse3" presStyleLbl="vennNode1" presStyleIdx="2" presStyleCnt="5">
        <dgm:presLayoutVars>
          <dgm:bulletEnabled val="1"/>
        </dgm:presLayoutVars>
      </dgm:prSet>
      <dgm:spPr/>
      <dgm:t>
        <a:bodyPr/>
        <a:lstStyle/>
        <a:p>
          <a:endParaRPr lang="es-EC"/>
        </a:p>
      </dgm:t>
    </dgm:pt>
    <dgm:pt modelId="{9A60092A-4CDF-4604-A811-4A8747599FE1}" type="pres">
      <dgm:prSet presAssocID="{CD4D67CB-F627-4ACD-990B-0935A310C763}" presName="ellipse4" presStyleLbl="vennNode1" presStyleIdx="3" presStyleCnt="5">
        <dgm:presLayoutVars>
          <dgm:bulletEnabled val="1"/>
        </dgm:presLayoutVars>
      </dgm:prSet>
      <dgm:spPr/>
      <dgm:t>
        <a:bodyPr/>
        <a:lstStyle/>
        <a:p>
          <a:endParaRPr lang="es-EC"/>
        </a:p>
      </dgm:t>
    </dgm:pt>
    <dgm:pt modelId="{607AF46D-F466-4277-84AD-DDCF8909A19D}" type="pres">
      <dgm:prSet presAssocID="{CD4D67CB-F627-4ACD-990B-0935A310C763}" presName="ellipse5" presStyleLbl="vennNode1" presStyleIdx="4" presStyleCnt="5">
        <dgm:presLayoutVars>
          <dgm:bulletEnabled val="1"/>
        </dgm:presLayoutVars>
      </dgm:prSet>
      <dgm:spPr/>
      <dgm:t>
        <a:bodyPr/>
        <a:lstStyle/>
        <a:p>
          <a:endParaRPr lang="es-EC"/>
        </a:p>
      </dgm:t>
    </dgm:pt>
  </dgm:ptLst>
  <dgm:cxnLst>
    <dgm:cxn modelId="{22D7472A-DBB3-4145-9872-2BE89280E474}" type="presOf" srcId="{CD4D67CB-F627-4ACD-990B-0935A310C763}" destId="{3FDD131A-7FF3-432E-A703-FB0FC5E0DE7C}" srcOrd="0" destOrd="0" presId="urn:microsoft.com/office/officeart/2005/8/layout/rings+Icon"/>
    <dgm:cxn modelId="{C3B95D42-45D6-447E-9D47-5C5D19AB9F3D}" type="presOf" srcId="{CFC59CAD-D023-4303-B629-F37FA2A4E19D}" destId="{607AF46D-F466-4277-84AD-DDCF8909A19D}" srcOrd="0" destOrd="0" presId="urn:microsoft.com/office/officeart/2005/8/layout/rings+Icon"/>
    <dgm:cxn modelId="{6A83412C-A2D6-4433-9AF4-735A5874DD9F}" type="presOf" srcId="{3F4EE491-94B2-4042-B899-0C591AAC7830}" destId="{9A60092A-4CDF-4604-A811-4A8747599FE1}" srcOrd="0" destOrd="0" presId="urn:microsoft.com/office/officeart/2005/8/layout/rings+Icon"/>
    <dgm:cxn modelId="{4969D50B-FE77-46D1-A2DA-187B51F5EFF0}" srcId="{CD4D67CB-F627-4ACD-990B-0935A310C763}" destId="{75FE6F13-453E-4EC0-8C92-224A29B6D6AD}" srcOrd="0" destOrd="0" parTransId="{68FD91FC-D1EE-4CC6-9C4A-23498D292102}" sibTransId="{FD5E03AB-6765-49B9-AA7B-9BF250BE19FE}"/>
    <dgm:cxn modelId="{07098740-0467-4BAA-93CB-ED3AAC812401}" type="presOf" srcId="{24608BA0-1FC1-43B5-AC98-DD44D0911A97}" destId="{2B89AEC8-E4E5-41D6-902F-066E82AAD653}" srcOrd="0" destOrd="0" presId="urn:microsoft.com/office/officeart/2005/8/layout/rings+Icon"/>
    <dgm:cxn modelId="{B6D79A5E-4C65-463C-A8FD-45A95235B937}" srcId="{CD4D67CB-F627-4ACD-990B-0935A310C763}" destId="{24608BA0-1FC1-43B5-AC98-DD44D0911A97}" srcOrd="2" destOrd="0" parTransId="{BD7C9E32-5090-4A25-B7EA-318784D70567}" sibTransId="{771BDD72-EA44-4055-A835-9F9061A23BF2}"/>
    <dgm:cxn modelId="{74D45151-0155-4C7A-9412-0CDAB0457FDE}" srcId="{CD4D67CB-F627-4ACD-990B-0935A310C763}" destId="{CFC59CAD-D023-4303-B629-F37FA2A4E19D}" srcOrd="4" destOrd="0" parTransId="{CF77F140-D957-49CD-A9D3-48203E0F82AB}" sibTransId="{4B70F32B-93FE-4CF4-A49B-0E308A1D5755}"/>
    <dgm:cxn modelId="{2F68EDD7-EE28-4CA2-BB07-9AFE59641755}" type="presOf" srcId="{AD25DE4E-6C38-4FCB-B321-A01682F84DDA}" destId="{875CE843-F974-43D7-808A-C2D693ED817A}" srcOrd="0" destOrd="0" presId="urn:microsoft.com/office/officeart/2005/8/layout/rings+Icon"/>
    <dgm:cxn modelId="{F14AF01D-7FEA-4CD3-8F55-E3632801ADAA}" srcId="{CD4D67CB-F627-4ACD-990B-0935A310C763}" destId="{AD25DE4E-6C38-4FCB-B321-A01682F84DDA}" srcOrd="1" destOrd="0" parTransId="{C90EC20A-3E76-420D-B4B0-F581D446DFCC}" sibTransId="{4E49BAD1-1F8E-422C-AE04-79D0A8C6BB0B}"/>
    <dgm:cxn modelId="{77D9E72F-F5AF-40B4-A64F-4AFE98D4D2F5}" srcId="{CD4D67CB-F627-4ACD-990B-0935A310C763}" destId="{3F4EE491-94B2-4042-B899-0C591AAC7830}" srcOrd="3" destOrd="0" parTransId="{84D9BCA4-BEA3-429A-9C31-F77DB903CB8C}" sibTransId="{9A2161A4-7238-49F0-8AB1-D60202BE8626}"/>
    <dgm:cxn modelId="{137AA2DD-3CB4-40D4-9255-1DA55E0C8199}" type="presOf" srcId="{75FE6F13-453E-4EC0-8C92-224A29B6D6AD}" destId="{A5E794DB-A8D6-4453-B1E0-D6AA12A52AFB}" srcOrd="0" destOrd="0" presId="urn:microsoft.com/office/officeart/2005/8/layout/rings+Icon"/>
    <dgm:cxn modelId="{23F210BB-7E2F-46B6-B82B-98943BA41780}" type="presParOf" srcId="{3FDD131A-7FF3-432E-A703-FB0FC5E0DE7C}" destId="{A5E794DB-A8D6-4453-B1E0-D6AA12A52AFB}" srcOrd="0" destOrd="0" presId="urn:microsoft.com/office/officeart/2005/8/layout/rings+Icon"/>
    <dgm:cxn modelId="{17954A90-BF12-48DD-86C8-829245E0BC9B}" type="presParOf" srcId="{3FDD131A-7FF3-432E-A703-FB0FC5E0DE7C}" destId="{875CE843-F974-43D7-808A-C2D693ED817A}" srcOrd="1" destOrd="0" presId="urn:microsoft.com/office/officeart/2005/8/layout/rings+Icon"/>
    <dgm:cxn modelId="{F4F7567E-940B-401D-BAB9-159387A0809E}" type="presParOf" srcId="{3FDD131A-7FF3-432E-A703-FB0FC5E0DE7C}" destId="{2B89AEC8-E4E5-41D6-902F-066E82AAD653}" srcOrd="2" destOrd="0" presId="urn:microsoft.com/office/officeart/2005/8/layout/rings+Icon"/>
    <dgm:cxn modelId="{E47AC5C6-BFCB-46A4-8AFA-BE7F4EF32D01}" type="presParOf" srcId="{3FDD131A-7FF3-432E-A703-FB0FC5E0DE7C}" destId="{9A60092A-4CDF-4604-A811-4A8747599FE1}" srcOrd="3" destOrd="0" presId="urn:microsoft.com/office/officeart/2005/8/layout/rings+Icon"/>
    <dgm:cxn modelId="{1630383F-0BA0-4917-BB36-9459A005F3F6}" type="presParOf" srcId="{3FDD131A-7FF3-432E-A703-FB0FC5E0DE7C}" destId="{607AF46D-F466-4277-84AD-DDCF8909A19D}"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5FB9DE-A5ED-4CEA-BE70-EA9C666FD2F0}" type="doc">
      <dgm:prSet loTypeId="urn:microsoft.com/office/officeart/2005/8/layout/hierarchy3" loCatId="list" qsTypeId="urn:microsoft.com/office/officeart/2005/8/quickstyle/simple3" qsCatId="simple" csTypeId="urn:microsoft.com/office/officeart/2005/8/colors/colorful5" csCatId="colorful" phldr="1"/>
      <dgm:spPr/>
      <dgm:t>
        <a:bodyPr/>
        <a:lstStyle/>
        <a:p>
          <a:endParaRPr lang="es-EC"/>
        </a:p>
      </dgm:t>
    </dgm:pt>
    <dgm:pt modelId="{433F4BAD-94A9-4C13-BC1A-6EC38A7568B5}">
      <dgm:prSet phldrT="[Texto]"/>
      <dgm:spPr/>
      <dgm:t>
        <a:bodyPr/>
        <a:lstStyle/>
        <a:p>
          <a:r>
            <a:rPr lang="es-EC" dirty="0" smtClean="0"/>
            <a:t>PRINCIPAL</a:t>
          </a:r>
          <a:endParaRPr lang="es-EC" dirty="0"/>
        </a:p>
      </dgm:t>
    </dgm:pt>
    <dgm:pt modelId="{D8000BFE-B59A-4813-8CA6-56DC5B68DDBA}" type="parTrans" cxnId="{B10CFA39-D3F4-46FA-98C8-B8B740094210}">
      <dgm:prSet/>
      <dgm:spPr/>
      <dgm:t>
        <a:bodyPr/>
        <a:lstStyle/>
        <a:p>
          <a:endParaRPr lang="es-EC"/>
        </a:p>
      </dgm:t>
    </dgm:pt>
    <dgm:pt modelId="{15B287AA-E9EF-4773-95CF-E3766FACF830}" type="sibTrans" cxnId="{B10CFA39-D3F4-46FA-98C8-B8B740094210}">
      <dgm:prSet/>
      <dgm:spPr/>
      <dgm:t>
        <a:bodyPr/>
        <a:lstStyle/>
        <a:p>
          <a:endParaRPr lang="es-EC"/>
        </a:p>
      </dgm:t>
    </dgm:pt>
    <dgm:pt modelId="{B34E8661-63A4-482F-9177-F40A813478FF}">
      <dgm:prSet phldrT="[Texto]"/>
      <dgm:spPr/>
      <dgm:t>
        <a:bodyPr/>
        <a:lstStyle/>
        <a:p>
          <a:r>
            <a:rPr lang="es-EC" dirty="0" smtClean="0"/>
            <a:t>Encuesta </a:t>
          </a:r>
          <a:endParaRPr lang="es-EC" dirty="0"/>
        </a:p>
      </dgm:t>
    </dgm:pt>
    <dgm:pt modelId="{2BB4FAD9-F529-4FEA-A6C1-265F22930668}" type="parTrans" cxnId="{3649501F-0858-4F92-BA1A-347776C6C67E}">
      <dgm:prSet/>
      <dgm:spPr/>
      <dgm:t>
        <a:bodyPr/>
        <a:lstStyle/>
        <a:p>
          <a:endParaRPr lang="es-EC"/>
        </a:p>
      </dgm:t>
    </dgm:pt>
    <dgm:pt modelId="{8F132F12-FBBE-4035-AF63-F67EC65EB0CD}" type="sibTrans" cxnId="{3649501F-0858-4F92-BA1A-347776C6C67E}">
      <dgm:prSet/>
      <dgm:spPr/>
      <dgm:t>
        <a:bodyPr/>
        <a:lstStyle/>
        <a:p>
          <a:endParaRPr lang="es-EC"/>
        </a:p>
      </dgm:t>
    </dgm:pt>
    <dgm:pt modelId="{56F2A701-EDD4-402C-AF33-01872A2C39FF}">
      <dgm:prSet phldrT="[Texto]"/>
      <dgm:spPr/>
      <dgm:t>
        <a:bodyPr/>
        <a:lstStyle/>
        <a:p>
          <a:r>
            <a:rPr lang="es-EC" dirty="0" smtClean="0"/>
            <a:t>SECUNDARIAS </a:t>
          </a:r>
          <a:endParaRPr lang="es-EC" dirty="0"/>
        </a:p>
      </dgm:t>
    </dgm:pt>
    <dgm:pt modelId="{AC270091-D475-4AD7-B0DC-9AD369E8CE84}" type="parTrans" cxnId="{A774F68B-4DA7-4C8E-8132-2F4495D8F7C6}">
      <dgm:prSet/>
      <dgm:spPr/>
      <dgm:t>
        <a:bodyPr/>
        <a:lstStyle/>
        <a:p>
          <a:endParaRPr lang="es-EC"/>
        </a:p>
      </dgm:t>
    </dgm:pt>
    <dgm:pt modelId="{AF2D3D53-3A2C-4374-A990-632658003D95}" type="sibTrans" cxnId="{A774F68B-4DA7-4C8E-8132-2F4495D8F7C6}">
      <dgm:prSet/>
      <dgm:spPr/>
      <dgm:t>
        <a:bodyPr/>
        <a:lstStyle/>
        <a:p>
          <a:endParaRPr lang="es-EC"/>
        </a:p>
      </dgm:t>
    </dgm:pt>
    <dgm:pt modelId="{45D35F91-CDB3-4B75-8852-92607425DF58}">
      <dgm:prSet phldrT="[Texto]"/>
      <dgm:spPr/>
      <dgm:t>
        <a:bodyPr/>
        <a:lstStyle/>
        <a:p>
          <a:r>
            <a:rPr lang="es-EC" dirty="0" smtClean="0"/>
            <a:t>Entrevistas: A los supervisores y personal administrativo </a:t>
          </a:r>
          <a:endParaRPr lang="es-EC" dirty="0"/>
        </a:p>
      </dgm:t>
    </dgm:pt>
    <dgm:pt modelId="{8D9F754F-BA66-4AC5-B9B8-6C72AB2296A0}" type="parTrans" cxnId="{ED1D1416-D82D-47A1-A598-FF9E7C53382F}">
      <dgm:prSet/>
      <dgm:spPr/>
      <dgm:t>
        <a:bodyPr/>
        <a:lstStyle/>
        <a:p>
          <a:endParaRPr lang="es-EC"/>
        </a:p>
      </dgm:t>
    </dgm:pt>
    <dgm:pt modelId="{A22B3DD7-D4A5-4567-BE0C-EF083F520570}" type="sibTrans" cxnId="{ED1D1416-D82D-47A1-A598-FF9E7C53382F}">
      <dgm:prSet/>
      <dgm:spPr/>
      <dgm:t>
        <a:bodyPr/>
        <a:lstStyle/>
        <a:p>
          <a:endParaRPr lang="es-EC"/>
        </a:p>
      </dgm:t>
    </dgm:pt>
    <dgm:pt modelId="{4679DF41-91FA-4C02-BACA-6E3613AD227E}">
      <dgm:prSet phldrT="[Texto]"/>
      <dgm:spPr/>
      <dgm:t>
        <a:bodyPr/>
        <a:lstStyle/>
        <a:p>
          <a:r>
            <a:rPr lang="es-EC" dirty="0" smtClean="0"/>
            <a:t>Observación</a:t>
          </a:r>
          <a:endParaRPr lang="es-EC" dirty="0"/>
        </a:p>
      </dgm:t>
    </dgm:pt>
    <dgm:pt modelId="{009432F9-8243-4D52-9E57-8841AF299376}" type="parTrans" cxnId="{4B9A20D5-A0B2-4ADF-A271-864430D47872}">
      <dgm:prSet/>
      <dgm:spPr/>
      <dgm:t>
        <a:bodyPr/>
        <a:lstStyle/>
        <a:p>
          <a:endParaRPr lang="es-EC"/>
        </a:p>
      </dgm:t>
    </dgm:pt>
    <dgm:pt modelId="{3EABF4A3-11B4-4F41-A0A6-60E8661CBF62}" type="sibTrans" cxnId="{4B9A20D5-A0B2-4ADF-A271-864430D47872}">
      <dgm:prSet/>
      <dgm:spPr/>
      <dgm:t>
        <a:bodyPr/>
        <a:lstStyle/>
        <a:p>
          <a:endParaRPr lang="es-EC"/>
        </a:p>
      </dgm:t>
    </dgm:pt>
    <dgm:pt modelId="{73769B41-A80D-48C8-B50F-41E8D2FB46A1}">
      <dgm:prSet/>
      <dgm:spPr/>
      <dgm:t>
        <a:bodyPr/>
        <a:lstStyle/>
        <a:p>
          <a:r>
            <a:rPr lang="es-EC" dirty="0" smtClean="0"/>
            <a:t>Documentación</a:t>
          </a:r>
          <a:endParaRPr lang="es-EC" dirty="0"/>
        </a:p>
      </dgm:t>
    </dgm:pt>
    <dgm:pt modelId="{55C18B88-AAD8-4F91-83A9-FDF7B52CF10E}" type="parTrans" cxnId="{29BCF9C2-3CD8-4657-8439-AC3158D0EBF4}">
      <dgm:prSet/>
      <dgm:spPr/>
      <dgm:t>
        <a:bodyPr/>
        <a:lstStyle/>
        <a:p>
          <a:endParaRPr lang="es-EC"/>
        </a:p>
      </dgm:t>
    </dgm:pt>
    <dgm:pt modelId="{482414AE-01A9-4466-967F-7BA097E35E1C}" type="sibTrans" cxnId="{29BCF9C2-3CD8-4657-8439-AC3158D0EBF4}">
      <dgm:prSet/>
      <dgm:spPr/>
      <dgm:t>
        <a:bodyPr/>
        <a:lstStyle/>
        <a:p>
          <a:endParaRPr lang="es-EC"/>
        </a:p>
      </dgm:t>
    </dgm:pt>
    <dgm:pt modelId="{8116D81A-F4A8-47A1-A4E4-1E39F1A6A0A9}" type="pres">
      <dgm:prSet presAssocID="{055FB9DE-A5ED-4CEA-BE70-EA9C666FD2F0}" presName="diagram" presStyleCnt="0">
        <dgm:presLayoutVars>
          <dgm:chPref val="1"/>
          <dgm:dir/>
          <dgm:animOne val="branch"/>
          <dgm:animLvl val="lvl"/>
          <dgm:resizeHandles/>
        </dgm:presLayoutVars>
      </dgm:prSet>
      <dgm:spPr/>
      <dgm:t>
        <a:bodyPr/>
        <a:lstStyle/>
        <a:p>
          <a:endParaRPr lang="es-EC"/>
        </a:p>
      </dgm:t>
    </dgm:pt>
    <dgm:pt modelId="{84165EFE-0964-4B3B-A1F4-0E6C3B3816B3}" type="pres">
      <dgm:prSet presAssocID="{433F4BAD-94A9-4C13-BC1A-6EC38A7568B5}" presName="root" presStyleCnt="0"/>
      <dgm:spPr/>
      <dgm:t>
        <a:bodyPr/>
        <a:lstStyle/>
        <a:p>
          <a:endParaRPr lang="es-EC"/>
        </a:p>
      </dgm:t>
    </dgm:pt>
    <dgm:pt modelId="{640A59BF-8FA2-4948-8CF5-558E4F8289E4}" type="pres">
      <dgm:prSet presAssocID="{433F4BAD-94A9-4C13-BC1A-6EC38A7568B5}" presName="rootComposite" presStyleCnt="0"/>
      <dgm:spPr/>
      <dgm:t>
        <a:bodyPr/>
        <a:lstStyle/>
        <a:p>
          <a:endParaRPr lang="es-EC"/>
        </a:p>
      </dgm:t>
    </dgm:pt>
    <dgm:pt modelId="{239B1E8F-B723-491F-BBA1-F7C7853F7800}" type="pres">
      <dgm:prSet presAssocID="{433F4BAD-94A9-4C13-BC1A-6EC38A7568B5}" presName="rootText" presStyleLbl="node1" presStyleIdx="0" presStyleCnt="2" custLinFactNeighborX="-69784" custLinFactNeighborY="22429"/>
      <dgm:spPr/>
      <dgm:t>
        <a:bodyPr/>
        <a:lstStyle/>
        <a:p>
          <a:endParaRPr lang="es-EC"/>
        </a:p>
      </dgm:t>
    </dgm:pt>
    <dgm:pt modelId="{D727F478-8029-4C86-A6F3-09676CD3F836}" type="pres">
      <dgm:prSet presAssocID="{433F4BAD-94A9-4C13-BC1A-6EC38A7568B5}" presName="rootConnector" presStyleLbl="node1" presStyleIdx="0" presStyleCnt="2"/>
      <dgm:spPr/>
      <dgm:t>
        <a:bodyPr/>
        <a:lstStyle/>
        <a:p>
          <a:endParaRPr lang="es-EC"/>
        </a:p>
      </dgm:t>
    </dgm:pt>
    <dgm:pt modelId="{61E9723E-E573-4B8B-8754-1321DBCA58CF}" type="pres">
      <dgm:prSet presAssocID="{433F4BAD-94A9-4C13-BC1A-6EC38A7568B5}" presName="childShape" presStyleCnt="0"/>
      <dgm:spPr/>
      <dgm:t>
        <a:bodyPr/>
        <a:lstStyle/>
        <a:p>
          <a:endParaRPr lang="es-EC"/>
        </a:p>
      </dgm:t>
    </dgm:pt>
    <dgm:pt modelId="{1DD526C7-0193-403D-947D-6A7A00309B9A}" type="pres">
      <dgm:prSet presAssocID="{2BB4FAD9-F529-4FEA-A6C1-265F22930668}" presName="Name13" presStyleLbl="parChTrans1D2" presStyleIdx="0" presStyleCnt="4"/>
      <dgm:spPr/>
      <dgm:t>
        <a:bodyPr/>
        <a:lstStyle/>
        <a:p>
          <a:endParaRPr lang="es-EC"/>
        </a:p>
      </dgm:t>
    </dgm:pt>
    <dgm:pt modelId="{6FD8E11E-F434-47E4-B972-0E55B3DD240F}" type="pres">
      <dgm:prSet presAssocID="{B34E8661-63A4-482F-9177-F40A813478FF}" presName="childText" presStyleLbl="bgAcc1" presStyleIdx="0" presStyleCnt="4" custLinFactNeighborX="-83629" custLinFactNeighborY="14146">
        <dgm:presLayoutVars>
          <dgm:bulletEnabled val="1"/>
        </dgm:presLayoutVars>
      </dgm:prSet>
      <dgm:spPr/>
      <dgm:t>
        <a:bodyPr/>
        <a:lstStyle/>
        <a:p>
          <a:endParaRPr lang="es-EC"/>
        </a:p>
      </dgm:t>
    </dgm:pt>
    <dgm:pt modelId="{2E701B08-FE78-4752-AEA3-725D74997E59}" type="pres">
      <dgm:prSet presAssocID="{56F2A701-EDD4-402C-AF33-01872A2C39FF}" presName="root" presStyleCnt="0"/>
      <dgm:spPr/>
      <dgm:t>
        <a:bodyPr/>
        <a:lstStyle/>
        <a:p>
          <a:endParaRPr lang="es-EC"/>
        </a:p>
      </dgm:t>
    </dgm:pt>
    <dgm:pt modelId="{41E75CC8-843D-4DF5-A173-4DE1A9820DD6}" type="pres">
      <dgm:prSet presAssocID="{56F2A701-EDD4-402C-AF33-01872A2C39FF}" presName="rootComposite" presStyleCnt="0"/>
      <dgm:spPr/>
      <dgm:t>
        <a:bodyPr/>
        <a:lstStyle/>
        <a:p>
          <a:endParaRPr lang="es-EC"/>
        </a:p>
      </dgm:t>
    </dgm:pt>
    <dgm:pt modelId="{877F5B19-CBC1-40D9-AF83-36E02CDF2B14}" type="pres">
      <dgm:prSet presAssocID="{56F2A701-EDD4-402C-AF33-01872A2C39FF}" presName="rootText" presStyleLbl="node1" presStyleIdx="1" presStyleCnt="2"/>
      <dgm:spPr/>
      <dgm:t>
        <a:bodyPr/>
        <a:lstStyle/>
        <a:p>
          <a:endParaRPr lang="es-EC"/>
        </a:p>
      </dgm:t>
    </dgm:pt>
    <dgm:pt modelId="{4D3F496B-D8D6-4291-8096-B7B55C80CF46}" type="pres">
      <dgm:prSet presAssocID="{56F2A701-EDD4-402C-AF33-01872A2C39FF}" presName="rootConnector" presStyleLbl="node1" presStyleIdx="1" presStyleCnt="2"/>
      <dgm:spPr/>
      <dgm:t>
        <a:bodyPr/>
        <a:lstStyle/>
        <a:p>
          <a:endParaRPr lang="es-EC"/>
        </a:p>
      </dgm:t>
    </dgm:pt>
    <dgm:pt modelId="{3C769176-C585-41DC-9E5D-14A1D9174AA8}" type="pres">
      <dgm:prSet presAssocID="{56F2A701-EDD4-402C-AF33-01872A2C39FF}" presName="childShape" presStyleCnt="0"/>
      <dgm:spPr/>
      <dgm:t>
        <a:bodyPr/>
        <a:lstStyle/>
        <a:p>
          <a:endParaRPr lang="es-EC"/>
        </a:p>
      </dgm:t>
    </dgm:pt>
    <dgm:pt modelId="{B73CA653-873F-4C61-BFC2-C530A89DDAF3}" type="pres">
      <dgm:prSet presAssocID="{8D9F754F-BA66-4AC5-B9B8-6C72AB2296A0}" presName="Name13" presStyleLbl="parChTrans1D2" presStyleIdx="1" presStyleCnt="4"/>
      <dgm:spPr/>
      <dgm:t>
        <a:bodyPr/>
        <a:lstStyle/>
        <a:p>
          <a:endParaRPr lang="es-EC"/>
        </a:p>
      </dgm:t>
    </dgm:pt>
    <dgm:pt modelId="{FF3AC702-0650-4798-8BBC-E76EDB101B7E}" type="pres">
      <dgm:prSet presAssocID="{45D35F91-CDB3-4B75-8852-92607425DF58}" presName="childText" presStyleLbl="bgAcc1" presStyleIdx="1" presStyleCnt="4" custLinFactNeighborX="-4056" custLinFactNeighborY="3078">
        <dgm:presLayoutVars>
          <dgm:bulletEnabled val="1"/>
        </dgm:presLayoutVars>
      </dgm:prSet>
      <dgm:spPr/>
      <dgm:t>
        <a:bodyPr/>
        <a:lstStyle/>
        <a:p>
          <a:endParaRPr lang="es-EC"/>
        </a:p>
      </dgm:t>
    </dgm:pt>
    <dgm:pt modelId="{296F8291-E8A1-4E26-B1F0-E13DFE4827B1}" type="pres">
      <dgm:prSet presAssocID="{55C18B88-AAD8-4F91-83A9-FDF7B52CF10E}" presName="Name13" presStyleLbl="parChTrans1D2" presStyleIdx="2" presStyleCnt="4"/>
      <dgm:spPr/>
      <dgm:t>
        <a:bodyPr/>
        <a:lstStyle/>
        <a:p>
          <a:endParaRPr lang="es-EC"/>
        </a:p>
      </dgm:t>
    </dgm:pt>
    <dgm:pt modelId="{ACB9979D-BDEA-4352-AF93-1D82F59E7884}" type="pres">
      <dgm:prSet presAssocID="{73769B41-A80D-48C8-B50F-41E8D2FB46A1}" presName="childText" presStyleLbl="bgAcc1" presStyleIdx="2" presStyleCnt="4" custLinFactNeighborX="-4056" custLinFactNeighborY="-1180">
        <dgm:presLayoutVars>
          <dgm:bulletEnabled val="1"/>
        </dgm:presLayoutVars>
      </dgm:prSet>
      <dgm:spPr/>
      <dgm:t>
        <a:bodyPr/>
        <a:lstStyle/>
        <a:p>
          <a:endParaRPr lang="es-EC"/>
        </a:p>
      </dgm:t>
    </dgm:pt>
    <dgm:pt modelId="{9EDFB78C-A86F-4094-9748-E673CACDA31C}" type="pres">
      <dgm:prSet presAssocID="{009432F9-8243-4D52-9E57-8841AF299376}" presName="Name13" presStyleLbl="parChTrans1D2" presStyleIdx="3" presStyleCnt="4"/>
      <dgm:spPr/>
      <dgm:t>
        <a:bodyPr/>
        <a:lstStyle/>
        <a:p>
          <a:endParaRPr lang="es-EC"/>
        </a:p>
      </dgm:t>
    </dgm:pt>
    <dgm:pt modelId="{802E1EDC-EF8C-4F5D-8201-7B50FAD11DDD}" type="pres">
      <dgm:prSet presAssocID="{4679DF41-91FA-4C02-BACA-6E3613AD227E}" presName="childText" presStyleLbl="bgAcc1" presStyleIdx="3" presStyleCnt="4" custLinFactNeighborX="-4056" custLinFactNeighborY="-5439">
        <dgm:presLayoutVars>
          <dgm:bulletEnabled val="1"/>
        </dgm:presLayoutVars>
      </dgm:prSet>
      <dgm:spPr/>
      <dgm:t>
        <a:bodyPr/>
        <a:lstStyle/>
        <a:p>
          <a:endParaRPr lang="es-EC"/>
        </a:p>
      </dgm:t>
    </dgm:pt>
  </dgm:ptLst>
  <dgm:cxnLst>
    <dgm:cxn modelId="{67DEA95C-574F-47C2-A360-FA8132540261}" type="presOf" srcId="{433F4BAD-94A9-4C13-BC1A-6EC38A7568B5}" destId="{239B1E8F-B723-491F-BBA1-F7C7853F7800}" srcOrd="0" destOrd="0" presId="urn:microsoft.com/office/officeart/2005/8/layout/hierarchy3"/>
    <dgm:cxn modelId="{F1C12A8D-D5CC-40E5-BAB8-BFB06821A148}" type="presOf" srcId="{4679DF41-91FA-4C02-BACA-6E3613AD227E}" destId="{802E1EDC-EF8C-4F5D-8201-7B50FAD11DDD}" srcOrd="0" destOrd="0" presId="urn:microsoft.com/office/officeart/2005/8/layout/hierarchy3"/>
    <dgm:cxn modelId="{29BCF9C2-3CD8-4657-8439-AC3158D0EBF4}" srcId="{56F2A701-EDD4-402C-AF33-01872A2C39FF}" destId="{73769B41-A80D-48C8-B50F-41E8D2FB46A1}" srcOrd="1" destOrd="0" parTransId="{55C18B88-AAD8-4F91-83A9-FDF7B52CF10E}" sibTransId="{482414AE-01A9-4466-967F-7BA097E35E1C}"/>
    <dgm:cxn modelId="{968B0DC3-E4FA-46B0-8065-1406CF5C3380}" type="presOf" srcId="{B34E8661-63A4-482F-9177-F40A813478FF}" destId="{6FD8E11E-F434-47E4-B972-0E55B3DD240F}" srcOrd="0" destOrd="0" presId="urn:microsoft.com/office/officeart/2005/8/layout/hierarchy3"/>
    <dgm:cxn modelId="{B10CFA39-D3F4-46FA-98C8-B8B740094210}" srcId="{055FB9DE-A5ED-4CEA-BE70-EA9C666FD2F0}" destId="{433F4BAD-94A9-4C13-BC1A-6EC38A7568B5}" srcOrd="0" destOrd="0" parTransId="{D8000BFE-B59A-4813-8CA6-56DC5B68DDBA}" sibTransId="{15B287AA-E9EF-4773-95CF-E3766FACF830}"/>
    <dgm:cxn modelId="{D368F3F0-4972-4102-859B-3FE4C01D4538}" type="presOf" srcId="{56F2A701-EDD4-402C-AF33-01872A2C39FF}" destId="{877F5B19-CBC1-40D9-AF83-36E02CDF2B14}" srcOrd="0" destOrd="0" presId="urn:microsoft.com/office/officeart/2005/8/layout/hierarchy3"/>
    <dgm:cxn modelId="{A774F68B-4DA7-4C8E-8132-2F4495D8F7C6}" srcId="{055FB9DE-A5ED-4CEA-BE70-EA9C666FD2F0}" destId="{56F2A701-EDD4-402C-AF33-01872A2C39FF}" srcOrd="1" destOrd="0" parTransId="{AC270091-D475-4AD7-B0DC-9AD369E8CE84}" sibTransId="{AF2D3D53-3A2C-4374-A990-632658003D95}"/>
    <dgm:cxn modelId="{D8DD6CDF-E285-47C2-B9B1-F08F5A4D29FD}" type="presOf" srcId="{433F4BAD-94A9-4C13-BC1A-6EC38A7568B5}" destId="{D727F478-8029-4C86-A6F3-09676CD3F836}" srcOrd="1" destOrd="0" presId="urn:microsoft.com/office/officeart/2005/8/layout/hierarchy3"/>
    <dgm:cxn modelId="{823484A6-4813-4BAB-88C9-F707C5BA81FF}" type="presOf" srcId="{45D35F91-CDB3-4B75-8852-92607425DF58}" destId="{FF3AC702-0650-4798-8BBC-E76EDB101B7E}" srcOrd="0" destOrd="0" presId="urn:microsoft.com/office/officeart/2005/8/layout/hierarchy3"/>
    <dgm:cxn modelId="{B803DDB1-FD58-4E55-A4A7-6F8B9349BA8B}" type="presOf" srcId="{73769B41-A80D-48C8-B50F-41E8D2FB46A1}" destId="{ACB9979D-BDEA-4352-AF93-1D82F59E7884}" srcOrd="0" destOrd="0" presId="urn:microsoft.com/office/officeart/2005/8/layout/hierarchy3"/>
    <dgm:cxn modelId="{71DE7DF0-5155-48E8-81E1-D88A655C4AD9}" type="presOf" srcId="{56F2A701-EDD4-402C-AF33-01872A2C39FF}" destId="{4D3F496B-D8D6-4291-8096-B7B55C80CF46}" srcOrd="1" destOrd="0" presId="urn:microsoft.com/office/officeart/2005/8/layout/hierarchy3"/>
    <dgm:cxn modelId="{B176B737-AF69-4B6A-9CC4-2C43305B6F33}" type="presOf" srcId="{009432F9-8243-4D52-9E57-8841AF299376}" destId="{9EDFB78C-A86F-4094-9748-E673CACDA31C}" srcOrd="0" destOrd="0" presId="urn:microsoft.com/office/officeart/2005/8/layout/hierarchy3"/>
    <dgm:cxn modelId="{ED1D1416-D82D-47A1-A598-FF9E7C53382F}" srcId="{56F2A701-EDD4-402C-AF33-01872A2C39FF}" destId="{45D35F91-CDB3-4B75-8852-92607425DF58}" srcOrd="0" destOrd="0" parTransId="{8D9F754F-BA66-4AC5-B9B8-6C72AB2296A0}" sibTransId="{A22B3DD7-D4A5-4567-BE0C-EF083F520570}"/>
    <dgm:cxn modelId="{3649501F-0858-4F92-BA1A-347776C6C67E}" srcId="{433F4BAD-94A9-4C13-BC1A-6EC38A7568B5}" destId="{B34E8661-63A4-482F-9177-F40A813478FF}" srcOrd="0" destOrd="0" parTransId="{2BB4FAD9-F529-4FEA-A6C1-265F22930668}" sibTransId="{8F132F12-FBBE-4035-AF63-F67EC65EB0CD}"/>
    <dgm:cxn modelId="{4F9BB8F8-94AA-45C5-88A4-7EEFEAAFFE97}" type="presOf" srcId="{055FB9DE-A5ED-4CEA-BE70-EA9C666FD2F0}" destId="{8116D81A-F4A8-47A1-A4E4-1E39F1A6A0A9}" srcOrd="0" destOrd="0" presId="urn:microsoft.com/office/officeart/2005/8/layout/hierarchy3"/>
    <dgm:cxn modelId="{F26DF61A-6D25-42F3-92B2-8D7817E4865B}" type="presOf" srcId="{8D9F754F-BA66-4AC5-B9B8-6C72AB2296A0}" destId="{B73CA653-873F-4C61-BFC2-C530A89DDAF3}" srcOrd="0" destOrd="0" presId="urn:microsoft.com/office/officeart/2005/8/layout/hierarchy3"/>
    <dgm:cxn modelId="{4BBB2A20-42B5-4FAA-B4B2-8D2DEB985FD8}" type="presOf" srcId="{2BB4FAD9-F529-4FEA-A6C1-265F22930668}" destId="{1DD526C7-0193-403D-947D-6A7A00309B9A}" srcOrd="0" destOrd="0" presId="urn:microsoft.com/office/officeart/2005/8/layout/hierarchy3"/>
    <dgm:cxn modelId="{BC63423F-71C0-4E13-94A0-37DCD05213CF}" type="presOf" srcId="{55C18B88-AAD8-4F91-83A9-FDF7B52CF10E}" destId="{296F8291-E8A1-4E26-B1F0-E13DFE4827B1}" srcOrd="0" destOrd="0" presId="urn:microsoft.com/office/officeart/2005/8/layout/hierarchy3"/>
    <dgm:cxn modelId="{4B9A20D5-A0B2-4ADF-A271-864430D47872}" srcId="{56F2A701-EDD4-402C-AF33-01872A2C39FF}" destId="{4679DF41-91FA-4C02-BACA-6E3613AD227E}" srcOrd="2" destOrd="0" parTransId="{009432F9-8243-4D52-9E57-8841AF299376}" sibTransId="{3EABF4A3-11B4-4F41-A0A6-60E8661CBF62}"/>
    <dgm:cxn modelId="{518FBFFB-6981-4D7F-B811-F018FBC068BD}" type="presParOf" srcId="{8116D81A-F4A8-47A1-A4E4-1E39F1A6A0A9}" destId="{84165EFE-0964-4B3B-A1F4-0E6C3B3816B3}" srcOrd="0" destOrd="0" presId="urn:microsoft.com/office/officeart/2005/8/layout/hierarchy3"/>
    <dgm:cxn modelId="{55585593-FB1D-4749-9B8F-1A06CE877DB9}" type="presParOf" srcId="{84165EFE-0964-4B3B-A1F4-0E6C3B3816B3}" destId="{640A59BF-8FA2-4948-8CF5-558E4F8289E4}" srcOrd="0" destOrd="0" presId="urn:microsoft.com/office/officeart/2005/8/layout/hierarchy3"/>
    <dgm:cxn modelId="{824FF5BA-ED31-4093-B949-889D7215AA89}" type="presParOf" srcId="{640A59BF-8FA2-4948-8CF5-558E4F8289E4}" destId="{239B1E8F-B723-491F-BBA1-F7C7853F7800}" srcOrd="0" destOrd="0" presId="urn:microsoft.com/office/officeart/2005/8/layout/hierarchy3"/>
    <dgm:cxn modelId="{334D97DF-61D3-4E38-99E2-5D32BD9FECD6}" type="presParOf" srcId="{640A59BF-8FA2-4948-8CF5-558E4F8289E4}" destId="{D727F478-8029-4C86-A6F3-09676CD3F836}" srcOrd="1" destOrd="0" presId="urn:microsoft.com/office/officeart/2005/8/layout/hierarchy3"/>
    <dgm:cxn modelId="{3F978854-7543-405E-BFFF-8C15B345E40E}" type="presParOf" srcId="{84165EFE-0964-4B3B-A1F4-0E6C3B3816B3}" destId="{61E9723E-E573-4B8B-8754-1321DBCA58CF}" srcOrd="1" destOrd="0" presId="urn:microsoft.com/office/officeart/2005/8/layout/hierarchy3"/>
    <dgm:cxn modelId="{A92952BA-BACB-40D8-8D09-D5AF3B72E1B8}" type="presParOf" srcId="{61E9723E-E573-4B8B-8754-1321DBCA58CF}" destId="{1DD526C7-0193-403D-947D-6A7A00309B9A}" srcOrd="0" destOrd="0" presId="urn:microsoft.com/office/officeart/2005/8/layout/hierarchy3"/>
    <dgm:cxn modelId="{7273EB29-459B-4FC8-848A-854B322AAC1F}" type="presParOf" srcId="{61E9723E-E573-4B8B-8754-1321DBCA58CF}" destId="{6FD8E11E-F434-47E4-B972-0E55B3DD240F}" srcOrd="1" destOrd="0" presId="urn:microsoft.com/office/officeart/2005/8/layout/hierarchy3"/>
    <dgm:cxn modelId="{2C33E5BA-C32F-49E2-83CA-D9B4F7F5AAC1}" type="presParOf" srcId="{8116D81A-F4A8-47A1-A4E4-1E39F1A6A0A9}" destId="{2E701B08-FE78-4752-AEA3-725D74997E59}" srcOrd="1" destOrd="0" presId="urn:microsoft.com/office/officeart/2005/8/layout/hierarchy3"/>
    <dgm:cxn modelId="{04F2F3D0-4D9F-4D86-AACC-30FEAB6B6103}" type="presParOf" srcId="{2E701B08-FE78-4752-AEA3-725D74997E59}" destId="{41E75CC8-843D-4DF5-A173-4DE1A9820DD6}" srcOrd="0" destOrd="0" presId="urn:microsoft.com/office/officeart/2005/8/layout/hierarchy3"/>
    <dgm:cxn modelId="{36B01723-0CDE-470B-957F-C2D8A4B61F79}" type="presParOf" srcId="{41E75CC8-843D-4DF5-A173-4DE1A9820DD6}" destId="{877F5B19-CBC1-40D9-AF83-36E02CDF2B14}" srcOrd="0" destOrd="0" presId="urn:microsoft.com/office/officeart/2005/8/layout/hierarchy3"/>
    <dgm:cxn modelId="{BE2E8D5B-0097-4A13-B889-266E2DC89362}" type="presParOf" srcId="{41E75CC8-843D-4DF5-A173-4DE1A9820DD6}" destId="{4D3F496B-D8D6-4291-8096-B7B55C80CF46}" srcOrd="1" destOrd="0" presId="urn:microsoft.com/office/officeart/2005/8/layout/hierarchy3"/>
    <dgm:cxn modelId="{29A40DE0-EC6D-48E9-9768-72A0DE6BDB84}" type="presParOf" srcId="{2E701B08-FE78-4752-AEA3-725D74997E59}" destId="{3C769176-C585-41DC-9E5D-14A1D9174AA8}" srcOrd="1" destOrd="0" presId="urn:microsoft.com/office/officeart/2005/8/layout/hierarchy3"/>
    <dgm:cxn modelId="{7E4A484D-7AB9-433C-97AF-82308F3DA58B}" type="presParOf" srcId="{3C769176-C585-41DC-9E5D-14A1D9174AA8}" destId="{B73CA653-873F-4C61-BFC2-C530A89DDAF3}" srcOrd="0" destOrd="0" presId="urn:microsoft.com/office/officeart/2005/8/layout/hierarchy3"/>
    <dgm:cxn modelId="{1063E59C-1D13-4833-8104-E653BAC6D002}" type="presParOf" srcId="{3C769176-C585-41DC-9E5D-14A1D9174AA8}" destId="{FF3AC702-0650-4798-8BBC-E76EDB101B7E}" srcOrd="1" destOrd="0" presId="urn:microsoft.com/office/officeart/2005/8/layout/hierarchy3"/>
    <dgm:cxn modelId="{B6405EF1-1CAF-4DD3-BE85-0A24EF587BDB}" type="presParOf" srcId="{3C769176-C585-41DC-9E5D-14A1D9174AA8}" destId="{296F8291-E8A1-4E26-B1F0-E13DFE4827B1}" srcOrd="2" destOrd="0" presId="urn:microsoft.com/office/officeart/2005/8/layout/hierarchy3"/>
    <dgm:cxn modelId="{F0890B46-D660-4CB5-ABEF-DCA7794880F7}" type="presParOf" srcId="{3C769176-C585-41DC-9E5D-14A1D9174AA8}" destId="{ACB9979D-BDEA-4352-AF93-1D82F59E7884}" srcOrd="3" destOrd="0" presId="urn:microsoft.com/office/officeart/2005/8/layout/hierarchy3"/>
    <dgm:cxn modelId="{EC7BE60C-46BD-4064-916A-6509EA236C22}" type="presParOf" srcId="{3C769176-C585-41DC-9E5D-14A1D9174AA8}" destId="{9EDFB78C-A86F-4094-9748-E673CACDA31C}" srcOrd="4" destOrd="0" presId="urn:microsoft.com/office/officeart/2005/8/layout/hierarchy3"/>
    <dgm:cxn modelId="{FCD0D3D6-0A0F-40AE-8BCE-CE72418E761C}" type="presParOf" srcId="{3C769176-C585-41DC-9E5D-14A1D9174AA8}" destId="{802E1EDC-EF8C-4F5D-8201-7B50FAD11DD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B4F79-B5B9-4B16-A760-40D5039984A6}">
      <dsp:nvSpPr>
        <dsp:cNvPr id="0" name=""/>
        <dsp:cNvSpPr/>
      </dsp:nvSpPr>
      <dsp:spPr>
        <a:xfrm>
          <a:off x="3160039" y="2329"/>
          <a:ext cx="2537747" cy="119188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mn-lt"/>
              <a:cs typeface="Times New Roman" pitchFamily="18" charset="0"/>
            </a:rPr>
            <a:t>En el país no existen investigaciones del comportamiento del consumidor de proyecciones cinematográficas en salas de cine.</a:t>
          </a:r>
          <a:endParaRPr lang="es-EC" sz="1200" kern="1200" dirty="0">
            <a:latin typeface="+mn-lt"/>
            <a:cs typeface="Times New Roman" pitchFamily="18" charset="0"/>
          </a:endParaRPr>
        </a:p>
      </dsp:txBody>
      <dsp:txXfrm>
        <a:off x="3218222" y="60512"/>
        <a:ext cx="2421381" cy="1075521"/>
      </dsp:txXfrm>
    </dsp:sp>
    <dsp:sp modelId="{E79E3654-9D8D-4322-BA69-B560AC3EB0D4}">
      <dsp:nvSpPr>
        <dsp:cNvPr id="0" name=""/>
        <dsp:cNvSpPr/>
      </dsp:nvSpPr>
      <dsp:spPr>
        <a:xfrm>
          <a:off x="2044615" y="598273"/>
          <a:ext cx="4768595" cy="4768595"/>
        </a:xfrm>
        <a:custGeom>
          <a:avLst/>
          <a:gdLst/>
          <a:ahLst/>
          <a:cxnLst/>
          <a:rect l="0" t="0" r="0" b="0"/>
          <a:pathLst>
            <a:path>
              <a:moveTo>
                <a:pt x="3815579" y="477387"/>
              </a:moveTo>
              <a:arcTo wR="2384297" hR="2384297" stAng="18413461" swAng="86320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C83B93-911B-4AA5-BEBF-7000C58FF03C}">
      <dsp:nvSpPr>
        <dsp:cNvPr id="0" name=""/>
        <dsp:cNvSpPr/>
      </dsp:nvSpPr>
      <dsp:spPr>
        <a:xfrm>
          <a:off x="5427641" y="1649839"/>
          <a:ext cx="2537747" cy="119188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Estos estudios se muestran como herramientas clave de mercadeo para las decisiones estratégicas de inversión.</a:t>
          </a:r>
          <a:endParaRPr lang="es-EC" sz="1200" kern="1200" dirty="0">
            <a:latin typeface="+mn-lt"/>
            <a:cs typeface="Times New Roman" pitchFamily="18" charset="0"/>
          </a:endParaRPr>
        </a:p>
      </dsp:txBody>
      <dsp:txXfrm>
        <a:off x="5485824" y="1708022"/>
        <a:ext cx="2421381" cy="1075521"/>
      </dsp:txXfrm>
    </dsp:sp>
    <dsp:sp modelId="{82BD0104-2B4F-4597-BDDC-419DC981A5A3}">
      <dsp:nvSpPr>
        <dsp:cNvPr id="0" name=""/>
        <dsp:cNvSpPr/>
      </dsp:nvSpPr>
      <dsp:spPr>
        <a:xfrm>
          <a:off x="2044615" y="598273"/>
          <a:ext cx="4768595" cy="4768595"/>
        </a:xfrm>
        <a:custGeom>
          <a:avLst/>
          <a:gdLst/>
          <a:ahLst/>
          <a:cxnLst/>
          <a:rect l="0" t="0" r="0" b="0"/>
          <a:pathLst>
            <a:path>
              <a:moveTo>
                <a:pt x="4762911" y="2548842"/>
              </a:moveTo>
              <a:arcTo wR="2384297" hR="2384297" stAng="21837434" swAng="136143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8B3348D-CE10-4920-BB6B-1FBD3E7A4079}">
      <dsp:nvSpPr>
        <dsp:cNvPr id="0" name=""/>
        <dsp:cNvSpPr/>
      </dsp:nvSpPr>
      <dsp:spPr>
        <a:xfrm>
          <a:off x="4734932" y="4315565"/>
          <a:ext cx="2190871" cy="119188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Respecto a la economía que se vive en la actualidad el consumidor opta por buscar nuevas y económicas formas de ver películas.</a:t>
          </a:r>
          <a:endParaRPr lang="es-EC" sz="1200" kern="1200" dirty="0">
            <a:latin typeface="+mn-lt"/>
            <a:cs typeface="Times New Roman" pitchFamily="18" charset="0"/>
          </a:endParaRPr>
        </a:p>
      </dsp:txBody>
      <dsp:txXfrm>
        <a:off x="4793115" y="4373748"/>
        <a:ext cx="2074505" cy="1075521"/>
      </dsp:txXfrm>
    </dsp:sp>
    <dsp:sp modelId="{E1E2F69F-6317-487E-9722-2007C1933500}">
      <dsp:nvSpPr>
        <dsp:cNvPr id="0" name=""/>
        <dsp:cNvSpPr/>
      </dsp:nvSpPr>
      <dsp:spPr>
        <a:xfrm>
          <a:off x="2044615" y="598273"/>
          <a:ext cx="4768595" cy="4768595"/>
        </a:xfrm>
        <a:custGeom>
          <a:avLst/>
          <a:gdLst/>
          <a:ahLst/>
          <a:cxnLst/>
          <a:rect l="0" t="0" r="0" b="0"/>
          <a:pathLst>
            <a:path>
              <a:moveTo>
                <a:pt x="2557445" y="4762300"/>
              </a:moveTo>
              <a:arcTo wR="2384297" hR="2384297" stAng="5150131" swAng="580912"/>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1955F5E-1644-414E-A602-9A8483513526}">
      <dsp:nvSpPr>
        <dsp:cNvPr id="0" name=""/>
        <dsp:cNvSpPr/>
      </dsp:nvSpPr>
      <dsp:spPr>
        <a:xfrm>
          <a:off x="1987766" y="4315565"/>
          <a:ext cx="2079384" cy="1191887"/>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mn-lt"/>
              <a:cs typeface="Times New Roman" pitchFamily="18" charset="0"/>
            </a:rPr>
            <a:t>Los cines necesitan asimilar nuevas formas de consumo para llegar a mas espectadores y recuperar inversión</a:t>
          </a:r>
          <a:endParaRPr lang="es-EC" sz="1200" kern="1200" dirty="0">
            <a:latin typeface="+mn-lt"/>
            <a:cs typeface="Times New Roman" pitchFamily="18" charset="0"/>
          </a:endParaRPr>
        </a:p>
      </dsp:txBody>
      <dsp:txXfrm>
        <a:off x="2045949" y="4373748"/>
        <a:ext cx="1963018" cy="1075521"/>
      </dsp:txXfrm>
    </dsp:sp>
    <dsp:sp modelId="{EA89492D-B5B7-480D-927E-29EBB40439AB}">
      <dsp:nvSpPr>
        <dsp:cNvPr id="0" name=""/>
        <dsp:cNvSpPr/>
      </dsp:nvSpPr>
      <dsp:spPr>
        <a:xfrm>
          <a:off x="2044615" y="598273"/>
          <a:ext cx="4768595" cy="4768595"/>
        </a:xfrm>
        <a:custGeom>
          <a:avLst/>
          <a:gdLst/>
          <a:ahLst/>
          <a:cxnLst/>
          <a:rect l="0" t="0" r="0" b="0"/>
          <a:pathLst>
            <a:path>
              <a:moveTo>
                <a:pt x="253260" y="3453669"/>
              </a:moveTo>
              <a:arcTo wR="2384297" hR="2384297" stAng="9201128" swAng="136143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3FE4664-6F7B-48D5-BB1B-D91E9BEB74C8}">
      <dsp:nvSpPr>
        <dsp:cNvPr id="0" name=""/>
        <dsp:cNvSpPr/>
      </dsp:nvSpPr>
      <dsp:spPr>
        <a:xfrm>
          <a:off x="891594" y="1649839"/>
          <a:ext cx="2539434" cy="119188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Conocer cuales son los aspectos mas relevantes sobre el proceso que hace el consumidor para elegir a que exhibidor asistir y su proceso de compra en el mismo.</a:t>
          </a:r>
          <a:endParaRPr lang="es-EC" sz="1200" kern="1200" dirty="0">
            <a:latin typeface="+mn-lt"/>
            <a:cs typeface="Times New Roman" pitchFamily="18" charset="0"/>
          </a:endParaRPr>
        </a:p>
      </dsp:txBody>
      <dsp:txXfrm>
        <a:off x="949777" y="1708022"/>
        <a:ext cx="2423068" cy="1075521"/>
      </dsp:txXfrm>
    </dsp:sp>
    <dsp:sp modelId="{C2D5E3D8-F09B-46EC-87FA-449F66CCD9FC}">
      <dsp:nvSpPr>
        <dsp:cNvPr id="0" name=""/>
        <dsp:cNvSpPr/>
      </dsp:nvSpPr>
      <dsp:spPr>
        <a:xfrm>
          <a:off x="2044615" y="598273"/>
          <a:ext cx="4768595" cy="4768595"/>
        </a:xfrm>
        <a:custGeom>
          <a:avLst/>
          <a:gdLst/>
          <a:ahLst/>
          <a:cxnLst/>
          <a:rect l="0" t="0" r="0" b="0"/>
          <a:pathLst>
            <a:path>
              <a:moveTo>
                <a:pt x="524098" y="892810"/>
              </a:moveTo>
              <a:arcTo wR="2384297" hR="2384297" stAng="13123335" swAng="863203"/>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49CC7-EFEC-4262-8C0D-46D33CBAFE59}">
      <dsp:nvSpPr>
        <dsp:cNvPr id="0" name=""/>
        <dsp:cNvSpPr/>
      </dsp:nvSpPr>
      <dsp:spPr>
        <a:xfrm>
          <a:off x="1707838" y="1948054"/>
          <a:ext cx="2476062" cy="2141894"/>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El medio por el que las personas no asisten al cine  a mirar películas son:  Internet con un 24%, Netflix con 23%, Cable con un 20%, DVD con un 19% y TV con un 12%</a:t>
          </a:r>
          <a:endParaRPr lang="es-EC" sz="1100" kern="1200" dirty="0"/>
        </a:p>
      </dsp:txBody>
      <dsp:txXfrm>
        <a:off x="2118156" y="2302996"/>
        <a:ext cx="1655426" cy="1432010"/>
      </dsp:txXfrm>
    </dsp:sp>
    <dsp:sp modelId="{9266284D-6972-43F5-8C7C-0520E3ED0689}">
      <dsp:nvSpPr>
        <dsp:cNvPr id="0" name=""/>
        <dsp:cNvSpPr/>
      </dsp:nvSpPr>
      <dsp:spPr>
        <a:xfrm>
          <a:off x="3258329" y="923303"/>
          <a:ext cx="934211" cy="80494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1B785-E731-4023-BD57-FDE4C8DD170B}">
      <dsp:nvSpPr>
        <dsp:cNvPr id="0" name=""/>
        <dsp:cNvSpPr/>
      </dsp:nvSpPr>
      <dsp:spPr>
        <a:xfrm>
          <a:off x="1935919" y="0"/>
          <a:ext cx="2029115" cy="1755423"/>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Un 34% asiste al cine una vez cada 3 meses</a:t>
          </a:r>
          <a:endParaRPr lang="es-EC" sz="1100" kern="1200" dirty="0"/>
        </a:p>
      </dsp:txBody>
      <dsp:txXfrm>
        <a:off x="2272187" y="290911"/>
        <a:ext cx="1356579" cy="1173601"/>
      </dsp:txXfrm>
    </dsp:sp>
    <dsp:sp modelId="{FC56F5C5-A81D-479F-B8F7-7DCF71EC93A8}">
      <dsp:nvSpPr>
        <dsp:cNvPr id="0" name=""/>
        <dsp:cNvSpPr/>
      </dsp:nvSpPr>
      <dsp:spPr>
        <a:xfrm>
          <a:off x="4348626" y="2428124"/>
          <a:ext cx="934211" cy="80494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370CA-DDEB-49AF-BBE1-D0AC1581E764}">
      <dsp:nvSpPr>
        <dsp:cNvPr id="0" name=""/>
        <dsp:cNvSpPr/>
      </dsp:nvSpPr>
      <dsp:spPr>
        <a:xfrm>
          <a:off x="3796854" y="1079703"/>
          <a:ext cx="2029115" cy="1755423"/>
        </a:xfrm>
        <a:prstGeom prst="hexagon">
          <a:avLst>
            <a:gd name="adj" fmla="val 2857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El 46% prefiere asistir en la noche  al cine para ver una película</a:t>
          </a:r>
          <a:endParaRPr lang="es-EC" sz="1100" kern="1200" dirty="0"/>
        </a:p>
      </dsp:txBody>
      <dsp:txXfrm>
        <a:off x="4133122" y="1370614"/>
        <a:ext cx="1356579" cy="1173601"/>
      </dsp:txXfrm>
    </dsp:sp>
    <dsp:sp modelId="{A56FD475-BD8E-4279-95AA-97E4FCDDC09C}">
      <dsp:nvSpPr>
        <dsp:cNvPr id="0" name=""/>
        <dsp:cNvSpPr/>
      </dsp:nvSpPr>
      <dsp:spPr>
        <a:xfrm>
          <a:off x="3591235" y="4126784"/>
          <a:ext cx="934211" cy="80494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2F893-8CA0-4453-86AF-4B7866BC9AB9}">
      <dsp:nvSpPr>
        <dsp:cNvPr id="0" name=""/>
        <dsp:cNvSpPr/>
      </dsp:nvSpPr>
      <dsp:spPr>
        <a:xfrm>
          <a:off x="3796854" y="3202273"/>
          <a:ext cx="2029115" cy="1755423"/>
        </a:xfrm>
        <a:prstGeom prst="hexagon">
          <a:avLst>
            <a:gd name="adj" fmla="val 2857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Los géneros favoritos de películas son: comedia con 19%, acción con 18%, terror con 15% y ciencia ficción con 14%.</a:t>
          </a:r>
          <a:endParaRPr lang="es-EC" sz="1100" kern="1200" dirty="0"/>
        </a:p>
      </dsp:txBody>
      <dsp:txXfrm>
        <a:off x="4133122" y="3493184"/>
        <a:ext cx="1356579" cy="1173601"/>
      </dsp:txXfrm>
    </dsp:sp>
    <dsp:sp modelId="{64AC3978-3B5D-41AB-A5FC-F73B4F081097}">
      <dsp:nvSpPr>
        <dsp:cNvPr id="0" name=""/>
        <dsp:cNvSpPr/>
      </dsp:nvSpPr>
      <dsp:spPr>
        <a:xfrm>
          <a:off x="1712446" y="4303112"/>
          <a:ext cx="934211" cy="80494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EAC13-971C-408D-A9CD-39444853329A}">
      <dsp:nvSpPr>
        <dsp:cNvPr id="0" name=""/>
        <dsp:cNvSpPr/>
      </dsp:nvSpPr>
      <dsp:spPr>
        <a:xfrm>
          <a:off x="1935919" y="4283184"/>
          <a:ext cx="2029115" cy="1755423"/>
        </a:xfrm>
        <a:prstGeom prst="hexagon">
          <a:avLst>
            <a:gd name="adj" fmla="val 2857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La mayoría de personas asiste con 32% con la pareja , el 31% con amigos, un 28% con familiares y un 10% con los hijos</a:t>
          </a:r>
          <a:endParaRPr lang="es-EC" sz="1100" kern="1200" dirty="0"/>
        </a:p>
      </dsp:txBody>
      <dsp:txXfrm>
        <a:off x="2272187" y="4574095"/>
        <a:ext cx="1356579" cy="1173601"/>
      </dsp:txXfrm>
    </dsp:sp>
    <dsp:sp modelId="{0AC55936-5A78-45D0-AF83-81E0F4218B8C}">
      <dsp:nvSpPr>
        <dsp:cNvPr id="0" name=""/>
        <dsp:cNvSpPr/>
      </dsp:nvSpPr>
      <dsp:spPr>
        <a:xfrm>
          <a:off x="604294" y="2798894"/>
          <a:ext cx="934211" cy="80494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22F71A-ED8F-42A6-80D9-F02A7BC3BADF}">
      <dsp:nvSpPr>
        <dsp:cNvPr id="0" name=""/>
        <dsp:cNvSpPr/>
      </dsp:nvSpPr>
      <dsp:spPr>
        <a:xfrm>
          <a:off x="66345" y="3203481"/>
          <a:ext cx="2029115" cy="1755423"/>
        </a:xfrm>
        <a:prstGeom prst="hexagon">
          <a:avLst>
            <a:gd name="adj" fmla="val 2857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El 39% de los encuestados dice que el servicio de bar influye mucho en su asistencia al cine</a:t>
          </a:r>
          <a:endParaRPr lang="es-EC" sz="1100" kern="1200" dirty="0"/>
        </a:p>
      </dsp:txBody>
      <dsp:txXfrm>
        <a:off x="402613" y="3494392"/>
        <a:ext cx="1356579" cy="1173601"/>
      </dsp:txXfrm>
    </dsp:sp>
    <dsp:sp modelId="{612F1258-56E5-4155-B020-3B3F6A8AEDB1}">
      <dsp:nvSpPr>
        <dsp:cNvPr id="0" name=""/>
        <dsp:cNvSpPr/>
      </dsp:nvSpPr>
      <dsp:spPr>
        <a:xfrm>
          <a:off x="66345" y="1077287"/>
          <a:ext cx="2029115" cy="1755423"/>
        </a:xfrm>
        <a:prstGeom prst="hexagon">
          <a:avLst>
            <a:gd name="adj" fmla="val 2857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La característica fundamental para asistir al cine es el precio, las promociones y los descuentos con un 19%.</a:t>
          </a:r>
          <a:endParaRPr lang="es-EC" sz="1100" kern="1200" dirty="0"/>
        </a:p>
      </dsp:txBody>
      <dsp:txXfrm>
        <a:off x="402613" y="1368198"/>
        <a:ext cx="1356579" cy="11736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21BC4-7FD4-480A-8998-5A28B60C09A9}">
      <dsp:nvSpPr>
        <dsp:cNvPr id="0" name=""/>
        <dsp:cNvSpPr/>
      </dsp:nvSpPr>
      <dsp:spPr>
        <a:xfrm>
          <a:off x="819090" y="0"/>
          <a:ext cx="4680520" cy="4680520"/>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309205-F56A-48EC-9A70-3E41844F4B3E}">
      <dsp:nvSpPr>
        <dsp:cNvPr id="0" name=""/>
        <dsp:cNvSpPr/>
      </dsp:nvSpPr>
      <dsp:spPr>
        <a:xfrm>
          <a:off x="3159351" y="468509"/>
          <a:ext cx="3042338" cy="83188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Análisis del comportamiento de consumo de los espectadores de películas de cine Ecuatoriano</a:t>
          </a:r>
          <a:endParaRPr lang="es-EC" sz="1300" kern="1200" dirty="0"/>
        </a:p>
      </dsp:txBody>
      <dsp:txXfrm>
        <a:off x="3199960" y="509118"/>
        <a:ext cx="2961120" cy="750671"/>
      </dsp:txXfrm>
    </dsp:sp>
    <dsp:sp modelId="{0BD89FC5-6FA9-4EEE-9FE1-AB3F05B3F1A3}">
      <dsp:nvSpPr>
        <dsp:cNvPr id="0" name=""/>
        <dsp:cNvSpPr/>
      </dsp:nvSpPr>
      <dsp:spPr>
        <a:xfrm>
          <a:off x="3159351" y="1404384"/>
          <a:ext cx="3042338" cy="831889"/>
        </a:xfrm>
        <a:prstGeom prst="round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Estudio de los gustos y preferencias del consumidor de Snacks dentro de las salas de cine en las principales cadenas del país</a:t>
          </a:r>
          <a:endParaRPr lang="es-EC" sz="1300" kern="1200" dirty="0"/>
        </a:p>
      </dsp:txBody>
      <dsp:txXfrm>
        <a:off x="3199960" y="1444993"/>
        <a:ext cx="2961120" cy="750671"/>
      </dsp:txXfrm>
    </dsp:sp>
    <dsp:sp modelId="{5D24AB1F-0458-4CB3-8419-A461C2C751FB}">
      <dsp:nvSpPr>
        <dsp:cNvPr id="0" name=""/>
        <dsp:cNvSpPr/>
      </dsp:nvSpPr>
      <dsp:spPr>
        <a:xfrm>
          <a:off x="3159351" y="2340260"/>
          <a:ext cx="3042338" cy="831889"/>
        </a:xfrm>
        <a:prstGeom prst="round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Estudio sobre la percepción de los consumidores de boletos por medios electrónicos en el Cantón Quito</a:t>
          </a:r>
          <a:endParaRPr lang="es-EC" sz="1300" kern="1200" dirty="0"/>
        </a:p>
      </dsp:txBody>
      <dsp:txXfrm>
        <a:off x="3199960" y="2380869"/>
        <a:ext cx="2961120" cy="750671"/>
      </dsp:txXfrm>
    </dsp:sp>
    <dsp:sp modelId="{228BF85E-D3BD-4A35-BDA5-8BE3BE95AD1C}">
      <dsp:nvSpPr>
        <dsp:cNvPr id="0" name=""/>
        <dsp:cNvSpPr/>
      </dsp:nvSpPr>
      <dsp:spPr>
        <a:xfrm>
          <a:off x="3159351" y="3276135"/>
          <a:ext cx="3042338" cy="831889"/>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Análisis de la influencia del material publicitario en el establecimiento y en las salas de cine</a:t>
          </a:r>
          <a:endParaRPr lang="es-EC" sz="1300" kern="1200" dirty="0"/>
        </a:p>
      </dsp:txBody>
      <dsp:txXfrm>
        <a:off x="3199960" y="3316744"/>
        <a:ext cx="2961120" cy="7506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8053E-1F3D-4C23-AEC8-F089DC178310}">
      <dsp:nvSpPr>
        <dsp:cNvPr id="0" name=""/>
        <dsp:cNvSpPr/>
      </dsp:nvSpPr>
      <dsp:spPr>
        <a:xfrm>
          <a:off x="912475" y="1155647"/>
          <a:ext cx="3510390" cy="351039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379C3-D387-4FD4-B248-B10A47366AAD}">
      <dsp:nvSpPr>
        <dsp:cNvPr id="0" name=""/>
        <dsp:cNvSpPr/>
      </dsp:nvSpPr>
      <dsp:spPr>
        <a:xfrm>
          <a:off x="1414168" y="1657340"/>
          <a:ext cx="2507003" cy="250700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AAD85-44F4-41CC-94C1-47B95F734960}">
      <dsp:nvSpPr>
        <dsp:cNvPr id="0" name=""/>
        <dsp:cNvSpPr/>
      </dsp:nvSpPr>
      <dsp:spPr>
        <a:xfrm>
          <a:off x="1915569" y="2158741"/>
          <a:ext cx="1504202" cy="15042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0F49D-3380-4971-8A76-D04973D3EB4C}">
      <dsp:nvSpPr>
        <dsp:cNvPr id="0" name=""/>
        <dsp:cNvSpPr/>
      </dsp:nvSpPr>
      <dsp:spPr>
        <a:xfrm>
          <a:off x="2416969" y="2660142"/>
          <a:ext cx="501400" cy="5014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9B3C6-78FC-438D-BE03-40E10A585B07}">
      <dsp:nvSpPr>
        <dsp:cNvPr id="0" name=""/>
        <dsp:cNvSpPr/>
      </dsp:nvSpPr>
      <dsp:spPr>
        <a:xfrm>
          <a:off x="4967437" y="102041"/>
          <a:ext cx="3393388" cy="781638"/>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8232" tIns="13970" rIns="13970" bIns="13970" numCol="1" spcCol="1270" anchor="ctr" anchorCtr="0">
          <a:noAutofit/>
        </a:bodyPr>
        <a:lstStyle/>
        <a:p>
          <a:pPr lvl="0" algn="l" defTabSz="466725">
            <a:lnSpc>
              <a:spcPct val="90000"/>
            </a:lnSpc>
            <a:spcBef>
              <a:spcPct val="0"/>
            </a:spcBef>
            <a:spcAft>
              <a:spcPct val="35000"/>
            </a:spcAft>
          </a:pPr>
          <a:r>
            <a:rPr lang="es-EC" sz="1050" kern="1200" dirty="0" smtClean="0"/>
            <a:t>El sector de proyecciones cinematográficas y audiovisuales en salas de cine de las cadenas principales en el cantón Quito y Rumiñahui, esta zambullido  en una crisis  fruto de la caída de la economía del Ecuador, que disminuye progresivamente la demanda</a:t>
          </a:r>
          <a:endParaRPr lang="es-EC" sz="1050" kern="1200" dirty="0"/>
        </a:p>
      </dsp:txBody>
      <dsp:txXfrm>
        <a:off x="4967437" y="102041"/>
        <a:ext cx="3393388" cy="781638"/>
      </dsp:txXfrm>
    </dsp:sp>
    <dsp:sp modelId="{FDA308A9-EF46-4877-9403-C8E0E3DD5CA4}">
      <dsp:nvSpPr>
        <dsp:cNvPr id="0" name=""/>
        <dsp:cNvSpPr/>
      </dsp:nvSpPr>
      <dsp:spPr>
        <a:xfrm>
          <a:off x="4569131" y="405301"/>
          <a:ext cx="43879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7F77B-D48A-4656-B724-D0789CA9A508}">
      <dsp:nvSpPr>
        <dsp:cNvPr id="0" name=""/>
        <dsp:cNvSpPr/>
      </dsp:nvSpPr>
      <dsp:spPr>
        <a:xfrm rot="5400000">
          <a:off x="2363436" y="681744"/>
          <a:ext cx="2480675" cy="1930714"/>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BB8393-6AF6-49F3-B88F-FCEE505C7C27}">
      <dsp:nvSpPr>
        <dsp:cNvPr id="0" name=""/>
        <dsp:cNvSpPr/>
      </dsp:nvSpPr>
      <dsp:spPr>
        <a:xfrm>
          <a:off x="4972291" y="1132556"/>
          <a:ext cx="3370869" cy="788245"/>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8232" tIns="13970" rIns="13970" bIns="13970" numCol="1" spcCol="1270" anchor="ctr" anchorCtr="0">
          <a:noAutofit/>
        </a:bodyPr>
        <a:lstStyle/>
        <a:p>
          <a:pPr lvl="0" algn="l" defTabSz="466725">
            <a:lnSpc>
              <a:spcPct val="90000"/>
            </a:lnSpc>
            <a:spcBef>
              <a:spcPct val="0"/>
            </a:spcBef>
            <a:spcAft>
              <a:spcPct val="35000"/>
            </a:spcAft>
          </a:pPr>
          <a:r>
            <a:rPr lang="es-EC" sz="1050" kern="1200" dirty="0" smtClean="0"/>
            <a:t>La inversión tecnológica con miras a aumentar la participación en el mercado de los principales exhibidores costó mucha inversión. Lo que provoca que para devengar estos costos suban los precios de las entradas.. </a:t>
          </a:r>
          <a:endParaRPr lang="es-EC" sz="1050" kern="1200" dirty="0"/>
        </a:p>
      </dsp:txBody>
      <dsp:txXfrm>
        <a:off x="4972291" y="1132556"/>
        <a:ext cx="3370869" cy="788245"/>
      </dsp:txXfrm>
    </dsp:sp>
    <dsp:sp modelId="{6D36EF2B-ECA6-4CD5-9910-5EFC4B091F8E}">
      <dsp:nvSpPr>
        <dsp:cNvPr id="0" name=""/>
        <dsp:cNvSpPr/>
      </dsp:nvSpPr>
      <dsp:spPr>
        <a:xfrm>
          <a:off x="4569131" y="1244869"/>
          <a:ext cx="43879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73488B-E2F9-402C-9948-EB71DF6DF406}">
      <dsp:nvSpPr>
        <dsp:cNvPr id="0" name=""/>
        <dsp:cNvSpPr/>
      </dsp:nvSpPr>
      <dsp:spPr>
        <a:xfrm rot="5400000">
          <a:off x="2792874" y="1507564"/>
          <a:ext cx="2037196" cy="151239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452BE-DD34-4033-8760-AC559562B980}">
      <dsp:nvSpPr>
        <dsp:cNvPr id="0" name=""/>
        <dsp:cNvSpPr/>
      </dsp:nvSpPr>
      <dsp:spPr>
        <a:xfrm>
          <a:off x="5007930" y="1664653"/>
          <a:ext cx="1755195" cy="83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0" tIns="63500" rIns="63500" bIns="63500" numCol="1" spcCol="1270" anchor="ctr" anchorCtr="0">
          <a:noAutofit/>
        </a:bodyPr>
        <a:lstStyle/>
        <a:p>
          <a:pPr lvl="0" algn="l" defTabSz="2222500">
            <a:lnSpc>
              <a:spcPct val="90000"/>
            </a:lnSpc>
            <a:spcBef>
              <a:spcPct val="0"/>
            </a:spcBef>
            <a:spcAft>
              <a:spcPct val="35000"/>
            </a:spcAft>
          </a:pPr>
          <a:endParaRPr lang="es-EC" sz="5000" kern="1200"/>
        </a:p>
      </dsp:txBody>
      <dsp:txXfrm>
        <a:off x="5007930" y="1664653"/>
        <a:ext cx="1755195" cy="839568"/>
      </dsp:txXfrm>
    </dsp:sp>
    <dsp:sp modelId="{AF6DFEB5-14B6-4AB5-8C8A-EDCEC07BE6AF}">
      <dsp:nvSpPr>
        <dsp:cNvPr id="0" name=""/>
        <dsp:cNvSpPr/>
      </dsp:nvSpPr>
      <dsp:spPr>
        <a:xfrm>
          <a:off x="4569131" y="2084438"/>
          <a:ext cx="43879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CA2B85-3667-4838-8281-3FC3856C82E5}">
      <dsp:nvSpPr>
        <dsp:cNvPr id="0" name=""/>
        <dsp:cNvSpPr/>
      </dsp:nvSpPr>
      <dsp:spPr>
        <a:xfrm rot="5400000">
          <a:off x="3208562" y="2277217"/>
          <a:ext cx="1553932" cy="1167204"/>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BE62D4-311B-4765-91E9-AFA19765422A}">
      <dsp:nvSpPr>
        <dsp:cNvPr id="0" name=""/>
        <dsp:cNvSpPr/>
      </dsp:nvSpPr>
      <dsp:spPr>
        <a:xfrm>
          <a:off x="4968543" y="3238286"/>
          <a:ext cx="3397882" cy="990615"/>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8232" tIns="13970" rIns="13970" bIns="13970" numCol="1" spcCol="1270" anchor="ctr" anchorCtr="0">
          <a:noAutofit/>
        </a:bodyPr>
        <a:lstStyle/>
        <a:p>
          <a:pPr lvl="0" algn="l" defTabSz="466725">
            <a:lnSpc>
              <a:spcPct val="90000"/>
            </a:lnSpc>
            <a:spcBef>
              <a:spcPct val="0"/>
            </a:spcBef>
            <a:spcAft>
              <a:spcPct val="35000"/>
            </a:spcAft>
          </a:pPr>
          <a:r>
            <a:rPr lang="es-EC" sz="1050" kern="1200" dirty="0" smtClean="0"/>
            <a:t>La cadena Multicines es la numero uno, porque cumple  con la necesidades de los clientes. Su percepción acerca de las salas de cines y evidenciar su comportamiento de consumo a través de sus  ofertas y nuevas formas de experiencias de ocio y entretenimiento en las  salas de cine han provocado este que estén en la mente del consumidor.</a:t>
          </a:r>
          <a:endParaRPr lang="es-EC" sz="1050" kern="1200" dirty="0"/>
        </a:p>
      </dsp:txBody>
      <dsp:txXfrm>
        <a:off x="4968543" y="3238286"/>
        <a:ext cx="3397882" cy="990615"/>
      </dsp:txXfrm>
    </dsp:sp>
    <dsp:sp modelId="{7F11E47D-23C7-416F-8F0E-4102E40D3C59}">
      <dsp:nvSpPr>
        <dsp:cNvPr id="0" name=""/>
        <dsp:cNvSpPr/>
      </dsp:nvSpPr>
      <dsp:spPr>
        <a:xfrm>
          <a:off x="4500498" y="3508818"/>
          <a:ext cx="43879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903A9-0EF3-419B-9166-2E0491434C4D}">
      <dsp:nvSpPr>
        <dsp:cNvPr id="0" name=""/>
        <dsp:cNvSpPr/>
      </dsp:nvSpPr>
      <dsp:spPr>
        <a:xfrm rot="5400000">
          <a:off x="3566618" y="3244629"/>
          <a:ext cx="636039" cy="116441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06A26-A881-48A4-A7FE-25181CD86BEA}">
      <dsp:nvSpPr>
        <dsp:cNvPr id="0" name=""/>
        <dsp:cNvSpPr/>
      </dsp:nvSpPr>
      <dsp:spPr>
        <a:xfrm>
          <a:off x="915472" y="0"/>
          <a:ext cx="6192688" cy="619268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A44B3-E50F-46AA-9E4C-6D2830141AB5}">
      <dsp:nvSpPr>
        <dsp:cNvPr id="0" name=""/>
        <dsp:cNvSpPr/>
      </dsp:nvSpPr>
      <dsp:spPr>
        <a:xfrm>
          <a:off x="1503777" y="588305"/>
          <a:ext cx="2415148" cy="241514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Establecer un análisis a diferentes niveles del problema, que garantice la proyección de datos que brinden una perspectiva real sobre el problema para generar un análisis minucioso acerca de cada uno de los factores que pueden influir de manera directa o indirecta con el desarrollo de la investigación.</a:t>
          </a:r>
          <a:endParaRPr lang="es-EC" sz="1000" kern="1200" dirty="0"/>
        </a:p>
      </dsp:txBody>
      <dsp:txXfrm>
        <a:off x="1621675" y="706203"/>
        <a:ext cx="2179352" cy="2179352"/>
      </dsp:txXfrm>
    </dsp:sp>
    <dsp:sp modelId="{4CD73251-1153-4285-BDEE-1DBAD3C14A8E}">
      <dsp:nvSpPr>
        <dsp:cNvPr id="0" name=""/>
        <dsp:cNvSpPr/>
      </dsp:nvSpPr>
      <dsp:spPr>
        <a:xfrm>
          <a:off x="4104706" y="588305"/>
          <a:ext cx="2415148" cy="241514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Control de Mercadotecnia a través de técnicas basadas en las Teorías del Comportamiento del Consumidor, que incentiven al consumidor a  visitar una sala de cine con valor agregado, que mejora su experiencia, a la de ver una película en casa.</a:t>
          </a:r>
          <a:endParaRPr lang="es-EC" sz="1000" kern="1200" dirty="0"/>
        </a:p>
      </dsp:txBody>
      <dsp:txXfrm>
        <a:off x="4222604" y="706203"/>
        <a:ext cx="2179352" cy="2179352"/>
      </dsp:txXfrm>
    </dsp:sp>
    <dsp:sp modelId="{F55F4D95-BD67-4626-835E-66B5E6DC4E18}">
      <dsp:nvSpPr>
        <dsp:cNvPr id="0" name=""/>
        <dsp:cNvSpPr/>
      </dsp:nvSpPr>
      <dsp:spPr>
        <a:xfrm>
          <a:off x="1503777" y="3189234"/>
          <a:ext cx="2415148" cy="241514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La aplicación constante de medios publicitarios y promocionales para mantener y mejorar la percepción que tiene el consumidor de proyecciones cinematográficas y audiovisuales, por medio del merchandising con implementación de banners y pizarras, la aplicación de técnicas promocionales como concursos y promociones; y la difusión a través de medios publicitarios como redes sociales, YouTube, Netflix, medios impresos y televisión.</a:t>
          </a:r>
          <a:endParaRPr lang="es-EC" sz="1000" kern="1200" dirty="0"/>
        </a:p>
      </dsp:txBody>
      <dsp:txXfrm>
        <a:off x="1621675" y="3307132"/>
        <a:ext cx="2179352" cy="2179352"/>
      </dsp:txXfrm>
    </dsp:sp>
    <dsp:sp modelId="{84880B40-4B4C-42F3-87D5-55743F02A2E2}">
      <dsp:nvSpPr>
        <dsp:cNvPr id="0" name=""/>
        <dsp:cNvSpPr/>
      </dsp:nvSpPr>
      <dsp:spPr>
        <a:xfrm>
          <a:off x="4104706" y="3189234"/>
          <a:ext cx="2415148" cy="241514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El análisis y la investigación constante que me permita sacar datos relevantes para otras investigaciones, estos datos primarios deben ser actuales y contener información de resiente estudio que proyecte un avance en el levantamiento de información actual.</a:t>
          </a:r>
          <a:endParaRPr lang="es-EC" sz="1000" kern="1200" dirty="0"/>
        </a:p>
      </dsp:txBody>
      <dsp:txXfrm>
        <a:off x="4222604" y="3307132"/>
        <a:ext cx="2179352" cy="2179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FDD3E-E9D8-4C11-B85E-E885356EEDE9}">
      <dsp:nvSpPr>
        <dsp:cNvPr id="0" name=""/>
        <dsp:cNvSpPr/>
      </dsp:nvSpPr>
      <dsp:spPr>
        <a:xfrm>
          <a:off x="1641474" y="43457"/>
          <a:ext cx="2085975" cy="208597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EC" sz="2300" kern="1200"/>
            <a:t>Economia y Cultura</a:t>
          </a:r>
        </a:p>
      </dsp:txBody>
      <dsp:txXfrm>
        <a:off x="1919605" y="408503"/>
        <a:ext cx="1529715" cy="938688"/>
      </dsp:txXfrm>
    </dsp:sp>
    <dsp:sp modelId="{D193263C-C72C-40D9-8549-DD961EFCBD29}">
      <dsp:nvSpPr>
        <dsp:cNvPr id="0" name=""/>
        <dsp:cNvSpPr/>
      </dsp:nvSpPr>
      <dsp:spPr>
        <a:xfrm>
          <a:off x="2394164" y="1347192"/>
          <a:ext cx="2085975" cy="2085975"/>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EC" sz="2300" kern="1200"/>
            <a:t>Psicologia</a:t>
          </a:r>
        </a:p>
      </dsp:txBody>
      <dsp:txXfrm>
        <a:off x="3032125" y="1886069"/>
        <a:ext cx="1251585" cy="1147286"/>
      </dsp:txXfrm>
    </dsp:sp>
    <dsp:sp modelId="{9119948E-C6D8-4796-BFDC-E36C794B202F}">
      <dsp:nvSpPr>
        <dsp:cNvPr id="0" name=""/>
        <dsp:cNvSpPr/>
      </dsp:nvSpPr>
      <dsp:spPr>
        <a:xfrm>
          <a:off x="888785" y="1347192"/>
          <a:ext cx="2085975" cy="2085975"/>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EC" sz="2300" kern="1200"/>
            <a:t>Marketing</a:t>
          </a:r>
        </a:p>
      </dsp:txBody>
      <dsp:txXfrm>
        <a:off x="1085214" y="1886069"/>
        <a:ext cx="1251585" cy="1147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A6A3-2E4E-4D64-B3B6-FC71FEE377B3}">
      <dsp:nvSpPr>
        <dsp:cNvPr id="0" name=""/>
        <dsp:cNvSpPr/>
      </dsp:nvSpPr>
      <dsp:spPr>
        <a:xfrm>
          <a:off x="669674" y="0"/>
          <a:ext cx="7589643" cy="4392488"/>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11EBB66-5A4E-48CB-894A-AAB003EB41B1}">
      <dsp:nvSpPr>
        <dsp:cNvPr id="0" name=""/>
        <dsp:cNvSpPr/>
      </dsp:nvSpPr>
      <dsp:spPr>
        <a:xfrm>
          <a:off x="2717" y="1440156"/>
          <a:ext cx="1546421" cy="151217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mn-lt"/>
            </a:rPr>
            <a:t>1.</a:t>
          </a:r>
          <a:br>
            <a:rPr lang="es-EC" sz="1200" kern="1200" dirty="0" smtClean="0">
              <a:latin typeface="+mn-lt"/>
            </a:rPr>
          </a:br>
          <a:r>
            <a:rPr lang="es-EC" sz="1200" kern="1200" dirty="0" smtClean="0"/>
            <a:t>El ciclo de vida de las salas de cine, no murió, sino que muto.</a:t>
          </a:r>
          <a:endParaRPr lang="es-EC" sz="1200" kern="1200" dirty="0">
            <a:latin typeface="+mn-lt"/>
          </a:endParaRPr>
        </a:p>
      </dsp:txBody>
      <dsp:txXfrm>
        <a:off x="76535" y="1513974"/>
        <a:ext cx="1398785" cy="1364539"/>
      </dsp:txXfrm>
    </dsp:sp>
    <dsp:sp modelId="{EC4E873A-68D0-40A1-8903-0748106B4959}">
      <dsp:nvSpPr>
        <dsp:cNvPr id="0" name=""/>
        <dsp:cNvSpPr/>
      </dsp:nvSpPr>
      <dsp:spPr>
        <a:xfrm>
          <a:off x="1858521" y="1440156"/>
          <a:ext cx="2125245" cy="1512175"/>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latin typeface="+mn-lt"/>
            </a:rPr>
            <a:t>2.</a:t>
          </a:r>
          <a:br>
            <a:rPr lang="es-EC" sz="1000" kern="1200" dirty="0" smtClean="0">
              <a:latin typeface="+mn-lt"/>
            </a:rPr>
          </a:br>
          <a:r>
            <a:rPr lang="es-EC" sz="1200" kern="1200" dirty="0" smtClean="0"/>
            <a:t>El boom de la era digital y la tecnología hicieron que los espectadores cambiaran ese ritual (percepción y comportamiento) de ver cine.</a:t>
          </a:r>
          <a:endParaRPr lang="es-EC" sz="1000" kern="1200" dirty="0">
            <a:latin typeface="+mn-lt"/>
          </a:endParaRPr>
        </a:p>
      </dsp:txBody>
      <dsp:txXfrm>
        <a:off x="1932339" y="1513974"/>
        <a:ext cx="1977609" cy="1364539"/>
      </dsp:txXfrm>
    </dsp:sp>
    <dsp:sp modelId="{68F87E18-ED3E-4722-91B0-0DB0F55A4DDF}">
      <dsp:nvSpPr>
        <dsp:cNvPr id="0" name=""/>
        <dsp:cNvSpPr/>
      </dsp:nvSpPr>
      <dsp:spPr>
        <a:xfrm>
          <a:off x="4293150" y="1317746"/>
          <a:ext cx="2190522" cy="1756995"/>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mn-lt"/>
            </a:rPr>
            <a:t>3. </a:t>
          </a:r>
        </a:p>
        <a:p>
          <a:pPr lvl="0" algn="ctr" defTabSz="533400">
            <a:lnSpc>
              <a:spcPct val="90000"/>
            </a:lnSpc>
            <a:spcBef>
              <a:spcPct val="0"/>
            </a:spcBef>
            <a:spcAft>
              <a:spcPct val="35000"/>
            </a:spcAft>
          </a:pPr>
          <a:r>
            <a:rPr lang="es-EC" sz="1200" kern="1200" dirty="0" smtClean="0"/>
            <a:t>El uso de la tecnología, para atraer y tratar de no perder al espectador, ofreciéndole un cine mas orientado a la atracción.</a:t>
          </a:r>
          <a:endParaRPr lang="es-EC" sz="1200" kern="1200" dirty="0">
            <a:latin typeface="+mn-lt"/>
          </a:endParaRPr>
        </a:p>
      </dsp:txBody>
      <dsp:txXfrm>
        <a:off x="4378919" y="1403515"/>
        <a:ext cx="2018984" cy="1585457"/>
      </dsp:txXfrm>
    </dsp:sp>
    <dsp:sp modelId="{D48AA924-CEEA-4F36-9D71-D34E35276547}">
      <dsp:nvSpPr>
        <dsp:cNvPr id="0" name=""/>
        <dsp:cNvSpPr/>
      </dsp:nvSpPr>
      <dsp:spPr>
        <a:xfrm>
          <a:off x="6793056" y="1440156"/>
          <a:ext cx="2133218" cy="1512175"/>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mn-lt"/>
            </a:rPr>
            <a:t>4.</a:t>
          </a:r>
          <a:br>
            <a:rPr lang="es-EC" sz="1200" kern="1200" dirty="0" smtClean="0">
              <a:latin typeface="+mn-lt"/>
            </a:rPr>
          </a:br>
          <a:r>
            <a:rPr lang="es-EC" sz="1200" kern="1200" dirty="0" smtClean="0"/>
            <a:t>Buscando así otras pantallas, otras nuevas formas de ver el cine, desde la TV, pasando por la computadora y hasta la pequeña pantalla de un celular.</a:t>
          </a:r>
          <a:endParaRPr lang="es-EC" sz="1200" kern="1200" dirty="0">
            <a:latin typeface="+mn-lt"/>
          </a:endParaRPr>
        </a:p>
      </dsp:txBody>
      <dsp:txXfrm>
        <a:off x="6866874" y="1513974"/>
        <a:ext cx="1985582" cy="1364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633EE-4E85-4E14-BA63-24B93CD172A9}">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7143F-583C-4A2C-8845-C4812FC90924}">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El negocio de las salas de cine en el país movió USD 125 millones en el 2015.</a:t>
          </a:r>
          <a:endParaRPr lang="es-EC" sz="1400" kern="1200" dirty="0"/>
        </a:p>
      </dsp:txBody>
      <dsp:txXfrm>
        <a:off x="2262981" y="0"/>
        <a:ext cx="5966618" cy="724154"/>
      </dsp:txXfrm>
    </dsp:sp>
    <dsp:sp modelId="{9670B82E-3286-4EC6-A638-E8BFBFE8F9BF}">
      <dsp:nvSpPr>
        <dsp:cNvPr id="0" name=""/>
        <dsp:cNvSpPr/>
      </dsp:nvSpPr>
      <dsp:spPr>
        <a:xfrm>
          <a:off x="475226" y="724154"/>
          <a:ext cx="3575510" cy="357551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2D3D8-29EA-4E28-8ECC-5D8C99D33049}">
      <dsp:nvSpPr>
        <dsp:cNvPr id="0" name=""/>
        <dsp:cNvSpPr/>
      </dsp:nvSpPr>
      <dsp:spPr>
        <a:xfrm>
          <a:off x="2262981" y="724154"/>
          <a:ext cx="5966618" cy="357551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Los grandes actores de la industria son Multicines, CineMark, Supercines y Mis Cines en Rumiñahui.</a:t>
          </a:r>
          <a:endParaRPr lang="es-EC" sz="1400" kern="1200" dirty="0"/>
        </a:p>
      </dsp:txBody>
      <dsp:txXfrm>
        <a:off x="2262981" y="724154"/>
        <a:ext cx="5966618" cy="724154"/>
      </dsp:txXfrm>
    </dsp:sp>
    <dsp:sp modelId="{50AC605A-2C53-41AB-8E44-C170048AAD83}">
      <dsp:nvSpPr>
        <dsp:cNvPr id="0" name=""/>
        <dsp:cNvSpPr/>
      </dsp:nvSpPr>
      <dsp:spPr>
        <a:xfrm>
          <a:off x="950452" y="1448308"/>
          <a:ext cx="2625058" cy="2625058"/>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F32E6-D6BA-444B-9AAC-1CE025212724}">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 escala nacional, en el 2015 se vendieron unos 16 millones de entradas para las 267 salas de cine ubicadas en 17 ciudades del país.</a:t>
          </a:r>
          <a:endParaRPr lang="es-EC" sz="1400" kern="1200" dirty="0"/>
        </a:p>
      </dsp:txBody>
      <dsp:txXfrm>
        <a:off x="2262981" y="1448308"/>
        <a:ext cx="5966618" cy="724154"/>
      </dsp:txXfrm>
    </dsp:sp>
    <dsp:sp modelId="{5982500C-6875-477E-A4F4-A66A143808D7}">
      <dsp:nvSpPr>
        <dsp:cNvPr id="0" name=""/>
        <dsp:cNvSpPr/>
      </dsp:nvSpPr>
      <dsp:spPr>
        <a:xfrm>
          <a:off x="1425678" y="2172462"/>
          <a:ext cx="1674606" cy="1674606"/>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BDDA1-02D6-4531-A2CB-348E6502E3ED}">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El valor promedio de la entrada al cine se sitúa en promedio USD 4,50.</a:t>
          </a:r>
          <a:endParaRPr lang="es-EC" sz="1400" kern="1200" dirty="0"/>
        </a:p>
      </dsp:txBody>
      <dsp:txXfrm>
        <a:off x="2262981" y="2172462"/>
        <a:ext cx="5966618" cy="724154"/>
      </dsp:txXfrm>
    </dsp:sp>
    <dsp:sp modelId="{012B7B89-25E6-41B2-B4E5-EF469B8D3026}">
      <dsp:nvSpPr>
        <dsp:cNvPr id="0" name=""/>
        <dsp:cNvSpPr/>
      </dsp:nvSpPr>
      <dsp:spPr>
        <a:xfrm>
          <a:off x="1900904" y="2896616"/>
          <a:ext cx="724154" cy="724154"/>
        </a:xfrm>
        <a:prstGeom prst="pie">
          <a:avLst>
            <a:gd name="adj1" fmla="val 54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B0643-CE01-4CC9-A4A5-D6F0F8B2535D}">
      <dsp:nvSpPr>
        <dsp:cNvPr id="0" name=""/>
        <dsp:cNvSpPr/>
      </dsp:nvSpPr>
      <dsp:spPr>
        <a:xfrm>
          <a:off x="2262981" y="2896616"/>
          <a:ext cx="5966618" cy="724154"/>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Las compañías pagan 50%  de la taquilla por derechos de exhibición de películas extranjeras. Además, cancelan el 10% del impuesto municipal a espectáculos públicos.</a:t>
          </a:r>
          <a:endParaRPr lang="es-EC" sz="1400" kern="1200" dirty="0"/>
        </a:p>
      </dsp:txBody>
      <dsp:txXfrm>
        <a:off x="2262981" y="2896616"/>
        <a:ext cx="5966618" cy="724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32480-A210-4511-91BB-312E7DF4E223}">
      <dsp:nvSpPr>
        <dsp:cNvPr id="0" name=""/>
        <dsp:cNvSpPr/>
      </dsp:nvSpPr>
      <dsp:spPr>
        <a:xfrm>
          <a:off x="1918" y="0"/>
          <a:ext cx="2011188" cy="51845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l" defTabSz="511175">
            <a:lnSpc>
              <a:spcPct val="90000"/>
            </a:lnSpc>
            <a:spcBef>
              <a:spcPct val="0"/>
            </a:spcBef>
            <a:spcAft>
              <a:spcPct val="35000"/>
            </a:spcAft>
          </a:pPr>
          <a:r>
            <a:rPr lang="es-EC" sz="1150" kern="1200" dirty="0" smtClean="0"/>
            <a:t>MULTICINES</a:t>
          </a:r>
          <a:endParaRPr lang="es-EC" sz="1150" kern="1200" dirty="0"/>
        </a:p>
        <a:p>
          <a:pPr marL="57150" lvl="1" indent="-57150" algn="l" defTabSz="511175">
            <a:lnSpc>
              <a:spcPct val="90000"/>
            </a:lnSpc>
            <a:spcBef>
              <a:spcPct val="0"/>
            </a:spcBef>
            <a:spcAft>
              <a:spcPct val="15000"/>
            </a:spcAft>
            <a:buChar char="••"/>
          </a:pPr>
          <a:r>
            <a:rPr lang="es-EC" sz="1150" kern="1200" dirty="0" smtClean="0"/>
            <a:t>Desde 1996 en el Ecuador, muy conocido por la población, principalmente en la sierra. </a:t>
          </a:r>
          <a:endParaRPr lang="es-EC" sz="1150" kern="1200" dirty="0"/>
        </a:p>
        <a:p>
          <a:pPr marL="57150" lvl="1" indent="-57150" algn="l" defTabSz="511175">
            <a:lnSpc>
              <a:spcPct val="90000"/>
            </a:lnSpc>
            <a:spcBef>
              <a:spcPct val="0"/>
            </a:spcBef>
            <a:spcAft>
              <a:spcPct val="15000"/>
            </a:spcAft>
            <a:buChar char="••"/>
          </a:pPr>
          <a:r>
            <a:rPr lang="es-EC" sz="1150" kern="1200" dirty="0" smtClean="0"/>
            <a:t>Recibe mas de 4 millones de invitados cada año.</a:t>
          </a:r>
          <a:endParaRPr lang="es-EC" sz="1150" kern="1200" dirty="0"/>
        </a:p>
      </dsp:txBody>
      <dsp:txXfrm>
        <a:off x="1918" y="2073830"/>
        <a:ext cx="2011188" cy="2073830"/>
      </dsp:txXfrm>
    </dsp:sp>
    <dsp:sp modelId="{9EAF1D88-D541-4680-99A2-F088A8F897E6}">
      <dsp:nvSpPr>
        <dsp:cNvPr id="0" name=""/>
        <dsp:cNvSpPr/>
      </dsp:nvSpPr>
      <dsp:spPr>
        <a:xfrm>
          <a:off x="144281" y="311074"/>
          <a:ext cx="1726463" cy="172646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CB4D9-D99D-4E26-B1CC-4E77D90CB255}">
      <dsp:nvSpPr>
        <dsp:cNvPr id="0" name=""/>
        <dsp:cNvSpPr/>
      </dsp:nvSpPr>
      <dsp:spPr>
        <a:xfrm>
          <a:off x="2073443" y="0"/>
          <a:ext cx="2011188" cy="51845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l" defTabSz="511175">
            <a:lnSpc>
              <a:spcPct val="90000"/>
            </a:lnSpc>
            <a:spcBef>
              <a:spcPct val="0"/>
            </a:spcBef>
            <a:spcAft>
              <a:spcPct val="35000"/>
            </a:spcAft>
          </a:pPr>
          <a:r>
            <a:rPr lang="es-EC" sz="1150" kern="1200" dirty="0" smtClean="0"/>
            <a:t>SUPERCINES</a:t>
          </a:r>
          <a:endParaRPr lang="es-EC" sz="1150" kern="1200" dirty="0"/>
        </a:p>
        <a:p>
          <a:pPr marL="57150" lvl="1" indent="-57150" algn="l" defTabSz="511175">
            <a:lnSpc>
              <a:spcPct val="90000"/>
            </a:lnSpc>
            <a:spcBef>
              <a:spcPct val="0"/>
            </a:spcBef>
            <a:spcAft>
              <a:spcPct val="15000"/>
            </a:spcAft>
            <a:buChar char="••"/>
          </a:pPr>
          <a:r>
            <a:rPr lang="es-EC" sz="1150" kern="1200" dirty="0" smtClean="0"/>
            <a:t>Cadena de cine mas grande del país, Ofrecen salas con tecnología de punta en imagen y sonido.</a:t>
          </a:r>
          <a:endParaRPr lang="es-EC" sz="1150" kern="1200" dirty="0"/>
        </a:p>
        <a:p>
          <a:pPr marL="57150" lvl="1" indent="-57150" algn="l" defTabSz="511175">
            <a:lnSpc>
              <a:spcPct val="90000"/>
            </a:lnSpc>
            <a:spcBef>
              <a:spcPct val="0"/>
            </a:spcBef>
            <a:spcAft>
              <a:spcPct val="15000"/>
            </a:spcAft>
            <a:buChar char="••"/>
          </a:pPr>
          <a:r>
            <a:rPr lang="es-EC" sz="1150" kern="1200" dirty="0" smtClean="0"/>
            <a:t>Los complejos que prestan un servicio excelente además de ofrecer salas VIP para el confort del cliente</a:t>
          </a:r>
          <a:endParaRPr lang="es-EC" sz="1150" kern="1200" dirty="0"/>
        </a:p>
      </dsp:txBody>
      <dsp:txXfrm>
        <a:off x="2073443" y="2073830"/>
        <a:ext cx="2011188" cy="2073830"/>
      </dsp:txXfrm>
    </dsp:sp>
    <dsp:sp modelId="{319CB31B-F213-4DCB-AA64-4DDA390E5F87}">
      <dsp:nvSpPr>
        <dsp:cNvPr id="0" name=""/>
        <dsp:cNvSpPr/>
      </dsp:nvSpPr>
      <dsp:spPr>
        <a:xfrm>
          <a:off x="2215805" y="311074"/>
          <a:ext cx="1726463" cy="1726463"/>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F40B93-5591-4CFE-B39F-AB355D18C661}">
      <dsp:nvSpPr>
        <dsp:cNvPr id="0" name=""/>
        <dsp:cNvSpPr/>
      </dsp:nvSpPr>
      <dsp:spPr>
        <a:xfrm>
          <a:off x="4144967" y="0"/>
          <a:ext cx="2011188" cy="51845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l" defTabSz="511175">
            <a:lnSpc>
              <a:spcPct val="90000"/>
            </a:lnSpc>
            <a:spcBef>
              <a:spcPct val="0"/>
            </a:spcBef>
            <a:spcAft>
              <a:spcPct val="35000"/>
            </a:spcAft>
          </a:pPr>
          <a:r>
            <a:rPr lang="es-EC" sz="1150" kern="1200" dirty="0" smtClean="0"/>
            <a:t>CINEMARK</a:t>
          </a:r>
          <a:endParaRPr lang="es-EC" sz="1150" kern="1200" dirty="0"/>
        </a:p>
        <a:p>
          <a:pPr marL="57150" lvl="1" indent="-57150" algn="l" defTabSz="511175">
            <a:lnSpc>
              <a:spcPct val="90000"/>
            </a:lnSpc>
            <a:spcBef>
              <a:spcPct val="0"/>
            </a:spcBef>
            <a:spcAft>
              <a:spcPct val="15000"/>
            </a:spcAft>
            <a:buChar char="••"/>
          </a:pPr>
          <a:r>
            <a:rPr lang="es-EC" sz="1150" kern="1200" dirty="0" smtClean="0"/>
            <a:t>Proviene de una cadena fundada en Estados Unidos.</a:t>
          </a:r>
          <a:endParaRPr lang="es-EC" sz="1150" kern="1200" dirty="0"/>
        </a:p>
        <a:p>
          <a:pPr marL="57150" lvl="1" indent="-57150" algn="l" defTabSz="511175">
            <a:lnSpc>
              <a:spcPct val="90000"/>
            </a:lnSpc>
            <a:spcBef>
              <a:spcPct val="0"/>
            </a:spcBef>
            <a:spcAft>
              <a:spcPct val="15000"/>
            </a:spcAft>
            <a:buChar char="••"/>
          </a:pPr>
          <a:r>
            <a:rPr lang="es-EC" sz="1150" kern="1200" dirty="0" smtClean="0"/>
            <a:t>Tiene la mejor tecnología en salas de cine del país, porque es el primero, si no se dice que es aquel que esta dando una nueva generación de entretenimiento.</a:t>
          </a:r>
          <a:endParaRPr lang="es-EC" sz="1150" kern="1200" dirty="0"/>
        </a:p>
        <a:p>
          <a:pPr marL="57150" lvl="1" indent="-57150" algn="l" defTabSz="511175">
            <a:lnSpc>
              <a:spcPct val="90000"/>
            </a:lnSpc>
            <a:spcBef>
              <a:spcPct val="0"/>
            </a:spcBef>
            <a:spcAft>
              <a:spcPct val="15000"/>
            </a:spcAft>
            <a:buChar char="••"/>
          </a:pPr>
          <a:r>
            <a:rPr lang="es-EC" sz="1150" kern="1200" dirty="0" smtClean="0"/>
            <a:t>Es el único que cuenta con el formato IMAX</a:t>
          </a:r>
          <a:endParaRPr lang="es-EC" sz="1150" kern="1200" dirty="0"/>
        </a:p>
      </dsp:txBody>
      <dsp:txXfrm>
        <a:off x="4144967" y="2073830"/>
        <a:ext cx="2011188" cy="2073830"/>
      </dsp:txXfrm>
    </dsp:sp>
    <dsp:sp modelId="{60E2E151-DE04-43BB-8509-15A3D6E123A0}">
      <dsp:nvSpPr>
        <dsp:cNvPr id="0" name=""/>
        <dsp:cNvSpPr/>
      </dsp:nvSpPr>
      <dsp:spPr>
        <a:xfrm>
          <a:off x="4287330" y="311074"/>
          <a:ext cx="1726463" cy="1726463"/>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574C5-48EB-41A4-B0C3-B06FF62253CF}">
      <dsp:nvSpPr>
        <dsp:cNvPr id="0" name=""/>
        <dsp:cNvSpPr/>
      </dsp:nvSpPr>
      <dsp:spPr>
        <a:xfrm>
          <a:off x="6216492" y="0"/>
          <a:ext cx="2011188" cy="51845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l" defTabSz="511175">
            <a:lnSpc>
              <a:spcPct val="90000"/>
            </a:lnSpc>
            <a:spcBef>
              <a:spcPct val="0"/>
            </a:spcBef>
            <a:spcAft>
              <a:spcPct val="35000"/>
            </a:spcAft>
          </a:pPr>
          <a:r>
            <a:rPr lang="es-EC" sz="1150" kern="1200" dirty="0" smtClean="0"/>
            <a:t>MIS CINES</a:t>
          </a:r>
          <a:endParaRPr lang="es-EC" sz="1150" kern="1200" dirty="0"/>
        </a:p>
        <a:p>
          <a:pPr marL="57150" lvl="1" indent="-57150" algn="l" defTabSz="511175">
            <a:lnSpc>
              <a:spcPct val="90000"/>
            </a:lnSpc>
            <a:spcBef>
              <a:spcPct val="0"/>
            </a:spcBef>
            <a:spcAft>
              <a:spcPct val="15000"/>
            </a:spcAft>
            <a:buChar char="••"/>
          </a:pPr>
          <a:r>
            <a:rPr lang="es-EC" sz="1150" kern="1200" dirty="0" smtClean="0"/>
            <a:t>Mis cines es una empresa Ecuatoriana establecida en el 2006 en el centro comercial River Mall.</a:t>
          </a:r>
          <a:endParaRPr lang="es-EC" sz="1150" kern="1200" dirty="0"/>
        </a:p>
        <a:p>
          <a:pPr marL="57150" lvl="1" indent="-57150" algn="l" defTabSz="511175">
            <a:lnSpc>
              <a:spcPct val="90000"/>
            </a:lnSpc>
            <a:spcBef>
              <a:spcPct val="0"/>
            </a:spcBef>
            <a:spcAft>
              <a:spcPct val="15000"/>
            </a:spcAft>
            <a:buChar char="••"/>
          </a:pPr>
          <a:r>
            <a:rPr lang="es-EC" sz="1150" kern="1200" dirty="0" smtClean="0"/>
            <a:t>Si la comparamos con la competencia esta cadena de cine ofrece una menor cobertura y menor infraestructura y servicios mucho menos estandarizados.</a:t>
          </a:r>
          <a:endParaRPr lang="es-EC" sz="1150" kern="1200" dirty="0"/>
        </a:p>
      </dsp:txBody>
      <dsp:txXfrm>
        <a:off x="6216492" y="2073830"/>
        <a:ext cx="2011188" cy="2073830"/>
      </dsp:txXfrm>
    </dsp:sp>
    <dsp:sp modelId="{7C510E46-CA0A-4F23-995C-06F95C50C203}">
      <dsp:nvSpPr>
        <dsp:cNvPr id="0" name=""/>
        <dsp:cNvSpPr/>
      </dsp:nvSpPr>
      <dsp:spPr>
        <a:xfrm>
          <a:off x="6358854" y="311074"/>
          <a:ext cx="1726463" cy="1726463"/>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5E51C-C6A4-4596-80F0-58059AE96E1A}">
      <dsp:nvSpPr>
        <dsp:cNvPr id="0" name=""/>
        <dsp:cNvSpPr/>
      </dsp:nvSpPr>
      <dsp:spPr>
        <a:xfrm>
          <a:off x="329183" y="4147660"/>
          <a:ext cx="7571232" cy="777686"/>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EC1C5-E44C-41F1-B585-DDAFDDFC125F}">
      <dsp:nvSpPr>
        <dsp:cNvPr id="0" name=""/>
        <dsp:cNvSpPr/>
      </dsp:nvSpPr>
      <dsp:spPr>
        <a:xfrm>
          <a:off x="0" y="0"/>
          <a:ext cx="7632848" cy="48960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t>GENERAL</a:t>
          </a:r>
          <a:endParaRPr lang="es-EC" sz="1400" kern="1200" dirty="0"/>
        </a:p>
      </dsp:txBody>
      <dsp:txXfrm>
        <a:off x="0" y="0"/>
        <a:ext cx="7632848" cy="489600"/>
      </dsp:txXfrm>
    </dsp:sp>
    <dsp:sp modelId="{89BFBA48-BDAF-4E93-B60B-28B0920318F7}">
      <dsp:nvSpPr>
        <dsp:cNvPr id="0" name=""/>
        <dsp:cNvSpPr/>
      </dsp:nvSpPr>
      <dsp:spPr>
        <a:xfrm>
          <a:off x="0" y="502054"/>
          <a:ext cx="7632848" cy="74663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Elaborar un estudio sobre la percepción y comportamiento de los consumidores de proyecciones de películas cinematográficas y audiovisuales en salas de cines, comercializados por las principales cadenas pertenecientes a los Cantones Quito y Rumiñahui, que servirá, para direccionar de manera optima las estrategias de Marketing.</a:t>
          </a:r>
          <a:endParaRPr lang="es-EC" sz="1200" kern="1200" dirty="0"/>
        </a:p>
      </dsp:txBody>
      <dsp:txXfrm>
        <a:off x="0" y="502054"/>
        <a:ext cx="7632848" cy="7466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BB258-743A-406B-9906-450DF75934E1}">
      <dsp:nvSpPr>
        <dsp:cNvPr id="0" name=""/>
        <dsp:cNvSpPr/>
      </dsp:nvSpPr>
      <dsp:spPr>
        <a:xfrm>
          <a:off x="-5525091" y="-845907"/>
          <a:ext cx="6578487" cy="6578487"/>
        </a:xfrm>
        <a:prstGeom prst="blockArc">
          <a:avLst>
            <a:gd name="adj1" fmla="val 18900000"/>
            <a:gd name="adj2" fmla="val 2700000"/>
            <a:gd name="adj3" fmla="val 32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601EB-CBE1-4C84-BD06-FE6FF271E07F}">
      <dsp:nvSpPr>
        <dsp:cNvPr id="0" name=""/>
        <dsp:cNvSpPr/>
      </dsp:nvSpPr>
      <dsp:spPr>
        <a:xfrm>
          <a:off x="392633" y="257332"/>
          <a:ext cx="7820106" cy="514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6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Identificar los motivos y factores de mayor relevancia en la población de los cantones Quito y Rumiñahui al momento de seleccionar una sala de cine, con el fin de determinar sus características principales.</a:t>
          </a:r>
          <a:endParaRPr lang="es-EC" sz="1200" kern="1200" dirty="0"/>
        </a:p>
      </dsp:txBody>
      <dsp:txXfrm>
        <a:off x="392633" y="257332"/>
        <a:ext cx="7820106" cy="514468"/>
      </dsp:txXfrm>
    </dsp:sp>
    <dsp:sp modelId="{044AF818-7B1E-4CF6-ABF2-2B3378D99469}">
      <dsp:nvSpPr>
        <dsp:cNvPr id="0" name=""/>
        <dsp:cNvSpPr/>
      </dsp:nvSpPr>
      <dsp:spPr>
        <a:xfrm>
          <a:off x="71090" y="193023"/>
          <a:ext cx="643086" cy="6430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1DE49-AAE3-406D-BD3A-363B190BAA4D}">
      <dsp:nvSpPr>
        <dsp:cNvPr id="0" name=""/>
        <dsp:cNvSpPr/>
      </dsp:nvSpPr>
      <dsp:spPr>
        <a:xfrm>
          <a:off x="815819" y="1028937"/>
          <a:ext cx="7396921" cy="514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6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Analizar cual es la cadena de cine predilecta que influye en la percepción de los consumidores de proyecciones cinematográficas y audiovisuales en las salas de cine de los cantones Quito y Rumiñahui, para conocer las preferencias de los clientes.</a:t>
          </a:r>
          <a:endParaRPr lang="es-EC" sz="1200" kern="1200" dirty="0"/>
        </a:p>
      </dsp:txBody>
      <dsp:txXfrm>
        <a:off x="815819" y="1028937"/>
        <a:ext cx="7396921" cy="514468"/>
      </dsp:txXfrm>
    </dsp:sp>
    <dsp:sp modelId="{C5582257-1185-42D5-9221-6DF13C8D8A52}">
      <dsp:nvSpPr>
        <dsp:cNvPr id="0" name=""/>
        <dsp:cNvSpPr/>
      </dsp:nvSpPr>
      <dsp:spPr>
        <a:xfrm>
          <a:off x="494276" y="964629"/>
          <a:ext cx="643086" cy="6430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E86E2-D7B5-4FCF-9C5C-4B7AD1972687}">
      <dsp:nvSpPr>
        <dsp:cNvPr id="0" name=""/>
        <dsp:cNvSpPr/>
      </dsp:nvSpPr>
      <dsp:spPr>
        <a:xfrm>
          <a:off x="1009331" y="1800543"/>
          <a:ext cx="7203408" cy="514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6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Identificar por que medio los clientes encuentran información de la cartelera y de la sala de cine a la que le gusta asistir, ofertadas por las principales cadenas pertenecientes a los Cantones Quito y Rumiñahui, con el fin de conocer cual es el medio de mayor atribución para el cliente.</a:t>
          </a:r>
          <a:endParaRPr lang="es-EC" sz="1200" kern="1200" dirty="0"/>
        </a:p>
      </dsp:txBody>
      <dsp:txXfrm>
        <a:off x="1009331" y="1800543"/>
        <a:ext cx="7203408" cy="514468"/>
      </dsp:txXfrm>
    </dsp:sp>
    <dsp:sp modelId="{D416E151-E1DC-4BA7-A54A-C602216C9EE7}">
      <dsp:nvSpPr>
        <dsp:cNvPr id="0" name=""/>
        <dsp:cNvSpPr/>
      </dsp:nvSpPr>
      <dsp:spPr>
        <a:xfrm>
          <a:off x="687788" y="1736234"/>
          <a:ext cx="643086" cy="6430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17E06C-5BEF-4DD3-8CE2-23B85306590D}">
      <dsp:nvSpPr>
        <dsp:cNvPr id="0" name=""/>
        <dsp:cNvSpPr/>
      </dsp:nvSpPr>
      <dsp:spPr>
        <a:xfrm>
          <a:off x="1009331" y="2571660"/>
          <a:ext cx="7203408" cy="514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6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Determinar cuales son las características y cual es el valor que el cliente esta dispuesto a pagar por una entrada a una sala de cine formato IMAX, para determinar como influye los avances tecnológicos en el consumo del cliente de proyecciones cinematográficas y audiovisuales.</a:t>
          </a:r>
          <a:endParaRPr lang="es-EC" sz="1200" kern="1200" dirty="0"/>
        </a:p>
      </dsp:txBody>
      <dsp:txXfrm>
        <a:off x="1009331" y="2571660"/>
        <a:ext cx="7203408" cy="514468"/>
      </dsp:txXfrm>
    </dsp:sp>
    <dsp:sp modelId="{08E81DA5-0809-437D-916C-F75FE5171E49}">
      <dsp:nvSpPr>
        <dsp:cNvPr id="0" name=""/>
        <dsp:cNvSpPr/>
      </dsp:nvSpPr>
      <dsp:spPr>
        <a:xfrm>
          <a:off x="687788" y="2507351"/>
          <a:ext cx="643086" cy="6430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A6D71-DA26-4E36-BD75-112983232772}">
      <dsp:nvSpPr>
        <dsp:cNvPr id="0" name=""/>
        <dsp:cNvSpPr/>
      </dsp:nvSpPr>
      <dsp:spPr>
        <a:xfrm>
          <a:off x="815819" y="3343265"/>
          <a:ext cx="7396921" cy="514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6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Definir el medio o plataforma que los clientes mas utilizan al momento de ver una película antes de asistir a una sala de cine en los cantones de Quito y Rumiñahui, para conocer cuales son los sustitutos de mayor predominio del consumidor cuando no asisten a una sala de cine.</a:t>
          </a:r>
          <a:endParaRPr lang="es-EC" sz="1200" kern="1200" dirty="0"/>
        </a:p>
      </dsp:txBody>
      <dsp:txXfrm>
        <a:off x="815819" y="3343265"/>
        <a:ext cx="7396921" cy="514468"/>
      </dsp:txXfrm>
    </dsp:sp>
    <dsp:sp modelId="{9625FD5A-1C81-4DE2-89C1-A8A256DC39E2}">
      <dsp:nvSpPr>
        <dsp:cNvPr id="0" name=""/>
        <dsp:cNvSpPr/>
      </dsp:nvSpPr>
      <dsp:spPr>
        <a:xfrm>
          <a:off x="494276" y="3278956"/>
          <a:ext cx="643086" cy="6430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1F21A-1BD4-491E-8335-962ED224BEB9}">
      <dsp:nvSpPr>
        <dsp:cNvPr id="0" name=""/>
        <dsp:cNvSpPr/>
      </dsp:nvSpPr>
      <dsp:spPr>
        <a:xfrm>
          <a:off x="392633" y="4114871"/>
          <a:ext cx="7820106" cy="514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6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Establecer una propuestas estratégicas para mejorar la experiencia del consumidor de proyecciones cinematográficas y audiovisuales en las salas de cine, de acuerdo a sus percepciones y comportamiento de consumo.</a:t>
          </a:r>
          <a:endParaRPr lang="es-EC" sz="1200" kern="1200" dirty="0"/>
        </a:p>
      </dsp:txBody>
      <dsp:txXfrm>
        <a:off x="392633" y="4114871"/>
        <a:ext cx="7820106" cy="514468"/>
      </dsp:txXfrm>
    </dsp:sp>
    <dsp:sp modelId="{D4BE45DC-DA02-46DE-9656-3BAE8DDC07DA}">
      <dsp:nvSpPr>
        <dsp:cNvPr id="0" name=""/>
        <dsp:cNvSpPr/>
      </dsp:nvSpPr>
      <dsp:spPr>
        <a:xfrm>
          <a:off x="71090" y="4050562"/>
          <a:ext cx="643086" cy="6430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794DB-A8D6-4453-B1E0-D6AA12A52AFB}">
      <dsp:nvSpPr>
        <dsp:cNvPr id="0" name=""/>
        <dsp:cNvSpPr/>
      </dsp:nvSpPr>
      <dsp:spPr>
        <a:xfrm>
          <a:off x="0" y="177546"/>
          <a:ext cx="2638027" cy="2638021"/>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HB1: La población de estudio reconoce que el motivo principal por el que asiste a una sala de cine es por actividad de entretenimiento y diversión, además el factor principal por el que asisten a una sala de cine es por el tráiler o avance de la película. </a:t>
          </a:r>
          <a:endParaRPr lang="es-EC" sz="1200" kern="1200" dirty="0"/>
        </a:p>
      </dsp:txBody>
      <dsp:txXfrm>
        <a:off x="386330" y="563875"/>
        <a:ext cx="1865367" cy="1865363"/>
      </dsp:txXfrm>
    </dsp:sp>
    <dsp:sp modelId="{875CE843-F974-43D7-808A-C2D693ED817A}">
      <dsp:nvSpPr>
        <dsp:cNvPr id="0" name=""/>
        <dsp:cNvSpPr/>
      </dsp:nvSpPr>
      <dsp:spPr>
        <a:xfrm>
          <a:off x="1356515" y="1936960"/>
          <a:ext cx="2638027" cy="2638021"/>
        </a:xfrm>
        <a:prstGeom prst="ellipse">
          <a:avLst/>
        </a:prstGeom>
        <a:solidFill>
          <a:schemeClr val="accent1">
            <a:shade val="80000"/>
            <a:alpha val="50000"/>
            <a:hueOff val="150023"/>
            <a:satOff val="-2826"/>
            <a:lumOff val="13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HB2: Los mayor cantidad de consumidores del cantón Quito y Rumiñahui de salas de cine, prefieren Multicines como mejor opción.</a:t>
          </a:r>
          <a:endParaRPr lang="es-EC" sz="1200" kern="1200" dirty="0"/>
        </a:p>
      </dsp:txBody>
      <dsp:txXfrm>
        <a:off x="1742845" y="2323289"/>
        <a:ext cx="1865367" cy="1865363"/>
      </dsp:txXfrm>
    </dsp:sp>
    <dsp:sp modelId="{2B89AEC8-E4E5-41D6-902F-066E82AAD653}">
      <dsp:nvSpPr>
        <dsp:cNvPr id="0" name=""/>
        <dsp:cNvSpPr/>
      </dsp:nvSpPr>
      <dsp:spPr>
        <a:xfrm>
          <a:off x="2713837" y="177546"/>
          <a:ext cx="2638027" cy="2638021"/>
        </a:xfrm>
        <a:prstGeom prst="ellipse">
          <a:avLst/>
        </a:prstGeom>
        <a:solidFill>
          <a:schemeClr val="accent1">
            <a:shade val="80000"/>
            <a:alpha val="50000"/>
            <a:hueOff val="300046"/>
            <a:satOff val="-5651"/>
            <a:lumOff val="27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HB3: Los consumidores que identifican la necesidad de asistir a una sala de cine buscan información en el Internet para asistir a una determinada sala de cine que cumpla con sus expectativas.</a:t>
          </a:r>
          <a:endParaRPr lang="es-EC" sz="1200" kern="1200" dirty="0"/>
        </a:p>
      </dsp:txBody>
      <dsp:txXfrm>
        <a:off x="3100167" y="563875"/>
        <a:ext cx="1865367" cy="1865363"/>
      </dsp:txXfrm>
    </dsp:sp>
    <dsp:sp modelId="{9A60092A-4CDF-4604-A811-4A8747599FE1}">
      <dsp:nvSpPr>
        <dsp:cNvPr id="0" name=""/>
        <dsp:cNvSpPr/>
      </dsp:nvSpPr>
      <dsp:spPr>
        <a:xfrm>
          <a:off x="4070353" y="1936960"/>
          <a:ext cx="2638027" cy="2638021"/>
        </a:xfrm>
        <a:prstGeom prst="ellipse">
          <a:avLst/>
        </a:prstGeom>
        <a:solidFill>
          <a:schemeClr val="accent1">
            <a:shade val="80000"/>
            <a:alpha val="50000"/>
            <a:hueOff val="300046"/>
            <a:satOff val="-5651"/>
            <a:lumOff val="27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HB4: En los cantones Quito y Rumiñahui las personas prefiere asistir a formatos 3D entre los distintos exhibidores, además de que la población de estudio no esta dispuesta a pagar mas 10 dólares por una entrada al cine formato IMAX.</a:t>
          </a:r>
          <a:endParaRPr lang="es-EC" sz="1200" kern="1200" dirty="0"/>
        </a:p>
      </dsp:txBody>
      <dsp:txXfrm>
        <a:off x="4456683" y="2323289"/>
        <a:ext cx="1865367" cy="1865363"/>
      </dsp:txXfrm>
    </dsp:sp>
    <dsp:sp modelId="{607AF46D-F466-4277-84AD-DDCF8909A19D}">
      <dsp:nvSpPr>
        <dsp:cNvPr id="0" name=""/>
        <dsp:cNvSpPr/>
      </dsp:nvSpPr>
      <dsp:spPr>
        <a:xfrm>
          <a:off x="5426868" y="177546"/>
          <a:ext cx="2638027" cy="2638021"/>
        </a:xfrm>
        <a:prstGeom prst="ellipse">
          <a:avLst/>
        </a:prstGeom>
        <a:solidFill>
          <a:schemeClr val="accent1">
            <a:shade val="80000"/>
            <a:alpha val="50000"/>
            <a:hueOff val="150023"/>
            <a:satOff val="-2826"/>
            <a:lumOff val="13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HB5: El medio o plataforma de mayor predominio que los consumidores utilizan al momento de ver una película cuando no asisten a una sala de cine en los cantones de Quito y Rumiñahui, es el Internet.</a:t>
          </a:r>
          <a:endParaRPr lang="es-EC" sz="1200" kern="1200" dirty="0"/>
        </a:p>
      </dsp:txBody>
      <dsp:txXfrm>
        <a:off x="5813198" y="563875"/>
        <a:ext cx="1865367" cy="18653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B1E8F-B723-491F-BBA1-F7C7853F7800}">
      <dsp:nvSpPr>
        <dsp:cNvPr id="0" name=""/>
        <dsp:cNvSpPr/>
      </dsp:nvSpPr>
      <dsp:spPr>
        <a:xfrm>
          <a:off x="301221" y="215755"/>
          <a:ext cx="1908669" cy="95433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PRINCIPAL</a:t>
          </a:r>
          <a:endParaRPr lang="es-EC" sz="2400" kern="1200" dirty="0"/>
        </a:p>
      </dsp:txBody>
      <dsp:txXfrm>
        <a:off x="329172" y="243706"/>
        <a:ext cx="1852767" cy="898432"/>
      </dsp:txXfrm>
    </dsp:sp>
    <dsp:sp modelId="{1DD526C7-0193-403D-947D-6A7A00309B9A}">
      <dsp:nvSpPr>
        <dsp:cNvPr id="0" name=""/>
        <dsp:cNvSpPr/>
      </dsp:nvSpPr>
      <dsp:spPr>
        <a:xfrm>
          <a:off x="492088" y="1170089"/>
          <a:ext cx="245851" cy="636703"/>
        </a:xfrm>
        <a:custGeom>
          <a:avLst/>
          <a:gdLst/>
          <a:ahLst/>
          <a:cxnLst/>
          <a:rect l="0" t="0" r="0" b="0"/>
          <a:pathLst>
            <a:path>
              <a:moveTo>
                <a:pt x="0" y="0"/>
              </a:moveTo>
              <a:lnTo>
                <a:pt x="0" y="636703"/>
              </a:lnTo>
              <a:lnTo>
                <a:pt x="245851" y="6367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D8E11E-F434-47E4-B972-0E55B3DD240F}">
      <dsp:nvSpPr>
        <dsp:cNvPr id="0" name=""/>
        <dsp:cNvSpPr/>
      </dsp:nvSpPr>
      <dsp:spPr>
        <a:xfrm>
          <a:off x="737940" y="1329625"/>
          <a:ext cx="1526935" cy="9543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Encuesta </a:t>
          </a:r>
          <a:endParaRPr lang="es-EC" sz="1500" kern="1200" dirty="0"/>
        </a:p>
      </dsp:txBody>
      <dsp:txXfrm>
        <a:off x="765891" y="1357576"/>
        <a:ext cx="1471033" cy="898432"/>
      </dsp:txXfrm>
    </dsp:sp>
    <dsp:sp modelId="{877F5B19-CBC1-40D9-AF83-36E02CDF2B14}">
      <dsp:nvSpPr>
        <dsp:cNvPr id="0" name=""/>
        <dsp:cNvSpPr/>
      </dsp:nvSpPr>
      <dsp:spPr>
        <a:xfrm>
          <a:off x="4019003" y="1707"/>
          <a:ext cx="1908669" cy="954334"/>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SECUNDARIAS </a:t>
          </a:r>
          <a:endParaRPr lang="es-EC" sz="2400" kern="1200" dirty="0"/>
        </a:p>
      </dsp:txBody>
      <dsp:txXfrm>
        <a:off x="4046954" y="29658"/>
        <a:ext cx="1852767" cy="898432"/>
      </dsp:txXfrm>
    </dsp:sp>
    <dsp:sp modelId="{B73CA653-873F-4C61-BFC2-C530A89DDAF3}">
      <dsp:nvSpPr>
        <dsp:cNvPr id="0" name=""/>
        <dsp:cNvSpPr/>
      </dsp:nvSpPr>
      <dsp:spPr>
        <a:xfrm>
          <a:off x="4209870" y="956042"/>
          <a:ext cx="128934" cy="745125"/>
        </a:xfrm>
        <a:custGeom>
          <a:avLst/>
          <a:gdLst/>
          <a:ahLst/>
          <a:cxnLst/>
          <a:rect l="0" t="0" r="0" b="0"/>
          <a:pathLst>
            <a:path>
              <a:moveTo>
                <a:pt x="0" y="0"/>
              </a:moveTo>
              <a:lnTo>
                <a:pt x="0" y="745125"/>
              </a:lnTo>
              <a:lnTo>
                <a:pt x="128934" y="7451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3AC702-0650-4798-8BBC-E76EDB101B7E}">
      <dsp:nvSpPr>
        <dsp:cNvPr id="0" name=""/>
        <dsp:cNvSpPr/>
      </dsp:nvSpPr>
      <dsp:spPr>
        <a:xfrm>
          <a:off x="4338804" y="1224000"/>
          <a:ext cx="1526935" cy="9543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Entrevistas: A los supervisores y personal administrativo </a:t>
          </a:r>
          <a:endParaRPr lang="es-EC" sz="1500" kern="1200" dirty="0"/>
        </a:p>
      </dsp:txBody>
      <dsp:txXfrm>
        <a:off x="4366755" y="1251951"/>
        <a:ext cx="1471033" cy="898432"/>
      </dsp:txXfrm>
    </dsp:sp>
    <dsp:sp modelId="{296F8291-E8A1-4E26-B1F0-E13DFE4827B1}">
      <dsp:nvSpPr>
        <dsp:cNvPr id="0" name=""/>
        <dsp:cNvSpPr/>
      </dsp:nvSpPr>
      <dsp:spPr>
        <a:xfrm>
          <a:off x="4209870" y="956042"/>
          <a:ext cx="128934" cy="1897407"/>
        </a:xfrm>
        <a:custGeom>
          <a:avLst/>
          <a:gdLst/>
          <a:ahLst/>
          <a:cxnLst/>
          <a:rect l="0" t="0" r="0" b="0"/>
          <a:pathLst>
            <a:path>
              <a:moveTo>
                <a:pt x="0" y="0"/>
              </a:moveTo>
              <a:lnTo>
                <a:pt x="0" y="1897407"/>
              </a:lnTo>
              <a:lnTo>
                <a:pt x="128934" y="18974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9979D-BDEA-4352-AF93-1D82F59E7884}">
      <dsp:nvSpPr>
        <dsp:cNvPr id="0" name=""/>
        <dsp:cNvSpPr/>
      </dsp:nvSpPr>
      <dsp:spPr>
        <a:xfrm>
          <a:off x="4338804" y="2376282"/>
          <a:ext cx="1526935" cy="9543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Documentación</a:t>
          </a:r>
          <a:endParaRPr lang="es-EC" sz="1500" kern="1200" dirty="0"/>
        </a:p>
      </dsp:txBody>
      <dsp:txXfrm>
        <a:off x="4366755" y="2404233"/>
        <a:ext cx="1471033" cy="898432"/>
      </dsp:txXfrm>
    </dsp:sp>
    <dsp:sp modelId="{9EDFB78C-A86F-4094-9748-E673CACDA31C}">
      <dsp:nvSpPr>
        <dsp:cNvPr id="0" name=""/>
        <dsp:cNvSpPr/>
      </dsp:nvSpPr>
      <dsp:spPr>
        <a:xfrm>
          <a:off x="4209870" y="956042"/>
          <a:ext cx="128934" cy="3049681"/>
        </a:xfrm>
        <a:custGeom>
          <a:avLst/>
          <a:gdLst/>
          <a:ahLst/>
          <a:cxnLst/>
          <a:rect l="0" t="0" r="0" b="0"/>
          <a:pathLst>
            <a:path>
              <a:moveTo>
                <a:pt x="0" y="0"/>
              </a:moveTo>
              <a:lnTo>
                <a:pt x="0" y="3049681"/>
              </a:lnTo>
              <a:lnTo>
                <a:pt x="128934" y="30496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E1EDC-EF8C-4F5D-8201-7B50FAD11DDD}">
      <dsp:nvSpPr>
        <dsp:cNvPr id="0" name=""/>
        <dsp:cNvSpPr/>
      </dsp:nvSpPr>
      <dsp:spPr>
        <a:xfrm>
          <a:off x="4338804" y="3528555"/>
          <a:ext cx="1526935" cy="9543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Observación</a:t>
          </a:r>
          <a:endParaRPr lang="es-EC" sz="1500" kern="1200" dirty="0"/>
        </a:p>
      </dsp:txBody>
      <dsp:txXfrm>
        <a:off x="4366755" y="3556506"/>
        <a:ext cx="1471033" cy="898432"/>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3E4B8-B8DA-4FEE-975E-C34FCDCAEF1D}" type="datetimeFigureOut">
              <a:rPr lang="es-EC" smtClean="0"/>
              <a:pPr/>
              <a:t>19/12/2016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45A8F-1540-47B3-A29F-75D3EB4FDDB6}" type="slidenum">
              <a:rPr lang="es-EC" smtClean="0"/>
              <a:pPr/>
              <a:t>‹Nº›</a:t>
            </a:fld>
            <a:endParaRPr lang="es-EC"/>
          </a:p>
        </p:txBody>
      </p:sp>
    </p:spTree>
    <p:extLst>
      <p:ext uri="{BB962C8B-B14F-4D97-AF65-F5344CB8AC3E}">
        <p14:creationId xmlns:p14="http://schemas.microsoft.com/office/powerpoint/2010/main" val="275149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pPr/>
              <a:t>2</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Art 377 indica, que es preciso estimular la creación, producción, difusión, comercialización, distribución y exhibición de las obras cinematográficas y audiovisuales, así como el fortalecimiento de la industria cinematográfica y audiovisual como un sector estratégico en el marco de la integración regional andina y sudamericana.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Según la Constitución de la República del Ecuador establece en su art 277 de la constitución prevé que “son deberes generales del estado para la consecución del buen vivir promover e impulsar las ciencia, la tecnología, las artes, los conocimientos tradiciones y en general las actividades de la iniciativa creativa comunitaria, asociativa, cooperativa y privada” (SENPLADES, 2009-2013)</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Instituto de Cine y Audiovisual. Se propone que estas entidades van a tener mejor autonomía y capacidad técnica, además de remplazar al CNCine. Es decir que la Ley de Cultura brindaría al estado la facultad de regular y controlar la circulación, la exhibición y distribución. </a:t>
            </a:r>
            <a:endParaRPr lang="es-EC"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pPr/>
              <a:t>5</a:t>
            </a:fld>
            <a:endParaRPr lang="es-EC" dirty="0"/>
          </a:p>
        </p:txBody>
      </p:sp>
    </p:spTree>
    <p:extLst>
      <p:ext uri="{BB962C8B-B14F-4D97-AF65-F5344CB8AC3E}">
        <p14:creationId xmlns:p14="http://schemas.microsoft.com/office/powerpoint/2010/main" val="153616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 Es claro que no tenemos muchas salas de cine de punta, pero seguimos en la búsqueda de mejorar la experiencia del cine. los exhibidores optan por tecnologías mas baratas para captar la demanda. Por esta razón no encontramos salas de cine en formatos como IMAX. Solo existe en sectores donde se mueve una clase social alta, mientras que en otros sectores se aplica una tecnología mas baja para clientes de menores ingresos económicos. Así los exhibidores logran acaparar el mercado y cubrir su demanda.</a:t>
            </a:r>
            <a:endParaRPr lang="es-EC"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pPr/>
              <a:t>7</a:t>
            </a:fld>
            <a:endParaRPr lang="es-EC" dirty="0"/>
          </a:p>
        </p:txBody>
      </p:sp>
    </p:spTree>
    <p:extLst>
      <p:ext uri="{BB962C8B-B14F-4D97-AF65-F5344CB8AC3E}">
        <p14:creationId xmlns:p14="http://schemas.microsoft.com/office/powerpoint/2010/main" val="196727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Freud</a:t>
            </a:r>
            <a:r>
              <a:rPr lang="es-EC" baseline="0" dirty="0" smtClean="0"/>
              <a:t> establece tres agentes dinámicos de la personalidad: el ello (herencia), el yo (el ego o instinto a evitar lo desagradable) y el </a:t>
            </a:r>
            <a:r>
              <a:rPr lang="es-EC" baseline="0" dirty="0" err="1" smtClean="0"/>
              <a:t>super</a:t>
            </a:r>
            <a:r>
              <a:rPr lang="es-EC" baseline="0" dirty="0" smtClean="0"/>
              <a:t> yo (conciencia moral adquiridas desde la infancia)</a:t>
            </a:r>
          </a:p>
          <a:p>
            <a:endParaRPr lang="es-EC" dirty="0" smtClean="0"/>
          </a:p>
          <a:p>
            <a:r>
              <a:rPr lang="es-EC" dirty="0" smtClean="0"/>
              <a:t>Autorrealización, estima,</a:t>
            </a:r>
            <a:r>
              <a:rPr lang="es-EC" baseline="0" dirty="0" smtClean="0"/>
              <a:t> pertenencia, seguridad y necesidades fisiológicas</a:t>
            </a:r>
          </a:p>
          <a:p>
            <a:endParaRPr lang="es-EC" baseline="0" dirty="0" smtClean="0"/>
          </a:p>
          <a:p>
            <a:r>
              <a:rPr lang="es-EC" baseline="0" dirty="0" err="1" smtClean="0"/>
              <a:t>Version</a:t>
            </a:r>
            <a:r>
              <a:rPr lang="es-EC" baseline="0" dirty="0" smtClean="0"/>
              <a:t> simplificada de </a:t>
            </a:r>
            <a:r>
              <a:rPr lang="es-EC" baseline="0" dirty="0" err="1" smtClean="0"/>
              <a:t>maslow</a:t>
            </a:r>
            <a:r>
              <a:rPr lang="es-EC" baseline="0" dirty="0" smtClean="0"/>
              <a:t> debido a la imposibilidad de las personas de satisfacer sus necesidades superiores.</a:t>
            </a:r>
          </a:p>
          <a:p>
            <a:endParaRPr lang="es-EC" baseline="0" dirty="0" smtClean="0"/>
          </a:p>
          <a:p>
            <a:r>
              <a:rPr lang="es-EC" baseline="0" dirty="0" smtClean="0"/>
              <a:t>Resulta de multiplicar 3 factores: valencia (nivel de deseo por alcanzar metas), expectativa(esfuerzo depositado en su trabajo </a:t>
            </a:r>
            <a:r>
              <a:rPr lang="es-EC" baseline="0" dirty="0" err="1" smtClean="0"/>
              <a:t>producira</a:t>
            </a:r>
            <a:r>
              <a:rPr lang="es-EC" baseline="0" dirty="0" smtClean="0"/>
              <a:t> el efecto deseado) y </a:t>
            </a:r>
            <a:r>
              <a:rPr lang="es-EC" baseline="0" dirty="0" err="1" smtClean="0"/>
              <a:t>instrumentabilidad</a:t>
            </a:r>
            <a:r>
              <a:rPr lang="es-EC" baseline="0" dirty="0" smtClean="0"/>
              <a:t> (</a:t>
            </a:r>
            <a:r>
              <a:rPr lang="es-EC" baseline="0" dirty="0" err="1" smtClean="0"/>
              <a:t>jucio</a:t>
            </a:r>
            <a:r>
              <a:rPr lang="es-EC" baseline="0" dirty="0" smtClean="0"/>
              <a:t> de valor por su trabajo )</a:t>
            </a:r>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pPr/>
              <a:t>11</a:t>
            </a:fld>
            <a:endParaRPr lang="es-EC"/>
          </a:p>
        </p:txBody>
      </p:sp>
    </p:spTree>
    <p:extLst>
      <p:ext uri="{BB962C8B-B14F-4D97-AF65-F5344CB8AC3E}">
        <p14:creationId xmlns:p14="http://schemas.microsoft.com/office/powerpoint/2010/main" val="259190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pPr/>
              <a:t>14</a:t>
            </a:fld>
            <a:endParaRPr lang="es-EC"/>
          </a:p>
        </p:txBody>
      </p:sp>
    </p:spTree>
    <p:extLst>
      <p:ext uri="{BB962C8B-B14F-4D97-AF65-F5344CB8AC3E}">
        <p14:creationId xmlns:p14="http://schemas.microsoft.com/office/powerpoint/2010/main" val="48690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pPr/>
              <a:t>15</a:t>
            </a:fld>
            <a:endParaRPr lang="es-EC"/>
          </a:p>
        </p:txBody>
      </p:sp>
    </p:spTree>
    <p:extLst>
      <p:ext uri="{BB962C8B-B14F-4D97-AF65-F5344CB8AC3E}">
        <p14:creationId xmlns:p14="http://schemas.microsoft.com/office/powerpoint/2010/main" val="13022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pPr/>
              <a:t>25</a:t>
            </a:fld>
            <a:endParaRPr lang="es-EC"/>
          </a:p>
        </p:txBody>
      </p:sp>
    </p:spTree>
    <p:extLst>
      <p:ext uri="{BB962C8B-B14F-4D97-AF65-F5344CB8AC3E}">
        <p14:creationId xmlns:p14="http://schemas.microsoft.com/office/powerpoint/2010/main" val="152528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pPr/>
              <a:t>27</a:t>
            </a:fld>
            <a:endParaRPr lang="es-EC"/>
          </a:p>
        </p:txBody>
      </p:sp>
    </p:spTree>
    <p:extLst>
      <p:ext uri="{BB962C8B-B14F-4D97-AF65-F5344CB8AC3E}">
        <p14:creationId xmlns:p14="http://schemas.microsoft.com/office/powerpoint/2010/main" val="152528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11879A-99B3-4A9F-9795-84B75E4AD72E}" type="datetimeFigureOut">
              <a:rPr lang="es-EC" smtClean="0"/>
              <a:pPr/>
              <a:t>19/12/2016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88230B5-31D1-4A4F-8829-F4B28907C2AA}"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1879A-99B3-4A9F-9795-84B75E4AD72E}" type="datetimeFigureOut">
              <a:rPr lang="es-EC" smtClean="0"/>
              <a:pPr/>
              <a:t>19/12/2016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230B5-31D1-4A4F-8829-F4B28907C2A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forms/d/e/1FAIpQLSeebvVqwd-i7Grte59HO-4OvYIVYHscFE8XaABLlcX_zdEvPg/viewform?embedded=true"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FORMATOCARATUL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06742"/>
            <a:ext cx="8784976" cy="6639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CuadroTexto"/>
          <p:cNvSpPr txBox="1"/>
          <p:nvPr/>
        </p:nvSpPr>
        <p:spPr>
          <a:xfrm>
            <a:off x="1475656" y="1340768"/>
            <a:ext cx="7272807" cy="646331"/>
          </a:xfrm>
          <a:prstGeom prst="rect">
            <a:avLst/>
          </a:prstGeom>
          <a:noFill/>
        </p:spPr>
        <p:txBody>
          <a:bodyPr wrap="square" rtlCol="0">
            <a:spAutoFit/>
          </a:bodyPr>
          <a:lstStyle/>
          <a:p>
            <a:pPr algn="ctr"/>
            <a:r>
              <a:rPr lang="es-EC" b="1" dirty="0" smtClean="0">
                <a:latin typeface="Times New Roman" pitchFamily="18" charset="0"/>
                <a:cs typeface="Times New Roman" pitchFamily="18" charset="0"/>
              </a:rPr>
              <a:t>DEPARTAMENTO DE CIENCIAS ECONOMICAS ADMINISTRATIVAS Y DE COMERCIO </a:t>
            </a:r>
            <a:endParaRPr lang="es-EC" b="1" dirty="0">
              <a:latin typeface="Times New Roman" pitchFamily="18" charset="0"/>
              <a:cs typeface="Times New Roman" pitchFamily="18" charset="0"/>
            </a:endParaRPr>
          </a:p>
        </p:txBody>
      </p:sp>
      <p:sp>
        <p:nvSpPr>
          <p:cNvPr id="4" name="3 CuadroTexto"/>
          <p:cNvSpPr txBox="1"/>
          <p:nvPr/>
        </p:nvSpPr>
        <p:spPr>
          <a:xfrm>
            <a:off x="1331640" y="2279774"/>
            <a:ext cx="7560839" cy="1077218"/>
          </a:xfrm>
          <a:prstGeom prst="rect">
            <a:avLst/>
          </a:prstGeom>
          <a:noFill/>
        </p:spPr>
        <p:txBody>
          <a:bodyPr wrap="square" rtlCol="0">
            <a:spAutoFit/>
          </a:bodyPr>
          <a:lstStyle>
            <a:defPPr>
              <a:defRPr lang="es-EC"/>
            </a:defPPr>
            <a:lvl1pPr algn="ctr">
              <a:defRPr>
                <a:latin typeface="Times New Roman" pitchFamily="18" charset="0"/>
                <a:cs typeface="Times New Roman" pitchFamily="18" charset="0"/>
              </a:defRPr>
            </a:lvl1pPr>
          </a:lstStyle>
          <a:p>
            <a:r>
              <a:rPr lang="es-EC" sz="1600" b="1" dirty="0" smtClean="0"/>
              <a:t>«</a:t>
            </a:r>
            <a:r>
              <a:rPr lang="es-EC" sz="1600" b="1" dirty="0"/>
              <a:t>ESTUDIO SOBRE LA PERCEPTIBILIDAD Y EL COMPORTAMIENTO DE LOS CONSUMIDORES DE PROYECCIONES CINEMATOGRÁFICAS Y AUDIOVISUALES EN SALAS DE CINE DE LAS CADENAS PRINCIPALES EN EL CANTÓN QUITO Y RUMIÑAHUI</a:t>
            </a:r>
            <a:r>
              <a:rPr lang="es-EC" sz="1600" b="1" dirty="0" smtClean="0"/>
              <a:t>».</a:t>
            </a:r>
            <a:endParaRPr lang="es-EC" sz="1600" b="1" dirty="0"/>
          </a:p>
        </p:txBody>
      </p:sp>
      <p:sp>
        <p:nvSpPr>
          <p:cNvPr id="5" name="4 CuadroTexto"/>
          <p:cNvSpPr txBox="1"/>
          <p:nvPr/>
        </p:nvSpPr>
        <p:spPr>
          <a:xfrm>
            <a:off x="1475656" y="3551159"/>
            <a:ext cx="7272807" cy="369332"/>
          </a:xfrm>
          <a:prstGeom prst="rect">
            <a:avLst/>
          </a:prstGeom>
          <a:noFill/>
        </p:spPr>
        <p:txBody>
          <a:bodyPr wrap="square" rtlCol="0">
            <a:spAutoFit/>
          </a:bodyPr>
          <a:lstStyle>
            <a:defPPr>
              <a:defRPr lang="es-EC"/>
            </a:defPPr>
            <a:lvl1pPr algn="ctr">
              <a:defRPr>
                <a:latin typeface="Times New Roman" pitchFamily="18" charset="0"/>
                <a:cs typeface="Times New Roman" pitchFamily="18" charset="0"/>
              </a:defRPr>
            </a:lvl1pPr>
          </a:lstStyle>
          <a:p>
            <a:r>
              <a:rPr lang="es-EC" b="1" dirty="0" smtClean="0"/>
              <a:t>AUTOR: VÍCTOR ANDRÉS MALDONADO BORJA</a:t>
            </a:r>
            <a:endParaRPr lang="es-EC" b="1" dirty="0"/>
          </a:p>
        </p:txBody>
      </p:sp>
      <p:sp>
        <p:nvSpPr>
          <p:cNvPr id="6" name="5 CuadroTexto"/>
          <p:cNvSpPr txBox="1"/>
          <p:nvPr/>
        </p:nvSpPr>
        <p:spPr>
          <a:xfrm>
            <a:off x="1475656" y="4182566"/>
            <a:ext cx="7272807" cy="369332"/>
          </a:xfrm>
          <a:prstGeom prst="rect">
            <a:avLst/>
          </a:prstGeom>
          <a:noFill/>
        </p:spPr>
        <p:txBody>
          <a:bodyPr wrap="square" rtlCol="0">
            <a:spAutoFit/>
          </a:bodyPr>
          <a:lstStyle>
            <a:defPPr>
              <a:defRPr lang="es-EC"/>
            </a:defPPr>
            <a:lvl1pPr>
              <a:defRPr>
                <a:latin typeface="Times New Roman" pitchFamily="18" charset="0"/>
                <a:cs typeface="Times New Roman" pitchFamily="18" charset="0"/>
              </a:defRPr>
            </a:lvl1pPr>
          </a:lstStyle>
          <a:p>
            <a:pPr algn="ctr"/>
            <a:r>
              <a:rPr lang="es-EC" b="1" dirty="0"/>
              <a:t>DIRECTOR: ING. CESAR SEGOVIA  M.P.D.E</a:t>
            </a:r>
          </a:p>
        </p:txBody>
      </p:sp>
      <p:sp>
        <p:nvSpPr>
          <p:cNvPr id="7" name="6 CuadroTexto"/>
          <p:cNvSpPr txBox="1"/>
          <p:nvPr/>
        </p:nvSpPr>
        <p:spPr>
          <a:xfrm>
            <a:off x="1475657" y="4891643"/>
            <a:ext cx="7416822" cy="369332"/>
          </a:xfrm>
          <a:prstGeom prst="rect">
            <a:avLst/>
          </a:prstGeom>
          <a:noFill/>
        </p:spPr>
        <p:txBody>
          <a:bodyPr wrap="square" rtlCol="0">
            <a:spAutoFit/>
          </a:bodyPr>
          <a:lstStyle>
            <a:defPPr>
              <a:defRPr lang="es-EC"/>
            </a:defPPr>
            <a:lvl1pPr>
              <a:defRPr>
                <a:latin typeface="Times New Roman" pitchFamily="18" charset="0"/>
                <a:cs typeface="Times New Roman" pitchFamily="18" charset="0"/>
              </a:defRPr>
            </a:lvl1pPr>
          </a:lstStyle>
          <a:p>
            <a:pPr algn="ctr"/>
            <a:r>
              <a:rPr lang="es-EC" b="1" smtClean="0"/>
              <a:t>SANGOLQUÍ, </a:t>
            </a:r>
            <a:r>
              <a:rPr lang="es-EC" b="1" dirty="0"/>
              <a:t>NOVIEMBRE 2016</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5024" y="205019"/>
            <a:ext cx="4264968" cy="934756"/>
          </a:xfrm>
          <a:prstGeom prst="rect">
            <a:avLst/>
          </a:prstGeom>
          <a:noFill/>
          <a:ln w="9525">
            <a:noFill/>
            <a:miter lim="800000"/>
            <a:headEnd/>
            <a:tailEnd/>
          </a:ln>
        </p:spPr>
      </p:pic>
    </p:spTree>
    <p:extLst>
      <p:ext uri="{BB962C8B-B14F-4D97-AF65-F5344CB8AC3E}">
        <p14:creationId xmlns:p14="http://schemas.microsoft.com/office/powerpoint/2010/main" val="29960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44"/>
            <a:ext cx="9144000" cy="6871165"/>
          </a:xfrm>
          <a:prstGeom prst="rect">
            <a:avLst/>
          </a:prstGeom>
          <a:noFill/>
        </p:spPr>
      </p:pic>
      <p:sp>
        <p:nvSpPr>
          <p:cNvPr id="3" name="2 CuadroTexto"/>
          <p:cNvSpPr txBox="1"/>
          <p:nvPr/>
        </p:nvSpPr>
        <p:spPr>
          <a:xfrm>
            <a:off x="2339752" y="1246113"/>
            <a:ext cx="5616624" cy="769441"/>
          </a:xfrm>
          <a:prstGeom prst="rect">
            <a:avLst/>
          </a:prstGeom>
          <a:solidFill>
            <a:schemeClr val="bg1"/>
          </a:solidFill>
        </p:spPr>
        <p:txBody>
          <a:bodyPr wrap="square" rtlCol="0">
            <a:spAutoFit/>
          </a:bodyPr>
          <a:lstStyle/>
          <a:p>
            <a:pPr algn="ctr"/>
            <a:r>
              <a:rPr lang="es-EC" sz="4400" b="1" dirty="0" smtClean="0"/>
              <a:t>HIPÓTESIS</a:t>
            </a:r>
            <a:endParaRPr lang="es-EC" sz="4400" b="1" dirty="0"/>
          </a:p>
        </p:txBody>
      </p:sp>
      <p:graphicFrame>
        <p:nvGraphicFramePr>
          <p:cNvPr id="5" name="4 Diagrama"/>
          <p:cNvGraphicFramePr/>
          <p:nvPr>
            <p:extLst>
              <p:ext uri="{D42A27DB-BD31-4B8C-83A1-F6EECF244321}">
                <p14:modId xmlns:p14="http://schemas.microsoft.com/office/powerpoint/2010/main" val="2802720604"/>
              </p:ext>
            </p:extLst>
          </p:nvPr>
        </p:nvGraphicFramePr>
        <p:xfrm>
          <a:off x="971600" y="2060848"/>
          <a:ext cx="806489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173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71165"/>
          </a:xfrm>
          <a:prstGeom prst="rect">
            <a:avLst/>
          </a:prstGeom>
        </p:spPr>
      </p:pic>
      <p:sp>
        <p:nvSpPr>
          <p:cNvPr id="2" name="1 CuadroTexto"/>
          <p:cNvSpPr txBox="1"/>
          <p:nvPr/>
        </p:nvSpPr>
        <p:spPr>
          <a:xfrm>
            <a:off x="3199561" y="1271258"/>
            <a:ext cx="3672408" cy="523220"/>
          </a:xfrm>
          <a:prstGeom prst="rect">
            <a:avLst/>
          </a:prstGeom>
          <a:noFill/>
        </p:spPr>
        <p:txBody>
          <a:bodyPr wrap="square" rtlCol="0">
            <a:spAutoFit/>
          </a:bodyPr>
          <a:lstStyle>
            <a:defPPr>
              <a:defRPr lang="es-EC"/>
            </a:defPPr>
            <a:lvl1pPr algn="ctr">
              <a:defRPr sz="2000"/>
            </a:lvl1pPr>
          </a:lstStyle>
          <a:p>
            <a:r>
              <a:rPr lang="es-EC" sz="2800" dirty="0"/>
              <a:t>TEORIAS DE SOPORTE </a:t>
            </a:r>
          </a:p>
        </p:txBody>
      </p:sp>
      <p:sp>
        <p:nvSpPr>
          <p:cNvPr id="3" name="2 CuadroTexto"/>
          <p:cNvSpPr txBox="1"/>
          <p:nvPr/>
        </p:nvSpPr>
        <p:spPr>
          <a:xfrm>
            <a:off x="1645280" y="2189789"/>
            <a:ext cx="3108562"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b="1" dirty="0" smtClean="0"/>
              <a:t>TEORÍA DE LA MOTIVACIÓN DE SIGMUD FREUD</a:t>
            </a:r>
            <a:endParaRPr lang="es-EC" b="1" dirty="0"/>
          </a:p>
          <a:p>
            <a:endParaRPr lang="es-EC" dirty="0"/>
          </a:p>
        </p:txBody>
      </p:sp>
      <p:sp>
        <p:nvSpPr>
          <p:cNvPr id="7" name="6 CuadroTexto"/>
          <p:cNvSpPr txBox="1"/>
          <p:nvPr/>
        </p:nvSpPr>
        <p:spPr>
          <a:xfrm>
            <a:off x="5634118" y="2226056"/>
            <a:ext cx="2700300" cy="86177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600" b="1" dirty="0" smtClean="0"/>
              <a:t>TEORÍA </a:t>
            </a:r>
            <a:r>
              <a:rPr lang="es-EC" sz="1600" b="1" dirty="0"/>
              <a:t>DE LA MOTIVACIÓN </a:t>
            </a:r>
            <a:r>
              <a:rPr lang="es-EC" sz="1600" b="1" dirty="0" smtClean="0"/>
              <a:t>DE MASLOW</a:t>
            </a:r>
            <a:endParaRPr lang="es-EC" sz="1600" b="1" dirty="0"/>
          </a:p>
          <a:p>
            <a:endParaRPr lang="es-EC" sz="1600" dirty="0"/>
          </a:p>
        </p:txBody>
      </p:sp>
      <p:sp>
        <p:nvSpPr>
          <p:cNvPr id="13" name="12 Flecha abajo"/>
          <p:cNvSpPr/>
          <p:nvPr/>
        </p:nvSpPr>
        <p:spPr>
          <a:xfrm>
            <a:off x="6696236" y="3357970"/>
            <a:ext cx="288032" cy="26567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14" name="13 Flecha abajo"/>
          <p:cNvSpPr/>
          <p:nvPr/>
        </p:nvSpPr>
        <p:spPr>
          <a:xfrm>
            <a:off x="2911529" y="3435582"/>
            <a:ext cx="288032" cy="26567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11" name="10 Rectángulo"/>
          <p:cNvSpPr/>
          <p:nvPr/>
        </p:nvSpPr>
        <p:spPr>
          <a:xfrm>
            <a:off x="5492196" y="4118531"/>
            <a:ext cx="2700299" cy="10772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171450" indent="-171450">
              <a:buFont typeface="Arial" pitchFamily="34" charset="0"/>
              <a:buChar char="•"/>
            </a:pPr>
            <a:r>
              <a:rPr lang="es-EC" sz="1600" b="1" dirty="0" smtClean="0">
                <a:solidFill>
                  <a:schemeClr val="dk1"/>
                </a:solidFill>
              </a:rPr>
              <a:t>Las necesidades humanas se ordenan en base a prioridades: de mas urgentes a menos urgentes</a:t>
            </a:r>
            <a:endParaRPr lang="es-EC" sz="1600" b="1" dirty="0">
              <a:solidFill>
                <a:schemeClr val="dk1"/>
              </a:solidFill>
            </a:endParaRPr>
          </a:p>
        </p:txBody>
      </p:sp>
      <p:sp>
        <p:nvSpPr>
          <p:cNvPr id="22" name="21 CuadroTexto"/>
          <p:cNvSpPr txBox="1"/>
          <p:nvPr/>
        </p:nvSpPr>
        <p:spPr>
          <a:xfrm>
            <a:off x="1408187" y="4077072"/>
            <a:ext cx="3168352"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EC"/>
            </a:defPPr>
            <a:lvl1pPr marL="171450" indent="-171450">
              <a:buFont typeface="Arial" pitchFamily="34" charset="0"/>
              <a:buChar char="•"/>
              <a:defRPr sz="1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s-EC" sz="1600" dirty="0" smtClean="0"/>
              <a:t>Gira alrededor de la motivación humana, motivaciones inconscientes que determinan nuestras decisiones y nuestros actos.</a:t>
            </a:r>
            <a:endParaRPr lang="es-EC" sz="1600" dirty="0"/>
          </a:p>
        </p:txBody>
      </p:sp>
    </p:spTree>
    <p:extLst>
      <p:ext uri="{BB962C8B-B14F-4D97-AF65-F5344CB8AC3E}">
        <p14:creationId xmlns:p14="http://schemas.microsoft.com/office/powerpoint/2010/main" val="884173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951"/>
            <a:ext cx="9144000" cy="6871165"/>
          </a:xfrm>
          <a:prstGeom prst="rect">
            <a:avLst/>
          </a:prstGeom>
        </p:spPr>
        <p:style>
          <a:lnRef idx="2">
            <a:schemeClr val="accent4"/>
          </a:lnRef>
          <a:fillRef idx="1">
            <a:schemeClr val="lt1"/>
          </a:fillRef>
          <a:effectRef idx="0">
            <a:schemeClr val="accent4"/>
          </a:effectRef>
          <a:fontRef idx="minor">
            <a:schemeClr val="dk1"/>
          </a:fontRef>
        </p:style>
      </p:pic>
      <p:sp>
        <p:nvSpPr>
          <p:cNvPr id="6" name="5 CuadroTexto"/>
          <p:cNvSpPr txBox="1"/>
          <p:nvPr/>
        </p:nvSpPr>
        <p:spPr>
          <a:xfrm>
            <a:off x="2818202" y="1484624"/>
            <a:ext cx="3600400" cy="400110"/>
          </a:xfrm>
          <a:prstGeom prst="rect">
            <a:avLst/>
          </a:prstGeom>
          <a:noFill/>
        </p:spPr>
        <p:txBody>
          <a:bodyPr wrap="square" rtlCol="0">
            <a:spAutoFit/>
          </a:bodyPr>
          <a:lstStyle>
            <a:defPPr>
              <a:defRPr lang="es-EC"/>
            </a:defPPr>
            <a:lvl1pPr algn="ctr">
              <a:defRPr sz="2000"/>
            </a:lvl1pPr>
          </a:lstStyle>
          <a:p>
            <a:r>
              <a:rPr lang="es-EC" b="1" dirty="0"/>
              <a:t>DISEÑO DE LA INVESTIGACION</a:t>
            </a:r>
          </a:p>
        </p:txBody>
      </p:sp>
      <p:sp>
        <p:nvSpPr>
          <p:cNvPr id="10" name="9 CuadroTexto"/>
          <p:cNvSpPr txBox="1"/>
          <p:nvPr/>
        </p:nvSpPr>
        <p:spPr>
          <a:xfrm>
            <a:off x="1115616" y="2564904"/>
            <a:ext cx="165618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dirty="0" smtClean="0"/>
              <a:t>CUANTITATIVO</a:t>
            </a:r>
            <a:endParaRPr lang="es-EC" dirty="0"/>
          </a:p>
        </p:txBody>
      </p:sp>
      <p:sp>
        <p:nvSpPr>
          <p:cNvPr id="20" name="19 CuadroTexto"/>
          <p:cNvSpPr txBox="1"/>
          <p:nvPr/>
        </p:nvSpPr>
        <p:spPr>
          <a:xfrm>
            <a:off x="1153616" y="4468470"/>
            <a:ext cx="165618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dirty="0" smtClean="0"/>
              <a:t>CUALITATIVO</a:t>
            </a:r>
            <a:endParaRPr lang="es-EC" dirty="0"/>
          </a:p>
        </p:txBody>
      </p:sp>
      <p:cxnSp>
        <p:nvCxnSpPr>
          <p:cNvPr id="15" name="14 Conector recto de flecha"/>
          <p:cNvCxnSpPr/>
          <p:nvPr/>
        </p:nvCxnSpPr>
        <p:spPr>
          <a:xfrm>
            <a:off x="2915816" y="2749570"/>
            <a:ext cx="1224136" cy="8234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2915816" y="3645024"/>
            <a:ext cx="1224136" cy="1008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455876" y="5907396"/>
            <a:ext cx="2952328"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sz="2000" b="1" dirty="0" smtClean="0"/>
              <a:t>Enfoque mixto</a:t>
            </a:r>
            <a:endParaRPr lang="es-EC" sz="2000" b="1" dirty="0"/>
          </a:p>
        </p:txBody>
      </p:sp>
      <p:sp>
        <p:nvSpPr>
          <p:cNvPr id="28" name="27 CuadroTexto"/>
          <p:cNvSpPr txBox="1"/>
          <p:nvPr/>
        </p:nvSpPr>
        <p:spPr>
          <a:xfrm>
            <a:off x="4211960" y="2132856"/>
            <a:ext cx="4766531"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sz="1400" dirty="0" smtClean="0"/>
              <a:t>Utilizamos datos y realidades actuales , de los principales exhibidores de proyecciones cinematográficas y audiovisuales del cantón Quito y Rumiñahui. </a:t>
            </a:r>
            <a:br>
              <a:rPr lang="es-EC" sz="1400" dirty="0" smtClean="0"/>
            </a:br>
            <a:endParaRPr lang="es-EC" sz="1400" dirty="0" smtClean="0"/>
          </a:p>
          <a:p>
            <a:r>
              <a:rPr lang="es-EC" sz="1400" dirty="0" smtClean="0"/>
              <a:t>Por ejemplo :</a:t>
            </a:r>
          </a:p>
          <a:p>
            <a:pPr marL="285750" indent="-285750">
              <a:buFont typeface="Arial" pitchFamily="34" charset="0"/>
              <a:buChar char="•"/>
            </a:pPr>
            <a:r>
              <a:rPr lang="es-EC" sz="1400" dirty="0" smtClean="0"/>
              <a:t>Numero de salas por exhibidor </a:t>
            </a:r>
            <a:endParaRPr lang="es-EC" sz="1400" dirty="0"/>
          </a:p>
          <a:p>
            <a:pPr marL="285750" indent="-285750">
              <a:buFont typeface="Arial" pitchFamily="34" charset="0"/>
              <a:buChar char="•"/>
            </a:pPr>
            <a:r>
              <a:rPr lang="es-EC" sz="1400" dirty="0" smtClean="0"/>
              <a:t>Capacidad en butacas</a:t>
            </a:r>
          </a:p>
          <a:p>
            <a:pPr marL="285750" indent="-285750">
              <a:buFont typeface="Arial" pitchFamily="34" charset="0"/>
              <a:buChar char="•"/>
            </a:pPr>
            <a:r>
              <a:rPr lang="es-EC" sz="1400" dirty="0" smtClean="0"/>
              <a:t>Formatos de salas de cine (IMAX, Digital 2D y 3D )</a:t>
            </a:r>
          </a:p>
          <a:p>
            <a:pPr marL="285750" indent="-285750">
              <a:buFont typeface="Arial" pitchFamily="34" charset="0"/>
              <a:buChar char="•"/>
            </a:pPr>
            <a:r>
              <a:rPr lang="es-EC" sz="1400" dirty="0" smtClean="0"/>
              <a:t>Costo de entradas</a:t>
            </a:r>
          </a:p>
          <a:p>
            <a:pPr marL="285750" indent="-285750">
              <a:buFont typeface="Arial" pitchFamily="34" charset="0"/>
              <a:buChar char="•"/>
            </a:pPr>
            <a:endParaRPr lang="es-EC" sz="1400" dirty="0"/>
          </a:p>
          <a:p>
            <a:r>
              <a:rPr lang="es-EC" sz="1400" dirty="0" smtClean="0"/>
              <a:t>Además  las técnicas de observación, encuestas y entrevistas con las cuales se analiza las variables como:</a:t>
            </a:r>
          </a:p>
          <a:p>
            <a:endParaRPr lang="es-EC" sz="1400" dirty="0"/>
          </a:p>
          <a:p>
            <a:pPr marL="171450" indent="-171450">
              <a:buFont typeface="Arial" pitchFamily="34" charset="0"/>
              <a:buChar char="•"/>
            </a:pPr>
            <a:r>
              <a:rPr lang="es-EC" sz="1400" dirty="0" smtClean="0"/>
              <a:t>Gestión de Mercadotecnia</a:t>
            </a:r>
          </a:p>
          <a:p>
            <a:pPr marL="171450" indent="-171450">
              <a:buFont typeface="Arial" pitchFamily="34" charset="0"/>
              <a:buChar char="•"/>
            </a:pPr>
            <a:r>
              <a:rPr lang="es-EC" sz="1400" dirty="0" smtClean="0"/>
              <a:t>Calidad del servicio</a:t>
            </a:r>
          </a:p>
          <a:p>
            <a:pPr marL="171450" indent="-171450">
              <a:buFont typeface="Arial" pitchFamily="34" charset="0"/>
              <a:buChar char="•"/>
            </a:pPr>
            <a:r>
              <a:rPr lang="es-EC" sz="1400" dirty="0" smtClean="0"/>
              <a:t>Impacto Social</a:t>
            </a:r>
            <a:endParaRPr lang="es-EC" sz="1400" dirty="0"/>
          </a:p>
        </p:txBody>
      </p:sp>
    </p:spTree>
    <p:extLst>
      <p:ext uri="{BB962C8B-B14F-4D97-AF65-F5344CB8AC3E}">
        <p14:creationId xmlns:p14="http://schemas.microsoft.com/office/powerpoint/2010/main" val="29773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20"/>
            <a:ext cx="9144000" cy="6871165"/>
          </a:xfrm>
          <a:prstGeom prst="rect">
            <a:avLst/>
          </a:prstGeom>
        </p:spPr>
        <p:style>
          <a:lnRef idx="2">
            <a:schemeClr val="accent4"/>
          </a:lnRef>
          <a:fillRef idx="1">
            <a:schemeClr val="lt1"/>
          </a:fillRef>
          <a:effectRef idx="0">
            <a:schemeClr val="accent4"/>
          </a:effectRef>
          <a:fontRef idx="minor">
            <a:schemeClr val="dk1"/>
          </a:fontRef>
        </p:style>
      </p:pic>
      <p:sp>
        <p:nvSpPr>
          <p:cNvPr id="6" name="5 CuadroTexto"/>
          <p:cNvSpPr txBox="1"/>
          <p:nvPr/>
        </p:nvSpPr>
        <p:spPr>
          <a:xfrm>
            <a:off x="1619672" y="1320272"/>
            <a:ext cx="6264696" cy="400110"/>
          </a:xfrm>
          <a:prstGeom prst="rect">
            <a:avLst/>
          </a:prstGeom>
          <a:noFill/>
        </p:spPr>
        <p:txBody>
          <a:bodyPr wrap="square" rtlCol="0">
            <a:spAutoFit/>
          </a:bodyPr>
          <a:lstStyle>
            <a:defPPr>
              <a:defRPr lang="es-EC"/>
            </a:defPPr>
            <a:lvl1pPr algn="ctr">
              <a:defRPr sz="2000"/>
            </a:lvl1pPr>
          </a:lstStyle>
          <a:p>
            <a:r>
              <a:rPr lang="es-EC" dirty="0"/>
              <a:t>TIPOLOGIA DE LA INVESTIGACION</a:t>
            </a:r>
          </a:p>
        </p:txBody>
      </p:sp>
      <p:sp>
        <p:nvSpPr>
          <p:cNvPr id="2" name="1 Triángulo isósceles"/>
          <p:cNvSpPr/>
          <p:nvPr/>
        </p:nvSpPr>
        <p:spPr>
          <a:xfrm>
            <a:off x="4067944" y="3861048"/>
            <a:ext cx="1804817" cy="1152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4087522" y="3322946"/>
            <a:ext cx="16561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Por la Finalidad</a:t>
            </a:r>
            <a:endParaRPr lang="es-EC" dirty="0"/>
          </a:p>
        </p:txBody>
      </p:sp>
      <p:sp>
        <p:nvSpPr>
          <p:cNvPr id="13" name="12 CuadroTexto"/>
          <p:cNvSpPr txBox="1"/>
          <p:nvPr/>
        </p:nvSpPr>
        <p:spPr>
          <a:xfrm>
            <a:off x="6104330" y="4534588"/>
            <a:ext cx="208823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dirty="0" smtClean="0"/>
              <a:t>Por las Fuentes de información</a:t>
            </a:r>
            <a:endParaRPr lang="es-EC" dirty="0"/>
          </a:p>
        </p:txBody>
      </p:sp>
      <p:sp>
        <p:nvSpPr>
          <p:cNvPr id="14" name="13 CuadroTexto"/>
          <p:cNvSpPr txBox="1"/>
          <p:nvPr/>
        </p:nvSpPr>
        <p:spPr>
          <a:xfrm>
            <a:off x="1763688" y="4535218"/>
            <a:ext cx="208823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smtClean="0"/>
              <a:t>Por las Unidades de Análisis</a:t>
            </a:r>
            <a:endParaRPr lang="es-EC" dirty="0"/>
          </a:p>
        </p:txBody>
      </p:sp>
      <p:sp>
        <p:nvSpPr>
          <p:cNvPr id="7" name="6 Flecha abajo"/>
          <p:cNvSpPr/>
          <p:nvPr/>
        </p:nvSpPr>
        <p:spPr>
          <a:xfrm rot="10800000">
            <a:off x="4699590" y="2872273"/>
            <a:ext cx="432048" cy="34070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9" name="8 CuadroTexto"/>
          <p:cNvSpPr txBox="1"/>
          <p:nvPr/>
        </p:nvSpPr>
        <p:spPr>
          <a:xfrm>
            <a:off x="2411760" y="1832744"/>
            <a:ext cx="525658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dirty="0" smtClean="0"/>
              <a:t>Aplicada: busca la generación de conocimientos que puedan utilizarse para resolver problemas de la sociedad.</a:t>
            </a:r>
            <a:endParaRPr lang="es-EC" dirty="0"/>
          </a:p>
        </p:txBody>
      </p:sp>
      <p:sp>
        <p:nvSpPr>
          <p:cNvPr id="11" name="10 Flecha abajo"/>
          <p:cNvSpPr/>
          <p:nvPr/>
        </p:nvSpPr>
        <p:spPr>
          <a:xfrm>
            <a:off x="6948264" y="5301208"/>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CuadroTexto"/>
          <p:cNvSpPr txBox="1"/>
          <p:nvPr/>
        </p:nvSpPr>
        <p:spPr>
          <a:xfrm>
            <a:off x="5872761" y="5826059"/>
            <a:ext cx="271614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EC"/>
            </a:defPPr>
            <a:lvl1pPr>
              <a:defRPr sz="1200"/>
            </a:lvl1pPr>
          </a:lstStyle>
          <a:p>
            <a:r>
              <a:rPr lang="es-EC" dirty="0" smtClean="0"/>
              <a:t>Documental : </a:t>
            </a:r>
            <a:r>
              <a:rPr lang="es-EC" dirty="0"/>
              <a:t>Analizar  y recopilar información de interés para la investigación a </a:t>
            </a:r>
            <a:r>
              <a:rPr lang="es-EC" dirty="0" smtClean="0"/>
              <a:t>desarrollar.</a:t>
            </a:r>
            <a:endParaRPr lang="es-EC" dirty="0"/>
          </a:p>
        </p:txBody>
      </p:sp>
      <p:sp>
        <p:nvSpPr>
          <p:cNvPr id="22" name="21 Flecha abajo"/>
          <p:cNvSpPr/>
          <p:nvPr/>
        </p:nvSpPr>
        <p:spPr>
          <a:xfrm>
            <a:off x="2555776" y="5301208"/>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CuadroTexto"/>
          <p:cNvSpPr txBox="1"/>
          <p:nvPr/>
        </p:nvSpPr>
        <p:spPr>
          <a:xfrm>
            <a:off x="1464253" y="5826059"/>
            <a:ext cx="271614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s-EC"/>
            </a:defPPr>
            <a:lvl1pPr>
              <a:defRPr sz="1200"/>
            </a:lvl1pPr>
          </a:lstStyle>
          <a:p>
            <a:r>
              <a:rPr lang="es-EC" dirty="0" smtClean="0"/>
              <a:t>IN SITU: Se estudiara el fenómeno en el lugar que ocurra y el cambio de las distintas variables .</a:t>
            </a:r>
            <a:endParaRPr lang="es-EC" dirty="0"/>
          </a:p>
        </p:txBody>
      </p:sp>
    </p:spTree>
    <p:extLst>
      <p:ext uri="{BB962C8B-B14F-4D97-AF65-F5344CB8AC3E}">
        <p14:creationId xmlns:p14="http://schemas.microsoft.com/office/powerpoint/2010/main" val="445382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020"/>
            <a:ext cx="9144000" cy="6871165"/>
          </a:xfrm>
          <a:prstGeom prst="rect">
            <a:avLst/>
          </a:prstGeom>
        </p:spPr>
        <p:style>
          <a:lnRef idx="2">
            <a:schemeClr val="accent4"/>
          </a:lnRef>
          <a:fillRef idx="1">
            <a:schemeClr val="lt1"/>
          </a:fillRef>
          <a:effectRef idx="0">
            <a:schemeClr val="accent4"/>
          </a:effectRef>
          <a:fontRef idx="minor">
            <a:schemeClr val="dk1"/>
          </a:fontRef>
        </p:style>
      </p:pic>
      <p:sp>
        <p:nvSpPr>
          <p:cNvPr id="6" name="5 CuadroTexto"/>
          <p:cNvSpPr txBox="1"/>
          <p:nvPr/>
        </p:nvSpPr>
        <p:spPr>
          <a:xfrm>
            <a:off x="1619672" y="1120217"/>
            <a:ext cx="6264696" cy="400110"/>
          </a:xfrm>
          <a:prstGeom prst="rect">
            <a:avLst/>
          </a:prstGeom>
          <a:noFill/>
        </p:spPr>
        <p:txBody>
          <a:bodyPr wrap="square" rtlCol="0">
            <a:spAutoFit/>
          </a:bodyPr>
          <a:lstStyle>
            <a:defPPr>
              <a:defRPr lang="es-EC"/>
            </a:defPPr>
            <a:lvl1pPr algn="ctr">
              <a:defRPr sz="2000"/>
            </a:lvl1pPr>
          </a:lstStyle>
          <a:p>
            <a:r>
              <a:rPr lang="es-EC" b="1" dirty="0"/>
              <a:t>TIPOLOGIA DE LA INVESTIGACION</a:t>
            </a:r>
          </a:p>
        </p:txBody>
      </p:sp>
      <p:sp>
        <p:nvSpPr>
          <p:cNvPr id="2" name="1 Triángulo isósceles"/>
          <p:cNvSpPr/>
          <p:nvPr/>
        </p:nvSpPr>
        <p:spPr>
          <a:xfrm rot="10800000">
            <a:off x="3754308" y="1885622"/>
            <a:ext cx="1804817" cy="1152128"/>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3" name="2 CuadroTexto"/>
          <p:cNvSpPr txBox="1"/>
          <p:nvPr/>
        </p:nvSpPr>
        <p:spPr>
          <a:xfrm>
            <a:off x="1619672" y="1700808"/>
            <a:ext cx="179789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s-EC"/>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Por el control de variables</a:t>
            </a:r>
          </a:p>
        </p:txBody>
      </p:sp>
      <p:sp>
        <p:nvSpPr>
          <p:cNvPr id="15" name="14 CuadroTexto"/>
          <p:cNvSpPr txBox="1"/>
          <p:nvPr/>
        </p:nvSpPr>
        <p:spPr>
          <a:xfrm>
            <a:off x="5889938" y="1700956"/>
            <a:ext cx="179789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Por </a:t>
            </a:r>
            <a:r>
              <a:rPr lang="es-EC" dirty="0" smtClean="0"/>
              <a:t>el alcance </a:t>
            </a:r>
            <a:endParaRPr lang="es-EC" dirty="0"/>
          </a:p>
        </p:txBody>
      </p:sp>
      <p:sp>
        <p:nvSpPr>
          <p:cNvPr id="17" name="16 CuadroTexto"/>
          <p:cNvSpPr txBox="1"/>
          <p:nvPr/>
        </p:nvSpPr>
        <p:spPr>
          <a:xfrm>
            <a:off x="2905211" y="4567696"/>
            <a:ext cx="217914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s-EC"/>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Principales variables </a:t>
            </a:r>
          </a:p>
        </p:txBody>
      </p:sp>
      <p:sp>
        <p:nvSpPr>
          <p:cNvPr id="18" name="17 Flecha abajo"/>
          <p:cNvSpPr/>
          <p:nvPr/>
        </p:nvSpPr>
        <p:spPr>
          <a:xfrm>
            <a:off x="2361569" y="2596934"/>
            <a:ext cx="504056" cy="28803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19" name="18 Flecha abajo"/>
          <p:cNvSpPr/>
          <p:nvPr/>
        </p:nvSpPr>
        <p:spPr>
          <a:xfrm>
            <a:off x="6536855" y="2461686"/>
            <a:ext cx="504056" cy="28803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10" name="9 CuadroTexto"/>
          <p:cNvSpPr txBox="1"/>
          <p:nvPr/>
        </p:nvSpPr>
        <p:spPr>
          <a:xfrm>
            <a:off x="1570636" y="3131157"/>
            <a:ext cx="208592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a:defRPr sz="1200"/>
            </a:lvl1pPr>
          </a:lstStyle>
          <a:p>
            <a:r>
              <a:rPr lang="es-EC" dirty="0"/>
              <a:t>No experimental: No se manipula de ninguna manera las variables de estudio.</a:t>
            </a:r>
          </a:p>
        </p:txBody>
      </p:sp>
      <p:sp>
        <p:nvSpPr>
          <p:cNvPr id="21" name="20 CuadroTexto"/>
          <p:cNvSpPr txBox="1"/>
          <p:nvPr/>
        </p:nvSpPr>
        <p:spPr>
          <a:xfrm>
            <a:off x="5816775" y="3131157"/>
            <a:ext cx="1944216"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s-EC"/>
            </a:defPPr>
            <a:lvl1pPr>
              <a:defRPr sz="1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Explicativo: Muestra definir si existe una relación entre las variables </a:t>
            </a:r>
            <a:r>
              <a:rPr lang="es-EC" dirty="0" smtClean="0"/>
              <a:t>, busca resolver algún problemas que afecta a la sociedad.</a:t>
            </a:r>
          </a:p>
          <a:p>
            <a:endParaRPr lang="es-EC" dirty="0"/>
          </a:p>
          <a:p>
            <a:r>
              <a:rPr lang="es-EC" dirty="0" smtClean="0"/>
              <a:t>Además busca definir las condiciones o variables del problema</a:t>
            </a:r>
            <a:endParaRPr lang="es-EC" dirty="0"/>
          </a:p>
        </p:txBody>
      </p:sp>
      <p:cxnSp>
        <p:nvCxnSpPr>
          <p:cNvPr id="20" name="19 Conector angular"/>
          <p:cNvCxnSpPr/>
          <p:nvPr/>
        </p:nvCxnSpPr>
        <p:spPr>
          <a:xfrm rot="16200000" flipH="1">
            <a:off x="2126203" y="3794178"/>
            <a:ext cx="784829" cy="77318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Flecha abajo"/>
          <p:cNvSpPr/>
          <p:nvPr/>
        </p:nvSpPr>
        <p:spPr>
          <a:xfrm>
            <a:off x="3754762" y="5085184"/>
            <a:ext cx="504056" cy="28803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26" name="25 CuadroTexto"/>
          <p:cNvSpPr txBox="1"/>
          <p:nvPr/>
        </p:nvSpPr>
        <p:spPr>
          <a:xfrm>
            <a:off x="2518617" y="5426193"/>
            <a:ext cx="4018237"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a:defRPr sz="1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71450" indent="-171450">
              <a:buFont typeface="Arial" pitchFamily="34" charset="0"/>
              <a:buChar char="•"/>
            </a:pPr>
            <a:r>
              <a:rPr lang="es-EC" dirty="0" smtClean="0"/>
              <a:t>Frecuencia de asistencia al cine</a:t>
            </a:r>
            <a:endParaRPr lang="es-EC" dirty="0"/>
          </a:p>
          <a:p>
            <a:pPr marL="171450" indent="-171450">
              <a:buFont typeface="Arial" pitchFamily="34" charset="0"/>
              <a:buChar char="•"/>
            </a:pPr>
            <a:r>
              <a:rPr lang="es-EC" dirty="0" smtClean="0"/>
              <a:t>Genero favorito de película</a:t>
            </a:r>
            <a:endParaRPr lang="es-EC" dirty="0"/>
          </a:p>
          <a:p>
            <a:pPr marL="171450" indent="-171450">
              <a:buFont typeface="Arial" pitchFamily="34" charset="0"/>
              <a:buChar char="•"/>
            </a:pPr>
            <a:r>
              <a:rPr lang="es-EC" dirty="0" smtClean="0"/>
              <a:t>Formato preferido  (IMAX, 2D , 3D)</a:t>
            </a:r>
            <a:endParaRPr lang="es-EC" dirty="0"/>
          </a:p>
          <a:p>
            <a:pPr marL="171450" indent="-171450">
              <a:buFont typeface="Arial" pitchFamily="34" charset="0"/>
              <a:buChar char="•"/>
            </a:pPr>
            <a:r>
              <a:rPr lang="es-EC" dirty="0" smtClean="0"/>
              <a:t>Cadena predilecta de cine</a:t>
            </a:r>
          </a:p>
          <a:p>
            <a:pPr marL="171450" indent="-171450">
              <a:buFont typeface="Arial" pitchFamily="34" charset="0"/>
              <a:buChar char="•"/>
            </a:pPr>
            <a:r>
              <a:rPr lang="es-EC" dirty="0" smtClean="0"/>
              <a:t>Motivos y factores por lo que asiste al cine</a:t>
            </a:r>
            <a:endParaRPr lang="es-EC" dirty="0"/>
          </a:p>
          <a:p>
            <a:pPr marL="171450" indent="-171450">
              <a:buFont typeface="Arial" pitchFamily="34" charset="0"/>
              <a:buChar char="•"/>
            </a:pPr>
            <a:r>
              <a:rPr lang="es-EC" dirty="0" smtClean="0"/>
              <a:t>Características principales  de una sala de cine</a:t>
            </a:r>
          </a:p>
          <a:p>
            <a:pPr marL="171450" indent="-171450">
              <a:buFont typeface="Arial" pitchFamily="34" charset="0"/>
              <a:buChar char="•"/>
            </a:pPr>
            <a:r>
              <a:rPr lang="es-EC" dirty="0" smtClean="0"/>
              <a:t>Cuanto esta dispuesto a pagar por una entrada al cine</a:t>
            </a:r>
            <a:endParaRPr lang="es-EC" dirty="0"/>
          </a:p>
        </p:txBody>
      </p:sp>
    </p:spTree>
    <p:extLst>
      <p:ext uri="{BB962C8B-B14F-4D97-AF65-F5344CB8AC3E}">
        <p14:creationId xmlns:p14="http://schemas.microsoft.com/office/powerpoint/2010/main" val="1731147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71165"/>
          </a:xfrm>
          <a:prstGeom prst="rect">
            <a:avLst/>
          </a:prstGeom>
        </p:spPr>
        <p:style>
          <a:lnRef idx="2">
            <a:schemeClr val="accent4"/>
          </a:lnRef>
          <a:fillRef idx="1">
            <a:schemeClr val="lt1"/>
          </a:fillRef>
          <a:effectRef idx="0">
            <a:schemeClr val="accent4"/>
          </a:effectRef>
          <a:fontRef idx="minor">
            <a:schemeClr val="dk1"/>
          </a:fontRef>
        </p:style>
      </p:pic>
      <p:sp>
        <p:nvSpPr>
          <p:cNvPr id="6" name="5 CuadroTexto"/>
          <p:cNvSpPr txBox="1"/>
          <p:nvPr/>
        </p:nvSpPr>
        <p:spPr>
          <a:xfrm>
            <a:off x="1651423" y="1124744"/>
            <a:ext cx="1801522" cy="400110"/>
          </a:xfrm>
          <a:prstGeom prst="rect">
            <a:avLst/>
          </a:prstGeom>
          <a:noFill/>
        </p:spPr>
        <p:txBody>
          <a:bodyPr wrap="square" rtlCol="0">
            <a:spAutoFit/>
          </a:bodyPr>
          <a:lstStyle>
            <a:defPPr>
              <a:defRPr lang="es-EC"/>
            </a:defPPr>
            <a:lvl1pPr algn="ctr">
              <a:defRPr sz="2000"/>
            </a:lvl1pPr>
          </a:lstStyle>
          <a:p>
            <a:r>
              <a:rPr lang="es-EC" dirty="0" smtClean="0"/>
              <a:t>POBLACIÓN</a:t>
            </a:r>
            <a:endParaRPr lang="es-EC" dirty="0"/>
          </a:p>
        </p:txBody>
      </p:sp>
      <p:sp>
        <p:nvSpPr>
          <p:cNvPr id="8" name="7 CuadroTexto"/>
          <p:cNvSpPr txBox="1"/>
          <p:nvPr/>
        </p:nvSpPr>
        <p:spPr>
          <a:xfrm>
            <a:off x="5220072" y="1124744"/>
            <a:ext cx="3132348" cy="400110"/>
          </a:xfrm>
          <a:prstGeom prst="rect">
            <a:avLst/>
          </a:prstGeom>
          <a:noFill/>
        </p:spPr>
        <p:txBody>
          <a:bodyPr wrap="square" rtlCol="0">
            <a:spAutoFit/>
          </a:bodyPr>
          <a:lstStyle>
            <a:defPPr>
              <a:defRPr lang="es-EC"/>
            </a:defPPr>
            <a:lvl1pPr algn="ctr">
              <a:defRPr sz="2000"/>
            </a:lvl1pPr>
          </a:lstStyle>
          <a:p>
            <a:r>
              <a:rPr lang="es-EC" dirty="0" smtClean="0"/>
              <a:t>MUESTRA</a:t>
            </a:r>
            <a:endParaRPr lang="es-EC" dirty="0"/>
          </a:p>
        </p:txBody>
      </p:sp>
      <p:sp>
        <p:nvSpPr>
          <p:cNvPr id="11" name="10 CuadroTexto"/>
          <p:cNvSpPr txBox="1"/>
          <p:nvPr/>
        </p:nvSpPr>
        <p:spPr>
          <a:xfrm>
            <a:off x="1004012" y="1582760"/>
            <a:ext cx="3096344"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Número de </a:t>
            </a:r>
            <a:r>
              <a:rPr lang="es-EC" dirty="0" smtClean="0"/>
              <a:t>personas  de los cantones Quito y Rumiñahui</a:t>
            </a:r>
            <a:endParaRPr lang="es-EC" dirty="0"/>
          </a:p>
        </p:txBody>
      </p:sp>
      <p:sp>
        <p:nvSpPr>
          <p:cNvPr id="14" name="13 Rectángulo"/>
          <p:cNvSpPr/>
          <p:nvPr/>
        </p:nvSpPr>
        <p:spPr>
          <a:xfrm>
            <a:off x="5017093" y="1589490"/>
            <a:ext cx="3096344"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200" dirty="0">
                <a:solidFill>
                  <a:schemeClr val="dk1"/>
                </a:solidFill>
              </a:rPr>
              <a:t>La muestra la determinaremos según la siguiente formula:</a:t>
            </a:r>
          </a:p>
        </p:txBody>
      </p:sp>
      <p:sp>
        <p:nvSpPr>
          <p:cNvPr id="15" name="14 Flecha derecha"/>
          <p:cNvSpPr/>
          <p:nvPr/>
        </p:nvSpPr>
        <p:spPr>
          <a:xfrm>
            <a:off x="4753124" y="2404534"/>
            <a:ext cx="1890210" cy="1051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Para población infinita:</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6794783" y="2414701"/>
                <a:ext cx="1593641" cy="6726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sSup>
                            <m:sSupPr>
                              <m:ctrlPr>
                                <a:rPr lang="es-EC" i="1">
                                  <a:latin typeface="Cambria Math"/>
                                </a:rPr>
                              </m:ctrlPr>
                            </m:sSupPr>
                            <m:e>
                              <m:r>
                                <a:rPr lang="es-EC" i="1">
                                  <a:latin typeface="Cambria Math"/>
                                </a:rPr>
                                <m:t>𝑍</m:t>
                              </m:r>
                            </m:e>
                            <m:sup>
                              <m:r>
                                <a:rPr lang="es-EC" i="1">
                                  <a:latin typeface="Cambria Math"/>
                                </a:rPr>
                                <m:t>2</m:t>
                              </m:r>
                            </m:sup>
                          </m:sSup>
                          <m:r>
                            <a:rPr lang="es-EC" i="1">
                              <a:latin typeface="Cambria Math"/>
                            </a:rPr>
                            <m:t>∗</m:t>
                          </m:r>
                          <m:r>
                            <a:rPr lang="es-EC" i="1">
                              <a:latin typeface="Cambria Math"/>
                            </a:rPr>
                            <m:t>𝑝</m:t>
                          </m:r>
                          <m:r>
                            <a:rPr lang="es-EC" i="1">
                              <a:latin typeface="Cambria Math"/>
                            </a:rPr>
                            <m:t>∗</m:t>
                          </m:r>
                          <m:r>
                            <a:rPr lang="es-EC" i="1">
                              <a:latin typeface="Cambria Math"/>
                            </a:rPr>
                            <m:t>𝑞</m:t>
                          </m:r>
                        </m:num>
                        <m:den>
                          <m:sSup>
                            <m:sSupPr>
                              <m:ctrlPr>
                                <a:rPr lang="es-EC" i="1">
                                  <a:latin typeface="Cambria Math"/>
                                </a:rPr>
                              </m:ctrlPr>
                            </m:sSupPr>
                            <m:e>
                              <m:r>
                                <a:rPr lang="es-EC" i="1">
                                  <a:latin typeface="Cambria Math"/>
                                </a:rPr>
                                <m:t>𝑒</m:t>
                              </m:r>
                            </m:e>
                            <m:sup>
                              <m:r>
                                <a:rPr lang="es-EC" i="1">
                                  <a:latin typeface="Cambria Math"/>
                                </a:rPr>
                                <m:t>2</m:t>
                              </m:r>
                            </m:sup>
                          </m:sSup>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6794783" y="2414701"/>
                <a:ext cx="1593641" cy="672620"/>
              </a:xfrm>
              <a:prstGeom prst="rect">
                <a:avLst/>
              </a:prstGeom>
              <a:blipFill rotWithShape="1">
                <a:blip r:embed="rId4"/>
                <a:stretch>
                  <a:fillRect/>
                </a:stretch>
              </a:blipFill>
            </p:spPr>
            <p:txBody>
              <a:bodyPr/>
              <a:lstStyle/>
              <a:p>
                <a:r>
                  <a:rPr lang="es-EC">
                    <a:noFill/>
                  </a:rPr>
                  <a:t> </a:t>
                </a:r>
              </a:p>
            </p:txBody>
          </p:sp>
        </mc:Fallback>
      </mc:AlternateContent>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4412580"/>
            <a:ext cx="47799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11 Rectángulo"/>
              <p:cNvSpPr/>
              <p:nvPr/>
            </p:nvSpPr>
            <p:spPr>
              <a:xfrm>
                <a:off x="6938635" y="3461346"/>
                <a:ext cx="1305935" cy="369332"/>
              </a:xfrm>
              <a:prstGeom prst="rect">
                <a:avLst/>
              </a:prstGeom>
            </p:spPr>
            <p:txBody>
              <a:bodyPr wrap="none">
                <a:spAutoFit/>
              </a:bodyPr>
              <a:lstStyle/>
              <a:p>
                <a14:m>
                  <m:oMath xmlns:m="http://schemas.openxmlformats.org/officeDocument/2006/math">
                    <m:r>
                      <a:rPr lang="es-EC" i="1">
                        <a:latin typeface="Cambria Math"/>
                      </a:rPr>
                      <m:t> </m:t>
                    </m:r>
                    <m:r>
                      <a:rPr lang="es-EC" i="1">
                        <a:latin typeface="Cambria Math"/>
                      </a:rPr>
                      <m:t>𝑛</m:t>
                    </m:r>
                    <m:r>
                      <a:rPr lang="es-EC" i="1">
                        <a:latin typeface="Cambria Math"/>
                      </a:rPr>
                      <m:t>=</m:t>
                    </m:r>
                  </m:oMath>
                </a14:m>
                <a:r>
                  <a:rPr lang="es-EC" dirty="0"/>
                  <a:t> </a:t>
                </a:r>
                <a:r>
                  <a:rPr lang="es-EC" dirty="0" smtClean="0"/>
                  <a:t>399,93</a:t>
                </a:r>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6938635" y="3461346"/>
                <a:ext cx="1305935" cy="369332"/>
              </a:xfrm>
              <a:prstGeom prst="rect">
                <a:avLst/>
              </a:prstGeom>
              <a:blipFill rotWithShape="1">
                <a:blip r:embed="rId6"/>
                <a:stretch>
                  <a:fillRect t="-8333" r="-3271" b="-26667"/>
                </a:stretch>
              </a:blipFill>
            </p:spPr>
            <p:txBody>
              <a:bodyPr/>
              <a:lstStyle/>
              <a:p>
                <a:r>
                  <a:rPr lang="es-EC">
                    <a:noFill/>
                  </a:rPr>
                  <a:t> </a:t>
                </a:r>
              </a:p>
            </p:txBody>
          </p:sp>
        </mc:Fallback>
      </mc:AlternateContent>
      <p:pic>
        <p:nvPicPr>
          <p:cNvPr id="102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2147034"/>
            <a:ext cx="4230619" cy="207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356" y="3911269"/>
            <a:ext cx="4333635" cy="347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838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20"/>
            <a:ext cx="9144000" cy="6871165"/>
          </a:xfrm>
          <a:prstGeom prst="rect">
            <a:avLst/>
          </a:prstGeom>
        </p:spPr>
        <p:style>
          <a:lnRef idx="2">
            <a:schemeClr val="accent4"/>
          </a:lnRef>
          <a:fillRef idx="1">
            <a:schemeClr val="lt1"/>
          </a:fillRef>
          <a:effectRef idx="0">
            <a:schemeClr val="accent4"/>
          </a:effectRef>
          <a:fontRef idx="minor">
            <a:schemeClr val="dk1"/>
          </a:fontRef>
        </p:style>
      </p:pic>
      <p:sp>
        <p:nvSpPr>
          <p:cNvPr id="6" name="5 CuadroTexto"/>
          <p:cNvSpPr txBox="1"/>
          <p:nvPr/>
        </p:nvSpPr>
        <p:spPr>
          <a:xfrm>
            <a:off x="1619672" y="1196752"/>
            <a:ext cx="6984776" cy="461665"/>
          </a:xfrm>
          <a:prstGeom prst="rect">
            <a:avLst/>
          </a:prstGeom>
          <a:noFill/>
        </p:spPr>
        <p:txBody>
          <a:bodyPr wrap="square" rtlCol="0">
            <a:spAutoFit/>
          </a:bodyPr>
          <a:lstStyle>
            <a:defPPr>
              <a:defRPr lang="es-EC"/>
            </a:defPPr>
            <a:lvl1pPr algn="ctr">
              <a:defRPr sz="2000"/>
            </a:lvl1pPr>
          </a:lstStyle>
          <a:p>
            <a:r>
              <a:rPr lang="es-EC" sz="2400" b="1" dirty="0" smtClean="0"/>
              <a:t>INSTRUMENTOS DE RECOLECCIÓN DE INFORMACIÓN </a:t>
            </a:r>
            <a:endParaRPr lang="es-EC" sz="2400" b="1" dirty="0"/>
          </a:p>
        </p:txBody>
      </p:sp>
      <p:graphicFrame>
        <p:nvGraphicFramePr>
          <p:cNvPr id="3" name="2 Diagrama"/>
          <p:cNvGraphicFramePr/>
          <p:nvPr>
            <p:extLst>
              <p:ext uri="{D42A27DB-BD31-4B8C-83A1-F6EECF244321}">
                <p14:modId xmlns:p14="http://schemas.microsoft.com/office/powerpoint/2010/main" val="2453955186"/>
              </p:ext>
            </p:extLst>
          </p:nvPr>
        </p:nvGraphicFramePr>
        <p:xfrm>
          <a:off x="1187624" y="1844824"/>
          <a:ext cx="756084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696" y="4579425"/>
            <a:ext cx="2304256"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453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7" name="6 CuadroTexto"/>
          <p:cNvSpPr txBox="1"/>
          <p:nvPr/>
        </p:nvSpPr>
        <p:spPr>
          <a:xfrm>
            <a:off x="1619672" y="1320272"/>
            <a:ext cx="6264696" cy="707886"/>
          </a:xfrm>
          <a:prstGeom prst="rect">
            <a:avLst/>
          </a:prstGeom>
          <a:noFill/>
        </p:spPr>
        <p:txBody>
          <a:bodyPr wrap="square" rtlCol="0">
            <a:spAutoFit/>
          </a:bodyPr>
          <a:lstStyle>
            <a:defPPr>
              <a:defRPr lang="es-EC"/>
            </a:defPPr>
            <a:lvl1pPr algn="ctr">
              <a:defRPr sz="2000"/>
            </a:lvl1pPr>
          </a:lstStyle>
          <a:p>
            <a:r>
              <a:rPr lang="es-EC" b="1" dirty="0" smtClean="0"/>
              <a:t>PROCESAMIENTO DE LA INFORMACIÓN Y ANÁLISIS DE LOS RESULTADOS</a:t>
            </a:r>
            <a:endParaRPr lang="es-EC" b="1" dirty="0"/>
          </a:p>
        </p:txBody>
      </p:sp>
      <p:sp>
        <p:nvSpPr>
          <p:cNvPr id="6" name="5 Llamada de flecha hacia abajo"/>
          <p:cNvSpPr/>
          <p:nvPr/>
        </p:nvSpPr>
        <p:spPr>
          <a:xfrm>
            <a:off x="1835696" y="3717032"/>
            <a:ext cx="6048672" cy="1656184"/>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a:t>El procesamiento de la información recolectada,  se realizará por medio de un </a:t>
            </a:r>
            <a:r>
              <a:rPr lang="es-EC" sz="1400" b="1" dirty="0" smtClean="0"/>
              <a:t>ANÁLISIS UNIVARIADO Y BIVARIADO</a:t>
            </a:r>
            <a:r>
              <a:rPr lang="es-EC" sz="1400" dirty="0" smtClean="0"/>
              <a:t>, </a:t>
            </a:r>
            <a:r>
              <a:rPr lang="es-EC" sz="1400" dirty="0"/>
              <a:t>para en función de ello conocer el comportamiento del consumidor de los hombres y mujeres de entre 18 a más de 65 años de los cantones Quito y Rumiñahui.</a:t>
            </a:r>
          </a:p>
        </p:txBody>
      </p:sp>
      <p:sp>
        <p:nvSpPr>
          <p:cNvPr id="13" name="12 CuadroTexto"/>
          <p:cNvSpPr txBox="1"/>
          <p:nvPr/>
        </p:nvSpPr>
        <p:spPr>
          <a:xfrm>
            <a:off x="1835696" y="5589240"/>
            <a:ext cx="6048672"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b="1" dirty="0"/>
              <a:t>MATRIZ CHI- CUADRADO</a:t>
            </a:r>
          </a:p>
          <a:p>
            <a:r>
              <a:rPr lang="es-EC" sz="1400" dirty="0" smtClean="0"/>
              <a:t>Es </a:t>
            </a:r>
            <a:r>
              <a:rPr lang="es-EC" sz="1400" dirty="0"/>
              <a:t>una herramienta estadística para investigaciones sociales , la cual se usa para hacer comparaciones entre dos o más variables </a:t>
            </a:r>
          </a:p>
        </p:txBody>
      </p:sp>
      <p:sp>
        <p:nvSpPr>
          <p:cNvPr id="14" name="13 CuadroTexto"/>
          <p:cNvSpPr txBox="1"/>
          <p:nvPr/>
        </p:nvSpPr>
        <p:spPr>
          <a:xfrm>
            <a:off x="1835696" y="2276872"/>
            <a:ext cx="6048672" cy="1273016"/>
          </a:xfrm>
          <a:prstGeom prst="downArrowCallou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b="1" dirty="0" smtClean="0"/>
              <a:t>TIPO DE MUESTREO ESTADÍSTICO</a:t>
            </a:r>
          </a:p>
          <a:p>
            <a:r>
              <a:rPr lang="es-EC" dirty="0" smtClean="0"/>
              <a:t>El </a:t>
            </a:r>
            <a:r>
              <a:rPr lang="es-EC" dirty="0"/>
              <a:t>tipo de muestreo probabilístico a utilizarse será el muestreo aleatorio simple, en el cual el procedimiento de selección es completamente al azar, por lo que todos los elementos de la determinada población tienen la misma probabilidad de ser elegidos.</a:t>
            </a:r>
          </a:p>
        </p:txBody>
      </p:sp>
    </p:spTree>
    <p:extLst>
      <p:ext uri="{BB962C8B-B14F-4D97-AF65-F5344CB8AC3E}">
        <p14:creationId xmlns:p14="http://schemas.microsoft.com/office/powerpoint/2010/main" val="4071634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03" y="-1"/>
            <a:ext cx="9144000" cy="6871165"/>
          </a:xfrm>
          <a:prstGeom prst="rect">
            <a:avLst/>
          </a:prstGeom>
          <a:noFill/>
          <a:ln w="9525">
            <a:noFill/>
            <a:miter lim="800000"/>
            <a:headEnd/>
            <a:tailEnd/>
          </a:ln>
        </p:spPr>
      </p:pic>
      <p:graphicFrame>
        <p:nvGraphicFramePr>
          <p:cNvPr id="4" name="3 Diagrama"/>
          <p:cNvGraphicFramePr/>
          <p:nvPr>
            <p:extLst>
              <p:ext uri="{D42A27DB-BD31-4B8C-83A1-F6EECF244321}">
                <p14:modId xmlns:p14="http://schemas.microsoft.com/office/powerpoint/2010/main" val="1552441756"/>
              </p:ext>
            </p:extLst>
          </p:nvPr>
        </p:nvGraphicFramePr>
        <p:xfrm>
          <a:off x="3131840" y="764704"/>
          <a:ext cx="5892316" cy="6038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395536" y="1052736"/>
            <a:ext cx="4968552" cy="523220"/>
          </a:xfrm>
          <a:prstGeom prst="rect">
            <a:avLst/>
          </a:prstGeom>
          <a:noFill/>
        </p:spPr>
        <p:txBody>
          <a:bodyPr wrap="square" rtlCol="0">
            <a:spAutoFit/>
          </a:bodyPr>
          <a:lstStyle>
            <a:defPPr>
              <a:defRPr lang="es-EC"/>
            </a:defPPr>
            <a:lvl1pPr algn="ctr">
              <a:defRPr sz="2000"/>
            </a:lvl1pPr>
          </a:lstStyle>
          <a:p>
            <a:r>
              <a:rPr lang="es-EC" sz="2800" b="1" dirty="0" smtClean="0"/>
              <a:t>ESTUDIO DE MERCADO </a:t>
            </a:r>
            <a:endParaRPr lang="es-EC" sz="2800" b="1" dirty="0"/>
          </a:p>
        </p:txBody>
      </p:sp>
      <p:sp>
        <p:nvSpPr>
          <p:cNvPr id="2" name="1 Llamada de flecha a la derecha"/>
          <p:cNvSpPr/>
          <p:nvPr/>
        </p:nvSpPr>
        <p:spPr>
          <a:xfrm>
            <a:off x="467544" y="1620083"/>
            <a:ext cx="3456384" cy="4401205"/>
          </a:xfrm>
          <a:prstGeom prst="rightArrowCallout">
            <a:avLst>
              <a:gd name="adj1" fmla="val 32685"/>
              <a:gd name="adj2" fmla="val 29192"/>
              <a:gd name="adj3" fmla="val 25699"/>
              <a:gd name="adj4" fmla="val 70529"/>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1400" dirty="0" smtClean="0"/>
              <a:t>En la investigación realizada se evidencia que las personas que mas asisten al cine se encuentran entre los 18 a 37 años, esto sin mencionar que la mayoría de la promoción y películas en la actualidad esta dirigida a niños que viene a ser un nicho de mercado muy diferente. Pero se evidencia que la cantidad mayor de personas que asisten al cine en general son solteros con un 64% de la población encuestada. En cuanto al nivel de ingresos se </a:t>
            </a:r>
            <a:r>
              <a:rPr lang="es-EC" sz="1400" dirty="0"/>
              <a:t>puede </a:t>
            </a:r>
            <a:r>
              <a:rPr lang="es-EC" sz="1400" dirty="0" smtClean="0"/>
              <a:t>que </a:t>
            </a:r>
            <a:r>
              <a:rPr lang="es-EC" sz="1400" dirty="0"/>
              <a:t>el 44</a:t>
            </a:r>
            <a:r>
              <a:rPr lang="es-EC" sz="1400" dirty="0" smtClean="0"/>
              <a:t>% de la población de estudio gana entre 360&lt;=500, lo que indica que asistir al cine es una necesidad.</a:t>
            </a:r>
            <a:endParaRPr lang="es-EC" sz="1400" dirty="0"/>
          </a:p>
        </p:txBody>
      </p:sp>
    </p:spTree>
    <p:extLst>
      <p:ext uri="{BB962C8B-B14F-4D97-AF65-F5344CB8AC3E}">
        <p14:creationId xmlns:p14="http://schemas.microsoft.com/office/powerpoint/2010/main" val="997583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8" name="7 CuadroTexto"/>
          <p:cNvSpPr txBox="1"/>
          <p:nvPr/>
        </p:nvSpPr>
        <p:spPr>
          <a:xfrm>
            <a:off x="1259632" y="1012666"/>
            <a:ext cx="6264696" cy="400110"/>
          </a:xfrm>
          <a:prstGeom prst="rect">
            <a:avLst/>
          </a:prstGeom>
          <a:noFill/>
        </p:spPr>
        <p:txBody>
          <a:bodyPr wrap="square" rtlCol="0">
            <a:spAutoFit/>
          </a:bodyPr>
          <a:lstStyle>
            <a:defPPr>
              <a:defRPr lang="es-EC"/>
            </a:defPPr>
            <a:lvl1pPr algn="ctr">
              <a:defRPr sz="2000"/>
            </a:lvl1pPr>
          </a:lstStyle>
          <a:p>
            <a:r>
              <a:rPr lang="es-EC" b="1" dirty="0" smtClean="0"/>
              <a:t>COMPROBACION DE HIPOTESIS</a:t>
            </a:r>
            <a:endParaRPr lang="es-EC" b="1" dirty="0"/>
          </a:p>
        </p:txBody>
      </p:sp>
      <p:sp>
        <p:nvSpPr>
          <p:cNvPr id="7" name="6 Lágrima"/>
          <p:cNvSpPr/>
          <p:nvPr/>
        </p:nvSpPr>
        <p:spPr>
          <a:xfrm>
            <a:off x="107504" y="1556792"/>
            <a:ext cx="2592288" cy="2592288"/>
          </a:xfrm>
          <a:prstGeom prst="teardrop">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1200" dirty="0"/>
              <a:t>HB1: La población de estudio reconoce que el motivo principal por el que asiste a una sala de cine es por actividad de entretenimiento y diversión, además el factor principal por el que asisten a una sala de cine es por el tráiler o avance de la película.</a:t>
            </a:r>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2890045" y="1874442"/>
            <a:ext cx="6146452" cy="2199594"/>
          </a:xfrm>
          <a:prstGeom prst="rect">
            <a:avLst/>
          </a:prstGeom>
          <a:noFill/>
          <a:ln>
            <a:noFill/>
          </a:ln>
        </p:spPr>
      </p:pic>
      <p:pic>
        <p:nvPicPr>
          <p:cNvPr id="12" name="11 Imagen"/>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138010"/>
            <a:ext cx="6120681" cy="2675366"/>
          </a:xfrm>
          <a:prstGeom prst="rect">
            <a:avLst/>
          </a:prstGeom>
          <a:noFill/>
        </p:spPr>
      </p:pic>
      <p:sp>
        <p:nvSpPr>
          <p:cNvPr id="10" name="9 CuadroTexto"/>
          <p:cNvSpPr txBox="1"/>
          <p:nvPr/>
        </p:nvSpPr>
        <p:spPr>
          <a:xfrm>
            <a:off x="2915816" y="1412776"/>
            <a:ext cx="5917032" cy="461665"/>
          </a:xfrm>
          <a:prstGeom prst="rect">
            <a:avLst/>
          </a:prstGeom>
          <a:noFill/>
        </p:spPr>
        <p:txBody>
          <a:bodyPr wrap="square" rtlCol="0">
            <a:spAutoFit/>
          </a:bodyPr>
          <a:lstStyle/>
          <a:p>
            <a:r>
              <a:rPr lang="es-EC" sz="1200" b="1" dirty="0"/>
              <a:t>¿Por qué motivos usted asiste a una sala de cine? vs ¿Seleccione los factores por la que usted asiste a una sala de cine?</a:t>
            </a:r>
          </a:p>
        </p:txBody>
      </p:sp>
    </p:spTree>
    <p:extLst>
      <p:ext uri="{BB962C8B-B14F-4D97-AF65-F5344CB8AC3E}">
        <p14:creationId xmlns:p14="http://schemas.microsoft.com/office/powerpoint/2010/main" val="4071634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Conector recto de flecha"/>
          <p:cNvCxnSpPr/>
          <p:nvPr/>
        </p:nvCxnSpPr>
        <p:spPr>
          <a:xfrm flipV="1">
            <a:off x="1986270" y="4395063"/>
            <a:ext cx="288031" cy="92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 y="25240"/>
            <a:ext cx="9144000" cy="6871165"/>
          </a:xfrm>
          <a:prstGeom prst="rect">
            <a:avLst/>
          </a:prstGeom>
          <a:noFill/>
          <a:ln w="9525">
            <a:noFill/>
            <a:miter lim="800000"/>
            <a:headEnd/>
            <a:tailEnd/>
          </a:ln>
        </p:spPr>
      </p:pic>
      <p:sp>
        <p:nvSpPr>
          <p:cNvPr id="7" name="6 CuadroTexto"/>
          <p:cNvSpPr txBox="1"/>
          <p:nvPr/>
        </p:nvSpPr>
        <p:spPr>
          <a:xfrm>
            <a:off x="3347864" y="1196752"/>
            <a:ext cx="3024336" cy="369332"/>
          </a:xfrm>
          <a:prstGeom prst="rect">
            <a:avLst/>
          </a:prstGeom>
          <a:noFill/>
        </p:spPr>
        <p:txBody>
          <a:bodyPr wrap="square" rtlCol="0">
            <a:spAutoFit/>
          </a:bodyPr>
          <a:lstStyle/>
          <a:p>
            <a:endParaRPr lang="es-EC" dirty="0"/>
          </a:p>
        </p:txBody>
      </p:sp>
      <p:sp>
        <p:nvSpPr>
          <p:cNvPr id="8" name="7 CuadroTexto"/>
          <p:cNvSpPr txBox="1"/>
          <p:nvPr/>
        </p:nvSpPr>
        <p:spPr>
          <a:xfrm>
            <a:off x="4974534" y="663619"/>
            <a:ext cx="3960440" cy="400110"/>
          </a:xfrm>
          <a:prstGeom prst="rect">
            <a:avLst/>
          </a:prstGeom>
          <a:noFill/>
        </p:spPr>
        <p:txBody>
          <a:bodyPr wrap="square" rtlCol="0">
            <a:spAutoFit/>
          </a:bodyPr>
          <a:lstStyle>
            <a:defPPr>
              <a:defRPr lang="es-EC"/>
            </a:defPPr>
            <a:lvl1pPr algn="ctr">
              <a:defRPr sz="2000">
                <a:latin typeface="Times New Roman" pitchFamily="18" charset="0"/>
                <a:cs typeface="Times New Roman" pitchFamily="18" charset="0"/>
              </a:defRPr>
            </a:lvl1pPr>
          </a:lstStyle>
          <a:p>
            <a:r>
              <a:rPr lang="es-EC" b="1" dirty="0"/>
              <a:t>ANTECEDENTES </a:t>
            </a:r>
          </a:p>
        </p:txBody>
      </p:sp>
      <p:sp>
        <p:nvSpPr>
          <p:cNvPr id="9" name="8 CuadroTexto"/>
          <p:cNvSpPr txBox="1"/>
          <p:nvPr/>
        </p:nvSpPr>
        <p:spPr>
          <a:xfrm>
            <a:off x="1547664" y="2276872"/>
            <a:ext cx="792088" cy="369332"/>
          </a:xfrm>
          <a:prstGeom prst="rect">
            <a:avLst/>
          </a:prstGeom>
          <a:noFill/>
        </p:spPr>
        <p:txBody>
          <a:bodyPr wrap="square" rtlCol="0">
            <a:spAutoFit/>
          </a:bodyPr>
          <a:lstStyle/>
          <a:p>
            <a:endParaRPr lang="es-EC" dirty="0"/>
          </a:p>
        </p:txBody>
      </p:sp>
      <p:sp>
        <p:nvSpPr>
          <p:cNvPr id="1038" name="1037 Elipse"/>
          <p:cNvSpPr/>
          <p:nvPr/>
        </p:nvSpPr>
        <p:spPr>
          <a:xfrm>
            <a:off x="3520229" y="3416503"/>
            <a:ext cx="439296" cy="1879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1 Rectángulo redondeado"/>
          <p:cNvSpPr/>
          <p:nvPr/>
        </p:nvSpPr>
        <p:spPr>
          <a:xfrm>
            <a:off x="1098026" y="1381418"/>
            <a:ext cx="3524354"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200" dirty="0"/>
              <a:t>Desde tiempos antiguos se tenía el interés del movimiento y su </a:t>
            </a:r>
            <a:r>
              <a:rPr lang="es-EC" sz="1200" dirty="0" smtClean="0"/>
              <a:t>representación. </a:t>
            </a:r>
            <a:r>
              <a:rPr lang="es-EC" sz="1200" dirty="0"/>
              <a:t>En el siglo X A.C. los científicos trabajaban en la física de la luz</a:t>
            </a:r>
          </a:p>
        </p:txBody>
      </p:sp>
      <p:sp>
        <p:nvSpPr>
          <p:cNvPr id="24" name="23 Rectángulo redondeado"/>
          <p:cNvSpPr/>
          <p:nvPr/>
        </p:nvSpPr>
        <p:spPr>
          <a:xfrm>
            <a:off x="5432132" y="1381418"/>
            <a:ext cx="3512105"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200" dirty="0"/>
              <a:t>El más importante fue la cámara oscura, </a:t>
            </a:r>
            <a:r>
              <a:rPr lang="es-EC" sz="1200" dirty="0" smtClean="0"/>
              <a:t>instrumento </a:t>
            </a:r>
            <a:r>
              <a:rPr lang="es-EC" sz="1200" dirty="0"/>
              <a:t>óptico que proyecta una imagen plana sobre la parte interior de su superficie.</a:t>
            </a:r>
          </a:p>
        </p:txBody>
      </p:sp>
      <p:sp>
        <p:nvSpPr>
          <p:cNvPr id="26" name="25 Rectángulo redondeado"/>
          <p:cNvSpPr/>
          <p:nvPr/>
        </p:nvSpPr>
        <p:spPr>
          <a:xfrm>
            <a:off x="5092177" y="3884161"/>
            <a:ext cx="3842797" cy="11141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200" dirty="0"/>
              <a:t>1893 en que los hermanos Lumiere estudian </a:t>
            </a:r>
            <a:r>
              <a:rPr lang="es-EC" sz="1200" dirty="0" smtClean="0"/>
              <a:t>el </a:t>
            </a:r>
            <a:r>
              <a:rPr lang="es-EC" sz="1200" dirty="0"/>
              <a:t>mecanismo del  Kinetoscopio y tras varias investigaciones </a:t>
            </a:r>
            <a:r>
              <a:rPr lang="es-EC" sz="1200" dirty="0" smtClean="0"/>
              <a:t>crean </a:t>
            </a:r>
            <a:r>
              <a:rPr lang="es-EC" sz="1200" dirty="0"/>
              <a:t>el primer dispositivo capaz de filmar y proyectar imágenes en movimiento, el </a:t>
            </a:r>
            <a:r>
              <a:rPr lang="es-EC" sz="1200" dirty="0" smtClean="0"/>
              <a:t>Cinematógrafo</a:t>
            </a:r>
            <a:r>
              <a:rPr lang="es-EC" sz="1200" dirty="0"/>
              <a:t>. Su película más conocida es Le </a:t>
            </a:r>
            <a:r>
              <a:rPr lang="es-EC" sz="1200" dirty="0" err="1"/>
              <a:t>Voyage</a:t>
            </a:r>
            <a:r>
              <a:rPr lang="es-EC" sz="1200" dirty="0"/>
              <a:t> </a:t>
            </a:r>
            <a:r>
              <a:rPr lang="es-EC" sz="1200" dirty="0" err="1"/>
              <a:t>Dans</a:t>
            </a:r>
            <a:r>
              <a:rPr lang="es-EC" sz="1200" dirty="0"/>
              <a:t> La </a:t>
            </a:r>
            <a:r>
              <a:rPr lang="es-EC" sz="1200" dirty="0" err="1" smtClean="0"/>
              <a:t>Lune</a:t>
            </a:r>
            <a:r>
              <a:rPr lang="es-EC" sz="1200" dirty="0" smtClean="0"/>
              <a:t> (</a:t>
            </a:r>
            <a:r>
              <a:rPr lang="es-EC" sz="1200" dirty="0"/>
              <a:t>1902)</a:t>
            </a:r>
          </a:p>
        </p:txBody>
      </p:sp>
      <p:sp>
        <p:nvSpPr>
          <p:cNvPr id="28" name="27 Rectángulo redondeado"/>
          <p:cNvSpPr/>
          <p:nvPr/>
        </p:nvSpPr>
        <p:spPr>
          <a:xfrm>
            <a:off x="2856656" y="2290810"/>
            <a:ext cx="6120680" cy="7107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200" dirty="0"/>
              <a:t>El 14 de </a:t>
            </a:r>
            <a:r>
              <a:rPr lang="es-EC" sz="1200" dirty="0" smtClean="0"/>
              <a:t>abril 1894, </a:t>
            </a:r>
            <a:r>
              <a:rPr lang="es-EC" sz="1200" dirty="0"/>
              <a:t>los Hermanos Holland abren en Nueva York la primera sala especialmente diseñada para </a:t>
            </a:r>
            <a:r>
              <a:rPr lang="es-EC" sz="1200" dirty="0" smtClean="0"/>
              <a:t>Kinetoscopio y</a:t>
            </a:r>
            <a:r>
              <a:rPr lang="es-EC" sz="1200" dirty="0"/>
              <a:t>, por primera vez, se exhibe comercialmente una película </a:t>
            </a:r>
            <a:r>
              <a:rPr lang="es-EC" sz="1200" dirty="0" smtClean="0"/>
              <a:t>en una sala al público.</a:t>
            </a:r>
            <a:endParaRPr lang="es-EC" sz="1200" dirty="0"/>
          </a:p>
        </p:txBody>
      </p:sp>
      <p:sp>
        <p:nvSpPr>
          <p:cNvPr id="29" name="28 Rectángulo redondeado"/>
          <p:cNvSpPr/>
          <p:nvPr/>
        </p:nvSpPr>
        <p:spPr>
          <a:xfrm>
            <a:off x="467544" y="3983078"/>
            <a:ext cx="2568175" cy="9453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200" dirty="0" smtClean="0"/>
              <a:t>En el transcurso del tiempo ha evolucionando el cine con la creación de salas y en los años setenta nace una nueva tecnología, el comienzo de la era digital.</a:t>
            </a:r>
            <a:endParaRPr lang="es-EC" sz="1200" dirty="0"/>
          </a:p>
        </p:txBody>
      </p:sp>
      <p:sp>
        <p:nvSpPr>
          <p:cNvPr id="32" name="31 Rectángulo redondeado"/>
          <p:cNvSpPr/>
          <p:nvPr/>
        </p:nvSpPr>
        <p:spPr>
          <a:xfrm>
            <a:off x="5082326" y="5653065"/>
            <a:ext cx="3862500"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200" dirty="0"/>
              <a:t>En Ecuador a partir del 2010 comienza con CineMark, un cine que busca una mayor inmersión del espectador combinando el cine IMAX 3D mas efectos atmosféricos reales en vivo (viento, lluvia, aire, fuego, niebla y hasta olores)</a:t>
            </a:r>
          </a:p>
        </p:txBody>
      </p:sp>
      <p:cxnSp>
        <p:nvCxnSpPr>
          <p:cNvPr id="5" name="4 Conector recto de flecha"/>
          <p:cNvCxnSpPr>
            <a:stCxn id="2" idx="3"/>
            <a:endCxn id="24" idx="1"/>
          </p:cNvCxnSpPr>
          <p:nvPr/>
        </p:nvCxnSpPr>
        <p:spPr>
          <a:xfrm>
            <a:off x="4622380" y="1669450"/>
            <a:ext cx="80975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50" name="4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169446"/>
            <a:ext cx="1759027" cy="2715938"/>
          </a:xfrm>
          <a:prstGeom prst="rect">
            <a:avLst/>
          </a:prstGeom>
        </p:spPr>
      </p:pic>
      <p:sp>
        <p:nvSpPr>
          <p:cNvPr id="31" name="30 Rectángulo redondeado"/>
          <p:cNvSpPr/>
          <p:nvPr/>
        </p:nvSpPr>
        <p:spPr>
          <a:xfrm>
            <a:off x="97025" y="5661248"/>
            <a:ext cx="3862500"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200" dirty="0"/>
              <a:t>En el 2000 la tecnología con nombre IMAX, perfecciona el sistema 3D en la industria como una oferta para asistir a salas de cine nuevo, las películas cambiaron a un formato mucho mas grande que 35 milímetros y una ilusión de tercera dimensión con una imagen de altísima calidad.</a:t>
            </a:r>
          </a:p>
        </p:txBody>
      </p:sp>
      <p:cxnSp>
        <p:nvCxnSpPr>
          <p:cNvPr id="16" name="15 Conector recto de flecha"/>
          <p:cNvCxnSpPr>
            <a:stCxn id="24" idx="2"/>
            <a:endCxn id="28" idx="0"/>
          </p:cNvCxnSpPr>
          <p:nvPr/>
        </p:nvCxnSpPr>
        <p:spPr>
          <a:xfrm flipH="1">
            <a:off x="5916996" y="1957482"/>
            <a:ext cx="1271189" cy="33332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 name="22 Conector recto de flecha"/>
          <p:cNvCxnSpPr>
            <a:stCxn id="28" idx="2"/>
            <a:endCxn id="26" idx="0"/>
          </p:cNvCxnSpPr>
          <p:nvPr/>
        </p:nvCxnSpPr>
        <p:spPr>
          <a:xfrm>
            <a:off x="5916996" y="3001598"/>
            <a:ext cx="1096580" cy="88256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8" name="37 Conector recto de flecha"/>
          <p:cNvCxnSpPr>
            <a:stCxn id="26" idx="1"/>
            <a:endCxn id="29" idx="3"/>
          </p:cNvCxnSpPr>
          <p:nvPr/>
        </p:nvCxnSpPr>
        <p:spPr>
          <a:xfrm flipH="1">
            <a:off x="3035719" y="4441229"/>
            <a:ext cx="2056458" cy="1454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1" name="40 Conector recto de flecha"/>
          <p:cNvCxnSpPr>
            <a:stCxn id="29" idx="2"/>
            <a:endCxn id="31" idx="0"/>
          </p:cNvCxnSpPr>
          <p:nvPr/>
        </p:nvCxnSpPr>
        <p:spPr>
          <a:xfrm>
            <a:off x="1751632" y="4928474"/>
            <a:ext cx="276643" cy="73277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4" name="43 Conector recto de flecha"/>
          <p:cNvCxnSpPr>
            <a:endCxn id="32" idx="1"/>
          </p:cNvCxnSpPr>
          <p:nvPr/>
        </p:nvCxnSpPr>
        <p:spPr>
          <a:xfrm>
            <a:off x="3959525" y="6193125"/>
            <a:ext cx="1122801"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45" name="4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62" y="2104130"/>
            <a:ext cx="2654768" cy="1780031"/>
          </a:xfrm>
          <a:prstGeom prst="rect">
            <a:avLst/>
          </a:prstGeom>
        </p:spPr>
      </p:pic>
      <p:pic>
        <p:nvPicPr>
          <p:cNvPr id="2050" name="Picture 2" descr="Resultado de imagen para historia del c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6346" y="3059250"/>
            <a:ext cx="1038407" cy="8031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historia del cin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059832" y="3068960"/>
            <a:ext cx="1995604" cy="958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619672" y="1320272"/>
            <a:ext cx="6264696" cy="400110"/>
          </a:xfrm>
          <a:prstGeom prst="rect">
            <a:avLst/>
          </a:prstGeom>
          <a:noFill/>
        </p:spPr>
        <p:txBody>
          <a:bodyPr wrap="square" rtlCol="0">
            <a:spAutoFit/>
          </a:bodyPr>
          <a:lstStyle>
            <a:defPPr>
              <a:defRPr lang="es-EC"/>
            </a:defPPr>
            <a:lvl1pPr algn="ctr">
              <a:defRPr sz="2000"/>
            </a:lvl1pPr>
          </a:lstStyle>
          <a:p>
            <a:r>
              <a:rPr lang="es-EC" b="1" dirty="0" smtClean="0"/>
              <a:t>CHI-CUADRADO</a:t>
            </a:r>
            <a:endParaRPr lang="es-EC" b="1" dirty="0"/>
          </a:p>
        </p:txBody>
      </p:sp>
      <p:sp>
        <p:nvSpPr>
          <p:cNvPr id="3" name="2 Rectángulo"/>
          <p:cNvSpPr/>
          <p:nvPr/>
        </p:nvSpPr>
        <p:spPr>
          <a:xfrm>
            <a:off x="611560" y="1772816"/>
            <a:ext cx="8424936" cy="276999"/>
          </a:xfrm>
          <a:prstGeom prst="rect">
            <a:avLst/>
          </a:prstGeom>
        </p:spPr>
        <p:txBody>
          <a:bodyPr wrap="square">
            <a:spAutoFit/>
          </a:bodyPr>
          <a:lstStyle/>
          <a:p>
            <a:pPr lvl="1"/>
            <a:r>
              <a:rPr lang="es-EC" sz="1200" b="1" dirty="0"/>
              <a:t>¿Por qué motivos usted asiste a una sala de cine? vs ¿Seleccione los factores por la que usted asiste a una sala de cine?</a:t>
            </a:r>
            <a:endParaRPr lang="es-EC" sz="1200" dirty="0">
              <a:effectLst/>
            </a:endParaRPr>
          </a:p>
        </p:txBody>
      </p:sp>
      <p:pic>
        <p:nvPicPr>
          <p:cNvPr id="9" name="8 Imagen"/>
          <p:cNvPicPr/>
          <p:nvPr/>
        </p:nvPicPr>
        <p:blipFill rotWithShape="1">
          <a:blip r:embed="rId3" cstate="print">
            <a:extLst>
              <a:ext uri="{28A0092B-C50C-407E-A947-70E740481C1C}">
                <a14:useLocalDpi xmlns:a14="http://schemas.microsoft.com/office/drawing/2010/main" val="0"/>
              </a:ext>
            </a:extLst>
          </a:blip>
          <a:srcRect t="8973"/>
          <a:stretch/>
        </p:blipFill>
        <p:spPr bwMode="auto">
          <a:xfrm>
            <a:off x="1763689" y="2492896"/>
            <a:ext cx="5976664" cy="2006124"/>
          </a:xfrm>
          <a:prstGeom prst="rect">
            <a:avLst/>
          </a:prstGeom>
          <a:noFill/>
          <a:ln>
            <a:noFill/>
          </a:ln>
          <a:extLst>
            <a:ext uri="{53640926-AAD7-44D8-BBD7-CCE9431645EC}">
              <a14:shadowObscured xmlns:a14="http://schemas.microsoft.com/office/drawing/2010/main"/>
            </a:ext>
          </a:extLst>
        </p:spPr>
      </p:pic>
      <p:sp>
        <p:nvSpPr>
          <p:cNvPr id="10" name="CuadroTexto 4"/>
          <p:cNvSpPr txBox="1"/>
          <p:nvPr/>
        </p:nvSpPr>
        <p:spPr>
          <a:xfrm>
            <a:off x="1475656" y="5013176"/>
            <a:ext cx="7294978" cy="830997"/>
          </a:xfrm>
          <a:prstGeom prst="rect">
            <a:avLst/>
          </a:prstGeom>
          <a:noFill/>
        </p:spPr>
        <p:txBody>
          <a:bodyPr wrap="square" rtlCol="0">
            <a:spAutoFit/>
          </a:bodyPr>
          <a:lstStyle/>
          <a:p>
            <a:pPr algn="just"/>
            <a:r>
              <a:rPr lang="es-EC" sz="1200" b="1" dirty="0"/>
              <a:t>Análisis: </a:t>
            </a:r>
            <a:r>
              <a:rPr lang="es-EC" sz="1200" dirty="0"/>
              <a:t>Si el grado de significancia o error es &lt;0,05 acepto la hipótesis H1, por lo cual se determina relación entre los datos observados y los datos esperados. Al realizar el cruce entre las variables </a:t>
            </a:r>
            <a:r>
              <a:rPr lang="es-EC" sz="1200" dirty="0" smtClean="0"/>
              <a:t>se </a:t>
            </a:r>
            <a:r>
              <a:rPr lang="es-EC" sz="1200" dirty="0"/>
              <a:t>determinó un nivel de significancia de </a:t>
            </a:r>
            <a:r>
              <a:rPr lang="es-EC" sz="1200" dirty="0" smtClean="0"/>
              <a:t>0,035 </a:t>
            </a:r>
            <a:r>
              <a:rPr lang="es-EC" sz="1200" dirty="0"/>
              <a:t>el cual es menor al 0,05 por lo tanto aceptamos la Hipótesis H1.</a:t>
            </a:r>
          </a:p>
          <a:p>
            <a:pPr algn="just"/>
            <a:endParaRPr lang="es-EC" sz="1200" dirty="0"/>
          </a:p>
        </p:txBody>
      </p:sp>
    </p:spTree>
    <p:extLst>
      <p:ext uri="{BB962C8B-B14F-4D97-AF65-F5344CB8AC3E}">
        <p14:creationId xmlns:p14="http://schemas.microsoft.com/office/powerpoint/2010/main" val="4071634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8" name="7 CuadroTexto"/>
          <p:cNvSpPr txBox="1"/>
          <p:nvPr/>
        </p:nvSpPr>
        <p:spPr>
          <a:xfrm>
            <a:off x="1259632" y="1012666"/>
            <a:ext cx="6264696" cy="400110"/>
          </a:xfrm>
          <a:prstGeom prst="rect">
            <a:avLst/>
          </a:prstGeom>
          <a:noFill/>
        </p:spPr>
        <p:txBody>
          <a:bodyPr wrap="square" rtlCol="0">
            <a:spAutoFit/>
          </a:bodyPr>
          <a:lstStyle>
            <a:defPPr>
              <a:defRPr lang="es-EC"/>
            </a:defPPr>
            <a:lvl1pPr algn="ctr">
              <a:defRPr sz="2000"/>
            </a:lvl1pPr>
          </a:lstStyle>
          <a:p>
            <a:r>
              <a:rPr lang="es-EC" b="1" dirty="0" smtClean="0"/>
              <a:t>COMPROBACION DE HIPOTESIS</a:t>
            </a:r>
            <a:endParaRPr lang="es-EC" b="1" dirty="0"/>
          </a:p>
        </p:txBody>
      </p:sp>
      <p:sp>
        <p:nvSpPr>
          <p:cNvPr id="7" name="6 Lágrima"/>
          <p:cNvSpPr/>
          <p:nvPr/>
        </p:nvSpPr>
        <p:spPr>
          <a:xfrm>
            <a:off x="1115616" y="2139437"/>
            <a:ext cx="2592288" cy="2592288"/>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s-EC" sz="1200" dirty="0"/>
              <a:t>HB2: Los mayor cantidad de consumidores del cantón Quito y Rumiñahui de salas de cine, prefieren Multicines como mejor opción.</a:t>
            </a:r>
          </a:p>
        </p:txBody>
      </p:sp>
      <p:sp>
        <p:nvSpPr>
          <p:cNvPr id="10" name="9 CuadroTexto"/>
          <p:cNvSpPr txBox="1"/>
          <p:nvPr/>
        </p:nvSpPr>
        <p:spPr>
          <a:xfrm>
            <a:off x="4572000" y="1561783"/>
            <a:ext cx="3907727" cy="338554"/>
          </a:xfrm>
          <a:prstGeom prst="rect">
            <a:avLst/>
          </a:prstGeom>
          <a:noFill/>
        </p:spPr>
        <p:txBody>
          <a:bodyPr wrap="square" rtlCol="0">
            <a:spAutoFit/>
          </a:bodyPr>
          <a:lstStyle/>
          <a:p>
            <a:r>
              <a:rPr lang="es-EC" sz="1600" b="1" dirty="0"/>
              <a:t>¿Cuál es su cadena de cine predilecta?</a:t>
            </a:r>
          </a:p>
        </p:txBody>
      </p:sp>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77316"/>
            <a:ext cx="3770630" cy="1358265"/>
          </a:xfrm>
          <a:prstGeom prst="rect">
            <a:avLst/>
          </a:prstGeom>
          <a:noFill/>
          <a:ln>
            <a:noFill/>
          </a:ln>
        </p:spPr>
      </p:pic>
      <p:pic>
        <p:nvPicPr>
          <p:cNvPr id="13" name="12 Imagen"/>
          <p:cNvPicPr/>
          <p:nvPr/>
        </p:nvPicPr>
        <p:blipFill rotWithShape="1">
          <a:blip r:embed="rId4" cstate="print">
            <a:extLst>
              <a:ext uri="{28A0092B-C50C-407E-A947-70E740481C1C}">
                <a14:useLocalDpi xmlns:a14="http://schemas.microsoft.com/office/drawing/2010/main" val="0"/>
              </a:ext>
            </a:extLst>
          </a:blip>
          <a:srcRect/>
          <a:stretch/>
        </p:blipFill>
        <p:spPr bwMode="auto">
          <a:xfrm>
            <a:off x="3909947" y="4043833"/>
            <a:ext cx="4569780" cy="20946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2516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619672" y="1320272"/>
            <a:ext cx="6264696" cy="400110"/>
          </a:xfrm>
          <a:prstGeom prst="rect">
            <a:avLst/>
          </a:prstGeom>
          <a:noFill/>
        </p:spPr>
        <p:txBody>
          <a:bodyPr wrap="square" rtlCol="0">
            <a:spAutoFit/>
          </a:bodyPr>
          <a:lstStyle>
            <a:defPPr>
              <a:defRPr lang="es-EC"/>
            </a:defPPr>
            <a:lvl1pPr algn="ctr">
              <a:defRPr sz="2000"/>
            </a:lvl1pPr>
          </a:lstStyle>
          <a:p>
            <a:r>
              <a:rPr lang="es-EC" b="1" dirty="0" smtClean="0"/>
              <a:t>CHI-CUADRADO</a:t>
            </a:r>
            <a:endParaRPr lang="es-EC" b="1" dirty="0"/>
          </a:p>
        </p:txBody>
      </p:sp>
      <p:sp>
        <p:nvSpPr>
          <p:cNvPr id="3" name="2 Rectángulo"/>
          <p:cNvSpPr/>
          <p:nvPr/>
        </p:nvSpPr>
        <p:spPr>
          <a:xfrm>
            <a:off x="1475656" y="1917841"/>
            <a:ext cx="7272808" cy="276999"/>
          </a:xfrm>
          <a:prstGeom prst="rect">
            <a:avLst/>
          </a:prstGeom>
        </p:spPr>
        <p:txBody>
          <a:bodyPr wrap="square">
            <a:spAutoFit/>
          </a:bodyPr>
          <a:lstStyle/>
          <a:p>
            <a:pPr lvl="1"/>
            <a:r>
              <a:rPr lang="es-EC" sz="1200" b="1" dirty="0"/>
              <a:t>¿Cuál es su cadena de cine predilecta? vs ¿Por qué motivos usted asiste a una sala de cine?</a:t>
            </a:r>
            <a:endParaRPr lang="es-EC" sz="1200" dirty="0">
              <a:effectLst/>
            </a:endParaRPr>
          </a:p>
        </p:txBody>
      </p:sp>
      <p:sp>
        <p:nvSpPr>
          <p:cNvPr id="10" name="CuadroTexto 4"/>
          <p:cNvSpPr txBox="1"/>
          <p:nvPr/>
        </p:nvSpPr>
        <p:spPr>
          <a:xfrm>
            <a:off x="1475656" y="5013176"/>
            <a:ext cx="7294978" cy="830997"/>
          </a:xfrm>
          <a:prstGeom prst="rect">
            <a:avLst/>
          </a:prstGeom>
          <a:noFill/>
        </p:spPr>
        <p:txBody>
          <a:bodyPr wrap="square" rtlCol="0">
            <a:spAutoFit/>
          </a:bodyPr>
          <a:lstStyle/>
          <a:p>
            <a:pPr algn="just"/>
            <a:r>
              <a:rPr lang="es-EC" sz="1200" b="1" dirty="0"/>
              <a:t>Análisis: </a:t>
            </a:r>
            <a:r>
              <a:rPr lang="es-EC" sz="1200" dirty="0"/>
              <a:t>Si el grado de significancia o error es &lt;0,05 acepto la hipótesis </a:t>
            </a:r>
            <a:r>
              <a:rPr lang="es-EC" sz="1200" dirty="0" smtClean="0"/>
              <a:t>H2, </a:t>
            </a:r>
            <a:r>
              <a:rPr lang="es-EC" sz="1200" dirty="0"/>
              <a:t>por lo cual se determina relación entre los datos observados y los datos esperados. Al realizar el cruce entre las variables </a:t>
            </a:r>
            <a:r>
              <a:rPr lang="es-EC" sz="1200" dirty="0" smtClean="0"/>
              <a:t>se </a:t>
            </a:r>
            <a:r>
              <a:rPr lang="es-EC" sz="1200" dirty="0"/>
              <a:t>determinó un nivel de significancia de </a:t>
            </a:r>
            <a:r>
              <a:rPr lang="es-EC" sz="1200" dirty="0" smtClean="0"/>
              <a:t>0,00 </a:t>
            </a:r>
            <a:r>
              <a:rPr lang="es-EC" sz="1200" dirty="0"/>
              <a:t>el cual es menor al 0,05 por lo tanto aceptamos la Hipótesis </a:t>
            </a:r>
            <a:r>
              <a:rPr lang="es-EC" sz="1200" dirty="0" smtClean="0"/>
              <a:t>H2.</a:t>
            </a:r>
            <a:endParaRPr lang="es-EC" sz="1200" dirty="0"/>
          </a:p>
          <a:p>
            <a:pPr algn="just"/>
            <a:endParaRPr lang="es-EC" sz="1200" dirty="0"/>
          </a:p>
        </p:txBody>
      </p:sp>
      <p:pic>
        <p:nvPicPr>
          <p:cNvPr id="11" name="10 Imagen"/>
          <p:cNvPicPr/>
          <p:nvPr/>
        </p:nvPicPr>
        <p:blipFill rotWithShape="1">
          <a:blip r:embed="rId3" cstate="print">
            <a:extLst>
              <a:ext uri="{28A0092B-C50C-407E-A947-70E740481C1C}">
                <a14:useLocalDpi xmlns:a14="http://schemas.microsoft.com/office/drawing/2010/main" val="0"/>
              </a:ext>
            </a:extLst>
          </a:blip>
          <a:srcRect t="10264"/>
          <a:stretch/>
        </p:blipFill>
        <p:spPr bwMode="auto">
          <a:xfrm>
            <a:off x="2810139" y="2629533"/>
            <a:ext cx="4608488" cy="19515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0156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8" name="7 CuadroTexto"/>
          <p:cNvSpPr txBox="1"/>
          <p:nvPr/>
        </p:nvSpPr>
        <p:spPr>
          <a:xfrm>
            <a:off x="1763688" y="1156682"/>
            <a:ext cx="6264696" cy="400110"/>
          </a:xfrm>
          <a:prstGeom prst="rect">
            <a:avLst/>
          </a:prstGeom>
          <a:noFill/>
        </p:spPr>
        <p:txBody>
          <a:bodyPr wrap="square" rtlCol="0">
            <a:spAutoFit/>
          </a:bodyPr>
          <a:lstStyle>
            <a:defPPr>
              <a:defRPr lang="es-EC"/>
            </a:defPPr>
            <a:lvl1pPr algn="ctr">
              <a:defRPr sz="2000"/>
            </a:lvl1pPr>
          </a:lstStyle>
          <a:p>
            <a:r>
              <a:rPr lang="es-EC" b="1" dirty="0" smtClean="0"/>
              <a:t>COMPROBACION DE HIPOTESIS</a:t>
            </a:r>
            <a:endParaRPr lang="es-EC" b="1" dirty="0"/>
          </a:p>
        </p:txBody>
      </p:sp>
      <p:sp>
        <p:nvSpPr>
          <p:cNvPr id="7" name="6 Lágrima"/>
          <p:cNvSpPr/>
          <p:nvPr/>
        </p:nvSpPr>
        <p:spPr>
          <a:xfrm>
            <a:off x="395536" y="2140016"/>
            <a:ext cx="2592288" cy="2592288"/>
          </a:xfrm>
          <a:prstGeom prst="teardrop">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s-EC" sz="1200" b="1" dirty="0"/>
              <a:t>HB3: Los consumidores que identifican la necesidad de asistir a una sala de cine buscan información en el Internet para asistir a una determinada sala de cine que cumpla con sus expectativas.</a:t>
            </a:r>
          </a:p>
        </p:txBody>
      </p:sp>
      <p:sp>
        <p:nvSpPr>
          <p:cNvPr id="10" name="9 CuadroTexto"/>
          <p:cNvSpPr txBox="1"/>
          <p:nvPr/>
        </p:nvSpPr>
        <p:spPr>
          <a:xfrm>
            <a:off x="1295636" y="1556792"/>
            <a:ext cx="7200800" cy="338554"/>
          </a:xfrm>
          <a:prstGeom prst="rect">
            <a:avLst/>
          </a:prstGeom>
          <a:noFill/>
        </p:spPr>
        <p:txBody>
          <a:bodyPr wrap="square" rtlCol="0">
            <a:spAutoFit/>
          </a:bodyPr>
          <a:lstStyle/>
          <a:p>
            <a:pPr algn="ctr"/>
            <a:r>
              <a:rPr lang="es-EC" sz="1600" b="1" dirty="0"/>
              <a:t>Edad vs ¿Cómo usted encuentra la cartelera de los cines a los que le gusta asistir?</a:t>
            </a:r>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3123206" y="2060848"/>
            <a:ext cx="5580238" cy="1800200"/>
          </a:xfrm>
          <a:prstGeom prst="rect">
            <a:avLst/>
          </a:prstGeom>
          <a:noFill/>
          <a:ln>
            <a:noFill/>
          </a:ln>
        </p:spPr>
      </p:pic>
      <p:pic>
        <p:nvPicPr>
          <p:cNvPr id="12" name="11 Imagen"/>
          <p:cNvPicPr/>
          <p:nvPr/>
        </p:nvPicPr>
        <p:blipFill>
          <a:blip r:embed="rId4">
            <a:extLst>
              <a:ext uri="{28A0092B-C50C-407E-A947-70E740481C1C}">
                <a14:useLocalDpi xmlns:a14="http://schemas.microsoft.com/office/drawing/2010/main" val="0"/>
              </a:ext>
            </a:extLst>
          </a:blip>
          <a:srcRect/>
          <a:stretch>
            <a:fillRect/>
          </a:stretch>
        </p:blipFill>
        <p:spPr bwMode="auto">
          <a:xfrm>
            <a:off x="3257304" y="4170760"/>
            <a:ext cx="5312042" cy="2520280"/>
          </a:xfrm>
          <a:prstGeom prst="rect">
            <a:avLst/>
          </a:prstGeom>
          <a:noFill/>
        </p:spPr>
      </p:pic>
    </p:spTree>
    <p:extLst>
      <p:ext uri="{BB962C8B-B14F-4D97-AF65-F5344CB8AC3E}">
        <p14:creationId xmlns:p14="http://schemas.microsoft.com/office/powerpoint/2010/main" val="1338533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619672" y="1320272"/>
            <a:ext cx="6264696" cy="400110"/>
          </a:xfrm>
          <a:prstGeom prst="rect">
            <a:avLst/>
          </a:prstGeom>
          <a:noFill/>
        </p:spPr>
        <p:txBody>
          <a:bodyPr wrap="square" rtlCol="0">
            <a:spAutoFit/>
          </a:bodyPr>
          <a:lstStyle>
            <a:defPPr>
              <a:defRPr lang="es-EC"/>
            </a:defPPr>
            <a:lvl1pPr algn="ctr">
              <a:defRPr sz="2000"/>
            </a:lvl1pPr>
          </a:lstStyle>
          <a:p>
            <a:r>
              <a:rPr lang="es-EC" b="1" dirty="0" smtClean="0"/>
              <a:t>CHI-CUADRADO</a:t>
            </a:r>
            <a:endParaRPr lang="es-EC" b="1" dirty="0"/>
          </a:p>
        </p:txBody>
      </p:sp>
      <p:sp>
        <p:nvSpPr>
          <p:cNvPr id="10" name="CuadroTexto 4"/>
          <p:cNvSpPr txBox="1"/>
          <p:nvPr/>
        </p:nvSpPr>
        <p:spPr>
          <a:xfrm>
            <a:off x="1475656" y="5013176"/>
            <a:ext cx="7294978" cy="830997"/>
          </a:xfrm>
          <a:prstGeom prst="rect">
            <a:avLst/>
          </a:prstGeom>
          <a:noFill/>
        </p:spPr>
        <p:txBody>
          <a:bodyPr wrap="square" rtlCol="0">
            <a:spAutoFit/>
          </a:bodyPr>
          <a:lstStyle/>
          <a:p>
            <a:pPr algn="just"/>
            <a:r>
              <a:rPr lang="es-EC" sz="1200" b="1" dirty="0"/>
              <a:t>Análisis: </a:t>
            </a:r>
            <a:r>
              <a:rPr lang="es-EC" sz="1200" dirty="0"/>
              <a:t>Si el grado de significancia o error es &lt;0,05 acepto la hipótesis </a:t>
            </a:r>
            <a:r>
              <a:rPr lang="es-EC" sz="1200" dirty="0" smtClean="0"/>
              <a:t>H3, </a:t>
            </a:r>
            <a:r>
              <a:rPr lang="es-EC" sz="1200" dirty="0"/>
              <a:t>por lo cual se determina relación entre los datos observados y los datos esperados. Al realizar el cruce entre las variables </a:t>
            </a:r>
            <a:r>
              <a:rPr lang="es-EC" sz="1200" dirty="0" smtClean="0"/>
              <a:t>se </a:t>
            </a:r>
            <a:r>
              <a:rPr lang="es-EC" sz="1200" dirty="0"/>
              <a:t>determinó un nivel de significancia de </a:t>
            </a:r>
            <a:r>
              <a:rPr lang="es-EC" sz="1200" dirty="0" smtClean="0"/>
              <a:t>0,00 </a:t>
            </a:r>
            <a:r>
              <a:rPr lang="es-EC" sz="1200" dirty="0"/>
              <a:t>el cual es menor al 0,05 por lo tanto aceptamos la Hipótesis </a:t>
            </a:r>
            <a:r>
              <a:rPr lang="es-EC" sz="1200" dirty="0" smtClean="0"/>
              <a:t>H3.</a:t>
            </a:r>
            <a:endParaRPr lang="es-EC" sz="1200" dirty="0"/>
          </a:p>
          <a:p>
            <a:pPr algn="just"/>
            <a:endParaRPr lang="es-EC" sz="1200" dirty="0"/>
          </a:p>
        </p:txBody>
      </p:sp>
      <p:pic>
        <p:nvPicPr>
          <p:cNvPr id="8" name="7 Imagen"/>
          <p:cNvPicPr/>
          <p:nvPr/>
        </p:nvPicPr>
        <p:blipFill rotWithShape="1">
          <a:blip r:embed="rId3" cstate="print">
            <a:extLst>
              <a:ext uri="{28A0092B-C50C-407E-A947-70E740481C1C}">
                <a14:useLocalDpi xmlns:a14="http://schemas.microsoft.com/office/drawing/2010/main" val="0"/>
              </a:ext>
            </a:extLst>
          </a:blip>
          <a:srcRect t="10772"/>
          <a:stretch/>
        </p:blipFill>
        <p:spPr bwMode="auto">
          <a:xfrm>
            <a:off x="2864164" y="2743880"/>
            <a:ext cx="3868075" cy="1551524"/>
          </a:xfrm>
          <a:prstGeom prst="rect">
            <a:avLst/>
          </a:prstGeom>
          <a:noFill/>
          <a:ln>
            <a:noFill/>
          </a:ln>
          <a:extLst>
            <a:ext uri="{53640926-AAD7-44D8-BBD7-CCE9431645EC}">
              <a14:shadowObscured xmlns:a14="http://schemas.microsoft.com/office/drawing/2010/main"/>
            </a:ext>
          </a:extLst>
        </p:spPr>
      </p:pic>
      <p:sp>
        <p:nvSpPr>
          <p:cNvPr id="9" name="8 CuadroTexto"/>
          <p:cNvSpPr txBox="1"/>
          <p:nvPr/>
        </p:nvSpPr>
        <p:spPr>
          <a:xfrm>
            <a:off x="1295636" y="1905448"/>
            <a:ext cx="7200800" cy="338554"/>
          </a:xfrm>
          <a:prstGeom prst="rect">
            <a:avLst/>
          </a:prstGeom>
          <a:noFill/>
        </p:spPr>
        <p:txBody>
          <a:bodyPr wrap="square" rtlCol="0">
            <a:spAutoFit/>
          </a:bodyPr>
          <a:lstStyle/>
          <a:p>
            <a:pPr algn="ctr"/>
            <a:r>
              <a:rPr lang="es-EC" sz="1600" b="1" dirty="0"/>
              <a:t>Edad vs ¿Cómo usted encuentra la cartelera de los cines a los que le gusta asistir?</a:t>
            </a:r>
          </a:p>
        </p:txBody>
      </p:sp>
    </p:spTree>
    <p:extLst>
      <p:ext uri="{BB962C8B-B14F-4D97-AF65-F5344CB8AC3E}">
        <p14:creationId xmlns:p14="http://schemas.microsoft.com/office/powerpoint/2010/main" val="798213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8" name="7 CuadroTexto"/>
          <p:cNvSpPr txBox="1"/>
          <p:nvPr/>
        </p:nvSpPr>
        <p:spPr>
          <a:xfrm>
            <a:off x="-540568" y="1123756"/>
            <a:ext cx="6264696" cy="400110"/>
          </a:xfrm>
          <a:prstGeom prst="rect">
            <a:avLst/>
          </a:prstGeom>
          <a:noFill/>
        </p:spPr>
        <p:txBody>
          <a:bodyPr wrap="square" rtlCol="0">
            <a:spAutoFit/>
          </a:bodyPr>
          <a:lstStyle>
            <a:defPPr>
              <a:defRPr lang="es-EC"/>
            </a:defPPr>
            <a:lvl1pPr algn="ctr">
              <a:defRPr sz="2000"/>
            </a:lvl1pPr>
          </a:lstStyle>
          <a:p>
            <a:r>
              <a:rPr lang="es-EC" b="1" dirty="0" smtClean="0"/>
              <a:t>COMPROBACION DE HIPOTESIS</a:t>
            </a:r>
            <a:endParaRPr lang="es-EC" b="1" dirty="0"/>
          </a:p>
        </p:txBody>
      </p:sp>
      <p:sp>
        <p:nvSpPr>
          <p:cNvPr id="7" name="6 Lágrima"/>
          <p:cNvSpPr/>
          <p:nvPr/>
        </p:nvSpPr>
        <p:spPr>
          <a:xfrm>
            <a:off x="827584" y="1628800"/>
            <a:ext cx="2592288" cy="2592288"/>
          </a:xfrm>
          <a:prstGeom prst="teardrop">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s-EC" sz="1200" dirty="0">
                <a:solidFill>
                  <a:schemeClr val="tx1"/>
                </a:solidFill>
              </a:rPr>
              <a:t>HB4: En los cantones Quito y Rumiñahui las personas prefiere asistir a formatos 3D entre los distintos exhibidores, además de que la población de estudio no esta dispuesta a pagar mas 10 dólares por una entrada al cine formato IMAX.</a:t>
            </a:r>
          </a:p>
        </p:txBody>
      </p:sp>
      <p:sp>
        <p:nvSpPr>
          <p:cNvPr id="10" name="9 CuadroTexto"/>
          <p:cNvSpPr txBox="1"/>
          <p:nvPr/>
        </p:nvSpPr>
        <p:spPr>
          <a:xfrm>
            <a:off x="3923928" y="1484784"/>
            <a:ext cx="4968552" cy="584775"/>
          </a:xfrm>
          <a:prstGeom prst="rect">
            <a:avLst/>
          </a:prstGeom>
          <a:noFill/>
        </p:spPr>
        <p:txBody>
          <a:bodyPr wrap="square" rtlCol="0">
            <a:spAutoFit/>
          </a:bodyPr>
          <a:lstStyle/>
          <a:p>
            <a:pPr algn="ctr"/>
            <a:r>
              <a:rPr lang="es-EC" sz="1600" dirty="0"/>
              <a:t>¿Cuáles son sus formatos de película favorito? Vs ¿Cuál es su cadena de cine predilecta?</a:t>
            </a: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045202"/>
            <a:ext cx="4248472" cy="2558239"/>
          </a:xfrm>
          <a:prstGeom prst="rect">
            <a:avLst/>
          </a:prstGeom>
          <a:noFill/>
        </p:spPr>
      </p:pic>
      <p:pic>
        <p:nvPicPr>
          <p:cNvPr id="13" name="12 Imagen"/>
          <p:cNvPicPr/>
          <p:nvPr/>
        </p:nvPicPr>
        <p:blipFill rotWithShape="1">
          <a:blip r:embed="rId5" cstate="print">
            <a:extLst>
              <a:ext uri="{28A0092B-C50C-407E-A947-70E740481C1C}">
                <a14:useLocalDpi xmlns:a14="http://schemas.microsoft.com/office/drawing/2010/main" val="0"/>
              </a:ext>
            </a:extLst>
          </a:blip>
          <a:srcRect/>
          <a:stretch/>
        </p:blipFill>
        <p:spPr bwMode="auto">
          <a:xfrm>
            <a:off x="4354795" y="4742191"/>
            <a:ext cx="4789205" cy="2086610"/>
          </a:xfrm>
          <a:prstGeom prst="rect">
            <a:avLst/>
          </a:prstGeom>
          <a:ln>
            <a:noFill/>
          </a:ln>
          <a:extLst>
            <a:ext uri="{53640926-AAD7-44D8-BBD7-CCE9431645EC}">
              <a14:shadowObscured xmlns:a14="http://schemas.microsoft.com/office/drawing/2010/main"/>
            </a:ext>
          </a:extLst>
        </p:spPr>
      </p:pic>
      <p:pic>
        <p:nvPicPr>
          <p:cNvPr id="14" name="13 Imagen"/>
          <p:cNvPicPr/>
          <p:nvPr/>
        </p:nvPicPr>
        <p:blipFill>
          <a:blip r:embed="rId6">
            <a:extLst>
              <a:ext uri="{28A0092B-C50C-407E-A947-70E740481C1C}">
                <a14:useLocalDpi xmlns:a14="http://schemas.microsoft.com/office/drawing/2010/main" val="0"/>
              </a:ext>
            </a:extLst>
          </a:blip>
          <a:srcRect/>
          <a:stretch>
            <a:fillRect/>
          </a:stretch>
        </p:blipFill>
        <p:spPr bwMode="auto">
          <a:xfrm>
            <a:off x="179702" y="4929478"/>
            <a:ext cx="4181446" cy="1712036"/>
          </a:xfrm>
          <a:prstGeom prst="rect">
            <a:avLst/>
          </a:prstGeom>
          <a:noFill/>
          <a:ln>
            <a:noFill/>
          </a:ln>
        </p:spPr>
      </p:pic>
    </p:spTree>
    <p:extLst>
      <p:ext uri="{BB962C8B-B14F-4D97-AF65-F5344CB8AC3E}">
        <p14:creationId xmlns:p14="http://schemas.microsoft.com/office/powerpoint/2010/main" val="2612119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619672" y="1320272"/>
            <a:ext cx="6264696" cy="400110"/>
          </a:xfrm>
          <a:prstGeom prst="rect">
            <a:avLst/>
          </a:prstGeom>
          <a:noFill/>
        </p:spPr>
        <p:txBody>
          <a:bodyPr wrap="square" rtlCol="0">
            <a:spAutoFit/>
          </a:bodyPr>
          <a:lstStyle>
            <a:defPPr>
              <a:defRPr lang="es-EC"/>
            </a:defPPr>
            <a:lvl1pPr algn="ctr">
              <a:defRPr sz="2000"/>
            </a:lvl1pPr>
          </a:lstStyle>
          <a:p>
            <a:r>
              <a:rPr lang="es-EC" b="1" dirty="0" smtClean="0"/>
              <a:t>CHI-CUADRADO</a:t>
            </a:r>
            <a:endParaRPr lang="es-EC" b="1" dirty="0"/>
          </a:p>
        </p:txBody>
      </p:sp>
      <p:sp>
        <p:nvSpPr>
          <p:cNvPr id="10" name="CuadroTexto 4"/>
          <p:cNvSpPr txBox="1"/>
          <p:nvPr/>
        </p:nvSpPr>
        <p:spPr>
          <a:xfrm>
            <a:off x="1475656" y="5013176"/>
            <a:ext cx="7294978" cy="830997"/>
          </a:xfrm>
          <a:prstGeom prst="rect">
            <a:avLst/>
          </a:prstGeom>
          <a:noFill/>
        </p:spPr>
        <p:txBody>
          <a:bodyPr wrap="square" rtlCol="0">
            <a:spAutoFit/>
          </a:bodyPr>
          <a:lstStyle/>
          <a:p>
            <a:pPr algn="just"/>
            <a:r>
              <a:rPr lang="es-EC" sz="1200" b="1" dirty="0"/>
              <a:t>Análisis: </a:t>
            </a:r>
            <a:r>
              <a:rPr lang="es-EC" sz="1200" dirty="0"/>
              <a:t>Si el grado de significancia o error es &lt;0,05 acepto la hipótesis </a:t>
            </a:r>
            <a:r>
              <a:rPr lang="es-EC" sz="1200" dirty="0" smtClean="0"/>
              <a:t>H4, </a:t>
            </a:r>
            <a:r>
              <a:rPr lang="es-EC" sz="1200" dirty="0"/>
              <a:t>por lo cual se determina relación entre los datos observados y los datos esperados. Al realizar el cruce entre las variables </a:t>
            </a:r>
            <a:r>
              <a:rPr lang="es-EC" sz="1200" dirty="0" smtClean="0"/>
              <a:t>formato y la cadena predilecta se </a:t>
            </a:r>
            <a:r>
              <a:rPr lang="es-EC" sz="1200" dirty="0"/>
              <a:t>determinó un nivel de significancia de </a:t>
            </a:r>
            <a:r>
              <a:rPr lang="es-EC" sz="1200" dirty="0" smtClean="0"/>
              <a:t>0,00 </a:t>
            </a:r>
            <a:r>
              <a:rPr lang="es-EC" sz="1200" dirty="0"/>
              <a:t>el cual es menor al 0,05 por lo tanto aceptamos la Hipótesis </a:t>
            </a:r>
            <a:r>
              <a:rPr lang="es-EC" sz="1200" dirty="0" smtClean="0"/>
              <a:t>H4.</a:t>
            </a:r>
            <a:endParaRPr lang="es-EC" sz="1200" dirty="0"/>
          </a:p>
          <a:p>
            <a:pPr algn="just"/>
            <a:endParaRPr lang="es-EC" sz="1200" dirty="0"/>
          </a:p>
        </p:txBody>
      </p:sp>
      <p:sp>
        <p:nvSpPr>
          <p:cNvPr id="9" name="8 CuadroTexto"/>
          <p:cNvSpPr txBox="1"/>
          <p:nvPr/>
        </p:nvSpPr>
        <p:spPr>
          <a:xfrm>
            <a:off x="1295636" y="1905448"/>
            <a:ext cx="7474998" cy="338554"/>
          </a:xfrm>
          <a:prstGeom prst="rect">
            <a:avLst/>
          </a:prstGeom>
          <a:noFill/>
        </p:spPr>
        <p:txBody>
          <a:bodyPr wrap="square" rtlCol="0">
            <a:spAutoFit/>
          </a:bodyPr>
          <a:lstStyle/>
          <a:p>
            <a:pPr algn="ctr"/>
            <a:r>
              <a:rPr lang="es-EC" sz="1600" dirty="0"/>
              <a:t>¿Cuáles son sus formatos de película favorito? Vs ¿Cuál es su cadena de cine predilecta?</a:t>
            </a:r>
            <a:endParaRPr lang="es-EC" sz="1600" b="1" dirty="0"/>
          </a:p>
        </p:txBody>
      </p:sp>
      <p:pic>
        <p:nvPicPr>
          <p:cNvPr id="11" name="10 Imagen"/>
          <p:cNvPicPr/>
          <p:nvPr/>
        </p:nvPicPr>
        <p:blipFill rotWithShape="1">
          <a:blip r:embed="rId3" cstate="print">
            <a:extLst>
              <a:ext uri="{28A0092B-C50C-407E-A947-70E740481C1C}">
                <a14:useLocalDpi xmlns:a14="http://schemas.microsoft.com/office/drawing/2010/main" val="0"/>
              </a:ext>
            </a:extLst>
          </a:blip>
          <a:srcRect t="9896"/>
          <a:stretch/>
        </p:blipFill>
        <p:spPr bwMode="auto">
          <a:xfrm>
            <a:off x="2621556" y="2708920"/>
            <a:ext cx="4264660" cy="1860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1054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8" name="7 CuadroTexto"/>
          <p:cNvSpPr txBox="1"/>
          <p:nvPr/>
        </p:nvSpPr>
        <p:spPr>
          <a:xfrm>
            <a:off x="-540568" y="1123756"/>
            <a:ext cx="6264696" cy="400110"/>
          </a:xfrm>
          <a:prstGeom prst="rect">
            <a:avLst/>
          </a:prstGeom>
          <a:noFill/>
        </p:spPr>
        <p:txBody>
          <a:bodyPr wrap="square" rtlCol="0">
            <a:spAutoFit/>
          </a:bodyPr>
          <a:lstStyle>
            <a:defPPr>
              <a:defRPr lang="es-EC"/>
            </a:defPPr>
            <a:lvl1pPr algn="ctr">
              <a:defRPr sz="2000"/>
            </a:lvl1pPr>
          </a:lstStyle>
          <a:p>
            <a:r>
              <a:rPr lang="es-EC" b="1" dirty="0" smtClean="0"/>
              <a:t>COMPROBACION DE HIPOTESIS</a:t>
            </a:r>
            <a:endParaRPr lang="es-EC" b="1" dirty="0"/>
          </a:p>
        </p:txBody>
      </p:sp>
      <p:sp>
        <p:nvSpPr>
          <p:cNvPr id="7" name="6 Lágrima"/>
          <p:cNvSpPr/>
          <p:nvPr/>
        </p:nvSpPr>
        <p:spPr>
          <a:xfrm>
            <a:off x="395536" y="1628800"/>
            <a:ext cx="2592288" cy="2592288"/>
          </a:xfrm>
          <a:prstGeom prst="teardrop">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a:r>
              <a:rPr lang="es-EC" sz="1200" dirty="0">
                <a:solidFill>
                  <a:schemeClr val="tx1"/>
                </a:solidFill>
              </a:rPr>
              <a:t>HB5: El medio o plataforma de mayor predominio que los consumidores utilizan al momento de ver una película cuando no asisten a una sala de cine en los cantones de Quito y Rumiñahui, es el Internet.</a:t>
            </a:r>
          </a:p>
        </p:txBody>
      </p:sp>
      <p:sp>
        <p:nvSpPr>
          <p:cNvPr id="10" name="9 CuadroTexto"/>
          <p:cNvSpPr txBox="1"/>
          <p:nvPr/>
        </p:nvSpPr>
        <p:spPr>
          <a:xfrm>
            <a:off x="3672144" y="1548081"/>
            <a:ext cx="5220335" cy="584775"/>
          </a:xfrm>
          <a:prstGeom prst="rect">
            <a:avLst/>
          </a:prstGeom>
          <a:noFill/>
        </p:spPr>
        <p:txBody>
          <a:bodyPr wrap="square" rtlCol="0">
            <a:spAutoFit/>
          </a:bodyPr>
          <a:lstStyle/>
          <a:p>
            <a:pPr algn="ctr"/>
            <a:r>
              <a:rPr lang="es-EC" sz="1600" dirty="0"/>
              <a:t>Edad vs ¿Si usted no asiste a una sala de cine porque medio usted mira películas?</a:t>
            </a:r>
          </a:p>
        </p:txBody>
      </p:sp>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3672145" y="2260099"/>
            <a:ext cx="5220335" cy="1329690"/>
          </a:xfrm>
          <a:prstGeom prst="rect">
            <a:avLst/>
          </a:prstGeom>
          <a:noFill/>
          <a:ln>
            <a:noFill/>
          </a:ln>
        </p:spPr>
      </p:pic>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897028"/>
            <a:ext cx="4596765" cy="2767965"/>
          </a:xfrm>
          <a:prstGeom prst="rect">
            <a:avLst/>
          </a:prstGeom>
          <a:noFill/>
        </p:spPr>
      </p:pic>
    </p:spTree>
    <p:extLst>
      <p:ext uri="{BB962C8B-B14F-4D97-AF65-F5344CB8AC3E}">
        <p14:creationId xmlns:p14="http://schemas.microsoft.com/office/powerpoint/2010/main" val="3613065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619672" y="1320272"/>
            <a:ext cx="6264696" cy="400110"/>
          </a:xfrm>
          <a:prstGeom prst="rect">
            <a:avLst/>
          </a:prstGeom>
          <a:noFill/>
        </p:spPr>
        <p:txBody>
          <a:bodyPr wrap="square" rtlCol="0">
            <a:spAutoFit/>
          </a:bodyPr>
          <a:lstStyle>
            <a:defPPr>
              <a:defRPr lang="es-EC"/>
            </a:defPPr>
            <a:lvl1pPr algn="ctr">
              <a:defRPr sz="2000"/>
            </a:lvl1pPr>
          </a:lstStyle>
          <a:p>
            <a:r>
              <a:rPr lang="es-EC" b="1" dirty="0" smtClean="0"/>
              <a:t>CHI-CUADRADO</a:t>
            </a:r>
            <a:endParaRPr lang="es-EC" b="1" dirty="0"/>
          </a:p>
        </p:txBody>
      </p:sp>
      <p:sp>
        <p:nvSpPr>
          <p:cNvPr id="10" name="CuadroTexto 4"/>
          <p:cNvSpPr txBox="1"/>
          <p:nvPr/>
        </p:nvSpPr>
        <p:spPr>
          <a:xfrm>
            <a:off x="1475656" y="5013176"/>
            <a:ext cx="7294978" cy="830997"/>
          </a:xfrm>
          <a:prstGeom prst="rect">
            <a:avLst/>
          </a:prstGeom>
          <a:noFill/>
        </p:spPr>
        <p:txBody>
          <a:bodyPr wrap="square" rtlCol="0">
            <a:spAutoFit/>
          </a:bodyPr>
          <a:lstStyle/>
          <a:p>
            <a:pPr algn="just"/>
            <a:r>
              <a:rPr lang="es-EC" sz="1200" b="1" dirty="0"/>
              <a:t>Análisis: </a:t>
            </a:r>
            <a:r>
              <a:rPr lang="es-EC" sz="1200" dirty="0"/>
              <a:t>Si el grado de significancia o error es &lt;0,05 acepto la hipótesis </a:t>
            </a:r>
            <a:r>
              <a:rPr lang="es-EC" sz="1200" dirty="0" smtClean="0"/>
              <a:t>H5, </a:t>
            </a:r>
            <a:r>
              <a:rPr lang="es-EC" sz="1200" dirty="0"/>
              <a:t>por lo cual se determina relación entre los datos observados y los datos esperados. Al realizar el cruce entre las variables </a:t>
            </a:r>
            <a:r>
              <a:rPr lang="es-EC" sz="1200" dirty="0" smtClean="0"/>
              <a:t>edad y el medio predilecto se </a:t>
            </a:r>
            <a:r>
              <a:rPr lang="es-EC" sz="1200" dirty="0"/>
              <a:t>determinó un nivel de significancia de </a:t>
            </a:r>
            <a:r>
              <a:rPr lang="es-EC" sz="1200" dirty="0" smtClean="0"/>
              <a:t>0,021el </a:t>
            </a:r>
            <a:r>
              <a:rPr lang="es-EC" sz="1200" dirty="0"/>
              <a:t>cual es menor al 0,05 por lo tanto aceptamos la Hipótesis </a:t>
            </a:r>
            <a:r>
              <a:rPr lang="es-EC" sz="1200" dirty="0" smtClean="0"/>
              <a:t>H5.</a:t>
            </a:r>
            <a:endParaRPr lang="es-EC" sz="1200" dirty="0"/>
          </a:p>
          <a:p>
            <a:pPr algn="just"/>
            <a:endParaRPr lang="es-EC" sz="1200" dirty="0"/>
          </a:p>
        </p:txBody>
      </p:sp>
      <p:sp>
        <p:nvSpPr>
          <p:cNvPr id="9" name="8 CuadroTexto"/>
          <p:cNvSpPr txBox="1"/>
          <p:nvPr/>
        </p:nvSpPr>
        <p:spPr>
          <a:xfrm>
            <a:off x="1295636" y="1905448"/>
            <a:ext cx="7474998" cy="338554"/>
          </a:xfrm>
          <a:prstGeom prst="rect">
            <a:avLst/>
          </a:prstGeom>
          <a:noFill/>
        </p:spPr>
        <p:txBody>
          <a:bodyPr wrap="square" rtlCol="0">
            <a:spAutoFit/>
          </a:bodyPr>
          <a:lstStyle/>
          <a:p>
            <a:pPr algn="ctr"/>
            <a:r>
              <a:rPr lang="es-EC" sz="1600" dirty="0"/>
              <a:t>Edad vs ¿Si usted no asiste a una sala de cine porque medio usted mira películas?</a:t>
            </a:r>
            <a:endParaRPr lang="es-EC" sz="1600" b="1"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636912"/>
            <a:ext cx="4304394" cy="2016224"/>
          </a:xfrm>
          <a:prstGeom prst="rect">
            <a:avLst/>
          </a:prstGeom>
          <a:noFill/>
          <a:ln>
            <a:noFill/>
          </a:ln>
        </p:spPr>
      </p:pic>
    </p:spTree>
    <p:extLst>
      <p:ext uri="{BB962C8B-B14F-4D97-AF65-F5344CB8AC3E}">
        <p14:creationId xmlns:p14="http://schemas.microsoft.com/office/powerpoint/2010/main" val="428256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259632" y="1183222"/>
            <a:ext cx="7632848" cy="400110"/>
          </a:xfrm>
          <a:prstGeom prst="rect">
            <a:avLst/>
          </a:prstGeom>
          <a:noFill/>
        </p:spPr>
        <p:txBody>
          <a:bodyPr wrap="square" rtlCol="0">
            <a:spAutoFit/>
          </a:bodyPr>
          <a:lstStyle>
            <a:defPPr>
              <a:defRPr lang="es-EC"/>
            </a:defPPr>
            <a:lvl1pPr algn="ctr">
              <a:defRPr sz="2000"/>
            </a:lvl1pPr>
          </a:lstStyle>
          <a:p>
            <a:r>
              <a:rPr lang="es-EC" b="1" dirty="0" smtClean="0"/>
              <a:t>PROPUESTA MERCADOLÓGICA PARA EL AUMENTO DE ESPECTADORES. </a:t>
            </a:r>
            <a:endParaRPr lang="es-EC" b="1"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971600" y="1806478"/>
            <a:ext cx="8052538" cy="4646858"/>
          </a:xfrm>
          <a:prstGeom prst="rect">
            <a:avLst/>
          </a:prstGeom>
          <a:noFill/>
          <a:ln>
            <a:noFill/>
          </a:ln>
        </p:spPr>
      </p:pic>
    </p:spTree>
    <p:extLst>
      <p:ext uri="{BB962C8B-B14F-4D97-AF65-F5344CB8AC3E}">
        <p14:creationId xmlns:p14="http://schemas.microsoft.com/office/powerpoint/2010/main" val="3965556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02"/>
            <a:ext cx="9144000" cy="6871165"/>
          </a:xfrm>
          <a:prstGeom prst="rect">
            <a:avLst/>
          </a:prstGeom>
          <a:noFill/>
        </p:spPr>
      </p:pic>
      <p:sp>
        <p:nvSpPr>
          <p:cNvPr id="21" name="20 CuadroTexto"/>
          <p:cNvSpPr txBox="1"/>
          <p:nvPr/>
        </p:nvSpPr>
        <p:spPr>
          <a:xfrm>
            <a:off x="5004048" y="260648"/>
            <a:ext cx="3672408" cy="830997"/>
          </a:xfrm>
          <a:prstGeom prst="rect">
            <a:avLst/>
          </a:prstGeom>
          <a:noFill/>
        </p:spPr>
        <p:txBody>
          <a:bodyPr wrap="square" rtlCol="0">
            <a:spAutoFit/>
          </a:bodyPr>
          <a:lstStyle>
            <a:defPPr>
              <a:defRPr lang="es-EC"/>
            </a:defPPr>
            <a:lvl1pPr algn="ctr">
              <a:defRPr sz="2000">
                <a:latin typeface="Times New Roman" pitchFamily="18" charset="0"/>
                <a:cs typeface="Times New Roman" pitchFamily="18" charset="0"/>
              </a:defRPr>
            </a:lvl1pPr>
          </a:lstStyle>
          <a:p>
            <a:r>
              <a:rPr lang="es-EC" sz="2400" b="1" dirty="0"/>
              <a:t>IMPORTANCIA DE LA INVESTIGACION</a:t>
            </a:r>
          </a:p>
        </p:txBody>
      </p:sp>
      <p:graphicFrame>
        <p:nvGraphicFramePr>
          <p:cNvPr id="26" name="25 Diagrama"/>
          <p:cNvGraphicFramePr/>
          <p:nvPr>
            <p:extLst>
              <p:ext uri="{D42A27DB-BD31-4B8C-83A1-F6EECF244321}">
                <p14:modId xmlns:p14="http://schemas.microsoft.com/office/powerpoint/2010/main" val="337209604"/>
              </p:ext>
            </p:extLst>
          </p:nvPr>
        </p:nvGraphicFramePr>
        <p:xfrm>
          <a:off x="539552" y="1196752"/>
          <a:ext cx="8856984"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Almacenamiento de acceso secuencial"/>
          <p:cNvSpPr/>
          <p:nvPr/>
        </p:nvSpPr>
        <p:spPr>
          <a:xfrm>
            <a:off x="3995936" y="3356992"/>
            <a:ext cx="2016224" cy="2016224"/>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dirty="0"/>
              <a:t>E</a:t>
            </a:r>
            <a:r>
              <a:rPr lang="es-EC" sz="1200" dirty="0" smtClean="0"/>
              <a:t>ste </a:t>
            </a:r>
            <a:r>
              <a:rPr lang="es-EC" sz="1200" dirty="0"/>
              <a:t>medio de comunicación </a:t>
            </a:r>
            <a:r>
              <a:rPr lang="es-EC" sz="1200" dirty="0" smtClean="0"/>
              <a:t>tiene </a:t>
            </a:r>
            <a:r>
              <a:rPr lang="es-EC" sz="1200" dirty="0"/>
              <a:t>un alto impacto en el </a:t>
            </a:r>
            <a:r>
              <a:rPr lang="es-EC" sz="1200" dirty="0" smtClean="0"/>
              <a:t>público, el </a:t>
            </a:r>
            <a:r>
              <a:rPr lang="es-EC" sz="1200" dirty="0"/>
              <a:t>cual puede ser aprovechado para influir en el comportamiento del </a:t>
            </a:r>
            <a:r>
              <a:rPr lang="es-EC" sz="1200" dirty="0" smtClean="0"/>
              <a:t>consumidor.</a:t>
            </a:r>
            <a:endParaRPr lang="es-EC" sz="1200" dirty="0"/>
          </a:p>
        </p:txBody>
      </p:sp>
    </p:spTree>
    <p:extLst>
      <p:ext uri="{BB962C8B-B14F-4D97-AF65-F5344CB8AC3E}">
        <p14:creationId xmlns:p14="http://schemas.microsoft.com/office/powerpoint/2010/main" val="3562791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259632" y="1183222"/>
            <a:ext cx="7632848" cy="400110"/>
          </a:xfrm>
          <a:prstGeom prst="rect">
            <a:avLst/>
          </a:prstGeom>
          <a:noFill/>
        </p:spPr>
        <p:txBody>
          <a:bodyPr wrap="square" rtlCol="0">
            <a:spAutoFit/>
          </a:bodyPr>
          <a:lstStyle>
            <a:defPPr>
              <a:defRPr lang="es-EC"/>
            </a:defPPr>
            <a:lvl1pPr algn="ctr">
              <a:defRPr sz="2000"/>
            </a:lvl1pPr>
          </a:lstStyle>
          <a:p>
            <a:r>
              <a:rPr lang="es-EC" b="1" dirty="0" smtClean="0"/>
              <a:t>PROPUESTA MERCADOLÓGICA PARA EL AUMENTO DE ESPECTADORES. </a:t>
            </a:r>
            <a:endParaRPr lang="es-EC" b="1" dirty="0"/>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927980" y="1772816"/>
            <a:ext cx="8057593" cy="4822478"/>
          </a:xfrm>
          <a:prstGeom prst="rect">
            <a:avLst/>
          </a:prstGeom>
          <a:noFill/>
          <a:ln>
            <a:noFill/>
          </a:ln>
        </p:spPr>
      </p:pic>
    </p:spTree>
    <p:extLst>
      <p:ext uri="{BB962C8B-B14F-4D97-AF65-F5344CB8AC3E}">
        <p14:creationId xmlns:p14="http://schemas.microsoft.com/office/powerpoint/2010/main" val="2158189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259632" y="1183222"/>
            <a:ext cx="7632848" cy="400110"/>
          </a:xfrm>
          <a:prstGeom prst="rect">
            <a:avLst/>
          </a:prstGeom>
          <a:noFill/>
        </p:spPr>
        <p:txBody>
          <a:bodyPr wrap="square" rtlCol="0">
            <a:spAutoFit/>
          </a:bodyPr>
          <a:lstStyle>
            <a:defPPr>
              <a:defRPr lang="es-EC"/>
            </a:defPPr>
            <a:lvl1pPr algn="ctr">
              <a:defRPr sz="2000"/>
            </a:lvl1pPr>
          </a:lstStyle>
          <a:p>
            <a:r>
              <a:rPr lang="es-EC" b="1" dirty="0" smtClean="0"/>
              <a:t>PROPUESTA MERCADOLÓGICA PARA EL AUMENTO DE ESPECTADORES. </a:t>
            </a:r>
            <a:endParaRPr lang="es-EC" b="1"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023231" y="1655919"/>
            <a:ext cx="7941590" cy="4797417"/>
          </a:xfrm>
          <a:prstGeom prst="rect">
            <a:avLst/>
          </a:prstGeom>
          <a:noFill/>
          <a:ln>
            <a:noFill/>
          </a:ln>
        </p:spPr>
      </p:pic>
    </p:spTree>
    <p:extLst>
      <p:ext uri="{BB962C8B-B14F-4D97-AF65-F5344CB8AC3E}">
        <p14:creationId xmlns:p14="http://schemas.microsoft.com/office/powerpoint/2010/main" val="1309504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619672" y="1320272"/>
            <a:ext cx="6264696" cy="400110"/>
          </a:xfrm>
          <a:prstGeom prst="rect">
            <a:avLst/>
          </a:prstGeom>
          <a:noFill/>
        </p:spPr>
        <p:txBody>
          <a:bodyPr wrap="square" rtlCol="0">
            <a:spAutoFit/>
          </a:bodyPr>
          <a:lstStyle>
            <a:defPPr>
              <a:defRPr lang="es-EC"/>
            </a:defPPr>
            <a:lvl1pPr algn="ctr">
              <a:defRPr sz="2000"/>
            </a:lvl1pPr>
          </a:lstStyle>
          <a:p>
            <a:r>
              <a:rPr lang="es-EC" b="1" dirty="0" smtClean="0"/>
              <a:t>PROPUESTA  DE NUEVOS PROYECTOS DE INVESTIGACIÓN </a:t>
            </a:r>
            <a:endParaRPr lang="es-EC" b="1" dirty="0"/>
          </a:p>
        </p:txBody>
      </p:sp>
      <p:graphicFrame>
        <p:nvGraphicFramePr>
          <p:cNvPr id="6" name="5 Diagrama"/>
          <p:cNvGraphicFramePr/>
          <p:nvPr>
            <p:extLst>
              <p:ext uri="{D42A27DB-BD31-4B8C-83A1-F6EECF244321}">
                <p14:modId xmlns:p14="http://schemas.microsoft.com/office/powerpoint/2010/main" val="611852903"/>
              </p:ext>
            </p:extLst>
          </p:nvPr>
        </p:nvGraphicFramePr>
        <p:xfrm>
          <a:off x="1378968" y="1916832"/>
          <a:ext cx="702078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350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5" name="4 CuadroTexto"/>
          <p:cNvSpPr txBox="1"/>
          <p:nvPr/>
        </p:nvSpPr>
        <p:spPr>
          <a:xfrm>
            <a:off x="1619672" y="1320272"/>
            <a:ext cx="6264696" cy="400110"/>
          </a:xfrm>
          <a:prstGeom prst="rect">
            <a:avLst/>
          </a:prstGeom>
          <a:noFill/>
        </p:spPr>
        <p:txBody>
          <a:bodyPr wrap="square" rtlCol="0">
            <a:spAutoFit/>
          </a:bodyPr>
          <a:lstStyle>
            <a:defPPr>
              <a:defRPr lang="es-EC"/>
            </a:defPPr>
            <a:lvl1pPr algn="ctr">
              <a:defRPr sz="2000"/>
            </a:lvl1pPr>
          </a:lstStyle>
          <a:p>
            <a:r>
              <a:rPr lang="es-EC" b="1" dirty="0" smtClean="0"/>
              <a:t>CONCLUSIONES</a:t>
            </a:r>
            <a:endParaRPr lang="es-EC" b="1" dirty="0"/>
          </a:p>
        </p:txBody>
      </p:sp>
      <p:graphicFrame>
        <p:nvGraphicFramePr>
          <p:cNvPr id="3" name="2 Diagrama"/>
          <p:cNvGraphicFramePr/>
          <p:nvPr>
            <p:extLst>
              <p:ext uri="{D42A27DB-BD31-4B8C-83A1-F6EECF244321}">
                <p14:modId xmlns:p14="http://schemas.microsoft.com/office/powerpoint/2010/main" val="1046523705"/>
              </p:ext>
            </p:extLst>
          </p:nvPr>
        </p:nvGraphicFramePr>
        <p:xfrm>
          <a:off x="251520" y="1720382"/>
          <a:ext cx="849694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5220072" y="3789040"/>
            <a:ext cx="3456384" cy="9002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050" dirty="0"/>
              <a:t>El marketing influye mucho en el comportamiento del consumidor de salas de cine, este utiliza medios de comunicación de alto impacto en masas, el cual se aprovecha para influir en el comportamiento de decisión de compra del consumidor.</a:t>
            </a:r>
          </a:p>
        </p:txBody>
      </p:sp>
    </p:spTree>
    <p:extLst>
      <p:ext uri="{BB962C8B-B14F-4D97-AF65-F5344CB8AC3E}">
        <p14:creationId xmlns:p14="http://schemas.microsoft.com/office/powerpoint/2010/main" val="4247350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1165"/>
          </a:xfrm>
          <a:prstGeom prst="rect">
            <a:avLst/>
          </a:prstGeom>
          <a:noFill/>
          <a:ln w="9525">
            <a:noFill/>
            <a:miter lim="800000"/>
            <a:headEnd/>
            <a:tailEnd/>
          </a:ln>
        </p:spPr>
      </p:pic>
      <p:sp>
        <p:nvSpPr>
          <p:cNvPr id="2" name="1 Título"/>
          <p:cNvSpPr>
            <a:spLocks noGrp="1"/>
          </p:cNvSpPr>
          <p:nvPr>
            <p:ph type="title"/>
          </p:nvPr>
        </p:nvSpPr>
        <p:spPr>
          <a:xfrm>
            <a:off x="827584" y="1061864"/>
            <a:ext cx="7859216" cy="1143000"/>
          </a:xfrm>
        </p:spPr>
        <p:txBody>
          <a:bodyPr>
            <a:normAutofit/>
          </a:bodyPr>
          <a:lstStyle/>
          <a:p>
            <a:r>
              <a:rPr lang="en-US"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graphicFrame>
        <p:nvGraphicFramePr>
          <p:cNvPr id="10" name="9 Diagrama"/>
          <p:cNvGraphicFramePr/>
          <p:nvPr>
            <p:extLst>
              <p:ext uri="{D42A27DB-BD31-4B8C-83A1-F6EECF244321}">
                <p14:modId xmlns:p14="http://schemas.microsoft.com/office/powerpoint/2010/main" val="3339108708"/>
              </p:ext>
            </p:extLst>
          </p:nvPr>
        </p:nvGraphicFramePr>
        <p:xfrm>
          <a:off x="971600" y="1124744"/>
          <a:ext cx="802363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001747" y="1124744"/>
            <a:ext cx="6264696" cy="523220"/>
          </a:xfrm>
          <a:prstGeom prst="rect">
            <a:avLst/>
          </a:prstGeom>
          <a:noFill/>
        </p:spPr>
        <p:txBody>
          <a:bodyPr wrap="square" rtlCol="0">
            <a:spAutoFit/>
          </a:bodyPr>
          <a:lstStyle>
            <a:defPPr>
              <a:defRPr lang="es-EC"/>
            </a:defPPr>
            <a:lvl1pPr algn="ctr">
              <a:defRPr sz="2000"/>
            </a:lvl1pPr>
          </a:lstStyle>
          <a:p>
            <a:r>
              <a:rPr lang="es-EC" sz="2800" b="1" dirty="0" smtClean="0"/>
              <a:t>RECOMENDACIONES </a:t>
            </a:r>
            <a:endParaRPr lang="es-EC" sz="2800" b="1" dirty="0"/>
          </a:p>
        </p:txBody>
      </p:sp>
    </p:spTree>
    <p:extLst>
      <p:ext uri="{BB962C8B-B14F-4D97-AF65-F5344CB8AC3E}">
        <p14:creationId xmlns:p14="http://schemas.microsoft.com/office/powerpoint/2010/main" val="4247350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20"/>
            <a:ext cx="9144000" cy="6871165"/>
          </a:xfrm>
          <a:prstGeom prst="rect">
            <a:avLst/>
          </a:prstGeom>
        </p:spPr>
        <p:style>
          <a:lnRef idx="2">
            <a:schemeClr val="accent4"/>
          </a:lnRef>
          <a:fillRef idx="1">
            <a:schemeClr val="lt1"/>
          </a:fillRef>
          <a:effectRef idx="0">
            <a:schemeClr val="accent4"/>
          </a:effectRef>
          <a:fontRef idx="minor">
            <a:schemeClr val="dk1"/>
          </a:fontRef>
        </p:style>
      </p:pic>
      <p:pic>
        <p:nvPicPr>
          <p:cNvPr id="3074" name="Picture 2" descr="Resultado de imagen para en busca de la felicidad fr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24744"/>
            <a:ext cx="6840760" cy="542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560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02"/>
            <a:ext cx="9144000" cy="6871165"/>
          </a:xfrm>
          <a:prstGeom prst="rect">
            <a:avLst/>
          </a:prstGeom>
          <a:noFill/>
        </p:spPr>
      </p:pic>
      <p:sp>
        <p:nvSpPr>
          <p:cNvPr id="13" name="12 CuadroTexto"/>
          <p:cNvSpPr txBox="1"/>
          <p:nvPr/>
        </p:nvSpPr>
        <p:spPr>
          <a:xfrm>
            <a:off x="4860032" y="332656"/>
            <a:ext cx="3672408" cy="707886"/>
          </a:xfrm>
          <a:prstGeom prst="rect">
            <a:avLst/>
          </a:prstGeom>
          <a:noFill/>
        </p:spPr>
        <p:txBody>
          <a:bodyPr wrap="square" rtlCol="0">
            <a:spAutoFit/>
          </a:bodyPr>
          <a:lstStyle>
            <a:defPPr>
              <a:defRPr lang="es-EC"/>
            </a:defPPr>
            <a:lvl1pPr algn="ctr">
              <a:defRPr sz="2000">
                <a:latin typeface="Times New Roman" pitchFamily="18" charset="0"/>
                <a:cs typeface="Times New Roman" pitchFamily="18" charset="0"/>
              </a:defRPr>
            </a:lvl1pPr>
          </a:lstStyle>
          <a:p>
            <a:r>
              <a:rPr lang="es-EC" dirty="0"/>
              <a:t>Relación entre los Campos Académicos de Investigación</a:t>
            </a:r>
            <a:endParaRPr lang="es-EC" b="1" dirty="0"/>
          </a:p>
        </p:txBody>
      </p:sp>
      <p:graphicFrame>
        <p:nvGraphicFramePr>
          <p:cNvPr id="14" name="13 Diagrama"/>
          <p:cNvGraphicFramePr/>
          <p:nvPr>
            <p:extLst>
              <p:ext uri="{D42A27DB-BD31-4B8C-83A1-F6EECF244321}">
                <p14:modId xmlns:p14="http://schemas.microsoft.com/office/powerpoint/2010/main" val="3393057077"/>
              </p:ext>
            </p:extLst>
          </p:nvPr>
        </p:nvGraphicFramePr>
        <p:xfrm>
          <a:off x="2339752" y="1772816"/>
          <a:ext cx="5368925" cy="347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p:cNvSpPr/>
          <p:nvPr/>
        </p:nvSpPr>
        <p:spPr>
          <a:xfrm>
            <a:off x="6228184" y="1556792"/>
            <a:ext cx="2448272" cy="13681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200" dirty="0"/>
              <a:t>T</a:t>
            </a:r>
            <a:r>
              <a:rPr lang="es-EC" sz="1200" dirty="0" smtClean="0"/>
              <a:t>iene </a:t>
            </a:r>
            <a:r>
              <a:rPr lang="es-EC" sz="1200" dirty="0"/>
              <a:t>un impacto socioeconómico muy alto, porque incide en el comportamiento de la sociedad, modificando la conducta del </a:t>
            </a:r>
            <a:r>
              <a:rPr lang="es-EC" sz="1200" dirty="0" smtClean="0"/>
              <a:t>consumidor.</a:t>
            </a:r>
            <a:endParaRPr lang="es-EC" sz="1200" dirty="0"/>
          </a:p>
        </p:txBody>
      </p:sp>
      <p:sp>
        <p:nvSpPr>
          <p:cNvPr id="17" name="16 Rectángulo"/>
          <p:cNvSpPr/>
          <p:nvPr/>
        </p:nvSpPr>
        <p:spPr>
          <a:xfrm>
            <a:off x="6120172" y="5310089"/>
            <a:ext cx="2664296" cy="128726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200" dirty="0" smtClean="0"/>
              <a:t>La </a:t>
            </a:r>
            <a:r>
              <a:rPr lang="es-EC" sz="1200" dirty="0"/>
              <a:t>psicología empieza por la parte mas motivacional tratando de conectar las decisiones de compra con los procesos mentales que conducen a tomar esa decisión.</a:t>
            </a:r>
          </a:p>
        </p:txBody>
      </p:sp>
      <p:sp>
        <p:nvSpPr>
          <p:cNvPr id="18" name="17 Rectángulo"/>
          <p:cNvSpPr/>
          <p:nvPr/>
        </p:nvSpPr>
        <p:spPr>
          <a:xfrm>
            <a:off x="1331640" y="5301208"/>
            <a:ext cx="2880320" cy="12961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Se centra los perfiles de comportamiento de compra que permite </a:t>
            </a:r>
            <a:r>
              <a:rPr lang="es-EC" sz="1200" dirty="0"/>
              <a:t>analizar </a:t>
            </a:r>
            <a:r>
              <a:rPr lang="es-EC" sz="1200" dirty="0" smtClean="0"/>
              <a:t>las </a:t>
            </a:r>
            <a:r>
              <a:rPr lang="es-EC" sz="1200" dirty="0"/>
              <a:t>estrategias de </a:t>
            </a:r>
            <a:r>
              <a:rPr lang="es-EC" sz="1200" dirty="0" smtClean="0"/>
              <a:t>promoción, publicidad, </a:t>
            </a:r>
            <a:r>
              <a:rPr lang="es-EC" sz="1200" dirty="0"/>
              <a:t>innovación </a:t>
            </a:r>
            <a:r>
              <a:rPr lang="es-EC" sz="1200" dirty="0" smtClean="0"/>
              <a:t>y precios, </a:t>
            </a:r>
            <a:r>
              <a:rPr lang="es-EC" sz="1200" dirty="0"/>
              <a:t>todo esto  para motivar a los </a:t>
            </a:r>
            <a:r>
              <a:rPr lang="es-EC" sz="1200" dirty="0" smtClean="0"/>
              <a:t>consumidores.</a:t>
            </a:r>
            <a:endParaRPr lang="es-EC" sz="1200" dirty="0"/>
          </a:p>
        </p:txBody>
      </p:sp>
      <p:pic>
        <p:nvPicPr>
          <p:cNvPr id="19" name="1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600" y="1366380"/>
            <a:ext cx="2769893" cy="1846596"/>
          </a:xfrm>
          <a:prstGeom prst="rect">
            <a:avLst/>
          </a:prstGeom>
        </p:spPr>
      </p:pic>
      <p:cxnSp>
        <p:nvCxnSpPr>
          <p:cNvPr id="5" name="4 Conector recto de flecha"/>
          <p:cNvCxnSpPr/>
          <p:nvPr/>
        </p:nvCxnSpPr>
        <p:spPr>
          <a:xfrm>
            <a:off x="5868144" y="2240868"/>
            <a:ext cx="36004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21 Conector recto de flecha"/>
          <p:cNvCxnSpPr/>
          <p:nvPr/>
        </p:nvCxnSpPr>
        <p:spPr>
          <a:xfrm>
            <a:off x="6506250" y="4860279"/>
            <a:ext cx="468052" cy="44092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23 Conector recto de flecha"/>
          <p:cNvCxnSpPr/>
          <p:nvPr/>
        </p:nvCxnSpPr>
        <p:spPr>
          <a:xfrm flipH="1">
            <a:off x="3131840" y="4932287"/>
            <a:ext cx="504056" cy="3689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44"/>
            <a:ext cx="9144000" cy="6871165"/>
          </a:xfrm>
          <a:prstGeom prst="rect">
            <a:avLst/>
          </a:prstGeom>
          <a:noFill/>
        </p:spPr>
      </p:pic>
      <p:sp>
        <p:nvSpPr>
          <p:cNvPr id="21" name="20 CuadroTexto"/>
          <p:cNvSpPr txBox="1"/>
          <p:nvPr/>
        </p:nvSpPr>
        <p:spPr>
          <a:xfrm>
            <a:off x="1979712" y="1095127"/>
            <a:ext cx="5907389" cy="461665"/>
          </a:xfrm>
          <a:prstGeom prst="rect">
            <a:avLst/>
          </a:prstGeom>
          <a:noFill/>
        </p:spPr>
        <p:txBody>
          <a:bodyPr wrap="square" rtlCol="0">
            <a:spAutoFit/>
          </a:bodyPr>
          <a:lstStyle>
            <a:defPPr>
              <a:defRPr lang="es-EC"/>
            </a:defPPr>
            <a:lvl1pPr algn="ctr">
              <a:defRPr sz="2000">
                <a:latin typeface="Times New Roman" pitchFamily="18" charset="0"/>
                <a:cs typeface="Times New Roman" pitchFamily="18" charset="0"/>
              </a:defRPr>
            </a:lvl1pPr>
          </a:lstStyle>
          <a:p>
            <a:r>
              <a:rPr lang="es-EC" sz="2400" dirty="0" smtClean="0"/>
              <a:t>PLANTEAMIENTO DEL PROBLEMA</a:t>
            </a:r>
            <a:endParaRPr lang="es-EC" sz="2400" dirty="0"/>
          </a:p>
        </p:txBody>
      </p:sp>
      <p:graphicFrame>
        <p:nvGraphicFramePr>
          <p:cNvPr id="2" name="1 Diagrama"/>
          <p:cNvGraphicFramePr/>
          <p:nvPr>
            <p:extLst>
              <p:ext uri="{D42A27DB-BD31-4B8C-83A1-F6EECF244321}">
                <p14:modId xmlns:p14="http://schemas.microsoft.com/office/powerpoint/2010/main" val="185626828"/>
              </p:ext>
            </p:extLst>
          </p:nvPr>
        </p:nvGraphicFramePr>
        <p:xfrm>
          <a:off x="107504" y="1700808"/>
          <a:ext cx="8928992"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Rectángulo"/>
          <p:cNvSpPr/>
          <p:nvPr/>
        </p:nvSpPr>
        <p:spPr>
          <a:xfrm>
            <a:off x="1835696" y="1687450"/>
            <a:ext cx="3672408" cy="9361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EC" sz="1200" dirty="0"/>
              <a:t>E</a:t>
            </a:r>
            <a:r>
              <a:rPr lang="es-EC" sz="1200" dirty="0" smtClean="0"/>
              <a:t>l </a:t>
            </a:r>
            <a:r>
              <a:rPr lang="es-EC" sz="1200" dirty="0"/>
              <a:t>articulo 377 de la </a:t>
            </a:r>
            <a:r>
              <a:rPr lang="es-EC" sz="1200" dirty="0" smtClean="0"/>
              <a:t>Constitución, </a:t>
            </a:r>
            <a:r>
              <a:rPr lang="es-EC" sz="1200" dirty="0"/>
              <a:t>establece que el sistema nacional de cultura tiene como finalidad incentivar la libre creación artística y la producción, difusión, distribución y disfrute de bienes  y servicios </a:t>
            </a:r>
            <a:r>
              <a:rPr lang="es-EC" sz="1200" dirty="0" smtClean="0"/>
              <a:t>culturales.</a:t>
            </a:r>
            <a:endParaRPr lang="es-EC" sz="1200" dirty="0"/>
          </a:p>
        </p:txBody>
      </p:sp>
      <p:sp>
        <p:nvSpPr>
          <p:cNvPr id="5" name="4 Rectángulo"/>
          <p:cNvSpPr/>
          <p:nvPr/>
        </p:nvSpPr>
        <p:spPr>
          <a:xfrm>
            <a:off x="1835696" y="5445224"/>
            <a:ext cx="3672408"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200" dirty="0" smtClean="0"/>
              <a:t>Proyecto de ley de cultura incorpora </a:t>
            </a:r>
            <a:r>
              <a:rPr lang="es-EC" sz="1200" dirty="0"/>
              <a:t>la contribución para el fomento del arte y la cultura nacional. Que consiste en una tarifa del 10% sobre la taquilla o la venta de entradas de películas de producción extranjera</a:t>
            </a:r>
          </a:p>
        </p:txBody>
      </p:sp>
    </p:spTree>
    <p:extLst>
      <p:ext uri="{BB962C8B-B14F-4D97-AF65-F5344CB8AC3E}">
        <p14:creationId xmlns:p14="http://schemas.microsoft.com/office/powerpoint/2010/main" val="884173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19"/>
            <a:ext cx="9144000" cy="6871165"/>
          </a:xfrm>
          <a:prstGeom prst="rect">
            <a:avLst/>
          </a:prstGeom>
          <a:noFill/>
        </p:spPr>
      </p:pic>
      <p:sp>
        <p:nvSpPr>
          <p:cNvPr id="5" name="4 CuadroTexto"/>
          <p:cNvSpPr txBox="1"/>
          <p:nvPr/>
        </p:nvSpPr>
        <p:spPr>
          <a:xfrm>
            <a:off x="1979712" y="1373237"/>
            <a:ext cx="5907389" cy="461665"/>
          </a:xfrm>
          <a:prstGeom prst="rect">
            <a:avLst/>
          </a:prstGeom>
          <a:noFill/>
        </p:spPr>
        <p:txBody>
          <a:bodyPr wrap="square" rtlCol="0">
            <a:spAutoFit/>
          </a:bodyPr>
          <a:lstStyle>
            <a:defPPr>
              <a:defRPr lang="es-EC"/>
            </a:defPPr>
            <a:lvl1pPr algn="ctr">
              <a:defRPr sz="2000">
                <a:latin typeface="Times New Roman" pitchFamily="18" charset="0"/>
                <a:cs typeface="Times New Roman" pitchFamily="18" charset="0"/>
              </a:defRPr>
            </a:lvl1pPr>
          </a:lstStyle>
          <a:p>
            <a:r>
              <a:rPr lang="es-EC" sz="2400" dirty="0" smtClean="0"/>
              <a:t>EL CINE COMO NEGOCIO</a:t>
            </a:r>
            <a:endParaRPr lang="es-EC" sz="24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909471764"/>
              </p:ext>
            </p:extLst>
          </p:nvPr>
        </p:nvGraphicFramePr>
        <p:xfrm>
          <a:off x="826464" y="213285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19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19"/>
            <a:ext cx="9144000" cy="6871165"/>
          </a:xfrm>
          <a:prstGeom prst="rect">
            <a:avLst/>
          </a:prstGeom>
          <a:noFill/>
        </p:spPr>
      </p:pic>
      <p:graphicFrame>
        <p:nvGraphicFramePr>
          <p:cNvPr id="7" name="6 Marcador de contenido"/>
          <p:cNvGraphicFramePr>
            <a:graphicFrameLocks noGrp="1"/>
          </p:cNvGraphicFramePr>
          <p:nvPr>
            <p:ph idx="1"/>
            <p:extLst>
              <p:ext uri="{D42A27DB-BD31-4B8C-83A1-F6EECF244321}">
                <p14:modId xmlns:p14="http://schemas.microsoft.com/office/powerpoint/2010/main" val="394105739"/>
              </p:ext>
            </p:extLst>
          </p:nvPr>
        </p:nvGraphicFramePr>
        <p:xfrm>
          <a:off x="818605" y="1196752"/>
          <a:ext cx="8229600"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CuadroTexto"/>
          <p:cNvSpPr txBox="1"/>
          <p:nvPr/>
        </p:nvSpPr>
        <p:spPr>
          <a:xfrm>
            <a:off x="1772272" y="5517232"/>
            <a:ext cx="6408712" cy="461665"/>
          </a:xfrm>
          <a:prstGeom prst="rect">
            <a:avLst/>
          </a:prstGeom>
          <a:noFill/>
        </p:spPr>
        <p:txBody>
          <a:bodyPr wrap="square" rtlCol="0">
            <a:spAutoFit/>
          </a:bodyPr>
          <a:lstStyle>
            <a:defPPr>
              <a:defRPr lang="es-EC"/>
            </a:defPPr>
            <a:lvl1pPr algn="ctr">
              <a:defRPr sz="2000">
                <a:latin typeface="Times New Roman" pitchFamily="18" charset="0"/>
                <a:cs typeface="Times New Roman" pitchFamily="18" charset="0"/>
              </a:defRPr>
            </a:lvl1pPr>
          </a:lstStyle>
          <a:p>
            <a:r>
              <a:rPr lang="es-EC" sz="2400" b="1" dirty="0" smtClean="0"/>
              <a:t>PRINCIPALES CADENAS DE CINE</a:t>
            </a:r>
            <a:endParaRPr lang="es-EC" sz="2400" b="1" dirty="0"/>
          </a:p>
        </p:txBody>
      </p:sp>
    </p:spTree>
    <p:extLst>
      <p:ext uri="{BB962C8B-B14F-4D97-AF65-F5344CB8AC3E}">
        <p14:creationId xmlns:p14="http://schemas.microsoft.com/office/powerpoint/2010/main" val="255705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19"/>
            <a:ext cx="9144000" cy="6871165"/>
          </a:xfrm>
          <a:prstGeom prst="rect">
            <a:avLst/>
          </a:prstGeom>
          <a:noFill/>
        </p:spPr>
      </p:pic>
      <p:sp>
        <p:nvSpPr>
          <p:cNvPr id="2" name="1 Título"/>
          <p:cNvSpPr>
            <a:spLocks noGrp="1"/>
          </p:cNvSpPr>
          <p:nvPr>
            <p:ph type="title"/>
          </p:nvPr>
        </p:nvSpPr>
        <p:spPr>
          <a:xfrm>
            <a:off x="1269123" y="3284984"/>
            <a:ext cx="7232016" cy="428167"/>
          </a:xfrm>
        </p:spPr>
        <p:txBody>
          <a:bodyPr>
            <a:noAutofit/>
          </a:bodyPr>
          <a:lstStyle/>
          <a:p>
            <a:r>
              <a:rPr lang="es-EC" sz="2000" b="1" dirty="0"/>
              <a:t>Salas de Cine en los Cantones Quito y Rumiñahui</a:t>
            </a: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269123" y="3789040"/>
            <a:ext cx="7232015" cy="3003550"/>
          </a:xfrm>
          <a:prstGeom prst="rect">
            <a:avLst/>
          </a:prstGeom>
          <a:ln w="6350" cap="sq" cmpd="thickThin">
            <a:solidFill>
              <a:srgbClr val="000000"/>
            </a:solidFill>
            <a:prstDash val="solid"/>
            <a:miter lim="800000"/>
          </a:ln>
          <a:effectLst>
            <a:innerShdw blurRad="76200">
              <a:srgbClr val="000000"/>
            </a:innerShdw>
          </a:effectLst>
        </p:spPr>
      </p:pic>
      <p:pic>
        <p:nvPicPr>
          <p:cNvPr id="7" name="6 Imagen"/>
          <p:cNvPicPr/>
          <p:nvPr/>
        </p:nvPicPr>
        <p:blipFill rotWithShape="1">
          <a:blip r:embed="rId4" cstate="print">
            <a:extLst>
              <a:ext uri="{28A0092B-C50C-407E-A947-70E740481C1C}">
                <a14:useLocalDpi xmlns:a14="http://schemas.microsoft.com/office/drawing/2010/main" val="0"/>
              </a:ext>
            </a:extLst>
          </a:blip>
          <a:srcRect/>
          <a:stretch/>
        </p:blipFill>
        <p:spPr bwMode="auto">
          <a:xfrm>
            <a:off x="3600618" y="1238037"/>
            <a:ext cx="1942764" cy="1984279"/>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5" cstate="print">
            <a:extLst>
              <a:ext uri="{28A0092B-C50C-407E-A947-70E740481C1C}">
                <a14:useLocalDpi xmlns:a14="http://schemas.microsoft.com/office/drawing/2010/main" val="0"/>
              </a:ext>
            </a:extLst>
          </a:blip>
          <a:srcRect/>
          <a:stretch/>
        </p:blipFill>
        <p:spPr bwMode="auto">
          <a:xfrm>
            <a:off x="5868144" y="522475"/>
            <a:ext cx="2952328" cy="2667914"/>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6" cstate="print">
            <a:extLst>
              <a:ext uri="{28A0092B-C50C-407E-A947-70E740481C1C}">
                <a14:useLocalDpi xmlns:a14="http://schemas.microsoft.com/office/drawing/2010/main" val="0"/>
              </a:ext>
            </a:extLst>
          </a:blip>
          <a:srcRect/>
          <a:stretch/>
        </p:blipFill>
        <p:spPr bwMode="auto">
          <a:xfrm>
            <a:off x="971600" y="1238037"/>
            <a:ext cx="2268311" cy="19749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3594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8" y="-30939"/>
            <a:ext cx="9144000" cy="6871165"/>
          </a:xfrm>
          <a:prstGeom prst="rect">
            <a:avLst/>
          </a:prstGeom>
          <a:noFill/>
        </p:spPr>
      </p:pic>
      <p:sp>
        <p:nvSpPr>
          <p:cNvPr id="21" name="20 CuadroTexto"/>
          <p:cNvSpPr txBox="1"/>
          <p:nvPr/>
        </p:nvSpPr>
        <p:spPr>
          <a:xfrm>
            <a:off x="1259632" y="-27384"/>
            <a:ext cx="7560840" cy="792088"/>
          </a:xfrm>
          <a:prstGeom prst="rect">
            <a:avLst/>
          </a:prstGeom>
          <a:solidFill>
            <a:schemeClr val="bg1"/>
          </a:solidFill>
        </p:spPr>
        <p:txBody>
          <a:bodyPr wrap="square" rtlCol="0">
            <a:noAutofit/>
          </a:bodyPr>
          <a:lstStyle>
            <a:defPPr>
              <a:defRPr lang="es-EC"/>
            </a:defPPr>
            <a:lvl1pPr algn="ctr">
              <a:defRPr sz="2000">
                <a:latin typeface="Times New Roman" pitchFamily="18" charset="0"/>
                <a:cs typeface="Times New Roman" pitchFamily="18" charset="0"/>
              </a:defRPr>
            </a:lvl1pPr>
          </a:lstStyle>
          <a:p>
            <a:endParaRPr lang="es-EC" sz="1050" dirty="0" smtClean="0"/>
          </a:p>
          <a:p>
            <a:r>
              <a:rPr lang="es-EC" b="1" dirty="0" smtClean="0"/>
              <a:t>OBJETIVOS</a:t>
            </a:r>
            <a:endParaRPr lang="es-EC" b="1" dirty="0"/>
          </a:p>
        </p:txBody>
      </p:sp>
      <p:graphicFrame>
        <p:nvGraphicFramePr>
          <p:cNvPr id="2" name="1 Diagrama"/>
          <p:cNvGraphicFramePr/>
          <p:nvPr>
            <p:extLst>
              <p:ext uri="{D42A27DB-BD31-4B8C-83A1-F6EECF244321}">
                <p14:modId xmlns:p14="http://schemas.microsoft.com/office/powerpoint/2010/main" val="3975499458"/>
              </p:ext>
            </p:extLst>
          </p:nvPr>
        </p:nvGraphicFramePr>
        <p:xfrm>
          <a:off x="1259632" y="576687"/>
          <a:ext cx="7632848" cy="1268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1907704" y="3503730"/>
            <a:ext cx="2160240" cy="369332"/>
          </a:xfrm>
          <a:prstGeom prst="rect">
            <a:avLst/>
          </a:prstGeom>
          <a:noFill/>
        </p:spPr>
        <p:txBody>
          <a:bodyPr wrap="square" rtlCol="0">
            <a:spAutoFit/>
          </a:bodyPr>
          <a:lstStyle/>
          <a:p>
            <a:endParaRPr lang="es-EC" dirty="0"/>
          </a:p>
        </p:txBody>
      </p:sp>
      <p:sp>
        <p:nvSpPr>
          <p:cNvPr id="10" name="9 CuadroTexto"/>
          <p:cNvSpPr txBox="1"/>
          <p:nvPr/>
        </p:nvSpPr>
        <p:spPr>
          <a:xfrm>
            <a:off x="4003312" y="1907540"/>
            <a:ext cx="222487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b="1" dirty="0" smtClean="0"/>
              <a:t>ESPECIFICOS </a:t>
            </a:r>
            <a:endParaRPr lang="es-EC" b="1" dirty="0"/>
          </a:p>
        </p:txBody>
      </p:sp>
      <p:graphicFrame>
        <p:nvGraphicFramePr>
          <p:cNvPr id="11" name="10 Diagrama"/>
          <p:cNvGraphicFramePr/>
          <p:nvPr>
            <p:extLst>
              <p:ext uri="{D42A27DB-BD31-4B8C-83A1-F6EECF244321}">
                <p14:modId xmlns:p14="http://schemas.microsoft.com/office/powerpoint/2010/main" val="2035997527"/>
              </p:ext>
            </p:extLst>
          </p:nvPr>
        </p:nvGraphicFramePr>
        <p:xfrm>
          <a:off x="755576" y="2070720"/>
          <a:ext cx="8280920" cy="4886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84173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4419</TotalTime>
  <Words>3733</Words>
  <Application>Microsoft Office PowerPoint</Application>
  <PresentationFormat>Presentación en pantalla (4:3)</PresentationFormat>
  <Paragraphs>231</Paragraphs>
  <Slides>35</Slides>
  <Notes>8</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Salas de Cine en los Cantones Quito y Rumiñahui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Diana</dc:creator>
  <cp:lastModifiedBy>Andres</cp:lastModifiedBy>
  <cp:revision>311</cp:revision>
  <dcterms:created xsi:type="dcterms:W3CDTF">2014-07-22T15:29:54Z</dcterms:created>
  <dcterms:modified xsi:type="dcterms:W3CDTF">2016-12-20T04:57:33Z</dcterms:modified>
</cp:coreProperties>
</file>