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  <p:sldId id="268" r:id="rId14"/>
    <p:sldId id="272" r:id="rId15"/>
    <p:sldId id="269" r:id="rId16"/>
    <p:sldId id="270" r:id="rId17"/>
    <p:sldId id="271" r:id="rId18"/>
    <p:sldId id="273" r:id="rId19"/>
    <p:sldId id="274" r:id="rId20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1FAFC6-47A6-4B3A-8EE7-5A232FA54E8B}" type="datetimeFigureOut">
              <a:rPr lang="es-EC" smtClean="0"/>
              <a:t>20/05/2015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2A30DB-3868-4360-969D-C7933511423D}" type="slidenum">
              <a:rPr lang="es-EC" smtClean="0"/>
              <a:t>‹Nº›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D395E1A-DD5A-46BA-B93E-C6B75CA5F8B0}" type="datetimeFigureOut">
              <a:rPr lang="es-EC" smtClean="0"/>
              <a:t>20/05/2015</a:t>
            </a:fld>
            <a:endParaRPr lang="es-EC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C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A35D4EC-7D74-4E35-9602-B8C13DE7134D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395E1A-DD5A-46BA-B93E-C6B75CA5F8B0}" type="datetimeFigureOut">
              <a:rPr lang="es-EC" smtClean="0"/>
              <a:t>20/05/2015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35D4EC-7D74-4E35-9602-B8C13DE7134D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395E1A-DD5A-46BA-B93E-C6B75CA5F8B0}" type="datetimeFigureOut">
              <a:rPr lang="es-EC" smtClean="0"/>
              <a:t>20/05/2015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35D4EC-7D74-4E35-9602-B8C13DE7134D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395E1A-DD5A-46BA-B93E-C6B75CA5F8B0}" type="datetimeFigureOut">
              <a:rPr lang="es-EC" smtClean="0"/>
              <a:t>20/05/2015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35D4EC-7D74-4E35-9602-B8C13DE7134D}" type="slidenum">
              <a:rPr lang="es-EC" smtClean="0"/>
              <a:t>‹Nº›</a:t>
            </a:fld>
            <a:endParaRPr lang="es-EC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395E1A-DD5A-46BA-B93E-C6B75CA5F8B0}" type="datetimeFigureOut">
              <a:rPr lang="es-EC" smtClean="0"/>
              <a:t>20/05/2015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35D4EC-7D74-4E35-9602-B8C13DE7134D}" type="slidenum">
              <a:rPr lang="es-EC" smtClean="0"/>
              <a:t>‹Nº›</a:t>
            </a:fld>
            <a:endParaRPr lang="es-EC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395E1A-DD5A-46BA-B93E-C6B75CA5F8B0}" type="datetimeFigureOut">
              <a:rPr lang="es-EC" smtClean="0"/>
              <a:t>20/05/2015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35D4EC-7D74-4E35-9602-B8C13DE7134D}" type="slidenum">
              <a:rPr lang="es-EC" smtClean="0"/>
              <a:t>‹Nº›</a:t>
            </a:fld>
            <a:endParaRPr lang="es-EC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395E1A-DD5A-46BA-B93E-C6B75CA5F8B0}" type="datetimeFigureOut">
              <a:rPr lang="es-EC" smtClean="0"/>
              <a:t>20/05/2015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35D4EC-7D74-4E35-9602-B8C13DE7134D}" type="slidenum">
              <a:rPr lang="es-EC" smtClean="0"/>
              <a:t>‹Nº›</a:t>
            </a:fld>
            <a:endParaRPr lang="es-EC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395E1A-DD5A-46BA-B93E-C6B75CA5F8B0}" type="datetimeFigureOut">
              <a:rPr lang="es-EC" smtClean="0"/>
              <a:t>20/05/2015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35D4EC-7D74-4E35-9602-B8C13DE7134D}" type="slidenum">
              <a:rPr lang="es-EC" smtClean="0"/>
              <a:t>‹Nº›</a:t>
            </a:fld>
            <a:endParaRPr lang="es-EC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395E1A-DD5A-46BA-B93E-C6B75CA5F8B0}" type="datetimeFigureOut">
              <a:rPr lang="es-EC" smtClean="0"/>
              <a:t>20/05/2015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35D4EC-7D74-4E35-9602-B8C13DE7134D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D395E1A-DD5A-46BA-B93E-C6B75CA5F8B0}" type="datetimeFigureOut">
              <a:rPr lang="es-EC" smtClean="0"/>
              <a:t>20/05/2015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35D4EC-7D74-4E35-9602-B8C13DE7134D}" type="slidenum">
              <a:rPr lang="es-EC" smtClean="0"/>
              <a:t>‹Nº›</a:t>
            </a:fld>
            <a:endParaRPr lang="es-EC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D395E1A-DD5A-46BA-B93E-C6B75CA5F8B0}" type="datetimeFigureOut">
              <a:rPr lang="es-EC" smtClean="0"/>
              <a:t>20/05/2015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A35D4EC-7D74-4E35-9602-B8C13DE7134D}" type="slidenum">
              <a:rPr lang="es-EC" smtClean="0"/>
              <a:t>‹Nº›</a:t>
            </a:fld>
            <a:endParaRPr lang="es-EC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D395E1A-DD5A-46BA-B93E-C6B75CA5F8B0}" type="datetimeFigureOut">
              <a:rPr lang="es-EC" smtClean="0"/>
              <a:t>20/05/2015</a:t>
            </a:fld>
            <a:endParaRPr lang="es-EC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C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A35D4EC-7D74-4E35-9602-B8C13DE7134D}" type="slidenum">
              <a:rPr lang="es-EC" smtClean="0"/>
              <a:t>‹Nº›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ES" sz="2400" dirty="0" smtClean="0"/>
              <a:t>CONTROLES DE ASEGURAMIENTO DE INGRESOS PARA ADMINISTRAR EL PROCESO DE INTERCONEXIÓN EN EMPRESAS DE TELECOMUNICACIONES </a:t>
            </a:r>
            <a:endParaRPr lang="es-EC" sz="24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C" dirty="0" smtClean="0"/>
              <a:t>Proyecto 2</a:t>
            </a:r>
          </a:p>
          <a:p>
            <a:r>
              <a:rPr lang="es-EC" dirty="0" err="1" smtClean="0"/>
              <a:t>MBA</a:t>
            </a:r>
            <a:endParaRPr lang="es-EC" dirty="0"/>
          </a:p>
        </p:txBody>
      </p:sp>
      <p:pic>
        <p:nvPicPr>
          <p:cNvPr id="4" name="3 Imagen"/>
          <p:cNvPicPr/>
          <p:nvPr/>
        </p:nvPicPr>
        <p:blipFill>
          <a:blip r:embed="rId2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071670" y="214290"/>
            <a:ext cx="4295775" cy="1314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C" i="1" dirty="0" smtClean="0"/>
              <a:t>Configuración de rutas virtuales</a:t>
            </a:r>
            <a:r>
              <a:rPr lang="es-EC" b="1" dirty="0" smtClean="0"/>
              <a:t>, </a:t>
            </a:r>
            <a:r>
              <a:rPr lang="es-EC" dirty="0" smtClean="0"/>
              <a:t>una </a:t>
            </a:r>
            <a:r>
              <a:rPr lang="es-EC" dirty="0" smtClean="0"/>
              <a:t>conciliación de rutas mensual, </a:t>
            </a:r>
            <a:r>
              <a:rPr lang="es-EC" dirty="0" smtClean="0">
                <a:sym typeface="Wingdings" pitchFamily="2" charset="2"/>
              </a:rPr>
              <a:t></a:t>
            </a:r>
            <a:r>
              <a:rPr lang="es-EC" dirty="0" smtClean="0"/>
              <a:t>comparación </a:t>
            </a:r>
            <a:r>
              <a:rPr lang="es-EC" dirty="0" smtClean="0"/>
              <a:t>automática entre las rutas creadas y reportadas por el departamento técnico versus las aprovisionadas en el sistema de mediación y en el sistema de </a:t>
            </a:r>
            <a:r>
              <a:rPr lang="es-EC" dirty="0" smtClean="0"/>
              <a:t>interconexión</a:t>
            </a:r>
          </a:p>
          <a:p>
            <a:endParaRPr lang="es-ES" i="1" dirty="0" smtClean="0"/>
          </a:p>
          <a:p>
            <a:r>
              <a:rPr lang="es-ES" i="1" dirty="0" smtClean="0"/>
              <a:t>Configuración </a:t>
            </a:r>
            <a:r>
              <a:rPr lang="es-ES" i="1" dirty="0" smtClean="0"/>
              <a:t>de series numéricas</a:t>
            </a:r>
            <a:r>
              <a:rPr lang="es-ES" b="1" dirty="0" smtClean="0"/>
              <a:t>, </a:t>
            </a:r>
            <a:r>
              <a:rPr lang="es-ES" dirty="0" smtClean="0"/>
              <a:t>conciliación </a:t>
            </a:r>
            <a:r>
              <a:rPr lang="es-ES" dirty="0" smtClean="0"/>
              <a:t>mensual de series numéricas, </a:t>
            </a:r>
            <a:r>
              <a:rPr lang="es-ES" dirty="0" smtClean="0">
                <a:sym typeface="Wingdings" pitchFamily="2" charset="2"/>
              </a:rPr>
              <a:t></a:t>
            </a:r>
            <a:r>
              <a:rPr lang="es-ES" dirty="0" smtClean="0"/>
              <a:t> </a:t>
            </a:r>
            <a:r>
              <a:rPr lang="es-ES" dirty="0" smtClean="0"/>
              <a:t>comparación automática entre los rangos de series numéricas configurados en la central versus. las aprovisionadas en el sistema de mediación y en el sistema de interconexión.   </a:t>
            </a:r>
            <a:endParaRPr lang="es-EC" dirty="0" smtClean="0"/>
          </a:p>
          <a:p>
            <a:endParaRPr lang="es-EC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CONTROLES PROPUESTOS</a:t>
            </a:r>
            <a:endParaRPr lang="es-EC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i="1" dirty="0" smtClean="0"/>
              <a:t>Aplicación de reglas de medición</a:t>
            </a:r>
            <a:r>
              <a:rPr lang="es-ES" dirty="0" smtClean="0"/>
              <a:t>,</a:t>
            </a:r>
            <a:r>
              <a:rPr lang="es-ES" b="1" dirty="0" smtClean="0"/>
              <a:t> </a:t>
            </a:r>
            <a:r>
              <a:rPr lang="es-EC" dirty="0" smtClean="0"/>
              <a:t>simulador </a:t>
            </a:r>
            <a:r>
              <a:rPr lang="es-EC" dirty="0" smtClean="0"/>
              <a:t>de reglas de mediación para tráfico de interconexión, paralelo al mediador.  </a:t>
            </a:r>
          </a:p>
          <a:p>
            <a:pPr>
              <a:buNone/>
            </a:pPr>
            <a:r>
              <a:rPr lang="es-ES" dirty="0" smtClean="0"/>
              <a:t>	</a:t>
            </a:r>
            <a:r>
              <a:rPr lang="es-ES" dirty="0" smtClean="0"/>
              <a:t>Para  </a:t>
            </a:r>
            <a:r>
              <a:rPr lang="es-ES" dirty="0" smtClean="0">
                <a:sym typeface="Wingdings" pitchFamily="2" charset="2"/>
              </a:rPr>
              <a:t> </a:t>
            </a:r>
            <a:r>
              <a:rPr lang="es-ES" dirty="0" smtClean="0"/>
              <a:t>procesar </a:t>
            </a:r>
            <a:r>
              <a:rPr lang="es-ES" dirty="0" smtClean="0"/>
              <a:t>los registros de interconexión enviados por la central, en un período determinado (muestra), y comparar los registros facturables resultantes de este ejercicio con los resultados del sistema de mediación. </a:t>
            </a:r>
            <a:r>
              <a:rPr lang="es-EC" dirty="0" smtClean="0"/>
              <a:t>Mensualmente</a:t>
            </a:r>
            <a:endParaRPr lang="es-EC" dirty="0" smtClean="0"/>
          </a:p>
          <a:p>
            <a:endParaRPr lang="es-EC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CONTROLES PROPUESTOS</a:t>
            </a:r>
            <a:endParaRPr lang="es-EC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i="1" dirty="0" smtClean="0"/>
              <a:t>Tarifación del tráfico de interconexión,</a:t>
            </a:r>
            <a:r>
              <a:rPr lang="es-ES" dirty="0" smtClean="0"/>
              <a:t> </a:t>
            </a:r>
            <a:r>
              <a:rPr lang="es-EC" dirty="0" smtClean="0"/>
              <a:t>verificación </a:t>
            </a:r>
            <a:r>
              <a:rPr lang="es-EC" dirty="0" smtClean="0"/>
              <a:t>de </a:t>
            </a:r>
            <a:r>
              <a:rPr lang="es-EC" dirty="0" smtClean="0"/>
              <a:t>tráfico</a:t>
            </a:r>
            <a:r>
              <a:rPr lang="es-EC" b="1" dirty="0" smtClean="0"/>
              <a:t> </a:t>
            </a:r>
            <a:r>
              <a:rPr lang="es-EC" b="1" dirty="0" smtClean="0">
                <a:sym typeface="Wingdings" pitchFamily="2" charset="2"/>
              </a:rPr>
              <a:t> revisión </a:t>
            </a:r>
            <a:r>
              <a:rPr lang="es-EC" dirty="0" smtClean="0"/>
              <a:t>mensual </a:t>
            </a:r>
            <a:r>
              <a:rPr lang="es-EC" dirty="0" smtClean="0"/>
              <a:t>de las tarifas configuradas para todos los operadores y cada tipo de tráfico versus las tarifas negociadas en los diferentes convenios o disposiciones de interconexión.</a:t>
            </a:r>
          </a:p>
          <a:p>
            <a:endParaRPr lang="es-EC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CONTROLES PROPUESTOS</a:t>
            </a:r>
            <a:endParaRPr lang="es-EC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357158" y="2857496"/>
            <a:ext cx="8229600" cy="8761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C" sz="4000" b="1" dirty="0" smtClean="0"/>
              <a:t>FASE DE </a:t>
            </a:r>
            <a:r>
              <a:rPr lang="es-EC" sz="4000" b="1" dirty="0" err="1" smtClean="0"/>
              <a:t>OPERACIONALIZACIÓN</a:t>
            </a:r>
            <a:endParaRPr lang="es-EC" sz="4000" b="1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CONTROLES PROPUESTOS</a:t>
            </a:r>
            <a:endParaRPr lang="es-EC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i="1" dirty="0" smtClean="0"/>
              <a:t>Control de integridad de reportes de tráfico</a:t>
            </a:r>
            <a:r>
              <a:rPr lang="es-ES" dirty="0" smtClean="0"/>
              <a:t>,</a:t>
            </a:r>
            <a:r>
              <a:rPr lang="es-ES" b="1" dirty="0" smtClean="0"/>
              <a:t> </a:t>
            </a:r>
            <a:endParaRPr lang="es-ES" b="1" dirty="0" smtClean="0"/>
          </a:p>
          <a:p>
            <a:pPr>
              <a:buNone/>
            </a:pPr>
            <a:r>
              <a:rPr lang="es-EC" dirty="0" smtClean="0"/>
              <a:t>   1. </a:t>
            </a:r>
            <a:r>
              <a:rPr lang="es-EC" dirty="0" smtClean="0"/>
              <a:t>C</a:t>
            </a:r>
            <a:r>
              <a:rPr lang="es-EC" dirty="0" smtClean="0"/>
              <a:t>onciliaciones </a:t>
            </a:r>
            <a:r>
              <a:rPr lang="es-EC" dirty="0" smtClean="0"/>
              <a:t>mensuales de archivos de tráfico procesados y enviados entre las diferentes plataformas, </a:t>
            </a:r>
            <a:r>
              <a:rPr lang="es-EC" dirty="0" smtClean="0"/>
              <a:t>para </a:t>
            </a:r>
            <a:r>
              <a:rPr lang="es-EC" dirty="0" smtClean="0">
                <a:sym typeface="Wingdings" pitchFamily="2" charset="2"/>
              </a:rPr>
              <a:t></a:t>
            </a:r>
            <a:r>
              <a:rPr lang="es-EC" dirty="0" smtClean="0"/>
              <a:t>detectar </a:t>
            </a:r>
            <a:r>
              <a:rPr lang="es-EC" dirty="0" smtClean="0"/>
              <a:t>archivos de tráfico faltantes después del procesamiento en cada plataforma.</a:t>
            </a:r>
          </a:p>
          <a:p>
            <a:endParaRPr lang="es-ES" dirty="0" smtClean="0"/>
          </a:p>
          <a:p>
            <a:pPr>
              <a:buNone/>
            </a:pPr>
            <a:r>
              <a:rPr lang="es-ES" dirty="0" smtClean="0"/>
              <a:t>	2. Análisis </a:t>
            </a:r>
            <a:r>
              <a:rPr lang="es-ES" dirty="0" smtClean="0"/>
              <a:t>estadísticos de tendencias, </a:t>
            </a:r>
            <a:r>
              <a:rPr lang="es-ES" dirty="0" smtClean="0"/>
              <a:t>para </a:t>
            </a:r>
            <a:r>
              <a:rPr lang="es-ES" dirty="0" smtClean="0">
                <a:sym typeface="Wingdings" pitchFamily="2" charset="2"/>
              </a:rPr>
              <a:t> </a:t>
            </a:r>
            <a:r>
              <a:rPr lang="es-ES" dirty="0" smtClean="0"/>
              <a:t>visualizar </a:t>
            </a:r>
            <a:r>
              <a:rPr lang="es-ES" dirty="0" smtClean="0"/>
              <a:t>fugas, tanto a nivel de tráfico faltante como errores en tasación, que no hayan sido detectados en los resultados de las conciliaciones.</a:t>
            </a:r>
            <a:endParaRPr lang="es-EC" dirty="0" smtClean="0"/>
          </a:p>
          <a:p>
            <a:endParaRPr lang="es-EC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CONTROLES PROPUESTOS</a:t>
            </a:r>
            <a:endParaRPr lang="es-EC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i="1" dirty="0" smtClean="0"/>
              <a:t>Conciliación y gestión de disputas</a:t>
            </a:r>
            <a:r>
              <a:rPr lang="es-ES" b="1" dirty="0" smtClean="0"/>
              <a:t>: </a:t>
            </a:r>
            <a:r>
              <a:rPr lang="es-ES" dirty="0" smtClean="0"/>
              <a:t> </a:t>
            </a:r>
            <a:r>
              <a:rPr lang="es-ES" dirty="0" smtClean="0"/>
              <a:t>generar actas de conciliación financiera y de mediciones mensuales, </a:t>
            </a:r>
            <a:r>
              <a:rPr lang="es-ES" dirty="0" smtClean="0"/>
              <a:t>para </a:t>
            </a:r>
            <a:r>
              <a:rPr lang="es-ES" dirty="0" smtClean="0">
                <a:sym typeface="Wingdings" pitchFamily="2" charset="2"/>
              </a:rPr>
              <a:t> </a:t>
            </a:r>
            <a:r>
              <a:rPr lang="es-ES" dirty="0" smtClean="0"/>
              <a:t>documentar </a:t>
            </a:r>
            <a:r>
              <a:rPr lang="es-ES" dirty="0" smtClean="0"/>
              <a:t>y evidenciar los totales de minutos conciliados considerados para facturación. </a:t>
            </a:r>
            <a:endParaRPr lang="es-ES" dirty="0" smtClean="0"/>
          </a:p>
          <a:p>
            <a:pPr>
              <a:buNone/>
            </a:pPr>
            <a:r>
              <a:rPr lang="es-ES" dirty="0" smtClean="0"/>
              <a:t>	</a:t>
            </a:r>
            <a:r>
              <a:rPr lang="es-ES" dirty="0" smtClean="0"/>
              <a:t>Dicho </a:t>
            </a:r>
            <a:r>
              <a:rPr lang="es-ES" dirty="0" smtClean="0"/>
              <a:t>documento, debe enviarse a la otra operadora, con el fin de evidenciar el acuerdo y formalizar los montos de las facturas que cada parte debe </a:t>
            </a:r>
            <a:r>
              <a:rPr lang="es-ES" dirty="0" smtClean="0"/>
              <a:t>emitir para </a:t>
            </a:r>
            <a:r>
              <a:rPr lang="es-ES" dirty="0" smtClean="0">
                <a:sym typeface="Wingdings" pitchFamily="2" charset="2"/>
              </a:rPr>
              <a:t> </a:t>
            </a:r>
            <a:r>
              <a:rPr lang="es-ES" dirty="0" smtClean="0"/>
              <a:t>evitar </a:t>
            </a:r>
            <a:r>
              <a:rPr lang="es-ES" dirty="0" smtClean="0"/>
              <a:t>reclamos </a:t>
            </a:r>
            <a:r>
              <a:rPr lang="es-ES" dirty="0" smtClean="0"/>
              <a:t>posteriores.</a:t>
            </a:r>
            <a:endParaRPr lang="es-EC" dirty="0" smtClean="0"/>
          </a:p>
          <a:p>
            <a:endParaRPr lang="es-EC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CONTROLES PROPUESTOS</a:t>
            </a:r>
            <a:endParaRPr lang="es-EC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i="1" dirty="0" smtClean="0"/>
              <a:t>Generación de facturas,</a:t>
            </a:r>
            <a:r>
              <a:rPr lang="es-ES" dirty="0" smtClean="0"/>
              <a:t> </a:t>
            </a:r>
            <a:endParaRPr lang="es-ES" dirty="0" smtClean="0"/>
          </a:p>
          <a:p>
            <a:pPr>
              <a:buNone/>
            </a:pPr>
            <a:r>
              <a:rPr lang="es-ES" dirty="0" smtClean="0"/>
              <a:t> </a:t>
            </a:r>
            <a:r>
              <a:rPr lang="es-ES" dirty="0" smtClean="0"/>
              <a:t>  1. validar </a:t>
            </a:r>
            <a:r>
              <a:rPr lang="es-ES" dirty="0" smtClean="0"/>
              <a:t>que se haya generado un documento para cada operador tasado y conciliado. De esta manera se asegura la integridad de las cuentas por cobrar.</a:t>
            </a:r>
            <a:endParaRPr lang="es-EC" dirty="0" smtClean="0"/>
          </a:p>
          <a:p>
            <a:pPr>
              <a:buNone/>
            </a:pPr>
            <a:r>
              <a:rPr lang="es-ES" dirty="0" smtClean="0"/>
              <a:t>	</a:t>
            </a:r>
            <a:r>
              <a:rPr lang="es-ES" dirty="0" smtClean="0"/>
              <a:t>2. crear </a:t>
            </a:r>
            <a:r>
              <a:rPr lang="es-ES" dirty="0" smtClean="0"/>
              <a:t>un resumen del efecto financiero causado por el registro de las negociaciones de disputas y conciliaciones. </a:t>
            </a:r>
            <a:r>
              <a:rPr lang="es-ES" dirty="0" smtClean="0"/>
              <a:t>Para </a:t>
            </a:r>
            <a:r>
              <a:rPr lang="es-ES" dirty="0" smtClean="0">
                <a:sym typeface="Wingdings" pitchFamily="2" charset="2"/>
              </a:rPr>
              <a:t> </a:t>
            </a:r>
            <a:r>
              <a:rPr lang="es-ES" dirty="0" smtClean="0"/>
              <a:t>dimensionar </a:t>
            </a:r>
            <a:r>
              <a:rPr lang="es-ES" dirty="0" smtClean="0"/>
              <a:t>el efecto financiero final, a considerar para negociaciones futuras.</a:t>
            </a:r>
            <a:endParaRPr lang="es-EC" dirty="0" smtClean="0"/>
          </a:p>
          <a:p>
            <a:endParaRPr lang="es-EC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CONTROLES PROPUESTOS</a:t>
            </a:r>
            <a:endParaRPr lang="es-EC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i="1" dirty="0" smtClean="0"/>
              <a:t>Revisión de cuentas y resultados contables</a:t>
            </a:r>
            <a:r>
              <a:rPr lang="es-ES" dirty="0" smtClean="0"/>
              <a:t>,</a:t>
            </a:r>
            <a:r>
              <a:rPr lang="es-ES" b="1" dirty="0" smtClean="0"/>
              <a:t> </a:t>
            </a:r>
            <a:r>
              <a:rPr lang="es-ES" dirty="0" smtClean="0"/>
              <a:t>revisión </a:t>
            </a:r>
            <a:r>
              <a:rPr lang="es-ES" dirty="0" smtClean="0"/>
              <a:t>mensual de las cuentas de deudores y acreedores de los diferentes operadores, en el sistema contable. Con el fin de validar la integridad de los registros de interconexión.</a:t>
            </a:r>
            <a:endParaRPr lang="es-EC" dirty="0" smtClean="0"/>
          </a:p>
          <a:p>
            <a:endParaRPr lang="es-EC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CONTROLES PROPUESTOS</a:t>
            </a:r>
            <a:endParaRPr lang="es-EC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5572164"/>
          </a:xfrm>
        </p:spPr>
        <p:txBody>
          <a:bodyPr>
            <a:noAutofit/>
          </a:bodyPr>
          <a:lstStyle/>
          <a:p>
            <a:pPr lvl="0"/>
            <a:r>
              <a:rPr lang="es-EC" sz="2800" dirty="0" smtClean="0"/>
              <a:t>Proceso está regulado Ley y Reglamento específico</a:t>
            </a:r>
            <a:endParaRPr lang="es-EC" sz="2800" dirty="0" smtClean="0"/>
          </a:p>
          <a:p>
            <a:pPr lvl="0"/>
            <a:r>
              <a:rPr lang="es-ES" sz="2800" dirty="0" smtClean="0"/>
              <a:t>Existencia actual de  </a:t>
            </a:r>
            <a:r>
              <a:rPr lang="es-ES" sz="2800" dirty="0" smtClean="0"/>
              <a:t>riesgos en las fases implementación y </a:t>
            </a:r>
            <a:r>
              <a:rPr lang="es-ES" sz="2800" dirty="0" err="1" smtClean="0"/>
              <a:t>operacionalización</a:t>
            </a:r>
            <a:endParaRPr lang="es-EC" sz="2800" dirty="0" smtClean="0"/>
          </a:p>
          <a:p>
            <a:pPr lvl="0"/>
            <a:r>
              <a:rPr lang="es-ES" sz="2800" dirty="0" smtClean="0"/>
              <a:t>Los </a:t>
            </a:r>
            <a:r>
              <a:rPr lang="es-ES" sz="2800" dirty="0" smtClean="0"/>
              <a:t>riesgos identificados que poseen una magnitud alta, tanto por su probabilidad de ocurrencia como de su impacto son: Error o falta de configuración de tarifas y Pérdida de información en cada una de las plataformas</a:t>
            </a:r>
            <a:r>
              <a:rPr lang="es-ES" sz="2800" dirty="0" smtClean="0"/>
              <a:t>.</a:t>
            </a:r>
            <a:endParaRPr lang="es-EC" sz="2800" dirty="0" smtClean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C" sz="3200" dirty="0" smtClean="0"/>
              <a:t>CONCLUSIONES</a:t>
            </a:r>
            <a:endParaRPr lang="es-EC" sz="3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72164"/>
          </a:xfrm>
        </p:spPr>
        <p:txBody>
          <a:bodyPr>
            <a:noAutofit/>
          </a:bodyPr>
          <a:lstStyle/>
          <a:p>
            <a:pPr lvl="0"/>
            <a:r>
              <a:rPr lang="es-EC" sz="3200" dirty="0" smtClean="0"/>
              <a:t>Realizar </a:t>
            </a:r>
            <a:r>
              <a:rPr lang="es-EC" sz="3200" dirty="0" smtClean="0"/>
              <a:t>un diagnóstico del proceso de interconexión utilizando herramientas de recolección de datos y evaluación de riesgos.</a:t>
            </a:r>
          </a:p>
          <a:p>
            <a:pPr lvl="0"/>
            <a:r>
              <a:rPr lang="es-EC" sz="3200" dirty="0" smtClean="0"/>
              <a:t>Se </a:t>
            </a:r>
            <a:r>
              <a:rPr lang="es-EC" sz="3200" dirty="0" smtClean="0"/>
              <a:t>recomienda la aplicación del</a:t>
            </a:r>
            <a:r>
              <a:rPr lang="es-ES" sz="3200" dirty="0" smtClean="0"/>
              <a:t> Aseguramiento de ingresos en organizaciones de todo tipo, pues su enfoque transversal permite visualizar fugas de ingresos </a:t>
            </a:r>
            <a:r>
              <a:rPr lang="es-ES" sz="3200" dirty="0" smtClean="0"/>
              <a:t>existentes.</a:t>
            </a:r>
            <a:endParaRPr lang="es-EC" sz="3200" dirty="0" smtClean="0"/>
          </a:p>
          <a:p>
            <a:endParaRPr lang="es-EC" sz="32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C" sz="3200" dirty="0" smtClean="0"/>
              <a:t>RECOMENDACIONES</a:t>
            </a:r>
            <a:endParaRPr lang="es-EC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C" b="1" i="1" dirty="0" smtClean="0"/>
              <a:t>Objetivo General.</a:t>
            </a:r>
            <a:endParaRPr lang="es-EC" dirty="0" smtClean="0"/>
          </a:p>
          <a:p>
            <a:r>
              <a:rPr lang="es-EC" dirty="0" smtClean="0"/>
              <a:t>Desarrollar controles que garanticen la integridad de los ingresos en la administración del proceso de interconexión.</a:t>
            </a:r>
          </a:p>
          <a:p>
            <a:pPr>
              <a:buNone/>
            </a:pPr>
            <a:r>
              <a:rPr lang="es-EC" b="1" dirty="0" smtClean="0"/>
              <a:t> </a:t>
            </a:r>
            <a:endParaRPr lang="es-EC" dirty="0" smtClean="0"/>
          </a:p>
          <a:p>
            <a:pPr>
              <a:buNone/>
            </a:pPr>
            <a:r>
              <a:rPr lang="es-EC" b="1" i="1" dirty="0" smtClean="0"/>
              <a:t>Objetivos </a:t>
            </a:r>
            <a:r>
              <a:rPr lang="es-EC" b="1" i="1" dirty="0" smtClean="0"/>
              <a:t>Específicos.	</a:t>
            </a:r>
            <a:endParaRPr lang="es-EC" dirty="0" smtClean="0"/>
          </a:p>
          <a:p>
            <a:pPr lvl="0"/>
            <a:r>
              <a:rPr lang="es-MX" dirty="0" smtClean="0"/>
              <a:t>Analizar el proceso de interconexión</a:t>
            </a:r>
            <a:endParaRPr lang="es-EC" dirty="0" smtClean="0"/>
          </a:p>
          <a:p>
            <a:pPr lvl="0"/>
            <a:r>
              <a:rPr lang="es-MX" dirty="0" smtClean="0"/>
              <a:t>Determinar riesgos de fugas de ingresos </a:t>
            </a:r>
            <a:endParaRPr lang="es-EC" dirty="0" smtClean="0"/>
          </a:p>
          <a:p>
            <a:pPr lvl="0"/>
            <a:r>
              <a:rPr lang="es-MX" dirty="0" smtClean="0"/>
              <a:t>Desarrollar controles para asegurar el ingreso</a:t>
            </a:r>
            <a:endParaRPr lang="es-EC" dirty="0" smtClean="0"/>
          </a:p>
          <a:p>
            <a:endParaRPr lang="es-EC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3200" dirty="0" smtClean="0"/>
              <a:t>Aseguramiento de Ingresos </a:t>
            </a:r>
            <a:r>
              <a:rPr lang="es-ES" sz="3200" dirty="0" smtClean="0">
                <a:sym typeface="Wingdings" pitchFamily="2" charset="2"/>
              </a:rPr>
              <a:t> </a:t>
            </a:r>
          </a:p>
          <a:p>
            <a:pPr>
              <a:buNone/>
            </a:pPr>
            <a:r>
              <a:rPr lang="es-ES" sz="3200" dirty="0" smtClean="0">
                <a:sym typeface="Wingdings" pitchFamily="2" charset="2"/>
              </a:rPr>
              <a:t>	</a:t>
            </a:r>
            <a:r>
              <a:rPr lang="es-ES" sz="3200" dirty="0" smtClean="0">
                <a:sym typeface="Wingdings" pitchFamily="2" charset="2"/>
              </a:rPr>
              <a:t>	</a:t>
            </a:r>
          </a:p>
          <a:p>
            <a:pPr>
              <a:buNone/>
            </a:pPr>
            <a:r>
              <a:rPr lang="es-ES" sz="3200" dirty="0" smtClean="0">
                <a:sym typeface="Wingdings" pitchFamily="2" charset="2"/>
              </a:rPr>
              <a:t>	</a:t>
            </a:r>
            <a:r>
              <a:rPr lang="es-ES" sz="3200" dirty="0" smtClean="0"/>
              <a:t>asegurar </a:t>
            </a:r>
            <a:r>
              <a:rPr lang="es-ES" sz="3200" dirty="0" smtClean="0"/>
              <a:t>que todos los ingresos de la </a:t>
            </a:r>
            <a:r>
              <a:rPr lang="es-ES" sz="3200" dirty="0" smtClean="0"/>
              <a:t>empresa </a:t>
            </a:r>
            <a:r>
              <a:rPr lang="es-ES" sz="3200" dirty="0" smtClean="0"/>
              <a:t>sean </a:t>
            </a:r>
            <a:r>
              <a:rPr lang="es-ES" sz="3200" dirty="0" smtClean="0"/>
              <a:t>medidos</a:t>
            </a:r>
            <a:r>
              <a:rPr lang="es-ES" sz="3200" dirty="0" smtClean="0"/>
              <a:t>, facturados y </a:t>
            </a:r>
            <a:r>
              <a:rPr lang="es-ES" sz="3200" dirty="0" smtClean="0"/>
              <a:t>cobrados </a:t>
            </a:r>
            <a:r>
              <a:rPr lang="es-ES" sz="3200" dirty="0" smtClean="0"/>
              <a:t>con la máxima eficiencia y </a:t>
            </a:r>
            <a:r>
              <a:rPr lang="es-ES" sz="3200" dirty="0" smtClean="0"/>
              <a:t>reduciendo costos</a:t>
            </a:r>
            <a:endParaRPr lang="es-EC" sz="32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Aseguramiento de Ingresos</a:t>
            </a:r>
            <a:endParaRPr lang="es-EC" dirty="0"/>
          </a:p>
        </p:txBody>
      </p:sp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57158" y="1571612"/>
            <a:ext cx="7858180" cy="47863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i="1" dirty="0" err="1" smtClean="0"/>
              <a:t>Cuestionarios</a:t>
            </a:r>
            <a:r>
              <a:rPr lang="en-US" sz="2400" b="1" i="1" dirty="0" smtClean="0"/>
              <a:t> </a:t>
            </a:r>
            <a:r>
              <a:rPr lang="en-US" sz="2400" b="1" i="1" dirty="0" smtClean="0"/>
              <a:t>de control </a:t>
            </a:r>
            <a:r>
              <a:rPr lang="en-US" sz="2400" b="1" i="1" dirty="0" err="1" smtClean="0"/>
              <a:t>interno</a:t>
            </a:r>
            <a:r>
              <a:rPr lang="en-US" sz="2400" b="1" i="1" dirty="0" smtClean="0"/>
              <a:t>.</a:t>
            </a:r>
          </a:p>
          <a:p>
            <a:pPr>
              <a:buNone/>
            </a:pPr>
            <a:r>
              <a:rPr lang="es-EC" sz="2400" dirty="0" smtClean="0"/>
              <a:t>	Obtener </a:t>
            </a:r>
            <a:r>
              <a:rPr lang="es-EC" sz="2400" dirty="0" smtClean="0"/>
              <a:t>información del estado del control interno </a:t>
            </a:r>
            <a:endParaRPr lang="en-US" sz="2400" b="1" i="1" dirty="0" smtClean="0"/>
          </a:p>
          <a:p>
            <a:r>
              <a:rPr lang="es-ES" sz="2400" b="1" i="1" dirty="0" smtClean="0"/>
              <a:t>Mapa de riesgos.</a:t>
            </a:r>
            <a:endParaRPr lang="es-EC" sz="2400" dirty="0" smtClean="0"/>
          </a:p>
          <a:p>
            <a:endParaRPr lang="es-EC" sz="2400" dirty="0" smtClean="0"/>
          </a:p>
          <a:p>
            <a:endParaRPr lang="es-EC" sz="24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Herramientas de CI</a:t>
            </a:r>
            <a:endParaRPr lang="es-EC" dirty="0"/>
          </a:p>
        </p:txBody>
      </p:sp>
      <p:pic>
        <p:nvPicPr>
          <p:cNvPr id="4" name="3 Imagen"/>
          <p:cNvPicPr/>
          <p:nvPr/>
        </p:nvPicPr>
        <p:blipFill rotWithShape="1">
          <a:blip r:embed="rId2"/>
          <a:srcRect l="34921" t="49544" r="17989" b="11574"/>
          <a:stretch/>
        </p:blipFill>
        <p:spPr bwMode="auto">
          <a:xfrm>
            <a:off x="1714480" y="2786058"/>
            <a:ext cx="6929486" cy="407194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/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Proceso de Interconexión</a:t>
            </a:r>
            <a:endParaRPr lang="es-EC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285720" y="1643050"/>
          <a:ext cx="8633282" cy="3714776"/>
        </p:xfrm>
        <a:graphic>
          <a:graphicData uri="http://schemas.openxmlformats.org/presentationml/2006/ole">
            <p:oleObj spid="_x0000_s1025" r:id="rId3" imgW="13644372" imgH="3419856" progId="Visio.Drawing.11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Identificación de riesgos</a:t>
            </a:r>
            <a:endParaRPr lang="es-EC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857224" y="1071546"/>
          <a:ext cx="7643866" cy="5541951"/>
        </p:xfrm>
        <a:graphic>
          <a:graphicData uri="http://schemas.openxmlformats.org/drawingml/2006/table">
            <a:tbl>
              <a:tblPr/>
              <a:tblGrid>
                <a:gridCol w="436253"/>
                <a:gridCol w="7207613"/>
              </a:tblGrid>
              <a:tr h="488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No. </a:t>
                      </a:r>
                      <a:endParaRPr lang="es-EC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Riesgo</a:t>
                      </a:r>
                      <a:endParaRPr lang="es-EC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5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C" sz="1600"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FASE DE IMPLEMENTACIÓN</a:t>
                      </a:r>
                      <a:endParaRPr lang="es-EC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s-EC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Rutas virtuales no configuradas.</a:t>
                      </a:r>
                      <a:endParaRPr lang="es-EC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1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s-EC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Inconsistencia en la configuración de los rangos de series numéricas y de rutas.</a:t>
                      </a:r>
                      <a:endParaRPr lang="es-EC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s-EC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Error en la configuración de las reglas de mediación.</a:t>
                      </a:r>
                      <a:endParaRPr lang="es-EC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es-EC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Error en la configuración de tarifas o tarifas no configuradas.</a:t>
                      </a:r>
                      <a:endParaRPr lang="es-EC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EC" sz="1600">
                        <a:latin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FASE DE OPERACIONALIZACIÓN</a:t>
                      </a:r>
                      <a:endParaRPr lang="es-EC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1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s-EC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Riesgo de pérdida de información (CDR´s) luego de su procesamiento en cada una de las plataformas.</a:t>
                      </a:r>
                      <a:endParaRPr lang="es-EC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1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es-EC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Negociaciones de disputas financieramente muy alejadas de los montos provisionados.</a:t>
                      </a:r>
                      <a:endParaRPr lang="es-EC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05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es-EC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Riesgo de fuga por posibilidad de cierre de la negociación incumpliendo con lo estipulado en el contrato, durante la etapa de conciliación.</a:t>
                      </a:r>
                      <a:endParaRPr lang="es-EC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1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es-EC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Falta o errores en registro de movimientos contables derivados de la gestión de interconexión.</a:t>
                      </a:r>
                      <a:endParaRPr lang="es-EC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Identificación de riesgos</a:t>
            </a:r>
            <a:endParaRPr lang="es-EC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500034" y="1214422"/>
          <a:ext cx="8143932" cy="5540190"/>
        </p:xfrm>
        <a:graphic>
          <a:graphicData uri="http://schemas.openxmlformats.org/drawingml/2006/table">
            <a:tbl>
              <a:tblPr/>
              <a:tblGrid>
                <a:gridCol w="448718"/>
                <a:gridCol w="3420743"/>
                <a:gridCol w="1268453"/>
                <a:gridCol w="1072261"/>
                <a:gridCol w="826533"/>
                <a:gridCol w="1107224"/>
              </a:tblGrid>
              <a:tr h="4143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No. </a:t>
                      </a:r>
                      <a:endParaRPr lang="es-EC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588" marR="34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Riesgo</a:t>
                      </a:r>
                      <a:endParaRPr lang="es-EC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588" marR="34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Probabilidad</a:t>
                      </a:r>
                      <a:endParaRPr lang="es-EC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588" marR="34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Impacto</a:t>
                      </a:r>
                      <a:endParaRPr lang="es-EC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588" marR="34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Total</a:t>
                      </a:r>
                      <a:endParaRPr lang="es-EC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588" marR="34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Tipo de riesgo</a:t>
                      </a:r>
                      <a:endParaRPr lang="es-EC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588" marR="34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s-EC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588" marR="34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Rutas virtuales no configuradas.</a:t>
                      </a:r>
                      <a:endParaRPr lang="es-EC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588" marR="34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s-EC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588" marR="34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s-EC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588" marR="34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s-EC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588" marR="34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Baja</a:t>
                      </a:r>
                      <a:endParaRPr lang="es-EC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588" marR="34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6448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s-EC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588" marR="34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Inconsistencia en la configuración de los rangos de series numéricas y de rutas.</a:t>
                      </a:r>
                      <a:endParaRPr lang="es-EC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588" marR="34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s-EC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588" marR="34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s-EC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588" marR="34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s-EC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588" marR="34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Baja</a:t>
                      </a:r>
                      <a:endParaRPr lang="es-EC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588" marR="34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298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s-EC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588" marR="34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Error en la configuración de las reglas de mediación.</a:t>
                      </a:r>
                      <a:endParaRPr lang="es-EC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588" marR="34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s-EC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588" marR="34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s-EC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588" marR="34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s-EC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588" marR="34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Moderado</a:t>
                      </a:r>
                      <a:endParaRPr lang="es-EC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588" marR="34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298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es-EC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588" marR="34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Error en la configuración de tarifas o tarifas no configuradas.</a:t>
                      </a:r>
                      <a:endParaRPr lang="es-EC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588" marR="34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s-EC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588" marR="34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s-EC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588" marR="34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es-EC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588" marR="34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Alto</a:t>
                      </a:r>
                      <a:endParaRPr lang="es-EC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588" marR="34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8597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s-EC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588" marR="34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Riesgo de pérdida de información (CDR´s) luego de su procesamiento en cada una de las plataformas.</a:t>
                      </a:r>
                      <a:endParaRPr lang="es-EC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588" marR="34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s-EC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588" marR="34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s-EC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588" marR="34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es-EC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588" marR="34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Alto</a:t>
                      </a:r>
                      <a:endParaRPr lang="es-EC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588" marR="34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6448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es-EC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588" marR="34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Negociaciones de disputas financieramente muy alejadas de los montos provisionados.</a:t>
                      </a:r>
                      <a:endParaRPr lang="es-EC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588" marR="34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s-EC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588" marR="34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s-EC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588" marR="34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es-EC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588" marR="34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Moderado</a:t>
                      </a:r>
                      <a:endParaRPr lang="es-EC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588" marR="34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0746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es-EC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588" marR="34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Riesgo de fuga por posibilidad de cierre de la negociación incumpliendo con lo estipulado en el contrato, durante la etapa de conciliación.</a:t>
                      </a:r>
                      <a:endParaRPr lang="es-EC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588" marR="34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s-EC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588" marR="34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s-EC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588" marR="34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es-EC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588" marR="34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Moderado</a:t>
                      </a:r>
                      <a:endParaRPr lang="es-EC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588" marR="34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448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es-EC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588" marR="34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Falta o errores en registro de movimientos contables derivados de la gestión de interconexión.</a:t>
                      </a:r>
                      <a:endParaRPr lang="es-EC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588" marR="34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s-EC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588" marR="34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s-EC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588" marR="34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s-EC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588" marR="34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Baja</a:t>
                      </a:r>
                      <a:endParaRPr lang="es-EC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588" marR="345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357158" y="2857496"/>
            <a:ext cx="8229600" cy="8761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C" sz="4000" b="1" dirty="0" smtClean="0"/>
              <a:t>FASE DE IMPLEMENTACIÓN</a:t>
            </a:r>
            <a:endParaRPr lang="es-EC" sz="4000" b="1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CONTROLES PROPUESTOS</a:t>
            </a:r>
            <a:endParaRPr lang="es-EC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</TotalTime>
  <Words>749</Words>
  <Application>Microsoft Office PowerPoint</Application>
  <PresentationFormat>Presentación en pantalla (4:3)</PresentationFormat>
  <Paragraphs>129</Paragraphs>
  <Slides>19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1" baseType="lpstr">
      <vt:lpstr>Concurrencia</vt:lpstr>
      <vt:lpstr>Visio.Drawing.11</vt:lpstr>
      <vt:lpstr>CONTROLES DE ASEGURAMIENTO DE INGRESOS PARA ADMINISTRAR EL PROCESO DE INTERCONEXIÓN EN EMPRESAS DE TELECOMUNICACIONES </vt:lpstr>
      <vt:lpstr>Diapositiva 2</vt:lpstr>
      <vt:lpstr>Diapositiva 3</vt:lpstr>
      <vt:lpstr>Aseguramiento de Ingresos</vt:lpstr>
      <vt:lpstr>Herramientas de CI</vt:lpstr>
      <vt:lpstr>Proceso de Interconexión</vt:lpstr>
      <vt:lpstr>Identificación de riesgos</vt:lpstr>
      <vt:lpstr>Identificación de riesgos</vt:lpstr>
      <vt:lpstr>CONTROLES PROPUESTOS</vt:lpstr>
      <vt:lpstr>CONTROLES PROPUESTOS</vt:lpstr>
      <vt:lpstr>CONTROLES PROPUESTOS</vt:lpstr>
      <vt:lpstr>CONTROLES PROPUESTOS</vt:lpstr>
      <vt:lpstr>CONTROLES PROPUESTOS</vt:lpstr>
      <vt:lpstr>CONTROLES PROPUESTOS</vt:lpstr>
      <vt:lpstr>CONTROLES PROPUESTOS</vt:lpstr>
      <vt:lpstr>CONTROLES PROPUESTOS</vt:lpstr>
      <vt:lpstr>CONTROLES PROPUESTOS</vt:lpstr>
      <vt:lpstr>CONCLUSIONES</vt:lpstr>
      <vt:lpstr>RECOMENDACIONES</vt:lpstr>
    </vt:vector>
  </TitlesOfParts>
  <Company>SRI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CONTROLES DE ASEGURAMIENTO DE INGRESOS PARA ADMINISTRAR EL PROCESO DE INTERCONEXIÓN EN EMPRESAS DE TELECOMUNICACIONES</dc:title>
  <dc:creator>mmbarberan</dc:creator>
  <cp:lastModifiedBy>mmbarberan</cp:lastModifiedBy>
  <cp:revision>14</cp:revision>
  <dcterms:created xsi:type="dcterms:W3CDTF">2015-05-20T15:07:10Z</dcterms:created>
  <dcterms:modified xsi:type="dcterms:W3CDTF">2015-05-20T15:50:31Z</dcterms:modified>
</cp:coreProperties>
</file>