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012" r:id="rId1"/>
  </p:sldMasterIdLst>
  <p:notesMasterIdLst>
    <p:notesMasterId r:id="rId84"/>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258" r:id="rId35"/>
    <p:sldId id="257" r:id="rId36"/>
    <p:sldId id="259" r:id="rId37"/>
    <p:sldId id="260" r:id="rId38"/>
    <p:sldId id="287" r:id="rId39"/>
    <p:sldId id="262" r:id="rId40"/>
    <p:sldId id="263" r:id="rId41"/>
    <p:sldId id="265" r:id="rId42"/>
    <p:sldId id="267" r:id="rId43"/>
    <p:sldId id="268" r:id="rId44"/>
    <p:sldId id="269" r:id="rId45"/>
    <p:sldId id="271" r:id="rId46"/>
    <p:sldId id="273" r:id="rId47"/>
    <p:sldId id="274" r:id="rId48"/>
    <p:sldId id="275" r:id="rId49"/>
    <p:sldId id="276" r:id="rId50"/>
    <p:sldId id="277" r:id="rId51"/>
    <p:sldId id="279" r:id="rId52"/>
    <p:sldId id="280" r:id="rId53"/>
    <p:sldId id="281" r:id="rId54"/>
    <p:sldId id="282" r:id="rId55"/>
    <p:sldId id="288" r:id="rId56"/>
    <p:sldId id="289" r:id="rId57"/>
    <p:sldId id="283" r:id="rId58"/>
    <p:sldId id="290" r:id="rId59"/>
    <p:sldId id="291" r:id="rId60"/>
    <p:sldId id="292" r:id="rId61"/>
    <p:sldId id="293" r:id="rId62"/>
    <p:sldId id="294" r:id="rId63"/>
    <p:sldId id="295" r:id="rId64"/>
    <p:sldId id="296" r:id="rId65"/>
    <p:sldId id="297" r:id="rId66"/>
    <p:sldId id="298" r:id="rId67"/>
    <p:sldId id="284" r:id="rId68"/>
    <p:sldId id="299" r:id="rId69"/>
    <p:sldId id="300" r:id="rId70"/>
    <p:sldId id="301" r:id="rId71"/>
    <p:sldId id="335" r:id="rId72"/>
    <p:sldId id="336" r:id="rId73"/>
    <p:sldId id="334" r:id="rId74"/>
    <p:sldId id="337" r:id="rId75"/>
    <p:sldId id="338" r:id="rId76"/>
    <p:sldId id="339" r:id="rId77"/>
    <p:sldId id="285" r:id="rId78"/>
    <p:sldId id="342" r:id="rId79"/>
    <p:sldId id="343" r:id="rId80"/>
    <p:sldId id="344" r:id="rId81"/>
    <p:sldId id="341" r:id="rId82"/>
    <p:sldId id="286" r:id="rId83"/>
  </p:sldIdLst>
  <p:sldSz cx="9144000" cy="6480175"/>
  <p:notesSz cx="6858000" cy="9144000"/>
  <p:defaultTextStyle>
    <a:defPPr>
      <a:defRPr lang="es-ES"/>
    </a:defPPr>
    <a:lvl1pPr marL="0" algn="l" defTabSz="914068" rtl="0" eaLnBrk="1" latinLnBrk="0" hangingPunct="1">
      <a:defRPr sz="1800" kern="1200">
        <a:solidFill>
          <a:schemeClr val="tx1"/>
        </a:solidFill>
        <a:latin typeface="+mn-lt"/>
        <a:ea typeface="+mn-ea"/>
        <a:cs typeface="+mn-cs"/>
      </a:defRPr>
    </a:lvl1pPr>
    <a:lvl2pPr marL="457033" algn="l" defTabSz="914068" rtl="0" eaLnBrk="1" latinLnBrk="0" hangingPunct="1">
      <a:defRPr sz="1800" kern="1200">
        <a:solidFill>
          <a:schemeClr val="tx1"/>
        </a:solidFill>
        <a:latin typeface="+mn-lt"/>
        <a:ea typeface="+mn-ea"/>
        <a:cs typeface="+mn-cs"/>
      </a:defRPr>
    </a:lvl2pPr>
    <a:lvl3pPr marL="914068" algn="l" defTabSz="914068" rtl="0" eaLnBrk="1" latinLnBrk="0" hangingPunct="1">
      <a:defRPr sz="1800" kern="1200">
        <a:solidFill>
          <a:schemeClr val="tx1"/>
        </a:solidFill>
        <a:latin typeface="+mn-lt"/>
        <a:ea typeface="+mn-ea"/>
        <a:cs typeface="+mn-cs"/>
      </a:defRPr>
    </a:lvl3pPr>
    <a:lvl4pPr marL="1371101" algn="l" defTabSz="914068" rtl="0" eaLnBrk="1" latinLnBrk="0" hangingPunct="1">
      <a:defRPr sz="1800" kern="1200">
        <a:solidFill>
          <a:schemeClr val="tx1"/>
        </a:solidFill>
        <a:latin typeface="+mn-lt"/>
        <a:ea typeface="+mn-ea"/>
        <a:cs typeface="+mn-cs"/>
      </a:defRPr>
    </a:lvl4pPr>
    <a:lvl5pPr marL="1828136" algn="l" defTabSz="914068" rtl="0" eaLnBrk="1" latinLnBrk="0" hangingPunct="1">
      <a:defRPr sz="1800" kern="1200">
        <a:solidFill>
          <a:schemeClr val="tx1"/>
        </a:solidFill>
        <a:latin typeface="+mn-lt"/>
        <a:ea typeface="+mn-ea"/>
        <a:cs typeface="+mn-cs"/>
      </a:defRPr>
    </a:lvl5pPr>
    <a:lvl6pPr marL="2285170" algn="l" defTabSz="914068" rtl="0" eaLnBrk="1" latinLnBrk="0" hangingPunct="1">
      <a:defRPr sz="1800" kern="1200">
        <a:solidFill>
          <a:schemeClr val="tx1"/>
        </a:solidFill>
        <a:latin typeface="+mn-lt"/>
        <a:ea typeface="+mn-ea"/>
        <a:cs typeface="+mn-cs"/>
      </a:defRPr>
    </a:lvl6pPr>
    <a:lvl7pPr marL="2742204" algn="l" defTabSz="914068" rtl="0" eaLnBrk="1" latinLnBrk="0" hangingPunct="1">
      <a:defRPr sz="1800" kern="1200">
        <a:solidFill>
          <a:schemeClr val="tx1"/>
        </a:solidFill>
        <a:latin typeface="+mn-lt"/>
        <a:ea typeface="+mn-ea"/>
        <a:cs typeface="+mn-cs"/>
      </a:defRPr>
    </a:lvl7pPr>
    <a:lvl8pPr marL="3199238" algn="l" defTabSz="914068" rtl="0" eaLnBrk="1" latinLnBrk="0" hangingPunct="1">
      <a:defRPr sz="1800" kern="1200">
        <a:solidFill>
          <a:schemeClr val="tx1"/>
        </a:solidFill>
        <a:latin typeface="+mn-lt"/>
        <a:ea typeface="+mn-ea"/>
        <a:cs typeface="+mn-cs"/>
      </a:defRPr>
    </a:lvl8pPr>
    <a:lvl9pPr marL="3656271" algn="l" defTabSz="91406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332" y="-90"/>
      </p:cViewPr>
      <p:guideLst>
        <p:guide orient="horz" pos="2041"/>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E:\02%20TESIS%20MER\TESIS%20HCAM\01%20TESIS\HOJAS\Consumo%20electricidad%20final%2020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ocuments\01%20TESIS%20MER\TESIS%20HCAM\01%20TESIS\HOJAS\LineaBase.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ocuments\01%20TESIS%20MER\TESIS%20HCAM\01%20TESIS\HOJAS\LineaBas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Downloads\Consumo%20electricid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02%20TESIS%20MER\TESIS%20HCAM\01%20TESIS\HOJAS\Consumo%20electricidad%20final%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vierAguirr\Desktop\CASA%20DE%20MAQUINAS\Consumo%20dies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02%20TESIS%20MER\TESIS%20HCAM\01%20TESIS\HOJAS\CARGAS%20ELECTRICAS%202015\00%20Equipo%20biomedico%20HCAM%20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EX\Desktop\01%20TESIS\HOJAS\EQUIPOS%20CONSUMOS%20HCA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LEX\Desktop\01%20TESIS\HOJAS\EQUIPOS%20CONSUMOS%20HCA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LEX\Desktop\01%20TESIS\HOJAS\EQUIPOS%20CONSUMOS%20HCAM.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02%20TESIS%20MER\TESIS%20HCAM\01%20TESIS\HOJAS\EQUIPOS%20CONSUMOS%20HC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8452190193950051E-2"/>
          <c:y val="0"/>
          <c:w val="0.95237202570685209"/>
          <c:h val="1"/>
        </c:manualLayout>
      </c:layout>
      <c:pie3DChart>
        <c:varyColors val="1"/>
        <c:ser>
          <c:idx val="0"/>
          <c:order val="0"/>
          <c:tx>
            <c:v>Parcipacion Energetica 2013</c:v>
          </c:tx>
          <c:explosion val="25"/>
          <c:dPt>
            <c:idx val="0"/>
            <c:bubble3D val="0"/>
            <c:explosion val="0"/>
          </c:dPt>
          <c:dPt>
            <c:idx val="1"/>
            <c:bubble3D val="0"/>
            <c:explosion val="29"/>
          </c:dPt>
          <c:dLbls>
            <c:dLbl>
              <c:idx val="0"/>
              <c:layout>
                <c:manualLayout>
                  <c:x val="-0.22048852208572406"/>
                  <c:y val="5.8940288713910764E-2"/>
                </c:manualLayout>
              </c:layout>
              <c:showLegendKey val="0"/>
              <c:showVal val="1"/>
              <c:showCatName val="0"/>
              <c:showSerName val="0"/>
              <c:showPercent val="0"/>
              <c:showBubbleSize val="0"/>
            </c:dLbl>
            <c:dLbl>
              <c:idx val="1"/>
              <c:layout>
                <c:manualLayout>
                  <c:x val="0.23028170712796586"/>
                  <c:y val="-0.15301910177894451"/>
                </c:manualLayout>
              </c:layout>
              <c:showLegendKey val="0"/>
              <c:showVal val="1"/>
              <c:showCatName val="0"/>
              <c:showSerName val="0"/>
              <c:showPercent val="0"/>
              <c:showBubbleSize val="0"/>
            </c:dLbl>
            <c:txPr>
              <a:bodyPr/>
              <a:lstStyle/>
              <a:p>
                <a:pPr>
                  <a:defRPr sz="1100"/>
                </a:pPr>
                <a:endParaRPr lang="es-EC"/>
              </a:p>
            </c:txPr>
            <c:showLegendKey val="0"/>
            <c:showVal val="1"/>
            <c:showCatName val="0"/>
            <c:showSerName val="0"/>
            <c:showPercent val="0"/>
            <c:showBubbleSize val="0"/>
            <c:showLeaderLines val="1"/>
          </c:dLbls>
          <c:cat>
            <c:strRef>
              <c:f>MATRIZ!$D$8:$D$9</c:f>
              <c:strCache>
                <c:ptCount val="2"/>
                <c:pt idx="0">
                  <c:v>Electricidad</c:v>
                </c:pt>
                <c:pt idx="1">
                  <c:v>Diesel II</c:v>
                </c:pt>
              </c:strCache>
            </c:strRef>
          </c:cat>
          <c:val>
            <c:numRef>
              <c:f>MATRIZ!$H$8:$H$9</c:f>
              <c:numCache>
                <c:formatCode>0.00%</c:formatCode>
                <c:ptCount val="2"/>
                <c:pt idx="0">
                  <c:v>0.41926388928101732</c:v>
                </c:pt>
                <c:pt idx="1">
                  <c:v>0.58073611071898268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23574470040260304"/>
          <c:y val="0.8885050306211737"/>
          <c:w val="0.57570966648862665"/>
          <c:h val="7.0212160979877522E-2"/>
        </c:manualLayout>
      </c:layout>
      <c:overlay val="0"/>
      <c:txPr>
        <a:bodyPr/>
        <a:lstStyle/>
        <a:p>
          <a:pPr>
            <a:defRPr sz="1400"/>
          </a:pPr>
          <a:endParaRPr lang="es-EC"/>
        </a:p>
      </c:txPr>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trendline>
            <c:trendlineType val="linear"/>
            <c:dispRSqr val="1"/>
            <c:dispEq val="1"/>
            <c:trendlineLbl>
              <c:layout>
                <c:manualLayout>
                  <c:x val="-0.30581019477828431"/>
                  <c:y val="0.36713839132681519"/>
                </c:manualLayout>
              </c:layout>
              <c:numFmt formatCode="General" sourceLinked="0"/>
              <c:txPr>
                <a:bodyPr/>
                <a:lstStyle/>
                <a:p>
                  <a:pPr>
                    <a:defRPr sz="800"/>
                  </a:pPr>
                  <a:endParaRPr lang="es-EC"/>
                </a:p>
              </c:txPr>
            </c:trendlineLbl>
          </c:trendline>
          <c:xVal>
            <c:numRef>
              <c:f>'[LineaBase.xls]ELEC 4 MED'!$L$13:$L$33</c:f>
              <c:numCache>
                <c:formatCode>#,##0</c:formatCode>
                <c:ptCount val="21"/>
                <c:pt idx="0">
                  <c:v>551.38709677419354</c:v>
                </c:pt>
                <c:pt idx="1">
                  <c:v>513.64285714285711</c:v>
                </c:pt>
                <c:pt idx="2">
                  <c:v>546.45161290322585</c:v>
                </c:pt>
                <c:pt idx="3">
                  <c:v>548.36666666666667</c:v>
                </c:pt>
                <c:pt idx="4">
                  <c:v>551</c:v>
                </c:pt>
                <c:pt idx="5">
                  <c:v>554.43333333333328</c:v>
                </c:pt>
                <c:pt idx="6">
                  <c:v>511.09677419354841</c:v>
                </c:pt>
                <c:pt idx="7">
                  <c:v>528.67741935483866</c:v>
                </c:pt>
                <c:pt idx="8">
                  <c:v>536.6</c:v>
                </c:pt>
                <c:pt idx="9">
                  <c:v>533.9677419354839</c:v>
                </c:pt>
                <c:pt idx="10">
                  <c:v>516.5</c:v>
                </c:pt>
                <c:pt idx="11">
                  <c:v>516.74193548387098</c:v>
                </c:pt>
                <c:pt idx="12">
                  <c:v>543.93548387096769</c:v>
                </c:pt>
                <c:pt idx="13">
                  <c:v>530.78571428571433</c:v>
                </c:pt>
                <c:pt idx="14">
                  <c:v>551.0322580645161</c:v>
                </c:pt>
                <c:pt idx="15">
                  <c:v>531.70000000000005</c:v>
                </c:pt>
                <c:pt idx="16">
                  <c:v>518.87096774193549</c:v>
                </c:pt>
                <c:pt idx="17">
                  <c:v>504.33333333333331</c:v>
                </c:pt>
                <c:pt idx="18">
                  <c:v>484.64516129032256</c:v>
                </c:pt>
                <c:pt idx="19">
                  <c:v>519.32258064516134</c:v>
                </c:pt>
                <c:pt idx="20">
                  <c:v>546.66666666666663</c:v>
                </c:pt>
              </c:numCache>
            </c:numRef>
          </c:xVal>
          <c:yVal>
            <c:numRef>
              <c:f>'[LineaBase.xls]ELEC 4 MED'!$M$13:$M$33</c:f>
              <c:numCache>
                <c:formatCode>0</c:formatCode>
                <c:ptCount val="21"/>
                <c:pt idx="0">
                  <c:v>438179.8356000004</c:v>
                </c:pt>
                <c:pt idx="1">
                  <c:v>413241</c:v>
                </c:pt>
                <c:pt idx="2">
                  <c:v>467758</c:v>
                </c:pt>
                <c:pt idx="3">
                  <c:v>412119</c:v>
                </c:pt>
                <c:pt idx="4">
                  <c:v>446306</c:v>
                </c:pt>
                <c:pt idx="5">
                  <c:v>476287</c:v>
                </c:pt>
                <c:pt idx="6">
                  <c:v>454614.68800000101</c:v>
                </c:pt>
                <c:pt idx="7">
                  <c:v>469061</c:v>
                </c:pt>
                <c:pt idx="8">
                  <c:v>493388.00800000143</c:v>
                </c:pt>
                <c:pt idx="9">
                  <c:v>485575</c:v>
                </c:pt>
                <c:pt idx="10">
                  <c:v>503160</c:v>
                </c:pt>
                <c:pt idx="11">
                  <c:v>455740</c:v>
                </c:pt>
                <c:pt idx="12">
                  <c:v>516209</c:v>
                </c:pt>
                <c:pt idx="13">
                  <c:v>428799</c:v>
                </c:pt>
                <c:pt idx="14">
                  <c:v>548381</c:v>
                </c:pt>
                <c:pt idx="15">
                  <c:v>453391</c:v>
                </c:pt>
                <c:pt idx="16">
                  <c:v>532801</c:v>
                </c:pt>
                <c:pt idx="17">
                  <c:v>472263</c:v>
                </c:pt>
                <c:pt idx="18">
                  <c:v>477880</c:v>
                </c:pt>
                <c:pt idx="19">
                  <c:v>489753</c:v>
                </c:pt>
                <c:pt idx="20">
                  <c:v>412383</c:v>
                </c:pt>
              </c:numCache>
            </c:numRef>
          </c:yVal>
          <c:smooth val="0"/>
        </c:ser>
        <c:dLbls>
          <c:showLegendKey val="0"/>
          <c:showVal val="0"/>
          <c:showCatName val="0"/>
          <c:showSerName val="0"/>
          <c:showPercent val="0"/>
          <c:showBubbleSize val="0"/>
        </c:dLbls>
        <c:axId val="118313472"/>
        <c:axId val="118314048"/>
      </c:scatterChart>
      <c:valAx>
        <c:axId val="118313472"/>
        <c:scaling>
          <c:orientation val="minMax"/>
        </c:scaling>
        <c:delete val="0"/>
        <c:axPos val="b"/>
        <c:title>
          <c:tx>
            <c:rich>
              <a:bodyPr/>
              <a:lstStyle/>
              <a:p>
                <a:pPr>
                  <a:defRPr sz="900"/>
                </a:pPr>
                <a:r>
                  <a:rPr lang="es-EC" sz="900"/>
                  <a:t># camas</a:t>
                </a:r>
                <a:r>
                  <a:rPr lang="es-EC" sz="900" baseline="0"/>
                  <a:t> ocupadas</a:t>
                </a:r>
                <a:endParaRPr lang="es-EC" sz="900"/>
              </a:p>
            </c:rich>
          </c:tx>
          <c:layout/>
          <c:overlay val="0"/>
        </c:title>
        <c:numFmt formatCode="#,##0" sourceLinked="1"/>
        <c:majorTickMark val="out"/>
        <c:minorTickMark val="none"/>
        <c:tickLblPos val="nextTo"/>
        <c:txPr>
          <a:bodyPr/>
          <a:lstStyle/>
          <a:p>
            <a:pPr>
              <a:defRPr sz="800"/>
            </a:pPr>
            <a:endParaRPr lang="es-EC"/>
          </a:p>
        </c:txPr>
        <c:crossAx val="118314048"/>
        <c:crosses val="autoZero"/>
        <c:crossBetween val="midCat"/>
      </c:valAx>
      <c:valAx>
        <c:axId val="118314048"/>
        <c:scaling>
          <c:orientation val="minMax"/>
        </c:scaling>
        <c:delete val="0"/>
        <c:axPos val="l"/>
        <c:majorGridlines/>
        <c:title>
          <c:tx>
            <c:rich>
              <a:bodyPr/>
              <a:lstStyle/>
              <a:p>
                <a:pPr>
                  <a:defRPr sz="900"/>
                </a:pPr>
                <a:r>
                  <a:rPr lang="es-EC" sz="900"/>
                  <a:t>kWh</a:t>
                </a:r>
              </a:p>
            </c:rich>
          </c:tx>
          <c:layout/>
          <c:overlay val="0"/>
        </c:title>
        <c:numFmt formatCode="0" sourceLinked="1"/>
        <c:majorTickMark val="out"/>
        <c:minorTickMark val="none"/>
        <c:tickLblPos val="nextTo"/>
        <c:txPr>
          <a:bodyPr/>
          <a:lstStyle/>
          <a:p>
            <a:pPr>
              <a:defRPr sz="800"/>
            </a:pPr>
            <a:endParaRPr lang="es-EC"/>
          </a:p>
        </c:txPr>
        <c:crossAx val="118313472"/>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trendline>
            <c:trendlineType val="linear"/>
            <c:dispRSqr val="1"/>
            <c:dispEq val="1"/>
            <c:trendlineLbl>
              <c:layout>
                <c:manualLayout>
                  <c:x val="-0.35749750579423184"/>
                  <c:y val="0.37085744398909198"/>
                </c:manualLayout>
              </c:layout>
              <c:numFmt formatCode="General" sourceLinked="0"/>
              <c:txPr>
                <a:bodyPr/>
                <a:lstStyle/>
                <a:p>
                  <a:pPr>
                    <a:defRPr sz="800"/>
                  </a:pPr>
                  <a:endParaRPr lang="es-EC"/>
                </a:p>
              </c:txPr>
            </c:trendlineLbl>
          </c:trendline>
          <c:xVal>
            <c:numRef>
              <c:f>[LineaBase.xls]DIESEL!$L$13:$L$32</c:f>
              <c:numCache>
                <c:formatCode>#,##0</c:formatCode>
                <c:ptCount val="20"/>
                <c:pt idx="0">
                  <c:v>551.38709677419354</c:v>
                </c:pt>
                <c:pt idx="1">
                  <c:v>513.64285714285711</c:v>
                </c:pt>
                <c:pt idx="2">
                  <c:v>546.45161290322585</c:v>
                </c:pt>
                <c:pt idx="3">
                  <c:v>548.36666666666667</c:v>
                </c:pt>
                <c:pt idx="4">
                  <c:v>551</c:v>
                </c:pt>
                <c:pt idx="5">
                  <c:v>554.43333333333328</c:v>
                </c:pt>
                <c:pt idx="6">
                  <c:v>511.09677419354841</c:v>
                </c:pt>
                <c:pt idx="7">
                  <c:v>528.67741935483866</c:v>
                </c:pt>
                <c:pt idx="8">
                  <c:v>536.6</c:v>
                </c:pt>
                <c:pt idx="9">
                  <c:v>533.9677419354839</c:v>
                </c:pt>
                <c:pt idx="10">
                  <c:v>516.5</c:v>
                </c:pt>
                <c:pt idx="11">
                  <c:v>516.74193548387098</c:v>
                </c:pt>
                <c:pt idx="12">
                  <c:v>530.78571428571433</c:v>
                </c:pt>
                <c:pt idx="13">
                  <c:v>551.0322580645161</c:v>
                </c:pt>
                <c:pt idx="14">
                  <c:v>531.70000000000005</c:v>
                </c:pt>
                <c:pt idx="15">
                  <c:v>518.87096774193549</c:v>
                </c:pt>
                <c:pt idx="16">
                  <c:v>504.33333333333331</c:v>
                </c:pt>
                <c:pt idx="17">
                  <c:v>484.64516129032256</c:v>
                </c:pt>
                <c:pt idx="18">
                  <c:v>519.32258064516134</c:v>
                </c:pt>
                <c:pt idx="19">
                  <c:v>546.66666666666663</c:v>
                </c:pt>
              </c:numCache>
            </c:numRef>
          </c:xVal>
          <c:yVal>
            <c:numRef>
              <c:f>[LineaBase.xls]DIESEL!$M$13:$M$32</c:f>
              <c:numCache>
                <c:formatCode>0</c:formatCode>
                <c:ptCount val="20"/>
                <c:pt idx="0">
                  <c:v>15770</c:v>
                </c:pt>
                <c:pt idx="1">
                  <c:v>15650</c:v>
                </c:pt>
                <c:pt idx="2">
                  <c:v>17280</c:v>
                </c:pt>
                <c:pt idx="3">
                  <c:v>16780</c:v>
                </c:pt>
                <c:pt idx="4">
                  <c:v>17690</c:v>
                </c:pt>
                <c:pt idx="5">
                  <c:v>16980</c:v>
                </c:pt>
                <c:pt idx="6">
                  <c:v>17700</c:v>
                </c:pt>
                <c:pt idx="7">
                  <c:v>17630</c:v>
                </c:pt>
                <c:pt idx="8">
                  <c:v>16900</c:v>
                </c:pt>
                <c:pt idx="9">
                  <c:v>16930</c:v>
                </c:pt>
                <c:pt idx="10">
                  <c:v>17700</c:v>
                </c:pt>
                <c:pt idx="11">
                  <c:v>15600</c:v>
                </c:pt>
                <c:pt idx="12">
                  <c:v>14840</c:v>
                </c:pt>
                <c:pt idx="13">
                  <c:v>16840</c:v>
                </c:pt>
                <c:pt idx="14">
                  <c:v>17120</c:v>
                </c:pt>
                <c:pt idx="15">
                  <c:v>17720</c:v>
                </c:pt>
                <c:pt idx="16">
                  <c:v>16560</c:v>
                </c:pt>
                <c:pt idx="17">
                  <c:v>14080</c:v>
                </c:pt>
                <c:pt idx="18">
                  <c:v>11760</c:v>
                </c:pt>
                <c:pt idx="19">
                  <c:v>13320</c:v>
                </c:pt>
              </c:numCache>
            </c:numRef>
          </c:yVal>
          <c:smooth val="0"/>
        </c:ser>
        <c:dLbls>
          <c:showLegendKey val="0"/>
          <c:showVal val="0"/>
          <c:showCatName val="0"/>
          <c:showSerName val="0"/>
          <c:showPercent val="0"/>
          <c:showBubbleSize val="0"/>
        </c:dLbls>
        <c:axId val="118315776"/>
        <c:axId val="118316352"/>
      </c:scatterChart>
      <c:valAx>
        <c:axId val="118315776"/>
        <c:scaling>
          <c:orientation val="minMax"/>
        </c:scaling>
        <c:delete val="0"/>
        <c:axPos val="b"/>
        <c:title>
          <c:tx>
            <c:rich>
              <a:bodyPr/>
              <a:lstStyle/>
              <a:p>
                <a:pPr>
                  <a:defRPr sz="900"/>
                </a:pPr>
                <a:r>
                  <a:rPr lang="es-EC" sz="900"/>
                  <a:t>#</a:t>
                </a:r>
                <a:r>
                  <a:rPr lang="es-EC" sz="900" baseline="0"/>
                  <a:t> camas ocupadas</a:t>
                </a:r>
                <a:endParaRPr lang="es-EC" sz="900"/>
              </a:p>
            </c:rich>
          </c:tx>
          <c:layout/>
          <c:overlay val="0"/>
        </c:title>
        <c:numFmt formatCode="#,##0" sourceLinked="1"/>
        <c:majorTickMark val="out"/>
        <c:minorTickMark val="none"/>
        <c:tickLblPos val="nextTo"/>
        <c:txPr>
          <a:bodyPr/>
          <a:lstStyle/>
          <a:p>
            <a:pPr>
              <a:defRPr sz="800"/>
            </a:pPr>
            <a:endParaRPr lang="es-EC"/>
          </a:p>
        </c:txPr>
        <c:crossAx val="118316352"/>
        <c:crosses val="autoZero"/>
        <c:crossBetween val="midCat"/>
      </c:valAx>
      <c:valAx>
        <c:axId val="118316352"/>
        <c:scaling>
          <c:orientation val="minMax"/>
          <c:min val="11000"/>
        </c:scaling>
        <c:delete val="0"/>
        <c:axPos val="l"/>
        <c:majorGridlines/>
        <c:title>
          <c:tx>
            <c:rich>
              <a:bodyPr/>
              <a:lstStyle/>
              <a:p>
                <a:pPr>
                  <a:defRPr sz="900"/>
                </a:pPr>
                <a:r>
                  <a:rPr lang="es-EC" sz="900"/>
                  <a:t>galones</a:t>
                </a:r>
              </a:p>
            </c:rich>
          </c:tx>
          <c:layout/>
          <c:overlay val="0"/>
        </c:title>
        <c:numFmt formatCode="0" sourceLinked="1"/>
        <c:majorTickMark val="out"/>
        <c:minorTickMark val="none"/>
        <c:tickLblPos val="nextTo"/>
        <c:txPr>
          <a:bodyPr/>
          <a:lstStyle/>
          <a:p>
            <a:pPr>
              <a:defRPr sz="800"/>
            </a:pPr>
            <a:endParaRPr lang="es-EC"/>
          </a:p>
        </c:txPr>
        <c:crossAx val="11831577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2516411378555818E-2"/>
          <c:y val="9.6759259259259264E-3"/>
          <c:w val="0.92414296134208607"/>
          <c:h val="0.9903240740740743"/>
        </c:manualLayout>
      </c:layout>
      <c:pie3DChart>
        <c:varyColors val="1"/>
        <c:ser>
          <c:idx val="0"/>
          <c:order val="0"/>
          <c:tx>
            <c:v>Facturación Energeticos 2013</c:v>
          </c:tx>
          <c:explosion val="25"/>
          <c:dPt>
            <c:idx val="0"/>
            <c:bubble3D val="0"/>
            <c:explosion val="0"/>
          </c:dPt>
          <c:dPt>
            <c:idx val="1"/>
            <c:bubble3D val="0"/>
            <c:explosion val="29"/>
          </c:dPt>
          <c:dLbls>
            <c:dLbl>
              <c:idx val="0"/>
              <c:layout>
                <c:manualLayout>
                  <c:x val="-0.25549946300476156"/>
                  <c:y val="-0.20494860017497837"/>
                </c:manualLayout>
              </c:layout>
              <c:spPr/>
              <c:txPr>
                <a:bodyPr/>
                <a:lstStyle/>
                <a:p>
                  <a:pPr>
                    <a:defRPr sz="1200"/>
                  </a:pPr>
                  <a:endParaRPr lang="es-EC"/>
                </a:p>
              </c:txPr>
              <c:showLegendKey val="0"/>
              <c:showVal val="1"/>
              <c:showCatName val="0"/>
              <c:showSerName val="0"/>
              <c:showPercent val="0"/>
              <c:showBubbleSize val="0"/>
            </c:dLbl>
            <c:dLbl>
              <c:idx val="1"/>
              <c:layout>
                <c:manualLayout>
                  <c:x val="0.16025982528989127"/>
                  <c:y val="7.8462015164771082E-2"/>
                </c:manualLayout>
              </c:layout>
              <c:spPr/>
              <c:txPr>
                <a:bodyPr/>
                <a:lstStyle/>
                <a:p>
                  <a:pPr>
                    <a:defRPr sz="1200"/>
                  </a:pPr>
                  <a:endParaRPr lang="es-EC"/>
                </a:p>
              </c:txPr>
              <c:showLegendKey val="0"/>
              <c:showVal val="1"/>
              <c:showCatName val="0"/>
              <c:showSerName val="0"/>
              <c:showPercent val="0"/>
              <c:showBubbleSize val="0"/>
            </c:dLbl>
            <c:showLegendKey val="0"/>
            <c:showVal val="1"/>
            <c:showCatName val="0"/>
            <c:showSerName val="0"/>
            <c:showPercent val="0"/>
            <c:showBubbleSize val="0"/>
            <c:showLeaderLines val="1"/>
          </c:dLbls>
          <c:cat>
            <c:strRef>
              <c:f>'[Consumo electricidad.xlsx]MATRIZ'!$D$8:$D$9</c:f>
              <c:strCache>
                <c:ptCount val="2"/>
                <c:pt idx="0">
                  <c:v>Electricidad</c:v>
                </c:pt>
                <c:pt idx="1">
                  <c:v>Diesel II</c:v>
                </c:pt>
              </c:strCache>
            </c:strRef>
          </c:cat>
          <c:val>
            <c:numRef>
              <c:f>'[Consumo electricidad.xlsx]MATRIZ'!$H$12:$H$13</c:f>
              <c:numCache>
                <c:formatCode>0.00%</c:formatCode>
                <c:ptCount val="2"/>
                <c:pt idx="0">
                  <c:v>0.70980321652732681</c:v>
                </c:pt>
                <c:pt idx="1">
                  <c:v>0.29019678347267436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23574470040260309"/>
          <c:y val="0.88850503062117359"/>
          <c:w val="0.57570966648862698"/>
          <c:h val="7.0212160979877508E-2"/>
        </c:manualLayout>
      </c:layout>
      <c:overlay val="0"/>
      <c:txPr>
        <a:bodyPr/>
        <a:lstStyle/>
        <a:p>
          <a:pPr>
            <a:defRPr sz="1400"/>
          </a:pPr>
          <a:endParaRPr lang="es-EC"/>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'tabla 2013'!$M$94</c:f>
              <c:strCache>
                <c:ptCount val="1"/>
                <c:pt idx="0">
                  <c:v>BLOQUE 1</c:v>
                </c:pt>
              </c:strCache>
            </c:strRef>
          </c:tx>
          <c:invertIfNegative val="0"/>
          <c:cat>
            <c:strRef>
              <c:f>'tabla 2013'!$L$95:$L$106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'tabla 2013'!$M$95:$M$106</c:f>
              <c:numCache>
                <c:formatCode>#,##0</c:formatCode>
                <c:ptCount val="12"/>
                <c:pt idx="0">
                  <c:v>22724</c:v>
                </c:pt>
                <c:pt idx="1">
                  <c:v>18568</c:v>
                </c:pt>
                <c:pt idx="2">
                  <c:v>20795</c:v>
                </c:pt>
                <c:pt idx="3">
                  <c:v>21680</c:v>
                </c:pt>
                <c:pt idx="4">
                  <c:v>22024</c:v>
                </c:pt>
                <c:pt idx="5">
                  <c:v>21160</c:v>
                </c:pt>
                <c:pt idx="6">
                  <c:v>21817</c:v>
                </c:pt>
                <c:pt idx="7">
                  <c:v>21240</c:v>
                </c:pt>
                <c:pt idx="8">
                  <c:v>21102</c:v>
                </c:pt>
                <c:pt idx="9">
                  <c:v>21536</c:v>
                </c:pt>
                <c:pt idx="10">
                  <c:v>14179</c:v>
                </c:pt>
                <c:pt idx="11">
                  <c:v>14143</c:v>
                </c:pt>
              </c:numCache>
            </c:numRef>
          </c:val>
        </c:ser>
        <c:ser>
          <c:idx val="1"/>
          <c:order val="1"/>
          <c:tx>
            <c:strRef>
              <c:f>'tabla 2013'!$N$94</c:f>
              <c:strCache>
                <c:ptCount val="1"/>
                <c:pt idx="0">
                  <c:v>INFORMATICA</c:v>
                </c:pt>
              </c:strCache>
            </c:strRef>
          </c:tx>
          <c:invertIfNegative val="0"/>
          <c:cat>
            <c:strRef>
              <c:f>'tabla 2013'!$L$95:$L$106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'tabla 2013'!$N$95:$N$106</c:f>
              <c:numCache>
                <c:formatCode>#,##0</c:formatCode>
                <c:ptCount val="12"/>
                <c:pt idx="0">
                  <c:v>36086.346000000012</c:v>
                </c:pt>
                <c:pt idx="1">
                  <c:v>33750</c:v>
                </c:pt>
                <c:pt idx="2">
                  <c:v>37067</c:v>
                </c:pt>
                <c:pt idx="3">
                  <c:v>34038</c:v>
                </c:pt>
                <c:pt idx="4">
                  <c:v>39086</c:v>
                </c:pt>
                <c:pt idx="5">
                  <c:v>40846</c:v>
                </c:pt>
                <c:pt idx="6">
                  <c:v>39720.942000000003</c:v>
                </c:pt>
                <c:pt idx="7">
                  <c:v>43182</c:v>
                </c:pt>
                <c:pt idx="8">
                  <c:v>37355.57</c:v>
                </c:pt>
                <c:pt idx="9">
                  <c:v>38451</c:v>
                </c:pt>
                <c:pt idx="10">
                  <c:v>41019</c:v>
                </c:pt>
                <c:pt idx="11">
                  <c:v>35423</c:v>
                </c:pt>
              </c:numCache>
            </c:numRef>
          </c:val>
        </c:ser>
        <c:ser>
          <c:idx val="2"/>
          <c:order val="2"/>
          <c:tx>
            <c:strRef>
              <c:f>'tabla 2013'!$O$94</c:f>
              <c:strCache>
                <c:ptCount val="1"/>
                <c:pt idx="0">
                  <c:v>MEDICINA NUCLEAR</c:v>
                </c:pt>
              </c:strCache>
            </c:strRef>
          </c:tx>
          <c:invertIfNegative val="0"/>
          <c:cat>
            <c:strRef>
              <c:f>'tabla 2013'!$L$95:$L$106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'tabla 2013'!$O$95:$O$106</c:f>
              <c:numCache>
                <c:formatCode>#,##0</c:formatCode>
                <c:ptCount val="12"/>
                <c:pt idx="0">
                  <c:v>29000.000000000015</c:v>
                </c:pt>
                <c:pt idx="1">
                  <c:v>30400</c:v>
                </c:pt>
                <c:pt idx="2">
                  <c:v>36800</c:v>
                </c:pt>
                <c:pt idx="3">
                  <c:v>31900</c:v>
                </c:pt>
                <c:pt idx="4">
                  <c:v>21700</c:v>
                </c:pt>
                <c:pt idx="5">
                  <c:v>35800</c:v>
                </c:pt>
                <c:pt idx="6">
                  <c:v>35699.999999999993</c:v>
                </c:pt>
                <c:pt idx="7">
                  <c:v>40000</c:v>
                </c:pt>
                <c:pt idx="8">
                  <c:v>38499.999999999993</c:v>
                </c:pt>
                <c:pt idx="9">
                  <c:v>36600</c:v>
                </c:pt>
                <c:pt idx="10">
                  <c:v>34500</c:v>
                </c:pt>
                <c:pt idx="11">
                  <c:v>38800</c:v>
                </c:pt>
              </c:numCache>
            </c:numRef>
          </c:val>
        </c:ser>
        <c:ser>
          <c:idx val="3"/>
          <c:order val="3"/>
          <c:tx>
            <c:strRef>
              <c:f>'tabla 2013'!$P$94</c:f>
              <c:strCache>
                <c:ptCount val="1"/>
                <c:pt idx="0">
                  <c:v>BLOQUE 2</c:v>
                </c:pt>
              </c:strCache>
            </c:strRef>
          </c:tx>
          <c:invertIfNegative val="0"/>
          <c:cat>
            <c:strRef>
              <c:f>'tabla 2013'!$L$95:$L$106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'tabla 2013'!$P$95:$P$106</c:f>
              <c:numCache>
                <c:formatCode>#,##0</c:formatCode>
                <c:ptCount val="12"/>
                <c:pt idx="0">
                  <c:v>328106.54360000032</c:v>
                </c:pt>
                <c:pt idx="1">
                  <c:v>308830</c:v>
                </c:pt>
                <c:pt idx="2">
                  <c:v>350100</c:v>
                </c:pt>
                <c:pt idx="3">
                  <c:v>302808</c:v>
                </c:pt>
                <c:pt idx="4">
                  <c:v>337875</c:v>
                </c:pt>
                <c:pt idx="5">
                  <c:v>351342</c:v>
                </c:pt>
                <c:pt idx="6">
                  <c:v>330871.99200000125</c:v>
                </c:pt>
                <c:pt idx="7">
                  <c:v>339659</c:v>
                </c:pt>
                <c:pt idx="8">
                  <c:v>366135.55000000144</c:v>
                </c:pt>
                <c:pt idx="9">
                  <c:v>363877</c:v>
                </c:pt>
                <c:pt idx="10">
                  <c:v>387572</c:v>
                </c:pt>
                <c:pt idx="11">
                  <c:v>344470</c:v>
                </c:pt>
              </c:numCache>
            </c:numRef>
          </c:val>
        </c:ser>
        <c:ser>
          <c:idx val="4"/>
          <c:order val="4"/>
          <c:tx>
            <c:strRef>
              <c:f>'tabla 2013'!$Q$94</c:f>
              <c:strCache>
                <c:ptCount val="1"/>
                <c:pt idx="0">
                  <c:v>BLOQUE 3</c:v>
                </c:pt>
              </c:strCache>
            </c:strRef>
          </c:tx>
          <c:invertIfNegative val="0"/>
          <c:cat>
            <c:strRef>
              <c:f>'tabla 2013'!$L$95:$L$106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'tabla 2013'!$Q$95:$Q$106</c:f>
              <c:numCache>
                <c:formatCode>#,##0</c:formatCode>
                <c:ptCount val="12"/>
                <c:pt idx="0">
                  <c:v>22262.946000000069</c:v>
                </c:pt>
                <c:pt idx="1">
                  <c:v>21693</c:v>
                </c:pt>
                <c:pt idx="2">
                  <c:v>22996</c:v>
                </c:pt>
                <c:pt idx="3">
                  <c:v>21693</c:v>
                </c:pt>
                <c:pt idx="4">
                  <c:v>25621</c:v>
                </c:pt>
                <c:pt idx="5">
                  <c:v>27139</c:v>
                </c:pt>
                <c:pt idx="6">
                  <c:v>26504.753999999895</c:v>
                </c:pt>
                <c:pt idx="7">
                  <c:v>24980</c:v>
                </c:pt>
                <c:pt idx="8">
                  <c:v>30294.888000000021</c:v>
                </c:pt>
                <c:pt idx="9">
                  <c:v>25111</c:v>
                </c:pt>
                <c:pt idx="10">
                  <c:v>25890</c:v>
                </c:pt>
                <c:pt idx="11">
                  <c:v>22904</c:v>
                </c:pt>
              </c:numCache>
            </c:numRef>
          </c:val>
        </c:ser>
        <c:dLbls>
          <c:showLegendKey val="0"/>
          <c:showVal val="0"/>
          <c:showCatName val="0"/>
          <c:showSerName val="0"/>
          <c:showPercent val="0"/>
          <c:showBubbleSize val="0"/>
        </c:dLbls>
        <c:gapWidth val="150"/>
        <c:overlap val="100"/>
        <c:axId val="91979264"/>
        <c:axId val="116174784"/>
      </c:barChart>
      <c:catAx>
        <c:axId val="91979264"/>
        <c:scaling>
          <c:orientation val="minMax"/>
        </c:scaling>
        <c:delete val="0"/>
        <c:axPos val="b"/>
        <c:majorTickMark val="none"/>
        <c:minorTickMark val="none"/>
        <c:tickLblPos val="nextTo"/>
        <c:txPr>
          <a:bodyPr/>
          <a:lstStyle/>
          <a:p>
            <a:pPr>
              <a:defRPr sz="1000"/>
            </a:pPr>
            <a:endParaRPr lang="es-EC"/>
          </a:p>
        </c:txPr>
        <c:crossAx val="116174784"/>
        <c:crosses val="autoZero"/>
        <c:auto val="1"/>
        <c:lblAlgn val="ctr"/>
        <c:lblOffset val="100"/>
        <c:noMultiLvlLbl val="0"/>
      </c:catAx>
      <c:valAx>
        <c:axId val="116174784"/>
        <c:scaling>
          <c:orientation val="minMax"/>
        </c:scaling>
        <c:delete val="0"/>
        <c:axPos val="l"/>
        <c:majorGridlines/>
        <c:numFmt formatCode="#,##0" sourceLinked="1"/>
        <c:majorTickMark val="none"/>
        <c:minorTickMark val="none"/>
        <c:tickLblPos val="nextTo"/>
        <c:txPr>
          <a:bodyPr/>
          <a:lstStyle/>
          <a:p>
            <a:pPr>
              <a:defRPr sz="1100"/>
            </a:pPr>
            <a:endParaRPr lang="es-EC"/>
          </a:p>
        </c:txPr>
        <c:crossAx val="91979264"/>
        <c:crosses val="autoZero"/>
        <c:crossBetween val="between"/>
      </c:valAx>
    </c:plotArea>
    <c:legend>
      <c:legendPos val="r"/>
      <c:layout/>
      <c:overlay val="0"/>
      <c:txPr>
        <a:bodyPr/>
        <a:lstStyle/>
        <a:p>
          <a:pPr>
            <a:defRPr sz="1000"/>
          </a:pPr>
          <a:endParaRPr lang="es-EC"/>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'2013'!$D$5</c:f>
              <c:strCache>
                <c:ptCount val="1"/>
                <c:pt idx="0">
                  <c:v>CONSUMO MENSUAL (GALONES)</c:v>
                </c:pt>
              </c:strCache>
            </c:strRef>
          </c:tx>
          <c:invertIfNegative val="0"/>
          <c:cat>
            <c:numRef>
              <c:f>'2013'!$A$6:$A$17</c:f>
              <c:numCache>
                <c:formatCode>mmm\-yy</c:formatCode>
                <c:ptCount val="1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numCache>
            </c:numRef>
          </c:cat>
          <c:val>
            <c:numRef>
              <c:f>'2013'!$D$6:$D$17</c:f>
              <c:numCache>
                <c:formatCode>#,##0.00</c:formatCode>
                <c:ptCount val="12"/>
                <c:pt idx="0">
                  <c:v>15770</c:v>
                </c:pt>
                <c:pt idx="1">
                  <c:v>15650</c:v>
                </c:pt>
                <c:pt idx="2">
                  <c:v>17280</c:v>
                </c:pt>
                <c:pt idx="3">
                  <c:v>16780</c:v>
                </c:pt>
                <c:pt idx="4">
                  <c:v>17690</c:v>
                </c:pt>
                <c:pt idx="5">
                  <c:v>16980</c:v>
                </c:pt>
                <c:pt idx="6">
                  <c:v>17700</c:v>
                </c:pt>
                <c:pt idx="7">
                  <c:v>17630</c:v>
                </c:pt>
                <c:pt idx="8">
                  <c:v>16900</c:v>
                </c:pt>
                <c:pt idx="9">
                  <c:v>16930</c:v>
                </c:pt>
                <c:pt idx="10">
                  <c:v>17700</c:v>
                </c:pt>
                <c:pt idx="11">
                  <c:v>15600</c:v>
                </c:pt>
              </c:numCache>
            </c:numRef>
          </c:val>
        </c:ser>
        <c:dLbls>
          <c:showLegendKey val="0"/>
          <c:showVal val="0"/>
          <c:showCatName val="0"/>
          <c:showSerName val="0"/>
          <c:showPercent val="0"/>
          <c:showBubbleSize val="0"/>
        </c:dLbls>
        <c:gapWidth val="150"/>
        <c:axId val="116457472"/>
        <c:axId val="116177664"/>
      </c:barChart>
      <c:dateAx>
        <c:axId val="116457472"/>
        <c:scaling>
          <c:orientation val="minMax"/>
        </c:scaling>
        <c:delete val="0"/>
        <c:axPos val="b"/>
        <c:numFmt formatCode="mmm\-yy" sourceLinked="1"/>
        <c:majorTickMark val="out"/>
        <c:minorTickMark val="none"/>
        <c:tickLblPos val="nextTo"/>
        <c:txPr>
          <a:bodyPr/>
          <a:lstStyle/>
          <a:p>
            <a:pPr>
              <a:defRPr sz="1050">
                <a:latin typeface="Arial" pitchFamily="34" charset="0"/>
                <a:cs typeface="Arial" pitchFamily="34" charset="0"/>
              </a:defRPr>
            </a:pPr>
            <a:endParaRPr lang="es-EC"/>
          </a:p>
        </c:txPr>
        <c:crossAx val="116177664"/>
        <c:crosses val="autoZero"/>
        <c:auto val="1"/>
        <c:lblOffset val="100"/>
        <c:baseTimeUnit val="months"/>
      </c:dateAx>
      <c:valAx>
        <c:axId val="116177664"/>
        <c:scaling>
          <c:orientation val="minMax"/>
          <c:min val="15500"/>
        </c:scaling>
        <c:delete val="0"/>
        <c:axPos val="l"/>
        <c:majorGridlines/>
        <c:numFmt formatCode="#,##0" sourceLinked="0"/>
        <c:majorTickMark val="out"/>
        <c:minorTickMark val="none"/>
        <c:tickLblPos val="nextTo"/>
        <c:txPr>
          <a:bodyPr/>
          <a:lstStyle/>
          <a:p>
            <a:pPr>
              <a:defRPr sz="1000">
                <a:latin typeface="Arial" pitchFamily="34" charset="0"/>
                <a:cs typeface="Arial" pitchFamily="34" charset="0"/>
              </a:defRPr>
            </a:pPr>
            <a:endParaRPr lang="es-EC"/>
          </a:p>
        </c:txPr>
        <c:crossAx val="11645747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3644161948107461E-2"/>
          <c:y val="1.649721263287004E-3"/>
          <c:w val="0.62596528822597863"/>
          <c:h val="0.89566568603729102"/>
        </c:manualLayout>
      </c:layout>
      <c:pie3DChart>
        <c:varyColors val="1"/>
        <c:ser>
          <c:idx val="0"/>
          <c:order val="0"/>
          <c:explosion val="25"/>
          <c:dLbls>
            <c:numFmt formatCode="0.0%" sourceLinked="0"/>
            <c:showLegendKey val="0"/>
            <c:showVal val="0"/>
            <c:showCatName val="0"/>
            <c:showSerName val="0"/>
            <c:showPercent val="1"/>
            <c:showBubbleSize val="0"/>
            <c:showLeaderLines val="1"/>
          </c:dLbls>
          <c:cat>
            <c:strRef>
              <c:f>'carga equipos'!$O$2625:$O$2631</c:f>
              <c:strCache>
                <c:ptCount val="7"/>
                <c:pt idx="0">
                  <c:v>Equipos medicos</c:v>
                </c:pt>
                <c:pt idx="1">
                  <c:v>Iluminacion</c:v>
                </c:pt>
                <c:pt idx="2">
                  <c:v>Ascensores</c:v>
                </c:pt>
                <c:pt idx="3">
                  <c:v>Cocina</c:v>
                </c:pt>
                <c:pt idx="4">
                  <c:v>Motores</c:v>
                </c:pt>
                <c:pt idx="5">
                  <c:v>Equipos informaticos</c:v>
                </c:pt>
                <c:pt idx="6">
                  <c:v>AA, Ventilación y Pérdidas eléctricas</c:v>
                </c:pt>
              </c:strCache>
            </c:strRef>
          </c:cat>
          <c:val>
            <c:numRef>
              <c:f>'carga equipos'!$Q$2625:$Q$2631</c:f>
              <c:numCache>
                <c:formatCode>0.00%</c:formatCode>
                <c:ptCount val="7"/>
                <c:pt idx="0">
                  <c:v>0.28433776230922447</c:v>
                </c:pt>
                <c:pt idx="1">
                  <c:v>0.40095501726880722</c:v>
                </c:pt>
                <c:pt idx="2">
                  <c:v>1.6758033664230863E-2</c:v>
                </c:pt>
                <c:pt idx="3">
                  <c:v>8.9246136555578753E-2</c:v>
                </c:pt>
                <c:pt idx="4">
                  <c:v>8.5976960171631062E-2</c:v>
                </c:pt>
                <c:pt idx="5">
                  <c:v>3.1429568643825158E-2</c:v>
                </c:pt>
                <c:pt idx="6">
                  <c:v>9.1296521386703564E-2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6589352595474349"/>
          <c:y val="0.13214539826888569"/>
          <c:w val="0.33129699336608553"/>
          <c:h val="0.53794628418926771"/>
        </c:manualLayout>
      </c:layout>
      <c:overlay val="0"/>
      <c:txPr>
        <a:bodyPr/>
        <a:lstStyle/>
        <a:p>
          <a:pPr>
            <a:defRPr sz="1100"/>
          </a:pPr>
          <a:endParaRPr lang="es-EC"/>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0271916828445962E-3"/>
          <c:y val="3.6787281601902692E-2"/>
          <c:w val="0.77580467249670693"/>
          <c:h val="0.96321265051406968"/>
        </c:manualLayout>
      </c:layout>
      <c:pie3DChart>
        <c:varyColors val="1"/>
        <c:ser>
          <c:idx val="0"/>
          <c:order val="0"/>
          <c:tx>
            <c:strRef>
              <c:f>Hoja1!$Q$3</c:f>
              <c:strCache>
                <c:ptCount val="1"/>
                <c:pt idx="0">
                  <c:v>C Vap. (kg/año)</c:v>
                </c:pt>
              </c:strCache>
            </c:strRef>
          </c:tx>
          <c:explosion val="25"/>
          <c:dLbls>
            <c:showLegendKey val="0"/>
            <c:showVal val="0"/>
            <c:showCatName val="0"/>
            <c:showSerName val="0"/>
            <c:showPercent val="1"/>
            <c:showBubbleSize val="0"/>
            <c:showLeaderLines val="1"/>
          </c:dLbls>
          <c:cat>
            <c:strRef>
              <c:f>Hoja1!$P$4:$P$6</c:f>
              <c:strCache>
                <c:ptCount val="3"/>
                <c:pt idx="0">
                  <c:v>Marmitas</c:v>
                </c:pt>
                <c:pt idx="1">
                  <c:v>Cocina</c:v>
                </c:pt>
                <c:pt idx="2">
                  <c:v>Lavavajillas</c:v>
                </c:pt>
              </c:strCache>
            </c:strRef>
          </c:cat>
          <c:val>
            <c:numRef>
              <c:f>Hoja1!$Q$4:$Q$6</c:f>
              <c:numCache>
                <c:formatCode>#,##0</c:formatCode>
                <c:ptCount val="3"/>
                <c:pt idx="0">
                  <c:v>147072</c:v>
                </c:pt>
                <c:pt idx="1">
                  <c:v>121176</c:v>
                </c:pt>
                <c:pt idx="2">
                  <c:v>653059.19999999902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2.3371883621130071E-2"/>
          <c:y val="0.82586621942740723"/>
          <c:w val="0.74966670369958921"/>
          <c:h val="0.17413385466631323"/>
        </c:manualLayout>
      </c:layout>
      <c:overlay val="0"/>
      <c:txPr>
        <a:bodyPr/>
        <a:lstStyle/>
        <a:p>
          <a:pPr>
            <a:defRPr sz="1100"/>
          </a:pPr>
          <a:endParaRPr lang="es-EC"/>
        </a:p>
      </c:txPr>
    </c:legend>
    <c:plotVisOnly val="1"/>
    <c:dispBlanksAs val="zero"/>
    <c:showDLblsOverMax val="0"/>
  </c:chart>
  <c:txPr>
    <a:bodyPr/>
    <a:lstStyle/>
    <a:p>
      <a:pPr>
        <a:defRPr u="none"/>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937224234784089E-3"/>
          <c:y val="0"/>
          <c:w val="0.90423844875726911"/>
          <c:h val="1"/>
        </c:manualLayout>
      </c:layout>
      <c:pie3DChart>
        <c:varyColors val="1"/>
        <c:ser>
          <c:idx val="0"/>
          <c:order val="0"/>
          <c:tx>
            <c:strRef>
              <c:f>Hoja1!$Q$36</c:f>
              <c:strCache>
                <c:ptCount val="1"/>
                <c:pt idx="0">
                  <c:v>C Vap. (kg/año)</c:v>
                </c:pt>
              </c:strCache>
            </c:strRef>
          </c:tx>
          <c:explosion val="25"/>
          <c:dPt>
            <c:idx val="2"/>
            <c:bubble3D val="0"/>
            <c:explosion val="0"/>
          </c:dPt>
          <c:dLbls>
            <c:showLegendKey val="0"/>
            <c:showVal val="0"/>
            <c:showCatName val="0"/>
            <c:showSerName val="0"/>
            <c:showPercent val="1"/>
            <c:showBubbleSize val="0"/>
            <c:showLeaderLines val="1"/>
          </c:dLbls>
          <c:cat>
            <c:strRef>
              <c:f>Hoja1!$P$37:$P$39</c:f>
              <c:strCache>
                <c:ptCount val="3"/>
                <c:pt idx="0">
                  <c:v>Lavado</c:v>
                </c:pt>
                <c:pt idx="1">
                  <c:v>Planchado</c:v>
                </c:pt>
                <c:pt idx="2">
                  <c:v>Secado</c:v>
                </c:pt>
              </c:strCache>
            </c:strRef>
          </c:cat>
          <c:val>
            <c:numRef>
              <c:f>Hoja1!$Q$37:$Q$39</c:f>
              <c:numCache>
                <c:formatCode>#,##0</c:formatCode>
                <c:ptCount val="3"/>
                <c:pt idx="0">
                  <c:v>781920</c:v>
                </c:pt>
                <c:pt idx="1">
                  <c:v>1089504</c:v>
                </c:pt>
                <c:pt idx="2">
                  <c:v>1874526.7200000002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8.5154185766798854E-2"/>
          <c:y val="0.81825928971008188"/>
          <c:w val="0.80154880661623717"/>
          <c:h val="0.15422123097069901"/>
        </c:manualLayout>
      </c:layout>
      <c:overlay val="0"/>
      <c:txPr>
        <a:bodyPr/>
        <a:lstStyle/>
        <a:p>
          <a:pPr>
            <a:defRPr sz="1100"/>
          </a:pPr>
          <a:endParaRPr lang="es-EC"/>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1554907105489674E-2"/>
          <c:y val="0"/>
          <c:w val="0.62121712712077148"/>
          <c:h val="1"/>
        </c:manualLayout>
      </c:layout>
      <c:pie3DChart>
        <c:varyColors val="1"/>
        <c:ser>
          <c:idx val="0"/>
          <c:order val="0"/>
          <c:tx>
            <c:strRef>
              <c:f>Hoja1!$Q$49</c:f>
              <c:strCache>
                <c:ptCount val="1"/>
                <c:pt idx="0">
                  <c:v>C Vap. (kg/año)</c:v>
                </c:pt>
              </c:strCache>
            </c:strRef>
          </c:tx>
          <c:explosion val="18"/>
          <c:dPt>
            <c:idx val="0"/>
            <c:bubble3D val="0"/>
            <c:explosion val="19"/>
          </c:dPt>
          <c:dLbls>
            <c:showLegendKey val="0"/>
            <c:showVal val="0"/>
            <c:showCatName val="0"/>
            <c:showSerName val="0"/>
            <c:showPercent val="1"/>
            <c:showBubbleSize val="0"/>
            <c:showLeaderLines val="1"/>
          </c:dLbls>
          <c:cat>
            <c:strRef>
              <c:f>Hoja1!$P$50:$P$54</c:f>
              <c:strCache>
                <c:ptCount val="5"/>
                <c:pt idx="0">
                  <c:v>Central de esterilización</c:v>
                </c:pt>
                <c:pt idx="1">
                  <c:v>Centro Quirúrgico</c:v>
                </c:pt>
                <c:pt idx="2">
                  <c:v>Subcentral de Esterilización</c:v>
                </c:pt>
                <c:pt idx="3">
                  <c:v>Unidad de Patología Clínica</c:v>
                </c:pt>
                <c:pt idx="4">
                  <c:v>Odontología</c:v>
                </c:pt>
              </c:strCache>
            </c:strRef>
          </c:cat>
          <c:val>
            <c:numRef>
              <c:f>Hoja1!$Q$50:$Q$54</c:f>
              <c:numCache>
                <c:formatCode>#,##0</c:formatCode>
                <c:ptCount val="5"/>
                <c:pt idx="0">
                  <c:v>1434840</c:v>
                </c:pt>
                <c:pt idx="1">
                  <c:v>513648</c:v>
                </c:pt>
                <c:pt idx="2">
                  <c:v>298080</c:v>
                </c:pt>
                <c:pt idx="3">
                  <c:v>147960</c:v>
                </c:pt>
                <c:pt idx="4">
                  <c:v>44280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5769881500925509"/>
          <c:y val="8.9273329899371465E-2"/>
          <c:w val="0.34230118499074491"/>
          <c:h val="0.82145334020125715"/>
        </c:manualLayout>
      </c:layout>
      <c:overlay val="0"/>
      <c:txPr>
        <a:bodyPr/>
        <a:lstStyle/>
        <a:p>
          <a:pPr>
            <a:defRPr sz="1100"/>
          </a:pPr>
          <a:endParaRPr lang="es-EC"/>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'Resumen consumos final'!$P$44</c:f>
              <c:strCache>
                <c:ptCount val="1"/>
                <c:pt idx="0">
                  <c:v>C Vap. (kg/año)</c:v>
                </c:pt>
              </c:strCache>
            </c:strRef>
          </c:tx>
          <c:explosion val="25"/>
          <c:dLbls>
            <c:showLegendKey val="0"/>
            <c:showVal val="0"/>
            <c:showCatName val="0"/>
            <c:showSerName val="0"/>
            <c:showPercent val="1"/>
            <c:showBubbleSize val="0"/>
            <c:showLeaderLines val="1"/>
          </c:dLbls>
          <c:cat>
            <c:strRef>
              <c:f>'Resumen consumos final'!$O$45:$O$49</c:f>
              <c:strCache>
                <c:ptCount val="5"/>
                <c:pt idx="0">
                  <c:v>Lavanderia</c:v>
                </c:pt>
                <c:pt idx="1">
                  <c:v>Esterilización</c:v>
                </c:pt>
                <c:pt idx="2">
                  <c:v>Cocina y comedor</c:v>
                </c:pt>
                <c:pt idx="3">
                  <c:v>ACS</c:v>
                </c:pt>
                <c:pt idx="4">
                  <c:v>Piscina</c:v>
                </c:pt>
              </c:strCache>
            </c:strRef>
          </c:cat>
          <c:val>
            <c:numRef>
              <c:f>'Resumen consumos final'!$P$45:$P$49</c:f>
              <c:numCache>
                <c:formatCode>#,##0</c:formatCode>
                <c:ptCount val="5"/>
                <c:pt idx="0">
                  <c:v>3745950.72</c:v>
                </c:pt>
                <c:pt idx="1">
                  <c:v>2438808</c:v>
                </c:pt>
                <c:pt idx="2">
                  <c:v>921307.2</c:v>
                </c:pt>
                <c:pt idx="3">
                  <c:v>865115.97120000003</c:v>
                </c:pt>
                <c:pt idx="4">
                  <c:v>531644.39999999921</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100"/>
          </a:pPr>
          <a:endParaRPr lang="es-EC"/>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3C315-1C54-473D-8C05-381C55517039}"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C"/>
        </a:p>
      </dgm:t>
    </dgm:pt>
    <dgm:pt modelId="{AFF3D4E8-25B9-404C-AA91-B42454AEEFB8}">
      <dgm:prSet phldrT="[Texto]" custT="1"/>
      <dgm:spPr/>
      <dgm:t>
        <a:bodyPr/>
        <a:lstStyle/>
        <a:p>
          <a:r>
            <a:rPr lang="es-EC" sz="700" b="1"/>
            <a:t>Gerencia General</a:t>
          </a:r>
        </a:p>
      </dgm:t>
    </dgm:pt>
    <dgm:pt modelId="{6E0251FE-FF79-4A35-BC16-9904B5322CAD}" type="parTrans" cxnId="{B9036253-4006-4990-8350-E04F6ED7420F}">
      <dgm:prSet/>
      <dgm:spPr/>
      <dgm:t>
        <a:bodyPr/>
        <a:lstStyle/>
        <a:p>
          <a:endParaRPr lang="es-EC">
            <a:solidFill>
              <a:sysClr val="windowText" lastClr="000000"/>
            </a:solidFill>
          </a:endParaRPr>
        </a:p>
      </dgm:t>
    </dgm:pt>
    <dgm:pt modelId="{850E4A12-44D5-4B58-82F3-F459BBEEEEC4}" type="sibTrans" cxnId="{B9036253-4006-4990-8350-E04F6ED7420F}">
      <dgm:prSet/>
      <dgm:spPr/>
      <dgm:t>
        <a:bodyPr/>
        <a:lstStyle/>
        <a:p>
          <a:endParaRPr lang="es-EC">
            <a:solidFill>
              <a:sysClr val="windowText" lastClr="000000"/>
            </a:solidFill>
          </a:endParaRPr>
        </a:p>
      </dgm:t>
    </dgm:pt>
    <dgm:pt modelId="{2588E6F6-E508-480E-B4C8-3C5570A7D96B}" type="asst">
      <dgm:prSet phldrT="[Texto]" custT="1"/>
      <dgm:spPr/>
      <dgm:t>
        <a:bodyPr/>
        <a:lstStyle/>
        <a:p>
          <a:r>
            <a:rPr lang="es-EC" sz="600" dirty="0"/>
            <a:t>Coordinación de Docencia</a:t>
          </a:r>
        </a:p>
      </dgm:t>
    </dgm:pt>
    <dgm:pt modelId="{97D9FCA7-359D-48FD-8086-7D5AD226DA33}" type="parTrans" cxnId="{87804C1C-DF16-4A15-BD78-F06BE1BBA51C}">
      <dgm:prSet/>
      <dgm:spPr/>
      <dgm:t>
        <a:bodyPr/>
        <a:lstStyle/>
        <a:p>
          <a:endParaRPr lang="es-EC">
            <a:solidFill>
              <a:sysClr val="windowText" lastClr="000000"/>
            </a:solidFill>
          </a:endParaRPr>
        </a:p>
      </dgm:t>
    </dgm:pt>
    <dgm:pt modelId="{F692168D-9066-42A8-B26C-B0C94CA80219}" type="sibTrans" cxnId="{87804C1C-DF16-4A15-BD78-F06BE1BBA51C}">
      <dgm:prSet/>
      <dgm:spPr/>
      <dgm:t>
        <a:bodyPr/>
        <a:lstStyle/>
        <a:p>
          <a:endParaRPr lang="es-EC">
            <a:solidFill>
              <a:sysClr val="windowText" lastClr="000000"/>
            </a:solidFill>
          </a:endParaRPr>
        </a:p>
      </dgm:t>
    </dgm:pt>
    <dgm:pt modelId="{AEB7FD3A-62F1-4BA5-90E6-0FCCD49C0768}">
      <dgm:prSet phldrT="[Texto]" custT="1"/>
      <dgm:spPr/>
      <dgm:t>
        <a:bodyPr/>
        <a:lstStyle/>
        <a:p>
          <a:r>
            <a:rPr lang="es-EC" sz="600"/>
            <a:t>Dirección</a:t>
          </a:r>
        </a:p>
      </dgm:t>
    </dgm:pt>
    <dgm:pt modelId="{9ACE60AD-7BA1-455F-AFC0-06CE50252F48}" type="parTrans" cxnId="{17AA27F2-2C39-4E5E-AED0-831C27F8F496}">
      <dgm:prSet/>
      <dgm:spPr/>
      <dgm:t>
        <a:bodyPr/>
        <a:lstStyle/>
        <a:p>
          <a:endParaRPr lang="es-EC">
            <a:solidFill>
              <a:sysClr val="windowText" lastClr="000000"/>
            </a:solidFill>
          </a:endParaRPr>
        </a:p>
      </dgm:t>
    </dgm:pt>
    <dgm:pt modelId="{F5377447-6377-43A6-9170-E73BF21323D8}" type="sibTrans" cxnId="{17AA27F2-2C39-4E5E-AED0-831C27F8F496}">
      <dgm:prSet/>
      <dgm:spPr/>
      <dgm:t>
        <a:bodyPr/>
        <a:lstStyle/>
        <a:p>
          <a:endParaRPr lang="es-EC">
            <a:solidFill>
              <a:sysClr val="windowText" lastClr="000000"/>
            </a:solidFill>
          </a:endParaRPr>
        </a:p>
      </dgm:t>
    </dgm:pt>
    <dgm:pt modelId="{2640B383-BD36-4B62-A6B1-8FB1120C29CA}">
      <dgm:prSet phldrT="[Texto]" custT="1"/>
      <dgm:spPr/>
      <dgm:t>
        <a:bodyPr/>
        <a:lstStyle/>
        <a:p>
          <a:r>
            <a:rPr lang="es-EC" sz="600"/>
            <a:t>Dirección Técnica</a:t>
          </a:r>
        </a:p>
      </dgm:t>
    </dgm:pt>
    <dgm:pt modelId="{3D129506-B93B-4062-A672-ED679CB83A18}" type="parTrans" cxnId="{092531D7-2F6C-446A-9A71-5BBDBEF99928}">
      <dgm:prSet/>
      <dgm:spPr/>
      <dgm:t>
        <a:bodyPr/>
        <a:lstStyle/>
        <a:p>
          <a:endParaRPr lang="es-EC">
            <a:solidFill>
              <a:sysClr val="windowText" lastClr="000000"/>
            </a:solidFill>
          </a:endParaRPr>
        </a:p>
      </dgm:t>
    </dgm:pt>
    <dgm:pt modelId="{C05D8B70-CDFA-4251-B65A-BCF4EA6834D7}" type="sibTrans" cxnId="{092531D7-2F6C-446A-9A71-5BBDBEF99928}">
      <dgm:prSet/>
      <dgm:spPr/>
      <dgm:t>
        <a:bodyPr/>
        <a:lstStyle/>
        <a:p>
          <a:endParaRPr lang="es-EC">
            <a:solidFill>
              <a:sysClr val="windowText" lastClr="000000"/>
            </a:solidFill>
          </a:endParaRPr>
        </a:p>
      </dgm:t>
    </dgm:pt>
    <dgm:pt modelId="{144B7C9B-FF04-47F7-97F5-9090B91AA2AC}" type="asst">
      <dgm:prSet phldrT="[Texto]" custT="1"/>
      <dgm:spPr/>
      <dgm:t>
        <a:bodyPr/>
        <a:lstStyle/>
        <a:p>
          <a:r>
            <a:rPr lang="es-EC" sz="600"/>
            <a:t>Área de Comunicación Social</a:t>
          </a:r>
        </a:p>
      </dgm:t>
    </dgm:pt>
    <dgm:pt modelId="{B7C1A23A-D1E6-4570-98ED-80E3304332DC}" type="parTrans" cxnId="{2C54CAC3-589E-4C98-B9CC-41B89825893C}">
      <dgm:prSet/>
      <dgm:spPr/>
      <dgm:t>
        <a:bodyPr/>
        <a:lstStyle/>
        <a:p>
          <a:endParaRPr lang="es-EC">
            <a:solidFill>
              <a:sysClr val="windowText" lastClr="000000"/>
            </a:solidFill>
          </a:endParaRPr>
        </a:p>
      </dgm:t>
    </dgm:pt>
    <dgm:pt modelId="{0BCFDB5A-A2D8-40BF-A91D-48D557F2BBC7}" type="sibTrans" cxnId="{2C54CAC3-589E-4C98-B9CC-41B89825893C}">
      <dgm:prSet/>
      <dgm:spPr/>
      <dgm:t>
        <a:bodyPr/>
        <a:lstStyle/>
        <a:p>
          <a:endParaRPr lang="es-EC">
            <a:solidFill>
              <a:sysClr val="windowText" lastClr="000000"/>
            </a:solidFill>
          </a:endParaRPr>
        </a:p>
      </dgm:t>
    </dgm:pt>
    <dgm:pt modelId="{AD9D2CAB-9C64-4FEB-AB5B-A6468AD60E89}" type="asst">
      <dgm:prSet phldrT="[Texto]" custT="1"/>
      <dgm:spPr/>
      <dgm:t>
        <a:bodyPr/>
        <a:lstStyle/>
        <a:p>
          <a:r>
            <a:rPr lang="es-EC" sz="600"/>
            <a:t>Coordinación Jurídica</a:t>
          </a:r>
        </a:p>
      </dgm:t>
    </dgm:pt>
    <dgm:pt modelId="{3E464910-38A6-4183-A429-D40EF40BB016}" type="parTrans" cxnId="{D6D449AE-85D6-4999-B173-298D352169E6}">
      <dgm:prSet/>
      <dgm:spPr/>
      <dgm:t>
        <a:bodyPr/>
        <a:lstStyle/>
        <a:p>
          <a:endParaRPr lang="es-EC">
            <a:solidFill>
              <a:sysClr val="windowText" lastClr="000000"/>
            </a:solidFill>
          </a:endParaRPr>
        </a:p>
      </dgm:t>
    </dgm:pt>
    <dgm:pt modelId="{62349B81-DE33-4866-81FE-226B73B7114E}" type="sibTrans" cxnId="{D6D449AE-85D6-4999-B173-298D352169E6}">
      <dgm:prSet/>
      <dgm:spPr/>
      <dgm:t>
        <a:bodyPr/>
        <a:lstStyle/>
        <a:p>
          <a:endParaRPr lang="es-EC">
            <a:solidFill>
              <a:sysClr val="windowText" lastClr="000000"/>
            </a:solidFill>
          </a:endParaRPr>
        </a:p>
      </dgm:t>
    </dgm:pt>
    <dgm:pt modelId="{85BB39F7-4175-4DC1-A466-8B624B57369B}" type="asst">
      <dgm:prSet phldrT="[Texto]" custT="1"/>
      <dgm:spPr/>
      <dgm:t>
        <a:bodyPr/>
        <a:lstStyle/>
        <a:p>
          <a:r>
            <a:rPr lang="es-EC" sz="600" dirty="0"/>
            <a:t>Coordinación de Investigación</a:t>
          </a:r>
        </a:p>
      </dgm:t>
    </dgm:pt>
    <dgm:pt modelId="{C3250D86-DCE4-45DE-A826-3B5B95C4B59A}" type="parTrans" cxnId="{078A39B8-E2C1-4DE7-88A6-67FC62284061}">
      <dgm:prSet/>
      <dgm:spPr/>
      <dgm:t>
        <a:bodyPr/>
        <a:lstStyle/>
        <a:p>
          <a:endParaRPr lang="es-EC">
            <a:solidFill>
              <a:sysClr val="windowText" lastClr="000000"/>
            </a:solidFill>
          </a:endParaRPr>
        </a:p>
      </dgm:t>
    </dgm:pt>
    <dgm:pt modelId="{33E7C716-7E26-4C75-8130-9496AF84D2E5}" type="sibTrans" cxnId="{078A39B8-E2C1-4DE7-88A6-67FC62284061}">
      <dgm:prSet/>
      <dgm:spPr/>
      <dgm:t>
        <a:bodyPr/>
        <a:lstStyle/>
        <a:p>
          <a:endParaRPr lang="es-EC">
            <a:solidFill>
              <a:sysClr val="windowText" lastClr="000000"/>
            </a:solidFill>
          </a:endParaRPr>
        </a:p>
      </dgm:t>
    </dgm:pt>
    <dgm:pt modelId="{8C883675-1120-425C-A579-273D38BBD0DF}" type="asst">
      <dgm:prSet phldrT="[Texto]" custT="1"/>
      <dgm:spPr/>
      <dgm:t>
        <a:bodyPr/>
        <a:lstStyle/>
        <a:p>
          <a:r>
            <a:rPr lang="es-EC" sz="600"/>
            <a:t>Coordinación de General de Planificación y Estadísitica</a:t>
          </a:r>
        </a:p>
      </dgm:t>
    </dgm:pt>
    <dgm:pt modelId="{7CA45611-9E83-466D-9ACD-601337A80A27}" type="parTrans" cxnId="{AA0F81A6-6ED3-4124-8833-73A928C5FDCA}">
      <dgm:prSet/>
      <dgm:spPr/>
      <dgm:t>
        <a:bodyPr/>
        <a:lstStyle/>
        <a:p>
          <a:endParaRPr lang="es-EC">
            <a:solidFill>
              <a:sysClr val="windowText" lastClr="000000"/>
            </a:solidFill>
          </a:endParaRPr>
        </a:p>
      </dgm:t>
    </dgm:pt>
    <dgm:pt modelId="{C13772C0-AF45-416D-8189-60BDB28CFA5A}" type="sibTrans" cxnId="{AA0F81A6-6ED3-4124-8833-73A928C5FDCA}">
      <dgm:prSet/>
      <dgm:spPr/>
      <dgm:t>
        <a:bodyPr/>
        <a:lstStyle/>
        <a:p>
          <a:endParaRPr lang="es-EC">
            <a:solidFill>
              <a:sysClr val="windowText" lastClr="000000"/>
            </a:solidFill>
          </a:endParaRPr>
        </a:p>
      </dgm:t>
    </dgm:pt>
    <dgm:pt modelId="{02D8621A-FE2A-467F-B752-5FDBAF5A2FDA}" type="asst">
      <dgm:prSet phldrT="[Texto]" custT="1"/>
      <dgm:spPr/>
      <dgm:t>
        <a:bodyPr/>
        <a:lstStyle/>
        <a:p>
          <a:r>
            <a:rPr lang="es-EC" sz="600"/>
            <a:t>Coordinación de Tecnologías de la Informción y Comunicación</a:t>
          </a:r>
        </a:p>
      </dgm:t>
    </dgm:pt>
    <dgm:pt modelId="{37FD8B1D-5997-4800-A60B-06ABB1FB6EC9}" type="parTrans" cxnId="{971516D4-A105-40F7-B481-69FDD86E0399}">
      <dgm:prSet/>
      <dgm:spPr/>
      <dgm:t>
        <a:bodyPr/>
        <a:lstStyle/>
        <a:p>
          <a:endParaRPr lang="es-EC">
            <a:solidFill>
              <a:sysClr val="windowText" lastClr="000000"/>
            </a:solidFill>
          </a:endParaRPr>
        </a:p>
      </dgm:t>
    </dgm:pt>
    <dgm:pt modelId="{E6B7104D-AA1D-4468-A08B-37E227EB8BDC}" type="sibTrans" cxnId="{971516D4-A105-40F7-B481-69FDD86E0399}">
      <dgm:prSet/>
      <dgm:spPr/>
      <dgm:t>
        <a:bodyPr/>
        <a:lstStyle/>
        <a:p>
          <a:endParaRPr lang="es-EC">
            <a:solidFill>
              <a:sysClr val="windowText" lastClr="000000"/>
            </a:solidFill>
          </a:endParaRPr>
        </a:p>
      </dgm:t>
    </dgm:pt>
    <dgm:pt modelId="{C349B1B6-124C-4621-A1CE-74686DD39B8E}">
      <dgm:prSet custT="1"/>
      <dgm:spPr/>
      <dgm:t>
        <a:bodyPr/>
        <a:lstStyle/>
        <a:p>
          <a:r>
            <a:rPr lang="es-EC" sz="600"/>
            <a:t>Coordinación General Administrativa</a:t>
          </a:r>
        </a:p>
      </dgm:t>
    </dgm:pt>
    <dgm:pt modelId="{E9A9F372-C3A6-4968-A7CD-437638575B0E}" type="parTrans" cxnId="{14CF25AE-ABF0-4539-94C5-EBE32A9E2B58}">
      <dgm:prSet/>
      <dgm:spPr/>
      <dgm:t>
        <a:bodyPr/>
        <a:lstStyle/>
        <a:p>
          <a:endParaRPr lang="es-EC">
            <a:solidFill>
              <a:sysClr val="windowText" lastClr="000000"/>
            </a:solidFill>
          </a:endParaRPr>
        </a:p>
      </dgm:t>
    </dgm:pt>
    <dgm:pt modelId="{548FB4C0-B327-474C-BBA0-2377A272009A}" type="sibTrans" cxnId="{14CF25AE-ABF0-4539-94C5-EBE32A9E2B58}">
      <dgm:prSet/>
      <dgm:spPr/>
      <dgm:t>
        <a:bodyPr/>
        <a:lstStyle/>
        <a:p>
          <a:endParaRPr lang="es-EC">
            <a:solidFill>
              <a:sysClr val="windowText" lastClr="000000"/>
            </a:solidFill>
          </a:endParaRPr>
        </a:p>
      </dgm:t>
    </dgm:pt>
    <dgm:pt modelId="{C93D5F7A-B7AC-45D5-A2A8-AC49FB3B4B38}">
      <dgm:prSet custT="1"/>
      <dgm:spPr/>
      <dgm:t>
        <a:bodyPr/>
        <a:lstStyle/>
        <a:p>
          <a:r>
            <a:rPr lang="es-EC" sz="600" dirty="0"/>
            <a:t>Coordinación General Financiera</a:t>
          </a:r>
        </a:p>
      </dgm:t>
    </dgm:pt>
    <dgm:pt modelId="{59340FF9-70EB-4B8C-A4DE-ABDFD9295E72}" type="parTrans" cxnId="{C295C4DB-864E-47F1-975F-92C49BD858F0}">
      <dgm:prSet/>
      <dgm:spPr/>
      <dgm:t>
        <a:bodyPr/>
        <a:lstStyle/>
        <a:p>
          <a:endParaRPr lang="es-EC">
            <a:solidFill>
              <a:sysClr val="windowText" lastClr="000000"/>
            </a:solidFill>
          </a:endParaRPr>
        </a:p>
      </dgm:t>
    </dgm:pt>
    <dgm:pt modelId="{4B46F18D-30DC-4D38-846B-77BA6B5514C0}" type="sibTrans" cxnId="{C295C4DB-864E-47F1-975F-92C49BD858F0}">
      <dgm:prSet/>
      <dgm:spPr/>
      <dgm:t>
        <a:bodyPr/>
        <a:lstStyle/>
        <a:p>
          <a:endParaRPr lang="es-EC">
            <a:solidFill>
              <a:sysClr val="windowText" lastClr="000000"/>
            </a:solidFill>
          </a:endParaRPr>
        </a:p>
      </dgm:t>
    </dgm:pt>
    <dgm:pt modelId="{88DB9AAE-8155-43A8-AB43-C706AE52B573}">
      <dgm:prSet custT="1"/>
      <dgm:spPr/>
      <dgm:t>
        <a:bodyPr/>
        <a:lstStyle/>
        <a:p>
          <a:r>
            <a:rPr lang="es-EC" sz="600" dirty="0"/>
            <a:t>Coordinación General de </a:t>
          </a:r>
          <a:r>
            <a:rPr lang="es-EC" sz="600" dirty="0" smtClean="0"/>
            <a:t>Talento| </a:t>
          </a:r>
          <a:r>
            <a:rPr lang="es-EC" sz="600" dirty="0"/>
            <a:t>Humano</a:t>
          </a:r>
        </a:p>
      </dgm:t>
    </dgm:pt>
    <dgm:pt modelId="{684A0E05-D8C2-4F5B-B06C-18512EB555CA}" type="parTrans" cxnId="{7BD990C1-4CF2-4588-B7A2-6E8B1D713134}">
      <dgm:prSet/>
      <dgm:spPr/>
      <dgm:t>
        <a:bodyPr/>
        <a:lstStyle/>
        <a:p>
          <a:endParaRPr lang="es-EC">
            <a:solidFill>
              <a:sysClr val="windowText" lastClr="000000"/>
            </a:solidFill>
          </a:endParaRPr>
        </a:p>
      </dgm:t>
    </dgm:pt>
    <dgm:pt modelId="{5CF9CFF5-CD72-4F4E-A4CF-0B9D544DF954}" type="sibTrans" cxnId="{7BD990C1-4CF2-4588-B7A2-6E8B1D713134}">
      <dgm:prSet/>
      <dgm:spPr/>
      <dgm:t>
        <a:bodyPr/>
        <a:lstStyle/>
        <a:p>
          <a:endParaRPr lang="es-EC">
            <a:solidFill>
              <a:sysClr val="windowText" lastClr="000000"/>
            </a:solidFill>
          </a:endParaRPr>
        </a:p>
      </dgm:t>
    </dgm:pt>
    <dgm:pt modelId="{5BFA4637-B905-4F86-B21E-9C2482CD4DBC}">
      <dgm:prSet/>
      <dgm:spPr/>
      <dgm:t>
        <a:bodyPr/>
        <a:lstStyle/>
        <a:p>
          <a:r>
            <a:rPr lang="es-EC"/>
            <a:t>Coordinación General de Hospitalización y Ambulatoria</a:t>
          </a:r>
        </a:p>
      </dgm:t>
    </dgm:pt>
    <dgm:pt modelId="{5272FCAC-B158-4821-9A17-0261E0C1F706}" type="parTrans" cxnId="{68A12740-8705-4514-A688-AE19DFA95853}">
      <dgm:prSet/>
      <dgm:spPr/>
      <dgm:t>
        <a:bodyPr/>
        <a:lstStyle/>
        <a:p>
          <a:endParaRPr lang="es-EC">
            <a:solidFill>
              <a:sysClr val="windowText" lastClr="000000"/>
            </a:solidFill>
          </a:endParaRPr>
        </a:p>
      </dgm:t>
    </dgm:pt>
    <dgm:pt modelId="{8BAF4500-C025-438E-A43D-EE9E69E89D59}" type="sibTrans" cxnId="{68A12740-8705-4514-A688-AE19DFA95853}">
      <dgm:prSet/>
      <dgm:spPr/>
      <dgm:t>
        <a:bodyPr/>
        <a:lstStyle/>
        <a:p>
          <a:endParaRPr lang="es-EC">
            <a:solidFill>
              <a:sysClr val="windowText" lastClr="000000"/>
            </a:solidFill>
          </a:endParaRPr>
        </a:p>
      </dgm:t>
    </dgm:pt>
    <dgm:pt modelId="{D67B8FEB-7C5C-48FB-B601-04507B6EDC3A}">
      <dgm:prSet/>
      <dgm:spPr/>
      <dgm:t>
        <a:bodyPr/>
        <a:lstStyle/>
        <a:p>
          <a:r>
            <a:rPr lang="es-EC"/>
            <a:t>Coordinación General de Auditoría Médica</a:t>
          </a:r>
        </a:p>
      </dgm:t>
    </dgm:pt>
    <dgm:pt modelId="{FE1EF289-A1EC-4185-9F3F-1158389F82A3}" type="parTrans" cxnId="{836FFAB0-8324-4276-95FC-C1014BB58971}">
      <dgm:prSet/>
      <dgm:spPr/>
      <dgm:t>
        <a:bodyPr/>
        <a:lstStyle/>
        <a:p>
          <a:endParaRPr lang="es-EC">
            <a:solidFill>
              <a:sysClr val="windowText" lastClr="000000"/>
            </a:solidFill>
          </a:endParaRPr>
        </a:p>
      </dgm:t>
    </dgm:pt>
    <dgm:pt modelId="{4F5E1608-D3F8-4768-9E1C-98A2F68AB1BD}" type="sibTrans" cxnId="{836FFAB0-8324-4276-95FC-C1014BB58971}">
      <dgm:prSet/>
      <dgm:spPr/>
      <dgm:t>
        <a:bodyPr/>
        <a:lstStyle/>
        <a:p>
          <a:endParaRPr lang="es-EC">
            <a:solidFill>
              <a:sysClr val="windowText" lastClr="000000"/>
            </a:solidFill>
          </a:endParaRPr>
        </a:p>
      </dgm:t>
    </dgm:pt>
    <dgm:pt modelId="{F2694834-FA8F-41E9-BDAA-88C35CA3C5B0}">
      <dgm:prSet/>
      <dgm:spPr/>
      <dgm:t>
        <a:bodyPr/>
        <a:lstStyle/>
        <a:p>
          <a:r>
            <a:rPr lang="es-EC"/>
            <a:t>Coordinación General de Trasplantes</a:t>
          </a:r>
        </a:p>
      </dgm:t>
    </dgm:pt>
    <dgm:pt modelId="{2AD40526-05D1-4667-83EF-44D576A723B1}" type="parTrans" cxnId="{7F21D7A9-779A-4614-A6AF-20A51FDEC22B}">
      <dgm:prSet/>
      <dgm:spPr/>
      <dgm:t>
        <a:bodyPr/>
        <a:lstStyle/>
        <a:p>
          <a:endParaRPr lang="es-EC">
            <a:solidFill>
              <a:sysClr val="windowText" lastClr="000000"/>
            </a:solidFill>
          </a:endParaRPr>
        </a:p>
      </dgm:t>
    </dgm:pt>
    <dgm:pt modelId="{D21F012F-1E10-4438-A451-6F80E5F77631}" type="sibTrans" cxnId="{7F21D7A9-779A-4614-A6AF-20A51FDEC22B}">
      <dgm:prSet/>
      <dgm:spPr/>
      <dgm:t>
        <a:bodyPr/>
        <a:lstStyle/>
        <a:p>
          <a:endParaRPr lang="es-EC">
            <a:solidFill>
              <a:sysClr val="windowText" lastClr="000000"/>
            </a:solidFill>
          </a:endParaRPr>
        </a:p>
      </dgm:t>
    </dgm:pt>
    <dgm:pt modelId="{D6168242-A064-4115-B58A-15B615D43437}">
      <dgm:prSet/>
      <dgm:spPr/>
      <dgm:t>
        <a:bodyPr/>
        <a:lstStyle/>
        <a:p>
          <a:r>
            <a:rPr lang="es-EC"/>
            <a:t>Coordinación General de Medicina Crítica</a:t>
          </a:r>
        </a:p>
      </dgm:t>
    </dgm:pt>
    <dgm:pt modelId="{CDB98D4C-EAFF-4C01-AF2D-E9A7A0AEE78C}" type="parTrans" cxnId="{653EBE3A-5B3A-4B4A-B569-9BF547AB8E82}">
      <dgm:prSet/>
      <dgm:spPr/>
      <dgm:t>
        <a:bodyPr/>
        <a:lstStyle/>
        <a:p>
          <a:endParaRPr lang="es-EC">
            <a:solidFill>
              <a:sysClr val="windowText" lastClr="000000"/>
            </a:solidFill>
          </a:endParaRPr>
        </a:p>
      </dgm:t>
    </dgm:pt>
    <dgm:pt modelId="{51F7EE52-8E4E-4250-8705-8116BBD8ED3C}" type="sibTrans" cxnId="{653EBE3A-5B3A-4B4A-B569-9BF547AB8E82}">
      <dgm:prSet/>
      <dgm:spPr/>
      <dgm:t>
        <a:bodyPr/>
        <a:lstStyle/>
        <a:p>
          <a:endParaRPr lang="es-EC">
            <a:solidFill>
              <a:sysClr val="windowText" lastClr="000000"/>
            </a:solidFill>
          </a:endParaRPr>
        </a:p>
      </dgm:t>
    </dgm:pt>
    <dgm:pt modelId="{3E66C2EC-1517-44DB-9AEE-3C55469669A1}">
      <dgm:prSet/>
      <dgm:spPr/>
      <dgm:t>
        <a:bodyPr/>
        <a:lstStyle/>
        <a:p>
          <a:r>
            <a:rPr lang="es-EC"/>
            <a:t>Coordinación General de Enfermería</a:t>
          </a:r>
        </a:p>
      </dgm:t>
    </dgm:pt>
    <dgm:pt modelId="{57BEF522-8DBA-4B4E-A054-DDC0E87ABCCA}" type="parTrans" cxnId="{1931151D-EC2B-40AD-9A99-0F209679DB5C}">
      <dgm:prSet/>
      <dgm:spPr/>
      <dgm:t>
        <a:bodyPr/>
        <a:lstStyle/>
        <a:p>
          <a:endParaRPr lang="es-EC">
            <a:solidFill>
              <a:sysClr val="windowText" lastClr="000000"/>
            </a:solidFill>
          </a:endParaRPr>
        </a:p>
      </dgm:t>
    </dgm:pt>
    <dgm:pt modelId="{9E2840CD-4554-4146-B196-7CD9F634DC76}" type="sibTrans" cxnId="{1931151D-EC2B-40AD-9A99-0F209679DB5C}">
      <dgm:prSet/>
      <dgm:spPr/>
      <dgm:t>
        <a:bodyPr/>
        <a:lstStyle/>
        <a:p>
          <a:endParaRPr lang="es-EC">
            <a:solidFill>
              <a:sysClr val="windowText" lastClr="000000"/>
            </a:solidFill>
          </a:endParaRPr>
        </a:p>
      </dgm:t>
    </dgm:pt>
    <dgm:pt modelId="{CC1175B5-105A-46EA-AB0A-254EA02733BD}">
      <dgm:prSet/>
      <dgm:spPr/>
      <dgm:t>
        <a:bodyPr/>
        <a:lstStyle/>
        <a:p>
          <a:r>
            <a:rPr lang="es-EC"/>
            <a:t>Coordinación General de Diagnóstico y Tratamiento</a:t>
          </a:r>
        </a:p>
      </dgm:t>
    </dgm:pt>
    <dgm:pt modelId="{0D611A16-8803-4967-A117-357C195A6319}" type="parTrans" cxnId="{83A988E4-17F8-45AB-B411-088467D1E835}">
      <dgm:prSet/>
      <dgm:spPr/>
      <dgm:t>
        <a:bodyPr/>
        <a:lstStyle/>
        <a:p>
          <a:endParaRPr lang="es-EC">
            <a:solidFill>
              <a:sysClr val="windowText" lastClr="000000"/>
            </a:solidFill>
          </a:endParaRPr>
        </a:p>
      </dgm:t>
    </dgm:pt>
    <dgm:pt modelId="{1997BBEB-358E-4681-9985-1E8F408F8E35}" type="sibTrans" cxnId="{83A988E4-17F8-45AB-B411-088467D1E835}">
      <dgm:prSet/>
      <dgm:spPr/>
      <dgm:t>
        <a:bodyPr/>
        <a:lstStyle/>
        <a:p>
          <a:endParaRPr lang="es-EC">
            <a:solidFill>
              <a:sysClr val="windowText" lastClr="000000"/>
            </a:solidFill>
          </a:endParaRPr>
        </a:p>
      </dgm:t>
    </dgm:pt>
    <dgm:pt modelId="{EFC25B6D-422D-47AD-BADD-F4884F177E35}">
      <dgm:prSet/>
      <dgm:spPr/>
      <dgm:t>
        <a:bodyPr/>
        <a:lstStyle/>
        <a:p>
          <a:r>
            <a:rPr lang="es-EC"/>
            <a:t>Coordinación General de Control de Calidad</a:t>
          </a:r>
        </a:p>
      </dgm:t>
    </dgm:pt>
    <dgm:pt modelId="{82891E96-5B48-4ED2-BA7C-964DCB1D5802}" type="sibTrans" cxnId="{2C062416-1DBB-4B04-B68B-6E3F1C4876D9}">
      <dgm:prSet/>
      <dgm:spPr/>
      <dgm:t>
        <a:bodyPr/>
        <a:lstStyle/>
        <a:p>
          <a:endParaRPr lang="es-EC">
            <a:solidFill>
              <a:sysClr val="windowText" lastClr="000000"/>
            </a:solidFill>
          </a:endParaRPr>
        </a:p>
      </dgm:t>
    </dgm:pt>
    <dgm:pt modelId="{2987A4B5-692D-41F3-B847-1EBF0CBF21FB}" type="parTrans" cxnId="{2C062416-1DBB-4B04-B68B-6E3F1C4876D9}">
      <dgm:prSet/>
      <dgm:spPr/>
      <dgm:t>
        <a:bodyPr/>
        <a:lstStyle/>
        <a:p>
          <a:endParaRPr lang="es-EC">
            <a:solidFill>
              <a:sysClr val="windowText" lastClr="000000"/>
            </a:solidFill>
          </a:endParaRPr>
        </a:p>
      </dgm:t>
    </dgm:pt>
    <dgm:pt modelId="{120306CF-9CBF-4A10-AD95-008EAB41F1A5}">
      <dgm:prSet/>
      <dgm:spPr/>
      <dgm:t>
        <a:bodyPr/>
        <a:lstStyle/>
        <a:p>
          <a:r>
            <a:rPr lang="es-ES_tradnl"/>
            <a:t>Jefatura Clínica</a:t>
          </a:r>
          <a:endParaRPr lang="es-EC"/>
        </a:p>
      </dgm:t>
    </dgm:pt>
    <dgm:pt modelId="{EC593867-B412-4596-9F27-99C364C0E134}" type="parTrans" cxnId="{F002F1CF-C8D6-455B-AD2F-718B70792504}">
      <dgm:prSet/>
      <dgm:spPr/>
      <dgm:t>
        <a:bodyPr/>
        <a:lstStyle/>
        <a:p>
          <a:endParaRPr lang="es-EC">
            <a:solidFill>
              <a:sysClr val="windowText" lastClr="000000"/>
            </a:solidFill>
          </a:endParaRPr>
        </a:p>
      </dgm:t>
    </dgm:pt>
    <dgm:pt modelId="{1DF83741-9629-4629-AFDB-E7F450629689}" type="sibTrans" cxnId="{F002F1CF-C8D6-455B-AD2F-718B70792504}">
      <dgm:prSet/>
      <dgm:spPr/>
      <dgm:t>
        <a:bodyPr/>
        <a:lstStyle/>
        <a:p>
          <a:endParaRPr lang="es-EC">
            <a:solidFill>
              <a:sysClr val="windowText" lastClr="000000"/>
            </a:solidFill>
          </a:endParaRPr>
        </a:p>
      </dgm:t>
    </dgm:pt>
    <dgm:pt modelId="{527AEE74-E20D-4F58-B047-B37A56AC1F88}">
      <dgm:prSet/>
      <dgm:spPr/>
      <dgm:t>
        <a:bodyPr/>
        <a:lstStyle/>
        <a:p>
          <a:r>
            <a:rPr lang="es-ES_tradnl"/>
            <a:t>Jefatura de Cuidado Materno Infantil</a:t>
          </a:r>
          <a:endParaRPr lang="es-EC"/>
        </a:p>
      </dgm:t>
    </dgm:pt>
    <dgm:pt modelId="{9CD57AD0-5D97-43CF-B413-D4F9921E18CA}" type="parTrans" cxnId="{8FEE3389-A8A1-40D4-9E0A-8081DDDE5B79}">
      <dgm:prSet/>
      <dgm:spPr/>
      <dgm:t>
        <a:bodyPr/>
        <a:lstStyle/>
        <a:p>
          <a:endParaRPr lang="es-EC">
            <a:solidFill>
              <a:sysClr val="windowText" lastClr="000000"/>
            </a:solidFill>
          </a:endParaRPr>
        </a:p>
      </dgm:t>
    </dgm:pt>
    <dgm:pt modelId="{52A38F5F-61C7-4A0F-83DA-D1C59279CB8B}" type="sibTrans" cxnId="{8FEE3389-A8A1-40D4-9E0A-8081DDDE5B79}">
      <dgm:prSet/>
      <dgm:spPr/>
      <dgm:t>
        <a:bodyPr/>
        <a:lstStyle/>
        <a:p>
          <a:endParaRPr lang="es-EC">
            <a:solidFill>
              <a:sysClr val="windowText" lastClr="000000"/>
            </a:solidFill>
          </a:endParaRPr>
        </a:p>
      </dgm:t>
    </dgm:pt>
    <dgm:pt modelId="{44997D16-AF5D-46AA-A9A5-5FFFBE4258B7}">
      <dgm:prSet/>
      <dgm:spPr/>
      <dgm:t>
        <a:bodyPr/>
        <a:lstStyle/>
        <a:p>
          <a:r>
            <a:rPr lang="es-ES_tradnl"/>
            <a:t>Jefatura de Estomatología</a:t>
          </a:r>
          <a:endParaRPr lang="es-EC"/>
        </a:p>
      </dgm:t>
    </dgm:pt>
    <dgm:pt modelId="{219019A5-4908-4DA0-A978-B1FD0EA18C6F}" type="parTrans" cxnId="{D1A58FCA-593A-4A43-B007-729D08BE8F81}">
      <dgm:prSet/>
      <dgm:spPr/>
      <dgm:t>
        <a:bodyPr/>
        <a:lstStyle/>
        <a:p>
          <a:endParaRPr lang="es-EC">
            <a:solidFill>
              <a:sysClr val="windowText" lastClr="000000"/>
            </a:solidFill>
          </a:endParaRPr>
        </a:p>
      </dgm:t>
    </dgm:pt>
    <dgm:pt modelId="{C4AA7A62-370B-428B-BE2C-0DCC04B6FA55}" type="sibTrans" cxnId="{D1A58FCA-593A-4A43-B007-729D08BE8F81}">
      <dgm:prSet/>
      <dgm:spPr/>
      <dgm:t>
        <a:bodyPr/>
        <a:lstStyle/>
        <a:p>
          <a:endParaRPr lang="es-EC">
            <a:solidFill>
              <a:sysClr val="windowText" lastClr="000000"/>
            </a:solidFill>
          </a:endParaRPr>
        </a:p>
      </dgm:t>
    </dgm:pt>
    <dgm:pt modelId="{CC3A719F-C13E-4828-A964-6670C894976E}">
      <dgm:prSet/>
      <dgm:spPr/>
      <dgm:t>
        <a:bodyPr/>
        <a:lstStyle/>
        <a:p>
          <a:r>
            <a:rPr lang="es-ES_tradnl"/>
            <a:t>Jefatura de Cuidados Intensivos</a:t>
          </a:r>
          <a:endParaRPr lang="es-EC"/>
        </a:p>
      </dgm:t>
    </dgm:pt>
    <dgm:pt modelId="{27B836E0-E91B-4DCB-8865-EFA128F6E580}" type="parTrans" cxnId="{16F4ABA5-E662-4B48-A3F0-6EBBC42AFE01}">
      <dgm:prSet/>
      <dgm:spPr/>
      <dgm:t>
        <a:bodyPr/>
        <a:lstStyle/>
        <a:p>
          <a:endParaRPr lang="es-EC">
            <a:solidFill>
              <a:sysClr val="windowText" lastClr="000000"/>
            </a:solidFill>
          </a:endParaRPr>
        </a:p>
      </dgm:t>
    </dgm:pt>
    <dgm:pt modelId="{CEDFD498-9485-4C8F-9B61-6ABB0021EB10}" type="sibTrans" cxnId="{16F4ABA5-E662-4B48-A3F0-6EBBC42AFE01}">
      <dgm:prSet/>
      <dgm:spPr/>
      <dgm:t>
        <a:bodyPr/>
        <a:lstStyle/>
        <a:p>
          <a:endParaRPr lang="es-EC">
            <a:solidFill>
              <a:sysClr val="windowText" lastClr="000000"/>
            </a:solidFill>
          </a:endParaRPr>
        </a:p>
      </dgm:t>
    </dgm:pt>
    <dgm:pt modelId="{57DBA8F1-E1F5-401A-80DE-3D29C17E36A8}">
      <dgm:prSet/>
      <dgm:spPr/>
      <dgm:t>
        <a:bodyPr/>
        <a:lstStyle/>
        <a:p>
          <a:r>
            <a:rPr lang="es-ES_tradnl"/>
            <a:t>Jefatura de Emergencias</a:t>
          </a:r>
          <a:endParaRPr lang="es-EC"/>
        </a:p>
      </dgm:t>
    </dgm:pt>
    <dgm:pt modelId="{493393D1-6966-461B-B00D-77F5E6F61A06}" type="parTrans" cxnId="{123D485B-4F1C-4A3B-9F9C-E8B3465121C8}">
      <dgm:prSet/>
      <dgm:spPr/>
      <dgm:t>
        <a:bodyPr/>
        <a:lstStyle/>
        <a:p>
          <a:endParaRPr lang="es-EC">
            <a:solidFill>
              <a:sysClr val="windowText" lastClr="000000"/>
            </a:solidFill>
          </a:endParaRPr>
        </a:p>
      </dgm:t>
    </dgm:pt>
    <dgm:pt modelId="{5B90EC4E-7456-4F7D-8823-F9E7E66D4B90}" type="sibTrans" cxnId="{123D485B-4F1C-4A3B-9F9C-E8B3465121C8}">
      <dgm:prSet/>
      <dgm:spPr/>
      <dgm:t>
        <a:bodyPr/>
        <a:lstStyle/>
        <a:p>
          <a:endParaRPr lang="es-EC">
            <a:solidFill>
              <a:sysClr val="windowText" lastClr="000000"/>
            </a:solidFill>
          </a:endParaRPr>
        </a:p>
      </dgm:t>
    </dgm:pt>
    <dgm:pt modelId="{6E3353DC-51FA-4275-932B-FE73D2ED9D2B}">
      <dgm:prSet/>
      <dgm:spPr/>
      <dgm:t>
        <a:bodyPr/>
        <a:lstStyle/>
        <a:p>
          <a:r>
            <a:rPr lang="es-ES_tradnl"/>
            <a:t>Jefatura de Transporte Medicalizado</a:t>
          </a:r>
          <a:endParaRPr lang="es-EC"/>
        </a:p>
      </dgm:t>
    </dgm:pt>
    <dgm:pt modelId="{233A07A7-5F37-4959-B286-4CD3AEC76D6E}" type="parTrans" cxnId="{E0087870-CE59-4A3D-996F-1637ABC5060E}">
      <dgm:prSet/>
      <dgm:spPr/>
      <dgm:t>
        <a:bodyPr/>
        <a:lstStyle/>
        <a:p>
          <a:endParaRPr lang="es-EC">
            <a:solidFill>
              <a:sysClr val="windowText" lastClr="000000"/>
            </a:solidFill>
          </a:endParaRPr>
        </a:p>
      </dgm:t>
    </dgm:pt>
    <dgm:pt modelId="{47B6E444-F310-4568-B6ED-30295225CF11}" type="sibTrans" cxnId="{E0087870-CE59-4A3D-996F-1637ABC5060E}">
      <dgm:prSet/>
      <dgm:spPr/>
      <dgm:t>
        <a:bodyPr/>
        <a:lstStyle/>
        <a:p>
          <a:endParaRPr lang="es-EC">
            <a:solidFill>
              <a:sysClr val="windowText" lastClr="000000"/>
            </a:solidFill>
          </a:endParaRPr>
        </a:p>
      </dgm:t>
    </dgm:pt>
    <dgm:pt modelId="{0F9DFBB5-0D83-4716-8C3B-25C241378076}">
      <dgm:prSet/>
      <dgm:spPr/>
      <dgm:t>
        <a:bodyPr/>
        <a:lstStyle/>
        <a:p>
          <a:r>
            <a:rPr lang="es-ES_tradnl"/>
            <a:t>Jefatura de Cirugía</a:t>
          </a:r>
          <a:endParaRPr lang="es-EC"/>
        </a:p>
      </dgm:t>
    </dgm:pt>
    <dgm:pt modelId="{AE0C8844-FC6A-46C9-9A1F-ADAC559D2EE2}" type="sibTrans" cxnId="{30DB25BF-4868-4D7F-B8BB-C03DA586F11A}">
      <dgm:prSet/>
      <dgm:spPr/>
      <dgm:t>
        <a:bodyPr/>
        <a:lstStyle/>
        <a:p>
          <a:endParaRPr lang="es-EC">
            <a:solidFill>
              <a:sysClr val="windowText" lastClr="000000"/>
            </a:solidFill>
          </a:endParaRPr>
        </a:p>
      </dgm:t>
    </dgm:pt>
    <dgm:pt modelId="{1887D847-5949-45A8-BD91-302654AB741D}" type="parTrans" cxnId="{30DB25BF-4868-4D7F-B8BB-C03DA586F11A}">
      <dgm:prSet/>
      <dgm:spPr/>
      <dgm:t>
        <a:bodyPr/>
        <a:lstStyle/>
        <a:p>
          <a:endParaRPr lang="es-EC">
            <a:solidFill>
              <a:sysClr val="windowText" lastClr="000000"/>
            </a:solidFill>
          </a:endParaRPr>
        </a:p>
      </dgm:t>
    </dgm:pt>
    <dgm:pt modelId="{50360A26-99C2-4286-A424-BE1D3290BC44}">
      <dgm:prSet/>
      <dgm:spPr/>
      <dgm:t>
        <a:bodyPr/>
        <a:lstStyle/>
        <a:p>
          <a:r>
            <a:rPr lang="es-ES_tradnl"/>
            <a:t>Jefatura de Gestión de Trasplantes</a:t>
          </a:r>
          <a:endParaRPr lang="es-EC"/>
        </a:p>
      </dgm:t>
    </dgm:pt>
    <dgm:pt modelId="{D09E5D43-86D5-4F07-9019-C2560EAE602E}" type="parTrans" cxnId="{74A46D59-F758-4B63-A2CA-6B8F3C7506F6}">
      <dgm:prSet/>
      <dgm:spPr/>
      <dgm:t>
        <a:bodyPr/>
        <a:lstStyle/>
        <a:p>
          <a:endParaRPr lang="es-EC"/>
        </a:p>
      </dgm:t>
    </dgm:pt>
    <dgm:pt modelId="{84FD35BE-0EEC-42E0-A2A9-08A9D9C3AA91}" type="sibTrans" cxnId="{74A46D59-F758-4B63-A2CA-6B8F3C7506F6}">
      <dgm:prSet/>
      <dgm:spPr/>
      <dgm:t>
        <a:bodyPr/>
        <a:lstStyle/>
        <a:p>
          <a:endParaRPr lang="es-EC"/>
        </a:p>
      </dgm:t>
    </dgm:pt>
    <dgm:pt modelId="{02DA0815-C824-4C84-9835-1389E4D3E018}" type="pres">
      <dgm:prSet presAssocID="{EB23C315-1C54-473D-8C05-381C55517039}" presName="hierChild1" presStyleCnt="0">
        <dgm:presLayoutVars>
          <dgm:orgChart val="1"/>
          <dgm:chPref val="1"/>
          <dgm:dir/>
          <dgm:animOne val="branch"/>
          <dgm:animLvl val="lvl"/>
          <dgm:resizeHandles/>
        </dgm:presLayoutVars>
      </dgm:prSet>
      <dgm:spPr/>
      <dgm:t>
        <a:bodyPr/>
        <a:lstStyle/>
        <a:p>
          <a:endParaRPr lang="es-ES"/>
        </a:p>
      </dgm:t>
    </dgm:pt>
    <dgm:pt modelId="{A74F7A36-D396-46BB-9AF4-C400DFD01993}" type="pres">
      <dgm:prSet presAssocID="{AFF3D4E8-25B9-404C-AA91-B42454AEEFB8}" presName="hierRoot1" presStyleCnt="0">
        <dgm:presLayoutVars>
          <dgm:hierBranch/>
        </dgm:presLayoutVars>
      </dgm:prSet>
      <dgm:spPr/>
      <dgm:t>
        <a:bodyPr/>
        <a:lstStyle/>
        <a:p>
          <a:endParaRPr lang="es-EC"/>
        </a:p>
      </dgm:t>
    </dgm:pt>
    <dgm:pt modelId="{8D8E5F8C-8559-4501-8B9F-2AFB77BB4C5F}" type="pres">
      <dgm:prSet presAssocID="{AFF3D4E8-25B9-404C-AA91-B42454AEEFB8}" presName="rootComposite1" presStyleCnt="0"/>
      <dgm:spPr/>
      <dgm:t>
        <a:bodyPr/>
        <a:lstStyle/>
        <a:p>
          <a:endParaRPr lang="es-EC"/>
        </a:p>
      </dgm:t>
    </dgm:pt>
    <dgm:pt modelId="{9DAAE806-F6D6-4EE4-B03D-0FC04CFE6488}" type="pres">
      <dgm:prSet presAssocID="{AFF3D4E8-25B9-404C-AA91-B42454AEEFB8}" presName="rootText1" presStyleLbl="node0" presStyleIdx="0" presStyleCnt="1" custScaleY="45775" custLinFactNeighborX="76384" custLinFactNeighborY="-55148">
        <dgm:presLayoutVars>
          <dgm:chPref val="3"/>
        </dgm:presLayoutVars>
      </dgm:prSet>
      <dgm:spPr/>
      <dgm:t>
        <a:bodyPr/>
        <a:lstStyle/>
        <a:p>
          <a:endParaRPr lang="es-ES"/>
        </a:p>
      </dgm:t>
    </dgm:pt>
    <dgm:pt modelId="{725667CA-32A2-46EE-B71A-BE727FBE14E2}" type="pres">
      <dgm:prSet presAssocID="{AFF3D4E8-25B9-404C-AA91-B42454AEEFB8}" presName="rootConnector1" presStyleLbl="node1" presStyleIdx="0" presStyleCnt="0"/>
      <dgm:spPr/>
      <dgm:t>
        <a:bodyPr/>
        <a:lstStyle/>
        <a:p>
          <a:endParaRPr lang="es-ES"/>
        </a:p>
      </dgm:t>
    </dgm:pt>
    <dgm:pt modelId="{972FF02D-36B3-4755-B0B2-40F7A341C453}" type="pres">
      <dgm:prSet presAssocID="{AFF3D4E8-25B9-404C-AA91-B42454AEEFB8}" presName="hierChild2" presStyleCnt="0"/>
      <dgm:spPr/>
      <dgm:t>
        <a:bodyPr/>
        <a:lstStyle/>
        <a:p>
          <a:endParaRPr lang="es-EC"/>
        </a:p>
      </dgm:t>
    </dgm:pt>
    <dgm:pt modelId="{AD69E461-7D7B-41E4-94E9-9A2EF0CDBC43}" type="pres">
      <dgm:prSet presAssocID="{9ACE60AD-7BA1-455F-AFC0-06CE50252F48}" presName="Name35" presStyleLbl="parChTrans1D2" presStyleIdx="0" presStyleCnt="8"/>
      <dgm:spPr/>
      <dgm:t>
        <a:bodyPr/>
        <a:lstStyle/>
        <a:p>
          <a:endParaRPr lang="es-EC"/>
        </a:p>
      </dgm:t>
    </dgm:pt>
    <dgm:pt modelId="{A6F506A1-020D-4B16-96E6-DA452AB150D7}" type="pres">
      <dgm:prSet presAssocID="{AEB7FD3A-62F1-4BA5-90E6-0FCCD49C0768}" presName="hierRoot2" presStyleCnt="0">
        <dgm:presLayoutVars>
          <dgm:hierBranch/>
        </dgm:presLayoutVars>
      </dgm:prSet>
      <dgm:spPr/>
      <dgm:t>
        <a:bodyPr/>
        <a:lstStyle/>
        <a:p>
          <a:endParaRPr lang="es-EC"/>
        </a:p>
      </dgm:t>
    </dgm:pt>
    <dgm:pt modelId="{CEC50C99-CFC9-45E0-A789-3FD99E5ECF1E}" type="pres">
      <dgm:prSet presAssocID="{AEB7FD3A-62F1-4BA5-90E6-0FCCD49C0768}" presName="rootComposite" presStyleCnt="0"/>
      <dgm:spPr/>
      <dgm:t>
        <a:bodyPr/>
        <a:lstStyle/>
        <a:p>
          <a:endParaRPr lang="es-EC"/>
        </a:p>
      </dgm:t>
    </dgm:pt>
    <dgm:pt modelId="{42B59364-27F1-4968-AD61-3D167FCC90DE}" type="pres">
      <dgm:prSet presAssocID="{AEB7FD3A-62F1-4BA5-90E6-0FCCD49C0768}" presName="rootText" presStyleLbl="node2" presStyleIdx="0" presStyleCnt="2" custScaleY="40382" custLinFactY="-109905" custLinFactNeighborX="29046" custLinFactNeighborY="-200000">
        <dgm:presLayoutVars>
          <dgm:chPref val="3"/>
        </dgm:presLayoutVars>
      </dgm:prSet>
      <dgm:spPr/>
      <dgm:t>
        <a:bodyPr/>
        <a:lstStyle/>
        <a:p>
          <a:endParaRPr lang="es-EC"/>
        </a:p>
      </dgm:t>
    </dgm:pt>
    <dgm:pt modelId="{9E794348-5FDC-40F0-A914-B5539D6255CC}" type="pres">
      <dgm:prSet presAssocID="{AEB7FD3A-62F1-4BA5-90E6-0FCCD49C0768}" presName="rootConnector" presStyleLbl="node2" presStyleIdx="0" presStyleCnt="2"/>
      <dgm:spPr/>
      <dgm:t>
        <a:bodyPr/>
        <a:lstStyle/>
        <a:p>
          <a:endParaRPr lang="es-ES"/>
        </a:p>
      </dgm:t>
    </dgm:pt>
    <dgm:pt modelId="{B75B9F79-4933-4A4C-8582-6E08458EE53C}" type="pres">
      <dgm:prSet presAssocID="{AEB7FD3A-62F1-4BA5-90E6-0FCCD49C0768}" presName="hierChild4" presStyleCnt="0"/>
      <dgm:spPr/>
      <dgm:t>
        <a:bodyPr/>
        <a:lstStyle/>
        <a:p>
          <a:endParaRPr lang="es-EC"/>
        </a:p>
      </dgm:t>
    </dgm:pt>
    <dgm:pt modelId="{1D757E79-45AB-404A-97D8-E3F29C99C829}" type="pres">
      <dgm:prSet presAssocID="{E9A9F372-C3A6-4968-A7CD-437638575B0E}" presName="Name35" presStyleLbl="parChTrans1D3" presStyleIdx="0" presStyleCnt="10"/>
      <dgm:spPr/>
      <dgm:t>
        <a:bodyPr/>
        <a:lstStyle/>
        <a:p>
          <a:endParaRPr lang="es-EC"/>
        </a:p>
      </dgm:t>
    </dgm:pt>
    <dgm:pt modelId="{70B6E8A4-B5DC-4C28-B048-1DB927CB4F98}" type="pres">
      <dgm:prSet presAssocID="{C349B1B6-124C-4621-A1CE-74686DD39B8E}" presName="hierRoot2" presStyleCnt="0">
        <dgm:presLayoutVars>
          <dgm:hierBranch val="init"/>
        </dgm:presLayoutVars>
      </dgm:prSet>
      <dgm:spPr/>
      <dgm:t>
        <a:bodyPr/>
        <a:lstStyle/>
        <a:p>
          <a:endParaRPr lang="es-EC"/>
        </a:p>
      </dgm:t>
    </dgm:pt>
    <dgm:pt modelId="{77306B2C-2261-4C2E-BBE0-24773B25FF5C}" type="pres">
      <dgm:prSet presAssocID="{C349B1B6-124C-4621-A1CE-74686DD39B8E}" presName="rootComposite" presStyleCnt="0"/>
      <dgm:spPr/>
      <dgm:t>
        <a:bodyPr/>
        <a:lstStyle/>
        <a:p>
          <a:endParaRPr lang="es-EC"/>
        </a:p>
      </dgm:t>
    </dgm:pt>
    <dgm:pt modelId="{46266330-858E-4E19-B589-52870B1EC01F}" type="pres">
      <dgm:prSet presAssocID="{C349B1B6-124C-4621-A1CE-74686DD39B8E}" presName="rootText" presStyleLbl="node3" presStyleIdx="0" presStyleCnt="10" custScaleX="80028" custScaleY="71176" custLinFactY="-114062" custLinFactNeighborX="42823" custLinFactNeighborY="-200000">
        <dgm:presLayoutVars>
          <dgm:chPref val="3"/>
        </dgm:presLayoutVars>
      </dgm:prSet>
      <dgm:spPr/>
      <dgm:t>
        <a:bodyPr/>
        <a:lstStyle/>
        <a:p>
          <a:endParaRPr lang="es-EC"/>
        </a:p>
      </dgm:t>
    </dgm:pt>
    <dgm:pt modelId="{C9691E81-DA73-4079-90C8-DFA54A767AC0}" type="pres">
      <dgm:prSet presAssocID="{C349B1B6-124C-4621-A1CE-74686DD39B8E}" presName="rootConnector" presStyleLbl="node3" presStyleIdx="0" presStyleCnt="10"/>
      <dgm:spPr/>
      <dgm:t>
        <a:bodyPr/>
        <a:lstStyle/>
        <a:p>
          <a:endParaRPr lang="es-ES"/>
        </a:p>
      </dgm:t>
    </dgm:pt>
    <dgm:pt modelId="{6C8D8BEC-5F04-432D-BD1C-B7540753F498}" type="pres">
      <dgm:prSet presAssocID="{C349B1B6-124C-4621-A1CE-74686DD39B8E}" presName="hierChild4" presStyleCnt="0"/>
      <dgm:spPr/>
      <dgm:t>
        <a:bodyPr/>
        <a:lstStyle/>
        <a:p>
          <a:endParaRPr lang="es-EC"/>
        </a:p>
      </dgm:t>
    </dgm:pt>
    <dgm:pt modelId="{3A7B370A-7500-4BE9-9BB8-B391BAF46B5C}" type="pres">
      <dgm:prSet presAssocID="{C349B1B6-124C-4621-A1CE-74686DD39B8E}" presName="hierChild5" presStyleCnt="0"/>
      <dgm:spPr/>
      <dgm:t>
        <a:bodyPr/>
        <a:lstStyle/>
        <a:p>
          <a:endParaRPr lang="es-EC"/>
        </a:p>
      </dgm:t>
    </dgm:pt>
    <dgm:pt modelId="{7FC0D76B-B53A-458F-AFC1-44E61B37E6A4}" type="pres">
      <dgm:prSet presAssocID="{59340FF9-70EB-4B8C-A4DE-ABDFD9295E72}" presName="Name35" presStyleLbl="parChTrans1D3" presStyleIdx="1" presStyleCnt="10"/>
      <dgm:spPr/>
      <dgm:t>
        <a:bodyPr/>
        <a:lstStyle/>
        <a:p>
          <a:endParaRPr lang="es-EC"/>
        </a:p>
      </dgm:t>
    </dgm:pt>
    <dgm:pt modelId="{17858B29-2BCA-4EA2-BAAC-77F1DB1E4870}" type="pres">
      <dgm:prSet presAssocID="{C93D5F7A-B7AC-45D5-A2A8-AC49FB3B4B38}" presName="hierRoot2" presStyleCnt="0">
        <dgm:presLayoutVars>
          <dgm:hierBranch val="init"/>
        </dgm:presLayoutVars>
      </dgm:prSet>
      <dgm:spPr/>
      <dgm:t>
        <a:bodyPr/>
        <a:lstStyle/>
        <a:p>
          <a:endParaRPr lang="es-EC"/>
        </a:p>
      </dgm:t>
    </dgm:pt>
    <dgm:pt modelId="{F1F553FF-8CB4-4D72-AD8D-40F3C6C83691}" type="pres">
      <dgm:prSet presAssocID="{C93D5F7A-B7AC-45D5-A2A8-AC49FB3B4B38}" presName="rootComposite" presStyleCnt="0"/>
      <dgm:spPr/>
      <dgm:t>
        <a:bodyPr/>
        <a:lstStyle/>
        <a:p>
          <a:endParaRPr lang="es-EC"/>
        </a:p>
      </dgm:t>
    </dgm:pt>
    <dgm:pt modelId="{02A1BE65-92FA-4A6C-9960-49DB3404818E}" type="pres">
      <dgm:prSet presAssocID="{C93D5F7A-B7AC-45D5-A2A8-AC49FB3B4B38}" presName="rootText" presStyleLbl="node3" presStyleIdx="1" presStyleCnt="10" custScaleX="80028" custScaleY="71176" custLinFactY="-114062" custLinFactNeighborX="30192" custLinFactNeighborY="-200000">
        <dgm:presLayoutVars>
          <dgm:chPref val="3"/>
        </dgm:presLayoutVars>
      </dgm:prSet>
      <dgm:spPr/>
      <dgm:t>
        <a:bodyPr/>
        <a:lstStyle/>
        <a:p>
          <a:endParaRPr lang="es-EC"/>
        </a:p>
      </dgm:t>
    </dgm:pt>
    <dgm:pt modelId="{5999B8C8-241E-4D51-91FF-E3EF007815A0}" type="pres">
      <dgm:prSet presAssocID="{C93D5F7A-B7AC-45D5-A2A8-AC49FB3B4B38}" presName="rootConnector" presStyleLbl="node3" presStyleIdx="1" presStyleCnt="10"/>
      <dgm:spPr/>
      <dgm:t>
        <a:bodyPr/>
        <a:lstStyle/>
        <a:p>
          <a:endParaRPr lang="es-ES"/>
        </a:p>
      </dgm:t>
    </dgm:pt>
    <dgm:pt modelId="{668798CF-2238-4195-AC55-0F992A79ADE2}" type="pres">
      <dgm:prSet presAssocID="{C93D5F7A-B7AC-45D5-A2A8-AC49FB3B4B38}" presName="hierChild4" presStyleCnt="0"/>
      <dgm:spPr/>
      <dgm:t>
        <a:bodyPr/>
        <a:lstStyle/>
        <a:p>
          <a:endParaRPr lang="es-EC"/>
        </a:p>
      </dgm:t>
    </dgm:pt>
    <dgm:pt modelId="{D4E2A701-8EE7-4ED1-8A14-9FF48F4EE1BE}" type="pres">
      <dgm:prSet presAssocID="{C93D5F7A-B7AC-45D5-A2A8-AC49FB3B4B38}" presName="hierChild5" presStyleCnt="0"/>
      <dgm:spPr/>
      <dgm:t>
        <a:bodyPr/>
        <a:lstStyle/>
        <a:p>
          <a:endParaRPr lang="es-EC"/>
        </a:p>
      </dgm:t>
    </dgm:pt>
    <dgm:pt modelId="{C21CF48A-BF66-4EED-8E97-0D3707500669}" type="pres">
      <dgm:prSet presAssocID="{684A0E05-D8C2-4F5B-B06C-18512EB555CA}" presName="Name35" presStyleLbl="parChTrans1D3" presStyleIdx="2" presStyleCnt="10"/>
      <dgm:spPr/>
      <dgm:t>
        <a:bodyPr/>
        <a:lstStyle/>
        <a:p>
          <a:endParaRPr lang="es-EC"/>
        </a:p>
      </dgm:t>
    </dgm:pt>
    <dgm:pt modelId="{97F78FD0-47C1-474B-B719-1E6D715819D4}" type="pres">
      <dgm:prSet presAssocID="{88DB9AAE-8155-43A8-AB43-C706AE52B573}" presName="hierRoot2" presStyleCnt="0">
        <dgm:presLayoutVars>
          <dgm:hierBranch val="init"/>
        </dgm:presLayoutVars>
      </dgm:prSet>
      <dgm:spPr/>
      <dgm:t>
        <a:bodyPr/>
        <a:lstStyle/>
        <a:p>
          <a:endParaRPr lang="es-EC"/>
        </a:p>
      </dgm:t>
    </dgm:pt>
    <dgm:pt modelId="{C4E3BFC4-E8A6-4F70-9964-AA316033AFF9}" type="pres">
      <dgm:prSet presAssocID="{88DB9AAE-8155-43A8-AB43-C706AE52B573}" presName="rootComposite" presStyleCnt="0"/>
      <dgm:spPr/>
      <dgm:t>
        <a:bodyPr/>
        <a:lstStyle/>
        <a:p>
          <a:endParaRPr lang="es-EC"/>
        </a:p>
      </dgm:t>
    </dgm:pt>
    <dgm:pt modelId="{65A860A3-7DBB-4616-8F22-64644F48E756}" type="pres">
      <dgm:prSet presAssocID="{88DB9AAE-8155-43A8-AB43-C706AE52B573}" presName="rootText" presStyleLbl="node3" presStyleIdx="2" presStyleCnt="10" custScaleX="80028" custScaleY="71176" custLinFactY="-114062" custLinFactNeighborX="17561" custLinFactNeighborY="-200000">
        <dgm:presLayoutVars>
          <dgm:chPref val="3"/>
        </dgm:presLayoutVars>
      </dgm:prSet>
      <dgm:spPr/>
      <dgm:t>
        <a:bodyPr/>
        <a:lstStyle/>
        <a:p>
          <a:endParaRPr lang="es-EC"/>
        </a:p>
      </dgm:t>
    </dgm:pt>
    <dgm:pt modelId="{43E5EA8B-1F66-4EDA-A00C-1BE5EE112620}" type="pres">
      <dgm:prSet presAssocID="{88DB9AAE-8155-43A8-AB43-C706AE52B573}" presName="rootConnector" presStyleLbl="node3" presStyleIdx="2" presStyleCnt="10"/>
      <dgm:spPr/>
      <dgm:t>
        <a:bodyPr/>
        <a:lstStyle/>
        <a:p>
          <a:endParaRPr lang="es-ES"/>
        </a:p>
      </dgm:t>
    </dgm:pt>
    <dgm:pt modelId="{D30B8FA4-D81E-4A5A-8EF5-BB58403C36AC}" type="pres">
      <dgm:prSet presAssocID="{88DB9AAE-8155-43A8-AB43-C706AE52B573}" presName="hierChild4" presStyleCnt="0"/>
      <dgm:spPr/>
      <dgm:t>
        <a:bodyPr/>
        <a:lstStyle/>
        <a:p>
          <a:endParaRPr lang="es-EC"/>
        </a:p>
      </dgm:t>
    </dgm:pt>
    <dgm:pt modelId="{34EDAC68-EC1F-4FFC-AB3B-5C9A189A4E6D}" type="pres">
      <dgm:prSet presAssocID="{88DB9AAE-8155-43A8-AB43-C706AE52B573}" presName="hierChild5" presStyleCnt="0"/>
      <dgm:spPr/>
      <dgm:t>
        <a:bodyPr/>
        <a:lstStyle/>
        <a:p>
          <a:endParaRPr lang="es-EC"/>
        </a:p>
      </dgm:t>
    </dgm:pt>
    <dgm:pt modelId="{E6F45A5D-2E63-475C-A92E-7FD54CDFFEC3}" type="pres">
      <dgm:prSet presAssocID="{AEB7FD3A-62F1-4BA5-90E6-0FCCD49C0768}" presName="hierChild5" presStyleCnt="0"/>
      <dgm:spPr/>
      <dgm:t>
        <a:bodyPr/>
        <a:lstStyle/>
        <a:p>
          <a:endParaRPr lang="es-EC"/>
        </a:p>
      </dgm:t>
    </dgm:pt>
    <dgm:pt modelId="{7A8DDFB9-AE72-45C5-816C-F22323B1CAAD}" type="pres">
      <dgm:prSet presAssocID="{3D129506-B93B-4062-A672-ED679CB83A18}" presName="Name35" presStyleLbl="parChTrans1D2" presStyleIdx="1" presStyleCnt="8"/>
      <dgm:spPr/>
      <dgm:t>
        <a:bodyPr/>
        <a:lstStyle/>
        <a:p>
          <a:endParaRPr lang="es-EC"/>
        </a:p>
      </dgm:t>
    </dgm:pt>
    <dgm:pt modelId="{DB17A12B-182A-468F-BB53-0E3278FF36E2}" type="pres">
      <dgm:prSet presAssocID="{2640B383-BD36-4B62-A6B1-8FB1120C29CA}" presName="hierRoot2" presStyleCnt="0">
        <dgm:presLayoutVars>
          <dgm:hierBranch/>
        </dgm:presLayoutVars>
      </dgm:prSet>
      <dgm:spPr/>
      <dgm:t>
        <a:bodyPr/>
        <a:lstStyle/>
        <a:p>
          <a:endParaRPr lang="es-EC"/>
        </a:p>
      </dgm:t>
    </dgm:pt>
    <dgm:pt modelId="{35765889-AC8E-4E4B-BB68-E43B81B119B5}" type="pres">
      <dgm:prSet presAssocID="{2640B383-BD36-4B62-A6B1-8FB1120C29CA}" presName="rootComposite" presStyleCnt="0"/>
      <dgm:spPr/>
      <dgm:t>
        <a:bodyPr/>
        <a:lstStyle/>
        <a:p>
          <a:endParaRPr lang="es-EC"/>
        </a:p>
      </dgm:t>
    </dgm:pt>
    <dgm:pt modelId="{AFD67DB5-C0EA-4CF5-B35D-869BAF31F0BB}" type="pres">
      <dgm:prSet presAssocID="{2640B383-BD36-4B62-A6B1-8FB1120C29CA}" presName="rootText" presStyleLbl="node2" presStyleIdx="1" presStyleCnt="2" custScaleY="40382" custLinFactY="-109906" custLinFactNeighborX="36924" custLinFactNeighborY="-200000">
        <dgm:presLayoutVars>
          <dgm:chPref val="3"/>
        </dgm:presLayoutVars>
      </dgm:prSet>
      <dgm:spPr/>
      <dgm:t>
        <a:bodyPr/>
        <a:lstStyle/>
        <a:p>
          <a:endParaRPr lang="es-EC"/>
        </a:p>
      </dgm:t>
    </dgm:pt>
    <dgm:pt modelId="{07648BD2-96FF-48A8-A8AC-3D72A3A4C53D}" type="pres">
      <dgm:prSet presAssocID="{2640B383-BD36-4B62-A6B1-8FB1120C29CA}" presName="rootConnector" presStyleLbl="node2" presStyleIdx="1" presStyleCnt="2"/>
      <dgm:spPr/>
      <dgm:t>
        <a:bodyPr/>
        <a:lstStyle/>
        <a:p>
          <a:endParaRPr lang="es-ES"/>
        </a:p>
      </dgm:t>
    </dgm:pt>
    <dgm:pt modelId="{173350E8-8FE6-4B01-A01B-95E6F68EDB98}" type="pres">
      <dgm:prSet presAssocID="{2640B383-BD36-4B62-A6B1-8FB1120C29CA}" presName="hierChild4" presStyleCnt="0"/>
      <dgm:spPr/>
      <dgm:t>
        <a:bodyPr/>
        <a:lstStyle/>
        <a:p>
          <a:endParaRPr lang="es-EC"/>
        </a:p>
      </dgm:t>
    </dgm:pt>
    <dgm:pt modelId="{37ABCC6A-6CB0-4DAA-970D-1BBD0B45897D}" type="pres">
      <dgm:prSet presAssocID="{5272FCAC-B158-4821-9A17-0261E0C1F706}" presName="Name35" presStyleLbl="parChTrans1D3" presStyleIdx="3" presStyleCnt="10"/>
      <dgm:spPr/>
      <dgm:t>
        <a:bodyPr/>
        <a:lstStyle/>
        <a:p>
          <a:endParaRPr lang="es-EC"/>
        </a:p>
      </dgm:t>
    </dgm:pt>
    <dgm:pt modelId="{E377E423-0CBB-4E1F-8C20-739BAEDCD411}" type="pres">
      <dgm:prSet presAssocID="{5BFA4637-B905-4F86-B21E-9C2482CD4DBC}" presName="hierRoot2" presStyleCnt="0">
        <dgm:presLayoutVars>
          <dgm:hierBranch/>
        </dgm:presLayoutVars>
      </dgm:prSet>
      <dgm:spPr/>
      <dgm:t>
        <a:bodyPr/>
        <a:lstStyle/>
        <a:p>
          <a:endParaRPr lang="es-EC"/>
        </a:p>
      </dgm:t>
    </dgm:pt>
    <dgm:pt modelId="{60EC88C3-06E9-4C3E-9908-3F8979D3AB2F}" type="pres">
      <dgm:prSet presAssocID="{5BFA4637-B905-4F86-B21E-9C2482CD4DBC}" presName="rootComposite" presStyleCnt="0"/>
      <dgm:spPr/>
      <dgm:t>
        <a:bodyPr/>
        <a:lstStyle/>
        <a:p>
          <a:endParaRPr lang="es-EC"/>
        </a:p>
      </dgm:t>
    </dgm:pt>
    <dgm:pt modelId="{B04C86DE-BCCE-48F9-AFF1-B7416446C303}" type="pres">
      <dgm:prSet presAssocID="{5BFA4637-B905-4F86-B21E-9C2482CD4DBC}" presName="rootText" presStyleLbl="node3" presStyleIdx="3" presStyleCnt="10" custScaleX="154183" custScaleY="46001" custLinFactY="-102887" custLinFactNeighborX="17223" custLinFactNeighborY="-200000">
        <dgm:presLayoutVars>
          <dgm:chPref val="3"/>
        </dgm:presLayoutVars>
      </dgm:prSet>
      <dgm:spPr/>
      <dgm:t>
        <a:bodyPr/>
        <a:lstStyle/>
        <a:p>
          <a:endParaRPr lang="es-EC"/>
        </a:p>
      </dgm:t>
    </dgm:pt>
    <dgm:pt modelId="{0F4CA6C2-0EE9-4319-87CF-4A4D9EBA49E3}" type="pres">
      <dgm:prSet presAssocID="{5BFA4637-B905-4F86-B21E-9C2482CD4DBC}" presName="rootConnector" presStyleLbl="node3" presStyleIdx="3" presStyleCnt="10"/>
      <dgm:spPr/>
      <dgm:t>
        <a:bodyPr/>
        <a:lstStyle/>
        <a:p>
          <a:endParaRPr lang="es-ES"/>
        </a:p>
      </dgm:t>
    </dgm:pt>
    <dgm:pt modelId="{972FB13A-80E5-48FD-9EAF-4513E8159787}" type="pres">
      <dgm:prSet presAssocID="{5BFA4637-B905-4F86-B21E-9C2482CD4DBC}" presName="hierChild4" presStyleCnt="0"/>
      <dgm:spPr/>
      <dgm:t>
        <a:bodyPr/>
        <a:lstStyle/>
        <a:p>
          <a:endParaRPr lang="es-EC"/>
        </a:p>
      </dgm:t>
    </dgm:pt>
    <dgm:pt modelId="{78CCAE13-760D-4EFA-9110-03C960D3BA0C}" type="pres">
      <dgm:prSet presAssocID="{EC593867-B412-4596-9F27-99C364C0E134}" presName="Name35" presStyleLbl="parChTrans1D4" presStyleIdx="0" presStyleCnt="8"/>
      <dgm:spPr/>
      <dgm:t>
        <a:bodyPr/>
        <a:lstStyle/>
        <a:p>
          <a:endParaRPr lang="es-EC"/>
        </a:p>
      </dgm:t>
    </dgm:pt>
    <dgm:pt modelId="{6F115136-5D5A-49B5-AFAF-4CA9186B0443}" type="pres">
      <dgm:prSet presAssocID="{120306CF-9CBF-4A10-AD95-008EAB41F1A5}" presName="hierRoot2" presStyleCnt="0">
        <dgm:presLayoutVars>
          <dgm:hierBranch val="init"/>
        </dgm:presLayoutVars>
      </dgm:prSet>
      <dgm:spPr/>
      <dgm:t>
        <a:bodyPr/>
        <a:lstStyle/>
        <a:p>
          <a:endParaRPr lang="es-EC"/>
        </a:p>
      </dgm:t>
    </dgm:pt>
    <dgm:pt modelId="{406BD318-EA83-4FD7-B96B-6258576B61EB}" type="pres">
      <dgm:prSet presAssocID="{120306CF-9CBF-4A10-AD95-008EAB41F1A5}" presName="rootComposite" presStyleCnt="0"/>
      <dgm:spPr/>
      <dgm:t>
        <a:bodyPr/>
        <a:lstStyle/>
        <a:p>
          <a:endParaRPr lang="es-EC"/>
        </a:p>
      </dgm:t>
    </dgm:pt>
    <dgm:pt modelId="{11DEA8EA-5279-45F0-8B54-60C174FE7577}" type="pres">
      <dgm:prSet presAssocID="{120306CF-9CBF-4A10-AD95-008EAB41F1A5}" presName="rootText" presStyleLbl="node4" presStyleIdx="0" presStyleCnt="8" custScaleX="67281" custScaleY="46001" custLinFactY="-100000" custLinFactNeighborX="42260" custLinFactNeighborY="-190292">
        <dgm:presLayoutVars>
          <dgm:chPref val="3"/>
        </dgm:presLayoutVars>
      </dgm:prSet>
      <dgm:spPr/>
      <dgm:t>
        <a:bodyPr/>
        <a:lstStyle/>
        <a:p>
          <a:endParaRPr lang="es-EC"/>
        </a:p>
      </dgm:t>
    </dgm:pt>
    <dgm:pt modelId="{B65F90F7-1214-4BF0-BECB-6870254BA1AD}" type="pres">
      <dgm:prSet presAssocID="{120306CF-9CBF-4A10-AD95-008EAB41F1A5}" presName="rootConnector" presStyleLbl="node4" presStyleIdx="0" presStyleCnt="8"/>
      <dgm:spPr/>
      <dgm:t>
        <a:bodyPr/>
        <a:lstStyle/>
        <a:p>
          <a:endParaRPr lang="es-EC"/>
        </a:p>
      </dgm:t>
    </dgm:pt>
    <dgm:pt modelId="{4F215994-AA19-473A-B934-23A464B6A637}" type="pres">
      <dgm:prSet presAssocID="{120306CF-9CBF-4A10-AD95-008EAB41F1A5}" presName="hierChild4" presStyleCnt="0"/>
      <dgm:spPr/>
      <dgm:t>
        <a:bodyPr/>
        <a:lstStyle/>
        <a:p>
          <a:endParaRPr lang="es-EC"/>
        </a:p>
      </dgm:t>
    </dgm:pt>
    <dgm:pt modelId="{B1927399-91B5-4968-9760-514D7BF4093C}" type="pres">
      <dgm:prSet presAssocID="{120306CF-9CBF-4A10-AD95-008EAB41F1A5}" presName="hierChild5" presStyleCnt="0"/>
      <dgm:spPr/>
      <dgm:t>
        <a:bodyPr/>
        <a:lstStyle/>
        <a:p>
          <a:endParaRPr lang="es-EC"/>
        </a:p>
      </dgm:t>
    </dgm:pt>
    <dgm:pt modelId="{0CC15578-6E95-4186-8E9F-4F40B43F9F44}" type="pres">
      <dgm:prSet presAssocID="{1887D847-5949-45A8-BD91-302654AB741D}" presName="Name35" presStyleLbl="parChTrans1D4" presStyleIdx="1" presStyleCnt="8"/>
      <dgm:spPr/>
      <dgm:t>
        <a:bodyPr/>
        <a:lstStyle/>
        <a:p>
          <a:endParaRPr lang="es-EC"/>
        </a:p>
      </dgm:t>
    </dgm:pt>
    <dgm:pt modelId="{19558616-5B40-490A-B0FE-1DFA8E4DB0E4}" type="pres">
      <dgm:prSet presAssocID="{0F9DFBB5-0D83-4716-8C3B-25C241378076}" presName="hierRoot2" presStyleCnt="0">
        <dgm:presLayoutVars>
          <dgm:hierBranch val="init"/>
        </dgm:presLayoutVars>
      </dgm:prSet>
      <dgm:spPr/>
      <dgm:t>
        <a:bodyPr/>
        <a:lstStyle/>
        <a:p>
          <a:endParaRPr lang="es-EC"/>
        </a:p>
      </dgm:t>
    </dgm:pt>
    <dgm:pt modelId="{A5B76DA3-F721-40A7-A68F-A32F271CAFEE}" type="pres">
      <dgm:prSet presAssocID="{0F9DFBB5-0D83-4716-8C3B-25C241378076}" presName="rootComposite" presStyleCnt="0"/>
      <dgm:spPr/>
      <dgm:t>
        <a:bodyPr/>
        <a:lstStyle/>
        <a:p>
          <a:endParaRPr lang="es-EC"/>
        </a:p>
      </dgm:t>
    </dgm:pt>
    <dgm:pt modelId="{22EBC105-6386-448C-87B4-958B9D91CE1C}" type="pres">
      <dgm:prSet presAssocID="{0F9DFBB5-0D83-4716-8C3B-25C241378076}" presName="rootText" presStyleLbl="node4" presStyleIdx="1" presStyleCnt="8" custScaleX="67281" custScaleY="46001" custLinFactY="-100000" custLinFactNeighborX="26602" custLinFactNeighborY="-190292">
        <dgm:presLayoutVars>
          <dgm:chPref val="3"/>
        </dgm:presLayoutVars>
      </dgm:prSet>
      <dgm:spPr/>
      <dgm:t>
        <a:bodyPr/>
        <a:lstStyle/>
        <a:p>
          <a:endParaRPr lang="es-EC"/>
        </a:p>
      </dgm:t>
    </dgm:pt>
    <dgm:pt modelId="{10E1C474-C67B-49BE-B2AA-5B9278F3DEA2}" type="pres">
      <dgm:prSet presAssocID="{0F9DFBB5-0D83-4716-8C3B-25C241378076}" presName="rootConnector" presStyleLbl="node4" presStyleIdx="1" presStyleCnt="8"/>
      <dgm:spPr/>
      <dgm:t>
        <a:bodyPr/>
        <a:lstStyle/>
        <a:p>
          <a:endParaRPr lang="es-EC"/>
        </a:p>
      </dgm:t>
    </dgm:pt>
    <dgm:pt modelId="{9EFDCFF1-A3A8-49CC-9D68-EDCAB3767928}" type="pres">
      <dgm:prSet presAssocID="{0F9DFBB5-0D83-4716-8C3B-25C241378076}" presName="hierChild4" presStyleCnt="0"/>
      <dgm:spPr/>
      <dgm:t>
        <a:bodyPr/>
        <a:lstStyle/>
        <a:p>
          <a:endParaRPr lang="es-EC"/>
        </a:p>
      </dgm:t>
    </dgm:pt>
    <dgm:pt modelId="{700BF9FA-7AB5-430F-A1B9-E323235DCEEE}" type="pres">
      <dgm:prSet presAssocID="{0F9DFBB5-0D83-4716-8C3B-25C241378076}" presName="hierChild5" presStyleCnt="0"/>
      <dgm:spPr/>
      <dgm:t>
        <a:bodyPr/>
        <a:lstStyle/>
        <a:p>
          <a:endParaRPr lang="es-EC"/>
        </a:p>
      </dgm:t>
    </dgm:pt>
    <dgm:pt modelId="{078206D9-5F2C-4289-A0DC-C35078BE15E6}" type="pres">
      <dgm:prSet presAssocID="{9CD57AD0-5D97-43CF-B413-D4F9921E18CA}" presName="Name35" presStyleLbl="parChTrans1D4" presStyleIdx="2" presStyleCnt="8"/>
      <dgm:spPr/>
      <dgm:t>
        <a:bodyPr/>
        <a:lstStyle/>
        <a:p>
          <a:endParaRPr lang="es-EC"/>
        </a:p>
      </dgm:t>
    </dgm:pt>
    <dgm:pt modelId="{227FC53B-6789-4FE9-8136-C3D520100BAD}" type="pres">
      <dgm:prSet presAssocID="{527AEE74-E20D-4F58-B047-B37A56AC1F88}" presName="hierRoot2" presStyleCnt="0">
        <dgm:presLayoutVars>
          <dgm:hierBranch/>
        </dgm:presLayoutVars>
      </dgm:prSet>
      <dgm:spPr/>
      <dgm:t>
        <a:bodyPr/>
        <a:lstStyle/>
        <a:p>
          <a:endParaRPr lang="es-EC"/>
        </a:p>
      </dgm:t>
    </dgm:pt>
    <dgm:pt modelId="{A121DF54-EAAD-4CE0-A597-65BDCF591204}" type="pres">
      <dgm:prSet presAssocID="{527AEE74-E20D-4F58-B047-B37A56AC1F88}" presName="rootComposite" presStyleCnt="0"/>
      <dgm:spPr/>
      <dgm:t>
        <a:bodyPr/>
        <a:lstStyle/>
        <a:p>
          <a:endParaRPr lang="es-EC"/>
        </a:p>
      </dgm:t>
    </dgm:pt>
    <dgm:pt modelId="{E4F43747-6D01-4943-9ADB-51A37B593848}" type="pres">
      <dgm:prSet presAssocID="{527AEE74-E20D-4F58-B047-B37A56AC1F88}" presName="rootText" presStyleLbl="node4" presStyleIdx="2" presStyleCnt="8" custScaleX="79642" custScaleY="46001" custLinFactY="-100000" custLinFactNeighborX="10980" custLinFactNeighborY="-190292">
        <dgm:presLayoutVars>
          <dgm:chPref val="3"/>
        </dgm:presLayoutVars>
      </dgm:prSet>
      <dgm:spPr/>
      <dgm:t>
        <a:bodyPr/>
        <a:lstStyle/>
        <a:p>
          <a:endParaRPr lang="es-EC"/>
        </a:p>
      </dgm:t>
    </dgm:pt>
    <dgm:pt modelId="{391C2B91-8939-402A-9959-8680BB4DC90C}" type="pres">
      <dgm:prSet presAssocID="{527AEE74-E20D-4F58-B047-B37A56AC1F88}" presName="rootConnector" presStyleLbl="node4" presStyleIdx="2" presStyleCnt="8"/>
      <dgm:spPr/>
      <dgm:t>
        <a:bodyPr/>
        <a:lstStyle/>
        <a:p>
          <a:endParaRPr lang="es-EC"/>
        </a:p>
      </dgm:t>
    </dgm:pt>
    <dgm:pt modelId="{2E4AB4DA-1C15-482A-B5BC-08054AB93282}" type="pres">
      <dgm:prSet presAssocID="{527AEE74-E20D-4F58-B047-B37A56AC1F88}" presName="hierChild4" presStyleCnt="0"/>
      <dgm:spPr/>
      <dgm:t>
        <a:bodyPr/>
        <a:lstStyle/>
        <a:p>
          <a:endParaRPr lang="es-EC"/>
        </a:p>
      </dgm:t>
    </dgm:pt>
    <dgm:pt modelId="{081B3CEC-8DC8-40A9-AEAF-422B3BED32F3}" type="pres">
      <dgm:prSet presAssocID="{527AEE74-E20D-4F58-B047-B37A56AC1F88}" presName="hierChild5" presStyleCnt="0"/>
      <dgm:spPr/>
      <dgm:t>
        <a:bodyPr/>
        <a:lstStyle/>
        <a:p>
          <a:endParaRPr lang="es-EC"/>
        </a:p>
      </dgm:t>
    </dgm:pt>
    <dgm:pt modelId="{04688138-BC07-44FF-B2D4-151C2360DE09}" type="pres">
      <dgm:prSet presAssocID="{219019A5-4908-4DA0-A978-B1FD0EA18C6F}" presName="Name35" presStyleLbl="parChTrans1D4" presStyleIdx="3" presStyleCnt="8"/>
      <dgm:spPr/>
      <dgm:t>
        <a:bodyPr/>
        <a:lstStyle/>
        <a:p>
          <a:endParaRPr lang="es-EC"/>
        </a:p>
      </dgm:t>
    </dgm:pt>
    <dgm:pt modelId="{D4E4E579-75B8-489D-BA1B-AC69AD8D4DF7}" type="pres">
      <dgm:prSet presAssocID="{44997D16-AF5D-46AA-A9A5-5FFFBE4258B7}" presName="hierRoot2" presStyleCnt="0">
        <dgm:presLayoutVars>
          <dgm:hierBranch val="init"/>
        </dgm:presLayoutVars>
      </dgm:prSet>
      <dgm:spPr/>
      <dgm:t>
        <a:bodyPr/>
        <a:lstStyle/>
        <a:p>
          <a:endParaRPr lang="es-EC"/>
        </a:p>
      </dgm:t>
    </dgm:pt>
    <dgm:pt modelId="{FD077A69-C037-4EDD-A988-7C8644C5E9A9}" type="pres">
      <dgm:prSet presAssocID="{44997D16-AF5D-46AA-A9A5-5FFFBE4258B7}" presName="rootComposite" presStyleCnt="0"/>
      <dgm:spPr/>
      <dgm:t>
        <a:bodyPr/>
        <a:lstStyle/>
        <a:p>
          <a:endParaRPr lang="es-EC"/>
        </a:p>
      </dgm:t>
    </dgm:pt>
    <dgm:pt modelId="{528D8DB8-8385-4044-A9D4-D157F34C661E}" type="pres">
      <dgm:prSet presAssocID="{44997D16-AF5D-46AA-A9A5-5FFFBE4258B7}" presName="rootText" presStyleLbl="node4" presStyleIdx="3" presStyleCnt="8" custScaleX="67281" custScaleY="46001" custLinFactY="-100000" custLinFactNeighborX="-5900" custLinFactNeighborY="-190292">
        <dgm:presLayoutVars>
          <dgm:chPref val="3"/>
        </dgm:presLayoutVars>
      </dgm:prSet>
      <dgm:spPr/>
      <dgm:t>
        <a:bodyPr/>
        <a:lstStyle/>
        <a:p>
          <a:endParaRPr lang="es-EC"/>
        </a:p>
      </dgm:t>
    </dgm:pt>
    <dgm:pt modelId="{767630FF-8DE7-44EB-8070-C49879B4818E}" type="pres">
      <dgm:prSet presAssocID="{44997D16-AF5D-46AA-A9A5-5FFFBE4258B7}" presName="rootConnector" presStyleLbl="node4" presStyleIdx="3" presStyleCnt="8"/>
      <dgm:spPr/>
      <dgm:t>
        <a:bodyPr/>
        <a:lstStyle/>
        <a:p>
          <a:endParaRPr lang="es-EC"/>
        </a:p>
      </dgm:t>
    </dgm:pt>
    <dgm:pt modelId="{D6A6FC40-C8B4-4329-B4EB-078D52640F74}" type="pres">
      <dgm:prSet presAssocID="{44997D16-AF5D-46AA-A9A5-5FFFBE4258B7}" presName="hierChild4" presStyleCnt="0"/>
      <dgm:spPr/>
      <dgm:t>
        <a:bodyPr/>
        <a:lstStyle/>
        <a:p>
          <a:endParaRPr lang="es-EC"/>
        </a:p>
      </dgm:t>
    </dgm:pt>
    <dgm:pt modelId="{C4FAC96B-1FDA-4024-8919-7946408B41BB}" type="pres">
      <dgm:prSet presAssocID="{44997D16-AF5D-46AA-A9A5-5FFFBE4258B7}" presName="hierChild5" presStyleCnt="0"/>
      <dgm:spPr/>
      <dgm:t>
        <a:bodyPr/>
        <a:lstStyle/>
        <a:p>
          <a:endParaRPr lang="es-EC"/>
        </a:p>
      </dgm:t>
    </dgm:pt>
    <dgm:pt modelId="{469C446B-0D33-430B-A635-889C3A7A7320}" type="pres">
      <dgm:prSet presAssocID="{5BFA4637-B905-4F86-B21E-9C2482CD4DBC}" presName="hierChild5" presStyleCnt="0"/>
      <dgm:spPr/>
      <dgm:t>
        <a:bodyPr/>
        <a:lstStyle/>
        <a:p>
          <a:endParaRPr lang="es-EC"/>
        </a:p>
      </dgm:t>
    </dgm:pt>
    <dgm:pt modelId="{B5EBED9C-E32B-4563-876D-EB800313E5A3}" type="pres">
      <dgm:prSet presAssocID="{FE1EF289-A1EC-4185-9F3F-1158389F82A3}" presName="Name35" presStyleLbl="parChTrans1D3" presStyleIdx="4" presStyleCnt="10"/>
      <dgm:spPr/>
      <dgm:t>
        <a:bodyPr/>
        <a:lstStyle/>
        <a:p>
          <a:endParaRPr lang="es-EC"/>
        </a:p>
      </dgm:t>
    </dgm:pt>
    <dgm:pt modelId="{E261140D-0562-457B-A865-3AEF8AE5CEE4}" type="pres">
      <dgm:prSet presAssocID="{D67B8FEB-7C5C-48FB-B601-04507B6EDC3A}" presName="hierRoot2" presStyleCnt="0">
        <dgm:presLayoutVars>
          <dgm:hierBranch val="init"/>
        </dgm:presLayoutVars>
      </dgm:prSet>
      <dgm:spPr/>
      <dgm:t>
        <a:bodyPr/>
        <a:lstStyle/>
        <a:p>
          <a:endParaRPr lang="es-EC"/>
        </a:p>
      </dgm:t>
    </dgm:pt>
    <dgm:pt modelId="{A4CFEE0D-10FF-4B4F-8C73-9B3479074242}" type="pres">
      <dgm:prSet presAssocID="{D67B8FEB-7C5C-48FB-B601-04507B6EDC3A}" presName="rootComposite" presStyleCnt="0"/>
      <dgm:spPr/>
      <dgm:t>
        <a:bodyPr/>
        <a:lstStyle/>
        <a:p>
          <a:endParaRPr lang="es-EC"/>
        </a:p>
      </dgm:t>
    </dgm:pt>
    <dgm:pt modelId="{D72CAE7E-B0C2-4781-9AF8-2418EA088234}" type="pres">
      <dgm:prSet presAssocID="{D67B8FEB-7C5C-48FB-B601-04507B6EDC3A}" presName="rootText" presStyleLbl="node3" presStyleIdx="4" presStyleCnt="10" custScaleX="80028" custScaleY="46001" custLinFactY="-102887" custLinFactNeighborX="20983" custLinFactNeighborY="-200000">
        <dgm:presLayoutVars>
          <dgm:chPref val="3"/>
        </dgm:presLayoutVars>
      </dgm:prSet>
      <dgm:spPr/>
      <dgm:t>
        <a:bodyPr/>
        <a:lstStyle/>
        <a:p>
          <a:endParaRPr lang="es-EC"/>
        </a:p>
      </dgm:t>
    </dgm:pt>
    <dgm:pt modelId="{401768AE-8A95-4EC7-AA1B-90F169F7020B}" type="pres">
      <dgm:prSet presAssocID="{D67B8FEB-7C5C-48FB-B601-04507B6EDC3A}" presName="rootConnector" presStyleLbl="node3" presStyleIdx="4" presStyleCnt="10"/>
      <dgm:spPr/>
      <dgm:t>
        <a:bodyPr/>
        <a:lstStyle/>
        <a:p>
          <a:endParaRPr lang="es-ES"/>
        </a:p>
      </dgm:t>
    </dgm:pt>
    <dgm:pt modelId="{326E8430-5D5E-4602-84AC-8C7E48531F92}" type="pres">
      <dgm:prSet presAssocID="{D67B8FEB-7C5C-48FB-B601-04507B6EDC3A}" presName="hierChild4" presStyleCnt="0"/>
      <dgm:spPr/>
      <dgm:t>
        <a:bodyPr/>
        <a:lstStyle/>
        <a:p>
          <a:endParaRPr lang="es-EC"/>
        </a:p>
      </dgm:t>
    </dgm:pt>
    <dgm:pt modelId="{A38BF64D-D03B-4C29-B04A-82AAD5769E4D}" type="pres">
      <dgm:prSet presAssocID="{D67B8FEB-7C5C-48FB-B601-04507B6EDC3A}" presName="hierChild5" presStyleCnt="0"/>
      <dgm:spPr/>
      <dgm:t>
        <a:bodyPr/>
        <a:lstStyle/>
        <a:p>
          <a:endParaRPr lang="es-EC"/>
        </a:p>
      </dgm:t>
    </dgm:pt>
    <dgm:pt modelId="{4CAB0099-9D51-4532-ADF1-5EED94B798D1}" type="pres">
      <dgm:prSet presAssocID="{2AD40526-05D1-4667-83EF-44D576A723B1}" presName="Name35" presStyleLbl="parChTrans1D3" presStyleIdx="5" presStyleCnt="10"/>
      <dgm:spPr/>
      <dgm:t>
        <a:bodyPr/>
        <a:lstStyle/>
        <a:p>
          <a:endParaRPr lang="es-EC"/>
        </a:p>
      </dgm:t>
    </dgm:pt>
    <dgm:pt modelId="{FF571031-5DA4-4248-A67A-FE4305C5EFD8}" type="pres">
      <dgm:prSet presAssocID="{F2694834-FA8F-41E9-BDAA-88C35CA3C5B0}" presName="hierRoot2" presStyleCnt="0">
        <dgm:presLayoutVars>
          <dgm:hierBranch/>
        </dgm:presLayoutVars>
      </dgm:prSet>
      <dgm:spPr/>
      <dgm:t>
        <a:bodyPr/>
        <a:lstStyle/>
        <a:p>
          <a:endParaRPr lang="es-EC"/>
        </a:p>
      </dgm:t>
    </dgm:pt>
    <dgm:pt modelId="{7939DC87-CDC8-4DA7-8A7C-78950FC425ED}" type="pres">
      <dgm:prSet presAssocID="{F2694834-FA8F-41E9-BDAA-88C35CA3C5B0}" presName="rootComposite" presStyleCnt="0"/>
      <dgm:spPr/>
      <dgm:t>
        <a:bodyPr/>
        <a:lstStyle/>
        <a:p>
          <a:endParaRPr lang="es-EC"/>
        </a:p>
      </dgm:t>
    </dgm:pt>
    <dgm:pt modelId="{12F17689-4325-4461-A743-4CCABC307BDA}" type="pres">
      <dgm:prSet presAssocID="{F2694834-FA8F-41E9-BDAA-88C35CA3C5B0}" presName="rootText" presStyleLbl="node3" presStyleIdx="5" presStyleCnt="10" custScaleX="80028" custScaleY="46001" custLinFactY="-102887" custLinFactNeighborX="15844" custLinFactNeighborY="-200000">
        <dgm:presLayoutVars>
          <dgm:chPref val="3"/>
        </dgm:presLayoutVars>
      </dgm:prSet>
      <dgm:spPr/>
      <dgm:t>
        <a:bodyPr/>
        <a:lstStyle/>
        <a:p>
          <a:endParaRPr lang="es-EC"/>
        </a:p>
      </dgm:t>
    </dgm:pt>
    <dgm:pt modelId="{D73A84E7-F4A8-40AE-9F21-D0317D6BB088}" type="pres">
      <dgm:prSet presAssocID="{F2694834-FA8F-41E9-BDAA-88C35CA3C5B0}" presName="rootConnector" presStyleLbl="node3" presStyleIdx="5" presStyleCnt="10"/>
      <dgm:spPr/>
      <dgm:t>
        <a:bodyPr/>
        <a:lstStyle/>
        <a:p>
          <a:endParaRPr lang="es-ES"/>
        </a:p>
      </dgm:t>
    </dgm:pt>
    <dgm:pt modelId="{9735A9BD-6255-4757-ABC0-00E261F64FB4}" type="pres">
      <dgm:prSet presAssocID="{F2694834-FA8F-41E9-BDAA-88C35CA3C5B0}" presName="hierChild4" presStyleCnt="0"/>
      <dgm:spPr/>
      <dgm:t>
        <a:bodyPr/>
        <a:lstStyle/>
        <a:p>
          <a:endParaRPr lang="es-EC"/>
        </a:p>
      </dgm:t>
    </dgm:pt>
    <dgm:pt modelId="{B41DD7F3-49A5-483A-B7D8-CBEEF8183292}" type="pres">
      <dgm:prSet presAssocID="{D09E5D43-86D5-4F07-9019-C2560EAE602E}" presName="Name35" presStyleLbl="parChTrans1D4" presStyleIdx="4" presStyleCnt="8"/>
      <dgm:spPr/>
      <dgm:t>
        <a:bodyPr/>
        <a:lstStyle/>
        <a:p>
          <a:endParaRPr lang="es-EC"/>
        </a:p>
      </dgm:t>
    </dgm:pt>
    <dgm:pt modelId="{ECC91A64-D3BA-417B-BF5E-593AD6094AF0}" type="pres">
      <dgm:prSet presAssocID="{50360A26-99C2-4286-A424-BE1D3290BC44}" presName="hierRoot2" presStyleCnt="0">
        <dgm:presLayoutVars>
          <dgm:hierBranch val="init"/>
        </dgm:presLayoutVars>
      </dgm:prSet>
      <dgm:spPr/>
    </dgm:pt>
    <dgm:pt modelId="{992A9A5E-60B7-4DD9-AB09-48DA9AA9410B}" type="pres">
      <dgm:prSet presAssocID="{50360A26-99C2-4286-A424-BE1D3290BC44}" presName="rootComposite" presStyleCnt="0"/>
      <dgm:spPr/>
    </dgm:pt>
    <dgm:pt modelId="{C551CBB5-54AB-4062-85A3-295AC76775C6}" type="pres">
      <dgm:prSet presAssocID="{50360A26-99C2-4286-A424-BE1D3290BC44}" presName="rootText" presStyleLbl="node4" presStyleIdx="4" presStyleCnt="8" custScaleX="67511" custScaleY="46001" custLinFactY="-100000" custLinFactNeighborX="15641" custLinFactNeighborY="-185134">
        <dgm:presLayoutVars>
          <dgm:chPref val="3"/>
        </dgm:presLayoutVars>
      </dgm:prSet>
      <dgm:spPr/>
      <dgm:t>
        <a:bodyPr/>
        <a:lstStyle/>
        <a:p>
          <a:endParaRPr lang="es-EC"/>
        </a:p>
      </dgm:t>
    </dgm:pt>
    <dgm:pt modelId="{D04AAE15-AEB4-4CCC-99B1-75B706D52A32}" type="pres">
      <dgm:prSet presAssocID="{50360A26-99C2-4286-A424-BE1D3290BC44}" presName="rootConnector" presStyleLbl="node4" presStyleIdx="4" presStyleCnt="8"/>
      <dgm:spPr/>
      <dgm:t>
        <a:bodyPr/>
        <a:lstStyle/>
        <a:p>
          <a:endParaRPr lang="es-EC"/>
        </a:p>
      </dgm:t>
    </dgm:pt>
    <dgm:pt modelId="{A5DD96BC-B262-41D6-B674-F480FD030AA9}" type="pres">
      <dgm:prSet presAssocID="{50360A26-99C2-4286-A424-BE1D3290BC44}" presName="hierChild4" presStyleCnt="0"/>
      <dgm:spPr/>
    </dgm:pt>
    <dgm:pt modelId="{761EE899-3C10-4013-A406-A46531468017}" type="pres">
      <dgm:prSet presAssocID="{50360A26-99C2-4286-A424-BE1D3290BC44}" presName="hierChild5" presStyleCnt="0"/>
      <dgm:spPr/>
    </dgm:pt>
    <dgm:pt modelId="{80C4A964-9860-4F70-BE3A-2395DEDF7BAF}" type="pres">
      <dgm:prSet presAssocID="{F2694834-FA8F-41E9-BDAA-88C35CA3C5B0}" presName="hierChild5" presStyleCnt="0"/>
      <dgm:spPr/>
      <dgm:t>
        <a:bodyPr/>
        <a:lstStyle/>
        <a:p>
          <a:endParaRPr lang="es-EC"/>
        </a:p>
      </dgm:t>
    </dgm:pt>
    <dgm:pt modelId="{01FF0715-E13D-48C0-9A51-17AA018B8A73}" type="pres">
      <dgm:prSet presAssocID="{CDB98D4C-EAFF-4C01-AF2D-E9A7A0AEE78C}" presName="Name35" presStyleLbl="parChTrans1D3" presStyleIdx="6" presStyleCnt="10"/>
      <dgm:spPr/>
      <dgm:t>
        <a:bodyPr/>
        <a:lstStyle/>
        <a:p>
          <a:endParaRPr lang="es-EC"/>
        </a:p>
      </dgm:t>
    </dgm:pt>
    <dgm:pt modelId="{BE5A1530-C9A2-4C4E-9B97-5854D2E18F6C}" type="pres">
      <dgm:prSet presAssocID="{D6168242-A064-4115-B58A-15B615D43437}" presName="hierRoot2" presStyleCnt="0">
        <dgm:presLayoutVars>
          <dgm:hierBranch/>
        </dgm:presLayoutVars>
      </dgm:prSet>
      <dgm:spPr/>
      <dgm:t>
        <a:bodyPr/>
        <a:lstStyle/>
        <a:p>
          <a:endParaRPr lang="es-EC"/>
        </a:p>
      </dgm:t>
    </dgm:pt>
    <dgm:pt modelId="{A87396D0-D51D-49CF-8BB4-A2FCBB685345}" type="pres">
      <dgm:prSet presAssocID="{D6168242-A064-4115-B58A-15B615D43437}" presName="rootComposite" presStyleCnt="0"/>
      <dgm:spPr/>
      <dgm:t>
        <a:bodyPr/>
        <a:lstStyle/>
        <a:p>
          <a:endParaRPr lang="es-EC"/>
        </a:p>
      </dgm:t>
    </dgm:pt>
    <dgm:pt modelId="{862A47D6-5487-4B02-A9C9-2E39317913E7}" type="pres">
      <dgm:prSet presAssocID="{D6168242-A064-4115-B58A-15B615D43437}" presName="rootText" presStyleLbl="node3" presStyleIdx="6" presStyleCnt="10" custScaleX="80028" custScaleY="46001" custLinFactY="-103197" custLinFactNeighborX="-5620" custLinFactNeighborY="-200000">
        <dgm:presLayoutVars>
          <dgm:chPref val="3"/>
        </dgm:presLayoutVars>
      </dgm:prSet>
      <dgm:spPr/>
      <dgm:t>
        <a:bodyPr/>
        <a:lstStyle/>
        <a:p>
          <a:endParaRPr lang="es-EC"/>
        </a:p>
      </dgm:t>
    </dgm:pt>
    <dgm:pt modelId="{37C70715-6A45-43AD-85D0-6EF665CB56B0}" type="pres">
      <dgm:prSet presAssocID="{D6168242-A064-4115-B58A-15B615D43437}" presName="rootConnector" presStyleLbl="node3" presStyleIdx="6" presStyleCnt="10"/>
      <dgm:spPr/>
      <dgm:t>
        <a:bodyPr/>
        <a:lstStyle/>
        <a:p>
          <a:endParaRPr lang="es-ES"/>
        </a:p>
      </dgm:t>
    </dgm:pt>
    <dgm:pt modelId="{2B3EB389-18E1-43DA-81DE-7A9E8FF76B86}" type="pres">
      <dgm:prSet presAssocID="{D6168242-A064-4115-B58A-15B615D43437}" presName="hierChild4" presStyleCnt="0"/>
      <dgm:spPr/>
      <dgm:t>
        <a:bodyPr/>
        <a:lstStyle/>
        <a:p>
          <a:endParaRPr lang="es-EC"/>
        </a:p>
      </dgm:t>
    </dgm:pt>
    <dgm:pt modelId="{5B9D7CEE-8CD3-40D8-A1CB-5408802FC2B8}" type="pres">
      <dgm:prSet presAssocID="{27B836E0-E91B-4DCB-8865-EFA128F6E580}" presName="Name35" presStyleLbl="parChTrans1D4" presStyleIdx="5" presStyleCnt="8"/>
      <dgm:spPr/>
      <dgm:t>
        <a:bodyPr/>
        <a:lstStyle/>
        <a:p>
          <a:endParaRPr lang="es-EC"/>
        </a:p>
      </dgm:t>
    </dgm:pt>
    <dgm:pt modelId="{3D94646D-7A20-4976-B6C5-4308BE7A8FE6}" type="pres">
      <dgm:prSet presAssocID="{CC3A719F-C13E-4828-A964-6670C894976E}" presName="hierRoot2" presStyleCnt="0">
        <dgm:presLayoutVars>
          <dgm:hierBranch val="init"/>
        </dgm:presLayoutVars>
      </dgm:prSet>
      <dgm:spPr/>
      <dgm:t>
        <a:bodyPr/>
        <a:lstStyle/>
        <a:p>
          <a:endParaRPr lang="es-EC"/>
        </a:p>
      </dgm:t>
    </dgm:pt>
    <dgm:pt modelId="{18012CAC-39FF-4CC8-A285-C028BFDB5A4C}" type="pres">
      <dgm:prSet presAssocID="{CC3A719F-C13E-4828-A964-6670C894976E}" presName="rootComposite" presStyleCnt="0"/>
      <dgm:spPr/>
      <dgm:t>
        <a:bodyPr/>
        <a:lstStyle/>
        <a:p>
          <a:endParaRPr lang="es-EC"/>
        </a:p>
      </dgm:t>
    </dgm:pt>
    <dgm:pt modelId="{64C895FF-0CAA-48FA-B465-CCB78F487CFA}" type="pres">
      <dgm:prSet presAssocID="{CC3A719F-C13E-4828-A964-6670C894976E}" presName="rootText" presStyleLbl="node4" presStyleIdx="5" presStyleCnt="8" custScaleX="67281" custScaleY="46001" custLinFactY="-100000" custLinFactNeighborX="9444" custLinFactNeighborY="-183794">
        <dgm:presLayoutVars>
          <dgm:chPref val="3"/>
        </dgm:presLayoutVars>
      </dgm:prSet>
      <dgm:spPr/>
      <dgm:t>
        <a:bodyPr/>
        <a:lstStyle/>
        <a:p>
          <a:endParaRPr lang="es-EC"/>
        </a:p>
      </dgm:t>
    </dgm:pt>
    <dgm:pt modelId="{1C1930BC-9844-4622-B2A8-973FAB1A15F2}" type="pres">
      <dgm:prSet presAssocID="{CC3A719F-C13E-4828-A964-6670C894976E}" presName="rootConnector" presStyleLbl="node4" presStyleIdx="5" presStyleCnt="8"/>
      <dgm:spPr/>
      <dgm:t>
        <a:bodyPr/>
        <a:lstStyle/>
        <a:p>
          <a:endParaRPr lang="es-EC"/>
        </a:p>
      </dgm:t>
    </dgm:pt>
    <dgm:pt modelId="{DBE9EB25-9A27-4B7A-BC8F-600AEE9C30A6}" type="pres">
      <dgm:prSet presAssocID="{CC3A719F-C13E-4828-A964-6670C894976E}" presName="hierChild4" presStyleCnt="0"/>
      <dgm:spPr/>
      <dgm:t>
        <a:bodyPr/>
        <a:lstStyle/>
        <a:p>
          <a:endParaRPr lang="es-EC"/>
        </a:p>
      </dgm:t>
    </dgm:pt>
    <dgm:pt modelId="{F36ECFAC-3E25-4FFA-8BA3-393DFE0E52C4}" type="pres">
      <dgm:prSet presAssocID="{CC3A719F-C13E-4828-A964-6670C894976E}" presName="hierChild5" presStyleCnt="0"/>
      <dgm:spPr/>
      <dgm:t>
        <a:bodyPr/>
        <a:lstStyle/>
        <a:p>
          <a:endParaRPr lang="es-EC"/>
        </a:p>
      </dgm:t>
    </dgm:pt>
    <dgm:pt modelId="{84650074-B07A-4BAB-B5D4-2B29F16DE4FF}" type="pres">
      <dgm:prSet presAssocID="{493393D1-6966-461B-B00D-77F5E6F61A06}" presName="Name35" presStyleLbl="parChTrans1D4" presStyleIdx="6" presStyleCnt="8"/>
      <dgm:spPr/>
      <dgm:t>
        <a:bodyPr/>
        <a:lstStyle/>
        <a:p>
          <a:endParaRPr lang="es-EC"/>
        </a:p>
      </dgm:t>
    </dgm:pt>
    <dgm:pt modelId="{130AFA7D-419A-44F9-8963-2CE99956799D}" type="pres">
      <dgm:prSet presAssocID="{57DBA8F1-E1F5-401A-80DE-3D29C17E36A8}" presName="hierRoot2" presStyleCnt="0">
        <dgm:presLayoutVars>
          <dgm:hierBranch val="init"/>
        </dgm:presLayoutVars>
      </dgm:prSet>
      <dgm:spPr/>
      <dgm:t>
        <a:bodyPr/>
        <a:lstStyle/>
        <a:p>
          <a:endParaRPr lang="es-EC"/>
        </a:p>
      </dgm:t>
    </dgm:pt>
    <dgm:pt modelId="{F604C840-DDE7-4BFC-AB8C-0601C8F0EF2D}" type="pres">
      <dgm:prSet presAssocID="{57DBA8F1-E1F5-401A-80DE-3D29C17E36A8}" presName="rootComposite" presStyleCnt="0"/>
      <dgm:spPr/>
      <dgm:t>
        <a:bodyPr/>
        <a:lstStyle/>
        <a:p>
          <a:endParaRPr lang="es-EC"/>
        </a:p>
      </dgm:t>
    </dgm:pt>
    <dgm:pt modelId="{7C551896-FE41-47A6-A7E7-3F8A7DC30837}" type="pres">
      <dgm:prSet presAssocID="{57DBA8F1-E1F5-401A-80DE-3D29C17E36A8}" presName="rootText" presStyleLbl="node4" presStyleIdx="6" presStyleCnt="8" custScaleX="67281" custScaleY="46001" custLinFactY="-100000" custLinFactNeighborX="-6259" custLinFactNeighborY="-183794">
        <dgm:presLayoutVars>
          <dgm:chPref val="3"/>
        </dgm:presLayoutVars>
      </dgm:prSet>
      <dgm:spPr/>
      <dgm:t>
        <a:bodyPr/>
        <a:lstStyle/>
        <a:p>
          <a:endParaRPr lang="es-EC"/>
        </a:p>
      </dgm:t>
    </dgm:pt>
    <dgm:pt modelId="{B1C456BA-4B57-4491-B778-EFC646B5A573}" type="pres">
      <dgm:prSet presAssocID="{57DBA8F1-E1F5-401A-80DE-3D29C17E36A8}" presName="rootConnector" presStyleLbl="node4" presStyleIdx="6" presStyleCnt="8"/>
      <dgm:spPr/>
      <dgm:t>
        <a:bodyPr/>
        <a:lstStyle/>
        <a:p>
          <a:endParaRPr lang="es-EC"/>
        </a:p>
      </dgm:t>
    </dgm:pt>
    <dgm:pt modelId="{721AB15A-B01E-4F1C-9F4E-52BEF9EFCD92}" type="pres">
      <dgm:prSet presAssocID="{57DBA8F1-E1F5-401A-80DE-3D29C17E36A8}" presName="hierChild4" presStyleCnt="0"/>
      <dgm:spPr/>
      <dgm:t>
        <a:bodyPr/>
        <a:lstStyle/>
        <a:p>
          <a:endParaRPr lang="es-EC"/>
        </a:p>
      </dgm:t>
    </dgm:pt>
    <dgm:pt modelId="{C0C0635F-D7A2-4A00-B718-4441AA8E2FA4}" type="pres">
      <dgm:prSet presAssocID="{57DBA8F1-E1F5-401A-80DE-3D29C17E36A8}" presName="hierChild5" presStyleCnt="0"/>
      <dgm:spPr/>
      <dgm:t>
        <a:bodyPr/>
        <a:lstStyle/>
        <a:p>
          <a:endParaRPr lang="es-EC"/>
        </a:p>
      </dgm:t>
    </dgm:pt>
    <dgm:pt modelId="{3B9EC14A-62B1-49C3-9BEE-48C0AFAAF566}" type="pres">
      <dgm:prSet presAssocID="{233A07A7-5F37-4959-B286-4CD3AEC76D6E}" presName="Name35" presStyleLbl="parChTrans1D4" presStyleIdx="7" presStyleCnt="8"/>
      <dgm:spPr/>
      <dgm:t>
        <a:bodyPr/>
        <a:lstStyle/>
        <a:p>
          <a:endParaRPr lang="es-EC"/>
        </a:p>
      </dgm:t>
    </dgm:pt>
    <dgm:pt modelId="{1B7B2161-8449-4635-8D6B-19662AEC9F6F}" type="pres">
      <dgm:prSet presAssocID="{6E3353DC-51FA-4275-932B-FE73D2ED9D2B}" presName="hierRoot2" presStyleCnt="0">
        <dgm:presLayoutVars>
          <dgm:hierBranch val="init"/>
        </dgm:presLayoutVars>
      </dgm:prSet>
      <dgm:spPr/>
      <dgm:t>
        <a:bodyPr/>
        <a:lstStyle/>
        <a:p>
          <a:endParaRPr lang="es-EC"/>
        </a:p>
      </dgm:t>
    </dgm:pt>
    <dgm:pt modelId="{0D90BAAB-6C6B-490B-97F8-4D883635838B}" type="pres">
      <dgm:prSet presAssocID="{6E3353DC-51FA-4275-932B-FE73D2ED9D2B}" presName="rootComposite" presStyleCnt="0"/>
      <dgm:spPr/>
      <dgm:t>
        <a:bodyPr/>
        <a:lstStyle/>
        <a:p>
          <a:endParaRPr lang="es-EC"/>
        </a:p>
      </dgm:t>
    </dgm:pt>
    <dgm:pt modelId="{E1265E3D-FCA7-46DD-86F6-FD21DBC6D6BA}" type="pres">
      <dgm:prSet presAssocID="{6E3353DC-51FA-4275-932B-FE73D2ED9D2B}" presName="rootText" presStyleLbl="node4" presStyleIdx="7" presStyleCnt="8" custScaleX="67281" custScaleY="46001" custLinFactY="-100000" custLinFactNeighborX="-22590" custLinFactNeighborY="-183794">
        <dgm:presLayoutVars>
          <dgm:chPref val="3"/>
        </dgm:presLayoutVars>
      </dgm:prSet>
      <dgm:spPr/>
      <dgm:t>
        <a:bodyPr/>
        <a:lstStyle/>
        <a:p>
          <a:endParaRPr lang="es-EC"/>
        </a:p>
      </dgm:t>
    </dgm:pt>
    <dgm:pt modelId="{4DD3DE97-E389-4A59-83C0-63DD66EB5897}" type="pres">
      <dgm:prSet presAssocID="{6E3353DC-51FA-4275-932B-FE73D2ED9D2B}" presName="rootConnector" presStyleLbl="node4" presStyleIdx="7" presStyleCnt="8"/>
      <dgm:spPr/>
      <dgm:t>
        <a:bodyPr/>
        <a:lstStyle/>
        <a:p>
          <a:endParaRPr lang="es-EC"/>
        </a:p>
      </dgm:t>
    </dgm:pt>
    <dgm:pt modelId="{50939BBA-8461-4A0A-849B-0452E1E3F1F3}" type="pres">
      <dgm:prSet presAssocID="{6E3353DC-51FA-4275-932B-FE73D2ED9D2B}" presName="hierChild4" presStyleCnt="0"/>
      <dgm:spPr/>
      <dgm:t>
        <a:bodyPr/>
        <a:lstStyle/>
        <a:p>
          <a:endParaRPr lang="es-EC"/>
        </a:p>
      </dgm:t>
    </dgm:pt>
    <dgm:pt modelId="{17D12F85-48E1-4FFB-AF36-3ECE8A886203}" type="pres">
      <dgm:prSet presAssocID="{6E3353DC-51FA-4275-932B-FE73D2ED9D2B}" presName="hierChild5" presStyleCnt="0"/>
      <dgm:spPr/>
      <dgm:t>
        <a:bodyPr/>
        <a:lstStyle/>
        <a:p>
          <a:endParaRPr lang="es-EC"/>
        </a:p>
      </dgm:t>
    </dgm:pt>
    <dgm:pt modelId="{26F8A1DB-57AE-416A-9F8B-6109278BA722}" type="pres">
      <dgm:prSet presAssocID="{D6168242-A064-4115-B58A-15B615D43437}" presName="hierChild5" presStyleCnt="0"/>
      <dgm:spPr/>
      <dgm:t>
        <a:bodyPr/>
        <a:lstStyle/>
        <a:p>
          <a:endParaRPr lang="es-EC"/>
        </a:p>
      </dgm:t>
    </dgm:pt>
    <dgm:pt modelId="{21E7E77B-90BA-4C9F-A21F-D1A1D46AAA17}" type="pres">
      <dgm:prSet presAssocID="{57BEF522-8DBA-4B4E-A054-DDC0E87ABCCA}" presName="Name35" presStyleLbl="parChTrans1D3" presStyleIdx="7" presStyleCnt="10"/>
      <dgm:spPr/>
      <dgm:t>
        <a:bodyPr/>
        <a:lstStyle/>
        <a:p>
          <a:endParaRPr lang="es-EC"/>
        </a:p>
      </dgm:t>
    </dgm:pt>
    <dgm:pt modelId="{6E99B477-D41C-4A7C-9A44-9569B46FD3E0}" type="pres">
      <dgm:prSet presAssocID="{3E66C2EC-1517-44DB-9AEE-3C55469669A1}" presName="hierRoot2" presStyleCnt="0">
        <dgm:presLayoutVars>
          <dgm:hierBranch val="init"/>
        </dgm:presLayoutVars>
      </dgm:prSet>
      <dgm:spPr/>
      <dgm:t>
        <a:bodyPr/>
        <a:lstStyle/>
        <a:p>
          <a:endParaRPr lang="es-EC"/>
        </a:p>
      </dgm:t>
    </dgm:pt>
    <dgm:pt modelId="{F5D6C853-EE98-40ED-9D15-0ADF556C9070}" type="pres">
      <dgm:prSet presAssocID="{3E66C2EC-1517-44DB-9AEE-3C55469669A1}" presName="rootComposite" presStyleCnt="0"/>
      <dgm:spPr/>
      <dgm:t>
        <a:bodyPr/>
        <a:lstStyle/>
        <a:p>
          <a:endParaRPr lang="es-EC"/>
        </a:p>
      </dgm:t>
    </dgm:pt>
    <dgm:pt modelId="{73A11CEA-91DD-4094-96A4-4A7BFBFACEE5}" type="pres">
      <dgm:prSet presAssocID="{3E66C2EC-1517-44DB-9AEE-3C55469669A1}" presName="rootText" presStyleLbl="node3" presStyleIdx="7" presStyleCnt="10" custScaleX="80028" custScaleY="46001" custLinFactY="-103506" custLinFactNeighborX="-2222" custLinFactNeighborY="-200000">
        <dgm:presLayoutVars>
          <dgm:chPref val="3"/>
        </dgm:presLayoutVars>
      </dgm:prSet>
      <dgm:spPr/>
      <dgm:t>
        <a:bodyPr/>
        <a:lstStyle/>
        <a:p>
          <a:endParaRPr lang="es-ES"/>
        </a:p>
      </dgm:t>
    </dgm:pt>
    <dgm:pt modelId="{FC5E254F-C466-475A-880A-43924BBBA275}" type="pres">
      <dgm:prSet presAssocID="{3E66C2EC-1517-44DB-9AEE-3C55469669A1}" presName="rootConnector" presStyleLbl="node3" presStyleIdx="7" presStyleCnt="10"/>
      <dgm:spPr/>
      <dgm:t>
        <a:bodyPr/>
        <a:lstStyle/>
        <a:p>
          <a:endParaRPr lang="es-ES"/>
        </a:p>
      </dgm:t>
    </dgm:pt>
    <dgm:pt modelId="{0C186A72-E765-463F-A82C-AFA2593F1995}" type="pres">
      <dgm:prSet presAssocID="{3E66C2EC-1517-44DB-9AEE-3C55469669A1}" presName="hierChild4" presStyleCnt="0"/>
      <dgm:spPr/>
      <dgm:t>
        <a:bodyPr/>
        <a:lstStyle/>
        <a:p>
          <a:endParaRPr lang="es-EC"/>
        </a:p>
      </dgm:t>
    </dgm:pt>
    <dgm:pt modelId="{A77CAA65-E7B7-4289-8467-F78C4EB2E08E}" type="pres">
      <dgm:prSet presAssocID="{3E66C2EC-1517-44DB-9AEE-3C55469669A1}" presName="hierChild5" presStyleCnt="0"/>
      <dgm:spPr/>
      <dgm:t>
        <a:bodyPr/>
        <a:lstStyle/>
        <a:p>
          <a:endParaRPr lang="es-EC"/>
        </a:p>
      </dgm:t>
    </dgm:pt>
    <dgm:pt modelId="{94CB4EF4-ABFF-4679-B427-50FE47D5B1B1}" type="pres">
      <dgm:prSet presAssocID="{0D611A16-8803-4967-A117-357C195A6319}" presName="Name35" presStyleLbl="parChTrans1D3" presStyleIdx="8" presStyleCnt="10"/>
      <dgm:spPr/>
      <dgm:t>
        <a:bodyPr/>
        <a:lstStyle/>
        <a:p>
          <a:endParaRPr lang="es-EC"/>
        </a:p>
      </dgm:t>
    </dgm:pt>
    <dgm:pt modelId="{F6C6D9BC-8C54-4E2A-8068-EBC837A770DE}" type="pres">
      <dgm:prSet presAssocID="{CC1175B5-105A-46EA-AB0A-254EA02733BD}" presName="hierRoot2" presStyleCnt="0">
        <dgm:presLayoutVars>
          <dgm:hierBranch val="init"/>
        </dgm:presLayoutVars>
      </dgm:prSet>
      <dgm:spPr/>
      <dgm:t>
        <a:bodyPr/>
        <a:lstStyle/>
        <a:p>
          <a:endParaRPr lang="es-EC"/>
        </a:p>
      </dgm:t>
    </dgm:pt>
    <dgm:pt modelId="{CFFAB644-3E7E-47CD-8CC9-64BA5141662E}" type="pres">
      <dgm:prSet presAssocID="{CC1175B5-105A-46EA-AB0A-254EA02733BD}" presName="rootComposite" presStyleCnt="0"/>
      <dgm:spPr/>
      <dgm:t>
        <a:bodyPr/>
        <a:lstStyle/>
        <a:p>
          <a:endParaRPr lang="es-EC"/>
        </a:p>
      </dgm:t>
    </dgm:pt>
    <dgm:pt modelId="{8068EF0A-D854-4615-A627-8D50E46FB0C7}" type="pres">
      <dgm:prSet presAssocID="{CC1175B5-105A-46EA-AB0A-254EA02733BD}" presName="rootText" presStyleLbl="node3" presStyleIdx="8" presStyleCnt="10" custScaleX="80028" custScaleY="46001" custLinFactY="-102887" custLinFactNeighborX="-19270" custLinFactNeighborY="-200000">
        <dgm:presLayoutVars>
          <dgm:chPref val="3"/>
        </dgm:presLayoutVars>
      </dgm:prSet>
      <dgm:spPr/>
      <dgm:t>
        <a:bodyPr/>
        <a:lstStyle/>
        <a:p>
          <a:endParaRPr lang="es-EC"/>
        </a:p>
      </dgm:t>
    </dgm:pt>
    <dgm:pt modelId="{6851C55A-7D96-41DB-9A15-071EFB4757DF}" type="pres">
      <dgm:prSet presAssocID="{CC1175B5-105A-46EA-AB0A-254EA02733BD}" presName="rootConnector" presStyleLbl="node3" presStyleIdx="8" presStyleCnt="10"/>
      <dgm:spPr/>
      <dgm:t>
        <a:bodyPr/>
        <a:lstStyle/>
        <a:p>
          <a:endParaRPr lang="es-ES"/>
        </a:p>
      </dgm:t>
    </dgm:pt>
    <dgm:pt modelId="{389D7D67-D544-40B3-8D5F-2D4195E6A07F}" type="pres">
      <dgm:prSet presAssocID="{CC1175B5-105A-46EA-AB0A-254EA02733BD}" presName="hierChild4" presStyleCnt="0"/>
      <dgm:spPr/>
      <dgm:t>
        <a:bodyPr/>
        <a:lstStyle/>
        <a:p>
          <a:endParaRPr lang="es-EC"/>
        </a:p>
      </dgm:t>
    </dgm:pt>
    <dgm:pt modelId="{89FB595C-5621-470E-B6BA-F936C0A193A0}" type="pres">
      <dgm:prSet presAssocID="{CC1175B5-105A-46EA-AB0A-254EA02733BD}" presName="hierChild5" presStyleCnt="0"/>
      <dgm:spPr/>
      <dgm:t>
        <a:bodyPr/>
        <a:lstStyle/>
        <a:p>
          <a:endParaRPr lang="es-EC"/>
        </a:p>
      </dgm:t>
    </dgm:pt>
    <dgm:pt modelId="{FA272CDD-E041-4DD8-A5D3-40D6B57B664F}" type="pres">
      <dgm:prSet presAssocID="{2987A4B5-692D-41F3-B847-1EBF0CBF21FB}" presName="Name35" presStyleLbl="parChTrans1D3" presStyleIdx="9" presStyleCnt="10"/>
      <dgm:spPr/>
      <dgm:t>
        <a:bodyPr/>
        <a:lstStyle/>
        <a:p>
          <a:endParaRPr lang="es-EC"/>
        </a:p>
      </dgm:t>
    </dgm:pt>
    <dgm:pt modelId="{91216B67-6228-4F8D-9A0B-D74CE355E6AE}" type="pres">
      <dgm:prSet presAssocID="{EFC25B6D-422D-47AD-BADD-F4884F177E35}" presName="hierRoot2" presStyleCnt="0">
        <dgm:presLayoutVars>
          <dgm:hierBranch val="init"/>
        </dgm:presLayoutVars>
      </dgm:prSet>
      <dgm:spPr/>
      <dgm:t>
        <a:bodyPr/>
        <a:lstStyle/>
        <a:p>
          <a:endParaRPr lang="es-EC"/>
        </a:p>
      </dgm:t>
    </dgm:pt>
    <dgm:pt modelId="{536B61EB-05E5-446A-BDC3-283C1BE19A41}" type="pres">
      <dgm:prSet presAssocID="{EFC25B6D-422D-47AD-BADD-F4884F177E35}" presName="rootComposite" presStyleCnt="0"/>
      <dgm:spPr/>
      <dgm:t>
        <a:bodyPr/>
        <a:lstStyle/>
        <a:p>
          <a:endParaRPr lang="es-EC"/>
        </a:p>
      </dgm:t>
    </dgm:pt>
    <dgm:pt modelId="{D1EAC859-40E2-451B-846D-076D89853D0C}" type="pres">
      <dgm:prSet presAssocID="{EFC25B6D-422D-47AD-BADD-F4884F177E35}" presName="rootText" presStyleLbl="node3" presStyleIdx="9" presStyleCnt="10" custScaleX="80028" custScaleY="46001" custLinFactY="-103565" custLinFactNeighborX="-35567" custLinFactNeighborY="-200000">
        <dgm:presLayoutVars>
          <dgm:chPref val="3"/>
        </dgm:presLayoutVars>
      </dgm:prSet>
      <dgm:spPr/>
      <dgm:t>
        <a:bodyPr/>
        <a:lstStyle/>
        <a:p>
          <a:endParaRPr lang="es-EC"/>
        </a:p>
      </dgm:t>
    </dgm:pt>
    <dgm:pt modelId="{3B8EEBA8-A1E1-41FF-80C2-B10710881AC5}" type="pres">
      <dgm:prSet presAssocID="{EFC25B6D-422D-47AD-BADD-F4884F177E35}" presName="rootConnector" presStyleLbl="node3" presStyleIdx="9" presStyleCnt="10"/>
      <dgm:spPr/>
      <dgm:t>
        <a:bodyPr/>
        <a:lstStyle/>
        <a:p>
          <a:endParaRPr lang="es-ES"/>
        </a:p>
      </dgm:t>
    </dgm:pt>
    <dgm:pt modelId="{731A35F4-8AF5-47FD-82A7-9537A30FC8D4}" type="pres">
      <dgm:prSet presAssocID="{EFC25B6D-422D-47AD-BADD-F4884F177E35}" presName="hierChild4" presStyleCnt="0"/>
      <dgm:spPr/>
      <dgm:t>
        <a:bodyPr/>
        <a:lstStyle/>
        <a:p>
          <a:endParaRPr lang="es-EC"/>
        </a:p>
      </dgm:t>
    </dgm:pt>
    <dgm:pt modelId="{C519CD84-BC61-4E4F-8096-AFE1919E3778}" type="pres">
      <dgm:prSet presAssocID="{EFC25B6D-422D-47AD-BADD-F4884F177E35}" presName="hierChild5" presStyleCnt="0"/>
      <dgm:spPr/>
      <dgm:t>
        <a:bodyPr/>
        <a:lstStyle/>
        <a:p>
          <a:endParaRPr lang="es-EC"/>
        </a:p>
      </dgm:t>
    </dgm:pt>
    <dgm:pt modelId="{7A044378-66C9-4907-8BB9-AB08D617B1A4}" type="pres">
      <dgm:prSet presAssocID="{2640B383-BD36-4B62-A6B1-8FB1120C29CA}" presName="hierChild5" presStyleCnt="0"/>
      <dgm:spPr/>
      <dgm:t>
        <a:bodyPr/>
        <a:lstStyle/>
        <a:p>
          <a:endParaRPr lang="es-EC"/>
        </a:p>
      </dgm:t>
    </dgm:pt>
    <dgm:pt modelId="{6FB57EE8-E252-44A4-A938-AF89F95EA92C}" type="pres">
      <dgm:prSet presAssocID="{AFF3D4E8-25B9-404C-AA91-B42454AEEFB8}" presName="hierChild3" presStyleCnt="0"/>
      <dgm:spPr/>
      <dgm:t>
        <a:bodyPr/>
        <a:lstStyle/>
        <a:p>
          <a:endParaRPr lang="es-EC"/>
        </a:p>
      </dgm:t>
    </dgm:pt>
    <dgm:pt modelId="{11EDC9B1-E4DC-4B4F-A68D-193FB2386A89}" type="pres">
      <dgm:prSet presAssocID="{97D9FCA7-359D-48FD-8086-7D5AD226DA33}" presName="Name111" presStyleLbl="parChTrans1D2" presStyleIdx="2" presStyleCnt="8"/>
      <dgm:spPr/>
      <dgm:t>
        <a:bodyPr/>
        <a:lstStyle/>
        <a:p>
          <a:endParaRPr lang="es-ES"/>
        </a:p>
      </dgm:t>
    </dgm:pt>
    <dgm:pt modelId="{ED603CA0-CB4C-448E-8D9A-A04D92CF095E}" type="pres">
      <dgm:prSet presAssocID="{2588E6F6-E508-480E-B4C8-3C5570A7D96B}" presName="hierRoot3" presStyleCnt="0">
        <dgm:presLayoutVars>
          <dgm:hierBranch val="init"/>
        </dgm:presLayoutVars>
      </dgm:prSet>
      <dgm:spPr/>
      <dgm:t>
        <a:bodyPr/>
        <a:lstStyle/>
        <a:p>
          <a:endParaRPr lang="es-EC"/>
        </a:p>
      </dgm:t>
    </dgm:pt>
    <dgm:pt modelId="{9F5D082E-DC8E-4AAD-8F3E-4523E43ED166}" type="pres">
      <dgm:prSet presAssocID="{2588E6F6-E508-480E-B4C8-3C5570A7D96B}" presName="rootComposite3" presStyleCnt="0"/>
      <dgm:spPr/>
      <dgm:t>
        <a:bodyPr/>
        <a:lstStyle/>
        <a:p>
          <a:endParaRPr lang="es-EC"/>
        </a:p>
      </dgm:t>
    </dgm:pt>
    <dgm:pt modelId="{80067C42-510E-4235-B110-338D0B495DC8}" type="pres">
      <dgm:prSet presAssocID="{2588E6F6-E508-480E-B4C8-3C5570A7D96B}" presName="rootText3" presStyleLbl="asst1" presStyleIdx="0" presStyleCnt="6" custScaleX="151276" custScaleY="32200" custLinFactX="100000" custLinFactNeighborX="122507" custLinFactNeighborY="-81064">
        <dgm:presLayoutVars>
          <dgm:chPref val="3"/>
        </dgm:presLayoutVars>
      </dgm:prSet>
      <dgm:spPr/>
      <dgm:t>
        <a:bodyPr/>
        <a:lstStyle/>
        <a:p>
          <a:endParaRPr lang="es-EC"/>
        </a:p>
      </dgm:t>
    </dgm:pt>
    <dgm:pt modelId="{18A07233-8647-40DD-A502-5210E40FA6FB}" type="pres">
      <dgm:prSet presAssocID="{2588E6F6-E508-480E-B4C8-3C5570A7D96B}" presName="rootConnector3" presStyleLbl="asst1" presStyleIdx="0" presStyleCnt="6"/>
      <dgm:spPr/>
      <dgm:t>
        <a:bodyPr/>
        <a:lstStyle/>
        <a:p>
          <a:endParaRPr lang="es-ES"/>
        </a:p>
      </dgm:t>
    </dgm:pt>
    <dgm:pt modelId="{68CEBD4F-EED9-48CB-BA77-725E9DE3D65E}" type="pres">
      <dgm:prSet presAssocID="{2588E6F6-E508-480E-B4C8-3C5570A7D96B}" presName="hierChild6" presStyleCnt="0"/>
      <dgm:spPr/>
      <dgm:t>
        <a:bodyPr/>
        <a:lstStyle/>
        <a:p>
          <a:endParaRPr lang="es-EC"/>
        </a:p>
      </dgm:t>
    </dgm:pt>
    <dgm:pt modelId="{2E083D39-1DC6-4B95-9847-3839F4EC2BC8}" type="pres">
      <dgm:prSet presAssocID="{2588E6F6-E508-480E-B4C8-3C5570A7D96B}" presName="hierChild7" presStyleCnt="0"/>
      <dgm:spPr/>
      <dgm:t>
        <a:bodyPr/>
        <a:lstStyle/>
        <a:p>
          <a:endParaRPr lang="es-EC"/>
        </a:p>
      </dgm:t>
    </dgm:pt>
    <dgm:pt modelId="{65DE73D5-429E-4BAC-BE6C-0FBDE6E4179D}" type="pres">
      <dgm:prSet presAssocID="{3E464910-38A6-4183-A429-D40EF40BB016}" presName="Name111" presStyleLbl="parChTrans1D2" presStyleIdx="3" presStyleCnt="8"/>
      <dgm:spPr/>
      <dgm:t>
        <a:bodyPr/>
        <a:lstStyle/>
        <a:p>
          <a:endParaRPr lang="es-ES"/>
        </a:p>
      </dgm:t>
    </dgm:pt>
    <dgm:pt modelId="{7AEC6B1C-9AD1-4A1D-A9D8-45D751471B1F}" type="pres">
      <dgm:prSet presAssocID="{AD9D2CAB-9C64-4FEB-AB5B-A6468AD60E89}" presName="hierRoot3" presStyleCnt="0">
        <dgm:presLayoutVars>
          <dgm:hierBranch val="init"/>
        </dgm:presLayoutVars>
      </dgm:prSet>
      <dgm:spPr/>
      <dgm:t>
        <a:bodyPr/>
        <a:lstStyle/>
        <a:p>
          <a:endParaRPr lang="es-EC"/>
        </a:p>
      </dgm:t>
    </dgm:pt>
    <dgm:pt modelId="{CC695537-54AD-4D82-86B1-5DB0417C2360}" type="pres">
      <dgm:prSet presAssocID="{AD9D2CAB-9C64-4FEB-AB5B-A6468AD60E89}" presName="rootComposite3" presStyleCnt="0"/>
      <dgm:spPr/>
      <dgm:t>
        <a:bodyPr/>
        <a:lstStyle/>
        <a:p>
          <a:endParaRPr lang="es-EC"/>
        </a:p>
      </dgm:t>
    </dgm:pt>
    <dgm:pt modelId="{2C87AA58-8ECF-4EBA-8DC0-E200B4113011}" type="pres">
      <dgm:prSet presAssocID="{AD9D2CAB-9C64-4FEB-AB5B-A6468AD60E89}" presName="rootText3" presStyleLbl="asst1" presStyleIdx="1" presStyleCnt="6" custScaleX="151276" custScaleY="32200" custLinFactNeighborX="76595" custLinFactNeighborY="-81064">
        <dgm:presLayoutVars>
          <dgm:chPref val="3"/>
        </dgm:presLayoutVars>
      </dgm:prSet>
      <dgm:spPr/>
      <dgm:t>
        <a:bodyPr/>
        <a:lstStyle/>
        <a:p>
          <a:endParaRPr lang="es-EC"/>
        </a:p>
      </dgm:t>
    </dgm:pt>
    <dgm:pt modelId="{827310FF-047C-44CB-8B65-A7B10AD01103}" type="pres">
      <dgm:prSet presAssocID="{AD9D2CAB-9C64-4FEB-AB5B-A6468AD60E89}" presName="rootConnector3" presStyleLbl="asst1" presStyleIdx="1" presStyleCnt="6"/>
      <dgm:spPr/>
      <dgm:t>
        <a:bodyPr/>
        <a:lstStyle/>
        <a:p>
          <a:endParaRPr lang="es-ES"/>
        </a:p>
      </dgm:t>
    </dgm:pt>
    <dgm:pt modelId="{A1E134E3-693F-4DFE-A29C-604C8B43EC60}" type="pres">
      <dgm:prSet presAssocID="{AD9D2CAB-9C64-4FEB-AB5B-A6468AD60E89}" presName="hierChild6" presStyleCnt="0"/>
      <dgm:spPr/>
      <dgm:t>
        <a:bodyPr/>
        <a:lstStyle/>
        <a:p>
          <a:endParaRPr lang="es-EC"/>
        </a:p>
      </dgm:t>
    </dgm:pt>
    <dgm:pt modelId="{1C058766-5FD4-4ED2-BE45-1E28ED8ABC44}" type="pres">
      <dgm:prSet presAssocID="{AD9D2CAB-9C64-4FEB-AB5B-A6468AD60E89}" presName="hierChild7" presStyleCnt="0"/>
      <dgm:spPr/>
      <dgm:t>
        <a:bodyPr/>
        <a:lstStyle/>
        <a:p>
          <a:endParaRPr lang="es-EC"/>
        </a:p>
      </dgm:t>
    </dgm:pt>
    <dgm:pt modelId="{F6C43789-CB89-4B79-9372-931C6CF0A0AE}" type="pres">
      <dgm:prSet presAssocID="{C3250D86-DCE4-45DE-A826-3B5B95C4B59A}" presName="Name111" presStyleLbl="parChTrans1D2" presStyleIdx="4" presStyleCnt="8"/>
      <dgm:spPr/>
      <dgm:t>
        <a:bodyPr/>
        <a:lstStyle/>
        <a:p>
          <a:endParaRPr lang="es-ES"/>
        </a:p>
      </dgm:t>
    </dgm:pt>
    <dgm:pt modelId="{C0F1A719-0FA2-4546-AD90-365CB19F3558}" type="pres">
      <dgm:prSet presAssocID="{85BB39F7-4175-4DC1-A466-8B624B57369B}" presName="hierRoot3" presStyleCnt="0">
        <dgm:presLayoutVars>
          <dgm:hierBranch val="init"/>
        </dgm:presLayoutVars>
      </dgm:prSet>
      <dgm:spPr/>
      <dgm:t>
        <a:bodyPr/>
        <a:lstStyle/>
        <a:p>
          <a:endParaRPr lang="es-EC"/>
        </a:p>
      </dgm:t>
    </dgm:pt>
    <dgm:pt modelId="{53DA5005-2CE8-4C1C-A518-73ECE185B73B}" type="pres">
      <dgm:prSet presAssocID="{85BB39F7-4175-4DC1-A466-8B624B57369B}" presName="rootComposite3" presStyleCnt="0"/>
      <dgm:spPr/>
      <dgm:t>
        <a:bodyPr/>
        <a:lstStyle/>
        <a:p>
          <a:endParaRPr lang="es-EC"/>
        </a:p>
      </dgm:t>
    </dgm:pt>
    <dgm:pt modelId="{9133DDE2-5111-4C4C-A5C9-CF387D6EC7E8}" type="pres">
      <dgm:prSet presAssocID="{85BB39F7-4175-4DC1-A466-8B624B57369B}" presName="rootText3" presStyleLbl="asst1" presStyleIdx="2" presStyleCnt="6" custScaleX="151276" custScaleY="32200" custLinFactX="100000" custLinFactY="-78502" custLinFactNeighborX="122507" custLinFactNeighborY="-100000">
        <dgm:presLayoutVars>
          <dgm:chPref val="3"/>
        </dgm:presLayoutVars>
      </dgm:prSet>
      <dgm:spPr/>
      <dgm:t>
        <a:bodyPr/>
        <a:lstStyle/>
        <a:p>
          <a:endParaRPr lang="es-EC"/>
        </a:p>
      </dgm:t>
    </dgm:pt>
    <dgm:pt modelId="{BB832B62-2B60-4772-A8E7-02FADB99E81A}" type="pres">
      <dgm:prSet presAssocID="{85BB39F7-4175-4DC1-A466-8B624B57369B}" presName="rootConnector3" presStyleLbl="asst1" presStyleIdx="2" presStyleCnt="6"/>
      <dgm:spPr/>
      <dgm:t>
        <a:bodyPr/>
        <a:lstStyle/>
        <a:p>
          <a:endParaRPr lang="es-ES"/>
        </a:p>
      </dgm:t>
    </dgm:pt>
    <dgm:pt modelId="{9625077B-CDE9-4E16-912C-CAF8A1150729}" type="pres">
      <dgm:prSet presAssocID="{85BB39F7-4175-4DC1-A466-8B624B57369B}" presName="hierChild6" presStyleCnt="0"/>
      <dgm:spPr/>
      <dgm:t>
        <a:bodyPr/>
        <a:lstStyle/>
        <a:p>
          <a:endParaRPr lang="es-EC"/>
        </a:p>
      </dgm:t>
    </dgm:pt>
    <dgm:pt modelId="{EF5954F0-31F9-4835-80A0-A58DAA3E1FAC}" type="pres">
      <dgm:prSet presAssocID="{85BB39F7-4175-4DC1-A466-8B624B57369B}" presName="hierChild7" presStyleCnt="0"/>
      <dgm:spPr/>
      <dgm:t>
        <a:bodyPr/>
        <a:lstStyle/>
        <a:p>
          <a:endParaRPr lang="es-EC"/>
        </a:p>
      </dgm:t>
    </dgm:pt>
    <dgm:pt modelId="{72A12DD6-B92F-4B28-A801-820B351ECA18}" type="pres">
      <dgm:prSet presAssocID="{7CA45611-9E83-466D-9ACD-601337A80A27}" presName="Name111" presStyleLbl="parChTrans1D2" presStyleIdx="5" presStyleCnt="8"/>
      <dgm:spPr/>
      <dgm:t>
        <a:bodyPr/>
        <a:lstStyle/>
        <a:p>
          <a:endParaRPr lang="es-ES"/>
        </a:p>
      </dgm:t>
    </dgm:pt>
    <dgm:pt modelId="{0E6C667A-38F8-464D-843C-9CEA72B76E6F}" type="pres">
      <dgm:prSet presAssocID="{8C883675-1120-425C-A579-273D38BBD0DF}" presName="hierRoot3" presStyleCnt="0">
        <dgm:presLayoutVars>
          <dgm:hierBranch val="init"/>
        </dgm:presLayoutVars>
      </dgm:prSet>
      <dgm:spPr/>
      <dgm:t>
        <a:bodyPr/>
        <a:lstStyle/>
        <a:p>
          <a:endParaRPr lang="es-EC"/>
        </a:p>
      </dgm:t>
    </dgm:pt>
    <dgm:pt modelId="{F3F0B4D0-4E76-4705-832E-A63B9B47462E}" type="pres">
      <dgm:prSet presAssocID="{8C883675-1120-425C-A579-273D38BBD0DF}" presName="rootComposite3" presStyleCnt="0"/>
      <dgm:spPr/>
      <dgm:t>
        <a:bodyPr/>
        <a:lstStyle/>
        <a:p>
          <a:endParaRPr lang="es-EC"/>
        </a:p>
      </dgm:t>
    </dgm:pt>
    <dgm:pt modelId="{F6FA3C6B-A7D1-459B-8DC0-AC82EEB8EBA2}" type="pres">
      <dgm:prSet presAssocID="{8C883675-1120-425C-A579-273D38BBD0DF}" presName="rootText3" presStyleLbl="asst1" presStyleIdx="3" presStyleCnt="6" custScaleX="256302" custScaleY="32200" custLinFactY="-78502" custLinFactNeighborX="76595" custLinFactNeighborY="-100000">
        <dgm:presLayoutVars>
          <dgm:chPref val="3"/>
        </dgm:presLayoutVars>
      </dgm:prSet>
      <dgm:spPr/>
      <dgm:t>
        <a:bodyPr/>
        <a:lstStyle/>
        <a:p>
          <a:endParaRPr lang="es-EC"/>
        </a:p>
      </dgm:t>
    </dgm:pt>
    <dgm:pt modelId="{CC5068FD-6D1B-421B-9520-2813347F754B}" type="pres">
      <dgm:prSet presAssocID="{8C883675-1120-425C-A579-273D38BBD0DF}" presName="rootConnector3" presStyleLbl="asst1" presStyleIdx="3" presStyleCnt="6"/>
      <dgm:spPr/>
      <dgm:t>
        <a:bodyPr/>
        <a:lstStyle/>
        <a:p>
          <a:endParaRPr lang="es-ES"/>
        </a:p>
      </dgm:t>
    </dgm:pt>
    <dgm:pt modelId="{C41E5275-EADD-4CB0-BCC0-6D2B8EC4ABB7}" type="pres">
      <dgm:prSet presAssocID="{8C883675-1120-425C-A579-273D38BBD0DF}" presName="hierChild6" presStyleCnt="0"/>
      <dgm:spPr/>
      <dgm:t>
        <a:bodyPr/>
        <a:lstStyle/>
        <a:p>
          <a:endParaRPr lang="es-EC"/>
        </a:p>
      </dgm:t>
    </dgm:pt>
    <dgm:pt modelId="{A96EE88F-44B9-4296-8845-C85B47A60571}" type="pres">
      <dgm:prSet presAssocID="{8C883675-1120-425C-A579-273D38BBD0DF}" presName="hierChild7" presStyleCnt="0"/>
      <dgm:spPr/>
      <dgm:t>
        <a:bodyPr/>
        <a:lstStyle/>
        <a:p>
          <a:endParaRPr lang="es-EC"/>
        </a:p>
      </dgm:t>
    </dgm:pt>
    <dgm:pt modelId="{1D491046-ADE3-42DF-B184-19C729BD55AE}" type="pres">
      <dgm:prSet presAssocID="{37FD8B1D-5997-4800-A60B-06ABB1FB6EC9}" presName="Name111" presStyleLbl="parChTrans1D2" presStyleIdx="6" presStyleCnt="8"/>
      <dgm:spPr/>
      <dgm:t>
        <a:bodyPr/>
        <a:lstStyle/>
        <a:p>
          <a:endParaRPr lang="es-ES"/>
        </a:p>
      </dgm:t>
    </dgm:pt>
    <dgm:pt modelId="{80354162-51F0-4B9D-BAE9-A9E8497354FF}" type="pres">
      <dgm:prSet presAssocID="{02D8621A-FE2A-467F-B752-5FDBAF5A2FDA}" presName="hierRoot3" presStyleCnt="0">
        <dgm:presLayoutVars>
          <dgm:hierBranch val="init"/>
        </dgm:presLayoutVars>
      </dgm:prSet>
      <dgm:spPr/>
      <dgm:t>
        <a:bodyPr/>
        <a:lstStyle/>
        <a:p>
          <a:endParaRPr lang="es-EC"/>
        </a:p>
      </dgm:t>
    </dgm:pt>
    <dgm:pt modelId="{566158E1-A677-4861-AEF7-E6B9642D4102}" type="pres">
      <dgm:prSet presAssocID="{02D8621A-FE2A-467F-B752-5FDBAF5A2FDA}" presName="rootComposite3" presStyleCnt="0"/>
      <dgm:spPr/>
      <dgm:t>
        <a:bodyPr/>
        <a:lstStyle/>
        <a:p>
          <a:endParaRPr lang="es-EC"/>
        </a:p>
      </dgm:t>
    </dgm:pt>
    <dgm:pt modelId="{6E50B2C8-8B13-43ED-AF07-B00FA914B27C}" type="pres">
      <dgm:prSet presAssocID="{02D8621A-FE2A-467F-B752-5FDBAF5A2FDA}" presName="rootText3" presStyleLbl="asst1" presStyleIdx="4" presStyleCnt="6" custScaleX="298874" custScaleY="32200" custLinFactY="-100000" custLinFactNeighborX="75495" custLinFactNeighborY="-173502">
        <dgm:presLayoutVars>
          <dgm:chPref val="3"/>
        </dgm:presLayoutVars>
      </dgm:prSet>
      <dgm:spPr/>
      <dgm:t>
        <a:bodyPr/>
        <a:lstStyle/>
        <a:p>
          <a:endParaRPr lang="es-EC"/>
        </a:p>
      </dgm:t>
    </dgm:pt>
    <dgm:pt modelId="{0D9E560C-F46A-4606-9F21-583B7CECC2EA}" type="pres">
      <dgm:prSet presAssocID="{02D8621A-FE2A-467F-B752-5FDBAF5A2FDA}" presName="rootConnector3" presStyleLbl="asst1" presStyleIdx="4" presStyleCnt="6"/>
      <dgm:spPr/>
      <dgm:t>
        <a:bodyPr/>
        <a:lstStyle/>
        <a:p>
          <a:endParaRPr lang="es-ES"/>
        </a:p>
      </dgm:t>
    </dgm:pt>
    <dgm:pt modelId="{0F9C81D4-6AC6-4EC2-B424-472271C0E29B}" type="pres">
      <dgm:prSet presAssocID="{02D8621A-FE2A-467F-B752-5FDBAF5A2FDA}" presName="hierChild6" presStyleCnt="0"/>
      <dgm:spPr/>
      <dgm:t>
        <a:bodyPr/>
        <a:lstStyle/>
        <a:p>
          <a:endParaRPr lang="es-EC"/>
        </a:p>
      </dgm:t>
    </dgm:pt>
    <dgm:pt modelId="{7A18DF68-A773-4FE3-BD91-1B154EB649C5}" type="pres">
      <dgm:prSet presAssocID="{02D8621A-FE2A-467F-B752-5FDBAF5A2FDA}" presName="hierChild7" presStyleCnt="0"/>
      <dgm:spPr/>
      <dgm:t>
        <a:bodyPr/>
        <a:lstStyle/>
        <a:p>
          <a:endParaRPr lang="es-EC"/>
        </a:p>
      </dgm:t>
    </dgm:pt>
    <dgm:pt modelId="{090966A6-2541-4BCB-B8D9-9559D5C98DE2}" type="pres">
      <dgm:prSet presAssocID="{B7C1A23A-D1E6-4570-98ED-80E3304332DC}" presName="Name111" presStyleLbl="parChTrans1D2" presStyleIdx="7" presStyleCnt="8"/>
      <dgm:spPr/>
      <dgm:t>
        <a:bodyPr/>
        <a:lstStyle/>
        <a:p>
          <a:endParaRPr lang="es-ES"/>
        </a:p>
      </dgm:t>
    </dgm:pt>
    <dgm:pt modelId="{311D8768-CF2F-4B4B-8823-88A82E96A38F}" type="pres">
      <dgm:prSet presAssocID="{144B7C9B-FF04-47F7-97F5-9090B91AA2AC}" presName="hierRoot3" presStyleCnt="0">
        <dgm:presLayoutVars>
          <dgm:hierBranch val="init"/>
        </dgm:presLayoutVars>
      </dgm:prSet>
      <dgm:spPr/>
      <dgm:t>
        <a:bodyPr/>
        <a:lstStyle/>
        <a:p>
          <a:endParaRPr lang="es-EC"/>
        </a:p>
      </dgm:t>
    </dgm:pt>
    <dgm:pt modelId="{B6D8ED08-33CD-4FAD-9A5C-3AD89E656ADB}" type="pres">
      <dgm:prSet presAssocID="{144B7C9B-FF04-47F7-97F5-9090B91AA2AC}" presName="rootComposite3" presStyleCnt="0"/>
      <dgm:spPr/>
      <dgm:t>
        <a:bodyPr/>
        <a:lstStyle/>
        <a:p>
          <a:endParaRPr lang="es-EC"/>
        </a:p>
      </dgm:t>
    </dgm:pt>
    <dgm:pt modelId="{719904E6-81DF-4782-AEC2-EF128543F22D}" type="pres">
      <dgm:prSet presAssocID="{144B7C9B-FF04-47F7-97F5-9090B91AA2AC}" presName="rootText3" presStyleLbl="asst1" presStyleIdx="5" presStyleCnt="6" custScaleX="151276" custScaleY="32200" custLinFactY="-100000" custLinFactNeighborX="76595" custLinFactNeighborY="-173502">
        <dgm:presLayoutVars>
          <dgm:chPref val="3"/>
        </dgm:presLayoutVars>
      </dgm:prSet>
      <dgm:spPr/>
      <dgm:t>
        <a:bodyPr/>
        <a:lstStyle/>
        <a:p>
          <a:endParaRPr lang="es-EC"/>
        </a:p>
      </dgm:t>
    </dgm:pt>
    <dgm:pt modelId="{AB25996B-C642-4574-BC3C-C28E825622A4}" type="pres">
      <dgm:prSet presAssocID="{144B7C9B-FF04-47F7-97F5-9090B91AA2AC}" presName="rootConnector3" presStyleLbl="asst1" presStyleIdx="5" presStyleCnt="6"/>
      <dgm:spPr/>
      <dgm:t>
        <a:bodyPr/>
        <a:lstStyle/>
        <a:p>
          <a:endParaRPr lang="es-ES"/>
        </a:p>
      </dgm:t>
    </dgm:pt>
    <dgm:pt modelId="{F662AE96-DD78-463C-955D-4213F827FD45}" type="pres">
      <dgm:prSet presAssocID="{144B7C9B-FF04-47F7-97F5-9090B91AA2AC}" presName="hierChild6" presStyleCnt="0"/>
      <dgm:spPr/>
      <dgm:t>
        <a:bodyPr/>
        <a:lstStyle/>
        <a:p>
          <a:endParaRPr lang="es-EC"/>
        </a:p>
      </dgm:t>
    </dgm:pt>
    <dgm:pt modelId="{2CD32727-215C-4E10-AB37-E42F7D3F38B0}" type="pres">
      <dgm:prSet presAssocID="{144B7C9B-FF04-47F7-97F5-9090B91AA2AC}" presName="hierChild7" presStyleCnt="0"/>
      <dgm:spPr/>
      <dgm:t>
        <a:bodyPr/>
        <a:lstStyle/>
        <a:p>
          <a:endParaRPr lang="es-EC"/>
        </a:p>
      </dgm:t>
    </dgm:pt>
  </dgm:ptLst>
  <dgm:cxnLst>
    <dgm:cxn modelId="{1A6DDE02-5143-4362-B641-422E453F82B5}" type="presOf" srcId="{219019A5-4908-4DA0-A978-B1FD0EA18C6F}" destId="{04688138-BC07-44FF-B2D4-151C2360DE09}" srcOrd="0" destOrd="0" presId="urn:microsoft.com/office/officeart/2005/8/layout/orgChart1"/>
    <dgm:cxn modelId="{0556DFBA-CF20-4939-848E-C7700EE0E55C}" type="presOf" srcId="{3E464910-38A6-4183-A429-D40EF40BB016}" destId="{65DE73D5-429E-4BAC-BE6C-0FBDE6E4179D}" srcOrd="0" destOrd="0" presId="urn:microsoft.com/office/officeart/2005/8/layout/orgChart1"/>
    <dgm:cxn modelId="{09F18DA3-EB43-4DAC-971F-35C4C6FCE457}" type="presOf" srcId="{2AD40526-05D1-4667-83EF-44D576A723B1}" destId="{4CAB0099-9D51-4532-ADF1-5EED94B798D1}" srcOrd="0" destOrd="0" presId="urn:microsoft.com/office/officeart/2005/8/layout/orgChart1"/>
    <dgm:cxn modelId="{88CC787E-9944-4D64-A923-58771BFC8724}" type="presOf" srcId="{EFC25B6D-422D-47AD-BADD-F4884F177E35}" destId="{D1EAC859-40E2-451B-846D-076D89853D0C}" srcOrd="0" destOrd="0" presId="urn:microsoft.com/office/officeart/2005/8/layout/orgChart1"/>
    <dgm:cxn modelId="{CC1885E0-54D4-4C12-8482-072511B5D8CD}" type="presOf" srcId="{85BB39F7-4175-4DC1-A466-8B624B57369B}" destId="{BB832B62-2B60-4772-A8E7-02FADB99E81A}" srcOrd="1" destOrd="0" presId="urn:microsoft.com/office/officeart/2005/8/layout/orgChart1"/>
    <dgm:cxn modelId="{E4487C48-BCFD-4802-B014-E32526F018D5}" type="presOf" srcId="{D6168242-A064-4115-B58A-15B615D43437}" destId="{862A47D6-5487-4B02-A9C9-2E39317913E7}" srcOrd="0" destOrd="0" presId="urn:microsoft.com/office/officeart/2005/8/layout/orgChart1"/>
    <dgm:cxn modelId="{AB4BC1DB-EEEB-4AE2-B588-96D0DAAB5A97}" type="presOf" srcId="{493393D1-6966-461B-B00D-77F5E6F61A06}" destId="{84650074-B07A-4BAB-B5D4-2B29F16DE4FF}" srcOrd="0" destOrd="0" presId="urn:microsoft.com/office/officeart/2005/8/layout/orgChart1"/>
    <dgm:cxn modelId="{74A46D59-F758-4B63-A2CA-6B8F3C7506F6}" srcId="{F2694834-FA8F-41E9-BDAA-88C35CA3C5B0}" destId="{50360A26-99C2-4286-A424-BE1D3290BC44}" srcOrd="0" destOrd="0" parTransId="{D09E5D43-86D5-4F07-9019-C2560EAE602E}" sibTransId="{84FD35BE-0EEC-42E0-A2A9-08A9D9C3AA91}"/>
    <dgm:cxn modelId="{0BAAA491-A172-45D4-8A1F-86F6CDF7F5B0}" type="presOf" srcId="{88DB9AAE-8155-43A8-AB43-C706AE52B573}" destId="{43E5EA8B-1F66-4EDA-A00C-1BE5EE112620}" srcOrd="1" destOrd="0" presId="urn:microsoft.com/office/officeart/2005/8/layout/orgChart1"/>
    <dgm:cxn modelId="{371DD40C-FF37-4847-A104-0818846DB9A8}" type="presOf" srcId="{5272FCAC-B158-4821-9A17-0261E0C1F706}" destId="{37ABCC6A-6CB0-4DAA-970D-1BBD0B45897D}" srcOrd="0" destOrd="0" presId="urn:microsoft.com/office/officeart/2005/8/layout/orgChart1"/>
    <dgm:cxn modelId="{E46DEA2A-BBA6-412E-B10F-40BB3F8F1BDC}" type="presOf" srcId="{3E66C2EC-1517-44DB-9AEE-3C55469669A1}" destId="{FC5E254F-C466-475A-880A-43924BBBA275}" srcOrd="1" destOrd="0" presId="urn:microsoft.com/office/officeart/2005/8/layout/orgChart1"/>
    <dgm:cxn modelId="{74EA3258-74A0-4874-927F-14929A770227}" type="presOf" srcId="{2588E6F6-E508-480E-B4C8-3C5570A7D96B}" destId="{18A07233-8647-40DD-A502-5210E40FA6FB}" srcOrd="1" destOrd="0" presId="urn:microsoft.com/office/officeart/2005/8/layout/orgChart1"/>
    <dgm:cxn modelId="{17AA27F2-2C39-4E5E-AED0-831C27F8F496}" srcId="{AFF3D4E8-25B9-404C-AA91-B42454AEEFB8}" destId="{AEB7FD3A-62F1-4BA5-90E6-0FCCD49C0768}" srcOrd="6" destOrd="0" parTransId="{9ACE60AD-7BA1-455F-AFC0-06CE50252F48}" sibTransId="{F5377447-6377-43A6-9170-E73BF21323D8}"/>
    <dgm:cxn modelId="{5B2EA6D6-082D-4C39-8520-DD6A3EBA619B}" type="presOf" srcId="{8C883675-1120-425C-A579-273D38BBD0DF}" destId="{F6FA3C6B-A7D1-459B-8DC0-AC82EEB8EBA2}" srcOrd="0" destOrd="0" presId="urn:microsoft.com/office/officeart/2005/8/layout/orgChart1"/>
    <dgm:cxn modelId="{16F4ABA5-E662-4B48-A3F0-6EBBC42AFE01}" srcId="{D6168242-A064-4115-B58A-15B615D43437}" destId="{CC3A719F-C13E-4828-A964-6670C894976E}" srcOrd="0" destOrd="0" parTransId="{27B836E0-E91B-4DCB-8865-EFA128F6E580}" sibTransId="{CEDFD498-9485-4C8F-9B61-6ABB0021EB10}"/>
    <dgm:cxn modelId="{87804C1C-DF16-4A15-BD78-F06BE1BBA51C}" srcId="{AFF3D4E8-25B9-404C-AA91-B42454AEEFB8}" destId="{2588E6F6-E508-480E-B4C8-3C5570A7D96B}" srcOrd="0" destOrd="0" parTransId="{97D9FCA7-359D-48FD-8086-7D5AD226DA33}" sibTransId="{F692168D-9066-42A8-B26C-B0C94CA80219}"/>
    <dgm:cxn modelId="{BC225C13-BD8A-4F7E-A9C9-737CCD8BC3E6}" type="presOf" srcId="{2640B383-BD36-4B62-A6B1-8FB1120C29CA}" destId="{AFD67DB5-C0EA-4CF5-B35D-869BAF31F0BB}" srcOrd="0" destOrd="0" presId="urn:microsoft.com/office/officeart/2005/8/layout/orgChart1"/>
    <dgm:cxn modelId="{A833737C-589E-4FEB-8247-68ED35A07044}" type="presOf" srcId="{88DB9AAE-8155-43A8-AB43-C706AE52B573}" destId="{65A860A3-7DBB-4616-8F22-64644F48E756}" srcOrd="0" destOrd="0" presId="urn:microsoft.com/office/officeart/2005/8/layout/orgChart1"/>
    <dgm:cxn modelId="{9079DC4F-527E-457A-AECF-FD02FF9135C6}" type="presOf" srcId="{CDB98D4C-EAFF-4C01-AF2D-E9A7A0AEE78C}" destId="{01FF0715-E13D-48C0-9A51-17AA018B8A73}" srcOrd="0" destOrd="0" presId="urn:microsoft.com/office/officeart/2005/8/layout/orgChart1"/>
    <dgm:cxn modelId="{3FD02BDD-C5F6-40CC-B703-524049505FD8}" type="presOf" srcId="{684A0E05-D8C2-4F5B-B06C-18512EB555CA}" destId="{C21CF48A-BF66-4EED-8E97-0D3707500669}" srcOrd="0" destOrd="0" presId="urn:microsoft.com/office/officeart/2005/8/layout/orgChart1"/>
    <dgm:cxn modelId="{8BAE4D9E-39CD-4F69-B117-32CC4DA1EAC6}" type="presOf" srcId="{85BB39F7-4175-4DC1-A466-8B624B57369B}" destId="{9133DDE2-5111-4C4C-A5C9-CF387D6EC7E8}" srcOrd="0" destOrd="0" presId="urn:microsoft.com/office/officeart/2005/8/layout/orgChart1"/>
    <dgm:cxn modelId="{276312D7-1EDA-4DD1-872E-0B5F23A8FD30}" type="presOf" srcId="{F2694834-FA8F-41E9-BDAA-88C35CA3C5B0}" destId="{12F17689-4325-4461-A743-4CCABC307BDA}" srcOrd="0" destOrd="0" presId="urn:microsoft.com/office/officeart/2005/8/layout/orgChart1"/>
    <dgm:cxn modelId="{998687CD-7352-4BD5-A8BD-4C8A910B27F9}" type="presOf" srcId="{C93D5F7A-B7AC-45D5-A2A8-AC49FB3B4B38}" destId="{5999B8C8-241E-4D51-91FF-E3EF007815A0}" srcOrd="1" destOrd="0" presId="urn:microsoft.com/office/officeart/2005/8/layout/orgChart1"/>
    <dgm:cxn modelId="{8FEE3389-A8A1-40D4-9E0A-8081DDDE5B79}" srcId="{5BFA4637-B905-4F86-B21E-9C2482CD4DBC}" destId="{527AEE74-E20D-4F58-B047-B37A56AC1F88}" srcOrd="2" destOrd="0" parTransId="{9CD57AD0-5D97-43CF-B413-D4F9921E18CA}" sibTransId="{52A38F5F-61C7-4A0F-83DA-D1C59279CB8B}"/>
    <dgm:cxn modelId="{891F7E9E-58EB-48CF-BF64-94C74E0B2197}" type="presOf" srcId="{27B836E0-E91B-4DCB-8865-EFA128F6E580}" destId="{5B9D7CEE-8CD3-40D8-A1CB-5408802FC2B8}" srcOrd="0" destOrd="0" presId="urn:microsoft.com/office/officeart/2005/8/layout/orgChart1"/>
    <dgm:cxn modelId="{13246FB7-13D4-43B9-8C45-0620F6157260}" type="presOf" srcId="{6E3353DC-51FA-4275-932B-FE73D2ED9D2B}" destId="{E1265E3D-FCA7-46DD-86F6-FD21DBC6D6BA}" srcOrd="0" destOrd="0" presId="urn:microsoft.com/office/officeart/2005/8/layout/orgChart1"/>
    <dgm:cxn modelId="{170BBFAC-6D2D-47CE-A9C4-457263ECBC69}" type="presOf" srcId="{C349B1B6-124C-4621-A1CE-74686DD39B8E}" destId="{C9691E81-DA73-4079-90C8-DFA54A767AC0}" srcOrd="1" destOrd="0" presId="urn:microsoft.com/office/officeart/2005/8/layout/orgChart1"/>
    <dgm:cxn modelId="{2BB15A31-C7F7-4887-9D24-B52B7CD8FA4D}" type="presOf" srcId="{0D611A16-8803-4967-A117-357C195A6319}" destId="{94CB4EF4-ABFF-4679-B427-50FE47D5B1B1}" srcOrd="0" destOrd="0" presId="urn:microsoft.com/office/officeart/2005/8/layout/orgChart1"/>
    <dgm:cxn modelId="{C8B7161F-A130-494A-9002-D73753207CA0}" type="presOf" srcId="{AD9D2CAB-9C64-4FEB-AB5B-A6468AD60E89}" destId="{2C87AA58-8ECF-4EBA-8DC0-E200B4113011}" srcOrd="0" destOrd="0" presId="urn:microsoft.com/office/officeart/2005/8/layout/orgChart1"/>
    <dgm:cxn modelId="{D668A6A6-4EB3-45FF-8E4F-868187B8DAB8}" type="presOf" srcId="{57BEF522-8DBA-4B4E-A054-DDC0E87ABCCA}" destId="{21E7E77B-90BA-4C9F-A21F-D1A1D46AAA17}" srcOrd="0" destOrd="0" presId="urn:microsoft.com/office/officeart/2005/8/layout/orgChart1"/>
    <dgm:cxn modelId="{078A39B8-E2C1-4DE7-88A6-67FC62284061}" srcId="{AFF3D4E8-25B9-404C-AA91-B42454AEEFB8}" destId="{85BB39F7-4175-4DC1-A466-8B624B57369B}" srcOrd="2" destOrd="0" parTransId="{C3250D86-DCE4-45DE-A826-3B5B95C4B59A}" sibTransId="{33E7C716-7E26-4C75-8130-9496AF84D2E5}"/>
    <dgm:cxn modelId="{350DF923-9A88-449E-94B3-4B7F80F895E5}" type="presOf" srcId="{AFF3D4E8-25B9-404C-AA91-B42454AEEFB8}" destId="{725667CA-32A2-46EE-B71A-BE727FBE14E2}" srcOrd="1" destOrd="0" presId="urn:microsoft.com/office/officeart/2005/8/layout/orgChart1"/>
    <dgm:cxn modelId="{C8A3942C-45A1-4C1E-801E-0ABA7233180B}" type="presOf" srcId="{EB23C315-1C54-473D-8C05-381C55517039}" destId="{02DA0815-C824-4C84-9835-1389E4D3E018}" srcOrd="0" destOrd="0" presId="urn:microsoft.com/office/officeart/2005/8/layout/orgChart1"/>
    <dgm:cxn modelId="{092531D7-2F6C-446A-9A71-5BBDBEF99928}" srcId="{AFF3D4E8-25B9-404C-AA91-B42454AEEFB8}" destId="{2640B383-BD36-4B62-A6B1-8FB1120C29CA}" srcOrd="7" destOrd="0" parTransId="{3D129506-B93B-4062-A672-ED679CB83A18}" sibTransId="{C05D8B70-CDFA-4251-B65A-BCF4EA6834D7}"/>
    <dgm:cxn modelId="{FE2536C0-4862-4C2E-91C0-FADCB753AD88}" type="presOf" srcId="{C349B1B6-124C-4621-A1CE-74686DD39B8E}" destId="{46266330-858E-4E19-B589-52870B1EC01F}" srcOrd="0" destOrd="0" presId="urn:microsoft.com/office/officeart/2005/8/layout/orgChart1"/>
    <dgm:cxn modelId="{4FFFADC4-C874-4835-B3D0-0B6EFBA6CAE5}" type="presOf" srcId="{50360A26-99C2-4286-A424-BE1D3290BC44}" destId="{C551CBB5-54AB-4062-85A3-295AC76775C6}" srcOrd="0" destOrd="0" presId="urn:microsoft.com/office/officeart/2005/8/layout/orgChart1"/>
    <dgm:cxn modelId="{43F1AC85-CE24-4D24-B25F-F1B9F9492518}" type="presOf" srcId="{E9A9F372-C3A6-4968-A7CD-437638575B0E}" destId="{1D757E79-45AB-404A-97D8-E3F29C99C829}" srcOrd="0" destOrd="0" presId="urn:microsoft.com/office/officeart/2005/8/layout/orgChart1"/>
    <dgm:cxn modelId="{2C062416-1DBB-4B04-B68B-6E3F1C4876D9}" srcId="{2640B383-BD36-4B62-A6B1-8FB1120C29CA}" destId="{EFC25B6D-422D-47AD-BADD-F4884F177E35}" srcOrd="6" destOrd="0" parTransId="{2987A4B5-692D-41F3-B847-1EBF0CBF21FB}" sibTransId="{82891E96-5B48-4ED2-BA7C-964DCB1D5802}"/>
    <dgm:cxn modelId="{6E51D846-C989-4E3D-8D60-3FBEBD828CFE}" type="presOf" srcId="{CC1175B5-105A-46EA-AB0A-254EA02733BD}" destId="{6851C55A-7D96-41DB-9A15-071EFB4757DF}" srcOrd="1" destOrd="0" presId="urn:microsoft.com/office/officeart/2005/8/layout/orgChart1"/>
    <dgm:cxn modelId="{B9D2CA90-9C5C-485F-A5EC-90D807838741}" type="presOf" srcId="{3D129506-B93B-4062-A672-ED679CB83A18}" destId="{7A8DDFB9-AE72-45C5-816C-F22323B1CAAD}" srcOrd="0" destOrd="0" presId="urn:microsoft.com/office/officeart/2005/8/layout/orgChart1"/>
    <dgm:cxn modelId="{883D5966-FA67-4184-8C89-C3BD7E54D866}" type="presOf" srcId="{144B7C9B-FF04-47F7-97F5-9090B91AA2AC}" destId="{719904E6-81DF-4782-AEC2-EF128543F22D}" srcOrd="0" destOrd="0" presId="urn:microsoft.com/office/officeart/2005/8/layout/orgChart1"/>
    <dgm:cxn modelId="{B9036253-4006-4990-8350-E04F6ED7420F}" srcId="{EB23C315-1C54-473D-8C05-381C55517039}" destId="{AFF3D4E8-25B9-404C-AA91-B42454AEEFB8}" srcOrd="0" destOrd="0" parTransId="{6E0251FE-FF79-4A35-BC16-9904B5322CAD}" sibTransId="{850E4A12-44D5-4B58-82F3-F459BBEEEEC4}"/>
    <dgm:cxn modelId="{DBD8CDBC-67AE-4A68-B973-6F65DEC7E9E0}" type="presOf" srcId="{527AEE74-E20D-4F58-B047-B37A56AC1F88}" destId="{391C2B91-8939-402A-9959-8680BB4DC90C}" srcOrd="1" destOrd="0" presId="urn:microsoft.com/office/officeart/2005/8/layout/orgChart1"/>
    <dgm:cxn modelId="{2F059857-6274-4296-AA37-3B3F95E6E4C6}" type="presOf" srcId="{EFC25B6D-422D-47AD-BADD-F4884F177E35}" destId="{3B8EEBA8-A1E1-41FF-80C2-B10710881AC5}" srcOrd="1" destOrd="0" presId="urn:microsoft.com/office/officeart/2005/8/layout/orgChart1"/>
    <dgm:cxn modelId="{DB30A768-50FC-4659-91D9-F66E43FCE240}" type="presOf" srcId="{120306CF-9CBF-4A10-AD95-008EAB41F1A5}" destId="{11DEA8EA-5279-45F0-8B54-60C174FE7577}" srcOrd="0" destOrd="0" presId="urn:microsoft.com/office/officeart/2005/8/layout/orgChart1"/>
    <dgm:cxn modelId="{4A39BE01-40D3-4EB4-8F5C-DB772B27C328}" type="presOf" srcId="{D67B8FEB-7C5C-48FB-B601-04507B6EDC3A}" destId="{401768AE-8A95-4EC7-AA1B-90F169F7020B}" srcOrd="1" destOrd="0" presId="urn:microsoft.com/office/officeart/2005/8/layout/orgChart1"/>
    <dgm:cxn modelId="{C295C4DB-864E-47F1-975F-92C49BD858F0}" srcId="{AEB7FD3A-62F1-4BA5-90E6-0FCCD49C0768}" destId="{C93D5F7A-B7AC-45D5-A2A8-AC49FB3B4B38}" srcOrd="1" destOrd="0" parTransId="{59340FF9-70EB-4B8C-A4DE-ABDFD9295E72}" sibTransId="{4B46F18D-30DC-4D38-846B-77BA6B5514C0}"/>
    <dgm:cxn modelId="{79DA5A66-5FF0-4AC2-844A-755C4F536FF0}" type="presOf" srcId="{AFF3D4E8-25B9-404C-AA91-B42454AEEFB8}" destId="{9DAAE806-F6D6-4EE4-B03D-0FC04CFE6488}" srcOrd="0" destOrd="0" presId="urn:microsoft.com/office/officeart/2005/8/layout/orgChart1"/>
    <dgm:cxn modelId="{92758120-0547-414F-AA9D-749C20F51A22}" type="presOf" srcId="{FE1EF289-A1EC-4185-9F3F-1158389F82A3}" destId="{B5EBED9C-E32B-4563-876D-EB800313E5A3}" srcOrd="0" destOrd="0" presId="urn:microsoft.com/office/officeart/2005/8/layout/orgChart1"/>
    <dgm:cxn modelId="{2C54CAC3-589E-4C98-B9CC-41B89825893C}" srcId="{AFF3D4E8-25B9-404C-AA91-B42454AEEFB8}" destId="{144B7C9B-FF04-47F7-97F5-9090B91AA2AC}" srcOrd="5" destOrd="0" parTransId="{B7C1A23A-D1E6-4570-98ED-80E3304332DC}" sibTransId="{0BCFDB5A-A2D8-40BF-A91D-48D557F2BBC7}"/>
    <dgm:cxn modelId="{5E318480-3473-4040-9BBE-1CA520FE5F4A}" type="presOf" srcId="{D67B8FEB-7C5C-48FB-B601-04507B6EDC3A}" destId="{D72CAE7E-B0C2-4781-9AF8-2418EA088234}" srcOrd="0" destOrd="0" presId="urn:microsoft.com/office/officeart/2005/8/layout/orgChart1"/>
    <dgm:cxn modelId="{0C1B9203-79CF-4838-988A-6B90D04C2144}" type="presOf" srcId="{57DBA8F1-E1F5-401A-80DE-3D29C17E36A8}" destId="{B1C456BA-4B57-4491-B778-EFC646B5A573}" srcOrd="1" destOrd="0" presId="urn:microsoft.com/office/officeart/2005/8/layout/orgChart1"/>
    <dgm:cxn modelId="{1931151D-EC2B-40AD-9A99-0F209679DB5C}" srcId="{2640B383-BD36-4B62-A6B1-8FB1120C29CA}" destId="{3E66C2EC-1517-44DB-9AEE-3C55469669A1}" srcOrd="4" destOrd="0" parTransId="{57BEF522-8DBA-4B4E-A054-DDC0E87ABCCA}" sibTransId="{9E2840CD-4554-4146-B196-7CD9F634DC76}"/>
    <dgm:cxn modelId="{653EBE3A-5B3A-4B4A-B569-9BF547AB8E82}" srcId="{2640B383-BD36-4B62-A6B1-8FB1120C29CA}" destId="{D6168242-A064-4115-B58A-15B615D43437}" srcOrd="3" destOrd="0" parTransId="{CDB98D4C-EAFF-4C01-AF2D-E9A7A0AEE78C}" sibTransId="{51F7EE52-8E4E-4250-8705-8116BBD8ED3C}"/>
    <dgm:cxn modelId="{2BBBBD1A-28A4-4B6A-8125-986DDF5B8C8F}" type="presOf" srcId="{2588E6F6-E508-480E-B4C8-3C5570A7D96B}" destId="{80067C42-510E-4235-B110-338D0B495DC8}" srcOrd="0" destOrd="0" presId="urn:microsoft.com/office/officeart/2005/8/layout/orgChart1"/>
    <dgm:cxn modelId="{AC298D5E-3F29-486C-95FF-D8901A5DA3AE}" type="presOf" srcId="{3E66C2EC-1517-44DB-9AEE-3C55469669A1}" destId="{73A11CEA-91DD-4094-96A4-4A7BFBFACEE5}" srcOrd="0" destOrd="0" presId="urn:microsoft.com/office/officeart/2005/8/layout/orgChart1"/>
    <dgm:cxn modelId="{D3B2E543-3392-4358-A514-77E677960A9A}" type="presOf" srcId="{50360A26-99C2-4286-A424-BE1D3290BC44}" destId="{D04AAE15-AEB4-4CCC-99B1-75B706D52A32}" srcOrd="1" destOrd="0" presId="urn:microsoft.com/office/officeart/2005/8/layout/orgChart1"/>
    <dgm:cxn modelId="{BCC21233-EC57-415A-BBC6-D413F61EF7CA}" type="presOf" srcId="{CC3A719F-C13E-4828-A964-6670C894976E}" destId="{64C895FF-0CAA-48FA-B465-CCB78F487CFA}" srcOrd="0" destOrd="0" presId="urn:microsoft.com/office/officeart/2005/8/layout/orgChart1"/>
    <dgm:cxn modelId="{8023DA65-326D-4171-ABCB-43E2E532F5C8}" type="presOf" srcId="{8C883675-1120-425C-A579-273D38BBD0DF}" destId="{CC5068FD-6D1B-421B-9520-2813347F754B}" srcOrd="1" destOrd="0" presId="urn:microsoft.com/office/officeart/2005/8/layout/orgChart1"/>
    <dgm:cxn modelId="{83A988E4-17F8-45AB-B411-088467D1E835}" srcId="{2640B383-BD36-4B62-A6B1-8FB1120C29CA}" destId="{CC1175B5-105A-46EA-AB0A-254EA02733BD}" srcOrd="5" destOrd="0" parTransId="{0D611A16-8803-4967-A117-357C195A6319}" sibTransId="{1997BBEB-358E-4681-9985-1E8F408F8E35}"/>
    <dgm:cxn modelId="{68A12740-8705-4514-A688-AE19DFA95853}" srcId="{2640B383-BD36-4B62-A6B1-8FB1120C29CA}" destId="{5BFA4637-B905-4F86-B21E-9C2482CD4DBC}" srcOrd="0" destOrd="0" parTransId="{5272FCAC-B158-4821-9A17-0261E0C1F706}" sibTransId="{8BAF4500-C025-438E-A43D-EE9E69E89D59}"/>
    <dgm:cxn modelId="{7BD990C1-4CF2-4588-B7A2-6E8B1D713134}" srcId="{AEB7FD3A-62F1-4BA5-90E6-0FCCD49C0768}" destId="{88DB9AAE-8155-43A8-AB43-C706AE52B573}" srcOrd="2" destOrd="0" parTransId="{684A0E05-D8C2-4F5B-B06C-18512EB555CA}" sibTransId="{5CF9CFF5-CD72-4F4E-A4CF-0B9D544DF954}"/>
    <dgm:cxn modelId="{D66903EA-1DB4-4A97-908A-B85A9E79EF4C}" type="presOf" srcId="{EC593867-B412-4596-9F27-99C364C0E134}" destId="{78CCAE13-760D-4EFA-9110-03C960D3BA0C}" srcOrd="0" destOrd="0" presId="urn:microsoft.com/office/officeart/2005/8/layout/orgChart1"/>
    <dgm:cxn modelId="{CC9F3DF0-7DF0-46F7-9BB4-802910CE62F2}" type="presOf" srcId="{44997D16-AF5D-46AA-A9A5-5FFFBE4258B7}" destId="{767630FF-8DE7-44EB-8070-C49879B4818E}" srcOrd="1" destOrd="0" presId="urn:microsoft.com/office/officeart/2005/8/layout/orgChart1"/>
    <dgm:cxn modelId="{029893EF-8C23-443A-87CB-5279E3F111C1}" type="presOf" srcId="{D6168242-A064-4115-B58A-15B615D43437}" destId="{37C70715-6A45-43AD-85D0-6EF665CB56B0}" srcOrd="1" destOrd="0" presId="urn:microsoft.com/office/officeart/2005/8/layout/orgChart1"/>
    <dgm:cxn modelId="{39645243-E863-4D0A-9B5C-3102A30C15F1}" type="presOf" srcId="{C93D5F7A-B7AC-45D5-A2A8-AC49FB3B4B38}" destId="{02A1BE65-92FA-4A6C-9960-49DB3404818E}" srcOrd="0" destOrd="0" presId="urn:microsoft.com/office/officeart/2005/8/layout/orgChart1"/>
    <dgm:cxn modelId="{1886CA56-EBB8-43DB-83F4-3BCC473AAA6C}" type="presOf" srcId="{AEB7FD3A-62F1-4BA5-90E6-0FCCD49C0768}" destId="{9E794348-5FDC-40F0-A914-B5539D6255CC}" srcOrd="1" destOrd="0" presId="urn:microsoft.com/office/officeart/2005/8/layout/orgChart1"/>
    <dgm:cxn modelId="{59EBA09B-E6E8-4CEB-9FD5-2A9676BC91C0}" type="presOf" srcId="{7CA45611-9E83-466D-9ACD-601337A80A27}" destId="{72A12DD6-B92F-4B28-A801-820B351ECA18}" srcOrd="0" destOrd="0" presId="urn:microsoft.com/office/officeart/2005/8/layout/orgChart1"/>
    <dgm:cxn modelId="{A7FF4BBA-F1FD-4164-8EDB-C0217B653AAD}" type="presOf" srcId="{5BFA4637-B905-4F86-B21E-9C2482CD4DBC}" destId="{0F4CA6C2-0EE9-4319-87CF-4A4D9EBA49E3}" srcOrd="1" destOrd="0" presId="urn:microsoft.com/office/officeart/2005/8/layout/orgChart1"/>
    <dgm:cxn modelId="{971516D4-A105-40F7-B481-69FDD86E0399}" srcId="{AFF3D4E8-25B9-404C-AA91-B42454AEEFB8}" destId="{02D8621A-FE2A-467F-B752-5FDBAF5A2FDA}" srcOrd="4" destOrd="0" parTransId="{37FD8B1D-5997-4800-A60B-06ABB1FB6EC9}" sibTransId="{E6B7104D-AA1D-4468-A08B-37E227EB8BDC}"/>
    <dgm:cxn modelId="{833CFA3E-842F-4DC0-BE4E-3AE5650E0A08}" type="presOf" srcId="{AEB7FD3A-62F1-4BA5-90E6-0FCCD49C0768}" destId="{42B59364-27F1-4968-AD61-3D167FCC90DE}" srcOrd="0" destOrd="0" presId="urn:microsoft.com/office/officeart/2005/8/layout/orgChart1"/>
    <dgm:cxn modelId="{14CF25AE-ABF0-4539-94C5-EBE32A9E2B58}" srcId="{AEB7FD3A-62F1-4BA5-90E6-0FCCD49C0768}" destId="{C349B1B6-124C-4621-A1CE-74686DD39B8E}" srcOrd="0" destOrd="0" parTransId="{E9A9F372-C3A6-4968-A7CD-437638575B0E}" sibTransId="{548FB4C0-B327-474C-BBA0-2377A272009A}"/>
    <dgm:cxn modelId="{836FFAB0-8324-4276-95FC-C1014BB58971}" srcId="{2640B383-BD36-4B62-A6B1-8FB1120C29CA}" destId="{D67B8FEB-7C5C-48FB-B601-04507B6EDC3A}" srcOrd="1" destOrd="0" parTransId="{FE1EF289-A1EC-4185-9F3F-1158389F82A3}" sibTransId="{4F5E1608-D3F8-4768-9E1C-98A2F68AB1BD}"/>
    <dgm:cxn modelId="{02DE04CA-3B54-4AED-8DD8-B5EB6699AE1A}" type="presOf" srcId="{AD9D2CAB-9C64-4FEB-AB5B-A6468AD60E89}" destId="{827310FF-047C-44CB-8B65-A7B10AD01103}" srcOrd="1" destOrd="0" presId="urn:microsoft.com/office/officeart/2005/8/layout/orgChart1"/>
    <dgm:cxn modelId="{DF956811-300C-46ED-A44B-DF869942E434}" type="presOf" srcId="{B7C1A23A-D1E6-4570-98ED-80E3304332DC}" destId="{090966A6-2541-4BCB-B8D9-9559D5C98DE2}" srcOrd="0" destOrd="0" presId="urn:microsoft.com/office/officeart/2005/8/layout/orgChart1"/>
    <dgm:cxn modelId="{8FB3ACE7-12E9-43C3-9083-6DB838D144F4}" type="presOf" srcId="{2987A4B5-692D-41F3-B847-1EBF0CBF21FB}" destId="{FA272CDD-E041-4DD8-A5D3-40D6B57B664F}" srcOrd="0" destOrd="0" presId="urn:microsoft.com/office/officeart/2005/8/layout/orgChart1"/>
    <dgm:cxn modelId="{06607820-EC46-4CDD-AB76-065F0AD1E080}" type="presOf" srcId="{D09E5D43-86D5-4F07-9019-C2560EAE602E}" destId="{B41DD7F3-49A5-483A-B7D8-CBEEF8183292}" srcOrd="0" destOrd="0" presId="urn:microsoft.com/office/officeart/2005/8/layout/orgChart1"/>
    <dgm:cxn modelId="{54F8EA14-FC6D-498E-818A-58F696DC9DC1}" type="presOf" srcId="{57DBA8F1-E1F5-401A-80DE-3D29C17E36A8}" destId="{7C551896-FE41-47A6-A7E7-3F8A7DC30837}" srcOrd="0" destOrd="0" presId="urn:microsoft.com/office/officeart/2005/8/layout/orgChart1"/>
    <dgm:cxn modelId="{FAC2EC0D-5527-4052-8A7C-FF6782480CB4}" type="presOf" srcId="{44997D16-AF5D-46AA-A9A5-5FFFBE4258B7}" destId="{528D8DB8-8385-4044-A9D4-D157F34C661E}" srcOrd="0" destOrd="0" presId="urn:microsoft.com/office/officeart/2005/8/layout/orgChart1"/>
    <dgm:cxn modelId="{18A5906A-3156-4198-A70B-02370914F989}" type="presOf" srcId="{97D9FCA7-359D-48FD-8086-7D5AD226DA33}" destId="{11EDC9B1-E4DC-4B4F-A68D-193FB2386A89}" srcOrd="0" destOrd="0" presId="urn:microsoft.com/office/officeart/2005/8/layout/orgChart1"/>
    <dgm:cxn modelId="{69776CD4-DA70-498A-AE04-763FEF991A62}" type="presOf" srcId="{6E3353DC-51FA-4275-932B-FE73D2ED9D2B}" destId="{4DD3DE97-E389-4A59-83C0-63DD66EB5897}" srcOrd="1" destOrd="0" presId="urn:microsoft.com/office/officeart/2005/8/layout/orgChart1"/>
    <dgm:cxn modelId="{C5D7F5FA-D6F0-433B-B36E-F500AD46567E}" type="presOf" srcId="{02D8621A-FE2A-467F-B752-5FDBAF5A2FDA}" destId="{6E50B2C8-8B13-43ED-AF07-B00FA914B27C}" srcOrd="0" destOrd="0" presId="urn:microsoft.com/office/officeart/2005/8/layout/orgChart1"/>
    <dgm:cxn modelId="{30DB25BF-4868-4D7F-B8BB-C03DA586F11A}" srcId="{5BFA4637-B905-4F86-B21E-9C2482CD4DBC}" destId="{0F9DFBB5-0D83-4716-8C3B-25C241378076}" srcOrd="1" destOrd="0" parTransId="{1887D847-5949-45A8-BD91-302654AB741D}" sibTransId="{AE0C8844-FC6A-46C9-9A1F-ADAC559D2EE2}"/>
    <dgm:cxn modelId="{615261D4-1E69-4321-8033-239B940BC47A}" type="presOf" srcId="{9ACE60AD-7BA1-455F-AFC0-06CE50252F48}" destId="{AD69E461-7D7B-41E4-94E9-9A2EF0CDBC43}" srcOrd="0" destOrd="0" presId="urn:microsoft.com/office/officeart/2005/8/layout/orgChart1"/>
    <dgm:cxn modelId="{90A31209-2CE9-47C5-A7C5-B401DF33D20C}" type="presOf" srcId="{233A07A7-5F37-4959-B286-4CD3AEC76D6E}" destId="{3B9EC14A-62B1-49C3-9BEE-48C0AFAAF566}" srcOrd="0" destOrd="0" presId="urn:microsoft.com/office/officeart/2005/8/layout/orgChart1"/>
    <dgm:cxn modelId="{F6A73AD6-921C-4B23-ABA2-979538493150}" type="presOf" srcId="{C3250D86-DCE4-45DE-A826-3B5B95C4B59A}" destId="{F6C43789-CB89-4B79-9372-931C6CF0A0AE}" srcOrd="0" destOrd="0" presId="urn:microsoft.com/office/officeart/2005/8/layout/orgChart1"/>
    <dgm:cxn modelId="{61B330D2-8363-4E0C-976B-A3C24D772DE8}" type="presOf" srcId="{CC1175B5-105A-46EA-AB0A-254EA02733BD}" destId="{8068EF0A-D854-4615-A627-8D50E46FB0C7}" srcOrd="0" destOrd="0" presId="urn:microsoft.com/office/officeart/2005/8/layout/orgChart1"/>
    <dgm:cxn modelId="{E0087870-CE59-4A3D-996F-1637ABC5060E}" srcId="{D6168242-A064-4115-B58A-15B615D43437}" destId="{6E3353DC-51FA-4275-932B-FE73D2ED9D2B}" srcOrd="2" destOrd="0" parTransId="{233A07A7-5F37-4959-B286-4CD3AEC76D6E}" sibTransId="{47B6E444-F310-4568-B6ED-30295225CF11}"/>
    <dgm:cxn modelId="{5DF9EC1A-2406-42D4-88F4-8FA410CC311B}" type="presOf" srcId="{37FD8B1D-5997-4800-A60B-06ABB1FB6EC9}" destId="{1D491046-ADE3-42DF-B184-19C729BD55AE}" srcOrd="0" destOrd="0" presId="urn:microsoft.com/office/officeart/2005/8/layout/orgChart1"/>
    <dgm:cxn modelId="{02789B2E-5EEB-4828-B4DF-CABB27ECD056}" type="presOf" srcId="{02D8621A-FE2A-467F-B752-5FDBAF5A2FDA}" destId="{0D9E560C-F46A-4606-9F21-583B7CECC2EA}" srcOrd="1" destOrd="0" presId="urn:microsoft.com/office/officeart/2005/8/layout/orgChart1"/>
    <dgm:cxn modelId="{8F6BA853-D809-4536-9997-16EF74E05D89}" type="presOf" srcId="{F2694834-FA8F-41E9-BDAA-88C35CA3C5B0}" destId="{D73A84E7-F4A8-40AE-9F21-D0317D6BB088}" srcOrd="1" destOrd="0" presId="urn:microsoft.com/office/officeart/2005/8/layout/orgChart1"/>
    <dgm:cxn modelId="{3D20A99D-AA82-405D-8D55-79DBD77CBE21}" type="presOf" srcId="{59340FF9-70EB-4B8C-A4DE-ABDFD9295E72}" destId="{7FC0D76B-B53A-458F-AFC1-44E61B37E6A4}" srcOrd="0" destOrd="0" presId="urn:microsoft.com/office/officeart/2005/8/layout/orgChart1"/>
    <dgm:cxn modelId="{F0BA259E-B432-477F-9D86-E7CAED0734AF}" type="presOf" srcId="{CC3A719F-C13E-4828-A964-6670C894976E}" destId="{1C1930BC-9844-4622-B2A8-973FAB1A15F2}" srcOrd="1" destOrd="0" presId="urn:microsoft.com/office/officeart/2005/8/layout/orgChart1"/>
    <dgm:cxn modelId="{1992023D-DC33-4EC7-9A65-4E5D7A346FEF}" type="presOf" srcId="{9CD57AD0-5D97-43CF-B413-D4F9921E18CA}" destId="{078206D9-5F2C-4289-A0DC-C35078BE15E6}" srcOrd="0" destOrd="0" presId="urn:microsoft.com/office/officeart/2005/8/layout/orgChart1"/>
    <dgm:cxn modelId="{AE439DB8-883D-4160-979F-4673CE81D5ED}" type="presOf" srcId="{5BFA4637-B905-4F86-B21E-9C2482CD4DBC}" destId="{B04C86DE-BCCE-48F9-AFF1-B7416446C303}" srcOrd="0" destOrd="0" presId="urn:microsoft.com/office/officeart/2005/8/layout/orgChart1"/>
    <dgm:cxn modelId="{F601065B-F93F-4EFD-AFC8-3958AB2FAB2E}" type="presOf" srcId="{144B7C9B-FF04-47F7-97F5-9090B91AA2AC}" destId="{AB25996B-C642-4574-BC3C-C28E825622A4}" srcOrd="1" destOrd="0" presId="urn:microsoft.com/office/officeart/2005/8/layout/orgChart1"/>
    <dgm:cxn modelId="{5632776C-1989-46FF-8F79-FA2874AF4A1A}" type="presOf" srcId="{527AEE74-E20D-4F58-B047-B37A56AC1F88}" destId="{E4F43747-6D01-4943-9ADB-51A37B593848}" srcOrd="0" destOrd="0" presId="urn:microsoft.com/office/officeart/2005/8/layout/orgChart1"/>
    <dgm:cxn modelId="{7F21D7A9-779A-4614-A6AF-20A51FDEC22B}" srcId="{2640B383-BD36-4B62-A6B1-8FB1120C29CA}" destId="{F2694834-FA8F-41E9-BDAA-88C35CA3C5B0}" srcOrd="2" destOrd="0" parTransId="{2AD40526-05D1-4667-83EF-44D576A723B1}" sibTransId="{D21F012F-1E10-4438-A451-6F80E5F77631}"/>
    <dgm:cxn modelId="{D6D449AE-85D6-4999-B173-298D352169E6}" srcId="{AFF3D4E8-25B9-404C-AA91-B42454AEEFB8}" destId="{AD9D2CAB-9C64-4FEB-AB5B-A6468AD60E89}" srcOrd="1" destOrd="0" parTransId="{3E464910-38A6-4183-A429-D40EF40BB016}" sibTransId="{62349B81-DE33-4866-81FE-226B73B7114E}"/>
    <dgm:cxn modelId="{303FCE86-12C3-4C97-BF8B-C1754F7074AC}" type="presOf" srcId="{0F9DFBB5-0D83-4716-8C3B-25C241378076}" destId="{22EBC105-6386-448C-87B4-958B9D91CE1C}" srcOrd="0" destOrd="0" presId="urn:microsoft.com/office/officeart/2005/8/layout/orgChart1"/>
    <dgm:cxn modelId="{F002F1CF-C8D6-455B-AD2F-718B70792504}" srcId="{5BFA4637-B905-4F86-B21E-9C2482CD4DBC}" destId="{120306CF-9CBF-4A10-AD95-008EAB41F1A5}" srcOrd="0" destOrd="0" parTransId="{EC593867-B412-4596-9F27-99C364C0E134}" sibTransId="{1DF83741-9629-4629-AFDB-E7F450629689}"/>
    <dgm:cxn modelId="{AA0F81A6-6ED3-4124-8833-73A928C5FDCA}" srcId="{AFF3D4E8-25B9-404C-AA91-B42454AEEFB8}" destId="{8C883675-1120-425C-A579-273D38BBD0DF}" srcOrd="3" destOrd="0" parTransId="{7CA45611-9E83-466D-9ACD-601337A80A27}" sibTransId="{C13772C0-AF45-416D-8189-60BDB28CFA5A}"/>
    <dgm:cxn modelId="{123D485B-4F1C-4A3B-9F9C-E8B3465121C8}" srcId="{D6168242-A064-4115-B58A-15B615D43437}" destId="{57DBA8F1-E1F5-401A-80DE-3D29C17E36A8}" srcOrd="1" destOrd="0" parTransId="{493393D1-6966-461B-B00D-77F5E6F61A06}" sibTransId="{5B90EC4E-7456-4F7D-8823-F9E7E66D4B90}"/>
    <dgm:cxn modelId="{6C9443D6-7960-496E-B162-D520751F56C7}" type="presOf" srcId="{0F9DFBB5-0D83-4716-8C3B-25C241378076}" destId="{10E1C474-C67B-49BE-B2AA-5B9278F3DEA2}" srcOrd="1" destOrd="0" presId="urn:microsoft.com/office/officeart/2005/8/layout/orgChart1"/>
    <dgm:cxn modelId="{22AEC7FA-8426-49D1-BDD2-C3B006CAFF98}" type="presOf" srcId="{1887D847-5949-45A8-BD91-302654AB741D}" destId="{0CC15578-6E95-4186-8E9F-4F40B43F9F44}" srcOrd="0" destOrd="0" presId="urn:microsoft.com/office/officeart/2005/8/layout/orgChart1"/>
    <dgm:cxn modelId="{40C598C6-E1E9-4F55-91D0-9744E6BBDE3D}" type="presOf" srcId="{120306CF-9CBF-4A10-AD95-008EAB41F1A5}" destId="{B65F90F7-1214-4BF0-BECB-6870254BA1AD}" srcOrd="1" destOrd="0" presId="urn:microsoft.com/office/officeart/2005/8/layout/orgChart1"/>
    <dgm:cxn modelId="{D1A58FCA-593A-4A43-B007-729D08BE8F81}" srcId="{5BFA4637-B905-4F86-B21E-9C2482CD4DBC}" destId="{44997D16-AF5D-46AA-A9A5-5FFFBE4258B7}" srcOrd="3" destOrd="0" parTransId="{219019A5-4908-4DA0-A978-B1FD0EA18C6F}" sibTransId="{C4AA7A62-370B-428B-BE2C-0DCC04B6FA55}"/>
    <dgm:cxn modelId="{C4E51E5D-68D1-4EE7-85B0-4CDB2BF0207B}" type="presOf" srcId="{2640B383-BD36-4B62-A6B1-8FB1120C29CA}" destId="{07648BD2-96FF-48A8-A8AC-3D72A3A4C53D}" srcOrd="1" destOrd="0" presId="urn:microsoft.com/office/officeart/2005/8/layout/orgChart1"/>
    <dgm:cxn modelId="{5FB86F47-A7DE-41EA-86C7-BC8338164297}" type="presParOf" srcId="{02DA0815-C824-4C84-9835-1389E4D3E018}" destId="{A74F7A36-D396-46BB-9AF4-C400DFD01993}" srcOrd="0" destOrd="0" presId="urn:microsoft.com/office/officeart/2005/8/layout/orgChart1"/>
    <dgm:cxn modelId="{1060736F-2EEA-4717-A6A4-6B93AF7B085D}" type="presParOf" srcId="{A74F7A36-D396-46BB-9AF4-C400DFD01993}" destId="{8D8E5F8C-8559-4501-8B9F-2AFB77BB4C5F}" srcOrd="0" destOrd="0" presId="urn:microsoft.com/office/officeart/2005/8/layout/orgChart1"/>
    <dgm:cxn modelId="{74251862-DAD4-4AEC-AFC3-3A9034E973CC}" type="presParOf" srcId="{8D8E5F8C-8559-4501-8B9F-2AFB77BB4C5F}" destId="{9DAAE806-F6D6-4EE4-B03D-0FC04CFE6488}" srcOrd="0" destOrd="0" presId="urn:microsoft.com/office/officeart/2005/8/layout/orgChart1"/>
    <dgm:cxn modelId="{EF5ACC6C-D169-4F78-9C3D-97E710E47D85}" type="presParOf" srcId="{8D8E5F8C-8559-4501-8B9F-2AFB77BB4C5F}" destId="{725667CA-32A2-46EE-B71A-BE727FBE14E2}" srcOrd="1" destOrd="0" presId="urn:microsoft.com/office/officeart/2005/8/layout/orgChart1"/>
    <dgm:cxn modelId="{787A2D9B-9D92-4C18-95C2-0C4519B77507}" type="presParOf" srcId="{A74F7A36-D396-46BB-9AF4-C400DFD01993}" destId="{972FF02D-36B3-4755-B0B2-40F7A341C453}" srcOrd="1" destOrd="0" presId="urn:microsoft.com/office/officeart/2005/8/layout/orgChart1"/>
    <dgm:cxn modelId="{29F24DF3-08FC-4DA9-89FB-303F7218684A}" type="presParOf" srcId="{972FF02D-36B3-4755-B0B2-40F7A341C453}" destId="{AD69E461-7D7B-41E4-94E9-9A2EF0CDBC43}" srcOrd="0" destOrd="0" presId="urn:microsoft.com/office/officeart/2005/8/layout/orgChart1"/>
    <dgm:cxn modelId="{13AF8E83-97AD-4F3A-8375-08F2EC77E688}" type="presParOf" srcId="{972FF02D-36B3-4755-B0B2-40F7A341C453}" destId="{A6F506A1-020D-4B16-96E6-DA452AB150D7}" srcOrd="1" destOrd="0" presId="urn:microsoft.com/office/officeart/2005/8/layout/orgChart1"/>
    <dgm:cxn modelId="{7327B28A-356A-4F8F-B60E-EA96C8F3B032}" type="presParOf" srcId="{A6F506A1-020D-4B16-96E6-DA452AB150D7}" destId="{CEC50C99-CFC9-45E0-A789-3FD99E5ECF1E}" srcOrd="0" destOrd="0" presId="urn:microsoft.com/office/officeart/2005/8/layout/orgChart1"/>
    <dgm:cxn modelId="{0F0F03D7-5F1E-4112-BF3F-A4E1B30226BD}" type="presParOf" srcId="{CEC50C99-CFC9-45E0-A789-3FD99E5ECF1E}" destId="{42B59364-27F1-4968-AD61-3D167FCC90DE}" srcOrd="0" destOrd="0" presId="urn:microsoft.com/office/officeart/2005/8/layout/orgChart1"/>
    <dgm:cxn modelId="{F77FBA90-CCF5-4F94-934A-3196DB1A1A50}" type="presParOf" srcId="{CEC50C99-CFC9-45E0-A789-3FD99E5ECF1E}" destId="{9E794348-5FDC-40F0-A914-B5539D6255CC}" srcOrd="1" destOrd="0" presId="urn:microsoft.com/office/officeart/2005/8/layout/orgChart1"/>
    <dgm:cxn modelId="{DB9BE068-3808-4266-979F-729A90964FFB}" type="presParOf" srcId="{A6F506A1-020D-4B16-96E6-DA452AB150D7}" destId="{B75B9F79-4933-4A4C-8582-6E08458EE53C}" srcOrd="1" destOrd="0" presId="urn:microsoft.com/office/officeart/2005/8/layout/orgChart1"/>
    <dgm:cxn modelId="{F84A3618-0B11-49A0-B52B-D5DCFD3FD411}" type="presParOf" srcId="{B75B9F79-4933-4A4C-8582-6E08458EE53C}" destId="{1D757E79-45AB-404A-97D8-E3F29C99C829}" srcOrd="0" destOrd="0" presId="urn:microsoft.com/office/officeart/2005/8/layout/orgChart1"/>
    <dgm:cxn modelId="{D812BCA2-C5D4-447F-9A07-1797289039D6}" type="presParOf" srcId="{B75B9F79-4933-4A4C-8582-6E08458EE53C}" destId="{70B6E8A4-B5DC-4C28-B048-1DB927CB4F98}" srcOrd="1" destOrd="0" presId="urn:microsoft.com/office/officeart/2005/8/layout/orgChart1"/>
    <dgm:cxn modelId="{5FF1A6EA-0C78-498E-9534-92A35F2FC49F}" type="presParOf" srcId="{70B6E8A4-B5DC-4C28-B048-1DB927CB4F98}" destId="{77306B2C-2261-4C2E-BBE0-24773B25FF5C}" srcOrd="0" destOrd="0" presId="urn:microsoft.com/office/officeart/2005/8/layout/orgChart1"/>
    <dgm:cxn modelId="{EC7B65F8-7CC8-4B52-82E1-36A00A41632B}" type="presParOf" srcId="{77306B2C-2261-4C2E-BBE0-24773B25FF5C}" destId="{46266330-858E-4E19-B589-52870B1EC01F}" srcOrd="0" destOrd="0" presId="urn:microsoft.com/office/officeart/2005/8/layout/orgChart1"/>
    <dgm:cxn modelId="{9478B35B-D14E-4EEB-82A0-551ED3929792}" type="presParOf" srcId="{77306B2C-2261-4C2E-BBE0-24773B25FF5C}" destId="{C9691E81-DA73-4079-90C8-DFA54A767AC0}" srcOrd="1" destOrd="0" presId="urn:microsoft.com/office/officeart/2005/8/layout/orgChart1"/>
    <dgm:cxn modelId="{A4E34F93-B44C-4357-B3CE-F2E9CEC1698D}" type="presParOf" srcId="{70B6E8A4-B5DC-4C28-B048-1DB927CB4F98}" destId="{6C8D8BEC-5F04-432D-BD1C-B7540753F498}" srcOrd="1" destOrd="0" presId="urn:microsoft.com/office/officeart/2005/8/layout/orgChart1"/>
    <dgm:cxn modelId="{389431A9-B2E0-410D-ACA2-9C5BF3A1C20A}" type="presParOf" srcId="{70B6E8A4-B5DC-4C28-B048-1DB927CB4F98}" destId="{3A7B370A-7500-4BE9-9BB8-B391BAF46B5C}" srcOrd="2" destOrd="0" presId="urn:microsoft.com/office/officeart/2005/8/layout/orgChart1"/>
    <dgm:cxn modelId="{10D08357-7505-4343-897A-E236D42FF0FC}" type="presParOf" srcId="{B75B9F79-4933-4A4C-8582-6E08458EE53C}" destId="{7FC0D76B-B53A-458F-AFC1-44E61B37E6A4}" srcOrd="2" destOrd="0" presId="urn:microsoft.com/office/officeart/2005/8/layout/orgChart1"/>
    <dgm:cxn modelId="{70E276C7-69F1-43C2-9A1B-B5AA030E9BE4}" type="presParOf" srcId="{B75B9F79-4933-4A4C-8582-6E08458EE53C}" destId="{17858B29-2BCA-4EA2-BAAC-77F1DB1E4870}" srcOrd="3" destOrd="0" presId="urn:microsoft.com/office/officeart/2005/8/layout/orgChart1"/>
    <dgm:cxn modelId="{1BFBB8DC-21AA-4A03-A6BD-361DE58DDDF7}" type="presParOf" srcId="{17858B29-2BCA-4EA2-BAAC-77F1DB1E4870}" destId="{F1F553FF-8CB4-4D72-AD8D-40F3C6C83691}" srcOrd="0" destOrd="0" presId="urn:microsoft.com/office/officeart/2005/8/layout/orgChart1"/>
    <dgm:cxn modelId="{4CA285C5-DD5B-4CB2-86F4-EBB228BD2FA5}" type="presParOf" srcId="{F1F553FF-8CB4-4D72-AD8D-40F3C6C83691}" destId="{02A1BE65-92FA-4A6C-9960-49DB3404818E}" srcOrd="0" destOrd="0" presId="urn:microsoft.com/office/officeart/2005/8/layout/orgChart1"/>
    <dgm:cxn modelId="{64777607-F331-4589-BA5E-6C67C919ACDB}" type="presParOf" srcId="{F1F553FF-8CB4-4D72-AD8D-40F3C6C83691}" destId="{5999B8C8-241E-4D51-91FF-E3EF007815A0}" srcOrd="1" destOrd="0" presId="urn:microsoft.com/office/officeart/2005/8/layout/orgChart1"/>
    <dgm:cxn modelId="{B10F73C0-92A7-4043-8716-2707C1AB3394}" type="presParOf" srcId="{17858B29-2BCA-4EA2-BAAC-77F1DB1E4870}" destId="{668798CF-2238-4195-AC55-0F992A79ADE2}" srcOrd="1" destOrd="0" presId="urn:microsoft.com/office/officeart/2005/8/layout/orgChart1"/>
    <dgm:cxn modelId="{9D05C920-8B4C-4562-A291-70B53FE36B35}" type="presParOf" srcId="{17858B29-2BCA-4EA2-BAAC-77F1DB1E4870}" destId="{D4E2A701-8EE7-4ED1-8A14-9FF48F4EE1BE}" srcOrd="2" destOrd="0" presId="urn:microsoft.com/office/officeart/2005/8/layout/orgChart1"/>
    <dgm:cxn modelId="{CC71A39F-FDDF-438F-A969-AA8E1BFEF13B}" type="presParOf" srcId="{B75B9F79-4933-4A4C-8582-6E08458EE53C}" destId="{C21CF48A-BF66-4EED-8E97-0D3707500669}" srcOrd="4" destOrd="0" presId="urn:microsoft.com/office/officeart/2005/8/layout/orgChart1"/>
    <dgm:cxn modelId="{8D5A5BA5-D829-4C71-9C77-F433771CD3E0}" type="presParOf" srcId="{B75B9F79-4933-4A4C-8582-6E08458EE53C}" destId="{97F78FD0-47C1-474B-B719-1E6D715819D4}" srcOrd="5" destOrd="0" presId="urn:microsoft.com/office/officeart/2005/8/layout/orgChart1"/>
    <dgm:cxn modelId="{AD6103DF-1AF8-44A4-A354-91614D541449}" type="presParOf" srcId="{97F78FD0-47C1-474B-B719-1E6D715819D4}" destId="{C4E3BFC4-E8A6-4F70-9964-AA316033AFF9}" srcOrd="0" destOrd="0" presId="urn:microsoft.com/office/officeart/2005/8/layout/orgChart1"/>
    <dgm:cxn modelId="{1D813394-D8ED-4F1C-87CD-3E8DB8CA1AD8}" type="presParOf" srcId="{C4E3BFC4-E8A6-4F70-9964-AA316033AFF9}" destId="{65A860A3-7DBB-4616-8F22-64644F48E756}" srcOrd="0" destOrd="0" presId="urn:microsoft.com/office/officeart/2005/8/layout/orgChart1"/>
    <dgm:cxn modelId="{0BB909C7-DF7C-463D-B3E5-6606C12B70FE}" type="presParOf" srcId="{C4E3BFC4-E8A6-4F70-9964-AA316033AFF9}" destId="{43E5EA8B-1F66-4EDA-A00C-1BE5EE112620}" srcOrd="1" destOrd="0" presId="urn:microsoft.com/office/officeart/2005/8/layout/orgChart1"/>
    <dgm:cxn modelId="{6B75C23C-5711-463A-B1FA-93ED37F2E112}" type="presParOf" srcId="{97F78FD0-47C1-474B-B719-1E6D715819D4}" destId="{D30B8FA4-D81E-4A5A-8EF5-BB58403C36AC}" srcOrd="1" destOrd="0" presId="urn:microsoft.com/office/officeart/2005/8/layout/orgChart1"/>
    <dgm:cxn modelId="{AF600F8B-5C34-42DE-A7E3-1BC76FA83A85}" type="presParOf" srcId="{97F78FD0-47C1-474B-B719-1E6D715819D4}" destId="{34EDAC68-EC1F-4FFC-AB3B-5C9A189A4E6D}" srcOrd="2" destOrd="0" presId="urn:microsoft.com/office/officeart/2005/8/layout/orgChart1"/>
    <dgm:cxn modelId="{E6015366-5144-48D9-869D-47BE10D99AFC}" type="presParOf" srcId="{A6F506A1-020D-4B16-96E6-DA452AB150D7}" destId="{E6F45A5D-2E63-475C-A92E-7FD54CDFFEC3}" srcOrd="2" destOrd="0" presId="urn:microsoft.com/office/officeart/2005/8/layout/orgChart1"/>
    <dgm:cxn modelId="{1E10E9A9-8EF7-45D2-96DD-6BB9B92609E2}" type="presParOf" srcId="{972FF02D-36B3-4755-B0B2-40F7A341C453}" destId="{7A8DDFB9-AE72-45C5-816C-F22323B1CAAD}" srcOrd="2" destOrd="0" presId="urn:microsoft.com/office/officeart/2005/8/layout/orgChart1"/>
    <dgm:cxn modelId="{4AC934BF-D03F-49ED-A7C4-0691486186B0}" type="presParOf" srcId="{972FF02D-36B3-4755-B0B2-40F7A341C453}" destId="{DB17A12B-182A-468F-BB53-0E3278FF36E2}" srcOrd="3" destOrd="0" presId="urn:microsoft.com/office/officeart/2005/8/layout/orgChart1"/>
    <dgm:cxn modelId="{7A8A7237-FC2A-4E93-9F84-52C2E8D3801A}" type="presParOf" srcId="{DB17A12B-182A-468F-BB53-0E3278FF36E2}" destId="{35765889-AC8E-4E4B-BB68-E43B81B119B5}" srcOrd="0" destOrd="0" presId="urn:microsoft.com/office/officeart/2005/8/layout/orgChart1"/>
    <dgm:cxn modelId="{C54D295D-5862-4D80-8DE5-D8E4A5F4155A}" type="presParOf" srcId="{35765889-AC8E-4E4B-BB68-E43B81B119B5}" destId="{AFD67DB5-C0EA-4CF5-B35D-869BAF31F0BB}" srcOrd="0" destOrd="0" presId="urn:microsoft.com/office/officeart/2005/8/layout/orgChart1"/>
    <dgm:cxn modelId="{55419046-BEBF-449D-ABCA-33D632671FE7}" type="presParOf" srcId="{35765889-AC8E-4E4B-BB68-E43B81B119B5}" destId="{07648BD2-96FF-48A8-A8AC-3D72A3A4C53D}" srcOrd="1" destOrd="0" presId="urn:microsoft.com/office/officeart/2005/8/layout/orgChart1"/>
    <dgm:cxn modelId="{1279584C-CFC5-4E31-9FFA-61107FCAF31A}" type="presParOf" srcId="{DB17A12B-182A-468F-BB53-0E3278FF36E2}" destId="{173350E8-8FE6-4B01-A01B-95E6F68EDB98}" srcOrd="1" destOrd="0" presId="urn:microsoft.com/office/officeart/2005/8/layout/orgChart1"/>
    <dgm:cxn modelId="{2C418B7E-F420-4AAD-B766-BD2699D3172F}" type="presParOf" srcId="{173350E8-8FE6-4B01-A01B-95E6F68EDB98}" destId="{37ABCC6A-6CB0-4DAA-970D-1BBD0B45897D}" srcOrd="0" destOrd="0" presId="urn:microsoft.com/office/officeart/2005/8/layout/orgChart1"/>
    <dgm:cxn modelId="{31B8EC84-45D9-4B13-B1F1-45425621B31A}" type="presParOf" srcId="{173350E8-8FE6-4B01-A01B-95E6F68EDB98}" destId="{E377E423-0CBB-4E1F-8C20-739BAEDCD411}" srcOrd="1" destOrd="0" presId="urn:microsoft.com/office/officeart/2005/8/layout/orgChart1"/>
    <dgm:cxn modelId="{C9F26AD0-8087-4CF4-A88E-5BEF5498FDBC}" type="presParOf" srcId="{E377E423-0CBB-4E1F-8C20-739BAEDCD411}" destId="{60EC88C3-06E9-4C3E-9908-3F8979D3AB2F}" srcOrd="0" destOrd="0" presId="urn:microsoft.com/office/officeart/2005/8/layout/orgChart1"/>
    <dgm:cxn modelId="{E307E4F6-9728-419B-8577-BAD8F7A39D0E}" type="presParOf" srcId="{60EC88C3-06E9-4C3E-9908-3F8979D3AB2F}" destId="{B04C86DE-BCCE-48F9-AFF1-B7416446C303}" srcOrd="0" destOrd="0" presId="urn:microsoft.com/office/officeart/2005/8/layout/orgChart1"/>
    <dgm:cxn modelId="{07729E0A-C3E5-4C07-9E07-74C3A48FE8FD}" type="presParOf" srcId="{60EC88C3-06E9-4C3E-9908-3F8979D3AB2F}" destId="{0F4CA6C2-0EE9-4319-87CF-4A4D9EBA49E3}" srcOrd="1" destOrd="0" presId="urn:microsoft.com/office/officeart/2005/8/layout/orgChart1"/>
    <dgm:cxn modelId="{23643BF6-B2FE-4C58-927D-ECF902580563}" type="presParOf" srcId="{E377E423-0CBB-4E1F-8C20-739BAEDCD411}" destId="{972FB13A-80E5-48FD-9EAF-4513E8159787}" srcOrd="1" destOrd="0" presId="urn:microsoft.com/office/officeart/2005/8/layout/orgChart1"/>
    <dgm:cxn modelId="{3B02DD7D-F944-488C-B5D0-4257F1720ABD}" type="presParOf" srcId="{972FB13A-80E5-48FD-9EAF-4513E8159787}" destId="{78CCAE13-760D-4EFA-9110-03C960D3BA0C}" srcOrd="0" destOrd="0" presId="urn:microsoft.com/office/officeart/2005/8/layout/orgChart1"/>
    <dgm:cxn modelId="{B662A8A5-76EF-461A-AB82-11FF2E1D56F0}" type="presParOf" srcId="{972FB13A-80E5-48FD-9EAF-4513E8159787}" destId="{6F115136-5D5A-49B5-AFAF-4CA9186B0443}" srcOrd="1" destOrd="0" presId="urn:microsoft.com/office/officeart/2005/8/layout/orgChart1"/>
    <dgm:cxn modelId="{26AC3867-C687-49B6-8E1B-4793E6ED748B}" type="presParOf" srcId="{6F115136-5D5A-49B5-AFAF-4CA9186B0443}" destId="{406BD318-EA83-4FD7-B96B-6258576B61EB}" srcOrd="0" destOrd="0" presId="urn:microsoft.com/office/officeart/2005/8/layout/orgChart1"/>
    <dgm:cxn modelId="{2145A05A-F821-4FFE-932A-4FBA8B16059E}" type="presParOf" srcId="{406BD318-EA83-4FD7-B96B-6258576B61EB}" destId="{11DEA8EA-5279-45F0-8B54-60C174FE7577}" srcOrd="0" destOrd="0" presId="urn:microsoft.com/office/officeart/2005/8/layout/orgChart1"/>
    <dgm:cxn modelId="{72630282-3933-43C2-9215-236D32415B5E}" type="presParOf" srcId="{406BD318-EA83-4FD7-B96B-6258576B61EB}" destId="{B65F90F7-1214-4BF0-BECB-6870254BA1AD}" srcOrd="1" destOrd="0" presId="urn:microsoft.com/office/officeart/2005/8/layout/orgChart1"/>
    <dgm:cxn modelId="{A557934E-6C93-4A5E-A3A5-AB800519334B}" type="presParOf" srcId="{6F115136-5D5A-49B5-AFAF-4CA9186B0443}" destId="{4F215994-AA19-473A-B934-23A464B6A637}" srcOrd="1" destOrd="0" presId="urn:microsoft.com/office/officeart/2005/8/layout/orgChart1"/>
    <dgm:cxn modelId="{B8EDF281-6DEA-41FD-98D9-E7889EA6C797}" type="presParOf" srcId="{6F115136-5D5A-49B5-AFAF-4CA9186B0443}" destId="{B1927399-91B5-4968-9760-514D7BF4093C}" srcOrd="2" destOrd="0" presId="urn:microsoft.com/office/officeart/2005/8/layout/orgChart1"/>
    <dgm:cxn modelId="{00BD0D16-45CC-40AA-A412-17F820550C8B}" type="presParOf" srcId="{972FB13A-80E5-48FD-9EAF-4513E8159787}" destId="{0CC15578-6E95-4186-8E9F-4F40B43F9F44}" srcOrd="2" destOrd="0" presId="urn:microsoft.com/office/officeart/2005/8/layout/orgChart1"/>
    <dgm:cxn modelId="{3BB5745E-7E8F-4668-86D2-47F5964D099A}" type="presParOf" srcId="{972FB13A-80E5-48FD-9EAF-4513E8159787}" destId="{19558616-5B40-490A-B0FE-1DFA8E4DB0E4}" srcOrd="3" destOrd="0" presId="urn:microsoft.com/office/officeart/2005/8/layout/orgChart1"/>
    <dgm:cxn modelId="{2AC34449-8FDB-4CDD-93FD-0F6AC87EF4C0}" type="presParOf" srcId="{19558616-5B40-490A-B0FE-1DFA8E4DB0E4}" destId="{A5B76DA3-F721-40A7-A68F-A32F271CAFEE}" srcOrd="0" destOrd="0" presId="urn:microsoft.com/office/officeart/2005/8/layout/orgChart1"/>
    <dgm:cxn modelId="{FC81C27D-DE1E-42CA-9A54-5DE2B17BB70B}" type="presParOf" srcId="{A5B76DA3-F721-40A7-A68F-A32F271CAFEE}" destId="{22EBC105-6386-448C-87B4-958B9D91CE1C}" srcOrd="0" destOrd="0" presId="urn:microsoft.com/office/officeart/2005/8/layout/orgChart1"/>
    <dgm:cxn modelId="{57568E70-86B6-4AFD-A35F-9A6532294EE5}" type="presParOf" srcId="{A5B76DA3-F721-40A7-A68F-A32F271CAFEE}" destId="{10E1C474-C67B-49BE-B2AA-5B9278F3DEA2}" srcOrd="1" destOrd="0" presId="urn:microsoft.com/office/officeart/2005/8/layout/orgChart1"/>
    <dgm:cxn modelId="{74772296-3F1E-403B-99D8-8ED8FEEDB602}" type="presParOf" srcId="{19558616-5B40-490A-B0FE-1DFA8E4DB0E4}" destId="{9EFDCFF1-A3A8-49CC-9D68-EDCAB3767928}" srcOrd="1" destOrd="0" presId="urn:microsoft.com/office/officeart/2005/8/layout/orgChart1"/>
    <dgm:cxn modelId="{08F313D8-9139-4831-B39F-50AAB886E922}" type="presParOf" srcId="{19558616-5B40-490A-B0FE-1DFA8E4DB0E4}" destId="{700BF9FA-7AB5-430F-A1B9-E323235DCEEE}" srcOrd="2" destOrd="0" presId="urn:microsoft.com/office/officeart/2005/8/layout/orgChart1"/>
    <dgm:cxn modelId="{24880C20-B4E7-4BB7-8887-CCFF7A5D1BBB}" type="presParOf" srcId="{972FB13A-80E5-48FD-9EAF-4513E8159787}" destId="{078206D9-5F2C-4289-A0DC-C35078BE15E6}" srcOrd="4" destOrd="0" presId="urn:microsoft.com/office/officeart/2005/8/layout/orgChart1"/>
    <dgm:cxn modelId="{770378CE-9B0F-4A2F-A4F9-4531B38F569D}" type="presParOf" srcId="{972FB13A-80E5-48FD-9EAF-4513E8159787}" destId="{227FC53B-6789-4FE9-8136-C3D520100BAD}" srcOrd="5" destOrd="0" presId="urn:microsoft.com/office/officeart/2005/8/layout/orgChart1"/>
    <dgm:cxn modelId="{70F4D2D3-DD6E-4423-88E9-CF84CE9FEE92}" type="presParOf" srcId="{227FC53B-6789-4FE9-8136-C3D520100BAD}" destId="{A121DF54-EAAD-4CE0-A597-65BDCF591204}" srcOrd="0" destOrd="0" presId="urn:microsoft.com/office/officeart/2005/8/layout/orgChart1"/>
    <dgm:cxn modelId="{3863CADC-0E79-4826-82DB-CC72BE3D0078}" type="presParOf" srcId="{A121DF54-EAAD-4CE0-A597-65BDCF591204}" destId="{E4F43747-6D01-4943-9ADB-51A37B593848}" srcOrd="0" destOrd="0" presId="urn:microsoft.com/office/officeart/2005/8/layout/orgChart1"/>
    <dgm:cxn modelId="{38D66AF8-9D24-4AFD-8063-1956DCC5CAC0}" type="presParOf" srcId="{A121DF54-EAAD-4CE0-A597-65BDCF591204}" destId="{391C2B91-8939-402A-9959-8680BB4DC90C}" srcOrd="1" destOrd="0" presId="urn:microsoft.com/office/officeart/2005/8/layout/orgChart1"/>
    <dgm:cxn modelId="{94B5E7AA-41B2-4B62-8D20-E054B0CDEEA5}" type="presParOf" srcId="{227FC53B-6789-4FE9-8136-C3D520100BAD}" destId="{2E4AB4DA-1C15-482A-B5BC-08054AB93282}" srcOrd="1" destOrd="0" presId="urn:microsoft.com/office/officeart/2005/8/layout/orgChart1"/>
    <dgm:cxn modelId="{BB1ADE45-4F05-4A53-9289-4F70E20996D8}" type="presParOf" srcId="{227FC53B-6789-4FE9-8136-C3D520100BAD}" destId="{081B3CEC-8DC8-40A9-AEAF-422B3BED32F3}" srcOrd="2" destOrd="0" presId="urn:microsoft.com/office/officeart/2005/8/layout/orgChart1"/>
    <dgm:cxn modelId="{A3263D0F-5BFC-47E8-AB93-4F2EEDB7CE7D}" type="presParOf" srcId="{972FB13A-80E5-48FD-9EAF-4513E8159787}" destId="{04688138-BC07-44FF-B2D4-151C2360DE09}" srcOrd="6" destOrd="0" presId="urn:microsoft.com/office/officeart/2005/8/layout/orgChart1"/>
    <dgm:cxn modelId="{CD59DE5B-8E24-47D3-8486-0400CD2D6EF3}" type="presParOf" srcId="{972FB13A-80E5-48FD-9EAF-4513E8159787}" destId="{D4E4E579-75B8-489D-BA1B-AC69AD8D4DF7}" srcOrd="7" destOrd="0" presId="urn:microsoft.com/office/officeart/2005/8/layout/orgChart1"/>
    <dgm:cxn modelId="{F6118A96-F491-4D42-A3A8-6BA81CDEC7F1}" type="presParOf" srcId="{D4E4E579-75B8-489D-BA1B-AC69AD8D4DF7}" destId="{FD077A69-C037-4EDD-A988-7C8644C5E9A9}" srcOrd="0" destOrd="0" presId="urn:microsoft.com/office/officeart/2005/8/layout/orgChart1"/>
    <dgm:cxn modelId="{F58E2323-E77E-45CD-861C-354152183048}" type="presParOf" srcId="{FD077A69-C037-4EDD-A988-7C8644C5E9A9}" destId="{528D8DB8-8385-4044-A9D4-D157F34C661E}" srcOrd="0" destOrd="0" presId="urn:microsoft.com/office/officeart/2005/8/layout/orgChart1"/>
    <dgm:cxn modelId="{997B7A1C-9530-4F7F-9157-628CC2B74571}" type="presParOf" srcId="{FD077A69-C037-4EDD-A988-7C8644C5E9A9}" destId="{767630FF-8DE7-44EB-8070-C49879B4818E}" srcOrd="1" destOrd="0" presId="urn:microsoft.com/office/officeart/2005/8/layout/orgChart1"/>
    <dgm:cxn modelId="{A94AA784-C8E4-43AB-9D05-04F6908C46D6}" type="presParOf" srcId="{D4E4E579-75B8-489D-BA1B-AC69AD8D4DF7}" destId="{D6A6FC40-C8B4-4329-B4EB-078D52640F74}" srcOrd="1" destOrd="0" presId="urn:microsoft.com/office/officeart/2005/8/layout/orgChart1"/>
    <dgm:cxn modelId="{1BD8B5DE-AD39-4FAD-ABA8-B78F468D7C55}" type="presParOf" srcId="{D4E4E579-75B8-489D-BA1B-AC69AD8D4DF7}" destId="{C4FAC96B-1FDA-4024-8919-7946408B41BB}" srcOrd="2" destOrd="0" presId="urn:microsoft.com/office/officeart/2005/8/layout/orgChart1"/>
    <dgm:cxn modelId="{2B2C1F65-DD15-4B3F-B66F-5C21FE0A6935}" type="presParOf" srcId="{E377E423-0CBB-4E1F-8C20-739BAEDCD411}" destId="{469C446B-0D33-430B-A635-889C3A7A7320}" srcOrd="2" destOrd="0" presId="urn:microsoft.com/office/officeart/2005/8/layout/orgChart1"/>
    <dgm:cxn modelId="{5B47C3A6-E398-4FB0-B0FB-894A84CD9B2E}" type="presParOf" srcId="{173350E8-8FE6-4B01-A01B-95E6F68EDB98}" destId="{B5EBED9C-E32B-4563-876D-EB800313E5A3}" srcOrd="2" destOrd="0" presId="urn:microsoft.com/office/officeart/2005/8/layout/orgChart1"/>
    <dgm:cxn modelId="{37EA1076-AE47-40B1-A0AC-BA3B8814361A}" type="presParOf" srcId="{173350E8-8FE6-4B01-A01B-95E6F68EDB98}" destId="{E261140D-0562-457B-A865-3AEF8AE5CEE4}" srcOrd="3" destOrd="0" presId="urn:microsoft.com/office/officeart/2005/8/layout/orgChart1"/>
    <dgm:cxn modelId="{66948043-0390-4FC8-BC61-319EBBDEF3F8}" type="presParOf" srcId="{E261140D-0562-457B-A865-3AEF8AE5CEE4}" destId="{A4CFEE0D-10FF-4B4F-8C73-9B3479074242}" srcOrd="0" destOrd="0" presId="urn:microsoft.com/office/officeart/2005/8/layout/orgChart1"/>
    <dgm:cxn modelId="{50B62844-B1D4-411A-B52B-D1350322609F}" type="presParOf" srcId="{A4CFEE0D-10FF-4B4F-8C73-9B3479074242}" destId="{D72CAE7E-B0C2-4781-9AF8-2418EA088234}" srcOrd="0" destOrd="0" presId="urn:microsoft.com/office/officeart/2005/8/layout/orgChart1"/>
    <dgm:cxn modelId="{48E65F52-2C7F-451E-9222-ED5103841271}" type="presParOf" srcId="{A4CFEE0D-10FF-4B4F-8C73-9B3479074242}" destId="{401768AE-8A95-4EC7-AA1B-90F169F7020B}" srcOrd="1" destOrd="0" presId="urn:microsoft.com/office/officeart/2005/8/layout/orgChart1"/>
    <dgm:cxn modelId="{D5609CCA-3318-46C2-AFB4-27611005EAAC}" type="presParOf" srcId="{E261140D-0562-457B-A865-3AEF8AE5CEE4}" destId="{326E8430-5D5E-4602-84AC-8C7E48531F92}" srcOrd="1" destOrd="0" presId="urn:microsoft.com/office/officeart/2005/8/layout/orgChart1"/>
    <dgm:cxn modelId="{53C6A020-09E7-4547-8AB1-E3FE7CF50A7D}" type="presParOf" srcId="{E261140D-0562-457B-A865-3AEF8AE5CEE4}" destId="{A38BF64D-D03B-4C29-B04A-82AAD5769E4D}" srcOrd="2" destOrd="0" presId="urn:microsoft.com/office/officeart/2005/8/layout/orgChart1"/>
    <dgm:cxn modelId="{3DC02267-2706-4039-BDFB-2E73FE984DDB}" type="presParOf" srcId="{173350E8-8FE6-4B01-A01B-95E6F68EDB98}" destId="{4CAB0099-9D51-4532-ADF1-5EED94B798D1}" srcOrd="4" destOrd="0" presId="urn:microsoft.com/office/officeart/2005/8/layout/orgChart1"/>
    <dgm:cxn modelId="{8F523419-BEC1-41CB-AF0A-A41437CDF3A2}" type="presParOf" srcId="{173350E8-8FE6-4B01-A01B-95E6F68EDB98}" destId="{FF571031-5DA4-4248-A67A-FE4305C5EFD8}" srcOrd="5" destOrd="0" presId="urn:microsoft.com/office/officeart/2005/8/layout/orgChart1"/>
    <dgm:cxn modelId="{920532D7-81AA-491A-95F6-DB6538F5F9A0}" type="presParOf" srcId="{FF571031-5DA4-4248-A67A-FE4305C5EFD8}" destId="{7939DC87-CDC8-4DA7-8A7C-78950FC425ED}" srcOrd="0" destOrd="0" presId="urn:microsoft.com/office/officeart/2005/8/layout/orgChart1"/>
    <dgm:cxn modelId="{4017411E-0F82-45AF-85CB-B0AD67D80A6C}" type="presParOf" srcId="{7939DC87-CDC8-4DA7-8A7C-78950FC425ED}" destId="{12F17689-4325-4461-A743-4CCABC307BDA}" srcOrd="0" destOrd="0" presId="urn:microsoft.com/office/officeart/2005/8/layout/orgChart1"/>
    <dgm:cxn modelId="{6ABE936B-B8DA-4B69-9BB1-1A72687220BA}" type="presParOf" srcId="{7939DC87-CDC8-4DA7-8A7C-78950FC425ED}" destId="{D73A84E7-F4A8-40AE-9F21-D0317D6BB088}" srcOrd="1" destOrd="0" presId="urn:microsoft.com/office/officeart/2005/8/layout/orgChart1"/>
    <dgm:cxn modelId="{52A4940F-19D6-40D7-967C-587D4DDC4C4B}" type="presParOf" srcId="{FF571031-5DA4-4248-A67A-FE4305C5EFD8}" destId="{9735A9BD-6255-4757-ABC0-00E261F64FB4}" srcOrd="1" destOrd="0" presId="urn:microsoft.com/office/officeart/2005/8/layout/orgChart1"/>
    <dgm:cxn modelId="{BF3ABBEC-06A5-40AB-A160-7CE2E27D8FE8}" type="presParOf" srcId="{9735A9BD-6255-4757-ABC0-00E261F64FB4}" destId="{B41DD7F3-49A5-483A-B7D8-CBEEF8183292}" srcOrd="0" destOrd="0" presId="urn:microsoft.com/office/officeart/2005/8/layout/orgChart1"/>
    <dgm:cxn modelId="{5688B2E3-AEBF-4C26-B4F2-D8C2D95D9587}" type="presParOf" srcId="{9735A9BD-6255-4757-ABC0-00E261F64FB4}" destId="{ECC91A64-D3BA-417B-BF5E-593AD6094AF0}" srcOrd="1" destOrd="0" presId="urn:microsoft.com/office/officeart/2005/8/layout/orgChart1"/>
    <dgm:cxn modelId="{C0195FAD-8BD9-4489-8897-74383FC89B05}" type="presParOf" srcId="{ECC91A64-D3BA-417B-BF5E-593AD6094AF0}" destId="{992A9A5E-60B7-4DD9-AB09-48DA9AA9410B}" srcOrd="0" destOrd="0" presId="urn:microsoft.com/office/officeart/2005/8/layout/orgChart1"/>
    <dgm:cxn modelId="{42978575-50B8-442D-A6F0-716334DEBBB9}" type="presParOf" srcId="{992A9A5E-60B7-4DD9-AB09-48DA9AA9410B}" destId="{C551CBB5-54AB-4062-85A3-295AC76775C6}" srcOrd="0" destOrd="0" presId="urn:microsoft.com/office/officeart/2005/8/layout/orgChart1"/>
    <dgm:cxn modelId="{9B560FD1-B98C-49E4-968B-E822DAD2A3CF}" type="presParOf" srcId="{992A9A5E-60B7-4DD9-AB09-48DA9AA9410B}" destId="{D04AAE15-AEB4-4CCC-99B1-75B706D52A32}" srcOrd="1" destOrd="0" presId="urn:microsoft.com/office/officeart/2005/8/layout/orgChart1"/>
    <dgm:cxn modelId="{815D61D1-F541-471A-A173-64E9636AA7F4}" type="presParOf" srcId="{ECC91A64-D3BA-417B-BF5E-593AD6094AF0}" destId="{A5DD96BC-B262-41D6-B674-F480FD030AA9}" srcOrd="1" destOrd="0" presId="urn:microsoft.com/office/officeart/2005/8/layout/orgChart1"/>
    <dgm:cxn modelId="{3BA6681B-F2A0-43DD-BC32-68721B2B2515}" type="presParOf" srcId="{ECC91A64-D3BA-417B-BF5E-593AD6094AF0}" destId="{761EE899-3C10-4013-A406-A46531468017}" srcOrd="2" destOrd="0" presId="urn:microsoft.com/office/officeart/2005/8/layout/orgChart1"/>
    <dgm:cxn modelId="{FB1BD5FC-9130-4A8C-9150-AA31ACCFDE04}" type="presParOf" srcId="{FF571031-5DA4-4248-A67A-FE4305C5EFD8}" destId="{80C4A964-9860-4F70-BE3A-2395DEDF7BAF}" srcOrd="2" destOrd="0" presId="urn:microsoft.com/office/officeart/2005/8/layout/orgChart1"/>
    <dgm:cxn modelId="{B85CC5D8-A5E2-4330-A144-163E0585AC4E}" type="presParOf" srcId="{173350E8-8FE6-4B01-A01B-95E6F68EDB98}" destId="{01FF0715-E13D-48C0-9A51-17AA018B8A73}" srcOrd="6" destOrd="0" presId="urn:microsoft.com/office/officeart/2005/8/layout/orgChart1"/>
    <dgm:cxn modelId="{38FFA9F3-15D6-4499-BACD-4A176F0A346F}" type="presParOf" srcId="{173350E8-8FE6-4B01-A01B-95E6F68EDB98}" destId="{BE5A1530-C9A2-4C4E-9B97-5854D2E18F6C}" srcOrd="7" destOrd="0" presId="urn:microsoft.com/office/officeart/2005/8/layout/orgChart1"/>
    <dgm:cxn modelId="{60717FF6-4116-4296-BCB4-6B09979C4B7B}" type="presParOf" srcId="{BE5A1530-C9A2-4C4E-9B97-5854D2E18F6C}" destId="{A87396D0-D51D-49CF-8BB4-A2FCBB685345}" srcOrd="0" destOrd="0" presId="urn:microsoft.com/office/officeart/2005/8/layout/orgChart1"/>
    <dgm:cxn modelId="{9B0BA7FD-166A-40CB-B76F-00BBD17618E4}" type="presParOf" srcId="{A87396D0-D51D-49CF-8BB4-A2FCBB685345}" destId="{862A47D6-5487-4B02-A9C9-2E39317913E7}" srcOrd="0" destOrd="0" presId="urn:microsoft.com/office/officeart/2005/8/layout/orgChart1"/>
    <dgm:cxn modelId="{F1A8CB9A-526A-4DF5-A364-257D95A1FB46}" type="presParOf" srcId="{A87396D0-D51D-49CF-8BB4-A2FCBB685345}" destId="{37C70715-6A45-43AD-85D0-6EF665CB56B0}" srcOrd="1" destOrd="0" presId="urn:microsoft.com/office/officeart/2005/8/layout/orgChart1"/>
    <dgm:cxn modelId="{012F5841-ACC5-4189-80EB-FE0F5C910B33}" type="presParOf" srcId="{BE5A1530-C9A2-4C4E-9B97-5854D2E18F6C}" destId="{2B3EB389-18E1-43DA-81DE-7A9E8FF76B86}" srcOrd="1" destOrd="0" presId="urn:microsoft.com/office/officeart/2005/8/layout/orgChart1"/>
    <dgm:cxn modelId="{5C367BED-5CEE-47EE-89AA-A54CB76DA08A}" type="presParOf" srcId="{2B3EB389-18E1-43DA-81DE-7A9E8FF76B86}" destId="{5B9D7CEE-8CD3-40D8-A1CB-5408802FC2B8}" srcOrd="0" destOrd="0" presId="urn:microsoft.com/office/officeart/2005/8/layout/orgChart1"/>
    <dgm:cxn modelId="{824079A8-0E6F-4093-8707-D59B8B6DF468}" type="presParOf" srcId="{2B3EB389-18E1-43DA-81DE-7A9E8FF76B86}" destId="{3D94646D-7A20-4976-B6C5-4308BE7A8FE6}" srcOrd="1" destOrd="0" presId="urn:microsoft.com/office/officeart/2005/8/layout/orgChart1"/>
    <dgm:cxn modelId="{2C3F7F9D-178C-4D67-9182-D83EF70B3593}" type="presParOf" srcId="{3D94646D-7A20-4976-B6C5-4308BE7A8FE6}" destId="{18012CAC-39FF-4CC8-A285-C028BFDB5A4C}" srcOrd="0" destOrd="0" presId="urn:microsoft.com/office/officeart/2005/8/layout/orgChart1"/>
    <dgm:cxn modelId="{B186E683-44F1-4DCC-ABFA-763F158F0ED3}" type="presParOf" srcId="{18012CAC-39FF-4CC8-A285-C028BFDB5A4C}" destId="{64C895FF-0CAA-48FA-B465-CCB78F487CFA}" srcOrd="0" destOrd="0" presId="urn:microsoft.com/office/officeart/2005/8/layout/orgChart1"/>
    <dgm:cxn modelId="{0D72FDE6-00F7-4326-AB11-E264F1A5F21D}" type="presParOf" srcId="{18012CAC-39FF-4CC8-A285-C028BFDB5A4C}" destId="{1C1930BC-9844-4622-B2A8-973FAB1A15F2}" srcOrd="1" destOrd="0" presId="urn:microsoft.com/office/officeart/2005/8/layout/orgChart1"/>
    <dgm:cxn modelId="{A1A46B81-CA3A-4365-B285-26276B44CC7E}" type="presParOf" srcId="{3D94646D-7A20-4976-B6C5-4308BE7A8FE6}" destId="{DBE9EB25-9A27-4B7A-BC8F-600AEE9C30A6}" srcOrd="1" destOrd="0" presId="urn:microsoft.com/office/officeart/2005/8/layout/orgChart1"/>
    <dgm:cxn modelId="{18E13463-ED2E-4506-A453-4866172CD6CA}" type="presParOf" srcId="{3D94646D-7A20-4976-B6C5-4308BE7A8FE6}" destId="{F36ECFAC-3E25-4FFA-8BA3-393DFE0E52C4}" srcOrd="2" destOrd="0" presId="urn:microsoft.com/office/officeart/2005/8/layout/orgChart1"/>
    <dgm:cxn modelId="{D78D3D51-6EC4-490D-9093-579BFEDC6505}" type="presParOf" srcId="{2B3EB389-18E1-43DA-81DE-7A9E8FF76B86}" destId="{84650074-B07A-4BAB-B5D4-2B29F16DE4FF}" srcOrd="2" destOrd="0" presId="urn:microsoft.com/office/officeart/2005/8/layout/orgChart1"/>
    <dgm:cxn modelId="{204AEA7C-0309-49F6-961A-BD62C2BBEADB}" type="presParOf" srcId="{2B3EB389-18E1-43DA-81DE-7A9E8FF76B86}" destId="{130AFA7D-419A-44F9-8963-2CE99956799D}" srcOrd="3" destOrd="0" presId="urn:microsoft.com/office/officeart/2005/8/layout/orgChart1"/>
    <dgm:cxn modelId="{EC23FFD5-FABE-4127-84F6-1333180A28CF}" type="presParOf" srcId="{130AFA7D-419A-44F9-8963-2CE99956799D}" destId="{F604C840-DDE7-4BFC-AB8C-0601C8F0EF2D}" srcOrd="0" destOrd="0" presId="urn:microsoft.com/office/officeart/2005/8/layout/orgChart1"/>
    <dgm:cxn modelId="{39B01ECF-CEFD-42EF-9FB4-B496317BD9F1}" type="presParOf" srcId="{F604C840-DDE7-4BFC-AB8C-0601C8F0EF2D}" destId="{7C551896-FE41-47A6-A7E7-3F8A7DC30837}" srcOrd="0" destOrd="0" presId="urn:microsoft.com/office/officeart/2005/8/layout/orgChart1"/>
    <dgm:cxn modelId="{C87868AB-18D7-4CB2-AF54-AFF46BE5DF66}" type="presParOf" srcId="{F604C840-DDE7-4BFC-AB8C-0601C8F0EF2D}" destId="{B1C456BA-4B57-4491-B778-EFC646B5A573}" srcOrd="1" destOrd="0" presId="urn:microsoft.com/office/officeart/2005/8/layout/orgChart1"/>
    <dgm:cxn modelId="{D65F30D0-9A5F-4FBB-BFEF-A25E15922338}" type="presParOf" srcId="{130AFA7D-419A-44F9-8963-2CE99956799D}" destId="{721AB15A-B01E-4F1C-9F4E-52BEF9EFCD92}" srcOrd="1" destOrd="0" presId="urn:microsoft.com/office/officeart/2005/8/layout/orgChart1"/>
    <dgm:cxn modelId="{4032E0B4-E397-4EC6-BF24-93ED9A049618}" type="presParOf" srcId="{130AFA7D-419A-44F9-8963-2CE99956799D}" destId="{C0C0635F-D7A2-4A00-B718-4441AA8E2FA4}" srcOrd="2" destOrd="0" presId="urn:microsoft.com/office/officeart/2005/8/layout/orgChart1"/>
    <dgm:cxn modelId="{FA7598AD-D9CE-4BAE-ABF8-4D3DF4CB69FB}" type="presParOf" srcId="{2B3EB389-18E1-43DA-81DE-7A9E8FF76B86}" destId="{3B9EC14A-62B1-49C3-9BEE-48C0AFAAF566}" srcOrd="4" destOrd="0" presId="urn:microsoft.com/office/officeart/2005/8/layout/orgChart1"/>
    <dgm:cxn modelId="{3E3716EF-28CA-43D1-9816-F7788CA47A25}" type="presParOf" srcId="{2B3EB389-18E1-43DA-81DE-7A9E8FF76B86}" destId="{1B7B2161-8449-4635-8D6B-19662AEC9F6F}" srcOrd="5" destOrd="0" presId="urn:microsoft.com/office/officeart/2005/8/layout/orgChart1"/>
    <dgm:cxn modelId="{6D547BF0-22C5-484F-9542-050C83CF1965}" type="presParOf" srcId="{1B7B2161-8449-4635-8D6B-19662AEC9F6F}" destId="{0D90BAAB-6C6B-490B-97F8-4D883635838B}" srcOrd="0" destOrd="0" presId="urn:microsoft.com/office/officeart/2005/8/layout/orgChart1"/>
    <dgm:cxn modelId="{759FB0F8-7CD7-4519-B1F8-3671D0E7BCC2}" type="presParOf" srcId="{0D90BAAB-6C6B-490B-97F8-4D883635838B}" destId="{E1265E3D-FCA7-46DD-86F6-FD21DBC6D6BA}" srcOrd="0" destOrd="0" presId="urn:microsoft.com/office/officeart/2005/8/layout/orgChart1"/>
    <dgm:cxn modelId="{92915DEB-0130-4484-8476-0D4F64E25D11}" type="presParOf" srcId="{0D90BAAB-6C6B-490B-97F8-4D883635838B}" destId="{4DD3DE97-E389-4A59-83C0-63DD66EB5897}" srcOrd="1" destOrd="0" presId="urn:microsoft.com/office/officeart/2005/8/layout/orgChart1"/>
    <dgm:cxn modelId="{BD969E3B-4E49-4B31-AD35-1F8C139463A4}" type="presParOf" srcId="{1B7B2161-8449-4635-8D6B-19662AEC9F6F}" destId="{50939BBA-8461-4A0A-849B-0452E1E3F1F3}" srcOrd="1" destOrd="0" presId="urn:microsoft.com/office/officeart/2005/8/layout/orgChart1"/>
    <dgm:cxn modelId="{D8BAAAC1-E323-4203-ACA9-C6E8F1B8D4E5}" type="presParOf" srcId="{1B7B2161-8449-4635-8D6B-19662AEC9F6F}" destId="{17D12F85-48E1-4FFB-AF36-3ECE8A886203}" srcOrd="2" destOrd="0" presId="urn:microsoft.com/office/officeart/2005/8/layout/orgChart1"/>
    <dgm:cxn modelId="{48F655BF-2817-4C31-AD73-BFE3EBFC5477}" type="presParOf" srcId="{BE5A1530-C9A2-4C4E-9B97-5854D2E18F6C}" destId="{26F8A1DB-57AE-416A-9F8B-6109278BA722}" srcOrd="2" destOrd="0" presId="urn:microsoft.com/office/officeart/2005/8/layout/orgChart1"/>
    <dgm:cxn modelId="{8ADF627E-0B8B-47D3-971B-5F953F8CD162}" type="presParOf" srcId="{173350E8-8FE6-4B01-A01B-95E6F68EDB98}" destId="{21E7E77B-90BA-4C9F-A21F-D1A1D46AAA17}" srcOrd="8" destOrd="0" presId="urn:microsoft.com/office/officeart/2005/8/layout/orgChart1"/>
    <dgm:cxn modelId="{F51E4117-C911-4A27-BD2D-AC2AF03E5A92}" type="presParOf" srcId="{173350E8-8FE6-4B01-A01B-95E6F68EDB98}" destId="{6E99B477-D41C-4A7C-9A44-9569B46FD3E0}" srcOrd="9" destOrd="0" presId="urn:microsoft.com/office/officeart/2005/8/layout/orgChart1"/>
    <dgm:cxn modelId="{C94312C4-92B2-4C13-9A18-928B8641B64D}" type="presParOf" srcId="{6E99B477-D41C-4A7C-9A44-9569B46FD3E0}" destId="{F5D6C853-EE98-40ED-9D15-0ADF556C9070}" srcOrd="0" destOrd="0" presId="urn:microsoft.com/office/officeart/2005/8/layout/orgChart1"/>
    <dgm:cxn modelId="{C718AB1E-E1CB-435E-83B3-716E73BE34AA}" type="presParOf" srcId="{F5D6C853-EE98-40ED-9D15-0ADF556C9070}" destId="{73A11CEA-91DD-4094-96A4-4A7BFBFACEE5}" srcOrd="0" destOrd="0" presId="urn:microsoft.com/office/officeart/2005/8/layout/orgChart1"/>
    <dgm:cxn modelId="{A4F795B2-2CA0-4899-B276-ED40C34E2DF0}" type="presParOf" srcId="{F5D6C853-EE98-40ED-9D15-0ADF556C9070}" destId="{FC5E254F-C466-475A-880A-43924BBBA275}" srcOrd="1" destOrd="0" presId="urn:microsoft.com/office/officeart/2005/8/layout/orgChart1"/>
    <dgm:cxn modelId="{5E616259-FB46-48AD-A0CC-55C15B390E9E}" type="presParOf" srcId="{6E99B477-D41C-4A7C-9A44-9569B46FD3E0}" destId="{0C186A72-E765-463F-A82C-AFA2593F1995}" srcOrd="1" destOrd="0" presId="urn:microsoft.com/office/officeart/2005/8/layout/orgChart1"/>
    <dgm:cxn modelId="{2FCFAE64-3C8D-4264-8368-E9A64254AB11}" type="presParOf" srcId="{6E99B477-D41C-4A7C-9A44-9569B46FD3E0}" destId="{A77CAA65-E7B7-4289-8467-F78C4EB2E08E}" srcOrd="2" destOrd="0" presId="urn:microsoft.com/office/officeart/2005/8/layout/orgChart1"/>
    <dgm:cxn modelId="{491C3E27-8FAE-4404-BF3A-771DD77D28B9}" type="presParOf" srcId="{173350E8-8FE6-4B01-A01B-95E6F68EDB98}" destId="{94CB4EF4-ABFF-4679-B427-50FE47D5B1B1}" srcOrd="10" destOrd="0" presId="urn:microsoft.com/office/officeart/2005/8/layout/orgChart1"/>
    <dgm:cxn modelId="{C8E98EB1-4891-4A3B-845E-E281F0B0CB2D}" type="presParOf" srcId="{173350E8-8FE6-4B01-A01B-95E6F68EDB98}" destId="{F6C6D9BC-8C54-4E2A-8068-EBC837A770DE}" srcOrd="11" destOrd="0" presId="urn:microsoft.com/office/officeart/2005/8/layout/orgChart1"/>
    <dgm:cxn modelId="{C6D2B3B5-B07C-4623-989F-D0127C0C2597}" type="presParOf" srcId="{F6C6D9BC-8C54-4E2A-8068-EBC837A770DE}" destId="{CFFAB644-3E7E-47CD-8CC9-64BA5141662E}" srcOrd="0" destOrd="0" presId="urn:microsoft.com/office/officeart/2005/8/layout/orgChart1"/>
    <dgm:cxn modelId="{017C44B2-4641-418D-BFF7-A42FFB6805ED}" type="presParOf" srcId="{CFFAB644-3E7E-47CD-8CC9-64BA5141662E}" destId="{8068EF0A-D854-4615-A627-8D50E46FB0C7}" srcOrd="0" destOrd="0" presId="urn:microsoft.com/office/officeart/2005/8/layout/orgChart1"/>
    <dgm:cxn modelId="{0CFB300A-5242-4004-9DC4-49BFE85D0275}" type="presParOf" srcId="{CFFAB644-3E7E-47CD-8CC9-64BA5141662E}" destId="{6851C55A-7D96-41DB-9A15-071EFB4757DF}" srcOrd="1" destOrd="0" presId="urn:microsoft.com/office/officeart/2005/8/layout/orgChart1"/>
    <dgm:cxn modelId="{BD3DEBA0-8DFC-43CF-877D-FB5898533F48}" type="presParOf" srcId="{F6C6D9BC-8C54-4E2A-8068-EBC837A770DE}" destId="{389D7D67-D544-40B3-8D5F-2D4195E6A07F}" srcOrd="1" destOrd="0" presId="urn:microsoft.com/office/officeart/2005/8/layout/orgChart1"/>
    <dgm:cxn modelId="{7F700BD4-9E46-41A8-85F9-351AFEB6357A}" type="presParOf" srcId="{F6C6D9BC-8C54-4E2A-8068-EBC837A770DE}" destId="{89FB595C-5621-470E-B6BA-F936C0A193A0}" srcOrd="2" destOrd="0" presId="urn:microsoft.com/office/officeart/2005/8/layout/orgChart1"/>
    <dgm:cxn modelId="{EC2311F8-EF3D-4146-A055-9D32D19A9BBE}" type="presParOf" srcId="{173350E8-8FE6-4B01-A01B-95E6F68EDB98}" destId="{FA272CDD-E041-4DD8-A5D3-40D6B57B664F}" srcOrd="12" destOrd="0" presId="urn:microsoft.com/office/officeart/2005/8/layout/orgChart1"/>
    <dgm:cxn modelId="{79DE05A8-5172-4215-841A-B926B6A7D2B1}" type="presParOf" srcId="{173350E8-8FE6-4B01-A01B-95E6F68EDB98}" destId="{91216B67-6228-4F8D-9A0B-D74CE355E6AE}" srcOrd="13" destOrd="0" presId="urn:microsoft.com/office/officeart/2005/8/layout/orgChart1"/>
    <dgm:cxn modelId="{F90E50C2-CB7D-491D-A9CC-D8273119A930}" type="presParOf" srcId="{91216B67-6228-4F8D-9A0B-D74CE355E6AE}" destId="{536B61EB-05E5-446A-BDC3-283C1BE19A41}" srcOrd="0" destOrd="0" presId="urn:microsoft.com/office/officeart/2005/8/layout/orgChart1"/>
    <dgm:cxn modelId="{1E4DC1F7-D96D-4955-B489-6099993D1542}" type="presParOf" srcId="{536B61EB-05E5-446A-BDC3-283C1BE19A41}" destId="{D1EAC859-40E2-451B-846D-076D89853D0C}" srcOrd="0" destOrd="0" presId="urn:microsoft.com/office/officeart/2005/8/layout/orgChart1"/>
    <dgm:cxn modelId="{1A882D0F-E043-48DB-BF2B-70F5E5A3D4CE}" type="presParOf" srcId="{536B61EB-05E5-446A-BDC3-283C1BE19A41}" destId="{3B8EEBA8-A1E1-41FF-80C2-B10710881AC5}" srcOrd="1" destOrd="0" presId="urn:microsoft.com/office/officeart/2005/8/layout/orgChart1"/>
    <dgm:cxn modelId="{7216A87E-57D6-4DB1-A348-39801D0C1439}" type="presParOf" srcId="{91216B67-6228-4F8D-9A0B-D74CE355E6AE}" destId="{731A35F4-8AF5-47FD-82A7-9537A30FC8D4}" srcOrd="1" destOrd="0" presId="urn:microsoft.com/office/officeart/2005/8/layout/orgChart1"/>
    <dgm:cxn modelId="{28D2A65B-65DE-4BE3-B458-69BA8B06B131}" type="presParOf" srcId="{91216B67-6228-4F8D-9A0B-D74CE355E6AE}" destId="{C519CD84-BC61-4E4F-8096-AFE1919E3778}" srcOrd="2" destOrd="0" presId="urn:microsoft.com/office/officeart/2005/8/layout/orgChart1"/>
    <dgm:cxn modelId="{6A087D12-2A7B-431F-B805-A708CBE5962B}" type="presParOf" srcId="{DB17A12B-182A-468F-BB53-0E3278FF36E2}" destId="{7A044378-66C9-4907-8BB9-AB08D617B1A4}" srcOrd="2" destOrd="0" presId="urn:microsoft.com/office/officeart/2005/8/layout/orgChart1"/>
    <dgm:cxn modelId="{7509C7B6-C097-4D9B-95D6-8258F6893CBB}" type="presParOf" srcId="{A74F7A36-D396-46BB-9AF4-C400DFD01993}" destId="{6FB57EE8-E252-44A4-A938-AF89F95EA92C}" srcOrd="2" destOrd="0" presId="urn:microsoft.com/office/officeart/2005/8/layout/orgChart1"/>
    <dgm:cxn modelId="{D80B066B-77C7-4562-A20B-1AB4D3369C58}" type="presParOf" srcId="{6FB57EE8-E252-44A4-A938-AF89F95EA92C}" destId="{11EDC9B1-E4DC-4B4F-A68D-193FB2386A89}" srcOrd="0" destOrd="0" presId="urn:microsoft.com/office/officeart/2005/8/layout/orgChart1"/>
    <dgm:cxn modelId="{4B89863D-7992-49BF-9E2E-2C941EFD52E8}" type="presParOf" srcId="{6FB57EE8-E252-44A4-A938-AF89F95EA92C}" destId="{ED603CA0-CB4C-448E-8D9A-A04D92CF095E}" srcOrd="1" destOrd="0" presId="urn:microsoft.com/office/officeart/2005/8/layout/orgChart1"/>
    <dgm:cxn modelId="{14260F7A-38B4-4892-B9BD-23BADBFB29CD}" type="presParOf" srcId="{ED603CA0-CB4C-448E-8D9A-A04D92CF095E}" destId="{9F5D082E-DC8E-4AAD-8F3E-4523E43ED166}" srcOrd="0" destOrd="0" presId="urn:microsoft.com/office/officeart/2005/8/layout/orgChart1"/>
    <dgm:cxn modelId="{720C0FD8-CF55-474F-8889-8722467B23DE}" type="presParOf" srcId="{9F5D082E-DC8E-4AAD-8F3E-4523E43ED166}" destId="{80067C42-510E-4235-B110-338D0B495DC8}" srcOrd="0" destOrd="0" presId="urn:microsoft.com/office/officeart/2005/8/layout/orgChart1"/>
    <dgm:cxn modelId="{B71C5F73-9A82-4F3B-A020-28A911A66506}" type="presParOf" srcId="{9F5D082E-DC8E-4AAD-8F3E-4523E43ED166}" destId="{18A07233-8647-40DD-A502-5210E40FA6FB}" srcOrd="1" destOrd="0" presId="urn:microsoft.com/office/officeart/2005/8/layout/orgChart1"/>
    <dgm:cxn modelId="{9AC0D43D-57D9-4FBC-BBE1-C6A4CCDC6A15}" type="presParOf" srcId="{ED603CA0-CB4C-448E-8D9A-A04D92CF095E}" destId="{68CEBD4F-EED9-48CB-BA77-725E9DE3D65E}" srcOrd="1" destOrd="0" presId="urn:microsoft.com/office/officeart/2005/8/layout/orgChart1"/>
    <dgm:cxn modelId="{1D07083C-8450-4F00-965A-7833FF1D423D}" type="presParOf" srcId="{ED603CA0-CB4C-448E-8D9A-A04D92CF095E}" destId="{2E083D39-1DC6-4B95-9847-3839F4EC2BC8}" srcOrd="2" destOrd="0" presId="urn:microsoft.com/office/officeart/2005/8/layout/orgChart1"/>
    <dgm:cxn modelId="{0242A2B6-A7E0-471D-A6C9-DEA64A1FBA6C}" type="presParOf" srcId="{6FB57EE8-E252-44A4-A938-AF89F95EA92C}" destId="{65DE73D5-429E-4BAC-BE6C-0FBDE6E4179D}" srcOrd="2" destOrd="0" presId="urn:microsoft.com/office/officeart/2005/8/layout/orgChart1"/>
    <dgm:cxn modelId="{B87F85CF-0E77-4AA8-9448-2ACE34C1F6DB}" type="presParOf" srcId="{6FB57EE8-E252-44A4-A938-AF89F95EA92C}" destId="{7AEC6B1C-9AD1-4A1D-A9D8-45D751471B1F}" srcOrd="3" destOrd="0" presId="urn:microsoft.com/office/officeart/2005/8/layout/orgChart1"/>
    <dgm:cxn modelId="{DF42F5BA-156F-41B2-821F-493CD697B2E7}" type="presParOf" srcId="{7AEC6B1C-9AD1-4A1D-A9D8-45D751471B1F}" destId="{CC695537-54AD-4D82-86B1-5DB0417C2360}" srcOrd="0" destOrd="0" presId="urn:microsoft.com/office/officeart/2005/8/layout/orgChart1"/>
    <dgm:cxn modelId="{7691AD7A-DCE1-48F0-B285-20627C854928}" type="presParOf" srcId="{CC695537-54AD-4D82-86B1-5DB0417C2360}" destId="{2C87AA58-8ECF-4EBA-8DC0-E200B4113011}" srcOrd="0" destOrd="0" presId="urn:microsoft.com/office/officeart/2005/8/layout/orgChart1"/>
    <dgm:cxn modelId="{0835750F-D038-4DF3-88EF-168589F66DCA}" type="presParOf" srcId="{CC695537-54AD-4D82-86B1-5DB0417C2360}" destId="{827310FF-047C-44CB-8B65-A7B10AD01103}" srcOrd="1" destOrd="0" presId="urn:microsoft.com/office/officeart/2005/8/layout/orgChart1"/>
    <dgm:cxn modelId="{6BF9AF9D-67EB-4CD1-AE58-4287960E00C7}" type="presParOf" srcId="{7AEC6B1C-9AD1-4A1D-A9D8-45D751471B1F}" destId="{A1E134E3-693F-4DFE-A29C-604C8B43EC60}" srcOrd="1" destOrd="0" presId="urn:microsoft.com/office/officeart/2005/8/layout/orgChart1"/>
    <dgm:cxn modelId="{98839A9A-E06F-4E36-BEF3-BDA74DF41223}" type="presParOf" srcId="{7AEC6B1C-9AD1-4A1D-A9D8-45D751471B1F}" destId="{1C058766-5FD4-4ED2-BE45-1E28ED8ABC44}" srcOrd="2" destOrd="0" presId="urn:microsoft.com/office/officeart/2005/8/layout/orgChart1"/>
    <dgm:cxn modelId="{2746864E-88D7-4BAD-B154-7B882314A0DC}" type="presParOf" srcId="{6FB57EE8-E252-44A4-A938-AF89F95EA92C}" destId="{F6C43789-CB89-4B79-9372-931C6CF0A0AE}" srcOrd="4" destOrd="0" presId="urn:microsoft.com/office/officeart/2005/8/layout/orgChart1"/>
    <dgm:cxn modelId="{F5393071-AB6E-4024-81DB-459055494D93}" type="presParOf" srcId="{6FB57EE8-E252-44A4-A938-AF89F95EA92C}" destId="{C0F1A719-0FA2-4546-AD90-365CB19F3558}" srcOrd="5" destOrd="0" presId="urn:microsoft.com/office/officeart/2005/8/layout/orgChart1"/>
    <dgm:cxn modelId="{92C09641-945A-4120-A6E5-AC9D8F134C85}" type="presParOf" srcId="{C0F1A719-0FA2-4546-AD90-365CB19F3558}" destId="{53DA5005-2CE8-4C1C-A518-73ECE185B73B}" srcOrd="0" destOrd="0" presId="urn:microsoft.com/office/officeart/2005/8/layout/orgChart1"/>
    <dgm:cxn modelId="{D8701DF2-DBB3-47E7-A323-3D878B5FC514}" type="presParOf" srcId="{53DA5005-2CE8-4C1C-A518-73ECE185B73B}" destId="{9133DDE2-5111-4C4C-A5C9-CF387D6EC7E8}" srcOrd="0" destOrd="0" presId="urn:microsoft.com/office/officeart/2005/8/layout/orgChart1"/>
    <dgm:cxn modelId="{2F1D95EF-BFD4-48AB-B9EB-3D00444BB522}" type="presParOf" srcId="{53DA5005-2CE8-4C1C-A518-73ECE185B73B}" destId="{BB832B62-2B60-4772-A8E7-02FADB99E81A}" srcOrd="1" destOrd="0" presId="urn:microsoft.com/office/officeart/2005/8/layout/orgChart1"/>
    <dgm:cxn modelId="{71FD35AB-1AA0-4ED2-9EC1-5821E6B7466B}" type="presParOf" srcId="{C0F1A719-0FA2-4546-AD90-365CB19F3558}" destId="{9625077B-CDE9-4E16-912C-CAF8A1150729}" srcOrd="1" destOrd="0" presId="urn:microsoft.com/office/officeart/2005/8/layout/orgChart1"/>
    <dgm:cxn modelId="{8DD65ECD-9F8C-42CD-A3E8-6DE170DFDDF3}" type="presParOf" srcId="{C0F1A719-0FA2-4546-AD90-365CB19F3558}" destId="{EF5954F0-31F9-4835-80A0-A58DAA3E1FAC}" srcOrd="2" destOrd="0" presId="urn:microsoft.com/office/officeart/2005/8/layout/orgChart1"/>
    <dgm:cxn modelId="{2D905207-DB7B-4DA7-AE7D-EE016FA10383}" type="presParOf" srcId="{6FB57EE8-E252-44A4-A938-AF89F95EA92C}" destId="{72A12DD6-B92F-4B28-A801-820B351ECA18}" srcOrd="6" destOrd="0" presId="urn:microsoft.com/office/officeart/2005/8/layout/orgChart1"/>
    <dgm:cxn modelId="{E0899241-223E-423A-AD9B-C7624AE9B57D}" type="presParOf" srcId="{6FB57EE8-E252-44A4-A938-AF89F95EA92C}" destId="{0E6C667A-38F8-464D-843C-9CEA72B76E6F}" srcOrd="7" destOrd="0" presId="urn:microsoft.com/office/officeart/2005/8/layout/orgChart1"/>
    <dgm:cxn modelId="{12B13AE1-A7BE-4C7F-BBB7-225E17CD0B0B}" type="presParOf" srcId="{0E6C667A-38F8-464D-843C-9CEA72B76E6F}" destId="{F3F0B4D0-4E76-4705-832E-A63B9B47462E}" srcOrd="0" destOrd="0" presId="urn:microsoft.com/office/officeart/2005/8/layout/orgChart1"/>
    <dgm:cxn modelId="{A3DA3FD1-A3D2-4D85-9991-7E9895B9A646}" type="presParOf" srcId="{F3F0B4D0-4E76-4705-832E-A63B9B47462E}" destId="{F6FA3C6B-A7D1-459B-8DC0-AC82EEB8EBA2}" srcOrd="0" destOrd="0" presId="urn:microsoft.com/office/officeart/2005/8/layout/orgChart1"/>
    <dgm:cxn modelId="{45B9F3C9-F21E-4EE3-B485-DE16ACD7FB65}" type="presParOf" srcId="{F3F0B4D0-4E76-4705-832E-A63B9B47462E}" destId="{CC5068FD-6D1B-421B-9520-2813347F754B}" srcOrd="1" destOrd="0" presId="urn:microsoft.com/office/officeart/2005/8/layout/orgChart1"/>
    <dgm:cxn modelId="{2ED84FF0-A48F-478B-8802-98C06E3A50FE}" type="presParOf" srcId="{0E6C667A-38F8-464D-843C-9CEA72B76E6F}" destId="{C41E5275-EADD-4CB0-BCC0-6D2B8EC4ABB7}" srcOrd="1" destOrd="0" presId="urn:microsoft.com/office/officeart/2005/8/layout/orgChart1"/>
    <dgm:cxn modelId="{53C11A09-F6CF-4F3A-BE63-D955A1844729}" type="presParOf" srcId="{0E6C667A-38F8-464D-843C-9CEA72B76E6F}" destId="{A96EE88F-44B9-4296-8845-C85B47A60571}" srcOrd="2" destOrd="0" presId="urn:microsoft.com/office/officeart/2005/8/layout/orgChart1"/>
    <dgm:cxn modelId="{7FD02228-3D2F-4CCD-99FC-8394C90256F5}" type="presParOf" srcId="{6FB57EE8-E252-44A4-A938-AF89F95EA92C}" destId="{1D491046-ADE3-42DF-B184-19C729BD55AE}" srcOrd="8" destOrd="0" presId="urn:microsoft.com/office/officeart/2005/8/layout/orgChart1"/>
    <dgm:cxn modelId="{BDFFCD01-11C1-4270-BA2D-907BBC9F2EFD}" type="presParOf" srcId="{6FB57EE8-E252-44A4-A938-AF89F95EA92C}" destId="{80354162-51F0-4B9D-BAE9-A9E8497354FF}" srcOrd="9" destOrd="0" presId="urn:microsoft.com/office/officeart/2005/8/layout/orgChart1"/>
    <dgm:cxn modelId="{01ABBEF4-367E-48A9-B050-3F3FE49CECCF}" type="presParOf" srcId="{80354162-51F0-4B9D-BAE9-A9E8497354FF}" destId="{566158E1-A677-4861-AEF7-E6B9642D4102}" srcOrd="0" destOrd="0" presId="urn:microsoft.com/office/officeart/2005/8/layout/orgChart1"/>
    <dgm:cxn modelId="{2B4D8A25-CEB7-4958-93F9-65DE856D0916}" type="presParOf" srcId="{566158E1-A677-4861-AEF7-E6B9642D4102}" destId="{6E50B2C8-8B13-43ED-AF07-B00FA914B27C}" srcOrd="0" destOrd="0" presId="urn:microsoft.com/office/officeart/2005/8/layout/orgChart1"/>
    <dgm:cxn modelId="{4270A187-954A-44CF-B8D7-F16735E00C87}" type="presParOf" srcId="{566158E1-A677-4861-AEF7-E6B9642D4102}" destId="{0D9E560C-F46A-4606-9F21-583B7CECC2EA}" srcOrd="1" destOrd="0" presId="urn:microsoft.com/office/officeart/2005/8/layout/orgChart1"/>
    <dgm:cxn modelId="{9A19604F-961F-4732-BA57-5AF0BD3A88E1}" type="presParOf" srcId="{80354162-51F0-4B9D-BAE9-A9E8497354FF}" destId="{0F9C81D4-6AC6-4EC2-B424-472271C0E29B}" srcOrd="1" destOrd="0" presId="urn:microsoft.com/office/officeart/2005/8/layout/orgChart1"/>
    <dgm:cxn modelId="{E354E83E-2450-41EB-A27E-9542AC3D011E}" type="presParOf" srcId="{80354162-51F0-4B9D-BAE9-A9E8497354FF}" destId="{7A18DF68-A773-4FE3-BD91-1B154EB649C5}" srcOrd="2" destOrd="0" presId="urn:microsoft.com/office/officeart/2005/8/layout/orgChart1"/>
    <dgm:cxn modelId="{096F744F-A61C-4407-B35C-5E6FE15B51B0}" type="presParOf" srcId="{6FB57EE8-E252-44A4-A938-AF89F95EA92C}" destId="{090966A6-2541-4BCB-B8D9-9559D5C98DE2}" srcOrd="10" destOrd="0" presId="urn:microsoft.com/office/officeart/2005/8/layout/orgChart1"/>
    <dgm:cxn modelId="{BF0F2295-C5AD-4E56-BCA4-9A059570964D}" type="presParOf" srcId="{6FB57EE8-E252-44A4-A938-AF89F95EA92C}" destId="{311D8768-CF2F-4B4B-8823-88A82E96A38F}" srcOrd="11" destOrd="0" presId="urn:microsoft.com/office/officeart/2005/8/layout/orgChart1"/>
    <dgm:cxn modelId="{86C30681-1DE9-468A-8361-4AB67D79F3B5}" type="presParOf" srcId="{311D8768-CF2F-4B4B-8823-88A82E96A38F}" destId="{B6D8ED08-33CD-4FAD-9A5C-3AD89E656ADB}" srcOrd="0" destOrd="0" presId="urn:microsoft.com/office/officeart/2005/8/layout/orgChart1"/>
    <dgm:cxn modelId="{51E6A4CC-871B-4841-88E8-2850287CDB32}" type="presParOf" srcId="{B6D8ED08-33CD-4FAD-9A5C-3AD89E656ADB}" destId="{719904E6-81DF-4782-AEC2-EF128543F22D}" srcOrd="0" destOrd="0" presId="urn:microsoft.com/office/officeart/2005/8/layout/orgChart1"/>
    <dgm:cxn modelId="{CEB89BAB-4446-457F-BF2B-EEC258BD0066}" type="presParOf" srcId="{B6D8ED08-33CD-4FAD-9A5C-3AD89E656ADB}" destId="{AB25996B-C642-4574-BC3C-C28E825622A4}" srcOrd="1" destOrd="0" presId="urn:microsoft.com/office/officeart/2005/8/layout/orgChart1"/>
    <dgm:cxn modelId="{442CDBCF-1EC9-4201-BC76-2415283A1AB4}" type="presParOf" srcId="{311D8768-CF2F-4B4B-8823-88A82E96A38F}" destId="{F662AE96-DD78-463C-955D-4213F827FD45}" srcOrd="1" destOrd="0" presId="urn:microsoft.com/office/officeart/2005/8/layout/orgChart1"/>
    <dgm:cxn modelId="{E9385115-8AE3-4AF4-A5BF-416761B04D0E}" type="presParOf" srcId="{311D8768-CF2F-4B4B-8823-88A82E96A38F}" destId="{2CD32727-215C-4E10-AB37-E42F7D3F38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966A6-2541-4BCB-B8D9-9559D5C98DE2}">
      <dsp:nvSpPr>
        <dsp:cNvPr id="0" name=""/>
        <dsp:cNvSpPr/>
      </dsp:nvSpPr>
      <dsp:spPr>
        <a:xfrm>
          <a:off x="4285206" y="798841"/>
          <a:ext cx="91440" cy="672288"/>
        </a:xfrm>
        <a:custGeom>
          <a:avLst/>
          <a:gdLst/>
          <a:ahLst/>
          <a:cxnLst/>
          <a:rect l="0" t="0" r="0" b="0"/>
          <a:pathLst>
            <a:path>
              <a:moveTo>
                <a:pt x="45720" y="0"/>
              </a:moveTo>
              <a:lnTo>
                <a:pt x="45720" y="672288"/>
              </a:lnTo>
              <a:lnTo>
                <a:pt x="137075" y="6722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91046-ADE3-42DF-B184-19C729BD55AE}">
      <dsp:nvSpPr>
        <dsp:cNvPr id="0" name=""/>
        <dsp:cNvSpPr/>
      </dsp:nvSpPr>
      <dsp:spPr>
        <a:xfrm>
          <a:off x="4233789" y="798841"/>
          <a:ext cx="97137" cy="672288"/>
        </a:xfrm>
        <a:custGeom>
          <a:avLst/>
          <a:gdLst/>
          <a:ahLst/>
          <a:cxnLst/>
          <a:rect l="0" t="0" r="0" b="0"/>
          <a:pathLst>
            <a:path>
              <a:moveTo>
                <a:pt x="97137" y="0"/>
              </a:moveTo>
              <a:lnTo>
                <a:pt x="97137" y="672288"/>
              </a:lnTo>
              <a:lnTo>
                <a:pt x="0" y="6722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12DD6-B92F-4B28-A801-820B351ECA18}">
      <dsp:nvSpPr>
        <dsp:cNvPr id="0" name=""/>
        <dsp:cNvSpPr/>
      </dsp:nvSpPr>
      <dsp:spPr>
        <a:xfrm>
          <a:off x="4285206" y="798841"/>
          <a:ext cx="91440" cy="471854"/>
        </a:xfrm>
        <a:custGeom>
          <a:avLst/>
          <a:gdLst/>
          <a:ahLst/>
          <a:cxnLst/>
          <a:rect l="0" t="0" r="0" b="0"/>
          <a:pathLst>
            <a:path>
              <a:moveTo>
                <a:pt x="45720" y="0"/>
              </a:moveTo>
              <a:lnTo>
                <a:pt x="45720" y="471854"/>
              </a:lnTo>
              <a:lnTo>
                <a:pt x="137075" y="4718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43789-CB89-4B79-9372-931C6CF0A0AE}">
      <dsp:nvSpPr>
        <dsp:cNvPr id="0" name=""/>
        <dsp:cNvSpPr/>
      </dsp:nvSpPr>
      <dsp:spPr>
        <a:xfrm>
          <a:off x="4228791" y="798841"/>
          <a:ext cx="102135" cy="471854"/>
        </a:xfrm>
        <a:custGeom>
          <a:avLst/>
          <a:gdLst/>
          <a:ahLst/>
          <a:cxnLst/>
          <a:rect l="0" t="0" r="0" b="0"/>
          <a:pathLst>
            <a:path>
              <a:moveTo>
                <a:pt x="102135" y="0"/>
              </a:moveTo>
              <a:lnTo>
                <a:pt x="102135" y="471854"/>
              </a:lnTo>
              <a:lnTo>
                <a:pt x="0" y="4718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E73D5-429E-4BAC-BE6C-0FBDE6E4179D}">
      <dsp:nvSpPr>
        <dsp:cNvPr id="0" name=""/>
        <dsp:cNvSpPr/>
      </dsp:nvSpPr>
      <dsp:spPr>
        <a:xfrm>
          <a:off x="4285206" y="798841"/>
          <a:ext cx="91440" cy="281818"/>
        </a:xfrm>
        <a:custGeom>
          <a:avLst/>
          <a:gdLst/>
          <a:ahLst/>
          <a:cxnLst/>
          <a:rect l="0" t="0" r="0" b="0"/>
          <a:pathLst>
            <a:path>
              <a:moveTo>
                <a:pt x="45720" y="0"/>
              </a:moveTo>
              <a:lnTo>
                <a:pt x="45720" y="281818"/>
              </a:lnTo>
              <a:lnTo>
                <a:pt x="137075" y="2818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DC9B1-E4DC-4B4F-A68D-193FB2386A89}">
      <dsp:nvSpPr>
        <dsp:cNvPr id="0" name=""/>
        <dsp:cNvSpPr/>
      </dsp:nvSpPr>
      <dsp:spPr>
        <a:xfrm>
          <a:off x="4228791" y="798841"/>
          <a:ext cx="102135" cy="281818"/>
        </a:xfrm>
        <a:custGeom>
          <a:avLst/>
          <a:gdLst/>
          <a:ahLst/>
          <a:cxnLst/>
          <a:rect l="0" t="0" r="0" b="0"/>
          <a:pathLst>
            <a:path>
              <a:moveTo>
                <a:pt x="102135" y="0"/>
              </a:moveTo>
              <a:lnTo>
                <a:pt x="102135" y="281818"/>
              </a:lnTo>
              <a:lnTo>
                <a:pt x="0" y="2818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272CDD-E041-4DD8-A5D3-40D6B57B664F}">
      <dsp:nvSpPr>
        <dsp:cNvPr id="0" name=""/>
        <dsp:cNvSpPr/>
      </dsp:nvSpPr>
      <dsp:spPr>
        <a:xfrm>
          <a:off x="6467983" y="1880431"/>
          <a:ext cx="2605593" cy="206152"/>
        </a:xfrm>
        <a:custGeom>
          <a:avLst/>
          <a:gdLst/>
          <a:ahLst/>
          <a:cxnLst/>
          <a:rect l="0" t="0" r="0" b="0"/>
          <a:pathLst>
            <a:path>
              <a:moveTo>
                <a:pt x="0" y="0"/>
              </a:moveTo>
              <a:lnTo>
                <a:pt x="0" y="116596"/>
              </a:lnTo>
              <a:lnTo>
                <a:pt x="2605593" y="116596"/>
              </a:lnTo>
              <a:lnTo>
                <a:pt x="2605593" y="20615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B4EF4-ABFF-4679-B427-50FE47D5B1B1}">
      <dsp:nvSpPr>
        <dsp:cNvPr id="0" name=""/>
        <dsp:cNvSpPr/>
      </dsp:nvSpPr>
      <dsp:spPr>
        <a:xfrm>
          <a:off x="6467983" y="1880431"/>
          <a:ext cx="1882915" cy="209043"/>
        </a:xfrm>
        <a:custGeom>
          <a:avLst/>
          <a:gdLst/>
          <a:ahLst/>
          <a:cxnLst/>
          <a:rect l="0" t="0" r="0" b="0"/>
          <a:pathLst>
            <a:path>
              <a:moveTo>
                <a:pt x="0" y="0"/>
              </a:moveTo>
              <a:lnTo>
                <a:pt x="0" y="119488"/>
              </a:lnTo>
              <a:lnTo>
                <a:pt x="1882915" y="119488"/>
              </a:lnTo>
              <a:lnTo>
                <a:pt x="1882915" y="20904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7E77B-90BA-4C9F-A21F-D1A1D46AAA17}">
      <dsp:nvSpPr>
        <dsp:cNvPr id="0" name=""/>
        <dsp:cNvSpPr/>
      </dsp:nvSpPr>
      <dsp:spPr>
        <a:xfrm>
          <a:off x="6467983" y="1880431"/>
          <a:ext cx="1166642" cy="206403"/>
        </a:xfrm>
        <a:custGeom>
          <a:avLst/>
          <a:gdLst/>
          <a:ahLst/>
          <a:cxnLst/>
          <a:rect l="0" t="0" r="0" b="0"/>
          <a:pathLst>
            <a:path>
              <a:moveTo>
                <a:pt x="0" y="0"/>
              </a:moveTo>
              <a:lnTo>
                <a:pt x="0" y="116848"/>
              </a:lnTo>
              <a:lnTo>
                <a:pt x="1166642" y="116848"/>
              </a:lnTo>
              <a:lnTo>
                <a:pt x="1166642" y="20640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9EC14A-62B1-49C3-9BEE-48C0AFAAF566}">
      <dsp:nvSpPr>
        <dsp:cNvPr id="0" name=""/>
        <dsp:cNvSpPr/>
      </dsp:nvSpPr>
      <dsp:spPr>
        <a:xfrm>
          <a:off x="6743967" y="2284326"/>
          <a:ext cx="608217" cy="261855"/>
        </a:xfrm>
        <a:custGeom>
          <a:avLst/>
          <a:gdLst/>
          <a:ahLst/>
          <a:cxnLst/>
          <a:rect l="0" t="0" r="0" b="0"/>
          <a:pathLst>
            <a:path>
              <a:moveTo>
                <a:pt x="0" y="0"/>
              </a:moveTo>
              <a:lnTo>
                <a:pt x="0" y="172300"/>
              </a:lnTo>
              <a:lnTo>
                <a:pt x="608217" y="172300"/>
              </a:lnTo>
              <a:lnTo>
                <a:pt x="608217" y="26185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50074-B07A-4BAB-B5D4-2B29F16DE4FF}">
      <dsp:nvSpPr>
        <dsp:cNvPr id="0" name=""/>
        <dsp:cNvSpPr/>
      </dsp:nvSpPr>
      <dsp:spPr>
        <a:xfrm>
          <a:off x="6692797" y="2284326"/>
          <a:ext cx="91440" cy="261855"/>
        </a:xfrm>
        <a:custGeom>
          <a:avLst/>
          <a:gdLst/>
          <a:ahLst/>
          <a:cxnLst/>
          <a:rect l="0" t="0" r="0" b="0"/>
          <a:pathLst>
            <a:path>
              <a:moveTo>
                <a:pt x="51170" y="0"/>
              </a:moveTo>
              <a:lnTo>
                <a:pt x="51170" y="172300"/>
              </a:lnTo>
              <a:lnTo>
                <a:pt x="45720" y="172300"/>
              </a:lnTo>
              <a:lnTo>
                <a:pt x="45720" y="26185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D7CEE-8CD3-40D8-A1CB-5408802FC2B8}">
      <dsp:nvSpPr>
        <dsp:cNvPr id="0" name=""/>
        <dsp:cNvSpPr/>
      </dsp:nvSpPr>
      <dsp:spPr>
        <a:xfrm>
          <a:off x="6119493" y="2284326"/>
          <a:ext cx="624474" cy="261855"/>
        </a:xfrm>
        <a:custGeom>
          <a:avLst/>
          <a:gdLst/>
          <a:ahLst/>
          <a:cxnLst/>
          <a:rect l="0" t="0" r="0" b="0"/>
          <a:pathLst>
            <a:path>
              <a:moveTo>
                <a:pt x="624474" y="0"/>
              </a:moveTo>
              <a:lnTo>
                <a:pt x="624474" y="172300"/>
              </a:lnTo>
              <a:lnTo>
                <a:pt x="0" y="172300"/>
              </a:lnTo>
              <a:lnTo>
                <a:pt x="0" y="26185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FF0715-E13D-48C0-9A51-17AA018B8A73}">
      <dsp:nvSpPr>
        <dsp:cNvPr id="0" name=""/>
        <dsp:cNvSpPr/>
      </dsp:nvSpPr>
      <dsp:spPr>
        <a:xfrm>
          <a:off x="6467983" y="1880431"/>
          <a:ext cx="275984" cy="207721"/>
        </a:xfrm>
        <a:custGeom>
          <a:avLst/>
          <a:gdLst/>
          <a:ahLst/>
          <a:cxnLst/>
          <a:rect l="0" t="0" r="0" b="0"/>
          <a:pathLst>
            <a:path>
              <a:moveTo>
                <a:pt x="0" y="0"/>
              </a:moveTo>
              <a:lnTo>
                <a:pt x="0" y="118166"/>
              </a:lnTo>
              <a:lnTo>
                <a:pt x="275984" y="118166"/>
              </a:lnTo>
              <a:lnTo>
                <a:pt x="275984" y="20772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1DD7F3-49A5-483A-B7D8-CBEEF8183292}">
      <dsp:nvSpPr>
        <dsp:cNvPr id="0" name=""/>
        <dsp:cNvSpPr/>
      </dsp:nvSpPr>
      <dsp:spPr>
        <a:xfrm>
          <a:off x="5372690" y="2285648"/>
          <a:ext cx="91440" cy="254819"/>
        </a:xfrm>
        <a:custGeom>
          <a:avLst/>
          <a:gdLst/>
          <a:ahLst/>
          <a:cxnLst/>
          <a:rect l="0" t="0" r="0" b="0"/>
          <a:pathLst>
            <a:path>
              <a:moveTo>
                <a:pt x="47451" y="0"/>
              </a:moveTo>
              <a:lnTo>
                <a:pt x="47451" y="165263"/>
              </a:lnTo>
              <a:lnTo>
                <a:pt x="45720" y="165263"/>
              </a:lnTo>
              <a:lnTo>
                <a:pt x="45720" y="25481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B0099-9D51-4532-ADF1-5EED94B798D1}">
      <dsp:nvSpPr>
        <dsp:cNvPr id="0" name=""/>
        <dsp:cNvSpPr/>
      </dsp:nvSpPr>
      <dsp:spPr>
        <a:xfrm>
          <a:off x="5420142" y="1880431"/>
          <a:ext cx="1047840" cy="209043"/>
        </a:xfrm>
        <a:custGeom>
          <a:avLst/>
          <a:gdLst/>
          <a:ahLst/>
          <a:cxnLst/>
          <a:rect l="0" t="0" r="0" b="0"/>
          <a:pathLst>
            <a:path>
              <a:moveTo>
                <a:pt x="1047840" y="0"/>
              </a:moveTo>
              <a:lnTo>
                <a:pt x="1047840" y="119488"/>
              </a:lnTo>
              <a:lnTo>
                <a:pt x="0" y="119488"/>
              </a:lnTo>
              <a:lnTo>
                <a:pt x="0" y="20904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EBED9C-E32B-4563-876D-EB800313E5A3}">
      <dsp:nvSpPr>
        <dsp:cNvPr id="0" name=""/>
        <dsp:cNvSpPr/>
      </dsp:nvSpPr>
      <dsp:spPr>
        <a:xfrm>
          <a:off x="4602296" y="1880431"/>
          <a:ext cx="1865686" cy="209043"/>
        </a:xfrm>
        <a:custGeom>
          <a:avLst/>
          <a:gdLst/>
          <a:ahLst/>
          <a:cxnLst/>
          <a:rect l="0" t="0" r="0" b="0"/>
          <a:pathLst>
            <a:path>
              <a:moveTo>
                <a:pt x="1865686" y="0"/>
              </a:moveTo>
              <a:lnTo>
                <a:pt x="1865686" y="119488"/>
              </a:lnTo>
              <a:lnTo>
                <a:pt x="0" y="119488"/>
              </a:lnTo>
              <a:lnTo>
                <a:pt x="0" y="20904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688138-BC07-44FF-B2D4-151C2360DE09}">
      <dsp:nvSpPr>
        <dsp:cNvPr id="0" name=""/>
        <dsp:cNvSpPr/>
      </dsp:nvSpPr>
      <dsp:spPr>
        <a:xfrm>
          <a:off x="3392313" y="2285648"/>
          <a:ext cx="984930" cy="232822"/>
        </a:xfrm>
        <a:custGeom>
          <a:avLst/>
          <a:gdLst/>
          <a:ahLst/>
          <a:cxnLst/>
          <a:rect l="0" t="0" r="0" b="0"/>
          <a:pathLst>
            <a:path>
              <a:moveTo>
                <a:pt x="0" y="0"/>
              </a:moveTo>
              <a:lnTo>
                <a:pt x="0" y="143267"/>
              </a:lnTo>
              <a:lnTo>
                <a:pt x="984930" y="143267"/>
              </a:lnTo>
              <a:lnTo>
                <a:pt x="984930" y="23282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206D9-5F2C-4289-A0DC-C35078BE15E6}">
      <dsp:nvSpPr>
        <dsp:cNvPr id="0" name=""/>
        <dsp:cNvSpPr/>
      </dsp:nvSpPr>
      <dsp:spPr>
        <a:xfrm>
          <a:off x="3392313" y="2285648"/>
          <a:ext cx="323231" cy="232822"/>
        </a:xfrm>
        <a:custGeom>
          <a:avLst/>
          <a:gdLst/>
          <a:ahLst/>
          <a:cxnLst/>
          <a:rect l="0" t="0" r="0" b="0"/>
          <a:pathLst>
            <a:path>
              <a:moveTo>
                <a:pt x="0" y="0"/>
              </a:moveTo>
              <a:lnTo>
                <a:pt x="0" y="143267"/>
              </a:lnTo>
              <a:lnTo>
                <a:pt x="323231" y="143267"/>
              </a:lnTo>
              <a:lnTo>
                <a:pt x="323231" y="23282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C15578-6E95-4186-8E9F-4F40B43F9F44}">
      <dsp:nvSpPr>
        <dsp:cNvPr id="0" name=""/>
        <dsp:cNvSpPr/>
      </dsp:nvSpPr>
      <dsp:spPr>
        <a:xfrm>
          <a:off x="3043116" y="2285648"/>
          <a:ext cx="349197" cy="232822"/>
        </a:xfrm>
        <a:custGeom>
          <a:avLst/>
          <a:gdLst/>
          <a:ahLst/>
          <a:cxnLst/>
          <a:rect l="0" t="0" r="0" b="0"/>
          <a:pathLst>
            <a:path>
              <a:moveTo>
                <a:pt x="349197" y="0"/>
              </a:moveTo>
              <a:lnTo>
                <a:pt x="349197" y="143267"/>
              </a:lnTo>
              <a:lnTo>
                <a:pt x="0" y="143267"/>
              </a:lnTo>
              <a:lnTo>
                <a:pt x="0" y="23282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CAE13-760D-4EFA-9110-03C960D3BA0C}">
      <dsp:nvSpPr>
        <dsp:cNvPr id="0" name=""/>
        <dsp:cNvSpPr/>
      </dsp:nvSpPr>
      <dsp:spPr>
        <a:xfrm>
          <a:off x="2423708" y="2285648"/>
          <a:ext cx="968605" cy="232822"/>
        </a:xfrm>
        <a:custGeom>
          <a:avLst/>
          <a:gdLst/>
          <a:ahLst/>
          <a:cxnLst/>
          <a:rect l="0" t="0" r="0" b="0"/>
          <a:pathLst>
            <a:path>
              <a:moveTo>
                <a:pt x="968605" y="0"/>
              </a:moveTo>
              <a:lnTo>
                <a:pt x="968605" y="143267"/>
              </a:lnTo>
              <a:lnTo>
                <a:pt x="0" y="143267"/>
              </a:lnTo>
              <a:lnTo>
                <a:pt x="0" y="23282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BCC6A-6CB0-4DAA-970D-1BBD0B45897D}">
      <dsp:nvSpPr>
        <dsp:cNvPr id="0" name=""/>
        <dsp:cNvSpPr/>
      </dsp:nvSpPr>
      <dsp:spPr>
        <a:xfrm>
          <a:off x="3392313" y="1880431"/>
          <a:ext cx="3075669" cy="209043"/>
        </a:xfrm>
        <a:custGeom>
          <a:avLst/>
          <a:gdLst/>
          <a:ahLst/>
          <a:cxnLst/>
          <a:rect l="0" t="0" r="0" b="0"/>
          <a:pathLst>
            <a:path>
              <a:moveTo>
                <a:pt x="3075669" y="0"/>
              </a:moveTo>
              <a:lnTo>
                <a:pt x="3075669" y="119488"/>
              </a:lnTo>
              <a:lnTo>
                <a:pt x="0" y="119488"/>
              </a:lnTo>
              <a:lnTo>
                <a:pt x="0" y="20904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DDFB9-AE72-45C5-816C-F22323B1CAAD}">
      <dsp:nvSpPr>
        <dsp:cNvPr id="0" name=""/>
        <dsp:cNvSpPr/>
      </dsp:nvSpPr>
      <dsp:spPr>
        <a:xfrm>
          <a:off x="4330926" y="798841"/>
          <a:ext cx="2137056" cy="909379"/>
        </a:xfrm>
        <a:custGeom>
          <a:avLst/>
          <a:gdLst/>
          <a:ahLst/>
          <a:cxnLst/>
          <a:rect l="0" t="0" r="0" b="0"/>
          <a:pathLst>
            <a:path>
              <a:moveTo>
                <a:pt x="0" y="0"/>
              </a:moveTo>
              <a:lnTo>
                <a:pt x="0" y="819824"/>
              </a:lnTo>
              <a:lnTo>
                <a:pt x="2137056" y="819824"/>
              </a:lnTo>
              <a:lnTo>
                <a:pt x="2137056" y="90937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CF48A-BF66-4EED-8E97-0D3707500669}">
      <dsp:nvSpPr>
        <dsp:cNvPr id="0" name=""/>
        <dsp:cNvSpPr/>
      </dsp:nvSpPr>
      <dsp:spPr>
        <a:xfrm>
          <a:off x="1453563" y="1880435"/>
          <a:ext cx="763719" cy="161383"/>
        </a:xfrm>
        <a:custGeom>
          <a:avLst/>
          <a:gdLst/>
          <a:ahLst/>
          <a:cxnLst/>
          <a:rect l="0" t="0" r="0" b="0"/>
          <a:pathLst>
            <a:path>
              <a:moveTo>
                <a:pt x="0" y="0"/>
              </a:moveTo>
              <a:lnTo>
                <a:pt x="0" y="71827"/>
              </a:lnTo>
              <a:lnTo>
                <a:pt x="763719" y="71827"/>
              </a:lnTo>
              <a:lnTo>
                <a:pt x="763719" y="16138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0D76B-B53A-458F-AFC1-44E61B37E6A4}">
      <dsp:nvSpPr>
        <dsp:cNvPr id="0" name=""/>
        <dsp:cNvSpPr/>
      </dsp:nvSpPr>
      <dsp:spPr>
        <a:xfrm>
          <a:off x="1407843" y="1880435"/>
          <a:ext cx="91440" cy="161383"/>
        </a:xfrm>
        <a:custGeom>
          <a:avLst/>
          <a:gdLst/>
          <a:ahLst/>
          <a:cxnLst/>
          <a:rect l="0" t="0" r="0" b="0"/>
          <a:pathLst>
            <a:path>
              <a:moveTo>
                <a:pt x="45720" y="0"/>
              </a:moveTo>
              <a:lnTo>
                <a:pt x="45720" y="71827"/>
              </a:lnTo>
              <a:lnTo>
                <a:pt x="55494" y="71827"/>
              </a:lnTo>
              <a:lnTo>
                <a:pt x="55494" y="16138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57E79-45AB-404A-97D8-E3F29C99C829}">
      <dsp:nvSpPr>
        <dsp:cNvPr id="0" name=""/>
        <dsp:cNvSpPr/>
      </dsp:nvSpPr>
      <dsp:spPr>
        <a:xfrm>
          <a:off x="709391" y="1880435"/>
          <a:ext cx="744171" cy="161383"/>
        </a:xfrm>
        <a:custGeom>
          <a:avLst/>
          <a:gdLst/>
          <a:ahLst/>
          <a:cxnLst/>
          <a:rect l="0" t="0" r="0" b="0"/>
          <a:pathLst>
            <a:path>
              <a:moveTo>
                <a:pt x="744171" y="0"/>
              </a:moveTo>
              <a:lnTo>
                <a:pt x="744171" y="71827"/>
              </a:lnTo>
              <a:lnTo>
                <a:pt x="0" y="71827"/>
              </a:lnTo>
              <a:lnTo>
                <a:pt x="0" y="16138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9E461-7D7B-41E4-94E9-9A2EF0CDBC43}">
      <dsp:nvSpPr>
        <dsp:cNvPr id="0" name=""/>
        <dsp:cNvSpPr/>
      </dsp:nvSpPr>
      <dsp:spPr>
        <a:xfrm>
          <a:off x="1453563" y="798841"/>
          <a:ext cx="2877363" cy="909383"/>
        </a:xfrm>
        <a:custGeom>
          <a:avLst/>
          <a:gdLst/>
          <a:ahLst/>
          <a:cxnLst/>
          <a:rect l="0" t="0" r="0" b="0"/>
          <a:pathLst>
            <a:path>
              <a:moveTo>
                <a:pt x="2877363" y="0"/>
              </a:moveTo>
              <a:lnTo>
                <a:pt x="2877363" y="819828"/>
              </a:lnTo>
              <a:lnTo>
                <a:pt x="0" y="819828"/>
              </a:lnTo>
              <a:lnTo>
                <a:pt x="0" y="90938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AE806-F6D6-4EE4-B03D-0FC04CFE6488}">
      <dsp:nvSpPr>
        <dsp:cNvPr id="0" name=""/>
        <dsp:cNvSpPr/>
      </dsp:nvSpPr>
      <dsp:spPr>
        <a:xfrm>
          <a:off x="3904472" y="603631"/>
          <a:ext cx="852908" cy="19520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C" sz="700" b="1" kern="1200"/>
            <a:t>Gerencia General</a:t>
          </a:r>
        </a:p>
      </dsp:txBody>
      <dsp:txXfrm>
        <a:off x="3904472" y="603631"/>
        <a:ext cx="852908" cy="195209"/>
      </dsp:txXfrm>
    </dsp:sp>
    <dsp:sp modelId="{42B59364-27F1-4968-AD61-3D167FCC90DE}">
      <dsp:nvSpPr>
        <dsp:cNvPr id="0" name=""/>
        <dsp:cNvSpPr/>
      </dsp:nvSpPr>
      <dsp:spPr>
        <a:xfrm>
          <a:off x="1027108" y="1708225"/>
          <a:ext cx="852908" cy="17221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Dirección</a:t>
          </a:r>
        </a:p>
      </dsp:txBody>
      <dsp:txXfrm>
        <a:off x="1027108" y="1708225"/>
        <a:ext cx="852908" cy="172210"/>
      </dsp:txXfrm>
    </dsp:sp>
    <dsp:sp modelId="{46266330-858E-4E19-B589-52870B1EC01F}">
      <dsp:nvSpPr>
        <dsp:cNvPr id="0" name=""/>
        <dsp:cNvSpPr/>
      </dsp:nvSpPr>
      <dsp:spPr>
        <a:xfrm>
          <a:off x="368109" y="2041819"/>
          <a:ext cx="682565" cy="30353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Coordinación General Administrativa</a:t>
          </a:r>
        </a:p>
      </dsp:txBody>
      <dsp:txXfrm>
        <a:off x="368109" y="2041819"/>
        <a:ext cx="682565" cy="303533"/>
      </dsp:txXfrm>
    </dsp:sp>
    <dsp:sp modelId="{02A1BE65-92FA-4A6C-9960-49DB3404818E}">
      <dsp:nvSpPr>
        <dsp:cNvPr id="0" name=""/>
        <dsp:cNvSpPr/>
      </dsp:nvSpPr>
      <dsp:spPr>
        <a:xfrm>
          <a:off x="1122054" y="2041819"/>
          <a:ext cx="682565" cy="30353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dirty="0"/>
            <a:t>Coordinación General Financiera</a:t>
          </a:r>
        </a:p>
      </dsp:txBody>
      <dsp:txXfrm>
        <a:off x="1122054" y="2041819"/>
        <a:ext cx="682565" cy="303533"/>
      </dsp:txXfrm>
    </dsp:sp>
    <dsp:sp modelId="{65A860A3-7DBB-4616-8F22-64644F48E756}">
      <dsp:nvSpPr>
        <dsp:cNvPr id="0" name=""/>
        <dsp:cNvSpPr/>
      </dsp:nvSpPr>
      <dsp:spPr>
        <a:xfrm>
          <a:off x="1876000" y="2041819"/>
          <a:ext cx="682565" cy="30353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dirty="0"/>
            <a:t>Coordinación General de </a:t>
          </a:r>
          <a:r>
            <a:rPr lang="es-EC" sz="600" kern="1200" dirty="0" smtClean="0"/>
            <a:t>Talento| </a:t>
          </a:r>
          <a:r>
            <a:rPr lang="es-EC" sz="600" kern="1200" dirty="0"/>
            <a:t>Humano</a:t>
          </a:r>
        </a:p>
      </dsp:txBody>
      <dsp:txXfrm>
        <a:off x="1876000" y="2041819"/>
        <a:ext cx="682565" cy="303533"/>
      </dsp:txXfrm>
    </dsp:sp>
    <dsp:sp modelId="{AFD67DB5-C0EA-4CF5-B35D-869BAF31F0BB}">
      <dsp:nvSpPr>
        <dsp:cNvPr id="0" name=""/>
        <dsp:cNvSpPr/>
      </dsp:nvSpPr>
      <dsp:spPr>
        <a:xfrm>
          <a:off x="6041528" y="1708220"/>
          <a:ext cx="852908" cy="17221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Dirección Técnica</a:t>
          </a:r>
        </a:p>
      </dsp:txBody>
      <dsp:txXfrm>
        <a:off x="6041528" y="1708220"/>
        <a:ext cx="852908" cy="172210"/>
      </dsp:txXfrm>
    </dsp:sp>
    <dsp:sp modelId="{B04C86DE-BCCE-48F9-AFF1-B7416446C303}">
      <dsp:nvSpPr>
        <dsp:cNvPr id="0" name=""/>
        <dsp:cNvSpPr/>
      </dsp:nvSpPr>
      <dsp:spPr>
        <a:xfrm>
          <a:off x="2734793" y="2089475"/>
          <a:ext cx="1315040"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C" sz="500" kern="1200"/>
            <a:t>Coordinación General de Hospitalización y Ambulatoria</a:t>
          </a:r>
        </a:p>
      </dsp:txBody>
      <dsp:txXfrm>
        <a:off x="2734793" y="2089475"/>
        <a:ext cx="1315040" cy="196173"/>
      </dsp:txXfrm>
    </dsp:sp>
    <dsp:sp modelId="{11DEA8EA-5279-45F0-8B54-60C174FE7577}">
      <dsp:nvSpPr>
        <dsp:cNvPr id="0" name=""/>
        <dsp:cNvSpPr/>
      </dsp:nvSpPr>
      <dsp:spPr>
        <a:xfrm>
          <a:off x="2136785" y="2518471"/>
          <a:ext cx="57384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Clínica</a:t>
          </a:r>
          <a:endParaRPr lang="es-EC" sz="500" kern="1200"/>
        </a:p>
      </dsp:txBody>
      <dsp:txXfrm>
        <a:off x="2136785" y="2518471"/>
        <a:ext cx="573845" cy="196173"/>
      </dsp:txXfrm>
    </dsp:sp>
    <dsp:sp modelId="{22EBC105-6386-448C-87B4-958B9D91CE1C}">
      <dsp:nvSpPr>
        <dsp:cNvPr id="0" name=""/>
        <dsp:cNvSpPr/>
      </dsp:nvSpPr>
      <dsp:spPr>
        <a:xfrm>
          <a:off x="2756193" y="2518471"/>
          <a:ext cx="57384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de Cirugía</a:t>
          </a:r>
          <a:endParaRPr lang="es-EC" sz="500" kern="1200"/>
        </a:p>
      </dsp:txBody>
      <dsp:txXfrm>
        <a:off x="2756193" y="2518471"/>
        <a:ext cx="573845" cy="196173"/>
      </dsp:txXfrm>
    </dsp:sp>
    <dsp:sp modelId="{E4F43747-6D01-4943-9ADB-51A37B593848}">
      <dsp:nvSpPr>
        <dsp:cNvPr id="0" name=""/>
        <dsp:cNvSpPr/>
      </dsp:nvSpPr>
      <dsp:spPr>
        <a:xfrm>
          <a:off x="3375908" y="2518471"/>
          <a:ext cx="679273"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de Cuidado Materno Infantil</a:t>
          </a:r>
          <a:endParaRPr lang="es-EC" sz="500" kern="1200"/>
        </a:p>
      </dsp:txBody>
      <dsp:txXfrm>
        <a:off x="3375908" y="2518471"/>
        <a:ext cx="679273" cy="196173"/>
      </dsp:txXfrm>
    </dsp:sp>
    <dsp:sp modelId="{528D8DB8-8385-4044-A9D4-D157F34C661E}">
      <dsp:nvSpPr>
        <dsp:cNvPr id="0" name=""/>
        <dsp:cNvSpPr/>
      </dsp:nvSpPr>
      <dsp:spPr>
        <a:xfrm>
          <a:off x="4090321" y="2518471"/>
          <a:ext cx="57384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de Estomatología</a:t>
          </a:r>
          <a:endParaRPr lang="es-EC" sz="500" kern="1200"/>
        </a:p>
      </dsp:txBody>
      <dsp:txXfrm>
        <a:off x="4090321" y="2518471"/>
        <a:ext cx="573845" cy="196173"/>
      </dsp:txXfrm>
    </dsp:sp>
    <dsp:sp modelId="{D72CAE7E-B0C2-4781-9AF8-2418EA088234}">
      <dsp:nvSpPr>
        <dsp:cNvPr id="0" name=""/>
        <dsp:cNvSpPr/>
      </dsp:nvSpPr>
      <dsp:spPr>
        <a:xfrm>
          <a:off x="4261014" y="2089475"/>
          <a:ext cx="68256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C" sz="500" kern="1200"/>
            <a:t>Coordinación General de Auditoría Médica</a:t>
          </a:r>
        </a:p>
      </dsp:txBody>
      <dsp:txXfrm>
        <a:off x="4261014" y="2089475"/>
        <a:ext cx="682565" cy="196173"/>
      </dsp:txXfrm>
    </dsp:sp>
    <dsp:sp modelId="{12F17689-4325-4461-A743-4CCABC307BDA}">
      <dsp:nvSpPr>
        <dsp:cNvPr id="0" name=""/>
        <dsp:cNvSpPr/>
      </dsp:nvSpPr>
      <dsp:spPr>
        <a:xfrm>
          <a:off x="5078859" y="2089475"/>
          <a:ext cx="68256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C" sz="500" kern="1200"/>
            <a:t>Coordinación General de Trasplantes</a:t>
          </a:r>
        </a:p>
      </dsp:txBody>
      <dsp:txXfrm>
        <a:off x="5078859" y="2089475"/>
        <a:ext cx="682565" cy="196173"/>
      </dsp:txXfrm>
    </dsp:sp>
    <dsp:sp modelId="{C551CBB5-54AB-4062-85A3-295AC76775C6}">
      <dsp:nvSpPr>
        <dsp:cNvPr id="0" name=""/>
        <dsp:cNvSpPr/>
      </dsp:nvSpPr>
      <dsp:spPr>
        <a:xfrm>
          <a:off x="5130507" y="2540467"/>
          <a:ext cx="575807"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de Gestión de Trasplantes</a:t>
          </a:r>
          <a:endParaRPr lang="es-EC" sz="500" kern="1200"/>
        </a:p>
      </dsp:txBody>
      <dsp:txXfrm>
        <a:off x="5130507" y="2540467"/>
        <a:ext cx="575807" cy="196173"/>
      </dsp:txXfrm>
    </dsp:sp>
    <dsp:sp modelId="{862A47D6-5487-4B02-A9C9-2E39317913E7}">
      <dsp:nvSpPr>
        <dsp:cNvPr id="0" name=""/>
        <dsp:cNvSpPr/>
      </dsp:nvSpPr>
      <dsp:spPr>
        <a:xfrm>
          <a:off x="6402684" y="2088153"/>
          <a:ext cx="68256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C" sz="500" kern="1200"/>
            <a:t>Coordinación General de Medicina Crítica</a:t>
          </a:r>
        </a:p>
      </dsp:txBody>
      <dsp:txXfrm>
        <a:off x="6402684" y="2088153"/>
        <a:ext cx="682565" cy="196173"/>
      </dsp:txXfrm>
    </dsp:sp>
    <dsp:sp modelId="{64C895FF-0CAA-48FA-B465-CCB78F487CFA}">
      <dsp:nvSpPr>
        <dsp:cNvPr id="0" name=""/>
        <dsp:cNvSpPr/>
      </dsp:nvSpPr>
      <dsp:spPr>
        <a:xfrm>
          <a:off x="5832570" y="2546182"/>
          <a:ext cx="57384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de Cuidados Intensivos</a:t>
          </a:r>
          <a:endParaRPr lang="es-EC" sz="500" kern="1200"/>
        </a:p>
      </dsp:txBody>
      <dsp:txXfrm>
        <a:off x="5832570" y="2546182"/>
        <a:ext cx="573845" cy="196173"/>
      </dsp:txXfrm>
    </dsp:sp>
    <dsp:sp modelId="{7C551896-FE41-47A6-A7E7-3F8A7DC30837}">
      <dsp:nvSpPr>
        <dsp:cNvPr id="0" name=""/>
        <dsp:cNvSpPr/>
      </dsp:nvSpPr>
      <dsp:spPr>
        <a:xfrm>
          <a:off x="6451594" y="2546182"/>
          <a:ext cx="57384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de Emergencias</a:t>
          </a:r>
          <a:endParaRPr lang="es-EC" sz="500" kern="1200"/>
        </a:p>
      </dsp:txBody>
      <dsp:txXfrm>
        <a:off x="6451594" y="2546182"/>
        <a:ext cx="573845" cy="196173"/>
      </dsp:txXfrm>
    </dsp:sp>
    <dsp:sp modelId="{E1265E3D-FCA7-46DD-86F6-FD21DBC6D6BA}">
      <dsp:nvSpPr>
        <dsp:cNvPr id="0" name=""/>
        <dsp:cNvSpPr/>
      </dsp:nvSpPr>
      <dsp:spPr>
        <a:xfrm>
          <a:off x="7065262" y="2546182"/>
          <a:ext cx="57384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S_tradnl" sz="500" kern="1200"/>
            <a:t>Jefatura de Transporte Medicalizado</a:t>
          </a:r>
          <a:endParaRPr lang="es-EC" sz="500" kern="1200"/>
        </a:p>
      </dsp:txBody>
      <dsp:txXfrm>
        <a:off x="7065262" y="2546182"/>
        <a:ext cx="573845" cy="196173"/>
      </dsp:txXfrm>
    </dsp:sp>
    <dsp:sp modelId="{73A11CEA-91DD-4094-96A4-4A7BFBFACEE5}">
      <dsp:nvSpPr>
        <dsp:cNvPr id="0" name=""/>
        <dsp:cNvSpPr/>
      </dsp:nvSpPr>
      <dsp:spPr>
        <a:xfrm>
          <a:off x="7293342" y="2086835"/>
          <a:ext cx="68256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C" sz="500" kern="1200"/>
            <a:t>Coordinación General de Enfermería</a:t>
          </a:r>
        </a:p>
      </dsp:txBody>
      <dsp:txXfrm>
        <a:off x="7293342" y="2086835"/>
        <a:ext cx="682565" cy="196173"/>
      </dsp:txXfrm>
    </dsp:sp>
    <dsp:sp modelId="{8068EF0A-D854-4615-A627-8D50E46FB0C7}">
      <dsp:nvSpPr>
        <dsp:cNvPr id="0" name=""/>
        <dsp:cNvSpPr/>
      </dsp:nvSpPr>
      <dsp:spPr>
        <a:xfrm>
          <a:off x="8009615" y="2089475"/>
          <a:ext cx="68256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C" sz="500" kern="1200"/>
            <a:t>Coordinación General de Diagnóstico y Tratamiento</a:t>
          </a:r>
        </a:p>
      </dsp:txBody>
      <dsp:txXfrm>
        <a:off x="8009615" y="2089475"/>
        <a:ext cx="682565" cy="196173"/>
      </dsp:txXfrm>
    </dsp:sp>
    <dsp:sp modelId="{D1EAC859-40E2-451B-846D-076D89853D0C}">
      <dsp:nvSpPr>
        <dsp:cNvPr id="0" name=""/>
        <dsp:cNvSpPr/>
      </dsp:nvSpPr>
      <dsp:spPr>
        <a:xfrm>
          <a:off x="8732293" y="2086583"/>
          <a:ext cx="682565" cy="19617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s-EC" sz="500" kern="1200"/>
            <a:t>Coordinación General de Control de Calidad</a:t>
          </a:r>
        </a:p>
      </dsp:txBody>
      <dsp:txXfrm>
        <a:off x="8732293" y="2086583"/>
        <a:ext cx="682565" cy="196173"/>
      </dsp:txXfrm>
    </dsp:sp>
    <dsp:sp modelId="{80067C42-510E-4235-B110-338D0B495DC8}">
      <dsp:nvSpPr>
        <dsp:cNvPr id="0" name=""/>
        <dsp:cNvSpPr/>
      </dsp:nvSpPr>
      <dsp:spPr>
        <a:xfrm>
          <a:off x="2938545" y="1012000"/>
          <a:ext cx="1290245" cy="13731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dirty="0"/>
            <a:t>Coordinación de Docencia</a:t>
          </a:r>
        </a:p>
      </dsp:txBody>
      <dsp:txXfrm>
        <a:off x="2938545" y="1012000"/>
        <a:ext cx="1290245" cy="137318"/>
      </dsp:txXfrm>
    </dsp:sp>
    <dsp:sp modelId="{2C87AA58-8ECF-4EBA-8DC0-E200B4113011}">
      <dsp:nvSpPr>
        <dsp:cNvPr id="0" name=""/>
        <dsp:cNvSpPr/>
      </dsp:nvSpPr>
      <dsp:spPr>
        <a:xfrm>
          <a:off x="4422281" y="1012000"/>
          <a:ext cx="1290245" cy="13731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Coordinación Jurídica</a:t>
          </a:r>
        </a:p>
      </dsp:txBody>
      <dsp:txXfrm>
        <a:off x="4422281" y="1012000"/>
        <a:ext cx="1290245" cy="137318"/>
      </dsp:txXfrm>
    </dsp:sp>
    <dsp:sp modelId="{9133DDE2-5111-4C4C-A5C9-CF387D6EC7E8}">
      <dsp:nvSpPr>
        <dsp:cNvPr id="0" name=""/>
        <dsp:cNvSpPr/>
      </dsp:nvSpPr>
      <dsp:spPr>
        <a:xfrm>
          <a:off x="2938545" y="1202036"/>
          <a:ext cx="1290245" cy="13731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dirty="0"/>
            <a:t>Coordinación de Investigación</a:t>
          </a:r>
        </a:p>
      </dsp:txBody>
      <dsp:txXfrm>
        <a:off x="2938545" y="1202036"/>
        <a:ext cx="1290245" cy="137318"/>
      </dsp:txXfrm>
    </dsp:sp>
    <dsp:sp modelId="{F6FA3C6B-A7D1-459B-8DC0-AC82EEB8EBA2}">
      <dsp:nvSpPr>
        <dsp:cNvPr id="0" name=""/>
        <dsp:cNvSpPr/>
      </dsp:nvSpPr>
      <dsp:spPr>
        <a:xfrm>
          <a:off x="4422281" y="1202036"/>
          <a:ext cx="2186021" cy="13731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Coordinación de General de Planificación y Estadísitica</a:t>
          </a:r>
        </a:p>
      </dsp:txBody>
      <dsp:txXfrm>
        <a:off x="4422281" y="1202036"/>
        <a:ext cx="2186021" cy="137318"/>
      </dsp:txXfrm>
    </dsp:sp>
    <dsp:sp modelId="{6E50B2C8-8B13-43ED-AF07-B00FA914B27C}">
      <dsp:nvSpPr>
        <dsp:cNvPr id="0" name=""/>
        <dsp:cNvSpPr/>
      </dsp:nvSpPr>
      <dsp:spPr>
        <a:xfrm>
          <a:off x="1684667" y="1402470"/>
          <a:ext cx="2549121" cy="13731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Coordinación de Tecnologías de la Informción y Comunicación</a:t>
          </a:r>
        </a:p>
      </dsp:txBody>
      <dsp:txXfrm>
        <a:off x="1684667" y="1402470"/>
        <a:ext cx="2549121" cy="137318"/>
      </dsp:txXfrm>
    </dsp:sp>
    <dsp:sp modelId="{719904E6-81DF-4782-AEC2-EF128543F22D}">
      <dsp:nvSpPr>
        <dsp:cNvPr id="0" name=""/>
        <dsp:cNvSpPr/>
      </dsp:nvSpPr>
      <dsp:spPr>
        <a:xfrm>
          <a:off x="4422281" y="1402470"/>
          <a:ext cx="1290245" cy="13731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s-EC" sz="600" kern="1200"/>
            <a:t>Área de Comunicación Social</a:t>
          </a:r>
        </a:p>
      </dsp:txBody>
      <dsp:txXfrm>
        <a:off x="4422281" y="1402470"/>
        <a:ext cx="1290245" cy="1373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86.png"/><Relationship Id="rId4" Type="http://schemas.openxmlformats.org/officeDocument/2006/relationships/image" Target="../media/image8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image" Target="../media/image90.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image" Target="../media/image9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image" Target="../media/image12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image" Target="../media/image123.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image" Target="../media/image1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7E9F2-210B-402A-B89C-D498BA6AACDB}" type="datetimeFigureOut">
              <a:rPr lang="es-EC" smtClean="0"/>
              <a:t>18/11/2015</a:t>
            </a:fld>
            <a:endParaRPr lang="es-EC"/>
          </a:p>
        </p:txBody>
      </p:sp>
      <p:sp>
        <p:nvSpPr>
          <p:cNvPr id="4" name="3 Marcador de imagen de diapositiva"/>
          <p:cNvSpPr>
            <a:spLocks noGrp="1" noRot="1" noChangeAspect="1"/>
          </p:cNvSpPr>
          <p:nvPr>
            <p:ph type="sldImg" idx="2"/>
          </p:nvPr>
        </p:nvSpPr>
        <p:spPr>
          <a:xfrm>
            <a:off x="1009650" y="685800"/>
            <a:ext cx="48387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6F30B-702C-42C7-BC1D-23A59B7B66FC}" type="slidenum">
              <a:rPr lang="es-EC" smtClean="0"/>
              <a:t>‹Nº›</a:t>
            </a:fld>
            <a:endParaRPr lang="es-EC"/>
          </a:p>
        </p:txBody>
      </p:sp>
    </p:spTree>
    <p:extLst>
      <p:ext uri="{BB962C8B-B14F-4D97-AF65-F5344CB8AC3E}">
        <p14:creationId xmlns:p14="http://schemas.microsoft.com/office/powerpoint/2010/main" val="1359382533"/>
      </p:ext>
    </p:extLst>
  </p:cSld>
  <p:clrMap bg1="lt1" tx1="dk1" bg2="lt2" tx2="dk2" accent1="accent1" accent2="accent2" accent3="accent3" accent4="accent4" accent5="accent5" accent6="accent6" hlink="hlink" folHlink="folHlink"/>
  <p:notesStyle>
    <a:lvl1pPr marL="0" algn="l" defTabSz="914214" rtl="0" eaLnBrk="1" latinLnBrk="0" hangingPunct="1">
      <a:defRPr sz="1200" kern="1200">
        <a:solidFill>
          <a:schemeClr val="tx1"/>
        </a:solidFill>
        <a:latin typeface="+mn-lt"/>
        <a:ea typeface="+mn-ea"/>
        <a:cs typeface="+mn-cs"/>
      </a:defRPr>
    </a:lvl1pPr>
    <a:lvl2pPr marL="457107" algn="l" defTabSz="914214" rtl="0" eaLnBrk="1" latinLnBrk="0" hangingPunct="1">
      <a:defRPr sz="1200" kern="1200">
        <a:solidFill>
          <a:schemeClr val="tx1"/>
        </a:solidFill>
        <a:latin typeface="+mn-lt"/>
        <a:ea typeface="+mn-ea"/>
        <a:cs typeface="+mn-cs"/>
      </a:defRPr>
    </a:lvl2pPr>
    <a:lvl3pPr marL="914214" algn="l" defTabSz="914214" rtl="0" eaLnBrk="1" latinLnBrk="0" hangingPunct="1">
      <a:defRPr sz="1200" kern="1200">
        <a:solidFill>
          <a:schemeClr val="tx1"/>
        </a:solidFill>
        <a:latin typeface="+mn-lt"/>
        <a:ea typeface="+mn-ea"/>
        <a:cs typeface="+mn-cs"/>
      </a:defRPr>
    </a:lvl3pPr>
    <a:lvl4pPr marL="1371321" algn="l" defTabSz="914214" rtl="0" eaLnBrk="1" latinLnBrk="0" hangingPunct="1">
      <a:defRPr sz="1200" kern="1200">
        <a:solidFill>
          <a:schemeClr val="tx1"/>
        </a:solidFill>
        <a:latin typeface="+mn-lt"/>
        <a:ea typeface="+mn-ea"/>
        <a:cs typeface="+mn-cs"/>
      </a:defRPr>
    </a:lvl4pPr>
    <a:lvl5pPr marL="1828427" algn="l" defTabSz="914214" rtl="0" eaLnBrk="1" latinLnBrk="0" hangingPunct="1">
      <a:defRPr sz="1200" kern="1200">
        <a:solidFill>
          <a:schemeClr val="tx1"/>
        </a:solidFill>
        <a:latin typeface="+mn-lt"/>
        <a:ea typeface="+mn-ea"/>
        <a:cs typeface="+mn-cs"/>
      </a:defRPr>
    </a:lvl5pPr>
    <a:lvl6pPr marL="2285534" algn="l" defTabSz="914214" rtl="0" eaLnBrk="1" latinLnBrk="0" hangingPunct="1">
      <a:defRPr sz="1200" kern="1200">
        <a:solidFill>
          <a:schemeClr val="tx1"/>
        </a:solidFill>
        <a:latin typeface="+mn-lt"/>
        <a:ea typeface="+mn-ea"/>
        <a:cs typeface="+mn-cs"/>
      </a:defRPr>
    </a:lvl6pPr>
    <a:lvl7pPr marL="2742641" algn="l" defTabSz="914214" rtl="0" eaLnBrk="1" latinLnBrk="0" hangingPunct="1">
      <a:defRPr sz="1200" kern="1200">
        <a:solidFill>
          <a:schemeClr val="tx1"/>
        </a:solidFill>
        <a:latin typeface="+mn-lt"/>
        <a:ea typeface="+mn-ea"/>
        <a:cs typeface="+mn-cs"/>
      </a:defRPr>
    </a:lvl7pPr>
    <a:lvl8pPr marL="3199748" algn="l" defTabSz="914214" rtl="0" eaLnBrk="1" latinLnBrk="0" hangingPunct="1">
      <a:defRPr sz="1200" kern="1200">
        <a:solidFill>
          <a:schemeClr val="tx1"/>
        </a:solidFill>
        <a:latin typeface="+mn-lt"/>
        <a:ea typeface="+mn-ea"/>
        <a:cs typeface="+mn-cs"/>
      </a:defRPr>
    </a:lvl8pPr>
    <a:lvl9pPr marL="3656855" algn="l" defTabSz="9142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25DEC7F-B034-48C0-A233-4A86D4C360FF}" type="slidenum">
              <a:rPr lang="es-EC" smtClean="0"/>
              <a:pPr/>
              <a:t>13</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Mientras que su consumo es menor con respecto al de países como Canadá, Estados Unidos y Australia. </a:t>
            </a:r>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37</a:t>
            </a:fld>
            <a:endParaRPr lang="es-EC"/>
          </a:p>
        </p:txBody>
      </p:sp>
    </p:spTree>
    <p:extLst>
      <p:ext uri="{BB962C8B-B14F-4D97-AF65-F5344CB8AC3E}">
        <p14:creationId xmlns:p14="http://schemas.microsoft.com/office/powerpoint/2010/main" val="477581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se observa que el HCAM está en el puesto 16 en cuanto a su rendimiento energético, es decir que solo el 16% de los hospitales de La India de características similares consumen igual o menos electricidad. </a:t>
            </a:r>
            <a:r>
              <a:rPr lang="es-ES" sz="1200" kern="1200" smtClean="0">
                <a:solidFill>
                  <a:schemeClr val="tx1"/>
                </a:solidFill>
                <a:effectLst/>
                <a:latin typeface="+mn-lt"/>
                <a:ea typeface="+mn-ea"/>
                <a:cs typeface="+mn-cs"/>
              </a:rPr>
              <a:t>De acuerdo a esta herramienta el Hospital Carlos Andrade Marín ha sido etiquetado con 3 estrellas, se tiene también una tabla donde se muestran los índices de eficiencia energética a alcanzar para obtener una mejor posición entre los hospitales más eficientes de La India.</a:t>
            </a:r>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38</a:t>
            </a:fld>
            <a:endParaRPr lang="es-EC"/>
          </a:p>
        </p:txBody>
      </p:sp>
    </p:spTree>
    <p:extLst>
      <p:ext uri="{BB962C8B-B14F-4D97-AF65-F5344CB8AC3E}">
        <p14:creationId xmlns:p14="http://schemas.microsoft.com/office/powerpoint/2010/main" val="47758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39</a:t>
            </a:fld>
            <a:endParaRPr lang="es-EC"/>
          </a:p>
        </p:txBody>
      </p:sp>
    </p:spTree>
    <p:extLst>
      <p:ext uri="{BB962C8B-B14F-4D97-AF65-F5344CB8AC3E}">
        <p14:creationId xmlns:p14="http://schemas.microsoft.com/office/powerpoint/2010/main" val="134786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Casi todas las áreas en estudio sobrepasan el valor límite del VEEI además de no cumplir con los niveles de iluminación adecuados y normalizados. En cuanto a la potencia instalada en iluminación para edificios de uso hospitalario, el valor máximo es de 15 W/m</a:t>
            </a:r>
            <a:r>
              <a:rPr lang="es-ES" sz="1200" baseline="30000" dirty="0" smtClean="0"/>
              <a:t>2</a:t>
            </a:r>
            <a:r>
              <a:rPr lang="es-ES" sz="1200" dirty="0" smtClean="0"/>
              <a:t>, el indicador de potencia instalada en iluminación del HCAM es de 12,38 W/m</a:t>
            </a:r>
            <a:r>
              <a:rPr lang="es-ES" sz="1200" baseline="30000" dirty="0" smtClean="0"/>
              <a:t>2</a:t>
            </a:r>
            <a:r>
              <a:rPr lang="es-ES" sz="1200" dirty="0" smtClean="0"/>
              <a:t>.</a:t>
            </a:r>
            <a:endParaRPr lang="es-EC" sz="1200" dirty="0" smtClean="0"/>
          </a:p>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40</a:t>
            </a:fld>
            <a:endParaRPr lang="es-EC"/>
          </a:p>
        </p:txBody>
      </p:sp>
    </p:spTree>
    <p:extLst>
      <p:ext uri="{BB962C8B-B14F-4D97-AF65-F5344CB8AC3E}">
        <p14:creationId xmlns:p14="http://schemas.microsoft.com/office/powerpoint/2010/main" val="110586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En la tabla anterior se tiene que los valores de nivel de iluminación de las áreas en estudio aumentaron y se acercan a la norma. En cuanto al VEEI, todas las áreas a excepción de pasillos, sobrepasan el valor límite.</a:t>
            </a:r>
            <a:endParaRPr lang="es-EC" sz="1200" dirty="0" smtClean="0"/>
          </a:p>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41</a:t>
            </a:fld>
            <a:endParaRPr lang="es-EC"/>
          </a:p>
        </p:txBody>
      </p:sp>
    </p:spTree>
    <p:extLst>
      <p:ext uri="{BB962C8B-B14F-4D97-AF65-F5344CB8AC3E}">
        <p14:creationId xmlns:p14="http://schemas.microsoft.com/office/powerpoint/2010/main" val="374010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Se observa que con este cambio los valores de nivel de iluminación de la mayoría de las áreas en estudio cumplen con el valor medio normado. En cuanto al VEEI, el valor calculado de todas las áreas está por debajo del límite.</a:t>
            </a:r>
            <a:endParaRPr lang="es-EC" sz="1200" dirty="0" smtClean="0"/>
          </a:p>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44</a:t>
            </a:fld>
            <a:endParaRPr lang="es-EC"/>
          </a:p>
        </p:txBody>
      </p:sp>
    </p:spTree>
    <p:extLst>
      <p:ext uri="{BB962C8B-B14F-4D97-AF65-F5344CB8AC3E}">
        <p14:creationId xmlns:p14="http://schemas.microsoft.com/office/powerpoint/2010/main" val="301444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Se observa que con este cambio los valores de nivel de iluminación de la mayoría de las áreas en estudio cumplen con el valor medio normado. En cuanto al VEEI, el valor calculado de todas las áreas está por debajo del límite.</a:t>
            </a:r>
            <a:endParaRPr lang="es-EC" sz="1200" dirty="0" smtClean="0"/>
          </a:p>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45</a:t>
            </a:fld>
            <a:endParaRPr lang="es-EC"/>
          </a:p>
        </p:txBody>
      </p:sp>
    </p:spTree>
    <p:extLst>
      <p:ext uri="{BB962C8B-B14F-4D97-AF65-F5344CB8AC3E}">
        <p14:creationId xmlns:p14="http://schemas.microsoft.com/office/powerpoint/2010/main" val="190635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r>
              <a:rPr lang="es-ES" sz="1200" dirty="0" smtClean="0"/>
              <a:t>Por medio de un software se puede obtener datos estadísticos del consumo por áreas e ir ajustando los niveles de iluminación y tiempos de encendido por medio de estos datos. </a:t>
            </a:r>
            <a:endParaRPr lang="es-EC" sz="1200" dirty="0" smtClean="0"/>
          </a:p>
          <a:p>
            <a:endParaRPr lang="es-EC"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 acuerdo a la superficie de cada unidad funcional del hospital, los sectores donde se van a aplicar estas medidas representan el 30% de la superficie total. Por lo cual si se supone un 35% de ahorro energético en estas áreas, tendremos un 10% de ahorro global en el sistema de iluminación del hospital.</a:t>
            </a: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50</a:t>
            </a:fld>
            <a:endParaRPr lang="es-EC"/>
          </a:p>
        </p:txBody>
      </p:sp>
    </p:spTree>
    <p:extLst>
      <p:ext uri="{BB962C8B-B14F-4D97-AF65-F5344CB8AC3E}">
        <p14:creationId xmlns:p14="http://schemas.microsoft.com/office/powerpoint/2010/main" val="146201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En el capítulo 10 del Pliego tarifario 2013 del CONELEC se explica que: p</a:t>
            </a:r>
            <a:r>
              <a:rPr lang="es-ES" sz="1200" dirty="0" smtClean="0"/>
              <a:t>ara aquellos consumidores de la Categoría General, con medición de energía reactiva, que registren un factor de potencia medio mensual inferior a 0.92, el distribuidor aplicará lo establecido en el Art. 27 de la Codificación del Reglamento de Tarifas: “Cargos por bajo factor de potencia”.</a:t>
            </a:r>
          </a:p>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52</a:t>
            </a:fld>
            <a:endParaRPr lang="es-EC"/>
          </a:p>
        </p:txBody>
      </p:sp>
    </p:spTree>
    <p:extLst>
      <p:ext uri="{BB962C8B-B14F-4D97-AF65-F5344CB8AC3E}">
        <p14:creationId xmlns:p14="http://schemas.microsoft.com/office/powerpoint/2010/main" val="2152941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la eficiencia del sistema térmico del HCAM interviene la eficiencia de los calderos y la eficiencia del sistema de distribución</a:t>
            </a:r>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54</a:t>
            </a:fld>
            <a:endParaRPr lang="es-EC"/>
          </a:p>
        </p:txBody>
      </p:sp>
    </p:spTree>
    <p:extLst>
      <p:ext uri="{BB962C8B-B14F-4D97-AF65-F5344CB8AC3E}">
        <p14:creationId xmlns:p14="http://schemas.microsoft.com/office/powerpoint/2010/main" val="49389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25DEC7F-B034-48C0-A233-4A86D4C360FF}" type="slidenum">
              <a:rPr lang="es-EC" smtClean="0"/>
              <a:pPr/>
              <a:t>14</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55</a:t>
            </a:fld>
            <a:endParaRPr lang="es-EC"/>
          </a:p>
        </p:txBody>
      </p:sp>
    </p:spTree>
    <p:extLst>
      <p:ext uri="{BB962C8B-B14F-4D97-AF65-F5344CB8AC3E}">
        <p14:creationId xmlns:p14="http://schemas.microsoft.com/office/powerpoint/2010/main" val="2152941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56</a:t>
            </a:fld>
            <a:endParaRPr lang="es-EC"/>
          </a:p>
        </p:txBody>
      </p:sp>
    </p:spTree>
    <p:extLst>
      <p:ext uri="{BB962C8B-B14F-4D97-AF65-F5344CB8AC3E}">
        <p14:creationId xmlns:p14="http://schemas.microsoft.com/office/powerpoint/2010/main" val="215294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se observa que al aplicar las medidas de ahorro al sistema eléctrico del HCAM, éste ocupa el puesto 5 en cuanto a su rendimiento energético, es decir que solo el 5% de los hospitales de La India de características similares consumen igual o menos electricidad. De acuerdo a esta herramienta el Hospital Carlos Andrade Marín ha sido etiquetado con 4 estrellas, se tiene también una tabla donde se muestran los índices de eficiencia energética a alcanzar para obtener una mejor posición entre los hospitales más eficientes de La India.</a:t>
            </a:r>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66</a:t>
            </a:fld>
            <a:endParaRPr lang="es-EC"/>
          </a:p>
        </p:txBody>
      </p:sp>
    </p:spTree>
    <p:extLst>
      <p:ext uri="{BB962C8B-B14F-4D97-AF65-F5344CB8AC3E}">
        <p14:creationId xmlns:p14="http://schemas.microsoft.com/office/powerpoint/2010/main" val="437659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214"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 establece un horizonte de 15 años para el cálculo de los anteriores indicadores, tomando como referencia que la frecuencia de mantenimiento de las lámparas LED es de 13,5 años según la tabla 97. Con respecto al cálculo del VAN, la tasa de descuento utilizada es la tasa activa actual para el sector público que es de 9,11%.</a:t>
            </a:r>
          </a:p>
          <a:p>
            <a:pPr marL="0" marR="0" indent="0" algn="l" defTabSz="914214"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De acuerdo al anterior análisis la alternativa de ahorro más adecuada, económicamente hablando, es el cambio a lámparas tipo T8 con aprovechamiento de luz natural y ajuste de funcionamiento. Sin embargo, técnicamente esta alternativa es la menos eficiente (VEEI) y no cumple con los valores normados de iluminancia (</a:t>
            </a:r>
            <a:r>
              <a:rPr lang="es-ES" sz="1200" kern="1200" dirty="0" err="1" smtClean="0">
                <a:solidFill>
                  <a:schemeClr val="tx1"/>
                </a:solidFill>
                <a:effectLst/>
                <a:latin typeface="+mn-lt"/>
                <a:ea typeface="+mn-ea"/>
                <a:cs typeface="+mn-cs"/>
              </a:rPr>
              <a:t>Em</a:t>
            </a:r>
            <a:r>
              <a:rPr lang="es-ES" sz="1200" kern="1200" dirty="0" smtClean="0">
                <a:solidFill>
                  <a:schemeClr val="tx1"/>
                </a:solidFill>
                <a:effectLst/>
                <a:latin typeface="+mn-lt"/>
                <a:ea typeface="+mn-ea"/>
                <a:cs typeface="+mn-cs"/>
              </a:rPr>
              <a:t>) adecuados para cada tipo de estancia.</a:t>
            </a:r>
          </a:p>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72</a:t>
            </a:fld>
            <a:endParaRPr lang="es-EC"/>
          </a:p>
        </p:txBody>
      </p:sp>
    </p:spTree>
    <p:extLst>
      <p:ext uri="{BB962C8B-B14F-4D97-AF65-F5344CB8AC3E}">
        <p14:creationId xmlns:p14="http://schemas.microsoft.com/office/powerpoint/2010/main" val="272776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77</a:t>
            </a:fld>
            <a:endParaRPr lang="es-EC"/>
          </a:p>
        </p:txBody>
      </p:sp>
    </p:spTree>
    <p:extLst>
      <p:ext uri="{BB962C8B-B14F-4D97-AF65-F5344CB8AC3E}">
        <p14:creationId xmlns:p14="http://schemas.microsoft.com/office/powerpoint/2010/main" val="272732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78</a:t>
            </a:fld>
            <a:endParaRPr lang="es-EC"/>
          </a:p>
        </p:txBody>
      </p:sp>
    </p:spTree>
    <p:extLst>
      <p:ext uri="{BB962C8B-B14F-4D97-AF65-F5344CB8AC3E}">
        <p14:creationId xmlns:p14="http://schemas.microsoft.com/office/powerpoint/2010/main" val="272732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79</a:t>
            </a:fld>
            <a:endParaRPr lang="es-EC"/>
          </a:p>
        </p:txBody>
      </p:sp>
    </p:spTree>
    <p:extLst>
      <p:ext uri="{BB962C8B-B14F-4D97-AF65-F5344CB8AC3E}">
        <p14:creationId xmlns:p14="http://schemas.microsoft.com/office/powerpoint/2010/main" val="272732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80</a:t>
            </a:fld>
            <a:endParaRPr lang="es-EC"/>
          </a:p>
        </p:txBody>
      </p:sp>
    </p:spTree>
    <p:extLst>
      <p:ext uri="{BB962C8B-B14F-4D97-AF65-F5344CB8AC3E}">
        <p14:creationId xmlns:p14="http://schemas.microsoft.com/office/powerpoint/2010/main" val="272732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pPr lvl="0"/>
            <a:r>
              <a:rPr lang="es-ES" sz="1200" dirty="0" smtClean="0"/>
              <a:t>Intensificar y promover el desarrollo de planes de acción, motivados por objetivos y metas energéticas institucionales, en el marco de la optimización del desempeño energético del Hospital; a su vez garantizar su cumplimiento y brindar el seguimiento de las medidas comprometidas.</a:t>
            </a:r>
            <a:endParaRPr lang="es-EC" sz="1200" dirty="0" smtClean="0"/>
          </a:p>
          <a:p>
            <a:r>
              <a:rPr lang="es-ES" sz="1200" dirty="0" smtClean="0"/>
              <a:t> </a:t>
            </a:r>
            <a:endParaRPr lang="es-EC" sz="1200" dirty="0" smtClean="0"/>
          </a:p>
          <a:p>
            <a:pPr lvl="0"/>
            <a:r>
              <a:rPr lang="es-ES" sz="1200" dirty="0" smtClean="0"/>
              <a:t>Articular políticas institucionales que permitan robustecer la gestión de la energía en el HCAM vinculando a todos sus miembros, esto permitirá que la gestión no sea aislada por un área, sino dinamizarla y generar compromisos en todos los rincones del HCAM.</a:t>
            </a:r>
            <a:endParaRPr lang="es-EC" sz="1200" dirty="0" smtClean="0"/>
          </a:p>
          <a:p>
            <a:r>
              <a:rPr lang="es-ES" sz="1200" dirty="0" smtClean="0"/>
              <a:t> </a:t>
            </a:r>
            <a:endParaRPr lang="es-EC" sz="1200" dirty="0" smtClean="0"/>
          </a:p>
          <a:p>
            <a:pPr lvl="0"/>
            <a:r>
              <a:rPr lang="es-ES" sz="1200" dirty="0" smtClean="0"/>
              <a:t>Optimizar los niveles de exactitud y repetitividad de la medición energética en su contexto general, es decir garantizar que la instrumentación, tabulación y seguimiento de los registros levantados sean fiables, a su vez que los periodos de medición sean acordes a la información levantada por la unidad de Estadística, a fin de mejorar la correlación entre la información de atención hospitalaria con la información energética. </a:t>
            </a:r>
            <a:endParaRPr lang="es-EC" sz="1200" dirty="0" smtClean="0"/>
          </a:p>
          <a:p>
            <a:r>
              <a:rPr lang="es-ES" sz="1200" dirty="0" smtClean="0"/>
              <a:t> </a:t>
            </a:r>
            <a:endParaRPr lang="es-EC" sz="1200" dirty="0" smtClean="0"/>
          </a:p>
          <a:p>
            <a:pPr lvl="0"/>
            <a:r>
              <a:rPr lang="es-ES" sz="1200" dirty="0" smtClean="0"/>
              <a:t>Declarar y formalizar las áreas o equipos que represente usos significativos de la energía, y realizar gestión específica para impactar en el desempeño energético del Hospital, utilizando como herramienta de gestión los indicadores de desempeño energético los cuales deben ser acordes a la realidad del Hospital.</a:t>
            </a: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81</a:t>
            </a:fld>
            <a:endParaRPr lang="es-EC"/>
          </a:p>
        </p:txBody>
      </p:sp>
    </p:spTree>
    <p:extLst>
      <p:ext uri="{BB962C8B-B14F-4D97-AF65-F5344CB8AC3E}">
        <p14:creationId xmlns:p14="http://schemas.microsoft.com/office/powerpoint/2010/main" val="272732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82</a:t>
            </a:fld>
            <a:endParaRPr lang="es-EC"/>
          </a:p>
        </p:txBody>
      </p:sp>
    </p:spTree>
    <p:extLst>
      <p:ext uri="{BB962C8B-B14F-4D97-AF65-F5344CB8AC3E}">
        <p14:creationId xmlns:p14="http://schemas.microsoft.com/office/powerpoint/2010/main" val="272732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25DEC7F-B034-48C0-A233-4A86D4C360FF}" type="slidenum">
              <a:rPr lang="es-EC" smtClean="0"/>
              <a:pPr/>
              <a:t>15</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214" rtl="0" eaLnBrk="1" fontAlgn="auto" latinLnBrk="0" hangingPunct="1">
              <a:lnSpc>
                <a:spcPct val="100000"/>
              </a:lnSpc>
              <a:spcBef>
                <a:spcPts val="0"/>
              </a:spcBef>
              <a:spcAft>
                <a:spcPts val="0"/>
              </a:spcAft>
              <a:buClrTx/>
              <a:buSzTx/>
              <a:buFontTx/>
              <a:buNone/>
              <a:tabLst/>
              <a:defRPr/>
            </a:pPr>
            <a:r>
              <a:rPr lang="es-EC" sz="1200" dirty="0" smtClean="0">
                <a:latin typeface="Arial" pitchFamily="34" charset="0"/>
                <a:cs typeface="Arial" pitchFamily="34" charset="0"/>
              </a:rPr>
              <a:t>Se considera </a:t>
            </a:r>
            <a:r>
              <a:rPr lang="es-EC" sz="1200" dirty="0" smtClean="0">
                <a:latin typeface="Arial" pitchFamily="34" charset="0"/>
                <a:cs typeface="Arial" pitchFamily="34" charset="0"/>
              </a:rPr>
              <a:t>que los ascensores de los extremos del hospital son utilizados de 8:00 a 17:00, mientras que los que están en la parte central son utilizados entre 6:00 y 22:00. El consumo eléctrico por ascensores es 92.43MWh, 2% del consumo eléctrico total del hospital.</a:t>
            </a:r>
          </a:p>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21</a:t>
            </a:fld>
            <a:endParaRPr lang="es-EC"/>
          </a:p>
        </p:txBody>
      </p:sp>
    </p:spTree>
    <p:extLst>
      <p:ext uri="{BB962C8B-B14F-4D97-AF65-F5344CB8AC3E}">
        <p14:creationId xmlns:p14="http://schemas.microsoft.com/office/powerpoint/2010/main" val="226325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214" rtl="0" eaLnBrk="1" fontAlgn="auto" latinLnBrk="0" hangingPunct="1">
              <a:lnSpc>
                <a:spcPct val="100000"/>
              </a:lnSpc>
              <a:spcBef>
                <a:spcPts val="0"/>
              </a:spcBef>
              <a:spcAft>
                <a:spcPts val="0"/>
              </a:spcAft>
              <a:buClrTx/>
              <a:buSzTx/>
              <a:buFontTx/>
              <a:buNone/>
              <a:tabLst/>
              <a:defRPr/>
            </a:pPr>
            <a:r>
              <a:rPr lang="es-EC" sz="1200" dirty="0" smtClean="0">
                <a:latin typeface="Arial" pitchFamily="34" charset="0"/>
                <a:cs typeface="Arial" pitchFamily="34" charset="0"/>
              </a:rPr>
              <a:t>La transferencia de calor se la realiza mediante un intercambiador de calor externo sin almacenamiento, para efecto de cálculo la carga inicial es ignorada debido a que se realiza solamente los días lunes y es ayudada con agua caliente externa desde las 06h00 hasta 9h30, luego de ello se acciona el funcionamiento de vapor, la piscina recibe en horario de 6h00 a 14h00 (8 horas diarias) a excepción del día lunes 9h30 a 14h00 (4,5 horas).</a:t>
            </a:r>
          </a:p>
          <a:p>
            <a:endParaRPr lang="es-ES"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30</a:t>
            </a:fld>
            <a:endParaRPr lang="es-EC"/>
          </a:p>
        </p:txBody>
      </p:sp>
    </p:spTree>
    <p:extLst>
      <p:ext uri="{BB962C8B-B14F-4D97-AF65-F5344CB8AC3E}">
        <p14:creationId xmlns:p14="http://schemas.microsoft.com/office/powerpoint/2010/main" val="231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214" rtl="0" eaLnBrk="1" fontAlgn="auto" latinLnBrk="0" hangingPunct="1">
              <a:lnSpc>
                <a:spcPct val="100000"/>
              </a:lnSpc>
              <a:spcBef>
                <a:spcPts val="0"/>
              </a:spcBef>
              <a:spcAft>
                <a:spcPts val="0"/>
              </a:spcAft>
              <a:buClrTx/>
              <a:buSzTx/>
              <a:buFontTx/>
              <a:buNone/>
              <a:tabLst/>
              <a:defRPr/>
            </a:pPr>
            <a:r>
              <a:rPr lang="es-EC" sz="1200" dirty="0" smtClean="0">
                <a:cs typeface="Arial" pitchFamily="34" charset="0"/>
              </a:rPr>
              <a:t>Se recibe vapor desde las 6h00 hasta las 18h00 de lunes a viernes (12 horas) y desde las 6 hasta las 15h00 sábados y domingo (9 horas).</a:t>
            </a:r>
          </a:p>
          <a:p>
            <a:endParaRPr lang="es-EC" dirty="0"/>
          </a:p>
        </p:txBody>
      </p:sp>
      <p:sp>
        <p:nvSpPr>
          <p:cNvPr id="4" name="3 Marcador de número de diapositiva"/>
          <p:cNvSpPr>
            <a:spLocks noGrp="1"/>
          </p:cNvSpPr>
          <p:nvPr>
            <p:ph type="sldNum" sz="quarter" idx="10"/>
          </p:nvPr>
        </p:nvSpPr>
        <p:spPr/>
        <p:txBody>
          <a:bodyPr/>
          <a:lstStyle/>
          <a:p>
            <a:fld id="{425DEC7F-B034-48C0-A233-4A86D4C360FF}" type="slidenum">
              <a:rPr lang="es-EC" smtClean="0"/>
              <a:pPr/>
              <a:t>31</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214" rtl="0" eaLnBrk="1" fontAlgn="auto" latinLnBrk="0" hangingPunct="1">
              <a:lnSpc>
                <a:spcPct val="100000"/>
              </a:lnSpc>
              <a:spcBef>
                <a:spcPts val="0"/>
              </a:spcBef>
              <a:spcAft>
                <a:spcPts val="0"/>
              </a:spcAft>
              <a:buClrTx/>
              <a:buSzTx/>
              <a:buFontTx/>
              <a:buNone/>
              <a:tabLst/>
              <a:defRPr/>
            </a:pPr>
            <a:r>
              <a:rPr lang="es-EC" sz="1200" dirty="0" smtClean="0">
                <a:latin typeface="Arial" pitchFamily="34" charset="0"/>
                <a:cs typeface="Arial" pitchFamily="34" charset="0"/>
              </a:rPr>
              <a:t>El volumen de diesel utilizado en el año 2013 de 202.610 gal, excede al requerido (180.681,03 gal) para satisfacer la demanda de vapor del HCAM en un 12%, por lo cual el sistema en estudio es energéticamente gestionable.</a:t>
            </a:r>
            <a:endParaRPr kumimoji="0" lang="es-EC"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endParaRPr lang="es-EC" dirty="0"/>
          </a:p>
        </p:txBody>
      </p:sp>
      <p:sp>
        <p:nvSpPr>
          <p:cNvPr id="4" name="3 Marcador de número de diapositiva"/>
          <p:cNvSpPr>
            <a:spLocks noGrp="1"/>
          </p:cNvSpPr>
          <p:nvPr>
            <p:ph type="sldNum" sz="quarter" idx="10"/>
          </p:nvPr>
        </p:nvSpPr>
        <p:spPr/>
        <p:txBody>
          <a:bodyPr/>
          <a:lstStyle/>
          <a:p>
            <a:fld id="{425DEC7F-B034-48C0-A233-4A86D4C360FF}" type="slidenum">
              <a:rPr lang="es-EC" smtClean="0"/>
              <a:pPr/>
              <a:t>33</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34</a:t>
            </a:fld>
            <a:endParaRPr lang="es-EC"/>
          </a:p>
        </p:txBody>
      </p:sp>
    </p:spTree>
    <p:extLst>
      <p:ext uri="{BB962C8B-B14F-4D97-AF65-F5344CB8AC3E}">
        <p14:creationId xmlns:p14="http://schemas.microsoft.com/office/powerpoint/2010/main" val="94526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009650" y="685800"/>
            <a:ext cx="48387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vista de la problemática descrita, se plantea tomar como referencia los índices de consumo energético de hospitales internacionales para con ello establecer un punto de partida o línea base para el periodo 2013; a su vez los planes de acción tomados en miras de mejorar su desempeño energético se verán reflejados en este indicador.</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39A6F30B-702C-42C7-BC1D-23A59B7B66FC}" type="slidenum">
              <a:rPr lang="es-EC" smtClean="0"/>
              <a:t>35</a:t>
            </a:fld>
            <a:endParaRPr lang="es-EC"/>
          </a:p>
        </p:txBody>
      </p:sp>
    </p:spTree>
    <p:extLst>
      <p:ext uri="{BB962C8B-B14F-4D97-AF65-F5344CB8AC3E}">
        <p14:creationId xmlns:p14="http://schemas.microsoft.com/office/powerpoint/2010/main" val="99055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8" y="3600097"/>
            <a:ext cx="3733819" cy="8606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24" name="23 Rectángulo"/>
          <p:cNvSpPr/>
          <p:nvPr/>
        </p:nvSpPr>
        <p:spPr>
          <a:xfrm flipV="1">
            <a:off x="5410206" y="3682313"/>
            <a:ext cx="3733801" cy="18144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25" name="24 Rectángulo"/>
          <p:cNvSpPr/>
          <p:nvPr/>
        </p:nvSpPr>
        <p:spPr>
          <a:xfrm flipV="1">
            <a:off x="5410206" y="3888452"/>
            <a:ext cx="3733801" cy="864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26" name="25 Rectángulo"/>
          <p:cNvSpPr/>
          <p:nvPr/>
        </p:nvSpPr>
        <p:spPr>
          <a:xfrm flipV="1">
            <a:off x="5410201" y="3934976"/>
            <a:ext cx="1965960" cy="1728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27" name="26 Rectángulo"/>
          <p:cNvSpPr/>
          <p:nvPr/>
        </p:nvSpPr>
        <p:spPr>
          <a:xfrm flipV="1">
            <a:off x="5410201" y="3968206"/>
            <a:ext cx="1965960" cy="864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useBgFill="1">
        <p:nvSpPr>
          <p:cNvPr id="30" name="29 Rectángulo redondeado"/>
          <p:cNvSpPr/>
          <p:nvPr/>
        </p:nvSpPr>
        <p:spPr bwMode="white">
          <a:xfrm>
            <a:off x="5410200" y="3744102"/>
            <a:ext cx="3063240" cy="2592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useBgFill="1">
        <p:nvSpPr>
          <p:cNvPr id="31" name="30 Rectángulo redondeado"/>
          <p:cNvSpPr/>
          <p:nvPr/>
        </p:nvSpPr>
        <p:spPr bwMode="white">
          <a:xfrm>
            <a:off x="7376507" y="3837255"/>
            <a:ext cx="1600200" cy="3456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7" name="6 Rectángulo"/>
          <p:cNvSpPr/>
          <p:nvPr/>
        </p:nvSpPr>
        <p:spPr>
          <a:xfrm>
            <a:off x="1" y="3448596"/>
            <a:ext cx="9144000" cy="2307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10" name="9 Rectángulo"/>
          <p:cNvSpPr/>
          <p:nvPr/>
        </p:nvSpPr>
        <p:spPr>
          <a:xfrm>
            <a:off x="6" y="3473036"/>
            <a:ext cx="9144001" cy="13292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11" name="10 Rectángulo"/>
          <p:cNvSpPr/>
          <p:nvPr/>
        </p:nvSpPr>
        <p:spPr>
          <a:xfrm flipV="1">
            <a:off x="6414051" y="3442385"/>
            <a:ext cx="2729950" cy="23474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19" name="18 Rectángulo"/>
          <p:cNvSpPr/>
          <p:nvPr/>
        </p:nvSpPr>
        <p:spPr>
          <a:xfrm>
            <a:off x="0" y="0"/>
            <a:ext cx="9144000" cy="3497764"/>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8" name="7 Título"/>
          <p:cNvSpPr>
            <a:spLocks noGrp="1"/>
          </p:cNvSpPr>
          <p:nvPr>
            <p:ph type="ctrTitle"/>
          </p:nvPr>
        </p:nvSpPr>
        <p:spPr>
          <a:xfrm>
            <a:off x="457200" y="2269565"/>
            <a:ext cx="8458200" cy="1389038"/>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685081"/>
            <a:ext cx="4953000" cy="1656045"/>
          </a:xfrm>
        </p:spPr>
        <p:txBody>
          <a:bodyPr/>
          <a:lstStyle>
            <a:lvl1pPr marL="63994" indent="0" algn="l">
              <a:buNone/>
              <a:defRPr sz="2400">
                <a:solidFill>
                  <a:schemeClr val="tx2"/>
                </a:solidFill>
              </a:defRPr>
            </a:lvl1pPr>
            <a:lvl2pPr marL="457107" indent="0" algn="ctr">
              <a:buNone/>
            </a:lvl2pPr>
            <a:lvl3pPr marL="914214" indent="0" algn="ctr">
              <a:buNone/>
            </a:lvl3pPr>
            <a:lvl4pPr marL="1371321" indent="0" algn="ctr">
              <a:buNone/>
            </a:lvl4pPr>
            <a:lvl5pPr marL="1828427" indent="0" algn="ctr">
              <a:buNone/>
            </a:lvl5pPr>
            <a:lvl6pPr marL="2285534" indent="0" algn="ctr">
              <a:buNone/>
            </a:lvl6pPr>
            <a:lvl7pPr marL="2742641" indent="0" algn="ctr">
              <a:buNone/>
            </a:lvl7pPr>
            <a:lvl8pPr marL="3199748" indent="0" algn="ctr">
              <a:buNone/>
            </a:lvl8pPr>
            <a:lvl9pPr marL="3656855"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3974507"/>
            <a:ext cx="960120" cy="432012"/>
          </a:xfrm>
        </p:spPr>
        <p:txBody>
          <a:bodyPr/>
          <a:lstStyle/>
          <a:p>
            <a:fld id="{F221F62B-5357-4961-B23B-C4BDE09E3DD2}" type="datetimeFigureOut">
              <a:rPr lang="es-ES" smtClean="0"/>
              <a:t>18/11/2015</a:t>
            </a:fld>
            <a:endParaRPr lang="es-ES"/>
          </a:p>
        </p:txBody>
      </p:sp>
      <p:sp>
        <p:nvSpPr>
          <p:cNvPr id="17" name="16 Marcador de pie de página"/>
          <p:cNvSpPr>
            <a:spLocks noGrp="1"/>
          </p:cNvSpPr>
          <p:nvPr>
            <p:ph type="ftr" sz="quarter" idx="11"/>
          </p:nvPr>
        </p:nvSpPr>
        <p:spPr>
          <a:xfrm>
            <a:off x="5410201" y="3973608"/>
            <a:ext cx="1295400" cy="432012"/>
          </a:xfrm>
        </p:spPr>
        <p:txBody>
          <a:bodyPr/>
          <a:lstStyle/>
          <a:p>
            <a:endParaRPr lang="es-ES"/>
          </a:p>
        </p:txBody>
      </p:sp>
      <p:sp>
        <p:nvSpPr>
          <p:cNvPr id="29" name="28 Marcador de número de diapositiva"/>
          <p:cNvSpPr>
            <a:spLocks noGrp="1"/>
          </p:cNvSpPr>
          <p:nvPr>
            <p:ph type="sldNum" sz="quarter" idx="12"/>
          </p:nvPr>
        </p:nvSpPr>
        <p:spPr>
          <a:xfrm>
            <a:off x="8320088" y="1075"/>
            <a:ext cx="747712" cy="345609"/>
          </a:xfrm>
        </p:spPr>
        <p:txBody>
          <a:bodyPr/>
          <a:lstStyle>
            <a:lvl1pPr algn="r">
              <a:defRPr sz="1800">
                <a:solidFill>
                  <a:schemeClr val="bg1"/>
                </a:solidFill>
              </a:defRPr>
            </a:lvl1pPr>
          </a:lstStyle>
          <a:p>
            <a:fld id="{E8EB1B90-1251-450A-BC27-CDC4A9314092}"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1" y="1080029"/>
            <a:ext cx="1905000" cy="518414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080029"/>
            <a:ext cx="6248400" cy="518414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872054"/>
            <a:ext cx="7772400" cy="128703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181589"/>
            <a:ext cx="7772400" cy="1426538"/>
          </a:xfrm>
        </p:spPr>
        <p:txBody>
          <a:bodyPr anchor="t"/>
          <a:lstStyle>
            <a:lvl1pPr marL="45711"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1" y="2125497"/>
            <a:ext cx="4038600" cy="4276616"/>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125497"/>
            <a:ext cx="4038600" cy="4276616"/>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080030"/>
            <a:ext cx="8382000" cy="1010907"/>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121288"/>
            <a:ext cx="4041648" cy="432012"/>
          </a:xfrm>
          <a:solidFill>
            <a:schemeClr val="accent2">
              <a:satMod val="150000"/>
              <a:alpha val="25000"/>
            </a:schemeClr>
          </a:solidFill>
          <a:ln w="12700">
            <a:solidFill>
              <a:schemeClr val="accent2"/>
            </a:solidFill>
          </a:ln>
        </p:spPr>
        <p:txBody>
          <a:bodyPr anchor="ctr">
            <a:noAutofit/>
          </a:bodyPr>
          <a:lstStyle>
            <a:lvl1pPr marL="45711"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30" y="2121288"/>
            <a:ext cx="4041775" cy="432012"/>
          </a:xfrm>
          <a:solidFill>
            <a:schemeClr val="accent2">
              <a:satMod val="150000"/>
              <a:alpha val="25000"/>
            </a:schemeClr>
          </a:solidFill>
          <a:ln w="12700">
            <a:solidFill>
              <a:schemeClr val="accent2"/>
            </a:solidFill>
          </a:ln>
        </p:spPr>
        <p:txBody>
          <a:bodyPr anchor="ctr">
            <a:noAutofit/>
          </a:bodyPr>
          <a:lstStyle>
            <a:lvl1pPr marL="45711"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559301"/>
            <a:ext cx="4041648" cy="3672099"/>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10" y="2559301"/>
            <a:ext cx="4041775" cy="3672099"/>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F221F62B-5357-4961-B23B-C4BDE09E3DD2}" type="datetimeFigureOut">
              <a:rPr lang="es-ES" smtClean="0"/>
              <a:t>18/11/2015</a:t>
            </a:fld>
            <a:endParaRPr lang="es-ES"/>
          </a:p>
        </p:txBody>
      </p:sp>
      <p:sp>
        <p:nvSpPr>
          <p:cNvPr id="27" name="26 Marcador de número de diapositiva"/>
          <p:cNvSpPr>
            <a:spLocks noGrp="1"/>
          </p:cNvSpPr>
          <p:nvPr>
            <p:ph type="sldNum" sz="quarter" idx="11"/>
          </p:nvPr>
        </p:nvSpPr>
        <p:spPr/>
        <p:txBody>
          <a:bodyPr rtlCol="0"/>
          <a:lstStyle/>
          <a:p>
            <a:fld id="{E8EB1B90-1251-450A-BC27-CDC4A9314092}" type="slidenum">
              <a:rPr lang="es-ES" smtClean="0"/>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1080030"/>
            <a:ext cx="8229600" cy="1010907"/>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578895"/>
            <a:ext cx="957264" cy="432012"/>
          </a:xfrm>
        </p:spPr>
        <p:txBody>
          <a:bodyPr/>
          <a:lstStyle/>
          <a:p>
            <a:fld id="{F221F62B-5357-4961-B23B-C4BDE09E3DD2}" type="datetimeFigureOut">
              <a:rPr lang="es-ES" smtClean="0"/>
              <a:t>18/11/2015</a:t>
            </a:fld>
            <a:endParaRPr lang="es-ES"/>
          </a:p>
        </p:txBody>
      </p:sp>
      <p:sp>
        <p:nvSpPr>
          <p:cNvPr id="4" name="3 Marcador de pie de página"/>
          <p:cNvSpPr>
            <a:spLocks noGrp="1"/>
          </p:cNvSpPr>
          <p:nvPr>
            <p:ph type="ftr" sz="quarter" idx="11"/>
          </p:nvPr>
        </p:nvSpPr>
        <p:spPr>
          <a:xfrm>
            <a:off x="5257800" y="578895"/>
            <a:ext cx="1325880" cy="432012"/>
          </a:xfrm>
        </p:spPr>
        <p:txBody>
          <a:bodyPr/>
          <a:lstStyle/>
          <a:p>
            <a:endParaRPr lang="es-ES"/>
          </a:p>
        </p:txBody>
      </p:sp>
      <p:sp>
        <p:nvSpPr>
          <p:cNvPr id="5" name="4 Marcador de número de diapositiva"/>
          <p:cNvSpPr>
            <a:spLocks noGrp="1"/>
          </p:cNvSpPr>
          <p:nvPr>
            <p:ph type="sldNum" sz="quarter" idx="12"/>
          </p:nvPr>
        </p:nvSpPr>
        <p:spPr>
          <a:xfrm>
            <a:off x="8174736" y="2149"/>
            <a:ext cx="762000" cy="345609"/>
          </a:xfrm>
        </p:spPr>
        <p:txBody>
          <a:bodyPr/>
          <a:lstStyle/>
          <a:p>
            <a:fld id="{E8EB1B90-1251-450A-BC27-CDC4A931409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041259"/>
            <a:ext cx="3383280" cy="829462"/>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1899951"/>
            <a:ext cx="3383280" cy="4363318"/>
          </a:xfrm>
        </p:spPr>
        <p:txBody>
          <a:bodyPr/>
          <a:lstStyle>
            <a:lvl1pPr marL="9142"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33522"/>
            <a:ext cx="5102352" cy="5529749"/>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9" y="1048056"/>
            <a:ext cx="586803" cy="4423713"/>
          </a:xfrm>
        </p:spPr>
        <p:txBody>
          <a:bodyPr vert="vert270" lIns="45711" tIns="0" rIns="45711"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080029"/>
            <a:ext cx="4572000" cy="4320117"/>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093919"/>
            <a:ext cx="2590800" cy="2377849"/>
          </a:xfrm>
        </p:spPr>
        <p:txBody>
          <a:bodyPr lIns="0" tIns="0" rIns="45711"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221F62B-5357-4961-B23B-C4BDE09E3DD2}" type="datetimeFigureOut">
              <a:rPr lang="es-ES" smtClean="0"/>
              <a:t>18/11/2015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EB1B90-1251-450A-BC27-CDC4A9314092}"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27 Rectángulo"/>
          <p:cNvSpPr/>
          <p:nvPr/>
        </p:nvSpPr>
        <p:spPr>
          <a:xfrm>
            <a:off x="1" y="346612"/>
            <a:ext cx="9144000" cy="7975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29" name="28 Rectángulo"/>
          <p:cNvSpPr/>
          <p:nvPr/>
        </p:nvSpPr>
        <p:spPr>
          <a:xfrm>
            <a:off x="0" y="-1"/>
            <a:ext cx="9144000" cy="293548"/>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30" name="29 Rectángulo"/>
          <p:cNvSpPr/>
          <p:nvPr/>
        </p:nvSpPr>
        <p:spPr>
          <a:xfrm>
            <a:off x="6" y="291297"/>
            <a:ext cx="9144001" cy="8640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31" name="30 Rectángulo"/>
          <p:cNvSpPr/>
          <p:nvPr/>
        </p:nvSpPr>
        <p:spPr>
          <a:xfrm flipV="1">
            <a:off x="5410188" y="340399"/>
            <a:ext cx="3733819" cy="8606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32" name="31 Rectángulo"/>
          <p:cNvSpPr/>
          <p:nvPr/>
        </p:nvSpPr>
        <p:spPr>
          <a:xfrm flipV="1">
            <a:off x="5410206" y="415869"/>
            <a:ext cx="3733801" cy="17011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useBgFill="1">
        <p:nvSpPr>
          <p:cNvPr id="33" name="32 Rectángulo redondeado"/>
          <p:cNvSpPr/>
          <p:nvPr/>
        </p:nvSpPr>
        <p:spPr bwMode="white">
          <a:xfrm>
            <a:off x="5407339" y="470095"/>
            <a:ext cx="3063240" cy="2592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useBgFill="1">
        <p:nvSpPr>
          <p:cNvPr id="34" name="33 Rectángulo redondeado"/>
          <p:cNvSpPr/>
          <p:nvPr/>
        </p:nvSpPr>
        <p:spPr bwMode="white">
          <a:xfrm>
            <a:off x="7373647" y="556499"/>
            <a:ext cx="1600200" cy="34561"/>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35" name="34 Rectángulo"/>
          <p:cNvSpPr/>
          <p:nvPr/>
        </p:nvSpPr>
        <p:spPr bwMode="invGray">
          <a:xfrm>
            <a:off x="9084967" y="-1891"/>
            <a:ext cx="57626" cy="58753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dirty="0"/>
          </a:p>
        </p:txBody>
      </p:sp>
      <p:sp>
        <p:nvSpPr>
          <p:cNvPr id="36" name="35 Rectángulo"/>
          <p:cNvSpPr/>
          <p:nvPr/>
        </p:nvSpPr>
        <p:spPr bwMode="invGray">
          <a:xfrm>
            <a:off x="9044481" y="-1891"/>
            <a:ext cx="27432" cy="58753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dirty="0"/>
          </a:p>
        </p:txBody>
      </p:sp>
      <p:sp>
        <p:nvSpPr>
          <p:cNvPr id="37" name="36 Rectángulo"/>
          <p:cNvSpPr/>
          <p:nvPr/>
        </p:nvSpPr>
        <p:spPr bwMode="invGray">
          <a:xfrm>
            <a:off x="9025429" y="-1891"/>
            <a:ext cx="9144" cy="587536"/>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38" name="37 Rectángulo"/>
          <p:cNvSpPr/>
          <p:nvPr/>
        </p:nvSpPr>
        <p:spPr bwMode="invGray">
          <a:xfrm>
            <a:off x="8975425" y="-1891"/>
            <a:ext cx="27432" cy="587536"/>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39" name="38 Rectángulo"/>
          <p:cNvSpPr/>
          <p:nvPr/>
        </p:nvSpPr>
        <p:spPr bwMode="invGray">
          <a:xfrm>
            <a:off x="8915677" y="359"/>
            <a:ext cx="54864" cy="552975"/>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a:p>
        </p:txBody>
      </p:sp>
      <p:sp>
        <p:nvSpPr>
          <p:cNvPr id="40" name="39 Rectángulo"/>
          <p:cNvSpPr/>
          <p:nvPr/>
        </p:nvSpPr>
        <p:spPr bwMode="invGray">
          <a:xfrm>
            <a:off x="8873475" y="359"/>
            <a:ext cx="9144" cy="552975"/>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1" tIns="45711" rIns="91421" bIns="45711" anchor="ctr"/>
          <a:lstStyle/>
          <a:p>
            <a:pPr algn="ctr" eaLnBrk="1" latinLnBrk="0" hangingPunct="1"/>
            <a:endParaRPr kumimoji="0" lang="en-US" dirty="0"/>
          </a:p>
        </p:txBody>
      </p:sp>
      <p:sp>
        <p:nvSpPr>
          <p:cNvPr id="22" name="21 Marcador de título"/>
          <p:cNvSpPr>
            <a:spLocks noGrp="1"/>
          </p:cNvSpPr>
          <p:nvPr>
            <p:ph type="title"/>
          </p:nvPr>
        </p:nvSpPr>
        <p:spPr>
          <a:xfrm>
            <a:off x="457201" y="1080029"/>
            <a:ext cx="8229600" cy="1008027"/>
          </a:xfrm>
          <a:prstGeom prst="rect">
            <a:avLst/>
          </a:prstGeom>
        </p:spPr>
        <p:txBody>
          <a:bodyPr vert="horz" lIns="91421" tIns="45711" rIns="91421" bIns="45711"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1" y="2125498"/>
            <a:ext cx="8229600" cy="4086830"/>
          </a:xfrm>
          <a:prstGeom prst="rect">
            <a:avLst/>
          </a:prstGeom>
        </p:spPr>
        <p:txBody>
          <a:bodyPr vert="horz" lIns="91421" tIns="45711" rIns="91421" bIns="45711">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578895"/>
            <a:ext cx="957264" cy="432012"/>
          </a:xfrm>
          <a:prstGeom prst="rect">
            <a:avLst/>
          </a:prstGeom>
        </p:spPr>
        <p:txBody>
          <a:bodyPr vert="horz" lIns="91421" tIns="45711" rIns="91421" bIns="45711"/>
          <a:lstStyle>
            <a:lvl1pPr algn="l" eaLnBrk="1" latinLnBrk="0" hangingPunct="1">
              <a:defRPr kumimoji="0" sz="800">
                <a:solidFill>
                  <a:schemeClr val="accent2"/>
                </a:solidFill>
              </a:defRPr>
            </a:lvl1pPr>
          </a:lstStyle>
          <a:p>
            <a:fld id="{F221F62B-5357-4961-B23B-C4BDE09E3DD2}" type="datetimeFigureOut">
              <a:rPr lang="es-ES" smtClean="0"/>
              <a:t>18/11/2015</a:t>
            </a:fld>
            <a:endParaRPr lang="es-ES"/>
          </a:p>
        </p:txBody>
      </p:sp>
      <p:sp>
        <p:nvSpPr>
          <p:cNvPr id="3" name="2 Marcador de pie de página"/>
          <p:cNvSpPr>
            <a:spLocks noGrp="1"/>
          </p:cNvSpPr>
          <p:nvPr>
            <p:ph type="ftr" sz="quarter" idx="3"/>
          </p:nvPr>
        </p:nvSpPr>
        <p:spPr>
          <a:xfrm>
            <a:off x="5257800" y="578895"/>
            <a:ext cx="1325880" cy="432012"/>
          </a:xfrm>
          <a:prstGeom prst="rect">
            <a:avLst/>
          </a:prstGeom>
        </p:spPr>
        <p:txBody>
          <a:bodyPr vert="horz" lIns="91421" tIns="45711" rIns="91421" bIns="45711"/>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149"/>
            <a:ext cx="762000" cy="345609"/>
          </a:xfrm>
          <a:prstGeom prst="rect">
            <a:avLst/>
          </a:prstGeom>
        </p:spPr>
        <p:txBody>
          <a:bodyPr vert="horz" lIns="91421" tIns="45711" rIns="91421" bIns="45711" anchor="b"/>
          <a:lstStyle>
            <a:lvl1pPr algn="r" eaLnBrk="1" latinLnBrk="0" hangingPunct="1">
              <a:defRPr kumimoji="0" sz="1800">
                <a:solidFill>
                  <a:srgbClr val="FFFFFF"/>
                </a:solidFill>
              </a:defRPr>
            </a:lvl1pPr>
          </a:lstStyle>
          <a:p>
            <a:fld id="{E8EB1B90-1251-450A-BC27-CDC4A9314092}"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6013" r:id="rId1"/>
    <p:sldLayoutId id="2147486014" r:id="rId2"/>
    <p:sldLayoutId id="2147486015" r:id="rId3"/>
    <p:sldLayoutId id="2147486016" r:id="rId4"/>
    <p:sldLayoutId id="2147486017" r:id="rId5"/>
    <p:sldLayoutId id="2147486018" r:id="rId6"/>
    <p:sldLayoutId id="2147486019" r:id="rId7"/>
    <p:sldLayoutId id="2147486020" r:id="rId8"/>
    <p:sldLayoutId id="2147486021" r:id="rId9"/>
    <p:sldLayoutId id="2147486022" r:id="rId10"/>
    <p:sldLayoutId id="21474860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685" indent="-25598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234" indent="-246837"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356" indent="-219411"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336" indent="-20112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605" indent="-182843"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16" indent="-182843"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427" indent="-182843"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55" indent="-182843"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824" indent="-182843"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07" algn="l" rtl="0" eaLnBrk="1" latinLnBrk="0" hangingPunct="1">
        <a:defRPr kumimoji="0" kern="1200">
          <a:solidFill>
            <a:schemeClr val="tx1"/>
          </a:solidFill>
          <a:latin typeface="+mn-lt"/>
          <a:ea typeface="+mn-ea"/>
          <a:cs typeface="+mn-cs"/>
        </a:defRPr>
      </a:lvl2pPr>
      <a:lvl3pPr marL="914214" algn="l" rtl="0" eaLnBrk="1" latinLnBrk="0" hangingPunct="1">
        <a:defRPr kumimoji="0" kern="1200">
          <a:solidFill>
            <a:schemeClr val="tx1"/>
          </a:solidFill>
          <a:latin typeface="+mn-lt"/>
          <a:ea typeface="+mn-ea"/>
          <a:cs typeface="+mn-cs"/>
        </a:defRPr>
      </a:lvl3pPr>
      <a:lvl4pPr marL="1371321" algn="l" rtl="0" eaLnBrk="1" latinLnBrk="0" hangingPunct="1">
        <a:defRPr kumimoji="0" kern="1200">
          <a:solidFill>
            <a:schemeClr val="tx1"/>
          </a:solidFill>
          <a:latin typeface="+mn-lt"/>
          <a:ea typeface="+mn-ea"/>
          <a:cs typeface="+mn-cs"/>
        </a:defRPr>
      </a:lvl4pPr>
      <a:lvl5pPr marL="1828427" algn="l" rtl="0" eaLnBrk="1" latinLnBrk="0" hangingPunct="1">
        <a:defRPr kumimoji="0" kern="1200">
          <a:solidFill>
            <a:schemeClr val="tx1"/>
          </a:solidFill>
          <a:latin typeface="+mn-lt"/>
          <a:ea typeface="+mn-ea"/>
          <a:cs typeface="+mn-cs"/>
        </a:defRPr>
      </a:lvl5pPr>
      <a:lvl6pPr marL="2285534" algn="l" rtl="0" eaLnBrk="1" latinLnBrk="0" hangingPunct="1">
        <a:defRPr kumimoji="0" kern="1200">
          <a:solidFill>
            <a:schemeClr val="tx1"/>
          </a:solidFill>
          <a:latin typeface="+mn-lt"/>
          <a:ea typeface="+mn-ea"/>
          <a:cs typeface="+mn-cs"/>
        </a:defRPr>
      </a:lvl6pPr>
      <a:lvl7pPr marL="2742641" algn="l" rtl="0" eaLnBrk="1" latinLnBrk="0" hangingPunct="1">
        <a:defRPr kumimoji="0" kern="1200">
          <a:solidFill>
            <a:schemeClr val="tx1"/>
          </a:solidFill>
          <a:latin typeface="+mn-lt"/>
          <a:ea typeface="+mn-ea"/>
          <a:cs typeface="+mn-cs"/>
        </a:defRPr>
      </a:lvl7pPr>
      <a:lvl8pPr marL="3199748" algn="l" rtl="0" eaLnBrk="1" latinLnBrk="0" hangingPunct="1">
        <a:defRPr kumimoji="0" kern="1200">
          <a:solidFill>
            <a:schemeClr val="tx1"/>
          </a:solidFill>
          <a:latin typeface="+mn-lt"/>
          <a:ea typeface="+mn-ea"/>
          <a:cs typeface="+mn-cs"/>
        </a:defRPr>
      </a:lvl8pPr>
      <a:lvl9pPr marL="365685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notesSlide" Target="../notesSlides/notesSlide7.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7.png"/><Relationship Id="rId5" Type="http://schemas.openxmlformats.org/officeDocument/2006/relationships/oleObject" Target="../embeddings/oleObject3.bin"/><Relationship Id="rId10" Type="http://schemas.openxmlformats.org/officeDocument/2006/relationships/image" Target="../media/image89.png"/><Relationship Id="rId4" Type="http://schemas.openxmlformats.org/officeDocument/2006/relationships/image" Target="../media/image86.png"/><Relationship Id="rId9"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0.png"/><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1.xml"/><Relationship Id="rId7"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92.png"/><Relationship Id="rId4" Type="http://schemas.openxmlformats.org/officeDocument/2006/relationships/oleObject" Target="../embeddings/oleObject8.bin"/><Relationship Id="rId9" Type="http://schemas.openxmlformats.org/officeDocument/2006/relationships/image" Target="../media/image9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49.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9.emf"/><Relationship Id="rId5" Type="http://schemas.openxmlformats.org/officeDocument/2006/relationships/image" Target="../media/image108.png"/><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340.png"/></Relationships>
</file>

<file path=ppt/slides/_rels/slide5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2.png"/><Relationship Id="rId5" Type="http://schemas.openxmlformats.org/officeDocument/2006/relationships/oleObject" Target="../embeddings/oleObject13.bin"/><Relationship Id="rId4" Type="http://schemas.openxmlformats.org/officeDocument/2006/relationships/image" Target="../media/image121.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4.png"/><Relationship Id="rId5" Type="http://schemas.openxmlformats.org/officeDocument/2006/relationships/oleObject" Target="../embeddings/oleObject15.bin"/><Relationship Id="rId4" Type="http://schemas.openxmlformats.org/officeDocument/2006/relationships/image" Target="../media/image123.png"/></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22.xml"/><Relationship Id="rId7"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25.png"/><Relationship Id="rId4" Type="http://schemas.openxmlformats.org/officeDocument/2006/relationships/oleObject" Target="../embeddings/oleObject16.bin"/><Relationship Id="rId9" Type="http://schemas.openxmlformats.org/officeDocument/2006/relationships/image" Target="../media/image127.png"/></Relationships>
</file>

<file path=ppt/slides/_rels/slide67.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1769403"/>
            <a:ext cx="8458200" cy="1552336"/>
          </a:xfrm>
        </p:spPr>
        <p:txBody>
          <a:bodyPr>
            <a:noAutofit/>
          </a:bodyPr>
          <a:lstStyle/>
          <a:p>
            <a:r>
              <a:rPr lang="es-ES" sz="2800" dirty="0" smtClean="0"/>
              <a:t>“ESTUDIO Y ANÁLISIS DE LA EFICIENCIA ENERGÉTICA EN LOS PRINCIPALES SISTEMAS ENERGÉTICOS DEL HOSPITAL CARLOS ANDRADE MARÍN”</a:t>
            </a:r>
            <a:endParaRPr lang="es-ES" sz="2800" dirty="0"/>
          </a:p>
        </p:txBody>
      </p:sp>
      <p:sp>
        <p:nvSpPr>
          <p:cNvPr id="3" name="2 Subtítulo"/>
          <p:cNvSpPr>
            <a:spLocks noGrp="1"/>
          </p:cNvSpPr>
          <p:nvPr>
            <p:ph type="subTitle" idx="1"/>
          </p:nvPr>
        </p:nvSpPr>
        <p:spPr>
          <a:xfrm>
            <a:off x="457200" y="3685080"/>
            <a:ext cx="4953000" cy="2576023"/>
          </a:xfrm>
        </p:spPr>
        <p:txBody>
          <a:bodyPr>
            <a:noAutofit/>
          </a:bodyPr>
          <a:lstStyle/>
          <a:p>
            <a:r>
              <a:rPr lang="es-ES" sz="1400" dirty="0" smtClean="0"/>
              <a:t>AUTORES: 	</a:t>
            </a:r>
          </a:p>
          <a:p>
            <a:pPr marL="406825" indent="-342830">
              <a:buFont typeface="Arial" pitchFamily="34" charset="0"/>
              <a:buChar char="•"/>
            </a:pPr>
            <a:r>
              <a:rPr lang="es-ES" sz="1400" dirty="0" smtClean="0"/>
              <a:t>AGUIRRE CARDONA JAVIER EDUARDO</a:t>
            </a:r>
          </a:p>
          <a:p>
            <a:pPr marL="406825" indent="-342830">
              <a:buFont typeface="Arial" pitchFamily="34" charset="0"/>
              <a:buChar char="•"/>
            </a:pPr>
            <a:r>
              <a:rPr lang="es-ES" sz="1400" dirty="0" smtClean="0"/>
              <a:t>CABASCANGO QUILUMBA ALEXANDRA  MAGALY</a:t>
            </a:r>
          </a:p>
          <a:p>
            <a:r>
              <a:rPr lang="es-ES" sz="1400" dirty="0" smtClean="0"/>
              <a:t> </a:t>
            </a:r>
          </a:p>
          <a:p>
            <a:r>
              <a:rPr lang="es-ES" sz="1400" dirty="0" smtClean="0"/>
              <a:t>DIRECTOR: 	</a:t>
            </a:r>
          </a:p>
          <a:p>
            <a:r>
              <a:rPr lang="es-ES" sz="1400" dirty="0" smtClean="0"/>
              <a:t>DR. REINALDO DELGADO GARCIA</a:t>
            </a:r>
          </a:p>
          <a:p>
            <a:r>
              <a:rPr lang="es-ES" sz="1400" dirty="0" smtClean="0"/>
              <a:t> </a:t>
            </a:r>
          </a:p>
          <a:p>
            <a:r>
              <a:rPr lang="es-ES" sz="1400" dirty="0" smtClean="0"/>
              <a:t>SANGOLQUI</a:t>
            </a:r>
          </a:p>
          <a:p>
            <a:r>
              <a:rPr lang="es-ES" sz="1400" dirty="0" smtClean="0"/>
              <a:t>2015</a:t>
            </a:r>
            <a:endParaRPr lang="es-ES" sz="1400"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1910" y="219074"/>
            <a:ext cx="3990330" cy="1296755"/>
          </a:xfrm>
          <a:prstGeom prst="rect">
            <a:avLst/>
          </a:prstGeom>
          <a:noFill/>
          <a:ln w="9525">
            <a:noFill/>
            <a:miter lim="800000"/>
            <a:headEnd/>
            <a:tailEnd/>
          </a:ln>
        </p:spPr>
      </p:pic>
    </p:spTree>
    <p:extLst>
      <p:ext uri="{BB962C8B-B14F-4D97-AF65-F5344CB8AC3E}">
        <p14:creationId xmlns:p14="http://schemas.microsoft.com/office/powerpoint/2010/main" val="3286102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Consumo Eléctrico </a:t>
            </a:r>
            <a:r>
              <a:rPr lang="es-ES" sz="2900" dirty="0"/>
              <a:t>e</a:t>
            </a:r>
            <a:r>
              <a:rPr lang="es-ES" sz="2900" dirty="0" smtClean="0"/>
              <a:t>n </a:t>
            </a:r>
            <a:r>
              <a:rPr lang="es-ES" sz="2900" dirty="0"/>
              <a:t>e</a:t>
            </a:r>
            <a:r>
              <a:rPr lang="es-ES" sz="2900" dirty="0" smtClean="0"/>
              <a:t>l HCAM</a:t>
            </a:r>
            <a:endParaRPr lang="es-ES" sz="2900" dirty="0"/>
          </a:p>
        </p:txBody>
      </p:sp>
      <p:sp>
        <p:nvSpPr>
          <p:cNvPr id="8" name="2 Marcador de contenido"/>
          <p:cNvSpPr>
            <a:spLocks noGrp="1"/>
          </p:cNvSpPr>
          <p:nvPr>
            <p:ph idx="1"/>
          </p:nvPr>
        </p:nvSpPr>
        <p:spPr>
          <a:xfrm>
            <a:off x="97160" y="1770404"/>
            <a:ext cx="8147248" cy="4205987"/>
          </a:xfrm>
        </p:spPr>
        <p:txBody>
          <a:bodyPr>
            <a:normAutofit lnSpcReduction="10000"/>
          </a:bodyPr>
          <a:lstStyle/>
          <a:p>
            <a:pPr algn="just">
              <a:lnSpc>
                <a:spcPct val="120000"/>
              </a:lnSpc>
              <a:buNone/>
            </a:pPr>
            <a:r>
              <a:rPr lang="es-EC" sz="1700" dirty="0" smtClean="0">
                <a:cs typeface="Arial" pitchFamily="34" charset="0"/>
              </a:rPr>
              <a:t>	Consumo total energía eléctrica </a:t>
            </a:r>
            <a:r>
              <a:rPr lang="en-US" sz="1700" dirty="0" smtClean="0">
                <a:cs typeface="Arial" pitchFamily="34" charset="0"/>
              </a:rPr>
              <a:t>[kWh]</a:t>
            </a: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a:cs typeface="Arial" pitchFamily="34" charset="0"/>
            </a:endParaRPr>
          </a:p>
          <a:p>
            <a:pPr lvl="0" algn="just">
              <a:lnSpc>
                <a:spcPct val="120000"/>
              </a:lnSpc>
              <a:buNone/>
            </a:pPr>
            <a:r>
              <a:rPr lang="es-EC" sz="1700" dirty="0" smtClean="0">
                <a:cs typeface="Arial" pitchFamily="34" charset="0"/>
              </a:rPr>
              <a:t>	El </a:t>
            </a:r>
            <a:r>
              <a:rPr lang="es-EC" sz="1700" dirty="0">
                <a:cs typeface="Arial" pitchFamily="34" charset="0"/>
              </a:rPr>
              <a:t>mayor consumo se centra en el bloque 2 donde se encuentran servicios auxiliares de diagnóstico, tratamiento y hospitalización, servicios generales, urgencias, administración, quirófanos y salas de parto.</a:t>
            </a:r>
          </a:p>
          <a:p>
            <a:pPr algn="just">
              <a:lnSpc>
                <a:spcPct val="120000"/>
              </a:lnSpc>
              <a:buNone/>
            </a:pPr>
            <a:endParaRPr lang="es-EC" sz="1700" dirty="0" smtClean="0">
              <a:cs typeface="Arial" pitchFamily="34" charset="0"/>
            </a:endParaRPr>
          </a:p>
        </p:txBody>
      </p:sp>
      <p:graphicFrame>
        <p:nvGraphicFramePr>
          <p:cNvPr id="11" name="10 Gráfico"/>
          <p:cNvGraphicFramePr/>
          <p:nvPr>
            <p:extLst>
              <p:ext uri="{D42A27DB-BD31-4B8C-83A1-F6EECF244321}">
                <p14:modId xmlns:p14="http://schemas.microsoft.com/office/powerpoint/2010/main" val="3201237997"/>
              </p:ext>
            </p:extLst>
          </p:nvPr>
        </p:nvGraphicFramePr>
        <p:xfrm>
          <a:off x="539552" y="2178649"/>
          <a:ext cx="7920880" cy="2939367"/>
        </p:xfrm>
        <a:graphic>
          <a:graphicData uri="http://schemas.openxmlformats.org/drawingml/2006/chart">
            <c:chart xmlns:c="http://schemas.openxmlformats.org/drawingml/2006/chart" xmlns:r="http://schemas.openxmlformats.org/officeDocument/2006/relationships" r:id="rId2"/>
          </a:graphicData>
        </a:graphic>
      </p:graphicFrame>
      <p:sp>
        <p:nvSpPr>
          <p:cNvPr id="12" name="2 Marcador de contenido"/>
          <p:cNvSpPr txBox="1">
            <a:spLocks/>
          </p:cNvSpPr>
          <p:nvPr/>
        </p:nvSpPr>
        <p:spPr>
          <a:xfrm>
            <a:off x="107504" y="5118016"/>
            <a:ext cx="8147248" cy="1061438"/>
          </a:xfrm>
          <a:prstGeom prst="rect">
            <a:avLst/>
          </a:prstGeom>
        </p:spPr>
        <p:txBody>
          <a:bodyPr vert="horz">
            <a:normAutofit/>
          </a:bodyPr>
          <a:lstStyle/>
          <a:p>
            <a:pPr marL="365760" lvl="0" indent="-256032" algn="just" defTabSz="914400">
              <a:lnSpc>
                <a:spcPct val="120000"/>
              </a:lnSpc>
              <a:spcBef>
                <a:spcPts val="300"/>
              </a:spcBef>
              <a:buClr>
                <a:schemeClr val="accent3"/>
              </a:buClr>
            </a:pPr>
            <a:r>
              <a:rPr kumimoji="0" lang="es-EC"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8687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Consumo Térmico </a:t>
            </a:r>
            <a:r>
              <a:rPr lang="es-ES" sz="2900" dirty="0"/>
              <a:t>e</a:t>
            </a:r>
            <a:r>
              <a:rPr lang="es-ES" sz="2900" dirty="0" smtClean="0"/>
              <a:t>n </a:t>
            </a:r>
            <a:r>
              <a:rPr lang="es-ES" sz="2900" dirty="0"/>
              <a:t>e</a:t>
            </a:r>
            <a:r>
              <a:rPr lang="es-ES" sz="2900" dirty="0" smtClean="0"/>
              <a:t>l HCAM</a:t>
            </a:r>
            <a:endParaRPr lang="es-ES" sz="2900" dirty="0"/>
          </a:p>
        </p:txBody>
      </p:sp>
      <p:sp>
        <p:nvSpPr>
          <p:cNvPr id="8" name="2 Marcador de contenido"/>
          <p:cNvSpPr>
            <a:spLocks noGrp="1"/>
          </p:cNvSpPr>
          <p:nvPr>
            <p:ph idx="1"/>
          </p:nvPr>
        </p:nvSpPr>
        <p:spPr>
          <a:xfrm>
            <a:off x="97160" y="1770404"/>
            <a:ext cx="8219256" cy="4205987"/>
          </a:xfrm>
        </p:spPr>
        <p:txBody>
          <a:bodyPr>
            <a:normAutofit/>
          </a:bodyPr>
          <a:lstStyle/>
          <a:p>
            <a:pPr algn="just">
              <a:lnSpc>
                <a:spcPct val="120000"/>
              </a:lnSpc>
              <a:buNone/>
            </a:pPr>
            <a:r>
              <a:rPr lang="es-EC" sz="1700" dirty="0" smtClean="0">
                <a:cs typeface="Arial" pitchFamily="34" charset="0"/>
              </a:rPr>
              <a:t>	Consumo total diesel [galones]</a:t>
            </a:r>
          </a:p>
          <a:p>
            <a:pPr algn="just">
              <a:lnSpc>
                <a:spcPct val="120000"/>
              </a:lnSpc>
              <a:buNone/>
            </a:pPr>
            <a:endParaRPr lang="es-EC" sz="1700" dirty="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a:cs typeface="Arial" pitchFamily="34" charset="0"/>
            </a:endParaRPr>
          </a:p>
          <a:p>
            <a:pPr algn="just">
              <a:lnSpc>
                <a:spcPct val="120000"/>
              </a:lnSpc>
              <a:buNone/>
            </a:pPr>
            <a:r>
              <a:rPr lang="es-ES" sz="1700" dirty="0" smtClean="0">
                <a:cs typeface="Arial" pitchFamily="34" charset="0"/>
              </a:rPr>
              <a:t>	El </a:t>
            </a:r>
            <a:r>
              <a:rPr lang="es-ES" sz="1700" dirty="0">
                <a:cs typeface="Arial" pitchFamily="34" charset="0"/>
              </a:rPr>
              <a:t>hospital no cuenta con medición del flujo de vapor en ningún punto, se están realizando esfuerzos para mejorar la medición</a:t>
            </a:r>
            <a:r>
              <a:rPr lang="es-EC" sz="1700" dirty="0">
                <a:cs typeface="Arial" pitchFamily="34" charset="0"/>
              </a:rPr>
              <a:t> de consumo en línea</a:t>
            </a:r>
            <a:r>
              <a:rPr lang="es-ES" sz="1700" dirty="0">
                <a:cs typeface="Arial" pitchFamily="34" charset="0"/>
              </a:rPr>
              <a:t>.</a:t>
            </a:r>
            <a:endParaRPr lang="es-EC" sz="1700" dirty="0">
              <a:cs typeface="Arial" pitchFamily="34" charset="0"/>
            </a:endParaRPr>
          </a:p>
          <a:p>
            <a:pPr algn="just">
              <a:lnSpc>
                <a:spcPct val="120000"/>
              </a:lnSpc>
              <a:buNone/>
            </a:pPr>
            <a:endParaRPr lang="es-EC" sz="1700" dirty="0" smtClean="0">
              <a:cs typeface="Arial" pitchFamily="34" charset="0"/>
            </a:endParaRPr>
          </a:p>
        </p:txBody>
      </p:sp>
      <p:graphicFrame>
        <p:nvGraphicFramePr>
          <p:cNvPr id="6" name="5 Gráfico"/>
          <p:cNvGraphicFramePr/>
          <p:nvPr/>
        </p:nvGraphicFramePr>
        <p:xfrm>
          <a:off x="539552" y="2341948"/>
          <a:ext cx="7776864" cy="2694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578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smtClean="0"/>
              <a:t>Selección de los sistemas potencialmente gestionables del HCAM</a:t>
            </a:r>
            <a:endParaRPr lang="es-ES" sz="32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1700" dirty="0" smtClean="0">
                <a:cs typeface="Arial" pitchFamily="34" charset="0"/>
              </a:rPr>
              <a:t>	Los energéticos empleados directa e indirectamente en la atención de los pacientes del hospital son:</a:t>
            </a:r>
          </a:p>
          <a:p>
            <a:pPr lvl="2" algn="just">
              <a:lnSpc>
                <a:spcPct val="120000"/>
              </a:lnSpc>
              <a:buNone/>
            </a:pPr>
            <a:r>
              <a:rPr lang="es-EC" sz="1700" dirty="0" smtClean="0">
                <a:solidFill>
                  <a:schemeClr val="tx1"/>
                </a:solidFill>
                <a:cs typeface="Arial" pitchFamily="34" charset="0"/>
              </a:rPr>
              <a:t>•	Diesel 2</a:t>
            </a:r>
          </a:p>
          <a:p>
            <a:pPr lvl="2" algn="just">
              <a:lnSpc>
                <a:spcPct val="120000"/>
              </a:lnSpc>
              <a:buNone/>
            </a:pPr>
            <a:r>
              <a:rPr lang="es-EC" sz="1700" dirty="0" smtClean="0">
                <a:solidFill>
                  <a:schemeClr val="tx1"/>
                </a:solidFill>
                <a:cs typeface="Arial" pitchFamily="34" charset="0"/>
              </a:rPr>
              <a:t>•	Electricidad</a:t>
            </a:r>
          </a:p>
          <a:p>
            <a:pPr lvl="2" algn="just">
              <a:lnSpc>
                <a:spcPct val="120000"/>
              </a:lnSpc>
              <a:buNone/>
            </a:pPr>
            <a:r>
              <a:rPr lang="es-EC" sz="1700" dirty="0" smtClean="0">
                <a:solidFill>
                  <a:schemeClr val="tx1"/>
                </a:solidFill>
                <a:cs typeface="Arial" pitchFamily="34" charset="0"/>
              </a:rPr>
              <a:t>•  Gas licuado de petróleo (GLP)</a:t>
            </a:r>
          </a:p>
          <a:p>
            <a:pPr lvl="2" algn="just">
              <a:lnSpc>
                <a:spcPct val="120000"/>
              </a:lnSpc>
              <a:buNone/>
            </a:pPr>
            <a:r>
              <a:rPr lang="es-EC" sz="1700" dirty="0" smtClean="0">
                <a:solidFill>
                  <a:schemeClr val="tx1"/>
                </a:solidFill>
                <a:cs typeface="Arial" pitchFamily="34" charset="0"/>
              </a:rPr>
              <a:t>•	Aire comprimido</a:t>
            </a:r>
          </a:p>
          <a:p>
            <a:pPr lvl="2" algn="just">
              <a:lnSpc>
                <a:spcPct val="120000"/>
              </a:lnSpc>
              <a:buNone/>
            </a:pPr>
            <a:r>
              <a:rPr lang="es-EC" sz="1700" dirty="0" smtClean="0">
                <a:solidFill>
                  <a:schemeClr val="tx1"/>
                </a:solidFill>
                <a:cs typeface="Arial" pitchFamily="34" charset="0"/>
              </a:rPr>
              <a:t>•	Gases Medicinales</a:t>
            </a:r>
          </a:p>
          <a:p>
            <a:pPr lvl="2" algn="just">
              <a:lnSpc>
                <a:spcPct val="120000"/>
              </a:lnSpc>
              <a:buNone/>
            </a:pPr>
            <a:endParaRPr lang="es-EC" sz="1700" dirty="0" smtClean="0">
              <a:solidFill>
                <a:schemeClr val="tx1"/>
              </a:solidFill>
              <a:cs typeface="Arial" pitchFamily="34" charset="0"/>
            </a:endParaRPr>
          </a:p>
          <a:p>
            <a:pPr algn="just">
              <a:lnSpc>
                <a:spcPct val="120000"/>
              </a:lnSpc>
              <a:buNone/>
            </a:pPr>
            <a:r>
              <a:rPr lang="es-EC" sz="1700" dirty="0" smtClean="0">
                <a:cs typeface="Arial" pitchFamily="34" charset="0"/>
              </a:rPr>
              <a:t>	Por su alta participación se ha considerado como los energéticos de mayor impacto a la ENERGÍA ELÉCTRICA </a:t>
            </a:r>
            <a:r>
              <a:rPr lang="es-EC" sz="1700" dirty="0" smtClean="0">
                <a:cs typeface="Arial" pitchFamily="34" charset="0"/>
              </a:rPr>
              <a:t>y al DIESEL </a:t>
            </a:r>
            <a:r>
              <a:rPr lang="es-EC" sz="1700" dirty="0" smtClean="0">
                <a:cs typeface="Arial" pitchFamily="34" charset="0"/>
              </a:rPr>
              <a:t>2. </a:t>
            </a:r>
          </a:p>
        </p:txBody>
      </p:sp>
    </p:spTree>
    <p:extLst>
      <p:ext uri="{BB962C8B-B14F-4D97-AF65-F5344CB8AC3E}">
        <p14:creationId xmlns:p14="http://schemas.microsoft.com/office/powerpoint/2010/main" val="287300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smtClean="0"/>
              <a:t>Calculo del índice de desempeño energético (</a:t>
            </a:r>
            <a:r>
              <a:rPr lang="es-ES" sz="3200" dirty="0" err="1" smtClean="0"/>
              <a:t>IDEn</a:t>
            </a:r>
            <a:r>
              <a:rPr lang="es-ES" sz="3200" dirty="0" smtClean="0"/>
              <a:t>) del HCAM - ELÉCTRICO</a:t>
            </a:r>
            <a:endParaRPr lang="es-ES" sz="3200" dirty="0"/>
          </a:p>
        </p:txBody>
      </p:sp>
      <p:sp>
        <p:nvSpPr>
          <p:cNvPr id="3" name="2 Marcador de contenido"/>
          <p:cNvSpPr>
            <a:spLocks noGrp="1"/>
          </p:cNvSpPr>
          <p:nvPr>
            <p:ph idx="1"/>
          </p:nvPr>
        </p:nvSpPr>
        <p:spPr>
          <a:xfrm>
            <a:off x="107504" y="1852053"/>
            <a:ext cx="8856984" cy="4409050"/>
          </a:xfrm>
        </p:spPr>
        <p:txBody>
          <a:bodyPr>
            <a:normAutofit/>
          </a:bodyPr>
          <a:lstStyle/>
          <a:p>
            <a:pPr lvl="0">
              <a:buNone/>
            </a:pPr>
            <a:r>
              <a:rPr lang="es-ES" sz="1600" dirty="0" smtClean="0">
                <a:cs typeface="Arial" pitchFamily="34" charset="0"/>
              </a:rPr>
              <a:t>Consumo eléctrico del año 2013 – 5’515.430 kWh</a:t>
            </a:r>
            <a:endParaRPr lang="es-EC" sz="1600" dirty="0" smtClean="0">
              <a:cs typeface="Arial" pitchFamily="34" charset="0"/>
            </a:endParaRPr>
          </a:p>
          <a:p>
            <a:pPr>
              <a:buNone/>
            </a:pPr>
            <a:r>
              <a:rPr lang="es-ES" sz="1600" dirty="0" smtClean="0">
                <a:cs typeface="Arial" pitchFamily="34" charset="0"/>
              </a:rPr>
              <a:t>Promedio mensual de consumo </a:t>
            </a:r>
            <a:endParaRPr lang="es-EC" sz="1600" dirty="0" smtClean="0">
              <a:cs typeface="Arial" pitchFamily="34" charset="0"/>
            </a:endParaRPr>
          </a:p>
          <a:p>
            <a:pPr>
              <a:buNone/>
            </a:pPr>
            <a:endParaRPr lang="es-ES" sz="1600" dirty="0" smtClean="0">
              <a:cs typeface="Arial" pitchFamily="34" charset="0"/>
            </a:endParaRPr>
          </a:p>
          <a:p>
            <a:pPr>
              <a:buNone/>
            </a:pPr>
            <a:r>
              <a:rPr lang="es-ES" sz="1600" dirty="0" smtClean="0">
                <a:cs typeface="Arial" pitchFamily="34" charset="0"/>
              </a:rPr>
              <a:t>Promedio diario de consumo</a:t>
            </a:r>
          </a:p>
          <a:p>
            <a:pPr>
              <a:buNone/>
            </a:pPr>
            <a:endParaRPr lang="es-EC" sz="1600" dirty="0" smtClean="0">
              <a:cs typeface="Arial" pitchFamily="34" charset="0"/>
            </a:endParaRPr>
          </a:p>
          <a:p>
            <a:pPr>
              <a:buNone/>
            </a:pPr>
            <a:r>
              <a:rPr lang="es-EC" sz="1600" dirty="0" err="1" smtClean="0">
                <a:cs typeface="Arial" pitchFamily="34" charset="0"/>
              </a:rPr>
              <a:t>IDEn</a:t>
            </a:r>
            <a:r>
              <a:rPr lang="es-EC" sz="1600" dirty="0" smtClean="0">
                <a:cs typeface="Arial" pitchFamily="34" charset="0"/>
              </a:rPr>
              <a:t> Electricidad por cama (588 </a:t>
            </a:r>
            <a:r>
              <a:rPr lang="es-EC" sz="1600" dirty="0" smtClean="0">
                <a:cs typeface="Arial" pitchFamily="34" charset="0"/>
              </a:rPr>
              <a:t>camas disponibles):</a:t>
            </a: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p>
          <a:p>
            <a:pPr>
              <a:buNone/>
            </a:pPr>
            <a:endParaRPr lang="es-EC" sz="1600" dirty="0" smtClean="0"/>
          </a:p>
          <a:p>
            <a:pPr>
              <a:buNone/>
            </a:pPr>
            <a:r>
              <a:rPr lang="es-EC" sz="1600" dirty="0" err="1" smtClean="0">
                <a:cs typeface="Arial" pitchFamily="34" charset="0"/>
              </a:rPr>
              <a:t>IDEn</a:t>
            </a:r>
            <a:r>
              <a:rPr lang="es-EC" sz="1600" dirty="0" smtClean="0">
                <a:cs typeface="Arial" pitchFamily="34" charset="0"/>
              </a:rPr>
              <a:t> Electricidad por área (38.737 m2):</a:t>
            </a:r>
          </a:p>
          <a:p>
            <a:pPr>
              <a:buNone/>
            </a:pPr>
            <a:endParaRPr lang="es-EC" sz="1600" dirty="0" smtClean="0">
              <a:cs typeface="Arial" pitchFamily="34" charset="0"/>
            </a:endParaRPr>
          </a:p>
          <a:p>
            <a:pPr>
              <a:buNone/>
            </a:pPr>
            <a:endParaRPr lang="es-EC" sz="1600" dirty="0">
              <a:cs typeface="Arial" pitchFamily="34" charset="0"/>
            </a:endParaRPr>
          </a:p>
        </p:txBody>
      </p:sp>
      <p:sp>
        <p:nvSpPr>
          <p:cNvPr id="266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2015352"/>
            <a:ext cx="2000250" cy="496813"/>
          </a:xfrm>
          <a:prstGeom prst="rect">
            <a:avLst/>
          </a:prstGeom>
          <a:noFill/>
        </p:spPr>
      </p:pic>
      <p:sp>
        <p:nvSpPr>
          <p:cNvPr id="2662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2120" y="2586895"/>
            <a:ext cx="1752600" cy="496813"/>
          </a:xfrm>
          <a:prstGeom prst="rect">
            <a:avLst/>
          </a:prstGeom>
          <a:noFill/>
        </p:spPr>
      </p:pic>
      <p:sp>
        <p:nvSpPr>
          <p:cNvPr id="26630"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569" y="3729982"/>
            <a:ext cx="3705225" cy="324009"/>
          </a:xfrm>
          <a:prstGeom prst="rect">
            <a:avLst/>
          </a:prstGeom>
          <a:noFill/>
        </p:spPr>
      </p:pic>
      <p:sp>
        <p:nvSpPr>
          <p:cNvPr id="26632"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3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16017" y="3729982"/>
            <a:ext cx="2009775" cy="324009"/>
          </a:xfrm>
          <a:prstGeom prst="rect">
            <a:avLst/>
          </a:prstGeom>
          <a:noFill/>
        </p:spPr>
      </p:pic>
      <p:sp>
        <p:nvSpPr>
          <p:cNvPr id="26634"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3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71600" y="4138228"/>
            <a:ext cx="1885950" cy="550815"/>
          </a:xfrm>
          <a:prstGeom prst="rect">
            <a:avLst/>
          </a:prstGeom>
          <a:noFill/>
        </p:spPr>
      </p:pic>
      <p:sp>
        <p:nvSpPr>
          <p:cNvPr id="26636"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3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03849" y="4056579"/>
            <a:ext cx="1800225" cy="637217"/>
          </a:xfrm>
          <a:prstGeom prst="rect">
            <a:avLst/>
          </a:prstGeom>
          <a:noFill/>
        </p:spPr>
      </p:pic>
      <p:sp>
        <p:nvSpPr>
          <p:cNvPr id="26638"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37"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92080" y="4219876"/>
            <a:ext cx="2362200" cy="324009"/>
          </a:xfrm>
          <a:prstGeom prst="rect">
            <a:avLst/>
          </a:prstGeom>
          <a:noFill/>
        </p:spPr>
      </p:pic>
      <p:sp>
        <p:nvSpPr>
          <p:cNvPr id="26640"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39"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372201" y="4791420"/>
            <a:ext cx="2466975" cy="324009"/>
          </a:xfrm>
          <a:prstGeom prst="rect">
            <a:avLst/>
          </a:prstGeom>
          <a:solidFill>
            <a:schemeClr val="tx2">
              <a:lumMod val="20000"/>
              <a:lumOff val="80000"/>
            </a:schemeClr>
          </a:solidFill>
        </p:spPr>
      </p:pic>
      <p:sp>
        <p:nvSpPr>
          <p:cNvPr id="26642"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41"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71600" y="4791420"/>
            <a:ext cx="3133725" cy="324009"/>
          </a:xfrm>
          <a:prstGeom prst="rect">
            <a:avLst/>
          </a:prstGeom>
          <a:noFill/>
        </p:spPr>
      </p:pic>
      <p:sp>
        <p:nvSpPr>
          <p:cNvPr id="26644"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43" name="Picture 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043608" y="5607911"/>
            <a:ext cx="1809750" cy="486013"/>
          </a:xfrm>
          <a:prstGeom prst="rect">
            <a:avLst/>
          </a:prstGeom>
          <a:noFill/>
        </p:spPr>
      </p:pic>
      <p:sp>
        <p:nvSpPr>
          <p:cNvPr id="26646" name="Rectangle 2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45" name="Picture 2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203849" y="5607911"/>
            <a:ext cx="2676525" cy="486013"/>
          </a:xfrm>
          <a:prstGeom prst="rect">
            <a:avLst/>
          </a:prstGeom>
          <a:noFill/>
        </p:spPr>
      </p:pic>
      <p:sp>
        <p:nvSpPr>
          <p:cNvPr id="26648"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47" name="Picture 2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444209" y="5689560"/>
            <a:ext cx="1876425" cy="324009"/>
          </a:xfrm>
          <a:prstGeom prst="rect">
            <a:avLst/>
          </a:prstGeom>
          <a:solidFill>
            <a:schemeClr val="tx2">
              <a:lumMod val="20000"/>
              <a:lumOff val="80000"/>
            </a:schemeClr>
          </a:solidFill>
        </p:spPr>
      </p:pic>
    </p:spTree>
    <p:extLst>
      <p:ext uri="{BB962C8B-B14F-4D97-AF65-F5344CB8AC3E}">
        <p14:creationId xmlns:p14="http://schemas.microsoft.com/office/powerpoint/2010/main" val="2560006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Calculo del índice de desempeño energético (</a:t>
            </a:r>
            <a:r>
              <a:rPr lang="es-ES" sz="3200" dirty="0" err="1"/>
              <a:t>IDEn</a:t>
            </a:r>
            <a:r>
              <a:rPr lang="es-ES" sz="3200" dirty="0"/>
              <a:t>) del HCAM - </a:t>
            </a:r>
            <a:r>
              <a:rPr lang="es-ES" sz="3200" dirty="0" smtClean="0"/>
              <a:t>TÉRMICO</a:t>
            </a:r>
            <a:endParaRPr lang="es-ES" sz="3200" dirty="0"/>
          </a:p>
        </p:txBody>
      </p:sp>
      <p:sp>
        <p:nvSpPr>
          <p:cNvPr id="3" name="2 Marcador de contenido"/>
          <p:cNvSpPr>
            <a:spLocks noGrp="1"/>
          </p:cNvSpPr>
          <p:nvPr>
            <p:ph idx="1"/>
          </p:nvPr>
        </p:nvSpPr>
        <p:spPr>
          <a:xfrm>
            <a:off x="323528" y="1770404"/>
            <a:ext cx="8640960" cy="4409050"/>
          </a:xfrm>
        </p:spPr>
        <p:txBody>
          <a:bodyPr>
            <a:normAutofit/>
          </a:bodyPr>
          <a:lstStyle/>
          <a:p>
            <a:pPr lvl="0">
              <a:buNone/>
            </a:pPr>
            <a:r>
              <a:rPr lang="es-EC" sz="1600" dirty="0" smtClean="0">
                <a:cs typeface="Arial" pitchFamily="34" charset="0"/>
              </a:rPr>
              <a:t>Eficiencia promedio de calderos: </a:t>
            </a:r>
            <a:r>
              <a:rPr lang="es-EC" sz="1600" dirty="0" err="1" smtClean="0">
                <a:cs typeface="Arial" pitchFamily="34" charset="0"/>
              </a:rPr>
              <a:t>ηcaldero</a:t>
            </a:r>
            <a:r>
              <a:rPr lang="es-EC" sz="1600" dirty="0" smtClean="0">
                <a:cs typeface="Arial" pitchFamily="34" charset="0"/>
              </a:rPr>
              <a:t>  = 83.57%</a:t>
            </a:r>
          </a:p>
          <a:p>
            <a:pPr lvl="0">
              <a:buNone/>
            </a:pPr>
            <a:r>
              <a:rPr lang="es-EC" sz="1600" dirty="0" smtClean="0">
                <a:cs typeface="Arial" pitchFamily="34" charset="0"/>
              </a:rPr>
              <a:t>Consumo anual de diesel: 202610 galones</a:t>
            </a:r>
          </a:p>
          <a:p>
            <a:pPr lvl="0">
              <a:buNone/>
            </a:pPr>
            <a:r>
              <a:rPr lang="es-EC" sz="1600" dirty="0" smtClean="0">
                <a:cs typeface="Arial" pitchFamily="34" charset="0"/>
              </a:rPr>
              <a:t>Poder calorífico del diesel II: PC = 43.1 MJ/Kg</a:t>
            </a:r>
          </a:p>
          <a:p>
            <a:pPr lvl="0">
              <a:buNone/>
            </a:pPr>
            <a:r>
              <a:rPr lang="es-EC" sz="1600" dirty="0" smtClean="0">
                <a:cs typeface="Arial" pitchFamily="34" charset="0"/>
              </a:rPr>
              <a:t>Densidad del diesel II: ρ = 832 kg/m3</a:t>
            </a: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r>
              <a:rPr lang="es-EC" sz="1600" dirty="0" smtClean="0">
                <a:cs typeface="Arial" pitchFamily="34" charset="0"/>
              </a:rPr>
              <a:t>Combustible consumido y vapor generado</a:t>
            </a: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p>
        </p:txBody>
      </p:sp>
      <p:sp>
        <p:nvSpPr>
          <p:cNvPr id="266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2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0"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2"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4"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6"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8"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0"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2"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4"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6" name="Rectangle 2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8"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69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6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3" y="3096071"/>
            <a:ext cx="1438275" cy="529214"/>
          </a:xfrm>
          <a:prstGeom prst="rect">
            <a:avLst/>
          </a:prstGeom>
          <a:noFill/>
        </p:spPr>
      </p:pic>
      <p:sp>
        <p:nvSpPr>
          <p:cNvPr id="29700"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6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2476" y="4860227"/>
            <a:ext cx="1457325" cy="302408"/>
          </a:xfrm>
          <a:prstGeom prst="rect">
            <a:avLst/>
          </a:prstGeom>
          <a:noFill/>
        </p:spPr>
      </p:pic>
      <p:sp>
        <p:nvSpPr>
          <p:cNvPr id="29702"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0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9553" y="3744143"/>
            <a:ext cx="657225" cy="302408"/>
          </a:xfrm>
          <a:prstGeom prst="rect">
            <a:avLst/>
          </a:prstGeom>
          <a:noFill/>
        </p:spPr>
      </p:pic>
      <p:sp>
        <p:nvSpPr>
          <p:cNvPr id="29704"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0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11760" y="3096071"/>
            <a:ext cx="2076450" cy="518414"/>
          </a:xfrm>
          <a:prstGeom prst="rect">
            <a:avLst/>
          </a:prstGeom>
          <a:noFill/>
        </p:spPr>
      </p:pic>
      <p:sp>
        <p:nvSpPr>
          <p:cNvPr id="29706"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05"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19672" y="3600127"/>
            <a:ext cx="1752600" cy="518414"/>
          </a:xfrm>
          <a:prstGeom prst="rect">
            <a:avLst/>
          </a:prstGeom>
          <a:noFill/>
        </p:spPr>
      </p:pic>
      <p:sp>
        <p:nvSpPr>
          <p:cNvPr id="29708"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07"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35896" y="3600127"/>
            <a:ext cx="1409700" cy="496813"/>
          </a:xfrm>
          <a:prstGeom prst="rect">
            <a:avLst/>
          </a:prstGeom>
          <a:noFill/>
        </p:spPr>
      </p:pic>
      <p:sp>
        <p:nvSpPr>
          <p:cNvPr id="29710"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09"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08659" y="4752101"/>
            <a:ext cx="2743200" cy="529214"/>
          </a:xfrm>
          <a:prstGeom prst="rect">
            <a:avLst/>
          </a:prstGeom>
          <a:noFill/>
        </p:spPr>
      </p:pic>
      <p:sp>
        <p:nvSpPr>
          <p:cNvPr id="29712"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11"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160988" y="4709771"/>
            <a:ext cx="2219325" cy="486013"/>
          </a:xfrm>
          <a:prstGeom prst="rect">
            <a:avLst/>
          </a:prstGeom>
          <a:noFill/>
        </p:spPr>
      </p:pic>
      <p:sp>
        <p:nvSpPr>
          <p:cNvPr id="29714"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13"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52476" y="5281315"/>
            <a:ext cx="2352675" cy="486013"/>
          </a:xfrm>
          <a:prstGeom prst="rect">
            <a:avLst/>
          </a:prstGeom>
          <a:noFill/>
        </p:spPr>
      </p:pic>
      <p:sp>
        <p:nvSpPr>
          <p:cNvPr id="29716"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15" name="Picture 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144764" y="5281315"/>
            <a:ext cx="1838325" cy="486013"/>
          </a:xfrm>
          <a:prstGeom prst="rect">
            <a:avLst/>
          </a:prstGeom>
          <a:noFill/>
        </p:spPr>
      </p:pic>
      <p:sp>
        <p:nvSpPr>
          <p:cNvPr id="3174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1745" name="Picture 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39553" y="5848977"/>
            <a:ext cx="2600325" cy="529214"/>
          </a:xfrm>
          <a:prstGeom prst="rect">
            <a:avLst/>
          </a:prstGeom>
          <a:noFill/>
        </p:spPr>
      </p:pic>
      <p:sp>
        <p:nvSpPr>
          <p:cNvPr id="3174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1747" name="Picture 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347865" y="5848977"/>
            <a:ext cx="1933575" cy="496813"/>
          </a:xfrm>
          <a:prstGeom prst="rect">
            <a:avLst/>
          </a:prstGeom>
          <a:noFill/>
        </p:spPr>
      </p:pic>
      <p:sp>
        <p:nvSpPr>
          <p:cNvPr id="31750"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1749" name="Picture 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580113" y="5848977"/>
            <a:ext cx="1609725" cy="496813"/>
          </a:xfrm>
          <a:prstGeom prst="rect">
            <a:avLst/>
          </a:prstGeom>
          <a:noFill/>
        </p:spPr>
      </p:pic>
    </p:spTree>
    <p:extLst>
      <p:ext uri="{BB962C8B-B14F-4D97-AF65-F5344CB8AC3E}">
        <p14:creationId xmlns:p14="http://schemas.microsoft.com/office/powerpoint/2010/main" val="3025704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Calculo del índice de desempeño energético (</a:t>
            </a:r>
            <a:r>
              <a:rPr lang="es-ES" sz="3200" dirty="0" err="1"/>
              <a:t>IDEn</a:t>
            </a:r>
            <a:r>
              <a:rPr lang="es-ES" sz="3200" dirty="0"/>
              <a:t>) del HCAM - TÉRMICO</a:t>
            </a:r>
          </a:p>
        </p:txBody>
      </p:sp>
      <p:sp>
        <p:nvSpPr>
          <p:cNvPr id="3" name="2 Marcador de contenido"/>
          <p:cNvSpPr>
            <a:spLocks noGrp="1"/>
          </p:cNvSpPr>
          <p:nvPr>
            <p:ph idx="1"/>
          </p:nvPr>
        </p:nvSpPr>
        <p:spPr>
          <a:xfrm>
            <a:off x="323528" y="1933702"/>
            <a:ext cx="8640960" cy="4409050"/>
          </a:xfrm>
        </p:spPr>
        <p:txBody>
          <a:bodyPr>
            <a:normAutofit/>
          </a:bodyPr>
          <a:lstStyle/>
          <a:p>
            <a:pPr>
              <a:buNone/>
            </a:pPr>
            <a:endParaRPr lang="es-EC" sz="1600" dirty="0" smtClean="0">
              <a:cs typeface="Arial" pitchFamily="34" charset="0"/>
            </a:endParaRPr>
          </a:p>
          <a:p>
            <a:pPr>
              <a:buNone/>
            </a:pPr>
            <a:r>
              <a:rPr lang="es-EC" sz="1600" dirty="0" err="1" smtClean="0">
                <a:cs typeface="Arial" pitchFamily="34" charset="0"/>
              </a:rPr>
              <a:t>IDEn</a:t>
            </a:r>
            <a:r>
              <a:rPr lang="es-EC" sz="1600" dirty="0" smtClean="0">
                <a:cs typeface="Arial" pitchFamily="34" charset="0"/>
              </a:rPr>
              <a:t> Térmico por cama (588 camas*</a:t>
            </a:r>
            <a:r>
              <a:rPr lang="es-EC" sz="1600" dirty="0" err="1" smtClean="0">
                <a:cs typeface="Arial" pitchFamily="34" charset="0"/>
              </a:rPr>
              <a:t>f.u</a:t>
            </a:r>
            <a:r>
              <a:rPr lang="es-EC" sz="1600" dirty="0" smtClean="0">
                <a:cs typeface="Arial" pitchFamily="34" charset="0"/>
              </a:rPr>
              <a:t>.</a:t>
            </a:r>
            <a:r>
              <a:rPr lang="en-US" sz="1600" dirty="0" smtClean="0">
                <a:cs typeface="Arial" pitchFamily="34" charset="0"/>
              </a:rPr>
              <a:t>= 503 camas</a:t>
            </a:r>
            <a:r>
              <a:rPr lang="es-EC" sz="1600" dirty="0" smtClean="0">
                <a:cs typeface="Arial" pitchFamily="34" charset="0"/>
              </a:rPr>
              <a:t>):</a:t>
            </a:r>
          </a:p>
          <a:p>
            <a:pPr>
              <a:buNone/>
            </a:pPr>
            <a:endParaRPr lang="en-US" sz="1600" dirty="0" smtClean="0">
              <a:cs typeface="Arial" pitchFamily="34" charset="0"/>
            </a:endParaRPr>
          </a:p>
          <a:p>
            <a:pPr>
              <a:buNone/>
            </a:pPr>
            <a:endParaRPr lang="en-US" sz="1600" dirty="0" smtClean="0">
              <a:cs typeface="Arial" pitchFamily="34" charset="0"/>
            </a:endParaRPr>
          </a:p>
          <a:p>
            <a:pPr>
              <a:buNone/>
            </a:pPr>
            <a:endParaRPr lang="en-US" sz="1600" dirty="0" smtClean="0">
              <a:cs typeface="Arial" pitchFamily="34" charset="0"/>
            </a:endParaRPr>
          </a:p>
          <a:p>
            <a:pPr>
              <a:buNone/>
            </a:pPr>
            <a:endParaRPr lang="es-EC" sz="1600" dirty="0" smtClean="0">
              <a:cs typeface="Arial" pitchFamily="34" charset="0"/>
            </a:endParaRPr>
          </a:p>
          <a:p>
            <a:pPr>
              <a:buNone/>
            </a:pPr>
            <a:r>
              <a:rPr lang="es-EC" sz="1600" dirty="0" err="1" smtClean="0">
                <a:cs typeface="Arial" pitchFamily="34" charset="0"/>
              </a:rPr>
              <a:t>IDEn</a:t>
            </a:r>
            <a:r>
              <a:rPr lang="es-EC" sz="1600" dirty="0" smtClean="0">
                <a:cs typeface="Arial" pitchFamily="34" charset="0"/>
              </a:rPr>
              <a:t> Térmico por área (38.737 m2):</a:t>
            </a:r>
          </a:p>
          <a:p>
            <a:pPr>
              <a:buNone/>
            </a:pPr>
            <a:endParaRPr lang="es-EC" sz="1600" dirty="0" smtClean="0">
              <a:cs typeface="Arial" pitchFamily="34" charset="0"/>
            </a:endParaRPr>
          </a:p>
          <a:p>
            <a:pPr>
              <a:buNone/>
            </a:pPr>
            <a:endParaRPr lang="es-EC" sz="1600" dirty="0" smtClean="0">
              <a:cs typeface="Arial" pitchFamily="34" charset="0"/>
            </a:endParaRPr>
          </a:p>
          <a:p>
            <a:pPr>
              <a:buNone/>
            </a:pPr>
            <a:endParaRPr lang="es-EC" sz="1600" dirty="0" smtClean="0"/>
          </a:p>
        </p:txBody>
      </p:sp>
      <p:sp>
        <p:nvSpPr>
          <p:cNvPr id="266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2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0"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2"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4"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6"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8"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0"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2"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4"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6" name="Rectangle 2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8"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69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0"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2"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4"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6"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8"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0"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2"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4"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6"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8" name="Rectangle 2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17" name="Picture 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2783037"/>
            <a:ext cx="2000250" cy="550815"/>
          </a:xfrm>
          <a:prstGeom prst="rect">
            <a:avLst/>
          </a:prstGeom>
          <a:noFill/>
        </p:spPr>
      </p:pic>
      <p:sp>
        <p:nvSpPr>
          <p:cNvPr id="29720"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19"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2783037"/>
            <a:ext cx="1657350" cy="486013"/>
          </a:xfrm>
          <a:prstGeom prst="rect">
            <a:avLst/>
          </a:prstGeom>
          <a:noFill/>
        </p:spPr>
      </p:pic>
      <p:sp>
        <p:nvSpPr>
          <p:cNvPr id="29722" name="Rectangle 2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21"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00192" y="2864686"/>
            <a:ext cx="2438400" cy="324009"/>
          </a:xfrm>
          <a:prstGeom prst="rect">
            <a:avLst/>
          </a:prstGeom>
          <a:solidFill>
            <a:schemeClr val="tx2">
              <a:lumMod val="20000"/>
              <a:lumOff val="80000"/>
            </a:schemeClr>
          </a:solidFill>
        </p:spPr>
      </p:pic>
      <p:sp>
        <p:nvSpPr>
          <p:cNvPr id="29724" name="Rectangle 2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23" name="Picture 2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9553" y="4327451"/>
            <a:ext cx="1819275" cy="486013"/>
          </a:xfrm>
          <a:prstGeom prst="rect">
            <a:avLst/>
          </a:prstGeom>
          <a:noFill/>
        </p:spPr>
      </p:pic>
      <p:sp>
        <p:nvSpPr>
          <p:cNvPr id="29726" name="Rectangle 3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25" name="Picture 2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43808" y="4327451"/>
            <a:ext cx="2895600" cy="486013"/>
          </a:xfrm>
          <a:prstGeom prst="rect">
            <a:avLst/>
          </a:prstGeom>
          <a:noFill/>
        </p:spPr>
      </p:pic>
      <p:sp>
        <p:nvSpPr>
          <p:cNvPr id="29728" name="Rectangle 3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727" name="Picture 3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372201" y="4327450"/>
            <a:ext cx="1514475" cy="496813"/>
          </a:xfrm>
          <a:prstGeom prst="rect">
            <a:avLst/>
          </a:prstGeom>
          <a:solidFill>
            <a:schemeClr val="tx2">
              <a:lumMod val="20000"/>
              <a:lumOff val="80000"/>
            </a:schemeClr>
          </a:solidFill>
        </p:spPr>
      </p:pic>
    </p:spTree>
    <p:extLst>
      <p:ext uri="{BB962C8B-B14F-4D97-AF65-F5344CB8AC3E}">
        <p14:creationId xmlns:p14="http://schemas.microsoft.com/office/powerpoint/2010/main" val="4092552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smtClean="0"/>
              <a:t>Balance energético de los sistemas</a:t>
            </a:r>
            <a:br>
              <a:rPr lang="es-ES" sz="3200" dirty="0" smtClean="0"/>
            </a:br>
            <a:r>
              <a:rPr lang="es-ES" sz="3200" dirty="0" smtClean="0"/>
              <a:t>SISTEMA ELÉCTRICO</a:t>
            </a:r>
            <a:endParaRPr lang="es-ES" sz="32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1700" dirty="0" smtClean="0">
                <a:cs typeface="Arial" pitchFamily="34" charset="0"/>
              </a:rPr>
              <a:t>	</a:t>
            </a:r>
            <a:r>
              <a:rPr lang="es-ES" sz="1700" dirty="0" smtClean="0">
                <a:cs typeface="Arial" pitchFamily="34" charset="0"/>
              </a:rPr>
              <a:t>El consumo eléctrico del hospital se referencio mediante el análisis de energía y encuestas del tiempo de uso de los sistemas: equipos médicos, sistema de iluminación, equipos de cocina, motores, equipos informáticos, ascensores, sistema de ventilación, aire acondicionado y perdidas eléctricas.</a:t>
            </a:r>
          </a:p>
          <a:p>
            <a:pPr algn="just">
              <a:lnSpc>
                <a:spcPct val="120000"/>
              </a:lnSpc>
              <a:buNone/>
            </a:pPr>
            <a:endParaRPr lang="es-ES" sz="1700" dirty="0" smtClean="0">
              <a:cs typeface="Arial" pitchFamily="34" charset="0"/>
            </a:endParaRPr>
          </a:p>
          <a:p>
            <a:pPr algn="just">
              <a:lnSpc>
                <a:spcPct val="120000"/>
              </a:lnSpc>
              <a:buNone/>
            </a:pPr>
            <a:r>
              <a:rPr lang="es-ES" sz="1700" dirty="0" smtClean="0">
                <a:cs typeface="Arial" pitchFamily="34" charset="0"/>
              </a:rPr>
              <a:t>	</a:t>
            </a:r>
            <a:r>
              <a:rPr lang="es-EC" sz="1700" dirty="0" smtClean="0">
                <a:cs typeface="Arial" pitchFamily="34" charset="0"/>
              </a:rPr>
              <a:t>En base a encuestas del tiempo de uso de los equipos médicos el HCAM consume  </a:t>
            </a:r>
            <a:r>
              <a:rPr lang="es-EC" sz="1700" b="1" dirty="0" smtClean="0">
                <a:cs typeface="Arial" pitchFamily="34" charset="0"/>
              </a:rPr>
              <a:t>1.568,25 MWh </a:t>
            </a:r>
            <a:r>
              <a:rPr lang="es-EC" sz="1700" dirty="0" smtClean="0">
                <a:cs typeface="Arial" pitchFamily="34" charset="0"/>
              </a:rPr>
              <a:t>al año lo que representa un 28,4% del consumo total del hospital.</a:t>
            </a:r>
            <a:endParaRPr lang="es-ES" sz="1700" dirty="0" smtClean="0">
              <a:cs typeface="Arial" pitchFamily="34" charset="0"/>
            </a:endParaRPr>
          </a:p>
          <a:p>
            <a:pPr algn="just">
              <a:lnSpc>
                <a:spcPct val="120000"/>
              </a:lnSpc>
              <a:buNone/>
            </a:pPr>
            <a:r>
              <a:rPr lang="es-ES" sz="1700" dirty="0" smtClean="0">
                <a:cs typeface="Arial" pitchFamily="34" charset="0"/>
              </a:rPr>
              <a:t>	</a:t>
            </a:r>
          </a:p>
          <a:p>
            <a:pPr algn="just">
              <a:lnSpc>
                <a:spcPct val="120000"/>
              </a:lnSpc>
              <a:buNone/>
            </a:pPr>
            <a:r>
              <a:rPr lang="es-ES" sz="1700" dirty="0" smtClean="0">
                <a:cs typeface="Arial" pitchFamily="34" charset="0"/>
              </a:rPr>
              <a:t>	</a:t>
            </a: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6865" name="Object 1"/>
          <p:cNvGraphicFramePr>
            <a:graphicFrameLocks noChangeAspect="1"/>
          </p:cNvGraphicFramePr>
          <p:nvPr/>
        </p:nvGraphicFramePr>
        <p:xfrm>
          <a:off x="1763688" y="4546473"/>
          <a:ext cx="5256584" cy="1472564"/>
        </p:xfrm>
        <a:graphic>
          <a:graphicData uri="http://schemas.openxmlformats.org/presentationml/2006/ole">
            <mc:AlternateContent xmlns:mc="http://schemas.openxmlformats.org/markup-compatibility/2006">
              <mc:Choice xmlns:v="urn:schemas-microsoft-com:vml" Requires="v">
                <p:oleObj spid="_x0000_s17433" name="Imagen de mapa de bits" r:id="rId3" imgW="6380952" imgH="1590897" progId="PBrush">
                  <p:embed/>
                </p:oleObj>
              </mc:Choice>
              <mc:Fallback>
                <p:oleObj name="Imagen de mapa de bits" r:id="rId3" imgW="6380952" imgH="159089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546473"/>
                        <a:ext cx="5256584" cy="1472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8914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a:t>
            </a:r>
            <a:r>
              <a:rPr lang="es-ES" sz="3200" dirty="0" smtClean="0"/>
              <a:t>ELÉCTRICO - Iluminación</a:t>
            </a:r>
            <a:endParaRPr lang="es-ES" sz="3200" dirty="0"/>
          </a:p>
        </p:txBody>
      </p:sp>
      <p:sp>
        <p:nvSpPr>
          <p:cNvPr id="3" name="2 Marcador de contenido"/>
          <p:cNvSpPr>
            <a:spLocks noGrp="1"/>
          </p:cNvSpPr>
          <p:nvPr>
            <p:ph idx="1"/>
          </p:nvPr>
        </p:nvSpPr>
        <p:spPr>
          <a:xfrm>
            <a:off x="107504" y="1852053"/>
            <a:ext cx="5616624" cy="4340362"/>
          </a:xfrm>
        </p:spPr>
        <p:txBody>
          <a:bodyPr>
            <a:noAutofit/>
          </a:bodyPr>
          <a:lstStyle/>
          <a:p>
            <a:pPr algn="just">
              <a:lnSpc>
                <a:spcPct val="120000"/>
              </a:lnSpc>
              <a:buNone/>
            </a:pPr>
            <a:r>
              <a:rPr lang="es-EC" sz="1700" dirty="0" smtClean="0">
                <a:cs typeface="Arial" pitchFamily="34" charset="0"/>
              </a:rPr>
              <a:t>	En el sistema eléctrico del hospital hay una diversidad de luminarias utilizadas:</a:t>
            </a:r>
          </a:p>
          <a:p>
            <a:pPr algn="just">
              <a:lnSpc>
                <a:spcPct val="120000"/>
              </a:lnSpc>
              <a:buNone/>
            </a:pPr>
            <a:r>
              <a:rPr lang="es-EC" sz="1700" dirty="0" smtClean="0">
                <a:cs typeface="Arial" pitchFamily="34" charset="0"/>
              </a:rPr>
              <a:t>	•  Luminarias fluorescentes con tubos T12 y T8, de varios arreglos 1, 2, 3, y 4 tubos, desde 17W a 40W.</a:t>
            </a:r>
          </a:p>
          <a:p>
            <a:pPr algn="just">
              <a:lnSpc>
                <a:spcPct val="120000"/>
              </a:lnSpc>
              <a:buNone/>
            </a:pPr>
            <a:r>
              <a:rPr lang="es-EC" sz="1700" dirty="0" smtClean="0">
                <a:cs typeface="Arial" pitchFamily="34" charset="0"/>
              </a:rPr>
              <a:t>	•  Luminarias tipo ojo de buey dicroico y fluorescentes de 1x26W y 2x35W.</a:t>
            </a:r>
          </a:p>
          <a:p>
            <a:pPr algn="just">
              <a:lnSpc>
                <a:spcPct val="120000"/>
              </a:lnSpc>
              <a:buNone/>
            </a:pPr>
            <a:r>
              <a:rPr lang="es-EC" sz="1700" dirty="0" smtClean="0">
                <a:cs typeface="Arial" pitchFamily="34" charset="0"/>
              </a:rPr>
              <a:t>	•  Luminarias de cabecera, tipo plafón, apliques de pared, aviso a enfermería, c</a:t>
            </a:r>
            <a:r>
              <a:rPr lang="en-US" sz="1700" dirty="0" smtClean="0">
                <a:cs typeface="Arial" pitchFamily="34" charset="0"/>
              </a:rPr>
              <a:t>/</a:t>
            </a:r>
            <a:r>
              <a:rPr lang="es-EC" sz="1700" dirty="0" smtClean="0">
                <a:cs typeface="Arial" pitchFamily="34" charset="0"/>
              </a:rPr>
              <a:t> focos fluorescentes.</a:t>
            </a:r>
          </a:p>
          <a:p>
            <a:pPr algn="just">
              <a:lnSpc>
                <a:spcPct val="120000"/>
              </a:lnSpc>
              <a:buNone/>
            </a:pPr>
            <a:r>
              <a:rPr lang="es-EC" sz="1700" dirty="0" smtClean="0">
                <a:cs typeface="Arial" pitchFamily="34" charset="0"/>
              </a:rPr>
              <a:t>	•  Luminarias metal </a:t>
            </a:r>
            <a:r>
              <a:rPr lang="es-EC" sz="1700" dirty="0" err="1" smtClean="0">
                <a:cs typeface="Arial" pitchFamily="34" charset="0"/>
              </a:rPr>
              <a:t>halide</a:t>
            </a:r>
            <a:r>
              <a:rPr lang="es-EC" sz="1700" dirty="0" smtClean="0">
                <a:cs typeface="Arial" pitchFamily="34" charset="0"/>
              </a:rPr>
              <a:t> y reflectores incandescentes.</a:t>
            </a:r>
          </a:p>
          <a:p>
            <a:pPr algn="just">
              <a:lnSpc>
                <a:spcPct val="120000"/>
              </a:lnSpc>
              <a:buNone/>
            </a:pPr>
            <a:r>
              <a:rPr lang="es-EC" sz="1700" dirty="0" smtClean="0">
                <a:cs typeface="Arial" pitchFamily="34" charset="0"/>
              </a:rPr>
              <a:t>	Hay varias luminarias sin funcionamiento, por lo cual se consideró reducir un 5% al consumo eléctrico calculado.</a:t>
            </a: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Tabla"/>
          <p:cNvGraphicFramePr>
            <a:graphicFrameLocks noGrp="1"/>
          </p:cNvGraphicFramePr>
          <p:nvPr>
            <p:extLst>
              <p:ext uri="{D42A27DB-BD31-4B8C-83A1-F6EECF244321}">
                <p14:modId xmlns:p14="http://schemas.microsoft.com/office/powerpoint/2010/main" val="1371037758"/>
              </p:ext>
            </p:extLst>
          </p:nvPr>
        </p:nvGraphicFramePr>
        <p:xfrm>
          <a:off x="6012160" y="2212517"/>
          <a:ext cx="2808312" cy="3403834"/>
        </p:xfrm>
        <a:graphic>
          <a:graphicData uri="http://schemas.openxmlformats.org/drawingml/2006/table">
            <a:tbl>
              <a:tblPr/>
              <a:tblGrid>
                <a:gridCol w="1817143"/>
                <a:gridCol w="991169"/>
              </a:tblGrid>
              <a:tr h="456299">
                <a:tc>
                  <a:txBody>
                    <a:bodyPr/>
                    <a:lstStyle/>
                    <a:p>
                      <a:pPr indent="0" algn="l">
                        <a:lnSpc>
                          <a:spcPct val="150000"/>
                        </a:lnSpc>
                        <a:spcAft>
                          <a:spcPts val="0"/>
                        </a:spcAft>
                      </a:pPr>
                      <a:r>
                        <a:rPr lang="es-ES" sz="900" b="1" dirty="0" smtClean="0">
                          <a:solidFill>
                            <a:srgbClr val="000000"/>
                          </a:solidFill>
                          <a:latin typeface="Arial"/>
                          <a:ea typeface="Times New Roman"/>
                          <a:cs typeface="Arial"/>
                        </a:rPr>
                        <a:t>CONSUMO</a:t>
                      </a:r>
                      <a:r>
                        <a:rPr lang="es-ES" sz="900" b="1" baseline="0" dirty="0" smtClean="0">
                          <a:solidFill>
                            <a:srgbClr val="000000"/>
                          </a:solidFill>
                          <a:latin typeface="Arial"/>
                          <a:ea typeface="Times New Roman"/>
                          <a:cs typeface="Arial"/>
                        </a:rPr>
                        <a:t> DE ILUMINACION HCAM</a:t>
                      </a:r>
                      <a:endParaRPr lang="es-EC"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s-ES" sz="900" b="1" dirty="0">
                          <a:solidFill>
                            <a:srgbClr val="000000"/>
                          </a:solidFill>
                          <a:latin typeface="Arial"/>
                          <a:ea typeface="Times New Roman"/>
                          <a:cs typeface="Arial"/>
                        </a:rPr>
                        <a:t>Consumo (</a:t>
                      </a:r>
                      <a:r>
                        <a:rPr lang="es-ES" sz="900" b="1" dirty="0" err="1">
                          <a:solidFill>
                            <a:srgbClr val="000000"/>
                          </a:solidFill>
                          <a:latin typeface="Arial"/>
                          <a:ea typeface="Times New Roman"/>
                          <a:cs typeface="Arial"/>
                        </a:rPr>
                        <a:t>kWh</a:t>
                      </a:r>
                      <a:r>
                        <a:rPr lang="es-ES" sz="900" b="1" dirty="0">
                          <a:solidFill>
                            <a:srgbClr val="000000"/>
                          </a:solidFill>
                          <a:latin typeface="Arial"/>
                          <a:ea typeface="Times New Roman"/>
                          <a:cs typeface="Arial"/>
                        </a:rPr>
                        <a:t>/año)</a:t>
                      </a:r>
                      <a:endParaRPr lang="es-EC" sz="14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35">
                <a:tc>
                  <a:txBody>
                    <a:bodyPr/>
                    <a:lstStyle/>
                    <a:p>
                      <a:pPr indent="0" algn="l">
                        <a:lnSpc>
                          <a:spcPct val="150000"/>
                        </a:lnSpc>
                        <a:spcAft>
                          <a:spcPts val="0"/>
                        </a:spcAft>
                      </a:pPr>
                      <a:r>
                        <a:rPr lang="es-ES" sz="900" dirty="0" smtClean="0">
                          <a:solidFill>
                            <a:srgbClr val="000000"/>
                          </a:solidFill>
                          <a:latin typeface="Arial"/>
                          <a:ea typeface="Times New Roman"/>
                          <a:cs typeface="Arial"/>
                        </a:rPr>
                        <a:t>Subsuelo</a:t>
                      </a:r>
                      <a:r>
                        <a:rPr lang="es-ES" sz="900" baseline="0" dirty="0" smtClean="0">
                          <a:solidFill>
                            <a:srgbClr val="000000"/>
                          </a:solidFill>
                          <a:latin typeface="Arial"/>
                          <a:ea typeface="Times New Roman"/>
                          <a:cs typeface="Arial"/>
                        </a:rPr>
                        <a:t> </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rtl="0" eaLnBrk="1" latinLnBrk="0" hangingPunct="1">
                        <a:lnSpc>
                          <a:spcPct val="150000"/>
                        </a:lnSpc>
                        <a:spcAft>
                          <a:spcPts val="0"/>
                        </a:spcAft>
                      </a:pPr>
                      <a:r>
                        <a:rPr kumimoji="0" lang="es-ES" sz="900" kern="1200" dirty="0" smtClean="0">
                          <a:solidFill>
                            <a:srgbClr val="000000"/>
                          </a:solidFill>
                          <a:latin typeface="Arial"/>
                          <a:ea typeface="Times New Roman"/>
                          <a:cs typeface="Arial"/>
                        </a:rPr>
                        <a:t>160,362.36</a:t>
                      </a:r>
                      <a:endParaRPr kumimoji="0" lang="es-EC" sz="900" kern="1200" dirty="0">
                        <a:solidFill>
                          <a:srgbClr val="000000"/>
                        </a:solidFill>
                        <a:latin typeface="Arial"/>
                        <a:ea typeface="Times New Roman"/>
                        <a:cs typeface="Arial"/>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35">
                <a:tc>
                  <a:txBody>
                    <a:bodyPr/>
                    <a:lstStyle/>
                    <a:p>
                      <a:pPr indent="0" algn="l">
                        <a:lnSpc>
                          <a:spcPct val="150000"/>
                        </a:lnSpc>
                        <a:spcAft>
                          <a:spcPts val="0"/>
                        </a:spcAft>
                      </a:pPr>
                      <a:r>
                        <a:rPr lang="es-ES" sz="900" dirty="0" smtClean="0">
                          <a:solidFill>
                            <a:srgbClr val="000000"/>
                          </a:solidFill>
                          <a:latin typeface="Arial"/>
                          <a:ea typeface="Times New Roman"/>
                          <a:cs typeface="Arial"/>
                        </a:rPr>
                        <a:t>Planta</a:t>
                      </a:r>
                      <a:r>
                        <a:rPr lang="es-ES" sz="900" baseline="0" dirty="0" smtClean="0">
                          <a:solidFill>
                            <a:srgbClr val="000000"/>
                          </a:solidFill>
                          <a:latin typeface="Arial"/>
                          <a:ea typeface="Times New Roman"/>
                          <a:cs typeface="Arial"/>
                        </a:rPr>
                        <a:t> Baja</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900" dirty="0" smtClean="0">
                          <a:solidFill>
                            <a:srgbClr val="000000"/>
                          </a:solidFill>
                          <a:latin typeface="Arial"/>
                          <a:ea typeface="Times New Roman"/>
                          <a:cs typeface="Arial"/>
                        </a:rPr>
                        <a:t>534,821.04</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35">
                <a:tc>
                  <a:txBody>
                    <a:bodyPr/>
                    <a:lstStyle/>
                    <a:p>
                      <a:pPr indent="0" algn="l">
                        <a:lnSpc>
                          <a:spcPct val="150000"/>
                        </a:lnSpc>
                        <a:spcAft>
                          <a:spcPts val="0"/>
                        </a:spcAft>
                      </a:pPr>
                      <a:r>
                        <a:rPr lang="es-ES" sz="900" dirty="0" smtClean="0">
                          <a:solidFill>
                            <a:srgbClr val="000000"/>
                          </a:solidFill>
                          <a:latin typeface="Arial"/>
                          <a:ea typeface="Times New Roman"/>
                          <a:cs typeface="Arial"/>
                        </a:rPr>
                        <a:t>Piso 1</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900" dirty="0" smtClean="0">
                          <a:solidFill>
                            <a:srgbClr val="000000"/>
                          </a:solidFill>
                          <a:latin typeface="Arial"/>
                          <a:ea typeface="Times New Roman"/>
                          <a:cs typeface="Arial"/>
                        </a:rPr>
                        <a:t>451,733.58</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49">
                <a:tc>
                  <a:txBody>
                    <a:bodyPr/>
                    <a:lstStyle/>
                    <a:p>
                      <a:pPr indent="0" algn="l">
                        <a:lnSpc>
                          <a:spcPct val="150000"/>
                        </a:lnSpc>
                        <a:spcAft>
                          <a:spcPts val="0"/>
                        </a:spcAft>
                      </a:pPr>
                      <a:r>
                        <a:rPr lang="es-ES" sz="900" dirty="0" smtClean="0">
                          <a:solidFill>
                            <a:srgbClr val="000000"/>
                          </a:solidFill>
                          <a:latin typeface="Arial"/>
                          <a:ea typeface="Times New Roman"/>
                          <a:cs typeface="Arial"/>
                        </a:rPr>
                        <a:t>Piso 2</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900" dirty="0" smtClean="0">
                          <a:solidFill>
                            <a:srgbClr val="000000"/>
                          </a:solidFill>
                          <a:latin typeface="Arial"/>
                          <a:ea typeface="Times New Roman"/>
                          <a:cs typeface="Arial"/>
                        </a:rPr>
                        <a:t>338,115.78</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49">
                <a:tc>
                  <a:txBody>
                    <a:bodyPr/>
                    <a:lstStyle/>
                    <a:p>
                      <a:pPr marL="0" indent="0" algn="l"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Piso 3</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14,883.84</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49">
                <a:tc>
                  <a:txBody>
                    <a:bodyPr/>
                    <a:lstStyle/>
                    <a:p>
                      <a:pPr marL="0" indent="0" algn="l"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Piso 4</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257,853.60</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49">
                <a:tc>
                  <a:txBody>
                    <a:bodyPr/>
                    <a:lstStyle/>
                    <a:p>
                      <a:pPr marL="0" indent="0" algn="l"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Piso 6</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79,375.68</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49">
                <a:tc>
                  <a:txBody>
                    <a:bodyPr/>
                    <a:lstStyle/>
                    <a:p>
                      <a:pPr marL="0" indent="0" algn="l"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Piso 8</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r" rtl="0" eaLnBrk="1" latinLnBrk="0" hangingPunct="1">
                        <a:lnSpc>
                          <a:spcPct val="150000"/>
                        </a:lnSpc>
                        <a:spcAft>
                          <a:spcPts val="0"/>
                        </a:spcAft>
                      </a:pPr>
                      <a:r>
                        <a:rPr kumimoji="0" lang="es-EC" sz="900" kern="1200" dirty="0" smtClean="0">
                          <a:solidFill>
                            <a:srgbClr val="000000"/>
                          </a:solidFill>
                          <a:latin typeface="Arial"/>
                          <a:ea typeface="Times New Roman"/>
                          <a:cs typeface="Arial"/>
                        </a:rPr>
                        <a:t>44,755.20</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49">
                <a:tc>
                  <a:txBody>
                    <a:bodyPr/>
                    <a:lstStyle/>
                    <a:p>
                      <a:pPr indent="0" algn="l">
                        <a:lnSpc>
                          <a:spcPct val="150000"/>
                        </a:lnSpc>
                        <a:spcAft>
                          <a:spcPts val="0"/>
                        </a:spcAft>
                      </a:pPr>
                      <a:r>
                        <a:rPr lang="es-ES" sz="900" b="1" dirty="0" smtClean="0">
                          <a:solidFill>
                            <a:srgbClr val="000000"/>
                          </a:solidFill>
                          <a:latin typeface="Arial"/>
                          <a:ea typeface="Times New Roman"/>
                          <a:cs typeface="Arial"/>
                        </a:rPr>
                        <a:t>SUBTOTAL</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900" b="1" dirty="0" smtClean="0">
                          <a:solidFill>
                            <a:srgbClr val="000000"/>
                          </a:solidFill>
                          <a:latin typeface="Arial"/>
                          <a:ea typeface="Times New Roman"/>
                          <a:cs typeface="Arial"/>
                        </a:rPr>
                        <a:t>2,056,795.20</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18">
                <a:tc>
                  <a:txBody>
                    <a:bodyPr/>
                    <a:lstStyle/>
                    <a:p>
                      <a:pPr marL="0" indent="0" algn="l" rtl="0" eaLnBrk="1" latinLnBrk="0" hangingPunct="1">
                        <a:lnSpc>
                          <a:spcPct val="150000"/>
                        </a:lnSpc>
                        <a:spcAft>
                          <a:spcPts val="0"/>
                        </a:spcAft>
                      </a:pPr>
                      <a:r>
                        <a:rPr kumimoji="0" lang="es-EC" sz="900" b="1" kern="1200" dirty="0" smtClean="0">
                          <a:solidFill>
                            <a:srgbClr val="000000"/>
                          </a:solidFill>
                          <a:latin typeface="Arial"/>
                          <a:ea typeface="Times New Roman"/>
                          <a:cs typeface="Arial"/>
                        </a:rPr>
                        <a:t>LUMINARIAS SIN FUNCIONAMIENTO (5%)</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kumimoji="0" lang="es-EC" sz="900" b="1" kern="1200" dirty="0" smtClean="0">
                          <a:solidFill>
                            <a:srgbClr val="000000"/>
                          </a:solidFill>
                          <a:latin typeface="Arial"/>
                          <a:ea typeface="Times New Roman"/>
                          <a:cs typeface="Arial"/>
                        </a:rPr>
                        <a:t>102,839.76</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518">
                <a:tc>
                  <a:txBody>
                    <a:bodyPr/>
                    <a:lstStyle/>
                    <a:p>
                      <a:pPr indent="0" algn="l">
                        <a:lnSpc>
                          <a:spcPct val="150000"/>
                        </a:lnSpc>
                        <a:spcAft>
                          <a:spcPts val="0"/>
                        </a:spcAft>
                      </a:pPr>
                      <a:r>
                        <a:rPr lang="es-ES" sz="900" b="1" dirty="0">
                          <a:solidFill>
                            <a:srgbClr val="000000"/>
                          </a:solidFill>
                          <a:latin typeface="Arial"/>
                          <a:ea typeface="Times New Roman"/>
                          <a:cs typeface="Arial"/>
                        </a:rPr>
                        <a:t>TOTAL CONSUMO SISTEMA DE ILUMINACIÓN</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900" b="1" dirty="0" smtClean="0">
                          <a:solidFill>
                            <a:srgbClr val="000000"/>
                          </a:solidFill>
                          <a:latin typeface="Arial"/>
                          <a:ea typeface="Times New Roman"/>
                          <a:cs typeface="Arial"/>
                        </a:rPr>
                        <a:t>1,953,955.44</a:t>
                      </a:r>
                      <a:endParaRPr lang="es-EC" sz="14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529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ELÉCTRICO - Iluminación</a:t>
            </a:r>
          </a:p>
        </p:txBody>
      </p:sp>
      <p:sp>
        <p:nvSpPr>
          <p:cNvPr id="3" name="2 Marcador de contenido"/>
          <p:cNvSpPr>
            <a:spLocks noGrp="1"/>
          </p:cNvSpPr>
          <p:nvPr>
            <p:ph idx="1"/>
          </p:nvPr>
        </p:nvSpPr>
        <p:spPr>
          <a:xfrm>
            <a:off x="107504" y="1852053"/>
            <a:ext cx="8579296" cy="4268354"/>
          </a:xfrm>
        </p:spPr>
        <p:txBody>
          <a:bodyPr>
            <a:normAutofit/>
          </a:bodyPr>
          <a:lstStyle/>
          <a:p>
            <a:pPr algn="just">
              <a:lnSpc>
                <a:spcPct val="120000"/>
              </a:lnSpc>
              <a:buNone/>
            </a:pPr>
            <a:r>
              <a:rPr lang="es-EC" sz="1700" dirty="0" smtClean="0">
                <a:cs typeface="Arial" pitchFamily="34" charset="0"/>
              </a:rPr>
              <a:t>	</a:t>
            </a:r>
            <a:r>
              <a:rPr lang="es-ES" sz="1700" b="1" dirty="0" smtClean="0">
                <a:cs typeface="Arial" pitchFamily="34" charset="0"/>
              </a:rPr>
              <a:t>CÁLCULO DE PÉRDIDAS POR BALASTOS DE ACUERDO AL TIPO DE TUBO INSTALADO</a:t>
            </a:r>
          </a:p>
          <a:p>
            <a:pPr algn="just">
              <a:lnSpc>
                <a:spcPct val="120000"/>
              </a:lnSpc>
              <a:buNone/>
            </a:pPr>
            <a:r>
              <a:rPr lang="es-EC" sz="1700" dirty="0" smtClean="0">
                <a:cs typeface="Arial" pitchFamily="34" charset="0"/>
              </a:rPr>
              <a:t>	</a:t>
            </a:r>
            <a:r>
              <a:rPr lang="es-ES" sz="1700" dirty="0" smtClean="0">
                <a:cs typeface="Arial" pitchFamily="34" charset="0"/>
              </a:rPr>
              <a:t>Para luminarias con tubos tipo T12 se considera un porcentaje del 25% y para tubos tipo T8 un valor del 16%.</a:t>
            </a:r>
          </a:p>
          <a:p>
            <a:pPr algn="just">
              <a:lnSpc>
                <a:spcPct val="120000"/>
              </a:lnSpc>
              <a:buNone/>
            </a:pPr>
            <a:endParaRPr lang="es-ES" sz="1700" dirty="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a:cs typeface="Arial" pitchFamily="34" charset="0"/>
            </a:endParaRPr>
          </a:p>
          <a:p>
            <a:pPr lvl="0" algn="just">
              <a:lnSpc>
                <a:spcPct val="120000"/>
              </a:lnSpc>
              <a:buNone/>
            </a:pPr>
            <a:r>
              <a:rPr lang="es-ES" sz="1700" dirty="0" smtClean="0">
                <a:cs typeface="Arial" pitchFamily="34" charset="0"/>
              </a:rPr>
              <a:t>	Así </a:t>
            </a:r>
            <a:r>
              <a:rPr lang="es-ES" sz="1700" dirty="0">
                <a:cs typeface="Arial" pitchFamily="34" charset="0"/>
              </a:rPr>
              <a:t>el consumo total del sistema de iluminación del HCAM es de </a:t>
            </a:r>
            <a:r>
              <a:rPr lang="es-ES" sz="1700" b="1" dirty="0">
                <a:cs typeface="Arial" pitchFamily="34" charset="0"/>
              </a:rPr>
              <a:t>2211.44MWh</a:t>
            </a:r>
            <a:r>
              <a:rPr lang="es-ES" sz="1700" dirty="0">
                <a:cs typeface="Arial" pitchFamily="34" charset="0"/>
              </a:rPr>
              <a:t>, es decir un 40.1% del consumo eléctrico total del hospital.</a:t>
            </a:r>
            <a:endParaRPr lang="es-EC" sz="1700" dirty="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Tabla"/>
          <p:cNvGraphicFramePr>
            <a:graphicFrameLocks noGrp="1"/>
          </p:cNvGraphicFramePr>
          <p:nvPr>
            <p:extLst>
              <p:ext uri="{D42A27DB-BD31-4B8C-83A1-F6EECF244321}">
                <p14:modId xmlns:p14="http://schemas.microsoft.com/office/powerpoint/2010/main" val="927937694"/>
              </p:ext>
            </p:extLst>
          </p:nvPr>
        </p:nvGraphicFramePr>
        <p:xfrm>
          <a:off x="2483768" y="3240087"/>
          <a:ext cx="4104456" cy="1866289"/>
        </p:xfrm>
        <a:graphic>
          <a:graphicData uri="http://schemas.openxmlformats.org/drawingml/2006/table">
            <a:tbl>
              <a:tblPr/>
              <a:tblGrid>
                <a:gridCol w="2948711"/>
                <a:gridCol w="1155745"/>
              </a:tblGrid>
              <a:tr h="466573">
                <a:tc>
                  <a:txBody>
                    <a:bodyPr/>
                    <a:lstStyle/>
                    <a:p>
                      <a:pPr indent="0" algn="ctr">
                        <a:lnSpc>
                          <a:spcPct val="150000"/>
                        </a:lnSpc>
                        <a:spcAft>
                          <a:spcPts val="0"/>
                        </a:spcAft>
                      </a:pPr>
                      <a:r>
                        <a:rPr lang="es-ES" sz="1000" b="1" dirty="0">
                          <a:solidFill>
                            <a:srgbClr val="000000"/>
                          </a:solidFill>
                          <a:latin typeface="Arial"/>
                          <a:ea typeface="Times New Roman"/>
                          <a:cs typeface="Arial"/>
                        </a:rPr>
                        <a:t>PÉRDIDAS POR BALASTOS</a:t>
                      </a:r>
                      <a:endParaRPr lang="es-EC" sz="16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spcAft>
                          <a:spcPts val="0"/>
                        </a:spcAft>
                      </a:pPr>
                      <a:r>
                        <a:rPr lang="es-ES" sz="1000" b="1" dirty="0">
                          <a:solidFill>
                            <a:srgbClr val="000000"/>
                          </a:solidFill>
                          <a:latin typeface="Arial"/>
                          <a:ea typeface="Times New Roman"/>
                          <a:cs typeface="Arial"/>
                        </a:rPr>
                        <a:t>Consumo (</a:t>
                      </a:r>
                      <a:r>
                        <a:rPr lang="es-ES" sz="1000" b="1" dirty="0" err="1">
                          <a:solidFill>
                            <a:srgbClr val="000000"/>
                          </a:solidFill>
                          <a:latin typeface="Arial"/>
                          <a:ea typeface="Times New Roman"/>
                          <a:cs typeface="Arial"/>
                        </a:rPr>
                        <a:t>kWh</a:t>
                      </a:r>
                      <a:r>
                        <a:rPr lang="es-ES" sz="1000" b="1" dirty="0">
                          <a:solidFill>
                            <a:srgbClr val="000000"/>
                          </a:solidFill>
                          <a:latin typeface="Arial"/>
                          <a:ea typeface="Times New Roman"/>
                          <a:cs typeface="Arial"/>
                        </a:rPr>
                        <a:t>/año)</a:t>
                      </a:r>
                      <a:endParaRPr lang="es-EC" sz="1600" dirty="0">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86">
                <a:tc>
                  <a:txBody>
                    <a:bodyPr/>
                    <a:lstStyle/>
                    <a:p>
                      <a:pPr indent="0" algn="l">
                        <a:lnSpc>
                          <a:spcPct val="150000"/>
                        </a:lnSpc>
                        <a:spcAft>
                          <a:spcPts val="0"/>
                        </a:spcAft>
                      </a:pPr>
                      <a:r>
                        <a:rPr lang="es-ES" sz="1000" dirty="0">
                          <a:solidFill>
                            <a:srgbClr val="000000"/>
                          </a:solidFill>
                          <a:latin typeface="Arial"/>
                          <a:ea typeface="Times New Roman"/>
                          <a:cs typeface="Arial"/>
                        </a:rPr>
                        <a:t>Consumo total de luminarias tubo T12</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000" dirty="0">
                          <a:solidFill>
                            <a:srgbClr val="000000"/>
                          </a:solidFill>
                          <a:latin typeface="Arial"/>
                          <a:ea typeface="Times New Roman"/>
                          <a:cs typeface="Arial"/>
                        </a:rPr>
                        <a:t>227,001.60</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86">
                <a:tc>
                  <a:txBody>
                    <a:bodyPr/>
                    <a:lstStyle/>
                    <a:p>
                      <a:pPr indent="0" algn="l">
                        <a:lnSpc>
                          <a:spcPct val="150000"/>
                        </a:lnSpc>
                        <a:spcAft>
                          <a:spcPts val="0"/>
                        </a:spcAft>
                      </a:pPr>
                      <a:r>
                        <a:rPr lang="es-ES" sz="1000" dirty="0">
                          <a:solidFill>
                            <a:srgbClr val="000000"/>
                          </a:solidFill>
                          <a:latin typeface="Arial"/>
                          <a:ea typeface="Times New Roman"/>
                          <a:cs typeface="Arial"/>
                        </a:rPr>
                        <a:t>Consumo total de luminarias tubo T8</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S" sz="1000">
                          <a:solidFill>
                            <a:srgbClr val="000000"/>
                          </a:solidFill>
                          <a:latin typeface="Arial"/>
                          <a:ea typeface="Times New Roman"/>
                          <a:cs typeface="Arial"/>
                        </a:rPr>
                        <a:t>1,254,596.04</a:t>
                      </a:r>
                      <a:endParaRPr lang="es-EC" sz="16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86">
                <a:tc>
                  <a:txBody>
                    <a:bodyPr/>
                    <a:lstStyle/>
                    <a:p>
                      <a:pPr indent="0" algn="l">
                        <a:lnSpc>
                          <a:spcPct val="150000"/>
                        </a:lnSpc>
                        <a:spcAft>
                          <a:spcPts val="0"/>
                        </a:spcAft>
                      </a:pPr>
                      <a:r>
                        <a:rPr lang="es-ES" sz="1000" dirty="0">
                          <a:solidFill>
                            <a:srgbClr val="000000"/>
                          </a:solidFill>
                          <a:latin typeface="Arial"/>
                          <a:ea typeface="Times New Roman"/>
                          <a:cs typeface="Arial"/>
                        </a:rPr>
                        <a:t>Perdidas en luminarias fluorescentes T12 (</a:t>
                      </a:r>
                      <a:r>
                        <a:rPr lang="es-ES" sz="1000" dirty="0" smtClean="0">
                          <a:solidFill>
                            <a:srgbClr val="000000"/>
                          </a:solidFill>
                          <a:latin typeface="Arial"/>
                          <a:ea typeface="Times New Roman"/>
                          <a:cs typeface="Arial"/>
                        </a:rPr>
                        <a:t>25%)</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1000" dirty="0">
                          <a:solidFill>
                            <a:srgbClr val="000000"/>
                          </a:solidFill>
                          <a:latin typeface="Arial"/>
                          <a:ea typeface="Times New Roman"/>
                          <a:cs typeface="Arial"/>
                        </a:rPr>
                        <a:t>56.750,40</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86">
                <a:tc>
                  <a:txBody>
                    <a:bodyPr/>
                    <a:lstStyle/>
                    <a:p>
                      <a:pPr indent="0" algn="l">
                        <a:lnSpc>
                          <a:spcPct val="150000"/>
                        </a:lnSpc>
                        <a:spcAft>
                          <a:spcPts val="0"/>
                        </a:spcAft>
                      </a:pPr>
                      <a:r>
                        <a:rPr lang="es-ES" sz="1000" dirty="0">
                          <a:solidFill>
                            <a:srgbClr val="000000"/>
                          </a:solidFill>
                          <a:latin typeface="Arial"/>
                          <a:ea typeface="Times New Roman"/>
                          <a:cs typeface="Arial"/>
                        </a:rPr>
                        <a:t>Perdidas en luminarias fluorescentes T8 (16%)</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1000" dirty="0">
                          <a:solidFill>
                            <a:srgbClr val="000000"/>
                          </a:solidFill>
                          <a:latin typeface="Arial"/>
                          <a:ea typeface="Times New Roman"/>
                          <a:cs typeface="Arial"/>
                        </a:rPr>
                        <a:t>200.735,37</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86">
                <a:tc>
                  <a:txBody>
                    <a:bodyPr/>
                    <a:lstStyle/>
                    <a:p>
                      <a:pPr indent="0" algn="l">
                        <a:lnSpc>
                          <a:spcPct val="150000"/>
                        </a:lnSpc>
                        <a:spcAft>
                          <a:spcPts val="0"/>
                        </a:spcAft>
                      </a:pPr>
                      <a:r>
                        <a:rPr lang="es-ES" sz="1000" b="1" dirty="0">
                          <a:solidFill>
                            <a:srgbClr val="000000"/>
                          </a:solidFill>
                          <a:latin typeface="Arial"/>
                          <a:ea typeface="Times New Roman"/>
                          <a:cs typeface="Arial"/>
                        </a:rPr>
                        <a:t>TOTAL PERDIDAS</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1000" b="1" dirty="0">
                          <a:solidFill>
                            <a:srgbClr val="000000"/>
                          </a:solidFill>
                          <a:latin typeface="Arial"/>
                          <a:ea typeface="Times New Roman"/>
                          <a:cs typeface="Arial"/>
                        </a:rPr>
                        <a:t>257.485,77</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86">
                <a:tc>
                  <a:txBody>
                    <a:bodyPr/>
                    <a:lstStyle/>
                    <a:p>
                      <a:pPr indent="0" algn="l">
                        <a:lnSpc>
                          <a:spcPct val="150000"/>
                        </a:lnSpc>
                        <a:spcAft>
                          <a:spcPts val="0"/>
                        </a:spcAft>
                      </a:pPr>
                      <a:r>
                        <a:rPr lang="es-ES" sz="1000" b="1">
                          <a:solidFill>
                            <a:srgbClr val="000000"/>
                          </a:solidFill>
                          <a:latin typeface="Arial"/>
                          <a:ea typeface="Times New Roman"/>
                          <a:cs typeface="Arial"/>
                        </a:rPr>
                        <a:t>TOTAL CONSUMO SISTEMA DE ILUMINACIÓN</a:t>
                      </a:r>
                      <a:endParaRPr lang="es-EC" sz="16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50000"/>
                        </a:lnSpc>
                        <a:spcAft>
                          <a:spcPts val="0"/>
                        </a:spcAft>
                      </a:pPr>
                      <a:r>
                        <a:rPr lang="es-EC" sz="1000" b="1" dirty="0">
                          <a:solidFill>
                            <a:srgbClr val="000000"/>
                          </a:solidFill>
                          <a:latin typeface="Arial"/>
                          <a:ea typeface="Times New Roman"/>
                          <a:cs typeface="Arial"/>
                        </a:rPr>
                        <a:t>2.211.441,21</a:t>
                      </a:r>
                      <a:endParaRPr lang="es-EC" sz="160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733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ELÉCTRICO </a:t>
            </a:r>
            <a:r>
              <a:rPr lang="es-ES" sz="3200" dirty="0" smtClean="0"/>
              <a:t>– Equipos de cocina</a:t>
            </a:r>
            <a:endParaRPr lang="es-ES" sz="3200" dirty="0"/>
          </a:p>
        </p:txBody>
      </p:sp>
      <p:sp>
        <p:nvSpPr>
          <p:cNvPr id="3" name="2 Marcador de contenido"/>
          <p:cNvSpPr>
            <a:spLocks noGrp="1"/>
          </p:cNvSpPr>
          <p:nvPr>
            <p:ph idx="1"/>
          </p:nvPr>
        </p:nvSpPr>
        <p:spPr>
          <a:xfrm>
            <a:off x="107504" y="1852053"/>
            <a:ext cx="8424936" cy="3510910"/>
          </a:xfrm>
        </p:spPr>
        <p:txBody>
          <a:bodyPr>
            <a:normAutofit/>
          </a:bodyPr>
          <a:lstStyle/>
          <a:p>
            <a:pPr algn="just">
              <a:lnSpc>
                <a:spcPct val="120000"/>
              </a:lnSpc>
              <a:buNone/>
            </a:pPr>
            <a:r>
              <a:rPr lang="es-ES" sz="1700" dirty="0" smtClean="0">
                <a:cs typeface="Arial" pitchFamily="34" charset="0"/>
              </a:rPr>
              <a:t>	De acuerdo al levantamiento y a la encuesta realizada al personal que labora en la cocina del hospital se determina que el </a:t>
            </a:r>
            <a:r>
              <a:rPr lang="es-EC" sz="1700" dirty="0" smtClean="0">
                <a:cs typeface="Arial" pitchFamily="34" charset="0"/>
              </a:rPr>
              <a:t>consumo eléctrico por equipos de cocina es de </a:t>
            </a:r>
            <a:r>
              <a:rPr lang="es-EC" sz="1700" b="1" dirty="0" smtClean="0">
                <a:cs typeface="Arial" pitchFamily="34" charset="0"/>
              </a:rPr>
              <a:t>492.23 MWh</a:t>
            </a:r>
            <a:r>
              <a:rPr lang="es-EC" sz="1700" dirty="0" smtClean="0">
                <a:cs typeface="Arial" pitchFamily="34" charset="0"/>
              </a:rPr>
              <a:t>, es decir un 8.9% del consumo eléctrico total del hospital.</a:t>
            </a: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8914" name="Picture 2" descr="D:\1_TESIS MAESTRIA\9_FOTOS HCAM\FOTOS ELECTRICO\COCINA\IMG_4352.JPG"/>
          <p:cNvPicPr>
            <a:picLocks noChangeAspect="1" noChangeArrowheads="1"/>
          </p:cNvPicPr>
          <p:nvPr/>
        </p:nvPicPr>
        <p:blipFill>
          <a:blip r:embed="rId2" cstate="print"/>
          <a:srcRect/>
          <a:stretch>
            <a:fillRect/>
          </a:stretch>
        </p:blipFill>
        <p:spPr bwMode="auto">
          <a:xfrm flipH="1">
            <a:off x="6444209" y="3184314"/>
            <a:ext cx="1711077" cy="2586895"/>
          </a:xfrm>
          <a:prstGeom prst="rect">
            <a:avLst/>
          </a:prstGeom>
          <a:noFill/>
        </p:spPr>
      </p:pic>
      <p:pic>
        <p:nvPicPr>
          <p:cNvPr id="38915" name="Picture 3" descr="D:\1_TESIS MAESTRIA\9_FOTOS HCAM\FOTOS ELECTRICO\COCINA\IMG_4381.JPG"/>
          <p:cNvPicPr>
            <a:picLocks noChangeAspect="1" noChangeArrowheads="1"/>
          </p:cNvPicPr>
          <p:nvPr/>
        </p:nvPicPr>
        <p:blipFill>
          <a:blip r:embed="rId3" cstate="print"/>
          <a:srcRect l="6022" t="12045" r="-2380" b="3642"/>
          <a:stretch>
            <a:fillRect/>
          </a:stretch>
        </p:blipFill>
        <p:spPr bwMode="auto">
          <a:xfrm>
            <a:off x="3347864" y="3490137"/>
            <a:ext cx="2736304" cy="2036124"/>
          </a:xfrm>
          <a:prstGeom prst="rect">
            <a:avLst/>
          </a:prstGeom>
          <a:noFill/>
        </p:spPr>
      </p:pic>
      <p:pic>
        <p:nvPicPr>
          <p:cNvPr id="38916" name="Picture 4" descr="D:\1_TESIS MAESTRIA\9_FOTOS HCAM\FOTOS ELECTRICO\COCINA\IMG_4380.JPG"/>
          <p:cNvPicPr>
            <a:picLocks noChangeAspect="1" noChangeArrowheads="1"/>
          </p:cNvPicPr>
          <p:nvPr/>
        </p:nvPicPr>
        <p:blipFill>
          <a:blip r:embed="rId4" cstate="print"/>
          <a:srcRect l="9387" t="11552" r="12675" b="2448"/>
          <a:stretch>
            <a:fillRect/>
          </a:stretch>
        </p:blipFill>
        <p:spPr bwMode="auto">
          <a:xfrm>
            <a:off x="899592" y="3485035"/>
            <a:ext cx="2175242" cy="2041227"/>
          </a:xfrm>
          <a:prstGeom prst="rect">
            <a:avLst/>
          </a:prstGeom>
          <a:noFill/>
        </p:spPr>
      </p:pic>
    </p:spTree>
    <p:extLst>
      <p:ext uri="{BB962C8B-B14F-4D97-AF65-F5344CB8AC3E}">
        <p14:creationId xmlns:p14="http://schemas.microsoft.com/office/powerpoint/2010/main" val="42002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Definición del Problema</a:t>
            </a:r>
            <a:endParaRPr lang="es-ES" sz="29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S" sz="1700" dirty="0" smtClean="0">
                <a:cs typeface="Arial" pitchFamily="34" charset="0"/>
              </a:rPr>
              <a:t>	No existe un estudio integral de todos los sistemas energéticos del Hospital Carlos Andrade Marín, ni se han determinado indicadores energéticos relacionados con su principal actividad de brindar atención médica. </a:t>
            </a:r>
            <a:endParaRPr lang="es-EC" sz="1700" dirty="0" smtClean="0">
              <a:cs typeface="Arial" pitchFamily="34" charset="0"/>
            </a:endParaRPr>
          </a:p>
          <a:p>
            <a:pPr>
              <a:lnSpc>
                <a:spcPct val="120000"/>
              </a:lnSpc>
              <a:buNone/>
            </a:pPr>
            <a:endParaRPr lang="es-ES" sz="1700" dirty="0"/>
          </a:p>
        </p:txBody>
      </p:sp>
      <p:pic>
        <p:nvPicPr>
          <p:cNvPr id="7171" name="Picture 3" descr="D:\1_TESIS MAESTRIA\CDHpUUaWYAE3LbH.jpg"/>
          <p:cNvPicPr>
            <a:picLocks noChangeAspect="1" noChangeArrowheads="1"/>
          </p:cNvPicPr>
          <p:nvPr/>
        </p:nvPicPr>
        <p:blipFill>
          <a:blip r:embed="rId2" cstate="print"/>
          <a:srcRect/>
          <a:stretch>
            <a:fillRect/>
          </a:stretch>
        </p:blipFill>
        <p:spPr bwMode="auto">
          <a:xfrm>
            <a:off x="1403648" y="3024064"/>
            <a:ext cx="6286500" cy="2409825"/>
          </a:xfrm>
          <a:prstGeom prst="rect">
            <a:avLst/>
          </a:prstGeom>
          <a:noFill/>
        </p:spPr>
      </p:pic>
    </p:spTree>
    <p:extLst>
      <p:ext uri="{BB962C8B-B14F-4D97-AF65-F5344CB8AC3E}">
        <p14:creationId xmlns:p14="http://schemas.microsoft.com/office/powerpoint/2010/main" val="83379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ELÉCTRICO - </a:t>
            </a:r>
            <a:r>
              <a:rPr lang="es-ES" sz="3200" dirty="0" smtClean="0"/>
              <a:t>Motores</a:t>
            </a:r>
            <a:endParaRPr lang="es-ES" sz="3200" dirty="0"/>
          </a:p>
        </p:txBody>
      </p:sp>
      <p:sp>
        <p:nvSpPr>
          <p:cNvPr id="3" name="2 Marcador de contenido"/>
          <p:cNvSpPr>
            <a:spLocks noGrp="1"/>
          </p:cNvSpPr>
          <p:nvPr>
            <p:ph idx="1"/>
          </p:nvPr>
        </p:nvSpPr>
        <p:spPr>
          <a:xfrm>
            <a:off x="107504" y="1852053"/>
            <a:ext cx="8424936" cy="3510910"/>
          </a:xfrm>
        </p:spPr>
        <p:txBody>
          <a:bodyPr>
            <a:normAutofit/>
          </a:bodyPr>
          <a:lstStyle/>
          <a:p>
            <a:pPr algn="just">
              <a:lnSpc>
                <a:spcPct val="120000"/>
              </a:lnSpc>
              <a:buNone/>
            </a:pPr>
            <a:r>
              <a:rPr lang="es-ES" sz="1700" dirty="0" smtClean="0">
                <a:cs typeface="Arial" pitchFamily="34" charset="0"/>
              </a:rPr>
              <a:t>	</a:t>
            </a:r>
            <a:r>
              <a:rPr lang="es-EC" sz="1700" dirty="0" smtClean="0">
                <a:cs typeface="Arial" pitchFamily="34" charset="0"/>
              </a:rPr>
              <a:t>Para obtener el cálculo del consumo de motores se realizó mediciones de corriente para obtener el factor de carga FC de cada equipo, y mediante las encuestas realizadas al personal de mantenimiento se obtuvo un factor de uso FU. El consumo eléctrico por motores es de </a:t>
            </a:r>
            <a:r>
              <a:rPr lang="es-EC" sz="1700" b="1" dirty="0" smtClean="0">
                <a:cs typeface="Arial" pitchFamily="34" charset="0"/>
              </a:rPr>
              <a:t>474.2MWh</a:t>
            </a:r>
            <a:r>
              <a:rPr lang="es-EC" sz="1700" dirty="0" smtClean="0">
                <a:cs typeface="Arial" pitchFamily="34" charset="0"/>
              </a:rPr>
              <a:t>, es decir un 8.6% del consumo eléctrico total del hospital.</a:t>
            </a: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9938" name="Picture 2" descr="D:\1_TESIS MAESTRIA\9_FOTOS HCAM\FOTOS AIRE COMPRIMIDO\IMG_6490.JPG"/>
          <p:cNvPicPr>
            <a:picLocks noChangeAspect="1" noChangeArrowheads="1"/>
          </p:cNvPicPr>
          <p:nvPr/>
        </p:nvPicPr>
        <p:blipFill>
          <a:blip r:embed="rId2" cstate="print"/>
          <a:srcRect l="2508" t="3344" r="9720" b="3033"/>
          <a:stretch>
            <a:fillRect/>
          </a:stretch>
        </p:blipFill>
        <p:spPr bwMode="auto">
          <a:xfrm>
            <a:off x="539552" y="3729982"/>
            <a:ext cx="2520280" cy="2286174"/>
          </a:xfrm>
          <a:prstGeom prst="rect">
            <a:avLst/>
          </a:prstGeom>
          <a:noFill/>
        </p:spPr>
      </p:pic>
      <p:pic>
        <p:nvPicPr>
          <p:cNvPr id="39939" name="Picture 3" descr="D:\1_TESIS MAESTRIA\9_FOTOS HCAM\FOTOS VACIO\IMG_6457.JPG"/>
          <p:cNvPicPr>
            <a:picLocks noChangeAspect="1" noChangeArrowheads="1"/>
          </p:cNvPicPr>
          <p:nvPr/>
        </p:nvPicPr>
        <p:blipFill>
          <a:blip r:embed="rId3" cstate="print"/>
          <a:srcRect t="30389" r="22791"/>
          <a:stretch>
            <a:fillRect/>
          </a:stretch>
        </p:blipFill>
        <p:spPr bwMode="auto">
          <a:xfrm flipH="1">
            <a:off x="5488644" y="3729982"/>
            <a:ext cx="2971789" cy="2278581"/>
          </a:xfrm>
          <a:prstGeom prst="rect">
            <a:avLst/>
          </a:prstGeom>
          <a:noFill/>
        </p:spPr>
      </p:pic>
      <p:pic>
        <p:nvPicPr>
          <p:cNvPr id="39940" name="Picture 4" descr="D:\1_TESIS MAESTRIA\9_FOTOS HCAM\FOTOS AGUA\IMG_6246.JPG"/>
          <p:cNvPicPr>
            <a:picLocks noChangeAspect="1" noChangeArrowheads="1"/>
          </p:cNvPicPr>
          <p:nvPr/>
        </p:nvPicPr>
        <p:blipFill>
          <a:blip r:embed="rId4" cstate="print"/>
          <a:srcRect r="6597" b="6597"/>
          <a:stretch>
            <a:fillRect/>
          </a:stretch>
        </p:blipFill>
        <p:spPr bwMode="auto">
          <a:xfrm>
            <a:off x="3275856" y="3729982"/>
            <a:ext cx="2016224" cy="2286174"/>
          </a:xfrm>
          <a:prstGeom prst="rect">
            <a:avLst/>
          </a:prstGeom>
          <a:noFill/>
        </p:spPr>
      </p:pic>
    </p:spTree>
    <p:extLst>
      <p:ext uri="{BB962C8B-B14F-4D97-AF65-F5344CB8AC3E}">
        <p14:creationId xmlns:p14="http://schemas.microsoft.com/office/powerpoint/2010/main" val="95479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ELÉCTRICO - </a:t>
            </a:r>
            <a:r>
              <a:rPr lang="es-ES" sz="3200" dirty="0" smtClean="0"/>
              <a:t>Ascensores</a:t>
            </a:r>
            <a:endParaRPr lang="es-ES" sz="3200" dirty="0"/>
          </a:p>
        </p:txBody>
      </p:sp>
      <p:sp>
        <p:nvSpPr>
          <p:cNvPr id="3" name="2 Marcador de contenido"/>
          <p:cNvSpPr>
            <a:spLocks noGrp="1"/>
          </p:cNvSpPr>
          <p:nvPr>
            <p:ph idx="1"/>
          </p:nvPr>
        </p:nvSpPr>
        <p:spPr>
          <a:xfrm>
            <a:off x="107504" y="1770404"/>
            <a:ext cx="8424936" cy="3510910"/>
          </a:xfrm>
        </p:spPr>
        <p:txBody>
          <a:bodyPr>
            <a:normAutofit/>
          </a:bodyPr>
          <a:lstStyle/>
          <a:p>
            <a:pPr algn="just">
              <a:lnSpc>
                <a:spcPct val="120000"/>
              </a:lnSpc>
              <a:buNone/>
            </a:pPr>
            <a:r>
              <a:rPr lang="es-EC" sz="1700" dirty="0" smtClean="0">
                <a:cs typeface="Arial" pitchFamily="34" charset="0"/>
              </a:rPr>
              <a:t>	El ascensor consume e. eléctrica mientras está en movimiento, cuando el ascensor baja o está parado utiliza una cantidad de energía despreciable. Se consideró las horas de uso diario en base al tiempo promedio que el motor del ascensor está funcionando mientras recorre una distancia de 24m aprox.</a:t>
            </a: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2" y="3240087"/>
            <a:ext cx="7153275"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91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ELÉCTRICO </a:t>
            </a:r>
            <a:r>
              <a:rPr lang="es-ES" sz="3200" dirty="0" smtClean="0"/>
              <a:t>– Equipos informáticos</a:t>
            </a:r>
            <a:endParaRPr lang="es-ES" sz="3200" dirty="0"/>
          </a:p>
        </p:txBody>
      </p:sp>
      <p:sp>
        <p:nvSpPr>
          <p:cNvPr id="3" name="2 Marcador de contenido"/>
          <p:cNvSpPr>
            <a:spLocks noGrp="1"/>
          </p:cNvSpPr>
          <p:nvPr>
            <p:ph idx="1"/>
          </p:nvPr>
        </p:nvSpPr>
        <p:spPr>
          <a:xfrm>
            <a:off x="107504" y="1770404"/>
            <a:ext cx="8424936" cy="4350003"/>
          </a:xfrm>
        </p:spPr>
        <p:txBody>
          <a:bodyPr>
            <a:noAutofit/>
          </a:bodyPr>
          <a:lstStyle/>
          <a:p>
            <a:pPr algn="just">
              <a:lnSpc>
                <a:spcPct val="120000"/>
              </a:lnSpc>
              <a:buNone/>
            </a:pPr>
            <a:r>
              <a:rPr lang="es-EC" sz="1700" dirty="0" smtClean="0">
                <a:cs typeface="Arial" pitchFamily="34" charset="0"/>
              </a:rPr>
              <a:t>	Los equipos informáticos tienen tres modos de operación: modo encendido, en espera y apagado, cada modo tiene un valor de consumo eléctrico. Las potencias adoptadas para los computadores, monitores e impresoras según el modo de operación se basa en las estadísticas del programa </a:t>
            </a:r>
            <a:r>
              <a:rPr lang="es-EC" sz="1700" dirty="0" err="1" smtClean="0">
                <a:cs typeface="Arial" pitchFamily="34" charset="0"/>
              </a:rPr>
              <a:t>Energy</a:t>
            </a:r>
            <a:r>
              <a:rPr lang="es-EC" sz="1700" dirty="0" smtClean="0">
                <a:cs typeface="Arial" pitchFamily="34" charset="0"/>
              </a:rPr>
              <a:t> </a:t>
            </a:r>
            <a:r>
              <a:rPr lang="es-EC" sz="1700" dirty="0" err="1" smtClean="0">
                <a:cs typeface="Arial" pitchFamily="34" charset="0"/>
              </a:rPr>
              <a:t>Star</a:t>
            </a:r>
            <a:r>
              <a:rPr lang="es-EC" sz="1700" dirty="0" smtClean="0">
                <a:cs typeface="Arial" pitchFamily="34" charset="0"/>
              </a:rPr>
              <a:t> de la EU. Debido a la falta de información en cuanto a marcas y modelos de los equipos informáticos, se consideró las siguientes especificaciones técnicas. PC de escritorio tipo </a:t>
            </a:r>
            <a:r>
              <a:rPr lang="es-EC" sz="1700" dirty="0" err="1" smtClean="0">
                <a:cs typeface="Arial" pitchFamily="34" charset="0"/>
              </a:rPr>
              <a:t>Core</a:t>
            </a:r>
            <a:r>
              <a:rPr lang="es-EC" sz="1700" dirty="0" smtClean="0">
                <a:cs typeface="Arial" pitchFamily="34" charset="0"/>
              </a:rPr>
              <a:t> i7 / 2,7GHz / 4GB RAM / 500GB, y las de un monitor LCD de 22”.</a:t>
            </a: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4104183"/>
            <a:ext cx="6572250" cy="176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02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ELÉCTRICO – Equipos informáticos</a:t>
            </a:r>
          </a:p>
        </p:txBody>
      </p:sp>
      <p:sp>
        <p:nvSpPr>
          <p:cNvPr id="3" name="2 Marcador de contenido"/>
          <p:cNvSpPr>
            <a:spLocks noGrp="1"/>
          </p:cNvSpPr>
          <p:nvPr>
            <p:ph idx="1"/>
          </p:nvPr>
        </p:nvSpPr>
        <p:spPr>
          <a:xfrm>
            <a:off x="107504" y="1770404"/>
            <a:ext cx="8424936" cy="4572348"/>
          </a:xfrm>
        </p:spPr>
        <p:txBody>
          <a:bodyPr>
            <a:normAutofit/>
          </a:bodyPr>
          <a:lstStyle/>
          <a:p>
            <a:pPr algn="just">
              <a:lnSpc>
                <a:spcPct val="120000"/>
              </a:lnSpc>
              <a:buNone/>
            </a:pPr>
            <a:r>
              <a:rPr lang="es-EC" sz="1700" dirty="0" smtClean="0">
                <a:cs typeface="Arial" pitchFamily="34" charset="0"/>
              </a:rPr>
              <a:t>	Las impresoras usadas en el HCAM son de varios tipos: matriciales, laser B/N, multifunción laser B/N y multifunción laser de color. </a:t>
            </a: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endParaRPr lang="en-US" sz="1700" dirty="0" smtClean="0">
              <a:cs typeface="Arial" pitchFamily="34" charset="0"/>
            </a:endParaRPr>
          </a:p>
          <a:p>
            <a:pPr algn="just">
              <a:lnSpc>
                <a:spcPct val="120000"/>
              </a:lnSpc>
              <a:buNone/>
            </a:pPr>
            <a:r>
              <a:rPr lang="es-EC" sz="1700" dirty="0" smtClean="0">
                <a:cs typeface="Arial" pitchFamily="34" charset="0"/>
              </a:rPr>
              <a:t>	El consumo total por equipos informáticos es de </a:t>
            </a:r>
            <a:r>
              <a:rPr lang="es-EC" sz="1700" b="1" dirty="0" smtClean="0">
                <a:cs typeface="Arial" pitchFamily="34" charset="0"/>
              </a:rPr>
              <a:t>173.35MWh</a:t>
            </a:r>
            <a:r>
              <a:rPr lang="es-EC" sz="1700" dirty="0" smtClean="0">
                <a:cs typeface="Arial" pitchFamily="34" charset="0"/>
              </a:rPr>
              <a:t>, es decir un 3.1% del consumo eléctrico del hospital.</a:t>
            </a: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 y="2592015"/>
            <a:ext cx="7132637"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96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Autofit/>
          </a:bodyPr>
          <a:lstStyle/>
          <a:p>
            <a:r>
              <a:rPr lang="es-ES" sz="2900" dirty="0"/>
              <a:t>Balance energético de los sistemas</a:t>
            </a:r>
            <a:br>
              <a:rPr lang="es-ES" sz="2900" dirty="0"/>
            </a:br>
            <a:r>
              <a:rPr lang="es-ES" sz="2900" dirty="0"/>
              <a:t>SISTEMA ELÉCTRICO </a:t>
            </a:r>
            <a:r>
              <a:rPr lang="es-ES" sz="2900" dirty="0" smtClean="0"/>
              <a:t>– </a:t>
            </a:r>
            <a:r>
              <a:rPr lang="es-EC" sz="2900" dirty="0" smtClean="0"/>
              <a:t>Sistema de ventilación, A/A y Pérdidas eléctricas</a:t>
            </a:r>
            <a:endParaRPr lang="es-ES" sz="2900" dirty="0"/>
          </a:p>
        </p:txBody>
      </p:sp>
      <p:sp>
        <p:nvSpPr>
          <p:cNvPr id="3" name="2 Marcador de contenido"/>
          <p:cNvSpPr>
            <a:spLocks noGrp="1"/>
          </p:cNvSpPr>
          <p:nvPr>
            <p:ph idx="1"/>
          </p:nvPr>
        </p:nvSpPr>
        <p:spPr>
          <a:xfrm>
            <a:off x="107504" y="1770404"/>
            <a:ext cx="8424936" cy="4205987"/>
          </a:xfrm>
        </p:spPr>
        <p:txBody>
          <a:bodyPr>
            <a:normAutofit/>
          </a:bodyPr>
          <a:lstStyle/>
          <a:p>
            <a:pPr algn="just">
              <a:lnSpc>
                <a:spcPct val="120000"/>
              </a:lnSpc>
              <a:buNone/>
            </a:pPr>
            <a:r>
              <a:rPr lang="es-EC" sz="1700" dirty="0" smtClean="0">
                <a:cs typeface="Arial" pitchFamily="34" charset="0"/>
              </a:rPr>
              <a:t>	</a:t>
            </a:r>
          </a:p>
          <a:p>
            <a:pPr algn="just">
              <a:lnSpc>
                <a:spcPct val="120000"/>
              </a:lnSpc>
              <a:buNone/>
            </a:pPr>
            <a:endParaRPr lang="es-EC" sz="1700" dirty="0" smtClean="0">
              <a:cs typeface="Arial" pitchFamily="34" charset="0"/>
            </a:endParaRPr>
          </a:p>
          <a:p>
            <a:pPr algn="just">
              <a:lnSpc>
                <a:spcPct val="120000"/>
              </a:lnSpc>
              <a:buNone/>
            </a:pPr>
            <a:r>
              <a:rPr lang="es-EC" sz="1700" dirty="0" smtClean="0">
                <a:cs typeface="Arial" pitchFamily="34" charset="0"/>
              </a:rPr>
              <a:t>	Se obtuvo el consumo eléctrico del sistema de ventilación, aire acondicionado y pérdidas eléctricas realizando la diferencia entre los consumos ya conocidos y el total, llegando al valor de </a:t>
            </a:r>
            <a:r>
              <a:rPr lang="es-EC" sz="1700" b="1" dirty="0" smtClean="0">
                <a:cs typeface="Arial" pitchFamily="34" charset="0"/>
              </a:rPr>
              <a:t>503.54MWh</a:t>
            </a:r>
            <a:r>
              <a:rPr lang="es-EC" sz="1700" dirty="0" smtClean="0">
                <a:cs typeface="Arial" pitchFamily="34" charset="0"/>
              </a:rPr>
              <a:t> al año.</a:t>
            </a:r>
          </a:p>
          <a:p>
            <a:pPr algn="just">
              <a:lnSpc>
                <a:spcPct val="120000"/>
              </a:lnSpc>
              <a:buNone/>
            </a:pPr>
            <a:endParaRPr lang="es-EC" sz="1700" dirty="0" smtClean="0">
              <a:cs typeface="Arial" pitchFamily="34" charset="0"/>
            </a:endParaRPr>
          </a:p>
          <a:p>
            <a:pPr algn="just">
              <a:lnSpc>
                <a:spcPct val="120000"/>
              </a:lnSpc>
              <a:buNone/>
            </a:pPr>
            <a:r>
              <a:rPr lang="es-EC" sz="1700" dirty="0" smtClean="0">
                <a:cs typeface="Arial" pitchFamily="34" charset="0"/>
              </a:rPr>
              <a:t>	El consumo por pérdidas eléctricas está conformado por pérdidas en transformadores, pérdidas en conductores, pérdidas por factor de </a:t>
            </a:r>
            <a:r>
              <a:rPr lang="es-EC" sz="1700" dirty="0" smtClean="0">
                <a:cs typeface="Arial" pitchFamily="34" charset="0"/>
              </a:rPr>
              <a:t>potencia.</a:t>
            </a: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941994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ELÉCTRICO</a:t>
            </a:r>
          </a:p>
        </p:txBody>
      </p:sp>
      <p:sp>
        <p:nvSpPr>
          <p:cNvPr id="3" name="2 Marcador de contenido"/>
          <p:cNvSpPr>
            <a:spLocks noGrp="1"/>
          </p:cNvSpPr>
          <p:nvPr>
            <p:ph idx="1"/>
          </p:nvPr>
        </p:nvSpPr>
        <p:spPr>
          <a:xfrm>
            <a:off x="107504" y="1852053"/>
            <a:ext cx="8579296" cy="4196346"/>
          </a:xfrm>
        </p:spPr>
        <p:txBody>
          <a:bodyPr>
            <a:normAutofit/>
          </a:bodyPr>
          <a:lstStyle/>
          <a:p>
            <a:pPr algn="just">
              <a:lnSpc>
                <a:spcPct val="120000"/>
              </a:lnSpc>
              <a:buNone/>
            </a:pPr>
            <a:r>
              <a:rPr lang="es-EC" sz="1700" dirty="0" smtClean="0">
                <a:cs typeface="Arial" pitchFamily="34" charset="0"/>
              </a:rPr>
              <a:t>	</a:t>
            </a:r>
            <a:r>
              <a:rPr lang="es-ES" sz="1700" dirty="0" smtClean="0">
                <a:cs typeface="Arial" pitchFamily="34" charset="0"/>
              </a:rPr>
              <a:t>Balance energético del sistema eléctrico del HCAM</a:t>
            </a: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r>
              <a:rPr lang="es-EC" sz="1700" dirty="0" smtClean="0">
                <a:cs typeface="Arial" pitchFamily="34" charset="0"/>
              </a:rPr>
              <a:t>	El sistema de iluminación representa más de la tercera parte del consumo eléctrico del hospital, mientras que los equipos informáticos y los ascensores consumen un 5% de energía eléctrica del hospital.</a:t>
            </a:r>
          </a:p>
        </p:txBody>
      </p:sp>
      <p:graphicFrame>
        <p:nvGraphicFramePr>
          <p:cNvPr id="5" name="4 Gráfico"/>
          <p:cNvGraphicFramePr/>
          <p:nvPr>
            <p:extLst>
              <p:ext uri="{D42A27DB-BD31-4B8C-83A1-F6EECF244321}">
                <p14:modId xmlns:p14="http://schemas.microsoft.com/office/powerpoint/2010/main" val="3003269112"/>
              </p:ext>
            </p:extLst>
          </p:nvPr>
        </p:nvGraphicFramePr>
        <p:xfrm>
          <a:off x="4615952" y="2231975"/>
          <a:ext cx="4248472" cy="3786454"/>
        </p:xfrm>
        <a:graphic>
          <a:graphicData uri="http://schemas.openxmlformats.org/drawingml/2006/chart">
            <c:chart xmlns:c="http://schemas.openxmlformats.org/drawingml/2006/chart" xmlns:r="http://schemas.openxmlformats.org/officeDocument/2006/relationships" r:id="rId2"/>
          </a:graphicData>
        </a:graphic>
      </p:graphicFrame>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92015"/>
            <a:ext cx="41243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a:t>
            </a:r>
            <a:r>
              <a:rPr lang="es-ES" sz="3200" dirty="0" smtClean="0"/>
              <a:t>TÉRMICO</a:t>
            </a:r>
            <a:endParaRPr lang="es-ES" sz="32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1700" dirty="0" smtClean="0">
                <a:cs typeface="Arial" pitchFamily="34" charset="0"/>
              </a:rPr>
              <a:t>	Para determinar el consumo de vapor del hospital se utilizó especificaciones del fabricante de cada equipo obtenidas del Instituto Mexicano del Seguro Social (Criterios Normativos de Ingeniería, 1997), y se realizaron encuestas del tiempo de uso de cada equipo en los servicios de cocina, lavandería, esterilización, piscina de hidroterapia agua caliente sanitaria.</a:t>
            </a:r>
            <a:r>
              <a:rPr lang="es-ES" sz="1700" dirty="0" smtClean="0">
                <a:cs typeface="Arial" pitchFamily="34" charset="0"/>
              </a:rPr>
              <a:t>	</a:t>
            </a:r>
          </a:p>
          <a:p>
            <a:pPr algn="just">
              <a:lnSpc>
                <a:spcPct val="120000"/>
              </a:lnSpc>
              <a:buNone/>
            </a:pPr>
            <a:r>
              <a:rPr lang="es-ES" sz="1700" dirty="0" smtClean="0">
                <a:cs typeface="Arial" pitchFamily="34" charset="0"/>
              </a:rPr>
              <a:t>	</a:t>
            </a: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47107" name="Picture 3" descr="D:\1_TESIS MAESTRIA\9_FOTOS HCAM\FOTOS VAPOR\COCINA\IMG_4337.JPG"/>
          <p:cNvPicPr>
            <a:picLocks noChangeAspect="1" noChangeArrowheads="1"/>
          </p:cNvPicPr>
          <p:nvPr/>
        </p:nvPicPr>
        <p:blipFill>
          <a:blip r:embed="rId2" cstate="print"/>
          <a:srcRect l="10062" b="12793"/>
          <a:stretch>
            <a:fillRect/>
          </a:stretch>
        </p:blipFill>
        <p:spPr bwMode="auto">
          <a:xfrm>
            <a:off x="557408" y="3729982"/>
            <a:ext cx="2574432" cy="2122876"/>
          </a:xfrm>
          <a:prstGeom prst="rect">
            <a:avLst/>
          </a:prstGeom>
          <a:noFill/>
        </p:spPr>
      </p:pic>
      <p:pic>
        <p:nvPicPr>
          <p:cNvPr id="47109" name="Picture 5" descr="D:\1_TESIS MAESTRIA\9_FOTOS HCAM\FOTOS VAPOR\LAVANDERIA\LAVANDERIA\IMG_3618.JPG"/>
          <p:cNvPicPr>
            <a:picLocks noChangeAspect="1" noChangeArrowheads="1"/>
          </p:cNvPicPr>
          <p:nvPr/>
        </p:nvPicPr>
        <p:blipFill>
          <a:blip r:embed="rId3" cstate="print"/>
          <a:srcRect t="21377" r="21451" b="2983"/>
          <a:stretch>
            <a:fillRect/>
          </a:stretch>
        </p:blipFill>
        <p:spPr bwMode="auto">
          <a:xfrm>
            <a:off x="6012160" y="3729982"/>
            <a:ext cx="2592288" cy="2122876"/>
          </a:xfrm>
          <a:prstGeom prst="rect">
            <a:avLst/>
          </a:prstGeom>
          <a:noFill/>
        </p:spPr>
      </p:pic>
      <p:pic>
        <p:nvPicPr>
          <p:cNvPr id="47110" name="Picture 6" descr="D:\1_TESIS MAESTRIA\9_FOTOS HCAM\FOTOS VAPOR\USUARIOS DE VAPOR\PISCINA\IMG_6391.JPG"/>
          <p:cNvPicPr>
            <a:picLocks noChangeAspect="1" noChangeArrowheads="1"/>
          </p:cNvPicPr>
          <p:nvPr/>
        </p:nvPicPr>
        <p:blipFill>
          <a:blip r:embed="rId4" cstate="print"/>
          <a:srcRect t="13636" b="22727"/>
          <a:stretch>
            <a:fillRect/>
          </a:stretch>
        </p:blipFill>
        <p:spPr bwMode="auto">
          <a:xfrm flipH="1">
            <a:off x="3419873" y="3729982"/>
            <a:ext cx="2232249" cy="2147620"/>
          </a:xfrm>
          <a:prstGeom prst="rect">
            <a:avLst/>
          </a:prstGeom>
          <a:noFill/>
        </p:spPr>
      </p:pic>
    </p:spTree>
    <p:extLst>
      <p:ext uri="{BB962C8B-B14F-4D97-AF65-F5344CB8AC3E}">
        <p14:creationId xmlns:p14="http://schemas.microsoft.com/office/powerpoint/2010/main" val="344472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a:t>
            </a:r>
            <a:r>
              <a:rPr lang="es-ES" sz="3200" dirty="0" smtClean="0"/>
              <a:t>TÉRMICO – Sistema de Cocina</a:t>
            </a:r>
            <a:endParaRPr lang="es-ES" sz="32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1700" dirty="0" smtClean="0">
                <a:cs typeface="Arial" pitchFamily="34" charset="0"/>
              </a:rPr>
              <a:t>	El servicio de alimentación del HCAM atiende diariamente a 600 pacientes y 250 comensales en el área de comedor, en esta última área se entregan 140 desayunos, 250 almuerzos, 80 meriendas y 60 cenas.</a:t>
            </a:r>
          </a:p>
          <a:p>
            <a:pPr algn="just">
              <a:lnSpc>
                <a:spcPct val="120000"/>
              </a:lnSpc>
              <a:buNone/>
            </a:pPr>
            <a:r>
              <a:rPr lang="es-EC" sz="1700" dirty="0" smtClean="0">
                <a:cs typeface="Arial" pitchFamily="34" charset="0"/>
              </a:rPr>
              <a:t>	</a:t>
            </a:r>
            <a:r>
              <a:rPr lang="es-ES" sz="1700" dirty="0" smtClean="0">
                <a:cs typeface="Arial" pitchFamily="34" charset="0"/>
              </a:rPr>
              <a:t>El mayor consumo de vapor se presenta en los lavavajillas de cocina y comedor con un 71%, mientras que los consumos de marmitas y cocina representan un 29% del total.</a:t>
            </a: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Gráfico"/>
          <p:cNvGraphicFramePr/>
          <p:nvPr>
            <p:extLst>
              <p:ext uri="{D42A27DB-BD31-4B8C-83A1-F6EECF244321}">
                <p14:modId xmlns:p14="http://schemas.microsoft.com/office/powerpoint/2010/main" val="564357956"/>
              </p:ext>
            </p:extLst>
          </p:nvPr>
        </p:nvGraphicFramePr>
        <p:xfrm>
          <a:off x="3203848" y="3528119"/>
          <a:ext cx="3744416" cy="2629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8156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TÉRMICO – </a:t>
            </a:r>
            <a:r>
              <a:rPr lang="es-ES" sz="3200" dirty="0" smtClean="0"/>
              <a:t>Lavandería</a:t>
            </a:r>
            <a:endParaRPr lang="es-ES" sz="32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1700" dirty="0" smtClean="0">
                <a:cs typeface="Arial" pitchFamily="34" charset="0"/>
              </a:rPr>
              <a:t>	El área de lavandería trabaja en dos turnos durante los días laborables y un turno durante los fines de semana y feriados.</a:t>
            </a:r>
          </a:p>
          <a:p>
            <a:pPr algn="just">
              <a:lnSpc>
                <a:spcPct val="120000"/>
              </a:lnSpc>
              <a:buNone/>
            </a:pPr>
            <a:endParaRPr lang="es-EC" sz="1700" dirty="0" smtClean="0">
              <a:cs typeface="Arial" pitchFamily="34" charset="0"/>
            </a:endParaRPr>
          </a:p>
          <a:p>
            <a:pPr algn="just">
              <a:lnSpc>
                <a:spcPct val="120000"/>
              </a:lnSpc>
              <a:buNone/>
            </a:pPr>
            <a:r>
              <a:rPr lang="es-EC" sz="1700" dirty="0" smtClean="0">
                <a:cs typeface="Arial" pitchFamily="34" charset="0"/>
              </a:rPr>
              <a:t>	El mayor consumidor de vapor son los equipos de secado con un consumo de 1’874.527 kg, representando el 50% del total de 3’745.950,7 kg.</a:t>
            </a: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Gráfico"/>
          <p:cNvGraphicFramePr/>
          <p:nvPr>
            <p:extLst>
              <p:ext uri="{D42A27DB-BD31-4B8C-83A1-F6EECF244321}">
                <p14:modId xmlns:p14="http://schemas.microsoft.com/office/powerpoint/2010/main" val="1868503013"/>
              </p:ext>
            </p:extLst>
          </p:nvPr>
        </p:nvGraphicFramePr>
        <p:xfrm>
          <a:off x="2699792" y="3384103"/>
          <a:ext cx="3312368" cy="2632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740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TÉRMICO – </a:t>
            </a:r>
            <a:r>
              <a:rPr lang="es-ES" sz="3200" dirty="0" smtClean="0"/>
              <a:t>Esterilización</a:t>
            </a:r>
            <a:endParaRPr lang="es-ES" sz="3200" dirty="0"/>
          </a:p>
        </p:txBody>
      </p:sp>
      <p:sp>
        <p:nvSpPr>
          <p:cNvPr id="3" name="2 Marcador de contenido"/>
          <p:cNvSpPr>
            <a:spLocks noGrp="1"/>
          </p:cNvSpPr>
          <p:nvPr>
            <p:ph idx="1"/>
          </p:nvPr>
        </p:nvSpPr>
        <p:spPr>
          <a:xfrm>
            <a:off x="107504" y="1852053"/>
            <a:ext cx="8579296" cy="1224736"/>
          </a:xfrm>
        </p:spPr>
        <p:txBody>
          <a:bodyPr>
            <a:noAutofit/>
          </a:bodyPr>
          <a:lstStyle/>
          <a:p>
            <a:pPr algn="just">
              <a:lnSpc>
                <a:spcPct val="120000"/>
              </a:lnSpc>
              <a:buNone/>
            </a:pPr>
            <a:r>
              <a:rPr lang="es-EC" sz="1700" dirty="0" smtClean="0">
                <a:cs typeface="Arial" pitchFamily="34" charset="0"/>
              </a:rPr>
              <a:t>	</a:t>
            </a:r>
            <a:r>
              <a:rPr lang="es-ES" sz="1700" dirty="0" smtClean="0">
                <a:cs typeface="Arial" pitchFamily="34" charset="0"/>
              </a:rPr>
              <a:t>La Central de Esterilización del HCAM, es la Unidad que recepta, acondiciona, procesa, controla, y distribuye la ropa, gasas, apósitos, instrumental y  dispositivos biomédicos, a fin de proporcionar equipos médico/quirúrgicos seguros, a ser usado en los pacientes de todas las unidades y servicios del hospital. La Central de esterilización </a:t>
            </a:r>
            <a:r>
              <a:rPr lang="es-EC" sz="1700" dirty="0" smtClean="0">
                <a:cs typeface="Arial" pitchFamily="34" charset="0"/>
              </a:rPr>
              <a:t>opera las 24 horas, los 365 días del año, y tiene tres turnos de trabajo.</a:t>
            </a: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Gráfico"/>
          <p:cNvGraphicFramePr/>
          <p:nvPr>
            <p:extLst>
              <p:ext uri="{D42A27DB-BD31-4B8C-83A1-F6EECF244321}">
                <p14:modId xmlns:p14="http://schemas.microsoft.com/office/powerpoint/2010/main" val="2247642484"/>
              </p:ext>
            </p:extLst>
          </p:nvPr>
        </p:nvGraphicFramePr>
        <p:xfrm>
          <a:off x="2339752" y="3672135"/>
          <a:ext cx="4248472" cy="2376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629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Objetivo General</a:t>
            </a:r>
            <a:endParaRPr lang="es-ES" sz="29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S" sz="1700" dirty="0" smtClean="0">
                <a:cs typeface="Arial" pitchFamily="34" charset="0"/>
              </a:rPr>
              <a:t>	</a:t>
            </a:r>
            <a:r>
              <a:rPr lang="es-EC" sz="1700" dirty="0" smtClean="0">
                <a:cs typeface="Arial" pitchFamily="34" charset="0"/>
              </a:rPr>
              <a:t>Proponer un proyecto técnico y económicamente viable de eficiencia energética basado en las características de consumo de energía del </a:t>
            </a:r>
            <a:r>
              <a:rPr lang="es-EC" sz="1700" dirty="0" smtClean="0">
                <a:cs typeface="Arial" pitchFamily="34" charset="0"/>
              </a:rPr>
              <a:t>Hospital </a:t>
            </a:r>
            <a:r>
              <a:rPr lang="es-EC" sz="1700" dirty="0" smtClean="0">
                <a:cs typeface="Arial" pitchFamily="34" charset="0"/>
              </a:rPr>
              <a:t>Carlos Andrade Marín e identificar las oportunidades de ahorro energético y económico.</a:t>
            </a:r>
          </a:p>
          <a:p>
            <a:pPr>
              <a:lnSpc>
                <a:spcPct val="120000"/>
              </a:lnSpc>
              <a:buNone/>
            </a:pPr>
            <a:endParaRPr lang="es-ES" sz="1700" dirty="0"/>
          </a:p>
        </p:txBody>
      </p:sp>
      <p:pic>
        <p:nvPicPr>
          <p:cNvPr id="6145" name="Picture 1" descr="D:\1_TESIS MAESTRIA\23062012_052636.jpg"/>
          <p:cNvPicPr>
            <a:picLocks noChangeAspect="1" noChangeArrowheads="1"/>
          </p:cNvPicPr>
          <p:nvPr/>
        </p:nvPicPr>
        <p:blipFill>
          <a:blip r:embed="rId2" cstate="print"/>
          <a:srcRect t="3922" b="17647"/>
          <a:stretch>
            <a:fillRect/>
          </a:stretch>
        </p:blipFill>
        <p:spPr bwMode="auto">
          <a:xfrm>
            <a:off x="4355976" y="3384103"/>
            <a:ext cx="3657600" cy="2151520"/>
          </a:xfrm>
          <a:prstGeom prst="rect">
            <a:avLst/>
          </a:prstGeom>
          <a:noFill/>
        </p:spPr>
      </p:pic>
      <p:pic>
        <p:nvPicPr>
          <p:cNvPr id="6146" name="Picture 2" descr="D:\1_TESIS MAESTRIA\8532833549_7b3617f064_b.jpg"/>
          <p:cNvPicPr>
            <a:picLocks noChangeAspect="1" noChangeArrowheads="1"/>
          </p:cNvPicPr>
          <p:nvPr/>
        </p:nvPicPr>
        <p:blipFill>
          <a:blip r:embed="rId3" cstate="print"/>
          <a:srcRect/>
          <a:stretch>
            <a:fillRect/>
          </a:stretch>
        </p:blipFill>
        <p:spPr bwMode="auto">
          <a:xfrm>
            <a:off x="1547664" y="3480717"/>
            <a:ext cx="2244437" cy="2054906"/>
          </a:xfrm>
          <a:prstGeom prst="rect">
            <a:avLst/>
          </a:prstGeom>
          <a:noFill/>
        </p:spPr>
      </p:pic>
    </p:spTree>
    <p:extLst>
      <p:ext uri="{BB962C8B-B14F-4D97-AF65-F5344CB8AC3E}">
        <p14:creationId xmlns:p14="http://schemas.microsoft.com/office/powerpoint/2010/main" val="353719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TÉRMICO – </a:t>
            </a:r>
            <a:r>
              <a:rPr lang="es-ES" sz="3200" dirty="0" smtClean="0"/>
              <a:t>Piscina de hidroterapia</a:t>
            </a:r>
            <a:endParaRPr lang="es-ES" sz="3200" dirty="0"/>
          </a:p>
        </p:txBody>
      </p:sp>
      <p:sp>
        <p:nvSpPr>
          <p:cNvPr id="3" name="2 Marcador de contenido"/>
          <p:cNvSpPr>
            <a:spLocks noGrp="1"/>
          </p:cNvSpPr>
          <p:nvPr>
            <p:ph idx="1"/>
          </p:nvPr>
        </p:nvSpPr>
        <p:spPr>
          <a:xfrm>
            <a:off x="107504" y="1852053"/>
            <a:ext cx="8579296" cy="4268354"/>
          </a:xfrm>
        </p:spPr>
        <p:txBody>
          <a:bodyPr>
            <a:noAutofit/>
          </a:bodyPr>
          <a:lstStyle/>
          <a:p>
            <a:pPr algn="just">
              <a:lnSpc>
                <a:spcPct val="120000"/>
              </a:lnSpc>
              <a:buNone/>
            </a:pPr>
            <a:r>
              <a:rPr lang="es-EC" sz="1700" dirty="0" smtClean="0">
                <a:cs typeface="Arial" pitchFamily="34" charset="0"/>
              </a:rPr>
              <a:t>	El área de rehabilitación cuenta con una piscina de 7,10 x 10m de superficie a tres niveles de profundidad, dando un volumen de 120m3 y masa de 120.000kg, la temperatura del agua en la piscina fluctúa de 30°C a 35°C, la presión de ingreso de vapor es de 40lb/in2 (2,8bar), el caudal másico de agua estimado de acuerdo a las curvas de la bomba es de 8,61kg/s. </a:t>
            </a:r>
            <a:endParaRPr lang="es-ES" sz="1700" dirty="0">
              <a:cs typeface="Arial" pitchFamily="34" charset="0"/>
            </a:endParaRPr>
          </a:p>
          <a:p>
            <a:pPr algn="just">
              <a:lnSpc>
                <a:spcPct val="120000"/>
              </a:lnSpc>
              <a:buNone/>
            </a:pPr>
            <a:r>
              <a:rPr lang="es-ES" sz="1700" dirty="0" smtClean="0">
                <a:cs typeface="Arial" pitchFamily="34" charset="0"/>
              </a:rPr>
              <a:t>	</a:t>
            </a:r>
          </a:p>
          <a:p>
            <a:pPr algn="just">
              <a:lnSpc>
                <a:spcPct val="120000"/>
              </a:lnSpc>
              <a:buNone/>
            </a:pPr>
            <a:endParaRPr lang="es-ES" sz="1700" dirty="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r>
              <a:rPr lang="es-ES" sz="1700" dirty="0" smtClean="0">
                <a:cs typeface="Arial" pitchFamily="34" charset="0"/>
              </a:rPr>
              <a:t>	Así el consumo de vapor mensual de la piscina es de 44304 kg, es decir 531644kg al año.</a:t>
            </a:r>
            <a:endParaRPr lang="es-EC" sz="1700" dirty="0" smtClean="0">
              <a:cs typeface="Arial" pitchFamily="34" charset="0"/>
            </a:endParaRPr>
          </a:p>
          <a:p>
            <a:pPr algn="just">
              <a:lnSpc>
                <a:spcPct val="120000"/>
              </a:lnSpc>
              <a:buNone/>
            </a:pPr>
            <a:endParaRPr lang="es-EC" sz="1700"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22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1" y="3888159"/>
            <a:ext cx="1533525" cy="334809"/>
          </a:xfrm>
          <a:prstGeom prst="rect">
            <a:avLst/>
          </a:prstGeom>
          <a:noFill/>
        </p:spPr>
      </p:pic>
      <p:sp>
        <p:nvSpPr>
          <p:cNvPr id="5222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4603718"/>
            <a:ext cx="2286000" cy="334809"/>
          </a:xfrm>
          <a:prstGeom prst="rect">
            <a:avLst/>
          </a:prstGeom>
          <a:noFill/>
        </p:spPr>
      </p:pic>
      <p:sp>
        <p:nvSpPr>
          <p:cNvPr id="52230"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83769" y="3888159"/>
            <a:ext cx="3362325" cy="334809"/>
          </a:xfrm>
          <a:prstGeom prst="rect">
            <a:avLst/>
          </a:prstGeom>
          <a:noFill/>
        </p:spPr>
      </p:pic>
      <p:sp>
        <p:nvSpPr>
          <p:cNvPr id="52232"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3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00193" y="3888159"/>
            <a:ext cx="1362075" cy="334809"/>
          </a:xfrm>
          <a:prstGeom prst="rect">
            <a:avLst/>
          </a:prstGeom>
          <a:noFill/>
        </p:spPr>
      </p:pic>
      <p:sp>
        <p:nvSpPr>
          <p:cNvPr id="52234"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3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75856" y="4440419"/>
            <a:ext cx="609600" cy="583216"/>
          </a:xfrm>
          <a:prstGeom prst="rect">
            <a:avLst/>
          </a:prstGeom>
          <a:noFill/>
        </p:spPr>
      </p:pic>
      <p:sp>
        <p:nvSpPr>
          <p:cNvPr id="52236"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3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83968" y="4504350"/>
            <a:ext cx="1314450" cy="507614"/>
          </a:xfrm>
          <a:prstGeom prst="rect">
            <a:avLst/>
          </a:prstGeom>
          <a:noFill/>
        </p:spPr>
      </p:pic>
      <p:sp>
        <p:nvSpPr>
          <p:cNvPr id="52238"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37"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940152" y="4522069"/>
            <a:ext cx="1600200" cy="496813"/>
          </a:xfrm>
          <a:prstGeom prst="rect">
            <a:avLst/>
          </a:prstGeom>
          <a:noFill/>
        </p:spPr>
      </p:pic>
      <p:sp>
        <p:nvSpPr>
          <p:cNvPr id="52240"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2239"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68344" y="4603718"/>
            <a:ext cx="1219200" cy="302408"/>
          </a:xfrm>
          <a:prstGeom prst="rect">
            <a:avLst/>
          </a:prstGeom>
          <a:noFill/>
        </p:spPr>
      </p:pic>
    </p:spTree>
    <p:extLst>
      <p:ext uri="{BB962C8B-B14F-4D97-AF65-F5344CB8AC3E}">
        <p14:creationId xmlns:p14="http://schemas.microsoft.com/office/powerpoint/2010/main" val="208660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TÉRMICO – </a:t>
            </a:r>
            <a:r>
              <a:rPr lang="es-ES" sz="3200" dirty="0" smtClean="0"/>
              <a:t>Agua Caliente Sanitaria</a:t>
            </a:r>
            <a:endParaRPr lang="es-ES" sz="3200" dirty="0"/>
          </a:p>
        </p:txBody>
      </p:sp>
      <p:sp>
        <p:nvSpPr>
          <p:cNvPr id="3" name="2 Marcador de contenido"/>
          <p:cNvSpPr>
            <a:spLocks noGrp="1"/>
          </p:cNvSpPr>
          <p:nvPr>
            <p:ph idx="1"/>
          </p:nvPr>
        </p:nvSpPr>
        <p:spPr>
          <a:xfrm>
            <a:off x="107504" y="1852053"/>
            <a:ext cx="8579296" cy="4409050"/>
          </a:xfrm>
        </p:spPr>
        <p:txBody>
          <a:bodyPr>
            <a:noAutofit/>
          </a:bodyPr>
          <a:lstStyle/>
          <a:p>
            <a:pPr algn="just">
              <a:lnSpc>
                <a:spcPct val="120000"/>
              </a:lnSpc>
              <a:buNone/>
            </a:pPr>
            <a:r>
              <a:rPr lang="es-EC" sz="1700" dirty="0" smtClean="0">
                <a:cs typeface="Arial" pitchFamily="34" charset="0"/>
              </a:rPr>
              <a:t>	El HCAM cuenta con dos tanques horizontales de almacenamiento de agua caliente sanitaria cada uno con una capacidad de almacenamiento de 3000 galones (11350kg), trabaja uno a la vez de acuerdo al horario programado. Se estima que el agua caliente contenida en los tanques de almacenamiento, fluctúa entre 40°C y 50°C. </a:t>
            </a:r>
          </a:p>
          <a:p>
            <a:pPr algn="just">
              <a:lnSpc>
                <a:spcPct val="120000"/>
              </a:lnSpc>
              <a:buNone/>
            </a:pPr>
            <a:endParaRPr lang="es-EC" sz="1700" dirty="0" smtClean="0">
              <a:cs typeface="Arial" pitchFamily="34" charset="0"/>
            </a:endParaRPr>
          </a:p>
          <a:p>
            <a:pPr algn="just">
              <a:lnSpc>
                <a:spcPct val="120000"/>
              </a:lnSpc>
              <a:buNone/>
            </a:pPr>
            <a:r>
              <a:rPr lang="es-EC" sz="1700" dirty="0" smtClean="0">
                <a:cs typeface="Arial" pitchFamily="34" charset="0"/>
              </a:rPr>
              <a:t>	</a:t>
            </a:r>
            <a:endParaRPr lang="es-EC" sz="1700" dirty="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endParaRPr lang="es-EC" sz="1700" dirty="0" smtClean="0">
              <a:cs typeface="Arial" pitchFamily="34" charset="0"/>
            </a:endParaRPr>
          </a:p>
          <a:p>
            <a:pPr algn="just">
              <a:lnSpc>
                <a:spcPct val="120000"/>
              </a:lnSpc>
              <a:buNone/>
            </a:pPr>
            <a:r>
              <a:rPr lang="es-ES" sz="1700" dirty="0" smtClean="0">
                <a:cs typeface="Arial" pitchFamily="34" charset="0"/>
              </a:rPr>
              <a:t>	Por lo tanto el consumo de vapor mensual del tanque de ACS es de 72.093kg y anualmente </a:t>
            </a:r>
            <a:r>
              <a:rPr lang="es-ES" sz="1700" b="1" dirty="0" smtClean="0">
                <a:cs typeface="Arial" pitchFamily="34" charset="0"/>
              </a:rPr>
              <a:t>865.116kg</a:t>
            </a:r>
            <a:endParaRPr lang="es-EC" sz="1700" b="1" dirty="0" smtClean="0">
              <a:cs typeface="Arial" pitchFamily="34" charset="0"/>
            </a:endParaRPr>
          </a:p>
        </p:txBody>
      </p:sp>
      <p:sp>
        <p:nvSpPr>
          <p:cNvPr id="368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1202"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1" y="3763426"/>
            <a:ext cx="1323975" cy="486013"/>
          </a:xfrm>
          <a:prstGeom prst="rect">
            <a:avLst/>
          </a:prstGeom>
          <a:noFill/>
        </p:spPr>
      </p:pic>
      <p:sp>
        <p:nvSpPr>
          <p:cNvPr id="5120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4416618"/>
            <a:ext cx="1828800" cy="550815"/>
          </a:xfrm>
          <a:prstGeom prst="rect">
            <a:avLst/>
          </a:prstGeom>
          <a:noFill/>
        </p:spPr>
      </p:pic>
      <p:sp>
        <p:nvSpPr>
          <p:cNvPr id="51206"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20914" y="3600127"/>
            <a:ext cx="2543175" cy="669618"/>
          </a:xfrm>
          <a:prstGeom prst="rect">
            <a:avLst/>
          </a:prstGeom>
          <a:noFill/>
        </p:spPr>
      </p:pic>
      <p:sp>
        <p:nvSpPr>
          <p:cNvPr id="5120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43809" y="4334969"/>
            <a:ext cx="2600325" cy="529214"/>
          </a:xfrm>
          <a:prstGeom prst="rect">
            <a:avLst/>
          </a:prstGeom>
          <a:noFill/>
        </p:spPr>
      </p:pic>
      <p:sp>
        <p:nvSpPr>
          <p:cNvPr id="512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51209"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24128" y="4498266"/>
            <a:ext cx="2400300" cy="324009"/>
          </a:xfrm>
          <a:prstGeom prst="rect">
            <a:avLst/>
          </a:prstGeom>
          <a:noFill/>
        </p:spPr>
      </p:pic>
    </p:spTree>
    <p:extLst>
      <p:ext uri="{BB962C8B-B14F-4D97-AF65-F5344CB8AC3E}">
        <p14:creationId xmlns:p14="http://schemas.microsoft.com/office/powerpoint/2010/main" val="181416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S" sz="3200" dirty="0"/>
              <a:t>Balance energético de los sistemas</a:t>
            </a:r>
            <a:br>
              <a:rPr lang="es-ES" sz="3200" dirty="0"/>
            </a:br>
            <a:r>
              <a:rPr lang="es-ES" sz="3200" dirty="0"/>
              <a:t>SISTEMA TÉRMICO</a:t>
            </a:r>
          </a:p>
        </p:txBody>
      </p:sp>
      <p:sp>
        <p:nvSpPr>
          <p:cNvPr id="3" name="2 Marcador de contenido"/>
          <p:cNvSpPr>
            <a:spLocks noGrp="1"/>
          </p:cNvSpPr>
          <p:nvPr>
            <p:ph idx="1"/>
          </p:nvPr>
        </p:nvSpPr>
        <p:spPr>
          <a:xfrm>
            <a:off x="107504" y="1852053"/>
            <a:ext cx="8579296" cy="4124338"/>
          </a:xfrm>
        </p:spPr>
        <p:txBody>
          <a:bodyPr>
            <a:normAutofit/>
          </a:bodyPr>
          <a:lstStyle/>
          <a:p>
            <a:pPr algn="just">
              <a:lnSpc>
                <a:spcPct val="120000"/>
              </a:lnSpc>
              <a:buNone/>
            </a:pPr>
            <a:r>
              <a:rPr lang="es-EC" sz="1700" dirty="0" smtClean="0">
                <a:cs typeface="Arial" pitchFamily="34" charset="0"/>
              </a:rPr>
              <a:t>	</a:t>
            </a:r>
            <a:r>
              <a:rPr lang="es-ES" sz="1700" dirty="0" smtClean="0">
                <a:cs typeface="Arial" pitchFamily="34" charset="0"/>
              </a:rPr>
              <a:t>Balance energético del sistema térmico del HCAM</a:t>
            </a: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endParaRPr lang="es-ES" sz="1700" dirty="0" smtClean="0">
              <a:cs typeface="Arial" pitchFamily="34" charset="0"/>
            </a:endParaRPr>
          </a:p>
          <a:p>
            <a:pPr algn="just">
              <a:lnSpc>
                <a:spcPct val="120000"/>
              </a:lnSpc>
              <a:buNone/>
            </a:pPr>
            <a:r>
              <a:rPr lang="es-EC" sz="1700" dirty="0" smtClean="0">
                <a:cs typeface="Arial" pitchFamily="34" charset="0"/>
              </a:rPr>
              <a:t>	Los mayores consumidores de vapor son los servicios de lavandería con un 44% y el servicio de esterilización con un 29%</a:t>
            </a:r>
          </a:p>
        </p:txBody>
      </p:sp>
      <p:graphicFrame>
        <p:nvGraphicFramePr>
          <p:cNvPr id="7" name="6 Gráfico"/>
          <p:cNvGraphicFramePr/>
          <p:nvPr>
            <p:extLst>
              <p:ext uri="{D42A27DB-BD31-4B8C-83A1-F6EECF244321}">
                <p14:modId xmlns:p14="http://schemas.microsoft.com/office/powerpoint/2010/main" val="2264156735"/>
              </p:ext>
            </p:extLst>
          </p:nvPr>
        </p:nvGraphicFramePr>
        <p:xfrm>
          <a:off x="3851920" y="2159967"/>
          <a:ext cx="4788024" cy="3210816"/>
        </p:xfrm>
        <a:graphic>
          <a:graphicData uri="http://schemas.openxmlformats.org/drawingml/2006/chart">
            <c:chart xmlns:c="http://schemas.openxmlformats.org/drawingml/2006/chart" xmlns:r="http://schemas.openxmlformats.org/officeDocument/2006/relationships" r:id="rId2"/>
          </a:graphicData>
        </a:graphic>
      </p:graphicFrame>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80047"/>
            <a:ext cx="3119437"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536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5791"/>
            <a:ext cx="8229600" cy="1008027"/>
          </a:xfrm>
        </p:spPr>
        <p:txBody>
          <a:bodyPr>
            <a:normAutofit/>
          </a:bodyPr>
          <a:lstStyle/>
          <a:p>
            <a:r>
              <a:rPr lang="es-ES" sz="3200" dirty="0" smtClean="0"/>
              <a:t>Vapor producido y vapor de demanda</a:t>
            </a:r>
            <a:endParaRPr lang="es-ES" sz="3200" dirty="0"/>
          </a:p>
        </p:txBody>
      </p:sp>
      <p:sp>
        <p:nvSpPr>
          <p:cNvPr id="3" name="2 Marcador de contenido"/>
          <p:cNvSpPr>
            <a:spLocks noGrp="1"/>
          </p:cNvSpPr>
          <p:nvPr>
            <p:ph idx="1"/>
          </p:nvPr>
        </p:nvSpPr>
        <p:spPr>
          <a:xfrm>
            <a:off x="323528" y="1511895"/>
            <a:ext cx="4392488" cy="653193"/>
          </a:xfrm>
        </p:spPr>
        <p:txBody>
          <a:bodyPr>
            <a:noAutofit/>
          </a:bodyPr>
          <a:lstStyle/>
          <a:p>
            <a:pPr>
              <a:buNone/>
            </a:pPr>
            <a:r>
              <a:rPr lang="es-EC" sz="1700" dirty="0" smtClean="0">
                <a:cs typeface="Arial" pitchFamily="34" charset="0"/>
              </a:rPr>
              <a:t>•	Cantidad de vapor producido 22.992.147,04 MJ/año</a:t>
            </a:r>
          </a:p>
          <a:p>
            <a:pPr>
              <a:buNone/>
            </a:pPr>
            <a:r>
              <a:rPr lang="es-EC" sz="1700" dirty="0" smtClean="0">
                <a:cs typeface="Arial" pitchFamily="34" charset="0"/>
              </a:rPr>
              <a:t>•	Cantidad de combustible consumido 27.502.568,33 MJ/año</a:t>
            </a:r>
          </a:p>
          <a:p>
            <a:pPr>
              <a:buNone/>
            </a:pPr>
            <a:endParaRPr lang="es-EC" sz="1700" dirty="0" smtClean="0">
              <a:cs typeface="Arial" pitchFamily="34" charset="0"/>
            </a:endParaRPr>
          </a:p>
          <a:p>
            <a:pPr>
              <a:buNone/>
            </a:pPr>
            <a:endParaRPr lang="en-US" sz="1700" dirty="0" smtClean="0">
              <a:cs typeface="Arial" pitchFamily="34" charset="0"/>
            </a:endParaRPr>
          </a:p>
          <a:p>
            <a:pPr>
              <a:buNone/>
            </a:pPr>
            <a:endParaRPr lang="es-EC" sz="1700" dirty="0" smtClean="0">
              <a:cs typeface="Arial" pitchFamily="34" charset="0"/>
            </a:endParaRPr>
          </a:p>
          <a:p>
            <a:pPr>
              <a:buNone/>
            </a:pPr>
            <a:endParaRPr lang="es-EC" sz="1700" dirty="0" smtClean="0">
              <a:cs typeface="Arial" pitchFamily="34" charset="0"/>
            </a:endParaRPr>
          </a:p>
          <a:p>
            <a:pPr>
              <a:buNone/>
            </a:pPr>
            <a:endParaRPr lang="es-EC" sz="1700" dirty="0" smtClean="0"/>
          </a:p>
        </p:txBody>
      </p:sp>
      <p:sp>
        <p:nvSpPr>
          <p:cNvPr id="266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2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0"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2"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4"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6"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38"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0"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2"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4"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6" name="Rectangle 2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6648"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69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0"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2"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4"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6"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08"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0"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2"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4"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6"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18" name="Rectangle 2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20"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22" name="Rectangle 2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24" name="Rectangle 2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26" name="Rectangle 3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728" name="Rectangle 3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789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8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3252942"/>
            <a:ext cx="1809750" cy="561615"/>
          </a:xfrm>
          <a:prstGeom prst="rect">
            <a:avLst/>
          </a:prstGeom>
          <a:noFill/>
        </p:spPr>
      </p:pic>
      <p:sp>
        <p:nvSpPr>
          <p:cNvPr id="37892"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89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585" y="2844696"/>
            <a:ext cx="1019175" cy="324009"/>
          </a:xfrm>
          <a:prstGeom prst="rect">
            <a:avLst/>
          </a:prstGeom>
          <a:noFill/>
        </p:spPr>
      </p:pic>
      <p:sp>
        <p:nvSpPr>
          <p:cNvPr id="37894"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89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95736" y="2844696"/>
            <a:ext cx="1352550" cy="324009"/>
          </a:xfrm>
          <a:prstGeom prst="rect">
            <a:avLst/>
          </a:prstGeom>
          <a:noFill/>
        </p:spPr>
      </p:pic>
      <p:sp>
        <p:nvSpPr>
          <p:cNvPr id="37896"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89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99793" y="3252943"/>
            <a:ext cx="2600325" cy="529214"/>
          </a:xfrm>
          <a:prstGeom prst="rect">
            <a:avLst/>
          </a:prstGeom>
          <a:noFill/>
        </p:spPr>
      </p:pic>
      <p:sp>
        <p:nvSpPr>
          <p:cNvPr id="37898"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89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84169" y="3334592"/>
            <a:ext cx="2657475" cy="334809"/>
          </a:xfrm>
          <a:prstGeom prst="rect">
            <a:avLst/>
          </a:prstGeom>
          <a:solidFill>
            <a:schemeClr val="tx2">
              <a:lumMod val="20000"/>
              <a:lumOff val="80000"/>
            </a:schemeClr>
          </a:solidFill>
        </p:spPr>
      </p:pic>
      <p:sp>
        <p:nvSpPr>
          <p:cNvPr id="37900"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899"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27585" y="3906134"/>
            <a:ext cx="2333625" cy="324009"/>
          </a:xfrm>
          <a:prstGeom prst="rect">
            <a:avLst/>
          </a:prstGeom>
          <a:noFill/>
        </p:spPr>
      </p:pic>
      <p:sp>
        <p:nvSpPr>
          <p:cNvPr id="37902"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01"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47864" y="3906134"/>
            <a:ext cx="2800350" cy="324009"/>
          </a:xfrm>
          <a:prstGeom prst="rect">
            <a:avLst/>
          </a:prstGeom>
          <a:noFill/>
        </p:spPr>
      </p:pic>
      <p:sp>
        <p:nvSpPr>
          <p:cNvPr id="37904" name="Rectangle 1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03"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43414" y="3859348"/>
            <a:ext cx="2305050" cy="324009"/>
          </a:xfrm>
          <a:prstGeom prst="rect">
            <a:avLst/>
          </a:prstGeom>
          <a:noFill/>
        </p:spPr>
      </p:pic>
      <p:sp>
        <p:nvSpPr>
          <p:cNvPr id="37906" name="Rectangle 1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05"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27585" y="4314380"/>
            <a:ext cx="1495425" cy="496813"/>
          </a:xfrm>
          <a:prstGeom prst="rect">
            <a:avLst/>
          </a:prstGeom>
          <a:noFill/>
        </p:spPr>
      </p:pic>
      <p:sp>
        <p:nvSpPr>
          <p:cNvPr id="37908" name="Rectangle 2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07" name="Picture 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699793" y="4314380"/>
            <a:ext cx="2009775" cy="518414"/>
          </a:xfrm>
          <a:prstGeom prst="rect">
            <a:avLst/>
          </a:prstGeom>
          <a:noFill/>
        </p:spPr>
      </p:pic>
      <p:sp>
        <p:nvSpPr>
          <p:cNvPr id="37910" name="Rectangle 2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09" name="Picture 2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932041" y="4396030"/>
            <a:ext cx="2333625" cy="313208"/>
          </a:xfrm>
          <a:prstGeom prst="rect">
            <a:avLst/>
          </a:prstGeom>
          <a:noFill/>
        </p:spPr>
      </p:pic>
      <p:sp>
        <p:nvSpPr>
          <p:cNvPr id="37912"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11" name="Picture 23"/>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827584" y="4885924"/>
            <a:ext cx="1524000" cy="529214"/>
          </a:xfrm>
          <a:prstGeom prst="rect">
            <a:avLst/>
          </a:prstGeom>
          <a:noFill/>
        </p:spPr>
      </p:pic>
      <p:sp>
        <p:nvSpPr>
          <p:cNvPr id="37914" name="Rectangle 2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13" name="Picture 2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699792" y="4885924"/>
            <a:ext cx="2000250" cy="529214"/>
          </a:xfrm>
          <a:prstGeom prst="rect">
            <a:avLst/>
          </a:prstGeom>
          <a:noFill/>
        </p:spPr>
      </p:pic>
      <p:sp>
        <p:nvSpPr>
          <p:cNvPr id="37916" name="Rectangle 2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15" name="Picture 2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6084168" y="4967573"/>
            <a:ext cx="2190750" cy="313208"/>
          </a:xfrm>
          <a:prstGeom prst="rect">
            <a:avLst/>
          </a:prstGeom>
          <a:solidFill>
            <a:schemeClr val="tx2">
              <a:lumMod val="20000"/>
              <a:lumOff val="80000"/>
            </a:schemeClr>
          </a:solidFill>
        </p:spPr>
      </p:pic>
      <p:sp>
        <p:nvSpPr>
          <p:cNvPr id="37918" name="Rectangle 3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17" name="Picture 29"/>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827584" y="5620765"/>
            <a:ext cx="590550" cy="302408"/>
          </a:xfrm>
          <a:prstGeom prst="rect">
            <a:avLst/>
          </a:prstGeom>
          <a:noFill/>
        </p:spPr>
      </p:pic>
      <p:sp>
        <p:nvSpPr>
          <p:cNvPr id="37920" name="Rectangle 3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19" name="Picture 31"/>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691681" y="5519185"/>
            <a:ext cx="2105025" cy="529214"/>
          </a:xfrm>
          <a:prstGeom prst="rect">
            <a:avLst/>
          </a:prstGeom>
          <a:noFill/>
        </p:spPr>
      </p:pic>
      <p:sp>
        <p:nvSpPr>
          <p:cNvPr id="37922" name="Rectangle 3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21" name="Picture 33"/>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067945" y="5620766"/>
            <a:ext cx="1514475" cy="313208"/>
          </a:xfrm>
          <a:prstGeom prst="rect">
            <a:avLst/>
          </a:prstGeom>
          <a:noFill/>
        </p:spPr>
      </p:pic>
      <p:sp>
        <p:nvSpPr>
          <p:cNvPr id="37924" name="Rectangle 3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7923" name="Picture 35"/>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065466" y="5620766"/>
            <a:ext cx="2466975" cy="313208"/>
          </a:xfrm>
          <a:prstGeom prst="rect">
            <a:avLst/>
          </a:prstGeom>
          <a:solidFill>
            <a:srgbClr val="FFC000"/>
          </a:solidFill>
        </p:spPr>
      </p:pic>
      <p:sp>
        <p:nvSpPr>
          <p:cNvPr id="69" name="2 Marcador de contenido"/>
          <p:cNvSpPr txBox="1">
            <a:spLocks/>
          </p:cNvSpPr>
          <p:nvPr/>
        </p:nvSpPr>
        <p:spPr>
          <a:xfrm>
            <a:off x="4644008" y="1511895"/>
            <a:ext cx="4392488" cy="653193"/>
          </a:xfrm>
          <a:prstGeom prst="rect">
            <a:avLst/>
          </a:prstGeom>
        </p:spPr>
        <p:txBody>
          <a:bodyPr vert="horz">
            <a:no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s-EC" sz="1700" b="0" i="0" u="none" strike="noStrike" kern="1200" cap="none" spc="0" normalizeH="0" baseline="0" noProof="0" dirty="0" smtClean="0">
                <a:ln>
                  <a:noFill/>
                </a:ln>
                <a:solidFill>
                  <a:schemeClr val="tx1"/>
                </a:solidFill>
                <a:effectLst/>
                <a:uLnTx/>
                <a:uFillTx/>
                <a:cs typeface="Arial" pitchFamily="34" charset="0"/>
              </a:rPr>
              <a:t>•	</a:t>
            </a:r>
            <a:r>
              <a:rPr kumimoji="0" lang="es-ES" sz="1700" b="0" i="0" u="none" strike="noStrike" kern="1200" cap="none" spc="0" normalizeH="0" baseline="0" noProof="0" dirty="0" smtClean="0">
                <a:ln>
                  <a:noFill/>
                </a:ln>
                <a:solidFill>
                  <a:schemeClr val="tx1"/>
                </a:solidFill>
                <a:effectLst/>
                <a:uLnTx/>
                <a:uFillTx/>
                <a:cs typeface="Arial" pitchFamily="34" charset="0"/>
              </a:rPr>
              <a:t>Entalpía específica del condensado a 84ºC </a:t>
            </a:r>
            <a:r>
              <a:rPr kumimoji="0" lang="es-ES" sz="1700" b="0" i="0" u="none" strike="noStrike" kern="1200" cap="none" spc="0" normalizeH="0" baseline="0" noProof="0" dirty="0" smtClean="0">
                <a:ln>
                  <a:noFill/>
                </a:ln>
                <a:solidFill>
                  <a:schemeClr val="tx1"/>
                </a:solidFill>
                <a:effectLst/>
                <a:uLnTx/>
                <a:uFillTx/>
                <a:cs typeface="Arial" pitchFamily="34" charset="0"/>
                <a:sym typeface="Wingdings"/>
              </a:rPr>
              <a:t></a:t>
            </a:r>
            <a:r>
              <a:rPr kumimoji="0" lang="es-ES" sz="1700" b="0" i="0" u="none" strike="noStrike" kern="1200" cap="none" spc="0" normalizeH="0" baseline="0" noProof="0" dirty="0" smtClean="0">
                <a:ln>
                  <a:noFill/>
                </a:ln>
                <a:solidFill>
                  <a:schemeClr val="tx1"/>
                </a:solidFill>
                <a:effectLst/>
                <a:uLnTx/>
                <a:uFillTx/>
                <a:cs typeface="Arial" pitchFamily="34" charset="0"/>
              </a:rPr>
              <a:t> 351,75 </a:t>
            </a:r>
            <a:r>
              <a:rPr kumimoji="0" lang="es-ES" sz="1700" b="0" i="0" u="none" strike="noStrike" kern="1200" cap="none" spc="0" normalizeH="0" baseline="0" noProof="0" dirty="0" err="1" smtClean="0">
                <a:ln>
                  <a:noFill/>
                </a:ln>
                <a:solidFill>
                  <a:schemeClr val="tx1"/>
                </a:solidFill>
                <a:effectLst/>
                <a:uLnTx/>
                <a:uFillTx/>
                <a:cs typeface="Arial" pitchFamily="34" charset="0"/>
              </a:rPr>
              <a:t>kJ</a:t>
            </a:r>
            <a:r>
              <a:rPr kumimoji="0" lang="es-ES" sz="1700" b="0" i="0" u="none" strike="noStrike" kern="1200" cap="none" spc="0" normalizeH="0" baseline="0" noProof="0" dirty="0" smtClean="0">
                <a:ln>
                  <a:noFill/>
                </a:ln>
                <a:solidFill>
                  <a:schemeClr val="tx1"/>
                </a:solidFill>
                <a:effectLst/>
                <a:uLnTx/>
                <a:uFillTx/>
                <a:cs typeface="Arial" pitchFamily="34" charset="0"/>
              </a:rPr>
              <a:t>/kg</a:t>
            </a:r>
            <a:endParaRPr kumimoji="0" lang="es-EC" sz="1700" b="0" i="0" u="none" strike="noStrike" kern="1200" cap="none" spc="0" normalizeH="0" baseline="0" noProof="0" dirty="0" smtClean="0">
              <a:ln>
                <a:noFill/>
              </a:ln>
              <a:solidFill>
                <a:schemeClr val="tx1"/>
              </a:solidFill>
              <a:effectLst/>
              <a:uLnTx/>
              <a:uFillTx/>
              <a:cs typeface="Arial" pitchFamily="34" charset="0"/>
            </a:endParaRPr>
          </a:p>
          <a:p>
            <a:pPr marL="365760" lvl="0" indent="-256032" defTabSz="914400">
              <a:spcBef>
                <a:spcPts val="300"/>
              </a:spcBef>
              <a:buClr>
                <a:schemeClr val="accent3"/>
              </a:buClr>
            </a:pPr>
            <a:r>
              <a:rPr lang="es-EC" sz="1700" dirty="0" smtClean="0">
                <a:cs typeface="Arial" pitchFamily="34" charset="0"/>
              </a:rPr>
              <a:t>• 	</a:t>
            </a:r>
            <a:r>
              <a:rPr kumimoji="0" lang="es-ES" sz="1700" b="0" i="0" u="none" strike="noStrike" kern="1200" cap="none" spc="0" normalizeH="0" baseline="0" noProof="0" dirty="0" smtClean="0">
                <a:ln>
                  <a:noFill/>
                </a:ln>
                <a:solidFill>
                  <a:schemeClr val="tx1"/>
                </a:solidFill>
                <a:effectLst/>
                <a:uLnTx/>
                <a:uFillTx/>
                <a:cs typeface="Arial" pitchFamily="34" charset="0"/>
              </a:rPr>
              <a:t>Entalpía específica del vapor a 92 PSI </a:t>
            </a:r>
            <a:r>
              <a:rPr kumimoji="0" lang="es-ES" sz="1700" b="0" i="0" u="none" strike="noStrike" kern="1200" cap="none" spc="0" normalizeH="0" baseline="0" noProof="0" dirty="0" smtClean="0">
                <a:ln>
                  <a:noFill/>
                </a:ln>
                <a:solidFill>
                  <a:schemeClr val="tx1"/>
                </a:solidFill>
                <a:effectLst/>
                <a:uLnTx/>
                <a:uFillTx/>
                <a:cs typeface="Arial" pitchFamily="34" charset="0"/>
                <a:sym typeface="Wingdings"/>
              </a:rPr>
              <a:t></a:t>
            </a:r>
            <a:r>
              <a:rPr kumimoji="0" lang="es-ES" sz="1700" b="0" i="0" u="none" strike="noStrike" kern="1200" cap="none" spc="0" normalizeH="0" baseline="0" noProof="0" dirty="0" smtClean="0">
                <a:ln>
                  <a:noFill/>
                </a:ln>
                <a:solidFill>
                  <a:schemeClr val="tx1"/>
                </a:solidFill>
                <a:effectLst/>
                <a:uLnTx/>
                <a:uFillTx/>
                <a:cs typeface="Arial" pitchFamily="34" charset="0"/>
              </a:rPr>
              <a:t> 2765,45 </a:t>
            </a:r>
            <a:r>
              <a:rPr kumimoji="0" lang="es-ES" sz="1700" b="0" i="0" u="none" strike="noStrike" kern="1200" cap="none" spc="0" normalizeH="0" baseline="0" noProof="0" dirty="0" err="1" smtClean="0">
                <a:ln>
                  <a:noFill/>
                </a:ln>
                <a:solidFill>
                  <a:schemeClr val="tx1"/>
                </a:solidFill>
                <a:effectLst/>
                <a:uLnTx/>
                <a:uFillTx/>
                <a:cs typeface="Arial" pitchFamily="34" charset="0"/>
              </a:rPr>
              <a:t>kJ</a:t>
            </a:r>
            <a:r>
              <a:rPr kumimoji="0" lang="es-ES" sz="1700" b="0" i="0" u="none" strike="noStrike" kern="1200" cap="none" spc="0" normalizeH="0" baseline="0" noProof="0" dirty="0" smtClean="0">
                <a:ln>
                  <a:noFill/>
                </a:ln>
                <a:solidFill>
                  <a:schemeClr val="tx1"/>
                </a:solidFill>
                <a:effectLst/>
                <a:uLnTx/>
                <a:uFillTx/>
                <a:cs typeface="Arial" pitchFamily="34" charset="0"/>
              </a:rPr>
              <a:t>/kg</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700" b="0" i="0" u="none" strike="noStrike" kern="1200" cap="none" spc="0" normalizeH="0" baseline="0" noProof="0" dirty="0" smtClean="0">
              <a:ln>
                <a:noFill/>
              </a:ln>
              <a:solidFill>
                <a:schemeClr val="tx1"/>
              </a:solidFill>
              <a:effectLst/>
              <a:uLnTx/>
              <a:uFillTx/>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700" b="0" i="0" u="none" strike="noStrike" kern="1200" cap="none" spc="0" normalizeH="0" baseline="0" noProof="0" dirty="0" smtClean="0">
              <a:ln>
                <a:noFill/>
              </a:ln>
              <a:solidFill>
                <a:schemeClr val="tx1"/>
              </a:solidFill>
              <a:effectLst/>
              <a:uLnTx/>
              <a:uFillTx/>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1700" b="0" i="0" u="none" strike="noStrike" kern="1200" cap="none" spc="0" normalizeH="0" baseline="0" noProof="0" dirty="0" smtClean="0">
              <a:ln>
                <a:noFill/>
              </a:ln>
              <a:solidFill>
                <a:schemeClr val="tx1"/>
              </a:solidFill>
              <a:effectLst/>
              <a:uLnTx/>
              <a:uFillTx/>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700" b="0" i="0" u="none" strike="noStrike" kern="1200" cap="none" spc="0" normalizeH="0" baseline="0" noProof="0" dirty="0" smtClean="0">
              <a:ln>
                <a:noFill/>
              </a:ln>
              <a:solidFill>
                <a:schemeClr val="tx1"/>
              </a:solidFill>
              <a:effectLst/>
              <a:uLnTx/>
              <a:uFillTx/>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700" b="0" i="0" u="none" strike="noStrike" kern="1200" cap="none" spc="0" normalizeH="0" baseline="0" noProof="0" dirty="0" smtClean="0">
              <a:ln>
                <a:noFill/>
              </a:ln>
              <a:solidFill>
                <a:schemeClr val="tx1"/>
              </a:solidFill>
              <a:effectLst/>
              <a:uLnTx/>
              <a:uFillTx/>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700" b="0" i="0" u="none" strike="noStrike" kern="1200" cap="none" spc="0" normalizeH="0" baseline="0" noProof="0" dirty="0" smtClean="0">
              <a:ln>
                <a:noFill/>
              </a:ln>
              <a:solidFill>
                <a:schemeClr val="tx1"/>
              </a:solidFill>
              <a:effectLst/>
              <a:uLnTx/>
              <a:uFillTx/>
            </a:endParaRPr>
          </a:p>
        </p:txBody>
      </p:sp>
      <p:sp>
        <p:nvSpPr>
          <p:cNvPr id="71" name="2 Marcador de contenido"/>
          <p:cNvSpPr txBox="1">
            <a:spLocks/>
          </p:cNvSpPr>
          <p:nvPr/>
        </p:nvSpPr>
        <p:spPr>
          <a:xfrm>
            <a:off x="0" y="5826982"/>
            <a:ext cx="8892480" cy="653193"/>
          </a:xfrm>
          <a:prstGeom prst="rect">
            <a:avLst/>
          </a:prstGeom>
        </p:spPr>
        <p:txBody>
          <a:bodyPr vert="horz">
            <a:normAutofit/>
          </a:bodyPr>
          <a:lstStyle/>
          <a:p>
            <a:pPr marL="365760" lvl="0" indent="-256032" defTabSz="914400">
              <a:spcBef>
                <a:spcPts val="300"/>
              </a:spcBef>
              <a:buClr>
                <a:schemeClr val="accent3"/>
              </a:buClr>
            </a:pPr>
            <a:r>
              <a:rPr lang="es-EC" sz="1100" dirty="0" smtClean="0">
                <a:latin typeface="Arial" pitchFamily="34" charset="0"/>
                <a:cs typeface="Arial" pitchFamily="34" charset="0"/>
              </a:rPr>
              <a:t>	</a:t>
            </a: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C"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42721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dirty="0" smtClean="0"/>
              <a:t>Determinación del punto de consumo energético óptimo del hospital</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r>
              <a:rPr lang="es-ES" sz="1700" dirty="0" smtClean="0"/>
              <a:t>Se pretendió realizar un seguimiento dinámico relacionado al uso energético de las instalaciones, sin embargo al tratar de relacionar el consumo energético con la variable estancia, se observó que hay otros aspectos y áreas que no están asociados directamente a la hospitalización del paciente, tales como:</a:t>
            </a:r>
            <a:endParaRPr lang="es-EC" sz="1700" dirty="0" smtClean="0"/>
          </a:p>
          <a:p>
            <a:pPr lvl="0"/>
            <a:r>
              <a:rPr lang="es-ES" sz="1700" dirty="0" smtClean="0"/>
              <a:t>Áreas de consulta externa.</a:t>
            </a:r>
            <a:endParaRPr lang="es-EC" sz="1700" dirty="0" smtClean="0"/>
          </a:p>
          <a:p>
            <a:pPr lvl="0"/>
            <a:r>
              <a:rPr lang="es-ES" sz="1700" dirty="0" smtClean="0"/>
              <a:t>Áreas de tratamiento médico como: rehabilitación física, diálisis, oncología, medicina nuclear.</a:t>
            </a:r>
            <a:endParaRPr lang="es-EC" sz="1700" dirty="0" smtClean="0"/>
          </a:p>
          <a:p>
            <a:pPr lvl="0"/>
            <a:r>
              <a:rPr lang="es-ES" sz="1700" dirty="0" smtClean="0"/>
              <a:t>Áreas de exámenes médicos como: laboratorios, rayos X, hemodinámica, etc. </a:t>
            </a:r>
            <a:endParaRPr lang="es-EC" sz="1700" dirty="0" smtClean="0"/>
          </a:p>
          <a:p>
            <a:pPr lvl="0"/>
            <a:r>
              <a:rPr lang="es-ES" sz="1700" dirty="0" smtClean="0"/>
              <a:t>Áreas de hospitalización donde no se consume vapor como por ejemplo neonatología, etc.</a:t>
            </a:r>
            <a:endParaRPr lang="es-EC" sz="1700" dirty="0" smtClean="0"/>
          </a:p>
          <a:p>
            <a:pPr lvl="0"/>
            <a:r>
              <a:rPr lang="es-ES" sz="1700" dirty="0" smtClean="0"/>
              <a:t>La medición del nivel </a:t>
            </a:r>
            <a:r>
              <a:rPr lang="es-ES" sz="1700" dirty="0" smtClean="0"/>
              <a:t>de combustible </a:t>
            </a:r>
            <a:r>
              <a:rPr lang="es-ES" sz="1700" dirty="0" smtClean="0"/>
              <a:t>se la realiza con baja exactitud y repetividad.</a:t>
            </a:r>
          </a:p>
          <a:p>
            <a:pPr marL="109705" indent="0">
              <a:buNone/>
            </a:pPr>
            <a:endParaRPr lang="es-ES" sz="1700" dirty="0" smtClean="0"/>
          </a:p>
          <a:p>
            <a:pPr marL="109705" indent="0">
              <a:buNone/>
            </a:pPr>
            <a:r>
              <a:rPr lang="es-ES" sz="1700" dirty="0" smtClean="0"/>
              <a:t>Dando </a:t>
            </a:r>
            <a:r>
              <a:rPr lang="es-ES" sz="1700" dirty="0" smtClean="0"/>
              <a:t>como resultado una alta dispersión de datos, con una baja correlación (considerando que una buena correlación debe ser mayor a 0.8).</a:t>
            </a:r>
            <a:endParaRPr lang="es-ES"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Determinación del punto de consumo energético óptimo del hospital</a:t>
            </a:r>
            <a:endParaRPr lang="es-ES" sz="3200" dirty="0"/>
          </a:p>
        </p:txBody>
      </p:sp>
      <p:sp>
        <p:nvSpPr>
          <p:cNvPr id="3" name="2 Marcador de contenido"/>
          <p:cNvSpPr>
            <a:spLocks noGrp="1"/>
          </p:cNvSpPr>
          <p:nvPr>
            <p:ph idx="1"/>
          </p:nvPr>
        </p:nvSpPr>
        <p:spPr>
          <a:xfrm>
            <a:off x="467544" y="4219877"/>
            <a:ext cx="8229600" cy="489894"/>
          </a:xfrm>
        </p:spPr>
        <p:txBody>
          <a:bodyPr>
            <a:noAutofit/>
          </a:bodyPr>
          <a:lstStyle/>
          <a:p>
            <a:pPr marL="109705" indent="0">
              <a:buNone/>
            </a:pPr>
            <a:r>
              <a:rPr lang="es-ES" sz="1200" smtClean="0"/>
              <a:t>	Línea base Electricidad vs. Cama ocupada 	Línea base Diesel vs. Cama ocupada</a:t>
            </a:r>
          </a:p>
          <a:p>
            <a:pPr marL="109705" indent="0">
              <a:buNone/>
            </a:pPr>
            <a:r>
              <a:rPr lang="es-ES" sz="1200" smtClean="0"/>
              <a:t>	                 ene. 2013 - sep. 2014		             ene. 2013 - sep. 2014</a:t>
            </a:r>
          </a:p>
          <a:p>
            <a:pPr marL="109705" indent="0">
              <a:buNone/>
            </a:pPr>
            <a:endParaRPr lang="es-ES" sz="1200" dirty="0"/>
          </a:p>
        </p:txBody>
      </p:sp>
      <p:graphicFrame>
        <p:nvGraphicFramePr>
          <p:cNvPr id="4" name="3 Gráfico"/>
          <p:cNvGraphicFramePr>
            <a:graphicFrameLocks noChangeAspect="1"/>
          </p:cNvGraphicFramePr>
          <p:nvPr>
            <p:extLst>
              <p:ext uri="{D42A27DB-BD31-4B8C-83A1-F6EECF244321}">
                <p14:modId xmlns:p14="http://schemas.microsoft.com/office/powerpoint/2010/main" val="4030362342"/>
              </p:ext>
            </p:extLst>
          </p:nvPr>
        </p:nvGraphicFramePr>
        <p:xfrm>
          <a:off x="810394" y="1933702"/>
          <a:ext cx="3257550" cy="2216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a:graphicFrameLocks noChangeAspect="1"/>
          </p:cNvGraphicFramePr>
          <p:nvPr>
            <p:extLst>
              <p:ext uri="{D42A27DB-BD31-4B8C-83A1-F6EECF244321}">
                <p14:modId xmlns:p14="http://schemas.microsoft.com/office/powerpoint/2010/main" val="2979610061"/>
              </p:ext>
            </p:extLst>
          </p:nvPr>
        </p:nvGraphicFramePr>
        <p:xfrm>
          <a:off x="4626818" y="1933702"/>
          <a:ext cx="3257550" cy="2216220"/>
        </p:xfrm>
        <a:graphic>
          <a:graphicData uri="http://schemas.openxmlformats.org/drawingml/2006/chart">
            <c:chart xmlns:c="http://schemas.openxmlformats.org/drawingml/2006/chart" xmlns:r="http://schemas.openxmlformats.org/officeDocument/2006/relationships" r:id="rId4"/>
          </a:graphicData>
        </a:graphic>
      </p:graphicFrame>
      <p:sp>
        <p:nvSpPr>
          <p:cNvPr id="6" name="2 Marcador de contenido"/>
          <p:cNvSpPr txBox="1">
            <a:spLocks/>
          </p:cNvSpPr>
          <p:nvPr/>
        </p:nvSpPr>
        <p:spPr>
          <a:xfrm>
            <a:off x="467544" y="4954718"/>
            <a:ext cx="8229600" cy="1133580"/>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just">
              <a:buNone/>
            </a:pPr>
            <a:r>
              <a:rPr lang="es-ES" sz="1700" dirty="0"/>
              <a:t>La baja correlación de los datos dificulta establecer una línea base que determine el comportamiento actual del hospital, y por consiguiente la línea meta que nos entregue como tal su punto de consumo óptimo.</a:t>
            </a:r>
          </a:p>
        </p:txBody>
      </p:sp>
    </p:spTree>
    <p:extLst>
      <p:ext uri="{BB962C8B-B14F-4D97-AF65-F5344CB8AC3E}">
        <p14:creationId xmlns:p14="http://schemas.microsoft.com/office/powerpoint/2010/main" val="251933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627317"/>
            <a:ext cx="8229600" cy="1008027"/>
          </a:xfrm>
        </p:spPr>
        <p:txBody>
          <a:bodyPr>
            <a:normAutofit/>
          </a:bodyPr>
          <a:lstStyle/>
          <a:p>
            <a:r>
              <a:rPr lang="es-ES" sz="2900" smtClean="0"/>
              <a:t>Comparación del consumo energético del HCAM</a:t>
            </a:r>
            <a:endParaRPr lang="es-ES" sz="2900" dirty="0"/>
          </a:p>
        </p:txBody>
      </p:sp>
      <p:sp>
        <p:nvSpPr>
          <p:cNvPr id="4" name="Rectangle 5"/>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520060196"/>
              </p:ext>
            </p:extLst>
          </p:nvPr>
        </p:nvGraphicFramePr>
        <p:xfrm>
          <a:off x="1043609" y="1607106"/>
          <a:ext cx="2812172" cy="2095009"/>
        </p:xfrm>
        <a:graphic>
          <a:graphicData uri="http://schemas.openxmlformats.org/presentationml/2006/ole">
            <mc:AlternateContent xmlns:mc="http://schemas.openxmlformats.org/markup-compatibility/2006">
              <mc:Choice xmlns:v="urn:schemas-microsoft-com:vml" Requires="v">
                <p:oleObj spid="_x0000_s1221" name="Bitmap Image" r:id="rId3" imgW="6249272" imgH="4105848" progId="Paint.Picture">
                  <p:embed/>
                </p:oleObj>
              </mc:Choice>
              <mc:Fallback>
                <p:oleObj name="Bitmap Image" r:id="rId3" imgW="6249272" imgH="41058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9" y="1607106"/>
                        <a:ext cx="2812172" cy="2095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2029952688"/>
              </p:ext>
            </p:extLst>
          </p:nvPr>
        </p:nvGraphicFramePr>
        <p:xfrm>
          <a:off x="1043608" y="3680842"/>
          <a:ext cx="2801884" cy="1927071"/>
        </p:xfrm>
        <a:graphic>
          <a:graphicData uri="http://schemas.openxmlformats.org/presentationml/2006/ole">
            <mc:AlternateContent xmlns:mc="http://schemas.openxmlformats.org/markup-compatibility/2006">
              <mc:Choice xmlns:v="urn:schemas-microsoft-com:vml" Requires="v">
                <p:oleObj spid="_x0000_s1222" name="Bitmap Image" r:id="rId5" imgW="6516010" imgH="3952381" progId="Paint.Picture">
                  <p:embed/>
                </p:oleObj>
              </mc:Choice>
              <mc:Fallback>
                <p:oleObj name="Bitmap Image" r:id="rId5" imgW="6516010" imgH="3952381"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3680842"/>
                        <a:ext cx="2801884" cy="1927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2 Marcador de contenido"/>
          <p:cNvSpPr>
            <a:spLocks noGrp="1"/>
          </p:cNvSpPr>
          <p:nvPr>
            <p:ph idx="1"/>
          </p:nvPr>
        </p:nvSpPr>
        <p:spPr>
          <a:xfrm>
            <a:off x="323528" y="5852858"/>
            <a:ext cx="4176464" cy="489894"/>
          </a:xfrm>
        </p:spPr>
        <p:txBody>
          <a:bodyPr>
            <a:noAutofit/>
          </a:bodyPr>
          <a:lstStyle/>
          <a:p>
            <a:pPr marL="109705" indent="0" algn="ctr">
              <a:buNone/>
            </a:pPr>
            <a:r>
              <a:rPr lang="es-ES" sz="1200" smtClean="0"/>
              <a:t>Comparación del consumo eléctrico del HCAM con hospitales públicos de Chile</a:t>
            </a:r>
            <a:endParaRPr lang="es-ES" sz="1200" dirty="0"/>
          </a:p>
        </p:txBody>
      </p:sp>
      <p:sp>
        <p:nvSpPr>
          <p:cNvPr id="8" name="Rectangle 10"/>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val="2687756574"/>
              </p:ext>
            </p:extLst>
          </p:nvPr>
        </p:nvGraphicFramePr>
        <p:xfrm>
          <a:off x="5084936" y="1607106"/>
          <a:ext cx="2727429" cy="1987437"/>
        </p:xfrm>
        <a:graphic>
          <a:graphicData uri="http://schemas.openxmlformats.org/presentationml/2006/ole">
            <mc:AlternateContent xmlns:mc="http://schemas.openxmlformats.org/markup-compatibility/2006">
              <mc:Choice xmlns:v="urn:schemas-microsoft-com:vml" Requires="v">
                <p:oleObj spid="_x0000_s1223" name="Bitmap Image" r:id="rId7" imgW="6342857" imgH="4076190" progId="Paint.Picture">
                  <p:embed/>
                </p:oleObj>
              </mc:Choice>
              <mc:Fallback>
                <p:oleObj name="Bitmap Image" r:id="rId7" imgW="6342857" imgH="4076190" progId="Paint.Picture">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4936" y="1607106"/>
                        <a:ext cx="2727429" cy="1987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2"/>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12" name="11 Objeto"/>
          <p:cNvGraphicFramePr>
            <a:graphicFrameLocks noChangeAspect="1"/>
          </p:cNvGraphicFramePr>
          <p:nvPr>
            <p:extLst>
              <p:ext uri="{D42A27DB-BD31-4B8C-83A1-F6EECF244321}">
                <p14:modId xmlns:p14="http://schemas.microsoft.com/office/powerpoint/2010/main" val="104796533"/>
              </p:ext>
            </p:extLst>
          </p:nvPr>
        </p:nvGraphicFramePr>
        <p:xfrm>
          <a:off x="5176738" y="3606745"/>
          <a:ext cx="2563619" cy="2164465"/>
        </p:xfrm>
        <a:graphic>
          <a:graphicData uri="http://schemas.openxmlformats.org/presentationml/2006/ole">
            <mc:AlternateContent xmlns:mc="http://schemas.openxmlformats.org/markup-compatibility/2006">
              <mc:Choice xmlns:v="urn:schemas-microsoft-com:vml" Requires="v">
                <p:oleObj spid="_x0000_s1224" name="Bitmap Image" r:id="rId9" imgW="5961905" imgH="4439270" progId="Paint.Picture">
                  <p:embed/>
                </p:oleObj>
              </mc:Choice>
              <mc:Fallback>
                <p:oleObj name="Bitmap Image" r:id="rId9" imgW="5961905" imgH="4439270" progId="Paint.Picture">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6738" y="3606745"/>
                        <a:ext cx="2563619" cy="2164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2 Marcador de contenido"/>
          <p:cNvSpPr txBox="1">
            <a:spLocks/>
          </p:cNvSpPr>
          <p:nvPr/>
        </p:nvSpPr>
        <p:spPr>
          <a:xfrm>
            <a:off x="4283968" y="5852858"/>
            <a:ext cx="4176464" cy="489894"/>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None/>
            </a:pPr>
            <a:r>
              <a:rPr lang="es-ES" sz="1200" dirty="0"/>
              <a:t>Comparación del consumo energético de combustibles del HCAM con hospitales públicos de Chile</a:t>
            </a:r>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627317"/>
            <a:ext cx="8229600" cy="1008027"/>
          </a:xfrm>
        </p:spPr>
        <p:txBody>
          <a:bodyPr>
            <a:normAutofit fontScale="90000"/>
          </a:bodyPr>
          <a:lstStyle/>
          <a:p>
            <a:r>
              <a:rPr lang="es-ES" sz="3200" smtClean="0"/>
              <a:t>Comparación del consumo energético del HCAM</a:t>
            </a:r>
            <a:endParaRPr lang="es-ES" sz="3200" dirty="0"/>
          </a:p>
        </p:txBody>
      </p:sp>
      <p:sp>
        <p:nvSpPr>
          <p:cNvPr id="5" name="Rectangle 2"/>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3831417191"/>
              </p:ext>
            </p:extLst>
          </p:nvPr>
        </p:nvGraphicFramePr>
        <p:xfrm>
          <a:off x="1274069" y="1525457"/>
          <a:ext cx="2843334" cy="1992392"/>
        </p:xfrm>
        <a:graphic>
          <a:graphicData uri="http://schemas.openxmlformats.org/presentationml/2006/ole">
            <mc:AlternateContent xmlns:mc="http://schemas.openxmlformats.org/markup-compatibility/2006">
              <mc:Choice xmlns:v="urn:schemas-microsoft-com:vml" Requires="v">
                <p:oleObj spid="_x0000_s2145" name="Bitmap Image" r:id="rId4" imgW="8123810" imgH="5020376" progId="Paint.Picture">
                  <p:embed/>
                </p:oleObj>
              </mc:Choice>
              <mc:Fallback>
                <p:oleObj name="Bitmap Image" r:id="rId4" imgW="8123810" imgH="5020376"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069" y="1525457"/>
                        <a:ext cx="2843334" cy="1992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847564556"/>
              </p:ext>
            </p:extLst>
          </p:nvPr>
        </p:nvGraphicFramePr>
        <p:xfrm>
          <a:off x="4643587" y="1525462"/>
          <a:ext cx="2820746" cy="1965407"/>
        </p:xfrm>
        <a:graphic>
          <a:graphicData uri="http://schemas.openxmlformats.org/presentationml/2006/ole">
            <mc:AlternateContent xmlns:mc="http://schemas.openxmlformats.org/markup-compatibility/2006">
              <mc:Choice xmlns:v="urn:schemas-microsoft-com:vml" Requires="v">
                <p:oleObj spid="_x0000_s2146" name="Bitmap Image" r:id="rId6" imgW="8059275" imgH="4952381" progId="Paint.Picture">
                  <p:embed/>
                </p:oleObj>
              </mc:Choice>
              <mc:Fallback>
                <p:oleObj name="Bitmap Image" r:id="rId6" imgW="8059275" imgH="4952381"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587" y="1525462"/>
                        <a:ext cx="2820746" cy="1965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2 Marcador de contenido"/>
          <p:cNvSpPr>
            <a:spLocks noGrp="1"/>
          </p:cNvSpPr>
          <p:nvPr>
            <p:ph idx="1"/>
          </p:nvPr>
        </p:nvSpPr>
        <p:spPr>
          <a:xfrm>
            <a:off x="827584" y="3566684"/>
            <a:ext cx="7128792" cy="489894"/>
          </a:xfrm>
        </p:spPr>
        <p:txBody>
          <a:bodyPr>
            <a:noAutofit/>
          </a:bodyPr>
          <a:lstStyle/>
          <a:p>
            <a:pPr marL="109705" indent="0" algn="ctr">
              <a:buNone/>
            </a:pPr>
            <a:r>
              <a:rPr lang="es-ES" sz="1200" smtClean="0"/>
              <a:t>Comparación de los índices energéticos del HCAM con hospitales de Europa y América del Norte</a:t>
            </a:r>
            <a:endParaRPr lang="es-ES" sz="1200" dirty="0"/>
          </a:p>
        </p:txBody>
      </p:sp>
      <p:sp>
        <p:nvSpPr>
          <p:cNvPr id="10" name="2 Marcador de contenido"/>
          <p:cNvSpPr txBox="1">
            <a:spLocks/>
          </p:cNvSpPr>
          <p:nvPr/>
        </p:nvSpPr>
        <p:spPr>
          <a:xfrm>
            <a:off x="467544" y="3974930"/>
            <a:ext cx="8229600" cy="2204525"/>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sz="1700" dirty="0"/>
              <a:t>El consumo eléctrico por cama es similar al de los Países Bajos y Bélgica, superior al de Italia, e inferior al de países como Canadá, Suecia y Australia. En cuanto al consumo térmico por cama el HCAM presenta el consumo más bajo.</a:t>
            </a:r>
            <a:endParaRPr lang="es-EC" sz="1700" dirty="0"/>
          </a:p>
          <a:p>
            <a:r>
              <a:rPr lang="es-ES" sz="1700" dirty="0"/>
              <a:t>El consumo eléctrico por superficie construida del HCAM supera al de la mayoría de países como Reino Unido, Suecia, etc. En cuanto al consumo térmico por m</a:t>
            </a:r>
            <a:r>
              <a:rPr lang="es-ES" sz="1700" baseline="30000" dirty="0"/>
              <a:t>2</a:t>
            </a:r>
            <a:r>
              <a:rPr lang="es-ES" sz="1700" dirty="0"/>
              <a:t>, El HCAM presenta un consumo parecido al de Suiza y Suecia, pero menor al resto de países.</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627317"/>
            <a:ext cx="8229600" cy="1008027"/>
          </a:xfrm>
        </p:spPr>
        <p:txBody>
          <a:bodyPr>
            <a:normAutofit fontScale="90000"/>
          </a:bodyPr>
          <a:lstStyle/>
          <a:p>
            <a:r>
              <a:rPr lang="es-ES" sz="3200" smtClean="0"/>
              <a:t>Comparación del consumo energético del HCAM</a:t>
            </a:r>
            <a:endParaRPr lang="es-ES" sz="3200" dirty="0"/>
          </a:p>
        </p:txBody>
      </p:sp>
      <p:sp>
        <p:nvSpPr>
          <p:cNvPr id="5" name="Rectangle 2"/>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sp>
        <p:nvSpPr>
          <p:cNvPr id="9" name="2 Marcador de contenido"/>
          <p:cNvSpPr>
            <a:spLocks noGrp="1"/>
          </p:cNvSpPr>
          <p:nvPr>
            <p:ph idx="1"/>
          </p:nvPr>
        </p:nvSpPr>
        <p:spPr>
          <a:xfrm>
            <a:off x="827584" y="5526262"/>
            <a:ext cx="7128792" cy="489894"/>
          </a:xfrm>
        </p:spPr>
        <p:txBody>
          <a:bodyPr>
            <a:noAutofit/>
          </a:bodyPr>
          <a:lstStyle/>
          <a:p>
            <a:pPr marL="109705" indent="0" algn="ctr">
              <a:buNone/>
            </a:pPr>
            <a:r>
              <a:rPr lang="es-ES" sz="1200" smtClean="0"/>
              <a:t>Resultados de la aplicación de la herramienta ECObench Energy Benchmarking Hospitals del Gobierno de La India </a:t>
            </a:r>
            <a:endParaRPr lang="es-ES" sz="1200" dirty="0"/>
          </a:p>
        </p:txBody>
      </p:sp>
      <p:sp>
        <p:nvSpPr>
          <p:cNvPr id="3" name="Rectangle 2"/>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3939562931"/>
              </p:ext>
            </p:extLst>
          </p:nvPr>
        </p:nvGraphicFramePr>
        <p:xfrm>
          <a:off x="899597" y="2732445"/>
          <a:ext cx="2333625" cy="2548869"/>
        </p:xfrm>
        <a:graphic>
          <a:graphicData uri="http://schemas.openxmlformats.org/presentationml/2006/ole">
            <mc:AlternateContent xmlns:mc="http://schemas.openxmlformats.org/markup-compatibility/2006">
              <mc:Choice xmlns:v="urn:schemas-microsoft-com:vml" Requires="v">
                <p:oleObj spid="_x0000_s3214" name="Bitmap Image" r:id="rId4" imgW="3591426" imgH="5706272" progId="Paint.Picture">
                  <p:embed/>
                </p:oleObj>
              </mc:Choice>
              <mc:Fallback>
                <p:oleObj name="Bitmap Image" r:id="rId4" imgW="3591426" imgH="5706272"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t="39438"/>
                      <a:stretch>
                        <a:fillRect/>
                      </a:stretch>
                    </p:blipFill>
                    <p:spPr bwMode="auto">
                      <a:xfrm>
                        <a:off x="899597" y="2732445"/>
                        <a:ext cx="2333625" cy="25488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12" name="11 Objeto"/>
          <p:cNvGraphicFramePr>
            <a:graphicFrameLocks noChangeAspect="1"/>
          </p:cNvGraphicFramePr>
          <p:nvPr>
            <p:extLst>
              <p:ext uri="{D42A27DB-BD31-4B8C-83A1-F6EECF244321}">
                <p14:modId xmlns:p14="http://schemas.microsoft.com/office/powerpoint/2010/main" val="3112523688"/>
              </p:ext>
            </p:extLst>
          </p:nvPr>
        </p:nvGraphicFramePr>
        <p:xfrm>
          <a:off x="3419872" y="1553498"/>
          <a:ext cx="4572000" cy="2829676"/>
        </p:xfrm>
        <a:graphic>
          <a:graphicData uri="http://schemas.openxmlformats.org/presentationml/2006/ole">
            <mc:AlternateContent xmlns:mc="http://schemas.openxmlformats.org/markup-compatibility/2006">
              <mc:Choice xmlns:v="urn:schemas-microsoft-com:vml" Requires="v">
                <p:oleObj spid="_x0000_s3215" name="Bitmap Image" r:id="rId6" imgW="7020905" imgH="3858164" progId="Paint.Picture">
                  <p:embed/>
                </p:oleObj>
              </mc:Choice>
              <mc:Fallback>
                <p:oleObj name="Bitmap Image" r:id="rId6" imgW="7020905" imgH="385816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1553498"/>
                        <a:ext cx="4572000" cy="2829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6"/>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14" name="13 Objeto"/>
          <p:cNvGraphicFramePr>
            <a:graphicFrameLocks noChangeAspect="1"/>
          </p:cNvGraphicFramePr>
          <p:nvPr>
            <p:extLst>
              <p:ext uri="{D42A27DB-BD31-4B8C-83A1-F6EECF244321}">
                <p14:modId xmlns:p14="http://schemas.microsoft.com/office/powerpoint/2010/main" val="2463096720"/>
              </p:ext>
            </p:extLst>
          </p:nvPr>
        </p:nvGraphicFramePr>
        <p:xfrm>
          <a:off x="3419873" y="4481114"/>
          <a:ext cx="4563588" cy="800201"/>
        </p:xfrm>
        <a:graphic>
          <a:graphicData uri="http://schemas.openxmlformats.org/presentationml/2006/ole">
            <mc:AlternateContent xmlns:mc="http://schemas.openxmlformats.org/markup-compatibility/2006">
              <mc:Choice xmlns:v="urn:schemas-microsoft-com:vml" Requires="v">
                <p:oleObj spid="_x0000_s3216" name="Bitmap Image" r:id="rId8" imgW="7020905" imgH="1085714" progId="Paint.Picture">
                  <p:embed/>
                </p:oleObj>
              </mc:Choice>
              <mc:Fallback>
                <p:oleObj name="Bitmap Image" r:id="rId8" imgW="7020905" imgH="1085714" progId="Paint.Pictur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873" y="4481114"/>
                        <a:ext cx="4563588" cy="800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98098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900" smtClean="0"/>
              <a:t>Desarrollo de los modelos matemáticos de los sistemas gestionables</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800" dirty="0" smtClean="0">
                <a:solidFill>
                  <a:schemeClr val="tx1"/>
                </a:solidFill>
              </a:rPr>
              <a:t>De la información y resultados obtenidos anteriormente se analizará mejoras en los siguientes subsistemas:</a:t>
            </a:r>
          </a:p>
          <a:p>
            <a:pPr marL="85708" lvl="2" indent="0">
              <a:buNone/>
            </a:pPr>
            <a:endParaRPr lang="es-ES" sz="1800" b="1" dirty="0" smtClean="0"/>
          </a:p>
          <a:p>
            <a:pPr marL="85708" lvl="2" indent="0">
              <a:buNone/>
            </a:pPr>
            <a:r>
              <a:rPr lang="es-ES" sz="1800" b="1" dirty="0" smtClean="0"/>
              <a:t>Sistema eléctrico</a:t>
            </a:r>
            <a:endParaRPr lang="es-EC" sz="1800" b="1" dirty="0" smtClean="0"/>
          </a:p>
          <a:p>
            <a:pPr lvl="0"/>
            <a:r>
              <a:rPr lang="es-ES" sz="1800" dirty="0" smtClean="0"/>
              <a:t>Iluminación</a:t>
            </a:r>
            <a:endParaRPr lang="es-EC" sz="1800" dirty="0" smtClean="0"/>
          </a:p>
          <a:p>
            <a:pPr lvl="0"/>
            <a:r>
              <a:rPr lang="es-ES" sz="1800" dirty="0" smtClean="0"/>
              <a:t>Equipos informáticos</a:t>
            </a:r>
            <a:endParaRPr lang="es-EC" sz="1800" dirty="0" smtClean="0"/>
          </a:p>
          <a:p>
            <a:pPr lvl="0"/>
            <a:r>
              <a:rPr lang="es-ES" sz="1800" dirty="0" smtClean="0"/>
              <a:t>Factor de potencia</a:t>
            </a:r>
          </a:p>
          <a:p>
            <a:pPr marL="85708" lvl="2" indent="0">
              <a:buNone/>
            </a:pPr>
            <a:endParaRPr lang="es-ES" sz="1800" b="1" dirty="0" smtClean="0"/>
          </a:p>
          <a:p>
            <a:pPr marL="85708" lvl="2" indent="0">
              <a:buNone/>
            </a:pPr>
            <a:r>
              <a:rPr lang="es-ES" sz="1800" b="1" dirty="0" smtClean="0"/>
              <a:t>Sistema térmico</a:t>
            </a:r>
          </a:p>
          <a:p>
            <a:pPr lvl="0"/>
            <a:r>
              <a:rPr lang="es-ES" sz="1800" dirty="0" smtClean="0"/>
              <a:t>Regulación del exceso de aire</a:t>
            </a:r>
            <a:endParaRPr lang="es-EC" sz="1800" dirty="0" smtClean="0"/>
          </a:p>
          <a:p>
            <a:pPr lvl="0"/>
            <a:r>
              <a:rPr lang="es-ES" sz="1800" dirty="0" smtClean="0"/>
              <a:t>Aislamiento térmico de tuberías de distribución</a:t>
            </a:r>
            <a:endParaRPr lang="es-EC" sz="1800" dirty="0" smtClean="0"/>
          </a:p>
          <a:p>
            <a:pPr lvl="0"/>
            <a:r>
              <a:rPr lang="es-ES" sz="1800" dirty="0" smtClean="0"/>
              <a:t>Aislamiento térmico de tanque de recuperación de condensado</a:t>
            </a:r>
            <a:endParaRPr lang="es-EC" sz="1800" dirty="0" smtClean="0"/>
          </a:p>
          <a:p>
            <a:pPr marL="109705" indent="0">
              <a:buNone/>
            </a:pPr>
            <a:endParaRPr lang="es-EC" sz="18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Objetivo Específicos</a:t>
            </a:r>
            <a:endParaRPr lang="es-ES" sz="29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pPr>
            <a:r>
              <a:rPr lang="es-EC" sz="1700" dirty="0" smtClean="0">
                <a:cs typeface="Arial" pitchFamily="34" charset="0"/>
              </a:rPr>
              <a:t>Caracterizar el consumo de energía de uso final del hospital propuesto.</a:t>
            </a:r>
          </a:p>
          <a:p>
            <a:pPr marL="109705" indent="0" algn="just">
              <a:lnSpc>
                <a:spcPct val="120000"/>
              </a:lnSpc>
              <a:buNone/>
            </a:pPr>
            <a:endParaRPr lang="es-EC" sz="1700" dirty="0" smtClean="0">
              <a:cs typeface="Arial" pitchFamily="34" charset="0"/>
            </a:endParaRPr>
          </a:p>
          <a:p>
            <a:pPr algn="just">
              <a:lnSpc>
                <a:spcPct val="120000"/>
              </a:lnSpc>
            </a:pPr>
            <a:r>
              <a:rPr lang="es-EC" sz="1700" dirty="0" smtClean="0">
                <a:cs typeface="Arial" pitchFamily="34" charset="0"/>
              </a:rPr>
              <a:t>Hallar el valor de eficiencia energética en cada sistema.</a:t>
            </a:r>
          </a:p>
          <a:p>
            <a:pPr marL="109705" indent="0" algn="just">
              <a:lnSpc>
                <a:spcPct val="120000"/>
              </a:lnSpc>
              <a:buNone/>
            </a:pPr>
            <a:endParaRPr lang="es-EC" sz="1700" dirty="0" smtClean="0">
              <a:cs typeface="Arial" pitchFamily="34" charset="0"/>
            </a:endParaRPr>
          </a:p>
          <a:p>
            <a:pPr algn="just">
              <a:lnSpc>
                <a:spcPct val="120000"/>
              </a:lnSpc>
            </a:pPr>
            <a:r>
              <a:rPr lang="es-EC" sz="1700" dirty="0" smtClean="0">
                <a:cs typeface="Arial" pitchFamily="34" charset="0"/>
              </a:rPr>
              <a:t>Realizar modelos de comportamiento de los sistemas energéticos.</a:t>
            </a:r>
          </a:p>
          <a:p>
            <a:pPr marL="109705" indent="0" algn="just">
              <a:lnSpc>
                <a:spcPct val="120000"/>
              </a:lnSpc>
              <a:buNone/>
            </a:pPr>
            <a:endParaRPr lang="es-EC" sz="1700" dirty="0" smtClean="0">
              <a:cs typeface="Arial" pitchFamily="34" charset="0"/>
            </a:endParaRPr>
          </a:p>
          <a:p>
            <a:pPr algn="just">
              <a:lnSpc>
                <a:spcPct val="120000"/>
              </a:lnSpc>
            </a:pPr>
            <a:r>
              <a:rPr lang="es-EC" sz="1700" dirty="0" smtClean="0">
                <a:cs typeface="Arial" pitchFamily="34" charset="0"/>
              </a:rPr>
              <a:t>Determinar los sistemas de mayor consumo energético del hospital.</a:t>
            </a:r>
          </a:p>
          <a:p>
            <a:pPr marL="109705" indent="0" algn="just">
              <a:lnSpc>
                <a:spcPct val="120000"/>
              </a:lnSpc>
              <a:buNone/>
            </a:pPr>
            <a:endParaRPr lang="es-EC" sz="1700" dirty="0" smtClean="0">
              <a:cs typeface="Arial" pitchFamily="34" charset="0"/>
            </a:endParaRPr>
          </a:p>
          <a:p>
            <a:pPr algn="just">
              <a:lnSpc>
                <a:spcPct val="120000"/>
              </a:lnSpc>
            </a:pPr>
            <a:r>
              <a:rPr lang="es-EC" sz="1700" dirty="0" smtClean="0">
                <a:cs typeface="Arial" pitchFamily="34" charset="0"/>
              </a:rPr>
              <a:t>Identificar alternativas que permitan reducir el consumo energético del hospital.</a:t>
            </a:r>
          </a:p>
          <a:p>
            <a:pPr marL="109705" indent="0" algn="just">
              <a:lnSpc>
                <a:spcPct val="120000"/>
              </a:lnSpc>
              <a:buNone/>
            </a:pPr>
            <a:endParaRPr lang="es-EC" sz="1700" dirty="0" smtClean="0">
              <a:cs typeface="Arial" pitchFamily="34" charset="0"/>
            </a:endParaRPr>
          </a:p>
          <a:p>
            <a:pPr algn="just">
              <a:lnSpc>
                <a:spcPct val="120000"/>
              </a:lnSpc>
            </a:pPr>
            <a:r>
              <a:rPr lang="es-EC" sz="1700" dirty="0" smtClean="0">
                <a:cs typeface="Arial" pitchFamily="34" charset="0"/>
              </a:rPr>
              <a:t>Proponer un plan de gestión energética para los sistemas de menor eficiencia.</a:t>
            </a:r>
          </a:p>
        </p:txBody>
      </p:sp>
    </p:spTree>
    <p:extLst>
      <p:ext uri="{BB962C8B-B14F-4D97-AF65-F5344CB8AC3E}">
        <p14:creationId xmlns:p14="http://schemas.microsoft.com/office/powerpoint/2010/main" val="102679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800" smtClean="0"/>
              <a:t>Medidas de ahorro energético </a:t>
            </a:r>
            <a:br>
              <a:rPr lang="es-ES" sz="2800" smtClean="0"/>
            </a:br>
            <a:r>
              <a:rPr lang="es-ES" sz="2800" smtClean="0"/>
              <a:t>SISTEMA ELÉCTRICO</a:t>
            </a:r>
            <a:endParaRPr lang="es-ES" sz="2900" dirty="0"/>
          </a:p>
        </p:txBody>
      </p:sp>
      <p:sp>
        <p:nvSpPr>
          <p:cNvPr id="3" name="2 Marcador de contenido"/>
          <p:cNvSpPr>
            <a:spLocks noGrp="1"/>
          </p:cNvSpPr>
          <p:nvPr>
            <p:ph idx="1"/>
          </p:nvPr>
        </p:nvSpPr>
        <p:spPr>
          <a:xfrm>
            <a:off x="457201" y="1852053"/>
            <a:ext cx="8229600" cy="3276370"/>
          </a:xfrm>
        </p:spPr>
        <p:txBody>
          <a:bodyPr>
            <a:normAutofit/>
          </a:bodyPr>
          <a:lstStyle/>
          <a:p>
            <a:pPr marL="85708" lvl="2" indent="0">
              <a:buNone/>
            </a:pPr>
            <a:r>
              <a:rPr lang="es-ES" sz="1700" b="1" smtClean="0"/>
              <a:t>ILUMINACIÓN.</a:t>
            </a:r>
          </a:p>
          <a:p>
            <a:pPr marL="109705" indent="0">
              <a:buNone/>
            </a:pPr>
            <a:r>
              <a:rPr lang="es-EC" sz="1700" i="1" u="sng" smtClean="0"/>
              <a:t>Situación actual</a:t>
            </a:r>
            <a:endParaRPr lang="es-EC" sz="1700" smtClean="0"/>
          </a:p>
          <a:p>
            <a:pPr marL="109705" indent="0">
              <a:buNone/>
            </a:pPr>
            <a:endParaRPr lang="es-ES" sz="2400" smtClean="0"/>
          </a:p>
          <a:p>
            <a:pPr marL="109705" indent="0">
              <a:buNone/>
            </a:pPr>
            <a:endParaRPr lang="es-ES" sz="2400" smtClean="0"/>
          </a:p>
          <a:p>
            <a:pPr marL="109705" indent="0">
              <a:buNone/>
            </a:pPr>
            <a:endParaRPr lang="es-ES" sz="2400" smtClean="0"/>
          </a:p>
          <a:p>
            <a:pPr marL="109705" indent="0">
              <a:buNone/>
            </a:pPr>
            <a:endParaRPr lang="es-ES" sz="2400" smtClean="0"/>
          </a:p>
          <a:p>
            <a:pPr marL="109705" indent="0">
              <a:buNone/>
            </a:pPr>
            <a:endParaRPr lang="es-ES" sz="2400" smtClean="0"/>
          </a:p>
          <a:p>
            <a:pPr marL="109705" indent="0">
              <a:buNone/>
            </a:pPr>
            <a:endParaRPr lang="es-ES" sz="2400" smtClean="0"/>
          </a:p>
          <a:p>
            <a:pPr marL="109705" indent="0">
              <a:buNone/>
            </a:pPr>
            <a:endParaRPr lang="es-ES" sz="2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6" y="2750194"/>
            <a:ext cx="3901821" cy="278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739786"/>
            <a:ext cx="4000500" cy="27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899592" y="5689560"/>
            <a:ext cx="7128792" cy="489894"/>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None/>
            </a:pPr>
            <a:r>
              <a:rPr lang="es-ES" sz="1200" dirty="0"/>
              <a:t>Nivel de iluminación actual (simulación en DIALux) </a:t>
            </a:r>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ILUMINACIÓN.</a:t>
            </a:r>
          </a:p>
          <a:p>
            <a:pPr marL="109705" indent="0">
              <a:buNone/>
            </a:pPr>
            <a:r>
              <a:rPr lang="es-ES" sz="1700" i="1" u="sng" smtClean="0"/>
              <a:t>Medida de ahorro 1 y 2: Cambio de luminarias y Ajuste de niveles de iluminación</a:t>
            </a:r>
            <a:endParaRPr lang="es-EC" sz="17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65707"/>
            <a:ext cx="3950208" cy="292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922080" y="5771209"/>
            <a:ext cx="7128792" cy="489894"/>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None/>
            </a:pPr>
            <a:r>
              <a:rPr lang="es-ES" sz="1200" dirty="0"/>
              <a:t>Nivel de iluminación aplicando las medidas de ahorro 1 y 2 (simulación en DIALux) </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2" y="2715161"/>
            <a:ext cx="3941064" cy="28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Autofit/>
          </a:bodyPr>
          <a:lstStyle/>
          <a:p>
            <a:pPr marL="85708" lvl="2" indent="0">
              <a:buNone/>
            </a:pPr>
            <a:r>
              <a:rPr lang="es-ES" sz="1700" b="1" dirty="0" smtClean="0"/>
              <a:t>ILUMINACIÓN.</a:t>
            </a:r>
          </a:p>
          <a:p>
            <a:pPr marL="109705" indent="0">
              <a:buNone/>
            </a:pPr>
            <a:r>
              <a:rPr lang="es-ES" sz="1700" i="1" u="sng" dirty="0" smtClean="0"/>
              <a:t>Medida de ahorro 3: Cambio de lámparas</a:t>
            </a:r>
            <a:endParaRPr lang="es-ES" sz="1700" b="1" dirty="0" smtClean="0"/>
          </a:p>
          <a:p>
            <a:r>
              <a:rPr lang="es-ES" sz="1700" dirty="0" smtClean="0"/>
              <a:t>Actualmente el hospital tiene una gran cantidad de lámparas fluorescentes tipo T12 que funcionan con balastos electromagnéticos. Este tipo de lámparas no son adecuadas para un hospital debido al alto contenido de mercurio, adicional al comparar con otras tecnologías y tipos como tubos T8, T5 o LED los tubos fluorescentes T12 son los menos eficientes y el uso conjunto con balastos electromagnéticos genera mayores pérdidas en un sistema eléctrico.</a:t>
            </a:r>
            <a:endParaRPr lang="es-EC" sz="1700" dirty="0" smtClean="0"/>
          </a:p>
          <a:p>
            <a:r>
              <a:rPr lang="es-ES" sz="1700" dirty="0" smtClean="0"/>
              <a:t>Aunque el hospital tiene una gran variedad de luminarias y lámparas se pondrá especial atención en las que poseen tubos T12 y T8 ya que representan el mayor consumo en iluminación.</a:t>
            </a:r>
            <a:endParaRPr lang="es-EC" sz="1700" dirty="0" smtClean="0"/>
          </a:p>
          <a:p>
            <a:r>
              <a:rPr lang="es-ES" sz="1700" dirty="0" smtClean="0"/>
              <a:t>Las alternativas de cambio que se presentarán son a fluorescente tipo T8, T5 y a lámparas LED.</a:t>
            </a:r>
            <a:r>
              <a:rPr lang="es-EC" sz="1700" dirty="0" smtClean="0"/>
              <a:t> </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ILUMINACIÓN.</a:t>
            </a:r>
          </a:p>
          <a:p>
            <a:pPr marL="85708" lvl="2" indent="0">
              <a:buNone/>
            </a:pPr>
            <a:r>
              <a:rPr lang="es-ES" sz="1700" i="1" u="sng" smtClean="0">
                <a:solidFill>
                  <a:schemeClr val="tx1"/>
                </a:solidFill>
              </a:rPr>
              <a:t>Medida de ahorro 3: Cambio de lámparas (cambio a fluorescentes tipo T8)</a:t>
            </a:r>
            <a:endParaRPr lang="es-ES" sz="1700" b="1" smtClean="0">
              <a:solidFill>
                <a:schemeClr val="tx1"/>
              </a:solidFill>
            </a:endParaRPr>
          </a:p>
          <a:p>
            <a:pPr marL="109705" indent="0">
              <a:buNone/>
            </a:pPr>
            <a:endParaRPr lang="es-ES" sz="1700" smtClean="0"/>
          </a:p>
          <a:p>
            <a:r>
              <a:rPr lang="es-ES" sz="1700" smtClean="0"/>
              <a:t>Consiste en el cambio de lámparas fluorescentes tipo T12 a T8, este cambio incluye el cambio de luminarias y balastos electromagnéticos por electrónicos. Adicional a esto se propone cambiar las lámparas fluorescentes compactas actuales por otras que consuman menos energía y brinden el mismo nivel de iluminación. </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ILUMINACIÓN.</a:t>
            </a:r>
          </a:p>
          <a:p>
            <a:pPr marL="109705" lvl="2" indent="0">
              <a:buClr>
                <a:schemeClr val="accent3"/>
              </a:buClr>
              <a:buNone/>
            </a:pPr>
            <a:r>
              <a:rPr lang="es-ES" sz="1700" i="1" u="sng" smtClean="0">
                <a:solidFill>
                  <a:schemeClr val="tx1"/>
                </a:solidFill>
              </a:rPr>
              <a:t>Medida de ahorro 3: Cambio de lámparas (cambio a fluorescentes tipo T5)</a:t>
            </a:r>
            <a:endParaRPr lang="es-ES" sz="1700" b="1" smtClean="0">
              <a:solidFill>
                <a:schemeClr val="tx1"/>
              </a:solidFill>
            </a:endParaRPr>
          </a:p>
          <a:p>
            <a:pPr marL="109705" indent="0">
              <a:buNone/>
            </a:pPr>
            <a:endParaRPr lang="es-E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01" y="2703499"/>
            <a:ext cx="3758184" cy="282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387" y="2755989"/>
            <a:ext cx="3907631" cy="27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899592" y="5689560"/>
            <a:ext cx="7128792" cy="489894"/>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None/>
            </a:pPr>
            <a:r>
              <a:rPr lang="es-ES" sz="1200" dirty="0"/>
              <a:t>Nivel de iluminación aplicando el cambio de lámparas T12 y T8 por T5 (simulación en DIALux) </a:t>
            </a:r>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dirty="0" smtClean="0"/>
              <a:t>ILUMINACIÓN.</a:t>
            </a:r>
          </a:p>
          <a:p>
            <a:pPr marL="109705" lvl="2" indent="0">
              <a:buClr>
                <a:schemeClr val="accent3"/>
              </a:buClr>
              <a:buNone/>
            </a:pPr>
            <a:r>
              <a:rPr lang="es-ES" sz="1700" i="1" u="sng" dirty="0" smtClean="0">
                <a:solidFill>
                  <a:schemeClr val="tx1"/>
                </a:solidFill>
              </a:rPr>
              <a:t>Medida de ahorro 3: Cambio de lámparas (cambio a lámparas tipo LED)</a:t>
            </a:r>
            <a:endParaRPr lang="es-ES" sz="1700" b="1" dirty="0" smtClean="0">
              <a:solidFill>
                <a:schemeClr val="tx1"/>
              </a:solidFill>
            </a:endParaRPr>
          </a:p>
          <a:p>
            <a:pPr marL="109705" indent="0">
              <a:buNone/>
            </a:pPr>
            <a:endParaRPr lang="es-ES" sz="2400" dirty="0" smtClean="0"/>
          </a:p>
          <a:p>
            <a:pPr marL="109705" indent="0">
              <a:buNone/>
            </a:pPr>
            <a:endParaRPr lang="es-E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750158"/>
            <a:ext cx="3744468" cy="277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5" y="2731687"/>
            <a:ext cx="3893344" cy="279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txBox="1">
            <a:spLocks/>
          </p:cNvSpPr>
          <p:nvPr/>
        </p:nvSpPr>
        <p:spPr>
          <a:xfrm>
            <a:off x="899592" y="5689560"/>
            <a:ext cx="7128792" cy="489894"/>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None/>
            </a:pPr>
            <a:r>
              <a:rPr lang="es-ES" sz="1200" dirty="0"/>
              <a:t>Nivel de iluminación aplicando el cambio de lámparas T12 y T8 por LED (simulación en DIALux)</a:t>
            </a:r>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ILUMINACIÓN.</a:t>
            </a:r>
          </a:p>
          <a:p>
            <a:pPr marL="85708" lvl="2" indent="0">
              <a:buNone/>
            </a:pPr>
            <a:r>
              <a:rPr lang="es-ES" sz="1700" i="1" u="sng" smtClean="0">
                <a:solidFill>
                  <a:schemeClr val="tx1"/>
                </a:solidFill>
              </a:rPr>
              <a:t>Medida de ahorro 3: Cambio de lámparas (cambio a fluorescentes tipo T5  y lámparas LED)</a:t>
            </a:r>
            <a:endParaRPr lang="es-ES" sz="1700" b="1" smtClean="0">
              <a:solidFill>
                <a:schemeClr val="tx1"/>
              </a:solidFill>
            </a:endParaRPr>
          </a:p>
          <a:p>
            <a:pPr marL="109705" indent="0">
              <a:buNone/>
            </a:pPr>
            <a:endParaRPr lang="es-ES" sz="1700" smtClean="0"/>
          </a:p>
          <a:p>
            <a:r>
              <a:rPr lang="es-ES" sz="1700" smtClean="0"/>
              <a:t>Adicional a los cambios de lámparas ya planteados, se analiza la alternativa de combinar dos tecnologías, cambiar las lámparas T12 y T8 a lámparas T5; y cambiar las lámparas fluorescentes compactas y dicroicas actuales por lámparas LED que brinden el mismo nivel de iluminación.</a:t>
            </a:r>
            <a:endParaRPr lang="es-EC" sz="1700" smtClean="0"/>
          </a:p>
          <a:p>
            <a:r>
              <a:rPr lang="es-ES" sz="1700" smtClean="0"/>
              <a:t>Esta opción permite tener un buen nivel de iluminación, con menor consumo eléctrico que la alternativa de cambio a T5 y adicional la inversión es menor al cambio total por lámparas tipo LED. </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Autofit/>
          </a:bodyPr>
          <a:lstStyle/>
          <a:p>
            <a:pPr marL="85708" lvl="2" indent="0">
              <a:buNone/>
            </a:pPr>
            <a:r>
              <a:rPr lang="es-ES" sz="1700" b="1" dirty="0" smtClean="0"/>
              <a:t>ILUMINACIÓN.</a:t>
            </a:r>
          </a:p>
          <a:p>
            <a:pPr marL="85708" lvl="2" indent="0">
              <a:buNone/>
            </a:pPr>
            <a:r>
              <a:rPr lang="es-ES" sz="1700" i="1" u="sng" dirty="0" smtClean="0">
                <a:solidFill>
                  <a:schemeClr val="tx1"/>
                </a:solidFill>
              </a:rPr>
              <a:t>Medida de ahorro 4: Aprovechamiento de la luz natural.</a:t>
            </a:r>
            <a:endParaRPr lang="es-EC" sz="1700" dirty="0" smtClean="0">
              <a:solidFill>
                <a:schemeClr val="tx1"/>
              </a:solidFill>
            </a:endParaRPr>
          </a:p>
          <a:p>
            <a:r>
              <a:rPr lang="es-ES" sz="1700" dirty="0" smtClean="0"/>
              <a:t>Debido a su ubicación geográfica, el Ecuador y específicamente la ciudad de Quito, no posee estaciones climáticas marcadas. Un día de invierno o de verano en Quito puede ser soleado en la mañana y lluvioso en la tarde o viceversa, pero siempre se tendrá un aporte de luz natural suficiente para evitar en cierto momento del día el uso de la iluminación artificial.</a:t>
            </a:r>
            <a:endParaRPr lang="es-EC" sz="1700" dirty="0" smtClean="0"/>
          </a:p>
          <a:p>
            <a:r>
              <a:rPr lang="es-ES" sz="1700" dirty="0" smtClean="0"/>
              <a:t>Para aplicar esta medida se plantea </a:t>
            </a:r>
            <a:r>
              <a:rPr lang="es-ES" sz="1700" dirty="0" err="1" smtClean="0"/>
              <a:t>dimmerizar</a:t>
            </a:r>
            <a:r>
              <a:rPr lang="es-ES" sz="1700" dirty="0" smtClean="0"/>
              <a:t> o regular el flujo luminoso de las lámparas fluorescentes o LED en función del aporte de luz natural, esto se consigue instalando balastos o drivers que permitan atenuar el flujo luminoso y monitoreando el nivel de iluminación mediante sensores fotoeléctricos.</a:t>
            </a:r>
            <a:endParaRPr lang="es-EC" sz="1700" dirty="0" smtClean="0"/>
          </a:p>
          <a:p>
            <a:r>
              <a:rPr lang="es-ES" sz="1700" dirty="0" smtClean="0"/>
              <a:t>Las áreas en las que aplica esta medida son las habitaciones de hospitalización, los consultorios que poseen ventanas y las oficinas administrativas que se ubican en el piso 6 del bloque 3. </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ILUMINACIÓN.</a:t>
            </a:r>
          </a:p>
          <a:p>
            <a:pPr marL="109705" lvl="2" indent="0">
              <a:buClr>
                <a:schemeClr val="accent3"/>
              </a:buClr>
              <a:buNone/>
            </a:pPr>
            <a:r>
              <a:rPr lang="es-ES" sz="1700" i="1" u="sng" smtClean="0">
                <a:solidFill>
                  <a:schemeClr val="tx1"/>
                </a:solidFill>
              </a:rPr>
              <a:t>Medida de ahorro 4: Aprovechamiento de la luz natural.</a:t>
            </a:r>
            <a:endParaRPr lang="es-ES" sz="1700" b="1" smtClean="0">
              <a:solidFill>
                <a:schemeClr val="tx1"/>
              </a:solidFill>
            </a:endParaRPr>
          </a:p>
          <a:p>
            <a:pPr marL="109705" indent="0">
              <a:buNone/>
            </a:pPr>
            <a:endParaRPr lang="es-ES" sz="2400" smtClean="0"/>
          </a:p>
          <a:p>
            <a:pPr marL="109705" indent="0">
              <a:buNone/>
            </a:pPr>
            <a:endParaRPr lang="es-ES" sz="2400" dirty="0"/>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936" y="2592015"/>
            <a:ext cx="384048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88243"/>
            <a:ext cx="3832860" cy="185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478" y="4546475"/>
            <a:ext cx="383286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dirty="0" smtClean="0"/>
              <a:t>ILUMINACIÓN.</a:t>
            </a:r>
          </a:p>
          <a:p>
            <a:r>
              <a:rPr lang="es-ES" sz="1700" dirty="0" smtClean="0"/>
              <a:t>Como </a:t>
            </a:r>
            <a:r>
              <a:rPr lang="es-ES" sz="1700" dirty="0" smtClean="0"/>
              <a:t>se observa en la figura anterior el aporte de la luz natural en el nivel de iluminación es en ciertas horas y condiciones suficiente para realizar una tarea según el área de trabajo.</a:t>
            </a:r>
            <a:endParaRPr lang="es-EC" sz="1700" dirty="0" smtClean="0"/>
          </a:p>
          <a:p>
            <a:r>
              <a:rPr lang="es-ES" sz="1700" dirty="0" smtClean="0"/>
              <a:t> Luego de realizar las simulaciones respectivas por cada área de trabajo se obtuvo periodos menores de encendido de las luminarias, con lo que se redujo el consumo eléctrico.</a:t>
            </a:r>
            <a:endParaRPr lang="es-EC" sz="17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038760"/>
            <a:ext cx="4797246" cy="193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Hospital Carlos Andrade Marín (HCAM)</a:t>
            </a:r>
            <a:endParaRPr lang="es-ES" sz="29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1700" dirty="0" smtClean="0">
                <a:cs typeface="Arial" pitchFamily="34" charset="0"/>
              </a:rPr>
              <a:t>	El HCAM se inaugura el 30 de mayo del 1970, actualmente cuenta con un área de edificación de 38.737m2 y un área total de 43.023 m2, su estructura esta compuesta por tres bloques:</a:t>
            </a:r>
          </a:p>
          <a:p>
            <a:pPr algn="just">
              <a:lnSpc>
                <a:spcPct val="120000"/>
              </a:lnSpc>
              <a:buNone/>
            </a:pPr>
            <a:r>
              <a:rPr lang="es-EC" sz="1700" dirty="0" smtClean="0">
                <a:cs typeface="Arial" pitchFamily="34" charset="0"/>
              </a:rPr>
              <a:t> </a:t>
            </a:r>
          </a:p>
          <a:p>
            <a:pPr algn="just">
              <a:lnSpc>
                <a:spcPct val="120000"/>
              </a:lnSpc>
              <a:buNone/>
            </a:pPr>
            <a:r>
              <a:rPr lang="es-EC" sz="1700" dirty="0" smtClean="0">
                <a:cs typeface="Arial" pitchFamily="34" charset="0"/>
              </a:rPr>
              <a:t>	</a:t>
            </a:r>
            <a:r>
              <a:rPr lang="es-EC" sz="1700" dirty="0" smtClean="0">
                <a:cs typeface="Arial" pitchFamily="34" charset="0"/>
              </a:rPr>
              <a:t>1.   Consulta </a:t>
            </a:r>
            <a:r>
              <a:rPr lang="es-EC" sz="1700" dirty="0" smtClean="0">
                <a:cs typeface="Arial" pitchFamily="34" charset="0"/>
              </a:rPr>
              <a:t>externa, y servicios auxiliares de diagnóstico.</a:t>
            </a:r>
          </a:p>
          <a:p>
            <a:pPr algn="just">
              <a:lnSpc>
                <a:spcPct val="120000"/>
              </a:lnSpc>
              <a:buNone/>
            </a:pPr>
            <a:r>
              <a:rPr lang="es-EC" sz="1700" dirty="0" smtClean="0">
                <a:cs typeface="Arial" pitchFamily="34" charset="0"/>
              </a:rPr>
              <a:t>	</a:t>
            </a:r>
            <a:r>
              <a:rPr lang="es-EC" sz="1700" dirty="0" smtClean="0">
                <a:cs typeface="Arial" pitchFamily="34" charset="0"/>
              </a:rPr>
              <a:t>2. Servicios </a:t>
            </a:r>
            <a:r>
              <a:rPr lang="es-EC" sz="1700" dirty="0" smtClean="0">
                <a:cs typeface="Arial" pitchFamily="34" charset="0"/>
              </a:rPr>
              <a:t>auxiliares de diagnóstico, tratamiento y hospitalización, servicios generales (cocina, lavandería, sala de máquinas, etc.), urgencias, administración, quirófanos y salas de parto.</a:t>
            </a:r>
          </a:p>
          <a:p>
            <a:pPr algn="just">
              <a:lnSpc>
                <a:spcPct val="120000"/>
              </a:lnSpc>
              <a:buNone/>
            </a:pPr>
            <a:r>
              <a:rPr lang="es-EC" sz="1700" dirty="0" smtClean="0">
                <a:cs typeface="Arial" pitchFamily="34" charset="0"/>
              </a:rPr>
              <a:t>	3. </a:t>
            </a:r>
            <a:r>
              <a:rPr lang="es-EC" sz="1700" dirty="0" smtClean="0">
                <a:cs typeface="Arial" pitchFamily="34" charset="0"/>
              </a:rPr>
              <a:t> Servicios </a:t>
            </a:r>
            <a:r>
              <a:rPr lang="es-EC" sz="1700" dirty="0" smtClean="0">
                <a:cs typeface="Arial" pitchFamily="34" charset="0"/>
              </a:rPr>
              <a:t>de hospitalización</a:t>
            </a:r>
          </a:p>
          <a:p>
            <a:pPr algn="just">
              <a:lnSpc>
                <a:spcPct val="120000"/>
              </a:lnSpc>
              <a:buNone/>
            </a:pPr>
            <a:r>
              <a:rPr lang="es-EC" sz="1700" dirty="0" smtClean="0">
                <a:cs typeface="Arial" pitchFamily="34" charset="0"/>
              </a:rPr>
              <a:t>	</a:t>
            </a:r>
          </a:p>
          <a:p>
            <a:pPr algn="just">
              <a:lnSpc>
                <a:spcPct val="120000"/>
              </a:lnSpc>
              <a:buNone/>
            </a:pPr>
            <a:r>
              <a:rPr lang="es-EC" sz="1700" dirty="0" smtClean="0">
                <a:cs typeface="Arial" pitchFamily="34" charset="0"/>
              </a:rPr>
              <a:t>	El numero de camas para servicio hospitalario es de 588 (porcentaje de ocupación 85,5%) sin incluir </a:t>
            </a:r>
            <a:r>
              <a:rPr lang="es-ES" sz="1700" dirty="0" smtClean="0">
                <a:cs typeface="Arial" pitchFamily="34" charset="0"/>
              </a:rPr>
              <a:t>trabajo de parto, de recuperación post-quirúrgica, entre otras.</a:t>
            </a:r>
            <a:endParaRPr lang="es-EC" sz="1700" dirty="0" smtClean="0">
              <a:cs typeface="Arial" pitchFamily="34" charset="0"/>
            </a:endParaRPr>
          </a:p>
        </p:txBody>
      </p:sp>
    </p:spTree>
    <p:extLst>
      <p:ext uri="{BB962C8B-B14F-4D97-AF65-F5344CB8AC3E}">
        <p14:creationId xmlns:p14="http://schemas.microsoft.com/office/powerpoint/2010/main" val="3297697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Autofit/>
          </a:bodyPr>
          <a:lstStyle/>
          <a:p>
            <a:pPr marL="85708" lvl="2" indent="0">
              <a:buNone/>
            </a:pPr>
            <a:r>
              <a:rPr lang="es-ES" sz="1700" b="1" dirty="0" smtClean="0"/>
              <a:t>ILUMINACIÓN.</a:t>
            </a:r>
          </a:p>
          <a:p>
            <a:pPr marL="85708" lvl="2" indent="0">
              <a:buNone/>
            </a:pPr>
            <a:r>
              <a:rPr lang="es-ES" sz="1700" i="1" u="sng" dirty="0" smtClean="0">
                <a:solidFill>
                  <a:schemeClr val="tx1"/>
                </a:solidFill>
              </a:rPr>
              <a:t>Medida de ahorro 5: Ajustes de funcionamiento.</a:t>
            </a:r>
            <a:endParaRPr lang="es-EC" sz="1700" dirty="0" smtClean="0">
              <a:solidFill>
                <a:schemeClr val="tx1"/>
              </a:solidFill>
            </a:endParaRPr>
          </a:p>
          <a:p>
            <a:pPr lvl="0"/>
            <a:r>
              <a:rPr lang="es-ES" sz="1700" dirty="0" smtClean="0"/>
              <a:t>La colocación de detectores de presencia en oficinas administrativas de los pisos subsuelo, planta baja y piso 1; en salas de diagnóstico y tratamiento, y consultorios donde no se aplique el aprovechamiento de luz natural. Esta medida significará un 15% de ahorro energético.</a:t>
            </a:r>
            <a:endParaRPr lang="es-EC" sz="1700" dirty="0" smtClean="0"/>
          </a:p>
          <a:p>
            <a:pPr lvl="0"/>
            <a:r>
              <a:rPr lang="es-ES" sz="1700" dirty="0" smtClean="0"/>
              <a:t> El control de encendido y apagado por horarios de áreas administrativas, consulta externa, diagnóstico y tratamiento. El ahorro energético por la aplicación de esta medida representa un 15%.</a:t>
            </a:r>
            <a:endParaRPr lang="es-EC" sz="1700" dirty="0" smtClean="0"/>
          </a:p>
          <a:p>
            <a:pPr lvl="0"/>
            <a:r>
              <a:rPr lang="es-ES" sz="1700" dirty="0" smtClean="0"/>
              <a:t>Instalación de un sistema de gestión que abarque todas las áreas del hospital. Este sistema se encargará de controlar y monitorear los equipos para aprovechamiento de luz natural, sensores de presencia y de realizar el control horario de todas las áreas del hospital. Así, aplicando este sistema de gestión se puede llegar a ahorrar un 5% más.</a:t>
            </a:r>
            <a:endParaRPr lang="es-ES"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EQUIPOS INFORMÁTICOS.</a:t>
            </a:r>
          </a:p>
          <a:p>
            <a:pPr marL="85708" lvl="2" indent="0">
              <a:buNone/>
            </a:pPr>
            <a:endParaRPr lang="es-ES" sz="1700" b="1" smtClean="0"/>
          </a:p>
          <a:p>
            <a:r>
              <a:rPr lang="es-EC" sz="1700" smtClean="0"/>
              <a:t>En general los equipos electrónicos consumen energía mientras están apagados, este consumo puede ser eliminado si los equipos son desconectados. Así, se propone realizar una desconexión del sistema de energía regulado en horas de la noche para evitar estos consumos fantasmas. Esto se lo puede realizar controlando el tablero de BYPASS de cada UPS instalado en el hospital mediante un sistema automático (PLC) o que un técnico de mantenimiento de la entidad realice la tarea de desconexión diariamente.</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Autofit/>
          </a:bodyPr>
          <a:lstStyle/>
          <a:p>
            <a:pPr marL="85708" lvl="2" indent="0">
              <a:buNone/>
            </a:pPr>
            <a:r>
              <a:rPr lang="es-ES" sz="1700" b="1" smtClean="0"/>
              <a:t>FACTOR DE POTENCIA.</a:t>
            </a:r>
          </a:p>
          <a:p>
            <a:pPr marL="109705" indent="0">
              <a:buNone/>
            </a:pPr>
            <a:r>
              <a:rPr lang="es-ES" sz="1700" smtClean="0"/>
              <a:t>Aunque esta medida de ahorro no ayuda a reducir el consumo eléctrico, tiene otros beneficios que influyen en el desempeño de las instalaciones eléctricas:</a:t>
            </a:r>
            <a:endParaRPr lang="es-EC" sz="1700" smtClean="0"/>
          </a:p>
          <a:p>
            <a:pPr lvl="0"/>
            <a:r>
              <a:rPr lang="es-ES" sz="1700" smtClean="0"/>
              <a:t>Disminución en las pérdidas de los conductores.</a:t>
            </a:r>
            <a:endParaRPr lang="es-EC" sz="1700" smtClean="0"/>
          </a:p>
          <a:p>
            <a:pPr lvl="0"/>
            <a:r>
              <a:rPr lang="es-ES" sz="1700" smtClean="0"/>
              <a:t>Reducción de las caídas de tensión.</a:t>
            </a:r>
            <a:endParaRPr lang="es-EC" sz="1700" smtClean="0"/>
          </a:p>
          <a:p>
            <a:pPr lvl="0"/>
            <a:r>
              <a:rPr lang="es-ES" sz="1700" smtClean="0"/>
              <a:t>Aumento de la disponibilidad de potencia de transformadores, líneas y generadores.</a:t>
            </a:r>
            <a:endParaRPr lang="es-EC" sz="1700" smtClean="0"/>
          </a:p>
          <a:p>
            <a:pPr lvl="0"/>
            <a:r>
              <a:rPr lang="es-ES" sz="1700" smtClean="0"/>
              <a:t>Incremento de la vida útil de las instalaciones.</a:t>
            </a:r>
            <a:endParaRPr lang="es-EC" sz="1700" smtClean="0"/>
          </a:p>
          <a:p>
            <a:r>
              <a:rPr lang="es-ES" sz="1700" smtClean="0"/>
              <a:t>Reducción de los costos por facturación eléctrica.</a:t>
            </a:r>
          </a:p>
          <a:p>
            <a:pPr marL="109705" indent="0">
              <a:buNone/>
            </a:pPr>
            <a:endParaRPr lang="es-EC" sz="1700" smtClean="0"/>
          </a:p>
          <a:p>
            <a:pPr marL="109705" indent="0">
              <a:buNone/>
            </a:pPr>
            <a:r>
              <a:rPr lang="es-EC" sz="1700" smtClean="0"/>
              <a:t>Un bajo factor de potencia en una instalación genera cargos por penalización (</a:t>
            </a:r>
            <a:r>
              <a:rPr lang="es-ES" sz="1700" smtClean="0"/>
              <a:t>Art. 27 de la Codificación del Reglamento de Tarifas: “Cargos por bajo factor de potencia”. )</a:t>
            </a:r>
            <a:endParaRPr lang="es-EC" sz="1700" smtClean="0"/>
          </a:p>
          <a:p>
            <a:pPr marL="109705" indent="0">
              <a:buNone/>
            </a:pPr>
            <a:endParaRPr lang="es-ES"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ELÉCTRICO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FACTOR DE POTENCIA.</a:t>
            </a:r>
          </a:p>
          <a:p>
            <a:pPr marL="85708" lvl="2" indent="0">
              <a:buNone/>
            </a:pPr>
            <a:endParaRPr lang="es-ES" sz="1700" b="1" smtClean="0"/>
          </a:p>
          <a:p>
            <a:pPr marL="85708" lvl="2" indent="0">
              <a:buNone/>
            </a:pPr>
            <a:endParaRPr lang="es-ES" sz="1700" b="1" smtClean="0"/>
          </a:p>
          <a:p>
            <a:pPr marL="85708" lvl="2" indent="0">
              <a:buNone/>
            </a:pPr>
            <a:endParaRPr lang="es-ES" sz="1700" b="1" smtClean="0"/>
          </a:p>
          <a:p>
            <a:pPr marL="109705" indent="0">
              <a:buNone/>
            </a:pPr>
            <a:endParaRPr lang="es-ES" sz="2400"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799" y="2546746"/>
            <a:ext cx="4264218" cy="30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txBox="1">
            <a:spLocks/>
          </p:cNvSpPr>
          <p:nvPr/>
        </p:nvSpPr>
        <p:spPr>
          <a:xfrm>
            <a:off x="4644008" y="2505246"/>
            <a:ext cx="4104456" cy="3765364"/>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ES" sz="1700" dirty="0"/>
              <a:t>Se observa en la tabla que por penalización por bajo factor de potencia se ha pagado $4495 en el año 2013. Así, se propone la instalación de bancos de condensadores que ayuden a corregir los bajos de factores de potencia.</a:t>
            </a:r>
          </a:p>
          <a:p>
            <a:r>
              <a:rPr lang="es-ES" sz="1700" dirty="0"/>
              <a:t>La potencia reactiva de los bancos de condensadores para el edificio de Medicina Nuclear y del Bloque 1 es de 250kVAr y 180kVAr respectivamente. </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TÉRMICO</a:t>
            </a:r>
            <a:endParaRPr lang="es-ES" sz="32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EFICIENCIA DEL SISTEMA TÉRMICO.</a:t>
            </a:r>
          </a:p>
          <a:p>
            <a:pPr marL="85708" lvl="2" indent="0">
              <a:buNone/>
            </a:pPr>
            <a:r>
              <a:rPr lang="es-ES" sz="1700" i="1" u="sng" smtClean="0">
                <a:solidFill>
                  <a:schemeClr val="tx1"/>
                </a:solidFill>
              </a:rPr>
              <a:t>Eficiencia de los calderos</a:t>
            </a:r>
            <a:endParaRPr lang="es-EC" sz="1700" dirty="0">
              <a:solidFill>
                <a:schemeClr val="tx1"/>
              </a:solidFill>
            </a:endParaRPr>
          </a:p>
        </p:txBody>
      </p:sp>
      <p:sp>
        <p:nvSpPr>
          <p:cNvPr id="4" name="Rectangle 4"/>
          <p:cNvSpPr>
            <a:spLocks noChangeArrowheads="1"/>
          </p:cNvSpPr>
          <p:nvPr/>
        </p:nvSpPr>
        <p:spPr bwMode="auto">
          <a:xfrm>
            <a:off x="1" y="-184658"/>
            <a:ext cx="184692" cy="36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591338665"/>
              </p:ext>
            </p:extLst>
          </p:nvPr>
        </p:nvGraphicFramePr>
        <p:xfrm>
          <a:off x="4273908" y="2505246"/>
          <a:ext cx="4618572" cy="3239466"/>
        </p:xfrm>
        <a:graphic>
          <a:graphicData uri="http://schemas.openxmlformats.org/presentationml/2006/ole">
            <mc:AlternateContent xmlns:mc="http://schemas.openxmlformats.org/markup-compatibility/2006">
              <mc:Choice xmlns:v="urn:schemas-microsoft-com:vml" Requires="v">
                <p:oleObj spid="_x0000_s4137" name="Bitmap Image" r:id="rId4" imgW="8714286" imgH="5390476" progId="Paint.Picture">
                  <p:embed/>
                </p:oleObj>
              </mc:Choice>
              <mc:Fallback>
                <p:oleObj name="Bitmap Image" r:id="rId4" imgW="8714286" imgH="539047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908" y="2505246"/>
                        <a:ext cx="4618572" cy="3239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542" y="3240090"/>
            <a:ext cx="5330273" cy="216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TÉRMICO</a:t>
            </a:r>
            <a:endParaRPr lang="es-ES" sz="3200" dirty="0"/>
          </a:p>
        </p:txBody>
      </p:sp>
      <p:sp>
        <p:nvSpPr>
          <p:cNvPr id="3" name="2 Marcador de contenido"/>
          <p:cNvSpPr>
            <a:spLocks noGrp="1"/>
          </p:cNvSpPr>
          <p:nvPr>
            <p:ph idx="1"/>
          </p:nvPr>
        </p:nvSpPr>
        <p:spPr>
          <a:xfrm>
            <a:off x="457201" y="1852053"/>
            <a:ext cx="8229600" cy="4409050"/>
          </a:xfrm>
        </p:spPr>
        <p:txBody>
          <a:bodyPr>
            <a:noAutofit/>
          </a:bodyPr>
          <a:lstStyle/>
          <a:p>
            <a:pPr marL="85708" lvl="2" indent="0">
              <a:buNone/>
            </a:pPr>
            <a:r>
              <a:rPr lang="es-ES" sz="1700" b="1" smtClean="0"/>
              <a:t>EFICIENCIA DEL SISTEMA TÉRMICO.</a:t>
            </a:r>
          </a:p>
          <a:p>
            <a:pPr marL="109705" lvl="2" indent="0">
              <a:buClr>
                <a:schemeClr val="accent3"/>
              </a:buClr>
              <a:buNone/>
            </a:pPr>
            <a:r>
              <a:rPr lang="es-ES" sz="1700" i="1" u="sng" smtClean="0">
                <a:solidFill>
                  <a:schemeClr val="tx1"/>
                </a:solidFill>
              </a:rPr>
              <a:t>Eficiencia del sistema de distribución</a:t>
            </a:r>
            <a:endParaRPr lang="es-ES" sz="1700" smtClean="0"/>
          </a:p>
          <a:p>
            <a:pPr marL="109705" indent="0">
              <a:buNone/>
            </a:pPr>
            <a:r>
              <a:rPr lang="es-ES" sz="1800" smtClean="0"/>
              <a:t>Un sistema de distribución de vapor está compuesto principalmente por los equipos de consumo, tuberías, trampas de vapor, tanques de condensado y accesorios como válvulas, uniones, etc. Cada una de estas partes genera pérdidas que afectan la eficiencia del sistema térmico.</a:t>
            </a:r>
            <a:endParaRPr lang="es-EC" sz="1800" smtClean="0"/>
          </a:p>
          <a:p>
            <a:pPr marL="109705" indent="0">
              <a:buNone/>
            </a:pPr>
            <a:endParaRPr lang="es-ES" sz="17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056581"/>
            <a:ext cx="5334000" cy="194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9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smtClean="0"/>
              <a:t>Medidas de ahorro energético </a:t>
            </a:r>
            <a:br>
              <a:rPr lang="es-ES" sz="3200" smtClean="0"/>
            </a:br>
            <a:r>
              <a:rPr lang="es-ES" sz="3200" smtClean="0"/>
              <a:t>SISTEMA TÉRMICO</a:t>
            </a:r>
            <a:endParaRPr lang="es-ES" sz="3200" dirty="0"/>
          </a:p>
        </p:txBody>
      </p:sp>
      <p:sp>
        <p:nvSpPr>
          <p:cNvPr id="3" name="2 Marcador de contenido"/>
          <p:cNvSpPr>
            <a:spLocks noGrp="1"/>
          </p:cNvSpPr>
          <p:nvPr>
            <p:ph idx="1"/>
          </p:nvPr>
        </p:nvSpPr>
        <p:spPr>
          <a:xfrm>
            <a:off x="457201" y="1852053"/>
            <a:ext cx="8229600" cy="4409050"/>
          </a:xfrm>
        </p:spPr>
        <p:txBody>
          <a:bodyPr>
            <a:noAutofit/>
          </a:bodyPr>
          <a:lstStyle/>
          <a:p>
            <a:pPr marL="85708" lvl="2" indent="0">
              <a:buNone/>
            </a:pPr>
            <a:r>
              <a:rPr lang="es-ES" sz="1700" b="1" smtClean="0"/>
              <a:t>EFICIENCIA DEL SISTEMA TÉRMICO.</a:t>
            </a:r>
          </a:p>
          <a:p>
            <a:pPr marL="109705" indent="0">
              <a:buNone/>
            </a:pPr>
            <a:endParaRPr lang="es-ES" sz="1700" dirty="0"/>
          </a:p>
        </p:txBody>
      </p:sp>
      <mc:AlternateContent xmlns:mc="http://schemas.openxmlformats.org/markup-compatibility/2006" xmlns:a14="http://schemas.microsoft.com/office/drawing/2010/main">
        <mc:Choice Requires="a14">
          <p:sp>
            <p:nvSpPr>
              <p:cNvPr id="4" name="3 Rectángulo"/>
              <p:cNvSpPr/>
              <p:nvPr/>
            </p:nvSpPr>
            <p:spPr>
              <a:xfrm>
                <a:off x="3277482" y="2668548"/>
                <a:ext cx="2974687" cy="400091"/>
              </a:xfrm>
              <a:prstGeom prst="rect">
                <a:avLst/>
              </a:prstGeom>
            </p:spPr>
            <p:txBody>
              <a:bodyPr wrap="none" lIns="91421" tIns="45711" rIns="91421" bIns="45711">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a:ea typeface="Cambria Math" pitchFamily="18" charset="0"/>
                            </a:rPr>
                          </m:ctrlPr>
                        </m:sSubPr>
                        <m:e>
                          <m:r>
                            <m:rPr>
                              <m:sty m:val="p"/>
                            </m:rPr>
                            <a:rPr lang="es-ES" sz="2000">
                              <a:latin typeface="Cambria Math" pitchFamily="18" charset="0"/>
                              <a:ea typeface="Cambria Math" pitchFamily="18" charset="0"/>
                            </a:rPr>
                            <m:t>η</m:t>
                          </m:r>
                        </m:e>
                        <m:sub>
                          <m:r>
                            <m:rPr>
                              <m:sty m:val="p"/>
                            </m:rPr>
                            <a:rPr lang="es-EC" sz="2000">
                              <a:latin typeface="Cambria Math" pitchFamily="18" charset="0"/>
                              <a:ea typeface="Cambria Math" pitchFamily="18" charset="0"/>
                            </a:rPr>
                            <m:t>Calderos</m:t>
                          </m:r>
                          <m:r>
                            <a:rPr lang="es-EC" sz="2000">
                              <a:latin typeface="Cambria Math" pitchFamily="18" charset="0"/>
                              <a:ea typeface="Cambria Math" pitchFamily="18" charset="0"/>
                            </a:rPr>
                            <m:t> </m:t>
                          </m:r>
                          <m:r>
                            <m:rPr>
                              <m:sty m:val="p"/>
                            </m:rPr>
                            <a:rPr lang="es-EC" sz="2000">
                              <a:latin typeface="Cambria Math" pitchFamily="18" charset="0"/>
                              <a:ea typeface="Cambria Math" pitchFamily="18" charset="0"/>
                            </a:rPr>
                            <m:t>HCAM</m:t>
                          </m:r>
                        </m:sub>
                      </m:sSub>
                      <m:r>
                        <a:rPr lang="es-ES" sz="2000" i="1">
                          <a:latin typeface="Cambria Math" pitchFamily="18" charset="0"/>
                          <a:ea typeface="Cambria Math" pitchFamily="18" charset="0"/>
                        </a:rPr>
                        <m:t>=</m:t>
                      </m:r>
                      <m:r>
                        <a:rPr lang="es-EC" sz="2000" i="1">
                          <a:latin typeface="Cambria Math" pitchFamily="18" charset="0"/>
                          <a:ea typeface="Cambria Math" pitchFamily="18" charset="0"/>
                        </a:rPr>
                        <m:t>83,57%</m:t>
                      </m:r>
                    </m:oMath>
                  </m:oMathPara>
                </a14:m>
                <a:endParaRPr lang="es-EC" sz="2000" dirty="0">
                  <a:latin typeface="Cambria Math" pitchFamily="18" charset="0"/>
                  <a:ea typeface="Cambria Math" pitchFamily="18"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3277479" y="2353444"/>
                <a:ext cx="2974725" cy="400110"/>
              </a:xfrm>
              <a:prstGeom prst="rect">
                <a:avLst/>
              </a:prstGeom>
              <a:blipFill rotWithShape="1">
                <a:blip r:embed="rId3"/>
                <a:stretch>
                  <a:fillRect b="-909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953324" y="3485037"/>
                <a:ext cx="3668786" cy="400091"/>
              </a:xfrm>
              <a:prstGeom prst="rect">
                <a:avLst/>
              </a:prstGeom>
            </p:spPr>
            <p:txBody>
              <a:bodyPr wrap="none" lIns="91421" tIns="45711" rIns="91421" bIns="45711">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a:ea typeface="Cambria Math" pitchFamily="18" charset="0"/>
                            </a:rPr>
                          </m:ctrlPr>
                        </m:sSubPr>
                        <m:e>
                          <m:r>
                            <m:rPr>
                              <m:sty m:val="p"/>
                            </m:rPr>
                            <a:rPr lang="es-ES" sz="2000">
                              <a:latin typeface="Cambria Math" pitchFamily="18" charset="0"/>
                              <a:ea typeface="Cambria Math" pitchFamily="18" charset="0"/>
                            </a:rPr>
                            <m:t>η</m:t>
                          </m:r>
                        </m:e>
                        <m:sub>
                          <m:r>
                            <m:rPr>
                              <m:sty m:val="p"/>
                            </m:rPr>
                            <a:rPr lang="es-EC" sz="2000">
                              <a:latin typeface="Cambria Math" pitchFamily="18" charset="0"/>
                              <a:ea typeface="Cambria Math" pitchFamily="18" charset="0"/>
                            </a:rPr>
                            <m:t>Sist</m:t>
                          </m:r>
                          <m:r>
                            <a:rPr lang="es-EC" sz="2000">
                              <a:latin typeface="Cambria Math" pitchFamily="18" charset="0"/>
                              <a:ea typeface="Cambria Math" pitchFamily="18" charset="0"/>
                            </a:rPr>
                            <m:t> </m:t>
                          </m:r>
                          <m:r>
                            <m:rPr>
                              <m:sty m:val="p"/>
                            </m:rPr>
                            <a:rPr lang="es-EC" sz="2000">
                              <a:latin typeface="Cambria Math" pitchFamily="18" charset="0"/>
                              <a:ea typeface="Cambria Math" pitchFamily="18" charset="0"/>
                            </a:rPr>
                            <m:t>Distribuci</m:t>
                          </m:r>
                          <m:r>
                            <a:rPr lang="es-EC" sz="2000">
                              <a:latin typeface="Cambria Math" pitchFamily="18" charset="0"/>
                              <a:ea typeface="Cambria Math" pitchFamily="18" charset="0"/>
                            </a:rPr>
                            <m:t>ó</m:t>
                          </m:r>
                          <m:r>
                            <m:rPr>
                              <m:sty m:val="p"/>
                            </m:rPr>
                            <a:rPr lang="es-EC" sz="2000">
                              <a:latin typeface="Cambria Math" pitchFamily="18" charset="0"/>
                              <a:ea typeface="Cambria Math" pitchFamily="18" charset="0"/>
                            </a:rPr>
                            <m:t>n</m:t>
                          </m:r>
                          <m:r>
                            <a:rPr lang="es-EC" sz="2000">
                              <a:latin typeface="Cambria Math" pitchFamily="18" charset="0"/>
                              <a:ea typeface="Cambria Math" pitchFamily="18" charset="0"/>
                            </a:rPr>
                            <m:t> </m:t>
                          </m:r>
                          <m:r>
                            <m:rPr>
                              <m:sty m:val="p"/>
                            </m:rPr>
                            <a:rPr lang="es-EC" sz="2000">
                              <a:latin typeface="Cambria Math" pitchFamily="18" charset="0"/>
                              <a:ea typeface="Cambria Math" pitchFamily="18" charset="0"/>
                            </a:rPr>
                            <m:t>HCAM</m:t>
                          </m:r>
                        </m:sub>
                      </m:sSub>
                      <m:r>
                        <a:rPr lang="es-ES" sz="2000" i="1">
                          <a:latin typeface="Cambria Math" pitchFamily="18" charset="0"/>
                          <a:ea typeface="Cambria Math" pitchFamily="18" charset="0"/>
                        </a:rPr>
                        <m:t>=</m:t>
                      </m:r>
                      <m:r>
                        <a:rPr lang="es-EC" sz="2000" i="1">
                          <a:latin typeface="Cambria Math" pitchFamily="18" charset="0"/>
                          <a:ea typeface="Cambria Math" pitchFamily="18" charset="0"/>
                        </a:rPr>
                        <m:t>89,30%</m:t>
                      </m:r>
                    </m:oMath>
                  </m:oMathPara>
                </a14:m>
                <a:endParaRPr lang="es-EC" sz="2000" dirty="0">
                  <a:latin typeface="Cambria Math" pitchFamily="18" charset="0"/>
                  <a:ea typeface="Cambria Math" pitchFamily="18"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2953319" y="3073524"/>
                <a:ext cx="3668825" cy="400110"/>
              </a:xfrm>
              <a:prstGeom prst="rect">
                <a:avLst/>
              </a:prstGeom>
              <a:blipFill rotWithShape="1">
                <a:blip r:embed="rId4"/>
                <a:stretch>
                  <a:fillRect b="-909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392673" y="4664339"/>
                <a:ext cx="2946922" cy="400091"/>
              </a:xfrm>
              <a:prstGeom prst="rect">
                <a:avLst/>
              </a:prstGeom>
            </p:spPr>
            <p:txBody>
              <a:bodyPr wrap="none" lIns="91421" tIns="45711" rIns="91421" bIns="45711">
                <a:spAutoFit/>
              </a:bodyPr>
              <a:lstStyle/>
              <a:p>
                <a:pPr/>
                <a14:m>
                  <m:oMathPara xmlns:m="http://schemas.openxmlformats.org/officeDocument/2006/math">
                    <m:oMathParaPr>
                      <m:jc m:val="centerGroup"/>
                    </m:oMathParaPr>
                    <m:oMath xmlns:m="http://schemas.openxmlformats.org/officeDocument/2006/math">
                      <m:sSub>
                        <m:sSubPr>
                          <m:ctrlPr>
                            <a:rPr lang="es-EC" sz="2000" b="1" i="1">
                              <a:latin typeface="Cambria Math"/>
                              <a:ea typeface="Cambria Math" pitchFamily="18" charset="0"/>
                            </a:rPr>
                          </m:ctrlPr>
                        </m:sSubPr>
                        <m:e>
                          <m:r>
                            <a:rPr lang="es-ES" sz="2000" b="1">
                              <a:latin typeface="Cambria Math" pitchFamily="18" charset="0"/>
                              <a:ea typeface="Cambria Math" pitchFamily="18" charset="0"/>
                            </a:rPr>
                            <m:t>𝛈</m:t>
                          </m:r>
                        </m:e>
                        <m:sub>
                          <m:r>
                            <a:rPr lang="es-ES" sz="2000" b="1">
                              <a:latin typeface="Cambria Math" pitchFamily="18" charset="0"/>
                              <a:ea typeface="Cambria Math" pitchFamily="18" charset="0"/>
                            </a:rPr>
                            <m:t>𝐬𝐢𝐬𝐭𝐞𝐦𝐚</m:t>
                          </m:r>
                          <m:r>
                            <a:rPr lang="es-ES" sz="2000" b="1">
                              <a:latin typeface="Cambria Math" pitchFamily="18" charset="0"/>
                              <a:ea typeface="Cambria Math" pitchFamily="18" charset="0"/>
                            </a:rPr>
                            <m:t> </m:t>
                          </m:r>
                          <m:r>
                            <a:rPr lang="es-ES" sz="2000" b="1">
                              <a:latin typeface="Cambria Math" pitchFamily="18" charset="0"/>
                              <a:ea typeface="Cambria Math" pitchFamily="18" charset="0"/>
                            </a:rPr>
                            <m:t>𝐇𝐂𝐀𝐌</m:t>
                          </m:r>
                        </m:sub>
                      </m:sSub>
                      <m:r>
                        <a:rPr lang="es-ES" sz="2000" b="1">
                          <a:latin typeface="Cambria Math" pitchFamily="18" charset="0"/>
                          <a:ea typeface="Cambria Math" pitchFamily="18" charset="0"/>
                        </a:rPr>
                        <m:t>=</m:t>
                      </m:r>
                      <m:r>
                        <a:rPr lang="es-ES" sz="2000" b="1" i="1">
                          <a:latin typeface="Cambria Math" pitchFamily="18" charset="0"/>
                          <a:ea typeface="Cambria Math" pitchFamily="18" charset="0"/>
                        </a:rPr>
                        <m:t>𝟕𝟒</m:t>
                      </m:r>
                      <m:r>
                        <a:rPr lang="es-ES" sz="2000" b="1" i="1">
                          <a:latin typeface="Cambria Math" pitchFamily="18" charset="0"/>
                          <a:ea typeface="Cambria Math" pitchFamily="18" charset="0"/>
                        </a:rPr>
                        <m:t>,</m:t>
                      </m:r>
                      <m:r>
                        <a:rPr lang="es-ES" sz="2000" b="1" i="1">
                          <a:latin typeface="Cambria Math" pitchFamily="18" charset="0"/>
                          <a:ea typeface="Cambria Math" pitchFamily="18" charset="0"/>
                        </a:rPr>
                        <m:t>𝟔𝟐</m:t>
                      </m:r>
                      <m:r>
                        <a:rPr lang="es-ES" sz="2000" b="1" i="1">
                          <a:latin typeface="Cambria Math" pitchFamily="18" charset="0"/>
                          <a:ea typeface="Cambria Math" pitchFamily="18" charset="0"/>
                        </a:rPr>
                        <m:t>%</m:t>
                      </m:r>
                    </m:oMath>
                  </m:oMathPara>
                </a14:m>
                <a:endParaRPr lang="es-EC" sz="2000" b="1" dirty="0">
                  <a:latin typeface="Cambria Math" pitchFamily="18" charset="0"/>
                  <a:ea typeface="Cambria Math" pitchFamily="18"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3392673" y="4664339"/>
                <a:ext cx="2946922" cy="400091"/>
              </a:xfrm>
              <a:prstGeom prst="rect">
                <a:avLst/>
              </a:prstGeom>
              <a:blipFill rotWithShape="1">
                <a:blip r:embed="rId5"/>
                <a:stretch>
                  <a:fillRect b="-10606"/>
                </a:stretch>
              </a:blipFill>
            </p:spPr>
            <p:txBody>
              <a:bodyPr/>
              <a:lstStyle/>
              <a:p>
                <a:r>
                  <a:rPr lang="es-ES">
                    <a:noFill/>
                  </a:rPr>
                  <a:t> </a:t>
                </a:r>
              </a:p>
            </p:txBody>
          </p:sp>
        </mc:Fallback>
      </mc:AlternateContent>
    </p:spTree>
    <p:extLst>
      <p:ext uri="{BB962C8B-B14F-4D97-AF65-F5344CB8AC3E}">
        <p14:creationId xmlns:p14="http://schemas.microsoft.com/office/powerpoint/2010/main" val="1897758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800" smtClean="0"/>
              <a:t>Medidas de ahorro energético </a:t>
            </a:r>
            <a:br>
              <a:rPr lang="es-ES" sz="2800" smtClean="0"/>
            </a:br>
            <a:r>
              <a:rPr lang="es-ES" sz="280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REGULACIÓN DEL EXCESO DE AIRE.</a:t>
            </a:r>
          </a:p>
          <a:p>
            <a:pPr marL="109705" indent="0">
              <a:buNone/>
            </a:pPr>
            <a:r>
              <a:rPr lang="es-ES" sz="1700" smtClean="0"/>
              <a:t>La magnitud del exceso de aire requerido por una caldera varía principalmente de acuerdo al tipo de combustible y a la tecnología del quemador (Ministerio de Energía y Minas de Perú, 2004).</a:t>
            </a:r>
            <a:endParaRPr lang="es-EC" sz="17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52" y="3321738"/>
            <a:ext cx="3497580" cy="241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p:nvPr/>
        </p:nvCxnSpPr>
        <p:spPr>
          <a:xfrm flipH="1">
            <a:off x="4139952" y="5036367"/>
            <a:ext cx="432048" cy="0"/>
          </a:xfrm>
          <a:prstGeom prst="straightConnector1">
            <a:avLst/>
          </a:prstGeom>
          <a:ln w="34925" cmpd="sng">
            <a:tailEnd type="arrow"/>
          </a:ln>
        </p:spPr>
        <p:style>
          <a:lnRef idx="1">
            <a:schemeClr val="accent1"/>
          </a:lnRef>
          <a:fillRef idx="0">
            <a:schemeClr val="accent1"/>
          </a:fillRef>
          <a:effectRef idx="0">
            <a:schemeClr val="accent1"/>
          </a:effectRef>
          <a:fontRef idx="minor">
            <a:schemeClr val="tx1"/>
          </a:fontRef>
        </p:style>
      </p:cxnSp>
      <p:sp>
        <p:nvSpPr>
          <p:cNvPr id="13" name="2 Marcador de contenido"/>
          <p:cNvSpPr txBox="1">
            <a:spLocks/>
          </p:cNvSpPr>
          <p:nvPr/>
        </p:nvSpPr>
        <p:spPr>
          <a:xfrm>
            <a:off x="4499992" y="4390793"/>
            <a:ext cx="4248472" cy="1543715"/>
          </a:xfrm>
          <a:prstGeom prst="rect">
            <a:avLst/>
          </a:prstGeom>
        </p:spPr>
        <p:txBody>
          <a:bodyPr vert="horz" lIns="91421" tIns="45711" rIns="91421" bIns="45711">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buNone/>
            </a:pPr>
            <a:r>
              <a:rPr lang="es-ES" sz="1700" dirty="0"/>
              <a:t>Los calderos trabajan actualmente con un 51% de exceso de aire, para el presente estudio se propone ajustar el exceso de aire a un 10%.</a:t>
            </a:r>
            <a:endParaRPr lang="es-EC" sz="1700" dirty="0"/>
          </a:p>
        </p:txBody>
      </p:sp>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800" smtClean="0"/>
              <a:t>Medidas de ahorro energético </a:t>
            </a:r>
            <a:br>
              <a:rPr lang="es-ES" sz="2800" smtClean="0"/>
            </a:br>
            <a:r>
              <a:rPr lang="es-ES" sz="280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85708" lvl="2" indent="0">
              <a:buNone/>
            </a:pPr>
            <a:r>
              <a:rPr lang="es-ES" sz="1700" b="1" smtClean="0"/>
              <a:t>REGULACIÓN DEL EXCESO DE AIRE.</a:t>
            </a:r>
          </a:p>
          <a:p>
            <a:pPr marL="109705" indent="0">
              <a:buNone/>
            </a:pPr>
            <a:endParaRPr lang="es-ES" sz="1700" smtClean="0"/>
          </a:p>
          <a:p>
            <a:pPr marL="109705" indent="0">
              <a:buNone/>
            </a:pPr>
            <a:endParaRPr lang="es-ES" sz="1700" smtClean="0"/>
          </a:p>
          <a:p>
            <a:pPr marL="109705" indent="0">
              <a:buNone/>
            </a:pPr>
            <a:endParaRPr lang="es-ES" sz="1700" smtClean="0"/>
          </a:p>
          <a:p>
            <a:r>
              <a:rPr lang="es-ES" sz="1700" smtClean="0"/>
              <a:t>El consumo de combustible para generar la misma cantidad de vapor requerida actualmente de 22’982.979,52 MJ, con una eficiencia de calderos de 85,79% sería 197359,16 galones de diesel; es decir se ahorra 5250,84 galones al reducir el exceso de aire al 10% y sin realizar mejoras en el sistema de distribución. </a:t>
            </a:r>
          </a:p>
          <a:p>
            <a:r>
              <a:rPr lang="es-ES" sz="1700" smtClean="0"/>
              <a:t>La aplicación de esta mejora tiene como consecuencia el aumento de emisiones de CO</a:t>
            </a:r>
            <a:r>
              <a:rPr lang="es-ES" sz="1700" baseline="-25000" smtClean="0"/>
              <a:t>2</a:t>
            </a:r>
            <a:r>
              <a:rPr lang="es-ES" sz="1700" smtClean="0"/>
              <a:t> al ambiente; así, el porcentaje medido de CO</a:t>
            </a:r>
            <a:r>
              <a:rPr lang="es-ES" sz="1700" baseline="-25000" smtClean="0"/>
              <a:t>2</a:t>
            </a:r>
            <a:r>
              <a:rPr lang="es-ES" sz="1700" smtClean="0"/>
              <a:t> en el año 2013 fue de 10,35% y con la reducción del exceso de aire al 10% aumenta la emisión a un 14,43%. Aunque no existe una regulación en cuanto a las emisiones de CO</a:t>
            </a:r>
            <a:r>
              <a:rPr lang="es-ES" sz="1700" baseline="-25000" smtClean="0"/>
              <a:t>2</a:t>
            </a:r>
            <a:r>
              <a:rPr lang="es-ES" sz="1700" smtClean="0"/>
              <a:t> se debe tomar en cuenta que esto aumenta la concentración de los gases de efecto invernadero que impactan en el cambio climático.</a:t>
            </a:r>
          </a:p>
          <a:p>
            <a:pPr marL="109705" indent="0">
              <a:buNone/>
            </a:pPr>
            <a:endParaRPr lang="es-ES" sz="1700" dirty="0"/>
          </a:p>
        </p:txBody>
      </p:sp>
      <mc:AlternateContent xmlns:mc="http://schemas.openxmlformats.org/markup-compatibility/2006" xmlns:a14="http://schemas.microsoft.com/office/drawing/2010/main">
        <mc:Choice Requires="a14">
          <p:sp>
            <p:nvSpPr>
              <p:cNvPr id="7" name="6 Rectángulo"/>
              <p:cNvSpPr/>
              <p:nvPr/>
            </p:nvSpPr>
            <p:spPr>
              <a:xfrm>
                <a:off x="2771802" y="2341949"/>
                <a:ext cx="3401085" cy="400091"/>
              </a:xfrm>
              <a:prstGeom prst="rect">
                <a:avLst/>
              </a:prstGeom>
            </p:spPr>
            <p:txBody>
              <a:bodyPr wrap="none" lIns="91421" tIns="45711" rIns="91421" bIns="45711">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a:ea typeface="Cambria Math" pitchFamily="18" charset="0"/>
                            </a:rPr>
                          </m:ctrlPr>
                        </m:sSubPr>
                        <m:e>
                          <m:r>
                            <m:rPr>
                              <m:sty m:val="p"/>
                            </m:rPr>
                            <a:rPr lang="es-ES" sz="2000">
                              <a:latin typeface="Cambria Math" pitchFamily="18" charset="0"/>
                              <a:ea typeface="Cambria Math" pitchFamily="18" charset="0"/>
                            </a:rPr>
                            <m:t>η</m:t>
                          </m:r>
                        </m:e>
                        <m:sub>
                          <m:r>
                            <m:rPr>
                              <m:sty m:val="p"/>
                            </m:rPr>
                            <a:rPr lang="es-EC" sz="2000">
                              <a:latin typeface="Cambria Math" pitchFamily="18" charset="0"/>
                              <a:ea typeface="Cambria Math" pitchFamily="18" charset="0"/>
                            </a:rPr>
                            <m:t>Calderos</m:t>
                          </m:r>
                          <m:r>
                            <a:rPr lang="es-EC" sz="2000">
                              <a:latin typeface="Cambria Math" pitchFamily="18" charset="0"/>
                              <a:ea typeface="Cambria Math" pitchFamily="18" charset="0"/>
                            </a:rPr>
                            <m:t> </m:t>
                          </m:r>
                          <m:r>
                            <m:rPr>
                              <m:sty m:val="p"/>
                            </m:rPr>
                            <a:rPr lang="es-EC" sz="2000">
                              <a:latin typeface="Cambria Math" pitchFamily="18" charset="0"/>
                              <a:ea typeface="Cambria Math" pitchFamily="18" charset="0"/>
                            </a:rPr>
                            <m:t>HCAM</m:t>
                          </m:r>
                          <m:r>
                            <a:rPr lang="es-ES" sz="2000" i="1">
                              <a:latin typeface="Cambria Math"/>
                              <a:ea typeface="Cambria Math" pitchFamily="18" charset="0"/>
                            </a:rPr>
                            <m:t> 10%</m:t>
                          </m:r>
                        </m:sub>
                      </m:sSub>
                      <m:r>
                        <a:rPr lang="es-ES" sz="2000" i="1">
                          <a:latin typeface="Cambria Math" pitchFamily="18" charset="0"/>
                          <a:ea typeface="Cambria Math" pitchFamily="18" charset="0"/>
                        </a:rPr>
                        <m:t>=</m:t>
                      </m:r>
                      <m:r>
                        <a:rPr lang="es-EC" sz="2000" i="1">
                          <a:latin typeface="Cambria Math" pitchFamily="18" charset="0"/>
                          <a:ea typeface="Cambria Math" pitchFamily="18" charset="0"/>
                        </a:rPr>
                        <m:t>8</m:t>
                      </m:r>
                      <m:r>
                        <a:rPr lang="es-ES" sz="2000" i="1">
                          <a:latin typeface="Cambria Math"/>
                          <a:ea typeface="Cambria Math" pitchFamily="18" charset="0"/>
                        </a:rPr>
                        <m:t>5</m:t>
                      </m:r>
                      <m:r>
                        <a:rPr lang="es-EC" sz="2000" i="1">
                          <a:latin typeface="Cambria Math" pitchFamily="18" charset="0"/>
                          <a:ea typeface="Cambria Math" pitchFamily="18" charset="0"/>
                        </a:rPr>
                        <m:t>,7</m:t>
                      </m:r>
                      <m:r>
                        <a:rPr lang="es-ES" sz="2000" i="1">
                          <a:latin typeface="Cambria Math"/>
                          <a:ea typeface="Cambria Math" pitchFamily="18" charset="0"/>
                        </a:rPr>
                        <m:t>9</m:t>
                      </m:r>
                      <m:r>
                        <a:rPr lang="es-EC" sz="2000" i="1">
                          <a:latin typeface="Cambria Math" pitchFamily="18" charset="0"/>
                          <a:ea typeface="Cambria Math" pitchFamily="18" charset="0"/>
                        </a:rPr>
                        <m:t>%</m:t>
                      </m:r>
                    </m:oMath>
                  </m:oMathPara>
                </a14:m>
                <a:endParaRPr lang="es-EC" sz="2000" dirty="0">
                  <a:latin typeface="Cambria Math" pitchFamily="18" charset="0"/>
                  <a:ea typeface="Cambria Math" pitchFamily="18" charset="0"/>
                </a:endParaRPr>
              </a:p>
            </p:txBody>
          </p:sp>
        </mc:Choice>
        <mc:Fallback xmlns="">
          <p:sp>
            <p:nvSpPr>
              <p:cNvPr id="7" name="6 Rectángulo"/>
              <p:cNvSpPr>
                <a:spLocks noRot="1" noChangeAspect="1" noMove="1" noResize="1" noEditPoints="1" noAdjustHandles="1" noChangeArrowheads="1" noChangeShapeType="1" noTextEdit="1"/>
              </p:cNvSpPr>
              <p:nvPr/>
            </p:nvSpPr>
            <p:spPr>
              <a:xfrm>
                <a:off x="2771802" y="2341949"/>
                <a:ext cx="3401085" cy="400091"/>
              </a:xfrm>
              <a:prstGeom prst="rect">
                <a:avLst/>
              </a:prstGeom>
              <a:blipFill rotWithShape="1">
                <a:blip r:embed="rId2"/>
                <a:stretch>
                  <a:fillRect b="-7576"/>
                </a:stretch>
              </a:blipFill>
            </p:spPr>
            <p:txBody>
              <a:bodyPr/>
              <a:lstStyle/>
              <a:p>
                <a:r>
                  <a:rPr lang="es-ES">
                    <a:noFill/>
                  </a:rPr>
                  <a:t> </a:t>
                </a:r>
              </a:p>
            </p:txBody>
          </p:sp>
        </mc:Fallback>
      </mc:AlternateContent>
    </p:spTree>
    <p:extLst>
      <p:ext uri="{BB962C8B-B14F-4D97-AF65-F5344CB8AC3E}">
        <p14:creationId xmlns:p14="http://schemas.microsoft.com/office/powerpoint/2010/main" val="290815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800" smtClean="0"/>
              <a:t>Medidas de ahorro energético </a:t>
            </a:r>
            <a:br>
              <a:rPr lang="es-ES" sz="2800" smtClean="0"/>
            </a:br>
            <a:r>
              <a:rPr lang="es-ES" sz="280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Autofit/>
          </a:bodyPr>
          <a:lstStyle/>
          <a:p>
            <a:pPr marL="85708" lvl="2" indent="0">
              <a:buNone/>
            </a:pPr>
            <a:r>
              <a:rPr lang="es-ES" sz="1700" b="1" dirty="0" smtClean="0"/>
              <a:t>AISLAMIENTO TÉRMICO DE TUBERÍAS DE DISTRIBUCIÓN Y DEL TANQUE DE RECUPERACIÓN DE CONDENSADO</a:t>
            </a:r>
          </a:p>
          <a:p>
            <a:r>
              <a:rPr lang="es-ES" sz="1700" dirty="0" smtClean="0"/>
              <a:t>Para </a:t>
            </a:r>
            <a:r>
              <a:rPr lang="es-ES" sz="1700" dirty="0" smtClean="0"/>
              <a:t>mitigar las pérdidas en tuberías de distribución, se propone realizar la instalación de aislamiento térmico a las tuberías que presentan secciones descubiertas de manera parcial y total. </a:t>
            </a:r>
          </a:p>
          <a:p>
            <a:r>
              <a:rPr lang="es-ES" sz="1700" dirty="0" smtClean="0"/>
              <a:t>Actualmente las pérdidas por tuberías sin aislamiento llegan a ser 126185,61kWh, con la medida de aislar las tuberías identificadas se llega a ahorrar 115694,48kWh.</a:t>
            </a:r>
          </a:p>
          <a:p>
            <a:r>
              <a:rPr lang="es-ES" sz="1700" dirty="0" smtClean="0"/>
              <a:t>Actualmente las pérdidas por falta de aislamiento en el tanque de recuperación de condensado llegan a ser 48432,10kWh, con la medida de aislar el tanque se llega a ahorrar 44120,45kWh.</a:t>
            </a:r>
          </a:p>
          <a:p>
            <a:pPr marL="109705" indent="0">
              <a:buNone/>
            </a:pPr>
            <a:endParaRPr lang="es-ES" sz="1700" dirty="0"/>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80" y="4948831"/>
            <a:ext cx="1658112" cy="124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948831"/>
            <a:ext cx="1658112" cy="124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199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Clasificación de los Hospitales</a:t>
            </a:r>
            <a:endParaRPr lang="es-ES" sz="29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2400" smtClean="0">
                <a:latin typeface="Arial" pitchFamily="34" charset="0"/>
                <a:cs typeface="Arial" pitchFamily="34" charset="0"/>
              </a:rPr>
              <a:t>	</a:t>
            </a:r>
            <a:endParaRPr lang="es-EC" sz="2400" dirty="0" smtClean="0">
              <a:latin typeface="Arial" pitchFamily="34" charset="0"/>
              <a:cs typeface="Arial"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539554" y="1673475"/>
            <a:ext cx="7920879" cy="4806972"/>
          </a:xfrm>
          <a:prstGeom prst="rect">
            <a:avLst/>
          </a:prstGeom>
          <a:noFill/>
          <a:ln w="9525">
            <a:noFill/>
            <a:miter lim="800000"/>
            <a:headEnd/>
            <a:tailEnd/>
          </a:ln>
          <a:effectLst/>
        </p:spPr>
      </p:pic>
    </p:spTree>
    <p:extLst>
      <p:ext uri="{BB962C8B-B14F-4D97-AF65-F5344CB8AC3E}">
        <p14:creationId xmlns:p14="http://schemas.microsoft.com/office/powerpoint/2010/main" val="65211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19892"/>
            <a:ext cx="8229600" cy="1008027"/>
          </a:xfrm>
        </p:spPr>
        <p:txBody>
          <a:bodyPr>
            <a:noAutofit/>
          </a:bodyPr>
          <a:lstStyle/>
          <a:p>
            <a:r>
              <a:rPr lang="es-ES" sz="2900" smtClean="0"/>
              <a:t>Simulación de resultados</a:t>
            </a:r>
            <a:br>
              <a:rPr lang="es-ES" sz="2900" smtClean="0"/>
            </a:br>
            <a:r>
              <a:rPr lang="es-ES" sz="2900" smtClean="0"/>
              <a:t>SISTEMA ELÉCTRICO</a:t>
            </a:r>
            <a:endParaRPr lang="es-ES" sz="2900"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6" y="4104183"/>
            <a:ext cx="4797229" cy="23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005" y="1779181"/>
            <a:ext cx="4797229" cy="238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0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19892"/>
            <a:ext cx="8229600" cy="1008027"/>
          </a:xfrm>
        </p:spPr>
        <p:txBody>
          <a:bodyPr>
            <a:noAutofit/>
          </a:bodyPr>
          <a:lstStyle/>
          <a:p>
            <a:r>
              <a:rPr lang="es-ES" sz="2900" smtClean="0"/>
              <a:t>Simulación de resultados</a:t>
            </a:r>
            <a:br>
              <a:rPr lang="es-ES" sz="2900" smtClean="0"/>
            </a:br>
            <a:r>
              <a:rPr lang="es-ES" sz="2900" smtClean="0"/>
              <a:t>SISTEMA ELÉCTRICO</a:t>
            </a:r>
            <a:endParaRPr lang="es-ES" sz="2900" dirty="0"/>
          </a:p>
        </p:txBody>
      </p:sp>
      <p:sp>
        <p:nvSpPr>
          <p:cNvPr id="3" name="2 Marcador de contenido"/>
          <p:cNvSpPr>
            <a:spLocks noGrp="1"/>
          </p:cNvSpPr>
          <p:nvPr>
            <p:ph idx="1"/>
          </p:nvPr>
        </p:nvSpPr>
        <p:spPr>
          <a:xfrm>
            <a:off x="457201" y="1855373"/>
            <a:ext cx="8229600" cy="4409050"/>
          </a:xfrm>
        </p:spPr>
        <p:txBody>
          <a:bodyPr>
            <a:noAutofit/>
          </a:bodyPr>
          <a:lstStyle/>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endParaRPr lang="es-ES" sz="1700" b="1" dirty="0" smtClean="0"/>
          </a:p>
          <a:p>
            <a:pPr marL="85708" lvl="2" indent="0">
              <a:buNone/>
            </a:pPr>
            <a:r>
              <a:rPr lang="es-ES" sz="1700" dirty="0" smtClean="0">
                <a:solidFill>
                  <a:schemeClr val="tx1"/>
                </a:solidFill>
              </a:rPr>
              <a:t>De acuerdo a la tabla anterior se observa que aplicando las medidas de ahorro propuestas anteriormente se puede llegar a reducir los indicadores energéticos entre un 15.5% y un 25% dependiendo de la tecnología de lámparas a utilizar.</a:t>
            </a:r>
          </a:p>
          <a:p>
            <a:pPr marL="85708" lvl="2" indent="0">
              <a:buNone/>
            </a:pPr>
            <a:endParaRPr lang="es-ES" sz="1700" dirty="0">
              <a:solidFill>
                <a:schemeClr val="tx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112866"/>
            <a:ext cx="6396305" cy="27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75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900" smtClean="0"/>
              <a:t>Simulación de resultados</a:t>
            </a:r>
            <a:br>
              <a:rPr lang="es-ES" sz="2900" smtClean="0"/>
            </a:br>
            <a:r>
              <a:rPr lang="es-ES" sz="290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Autofit/>
          </a:bodyPr>
          <a:lstStyle/>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r>
              <a:rPr lang="es-ES" sz="1800" smtClean="0"/>
              <a:t>Con las medidas de ahorro propuestas se logra mejorar la eficiencia del sistema térmico del HCAM de 74,62% a 78,58%.</a:t>
            </a:r>
          </a:p>
          <a:p>
            <a:pPr marL="109705" indent="0">
              <a:buNone/>
            </a:pPr>
            <a:endParaRPr lang="es-ES" sz="1700" dirty="0"/>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087" y="1889967"/>
            <a:ext cx="4329113" cy="151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059" y="3606963"/>
            <a:ext cx="4749165" cy="157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01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900" smtClean="0"/>
              <a:t>Simulación de resultados</a:t>
            </a:r>
            <a:br>
              <a:rPr lang="es-ES" sz="2900" smtClean="0"/>
            </a:br>
            <a:r>
              <a:rPr lang="es-ES" sz="290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Autofit/>
          </a:bodyPr>
          <a:lstStyle/>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r>
              <a:rPr lang="es-ES" sz="1800" smtClean="0"/>
              <a:t>Los indicadores energéticos del sistema térmico con respecto al consumo de diesel pueden llegar a reducirse en un 5%, mientras que al utilizar el consumo de vapor en el cálculo se llega a reducir en un 2.5%; esto se debe a que la producción de vapor se ve afectada por la eficiencia de los calderos.</a:t>
            </a:r>
          </a:p>
          <a:p>
            <a:pPr marL="109705" indent="0">
              <a:buNone/>
            </a:pPr>
            <a:endParaRPr lang="es-ES" sz="17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15951"/>
            <a:ext cx="53149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22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900" dirty="0" smtClean="0"/>
              <a:t>Comparación de indicadores energéticos mejorados</a:t>
            </a:r>
            <a:endParaRPr lang="es-ES" sz="2900" dirty="0"/>
          </a:p>
        </p:txBody>
      </p:sp>
      <p:sp>
        <p:nvSpPr>
          <p:cNvPr id="3" name="2 Marcador de contenido"/>
          <p:cNvSpPr>
            <a:spLocks noGrp="1"/>
          </p:cNvSpPr>
          <p:nvPr>
            <p:ph idx="1"/>
          </p:nvPr>
        </p:nvSpPr>
        <p:spPr>
          <a:xfrm>
            <a:off x="457201" y="1852053"/>
            <a:ext cx="8229600" cy="4409050"/>
          </a:xfrm>
        </p:spPr>
        <p:txBody>
          <a:bodyPr>
            <a:noAutofit/>
          </a:bodyPr>
          <a:lstStyle/>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r>
              <a:rPr lang="es-ES" sz="1800" smtClean="0"/>
              <a:t>Aplicando las medidas de ahorro propuestas, el consumo eléctrico se acerca a la tendencia de consumo de los hospitales chilenos. Mientras que el consumo de combustibles se logra reducir los índices en un 2.5%, lo cual no es suficiente para acercarse a los valores de los hospitales públicos de Chile.</a:t>
            </a:r>
          </a:p>
          <a:p>
            <a:pPr marL="109705" indent="0">
              <a:buNone/>
            </a:pPr>
            <a:endParaRPr lang="es-ES" sz="17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2860348776"/>
              </p:ext>
            </p:extLst>
          </p:nvPr>
        </p:nvGraphicFramePr>
        <p:xfrm>
          <a:off x="685127" y="1907243"/>
          <a:ext cx="3742857" cy="2463509"/>
        </p:xfrm>
        <a:graphic>
          <a:graphicData uri="http://schemas.openxmlformats.org/presentationml/2006/ole">
            <mc:AlternateContent xmlns:mc="http://schemas.openxmlformats.org/markup-compatibility/2006">
              <mc:Choice xmlns:v="urn:schemas-microsoft-com:vml" Requires="v">
                <p:oleObj spid="_x0000_s10293" name="Imagen de mapa de bits" r:id="rId3" imgW="6238095" imgH="4105848" progId="Paint.Picture">
                  <p:embed/>
                </p:oleObj>
              </mc:Choice>
              <mc:Fallback>
                <p:oleObj name="Imagen de mapa de bits" r:id="rId3" imgW="6238095" imgH="4105848"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27" y="1907243"/>
                        <a:ext cx="3742857" cy="2463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3574418164"/>
              </p:ext>
            </p:extLst>
          </p:nvPr>
        </p:nvGraphicFramePr>
        <p:xfrm>
          <a:off x="4550826" y="1911968"/>
          <a:ext cx="3909606" cy="2371429"/>
        </p:xfrm>
        <a:graphic>
          <a:graphicData uri="http://schemas.openxmlformats.org/presentationml/2006/ole">
            <mc:AlternateContent xmlns:mc="http://schemas.openxmlformats.org/markup-compatibility/2006">
              <mc:Choice xmlns:v="urn:schemas-microsoft-com:vml" Requires="v">
                <p:oleObj spid="_x0000_s10294" name="Imagen de mapa de bits" r:id="rId5" imgW="6516010" imgH="3952381" progId="Paint.Picture">
                  <p:embed/>
                </p:oleObj>
              </mc:Choice>
              <mc:Fallback>
                <p:oleObj name="Imagen de mapa de bits" r:id="rId5" imgW="6516010" imgH="3952381"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0826" y="1911968"/>
                        <a:ext cx="3909606" cy="2371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2 Marcador de contenido"/>
          <p:cNvSpPr txBox="1">
            <a:spLocks/>
          </p:cNvSpPr>
          <p:nvPr/>
        </p:nvSpPr>
        <p:spPr>
          <a:xfrm>
            <a:off x="845718" y="4536231"/>
            <a:ext cx="7128792" cy="489894"/>
          </a:xfrm>
          <a:prstGeom prst="rect">
            <a:avLst/>
          </a:prstGeom>
        </p:spPr>
        <p:txBody>
          <a:bodyPr vert="horz" lIns="91421" tIns="45711" rIns="91421" bIns="45711">
            <a:noAutofit/>
          </a:bodyPr>
          <a:lstStyle>
            <a:lvl1pPr marL="365685" indent="-25598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234" indent="-246837"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356" indent="-219411"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336" indent="-20112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605" indent="-182843"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16" indent="-182843"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427" indent="-182843"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55" indent="-182843"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824" indent="-182843"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Font typeface="Georgia"/>
              <a:buNone/>
            </a:pPr>
            <a:r>
              <a:rPr lang="es-ES" sz="1200" dirty="0" smtClean="0"/>
              <a:t>Comparación de los índices energéticos del HCAM con hospitales de Chile</a:t>
            </a:r>
            <a:endParaRPr lang="es-ES" sz="1200" dirty="0"/>
          </a:p>
        </p:txBody>
      </p:sp>
    </p:spTree>
    <p:extLst>
      <p:ext uri="{BB962C8B-B14F-4D97-AF65-F5344CB8AC3E}">
        <p14:creationId xmlns:p14="http://schemas.microsoft.com/office/powerpoint/2010/main" val="209896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900" dirty="0" smtClean="0"/>
              <a:t>Comparación de indicadores energéticos mejorados</a:t>
            </a:r>
            <a:endParaRPr lang="es-ES" sz="2900" dirty="0"/>
          </a:p>
        </p:txBody>
      </p:sp>
      <p:sp>
        <p:nvSpPr>
          <p:cNvPr id="3" name="2 Marcador de contenido"/>
          <p:cNvSpPr>
            <a:spLocks noGrp="1"/>
          </p:cNvSpPr>
          <p:nvPr>
            <p:ph idx="1"/>
          </p:nvPr>
        </p:nvSpPr>
        <p:spPr>
          <a:xfrm>
            <a:off x="457201" y="1852053"/>
            <a:ext cx="8229600" cy="4409050"/>
          </a:xfrm>
        </p:spPr>
        <p:txBody>
          <a:bodyPr>
            <a:noAutofit/>
          </a:bodyPr>
          <a:lstStyle/>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7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2 Marcador de contenido"/>
          <p:cNvSpPr txBox="1">
            <a:spLocks/>
          </p:cNvSpPr>
          <p:nvPr/>
        </p:nvSpPr>
        <p:spPr>
          <a:xfrm>
            <a:off x="845718" y="4536231"/>
            <a:ext cx="7128792" cy="489894"/>
          </a:xfrm>
          <a:prstGeom prst="rect">
            <a:avLst/>
          </a:prstGeom>
        </p:spPr>
        <p:txBody>
          <a:bodyPr vert="horz" lIns="91421" tIns="45711" rIns="91421" bIns="45711">
            <a:noAutofit/>
          </a:bodyPr>
          <a:lstStyle>
            <a:lvl1pPr marL="365685" indent="-25598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234" indent="-246837"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356" indent="-219411"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336" indent="-20112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605" indent="-182843"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16" indent="-182843"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427" indent="-182843"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55" indent="-182843"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824" indent="-182843"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Font typeface="Georgia"/>
              <a:buNone/>
            </a:pPr>
            <a:r>
              <a:rPr lang="es-ES" sz="1200" dirty="0" smtClean="0"/>
              <a:t>Comparación de los índices energéticos del HCAM con países de Europa y América del Norte</a:t>
            </a:r>
            <a:endParaRPr lang="es-ES" sz="1200"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Objeto"/>
          <p:cNvGraphicFramePr>
            <a:graphicFrameLocks noChangeAspect="1"/>
          </p:cNvGraphicFramePr>
          <p:nvPr>
            <p:extLst>
              <p:ext uri="{D42A27DB-BD31-4B8C-83A1-F6EECF244321}">
                <p14:modId xmlns:p14="http://schemas.microsoft.com/office/powerpoint/2010/main" val="2324066664"/>
              </p:ext>
            </p:extLst>
          </p:nvPr>
        </p:nvGraphicFramePr>
        <p:xfrm>
          <a:off x="348209" y="1882027"/>
          <a:ext cx="4061905" cy="2510188"/>
        </p:xfrm>
        <a:graphic>
          <a:graphicData uri="http://schemas.openxmlformats.org/presentationml/2006/ole">
            <mc:AlternateContent xmlns:mc="http://schemas.openxmlformats.org/markup-compatibility/2006">
              <mc:Choice xmlns:v="urn:schemas-microsoft-com:vml" Requires="v">
                <p:oleObj spid="_x0000_s13363" name="Imagen de mapa de bits" r:id="rId3" imgW="8123810" imgH="5020376" progId="Paint.Picture">
                  <p:embed/>
                </p:oleObj>
              </mc:Choice>
              <mc:Fallback>
                <p:oleObj name="Imagen de mapa de bits" r:id="rId3" imgW="8123810" imgH="502037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09" y="1882027"/>
                        <a:ext cx="4061905" cy="251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11 Objeto"/>
          <p:cNvGraphicFramePr>
            <a:graphicFrameLocks noChangeAspect="1"/>
          </p:cNvGraphicFramePr>
          <p:nvPr>
            <p:extLst>
              <p:ext uri="{D42A27DB-BD31-4B8C-83A1-F6EECF244321}">
                <p14:modId xmlns:p14="http://schemas.microsoft.com/office/powerpoint/2010/main" val="1943974459"/>
              </p:ext>
            </p:extLst>
          </p:nvPr>
        </p:nvGraphicFramePr>
        <p:xfrm>
          <a:off x="4572000" y="1943943"/>
          <a:ext cx="4029638" cy="2476191"/>
        </p:xfrm>
        <a:graphic>
          <a:graphicData uri="http://schemas.openxmlformats.org/presentationml/2006/ole">
            <mc:AlternateContent xmlns:mc="http://schemas.openxmlformats.org/markup-compatibility/2006">
              <mc:Choice xmlns:v="urn:schemas-microsoft-com:vml" Requires="v">
                <p:oleObj spid="_x0000_s13364" name="Imagen de mapa de bits" r:id="rId5" imgW="8059275" imgH="4952381" progId="Paint.Picture">
                  <p:embed/>
                </p:oleObj>
              </mc:Choice>
              <mc:Fallback>
                <p:oleObj name="Imagen de mapa de bits" r:id="rId5" imgW="8059275" imgH="4952381"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43943"/>
                        <a:ext cx="4029638" cy="2476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5728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900" dirty="0" smtClean="0"/>
              <a:t>Comparación de indicadores energéticos mejorados</a:t>
            </a:r>
            <a:endParaRPr lang="es-ES" sz="2900" dirty="0"/>
          </a:p>
        </p:txBody>
      </p:sp>
      <p:sp>
        <p:nvSpPr>
          <p:cNvPr id="3" name="2 Marcador de contenido"/>
          <p:cNvSpPr>
            <a:spLocks noGrp="1"/>
          </p:cNvSpPr>
          <p:nvPr>
            <p:ph idx="1"/>
          </p:nvPr>
        </p:nvSpPr>
        <p:spPr>
          <a:xfrm>
            <a:off x="457201" y="1852053"/>
            <a:ext cx="8229600" cy="4409050"/>
          </a:xfrm>
        </p:spPr>
        <p:txBody>
          <a:bodyPr>
            <a:noAutofit/>
          </a:bodyPr>
          <a:lstStyle/>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800" smtClean="0"/>
          </a:p>
          <a:p>
            <a:pPr marL="109705" indent="0">
              <a:buNone/>
            </a:pPr>
            <a:endParaRPr lang="es-ES" sz="17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2 Marcador de contenido"/>
          <p:cNvSpPr txBox="1">
            <a:spLocks/>
          </p:cNvSpPr>
          <p:nvPr/>
        </p:nvSpPr>
        <p:spPr>
          <a:xfrm>
            <a:off x="845718" y="5486497"/>
            <a:ext cx="7128792" cy="489894"/>
          </a:xfrm>
          <a:prstGeom prst="rect">
            <a:avLst/>
          </a:prstGeom>
        </p:spPr>
        <p:txBody>
          <a:bodyPr vert="horz" lIns="91421" tIns="45711" rIns="91421" bIns="45711">
            <a:noAutofit/>
          </a:bodyPr>
          <a:lstStyle>
            <a:lvl1pPr marL="365685" indent="-25598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234" indent="-246837"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356" indent="-219411"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336" indent="-20112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605" indent="-182843"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016" indent="-182843"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427" indent="-182843"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555" indent="-182843"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824" indent="-182843"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05" indent="0" algn="ctr">
              <a:buNone/>
            </a:pPr>
            <a:r>
              <a:rPr lang="es-ES" sz="1200" dirty="0"/>
              <a:t>Resultados de la aplicación de la herramienta </a:t>
            </a:r>
            <a:r>
              <a:rPr lang="es-ES" sz="1200" dirty="0" err="1"/>
              <a:t>ECObench</a:t>
            </a:r>
            <a:r>
              <a:rPr lang="es-ES" sz="1200" dirty="0"/>
              <a:t> </a:t>
            </a:r>
            <a:r>
              <a:rPr lang="es-ES" sz="1200" dirty="0" err="1"/>
              <a:t>Energy</a:t>
            </a:r>
            <a:r>
              <a:rPr lang="es-ES" sz="1200" dirty="0"/>
              <a:t> Benchmarking </a:t>
            </a:r>
            <a:r>
              <a:rPr lang="es-ES" sz="1200" dirty="0" err="1"/>
              <a:t>Hospitals</a:t>
            </a:r>
            <a:r>
              <a:rPr lang="es-ES" sz="1200" dirty="0"/>
              <a:t> del Gobierno de La India, aplicando las medidas de ahorro. </a:t>
            </a: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Objeto"/>
          <p:cNvGraphicFramePr>
            <a:graphicFrameLocks noChangeAspect="1"/>
          </p:cNvGraphicFramePr>
          <p:nvPr>
            <p:extLst>
              <p:ext uri="{D42A27DB-BD31-4B8C-83A1-F6EECF244321}">
                <p14:modId xmlns:p14="http://schemas.microsoft.com/office/powerpoint/2010/main" val="503412147"/>
              </p:ext>
            </p:extLst>
          </p:nvPr>
        </p:nvGraphicFramePr>
        <p:xfrm>
          <a:off x="728300" y="2736032"/>
          <a:ext cx="2259524" cy="2307277"/>
        </p:xfrm>
        <a:graphic>
          <a:graphicData uri="http://schemas.openxmlformats.org/presentationml/2006/ole">
            <mc:AlternateContent xmlns:mc="http://schemas.openxmlformats.org/markup-compatibility/2006">
              <mc:Choice xmlns:v="urn:schemas-microsoft-com:vml" Requires="v">
                <p:oleObj spid="_x0000_s14415" name="Imagen de mapa de bits" r:id="rId4" imgW="3476190" imgH="3296110" progId="Paint.Picture">
                  <p:embed/>
                </p:oleObj>
              </mc:Choice>
              <mc:Fallback>
                <p:oleObj name="Imagen de mapa de bits" r:id="rId4" imgW="3476190" imgH="329611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00" y="2736032"/>
                        <a:ext cx="2259524" cy="2307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11 Objeto"/>
          <p:cNvGraphicFramePr>
            <a:graphicFrameLocks noChangeAspect="1"/>
          </p:cNvGraphicFramePr>
          <p:nvPr>
            <p:extLst>
              <p:ext uri="{D42A27DB-BD31-4B8C-83A1-F6EECF244321}">
                <p14:modId xmlns:p14="http://schemas.microsoft.com/office/powerpoint/2010/main" val="3691733247"/>
              </p:ext>
            </p:extLst>
          </p:nvPr>
        </p:nvGraphicFramePr>
        <p:xfrm>
          <a:off x="3491880" y="1655911"/>
          <a:ext cx="4953000" cy="2705100"/>
        </p:xfrm>
        <a:graphic>
          <a:graphicData uri="http://schemas.openxmlformats.org/presentationml/2006/ole">
            <mc:AlternateContent xmlns:mc="http://schemas.openxmlformats.org/markup-compatibility/2006">
              <mc:Choice xmlns:v="urn:schemas-microsoft-com:vml" Requires="v">
                <p:oleObj spid="_x0000_s14416" name="Imagen de mapa de bits" r:id="rId6" imgW="7028571" imgH="3877216" progId="Paint.Picture">
                  <p:embed/>
                </p:oleObj>
              </mc:Choice>
              <mc:Fallback>
                <p:oleObj name="Imagen de mapa de bits" r:id="rId6" imgW="7028571" imgH="3877216"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1655911"/>
                        <a:ext cx="4953000" cy="270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4" name="13 Objeto"/>
          <p:cNvGraphicFramePr>
            <a:graphicFrameLocks noChangeAspect="1"/>
          </p:cNvGraphicFramePr>
          <p:nvPr>
            <p:extLst>
              <p:ext uri="{D42A27DB-BD31-4B8C-83A1-F6EECF244321}">
                <p14:modId xmlns:p14="http://schemas.microsoft.com/office/powerpoint/2010/main" val="2386346296"/>
              </p:ext>
            </p:extLst>
          </p:nvPr>
        </p:nvGraphicFramePr>
        <p:xfrm>
          <a:off x="3507432" y="4536231"/>
          <a:ext cx="4920000" cy="713334"/>
        </p:xfrm>
        <a:graphic>
          <a:graphicData uri="http://schemas.openxmlformats.org/presentationml/2006/ole">
            <mc:AlternateContent xmlns:mc="http://schemas.openxmlformats.org/markup-compatibility/2006">
              <mc:Choice xmlns:v="urn:schemas-microsoft-com:vml" Requires="v">
                <p:oleObj spid="_x0000_s14417" name="Imagen de mapa de bits" r:id="rId8" imgW="7028571" imgH="1019048" progId="Paint.Picture">
                  <p:embed/>
                </p:oleObj>
              </mc:Choice>
              <mc:Fallback>
                <p:oleObj name="Imagen de mapa de bits" r:id="rId8" imgW="7028571" imgH="1019048" progId="Paint.Pictur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7432" y="4536231"/>
                        <a:ext cx="4920000" cy="713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6437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dirty="0" smtClean="0"/>
              <a:t>Evaluación técnico-económica de las oportunidades de ahorro en los sistemas</a:t>
            </a:r>
            <a:br>
              <a:rPr lang="es-ES" sz="3200" dirty="0" smtClean="0"/>
            </a:br>
            <a:r>
              <a:rPr lang="es-ES" sz="3200" dirty="0" smtClean="0"/>
              <a:t>SISTEMA ELÉCTRICO</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endParaRPr lang="es-ES" sz="1700" smtClean="0"/>
          </a:p>
          <a:p>
            <a:pPr marL="109705" indent="0">
              <a:buNone/>
            </a:pPr>
            <a:endParaRPr lang="es-ES" sz="1700" smtClean="0"/>
          </a:p>
          <a:p>
            <a:pPr marL="109705" indent="0">
              <a:buNone/>
            </a:pPr>
            <a:endParaRPr lang="es-ES" sz="1700" smtClean="0"/>
          </a:p>
          <a:p>
            <a:pPr marL="109705" indent="0">
              <a:buNone/>
            </a:pPr>
            <a:endParaRPr lang="es-ES" sz="1700" smtClean="0"/>
          </a:p>
          <a:p>
            <a:pPr marL="109705" indent="0">
              <a:buNone/>
            </a:pPr>
            <a:endParaRPr lang="es-ES" sz="1700" smtClean="0"/>
          </a:p>
          <a:p>
            <a:pPr marL="109705" indent="0">
              <a:buNone/>
            </a:pPr>
            <a:endParaRPr lang="es-ES" sz="1700" smtClean="0"/>
          </a:p>
          <a:p>
            <a:pPr marL="109705" indent="0">
              <a:buNone/>
            </a:pPr>
            <a:endParaRPr lang="es-ES" sz="1700" smtClean="0"/>
          </a:p>
          <a:p>
            <a:pPr marL="109705" indent="0">
              <a:buNone/>
            </a:pPr>
            <a:endParaRPr lang="es-ES" sz="1700" smtClean="0"/>
          </a:p>
          <a:p>
            <a:pPr marL="109705" indent="0">
              <a:buNone/>
            </a:pPr>
            <a:endParaRPr lang="es-ES" sz="17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20007"/>
            <a:ext cx="5835968" cy="306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dirty="0" smtClean="0"/>
              <a:t>Evaluación técnico-económica de las oportunidades de ahorro en los sistemas</a:t>
            </a:r>
            <a:br>
              <a:rPr lang="es-ES" sz="3200" dirty="0" smtClean="0"/>
            </a:br>
            <a:r>
              <a:rPr lang="es-ES" sz="3200" dirty="0" smtClean="0"/>
              <a:t>SISTEMA ELÉCTRICO</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endParaRPr lang="es-ES" sz="1700" dirty="0" smtClean="0"/>
          </a:p>
          <a:p>
            <a:pPr marL="109705" indent="0">
              <a:buNone/>
            </a:pPr>
            <a:r>
              <a:rPr lang="es-ES" sz="1700" dirty="0" smtClean="0"/>
              <a:t>Las mejoras en la iluminación generan mayores ahorros tantos energéticos como económicos en el sistema eléctrico. En cuanto a la tecnología de lámparas a usar, las lámparas tipo T5 y LED presentan mayor ahorro energético y económico.</a:t>
            </a:r>
          </a:p>
          <a:p>
            <a:pPr marL="109705" indent="0">
              <a:buNone/>
            </a:pPr>
            <a:r>
              <a:rPr lang="es-ES" sz="1700" dirty="0" smtClean="0"/>
              <a:t>En cuanto a la corrección del factor de potencia, esta medida no genera ahorros energéticos pero si ayuda en el ahorro económico.</a:t>
            </a:r>
          </a:p>
          <a:p>
            <a:pPr marL="109705" indent="0">
              <a:buNone/>
            </a:pPr>
            <a:endParaRPr lang="es-ES" sz="17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41916"/>
            <a:ext cx="5710714" cy="271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36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fontScale="90000"/>
          </a:bodyPr>
          <a:lstStyle/>
          <a:p>
            <a:r>
              <a:rPr lang="es-ES" sz="3200" dirty="0" smtClean="0"/>
              <a:t>Evaluación técnico-económica de las oportunidades de ahorro en los sistemas</a:t>
            </a:r>
            <a:br>
              <a:rPr lang="es-ES" sz="3200" dirty="0" smtClean="0"/>
            </a:br>
            <a:r>
              <a:rPr lang="es-ES" sz="3200" dirty="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endParaRPr lang="es-ES" sz="1700" smtClean="0"/>
          </a:p>
          <a:p>
            <a:pPr marL="109705" indent="0">
              <a:buNone/>
            </a:pPr>
            <a:r>
              <a:rPr lang="es-ES" sz="1700" smtClean="0"/>
              <a:t>Con las soluciones propuestas para la optimización del consumo y eficiencia energética del sistema térmico del HCAM, se determina el total de galones y kWh que serían ahorrados mediante la disminución de pérdidas de vapor</a:t>
            </a:r>
          </a:p>
          <a:p>
            <a:pPr marL="109705" indent="0">
              <a:buNone/>
            </a:pPr>
            <a:endParaRPr lang="es-ES" sz="1700" smtClean="0"/>
          </a:p>
          <a:p>
            <a:pPr marL="109705" indent="0">
              <a:buNone/>
            </a:pPr>
            <a:endParaRPr lang="es-ES" sz="17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84103"/>
            <a:ext cx="605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55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fontScale="90000"/>
          </a:bodyPr>
          <a:lstStyle/>
          <a:p>
            <a:r>
              <a:rPr lang="es-EC" sz="3200" dirty="0" smtClean="0"/>
              <a:t>Estructura organizacional para las Unidades Médicas de Nivel III del IESS</a:t>
            </a:r>
            <a:endParaRPr lang="es-ES" sz="3200" dirty="0"/>
          </a:p>
        </p:txBody>
      </p:sp>
      <p:sp>
        <p:nvSpPr>
          <p:cNvPr id="3" name="2 Marcador de contenido"/>
          <p:cNvSpPr>
            <a:spLocks noGrp="1"/>
          </p:cNvSpPr>
          <p:nvPr>
            <p:ph idx="1"/>
          </p:nvPr>
        </p:nvSpPr>
        <p:spPr>
          <a:xfrm>
            <a:off x="107504" y="1852053"/>
            <a:ext cx="8579296" cy="4409050"/>
          </a:xfrm>
        </p:spPr>
        <p:txBody>
          <a:bodyPr>
            <a:normAutofit/>
          </a:bodyPr>
          <a:lstStyle/>
          <a:p>
            <a:pPr algn="just">
              <a:lnSpc>
                <a:spcPct val="120000"/>
              </a:lnSpc>
              <a:buNone/>
            </a:pPr>
            <a:r>
              <a:rPr lang="es-EC" sz="2400" smtClean="0">
                <a:latin typeface="Arial" pitchFamily="34" charset="0"/>
                <a:cs typeface="Arial" pitchFamily="34" charset="0"/>
              </a:rPr>
              <a:t>	</a:t>
            </a:r>
            <a:endParaRPr lang="es-EC" sz="2400" dirty="0" smtClean="0">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2800771857"/>
              </p:ext>
            </p:extLst>
          </p:nvPr>
        </p:nvGraphicFramePr>
        <p:xfrm>
          <a:off x="-324544" y="2481115"/>
          <a:ext cx="9721081" cy="4791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467544" y="1879048"/>
            <a:ext cx="8064896" cy="877163"/>
          </a:xfrm>
          <a:prstGeom prst="rect">
            <a:avLst/>
          </a:prstGeom>
        </p:spPr>
        <p:txBody>
          <a:bodyPr wrap="square">
            <a:spAutoFit/>
          </a:bodyPr>
          <a:lstStyle/>
          <a:p>
            <a:pPr algn="just"/>
            <a:r>
              <a:rPr lang="es-ES" sz="1700" dirty="0" smtClean="0">
                <a:cs typeface="Arial" pitchFamily="34" charset="0"/>
              </a:rPr>
              <a:t>Mediante la Resolución No. C.D.468 expedida el 19 de junio de 2014, se   establece la creación de la nueva estructura orgánica de las Unidades Médicas de Nivel III del IESS; éstas son Unidades Médicas de mayor complejidad.</a:t>
            </a:r>
            <a:endParaRPr lang="es-EC" sz="1700" b="1" dirty="0">
              <a:cs typeface="Arial" pitchFamily="34" charset="0"/>
            </a:endParaRPr>
          </a:p>
        </p:txBody>
      </p:sp>
    </p:spTree>
    <p:extLst>
      <p:ext uri="{BB962C8B-B14F-4D97-AF65-F5344CB8AC3E}">
        <p14:creationId xmlns:p14="http://schemas.microsoft.com/office/powerpoint/2010/main" val="384204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700" dirty="0" smtClean="0"/>
              <a:t>Costo de implementación y retorno de la inversión</a:t>
            </a:r>
            <a:br>
              <a:rPr lang="es-ES" sz="2700" dirty="0" smtClean="0"/>
            </a:br>
            <a:r>
              <a:rPr lang="es-ES" sz="2900" dirty="0" smtClean="0"/>
              <a:t>SISTEMA ELÉCTRICO - Iluminación</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r>
              <a:rPr lang="es-ES" sz="1700" i="1" u="sng" dirty="0" smtClean="0"/>
              <a:t>COSTO DE LA INVERSIÓN INICIAL</a:t>
            </a:r>
          </a:p>
          <a:p>
            <a:pPr marL="109705" indent="0">
              <a:buNone/>
            </a:pPr>
            <a:endParaRPr lang="es-ES" sz="1700" dirty="0"/>
          </a:p>
          <a:p>
            <a:pPr marL="109705" indent="0">
              <a:buNone/>
            </a:pPr>
            <a:endParaRPr lang="es-ES" sz="1700" dirty="0" smtClean="0"/>
          </a:p>
          <a:p>
            <a:pPr marL="109705" indent="0">
              <a:buNone/>
            </a:pPr>
            <a:endParaRPr lang="es-ES" sz="1700" dirty="0" smtClean="0"/>
          </a:p>
          <a:p>
            <a:pPr marL="109705" indent="0">
              <a:buNone/>
            </a:pPr>
            <a:endParaRPr lang="es-ES" sz="1700" dirty="0"/>
          </a:p>
          <a:p>
            <a:pPr marL="109705" indent="0">
              <a:buNone/>
            </a:pPr>
            <a:endParaRPr lang="es-ES" sz="1700" dirty="0" smtClean="0"/>
          </a:p>
          <a:p>
            <a:pPr marL="109705" indent="0">
              <a:buNone/>
            </a:pPr>
            <a:endParaRPr lang="es-ES" sz="1700" dirty="0"/>
          </a:p>
          <a:p>
            <a:pPr marL="109705" indent="0">
              <a:buNone/>
            </a:pPr>
            <a:endParaRPr lang="es-ES" sz="1700" dirty="0" smtClean="0"/>
          </a:p>
          <a:p>
            <a:pPr marL="109705" indent="0">
              <a:buNone/>
            </a:pPr>
            <a:endParaRPr lang="es-ES" sz="1700" dirty="0" smtClean="0"/>
          </a:p>
          <a:p>
            <a:pPr marL="109705" indent="0">
              <a:buNone/>
            </a:pPr>
            <a:r>
              <a:rPr lang="es-ES" sz="1700" dirty="0" smtClean="0"/>
              <a:t>El </a:t>
            </a:r>
            <a:r>
              <a:rPr lang="es-ES" sz="1700" dirty="0"/>
              <a:t>costo de inversión varía significativamente dependiendo del tipo de tecnología que se utilice, siendo la inversión más alta las lámparas LED.</a:t>
            </a:r>
          </a:p>
          <a:p>
            <a:pPr marL="109705" indent="0">
              <a:buNone/>
            </a:pPr>
            <a:endParaRPr lang="es-ES" sz="1700" dirty="0" smtClean="0"/>
          </a:p>
          <a:p>
            <a:pPr marL="109705" indent="0">
              <a:buNone/>
            </a:pPr>
            <a:r>
              <a:rPr lang="es-ES" sz="1700" dirty="0" smtClean="0"/>
              <a:t>El </a:t>
            </a:r>
            <a:r>
              <a:rPr lang="es-ES" sz="1700" dirty="0"/>
              <a:t>sistema de gestión y aprovechamiento de luz natural a pesar de representar una gran inversión, permitirá obtener mayores ahorros a los plasmados en este estudio dependiendo del tipo de gestión que se realice</a:t>
            </a:r>
          </a:p>
          <a:p>
            <a:pPr marL="109705" indent="0">
              <a:buNone/>
            </a:pPr>
            <a:endParaRPr lang="es-ES" sz="1700" dirty="0"/>
          </a:p>
          <a:p>
            <a:pPr marL="109705" indent="0">
              <a:buNone/>
            </a:pPr>
            <a:endParaRPr lang="es-ES" sz="1700" dirty="0"/>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47998"/>
            <a:ext cx="6139815" cy="185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033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a:bodyPr>
          <a:lstStyle/>
          <a:p>
            <a:r>
              <a:rPr lang="es-ES" sz="2700" dirty="0" smtClean="0"/>
              <a:t>Costo de implementación y retorno de la inversión</a:t>
            </a:r>
            <a:br>
              <a:rPr lang="es-ES" sz="2700" dirty="0" smtClean="0"/>
            </a:br>
            <a:r>
              <a:rPr lang="es-ES" sz="2900" dirty="0" smtClean="0"/>
              <a:t>SISTEMA ELÉCTRICO - Iluminación</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r>
              <a:rPr lang="es-ES" sz="1700" i="1" u="sng" dirty="0" smtClean="0"/>
              <a:t>COSTO </a:t>
            </a:r>
            <a:r>
              <a:rPr lang="es-ES" sz="1700" i="1" u="sng" dirty="0"/>
              <a:t>DE </a:t>
            </a:r>
            <a:r>
              <a:rPr lang="es-ES" sz="1700" i="1" u="sng" dirty="0" smtClean="0"/>
              <a:t>MANTENIMIENTO</a:t>
            </a:r>
            <a:endParaRPr lang="es-ES" sz="1700" i="1" u="sng" dirty="0"/>
          </a:p>
          <a:p>
            <a:pPr marL="109705" indent="0">
              <a:buNone/>
            </a:pPr>
            <a:r>
              <a:rPr lang="es-ES" sz="1800" dirty="0"/>
              <a:t>Adicional a la inversión inicial, en el sistema de iluminación se requiere obtener el costo de mantenimiento. El tiempo de reemplazo de las lámparas dependerá del número de horas de vida de cada tipo de lámpara.</a:t>
            </a:r>
          </a:p>
          <a:p>
            <a:pPr marL="109705" indent="0">
              <a:buNone/>
            </a:pPr>
            <a:endParaRPr lang="es-ES" sz="1700"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294" y="3077171"/>
            <a:ext cx="3954780" cy="153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52255"/>
            <a:ext cx="55340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057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a:bodyPr>
          <a:lstStyle/>
          <a:p>
            <a:r>
              <a:rPr lang="es-ES" sz="2700" dirty="0" smtClean="0"/>
              <a:t>Costo de implementación y retorno de la inversión</a:t>
            </a:r>
            <a:br>
              <a:rPr lang="es-ES" sz="2700" dirty="0" smtClean="0"/>
            </a:br>
            <a:r>
              <a:rPr lang="es-ES" sz="2900" dirty="0" smtClean="0"/>
              <a:t>SISTEMA ELÉCTRICO - Iluminación</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r>
              <a:rPr lang="es-ES" sz="1700" i="1" u="sng" dirty="0" smtClean="0"/>
              <a:t>ANALISIS DE RETORNO DE INVERSIÓN</a:t>
            </a:r>
          </a:p>
          <a:p>
            <a:pPr marL="109705" indent="0">
              <a:buNone/>
            </a:pPr>
            <a:endParaRPr lang="es-ES" sz="17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283" y="2331952"/>
            <a:ext cx="4599623" cy="242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332" y="4891870"/>
            <a:ext cx="4578668" cy="137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41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700" dirty="0" smtClean="0"/>
              <a:t>Costo de implementación y retorno de la inversión</a:t>
            </a:r>
            <a:br>
              <a:rPr lang="es-ES" sz="2700" dirty="0" smtClean="0"/>
            </a:br>
            <a:r>
              <a:rPr lang="es-ES" sz="2900" dirty="0" smtClean="0"/>
              <a:t>SISTEMA ELÉCTRICO – Equipos informáticos</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endParaRPr lang="es-ES" sz="1700" i="1" u="sng" dirty="0" smtClean="0"/>
          </a:p>
          <a:p>
            <a:pPr marL="109705" indent="0">
              <a:buNone/>
            </a:pPr>
            <a:r>
              <a:rPr lang="es-ES" sz="1700" i="1" u="sng" dirty="0" smtClean="0"/>
              <a:t>COSTO </a:t>
            </a:r>
            <a:r>
              <a:rPr lang="es-ES" sz="1700" i="1" u="sng" dirty="0"/>
              <a:t>DE LA INVERSIÓN INICIAL</a:t>
            </a:r>
          </a:p>
          <a:p>
            <a:pPr marL="109705" indent="0">
              <a:buNone/>
            </a:pPr>
            <a:r>
              <a:rPr lang="es-ES" sz="1700" dirty="0" smtClean="0"/>
              <a:t>No </a:t>
            </a:r>
            <a:r>
              <a:rPr lang="es-ES" sz="1700" dirty="0"/>
              <a:t>se requiere una inversión económica para aplicar esta medida de ahorro, ya que se puede dar indicaciones al personal de mantenimiento para realizar la desconexión del sistema a las horas indicadas en el presente estudio.</a:t>
            </a:r>
          </a:p>
          <a:p>
            <a:pPr marL="109705" indent="0">
              <a:buNone/>
            </a:pPr>
            <a:r>
              <a:rPr lang="es-ES" sz="1700" dirty="0"/>
              <a:t> </a:t>
            </a:r>
            <a:endParaRPr lang="es-ES" sz="1700" dirty="0" smtClean="0"/>
          </a:p>
          <a:p>
            <a:pPr marL="109705" indent="0">
              <a:buNone/>
            </a:pPr>
            <a:r>
              <a:rPr lang="es-ES" sz="1700" i="1" u="sng" dirty="0"/>
              <a:t>ANALISIS DE RETORNO DE INVERSIÓN</a:t>
            </a:r>
          </a:p>
          <a:p>
            <a:pPr marL="109705" indent="0">
              <a:buNone/>
            </a:pPr>
            <a:r>
              <a:rPr lang="es-ES" sz="1700" dirty="0"/>
              <a:t>Al no requerirse una inversión inicial para aplicar esta medida de ahorro, el período de retorno es inmediato y económicamente viable.</a:t>
            </a:r>
          </a:p>
          <a:p>
            <a:pPr marL="109705" indent="0">
              <a:buNone/>
            </a:pPr>
            <a:endParaRPr lang="es-ES" sz="1700" dirty="0"/>
          </a:p>
        </p:txBody>
      </p:sp>
    </p:spTree>
    <p:extLst>
      <p:ext uri="{BB962C8B-B14F-4D97-AF65-F5344CB8AC3E}">
        <p14:creationId xmlns:p14="http://schemas.microsoft.com/office/powerpoint/2010/main" val="13116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700" dirty="0" smtClean="0"/>
              <a:t>Costo de implementación y retorno de la inversión</a:t>
            </a:r>
            <a:br>
              <a:rPr lang="es-ES" sz="2700" dirty="0" smtClean="0"/>
            </a:br>
            <a:r>
              <a:rPr lang="es-ES" sz="2900" dirty="0" smtClean="0"/>
              <a:t>SISTEMA ELÉCTRICO – Corrección del factor de potencia</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endParaRPr lang="es-ES" sz="1700" i="1" u="sng" dirty="0" smtClean="0"/>
          </a:p>
          <a:p>
            <a:pPr marL="109705" indent="0">
              <a:buNone/>
            </a:pPr>
            <a:r>
              <a:rPr lang="es-ES" sz="1700" i="1" u="sng" dirty="0" smtClean="0"/>
              <a:t>COSTO </a:t>
            </a:r>
            <a:r>
              <a:rPr lang="es-ES" sz="1700" i="1" u="sng" dirty="0"/>
              <a:t>DE LA INVERSIÓN INICIAL</a:t>
            </a:r>
          </a:p>
          <a:p>
            <a:pPr marL="109705" indent="0">
              <a:buNone/>
            </a:pPr>
            <a:r>
              <a:rPr lang="es-ES" sz="1700" dirty="0"/>
              <a:t>La inversión necesaria para corregir el factor de potencia en el Edificio Bloque 1 y de Medicina Nuclear asciende a $17400. </a:t>
            </a:r>
          </a:p>
          <a:p>
            <a:pPr marL="109705" indent="0">
              <a:buNone/>
            </a:pPr>
            <a:endParaRPr lang="es-ES" sz="1700" dirty="0" smtClean="0"/>
          </a:p>
          <a:p>
            <a:pPr marL="109705" indent="0">
              <a:buNone/>
            </a:pPr>
            <a:r>
              <a:rPr lang="es-ES" sz="1700" i="1" u="sng" dirty="0" smtClean="0"/>
              <a:t>ANALISIS </a:t>
            </a:r>
            <a:r>
              <a:rPr lang="es-ES" sz="1700" i="1" u="sng" dirty="0"/>
              <a:t>DE RETORNO DE INVERSIÓN</a:t>
            </a:r>
          </a:p>
          <a:p>
            <a:pPr marL="109705" indent="0">
              <a:buNone/>
            </a:pPr>
            <a:r>
              <a:rPr lang="es-ES" sz="1700" dirty="0"/>
              <a:t>Con una inversión inicial de $17400, un ahorro anual de $6650,60; un horizonte de 4 años y una tasa de descuento de 9.11% se tiene los siguientes indicadores financieros para la aplicación de esta medida:</a:t>
            </a:r>
          </a:p>
          <a:p>
            <a:pPr lvl="0"/>
            <a:r>
              <a:rPr lang="es-ES" sz="1700" dirty="0"/>
              <a:t>Período de retorno de inversión PR = 2 años</a:t>
            </a:r>
          </a:p>
          <a:p>
            <a:pPr lvl="0"/>
            <a:r>
              <a:rPr lang="es-ES" sz="1700" dirty="0"/>
              <a:t>Tasa interna de retorno TIR = 19%</a:t>
            </a:r>
          </a:p>
          <a:p>
            <a:pPr lvl="0"/>
            <a:r>
              <a:rPr lang="es-ES" sz="1700" dirty="0"/>
              <a:t>Valor actual neto VAN = $3752,32</a:t>
            </a:r>
          </a:p>
          <a:p>
            <a:pPr marL="109705" indent="0">
              <a:buNone/>
            </a:pPr>
            <a:r>
              <a:rPr lang="es-ES" sz="1700" dirty="0"/>
              <a:t> </a:t>
            </a:r>
          </a:p>
          <a:p>
            <a:pPr marL="109705" indent="0">
              <a:buNone/>
            </a:pPr>
            <a:r>
              <a:rPr lang="es-ES" sz="1700" dirty="0"/>
              <a:t>Con estos parámetros se determina que la aplicación de esta medida es económicamente viable.</a:t>
            </a:r>
          </a:p>
          <a:p>
            <a:pPr marL="109705" indent="0">
              <a:buNone/>
            </a:pPr>
            <a:endParaRPr lang="es-ES" sz="1700" dirty="0"/>
          </a:p>
        </p:txBody>
      </p:sp>
    </p:spTree>
    <p:extLst>
      <p:ext uri="{BB962C8B-B14F-4D97-AF65-F5344CB8AC3E}">
        <p14:creationId xmlns:p14="http://schemas.microsoft.com/office/powerpoint/2010/main" val="325795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700" dirty="0" smtClean="0"/>
              <a:t>Costo de implementación y retorno de la inversión</a:t>
            </a:r>
            <a:br>
              <a:rPr lang="es-ES" sz="2700" dirty="0" smtClean="0"/>
            </a:br>
            <a:r>
              <a:rPr lang="es-ES" sz="2900" dirty="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r>
              <a:rPr lang="es-ES" sz="1700" i="1" u="sng" dirty="0" smtClean="0"/>
              <a:t>COSTO </a:t>
            </a:r>
            <a:r>
              <a:rPr lang="es-ES" sz="1700" i="1" u="sng" dirty="0"/>
              <a:t>DE LA INVERSIÓN INICIAL</a:t>
            </a:r>
          </a:p>
          <a:p>
            <a:pPr marL="109705" indent="0">
              <a:buNone/>
            </a:pPr>
            <a:endParaRPr lang="es-ES" sz="1700" dirty="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589" y="2375991"/>
            <a:ext cx="4666298" cy="377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97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Autofit/>
          </a:bodyPr>
          <a:lstStyle/>
          <a:p>
            <a:r>
              <a:rPr lang="es-ES" sz="2700" dirty="0" smtClean="0"/>
              <a:t>Costo de implementación y retorno de la inversión</a:t>
            </a:r>
            <a:br>
              <a:rPr lang="es-ES" sz="2700" dirty="0" smtClean="0"/>
            </a:br>
            <a:r>
              <a:rPr lang="es-ES" sz="2900" dirty="0" smtClean="0"/>
              <a:t>SISTEMA TÉRMICO</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marL="109705" indent="0">
              <a:buNone/>
            </a:pPr>
            <a:r>
              <a:rPr lang="es-ES" sz="1700" i="1" u="sng" dirty="0"/>
              <a:t>ANALISIS DE RETORNO DE INVERSIÓN</a:t>
            </a:r>
          </a:p>
          <a:p>
            <a:pPr marL="109705" indent="0">
              <a:buNone/>
            </a:pPr>
            <a:r>
              <a:rPr lang="es-ES" sz="1700" dirty="0" smtClean="0"/>
              <a:t>Para </a:t>
            </a:r>
            <a:r>
              <a:rPr lang="es-ES" sz="1700" dirty="0"/>
              <a:t>analizar los indicadores financieros como el TIR y VAN se toma un horizonte de 5 años, a pesar de que la vida útil del recubrimiento de las cañuelas y del tanque de condesando con un montaje correcto puede llegar a los 20 años.</a:t>
            </a:r>
          </a:p>
          <a:p>
            <a:pPr marL="109705" indent="0">
              <a:buNone/>
            </a:pPr>
            <a:endParaRPr lang="es-ES" sz="1700" dirty="0" smtClean="0"/>
          </a:p>
          <a:p>
            <a:pPr marL="109705" indent="0">
              <a:buNone/>
            </a:pPr>
            <a:r>
              <a:rPr lang="es-ES" sz="1700" dirty="0" smtClean="0"/>
              <a:t>Así</a:t>
            </a:r>
            <a:r>
              <a:rPr lang="es-ES" sz="1700" dirty="0"/>
              <a:t>, para una inversión inicial de $3701,57; un ahorro anual de $8359.79; un gasto anual por contrato de análisis de gases de $2400, un horizonte de 5 años y una tasa de descuento de 9.11% se tiene los siguientes indicadores financieros para la aplicación de las medidas de ahorro planteadas para el sistema térmico:</a:t>
            </a:r>
          </a:p>
          <a:p>
            <a:pPr lvl="0"/>
            <a:r>
              <a:rPr lang="es-ES" sz="1700" dirty="0"/>
              <a:t>Período de retorno de inversión PR = 5 meses</a:t>
            </a:r>
          </a:p>
          <a:p>
            <a:pPr lvl="0"/>
            <a:r>
              <a:rPr lang="es-ES" sz="1700" dirty="0"/>
              <a:t>Tasa interna de retorno TIR = 204%</a:t>
            </a:r>
          </a:p>
          <a:p>
            <a:pPr lvl="0"/>
            <a:r>
              <a:rPr lang="es-ES" sz="1700" dirty="0"/>
              <a:t>Valor actual neto VAN = $19808,94</a:t>
            </a:r>
          </a:p>
          <a:p>
            <a:pPr marL="109705" indent="0">
              <a:buNone/>
            </a:pPr>
            <a:endParaRPr lang="es-ES" sz="1700" dirty="0"/>
          </a:p>
          <a:p>
            <a:pPr marL="109705" indent="0">
              <a:buNone/>
            </a:pPr>
            <a:r>
              <a:rPr lang="es-ES" sz="1700" dirty="0"/>
              <a:t>Con estos parámetros se determina que la aplicación de esta medida es económicamente viable</a:t>
            </a:r>
            <a:r>
              <a:rPr lang="es-ES" sz="1700" dirty="0" smtClean="0"/>
              <a:t>.</a:t>
            </a:r>
          </a:p>
          <a:p>
            <a:pPr marL="109705" indent="0">
              <a:buNone/>
            </a:pPr>
            <a:endParaRPr lang="es-ES" sz="1700" dirty="0"/>
          </a:p>
        </p:txBody>
      </p:sp>
    </p:spTree>
    <p:extLst>
      <p:ext uri="{BB962C8B-B14F-4D97-AF65-F5344CB8AC3E}">
        <p14:creationId xmlns:p14="http://schemas.microsoft.com/office/powerpoint/2010/main" val="351182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575791"/>
            <a:ext cx="8229600" cy="1008027"/>
          </a:xfrm>
        </p:spPr>
        <p:txBody>
          <a:bodyPr>
            <a:normAutofit/>
          </a:bodyPr>
          <a:lstStyle/>
          <a:p>
            <a:r>
              <a:rPr lang="es-ES" sz="2900" dirty="0" smtClean="0"/>
              <a:t>Conclusiones</a:t>
            </a:r>
            <a:endParaRPr lang="es-ES" sz="2900" dirty="0"/>
          </a:p>
        </p:txBody>
      </p:sp>
      <p:sp>
        <p:nvSpPr>
          <p:cNvPr id="3" name="2 Marcador de contenido"/>
          <p:cNvSpPr>
            <a:spLocks noGrp="1"/>
          </p:cNvSpPr>
          <p:nvPr>
            <p:ph idx="1"/>
          </p:nvPr>
        </p:nvSpPr>
        <p:spPr>
          <a:xfrm>
            <a:off x="457201" y="1567341"/>
            <a:ext cx="8229600" cy="4409050"/>
          </a:xfrm>
        </p:spPr>
        <p:txBody>
          <a:bodyPr>
            <a:noAutofit/>
          </a:bodyPr>
          <a:lstStyle/>
          <a:p>
            <a:pPr lvl="0"/>
            <a:r>
              <a:rPr lang="es-ES" sz="1700" dirty="0" smtClean="0"/>
              <a:t>Los </a:t>
            </a:r>
            <a:r>
              <a:rPr lang="es-ES" sz="1700" dirty="0"/>
              <a:t>principales energéticos utilizados por el </a:t>
            </a:r>
            <a:r>
              <a:rPr lang="es-ES" sz="1700" dirty="0" smtClean="0"/>
              <a:t>HCAM son </a:t>
            </a:r>
            <a:r>
              <a:rPr lang="es-ES" sz="1700" dirty="0"/>
              <a:t>la energía eléctrica y el diesel industrial 2. El hospital consume 5515,43 MWh de energía eléctrica y 202610 galones de diesel 2 que se traducen en 7639,60 MWh, es decir el 58% de la energía consumida es por diesel 2.</a:t>
            </a:r>
          </a:p>
          <a:p>
            <a:r>
              <a:rPr lang="es-ES" sz="1700" dirty="0" smtClean="0"/>
              <a:t>El </a:t>
            </a:r>
            <a:r>
              <a:rPr lang="es-ES" sz="1700" dirty="0"/>
              <a:t>costo monetario por consumo de energía del hospital, la energía eléctrica representa el 70,98% ($406501,30) del presupuesto anual dedicado a energéticos, que es mayor al del diesel 2. </a:t>
            </a:r>
            <a:r>
              <a:rPr lang="es-ES" sz="1700" dirty="0" smtClean="0"/>
              <a:t>Esto se debe a que el subsidio del diesel es mayor al de la electricidad, pudiendo agudizarse este panorama a partir del 2017 debido a la reducción del subsidio a la electricidad.</a:t>
            </a:r>
          </a:p>
          <a:p>
            <a:pPr lvl="0"/>
            <a:r>
              <a:rPr lang="es-ES" sz="1700" dirty="0" smtClean="0"/>
              <a:t>Los índices actuales obtenidos con respecto al número de camas ocupadas (kWh/cama) y al área de construcción (kWh/m</a:t>
            </a:r>
            <a:r>
              <a:rPr lang="es-ES" sz="1700" baseline="30000" dirty="0" smtClean="0"/>
              <a:t>2</a:t>
            </a:r>
            <a:r>
              <a:rPr lang="es-ES" sz="1700" dirty="0" smtClean="0"/>
              <a:t>) son:</a:t>
            </a:r>
          </a:p>
          <a:p>
            <a:pPr marL="109705" indent="0">
              <a:buNone/>
            </a:pPr>
            <a:r>
              <a:rPr lang="es-ES" sz="1700" dirty="0" smtClean="0"/>
              <a:t>	</a:t>
            </a:r>
            <a:endParaRPr lang="es-ES" sz="1700" dirty="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61" y="4680247"/>
            <a:ext cx="7497763"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5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575791"/>
            <a:ext cx="8229600" cy="1008027"/>
          </a:xfrm>
        </p:spPr>
        <p:txBody>
          <a:bodyPr>
            <a:normAutofit/>
          </a:bodyPr>
          <a:lstStyle/>
          <a:p>
            <a:r>
              <a:rPr lang="es-ES" sz="2900" dirty="0" smtClean="0"/>
              <a:t>Conclusiones</a:t>
            </a:r>
            <a:endParaRPr lang="es-ES" sz="2900" dirty="0"/>
          </a:p>
        </p:txBody>
      </p:sp>
      <p:sp>
        <p:nvSpPr>
          <p:cNvPr id="3" name="2 Marcador de contenido"/>
          <p:cNvSpPr>
            <a:spLocks noGrp="1"/>
          </p:cNvSpPr>
          <p:nvPr>
            <p:ph idx="1"/>
          </p:nvPr>
        </p:nvSpPr>
        <p:spPr>
          <a:xfrm>
            <a:off x="457201" y="1583903"/>
            <a:ext cx="8229600" cy="4409050"/>
          </a:xfrm>
        </p:spPr>
        <p:txBody>
          <a:bodyPr>
            <a:noAutofit/>
          </a:bodyPr>
          <a:lstStyle/>
          <a:p>
            <a:pPr lvl="0"/>
            <a:r>
              <a:rPr lang="es-ES" sz="1700" dirty="0" smtClean="0"/>
              <a:t>Comparando con </a:t>
            </a:r>
            <a:r>
              <a:rPr lang="es-ES" sz="1700" dirty="0"/>
              <a:t>los hospitales públicos de la región como </a:t>
            </a:r>
            <a:r>
              <a:rPr lang="es-ES" sz="1700" dirty="0" smtClean="0"/>
              <a:t>Chile, </a:t>
            </a:r>
            <a:r>
              <a:rPr lang="es-ES" sz="1700" dirty="0"/>
              <a:t>se evidenció </a:t>
            </a:r>
            <a:r>
              <a:rPr lang="es-ES" sz="1700" dirty="0" smtClean="0"/>
              <a:t>que </a:t>
            </a:r>
            <a:r>
              <a:rPr lang="es-ES" sz="1700" dirty="0"/>
              <a:t>el HCAM cuenta con indicadores por sobre la línea base chilena, lo cual plantea tomar acciones respecto al desempeño energético local. Así, el indicador eléctrico y térmico respecto al número de camas del HCAM son mayores 61% y 7% respectivamente, mientras que el indicador eléctrico y térmico con respecto al área de construcción del HCAM son mayores 110% y 28% respectivamente.</a:t>
            </a:r>
          </a:p>
          <a:p>
            <a:pPr lvl="0"/>
            <a:r>
              <a:rPr lang="es-ES" sz="1700" dirty="0" smtClean="0"/>
              <a:t>En </a:t>
            </a:r>
            <a:r>
              <a:rPr lang="es-ES" sz="1700" dirty="0"/>
              <a:t>comparación con el modelo de simulación de eficiencia energética en edificaciones de la India que permite determinar los indicadores energéticos de diversas regiones mediante variables comunes </a:t>
            </a:r>
            <a:r>
              <a:rPr lang="es-ES" sz="1700" dirty="0" smtClean="0"/>
              <a:t>se </a:t>
            </a:r>
            <a:r>
              <a:rPr lang="es-ES" sz="1700" dirty="0"/>
              <a:t>pudo identificar que el HCAM se posiciona como Hospital de eficiencia media (tres estrellas) respecto a los hospitales más eficientes de la India</a:t>
            </a:r>
            <a:r>
              <a:rPr lang="es-ES" sz="1700" dirty="0" smtClean="0"/>
              <a:t>.</a:t>
            </a:r>
            <a:r>
              <a:rPr lang="es-ES" sz="1700" dirty="0"/>
              <a:t> </a:t>
            </a:r>
          </a:p>
          <a:p>
            <a:pPr marL="358775" indent="0">
              <a:buNone/>
            </a:pPr>
            <a:r>
              <a:rPr lang="es-ES" sz="1700" dirty="0" smtClean="0"/>
              <a:t>Este </a:t>
            </a:r>
            <a:r>
              <a:rPr lang="es-ES" sz="1700" dirty="0"/>
              <a:t>resultado no es muy real debido a que las condiciones climáticas y sociales del Ecuador y La India no son parecidas, adicional en la matriz energética de hospitales de La India predomina el uso de la energía eléctrica en un 91%, contrario al de hospitales de Ecuador donde el uso de la electricidad llega a ser menor al de combustibles (50%-60%). Con este antecedente el HCAM tendría una eficiencia baja (dos estrellas)  respecto a los hospitales de La India.</a:t>
            </a:r>
          </a:p>
          <a:p>
            <a:pPr marL="109705" indent="0">
              <a:buNone/>
            </a:pPr>
            <a:endParaRPr lang="es-ES" sz="1700" dirty="0"/>
          </a:p>
        </p:txBody>
      </p:sp>
    </p:spTree>
    <p:extLst>
      <p:ext uri="{BB962C8B-B14F-4D97-AF65-F5344CB8AC3E}">
        <p14:creationId xmlns:p14="http://schemas.microsoft.com/office/powerpoint/2010/main" val="378348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575791"/>
            <a:ext cx="8229600" cy="1008027"/>
          </a:xfrm>
        </p:spPr>
        <p:txBody>
          <a:bodyPr>
            <a:normAutofit/>
          </a:bodyPr>
          <a:lstStyle/>
          <a:p>
            <a:r>
              <a:rPr lang="es-ES" sz="2900" dirty="0" smtClean="0"/>
              <a:t>Conclusiones</a:t>
            </a:r>
            <a:endParaRPr lang="es-ES" sz="2900" dirty="0"/>
          </a:p>
        </p:txBody>
      </p:sp>
      <p:sp>
        <p:nvSpPr>
          <p:cNvPr id="3" name="2 Marcador de contenido"/>
          <p:cNvSpPr>
            <a:spLocks noGrp="1"/>
          </p:cNvSpPr>
          <p:nvPr>
            <p:ph idx="1"/>
          </p:nvPr>
        </p:nvSpPr>
        <p:spPr>
          <a:xfrm>
            <a:off x="457201" y="1583903"/>
            <a:ext cx="8229600" cy="4409050"/>
          </a:xfrm>
        </p:spPr>
        <p:txBody>
          <a:bodyPr>
            <a:noAutofit/>
          </a:bodyPr>
          <a:lstStyle/>
          <a:p>
            <a:pPr lvl="0"/>
            <a:r>
              <a:rPr lang="es-ES" sz="1700" dirty="0"/>
              <a:t>Mediante el análisis técnico-económico de las medidas y el plan de gestión de implantación, se mejora los </a:t>
            </a:r>
            <a:r>
              <a:rPr lang="es-ES" sz="1700" dirty="0" err="1"/>
              <a:t>IDEn</a:t>
            </a:r>
            <a:r>
              <a:rPr lang="es-ES" sz="1700" dirty="0"/>
              <a:t> del HCAM como se muestra a continuación:</a:t>
            </a:r>
          </a:p>
          <a:p>
            <a:pPr marL="109705" indent="0">
              <a:buNone/>
            </a:pPr>
            <a:endParaRPr lang="es-ES" sz="1700" dirty="0"/>
          </a:p>
          <a:p>
            <a:pPr marL="109705" indent="0">
              <a:buNone/>
            </a:pPr>
            <a:endParaRPr lang="es-ES" sz="1700" dirty="0" smtClean="0"/>
          </a:p>
          <a:p>
            <a:pPr marL="109705" indent="0">
              <a:buNone/>
            </a:pPr>
            <a:endParaRPr lang="es-ES" sz="1700" dirty="0"/>
          </a:p>
          <a:p>
            <a:pPr marL="109705" indent="0">
              <a:buNone/>
            </a:pPr>
            <a:endParaRPr lang="es-ES" sz="1700" dirty="0" smtClean="0"/>
          </a:p>
          <a:p>
            <a:pPr marL="109705" indent="0">
              <a:buNone/>
            </a:pPr>
            <a:endParaRPr lang="es-ES" sz="1700" dirty="0" smtClean="0"/>
          </a:p>
          <a:p>
            <a:pPr marL="109705" indent="0">
              <a:buNone/>
            </a:pPr>
            <a:endParaRPr lang="es-ES" sz="1700" dirty="0"/>
          </a:p>
          <a:p>
            <a:pPr lvl="0"/>
            <a:r>
              <a:rPr lang="es-ES" sz="1700" dirty="0"/>
              <a:t>Respecto a los indicadores de la </a:t>
            </a:r>
            <a:r>
              <a:rPr lang="es-ES" sz="1700" dirty="0" smtClean="0"/>
              <a:t>región, estos se </a:t>
            </a:r>
            <a:r>
              <a:rPr lang="es-ES" sz="1700" dirty="0"/>
              <a:t>acercan sensiblemente a los indicadores de línea base de los hospitales de Chile. De tal manera, el indicador eléctrico y térmico respecto al número de camas del HCAM son mayores 27% y 4% respectivamente, mientras que el indicador eléctrico y térmico con respecto al área de construcción del HCAM son mayores 72% y 25% respectivamente</a:t>
            </a:r>
            <a:r>
              <a:rPr lang="es-ES" sz="1700" dirty="0" smtClean="0"/>
              <a:t>.</a:t>
            </a:r>
            <a:endParaRPr lang="es-ES" sz="1700"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2417439"/>
            <a:ext cx="742315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850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smtClean="0"/>
              <a:t>Matriz Energética del HCAM - ENERGÍA</a:t>
            </a:r>
            <a:endParaRPr lang="es-ES" sz="2900" dirty="0"/>
          </a:p>
        </p:txBody>
      </p:sp>
      <p:graphicFrame>
        <p:nvGraphicFramePr>
          <p:cNvPr id="6" name="5 Gráfico"/>
          <p:cNvGraphicFramePr/>
          <p:nvPr>
            <p:extLst>
              <p:ext uri="{D42A27DB-BD31-4B8C-83A1-F6EECF244321}">
                <p14:modId xmlns:p14="http://schemas.microsoft.com/office/powerpoint/2010/main" val="395238969"/>
              </p:ext>
            </p:extLst>
          </p:nvPr>
        </p:nvGraphicFramePr>
        <p:xfrm>
          <a:off x="2413322" y="3528119"/>
          <a:ext cx="4352925" cy="2694419"/>
        </p:xfrm>
        <a:graphic>
          <a:graphicData uri="http://schemas.openxmlformats.org/drawingml/2006/chart">
            <c:chart xmlns:c="http://schemas.openxmlformats.org/drawingml/2006/chart" xmlns:r="http://schemas.openxmlformats.org/officeDocument/2006/relationships" r:id="rId2"/>
          </a:graphicData>
        </a:graphic>
      </p:graphicFrame>
      <p:sp>
        <p:nvSpPr>
          <p:cNvPr id="8" name="2 Marcador de contenido"/>
          <p:cNvSpPr>
            <a:spLocks noGrp="1"/>
          </p:cNvSpPr>
          <p:nvPr>
            <p:ph idx="1"/>
          </p:nvPr>
        </p:nvSpPr>
        <p:spPr>
          <a:xfrm>
            <a:off x="97160" y="1770404"/>
            <a:ext cx="8147248" cy="408245"/>
          </a:xfrm>
        </p:spPr>
        <p:txBody>
          <a:bodyPr>
            <a:normAutofit/>
          </a:bodyPr>
          <a:lstStyle/>
          <a:p>
            <a:pPr algn="just">
              <a:lnSpc>
                <a:spcPct val="120000"/>
              </a:lnSpc>
              <a:buNone/>
            </a:pPr>
            <a:r>
              <a:rPr lang="es-EC" sz="1700" dirty="0" smtClean="0">
                <a:cs typeface="Arial" pitchFamily="34" charset="0"/>
              </a:rPr>
              <a:t>	</a:t>
            </a:r>
            <a:r>
              <a:rPr lang="es-ES" sz="1700" dirty="0" smtClean="0">
                <a:cs typeface="Arial" pitchFamily="34" charset="0"/>
              </a:rPr>
              <a:t>Consumo anual de energía eléctrica y diesel industrial 2 – 2013</a:t>
            </a:r>
            <a:endParaRPr lang="es-EC" sz="1700" dirty="0" smtClean="0">
              <a:cs typeface="Arial"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303983"/>
            <a:ext cx="6990898" cy="161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208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575791"/>
            <a:ext cx="8229600" cy="1008027"/>
          </a:xfrm>
        </p:spPr>
        <p:txBody>
          <a:bodyPr>
            <a:normAutofit/>
          </a:bodyPr>
          <a:lstStyle/>
          <a:p>
            <a:r>
              <a:rPr lang="es-ES" sz="2900" dirty="0" smtClean="0"/>
              <a:t>Conclusiones</a:t>
            </a:r>
            <a:endParaRPr lang="es-ES" sz="2900" dirty="0"/>
          </a:p>
        </p:txBody>
      </p:sp>
      <p:sp>
        <p:nvSpPr>
          <p:cNvPr id="3" name="2 Marcador de contenido"/>
          <p:cNvSpPr>
            <a:spLocks noGrp="1"/>
          </p:cNvSpPr>
          <p:nvPr>
            <p:ph idx="1"/>
          </p:nvPr>
        </p:nvSpPr>
        <p:spPr>
          <a:xfrm>
            <a:off x="457201" y="1583903"/>
            <a:ext cx="8229600" cy="4409050"/>
          </a:xfrm>
        </p:spPr>
        <p:txBody>
          <a:bodyPr>
            <a:noAutofit/>
          </a:bodyPr>
          <a:lstStyle/>
          <a:p>
            <a:r>
              <a:rPr lang="es-ES" sz="1700" dirty="0"/>
              <a:t>En cuanto a los indicadores económicos, se determina que al implementar los planes de acción y medidas de ahorro sugeridas en cuanto a energía eléctrica se obtiene un retorno de inversión máximo de 6 años y una tasa interna de retorno mínima de 12,94%; en cuanto a energía térmica se obtiene un retorno de inversión máximo de 5 años, y una tasa interna de retorno mínima de 204%. Con estos datos se evidencia que el proyecto es económicamente rentable.</a:t>
            </a:r>
          </a:p>
          <a:p>
            <a:pPr marL="109705" indent="0">
              <a:buNone/>
            </a:pPr>
            <a:endParaRPr lang="es-ES" sz="1700" dirty="0"/>
          </a:p>
          <a:p>
            <a:r>
              <a:rPr lang="es-ES" sz="1700" dirty="0"/>
              <a:t>En general la implementación de las medidas propuestas mejora los indicadores de desempeño energético, y arroja indicadores económicos atractivos, por cuanto las soluciones mencionadas son técnica y económicamente viables para su implementación oportuna de acuerdo a la actual realidad del Hospital, coadyuvando a los intereses energéticos y financieros del Hospital Carlos Andrade Marín</a:t>
            </a:r>
            <a:r>
              <a:rPr lang="es-ES" sz="1700" dirty="0" smtClean="0"/>
              <a:t>.</a:t>
            </a:r>
            <a:endParaRPr lang="es-ES" sz="1700" dirty="0"/>
          </a:p>
        </p:txBody>
      </p:sp>
    </p:spTree>
    <p:extLst>
      <p:ext uri="{BB962C8B-B14F-4D97-AF65-F5344CB8AC3E}">
        <p14:creationId xmlns:p14="http://schemas.microsoft.com/office/powerpoint/2010/main" val="3598425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790615"/>
            <a:ext cx="8229600" cy="1008027"/>
          </a:xfrm>
        </p:spPr>
        <p:txBody>
          <a:bodyPr>
            <a:normAutofit/>
          </a:bodyPr>
          <a:lstStyle/>
          <a:p>
            <a:r>
              <a:rPr lang="es-ES" sz="2900" smtClean="0"/>
              <a:t>Recomendaciones</a:t>
            </a:r>
            <a:endParaRPr lang="es-ES" sz="2900" dirty="0"/>
          </a:p>
        </p:txBody>
      </p:sp>
      <p:sp>
        <p:nvSpPr>
          <p:cNvPr id="3" name="2 Marcador de contenido"/>
          <p:cNvSpPr>
            <a:spLocks noGrp="1"/>
          </p:cNvSpPr>
          <p:nvPr>
            <p:ph idx="1"/>
          </p:nvPr>
        </p:nvSpPr>
        <p:spPr>
          <a:xfrm>
            <a:off x="457201" y="1852053"/>
            <a:ext cx="8229600" cy="4409050"/>
          </a:xfrm>
        </p:spPr>
        <p:txBody>
          <a:bodyPr>
            <a:normAutofit/>
          </a:bodyPr>
          <a:lstStyle/>
          <a:p>
            <a:pPr lvl="0"/>
            <a:r>
              <a:rPr lang="es-ES" sz="1700" smtClean="0"/>
              <a:t>Intensificar y promover el desarrollo de planes de acción, motivados por objetivos y metas energéticas institucionales, en el marco de la optimización del desempeño energético del Hospital.</a:t>
            </a:r>
            <a:endParaRPr lang="es-EC" sz="1700" smtClean="0"/>
          </a:p>
          <a:p>
            <a:pPr lvl="0"/>
            <a:r>
              <a:rPr lang="es-ES" sz="1700" smtClean="0"/>
              <a:t>Articular políticas institucionales que permitan robustecer la gestión de la energía en el HCAM vinculando a todos sus miembros.</a:t>
            </a:r>
          </a:p>
          <a:p>
            <a:pPr lvl="0"/>
            <a:r>
              <a:rPr lang="es-ES" sz="1700" smtClean="0"/>
              <a:t>Optimizar los niveles de exactitud y repetitividad de la medición energética en su contexto general, es decir garantizar que la instrumentación, tabulación y seguimiento de los registros levantados sean fiables, a su vez que los periodos de medición sean acordes a la información levantada por la unidad de Estadística</a:t>
            </a:r>
            <a:r>
              <a:rPr lang="es-EC" sz="1700" smtClean="0"/>
              <a:t>.</a:t>
            </a:r>
          </a:p>
          <a:p>
            <a:pPr lvl="0"/>
            <a:r>
              <a:rPr lang="es-ES" sz="1700" smtClean="0"/>
              <a:t>Declarar y formalizar las áreas o equipos que represente usos significativos de la energía, y realizar gestión específica para impactar en el desempeño energético del Hospital, utilizando como herramienta de gestión los indicadores de desempeño energético los cuales deben ser acordes a la realidad del Hospital.</a:t>
            </a:r>
            <a:endParaRPr lang="es-EC" sz="1700" smtClean="0"/>
          </a:p>
          <a:p>
            <a:endParaRPr lang="es-ES" sz="1700" dirty="0"/>
          </a:p>
        </p:txBody>
      </p:sp>
    </p:spTree>
    <p:extLst>
      <p:ext uri="{BB962C8B-B14F-4D97-AF65-F5344CB8AC3E}">
        <p14:creationId xmlns:p14="http://schemas.microsoft.com/office/powerpoint/2010/main" val="2595806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505246"/>
            <a:ext cx="8229600" cy="1008027"/>
          </a:xfrm>
        </p:spPr>
        <p:txBody>
          <a:bodyPr>
            <a:noAutofit/>
          </a:bodyPr>
          <a:lstStyle/>
          <a:p>
            <a:pPr algn="ctr"/>
            <a:r>
              <a:rPr lang="es-ES" sz="6000" smtClean="0"/>
              <a:t>GRACIAS</a:t>
            </a:r>
            <a:endParaRPr lang="es-ES" sz="6000" dirty="0"/>
          </a:p>
        </p:txBody>
      </p:sp>
    </p:spTree>
    <p:extLst>
      <p:ext uri="{BB962C8B-B14F-4D97-AF65-F5344CB8AC3E}">
        <p14:creationId xmlns:p14="http://schemas.microsoft.com/office/powerpoint/2010/main" val="378288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90615"/>
            <a:ext cx="8229600" cy="1008027"/>
          </a:xfrm>
        </p:spPr>
        <p:txBody>
          <a:bodyPr>
            <a:normAutofit/>
          </a:bodyPr>
          <a:lstStyle/>
          <a:p>
            <a:r>
              <a:rPr lang="es-ES" sz="2900" dirty="0"/>
              <a:t>Matriz Energética </a:t>
            </a:r>
            <a:r>
              <a:rPr lang="es-ES" sz="2900" dirty="0" smtClean="0"/>
              <a:t>del </a:t>
            </a:r>
            <a:r>
              <a:rPr lang="es-ES" sz="2900" dirty="0"/>
              <a:t>HCAM - </a:t>
            </a:r>
            <a:r>
              <a:rPr lang="es-ES" sz="2900" dirty="0" smtClean="0"/>
              <a:t>COSTO</a:t>
            </a:r>
            <a:endParaRPr lang="es-ES" sz="2900" dirty="0"/>
          </a:p>
        </p:txBody>
      </p:sp>
      <p:sp>
        <p:nvSpPr>
          <p:cNvPr id="8" name="2 Marcador de contenido"/>
          <p:cNvSpPr>
            <a:spLocks noGrp="1"/>
          </p:cNvSpPr>
          <p:nvPr>
            <p:ph idx="1"/>
          </p:nvPr>
        </p:nvSpPr>
        <p:spPr>
          <a:xfrm>
            <a:off x="97160" y="1770404"/>
            <a:ext cx="8147248" cy="408245"/>
          </a:xfrm>
        </p:spPr>
        <p:txBody>
          <a:bodyPr>
            <a:normAutofit/>
          </a:bodyPr>
          <a:lstStyle/>
          <a:p>
            <a:pPr algn="just">
              <a:lnSpc>
                <a:spcPct val="120000"/>
              </a:lnSpc>
              <a:buNone/>
            </a:pPr>
            <a:r>
              <a:rPr lang="es-EC" sz="1700" dirty="0" smtClean="0">
                <a:cs typeface="Arial" pitchFamily="34" charset="0"/>
              </a:rPr>
              <a:t>	Costo anual de energía eléctrica y diesel industrial 2 – 2013</a:t>
            </a:r>
          </a:p>
        </p:txBody>
      </p:sp>
      <p:graphicFrame>
        <p:nvGraphicFramePr>
          <p:cNvPr id="7" name="6 Gráfico"/>
          <p:cNvGraphicFramePr/>
          <p:nvPr>
            <p:extLst>
              <p:ext uri="{D42A27DB-BD31-4B8C-83A1-F6EECF244321}">
                <p14:modId xmlns:p14="http://schemas.microsoft.com/office/powerpoint/2010/main" val="522083160"/>
              </p:ext>
            </p:extLst>
          </p:nvPr>
        </p:nvGraphicFramePr>
        <p:xfrm>
          <a:off x="2123728" y="3485035"/>
          <a:ext cx="4032448" cy="2831842"/>
        </p:xfrm>
        <a:graphic>
          <a:graphicData uri="http://schemas.openxmlformats.org/drawingml/2006/chart">
            <c:chart xmlns:c="http://schemas.openxmlformats.org/drawingml/2006/chart" xmlns:r="http://schemas.openxmlformats.org/officeDocument/2006/relationships" r:id="rId2"/>
          </a:graphicData>
        </a:graphic>
      </p:graphicFrame>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375991"/>
            <a:ext cx="6990898" cy="161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56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2527</TotalTime>
  <Words>5186</Words>
  <Application>Microsoft Office PowerPoint</Application>
  <PresentationFormat>Personalizado</PresentationFormat>
  <Paragraphs>726</Paragraphs>
  <Slides>82</Slides>
  <Notes>29</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82</vt:i4>
      </vt:variant>
    </vt:vector>
  </HeadingPairs>
  <TitlesOfParts>
    <vt:vector size="85" baseType="lpstr">
      <vt:lpstr>Urbano</vt:lpstr>
      <vt:lpstr>Imagen de mapa de bits</vt:lpstr>
      <vt:lpstr>Bitmap Image</vt:lpstr>
      <vt:lpstr>“ESTUDIO Y ANÁLISIS DE LA EFICIENCIA ENERGÉTICA EN LOS PRINCIPALES SISTEMAS ENERGÉTICOS DEL HOSPITAL CARLOS ANDRADE MARÍN”</vt:lpstr>
      <vt:lpstr>Definición del Problema</vt:lpstr>
      <vt:lpstr>Objetivo General</vt:lpstr>
      <vt:lpstr>Objetivo Específicos</vt:lpstr>
      <vt:lpstr>Hospital Carlos Andrade Marín (HCAM)</vt:lpstr>
      <vt:lpstr>Clasificación de los Hospitales</vt:lpstr>
      <vt:lpstr>Estructura organizacional para las Unidades Médicas de Nivel III del IESS</vt:lpstr>
      <vt:lpstr>Matriz Energética del HCAM - ENERGÍA</vt:lpstr>
      <vt:lpstr>Matriz Energética del HCAM - COSTO</vt:lpstr>
      <vt:lpstr>Consumo Eléctrico en el HCAM</vt:lpstr>
      <vt:lpstr>Consumo Térmico en el HCAM</vt:lpstr>
      <vt:lpstr>Selección de los sistemas potencialmente gestionables del HCAM</vt:lpstr>
      <vt:lpstr>Calculo del índice de desempeño energético (IDEn) del HCAM - ELÉCTRICO</vt:lpstr>
      <vt:lpstr>Calculo del índice de desempeño energético (IDEn) del HCAM - TÉRMICO</vt:lpstr>
      <vt:lpstr>Calculo del índice de desempeño energético (IDEn) del HCAM - TÉRMICO</vt:lpstr>
      <vt:lpstr>Balance energético de los sistemas SISTEMA ELÉCTRICO</vt:lpstr>
      <vt:lpstr>Balance energético de los sistemas SISTEMA ELÉCTRICO - Iluminación</vt:lpstr>
      <vt:lpstr>Balance energético de los sistemas SISTEMA ELÉCTRICO - Iluminación</vt:lpstr>
      <vt:lpstr>Balance energético de los sistemas SISTEMA ELÉCTRICO – Equipos de cocina</vt:lpstr>
      <vt:lpstr>Balance energético de los sistemas SISTEMA ELÉCTRICO - Motores</vt:lpstr>
      <vt:lpstr>Balance energético de los sistemas SISTEMA ELÉCTRICO - Ascensores</vt:lpstr>
      <vt:lpstr>Balance energético de los sistemas SISTEMA ELÉCTRICO – Equipos informáticos</vt:lpstr>
      <vt:lpstr>Balance energético de los sistemas SISTEMA ELÉCTRICO – Equipos informáticos</vt:lpstr>
      <vt:lpstr>Balance energético de los sistemas SISTEMA ELÉCTRICO – Sistema de ventilación, A/A y Pérdidas eléctricas</vt:lpstr>
      <vt:lpstr>Balance energético de los sistemas SISTEMA ELÉCTRICO</vt:lpstr>
      <vt:lpstr>Balance energético de los sistemas SISTEMA TÉRMICO</vt:lpstr>
      <vt:lpstr>Balance energético de los sistemas SISTEMA TÉRMICO – Sistema de Cocina</vt:lpstr>
      <vt:lpstr>Balance energético de los sistemas SISTEMA TÉRMICO – Lavandería</vt:lpstr>
      <vt:lpstr>Balance energético de los sistemas SISTEMA TÉRMICO – Esterilización</vt:lpstr>
      <vt:lpstr>Balance energético de los sistemas SISTEMA TÉRMICO – Piscina de hidroterapia</vt:lpstr>
      <vt:lpstr>Balance energético de los sistemas SISTEMA TÉRMICO – Agua Caliente Sanitaria</vt:lpstr>
      <vt:lpstr>Balance energético de los sistemas SISTEMA TÉRMICO</vt:lpstr>
      <vt:lpstr>Vapor producido y vapor de demanda</vt:lpstr>
      <vt:lpstr>Determinación del punto de consumo energético óptimo del hospital</vt:lpstr>
      <vt:lpstr>Determinación del punto de consumo energético óptimo del hospital</vt:lpstr>
      <vt:lpstr>Comparación del consumo energético del HCAM</vt:lpstr>
      <vt:lpstr>Comparación del consumo energético del HCAM</vt:lpstr>
      <vt:lpstr>Comparación del consumo energético del HCAM</vt:lpstr>
      <vt:lpstr>Desarrollo de los modelos matemáticos de los sistemas gestionables</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ELÉCTRICO</vt:lpstr>
      <vt:lpstr>Medidas de ahorro energético  SISTEMA TÉRMICO</vt:lpstr>
      <vt:lpstr>Medidas de ahorro energético  SISTEMA TÉRMICO</vt:lpstr>
      <vt:lpstr>Medidas de ahorro energético  SISTEMA TÉRMICO</vt:lpstr>
      <vt:lpstr>Medidas de ahorro energético  SISTEMA TÉRMICO</vt:lpstr>
      <vt:lpstr>Medidas de ahorro energético  SISTEMA TÉRMICO</vt:lpstr>
      <vt:lpstr>Medidas de ahorro energético  SISTEMA TÉRMICO</vt:lpstr>
      <vt:lpstr>Simulación de resultados SISTEMA ELÉCTRICO</vt:lpstr>
      <vt:lpstr>Simulación de resultados SISTEMA ELÉCTRICO</vt:lpstr>
      <vt:lpstr>Simulación de resultados SISTEMA TÉRMICO</vt:lpstr>
      <vt:lpstr>Simulación de resultados SISTEMA TÉRMICO</vt:lpstr>
      <vt:lpstr>Comparación de indicadores energéticos mejorados</vt:lpstr>
      <vt:lpstr>Comparación de indicadores energéticos mejorados</vt:lpstr>
      <vt:lpstr>Comparación de indicadores energéticos mejorados</vt:lpstr>
      <vt:lpstr>Evaluación técnico-económica de las oportunidades de ahorro en los sistemas SISTEMA ELÉCTRICO</vt:lpstr>
      <vt:lpstr>Evaluación técnico-económica de las oportunidades de ahorro en los sistemas SISTEMA ELÉCTRICO</vt:lpstr>
      <vt:lpstr>Evaluación técnico-económica de las oportunidades de ahorro en los sistemas SISTEMA TÉRMICO</vt:lpstr>
      <vt:lpstr>Costo de implementación y retorno de la inversión SISTEMA ELÉCTRICO - Iluminación</vt:lpstr>
      <vt:lpstr>Costo de implementación y retorno de la inversión SISTEMA ELÉCTRICO - Iluminación</vt:lpstr>
      <vt:lpstr>Costo de implementación y retorno de la inversión SISTEMA ELÉCTRICO - Iluminación</vt:lpstr>
      <vt:lpstr>Costo de implementación y retorno de la inversión SISTEMA ELÉCTRICO – Equipos informáticos</vt:lpstr>
      <vt:lpstr>Costo de implementación y retorno de la inversión SISTEMA ELÉCTRICO – Corrección del factor de potencia</vt:lpstr>
      <vt:lpstr>Costo de implementación y retorno de la inversión SISTEMA TÉRMICO</vt:lpstr>
      <vt:lpstr>Costo de implementación y retorno de la inversión SISTEMA TÉRMICO</vt:lpstr>
      <vt:lpstr>Conclusiones</vt:lpstr>
      <vt:lpstr>Conclusiones</vt:lpstr>
      <vt:lpstr>Conclusiones</vt:lpstr>
      <vt:lpstr>Conclusiones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Y ANÁLISIS DE LA EFICIENCIA ENERGÉTICA EN LOS PRINCIPALES SISTEMAS ENERGÉTICOS DEL HOSPITAL CARLOS ANDRADE MARÍN”</dc:title>
  <dc:creator>Alexandra Magaly Cabascango Quilumba</dc:creator>
  <cp:lastModifiedBy>ALEX</cp:lastModifiedBy>
  <cp:revision>91</cp:revision>
  <dcterms:created xsi:type="dcterms:W3CDTF">2015-11-13T17:39:15Z</dcterms:created>
  <dcterms:modified xsi:type="dcterms:W3CDTF">2015-11-18T10:37:24Z</dcterms:modified>
</cp:coreProperties>
</file>