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309"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308" r:id="rId36"/>
    <p:sldId id="290" r:id="rId37"/>
    <p:sldId id="291" r:id="rId38"/>
    <p:sldId id="310" r:id="rId39"/>
    <p:sldId id="292" r:id="rId40"/>
    <p:sldId id="293" r:id="rId41"/>
    <p:sldId id="294" r:id="rId42"/>
    <p:sldId id="295" r:id="rId43"/>
    <p:sldId id="296" r:id="rId44"/>
    <p:sldId id="297" r:id="rId45"/>
    <p:sldId id="298" r:id="rId46"/>
    <p:sldId id="299" r:id="rId47"/>
    <p:sldId id="304" r:id="rId48"/>
    <p:sldId id="300" r:id="rId49"/>
    <p:sldId id="305" r:id="rId50"/>
    <p:sldId id="306" r:id="rId51"/>
    <p:sldId id="307" r:id="rId52"/>
    <p:sldId id="303" r:id="rId5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693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883"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C0E6CF-69F9-4CE5-B88D-E926FE77585E}" type="datetimeFigureOut">
              <a:rPr lang="es-EC" smtClean="0"/>
              <a:t>11/10/2015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AA4A43-4925-4CF2-99E5-740A5832FC21}" type="slidenum">
              <a:rPr lang="es-EC" smtClean="0"/>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noTextEdit="1"/>
          </p:cNvSpPr>
          <p:nvPr>
            <p:ph type="sldImg"/>
          </p:nvPr>
        </p:nvSpPr>
        <p:spPr bwMode="auto">
          <a:xfrm>
            <a:off x="992188" y="571500"/>
            <a:ext cx="4875212" cy="3657600"/>
          </a:xfrm>
          <a:noFill/>
          <a:ln cap="flat">
            <a:solidFill>
              <a:srgbClr val="000000"/>
            </a:solidFill>
            <a:miter lim="800000"/>
            <a:headEnd/>
            <a:tailEnd/>
          </a:ln>
        </p:spPr>
      </p:sp>
      <p:sp>
        <p:nvSpPr>
          <p:cNvPr id="57347" name="Rectangle 3"/>
          <p:cNvSpPr>
            <a:spLocks noChangeArrowheads="1"/>
          </p:cNvSpPr>
          <p:nvPr>
            <p:ph type="body" idx="1"/>
          </p:nvPr>
        </p:nvSpPr>
        <p:spPr bwMode="auto">
          <a:xfrm>
            <a:off x="914400" y="4340225"/>
            <a:ext cx="5029200" cy="4398963"/>
          </a:xfrm>
          <a:noFill/>
        </p:spPr>
        <p:txBody>
          <a:bodyPr wrap="square" lIns="90167" tIns="44293" rIns="90167" bIns="44293" numCol="1" anchor="t" anchorCtr="0" compatLnSpc="1">
            <a:prstTxWarp prst="textNoShape">
              <a:avLst/>
            </a:prstTxWarp>
          </a:bodyPr>
          <a:lstStyle/>
          <a:p>
            <a:pPr>
              <a:lnSpc>
                <a:spcPct val="89000"/>
              </a:lnSpc>
            </a:pPr>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539552" y="2276872"/>
            <a:ext cx="8229600" cy="1143000"/>
          </a:xfrm>
          <a:prstGeom prst="rect">
            <a:avLst/>
          </a:prstGeom>
        </p:spPr>
        <p:txBody>
          <a:bodyPr/>
          <a:lstStyle/>
          <a:p>
            <a:r>
              <a:rPr lang="es-ES" dirty="0" smtClean="0"/>
              <a:t>Haga clic para modificar el estilo de título del patrón</a:t>
            </a:r>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cxnSp>
        <p:nvCxnSpPr>
          <p:cNvPr id="8" name="7 Conector recto"/>
          <p:cNvCxnSpPr/>
          <p:nvPr userDrawn="1"/>
        </p:nvCxnSpPr>
        <p:spPr>
          <a:xfrm>
            <a:off x="107504" y="6669360"/>
            <a:ext cx="756084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En blanco">
    <p:spTree>
      <p:nvGrpSpPr>
        <p:cNvPr id="1" name=""/>
        <p:cNvGrpSpPr/>
        <p:nvPr/>
      </p:nvGrpSpPr>
      <p:grpSpPr>
        <a:xfrm>
          <a:off x="0" y="0"/>
          <a:ext cx="0" cy="0"/>
          <a:chOff x="0" y="0"/>
          <a:chExt cx="0" cy="0"/>
        </a:xfrm>
      </p:grpSpPr>
      <p:cxnSp>
        <p:nvCxnSpPr>
          <p:cNvPr id="4" name="Conector recto 3"/>
          <p:cNvCxnSpPr/>
          <p:nvPr userDrawn="1"/>
        </p:nvCxnSpPr>
        <p:spPr>
          <a:xfrm rot="10800000">
            <a:off x="0" y="6173788"/>
            <a:ext cx="9144000" cy="1587"/>
          </a:xfrm>
          <a:prstGeom prst="line">
            <a:avLst/>
          </a:prstGeom>
          <a:ln w="57150" cap="flat" cmpd="sng" algn="ctr">
            <a:solidFill>
              <a:srgbClr val="D9D9D9"/>
            </a:solidFill>
            <a:prstDash val="solid"/>
            <a:round/>
            <a:headEnd type="none" w="med" len="med"/>
            <a:tailEnd type="none" w="med" len="med"/>
          </a:ln>
          <a:effectLst/>
        </p:spPr>
        <p:style>
          <a:lnRef idx="2">
            <a:schemeClr val="accent5"/>
          </a:lnRef>
          <a:fillRef idx="0">
            <a:schemeClr val="accent5"/>
          </a:fillRef>
          <a:effectRef idx="1">
            <a:schemeClr val="accent5"/>
          </a:effectRef>
          <a:fontRef idx="minor">
            <a:schemeClr val="tx1"/>
          </a:fontRef>
        </p:style>
      </p:cxnSp>
      <p:sp>
        <p:nvSpPr>
          <p:cNvPr id="16" name="Marcador de posición de imagen 15"/>
          <p:cNvSpPr>
            <a:spLocks noGrp="1"/>
          </p:cNvSpPr>
          <p:nvPr>
            <p:ph type="pic" sz="quarter" idx="10"/>
          </p:nvPr>
        </p:nvSpPr>
        <p:spPr>
          <a:xfrm>
            <a:off x="0" y="1447800"/>
            <a:ext cx="9144000" cy="4648200"/>
          </a:xfrm>
          <a:prstGeom prst="rect">
            <a:avLst/>
          </a:prstGeom>
        </p:spPr>
        <p:txBody>
          <a:bodyPr vert="horz"/>
          <a:lstStyle>
            <a:lvl1pPr>
              <a:defRPr>
                <a:latin typeface="Arial"/>
                <a:cs typeface="Arial"/>
              </a:defRPr>
            </a:lvl1pPr>
          </a:lstStyle>
          <a:p>
            <a:pPr lvl="0"/>
            <a:endParaRPr lang="es-ES_tradnl" noProof="0"/>
          </a:p>
        </p:txBody>
      </p:sp>
      <p:sp>
        <p:nvSpPr>
          <p:cNvPr id="12" name="Marcador de texto 11"/>
          <p:cNvSpPr>
            <a:spLocks noGrp="1"/>
          </p:cNvSpPr>
          <p:nvPr>
            <p:ph type="body" sz="quarter" idx="12"/>
          </p:nvPr>
        </p:nvSpPr>
        <p:spPr>
          <a:xfrm>
            <a:off x="1676400" y="533400"/>
            <a:ext cx="7162800" cy="571500"/>
          </a:xfrm>
          <a:prstGeom prst="rect">
            <a:avLst/>
          </a:prstGeom>
          <a:ln>
            <a:noFill/>
          </a:ln>
        </p:spPr>
        <p:txBody>
          <a:bodyPr vert="horz"/>
          <a:lstStyle>
            <a:lvl1pPr>
              <a:buFontTx/>
              <a:buNone/>
              <a:defRPr sz="2800">
                <a:latin typeface="Arial"/>
                <a:cs typeface="Arial"/>
              </a:defRPr>
            </a:lvl1pPr>
            <a:lvl2pPr>
              <a:defRPr sz="2800">
                <a:latin typeface="Eurostile"/>
                <a:cs typeface="Eurostile"/>
              </a:defRPr>
            </a:lvl2pPr>
            <a:lvl3pPr>
              <a:defRPr sz="2800">
                <a:latin typeface="Eurostile"/>
                <a:cs typeface="Eurostile"/>
              </a:defRPr>
            </a:lvl3pPr>
            <a:lvl4pPr>
              <a:defRPr sz="2800">
                <a:latin typeface="Eurostile"/>
                <a:cs typeface="Eurostile"/>
              </a:defRPr>
            </a:lvl4pPr>
            <a:lvl5pPr>
              <a:defRPr sz="2800">
                <a:latin typeface="Eurostile"/>
                <a:cs typeface="Eurostile"/>
              </a:defRPr>
            </a:lvl5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0" y="423863"/>
            <a:ext cx="9144000" cy="706437"/>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En blanco">
    <p:spTree>
      <p:nvGrpSpPr>
        <p:cNvPr id="1" name=""/>
        <p:cNvGrpSpPr/>
        <p:nvPr/>
      </p:nvGrpSpPr>
      <p:grpSpPr>
        <a:xfrm>
          <a:off x="0" y="0"/>
          <a:ext cx="0" cy="0"/>
          <a:chOff x="0" y="0"/>
          <a:chExt cx="0" cy="0"/>
        </a:xfrm>
      </p:grpSpPr>
      <p:cxnSp>
        <p:nvCxnSpPr>
          <p:cNvPr id="4" name="Conector recto 3"/>
          <p:cNvCxnSpPr/>
          <p:nvPr userDrawn="1"/>
        </p:nvCxnSpPr>
        <p:spPr>
          <a:xfrm rot="10800000">
            <a:off x="0" y="6173788"/>
            <a:ext cx="9144000" cy="1587"/>
          </a:xfrm>
          <a:prstGeom prst="line">
            <a:avLst/>
          </a:prstGeom>
          <a:ln w="57150" cap="flat" cmpd="sng" algn="ctr">
            <a:solidFill>
              <a:srgbClr val="D9D9D9"/>
            </a:solidFill>
            <a:prstDash val="solid"/>
            <a:round/>
            <a:headEnd type="none" w="med" len="med"/>
            <a:tailEnd type="none" w="med" len="med"/>
          </a:ln>
          <a:effectLst/>
        </p:spPr>
        <p:style>
          <a:lnRef idx="2">
            <a:schemeClr val="accent5"/>
          </a:lnRef>
          <a:fillRef idx="0">
            <a:schemeClr val="accent5"/>
          </a:fillRef>
          <a:effectRef idx="1">
            <a:schemeClr val="accent5"/>
          </a:effectRef>
          <a:fontRef idx="minor">
            <a:schemeClr val="tx1"/>
          </a:fontRef>
        </p:style>
      </p:cxnSp>
      <p:sp>
        <p:nvSpPr>
          <p:cNvPr id="12" name="Marcador de texto 11"/>
          <p:cNvSpPr>
            <a:spLocks noGrp="1"/>
          </p:cNvSpPr>
          <p:nvPr>
            <p:ph type="body" sz="quarter" idx="10"/>
          </p:nvPr>
        </p:nvSpPr>
        <p:spPr>
          <a:xfrm>
            <a:off x="1676400" y="533400"/>
            <a:ext cx="7162800" cy="571500"/>
          </a:xfrm>
          <a:prstGeom prst="rect">
            <a:avLst/>
          </a:prstGeom>
          <a:ln>
            <a:noFill/>
          </a:ln>
        </p:spPr>
        <p:txBody>
          <a:bodyPr vert="horz"/>
          <a:lstStyle>
            <a:lvl1pPr>
              <a:buFontTx/>
              <a:buNone/>
              <a:defRPr sz="2800">
                <a:latin typeface="Arial"/>
                <a:cs typeface="Arial"/>
              </a:defRPr>
            </a:lvl1pPr>
            <a:lvl2pPr>
              <a:defRPr sz="2800">
                <a:latin typeface="Eurostile"/>
                <a:cs typeface="Eurostile"/>
              </a:defRPr>
            </a:lvl2pPr>
            <a:lvl3pPr>
              <a:defRPr sz="2800">
                <a:latin typeface="Eurostile"/>
                <a:cs typeface="Eurostile"/>
              </a:defRPr>
            </a:lvl3pPr>
            <a:lvl4pPr>
              <a:defRPr sz="2800">
                <a:latin typeface="Eurostile"/>
                <a:cs typeface="Eurostile"/>
              </a:defRPr>
            </a:lvl4pPr>
            <a:lvl5pPr>
              <a:defRPr sz="2800">
                <a:latin typeface="Eurostile"/>
                <a:cs typeface="Eurostile"/>
              </a:defRPr>
            </a:lvl5pPr>
          </a:lstStyle>
          <a:p>
            <a:pPr lvl="0"/>
            <a:r>
              <a:rPr lang="es-ES" smtClean="0"/>
              <a:t>Haga clic para modificar el estilo de texto del patrón</a:t>
            </a:r>
          </a:p>
        </p:txBody>
      </p:sp>
      <p:sp>
        <p:nvSpPr>
          <p:cNvPr id="8" name="Marcador de texto 7"/>
          <p:cNvSpPr>
            <a:spLocks noGrp="1"/>
          </p:cNvSpPr>
          <p:nvPr>
            <p:ph type="body" sz="quarter" idx="11"/>
          </p:nvPr>
        </p:nvSpPr>
        <p:spPr>
          <a:xfrm>
            <a:off x="381000" y="1371600"/>
            <a:ext cx="8458200" cy="4419600"/>
          </a:xfrm>
          <a:prstGeom prst="rect">
            <a:avLst/>
          </a:prstGeom>
        </p:spPr>
        <p:txBody>
          <a:bodyPr vert="horz"/>
          <a:lstStyle>
            <a:lvl1pPr>
              <a:defRPr sz="200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endParaRPr lang="es-ES_trad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En blanco">
    <p:spTree>
      <p:nvGrpSpPr>
        <p:cNvPr id="1" name=""/>
        <p:cNvGrpSpPr/>
        <p:nvPr/>
      </p:nvGrpSpPr>
      <p:grpSpPr>
        <a:xfrm>
          <a:off x="0" y="0"/>
          <a:ext cx="0" cy="0"/>
          <a:chOff x="0" y="0"/>
          <a:chExt cx="0" cy="0"/>
        </a:xfrm>
      </p:grpSpPr>
      <p:cxnSp>
        <p:nvCxnSpPr>
          <p:cNvPr id="5" name="Conector recto 4"/>
          <p:cNvCxnSpPr/>
          <p:nvPr userDrawn="1"/>
        </p:nvCxnSpPr>
        <p:spPr>
          <a:xfrm rot="10800000">
            <a:off x="0" y="6173788"/>
            <a:ext cx="9144000" cy="1587"/>
          </a:xfrm>
          <a:prstGeom prst="line">
            <a:avLst/>
          </a:prstGeom>
          <a:ln w="57150" cap="flat" cmpd="sng" algn="ctr">
            <a:solidFill>
              <a:srgbClr val="D9D9D9"/>
            </a:solidFill>
            <a:prstDash val="solid"/>
            <a:round/>
            <a:headEnd type="none" w="med" len="med"/>
            <a:tailEnd type="none" w="med" len="med"/>
          </a:ln>
          <a:effectLst/>
        </p:spPr>
        <p:style>
          <a:lnRef idx="2">
            <a:schemeClr val="accent5"/>
          </a:lnRef>
          <a:fillRef idx="0">
            <a:schemeClr val="accent5"/>
          </a:fillRef>
          <a:effectRef idx="1">
            <a:schemeClr val="accent5"/>
          </a:effectRef>
          <a:fontRef idx="minor">
            <a:schemeClr val="tx1"/>
          </a:fontRef>
        </p:style>
      </p:cxnSp>
      <p:sp>
        <p:nvSpPr>
          <p:cNvPr id="18" name="Marcador de contenido 17"/>
          <p:cNvSpPr>
            <a:spLocks noGrp="1"/>
          </p:cNvSpPr>
          <p:nvPr>
            <p:ph sz="quarter" idx="11"/>
          </p:nvPr>
        </p:nvSpPr>
        <p:spPr>
          <a:xfrm>
            <a:off x="381000" y="1447800"/>
            <a:ext cx="4038600" cy="4495800"/>
          </a:xfrm>
          <a:prstGeom prst="rect">
            <a:avLst/>
          </a:prstGeom>
        </p:spPr>
        <p:txBody>
          <a:bodyPr vert="horz"/>
          <a:lstStyle>
            <a:lvl1pPr>
              <a:defRPr lang="es-ES_tradnl" sz="2000" kern="1200" dirty="0" smtClean="0">
                <a:solidFill>
                  <a:schemeClr val="tx1"/>
                </a:solidFill>
                <a:latin typeface="Arial"/>
                <a:ea typeface="+mn-ea"/>
                <a:cs typeface="Arial"/>
              </a:defRPr>
            </a:lvl1pPr>
            <a:lvl2pPr>
              <a:defRPr lang="es-ES_tradnl" sz="2000" kern="1200" dirty="0" smtClean="0">
                <a:solidFill>
                  <a:schemeClr val="tx1"/>
                </a:solidFill>
                <a:latin typeface="Eurostile"/>
                <a:ea typeface="+mn-ea"/>
                <a:cs typeface="Eurostile"/>
              </a:defRPr>
            </a:lvl2pPr>
            <a:lvl3pPr>
              <a:defRPr lang="es-ES_tradnl" sz="1800" kern="1200" dirty="0" smtClean="0">
                <a:solidFill>
                  <a:schemeClr val="tx1"/>
                </a:solidFill>
                <a:latin typeface="Eurostile"/>
                <a:ea typeface="+mn-ea"/>
                <a:cs typeface="Eurostile"/>
              </a:defRPr>
            </a:lvl3pPr>
            <a:lvl4pPr>
              <a:defRPr lang="es-ES_tradnl" sz="2000" kern="1200" dirty="0" smtClean="0">
                <a:solidFill>
                  <a:schemeClr val="tx1"/>
                </a:solidFill>
                <a:latin typeface="Eurostile"/>
                <a:ea typeface="+mn-ea"/>
                <a:cs typeface="Eurostile"/>
              </a:defRPr>
            </a:lvl4pPr>
            <a:lvl5pPr>
              <a:defRPr lang="es-ES_tradnl" sz="2000" kern="1200" dirty="0" smtClean="0">
                <a:solidFill>
                  <a:schemeClr val="tx1"/>
                </a:solidFill>
                <a:latin typeface="Eurostile"/>
                <a:ea typeface="+mn-ea"/>
                <a:cs typeface="Eurostile"/>
              </a:defRPr>
            </a:lvl5pPr>
          </a:lstStyle>
          <a:p>
            <a:pPr lvl="0"/>
            <a:endParaRPr lang="es-ES_tradnl" dirty="0"/>
          </a:p>
        </p:txBody>
      </p:sp>
      <p:sp>
        <p:nvSpPr>
          <p:cNvPr id="23" name="Marcador de contenido 17"/>
          <p:cNvSpPr>
            <a:spLocks noGrp="1"/>
          </p:cNvSpPr>
          <p:nvPr>
            <p:ph sz="quarter" idx="12"/>
          </p:nvPr>
        </p:nvSpPr>
        <p:spPr>
          <a:xfrm>
            <a:off x="4648200" y="1447800"/>
            <a:ext cx="4191000" cy="4495800"/>
          </a:xfrm>
          <a:prstGeom prst="rect">
            <a:avLst/>
          </a:prstGeom>
        </p:spPr>
        <p:txBody>
          <a:bodyPr vert="horz"/>
          <a:lstStyle>
            <a:lvl1pPr>
              <a:defRPr lang="es-ES_tradnl" sz="2000" kern="1200" dirty="0" smtClean="0">
                <a:solidFill>
                  <a:schemeClr val="tx1"/>
                </a:solidFill>
                <a:latin typeface="Arial"/>
                <a:ea typeface="+mn-ea"/>
                <a:cs typeface="Arial"/>
              </a:defRPr>
            </a:lvl1pPr>
            <a:lvl2pPr>
              <a:defRPr lang="es-ES_tradnl" sz="2000" kern="1200" dirty="0" smtClean="0">
                <a:solidFill>
                  <a:schemeClr val="tx1"/>
                </a:solidFill>
                <a:latin typeface="Eurostile"/>
                <a:ea typeface="+mn-ea"/>
                <a:cs typeface="Eurostile"/>
              </a:defRPr>
            </a:lvl2pPr>
            <a:lvl3pPr>
              <a:defRPr lang="es-ES_tradnl" sz="1800" kern="1200" dirty="0" smtClean="0">
                <a:solidFill>
                  <a:schemeClr val="tx1"/>
                </a:solidFill>
                <a:latin typeface="Eurostile"/>
                <a:ea typeface="+mn-ea"/>
                <a:cs typeface="Eurostile"/>
              </a:defRPr>
            </a:lvl3pPr>
            <a:lvl4pPr>
              <a:defRPr lang="es-ES_tradnl" sz="2000" kern="1200" dirty="0" smtClean="0">
                <a:solidFill>
                  <a:schemeClr val="tx1"/>
                </a:solidFill>
                <a:latin typeface="Eurostile"/>
                <a:ea typeface="+mn-ea"/>
                <a:cs typeface="Eurostile"/>
              </a:defRPr>
            </a:lvl4pPr>
            <a:lvl5pPr>
              <a:defRPr lang="es-ES_tradnl" sz="2000" kern="1200" dirty="0" smtClean="0">
                <a:solidFill>
                  <a:schemeClr val="tx1"/>
                </a:solidFill>
                <a:latin typeface="Eurostile"/>
                <a:ea typeface="+mn-ea"/>
                <a:cs typeface="Eurostile"/>
              </a:defRPr>
            </a:lvl5pPr>
          </a:lstStyle>
          <a:p>
            <a:pPr lvl="0"/>
            <a:endParaRPr lang="es-ES_tradnl" dirty="0"/>
          </a:p>
        </p:txBody>
      </p:sp>
      <p:sp>
        <p:nvSpPr>
          <p:cNvPr id="12" name="Marcador de texto 11"/>
          <p:cNvSpPr>
            <a:spLocks noGrp="1"/>
          </p:cNvSpPr>
          <p:nvPr>
            <p:ph type="body" sz="quarter" idx="13"/>
          </p:nvPr>
        </p:nvSpPr>
        <p:spPr>
          <a:xfrm>
            <a:off x="1676400" y="533400"/>
            <a:ext cx="7162800" cy="571500"/>
          </a:xfrm>
          <a:prstGeom prst="rect">
            <a:avLst/>
          </a:prstGeom>
          <a:ln>
            <a:noFill/>
          </a:ln>
        </p:spPr>
        <p:txBody>
          <a:bodyPr vert="horz"/>
          <a:lstStyle>
            <a:lvl1pPr>
              <a:buFontTx/>
              <a:buNone/>
              <a:defRPr sz="2800">
                <a:latin typeface="Arial"/>
                <a:cs typeface="Arial"/>
              </a:defRPr>
            </a:lvl1pPr>
            <a:lvl2pPr>
              <a:defRPr sz="2800">
                <a:latin typeface="Eurostile"/>
                <a:cs typeface="Eurostile"/>
              </a:defRPr>
            </a:lvl2pPr>
            <a:lvl3pPr>
              <a:defRPr sz="2800">
                <a:latin typeface="Eurostile"/>
                <a:cs typeface="Eurostile"/>
              </a:defRPr>
            </a:lvl3pPr>
            <a:lvl4pPr>
              <a:defRPr sz="2800">
                <a:latin typeface="Eurostile"/>
                <a:cs typeface="Eurostile"/>
              </a:defRPr>
            </a:lvl4pPr>
            <a:lvl5pPr>
              <a:defRPr sz="2800">
                <a:latin typeface="Eurostile"/>
                <a:cs typeface="Eurostile"/>
              </a:defRPr>
            </a:lvl5pPr>
          </a:lstStyle>
          <a:p>
            <a:pPr lvl="0"/>
            <a:r>
              <a:rPr lang="es-ES" smtClean="0"/>
              <a:t>Haga clic para modificar el estilo de texto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En blanco">
    <p:spTree>
      <p:nvGrpSpPr>
        <p:cNvPr id="1" name=""/>
        <p:cNvGrpSpPr/>
        <p:nvPr/>
      </p:nvGrpSpPr>
      <p:grpSpPr>
        <a:xfrm>
          <a:off x="0" y="0"/>
          <a:ext cx="0" cy="0"/>
          <a:chOff x="0" y="0"/>
          <a:chExt cx="0" cy="0"/>
        </a:xfrm>
      </p:grpSpPr>
      <p:cxnSp>
        <p:nvCxnSpPr>
          <p:cNvPr id="4" name="Conector recto 3"/>
          <p:cNvCxnSpPr/>
          <p:nvPr userDrawn="1"/>
        </p:nvCxnSpPr>
        <p:spPr>
          <a:xfrm rot="10800000">
            <a:off x="0" y="6173788"/>
            <a:ext cx="9144000" cy="1587"/>
          </a:xfrm>
          <a:prstGeom prst="line">
            <a:avLst/>
          </a:prstGeom>
          <a:ln w="57150" cap="flat" cmpd="sng" algn="ctr">
            <a:solidFill>
              <a:srgbClr val="D9D9D9"/>
            </a:solidFill>
            <a:prstDash val="solid"/>
            <a:round/>
            <a:headEnd type="none" w="med" len="med"/>
            <a:tailEnd type="none" w="med" len="med"/>
          </a:ln>
          <a:effectLst/>
        </p:spPr>
        <p:style>
          <a:lnRef idx="2">
            <a:schemeClr val="accent5"/>
          </a:lnRef>
          <a:fillRef idx="0">
            <a:schemeClr val="accent5"/>
          </a:fillRef>
          <a:effectRef idx="1">
            <a:schemeClr val="accent5"/>
          </a:effectRef>
          <a:fontRef idx="minor">
            <a:schemeClr val="tx1"/>
          </a:fontRef>
        </p:style>
      </p:cxnSp>
      <p:sp>
        <p:nvSpPr>
          <p:cNvPr id="18" name="Marcador de contenido 17"/>
          <p:cNvSpPr>
            <a:spLocks noGrp="1"/>
          </p:cNvSpPr>
          <p:nvPr>
            <p:ph sz="quarter" idx="11"/>
          </p:nvPr>
        </p:nvSpPr>
        <p:spPr>
          <a:xfrm>
            <a:off x="381000" y="1447800"/>
            <a:ext cx="8458200" cy="4495800"/>
          </a:xfrm>
          <a:prstGeom prst="rect">
            <a:avLst/>
          </a:prstGeom>
        </p:spPr>
        <p:txBody>
          <a:bodyPr vert="horz"/>
          <a:lstStyle>
            <a:lvl1pPr>
              <a:defRPr lang="es-ES_tradnl" sz="2000" kern="1200" dirty="0" smtClean="0">
                <a:solidFill>
                  <a:schemeClr val="tx1"/>
                </a:solidFill>
                <a:latin typeface="Arial"/>
                <a:ea typeface="+mn-ea"/>
                <a:cs typeface="Arial"/>
              </a:defRPr>
            </a:lvl1pPr>
            <a:lvl2pPr>
              <a:defRPr lang="es-ES_tradnl" sz="2000" kern="1200" dirty="0" smtClean="0">
                <a:solidFill>
                  <a:schemeClr val="tx1"/>
                </a:solidFill>
                <a:latin typeface="Eurostile"/>
                <a:ea typeface="+mn-ea"/>
                <a:cs typeface="Eurostile"/>
              </a:defRPr>
            </a:lvl2pPr>
            <a:lvl3pPr>
              <a:defRPr lang="es-ES_tradnl" sz="1800" kern="1200" dirty="0" smtClean="0">
                <a:solidFill>
                  <a:schemeClr val="tx1"/>
                </a:solidFill>
                <a:latin typeface="Eurostile"/>
                <a:ea typeface="+mn-ea"/>
                <a:cs typeface="Eurostile"/>
              </a:defRPr>
            </a:lvl3pPr>
            <a:lvl4pPr>
              <a:defRPr lang="es-ES_tradnl" sz="2000" kern="1200" dirty="0" smtClean="0">
                <a:solidFill>
                  <a:schemeClr val="tx1"/>
                </a:solidFill>
                <a:latin typeface="Eurostile"/>
                <a:ea typeface="+mn-ea"/>
                <a:cs typeface="Eurostile"/>
              </a:defRPr>
            </a:lvl4pPr>
            <a:lvl5pPr>
              <a:defRPr lang="es-ES_tradnl" sz="2000" kern="1200" dirty="0" smtClean="0">
                <a:solidFill>
                  <a:schemeClr val="tx1"/>
                </a:solidFill>
                <a:latin typeface="Eurostile"/>
                <a:ea typeface="+mn-ea"/>
                <a:cs typeface="Eurostile"/>
              </a:defRPr>
            </a:lvl5pPr>
          </a:lstStyle>
          <a:p>
            <a:pPr lvl="0"/>
            <a:endParaRPr lang="es-ES_tradnl" dirty="0"/>
          </a:p>
        </p:txBody>
      </p:sp>
      <p:sp>
        <p:nvSpPr>
          <p:cNvPr id="12" name="Marcador de texto 11"/>
          <p:cNvSpPr>
            <a:spLocks noGrp="1"/>
          </p:cNvSpPr>
          <p:nvPr>
            <p:ph type="body" sz="quarter" idx="12"/>
          </p:nvPr>
        </p:nvSpPr>
        <p:spPr>
          <a:xfrm>
            <a:off x="1676400" y="533400"/>
            <a:ext cx="7162800" cy="571500"/>
          </a:xfrm>
          <a:prstGeom prst="rect">
            <a:avLst/>
          </a:prstGeom>
          <a:ln>
            <a:noFill/>
          </a:ln>
        </p:spPr>
        <p:txBody>
          <a:bodyPr vert="horz"/>
          <a:lstStyle>
            <a:lvl1pPr>
              <a:buFontTx/>
              <a:buNone/>
              <a:defRPr sz="2800">
                <a:latin typeface="Arial"/>
                <a:cs typeface="Arial"/>
              </a:defRPr>
            </a:lvl1pPr>
            <a:lvl2pPr>
              <a:defRPr sz="2800">
                <a:latin typeface="Eurostile"/>
                <a:cs typeface="Eurostile"/>
              </a:defRPr>
            </a:lvl2pPr>
            <a:lvl3pPr>
              <a:defRPr sz="2800">
                <a:latin typeface="Eurostile"/>
                <a:cs typeface="Eurostile"/>
              </a:defRPr>
            </a:lvl3pPr>
            <a:lvl4pPr>
              <a:defRPr sz="2800">
                <a:latin typeface="Eurostile"/>
                <a:cs typeface="Eurostile"/>
              </a:defRPr>
            </a:lvl4pPr>
            <a:lvl5pPr>
              <a:defRPr sz="2800">
                <a:latin typeface="Eurostile"/>
                <a:cs typeface="Eurostile"/>
              </a:defRPr>
            </a:lvl5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7 CuadroTexto"/>
          <p:cNvSpPr txBox="1"/>
          <p:nvPr userDrawn="1"/>
        </p:nvSpPr>
        <p:spPr>
          <a:xfrm>
            <a:off x="7956376" y="6488668"/>
            <a:ext cx="1187624" cy="369332"/>
          </a:xfrm>
          <a:prstGeom prst="rect">
            <a:avLst/>
          </a:prstGeom>
          <a:noFill/>
        </p:spPr>
        <p:txBody>
          <a:bodyPr wrap="square" rtlCol="0">
            <a:spAutoFit/>
          </a:bodyPr>
          <a:lstStyle/>
          <a:p>
            <a:r>
              <a:rPr lang="es-EC" sz="1800" b="1" u="sng" dirty="0" smtClean="0">
                <a:solidFill>
                  <a:srgbClr val="326931"/>
                </a:solidFill>
                <a:latin typeface="Aharoni" pitchFamily="2" charset="-79"/>
                <a:cs typeface="Aharoni" pitchFamily="2" charset="-79"/>
              </a:rPr>
              <a:t>M.G.C.P</a:t>
            </a:r>
            <a:endParaRPr lang="es-EC" sz="1800" b="1" u="sng" dirty="0">
              <a:solidFill>
                <a:srgbClr val="326931"/>
              </a:solidFill>
              <a:latin typeface="Aharoni" pitchFamily="2" charset="-79"/>
              <a:cs typeface="Aharoni" pitchFamily="2" charset="-79"/>
            </a:endParaRPr>
          </a:p>
        </p:txBody>
      </p:sp>
      <p:cxnSp>
        <p:nvCxnSpPr>
          <p:cNvPr id="10" name="9 Conector recto"/>
          <p:cNvCxnSpPr/>
          <p:nvPr userDrawn="1"/>
        </p:nvCxnSpPr>
        <p:spPr>
          <a:xfrm>
            <a:off x="323528" y="1196752"/>
            <a:ext cx="8640960"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userDrawn="1"/>
        </p:nvPicPr>
        <p:blipFill>
          <a:blip r:embed="rId9" cstate="print"/>
          <a:srcRect/>
          <a:stretch>
            <a:fillRect/>
          </a:stretch>
        </p:blipFill>
        <p:spPr bwMode="auto">
          <a:xfrm>
            <a:off x="7665" y="1"/>
            <a:ext cx="1251967" cy="1124744"/>
          </a:xfrm>
          <a:prstGeom prst="rect">
            <a:avLst/>
          </a:prstGeom>
          <a:noFill/>
          <a:ln w="9525">
            <a:noFill/>
            <a:miter lim="800000"/>
            <a:headEnd/>
            <a:tailEnd/>
          </a:ln>
        </p:spPr>
      </p:pic>
      <p:pic>
        <p:nvPicPr>
          <p:cNvPr id="2050" name="Picture 2"/>
          <p:cNvPicPr>
            <a:picLocks noChangeAspect="1" noChangeArrowheads="1"/>
          </p:cNvPicPr>
          <p:nvPr userDrawn="1"/>
        </p:nvPicPr>
        <p:blipFill>
          <a:blip r:embed="rId10" cstate="print"/>
          <a:srcRect/>
          <a:stretch>
            <a:fillRect/>
          </a:stretch>
        </p:blipFill>
        <p:spPr bwMode="auto">
          <a:xfrm>
            <a:off x="6300192" y="44624"/>
            <a:ext cx="2843808" cy="86409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49" r:id="rId2"/>
    <p:sldLayoutId id="2147483663" r:id="rId3"/>
    <p:sldLayoutId id="2147483664" r:id="rId4"/>
    <p:sldLayoutId id="2147483665" r:id="rId5"/>
    <p:sldLayoutId id="2147483666" r:id="rId6"/>
    <p:sldLayoutId id="2147483667"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package" Target="../embeddings/Hoja_de_c_lculo_de_Microsoft_Office_Excel1.xlsx"/><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package" Target="../embeddings/Hoja_de_c_lculo_de_Microsoft_Office_Excel2.xls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Dibujo1/Dibujo/~P&#225;gina-1/Sheet.1" TargetMode="External"/></Relationships>
</file>

<file path=ppt/slides/_rels/slide16.xml.rels><?xml version="1.0" encoding="UTF-8" standalone="yes"?>
<Relationships xmlns="http://schemas.openxmlformats.org/package/2006/relationships"><Relationship Id="rId3" Type="http://schemas.openxmlformats.org/officeDocument/2006/relationships/package" Target="../embeddings/Hoja_de_c_lculo_de_Microsoft_Office_Excel3.xlsx"/><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package" Target="../embeddings/Hoja_de_c_lculo_de_Microsoft_Office_Excel4.xlsx"/><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package" Target="../embeddings/Hoja_de_c_lculo_de_Microsoft_Office_Excel6.xlsx"/><Relationship Id="rId4" Type="http://schemas.openxmlformats.org/officeDocument/2006/relationships/package" Target="../embeddings/Hoja_de_c_lculo_de_Microsoft_Office_Excel5.xlsx"/></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atualizacaofarmaceutica.com/wp-content/uploads/2012/08/M&#201;DICO-GERIATRA.jpg" TargetMode="Externa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atualizacaofarmaceutica.com/wp-content/uploads/2012/08/M&#201;DICO-GERIATRA.jpg" TargetMode="Externa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atualizacaofarmaceutica.com/wp-content/uploads/2012/08/M&#201;DICO-GERIATRA.jpg" TargetMode="Externa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atualizacaofarmaceutica.com/wp-content/uploads/2012/08/M&#201;DICO-GERIATRA.jpg" TargetMode="Externa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atualizacaofarmaceutica.com/wp-content/uploads/2012/08/M&#201;DICO-GERIATRA.jpg" TargetMode="Externa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atualizacaofarmaceutica.com/wp-content/uploads/2012/08/M&#201;DICO-GERIATRA.jpg" TargetMode="Externa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atualizacaofarmaceutica.com/wp-content/uploads/2012/08/M&#201;DICO-GERIATRA.jpg" TargetMode="Externa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slide" Target="slide3.xml"/><Relationship Id="rId18" Type="http://schemas.openxmlformats.org/officeDocument/2006/relationships/slide" Target="slide18.xml"/><Relationship Id="rId26" Type="http://schemas.openxmlformats.org/officeDocument/2006/relationships/slide" Target="slide16.xml"/><Relationship Id="rId3" Type="http://schemas.openxmlformats.org/officeDocument/2006/relationships/slide" Target="slide28.xml"/><Relationship Id="rId21" Type="http://schemas.openxmlformats.org/officeDocument/2006/relationships/slide" Target="slide22.xml"/><Relationship Id="rId7" Type="http://schemas.openxmlformats.org/officeDocument/2006/relationships/slide" Target="slide33.xml"/><Relationship Id="rId12" Type="http://schemas.openxmlformats.org/officeDocument/2006/relationships/image" Target="../media/image8.jpeg"/><Relationship Id="rId17" Type="http://schemas.openxmlformats.org/officeDocument/2006/relationships/slide" Target="slide14.xml"/><Relationship Id="rId25" Type="http://schemas.openxmlformats.org/officeDocument/2006/relationships/slide" Target="slide26.xml"/><Relationship Id="rId2" Type="http://schemas.openxmlformats.org/officeDocument/2006/relationships/image" Target="../media/image4.jpeg"/><Relationship Id="rId16" Type="http://schemas.openxmlformats.org/officeDocument/2006/relationships/slide" Target="slide15.xml"/><Relationship Id="rId20"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image" Target="../media/image5.jpeg"/><Relationship Id="rId11" Type="http://schemas.openxmlformats.org/officeDocument/2006/relationships/slide" Target="slide20.xml"/><Relationship Id="rId24" Type="http://schemas.openxmlformats.org/officeDocument/2006/relationships/slide" Target="slide25.xml"/><Relationship Id="rId5" Type="http://schemas.openxmlformats.org/officeDocument/2006/relationships/slide" Target="slide31.xml"/><Relationship Id="rId15" Type="http://schemas.openxmlformats.org/officeDocument/2006/relationships/slide" Target="slide12.xml"/><Relationship Id="rId23" Type="http://schemas.openxmlformats.org/officeDocument/2006/relationships/slide" Target="slide24.xml"/><Relationship Id="rId10" Type="http://schemas.openxmlformats.org/officeDocument/2006/relationships/image" Target="../media/image7.jpeg"/><Relationship Id="rId19" Type="http://schemas.openxmlformats.org/officeDocument/2006/relationships/slide" Target="slide17.xml"/><Relationship Id="rId4" Type="http://schemas.openxmlformats.org/officeDocument/2006/relationships/slide" Target="slide29.xml"/><Relationship Id="rId9" Type="http://schemas.openxmlformats.org/officeDocument/2006/relationships/hyperlink" Target="http://1.bp.blogspot.com/-83Lzfk3zl-E/Tc5lHzTzwTI/AAAAAAAACkw/mvATxXahZ_g/s1600/casa-9454.jpg" TargetMode="External"/><Relationship Id="rId14" Type="http://schemas.openxmlformats.org/officeDocument/2006/relationships/slide" Target="slide13.xml"/><Relationship Id="rId22" Type="http://schemas.openxmlformats.org/officeDocument/2006/relationships/slide" Target="slide23.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logo_espe"/>
          <p:cNvPicPr>
            <a:picLocks noChangeAspect="1" noChangeArrowheads="1"/>
          </p:cNvPicPr>
          <p:nvPr/>
        </p:nvPicPr>
        <p:blipFill>
          <a:blip r:embed="rId2" cstate="print"/>
          <a:srcRect l="4143" r="66667"/>
          <a:stretch>
            <a:fillRect/>
          </a:stretch>
        </p:blipFill>
        <p:spPr bwMode="auto">
          <a:xfrm>
            <a:off x="0" y="0"/>
            <a:ext cx="1776871" cy="1628800"/>
          </a:xfrm>
          <a:prstGeom prst="rect">
            <a:avLst/>
          </a:prstGeom>
          <a:noFill/>
          <a:ln w="9525">
            <a:noFill/>
            <a:miter lim="800000"/>
            <a:headEnd/>
            <a:tailEnd/>
          </a:ln>
        </p:spPr>
      </p:pic>
      <p:sp>
        <p:nvSpPr>
          <p:cNvPr id="5" name="Marcador de texto 22"/>
          <p:cNvSpPr txBox="1">
            <a:spLocks/>
          </p:cNvSpPr>
          <p:nvPr/>
        </p:nvSpPr>
        <p:spPr bwMode="auto">
          <a:xfrm>
            <a:off x="683568" y="1556792"/>
            <a:ext cx="7467600" cy="3744416"/>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1700" b="1" i="0" u="none" strike="noStrike" kern="1200" cap="none" spc="0" normalizeH="0" baseline="0" noProof="0" dirty="0" smtClean="0">
              <a:ln>
                <a:noFill/>
              </a:ln>
              <a:solidFill>
                <a:schemeClr val="tx1"/>
              </a:solidFill>
              <a:effectLst/>
              <a:uLnTx/>
              <a:uFillTx/>
              <a:latin typeface="Arial Black" pitchFamily="34" charset="0"/>
              <a:ea typeface="ＭＳ Ｐゴシック" pitchFamily="34" charset="-128"/>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s-ES_tradnl" sz="2000" b="1" i="0" u="none" strike="noStrike" kern="1200" cap="none" spc="0" normalizeH="0" baseline="0" noProof="0" dirty="0" smtClean="0">
                <a:ln>
                  <a:noFill/>
                </a:ln>
                <a:solidFill>
                  <a:schemeClr val="tx1"/>
                </a:solidFill>
                <a:effectLst/>
                <a:uLnTx/>
                <a:uFillTx/>
                <a:latin typeface="Arial Black" pitchFamily="34" charset="0"/>
                <a:ea typeface="ＭＳ Ｐゴシック" pitchFamily="34" charset="-128"/>
                <a:cs typeface="+mn-cs"/>
              </a:rPr>
              <a:t>“</a:t>
            </a:r>
            <a:r>
              <a:rPr kumimoji="0" lang="es-ES_tradnl" sz="2800" b="1" i="0" u="none" strike="noStrike" kern="1200" cap="none" spc="0" normalizeH="0" baseline="0" noProof="0" dirty="0" smtClean="0">
                <a:ln>
                  <a:noFill/>
                </a:ln>
                <a:solidFill>
                  <a:schemeClr val="tx1"/>
                </a:solidFill>
                <a:effectLst/>
                <a:uLnTx/>
                <a:uFillTx/>
                <a:latin typeface="Arial Black" pitchFamily="34" charset="0"/>
                <a:ea typeface="ＭＳ Ｐゴシック" pitchFamily="34" charset="-128"/>
                <a:cs typeface="+mn-cs"/>
              </a:rPr>
              <a:t>PROYECTO</a:t>
            </a:r>
            <a:r>
              <a:rPr kumimoji="0" lang="es-ES_tradnl" sz="2000" b="1" i="0" u="none" strike="noStrike" kern="1200" cap="none" spc="0" normalizeH="0" baseline="0" noProof="0" dirty="0" smtClean="0">
                <a:ln>
                  <a:noFill/>
                </a:ln>
                <a:solidFill>
                  <a:schemeClr val="tx1"/>
                </a:solidFill>
                <a:effectLst/>
                <a:uLnTx/>
                <a:uFillTx/>
                <a:latin typeface="Arial Black" pitchFamily="34" charset="0"/>
                <a:ea typeface="ＭＳ Ｐゴシック" pitchFamily="34" charset="-128"/>
                <a:cs typeface="+mn-cs"/>
              </a:rPr>
              <a:t>”</a:t>
            </a:r>
            <a:endParaRPr kumimoji="0" lang="es-ES_tradnl" sz="2400" b="0" i="0" u="none" strike="noStrike" kern="1200" cap="none" spc="0" normalizeH="0" baseline="0" noProof="0" dirty="0" smtClean="0">
              <a:ln>
                <a:noFill/>
              </a:ln>
              <a:solidFill>
                <a:schemeClr val="tx1"/>
              </a:solidFill>
              <a:effectLst/>
              <a:uLnTx/>
              <a:uFillTx/>
              <a:latin typeface="Arial Black" pitchFamily="34" charset="0"/>
              <a:ea typeface="ＭＳ Ｐゴシック" pitchFamily="34" charset="-128"/>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s-ES_tradnl" sz="2400" b="0" i="0" u="none" strike="noStrike" kern="1200" cap="none" spc="0" normalizeH="0" baseline="0" noProof="0" dirty="0" smtClean="0">
              <a:ln>
                <a:noFill/>
              </a:ln>
              <a:solidFill>
                <a:schemeClr val="tx1"/>
              </a:solidFill>
              <a:effectLst/>
              <a:uLnTx/>
              <a:uFillTx/>
              <a:latin typeface="Arial Black" pitchFamily="34" charset="0"/>
              <a:ea typeface="ＭＳ Ｐゴシック" pitchFamily="34" charset="-128"/>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s-ES_tradnl" sz="2400" b="0" i="0" u="none" strike="noStrike" kern="1200" cap="none" spc="0" normalizeH="0" baseline="0" noProof="0" dirty="0" smtClean="0">
              <a:ln>
                <a:noFill/>
              </a:ln>
              <a:solidFill>
                <a:schemeClr val="tx1"/>
              </a:solidFill>
              <a:effectLst/>
              <a:uLnTx/>
              <a:uFillTx/>
              <a:latin typeface="Arial Black" pitchFamily="34" charset="0"/>
              <a:ea typeface="ＭＳ Ｐゴシック" pitchFamily="34" charset="-128"/>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r>
              <a:rPr kumimoji="0" lang="es-ES_tradnl" sz="2400" b="0" i="0" u="none" strike="noStrike" kern="1200" cap="none" spc="0" normalizeH="0" baseline="0" noProof="0" dirty="0" smtClean="0">
                <a:ln>
                  <a:noFill/>
                </a:ln>
                <a:solidFill>
                  <a:schemeClr val="tx1"/>
                </a:solidFill>
                <a:effectLst/>
                <a:uLnTx/>
                <a:uFillTx/>
                <a:latin typeface="Arial Black" pitchFamily="34" charset="0"/>
                <a:ea typeface="ＭＳ Ｐゴシック" pitchFamily="34" charset="-128"/>
                <a:cs typeface="+mn-cs"/>
              </a:rPr>
              <a:t>	Aplicación de la metodología </a:t>
            </a:r>
            <a:r>
              <a:rPr kumimoji="0" lang="es-PE" sz="2400" b="0" i="0" u="none" strike="noStrike" kern="1200" cap="none" spc="0" normalizeH="0" baseline="0" noProof="0" dirty="0" smtClean="0">
                <a:ln>
                  <a:noFill/>
                </a:ln>
                <a:solidFill>
                  <a:schemeClr val="tx1"/>
                </a:solidFill>
                <a:effectLst/>
                <a:uLnTx/>
                <a:uFillTx/>
                <a:latin typeface="Arial Black" pitchFamily="34" charset="0"/>
                <a:ea typeface="ＭＳ Ｐゴシック" pitchFamily="34" charset="-128"/>
                <a:cs typeface="+mn-cs"/>
              </a:rPr>
              <a:t> “QFD”  para el diseño de un nuevo producto de fibra de madera resistente a la  humedad en Aglomerados Cotopaxi S.A.</a:t>
            </a:r>
            <a:endParaRPr kumimoji="0" lang="es-MX" sz="4800" b="0" i="0" u="none" strike="noStrike" kern="1200" cap="none" spc="0" normalizeH="0" baseline="0" noProof="0" dirty="0" smtClean="0">
              <a:ln>
                <a:noFill/>
              </a:ln>
              <a:solidFill>
                <a:srgbClr val="00B050"/>
              </a:solidFill>
              <a:effectLst/>
              <a:uLnTx/>
              <a:uFillTx/>
              <a:latin typeface="Arial Black"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sz="quarter" idx="11"/>
          </p:nvPr>
        </p:nvSpPr>
        <p:spPr bwMode="auto">
          <a:xfrm>
            <a:off x="179388" y="1668463"/>
            <a:ext cx="8659812" cy="2122487"/>
          </a:xfrm>
          <a:noFill/>
          <a:ln>
            <a:miter lim="800000"/>
            <a:headEnd/>
            <a:tailEnd/>
          </a:ln>
        </p:spPr>
        <p:txBody>
          <a:bodyPr wrap="square" lIns="91440" tIns="45720" rIns="91440" bIns="45720" numCol="1" anchor="ctr" anchorCtr="0" compatLnSpc="1">
            <a:prstTxWarp prst="textNoShape">
              <a:avLst/>
            </a:prstTxWarp>
            <a:spAutoFit/>
          </a:bodyPr>
          <a:lstStyle/>
          <a:p>
            <a:pPr algn="just">
              <a:buFont typeface="Arial" charset="0"/>
              <a:buNone/>
            </a:pPr>
            <a:r>
              <a:rPr lang="es-PE" smtClean="0">
                <a:latin typeface="Arial" charset="0"/>
                <a:ea typeface="ＭＳ Ｐゴシック" pitchFamily="34" charset="-128"/>
                <a:cs typeface="Arial" charset="0"/>
              </a:rPr>
              <a:t>	</a:t>
            </a:r>
          </a:p>
          <a:p>
            <a:pPr algn="just">
              <a:buFont typeface="Arial" charset="0"/>
              <a:buNone/>
            </a:pPr>
            <a:endParaRPr lang="es-PE" smtClean="0">
              <a:latin typeface="Arial" charset="0"/>
              <a:ea typeface="ＭＳ Ｐゴシック" pitchFamily="34" charset="-128"/>
              <a:cs typeface="Arial" charset="0"/>
            </a:endParaRPr>
          </a:p>
          <a:p>
            <a:pPr algn="just">
              <a:buFont typeface="Arial" charset="0"/>
              <a:buNone/>
            </a:pPr>
            <a:r>
              <a:rPr lang="es-PE" smtClean="0">
                <a:latin typeface="Arial" charset="0"/>
                <a:ea typeface="ＭＳ Ｐゴシック" pitchFamily="34" charset="-128"/>
                <a:cs typeface="Arial" charset="0"/>
              </a:rPr>
              <a:t>	Un cuestionario apegado a este método permitirá generar tablas de cinco filas por cinco columnas para cada combinación de ambas preguntas por atributo como muestra el siguiente ejemplo</a:t>
            </a:r>
          </a:p>
          <a:p>
            <a:pPr algn="just">
              <a:buFont typeface="Arial" charset="0"/>
              <a:buNone/>
            </a:pPr>
            <a:endParaRPr lang="es-EC" smtClean="0">
              <a:latin typeface="Arial" charset="0"/>
              <a:ea typeface="ＭＳ Ｐゴシック" pitchFamily="34" charset="-128"/>
              <a:cs typeface="Arial" charset="0"/>
            </a:endParaRPr>
          </a:p>
        </p:txBody>
      </p:sp>
      <p:sp>
        <p:nvSpPr>
          <p:cNvPr id="21507" name="3 Título"/>
          <p:cNvSpPr>
            <a:spLocks noGrp="1"/>
          </p:cNvSpPr>
          <p:nvPr>
            <p:ph type="body" sz="quarter" idx="10"/>
          </p:nvPr>
        </p:nvSpPr>
        <p:spPr bwMode="auto">
          <a:xfrm>
            <a:off x="937592" y="764704"/>
            <a:ext cx="7162800" cy="5715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400" dirty="0" smtClean="0">
                <a:solidFill>
                  <a:srgbClr val="00B050"/>
                </a:solidFill>
                <a:latin typeface="Arial" charset="0"/>
                <a:ea typeface="ＭＳ Ｐゴシック" pitchFamily="34" charset="-128"/>
                <a:cs typeface="Arial" charset="0"/>
              </a:rPr>
              <a:t>1.  Investigación de  Voz del cliente</a:t>
            </a:r>
            <a:endParaRPr lang="es-MX" sz="2400" dirty="0" smtClean="0">
              <a:solidFill>
                <a:srgbClr val="00B050"/>
              </a:solidFill>
              <a:latin typeface="Arial" charset="0"/>
              <a:ea typeface="ＭＳ Ｐゴシック" pitchFamily="34" charset="-128"/>
              <a:cs typeface="Arial" charset="0"/>
            </a:endParaRPr>
          </a:p>
        </p:txBody>
      </p:sp>
      <p:pic>
        <p:nvPicPr>
          <p:cNvPr id="21508" name="Picture 2"/>
          <p:cNvPicPr>
            <a:picLocks noChangeAspect="1" noChangeArrowheads="1"/>
          </p:cNvPicPr>
          <p:nvPr/>
        </p:nvPicPr>
        <p:blipFill>
          <a:blip r:embed="rId2" cstate="print"/>
          <a:srcRect/>
          <a:stretch>
            <a:fillRect/>
          </a:stretch>
        </p:blipFill>
        <p:spPr bwMode="auto">
          <a:xfrm>
            <a:off x="1476375" y="4005064"/>
            <a:ext cx="5580063" cy="175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3 Título"/>
          <p:cNvSpPr>
            <a:spLocks noGrp="1"/>
          </p:cNvSpPr>
          <p:nvPr>
            <p:ph type="body" sz="quarter" idx="13"/>
          </p:nvPr>
        </p:nvSpPr>
        <p:spPr bwMode="auto">
          <a:xfrm>
            <a:off x="1009600" y="769268"/>
            <a:ext cx="7162800" cy="5715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400" dirty="0" smtClean="0">
                <a:solidFill>
                  <a:srgbClr val="00B050"/>
                </a:solidFill>
                <a:latin typeface="Arial" charset="0"/>
                <a:ea typeface="ＭＳ Ｐゴシック" pitchFamily="34" charset="-128"/>
                <a:cs typeface="Arial" charset="0"/>
              </a:rPr>
              <a:t>1.  Investigación de  Voz del cliente</a:t>
            </a:r>
            <a:endParaRPr lang="es-MX" sz="2400" dirty="0" smtClean="0">
              <a:solidFill>
                <a:srgbClr val="00B050"/>
              </a:solidFill>
              <a:latin typeface="Arial" charset="0"/>
              <a:ea typeface="ＭＳ Ｐゴシック" pitchFamily="34" charset="-128"/>
              <a:cs typeface="Arial" charset="0"/>
            </a:endParaRPr>
          </a:p>
        </p:txBody>
      </p:sp>
      <p:sp>
        <p:nvSpPr>
          <p:cNvPr id="102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1026" name="Object 9"/>
          <p:cNvGraphicFramePr>
            <a:graphicFrameLocks noChangeAspect="1"/>
          </p:cNvGraphicFramePr>
          <p:nvPr/>
        </p:nvGraphicFramePr>
        <p:xfrm>
          <a:off x="0" y="2997200"/>
          <a:ext cx="9037638" cy="3786188"/>
        </p:xfrm>
        <a:graphic>
          <a:graphicData uri="http://schemas.openxmlformats.org/presentationml/2006/ole">
            <p:oleObj spid="_x0000_s1026" name="Hoja de cálculo" r:id="rId3" imgW="5318733" imgH="3467154" progId="Excel.Sheet.12">
              <p:embed/>
            </p:oleObj>
          </a:graphicData>
        </a:graphic>
      </p:graphicFrame>
      <p:sp>
        <p:nvSpPr>
          <p:cNvPr id="14" name="13 Rectángulo redondeado"/>
          <p:cNvSpPr/>
          <p:nvPr/>
        </p:nvSpPr>
        <p:spPr>
          <a:xfrm>
            <a:off x="3455988" y="4076700"/>
            <a:ext cx="971550" cy="576263"/>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
        <p:nvSpPr>
          <p:cNvPr id="15" name="14 Rectángulo redondeado"/>
          <p:cNvSpPr/>
          <p:nvPr/>
        </p:nvSpPr>
        <p:spPr>
          <a:xfrm>
            <a:off x="7002463" y="3500438"/>
            <a:ext cx="738187" cy="576262"/>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
        <p:nvSpPr>
          <p:cNvPr id="1031" name="Rectangle 2"/>
          <p:cNvSpPr txBox="1">
            <a:spLocks noChangeArrowheads="1"/>
          </p:cNvSpPr>
          <p:nvPr/>
        </p:nvSpPr>
        <p:spPr bwMode="auto">
          <a:xfrm>
            <a:off x="179388" y="1628775"/>
            <a:ext cx="8659812" cy="1323975"/>
          </a:xfrm>
          <a:prstGeom prst="rect">
            <a:avLst/>
          </a:prstGeom>
          <a:noFill/>
          <a:ln w="9525">
            <a:noFill/>
            <a:miter lim="800000"/>
            <a:headEnd/>
            <a:tailEnd/>
          </a:ln>
        </p:spPr>
        <p:txBody>
          <a:bodyPr anchor="ctr">
            <a:spAutoFit/>
          </a:bodyPr>
          <a:lstStyle/>
          <a:p>
            <a:pPr marL="342900" indent="-342900" algn="just" eaLnBrk="0" hangingPunct="0">
              <a:spcBef>
                <a:spcPct val="20000"/>
              </a:spcBef>
              <a:buFont typeface="Arial" charset="0"/>
              <a:buNone/>
            </a:pPr>
            <a:r>
              <a:rPr lang="es-PE" sz="2000">
                <a:cs typeface="Arial" charset="0"/>
              </a:rPr>
              <a:t>	La intersección de las dos respuestas se las colocó en un </a:t>
            </a:r>
            <a:r>
              <a:rPr lang="es-PE" sz="2000">
                <a:solidFill>
                  <a:srgbClr val="FFC000"/>
                </a:solidFill>
                <a:cs typeface="Arial" charset="0"/>
              </a:rPr>
              <a:t>mapa</a:t>
            </a:r>
            <a:r>
              <a:rPr lang="es-PE" sz="2000">
                <a:cs typeface="Arial" charset="0"/>
              </a:rPr>
              <a:t>.  Cada </a:t>
            </a:r>
            <a:r>
              <a:rPr lang="es-MX" sz="2000">
                <a:cs typeface="Arial" charset="0"/>
              </a:rPr>
              <a:t>una de las trece preguntas del cuestionario tienen un mapa independiente La mayor concentración de respuestas indica el tipo de categoría:  Obligatorias, Comportamiento,  Atractivas….</a:t>
            </a:r>
            <a:endParaRPr lang="es-EC" sz="2000">
              <a:cs typeface="Arial" charset="0"/>
            </a:endParaRPr>
          </a:p>
        </p:txBody>
      </p:sp>
      <p:sp>
        <p:nvSpPr>
          <p:cNvPr id="9" name="8 Elipse"/>
          <p:cNvSpPr/>
          <p:nvPr/>
        </p:nvSpPr>
        <p:spPr>
          <a:xfrm>
            <a:off x="1331913" y="4005263"/>
            <a:ext cx="936625" cy="431800"/>
          </a:xfrm>
          <a:prstGeom prst="ellipse">
            <a:avLst/>
          </a:prstGeom>
          <a:solidFill>
            <a:schemeClr val="accent3">
              <a:lumMod val="20000"/>
              <a:lumOff val="80000"/>
            </a:schemeClr>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sz="1000" b="1" dirty="0">
                <a:solidFill>
                  <a:srgbClr val="C00000"/>
                </a:solidFill>
              </a:rPr>
              <a:t>ATRAC.</a:t>
            </a:r>
          </a:p>
        </p:txBody>
      </p:sp>
      <p:sp>
        <p:nvSpPr>
          <p:cNvPr id="10" name="9 Elipse"/>
          <p:cNvSpPr/>
          <p:nvPr/>
        </p:nvSpPr>
        <p:spPr>
          <a:xfrm>
            <a:off x="2727325" y="3573463"/>
            <a:ext cx="836613" cy="431800"/>
          </a:xfrm>
          <a:prstGeom prst="ellipse">
            <a:avLst/>
          </a:prstGeom>
          <a:solidFill>
            <a:schemeClr val="accent3">
              <a:lumMod val="20000"/>
              <a:lumOff val="80000"/>
            </a:schemeClr>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sz="1050" b="1" dirty="0">
                <a:solidFill>
                  <a:srgbClr val="C00000"/>
                </a:solidFill>
              </a:rPr>
              <a:t>COMP.</a:t>
            </a:r>
          </a:p>
        </p:txBody>
      </p:sp>
      <p:sp>
        <p:nvSpPr>
          <p:cNvPr id="11" name="10 Elipse"/>
          <p:cNvSpPr/>
          <p:nvPr/>
        </p:nvSpPr>
        <p:spPr>
          <a:xfrm>
            <a:off x="2195513" y="4868863"/>
            <a:ext cx="893762" cy="431800"/>
          </a:xfrm>
          <a:prstGeom prst="ellipse">
            <a:avLst/>
          </a:prstGeom>
          <a:solidFill>
            <a:schemeClr val="accent3">
              <a:lumMod val="20000"/>
              <a:lumOff val="80000"/>
            </a:schemeClr>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sz="1050" b="1" dirty="0">
                <a:solidFill>
                  <a:srgbClr val="C00000"/>
                </a:solidFill>
              </a:rPr>
              <a:t>OBLIG.</a:t>
            </a:r>
          </a:p>
        </p:txBody>
      </p:sp>
      <p:sp>
        <p:nvSpPr>
          <p:cNvPr id="12" name="11 Elipse"/>
          <p:cNvSpPr/>
          <p:nvPr/>
        </p:nvSpPr>
        <p:spPr>
          <a:xfrm>
            <a:off x="8143875" y="4076700"/>
            <a:ext cx="893763" cy="431800"/>
          </a:xfrm>
          <a:prstGeom prst="ellipse">
            <a:avLst/>
          </a:prstGeom>
          <a:solidFill>
            <a:schemeClr val="accent3">
              <a:lumMod val="20000"/>
              <a:lumOff val="80000"/>
            </a:schemeClr>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sz="1050" b="1" dirty="0">
                <a:solidFill>
                  <a:srgbClr val="C00000"/>
                </a:solidFill>
              </a:rPr>
              <a:t>COMP.</a:t>
            </a:r>
            <a:endParaRPr lang="es-EC" sz="1050" b="1" dirty="0">
              <a:solidFill>
                <a:srgbClr val="C00000"/>
              </a:solidFill>
            </a:endParaRPr>
          </a:p>
        </p:txBody>
      </p:sp>
      <p:sp>
        <p:nvSpPr>
          <p:cNvPr id="13" name="12 Elipse"/>
          <p:cNvSpPr/>
          <p:nvPr/>
        </p:nvSpPr>
        <p:spPr>
          <a:xfrm>
            <a:off x="6588125" y="4365625"/>
            <a:ext cx="935038" cy="431800"/>
          </a:xfrm>
          <a:prstGeom prst="ellipse">
            <a:avLst/>
          </a:prstGeom>
          <a:solidFill>
            <a:schemeClr val="accent3">
              <a:lumMod val="20000"/>
              <a:lumOff val="80000"/>
            </a:schemeClr>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sz="1000" b="1" dirty="0">
                <a:solidFill>
                  <a:srgbClr val="C00000"/>
                </a:solidFill>
              </a:rPr>
              <a:t>ATRAC.</a:t>
            </a:r>
          </a:p>
        </p:txBody>
      </p:sp>
      <p:cxnSp>
        <p:nvCxnSpPr>
          <p:cNvPr id="18" name="17 Conector recto"/>
          <p:cNvCxnSpPr>
            <a:stCxn id="11" idx="6"/>
          </p:cNvCxnSpPr>
          <p:nvPr/>
        </p:nvCxnSpPr>
        <p:spPr>
          <a:xfrm flipV="1">
            <a:off x="3089275" y="4868863"/>
            <a:ext cx="542925" cy="215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21 Conector recto"/>
          <p:cNvCxnSpPr>
            <a:stCxn id="11" idx="6"/>
          </p:cNvCxnSpPr>
          <p:nvPr/>
        </p:nvCxnSpPr>
        <p:spPr>
          <a:xfrm>
            <a:off x="3089275" y="5084763"/>
            <a:ext cx="542925" cy="2889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24 Conector recto"/>
          <p:cNvCxnSpPr>
            <a:stCxn id="11" idx="6"/>
          </p:cNvCxnSpPr>
          <p:nvPr/>
        </p:nvCxnSpPr>
        <p:spPr>
          <a:xfrm flipV="1">
            <a:off x="3089275" y="4581525"/>
            <a:ext cx="288925" cy="50323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36 Conector recto"/>
          <p:cNvCxnSpPr>
            <a:stCxn id="13" idx="0"/>
          </p:cNvCxnSpPr>
          <p:nvPr/>
        </p:nvCxnSpPr>
        <p:spPr>
          <a:xfrm flipV="1">
            <a:off x="7056438" y="4005263"/>
            <a:ext cx="179387" cy="360362"/>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40 Conector recto"/>
          <p:cNvCxnSpPr>
            <a:stCxn id="13" idx="0"/>
          </p:cNvCxnSpPr>
          <p:nvPr/>
        </p:nvCxnSpPr>
        <p:spPr>
          <a:xfrm flipH="1" flipV="1">
            <a:off x="6588125" y="3978275"/>
            <a:ext cx="468313" cy="38735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circle(in)">
                                      <p:cBhvr>
                                        <p:cTn id="49" dur="2000"/>
                                        <p:tgtEl>
                                          <p:spTgt spid="14"/>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circle(in)">
                                      <p:cBhvr>
                                        <p:cTn id="5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Título"/>
          <p:cNvSpPr>
            <a:spLocks noGrp="1"/>
          </p:cNvSpPr>
          <p:nvPr>
            <p:ph type="body" sz="quarter" idx="13"/>
          </p:nvPr>
        </p:nvSpPr>
        <p:spPr bwMode="auto">
          <a:xfrm>
            <a:off x="793576" y="769268"/>
            <a:ext cx="7162800" cy="5715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400" dirty="0" smtClean="0">
                <a:solidFill>
                  <a:srgbClr val="00B050"/>
                </a:solidFill>
                <a:latin typeface="Arial" charset="0"/>
                <a:ea typeface="ＭＳ Ｐゴシック" pitchFamily="34" charset="-128"/>
                <a:cs typeface="Arial" charset="0"/>
              </a:rPr>
              <a:t>1.  Investigación de  Voz del cliente</a:t>
            </a:r>
            <a:endParaRPr lang="es-MX" sz="2400" dirty="0" smtClean="0">
              <a:solidFill>
                <a:srgbClr val="00B050"/>
              </a:solidFill>
              <a:latin typeface="Arial" charset="0"/>
              <a:ea typeface="ＭＳ Ｐゴシック" pitchFamily="34" charset="-128"/>
              <a:cs typeface="Arial" charset="0"/>
            </a:endParaRPr>
          </a:p>
        </p:txBody>
      </p:sp>
      <p:sp>
        <p:nvSpPr>
          <p:cNvPr id="22531" name="Rectangle 1"/>
          <p:cNvSpPr>
            <a:spLocks noChangeArrowheads="1"/>
          </p:cNvSpPr>
          <p:nvPr/>
        </p:nvSpPr>
        <p:spPr bwMode="auto">
          <a:xfrm>
            <a:off x="34925" y="5500688"/>
            <a:ext cx="9144000" cy="1384300"/>
          </a:xfrm>
          <a:prstGeom prst="rect">
            <a:avLst/>
          </a:prstGeom>
          <a:solidFill>
            <a:schemeClr val="bg1"/>
          </a:solidFill>
          <a:ln w="9525">
            <a:noFill/>
            <a:miter lim="800000"/>
            <a:headEnd/>
            <a:tailEnd/>
          </a:ln>
        </p:spPr>
        <p:txBody>
          <a:bodyPr anchor="ctr">
            <a:spAutoFit/>
          </a:bodyPr>
          <a:lstStyle/>
          <a:p>
            <a:pPr algn="just" eaLnBrk="0" hangingPunct="0">
              <a:tabLst>
                <a:tab pos="2200275" algn="l"/>
              </a:tabLst>
            </a:pPr>
            <a:r>
              <a:rPr lang="es-MX" sz="1200">
                <a:cs typeface="Arial" charset="0"/>
              </a:rPr>
              <a:t>¿Cuántos de estos atributos se consideró para el diseño? la metodología recomienda la siguiente directriz para determinar cuáles considerarlas en el diseño:</a:t>
            </a:r>
          </a:p>
          <a:p>
            <a:pPr algn="just" eaLnBrk="0" hangingPunct="0">
              <a:tabLst>
                <a:tab pos="2200275" algn="l"/>
              </a:tabLst>
            </a:pPr>
            <a:endParaRPr lang="es-EC" sz="1200"/>
          </a:p>
          <a:p>
            <a:pPr algn="just" eaLnBrk="0" hangingPunct="0">
              <a:buFontTx/>
              <a:buChar char="•"/>
              <a:tabLst>
                <a:tab pos="2200275" algn="l"/>
              </a:tabLst>
            </a:pPr>
            <a:r>
              <a:rPr lang="es-MX" sz="1200">
                <a:cs typeface="Arial" charset="0"/>
              </a:rPr>
              <a:t>Requerimientos Obligatorios:            	        incluirlos a todos </a:t>
            </a:r>
            <a:endParaRPr lang="es-EC" sz="1200"/>
          </a:p>
          <a:p>
            <a:pPr algn="just" eaLnBrk="0" hangingPunct="0">
              <a:buFontTx/>
              <a:buChar char="•"/>
              <a:tabLst>
                <a:tab pos="2200275" algn="l"/>
              </a:tabLst>
            </a:pPr>
            <a:r>
              <a:rPr lang="es-MX" sz="1200">
                <a:cs typeface="Arial" charset="0"/>
              </a:rPr>
              <a:t>Requerimiento </a:t>
            </a:r>
            <a:r>
              <a:rPr lang="es-MX" sz="1100">
                <a:cs typeface="Arial" charset="0"/>
              </a:rPr>
              <a:t>de</a:t>
            </a:r>
            <a:r>
              <a:rPr lang="es-MX" sz="1200">
                <a:cs typeface="Arial" charset="0"/>
              </a:rPr>
              <a:t> Comportamiento: 	        incluir la mayoría</a:t>
            </a:r>
            <a:endParaRPr lang="es-EC" sz="1200"/>
          </a:p>
          <a:p>
            <a:pPr algn="just" eaLnBrk="0" hangingPunct="0">
              <a:buFontTx/>
              <a:buChar char="•"/>
              <a:tabLst>
                <a:tab pos="2200275" algn="l"/>
              </a:tabLst>
            </a:pPr>
            <a:r>
              <a:rPr lang="es-MX" sz="1200">
                <a:cs typeface="Arial" charset="0"/>
              </a:rPr>
              <a:t>Requerimientos Atractivos:	   	        incluir al menos uno</a:t>
            </a:r>
            <a:endParaRPr lang="es-EC" sz="1200"/>
          </a:p>
          <a:p>
            <a:pPr algn="just" eaLnBrk="0" hangingPunct="0">
              <a:buFontTx/>
              <a:buChar char="•"/>
              <a:tabLst>
                <a:tab pos="2200275" algn="l"/>
              </a:tabLst>
            </a:pPr>
            <a:r>
              <a:rPr lang="es-MX" sz="1200">
                <a:cs typeface="Arial" charset="0"/>
              </a:rPr>
              <a:t>Requerimientos Indiferentes:	  	        no incluirlos</a:t>
            </a:r>
            <a:endParaRPr lang="es-MX" sz="1200"/>
          </a:p>
        </p:txBody>
      </p:sp>
      <p:sp>
        <p:nvSpPr>
          <p:cNvPr id="22532" name="14 CuadroTexto"/>
          <p:cNvSpPr txBox="1">
            <a:spLocks noChangeArrowheads="1"/>
          </p:cNvSpPr>
          <p:nvPr/>
        </p:nvSpPr>
        <p:spPr bwMode="auto">
          <a:xfrm>
            <a:off x="34925" y="1187450"/>
            <a:ext cx="2032000" cy="369888"/>
          </a:xfrm>
          <a:prstGeom prst="rect">
            <a:avLst/>
          </a:prstGeom>
          <a:solidFill>
            <a:schemeClr val="bg1"/>
          </a:solidFill>
          <a:ln w="9525">
            <a:noFill/>
            <a:miter lim="800000"/>
            <a:headEnd/>
            <a:tailEnd/>
          </a:ln>
        </p:spPr>
        <p:txBody>
          <a:bodyPr>
            <a:spAutoFit/>
          </a:bodyPr>
          <a:lstStyle/>
          <a:p>
            <a:r>
              <a:rPr lang="es-EC" b="1">
                <a:solidFill>
                  <a:srgbClr val="00B0F0"/>
                </a:solidFill>
              </a:rPr>
              <a:t>TABULACION:</a:t>
            </a:r>
          </a:p>
        </p:txBody>
      </p:sp>
      <p:pic>
        <p:nvPicPr>
          <p:cNvPr id="22533" name="Picture 7"/>
          <p:cNvPicPr>
            <a:picLocks noGrp="1" noChangeAspect="1" noChangeArrowheads="1"/>
          </p:cNvPicPr>
          <p:nvPr>
            <p:ph sz="quarter" idx="12"/>
          </p:nvPr>
        </p:nvPicPr>
        <p:blipFill>
          <a:blip r:embed="rId2" cstate="print"/>
          <a:srcRect/>
          <a:stretch>
            <a:fillRect/>
          </a:stretch>
        </p:blipFill>
        <p:spPr bwMode="auto">
          <a:xfrm>
            <a:off x="34925" y="1557338"/>
            <a:ext cx="9109075" cy="3943350"/>
          </a:xfrm>
          <a:noFill/>
          <a:ln>
            <a:miter lim="800000"/>
            <a:headEnd/>
            <a:tailEnd/>
          </a:ln>
        </p:spPr>
      </p:pic>
      <p:sp>
        <p:nvSpPr>
          <p:cNvPr id="9" name="8 Rectángulo"/>
          <p:cNvSpPr/>
          <p:nvPr/>
        </p:nvSpPr>
        <p:spPr>
          <a:xfrm>
            <a:off x="7885113" y="2708275"/>
            <a:ext cx="1258887" cy="279241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
        <p:nvSpPr>
          <p:cNvPr id="10" name="9 Rectángulo redondeado"/>
          <p:cNvSpPr/>
          <p:nvPr/>
        </p:nvSpPr>
        <p:spPr>
          <a:xfrm>
            <a:off x="0" y="5500688"/>
            <a:ext cx="9144000" cy="1357312"/>
          </a:xfrm>
          <a:prstGeom prst="round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sz="quarter" idx="11"/>
          </p:nvPr>
        </p:nvSpPr>
        <p:spPr bwMode="auto">
          <a:xfrm>
            <a:off x="179388" y="1558925"/>
            <a:ext cx="8659812" cy="4338638"/>
          </a:xfrm>
          <a:ln>
            <a:miter lim="800000"/>
            <a:headEnd/>
            <a:tailEnd/>
          </a:ln>
        </p:spPr>
        <p:txBody>
          <a:bodyPr wrap="square" lIns="91440" tIns="45720" rIns="91440" bIns="45720" numCol="1" anchor="ctr" anchorCtr="0" compatLnSpc="1">
            <a:prstTxWarp prst="textNoShape">
              <a:avLst/>
            </a:prstTxWarp>
            <a:spAutoFit/>
          </a:bodyPr>
          <a:lstStyle/>
          <a:p>
            <a:pPr algn="just">
              <a:buFont typeface="Arial" charset="0"/>
              <a:buNone/>
              <a:defRPr/>
            </a:pPr>
            <a:r>
              <a:rPr lang="es-MX" dirty="0" smtClean="0">
                <a:latin typeface="Arial" charset="0"/>
                <a:ea typeface="ＭＳ Ｐゴシック" pitchFamily="34" charset="-128"/>
                <a:cs typeface="Arial" charset="0"/>
              </a:rPr>
              <a:t>	Con este lineamiento, a continuación el detalle de los </a:t>
            </a:r>
            <a:r>
              <a:rPr lang="es-MX" dirty="0" smtClean="0">
                <a:solidFill>
                  <a:srgbClr val="FFC000"/>
                </a:solidFill>
                <a:latin typeface="Arial" charset="0"/>
                <a:ea typeface="ＭＳ Ｐゴシック" pitchFamily="34" charset="-128"/>
                <a:cs typeface="Arial" charset="0"/>
              </a:rPr>
              <a:t>atributos que se los consideró como entrada para el nuevo diseño </a:t>
            </a:r>
            <a:r>
              <a:rPr lang="es-MX" dirty="0" smtClean="0">
                <a:latin typeface="Arial" charset="0"/>
                <a:ea typeface="ＭＳ Ｐゴシック" pitchFamily="34" charset="-128"/>
                <a:cs typeface="Arial" charset="0"/>
              </a:rPr>
              <a:t>en la metodología QFD: </a:t>
            </a:r>
          </a:p>
          <a:p>
            <a:pPr algn="just">
              <a:buFont typeface="Arial" charset="0"/>
              <a:buNone/>
              <a:defRPr/>
            </a:pPr>
            <a:endParaRPr lang="es-EC" dirty="0" smtClean="0">
              <a:latin typeface="Arial" charset="0"/>
              <a:ea typeface="ＭＳ Ｐゴシック" pitchFamily="34" charset="-128"/>
              <a:cs typeface="Arial" charset="0"/>
            </a:endParaRPr>
          </a:p>
          <a:p>
            <a:pPr>
              <a:defRPr/>
            </a:pPr>
            <a:r>
              <a:rPr lang="es-PE" dirty="0" smtClean="0">
                <a:latin typeface="Arial" charset="0"/>
                <a:ea typeface="ＭＳ Ｐゴシック" pitchFamily="34" charset="-128"/>
                <a:cs typeface="Arial" charset="0"/>
              </a:rPr>
              <a:t>Que no se hinche en lugares con humedad alta    </a:t>
            </a:r>
            <a:r>
              <a:rPr lang="es-PE" sz="1600" b="1" dirty="0" smtClean="0">
                <a:solidFill>
                  <a:schemeClr val="accent6">
                    <a:lumMod val="75000"/>
                  </a:schemeClr>
                </a:solidFill>
                <a:latin typeface="Arial" charset="0"/>
                <a:ea typeface="ＭＳ Ｐゴシック" pitchFamily="34" charset="-128"/>
                <a:cs typeface="Arial" charset="0"/>
              </a:rPr>
              <a:t>(OBL)</a:t>
            </a:r>
            <a:endParaRPr lang="es-EC" sz="1800" b="1" dirty="0" smtClean="0">
              <a:solidFill>
                <a:schemeClr val="accent6">
                  <a:lumMod val="75000"/>
                </a:schemeClr>
              </a:solidFill>
              <a:latin typeface="Arial" charset="0"/>
              <a:ea typeface="ＭＳ Ｐゴシック" pitchFamily="34" charset="-128"/>
              <a:cs typeface="Arial" charset="0"/>
            </a:endParaRPr>
          </a:p>
          <a:p>
            <a:pPr>
              <a:defRPr/>
            </a:pPr>
            <a:r>
              <a:rPr lang="es-MX" dirty="0" smtClean="0">
                <a:latin typeface="Arial" charset="0"/>
                <a:ea typeface="ＭＳ Ｐゴシック" pitchFamily="34" charset="-128"/>
                <a:cs typeface="Arial" charset="0"/>
              </a:rPr>
              <a:t>Se comporten bien en el ruteo    </a:t>
            </a:r>
            <a:r>
              <a:rPr lang="es-PE" sz="1600" b="1" dirty="0" smtClean="0">
                <a:solidFill>
                  <a:schemeClr val="accent6">
                    <a:lumMod val="75000"/>
                  </a:schemeClr>
                </a:solidFill>
                <a:latin typeface="Arial" charset="0"/>
                <a:ea typeface="ＭＳ Ｐゴシック" pitchFamily="34" charset="-128"/>
                <a:cs typeface="Arial" charset="0"/>
              </a:rPr>
              <a:t>(OBL)</a:t>
            </a:r>
            <a:endParaRPr lang="es-EC" sz="1800" b="1" dirty="0" smtClean="0">
              <a:latin typeface="Arial" charset="0"/>
              <a:ea typeface="ＭＳ Ｐゴシック" pitchFamily="34" charset="-128"/>
              <a:cs typeface="Arial" charset="0"/>
            </a:endParaRPr>
          </a:p>
          <a:p>
            <a:pPr>
              <a:defRPr/>
            </a:pPr>
            <a:r>
              <a:rPr lang="es-MX" dirty="0" smtClean="0">
                <a:latin typeface="Arial" charset="0"/>
                <a:ea typeface="ＭＳ Ｐゴシック" pitchFamily="34" charset="-128"/>
                <a:cs typeface="Arial" charset="0"/>
              </a:rPr>
              <a:t>Densidad similar al tablero fibraplac    </a:t>
            </a:r>
            <a:r>
              <a:rPr lang="es-PE" sz="1600" b="1" dirty="0" smtClean="0">
                <a:solidFill>
                  <a:schemeClr val="accent6">
                    <a:lumMod val="75000"/>
                  </a:schemeClr>
                </a:solidFill>
                <a:latin typeface="Arial" charset="0"/>
                <a:ea typeface="ＭＳ Ｐゴシック" pitchFamily="34" charset="-128"/>
                <a:cs typeface="Arial" charset="0"/>
              </a:rPr>
              <a:t>(OBL)</a:t>
            </a:r>
            <a:endParaRPr lang="es-EC" sz="1800" b="1" dirty="0" smtClean="0">
              <a:latin typeface="Arial" charset="0"/>
              <a:ea typeface="ＭＳ Ｐゴシック" pitchFamily="34" charset="-128"/>
              <a:cs typeface="Arial" charset="0"/>
            </a:endParaRPr>
          </a:p>
          <a:p>
            <a:pPr>
              <a:defRPr/>
            </a:pPr>
            <a:r>
              <a:rPr lang="es-MX" dirty="0" smtClean="0">
                <a:latin typeface="Arial" charset="0"/>
                <a:ea typeface="ＭＳ Ｐゴシック" pitchFamily="34" charset="-128"/>
                <a:cs typeface="Arial" charset="0"/>
              </a:rPr>
              <a:t>Presente buen agarre del tornillo    </a:t>
            </a:r>
            <a:r>
              <a:rPr lang="es-PE" sz="1600" b="1" dirty="0" smtClean="0">
                <a:solidFill>
                  <a:schemeClr val="accent6">
                    <a:lumMod val="75000"/>
                  </a:schemeClr>
                </a:solidFill>
                <a:latin typeface="Arial" charset="0"/>
                <a:ea typeface="ＭＳ Ｐゴシック" pitchFamily="34" charset="-128"/>
                <a:cs typeface="Arial" charset="0"/>
              </a:rPr>
              <a:t>(OBL)</a:t>
            </a:r>
            <a:endParaRPr lang="es-EC" sz="1800" b="1" dirty="0" smtClean="0">
              <a:latin typeface="Arial" charset="0"/>
              <a:ea typeface="ＭＳ Ｐゴシック" pitchFamily="34" charset="-128"/>
              <a:cs typeface="Arial" charset="0"/>
            </a:endParaRPr>
          </a:p>
          <a:p>
            <a:pPr>
              <a:defRPr/>
            </a:pPr>
            <a:r>
              <a:rPr lang="es-MX" dirty="0" smtClean="0">
                <a:latin typeface="Arial" charset="0"/>
                <a:ea typeface="ＭＳ Ｐゴシック" pitchFamily="34" charset="-128"/>
                <a:cs typeface="Arial" charset="0"/>
              </a:rPr>
              <a:t>Presente superficie lista para lacar   </a:t>
            </a:r>
            <a:r>
              <a:rPr lang="es-PE" sz="1600" b="1" dirty="0" smtClean="0">
                <a:solidFill>
                  <a:schemeClr val="accent6">
                    <a:lumMod val="75000"/>
                  </a:schemeClr>
                </a:solidFill>
                <a:latin typeface="Arial" charset="0"/>
                <a:ea typeface="ＭＳ Ｐゴシック" pitchFamily="34" charset="-128"/>
                <a:cs typeface="Arial" charset="0"/>
              </a:rPr>
              <a:t>(COMP.)</a:t>
            </a:r>
            <a:endParaRPr lang="es-EC" sz="1800" b="1" dirty="0" smtClean="0">
              <a:latin typeface="Arial" charset="0"/>
              <a:ea typeface="ＭＳ Ｐゴシック" pitchFamily="34" charset="-128"/>
              <a:cs typeface="Arial" charset="0"/>
            </a:endParaRPr>
          </a:p>
          <a:p>
            <a:pPr>
              <a:defRPr/>
            </a:pPr>
            <a:r>
              <a:rPr lang="es-MX" dirty="0" smtClean="0">
                <a:latin typeface="Arial" charset="0"/>
                <a:ea typeface="ＭＳ Ｐゴシック" pitchFamily="34" charset="-128"/>
                <a:cs typeface="Arial" charset="0"/>
              </a:rPr>
              <a:t>Permita tener buen sellado y terminado    </a:t>
            </a:r>
            <a:r>
              <a:rPr lang="es-PE" sz="1600" b="1" dirty="0" smtClean="0">
                <a:solidFill>
                  <a:schemeClr val="accent6">
                    <a:lumMod val="75000"/>
                  </a:schemeClr>
                </a:solidFill>
                <a:latin typeface="Arial" charset="0"/>
                <a:ea typeface="ＭＳ Ｐゴシック" pitchFamily="34" charset="-128"/>
                <a:cs typeface="Arial" charset="0"/>
              </a:rPr>
              <a:t>(COMP.)</a:t>
            </a:r>
            <a:endParaRPr lang="es-EC" sz="1800" dirty="0" smtClean="0">
              <a:latin typeface="Arial" charset="0"/>
              <a:ea typeface="ＭＳ Ｐゴシック" pitchFamily="34" charset="-128"/>
              <a:cs typeface="Arial" charset="0"/>
            </a:endParaRPr>
          </a:p>
          <a:p>
            <a:pPr>
              <a:defRPr/>
            </a:pPr>
            <a:r>
              <a:rPr lang="es-PE" dirty="0" smtClean="0">
                <a:latin typeface="Arial" charset="0"/>
                <a:ea typeface="ＭＳ Ｐゴシック" pitchFamily="34" charset="-128"/>
                <a:cs typeface="Arial" charset="0"/>
              </a:rPr>
              <a:t>Que haya disponibilidad en todos los espesores    </a:t>
            </a:r>
            <a:r>
              <a:rPr lang="es-PE" sz="1600" b="1" dirty="0" smtClean="0">
                <a:solidFill>
                  <a:schemeClr val="accent6">
                    <a:lumMod val="75000"/>
                  </a:schemeClr>
                </a:solidFill>
                <a:latin typeface="Arial" charset="0"/>
                <a:ea typeface="ＭＳ Ｐゴシック" pitchFamily="34" charset="-128"/>
                <a:cs typeface="Arial" charset="0"/>
              </a:rPr>
              <a:t>(ATRAC.)</a:t>
            </a:r>
            <a:endParaRPr lang="es-EC" sz="1800" dirty="0" smtClean="0">
              <a:latin typeface="Arial" charset="0"/>
              <a:ea typeface="ＭＳ Ｐゴシック" pitchFamily="34" charset="-128"/>
              <a:cs typeface="Arial" charset="0"/>
            </a:endParaRPr>
          </a:p>
          <a:p>
            <a:pPr>
              <a:defRPr/>
            </a:pPr>
            <a:r>
              <a:rPr lang="es-MX" dirty="0" smtClean="0">
                <a:latin typeface="Arial" charset="0"/>
                <a:ea typeface="ＭＳ Ｐゴシック" pitchFamily="34" charset="-128"/>
                <a:cs typeface="Arial" charset="0"/>
              </a:rPr>
              <a:t>Disponibilidad de información técnica del nuevo producto </a:t>
            </a:r>
            <a:r>
              <a:rPr lang="es-PE" sz="1600" b="1" dirty="0" smtClean="0">
                <a:solidFill>
                  <a:schemeClr val="accent6">
                    <a:lumMod val="75000"/>
                  </a:schemeClr>
                </a:solidFill>
                <a:latin typeface="Arial" charset="0"/>
                <a:ea typeface="ＭＳ Ｐゴシック" pitchFamily="34" charset="-128"/>
                <a:cs typeface="Arial" charset="0"/>
              </a:rPr>
              <a:t>(ATRAC.)</a:t>
            </a:r>
            <a:endParaRPr lang="es-EC" sz="1800" dirty="0" smtClean="0">
              <a:latin typeface="Arial" charset="0"/>
              <a:ea typeface="ＭＳ Ｐゴシック" pitchFamily="34" charset="-128"/>
              <a:cs typeface="Arial" charset="0"/>
            </a:endParaRPr>
          </a:p>
        </p:txBody>
      </p:sp>
      <p:sp>
        <p:nvSpPr>
          <p:cNvPr id="23555" name="3 Título"/>
          <p:cNvSpPr>
            <a:spLocks noGrp="1"/>
          </p:cNvSpPr>
          <p:nvPr>
            <p:ph type="body" sz="quarter" idx="10"/>
          </p:nvPr>
        </p:nvSpPr>
        <p:spPr bwMode="auto">
          <a:xfrm>
            <a:off x="683568" y="769268"/>
            <a:ext cx="7162800" cy="5715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400" dirty="0" smtClean="0">
                <a:solidFill>
                  <a:srgbClr val="00B050"/>
                </a:solidFill>
                <a:latin typeface="Arial" charset="0"/>
                <a:ea typeface="ＭＳ Ｐゴシック" pitchFamily="34" charset="-128"/>
                <a:cs typeface="Arial" charset="0"/>
              </a:rPr>
              <a:t>1.  Investigación de  Voz del cliente</a:t>
            </a:r>
            <a:endParaRPr lang="es-MX" sz="2400" dirty="0" smtClean="0">
              <a:solidFill>
                <a:srgbClr val="00B050"/>
              </a:solidFill>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Título"/>
          <p:cNvSpPr>
            <a:spLocks noGrp="1"/>
          </p:cNvSpPr>
          <p:nvPr>
            <p:ph type="body" sz="quarter" idx="4294967295"/>
          </p:nvPr>
        </p:nvSpPr>
        <p:spPr bwMode="auto">
          <a:xfrm>
            <a:off x="1441450" y="333375"/>
            <a:ext cx="7667625" cy="571500"/>
          </a:xfrm>
          <a:prstGeom prst="rect">
            <a:avLst/>
          </a:prstGeom>
          <a:noFill/>
          <a:ln>
            <a:miter lim="800000"/>
            <a:headEnd/>
            <a:tailEnd/>
          </a:ln>
        </p:spPr>
        <p:txBody>
          <a:bodyPr/>
          <a:lstStyle/>
          <a:p>
            <a:pPr>
              <a:buFont typeface="Arial" charset="0"/>
              <a:buNone/>
            </a:pPr>
            <a:r>
              <a:rPr lang="es-ES_tradnl" sz="2400" dirty="0" smtClean="0">
                <a:solidFill>
                  <a:srgbClr val="00B050"/>
                </a:solidFill>
                <a:latin typeface="Arial" charset="0"/>
                <a:ea typeface="ＭＳ Ｐゴシック" pitchFamily="34" charset="-128"/>
                <a:cs typeface="Arial" charset="0"/>
              </a:rPr>
              <a:t>  Fase Cualitativa</a:t>
            </a:r>
            <a:endParaRPr lang="es-MX" sz="2400" dirty="0" smtClean="0">
              <a:solidFill>
                <a:srgbClr val="00B050"/>
              </a:solidFill>
              <a:latin typeface="Arial" charset="0"/>
              <a:ea typeface="ＭＳ Ｐゴシック" pitchFamily="34" charset="-128"/>
              <a:cs typeface="Arial" charset="0"/>
            </a:endParaRPr>
          </a:p>
        </p:txBody>
      </p:sp>
      <p:sp>
        <p:nvSpPr>
          <p:cNvPr id="11" name="10 Llamada ovalada"/>
          <p:cNvSpPr/>
          <p:nvPr/>
        </p:nvSpPr>
        <p:spPr>
          <a:xfrm>
            <a:off x="6659563" y="212725"/>
            <a:ext cx="2160587" cy="692150"/>
          </a:xfrm>
          <a:prstGeom prst="wedgeEllipseCallout">
            <a:avLst>
              <a:gd name="adj1" fmla="val -29516"/>
              <a:gd name="adj2" fmla="val 106502"/>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PE" sz="800" dirty="0">
                <a:solidFill>
                  <a:schemeClr val="tx1"/>
                </a:solidFill>
                <a:latin typeface="Arial" charset="0"/>
                <a:ea typeface="ＭＳ Ｐゴシック" pitchFamily="34" charset="-128"/>
                <a:cs typeface="Arial" charset="0"/>
              </a:rPr>
              <a:t>cómo se lo proyectaría los requerimientos de los clientes hacia el nuevo diseño</a:t>
            </a:r>
            <a:endParaRPr lang="es-EC" sz="800" dirty="0">
              <a:solidFill>
                <a:schemeClr val="tx1"/>
              </a:solidFill>
            </a:endParaRPr>
          </a:p>
        </p:txBody>
      </p:sp>
      <p:sp>
        <p:nvSpPr>
          <p:cNvPr id="12" name="11 Llamada ovalada"/>
          <p:cNvSpPr/>
          <p:nvPr/>
        </p:nvSpPr>
        <p:spPr>
          <a:xfrm>
            <a:off x="3923928" y="0"/>
            <a:ext cx="1584325" cy="692150"/>
          </a:xfrm>
          <a:prstGeom prst="wedgeEllipseCallout">
            <a:avLst>
              <a:gd name="adj1" fmla="val 35902"/>
              <a:gd name="adj2" fmla="val 140467"/>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PE" sz="900" dirty="0">
                <a:solidFill>
                  <a:schemeClr val="tx1"/>
                </a:solidFill>
                <a:latin typeface="Arial" charset="0"/>
                <a:ea typeface="ＭＳ Ｐゴシック" pitchFamily="34" charset="-128"/>
                <a:cs typeface="Arial" charset="0"/>
              </a:rPr>
              <a:t>requerimientos  en leguaje técnico</a:t>
            </a:r>
            <a:endParaRPr lang="es-EC" sz="900" dirty="0">
              <a:solidFill>
                <a:schemeClr val="tx1"/>
              </a:solidFill>
            </a:endParaRPr>
          </a:p>
        </p:txBody>
      </p:sp>
      <p:pic>
        <p:nvPicPr>
          <p:cNvPr id="24581" name="Picture 7"/>
          <p:cNvPicPr>
            <a:picLocks noChangeAspect="1" noChangeArrowheads="1"/>
          </p:cNvPicPr>
          <p:nvPr/>
        </p:nvPicPr>
        <p:blipFill>
          <a:blip r:embed="rId2" cstate="print"/>
          <a:srcRect/>
          <a:stretch>
            <a:fillRect/>
          </a:stretch>
        </p:blipFill>
        <p:spPr bwMode="auto">
          <a:xfrm>
            <a:off x="0" y="1341438"/>
            <a:ext cx="9109075" cy="1511300"/>
          </a:xfrm>
          <a:prstGeom prst="rect">
            <a:avLst/>
          </a:prstGeom>
          <a:noFill/>
          <a:ln w="9525">
            <a:noFill/>
            <a:miter lim="800000"/>
            <a:headEnd/>
            <a:tailEnd/>
          </a:ln>
        </p:spPr>
      </p:pic>
      <p:pic>
        <p:nvPicPr>
          <p:cNvPr id="24582" name="Picture 8"/>
          <p:cNvPicPr>
            <a:picLocks noGrp="1" noChangeAspect="1" noChangeArrowheads="1"/>
          </p:cNvPicPr>
          <p:nvPr>
            <p:ph sz="quarter" idx="11"/>
          </p:nvPr>
        </p:nvPicPr>
        <p:blipFill>
          <a:blip r:embed="rId3" cstate="print"/>
          <a:srcRect/>
          <a:stretch>
            <a:fillRect/>
          </a:stretch>
        </p:blipFill>
        <p:spPr bwMode="auto">
          <a:xfrm>
            <a:off x="0" y="2852738"/>
            <a:ext cx="9107488" cy="3998912"/>
          </a:xfrm>
          <a:noFill/>
          <a:ln>
            <a:miter lim="800000"/>
            <a:headEnd/>
            <a:tailEnd/>
          </a:ln>
        </p:spPr>
      </p:pic>
      <p:sp>
        <p:nvSpPr>
          <p:cNvPr id="17" name="16 Rectángulo"/>
          <p:cNvSpPr/>
          <p:nvPr/>
        </p:nvSpPr>
        <p:spPr>
          <a:xfrm>
            <a:off x="5976938" y="1368425"/>
            <a:ext cx="3132137" cy="54832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3 Título"/>
          <p:cNvSpPr>
            <a:spLocks noGrp="1"/>
          </p:cNvSpPr>
          <p:nvPr>
            <p:ph type="body" sz="quarter" idx="4294967295"/>
          </p:nvPr>
        </p:nvSpPr>
        <p:spPr bwMode="auto">
          <a:xfrm>
            <a:off x="1476375" y="304800"/>
            <a:ext cx="7667625" cy="571500"/>
          </a:xfrm>
          <a:prstGeom prst="rect">
            <a:avLst/>
          </a:prstGeom>
          <a:noFill/>
          <a:ln>
            <a:miter lim="800000"/>
            <a:headEnd/>
            <a:tailEnd/>
          </a:ln>
        </p:spPr>
        <p:txBody>
          <a:bodyPr/>
          <a:lstStyle/>
          <a:p>
            <a:pPr>
              <a:buFont typeface="Arial" charset="0"/>
              <a:buNone/>
            </a:pPr>
            <a:r>
              <a:rPr lang="es-ES_tradnl" sz="2000" dirty="0" smtClean="0">
                <a:solidFill>
                  <a:srgbClr val="00B050"/>
                </a:solidFill>
                <a:latin typeface="Arial" charset="0"/>
                <a:ea typeface="ＭＳ Ｐゴシック" pitchFamily="34" charset="-128"/>
                <a:cs typeface="Arial" charset="0"/>
              </a:rPr>
              <a:t>  </a:t>
            </a:r>
            <a:r>
              <a:rPr lang="es-ES_tradnl" sz="2400" dirty="0" smtClean="0">
                <a:solidFill>
                  <a:srgbClr val="00B050"/>
                </a:solidFill>
                <a:latin typeface="Arial" charset="0"/>
                <a:ea typeface="ＭＳ Ｐゴシック" pitchFamily="34" charset="-128"/>
                <a:cs typeface="Arial" charset="0"/>
              </a:rPr>
              <a:t>Fase Cuantitativa</a:t>
            </a:r>
            <a:endParaRPr lang="es-MX" sz="2400" dirty="0" smtClean="0">
              <a:solidFill>
                <a:srgbClr val="00B050"/>
              </a:solidFill>
              <a:latin typeface="Arial" charset="0"/>
              <a:ea typeface="ＭＳ Ｐゴシック" pitchFamily="34" charset="-128"/>
              <a:cs typeface="Arial" charset="0"/>
            </a:endParaRPr>
          </a:p>
        </p:txBody>
      </p:sp>
      <p:sp>
        <p:nvSpPr>
          <p:cNvPr id="205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2050" name="Object 5"/>
          <p:cNvGraphicFramePr>
            <a:graphicFrameLocks noChangeAspect="1"/>
          </p:cNvGraphicFramePr>
          <p:nvPr/>
        </p:nvGraphicFramePr>
        <p:xfrm>
          <a:off x="0" y="1066800"/>
          <a:ext cx="9144000" cy="5791200"/>
        </p:xfrm>
        <a:graphic>
          <a:graphicData uri="http://schemas.openxmlformats.org/presentationml/2006/ole">
            <p:oleObj spid="_x0000_s2050" name="Hoja de cálculo" r:id="rId3" imgW="5989401" imgH="6599028" progId="Excel.Sheet.12">
              <p:embed/>
            </p:oleObj>
          </a:graphicData>
        </a:graphic>
      </p:graphicFrame>
      <p:graphicFrame>
        <p:nvGraphicFramePr>
          <p:cNvPr id="2051" name="Object 5"/>
          <p:cNvGraphicFramePr>
            <a:graphicFrameLocks noChangeAspect="1"/>
          </p:cNvGraphicFramePr>
          <p:nvPr/>
        </p:nvGraphicFramePr>
        <p:xfrm>
          <a:off x="4827588" y="1484313"/>
          <a:ext cx="4356100" cy="217487"/>
        </p:xfrm>
        <a:graphic>
          <a:graphicData uri="http://schemas.openxmlformats.org/presentationml/2006/ole">
            <p:oleObj spid="_x0000_s2051" name="Visio" r:id="rId4" imgW="4355830" imgH="217170" progId="Visio.Drawing.11">
              <p:link updateAutomatic="1"/>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3 Título"/>
          <p:cNvSpPr>
            <a:spLocks noGrp="1"/>
          </p:cNvSpPr>
          <p:nvPr>
            <p:ph type="body" sz="quarter" idx="13"/>
          </p:nvPr>
        </p:nvSpPr>
        <p:spPr bwMode="auto">
          <a:xfrm>
            <a:off x="827584" y="404664"/>
            <a:ext cx="5688632" cy="571500"/>
          </a:xfrm>
          <a:noFill/>
          <a:ln>
            <a:miter lim="800000"/>
            <a:headEnd/>
            <a:tailEnd/>
          </a:ln>
        </p:spPr>
        <p:txBody>
          <a:bodyPr wrap="square" lIns="91440" tIns="45720" rIns="91440" bIns="45720" numCol="1" anchor="t" anchorCtr="0" compatLnSpc="1">
            <a:prstTxWarp prst="textNoShape">
              <a:avLst/>
            </a:prstTxWarp>
          </a:bodyPr>
          <a:lstStyle/>
          <a:p>
            <a:pPr algn="ctr">
              <a:buFont typeface="Arial" charset="0"/>
              <a:buNone/>
            </a:pPr>
            <a:r>
              <a:rPr lang="es-ES_tradnl" sz="2400" dirty="0" smtClean="0">
                <a:solidFill>
                  <a:srgbClr val="00B050"/>
                </a:solidFill>
                <a:latin typeface="Arial" charset="0"/>
                <a:ea typeface="ＭＳ Ｐゴシック" pitchFamily="34" charset="-128"/>
                <a:cs typeface="Arial" charset="0"/>
              </a:rPr>
              <a:t>2.   Evaluación competitiva</a:t>
            </a:r>
            <a:endParaRPr lang="es-MX" sz="2400" dirty="0" smtClean="0">
              <a:solidFill>
                <a:srgbClr val="00B050"/>
              </a:solidFill>
              <a:latin typeface="Arial" charset="0"/>
              <a:ea typeface="ＭＳ Ｐゴシック" pitchFamily="34" charset="-128"/>
              <a:cs typeface="Arial" charset="0"/>
            </a:endParaRPr>
          </a:p>
        </p:txBody>
      </p:sp>
      <p:sp>
        <p:nvSpPr>
          <p:cNvPr id="3076"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077" name="Rectangle 1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078"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graphicFrame>
        <p:nvGraphicFramePr>
          <p:cNvPr id="3074" name="Object 16"/>
          <p:cNvGraphicFramePr>
            <a:graphicFrameLocks noChangeAspect="1"/>
          </p:cNvGraphicFramePr>
          <p:nvPr/>
        </p:nvGraphicFramePr>
        <p:xfrm>
          <a:off x="0" y="1268413"/>
          <a:ext cx="9144000" cy="5589587"/>
        </p:xfrm>
        <a:graphic>
          <a:graphicData uri="http://schemas.openxmlformats.org/presentationml/2006/ole">
            <p:oleObj spid="_x0000_s3074" name="Hoja de cálculo" r:id="rId3" imgW="5882640" imgH="6111168" progId="Excel.Sheet.12">
              <p:embed/>
            </p:oleObj>
          </a:graphicData>
        </a:graphic>
      </p:graphicFrame>
      <p:sp>
        <p:nvSpPr>
          <p:cNvPr id="28" name="27 Elipse"/>
          <p:cNvSpPr/>
          <p:nvPr/>
        </p:nvSpPr>
        <p:spPr>
          <a:xfrm>
            <a:off x="4500563" y="1760538"/>
            <a:ext cx="1150937" cy="731837"/>
          </a:xfrm>
          <a:prstGeom prst="ellipse">
            <a:avLst/>
          </a:prstGeom>
          <a:noFill/>
          <a:ln w="38100">
            <a:solidFill>
              <a:srgbClr val="05FB4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
        <p:nvSpPr>
          <p:cNvPr id="29" name="28 Elipse"/>
          <p:cNvSpPr/>
          <p:nvPr/>
        </p:nvSpPr>
        <p:spPr>
          <a:xfrm>
            <a:off x="7812088" y="1773238"/>
            <a:ext cx="1152525" cy="731837"/>
          </a:xfrm>
          <a:prstGeom prst="ellipse">
            <a:avLst/>
          </a:prstGeom>
          <a:noFill/>
          <a:ln w="38100">
            <a:solidFill>
              <a:srgbClr val="05FB4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
        <p:nvSpPr>
          <p:cNvPr id="12" name="11 Rectángulo"/>
          <p:cNvSpPr/>
          <p:nvPr/>
        </p:nvSpPr>
        <p:spPr>
          <a:xfrm>
            <a:off x="0" y="1989138"/>
            <a:ext cx="2339975" cy="486886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pic>
        <p:nvPicPr>
          <p:cNvPr id="3082" name="Picture 11"/>
          <p:cNvPicPr>
            <a:picLocks noChangeAspect="1" noChangeArrowheads="1"/>
          </p:cNvPicPr>
          <p:nvPr/>
        </p:nvPicPr>
        <p:blipFill>
          <a:blip r:embed="rId4" cstate="print"/>
          <a:srcRect/>
          <a:stretch>
            <a:fillRect/>
          </a:stretch>
        </p:blipFill>
        <p:spPr bwMode="auto">
          <a:xfrm>
            <a:off x="4716463" y="1465263"/>
            <a:ext cx="4122737" cy="295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box(in)">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9"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3 Título"/>
          <p:cNvSpPr>
            <a:spLocks noGrp="1"/>
          </p:cNvSpPr>
          <p:nvPr>
            <p:ph type="body" sz="quarter" idx="4294967295"/>
          </p:nvPr>
        </p:nvSpPr>
        <p:spPr bwMode="auto">
          <a:xfrm>
            <a:off x="1187624" y="533400"/>
            <a:ext cx="5615905" cy="571500"/>
          </a:xfrm>
          <a:prstGeom prst="rect">
            <a:avLst/>
          </a:prstGeom>
          <a:noFill/>
          <a:ln>
            <a:miter lim="800000"/>
            <a:headEnd/>
            <a:tailEnd/>
          </a:ln>
        </p:spPr>
        <p:txBody>
          <a:bodyPr/>
          <a:lstStyle/>
          <a:p>
            <a:pPr algn="ctr">
              <a:buFont typeface="Arial" charset="0"/>
              <a:buNone/>
            </a:pPr>
            <a:r>
              <a:rPr lang="es-ES_tradnl" sz="2400" dirty="0" smtClean="0">
                <a:solidFill>
                  <a:srgbClr val="00B050"/>
                </a:solidFill>
                <a:latin typeface="Arial" charset="0"/>
                <a:ea typeface="ＭＳ Ｐゴシック" pitchFamily="34" charset="-128"/>
                <a:cs typeface="Arial" charset="0"/>
              </a:rPr>
              <a:t>3.  Determinación del</a:t>
            </a:r>
            <a:r>
              <a:rPr lang="es-PE" sz="2400" dirty="0" smtClean="0">
                <a:solidFill>
                  <a:srgbClr val="00B050"/>
                </a:solidFill>
                <a:latin typeface="Arial" charset="0"/>
                <a:ea typeface="ＭＳ Ｐゴシック" pitchFamily="34" charset="-128"/>
                <a:cs typeface="Arial" charset="0"/>
              </a:rPr>
              <a:t> CÓMO </a:t>
            </a:r>
            <a:endParaRPr lang="es-MX" sz="2400" dirty="0" smtClean="0">
              <a:solidFill>
                <a:srgbClr val="00B050"/>
              </a:solidFill>
              <a:latin typeface="Arial" charset="0"/>
              <a:ea typeface="ＭＳ Ｐゴシック" pitchFamily="34" charset="-128"/>
              <a:cs typeface="Arial" charset="0"/>
            </a:endParaRPr>
          </a:p>
        </p:txBody>
      </p:sp>
      <p:sp>
        <p:nvSpPr>
          <p:cNvPr id="410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4098" name="Object 5"/>
          <p:cNvGraphicFramePr>
            <a:graphicFrameLocks noChangeAspect="1"/>
          </p:cNvGraphicFramePr>
          <p:nvPr/>
        </p:nvGraphicFramePr>
        <p:xfrm>
          <a:off x="107950" y="1676400"/>
          <a:ext cx="9036050" cy="4416425"/>
        </p:xfrm>
        <a:graphic>
          <a:graphicData uri="http://schemas.openxmlformats.org/presentationml/2006/ole">
            <p:oleObj spid="_x0000_s4098" name="Hoja de cálculo" r:id="rId3" imgW="6065574" imgH="4290114" progId="Excel.Sheet.12">
              <p:embed/>
            </p:oleObj>
          </a:graphicData>
        </a:graphic>
      </p:graphicFrame>
      <p:cxnSp>
        <p:nvCxnSpPr>
          <p:cNvPr id="8" name="7 Conector recto de flecha"/>
          <p:cNvCxnSpPr/>
          <p:nvPr/>
        </p:nvCxnSpPr>
        <p:spPr>
          <a:xfrm>
            <a:off x="4356100" y="5876925"/>
            <a:ext cx="0" cy="865188"/>
          </a:xfrm>
          <a:prstGeom prst="straightConnector1">
            <a:avLst/>
          </a:prstGeom>
          <a:ln w="57150">
            <a:prstDash val="sysDot"/>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Título"/>
          <p:cNvSpPr>
            <a:spLocks noGrp="1"/>
          </p:cNvSpPr>
          <p:nvPr>
            <p:ph type="body" sz="quarter" idx="13"/>
          </p:nvPr>
        </p:nvSpPr>
        <p:spPr bwMode="auto">
          <a:xfrm>
            <a:off x="1331640" y="476672"/>
            <a:ext cx="4896544" cy="571500"/>
          </a:xfrm>
          <a:noFill/>
          <a:ln>
            <a:miter lim="800000"/>
            <a:headEnd/>
            <a:tailEnd/>
          </a:ln>
        </p:spPr>
        <p:txBody>
          <a:bodyPr wrap="square" lIns="91440" tIns="45720" rIns="91440" bIns="45720" numCol="1" anchor="t" anchorCtr="0" compatLnSpc="1">
            <a:prstTxWarp prst="textNoShape">
              <a:avLst/>
            </a:prstTxWarp>
          </a:bodyPr>
          <a:lstStyle/>
          <a:p>
            <a:r>
              <a:rPr lang="es-ES_tradnl" sz="2400" dirty="0" smtClean="0">
                <a:solidFill>
                  <a:srgbClr val="00B050"/>
                </a:solidFill>
                <a:latin typeface="Arial" charset="0"/>
                <a:ea typeface="ＭＳ Ｐゴシック" pitchFamily="34" charset="-128"/>
                <a:cs typeface="Arial" charset="0"/>
              </a:rPr>
              <a:t>   4.   Matriz de relaciones</a:t>
            </a:r>
            <a:endParaRPr lang="es-MX" sz="2400" dirty="0" smtClean="0">
              <a:solidFill>
                <a:srgbClr val="00B050"/>
              </a:solidFill>
              <a:latin typeface="Arial" charset="0"/>
              <a:ea typeface="ＭＳ Ｐゴシック" pitchFamily="34" charset="-128"/>
              <a:cs typeface="Arial" charset="0"/>
            </a:endParaRPr>
          </a:p>
        </p:txBody>
      </p:sp>
      <p:pic>
        <p:nvPicPr>
          <p:cNvPr id="25603" name="Picture 6"/>
          <p:cNvPicPr>
            <a:picLocks noChangeAspect="1" noChangeArrowheads="1"/>
          </p:cNvPicPr>
          <p:nvPr/>
        </p:nvPicPr>
        <p:blipFill>
          <a:blip r:embed="rId2" cstate="print"/>
          <a:srcRect/>
          <a:stretch>
            <a:fillRect/>
          </a:stretch>
        </p:blipFill>
        <p:spPr bwMode="auto">
          <a:xfrm>
            <a:off x="6361113" y="44624"/>
            <a:ext cx="2782887" cy="787400"/>
          </a:xfrm>
          <a:prstGeom prst="rect">
            <a:avLst/>
          </a:prstGeom>
          <a:noFill/>
          <a:ln w="9525">
            <a:noFill/>
            <a:miter lim="800000"/>
            <a:headEnd/>
            <a:tailEnd/>
          </a:ln>
        </p:spPr>
      </p:pic>
      <p:sp>
        <p:nvSpPr>
          <p:cNvPr id="2560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pic>
        <p:nvPicPr>
          <p:cNvPr id="25605" name="Picture 9"/>
          <p:cNvPicPr>
            <a:picLocks noGrp="1" noChangeAspect="1" noChangeArrowheads="1"/>
          </p:cNvPicPr>
          <p:nvPr>
            <p:ph sz="quarter" idx="11"/>
          </p:nvPr>
        </p:nvPicPr>
        <p:blipFill>
          <a:blip r:embed="rId3" cstate="print"/>
          <a:srcRect/>
          <a:stretch>
            <a:fillRect/>
          </a:stretch>
        </p:blipFill>
        <p:spPr bwMode="auto">
          <a:xfrm>
            <a:off x="0" y="1458913"/>
            <a:ext cx="9036050" cy="5399087"/>
          </a:xfrm>
          <a:noFill/>
          <a:ln>
            <a:miter lim="800000"/>
            <a:headEnd/>
            <a:tailEnd/>
          </a:ln>
        </p:spPr>
      </p:pic>
      <p:sp>
        <p:nvSpPr>
          <p:cNvPr id="12" name="11 Rectángulo"/>
          <p:cNvSpPr/>
          <p:nvPr/>
        </p:nvSpPr>
        <p:spPr>
          <a:xfrm flipV="1">
            <a:off x="0" y="3068638"/>
            <a:ext cx="2051050" cy="3789362"/>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
        <p:nvSpPr>
          <p:cNvPr id="13" name="12 Rectángulo"/>
          <p:cNvSpPr/>
          <p:nvPr/>
        </p:nvSpPr>
        <p:spPr>
          <a:xfrm flipV="1">
            <a:off x="2051050" y="1700213"/>
            <a:ext cx="6985000" cy="144145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Título"/>
          <p:cNvSpPr>
            <a:spLocks noGrp="1"/>
          </p:cNvSpPr>
          <p:nvPr>
            <p:ph type="body" sz="quarter" idx="13"/>
          </p:nvPr>
        </p:nvSpPr>
        <p:spPr bwMode="auto">
          <a:xfrm>
            <a:off x="1676400" y="625252"/>
            <a:ext cx="7162800" cy="571500"/>
          </a:xfrm>
          <a:noFill/>
          <a:ln>
            <a:miter lim="800000"/>
            <a:headEnd/>
            <a:tailEnd/>
          </a:ln>
        </p:spPr>
        <p:txBody>
          <a:bodyPr wrap="square" lIns="91440" tIns="45720" rIns="91440" bIns="45720" numCol="1" anchor="t" anchorCtr="0" compatLnSpc="1">
            <a:prstTxWarp prst="textNoShape">
              <a:avLst/>
            </a:prstTxWarp>
          </a:bodyPr>
          <a:lstStyle/>
          <a:p>
            <a:r>
              <a:rPr lang="es-ES_tradnl" sz="2400" dirty="0" smtClean="0">
                <a:solidFill>
                  <a:srgbClr val="00B050"/>
                </a:solidFill>
                <a:latin typeface="Arial" charset="0"/>
                <a:ea typeface="ＭＳ Ｐゴシック" pitchFamily="34" charset="-128"/>
                <a:cs typeface="Arial" charset="0"/>
              </a:rPr>
              <a:t>          5 y 6.   CUÁNTO  y DO</a:t>
            </a:r>
            <a:endParaRPr lang="es-MX" sz="2400" dirty="0" smtClean="0">
              <a:solidFill>
                <a:srgbClr val="00B050"/>
              </a:solidFill>
              <a:latin typeface="Arial" charset="0"/>
              <a:ea typeface="ＭＳ Ｐゴシック" pitchFamily="34" charset="-128"/>
              <a:cs typeface="Arial" charset="0"/>
            </a:endParaRPr>
          </a:p>
        </p:txBody>
      </p:sp>
      <p:sp>
        <p:nvSpPr>
          <p:cNvPr id="70" name="69 Rectángulo"/>
          <p:cNvSpPr/>
          <p:nvPr/>
        </p:nvSpPr>
        <p:spPr>
          <a:xfrm>
            <a:off x="4067175" y="6381750"/>
            <a:ext cx="5076825" cy="404813"/>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lvl="1">
              <a:defRPr/>
            </a:pPr>
            <a:r>
              <a:rPr lang="es-PE" sz="1400" b="1" dirty="0">
                <a:solidFill>
                  <a:schemeClr val="tx1"/>
                </a:solidFill>
                <a:latin typeface="Arial" charset="0"/>
                <a:ea typeface="ＭＳ Ｐゴシック" pitchFamily="34" charset="-128"/>
                <a:cs typeface="Arial" charset="0"/>
              </a:rPr>
              <a:t>DO</a:t>
            </a:r>
            <a:r>
              <a:rPr lang="es-PE" sz="1000" dirty="0">
                <a:solidFill>
                  <a:schemeClr val="tx1"/>
                </a:solidFill>
                <a:latin typeface="Arial" charset="0"/>
                <a:ea typeface="ＭＳ Ｐゴシック" pitchFamily="34" charset="-128"/>
                <a:cs typeface="Arial" charset="0"/>
              </a:rPr>
              <a:t>        1  Extremadamente fácil               2  Fácil              3  Dificultad ligera</a:t>
            </a:r>
            <a:endParaRPr lang="es-EC" sz="1000" dirty="0">
              <a:solidFill>
                <a:schemeClr val="tx1"/>
              </a:solidFill>
              <a:latin typeface="Arial" charset="0"/>
              <a:ea typeface="ＭＳ Ｐゴシック" pitchFamily="34" charset="-128"/>
              <a:cs typeface="Arial" charset="0"/>
            </a:endParaRPr>
          </a:p>
          <a:p>
            <a:pPr lvl="1">
              <a:defRPr/>
            </a:pPr>
            <a:r>
              <a:rPr lang="es-PE" sz="1000" dirty="0">
                <a:solidFill>
                  <a:schemeClr val="tx1"/>
                </a:solidFill>
                <a:latin typeface="Arial" charset="0"/>
                <a:ea typeface="ＭＳ Ｐゴシック" pitchFamily="34" charset="-128"/>
                <a:cs typeface="Arial" charset="0"/>
              </a:rPr>
              <a:t>                4  Dificultad media                         5  Extremadamente difícil</a:t>
            </a:r>
            <a:endParaRPr lang="es-EC" sz="1000" dirty="0">
              <a:solidFill>
                <a:schemeClr val="tx1"/>
              </a:solidFill>
              <a:latin typeface="Arial" charset="0"/>
              <a:ea typeface="ＭＳ Ｐゴシック" pitchFamily="34" charset="-128"/>
              <a:cs typeface="Arial" charset="0"/>
            </a:endParaRPr>
          </a:p>
        </p:txBody>
      </p:sp>
      <p:cxnSp>
        <p:nvCxnSpPr>
          <p:cNvPr id="47" name="10 Conector recto de flecha"/>
          <p:cNvCxnSpPr/>
          <p:nvPr/>
        </p:nvCxnSpPr>
        <p:spPr>
          <a:xfrm flipH="1">
            <a:off x="13650913" y="3352800"/>
            <a:ext cx="6350" cy="711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11 Elipse"/>
          <p:cNvSpPr/>
          <p:nvPr/>
        </p:nvSpPr>
        <p:spPr>
          <a:xfrm>
            <a:off x="14273213" y="3733800"/>
            <a:ext cx="322262" cy="30638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s-EC"/>
          </a:p>
        </p:txBody>
      </p:sp>
      <p:cxnSp>
        <p:nvCxnSpPr>
          <p:cNvPr id="49" name="12 Conector recto de flecha"/>
          <p:cNvCxnSpPr/>
          <p:nvPr/>
        </p:nvCxnSpPr>
        <p:spPr>
          <a:xfrm flipH="1">
            <a:off x="15241588" y="3357563"/>
            <a:ext cx="6350" cy="71437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14 Conector recto de flecha"/>
          <p:cNvCxnSpPr/>
          <p:nvPr/>
        </p:nvCxnSpPr>
        <p:spPr>
          <a:xfrm flipH="1">
            <a:off x="16803688" y="3363913"/>
            <a:ext cx="4762" cy="71437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15 Elipse"/>
          <p:cNvSpPr/>
          <p:nvPr/>
        </p:nvSpPr>
        <p:spPr>
          <a:xfrm>
            <a:off x="18224500" y="3735388"/>
            <a:ext cx="322263" cy="3079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s-EC"/>
          </a:p>
        </p:txBody>
      </p:sp>
      <p:cxnSp>
        <p:nvCxnSpPr>
          <p:cNvPr id="52" name="16 Conector recto de flecha"/>
          <p:cNvCxnSpPr/>
          <p:nvPr/>
        </p:nvCxnSpPr>
        <p:spPr>
          <a:xfrm flipV="1">
            <a:off x="19985038" y="3384550"/>
            <a:ext cx="0" cy="69056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17 Elipse"/>
          <p:cNvSpPr/>
          <p:nvPr/>
        </p:nvSpPr>
        <p:spPr>
          <a:xfrm>
            <a:off x="20613688" y="3733800"/>
            <a:ext cx="322262" cy="30638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s-EC"/>
          </a:p>
        </p:txBody>
      </p:sp>
      <p:cxnSp>
        <p:nvCxnSpPr>
          <p:cNvPr id="54" name="18 Conector recto de flecha"/>
          <p:cNvCxnSpPr/>
          <p:nvPr/>
        </p:nvCxnSpPr>
        <p:spPr>
          <a:xfrm flipH="1">
            <a:off x="22371050" y="3370263"/>
            <a:ext cx="6350" cy="7127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19 Conector recto de flecha"/>
          <p:cNvCxnSpPr/>
          <p:nvPr/>
        </p:nvCxnSpPr>
        <p:spPr>
          <a:xfrm flipH="1">
            <a:off x="23169563" y="3360738"/>
            <a:ext cx="6350" cy="71437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20 Conector recto de flecha"/>
          <p:cNvCxnSpPr/>
          <p:nvPr/>
        </p:nvCxnSpPr>
        <p:spPr>
          <a:xfrm flipH="1">
            <a:off x="23953788" y="3367088"/>
            <a:ext cx="4762" cy="71437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21 Elipse"/>
          <p:cNvSpPr/>
          <p:nvPr/>
        </p:nvSpPr>
        <p:spPr>
          <a:xfrm>
            <a:off x="24579263" y="3735388"/>
            <a:ext cx="322262" cy="3079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s-EC"/>
          </a:p>
        </p:txBody>
      </p:sp>
      <p:cxnSp>
        <p:nvCxnSpPr>
          <p:cNvPr id="58" name="24 Conector recto de flecha"/>
          <p:cNvCxnSpPr/>
          <p:nvPr/>
        </p:nvCxnSpPr>
        <p:spPr>
          <a:xfrm flipV="1">
            <a:off x="19197638" y="3390900"/>
            <a:ext cx="0" cy="69056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26 Elipse"/>
          <p:cNvSpPr/>
          <p:nvPr/>
        </p:nvSpPr>
        <p:spPr>
          <a:xfrm>
            <a:off x="25376188" y="3741738"/>
            <a:ext cx="323850" cy="3079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s-EC"/>
          </a:p>
        </p:txBody>
      </p:sp>
      <p:sp>
        <p:nvSpPr>
          <p:cNvPr id="60" name="27 Elipse"/>
          <p:cNvSpPr/>
          <p:nvPr/>
        </p:nvSpPr>
        <p:spPr>
          <a:xfrm>
            <a:off x="26160413" y="3748088"/>
            <a:ext cx="322262" cy="3079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s-EC"/>
          </a:p>
        </p:txBody>
      </p:sp>
      <p:cxnSp>
        <p:nvCxnSpPr>
          <p:cNvPr id="61" name="28 Conector recto de flecha"/>
          <p:cNvCxnSpPr/>
          <p:nvPr/>
        </p:nvCxnSpPr>
        <p:spPr>
          <a:xfrm flipH="1">
            <a:off x="27158950" y="3373438"/>
            <a:ext cx="6350" cy="7127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29 Conector recto de flecha"/>
          <p:cNvCxnSpPr/>
          <p:nvPr/>
        </p:nvCxnSpPr>
        <p:spPr>
          <a:xfrm flipH="1">
            <a:off x="28690888" y="3349625"/>
            <a:ext cx="6350" cy="711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30 Elipse"/>
          <p:cNvSpPr/>
          <p:nvPr/>
        </p:nvSpPr>
        <p:spPr>
          <a:xfrm>
            <a:off x="27766963" y="3738563"/>
            <a:ext cx="322262" cy="3079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s-EC"/>
          </a:p>
        </p:txBody>
      </p:sp>
      <p:cxnSp>
        <p:nvCxnSpPr>
          <p:cNvPr id="64" name="48 Conector recto de flecha"/>
          <p:cNvCxnSpPr/>
          <p:nvPr/>
        </p:nvCxnSpPr>
        <p:spPr>
          <a:xfrm flipV="1">
            <a:off x="19985038" y="3384550"/>
            <a:ext cx="0" cy="69056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49 Conector recto de flecha"/>
          <p:cNvCxnSpPr/>
          <p:nvPr/>
        </p:nvCxnSpPr>
        <p:spPr>
          <a:xfrm flipH="1">
            <a:off x="22371050" y="3370263"/>
            <a:ext cx="6350" cy="7127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50 Conector recto de flecha"/>
          <p:cNvCxnSpPr/>
          <p:nvPr/>
        </p:nvCxnSpPr>
        <p:spPr>
          <a:xfrm flipH="1">
            <a:off x="23169563" y="3360738"/>
            <a:ext cx="6350" cy="71437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51 Conector recto de flecha"/>
          <p:cNvCxnSpPr/>
          <p:nvPr/>
        </p:nvCxnSpPr>
        <p:spPr>
          <a:xfrm flipH="1">
            <a:off x="23953788" y="3367088"/>
            <a:ext cx="4762" cy="71437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53 Conector recto de flecha"/>
          <p:cNvCxnSpPr/>
          <p:nvPr/>
        </p:nvCxnSpPr>
        <p:spPr>
          <a:xfrm flipV="1">
            <a:off x="19197638" y="3390900"/>
            <a:ext cx="0" cy="69056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55 Conector recto de flecha"/>
          <p:cNvCxnSpPr/>
          <p:nvPr/>
        </p:nvCxnSpPr>
        <p:spPr>
          <a:xfrm flipH="1">
            <a:off x="27128788" y="3373438"/>
            <a:ext cx="6350" cy="7127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6651" name="Picture 67"/>
          <p:cNvPicPr>
            <a:picLocks noGrp="1" noChangeAspect="1" noChangeArrowheads="1"/>
          </p:cNvPicPr>
          <p:nvPr>
            <p:ph sz="quarter" idx="11"/>
          </p:nvPr>
        </p:nvPicPr>
        <p:blipFill>
          <a:blip r:embed="rId2" cstate="print"/>
          <a:srcRect/>
          <a:stretch>
            <a:fillRect/>
          </a:stretch>
        </p:blipFill>
        <p:spPr bwMode="auto">
          <a:xfrm>
            <a:off x="34925" y="1293813"/>
            <a:ext cx="9109075" cy="5087937"/>
          </a:xfrm>
          <a:noFill/>
          <a:ln>
            <a:miter lim="800000"/>
            <a:headEnd/>
            <a:tailEnd/>
          </a:ln>
        </p:spPr>
      </p:pic>
      <p:sp>
        <p:nvSpPr>
          <p:cNvPr id="77" name="76 Rectángulo"/>
          <p:cNvSpPr/>
          <p:nvPr/>
        </p:nvSpPr>
        <p:spPr>
          <a:xfrm>
            <a:off x="179388" y="4437063"/>
            <a:ext cx="1296987" cy="576262"/>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
        <p:nvSpPr>
          <p:cNvPr id="78" name="77 Rectángulo"/>
          <p:cNvSpPr/>
          <p:nvPr/>
        </p:nvSpPr>
        <p:spPr>
          <a:xfrm>
            <a:off x="179388" y="5157788"/>
            <a:ext cx="1296987" cy="1223962"/>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
        <p:nvSpPr>
          <p:cNvPr id="79" name="78 Llamada rectangular redondeada"/>
          <p:cNvSpPr/>
          <p:nvPr/>
        </p:nvSpPr>
        <p:spPr>
          <a:xfrm>
            <a:off x="7308850" y="152400"/>
            <a:ext cx="1835150" cy="1412875"/>
          </a:xfrm>
          <a:prstGeom prst="wedgeRoundRectCallout">
            <a:avLst>
              <a:gd name="adj1" fmla="val -136202"/>
              <a:gd name="adj2" fmla="val 7510"/>
              <a:gd name="adj3" fmla="val 16667"/>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PE" sz="1000" dirty="0">
                <a:solidFill>
                  <a:schemeClr val="tx1"/>
                </a:solidFill>
                <a:latin typeface="Arial" charset="0"/>
                <a:ea typeface="ＭＳ Ｐゴシック" pitchFamily="34" charset="-128"/>
                <a:cs typeface="Arial" charset="0"/>
              </a:rPr>
              <a:t>DO:     Qué  tan difícil es la implementación de   los CÓMOS,   hay restricciones ?   tiempo   - recursos económicos -   personas involucradas </a:t>
            </a:r>
            <a:endParaRPr lang="es-EC" sz="1000" dirty="0">
              <a:solidFill>
                <a:schemeClr val="tx1"/>
              </a:solidFill>
            </a:endParaRPr>
          </a:p>
        </p:txBody>
      </p:sp>
      <p:sp>
        <p:nvSpPr>
          <p:cNvPr id="80" name="79 Llamada rectangular redondeada"/>
          <p:cNvSpPr/>
          <p:nvPr/>
        </p:nvSpPr>
        <p:spPr>
          <a:xfrm>
            <a:off x="34925" y="125413"/>
            <a:ext cx="1816100" cy="1439862"/>
          </a:xfrm>
          <a:prstGeom prst="wedgeRoundRectCallout">
            <a:avLst>
              <a:gd name="adj1" fmla="val 92342"/>
              <a:gd name="adj2" fmla="val -14751"/>
              <a:gd name="adj3" fmla="val 16667"/>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000" dirty="0">
                <a:solidFill>
                  <a:schemeClr val="tx1"/>
                </a:solidFill>
                <a:latin typeface="Arial" charset="0"/>
                <a:ea typeface="ＭＳ Ｐゴシック" pitchFamily="34" charset="-128"/>
                <a:cs typeface="Arial" charset="0"/>
              </a:rPr>
              <a:t>CUÁNTO:    De  forma  cuantitativamente, indicar que valores esperamos aplicar para alcanzar el diseño</a:t>
            </a:r>
            <a:endParaRPr lang="es-EC" sz="1000" dirty="0">
              <a:solidFill>
                <a:schemeClr val="tx1"/>
              </a:solidFill>
            </a:endParaRPr>
          </a:p>
        </p:txBody>
      </p:sp>
      <p:sp>
        <p:nvSpPr>
          <p:cNvPr id="81" name="80 Rectángulo"/>
          <p:cNvSpPr/>
          <p:nvPr/>
        </p:nvSpPr>
        <p:spPr>
          <a:xfrm>
            <a:off x="1676400" y="3084513"/>
            <a:ext cx="7467600" cy="135255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ox(in)">
                                      <p:cBhvr>
                                        <p:cTn id="7" dur="500"/>
                                        <p:tgtEl>
                                          <p:spTgt spid="7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ox(in)">
                                      <p:cBhvr>
                                        <p:cTn id="10" dur="5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box(in)">
                                      <p:cBhvr>
                                        <p:cTn id="15" dur="500"/>
                                        <p:tgtEl>
                                          <p:spTgt spid="7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box(in)">
                                      <p:cBhvr>
                                        <p:cTn id="18" dur="500"/>
                                        <p:tgtEl>
                                          <p:spTgt spid="79"/>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box(in)">
                                      <p:cBhvr>
                                        <p:cTn id="2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7" grpId="0" animBg="1"/>
      <p:bldP spid="78" grpId="0" animBg="1"/>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22"/>
          <p:cNvSpPr txBox="1">
            <a:spLocks/>
          </p:cNvSpPr>
          <p:nvPr/>
        </p:nvSpPr>
        <p:spPr bwMode="auto">
          <a:xfrm>
            <a:off x="323528" y="692696"/>
            <a:ext cx="7467600" cy="5904656"/>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s-MX" sz="2400" b="1" dirty="0" smtClean="0">
                <a:solidFill>
                  <a:schemeClr val="accent6">
                    <a:lumMod val="75000"/>
                  </a:schemeClr>
                </a:solidFill>
                <a:latin typeface="Arial" pitchFamily="34" charset="0"/>
                <a:ea typeface="ＭＳ Ｐゴシック" pitchFamily="34" charset="-128"/>
                <a:cs typeface="Arial" pitchFamily="34" charset="0"/>
              </a:rPr>
              <a:t>TEMARIO</a:t>
            </a:r>
            <a:r>
              <a:rPr kumimoji="0" lang="es-MX" sz="2400" b="1" i="0" u="none" strike="noStrike" kern="1200" cap="none" spc="0" normalizeH="0" baseline="0" noProof="0" dirty="0" smtClean="0">
                <a:ln>
                  <a:noFill/>
                </a:ln>
                <a:solidFill>
                  <a:schemeClr val="accent6">
                    <a:lumMod val="75000"/>
                  </a:schemeClr>
                </a:solidFill>
                <a:effectLst/>
                <a:uLnTx/>
                <a:uFillTx/>
                <a:latin typeface="Arial" pitchFamily="34" charset="0"/>
                <a:ea typeface="ＭＳ Ｐゴシック" pitchFamily="34" charset="-128"/>
                <a:cs typeface="Arial" pitchFamily="34" charset="0"/>
              </a:rPr>
              <a:t> </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lang="es-MX" b="1" dirty="0" smtClean="0">
              <a:latin typeface="Arial" pitchFamily="34" charset="0"/>
              <a:ea typeface="ＭＳ Ｐゴシック" pitchFamily="34" charset="-128"/>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lang="es-MX" b="1" dirty="0" smtClean="0">
              <a:latin typeface="Arial" pitchFamily="34" charset="0"/>
              <a:ea typeface="ＭＳ Ｐゴシック" pitchFamily="34" charset="-128"/>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s-MX" b="1" dirty="0" smtClean="0">
                <a:latin typeface="Arial" pitchFamily="34" charset="0"/>
                <a:ea typeface="ＭＳ Ｐゴシック" pitchFamily="34" charset="-128"/>
                <a:cs typeface="Arial" pitchFamily="34" charset="0"/>
              </a:rPr>
              <a:t>CAPITULO I</a:t>
            </a:r>
          </a:p>
          <a:p>
            <a:pPr marL="800100" lvl="1" indent="-342900">
              <a:spcBef>
                <a:spcPct val="20000"/>
              </a:spcBef>
              <a:buFont typeface="Arial" pitchFamily="34" charset="0"/>
              <a:buChar char="•"/>
            </a:pPr>
            <a:r>
              <a:rPr lang="es-MX" sz="2000" dirty="0" smtClean="0">
                <a:latin typeface="Arial" pitchFamily="34" charset="0"/>
                <a:ea typeface="ＭＳ Ｐゴシック" pitchFamily="34" charset="-128"/>
                <a:cs typeface="Arial" pitchFamily="34" charset="0"/>
              </a:rPr>
              <a:t>Descripción </a:t>
            </a:r>
            <a:r>
              <a:rPr lang="es-MX" sz="2000" dirty="0" smtClean="0">
                <a:latin typeface="Arial" pitchFamily="34" charset="0"/>
                <a:ea typeface="ＭＳ Ｐゴシック" pitchFamily="34" charset="-128"/>
                <a:cs typeface="Arial" pitchFamily="34" charset="0"/>
              </a:rPr>
              <a:t>del </a:t>
            </a:r>
            <a:r>
              <a:rPr lang="es-MX" sz="2000" dirty="0" smtClean="0">
                <a:latin typeface="Arial" pitchFamily="34" charset="0"/>
                <a:ea typeface="ＭＳ Ｐゴシック" pitchFamily="34" charset="-128"/>
                <a:cs typeface="Arial" pitchFamily="34" charset="0"/>
              </a:rPr>
              <a:t>Problema</a:t>
            </a:r>
            <a:endParaRPr lang="es-MX" sz="2000" dirty="0" smtClean="0">
              <a:latin typeface="Arial" pitchFamily="34" charset="0"/>
              <a:ea typeface="ＭＳ Ｐゴシック" pitchFamily="34" charset="-128"/>
              <a:cs typeface="Arial" pitchFamily="34" charset="0"/>
            </a:endParaRPr>
          </a:p>
          <a:p>
            <a:pPr marL="800100" lvl="1" indent="-342900">
              <a:spcBef>
                <a:spcPct val="20000"/>
              </a:spcBef>
              <a:buFont typeface="Arial" pitchFamily="34" charset="0"/>
              <a:buChar char="•"/>
            </a:pPr>
            <a:r>
              <a:rPr lang="es-MX" sz="2000" dirty="0" smtClean="0">
                <a:latin typeface="Arial" pitchFamily="34" charset="0"/>
                <a:ea typeface="ＭＳ Ｐゴシック" pitchFamily="34" charset="-128"/>
                <a:cs typeface="Arial" pitchFamily="34" charset="0"/>
              </a:rPr>
              <a:t>Objetivo general</a:t>
            </a:r>
          </a:p>
          <a:p>
            <a:pPr marL="800100" lvl="1" indent="-342900">
              <a:spcBef>
                <a:spcPct val="20000"/>
              </a:spcBef>
              <a:buFont typeface="Arial" pitchFamily="34" charset="0"/>
              <a:buChar char="•"/>
            </a:pPr>
            <a:r>
              <a:rPr lang="es-MX" sz="2000" dirty="0" smtClean="0">
                <a:latin typeface="Arial" pitchFamily="34" charset="0"/>
                <a:ea typeface="ＭＳ Ｐゴシック" pitchFamily="34" charset="-128"/>
                <a:cs typeface="Arial" pitchFamily="34" charset="0"/>
              </a:rPr>
              <a:t>Objetivos </a:t>
            </a:r>
            <a:r>
              <a:rPr lang="es-MX" sz="2000" dirty="0" smtClean="0">
                <a:latin typeface="Arial" pitchFamily="34" charset="0"/>
                <a:ea typeface="ＭＳ Ｐゴシック" pitchFamily="34" charset="-128"/>
                <a:cs typeface="Arial" pitchFamily="34" charset="0"/>
              </a:rPr>
              <a:t>específicos</a:t>
            </a:r>
          </a:p>
          <a:p>
            <a:pPr marL="800100" lvl="1" indent="-342900">
              <a:spcBef>
                <a:spcPct val="20000"/>
              </a:spcBef>
            </a:pPr>
            <a:endParaRPr lang="es-MX" dirty="0" smtClean="0">
              <a:latin typeface="Arial" pitchFamily="34" charset="0"/>
              <a:ea typeface="ＭＳ Ｐゴシック" pitchFamily="34" charset="-128"/>
              <a:cs typeface="Arial" pitchFamily="34" charset="0"/>
            </a:endParaRPr>
          </a:p>
          <a:p>
            <a:pPr marL="342900" indent="-342900">
              <a:spcBef>
                <a:spcPct val="20000"/>
              </a:spcBef>
              <a:buFont typeface="Arial" pitchFamily="34" charset="0"/>
              <a:buChar char="•"/>
            </a:pPr>
            <a:r>
              <a:rPr lang="es-MX" b="1" dirty="0" smtClean="0">
                <a:latin typeface="Arial" pitchFamily="34" charset="0"/>
                <a:ea typeface="ＭＳ Ｐゴシック" pitchFamily="34" charset="-128"/>
                <a:cs typeface="Arial" pitchFamily="34" charset="0"/>
              </a:rPr>
              <a:t>CAPITULO II</a:t>
            </a:r>
          </a:p>
          <a:p>
            <a:pPr marL="800100" lvl="2" indent="-342900">
              <a:spcBef>
                <a:spcPct val="20000"/>
              </a:spcBef>
              <a:buFont typeface="Arial" pitchFamily="34" charset="0"/>
              <a:buChar char="•"/>
            </a:pPr>
            <a:r>
              <a:rPr lang="es-MX" sz="2000" dirty="0" smtClean="0">
                <a:latin typeface="Arial" pitchFamily="34" charset="0"/>
                <a:ea typeface="ＭＳ Ｐゴシック" pitchFamily="34" charset="-128"/>
                <a:cs typeface="Arial" pitchFamily="34" charset="0"/>
              </a:rPr>
              <a:t>Marco teórico:  Fases del </a:t>
            </a:r>
            <a:r>
              <a:rPr lang="es-MX" sz="2000" dirty="0" smtClean="0">
                <a:latin typeface="Arial" pitchFamily="34" charset="0"/>
                <a:ea typeface="ＭＳ Ｐゴシック" pitchFamily="34" charset="-128"/>
                <a:cs typeface="Arial" pitchFamily="34" charset="0"/>
              </a:rPr>
              <a:t>QFD</a:t>
            </a:r>
          </a:p>
          <a:p>
            <a:pPr marL="800100" lvl="2" indent="-342900">
              <a:spcBef>
                <a:spcPct val="20000"/>
              </a:spcBef>
            </a:pPr>
            <a:endParaRPr lang="es-MX" sz="2000" dirty="0" smtClean="0">
              <a:latin typeface="Arial" pitchFamily="34" charset="0"/>
              <a:ea typeface="ＭＳ Ｐゴシック" pitchFamily="34" charset="-128"/>
              <a:cs typeface="Arial" pitchFamily="34" charset="0"/>
            </a:endParaRPr>
          </a:p>
          <a:p>
            <a:pPr marL="342900" indent="-342900">
              <a:spcBef>
                <a:spcPct val="20000"/>
              </a:spcBef>
              <a:buFont typeface="Arial" pitchFamily="34" charset="0"/>
              <a:buChar char="•"/>
            </a:pPr>
            <a:r>
              <a:rPr lang="es-MX" b="1" dirty="0" smtClean="0">
                <a:latin typeface="Arial" pitchFamily="34" charset="0"/>
                <a:ea typeface="ＭＳ Ｐゴシック" pitchFamily="34" charset="-128"/>
                <a:cs typeface="Arial" pitchFamily="34" charset="0"/>
              </a:rPr>
              <a:t>CAPITULO III</a:t>
            </a:r>
          </a:p>
          <a:p>
            <a:pPr marL="800100" lvl="1" indent="-342900">
              <a:spcBef>
                <a:spcPct val="20000"/>
              </a:spcBef>
              <a:buFont typeface="Arial" pitchFamily="34" charset="0"/>
              <a:buChar char="•"/>
            </a:pPr>
            <a:r>
              <a:rPr lang="es-MX" sz="2000" dirty="0" smtClean="0">
                <a:latin typeface="Arial" pitchFamily="34" charset="0"/>
                <a:ea typeface="ＭＳ Ｐゴシック" pitchFamily="34" charset="-128"/>
                <a:cs typeface="Arial" pitchFamily="34" charset="0"/>
              </a:rPr>
              <a:t>Construcción de casa de la calidad</a:t>
            </a:r>
          </a:p>
          <a:p>
            <a:pPr marL="800100" lvl="1" indent="-342900">
              <a:spcBef>
                <a:spcPct val="20000"/>
              </a:spcBef>
              <a:buFont typeface="Arial" pitchFamily="34" charset="0"/>
              <a:buChar char="•"/>
            </a:pPr>
            <a:r>
              <a:rPr lang="es-MX" sz="2000" dirty="0" smtClean="0">
                <a:latin typeface="Arial" pitchFamily="34" charset="0"/>
                <a:ea typeface="ＭＳ Ｐゴシック" pitchFamily="34" charset="-128"/>
                <a:cs typeface="Arial" pitchFamily="34" charset="0"/>
              </a:rPr>
              <a:t>Diagnóstico de casa de la calidad</a:t>
            </a:r>
          </a:p>
          <a:p>
            <a:pPr marL="800100" lvl="1" indent="-342900">
              <a:spcBef>
                <a:spcPct val="20000"/>
              </a:spcBef>
              <a:buFont typeface="Arial" pitchFamily="34" charset="0"/>
              <a:buChar char="•"/>
            </a:pPr>
            <a:r>
              <a:rPr lang="es-MX" sz="2000" dirty="0" smtClean="0">
                <a:latin typeface="Arial" pitchFamily="34" charset="0"/>
                <a:ea typeface="ＭＳ Ｐゴシック" pitchFamily="34" charset="-128"/>
                <a:cs typeface="Arial" pitchFamily="34" charset="0"/>
              </a:rPr>
              <a:t>Plan de actividades y despliegue operaciones</a:t>
            </a:r>
          </a:p>
          <a:p>
            <a:pPr marL="800100" lvl="1" indent="-342900">
              <a:spcBef>
                <a:spcPct val="20000"/>
              </a:spcBef>
              <a:buFont typeface="Arial" pitchFamily="34" charset="0"/>
              <a:buChar char="•"/>
            </a:pPr>
            <a:r>
              <a:rPr lang="es-MX" sz="2000" dirty="0" smtClean="0">
                <a:latin typeface="Arial" pitchFamily="34" charset="0"/>
                <a:ea typeface="ＭＳ Ｐゴシック" pitchFamily="34" charset="-128"/>
                <a:cs typeface="Arial" pitchFamily="34" charset="0"/>
              </a:rPr>
              <a:t>Protocolo de pruebas</a:t>
            </a:r>
            <a:endParaRPr lang="es-MX" sz="2000" dirty="0"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3" cstate="print"/>
          <a:srcRect/>
          <a:stretch>
            <a:fillRect/>
          </a:stretch>
        </p:blipFill>
        <p:spPr bwMode="auto">
          <a:xfrm>
            <a:off x="-36513" y="0"/>
            <a:ext cx="1476376" cy="1052735"/>
          </a:xfrm>
          <a:prstGeom prst="rect">
            <a:avLst/>
          </a:prstGeom>
          <a:ln>
            <a:noFill/>
          </a:ln>
          <a:effectLst>
            <a:outerShdw blurRad="292100" dist="139700" dir="2700000" algn="tl" rotWithShape="0">
              <a:srgbClr val="333333">
                <a:alpha val="65000"/>
              </a:srgbClr>
            </a:outerShdw>
          </a:effectLst>
        </p:spPr>
      </p:pic>
      <p:sp>
        <p:nvSpPr>
          <p:cNvPr id="5125" name="3 Título"/>
          <p:cNvSpPr>
            <a:spLocks noGrp="1"/>
          </p:cNvSpPr>
          <p:nvPr>
            <p:ph type="body" sz="quarter" idx="13"/>
          </p:nvPr>
        </p:nvSpPr>
        <p:spPr bwMode="auto">
          <a:xfrm>
            <a:off x="323528" y="49188"/>
            <a:ext cx="7162800" cy="5715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400" dirty="0" smtClean="0">
                <a:solidFill>
                  <a:srgbClr val="00B050"/>
                </a:solidFill>
                <a:latin typeface="Arial" charset="0"/>
                <a:ea typeface="ＭＳ Ｐゴシック" pitchFamily="34" charset="-128"/>
                <a:cs typeface="Arial" charset="0"/>
              </a:rPr>
              <a:t>7.   Evaluación competitiva técnica</a:t>
            </a:r>
            <a:endParaRPr lang="es-MX" sz="2400" dirty="0" smtClean="0">
              <a:solidFill>
                <a:srgbClr val="00B050"/>
              </a:solidFill>
              <a:latin typeface="Arial" charset="0"/>
              <a:ea typeface="ＭＳ Ｐゴシック" pitchFamily="34" charset="-128"/>
              <a:cs typeface="Arial" charset="0"/>
            </a:endParaRPr>
          </a:p>
        </p:txBody>
      </p:sp>
      <p:sp>
        <p:nvSpPr>
          <p:cNvPr id="512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512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5128"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5122" name="Object 10"/>
          <p:cNvGraphicFramePr>
            <a:graphicFrameLocks noChangeAspect="1"/>
          </p:cNvGraphicFramePr>
          <p:nvPr/>
        </p:nvGraphicFramePr>
        <p:xfrm>
          <a:off x="0" y="1049338"/>
          <a:ext cx="8964613" cy="2667000"/>
        </p:xfrm>
        <a:graphic>
          <a:graphicData uri="http://schemas.openxmlformats.org/presentationml/2006/ole">
            <p:oleObj spid="_x0000_s5122" name="Hoja de cálculo" r:id="rId4" imgW="8016240" imgH="2918532" progId="Excel.Sheet.12">
              <p:embed/>
            </p:oleObj>
          </a:graphicData>
        </a:graphic>
      </p:graphicFrame>
      <p:sp>
        <p:nvSpPr>
          <p:cNvPr id="5129"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5123" name="Object 12"/>
          <p:cNvGraphicFramePr>
            <a:graphicFrameLocks noChangeAspect="1"/>
          </p:cNvGraphicFramePr>
          <p:nvPr/>
        </p:nvGraphicFramePr>
        <p:xfrm>
          <a:off x="0" y="3933825"/>
          <a:ext cx="9144000" cy="2924175"/>
        </p:xfrm>
        <a:graphic>
          <a:graphicData uri="http://schemas.openxmlformats.org/presentationml/2006/ole">
            <p:oleObj spid="_x0000_s5123" name="Hoja de cálculo" r:id="rId5" imgW="7132320" imgH="3147132" progId="Excel.Sheet.12">
              <p:embed/>
            </p:oleObj>
          </a:graphicData>
        </a:graphic>
      </p:graphicFrame>
      <p:sp>
        <p:nvSpPr>
          <p:cNvPr id="14" name="13 Rectángulo"/>
          <p:cNvSpPr/>
          <p:nvPr/>
        </p:nvSpPr>
        <p:spPr>
          <a:xfrm>
            <a:off x="1908175" y="1284288"/>
            <a:ext cx="7056438" cy="135255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
        <p:nvSpPr>
          <p:cNvPr id="15" name="14 Rectángulo"/>
          <p:cNvSpPr/>
          <p:nvPr/>
        </p:nvSpPr>
        <p:spPr>
          <a:xfrm>
            <a:off x="1763713" y="4149725"/>
            <a:ext cx="7200900" cy="180022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Título"/>
          <p:cNvSpPr>
            <a:spLocks noGrp="1"/>
          </p:cNvSpPr>
          <p:nvPr>
            <p:ph type="body" sz="quarter" idx="13"/>
          </p:nvPr>
        </p:nvSpPr>
        <p:spPr bwMode="auto">
          <a:xfrm>
            <a:off x="1979712" y="533400"/>
            <a:ext cx="4695800" cy="5715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400" dirty="0" smtClean="0">
                <a:solidFill>
                  <a:srgbClr val="00B050"/>
                </a:solidFill>
                <a:latin typeface="Arial" charset="0"/>
                <a:ea typeface="ＭＳ Ｐゴシック" pitchFamily="34" charset="-128"/>
                <a:cs typeface="Arial" charset="0"/>
              </a:rPr>
              <a:t>8.   Ponderación del  CÓMO</a:t>
            </a:r>
            <a:endParaRPr lang="es-MX" sz="2400" dirty="0" smtClean="0">
              <a:solidFill>
                <a:srgbClr val="00B050"/>
              </a:solidFill>
              <a:latin typeface="Arial" charset="0"/>
              <a:ea typeface="ＭＳ Ｐゴシック" pitchFamily="34" charset="-128"/>
              <a:cs typeface="Arial" charset="0"/>
            </a:endParaRPr>
          </a:p>
        </p:txBody>
      </p:sp>
      <p:sp>
        <p:nvSpPr>
          <p:cNvPr id="5" name="4 Rectángulo"/>
          <p:cNvSpPr/>
          <p:nvPr/>
        </p:nvSpPr>
        <p:spPr>
          <a:xfrm>
            <a:off x="1" y="0"/>
            <a:ext cx="1691679" cy="1412875"/>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sz="1200" dirty="0">
                <a:solidFill>
                  <a:schemeClr val="tx1"/>
                </a:solidFill>
                <a:latin typeface="Arial" charset="0"/>
                <a:ea typeface="ＭＳ Ｐゴシック" pitchFamily="34" charset="-128"/>
                <a:cs typeface="Arial" charset="0"/>
              </a:rPr>
              <a:t>Comparar una magnitud (peso) de un CÓMO contra el grado de importancia asignado</a:t>
            </a:r>
            <a:endParaRPr lang="es-EC" sz="1200" dirty="0">
              <a:solidFill>
                <a:schemeClr val="tx1"/>
              </a:solidFill>
            </a:endParaRPr>
          </a:p>
        </p:txBody>
      </p:sp>
      <p:sp>
        <p:nvSpPr>
          <p:cNvPr id="2765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27653"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pic>
        <p:nvPicPr>
          <p:cNvPr id="27654" name="Picture 12"/>
          <p:cNvPicPr>
            <a:picLocks noChangeAspect="1" noChangeArrowheads="1"/>
          </p:cNvPicPr>
          <p:nvPr/>
        </p:nvPicPr>
        <p:blipFill>
          <a:blip r:embed="rId2" cstate="print"/>
          <a:srcRect/>
          <a:stretch>
            <a:fillRect/>
          </a:stretch>
        </p:blipFill>
        <p:spPr bwMode="auto">
          <a:xfrm>
            <a:off x="0" y="4508500"/>
            <a:ext cx="9144000" cy="2349500"/>
          </a:xfrm>
          <a:prstGeom prst="rect">
            <a:avLst/>
          </a:prstGeom>
          <a:noFill/>
          <a:ln w="9525">
            <a:noFill/>
            <a:miter lim="800000"/>
            <a:headEnd/>
            <a:tailEnd/>
          </a:ln>
        </p:spPr>
      </p:pic>
      <p:pic>
        <p:nvPicPr>
          <p:cNvPr id="27655" name="Picture 13"/>
          <p:cNvPicPr>
            <a:picLocks noChangeAspect="1" noChangeArrowheads="1"/>
          </p:cNvPicPr>
          <p:nvPr/>
        </p:nvPicPr>
        <p:blipFill>
          <a:blip r:embed="rId3" cstate="print"/>
          <a:srcRect/>
          <a:stretch>
            <a:fillRect/>
          </a:stretch>
        </p:blipFill>
        <p:spPr bwMode="auto">
          <a:xfrm>
            <a:off x="0" y="1628775"/>
            <a:ext cx="9144000" cy="2592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3 Título"/>
          <p:cNvSpPr>
            <a:spLocks noGrp="1"/>
          </p:cNvSpPr>
          <p:nvPr>
            <p:ph type="body" sz="quarter" idx="13"/>
          </p:nvPr>
        </p:nvSpPr>
        <p:spPr bwMode="auto">
          <a:xfrm>
            <a:off x="1641475" y="247650"/>
            <a:ext cx="4586709" cy="5715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400" dirty="0" smtClean="0">
                <a:solidFill>
                  <a:srgbClr val="00B050"/>
                </a:solidFill>
                <a:latin typeface="Arial" charset="0"/>
                <a:ea typeface="ＭＳ Ｐゴシック" pitchFamily="34" charset="-128"/>
                <a:cs typeface="Arial" charset="0"/>
              </a:rPr>
              <a:t>9.   Matriz de correlaciones</a:t>
            </a:r>
            <a:endParaRPr lang="es-MX" sz="2400" dirty="0" smtClean="0">
              <a:solidFill>
                <a:srgbClr val="00B050"/>
              </a:solidFill>
              <a:latin typeface="Arial" charset="0"/>
              <a:ea typeface="ＭＳ Ｐゴシック" pitchFamily="34" charset="-128"/>
              <a:cs typeface="Arial" charset="0"/>
            </a:endParaRPr>
          </a:p>
        </p:txBody>
      </p:sp>
      <p:pic>
        <p:nvPicPr>
          <p:cNvPr id="28675" name="Picture 6"/>
          <p:cNvPicPr>
            <a:picLocks noGrp="1" noChangeAspect="1" noChangeArrowheads="1"/>
          </p:cNvPicPr>
          <p:nvPr>
            <p:ph sz="quarter" idx="11"/>
          </p:nvPr>
        </p:nvPicPr>
        <p:blipFill>
          <a:blip r:embed="rId2" cstate="print"/>
          <a:srcRect/>
          <a:stretch>
            <a:fillRect/>
          </a:stretch>
        </p:blipFill>
        <p:spPr bwMode="auto">
          <a:xfrm>
            <a:off x="0" y="1484313"/>
            <a:ext cx="8964613" cy="5184775"/>
          </a:xfrm>
          <a:noFill/>
          <a:ln>
            <a:miter lim="800000"/>
            <a:headEnd/>
            <a:tailEnd/>
          </a:ln>
        </p:spPr>
      </p:pic>
      <p:sp>
        <p:nvSpPr>
          <p:cNvPr id="10" name="9 Rectángulo"/>
          <p:cNvSpPr/>
          <p:nvPr/>
        </p:nvSpPr>
        <p:spPr>
          <a:xfrm>
            <a:off x="1979613" y="1484313"/>
            <a:ext cx="6985000" cy="273685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ln w="76200">
                <a:solidFill>
                  <a:schemeClr val="tx1"/>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3 Título"/>
          <p:cNvSpPr>
            <a:spLocks noGrp="1"/>
          </p:cNvSpPr>
          <p:nvPr>
            <p:ph type="body" sz="quarter" idx="13"/>
          </p:nvPr>
        </p:nvSpPr>
        <p:spPr bwMode="auto">
          <a:xfrm>
            <a:off x="1187624" y="121196"/>
            <a:ext cx="5184576" cy="5715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400" b="1" dirty="0" smtClean="0">
                <a:solidFill>
                  <a:srgbClr val="00B050"/>
                </a:solidFill>
                <a:latin typeface="Arial" charset="0"/>
                <a:ea typeface="ＭＳ Ｐゴシック" pitchFamily="34" charset="-128"/>
                <a:cs typeface="Arial" charset="0"/>
              </a:rPr>
              <a:t>LA  CASA DE LA CALIDAD     </a:t>
            </a:r>
            <a:endParaRPr lang="es-MX" sz="2400" b="1" dirty="0" smtClean="0">
              <a:solidFill>
                <a:srgbClr val="00B050"/>
              </a:solidFill>
              <a:latin typeface="Arial" charset="0"/>
              <a:ea typeface="ＭＳ Ｐゴシック" pitchFamily="34" charset="-128"/>
              <a:cs typeface="Arial" charset="0"/>
            </a:endParaRPr>
          </a:p>
        </p:txBody>
      </p:sp>
      <p:cxnSp>
        <p:nvCxnSpPr>
          <p:cNvPr id="10" name="1 Conector recto de flecha"/>
          <p:cNvCxnSpPr/>
          <p:nvPr/>
        </p:nvCxnSpPr>
        <p:spPr>
          <a:xfrm flipV="1">
            <a:off x="12072938" y="11137900"/>
            <a:ext cx="0" cy="68262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2 Conector recto de flecha"/>
          <p:cNvCxnSpPr/>
          <p:nvPr/>
        </p:nvCxnSpPr>
        <p:spPr>
          <a:xfrm flipH="1">
            <a:off x="5929313" y="11128375"/>
            <a:ext cx="6350" cy="70643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3 Elipse"/>
          <p:cNvSpPr/>
          <p:nvPr/>
        </p:nvSpPr>
        <p:spPr>
          <a:xfrm>
            <a:off x="6559550" y="11488738"/>
            <a:ext cx="322263" cy="3079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s-EC"/>
          </a:p>
        </p:txBody>
      </p:sp>
      <p:cxnSp>
        <p:nvCxnSpPr>
          <p:cNvPr id="13" name="4 Conector recto de flecha"/>
          <p:cNvCxnSpPr/>
          <p:nvPr/>
        </p:nvCxnSpPr>
        <p:spPr>
          <a:xfrm flipH="1">
            <a:off x="7467600" y="11120438"/>
            <a:ext cx="6350" cy="70643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5 Elipse"/>
          <p:cNvSpPr/>
          <p:nvPr/>
        </p:nvSpPr>
        <p:spPr>
          <a:xfrm>
            <a:off x="8093075" y="11495088"/>
            <a:ext cx="322263" cy="3079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s-EC"/>
          </a:p>
        </p:txBody>
      </p:sp>
      <p:sp>
        <p:nvSpPr>
          <p:cNvPr id="15" name="6 Elipse"/>
          <p:cNvSpPr/>
          <p:nvPr/>
        </p:nvSpPr>
        <p:spPr>
          <a:xfrm>
            <a:off x="8893175" y="11488738"/>
            <a:ext cx="322263" cy="3079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s-EC"/>
          </a:p>
        </p:txBody>
      </p:sp>
      <p:cxnSp>
        <p:nvCxnSpPr>
          <p:cNvPr id="16" name="7 Conector recto de flecha"/>
          <p:cNvCxnSpPr/>
          <p:nvPr/>
        </p:nvCxnSpPr>
        <p:spPr>
          <a:xfrm flipH="1">
            <a:off x="9793288" y="11120438"/>
            <a:ext cx="6350" cy="70643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8 Conector recto de flecha"/>
          <p:cNvCxnSpPr/>
          <p:nvPr/>
        </p:nvCxnSpPr>
        <p:spPr>
          <a:xfrm flipV="1">
            <a:off x="11303000" y="11144250"/>
            <a:ext cx="0" cy="68262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9 Elipse"/>
          <p:cNvSpPr/>
          <p:nvPr/>
        </p:nvSpPr>
        <p:spPr>
          <a:xfrm>
            <a:off x="12671425" y="11487150"/>
            <a:ext cx="322263" cy="30638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s-EC"/>
          </a:p>
        </p:txBody>
      </p:sp>
      <p:cxnSp>
        <p:nvCxnSpPr>
          <p:cNvPr id="19" name="10 Conector recto de flecha"/>
          <p:cNvCxnSpPr/>
          <p:nvPr/>
        </p:nvCxnSpPr>
        <p:spPr>
          <a:xfrm flipH="1">
            <a:off x="13609638" y="11110913"/>
            <a:ext cx="4762" cy="7127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11 Elipse"/>
          <p:cNvSpPr/>
          <p:nvPr/>
        </p:nvSpPr>
        <p:spPr>
          <a:xfrm>
            <a:off x="14201775" y="11491913"/>
            <a:ext cx="322263" cy="3079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s-EC"/>
          </a:p>
        </p:txBody>
      </p:sp>
      <p:cxnSp>
        <p:nvCxnSpPr>
          <p:cNvPr id="21" name="12 Conector recto de flecha"/>
          <p:cNvCxnSpPr/>
          <p:nvPr/>
        </p:nvCxnSpPr>
        <p:spPr>
          <a:xfrm flipH="1">
            <a:off x="15138400" y="11117263"/>
            <a:ext cx="6350" cy="70643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13 Elipse"/>
          <p:cNvSpPr/>
          <p:nvPr/>
        </p:nvSpPr>
        <p:spPr>
          <a:xfrm>
            <a:off x="15701963" y="11483975"/>
            <a:ext cx="322262" cy="3079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s-EC"/>
          </a:p>
        </p:txBody>
      </p:sp>
      <p:cxnSp>
        <p:nvCxnSpPr>
          <p:cNvPr id="23" name="14 Conector recto de flecha"/>
          <p:cNvCxnSpPr/>
          <p:nvPr/>
        </p:nvCxnSpPr>
        <p:spPr>
          <a:xfrm flipH="1">
            <a:off x="16640175" y="11123613"/>
            <a:ext cx="4763" cy="70643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15 Elipse"/>
          <p:cNvSpPr/>
          <p:nvPr/>
        </p:nvSpPr>
        <p:spPr>
          <a:xfrm>
            <a:off x="17999075" y="11495088"/>
            <a:ext cx="322263" cy="3079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s-EC"/>
          </a:p>
        </p:txBody>
      </p:sp>
      <p:cxnSp>
        <p:nvCxnSpPr>
          <p:cNvPr id="25" name="16 Conector recto de flecha"/>
          <p:cNvCxnSpPr/>
          <p:nvPr/>
        </p:nvCxnSpPr>
        <p:spPr>
          <a:xfrm flipV="1">
            <a:off x="19699288" y="11144250"/>
            <a:ext cx="0" cy="68262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17 Elipse"/>
          <p:cNvSpPr/>
          <p:nvPr/>
        </p:nvSpPr>
        <p:spPr>
          <a:xfrm>
            <a:off x="20297775" y="11491913"/>
            <a:ext cx="322263" cy="3079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s-EC"/>
          </a:p>
        </p:txBody>
      </p:sp>
      <p:cxnSp>
        <p:nvCxnSpPr>
          <p:cNvPr id="27" name="18 Conector recto de flecha"/>
          <p:cNvCxnSpPr/>
          <p:nvPr/>
        </p:nvCxnSpPr>
        <p:spPr>
          <a:xfrm flipH="1">
            <a:off x="21993225" y="11128375"/>
            <a:ext cx="6350" cy="70643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19 Conector recto de flecha"/>
          <p:cNvCxnSpPr/>
          <p:nvPr/>
        </p:nvCxnSpPr>
        <p:spPr>
          <a:xfrm flipH="1">
            <a:off x="22761575" y="11120438"/>
            <a:ext cx="6350" cy="70643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20 Conector recto de flecha"/>
          <p:cNvCxnSpPr/>
          <p:nvPr/>
        </p:nvCxnSpPr>
        <p:spPr>
          <a:xfrm flipH="1">
            <a:off x="23515638" y="11125200"/>
            <a:ext cx="4762" cy="70643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21 Elipse"/>
          <p:cNvSpPr/>
          <p:nvPr/>
        </p:nvSpPr>
        <p:spPr>
          <a:xfrm>
            <a:off x="24109363" y="11495088"/>
            <a:ext cx="322262" cy="3079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s-EC"/>
          </a:p>
        </p:txBody>
      </p:sp>
      <p:cxnSp>
        <p:nvCxnSpPr>
          <p:cNvPr id="31" name="22 Conector recto de flecha"/>
          <p:cNvCxnSpPr/>
          <p:nvPr/>
        </p:nvCxnSpPr>
        <p:spPr>
          <a:xfrm flipV="1">
            <a:off x="10561638" y="11134725"/>
            <a:ext cx="0" cy="68897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23 Conector recto de flecha"/>
          <p:cNvCxnSpPr/>
          <p:nvPr/>
        </p:nvCxnSpPr>
        <p:spPr>
          <a:xfrm flipV="1">
            <a:off x="17403763" y="11134725"/>
            <a:ext cx="0" cy="68897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24 Conector recto de flecha"/>
          <p:cNvCxnSpPr/>
          <p:nvPr/>
        </p:nvCxnSpPr>
        <p:spPr>
          <a:xfrm flipV="1">
            <a:off x="18943638" y="11149013"/>
            <a:ext cx="0" cy="68262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25 Conector recto de flecha"/>
          <p:cNvCxnSpPr/>
          <p:nvPr/>
        </p:nvCxnSpPr>
        <p:spPr>
          <a:xfrm flipV="1">
            <a:off x="21229638" y="11134725"/>
            <a:ext cx="0" cy="68897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26 Elipse"/>
          <p:cNvSpPr/>
          <p:nvPr/>
        </p:nvSpPr>
        <p:spPr>
          <a:xfrm>
            <a:off x="24877713" y="11501438"/>
            <a:ext cx="322262" cy="3079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s-EC"/>
          </a:p>
        </p:txBody>
      </p:sp>
      <p:sp>
        <p:nvSpPr>
          <p:cNvPr id="36" name="27 Elipse"/>
          <p:cNvSpPr/>
          <p:nvPr/>
        </p:nvSpPr>
        <p:spPr>
          <a:xfrm>
            <a:off x="25631775" y="11506200"/>
            <a:ext cx="322263" cy="3079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s-EC"/>
          </a:p>
        </p:txBody>
      </p:sp>
      <p:cxnSp>
        <p:nvCxnSpPr>
          <p:cNvPr id="37" name="28 Conector recto de flecha"/>
          <p:cNvCxnSpPr/>
          <p:nvPr/>
        </p:nvCxnSpPr>
        <p:spPr>
          <a:xfrm flipH="1">
            <a:off x="26606500" y="11131550"/>
            <a:ext cx="6350" cy="70643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29 Conector recto de flecha"/>
          <p:cNvCxnSpPr/>
          <p:nvPr/>
        </p:nvCxnSpPr>
        <p:spPr>
          <a:xfrm flipH="1">
            <a:off x="28078113" y="11107738"/>
            <a:ext cx="6350" cy="7127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30 Elipse"/>
          <p:cNvSpPr/>
          <p:nvPr/>
        </p:nvSpPr>
        <p:spPr>
          <a:xfrm>
            <a:off x="27184350" y="11498263"/>
            <a:ext cx="322263" cy="3079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s-EC"/>
          </a:p>
        </p:txBody>
      </p:sp>
      <p:cxnSp>
        <p:nvCxnSpPr>
          <p:cNvPr id="40" name="48 Conector recto de flecha"/>
          <p:cNvCxnSpPr/>
          <p:nvPr/>
        </p:nvCxnSpPr>
        <p:spPr>
          <a:xfrm flipV="1">
            <a:off x="19699288" y="11144250"/>
            <a:ext cx="0" cy="68262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49 Conector recto de flecha"/>
          <p:cNvCxnSpPr/>
          <p:nvPr/>
        </p:nvCxnSpPr>
        <p:spPr>
          <a:xfrm flipH="1">
            <a:off x="21993225" y="11128375"/>
            <a:ext cx="6350" cy="70643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50 Conector recto de flecha"/>
          <p:cNvCxnSpPr/>
          <p:nvPr/>
        </p:nvCxnSpPr>
        <p:spPr>
          <a:xfrm flipH="1">
            <a:off x="22761575" y="11120438"/>
            <a:ext cx="6350" cy="70643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51 Conector recto de flecha"/>
          <p:cNvCxnSpPr/>
          <p:nvPr/>
        </p:nvCxnSpPr>
        <p:spPr>
          <a:xfrm flipH="1">
            <a:off x="23515638" y="11125200"/>
            <a:ext cx="4762" cy="70643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52 Conector recto de flecha"/>
          <p:cNvCxnSpPr/>
          <p:nvPr/>
        </p:nvCxnSpPr>
        <p:spPr>
          <a:xfrm flipV="1">
            <a:off x="17403763" y="11134725"/>
            <a:ext cx="0" cy="68897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53 Conector recto de flecha"/>
          <p:cNvCxnSpPr/>
          <p:nvPr/>
        </p:nvCxnSpPr>
        <p:spPr>
          <a:xfrm flipV="1">
            <a:off x="18943638" y="11149013"/>
            <a:ext cx="0" cy="68262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54 Conector recto de flecha"/>
          <p:cNvCxnSpPr/>
          <p:nvPr/>
        </p:nvCxnSpPr>
        <p:spPr>
          <a:xfrm flipV="1">
            <a:off x="21229638" y="11134725"/>
            <a:ext cx="0" cy="68897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55 Conector recto de flecha"/>
          <p:cNvCxnSpPr/>
          <p:nvPr/>
        </p:nvCxnSpPr>
        <p:spPr>
          <a:xfrm flipH="1">
            <a:off x="26606500" y="11131550"/>
            <a:ext cx="6350" cy="70643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8956" name="Imagen 14"/>
          <p:cNvPicPr>
            <a:picLocks noGrp="1" noChangeAspect="1" noChangeArrowheads="1"/>
          </p:cNvPicPr>
          <p:nvPr>
            <p:ph sz="quarter" idx="11"/>
          </p:nvPr>
        </p:nvPicPr>
        <p:blipFill>
          <a:blip r:embed="rId2" cstate="print"/>
          <a:srcRect/>
          <a:stretch>
            <a:fillRect/>
          </a:stretch>
        </p:blipFill>
        <p:spPr bwMode="auto">
          <a:xfrm>
            <a:off x="0" y="1268760"/>
            <a:ext cx="9144000" cy="5589240"/>
          </a:xfrm>
          <a:noFill/>
          <a:ln>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8956"/>
                                        </p:tgtEl>
                                        <p:attrNameLst>
                                          <p:attrName>style.visibility</p:attrName>
                                        </p:attrNameLst>
                                      </p:cBhvr>
                                      <p:to>
                                        <p:strVal val="visible"/>
                                      </p:to>
                                    </p:set>
                                    <p:anim calcmode="lin" valueType="num">
                                      <p:cBhvr>
                                        <p:cTn id="7" dur="1000" fill="hold"/>
                                        <p:tgtEl>
                                          <p:spTgt spid="38956"/>
                                        </p:tgtEl>
                                        <p:attrNameLst>
                                          <p:attrName>ppt_w</p:attrName>
                                        </p:attrNameLst>
                                      </p:cBhvr>
                                      <p:tavLst>
                                        <p:tav tm="0">
                                          <p:val>
                                            <p:fltVal val="0"/>
                                          </p:val>
                                        </p:tav>
                                        <p:tav tm="100000">
                                          <p:val>
                                            <p:strVal val="#ppt_w"/>
                                          </p:val>
                                        </p:tav>
                                      </p:tavLst>
                                    </p:anim>
                                    <p:anim calcmode="lin" valueType="num">
                                      <p:cBhvr>
                                        <p:cTn id="8" dur="1000" fill="hold"/>
                                        <p:tgtEl>
                                          <p:spTgt spid="38956"/>
                                        </p:tgtEl>
                                        <p:attrNameLst>
                                          <p:attrName>ppt_h</p:attrName>
                                        </p:attrNameLst>
                                      </p:cBhvr>
                                      <p:tavLst>
                                        <p:tav tm="0">
                                          <p:val>
                                            <p:fltVal val="0"/>
                                          </p:val>
                                        </p:tav>
                                        <p:tav tm="100000">
                                          <p:val>
                                            <p:strVal val="#ppt_h"/>
                                          </p:val>
                                        </p:tav>
                                      </p:tavLst>
                                    </p:anim>
                                    <p:anim calcmode="lin" valueType="num">
                                      <p:cBhvr>
                                        <p:cTn id="9" dur="1000" fill="hold"/>
                                        <p:tgtEl>
                                          <p:spTgt spid="38956"/>
                                        </p:tgtEl>
                                        <p:attrNameLst>
                                          <p:attrName>style.rotation</p:attrName>
                                        </p:attrNameLst>
                                      </p:cBhvr>
                                      <p:tavLst>
                                        <p:tav tm="0">
                                          <p:val>
                                            <p:fltVal val="90"/>
                                          </p:val>
                                        </p:tav>
                                        <p:tav tm="100000">
                                          <p:val>
                                            <p:fltVal val="0"/>
                                          </p:val>
                                        </p:tav>
                                      </p:tavLst>
                                    </p:anim>
                                    <p:animEffect transition="in" filter="fade">
                                      <p:cBhvr>
                                        <p:cTn id="10" dur="1000"/>
                                        <p:tgtEl>
                                          <p:spTgt spid="38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3 Título"/>
          <p:cNvSpPr>
            <a:spLocks noGrp="1"/>
          </p:cNvSpPr>
          <p:nvPr>
            <p:ph type="body" sz="quarter" idx="10"/>
          </p:nvPr>
        </p:nvSpPr>
        <p:spPr bwMode="auto">
          <a:xfrm>
            <a:off x="1259632" y="620688"/>
            <a:ext cx="5039841" cy="5715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000" dirty="0" smtClean="0">
                <a:solidFill>
                  <a:srgbClr val="00B050"/>
                </a:solidFill>
                <a:latin typeface="Arial" charset="0"/>
                <a:ea typeface="ＭＳ Ｐゴシック" pitchFamily="34" charset="-128"/>
                <a:cs typeface="Arial" charset="0"/>
              </a:rPr>
              <a:t>Diagnóstico de la casa de la calidad   </a:t>
            </a:r>
            <a:endParaRPr lang="es-MX" sz="2000" dirty="0" smtClean="0">
              <a:solidFill>
                <a:srgbClr val="00B050"/>
              </a:solidFill>
              <a:latin typeface="Arial" charset="0"/>
              <a:ea typeface="ＭＳ Ｐゴシック" pitchFamily="34" charset="-128"/>
              <a:cs typeface="Arial" charset="0"/>
            </a:endParaRPr>
          </a:p>
        </p:txBody>
      </p:sp>
      <p:sp>
        <p:nvSpPr>
          <p:cNvPr id="30723" name="3 Marcador de texto"/>
          <p:cNvSpPr>
            <a:spLocks noGrp="1"/>
          </p:cNvSpPr>
          <p:nvPr>
            <p:ph type="body" sz="quarter" idx="11"/>
          </p:nvPr>
        </p:nvSpPr>
        <p:spPr bwMode="auto">
          <a:xfrm>
            <a:off x="0" y="1371600"/>
            <a:ext cx="8839200" cy="1625600"/>
          </a:xfrm>
          <a:noFill/>
          <a:ln>
            <a:miter lim="800000"/>
            <a:headEnd/>
            <a:tailEnd/>
          </a:ln>
        </p:spPr>
        <p:txBody>
          <a:bodyPr wrap="square" lIns="91440" tIns="45720" rIns="91440" bIns="45720" numCol="1" anchor="t" anchorCtr="0" compatLnSpc="1">
            <a:prstTxWarp prst="textNoShape">
              <a:avLst/>
            </a:prstTxWarp>
          </a:bodyPr>
          <a:lstStyle/>
          <a:p>
            <a:pPr>
              <a:buFont typeface="Arial" charset="0"/>
              <a:buNone/>
            </a:pPr>
            <a:r>
              <a:rPr lang="es-PE" b="1" smtClean="0">
                <a:latin typeface="Arial" charset="0"/>
                <a:ea typeface="ＭＳ Ｐゴシック" pitchFamily="34" charset="-128"/>
                <a:cs typeface="Arial" charset="0"/>
              </a:rPr>
              <a:t>1   </a:t>
            </a:r>
            <a:r>
              <a:rPr lang="es-PE" b="1" u="sng" smtClean="0">
                <a:latin typeface="Arial" charset="0"/>
                <a:ea typeface="ＭＳ Ｐゴシック" pitchFamily="34" charset="-128"/>
                <a:cs typeface="Arial" charset="0"/>
              </a:rPr>
              <a:t>PUNTOS  CRÍTICOS</a:t>
            </a:r>
            <a:r>
              <a:rPr lang="es-PE" b="1" smtClean="0">
                <a:latin typeface="Arial" charset="0"/>
                <a:ea typeface="ＭＳ Ｐゴシック" pitchFamily="34" charset="-128"/>
                <a:cs typeface="Arial" charset="0"/>
              </a:rPr>
              <a:t>    </a:t>
            </a:r>
            <a:endParaRPr lang="es-ES_tradnl" b="1" smtClean="0">
              <a:latin typeface="Arial" charset="0"/>
              <a:ea typeface="ＭＳ Ｐゴシック" pitchFamily="34" charset="-128"/>
              <a:cs typeface="Arial" charset="0"/>
            </a:endParaRPr>
          </a:p>
          <a:p>
            <a:pPr algn="just">
              <a:buFont typeface="Arial" charset="0"/>
              <a:buNone/>
            </a:pPr>
            <a:r>
              <a:rPr lang="es-EC" smtClean="0">
                <a:latin typeface="Arial" charset="0"/>
                <a:ea typeface="ＭＳ Ｐゴシック" pitchFamily="34" charset="-128"/>
                <a:cs typeface="Arial" charset="0"/>
              </a:rPr>
              <a:t> </a:t>
            </a:r>
            <a:r>
              <a:rPr lang="es-PE" smtClean="0">
                <a:latin typeface="Arial" charset="0"/>
                <a:ea typeface="ＭＳ Ｐゴシック" pitchFamily="34" charset="-128"/>
                <a:cs typeface="Arial" charset="0"/>
              </a:rPr>
              <a:t>	La </a:t>
            </a:r>
            <a:r>
              <a:rPr lang="es-PE" u="sng" smtClean="0">
                <a:latin typeface="Arial" charset="0"/>
                <a:ea typeface="ＭＳ Ｐゴシック" pitchFamily="34" charset="-128"/>
                <a:cs typeface="Arial" charset="0"/>
              </a:rPr>
              <a:t>evaluación competitiva (cliente  QUÉ)</a:t>
            </a:r>
            <a:r>
              <a:rPr lang="es-PE" smtClean="0">
                <a:latin typeface="Arial" charset="0"/>
                <a:ea typeface="ＭＳ Ｐゴシック" pitchFamily="34" charset="-128"/>
                <a:cs typeface="Arial" charset="0"/>
              </a:rPr>
              <a:t>, y la </a:t>
            </a:r>
            <a:r>
              <a:rPr lang="es-PE" u="sng" smtClean="0">
                <a:latin typeface="Arial" charset="0"/>
                <a:ea typeface="ＭＳ Ｐゴシック" pitchFamily="34" charset="-128"/>
                <a:cs typeface="Arial" charset="0"/>
              </a:rPr>
              <a:t>evaluación competitiva técnica</a:t>
            </a:r>
            <a:r>
              <a:rPr lang="es-PE" smtClean="0">
                <a:latin typeface="Arial" charset="0"/>
                <a:ea typeface="ＭＳ Ｐゴシック" pitchFamily="34" charset="-128"/>
                <a:cs typeface="Arial" charset="0"/>
              </a:rPr>
              <a:t> (a un CÓMO), “son bajas”,  muestran una verdadera área de oportunidad para la empresa</a:t>
            </a:r>
            <a:endParaRPr lang="es-EC" smtClean="0">
              <a:latin typeface="Arial" charset="0"/>
              <a:ea typeface="ＭＳ Ｐゴシック" pitchFamily="34" charset="-128"/>
              <a:cs typeface="Arial" charset="0"/>
            </a:endParaRPr>
          </a:p>
        </p:txBody>
      </p:sp>
      <p:pic>
        <p:nvPicPr>
          <p:cNvPr id="30724" name="Picture 2" descr="girias usadas pelos medicos e profissionais de saude">
            <a:hlinkClick r:id="rId2"/>
          </p:cNvPr>
          <p:cNvPicPr>
            <a:picLocks noChangeAspect="1" noChangeArrowheads="1"/>
          </p:cNvPicPr>
          <p:nvPr/>
        </p:nvPicPr>
        <p:blipFill>
          <a:blip r:embed="rId3" cstate="print"/>
          <a:srcRect/>
          <a:stretch>
            <a:fillRect/>
          </a:stretch>
        </p:blipFill>
        <p:spPr bwMode="auto">
          <a:xfrm>
            <a:off x="8279954" y="908720"/>
            <a:ext cx="828550" cy="825698"/>
          </a:xfrm>
          <a:prstGeom prst="rect">
            <a:avLst/>
          </a:prstGeom>
          <a:noFill/>
          <a:ln w="9525">
            <a:noFill/>
            <a:miter lim="800000"/>
            <a:headEnd/>
            <a:tailEnd/>
          </a:ln>
        </p:spPr>
      </p:pic>
      <p:pic>
        <p:nvPicPr>
          <p:cNvPr id="30725" name="Picture 3"/>
          <p:cNvPicPr>
            <a:picLocks noChangeAspect="1" noChangeArrowheads="1"/>
          </p:cNvPicPr>
          <p:nvPr/>
        </p:nvPicPr>
        <p:blipFill>
          <a:blip r:embed="rId4" cstate="print"/>
          <a:srcRect/>
          <a:stretch>
            <a:fillRect/>
          </a:stretch>
        </p:blipFill>
        <p:spPr bwMode="auto">
          <a:xfrm>
            <a:off x="0" y="3429000"/>
            <a:ext cx="9144000" cy="3429000"/>
          </a:xfrm>
          <a:prstGeom prst="rect">
            <a:avLst/>
          </a:prstGeom>
          <a:noFill/>
          <a:ln w="9525">
            <a:noFill/>
            <a:miter lim="800000"/>
            <a:headEnd/>
            <a:tailEnd/>
          </a:ln>
        </p:spPr>
      </p:pic>
      <p:sp>
        <p:nvSpPr>
          <p:cNvPr id="6" name="5 Rectángulo"/>
          <p:cNvSpPr/>
          <p:nvPr/>
        </p:nvSpPr>
        <p:spPr>
          <a:xfrm>
            <a:off x="1763713" y="3429000"/>
            <a:ext cx="2808287" cy="79216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3 Título"/>
          <p:cNvSpPr>
            <a:spLocks noGrp="1"/>
          </p:cNvSpPr>
          <p:nvPr>
            <p:ph type="body" sz="quarter" idx="10"/>
          </p:nvPr>
        </p:nvSpPr>
        <p:spPr bwMode="auto">
          <a:xfrm>
            <a:off x="1476375" y="533400"/>
            <a:ext cx="4391769" cy="5715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000" dirty="0" smtClean="0">
                <a:solidFill>
                  <a:srgbClr val="00B050"/>
                </a:solidFill>
                <a:latin typeface="Arial" charset="0"/>
                <a:ea typeface="ＭＳ Ｐゴシック" pitchFamily="34" charset="-128"/>
                <a:cs typeface="Arial" charset="0"/>
              </a:rPr>
              <a:t>Diagnóstico de la casa de la calidad   </a:t>
            </a:r>
            <a:endParaRPr lang="es-MX" sz="2000" dirty="0" smtClean="0">
              <a:solidFill>
                <a:srgbClr val="00B050"/>
              </a:solidFill>
              <a:latin typeface="Arial" charset="0"/>
              <a:ea typeface="ＭＳ Ｐゴシック" pitchFamily="34" charset="-128"/>
              <a:cs typeface="Arial" charset="0"/>
            </a:endParaRPr>
          </a:p>
        </p:txBody>
      </p:sp>
      <p:sp>
        <p:nvSpPr>
          <p:cNvPr id="31747" name="3 Marcador de texto"/>
          <p:cNvSpPr>
            <a:spLocks noGrp="1"/>
          </p:cNvSpPr>
          <p:nvPr>
            <p:ph type="body" sz="quarter" idx="11"/>
          </p:nvPr>
        </p:nvSpPr>
        <p:spPr bwMode="auto">
          <a:xfrm>
            <a:off x="0" y="1371600"/>
            <a:ext cx="8839200" cy="4794250"/>
          </a:xfrm>
          <a:noFill/>
          <a:ln>
            <a:miter lim="800000"/>
            <a:headEnd/>
            <a:tailEnd/>
          </a:ln>
        </p:spPr>
        <p:txBody>
          <a:bodyPr wrap="square" lIns="91440" tIns="45720" rIns="91440" bIns="45720" numCol="1" anchor="t" anchorCtr="0" compatLnSpc="1">
            <a:prstTxWarp prst="textNoShape">
              <a:avLst/>
            </a:prstTxWarp>
          </a:bodyPr>
          <a:lstStyle/>
          <a:p>
            <a:pPr>
              <a:buFont typeface="Arial" charset="0"/>
              <a:buNone/>
            </a:pPr>
            <a:endParaRPr lang="es-PE" b="1" dirty="0" smtClean="0">
              <a:latin typeface="Arial" charset="0"/>
              <a:ea typeface="ＭＳ Ｐゴシック" pitchFamily="34" charset="-128"/>
              <a:cs typeface="Arial" charset="0"/>
            </a:endParaRPr>
          </a:p>
          <a:p>
            <a:pPr>
              <a:buFont typeface="Arial" charset="0"/>
              <a:buNone/>
            </a:pPr>
            <a:r>
              <a:rPr lang="es-PE" b="1" dirty="0" smtClean="0">
                <a:latin typeface="Arial" charset="0"/>
                <a:ea typeface="ＭＳ Ｐゴシック" pitchFamily="34" charset="-128"/>
                <a:cs typeface="Arial" charset="0"/>
              </a:rPr>
              <a:t>2</a:t>
            </a:r>
            <a:r>
              <a:rPr lang="es-PE" b="1" dirty="0" smtClean="0">
                <a:latin typeface="Arial" charset="0"/>
                <a:ea typeface="ＭＳ Ｐゴシック" pitchFamily="34" charset="-128"/>
                <a:cs typeface="Arial" charset="0"/>
              </a:rPr>
              <a:t>	</a:t>
            </a:r>
            <a:r>
              <a:rPr lang="es-PE" b="1" u="sng" dirty="0" smtClean="0">
                <a:latin typeface="Arial" charset="0"/>
                <a:ea typeface="ＭＳ Ｐゴシック" pitchFamily="34" charset="-128"/>
                <a:cs typeface="Arial" charset="0"/>
              </a:rPr>
              <a:t>CONFLICTOS</a:t>
            </a:r>
            <a:r>
              <a:rPr lang="es-PE" b="1" dirty="0" smtClean="0">
                <a:latin typeface="Arial" charset="0"/>
                <a:ea typeface="ＭＳ Ｐゴシック" pitchFamily="34" charset="-128"/>
                <a:cs typeface="Arial" charset="0"/>
              </a:rPr>
              <a:t>    </a:t>
            </a:r>
            <a:endParaRPr lang="es-ES_tradnl" b="1" dirty="0" smtClean="0">
              <a:latin typeface="Arial" charset="0"/>
              <a:ea typeface="ＭＳ Ｐゴシック" pitchFamily="34" charset="-128"/>
              <a:cs typeface="Arial" charset="0"/>
            </a:endParaRPr>
          </a:p>
          <a:p>
            <a:pPr algn="just">
              <a:buFont typeface="Arial" charset="0"/>
              <a:buNone/>
            </a:pPr>
            <a:r>
              <a:rPr lang="es-EC" dirty="0" smtClean="0">
                <a:latin typeface="Arial" charset="0"/>
                <a:ea typeface="ＭＳ Ｐゴシック" pitchFamily="34" charset="-128"/>
                <a:cs typeface="Arial" charset="0"/>
              </a:rPr>
              <a:t> </a:t>
            </a:r>
            <a:r>
              <a:rPr lang="es-PE" dirty="0" smtClean="0">
                <a:latin typeface="Arial" charset="0"/>
                <a:ea typeface="ＭＳ Ｐゴシック" pitchFamily="34" charset="-128"/>
                <a:cs typeface="Arial" charset="0"/>
              </a:rPr>
              <a:t>	Cuando </a:t>
            </a:r>
            <a:r>
              <a:rPr lang="es-ES_tradnl" dirty="0" smtClean="0">
                <a:latin typeface="Arial" charset="0"/>
                <a:ea typeface="ＭＳ Ｐゴシック" pitchFamily="34" charset="-128"/>
                <a:cs typeface="Arial" charset="0"/>
              </a:rPr>
              <a:t>la evaluación cuantitativa (cliente) difiere de la  evaluación técnica (empresa). </a:t>
            </a:r>
            <a:endParaRPr lang="es-EC" dirty="0" smtClean="0">
              <a:latin typeface="Arial" charset="0"/>
              <a:ea typeface="ＭＳ Ｐゴシック" pitchFamily="34" charset="-128"/>
              <a:cs typeface="Arial" charset="0"/>
            </a:endParaRPr>
          </a:p>
        </p:txBody>
      </p:sp>
      <p:pic>
        <p:nvPicPr>
          <p:cNvPr id="31748" name="Picture 2" descr="girias usadas pelos medicos e profissionais de saude">
            <a:hlinkClick r:id="rId2"/>
          </p:cNvPr>
          <p:cNvPicPr>
            <a:picLocks noChangeAspect="1" noChangeArrowheads="1"/>
          </p:cNvPicPr>
          <p:nvPr/>
        </p:nvPicPr>
        <p:blipFill>
          <a:blip r:embed="rId3" cstate="print"/>
          <a:srcRect/>
          <a:stretch>
            <a:fillRect/>
          </a:stretch>
        </p:blipFill>
        <p:spPr bwMode="auto">
          <a:xfrm>
            <a:off x="8100392" y="908720"/>
            <a:ext cx="1008062" cy="1152227"/>
          </a:xfrm>
          <a:prstGeom prst="rect">
            <a:avLst/>
          </a:prstGeom>
          <a:noFill/>
          <a:ln w="9525">
            <a:noFill/>
            <a:miter lim="800000"/>
            <a:headEnd/>
            <a:tailEnd/>
          </a:ln>
        </p:spPr>
      </p:pic>
      <p:pic>
        <p:nvPicPr>
          <p:cNvPr id="31749" name="Picture 2"/>
          <p:cNvPicPr>
            <a:picLocks noChangeAspect="1" noChangeArrowheads="1"/>
          </p:cNvPicPr>
          <p:nvPr/>
        </p:nvPicPr>
        <p:blipFill>
          <a:blip r:embed="rId4" cstate="print"/>
          <a:srcRect/>
          <a:stretch>
            <a:fillRect/>
          </a:stretch>
        </p:blipFill>
        <p:spPr bwMode="auto">
          <a:xfrm>
            <a:off x="34925" y="3933825"/>
            <a:ext cx="9109075" cy="2232025"/>
          </a:xfrm>
          <a:prstGeom prst="rect">
            <a:avLst/>
          </a:prstGeom>
          <a:noFill/>
          <a:ln w="9525">
            <a:noFill/>
            <a:miter lim="800000"/>
            <a:headEnd/>
            <a:tailEnd/>
          </a:ln>
        </p:spPr>
      </p:pic>
      <p:sp>
        <p:nvSpPr>
          <p:cNvPr id="7" name="6 Rectángulo"/>
          <p:cNvSpPr/>
          <p:nvPr/>
        </p:nvSpPr>
        <p:spPr>
          <a:xfrm>
            <a:off x="1763713" y="3933825"/>
            <a:ext cx="3168650" cy="93503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3 Título"/>
          <p:cNvSpPr>
            <a:spLocks noGrp="1"/>
          </p:cNvSpPr>
          <p:nvPr>
            <p:ph type="body" sz="quarter" idx="10"/>
          </p:nvPr>
        </p:nvSpPr>
        <p:spPr bwMode="auto">
          <a:xfrm>
            <a:off x="1476375" y="533400"/>
            <a:ext cx="4751809" cy="5715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000" dirty="0" smtClean="0">
                <a:solidFill>
                  <a:srgbClr val="00B050"/>
                </a:solidFill>
                <a:latin typeface="Arial" charset="0"/>
                <a:ea typeface="ＭＳ Ｐゴシック" pitchFamily="34" charset="-128"/>
                <a:cs typeface="Arial" charset="0"/>
              </a:rPr>
              <a:t>Diagnóstico de la casa de la calidad   </a:t>
            </a:r>
            <a:endParaRPr lang="es-MX" sz="2000" dirty="0" smtClean="0">
              <a:solidFill>
                <a:srgbClr val="00B050"/>
              </a:solidFill>
              <a:latin typeface="Arial" charset="0"/>
              <a:ea typeface="ＭＳ Ｐゴシック" pitchFamily="34" charset="-128"/>
              <a:cs typeface="Arial" charset="0"/>
            </a:endParaRPr>
          </a:p>
        </p:txBody>
      </p:sp>
      <p:sp>
        <p:nvSpPr>
          <p:cNvPr id="32771" name="3 Marcador de texto"/>
          <p:cNvSpPr>
            <a:spLocks noGrp="1"/>
          </p:cNvSpPr>
          <p:nvPr>
            <p:ph type="body" sz="quarter" idx="11"/>
          </p:nvPr>
        </p:nvSpPr>
        <p:spPr bwMode="auto">
          <a:xfrm>
            <a:off x="0" y="1371600"/>
            <a:ext cx="8839200" cy="4794250"/>
          </a:xfrm>
          <a:noFill/>
          <a:ln>
            <a:miter lim="800000"/>
            <a:headEnd/>
            <a:tailEnd/>
          </a:ln>
        </p:spPr>
        <p:txBody>
          <a:bodyPr wrap="square" lIns="91440" tIns="45720" rIns="91440" bIns="45720" numCol="1" anchor="t" anchorCtr="0" compatLnSpc="1">
            <a:prstTxWarp prst="textNoShape">
              <a:avLst/>
            </a:prstTxWarp>
          </a:bodyPr>
          <a:lstStyle/>
          <a:p>
            <a:pPr>
              <a:buFont typeface="Arial" charset="0"/>
              <a:buNone/>
            </a:pPr>
            <a:r>
              <a:rPr lang="es-PE" b="1" dirty="0" smtClean="0">
                <a:latin typeface="Arial" charset="0"/>
                <a:ea typeface="ＭＳ Ｐゴシック" pitchFamily="34" charset="-128"/>
                <a:cs typeface="Arial" charset="0"/>
              </a:rPr>
              <a:t>3	</a:t>
            </a:r>
            <a:r>
              <a:rPr lang="es-PE" b="1" u="sng" dirty="0" smtClean="0">
                <a:latin typeface="Arial" charset="0"/>
                <a:ea typeface="ＭＳ Ｐゴシック" pitchFamily="34" charset="-128"/>
                <a:cs typeface="Arial" charset="0"/>
              </a:rPr>
              <a:t>IMPORTANCIA  TECNICA</a:t>
            </a:r>
            <a:r>
              <a:rPr lang="es-PE" b="1" dirty="0" smtClean="0">
                <a:latin typeface="Arial" charset="0"/>
                <a:ea typeface="ＭＳ Ｐゴシック" pitchFamily="34" charset="-128"/>
                <a:cs typeface="Arial" charset="0"/>
              </a:rPr>
              <a:t>    </a:t>
            </a:r>
            <a:endParaRPr lang="es-ES_tradnl" b="1" dirty="0" smtClean="0">
              <a:latin typeface="Arial" charset="0"/>
              <a:ea typeface="ＭＳ Ｐゴシック" pitchFamily="34" charset="-128"/>
              <a:cs typeface="Arial" charset="0"/>
            </a:endParaRPr>
          </a:p>
          <a:p>
            <a:pPr algn="just">
              <a:buFont typeface="Arial" charset="0"/>
              <a:buNone/>
            </a:pPr>
            <a:r>
              <a:rPr lang="es-EC" dirty="0" smtClean="0">
                <a:latin typeface="Arial" charset="0"/>
                <a:ea typeface="ＭＳ Ｐゴシック" pitchFamily="34" charset="-128"/>
                <a:cs typeface="Arial" charset="0"/>
              </a:rPr>
              <a:t> </a:t>
            </a:r>
            <a:r>
              <a:rPr lang="es-PE" dirty="0" smtClean="0">
                <a:latin typeface="Arial" charset="0"/>
                <a:ea typeface="ＭＳ Ｐゴシック" pitchFamily="34" charset="-128"/>
                <a:cs typeface="Arial" charset="0"/>
              </a:rPr>
              <a:t>	</a:t>
            </a:r>
            <a:r>
              <a:rPr lang="es-ES_tradnl" dirty="0" smtClean="0">
                <a:latin typeface="Arial" charset="0"/>
                <a:ea typeface="ＭＳ Ｐゴシック" pitchFamily="34" charset="-128"/>
                <a:cs typeface="Arial" charset="0"/>
              </a:rPr>
              <a:t>Los CÓMOS de mayor </a:t>
            </a:r>
            <a:r>
              <a:rPr lang="es-ES_tradnl" u="sng" dirty="0" smtClean="0">
                <a:latin typeface="Arial" charset="0"/>
                <a:ea typeface="ＭＳ Ｐゴシック" pitchFamily="34" charset="-128"/>
                <a:cs typeface="Arial" charset="0"/>
              </a:rPr>
              <a:t>peso absoluto</a:t>
            </a:r>
            <a:r>
              <a:rPr lang="es-ES_tradnl" dirty="0" smtClean="0">
                <a:latin typeface="Arial" charset="0"/>
                <a:ea typeface="ＭＳ Ｐゴシック" pitchFamily="34" charset="-128"/>
                <a:cs typeface="Arial" charset="0"/>
              </a:rPr>
              <a:t>  respecto al QUÉ con mayor importancia</a:t>
            </a:r>
            <a:endParaRPr lang="es-EC" dirty="0" smtClean="0">
              <a:latin typeface="Arial" charset="0"/>
              <a:ea typeface="ＭＳ Ｐゴシック" pitchFamily="34" charset="-128"/>
              <a:cs typeface="Arial" charset="0"/>
            </a:endParaRPr>
          </a:p>
        </p:txBody>
      </p:sp>
      <p:pic>
        <p:nvPicPr>
          <p:cNvPr id="32772" name="Picture 2" descr="girias usadas pelos medicos e profissionais de saude">
            <a:hlinkClick r:id="rId2"/>
          </p:cNvPr>
          <p:cNvPicPr>
            <a:picLocks noChangeAspect="1" noChangeArrowheads="1"/>
          </p:cNvPicPr>
          <p:nvPr/>
        </p:nvPicPr>
        <p:blipFill>
          <a:blip r:embed="rId3" cstate="print"/>
          <a:srcRect/>
          <a:stretch>
            <a:fillRect/>
          </a:stretch>
        </p:blipFill>
        <p:spPr bwMode="auto">
          <a:xfrm>
            <a:off x="8135938" y="908720"/>
            <a:ext cx="1008062" cy="997098"/>
          </a:xfrm>
          <a:prstGeom prst="rect">
            <a:avLst/>
          </a:prstGeom>
          <a:noFill/>
          <a:ln w="9525">
            <a:noFill/>
            <a:miter lim="800000"/>
            <a:headEnd/>
            <a:tailEnd/>
          </a:ln>
        </p:spPr>
      </p:pic>
      <p:pic>
        <p:nvPicPr>
          <p:cNvPr id="32773" name="Picture 2"/>
          <p:cNvPicPr>
            <a:picLocks noChangeAspect="1" noChangeArrowheads="1"/>
          </p:cNvPicPr>
          <p:nvPr/>
        </p:nvPicPr>
        <p:blipFill>
          <a:blip r:embed="rId4" cstate="print"/>
          <a:srcRect/>
          <a:stretch>
            <a:fillRect/>
          </a:stretch>
        </p:blipFill>
        <p:spPr bwMode="auto">
          <a:xfrm>
            <a:off x="0" y="2420938"/>
            <a:ext cx="9109075" cy="4437062"/>
          </a:xfrm>
          <a:prstGeom prst="rect">
            <a:avLst/>
          </a:prstGeom>
          <a:noFill/>
          <a:ln w="9525">
            <a:noFill/>
            <a:miter lim="800000"/>
            <a:headEnd/>
            <a:tailEnd/>
          </a:ln>
        </p:spPr>
      </p:pic>
      <p:cxnSp>
        <p:nvCxnSpPr>
          <p:cNvPr id="9" name="8 Conector recto de flecha"/>
          <p:cNvCxnSpPr/>
          <p:nvPr/>
        </p:nvCxnSpPr>
        <p:spPr>
          <a:xfrm>
            <a:off x="1259632" y="6165850"/>
            <a:ext cx="0" cy="69215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3 Título"/>
          <p:cNvSpPr>
            <a:spLocks noGrp="1"/>
          </p:cNvSpPr>
          <p:nvPr>
            <p:ph type="body" sz="quarter" idx="10"/>
          </p:nvPr>
        </p:nvSpPr>
        <p:spPr bwMode="auto">
          <a:xfrm>
            <a:off x="1476375" y="533400"/>
            <a:ext cx="4679801" cy="5715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000" dirty="0" smtClean="0">
                <a:solidFill>
                  <a:srgbClr val="00B050"/>
                </a:solidFill>
                <a:latin typeface="Arial" charset="0"/>
                <a:ea typeface="ＭＳ Ｐゴシック" pitchFamily="34" charset="-128"/>
                <a:cs typeface="Arial" charset="0"/>
              </a:rPr>
              <a:t>Diagnóstico de la casa de la calidad   </a:t>
            </a:r>
            <a:endParaRPr lang="es-MX" sz="2000" dirty="0" smtClean="0">
              <a:solidFill>
                <a:srgbClr val="00B050"/>
              </a:solidFill>
              <a:latin typeface="Arial" charset="0"/>
              <a:ea typeface="ＭＳ Ｐゴシック" pitchFamily="34" charset="-128"/>
              <a:cs typeface="Arial" charset="0"/>
            </a:endParaRPr>
          </a:p>
        </p:txBody>
      </p:sp>
      <p:sp>
        <p:nvSpPr>
          <p:cNvPr id="33795" name="3 Marcador de texto"/>
          <p:cNvSpPr>
            <a:spLocks noGrp="1"/>
          </p:cNvSpPr>
          <p:nvPr>
            <p:ph type="body" sz="quarter" idx="11"/>
          </p:nvPr>
        </p:nvSpPr>
        <p:spPr bwMode="auto">
          <a:xfrm>
            <a:off x="0" y="1371600"/>
            <a:ext cx="8839200" cy="4794250"/>
          </a:xfrm>
          <a:noFill/>
          <a:ln>
            <a:miter lim="800000"/>
            <a:headEnd/>
            <a:tailEnd/>
          </a:ln>
        </p:spPr>
        <p:txBody>
          <a:bodyPr wrap="square" lIns="91440" tIns="45720" rIns="91440" bIns="45720" numCol="1" anchor="t" anchorCtr="0" compatLnSpc="1">
            <a:prstTxWarp prst="textNoShape">
              <a:avLst/>
            </a:prstTxWarp>
          </a:bodyPr>
          <a:lstStyle/>
          <a:p>
            <a:pPr>
              <a:buFont typeface="Arial" charset="0"/>
              <a:buNone/>
            </a:pPr>
            <a:r>
              <a:rPr lang="es-PE" b="1" dirty="0" smtClean="0">
                <a:latin typeface="Arial" charset="0"/>
                <a:ea typeface="ＭＳ Ｐゴシック" pitchFamily="34" charset="-128"/>
                <a:cs typeface="Arial" charset="0"/>
              </a:rPr>
              <a:t>4	</a:t>
            </a:r>
            <a:r>
              <a:rPr lang="es-PE" b="1" u="sng" dirty="0" smtClean="0">
                <a:latin typeface="Arial" charset="0"/>
                <a:ea typeface="ＭＳ Ｐゴシック" pitchFamily="34" charset="-128"/>
                <a:cs typeface="Arial" charset="0"/>
              </a:rPr>
              <a:t>VENTAJA   COMPETITIVA</a:t>
            </a:r>
            <a:r>
              <a:rPr lang="es-PE" b="1" dirty="0" smtClean="0">
                <a:latin typeface="Arial" charset="0"/>
                <a:ea typeface="ＭＳ Ｐゴシック" pitchFamily="34" charset="-128"/>
                <a:cs typeface="Arial" charset="0"/>
              </a:rPr>
              <a:t>    </a:t>
            </a:r>
            <a:endParaRPr lang="es-ES_tradnl" b="1" dirty="0" smtClean="0">
              <a:latin typeface="Arial" charset="0"/>
              <a:ea typeface="ＭＳ Ｐゴシック" pitchFamily="34" charset="-128"/>
              <a:cs typeface="Arial" charset="0"/>
            </a:endParaRPr>
          </a:p>
          <a:p>
            <a:pPr algn="just">
              <a:buFont typeface="Arial" charset="0"/>
              <a:buNone/>
            </a:pPr>
            <a:r>
              <a:rPr lang="es-EC" dirty="0" smtClean="0">
                <a:latin typeface="Arial" charset="0"/>
                <a:ea typeface="ＭＳ Ｐゴシック" pitchFamily="34" charset="-128"/>
                <a:cs typeface="Arial" charset="0"/>
              </a:rPr>
              <a:t> </a:t>
            </a:r>
            <a:r>
              <a:rPr lang="es-PE" dirty="0" smtClean="0">
                <a:latin typeface="Arial" charset="0"/>
                <a:ea typeface="ＭＳ Ｐゴシック" pitchFamily="34" charset="-128"/>
                <a:cs typeface="Arial" charset="0"/>
              </a:rPr>
              <a:t>	</a:t>
            </a:r>
            <a:r>
              <a:rPr lang="es-ES_tradnl" dirty="0" smtClean="0">
                <a:latin typeface="Arial" charset="0"/>
                <a:ea typeface="ＭＳ Ｐゴシック" pitchFamily="34" charset="-128"/>
                <a:cs typeface="Arial" charset="0"/>
              </a:rPr>
              <a:t>La opinión del cliente sobre un requerimiento con un grado </a:t>
            </a:r>
            <a:r>
              <a:rPr lang="es-ES_tradnl" dirty="0" smtClean="0">
                <a:latin typeface="Arial" charset="0"/>
                <a:ea typeface="ＭＳ Ｐゴシック" pitchFamily="34" charset="-128"/>
                <a:cs typeface="Arial" charset="0"/>
              </a:rPr>
              <a:t>de </a:t>
            </a:r>
            <a:r>
              <a:rPr lang="es-ES_tradnl" dirty="0" smtClean="0">
                <a:latin typeface="Arial" charset="0"/>
                <a:ea typeface="ＭＳ Ｐゴシック" pitchFamily="34" charset="-128"/>
                <a:cs typeface="Arial" charset="0"/>
              </a:rPr>
              <a:t>importancia alto es excelente,  es necesario mantener y dar a conocer esta ventaja competitiva</a:t>
            </a:r>
            <a:endParaRPr lang="es-EC" dirty="0" smtClean="0">
              <a:latin typeface="Arial" charset="0"/>
              <a:ea typeface="ＭＳ Ｐゴシック" pitchFamily="34" charset="-128"/>
              <a:cs typeface="Arial" charset="0"/>
            </a:endParaRPr>
          </a:p>
        </p:txBody>
      </p:sp>
      <p:pic>
        <p:nvPicPr>
          <p:cNvPr id="33796" name="Picture 2" descr="girias usadas pelos medicos e profissionais de saude">
            <a:hlinkClick r:id="rId2"/>
          </p:cNvPr>
          <p:cNvPicPr>
            <a:picLocks noChangeAspect="1" noChangeArrowheads="1"/>
          </p:cNvPicPr>
          <p:nvPr/>
        </p:nvPicPr>
        <p:blipFill>
          <a:blip r:embed="rId3" cstate="print"/>
          <a:srcRect/>
          <a:stretch>
            <a:fillRect/>
          </a:stretch>
        </p:blipFill>
        <p:spPr bwMode="auto">
          <a:xfrm>
            <a:off x="8172450" y="836712"/>
            <a:ext cx="1008062" cy="1080219"/>
          </a:xfrm>
          <a:prstGeom prst="rect">
            <a:avLst/>
          </a:prstGeom>
          <a:noFill/>
          <a:ln w="9525">
            <a:noFill/>
            <a:miter lim="800000"/>
            <a:headEnd/>
            <a:tailEnd/>
          </a:ln>
        </p:spPr>
      </p:pic>
      <p:pic>
        <p:nvPicPr>
          <p:cNvPr id="33797" name="Picture 2"/>
          <p:cNvPicPr>
            <a:picLocks noChangeAspect="1" noChangeArrowheads="1"/>
          </p:cNvPicPr>
          <p:nvPr/>
        </p:nvPicPr>
        <p:blipFill>
          <a:blip r:embed="rId4" cstate="print"/>
          <a:srcRect/>
          <a:stretch>
            <a:fillRect/>
          </a:stretch>
        </p:blipFill>
        <p:spPr bwMode="auto">
          <a:xfrm>
            <a:off x="0" y="3140968"/>
            <a:ext cx="9144000" cy="3141662"/>
          </a:xfrm>
          <a:prstGeom prst="rect">
            <a:avLst/>
          </a:prstGeom>
          <a:noFill/>
          <a:ln w="9525">
            <a:noFill/>
            <a:miter lim="800000"/>
            <a:headEnd/>
            <a:tailEnd/>
          </a:ln>
        </p:spPr>
      </p:pic>
      <p:sp>
        <p:nvSpPr>
          <p:cNvPr id="7" name="6 Rectángulo"/>
          <p:cNvSpPr/>
          <p:nvPr/>
        </p:nvSpPr>
        <p:spPr>
          <a:xfrm>
            <a:off x="1763713" y="3139877"/>
            <a:ext cx="3024187" cy="79317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Título"/>
          <p:cNvSpPr>
            <a:spLocks noGrp="1"/>
          </p:cNvSpPr>
          <p:nvPr>
            <p:ph type="body" sz="quarter" idx="10"/>
          </p:nvPr>
        </p:nvSpPr>
        <p:spPr bwMode="auto">
          <a:xfrm>
            <a:off x="1476375" y="533400"/>
            <a:ext cx="7667625" cy="5715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000" smtClean="0">
                <a:solidFill>
                  <a:srgbClr val="00B050"/>
                </a:solidFill>
                <a:latin typeface="Arial" charset="0"/>
                <a:ea typeface="ＭＳ Ｐゴシック" pitchFamily="34" charset="-128"/>
                <a:cs typeface="Arial" charset="0"/>
              </a:rPr>
              <a:t>Diagnóstico de la casa de la calidad</a:t>
            </a:r>
            <a:endParaRPr lang="es-MX" sz="2000" smtClean="0">
              <a:solidFill>
                <a:srgbClr val="00B050"/>
              </a:solidFill>
              <a:latin typeface="Arial" charset="0"/>
              <a:ea typeface="ＭＳ Ｐゴシック" pitchFamily="34" charset="-128"/>
              <a:cs typeface="Arial" charset="0"/>
            </a:endParaRPr>
          </a:p>
        </p:txBody>
      </p:sp>
      <p:sp>
        <p:nvSpPr>
          <p:cNvPr id="34819" name="3 Marcador de texto"/>
          <p:cNvSpPr>
            <a:spLocks noGrp="1"/>
          </p:cNvSpPr>
          <p:nvPr>
            <p:ph type="body" sz="quarter" idx="11"/>
          </p:nvPr>
        </p:nvSpPr>
        <p:spPr bwMode="auto">
          <a:xfrm>
            <a:off x="0" y="1371600"/>
            <a:ext cx="8839200" cy="1697038"/>
          </a:xfrm>
          <a:noFill/>
          <a:ln>
            <a:miter lim="800000"/>
            <a:headEnd/>
            <a:tailEnd/>
          </a:ln>
        </p:spPr>
        <p:txBody>
          <a:bodyPr wrap="square" lIns="91440" tIns="45720" rIns="91440" bIns="45720" numCol="1" anchor="t" anchorCtr="0" compatLnSpc="1">
            <a:prstTxWarp prst="textNoShape">
              <a:avLst/>
            </a:prstTxWarp>
          </a:bodyPr>
          <a:lstStyle/>
          <a:p>
            <a:pPr>
              <a:buFont typeface="Arial" charset="0"/>
              <a:buNone/>
            </a:pPr>
            <a:endParaRPr lang="es-PE" b="1" dirty="0" smtClean="0">
              <a:latin typeface="Arial" charset="0"/>
              <a:ea typeface="ＭＳ Ｐゴシック" pitchFamily="34" charset="-128"/>
              <a:cs typeface="Arial" charset="0"/>
            </a:endParaRPr>
          </a:p>
          <a:p>
            <a:pPr>
              <a:buFont typeface="Arial" charset="0"/>
              <a:buNone/>
            </a:pPr>
            <a:r>
              <a:rPr lang="es-PE" b="1" dirty="0" smtClean="0">
                <a:latin typeface="Arial" charset="0"/>
                <a:ea typeface="ＭＳ Ｐゴシック" pitchFamily="34" charset="-128"/>
                <a:cs typeface="Arial" charset="0"/>
              </a:rPr>
              <a:t>5 </a:t>
            </a:r>
            <a:r>
              <a:rPr lang="es-PE" b="1" u="sng" dirty="0" smtClean="0">
                <a:latin typeface="Arial" charset="0"/>
                <a:ea typeface="ＭＳ Ｐゴシック" pitchFamily="34" charset="-128"/>
                <a:cs typeface="Arial" charset="0"/>
              </a:rPr>
              <a:t>ÁREAS  </a:t>
            </a:r>
            <a:r>
              <a:rPr lang="es-PE" b="1" u="sng" dirty="0" smtClean="0">
                <a:latin typeface="Arial" charset="0"/>
                <a:ea typeface="ＭＳ Ｐゴシック" pitchFamily="34" charset="-128"/>
                <a:cs typeface="Arial" charset="0"/>
              </a:rPr>
              <a:t>DE OPORTUNIDAD</a:t>
            </a:r>
            <a:r>
              <a:rPr lang="es-PE" b="1" dirty="0" smtClean="0">
                <a:latin typeface="Arial" charset="0"/>
                <a:ea typeface="ＭＳ Ｐゴシック" pitchFamily="34" charset="-128"/>
                <a:cs typeface="Arial" charset="0"/>
              </a:rPr>
              <a:t>    </a:t>
            </a:r>
            <a:endParaRPr lang="es-ES_tradnl" b="1" dirty="0" smtClean="0">
              <a:latin typeface="Arial" charset="0"/>
              <a:ea typeface="ＭＳ Ｐゴシック" pitchFamily="34" charset="-128"/>
              <a:cs typeface="Arial" charset="0"/>
            </a:endParaRPr>
          </a:p>
          <a:p>
            <a:pPr algn="just">
              <a:buFont typeface="Arial" charset="0"/>
              <a:buNone/>
            </a:pPr>
            <a:r>
              <a:rPr lang="es-EC" dirty="0" smtClean="0">
                <a:latin typeface="Arial" charset="0"/>
                <a:ea typeface="ＭＳ Ｐゴシック" pitchFamily="34" charset="-128"/>
                <a:cs typeface="Arial" charset="0"/>
              </a:rPr>
              <a:t>	</a:t>
            </a:r>
            <a:r>
              <a:rPr lang="es-ES_tradnl" dirty="0" smtClean="0">
                <a:latin typeface="Arial" charset="0"/>
                <a:ea typeface="ＭＳ Ｐゴシック" pitchFamily="34" charset="-128"/>
                <a:cs typeface="Arial" charset="0"/>
              </a:rPr>
              <a:t>Todos los competidores están muy mal evaluados por el cliente  incluido Aglomerado  Cotopaxi  en un requerimiento muy importante. </a:t>
            </a:r>
            <a:endParaRPr lang="es-EC" dirty="0" smtClean="0">
              <a:latin typeface="Arial" charset="0"/>
              <a:ea typeface="ＭＳ Ｐゴシック" pitchFamily="34" charset="-128"/>
              <a:cs typeface="Arial" charset="0"/>
            </a:endParaRPr>
          </a:p>
        </p:txBody>
      </p:sp>
      <p:pic>
        <p:nvPicPr>
          <p:cNvPr id="34820" name="Picture 2" descr="girias usadas pelos medicos e profissionais de saude">
            <a:hlinkClick r:id="rId2"/>
          </p:cNvPr>
          <p:cNvPicPr>
            <a:picLocks noChangeAspect="1" noChangeArrowheads="1"/>
          </p:cNvPicPr>
          <p:nvPr/>
        </p:nvPicPr>
        <p:blipFill>
          <a:blip r:embed="rId3" cstate="print"/>
          <a:srcRect/>
          <a:stretch>
            <a:fillRect/>
          </a:stretch>
        </p:blipFill>
        <p:spPr bwMode="auto">
          <a:xfrm>
            <a:off x="8101013" y="908720"/>
            <a:ext cx="1008062" cy="1152128"/>
          </a:xfrm>
          <a:prstGeom prst="rect">
            <a:avLst/>
          </a:prstGeom>
          <a:noFill/>
          <a:ln w="9525">
            <a:noFill/>
            <a:miter lim="800000"/>
            <a:headEnd/>
            <a:tailEnd/>
          </a:ln>
        </p:spPr>
      </p:pic>
      <p:pic>
        <p:nvPicPr>
          <p:cNvPr id="34821" name="Picture 2"/>
          <p:cNvPicPr>
            <a:picLocks noChangeAspect="1" noChangeArrowheads="1"/>
          </p:cNvPicPr>
          <p:nvPr/>
        </p:nvPicPr>
        <p:blipFill>
          <a:blip r:embed="rId4" cstate="print"/>
          <a:srcRect/>
          <a:stretch>
            <a:fillRect/>
          </a:stretch>
        </p:blipFill>
        <p:spPr bwMode="auto">
          <a:xfrm>
            <a:off x="0" y="3645024"/>
            <a:ext cx="9144000" cy="2492375"/>
          </a:xfrm>
          <a:prstGeom prst="rect">
            <a:avLst/>
          </a:prstGeom>
          <a:noFill/>
          <a:ln w="9525">
            <a:noFill/>
            <a:miter lim="800000"/>
            <a:headEnd/>
            <a:tailEnd/>
          </a:ln>
        </p:spPr>
      </p:pic>
      <p:sp>
        <p:nvSpPr>
          <p:cNvPr id="7" name="6 Rectángulo"/>
          <p:cNvSpPr/>
          <p:nvPr/>
        </p:nvSpPr>
        <p:spPr>
          <a:xfrm>
            <a:off x="1979712" y="3643932"/>
            <a:ext cx="2879725" cy="79318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3 Título"/>
          <p:cNvSpPr>
            <a:spLocks noGrp="1"/>
          </p:cNvSpPr>
          <p:nvPr>
            <p:ph type="body" sz="quarter" idx="10"/>
          </p:nvPr>
        </p:nvSpPr>
        <p:spPr bwMode="auto">
          <a:xfrm>
            <a:off x="1476375" y="533400"/>
            <a:ext cx="4607793" cy="5715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000" dirty="0" smtClean="0">
                <a:solidFill>
                  <a:srgbClr val="00B050"/>
                </a:solidFill>
                <a:latin typeface="Arial" charset="0"/>
                <a:ea typeface="ＭＳ Ｐゴシック" pitchFamily="34" charset="-128"/>
                <a:cs typeface="Arial" charset="0"/>
              </a:rPr>
              <a:t>Diagnóstico de la casa de la calidad</a:t>
            </a:r>
            <a:endParaRPr lang="es-MX" sz="2000" dirty="0" smtClean="0">
              <a:solidFill>
                <a:srgbClr val="00B050"/>
              </a:solidFill>
              <a:latin typeface="Arial" charset="0"/>
              <a:ea typeface="ＭＳ Ｐゴシック" pitchFamily="34" charset="-128"/>
              <a:cs typeface="Arial" charset="0"/>
            </a:endParaRPr>
          </a:p>
        </p:txBody>
      </p:sp>
      <p:sp>
        <p:nvSpPr>
          <p:cNvPr id="35843" name="3 Marcador de texto"/>
          <p:cNvSpPr>
            <a:spLocks noGrp="1"/>
          </p:cNvSpPr>
          <p:nvPr>
            <p:ph type="body" sz="quarter" idx="11"/>
          </p:nvPr>
        </p:nvSpPr>
        <p:spPr bwMode="auto">
          <a:xfrm>
            <a:off x="0" y="1371600"/>
            <a:ext cx="8839200" cy="1697038"/>
          </a:xfrm>
          <a:noFill/>
          <a:ln>
            <a:miter lim="800000"/>
            <a:headEnd/>
            <a:tailEnd/>
          </a:ln>
        </p:spPr>
        <p:txBody>
          <a:bodyPr wrap="square" lIns="91440" tIns="45720" rIns="91440" bIns="45720" numCol="1" anchor="t" anchorCtr="0" compatLnSpc="1">
            <a:prstTxWarp prst="textNoShape">
              <a:avLst/>
            </a:prstTxWarp>
          </a:bodyPr>
          <a:lstStyle/>
          <a:p>
            <a:pPr>
              <a:buFont typeface="Arial" charset="0"/>
              <a:buNone/>
            </a:pPr>
            <a:r>
              <a:rPr lang="es-PE" b="1" dirty="0" smtClean="0">
                <a:latin typeface="Arial" charset="0"/>
                <a:ea typeface="ＭＳ Ｐゴシック" pitchFamily="34" charset="-128"/>
                <a:cs typeface="Arial" charset="0"/>
              </a:rPr>
              <a:t>6	</a:t>
            </a:r>
            <a:r>
              <a:rPr lang="es-PE" b="1" u="sng" dirty="0" smtClean="0">
                <a:latin typeface="Arial" charset="0"/>
                <a:ea typeface="ＭＳ Ｐゴシック" pitchFamily="34" charset="-128"/>
                <a:cs typeface="Arial" charset="0"/>
              </a:rPr>
              <a:t>REQUERIMIENTO  INDISPENSABLE MEJORAR</a:t>
            </a:r>
            <a:r>
              <a:rPr lang="es-PE" b="1" dirty="0" smtClean="0">
                <a:latin typeface="Arial" charset="0"/>
                <a:ea typeface="ＭＳ Ｐゴシック" pitchFamily="34" charset="-128"/>
                <a:cs typeface="Arial" charset="0"/>
              </a:rPr>
              <a:t>    </a:t>
            </a:r>
            <a:endParaRPr lang="es-ES_tradnl" b="1" dirty="0" smtClean="0">
              <a:latin typeface="Arial" charset="0"/>
              <a:ea typeface="ＭＳ Ｐゴシック" pitchFamily="34" charset="-128"/>
              <a:cs typeface="Arial" charset="0"/>
            </a:endParaRPr>
          </a:p>
          <a:p>
            <a:pPr algn="just">
              <a:buFont typeface="Arial" charset="0"/>
              <a:buNone/>
            </a:pPr>
            <a:r>
              <a:rPr lang="es-EC" dirty="0" smtClean="0">
                <a:latin typeface="Arial" charset="0"/>
                <a:ea typeface="ＭＳ Ｐゴシック" pitchFamily="34" charset="-128"/>
                <a:cs typeface="Arial" charset="0"/>
              </a:rPr>
              <a:t>	</a:t>
            </a:r>
            <a:r>
              <a:rPr lang="es-ES_tradnl" dirty="0" smtClean="0">
                <a:latin typeface="Arial" charset="0"/>
                <a:ea typeface="ＭＳ Ｐゴシック" pitchFamily="34" charset="-128"/>
                <a:cs typeface="Arial" charset="0"/>
              </a:rPr>
              <a:t>Un requerimiento muy importante para el cliente lo cumple satisfactoriamente “solo la competencia”.  Si no se puede sobresalir, la premisa es al menos copiar</a:t>
            </a:r>
            <a:endParaRPr lang="es-EC" dirty="0" smtClean="0">
              <a:latin typeface="Arial" charset="0"/>
              <a:ea typeface="ＭＳ Ｐゴシック" pitchFamily="34" charset="-128"/>
              <a:cs typeface="Arial" charset="0"/>
            </a:endParaRPr>
          </a:p>
        </p:txBody>
      </p:sp>
      <p:pic>
        <p:nvPicPr>
          <p:cNvPr id="35844" name="Picture 2" descr="girias usadas pelos medicos e profissionais de saude">
            <a:hlinkClick r:id="rId2"/>
          </p:cNvPr>
          <p:cNvPicPr>
            <a:picLocks noChangeAspect="1" noChangeArrowheads="1"/>
          </p:cNvPicPr>
          <p:nvPr/>
        </p:nvPicPr>
        <p:blipFill>
          <a:blip r:embed="rId3" cstate="print"/>
          <a:srcRect/>
          <a:stretch>
            <a:fillRect/>
          </a:stretch>
        </p:blipFill>
        <p:spPr bwMode="auto">
          <a:xfrm>
            <a:off x="8101013" y="836712"/>
            <a:ext cx="1008062" cy="1008211"/>
          </a:xfrm>
          <a:prstGeom prst="rect">
            <a:avLst/>
          </a:prstGeom>
          <a:noFill/>
          <a:ln w="9525">
            <a:noFill/>
            <a:miter lim="800000"/>
            <a:headEnd/>
            <a:tailEnd/>
          </a:ln>
        </p:spPr>
      </p:pic>
      <p:pic>
        <p:nvPicPr>
          <p:cNvPr id="35845" name="Picture 2"/>
          <p:cNvPicPr>
            <a:picLocks noChangeAspect="1" noChangeArrowheads="1"/>
          </p:cNvPicPr>
          <p:nvPr/>
        </p:nvPicPr>
        <p:blipFill>
          <a:blip r:embed="rId4" cstate="print"/>
          <a:srcRect/>
          <a:stretch>
            <a:fillRect/>
          </a:stretch>
        </p:blipFill>
        <p:spPr bwMode="auto">
          <a:xfrm>
            <a:off x="0" y="3068638"/>
            <a:ext cx="9144000" cy="3789362"/>
          </a:xfrm>
          <a:prstGeom prst="rect">
            <a:avLst/>
          </a:prstGeom>
          <a:noFill/>
          <a:ln w="9525">
            <a:solidFill>
              <a:schemeClr val="tx1"/>
            </a:solidFill>
            <a:miter lim="800000"/>
            <a:headEnd/>
            <a:tailEnd/>
          </a:ln>
        </p:spPr>
      </p:pic>
      <p:sp>
        <p:nvSpPr>
          <p:cNvPr id="7" name="6 Rectángulo"/>
          <p:cNvSpPr/>
          <p:nvPr/>
        </p:nvSpPr>
        <p:spPr>
          <a:xfrm>
            <a:off x="2268538" y="3068638"/>
            <a:ext cx="2663825" cy="7207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22"/>
          <p:cNvSpPr txBox="1">
            <a:spLocks/>
          </p:cNvSpPr>
          <p:nvPr/>
        </p:nvSpPr>
        <p:spPr bwMode="auto">
          <a:xfrm>
            <a:off x="323528" y="692696"/>
            <a:ext cx="7467600" cy="6021288"/>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s-MX" sz="2400" b="1" dirty="0" smtClean="0">
                <a:solidFill>
                  <a:schemeClr val="accent6">
                    <a:lumMod val="75000"/>
                  </a:schemeClr>
                </a:solidFill>
                <a:latin typeface="Arial" pitchFamily="34" charset="0"/>
                <a:ea typeface="ＭＳ Ｐゴシック" pitchFamily="34" charset="-128"/>
                <a:cs typeface="Arial" pitchFamily="34" charset="0"/>
              </a:rPr>
              <a:t>TEMARIO</a:t>
            </a:r>
            <a:r>
              <a:rPr kumimoji="0" lang="es-MX" sz="2400" b="1" i="0" u="none" strike="noStrike" kern="1200" cap="none" spc="0" normalizeH="0" baseline="0" noProof="0" dirty="0" smtClean="0">
                <a:ln>
                  <a:noFill/>
                </a:ln>
                <a:solidFill>
                  <a:schemeClr val="accent6">
                    <a:lumMod val="75000"/>
                  </a:schemeClr>
                </a:solidFill>
                <a:effectLst/>
                <a:uLnTx/>
                <a:uFillTx/>
                <a:latin typeface="Arial" pitchFamily="34" charset="0"/>
                <a:ea typeface="ＭＳ Ｐゴシック" pitchFamily="34" charset="-128"/>
                <a:cs typeface="Arial" pitchFamily="34" charset="0"/>
              </a:rPr>
              <a:t> </a:t>
            </a:r>
          </a:p>
          <a:p>
            <a:pPr marL="342900" indent="-342900">
              <a:spcBef>
                <a:spcPct val="20000"/>
              </a:spcBef>
              <a:buFont typeface="Arial" pitchFamily="34" charset="0"/>
              <a:buChar char="•"/>
            </a:pPr>
            <a:endParaRPr lang="es-MX" b="1" dirty="0" smtClean="0">
              <a:latin typeface="Arial" pitchFamily="34" charset="0"/>
              <a:ea typeface="ＭＳ Ｐゴシック" pitchFamily="34" charset="-128"/>
              <a:cs typeface="Arial" pitchFamily="34" charset="0"/>
            </a:endParaRPr>
          </a:p>
          <a:p>
            <a:pPr marL="342900" indent="-342900">
              <a:spcBef>
                <a:spcPct val="20000"/>
              </a:spcBef>
            </a:pPr>
            <a:endParaRPr lang="es-MX" b="1" dirty="0" smtClean="0">
              <a:latin typeface="Arial" pitchFamily="34" charset="0"/>
              <a:ea typeface="ＭＳ Ｐゴシック" pitchFamily="34" charset="-128"/>
              <a:cs typeface="Arial" pitchFamily="34" charset="0"/>
            </a:endParaRPr>
          </a:p>
          <a:p>
            <a:pPr marL="800100" lvl="1" indent="-342900">
              <a:spcBef>
                <a:spcPct val="20000"/>
              </a:spcBef>
              <a:buFont typeface="Arial" pitchFamily="34" charset="0"/>
              <a:buChar char="•"/>
            </a:pPr>
            <a:r>
              <a:rPr lang="es-MX" sz="2000" dirty="0" smtClean="0">
                <a:latin typeface="Arial" pitchFamily="34" charset="0"/>
                <a:ea typeface="ＭＳ Ｐゴシック" pitchFamily="34" charset="-128"/>
                <a:cs typeface="Arial" pitchFamily="34" charset="0"/>
              </a:rPr>
              <a:t>Producción </a:t>
            </a:r>
            <a:r>
              <a:rPr lang="es-MX" sz="2000" dirty="0" smtClean="0">
                <a:latin typeface="Arial" pitchFamily="34" charset="0"/>
                <a:ea typeface="ＭＳ Ｐゴシック" pitchFamily="34" charset="-128"/>
                <a:cs typeface="Arial" pitchFamily="34" charset="0"/>
              </a:rPr>
              <a:t>tablero MDF- RH</a:t>
            </a:r>
          </a:p>
          <a:p>
            <a:pPr marL="800100" lvl="1" indent="-342900">
              <a:spcBef>
                <a:spcPct val="20000"/>
              </a:spcBef>
              <a:buFont typeface="Arial" pitchFamily="34" charset="0"/>
              <a:buChar char="•"/>
            </a:pPr>
            <a:r>
              <a:rPr lang="es-MX" sz="2000" dirty="0" smtClean="0">
                <a:latin typeface="Arial" pitchFamily="34" charset="0"/>
                <a:ea typeface="ＭＳ Ｐゴシック" pitchFamily="34" charset="-128"/>
                <a:cs typeface="Arial" pitchFamily="34" charset="0"/>
              </a:rPr>
              <a:t>Validación de la </a:t>
            </a:r>
            <a:r>
              <a:rPr lang="es-MX" sz="2000" dirty="0" smtClean="0">
                <a:latin typeface="Arial" pitchFamily="34" charset="0"/>
                <a:ea typeface="ＭＳ Ｐゴシック" pitchFamily="34" charset="-128"/>
                <a:cs typeface="Arial" pitchFamily="34" charset="0"/>
              </a:rPr>
              <a:t>calidad</a:t>
            </a:r>
          </a:p>
          <a:p>
            <a:pPr marL="1257300" lvl="2" indent="-342900">
              <a:spcBef>
                <a:spcPct val="20000"/>
              </a:spcBef>
              <a:buFont typeface="Arial" pitchFamily="34" charset="0"/>
              <a:buChar char="•"/>
            </a:pPr>
            <a:r>
              <a:rPr lang="es-MX" sz="2000" dirty="0" smtClean="0">
                <a:latin typeface="Arial" pitchFamily="34" charset="0"/>
                <a:ea typeface="ＭＳ Ｐゴシック" pitchFamily="34" charset="-128"/>
                <a:cs typeface="Arial" pitchFamily="34" charset="0"/>
              </a:rPr>
              <a:t>Respecto </a:t>
            </a:r>
            <a:r>
              <a:rPr lang="es-MX" sz="2000" dirty="0" smtClean="0">
                <a:latin typeface="Arial" pitchFamily="34" charset="0"/>
                <a:ea typeface="ＭＳ Ｐゴシック" pitchFamily="34" charset="-128"/>
                <a:cs typeface="Arial" pitchFamily="34" charset="0"/>
              </a:rPr>
              <a:t>a norma DIN 622-5 </a:t>
            </a:r>
            <a:r>
              <a:rPr lang="es-MX" sz="2000" dirty="0" smtClean="0">
                <a:latin typeface="Arial" pitchFamily="34" charset="0"/>
                <a:ea typeface="ＭＳ Ｐゴシック" pitchFamily="34" charset="-128"/>
                <a:cs typeface="Arial" pitchFamily="34" charset="0"/>
              </a:rPr>
              <a:t>(análisis estadístico)</a:t>
            </a:r>
          </a:p>
          <a:p>
            <a:pPr marL="1257300" lvl="2" indent="-342900">
              <a:spcBef>
                <a:spcPct val="20000"/>
              </a:spcBef>
              <a:buFont typeface="Arial" pitchFamily="34" charset="0"/>
              <a:buChar char="•"/>
            </a:pPr>
            <a:r>
              <a:rPr lang="es-MX" sz="2000" dirty="0" smtClean="0">
                <a:latin typeface="Arial" pitchFamily="34" charset="0"/>
                <a:ea typeface="ＭＳ Ｐゴシック" pitchFamily="34" charset="-128"/>
                <a:cs typeface="Arial" pitchFamily="34" charset="0"/>
              </a:rPr>
              <a:t>Conformidad </a:t>
            </a:r>
            <a:r>
              <a:rPr lang="es-MX" sz="2000" dirty="0" smtClean="0">
                <a:latin typeface="Arial" pitchFamily="34" charset="0"/>
                <a:ea typeface="ＭＳ Ｐゴシック" pitchFamily="34" charset="-128"/>
                <a:cs typeface="Arial" pitchFamily="34" charset="0"/>
              </a:rPr>
              <a:t>del  cliente</a:t>
            </a:r>
          </a:p>
          <a:p>
            <a:pPr marL="800100" lvl="1" indent="-342900">
              <a:spcBef>
                <a:spcPct val="20000"/>
              </a:spcBef>
              <a:buFont typeface="Arial" pitchFamily="34" charset="0"/>
              <a:buChar char="•"/>
            </a:pPr>
            <a:r>
              <a:rPr lang="es-MX" sz="2000" dirty="0" smtClean="0">
                <a:latin typeface="Arial" pitchFamily="34" charset="0"/>
                <a:ea typeface="ＭＳ Ｐゴシック" pitchFamily="34" charset="-128"/>
                <a:cs typeface="Arial" pitchFamily="34" charset="0"/>
              </a:rPr>
              <a:t>Estandarización</a:t>
            </a:r>
          </a:p>
          <a:p>
            <a:pPr marL="800100" lvl="1" indent="-342900">
              <a:spcBef>
                <a:spcPct val="20000"/>
              </a:spcBef>
            </a:pPr>
            <a:endParaRPr lang="es-MX" sz="2000" dirty="0" smtClean="0">
              <a:latin typeface="Arial" pitchFamily="34" charset="0"/>
              <a:ea typeface="ＭＳ Ｐゴシック" pitchFamily="34" charset="-128"/>
              <a:cs typeface="Arial" pitchFamily="34" charset="0"/>
            </a:endParaRPr>
          </a:p>
          <a:p>
            <a:pPr marL="342900" indent="-342900">
              <a:spcBef>
                <a:spcPct val="20000"/>
              </a:spcBef>
              <a:buFont typeface="Arial" pitchFamily="34" charset="0"/>
              <a:buChar char="•"/>
            </a:pPr>
            <a:r>
              <a:rPr lang="es-MX" b="1" dirty="0" smtClean="0">
                <a:latin typeface="Arial" pitchFamily="34" charset="0"/>
                <a:ea typeface="ＭＳ Ｐゴシック" pitchFamily="34" charset="-128"/>
                <a:cs typeface="Arial" pitchFamily="34" charset="0"/>
              </a:rPr>
              <a:t>CAPITULO IV</a:t>
            </a:r>
          </a:p>
          <a:p>
            <a:pPr marL="800100" lvl="1" indent="-342900">
              <a:spcBef>
                <a:spcPct val="20000"/>
              </a:spcBef>
              <a:buFont typeface="Arial" pitchFamily="34" charset="0"/>
              <a:buChar char="•"/>
            </a:pPr>
            <a:r>
              <a:rPr lang="es-MX" sz="2000" dirty="0" smtClean="0">
                <a:latin typeface="Arial" pitchFamily="34" charset="0"/>
                <a:ea typeface="ＭＳ Ｐゴシック" pitchFamily="34" charset="-128"/>
                <a:cs typeface="Arial" pitchFamily="34" charset="0"/>
              </a:rPr>
              <a:t>Conclusiones y Recomendaciones</a:t>
            </a:r>
            <a:endParaRPr kumimoji="0" lang="es-MX" sz="2000" i="0" u="none" strike="noStrike" kern="1200" cap="none" spc="0" normalizeH="0" baseline="0" noProof="0" dirty="0" smtClean="0">
              <a:ln>
                <a:noFill/>
              </a:ln>
              <a:effectLst/>
              <a:uLnTx/>
              <a:uFillTx/>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3 Título"/>
          <p:cNvSpPr>
            <a:spLocks noGrp="1"/>
          </p:cNvSpPr>
          <p:nvPr>
            <p:ph type="body" sz="quarter" idx="10"/>
          </p:nvPr>
        </p:nvSpPr>
        <p:spPr bwMode="auto">
          <a:xfrm>
            <a:off x="1476375" y="533400"/>
            <a:ext cx="4607793" cy="5715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000" dirty="0" smtClean="0">
                <a:solidFill>
                  <a:srgbClr val="00B050"/>
                </a:solidFill>
                <a:latin typeface="Arial" charset="0"/>
                <a:ea typeface="ＭＳ Ｐゴシック" pitchFamily="34" charset="-128"/>
                <a:cs typeface="Arial" charset="0"/>
              </a:rPr>
              <a:t>Diagnóstico de la casa de la calidad</a:t>
            </a:r>
            <a:endParaRPr lang="es-MX" sz="2000" dirty="0" smtClean="0">
              <a:solidFill>
                <a:srgbClr val="00B050"/>
              </a:solidFill>
              <a:latin typeface="Arial" charset="0"/>
              <a:ea typeface="ＭＳ Ｐゴシック" pitchFamily="34" charset="-128"/>
              <a:cs typeface="Arial" charset="0"/>
            </a:endParaRPr>
          </a:p>
        </p:txBody>
      </p:sp>
      <p:sp>
        <p:nvSpPr>
          <p:cNvPr id="36867" name="3 Marcador de texto"/>
          <p:cNvSpPr>
            <a:spLocks noGrp="1"/>
          </p:cNvSpPr>
          <p:nvPr>
            <p:ph type="body" sz="quarter" idx="11"/>
          </p:nvPr>
        </p:nvSpPr>
        <p:spPr bwMode="auto">
          <a:xfrm>
            <a:off x="0" y="1371600"/>
            <a:ext cx="8839200" cy="2057400"/>
          </a:xfrm>
          <a:noFill/>
          <a:ln>
            <a:miter lim="800000"/>
            <a:headEnd/>
            <a:tailEnd/>
          </a:ln>
        </p:spPr>
        <p:txBody>
          <a:bodyPr wrap="square" lIns="91440" tIns="45720" rIns="91440" bIns="45720" numCol="1" anchor="t" anchorCtr="0" compatLnSpc="1">
            <a:prstTxWarp prst="textNoShape">
              <a:avLst/>
            </a:prstTxWarp>
          </a:bodyPr>
          <a:lstStyle/>
          <a:p>
            <a:pPr>
              <a:buFont typeface="Arial" charset="0"/>
              <a:buNone/>
            </a:pPr>
            <a:endParaRPr lang="es-PE" b="1" dirty="0" smtClean="0">
              <a:latin typeface="Arial" charset="0"/>
              <a:ea typeface="ＭＳ Ｐゴシック" pitchFamily="34" charset="-128"/>
              <a:cs typeface="Arial" charset="0"/>
            </a:endParaRPr>
          </a:p>
          <a:p>
            <a:pPr>
              <a:buFont typeface="Arial" charset="0"/>
              <a:buNone/>
            </a:pPr>
            <a:r>
              <a:rPr lang="es-PE" b="1" dirty="0" smtClean="0">
                <a:latin typeface="Arial" charset="0"/>
                <a:ea typeface="ＭＳ Ｐゴシック" pitchFamily="34" charset="-128"/>
                <a:cs typeface="Arial" charset="0"/>
              </a:rPr>
              <a:t>7</a:t>
            </a:r>
            <a:r>
              <a:rPr lang="es-PE" b="1" dirty="0" smtClean="0">
                <a:latin typeface="Arial" charset="0"/>
                <a:ea typeface="ＭＳ Ｐゴシック" pitchFamily="34" charset="-128"/>
                <a:cs typeface="Arial" charset="0"/>
              </a:rPr>
              <a:t>	</a:t>
            </a:r>
            <a:r>
              <a:rPr lang="es-PE" b="1" u="sng" dirty="0" smtClean="0">
                <a:latin typeface="Arial" charset="0"/>
                <a:ea typeface="ＭＳ Ｐゴシック" pitchFamily="34" charset="-128"/>
                <a:cs typeface="Arial" charset="0"/>
              </a:rPr>
              <a:t>EVALUACION  INDIFERENTE</a:t>
            </a:r>
            <a:endParaRPr lang="es-ES_tradnl" b="1" dirty="0" smtClean="0">
              <a:latin typeface="Arial" charset="0"/>
              <a:ea typeface="ＭＳ Ｐゴシック" pitchFamily="34" charset="-128"/>
              <a:cs typeface="Arial" charset="0"/>
            </a:endParaRPr>
          </a:p>
          <a:p>
            <a:pPr algn="just">
              <a:buFont typeface="Arial" charset="0"/>
              <a:buNone/>
            </a:pPr>
            <a:r>
              <a:rPr lang="es-EC" dirty="0" smtClean="0">
                <a:latin typeface="Arial" charset="0"/>
                <a:ea typeface="ＭＳ Ｐゴシック" pitchFamily="34" charset="-128"/>
                <a:cs typeface="Arial" charset="0"/>
              </a:rPr>
              <a:t>	</a:t>
            </a:r>
            <a:r>
              <a:rPr lang="es-PE" dirty="0" smtClean="0">
                <a:latin typeface="Arial" charset="0"/>
                <a:ea typeface="ＭＳ Ｐゴシック" pitchFamily="34" charset="-128"/>
                <a:cs typeface="Arial" charset="0"/>
              </a:rPr>
              <a:t>La opinión del cliente sobre el requerimiento determinado es baja y además, la importancia que le asignó también es baja,  hay solamente que  vigilar si la importancia del requerimiento cambia  </a:t>
            </a:r>
            <a:endParaRPr lang="es-EC" dirty="0" smtClean="0">
              <a:latin typeface="Arial" charset="0"/>
              <a:ea typeface="ＭＳ Ｐゴシック" pitchFamily="34" charset="-128"/>
              <a:cs typeface="Arial" charset="0"/>
            </a:endParaRPr>
          </a:p>
          <a:p>
            <a:pPr algn="just">
              <a:buFont typeface="Arial" charset="0"/>
              <a:buNone/>
            </a:pPr>
            <a:endParaRPr lang="es-EC" dirty="0" smtClean="0">
              <a:latin typeface="Arial" charset="0"/>
              <a:ea typeface="ＭＳ Ｐゴシック" pitchFamily="34" charset="-128"/>
              <a:cs typeface="Arial" charset="0"/>
            </a:endParaRPr>
          </a:p>
        </p:txBody>
      </p:sp>
      <p:pic>
        <p:nvPicPr>
          <p:cNvPr id="36868" name="Picture 2" descr="girias usadas pelos medicos e profissionais de saude">
            <a:hlinkClick r:id="rId2"/>
          </p:cNvPr>
          <p:cNvPicPr>
            <a:picLocks noChangeAspect="1" noChangeArrowheads="1"/>
          </p:cNvPicPr>
          <p:nvPr/>
        </p:nvPicPr>
        <p:blipFill>
          <a:blip r:embed="rId3" cstate="print"/>
          <a:srcRect/>
          <a:stretch>
            <a:fillRect/>
          </a:stretch>
        </p:blipFill>
        <p:spPr bwMode="auto">
          <a:xfrm>
            <a:off x="8101013" y="908621"/>
            <a:ext cx="1008062" cy="1080219"/>
          </a:xfrm>
          <a:prstGeom prst="rect">
            <a:avLst/>
          </a:prstGeom>
          <a:noFill/>
          <a:ln w="9525">
            <a:noFill/>
            <a:miter lim="800000"/>
            <a:headEnd/>
            <a:tailEnd/>
          </a:ln>
        </p:spPr>
      </p:pic>
      <p:pic>
        <p:nvPicPr>
          <p:cNvPr id="36869" name="Picture 2"/>
          <p:cNvPicPr>
            <a:picLocks noChangeAspect="1" noChangeArrowheads="1"/>
          </p:cNvPicPr>
          <p:nvPr/>
        </p:nvPicPr>
        <p:blipFill>
          <a:blip r:embed="rId4" cstate="print"/>
          <a:srcRect/>
          <a:stretch>
            <a:fillRect/>
          </a:stretch>
        </p:blipFill>
        <p:spPr bwMode="auto">
          <a:xfrm>
            <a:off x="0" y="3887812"/>
            <a:ext cx="9109075" cy="234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Título"/>
          <p:cNvSpPr>
            <a:spLocks noGrp="1"/>
          </p:cNvSpPr>
          <p:nvPr>
            <p:ph type="body" sz="quarter" idx="10"/>
          </p:nvPr>
        </p:nvSpPr>
        <p:spPr bwMode="auto">
          <a:xfrm>
            <a:off x="1476375" y="533400"/>
            <a:ext cx="4535785" cy="5715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000" dirty="0" smtClean="0">
                <a:solidFill>
                  <a:srgbClr val="00B050"/>
                </a:solidFill>
                <a:latin typeface="Arial" charset="0"/>
                <a:ea typeface="ＭＳ Ｐゴシック" pitchFamily="34" charset="-128"/>
                <a:cs typeface="Arial" charset="0"/>
              </a:rPr>
              <a:t>Diagnóstico de la casa de la calidad   </a:t>
            </a:r>
            <a:endParaRPr lang="es-MX" sz="2000" dirty="0" smtClean="0">
              <a:solidFill>
                <a:srgbClr val="00B050"/>
              </a:solidFill>
              <a:latin typeface="Arial" charset="0"/>
              <a:ea typeface="ＭＳ Ｐゴシック" pitchFamily="34" charset="-128"/>
              <a:cs typeface="Arial" charset="0"/>
            </a:endParaRPr>
          </a:p>
        </p:txBody>
      </p:sp>
      <p:pic>
        <p:nvPicPr>
          <p:cNvPr id="37892" name="5 Imagen"/>
          <p:cNvPicPr>
            <a:picLocks noChangeAspect="1" noChangeArrowheads="1"/>
          </p:cNvPicPr>
          <p:nvPr/>
        </p:nvPicPr>
        <p:blipFill>
          <a:blip r:embed="rId2" cstate="print"/>
          <a:srcRect/>
          <a:stretch>
            <a:fillRect/>
          </a:stretch>
        </p:blipFill>
        <p:spPr bwMode="auto">
          <a:xfrm>
            <a:off x="0" y="1412875"/>
            <a:ext cx="9144000" cy="5445125"/>
          </a:xfrm>
          <a:prstGeom prst="rect">
            <a:avLst/>
          </a:prstGeom>
          <a:noFill/>
          <a:ln w="9525">
            <a:solidFill>
              <a:schemeClr val="tx1"/>
            </a:solidFill>
            <a:miter lim="800000"/>
            <a:headEnd/>
            <a:tailEnd/>
          </a:ln>
        </p:spPr>
      </p:pic>
      <p:sp>
        <p:nvSpPr>
          <p:cNvPr id="5" name="4 Rectángulo"/>
          <p:cNvSpPr/>
          <p:nvPr/>
        </p:nvSpPr>
        <p:spPr>
          <a:xfrm>
            <a:off x="1763713" y="1104900"/>
            <a:ext cx="5832475" cy="307975"/>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PE" dirty="0">
                <a:solidFill>
                  <a:schemeClr val="tx1"/>
                </a:solidFill>
                <a:latin typeface="Arial" pitchFamily="34" charset="0"/>
                <a:ea typeface="ＭＳ Ｐゴシック" pitchFamily="34" charset="-128"/>
                <a:cs typeface="Arial" pitchFamily="34" charset="0"/>
              </a:rPr>
              <a:t>muestra las situaciones más críticas  identificadas </a:t>
            </a:r>
            <a:endParaRPr lang="es-EC"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3 Título"/>
          <p:cNvSpPr>
            <a:spLocks noGrp="1"/>
          </p:cNvSpPr>
          <p:nvPr>
            <p:ph type="body" sz="quarter" idx="10"/>
          </p:nvPr>
        </p:nvSpPr>
        <p:spPr bwMode="auto">
          <a:xfrm>
            <a:off x="1476375" y="332656"/>
            <a:ext cx="4751809" cy="772244"/>
          </a:xfrm>
          <a:noFill/>
          <a:ln>
            <a:miter lim="800000"/>
            <a:headEnd/>
            <a:tailEnd/>
          </a:ln>
        </p:spPr>
        <p:txBody>
          <a:bodyPr wrap="square" lIns="91440" tIns="45720" rIns="91440" bIns="45720" numCol="1" anchor="t" anchorCtr="0" compatLnSpc="1">
            <a:prstTxWarp prst="textNoShape">
              <a:avLst/>
            </a:prstTxWarp>
          </a:bodyPr>
          <a:lstStyle/>
          <a:p>
            <a:pPr algn="ctr"/>
            <a:r>
              <a:rPr lang="es-PE" sz="2000" b="1" dirty="0" smtClean="0">
                <a:solidFill>
                  <a:srgbClr val="00B050"/>
                </a:solidFill>
                <a:latin typeface="Arial" charset="0"/>
                <a:ea typeface="ＭＳ Ｐゴシック" pitchFamily="34" charset="-128"/>
                <a:cs typeface="Arial" charset="0"/>
              </a:rPr>
              <a:t>DESARROLLO DEL  PLAN DE  ACTIVIDADES</a:t>
            </a:r>
            <a:endParaRPr lang="es-MX" sz="2000" dirty="0" smtClean="0">
              <a:solidFill>
                <a:srgbClr val="00B050"/>
              </a:solidFill>
              <a:latin typeface="Arial" charset="0"/>
              <a:ea typeface="ＭＳ Ｐゴシック" pitchFamily="34" charset="-128"/>
              <a:cs typeface="Arial" charset="0"/>
            </a:endParaRPr>
          </a:p>
        </p:txBody>
      </p:sp>
      <p:graphicFrame>
        <p:nvGraphicFramePr>
          <p:cNvPr id="6" name="5 Tabla"/>
          <p:cNvGraphicFramePr>
            <a:graphicFrameLocks noGrp="1"/>
          </p:cNvGraphicFramePr>
          <p:nvPr/>
        </p:nvGraphicFramePr>
        <p:xfrm>
          <a:off x="0" y="1270000"/>
          <a:ext cx="9131895" cy="5600374"/>
        </p:xfrm>
        <a:graphic>
          <a:graphicData uri="http://schemas.openxmlformats.org/drawingml/2006/table">
            <a:tbl>
              <a:tblPr/>
              <a:tblGrid>
                <a:gridCol w="1042079"/>
                <a:gridCol w="1185551"/>
                <a:gridCol w="1185551"/>
                <a:gridCol w="879327"/>
                <a:gridCol w="879327"/>
                <a:gridCol w="1980030"/>
                <a:gridCol w="1980030"/>
              </a:tblGrid>
              <a:tr h="0">
                <a:tc>
                  <a:txBody>
                    <a:bodyPr/>
                    <a:lstStyle/>
                    <a:p>
                      <a:pPr algn="ctr">
                        <a:lnSpc>
                          <a:spcPct val="115000"/>
                        </a:lnSpc>
                        <a:spcAft>
                          <a:spcPts val="0"/>
                        </a:spcAft>
                      </a:pPr>
                      <a:r>
                        <a:rPr lang="es-ES" sz="1050" b="1" dirty="0">
                          <a:solidFill>
                            <a:srgbClr val="000000"/>
                          </a:solidFill>
                          <a:latin typeface="Arial"/>
                          <a:ea typeface="Times New Roman"/>
                          <a:cs typeface="Times New Roman"/>
                        </a:rPr>
                        <a:t>WHAT</a:t>
                      </a:r>
                      <a:endParaRPr lang="es-EC" sz="1050" dirty="0">
                        <a:latin typeface="Calibri"/>
                        <a:ea typeface="Calibri"/>
                        <a:cs typeface="Times New Roman"/>
                      </a:endParaRPr>
                    </a:p>
                    <a:p>
                      <a:pPr algn="ctr">
                        <a:lnSpc>
                          <a:spcPct val="115000"/>
                        </a:lnSpc>
                        <a:spcAft>
                          <a:spcPts val="0"/>
                        </a:spcAft>
                      </a:pPr>
                      <a:r>
                        <a:rPr lang="es-ES" sz="1050" b="1" dirty="0">
                          <a:solidFill>
                            <a:srgbClr val="0070C0"/>
                          </a:solidFill>
                          <a:latin typeface="Arial"/>
                          <a:ea typeface="Times New Roman"/>
                          <a:cs typeface="Times New Roman"/>
                        </a:rPr>
                        <a:t>QUE</a:t>
                      </a:r>
                      <a:endParaRPr lang="es-EC" sz="1050" dirty="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s-EC" sz="1050">
                        <a:latin typeface="Calibri"/>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050" b="1">
                          <a:solidFill>
                            <a:srgbClr val="000000"/>
                          </a:solidFill>
                          <a:latin typeface="Arial"/>
                          <a:ea typeface="Times New Roman"/>
                          <a:cs typeface="Times New Roman"/>
                        </a:rPr>
                        <a:t>WHY</a:t>
                      </a:r>
                      <a:endParaRPr lang="es-EC" sz="1050">
                        <a:latin typeface="Calibri"/>
                        <a:ea typeface="Calibri"/>
                        <a:cs typeface="Times New Roman"/>
                      </a:endParaRPr>
                    </a:p>
                    <a:p>
                      <a:pPr algn="ctr">
                        <a:lnSpc>
                          <a:spcPct val="115000"/>
                        </a:lnSpc>
                        <a:spcAft>
                          <a:spcPts val="0"/>
                        </a:spcAft>
                      </a:pPr>
                      <a:r>
                        <a:rPr lang="es-ES" sz="1050" b="1">
                          <a:solidFill>
                            <a:srgbClr val="0070C0"/>
                          </a:solidFill>
                          <a:latin typeface="Arial"/>
                          <a:ea typeface="Times New Roman"/>
                          <a:cs typeface="Times New Roman"/>
                        </a:rPr>
                        <a:t>PORQUE</a:t>
                      </a:r>
                      <a:endParaRPr lang="es-EC" sz="105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050" b="1">
                          <a:solidFill>
                            <a:srgbClr val="000000"/>
                          </a:solidFill>
                          <a:latin typeface="Arial"/>
                          <a:ea typeface="Times New Roman"/>
                          <a:cs typeface="Times New Roman"/>
                        </a:rPr>
                        <a:t>WHO</a:t>
                      </a:r>
                      <a:endParaRPr lang="es-EC" sz="1050">
                        <a:latin typeface="Calibri"/>
                        <a:ea typeface="Calibri"/>
                        <a:cs typeface="Times New Roman"/>
                      </a:endParaRPr>
                    </a:p>
                    <a:p>
                      <a:pPr algn="ctr">
                        <a:lnSpc>
                          <a:spcPct val="115000"/>
                        </a:lnSpc>
                        <a:spcAft>
                          <a:spcPts val="0"/>
                        </a:spcAft>
                      </a:pPr>
                      <a:r>
                        <a:rPr lang="es-ES" sz="1050" b="1">
                          <a:solidFill>
                            <a:srgbClr val="0070C0"/>
                          </a:solidFill>
                          <a:latin typeface="Arial"/>
                          <a:ea typeface="Times New Roman"/>
                          <a:cs typeface="Times New Roman"/>
                        </a:rPr>
                        <a:t>QUIEN</a:t>
                      </a:r>
                      <a:endParaRPr lang="es-EC" sz="105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050" b="1">
                          <a:solidFill>
                            <a:srgbClr val="000000"/>
                          </a:solidFill>
                          <a:latin typeface="Arial"/>
                          <a:ea typeface="Times New Roman"/>
                          <a:cs typeface="Times New Roman"/>
                        </a:rPr>
                        <a:t>WHEN</a:t>
                      </a:r>
                      <a:endParaRPr lang="es-EC" sz="1050">
                        <a:latin typeface="Calibri"/>
                        <a:ea typeface="Calibri"/>
                        <a:cs typeface="Times New Roman"/>
                      </a:endParaRPr>
                    </a:p>
                    <a:p>
                      <a:pPr algn="ctr">
                        <a:lnSpc>
                          <a:spcPct val="115000"/>
                        </a:lnSpc>
                        <a:spcAft>
                          <a:spcPts val="0"/>
                        </a:spcAft>
                      </a:pPr>
                      <a:r>
                        <a:rPr lang="es-ES" sz="1050" b="1">
                          <a:solidFill>
                            <a:srgbClr val="0070C0"/>
                          </a:solidFill>
                          <a:latin typeface="Arial"/>
                          <a:ea typeface="Times New Roman"/>
                          <a:cs typeface="Times New Roman"/>
                        </a:rPr>
                        <a:t>CUANDO</a:t>
                      </a:r>
                      <a:endParaRPr lang="es-EC" sz="105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050" b="1">
                          <a:solidFill>
                            <a:srgbClr val="000000"/>
                          </a:solidFill>
                          <a:latin typeface="Arial"/>
                          <a:ea typeface="Times New Roman"/>
                          <a:cs typeface="Times New Roman"/>
                        </a:rPr>
                        <a:t>WHERE</a:t>
                      </a:r>
                      <a:endParaRPr lang="es-EC" sz="1050">
                        <a:latin typeface="Calibri"/>
                        <a:ea typeface="Calibri"/>
                        <a:cs typeface="Times New Roman"/>
                      </a:endParaRPr>
                    </a:p>
                    <a:p>
                      <a:pPr algn="ctr">
                        <a:lnSpc>
                          <a:spcPct val="115000"/>
                        </a:lnSpc>
                        <a:spcAft>
                          <a:spcPts val="0"/>
                        </a:spcAft>
                      </a:pPr>
                      <a:r>
                        <a:rPr lang="es-ES" sz="1050" b="1">
                          <a:solidFill>
                            <a:srgbClr val="0070C0"/>
                          </a:solidFill>
                          <a:latin typeface="Arial"/>
                          <a:ea typeface="Times New Roman"/>
                          <a:cs typeface="Times New Roman"/>
                        </a:rPr>
                        <a:t>DONDE</a:t>
                      </a:r>
                      <a:endParaRPr lang="es-EC" sz="105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050" b="1" dirty="0">
                          <a:solidFill>
                            <a:srgbClr val="000000"/>
                          </a:solidFill>
                          <a:latin typeface="Arial"/>
                          <a:ea typeface="Times New Roman"/>
                          <a:cs typeface="Times New Roman"/>
                        </a:rPr>
                        <a:t>HOW</a:t>
                      </a:r>
                      <a:endParaRPr lang="es-EC" sz="1050" dirty="0">
                        <a:latin typeface="Calibri"/>
                        <a:ea typeface="Calibri"/>
                        <a:cs typeface="Times New Roman"/>
                      </a:endParaRPr>
                    </a:p>
                    <a:p>
                      <a:pPr algn="ctr">
                        <a:lnSpc>
                          <a:spcPct val="115000"/>
                        </a:lnSpc>
                        <a:spcAft>
                          <a:spcPts val="0"/>
                        </a:spcAft>
                      </a:pPr>
                      <a:r>
                        <a:rPr lang="es-ES" sz="1050" b="1" dirty="0">
                          <a:solidFill>
                            <a:srgbClr val="0070C0"/>
                          </a:solidFill>
                          <a:latin typeface="Arial"/>
                          <a:ea typeface="Times New Roman"/>
                          <a:cs typeface="Times New Roman"/>
                        </a:rPr>
                        <a:t>COMO</a:t>
                      </a:r>
                      <a:endParaRPr lang="es-EC" sz="1050" dirty="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2776">
                <a:tc rowSpan="4">
                  <a:txBody>
                    <a:bodyPr/>
                    <a:lstStyle/>
                    <a:p>
                      <a:pPr>
                        <a:lnSpc>
                          <a:spcPct val="200000"/>
                        </a:lnSpc>
                        <a:spcAft>
                          <a:spcPts val="0"/>
                        </a:spcAft>
                        <a:tabLst>
                          <a:tab pos="2200275" algn="l"/>
                        </a:tabLst>
                      </a:pPr>
                      <a:endParaRPr lang="es-EC" sz="800" dirty="0" smtClean="0">
                        <a:latin typeface="Calibri"/>
                        <a:ea typeface="Calibri"/>
                        <a:cs typeface="Times New Roman"/>
                      </a:endParaRPr>
                    </a:p>
                    <a:p>
                      <a:pPr>
                        <a:lnSpc>
                          <a:spcPct val="200000"/>
                        </a:lnSpc>
                        <a:spcAft>
                          <a:spcPts val="0"/>
                        </a:spcAft>
                        <a:tabLst>
                          <a:tab pos="2200275" algn="l"/>
                        </a:tabLst>
                      </a:pPr>
                      <a:endParaRPr lang="es-EC" sz="800" dirty="0" smtClean="0">
                        <a:latin typeface="Calibri"/>
                        <a:ea typeface="Calibri"/>
                        <a:cs typeface="Times New Roman"/>
                      </a:endParaRPr>
                    </a:p>
                    <a:p>
                      <a:pPr>
                        <a:lnSpc>
                          <a:spcPct val="200000"/>
                        </a:lnSpc>
                        <a:spcAft>
                          <a:spcPts val="0"/>
                        </a:spcAft>
                        <a:tabLst>
                          <a:tab pos="2200275" algn="l"/>
                        </a:tabLst>
                      </a:pPr>
                      <a:endParaRPr lang="es-EC" sz="800" dirty="0" smtClean="0">
                        <a:latin typeface="Calibri"/>
                        <a:ea typeface="Calibri"/>
                        <a:cs typeface="Times New Roman"/>
                      </a:endParaRPr>
                    </a:p>
                    <a:p>
                      <a:pPr>
                        <a:lnSpc>
                          <a:spcPct val="200000"/>
                        </a:lnSpc>
                        <a:spcAft>
                          <a:spcPts val="0"/>
                        </a:spcAft>
                        <a:tabLst>
                          <a:tab pos="2200275" algn="l"/>
                        </a:tabLst>
                      </a:pPr>
                      <a:endParaRPr lang="es-EC" sz="800" dirty="0" smtClean="0">
                        <a:latin typeface="Calibri"/>
                        <a:ea typeface="Calibri"/>
                        <a:cs typeface="Times New Roman"/>
                      </a:endParaRPr>
                    </a:p>
                    <a:p>
                      <a:pPr>
                        <a:lnSpc>
                          <a:spcPct val="200000"/>
                        </a:lnSpc>
                        <a:spcAft>
                          <a:spcPts val="0"/>
                        </a:spcAft>
                        <a:tabLst>
                          <a:tab pos="2200275" algn="l"/>
                        </a:tabLst>
                      </a:pPr>
                      <a:endParaRPr lang="es-EC" sz="800" dirty="0" smtClean="0">
                        <a:latin typeface="Calibri"/>
                        <a:ea typeface="Calibri"/>
                        <a:cs typeface="Times New Roman"/>
                      </a:endParaRPr>
                    </a:p>
                    <a:p>
                      <a:pPr>
                        <a:lnSpc>
                          <a:spcPct val="200000"/>
                        </a:lnSpc>
                        <a:spcAft>
                          <a:spcPts val="0"/>
                        </a:spcAft>
                        <a:tabLst>
                          <a:tab pos="2200275" algn="l"/>
                        </a:tabLst>
                      </a:pPr>
                      <a:endParaRPr lang="es-EC" sz="900" b="1" dirty="0" smtClean="0">
                        <a:solidFill>
                          <a:schemeClr val="accent6">
                            <a:lumMod val="75000"/>
                          </a:schemeClr>
                        </a:solidFill>
                        <a:latin typeface="Calibri"/>
                        <a:ea typeface="Calibri"/>
                        <a:cs typeface="Times New Roman"/>
                      </a:endParaRPr>
                    </a:p>
                    <a:p>
                      <a:pPr>
                        <a:lnSpc>
                          <a:spcPct val="200000"/>
                        </a:lnSpc>
                        <a:spcAft>
                          <a:spcPts val="0"/>
                        </a:spcAft>
                        <a:tabLst>
                          <a:tab pos="2200275" algn="l"/>
                        </a:tabLst>
                      </a:pPr>
                      <a:endParaRPr lang="es-EC" sz="900" b="1" dirty="0" smtClean="0">
                        <a:solidFill>
                          <a:schemeClr val="accent6">
                            <a:lumMod val="75000"/>
                          </a:schemeClr>
                        </a:solidFill>
                        <a:latin typeface="Calibri"/>
                        <a:ea typeface="Calibri"/>
                        <a:cs typeface="Times New Roman"/>
                      </a:endParaRPr>
                    </a:p>
                    <a:p>
                      <a:pPr>
                        <a:lnSpc>
                          <a:spcPct val="200000"/>
                        </a:lnSpc>
                        <a:spcAft>
                          <a:spcPts val="0"/>
                        </a:spcAft>
                        <a:tabLst>
                          <a:tab pos="2200275" algn="l"/>
                        </a:tabLst>
                      </a:pPr>
                      <a:endParaRPr lang="es-EC" sz="900" b="1" dirty="0">
                        <a:solidFill>
                          <a:schemeClr val="accent6">
                            <a:lumMod val="75000"/>
                          </a:schemeClr>
                        </a:solidFill>
                        <a:latin typeface="Calibri"/>
                        <a:ea typeface="Calibri"/>
                        <a:cs typeface="Times New Roman"/>
                      </a:endParaRPr>
                    </a:p>
                    <a:p>
                      <a:pPr>
                        <a:lnSpc>
                          <a:spcPct val="200000"/>
                        </a:lnSpc>
                        <a:spcAft>
                          <a:spcPts val="0"/>
                        </a:spcAft>
                        <a:tabLst>
                          <a:tab pos="2200275" algn="l"/>
                        </a:tabLst>
                      </a:pPr>
                      <a:r>
                        <a:rPr lang="es-PE" sz="1100" b="1" dirty="0">
                          <a:solidFill>
                            <a:schemeClr val="accent6">
                              <a:lumMod val="75000"/>
                            </a:schemeClr>
                          </a:solidFill>
                          <a:latin typeface="Arial"/>
                          <a:ea typeface="Calibri"/>
                          <a:cs typeface="Times New Roman"/>
                        </a:rPr>
                        <a:t>Tablero tenga resistencia  a la humedad</a:t>
                      </a:r>
                      <a:endParaRPr lang="es-EC" sz="1100" b="1" dirty="0">
                        <a:solidFill>
                          <a:schemeClr val="accent6">
                            <a:lumMod val="75000"/>
                          </a:schemeClr>
                        </a:solidFill>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200000"/>
                        </a:lnSpc>
                        <a:spcAft>
                          <a:spcPts val="0"/>
                        </a:spcAft>
                        <a:tabLst>
                          <a:tab pos="2200275" algn="l"/>
                        </a:tabLst>
                      </a:pPr>
                      <a:endParaRPr lang="es-PE" sz="1100" dirty="0" smtClean="0">
                        <a:latin typeface="Arial"/>
                        <a:ea typeface="Calibri"/>
                        <a:cs typeface="Times New Roman"/>
                      </a:endParaRPr>
                    </a:p>
                    <a:p>
                      <a:pPr algn="l">
                        <a:lnSpc>
                          <a:spcPct val="200000"/>
                        </a:lnSpc>
                        <a:spcAft>
                          <a:spcPts val="0"/>
                        </a:spcAft>
                        <a:tabLst>
                          <a:tab pos="2200275" algn="l"/>
                        </a:tabLst>
                      </a:pPr>
                      <a:r>
                        <a:rPr lang="es-PE" sz="1100" dirty="0" smtClean="0">
                          <a:latin typeface="Arial"/>
                          <a:ea typeface="Calibri"/>
                          <a:cs typeface="Times New Roman"/>
                        </a:rPr>
                        <a:t>Ciclo </a:t>
                      </a:r>
                      <a:r>
                        <a:rPr lang="es-PE" sz="1100" dirty="0">
                          <a:latin typeface="Arial"/>
                          <a:ea typeface="Calibri"/>
                          <a:cs typeface="Times New Roman"/>
                        </a:rPr>
                        <a:t>prensa</a:t>
                      </a:r>
                      <a:endParaRPr lang="es-EC" sz="1100" dirty="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200000"/>
                        </a:lnSpc>
                        <a:spcAft>
                          <a:spcPts val="0"/>
                        </a:spcAft>
                        <a:tabLst>
                          <a:tab pos="2200275" algn="l"/>
                        </a:tabLst>
                      </a:pPr>
                      <a:r>
                        <a:rPr lang="es-PE" sz="800" dirty="0">
                          <a:latin typeface="Arial"/>
                          <a:ea typeface="Calibri"/>
                          <a:cs typeface="Times New Roman"/>
                        </a:rPr>
                        <a:t>Necesitamos que la resina catalice  de forma correcta</a:t>
                      </a:r>
                      <a:endParaRPr lang="es-EC" sz="800" dirty="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tabLst>
                          <a:tab pos="2200275" algn="l"/>
                        </a:tabLst>
                      </a:pPr>
                      <a:endParaRPr lang="es-PE" sz="800" dirty="0">
                        <a:latin typeface="Arial"/>
                        <a:ea typeface="Calibri"/>
                        <a:cs typeface="Times New Roman"/>
                      </a:endParaRPr>
                    </a:p>
                    <a:p>
                      <a:pPr algn="ctr">
                        <a:lnSpc>
                          <a:spcPct val="200000"/>
                        </a:lnSpc>
                        <a:spcAft>
                          <a:spcPts val="0"/>
                        </a:spcAft>
                        <a:tabLst>
                          <a:tab pos="2200275" algn="l"/>
                        </a:tabLst>
                      </a:pPr>
                      <a:r>
                        <a:rPr lang="es-PE" sz="800" dirty="0">
                          <a:latin typeface="Arial"/>
                          <a:ea typeface="Calibri"/>
                          <a:cs typeface="Times New Roman"/>
                        </a:rPr>
                        <a:t>Líder de proceso</a:t>
                      </a:r>
                      <a:endParaRPr lang="es-EC" sz="800" dirty="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tabLst>
                          <a:tab pos="2200275" algn="l"/>
                        </a:tabLst>
                      </a:pPr>
                      <a:endParaRPr lang="es-PE" sz="800" dirty="0">
                        <a:latin typeface="Arial"/>
                        <a:ea typeface="Calibri"/>
                        <a:cs typeface="Times New Roman"/>
                      </a:endParaRPr>
                    </a:p>
                    <a:p>
                      <a:pPr algn="ctr">
                        <a:lnSpc>
                          <a:spcPct val="200000"/>
                        </a:lnSpc>
                        <a:spcAft>
                          <a:spcPts val="0"/>
                        </a:spcAft>
                        <a:tabLst>
                          <a:tab pos="2200275" algn="l"/>
                        </a:tabLst>
                      </a:pPr>
                      <a:r>
                        <a:rPr lang="es-PE" sz="800" dirty="0" smtClean="0">
                          <a:latin typeface="Arial"/>
                          <a:ea typeface="Calibri"/>
                          <a:cs typeface="Times New Roman"/>
                        </a:rPr>
                        <a:t>20-mar</a:t>
                      </a:r>
                      <a:endParaRPr lang="es-EC" sz="800" dirty="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tabLst>
                          <a:tab pos="2200275" algn="l"/>
                        </a:tabLst>
                      </a:pPr>
                      <a:endParaRPr lang="es-PE" sz="800" dirty="0" smtClean="0">
                        <a:latin typeface="Arial"/>
                        <a:ea typeface="Calibri"/>
                        <a:cs typeface="Times New Roman"/>
                      </a:endParaRPr>
                    </a:p>
                    <a:p>
                      <a:pPr algn="ctr">
                        <a:lnSpc>
                          <a:spcPct val="200000"/>
                        </a:lnSpc>
                        <a:spcAft>
                          <a:spcPts val="0"/>
                        </a:spcAft>
                        <a:tabLst>
                          <a:tab pos="2200275" algn="l"/>
                        </a:tabLst>
                      </a:pPr>
                      <a:r>
                        <a:rPr lang="es-PE" sz="800" dirty="0" smtClean="0">
                          <a:latin typeface="Arial"/>
                          <a:ea typeface="Calibri"/>
                          <a:cs typeface="Times New Roman"/>
                        </a:rPr>
                        <a:t>Cuarto </a:t>
                      </a:r>
                      <a:r>
                        <a:rPr lang="es-PE" sz="800" dirty="0">
                          <a:latin typeface="Arial"/>
                          <a:ea typeface="Calibri"/>
                          <a:cs typeface="Times New Roman"/>
                        </a:rPr>
                        <a:t>control prensas</a:t>
                      </a:r>
                      <a:endParaRPr lang="es-EC" sz="800" dirty="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200000"/>
                        </a:lnSpc>
                        <a:spcAft>
                          <a:spcPts val="0"/>
                        </a:spcAft>
                        <a:tabLst>
                          <a:tab pos="2200275" algn="l"/>
                        </a:tabLst>
                      </a:pPr>
                      <a:r>
                        <a:rPr lang="es-PE" sz="800" dirty="0">
                          <a:latin typeface="Arial"/>
                          <a:ea typeface="Calibri"/>
                          <a:cs typeface="Times New Roman"/>
                        </a:rPr>
                        <a:t>Fijar los  valores del ciclo ( tiempo) en función de la  catálisis</a:t>
                      </a:r>
                      <a:endParaRPr lang="es-EC" sz="800" dirty="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68443">
                <a:tc vMerge="1">
                  <a:txBody>
                    <a:bodyPr/>
                    <a:lstStyle/>
                    <a:p>
                      <a:endParaRPr lang="es-EC"/>
                    </a:p>
                  </a:txBody>
                  <a:tcPr/>
                </a:tc>
                <a:tc>
                  <a:txBody>
                    <a:bodyPr/>
                    <a:lstStyle/>
                    <a:p>
                      <a:pPr algn="l">
                        <a:lnSpc>
                          <a:spcPct val="200000"/>
                        </a:lnSpc>
                        <a:spcAft>
                          <a:spcPts val="0"/>
                        </a:spcAft>
                        <a:tabLst>
                          <a:tab pos="2200275" algn="l"/>
                        </a:tabLst>
                      </a:pPr>
                      <a:endParaRPr lang="es-PE" sz="1100" dirty="0">
                        <a:latin typeface="Arial"/>
                        <a:ea typeface="Calibri"/>
                        <a:cs typeface="Times New Roman"/>
                      </a:endParaRPr>
                    </a:p>
                    <a:p>
                      <a:pPr algn="l">
                        <a:lnSpc>
                          <a:spcPct val="200000"/>
                        </a:lnSpc>
                        <a:spcAft>
                          <a:spcPts val="0"/>
                        </a:spcAft>
                        <a:tabLst>
                          <a:tab pos="2200275" algn="l"/>
                        </a:tabLst>
                      </a:pPr>
                      <a:r>
                        <a:rPr lang="es-PE" sz="1100" dirty="0">
                          <a:latin typeface="Arial"/>
                          <a:ea typeface="Calibri"/>
                          <a:cs typeface="Times New Roman"/>
                        </a:rPr>
                        <a:t>Cantidad de resina</a:t>
                      </a:r>
                      <a:endParaRPr lang="es-EC" sz="1100" dirty="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200000"/>
                        </a:lnSpc>
                        <a:spcAft>
                          <a:spcPts val="0"/>
                        </a:spcAft>
                        <a:tabLst>
                          <a:tab pos="2200275" algn="l"/>
                        </a:tabLst>
                      </a:pPr>
                      <a:r>
                        <a:rPr lang="es-PE" sz="800" dirty="0">
                          <a:latin typeface="Arial"/>
                          <a:ea typeface="Calibri"/>
                          <a:cs typeface="Times New Roman"/>
                        </a:rPr>
                        <a:t>Las  fibras de madera deben  adherirse  correctamente para evitar ingreso de  humedad</a:t>
                      </a:r>
                      <a:endParaRPr lang="es-EC" sz="800" dirty="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tabLst>
                          <a:tab pos="2200275" algn="l"/>
                        </a:tabLst>
                      </a:pPr>
                      <a:endParaRPr lang="es-PE" sz="800" dirty="0">
                        <a:latin typeface="Arial"/>
                        <a:ea typeface="Calibri"/>
                        <a:cs typeface="Times New Roman"/>
                      </a:endParaRPr>
                    </a:p>
                    <a:p>
                      <a:pPr algn="ctr">
                        <a:lnSpc>
                          <a:spcPct val="200000"/>
                        </a:lnSpc>
                        <a:spcAft>
                          <a:spcPts val="0"/>
                        </a:spcAft>
                        <a:tabLst>
                          <a:tab pos="2200275" algn="l"/>
                        </a:tabLst>
                      </a:pPr>
                      <a:endParaRPr lang="es-PE" sz="800" dirty="0" smtClean="0">
                        <a:latin typeface="Arial"/>
                        <a:ea typeface="Calibri"/>
                        <a:cs typeface="Times New Roman"/>
                      </a:endParaRPr>
                    </a:p>
                    <a:p>
                      <a:pPr algn="ctr">
                        <a:lnSpc>
                          <a:spcPct val="200000"/>
                        </a:lnSpc>
                        <a:spcAft>
                          <a:spcPts val="0"/>
                        </a:spcAft>
                        <a:tabLst>
                          <a:tab pos="2200275" algn="l"/>
                        </a:tabLst>
                      </a:pPr>
                      <a:r>
                        <a:rPr lang="es-PE" sz="800" dirty="0" smtClean="0">
                          <a:latin typeface="Arial"/>
                          <a:ea typeface="Calibri"/>
                          <a:cs typeface="Times New Roman"/>
                        </a:rPr>
                        <a:t>Líder </a:t>
                      </a:r>
                      <a:r>
                        <a:rPr lang="es-PE" sz="800" dirty="0">
                          <a:latin typeface="Arial"/>
                          <a:ea typeface="Calibri"/>
                          <a:cs typeface="Times New Roman"/>
                        </a:rPr>
                        <a:t>de proceso</a:t>
                      </a:r>
                      <a:endParaRPr lang="es-EC" sz="800" dirty="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tabLst>
                          <a:tab pos="2200275" algn="l"/>
                        </a:tabLst>
                      </a:pPr>
                      <a:endParaRPr lang="es-PE" sz="800" dirty="0">
                        <a:latin typeface="Arial"/>
                        <a:ea typeface="Calibri"/>
                        <a:cs typeface="Times New Roman"/>
                      </a:endParaRPr>
                    </a:p>
                    <a:p>
                      <a:pPr algn="ctr">
                        <a:lnSpc>
                          <a:spcPct val="200000"/>
                        </a:lnSpc>
                        <a:spcAft>
                          <a:spcPts val="0"/>
                        </a:spcAft>
                        <a:tabLst>
                          <a:tab pos="2200275" algn="l"/>
                        </a:tabLst>
                      </a:pPr>
                      <a:r>
                        <a:rPr lang="es-PE" sz="800" dirty="0">
                          <a:latin typeface="Arial"/>
                          <a:ea typeface="Calibri"/>
                          <a:cs typeface="Times New Roman"/>
                        </a:rPr>
                        <a:t>20-mar</a:t>
                      </a:r>
                      <a:endParaRPr lang="es-EC" sz="800" dirty="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tabLst>
                          <a:tab pos="2200275" algn="l"/>
                        </a:tabLst>
                      </a:pPr>
                      <a:endParaRPr lang="es-PE" sz="800" dirty="0">
                        <a:latin typeface="Arial"/>
                        <a:ea typeface="Calibri"/>
                        <a:cs typeface="Times New Roman"/>
                      </a:endParaRPr>
                    </a:p>
                    <a:p>
                      <a:pPr algn="ctr">
                        <a:lnSpc>
                          <a:spcPct val="200000"/>
                        </a:lnSpc>
                        <a:spcAft>
                          <a:spcPts val="0"/>
                        </a:spcAft>
                        <a:tabLst>
                          <a:tab pos="2200275" algn="l"/>
                        </a:tabLst>
                      </a:pPr>
                      <a:r>
                        <a:rPr lang="es-PE" sz="800" dirty="0">
                          <a:latin typeface="Arial"/>
                          <a:ea typeface="Calibri"/>
                          <a:cs typeface="Times New Roman"/>
                        </a:rPr>
                        <a:t>Cuarto control Desfibrado</a:t>
                      </a:r>
                      <a:endParaRPr lang="es-EC" sz="800" dirty="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200000"/>
                        </a:lnSpc>
                        <a:spcAft>
                          <a:spcPts val="0"/>
                        </a:spcAft>
                        <a:tabLst>
                          <a:tab pos="2200275" algn="l"/>
                        </a:tabLst>
                      </a:pPr>
                      <a:endParaRPr lang="es-PE" sz="800" dirty="0">
                        <a:latin typeface="Arial"/>
                        <a:ea typeface="Calibri"/>
                        <a:cs typeface="Times New Roman"/>
                      </a:endParaRPr>
                    </a:p>
                    <a:p>
                      <a:pPr algn="just">
                        <a:lnSpc>
                          <a:spcPct val="200000"/>
                        </a:lnSpc>
                        <a:spcAft>
                          <a:spcPts val="0"/>
                        </a:spcAft>
                        <a:tabLst>
                          <a:tab pos="2200275" algn="l"/>
                        </a:tabLst>
                      </a:pPr>
                      <a:r>
                        <a:rPr lang="es-PE" sz="800" dirty="0">
                          <a:latin typeface="Arial"/>
                          <a:ea typeface="Calibri"/>
                          <a:cs typeface="Times New Roman"/>
                        </a:rPr>
                        <a:t>Fijar los valores de consumo de resina (kg / m³)  según hoja técnica del fabricante  </a:t>
                      </a:r>
                      <a:endParaRPr lang="es-EC" sz="800" dirty="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26999">
                <a:tc vMerge="1">
                  <a:txBody>
                    <a:bodyPr/>
                    <a:lstStyle/>
                    <a:p>
                      <a:endParaRPr lang="es-EC"/>
                    </a:p>
                  </a:txBody>
                  <a:tcPr/>
                </a:tc>
                <a:tc>
                  <a:txBody>
                    <a:bodyPr/>
                    <a:lstStyle/>
                    <a:p>
                      <a:pPr algn="l">
                        <a:lnSpc>
                          <a:spcPct val="200000"/>
                        </a:lnSpc>
                        <a:spcAft>
                          <a:spcPts val="0"/>
                        </a:spcAft>
                        <a:tabLst>
                          <a:tab pos="2200275" algn="l"/>
                        </a:tabLst>
                      </a:pPr>
                      <a:endParaRPr lang="es-PE" sz="1100" dirty="0">
                        <a:latin typeface="Arial"/>
                        <a:ea typeface="Calibri"/>
                        <a:cs typeface="Times New Roman"/>
                      </a:endParaRPr>
                    </a:p>
                    <a:p>
                      <a:pPr algn="l">
                        <a:lnSpc>
                          <a:spcPct val="200000"/>
                        </a:lnSpc>
                        <a:spcAft>
                          <a:spcPts val="0"/>
                        </a:spcAft>
                        <a:tabLst>
                          <a:tab pos="2200275" algn="l"/>
                        </a:tabLst>
                      </a:pPr>
                      <a:r>
                        <a:rPr lang="es-PE" sz="1100" dirty="0">
                          <a:latin typeface="Arial"/>
                          <a:ea typeface="Calibri"/>
                          <a:cs typeface="Times New Roman"/>
                        </a:rPr>
                        <a:t>Componente adicional de parafina</a:t>
                      </a:r>
                      <a:endParaRPr lang="es-EC" sz="1100" dirty="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200000"/>
                        </a:lnSpc>
                        <a:spcAft>
                          <a:spcPts val="0"/>
                        </a:spcAft>
                        <a:tabLst>
                          <a:tab pos="2200275" algn="l"/>
                        </a:tabLst>
                      </a:pPr>
                      <a:r>
                        <a:rPr lang="es-PE" sz="800">
                          <a:latin typeface="Arial"/>
                          <a:ea typeface="Calibri"/>
                          <a:cs typeface="Times New Roman"/>
                        </a:rPr>
                        <a:t>La parafina repele la humedad y mejora la   higroscopia  del tablero en ambientes  con humedad relativa alta</a:t>
                      </a:r>
                      <a:endParaRPr lang="es-EC" sz="80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tabLst>
                          <a:tab pos="2200275" algn="l"/>
                        </a:tabLst>
                      </a:pPr>
                      <a:endParaRPr lang="es-PE" sz="800" dirty="0" smtClean="0">
                        <a:latin typeface="Arial"/>
                        <a:ea typeface="Calibri"/>
                        <a:cs typeface="Times New Roman"/>
                      </a:endParaRPr>
                    </a:p>
                    <a:p>
                      <a:pPr algn="ctr">
                        <a:lnSpc>
                          <a:spcPct val="200000"/>
                        </a:lnSpc>
                        <a:spcAft>
                          <a:spcPts val="0"/>
                        </a:spcAft>
                        <a:tabLst>
                          <a:tab pos="2200275" algn="l"/>
                        </a:tabLst>
                      </a:pPr>
                      <a:r>
                        <a:rPr lang="es-PE" sz="800" dirty="0" smtClean="0">
                          <a:latin typeface="Arial"/>
                          <a:ea typeface="Calibri"/>
                          <a:cs typeface="Times New Roman"/>
                        </a:rPr>
                        <a:t>Líder </a:t>
                      </a:r>
                      <a:r>
                        <a:rPr lang="es-PE" sz="800" dirty="0">
                          <a:latin typeface="Arial"/>
                          <a:ea typeface="Calibri"/>
                          <a:cs typeface="Times New Roman"/>
                        </a:rPr>
                        <a:t>de proceso /</a:t>
                      </a:r>
                      <a:r>
                        <a:rPr lang="es-PE" sz="800" dirty="0">
                          <a:latin typeface="Calibri"/>
                          <a:ea typeface="Calibri"/>
                          <a:cs typeface="Times New Roman"/>
                        </a:rPr>
                        <a:t> </a:t>
                      </a:r>
                      <a:r>
                        <a:rPr lang="es-PE" sz="800" dirty="0">
                          <a:latin typeface="Arial"/>
                          <a:ea typeface="Calibri"/>
                          <a:cs typeface="Times New Roman"/>
                        </a:rPr>
                        <a:t>Laboratorista</a:t>
                      </a:r>
                      <a:endParaRPr lang="es-EC" sz="800" dirty="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tabLst>
                          <a:tab pos="2200275" algn="l"/>
                        </a:tabLst>
                      </a:pPr>
                      <a:endParaRPr lang="es-PE" sz="800" dirty="0">
                        <a:latin typeface="Arial"/>
                        <a:ea typeface="Calibri"/>
                        <a:cs typeface="Times New Roman"/>
                      </a:endParaRPr>
                    </a:p>
                    <a:p>
                      <a:pPr algn="ctr">
                        <a:lnSpc>
                          <a:spcPct val="200000"/>
                        </a:lnSpc>
                        <a:spcAft>
                          <a:spcPts val="0"/>
                        </a:spcAft>
                        <a:tabLst>
                          <a:tab pos="2200275" algn="l"/>
                        </a:tabLst>
                      </a:pPr>
                      <a:r>
                        <a:rPr lang="es-PE" sz="800" dirty="0">
                          <a:latin typeface="Arial"/>
                          <a:ea typeface="Calibri"/>
                          <a:cs typeface="Times New Roman"/>
                        </a:rPr>
                        <a:t>20-mar</a:t>
                      </a:r>
                      <a:endParaRPr lang="es-EC" sz="800" dirty="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tabLst>
                          <a:tab pos="2200275" algn="l"/>
                        </a:tabLst>
                      </a:pPr>
                      <a:endParaRPr lang="es-PE" sz="800" dirty="0">
                        <a:latin typeface="Arial"/>
                        <a:ea typeface="Calibri"/>
                        <a:cs typeface="Times New Roman"/>
                      </a:endParaRPr>
                    </a:p>
                    <a:p>
                      <a:pPr algn="ctr">
                        <a:lnSpc>
                          <a:spcPct val="200000"/>
                        </a:lnSpc>
                        <a:spcAft>
                          <a:spcPts val="0"/>
                        </a:spcAft>
                        <a:tabLst>
                          <a:tab pos="2200275" algn="l"/>
                        </a:tabLst>
                      </a:pPr>
                      <a:r>
                        <a:rPr lang="es-PE" sz="800" dirty="0">
                          <a:latin typeface="Arial"/>
                          <a:ea typeface="Calibri"/>
                          <a:cs typeface="Times New Roman"/>
                        </a:rPr>
                        <a:t>Cuarto control Desfibrado</a:t>
                      </a:r>
                      <a:endParaRPr lang="es-EC" sz="800" dirty="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200000"/>
                        </a:lnSpc>
                        <a:spcAft>
                          <a:spcPts val="0"/>
                        </a:spcAft>
                        <a:tabLst>
                          <a:tab pos="2200275" algn="l"/>
                        </a:tabLst>
                      </a:pPr>
                      <a:endParaRPr lang="es-PE" sz="800" dirty="0">
                        <a:latin typeface="Arial"/>
                        <a:ea typeface="Calibri"/>
                        <a:cs typeface="Times New Roman"/>
                      </a:endParaRPr>
                    </a:p>
                    <a:p>
                      <a:pPr algn="just">
                        <a:lnSpc>
                          <a:spcPct val="200000"/>
                        </a:lnSpc>
                        <a:spcAft>
                          <a:spcPts val="0"/>
                        </a:spcAft>
                        <a:tabLst>
                          <a:tab pos="2200275" algn="l"/>
                        </a:tabLst>
                      </a:pPr>
                      <a:r>
                        <a:rPr lang="es-PE" sz="800" dirty="0">
                          <a:latin typeface="Arial"/>
                          <a:ea typeface="Calibri"/>
                          <a:cs typeface="Times New Roman"/>
                        </a:rPr>
                        <a:t>Fijar los valores de consumo de parafina (kg / m³)  superiores al tablero estándar.  Verificar  efectividad con pruebas de  Hinchamiento (%)</a:t>
                      </a:r>
                      <a:endParaRPr lang="es-EC" sz="800" dirty="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44110">
                <a:tc vMerge="1">
                  <a:txBody>
                    <a:bodyPr/>
                    <a:lstStyle/>
                    <a:p>
                      <a:endParaRPr lang="es-EC"/>
                    </a:p>
                  </a:txBody>
                  <a:tcPr/>
                </a:tc>
                <a:tc>
                  <a:txBody>
                    <a:bodyPr/>
                    <a:lstStyle/>
                    <a:p>
                      <a:pPr algn="l">
                        <a:lnSpc>
                          <a:spcPct val="200000"/>
                        </a:lnSpc>
                        <a:spcAft>
                          <a:spcPts val="0"/>
                        </a:spcAft>
                        <a:tabLst>
                          <a:tab pos="2200275" algn="l"/>
                        </a:tabLst>
                      </a:pPr>
                      <a:endParaRPr lang="es-PE" sz="1100" dirty="0">
                        <a:latin typeface="Arial"/>
                        <a:ea typeface="Calibri"/>
                        <a:cs typeface="Times New Roman"/>
                      </a:endParaRPr>
                    </a:p>
                    <a:p>
                      <a:pPr algn="l">
                        <a:lnSpc>
                          <a:spcPct val="200000"/>
                        </a:lnSpc>
                        <a:spcAft>
                          <a:spcPts val="0"/>
                        </a:spcAft>
                        <a:tabLst>
                          <a:tab pos="2200275" algn="l"/>
                        </a:tabLst>
                      </a:pPr>
                      <a:r>
                        <a:rPr lang="es-PE" sz="1100" dirty="0">
                          <a:latin typeface="Arial"/>
                          <a:ea typeface="Calibri"/>
                          <a:cs typeface="Times New Roman"/>
                        </a:rPr>
                        <a:t>Catálisis   de la resina</a:t>
                      </a:r>
                      <a:endParaRPr lang="es-EC" sz="1100" dirty="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200000"/>
                        </a:lnSpc>
                        <a:spcAft>
                          <a:spcPts val="0"/>
                        </a:spcAft>
                        <a:tabLst>
                          <a:tab pos="2200275" algn="l"/>
                        </a:tabLst>
                      </a:pPr>
                      <a:r>
                        <a:rPr lang="es-PE" sz="800">
                          <a:latin typeface="Arial"/>
                          <a:ea typeface="Calibri"/>
                          <a:cs typeface="Times New Roman"/>
                        </a:rPr>
                        <a:t>Es necesario conocer el tiempo de  fraguado de la resina  y su cantidad de  catalizador a aplicarse para alcanzar  eficiencia en la resina</a:t>
                      </a:r>
                      <a:endParaRPr lang="es-EC" sz="80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tabLst>
                          <a:tab pos="2200275" algn="l"/>
                        </a:tabLst>
                      </a:pPr>
                      <a:endParaRPr lang="es-PE" sz="800" dirty="0" smtClean="0">
                        <a:latin typeface="Arial"/>
                        <a:ea typeface="Calibri"/>
                        <a:cs typeface="Times New Roman"/>
                      </a:endParaRPr>
                    </a:p>
                    <a:p>
                      <a:pPr algn="ctr">
                        <a:lnSpc>
                          <a:spcPct val="200000"/>
                        </a:lnSpc>
                        <a:spcAft>
                          <a:spcPts val="0"/>
                        </a:spcAft>
                        <a:tabLst>
                          <a:tab pos="2200275" algn="l"/>
                        </a:tabLst>
                      </a:pPr>
                      <a:endParaRPr lang="es-PE" sz="800" dirty="0" smtClean="0">
                        <a:latin typeface="Arial"/>
                        <a:ea typeface="Calibri"/>
                        <a:cs typeface="Times New Roman"/>
                      </a:endParaRPr>
                    </a:p>
                    <a:p>
                      <a:pPr algn="ctr">
                        <a:lnSpc>
                          <a:spcPct val="200000"/>
                        </a:lnSpc>
                        <a:spcAft>
                          <a:spcPts val="0"/>
                        </a:spcAft>
                        <a:tabLst>
                          <a:tab pos="2200275" algn="l"/>
                        </a:tabLst>
                      </a:pPr>
                      <a:r>
                        <a:rPr lang="es-PE" sz="800" dirty="0" smtClean="0">
                          <a:latin typeface="Arial"/>
                          <a:ea typeface="Calibri"/>
                          <a:cs typeface="Times New Roman"/>
                        </a:rPr>
                        <a:t>Laboratorista</a:t>
                      </a:r>
                      <a:endParaRPr lang="es-EC" sz="800" dirty="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tabLst>
                          <a:tab pos="2200275" algn="l"/>
                        </a:tabLst>
                      </a:pPr>
                      <a:endParaRPr lang="es-PE" sz="800" dirty="0">
                        <a:latin typeface="Arial"/>
                        <a:ea typeface="Calibri"/>
                        <a:cs typeface="Times New Roman"/>
                      </a:endParaRPr>
                    </a:p>
                    <a:p>
                      <a:pPr algn="ctr">
                        <a:lnSpc>
                          <a:spcPct val="200000"/>
                        </a:lnSpc>
                        <a:spcAft>
                          <a:spcPts val="0"/>
                        </a:spcAft>
                        <a:tabLst>
                          <a:tab pos="2200275" algn="l"/>
                        </a:tabLst>
                      </a:pPr>
                      <a:endParaRPr lang="es-PE" sz="800" dirty="0" smtClean="0">
                        <a:latin typeface="Arial"/>
                        <a:ea typeface="Calibri"/>
                        <a:cs typeface="Times New Roman"/>
                      </a:endParaRPr>
                    </a:p>
                    <a:p>
                      <a:pPr algn="ctr">
                        <a:lnSpc>
                          <a:spcPct val="200000"/>
                        </a:lnSpc>
                        <a:spcAft>
                          <a:spcPts val="0"/>
                        </a:spcAft>
                        <a:tabLst>
                          <a:tab pos="2200275" algn="l"/>
                        </a:tabLst>
                      </a:pPr>
                      <a:r>
                        <a:rPr lang="es-PE" sz="800" dirty="0" smtClean="0">
                          <a:latin typeface="Arial"/>
                          <a:ea typeface="Calibri"/>
                          <a:cs typeface="Times New Roman"/>
                        </a:rPr>
                        <a:t>18-mar</a:t>
                      </a:r>
                      <a:endParaRPr lang="es-EC" sz="800" dirty="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tabLst>
                          <a:tab pos="2200275" algn="l"/>
                        </a:tabLst>
                      </a:pPr>
                      <a:endParaRPr lang="es-PE" sz="800" dirty="0" smtClean="0">
                        <a:latin typeface="Arial"/>
                        <a:ea typeface="Calibri"/>
                        <a:cs typeface="Times New Roman"/>
                      </a:endParaRPr>
                    </a:p>
                    <a:p>
                      <a:pPr algn="ctr">
                        <a:lnSpc>
                          <a:spcPct val="200000"/>
                        </a:lnSpc>
                        <a:spcAft>
                          <a:spcPts val="0"/>
                        </a:spcAft>
                        <a:tabLst>
                          <a:tab pos="2200275" algn="l"/>
                        </a:tabLst>
                      </a:pPr>
                      <a:endParaRPr lang="es-PE" sz="800" dirty="0" smtClean="0">
                        <a:latin typeface="Arial"/>
                        <a:ea typeface="Calibri"/>
                        <a:cs typeface="Times New Roman"/>
                      </a:endParaRPr>
                    </a:p>
                    <a:p>
                      <a:pPr algn="ctr">
                        <a:lnSpc>
                          <a:spcPct val="200000"/>
                        </a:lnSpc>
                        <a:spcAft>
                          <a:spcPts val="0"/>
                        </a:spcAft>
                        <a:tabLst>
                          <a:tab pos="2200275" algn="l"/>
                        </a:tabLst>
                      </a:pPr>
                      <a:r>
                        <a:rPr lang="es-PE" sz="800" dirty="0" smtClean="0">
                          <a:latin typeface="Arial"/>
                          <a:ea typeface="Calibri"/>
                          <a:cs typeface="Times New Roman"/>
                        </a:rPr>
                        <a:t>Laboratorio </a:t>
                      </a:r>
                      <a:r>
                        <a:rPr lang="es-PE" sz="800" dirty="0">
                          <a:latin typeface="Arial"/>
                          <a:ea typeface="Calibri"/>
                          <a:cs typeface="Times New Roman"/>
                        </a:rPr>
                        <a:t>Cotopaxi</a:t>
                      </a:r>
                      <a:endParaRPr lang="es-EC" sz="800" dirty="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200000"/>
                        </a:lnSpc>
                        <a:spcAft>
                          <a:spcPts val="0"/>
                        </a:spcAft>
                        <a:tabLst>
                          <a:tab pos="2200275" algn="l"/>
                        </a:tabLst>
                      </a:pPr>
                      <a:r>
                        <a:rPr lang="es-PE" sz="800" dirty="0">
                          <a:latin typeface="Arial"/>
                          <a:ea typeface="Calibri"/>
                          <a:cs typeface="Times New Roman"/>
                        </a:rPr>
                        <a:t>Hacer pruebas de  gel para  determinadas  cantidades de catalizador, luego  graficar la curva  y definir los mejores puntos  </a:t>
                      </a:r>
                      <a:endParaRPr lang="es-EC" sz="800" dirty="0">
                        <a:latin typeface="Calibri"/>
                        <a:ea typeface="Calibri"/>
                        <a:cs typeface="Times New Roman"/>
                      </a:endParaRPr>
                    </a:p>
                  </a:txBody>
                  <a:tcPr marL="32848" marR="32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3 Rectángulo"/>
          <p:cNvSpPr/>
          <p:nvPr/>
        </p:nvSpPr>
        <p:spPr>
          <a:xfrm>
            <a:off x="2195513" y="1196752"/>
            <a:ext cx="6935787" cy="43043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3 Título"/>
          <p:cNvSpPr>
            <a:spLocks noGrp="1"/>
          </p:cNvSpPr>
          <p:nvPr>
            <p:ph type="body" sz="quarter" idx="13"/>
          </p:nvPr>
        </p:nvSpPr>
        <p:spPr bwMode="auto">
          <a:xfrm>
            <a:off x="1532384" y="409228"/>
            <a:ext cx="4551784" cy="5715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000" b="1" dirty="0" smtClean="0">
                <a:solidFill>
                  <a:srgbClr val="00B050"/>
                </a:solidFill>
                <a:latin typeface="Arial" charset="0"/>
                <a:ea typeface="ＭＳ Ｐゴシック" pitchFamily="34" charset="-128"/>
                <a:cs typeface="Arial" charset="0"/>
              </a:rPr>
              <a:t>DESPLIEGUE DE  OPERACIONES</a:t>
            </a:r>
            <a:endParaRPr lang="es-MX" sz="2000" b="1" dirty="0" smtClean="0">
              <a:solidFill>
                <a:srgbClr val="00B050"/>
              </a:solidFill>
              <a:latin typeface="Arial" charset="0"/>
              <a:ea typeface="ＭＳ Ｐゴシック" pitchFamily="34" charset="-128"/>
              <a:cs typeface="Arial" charset="0"/>
            </a:endParaRPr>
          </a:p>
        </p:txBody>
      </p:sp>
      <p:pic>
        <p:nvPicPr>
          <p:cNvPr id="39939" name="Imagen 16"/>
          <p:cNvPicPr>
            <a:picLocks noGrp="1" noChangeAspect="1" noChangeArrowheads="1"/>
          </p:cNvPicPr>
          <p:nvPr>
            <p:ph sz="quarter" idx="11"/>
          </p:nvPr>
        </p:nvPicPr>
        <p:blipFill>
          <a:blip r:embed="rId2" cstate="print"/>
          <a:srcRect/>
          <a:stretch>
            <a:fillRect/>
          </a:stretch>
        </p:blipFill>
        <p:spPr bwMode="auto">
          <a:xfrm>
            <a:off x="0" y="1268413"/>
            <a:ext cx="9144000" cy="5589587"/>
          </a:xfrm>
          <a:noFill/>
          <a:ln>
            <a:miter lim="800000"/>
            <a:headEnd/>
            <a:tailEnd/>
          </a:ln>
        </p:spPr>
      </p:pic>
      <p:sp>
        <p:nvSpPr>
          <p:cNvPr id="4" name="3 Llamada rectangular redondeada"/>
          <p:cNvSpPr/>
          <p:nvPr/>
        </p:nvSpPr>
        <p:spPr>
          <a:xfrm>
            <a:off x="3347864" y="5301208"/>
            <a:ext cx="2771775" cy="1368425"/>
          </a:xfrm>
          <a:prstGeom prst="wedgeRoundRectCallout">
            <a:avLst>
              <a:gd name="adj1" fmla="val 52858"/>
              <a:gd name="adj2" fmla="val -91102"/>
              <a:gd name="adj3" fmla="val 16667"/>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PE" sz="1400" b="1" dirty="0">
                <a:solidFill>
                  <a:schemeClr val="tx1"/>
                </a:solidFill>
              </a:rPr>
              <a:t>Consistió en diseñar y desarrollar todo el PROCESO que conlleva  producir un tablero MDF resistente a la humedad</a:t>
            </a:r>
            <a:endParaRPr lang="es-EC" sz="1400" b="1"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3 Título"/>
          <p:cNvSpPr>
            <a:spLocks noGrp="1"/>
          </p:cNvSpPr>
          <p:nvPr>
            <p:ph type="body" sz="quarter" idx="13"/>
          </p:nvPr>
        </p:nvSpPr>
        <p:spPr bwMode="auto">
          <a:xfrm>
            <a:off x="1619672" y="481236"/>
            <a:ext cx="4407768" cy="5715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000" b="1" dirty="0" smtClean="0">
                <a:solidFill>
                  <a:srgbClr val="00B050"/>
                </a:solidFill>
                <a:latin typeface="Arial" charset="0"/>
                <a:ea typeface="ＭＳ Ｐゴシック" pitchFamily="34" charset="-128"/>
                <a:cs typeface="Arial" charset="0"/>
              </a:rPr>
              <a:t>DESPLIEGUE DE  OPERACIONES</a:t>
            </a:r>
            <a:endParaRPr lang="es-MX" sz="2000" b="1" dirty="0" smtClean="0">
              <a:solidFill>
                <a:srgbClr val="00B050"/>
              </a:solidFill>
              <a:latin typeface="Arial" charset="0"/>
              <a:ea typeface="ＭＳ Ｐゴシック" pitchFamily="34" charset="-128"/>
              <a:cs typeface="Arial" charset="0"/>
            </a:endParaRPr>
          </a:p>
        </p:txBody>
      </p:sp>
      <p:pic>
        <p:nvPicPr>
          <p:cNvPr id="40963" name="Imagen 17"/>
          <p:cNvPicPr>
            <a:picLocks noGrp="1" noChangeAspect="1" noChangeArrowheads="1"/>
          </p:cNvPicPr>
          <p:nvPr>
            <p:ph sz="quarter" idx="12"/>
          </p:nvPr>
        </p:nvPicPr>
        <p:blipFill>
          <a:blip r:embed="rId2" cstate="print"/>
          <a:srcRect/>
          <a:stretch>
            <a:fillRect/>
          </a:stretch>
        </p:blipFill>
        <p:spPr bwMode="auto">
          <a:xfrm>
            <a:off x="0" y="1268413"/>
            <a:ext cx="9144000" cy="5589587"/>
          </a:xfrm>
          <a:noFill/>
          <a:ln>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3 Título"/>
          <p:cNvSpPr>
            <a:spLocks noGrp="1"/>
          </p:cNvSpPr>
          <p:nvPr>
            <p:ph type="body" sz="quarter" idx="13"/>
          </p:nvPr>
        </p:nvSpPr>
        <p:spPr bwMode="auto">
          <a:xfrm>
            <a:off x="1619672" y="481236"/>
            <a:ext cx="4407768" cy="5715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000" b="1" dirty="0" smtClean="0">
                <a:solidFill>
                  <a:srgbClr val="00B050"/>
                </a:solidFill>
                <a:latin typeface="Arial" charset="0"/>
                <a:ea typeface="ＭＳ Ｐゴシック" pitchFamily="34" charset="-128"/>
                <a:cs typeface="Arial" charset="0"/>
              </a:rPr>
              <a:t>PROTOCOLO   DE  PRUEBAS</a:t>
            </a:r>
            <a:endParaRPr lang="es-MX" sz="2000" b="1" dirty="0" smtClean="0">
              <a:solidFill>
                <a:srgbClr val="00B050"/>
              </a:solidFill>
              <a:latin typeface="Arial" charset="0"/>
              <a:ea typeface="ＭＳ Ｐゴシック" pitchFamily="34" charset="-128"/>
              <a:cs typeface="Arial" charset="0"/>
            </a:endParaRPr>
          </a:p>
        </p:txBody>
      </p:sp>
      <p:pic>
        <p:nvPicPr>
          <p:cNvPr id="6146" name="Picture 2"/>
          <p:cNvPicPr>
            <a:picLocks noGrp="1" noChangeAspect="1" noChangeArrowheads="1"/>
          </p:cNvPicPr>
          <p:nvPr>
            <p:ph sz="quarter" idx="12"/>
          </p:nvPr>
        </p:nvPicPr>
        <p:blipFill>
          <a:blip r:embed="rId2" cstate="print"/>
          <a:srcRect/>
          <a:stretch>
            <a:fillRect/>
          </a:stretch>
        </p:blipFill>
        <p:spPr bwMode="auto">
          <a:xfrm>
            <a:off x="0" y="1340768"/>
            <a:ext cx="8964488"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3 Título"/>
          <p:cNvSpPr>
            <a:spLocks noGrp="1"/>
          </p:cNvSpPr>
          <p:nvPr>
            <p:ph type="body" sz="quarter" idx="10"/>
          </p:nvPr>
        </p:nvSpPr>
        <p:spPr bwMode="auto">
          <a:xfrm>
            <a:off x="1548383" y="188640"/>
            <a:ext cx="4319761" cy="5715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000" dirty="0" smtClean="0">
                <a:solidFill>
                  <a:srgbClr val="00B050"/>
                </a:solidFill>
                <a:latin typeface="Arial" charset="0"/>
                <a:ea typeface="ＭＳ Ｐゴシック" pitchFamily="34" charset="-128"/>
                <a:cs typeface="Arial" charset="0"/>
              </a:rPr>
              <a:t>PRODUCCION  DEL TABLERO  MDF – RH</a:t>
            </a:r>
            <a:endParaRPr lang="es-MX" sz="2000" dirty="0" smtClean="0">
              <a:solidFill>
                <a:srgbClr val="00B050"/>
              </a:solidFill>
              <a:latin typeface="Arial" charset="0"/>
              <a:ea typeface="ＭＳ Ｐゴシック" pitchFamily="34" charset="-128"/>
              <a:cs typeface="Arial" charset="0"/>
            </a:endParaRPr>
          </a:p>
        </p:txBody>
      </p:sp>
      <p:pic>
        <p:nvPicPr>
          <p:cNvPr id="6" name="5 Imagen"/>
          <p:cNvPicPr>
            <a:picLocks noChangeAspect="1" noChangeArrowheads="1"/>
          </p:cNvPicPr>
          <p:nvPr/>
        </p:nvPicPr>
        <p:blipFill>
          <a:blip r:embed="rId2" cstate="print"/>
          <a:srcRect/>
          <a:stretch>
            <a:fillRect/>
          </a:stretch>
        </p:blipFill>
        <p:spPr bwMode="auto">
          <a:xfrm>
            <a:off x="0" y="1125538"/>
            <a:ext cx="9144000" cy="2808287"/>
          </a:xfrm>
          <a:prstGeom prst="rect">
            <a:avLst/>
          </a:prstGeom>
          <a:noFill/>
          <a:ln w="9525">
            <a:noFill/>
            <a:miter lim="800000"/>
            <a:headEnd/>
            <a:tailEnd/>
          </a:ln>
        </p:spPr>
      </p:pic>
      <p:pic>
        <p:nvPicPr>
          <p:cNvPr id="7" name="6 Imagen"/>
          <p:cNvPicPr>
            <a:picLocks noChangeAspect="1" noChangeArrowheads="1"/>
          </p:cNvPicPr>
          <p:nvPr/>
        </p:nvPicPr>
        <p:blipFill>
          <a:blip r:embed="rId3" cstate="print"/>
          <a:srcRect/>
          <a:stretch>
            <a:fillRect/>
          </a:stretch>
        </p:blipFill>
        <p:spPr bwMode="auto">
          <a:xfrm>
            <a:off x="0" y="4149725"/>
            <a:ext cx="9144000" cy="2708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3 Título"/>
          <p:cNvSpPr>
            <a:spLocks noGrp="1"/>
          </p:cNvSpPr>
          <p:nvPr>
            <p:ph type="body" sz="quarter" idx="10"/>
          </p:nvPr>
        </p:nvSpPr>
        <p:spPr bwMode="auto">
          <a:xfrm>
            <a:off x="1403648" y="404664"/>
            <a:ext cx="4679801" cy="648072"/>
          </a:xfrm>
          <a:noFill/>
          <a:ln>
            <a:miter lim="800000"/>
            <a:headEnd/>
            <a:tailEnd/>
          </a:ln>
        </p:spPr>
        <p:txBody>
          <a:bodyPr wrap="square" lIns="91440" tIns="45720" rIns="91440" bIns="45720" numCol="1" anchor="t" anchorCtr="0" compatLnSpc="1">
            <a:prstTxWarp prst="textNoShape">
              <a:avLst/>
            </a:prstTxWarp>
          </a:bodyPr>
          <a:lstStyle/>
          <a:p>
            <a:pPr algn="ctr"/>
            <a:r>
              <a:rPr lang="es-ES_tradnl" sz="2000" dirty="0" smtClean="0">
                <a:solidFill>
                  <a:srgbClr val="00B050"/>
                </a:solidFill>
                <a:latin typeface="Arial" charset="0"/>
                <a:ea typeface="ＭＳ Ｐゴシック" pitchFamily="34" charset="-128"/>
                <a:cs typeface="Arial" charset="0"/>
              </a:rPr>
              <a:t>ANÁLISIS ESTADÍSTICO DE RESULTADOS</a:t>
            </a:r>
            <a:endParaRPr lang="es-MX" sz="2000" dirty="0" smtClean="0">
              <a:solidFill>
                <a:srgbClr val="00B050"/>
              </a:solidFill>
              <a:latin typeface="Arial" charset="0"/>
              <a:ea typeface="ＭＳ Ｐゴシック" pitchFamily="34" charset="-128"/>
              <a:cs typeface="Arial" charset="0"/>
            </a:endParaRPr>
          </a:p>
        </p:txBody>
      </p:sp>
      <p:sp>
        <p:nvSpPr>
          <p:cNvPr id="4301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s-EC"/>
          </a:p>
        </p:txBody>
      </p:sp>
      <p:sp>
        <p:nvSpPr>
          <p:cNvPr id="43069" name="Rectangle 5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s-EC"/>
          </a:p>
        </p:txBody>
      </p:sp>
      <p:pic>
        <p:nvPicPr>
          <p:cNvPr id="7171" name="Picture 3"/>
          <p:cNvPicPr>
            <a:picLocks noChangeAspect="1" noChangeArrowheads="1"/>
          </p:cNvPicPr>
          <p:nvPr/>
        </p:nvPicPr>
        <p:blipFill>
          <a:blip r:embed="rId2" cstate="print"/>
          <a:srcRect/>
          <a:stretch>
            <a:fillRect/>
          </a:stretch>
        </p:blipFill>
        <p:spPr bwMode="auto">
          <a:xfrm>
            <a:off x="107504" y="1340768"/>
            <a:ext cx="8964488"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3 Título"/>
          <p:cNvSpPr>
            <a:spLocks noGrp="1"/>
          </p:cNvSpPr>
          <p:nvPr>
            <p:ph type="body" sz="quarter" idx="10"/>
          </p:nvPr>
        </p:nvSpPr>
        <p:spPr bwMode="auto">
          <a:xfrm>
            <a:off x="1403648" y="404664"/>
            <a:ext cx="4679801" cy="72008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000" dirty="0" smtClean="0">
                <a:solidFill>
                  <a:srgbClr val="00B050"/>
                </a:solidFill>
                <a:latin typeface="Arial" charset="0"/>
                <a:ea typeface="ＭＳ Ｐゴシック" pitchFamily="34" charset="-128"/>
                <a:cs typeface="Arial" charset="0"/>
              </a:rPr>
              <a:t>PRODUCCION  DEL TABLERO  MDF – </a:t>
            </a:r>
            <a:r>
              <a:rPr lang="es-ES_tradnl" sz="2000" dirty="0" smtClean="0">
                <a:solidFill>
                  <a:srgbClr val="00B050"/>
                </a:solidFill>
                <a:latin typeface="Arial" charset="0"/>
                <a:ea typeface="ＭＳ Ｐゴシック" pitchFamily="34" charset="-128"/>
                <a:cs typeface="Arial" charset="0"/>
              </a:rPr>
              <a:t>RH  15mm</a:t>
            </a:r>
            <a:endParaRPr lang="es-MX" sz="2000" dirty="0" smtClean="0">
              <a:solidFill>
                <a:srgbClr val="00B050"/>
              </a:solidFill>
              <a:latin typeface="Arial" charset="0"/>
              <a:ea typeface="ＭＳ Ｐゴシック" pitchFamily="34" charset="-128"/>
              <a:cs typeface="Arial" charset="0"/>
            </a:endParaRPr>
          </a:p>
        </p:txBody>
      </p:sp>
      <p:sp>
        <p:nvSpPr>
          <p:cNvPr id="4301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s-EC"/>
          </a:p>
        </p:txBody>
      </p:sp>
      <p:sp>
        <p:nvSpPr>
          <p:cNvPr id="7" name="6 Llamada de nube"/>
          <p:cNvSpPr/>
          <p:nvPr/>
        </p:nvSpPr>
        <p:spPr>
          <a:xfrm>
            <a:off x="5867400" y="1104900"/>
            <a:ext cx="3276600" cy="1119188"/>
          </a:xfrm>
          <a:prstGeom prst="cloudCallout">
            <a:avLst>
              <a:gd name="adj1" fmla="val 7074"/>
              <a:gd name="adj2" fmla="val 8277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b="1" dirty="0">
                <a:solidFill>
                  <a:schemeClr val="bg1"/>
                </a:solidFill>
              </a:rPr>
              <a:t>TABLERO CUMPLE NORMA TECNICA</a:t>
            </a:r>
          </a:p>
        </p:txBody>
      </p:sp>
      <p:sp>
        <p:nvSpPr>
          <p:cNvPr id="43069" name="Rectangle 5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s-EC"/>
          </a:p>
        </p:txBody>
      </p:sp>
      <p:pic>
        <p:nvPicPr>
          <p:cNvPr id="7170" name="Picture 2"/>
          <p:cNvPicPr>
            <a:picLocks noChangeAspect="1" noChangeArrowheads="1"/>
          </p:cNvPicPr>
          <p:nvPr/>
        </p:nvPicPr>
        <p:blipFill>
          <a:blip r:embed="rId2" cstate="print"/>
          <a:srcRect/>
          <a:stretch>
            <a:fillRect/>
          </a:stretch>
        </p:blipFill>
        <p:spPr bwMode="auto">
          <a:xfrm>
            <a:off x="179512" y="2492896"/>
            <a:ext cx="8964488" cy="3816424"/>
          </a:xfrm>
          <a:prstGeom prst="rect">
            <a:avLst/>
          </a:prstGeom>
          <a:noFill/>
          <a:ln w="9525">
            <a:noFill/>
            <a:miter lim="800000"/>
            <a:headEnd/>
            <a:tailEnd/>
          </a:ln>
        </p:spPr>
      </p:pic>
      <p:sp>
        <p:nvSpPr>
          <p:cNvPr id="13" name="12 Rectángulo"/>
          <p:cNvSpPr/>
          <p:nvPr/>
        </p:nvSpPr>
        <p:spPr>
          <a:xfrm>
            <a:off x="2411760" y="2492896"/>
            <a:ext cx="1080120" cy="3600400"/>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
        <p:nvSpPr>
          <p:cNvPr id="14" name="13 Rectángulo"/>
          <p:cNvSpPr/>
          <p:nvPr/>
        </p:nvSpPr>
        <p:spPr>
          <a:xfrm>
            <a:off x="3635896" y="2492896"/>
            <a:ext cx="1080120" cy="3600400"/>
          </a:xfrm>
          <a:prstGeom prst="rect">
            <a:avLst/>
          </a:prstGeom>
          <a:noFill/>
          <a:ln w="57150">
            <a:solidFill>
              <a:srgbClr val="05FB4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
        <p:nvSpPr>
          <p:cNvPr id="15" name="14 Rectángulo"/>
          <p:cNvSpPr/>
          <p:nvPr/>
        </p:nvSpPr>
        <p:spPr>
          <a:xfrm>
            <a:off x="7380312" y="2492896"/>
            <a:ext cx="1691680" cy="3816424"/>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ox(in)">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ox(i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autoUpdateAnimBg="0"/>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3 Título"/>
          <p:cNvSpPr>
            <a:spLocks noGrp="1"/>
          </p:cNvSpPr>
          <p:nvPr>
            <p:ph type="body" sz="quarter" idx="10"/>
          </p:nvPr>
        </p:nvSpPr>
        <p:spPr bwMode="auto">
          <a:xfrm>
            <a:off x="1403648" y="476672"/>
            <a:ext cx="4679801" cy="5715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000" dirty="0" smtClean="0">
                <a:solidFill>
                  <a:srgbClr val="00B050"/>
                </a:solidFill>
                <a:latin typeface="Arial" charset="0"/>
                <a:ea typeface="ＭＳ Ｐゴシック" pitchFamily="34" charset="-128"/>
                <a:cs typeface="Arial" charset="0"/>
              </a:rPr>
              <a:t>EVALUACION DE  SATISFACCION DEL  CLIENTE</a:t>
            </a:r>
            <a:endParaRPr lang="es-MX" sz="2000" dirty="0" smtClean="0">
              <a:solidFill>
                <a:srgbClr val="00B050"/>
              </a:solidFill>
              <a:latin typeface="Arial" charset="0"/>
              <a:ea typeface="ＭＳ Ｐゴシック" pitchFamily="34" charset="-128"/>
              <a:cs typeface="Arial" charset="0"/>
            </a:endParaRPr>
          </a:p>
        </p:txBody>
      </p:sp>
      <p:pic>
        <p:nvPicPr>
          <p:cNvPr id="44035" name="4 Imagen"/>
          <p:cNvPicPr>
            <a:picLocks noChangeAspect="1" noChangeArrowheads="1"/>
          </p:cNvPicPr>
          <p:nvPr/>
        </p:nvPicPr>
        <p:blipFill>
          <a:blip r:embed="rId2" cstate="print"/>
          <a:srcRect/>
          <a:stretch>
            <a:fillRect/>
          </a:stretch>
        </p:blipFill>
        <p:spPr bwMode="auto">
          <a:xfrm>
            <a:off x="0" y="1341438"/>
            <a:ext cx="6732588" cy="5516562"/>
          </a:xfrm>
          <a:prstGeom prst="rect">
            <a:avLst/>
          </a:prstGeom>
          <a:noFill/>
          <a:ln w="9525">
            <a:solidFill>
              <a:schemeClr val="tx1"/>
            </a:solidFill>
            <a:miter lim="800000"/>
            <a:headEnd/>
            <a:tailEnd/>
          </a:ln>
        </p:spPr>
      </p:pic>
      <p:sp>
        <p:nvSpPr>
          <p:cNvPr id="6" name="5 Llamada con línea 2 (borde y barra de énfasis)"/>
          <p:cNvSpPr/>
          <p:nvPr/>
        </p:nvSpPr>
        <p:spPr>
          <a:xfrm>
            <a:off x="7019925" y="2060575"/>
            <a:ext cx="2124075" cy="1655763"/>
          </a:xfrm>
          <a:prstGeom prst="accentBorderCallout2">
            <a:avLst>
              <a:gd name="adj1" fmla="val 18750"/>
              <a:gd name="adj2" fmla="val -8333"/>
              <a:gd name="adj3" fmla="val 18750"/>
              <a:gd name="adj4" fmla="val -16667"/>
              <a:gd name="adj5" fmla="val 79124"/>
              <a:gd name="adj6" fmla="val -234128"/>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b="1" dirty="0">
                <a:solidFill>
                  <a:srgbClr val="FF0000"/>
                </a:solidFill>
              </a:rPr>
              <a:t>CLIENTE  EN  COLOMBIA  VALIDA LA CALIDAD DEL TABLERO  RH ,   ES EXCELENTE…. </a:t>
            </a:r>
          </a:p>
        </p:txBody>
      </p:sp>
      <p:sp>
        <p:nvSpPr>
          <p:cNvPr id="7" name="6 Rectángulo"/>
          <p:cNvSpPr/>
          <p:nvPr/>
        </p:nvSpPr>
        <p:spPr>
          <a:xfrm>
            <a:off x="539750" y="6308725"/>
            <a:ext cx="5832475" cy="360363"/>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22"/>
          <p:cNvSpPr txBox="1">
            <a:spLocks/>
          </p:cNvSpPr>
          <p:nvPr/>
        </p:nvSpPr>
        <p:spPr bwMode="auto">
          <a:xfrm>
            <a:off x="1547664" y="404664"/>
            <a:ext cx="1944216" cy="792088"/>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MX" b="1" i="0" u="none" strike="noStrike" kern="1200" cap="none" spc="0" normalizeH="0" baseline="0" noProof="0" dirty="0" smtClean="0">
                <a:ln>
                  <a:noFill/>
                </a:ln>
                <a:solidFill>
                  <a:schemeClr val="accent6">
                    <a:lumMod val="75000"/>
                  </a:schemeClr>
                </a:solidFill>
                <a:effectLst/>
                <a:uLnTx/>
                <a:uFillTx/>
                <a:latin typeface="Arial" pitchFamily="34" charset="0"/>
                <a:ea typeface="ＭＳ Ｐゴシック" pitchFamily="34" charset="-128"/>
                <a:cs typeface="Arial" pitchFamily="34" charset="0"/>
              </a:rPr>
              <a:t> </a:t>
            </a:r>
            <a:endParaRPr kumimoji="0" lang="es-MX" sz="1600" b="1" i="0" u="none" strike="noStrike" kern="1200" cap="none" spc="0" normalizeH="0" baseline="0" noProof="0" dirty="0" smtClean="0">
              <a:ln>
                <a:noFill/>
              </a:ln>
              <a:solidFill>
                <a:schemeClr val="accent6">
                  <a:lumMod val="75000"/>
                </a:schemeClr>
              </a:solidFill>
              <a:effectLst/>
              <a:uLnTx/>
              <a:uFillTx/>
              <a:latin typeface="Arial" pitchFamily="34" charset="0"/>
              <a:ea typeface="ＭＳ Ｐゴシック" pitchFamily="34" charset="-128"/>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tabLst/>
              <a:defRPr/>
            </a:pPr>
            <a:r>
              <a:rPr lang="es-MX" b="1" dirty="0" smtClean="0">
                <a:solidFill>
                  <a:schemeClr val="accent6">
                    <a:lumMod val="75000"/>
                  </a:schemeClr>
                </a:solidFill>
                <a:latin typeface="Arial" pitchFamily="34" charset="0"/>
                <a:ea typeface="ＭＳ Ｐゴシック" pitchFamily="34" charset="-128"/>
                <a:cs typeface="Arial" pitchFamily="34" charset="0"/>
              </a:rPr>
              <a:t>CAPITULO I</a:t>
            </a:r>
          </a:p>
          <a:p>
            <a:pPr marL="342900" indent="-342900">
              <a:spcBef>
                <a:spcPct val="20000"/>
              </a:spcBef>
            </a:pPr>
            <a:endParaRPr lang="es-MX" sz="1600" dirty="0" smtClean="0">
              <a:latin typeface="Arial" pitchFamily="34" charset="0"/>
              <a:ea typeface="ＭＳ Ｐゴシック" pitchFamily="34" charset="-128"/>
              <a:cs typeface="Arial" pitchFamily="34" charset="0"/>
            </a:endParaRPr>
          </a:p>
          <a:p>
            <a:pPr marL="800100" lvl="1" indent="-342900">
              <a:spcBef>
                <a:spcPct val="20000"/>
              </a:spcBef>
              <a:buFont typeface="Arial" pitchFamily="34" charset="0"/>
              <a:buChar char="•"/>
            </a:pPr>
            <a:endParaRPr lang="es-MX" sz="1600" dirty="0" smtClean="0">
              <a:latin typeface="Arial" pitchFamily="34" charset="0"/>
              <a:ea typeface="ＭＳ Ｐゴシック" pitchFamily="34" charset="-128"/>
              <a:cs typeface="Arial" pitchFamily="34" charset="0"/>
            </a:endParaRPr>
          </a:p>
        </p:txBody>
      </p:sp>
      <p:sp>
        <p:nvSpPr>
          <p:cNvPr id="3" name="Marcador de texto 22"/>
          <p:cNvSpPr txBox="1">
            <a:spLocks/>
          </p:cNvSpPr>
          <p:nvPr/>
        </p:nvSpPr>
        <p:spPr bwMode="auto">
          <a:xfrm>
            <a:off x="251520" y="1484784"/>
            <a:ext cx="7467600" cy="4824536"/>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marL="342900" marR="0" lvl="0" indent="-342900" defTabSz="914400" rtl="0" eaLnBrk="1" fontAlgn="auto" latinLnBrk="0" hangingPunct="1">
              <a:lnSpc>
                <a:spcPct val="100000"/>
              </a:lnSpc>
              <a:spcBef>
                <a:spcPct val="20000"/>
              </a:spcBef>
              <a:spcAft>
                <a:spcPts val="0"/>
              </a:spcAft>
              <a:buClrTx/>
              <a:buSzTx/>
              <a:tabLst/>
              <a:defRPr/>
            </a:pPr>
            <a:r>
              <a:rPr lang="es-MX" sz="2400" b="1" dirty="0" smtClean="0">
                <a:solidFill>
                  <a:srgbClr val="00B050"/>
                </a:solidFill>
                <a:latin typeface="Arial" pitchFamily="34" charset="0"/>
                <a:ea typeface="ＭＳ Ｐゴシック" pitchFamily="34" charset="-128"/>
                <a:cs typeface="Arial" pitchFamily="34" charset="0"/>
              </a:rPr>
              <a:t>Descripción </a:t>
            </a:r>
            <a:r>
              <a:rPr lang="es-MX" sz="2400" b="1" dirty="0" smtClean="0">
                <a:solidFill>
                  <a:srgbClr val="00B050"/>
                </a:solidFill>
                <a:latin typeface="Arial" pitchFamily="34" charset="0"/>
                <a:ea typeface="ＭＳ Ｐゴシック" pitchFamily="34" charset="-128"/>
                <a:cs typeface="Arial" pitchFamily="34" charset="0"/>
              </a:rPr>
              <a:t>del </a:t>
            </a:r>
            <a:r>
              <a:rPr lang="es-MX" sz="2400" b="1" dirty="0" smtClean="0">
                <a:solidFill>
                  <a:srgbClr val="00B050"/>
                </a:solidFill>
                <a:latin typeface="Arial" pitchFamily="34" charset="0"/>
                <a:ea typeface="ＭＳ Ｐゴシック" pitchFamily="34" charset="-128"/>
                <a:cs typeface="Arial" pitchFamily="34" charset="0"/>
              </a:rPr>
              <a:t>Problema</a:t>
            </a:r>
          </a:p>
          <a:p>
            <a:pPr marL="342900" marR="0" lvl="0" indent="-342900" defTabSz="914400" rtl="0" eaLnBrk="1" fontAlgn="auto" latinLnBrk="0" hangingPunct="1">
              <a:lnSpc>
                <a:spcPct val="100000"/>
              </a:lnSpc>
              <a:spcBef>
                <a:spcPct val="20000"/>
              </a:spcBef>
              <a:spcAft>
                <a:spcPts val="0"/>
              </a:spcAft>
              <a:buClrTx/>
              <a:buSzTx/>
              <a:tabLst/>
              <a:defRPr/>
            </a:pPr>
            <a:endParaRPr lang="es-MX" sz="1600" b="1" dirty="0" smtClean="0">
              <a:solidFill>
                <a:srgbClr val="00B050"/>
              </a:solidFill>
              <a:latin typeface="Arial" pitchFamily="34" charset="0"/>
              <a:ea typeface="ＭＳ Ｐゴシック" pitchFamily="34" charset="-128"/>
              <a:cs typeface="Arial" pitchFamily="34" charset="0"/>
            </a:endParaRPr>
          </a:p>
          <a:p>
            <a:pPr marL="342900" lvl="0" indent="-342900" algn="just">
              <a:spcBef>
                <a:spcPct val="20000"/>
              </a:spcBef>
              <a:buFontTx/>
              <a:buChar char="-"/>
            </a:pPr>
            <a:r>
              <a:rPr lang="es-ES_tradnl" sz="2000" b="1" dirty="0" smtClean="0">
                <a:latin typeface="Arial" pitchFamily="34" charset="0"/>
                <a:ea typeface="ＭＳ Ｐゴシック" pitchFamily="34" charset="-128"/>
                <a:cs typeface="Arial" pitchFamily="34" charset="0"/>
              </a:rPr>
              <a:t>Desabastecimiento </a:t>
            </a:r>
            <a:r>
              <a:rPr lang="es-ES_tradnl" sz="2000" b="1" dirty="0" smtClean="0">
                <a:latin typeface="Arial" pitchFamily="34" charset="0"/>
                <a:ea typeface="ＭＳ Ｐゴシック" pitchFamily="34" charset="-128"/>
                <a:cs typeface="Arial" pitchFamily="34" charset="0"/>
              </a:rPr>
              <a:t>de </a:t>
            </a:r>
            <a:r>
              <a:rPr lang="es-MX" sz="2000" b="1" dirty="0" smtClean="0">
                <a:latin typeface="Arial" pitchFamily="34" charset="0"/>
                <a:ea typeface="ＭＳ Ｐゴシック" pitchFamily="34" charset="-128"/>
                <a:cs typeface="Arial" pitchFamily="34" charset="0"/>
              </a:rPr>
              <a:t>productos de fibras de madera MDF que sean resistentes a la humedad </a:t>
            </a:r>
            <a:r>
              <a:rPr lang="es-ES_tradnl" sz="2000" b="1" dirty="0" smtClean="0">
                <a:latin typeface="Arial" pitchFamily="34" charset="0"/>
                <a:ea typeface="ＭＳ Ｐゴシック" pitchFamily="34" charset="-128"/>
                <a:cs typeface="Arial" pitchFamily="34" charset="0"/>
              </a:rPr>
              <a:t>en los mercados de Ecuador y </a:t>
            </a:r>
            <a:r>
              <a:rPr lang="es-ES_tradnl" sz="2000" b="1" dirty="0" smtClean="0">
                <a:latin typeface="Arial" pitchFamily="34" charset="0"/>
                <a:ea typeface="ＭＳ Ｐゴシック" pitchFamily="34" charset="-128"/>
                <a:cs typeface="Arial" pitchFamily="34" charset="0"/>
              </a:rPr>
              <a:t>Colombia</a:t>
            </a:r>
            <a:endParaRPr lang="es-MX" sz="2000" b="1" dirty="0" smtClean="0">
              <a:latin typeface="Arial" pitchFamily="34" charset="0"/>
              <a:ea typeface="ＭＳ Ｐゴシック" pitchFamily="34" charset="-128"/>
              <a:cs typeface="Arial" pitchFamily="34" charset="0"/>
            </a:endParaRPr>
          </a:p>
          <a:p>
            <a:pPr marL="342900" lvl="0" indent="-342900" algn="just">
              <a:spcBef>
                <a:spcPct val="20000"/>
              </a:spcBef>
              <a:buFontTx/>
              <a:buChar char="-"/>
            </a:pPr>
            <a:r>
              <a:rPr lang="es-MX" sz="2000" b="1" dirty="0" smtClean="0">
                <a:latin typeface="Arial" pitchFamily="34" charset="0"/>
                <a:ea typeface="ＭＳ Ｐゴシック" pitchFamily="34" charset="-128"/>
                <a:cs typeface="Arial" pitchFamily="34" charset="0"/>
              </a:rPr>
              <a:t>La competencia ya ha desarrollado y lo tiene en el mercado MDF resistente a la humedad (ventaja competitiva)</a:t>
            </a:r>
          </a:p>
          <a:p>
            <a:pPr marL="342900" lvl="0" indent="-342900" algn="just">
              <a:spcBef>
                <a:spcPct val="20000"/>
              </a:spcBef>
              <a:buFontTx/>
              <a:buChar char="-"/>
            </a:pPr>
            <a:r>
              <a:rPr lang="es-MX" sz="2000" b="1" dirty="0" smtClean="0">
                <a:latin typeface="Arial" pitchFamily="34" charset="0"/>
                <a:ea typeface="ＭＳ Ｐゴシック" pitchFamily="34" charset="-128"/>
                <a:cs typeface="Arial" pitchFamily="34" charset="0"/>
              </a:rPr>
              <a:t>Los clientes de Aglomerados Cotopaxi S.A  empiezan a generar demanda sobre este nuevo producto</a:t>
            </a:r>
            <a:endParaRPr lang="es-MX" sz="2000" b="1" dirty="0" smtClean="0">
              <a:latin typeface="Arial" pitchFamily="34" charset="0"/>
              <a:ea typeface="ＭＳ Ｐゴシック" pitchFamily="34" charset="-128"/>
              <a:cs typeface="Arial" pitchFamily="34" charset="0"/>
            </a:endParaRPr>
          </a:p>
          <a:p>
            <a:pPr marL="342900" indent="-342900" algn="just">
              <a:spcBef>
                <a:spcPct val="20000"/>
              </a:spcBef>
              <a:buFontTx/>
              <a:buChar char="-"/>
            </a:pPr>
            <a:r>
              <a:rPr lang="es-MX" sz="2000" b="1" dirty="0" smtClean="0">
                <a:latin typeface="Arial" pitchFamily="34" charset="0"/>
                <a:ea typeface="ＭＳ Ｐゴシック" pitchFamily="34" charset="-128"/>
                <a:cs typeface="Arial" pitchFamily="34" charset="0"/>
              </a:rPr>
              <a:t>No se conocer aún cuáles </a:t>
            </a:r>
            <a:r>
              <a:rPr lang="es-MX" sz="2000" b="1" dirty="0" smtClean="0">
                <a:latin typeface="Arial" pitchFamily="34" charset="0"/>
                <a:ea typeface="ＭＳ Ｐゴシック" pitchFamily="34" charset="-128"/>
                <a:cs typeface="Arial" pitchFamily="34" charset="0"/>
              </a:rPr>
              <a:t>son las características de calidad  que los clientes están buscando o que esperan del nuevo </a:t>
            </a:r>
            <a:r>
              <a:rPr lang="es-MX" sz="2000" b="1" dirty="0" smtClean="0">
                <a:latin typeface="Arial" pitchFamily="34" charset="0"/>
                <a:ea typeface="ＭＳ Ｐゴシック" pitchFamily="34" charset="-128"/>
                <a:cs typeface="Arial" pitchFamily="34" charset="0"/>
              </a:rPr>
              <a:t>producto</a:t>
            </a:r>
          </a:p>
          <a:p>
            <a:pPr marL="342900" marR="0" lvl="0" indent="-342900" defTabSz="914400" rtl="0" eaLnBrk="1" fontAlgn="auto" latinLnBrk="0" hangingPunct="1">
              <a:lnSpc>
                <a:spcPct val="100000"/>
              </a:lnSpc>
              <a:spcBef>
                <a:spcPct val="20000"/>
              </a:spcBef>
              <a:spcAft>
                <a:spcPts val="0"/>
              </a:spcAft>
              <a:buClrTx/>
              <a:buSzTx/>
              <a:buFontTx/>
              <a:buChar char="-"/>
              <a:tabLst/>
              <a:defRPr/>
            </a:pPr>
            <a:endParaRPr lang="es-MX" sz="1600" b="1" dirty="0" smtClean="0">
              <a:solidFill>
                <a:srgbClr val="00B050"/>
              </a:solidFill>
              <a:latin typeface="Arial" pitchFamily="34" charset="0"/>
              <a:ea typeface="ＭＳ Ｐゴシック" pitchFamily="34" charset="-128"/>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lang="es-MX" sz="1600" dirty="0" smtClean="0">
              <a:latin typeface="Arial" pitchFamily="34" charset="0"/>
              <a:ea typeface="ＭＳ Ｐゴシック" pitchFamily="34" charset="-128"/>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lang="es-MX" sz="1600" dirty="0" smtClean="0">
              <a:latin typeface="Arial" pitchFamily="34" charset="0"/>
              <a:ea typeface="ＭＳ Ｐゴシック" pitchFamily="34" charset="-128"/>
              <a:cs typeface="Arial" pitchFamily="34" charset="0"/>
            </a:endParaRPr>
          </a:p>
          <a:p>
            <a:pPr marL="800100" lvl="1" indent="-342900">
              <a:spcBef>
                <a:spcPct val="20000"/>
              </a:spcBef>
            </a:pPr>
            <a:endParaRPr lang="es-MX" sz="1600" dirty="0"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3 Título"/>
          <p:cNvSpPr>
            <a:spLocks noGrp="1"/>
          </p:cNvSpPr>
          <p:nvPr>
            <p:ph type="body" sz="quarter" idx="10"/>
          </p:nvPr>
        </p:nvSpPr>
        <p:spPr bwMode="auto">
          <a:xfrm>
            <a:off x="1403648" y="404664"/>
            <a:ext cx="4679801" cy="5715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000" dirty="0" smtClean="0">
                <a:solidFill>
                  <a:srgbClr val="00B050"/>
                </a:solidFill>
                <a:latin typeface="Arial" charset="0"/>
                <a:ea typeface="ＭＳ Ｐゴシック" pitchFamily="34" charset="-128"/>
                <a:cs typeface="Arial" charset="0"/>
              </a:rPr>
              <a:t>EVALUACION DE  SATISFACCION DEL  CLIENTE</a:t>
            </a:r>
            <a:endParaRPr lang="es-MX" sz="2000" dirty="0" smtClean="0">
              <a:solidFill>
                <a:srgbClr val="00B050"/>
              </a:solidFill>
              <a:latin typeface="Arial" charset="0"/>
              <a:ea typeface="ＭＳ Ｐゴシック" pitchFamily="34" charset="-128"/>
              <a:cs typeface="Arial" charset="0"/>
            </a:endParaRPr>
          </a:p>
        </p:txBody>
      </p:sp>
      <p:pic>
        <p:nvPicPr>
          <p:cNvPr id="45059" name="8 Imagen"/>
          <p:cNvPicPr>
            <a:picLocks noChangeAspect="1" noChangeArrowheads="1"/>
          </p:cNvPicPr>
          <p:nvPr/>
        </p:nvPicPr>
        <p:blipFill>
          <a:blip r:embed="rId2" cstate="print"/>
          <a:srcRect/>
          <a:stretch>
            <a:fillRect/>
          </a:stretch>
        </p:blipFill>
        <p:spPr bwMode="auto">
          <a:xfrm>
            <a:off x="0" y="1268413"/>
            <a:ext cx="9144000" cy="5589587"/>
          </a:xfrm>
          <a:prstGeom prst="rect">
            <a:avLst/>
          </a:prstGeom>
          <a:noFill/>
          <a:ln w="9525">
            <a:solidFill>
              <a:schemeClr val="accent1"/>
            </a:solidFill>
            <a:miter lim="800000"/>
            <a:headEnd/>
            <a:tailEnd/>
          </a:ln>
        </p:spPr>
      </p:pic>
      <p:sp>
        <p:nvSpPr>
          <p:cNvPr id="11" name="10 Llamada de nube"/>
          <p:cNvSpPr/>
          <p:nvPr/>
        </p:nvSpPr>
        <p:spPr>
          <a:xfrm>
            <a:off x="6264275" y="2492375"/>
            <a:ext cx="2879725" cy="2439988"/>
          </a:xfrm>
          <a:prstGeom prst="cloudCallout">
            <a:avLst>
              <a:gd name="adj1" fmla="val -103583"/>
              <a:gd name="adj2" fmla="val -37823"/>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b="1" dirty="0">
                <a:solidFill>
                  <a:srgbClr val="FF0000"/>
                </a:solidFill>
              </a:rPr>
              <a:t>Cliente  Ecuador</a:t>
            </a:r>
          </a:p>
          <a:p>
            <a:pPr algn="ctr">
              <a:defRPr/>
            </a:pPr>
            <a:r>
              <a:rPr lang="es-EC" b="1" dirty="0">
                <a:solidFill>
                  <a:srgbClr val="FF0000"/>
                </a:solidFill>
              </a:rPr>
              <a:t>OPORTUNIDAD DE MEJORA…. </a:t>
            </a:r>
          </a:p>
          <a:p>
            <a:pPr algn="ctr">
              <a:defRPr/>
            </a:pPr>
            <a:r>
              <a:rPr lang="es-EC" b="1" dirty="0">
                <a:solidFill>
                  <a:schemeClr val="tx1"/>
                </a:solidFill>
              </a:rPr>
              <a:t>Bajar un poco la intensidad del color  verde</a:t>
            </a:r>
            <a:endParaRPr lang="es-EC"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3 Título"/>
          <p:cNvSpPr>
            <a:spLocks noGrp="1"/>
          </p:cNvSpPr>
          <p:nvPr>
            <p:ph type="body" sz="quarter" idx="10"/>
          </p:nvPr>
        </p:nvSpPr>
        <p:spPr bwMode="auto">
          <a:xfrm>
            <a:off x="1476375" y="533400"/>
            <a:ext cx="4535488" cy="5715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000" smtClean="0">
                <a:solidFill>
                  <a:srgbClr val="00B050"/>
                </a:solidFill>
                <a:latin typeface="Arial" charset="0"/>
                <a:ea typeface="ＭＳ Ｐゴシック" pitchFamily="34" charset="-128"/>
                <a:cs typeface="Arial" charset="0"/>
              </a:rPr>
              <a:t>PLAN DE MEJORA</a:t>
            </a:r>
            <a:endParaRPr lang="es-MX" sz="2000" smtClean="0">
              <a:solidFill>
                <a:srgbClr val="00B050"/>
              </a:solidFill>
              <a:latin typeface="Arial" charset="0"/>
              <a:ea typeface="ＭＳ Ｐゴシック" pitchFamily="34" charset="-128"/>
              <a:cs typeface="Arial" charset="0"/>
            </a:endParaRPr>
          </a:p>
        </p:txBody>
      </p:sp>
      <p:pic>
        <p:nvPicPr>
          <p:cNvPr id="46083" name="Picture 2"/>
          <p:cNvPicPr>
            <a:picLocks noChangeAspect="1" noChangeArrowheads="1"/>
          </p:cNvPicPr>
          <p:nvPr/>
        </p:nvPicPr>
        <p:blipFill>
          <a:blip r:embed="rId2" cstate="print"/>
          <a:srcRect/>
          <a:stretch>
            <a:fillRect/>
          </a:stretch>
        </p:blipFill>
        <p:spPr bwMode="auto">
          <a:xfrm>
            <a:off x="611188" y="1341438"/>
            <a:ext cx="8245475" cy="5516562"/>
          </a:xfrm>
          <a:prstGeom prst="rect">
            <a:avLst/>
          </a:prstGeom>
          <a:noFill/>
          <a:ln w="9525">
            <a:noFill/>
            <a:miter lim="800000"/>
            <a:headEnd/>
            <a:tailEnd/>
          </a:ln>
        </p:spPr>
      </p:pic>
      <p:sp>
        <p:nvSpPr>
          <p:cNvPr id="6" name="5 Llamada de nube"/>
          <p:cNvSpPr/>
          <p:nvPr/>
        </p:nvSpPr>
        <p:spPr>
          <a:xfrm>
            <a:off x="5652120" y="1268760"/>
            <a:ext cx="3348037" cy="2439988"/>
          </a:xfrm>
          <a:prstGeom prst="cloudCallout">
            <a:avLst>
              <a:gd name="adj1" fmla="val -83512"/>
              <a:gd name="adj2" fmla="val -61447"/>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PE" dirty="0">
                <a:solidFill>
                  <a:srgbClr val="FF0000"/>
                </a:solidFill>
              </a:rPr>
              <a:t>Se  redujo en un   15% el colorante en la aplicación, de 0.4kg/mᶟ a 0.34 kg/mᶟ.   </a:t>
            </a:r>
          </a:p>
          <a:p>
            <a:pPr algn="ctr">
              <a:defRPr/>
            </a:pPr>
            <a:r>
              <a:rPr lang="es-PE" dirty="0">
                <a:solidFill>
                  <a:srgbClr val="FF0000"/>
                </a:solidFill>
              </a:rPr>
              <a:t>El cliente lo  VALIDA.</a:t>
            </a:r>
            <a:endParaRPr lang="es-EC" dirty="0">
              <a:solidFill>
                <a:srgbClr val="FF0000"/>
              </a:solidFill>
            </a:endParaRPr>
          </a:p>
        </p:txBody>
      </p:sp>
      <p:pic>
        <p:nvPicPr>
          <p:cNvPr id="46085" name="Picture 3"/>
          <p:cNvPicPr>
            <a:picLocks noChangeArrowheads="1"/>
          </p:cNvPicPr>
          <p:nvPr/>
        </p:nvPicPr>
        <p:blipFill>
          <a:blip r:embed="rId3" cstate="print"/>
          <a:srcRect/>
          <a:stretch>
            <a:fillRect/>
          </a:stretch>
        </p:blipFill>
        <p:spPr bwMode="auto">
          <a:xfrm>
            <a:off x="6948488" y="4797425"/>
            <a:ext cx="1439862" cy="1363663"/>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3 Título"/>
          <p:cNvSpPr>
            <a:spLocks noGrp="1"/>
          </p:cNvSpPr>
          <p:nvPr>
            <p:ph type="body" sz="quarter" idx="10"/>
          </p:nvPr>
        </p:nvSpPr>
        <p:spPr bwMode="auto">
          <a:xfrm>
            <a:off x="1043608" y="1268909"/>
            <a:ext cx="6624638" cy="1223987"/>
          </a:xfrm>
          <a:noFill/>
          <a:ln>
            <a:miter lim="800000"/>
            <a:headEnd/>
            <a:tailEnd/>
          </a:ln>
        </p:spPr>
        <p:txBody>
          <a:bodyPr wrap="square" lIns="91440" tIns="45720" rIns="91440" bIns="45720" numCol="1" anchor="t" anchorCtr="0" compatLnSpc="1">
            <a:prstTxWarp prst="textNoShape">
              <a:avLst/>
            </a:prstTxWarp>
          </a:bodyPr>
          <a:lstStyle/>
          <a:p>
            <a:pPr algn="ctr"/>
            <a:r>
              <a:rPr lang="es-ES_tradnl" sz="2000" b="1" dirty="0" smtClean="0">
                <a:solidFill>
                  <a:srgbClr val="00B050"/>
                </a:solidFill>
                <a:latin typeface="Arial" charset="0"/>
                <a:ea typeface="ＭＳ Ｐゴシック" pitchFamily="34" charset="-128"/>
                <a:cs typeface="Arial" charset="0"/>
              </a:rPr>
              <a:t>TABLERO   MDF-  RH  </a:t>
            </a:r>
          </a:p>
          <a:p>
            <a:pPr algn="ctr"/>
            <a:r>
              <a:rPr lang="es-ES_tradnl" sz="2000" b="1" dirty="0" smtClean="0">
                <a:solidFill>
                  <a:srgbClr val="00B050"/>
                </a:solidFill>
                <a:latin typeface="Arial" charset="0"/>
                <a:ea typeface="ＭＳ Ｐゴシック" pitchFamily="34" charset="-128"/>
                <a:cs typeface="Arial" charset="0"/>
              </a:rPr>
              <a:t> VALIDADO EN PLANTA (normas técnicas) y POR EL CLIENTE (satisfacción)</a:t>
            </a:r>
            <a:endParaRPr lang="es-MX" sz="2000" b="1" dirty="0" smtClean="0">
              <a:solidFill>
                <a:srgbClr val="00B050"/>
              </a:solidFill>
              <a:latin typeface="Arial" charset="0"/>
              <a:ea typeface="ＭＳ Ｐゴシック" pitchFamily="34" charset="-128"/>
              <a:cs typeface="Arial" charset="0"/>
            </a:endParaRPr>
          </a:p>
        </p:txBody>
      </p:sp>
      <p:pic>
        <p:nvPicPr>
          <p:cNvPr id="5" name="4 Imagen"/>
          <p:cNvPicPr>
            <a:picLocks noChangeAspect="1" noChangeArrowheads="1"/>
          </p:cNvPicPr>
          <p:nvPr/>
        </p:nvPicPr>
        <p:blipFill>
          <a:blip r:embed="rId2" cstate="print"/>
          <a:srcRect/>
          <a:stretch>
            <a:fillRect/>
          </a:stretch>
        </p:blipFill>
        <p:spPr bwMode="auto">
          <a:xfrm>
            <a:off x="0" y="2520950"/>
            <a:ext cx="9144000" cy="42926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3 Título"/>
          <p:cNvSpPr>
            <a:spLocks noGrp="1"/>
          </p:cNvSpPr>
          <p:nvPr>
            <p:ph type="body" sz="quarter" idx="10"/>
          </p:nvPr>
        </p:nvSpPr>
        <p:spPr bwMode="auto">
          <a:xfrm>
            <a:off x="1187450" y="1124744"/>
            <a:ext cx="7956550" cy="1368003"/>
          </a:xfrm>
          <a:noFill/>
          <a:ln>
            <a:miter lim="800000"/>
            <a:headEnd/>
            <a:tailEnd/>
          </a:ln>
        </p:spPr>
        <p:txBody>
          <a:bodyPr wrap="square" lIns="91440" tIns="45720" rIns="91440" bIns="45720" numCol="1" anchor="t" anchorCtr="0" compatLnSpc="1">
            <a:prstTxWarp prst="textNoShape">
              <a:avLst/>
            </a:prstTxWarp>
          </a:bodyPr>
          <a:lstStyle/>
          <a:p>
            <a:r>
              <a:rPr lang="es-ES_tradnl" b="1" dirty="0" smtClean="0">
                <a:solidFill>
                  <a:srgbClr val="00B050"/>
                </a:solidFill>
                <a:latin typeface="Arial" charset="0"/>
                <a:ea typeface="ＭＳ Ｐゴシック" pitchFamily="34" charset="-128"/>
                <a:cs typeface="Arial" charset="0"/>
              </a:rPr>
              <a:t>           </a:t>
            </a:r>
            <a:r>
              <a:rPr lang="es-ES_tradnl" sz="2000" b="1" dirty="0" smtClean="0">
                <a:solidFill>
                  <a:srgbClr val="00B050"/>
                </a:solidFill>
                <a:latin typeface="Arial" charset="0"/>
                <a:ea typeface="ＭＳ Ｐゴシック" pitchFamily="34" charset="-128"/>
                <a:cs typeface="Arial" charset="0"/>
              </a:rPr>
              <a:t>TABLERO   MDF-  RH   VALIDADO </a:t>
            </a:r>
          </a:p>
          <a:p>
            <a:pPr algn="ctr"/>
            <a:r>
              <a:rPr lang="es-ES_tradnl" sz="2000" b="1" dirty="0" smtClean="0">
                <a:latin typeface="Arial" charset="0"/>
                <a:ea typeface="ＭＳ Ｐゴシック" pitchFamily="34" charset="-128"/>
                <a:cs typeface="Arial" charset="0"/>
              </a:rPr>
              <a:t>EN PLANTA (normas técnicas)</a:t>
            </a:r>
          </a:p>
          <a:p>
            <a:pPr algn="ctr"/>
            <a:r>
              <a:rPr lang="es-ES_tradnl" sz="2000" b="1" dirty="0" smtClean="0">
                <a:latin typeface="Arial" charset="0"/>
                <a:ea typeface="ＭＳ Ｐゴシック" pitchFamily="34" charset="-128"/>
                <a:cs typeface="Arial" charset="0"/>
              </a:rPr>
              <a:t> EL CLIENTE (satisfacción</a:t>
            </a:r>
            <a:r>
              <a:rPr lang="es-ES_tradnl" sz="2000" b="1" dirty="0" smtClean="0">
                <a:solidFill>
                  <a:srgbClr val="00B050"/>
                </a:solidFill>
                <a:latin typeface="Arial" charset="0"/>
                <a:ea typeface="ＭＳ Ｐゴシック" pitchFamily="34" charset="-128"/>
                <a:cs typeface="Arial" charset="0"/>
              </a:rPr>
              <a:t>)</a:t>
            </a:r>
            <a:endParaRPr lang="es-MX" sz="2000" b="1" dirty="0" smtClean="0">
              <a:solidFill>
                <a:srgbClr val="00B050"/>
              </a:solidFill>
              <a:latin typeface="Arial" charset="0"/>
              <a:ea typeface="ＭＳ Ｐゴシック" pitchFamily="34" charset="-128"/>
              <a:cs typeface="Arial" charset="0"/>
            </a:endParaRPr>
          </a:p>
        </p:txBody>
      </p:sp>
      <p:pic>
        <p:nvPicPr>
          <p:cNvPr id="133122" name="Picture 2"/>
          <p:cNvPicPr>
            <a:picLocks noChangeAspect="1" noChangeArrowheads="1"/>
          </p:cNvPicPr>
          <p:nvPr/>
        </p:nvPicPr>
        <p:blipFill>
          <a:blip r:embed="rId2" cstate="print"/>
          <a:srcRect/>
          <a:stretch>
            <a:fillRect/>
          </a:stretch>
        </p:blipFill>
        <p:spPr bwMode="auto">
          <a:xfrm>
            <a:off x="323850" y="2565400"/>
            <a:ext cx="8569325" cy="3603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33122"/>
                                        </p:tgtEl>
                                        <p:attrNameLst>
                                          <p:attrName>style.visibility</p:attrName>
                                        </p:attrNameLst>
                                      </p:cBhvr>
                                      <p:to>
                                        <p:strVal val="visible"/>
                                      </p:to>
                                    </p:set>
                                    <p:anim calcmode="lin" valueType="num">
                                      <p:cBhvr>
                                        <p:cTn id="7" dur="1000" fill="hold"/>
                                        <p:tgtEl>
                                          <p:spTgt spid="133122"/>
                                        </p:tgtEl>
                                        <p:attrNameLst>
                                          <p:attrName>ppt_w</p:attrName>
                                        </p:attrNameLst>
                                      </p:cBhvr>
                                      <p:tavLst>
                                        <p:tav tm="0">
                                          <p:val>
                                            <p:fltVal val="0"/>
                                          </p:val>
                                        </p:tav>
                                        <p:tav tm="100000">
                                          <p:val>
                                            <p:strVal val="#ppt_w"/>
                                          </p:val>
                                        </p:tav>
                                      </p:tavLst>
                                    </p:anim>
                                    <p:anim calcmode="lin" valueType="num">
                                      <p:cBhvr>
                                        <p:cTn id="8" dur="1000" fill="hold"/>
                                        <p:tgtEl>
                                          <p:spTgt spid="133122"/>
                                        </p:tgtEl>
                                        <p:attrNameLst>
                                          <p:attrName>ppt_h</p:attrName>
                                        </p:attrNameLst>
                                      </p:cBhvr>
                                      <p:tavLst>
                                        <p:tav tm="0">
                                          <p:val>
                                            <p:fltVal val="0"/>
                                          </p:val>
                                        </p:tav>
                                        <p:tav tm="100000">
                                          <p:val>
                                            <p:strVal val="#ppt_h"/>
                                          </p:val>
                                        </p:tav>
                                      </p:tavLst>
                                    </p:anim>
                                    <p:anim calcmode="lin" valueType="num">
                                      <p:cBhvr>
                                        <p:cTn id="9" dur="1000" fill="hold"/>
                                        <p:tgtEl>
                                          <p:spTgt spid="133122"/>
                                        </p:tgtEl>
                                        <p:attrNameLst>
                                          <p:attrName>style.rotation</p:attrName>
                                        </p:attrNameLst>
                                      </p:cBhvr>
                                      <p:tavLst>
                                        <p:tav tm="0">
                                          <p:val>
                                            <p:fltVal val="90"/>
                                          </p:val>
                                        </p:tav>
                                        <p:tav tm="100000">
                                          <p:val>
                                            <p:fltVal val="0"/>
                                          </p:val>
                                        </p:tav>
                                      </p:tavLst>
                                    </p:anim>
                                    <p:animEffect transition="in" filter="fade">
                                      <p:cBhvr>
                                        <p:cTn id="10" dur="1000"/>
                                        <p:tgtEl>
                                          <p:spTgt spid="133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3 Título"/>
          <p:cNvSpPr>
            <a:spLocks noGrp="1"/>
          </p:cNvSpPr>
          <p:nvPr>
            <p:ph type="body" sz="quarter" idx="10"/>
          </p:nvPr>
        </p:nvSpPr>
        <p:spPr bwMode="auto">
          <a:xfrm>
            <a:off x="539552" y="533400"/>
            <a:ext cx="7162800" cy="571500"/>
          </a:xfrm>
          <a:noFill/>
          <a:ln>
            <a:miter lim="800000"/>
            <a:headEnd/>
            <a:tailEnd/>
          </a:ln>
        </p:spPr>
        <p:txBody>
          <a:bodyPr wrap="square" lIns="91440" tIns="45720" rIns="91440" bIns="45720" numCol="1" anchor="t" anchorCtr="0" compatLnSpc="1">
            <a:prstTxWarp prst="textNoShape">
              <a:avLst/>
            </a:prstTxWarp>
          </a:bodyPr>
          <a:lstStyle/>
          <a:p>
            <a:r>
              <a:rPr lang="es-ES_tradnl" b="1" dirty="0" smtClean="0">
                <a:solidFill>
                  <a:srgbClr val="00B050"/>
                </a:solidFill>
                <a:latin typeface="Arial" charset="0"/>
                <a:ea typeface="ＭＳ Ｐゴシック" pitchFamily="34" charset="-128"/>
                <a:cs typeface="Arial" charset="0"/>
              </a:rPr>
              <a:t>               </a:t>
            </a:r>
            <a:r>
              <a:rPr lang="es-ES_tradnl" sz="3600" b="1" dirty="0" smtClean="0">
                <a:solidFill>
                  <a:srgbClr val="00B050"/>
                </a:solidFill>
                <a:latin typeface="Arial" charset="0"/>
                <a:ea typeface="ＭＳ Ｐゴシック" pitchFamily="34" charset="-128"/>
                <a:cs typeface="Arial" charset="0"/>
              </a:rPr>
              <a:t>Conclusiones</a:t>
            </a:r>
            <a:endParaRPr lang="es-MX" sz="3600" b="1" dirty="0" smtClean="0">
              <a:solidFill>
                <a:srgbClr val="00B050"/>
              </a:solidFill>
              <a:latin typeface="Arial" charset="0"/>
              <a:ea typeface="ＭＳ Ｐゴシック" pitchFamily="34" charset="-128"/>
              <a:cs typeface="Arial" charset="0"/>
            </a:endParaRPr>
          </a:p>
        </p:txBody>
      </p:sp>
      <p:sp>
        <p:nvSpPr>
          <p:cNvPr id="49155" name="4 Marcador de texto"/>
          <p:cNvSpPr>
            <a:spLocks noGrp="1"/>
          </p:cNvSpPr>
          <p:nvPr>
            <p:ph type="body"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algn="just"/>
            <a:r>
              <a:rPr lang="es-ES_tradnl" dirty="0" smtClean="0">
                <a:latin typeface="Arial" charset="0"/>
                <a:ea typeface="ＭＳ Ｐゴシック" pitchFamily="34" charset="-128"/>
                <a:cs typeface="Arial" charset="0"/>
              </a:rPr>
              <a:t>Se cumplió con el objetivo de diseñar un tablero MDF que sea  resistente a la humedad (RH) para la empresa Aglomerados Cotopaxi S.A aplicando la metodología  QFD</a:t>
            </a:r>
          </a:p>
          <a:p>
            <a:pPr algn="just">
              <a:buFont typeface="Arial" charset="0"/>
              <a:buNone/>
            </a:pPr>
            <a:endParaRPr lang="es-EC" dirty="0" smtClean="0">
              <a:latin typeface="Arial" charset="0"/>
              <a:ea typeface="ＭＳ Ｐゴシック" pitchFamily="34" charset="-128"/>
              <a:cs typeface="Arial" charset="0"/>
            </a:endParaRPr>
          </a:p>
          <a:p>
            <a:pPr algn="just"/>
            <a:r>
              <a:rPr lang="es-PE" dirty="0" smtClean="0">
                <a:latin typeface="Arial" charset="0"/>
                <a:ea typeface="ＭＳ Ｐゴシック" pitchFamily="34" charset="-128"/>
                <a:cs typeface="Arial" charset="0"/>
              </a:rPr>
              <a:t>La valoración de las propiedades físicas mecánicas realizadas a los tableros RH superaron los valores definidos en la Norma europea DIN-EN 622-5, siendo la tracción 53% más alto,  la flexión 21%.más, la resistencia al tornillo 25% más y  el hinchamiento 16% menos.   Esto se convierte en una ventaja para el nuevo diseño ya que estos “excesos” en valores son directamente proporcionales a la calidad y robustez del tablero, entonces son fácilmente percibidos por los clientes  </a:t>
            </a:r>
            <a:endParaRPr lang="es-EC" dirty="0" smtClean="0">
              <a:latin typeface="Arial" charset="0"/>
              <a:ea typeface="ＭＳ Ｐゴシック" pitchFamily="34" charset="-128"/>
              <a:cs typeface="Arial" charset="0"/>
            </a:endParaRPr>
          </a:p>
          <a:p>
            <a:endParaRPr lang="es-EC" dirty="0" smtClean="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4 Marcador de texto"/>
          <p:cNvSpPr>
            <a:spLocks noGrp="1"/>
          </p:cNvSpPr>
          <p:nvPr>
            <p:ph type="body"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algn="just"/>
            <a:r>
              <a:rPr lang="es-PE" dirty="0" smtClean="0">
                <a:latin typeface="Arial" charset="0"/>
                <a:ea typeface="ＭＳ Ｐゴシック" pitchFamily="34" charset="-128"/>
                <a:cs typeface="Arial" charset="0"/>
              </a:rPr>
              <a:t>Tomando como referencia las variables de proceso y producto validadas para los tableros de 15mm RH, se pudo hacer una réplica técnica hacia el resto de espesores del portafolio comercial de Aglomerados Cotopaxi S.A, alcanzado resultados igual de  satisfactorios, tanto en cumplimiento de normativa DIN –EN 622-5  como en satisfacción del </a:t>
            </a:r>
            <a:r>
              <a:rPr lang="es-PE" dirty="0" smtClean="0">
                <a:latin typeface="Arial" charset="0"/>
                <a:ea typeface="ＭＳ Ｐゴシック" pitchFamily="34" charset="-128"/>
                <a:cs typeface="Arial" charset="0"/>
              </a:rPr>
              <a:t>cliente</a:t>
            </a:r>
            <a:endParaRPr lang="es-EC" dirty="0" smtClean="0">
              <a:latin typeface="Arial" charset="0"/>
              <a:ea typeface="ＭＳ Ｐゴシック" pitchFamily="34" charset="-128"/>
              <a:cs typeface="Arial" charset="0"/>
            </a:endParaRPr>
          </a:p>
          <a:p>
            <a:pPr algn="just"/>
            <a:r>
              <a:rPr lang="es-PE" dirty="0" smtClean="0">
                <a:latin typeface="Arial" charset="0"/>
                <a:ea typeface="ＭＳ Ｐゴシック" pitchFamily="34" charset="-128"/>
                <a:cs typeface="Arial" charset="0"/>
              </a:rPr>
              <a:t>El producto nuevo tuvo buena aceptación por parte de los clientes tanto en Ecuador como en Colombia, la única oportunidad de mejora reportada fue la intensidad de coloración del tablero, esta  que fue fácilmente solucionada reduciendo un 15% la cantidad de colorante </a:t>
            </a:r>
            <a:r>
              <a:rPr lang="es-PE" dirty="0" smtClean="0">
                <a:latin typeface="Arial" charset="0"/>
                <a:ea typeface="ＭＳ Ｐゴシック" pitchFamily="34" charset="-128"/>
                <a:cs typeface="Arial" charset="0"/>
              </a:rPr>
              <a:t>aplicado</a:t>
            </a:r>
            <a:endParaRPr lang="es-EC" dirty="0" smtClean="0">
              <a:latin typeface="Arial" charset="0"/>
              <a:ea typeface="ＭＳ Ｐゴシック" pitchFamily="34" charset="-128"/>
              <a:cs typeface="Arial" charset="0"/>
            </a:endParaRPr>
          </a:p>
          <a:p>
            <a:pPr algn="just"/>
            <a:r>
              <a:rPr lang="es-PE" dirty="0" smtClean="0">
                <a:latin typeface="Arial" charset="0"/>
                <a:ea typeface="ＭＳ Ｐゴシック" pitchFamily="34" charset="-128"/>
                <a:cs typeface="Arial" charset="0"/>
              </a:rPr>
              <a:t>El nuevo tablero MDF- RH, según los análisis físico –mecánicos realizados, superó en características técnicas al tablero de partículas (tablero tipo aglomerado) que está en el mercado </a:t>
            </a:r>
            <a:endParaRPr lang="es-EC" dirty="0" smtClean="0">
              <a:latin typeface="Arial" charset="0"/>
              <a:ea typeface="ＭＳ Ｐゴシック" pitchFamily="34" charset="-128"/>
              <a:cs typeface="Arial" charset="0"/>
            </a:endParaRPr>
          </a:p>
        </p:txBody>
      </p:sp>
      <p:sp>
        <p:nvSpPr>
          <p:cNvPr id="5" name="3 Título"/>
          <p:cNvSpPr>
            <a:spLocks noGrp="1"/>
          </p:cNvSpPr>
          <p:nvPr>
            <p:ph type="body" sz="quarter" idx="10"/>
          </p:nvPr>
        </p:nvSpPr>
        <p:spPr bwMode="auto">
          <a:xfrm>
            <a:off x="539552" y="533400"/>
            <a:ext cx="7162800" cy="571500"/>
          </a:xfrm>
          <a:noFill/>
          <a:ln>
            <a:miter lim="800000"/>
            <a:headEnd/>
            <a:tailEnd/>
          </a:ln>
        </p:spPr>
        <p:txBody>
          <a:bodyPr wrap="square" lIns="91440" tIns="45720" rIns="91440" bIns="45720" numCol="1" anchor="t" anchorCtr="0" compatLnSpc="1">
            <a:prstTxWarp prst="textNoShape">
              <a:avLst/>
            </a:prstTxWarp>
          </a:bodyPr>
          <a:lstStyle/>
          <a:p>
            <a:r>
              <a:rPr lang="es-ES_tradnl" b="1" dirty="0" smtClean="0">
                <a:solidFill>
                  <a:srgbClr val="00B050"/>
                </a:solidFill>
                <a:latin typeface="Arial" charset="0"/>
                <a:ea typeface="ＭＳ Ｐゴシック" pitchFamily="34" charset="-128"/>
                <a:cs typeface="Arial" charset="0"/>
              </a:rPr>
              <a:t>               </a:t>
            </a:r>
            <a:r>
              <a:rPr lang="es-ES_tradnl" sz="3600" b="1" dirty="0" smtClean="0">
                <a:solidFill>
                  <a:srgbClr val="00B050"/>
                </a:solidFill>
                <a:latin typeface="Arial" charset="0"/>
                <a:ea typeface="ＭＳ Ｐゴシック" pitchFamily="34" charset="-128"/>
                <a:cs typeface="Arial" charset="0"/>
              </a:rPr>
              <a:t>Conclusiones</a:t>
            </a:r>
            <a:endParaRPr lang="es-MX" sz="3600" b="1" dirty="0" smtClean="0">
              <a:solidFill>
                <a:srgbClr val="00B050"/>
              </a:solidFill>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4 Marcador de texto"/>
          <p:cNvSpPr>
            <a:spLocks noGrp="1"/>
          </p:cNvSpPr>
          <p:nvPr>
            <p:ph type="body"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algn="just"/>
            <a:r>
              <a:rPr lang="es-PE" dirty="0" smtClean="0">
                <a:latin typeface="Arial" charset="0"/>
                <a:ea typeface="ＭＳ Ｐゴシック" pitchFamily="34" charset="-128"/>
                <a:cs typeface="Arial" charset="0"/>
              </a:rPr>
              <a:t>Los tableros MDF RH no redujeron su espesor nominal, esto técnicamente indica que tiene una excelente cohesión interna y estabilidad dimensional, garantiza con esto:  ruteo sin fibra expuesta, buen agarre en la inserción del tornillos y bisagras, superficies no ásperas, consumo de  selladores y lacas no excesivos </a:t>
            </a:r>
          </a:p>
          <a:p>
            <a:pPr algn="just">
              <a:buFont typeface="Arial" charset="0"/>
              <a:buNone/>
            </a:pPr>
            <a:endParaRPr lang="es-EC" dirty="0" smtClean="0">
              <a:latin typeface="Arial" charset="0"/>
              <a:ea typeface="ＭＳ Ｐゴシック" pitchFamily="34" charset="-128"/>
              <a:cs typeface="Arial" charset="0"/>
            </a:endParaRPr>
          </a:p>
          <a:p>
            <a:pPr lvl="0" algn="just"/>
            <a:r>
              <a:rPr lang="es-PE" dirty="0" smtClean="0"/>
              <a:t>La casa de la calidad permitió determinar con claridad las</a:t>
            </a:r>
            <a:r>
              <a:rPr lang="es-ES_tradnl" dirty="0" smtClean="0"/>
              <a:t> necesidades de los clientes respecto al nuevo diseño así como recibir retroalimentación de la percepción de calidad que ellos (clientes) tienen de  Aglomerados Cotopaxi S.A y de la  competencia (empresa Masisa), estas dos variables fueron fundamentales para conseguir el nuevo diseño</a:t>
            </a:r>
            <a:endParaRPr lang="es-EC" dirty="0" smtClean="0"/>
          </a:p>
          <a:p>
            <a:endParaRPr lang="es-EC" dirty="0" smtClean="0">
              <a:latin typeface="Arial" charset="0"/>
              <a:ea typeface="ＭＳ Ｐゴシック" pitchFamily="34" charset="-128"/>
              <a:cs typeface="Arial" charset="0"/>
            </a:endParaRPr>
          </a:p>
        </p:txBody>
      </p:sp>
      <p:sp>
        <p:nvSpPr>
          <p:cNvPr id="5" name="3 Título"/>
          <p:cNvSpPr>
            <a:spLocks noGrp="1"/>
          </p:cNvSpPr>
          <p:nvPr>
            <p:ph type="body" sz="quarter" idx="10"/>
          </p:nvPr>
        </p:nvSpPr>
        <p:spPr bwMode="auto">
          <a:xfrm>
            <a:off x="539552" y="533400"/>
            <a:ext cx="7162800" cy="571500"/>
          </a:xfrm>
          <a:noFill/>
          <a:ln>
            <a:miter lim="800000"/>
            <a:headEnd/>
            <a:tailEnd/>
          </a:ln>
        </p:spPr>
        <p:txBody>
          <a:bodyPr wrap="square" lIns="91440" tIns="45720" rIns="91440" bIns="45720" numCol="1" anchor="t" anchorCtr="0" compatLnSpc="1">
            <a:prstTxWarp prst="textNoShape">
              <a:avLst/>
            </a:prstTxWarp>
          </a:bodyPr>
          <a:lstStyle/>
          <a:p>
            <a:r>
              <a:rPr lang="es-ES_tradnl" b="1" dirty="0" smtClean="0">
                <a:solidFill>
                  <a:srgbClr val="00B050"/>
                </a:solidFill>
                <a:latin typeface="Arial" charset="0"/>
                <a:ea typeface="ＭＳ Ｐゴシック" pitchFamily="34" charset="-128"/>
                <a:cs typeface="Arial" charset="0"/>
              </a:rPr>
              <a:t>               </a:t>
            </a:r>
            <a:r>
              <a:rPr lang="es-ES_tradnl" sz="3600" b="1" dirty="0" smtClean="0">
                <a:solidFill>
                  <a:srgbClr val="00B050"/>
                </a:solidFill>
                <a:latin typeface="Arial" charset="0"/>
                <a:ea typeface="ＭＳ Ｐゴシック" pitchFamily="34" charset="-128"/>
                <a:cs typeface="Arial" charset="0"/>
              </a:rPr>
              <a:t>Conclusiones</a:t>
            </a:r>
            <a:endParaRPr lang="es-MX" sz="3600" b="1" dirty="0" smtClean="0">
              <a:solidFill>
                <a:srgbClr val="00B050"/>
              </a:solidFill>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4 Marcador de texto"/>
          <p:cNvSpPr>
            <a:spLocks noGrp="1"/>
          </p:cNvSpPr>
          <p:nvPr>
            <p:ph type="body"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lvl="0" algn="just"/>
            <a:r>
              <a:rPr lang="es-ES_tradnl" dirty="0" smtClean="0"/>
              <a:t>Como </a:t>
            </a:r>
            <a:r>
              <a:rPr lang="es-ES_tradnl" dirty="0" smtClean="0"/>
              <a:t>un aporte al sistema de gestión de calidad de la empresa Aglomerados Cotopaxi S.A, al terminar este proyecto, se entregó en documentación digital todo el desarrollo de la  metodología QFD para el diseño de un  nuevo producto, esto servirá como base y texto de consulta para  futuros nuevos  diseños </a:t>
            </a:r>
            <a:endParaRPr lang="es-EC" dirty="0" smtClean="0"/>
          </a:p>
          <a:p>
            <a:endParaRPr lang="es-EC" dirty="0" smtClean="0">
              <a:latin typeface="Arial" charset="0"/>
              <a:ea typeface="ＭＳ Ｐゴシック" pitchFamily="34" charset="-128"/>
              <a:cs typeface="Arial" charset="0"/>
            </a:endParaRPr>
          </a:p>
        </p:txBody>
      </p:sp>
      <p:sp>
        <p:nvSpPr>
          <p:cNvPr id="5" name="3 Título"/>
          <p:cNvSpPr>
            <a:spLocks noGrp="1"/>
          </p:cNvSpPr>
          <p:nvPr>
            <p:ph type="body" sz="quarter" idx="10"/>
          </p:nvPr>
        </p:nvSpPr>
        <p:spPr bwMode="auto">
          <a:xfrm>
            <a:off x="539552" y="533400"/>
            <a:ext cx="7162800" cy="571500"/>
          </a:xfrm>
          <a:noFill/>
          <a:ln>
            <a:miter lim="800000"/>
            <a:headEnd/>
            <a:tailEnd/>
          </a:ln>
        </p:spPr>
        <p:txBody>
          <a:bodyPr wrap="square" lIns="91440" tIns="45720" rIns="91440" bIns="45720" numCol="1" anchor="t" anchorCtr="0" compatLnSpc="1">
            <a:prstTxWarp prst="textNoShape">
              <a:avLst/>
            </a:prstTxWarp>
          </a:bodyPr>
          <a:lstStyle/>
          <a:p>
            <a:r>
              <a:rPr lang="es-ES_tradnl" b="1" dirty="0" smtClean="0">
                <a:solidFill>
                  <a:srgbClr val="00B050"/>
                </a:solidFill>
                <a:latin typeface="Arial" charset="0"/>
                <a:ea typeface="ＭＳ Ｐゴシック" pitchFamily="34" charset="-128"/>
                <a:cs typeface="Arial" charset="0"/>
              </a:rPr>
              <a:t>               </a:t>
            </a:r>
            <a:r>
              <a:rPr lang="es-ES_tradnl" sz="3600" b="1" dirty="0" smtClean="0">
                <a:solidFill>
                  <a:srgbClr val="00B050"/>
                </a:solidFill>
                <a:latin typeface="Arial" charset="0"/>
                <a:ea typeface="ＭＳ Ｐゴシック" pitchFamily="34" charset="-128"/>
                <a:cs typeface="Arial" charset="0"/>
              </a:rPr>
              <a:t>Conclusiones</a:t>
            </a:r>
            <a:endParaRPr lang="es-MX" sz="3600" b="1" dirty="0" smtClean="0">
              <a:solidFill>
                <a:srgbClr val="00B050"/>
              </a:solidFill>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4 Marcador de texto"/>
          <p:cNvSpPr>
            <a:spLocks noGrp="1"/>
          </p:cNvSpPr>
          <p:nvPr>
            <p:ph type="body" sz="quarter" idx="11"/>
          </p:nvPr>
        </p:nvSpPr>
        <p:spPr bwMode="auto">
          <a:xfrm>
            <a:off x="381000" y="1371600"/>
            <a:ext cx="8458200" cy="4865712"/>
          </a:xfrm>
          <a:noFill/>
          <a:ln>
            <a:miter lim="800000"/>
            <a:headEnd/>
            <a:tailEnd/>
          </a:ln>
        </p:spPr>
        <p:txBody>
          <a:bodyPr wrap="square" lIns="91440" tIns="45720" rIns="91440" bIns="45720" numCol="1" anchor="t" anchorCtr="0" compatLnSpc="1">
            <a:prstTxWarp prst="textNoShape">
              <a:avLst/>
            </a:prstTxWarp>
          </a:bodyPr>
          <a:lstStyle/>
          <a:p>
            <a:pPr>
              <a:buFont typeface="Arial" charset="0"/>
              <a:buNone/>
            </a:pPr>
            <a:r>
              <a:rPr lang="es-ES_tradnl" b="1" dirty="0" smtClean="0">
                <a:latin typeface="Arial" charset="0"/>
                <a:ea typeface="ＭＳ Ｐゴシック" pitchFamily="34" charset="-128"/>
                <a:cs typeface="Arial" charset="0"/>
              </a:rPr>
              <a:t>Generales</a:t>
            </a:r>
            <a:endParaRPr lang="es-EC" b="1" dirty="0" smtClean="0">
              <a:latin typeface="Arial" charset="0"/>
              <a:ea typeface="ＭＳ Ｐゴシック" pitchFamily="34" charset="-128"/>
              <a:cs typeface="Arial" charset="0"/>
            </a:endParaRPr>
          </a:p>
          <a:p>
            <a:pPr>
              <a:buFont typeface="Arial" charset="0"/>
              <a:buNone/>
            </a:pPr>
            <a:endParaRPr lang="es-EC" dirty="0" smtClean="0">
              <a:latin typeface="Arial" charset="0"/>
              <a:ea typeface="ＭＳ Ｐゴシック" pitchFamily="34" charset="-128"/>
              <a:cs typeface="Arial" charset="0"/>
            </a:endParaRPr>
          </a:p>
          <a:p>
            <a:pPr lvl="0" algn="just"/>
            <a:r>
              <a:rPr lang="es-MX" dirty="0" smtClean="0"/>
              <a:t>Antes </a:t>
            </a:r>
            <a:r>
              <a:rPr lang="es-MX" dirty="0" smtClean="0"/>
              <a:t>de empezar  una producción de MDF RH, se deberá asegurar que la tubería y  boquilla de aplicación  del colorante verde no estén obstruidas para evitar tener que desacoplar este sistema  </a:t>
            </a:r>
            <a:endParaRPr lang="es-EC" dirty="0" smtClean="0"/>
          </a:p>
          <a:p>
            <a:pPr lvl="0" algn="just"/>
            <a:r>
              <a:rPr lang="es-MX" dirty="0" smtClean="0"/>
              <a:t>Planificar la producción de tableros MDF RH de manera que coincida con el día asignado para la limpieza programada de la línea de producción, así se aprovechará ese  tiempo para no afectar las horas disponibles </a:t>
            </a:r>
            <a:endParaRPr lang="es-EC" dirty="0" smtClean="0"/>
          </a:p>
          <a:p>
            <a:pPr lvl="0" algn="just"/>
            <a:r>
              <a:rPr lang="es-PE" dirty="0" smtClean="0"/>
              <a:t>Una vez terminada la producción de tableros MDF RH se necesitará limpiar los sistemas de transportes de fibra, esto es necesario para evitar afectaciones a la calidad del tablero MDF estándar porque se contaminaría con material de color verde presente en los sistemas de transporte de fibra, esta limpieza tomará aproximadamente 10 </a:t>
            </a:r>
            <a:r>
              <a:rPr lang="es-PE" dirty="0" smtClean="0"/>
              <a:t>minutos</a:t>
            </a:r>
            <a:endParaRPr lang="es-EC" dirty="0" smtClean="0"/>
          </a:p>
        </p:txBody>
      </p:sp>
      <p:sp>
        <p:nvSpPr>
          <p:cNvPr id="52227" name="3 Título"/>
          <p:cNvSpPr>
            <a:spLocks noGrp="1"/>
          </p:cNvSpPr>
          <p:nvPr>
            <p:ph type="body" sz="quarter" idx="10"/>
          </p:nvPr>
        </p:nvSpPr>
        <p:spPr bwMode="auto">
          <a:xfrm>
            <a:off x="35496" y="533400"/>
            <a:ext cx="6336704" cy="571500"/>
          </a:xfrm>
          <a:noFill/>
          <a:ln>
            <a:miter lim="800000"/>
            <a:headEnd/>
            <a:tailEnd/>
          </a:ln>
        </p:spPr>
        <p:txBody>
          <a:bodyPr wrap="square" lIns="91440" tIns="45720" rIns="91440" bIns="45720" numCol="1" anchor="t" anchorCtr="0" compatLnSpc="1">
            <a:prstTxWarp prst="textNoShape">
              <a:avLst/>
            </a:prstTxWarp>
          </a:bodyPr>
          <a:lstStyle/>
          <a:p>
            <a:r>
              <a:rPr lang="es-ES_tradnl" sz="3600" b="1" dirty="0" smtClean="0">
                <a:solidFill>
                  <a:srgbClr val="C00000"/>
                </a:solidFill>
                <a:latin typeface="Arial" charset="0"/>
                <a:ea typeface="ＭＳ Ｐゴシック" pitchFamily="34" charset="-128"/>
                <a:cs typeface="Arial" charset="0"/>
              </a:rPr>
              <a:t>               Recomendaciones</a:t>
            </a:r>
            <a:endParaRPr lang="es-MX" sz="3600" b="1" dirty="0" smtClean="0">
              <a:solidFill>
                <a:srgbClr val="C00000"/>
              </a:solidFill>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4 Marcador de texto"/>
          <p:cNvSpPr>
            <a:spLocks noGrp="1"/>
          </p:cNvSpPr>
          <p:nvPr>
            <p:ph type="body"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a:buFont typeface="Arial" charset="0"/>
              <a:buNone/>
            </a:pPr>
            <a:r>
              <a:rPr lang="es-ES_tradnl" b="1" dirty="0" smtClean="0">
                <a:latin typeface="Arial" charset="0"/>
                <a:ea typeface="ＭＳ Ｐゴシック" pitchFamily="34" charset="-128"/>
                <a:cs typeface="Arial" charset="0"/>
              </a:rPr>
              <a:t>Generales</a:t>
            </a:r>
            <a:endParaRPr lang="es-EC" b="1" dirty="0" smtClean="0">
              <a:latin typeface="Arial" charset="0"/>
              <a:ea typeface="ＭＳ Ｐゴシック" pitchFamily="34" charset="-128"/>
              <a:cs typeface="Arial" charset="0"/>
            </a:endParaRPr>
          </a:p>
          <a:p>
            <a:pPr>
              <a:buFont typeface="Arial" charset="0"/>
              <a:buNone/>
            </a:pPr>
            <a:endParaRPr lang="es-EC" dirty="0" smtClean="0">
              <a:latin typeface="Arial" charset="0"/>
              <a:ea typeface="ＭＳ Ｐゴシック" pitchFamily="34" charset="-128"/>
              <a:cs typeface="Arial" charset="0"/>
            </a:endParaRPr>
          </a:p>
          <a:p>
            <a:pPr lvl="0" algn="just"/>
            <a:r>
              <a:rPr lang="es-MX" dirty="0" smtClean="0"/>
              <a:t>Capacitar </a:t>
            </a:r>
            <a:r>
              <a:rPr lang="es-MX" dirty="0" smtClean="0"/>
              <a:t>al personal del área comercial sobre las características técnicas y formas de usos de los tableros MDF RH para que ellos a su vez puedan asesorar a sus clientes y con esto evitar problemas de calidad por un mal uso del nuevo producto </a:t>
            </a:r>
            <a:endParaRPr lang="es-EC" dirty="0" smtClean="0"/>
          </a:p>
          <a:p>
            <a:pPr lvl="0" algn="just"/>
            <a:r>
              <a:rPr lang="es-MX" dirty="0" smtClean="0"/>
              <a:t>Es necesario seguir de manera estricta la metodología QFD durante todo el proceso de diseño de un nuevo producto, así se evitará  omisiones involuntarias especialmente de ciertas características de calidad  que más adelante pudieran repercutir en el resultado final </a:t>
            </a:r>
            <a:r>
              <a:rPr lang="es-MX" dirty="0" smtClean="0"/>
              <a:t>esperado</a:t>
            </a:r>
            <a:endParaRPr lang="es-EC" dirty="0"/>
          </a:p>
        </p:txBody>
      </p:sp>
      <p:sp>
        <p:nvSpPr>
          <p:cNvPr id="6" name="3 Título"/>
          <p:cNvSpPr>
            <a:spLocks noGrp="1"/>
          </p:cNvSpPr>
          <p:nvPr>
            <p:ph type="body" sz="quarter" idx="10"/>
          </p:nvPr>
        </p:nvSpPr>
        <p:spPr bwMode="auto">
          <a:xfrm>
            <a:off x="35496" y="533400"/>
            <a:ext cx="6336704" cy="571500"/>
          </a:xfrm>
          <a:noFill/>
          <a:ln>
            <a:miter lim="800000"/>
            <a:headEnd/>
            <a:tailEnd/>
          </a:ln>
        </p:spPr>
        <p:txBody>
          <a:bodyPr wrap="square" lIns="91440" tIns="45720" rIns="91440" bIns="45720" numCol="1" anchor="t" anchorCtr="0" compatLnSpc="1">
            <a:prstTxWarp prst="textNoShape">
              <a:avLst/>
            </a:prstTxWarp>
          </a:bodyPr>
          <a:lstStyle/>
          <a:p>
            <a:r>
              <a:rPr lang="es-ES_tradnl" sz="3600" b="1" dirty="0" smtClean="0">
                <a:solidFill>
                  <a:srgbClr val="C00000"/>
                </a:solidFill>
                <a:latin typeface="Arial" charset="0"/>
                <a:ea typeface="ＭＳ Ｐゴシック" pitchFamily="34" charset="-128"/>
                <a:cs typeface="Arial" charset="0"/>
              </a:rPr>
              <a:t>               Recomendaciones</a:t>
            </a:r>
            <a:endParaRPr lang="es-MX" sz="3600" b="1" dirty="0" smtClean="0">
              <a:solidFill>
                <a:srgbClr val="C00000"/>
              </a:solidFill>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2"/>
          <p:cNvSpPr txBox="1">
            <a:spLocks/>
          </p:cNvSpPr>
          <p:nvPr/>
        </p:nvSpPr>
        <p:spPr bwMode="auto">
          <a:xfrm>
            <a:off x="323528" y="1412776"/>
            <a:ext cx="7467600" cy="5112568"/>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marL="342900" marR="0" lvl="0" indent="-342900" defTabSz="914400" rtl="0" eaLnBrk="1" fontAlgn="auto" latinLnBrk="0" hangingPunct="1">
              <a:lnSpc>
                <a:spcPct val="100000"/>
              </a:lnSpc>
              <a:spcBef>
                <a:spcPct val="20000"/>
              </a:spcBef>
              <a:spcAft>
                <a:spcPts val="0"/>
              </a:spcAft>
              <a:buClrTx/>
              <a:buSzTx/>
              <a:tabLst/>
              <a:defRPr/>
            </a:pPr>
            <a:r>
              <a:rPr lang="es-MX" sz="2400" b="1" dirty="0" smtClean="0">
                <a:solidFill>
                  <a:srgbClr val="00B050"/>
                </a:solidFill>
                <a:latin typeface="Arial" pitchFamily="34" charset="0"/>
                <a:ea typeface="ＭＳ Ｐゴシック" pitchFamily="34" charset="-128"/>
                <a:cs typeface="Arial" pitchFamily="34" charset="0"/>
              </a:rPr>
              <a:t>Objetivo general</a:t>
            </a:r>
          </a:p>
          <a:p>
            <a:pPr algn="just"/>
            <a:r>
              <a:rPr lang="es-MX" sz="2000" b="1" dirty="0" smtClean="0">
                <a:latin typeface="Arial" pitchFamily="34" charset="0"/>
                <a:ea typeface="ＭＳ Ｐゴシック" pitchFamily="34" charset="-128"/>
                <a:cs typeface="Arial" pitchFamily="34" charset="0"/>
              </a:rPr>
              <a:t>Diseñar</a:t>
            </a:r>
            <a:r>
              <a:rPr lang="es-PE" sz="2000" b="1" dirty="0" smtClean="0">
                <a:latin typeface="Arial" pitchFamily="34" charset="0"/>
                <a:ea typeface="ＭＳ Ｐゴシック" pitchFamily="34" charset="-128"/>
                <a:cs typeface="Arial" pitchFamily="34" charset="0"/>
              </a:rPr>
              <a:t> </a:t>
            </a:r>
            <a:r>
              <a:rPr lang="es-PE" sz="2000" b="1" dirty="0" smtClean="0">
                <a:latin typeface="Arial" pitchFamily="34" charset="0"/>
                <a:ea typeface="ＭＳ Ｐゴシック" pitchFamily="34" charset="-128"/>
                <a:cs typeface="Arial" pitchFamily="34" charset="0"/>
              </a:rPr>
              <a:t>un tablero MDF resistente a la humedad </a:t>
            </a:r>
            <a:r>
              <a:rPr lang="es-PE" sz="2000" b="1" dirty="0" smtClean="0">
                <a:latin typeface="Arial" pitchFamily="34" charset="0"/>
                <a:ea typeface="ＭＳ Ｐゴシック" pitchFamily="34" charset="-128"/>
                <a:cs typeface="Arial" pitchFamily="34" charset="0"/>
              </a:rPr>
              <a:t>para </a:t>
            </a:r>
            <a:r>
              <a:rPr lang="es-PE" sz="2000" b="1" dirty="0" smtClean="0">
                <a:latin typeface="Arial" pitchFamily="34" charset="0"/>
                <a:ea typeface="ＭＳ Ｐゴシック" pitchFamily="34" charset="-128"/>
                <a:cs typeface="Arial" pitchFamily="34" charset="0"/>
              </a:rPr>
              <a:t>la empresa Aglomerados Cotopaxi S.A </a:t>
            </a:r>
            <a:r>
              <a:rPr lang="es-PE" sz="2000" b="1" dirty="0" smtClean="0">
                <a:latin typeface="Arial" pitchFamily="34" charset="0"/>
                <a:ea typeface="ＭＳ Ｐゴシック" pitchFamily="34" charset="-128"/>
                <a:cs typeface="Arial" pitchFamily="34" charset="0"/>
              </a:rPr>
              <a:t>tomando </a:t>
            </a:r>
            <a:r>
              <a:rPr lang="es-PE" sz="2000" b="1" dirty="0" smtClean="0">
                <a:latin typeface="Arial" pitchFamily="34" charset="0"/>
                <a:ea typeface="ＭＳ Ｐゴシック" pitchFamily="34" charset="-128"/>
                <a:cs typeface="Arial" pitchFamily="34" charset="0"/>
              </a:rPr>
              <a:t>como base la metodología “QFD</a:t>
            </a:r>
            <a:r>
              <a:rPr lang="es-PE" sz="2000" b="1" dirty="0" smtClean="0">
                <a:latin typeface="Arial" pitchFamily="34" charset="0"/>
                <a:ea typeface="ＭＳ Ｐゴシック" pitchFamily="34" charset="-128"/>
                <a:cs typeface="Arial" pitchFamily="34" charset="0"/>
              </a:rPr>
              <a:t>”</a:t>
            </a:r>
            <a:endParaRPr lang="es-EC" sz="2000" b="1" dirty="0" smtClean="0">
              <a:latin typeface="Arial" pitchFamily="34" charset="0"/>
              <a:ea typeface="ＭＳ Ｐゴシック" pitchFamily="34" charset="-128"/>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Tx/>
              <a:buChar char="-"/>
              <a:tabLst/>
              <a:defRPr/>
            </a:pPr>
            <a:endParaRPr lang="es-MX" sz="1600" b="1" dirty="0" smtClean="0">
              <a:latin typeface="Arial" pitchFamily="34" charset="0"/>
              <a:ea typeface="ＭＳ Ｐゴシック" pitchFamily="34" charset="-128"/>
              <a:cs typeface="Arial" pitchFamily="34" charset="0"/>
            </a:endParaRPr>
          </a:p>
          <a:p>
            <a:pPr marL="342900" indent="-342900">
              <a:spcBef>
                <a:spcPct val="20000"/>
              </a:spcBef>
            </a:pPr>
            <a:r>
              <a:rPr lang="es-MX" sz="2400" b="1" dirty="0" smtClean="0">
                <a:solidFill>
                  <a:srgbClr val="00B050"/>
                </a:solidFill>
                <a:latin typeface="Arial" pitchFamily="34" charset="0"/>
                <a:ea typeface="ＭＳ Ｐゴシック" pitchFamily="34" charset="-128"/>
                <a:cs typeface="Arial" pitchFamily="34" charset="0"/>
              </a:rPr>
              <a:t>Objetivos específicos</a:t>
            </a:r>
            <a:endParaRPr lang="es-MX" b="1" dirty="0" smtClean="0">
              <a:solidFill>
                <a:srgbClr val="00B050"/>
              </a:solidFill>
              <a:latin typeface="Arial" pitchFamily="34" charset="0"/>
              <a:ea typeface="ＭＳ Ｐゴシック" pitchFamily="34" charset="-128"/>
              <a:cs typeface="Arial" pitchFamily="34" charset="0"/>
            </a:endParaRPr>
          </a:p>
          <a:p>
            <a:pPr marL="342900" indent="-342900" algn="just">
              <a:spcBef>
                <a:spcPct val="20000"/>
              </a:spcBef>
              <a:buFontTx/>
              <a:buChar char="-"/>
            </a:pPr>
            <a:r>
              <a:rPr lang="es-PE" dirty="0" smtClean="0"/>
              <a:t> </a:t>
            </a:r>
            <a:r>
              <a:rPr lang="es-PE" b="1" dirty="0" smtClean="0">
                <a:latin typeface="Arial" pitchFamily="34" charset="0"/>
                <a:ea typeface="ＭＳ Ｐゴシック" pitchFamily="34" charset="-128"/>
                <a:cs typeface="Arial" pitchFamily="34" charset="0"/>
              </a:rPr>
              <a:t>Identificar las necesidades de los clientes en base al método de Kano para considerarlas en el  diseño del Tablero  MDF resistente a la humedad</a:t>
            </a:r>
            <a:endParaRPr lang="es-EC" b="1" dirty="0" smtClean="0">
              <a:latin typeface="Arial" pitchFamily="34" charset="0"/>
              <a:ea typeface="ＭＳ Ｐゴシック" pitchFamily="34" charset="-128"/>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Tx/>
              <a:buChar char="-"/>
              <a:tabLst/>
              <a:defRPr/>
            </a:pPr>
            <a:endParaRPr lang="es-MX" b="1" dirty="0" smtClean="0">
              <a:latin typeface="Arial" pitchFamily="34" charset="0"/>
              <a:ea typeface="ＭＳ Ｐゴシック" pitchFamily="34" charset="-128"/>
              <a:cs typeface="Arial" pitchFamily="34" charset="0"/>
            </a:endParaRPr>
          </a:p>
          <a:p>
            <a:pPr marL="342900" lvl="0" indent="-342900" algn="just">
              <a:spcBef>
                <a:spcPct val="20000"/>
              </a:spcBef>
              <a:buFontTx/>
              <a:buChar char="-"/>
            </a:pPr>
            <a:r>
              <a:rPr lang="es-PE" b="1" dirty="0" smtClean="0">
                <a:latin typeface="Arial" pitchFamily="34" charset="0"/>
                <a:ea typeface="ＭＳ Ｐゴシック" pitchFamily="34" charset="-128"/>
                <a:cs typeface="Arial" pitchFamily="34" charset="0"/>
              </a:rPr>
              <a:t>Desarrollar  </a:t>
            </a:r>
            <a:r>
              <a:rPr lang="es-PE" b="1" dirty="0" smtClean="0">
                <a:latin typeface="Arial" pitchFamily="34" charset="0"/>
                <a:ea typeface="ＭＳ Ｐゴシック" pitchFamily="34" charset="-128"/>
                <a:cs typeface="Arial" pitchFamily="34" charset="0"/>
              </a:rPr>
              <a:t>la casa de la calidad  como una herramienta que permita el despliegue de operaciones para el  nuevo diseño </a:t>
            </a:r>
            <a:endParaRPr lang="es-PE" b="1" dirty="0" smtClean="0">
              <a:latin typeface="Arial" pitchFamily="34" charset="0"/>
              <a:ea typeface="ＭＳ Ｐゴシック" pitchFamily="34" charset="-128"/>
              <a:cs typeface="Arial" pitchFamily="34" charset="0"/>
            </a:endParaRPr>
          </a:p>
          <a:p>
            <a:pPr marL="342900" lvl="0" indent="-342900" algn="just">
              <a:spcBef>
                <a:spcPct val="20000"/>
              </a:spcBef>
              <a:buFontTx/>
              <a:buChar char="-"/>
            </a:pPr>
            <a:endParaRPr lang="es-MX" b="1" dirty="0" smtClean="0">
              <a:latin typeface="Arial" pitchFamily="34" charset="0"/>
              <a:ea typeface="ＭＳ Ｐゴシック" pitchFamily="34" charset="-128"/>
              <a:cs typeface="Arial" pitchFamily="34" charset="0"/>
            </a:endParaRPr>
          </a:p>
          <a:p>
            <a:pPr marL="342900" lvl="0" indent="-342900" algn="just">
              <a:spcBef>
                <a:spcPct val="20000"/>
              </a:spcBef>
              <a:buFontTx/>
              <a:buChar char="-"/>
            </a:pPr>
            <a:r>
              <a:rPr lang="es-PE" b="1" dirty="0" smtClean="0">
                <a:latin typeface="Arial" pitchFamily="34" charset="0"/>
                <a:ea typeface="ＭＳ Ｐゴシック" pitchFamily="34" charset="-128"/>
                <a:cs typeface="Arial" pitchFamily="34" charset="0"/>
              </a:rPr>
              <a:t>Elaborar </a:t>
            </a:r>
            <a:r>
              <a:rPr lang="es-PE" b="1" dirty="0" smtClean="0">
                <a:latin typeface="Arial" pitchFamily="34" charset="0"/>
                <a:ea typeface="ＭＳ Ｐゴシック" pitchFamily="34" charset="-128"/>
                <a:cs typeface="Arial" pitchFamily="34" charset="0"/>
              </a:rPr>
              <a:t>un Tablero MDF resistente a la humedad que cumpla con las características de calidad previstas en el diseño</a:t>
            </a:r>
            <a:endParaRPr lang="es-MX" b="1" dirty="0" smtClean="0">
              <a:latin typeface="Arial" pitchFamily="34" charset="0"/>
              <a:ea typeface="ＭＳ Ｐゴシック" pitchFamily="34" charset="-128"/>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Tx/>
              <a:buChar char="-"/>
              <a:tabLst/>
              <a:defRPr/>
            </a:pPr>
            <a:endParaRPr lang="es-MX" sz="1600" b="1" dirty="0" smtClean="0">
              <a:solidFill>
                <a:srgbClr val="00B050"/>
              </a:solidFill>
              <a:latin typeface="Arial" pitchFamily="34" charset="0"/>
              <a:ea typeface="ＭＳ Ｐゴシック" pitchFamily="34" charset="-128"/>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lang="es-MX" sz="1600" dirty="0" smtClean="0">
              <a:latin typeface="Arial" pitchFamily="34" charset="0"/>
              <a:ea typeface="ＭＳ Ｐゴシック" pitchFamily="34" charset="-128"/>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lang="es-MX" sz="1600" dirty="0" smtClean="0">
              <a:latin typeface="Arial" pitchFamily="34" charset="0"/>
              <a:ea typeface="ＭＳ Ｐゴシック" pitchFamily="34" charset="-128"/>
              <a:cs typeface="Arial" pitchFamily="34" charset="0"/>
            </a:endParaRPr>
          </a:p>
          <a:p>
            <a:pPr marL="800100" lvl="1" indent="-342900">
              <a:spcBef>
                <a:spcPct val="20000"/>
              </a:spcBef>
            </a:pPr>
            <a:endParaRPr lang="es-MX" sz="1600" dirty="0"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4 Marcador de texto"/>
          <p:cNvSpPr>
            <a:spLocks noGrp="1"/>
          </p:cNvSpPr>
          <p:nvPr>
            <p:ph type="body"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a:buNone/>
            </a:pPr>
            <a:r>
              <a:rPr lang="es-ES_tradnl" b="1" dirty="0" smtClean="0"/>
              <a:t>Técnicas</a:t>
            </a:r>
            <a:endParaRPr lang="es-EC" b="1" dirty="0" smtClean="0"/>
          </a:p>
          <a:p>
            <a:pPr>
              <a:buNone/>
            </a:pPr>
            <a:r>
              <a:rPr lang="es-MX" dirty="0" smtClean="0"/>
              <a:t> </a:t>
            </a:r>
            <a:endParaRPr lang="es-EC" dirty="0" smtClean="0"/>
          </a:p>
          <a:p>
            <a:pPr lvl="0" algn="just"/>
            <a:r>
              <a:rPr lang="es-MX" dirty="0" smtClean="0"/>
              <a:t>Instalar válvulas y  tuberías independientes para transportar el colorante desde los tanques de almacenamiento hacia el punto de aplicación, actualmente se está usando el mismo sistema de dosificación de la urea</a:t>
            </a:r>
            <a:endParaRPr lang="es-EC" dirty="0" smtClean="0"/>
          </a:p>
          <a:p>
            <a:pPr lvl="0" algn="just"/>
            <a:r>
              <a:rPr lang="es-MX" dirty="0" smtClean="0"/>
              <a:t>Es necesario mejorar (automatizar) el actual sistema de preparación y aplicación del colorante verde en la línea de producción para de esta manera poder reducir  el tiempo que se pierde (paro de máquina) en la producción de tableros  MDF RH </a:t>
            </a:r>
            <a:endParaRPr lang="es-EC" dirty="0" smtClean="0"/>
          </a:p>
        </p:txBody>
      </p:sp>
      <p:sp>
        <p:nvSpPr>
          <p:cNvPr id="6" name="3 Título"/>
          <p:cNvSpPr>
            <a:spLocks noGrp="1"/>
          </p:cNvSpPr>
          <p:nvPr>
            <p:ph type="body" sz="quarter" idx="10"/>
          </p:nvPr>
        </p:nvSpPr>
        <p:spPr bwMode="auto">
          <a:xfrm>
            <a:off x="35496" y="533400"/>
            <a:ext cx="6336704" cy="571500"/>
          </a:xfrm>
          <a:noFill/>
          <a:ln>
            <a:miter lim="800000"/>
            <a:headEnd/>
            <a:tailEnd/>
          </a:ln>
        </p:spPr>
        <p:txBody>
          <a:bodyPr wrap="square" lIns="91440" tIns="45720" rIns="91440" bIns="45720" numCol="1" anchor="t" anchorCtr="0" compatLnSpc="1">
            <a:prstTxWarp prst="textNoShape">
              <a:avLst/>
            </a:prstTxWarp>
          </a:bodyPr>
          <a:lstStyle/>
          <a:p>
            <a:r>
              <a:rPr lang="es-ES_tradnl" sz="3600" b="1" dirty="0" smtClean="0">
                <a:solidFill>
                  <a:srgbClr val="C00000"/>
                </a:solidFill>
                <a:latin typeface="Arial" charset="0"/>
                <a:ea typeface="ＭＳ Ｐゴシック" pitchFamily="34" charset="-128"/>
                <a:cs typeface="Arial" charset="0"/>
              </a:rPr>
              <a:t>               Recomendaciones</a:t>
            </a:r>
            <a:endParaRPr lang="es-MX" sz="3600" b="1" dirty="0" smtClean="0">
              <a:solidFill>
                <a:srgbClr val="C00000"/>
              </a:solidFill>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4 Marcador de texto"/>
          <p:cNvSpPr>
            <a:spLocks noGrp="1"/>
          </p:cNvSpPr>
          <p:nvPr>
            <p:ph type="body"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a:buNone/>
            </a:pPr>
            <a:r>
              <a:rPr lang="es-ES_tradnl" b="1" dirty="0" smtClean="0"/>
              <a:t>Técnicas</a:t>
            </a:r>
            <a:endParaRPr lang="es-EC" b="1" dirty="0" smtClean="0"/>
          </a:p>
          <a:p>
            <a:pPr>
              <a:buNone/>
            </a:pPr>
            <a:r>
              <a:rPr lang="es-MX" dirty="0" smtClean="0"/>
              <a:t> </a:t>
            </a:r>
            <a:endParaRPr lang="es-EC" dirty="0" smtClean="0"/>
          </a:p>
          <a:p>
            <a:pPr lvl="0" algn="just"/>
            <a:r>
              <a:rPr lang="es-MX" dirty="0" smtClean="0"/>
              <a:t>Como </a:t>
            </a:r>
            <a:r>
              <a:rPr lang="es-MX" dirty="0" smtClean="0"/>
              <a:t>una prueba complementaria a la indicada por la norma DIN EN 622-5, se debe aplicar el método rápido de validación de hinchamiento en los tableros MDF RH, que consiste en someter a una muestra de tablero a inmersión en agua hirviendo por el lapso de una hora y  posteriormente registrar su hinchamiento, en espesores de 12,15 y 18mm, se espera que el valor de hinchamiento no supere el 30%</a:t>
            </a:r>
            <a:endParaRPr lang="es-EC" dirty="0"/>
          </a:p>
        </p:txBody>
      </p:sp>
      <p:sp>
        <p:nvSpPr>
          <p:cNvPr id="7" name="3 Título"/>
          <p:cNvSpPr>
            <a:spLocks noGrp="1"/>
          </p:cNvSpPr>
          <p:nvPr>
            <p:ph type="body" sz="quarter" idx="10"/>
          </p:nvPr>
        </p:nvSpPr>
        <p:spPr bwMode="auto">
          <a:xfrm>
            <a:off x="35496" y="533400"/>
            <a:ext cx="6336704" cy="571500"/>
          </a:xfrm>
          <a:noFill/>
          <a:ln>
            <a:miter lim="800000"/>
            <a:headEnd/>
            <a:tailEnd/>
          </a:ln>
        </p:spPr>
        <p:txBody>
          <a:bodyPr wrap="square" lIns="91440" tIns="45720" rIns="91440" bIns="45720" numCol="1" anchor="t" anchorCtr="0" compatLnSpc="1">
            <a:prstTxWarp prst="textNoShape">
              <a:avLst/>
            </a:prstTxWarp>
          </a:bodyPr>
          <a:lstStyle/>
          <a:p>
            <a:r>
              <a:rPr lang="es-ES_tradnl" sz="3600" b="1" dirty="0" smtClean="0">
                <a:solidFill>
                  <a:srgbClr val="C00000"/>
                </a:solidFill>
                <a:latin typeface="Arial" charset="0"/>
                <a:ea typeface="ＭＳ Ｐゴシック" pitchFamily="34" charset="-128"/>
                <a:cs typeface="Arial" charset="0"/>
              </a:rPr>
              <a:t>               Recomendaciones</a:t>
            </a:r>
            <a:endParaRPr lang="es-MX" sz="3600" b="1" dirty="0" smtClean="0">
              <a:solidFill>
                <a:srgbClr val="C00000"/>
              </a:solidFill>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Marcador de texto 22"/>
          <p:cNvSpPr>
            <a:spLocks noGrp="1"/>
          </p:cNvSpPr>
          <p:nvPr>
            <p:ph type="body" sz="quarter" idx="11"/>
          </p:nvPr>
        </p:nvSpPr>
        <p:spPr bwMode="auto">
          <a:xfrm>
            <a:off x="914400" y="2565400"/>
            <a:ext cx="7467600" cy="1079500"/>
          </a:xfrm>
          <a:noFill/>
          <a:ln>
            <a:miter lim="800000"/>
            <a:headEnd/>
            <a:tailEnd/>
          </a:ln>
        </p:spPr>
        <p:txBody>
          <a:bodyPr wrap="square" lIns="91440" tIns="45720" rIns="91440" bIns="45720" numCol="1" anchor="t" anchorCtr="0" compatLnSpc="1">
            <a:prstTxWarp prst="textNoShape">
              <a:avLst/>
            </a:prstTxWarp>
          </a:bodyPr>
          <a:lstStyle/>
          <a:p>
            <a:pPr algn="ctr">
              <a:buFont typeface="Arial" charset="0"/>
              <a:buNone/>
            </a:pPr>
            <a:r>
              <a:rPr lang="es-EC" sz="4400" b="1">
                <a:latin typeface="Arial Black" pitchFamily="34" charset="0"/>
                <a:ea typeface="ＭＳ Ｐゴシック" pitchFamily="34" charset="-128"/>
                <a:cs typeface="Arial" charset="0"/>
              </a:rPr>
              <a:t>G R A C I A S</a:t>
            </a:r>
            <a:endParaRPr lang="es-MX" sz="4400">
              <a:solidFill>
                <a:srgbClr val="00B050"/>
              </a:solidFill>
              <a:latin typeface="Arial Black" pitchFamily="34"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Marcador de texto"/>
          <p:cNvSpPr>
            <a:spLocks noGrp="1"/>
          </p:cNvSpPr>
          <p:nvPr>
            <p:ph type="body" sz="quarter" idx="12"/>
          </p:nvPr>
        </p:nvSpPr>
        <p:spPr bwMode="auto">
          <a:xfrm>
            <a:off x="3779912" y="1268760"/>
            <a:ext cx="4896544" cy="571500"/>
          </a:xfrm>
          <a:noFill/>
          <a:ln>
            <a:miter lim="800000"/>
            <a:headEnd/>
            <a:tailEnd/>
          </a:ln>
        </p:spPr>
        <p:txBody>
          <a:bodyPr wrap="square" lIns="91440" tIns="45720" rIns="91440" bIns="45720" numCol="1" anchor="t" anchorCtr="0" compatLnSpc="1">
            <a:prstTxWarp prst="textNoShape">
              <a:avLst/>
            </a:prstTxWarp>
          </a:bodyPr>
          <a:lstStyle/>
          <a:p>
            <a:r>
              <a:rPr lang="es-EC" sz="3600" b="1" dirty="0" smtClean="0">
                <a:solidFill>
                  <a:srgbClr val="C00000"/>
                </a:solidFill>
                <a:latin typeface="Arial" charset="0"/>
                <a:ea typeface="ＭＳ Ｐゴシック" pitchFamily="34" charset="-128"/>
                <a:cs typeface="Arial" charset="0"/>
              </a:rPr>
              <a:t>       </a:t>
            </a:r>
            <a:r>
              <a:rPr lang="es-EC" sz="2400" b="1" dirty="0" smtClean="0">
                <a:solidFill>
                  <a:srgbClr val="C00000"/>
                </a:solidFill>
                <a:latin typeface="Arial" charset="0"/>
                <a:ea typeface="ＭＳ Ｐゴシック" pitchFamily="34" charset="-128"/>
                <a:cs typeface="Arial" charset="0"/>
              </a:rPr>
              <a:t>METODOLOGÍA    Q.F.D</a:t>
            </a:r>
          </a:p>
        </p:txBody>
      </p:sp>
      <p:sp>
        <p:nvSpPr>
          <p:cNvPr id="4" name="3 Rectángulo"/>
          <p:cNvSpPr/>
          <p:nvPr/>
        </p:nvSpPr>
        <p:spPr>
          <a:xfrm>
            <a:off x="179388" y="2205038"/>
            <a:ext cx="1655762" cy="647700"/>
          </a:xfrm>
          <a:prstGeom prst="rect">
            <a:avLst/>
          </a:prstGeom>
          <a:blipFill>
            <a:blip r:embed="rId2" cstate="print"/>
            <a:tile tx="0" ty="0" sx="100000" sy="100000" flip="none" algn="tl"/>
          </a:blip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b="1" dirty="0">
                <a:solidFill>
                  <a:schemeClr val="tx1"/>
                </a:solidFill>
              </a:rPr>
              <a:t>PLANEACIÓN</a:t>
            </a:r>
          </a:p>
        </p:txBody>
      </p:sp>
      <p:sp>
        <p:nvSpPr>
          <p:cNvPr id="7" name="6 Rectángulo">
            <a:hlinkClick r:id="rId3" action="ppaction://hlinksldjump"/>
          </p:cNvPr>
          <p:cNvSpPr/>
          <p:nvPr/>
        </p:nvSpPr>
        <p:spPr>
          <a:xfrm>
            <a:off x="2303463" y="2060575"/>
            <a:ext cx="1657350" cy="792163"/>
          </a:xfrm>
          <a:prstGeom prst="rect">
            <a:avLst/>
          </a:prstGeom>
          <a:blipFill>
            <a:blip r:embed="rId2" cstate="print"/>
            <a:tile tx="0" ty="0" sx="100000" sy="100000" flip="none" algn="tl"/>
          </a:blip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b="1" dirty="0">
                <a:solidFill>
                  <a:schemeClr val="tx1"/>
                </a:solidFill>
              </a:rPr>
              <a:t>DESARROLLO PLAN ACTIVIDADES</a:t>
            </a:r>
          </a:p>
        </p:txBody>
      </p:sp>
      <p:sp>
        <p:nvSpPr>
          <p:cNvPr id="8" name="7 Rectángulo">
            <a:hlinkClick r:id="rId4" action="ppaction://hlinksldjump"/>
          </p:cNvPr>
          <p:cNvSpPr/>
          <p:nvPr/>
        </p:nvSpPr>
        <p:spPr>
          <a:xfrm>
            <a:off x="4572000" y="2133600"/>
            <a:ext cx="1655763" cy="647700"/>
          </a:xfrm>
          <a:prstGeom prst="rect">
            <a:avLst/>
          </a:prstGeom>
          <a:blipFill>
            <a:blip r:embed="rId2" cstate="print"/>
            <a:tile tx="0" ty="0" sx="100000" sy="100000" flip="none" algn="tl"/>
          </a:blip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b="1" dirty="0">
                <a:solidFill>
                  <a:schemeClr val="tx1"/>
                </a:solidFill>
              </a:rPr>
              <a:t>DESPLIEGUE DE OPERACIONES</a:t>
            </a:r>
          </a:p>
        </p:txBody>
      </p:sp>
      <p:sp>
        <p:nvSpPr>
          <p:cNvPr id="9" name="8 Rectángulo">
            <a:hlinkClick r:id="rId5" action="ppaction://hlinksldjump"/>
          </p:cNvPr>
          <p:cNvSpPr/>
          <p:nvPr/>
        </p:nvSpPr>
        <p:spPr>
          <a:xfrm>
            <a:off x="6875463" y="2133600"/>
            <a:ext cx="1800225" cy="647700"/>
          </a:xfrm>
          <a:prstGeom prst="rect">
            <a:avLst/>
          </a:prstGeom>
          <a:blipFill>
            <a:blip r:embed="rId2" cstate="print"/>
            <a:tile tx="0" ty="0" sx="100000" sy="100000" flip="none" algn="tl"/>
          </a:blip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b="1" dirty="0">
                <a:solidFill>
                  <a:schemeClr val="tx1"/>
                </a:solidFill>
              </a:rPr>
              <a:t>REALIZACION DEL  PRODUCTO</a:t>
            </a:r>
          </a:p>
        </p:txBody>
      </p:sp>
      <p:sp>
        <p:nvSpPr>
          <p:cNvPr id="12" name="11 Flecha abajo"/>
          <p:cNvSpPr/>
          <p:nvPr/>
        </p:nvSpPr>
        <p:spPr>
          <a:xfrm>
            <a:off x="827088" y="2852738"/>
            <a:ext cx="288925" cy="431800"/>
          </a:xfrm>
          <a:prstGeom prst="downArrow">
            <a:avLst/>
          </a:prstGeom>
          <a:solidFill>
            <a:srgbClr val="05FB4B"/>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
        <p:nvSpPr>
          <p:cNvPr id="14" name="13 Flecha doblada hacia arriba"/>
          <p:cNvSpPr/>
          <p:nvPr/>
        </p:nvSpPr>
        <p:spPr>
          <a:xfrm>
            <a:off x="1547813" y="3141663"/>
            <a:ext cx="1871662" cy="3024187"/>
          </a:xfrm>
          <a:prstGeom prst="bentUpArrow">
            <a:avLst>
              <a:gd name="adj1" fmla="val 6365"/>
              <a:gd name="adj2" fmla="val 25000"/>
              <a:gd name="adj3" fmla="val 13275"/>
            </a:avLst>
          </a:prstGeom>
          <a:solidFill>
            <a:srgbClr val="05FB4B"/>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
        <p:nvSpPr>
          <p:cNvPr id="15" name="14 Flecha abajo"/>
          <p:cNvSpPr/>
          <p:nvPr/>
        </p:nvSpPr>
        <p:spPr>
          <a:xfrm rot="16200000">
            <a:off x="4139406" y="2420144"/>
            <a:ext cx="288925" cy="433388"/>
          </a:xfrm>
          <a:prstGeom prst="downArrow">
            <a:avLst/>
          </a:prstGeom>
          <a:solidFill>
            <a:srgbClr val="05FB4B"/>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
        <p:nvSpPr>
          <p:cNvPr id="16" name="15 Flecha abajo"/>
          <p:cNvSpPr/>
          <p:nvPr/>
        </p:nvSpPr>
        <p:spPr>
          <a:xfrm rot="16200000">
            <a:off x="6372225" y="2420938"/>
            <a:ext cx="288925" cy="431800"/>
          </a:xfrm>
          <a:prstGeom prst="downArrow">
            <a:avLst/>
          </a:prstGeom>
          <a:solidFill>
            <a:srgbClr val="05FB4B"/>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
        <p:nvSpPr>
          <p:cNvPr id="19" name="18 Llamada de nube"/>
          <p:cNvSpPr/>
          <p:nvPr/>
        </p:nvSpPr>
        <p:spPr>
          <a:xfrm>
            <a:off x="2339752" y="1196752"/>
            <a:ext cx="1223962" cy="536575"/>
          </a:xfrm>
          <a:prstGeom prst="cloudCallout">
            <a:avLst>
              <a:gd name="adj1" fmla="val 24370"/>
              <a:gd name="adj2" fmla="val 116217"/>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PE" sz="1400" b="1" dirty="0">
                <a:solidFill>
                  <a:schemeClr val="tx1"/>
                </a:solidFill>
              </a:rPr>
              <a:t>5W/ 1H </a:t>
            </a:r>
            <a:endParaRPr lang="es-EC" sz="1400" b="1" dirty="0">
              <a:solidFill>
                <a:schemeClr val="tx1"/>
              </a:solidFill>
            </a:endParaRPr>
          </a:p>
        </p:txBody>
      </p:sp>
      <p:pic>
        <p:nvPicPr>
          <p:cNvPr id="17420" name="Picture 2" descr="http://www.webquest.es/files/u28673/proceso.jpeg"/>
          <p:cNvPicPr>
            <a:picLocks noChangeAspect="1" noChangeArrowheads="1"/>
          </p:cNvPicPr>
          <p:nvPr/>
        </p:nvPicPr>
        <p:blipFill>
          <a:blip r:embed="rId6" cstate="print"/>
          <a:srcRect/>
          <a:stretch>
            <a:fillRect/>
          </a:stretch>
        </p:blipFill>
        <p:spPr bwMode="auto">
          <a:xfrm>
            <a:off x="5367338" y="4400550"/>
            <a:ext cx="1292225" cy="1331913"/>
          </a:xfrm>
          <a:prstGeom prst="rect">
            <a:avLst/>
          </a:prstGeom>
          <a:noFill/>
          <a:ln w="9525">
            <a:noFill/>
            <a:miter lim="800000"/>
            <a:headEnd/>
            <a:tailEnd/>
          </a:ln>
        </p:spPr>
      </p:pic>
      <p:cxnSp>
        <p:nvCxnSpPr>
          <p:cNvPr id="23" name="22 Conector curvado"/>
          <p:cNvCxnSpPr/>
          <p:nvPr/>
        </p:nvCxnSpPr>
        <p:spPr>
          <a:xfrm rot="16200000" flipH="1">
            <a:off x="4859338" y="3357563"/>
            <a:ext cx="1512887" cy="503237"/>
          </a:xfrm>
          <a:prstGeom prst="curvedConnector3">
            <a:avLst>
              <a:gd name="adj1" fmla="val 50000"/>
            </a:avLst>
          </a:prstGeom>
          <a:ln w="3175">
            <a:prstDash val="lgDash"/>
          </a:ln>
        </p:spPr>
        <p:style>
          <a:lnRef idx="2">
            <a:schemeClr val="accent1"/>
          </a:lnRef>
          <a:fillRef idx="0">
            <a:schemeClr val="accent1"/>
          </a:fillRef>
          <a:effectRef idx="1">
            <a:schemeClr val="accent1"/>
          </a:effectRef>
          <a:fontRef idx="minor">
            <a:schemeClr val="tx1"/>
          </a:fontRef>
        </p:style>
      </p:cxnSp>
      <p:sp>
        <p:nvSpPr>
          <p:cNvPr id="24" name="23 Flecha abajo"/>
          <p:cNvSpPr/>
          <p:nvPr/>
        </p:nvSpPr>
        <p:spPr>
          <a:xfrm>
            <a:off x="7596188" y="2852738"/>
            <a:ext cx="288925" cy="431800"/>
          </a:xfrm>
          <a:prstGeom prst="downArrow">
            <a:avLst/>
          </a:prstGeom>
          <a:solidFill>
            <a:srgbClr val="05FB4B"/>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
        <p:nvSpPr>
          <p:cNvPr id="26" name="25 Rectángulo">
            <a:hlinkClick r:id="rId7" action="ppaction://hlinksldjump"/>
          </p:cNvPr>
          <p:cNvSpPr/>
          <p:nvPr/>
        </p:nvSpPr>
        <p:spPr>
          <a:xfrm>
            <a:off x="6875463" y="3427413"/>
            <a:ext cx="1800225" cy="649287"/>
          </a:xfrm>
          <a:prstGeom prst="rect">
            <a:avLst/>
          </a:prstGeom>
          <a:blipFill>
            <a:blip r:embed="rId2" cstate="print"/>
            <a:tile tx="0" ty="0" sx="100000" sy="100000" flip="none" algn="tl"/>
          </a:blip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b="1" dirty="0">
                <a:solidFill>
                  <a:schemeClr val="tx1"/>
                </a:solidFill>
              </a:rPr>
              <a:t>VALIDACION DEL  PRODUCTO</a:t>
            </a:r>
          </a:p>
        </p:txBody>
      </p:sp>
      <p:pic>
        <p:nvPicPr>
          <p:cNvPr id="17424" name="Picture 4" descr="http://4.bp.blogspot.com/-LemuZ1FDyJg/T8ZmWdVhy7I/AAAAAAAABHE/hGk6hUYO3XU/s1600/carita%252525252Bfeliz%252525252Bok.jpg"/>
          <p:cNvPicPr>
            <a:picLocks noChangeAspect="1" noChangeArrowheads="1"/>
          </p:cNvPicPr>
          <p:nvPr/>
        </p:nvPicPr>
        <p:blipFill>
          <a:blip r:embed="rId8" cstate="print"/>
          <a:srcRect/>
          <a:stretch>
            <a:fillRect/>
          </a:stretch>
        </p:blipFill>
        <p:spPr bwMode="auto">
          <a:xfrm>
            <a:off x="6084888" y="3429000"/>
            <a:ext cx="750887" cy="647700"/>
          </a:xfrm>
          <a:prstGeom prst="rect">
            <a:avLst/>
          </a:prstGeom>
          <a:noFill/>
          <a:ln w="9525">
            <a:noFill/>
            <a:miter lim="800000"/>
            <a:headEnd/>
            <a:tailEnd/>
          </a:ln>
        </p:spPr>
      </p:pic>
      <p:pic>
        <p:nvPicPr>
          <p:cNvPr id="17425" name="Picture 6" descr="http://1.bp.blogspot.com/-83Lzfk3zl-E/Tc5lHzTzwTI/AAAAAAAACkw/mvATxXahZ_g/s320/casa-9454.jpg">
            <a:hlinkClick r:id="rId9"/>
          </p:cNvPr>
          <p:cNvPicPr>
            <a:picLocks noChangeAspect="1" noChangeArrowheads="1"/>
          </p:cNvPicPr>
          <p:nvPr/>
        </p:nvPicPr>
        <p:blipFill>
          <a:blip r:embed="rId10" cstate="print"/>
          <a:srcRect/>
          <a:stretch>
            <a:fillRect/>
          </a:stretch>
        </p:blipFill>
        <p:spPr bwMode="auto">
          <a:xfrm>
            <a:off x="0" y="3609975"/>
            <a:ext cx="2700338" cy="2411413"/>
          </a:xfrm>
          <a:prstGeom prst="rect">
            <a:avLst/>
          </a:prstGeom>
          <a:noFill/>
          <a:ln w="9525">
            <a:noFill/>
            <a:miter lim="800000"/>
            <a:headEnd/>
            <a:tailEnd/>
          </a:ln>
        </p:spPr>
      </p:pic>
      <p:sp>
        <p:nvSpPr>
          <p:cNvPr id="17426" name="28 Rectángulo"/>
          <p:cNvSpPr>
            <a:spLocks noChangeArrowheads="1"/>
          </p:cNvSpPr>
          <p:nvPr/>
        </p:nvSpPr>
        <p:spPr bwMode="auto">
          <a:xfrm>
            <a:off x="34925" y="3284538"/>
            <a:ext cx="2160588" cy="431800"/>
          </a:xfrm>
          <a:prstGeom prst="rect">
            <a:avLst/>
          </a:prstGeom>
          <a:noFill/>
          <a:ln w="9525">
            <a:noFill/>
            <a:miter lim="800000"/>
            <a:headEnd/>
            <a:tailEnd/>
          </a:ln>
        </p:spPr>
        <p:txBody>
          <a:bodyPr>
            <a:spAutoFit/>
          </a:bodyPr>
          <a:lstStyle/>
          <a:p>
            <a:pPr algn="ctr"/>
            <a:r>
              <a:rPr lang="es-EC" sz="1100" b="1" i="1"/>
              <a:t>ESTRUCTURA DE LA CASA DE LA CALIDAD</a:t>
            </a:r>
          </a:p>
        </p:txBody>
      </p:sp>
      <p:pic>
        <p:nvPicPr>
          <p:cNvPr id="17427" name="Picture 2" descr="girias usadas pelos medicos e profissionais de saude">
            <a:hlinkClick r:id="rId11" action="ppaction://hlinksldjump"/>
          </p:cNvPr>
          <p:cNvPicPr>
            <a:picLocks noChangeAspect="1" noChangeArrowheads="1"/>
          </p:cNvPicPr>
          <p:nvPr/>
        </p:nvPicPr>
        <p:blipFill>
          <a:blip r:embed="rId12" cstate="print"/>
          <a:srcRect/>
          <a:stretch>
            <a:fillRect/>
          </a:stretch>
        </p:blipFill>
        <p:spPr bwMode="auto">
          <a:xfrm>
            <a:off x="3132138" y="5084763"/>
            <a:ext cx="647700" cy="901700"/>
          </a:xfrm>
          <a:prstGeom prst="rect">
            <a:avLst/>
          </a:prstGeom>
          <a:noFill/>
          <a:ln w="9525">
            <a:noFill/>
            <a:miter lim="800000"/>
            <a:headEnd/>
            <a:tailEnd/>
          </a:ln>
        </p:spPr>
      </p:pic>
      <p:sp>
        <p:nvSpPr>
          <p:cNvPr id="17428" name="20 CuadroTexto"/>
          <p:cNvSpPr txBox="1">
            <a:spLocks noChangeArrowheads="1"/>
          </p:cNvSpPr>
          <p:nvPr/>
        </p:nvSpPr>
        <p:spPr bwMode="auto">
          <a:xfrm>
            <a:off x="2987675" y="4652963"/>
            <a:ext cx="1079500" cy="277812"/>
          </a:xfrm>
          <a:prstGeom prst="rect">
            <a:avLst/>
          </a:prstGeom>
          <a:noFill/>
          <a:ln w="9525">
            <a:noFill/>
            <a:miter lim="800000"/>
            <a:headEnd/>
            <a:tailEnd/>
          </a:ln>
        </p:spPr>
        <p:txBody>
          <a:bodyPr>
            <a:spAutoFit/>
          </a:bodyPr>
          <a:lstStyle/>
          <a:p>
            <a:r>
              <a:rPr lang="es-EC" sz="1200" b="1">
                <a:solidFill>
                  <a:srgbClr val="7030A0"/>
                </a:solidFill>
              </a:rPr>
              <a:t>Diagnóstico</a:t>
            </a:r>
          </a:p>
        </p:txBody>
      </p:sp>
      <p:sp>
        <p:nvSpPr>
          <p:cNvPr id="17430" name="27 CuadroTexto">
            <a:hlinkClick r:id="rId13" action="ppaction://hlinksldjump"/>
          </p:cNvPr>
          <p:cNvSpPr txBox="1">
            <a:spLocks noChangeArrowheads="1"/>
          </p:cNvSpPr>
          <p:nvPr/>
        </p:nvSpPr>
        <p:spPr bwMode="auto">
          <a:xfrm rot="1444290">
            <a:off x="254000" y="5545138"/>
            <a:ext cx="936625" cy="277812"/>
          </a:xfrm>
          <a:prstGeom prst="rect">
            <a:avLst/>
          </a:prstGeom>
          <a:noFill/>
          <a:ln w="9525">
            <a:noFill/>
            <a:miter lim="800000"/>
            <a:headEnd/>
            <a:tailEnd/>
          </a:ln>
        </p:spPr>
        <p:txBody>
          <a:bodyPr>
            <a:spAutoFit/>
          </a:bodyPr>
          <a:lstStyle/>
          <a:p>
            <a:r>
              <a:rPr lang="es-EC" sz="1200" b="1">
                <a:solidFill>
                  <a:srgbClr val="FF0000"/>
                </a:solidFill>
              </a:rPr>
              <a:t>QUE</a:t>
            </a:r>
          </a:p>
        </p:txBody>
      </p:sp>
      <p:sp>
        <p:nvSpPr>
          <p:cNvPr id="17431" name="28 CuadroTexto">
            <a:hlinkClick r:id="rId14" action="ppaction://hlinksldjump"/>
          </p:cNvPr>
          <p:cNvSpPr txBox="1">
            <a:spLocks noChangeArrowheads="1"/>
          </p:cNvSpPr>
          <p:nvPr/>
        </p:nvSpPr>
        <p:spPr bwMode="auto">
          <a:xfrm rot="-1676247">
            <a:off x="1858963" y="5456238"/>
            <a:ext cx="668337" cy="277812"/>
          </a:xfrm>
          <a:prstGeom prst="rect">
            <a:avLst/>
          </a:prstGeom>
          <a:noFill/>
          <a:ln w="9525">
            <a:noFill/>
            <a:miter lim="800000"/>
            <a:headEnd/>
            <a:tailEnd/>
          </a:ln>
        </p:spPr>
        <p:txBody>
          <a:bodyPr>
            <a:spAutoFit/>
          </a:bodyPr>
          <a:lstStyle/>
          <a:p>
            <a:r>
              <a:rPr lang="es-EC" sz="1200" b="1">
                <a:solidFill>
                  <a:srgbClr val="FF0000"/>
                </a:solidFill>
              </a:rPr>
              <a:t>CÓMO</a:t>
            </a:r>
          </a:p>
        </p:txBody>
      </p:sp>
      <p:sp>
        <p:nvSpPr>
          <p:cNvPr id="30" name="29 CuadroTexto"/>
          <p:cNvSpPr txBox="1"/>
          <p:nvPr/>
        </p:nvSpPr>
        <p:spPr>
          <a:xfrm rot="20308530">
            <a:off x="1708150" y="4738688"/>
            <a:ext cx="903288" cy="261937"/>
          </a:xfrm>
          <a:prstGeom prst="rect">
            <a:avLst/>
          </a:prstGeom>
          <a:noFill/>
        </p:spPr>
        <p:txBody>
          <a:bodyPr>
            <a:spAutoFit/>
          </a:bodyPr>
          <a:lstStyle/>
          <a:p>
            <a:pPr>
              <a:defRPr/>
            </a:pPr>
            <a:r>
              <a:rPr lang="es-EC" sz="1050" b="1" dirty="0">
                <a:solidFill>
                  <a:srgbClr val="FF0000"/>
                </a:solidFill>
              </a:rPr>
              <a:t>CUÁNTO</a:t>
            </a:r>
          </a:p>
        </p:txBody>
      </p:sp>
      <p:sp>
        <p:nvSpPr>
          <p:cNvPr id="17433" name="30 CuadroTexto">
            <a:hlinkClick r:id="rId15" action="ppaction://hlinksldjump"/>
          </p:cNvPr>
          <p:cNvSpPr txBox="1">
            <a:spLocks noChangeArrowheads="1"/>
          </p:cNvSpPr>
          <p:nvPr/>
        </p:nvSpPr>
        <p:spPr bwMode="auto">
          <a:xfrm rot="1444290">
            <a:off x="554038" y="4902200"/>
            <a:ext cx="1281112" cy="277813"/>
          </a:xfrm>
          <a:prstGeom prst="rect">
            <a:avLst/>
          </a:prstGeom>
          <a:noFill/>
          <a:ln w="9525">
            <a:noFill/>
            <a:miter lim="800000"/>
            <a:headEnd/>
            <a:tailEnd/>
          </a:ln>
        </p:spPr>
        <p:txBody>
          <a:bodyPr>
            <a:spAutoFit/>
          </a:bodyPr>
          <a:lstStyle/>
          <a:p>
            <a:r>
              <a:rPr lang="es-EC" sz="1200" b="1">
                <a:solidFill>
                  <a:srgbClr val="FF0000"/>
                </a:solidFill>
              </a:rPr>
              <a:t>EVAL. C  -</a:t>
            </a:r>
            <a:r>
              <a:rPr lang="es-EC" sz="1200" b="1">
                <a:solidFill>
                  <a:srgbClr val="C00000"/>
                </a:solidFill>
              </a:rPr>
              <a:t>T</a:t>
            </a:r>
          </a:p>
        </p:txBody>
      </p:sp>
      <p:sp>
        <p:nvSpPr>
          <p:cNvPr id="17434" name="31 CuadroTexto">
            <a:hlinkClick r:id="rId16" action="ppaction://hlinksldjump"/>
          </p:cNvPr>
          <p:cNvSpPr txBox="1">
            <a:spLocks noChangeArrowheads="1"/>
          </p:cNvSpPr>
          <p:nvPr/>
        </p:nvSpPr>
        <p:spPr bwMode="auto">
          <a:xfrm rot="1444290">
            <a:off x="1657350" y="4006850"/>
            <a:ext cx="425450" cy="277813"/>
          </a:xfrm>
          <a:prstGeom prst="rect">
            <a:avLst/>
          </a:prstGeom>
          <a:noFill/>
          <a:ln w="9525">
            <a:noFill/>
            <a:miter lim="800000"/>
            <a:headEnd/>
            <a:tailEnd/>
          </a:ln>
        </p:spPr>
        <p:txBody>
          <a:bodyPr>
            <a:spAutoFit/>
          </a:bodyPr>
          <a:lstStyle/>
          <a:p>
            <a:r>
              <a:rPr lang="es-EC" sz="1200" b="1">
                <a:solidFill>
                  <a:srgbClr val="FF0000"/>
                </a:solidFill>
              </a:rPr>
              <a:t>DO</a:t>
            </a:r>
          </a:p>
        </p:txBody>
      </p:sp>
      <p:sp>
        <p:nvSpPr>
          <p:cNvPr id="17435" name="32 CuadroTexto">
            <a:hlinkClick r:id="rId17" action="ppaction://hlinksldjump"/>
          </p:cNvPr>
          <p:cNvSpPr txBox="1">
            <a:spLocks noChangeArrowheads="1"/>
          </p:cNvSpPr>
          <p:nvPr/>
        </p:nvSpPr>
        <p:spPr bwMode="auto">
          <a:xfrm rot="1444290">
            <a:off x="620713" y="4257675"/>
            <a:ext cx="936625" cy="246063"/>
          </a:xfrm>
          <a:prstGeom prst="rect">
            <a:avLst/>
          </a:prstGeom>
          <a:noFill/>
          <a:ln w="9525">
            <a:noFill/>
            <a:miter lim="800000"/>
            <a:headEnd/>
            <a:tailEnd/>
          </a:ln>
        </p:spPr>
        <p:txBody>
          <a:bodyPr>
            <a:spAutoFit/>
          </a:bodyPr>
          <a:lstStyle/>
          <a:p>
            <a:r>
              <a:rPr lang="es-EC" sz="1000" b="1">
                <a:solidFill>
                  <a:srgbClr val="FF0000"/>
                </a:solidFill>
              </a:rPr>
              <a:t>MATRIZ  R.</a:t>
            </a:r>
          </a:p>
        </p:txBody>
      </p:sp>
      <p:sp>
        <p:nvSpPr>
          <p:cNvPr id="17436" name="33 CuadroTexto">
            <a:hlinkClick r:id="rId18" action="ppaction://hlinksldjump"/>
          </p:cNvPr>
          <p:cNvSpPr txBox="1">
            <a:spLocks noChangeArrowheads="1"/>
          </p:cNvSpPr>
          <p:nvPr/>
        </p:nvSpPr>
        <p:spPr bwMode="auto">
          <a:xfrm rot="-972165">
            <a:off x="995363" y="3719513"/>
            <a:ext cx="960437" cy="339725"/>
          </a:xfrm>
          <a:prstGeom prst="rect">
            <a:avLst/>
          </a:prstGeom>
          <a:noFill/>
          <a:ln w="9525">
            <a:noFill/>
            <a:miter lim="800000"/>
            <a:headEnd/>
            <a:tailEnd/>
          </a:ln>
        </p:spPr>
        <p:txBody>
          <a:bodyPr>
            <a:spAutoFit/>
          </a:bodyPr>
          <a:lstStyle/>
          <a:p>
            <a:r>
              <a:rPr lang="es-EC" sz="800" b="1">
                <a:solidFill>
                  <a:srgbClr val="FF0000"/>
                </a:solidFill>
              </a:rPr>
              <a:t>M. CORRELACION</a:t>
            </a:r>
          </a:p>
        </p:txBody>
      </p:sp>
      <p:sp>
        <p:nvSpPr>
          <p:cNvPr id="17437" name="34 CuadroTexto">
            <a:hlinkClick r:id="rId19" action="ppaction://hlinksldjump"/>
          </p:cNvPr>
          <p:cNvSpPr txBox="1">
            <a:spLocks noChangeArrowheads="1"/>
          </p:cNvSpPr>
          <p:nvPr/>
        </p:nvSpPr>
        <p:spPr bwMode="auto">
          <a:xfrm rot="5400000">
            <a:off x="1870075" y="4797425"/>
            <a:ext cx="1185863" cy="252413"/>
          </a:xfrm>
          <a:prstGeom prst="rect">
            <a:avLst/>
          </a:prstGeom>
          <a:noFill/>
          <a:ln w="9525">
            <a:noFill/>
            <a:miter lim="800000"/>
            <a:headEnd/>
            <a:tailEnd/>
          </a:ln>
        </p:spPr>
        <p:txBody>
          <a:bodyPr>
            <a:spAutoFit/>
          </a:bodyPr>
          <a:lstStyle/>
          <a:p>
            <a:pPr>
              <a:defRPr/>
            </a:pPr>
            <a:r>
              <a:rPr lang="es-EC" sz="1050" b="1" dirty="0">
                <a:solidFill>
                  <a:srgbClr val="FF0000"/>
                </a:solidFill>
              </a:rPr>
              <a:t>PONDERACÓN</a:t>
            </a:r>
          </a:p>
        </p:txBody>
      </p:sp>
      <p:sp>
        <p:nvSpPr>
          <p:cNvPr id="17438" name="35 CuadroTexto"/>
          <p:cNvSpPr txBox="1">
            <a:spLocks noChangeArrowheads="1"/>
          </p:cNvSpPr>
          <p:nvPr/>
        </p:nvSpPr>
        <p:spPr bwMode="auto">
          <a:xfrm>
            <a:off x="4064000" y="4941888"/>
            <a:ext cx="1516063" cy="1062037"/>
          </a:xfrm>
          <a:prstGeom prst="rect">
            <a:avLst/>
          </a:prstGeom>
          <a:noFill/>
          <a:ln w="9525">
            <a:noFill/>
            <a:miter lim="800000"/>
            <a:headEnd/>
            <a:tailEnd/>
          </a:ln>
        </p:spPr>
        <p:txBody>
          <a:bodyPr>
            <a:spAutoFit/>
          </a:bodyPr>
          <a:lstStyle/>
          <a:p>
            <a:r>
              <a:rPr lang="es-EC" sz="900">
                <a:solidFill>
                  <a:srgbClr val="7030A0"/>
                </a:solidFill>
                <a:hlinkClick r:id="rId11" action="ppaction://hlinksldjump"/>
              </a:rPr>
              <a:t>Punto critico</a:t>
            </a:r>
            <a:endParaRPr lang="es-EC" sz="900">
              <a:solidFill>
                <a:srgbClr val="7030A0"/>
              </a:solidFill>
            </a:endParaRPr>
          </a:p>
          <a:p>
            <a:r>
              <a:rPr lang="es-EC" sz="900">
                <a:solidFill>
                  <a:srgbClr val="7030A0"/>
                </a:solidFill>
                <a:hlinkClick r:id="rId20" action="ppaction://hlinksldjump"/>
              </a:rPr>
              <a:t>Conflictos</a:t>
            </a:r>
            <a:endParaRPr lang="es-EC" sz="900">
              <a:solidFill>
                <a:srgbClr val="7030A0"/>
              </a:solidFill>
            </a:endParaRPr>
          </a:p>
          <a:p>
            <a:r>
              <a:rPr lang="es-EC" sz="900">
                <a:solidFill>
                  <a:srgbClr val="7030A0"/>
                </a:solidFill>
                <a:hlinkClick r:id="rId21" action="ppaction://hlinksldjump"/>
              </a:rPr>
              <a:t>Importancia técnica</a:t>
            </a:r>
            <a:endParaRPr lang="es-EC" sz="900">
              <a:solidFill>
                <a:srgbClr val="7030A0"/>
              </a:solidFill>
            </a:endParaRPr>
          </a:p>
          <a:p>
            <a:r>
              <a:rPr lang="es-EC" sz="900">
                <a:solidFill>
                  <a:srgbClr val="7030A0"/>
                </a:solidFill>
                <a:hlinkClick r:id="rId22" action="ppaction://hlinksldjump"/>
              </a:rPr>
              <a:t>Ventaja competitiva</a:t>
            </a:r>
            <a:endParaRPr lang="es-EC" sz="900">
              <a:solidFill>
                <a:srgbClr val="7030A0"/>
              </a:solidFill>
            </a:endParaRPr>
          </a:p>
          <a:p>
            <a:r>
              <a:rPr lang="es-EC" sz="900">
                <a:solidFill>
                  <a:srgbClr val="7030A0"/>
                </a:solidFill>
                <a:hlinkClick r:id="rId23" action="ppaction://hlinksldjump"/>
              </a:rPr>
              <a:t>Área oportunidad</a:t>
            </a:r>
            <a:endParaRPr lang="es-EC" sz="900">
              <a:solidFill>
                <a:srgbClr val="7030A0"/>
              </a:solidFill>
            </a:endParaRPr>
          </a:p>
          <a:p>
            <a:r>
              <a:rPr lang="es-EC" sz="900">
                <a:solidFill>
                  <a:srgbClr val="7030A0"/>
                </a:solidFill>
                <a:hlinkClick r:id="rId24" action="ppaction://hlinksldjump"/>
              </a:rPr>
              <a:t>Mejora obligatoria</a:t>
            </a:r>
            <a:endParaRPr lang="es-EC" sz="900">
              <a:solidFill>
                <a:srgbClr val="7030A0"/>
              </a:solidFill>
            </a:endParaRPr>
          </a:p>
          <a:p>
            <a:r>
              <a:rPr lang="es-EC" sz="900">
                <a:solidFill>
                  <a:srgbClr val="7030A0"/>
                </a:solidFill>
                <a:hlinkClick r:id="rId25" action="ppaction://hlinksldjump"/>
              </a:rPr>
              <a:t>Evaluación indiferente</a:t>
            </a:r>
            <a:endParaRPr lang="es-EC" sz="900">
              <a:solidFill>
                <a:srgbClr val="7030A0"/>
              </a:solidFill>
            </a:endParaRPr>
          </a:p>
        </p:txBody>
      </p:sp>
      <p:sp>
        <p:nvSpPr>
          <p:cNvPr id="37" name="36 Abrir llave"/>
          <p:cNvSpPr/>
          <p:nvPr/>
        </p:nvSpPr>
        <p:spPr>
          <a:xfrm>
            <a:off x="3921125" y="5013325"/>
            <a:ext cx="146050" cy="1008063"/>
          </a:xfrm>
          <a:prstGeom prst="lef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s-EC"/>
          </a:p>
        </p:txBody>
      </p:sp>
      <p:sp>
        <p:nvSpPr>
          <p:cNvPr id="17440" name="31 CuadroTexto"/>
          <p:cNvSpPr txBox="1">
            <a:spLocks noChangeArrowheads="1"/>
          </p:cNvSpPr>
          <p:nvPr/>
        </p:nvSpPr>
        <p:spPr bwMode="auto">
          <a:xfrm rot="1081436">
            <a:off x="296863" y="5300663"/>
            <a:ext cx="314325" cy="200025"/>
          </a:xfrm>
          <a:prstGeom prst="rect">
            <a:avLst/>
          </a:prstGeom>
          <a:noFill/>
          <a:ln w="9525">
            <a:noFill/>
            <a:miter lim="800000"/>
            <a:headEnd/>
            <a:tailEnd/>
          </a:ln>
        </p:spPr>
        <p:txBody>
          <a:bodyPr>
            <a:spAutoFit/>
          </a:bodyPr>
          <a:lstStyle/>
          <a:p>
            <a:r>
              <a:rPr lang="es-EC" sz="700" b="1">
                <a:solidFill>
                  <a:srgbClr val="0070C0"/>
                </a:solidFill>
              </a:rPr>
              <a:t>1</a:t>
            </a:r>
          </a:p>
        </p:txBody>
      </p:sp>
      <p:sp>
        <p:nvSpPr>
          <p:cNvPr id="17441" name="32 CuadroTexto"/>
          <p:cNvSpPr txBox="1">
            <a:spLocks noChangeArrowheads="1"/>
          </p:cNvSpPr>
          <p:nvPr/>
        </p:nvSpPr>
        <p:spPr bwMode="auto">
          <a:xfrm rot="-1455122">
            <a:off x="2152650" y="5602288"/>
            <a:ext cx="314325" cy="200025"/>
          </a:xfrm>
          <a:prstGeom prst="rect">
            <a:avLst/>
          </a:prstGeom>
          <a:noFill/>
          <a:ln w="9525">
            <a:noFill/>
            <a:miter lim="800000"/>
            <a:headEnd/>
            <a:tailEnd/>
          </a:ln>
        </p:spPr>
        <p:txBody>
          <a:bodyPr>
            <a:spAutoFit/>
          </a:bodyPr>
          <a:lstStyle/>
          <a:p>
            <a:r>
              <a:rPr lang="es-EC" sz="700" b="1">
                <a:solidFill>
                  <a:srgbClr val="0070C0"/>
                </a:solidFill>
              </a:rPr>
              <a:t>3</a:t>
            </a:r>
          </a:p>
        </p:txBody>
      </p:sp>
      <p:sp>
        <p:nvSpPr>
          <p:cNvPr id="17442" name="33 CuadroTexto"/>
          <p:cNvSpPr txBox="1">
            <a:spLocks noChangeArrowheads="1"/>
          </p:cNvSpPr>
          <p:nvPr/>
        </p:nvSpPr>
        <p:spPr bwMode="auto">
          <a:xfrm rot="601037">
            <a:off x="485775" y="4718050"/>
            <a:ext cx="298450" cy="200025"/>
          </a:xfrm>
          <a:prstGeom prst="rect">
            <a:avLst/>
          </a:prstGeom>
          <a:noFill/>
          <a:ln w="9525">
            <a:noFill/>
            <a:miter lim="800000"/>
            <a:headEnd/>
            <a:tailEnd/>
          </a:ln>
        </p:spPr>
        <p:txBody>
          <a:bodyPr>
            <a:spAutoFit/>
          </a:bodyPr>
          <a:lstStyle/>
          <a:p>
            <a:r>
              <a:rPr lang="es-EC" sz="700" b="1">
                <a:solidFill>
                  <a:srgbClr val="0070C0"/>
                </a:solidFill>
              </a:rPr>
              <a:t>2</a:t>
            </a:r>
          </a:p>
        </p:txBody>
      </p:sp>
      <p:sp>
        <p:nvSpPr>
          <p:cNvPr id="17443" name="34 CuadroTexto"/>
          <p:cNvSpPr txBox="1">
            <a:spLocks noChangeArrowheads="1"/>
          </p:cNvSpPr>
          <p:nvPr/>
        </p:nvSpPr>
        <p:spPr bwMode="auto">
          <a:xfrm rot="1081436">
            <a:off x="920750" y="4121150"/>
            <a:ext cx="315913" cy="200025"/>
          </a:xfrm>
          <a:prstGeom prst="rect">
            <a:avLst/>
          </a:prstGeom>
          <a:noFill/>
          <a:ln w="9525">
            <a:noFill/>
            <a:miter lim="800000"/>
            <a:headEnd/>
            <a:tailEnd/>
          </a:ln>
        </p:spPr>
        <p:txBody>
          <a:bodyPr>
            <a:spAutoFit/>
          </a:bodyPr>
          <a:lstStyle/>
          <a:p>
            <a:r>
              <a:rPr lang="es-EC" sz="700" b="1">
                <a:solidFill>
                  <a:srgbClr val="0070C0"/>
                </a:solidFill>
              </a:rPr>
              <a:t>4</a:t>
            </a:r>
          </a:p>
        </p:txBody>
      </p:sp>
      <p:sp>
        <p:nvSpPr>
          <p:cNvPr id="17444" name="35 CuadroTexto"/>
          <p:cNvSpPr txBox="1">
            <a:spLocks noChangeArrowheads="1"/>
          </p:cNvSpPr>
          <p:nvPr/>
        </p:nvSpPr>
        <p:spPr bwMode="auto">
          <a:xfrm rot="1081436">
            <a:off x="1712913" y="4265613"/>
            <a:ext cx="315912" cy="200025"/>
          </a:xfrm>
          <a:prstGeom prst="rect">
            <a:avLst/>
          </a:prstGeom>
          <a:noFill/>
          <a:ln w="9525">
            <a:noFill/>
            <a:miter lim="800000"/>
            <a:headEnd/>
            <a:tailEnd/>
          </a:ln>
        </p:spPr>
        <p:txBody>
          <a:bodyPr>
            <a:spAutoFit/>
          </a:bodyPr>
          <a:lstStyle/>
          <a:p>
            <a:r>
              <a:rPr lang="es-EC" sz="700" b="1">
                <a:solidFill>
                  <a:srgbClr val="0070C0"/>
                </a:solidFill>
              </a:rPr>
              <a:t>5</a:t>
            </a:r>
          </a:p>
        </p:txBody>
      </p:sp>
      <p:sp>
        <p:nvSpPr>
          <p:cNvPr id="17445" name="37 CuadroTexto"/>
          <p:cNvSpPr txBox="1">
            <a:spLocks noChangeArrowheads="1"/>
          </p:cNvSpPr>
          <p:nvPr/>
        </p:nvSpPr>
        <p:spPr bwMode="auto">
          <a:xfrm rot="-1896231">
            <a:off x="1649413" y="4721225"/>
            <a:ext cx="314325" cy="200025"/>
          </a:xfrm>
          <a:prstGeom prst="rect">
            <a:avLst/>
          </a:prstGeom>
          <a:noFill/>
          <a:ln w="9525">
            <a:noFill/>
            <a:miter lim="800000"/>
            <a:headEnd/>
            <a:tailEnd/>
          </a:ln>
        </p:spPr>
        <p:txBody>
          <a:bodyPr>
            <a:spAutoFit/>
          </a:bodyPr>
          <a:lstStyle/>
          <a:p>
            <a:r>
              <a:rPr lang="es-EC" sz="700" b="1">
                <a:solidFill>
                  <a:srgbClr val="0070C0"/>
                </a:solidFill>
              </a:rPr>
              <a:t>6</a:t>
            </a:r>
          </a:p>
        </p:txBody>
      </p:sp>
      <p:sp>
        <p:nvSpPr>
          <p:cNvPr id="17446" name="38 CuadroTexto"/>
          <p:cNvSpPr txBox="1">
            <a:spLocks noChangeArrowheads="1"/>
          </p:cNvSpPr>
          <p:nvPr/>
        </p:nvSpPr>
        <p:spPr bwMode="auto">
          <a:xfrm rot="-216925">
            <a:off x="2522538" y="4583113"/>
            <a:ext cx="315912" cy="200025"/>
          </a:xfrm>
          <a:prstGeom prst="rect">
            <a:avLst/>
          </a:prstGeom>
          <a:noFill/>
          <a:ln w="9525">
            <a:noFill/>
            <a:miter lim="800000"/>
            <a:headEnd/>
            <a:tailEnd/>
          </a:ln>
        </p:spPr>
        <p:txBody>
          <a:bodyPr>
            <a:spAutoFit/>
          </a:bodyPr>
          <a:lstStyle/>
          <a:p>
            <a:r>
              <a:rPr lang="es-EC" sz="700" b="1">
                <a:solidFill>
                  <a:srgbClr val="0070C0"/>
                </a:solidFill>
              </a:rPr>
              <a:t>8</a:t>
            </a:r>
          </a:p>
        </p:txBody>
      </p:sp>
      <p:sp>
        <p:nvSpPr>
          <p:cNvPr id="17447" name="39 CuadroTexto"/>
          <p:cNvSpPr txBox="1">
            <a:spLocks noChangeArrowheads="1"/>
          </p:cNvSpPr>
          <p:nvPr/>
        </p:nvSpPr>
        <p:spPr bwMode="auto">
          <a:xfrm rot="-1275338">
            <a:off x="1350963" y="4056063"/>
            <a:ext cx="315912" cy="200025"/>
          </a:xfrm>
          <a:prstGeom prst="rect">
            <a:avLst/>
          </a:prstGeom>
          <a:noFill/>
          <a:ln w="9525">
            <a:noFill/>
            <a:miter lim="800000"/>
            <a:headEnd/>
            <a:tailEnd/>
          </a:ln>
        </p:spPr>
        <p:txBody>
          <a:bodyPr>
            <a:spAutoFit/>
          </a:bodyPr>
          <a:lstStyle/>
          <a:p>
            <a:r>
              <a:rPr lang="es-EC" sz="700" b="1">
                <a:solidFill>
                  <a:srgbClr val="0070C0"/>
                </a:solidFill>
              </a:rPr>
              <a:t>9</a:t>
            </a:r>
          </a:p>
        </p:txBody>
      </p:sp>
      <p:sp>
        <p:nvSpPr>
          <p:cNvPr id="17448" name="40 CuadroTexto">
            <a:hlinkClick r:id="rId26" action="ppaction://hlinksldjump"/>
          </p:cNvPr>
          <p:cNvSpPr txBox="1">
            <a:spLocks noChangeArrowheads="1"/>
          </p:cNvSpPr>
          <p:nvPr/>
        </p:nvSpPr>
        <p:spPr bwMode="auto">
          <a:xfrm rot="590111">
            <a:off x="368300" y="4494213"/>
            <a:ext cx="369888" cy="200025"/>
          </a:xfrm>
          <a:prstGeom prst="rect">
            <a:avLst/>
          </a:prstGeom>
          <a:noFill/>
          <a:ln w="9525">
            <a:noFill/>
            <a:miter lim="800000"/>
            <a:headEnd/>
            <a:tailEnd/>
          </a:ln>
        </p:spPr>
        <p:txBody>
          <a:bodyPr>
            <a:spAutoFit/>
          </a:bodyPr>
          <a:lstStyle/>
          <a:p>
            <a:r>
              <a:rPr lang="es-EC" sz="700" b="1">
                <a:solidFill>
                  <a:srgbClr val="0070C0"/>
                </a:solidFill>
              </a:rPr>
              <a:t>7</a:t>
            </a:r>
          </a:p>
        </p:txBody>
      </p:sp>
      <p:sp>
        <p:nvSpPr>
          <p:cNvPr id="42" name="Marcador de texto 22"/>
          <p:cNvSpPr txBox="1">
            <a:spLocks/>
          </p:cNvSpPr>
          <p:nvPr/>
        </p:nvSpPr>
        <p:spPr bwMode="auto">
          <a:xfrm>
            <a:off x="1547664" y="188640"/>
            <a:ext cx="1944216" cy="792088"/>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MX" b="1" i="0" u="none" strike="noStrike" kern="1200" cap="none" spc="0" normalizeH="0" baseline="0" noProof="0" dirty="0" smtClean="0">
                <a:ln>
                  <a:noFill/>
                </a:ln>
                <a:solidFill>
                  <a:schemeClr val="accent6">
                    <a:lumMod val="75000"/>
                  </a:schemeClr>
                </a:solidFill>
                <a:effectLst/>
                <a:uLnTx/>
                <a:uFillTx/>
                <a:latin typeface="Arial" pitchFamily="34" charset="0"/>
                <a:ea typeface="ＭＳ Ｐゴシック" pitchFamily="34" charset="-128"/>
                <a:cs typeface="Arial" pitchFamily="34" charset="0"/>
              </a:rPr>
              <a:t> </a:t>
            </a:r>
            <a:endParaRPr kumimoji="0" lang="es-MX" sz="1600" b="1" i="0" u="none" strike="noStrike" kern="1200" cap="none" spc="0" normalizeH="0" baseline="0" noProof="0" dirty="0" smtClean="0">
              <a:ln>
                <a:noFill/>
              </a:ln>
              <a:solidFill>
                <a:schemeClr val="accent6">
                  <a:lumMod val="75000"/>
                </a:schemeClr>
              </a:solidFill>
              <a:effectLst/>
              <a:uLnTx/>
              <a:uFillTx/>
              <a:latin typeface="Arial" pitchFamily="34" charset="0"/>
              <a:ea typeface="ＭＳ Ｐゴシック" pitchFamily="34" charset="-128"/>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tabLst/>
              <a:defRPr/>
            </a:pPr>
            <a:r>
              <a:rPr lang="es-MX" b="1" dirty="0" smtClean="0">
                <a:solidFill>
                  <a:schemeClr val="accent6">
                    <a:lumMod val="75000"/>
                  </a:schemeClr>
                </a:solidFill>
                <a:latin typeface="Arial" pitchFamily="34" charset="0"/>
                <a:ea typeface="ＭＳ Ｐゴシック" pitchFamily="34" charset="-128"/>
                <a:cs typeface="Arial" pitchFamily="34" charset="0"/>
              </a:rPr>
              <a:t>CAPITULO II</a:t>
            </a:r>
          </a:p>
          <a:p>
            <a:pPr marL="342900" indent="-342900">
              <a:spcBef>
                <a:spcPct val="20000"/>
              </a:spcBef>
            </a:pPr>
            <a:endParaRPr lang="es-MX" sz="1600" dirty="0" smtClean="0">
              <a:latin typeface="Arial" pitchFamily="34" charset="0"/>
              <a:ea typeface="ＭＳ Ｐゴシック" pitchFamily="34" charset="-128"/>
              <a:cs typeface="Arial" pitchFamily="34" charset="0"/>
            </a:endParaRPr>
          </a:p>
          <a:p>
            <a:pPr marL="800100" lvl="1" indent="-342900">
              <a:spcBef>
                <a:spcPct val="20000"/>
              </a:spcBef>
              <a:buFont typeface="Arial" pitchFamily="34" charset="0"/>
              <a:buChar char="•"/>
            </a:pPr>
            <a:endParaRPr lang="es-MX" sz="1600" dirty="0"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rrowheads="1"/>
          </p:cNvPicPr>
          <p:nvPr/>
        </p:nvPicPr>
        <p:blipFill>
          <a:blip r:embed="rId3" cstate="print"/>
          <a:srcRect/>
          <a:stretch>
            <a:fillRect/>
          </a:stretch>
        </p:blipFill>
        <p:spPr bwMode="auto">
          <a:xfrm>
            <a:off x="7256463" y="1309688"/>
            <a:ext cx="1441450" cy="1363662"/>
          </a:xfrm>
          <a:prstGeom prst="rect">
            <a:avLst/>
          </a:prstGeom>
          <a:noFill/>
          <a:ln w="12700">
            <a:noFill/>
            <a:miter lim="800000"/>
            <a:headEnd/>
            <a:tailEnd/>
          </a:ln>
        </p:spPr>
      </p:pic>
      <p:sp>
        <p:nvSpPr>
          <p:cNvPr id="18435" name="Line 4"/>
          <p:cNvSpPr>
            <a:spLocks noChangeShapeType="1"/>
          </p:cNvSpPr>
          <p:nvPr/>
        </p:nvSpPr>
        <p:spPr bwMode="auto">
          <a:xfrm>
            <a:off x="2870200" y="3505200"/>
            <a:ext cx="4090988" cy="0"/>
          </a:xfrm>
          <a:prstGeom prst="line">
            <a:avLst/>
          </a:prstGeom>
          <a:noFill/>
          <a:ln w="12700">
            <a:solidFill>
              <a:schemeClr val="tx1"/>
            </a:solidFill>
            <a:round/>
            <a:headEnd/>
            <a:tailEnd type="triangle" w="med" len="med"/>
          </a:ln>
        </p:spPr>
        <p:txBody>
          <a:bodyPr wrap="none" anchor="ctr"/>
          <a:lstStyle/>
          <a:p>
            <a:endParaRPr lang="es-EC"/>
          </a:p>
        </p:txBody>
      </p:sp>
      <p:sp>
        <p:nvSpPr>
          <p:cNvPr id="18436" name="Line 5"/>
          <p:cNvSpPr>
            <a:spLocks noChangeShapeType="1"/>
          </p:cNvSpPr>
          <p:nvPr/>
        </p:nvSpPr>
        <p:spPr bwMode="auto">
          <a:xfrm>
            <a:off x="4914900" y="1233488"/>
            <a:ext cx="0" cy="4316412"/>
          </a:xfrm>
          <a:prstGeom prst="line">
            <a:avLst/>
          </a:prstGeom>
          <a:noFill/>
          <a:ln w="12700">
            <a:solidFill>
              <a:schemeClr val="tx1"/>
            </a:solidFill>
            <a:round/>
            <a:headEnd type="triangle" w="med" len="med"/>
            <a:tailEnd/>
          </a:ln>
        </p:spPr>
        <p:txBody>
          <a:bodyPr wrap="none" anchor="ctr"/>
          <a:lstStyle/>
          <a:p>
            <a:endParaRPr lang="es-EC"/>
          </a:p>
        </p:txBody>
      </p:sp>
      <p:sp>
        <p:nvSpPr>
          <p:cNvPr id="18437" name="Line 6"/>
          <p:cNvSpPr>
            <a:spLocks noChangeShapeType="1"/>
          </p:cNvSpPr>
          <p:nvPr/>
        </p:nvSpPr>
        <p:spPr bwMode="auto">
          <a:xfrm flipV="1">
            <a:off x="3098800" y="2046288"/>
            <a:ext cx="3252788" cy="3300412"/>
          </a:xfrm>
          <a:prstGeom prst="line">
            <a:avLst/>
          </a:prstGeom>
          <a:noFill/>
          <a:ln w="12700">
            <a:solidFill>
              <a:srgbClr val="C00000"/>
            </a:solidFill>
            <a:round/>
            <a:headEnd/>
            <a:tailEnd type="triangle" w="med" len="med"/>
          </a:ln>
        </p:spPr>
        <p:txBody>
          <a:bodyPr wrap="none" anchor="ctr"/>
          <a:lstStyle/>
          <a:p>
            <a:endParaRPr lang="es-EC"/>
          </a:p>
        </p:txBody>
      </p:sp>
      <p:sp>
        <p:nvSpPr>
          <p:cNvPr id="18438" name="Arc 7"/>
          <p:cNvSpPr>
            <a:spLocks/>
          </p:cNvSpPr>
          <p:nvPr/>
        </p:nvSpPr>
        <p:spPr bwMode="auto">
          <a:xfrm>
            <a:off x="3862388" y="3549650"/>
            <a:ext cx="2732087" cy="1635125"/>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53"/>
                </a:moveTo>
                <a:cubicBezTo>
                  <a:pt x="25" y="9646"/>
                  <a:pt x="9681" y="6"/>
                  <a:pt x="21588" y="0"/>
                </a:cubicBezTo>
              </a:path>
              <a:path w="21600" h="21600" stroke="0" extrusionOk="0">
                <a:moveTo>
                  <a:pt x="0" y="21553"/>
                </a:moveTo>
                <a:cubicBezTo>
                  <a:pt x="25" y="9646"/>
                  <a:pt x="9681" y="6"/>
                  <a:pt x="21588" y="0"/>
                </a:cubicBezTo>
                <a:lnTo>
                  <a:pt x="21600" y="21600"/>
                </a:lnTo>
                <a:lnTo>
                  <a:pt x="0" y="21553"/>
                </a:lnTo>
                <a:close/>
              </a:path>
            </a:pathLst>
          </a:custGeom>
          <a:noFill/>
          <a:ln w="38100" cap="rnd">
            <a:solidFill>
              <a:srgbClr val="05FB4B"/>
            </a:solidFill>
            <a:round/>
            <a:headEnd/>
            <a:tailEnd type="triangle" w="med" len="med"/>
          </a:ln>
        </p:spPr>
        <p:txBody>
          <a:bodyPr wrap="none" anchor="ctr"/>
          <a:lstStyle/>
          <a:p>
            <a:endParaRPr lang="es-EC"/>
          </a:p>
        </p:txBody>
      </p:sp>
      <p:sp>
        <p:nvSpPr>
          <p:cNvPr id="18439" name="Arc 8"/>
          <p:cNvSpPr>
            <a:spLocks/>
          </p:cNvSpPr>
          <p:nvPr/>
        </p:nvSpPr>
        <p:spPr bwMode="auto">
          <a:xfrm>
            <a:off x="3009900" y="1752600"/>
            <a:ext cx="2960688" cy="17462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rgbClr val="3333FF"/>
            </a:solidFill>
            <a:round/>
            <a:headEnd type="triangle" w="med" len="med"/>
            <a:tailEnd/>
          </a:ln>
        </p:spPr>
        <p:txBody>
          <a:bodyPr wrap="none" anchor="ctr"/>
          <a:lstStyle/>
          <a:p>
            <a:endParaRPr lang="es-EC"/>
          </a:p>
        </p:txBody>
      </p:sp>
      <p:sp>
        <p:nvSpPr>
          <p:cNvPr id="9224" name="Rectangle 9"/>
          <p:cNvSpPr>
            <a:spLocks noChangeArrowheads="1"/>
          </p:cNvSpPr>
          <p:nvPr/>
        </p:nvSpPr>
        <p:spPr bwMode="auto">
          <a:xfrm>
            <a:off x="5116513" y="1416050"/>
            <a:ext cx="2516187" cy="344488"/>
          </a:xfrm>
          <a:prstGeom prst="rect">
            <a:avLst/>
          </a:prstGeom>
          <a:solidFill>
            <a:schemeClr val="accent3">
              <a:lumMod val="20000"/>
              <a:lumOff val="80000"/>
            </a:schemeClr>
          </a:solidFill>
          <a:ln w="12700">
            <a:solidFill>
              <a:schemeClr val="tx1"/>
            </a:solidFill>
            <a:miter lim="800000"/>
            <a:headEnd/>
            <a:tailEnd/>
          </a:ln>
        </p:spPr>
        <p:txBody>
          <a:bodyPr wrap="none" lIns="84081" tIns="41303" rIns="84081" bIns="41303">
            <a:spAutoFit/>
          </a:bodyPr>
          <a:lstStyle/>
          <a:p>
            <a:pPr defTabSz="849313">
              <a:defRPr/>
            </a:pPr>
            <a:r>
              <a:rPr lang="es-ES_tradnl" sz="1700" b="1" dirty="0">
                <a:solidFill>
                  <a:srgbClr val="3333FF"/>
                </a:solidFill>
                <a:latin typeface="Arial" pitchFamily="34" charset="0"/>
              </a:rPr>
              <a:t>3  Atractivos / Encanto</a:t>
            </a:r>
          </a:p>
        </p:txBody>
      </p:sp>
      <p:sp>
        <p:nvSpPr>
          <p:cNvPr id="18441" name="Rectangle 10"/>
          <p:cNvSpPr>
            <a:spLocks noChangeArrowheads="1"/>
          </p:cNvSpPr>
          <p:nvPr/>
        </p:nvSpPr>
        <p:spPr bwMode="auto">
          <a:xfrm>
            <a:off x="5364163" y="3933825"/>
            <a:ext cx="2697162" cy="344488"/>
          </a:xfrm>
          <a:prstGeom prst="rect">
            <a:avLst/>
          </a:prstGeom>
          <a:solidFill>
            <a:srgbClr val="05FB4B"/>
          </a:solidFill>
          <a:ln w="12700">
            <a:solidFill>
              <a:schemeClr val="tx1"/>
            </a:solidFill>
            <a:miter lim="800000"/>
            <a:headEnd/>
            <a:tailEnd/>
          </a:ln>
        </p:spPr>
        <p:txBody>
          <a:bodyPr wrap="none" lIns="84081" tIns="41303" rIns="84081" bIns="41303">
            <a:spAutoFit/>
          </a:bodyPr>
          <a:lstStyle/>
          <a:p>
            <a:pPr defTabSz="849313"/>
            <a:r>
              <a:rPr lang="es-ES_tradnl" sz="1700" b="1">
                <a:solidFill>
                  <a:schemeClr val="bg1"/>
                </a:solidFill>
              </a:rPr>
              <a:t>1  Obligatorias / Básicas</a:t>
            </a:r>
          </a:p>
        </p:txBody>
      </p:sp>
      <p:sp>
        <p:nvSpPr>
          <p:cNvPr id="18442" name="Rectangle 11"/>
          <p:cNvSpPr>
            <a:spLocks noChangeArrowheads="1"/>
          </p:cNvSpPr>
          <p:nvPr/>
        </p:nvSpPr>
        <p:spPr bwMode="auto">
          <a:xfrm>
            <a:off x="4125913" y="836613"/>
            <a:ext cx="1754187" cy="341312"/>
          </a:xfrm>
          <a:prstGeom prst="rect">
            <a:avLst/>
          </a:prstGeom>
          <a:noFill/>
          <a:ln w="12700">
            <a:noFill/>
            <a:miter lim="800000"/>
            <a:headEnd/>
            <a:tailEnd/>
          </a:ln>
        </p:spPr>
        <p:txBody>
          <a:bodyPr wrap="none" lIns="84081" tIns="41303" rIns="84081" bIns="41303">
            <a:spAutoFit/>
          </a:bodyPr>
          <a:lstStyle/>
          <a:p>
            <a:pPr defTabSz="849313"/>
            <a:r>
              <a:rPr lang="es-ES_tradnl" sz="1700">
                <a:solidFill>
                  <a:srgbClr val="070479"/>
                </a:solidFill>
              </a:rPr>
              <a:t>Muy Satisfecho</a:t>
            </a:r>
          </a:p>
        </p:txBody>
      </p:sp>
      <p:sp>
        <p:nvSpPr>
          <p:cNvPr id="18443" name="Rectangle 12"/>
          <p:cNvSpPr>
            <a:spLocks noChangeArrowheads="1"/>
          </p:cNvSpPr>
          <p:nvPr/>
        </p:nvSpPr>
        <p:spPr bwMode="auto">
          <a:xfrm>
            <a:off x="6945313" y="3321050"/>
            <a:ext cx="1624012" cy="344488"/>
          </a:xfrm>
          <a:prstGeom prst="rect">
            <a:avLst/>
          </a:prstGeom>
          <a:noFill/>
          <a:ln w="12700">
            <a:noFill/>
            <a:miter lim="800000"/>
            <a:headEnd/>
            <a:tailEnd/>
          </a:ln>
        </p:spPr>
        <p:txBody>
          <a:bodyPr wrap="none" lIns="84081" tIns="41303" rIns="84081" bIns="41303">
            <a:spAutoFit/>
          </a:bodyPr>
          <a:lstStyle/>
          <a:p>
            <a:pPr defTabSz="849313"/>
            <a:r>
              <a:rPr lang="es-ES_tradnl" sz="1700">
                <a:solidFill>
                  <a:srgbClr val="070479"/>
                </a:solidFill>
              </a:rPr>
              <a:t>Cumplimiento</a:t>
            </a:r>
            <a:endParaRPr lang="es-ES_tradnl" sz="1700">
              <a:solidFill>
                <a:srgbClr val="FF0000"/>
              </a:solidFill>
            </a:endParaRPr>
          </a:p>
        </p:txBody>
      </p:sp>
      <p:sp>
        <p:nvSpPr>
          <p:cNvPr id="18444" name="Rectangle 13"/>
          <p:cNvSpPr>
            <a:spLocks noChangeArrowheads="1"/>
          </p:cNvSpPr>
          <p:nvPr/>
        </p:nvSpPr>
        <p:spPr bwMode="auto">
          <a:xfrm>
            <a:off x="1100138" y="3321050"/>
            <a:ext cx="1765300" cy="341313"/>
          </a:xfrm>
          <a:prstGeom prst="rect">
            <a:avLst/>
          </a:prstGeom>
          <a:noFill/>
          <a:ln w="12700">
            <a:noFill/>
            <a:miter lim="800000"/>
            <a:headEnd/>
            <a:tailEnd/>
          </a:ln>
        </p:spPr>
        <p:txBody>
          <a:bodyPr wrap="none" lIns="84081" tIns="41303" rIns="84081" bIns="41303">
            <a:spAutoFit/>
          </a:bodyPr>
          <a:lstStyle/>
          <a:p>
            <a:pPr defTabSz="849313"/>
            <a:r>
              <a:rPr lang="es-ES_tradnl" sz="1700">
                <a:solidFill>
                  <a:srgbClr val="070479"/>
                </a:solidFill>
              </a:rPr>
              <a:t>Incumplimiento</a:t>
            </a:r>
          </a:p>
        </p:txBody>
      </p:sp>
      <p:sp>
        <p:nvSpPr>
          <p:cNvPr id="18445" name="Rectangle 14"/>
          <p:cNvSpPr>
            <a:spLocks noChangeArrowheads="1"/>
          </p:cNvSpPr>
          <p:nvPr/>
        </p:nvSpPr>
        <p:spPr bwMode="auto">
          <a:xfrm>
            <a:off x="4049713" y="5607050"/>
            <a:ext cx="1922462" cy="341313"/>
          </a:xfrm>
          <a:prstGeom prst="rect">
            <a:avLst/>
          </a:prstGeom>
          <a:noFill/>
          <a:ln w="12700">
            <a:noFill/>
            <a:miter lim="800000"/>
            <a:headEnd/>
            <a:tailEnd/>
          </a:ln>
        </p:spPr>
        <p:txBody>
          <a:bodyPr wrap="none" lIns="84081" tIns="41303" rIns="84081" bIns="41303">
            <a:spAutoFit/>
          </a:bodyPr>
          <a:lstStyle/>
          <a:p>
            <a:pPr defTabSz="849313"/>
            <a:r>
              <a:rPr lang="es-ES_tradnl" sz="1700">
                <a:solidFill>
                  <a:srgbClr val="070479"/>
                </a:solidFill>
              </a:rPr>
              <a:t>Muy Insatisfecho</a:t>
            </a:r>
          </a:p>
        </p:txBody>
      </p:sp>
      <p:sp>
        <p:nvSpPr>
          <p:cNvPr id="18446" name="Freeform 15"/>
          <p:cNvSpPr>
            <a:spLocks/>
          </p:cNvSpPr>
          <p:nvPr/>
        </p:nvSpPr>
        <p:spPr bwMode="auto">
          <a:xfrm>
            <a:off x="1984375" y="4929188"/>
            <a:ext cx="433388" cy="433387"/>
          </a:xfrm>
          <a:custGeom>
            <a:avLst/>
            <a:gdLst>
              <a:gd name="T0" fmla="*/ 2147483647 w 296"/>
              <a:gd name="T1" fmla="*/ 2147483647 h 291"/>
              <a:gd name="T2" fmla="*/ 2147483647 w 296"/>
              <a:gd name="T3" fmla="*/ 2147483647 h 291"/>
              <a:gd name="T4" fmla="*/ 2147483647 w 296"/>
              <a:gd name="T5" fmla="*/ 0 h 291"/>
              <a:gd name="T6" fmla="*/ 2147483647 w 296"/>
              <a:gd name="T7" fmla="*/ 2147483647 h 291"/>
              <a:gd name="T8" fmla="*/ 2147483647 w 296"/>
              <a:gd name="T9" fmla="*/ 2147483647 h 291"/>
              <a:gd name="T10" fmla="*/ 0 w 296"/>
              <a:gd name="T11" fmla="*/ 2147483647 h 291"/>
              <a:gd name="T12" fmla="*/ 2147483647 w 296"/>
              <a:gd name="T13" fmla="*/ 2147483647 h 291"/>
              <a:gd name="T14" fmla="*/ 2147483647 w 296"/>
              <a:gd name="T15" fmla="*/ 2147483647 h 291"/>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291"/>
              <a:gd name="T26" fmla="*/ 296 w 296"/>
              <a:gd name="T27" fmla="*/ 291 h 2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291">
                <a:moveTo>
                  <a:pt x="295" y="32"/>
                </a:moveTo>
                <a:lnTo>
                  <a:pt x="234" y="96"/>
                </a:lnTo>
                <a:lnTo>
                  <a:pt x="178" y="0"/>
                </a:lnTo>
                <a:lnTo>
                  <a:pt x="30" y="84"/>
                </a:lnTo>
                <a:lnTo>
                  <a:pt x="87" y="180"/>
                </a:lnTo>
                <a:lnTo>
                  <a:pt x="0" y="199"/>
                </a:lnTo>
                <a:lnTo>
                  <a:pt x="250" y="290"/>
                </a:lnTo>
                <a:lnTo>
                  <a:pt x="295" y="32"/>
                </a:lnTo>
              </a:path>
            </a:pathLst>
          </a:custGeom>
          <a:solidFill>
            <a:srgbClr val="618FFD"/>
          </a:solidFill>
          <a:ln w="12700" cap="rnd">
            <a:noFill/>
            <a:round/>
            <a:headEnd/>
            <a:tailEnd/>
          </a:ln>
        </p:spPr>
        <p:txBody>
          <a:bodyPr/>
          <a:lstStyle/>
          <a:p>
            <a:endParaRPr lang="es-EC"/>
          </a:p>
        </p:txBody>
      </p:sp>
      <p:sp>
        <p:nvSpPr>
          <p:cNvPr id="18447" name="Freeform 16"/>
          <p:cNvSpPr>
            <a:spLocks/>
          </p:cNvSpPr>
          <p:nvPr/>
        </p:nvSpPr>
        <p:spPr bwMode="auto">
          <a:xfrm>
            <a:off x="2212975" y="5386388"/>
            <a:ext cx="433388" cy="433387"/>
          </a:xfrm>
          <a:custGeom>
            <a:avLst/>
            <a:gdLst>
              <a:gd name="T0" fmla="*/ 2147483647 w 296"/>
              <a:gd name="T1" fmla="*/ 2147483647 h 291"/>
              <a:gd name="T2" fmla="*/ 2147483647 w 296"/>
              <a:gd name="T3" fmla="*/ 2147483647 h 291"/>
              <a:gd name="T4" fmla="*/ 2147483647 w 296"/>
              <a:gd name="T5" fmla="*/ 0 h 291"/>
              <a:gd name="T6" fmla="*/ 2147483647 w 296"/>
              <a:gd name="T7" fmla="*/ 2147483647 h 291"/>
              <a:gd name="T8" fmla="*/ 2147483647 w 296"/>
              <a:gd name="T9" fmla="*/ 2147483647 h 291"/>
              <a:gd name="T10" fmla="*/ 0 w 296"/>
              <a:gd name="T11" fmla="*/ 2147483647 h 291"/>
              <a:gd name="T12" fmla="*/ 2147483647 w 296"/>
              <a:gd name="T13" fmla="*/ 2147483647 h 291"/>
              <a:gd name="T14" fmla="*/ 2147483647 w 296"/>
              <a:gd name="T15" fmla="*/ 2147483647 h 291"/>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291"/>
              <a:gd name="T26" fmla="*/ 296 w 296"/>
              <a:gd name="T27" fmla="*/ 291 h 2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291">
                <a:moveTo>
                  <a:pt x="295" y="32"/>
                </a:moveTo>
                <a:lnTo>
                  <a:pt x="234" y="96"/>
                </a:lnTo>
                <a:lnTo>
                  <a:pt x="178" y="0"/>
                </a:lnTo>
                <a:lnTo>
                  <a:pt x="30" y="84"/>
                </a:lnTo>
                <a:lnTo>
                  <a:pt x="87" y="180"/>
                </a:lnTo>
                <a:lnTo>
                  <a:pt x="0" y="199"/>
                </a:lnTo>
                <a:lnTo>
                  <a:pt x="250" y="290"/>
                </a:lnTo>
                <a:lnTo>
                  <a:pt x="295" y="32"/>
                </a:lnTo>
              </a:path>
            </a:pathLst>
          </a:custGeom>
          <a:solidFill>
            <a:srgbClr val="618FFD"/>
          </a:solidFill>
          <a:ln w="12700" cap="rnd">
            <a:noFill/>
            <a:round/>
            <a:headEnd/>
            <a:tailEnd/>
          </a:ln>
        </p:spPr>
        <p:txBody>
          <a:bodyPr/>
          <a:lstStyle/>
          <a:p>
            <a:endParaRPr lang="es-EC"/>
          </a:p>
        </p:txBody>
      </p:sp>
      <p:sp>
        <p:nvSpPr>
          <p:cNvPr id="18448" name="Freeform 17"/>
          <p:cNvSpPr>
            <a:spLocks/>
          </p:cNvSpPr>
          <p:nvPr/>
        </p:nvSpPr>
        <p:spPr bwMode="auto">
          <a:xfrm>
            <a:off x="2471738" y="5843588"/>
            <a:ext cx="433387" cy="433387"/>
          </a:xfrm>
          <a:custGeom>
            <a:avLst/>
            <a:gdLst>
              <a:gd name="T0" fmla="*/ 2147483647 w 296"/>
              <a:gd name="T1" fmla="*/ 2147483647 h 291"/>
              <a:gd name="T2" fmla="*/ 2147483647 w 296"/>
              <a:gd name="T3" fmla="*/ 2147483647 h 291"/>
              <a:gd name="T4" fmla="*/ 2147483647 w 296"/>
              <a:gd name="T5" fmla="*/ 0 h 291"/>
              <a:gd name="T6" fmla="*/ 2147483647 w 296"/>
              <a:gd name="T7" fmla="*/ 2147483647 h 291"/>
              <a:gd name="T8" fmla="*/ 2147483647 w 296"/>
              <a:gd name="T9" fmla="*/ 2147483647 h 291"/>
              <a:gd name="T10" fmla="*/ 0 w 296"/>
              <a:gd name="T11" fmla="*/ 2147483647 h 291"/>
              <a:gd name="T12" fmla="*/ 2147483647 w 296"/>
              <a:gd name="T13" fmla="*/ 2147483647 h 291"/>
              <a:gd name="T14" fmla="*/ 2147483647 w 296"/>
              <a:gd name="T15" fmla="*/ 2147483647 h 291"/>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291"/>
              <a:gd name="T26" fmla="*/ 296 w 296"/>
              <a:gd name="T27" fmla="*/ 291 h 2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291">
                <a:moveTo>
                  <a:pt x="295" y="32"/>
                </a:moveTo>
                <a:lnTo>
                  <a:pt x="234" y="96"/>
                </a:lnTo>
                <a:lnTo>
                  <a:pt x="178" y="0"/>
                </a:lnTo>
                <a:lnTo>
                  <a:pt x="30" y="84"/>
                </a:lnTo>
                <a:lnTo>
                  <a:pt x="87" y="180"/>
                </a:lnTo>
                <a:lnTo>
                  <a:pt x="0" y="199"/>
                </a:lnTo>
                <a:lnTo>
                  <a:pt x="250" y="290"/>
                </a:lnTo>
                <a:lnTo>
                  <a:pt x="295" y="32"/>
                </a:lnTo>
              </a:path>
            </a:pathLst>
          </a:custGeom>
          <a:solidFill>
            <a:srgbClr val="618FFD"/>
          </a:solidFill>
          <a:ln w="12700" cap="rnd">
            <a:noFill/>
            <a:round/>
            <a:headEnd/>
            <a:tailEnd/>
          </a:ln>
        </p:spPr>
        <p:txBody>
          <a:bodyPr/>
          <a:lstStyle/>
          <a:p>
            <a:endParaRPr lang="es-EC"/>
          </a:p>
        </p:txBody>
      </p:sp>
      <p:sp>
        <p:nvSpPr>
          <p:cNvPr id="18449" name="Rectangle 18"/>
          <p:cNvSpPr>
            <a:spLocks noChangeArrowheads="1"/>
          </p:cNvSpPr>
          <p:nvPr/>
        </p:nvSpPr>
        <p:spPr bwMode="auto">
          <a:xfrm>
            <a:off x="1173163" y="5429250"/>
            <a:ext cx="936625" cy="341313"/>
          </a:xfrm>
          <a:prstGeom prst="rect">
            <a:avLst/>
          </a:prstGeom>
          <a:noFill/>
          <a:ln w="12700">
            <a:noFill/>
            <a:miter lim="800000"/>
            <a:headEnd/>
            <a:tailEnd/>
          </a:ln>
        </p:spPr>
        <p:txBody>
          <a:bodyPr wrap="none" lIns="84081" tIns="41303" rIns="84081" bIns="41303">
            <a:spAutoFit/>
          </a:bodyPr>
          <a:lstStyle/>
          <a:p>
            <a:pPr defTabSz="849313"/>
            <a:r>
              <a:rPr lang="es-ES_tradnl" sz="1700">
                <a:solidFill>
                  <a:srgbClr val="070479"/>
                </a:solidFill>
              </a:rPr>
              <a:t>Tiempo</a:t>
            </a:r>
          </a:p>
        </p:txBody>
      </p:sp>
      <p:sp>
        <p:nvSpPr>
          <p:cNvPr id="9234" name="Rectangle 19"/>
          <p:cNvSpPr>
            <a:spLocks noChangeArrowheads="1"/>
          </p:cNvSpPr>
          <p:nvPr/>
        </p:nvSpPr>
        <p:spPr bwMode="auto">
          <a:xfrm>
            <a:off x="498475" y="4103688"/>
            <a:ext cx="3216275" cy="344487"/>
          </a:xfrm>
          <a:prstGeom prst="rect">
            <a:avLst/>
          </a:prstGeom>
          <a:solidFill>
            <a:schemeClr val="accent3">
              <a:lumMod val="20000"/>
              <a:lumOff val="80000"/>
            </a:schemeClr>
          </a:solidFill>
          <a:ln w="12700">
            <a:solidFill>
              <a:schemeClr val="tx1"/>
            </a:solidFill>
            <a:miter lim="800000"/>
            <a:headEnd/>
            <a:tailEnd/>
          </a:ln>
        </p:spPr>
        <p:txBody>
          <a:bodyPr wrap="none" lIns="84081" tIns="41303" rIns="84081" bIns="41303">
            <a:spAutoFit/>
          </a:bodyPr>
          <a:lstStyle/>
          <a:p>
            <a:pPr defTabSz="849313">
              <a:defRPr/>
            </a:pPr>
            <a:r>
              <a:rPr lang="es-ES_tradnl" sz="1700" b="1" dirty="0">
                <a:solidFill>
                  <a:srgbClr val="C00000"/>
                </a:solidFill>
                <a:latin typeface="Arial" pitchFamily="34" charset="0"/>
              </a:rPr>
              <a:t>2  Comportamiento / Lineales</a:t>
            </a:r>
          </a:p>
        </p:txBody>
      </p:sp>
      <p:sp>
        <p:nvSpPr>
          <p:cNvPr id="18451" name="Rectangle 20"/>
          <p:cNvSpPr>
            <a:spLocks noChangeArrowheads="1"/>
          </p:cNvSpPr>
          <p:nvPr/>
        </p:nvSpPr>
        <p:spPr bwMode="auto">
          <a:xfrm>
            <a:off x="1619672" y="71438"/>
            <a:ext cx="3816424" cy="822076"/>
          </a:xfrm>
          <a:prstGeom prst="rect">
            <a:avLst/>
          </a:prstGeom>
          <a:noFill/>
          <a:ln w="12700">
            <a:noFill/>
            <a:miter lim="800000"/>
            <a:headEnd/>
            <a:tailEnd/>
          </a:ln>
        </p:spPr>
        <p:txBody>
          <a:bodyPr wrap="square" lIns="84081" tIns="41303" rIns="84081" bIns="41303">
            <a:spAutoFit/>
          </a:bodyPr>
          <a:lstStyle/>
          <a:p>
            <a:pPr defTabSz="849313"/>
            <a:r>
              <a:rPr lang="es-ES_tradnl" sz="2400" dirty="0">
                <a:latin typeface="Comic Sans MS" pitchFamily="66" charset="0"/>
              </a:rPr>
              <a:t>     </a:t>
            </a:r>
            <a:r>
              <a:rPr lang="es-ES_tradnl" sz="2400" dirty="0" smtClean="0">
                <a:latin typeface="Comic Sans MS" pitchFamily="66" charset="0"/>
              </a:rPr>
              <a:t>	VOZ </a:t>
            </a:r>
            <a:r>
              <a:rPr lang="es-ES_tradnl" sz="2400" dirty="0">
                <a:latin typeface="Comic Sans MS" pitchFamily="66" charset="0"/>
              </a:rPr>
              <a:t>del CLIENTE </a:t>
            </a:r>
            <a:r>
              <a:rPr lang="es-ES_tradnl" sz="2400" dirty="0" smtClean="0">
                <a:latin typeface="Comic Sans MS" pitchFamily="66" charset="0"/>
              </a:rPr>
              <a:t>   	</a:t>
            </a:r>
            <a:r>
              <a:rPr lang="es-ES_tradnl" dirty="0" smtClean="0">
                <a:latin typeface="Comic Sans MS" pitchFamily="66" charset="0"/>
              </a:rPr>
              <a:t>Modelo 	de </a:t>
            </a:r>
            <a:r>
              <a:rPr lang="es-ES_tradnl" dirty="0">
                <a:latin typeface="Comic Sans MS" pitchFamily="66" charset="0"/>
              </a:rPr>
              <a:t>Kano</a:t>
            </a:r>
          </a:p>
        </p:txBody>
      </p:sp>
      <p:sp>
        <p:nvSpPr>
          <p:cNvPr id="18452" name="23 Cara sonriente"/>
          <p:cNvSpPr>
            <a:spLocks noChangeArrowheads="1"/>
          </p:cNvSpPr>
          <p:nvPr/>
        </p:nvSpPr>
        <p:spPr bwMode="auto">
          <a:xfrm>
            <a:off x="4494213" y="1184275"/>
            <a:ext cx="374650" cy="400050"/>
          </a:xfrm>
          <a:prstGeom prst="smileyFace">
            <a:avLst>
              <a:gd name="adj" fmla="val 4653"/>
            </a:avLst>
          </a:prstGeom>
          <a:noFill/>
          <a:ln w="12700" algn="ctr">
            <a:solidFill>
              <a:srgbClr val="FF0000"/>
            </a:solidFill>
            <a:round/>
            <a:headEnd/>
            <a:tailEnd/>
          </a:ln>
        </p:spPr>
        <p:txBody>
          <a:bodyPr/>
          <a:lstStyle/>
          <a:p>
            <a:endParaRPr lang="es-MX"/>
          </a:p>
        </p:txBody>
      </p:sp>
      <p:sp>
        <p:nvSpPr>
          <p:cNvPr id="18453" name="24 Elipse"/>
          <p:cNvSpPr>
            <a:spLocks noChangeArrowheads="1"/>
          </p:cNvSpPr>
          <p:nvPr/>
        </p:nvSpPr>
        <p:spPr bwMode="auto">
          <a:xfrm>
            <a:off x="4456113" y="5216525"/>
            <a:ext cx="373062" cy="398463"/>
          </a:xfrm>
          <a:prstGeom prst="ellipse">
            <a:avLst/>
          </a:prstGeom>
          <a:noFill/>
          <a:ln w="12700" algn="ctr">
            <a:solidFill>
              <a:srgbClr val="FF0000"/>
            </a:solidFill>
            <a:round/>
            <a:headEnd/>
            <a:tailEnd/>
          </a:ln>
        </p:spPr>
        <p:txBody>
          <a:bodyPr/>
          <a:lstStyle/>
          <a:p>
            <a:endParaRPr lang="es-MX"/>
          </a:p>
        </p:txBody>
      </p:sp>
      <p:sp>
        <p:nvSpPr>
          <p:cNvPr id="18454" name="25 Elipse"/>
          <p:cNvSpPr>
            <a:spLocks noChangeArrowheads="1"/>
          </p:cNvSpPr>
          <p:nvPr/>
        </p:nvSpPr>
        <p:spPr bwMode="auto">
          <a:xfrm>
            <a:off x="4559300" y="5357813"/>
            <a:ext cx="50800" cy="46037"/>
          </a:xfrm>
          <a:prstGeom prst="ellipse">
            <a:avLst/>
          </a:prstGeom>
          <a:solidFill>
            <a:srgbClr val="FF0000"/>
          </a:solidFill>
          <a:ln w="12700" algn="ctr">
            <a:solidFill>
              <a:srgbClr val="FF0000"/>
            </a:solidFill>
            <a:round/>
            <a:headEnd/>
            <a:tailEnd/>
          </a:ln>
        </p:spPr>
        <p:txBody>
          <a:bodyPr/>
          <a:lstStyle/>
          <a:p>
            <a:endParaRPr lang="es-MX"/>
          </a:p>
        </p:txBody>
      </p:sp>
      <p:sp>
        <p:nvSpPr>
          <p:cNvPr id="18455" name="26 Elipse"/>
          <p:cNvSpPr>
            <a:spLocks noChangeArrowheads="1"/>
          </p:cNvSpPr>
          <p:nvPr/>
        </p:nvSpPr>
        <p:spPr bwMode="auto">
          <a:xfrm>
            <a:off x="4699000" y="5356225"/>
            <a:ext cx="50800" cy="44450"/>
          </a:xfrm>
          <a:prstGeom prst="ellipse">
            <a:avLst/>
          </a:prstGeom>
          <a:solidFill>
            <a:srgbClr val="FF0000"/>
          </a:solidFill>
          <a:ln w="12700" algn="ctr">
            <a:solidFill>
              <a:srgbClr val="FF0000"/>
            </a:solidFill>
            <a:round/>
            <a:headEnd/>
            <a:tailEnd/>
          </a:ln>
        </p:spPr>
        <p:txBody>
          <a:bodyPr/>
          <a:lstStyle/>
          <a:p>
            <a:endParaRPr lang="es-MX"/>
          </a:p>
        </p:txBody>
      </p:sp>
      <p:sp>
        <p:nvSpPr>
          <p:cNvPr id="29" name="28 Arco de bloque"/>
          <p:cNvSpPr/>
          <p:nvPr/>
        </p:nvSpPr>
        <p:spPr bwMode="auto">
          <a:xfrm>
            <a:off x="4559300" y="5486400"/>
            <a:ext cx="179388" cy="46038"/>
          </a:xfrm>
          <a:prstGeom prst="blockArc">
            <a:avLst/>
          </a:prstGeom>
          <a:solidFill>
            <a:srgbClr val="FF0000"/>
          </a:solidFill>
          <a:ln w="12700" cap="flat" cmpd="sng" algn="ctr">
            <a:solidFill>
              <a:srgbClr val="FF0000"/>
            </a:solidFill>
            <a:prstDash val="solid"/>
            <a:round/>
            <a:headEnd type="none" w="med" len="med"/>
            <a:tailEnd type="none" w="med" len="med"/>
          </a:ln>
          <a:effectLst/>
        </p:spPr>
        <p:txBody>
          <a:bodyPr/>
          <a:lstStyle/>
          <a:p>
            <a:pPr>
              <a:defRPr/>
            </a:pPr>
            <a:endParaRPr lang="es-MX">
              <a:latin typeface="Arial" pitchFamily="34" charset="0"/>
            </a:endParaRPr>
          </a:p>
        </p:txBody>
      </p:sp>
      <p:sp>
        <p:nvSpPr>
          <p:cNvPr id="18457" name="Rectangle 12"/>
          <p:cNvSpPr>
            <a:spLocks noChangeArrowheads="1"/>
          </p:cNvSpPr>
          <p:nvPr/>
        </p:nvSpPr>
        <p:spPr bwMode="auto">
          <a:xfrm>
            <a:off x="50800" y="3052763"/>
            <a:ext cx="1122363" cy="268287"/>
          </a:xfrm>
          <a:prstGeom prst="rect">
            <a:avLst/>
          </a:prstGeom>
          <a:noFill/>
          <a:ln w="57150">
            <a:solidFill>
              <a:srgbClr val="FFFF00"/>
            </a:solidFill>
            <a:miter lim="800000"/>
            <a:headEnd/>
            <a:tailEnd/>
          </a:ln>
        </p:spPr>
        <p:txBody>
          <a:bodyPr wrap="none" lIns="84081" tIns="41303" rIns="84081" bIns="41303">
            <a:spAutoFit/>
          </a:bodyPr>
          <a:lstStyle/>
          <a:p>
            <a:pPr defTabSz="849313"/>
            <a:r>
              <a:rPr lang="es-ES_tradnl" sz="1200" i="1"/>
              <a:t>Funcionalidad</a:t>
            </a:r>
          </a:p>
        </p:txBody>
      </p:sp>
      <p:sp>
        <p:nvSpPr>
          <p:cNvPr id="18458" name="Rectangle 12"/>
          <p:cNvSpPr>
            <a:spLocks noChangeArrowheads="1"/>
          </p:cNvSpPr>
          <p:nvPr/>
        </p:nvSpPr>
        <p:spPr bwMode="auto">
          <a:xfrm>
            <a:off x="4376738" y="6257925"/>
            <a:ext cx="996950" cy="266700"/>
          </a:xfrm>
          <a:prstGeom prst="rect">
            <a:avLst/>
          </a:prstGeom>
          <a:noFill/>
          <a:ln w="57150">
            <a:solidFill>
              <a:srgbClr val="FFFF00"/>
            </a:solidFill>
            <a:miter lim="800000"/>
            <a:headEnd/>
            <a:tailEnd/>
          </a:ln>
        </p:spPr>
        <p:txBody>
          <a:bodyPr wrap="none" lIns="84081" tIns="41303" rIns="84081" bIns="41303">
            <a:spAutoFit/>
          </a:bodyPr>
          <a:lstStyle/>
          <a:p>
            <a:pPr defTabSz="849313"/>
            <a:r>
              <a:rPr lang="es-ES_tradnl" sz="1200" i="1"/>
              <a:t>Satisfacción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sz="quarter" idx="11"/>
          </p:nvPr>
        </p:nvSpPr>
        <p:spPr bwMode="auto">
          <a:xfrm>
            <a:off x="323850" y="1438793"/>
            <a:ext cx="8515350" cy="4856714"/>
          </a:xfrm>
          <a:ln>
            <a:miter lim="800000"/>
            <a:headEnd/>
            <a:tailEnd/>
          </a:ln>
        </p:spPr>
        <p:txBody>
          <a:bodyPr wrap="square" lIns="91440" tIns="45720" rIns="91440" bIns="45720" numCol="1" anchor="ctr" anchorCtr="0" compatLnSpc="1">
            <a:prstTxWarp prst="textNoShape">
              <a:avLst/>
            </a:prstTxWarp>
            <a:spAutoFit/>
          </a:bodyPr>
          <a:lstStyle/>
          <a:p>
            <a:pPr marL="0" indent="0" algn="just">
              <a:spcBef>
                <a:spcPct val="0"/>
              </a:spcBef>
              <a:buFont typeface="Arial" charset="0"/>
              <a:buNone/>
              <a:defRPr/>
            </a:pPr>
            <a:r>
              <a:rPr lang="es-PE" dirty="0" smtClean="0">
                <a:latin typeface="Arial" charset="0"/>
                <a:ea typeface="ＭＳ Ｐゴシック" pitchFamily="34" charset="-128"/>
                <a:cs typeface="Arial" charset="0"/>
              </a:rPr>
              <a:t>De un </a:t>
            </a:r>
            <a:r>
              <a:rPr lang="es-PE" b="1" dirty="0" smtClean="0">
                <a:solidFill>
                  <a:srgbClr val="FF0000"/>
                </a:solidFill>
                <a:latin typeface="Arial" charset="0"/>
                <a:ea typeface="ＭＳ Ｐゴシック" pitchFamily="34" charset="-128"/>
                <a:cs typeface="Arial" charset="0"/>
              </a:rPr>
              <a:t>cuestionario abierto </a:t>
            </a:r>
            <a:r>
              <a:rPr lang="es-PE" dirty="0" smtClean="0">
                <a:latin typeface="Arial" charset="0"/>
                <a:ea typeface="ＭＳ Ｐゴシック" pitchFamily="34" charset="-128"/>
                <a:cs typeface="Arial" charset="0"/>
              </a:rPr>
              <a:t>de ideas se </a:t>
            </a:r>
            <a:r>
              <a:rPr lang="es-PE" dirty="0" smtClean="0">
                <a:latin typeface="Arial" charset="0"/>
                <a:ea typeface="ＭＳ Ｐゴシック" pitchFamily="34" charset="-128"/>
                <a:cs typeface="Arial" charset="0"/>
              </a:rPr>
              <a:t>recogieron de entre 40 encuestas, los </a:t>
            </a:r>
            <a:r>
              <a:rPr lang="es-PE" dirty="0" smtClean="0">
                <a:latin typeface="Arial" charset="0"/>
                <a:ea typeface="ＭＳ Ｐゴシック" pitchFamily="34" charset="-128"/>
                <a:cs typeface="Arial" charset="0"/>
              </a:rPr>
              <a:t>siguientes requerimientos para  “aplicarlo en el Modelo de Kano”:</a:t>
            </a:r>
            <a:endParaRPr lang="es-EC" dirty="0" smtClean="0">
              <a:latin typeface="Arial" charset="0"/>
              <a:ea typeface="ＭＳ Ｐゴシック" pitchFamily="34" charset="-128"/>
              <a:cs typeface="Arial" charset="0"/>
            </a:endParaRPr>
          </a:p>
          <a:p>
            <a:pPr>
              <a:defRPr/>
            </a:pPr>
            <a:r>
              <a:rPr lang="es-MX" sz="1600" dirty="0" smtClean="0"/>
              <a:t>Que no se hinche en lugares con humedad alta</a:t>
            </a:r>
            <a:endParaRPr lang="es-EC" sz="1400" dirty="0" smtClean="0"/>
          </a:p>
          <a:p>
            <a:pPr>
              <a:defRPr/>
            </a:pPr>
            <a:r>
              <a:rPr lang="es-MX" sz="1600" dirty="0" smtClean="0"/>
              <a:t>La resistencia a la humedad similar al  tablero RH aglomerado</a:t>
            </a:r>
            <a:endParaRPr lang="es-EC" sz="1400" dirty="0" smtClean="0"/>
          </a:p>
          <a:p>
            <a:pPr>
              <a:defRPr/>
            </a:pPr>
            <a:r>
              <a:rPr lang="es-MX" sz="1600" dirty="0" smtClean="0"/>
              <a:t>Que haya disponibilidad  en todos los espesores</a:t>
            </a:r>
            <a:endParaRPr lang="es-EC" sz="1400" dirty="0" smtClean="0"/>
          </a:p>
          <a:p>
            <a:pPr>
              <a:defRPr/>
            </a:pPr>
            <a:r>
              <a:rPr lang="es-MX" sz="1600" dirty="0" smtClean="0"/>
              <a:t>Que el producto mantenga estabilidad dimensional en el tiempo</a:t>
            </a:r>
            <a:endParaRPr lang="es-EC" sz="1400" dirty="0" smtClean="0"/>
          </a:p>
          <a:p>
            <a:pPr>
              <a:defRPr/>
            </a:pPr>
            <a:r>
              <a:rPr lang="es-MX" sz="1600" dirty="0" smtClean="0"/>
              <a:t>Que exista en formato 2.15 x 2.44</a:t>
            </a:r>
            <a:endParaRPr lang="es-EC" sz="1400" dirty="0" smtClean="0"/>
          </a:p>
          <a:p>
            <a:pPr>
              <a:defRPr/>
            </a:pPr>
            <a:r>
              <a:rPr lang="es-MX" sz="1600" dirty="0" smtClean="0"/>
              <a:t>Que permita un buen sellado y terminado</a:t>
            </a:r>
            <a:endParaRPr lang="es-EC" sz="1400" dirty="0" smtClean="0"/>
          </a:p>
          <a:p>
            <a:pPr>
              <a:defRPr/>
            </a:pPr>
            <a:r>
              <a:rPr lang="es-MX" sz="1600" dirty="0" smtClean="0"/>
              <a:t>Presente una superficie lista para lacar</a:t>
            </a:r>
            <a:endParaRPr lang="es-EC" sz="1400" dirty="0" smtClean="0"/>
          </a:p>
          <a:p>
            <a:pPr>
              <a:defRPr/>
            </a:pPr>
            <a:r>
              <a:rPr lang="es-MX" sz="1600" dirty="0" smtClean="0"/>
              <a:t>Se comporte bien en el ruteo, no genere fibra expuesta (pelo)</a:t>
            </a:r>
            <a:endParaRPr lang="es-EC" sz="1400" dirty="0" smtClean="0"/>
          </a:p>
          <a:p>
            <a:pPr>
              <a:defRPr/>
            </a:pPr>
            <a:r>
              <a:rPr lang="es-MX" sz="1600" dirty="0" smtClean="0"/>
              <a:t>Que tenga una densidad similar al tablero Fibraplac estándar</a:t>
            </a:r>
            <a:endParaRPr lang="es-EC" sz="1400" dirty="0" smtClean="0"/>
          </a:p>
          <a:p>
            <a:pPr>
              <a:defRPr/>
            </a:pPr>
            <a:r>
              <a:rPr lang="es-MX" sz="1600" dirty="0" smtClean="0"/>
              <a:t>Que tenga una densidad similar al tablero  Fibralight</a:t>
            </a:r>
            <a:endParaRPr lang="es-EC" sz="1400" dirty="0" smtClean="0"/>
          </a:p>
          <a:p>
            <a:pPr>
              <a:defRPr/>
            </a:pPr>
            <a:r>
              <a:rPr lang="es-MX" sz="1600" dirty="0" smtClean="0"/>
              <a:t>Que presente  un buen agarre  del  tornillo</a:t>
            </a:r>
            <a:endParaRPr lang="es-EC" sz="1400" dirty="0" smtClean="0"/>
          </a:p>
          <a:p>
            <a:pPr>
              <a:defRPr/>
            </a:pPr>
            <a:r>
              <a:rPr lang="es-MX" sz="1600" dirty="0" smtClean="0"/>
              <a:t>Que tenga alta resistencia a la formación de hongos</a:t>
            </a:r>
            <a:endParaRPr lang="es-EC" sz="1400" dirty="0" smtClean="0"/>
          </a:p>
          <a:p>
            <a:pPr>
              <a:defRPr/>
            </a:pPr>
            <a:r>
              <a:rPr lang="es-MX" sz="1600" dirty="0" smtClean="0"/>
              <a:t>Que haya disponibilidad de información técnica del nuevo producto</a:t>
            </a:r>
            <a:endParaRPr lang="es-EC" sz="1400" dirty="0"/>
          </a:p>
        </p:txBody>
      </p:sp>
      <p:sp>
        <p:nvSpPr>
          <p:cNvPr id="19459" name="3 Título"/>
          <p:cNvSpPr>
            <a:spLocks noGrp="1"/>
          </p:cNvSpPr>
          <p:nvPr>
            <p:ph type="body" sz="quarter" idx="10"/>
          </p:nvPr>
        </p:nvSpPr>
        <p:spPr bwMode="auto">
          <a:xfrm>
            <a:off x="971600" y="841276"/>
            <a:ext cx="6696744" cy="5715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400" dirty="0" smtClean="0">
                <a:solidFill>
                  <a:srgbClr val="00B050"/>
                </a:solidFill>
                <a:latin typeface="Arial" charset="0"/>
                <a:ea typeface="ＭＳ Ｐゴシック" pitchFamily="34" charset="-128"/>
                <a:cs typeface="Arial" charset="0"/>
              </a:rPr>
              <a:t>1.  Investigación de  Voz del cliente</a:t>
            </a:r>
            <a:endParaRPr lang="es-MX" sz="2400" dirty="0" smtClean="0">
              <a:solidFill>
                <a:srgbClr val="00B050"/>
              </a:solidFill>
              <a:latin typeface="Arial" charset="0"/>
              <a:ea typeface="ＭＳ Ｐゴシック" pitchFamily="34" charset="-128"/>
              <a:cs typeface="Arial" charset="0"/>
            </a:endParaRPr>
          </a:p>
        </p:txBody>
      </p:sp>
      <p:sp>
        <p:nvSpPr>
          <p:cNvPr id="5" name="Marcador de texto 22"/>
          <p:cNvSpPr txBox="1">
            <a:spLocks/>
          </p:cNvSpPr>
          <p:nvPr/>
        </p:nvSpPr>
        <p:spPr bwMode="auto">
          <a:xfrm>
            <a:off x="1547664" y="44624"/>
            <a:ext cx="1944216" cy="792088"/>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MX" b="1" i="0" u="none" strike="noStrike" kern="1200" cap="none" spc="0" normalizeH="0" baseline="0" noProof="0" dirty="0" smtClean="0">
                <a:ln>
                  <a:noFill/>
                </a:ln>
                <a:solidFill>
                  <a:schemeClr val="accent6">
                    <a:lumMod val="75000"/>
                  </a:schemeClr>
                </a:solidFill>
                <a:effectLst/>
                <a:uLnTx/>
                <a:uFillTx/>
                <a:latin typeface="Arial" pitchFamily="34" charset="0"/>
                <a:ea typeface="ＭＳ Ｐゴシック" pitchFamily="34" charset="-128"/>
                <a:cs typeface="Arial" pitchFamily="34" charset="0"/>
              </a:rPr>
              <a:t> </a:t>
            </a:r>
            <a:endParaRPr kumimoji="0" lang="es-MX" sz="1600" b="1" i="0" u="none" strike="noStrike" kern="1200" cap="none" spc="0" normalizeH="0" baseline="0" noProof="0" dirty="0" smtClean="0">
              <a:ln>
                <a:noFill/>
              </a:ln>
              <a:solidFill>
                <a:schemeClr val="accent6">
                  <a:lumMod val="75000"/>
                </a:schemeClr>
              </a:solidFill>
              <a:effectLst/>
              <a:uLnTx/>
              <a:uFillTx/>
              <a:latin typeface="Arial" pitchFamily="34" charset="0"/>
              <a:ea typeface="ＭＳ Ｐゴシック" pitchFamily="34" charset="-128"/>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tabLst/>
              <a:defRPr/>
            </a:pPr>
            <a:r>
              <a:rPr lang="es-MX" b="1" dirty="0" smtClean="0">
                <a:solidFill>
                  <a:schemeClr val="accent6">
                    <a:lumMod val="75000"/>
                  </a:schemeClr>
                </a:solidFill>
                <a:latin typeface="Arial" pitchFamily="34" charset="0"/>
                <a:ea typeface="ＭＳ Ｐゴシック" pitchFamily="34" charset="-128"/>
                <a:cs typeface="Arial" pitchFamily="34" charset="0"/>
              </a:rPr>
              <a:t>CAPITULO III</a:t>
            </a:r>
          </a:p>
          <a:p>
            <a:pPr marL="342900" indent="-342900">
              <a:spcBef>
                <a:spcPct val="20000"/>
              </a:spcBef>
            </a:pPr>
            <a:endParaRPr lang="es-MX" sz="1600" dirty="0" smtClean="0">
              <a:latin typeface="Arial" pitchFamily="34" charset="0"/>
              <a:ea typeface="ＭＳ Ｐゴシック" pitchFamily="34" charset="-128"/>
              <a:cs typeface="Arial" pitchFamily="34" charset="0"/>
            </a:endParaRPr>
          </a:p>
          <a:p>
            <a:pPr marL="800100" lvl="1" indent="-342900">
              <a:spcBef>
                <a:spcPct val="20000"/>
              </a:spcBef>
              <a:buFont typeface="Arial" pitchFamily="34" charset="0"/>
              <a:buChar char="•"/>
            </a:pPr>
            <a:endParaRPr lang="es-MX" sz="1600" dirty="0"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Título"/>
          <p:cNvSpPr>
            <a:spLocks noGrp="1"/>
          </p:cNvSpPr>
          <p:nvPr>
            <p:ph type="body" sz="quarter" idx="13"/>
          </p:nvPr>
        </p:nvSpPr>
        <p:spPr bwMode="auto">
          <a:xfrm>
            <a:off x="577552" y="764704"/>
            <a:ext cx="7162800" cy="5715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2400" dirty="0" smtClean="0">
                <a:solidFill>
                  <a:srgbClr val="00B050"/>
                </a:solidFill>
                <a:latin typeface="Arial" charset="0"/>
                <a:ea typeface="ＭＳ Ｐゴシック" pitchFamily="34" charset="-128"/>
                <a:cs typeface="Arial" charset="0"/>
              </a:rPr>
              <a:t>1.  Investigación de  Voz del cliente</a:t>
            </a:r>
            <a:endParaRPr lang="es-MX" sz="2400" dirty="0" smtClean="0">
              <a:solidFill>
                <a:srgbClr val="00B050"/>
              </a:solidFill>
              <a:latin typeface="Arial" charset="0"/>
              <a:ea typeface="ＭＳ Ｐゴシック" pitchFamily="34" charset="-128"/>
              <a:cs typeface="Arial" charset="0"/>
            </a:endParaRPr>
          </a:p>
        </p:txBody>
      </p:sp>
      <p:sp>
        <p:nvSpPr>
          <p:cNvPr id="2048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pic>
        <p:nvPicPr>
          <p:cNvPr id="20484" name="Picture 6"/>
          <p:cNvPicPr>
            <a:picLocks noChangeAspect="1" noChangeArrowheads="1"/>
          </p:cNvPicPr>
          <p:nvPr/>
        </p:nvPicPr>
        <p:blipFill>
          <a:blip r:embed="rId2" cstate="print"/>
          <a:srcRect/>
          <a:stretch>
            <a:fillRect/>
          </a:stretch>
        </p:blipFill>
        <p:spPr bwMode="auto">
          <a:xfrm>
            <a:off x="179388" y="1341438"/>
            <a:ext cx="8964612" cy="55165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1903</TotalTime>
  <Words>1750</Words>
  <Application>Microsoft Office PowerPoint</Application>
  <PresentationFormat>Presentación en pantalla (4:3)</PresentationFormat>
  <Paragraphs>315</Paragraphs>
  <Slides>52</Slides>
  <Notes>1</Notes>
  <HiddenSlides>0</HiddenSlides>
  <MMClips>0</MMClips>
  <ScaleCrop>false</ScaleCrop>
  <HeadingPairs>
    <vt:vector size="8" baseType="variant">
      <vt:variant>
        <vt:lpstr>Tema</vt:lpstr>
      </vt:variant>
      <vt:variant>
        <vt:i4>1</vt:i4>
      </vt:variant>
      <vt:variant>
        <vt:lpstr>Vínculos</vt:lpstr>
      </vt:variant>
      <vt:variant>
        <vt:i4>1</vt:i4>
      </vt:variant>
      <vt:variant>
        <vt:lpstr>Servidores OLE incrustados</vt:lpstr>
      </vt:variant>
      <vt:variant>
        <vt:i4>1</vt:i4>
      </vt:variant>
      <vt:variant>
        <vt:lpstr>Títulos de diapositiva</vt:lpstr>
      </vt:variant>
      <vt:variant>
        <vt:i4>52</vt:i4>
      </vt:variant>
    </vt:vector>
  </HeadingPairs>
  <TitlesOfParts>
    <vt:vector size="55" baseType="lpstr">
      <vt:lpstr>Tema de Office</vt:lpstr>
      <vt:lpstr>Dibujo1\Dibujo\~Página-1\Sheet.1</vt:lpstr>
      <vt:lpstr>Hoja de cálculo de Microsoft Office Excel</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Xavier_Villaroel</dc:creator>
  <cp:lastModifiedBy>Xavier_Villaroel</cp:lastModifiedBy>
  <cp:revision>23</cp:revision>
  <dcterms:created xsi:type="dcterms:W3CDTF">2015-10-11T11:43:15Z</dcterms:created>
  <dcterms:modified xsi:type="dcterms:W3CDTF">2015-10-12T19:43:09Z</dcterms:modified>
</cp:coreProperties>
</file>