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4" r:id="rId1"/>
  </p:sldMasterIdLst>
  <p:notesMasterIdLst>
    <p:notesMasterId r:id="rId25"/>
  </p:notesMasterIdLst>
  <p:sldIdLst>
    <p:sldId id="336" r:id="rId2"/>
    <p:sldId id="404" r:id="rId3"/>
    <p:sldId id="412" r:id="rId4"/>
    <p:sldId id="418" r:id="rId5"/>
    <p:sldId id="419" r:id="rId6"/>
    <p:sldId id="420" r:id="rId7"/>
    <p:sldId id="401" r:id="rId8"/>
    <p:sldId id="413" r:id="rId9"/>
    <p:sldId id="421" r:id="rId10"/>
    <p:sldId id="422" r:id="rId11"/>
    <p:sldId id="423" r:id="rId12"/>
    <p:sldId id="427" r:id="rId13"/>
    <p:sldId id="429" r:id="rId14"/>
    <p:sldId id="426" r:id="rId15"/>
    <p:sldId id="424" r:id="rId16"/>
    <p:sldId id="428" r:id="rId17"/>
    <p:sldId id="425" r:id="rId18"/>
    <p:sldId id="430" r:id="rId19"/>
    <p:sldId id="431" r:id="rId20"/>
    <p:sldId id="434" r:id="rId21"/>
    <p:sldId id="435" r:id="rId22"/>
    <p:sldId id="432" r:id="rId23"/>
    <p:sldId id="433" r:id="rId2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p:cViewPr>
        <p:scale>
          <a:sx n="70" d="100"/>
          <a:sy n="70" d="100"/>
        </p:scale>
        <p:origin x="-1164" y="-810"/>
      </p:cViewPr>
      <p:guideLst>
        <p:guide orient="horz" pos="2160"/>
        <p:guide pos="2880"/>
      </p:guideLst>
    </p:cSldViewPr>
  </p:slideViewPr>
  <p:outlineViewPr>
    <p:cViewPr>
      <p:scale>
        <a:sx n="33" d="100"/>
        <a:sy n="33" d="100"/>
      </p:scale>
      <p:origin x="0" y="-4068"/>
    </p:cViewPr>
  </p:outlineViewPr>
  <p:notesTextViewPr>
    <p:cViewPr>
      <p:scale>
        <a:sx n="100" d="100"/>
        <a:sy n="100" d="100"/>
      </p:scale>
      <p:origin x="0" y="0"/>
    </p:cViewPr>
  </p:notesTextViewPr>
  <p:sorterViewPr>
    <p:cViewPr>
      <p:scale>
        <a:sx n="87" d="100"/>
        <a:sy n="87" d="100"/>
      </p:scale>
      <p:origin x="0" y="-6258"/>
    </p:cViewPr>
  </p:sorterViewPr>
  <p:notesViewPr>
    <p:cSldViewPr>
      <p:cViewPr varScale="1">
        <p:scale>
          <a:sx n="59" d="100"/>
          <a:sy n="59" d="100"/>
        </p:scale>
        <p:origin x="-250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Radiación sobre la superficie horizontal-Tiempo</a:t>
            </a:r>
          </a:p>
        </c:rich>
      </c:tx>
      <c:layout/>
      <c:overlay val="0"/>
    </c:title>
    <c:autoTitleDeleted val="0"/>
    <c:plotArea>
      <c:layout/>
      <c:barChart>
        <c:barDir val="col"/>
        <c:grouping val="stacked"/>
        <c:varyColors val="0"/>
        <c:ser>
          <c:idx val="0"/>
          <c:order val="0"/>
          <c:invertIfNegative val="0"/>
          <c:cat>
            <c:numRef>
              <c:f>'CPET-FEB-03-Efi.'!$B$10:$B$38</c:f>
              <c:numCache>
                <c:formatCode>h:mm</c:formatCode>
                <c:ptCount val="29"/>
                <c:pt idx="0">
                  <c:v>0.4236111111111111</c:v>
                </c:pt>
                <c:pt idx="1">
                  <c:v>0.43055555555555558</c:v>
                </c:pt>
                <c:pt idx="2">
                  <c:v>0.4375</c:v>
                </c:pt>
                <c:pt idx="3">
                  <c:v>0.44444444444444442</c:v>
                </c:pt>
                <c:pt idx="4">
                  <c:v>0.4513888888888889</c:v>
                </c:pt>
                <c:pt idx="5">
                  <c:v>0.45833333333333331</c:v>
                </c:pt>
                <c:pt idx="6">
                  <c:v>0.46527777777777773</c:v>
                </c:pt>
                <c:pt idx="7">
                  <c:v>0.47222222222222227</c:v>
                </c:pt>
                <c:pt idx="8">
                  <c:v>0.47916666666666669</c:v>
                </c:pt>
                <c:pt idx="9">
                  <c:v>0.4861111111111111</c:v>
                </c:pt>
                <c:pt idx="10">
                  <c:v>0.49305555555555558</c:v>
                </c:pt>
                <c:pt idx="11">
                  <c:v>0.5</c:v>
                </c:pt>
                <c:pt idx="12">
                  <c:v>0.50694444444444442</c:v>
                </c:pt>
                <c:pt idx="13">
                  <c:v>0.51388888888888895</c:v>
                </c:pt>
                <c:pt idx="14">
                  <c:v>0.52083333333333337</c:v>
                </c:pt>
                <c:pt idx="15">
                  <c:v>0.52777777777777779</c:v>
                </c:pt>
                <c:pt idx="16">
                  <c:v>0.53472222222222221</c:v>
                </c:pt>
                <c:pt idx="17">
                  <c:v>0.54166666666666663</c:v>
                </c:pt>
                <c:pt idx="18">
                  <c:v>0.54861111111111105</c:v>
                </c:pt>
                <c:pt idx="19">
                  <c:v>0.55555555555555558</c:v>
                </c:pt>
                <c:pt idx="20">
                  <c:v>0.5625</c:v>
                </c:pt>
                <c:pt idx="21">
                  <c:v>0.56944444444444442</c:v>
                </c:pt>
                <c:pt idx="22">
                  <c:v>0.57638888888888895</c:v>
                </c:pt>
                <c:pt idx="23">
                  <c:v>0.58333333333333337</c:v>
                </c:pt>
                <c:pt idx="24">
                  <c:v>0.59027777777777779</c:v>
                </c:pt>
                <c:pt idx="25">
                  <c:v>0.59722222222222221</c:v>
                </c:pt>
                <c:pt idx="26">
                  <c:v>0.60416666666666663</c:v>
                </c:pt>
                <c:pt idx="27">
                  <c:v>0.61111111111111105</c:v>
                </c:pt>
                <c:pt idx="28">
                  <c:v>0.61805555555555558</c:v>
                </c:pt>
              </c:numCache>
            </c:numRef>
          </c:cat>
          <c:val>
            <c:numRef>
              <c:f>'CPET-FEB-03-Efi.'!$L$10:$L$38</c:f>
              <c:numCache>
                <c:formatCode>General</c:formatCode>
                <c:ptCount val="29"/>
                <c:pt idx="0">
                  <c:v>437</c:v>
                </c:pt>
                <c:pt idx="1">
                  <c:v>470</c:v>
                </c:pt>
                <c:pt idx="2">
                  <c:v>474</c:v>
                </c:pt>
                <c:pt idx="3">
                  <c:v>500</c:v>
                </c:pt>
                <c:pt idx="4">
                  <c:v>512</c:v>
                </c:pt>
                <c:pt idx="5">
                  <c:v>536</c:v>
                </c:pt>
                <c:pt idx="6">
                  <c:v>536</c:v>
                </c:pt>
                <c:pt idx="7">
                  <c:v>522</c:v>
                </c:pt>
                <c:pt idx="8">
                  <c:v>523</c:v>
                </c:pt>
                <c:pt idx="9">
                  <c:v>512</c:v>
                </c:pt>
                <c:pt idx="10">
                  <c:v>493</c:v>
                </c:pt>
                <c:pt idx="11">
                  <c:v>518</c:v>
                </c:pt>
                <c:pt idx="12">
                  <c:v>533</c:v>
                </c:pt>
                <c:pt idx="13">
                  <c:v>538</c:v>
                </c:pt>
                <c:pt idx="14">
                  <c:v>530</c:v>
                </c:pt>
                <c:pt idx="15">
                  <c:v>514</c:v>
                </c:pt>
                <c:pt idx="16">
                  <c:v>512</c:v>
                </c:pt>
                <c:pt idx="17">
                  <c:v>516</c:v>
                </c:pt>
                <c:pt idx="18">
                  <c:v>496</c:v>
                </c:pt>
                <c:pt idx="19">
                  <c:v>502</c:v>
                </c:pt>
                <c:pt idx="20">
                  <c:v>520</c:v>
                </c:pt>
                <c:pt idx="21">
                  <c:v>521</c:v>
                </c:pt>
                <c:pt idx="22">
                  <c:v>525</c:v>
                </c:pt>
                <c:pt idx="23">
                  <c:v>518</c:v>
                </c:pt>
                <c:pt idx="24">
                  <c:v>322</c:v>
                </c:pt>
                <c:pt idx="25">
                  <c:v>286</c:v>
                </c:pt>
                <c:pt idx="26">
                  <c:v>124</c:v>
                </c:pt>
                <c:pt idx="27">
                  <c:v>96</c:v>
                </c:pt>
                <c:pt idx="28">
                  <c:v>91</c:v>
                </c:pt>
              </c:numCache>
            </c:numRef>
          </c:val>
        </c:ser>
        <c:dLbls>
          <c:showLegendKey val="0"/>
          <c:showVal val="0"/>
          <c:showCatName val="0"/>
          <c:showSerName val="0"/>
          <c:showPercent val="0"/>
          <c:showBubbleSize val="0"/>
        </c:dLbls>
        <c:gapWidth val="300"/>
        <c:overlap val="100"/>
        <c:serLines/>
        <c:axId val="104371712"/>
        <c:axId val="104373632"/>
      </c:barChart>
      <c:catAx>
        <c:axId val="104371712"/>
        <c:scaling>
          <c:orientation val="minMax"/>
        </c:scaling>
        <c:delete val="0"/>
        <c:axPos val="b"/>
        <c:title>
          <c:tx>
            <c:rich>
              <a:bodyPr/>
              <a:lstStyle/>
              <a:p>
                <a:pPr>
                  <a:defRPr/>
                </a:pPr>
                <a:r>
                  <a:rPr lang="es-EC"/>
                  <a:t>Tiempo</a:t>
                </a:r>
                <a:r>
                  <a:rPr lang="es-EC" baseline="0"/>
                  <a:t> (horas)</a:t>
                </a:r>
                <a:endParaRPr lang="es-EC"/>
              </a:p>
            </c:rich>
          </c:tx>
          <c:layout/>
          <c:overlay val="0"/>
        </c:title>
        <c:numFmt formatCode="h:mm" sourceLinked="1"/>
        <c:majorTickMark val="none"/>
        <c:minorTickMark val="none"/>
        <c:tickLblPos val="nextTo"/>
        <c:crossAx val="104373632"/>
        <c:crosses val="autoZero"/>
        <c:auto val="1"/>
        <c:lblAlgn val="ctr"/>
        <c:lblOffset val="100"/>
        <c:noMultiLvlLbl val="0"/>
      </c:catAx>
      <c:valAx>
        <c:axId val="104373632"/>
        <c:scaling>
          <c:orientation val="minMax"/>
        </c:scaling>
        <c:delete val="0"/>
        <c:axPos val="l"/>
        <c:majorGridlines/>
        <c:title>
          <c:tx>
            <c:rich>
              <a:bodyPr/>
              <a:lstStyle/>
              <a:p>
                <a:pPr>
                  <a:defRPr/>
                </a:pPr>
                <a:r>
                  <a:rPr lang="es-EC"/>
                  <a:t>Ih (W/m²) </a:t>
                </a:r>
              </a:p>
            </c:rich>
          </c:tx>
          <c:layout/>
          <c:overlay val="0"/>
        </c:title>
        <c:numFmt formatCode="General" sourceLinked="1"/>
        <c:majorTickMark val="out"/>
        <c:minorTickMark val="none"/>
        <c:tickLblPos val="nextTo"/>
        <c:crossAx val="104371712"/>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3C161-F31A-442E-8135-5706AFAD4BA8}" type="datetimeFigureOut">
              <a:rPr lang="es-EC" smtClean="0"/>
              <a:pPr/>
              <a:t>04/04/2015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DCC87C-3BEB-44A5-AA00-FE0B2E421C89}" type="slidenum">
              <a:rPr lang="es-EC" smtClean="0"/>
              <a:pPr/>
              <a:t>‹Nº›</a:t>
            </a:fld>
            <a:endParaRPr lang="es-EC"/>
          </a:p>
        </p:txBody>
      </p:sp>
    </p:spTree>
    <p:extLst>
      <p:ext uri="{BB962C8B-B14F-4D97-AF65-F5344CB8AC3E}">
        <p14:creationId xmlns:p14="http://schemas.microsoft.com/office/powerpoint/2010/main" val="108888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EDCC87C-3BEB-44A5-AA00-FE0B2E421C89}" type="slidenum">
              <a:rPr lang="es-EC" smtClean="0"/>
              <a:pPr/>
              <a:t>7</a:t>
            </a:fld>
            <a:endParaRPr lang="es-EC"/>
          </a:p>
        </p:txBody>
      </p:sp>
    </p:spTree>
    <p:extLst>
      <p:ext uri="{BB962C8B-B14F-4D97-AF65-F5344CB8AC3E}">
        <p14:creationId xmlns:p14="http://schemas.microsoft.com/office/powerpoint/2010/main" val="83308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301405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110815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285928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16824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345758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388966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177972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46325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151132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400357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E85018-906A-4CF8-85D8-66CF7D67C6D8}" type="datetimeFigureOut">
              <a:rPr lang="es-EC" smtClean="0"/>
              <a:pPr/>
              <a:t>04/04/2015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D8D19B4-E0C1-4D1D-84D5-F5CC14B5C9B0}" type="slidenum">
              <a:rPr lang="es-EC" smtClean="0"/>
              <a:pPr/>
              <a:t>‹Nº›</a:t>
            </a:fld>
            <a:endParaRPr lang="es-EC"/>
          </a:p>
        </p:txBody>
      </p:sp>
    </p:spTree>
    <p:extLst>
      <p:ext uri="{BB962C8B-B14F-4D97-AF65-F5344CB8AC3E}">
        <p14:creationId xmlns:p14="http://schemas.microsoft.com/office/powerpoint/2010/main" val="397623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85018-906A-4CF8-85D8-66CF7D67C6D8}" type="datetimeFigureOut">
              <a:rPr lang="es-EC" smtClean="0"/>
              <a:pPr/>
              <a:t>04/04/2015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D19B4-E0C1-4D1D-84D5-F5CC14B5C9B0}" type="slidenum">
              <a:rPr lang="es-EC" smtClean="0"/>
              <a:pPr/>
              <a:t>‹Nº›</a:t>
            </a:fld>
            <a:endParaRPr lang="es-EC"/>
          </a:p>
        </p:txBody>
      </p:sp>
    </p:spTree>
    <p:extLst>
      <p:ext uri="{BB962C8B-B14F-4D97-AF65-F5344CB8AC3E}">
        <p14:creationId xmlns:p14="http://schemas.microsoft.com/office/powerpoint/2010/main" val="4243768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1061592"/>
            <a:ext cx="8429652"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ts val="600"/>
              </a:spcBef>
              <a:spcAft>
                <a:spcPts val="600"/>
              </a:spcAft>
              <a:buClrTx/>
              <a:buSzTx/>
              <a:buFontTx/>
              <a:buNone/>
              <a:tabLst/>
            </a:pPr>
            <a:endParaRPr kumimoji="0" lang="es-MX" sz="2400" b="1"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kumimoji="0" lang="es-MX"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UNIVERSIDAD</a:t>
            </a:r>
            <a:r>
              <a:rPr kumimoji="0" lang="es-MX" sz="2400" b="1" i="0" u="none" strike="noStrike" cap="none" normalizeH="0" dirty="0" smtClean="0">
                <a:ln>
                  <a:noFill/>
                </a:ln>
                <a:solidFill>
                  <a:srgbClr val="0070C0"/>
                </a:solidFill>
                <a:effectLst/>
                <a:latin typeface="Arial" pitchFamily="34" charset="0"/>
                <a:ea typeface="Times New Roman" pitchFamily="18" charset="0"/>
                <a:cs typeface="Arial" pitchFamily="34" charset="0"/>
              </a:rPr>
              <a:t> DE LAS FUERZAS ARMADAS ESPE</a:t>
            </a:r>
          </a:p>
          <a:p>
            <a:pPr marL="0" marR="0" lvl="0" indent="0" algn="ctr" defTabSz="914400" rtl="0" eaLnBrk="1" fontAlgn="base" latinLnBrk="0" hangingPunct="1">
              <a:spcBef>
                <a:spcPts val="600"/>
              </a:spcBef>
              <a:spcAft>
                <a:spcPts val="600"/>
              </a:spcAft>
              <a:buClrTx/>
              <a:buSzTx/>
              <a:buFontTx/>
              <a:buNone/>
              <a:tabLst/>
            </a:pPr>
            <a:endParaRPr kumimoji="0" lang="es-MX"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lang="es-MX" sz="2000" b="1" dirty="0" smtClean="0">
                <a:solidFill>
                  <a:srgbClr val="0070C0"/>
                </a:solidFill>
                <a:latin typeface="Arial" pitchFamily="34" charset="0"/>
                <a:ea typeface="Times New Roman" pitchFamily="18" charset="0"/>
                <a:cs typeface="Arial" pitchFamily="34" charset="0"/>
              </a:rPr>
              <a:t>MAESTRÍA EN ENERGÍAS RENOVABLES </a:t>
            </a:r>
            <a:endParaRPr kumimoji="0" lang="es-MX" sz="2000" b="1" i="0" u="none" strike="noStrike" cap="none" normalizeH="0" dirty="0" smtClean="0">
              <a:ln>
                <a:noFill/>
              </a:ln>
              <a:solidFill>
                <a:srgbClr val="0070C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spcBef>
                <a:spcPts val="600"/>
              </a:spcBef>
              <a:spcAft>
                <a:spcPts val="600"/>
              </a:spcAft>
              <a:buClrTx/>
              <a:buSzTx/>
              <a:buFontTx/>
              <a:buNone/>
              <a:tabLst/>
            </a:pPr>
            <a:r>
              <a:rPr kumimoji="0" lang="es-MX" sz="2000" b="1" i="0" u="none" strike="noStrike" cap="none" normalizeH="0" dirty="0" smtClean="0">
                <a:ln>
                  <a:noFill/>
                </a:ln>
                <a:solidFill>
                  <a:srgbClr val="0070C0"/>
                </a:solidFill>
                <a:effectLst/>
                <a:latin typeface="Arial" pitchFamily="34" charset="0"/>
                <a:ea typeface="Times New Roman" pitchFamily="18" charset="0"/>
                <a:cs typeface="Arial" pitchFamily="34" charset="0"/>
              </a:rPr>
              <a:t>  II PROMOCIÓN </a:t>
            </a:r>
          </a:p>
          <a:p>
            <a:pPr algn="ctr" fontAlgn="base">
              <a:spcBef>
                <a:spcPts val="600"/>
              </a:spcBef>
              <a:spcAft>
                <a:spcPts val="600"/>
              </a:spcAft>
            </a:pPr>
            <a:r>
              <a:rPr lang="es-MX" sz="2400" dirty="0">
                <a:solidFill>
                  <a:srgbClr val="002060"/>
                </a:solidFill>
                <a:latin typeface="Arial" pitchFamily="34" charset="0"/>
                <a:cs typeface="Arial" pitchFamily="34" charset="0"/>
              </a:rPr>
              <a:t>“IMPLEMENTACIÓN Y ANÁLISIS ENERGÉTICO DE UN  SISTEMA ALTERNATIVO PARA CALENTAMIENTO DE AGUA CON ENERGÍA SOLAR TÉRMICA Y BOMBEO FOTOVOLTAICO PARA EL SECTOR RURAL</a:t>
            </a:r>
            <a:r>
              <a:rPr lang="es-MX" sz="2400" dirty="0">
                <a:solidFill>
                  <a:srgbClr val="002060"/>
                </a:solidFill>
              </a:rPr>
              <a:t>” </a:t>
            </a:r>
            <a:r>
              <a:rPr lang="es-MX" sz="2400" dirty="0">
                <a:solidFill>
                  <a:srgbClr val="0070C0"/>
                </a:solidFill>
              </a:rPr>
              <a:t>  </a:t>
            </a:r>
            <a:endParaRPr lang="es-EC" sz="2400" dirty="0">
              <a:solidFill>
                <a:srgbClr val="0070C0"/>
              </a:solidFill>
            </a:endParaRPr>
          </a:p>
          <a:p>
            <a:pPr algn="ctr" fontAlgn="base">
              <a:spcBef>
                <a:spcPts val="600"/>
              </a:spcBef>
              <a:spcAft>
                <a:spcPts val="600"/>
              </a:spcAft>
            </a:pPr>
            <a:endParaRPr lang="es-MX" sz="1100" dirty="0" smtClean="0">
              <a:solidFill>
                <a:srgbClr val="0070C0"/>
              </a:solidFill>
              <a:ea typeface="Times New Roman" pitchFamily="18" charset="0"/>
              <a:cs typeface="Arial" pitchFamily="34" charset="0"/>
            </a:endParaRPr>
          </a:p>
          <a:p>
            <a:pPr marR="0" lvl="0" algn="ctr" fontAlgn="base">
              <a:lnSpc>
                <a:spcPct val="80000"/>
              </a:lnSpc>
              <a:spcBef>
                <a:spcPct val="20000"/>
              </a:spcBef>
              <a:spcAft>
                <a:spcPts val="600"/>
              </a:spcAft>
              <a:buClrTx/>
              <a:buSzTx/>
              <a:tabLst/>
            </a:pPr>
            <a:r>
              <a:rPr lang="es-MX" sz="2400" b="1" dirty="0" smtClean="0">
                <a:solidFill>
                  <a:srgbClr val="0070C0"/>
                </a:solidFill>
              </a:rPr>
              <a:t>Carlos Raúl </a:t>
            </a:r>
            <a:r>
              <a:rPr lang="es-MX" sz="2400" b="1" dirty="0" err="1" smtClean="0">
                <a:solidFill>
                  <a:srgbClr val="0070C0"/>
                </a:solidFill>
              </a:rPr>
              <a:t>Tasipanta</a:t>
            </a:r>
            <a:r>
              <a:rPr lang="es-MX" sz="2400" b="1" dirty="0" smtClean="0">
                <a:solidFill>
                  <a:srgbClr val="0070C0"/>
                </a:solidFill>
              </a:rPr>
              <a:t> </a:t>
            </a:r>
            <a:r>
              <a:rPr lang="es-MX" sz="2400" b="1" dirty="0" err="1" smtClean="0">
                <a:solidFill>
                  <a:srgbClr val="0070C0"/>
                </a:solidFill>
              </a:rPr>
              <a:t>Suntasig</a:t>
            </a:r>
            <a:r>
              <a:rPr lang="es-MX" sz="2400" b="1" dirty="0" smtClean="0">
                <a:solidFill>
                  <a:srgbClr val="0070C0"/>
                </a:solidFill>
              </a:rPr>
              <a:t> </a:t>
            </a:r>
          </a:p>
          <a:p>
            <a:pPr marR="0" lvl="0" algn="ctr" fontAlgn="base">
              <a:lnSpc>
                <a:spcPct val="80000"/>
              </a:lnSpc>
              <a:spcBef>
                <a:spcPct val="20000"/>
              </a:spcBef>
              <a:spcAft>
                <a:spcPts val="600"/>
              </a:spcAft>
              <a:buClrTx/>
              <a:buSzTx/>
              <a:tabLst/>
            </a:pPr>
            <a:r>
              <a:rPr lang="es-MX" sz="2400" b="1" dirty="0" smtClean="0">
                <a:solidFill>
                  <a:srgbClr val="0070C0"/>
                </a:solidFill>
              </a:rPr>
              <a:t>Abril, 2015</a:t>
            </a:r>
            <a:endParaRPr lang="es-MX" sz="2400" b="1" dirty="0">
              <a:solidFill>
                <a:srgbClr val="0070C0"/>
              </a:solidFill>
              <a:latin typeface="Arial" pitchFamily="34" charset="0"/>
              <a:ea typeface="Times New Roman" pitchFamily="18" charset="0"/>
              <a:cs typeface="Arial" pitchFamily="34" charset="0"/>
            </a:endParaRPr>
          </a:p>
          <a:p>
            <a:pPr marR="0" lvl="0" algn="r" fontAlgn="base">
              <a:lnSpc>
                <a:spcPct val="80000"/>
              </a:lnSpc>
              <a:spcBef>
                <a:spcPct val="20000"/>
              </a:spcBef>
              <a:spcAft>
                <a:spcPts val="600"/>
              </a:spcAft>
              <a:buClrTx/>
              <a:buSzTx/>
              <a:tabLst/>
            </a:pPr>
            <a:r>
              <a:rPr lang="es-MX" dirty="0" err="1" smtClean="0">
                <a:solidFill>
                  <a:srgbClr val="0070C0"/>
                </a:solidFill>
                <a:latin typeface="Arial" pitchFamily="34" charset="0"/>
                <a:ea typeface="Times New Roman" pitchFamily="18" charset="0"/>
                <a:cs typeface="Arial" pitchFamily="34" charset="0"/>
              </a:rPr>
              <a:t>Sangolquí</a:t>
            </a:r>
            <a:r>
              <a:rPr lang="es-MX" dirty="0" smtClean="0">
                <a:solidFill>
                  <a:srgbClr val="0070C0"/>
                </a:solidFill>
                <a:latin typeface="Arial" pitchFamily="34" charset="0"/>
                <a:ea typeface="Times New Roman" pitchFamily="18" charset="0"/>
                <a:cs typeface="Arial" pitchFamily="34" charset="0"/>
              </a:rPr>
              <a:t>-Ecuador</a:t>
            </a:r>
            <a:r>
              <a:rPr lang="es-MX" sz="2400" dirty="0" smtClean="0">
                <a:solidFill>
                  <a:srgbClr val="0070C0"/>
                </a:solidFill>
                <a:latin typeface="Arial" pitchFamily="34" charset="0"/>
                <a:ea typeface="Times New Roman" pitchFamily="18" charset="0"/>
                <a:cs typeface="Arial" pitchFamily="34" charset="0"/>
              </a:rPr>
              <a:t> </a:t>
            </a:r>
            <a:endParaRPr lang="es-MX" sz="2400" dirty="0">
              <a:solidFill>
                <a:srgbClr val="0070C0"/>
              </a:solidFill>
              <a:latin typeface="Arial" pitchFamily="34" charset="0"/>
              <a:ea typeface="Times New Roman" pitchFamily="18" charset="0"/>
              <a:cs typeface="Arial" pitchFamily="34" charset="0"/>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88640"/>
            <a:ext cx="6072230" cy="107157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26544" y="778781"/>
            <a:ext cx="2463110"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ESTADO </a:t>
            </a:r>
            <a:r>
              <a:rPr lang="en-US" b="1" dirty="0" smtClean="0">
                <a:solidFill>
                  <a:srgbClr val="0070C0"/>
                </a:solidFill>
                <a:latin typeface="Arial" panose="020B0604020202020204" pitchFamily="34" charset="0"/>
                <a:cs typeface="Arial" panose="020B0604020202020204" pitchFamily="34" charset="0"/>
              </a:rPr>
              <a:t>DEL ARTE  </a:t>
            </a:r>
            <a:endParaRPr lang="en-US" b="1" dirty="0">
              <a:solidFill>
                <a:srgbClr val="0070C0"/>
              </a:solidFill>
              <a:latin typeface="Arial" panose="020B0604020202020204" pitchFamily="34" charset="0"/>
              <a:cs typeface="Arial" panose="020B0604020202020204" pitchFamily="34" charset="0"/>
            </a:endParaRPr>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72727"/>
          <a:stretch/>
        </p:blipFill>
        <p:spPr bwMode="auto">
          <a:xfrm>
            <a:off x="2987824" y="2276872"/>
            <a:ext cx="2160240" cy="3131038"/>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2453328" y="1444134"/>
            <a:ext cx="3290837" cy="369332"/>
          </a:xfrm>
          <a:prstGeom prst="rect">
            <a:avLst/>
          </a:prstGeom>
        </p:spPr>
        <p:txBody>
          <a:bodyPr wrap="none">
            <a:spAutoFit/>
          </a:bodyPr>
          <a:lstStyle/>
          <a:p>
            <a:r>
              <a:rPr lang="es-MX" b="1" dirty="0"/>
              <a:t>Colector de materiales sintéticos</a:t>
            </a:r>
            <a:endParaRPr lang="es-EC" b="1" dirty="0"/>
          </a:p>
        </p:txBody>
      </p:sp>
    </p:spTree>
    <p:extLst>
      <p:ext uri="{BB962C8B-B14F-4D97-AF65-F5344CB8AC3E}">
        <p14:creationId xmlns:p14="http://schemas.microsoft.com/office/powerpoint/2010/main" val="3465640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47839" y="778781"/>
            <a:ext cx="5420523"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6.- DESARROLLO EXPERIMENTAL  </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755576" y="4900509"/>
            <a:ext cx="5904656" cy="369332"/>
          </a:xfrm>
          <a:prstGeom prst="rect">
            <a:avLst/>
          </a:prstGeom>
        </p:spPr>
        <p:txBody>
          <a:bodyPr wrap="square">
            <a:spAutoFit/>
          </a:bodyPr>
          <a:lstStyle/>
          <a:p>
            <a:r>
              <a:rPr lang="es-EC" dirty="0" smtClean="0"/>
              <a:t>                </a:t>
            </a:r>
            <a:endParaRPr lang="es-EC" dirty="0"/>
          </a:p>
        </p:txBody>
      </p:sp>
      <p:sp>
        <p:nvSpPr>
          <p:cNvPr id="10" name="9 Rectángulo"/>
          <p:cNvSpPr/>
          <p:nvPr/>
        </p:nvSpPr>
        <p:spPr>
          <a:xfrm>
            <a:off x="1217740" y="1945854"/>
            <a:ext cx="6480720" cy="3323987"/>
          </a:xfrm>
          <a:prstGeom prst="rect">
            <a:avLst/>
          </a:prstGeom>
        </p:spPr>
        <p:txBody>
          <a:bodyPr wrap="square">
            <a:spAutoFit/>
          </a:bodyPr>
          <a:lstStyle/>
          <a:p>
            <a:pPr algn="ctr"/>
            <a:r>
              <a:rPr lang="en-US" sz="2400" dirty="0" smtClean="0">
                <a:solidFill>
                  <a:srgbClr val="0070C0"/>
                </a:solidFill>
                <a:latin typeface="Arial" panose="020B0604020202020204" pitchFamily="34" charset="0"/>
                <a:cs typeface="Arial" panose="020B0604020202020204" pitchFamily="34" charset="0"/>
              </a:rPr>
              <a:t>PROCEDIMIENTO:</a:t>
            </a:r>
          </a:p>
          <a:p>
            <a:pPr algn="just"/>
            <a:endParaRPr lang="en-US" sz="2400" dirty="0" smtClean="0">
              <a:latin typeface="Arial" panose="020B0604020202020204" pitchFamily="34" charset="0"/>
              <a:cs typeface="Arial" panose="020B0604020202020204" pitchFamily="34" charset="0"/>
            </a:endParaRPr>
          </a:p>
          <a:p>
            <a:pPr marL="285750" indent="-285750" algn="just">
              <a:buFontTx/>
              <a:buChar char="-"/>
            </a:pPr>
            <a:r>
              <a:rPr lang="en-US" sz="2400" dirty="0" err="1" smtClean="0">
                <a:latin typeface="Arial" panose="020B0604020202020204" pitchFamily="34" charset="0"/>
                <a:cs typeface="Arial" panose="020B0604020202020204" pitchFamily="34" charset="0"/>
              </a:rPr>
              <a:t>Selección</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Instrumentos</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medición</a:t>
            </a:r>
            <a:endParaRPr lang="en-US" sz="2400" dirty="0" smtClean="0">
              <a:latin typeface="Arial" panose="020B0604020202020204" pitchFamily="34" charset="0"/>
              <a:cs typeface="Arial" panose="020B0604020202020204" pitchFamily="34" charset="0"/>
            </a:endParaRPr>
          </a:p>
          <a:p>
            <a:pPr marL="285750" indent="-285750" algn="just">
              <a:buFontTx/>
              <a:buChar char="-"/>
            </a:pPr>
            <a:r>
              <a:rPr lang="en-US" sz="2400" dirty="0" smtClean="0">
                <a:latin typeface="Arial" panose="020B0604020202020204" pitchFamily="34" charset="0"/>
                <a:cs typeface="Arial" panose="020B0604020202020204" pitchFamily="34" charset="0"/>
              </a:rPr>
              <a:t>Determinación de la </a:t>
            </a:r>
            <a:r>
              <a:rPr lang="en-US" sz="2400" dirty="0" err="1" smtClean="0">
                <a:latin typeface="Arial" panose="020B0604020202020204" pitchFamily="34" charset="0"/>
                <a:cs typeface="Arial" panose="020B0604020202020204" pitchFamily="34" charset="0"/>
              </a:rPr>
              <a:t>irradiancia</a:t>
            </a:r>
            <a:r>
              <a:rPr lang="en-US" sz="2400" dirty="0" smtClean="0">
                <a:latin typeface="Arial" panose="020B0604020202020204" pitchFamily="34" charset="0"/>
                <a:cs typeface="Arial" panose="020B0604020202020204" pitchFamily="34" charset="0"/>
              </a:rPr>
              <a:t> solar </a:t>
            </a:r>
          </a:p>
          <a:p>
            <a:pPr marL="285750" indent="-285750" algn="just">
              <a:buFontTx/>
              <a:buChar char="-"/>
            </a:pPr>
            <a:r>
              <a:rPr lang="en-US" sz="2400" dirty="0" smtClean="0">
                <a:latin typeface="Arial" panose="020B0604020202020204" pitchFamily="34" charset="0"/>
                <a:cs typeface="Arial" panose="020B0604020202020204" pitchFamily="34" charset="0"/>
              </a:rPr>
              <a:t>Dimensionamiento del sistema energético e Implementación</a:t>
            </a:r>
          </a:p>
          <a:p>
            <a:pPr marL="285750" indent="-285750" algn="just">
              <a:buFontTx/>
              <a:buChar char="-"/>
            </a:pPr>
            <a:r>
              <a:rPr lang="en-US" sz="2400" dirty="0" err="1" smtClean="0">
                <a:latin typeface="Arial" panose="020B0604020202020204" pitchFamily="34" charset="0"/>
                <a:cs typeface="Arial" panose="020B0604020202020204" pitchFamily="34" charset="0"/>
              </a:rPr>
              <a:t>Ensayos</a:t>
            </a:r>
            <a:r>
              <a:rPr lang="en-US" sz="2400" dirty="0" smtClean="0">
                <a:latin typeface="Arial" panose="020B0604020202020204" pitchFamily="34" charset="0"/>
                <a:cs typeface="Arial" panose="020B0604020202020204" pitchFamily="34" charset="0"/>
              </a:rPr>
              <a:t>  </a:t>
            </a:r>
          </a:p>
          <a:p>
            <a:pPr marL="285750" indent="-285750" algn="just">
              <a:buFontTx/>
              <a:buChar char="-"/>
            </a:pPr>
            <a:r>
              <a:rPr lang="en-US" sz="2400" dirty="0" smtClean="0">
                <a:latin typeface="Arial" panose="020B0604020202020204" pitchFamily="34" charset="0"/>
                <a:cs typeface="Arial" panose="020B0604020202020204" pitchFamily="34" charset="0"/>
              </a:rPr>
              <a:t>Análisis de resultados</a:t>
            </a:r>
            <a:r>
              <a:rPr lang="en-US" sz="2400" b="1" dirty="0" smtClean="0">
                <a:latin typeface="Arial" panose="020B0604020202020204" pitchFamily="34" charset="0"/>
                <a:cs typeface="Arial" panose="020B0604020202020204" pitchFamily="34" charset="0"/>
              </a:rPr>
              <a:t>  </a:t>
            </a:r>
          </a:p>
          <a:p>
            <a:pPr marL="285750" indent="-285750" algn="just">
              <a:buFontTx/>
              <a:buChar char="-"/>
            </a:pPr>
            <a:endParaRPr 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159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195310" y="778781"/>
            <a:ext cx="4525599"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6.1 </a:t>
            </a:r>
            <a:r>
              <a:rPr lang="en-US" sz="2400" b="1" dirty="0" err="1" smtClean="0">
                <a:solidFill>
                  <a:srgbClr val="0070C0"/>
                </a:solidFill>
                <a:latin typeface="Arial" panose="020B0604020202020204" pitchFamily="34" charset="0"/>
                <a:cs typeface="Arial" panose="020B0604020202020204" pitchFamily="34" charset="0"/>
              </a:rPr>
              <a:t>Instrumentos</a:t>
            </a:r>
            <a:r>
              <a:rPr lang="en-US" sz="2400" b="1" dirty="0" smtClean="0">
                <a:solidFill>
                  <a:srgbClr val="0070C0"/>
                </a:solidFill>
                <a:latin typeface="Arial" panose="020B0604020202020204" pitchFamily="34" charset="0"/>
                <a:cs typeface="Arial" panose="020B0604020202020204" pitchFamily="34" charset="0"/>
              </a:rPr>
              <a:t> de </a:t>
            </a:r>
            <a:r>
              <a:rPr lang="en-US" sz="2400" b="1" dirty="0" err="1" smtClean="0">
                <a:solidFill>
                  <a:srgbClr val="0070C0"/>
                </a:solidFill>
                <a:latin typeface="Arial" panose="020B0604020202020204" pitchFamily="34" charset="0"/>
                <a:cs typeface="Arial" panose="020B0604020202020204" pitchFamily="34" charset="0"/>
              </a:rPr>
              <a:t>medición</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755576" y="4900509"/>
            <a:ext cx="5904656" cy="369332"/>
          </a:xfrm>
          <a:prstGeom prst="rect">
            <a:avLst/>
          </a:prstGeom>
        </p:spPr>
        <p:txBody>
          <a:bodyPr wrap="square">
            <a:spAutoFit/>
          </a:bodyPr>
          <a:lstStyle/>
          <a:p>
            <a:r>
              <a:rPr lang="es-EC" dirty="0" smtClean="0"/>
              <a:t>                </a:t>
            </a:r>
            <a:endParaRPr lang="es-EC" dirty="0"/>
          </a:p>
        </p:txBody>
      </p:sp>
      <p:pic>
        <p:nvPicPr>
          <p:cNvPr id="5" name="4 Imagen"/>
          <p:cNvPicPr/>
          <p:nvPr/>
        </p:nvPicPr>
        <p:blipFill rotWithShape="1">
          <a:blip r:embed="rId2"/>
          <a:srcRect l="16984" t="5870" r="16572" b="12826"/>
          <a:stretch/>
        </p:blipFill>
        <p:spPr bwMode="auto">
          <a:xfrm>
            <a:off x="611560" y="1703477"/>
            <a:ext cx="2304256" cy="1597541"/>
          </a:xfrm>
          <a:prstGeom prst="rect">
            <a:avLst/>
          </a:prstGeom>
          <a:ln>
            <a:noFill/>
          </a:ln>
          <a:extLst>
            <a:ext uri="{53640926-AAD7-44D8-BBD7-CCE9431645EC}">
              <a14:shadowObscured xmlns:a14="http://schemas.microsoft.com/office/drawing/2010/main"/>
            </a:ext>
          </a:extLst>
        </p:spPr>
      </p:pic>
      <p:pic>
        <p:nvPicPr>
          <p:cNvPr id="8" name="7 Imagen" descr="C:\Users\lenin.penafiel\AppData\Local\Microsoft\Windows\Temporary Internet Files\Content.Word\39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621074"/>
            <a:ext cx="1992065" cy="1950898"/>
          </a:xfrm>
          <a:prstGeom prst="rect">
            <a:avLst/>
          </a:prstGeom>
          <a:noFill/>
          <a:ln>
            <a:noFill/>
          </a:ln>
        </p:spPr>
      </p:pic>
      <p:pic>
        <p:nvPicPr>
          <p:cNvPr id="9" name="8 Imagen" descr="D:\ECACUANGO\MERIV\PROYECTO TESIS\PLAN\FOTOS GRABACIÓN\20140420_082710.jpg"/>
          <p:cNvPicPr/>
          <p:nvPr/>
        </p:nvPicPr>
        <p:blipFill rotWithShape="1">
          <a:blip r:embed="rId4" cstate="print">
            <a:extLst>
              <a:ext uri="{28A0092B-C50C-407E-A947-70E740481C1C}">
                <a14:useLocalDpi xmlns:a14="http://schemas.microsoft.com/office/drawing/2010/main" val="0"/>
              </a:ext>
            </a:extLst>
          </a:blip>
          <a:srcRect l="7715" r="9573"/>
          <a:stretch/>
        </p:blipFill>
        <p:spPr bwMode="auto">
          <a:xfrm rot="5400000">
            <a:off x="619054" y="4369741"/>
            <a:ext cx="2111474" cy="1800200"/>
          </a:xfrm>
          <a:prstGeom prst="rect">
            <a:avLst/>
          </a:prstGeom>
          <a:noFill/>
          <a:ln>
            <a:noFill/>
          </a:ln>
          <a:extLst>
            <a:ext uri="{53640926-AAD7-44D8-BBD7-CCE9431645EC}">
              <a14:shadowObscured xmlns:a14="http://schemas.microsoft.com/office/drawing/2010/main"/>
            </a:ext>
          </a:extLst>
        </p:spPr>
      </p:pic>
      <p:pic>
        <p:nvPicPr>
          <p:cNvPr id="11" name="10 Imagen" descr="C:\Users\lenin.penafiel\AppData\Local\Microsoft\Windows\Temporary Internet Files\Content.Word\39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986" y="4295892"/>
            <a:ext cx="2405900" cy="1947898"/>
          </a:xfrm>
          <a:prstGeom prst="rect">
            <a:avLst/>
          </a:prstGeom>
          <a:noFill/>
          <a:ln>
            <a:noFill/>
          </a:ln>
        </p:spPr>
      </p:pic>
      <p:pic>
        <p:nvPicPr>
          <p:cNvPr id="12" name="11 Imagen"/>
          <p:cNvPicPr/>
          <p:nvPr/>
        </p:nvPicPr>
        <p:blipFill rotWithShape="1">
          <a:blip r:embed="rId6"/>
          <a:srcRect l="16985" t="7174" r="16572" b="13696"/>
          <a:stretch/>
        </p:blipFill>
        <p:spPr bwMode="auto">
          <a:xfrm>
            <a:off x="6464428" y="3941304"/>
            <a:ext cx="2413000" cy="1795780"/>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500104" y="3571972"/>
            <a:ext cx="2527167"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a) </a:t>
            </a:r>
            <a:r>
              <a:rPr lang="en-US" b="1" dirty="0" err="1" smtClean="0">
                <a:solidFill>
                  <a:srgbClr val="0070C0"/>
                </a:solidFill>
                <a:latin typeface="Arial" panose="020B0604020202020204" pitchFamily="34" charset="0"/>
                <a:cs typeface="Arial" panose="020B0604020202020204" pitchFamily="34" charset="0"/>
              </a:rPr>
              <a:t>Voltaje</a:t>
            </a:r>
            <a:r>
              <a:rPr lang="en-US" b="1" dirty="0" smtClean="0">
                <a:solidFill>
                  <a:srgbClr val="0070C0"/>
                </a:solidFill>
                <a:latin typeface="Arial" panose="020B0604020202020204" pitchFamily="34" charset="0"/>
                <a:cs typeface="Arial" panose="020B0604020202020204" pitchFamily="34" charset="0"/>
              </a:rPr>
              <a:t> y </a:t>
            </a:r>
            <a:r>
              <a:rPr lang="en-US" b="1" dirty="0" err="1" smtClean="0">
                <a:solidFill>
                  <a:srgbClr val="0070C0"/>
                </a:solidFill>
                <a:latin typeface="Arial" panose="020B0604020202020204" pitchFamily="34" charset="0"/>
                <a:cs typeface="Arial" panose="020B0604020202020204" pitchFamily="34" charset="0"/>
              </a:rPr>
              <a:t>amperaje</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3" name="12 Rectángulo"/>
          <p:cNvSpPr/>
          <p:nvPr/>
        </p:nvSpPr>
        <p:spPr>
          <a:xfrm>
            <a:off x="3685504" y="3643952"/>
            <a:ext cx="2646878"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b) </a:t>
            </a:r>
            <a:r>
              <a:rPr lang="en-US" b="1" dirty="0" err="1" smtClean="0">
                <a:solidFill>
                  <a:srgbClr val="0070C0"/>
                </a:solidFill>
                <a:latin typeface="Arial" panose="020B0604020202020204" pitchFamily="34" charset="0"/>
                <a:cs typeface="Arial" panose="020B0604020202020204" pitchFamily="34" charset="0"/>
              </a:rPr>
              <a:t>Medidor</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infrarrojo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4" name="13 Rectángulo"/>
          <p:cNvSpPr/>
          <p:nvPr/>
        </p:nvSpPr>
        <p:spPr>
          <a:xfrm>
            <a:off x="538032" y="6433076"/>
            <a:ext cx="2416047"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d</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Higrotermómetro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5" name="14 Rectángulo"/>
          <p:cNvSpPr/>
          <p:nvPr/>
        </p:nvSpPr>
        <p:spPr>
          <a:xfrm>
            <a:off x="3737453" y="6433076"/>
            <a:ext cx="1932965"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e</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Anemómetro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
        <p:nvSpPr>
          <p:cNvPr id="16" name="15 Rectángulo"/>
          <p:cNvSpPr/>
          <p:nvPr/>
        </p:nvSpPr>
        <p:spPr>
          <a:xfrm>
            <a:off x="6476087" y="5956246"/>
            <a:ext cx="2005677"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f</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Caudalímetro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pic>
        <p:nvPicPr>
          <p:cNvPr id="17" name="Picture 3"/>
          <p:cNvPicPr>
            <a:picLocks noChangeAspect="1" noChangeArrowheads="1"/>
          </p:cNvPicPr>
          <p:nvPr/>
        </p:nvPicPr>
        <p:blipFill>
          <a:blip r:embed="rId7"/>
          <a:srcRect/>
          <a:stretch>
            <a:fillRect/>
          </a:stretch>
        </p:blipFill>
        <p:spPr bwMode="auto">
          <a:xfrm>
            <a:off x="6500829" y="1567332"/>
            <a:ext cx="2175627" cy="1517890"/>
          </a:xfrm>
          <a:prstGeom prst="rect">
            <a:avLst/>
          </a:prstGeom>
          <a:noFill/>
          <a:ln w="9525">
            <a:noFill/>
            <a:miter lim="800000"/>
            <a:headEnd/>
            <a:tailEnd/>
          </a:ln>
          <a:effectLst/>
        </p:spPr>
      </p:pic>
      <p:sp>
        <p:nvSpPr>
          <p:cNvPr id="18" name="17 Rectángulo"/>
          <p:cNvSpPr/>
          <p:nvPr/>
        </p:nvSpPr>
        <p:spPr>
          <a:xfrm>
            <a:off x="6508149" y="3059668"/>
            <a:ext cx="1941558"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c) </a:t>
            </a:r>
            <a:r>
              <a:rPr lang="en-US" b="1" dirty="0" err="1" smtClean="0">
                <a:solidFill>
                  <a:srgbClr val="0070C0"/>
                </a:solidFill>
                <a:latin typeface="Arial" panose="020B0604020202020204" pitchFamily="34" charset="0"/>
                <a:cs typeface="Arial" panose="020B0604020202020204" pitchFamily="34" charset="0"/>
              </a:rPr>
              <a:t>Piranómetro</a:t>
            </a:r>
            <a:r>
              <a:rPr lang="en-US" b="1" dirty="0" smtClean="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627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75618" y="778781"/>
            <a:ext cx="6764993"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6.2 </a:t>
            </a:r>
            <a:r>
              <a:rPr lang="en-US" sz="2400" b="1" dirty="0" smtClean="0">
                <a:solidFill>
                  <a:srgbClr val="0070C0"/>
                </a:solidFill>
                <a:latin typeface="Arial" panose="020B0604020202020204" pitchFamily="34" charset="0"/>
                <a:cs typeface="Arial" panose="020B0604020202020204" pitchFamily="34" charset="0"/>
              </a:rPr>
              <a:t> Determinación de la </a:t>
            </a:r>
            <a:r>
              <a:rPr lang="en-US" sz="2400" b="1" dirty="0" err="1" smtClean="0">
                <a:solidFill>
                  <a:srgbClr val="0070C0"/>
                </a:solidFill>
                <a:latin typeface="Arial" panose="020B0604020202020204" pitchFamily="34" charset="0"/>
                <a:cs typeface="Arial" panose="020B0604020202020204" pitchFamily="34" charset="0"/>
              </a:rPr>
              <a:t>radiación</a:t>
            </a:r>
            <a:r>
              <a:rPr lang="en-US" sz="2400" b="1" dirty="0" smtClean="0">
                <a:solidFill>
                  <a:srgbClr val="0070C0"/>
                </a:solidFill>
                <a:latin typeface="Arial" panose="020B0604020202020204" pitchFamily="34" charset="0"/>
                <a:cs typeface="Arial" panose="020B0604020202020204" pitchFamily="34" charset="0"/>
              </a:rPr>
              <a:t> solar local</a:t>
            </a:r>
            <a:endParaRPr lang="en-US" sz="2400" b="1" dirty="0">
              <a:solidFill>
                <a:srgbClr val="0070C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20" t="8880" b="18294"/>
          <a:stretch/>
        </p:blipFill>
        <p:spPr bwMode="auto">
          <a:xfrm>
            <a:off x="224100" y="1916832"/>
            <a:ext cx="3608457" cy="259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18 Gráfico"/>
          <p:cNvGraphicFramePr/>
          <p:nvPr>
            <p:extLst>
              <p:ext uri="{D42A27DB-BD31-4B8C-83A1-F6EECF244321}">
                <p14:modId xmlns:p14="http://schemas.microsoft.com/office/powerpoint/2010/main" val="59584187"/>
              </p:ext>
            </p:extLst>
          </p:nvPr>
        </p:nvGraphicFramePr>
        <p:xfrm>
          <a:off x="3856208" y="1916832"/>
          <a:ext cx="4994910" cy="3056255"/>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p:nvPr/>
        </p:nvSpPr>
        <p:spPr>
          <a:xfrm>
            <a:off x="1619672" y="5013176"/>
            <a:ext cx="5832648" cy="646331"/>
          </a:xfrm>
          <a:prstGeom prst="rect">
            <a:avLst/>
          </a:prstGeom>
          <a:noFill/>
        </p:spPr>
        <p:txBody>
          <a:bodyPr wrap="square" rtlCol="0">
            <a:spAutoFit/>
          </a:bodyPr>
          <a:lstStyle/>
          <a:p>
            <a:r>
              <a:rPr lang="es-EC" dirty="0" smtClean="0"/>
              <a:t>La </a:t>
            </a:r>
            <a:r>
              <a:rPr lang="es-EC" dirty="0" err="1" smtClean="0"/>
              <a:t>irradiancia</a:t>
            </a:r>
            <a:r>
              <a:rPr lang="es-EC" dirty="0" smtClean="0"/>
              <a:t> solar promedio sobre superficie horizontal es de 541 W/m</a:t>
            </a:r>
            <a:r>
              <a:rPr lang="es-EC" sz="1600" dirty="0" smtClean="0"/>
              <a:t>2</a:t>
            </a:r>
            <a:endParaRPr lang="es-EC" sz="1600" dirty="0"/>
          </a:p>
        </p:txBody>
      </p:sp>
    </p:spTree>
    <p:extLst>
      <p:ext uri="{BB962C8B-B14F-4D97-AF65-F5344CB8AC3E}">
        <p14:creationId xmlns:p14="http://schemas.microsoft.com/office/powerpoint/2010/main" val="924507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480642" y="778781"/>
            <a:ext cx="3954929"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6.3 Dimensionamiento del sistema</a:t>
            </a:r>
            <a:endParaRPr lang="en-US"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2003966" y="1444134"/>
            <a:ext cx="4908267" cy="646331"/>
          </a:xfrm>
          <a:prstGeom prst="rect">
            <a:avLst/>
          </a:prstGeom>
        </p:spPr>
        <p:txBody>
          <a:bodyPr wrap="none">
            <a:spAutoFit/>
          </a:bodyPr>
          <a:lstStyle/>
          <a:p>
            <a:r>
              <a:rPr lang="es-MX" b="1" dirty="0" smtClean="0"/>
              <a:t>Equipo utilizado: Calentador solar parabólico con </a:t>
            </a:r>
          </a:p>
          <a:p>
            <a:r>
              <a:rPr lang="es-MX" b="1" dirty="0"/>
              <a:t>t</a:t>
            </a:r>
            <a:r>
              <a:rPr lang="es-MX" b="1" dirty="0" smtClean="0"/>
              <a:t>ubos en espiral </a:t>
            </a:r>
            <a:endParaRPr lang="es-EC" b="1" dirty="0"/>
          </a:p>
        </p:txBody>
      </p:sp>
      <p:pic>
        <p:nvPicPr>
          <p:cNvPr id="5" name="4 Imagen"/>
          <p:cNvPicPr/>
          <p:nvPr/>
        </p:nvPicPr>
        <p:blipFill rotWithShape="1">
          <a:blip r:embed="rId2"/>
          <a:srcRect l="13233" t="22670" r="28963" b="11541"/>
          <a:stretch/>
        </p:blipFill>
        <p:spPr bwMode="auto">
          <a:xfrm>
            <a:off x="539552" y="2348880"/>
            <a:ext cx="3268469" cy="252028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15761" t="6956" r="16301" b="12826"/>
          <a:stretch/>
        </p:blipFill>
        <p:spPr bwMode="auto">
          <a:xfrm>
            <a:off x="4788024" y="2348880"/>
            <a:ext cx="3168352" cy="2551629"/>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755576" y="4900509"/>
            <a:ext cx="5904656" cy="1754326"/>
          </a:xfrm>
          <a:prstGeom prst="rect">
            <a:avLst/>
          </a:prstGeom>
        </p:spPr>
        <p:txBody>
          <a:bodyPr wrap="square">
            <a:spAutoFit/>
          </a:bodyPr>
          <a:lstStyle/>
          <a:p>
            <a:r>
              <a:rPr lang="es-MX" b="1" dirty="0" smtClean="0"/>
              <a:t>Especificaciones técnicas: </a:t>
            </a:r>
          </a:p>
          <a:p>
            <a:r>
              <a:rPr lang="es-MX" dirty="0" smtClean="0"/>
              <a:t>Volumen de ACS: 500 Litros</a:t>
            </a:r>
          </a:p>
          <a:p>
            <a:r>
              <a:rPr lang="es-MX" dirty="0" smtClean="0"/>
              <a:t>Temperatura del acumulador: 42 °C</a:t>
            </a:r>
          </a:p>
          <a:p>
            <a:r>
              <a:rPr lang="es-EC" dirty="0" smtClean="0"/>
              <a:t>Número de botellas de PET: 244</a:t>
            </a:r>
          </a:p>
          <a:p>
            <a:r>
              <a:rPr lang="es-EC" dirty="0" smtClean="0"/>
              <a:t>Tubería de polietileno: ¾</a:t>
            </a:r>
          </a:p>
          <a:p>
            <a:r>
              <a:rPr lang="es-EC" dirty="0" smtClean="0"/>
              <a:t>Longitud de manguera: 74 m           HSP: 4.3 HORAS                       </a:t>
            </a:r>
            <a:endParaRPr lang="es-EC" dirty="0"/>
          </a:p>
        </p:txBody>
      </p:sp>
    </p:spTree>
    <p:extLst>
      <p:ext uri="{BB962C8B-B14F-4D97-AF65-F5344CB8AC3E}">
        <p14:creationId xmlns:p14="http://schemas.microsoft.com/office/powerpoint/2010/main" val="3586593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198494" y="620688"/>
            <a:ext cx="4519249" cy="646331"/>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IMPLEMENTACION DEL CALENTADOR </a:t>
            </a:r>
          </a:p>
          <a:p>
            <a:pPr algn="ctr"/>
            <a:r>
              <a:rPr lang="en-US" b="1" dirty="0" smtClean="0">
                <a:solidFill>
                  <a:srgbClr val="0070C0"/>
                </a:solidFill>
                <a:latin typeface="Arial" panose="020B0604020202020204" pitchFamily="34" charset="0"/>
                <a:cs typeface="Arial" panose="020B0604020202020204" pitchFamily="34" charset="0"/>
              </a:rPr>
              <a:t>Y  ACUMULADOR DE ACS</a:t>
            </a:r>
            <a:endParaRPr lang="en-US" b="1" dirty="0">
              <a:solidFill>
                <a:srgbClr val="0070C0"/>
              </a:solidFill>
              <a:latin typeface="Arial" panose="020B0604020202020204" pitchFamily="34" charset="0"/>
              <a:cs typeface="Arial" panose="020B0604020202020204" pitchFamily="34" charset="0"/>
            </a:endParaRPr>
          </a:p>
        </p:txBody>
      </p:sp>
      <p:pic>
        <p:nvPicPr>
          <p:cNvPr id="6" name="5 Imagen"/>
          <p:cNvPicPr/>
          <p:nvPr/>
        </p:nvPicPr>
        <p:blipFill rotWithShape="1">
          <a:blip r:embed="rId2"/>
          <a:srcRect l="16577" t="6739" r="16165" b="13044"/>
          <a:stretch/>
        </p:blipFill>
        <p:spPr bwMode="auto">
          <a:xfrm>
            <a:off x="975166" y="1827360"/>
            <a:ext cx="2446655" cy="182372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a:srcRect l="16576" t="6956" r="16437" b="13044"/>
          <a:stretch/>
        </p:blipFill>
        <p:spPr bwMode="auto">
          <a:xfrm>
            <a:off x="921301" y="4160618"/>
            <a:ext cx="2497455" cy="186436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4"/>
          <a:srcRect l="17448" t="7449" r="16863" b="13545"/>
          <a:stretch/>
        </p:blipFill>
        <p:spPr bwMode="auto">
          <a:xfrm>
            <a:off x="4932040" y="1809898"/>
            <a:ext cx="2378710" cy="1858645"/>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5"/>
          <a:srcRect l="16577" t="6956" r="16708" b="13261"/>
          <a:stretch/>
        </p:blipFill>
        <p:spPr bwMode="auto">
          <a:xfrm>
            <a:off x="4716016" y="4178354"/>
            <a:ext cx="2491740" cy="1862455"/>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463969" y="3748390"/>
            <a:ext cx="3373552"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a) </a:t>
            </a:r>
            <a:r>
              <a:rPr lang="en-US" b="1" dirty="0" err="1" smtClean="0">
                <a:solidFill>
                  <a:srgbClr val="0070C0"/>
                </a:solidFill>
                <a:latin typeface="Arial" panose="020B0604020202020204" pitchFamily="34" charset="0"/>
                <a:cs typeface="Arial" panose="020B0604020202020204" pitchFamily="34" charset="0"/>
              </a:rPr>
              <a:t>Tubería</a:t>
            </a:r>
            <a:r>
              <a:rPr lang="en-US" b="1" dirty="0" smtClean="0">
                <a:solidFill>
                  <a:srgbClr val="0070C0"/>
                </a:solidFill>
                <a:latin typeface="Arial" panose="020B0604020202020204" pitchFamily="34" charset="0"/>
                <a:cs typeface="Arial" panose="020B0604020202020204" pitchFamily="34" charset="0"/>
              </a:rPr>
              <a:t> y </a:t>
            </a:r>
            <a:r>
              <a:rPr lang="en-US" b="1" dirty="0" err="1">
                <a:solidFill>
                  <a:srgbClr val="0070C0"/>
                </a:solidFill>
                <a:latin typeface="Arial" panose="020B0604020202020204" pitchFamily="34" charset="0"/>
                <a:cs typeface="Arial" panose="020B0604020202020204" pitchFamily="34" charset="0"/>
              </a:rPr>
              <a:t>b</a:t>
            </a:r>
            <a:r>
              <a:rPr lang="en-US" b="1" dirty="0" err="1" smtClean="0">
                <a:solidFill>
                  <a:srgbClr val="0070C0"/>
                </a:solidFill>
                <a:latin typeface="Arial" panose="020B0604020202020204" pitchFamily="34" charset="0"/>
                <a:cs typeface="Arial" panose="020B0604020202020204" pitchFamily="34" charset="0"/>
              </a:rPr>
              <a:t>otellas</a:t>
            </a:r>
            <a:r>
              <a:rPr lang="en-US" b="1" dirty="0" smtClean="0">
                <a:solidFill>
                  <a:srgbClr val="0070C0"/>
                </a:solidFill>
                <a:latin typeface="Arial" panose="020B0604020202020204" pitchFamily="34" charset="0"/>
                <a:cs typeface="Arial" panose="020B0604020202020204" pitchFamily="34" charset="0"/>
              </a:rPr>
              <a:t> de PET  </a:t>
            </a:r>
            <a:endParaRPr lang="en-US" b="1" dirty="0">
              <a:solidFill>
                <a:srgbClr val="0070C0"/>
              </a:solidFill>
              <a:latin typeface="Arial" panose="020B0604020202020204" pitchFamily="34" charset="0"/>
              <a:cs typeface="Arial" panose="020B0604020202020204" pitchFamily="34" charset="0"/>
            </a:endParaRPr>
          </a:p>
        </p:txBody>
      </p:sp>
      <p:sp>
        <p:nvSpPr>
          <p:cNvPr id="11" name="10 Rectángulo"/>
          <p:cNvSpPr/>
          <p:nvPr/>
        </p:nvSpPr>
        <p:spPr>
          <a:xfrm>
            <a:off x="4384882" y="3748390"/>
            <a:ext cx="3608681"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b) </a:t>
            </a:r>
            <a:r>
              <a:rPr lang="en-US" b="1" dirty="0" err="1" smtClean="0">
                <a:solidFill>
                  <a:srgbClr val="0070C0"/>
                </a:solidFill>
                <a:latin typeface="Arial" panose="020B0604020202020204" pitchFamily="34" charset="0"/>
                <a:cs typeface="Arial" panose="020B0604020202020204" pitchFamily="34" charset="0"/>
              </a:rPr>
              <a:t>Colocación</a:t>
            </a:r>
            <a:r>
              <a:rPr lang="en-US" b="1" dirty="0" smtClean="0">
                <a:solidFill>
                  <a:srgbClr val="0070C0"/>
                </a:solidFill>
                <a:latin typeface="Arial" panose="020B0604020202020204" pitchFamily="34" charset="0"/>
                <a:cs typeface="Arial" panose="020B0604020202020204" pitchFamily="34" charset="0"/>
              </a:rPr>
              <a:t> de la </a:t>
            </a:r>
            <a:r>
              <a:rPr lang="en-US" b="1" dirty="0" err="1" smtClean="0">
                <a:solidFill>
                  <a:srgbClr val="0070C0"/>
                </a:solidFill>
                <a:latin typeface="Arial" panose="020B0604020202020204" pitchFamily="34" charset="0"/>
                <a:cs typeface="Arial" panose="020B0604020202020204" pitchFamily="34" charset="0"/>
              </a:rPr>
              <a:t>bomba</a:t>
            </a:r>
            <a:r>
              <a:rPr lang="en-US" b="1" dirty="0" smtClean="0">
                <a:solidFill>
                  <a:srgbClr val="0070C0"/>
                </a:solidFill>
                <a:latin typeface="Arial" panose="020B0604020202020204" pitchFamily="34" charset="0"/>
                <a:cs typeface="Arial" panose="020B0604020202020204" pitchFamily="34" charset="0"/>
              </a:rPr>
              <a:t> FV  </a:t>
            </a:r>
            <a:endParaRPr lang="en-US" b="1" dirty="0">
              <a:solidFill>
                <a:srgbClr val="0070C0"/>
              </a:solidFill>
              <a:latin typeface="Arial" panose="020B0604020202020204" pitchFamily="34" charset="0"/>
              <a:cs typeface="Arial" panose="020B0604020202020204" pitchFamily="34" charset="0"/>
            </a:endParaRPr>
          </a:p>
        </p:txBody>
      </p:sp>
      <p:sp>
        <p:nvSpPr>
          <p:cNvPr id="12" name="11 Rectángulo"/>
          <p:cNvSpPr/>
          <p:nvPr/>
        </p:nvSpPr>
        <p:spPr>
          <a:xfrm>
            <a:off x="2778610" y="6327464"/>
            <a:ext cx="3583033"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c) </a:t>
            </a:r>
            <a:r>
              <a:rPr lang="en-US" b="1" dirty="0" err="1" smtClean="0">
                <a:solidFill>
                  <a:srgbClr val="0070C0"/>
                </a:solidFill>
                <a:latin typeface="Arial" panose="020B0604020202020204" pitchFamily="34" charset="0"/>
                <a:cs typeface="Arial" panose="020B0604020202020204" pitchFamily="34" charset="0"/>
              </a:rPr>
              <a:t>Colocación</a:t>
            </a:r>
            <a:r>
              <a:rPr lang="en-US" b="1" dirty="0" smtClean="0">
                <a:solidFill>
                  <a:srgbClr val="0070C0"/>
                </a:solidFill>
                <a:latin typeface="Arial" panose="020B0604020202020204" pitchFamily="34" charset="0"/>
                <a:cs typeface="Arial" panose="020B0604020202020204" pitchFamily="34" charset="0"/>
              </a:rPr>
              <a:t> de </a:t>
            </a:r>
            <a:r>
              <a:rPr lang="en-US" b="1" dirty="0" err="1" smtClean="0">
                <a:solidFill>
                  <a:srgbClr val="0070C0"/>
                </a:solidFill>
                <a:latin typeface="Arial" panose="020B0604020202020204" pitchFamily="34" charset="0"/>
                <a:cs typeface="Arial" panose="020B0604020202020204" pitchFamily="34" charset="0"/>
              </a:rPr>
              <a:t>lana</a:t>
            </a:r>
            <a:r>
              <a:rPr lang="en-US" b="1" dirty="0" smtClean="0">
                <a:solidFill>
                  <a:srgbClr val="0070C0"/>
                </a:solidFill>
                <a:latin typeface="Arial" panose="020B0604020202020204" pitchFamily="34" charset="0"/>
                <a:cs typeface="Arial" panose="020B0604020202020204" pitchFamily="34" charset="0"/>
              </a:rPr>
              <a:t> natural  </a:t>
            </a:r>
            <a:endParaRPr lang="en-US"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586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619753" y="620688"/>
            <a:ext cx="1676742"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6.4 ENSAYOS</a:t>
            </a:r>
            <a:endParaRPr lang="en-US" b="1" dirty="0">
              <a:solidFill>
                <a:srgbClr val="0070C0"/>
              </a:solidFill>
              <a:latin typeface="Arial" panose="020B0604020202020204" pitchFamily="34" charset="0"/>
              <a:cs typeface="Arial" panose="020B0604020202020204" pitchFamily="34" charset="0"/>
            </a:endParaRPr>
          </a:p>
        </p:txBody>
      </p:sp>
      <p:sp>
        <p:nvSpPr>
          <p:cNvPr id="2" name="1 CuadroTexto"/>
          <p:cNvSpPr txBox="1"/>
          <p:nvPr/>
        </p:nvSpPr>
        <p:spPr>
          <a:xfrm>
            <a:off x="971600" y="1344055"/>
            <a:ext cx="4896544" cy="4985980"/>
          </a:xfrm>
          <a:prstGeom prst="rect">
            <a:avLst/>
          </a:prstGeom>
          <a:noFill/>
        </p:spPr>
        <p:txBody>
          <a:bodyPr wrap="square" rtlCol="0">
            <a:spAutoFit/>
          </a:bodyPr>
          <a:lstStyle/>
          <a:p>
            <a:r>
              <a:rPr lang="es-EC" sz="2400" dirty="0" smtClean="0"/>
              <a:t>PARAMETROS DE MEDICIÓN:</a:t>
            </a:r>
          </a:p>
          <a:p>
            <a:pPr marL="285750" indent="-285750">
              <a:buFontTx/>
              <a:buChar char="-"/>
            </a:pPr>
            <a:r>
              <a:rPr lang="es-EC" sz="2400" dirty="0" smtClean="0"/>
              <a:t>Temperatura del agua en el acumulador</a:t>
            </a:r>
          </a:p>
          <a:p>
            <a:pPr marL="285750" indent="-285750">
              <a:buFontTx/>
              <a:buChar char="-"/>
            </a:pPr>
            <a:r>
              <a:rPr lang="es-EC" sz="2400" dirty="0" smtClean="0"/>
              <a:t>Voltaje y amperaje que consume la bomba </a:t>
            </a:r>
          </a:p>
          <a:p>
            <a:pPr marL="285750" indent="-285750">
              <a:buFontTx/>
              <a:buChar char="-"/>
            </a:pPr>
            <a:r>
              <a:rPr lang="es-EC" sz="2400" dirty="0" smtClean="0"/>
              <a:t>Temperatura de entrada y salida del Colector parabólico </a:t>
            </a:r>
          </a:p>
          <a:p>
            <a:pPr marL="285750" indent="-285750">
              <a:buFontTx/>
              <a:buChar char="-"/>
            </a:pPr>
            <a:r>
              <a:rPr lang="es-EC" sz="2400" dirty="0" smtClean="0"/>
              <a:t>Caudal de ACS</a:t>
            </a:r>
          </a:p>
          <a:p>
            <a:pPr marL="285750" indent="-285750">
              <a:buFontTx/>
              <a:buChar char="-"/>
            </a:pPr>
            <a:r>
              <a:rPr lang="es-EC" sz="2400" dirty="0" err="1" smtClean="0"/>
              <a:t>Irradiacia</a:t>
            </a:r>
            <a:r>
              <a:rPr lang="es-EC" sz="2400" dirty="0" smtClean="0"/>
              <a:t> directa, difusa y albedo </a:t>
            </a:r>
          </a:p>
          <a:p>
            <a:pPr marL="285750" indent="-285750">
              <a:buFontTx/>
              <a:buChar char="-"/>
            </a:pPr>
            <a:r>
              <a:rPr lang="es-EC" sz="2400" dirty="0" smtClean="0"/>
              <a:t>Temperatura y velocidad del aire </a:t>
            </a:r>
          </a:p>
          <a:p>
            <a:pPr marL="285750" indent="-285750">
              <a:buFontTx/>
              <a:buChar char="-"/>
            </a:pPr>
            <a:r>
              <a:rPr lang="es-EC" sz="2400" dirty="0" smtClean="0"/>
              <a:t>Humedad relativa del ambiente</a:t>
            </a:r>
          </a:p>
          <a:p>
            <a:pPr marL="285750" indent="-285750">
              <a:buFontTx/>
              <a:buChar char="-"/>
            </a:pPr>
            <a:endParaRPr lang="es-EC" dirty="0"/>
          </a:p>
          <a:p>
            <a:pPr marL="285750" indent="-285750">
              <a:buFontTx/>
              <a:buChar char="-"/>
            </a:pPr>
            <a:endParaRPr lang="es-EC" dirty="0" smtClean="0"/>
          </a:p>
          <a:p>
            <a:pPr marL="285750" indent="-285750">
              <a:buFontTx/>
              <a:buChar char="-"/>
            </a:pPr>
            <a:endParaRPr lang="es-EC" dirty="0"/>
          </a:p>
        </p:txBody>
      </p:sp>
      <p:pic>
        <p:nvPicPr>
          <p:cNvPr id="13" name="12 Imagen"/>
          <p:cNvPicPr/>
          <p:nvPr/>
        </p:nvPicPr>
        <p:blipFill rotWithShape="1">
          <a:blip r:embed="rId2"/>
          <a:srcRect l="17120" t="6738" r="16301" b="13479"/>
          <a:stretch/>
        </p:blipFill>
        <p:spPr bwMode="auto">
          <a:xfrm>
            <a:off x="6156176" y="1628800"/>
            <a:ext cx="2563495" cy="1920240"/>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3"/>
          <a:srcRect l="16577" t="6956" r="16572" b="13696"/>
          <a:stretch/>
        </p:blipFill>
        <p:spPr bwMode="auto">
          <a:xfrm>
            <a:off x="6130952" y="3933056"/>
            <a:ext cx="2563495" cy="19011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0447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89398" y="764704"/>
            <a:ext cx="3241015"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RESULTADOS OBTENIDOS </a:t>
            </a:r>
            <a:endParaRPr lang="en-US" b="1" dirty="0">
              <a:solidFill>
                <a:srgbClr val="0070C0"/>
              </a:solidFill>
              <a:latin typeface="Arial" panose="020B0604020202020204" pitchFamily="34" charset="0"/>
              <a:cs typeface="Arial" panose="020B0604020202020204"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301744874"/>
              </p:ext>
            </p:extLst>
          </p:nvPr>
        </p:nvGraphicFramePr>
        <p:xfrm>
          <a:off x="611560" y="1340769"/>
          <a:ext cx="7848873" cy="5040554"/>
        </p:xfrm>
        <a:graphic>
          <a:graphicData uri="http://schemas.openxmlformats.org/drawingml/2006/table">
            <a:tbl>
              <a:tblPr firstRow="1" firstCol="1" bandRow="1">
                <a:tableStyleId>{5C22544A-7EE6-4342-B048-85BDC9FD1C3A}</a:tableStyleId>
              </a:tblPr>
              <a:tblGrid>
                <a:gridCol w="1157567"/>
                <a:gridCol w="1129334"/>
                <a:gridCol w="988168"/>
                <a:gridCol w="1044634"/>
                <a:gridCol w="931700"/>
                <a:gridCol w="988168"/>
                <a:gridCol w="790534"/>
                <a:gridCol w="818768"/>
              </a:tblGrid>
              <a:tr h="582113">
                <a:tc>
                  <a:txBody>
                    <a:bodyPr/>
                    <a:lstStyle/>
                    <a:p>
                      <a:pPr algn="ctr">
                        <a:spcAft>
                          <a:spcPts val="0"/>
                        </a:spcAft>
                      </a:pPr>
                      <a:r>
                        <a:rPr lang="es-ES" sz="1100" dirty="0">
                          <a:effectLst/>
                        </a:rPr>
                        <a:t>ENSAYO </a:t>
                      </a:r>
                      <a:endParaRPr lang="es-EC" sz="1200" dirty="0">
                        <a:effectLst/>
                        <a:latin typeface="Times New Roman"/>
                        <a:ea typeface="Times New Roman"/>
                      </a:endParaRPr>
                    </a:p>
                  </a:txBody>
                  <a:tcPr marL="44450" marR="44450" marT="0" marB="0" anchor="b"/>
                </a:tc>
                <a:tc>
                  <a:txBody>
                    <a:bodyPr/>
                    <a:lstStyle/>
                    <a:p>
                      <a:pPr algn="ctr">
                        <a:spcAft>
                          <a:spcPts val="0"/>
                        </a:spcAft>
                      </a:pPr>
                      <a:r>
                        <a:rPr lang="es-ES" sz="1100">
                          <a:effectLst/>
                        </a:rPr>
                        <a:t>Ih</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Q</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T1</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T2</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Ta</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ƞ</a:t>
                      </a:r>
                      <a:endParaRPr lang="es-EC" sz="1200">
                        <a:effectLst/>
                        <a:latin typeface="Times New Roman"/>
                        <a:ea typeface="Times New Roman"/>
                      </a:endParaRPr>
                    </a:p>
                  </a:txBody>
                  <a:tcPr marL="44450" marR="44450" marT="0" marB="0" anchor="b"/>
                </a:tc>
                <a:tc>
                  <a:txBody>
                    <a:bodyPr/>
                    <a:lstStyle/>
                    <a:p>
                      <a:pPr algn="ctr">
                        <a:spcAft>
                          <a:spcPts val="0"/>
                        </a:spcAft>
                      </a:pPr>
                      <a:r>
                        <a:rPr lang="es-ES" sz="1100">
                          <a:effectLst/>
                        </a:rPr>
                        <a:t>Tw</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495,05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5,64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26,04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27,74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21,24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32</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454,38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32,02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36,26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25,94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40,5</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630,59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5,92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24,39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29,14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21,04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35</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276,52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4,26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19,12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20,37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18,05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25,5</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743,64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6,01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23,86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27,37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19,51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37</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94,92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6,12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29,97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20,15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40</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600,45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28,38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29,61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22,5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39</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601,27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5,77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29,87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31,80</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22,4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40</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657,65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5,4</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29,45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30,87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21,76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38</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10</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661,11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5,25</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28,77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21,07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dirty="0">
                          <a:effectLst/>
                        </a:rPr>
                        <a:t>58</a:t>
                      </a:r>
                      <a:endParaRPr lang="es-EC" sz="1200" dirty="0">
                        <a:effectLst/>
                        <a:latin typeface="Times New Roman"/>
                        <a:ea typeface="Times New Roman"/>
                      </a:endParaRPr>
                    </a:p>
                  </a:txBody>
                  <a:tcPr marL="44450" marR="44450" marT="0" marB="0" anchor="b"/>
                </a:tc>
                <a:tc>
                  <a:txBody>
                    <a:bodyPr/>
                    <a:lstStyle/>
                    <a:p>
                      <a:pPr algn="r">
                        <a:spcAft>
                          <a:spcPts val="0"/>
                        </a:spcAft>
                      </a:pPr>
                      <a:r>
                        <a:rPr lang="es-ES" sz="1100">
                          <a:effectLst/>
                        </a:rPr>
                        <a:t>38</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11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572,86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25,96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26,78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19,38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32,5</a:t>
                      </a:r>
                      <a:endParaRPr lang="es-EC" sz="1200">
                        <a:effectLst/>
                        <a:latin typeface="Times New Roman"/>
                        <a:ea typeface="Times New Roman"/>
                      </a:endParaRPr>
                    </a:p>
                  </a:txBody>
                  <a:tcPr marL="44450" marR="44450" marT="0" marB="0" anchor="b"/>
                </a:tc>
              </a:tr>
              <a:tr h="317515">
                <a:tc>
                  <a:txBody>
                    <a:bodyPr/>
                    <a:lstStyle/>
                    <a:p>
                      <a:pPr algn="ctr">
                        <a:spcAft>
                          <a:spcPts val="0"/>
                        </a:spcAft>
                      </a:pPr>
                      <a:r>
                        <a:rPr lang="es-ES" sz="1100">
                          <a:effectLst/>
                        </a:rPr>
                        <a:t>12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703,46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6,33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27,31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28,63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20,18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67</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35,5</a:t>
                      </a:r>
                      <a:endParaRPr lang="es-EC" sz="1200">
                        <a:effectLst/>
                        <a:latin typeface="Times New Roman"/>
                        <a:ea typeface="Times New Roman"/>
                      </a:endParaRPr>
                    </a:p>
                  </a:txBody>
                  <a:tcPr marL="44450" marR="44450" marT="0" marB="0" anchor="b"/>
                </a:tc>
              </a:tr>
              <a:tr h="330746">
                <a:tc>
                  <a:txBody>
                    <a:bodyPr/>
                    <a:lstStyle/>
                    <a:p>
                      <a:pPr algn="ctr">
                        <a:spcAft>
                          <a:spcPts val="0"/>
                        </a:spcAft>
                      </a:pPr>
                      <a:r>
                        <a:rPr lang="es-ES" sz="1100">
                          <a:effectLst/>
                        </a:rPr>
                        <a:t>13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540,58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5,89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29,2</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30,48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20,68</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59</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39</a:t>
                      </a:r>
                      <a:endParaRPr lang="es-EC" sz="1200">
                        <a:effectLst/>
                        <a:latin typeface="Times New Roman"/>
                        <a:ea typeface="Times New Roman"/>
                      </a:endParaRPr>
                    </a:p>
                  </a:txBody>
                  <a:tcPr marL="44450" marR="44450" marT="0" marB="0" anchor="b"/>
                </a:tc>
              </a:tr>
              <a:tr h="317515">
                <a:tc>
                  <a:txBody>
                    <a:bodyPr/>
                    <a:lstStyle/>
                    <a:p>
                      <a:endParaRPr lang="es-EC" sz="1000">
                        <a:effectLst/>
                        <a:latin typeface="Times New Roman"/>
                      </a:endParaRPr>
                    </a:p>
                  </a:txBody>
                  <a:tcPr marL="44450" marR="44450" marT="0" marB="0" anchor="b"/>
                </a:tc>
                <a:tc>
                  <a:txBody>
                    <a:bodyPr/>
                    <a:lstStyle/>
                    <a:p>
                      <a:pPr algn="r">
                        <a:spcAft>
                          <a:spcPts val="0"/>
                        </a:spcAft>
                      </a:pPr>
                      <a:r>
                        <a:rPr lang="es-ES" sz="1100">
                          <a:effectLst/>
                        </a:rPr>
                        <a:t>541,0</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5,6</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27,0</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29,1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21,1</a:t>
                      </a:r>
                      <a:endParaRPr lang="es-EC" sz="1200">
                        <a:effectLst/>
                        <a:latin typeface="Times New Roman"/>
                        <a:ea typeface="Times New Roman"/>
                      </a:endParaRPr>
                    </a:p>
                  </a:txBody>
                  <a:tcPr marL="44450" marR="44450" marT="0" marB="0" anchor="b"/>
                </a:tc>
                <a:tc>
                  <a:txBody>
                    <a:bodyPr/>
                    <a:lstStyle/>
                    <a:p>
                      <a:pPr algn="r">
                        <a:spcAft>
                          <a:spcPts val="0"/>
                        </a:spcAft>
                      </a:pPr>
                      <a:r>
                        <a:rPr lang="es-ES" sz="1100">
                          <a:effectLst/>
                        </a:rPr>
                        <a:t>59,3</a:t>
                      </a:r>
                      <a:endParaRPr lang="es-EC" sz="1200">
                        <a:effectLst/>
                        <a:latin typeface="Times New Roman"/>
                        <a:ea typeface="Times New Roman"/>
                      </a:endParaRPr>
                    </a:p>
                  </a:txBody>
                  <a:tcPr marL="44450" marR="44450" marT="0" marB="0" anchor="b"/>
                </a:tc>
                <a:tc>
                  <a:txBody>
                    <a:bodyPr/>
                    <a:lstStyle/>
                    <a:p>
                      <a:pPr algn="r">
                        <a:spcAft>
                          <a:spcPts val="0"/>
                        </a:spcAft>
                      </a:pPr>
                      <a:r>
                        <a:rPr lang="es-ES" sz="1100" dirty="0">
                          <a:effectLst/>
                        </a:rPr>
                        <a:t>36,3</a:t>
                      </a:r>
                      <a:endParaRPr lang="es-EC" sz="1200" dirty="0">
                        <a:effectLst/>
                        <a:latin typeface="Times New Roman"/>
                        <a:ea typeface="Times New Roman"/>
                      </a:endParaRPr>
                    </a:p>
                  </a:txBody>
                  <a:tcPr marL="44450" marR="44450" marT="0" marB="0" anchor="b"/>
                </a:tc>
              </a:tr>
            </a:tbl>
          </a:graphicData>
        </a:graphic>
      </p:graphicFrame>
    </p:spTree>
    <p:extLst>
      <p:ext uri="{BB962C8B-B14F-4D97-AF65-F5344CB8AC3E}">
        <p14:creationId xmlns:p14="http://schemas.microsoft.com/office/powerpoint/2010/main" val="350219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672758" y="395372"/>
            <a:ext cx="3074304"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6.5 Análisis de resultados </a:t>
            </a:r>
            <a:endParaRPr lang="en-US" b="1" dirty="0">
              <a:solidFill>
                <a:srgbClr val="0070C0"/>
              </a:solidFill>
              <a:latin typeface="Arial" panose="020B0604020202020204" pitchFamily="34" charset="0"/>
              <a:cs typeface="Arial" panose="020B0604020202020204"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036512112"/>
              </p:ext>
            </p:extLst>
          </p:nvPr>
        </p:nvGraphicFramePr>
        <p:xfrm>
          <a:off x="2411760" y="908720"/>
          <a:ext cx="3842539" cy="5070536"/>
        </p:xfrm>
        <a:graphic>
          <a:graphicData uri="http://schemas.openxmlformats.org/drawingml/2006/table">
            <a:tbl>
              <a:tblPr firstRow="1" firstCol="1" bandRow="1">
                <a:tableStyleId>{5C22544A-7EE6-4342-B048-85BDC9FD1C3A}</a:tableStyleId>
              </a:tblPr>
              <a:tblGrid>
                <a:gridCol w="516784"/>
                <a:gridCol w="516784"/>
                <a:gridCol w="433432"/>
                <a:gridCol w="405208"/>
                <a:gridCol w="469991"/>
                <a:gridCol w="466772"/>
                <a:gridCol w="516784"/>
                <a:gridCol w="516784"/>
              </a:tblGrid>
              <a:tr h="93252">
                <a:tc rowSpan="4">
                  <a:txBody>
                    <a:bodyPr/>
                    <a:lstStyle/>
                    <a:p>
                      <a:pPr algn="ctr">
                        <a:spcAft>
                          <a:spcPts val="0"/>
                        </a:spcAft>
                      </a:pPr>
                      <a:r>
                        <a:rPr lang="es-ES" sz="400" dirty="0">
                          <a:effectLst/>
                        </a:rPr>
                        <a:t>ORDEN</a:t>
                      </a:r>
                      <a:endParaRPr lang="es-EC" sz="600" dirty="0">
                        <a:effectLst/>
                        <a:latin typeface="Times New Roman"/>
                        <a:ea typeface="Times New Roman"/>
                      </a:endParaRPr>
                    </a:p>
                  </a:txBody>
                  <a:tcPr marL="20887" marR="20887" marT="0" marB="0" anchor="ctr"/>
                </a:tc>
                <a:tc rowSpan="4">
                  <a:txBody>
                    <a:bodyPr/>
                    <a:lstStyle/>
                    <a:p>
                      <a:pPr algn="ctr">
                        <a:spcAft>
                          <a:spcPts val="0"/>
                        </a:spcAft>
                      </a:pPr>
                      <a:r>
                        <a:rPr lang="es-ES" sz="400">
                          <a:effectLst/>
                        </a:rPr>
                        <a:t>FECHA</a:t>
                      </a:r>
                      <a:endParaRPr lang="es-EC" sz="600">
                        <a:effectLst/>
                        <a:latin typeface="Times New Roman"/>
                        <a:ea typeface="Times New Roman"/>
                      </a:endParaRPr>
                    </a:p>
                  </a:txBody>
                  <a:tcPr marL="20887" marR="20887" marT="0" marB="0" anchor="ctr"/>
                </a:tc>
                <a:tc rowSpan="3">
                  <a:txBody>
                    <a:bodyPr/>
                    <a:lstStyle/>
                    <a:p>
                      <a:pPr algn="ctr">
                        <a:spcAft>
                          <a:spcPts val="0"/>
                        </a:spcAft>
                      </a:pPr>
                      <a:r>
                        <a:rPr lang="es-ES" sz="400">
                          <a:effectLst/>
                        </a:rPr>
                        <a:t>HORA</a:t>
                      </a:r>
                      <a:endParaRPr lang="es-EC" sz="600">
                        <a:effectLst/>
                        <a:latin typeface="Times New Roman"/>
                        <a:ea typeface="Times New Roman"/>
                      </a:endParaRPr>
                    </a:p>
                  </a:txBody>
                  <a:tcPr marL="20887" marR="20887" marT="0" marB="0" anchor="ctr"/>
                </a:tc>
                <a:tc rowSpan="3">
                  <a:txBody>
                    <a:bodyPr/>
                    <a:lstStyle/>
                    <a:p>
                      <a:pPr algn="ctr">
                        <a:spcAft>
                          <a:spcPts val="0"/>
                        </a:spcAft>
                      </a:pPr>
                      <a:r>
                        <a:rPr lang="es-ES" sz="400">
                          <a:effectLst/>
                        </a:rPr>
                        <a:t>Tw</a:t>
                      </a:r>
                      <a:endParaRPr lang="es-EC" sz="600">
                        <a:effectLst/>
                        <a:latin typeface="Times New Roman"/>
                        <a:ea typeface="Times New Roman"/>
                      </a:endParaRPr>
                    </a:p>
                  </a:txBody>
                  <a:tcPr marL="20887" marR="20887" marT="0" marB="0" anchor="ctr"/>
                </a:tc>
                <a:tc rowSpan="3">
                  <a:txBody>
                    <a:bodyPr/>
                    <a:lstStyle/>
                    <a:p>
                      <a:pPr algn="ctr">
                        <a:spcAft>
                          <a:spcPts val="0"/>
                        </a:spcAft>
                      </a:pPr>
                      <a:r>
                        <a:rPr lang="es-ES" sz="400">
                          <a:effectLst/>
                        </a:rPr>
                        <a:t>Ta</a:t>
                      </a:r>
                      <a:endParaRPr lang="es-EC" sz="600">
                        <a:effectLst/>
                        <a:latin typeface="Times New Roman"/>
                        <a:ea typeface="Times New Roman"/>
                      </a:endParaRPr>
                    </a:p>
                  </a:txBody>
                  <a:tcPr marL="20887" marR="20887" marT="0" marB="0" anchor="ctr"/>
                </a:tc>
                <a:tc rowSpan="3">
                  <a:txBody>
                    <a:bodyPr/>
                    <a:lstStyle/>
                    <a:p>
                      <a:pPr algn="ctr">
                        <a:spcAft>
                          <a:spcPts val="0"/>
                        </a:spcAft>
                      </a:pPr>
                      <a:r>
                        <a:rPr lang="es-ES" sz="400">
                          <a:effectLst/>
                        </a:rPr>
                        <a:t>VOLTAJE</a:t>
                      </a:r>
                      <a:endParaRPr lang="es-EC" sz="600">
                        <a:effectLst/>
                        <a:latin typeface="Times New Roman"/>
                        <a:ea typeface="Times New Roman"/>
                      </a:endParaRPr>
                    </a:p>
                  </a:txBody>
                  <a:tcPr marL="20887" marR="20887" marT="0" marB="0" anchor="ctr"/>
                </a:tc>
                <a:tc rowSpan="3">
                  <a:txBody>
                    <a:bodyPr/>
                    <a:lstStyle/>
                    <a:p>
                      <a:pPr algn="ctr">
                        <a:spcAft>
                          <a:spcPts val="0"/>
                        </a:spcAft>
                      </a:pPr>
                      <a:r>
                        <a:rPr lang="es-ES" sz="400">
                          <a:effectLst/>
                        </a:rPr>
                        <a:t>AMPERAJE</a:t>
                      </a:r>
                      <a:endParaRPr lang="es-EC" sz="600">
                        <a:effectLst/>
                        <a:latin typeface="Times New Roman"/>
                        <a:ea typeface="Times New Roman"/>
                      </a:endParaRPr>
                    </a:p>
                  </a:txBody>
                  <a:tcPr marL="20887" marR="20887" marT="0" marB="0" anchor="ctr"/>
                </a:tc>
                <a:tc>
                  <a:txBody>
                    <a:bodyPr/>
                    <a:lstStyle/>
                    <a:p>
                      <a:pPr algn="ctr">
                        <a:spcAft>
                          <a:spcPts val="0"/>
                        </a:spcAft>
                      </a:pPr>
                      <a:r>
                        <a:rPr lang="es-ES" sz="500">
                          <a:effectLst/>
                        </a:rPr>
                        <a:t> </a:t>
                      </a:r>
                      <a:endParaRPr lang="es-EC" sz="600">
                        <a:effectLst/>
                        <a:latin typeface="Times New Roman"/>
                        <a:ea typeface="Times New Roman"/>
                      </a:endParaRPr>
                    </a:p>
                  </a:txBody>
                  <a:tcPr marL="20887" marR="20887" marT="0" marB="0" anchor="b"/>
                </a:tc>
              </a:tr>
              <a:tr h="93252">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spcAft>
                          <a:spcPts val="0"/>
                        </a:spcAft>
                      </a:pPr>
                      <a:r>
                        <a:rPr lang="es-ES" sz="500">
                          <a:effectLst/>
                        </a:rPr>
                        <a:t>CAUDAL</a:t>
                      </a:r>
                      <a:endParaRPr lang="es-EC" sz="600">
                        <a:effectLst/>
                        <a:latin typeface="Times New Roman"/>
                        <a:ea typeface="Times New Roman"/>
                      </a:endParaRPr>
                    </a:p>
                  </a:txBody>
                  <a:tcPr marL="20887" marR="20887" marT="0" marB="0" anchor="b"/>
                </a:tc>
              </a:tr>
              <a:tr h="93252">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spcAft>
                          <a:spcPts val="0"/>
                        </a:spcAft>
                      </a:pPr>
                      <a:r>
                        <a:rPr lang="es-ES" sz="500">
                          <a:effectLst/>
                        </a:rPr>
                        <a:t> </a:t>
                      </a:r>
                      <a:endParaRPr lang="es-EC" sz="600">
                        <a:effectLst/>
                        <a:latin typeface="Times New Roman"/>
                        <a:ea typeface="Times New Roman"/>
                      </a:endParaRPr>
                    </a:p>
                  </a:txBody>
                  <a:tcPr marL="20887" marR="20887" marT="0" marB="0" anchor="b"/>
                </a:tc>
              </a:tr>
              <a:tr h="93252">
                <a:tc vMerge="1">
                  <a:txBody>
                    <a:bodyPr/>
                    <a:lstStyle/>
                    <a:p>
                      <a:endParaRPr lang="es-EC"/>
                    </a:p>
                  </a:txBody>
                  <a:tcPr/>
                </a:tc>
                <a:tc vMerge="1">
                  <a:txBody>
                    <a:bodyPr/>
                    <a:lstStyle/>
                    <a:p>
                      <a:endParaRPr lang="es-EC"/>
                    </a:p>
                  </a:txBody>
                  <a:tcPr/>
                </a:tc>
                <a:tc>
                  <a:txBody>
                    <a:bodyPr/>
                    <a:lstStyle/>
                    <a:p>
                      <a:pPr algn="ctr">
                        <a:spcAft>
                          <a:spcPts val="0"/>
                        </a:spcAft>
                      </a:pPr>
                      <a:r>
                        <a:rPr lang="es-ES" sz="400">
                          <a:effectLst/>
                        </a:rPr>
                        <a:t>(hr)</a:t>
                      </a:r>
                      <a:endParaRPr lang="es-EC" sz="600">
                        <a:effectLst/>
                        <a:latin typeface="Times New Roman"/>
                        <a:ea typeface="Times New Roman"/>
                      </a:endParaRPr>
                    </a:p>
                  </a:txBody>
                  <a:tcPr marL="20887" marR="20887" marT="0" marB="0" anchor="ctr"/>
                </a:tc>
                <a:tc>
                  <a:txBody>
                    <a:bodyPr/>
                    <a:lstStyle/>
                    <a:p>
                      <a:pPr algn="ctr">
                        <a:spcAft>
                          <a:spcPts val="0"/>
                        </a:spcAft>
                      </a:pPr>
                      <a:r>
                        <a:rPr lang="es-ES" sz="400">
                          <a:effectLst/>
                        </a:rPr>
                        <a:t>(°C)</a:t>
                      </a:r>
                      <a:endParaRPr lang="es-EC" sz="600">
                        <a:effectLst/>
                        <a:latin typeface="Times New Roman"/>
                        <a:ea typeface="Times New Roman"/>
                      </a:endParaRPr>
                    </a:p>
                  </a:txBody>
                  <a:tcPr marL="20887" marR="20887" marT="0" marB="0" anchor="ctr"/>
                </a:tc>
                <a:tc>
                  <a:txBody>
                    <a:bodyPr/>
                    <a:lstStyle/>
                    <a:p>
                      <a:pPr algn="ctr">
                        <a:spcAft>
                          <a:spcPts val="0"/>
                        </a:spcAft>
                      </a:pPr>
                      <a:r>
                        <a:rPr lang="es-ES" sz="400">
                          <a:effectLst/>
                        </a:rPr>
                        <a:t>(°C)</a:t>
                      </a:r>
                      <a:endParaRPr lang="es-EC" sz="600">
                        <a:effectLst/>
                        <a:latin typeface="Times New Roman"/>
                        <a:ea typeface="Times New Roman"/>
                      </a:endParaRPr>
                    </a:p>
                  </a:txBody>
                  <a:tcPr marL="20887" marR="20887" marT="0" marB="0" anchor="ctr"/>
                </a:tc>
                <a:tc>
                  <a:txBody>
                    <a:bodyPr/>
                    <a:lstStyle/>
                    <a:p>
                      <a:pPr algn="ctr">
                        <a:spcAft>
                          <a:spcPts val="0"/>
                        </a:spcAft>
                      </a:pPr>
                      <a:r>
                        <a:rPr lang="es-ES" sz="400">
                          <a:effectLst/>
                        </a:rPr>
                        <a:t>(V)</a:t>
                      </a:r>
                      <a:endParaRPr lang="es-EC" sz="600">
                        <a:effectLst/>
                        <a:latin typeface="Times New Roman"/>
                        <a:ea typeface="Times New Roman"/>
                      </a:endParaRPr>
                    </a:p>
                  </a:txBody>
                  <a:tcPr marL="20887" marR="20887" marT="0" marB="0" anchor="ctr"/>
                </a:tc>
                <a:tc>
                  <a:txBody>
                    <a:bodyPr/>
                    <a:lstStyle/>
                    <a:p>
                      <a:pPr algn="ctr">
                        <a:spcAft>
                          <a:spcPts val="0"/>
                        </a:spcAft>
                      </a:pPr>
                      <a:r>
                        <a:rPr lang="es-ES" sz="400">
                          <a:effectLst/>
                        </a:rPr>
                        <a:t>(A)</a:t>
                      </a:r>
                      <a:endParaRPr lang="es-EC" sz="600">
                        <a:effectLst/>
                        <a:latin typeface="Times New Roman"/>
                        <a:ea typeface="Times New Roman"/>
                      </a:endParaRPr>
                    </a:p>
                  </a:txBody>
                  <a:tcPr marL="20887" marR="20887" marT="0" marB="0" anchor="ctr"/>
                </a:tc>
                <a:tc>
                  <a:txBody>
                    <a:bodyPr/>
                    <a:lstStyle/>
                    <a:p>
                      <a:pPr algn="ctr">
                        <a:spcAft>
                          <a:spcPts val="0"/>
                        </a:spcAft>
                      </a:pPr>
                      <a:r>
                        <a:rPr lang="es-ES" sz="400">
                          <a:effectLst/>
                        </a:rPr>
                        <a:t>(lpm)</a:t>
                      </a:r>
                      <a:endParaRPr lang="es-EC" sz="600">
                        <a:effectLst/>
                        <a:latin typeface="Times New Roman"/>
                        <a:ea typeface="Times New Roman"/>
                      </a:endParaRPr>
                    </a:p>
                  </a:txBody>
                  <a:tcPr marL="20887" marR="20887" marT="0" marB="0" anchor="ctr"/>
                </a:tc>
              </a:tr>
              <a:tr h="165374">
                <a:tc>
                  <a:txBody>
                    <a:bodyPr/>
                    <a:lstStyle/>
                    <a:p>
                      <a:pPr algn="r">
                        <a:spcAft>
                          <a:spcPts val="0"/>
                        </a:spcAft>
                      </a:pPr>
                      <a:r>
                        <a:rPr lang="es-ES" sz="500">
                          <a:effectLst/>
                        </a:rPr>
                        <a:t>1</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14/04/2014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16:00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15/04/2014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7:35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3</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15/04/2014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18:20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17/04/2014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17:25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16:05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24/04/2014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8:45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14</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7</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25/04/2014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10:20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14,33</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1,78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6,2</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25/04/2014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17:00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9</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28/04/2014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7:30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10,12</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1,12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4,4</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29/04/2014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ctr"/>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11</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29/04/2014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15:20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12,21</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1,36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6,2</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30/04/2014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10:50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6,6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0,63</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2,4</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13</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30/04/2014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16:00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4,68</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0,44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1,4</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01/05/2014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7:00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4,51</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0,41</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2,4</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15</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02/05/2014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16:00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4,41</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1,2</a:t>
                      </a:r>
                      <a:endParaRPr lang="es-EC" sz="600">
                        <a:effectLst/>
                        <a:latin typeface="Times New Roman"/>
                        <a:ea typeface="Times New Roman"/>
                      </a:endParaRPr>
                    </a:p>
                  </a:txBody>
                  <a:tcPr marL="20887" marR="20887" marT="0" marB="0" anchor="b"/>
                </a:tc>
              </a:tr>
              <a:tr h="165374">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05/05/2014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7:50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8,36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0,83</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4,4</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17</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05/05/2014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17:25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18</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18</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06/05/2014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7,99</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0,78</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19</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06/05/2014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17:40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07/05/2014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7:05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21</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07/05/2014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16:30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18</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08/05/2014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23</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08/05/2014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16:30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24</a:t>
                      </a:r>
                      <a:endParaRPr lang="es-EC" sz="600">
                        <a:effectLst/>
                        <a:latin typeface="Times New Roman"/>
                        <a:ea typeface="Times New Roman"/>
                      </a:endParaRPr>
                    </a:p>
                  </a:txBody>
                  <a:tcPr marL="20887" marR="20887" marT="0" marB="0" anchor="ctr"/>
                </a:tc>
                <a:tc>
                  <a:txBody>
                    <a:bodyPr/>
                    <a:lstStyle/>
                    <a:p>
                      <a:pPr algn="r">
                        <a:spcAft>
                          <a:spcPts val="0"/>
                        </a:spcAft>
                      </a:pPr>
                      <a:r>
                        <a:rPr lang="es-ES" sz="500">
                          <a:effectLst/>
                        </a:rPr>
                        <a:t>13/05/2014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7:10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32</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7,15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0,69</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3,6</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13/05/2014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16:40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38</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5,05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0,44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2</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14/05/2014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7:00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27</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14/05/2014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16:30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35</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5,17</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0,46</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2,2</a:t>
                      </a:r>
                      <a:endParaRPr lang="es-EC" sz="600">
                        <a:effectLst/>
                        <a:latin typeface="Times New Roman"/>
                        <a:ea typeface="Times New Roman"/>
                      </a:endParaRPr>
                    </a:p>
                  </a:txBody>
                  <a:tcPr marL="20887" marR="20887" marT="0" marB="0" anchor="b"/>
                </a:tc>
              </a:tr>
              <a:tr h="170962">
                <a:tc>
                  <a:txBody>
                    <a:bodyPr/>
                    <a:lstStyle/>
                    <a:p>
                      <a:pPr algn="r">
                        <a:spcAft>
                          <a:spcPts val="0"/>
                        </a:spcAft>
                      </a:pPr>
                      <a:r>
                        <a:rPr lang="es-ES" sz="500">
                          <a:effectLst/>
                        </a:rPr>
                        <a:t>28</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15/05/2014</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7:20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30</a:t>
                      </a:r>
                      <a:endParaRPr lang="es-EC" sz="600">
                        <a:effectLst/>
                        <a:latin typeface="Times New Roman"/>
                        <a:ea typeface="Times New Roman"/>
                      </a:endParaRPr>
                    </a:p>
                  </a:txBody>
                  <a:tcPr marL="20887" marR="20887" marT="0" marB="0" anchor="b"/>
                </a:tc>
                <a:tc>
                  <a:txBody>
                    <a:bodyPr/>
                    <a:lstStyle/>
                    <a:p>
                      <a:pPr algn="r">
                        <a:spcAft>
                          <a:spcPts val="0"/>
                        </a:spcAft>
                      </a:pPr>
                      <a:r>
                        <a:rPr lang="es-ES" sz="500">
                          <a:effectLst/>
                        </a:rPr>
                        <a:t>15</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a:effectLst/>
                        </a:rPr>
                        <a:t> </a:t>
                      </a:r>
                      <a:endParaRPr lang="es-EC" sz="600">
                        <a:effectLst/>
                        <a:latin typeface="Times New Roman"/>
                        <a:ea typeface="Times New Roman"/>
                      </a:endParaRPr>
                    </a:p>
                  </a:txBody>
                  <a:tcPr marL="20887" marR="20887" marT="0" marB="0" anchor="b"/>
                </a:tc>
                <a:tc>
                  <a:txBody>
                    <a:bodyPr/>
                    <a:lstStyle/>
                    <a:p>
                      <a:pPr>
                        <a:spcAft>
                          <a:spcPts val="0"/>
                        </a:spcAft>
                      </a:pPr>
                      <a:r>
                        <a:rPr lang="es-ES" sz="500" dirty="0">
                          <a:effectLst/>
                        </a:rPr>
                        <a:t> </a:t>
                      </a:r>
                      <a:endParaRPr lang="es-EC" sz="600" dirty="0">
                        <a:effectLst/>
                        <a:latin typeface="Times New Roman"/>
                        <a:ea typeface="Times New Roman"/>
                      </a:endParaRPr>
                    </a:p>
                  </a:txBody>
                  <a:tcPr marL="20887" marR="20887" marT="0" marB="0" anchor="b"/>
                </a:tc>
              </a:tr>
            </a:tbl>
          </a:graphicData>
        </a:graphic>
      </p:graphicFrame>
      <p:sp>
        <p:nvSpPr>
          <p:cNvPr id="4" name="3 CuadroTexto"/>
          <p:cNvSpPr txBox="1"/>
          <p:nvPr/>
        </p:nvSpPr>
        <p:spPr>
          <a:xfrm>
            <a:off x="1331640" y="6093296"/>
            <a:ext cx="7344816" cy="646331"/>
          </a:xfrm>
          <a:prstGeom prst="rect">
            <a:avLst/>
          </a:prstGeom>
          <a:noFill/>
        </p:spPr>
        <p:txBody>
          <a:bodyPr wrap="square" rtlCol="0">
            <a:spAutoFit/>
          </a:bodyPr>
          <a:lstStyle/>
          <a:p>
            <a:r>
              <a:rPr lang="es-EC" dirty="0" smtClean="0">
                <a:latin typeface="Arial" pitchFamily="34" charset="0"/>
                <a:cs typeface="Arial" pitchFamily="34" charset="0"/>
              </a:rPr>
              <a:t>El acumulador </a:t>
            </a:r>
            <a:r>
              <a:rPr lang="es-EC" dirty="0" err="1" smtClean="0">
                <a:latin typeface="Arial" pitchFamily="34" charset="0"/>
                <a:cs typeface="Arial" pitchFamily="34" charset="0"/>
              </a:rPr>
              <a:t>termico</a:t>
            </a:r>
            <a:r>
              <a:rPr lang="es-EC" dirty="0" smtClean="0">
                <a:latin typeface="Arial" pitchFamily="34" charset="0"/>
                <a:cs typeface="Arial" pitchFamily="34" charset="0"/>
              </a:rPr>
              <a:t> con lana natural, pierde </a:t>
            </a:r>
            <a:r>
              <a:rPr lang="es-EC" dirty="0" err="1" smtClean="0">
                <a:latin typeface="Arial" pitchFamily="34" charset="0"/>
                <a:cs typeface="Arial" pitchFamily="34" charset="0"/>
              </a:rPr>
              <a:t>unicamente</a:t>
            </a:r>
            <a:r>
              <a:rPr lang="es-EC" dirty="0" smtClean="0">
                <a:latin typeface="Arial" pitchFamily="34" charset="0"/>
                <a:cs typeface="Arial" pitchFamily="34" charset="0"/>
              </a:rPr>
              <a:t> 4 °C durante la noche. </a:t>
            </a:r>
            <a:endParaRPr lang="es-EC" dirty="0">
              <a:latin typeface="Arial" pitchFamily="34" charset="0"/>
              <a:cs typeface="Arial" pitchFamily="34" charset="0"/>
            </a:endParaRPr>
          </a:p>
        </p:txBody>
      </p:sp>
    </p:spTree>
    <p:extLst>
      <p:ext uri="{BB962C8B-B14F-4D97-AF65-F5344CB8AC3E}">
        <p14:creationId xmlns:p14="http://schemas.microsoft.com/office/powerpoint/2010/main" val="2492673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613163" y="764704"/>
            <a:ext cx="3193503"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7.- CONCLUSIONES </a:t>
            </a:r>
            <a:endParaRPr lang="en-US" sz="2400"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395536" y="1700808"/>
            <a:ext cx="8352928" cy="3046988"/>
          </a:xfrm>
          <a:prstGeom prst="rect">
            <a:avLst/>
          </a:prstGeom>
        </p:spPr>
        <p:txBody>
          <a:bodyPr wrap="square">
            <a:spAutoFit/>
          </a:bodyPr>
          <a:lstStyle/>
          <a:p>
            <a:pPr algn="just"/>
            <a:r>
              <a:rPr lang="es-MX" sz="2400" dirty="0">
                <a:latin typeface="Arial" pitchFamily="34" charset="0"/>
                <a:cs typeface="Arial" pitchFamily="34" charset="0"/>
              </a:rPr>
              <a:t>El calentador solar parabólico con tubos concéntricos en </a:t>
            </a:r>
            <a:r>
              <a:rPr lang="es-MX" sz="2400" dirty="0" smtClean="0">
                <a:latin typeface="Arial" pitchFamily="34" charset="0"/>
                <a:cs typeface="Arial" pitchFamily="34" charset="0"/>
              </a:rPr>
              <a:t>espiral, </a:t>
            </a:r>
            <a:r>
              <a:rPr lang="es-MX" sz="2400" dirty="0">
                <a:latin typeface="Arial" pitchFamily="34" charset="0"/>
                <a:cs typeface="Arial" pitchFamily="34" charset="0"/>
              </a:rPr>
              <a:t>tiene importantes </a:t>
            </a:r>
            <a:r>
              <a:rPr lang="es-MX" sz="2400" dirty="0" smtClean="0">
                <a:latin typeface="Arial" pitchFamily="34" charset="0"/>
                <a:cs typeface="Arial" pitchFamily="34" charset="0"/>
              </a:rPr>
              <a:t>innovaciones: Uso de </a:t>
            </a:r>
            <a:r>
              <a:rPr lang="es-MX" sz="2400" dirty="0">
                <a:latin typeface="Arial" pitchFamily="34" charset="0"/>
                <a:cs typeface="Arial" pitchFamily="34" charset="0"/>
              </a:rPr>
              <a:t>lana natural con un espesor de 10 cm. La cual, solo permite una caída de temperatura de 4°C, durante la </a:t>
            </a:r>
            <a:r>
              <a:rPr lang="es-MX" sz="2400" dirty="0" smtClean="0">
                <a:latin typeface="Arial" pitchFamily="34" charset="0"/>
                <a:cs typeface="Arial" pitchFamily="34" charset="0"/>
              </a:rPr>
              <a:t>noche. La </a:t>
            </a:r>
            <a:r>
              <a:rPr lang="es-MX" sz="2400" dirty="0">
                <a:latin typeface="Arial" pitchFamily="34" charset="0"/>
                <a:cs typeface="Arial" pitchFamily="34" charset="0"/>
              </a:rPr>
              <a:t>geometría parabólica del calentador, </a:t>
            </a:r>
            <a:r>
              <a:rPr lang="es-MX" sz="2400" dirty="0" smtClean="0">
                <a:latin typeface="Arial" pitchFamily="34" charset="0"/>
                <a:cs typeface="Arial" pitchFamily="34" charset="0"/>
              </a:rPr>
              <a:t>que absorbe </a:t>
            </a:r>
            <a:r>
              <a:rPr lang="es-MX" sz="2400" dirty="0">
                <a:latin typeface="Arial" pitchFamily="34" charset="0"/>
                <a:cs typeface="Arial" pitchFamily="34" charset="0"/>
              </a:rPr>
              <a:t>radiación difusa y directa de toda la bóveda celeste</a:t>
            </a:r>
            <a:r>
              <a:rPr lang="es-MX" sz="2400" dirty="0" smtClean="0">
                <a:latin typeface="Arial" pitchFamily="34" charset="0"/>
                <a:cs typeface="Arial" pitchFamily="34" charset="0"/>
              </a:rPr>
              <a:t>.  y  la cubierta </a:t>
            </a:r>
            <a:r>
              <a:rPr lang="es-MX" sz="2400" dirty="0">
                <a:latin typeface="Arial" pitchFamily="34" charset="0"/>
                <a:cs typeface="Arial" pitchFamily="34" charset="0"/>
              </a:rPr>
              <a:t>de PET, </a:t>
            </a:r>
            <a:r>
              <a:rPr lang="es-MX" sz="2400" dirty="0" smtClean="0">
                <a:latin typeface="Arial" pitchFamily="34" charset="0"/>
                <a:cs typeface="Arial" pitchFamily="34" charset="0"/>
              </a:rPr>
              <a:t>que reduce </a:t>
            </a:r>
            <a:r>
              <a:rPr lang="es-MX" sz="2400" dirty="0">
                <a:latin typeface="Arial" pitchFamily="34" charset="0"/>
                <a:cs typeface="Arial" pitchFamily="34" charset="0"/>
              </a:rPr>
              <a:t>las pérdidas de calor por convección, y produce el efecto invernadero</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1655027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476672"/>
            <a:ext cx="3312368" cy="523220"/>
          </a:xfrm>
          <a:prstGeom prst="rect">
            <a:avLst/>
          </a:prstGeom>
          <a:noFill/>
        </p:spPr>
        <p:txBody>
          <a:bodyPr wrap="square" rtlCol="0">
            <a:spAutoFit/>
          </a:bodyPr>
          <a:lstStyle/>
          <a:p>
            <a:pPr algn="ctr"/>
            <a:r>
              <a:rPr lang="en-US" sz="2800" b="1" dirty="0" smtClean="0">
                <a:solidFill>
                  <a:srgbClr val="0070C0"/>
                </a:solidFill>
                <a:latin typeface="Arial" panose="020B0604020202020204" pitchFamily="34" charset="0"/>
                <a:cs typeface="Arial" panose="020B0604020202020204" pitchFamily="34" charset="0"/>
              </a:rPr>
              <a:t>CONTENIDO</a:t>
            </a:r>
            <a:endParaRPr lang="en-US" sz="2800" b="1" dirty="0">
              <a:solidFill>
                <a:srgbClr val="0070C0"/>
              </a:solidFill>
              <a:latin typeface="Arial" panose="020B0604020202020204" pitchFamily="34" charset="0"/>
              <a:cs typeface="Arial" panose="020B0604020202020204" pitchFamily="34" charset="0"/>
            </a:endParaRPr>
          </a:p>
        </p:txBody>
      </p:sp>
      <p:sp>
        <p:nvSpPr>
          <p:cNvPr id="3" name="TextBox 2"/>
          <p:cNvSpPr txBox="1"/>
          <p:nvPr/>
        </p:nvSpPr>
        <p:spPr>
          <a:xfrm>
            <a:off x="1187624" y="1056412"/>
            <a:ext cx="6768752" cy="5062924"/>
          </a:xfrm>
          <a:prstGeom prst="rect">
            <a:avLst/>
          </a:prstGeom>
          <a:noFill/>
        </p:spPr>
        <p:txBody>
          <a:bodyPr wrap="square" rtlCol="0">
            <a:spAutoFit/>
          </a:bodyPr>
          <a:lstStyle/>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 ANTECEDENTES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DEFINICIÓN DEL PROBLEMA</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OBJETIVO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MARCO TEÓRICO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ESTADO DEL ARTE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DESARROLLO EXPERIMENTAL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CONCLUSIONES </a:t>
            </a:r>
          </a:p>
          <a:p>
            <a:pPr marL="342900" indent="-342900">
              <a:lnSpc>
                <a:spcPct val="150000"/>
              </a:lnSpc>
              <a:spcBef>
                <a:spcPts val="300"/>
              </a:spcBef>
              <a:spcAft>
                <a:spcPts val="300"/>
              </a:spcAft>
              <a:buFont typeface="+mj-lt"/>
              <a:buAutoNum type="arabicPeriod"/>
            </a:pPr>
            <a:r>
              <a:rPr lang="en-US" sz="2400" dirty="0" smtClean="0">
                <a:solidFill>
                  <a:srgbClr val="002060"/>
                </a:solidFill>
                <a:latin typeface="Arial" panose="020B0604020202020204" pitchFamily="34" charset="0"/>
                <a:cs typeface="Arial" panose="020B0604020202020204" pitchFamily="34" charset="0"/>
              </a:rPr>
              <a:t>TRABAJO FUTURO </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088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988792" y="786026"/>
            <a:ext cx="3057248"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CONCLUSIONES… </a:t>
            </a:r>
            <a:endParaRPr lang="en-US" sz="2400" b="1" dirty="0">
              <a:solidFill>
                <a:srgbClr val="0070C0"/>
              </a:solidFill>
              <a:latin typeface="Arial" panose="020B0604020202020204" pitchFamily="34" charset="0"/>
              <a:cs typeface="Arial" panose="020B0604020202020204" pitchFamily="34" charset="0"/>
            </a:endParaRPr>
          </a:p>
        </p:txBody>
      </p:sp>
      <p:sp>
        <p:nvSpPr>
          <p:cNvPr id="3" name="2 Rectángulo"/>
          <p:cNvSpPr/>
          <p:nvPr/>
        </p:nvSpPr>
        <p:spPr>
          <a:xfrm>
            <a:off x="971600" y="1700808"/>
            <a:ext cx="7344816" cy="3785652"/>
          </a:xfrm>
          <a:prstGeom prst="rect">
            <a:avLst/>
          </a:prstGeom>
        </p:spPr>
        <p:txBody>
          <a:bodyPr wrap="square">
            <a:spAutoFit/>
          </a:bodyPr>
          <a:lstStyle/>
          <a:p>
            <a:pPr lvl="0" algn="just"/>
            <a:r>
              <a:rPr lang="es-MX" sz="2400" dirty="0">
                <a:latin typeface="Arial" pitchFamily="34" charset="0"/>
                <a:cs typeface="Arial" pitchFamily="34" charset="0"/>
              </a:rPr>
              <a:t>La eficiencia energética de colectores planos de producción nacional alcanza el 50%, con temperatura de proceso de 65°C,  en verano; el de tubos al vacío importado puede llegar al 80%, con temperaturas máximas de hasta 100°C. Sin embargo, estos sistemas utilizan materiales importados y complicados procesos de fabricación. El calentador solar parabólico desarrollado en esta investigación tiene una eficiencia cercana al  60% y alcanza una temperatura de proceso de  42°C.</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2934061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681291" y="764704"/>
            <a:ext cx="3057248" cy="461665"/>
          </a:xfrm>
          <a:prstGeom prst="rect">
            <a:avLst/>
          </a:prstGeom>
        </p:spPr>
        <p:txBody>
          <a:bodyPr wrap="none">
            <a:spAutoFit/>
          </a:bodyPr>
          <a:lstStyle/>
          <a:p>
            <a:pPr algn="ctr"/>
            <a:r>
              <a:rPr lang="en-US" sz="2400" b="1" dirty="0" smtClean="0">
                <a:solidFill>
                  <a:srgbClr val="0070C0"/>
                </a:solidFill>
                <a:latin typeface="Arial" panose="020B0604020202020204" pitchFamily="34" charset="0"/>
                <a:cs typeface="Arial" panose="020B0604020202020204" pitchFamily="34" charset="0"/>
              </a:rPr>
              <a:t>CONCLUSIONES… </a:t>
            </a:r>
            <a:endParaRPr lang="en-US" sz="2400"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971600" y="1700808"/>
            <a:ext cx="7056784" cy="3785652"/>
          </a:xfrm>
          <a:prstGeom prst="rect">
            <a:avLst/>
          </a:prstGeom>
        </p:spPr>
        <p:txBody>
          <a:bodyPr wrap="square">
            <a:spAutoFit/>
          </a:bodyPr>
          <a:lstStyle/>
          <a:p>
            <a:pPr lvl="0" algn="just"/>
            <a:r>
              <a:rPr lang="es-MX" sz="2400" dirty="0">
                <a:latin typeface="Arial" pitchFamily="34" charset="0"/>
                <a:cs typeface="Arial" pitchFamily="34" charset="0"/>
              </a:rPr>
              <a:t>Este calentador solar parabólico, puede suministrar energía térmica, para  calentar 500 litros de agua en un tiempo de 4.3 HSP. Con la ventaja de que toda el agua que se </a:t>
            </a:r>
            <a:r>
              <a:rPr lang="es-MX" sz="2400" dirty="0" smtClean="0">
                <a:latin typeface="Arial" pitchFamily="34" charset="0"/>
                <a:cs typeface="Arial" pitchFamily="34" charset="0"/>
              </a:rPr>
              <a:t>almacena </a:t>
            </a:r>
            <a:r>
              <a:rPr lang="es-MX" sz="2400" dirty="0">
                <a:latin typeface="Arial" pitchFamily="34" charset="0"/>
                <a:cs typeface="Arial" pitchFamily="34" charset="0"/>
              </a:rPr>
              <a:t>en el acumulador tiene una temperatura constante que al final del día alcanza los 42°C. Mientras que en los colectores planos, que tienen circulación del fluido por termosifón, existe estratificación de temperaturas. Es decir el calentamiento no es uniforme.  </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2629472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382331" y="764704"/>
            <a:ext cx="3655168" cy="461665"/>
          </a:xfrm>
          <a:prstGeom prst="rect">
            <a:avLst/>
          </a:prstGeom>
        </p:spPr>
        <p:txBody>
          <a:bodyPr wrap="none">
            <a:spAutoFit/>
          </a:bodyPr>
          <a:lstStyle/>
          <a:p>
            <a:pPr algn="ctr"/>
            <a:r>
              <a:rPr lang="en-US" sz="2400" b="1" dirty="0">
                <a:solidFill>
                  <a:srgbClr val="0070C0"/>
                </a:solidFill>
                <a:latin typeface="Arial" panose="020B0604020202020204" pitchFamily="34" charset="0"/>
                <a:cs typeface="Arial" panose="020B0604020202020204" pitchFamily="34" charset="0"/>
              </a:rPr>
              <a:t>8</a:t>
            </a:r>
            <a:r>
              <a:rPr lang="en-US" sz="2400" b="1" dirty="0" smtClean="0">
                <a:solidFill>
                  <a:srgbClr val="0070C0"/>
                </a:solidFill>
                <a:latin typeface="Arial" panose="020B0604020202020204" pitchFamily="34" charset="0"/>
                <a:cs typeface="Arial" panose="020B0604020202020204" pitchFamily="34" charset="0"/>
              </a:rPr>
              <a:t>.- TRABAJO FUTURO  </a:t>
            </a:r>
            <a:endParaRPr lang="en-US" sz="2400"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467544" y="1628800"/>
            <a:ext cx="8424936" cy="4524315"/>
          </a:xfrm>
          <a:prstGeom prst="rect">
            <a:avLst/>
          </a:prstGeom>
        </p:spPr>
        <p:txBody>
          <a:bodyPr wrap="square">
            <a:spAutoFit/>
          </a:bodyPr>
          <a:lstStyle/>
          <a:p>
            <a:pPr marL="342900" lvl="0" indent="-342900">
              <a:buFont typeface="Arial" pitchFamily="34" charset="0"/>
              <a:buChar char="•"/>
            </a:pPr>
            <a:r>
              <a:rPr lang="es-MX" sz="2400" dirty="0">
                <a:latin typeface="Arial" pitchFamily="34" charset="0"/>
                <a:cs typeface="Arial" pitchFamily="34" charset="0"/>
              </a:rPr>
              <a:t>Modelación matemática del colector solar en espiral, considerando estado estacionario y transitorio</a:t>
            </a:r>
            <a:endParaRPr lang="es-EC" sz="2400" dirty="0">
              <a:latin typeface="Arial" pitchFamily="34" charset="0"/>
              <a:cs typeface="Arial" pitchFamily="34" charset="0"/>
            </a:endParaRPr>
          </a:p>
          <a:p>
            <a:pPr marL="342900" lvl="0" indent="-342900">
              <a:buFont typeface="Arial" pitchFamily="34" charset="0"/>
              <a:buChar char="•"/>
            </a:pPr>
            <a:r>
              <a:rPr lang="es-MX" sz="2400" dirty="0">
                <a:latin typeface="Arial" pitchFamily="34" charset="0"/>
                <a:cs typeface="Arial" pitchFamily="34" charset="0"/>
              </a:rPr>
              <a:t>Determinación de la conductividad térmica del aislamiento térmico a partir de lana natural </a:t>
            </a:r>
            <a:endParaRPr lang="es-EC" sz="2400" dirty="0">
              <a:latin typeface="Arial" pitchFamily="34" charset="0"/>
              <a:cs typeface="Arial" pitchFamily="34" charset="0"/>
            </a:endParaRPr>
          </a:p>
          <a:p>
            <a:pPr marL="342900" lvl="0" indent="-342900">
              <a:buFont typeface="Arial" pitchFamily="34" charset="0"/>
              <a:buChar char="•"/>
            </a:pPr>
            <a:r>
              <a:rPr lang="es-MX" sz="2400" dirty="0">
                <a:latin typeface="Arial" pitchFamily="34" charset="0"/>
                <a:cs typeface="Arial" pitchFamily="34" charset="0"/>
              </a:rPr>
              <a:t>Hallar la velocidad óptima del flujo de agua para captar la mayor cantidad de radiación solar, variando el diámetro de la tubería interior</a:t>
            </a:r>
            <a:endParaRPr lang="es-EC" sz="2400" dirty="0">
              <a:latin typeface="Arial" pitchFamily="34" charset="0"/>
              <a:cs typeface="Arial" pitchFamily="34" charset="0"/>
            </a:endParaRPr>
          </a:p>
          <a:p>
            <a:pPr marL="342900" lvl="0" indent="-342900">
              <a:buFont typeface="Arial" pitchFamily="34" charset="0"/>
              <a:buChar char="•"/>
            </a:pPr>
            <a:r>
              <a:rPr lang="es-MX" sz="2400" dirty="0">
                <a:latin typeface="Arial" pitchFamily="34" charset="0"/>
                <a:cs typeface="Arial" pitchFamily="34" charset="0"/>
              </a:rPr>
              <a:t>Establecimiento de normativas sobre los parámetros de funcionamiento del colector solar parabólico, para aplicaciones de mayor alcance en la industria y la comunidad</a:t>
            </a:r>
            <a:endParaRPr lang="es-EC" sz="2400" dirty="0">
              <a:latin typeface="Arial" pitchFamily="34" charset="0"/>
              <a:cs typeface="Arial" pitchFamily="34" charset="0"/>
            </a:endParaRPr>
          </a:p>
          <a:p>
            <a:r>
              <a:rPr lang="es-MX" sz="2400" dirty="0">
                <a:latin typeface="Arial" pitchFamily="34" charset="0"/>
                <a:cs typeface="Arial" pitchFamily="34" charset="0"/>
              </a:rPr>
              <a:t> </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2574162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963206" y="2564904"/>
            <a:ext cx="4896544" cy="1077218"/>
          </a:xfrm>
          <a:prstGeom prst="rect">
            <a:avLst/>
          </a:prstGeom>
          <a:noFill/>
        </p:spPr>
        <p:txBody>
          <a:bodyPr wrap="square" rtlCol="0">
            <a:spAutoFit/>
          </a:bodyPr>
          <a:lstStyle/>
          <a:p>
            <a:pPr algn="ctr"/>
            <a:r>
              <a:rPr lang="es-EC" sz="3200" dirty="0" smtClean="0">
                <a:solidFill>
                  <a:srgbClr val="0070C0"/>
                </a:solidFill>
                <a:latin typeface="Arial" pitchFamily="34" charset="0"/>
                <a:cs typeface="Arial" pitchFamily="34" charset="0"/>
              </a:rPr>
              <a:t>GRACIAS </a:t>
            </a:r>
          </a:p>
          <a:p>
            <a:pPr algn="ctr"/>
            <a:r>
              <a:rPr lang="es-EC" sz="3200" dirty="0" smtClean="0">
                <a:solidFill>
                  <a:srgbClr val="0070C0"/>
                </a:solidFill>
                <a:latin typeface="Arial" pitchFamily="34" charset="0"/>
                <a:cs typeface="Arial" pitchFamily="34" charset="0"/>
              </a:rPr>
              <a:t>POR SU ATENCIÓN </a:t>
            </a:r>
            <a:endParaRPr lang="es-EC" sz="32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63194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1.- ANTECEDENTES </a:t>
            </a:r>
            <a:endParaRPr lang="en-US" sz="2400" b="1" dirty="0">
              <a:solidFill>
                <a:srgbClr val="0070C0"/>
              </a:solidFill>
              <a:latin typeface="Arial" panose="020B0604020202020204" pitchFamily="34" charset="0"/>
              <a:cs typeface="Arial" panose="020B0604020202020204" pitchFamily="34" charset="0"/>
            </a:endParaRPr>
          </a:p>
        </p:txBody>
      </p:sp>
      <p:sp>
        <p:nvSpPr>
          <p:cNvPr id="3" name="2 Rectángulo"/>
          <p:cNvSpPr/>
          <p:nvPr/>
        </p:nvSpPr>
        <p:spPr>
          <a:xfrm>
            <a:off x="395536" y="1443841"/>
            <a:ext cx="8064896" cy="4524315"/>
          </a:xfrm>
          <a:prstGeom prst="rect">
            <a:avLst/>
          </a:prstGeom>
        </p:spPr>
        <p:txBody>
          <a:bodyPr wrap="square">
            <a:spAutoFit/>
          </a:bodyPr>
          <a:lstStyle/>
          <a:p>
            <a:pPr algn="just"/>
            <a:r>
              <a:rPr lang="es-MX" sz="2400" dirty="0"/>
              <a:t>El desarrollo de los sistemas de calentamiento de agua con energía solar fue </a:t>
            </a:r>
            <a:r>
              <a:rPr lang="es-MX" sz="2400" dirty="0" smtClean="0"/>
              <a:t>propuesto </a:t>
            </a:r>
            <a:r>
              <a:rPr lang="es-MX" sz="2400" dirty="0"/>
              <a:t>hace más de 60 años. Esta tecnología tomó mayor impulso  con la crisis energética de la década de los años 70. El modelo de utilidad  con mayor aceptación en los años posteriores a la crisis del petróleo, ha sido el colector solar plano con tubos de cobre. </a:t>
            </a:r>
            <a:endParaRPr lang="es-MX" sz="2400" dirty="0" smtClean="0"/>
          </a:p>
          <a:p>
            <a:pPr algn="just"/>
            <a:endParaRPr lang="es-MX" sz="2400" dirty="0"/>
          </a:p>
          <a:p>
            <a:pPr algn="just"/>
            <a:r>
              <a:rPr lang="es-MX" sz="2400" dirty="0" smtClean="0"/>
              <a:t>Posteriormente</a:t>
            </a:r>
            <a:r>
              <a:rPr lang="es-MX" sz="2400" dirty="0"/>
              <a:t>, se ha ido perfeccionando el sistema tradicional, mediante investigaciones realizadas en los ámbitos de los materiales, simulación, geometrías complejas,  tipos de fluidos, hasta llegar a modelos de alto rendimiento energético como los de tubos al vacío. </a:t>
            </a:r>
            <a:endParaRPr lang="es-EC" sz="2400" dirty="0"/>
          </a:p>
        </p:txBody>
      </p:sp>
    </p:spTree>
    <p:extLst>
      <p:ext uri="{BB962C8B-B14F-4D97-AF65-F5344CB8AC3E}">
        <p14:creationId xmlns:p14="http://schemas.microsoft.com/office/powerpoint/2010/main" val="4132968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2.- DEFINICIÓN DEL PROBLEMA </a:t>
            </a:r>
            <a:endParaRPr lang="en-US" sz="2400" b="1" dirty="0">
              <a:solidFill>
                <a:srgbClr val="0070C0"/>
              </a:solidFill>
              <a:latin typeface="Arial" panose="020B0604020202020204" pitchFamily="34" charset="0"/>
              <a:cs typeface="Arial" panose="020B0604020202020204" pitchFamily="34" charset="0"/>
            </a:endParaRPr>
          </a:p>
        </p:txBody>
      </p:sp>
      <p:sp>
        <p:nvSpPr>
          <p:cNvPr id="4" name="3 Rectángulo"/>
          <p:cNvSpPr/>
          <p:nvPr/>
        </p:nvSpPr>
        <p:spPr>
          <a:xfrm>
            <a:off x="539552" y="1443841"/>
            <a:ext cx="8208912" cy="3416320"/>
          </a:xfrm>
          <a:prstGeom prst="rect">
            <a:avLst/>
          </a:prstGeom>
        </p:spPr>
        <p:txBody>
          <a:bodyPr wrap="square">
            <a:spAutoFit/>
          </a:bodyPr>
          <a:lstStyle/>
          <a:p>
            <a:pPr algn="just"/>
            <a:r>
              <a:rPr lang="es-MX" sz="2400" dirty="0" smtClean="0">
                <a:latin typeface="Arial" pitchFamily="34" charset="0"/>
                <a:cs typeface="Arial" pitchFamily="34" charset="0"/>
              </a:rPr>
              <a:t>En </a:t>
            </a:r>
            <a:r>
              <a:rPr lang="es-MX" sz="2400" dirty="0">
                <a:latin typeface="Arial" pitchFamily="34" charset="0"/>
                <a:cs typeface="Arial" pitchFamily="34" charset="0"/>
              </a:rPr>
              <a:t>los colectores planos instalados en </a:t>
            </a:r>
            <a:r>
              <a:rPr lang="es-MX" sz="2400" dirty="0" smtClean="0">
                <a:latin typeface="Arial" pitchFamily="34" charset="0"/>
                <a:cs typeface="Arial" pitchFamily="34" charset="0"/>
              </a:rPr>
              <a:t>residencias multifamiliares, </a:t>
            </a:r>
            <a:r>
              <a:rPr lang="es-MX" sz="2400" dirty="0">
                <a:latin typeface="Arial" pitchFamily="34" charset="0"/>
                <a:cs typeface="Arial" pitchFamily="34" charset="0"/>
              </a:rPr>
              <a:t>se requiere el uso de bombas  </a:t>
            </a:r>
            <a:r>
              <a:rPr lang="es-MX" sz="2400" dirty="0" smtClean="0">
                <a:latin typeface="Arial" pitchFamily="34" charset="0"/>
                <a:cs typeface="Arial" pitchFamily="34" charset="0"/>
              </a:rPr>
              <a:t>eléctricas.</a:t>
            </a:r>
          </a:p>
          <a:p>
            <a:pPr algn="just"/>
            <a:endParaRPr lang="es-MX" sz="2400" dirty="0">
              <a:latin typeface="Arial" pitchFamily="34" charset="0"/>
              <a:cs typeface="Arial" pitchFamily="34" charset="0"/>
            </a:endParaRPr>
          </a:p>
          <a:p>
            <a:pPr algn="just"/>
            <a:r>
              <a:rPr lang="es-MX" sz="2400" dirty="0" smtClean="0">
                <a:latin typeface="Arial" pitchFamily="34" charset="0"/>
                <a:cs typeface="Arial" pitchFamily="34" charset="0"/>
              </a:rPr>
              <a:t>En el sector rural no se instalan estos equipos térmicos que funcionan con ES, por su alto costo, </a:t>
            </a:r>
            <a:r>
              <a:rPr lang="es-MX" sz="2400" dirty="0">
                <a:latin typeface="Arial" pitchFamily="34" charset="0"/>
                <a:cs typeface="Arial" pitchFamily="34" charset="0"/>
              </a:rPr>
              <a:t>por lo que en la presente investigación se propone </a:t>
            </a:r>
            <a:r>
              <a:rPr lang="es-MX" sz="2400" dirty="0" smtClean="0">
                <a:latin typeface="Arial" pitchFamily="34" charset="0"/>
                <a:cs typeface="Arial" pitchFamily="34" charset="0"/>
              </a:rPr>
              <a:t>desarrollar un </a:t>
            </a:r>
            <a:r>
              <a:rPr lang="es-MX" sz="2400" dirty="0">
                <a:latin typeface="Arial" pitchFamily="34" charset="0"/>
                <a:cs typeface="Arial" pitchFamily="34" charset="0"/>
              </a:rPr>
              <a:t>nuevo tipo de calentador de agua, utilizando materiales reciclados y otros de producción nacional, para aprovechar la  energía solar térmica y fotovoltaica.</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553546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3.- OBJETIVO GENERAL </a:t>
            </a:r>
            <a:endParaRPr lang="en-US" sz="2400" b="1" dirty="0">
              <a:solidFill>
                <a:srgbClr val="0070C0"/>
              </a:solidFill>
              <a:latin typeface="Arial" panose="020B0604020202020204" pitchFamily="34" charset="0"/>
              <a:cs typeface="Arial" panose="020B0604020202020204" pitchFamily="34" charset="0"/>
            </a:endParaRPr>
          </a:p>
        </p:txBody>
      </p:sp>
      <p:sp>
        <p:nvSpPr>
          <p:cNvPr id="3" name="2 Rectángulo"/>
          <p:cNvSpPr/>
          <p:nvPr/>
        </p:nvSpPr>
        <p:spPr>
          <a:xfrm>
            <a:off x="971600" y="1916832"/>
            <a:ext cx="7272808" cy="2677656"/>
          </a:xfrm>
          <a:prstGeom prst="rect">
            <a:avLst/>
          </a:prstGeom>
        </p:spPr>
        <p:txBody>
          <a:bodyPr wrap="square">
            <a:spAutoFit/>
          </a:bodyPr>
          <a:lstStyle/>
          <a:p>
            <a:pPr algn="just"/>
            <a:r>
              <a:rPr lang="es-MX" sz="2800" dirty="0">
                <a:latin typeface="Arial" pitchFamily="34" charset="0"/>
                <a:cs typeface="Arial" pitchFamily="34" charset="0"/>
              </a:rPr>
              <a:t>Desarrollar un nuevo sistema de calentamiento de agua que integre la energía solar térmica y fotovoltaica para mejorar el rendimiento y la captación energética de la instalación durante las horas de sol pico. </a:t>
            </a:r>
            <a:endParaRPr lang="es-EC" sz="2800" dirty="0">
              <a:latin typeface="Arial" pitchFamily="34" charset="0"/>
              <a:cs typeface="Arial" pitchFamily="34" charset="0"/>
            </a:endParaRPr>
          </a:p>
        </p:txBody>
      </p:sp>
    </p:spTree>
    <p:extLst>
      <p:ext uri="{BB962C8B-B14F-4D97-AF65-F5344CB8AC3E}">
        <p14:creationId xmlns:p14="http://schemas.microsoft.com/office/powerpoint/2010/main" val="2732368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548680"/>
            <a:ext cx="4896544"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4. MARCO TEÓRICO </a:t>
            </a:r>
            <a:endParaRPr lang="en-US" sz="24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3 Rectángulo"/>
              <p:cNvSpPr/>
              <p:nvPr/>
            </p:nvSpPr>
            <p:spPr>
              <a:xfrm>
                <a:off x="733872" y="2132856"/>
                <a:ext cx="6543600"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𝑇</m:t>
                          </m:r>
                        </m:sub>
                      </m:sSub>
                      <m:r>
                        <a:rPr lang="es-ES" i="1">
                          <a:latin typeface="Cambria Math"/>
                        </a:rPr>
                        <m:t>=</m:t>
                      </m:r>
                      <m:sSub>
                        <m:sSubPr>
                          <m:ctrlPr>
                            <a:rPr lang="es-EC" i="1">
                              <a:latin typeface="Cambria Math"/>
                            </a:rPr>
                          </m:ctrlPr>
                        </m:sSubPr>
                        <m:e>
                          <m:r>
                            <a:rPr lang="es-ES" i="1">
                              <a:latin typeface="Cambria Math"/>
                            </a:rPr>
                            <m:t>𝐼</m:t>
                          </m:r>
                        </m:e>
                        <m:sub>
                          <m:r>
                            <a:rPr lang="es-ES" i="1">
                              <a:latin typeface="Cambria Math"/>
                            </a:rPr>
                            <m:t>𝑏</m:t>
                          </m:r>
                        </m:sub>
                      </m:sSub>
                      <m:sSub>
                        <m:sSubPr>
                          <m:ctrlPr>
                            <a:rPr lang="es-EC" i="1">
                              <a:latin typeface="Cambria Math"/>
                            </a:rPr>
                          </m:ctrlPr>
                        </m:sSubPr>
                        <m:e>
                          <m:r>
                            <a:rPr lang="es-ES" i="1">
                              <a:latin typeface="Cambria Math"/>
                            </a:rPr>
                            <m:t>𝑅</m:t>
                          </m:r>
                        </m:e>
                        <m:sub>
                          <m:r>
                            <a:rPr lang="es-ES" i="1">
                              <a:latin typeface="Cambria Math"/>
                            </a:rPr>
                            <m:t>𝑏</m:t>
                          </m:r>
                        </m:sub>
                      </m:sSub>
                      <m:r>
                        <a:rPr lang="es-ES" i="1">
                          <a:latin typeface="Cambria Math"/>
                        </a:rPr>
                        <m:t>+</m:t>
                      </m:r>
                      <m:sSub>
                        <m:sSubPr>
                          <m:ctrlPr>
                            <a:rPr lang="es-EC" i="1">
                              <a:latin typeface="Cambria Math"/>
                            </a:rPr>
                          </m:ctrlPr>
                        </m:sSubPr>
                        <m:e>
                          <m:r>
                            <a:rPr lang="es-ES" i="1">
                              <a:latin typeface="Cambria Math"/>
                            </a:rPr>
                            <m:t>𝐼</m:t>
                          </m:r>
                        </m:e>
                        <m:sub>
                          <m:r>
                            <a:rPr lang="es-ES" i="1">
                              <a:latin typeface="Cambria Math"/>
                            </a:rPr>
                            <m:t>𝑑</m:t>
                          </m:r>
                        </m:sub>
                      </m:sSub>
                      <m:r>
                        <a:rPr lang="es-ES" i="1">
                          <a:latin typeface="Cambria Math"/>
                        </a:rPr>
                        <m:t> </m:t>
                      </m:r>
                      <m:d>
                        <m:dPr>
                          <m:ctrlPr>
                            <a:rPr lang="es-EC" i="1">
                              <a:latin typeface="Cambria Math"/>
                            </a:rPr>
                          </m:ctrlPr>
                        </m:dPr>
                        <m:e>
                          <m:f>
                            <m:fPr>
                              <m:ctrlPr>
                                <a:rPr lang="es-EC" i="1">
                                  <a:latin typeface="Cambria Math"/>
                                </a:rPr>
                              </m:ctrlPr>
                            </m:fPr>
                            <m:num>
                              <m:r>
                                <a:rPr lang="es-ES" i="1">
                                  <a:latin typeface="Cambria Math"/>
                                </a:rPr>
                                <m:t>1+</m:t>
                              </m:r>
                              <m:func>
                                <m:funcPr>
                                  <m:ctrlPr>
                                    <a:rPr lang="es-EC" i="1">
                                      <a:latin typeface="Cambria Math"/>
                                    </a:rPr>
                                  </m:ctrlPr>
                                </m:funcPr>
                                <m:fName>
                                  <m:r>
                                    <m:rPr>
                                      <m:sty m:val="p"/>
                                    </m:rPr>
                                    <a:rPr lang="es-ES">
                                      <a:latin typeface="Cambria Math"/>
                                    </a:rPr>
                                    <m:t>cos</m:t>
                                  </m:r>
                                </m:fName>
                                <m:e>
                                  <m:r>
                                    <a:rPr lang="es-ES" i="1">
                                      <a:latin typeface="Cambria Math"/>
                                    </a:rPr>
                                    <m:t>𝛽</m:t>
                                  </m:r>
                                </m:e>
                              </m:func>
                            </m:num>
                            <m:den>
                              <m:r>
                                <a:rPr lang="es-ES" i="1">
                                  <a:latin typeface="Cambria Math"/>
                                </a:rPr>
                                <m:t>2</m:t>
                              </m:r>
                            </m:den>
                          </m:f>
                        </m:e>
                      </m:d>
                      <m:r>
                        <a:rPr lang="es-ES" i="1">
                          <a:latin typeface="Cambria Math"/>
                        </a:rPr>
                        <m:t>+</m:t>
                      </m:r>
                      <m:d>
                        <m:dPr>
                          <m:ctrlPr>
                            <a:rPr lang="es-EC" i="1">
                              <a:latin typeface="Cambria Math"/>
                            </a:rPr>
                          </m:ctrlPr>
                        </m:dPr>
                        <m:e>
                          <m:sSub>
                            <m:sSubPr>
                              <m:ctrlPr>
                                <a:rPr lang="es-EC" i="1">
                                  <a:latin typeface="Cambria Math"/>
                                </a:rPr>
                              </m:ctrlPr>
                            </m:sSubPr>
                            <m:e>
                              <m:r>
                                <a:rPr lang="es-ES" i="1">
                                  <a:latin typeface="Cambria Math"/>
                                </a:rPr>
                                <m:t>𝐼</m:t>
                              </m:r>
                            </m:e>
                            <m:sub>
                              <m:r>
                                <a:rPr lang="es-ES" i="1">
                                  <a:latin typeface="Cambria Math"/>
                                </a:rPr>
                                <m:t>𝑏</m:t>
                              </m:r>
                            </m:sub>
                          </m:sSub>
                          <m:r>
                            <a:rPr lang="es-ES" i="1">
                              <a:latin typeface="Cambria Math"/>
                            </a:rPr>
                            <m:t>+</m:t>
                          </m:r>
                          <m:sSub>
                            <m:sSubPr>
                              <m:ctrlPr>
                                <a:rPr lang="es-EC" i="1">
                                  <a:latin typeface="Cambria Math"/>
                                </a:rPr>
                              </m:ctrlPr>
                            </m:sSubPr>
                            <m:e>
                              <m:r>
                                <a:rPr lang="es-ES" i="1">
                                  <a:latin typeface="Cambria Math"/>
                                </a:rPr>
                                <m:t>𝐼</m:t>
                              </m:r>
                            </m:e>
                            <m:sub>
                              <m:r>
                                <a:rPr lang="es-ES" i="1">
                                  <a:latin typeface="Cambria Math"/>
                                </a:rPr>
                                <m:t>𝑑</m:t>
                              </m:r>
                            </m:sub>
                          </m:sSub>
                        </m:e>
                      </m:d>
                      <m:r>
                        <a:rPr lang="es-ES" i="1">
                          <a:latin typeface="Cambria Math"/>
                        </a:rPr>
                        <m:t>𝜌</m:t>
                      </m:r>
                      <m:d>
                        <m:dPr>
                          <m:ctrlPr>
                            <a:rPr lang="es-EC" i="1">
                              <a:latin typeface="Cambria Math"/>
                            </a:rPr>
                          </m:ctrlPr>
                        </m:dPr>
                        <m:e>
                          <m:f>
                            <m:fPr>
                              <m:ctrlPr>
                                <a:rPr lang="es-EC" i="1">
                                  <a:latin typeface="Cambria Math"/>
                                </a:rPr>
                              </m:ctrlPr>
                            </m:fPr>
                            <m:num>
                              <m:r>
                                <a:rPr lang="es-ES" i="1">
                                  <a:latin typeface="Cambria Math"/>
                                </a:rPr>
                                <m:t>1−</m:t>
                              </m:r>
                              <m:func>
                                <m:funcPr>
                                  <m:ctrlPr>
                                    <a:rPr lang="es-EC" i="1">
                                      <a:latin typeface="Cambria Math"/>
                                    </a:rPr>
                                  </m:ctrlPr>
                                </m:funcPr>
                                <m:fName>
                                  <m:r>
                                    <m:rPr>
                                      <m:sty m:val="p"/>
                                    </m:rPr>
                                    <a:rPr lang="es-ES">
                                      <a:latin typeface="Cambria Math"/>
                                    </a:rPr>
                                    <m:t>cos</m:t>
                                  </m:r>
                                </m:fName>
                                <m:e>
                                  <m:r>
                                    <a:rPr lang="es-ES" i="1">
                                      <a:latin typeface="Cambria Math"/>
                                    </a:rPr>
                                    <m:t>𝛽</m:t>
                                  </m:r>
                                </m:e>
                              </m:func>
                            </m:num>
                            <m:den>
                              <m:r>
                                <a:rPr lang="es-ES" i="1">
                                  <a:latin typeface="Cambria Math"/>
                                </a:rPr>
                                <m:t>2</m:t>
                              </m:r>
                            </m:den>
                          </m:f>
                        </m:e>
                      </m:d>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733872" y="2132856"/>
                <a:ext cx="6543600" cy="714683"/>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1619672" y="4077072"/>
                <a:ext cx="3319814" cy="4153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𝑄</m:t>
                          </m:r>
                        </m:e>
                        <m:sub>
                          <m:r>
                            <a:rPr lang="es-ES" i="1">
                              <a:latin typeface="Cambria Math"/>
                            </a:rPr>
                            <m:t>𝑢</m:t>
                          </m:r>
                        </m:sub>
                      </m:sSub>
                      <m:r>
                        <a:rPr lang="es-ES" i="1">
                          <a:latin typeface="Cambria Math"/>
                        </a:rPr>
                        <m:t>= </m:t>
                      </m:r>
                      <m:sSub>
                        <m:sSubPr>
                          <m:ctrlPr>
                            <a:rPr lang="es-EC" i="1">
                              <a:latin typeface="Cambria Math"/>
                            </a:rPr>
                          </m:ctrlPr>
                        </m:sSubPr>
                        <m:e>
                          <m:r>
                            <a:rPr lang="es-ES" i="1">
                              <a:latin typeface="Cambria Math"/>
                            </a:rPr>
                            <m:t>𝐴</m:t>
                          </m:r>
                        </m:e>
                        <m:sub>
                          <m:r>
                            <a:rPr lang="es-ES" i="1">
                              <a:latin typeface="Cambria Math"/>
                            </a:rPr>
                            <m:t>𝑐</m:t>
                          </m:r>
                        </m:sub>
                      </m:sSub>
                      <m:sSub>
                        <m:sSubPr>
                          <m:ctrlPr>
                            <a:rPr lang="es-EC" i="1">
                              <a:latin typeface="Cambria Math"/>
                            </a:rPr>
                          </m:ctrlPr>
                        </m:sSubPr>
                        <m:e>
                          <m:r>
                            <a:rPr lang="es-ES" i="1">
                              <a:latin typeface="Cambria Math"/>
                            </a:rPr>
                            <m:t>𝐹</m:t>
                          </m:r>
                        </m:e>
                        <m:sub>
                          <m:r>
                            <a:rPr lang="es-ES" i="1">
                              <a:latin typeface="Cambria Math"/>
                            </a:rPr>
                            <m:t>𝑅</m:t>
                          </m:r>
                        </m:sub>
                      </m:sSub>
                      <m:d>
                        <m:dPr>
                          <m:begChr m:val="["/>
                          <m:endChr m:val="]"/>
                          <m:ctrlPr>
                            <a:rPr lang="es-EC" i="1">
                              <a:latin typeface="Cambria Math"/>
                            </a:rPr>
                          </m:ctrlPr>
                        </m:dPr>
                        <m:e>
                          <m:r>
                            <a:rPr lang="es-EC" b="0" i="1" smtClean="0">
                              <a:latin typeface="Cambria Math"/>
                            </a:rPr>
                            <m:t>𝐼𝑇</m:t>
                          </m:r>
                          <m:r>
                            <a:rPr lang="es-ES" i="1">
                              <a:latin typeface="Cambria Math"/>
                            </a:rPr>
                            <m:t>−</m:t>
                          </m:r>
                          <m:sSub>
                            <m:sSubPr>
                              <m:ctrlPr>
                                <a:rPr lang="es-EC" i="1">
                                  <a:latin typeface="Cambria Math"/>
                                </a:rPr>
                              </m:ctrlPr>
                            </m:sSubPr>
                            <m:e>
                              <m:r>
                                <a:rPr lang="es-ES" i="1">
                                  <a:latin typeface="Cambria Math"/>
                                </a:rPr>
                                <m:t>𝑈</m:t>
                              </m:r>
                            </m:e>
                            <m:sub>
                              <m:r>
                                <a:rPr lang="es-ES" i="1">
                                  <a:latin typeface="Cambria Math"/>
                                </a:rPr>
                                <m:t>𝑐</m:t>
                              </m:r>
                            </m:sub>
                          </m:sSub>
                          <m:d>
                            <m:dPr>
                              <m:ctrlPr>
                                <a:rPr lang="es-EC" i="1">
                                  <a:latin typeface="Cambria Math"/>
                                </a:rPr>
                              </m:ctrlPr>
                            </m:dPr>
                            <m:e>
                              <m:sSub>
                                <m:sSubPr>
                                  <m:ctrlPr>
                                    <a:rPr lang="es-EC" i="1">
                                      <a:latin typeface="Cambria Math"/>
                                    </a:rPr>
                                  </m:ctrlPr>
                                </m:sSubPr>
                                <m:e>
                                  <m:r>
                                    <a:rPr lang="es-ES" i="1">
                                      <a:latin typeface="Cambria Math"/>
                                    </a:rPr>
                                    <m:t>𝑇</m:t>
                                  </m:r>
                                </m:e>
                                <m:sub>
                                  <m:r>
                                    <a:rPr lang="es-ES" i="1">
                                      <a:latin typeface="Cambria Math"/>
                                    </a:rPr>
                                    <m:t>𝑓𝑒</m:t>
                                  </m:r>
                                </m:sub>
                              </m:sSub>
                              <m:r>
                                <a:rPr lang="es-ES" i="1">
                                  <a:latin typeface="Cambria Math"/>
                                </a:rPr>
                                <m:t>−</m:t>
                              </m:r>
                              <m:sSub>
                                <m:sSubPr>
                                  <m:ctrlPr>
                                    <a:rPr lang="es-EC" i="1">
                                      <a:latin typeface="Cambria Math"/>
                                    </a:rPr>
                                  </m:ctrlPr>
                                </m:sSubPr>
                                <m:e>
                                  <m:r>
                                    <a:rPr lang="es-ES" i="1">
                                      <a:latin typeface="Cambria Math"/>
                                    </a:rPr>
                                    <m:t>𝑇</m:t>
                                  </m:r>
                                </m:e>
                                <m:sub>
                                  <m:r>
                                    <a:rPr lang="es-ES" i="1">
                                      <a:latin typeface="Cambria Math"/>
                                    </a:rPr>
                                    <m:t>𝑎</m:t>
                                  </m:r>
                                </m:sub>
                              </m:sSub>
                            </m:e>
                          </m:d>
                        </m:e>
                      </m:d>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1619672" y="4077072"/>
                <a:ext cx="3319814" cy="415307"/>
              </a:xfrm>
              <a:prstGeom prst="rect">
                <a:avLst/>
              </a:prstGeom>
              <a:blipFill rotWithShape="1">
                <a:blip r:embed="rId3"/>
                <a:stretch>
                  <a:fillRect t="-1471" r="-1838" b="-17647"/>
                </a:stretch>
              </a:blipFill>
            </p:spPr>
            <p:txBody>
              <a:bodyPr/>
              <a:lstStyle/>
              <a:p>
                <a:r>
                  <a:rPr lang="es-EC">
                    <a:noFill/>
                  </a:rPr>
                  <a:t> </a:t>
                </a:r>
              </a:p>
            </p:txBody>
          </p:sp>
        </mc:Fallback>
      </mc:AlternateContent>
      <p:sp>
        <p:nvSpPr>
          <p:cNvPr id="6" name="5 Rectángulo"/>
          <p:cNvSpPr/>
          <p:nvPr/>
        </p:nvSpPr>
        <p:spPr>
          <a:xfrm>
            <a:off x="755576" y="1412776"/>
            <a:ext cx="3480440"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Irradiancia</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para</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cielo</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isótropo</a:t>
            </a:r>
            <a:endParaRPr lang="es-EC" dirty="0"/>
          </a:p>
        </p:txBody>
      </p:sp>
      <p:sp>
        <p:nvSpPr>
          <p:cNvPr id="7" name="6 Rectángulo"/>
          <p:cNvSpPr/>
          <p:nvPr/>
        </p:nvSpPr>
        <p:spPr>
          <a:xfrm>
            <a:off x="733872" y="3429000"/>
            <a:ext cx="2634054"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Ecuación</a:t>
            </a:r>
            <a:r>
              <a:rPr lang="en-US" b="1" dirty="0" smtClean="0">
                <a:solidFill>
                  <a:srgbClr val="0070C0"/>
                </a:solidFill>
                <a:latin typeface="Arial" panose="020B0604020202020204" pitchFamily="34" charset="0"/>
                <a:cs typeface="Arial" panose="020B0604020202020204" pitchFamily="34" charset="0"/>
              </a:rPr>
              <a:t> del </a:t>
            </a:r>
            <a:r>
              <a:rPr lang="en-US" b="1" dirty="0" err="1" smtClean="0">
                <a:solidFill>
                  <a:srgbClr val="0070C0"/>
                </a:solidFill>
                <a:latin typeface="Arial" panose="020B0604020202020204" pitchFamily="34" charset="0"/>
                <a:cs typeface="Arial" panose="020B0604020202020204" pitchFamily="34" charset="0"/>
              </a:rPr>
              <a:t>calor</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útil</a:t>
            </a:r>
            <a:endParaRPr lang="es-EC" dirty="0"/>
          </a:p>
        </p:txBody>
      </p:sp>
    </p:spTree>
    <p:extLst>
      <p:ext uri="{BB962C8B-B14F-4D97-AF65-F5344CB8AC3E}">
        <p14:creationId xmlns:p14="http://schemas.microsoft.com/office/powerpoint/2010/main" val="4070184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043609" y="1196752"/>
            <a:ext cx="6336704" cy="3280789"/>
          </a:xfrm>
          <a:prstGeom prst="rect">
            <a:avLst/>
          </a:prstGeom>
          <a:noFill/>
          <a:ln>
            <a:noFill/>
          </a:ln>
        </p:spPr>
      </p:pic>
      <p:sp>
        <p:nvSpPr>
          <p:cNvPr id="2" name="1 Rectángulo"/>
          <p:cNvSpPr/>
          <p:nvPr/>
        </p:nvSpPr>
        <p:spPr>
          <a:xfrm>
            <a:off x="1924030" y="660356"/>
            <a:ext cx="5151923"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BALANCE ENERGÉTICO DEL CALENTADOR </a:t>
            </a:r>
            <a:endParaRPr lang="es-EC" dirty="0"/>
          </a:p>
        </p:txBody>
      </p:sp>
      <mc:AlternateContent xmlns:mc="http://schemas.openxmlformats.org/markup-compatibility/2006" xmlns:a14="http://schemas.microsoft.com/office/drawing/2010/main">
        <mc:Choice Requires="a14">
          <p:sp>
            <p:nvSpPr>
              <p:cNvPr id="3" name="2 Rectángulo"/>
              <p:cNvSpPr/>
              <p:nvPr/>
            </p:nvSpPr>
            <p:spPr>
              <a:xfrm>
                <a:off x="1691680" y="4828711"/>
                <a:ext cx="6264696" cy="426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𝑄</m:t>
                          </m:r>
                        </m:e>
                        <m:sub>
                          <m:r>
                            <a:rPr lang="es-ES" i="1">
                              <a:latin typeface="Cambria Math"/>
                            </a:rPr>
                            <m:t>𝑅</m:t>
                          </m:r>
                          <m:r>
                            <a:rPr lang="es-ES" i="1">
                              <a:latin typeface="Cambria Math"/>
                            </a:rPr>
                            <m:t>,</m:t>
                          </m:r>
                          <m:r>
                            <a:rPr lang="es-ES" i="1">
                              <a:latin typeface="Cambria Math"/>
                            </a:rPr>
                            <m:t>𝑠𝑘𝑦</m:t>
                          </m:r>
                          <m:r>
                            <a:rPr lang="es-ES" i="1">
                              <a:latin typeface="Cambria Math"/>
                            </a:rPr>
                            <m:t>−</m:t>
                          </m:r>
                          <m:r>
                            <a:rPr lang="es-ES" i="1">
                              <a:latin typeface="Cambria Math"/>
                            </a:rPr>
                            <m:t>𝑐</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𝑅</m:t>
                          </m:r>
                          <m:r>
                            <a:rPr lang="es-ES" i="1">
                              <a:latin typeface="Cambria Math"/>
                            </a:rPr>
                            <m:t>,</m:t>
                          </m:r>
                          <m:r>
                            <a:rPr lang="es-ES" i="1">
                              <a:latin typeface="Cambria Math"/>
                            </a:rPr>
                            <m:t>𝑝</m:t>
                          </m:r>
                          <m:r>
                            <a:rPr lang="es-ES" i="1">
                              <a:latin typeface="Cambria Math"/>
                            </a:rPr>
                            <m:t>−</m:t>
                          </m:r>
                          <m:r>
                            <a:rPr lang="es-ES" i="1">
                              <a:latin typeface="Cambria Math"/>
                            </a:rPr>
                            <m:t>𝑐</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𝑐</m:t>
                          </m:r>
                          <m:r>
                            <a:rPr lang="es-ES" i="1">
                              <a:latin typeface="Cambria Math"/>
                            </a:rPr>
                            <m:t>,</m:t>
                          </m:r>
                          <m:r>
                            <a:rPr lang="es-ES" i="1">
                              <a:latin typeface="Cambria Math"/>
                            </a:rPr>
                            <m:t>𝑝</m:t>
                          </m:r>
                          <m:r>
                            <a:rPr lang="es-ES" i="1">
                              <a:latin typeface="Cambria Math"/>
                            </a:rPr>
                            <m:t>−</m:t>
                          </m:r>
                          <m:r>
                            <a:rPr lang="es-ES" i="1">
                              <a:latin typeface="Cambria Math"/>
                            </a:rPr>
                            <m:t>𝑐</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𝑅</m:t>
                          </m:r>
                          <m:r>
                            <a:rPr lang="es-ES" i="1">
                              <a:latin typeface="Cambria Math"/>
                            </a:rPr>
                            <m:t>,</m:t>
                          </m:r>
                          <m:r>
                            <a:rPr lang="es-ES" i="1">
                              <a:latin typeface="Cambria Math"/>
                            </a:rPr>
                            <m:t>𝑐</m:t>
                          </m:r>
                          <m:r>
                            <a:rPr lang="es-ES" i="1">
                              <a:latin typeface="Cambria Math"/>
                            </a:rPr>
                            <m:t>−</m:t>
                          </m:r>
                          <m:r>
                            <a:rPr lang="es-ES" i="1">
                              <a:latin typeface="Cambria Math"/>
                            </a:rPr>
                            <m:t>𝑎</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𝑅</m:t>
                          </m:r>
                          <m:r>
                            <a:rPr lang="es-ES" i="1">
                              <a:latin typeface="Cambria Math"/>
                            </a:rPr>
                            <m:t>,</m:t>
                          </m:r>
                          <m:r>
                            <a:rPr lang="es-ES" i="1">
                              <a:latin typeface="Cambria Math"/>
                            </a:rPr>
                            <m:t>𝑐</m:t>
                          </m:r>
                          <m:r>
                            <a:rPr lang="es-ES" i="1">
                              <a:latin typeface="Cambria Math"/>
                            </a:rPr>
                            <m:t>−</m:t>
                          </m:r>
                          <m:r>
                            <a:rPr lang="es-ES" i="1">
                              <a:latin typeface="Cambria Math"/>
                            </a:rPr>
                            <m:t>𝑝</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𝑐</m:t>
                          </m:r>
                          <m:r>
                            <a:rPr lang="es-ES" i="1">
                              <a:latin typeface="Cambria Math"/>
                            </a:rPr>
                            <m:t>,</m:t>
                          </m:r>
                          <m:r>
                            <a:rPr lang="es-ES" i="1">
                              <a:latin typeface="Cambria Math"/>
                            </a:rPr>
                            <m:t>𝑐</m:t>
                          </m:r>
                          <m:r>
                            <a:rPr lang="es-ES" i="1">
                              <a:latin typeface="Cambria Math"/>
                            </a:rPr>
                            <m:t>−</m:t>
                          </m:r>
                          <m:r>
                            <a:rPr lang="es-ES" i="1">
                              <a:latin typeface="Cambria Math"/>
                            </a:rPr>
                            <m:t>𝑎</m:t>
                          </m:r>
                        </m:sub>
                      </m:sSub>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691680" y="4828711"/>
                <a:ext cx="6264696" cy="426720"/>
              </a:xfrm>
              <a:prstGeom prst="rect">
                <a:avLst/>
              </a:prstGeom>
              <a:blipFill rotWithShape="1">
                <a:blip r:embed="rId4"/>
                <a:stretch>
                  <a:fillRect t="-5714" b="-1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1475656" y="5733256"/>
                <a:ext cx="6048672" cy="4655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sSub>
                            <m:sSubPr>
                              <m:ctrlPr>
                                <a:rPr lang="es-EC" i="1">
                                  <a:latin typeface="Cambria Math"/>
                                </a:rPr>
                              </m:ctrlPr>
                            </m:sSubPr>
                            <m:e>
                              <m:r>
                                <a:rPr lang="es-ES" i="1">
                                  <a:latin typeface="Cambria Math"/>
                                </a:rPr>
                                <m:t>∝</m:t>
                              </m:r>
                            </m:e>
                            <m:sub>
                              <m:r>
                                <a:rPr lang="es-ES" i="1">
                                  <a:latin typeface="Cambria Math"/>
                                </a:rPr>
                                <m:t>𝑝</m:t>
                              </m:r>
                            </m:sub>
                          </m:sSub>
                          <m:r>
                            <a:rPr lang="es-ES" i="1">
                              <a:latin typeface="Cambria Math"/>
                            </a:rPr>
                            <m:t>(</m:t>
                          </m:r>
                          <m:r>
                            <a:rPr lang="es-ES" i="1">
                              <a:latin typeface="Cambria Math"/>
                            </a:rPr>
                            <m:t>𝑄</m:t>
                          </m:r>
                        </m:e>
                        <m:sub>
                          <m:r>
                            <a:rPr lang="es-ES" i="1">
                              <a:latin typeface="Cambria Math"/>
                            </a:rPr>
                            <m:t>𝑅</m:t>
                          </m:r>
                          <m:r>
                            <a:rPr lang="es-ES" i="1">
                              <a:latin typeface="Cambria Math"/>
                            </a:rPr>
                            <m:t>,</m:t>
                          </m:r>
                          <m:r>
                            <a:rPr lang="es-ES" i="1">
                              <a:latin typeface="Cambria Math"/>
                            </a:rPr>
                            <m:t>𝑐</m:t>
                          </m:r>
                          <m:r>
                            <a:rPr lang="es-ES" i="1">
                              <a:latin typeface="Cambria Math"/>
                            </a:rPr>
                            <m:t>−</m:t>
                          </m:r>
                          <m:r>
                            <a:rPr lang="es-ES" i="1">
                              <a:latin typeface="Cambria Math"/>
                            </a:rPr>
                            <m:t>𝑝</m:t>
                          </m:r>
                        </m:sub>
                      </m:sSub>
                      <m:r>
                        <a:rPr lang="es-ES" i="1">
                          <a:latin typeface="Cambria Math"/>
                        </a:rPr>
                        <m:t>+</m:t>
                      </m:r>
                      <m:r>
                        <a:rPr lang="es-ES" i="1">
                          <a:latin typeface="Cambria Math"/>
                        </a:rPr>
                        <m:t>𝜏</m:t>
                      </m:r>
                      <m:r>
                        <a:rPr lang="es-ES" i="1">
                          <a:latin typeface="Cambria Math"/>
                        </a:rPr>
                        <m:t>𝐸</m:t>
                      </m:r>
                      <m:r>
                        <a:rPr lang="es-ES" i="1">
                          <a:latin typeface="Cambria Math"/>
                        </a:rPr>
                        <m:t> </m:t>
                      </m:r>
                      <m:r>
                        <m:rPr>
                          <m:sty m:val="p"/>
                        </m:rPr>
                        <a:rPr lang="es-ES">
                          <a:latin typeface="Cambria Math"/>
                        </a:rPr>
                        <m:t>A</m:t>
                      </m:r>
                      <m:r>
                        <a:rPr lang="es-ES" i="1">
                          <a:latin typeface="Cambria Math"/>
                        </a:rPr>
                        <m:t>𝑝</m:t>
                      </m:r>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𝑅</m:t>
                          </m:r>
                          <m:r>
                            <a:rPr lang="es-ES" i="1">
                              <a:latin typeface="Cambria Math"/>
                            </a:rPr>
                            <m:t>,</m:t>
                          </m:r>
                          <m:r>
                            <a:rPr lang="es-ES" i="1">
                              <a:latin typeface="Cambria Math"/>
                            </a:rPr>
                            <m:t>𝑝</m:t>
                          </m:r>
                          <m:r>
                            <a:rPr lang="es-ES" i="1">
                              <a:latin typeface="Cambria Math"/>
                            </a:rPr>
                            <m:t>−</m:t>
                          </m:r>
                          <m:r>
                            <a:rPr lang="es-ES" i="1">
                              <a:latin typeface="Cambria Math"/>
                            </a:rPr>
                            <m:t>𝑐</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𝑐</m:t>
                          </m:r>
                          <m:r>
                            <a:rPr lang="es-ES" i="1">
                              <a:latin typeface="Cambria Math"/>
                            </a:rPr>
                            <m:t>,</m:t>
                          </m:r>
                          <m:r>
                            <a:rPr lang="es-ES" i="1">
                              <a:latin typeface="Cambria Math"/>
                            </a:rPr>
                            <m:t>𝑝</m:t>
                          </m:r>
                          <m:r>
                            <a:rPr lang="es-ES" i="1">
                              <a:latin typeface="Cambria Math"/>
                            </a:rPr>
                            <m:t>−</m:t>
                          </m:r>
                          <m:r>
                            <a:rPr lang="es-ES" i="1">
                              <a:latin typeface="Cambria Math"/>
                            </a:rPr>
                            <m:t>𝑐</m:t>
                          </m:r>
                        </m:sub>
                      </m:sSub>
                      <m:r>
                        <a:rPr lang="es-ES" i="1">
                          <a:latin typeface="Cambria Math"/>
                        </a:rPr>
                        <m:t>+</m:t>
                      </m:r>
                      <m:sSub>
                        <m:sSubPr>
                          <m:ctrlPr>
                            <a:rPr lang="es-EC" i="1">
                              <a:latin typeface="Cambria Math"/>
                            </a:rPr>
                          </m:ctrlPr>
                        </m:sSubPr>
                        <m:e>
                          <m:r>
                            <a:rPr lang="es-ES" i="1">
                              <a:latin typeface="Cambria Math"/>
                            </a:rPr>
                            <m:t>𝑄</m:t>
                          </m:r>
                        </m:e>
                        <m:sub>
                          <m:r>
                            <a:rPr lang="es-ES" i="1">
                              <a:latin typeface="Cambria Math"/>
                            </a:rPr>
                            <m:t>𝑢𝑡𝑖𝑙</m:t>
                          </m:r>
                        </m:sub>
                      </m:sSub>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475656" y="5733256"/>
                <a:ext cx="6048672" cy="465577"/>
              </a:xfrm>
              <a:prstGeom prst="rect">
                <a:avLst/>
              </a:prstGeom>
              <a:blipFill rotWithShape="1">
                <a:blip r:embed="rId5"/>
                <a:stretch>
                  <a:fillRect t="-5195" b="-2597"/>
                </a:stretch>
              </a:blipFill>
            </p:spPr>
            <p:txBody>
              <a:bodyPr/>
              <a:lstStyle/>
              <a:p>
                <a:r>
                  <a:rPr lang="es-EC">
                    <a:noFill/>
                  </a:rPr>
                  <a:t> </a:t>
                </a:r>
              </a:p>
            </p:txBody>
          </p:sp>
        </mc:Fallback>
      </mc:AlternateContent>
      <p:sp>
        <p:nvSpPr>
          <p:cNvPr id="8" name="7 Rectángulo"/>
          <p:cNvSpPr/>
          <p:nvPr/>
        </p:nvSpPr>
        <p:spPr>
          <a:xfrm>
            <a:off x="344251" y="4459379"/>
            <a:ext cx="1197764"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Cubierta</a:t>
            </a:r>
            <a:r>
              <a:rPr lang="en-US" b="1" dirty="0" smtClean="0">
                <a:solidFill>
                  <a:srgbClr val="0070C0"/>
                </a:solidFill>
                <a:latin typeface="Arial" panose="020B0604020202020204" pitchFamily="34" charset="0"/>
                <a:cs typeface="Arial" panose="020B0604020202020204" pitchFamily="34" charset="0"/>
              </a:rPr>
              <a:t>:</a:t>
            </a:r>
            <a:endParaRPr lang="es-EC" dirty="0"/>
          </a:p>
        </p:txBody>
      </p:sp>
      <p:sp>
        <p:nvSpPr>
          <p:cNvPr id="9" name="8 Rectángulo"/>
          <p:cNvSpPr/>
          <p:nvPr/>
        </p:nvSpPr>
        <p:spPr>
          <a:xfrm>
            <a:off x="344251" y="5733256"/>
            <a:ext cx="1078052"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Tubería</a:t>
            </a:r>
            <a:r>
              <a:rPr lang="en-US" b="1" dirty="0" smtClean="0">
                <a:solidFill>
                  <a:srgbClr val="0070C0"/>
                </a:solidFill>
                <a:latin typeface="Arial" panose="020B0604020202020204" pitchFamily="34" charset="0"/>
                <a:cs typeface="Arial" panose="020B0604020202020204" pitchFamily="34" charset="0"/>
              </a:rPr>
              <a:t>:</a:t>
            </a:r>
            <a:endParaRPr lang="es-EC"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81731" y="778781"/>
            <a:ext cx="5352747" cy="369332"/>
          </a:xfrm>
          <a:prstGeom prst="rect">
            <a:avLst/>
          </a:prstGeom>
        </p:spPr>
        <p:txBody>
          <a:bodyPr wrap="none">
            <a:spAutoFit/>
          </a:bodyPr>
          <a:lstStyle/>
          <a:p>
            <a:pPr algn="ctr"/>
            <a:r>
              <a:rPr lang="en-US" b="1" dirty="0">
                <a:solidFill>
                  <a:srgbClr val="0070C0"/>
                </a:solidFill>
                <a:latin typeface="Arial" panose="020B0604020202020204" pitchFamily="34" charset="0"/>
                <a:cs typeface="Arial" panose="020B0604020202020204" pitchFamily="34" charset="0"/>
              </a:rPr>
              <a:t>5</a:t>
            </a:r>
            <a:r>
              <a:rPr lang="en-US" b="1" dirty="0" smtClean="0">
                <a:solidFill>
                  <a:srgbClr val="0070C0"/>
                </a:solidFill>
                <a:latin typeface="Arial" panose="020B0604020202020204" pitchFamily="34" charset="0"/>
                <a:cs typeface="Arial" panose="020B0604020202020204" pitchFamily="34" charset="0"/>
              </a:rPr>
              <a:t>.- ESTADO DEL </a:t>
            </a:r>
            <a:r>
              <a:rPr lang="en-US" b="1" dirty="0" smtClean="0">
                <a:solidFill>
                  <a:srgbClr val="0070C0"/>
                </a:solidFill>
                <a:latin typeface="Arial" panose="020B0604020202020204" pitchFamily="34" charset="0"/>
                <a:cs typeface="Arial" panose="020B0604020202020204" pitchFamily="34" charset="0"/>
              </a:rPr>
              <a:t>ARTE DE SISTEMAS DE ACS </a:t>
            </a:r>
            <a:endParaRPr lang="en-US" b="1" dirty="0">
              <a:solidFill>
                <a:srgbClr val="0070C0"/>
              </a:solidFill>
              <a:latin typeface="Arial" panose="020B0604020202020204" pitchFamily="34" charset="0"/>
              <a:cs typeface="Arial" panose="020B0604020202020204" pitchFamily="34" charset="0"/>
            </a:endParaRPr>
          </a:p>
        </p:txBody>
      </p:sp>
      <p:sp>
        <p:nvSpPr>
          <p:cNvPr id="2" name="1 Rectángulo"/>
          <p:cNvSpPr/>
          <p:nvPr/>
        </p:nvSpPr>
        <p:spPr>
          <a:xfrm>
            <a:off x="467544" y="1628800"/>
            <a:ext cx="3344185" cy="369332"/>
          </a:xfrm>
          <a:prstGeom prst="rect">
            <a:avLst/>
          </a:prstGeom>
        </p:spPr>
        <p:txBody>
          <a:bodyPr wrap="none">
            <a:spAutoFit/>
          </a:bodyPr>
          <a:lstStyle/>
          <a:p>
            <a:r>
              <a:rPr lang="es-MX" b="1" dirty="0"/>
              <a:t>Calefón de gas de uso doméstico </a:t>
            </a:r>
            <a:endParaRPr lang="es-EC" dirty="0"/>
          </a:p>
        </p:txBody>
      </p:sp>
      <p:pic>
        <p:nvPicPr>
          <p:cNvPr id="4" name="3 Imagen" descr="http://cdn1.anunico-st.com/foto/2012/08/calefones_venta_mantenimiento_y_reparacion-501dc914f061a848943d6008e.jpg"/>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1267" t="3393" r="25113" b="2941"/>
          <a:stretch/>
        </p:blipFill>
        <p:spPr bwMode="auto">
          <a:xfrm>
            <a:off x="1043608" y="2508565"/>
            <a:ext cx="1583055" cy="2765425"/>
          </a:xfrm>
          <a:prstGeom prst="rect">
            <a:avLst/>
          </a:prstGeom>
          <a:noFill/>
          <a:ln>
            <a:noFill/>
          </a:ln>
          <a:extLst>
            <a:ext uri="{53640926-AAD7-44D8-BBD7-CCE9431645EC}">
              <a14:shadowObscured xmlns:a14="http://schemas.microsoft.com/office/drawing/2010/main"/>
            </a:ext>
          </a:extLst>
        </p:spPr>
      </p:pic>
      <p:sp>
        <p:nvSpPr>
          <p:cNvPr id="5" name="4 Rectángulo"/>
          <p:cNvSpPr/>
          <p:nvPr/>
        </p:nvSpPr>
        <p:spPr>
          <a:xfrm>
            <a:off x="4480714" y="1679558"/>
            <a:ext cx="3103350" cy="369332"/>
          </a:xfrm>
          <a:prstGeom prst="rect">
            <a:avLst/>
          </a:prstGeom>
        </p:spPr>
        <p:txBody>
          <a:bodyPr wrap="none">
            <a:spAutoFit/>
          </a:bodyPr>
          <a:lstStyle/>
          <a:p>
            <a:r>
              <a:rPr lang="es-MX" b="1" dirty="0"/>
              <a:t>Colector solar de placa y tubos</a:t>
            </a:r>
            <a:endParaRPr lang="es-EC" dirty="0"/>
          </a:p>
        </p:txBody>
      </p:sp>
      <p:pic>
        <p:nvPicPr>
          <p:cNvPr id="8" name="Picture 1"/>
          <p:cNvPicPr>
            <a:picLocks noChangeAspect="1" noChangeArrowheads="1"/>
          </p:cNvPicPr>
          <p:nvPr/>
        </p:nvPicPr>
        <p:blipFill>
          <a:blip r:embed="rId4"/>
          <a:srcRect/>
          <a:stretch>
            <a:fillRect/>
          </a:stretch>
        </p:blipFill>
        <p:spPr bwMode="auto">
          <a:xfrm>
            <a:off x="3321076" y="2508565"/>
            <a:ext cx="5070581" cy="2671453"/>
          </a:xfrm>
          <a:prstGeom prst="rect">
            <a:avLst/>
          </a:prstGeom>
          <a:noFill/>
          <a:ln w="9525">
            <a:noFill/>
            <a:miter lim="800000"/>
            <a:headEnd/>
            <a:tailEnd/>
          </a:ln>
          <a:effectLst/>
        </p:spPr>
      </p:pic>
    </p:spTree>
    <p:extLst>
      <p:ext uri="{BB962C8B-B14F-4D97-AF65-F5344CB8AC3E}">
        <p14:creationId xmlns:p14="http://schemas.microsoft.com/office/powerpoint/2010/main" val="2570052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26544" y="778781"/>
            <a:ext cx="2463110" cy="369332"/>
          </a:xfrm>
          <a:prstGeom prst="rect">
            <a:avLst/>
          </a:prstGeom>
        </p:spPr>
        <p:txBody>
          <a:bodyPr wrap="none">
            <a:spAutoFit/>
          </a:bodyPr>
          <a:lstStyle/>
          <a:p>
            <a:pPr algn="ctr"/>
            <a:r>
              <a:rPr lang="en-US" b="1" dirty="0" smtClean="0">
                <a:solidFill>
                  <a:srgbClr val="0070C0"/>
                </a:solidFill>
                <a:latin typeface="Arial" panose="020B0604020202020204" pitchFamily="34" charset="0"/>
                <a:cs typeface="Arial" panose="020B0604020202020204" pitchFamily="34" charset="0"/>
              </a:rPr>
              <a:t>ESTADO </a:t>
            </a:r>
            <a:r>
              <a:rPr lang="en-US" b="1" dirty="0" smtClean="0">
                <a:solidFill>
                  <a:srgbClr val="0070C0"/>
                </a:solidFill>
                <a:latin typeface="Arial" panose="020B0604020202020204" pitchFamily="34" charset="0"/>
                <a:cs typeface="Arial" panose="020B0604020202020204" pitchFamily="34" charset="0"/>
              </a:rPr>
              <a:t>DEL ARTE  </a:t>
            </a:r>
            <a:endParaRPr lang="en-US" b="1" dirty="0">
              <a:solidFill>
                <a:srgbClr val="0070C0"/>
              </a:solidFill>
              <a:latin typeface="Arial" panose="020B0604020202020204" pitchFamily="34" charset="0"/>
              <a:cs typeface="Arial" panose="020B0604020202020204" pitchFamily="34" charset="0"/>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755576" y="2328766"/>
            <a:ext cx="2139315" cy="3521710"/>
          </a:xfrm>
          <a:prstGeom prst="rect">
            <a:avLst/>
          </a:prstGeom>
          <a:noFill/>
          <a:ln>
            <a:noFill/>
          </a:ln>
        </p:spPr>
      </p:pic>
      <p:sp>
        <p:nvSpPr>
          <p:cNvPr id="8" name="7 Rectángulo"/>
          <p:cNvSpPr/>
          <p:nvPr/>
        </p:nvSpPr>
        <p:spPr>
          <a:xfrm>
            <a:off x="395536" y="1412776"/>
            <a:ext cx="4572000" cy="646331"/>
          </a:xfrm>
          <a:prstGeom prst="rect">
            <a:avLst/>
          </a:prstGeom>
        </p:spPr>
        <p:txBody>
          <a:bodyPr>
            <a:spAutoFit/>
          </a:bodyPr>
          <a:lstStyle/>
          <a:p>
            <a:r>
              <a:rPr lang="es-MX" b="1" dirty="0"/>
              <a:t>Calentador solar con concentración </a:t>
            </a:r>
            <a:endParaRPr lang="es-MX" b="1" dirty="0" smtClean="0"/>
          </a:p>
          <a:p>
            <a:r>
              <a:rPr lang="es-MX" b="1" dirty="0" smtClean="0"/>
              <a:t>en </a:t>
            </a:r>
            <a:r>
              <a:rPr lang="es-MX" b="1" dirty="0"/>
              <a:t>tres secciones</a:t>
            </a:r>
            <a:endParaRPr lang="es-EC" b="1"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4954924" y="3290156"/>
            <a:ext cx="3419475" cy="2560320"/>
          </a:xfrm>
          <a:prstGeom prst="rect">
            <a:avLst/>
          </a:prstGeom>
          <a:noFill/>
          <a:ln>
            <a:noFill/>
          </a:ln>
        </p:spPr>
      </p:pic>
      <p:sp>
        <p:nvSpPr>
          <p:cNvPr id="10" name="9 Rectángulo"/>
          <p:cNvSpPr/>
          <p:nvPr/>
        </p:nvSpPr>
        <p:spPr>
          <a:xfrm>
            <a:off x="5220072" y="1556792"/>
            <a:ext cx="2943691" cy="646331"/>
          </a:xfrm>
          <a:prstGeom prst="rect">
            <a:avLst/>
          </a:prstGeom>
        </p:spPr>
        <p:txBody>
          <a:bodyPr wrap="none">
            <a:spAutoFit/>
          </a:bodyPr>
          <a:lstStyle/>
          <a:p>
            <a:r>
              <a:rPr lang="es-MX" b="1" dirty="0"/>
              <a:t>Calentador de tubos al vacío </a:t>
            </a:r>
            <a:endParaRPr lang="es-MX" b="1" dirty="0" smtClean="0"/>
          </a:p>
          <a:p>
            <a:r>
              <a:rPr lang="es-MX" b="1" dirty="0" smtClean="0"/>
              <a:t>orientado </a:t>
            </a:r>
            <a:r>
              <a:rPr lang="es-MX" b="1" dirty="0"/>
              <a:t>al Sur</a:t>
            </a:r>
            <a:r>
              <a:rPr lang="es-MX" b="1" baseline="30000" dirty="0"/>
              <a:t> </a:t>
            </a:r>
            <a:endParaRPr lang="es-EC" b="1" dirty="0"/>
          </a:p>
        </p:txBody>
      </p:sp>
    </p:spTree>
    <p:extLst>
      <p:ext uri="{BB962C8B-B14F-4D97-AF65-F5344CB8AC3E}">
        <p14:creationId xmlns:p14="http://schemas.microsoft.com/office/powerpoint/2010/main" val="2702987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3023</TotalTime>
  <Words>1414</Words>
  <Application>Microsoft Office PowerPoint</Application>
  <PresentationFormat>Presentación en pantalla (4:3)</PresentationFormat>
  <Paragraphs>472</Paragraphs>
  <Slides>23</Slides>
  <Notes>1</Notes>
  <HiddenSlides>0</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MARIELLA</dc:creator>
  <cp:lastModifiedBy>PC2</cp:lastModifiedBy>
  <cp:revision>255</cp:revision>
  <dcterms:created xsi:type="dcterms:W3CDTF">2013-12-15T22:37:33Z</dcterms:created>
  <dcterms:modified xsi:type="dcterms:W3CDTF">2015-04-04T17:23:12Z</dcterms:modified>
</cp:coreProperties>
</file>