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theme/themeOverride10.xml" ContentType="application/vnd.openxmlformats-officedocument.themeOverride+xml"/>
  <Override PartName="/ppt/charts/chart18.xml" ContentType="application/vnd.openxmlformats-officedocument.drawingml.chart+xml"/>
  <Override PartName="/ppt/theme/themeOverride11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12.xml" ContentType="application/vnd.openxmlformats-officedocument.themeOverride+xml"/>
  <Override PartName="/ppt/charts/chart23.xml" ContentType="application/vnd.openxmlformats-officedocument.drawingml.chart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62" r:id="rId9"/>
    <p:sldId id="288" r:id="rId10"/>
    <p:sldId id="289" r:id="rId11"/>
    <p:sldId id="315" r:id="rId12"/>
    <p:sldId id="299" r:id="rId13"/>
    <p:sldId id="300" r:id="rId14"/>
    <p:sldId id="301" r:id="rId15"/>
    <p:sldId id="302" r:id="rId16"/>
    <p:sldId id="304" r:id="rId17"/>
    <p:sldId id="305" r:id="rId18"/>
    <p:sldId id="284" r:id="rId19"/>
    <p:sldId id="291" r:id="rId20"/>
    <p:sldId id="292" r:id="rId21"/>
    <p:sldId id="294" r:id="rId22"/>
    <p:sldId id="293" r:id="rId23"/>
    <p:sldId id="295" r:id="rId24"/>
    <p:sldId id="296" r:id="rId25"/>
    <p:sldId id="297" r:id="rId26"/>
    <p:sldId id="298" r:id="rId27"/>
    <p:sldId id="265" r:id="rId28"/>
    <p:sldId id="267" r:id="rId29"/>
    <p:sldId id="268" r:id="rId30"/>
    <p:sldId id="269" r:id="rId31"/>
    <p:sldId id="270" r:id="rId32"/>
    <p:sldId id="271" r:id="rId33"/>
    <p:sldId id="283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272" r:id="rId44"/>
    <p:sldId id="273" r:id="rId45"/>
    <p:sldId id="282" r:id="rId46"/>
    <p:sldId id="317" r:id="rId47"/>
    <p:sldId id="318" r:id="rId48"/>
    <p:sldId id="319" r:id="rId49"/>
    <p:sldId id="320" r:id="rId50"/>
    <p:sldId id="321" r:id="rId51"/>
    <p:sldId id="280" r:id="rId52"/>
    <p:sldId id="281" r:id="rId53"/>
    <p:sldId id="316" r:id="rId5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401" autoAdjust="0"/>
  </p:normalViewPr>
  <p:slideViewPr>
    <p:cSldViewPr snapToGrid="0">
      <p:cViewPr varScale="1">
        <p:scale>
          <a:sx n="74" d="100"/>
          <a:sy n="74" d="100"/>
        </p:scale>
        <p:origin x="9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8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9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1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3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A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Circunferencia de la Población y Muestra de Los niños con problemas de conducta de 9 a 12 años</a:t>
            </a:r>
            <a:r>
              <a:rPr lang="es-EC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10962617054571674"/>
          <c:y val="2.9200722533257516E-3"/>
        </c:manualLayout>
      </c:layout>
      <c:overlay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AR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9525" cap="rnd" cmpd="sng" algn="ctr">
          <a:solidFill>
            <a:schemeClr val="tx1">
              <a:tint val="75000"/>
              <a:shade val="90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0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712935883014641E-2"/>
          <c:y val="0.4462916279951698"/>
          <c:w val="0.94321861452711764"/>
          <c:h val="0.4610749743238629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Gráfico Circular N°1 de la Población y Muestra de Los niños con problemas de conducta de 9 a 12 años.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AR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shade val="9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 210 Niños que no tienen problemas de conducta</c:v>
                </c:pt>
                <c:pt idx="1">
                  <c:v> 30 Niños con problemas de conducta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210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0889183119713339"/>
          <c:y val="0.20154021370783387"/>
          <c:w val="0.80095111861462764"/>
          <c:h val="0.148081276256529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AR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zero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s-EC" sz="1000">
                <a:latin typeface="Times New Roman" pitchFamily="18" charset="0"/>
                <a:cs typeface="Times New Roman" pitchFamily="18" charset="0"/>
              </a:rPr>
              <a:t>5 ¿SÍ  TE SENTISTE MAL</a:t>
            </a:r>
            <a:r>
              <a:rPr lang="es-EC" sz="1000" baseline="0">
                <a:latin typeface="Times New Roman" pitchFamily="18" charset="0"/>
                <a:cs typeface="Times New Roman" pitchFamily="18" charset="0"/>
              </a:rPr>
              <a:t> EN LA ESCUELA </a:t>
            </a:r>
            <a:r>
              <a:rPr lang="es-EC" sz="1000">
                <a:latin typeface="Times New Roman" pitchFamily="18" charset="0"/>
                <a:cs typeface="Times New Roman" pitchFamily="18" charset="0"/>
              </a:rPr>
              <a:t>HUBO ALGUIÉN QUE TE PUDO AYUDAR? </a:t>
            </a:r>
          </a:p>
        </c:rich>
      </c:tx>
      <c:layout>
        <c:manualLayout>
          <c:xMode val="edge"/>
          <c:yMode val="edge"/>
          <c:x val="0.14865572479349959"/>
          <c:y val="3.0017958281530598E-3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5 ¿Sí  te sentiste mal en  el campamento hubo alguién que te pudo ayudar?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23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3813534939072441"/>
          <c:y val="0.16622298683252829"/>
          <c:w val="0.23729299316009558"/>
          <c:h val="7.9642868909168787E-2"/>
        </c:manualLayout>
      </c:layout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1000" b="1">
                <a:latin typeface="Andalus" panose="02020603050405020304" pitchFamily="18" charset="-78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5-¿SI TE SENTISTE</a:t>
            </a:r>
            <a:r>
              <a:rPr lang="en-US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MAL EN EL</a:t>
            </a:r>
            <a:r>
              <a:rPr lang="en-US" sz="1000" baseline="0">
                <a:latin typeface="Times New Roman" pitchFamily="18" charset="0"/>
                <a:cs typeface="Times New Roman" pitchFamily="18" charset="0"/>
              </a:rPr>
              <a:t> CAMPAMENTO HUBO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baseline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ALGUIEN QUE TE PUDO AYUDAR?</a:t>
            </a:r>
          </a:p>
        </c:rich>
      </c:tx>
      <c:layout>
        <c:manualLayout>
          <c:xMode val="edge"/>
          <c:yMode val="edge"/>
          <c:x val="0.13418165181020972"/>
          <c:y val="4.637681159420289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6-¿Si te sientes mal en la escuela crees que alguien te puede ayudar?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27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6¿ALGUNA VEZ TE HAS PELEADO CON ALGUIEN?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7-¿Alguna vez te has peleado con alguien?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12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6 ¿DURANTE EL CAMPAMENTO TE PELEASTE CON ALGUIEN?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6 ¿DURANTE EL CAMPAMENTO TE PELEASTE CON ALGUIEN?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s-EC" sz="1000">
                <a:latin typeface="Times New Roman" pitchFamily="18" charset="0"/>
                <a:cs typeface="Times New Roman" pitchFamily="18" charset="0"/>
              </a:rPr>
              <a:t>7¿A VECES TE PELEAS CON LOS COMPAÑEROS CUANDO TRABAJAS EN GRUPO?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8-¿A VECES TE PELEAS CON LOS COMPAÑEROS CUANDO TRABAJAS EN GRUPO?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7¿PELEASTE CON LOS COMPAÑEROS CUANDO TRABAJASTE EN GRUPO?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11013025481088"/>
          <c:y val="0.36038827499503739"/>
          <c:w val="0.81022285345719391"/>
          <c:h val="0.639099847813141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7¿Peleaste con los compañeros cuando trabajaste en grupo?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BLANCO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</c:v>
                </c:pt>
                <c:pt idx="1">
                  <c:v>25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8¿ERES UNA PERSONA QUE TE GUSTA HACER NUEVOS AMIGOS Y DESCUBRIR NUEVAS AVENTURAS?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9-¿Eres una persona que te gusta hacer nuevos amigos y descubrir nuevas aventuras?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8 ¿EN EL PROGRAMA DE CAMPAMENTO Y RECREACIÓN HICISTE NUEVOS AMIGOS Y DESCUBRISTE NUEVAS AVENTURAS?</a:t>
            </a:r>
          </a:p>
        </c:rich>
      </c:tx>
      <c:layout>
        <c:manualLayout>
          <c:xMode val="edge"/>
          <c:yMode val="edge"/>
          <c:x val="0.14101049868766405"/>
          <c:y val="3.490109765160221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9 ¿EN EL PROGRAMA DE CAMPAMENTO Y RECREACIÓN HICISTE NUEVOS AMIGOS Y DESCUBRISTE NUEVAS AVENTURAS?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27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36051569609652889"/>
          <c:y val="0.18415562760537288"/>
          <c:w val="0.27896810665416238"/>
          <c:h val="9.0391968936899922E-2"/>
        </c:manualLayout>
      </c:layout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9¿DISFRUTAS DE LA NATURALEZA Y TE COMPROMETES A CUIDARLA?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833019609170555E-2"/>
          <c:y val="0.27620644478263745"/>
          <c:w val="0.8102228094584184"/>
          <c:h val="0.6361011050089326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10-¿Disfrutas de la Naturaleza y te commpromete a cuidarla?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9¿DISFRUTASTE DE LA NATURALEZA Y TE COMPROMETISTE A CUIDARLA?</a:t>
            </a:r>
          </a:p>
        </c:rich>
      </c:tx>
      <c:layout>
        <c:manualLayout>
          <c:xMode val="edge"/>
          <c:yMode val="edge"/>
          <c:x val="0.14157562335958004"/>
          <c:y val="3.489531405782651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¿Disfrutaste de la Naturaleza y te comprometiste a cuidarla?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27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 algn="l">
              <a:defRPr lang="es-AR" sz="10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1-¿HA</a:t>
            </a:r>
            <a:r>
              <a:rPr lang="en-US" sz="1000" baseline="0">
                <a:latin typeface="Times New Roman" pitchFamily="18" charset="0"/>
                <a:cs typeface="Times New Roman" pitchFamily="18" charset="0"/>
              </a:rPr>
              <a:t> PARTICIPADO USTED ANTES EN ACTIVIDADES DE RECREACIÓN Y TIEMPO LIBRE?</a:t>
            </a:r>
            <a:endParaRPr lang="en-US" sz="100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96705188992815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BLANCO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14</c:v>
                </c:pt>
                <c:pt idx="1">
                  <c:v>13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10-¿CÓMO CALIFICA SU COMPORTAMIENTO?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4-¿Cómo califica su comportamiento?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Bueno</c:v>
                </c:pt>
                <c:pt idx="1">
                  <c:v>Malo</c:v>
                </c:pt>
                <c:pt idx="2">
                  <c:v>Regular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13</c:v>
                </c:pt>
                <c:pt idx="1">
                  <c:v>3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4124017328645372"/>
          <c:y val="3.5304501323918797E-2"/>
        </c:manualLayout>
      </c:layout>
      <c:overlay val="0"/>
      <c:txPr>
        <a:bodyPr/>
        <a:lstStyle/>
        <a:p>
          <a:pPr>
            <a:defRPr lang="es-AR" sz="1000">
              <a:latin typeface="Times New Roman" pitchFamily="18" charset="0"/>
              <a:cs typeface="Times New Roman" pitchFamily="18" charset="0"/>
            </a:defRPr>
          </a:pPr>
          <a:endParaRPr lang="es-EC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10 ¿CÓMO CALIFICÓ SU COMPORTAMIENTO DURANTE EL CAMPAMENTO?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BUENO</c:v>
                </c:pt>
                <c:pt idx="1">
                  <c:v>MALO</c:v>
                </c:pt>
                <c:pt idx="2">
                  <c:v>REGULAR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6 ¿DURANTE EL CAMPAMENTO TE PELEASTE CON ALGUIEN?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6 ¿DURANTE EL CAMPAMENTO TE PELEASTE CON ALGUIEN?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6¿ALGUNA VEZ TE HAS PELEADO CON ALGUIEN?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975219772707167"/>
          <c:y val="0.34052312871210505"/>
          <c:w val="0.76264065051112739"/>
          <c:h val="0.525749385749385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7-¿Alguna vez te has peleado con alguien?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12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lang="es-AR" sz="10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+mn-lt"/>
              </a:rPr>
              <a:t>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1 ¿DESPUÉS DE HABER PARTICIPADO EN LAS    ACTIVIDADES DE RECREACIÓN Y TIEMPO LIBRE LO VOLVERÍA HACER</a:t>
            </a:r>
            <a:r>
              <a:rPr lang="en-US" sz="1000">
                <a:latin typeface="+mn-lt"/>
              </a:rPr>
              <a:t>?</a:t>
            </a:r>
          </a:p>
        </c:rich>
      </c:tx>
      <c:layout>
        <c:manualLayout>
          <c:xMode val="edge"/>
          <c:yMode val="edge"/>
          <c:x val="0.13987017110628938"/>
          <c:y val="5.043249123870841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1 ¿DESPUÉS DE HABER PARTICIPADO EN LAS ACTIVIDADES DE RECREACIÓN Y TIEMPO LIBRE LO VOLVERÍA HACER?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2-¿LE GUSTARIA PARTICIPAR EN ACTIVIDADES DE RECREACIÓN Y TIEMPO LIBRE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2-¿LE GUSTARIA PARTICIPAR EN ACTIVIDADES DE RECREACIÓN Y TIEMPO LIBRE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BLANCO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24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2 ¿LE GUSTARÍA SEGUIR PARTICIPANDO EN LAS ACTIVIDADES DE RECREACIÓN Y TIEMPO LIBRE?</a:t>
            </a:r>
          </a:p>
        </c:rich>
      </c:tx>
      <c:layout>
        <c:manualLayout>
          <c:xMode val="edge"/>
          <c:yMode val="edge"/>
          <c:x val="9.2779741540804969E-2"/>
          <c:y val="3.044939212022804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 ¿LEÍ GUSTARÍA SEGUIR PARTICIPANDO EN LAS ACTIVIDADES DE RECREACIÓN Y TIEMPO LIBRE?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Calibri" pitchFamily="34" charset="0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3-¿CREE USTED QUE TIENE PROBLEMAS DE CONDUCTA?</a:t>
            </a:r>
          </a:p>
        </c:rich>
      </c:tx>
      <c:layout>
        <c:manualLayout>
          <c:xMode val="edge"/>
          <c:yMode val="edge"/>
          <c:x val="0.10223957742573123"/>
          <c:y val="3.985197836606888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3-¿Cree usted que tiene problemas de conducta?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12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s-ES" sz="1000">
                <a:latin typeface="Times New Roman" pitchFamily="18" charset="0"/>
                <a:cs typeface="Times New Roman" pitchFamily="18" charset="0"/>
              </a:rPr>
              <a:t>3¿CREE USTED QUE TIENE  PROBLEMAS DE CONDUCTA?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3¿CREE USTED QUE TIENE  PROBLEMAS DE CONDUCTA?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BLANCO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19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s-EC" sz="1000">
                <a:latin typeface="Times New Roman" pitchFamily="18" charset="0"/>
                <a:cs typeface="Times New Roman" pitchFamily="18" charset="0"/>
              </a:rPr>
              <a:t>4¿TE GUSTARÍA APRENDER A INSTALAR UNA CARPA?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5-¿Te gustaría aprender a instalar una carpa?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Blanco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23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AR" sz="800">
                <a:latin typeface="+mn-lt"/>
                <a:cs typeface="Andalus" panose="02020603050405020304" pitchFamily="18" charset="-78"/>
              </a:defRPr>
            </a:pPr>
            <a:r>
              <a:rPr lang="en-US" sz="1000">
                <a:latin typeface="Times New Roman" pitchFamily="18" charset="0"/>
                <a:cs typeface="Times New Roman" pitchFamily="18" charset="0"/>
              </a:rPr>
              <a:t>4¿TE GUSTO APRENDER A INSTALAR UNA CARPA?</a:t>
            </a:r>
          </a:p>
        </c:rich>
      </c:tx>
      <c:layout>
        <c:manualLayout>
          <c:xMode val="edge"/>
          <c:yMode val="edge"/>
          <c:x val="0.12756227228491229"/>
          <c:y val="3.034134007585334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4¿Te gusto aprender a instalar una carpa?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AR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28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lang="es-AR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71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44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5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75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94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35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58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51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2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79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5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08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21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00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72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8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85F6-D91F-4427-9BB2-50A725C5C4DF}" type="datetimeFigureOut">
              <a:rPr lang="es-EC" smtClean="0"/>
              <a:t>04/09/2015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883125-C8A8-4B5C-A6FC-7C863B581F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778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26825" r="12148" b="38242"/>
          <a:stretch>
            <a:fillRect/>
          </a:stretch>
        </p:blipFill>
        <p:spPr bwMode="auto">
          <a:xfrm>
            <a:off x="2271617" y="0"/>
            <a:ext cx="6897546" cy="18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41445" y="1876626"/>
            <a:ext cx="10290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</a:t>
            </a:r>
            <a:r>
              <a:rPr lang="es-EC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CIENCIAS HUMANAS Y SOCIALES</a:t>
            </a:r>
            <a:endParaRPr lang="es-EC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ángulo 8"/>
          <p:cNvSpPr>
            <a:spLocks noChangeArrowheads="1"/>
          </p:cNvSpPr>
          <p:nvPr/>
        </p:nvSpPr>
        <p:spPr bwMode="auto">
          <a:xfrm>
            <a:off x="3073163" y="4669244"/>
            <a:ext cx="609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Autores:  	Lcdo. </a:t>
            </a:r>
            <a:r>
              <a:rPr lang="es-EC" sz="2000" b="1" dirty="0">
                <a:cs typeface="Times New Roman" panose="02020603050405020304" pitchFamily="18" charset="0"/>
              </a:rPr>
              <a:t>Aponte Bladimir</a:t>
            </a:r>
            <a:endParaRPr lang="es-EC" sz="2000" b="1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		Lcda</a:t>
            </a:r>
            <a:r>
              <a:rPr lang="es-EC" sz="2000" b="1" dirty="0">
                <a:cs typeface="Times New Roman" panose="02020603050405020304" pitchFamily="18" charset="0"/>
              </a:rPr>
              <a:t>. Moncayo Liliana</a:t>
            </a:r>
          </a:p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Director: 	Dr. Romel Aguirre</a:t>
            </a:r>
            <a:endParaRPr lang="es-EC" sz="2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000" b="1" dirty="0">
                <a:cs typeface="Times New Roman" panose="02020603050405020304" pitchFamily="18" charset="0"/>
              </a:rPr>
              <a:t>Oponente: </a:t>
            </a:r>
            <a:r>
              <a:rPr lang="es-EC" sz="2000" b="1" dirty="0" smtClean="0">
                <a:cs typeface="Times New Roman" panose="02020603050405020304" pitchFamily="18" charset="0"/>
              </a:rPr>
              <a:t>	Msc. Lorena Sandoval</a:t>
            </a:r>
            <a:endParaRPr lang="es-EC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92411" y="2338292"/>
            <a:ext cx="84300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b="1" dirty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MAESTRÍA EN </a:t>
            </a: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RECREACION Y TIEMPO LIBRE </a:t>
            </a:r>
          </a:p>
          <a:p>
            <a:pPr algn="ctr">
              <a:defRPr/>
            </a:pP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V PROMOCION</a:t>
            </a:r>
          </a:p>
          <a:p>
            <a:pPr algn="ctr">
              <a:defRPr/>
            </a:pPr>
            <a:endParaRPr lang="es-EC" b="1" dirty="0" smtClean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TEMA:</a:t>
            </a:r>
          </a:p>
          <a:p>
            <a:pPr algn="ctr">
              <a:defRPr/>
            </a:pP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</a:rPr>
              <a:t>APLICACIÓN 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DE UN PROGRAMA DE CAMPAMENTO Y RECREACIÓN PARA NIÑOS CON PROBLEMAS DE CONDUCTA DE 9 A 12 AÑOS DE LA ESCUELA ING. PATRICIO ESPINOSA </a:t>
            </a: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</a:rPr>
              <a:t>B.</a:t>
            </a:r>
            <a:r>
              <a:rPr lang="es-ES" sz="2000" b="1" dirty="0" smtClean="0">
                <a:solidFill>
                  <a:srgbClr val="FFFFFF"/>
                </a:solidFill>
              </a:rPr>
              <a:t>B.”</a:t>
            </a:r>
            <a:endParaRPr lang="es-EC" sz="3600" b="1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9212" y="504092"/>
            <a:ext cx="8915400" cy="5407130"/>
          </a:xfrm>
        </p:spPr>
        <p:txBody>
          <a:bodyPr>
            <a:normAutofit lnSpcReduction="10000"/>
          </a:bodyPr>
          <a:lstStyle/>
          <a:p>
            <a:r>
              <a:rPr lang="es-E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RECREACIÒN.-</a:t>
            </a:r>
            <a:r>
              <a:rPr lang="es-ES" sz="2600" dirty="0" smtClean="0"/>
              <a:t> </a:t>
            </a:r>
            <a:r>
              <a:rPr lang="es-ES" sz="2600" dirty="0"/>
              <a:t>conjunto de ocupaciones a las que el individuo se entrega de manera totalmente voluntaria sea para descansar, para divertirse, para desarrollar su información o su formación desinteresadamente, tras haberse liberado de sus obligaciones profesionales, familiares y sociales. </a:t>
            </a:r>
            <a:r>
              <a:rPr lang="es-ES" sz="2600" dirty="0" smtClean="0"/>
              <a:t>(J. Dumazedier)</a:t>
            </a:r>
          </a:p>
          <a:p>
            <a:r>
              <a:rPr lang="es-E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RECREACIÒN.-</a:t>
            </a:r>
            <a:r>
              <a:rPr lang="es-ES" sz="2600" dirty="0"/>
              <a:t>Considera al ocio siempre como un requisito necesario para poder llevar una vida humana digna, bella o incluso irreprochable, un cierto grado de ociosidad y de exención de todo contacto con los procesos industriales que sirven a las finalidades cotidianas inmediatas de la vida humana</a:t>
            </a:r>
            <a:r>
              <a:rPr lang="es-ES" sz="2600" dirty="0" smtClean="0"/>
              <a:t>.(Thorstein Veblen)</a:t>
            </a:r>
            <a:endParaRPr lang="es-ES" sz="26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s-ES" sz="2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METODOLOGIA DE LA INVESTIGACIÒN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" y="2152357"/>
            <a:ext cx="8932985" cy="379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TIPO DE INVESTIGACION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" sz="2800" dirty="0" smtClean="0"/>
              <a:t>CUANTITATIVA.- </a:t>
            </a:r>
            <a:r>
              <a:rPr lang="es-ES" sz="2800" dirty="0"/>
              <a:t>por cuanto  recoge y analiza datos sobre variables que generarán un cambio en la conducta de niños de 9 a 12 años de la </a:t>
            </a:r>
            <a:r>
              <a:rPr lang="es-ES" sz="2800" dirty="0" smtClean="0"/>
              <a:t>Escuela </a:t>
            </a:r>
            <a:r>
              <a:rPr lang="es-ES" sz="2800" dirty="0"/>
              <a:t>Ing. Patricio Espinoza.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269" y="2082018"/>
            <a:ext cx="2781112" cy="30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1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DISEÑO DE LA INVESTIGACIÒN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 </a:t>
            </a:r>
            <a:r>
              <a:rPr lang="es-ES" sz="2400" b="1" dirty="0"/>
              <a:t>Cuasi experimental se usó por cuanto se trabajó con un grupo seleccionado usando el pre test y el post </a:t>
            </a:r>
            <a:r>
              <a:rPr lang="es-ES" sz="2400" b="1" dirty="0" smtClean="0"/>
              <a:t>test</a:t>
            </a:r>
            <a:endParaRPr lang="es-ES" sz="2400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7" name="AutoShape 2" descr="data:image/jpeg;base64,/9j/4AAQSkZJRgABAQAAAQABAAD/2wCEAAkGBxMTEhQUExQWFBQXFxYXGBcXGBQcGBoVGhYYFhcdGBUcHSggGBolHBYYITEhJSosLi4vFx8zODMsNygtLisBCgoKDg0OGhAQGjQkHiUxMCwwLDYsNSwsNy83LCwsLSwtLC4sLSwsLCw0LCw3LCw0LDcrLCw3Li8sMS0tLDAtLP/AABEIAMIBAwMBIgACEQEDEQH/xAAcAAEAAQUBAQAAAAAAAAAAAAAABQECBAYHAwj/xABIEAABBAAEAwQGBwUDCwUAAAABAAIDEQQSITEFBlETIkFhBxQyNHFyUnOBkaGxshUjQmLwM8HCCDWCg5Kzw9HS4fEkQ1NUov/EABkBAQADAQEAAAAAAAAAAAAAAAABAgMEBf/EAC4RAAICAQIEBAUEAwAAAAAAAAABAhEDBCESIjFBUWHB8AUTcbHRgZGh4RQjMv/aAAwDAQACEQMRAD8A7iuW89++SfKz9IXUly3nv3yT5WfpCA19ERAFJ8s+9wfWNUYpPln3uD6xqA6+iIgCo5wAJOgGpPkqq17QQQdQdCPJAeHrzLq9auqdfgNq31Gm+qoOIR/S3IGztyLHh0VzcEwG8uvUkk+G5Js7BWjh0d3l8Wnc6FoppGuhA8VblK8xczHRkgBwNmhvrvt9xF9RW6r64ygcwo2b8Kbub8AOqsbw+MVTdiCNXaEXXj1JPxN7qrcBGAAGgAWKFgUdxQ0o9PtTlHMU/aEevfGm41sagajcauAVfX47rN41s7fXy8jr5K08Ni17u4IJt1kEgmzdnVo/op+zo98uxzDV2h12103Kco5io4hHV5tCL2N7hu1Xu4feqnHxjdw8Nda1bnFHYnKLVn7Lh27Nunl4XdfCyTXVVdw6M3bbursuOoblB33rxTlHMe3rDdBYskgeZbd/dRVgxjKLswoCyddjdH4GtOqepMvNlsglwsk0SbJGulkeCtPD49stjQUS4igbALSaIB2Hgo2J3KnHRg1m1zFtAE6jfYeCr67HvmFa6/AWfsoHXyVreHxgg5dRqLJOtV4+SoeHRbFoIF1dmrq66beCnlI5iruIRjd1dbsVpfev2ft6HoqvxzBu7cAjQ7G68NzR030KHAR+Lb23LjdbXrrXn59VaeHRkAZdA0NAt1AC68fCzrvqnKOYvdjWC7dVCzYI0oHp0I08wrf2hHYGbcgDfcjNpe+muiqcEzp4Vu7oB130Gu+isbwyIfw/RO53bWXS/IJyjmLxj4/pDQF3jsNSfuN+Y2T16Oic2jas0dPI6b67bqn7Pj2y+BG7tiMp8emnkNkHD4+93farNq7Wuuu+m6co5ipx8f0gfAVZvw0A3Q46P6XiRdGrBo2aoakferTw6P6I+wkfxF2lHTVxP2q/1Jmvd3JJ31Jq/wBI+5OUcw9dZ18LqjdXl9mr3VruIRgkFwFWPKxdi+orbzHUKg4ZENcuv0rdm3v2rvfXdJOHRG7YDd3qdzuavc9fIdAnKOYyrREVSxVct5798k+Vn6QupLlvPfvknys/SEBr6IiAKT5Z97g+saoxSfLPvcH1jUB19ERAEVCVVAEVpeOo0VyAIqWqoAioChKAqio1wOxvw+1VQBEVCUBVERAEVCVVAEREAREQBERAEREAREQBct5798k+Vn6QupLlvPfvknys/SEBr6IiAKT5Z97g+saoxSfLPvcH1jUB19ERAQ3N8Ln4SVrMMMW85csLiwMc4OBGfM5oc0EZi0nvVXiqcp4d0WHihMUkYjjbrIYNXFz8zQ2J7g2qBod0B7QDoQJpEByjmzk3GTT44xRZo8U/O7vxgu9XwsXqoALhVzuku/CPXQgqbxMHFHTzZRKyJz2hpz4cgMbjYbcw5rF4btDRY2qIOY0TviIDnGMh4hD2j3dobfhoWPaYDK6M8VmGXN1OGki1doMxujmWXhYuKtLQ5srmudhiCX4a4om4+V8rZacMzzhHRNJYHAljtb1O+IgOdcI4bxOFuAiYx0bIoIWS9+F0ebsZWvDm57tr+yNgOsDQiiHZOGwXETGwhsjZ2ianYl+FfUxwmVrm9ndRGbw1O+jW0FviIDnjeG8S7N4j7eFtYhzGmTCdr2phYWZ3MJYQ7Edo4UTucxAOUTHGcNjnSMdE6QBseHOVrog10vrDTNmDt/3WbyN6Wara0QGr8rRY4TSes9pkyuDs7oS18vauLXYcRnMyLs9KfR9nSw4mBwfDuKSTxPmY4MZPFK0SPgcGO9Xx0cpDmvJe3M/D7Bth2jG05dGRAc3dh+M+plv744gnQ5sM0teMOe9YmIfE6bUatI+gW91e8vDeIRmcsbiCJMQ6Q9nLhg85sMxsZYZH01jJGkObpdMrM0EHoKIDSYOG8QL4nzEyObi2uIuLsxCME5pdGDq253EfSo7VakOSGY0Nl9cDwSYywPdE4tuNokGZj3X3w7XQG9GtGg2ZEAREQBERAEREAREQBERAFy3nv3yT5WfpC6kuW89++SfKz9IQGvoiIApPln3uD6xqjFJ8s+9wfWNQHX0REB4zzZV5txatxxGlrF7YDxUWDO9ZXm/G0sCfHNA01Ki55y42Sosknf2s26CpPxUNNUojhzLeAVsPqLOiKwYH7a/lT9tj6Kz/AFFnRUOBj6BTuRsYH7cH0V7R8ZYd7C9cRh4mNLnABoFknYBePDzh5254iHtsi6I1FdfiEp1YtdDOZPYsUR1CqZD0UXiuJQQTRxHMHyVVA13nZRZ+KlnkNBJ2AJPw8VNNC0eJnPRWnEu6Lx4TxWHEtLonZg2gbBFXtuFlSSsBDXOaCdgSAT1oeKNNOhaMd2OcP4V5niZ+iVIdmOip2Q6KARx4v/KqftkdFInDt6BQ3FcBlt7dvEdPNRuSZP7YHRP2uOihFW0sUbNg8VnCyVF8D2KlFKICIikBERAFy3nv3yT5WfpC6kuW89++SfKz9IQGvoiIApPln3uD6xqjFJ8s+9wfWNQHX0REBiY2HNWqjsZTB7Wp2FfmpXELXMbIXP6+ACqyUY7nLNwvDnu1PdHU7/YPBZOCwAb3nau/JSgUJA8MHgWMNgWep1KzXuoHx8l5tWgYjmfE4Z2JEzf3mgis90sYXlzq0q2kfh0W2PG59CkpKPU2XlzmZuKMlAMDS0Ns95xNhwI8CCKrzWq828didiYZI3ue2MtzsFgW12YFp8D4H7Ntb0iDjMhxkUvdLxI2taaTnadaFgWNfHdeXGJTHicQxxHckeCBsD2j7rxqsq207xzySrtt+TXW6TLpseNzafErVO/p7/BvvH+fj2DahbllErDmOasuUeW4eFE8hc0SiSDDAjI4uu2iycpN5tybpR0/Lc7uGtndlDGSTSe1ZMUhhykVeoLHCjSyvR3wUPxgdnI7BscoFXmEkbSWnXSs418jprpWUZKbr/jf9/dGsJ6b/EcZL/a2q8K9t7eV+Tx8VzJiXvjkfJ32C2GmiswBsADxFKZ4nzfi48LA8PGdzsQH21tkRuaB4VpZ+KhOY+EtgfimZi71ePDBrtrzCNpJHwJWy878vRw4HtA9x7MvIaQNTPMxxs9Gix5rfNwyilHZvp+39nFppKGVSmrSe68r3IX0f8yzxvjgAYY3SDMS3va1eo20H4L04pzOMVJDJLGGhm4YTbm2DVnbYjrqfJenKHLxfiZwx4HYOjOv8RdFMALG1OI+wLUMbhZITLDo58ZLCWWQZHF9BugJ1a7w8FXS41BcMnbS6+/I1+IaiOfNLJjjwxb6ff8Am/wuh1riHO8DsK98bzHLlJaHDWwaNHUdQpblniUkmG7WemkZjpV5GjdwGgJon4UuH8UjkYWxODmuDAXMdYIzvke2wfZ7tGvNZvAuNzRBwbI6nNLS12raNtPd2B033WKXFkeKK879/odE9NGGjjqXPduuH7faW/ftvZ3bAY+OZodG4OaRf/keCyCFzHlzmWDCRMAJJklPaFxNtaI3EUdqzVXzFdKw04e0OaQQRehWeSKUml2MOCaipSVXv/LXoQuP4fkNt9k/genwWP6uei2V7QRR1BWD2eU5T4+yevkfNZ0CnCIyAVIrygbS9VKICIikBERAFy3nv3yT5WfpC6kuW89++SfKz9IQGvoiIApPln3uD6xqjFJ8s+9wfWNQHX0REBh8SflaSozhkP8AGdzt5BZfHT3WjqfwCrhtGiuiqyT1P9FerF5t8eqviKAtxgPZyVvkdXxo0uPYzD4qWZjZQC+QECnd3Ie6e8a2zX9oXZwuUYgXM9sj33AXMjaMuWtBretd0bdF26R9Uc+fsa3hOEvhx2HhxUZYHysBFjvAuYA5rmmiLzf3rbPS3wx8ssBijLnPZIwkNO9tLczvDc6nosTA8EkxeIbLJKMsDwWhtl2YZXgOcQQRRFjTdbzj8f2Ya6S3Wa0q9r8VMmo5E49SzlOUayN+V+G3pRF8Lwj38LGFkuOQxvYbo5bc4tOh1qx4qzlfl92FkdJmzOdFHGRVDuNY29/HIFOcNxsUpIjvQAm/CyR/cpJsSwlKSteJKinTNV4tywzEPme8vHbCNrwCAKjILa0sHQfcs7mDhxxWHdA8lrXZdW1fdII3seCmpJGNNOc1p8yAr2gEWNR1UcUtmTSNe4Dw71Z877LjM8OOlVV0B5aladLy1iDjO0LQWPxYlcQ4d2ISF/eutac4UL2811B0Si58bCLBdqCRQF6g0fxCvCcrbREoqlZoXpgxYOJwzOjMx+1zj/w1FTcsSR4fDTxh8plY5z2tY52S3Ag90aNojUnqug8V4FBiB+9ZmsaOGjwN9HbhYWJ4g6KZkDLbB2TWM12cwHu9fZbdrbHk2UV2KSg22/ficywmFdK4HIXajSnd42LaSPZ0vU0voXCQtaxjWNDGhoAaBQAravBc+4VGxkpw7QHOfI17pBdkyO7+nhsfs8SuiOK5c2GEJuSW7O6WuzZ8UMU3tDZe/fh0PRpVJWBwo/18PNeVr0Y+1kYjDk7O3Hj1HX4r2VrVcrIgIiIAiIgC5bz375J8rP0hdSXLee/fJPlZ+kIDX0REAUnyz73B9Y1Rik+Wfe4PrGoDr6IiAieO/wAPwKYJ9sb8B/yXpxpvdB6Gj8CKUbwvEV3T8R/yVX1JJYf1/W6vYvMFXByA9SuVc7MLMa8AlvaNjfYrrk/UbXU37LReeOBT4iWB8TM9ENfq0AR5s2t7jfT4Lo07SluZztU12Od4bGzsbKRI9oc3Pppn1Db8tx+C3rEccfLHlcBRo2Pvv4rTcdNbXh3gXs+wx5m/jQWbhGyMf2cgLXCGO2EjuvaXB23jq37l16fTRxR4W7fWy/xHXvWZfmKKiqql0+y9+WxuHLvFGQ5gb7xBNgnUCtD4CvCltGH41E6MSXTS5zdaGrSWn8lzDF4rIAau3xt/23tZf2ZlLYOS8CP5cVOPvt396ZsMW0/E5IZGlRJczY6Nzw8HSg02RV3Qqvipvg/FImRMYTRA1st3JJNa+a5hzKyTRrXOJJILBR9nUkHfQ1+CkeFueYmuc8uLstk1oXNcaAHTKVgpKeR4adLv7+qPQyaT5elhquNNybVb39vKXp3OmY3iscbiwkZw0Oo9HEgeH8pWoYmUGV79Kc7NlA0G1/G6s+ZKxebcbkxczjrTcNHXm91D8ZAV49ot8OJJX4nn5JtuiS45zI5kJLQA62AHT6QvT4ArUOZcVOZg4SPLWDOaAIjzEtO2+x31V2LldJHFd07FO1rQMa6RrQT8tH7CvVuMbkeDt2TpXHb287q28j+Cpm0sckKTrezt0HxB6TLxuKltVP8AtPtfrtsbByG3NiJHuJcWirO+YNDT+JeuibrR/RlDlge9w1leXX1AJsj/AEi77ltEnE2tdRB+Ipc2ofPXhsZY7at9zPPx/JAsOPiEZ/ir42FkNkadnA/asDQzIyr15QL1VkQEREAREQBct5798k+Vn6QupLlvPfvknys/SEBr6IiAKT5Z97g+saoxSfLPvcH1jUB19ERAY+LaCCDsRS1fFQljqPxB8vAracSVHYyMPFH7CqslGLguIXo7fqpFrgtdliLTR+9Xx4hzdj9iiwbOCrHyUo3AcRLiGkKTexWRBx7m/gUsbp3huaOQgsDbLgcztC0DoQB1pbLx6E+rtkcwNeTGXGhfskanytbyIgo3mHA9tC6MHKTRBrxBB2+xdSztuN9jF4qTo47GScPqSSJSbOvsYkkfg0LoX7BLYBExwc4zGRxOg7wLTlHQCtPHVQOI5Mna3s2U8vLi5w0DS5xN0dwAfwXQW4QgLXNm6cLK48fWzRThu0mmF1l7V119Ek15XovThWBMrHZK0kjJ8NKkB/UvFk2XE4geU3XxKleR25mSV9Ifl/3WmSbUW/oVirdEZzzw9wk7YEFss2GseILCDXmKjv71DR4hxxLmA90Rx0NNHue8XfwAW5c6cNldHHkaX5ZA4hoJNZXtuh5uCheFcsTdu2VwaGu7IuBPeGQkkVXjY+8qMWVLHuxOD4tj150hZDhHRsbkEkjBQ2u8/wBns7KvIvDi6eR8kZ7LKGszDRwytGnUavW+YjAxStyyMa9p8HAEfcVdFhQ3QCgNh0+C5vntQcTX5fNZWDBxsAaxoY0bBoAA+AChOJDvlbG1qheJPGaiSuaRqiMQGle7L4KylQsbHwCUlps38VKqJ5fHdKllddCoREUgIiIAuW89++SfKz9IXUly3nv3yT5WfpCA19ERAFJ8s+9wfWNUYpPln3uD6xqA6+iIgMfFBYEzFLEKmQdFFAgn4clYk3D3DYLaMg6JkCiibNTjiew3lK9/XpfNbLkHRUMLegShZrfrsiubiJDsCfsWw9g3oFcGAeCmmQQDBN0r4r2DJfFTLiBqaA81GYzmHBxf2uKw8fzyxt/NyUDDdE61awvbsK+xY2M9I3CYwc2NhPyFz/wYDahsV6YuDt9mV8nywyD9Yam4Nk9Yf4q5sjui0HEenfAD2MNiXfERNH6yojE+n4f+3gB8XTf4RH/elMHUXyyg+SvbJKuMcT9N/EGuyjC4eK2tcA9srnZXtD2G84FFrgRpsQo3E+lPjcjXuZUbY67Qx4dpDL2zl7XZb80ok72Hy9VjzYN7je/2Lh0nEOYpWSulmxEDWRSTHP8AuCWRlrXhtNacwzg1pp8RcZi+FcTMM0mJxM3chdMwesdq2QMmhhlaXNlORze2BIOulUEog7zPCGavcGfMWj8yoyXmHAssPxmHBHh2sdj4gG18wkqijhJs+ocN6TeEwAh2LaT0YyZ/4tYR+KxcZ6cOFs9n1iX5IwP1uavmhFYg+weRub4uJwPnhY9jWymKpMuaw1j77pIqnj7itiXHP8mvE3hsXH9GVj/9tmX/AIa7GgCIiALRuYuA9viJpDK2NrTG05gTr2bTv4breVpPMPEIGTzxy5xZY7uk0R2bRRG24QiTaWxqbMBEcS3DduO0Lnt1Y7KMjc2bNdEHXx8FNnkwf/ah8fw3/i8Fix4vBCYS240HtymNtHMwtsnrRpZsfG8KHNOeQ5XF3eF7lhonUkfuwOuviqSc10Qwbp/Ndfp2LG8mA7YqE/D4X9LovLh/CRDioCJBJ++a3QUL11Bs2NCvZ/GcIWtGaQZSwjQbsz5fD+c/cEw2NhkxOH7K9ZgSCAABbjoPi8/cqp5L3Wxs1ip09/odGWLieIwx/wBpLGz5ntb+ZXEv8pPO2XCEOcGvjlaWgmjlc06jY+2uJrUyPsHE89cMZ7WOw3+jKxx+5pKh8T6XeEMsetZiPoxTn8clfivlZEB9JYr068NaabHiZPNrIwP/ANSA/gorF+nuMNzRYGVzbrM+QMF71Ya7XTZcCXXeM814OaXDySzRSxN7FzoXnHSnMcMY33h3t9WZle4nu2e7dGy0gZOM9PWLy5o8FExpJAc90j2lwAJFjLZAc015jqsHDelzjOJ7TsWwNyRySOLYzQYxjpHaveReVjiB40sSXnPADNEGyGATyva1kUDQY8RgvVpctCMDK9z3NGUWMt0dvXCc55mlsGExk7cuXuvIEl4KPAv7ZjGOD6ETXtAOjiUBj8Q5u5i/9Rc0zmYdzmSyRQxhjS3c52xjSqN9CCsJ+Oxj8KzEYri2IiMwlMMebEua/sjkdmLHVHbgWjQ7a0NVNPxXFsQ+RzeEyh5MzonvZOOyM8DMPiCLyskzNZYzDukndV4DyjzBHCIWYWMNb2nZySnDl8PaDLJ2Ti8uZmHkeoooDWTyTjJXkTSssPyFz3SyEE4cYm6a1xIMZux0N0Baz8H6N3McDNLG8x4hscsLDm/dCeOJ7yczXhpDw6w2spFlp0W44XkHmEtY04vDRhuUeGYhsRgGcthPanszl75NgDoKyneiHiMocJ+LPpxDnNAme0uGWnFpkaC4ZW6kX3QgOOYzgobJi2maKM4d7mhjy8Pkp7m1GA02Rl1zEbjVb/juH4c4TAlsMGR8WD7Ul3D4WlxLWSl85/8AUh12SW6C7IIBC2qD0CYcnNPjJ5HE25zWsaSTqT3s5sqWwfoP4Wz2u3l+eQD9DWoDn+H4Pwlhne31eXCxvwjTNI/FOd6vJHM2bux+zii+EkAtDRba3F4b+YuFRMidBFH2ghkDc0LXujk9VAYZA6INe71locHEyEAk20HIOx4T0VcIj2wbXH+d8z/wc8hTGF5O4fHRZgsMCPHsYr/2i20BwDhXpDihMJYyUEDB9qGBje07KCaCcWHah2eFwsamPUDRZbeaMdNh3RN4fiZXPhDHShjnOdIcL6rI95MTi4FgaaDmmxqSCQvouDDMZoxjW/K0D8l6oD577Pjk5my8M7szpHPbKHNsSwRwSC3PYQD2TXaUbHRZmL5V5ixbcskeHgBZJGe9FqyQRCQd0vq+xjOlVl0oaLvCID52wnoExxP7yfDMH8plcfuyNH4qXw3+T7t2mO08Q2D/ABGT+5dyRAclw/oEwI9vEYl3wMTR+gqYw3oZ4S32oZJPmll/wFq6EiAhuXeVcHgQ4YSFsWfLmovJdlvLZcSTWY/eplEQBERAFqcDQeLy2L/cjf8A1a2xag3/ADrN9R+fZhAe3MvHo4G/wiyWgANLy6gdG2PpNOtCiNdaWg4b0kxPcXAEAEX3owWixuwxgi9tXeOh2XjzIHSYl4ffcay8oY4DM3tHEuzBvtOIu9aAWsc74Idg6bDGQtY6s7sucNFh1PFENNtNUvUWmhDEptW6vv6M8p6mc8rgnSuu3qjuHLXGmYht00i8od3bzVdFu4dXhr1sg2tdxYri4rT97H/u2rRPQ9j5u+ZCHBze6Xj6LmtDiRrfeeAT4uW9Yk3xZp6yRf7ti4c0FGW3R7nfhm5J31Wxd6YuRp+Jswww5jD4nSWZHEDK8NvZpJ1YFoGD9AWLP9rioGfIJH/mGr6ERYmxxPCf5PzB/a45zvJkIb+Je78lL4b0D8OaQXy4l/lniAP3R3+K6qiA0LD+h3hDd8O5/wA003+FwCmMNyBwtm2Bw5+aNr/1WtlRAYWF4Rh4/wCzgij+SNjfyCzURAEREAREQBERAEREAREQBERAEREAREQBERAEREAWpwtvi0w6wV+Ea2xa7i+Cz+tvxMMkbS5gZT2uOlNvYj6KA1LnLl54f2kYbY3BDS0tux7YoEEmr3HQijrvEo8ZiYjhpIJe9QOWJwd7L22dK/jPloPBdTlwmOcKMmGP+rk/6laMJxD/AOeGvkf+YN/iu3HrHGHBKKfgcWTR3PjjJq+pqvI3LeX2g0lwbmIILWMBDg1rho4khpsad0UTqvTGf54H1sf+7atoiwmOaKa/DAfVyf8AUo+Plec4tuJkkjJztc4NDh7IA0vyC5suWWSXFI6cWKOOPDE25ERZmgREQBERAEREAREQBERAEREAREQBERAFQOHUdPtVVjnBssmjrfidz+RQFZy7TKWjffrpX9fBWTOkFluQ7UDY6Xr4/wDhVGBZVUem56UqjBt8/vPW/wC9AWu7TTVo1Omu2lddd/vSIyWLLCD5m+unXRXept6aaaWepOn3/gOisdg2AE0dLO56f1ogKsMoGpZXXXz+A6K25jt2fj4uPWjt5fmvLu6nI7Yjc0Qf+3j0Co7If4XGxrV9Pw0rodUBJIiIAiIgCIiAIiIAiIgCIiAIiIAiIgCIiAIiIAiIgCIiAIiIAiIgCIiAIiIAiIgCIiA//9k="/>
          <p:cNvSpPr>
            <a:spLocks noChangeAspect="1" noChangeArrowheads="1"/>
          </p:cNvSpPr>
          <p:nvPr/>
        </p:nvSpPr>
        <p:spPr bwMode="auto">
          <a:xfrm>
            <a:off x="155575" y="-2232025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17" y="2166426"/>
            <a:ext cx="4445391" cy="369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7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POBLACIÒN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2"/>
          </p:nvPr>
        </p:nvSpPr>
        <p:spPr>
          <a:xfrm>
            <a:off x="6724357" y="1434905"/>
            <a:ext cx="4780254" cy="4468939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La población universal es de 240 </a:t>
            </a:r>
            <a:r>
              <a:rPr lang="es-ES" sz="3200" dirty="0" smtClean="0"/>
              <a:t>niños de la escuela Ing. Patricio Espinosa </a:t>
            </a:r>
            <a:r>
              <a:rPr lang="es-ES" sz="3200" dirty="0" smtClean="0"/>
              <a:t>B</a:t>
            </a:r>
            <a:r>
              <a:rPr lang="es-ES" sz="3200" dirty="0" smtClean="0"/>
              <a:t>ermeo.</a:t>
            </a:r>
            <a:endParaRPr lang="es-ES" sz="32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86" y="1927274"/>
            <a:ext cx="2602523" cy="32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1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MUESTRA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7190747" y="624110"/>
            <a:ext cx="4313864" cy="5279734"/>
          </a:xfrm>
        </p:spPr>
        <p:txBody>
          <a:bodyPr>
            <a:normAutofit/>
          </a:bodyPr>
          <a:lstStyle/>
          <a:p>
            <a:r>
              <a:rPr lang="es-ES" dirty="0"/>
              <a:t>la muestra seleccionada por las juntas de grado y el DOBE fue de 30 </a:t>
            </a:r>
            <a:r>
              <a:rPr lang="es-ES" dirty="0" smtClean="0"/>
              <a:t>niños de los cuales son: 19 niños y 11niñas </a:t>
            </a:r>
            <a:r>
              <a:rPr lang="es-ES" dirty="0"/>
              <a:t>en </a:t>
            </a:r>
            <a:r>
              <a:rPr lang="es-ES" dirty="0" smtClean="0"/>
              <a:t>edades </a:t>
            </a:r>
            <a:r>
              <a:rPr lang="es-ES" dirty="0"/>
              <a:t>de 9 a 12 años, que tienen las siguientes características: </a:t>
            </a:r>
          </a:p>
          <a:p>
            <a:pPr lvl="0"/>
            <a:r>
              <a:rPr lang="es-ES" dirty="0"/>
              <a:t>Agresividad entre compañeros.</a:t>
            </a:r>
          </a:p>
          <a:p>
            <a:pPr lvl="0"/>
            <a:r>
              <a:rPr lang="es-ES" dirty="0"/>
              <a:t>Irrespeto dentro del aula con su profesor.</a:t>
            </a:r>
          </a:p>
          <a:p>
            <a:pPr lvl="0"/>
            <a:r>
              <a:rPr lang="es-ES" dirty="0"/>
              <a:t>Vienen de hogares desorganizados.</a:t>
            </a:r>
          </a:p>
          <a:p>
            <a:pPr lvl="0"/>
            <a:r>
              <a:rPr lang="es-ES" dirty="0"/>
              <a:t>Poca atención por parte de los Padres</a:t>
            </a:r>
            <a:r>
              <a:rPr lang="es-ES" dirty="0" smtClean="0"/>
              <a:t>.</a:t>
            </a:r>
          </a:p>
          <a:p>
            <a:pPr lvl="0"/>
            <a:r>
              <a:rPr lang="es-ES" dirty="0" smtClean="0"/>
              <a:t>Mas adelante 2 niños desertaron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1114088"/>
              </p:ext>
            </p:extLst>
          </p:nvPr>
        </p:nvGraphicFramePr>
        <p:xfrm>
          <a:off x="2589213" y="1312985"/>
          <a:ext cx="4313237" cy="4598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46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TECNICA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Los instrumentos aplicados en este proyecto fueron la </a:t>
            </a:r>
            <a:r>
              <a:rPr lang="es-ES" sz="2400" dirty="0" smtClean="0"/>
              <a:t>encuesta:  </a:t>
            </a:r>
            <a:r>
              <a:rPr lang="es-ES" sz="2400" dirty="0"/>
              <a:t>P</a:t>
            </a:r>
            <a:r>
              <a:rPr lang="es-ES" sz="2400" dirty="0" smtClean="0"/>
              <a:t>ara </a:t>
            </a:r>
            <a:r>
              <a:rPr lang="es-ES" sz="2400" dirty="0"/>
              <a:t>analizar la incidencia de las actividades </a:t>
            </a:r>
            <a:r>
              <a:rPr lang="es-ES" sz="2400" dirty="0" smtClean="0"/>
              <a:t>recreativas.  </a:t>
            </a:r>
            <a:r>
              <a:rPr lang="es-ES" sz="2400" dirty="0"/>
              <a:t>Y</a:t>
            </a:r>
            <a:r>
              <a:rPr lang="es-ES" sz="2400" dirty="0" smtClean="0"/>
              <a:t> </a:t>
            </a:r>
            <a:r>
              <a:rPr lang="es-ES" sz="2400" dirty="0"/>
              <a:t>el test Psicológico que permite evaluar la </a:t>
            </a:r>
            <a:r>
              <a:rPr lang="es-ES" sz="2400" dirty="0" smtClean="0"/>
              <a:t>conducta.</a:t>
            </a:r>
            <a:endParaRPr lang="es-ES" sz="2400" dirty="0"/>
          </a:p>
          <a:p>
            <a:endParaRPr lang="es-ES" sz="24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43" y="2799471"/>
            <a:ext cx="2391508" cy="248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4" y="436541"/>
            <a:ext cx="8911687" cy="548198"/>
          </a:xfrm>
        </p:spPr>
        <p:txBody>
          <a:bodyPr>
            <a:normAutofit/>
          </a:bodyPr>
          <a:lstStyle/>
          <a:p>
            <a:r>
              <a:rPr lang="es-E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INSTRUMENTO</a:t>
            </a:r>
            <a:endParaRPr lang="es-E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6017228"/>
              </p:ext>
            </p:extLst>
          </p:nvPr>
        </p:nvGraphicFramePr>
        <p:xfrm>
          <a:off x="1770185" y="984738"/>
          <a:ext cx="5132266" cy="5369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47"/>
                <a:gridCol w="4704419"/>
              </a:tblGrid>
              <a:tr h="268627">
                <a:tc>
                  <a:txBody>
                    <a:bodyPr/>
                    <a:lstStyle/>
                    <a:p>
                      <a:pPr indent="252095" algn="just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N</a:t>
                      </a:r>
                      <a:endParaRPr lang="es-ES" sz="9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PREGUNTAS DE LA ENCUESTA FINAL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1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¿Después de haber participado en las Actividades de Recreación y Tiempo Libre lo volvería hacer?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2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¿Le gustaría seguir participar en actividades de Recreación y Tiempo Libre?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3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¿Cree usted que tiene problemas de conducta?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4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¿Te gusto  aprender a instalar una carpa?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8005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5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¿Sí te sentiste mal en el campamento hubo alguien que te pudo ayudar?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6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¿Durante el campamento te peleaste con alguien?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3824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7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¿Peleaste con los compañeros cuando trabajaste en grupo?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5372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8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¿En el programa de campamento y recreación hiciste nuevos amigos y descubriste nuevas aventuras?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295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9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¿Disfrutaste de la Naturaleza y te comprometiste a cuidarla?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  <a:tr h="3983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   10</a:t>
                      </a:r>
                      <a:endParaRPr lang="es-ES" sz="9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¿Cómo califica su comportamiento?</a:t>
                      </a:r>
                      <a:endParaRPr lang="es-ES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7531" marR="57531" marT="0" marB="0"/>
                </a:tc>
              </a:tr>
            </a:tbl>
          </a:graphicData>
        </a:graphic>
      </p:graphicFrame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190747" y="1617785"/>
            <a:ext cx="4313864" cy="4286059"/>
          </a:xfrm>
        </p:spPr>
        <p:txBody>
          <a:bodyPr/>
          <a:lstStyle/>
          <a:p>
            <a:r>
              <a:rPr lang="es-ES" dirty="0" smtClean="0"/>
              <a:t>La encuesta fue un cuestionario con 10 preguntas dicotómicas con   temas de campamento, recreación y conducta con respuestas de si o no y también de bueno, malo, o regular.</a:t>
            </a:r>
          </a:p>
          <a:p>
            <a:r>
              <a:rPr lang="es-ES" dirty="0" smtClean="0"/>
              <a:t>El test HTP que fue aplicado por la psicóloga para seleccionar a los niños.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4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92925" y="624110"/>
            <a:ext cx="8911687" cy="728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smtClean="0"/>
              <a:t>CONDUCTA</a:t>
            </a:r>
            <a:endParaRPr lang="es-ES" b="1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0926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CONDUCTA</a:t>
            </a:r>
            <a:endParaRPr lang="es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9212" y="1533378"/>
            <a:ext cx="8915400" cy="4377844"/>
          </a:xfrm>
        </p:spPr>
        <p:txBody>
          <a:bodyPr>
            <a:normAutofit/>
          </a:bodyPr>
          <a:lstStyle/>
          <a:p>
            <a:pPr algn="just"/>
            <a:r>
              <a:rPr lang="es-ES" sz="2200" b="1" dirty="0"/>
              <a:t>Test H.T.P</a:t>
            </a:r>
            <a:r>
              <a:rPr lang="es-ES" b="1" dirty="0"/>
              <a:t>: </a:t>
            </a:r>
            <a:r>
              <a:rPr lang="es-ES" sz="2400" dirty="0"/>
              <a:t>El test de la casa/árbol/persona es un test proyectivo basado en la técnica gráfica del dibujo, a través del cual podemos realizar una evaluación global de la </a:t>
            </a:r>
            <a:r>
              <a:rPr lang="es-ES" sz="2400" dirty="0" smtClean="0"/>
              <a:t>personalidad, y </a:t>
            </a:r>
            <a:r>
              <a:rPr lang="es-ES" sz="2400" dirty="0"/>
              <a:t>su estado de </a:t>
            </a:r>
            <a:r>
              <a:rPr lang="es-ES" sz="2400" dirty="0" smtClean="0"/>
              <a:t>ánimo. </a:t>
            </a:r>
            <a:r>
              <a:rPr lang="es-ES" sz="2400" dirty="0"/>
              <a:t>La realización de dibujos es una forma de lenguaje simbólico que ayuda a expresar de manera bastante inconsciente los rasgos más íntimos de nuestra personalidad.</a:t>
            </a:r>
          </a:p>
          <a:p>
            <a:pPr algn="just"/>
            <a:r>
              <a:rPr lang="es-ES" sz="2400" dirty="0" smtClean="0"/>
              <a:t>Es </a:t>
            </a:r>
            <a:r>
              <a:rPr lang="es-ES" sz="2400" dirty="0"/>
              <a:t>un test muy valioso por el hecho de poder aplicarse a personas de todas las edades, desde niños a adultos. </a:t>
            </a:r>
            <a:r>
              <a:rPr lang="es-ES" sz="2400" dirty="0" smtClean="0"/>
              <a:t>(</a:t>
            </a:r>
            <a:r>
              <a:rPr lang="es-ES" sz="2400" dirty="0" err="1" smtClean="0"/>
              <a:t>John.N.Buck</a:t>
            </a:r>
            <a:r>
              <a:rPr lang="es-ES" sz="2400" dirty="0" smtClean="0"/>
              <a:t> </a:t>
            </a:r>
            <a:r>
              <a:rPr lang="es-ES" sz="2400" dirty="0"/>
              <a:t>2008)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1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26388"/>
          </a:xfrm>
        </p:spPr>
        <p:txBody>
          <a:bodyPr/>
          <a:lstStyle/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CARACTERÌSTICAS</a:t>
            </a:r>
            <a:r>
              <a:rPr lang="es-ES" dirty="0" smtClean="0"/>
              <a:t> </a:t>
            </a:r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DEL TEST  HTP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Para la calificación del Test, la Psicóloga de la institución se apoya en  los siguientes parámetros:</a:t>
            </a:r>
            <a:endParaRPr lang="es-ES" dirty="0"/>
          </a:p>
          <a:p>
            <a:pPr lvl="0"/>
            <a:r>
              <a:rPr lang="es-MX" dirty="0"/>
              <a:t>Ubicación de los dibujos,</a:t>
            </a:r>
            <a:endParaRPr lang="es-ES" dirty="0"/>
          </a:p>
          <a:p>
            <a:pPr lvl="0"/>
            <a:r>
              <a:rPr lang="es-MX" dirty="0"/>
              <a:t>tamaño,</a:t>
            </a:r>
            <a:endParaRPr lang="es-ES" dirty="0"/>
          </a:p>
          <a:p>
            <a:pPr lvl="0"/>
            <a:r>
              <a:rPr lang="es-MX" dirty="0"/>
              <a:t>perspectiva,</a:t>
            </a:r>
            <a:endParaRPr lang="es-ES" dirty="0"/>
          </a:p>
          <a:p>
            <a:pPr lvl="0"/>
            <a:r>
              <a:rPr lang="es-MX" dirty="0"/>
              <a:t>presión,</a:t>
            </a:r>
            <a:endParaRPr lang="es-ES" dirty="0"/>
          </a:p>
          <a:p>
            <a:pPr lvl="0"/>
            <a:r>
              <a:rPr lang="es-MX" dirty="0"/>
              <a:t>trazo, </a:t>
            </a:r>
            <a:endParaRPr lang="es-ES" dirty="0"/>
          </a:p>
          <a:p>
            <a:pPr lvl="0"/>
            <a:r>
              <a:rPr lang="es-MX" dirty="0"/>
              <a:t>ritmo,</a:t>
            </a:r>
            <a:endParaRPr lang="es-ES" dirty="0"/>
          </a:p>
          <a:p>
            <a:pPr lvl="0"/>
            <a:r>
              <a:rPr lang="es-MX" dirty="0"/>
              <a:t>velocidad.</a:t>
            </a:r>
            <a:endParaRPr lang="es-ES" dirty="0"/>
          </a:p>
          <a:p>
            <a:endParaRPr lang="es-ES" dirty="0"/>
          </a:p>
        </p:txBody>
      </p:sp>
      <p:pic>
        <p:nvPicPr>
          <p:cNvPr id="7" name="6 Marcador de contenido" descr="C:\Users\Liliana\Documents\Scanned Documents\Imagen (5)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9620" y="1806406"/>
            <a:ext cx="3561719" cy="41640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7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8616" y="191069"/>
            <a:ext cx="1104103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PLANTEAMIENTO </a:t>
            </a:r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DEL PROBLEMA</a:t>
            </a:r>
            <a:endParaRPr lang="es-EC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57" y="901267"/>
            <a:ext cx="4168146" cy="2947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323834" y="4258100"/>
            <a:ext cx="9430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Dentro de nuestra experiencia como maestros, se ha detectado una conducta agresiva en niños por varios motivos entre ellos encontramos: falta de valores, el abandono familiar, maltrato físico verbal y psicológico, hogares desorganizados entre otras.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7725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589212" y="1772530"/>
            <a:ext cx="8915400" cy="3938954"/>
          </a:xfrm>
        </p:spPr>
        <p:txBody>
          <a:bodyPr>
            <a:normAutofit fontScale="85000" lnSpcReduction="20000"/>
          </a:bodyPr>
          <a:lstStyle/>
          <a:p>
            <a:r>
              <a:rPr lang="es-MX" sz="2600" dirty="0" smtClean="0"/>
              <a:t> </a:t>
            </a:r>
            <a:r>
              <a:rPr lang="es-MX" sz="2600" b="1" dirty="0"/>
              <a:t>Ubicación de los dibujos</a:t>
            </a:r>
            <a:r>
              <a:rPr lang="es-MX" sz="2600" dirty="0"/>
              <a:t>: Sea del árbol casa o figura </a:t>
            </a:r>
            <a:r>
              <a:rPr lang="es-MX" sz="2600" dirty="0" smtClean="0"/>
              <a:t>      humana</a:t>
            </a:r>
            <a:r>
              <a:rPr lang="es-MX" sz="2600" dirty="0"/>
              <a:t>, tomamos en cuenta su situación.</a:t>
            </a:r>
            <a:endParaRPr lang="es-ES" sz="2600" dirty="0"/>
          </a:p>
          <a:p>
            <a:pPr marL="800100" lvl="1" indent="-342900">
              <a:buFont typeface="+mj-lt"/>
              <a:buAutoNum type="alphaLcParenR"/>
            </a:pPr>
            <a:r>
              <a:rPr lang="es-MX" sz="2600" dirty="0"/>
              <a:t>parte superior: el individuo tenderá a la fantasía.</a:t>
            </a:r>
            <a:endParaRPr lang="es-ES" sz="2600" dirty="0"/>
          </a:p>
          <a:p>
            <a:pPr marL="800100" lvl="1" indent="-342900">
              <a:buFont typeface="+mj-lt"/>
              <a:buAutoNum type="alphaLcParenR"/>
            </a:pPr>
            <a:r>
              <a:rPr lang="es-MX" sz="2600" dirty="0" smtClean="0"/>
              <a:t>Hacia </a:t>
            </a:r>
            <a:r>
              <a:rPr lang="es-MX" sz="2600" dirty="0"/>
              <a:t>la izquierda: Individuo in­trovertido, con dificultad para el con­tacto social, subjetivo e idealista.</a:t>
            </a:r>
            <a:endParaRPr lang="es-ES" sz="2600" dirty="0"/>
          </a:p>
          <a:p>
            <a:pPr marL="800100" lvl="1" indent="-342900">
              <a:buFont typeface="+mj-lt"/>
              <a:buAutoNum type="alphaLcParenR"/>
            </a:pPr>
            <a:r>
              <a:rPr lang="es-MX" sz="2600" dirty="0" smtClean="0"/>
              <a:t>Parte inferior: tendrá un buen contacto con la realidad.</a:t>
            </a:r>
            <a:endParaRPr lang="es-ES" sz="2600" dirty="0" smtClean="0"/>
          </a:p>
          <a:p>
            <a:pPr marL="800100" lvl="1" indent="-342900">
              <a:buFont typeface="+mj-lt"/>
              <a:buAutoNum type="alphaLcParenR"/>
            </a:pPr>
            <a:r>
              <a:rPr lang="es-MX" sz="2600" dirty="0" smtClean="0"/>
              <a:t>Hacia </a:t>
            </a:r>
            <a:r>
              <a:rPr lang="es-MX" sz="2600" dirty="0"/>
              <a:t>la derecha: Individuo extrovertido, expansivo, con buena y adecuada adaptación social.</a:t>
            </a:r>
            <a:endParaRPr lang="es-ES" sz="2600" dirty="0"/>
          </a:p>
          <a:p>
            <a:pPr marL="800100" lvl="1" indent="-342900">
              <a:buFont typeface="+mj-lt"/>
              <a:buAutoNum type="alphaLcParenR"/>
            </a:pPr>
            <a:r>
              <a:rPr lang="es-MX" sz="2600" dirty="0"/>
              <a:t>Parte central: individuo equili­brado, adaptado y con buena capacidad de auto dirección.</a:t>
            </a:r>
            <a:endParaRPr lang="es-ES" sz="2600" dirty="0"/>
          </a:p>
          <a:p>
            <a:pPr marL="0" indent="0">
              <a:buNone/>
            </a:pPr>
            <a:r>
              <a:rPr lang="es-MX" sz="2600" dirty="0"/>
              <a:t> </a:t>
            </a:r>
            <a:endParaRPr lang="es-ES" sz="26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4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64013"/>
          </a:xfrm>
        </p:spPr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sz="2400" b="1" dirty="0"/>
              <a:t>Perspectiva</a:t>
            </a:r>
            <a:r>
              <a:rPr lang="es-MX" sz="2400" dirty="0"/>
              <a:t>: Estudia el concepto de sí mismo, como se ve el individuo que está realizando el dibujo.</a:t>
            </a:r>
            <a:endParaRPr lang="es-ES" sz="2400" dirty="0"/>
          </a:p>
          <a:p>
            <a:r>
              <a:rPr lang="es-MX" sz="2400" dirty="0"/>
              <a:t>a)	Proyección frontal: existe un buen conocimiento de sí mismo.</a:t>
            </a:r>
            <a:endParaRPr lang="es-ES" sz="2400" dirty="0"/>
          </a:p>
          <a:p>
            <a:r>
              <a:rPr lang="es-MX" sz="2400" dirty="0"/>
              <a:t>b)	Visión de pájaro: existe sentimientos de rebeldía y desconfianza.</a:t>
            </a:r>
            <a:endParaRPr lang="es-ES" sz="2400" dirty="0"/>
          </a:p>
          <a:p>
            <a:r>
              <a:rPr lang="es-MX" sz="2400" dirty="0"/>
              <a:t>c)	Visión de gusano: Existe sentimientos de inseguridad, rechazo y depresión.</a:t>
            </a:r>
            <a:endParaRPr lang="es-ES" sz="2400" dirty="0"/>
          </a:p>
          <a:p>
            <a:r>
              <a:rPr lang="es-MX" sz="2400" dirty="0"/>
              <a:t>d)	Proyección de lejanía: existen problemas de rechazo, especialmente  familiar</a:t>
            </a:r>
            <a:endParaRPr lang="es-ES" sz="2400" dirty="0"/>
          </a:p>
          <a:p>
            <a:r>
              <a:rPr lang="es-MX" sz="2400" dirty="0"/>
              <a:t>e)	Perfil completo: existe evasión, desconfianza, oposición y una inadecuación en sus contactos interpersonales.	</a:t>
            </a:r>
            <a:endParaRPr lang="es-ES" sz="2400" dirty="0"/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3086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09268"/>
          </a:xfrm>
        </p:spPr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9212" y="1561514"/>
            <a:ext cx="8915400" cy="4093698"/>
          </a:xfrm>
        </p:spPr>
        <p:txBody>
          <a:bodyPr>
            <a:normAutofit/>
          </a:bodyPr>
          <a:lstStyle/>
          <a:p>
            <a:r>
              <a:rPr lang="es-MX" sz="2400" b="1" dirty="0"/>
              <a:t>Tamaño</a:t>
            </a:r>
            <a:r>
              <a:rPr lang="es-MX" sz="2400" dirty="0"/>
              <a:t>: Está relacionado con la relación o	adaptación dinámica que </a:t>
            </a:r>
            <a:r>
              <a:rPr lang="es-MX" sz="2400" dirty="0" smtClean="0"/>
              <a:t>el</a:t>
            </a:r>
            <a:r>
              <a:rPr lang="es-ES" sz="2400" dirty="0"/>
              <a:t> </a:t>
            </a:r>
            <a:r>
              <a:rPr lang="es-MX" sz="2400" dirty="0" smtClean="0"/>
              <a:t>Individuo </a:t>
            </a:r>
            <a:r>
              <a:rPr lang="es-MX" sz="2400" dirty="0"/>
              <a:t>presenta con la realidad.</a:t>
            </a:r>
            <a:endParaRPr lang="es-ES" sz="2400" dirty="0"/>
          </a:p>
          <a:p>
            <a:r>
              <a:rPr lang="es-MX" sz="2400" dirty="0"/>
              <a:t>a)	normal los 3/4 de la hoja</a:t>
            </a:r>
            <a:endParaRPr lang="es-ES" sz="2400" dirty="0"/>
          </a:p>
          <a:p>
            <a:r>
              <a:rPr lang="es-MX" sz="2400" dirty="0"/>
              <a:t>b)	Pequeño: existen sentimientos de inferioridad, tendencia a la introversión, rechazo hacia sí mismo, depresión y un nivel de energía bajo.</a:t>
            </a:r>
            <a:endParaRPr lang="es-ES" sz="2400" dirty="0"/>
          </a:p>
          <a:p>
            <a:r>
              <a:rPr lang="es-MX" sz="2400" dirty="0"/>
              <a:t>c)	Grande: Sujeto expansivo, un tanto vanidoso, orgulloso, puede ser un signo de agresividad. 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5303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400" b="1" dirty="0" smtClean="0"/>
              <a:t> </a:t>
            </a:r>
            <a:r>
              <a:rPr lang="es-MX" sz="2400" b="1" dirty="0"/>
              <a:t>Presión</a:t>
            </a:r>
            <a:r>
              <a:rPr lang="es-MX" sz="2400" dirty="0"/>
              <a:t>:</a:t>
            </a:r>
            <a:endParaRPr lang="es-ES" sz="2400" dirty="0"/>
          </a:p>
          <a:p>
            <a:r>
              <a:rPr lang="es-MX" sz="2400" dirty="0"/>
              <a:t>a)	Fuerte: existe seguridad, autoridad, energía e impulso. </a:t>
            </a:r>
            <a:endParaRPr lang="es-ES" sz="2400" dirty="0"/>
          </a:p>
          <a:p>
            <a:r>
              <a:rPr lang="es-MX" sz="2400" dirty="0"/>
              <a:t>b)	Débil: existe inseguridad en las re­laciones con el medio, delicadeza, debilidad e impresionabilidad con el me­dio.</a:t>
            </a:r>
            <a:endParaRPr lang="es-ES" sz="2400" dirty="0"/>
          </a:p>
          <a:p>
            <a:r>
              <a:rPr lang="es-MX" sz="2400" dirty="0"/>
              <a:t>c)	Fluctuación u oscilación: La persona cambia de estado de ánimo, es inestable, impulsiva y de humor va­riable.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611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589212" y="1477108"/>
            <a:ext cx="8915400" cy="4434114"/>
          </a:xfrm>
        </p:spPr>
        <p:txBody>
          <a:bodyPr>
            <a:normAutofit lnSpcReduction="10000"/>
          </a:bodyPr>
          <a:lstStyle/>
          <a:p>
            <a:r>
              <a:rPr lang="es-MX" sz="2400" b="1" dirty="0"/>
              <a:t>Trazo</a:t>
            </a:r>
            <a:r>
              <a:rPr lang="es-MX" sz="2400" dirty="0"/>
              <a:t>:</a:t>
            </a:r>
            <a:endParaRPr lang="es-ES" sz="2400" dirty="0"/>
          </a:p>
          <a:p>
            <a:r>
              <a:rPr lang="es-MX" sz="2400" dirty="0"/>
              <a:t>a) Continuado: seguridad, prisa y desinhibición en sus actuaciones.                                                 </a:t>
            </a:r>
            <a:endParaRPr lang="es-MX" sz="2400" dirty="0" smtClean="0"/>
          </a:p>
          <a:p>
            <a:r>
              <a:rPr lang="es-MX" sz="2400" dirty="0" smtClean="0"/>
              <a:t>   </a:t>
            </a:r>
            <a:r>
              <a:rPr lang="es-MX" sz="2400" dirty="0"/>
              <a:t>b) Entrecortado: impulsividad, humor variable y sensibilidad.</a:t>
            </a:r>
            <a:endParaRPr lang="es-ES" sz="2400" dirty="0"/>
          </a:p>
          <a:p>
            <a:r>
              <a:rPr lang="es-MX" sz="2400" dirty="0"/>
              <a:t>c) Poroso: El sujeto es inestable, inseguro, con sentimientos de culpa y 	con exceso de sensibilidad.</a:t>
            </a:r>
            <a:endParaRPr lang="es-ES" sz="2400" dirty="0"/>
          </a:p>
          <a:p>
            <a:r>
              <a:rPr lang="es-MX" sz="2400" dirty="0"/>
              <a:t>d) Predominio de trazo horizontal habrá en el sujeto: Decisión, masculinidad e hiperactividad</a:t>
            </a:r>
            <a:r>
              <a:rPr lang="es-MX" sz="2400" dirty="0" smtClean="0"/>
              <a:t>.</a:t>
            </a:r>
          </a:p>
          <a:p>
            <a:r>
              <a:rPr lang="es-MX" sz="2400" dirty="0"/>
              <a:t>e)	Predominio de trazo vertical el individuo será: inseguro con hipo actividad y feminidad.</a:t>
            </a:r>
            <a:endParaRPr lang="es-ES" sz="2400" dirty="0"/>
          </a:p>
          <a:p>
            <a:endParaRPr lang="es-ES" sz="24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67065"/>
          </a:xfrm>
        </p:spPr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589212" y="1420837"/>
            <a:ext cx="8915400" cy="4490385"/>
          </a:xfrm>
        </p:spPr>
        <p:txBody>
          <a:bodyPr>
            <a:normAutofit/>
          </a:bodyPr>
          <a:lstStyle/>
          <a:p>
            <a:r>
              <a:rPr lang="es-MX" b="1" dirty="0"/>
              <a:t>. </a:t>
            </a:r>
            <a:r>
              <a:rPr lang="es-MX" sz="2000" b="1" dirty="0"/>
              <a:t>Ritmo</a:t>
            </a:r>
            <a:r>
              <a:rPr lang="es-MX" sz="2000" dirty="0"/>
              <a:t>:</a:t>
            </a:r>
            <a:endParaRPr lang="es-ES" sz="2000" dirty="0"/>
          </a:p>
          <a:p>
            <a:r>
              <a:rPr lang="es-MX" sz="2000" dirty="0"/>
              <a:t>Para calificar este parámetro es necesaria la observación del sujeto que está evaluando la prueba.</a:t>
            </a:r>
            <a:endParaRPr lang="es-ES" sz="2000" dirty="0"/>
          </a:p>
          <a:p>
            <a:r>
              <a:rPr lang="es-MX" sz="2000" dirty="0"/>
              <a:t>a)	Cuando es un ritmo Libre será: es un sujeto desinhibido.</a:t>
            </a:r>
            <a:endParaRPr lang="es-ES" sz="2000" dirty="0"/>
          </a:p>
          <a:p>
            <a:r>
              <a:rPr lang="es-ES" sz="2000" dirty="0"/>
              <a:t>b)	Cuando es de manera corta y esquemática: presenta ansiedad e incertidumbre.</a:t>
            </a:r>
          </a:p>
          <a:p>
            <a:r>
              <a:rPr lang="es-MX" sz="2000" dirty="0"/>
              <a:t>c)	Predominio de las líneas curvas: Dulzura y sensibilidad.</a:t>
            </a:r>
            <a:endParaRPr lang="es-ES" sz="2000" dirty="0"/>
          </a:p>
          <a:p>
            <a:r>
              <a:rPr lang="es-MX" sz="2000" dirty="0"/>
              <a:t>d)	Cuando es un trazo anguloso: terquedad, actividad y una lucha o conflicto interno </a:t>
            </a:r>
            <a:endParaRPr lang="es-ES" sz="2000" dirty="0"/>
          </a:p>
          <a:p>
            <a:r>
              <a:rPr lang="es-MX" sz="2000" dirty="0"/>
              <a:t>e)	Cuando son líneas rectas: predominio del razonamiento.</a:t>
            </a:r>
            <a:endParaRPr lang="es-ES" sz="20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50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PARAMETROS GENERALES DEL TEST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200" b="1" dirty="0"/>
              <a:t>Velocidad:</a:t>
            </a:r>
            <a:endParaRPr lang="es-ES" sz="3200" dirty="0"/>
          </a:p>
          <a:p>
            <a:r>
              <a:rPr lang="es-MX" sz="3200" dirty="0"/>
              <a:t>a)	Cuando es de manera rápida:   prisa, impaciencia y angustia.</a:t>
            </a:r>
            <a:endParaRPr lang="es-ES" sz="3200" dirty="0"/>
          </a:p>
          <a:p>
            <a:r>
              <a:rPr lang="es-MX" sz="3200" dirty="0"/>
              <a:t>b)	Si es de manera lenta: lentitud en su forma de pensar, de actuar; un estado depresivo o un nivel energético bajo</a:t>
            </a:r>
            <a:r>
              <a:rPr lang="es-MX" sz="3200" b="1" dirty="0"/>
              <a:t>.</a:t>
            </a:r>
            <a:endParaRPr lang="es-ES" sz="3200" dirty="0"/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2839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300251"/>
            <a:ext cx="8911687" cy="941695"/>
          </a:xfrm>
        </p:spPr>
        <p:txBody>
          <a:bodyPr/>
          <a:lstStyle/>
          <a:p>
            <a:r>
              <a:rPr lang="es-EC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METODOLOGÍA</a:t>
            </a:r>
            <a:endParaRPr lang="es-EC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460310"/>
            <a:ext cx="8915400" cy="4844956"/>
          </a:xfrm>
        </p:spPr>
        <p:txBody>
          <a:bodyPr/>
          <a:lstStyle/>
          <a:p>
            <a:endParaRPr lang="es-EC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46726"/>
              </p:ext>
            </p:extLst>
          </p:nvPr>
        </p:nvGraphicFramePr>
        <p:xfrm>
          <a:off x="2920621" y="1460311"/>
          <a:ext cx="8024882" cy="4948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274"/>
                <a:gridCol w="6349198"/>
                <a:gridCol w="1054410"/>
              </a:tblGrid>
              <a:tr h="395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PREGUNTAS PRIMERA ENCUESTA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¿Ha participado usted antes en actividades de recreación y tiempo libre?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¿Le gustaría participar en actividades de Recreación y Tiempo Libre?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¿Cree usted que tiene problemas de conducta?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¿T e gustaría aprender a instalar una carpa?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¿Sí te sientes mal en la escuela crees que alguien te puede ayudar?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¿Alguna vez te has peleado con alguien?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¿A veces te peleas con los compañeros cuando trabajas en grupo?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231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¿Eres una persona que te gusta hacer nuevos amigos y descubrir nuevas aventuras?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5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¿Disfrutas de la Naturaleza y te comprometes a cuidarla?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2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¿Cómo califica su comportamiento?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4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7463"/>
              </p:ext>
            </p:extLst>
          </p:nvPr>
        </p:nvGraphicFramePr>
        <p:xfrm>
          <a:off x="1262743" y="506438"/>
          <a:ext cx="10174513" cy="6556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0364"/>
                <a:gridCol w="6840657"/>
                <a:gridCol w="1873492"/>
              </a:tblGrid>
              <a:tr h="257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FECHA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             ACTIVIDAD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HORA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  <a:tr h="1000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Lunes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7-07-14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Dinámicas de Integración.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Actividades Lúdicas.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Receso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Actividades Recreativas.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Taller con el Psicólogo.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08H00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08H30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09H30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10h00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11h00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  <a:tr h="1000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Martes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8-07-14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Dinámicas de Integración.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Actividades Artísticas y Manuales.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Receso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Juegos Pre deportivos.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Juegos de Regreso a la Calma.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08H00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08H30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09H30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10h00</a:t>
                      </a:r>
                      <a:endParaRPr lang="es-EC" sz="120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11h00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  <a:tr h="1000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Miércoles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9-07-14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Dinámicas de Integración.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Juegos Recreativos Tradicionales.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Receso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Bailo terapia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Taller de Valores.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08H00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08H30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09H30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11h00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  <a:tr h="10004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Jueves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10-07-14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Dinámicas de Integración.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Rally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Receso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Juegos de Habilidades y Competencias.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Charla de Normas de Comportamiento.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08H00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08H30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09H30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11h00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  <a:tr h="20919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Viernes</a:t>
                      </a:r>
                      <a:endParaRPr lang="es-EC" sz="14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11-07-14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CAMINATA AL PARQUE HUAYRAPUNGO.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Llegada y Charla sobre </a:t>
                      </a:r>
                      <a:r>
                        <a:rPr lang="es-ES" sz="1200" dirty="0" smtClean="0">
                          <a:effectLst/>
                        </a:rPr>
                        <a:t>campamentismo</a:t>
                      </a:r>
                      <a:r>
                        <a:rPr lang="es-ES" sz="1200" dirty="0">
                          <a:effectLst/>
                        </a:rPr>
                        <a:t>.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Instalación de Carpas.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Juegos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Vuelo de Cometas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Refrigerio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Juegos de deslizamiento en cartones y recreación.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Desinstalación de Carpas.</a:t>
                      </a:r>
                      <a:endParaRPr lang="es-EC" sz="12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00" dirty="0">
                          <a:effectLst/>
                        </a:rPr>
                        <a:t>Regreso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  <a:tc>
                  <a:txBody>
                    <a:bodyPr/>
                    <a:lstStyle/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08H00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09H30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11H30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13H00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14H00</a:t>
                      </a:r>
                      <a:endParaRPr lang="es-EC" sz="1200" dirty="0">
                        <a:effectLst/>
                      </a:endParaRPr>
                    </a:p>
                    <a:p>
                      <a:pPr indent="2520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14h30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8" marR="41838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58129" y="214390"/>
            <a:ext cx="16739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524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CRONOGRAMA</a:t>
            </a:r>
            <a:r>
              <a:rPr kumimoji="0" lang="es-EC" altLang="es-EC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ACTIVIDADES</a:t>
            </a:r>
            <a:endParaRPr kumimoji="0" lang="es-EC" alt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3" y="3754535"/>
            <a:ext cx="4759278" cy="2997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/>
          <p:cNvSpPr txBox="1"/>
          <p:nvPr/>
        </p:nvSpPr>
        <p:spPr>
          <a:xfrm>
            <a:off x="1689337" y="140244"/>
            <a:ext cx="481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rgbClr val="7030A0"/>
                </a:solidFill>
              </a:rPr>
              <a:t>ACTIVIDADES RECREATIVAS</a:t>
            </a:r>
            <a:endParaRPr lang="es-EC" sz="2400" b="1" dirty="0">
              <a:solidFill>
                <a:srgbClr val="7030A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098167" y="748555"/>
            <a:ext cx="703968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Juegos tradicionales que nos permite fomentar </a:t>
            </a:r>
            <a:r>
              <a:rPr lang="es-EC" dirty="0"/>
              <a:t> </a:t>
            </a:r>
            <a:r>
              <a:rPr lang="es-EC" dirty="0" smtClean="0"/>
              <a:t>el trabajo en equipo.</a:t>
            </a:r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6" y="1394886"/>
            <a:ext cx="5316440" cy="30967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884" y="3935405"/>
            <a:ext cx="4380230" cy="2636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2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4209" y="272956"/>
            <a:ext cx="9730403" cy="791569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C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  <a:t>FORMULACIÓN DEL PROBLEMA</a:t>
            </a:r>
            <a:br>
              <a:rPr lang="es-EC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 Demi" panose="020E0802020502020306" pitchFamily="34" charset="0"/>
              </a:rPr>
            </a:br>
            <a:endParaRPr lang="es-EC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3848666"/>
            <a:ext cx="8915400" cy="2062556"/>
          </a:xfrm>
        </p:spPr>
        <p:txBody>
          <a:bodyPr/>
          <a:lstStyle/>
          <a:p>
            <a:r>
              <a:rPr lang="es-ES" sz="3200" dirty="0"/>
              <a:t>¿Cómo podemos mejorar el problema de conducta de los niños de la </a:t>
            </a:r>
            <a:r>
              <a:rPr lang="es-ES" sz="3200" dirty="0" smtClean="0"/>
              <a:t>Escuela Ing. Patricio Espinosa?</a:t>
            </a:r>
            <a:endParaRPr lang="es-EC" sz="3200" dirty="0"/>
          </a:p>
          <a:p>
            <a:endParaRPr lang="es-EC" dirty="0"/>
          </a:p>
        </p:txBody>
      </p:sp>
      <p:pic>
        <p:nvPicPr>
          <p:cNvPr id="4" name="Picture 2" descr="Resultado de imagen para DU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23" y="1064525"/>
            <a:ext cx="2790139" cy="26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6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8607" y="140678"/>
            <a:ext cx="6481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rgbClr val="C00000"/>
                </a:solidFill>
              </a:rPr>
              <a:t>ACTIVIDADES DE CAMPAMENTO</a:t>
            </a:r>
            <a:endParaRPr lang="es-EC" sz="2800" b="1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928891"/>
            <a:ext cx="3643829" cy="2233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490" y="562708"/>
            <a:ext cx="3818374" cy="2753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271" y="3572296"/>
            <a:ext cx="3759599" cy="212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2579427" y="5814923"/>
            <a:ext cx="79293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 Dentro del programa tuvimos tres salidas de campamento: Parque  </a:t>
            </a:r>
            <a:r>
              <a:rPr lang="es-EC" dirty="0" err="1" smtClean="0"/>
              <a:t>Huayrapungo</a:t>
            </a:r>
            <a:r>
              <a:rPr lang="es-EC" dirty="0" smtClean="0"/>
              <a:t>, Cerro Ungûi, Balneario de Palmira. </a:t>
            </a:r>
            <a:endParaRPr lang="es-EC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01" y="3316521"/>
            <a:ext cx="3919550" cy="22635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33650" y="161925"/>
            <a:ext cx="6288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6">
                    <a:lumMod val="50000"/>
                  </a:schemeClr>
                </a:solidFill>
              </a:rPr>
              <a:t>Talleres  del Programa</a:t>
            </a:r>
            <a:endParaRPr lang="es-E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2 Imagen" descr="C:\Users\Jorge\Desktop\FOTOS\CAMPAMENTO ESPE PROYECTO\DSC049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2009670"/>
            <a:ext cx="3594876" cy="2836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95" y="2274579"/>
            <a:ext cx="3431983" cy="2721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609" y="2351314"/>
            <a:ext cx="3777345" cy="2723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78673" y="5839663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/>
              <a:t>Los talleres : videos sobre valores, manualidades con material natura y reciclable.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2179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Procedimiento y Análisis Estadístico de Datos.</a:t>
            </a:r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89212" y="2532184"/>
            <a:ext cx="8915400" cy="3379037"/>
          </a:xfrm>
        </p:spPr>
        <p:txBody>
          <a:bodyPr>
            <a:normAutofit/>
          </a:bodyPr>
          <a:lstStyle/>
          <a:p>
            <a:pPr indent="252095" algn="just">
              <a:lnSpc>
                <a:spcPct val="150000"/>
              </a:lnSpc>
            </a:pPr>
            <a:r>
              <a:rPr lang="es-EC" sz="2400" b="1" dirty="0">
                <a:solidFill>
                  <a:schemeClr val="tx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Base de datos Excel</a:t>
            </a:r>
          </a:p>
          <a:p>
            <a:pPr indent="252095" algn="just">
              <a:lnSpc>
                <a:spcPct val="150000"/>
              </a:lnSpc>
            </a:pPr>
            <a:r>
              <a:rPr lang="es-EC" sz="2400" dirty="0">
                <a:solidFill>
                  <a:schemeClr val="tx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Cálculos estadísticos descriptivos, puntajes generales y por indicadores. % de incremento entre los datos obtenidos en </a:t>
            </a:r>
            <a:r>
              <a:rPr lang="es-EC" sz="2400" b="1" i="1" u="sng" dirty="0">
                <a:solidFill>
                  <a:schemeClr val="tx1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Pre test y Post test 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75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65115272"/>
              </p:ext>
            </p:extLst>
          </p:nvPr>
        </p:nvGraphicFramePr>
        <p:xfrm>
          <a:off x="7191375" y="1871003"/>
          <a:ext cx="4313238" cy="403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500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09214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</a:t>
            </a:r>
            <a:r>
              <a:rPr lang="es-ES" sz="2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 LAS ENCUESTAS</a:t>
            </a:r>
            <a:endParaRPr lang="es-E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0058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87314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8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45630"/>
              </p:ext>
            </p:extLst>
          </p:nvPr>
        </p:nvGraphicFramePr>
        <p:xfrm>
          <a:off x="7191375" y="2139731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864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1354333"/>
              </p:ext>
            </p:extLst>
          </p:nvPr>
        </p:nvGraphicFramePr>
        <p:xfrm>
          <a:off x="2589213" y="2161735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2990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7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0463701"/>
              </p:ext>
            </p:extLst>
          </p:nvPr>
        </p:nvGraphicFramePr>
        <p:xfrm>
          <a:off x="7191373" y="1905000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866185" y="5683250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Reducción del 32%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2226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6571261"/>
              </p:ext>
            </p:extLst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547021" y="5911850"/>
            <a:ext cx="77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18% -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780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300252"/>
            <a:ext cx="8911687" cy="1023582"/>
          </a:xfrm>
        </p:spPr>
        <p:txBody>
          <a:bodyPr/>
          <a:lstStyle/>
          <a:p>
            <a:r>
              <a:rPr lang="es-ES" dirty="0">
                <a:ln w="5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OBJETIVO GENERAL</a:t>
            </a:r>
            <a:endParaRPr lang="es-EC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4" descr="D:\respaldo2015\FOTOS\CAMPAMENTO ESPE PROYECTO\DSC04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27" y="1174712"/>
            <a:ext cx="4609407" cy="282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210936" y="3261815"/>
            <a:ext cx="90348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r>
              <a:rPr lang="es-EC" sz="3200" dirty="0" smtClean="0"/>
              <a:t>Evaluar </a:t>
            </a:r>
            <a:r>
              <a:rPr lang="es-EC" sz="3200" dirty="0"/>
              <a:t>la incidencia de un programa de Campamento y Recreación, como estrategias para controlar los problemas de conducta</a:t>
            </a:r>
            <a:r>
              <a:rPr lang="es-EC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00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01863590"/>
              </p:ext>
            </p:extLst>
          </p:nvPr>
        </p:nvGraphicFramePr>
        <p:xfrm>
          <a:off x="2617348" y="2147668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92047000"/>
              </p:ext>
            </p:extLst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96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11463514"/>
              </p:ext>
            </p:extLst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25646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COMPARACIÒN DE LAS ENCUESTAS</a:t>
            </a:r>
            <a:endParaRPr lang="es-E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2589213" y="2133600"/>
          <a:ext cx="4313237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7191375" y="2125663"/>
          <a:ext cx="43132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6515234" y="5434885"/>
            <a:ext cx="1352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chemeClr val="accent2">
                    <a:lumMod val="75000"/>
                  </a:schemeClr>
                </a:solidFill>
              </a:rPr>
              <a:t>27% </a:t>
            </a:r>
            <a:r>
              <a:rPr lang="es-EC" sz="1400" dirty="0" smtClean="0"/>
              <a:t>y </a:t>
            </a:r>
            <a:r>
              <a:rPr lang="es-EC" sz="1400" dirty="0" smtClean="0">
                <a:solidFill>
                  <a:srgbClr val="C00000"/>
                </a:solidFill>
              </a:rPr>
              <a:t>32%</a:t>
            </a:r>
            <a:endParaRPr lang="es-EC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92925" y="21207"/>
            <a:ext cx="8911687" cy="880840"/>
          </a:xfrm>
        </p:spPr>
        <p:txBody>
          <a:bodyPr/>
          <a:lstStyle/>
          <a:p>
            <a:r>
              <a:rPr lang="es-E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Resultados por indicadores</a:t>
            </a:r>
            <a:endParaRPr lang="es-E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74" y="1504950"/>
            <a:ext cx="9010650" cy="411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03" y="5886452"/>
            <a:ext cx="75628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7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28440"/>
          </a:xfrm>
        </p:spPr>
        <p:txBody>
          <a:bodyPr/>
          <a:lstStyle/>
          <a:p>
            <a:r>
              <a:rPr lang="es-ES" b="1" dirty="0" smtClean="0"/>
              <a:t>RESULTADOS FINALES</a:t>
            </a:r>
            <a:endParaRPr lang="es-ES" b="1" dirty="0"/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13" y="2080148"/>
            <a:ext cx="3962383" cy="312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67" y="2076841"/>
            <a:ext cx="4428347" cy="31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324224" y="5517276"/>
            <a:ext cx="6610350" cy="116955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ES" sz="1400" dirty="0"/>
              <a:t>En la gráfica podemos observar muy claro que un 71%  de niños aceptaron el programa en la encuesta inicial  y el incremento al término del programa es de 92% es decir que el programa gusto </a:t>
            </a:r>
            <a:r>
              <a:rPr lang="es-ES" sz="1400" dirty="0" smtClean="0"/>
              <a:t>en un 21% </a:t>
            </a:r>
            <a:r>
              <a:rPr lang="es-ES" sz="1400" dirty="0"/>
              <a:t>y mejoro la conducta dando respuesta favorable a nuestra hipótesis planteada.</a:t>
            </a:r>
          </a:p>
        </p:txBody>
      </p:sp>
    </p:spTree>
    <p:extLst>
      <p:ext uri="{BB962C8B-B14F-4D97-AF65-F5344CB8AC3E}">
        <p14:creationId xmlns:p14="http://schemas.microsoft.com/office/powerpoint/2010/main" val="8277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6626" y="681983"/>
            <a:ext cx="8911687" cy="1280890"/>
          </a:xfrm>
        </p:spPr>
        <p:txBody>
          <a:bodyPr/>
          <a:lstStyle/>
          <a:p>
            <a:r>
              <a:rPr lang="es-E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CONDUCTA</a:t>
            </a: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b="1" dirty="0" smtClean="0"/>
              <a:t> </a:t>
            </a:r>
            <a:r>
              <a:rPr lang="es-ES" dirty="0"/>
              <a:t>En esta pregunta se puede notar claramente como el grupo antes del programa era un grupo hostil que su día a día eran peleas dándonos  un 43% que es un alto porcentaje de agresividad sin embargo después del programa se redujo a un 11%  el grado de agresividad. Siendo positivo este resultado, ya que trata de mejorar relaciones interpersonales aprendieron a tolerar al otro, a escuchar con respeto sus opiniones y a descargar toda su energía en actividades recreativas dándonos muy claramente en el resultado de la gráfica de un57% que no se peleaban con sus compañeros a un 89%.</a:t>
            </a:r>
          </a:p>
          <a:p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767197"/>
              </p:ext>
            </p:extLst>
          </p:nvPr>
        </p:nvGraphicFramePr>
        <p:xfrm>
          <a:off x="4375230" y="2035708"/>
          <a:ext cx="2457772" cy="2618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796189061"/>
              </p:ext>
            </p:extLst>
          </p:nvPr>
        </p:nvGraphicFramePr>
        <p:xfrm>
          <a:off x="1762229" y="1967696"/>
          <a:ext cx="2486660" cy="274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47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592925" y="167426"/>
            <a:ext cx="8911687" cy="656822"/>
          </a:xfrm>
        </p:spPr>
        <p:txBody>
          <a:bodyPr/>
          <a:lstStyle/>
          <a:p>
            <a:pPr algn="ctr"/>
            <a:r>
              <a:rPr lang="es-E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CONCLUSIONES</a:t>
            </a:r>
            <a:endParaRPr lang="es-E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27" y="724391"/>
            <a:ext cx="7209732" cy="381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738623" y="4826643"/>
            <a:ext cx="6655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dirty="0">
                <a:ln>
                  <a:solidFill>
                    <a:schemeClr val="tx2"/>
                  </a:solidFill>
                </a:ln>
              </a:rPr>
              <a:t>El índice de agresividad en los niños bajo del 25%  al 7% por lo que comprobamos que las actividades recreativas inciden al momento de buscar una mejora en la conducta de los niños.</a:t>
            </a:r>
            <a:endParaRPr lang="es-ES" dirty="0">
              <a:ln>
                <a:solidFill>
                  <a:schemeClr val="tx2"/>
                </a:solidFill>
              </a:ln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1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4300"/>
          </a:xfrm>
        </p:spPr>
        <p:txBody>
          <a:bodyPr/>
          <a:lstStyle/>
          <a:p>
            <a:pPr algn="ctr"/>
            <a:r>
              <a:rPr lang="es-E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CONCLUSIONES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4363655" y="4710897"/>
            <a:ext cx="57873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dirty="0"/>
              <a:t>El</a:t>
            </a:r>
            <a:r>
              <a:rPr lang="es-ES" dirty="0"/>
              <a:t> 72%  de niños aceptaron el programa en la encuesta inicial  y el </a:t>
            </a:r>
            <a:r>
              <a:rPr lang="es-ES" dirty="0" smtClean="0"/>
              <a:t>incremento </a:t>
            </a:r>
            <a:r>
              <a:rPr lang="es-ES" dirty="0"/>
              <a:t>al término del programa es de 92% es decir que el programa gusto  y mejoró la conducta dando respuesta favorable a nuestra hipótesis planteada</a:t>
            </a:r>
            <a:r>
              <a:rPr lang="es-ES" dirty="0">
                <a:solidFill>
                  <a:schemeClr val="tx2"/>
                </a:solidFill>
              </a:rPr>
              <a:t>.</a:t>
            </a:r>
          </a:p>
          <a:p>
            <a:pPr algn="just"/>
            <a:endParaRPr lang="es-E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09" y="1365813"/>
            <a:ext cx="5729468" cy="303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7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2174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589212" y="1551008"/>
            <a:ext cx="8915400" cy="4360214"/>
          </a:xfrm>
        </p:spPr>
        <p:txBody>
          <a:bodyPr/>
          <a:lstStyle/>
          <a:p>
            <a:pPr lv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352082" y="1585732"/>
            <a:ext cx="4919240" cy="2222339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7 Rectángulo"/>
          <p:cNvSpPr/>
          <p:nvPr/>
        </p:nvSpPr>
        <p:spPr>
          <a:xfrm>
            <a:off x="4352081" y="3900668"/>
            <a:ext cx="4791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000" dirty="0"/>
              <a:t>A la escuela Ing. Patricio Espinosa para que siga desarrollando este programa como parte de la Planificación Curricular de Educación Física y  del DOBE.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498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565003" y="775505"/>
            <a:ext cx="5393802" cy="2245488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4 Rectángulo"/>
          <p:cNvSpPr/>
          <p:nvPr/>
        </p:nvSpPr>
        <p:spPr>
          <a:xfrm>
            <a:off x="3333509" y="3113590"/>
            <a:ext cx="5810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400" dirty="0"/>
              <a:t>A los docentes de esta institución para que pongan cuidado en los niños</a:t>
            </a:r>
            <a:r>
              <a:rPr lang="es-MX" sz="2400" dirty="0"/>
              <a:t>, y no descartar que  algo muy sencillo como la recreación es un arma muy eficaz para alcanzar un mayor rendimiento o concentración. 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868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7983" y="259308"/>
            <a:ext cx="9566630" cy="941696"/>
          </a:xfrm>
        </p:spPr>
        <p:txBody>
          <a:bodyPr/>
          <a:lstStyle/>
          <a:p>
            <a:r>
              <a:rPr lang="es-ES" dirty="0" smtClean="0"/>
              <a:t>                      </a:t>
            </a:r>
            <a:r>
              <a:rPr lang="es-ES" sz="4400" dirty="0" smtClean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HIPOTESIS</a:t>
            </a:r>
            <a:endParaRPr lang="es-EC" sz="44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19367" y="2672687"/>
            <a:ext cx="10085246" cy="418531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¿</a:t>
            </a:r>
            <a:r>
              <a:rPr lang="es-ES" sz="3200" dirty="0"/>
              <a:t>La aplicación  de un programa de campamento y recreación, permitirá  controlar los problemas de conducta de los niños de  9 a 12 años de la Escuela Ing. Patricio Espinosa?</a:t>
            </a:r>
            <a:endParaRPr lang="es-EC" sz="3200" dirty="0"/>
          </a:p>
          <a:p>
            <a:endParaRPr lang="es-EC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3" y="968991"/>
            <a:ext cx="4926841" cy="312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3310359" y="763929"/>
            <a:ext cx="5949387" cy="3356658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2 Rectángulo"/>
          <p:cNvSpPr/>
          <p:nvPr/>
        </p:nvSpPr>
        <p:spPr>
          <a:xfrm>
            <a:off x="3437680" y="4317357"/>
            <a:ext cx="570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800" dirty="0"/>
              <a:t>A la ESPE para que continúe con la formación de especialistas en recreación y tiempo libre.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4670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7990"/>
          </a:xfrm>
        </p:spPr>
        <p:txBody>
          <a:bodyPr/>
          <a:lstStyle/>
          <a:p>
            <a:r>
              <a:rPr lang="es-ES" dirty="0" smtClean="0"/>
              <a:t>FINALIZACIÒN DEL PROGRAMA</a:t>
            </a:r>
            <a:endParaRPr lang="es-ES" dirty="0"/>
          </a:p>
        </p:txBody>
      </p:sp>
      <p:pic>
        <p:nvPicPr>
          <p:cNvPr id="4" name="3 Marcador de contenido" descr="C:\Users\Jorge\Desktop\Fotos paseoloja\DSC0527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504951"/>
            <a:ext cx="6728778" cy="3143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4 CuadroTexto"/>
          <p:cNvSpPr txBox="1"/>
          <p:nvPr/>
        </p:nvSpPr>
        <p:spPr>
          <a:xfrm>
            <a:off x="2847975" y="5057774"/>
            <a:ext cx="747712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EL mejor pago que pudimos recibir después  de haber aplicado el programa, es el cariño sincero y la sonrisa de los niños con problemas de conducta de la escuela Ing. Patricio Espinosa </a:t>
            </a:r>
            <a:r>
              <a:rPr lang="es-ES" dirty="0" err="1"/>
              <a:t>Bermeo</a:t>
            </a:r>
            <a:r>
              <a:rPr lang="es-ES" dirty="0"/>
              <a:t> de Quito.</a:t>
            </a:r>
          </a:p>
        </p:txBody>
      </p:sp>
    </p:spTree>
    <p:extLst>
      <p:ext uri="{BB962C8B-B14F-4D97-AF65-F5344CB8AC3E}">
        <p14:creationId xmlns:p14="http://schemas.microsoft.com/office/powerpoint/2010/main" val="23099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589212" y="1895475"/>
            <a:ext cx="8915400" cy="401574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S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</a:t>
            </a:r>
            <a:endParaRPr lang="es-ES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3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26825" r="12148" b="38242"/>
          <a:stretch>
            <a:fillRect/>
          </a:stretch>
        </p:blipFill>
        <p:spPr bwMode="auto">
          <a:xfrm>
            <a:off x="2271617" y="0"/>
            <a:ext cx="6897546" cy="18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41445" y="1876626"/>
            <a:ext cx="10290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</a:t>
            </a:r>
            <a:r>
              <a:rPr lang="es-EC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CIENCIAS HUMANAS Y SOCIALES</a:t>
            </a:r>
            <a:endParaRPr lang="es-EC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ángulo 8"/>
          <p:cNvSpPr>
            <a:spLocks noChangeArrowheads="1"/>
          </p:cNvSpPr>
          <p:nvPr/>
        </p:nvSpPr>
        <p:spPr bwMode="auto">
          <a:xfrm>
            <a:off x="3073163" y="4669244"/>
            <a:ext cx="609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Autores:  	Lcdo. </a:t>
            </a:r>
            <a:r>
              <a:rPr lang="es-EC" sz="2000" b="1" dirty="0">
                <a:cs typeface="Times New Roman" panose="02020603050405020304" pitchFamily="18" charset="0"/>
              </a:rPr>
              <a:t>Aponte Bladimir</a:t>
            </a:r>
            <a:endParaRPr lang="es-EC" sz="2000" b="1" dirty="0" smtClean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		Lcda</a:t>
            </a:r>
            <a:r>
              <a:rPr lang="es-EC" sz="2000" b="1" dirty="0">
                <a:cs typeface="Times New Roman" panose="02020603050405020304" pitchFamily="18" charset="0"/>
              </a:rPr>
              <a:t>. Moncayo Liliana</a:t>
            </a:r>
          </a:p>
          <a:p>
            <a:pPr>
              <a:lnSpc>
                <a:spcPct val="150000"/>
              </a:lnSpc>
            </a:pPr>
            <a:r>
              <a:rPr lang="es-EC" sz="2000" b="1" dirty="0" smtClean="0">
                <a:cs typeface="Times New Roman" panose="02020603050405020304" pitchFamily="18" charset="0"/>
              </a:rPr>
              <a:t>Director: 	Dr. Romel Aguirre</a:t>
            </a:r>
            <a:endParaRPr lang="es-EC" sz="2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sz="2000" b="1" dirty="0">
                <a:cs typeface="Times New Roman" panose="02020603050405020304" pitchFamily="18" charset="0"/>
              </a:rPr>
              <a:t>Oponente: </a:t>
            </a:r>
            <a:r>
              <a:rPr lang="es-EC" sz="2000" b="1" dirty="0" smtClean="0">
                <a:cs typeface="Times New Roman" panose="02020603050405020304" pitchFamily="18" charset="0"/>
              </a:rPr>
              <a:t>	Msc. Lorena Sandoval</a:t>
            </a:r>
            <a:endParaRPr lang="es-EC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92411" y="2338292"/>
            <a:ext cx="84300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C" b="1" dirty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MAESTRÍA EN </a:t>
            </a: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RECREACION Y TIEMPO LIBRE </a:t>
            </a:r>
          </a:p>
          <a:p>
            <a:pPr algn="ctr">
              <a:defRPr/>
            </a:pP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V PROMOCION</a:t>
            </a:r>
          </a:p>
          <a:p>
            <a:pPr algn="ctr">
              <a:defRPr/>
            </a:pPr>
            <a:endParaRPr lang="es-EC" b="1" dirty="0" smtClean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s-EC" b="1" dirty="0" smtClean="0">
                <a:ln w="9525">
                  <a:solidFill>
                    <a:schemeClr val="accent2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TEMA:</a:t>
            </a:r>
          </a:p>
          <a:p>
            <a:pPr algn="ctr">
              <a:defRPr/>
            </a:pP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</a:rPr>
              <a:t>APLICACIÓN </a:t>
            </a: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DE UN PROGRAMA DE CAMPAMENTO Y RECREACIÓN PARA NIÑOS CON PROBLEMAS DE CONDUCTA DE 9 A 12 AÑOS DE LA ESCUELA ING. PATRICIO ESPINOSA </a:t>
            </a:r>
            <a:r>
              <a:rPr lang="es-ES" sz="2000" b="1" dirty="0" smtClean="0">
                <a:solidFill>
                  <a:schemeClr val="accent6">
                    <a:lumMod val="50000"/>
                  </a:schemeClr>
                </a:solidFill>
              </a:rPr>
              <a:t>B.</a:t>
            </a:r>
            <a:r>
              <a:rPr lang="es-ES" sz="2000" b="1" dirty="0" smtClean="0">
                <a:solidFill>
                  <a:srgbClr val="FFFFFF"/>
                </a:solidFill>
              </a:rPr>
              <a:t>B.”</a:t>
            </a:r>
            <a:endParaRPr lang="es-EC" sz="3600" b="1" dirty="0">
              <a:ln w="9525">
                <a:solidFill>
                  <a:schemeClr val="accent2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0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4734" y="232012"/>
            <a:ext cx="9409877" cy="693992"/>
          </a:xfrm>
        </p:spPr>
        <p:txBody>
          <a:bodyPr/>
          <a:lstStyle/>
          <a:p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VARIABLES DEPENDIENTE</a:t>
            </a:r>
            <a:endParaRPr lang="es-EC" dirty="0">
              <a:solidFill>
                <a:schemeClr val="accent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501254" y="1446663"/>
            <a:ext cx="3875714" cy="4869731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Conducta.-</a:t>
            </a:r>
          </a:p>
          <a:p>
            <a:pPr marL="0" indent="0">
              <a:buNone/>
            </a:pPr>
            <a:endParaRPr lang="es-EC" sz="2800" dirty="0" smtClean="0"/>
          </a:p>
          <a:p>
            <a:pPr marL="0" indent="0">
              <a:buNone/>
            </a:pPr>
            <a:endParaRPr lang="es-EC" sz="2800" dirty="0" smtClean="0"/>
          </a:p>
          <a:p>
            <a:pPr marL="0" indent="0">
              <a:buNone/>
            </a:pPr>
            <a:endParaRPr lang="es-E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EC" dirty="0"/>
          </a:p>
        </p:txBody>
      </p:sp>
      <p:pic>
        <p:nvPicPr>
          <p:cNvPr id="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1" y="1533378"/>
            <a:ext cx="5481088" cy="4609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0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VARIABLE INDEPENDIENTE</a:t>
            </a:r>
            <a:endParaRPr lang="es-ES" dirty="0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2589212" y="1463040"/>
            <a:ext cx="4313864" cy="4448182"/>
          </a:xfrm>
        </p:spPr>
        <p:txBody>
          <a:bodyPr/>
          <a:lstStyle/>
          <a:p>
            <a:r>
              <a:rPr lang="es-ES" sz="3600" b="1" dirty="0" smtClean="0"/>
              <a:t>Campamento</a:t>
            </a:r>
            <a:endParaRPr lang="es-EC" sz="3600" dirty="0" smtClean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 smtClean="0"/>
          </a:p>
          <a:p>
            <a:r>
              <a:rPr lang="es-EC" sz="3600" b="1" dirty="0" smtClean="0"/>
              <a:t>Recreación</a:t>
            </a:r>
            <a:endParaRPr lang="es-ES" sz="3600" b="1" dirty="0"/>
          </a:p>
        </p:txBody>
      </p:sp>
      <p:pic>
        <p:nvPicPr>
          <p:cNvPr id="16" name="15 Marcador de contenido" descr="C:\Users\Jorge\Desktop\FOTOS\CAMPAMENTO ESPE PROYECTO\DSC05087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36" y="1368940"/>
            <a:ext cx="4313238" cy="21057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16 Imagen" descr="C:\Users\Jorge\Desktop\FOTOS\CAMPAMENTO ESPE PROYECTO\DSC049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52" y="3756073"/>
            <a:ext cx="4276579" cy="21889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36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33600" y="1289538"/>
            <a:ext cx="77020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CONDUCTA</a:t>
            </a:r>
            <a:r>
              <a:rPr lang="es-ES" sz="2800" dirty="0" smtClean="0"/>
              <a:t>.-</a:t>
            </a:r>
            <a:r>
              <a:rPr lang="es-ES" sz="2800" dirty="0" smtClean="0">
                <a:solidFill>
                  <a:prstClr val="black"/>
                </a:solidFill>
              </a:rPr>
              <a:t>La conducta es el conjunto de actos, comportamientos, exteriores de un ser humano.(</a:t>
            </a:r>
            <a:r>
              <a:rPr lang="es-ES" sz="2800" dirty="0" err="1" smtClean="0">
                <a:solidFill>
                  <a:prstClr val="black"/>
                </a:solidFill>
              </a:rPr>
              <a:t>Skinner</a:t>
            </a:r>
            <a:r>
              <a:rPr lang="es-ES" sz="2800" dirty="0" smtClean="0">
                <a:solidFill>
                  <a:prstClr val="black"/>
                </a:solidFill>
              </a:rPr>
              <a:t>, 1997)</a:t>
            </a:r>
            <a:endParaRPr lang="es-ES" sz="2800" dirty="0" smtClean="0"/>
          </a:p>
          <a:p>
            <a:endParaRPr lang="es-ES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s-E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CONDUCTA.-  </a:t>
            </a:r>
            <a:r>
              <a:rPr lang="es-ES" sz="2800" dirty="0" smtClean="0">
                <a:solidFill>
                  <a:sysClr val="windowText" lastClr="000000"/>
                </a:solidFill>
              </a:rPr>
              <a:t>Es la herramienta de reacción que tenemos todos, ante las distintas circunstancias de la vida, a las cuales nos vamos enfrentando. (Piaget, 1991)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270737" y="304800"/>
            <a:ext cx="5521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FUNDAMENTACIÒN TEORICA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3869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V="1">
            <a:off x="2592925" y="-433754"/>
            <a:ext cx="8911687" cy="117232"/>
          </a:xfrm>
        </p:spPr>
        <p:txBody>
          <a:bodyPr>
            <a:normAutofit fontScale="90000"/>
          </a:bodyPr>
          <a:lstStyle/>
          <a:p>
            <a:endParaRPr lang="es-E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34308" y="293077"/>
            <a:ext cx="9570303" cy="5618145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CAMPAMENTO</a:t>
            </a:r>
            <a:r>
              <a:rPr lang="es-ES" sz="2400" dirty="0"/>
              <a:t>: </a:t>
            </a:r>
            <a:r>
              <a:rPr lang="es-ES" sz="2800" dirty="0"/>
              <a:t>Es una experiencia de vida en la naturaleza, realizada por un grupo infantil o juvenil y organizada y dirigida por educadores</a:t>
            </a:r>
            <a:r>
              <a:rPr lang="es-ES" sz="2800" dirty="0" smtClean="0"/>
              <a:t>.</a:t>
            </a:r>
          </a:p>
          <a:p>
            <a:pPr marL="0" indent="0">
              <a:buNone/>
            </a:pPr>
            <a:r>
              <a:rPr lang="es-ES" sz="2800" dirty="0" smtClean="0"/>
              <a:t>(Mazzoti 2000)</a:t>
            </a:r>
            <a:endParaRPr lang="es-ES" sz="2800" dirty="0"/>
          </a:p>
          <a:p>
            <a:endParaRPr lang="es-ES" sz="2400" dirty="0" smtClean="0"/>
          </a:p>
          <a:p>
            <a:r>
              <a:rPr lang="es-E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CAMPAMENTO.-</a:t>
            </a:r>
            <a:r>
              <a:rPr lang="es-ES" sz="2400" dirty="0" smtClean="0"/>
              <a:t>Su función es la de contribuir con la formación integral de sus participantes, con sus fines, objetivos y procedimientos operativos y con la utilización de métodos y técnicas participativas.(</a:t>
            </a:r>
            <a:r>
              <a:rPr lang="es-ES" sz="2400" dirty="0"/>
              <a:t>W</a:t>
            </a:r>
            <a:r>
              <a:rPr lang="es-ES" sz="2400" dirty="0" smtClean="0"/>
              <a:t>aichaman 2008)</a:t>
            </a:r>
          </a:p>
          <a:p>
            <a:pPr marL="0" indent="0">
              <a:buNone/>
            </a:pPr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1236</TotalTime>
  <Words>2226</Words>
  <Application>Microsoft Office PowerPoint</Application>
  <PresentationFormat>Panorámica</PresentationFormat>
  <Paragraphs>318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2" baseType="lpstr">
      <vt:lpstr>Aharoni</vt:lpstr>
      <vt:lpstr>Andalus</vt:lpstr>
      <vt:lpstr>Arial</vt:lpstr>
      <vt:lpstr>Berlin Sans FB Demi</vt:lpstr>
      <vt:lpstr>Calibri</vt:lpstr>
      <vt:lpstr>Century Gothic</vt:lpstr>
      <vt:lpstr>Times New Roman</vt:lpstr>
      <vt:lpstr>Wingdings 3</vt:lpstr>
      <vt:lpstr>Espiral</vt:lpstr>
      <vt:lpstr>Presentación de PowerPoint</vt:lpstr>
      <vt:lpstr>Presentación de PowerPoint</vt:lpstr>
      <vt:lpstr>FORMULACIÓN DEL PROBLEMA </vt:lpstr>
      <vt:lpstr>OBJETIVO GENERAL</vt:lpstr>
      <vt:lpstr>                      HIPOTESIS</vt:lpstr>
      <vt:lpstr>VARIABLES DEPENDIENTE</vt:lpstr>
      <vt:lpstr>VARIABLE INDEPENDIENTE</vt:lpstr>
      <vt:lpstr>Presentación de PowerPoint</vt:lpstr>
      <vt:lpstr>Presentación de PowerPoint</vt:lpstr>
      <vt:lpstr>Presentación de PowerPoint</vt:lpstr>
      <vt:lpstr>METODOLOGIA DE LA INVESTIGACIÒN</vt:lpstr>
      <vt:lpstr>TIPO DE INVESTIGACION</vt:lpstr>
      <vt:lpstr>DISEÑO DE LA INVESTIGACIÒN</vt:lpstr>
      <vt:lpstr>POBLACIÒN</vt:lpstr>
      <vt:lpstr>MUESTRA</vt:lpstr>
      <vt:lpstr>TECNICA</vt:lpstr>
      <vt:lpstr>INSTRUMENTO</vt:lpstr>
      <vt:lpstr>CONDUCTA</vt:lpstr>
      <vt:lpstr>CARACTERÌSTICAS DEL TEST  HTP</vt:lpstr>
      <vt:lpstr>PARAMETROS GENERALES DEL TEST</vt:lpstr>
      <vt:lpstr>PARAMETROS GENERALES DEL TEST</vt:lpstr>
      <vt:lpstr>PARAMETROS GENERALES DEL TEST</vt:lpstr>
      <vt:lpstr>PARAMETROS GENERALES DEL TEST</vt:lpstr>
      <vt:lpstr>PARAMETROS GENERALES DEL TEST</vt:lpstr>
      <vt:lpstr>PARAMETROS GENERALES DEL TEST</vt:lpstr>
      <vt:lpstr>PARAMETROS GENERALES DEL TEST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Procedimiento y Análisis Estadístico de Datos.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COMPARACIÒN DE LAS ENCUESTAS</vt:lpstr>
      <vt:lpstr>Resultados por indicadores</vt:lpstr>
      <vt:lpstr>RESULTADOS FINALES</vt:lpstr>
      <vt:lpstr>CONDUCTA</vt:lpstr>
      <vt:lpstr>CONCLUSIONES</vt:lpstr>
      <vt:lpstr>CONCLUSIONES</vt:lpstr>
      <vt:lpstr>RECOMENDACIONES</vt:lpstr>
      <vt:lpstr>Presentación de PowerPoint</vt:lpstr>
      <vt:lpstr>Presentación de PowerPoint</vt:lpstr>
      <vt:lpstr>FINALIZACIÒN DEL PROGRAMA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DOCENTE</cp:lastModifiedBy>
  <cp:revision>121</cp:revision>
  <dcterms:created xsi:type="dcterms:W3CDTF">2015-09-02T02:07:54Z</dcterms:created>
  <dcterms:modified xsi:type="dcterms:W3CDTF">2015-09-05T06:49:39Z</dcterms:modified>
</cp:coreProperties>
</file>