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93" r:id="rId3"/>
    <p:sldId id="265" r:id="rId4"/>
    <p:sldId id="259" r:id="rId5"/>
    <p:sldId id="260" r:id="rId6"/>
    <p:sldId id="262" r:id="rId7"/>
    <p:sldId id="263" r:id="rId8"/>
    <p:sldId id="267" r:id="rId9"/>
    <p:sldId id="268" r:id="rId10"/>
    <p:sldId id="269" r:id="rId11"/>
    <p:sldId id="273" r:id="rId12"/>
    <p:sldId id="276" r:id="rId13"/>
    <p:sldId id="274" r:id="rId14"/>
    <p:sldId id="277" r:id="rId15"/>
    <p:sldId id="278" r:id="rId16"/>
    <p:sldId id="272" r:id="rId17"/>
    <p:sldId id="266" r:id="rId18"/>
    <p:sldId id="311" r:id="rId19"/>
    <p:sldId id="279" r:id="rId20"/>
    <p:sldId id="294" r:id="rId21"/>
    <p:sldId id="283" r:id="rId22"/>
    <p:sldId id="288" r:id="rId23"/>
    <p:sldId id="297" r:id="rId24"/>
    <p:sldId id="286" r:id="rId25"/>
    <p:sldId id="287" r:id="rId26"/>
    <p:sldId id="289" r:id="rId27"/>
    <p:sldId id="298" r:id="rId28"/>
    <p:sldId id="299" r:id="rId29"/>
    <p:sldId id="301" r:id="rId30"/>
    <p:sldId id="303" r:id="rId31"/>
    <p:sldId id="304" r:id="rId32"/>
    <p:sldId id="306" r:id="rId33"/>
    <p:sldId id="308" r:id="rId34"/>
    <p:sldId id="309" r:id="rId35"/>
    <p:sldId id="312" r:id="rId36"/>
    <p:sldId id="313"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388" autoAdjust="0"/>
  </p:normalViewPr>
  <p:slideViewPr>
    <p:cSldViewPr>
      <p:cViewPr varScale="1">
        <p:scale>
          <a:sx n="89" d="100"/>
          <a:sy n="89" d="100"/>
        </p:scale>
        <p:origin x="12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ublic\Documents\tesis\pasteles%20con%20y%20sin%20eficienci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ublic\Documents\tesis\pasteles%20con%20y%20sin%20eficienci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Public\Documents\tesis\hoja%20de%20datos%20eficiencia%20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Public\Documents\tesis\hoja%20de%20datos%20eficiencia%202.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ublic\Documents\tesis\hoja%20de%20datos%20eficiencia%202.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ublic\Documents\tesis\hoja%20de%20datos%20eficiencia%202.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ublic\Documents\tesis\hoja%20de%20datos%20eficiencia%2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833333333333331E-2"/>
          <c:y val="0.23725393700787406"/>
          <c:w val="0.81388888888888888"/>
          <c:h val="0.65757545931758532"/>
        </c:manualLayout>
      </c:layout>
      <c:pie3DChart>
        <c:varyColors val="1"/>
        <c:ser>
          <c:idx val="0"/>
          <c:order val="0"/>
          <c:tx>
            <c:strRef>
              <c:f>Sheet2!$D$7</c:f>
              <c:strCache>
                <c:ptCount val="1"/>
                <c:pt idx="0">
                  <c:v> CONSUMO TOTAL (GJ)</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05"/>
                  <c:y val="-2.7777777777777801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A02683A0-BAE4-4574-982B-71581BA07C08}" type="CATEGORYNAME">
                      <a:rPr lang="en-US" sz="1200"/>
                      <a:pPr>
                        <a:defRPr/>
                      </a:pPr>
                      <a:t>[CATEGORY NAME]</a:t>
                    </a:fld>
                    <a:r>
                      <a:rPr lang="en-US" sz="1200" baseline="0" dirty="0"/>
                      <a:t>
</a:t>
                    </a:r>
                    <a:fld id="{D637AF73-5A76-4F6A-91B9-6F2B3F554F75}" type="PERCENTAGE">
                      <a:rPr lang="en-US" sz="1200" baseline="0"/>
                      <a:pPr>
                        <a:defRPr/>
                      </a:pPr>
                      <a:t>[PERCENTAGE]</a:t>
                    </a:fld>
                    <a:endParaRPr lang="en-US" sz="1200"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4.1666666666666664E-2"/>
                  <c:y val="5.092592592592592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3729BB6-89FC-4FAC-A6E8-87EF4B80E1CC}" type="CATEGORYNAME">
                      <a:rPr lang="en-US" sz="1200"/>
                      <a:pPr>
                        <a:defRPr>
                          <a:solidFill>
                            <a:schemeClr val="accent1"/>
                          </a:solidFill>
                        </a:defRPr>
                      </a:pPr>
                      <a:t>[CATEGORY NAME]</a:t>
                    </a:fld>
                    <a:r>
                      <a:rPr lang="en-US" sz="1200" baseline="0" dirty="0"/>
                      <a:t>
</a:t>
                    </a:r>
                    <a:fld id="{0B36C848-0C3B-41B0-9EAB-E94DFAB92B15}" type="PERCENTAGE">
                      <a:rPr lang="en-US" sz="1200" baseline="0"/>
                      <a:pPr>
                        <a:defRPr>
                          <a:solidFill>
                            <a:schemeClr val="accent1"/>
                          </a:solidFill>
                        </a:defRPr>
                      </a:pPr>
                      <a:t>[PERCENTAGE]</a:t>
                    </a:fld>
                    <a:endParaRPr lang="en-US" sz="1200"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C"/>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Sheet2!$B$8:$B$9</c:f>
              <c:strCache>
                <c:ptCount val="2"/>
                <c:pt idx="0">
                  <c:v>Energía eléctrica</c:v>
                </c:pt>
                <c:pt idx="1">
                  <c:v>Diésel</c:v>
                </c:pt>
              </c:strCache>
            </c:strRef>
          </c:cat>
          <c:val>
            <c:numRef>
              <c:f>Sheet2!$D$8:$D$9</c:f>
              <c:numCache>
                <c:formatCode>General</c:formatCode>
                <c:ptCount val="2"/>
                <c:pt idx="0">
                  <c:v>37944</c:v>
                </c:pt>
                <c:pt idx="1">
                  <c:v>117288</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 </a:t>
            </a:r>
            <a:r>
              <a:rPr lang="en-US" dirty="0" err="1"/>
              <a:t>CONSUMO</a:t>
            </a:r>
            <a:r>
              <a:rPr lang="en-US" dirty="0"/>
              <a:t> TOTAL </a:t>
            </a:r>
            <a:r>
              <a:rPr lang="en-US" dirty="0" smtClean="0"/>
              <a:t>(USD)</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Sheet2!$D$7</c:f>
              <c:strCache>
                <c:ptCount val="1"/>
                <c:pt idx="0">
                  <c:v> CONSUMO TOTAL (GJ)</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C"/>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C"/>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Sheet2!$B$8:$B$9</c:f>
              <c:strCache>
                <c:ptCount val="2"/>
                <c:pt idx="0">
                  <c:v>Energía eléctrica</c:v>
                </c:pt>
                <c:pt idx="1">
                  <c:v>Diésel</c:v>
                </c:pt>
              </c:strCache>
            </c:strRef>
          </c:cat>
          <c:val>
            <c:numRef>
              <c:f>Sheet2!$D$12:$D$13</c:f>
              <c:numCache>
                <c:formatCode>General</c:formatCode>
                <c:ptCount val="2"/>
                <c:pt idx="0">
                  <c:v>67346</c:v>
                </c:pt>
                <c:pt idx="1">
                  <c:v>66146</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Inicial!$B$973:$B$976</c:f>
              <c:strCache>
                <c:ptCount val="4"/>
                <c:pt idx="0">
                  <c:v>Qp. Exterior (W)</c:v>
                </c:pt>
                <c:pt idx="1">
                  <c:v>Qp. interior (W)</c:v>
                </c:pt>
                <c:pt idx="2">
                  <c:v>Qp otras perdidas (W)</c:v>
                </c:pt>
                <c:pt idx="3">
                  <c:v>Q.aprovechado (W)</c:v>
                </c:pt>
              </c:strCache>
            </c:strRef>
          </c:cat>
          <c:val>
            <c:numRef>
              <c:f>Inicial!$D$973:$D$976</c:f>
              <c:numCache>
                <c:formatCode>0.00%</c:formatCode>
                <c:ptCount val="4"/>
                <c:pt idx="0">
                  <c:v>0.26169712777709092</c:v>
                </c:pt>
                <c:pt idx="1">
                  <c:v>4.6721770054784133E-3</c:v>
                </c:pt>
                <c:pt idx="2">
                  <c:v>6.6014482698310964E-5</c:v>
                </c:pt>
                <c:pt idx="3">
                  <c:v>0.73356468073473236</c:v>
                </c:pt>
              </c:numCache>
            </c:numRef>
          </c:val>
        </c:ser>
        <c:dLbls>
          <c:showLegendKey val="0"/>
          <c:showVal val="0"/>
          <c:showCatName val="0"/>
          <c:showSerName val="0"/>
          <c:showPercent val="1"/>
          <c:showBubbleSize val="0"/>
          <c:showLeaderLines val="0"/>
        </c:dLbls>
      </c:pie3DChart>
    </c:plotArea>
    <c:legend>
      <c:legendPos val="t"/>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a:t>Balance energia sistema de distribucion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dPt>
          <c:dLbls>
            <c:dLbl>
              <c:idx val="0"/>
              <c:dLblPos val="ctr"/>
              <c:showLegendKey val="0"/>
              <c:showVal val="1"/>
              <c:showCatName val="1"/>
              <c:showSerName val="0"/>
              <c:showPercent val="0"/>
              <c:showBubbleSize val="0"/>
              <c:extLst>
                <c:ext xmlns:c15="http://schemas.microsoft.com/office/drawing/2012/chart" uri="{CE6537A1-D6FC-4f65-9D91-7224C49458BB}"/>
              </c:extLst>
            </c:dLbl>
            <c:dLbl>
              <c:idx val="1"/>
              <c:layout>
                <c:manualLayout>
                  <c:x val="1.8869122990595191E-4"/>
                  <c:y val="0.41779620361919856"/>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2"/>
              <c:layout>
                <c:manualLayout>
                  <c:x val="5.030878380978531E-4"/>
                  <c:y val="0.10246630193864145"/>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3.8590086346544969E-2"/>
                  <c:y val="0.23361398335823905"/>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1.3778321494967113E-3"/>
                  <c:y val="-1.1832766684384894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5"/>
              <c:layout>
                <c:manualLayout>
                  <c:x val="0.45438605906048812"/>
                  <c:y val="-2.3456592016100196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6"/>
              <c:layout>
                <c:manualLayout>
                  <c:x val="-1.806881650383781E-2"/>
                  <c:y val="-6.3760543180655833E-3"/>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7"/>
              <c:layout>
                <c:manualLayout>
                  <c:x val="0.31809253274099109"/>
                  <c:y val="0.13860333570690708"/>
                </c:manualLayout>
              </c:layout>
              <c:dLblPos val="bestFit"/>
              <c:showLegendKey val="0"/>
              <c:showVal val="1"/>
              <c:showCatName val="1"/>
              <c:showSerName val="0"/>
              <c:showPercent val="0"/>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Inicial!$B$985:$B$992</c:f>
              <c:strCache>
                <c:ptCount val="8"/>
                <c:pt idx="0">
                  <c:v>Q consumo vapor equipos (W)</c:v>
                </c:pt>
                <c:pt idx="1">
                  <c:v>Qp tanque condensado (W)</c:v>
                </c:pt>
                <c:pt idx="2">
                  <c:v>Qp trampas de vapor (W)</c:v>
                </c:pt>
                <c:pt idx="3">
                  <c:v>Qp fugas (W)</c:v>
                </c:pt>
                <c:pt idx="4">
                  <c:v>Qp tuberías aisladas (W)</c:v>
                </c:pt>
                <c:pt idx="5">
                  <c:v>Qp tuberias desnudas (W)</c:v>
                </c:pt>
                <c:pt idx="6">
                  <c:v>Qp accesorios (W)</c:v>
                </c:pt>
                <c:pt idx="7">
                  <c:v>Qp no determinadas (W)</c:v>
                </c:pt>
              </c:strCache>
            </c:strRef>
          </c:cat>
          <c:val>
            <c:numRef>
              <c:f>Inicial!$D$985:$D$992</c:f>
              <c:numCache>
                <c:formatCode>0.00%</c:formatCode>
                <c:ptCount val="8"/>
                <c:pt idx="0">
                  <c:v>0.84542179630453618</c:v>
                </c:pt>
                <c:pt idx="1">
                  <c:v>9.7708402581356811E-4</c:v>
                </c:pt>
                <c:pt idx="2">
                  <c:v>4.9325267236240457E-3</c:v>
                </c:pt>
                <c:pt idx="3">
                  <c:v>3.9813595367716326E-3</c:v>
                </c:pt>
                <c:pt idx="4">
                  <c:v>2.0046434273241261E-2</c:v>
                </c:pt>
                <c:pt idx="5">
                  <c:v>3.5613899861581075E-2</c:v>
                </c:pt>
                <c:pt idx="6">
                  <c:v>4.932526723624045E-2</c:v>
                </c:pt>
                <c:pt idx="7">
                  <c:v>3.9701632038191825E-2</c:v>
                </c:pt>
              </c:numCache>
            </c:numRef>
          </c:val>
        </c:ser>
        <c:dLbls>
          <c:dLblPos val="ctr"/>
          <c:showLegendKey val="0"/>
          <c:showVal val="0"/>
          <c:showCatName val="0"/>
          <c:showSerName val="0"/>
          <c:showPercent val="1"/>
          <c:showBubbleSize val="0"/>
          <c:showLeaderLines val="0"/>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EFICIENCIA DEL CALDERO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Sheet2!$E$11:$E$15</c:f>
              <c:strCache>
                <c:ptCount val="5"/>
                <c:pt idx="0">
                  <c:v>Q ENTRADA combustible (W)</c:v>
                </c:pt>
                <c:pt idx="1">
                  <c:v>Qp. Exterior (W)</c:v>
                </c:pt>
                <c:pt idx="2">
                  <c:v>Qp. interior (W)</c:v>
                </c:pt>
                <c:pt idx="3">
                  <c:v>Qp otras perdidas (W)</c:v>
                </c:pt>
                <c:pt idx="4">
                  <c:v>Q.aprovechado (W)</c:v>
                </c:pt>
              </c:strCache>
            </c:strRef>
          </c:cat>
          <c:val>
            <c:numRef>
              <c:f>Sheet2!$F$11:$F$15</c:f>
              <c:numCache>
                <c:formatCode>0.00</c:formatCode>
                <c:ptCount val="5"/>
                <c:pt idx="0">
                  <c:v>685496.28925543022</c:v>
                </c:pt>
                <c:pt idx="1">
                  <c:v>179392.41</c:v>
                </c:pt>
                <c:pt idx="2">
                  <c:v>3202.76</c:v>
                </c:pt>
                <c:pt idx="3">
                  <c:v>45.252682926808966</c:v>
                </c:pt>
                <c:pt idx="4">
                  <c:v>502855.86657250341</c:v>
                </c:pt>
              </c:numCache>
            </c:numRef>
          </c:val>
        </c:ser>
        <c:ser>
          <c:idx val="1"/>
          <c:order val="1"/>
          <c:spPr>
            <a:solidFill>
              <a:schemeClr val="accent2"/>
            </a:solidFill>
            <a:ln>
              <a:noFill/>
            </a:ln>
            <a:effectLst/>
          </c:spPr>
          <c:invertIfNegative val="0"/>
          <c:cat>
            <c:strRef>
              <c:f>Sheet2!$E$11:$E$15</c:f>
              <c:strCache>
                <c:ptCount val="5"/>
                <c:pt idx="0">
                  <c:v>Q ENTRADA combustible (W)</c:v>
                </c:pt>
                <c:pt idx="1">
                  <c:v>Qp. Exterior (W)</c:v>
                </c:pt>
                <c:pt idx="2">
                  <c:v>Qp. interior (W)</c:v>
                </c:pt>
                <c:pt idx="3">
                  <c:v>Qp otras perdidas (W)</c:v>
                </c:pt>
                <c:pt idx="4">
                  <c:v>Q.aprovechado (W)</c:v>
                </c:pt>
              </c:strCache>
            </c:strRef>
          </c:cat>
          <c:val>
            <c:numRef>
              <c:f>Sheet2!$G$11:$G$15</c:f>
              <c:numCache>
                <c:formatCode>0.00%</c:formatCode>
                <c:ptCount val="5"/>
                <c:pt idx="0" formatCode="0%">
                  <c:v>1</c:v>
                </c:pt>
                <c:pt idx="1">
                  <c:v>0.26169712777709092</c:v>
                </c:pt>
                <c:pt idx="2">
                  <c:v>4.6721770054784133E-3</c:v>
                </c:pt>
                <c:pt idx="3">
                  <c:v>6.6014482698310964E-5</c:v>
                </c:pt>
                <c:pt idx="4">
                  <c:v>0.73356468073473236</c:v>
                </c:pt>
              </c:numCache>
            </c:numRef>
          </c:val>
        </c:ser>
        <c:ser>
          <c:idx val="2"/>
          <c:order val="2"/>
          <c:spPr>
            <a:solidFill>
              <a:schemeClr val="accent3"/>
            </a:solidFill>
            <a:ln>
              <a:noFill/>
            </a:ln>
            <a:effectLst/>
          </c:spPr>
          <c:invertIfNegative val="0"/>
          <c:cat>
            <c:strRef>
              <c:f>Sheet2!$E$11:$E$15</c:f>
              <c:strCache>
                <c:ptCount val="5"/>
                <c:pt idx="0">
                  <c:v>Q ENTRADA combustible (W)</c:v>
                </c:pt>
                <c:pt idx="1">
                  <c:v>Qp. Exterior (W)</c:v>
                </c:pt>
                <c:pt idx="2">
                  <c:v>Qp. interior (W)</c:v>
                </c:pt>
                <c:pt idx="3">
                  <c:v>Qp otras perdidas (W)</c:v>
                </c:pt>
                <c:pt idx="4">
                  <c:v>Q.aprovechado (W)</c:v>
                </c:pt>
              </c:strCache>
            </c:strRef>
          </c:cat>
          <c:val>
            <c:numRef>
              <c:f>Sheet2!$H$11:$H$15</c:f>
              <c:numCache>
                <c:formatCode>0.00</c:formatCode>
                <c:ptCount val="5"/>
                <c:pt idx="0">
                  <c:v>685496.28925543022</c:v>
                </c:pt>
                <c:pt idx="1">
                  <c:v>167656.46</c:v>
                </c:pt>
                <c:pt idx="2">
                  <c:v>3202.76</c:v>
                </c:pt>
                <c:pt idx="3">
                  <c:v>45.24668899190425</c:v>
                </c:pt>
                <c:pt idx="4">
                  <c:v>514591.82256643835</c:v>
                </c:pt>
              </c:numCache>
            </c:numRef>
          </c:val>
        </c:ser>
        <c:ser>
          <c:idx val="3"/>
          <c:order val="3"/>
          <c:spPr>
            <a:solidFill>
              <a:schemeClr val="accent4"/>
            </a:solidFill>
            <a:ln>
              <a:noFill/>
            </a:ln>
            <a:effectLst/>
          </c:spPr>
          <c:invertIfNegative val="0"/>
          <c:cat>
            <c:strRef>
              <c:f>Sheet2!$E$11:$E$15</c:f>
              <c:strCache>
                <c:ptCount val="5"/>
                <c:pt idx="0">
                  <c:v>Q ENTRADA combustible (W)</c:v>
                </c:pt>
                <c:pt idx="1">
                  <c:v>Qp. Exterior (W)</c:v>
                </c:pt>
                <c:pt idx="2">
                  <c:v>Qp. interior (W)</c:v>
                </c:pt>
                <c:pt idx="3">
                  <c:v>Qp otras perdidas (W)</c:v>
                </c:pt>
                <c:pt idx="4">
                  <c:v>Q.aprovechado (W)</c:v>
                </c:pt>
              </c:strCache>
            </c:strRef>
          </c:cat>
          <c:val>
            <c:numRef>
              <c:f>Sheet2!$I$11:$I$15</c:f>
              <c:numCache>
                <c:formatCode>0.00%</c:formatCode>
                <c:ptCount val="5"/>
                <c:pt idx="0" formatCode="0%">
                  <c:v>1</c:v>
                </c:pt>
                <c:pt idx="1">
                  <c:v>0.24457675793125658</c:v>
                </c:pt>
                <c:pt idx="2">
                  <c:v>4.6721770054784133E-3</c:v>
                </c:pt>
                <c:pt idx="3">
                  <c:v>6.6005738763444112E-5</c:v>
                </c:pt>
                <c:pt idx="4">
                  <c:v>0.75068505932450158</c:v>
                </c:pt>
              </c:numCache>
            </c:numRef>
          </c:val>
        </c:ser>
        <c:dLbls>
          <c:showLegendKey val="0"/>
          <c:showVal val="0"/>
          <c:showCatName val="0"/>
          <c:showSerName val="0"/>
          <c:showPercent val="0"/>
          <c:showBubbleSize val="0"/>
        </c:dLbls>
        <c:gapWidth val="219"/>
        <c:overlap val="-27"/>
        <c:axId val="733974896"/>
        <c:axId val="733984976"/>
      </c:barChart>
      <c:catAx>
        <c:axId val="73397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33984976"/>
        <c:crosses val="autoZero"/>
        <c:auto val="1"/>
        <c:lblAlgn val="ctr"/>
        <c:lblOffset val="100"/>
        <c:noMultiLvlLbl val="0"/>
      </c:catAx>
      <c:valAx>
        <c:axId val="73398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3397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SISTEMA DE DISTRIBUCIÓN</a:t>
            </a:r>
          </a:p>
        </c:rich>
      </c:tx>
      <c:layout>
        <c:manualLayout>
          <c:xMode val="edge"/>
          <c:yMode val="edge"/>
          <c:x val="0.3743592990609329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cat>
            <c:strRef>
              <c:f>Sheet2!$E$20:$E$27</c:f>
              <c:strCache>
                <c:ptCount val="8"/>
                <c:pt idx="0">
                  <c:v>Q consumo vapor equipos (W)</c:v>
                </c:pt>
                <c:pt idx="1">
                  <c:v>Qp tanque condensado (W)</c:v>
                </c:pt>
                <c:pt idx="2">
                  <c:v>Qp trampas de vapor (W)</c:v>
                </c:pt>
                <c:pt idx="3">
                  <c:v>Qp fugas (W)</c:v>
                </c:pt>
                <c:pt idx="4">
                  <c:v>Qp tuberías aisladas (W)</c:v>
                </c:pt>
                <c:pt idx="5">
                  <c:v>Qp tuberias desnudas (W)</c:v>
                </c:pt>
                <c:pt idx="6">
                  <c:v>Qp accesorios (W)</c:v>
                </c:pt>
                <c:pt idx="7">
                  <c:v>Qp no determinadas (W)/Qp Ganado (W)</c:v>
                </c:pt>
              </c:strCache>
            </c:strRef>
          </c:cat>
          <c:val>
            <c:numRef>
              <c:f>Sheet2!$F$20:$F$27</c:f>
              <c:numCache>
                <c:formatCode>0.00</c:formatCode>
                <c:ptCount val="8"/>
                <c:pt idx="0">
                  <c:v>425125.31</c:v>
                </c:pt>
                <c:pt idx="1">
                  <c:v>491.33243451463204</c:v>
                </c:pt>
                <c:pt idx="2">
                  <c:v>2480.3500000000004</c:v>
                </c:pt>
                <c:pt idx="3">
                  <c:v>2002.0500000000002</c:v>
                </c:pt>
                <c:pt idx="4">
                  <c:v>10080.467078159467</c:v>
                </c:pt>
                <c:pt idx="5">
                  <c:v>17908.658476921712</c:v>
                </c:pt>
                <c:pt idx="6">
                  <c:v>24803.5</c:v>
                </c:pt>
                <c:pt idx="7">
                  <c:v>19964.198582907615</c:v>
                </c:pt>
              </c:numCache>
            </c:numRef>
          </c:val>
        </c:ser>
        <c:ser>
          <c:idx val="1"/>
          <c:order val="1"/>
          <c:spPr>
            <a:solidFill>
              <a:schemeClr val="accent2"/>
            </a:solidFill>
            <a:ln>
              <a:noFill/>
            </a:ln>
            <a:effectLst/>
          </c:spPr>
          <c:invertIfNegative val="0"/>
          <c:cat>
            <c:strRef>
              <c:f>Sheet2!$E$20:$E$27</c:f>
              <c:strCache>
                <c:ptCount val="8"/>
                <c:pt idx="0">
                  <c:v>Q consumo vapor equipos (W)</c:v>
                </c:pt>
                <c:pt idx="1">
                  <c:v>Qp tanque condensado (W)</c:v>
                </c:pt>
                <c:pt idx="2">
                  <c:v>Qp trampas de vapor (W)</c:v>
                </c:pt>
                <c:pt idx="3">
                  <c:v>Qp fugas (W)</c:v>
                </c:pt>
                <c:pt idx="4">
                  <c:v>Qp tuberías aisladas (W)</c:v>
                </c:pt>
                <c:pt idx="5">
                  <c:v>Qp tuberias desnudas (W)</c:v>
                </c:pt>
                <c:pt idx="6">
                  <c:v>Qp accesorios (W)</c:v>
                </c:pt>
                <c:pt idx="7">
                  <c:v>Qp no determinadas (W)/Qp Ganado (W)</c:v>
                </c:pt>
              </c:strCache>
            </c:strRef>
          </c:cat>
          <c:val>
            <c:numRef>
              <c:f>Sheet2!$G$20:$G$27</c:f>
              <c:numCache>
                <c:formatCode>0.00%</c:formatCode>
                <c:ptCount val="8"/>
                <c:pt idx="0">
                  <c:v>0.84542179630453618</c:v>
                </c:pt>
                <c:pt idx="1">
                  <c:v>9.7708402581356811E-4</c:v>
                </c:pt>
                <c:pt idx="2">
                  <c:v>4.9325267236240457E-3</c:v>
                </c:pt>
                <c:pt idx="3">
                  <c:v>3.9813595367716326E-3</c:v>
                </c:pt>
                <c:pt idx="4">
                  <c:v>2.0046434273241261E-2</c:v>
                </c:pt>
                <c:pt idx="5">
                  <c:v>3.5613899861581075E-2</c:v>
                </c:pt>
                <c:pt idx="6">
                  <c:v>4.932526723624045E-2</c:v>
                </c:pt>
                <c:pt idx="7">
                  <c:v>3.9701632038191825E-2</c:v>
                </c:pt>
              </c:numCache>
            </c:numRef>
          </c:val>
        </c:ser>
        <c:ser>
          <c:idx val="2"/>
          <c:order val="2"/>
          <c:spPr>
            <a:solidFill>
              <a:schemeClr val="accent3"/>
            </a:solidFill>
            <a:ln>
              <a:noFill/>
            </a:ln>
            <a:effectLst/>
          </c:spPr>
          <c:invertIfNegative val="0"/>
          <c:cat>
            <c:strRef>
              <c:f>Sheet2!$E$20:$E$27</c:f>
              <c:strCache>
                <c:ptCount val="8"/>
                <c:pt idx="0">
                  <c:v>Q consumo vapor equipos (W)</c:v>
                </c:pt>
                <c:pt idx="1">
                  <c:v>Qp tanque condensado (W)</c:v>
                </c:pt>
                <c:pt idx="2">
                  <c:v>Qp trampas de vapor (W)</c:v>
                </c:pt>
                <c:pt idx="3">
                  <c:v>Qp fugas (W)</c:v>
                </c:pt>
                <c:pt idx="4">
                  <c:v>Qp tuberías aisladas (W)</c:v>
                </c:pt>
                <c:pt idx="5">
                  <c:v>Qp tuberias desnudas (W)</c:v>
                </c:pt>
                <c:pt idx="6">
                  <c:v>Qp accesorios (W)</c:v>
                </c:pt>
                <c:pt idx="7">
                  <c:v>Qp no determinadas (W)/Qp Ganado (W)</c:v>
                </c:pt>
              </c:strCache>
            </c:strRef>
          </c:cat>
          <c:val>
            <c:numRef>
              <c:f>Sheet2!$H$20:$H$27</c:f>
              <c:numCache>
                <c:formatCode>0.00</c:formatCode>
                <c:ptCount val="8"/>
                <c:pt idx="0">
                  <c:v>425125.31</c:v>
                </c:pt>
                <c:pt idx="1">
                  <c:v>491.33243451463204</c:v>
                </c:pt>
                <c:pt idx="2">
                  <c:v>0</c:v>
                </c:pt>
                <c:pt idx="3">
                  <c:v>0</c:v>
                </c:pt>
                <c:pt idx="4">
                  <c:v>10080.467078159467</c:v>
                </c:pt>
                <c:pt idx="5">
                  <c:v>2238.5823096152139</c:v>
                </c:pt>
                <c:pt idx="6">
                  <c:v>24803.5</c:v>
                </c:pt>
                <c:pt idx="7">
                  <c:v>51852.630744148999</c:v>
                </c:pt>
              </c:numCache>
            </c:numRef>
          </c:val>
        </c:ser>
        <c:ser>
          <c:idx val="3"/>
          <c:order val="3"/>
          <c:spPr>
            <a:solidFill>
              <a:schemeClr val="accent4"/>
            </a:solidFill>
            <a:ln>
              <a:noFill/>
            </a:ln>
            <a:effectLst/>
          </c:spPr>
          <c:invertIfNegative val="0"/>
          <c:cat>
            <c:strRef>
              <c:f>Sheet2!$E$20:$E$27</c:f>
              <c:strCache>
                <c:ptCount val="8"/>
                <c:pt idx="0">
                  <c:v>Q consumo vapor equipos (W)</c:v>
                </c:pt>
                <c:pt idx="1">
                  <c:v>Qp tanque condensado (W)</c:v>
                </c:pt>
                <c:pt idx="2">
                  <c:v>Qp trampas de vapor (W)</c:v>
                </c:pt>
                <c:pt idx="3">
                  <c:v>Qp fugas (W)</c:v>
                </c:pt>
                <c:pt idx="4">
                  <c:v>Qp tuberías aisladas (W)</c:v>
                </c:pt>
                <c:pt idx="5">
                  <c:v>Qp tuberias desnudas (W)</c:v>
                </c:pt>
                <c:pt idx="6">
                  <c:v>Qp accesorios (W)</c:v>
                </c:pt>
                <c:pt idx="7">
                  <c:v>Qp no determinadas (W)/Qp Ganado (W)</c:v>
                </c:pt>
              </c:strCache>
            </c:strRef>
          </c:cat>
          <c:val>
            <c:numRef>
              <c:f>Sheet2!$I$20:$I$27</c:f>
              <c:numCache>
                <c:formatCode>0.00%</c:formatCode>
                <c:ptCount val="8"/>
                <c:pt idx="0">
                  <c:v>0.82614081949410023</c:v>
                </c:pt>
                <c:pt idx="1">
                  <c:v>9.5480031545040083E-4</c:v>
                </c:pt>
                <c:pt idx="2">
                  <c:v>0</c:v>
                </c:pt>
                <c:pt idx="3">
                  <c:v>0</c:v>
                </c:pt>
                <c:pt idx="4">
                  <c:v>1.958924848025153E-2</c:v>
                </c:pt>
                <c:pt idx="5">
                  <c:v>4.3502096447057183E-3</c:v>
                </c:pt>
                <c:pt idx="6">
                  <c:v>4.8200338428031758E-2</c:v>
                </c:pt>
                <c:pt idx="7">
                  <c:v>0.10076458363746035</c:v>
                </c:pt>
              </c:numCache>
            </c:numRef>
          </c:val>
        </c:ser>
        <c:dLbls>
          <c:showLegendKey val="0"/>
          <c:showVal val="0"/>
          <c:showCatName val="0"/>
          <c:showSerName val="0"/>
          <c:showPercent val="0"/>
          <c:showBubbleSize val="0"/>
        </c:dLbls>
        <c:gapWidth val="219"/>
        <c:overlap val="-27"/>
        <c:axId val="122666416"/>
        <c:axId val="122665856"/>
      </c:barChart>
      <c:catAx>
        <c:axId val="12266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2665856"/>
        <c:crosses val="autoZero"/>
        <c:auto val="1"/>
        <c:lblAlgn val="ctr"/>
        <c:lblOffset val="100"/>
        <c:noMultiLvlLbl val="0"/>
      </c:catAx>
      <c:valAx>
        <c:axId val="122665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26664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Sheet2!$Z$13</c:f>
              <c:strCache>
                <c:ptCount val="1"/>
                <c:pt idx="0">
                  <c:v>USD</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dPt>
          <c:cat>
            <c:strRef>
              <c:f>Sheet2!$Y$14:$Y$19</c:f>
              <c:strCache>
                <c:ptCount val="6"/>
                <c:pt idx="0">
                  <c:v>AñoO</c:v>
                </c:pt>
                <c:pt idx="1">
                  <c:v>Año1</c:v>
                </c:pt>
                <c:pt idx="2">
                  <c:v>Año2</c:v>
                </c:pt>
                <c:pt idx="3">
                  <c:v>Año3</c:v>
                </c:pt>
                <c:pt idx="4">
                  <c:v>Año4</c:v>
                </c:pt>
                <c:pt idx="5">
                  <c:v>Año5</c:v>
                </c:pt>
              </c:strCache>
            </c:strRef>
          </c:cat>
          <c:val>
            <c:numRef>
              <c:f>Sheet2!$Z$14:$Z$19</c:f>
              <c:numCache>
                <c:formatCode>General</c:formatCode>
                <c:ptCount val="6"/>
                <c:pt idx="0" formatCode="#,##0.00">
                  <c:v>-6028.78</c:v>
                </c:pt>
                <c:pt idx="1">
                  <c:v>6188.24</c:v>
                </c:pt>
                <c:pt idx="2">
                  <c:v>6188.24</c:v>
                </c:pt>
                <c:pt idx="3">
                  <c:v>6188.24</c:v>
                </c:pt>
                <c:pt idx="4">
                  <c:v>6188.24</c:v>
                </c:pt>
                <c:pt idx="5">
                  <c:v>6188.24</c:v>
                </c:pt>
              </c:numCache>
            </c:numRef>
          </c:val>
        </c:ser>
        <c:dLbls>
          <c:showLegendKey val="0"/>
          <c:showVal val="0"/>
          <c:showCatName val="0"/>
          <c:showSerName val="0"/>
          <c:showPercent val="0"/>
          <c:showBubbleSize val="0"/>
        </c:dLbls>
        <c:gapWidth val="219"/>
        <c:overlap val="-27"/>
        <c:axId val="122677056"/>
        <c:axId val="122673136"/>
      </c:barChart>
      <c:catAx>
        <c:axId val="12267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2673136"/>
        <c:crosses val="autoZero"/>
        <c:auto val="1"/>
        <c:lblAlgn val="ctr"/>
        <c:lblOffset val="100"/>
        <c:noMultiLvlLbl val="0"/>
      </c:catAx>
      <c:valAx>
        <c:axId val="122673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267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19B7F-8978-4F43-B4F5-CE00A1FDBD15}"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E40E52B3-75C7-4DCF-880B-DFF06201CEB9}">
      <dgm:prSet phldrT="[Texto]" custT="1"/>
      <dgm:spPr/>
      <dgm:t>
        <a:bodyPr/>
        <a:lstStyle/>
        <a:p>
          <a:r>
            <a:rPr lang="es-ES" sz="2400" b="1" dirty="0" smtClean="0"/>
            <a:t>SISTEMA ENERGÉTICO HOSPITAL</a:t>
          </a:r>
          <a:endParaRPr lang="es-EC" sz="2400" b="1" dirty="0"/>
        </a:p>
      </dgm:t>
    </dgm:pt>
    <dgm:pt modelId="{77A68913-44E0-4E1B-B603-457D1324F260}" type="parTrans" cxnId="{8DB1642F-EB71-43CC-8BF0-FF8853E6AE2C}">
      <dgm:prSet/>
      <dgm:spPr/>
      <dgm:t>
        <a:bodyPr/>
        <a:lstStyle/>
        <a:p>
          <a:endParaRPr lang="es-EC" sz="1200" b="1"/>
        </a:p>
      </dgm:t>
    </dgm:pt>
    <dgm:pt modelId="{4DFBFC35-8057-425F-B8CB-E9D0052ED8C8}" type="sibTrans" cxnId="{8DB1642F-EB71-43CC-8BF0-FF8853E6AE2C}">
      <dgm:prSet/>
      <dgm:spPr/>
      <dgm:t>
        <a:bodyPr/>
        <a:lstStyle/>
        <a:p>
          <a:endParaRPr lang="es-EC" sz="1200" b="1"/>
        </a:p>
      </dgm:t>
    </dgm:pt>
    <dgm:pt modelId="{D34FE401-579E-48AC-B8FE-BB86EAD3AEA1}" type="asst">
      <dgm:prSet phldrT="[Texto]" custT="1"/>
      <dgm:spPr/>
      <dgm:t>
        <a:bodyPr/>
        <a:lstStyle/>
        <a:p>
          <a:r>
            <a:rPr lang="es-ES" sz="1800" b="1" dirty="0" smtClean="0"/>
            <a:t>SISTEMA ELÉCTRICO</a:t>
          </a:r>
          <a:endParaRPr lang="es-EC" sz="1800" b="1" dirty="0"/>
        </a:p>
      </dgm:t>
    </dgm:pt>
    <dgm:pt modelId="{5083B78E-E996-44D6-BBC0-B41FB99C14A6}" type="parTrans" cxnId="{EA1F58FD-5936-4FF1-938C-80E20C8F139C}">
      <dgm:prSet custT="1"/>
      <dgm:spPr/>
      <dgm:t>
        <a:bodyPr/>
        <a:lstStyle/>
        <a:p>
          <a:endParaRPr lang="es-EC" sz="200" b="1"/>
        </a:p>
      </dgm:t>
    </dgm:pt>
    <dgm:pt modelId="{1266E465-FC39-471A-8743-BA780B26AA94}" type="sibTrans" cxnId="{EA1F58FD-5936-4FF1-938C-80E20C8F139C}">
      <dgm:prSet/>
      <dgm:spPr/>
      <dgm:t>
        <a:bodyPr/>
        <a:lstStyle/>
        <a:p>
          <a:endParaRPr lang="es-EC" sz="1200" b="1"/>
        </a:p>
      </dgm:t>
    </dgm:pt>
    <dgm:pt modelId="{B463B44B-CC33-4775-9184-AE7EB4C87C6C}">
      <dgm:prSet phldrT="[Texto]" custT="1"/>
      <dgm:spPr/>
      <dgm:t>
        <a:bodyPr/>
        <a:lstStyle/>
        <a:p>
          <a:r>
            <a:rPr lang="es-ES" sz="2000" b="1" dirty="0" smtClean="0"/>
            <a:t>DIESEL</a:t>
          </a:r>
          <a:endParaRPr lang="es-EC" sz="2000" b="1" dirty="0"/>
        </a:p>
      </dgm:t>
    </dgm:pt>
    <dgm:pt modelId="{C13A191D-49A0-4661-AA49-FC269F6DDB29}" type="parTrans" cxnId="{A0251298-34EA-4717-8D28-CF4A94F81867}">
      <dgm:prSet custT="1"/>
      <dgm:spPr/>
      <dgm:t>
        <a:bodyPr/>
        <a:lstStyle/>
        <a:p>
          <a:endParaRPr lang="es-EC" sz="200" b="1"/>
        </a:p>
      </dgm:t>
    </dgm:pt>
    <dgm:pt modelId="{D11E27A6-BE8A-4E23-AB2E-DC971D553EAF}" type="sibTrans" cxnId="{A0251298-34EA-4717-8D28-CF4A94F81867}">
      <dgm:prSet/>
      <dgm:spPr/>
      <dgm:t>
        <a:bodyPr/>
        <a:lstStyle/>
        <a:p>
          <a:endParaRPr lang="es-EC" sz="1200" b="1"/>
        </a:p>
      </dgm:t>
    </dgm:pt>
    <dgm:pt modelId="{33609FA0-8C71-482D-B61D-3DB07E71532A}">
      <dgm:prSet phldrT="[Texto]" custT="1"/>
      <dgm:spPr/>
      <dgm:t>
        <a:bodyPr/>
        <a:lstStyle/>
        <a:p>
          <a:r>
            <a:rPr lang="es-ES" sz="2000" b="1" dirty="0" smtClean="0"/>
            <a:t>GLP</a:t>
          </a:r>
          <a:endParaRPr lang="es-EC" sz="2000" b="1" dirty="0"/>
        </a:p>
      </dgm:t>
    </dgm:pt>
    <dgm:pt modelId="{038CF039-585E-433C-9C47-75AE21F42D16}" type="parTrans" cxnId="{23652BB1-1116-4E63-B264-EE0525669E42}">
      <dgm:prSet custT="1"/>
      <dgm:spPr/>
      <dgm:t>
        <a:bodyPr/>
        <a:lstStyle/>
        <a:p>
          <a:endParaRPr lang="es-EC" sz="200" b="1"/>
        </a:p>
      </dgm:t>
    </dgm:pt>
    <dgm:pt modelId="{7DF145D7-7960-47AC-8906-C3F7BC1B614C}" type="sibTrans" cxnId="{23652BB1-1116-4E63-B264-EE0525669E42}">
      <dgm:prSet/>
      <dgm:spPr/>
      <dgm:t>
        <a:bodyPr/>
        <a:lstStyle/>
        <a:p>
          <a:endParaRPr lang="es-EC" sz="1200" b="1"/>
        </a:p>
      </dgm:t>
    </dgm:pt>
    <dgm:pt modelId="{3393784A-F3E0-4FFC-9F29-C44373E2E198}" type="asst">
      <dgm:prSet custT="1"/>
      <dgm:spPr/>
      <dgm:t>
        <a:bodyPr/>
        <a:lstStyle/>
        <a:p>
          <a:r>
            <a:rPr lang="es-ES" sz="1800" b="1" dirty="0" smtClean="0"/>
            <a:t>SISTEMA TÉRMICO</a:t>
          </a:r>
          <a:endParaRPr lang="es-EC" sz="1800" b="1" dirty="0"/>
        </a:p>
      </dgm:t>
    </dgm:pt>
    <dgm:pt modelId="{84110F84-0711-495F-AC95-BAF239F83E90}" type="parTrans" cxnId="{57E8EBBF-D098-42A1-8828-D85338A8E1F8}">
      <dgm:prSet custT="1"/>
      <dgm:spPr/>
      <dgm:t>
        <a:bodyPr/>
        <a:lstStyle/>
        <a:p>
          <a:endParaRPr lang="es-EC" sz="200" b="1"/>
        </a:p>
      </dgm:t>
    </dgm:pt>
    <dgm:pt modelId="{B10F25BF-7B2D-4A81-944C-F425C2FC52F3}" type="sibTrans" cxnId="{57E8EBBF-D098-42A1-8828-D85338A8E1F8}">
      <dgm:prSet/>
      <dgm:spPr/>
      <dgm:t>
        <a:bodyPr/>
        <a:lstStyle/>
        <a:p>
          <a:endParaRPr lang="es-EC" sz="1200" b="1"/>
        </a:p>
      </dgm:t>
    </dgm:pt>
    <dgm:pt modelId="{5861600D-FFB6-4C2F-B225-595005457459}">
      <dgm:prSet/>
      <dgm:spPr/>
      <dgm:t>
        <a:bodyPr/>
        <a:lstStyle/>
        <a:p>
          <a:r>
            <a:rPr lang="es-ES" b="1" dirty="0" smtClean="0"/>
            <a:t>Grupo electrógeno</a:t>
          </a:r>
          <a:endParaRPr lang="es-EC" dirty="0"/>
        </a:p>
      </dgm:t>
    </dgm:pt>
    <dgm:pt modelId="{4FE5E649-1F35-4244-8AC7-CC74E5969888}" type="parTrans" cxnId="{218647CA-5334-490F-A4F5-761F4FE4DFF8}">
      <dgm:prSet/>
      <dgm:spPr/>
      <dgm:t>
        <a:bodyPr/>
        <a:lstStyle/>
        <a:p>
          <a:endParaRPr lang="es-EC"/>
        </a:p>
      </dgm:t>
    </dgm:pt>
    <dgm:pt modelId="{958BB7F9-D040-4CE1-A73C-4D7B99A15B9C}" type="sibTrans" cxnId="{218647CA-5334-490F-A4F5-761F4FE4DFF8}">
      <dgm:prSet/>
      <dgm:spPr/>
      <dgm:t>
        <a:bodyPr/>
        <a:lstStyle/>
        <a:p>
          <a:endParaRPr lang="es-EC"/>
        </a:p>
      </dgm:t>
    </dgm:pt>
    <dgm:pt modelId="{2E2E611A-55F7-41DC-9FCD-6F47EE7DD901}">
      <dgm:prSet/>
      <dgm:spPr>
        <a:solidFill>
          <a:srgbClr val="FF0000"/>
        </a:solidFill>
      </dgm:spPr>
      <dgm:t>
        <a:bodyPr/>
        <a:lstStyle/>
        <a:p>
          <a:r>
            <a:rPr lang="es-ES" b="1" smtClean="0"/>
            <a:t>Sistema de Vapor</a:t>
          </a:r>
          <a:endParaRPr lang="es-EC" b="1" dirty="0"/>
        </a:p>
      </dgm:t>
    </dgm:pt>
    <dgm:pt modelId="{237B0EB0-67C4-46FE-9518-8E5548793E2D}" type="parTrans" cxnId="{9CD8DECD-EDC7-4943-A3B8-37223E8916EC}">
      <dgm:prSet/>
      <dgm:spPr/>
      <dgm:t>
        <a:bodyPr/>
        <a:lstStyle/>
        <a:p>
          <a:endParaRPr lang="es-EC"/>
        </a:p>
      </dgm:t>
    </dgm:pt>
    <dgm:pt modelId="{91A82B78-F105-4D76-AAF6-244DB6915A67}" type="sibTrans" cxnId="{9CD8DECD-EDC7-4943-A3B8-37223E8916EC}">
      <dgm:prSet/>
      <dgm:spPr/>
      <dgm:t>
        <a:bodyPr/>
        <a:lstStyle/>
        <a:p>
          <a:endParaRPr lang="es-EC"/>
        </a:p>
      </dgm:t>
    </dgm:pt>
    <dgm:pt modelId="{8A72DAA5-FA69-4B56-A3D4-80D4FB3063DA}">
      <dgm:prSet phldrT="[Texto]" custT="1"/>
      <dgm:spPr/>
      <dgm:t>
        <a:bodyPr/>
        <a:lstStyle/>
        <a:p>
          <a:pPr algn="l"/>
          <a:r>
            <a:rPr lang="es-MX" sz="1400" b="1" baseline="0" dirty="0" smtClean="0"/>
            <a:t>	Subsistema de iluminación</a:t>
          </a:r>
          <a:endParaRPr lang="es-EC" sz="1400" b="1" baseline="0" dirty="0" smtClean="0"/>
        </a:p>
        <a:p>
          <a:pPr algn="l"/>
          <a:r>
            <a:rPr lang="es-MX" sz="1400" b="1" baseline="0" dirty="0" smtClean="0"/>
            <a:t>	Subsistema vacío y de gases medicinales</a:t>
          </a:r>
          <a:endParaRPr lang="es-EC" sz="1400" b="1" baseline="0" dirty="0" smtClean="0"/>
        </a:p>
        <a:p>
          <a:pPr algn="l"/>
          <a:r>
            <a:rPr lang="es-MX" sz="1400" b="1" baseline="0" dirty="0" smtClean="0"/>
            <a:t>	Equipos de rayos X</a:t>
          </a:r>
          <a:endParaRPr lang="es-EC" sz="1400" b="1" baseline="0" dirty="0" smtClean="0"/>
        </a:p>
        <a:p>
          <a:pPr algn="l"/>
          <a:r>
            <a:rPr lang="es-MX" sz="1400" b="1" baseline="0" dirty="0" smtClean="0"/>
            <a:t>	Motores eléctricos</a:t>
          </a:r>
        </a:p>
        <a:p>
          <a:pPr algn="l"/>
          <a:r>
            <a:rPr lang="es-MX" sz="1400" b="1" baseline="0" dirty="0" smtClean="0"/>
            <a:t>	Equipos de refrigeración</a:t>
          </a:r>
          <a:endParaRPr lang="es-EC" sz="1400" b="1" baseline="0" dirty="0" smtClean="0"/>
        </a:p>
        <a:p>
          <a:pPr algn="l"/>
          <a:r>
            <a:rPr lang="es-MX" sz="1400" b="1" baseline="0" dirty="0" smtClean="0"/>
            <a:t>	Calentadores de agua</a:t>
          </a:r>
          <a:endParaRPr lang="es-EC" sz="1400" b="1" baseline="0" dirty="0" smtClean="0"/>
        </a:p>
        <a:p>
          <a:pPr algn="l"/>
          <a:r>
            <a:rPr lang="es-MX" sz="1400" b="1" baseline="0" dirty="0" smtClean="0"/>
            <a:t>	Equipos médicos</a:t>
          </a:r>
          <a:endParaRPr lang="es-EC" sz="1400" b="1" baseline="0" dirty="0" smtClean="0"/>
        </a:p>
        <a:p>
          <a:pPr algn="l"/>
          <a:r>
            <a:rPr lang="es-MX" sz="1400" b="1" baseline="0" dirty="0" smtClean="0"/>
            <a:t>	Computadores y electrodomésticos</a:t>
          </a:r>
          <a:endParaRPr lang="es-EC" sz="1400" b="1" baseline="0" dirty="0" smtClean="0"/>
        </a:p>
        <a:p>
          <a:pPr algn="l"/>
          <a:r>
            <a:rPr lang="es-MX" sz="1400" b="1" baseline="0" dirty="0" smtClean="0"/>
            <a:t>	Otros</a:t>
          </a:r>
          <a:endParaRPr lang="es-EC" sz="1400" b="1" baseline="0" dirty="0"/>
        </a:p>
      </dgm:t>
    </dgm:pt>
    <dgm:pt modelId="{9B7EE22B-3C86-4A77-ACB3-D355202BB1F3}" type="parTrans" cxnId="{DB35AADD-A086-4CB6-9FA7-427F4A73791B}">
      <dgm:prSet/>
      <dgm:spPr/>
      <dgm:t>
        <a:bodyPr/>
        <a:lstStyle/>
        <a:p>
          <a:endParaRPr lang="es-EC"/>
        </a:p>
      </dgm:t>
    </dgm:pt>
    <dgm:pt modelId="{EEDF6E2D-7A28-4D1F-ABF0-37E1AC98714F}" type="sibTrans" cxnId="{DB35AADD-A086-4CB6-9FA7-427F4A73791B}">
      <dgm:prSet/>
      <dgm:spPr/>
      <dgm:t>
        <a:bodyPr/>
        <a:lstStyle/>
        <a:p>
          <a:endParaRPr lang="es-EC"/>
        </a:p>
      </dgm:t>
    </dgm:pt>
    <dgm:pt modelId="{E411EDE5-D4ED-4B11-AB1D-14D78971CE6C}" type="pres">
      <dgm:prSet presAssocID="{4E619B7F-8978-4F43-B4F5-CE00A1FDBD15}" presName="Name0" presStyleCnt="0">
        <dgm:presLayoutVars>
          <dgm:chPref val="1"/>
          <dgm:dir/>
          <dgm:animOne val="branch"/>
          <dgm:animLvl val="lvl"/>
          <dgm:resizeHandles val="exact"/>
        </dgm:presLayoutVars>
      </dgm:prSet>
      <dgm:spPr/>
      <dgm:t>
        <a:bodyPr/>
        <a:lstStyle/>
        <a:p>
          <a:endParaRPr lang="es-EC"/>
        </a:p>
      </dgm:t>
    </dgm:pt>
    <dgm:pt modelId="{DC485E9E-844F-45DD-987A-EEB2F5B7EE77}" type="pres">
      <dgm:prSet presAssocID="{E40E52B3-75C7-4DCF-880B-DFF06201CEB9}" presName="root1" presStyleCnt="0"/>
      <dgm:spPr/>
    </dgm:pt>
    <dgm:pt modelId="{11D6D02B-7B26-4C8C-9D03-7C424667AA34}" type="pres">
      <dgm:prSet presAssocID="{E40E52B3-75C7-4DCF-880B-DFF06201CEB9}" presName="LevelOneTextNode" presStyleLbl="node0" presStyleIdx="0" presStyleCnt="1" custScaleX="131419" custScaleY="128600">
        <dgm:presLayoutVars>
          <dgm:chPref val="3"/>
        </dgm:presLayoutVars>
      </dgm:prSet>
      <dgm:spPr/>
      <dgm:t>
        <a:bodyPr/>
        <a:lstStyle/>
        <a:p>
          <a:endParaRPr lang="es-EC"/>
        </a:p>
      </dgm:t>
    </dgm:pt>
    <dgm:pt modelId="{294A2D04-D8B3-4959-91EC-0E748765E4FB}" type="pres">
      <dgm:prSet presAssocID="{E40E52B3-75C7-4DCF-880B-DFF06201CEB9}" presName="level2hierChild" presStyleCnt="0"/>
      <dgm:spPr/>
    </dgm:pt>
    <dgm:pt modelId="{98D996AD-7CF3-42EF-821B-FEE659F045EA}" type="pres">
      <dgm:prSet presAssocID="{84110F84-0711-495F-AC95-BAF239F83E90}" presName="conn2-1" presStyleLbl="parChTrans1D2" presStyleIdx="0" presStyleCnt="2"/>
      <dgm:spPr/>
      <dgm:t>
        <a:bodyPr/>
        <a:lstStyle/>
        <a:p>
          <a:endParaRPr lang="es-EC"/>
        </a:p>
      </dgm:t>
    </dgm:pt>
    <dgm:pt modelId="{A1FC9FF2-F08D-4A2C-810F-126E1ADC0522}" type="pres">
      <dgm:prSet presAssocID="{84110F84-0711-495F-AC95-BAF239F83E90}" presName="connTx" presStyleLbl="parChTrans1D2" presStyleIdx="0" presStyleCnt="2"/>
      <dgm:spPr/>
      <dgm:t>
        <a:bodyPr/>
        <a:lstStyle/>
        <a:p>
          <a:endParaRPr lang="es-EC"/>
        </a:p>
      </dgm:t>
    </dgm:pt>
    <dgm:pt modelId="{50EC6750-171B-4C68-974C-8143D84665C4}" type="pres">
      <dgm:prSet presAssocID="{3393784A-F3E0-4FFC-9F29-C44373E2E198}" presName="root2" presStyleCnt="0"/>
      <dgm:spPr/>
    </dgm:pt>
    <dgm:pt modelId="{86FDCDFA-1952-4575-8FCD-08853C7714AF}" type="pres">
      <dgm:prSet presAssocID="{3393784A-F3E0-4FFC-9F29-C44373E2E198}" presName="LevelTwoTextNode" presStyleLbl="asst1" presStyleIdx="0" presStyleCnt="2">
        <dgm:presLayoutVars>
          <dgm:chPref val="3"/>
        </dgm:presLayoutVars>
      </dgm:prSet>
      <dgm:spPr/>
      <dgm:t>
        <a:bodyPr/>
        <a:lstStyle/>
        <a:p>
          <a:endParaRPr lang="es-EC"/>
        </a:p>
      </dgm:t>
    </dgm:pt>
    <dgm:pt modelId="{FAF58CE7-3001-4D24-A134-B171AD0394A4}" type="pres">
      <dgm:prSet presAssocID="{3393784A-F3E0-4FFC-9F29-C44373E2E198}" presName="level3hierChild" presStyleCnt="0"/>
      <dgm:spPr/>
    </dgm:pt>
    <dgm:pt modelId="{073237A8-3B5A-4D1B-B4CA-EBD6DFADAEF4}" type="pres">
      <dgm:prSet presAssocID="{C13A191D-49A0-4661-AA49-FC269F6DDB29}" presName="conn2-1" presStyleLbl="parChTrans1D3" presStyleIdx="0" presStyleCnt="3"/>
      <dgm:spPr/>
      <dgm:t>
        <a:bodyPr/>
        <a:lstStyle/>
        <a:p>
          <a:endParaRPr lang="es-EC"/>
        </a:p>
      </dgm:t>
    </dgm:pt>
    <dgm:pt modelId="{89CE4455-ADDE-4B72-9C47-BFB13CFA71F5}" type="pres">
      <dgm:prSet presAssocID="{C13A191D-49A0-4661-AA49-FC269F6DDB29}" presName="connTx" presStyleLbl="parChTrans1D3" presStyleIdx="0" presStyleCnt="3"/>
      <dgm:spPr/>
      <dgm:t>
        <a:bodyPr/>
        <a:lstStyle/>
        <a:p>
          <a:endParaRPr lang="es-EC"/>
        </a:p>
      </dgm:t>
    </dgm:pt>
    <dgm:pt modelId="{C4F16E1D-3C59-4B8C-B0BF-84932711BF1A}" type="pres">
      <dgm:prSet presAssocID="{B463B44B-CC33-4775-9184-AE7EB4C87C6C}" presName="root2" presStyleCnt="0"/>
      <dgm:spPr/>
    </dgm:pt>
    <dgm:pt modelId="{CC9A5C44-35B0-4A75-8184-8E942FC3C5B5}" type="pres">
      <dgm:prSet presAssocID="{B463B44B-CC33-4775-9184-AE7EB4C87C6C}" presName="LevelTwoTextNode" presStyleLbl="node3" presStyleIdx="0" presStyleCnt="3">
        <dgm:presLayoutVars>
          <dgm:chPref val="3"/>
        </dgm:presLayoutVars>
      </dgm:prSet>
      <dgm:spPr/>
      <dgm:t>
        <a:bodyPr/>
        <a:lstStyle/>
        <a:p>
          <a:endParaRPr lang="es-EC"/>
        </a:p>
      </dgm:t>
    </dgm:pt>
    <dgm:pt modelId="{D7B15FC3-CF28-46FA-B6EC-2BF501A13529}" type="pres">
      <dgm:prSet presAssocID="{B463B44B-CC33-4775-9184-AE7EB4C87C6C}" presName="level3hierChild" presStyleCnt="0"/>
      <dgm:spPr/>
    </dgm:pt>
    <dgm:pt modelId="{960AB83C-AA9A-44ED-9F2F-494C28618FF2}" type="pres">
      <dgm:prSet presAssocID="{4FE5E649-1F35-4244-8AC7-CC74E5969888}" presName="conn2-1" presStyleLbl="parChTrans1D4" presStyleIdx="0" presStyleCnt="2"/>
      <dgm:spPr/>
      <dgm:t>
        <a:bodyPr/>
        <a:lstStyle/>
        <a:p>
          <a:endParaRPr lang="es-EC"/>
        </a:p>
      </dgm:t>
    </dgm:pt>
    <dgm:pt modelId="{28C120CD-14B5-4C16-AC59-1F82F82180D8}" type="pres">
      <dgm:prSet presAssocID="{4FE5E649-1F35-4244-8AC7-CC74E5969888}" presName="connTx" presStyleLbl="parChTrans1D4" presStyleIdx="0" presStyleCnt="2"/>
      <dgm:spPr/>
      <dgm:t>
        <a:bodyPr/>
        <a:lstStyle/>
        <a:p>
          <a:endParaRPr lang="es-EC"/>
        </a:p>
      </dgm:t>
    </dgm:pt>
    <dgm:pt modelId="{069F1BC1-C7CD-41E2-8FB1-8CB8AF51938F}" type="pres">
      <dgm:prSet presAssocID="{5861600D-FFB6-4C2F-B225-595005457459}" presName="root2" presStyleCnt="0"/>
      <dgm:spPr/>
    </dgm:pt>
    <dgm:pt modelId="{46033F15-3624-43C2-AF6D-E5620F4FE100}" type="pres">
      <dgm:prSet presAssocID="{5861600D-FFB6-4C2F-B225-595005457459}" presName="LevelTwoTextNode" presStyleLbl="node4" presStyleIdx="0" presStyleCnt="2">
        <dgm:presLayoutVars>
          <dgm:chPref val="3"/>
        </dgm:presLayoutVars>
      </dgm:prSet>
      <dgm:spPr/>
      <dgm:t>
        <a:bodyPr/>
        <a:lstStyle/>
        <a:p>
          <a:endParaRPr lang="es-EC"/>
        </a:p>
      </dgm:t>
    </dgm:pt>
    <dgm:pt modelId="{390C1AAB-1DCC-4D15-88BE-11D6F199B1FD}" type="pres">
      <dgm:prSet presAssocID="{5861600D-FFB6-4C2F-B225-595005457459}" presName="level3hierChild" presStyleCnt="0"/>
      <dgm:spPr/>
    </dgm:pt>
    <dgm:pt modelId="{485988EF-B1ED-420B-BF33-03E254A4F789}" type="pres">
      <dgm:prSet presAssocID="{237B0EB0-67C4-46FE-9518-8E5548793E2D}" presName="conn2-1" presStyleLbl="parChTrans1D4" presStyleIdx="1" presStyleCnt="2"/>
      <dgm:spPr/>
      <dgm:t>
        <a:bodyPr/>
        <a:lstStyle/>
        <a:p>
          <a:endParaRPr lang="es-EC"/>
        </a:p>
      </dgm:t>
    </dgm:pt>
    <dgm:pt modelId="{10B3BE9B-60A2-4381-9BD5-087D859EB796}" type="pres">
      <dgm:prSet presAssocID="{237B0EB0-67C4-46FE-9518-8E5548793E2D}" presName="connTx" presStyleLbl="parChTrans1D4" presStyleIdx="1" presStyleCnt="2"/>
      <dgm:spPr/>
      <dgm:t>
        <a:bodyPr/>
        <a:lstStyle/>
        <a:p>
          <a:endParaRPr lang="es-EC"/>
        </a:p>
      </dgm:t>
    </dgm:pt>
    <dgm:pt modelId="{1AFCB8D0-582C-45FF-A3F7-BE5D36FE8EA2}" type="pres">
      <dgm:prSet presAssocID="{2E2E611A-55F7-41DC-9FCD-6F47EE7DD901}" presName="root2" presStyleCnt="0"/>
      <dgm:spPr/>
    </dgm:pt>
    <dgm:pt modelId="{82594679-257F-4B42-BE1C-CFDC68A68759}" type="pres">
      <dgm:prSet presAssocID="{2E2E611A-55F7-41DC-9FCD-6F47EE7DD901}" presName="LevelTwoTextNode" presStyleLbl="node4" presStyleIdx="1" presStyleCnt="2">
        <dgm:presLayoutVars>
          <dgm:chPref val="3"/>
        </dgm:presLayoutVars>
      </dgm:prSet>
      <dgm:spPr/>
      <dgm:t>
        <a:bodyPr/>
        <a:lstStyle/>
        <a:p>
          <a:endParaRPr lang="es-EC"/>
        </a:p>
      </dgm:t>
    </dgm:pt>
    <dgm:pt modelId="{9426707D-A14D-4D16-B27F-24A10C0FA0E2}" type="pres">
      <dgm:prSet presAssocID="{2E2E611A-55F7-41DC-9FCD-6F47EE7DD901}" presName="level3hierChild" presStyleCnt="0"/>
      <dgm:spPr/>
    </dgm:pt>
    <dgm:pt modelId="{B415ECBC-E1C8-4ECE-822B-3E1C2C7390A9}" type="pres">
      <dgm:prSet presAssocID="{038CF039-585E-433C-9C47-75AE21F42D16}" presName="conn2-1" presStyleLbl="parChTrans1D3" presStyleIdx="1" presStyleCnt="3"/>
      <dgm:spPr/>
      <dgm:t>
        <a:bodyPr/>
        <a:lstStyle/>
        <a:p>
          <a:endParaRPr lang="es-EC"/>
        </a:p>
      </dgm:t>
    </dgm:pt>
    <dgm:pt modelId="{79C217EE-2184-441D-A726-7803D43044A5}" type="pres">
      <dgm:prSet presAssocID="{038CF039-585E-433C-9C47-75AE21F42D16}" presName="connTx" presStyleLbl="parChTrans1D3" presStyleIdx="1" presStyleCnt="3"/>
      <dgm:spPr/>
      <dgm:t>
        <a:bodyPr/>
        <a:lstStyle/>
        <a:p>
          <a:endParaRPr lang="es-EC"/>
        </a:p>
      </dgm:t>
    </dgm:pt>
    <dgm:pt modelId="{2C33DB57-5642-45D1-B8FE-C5B661897D15}" type="pres">
      <dgm:prSet presAssocID="{33609FA0-8C71-482D-B61D-3DB07E71532A}" presName="root2" presStyleCnt="0"/>
      <dgm:spPr/>
    </dgm:pt>
    <dgm:pt modelId="{1D898A4B-1780-4FE5-8E42-E11897AC26EC}" type="pres">
      <dgm:prSet presAssocID="{33609FA0-8C71-482D-B61D-3DB07E71532A}" presName="LevelTwoTextNode" presStyleLbl="node3" presStyleIdx="1" presStyleCnt="3">
        <dgm:presLayoutVars>
          <dgm:chPref val="3"/>
        </dgm:presLayoutVars>
      </dgm:prSet>
      <dgm:spPr/>
      <dgm:t>
        <a:bodyPr/>
        <a:lstStyle/>
        <a:p>
          <a:endParaRPr lang="es-EC"/>
        </a:p>
      </dgm:t>
    </dgm:pt>
    <dgm:pt modelId="{3B902813-99D1-4C8E-A799-5F9B86BE5A50}" type="pres">
      <dgm:prSet presAssocID="{33609FA0-8C71-482D-B61D-3DB07E71532A}" presName="level3hierChild" presStyleCnt="0"/>
      <dgm:spPr/>
    </dgm:pt>
    <dgm:pt modelId="{FB76224D-D9D3-49E9-97ED-75385DE11C16}" type="pres">
      <dgm:prSet presAssocID="{5083B78E-E996-44D6-BBC0-B41FB99C14A6}" presName="conn2-1" presStyleLbl="parChTrans1D2" presStyleIdx="1" presStyleCnt="2"/>
      <dgm:spPr/>
      <dgm:t>
        <a:bodyPr/>
        <a:lstStyle/>
        <a:p>
          <a:endParaRPr lang="es-EC"/>
        </a:p>
      </dgm:t>
    </dgm:pt>
    <dgm:pt modelId="{4749DE33-076F-4F4E-9594-806E8DF9E630}" type="pres">
      <dgm:prSet presAssocID="{5083B78E-E996-44D6-BBC0-B41FB99C14A6}" presName="connTx" presStyleLbl="parChTrans1D2" presStyleIdx="1" presStyleCnt="2"/>
      <dgm:spPr/>
      <dgm:t>
        <a:bodyPr/>
        <a:lstStyle/>
        <a:p>
          <a:endParaRPr lang="es-EC"/>
        </a:p>
      </dgm:t>
    </dgm:pt>
    <dgm:pt modelId="{027CA139-AB6C-48AC-BC99-C8B84BBEC3D8}" type="pres">
      <dgm:prSet presAssocID="{D34FE401-579E-48AC-B8FE-BB86EAD3AEA1}" presName="root2" presStyleCnt="0"/>
      <dgm:spPr/>
    </dgm:pt>
    <dgm:pt modelId="{04B714CD-12A8-42B4-9C4D-CC0C54FA266D}" type="pres">
      <dgm:prSet presAssocID="{D34FE401-579E-48AC-B8FE-BB86EAD3AEA1}" presName="LevelTwoTextNode" presStyleLbl="asst1" presStyleIdx="1" presStyleCnt="2">
        <dgm:presLayoutVars>
          <dgm:chPref val="3"/>
        </dgm:presLayoutVars>
      </dgm:prSet>
      <dgm:spPr/>
      <dgm:t>
        <a:bodyPr/>
        <a:lstStyle/>
        <a:p>
          <a:endParaRPr lang="es-EC"/>
        </a:p>
      </dgm:t>
    </dgm:pt>
    <dgm:pt modelId="{9151CEEE-DEF3-4D57-A671-B65FA981A9FE}" type="pres">
      <dgm:prSet presAssocID="{D34FE401-579E-48AC-B8FE-BB86EAD3AEA1}" presName="level3hierChild" presStyleCnt="0"/>
      <dgm:spPr/>
    </dgm:pt>
    <dgm:pt modelId="{DAB3A991-48B3-414D-ACE6-AC313E7E1D4B}" type="pres">
      <dgm:prSet presAssocID="{9B7EE22B-3C86-4A77-ACB3-D355202BB1F3}" presName="conn2-1" presStyleLbl="parChTrans1D3" presStyleIdx="2" presStyleCnt="3"/>
      <dgm:spPr/>
      <dgm:t>
        <a:bodyPr/>
        <a:lstStyle/>
        <a:p>
          <a:endParaRPr lang="es-EC"/>
        </a:p>
      </dgm:t>
    </dgm:pt>
    <dgm:pt modelId="{FAB3885C-E91E-4A7C-A14F-E30287F08630}" type="pres">
      <dgm:prSet presAssocID="{9B7EE22B-3C86-4A77-ACB3-D355202BB1F3}" presName="connTx" presStyleLbl="parChTrans1D3" presStyleIdx="2" presStyleCnt="3"/>
      <dgm:spPr/>
      <dgm:t>
        <a:bodyPr/>
        <a:lstStyle/>
        <a:p>
          <a:endParaRPr lang="es-EC"/>
        </a:p>
      </dgm:t>
    </dgm:pt>
    <dgm:pt modelId="{DE103A14-1894-4B5F-BE5A-82557FDF883A}" type="pres">
      <dgm:prSet presAssocID="{8A72DAA5-FA69-4B56-A3D4-80D4FB3063DA}" presName="root2" presStyleCnt="0"/>
      <dgm:spPr/>
    </dgm:pt>
    <dgm:pt modelId="{3F27CAE4-A7C4-41F1-82BA-A9A4E00EF291}" type="pres">
      <dgm:prSet presAssocID="{8A72DAA5-FA69-4B56-A3D4-80D4FB3063DA}" presName="LevelTwoTextNode" presStyleLbl="node3" presStyleIdx="2" presStyleCnt="3" custScaleX="215871" custScaleY="442978" custLinFactNeighborY="-1355">
        <dgm:presLayoutVars>
          <dgm:chPref val="3"/>
        </dgm:presLayoutVars>
      </dgm:prSet>
      <dgm:spPr/>
      <dgm:t>
        <a:bodyPr/>
        <a:lstStyle/>
        <a:p>
          <a:endParaRPr lang="es-EC"/>
        </a:p>
      </dgm:t>
    </dgm:pt>
    <dgm:pt modelId="{7D73979B-6F06-40AB-9CB3-6B17B2C48151}" type="pres">
      <dgm:prSet presAssocID="{8A72DAA5-FA69-4B56-A3D4-80D4FB3063DA}" presName="level3hierChild" presStyleCnt="0"/>
      <dgm:spPr/>
    </dgm:pt>
  </dgm:ptLst>
  <dgm:cxnLst>
    <dgm:cxn modelId="{EA1F58FD-5936-4FF1-938C-80E20C8F139C}" srcId="{E40E52B3-75C7-4DCF-880B-DFF06201CEB9}" destId="{D34FE401-579E-48AC-B8FE-BB86EAD3AEA1}" srcOrd="1" destOrd="0" parTransId="{5083B78E-E996-44D6-BBC0-B41FB99C14A6}" sibTransId="{1266E465-FC39-471A-8743-BA780B26AA94}"/>
    <dgm:cxn modelId="{351BE371-889D-4FB2-8938-1FD54F1078D2}" type="presOf" srcId="{B463B44B-CC33-4775-9184-AE7EB4C87C6C}" destId="{CC9A5C44-35B0-4A75-8184-8E942FC3C5B5}" srcOrd="0" destOrd="0" presId="urn:microsoft.com/office/officeart/2008/layout/HorizontalMultiLevelHierarchy"/>
    <dgm:cxn modelId="{642CD356-4025-4C71-B3C5-5802C0BDA513}" type="presOf" srcId="{3393784A-F3E0-4FFC-9F29-C44373E2E198}" destId="{86FDCDFA-1952-4575-8FCD-08853C7714AF}" srcOrd="0" destOrd="0" presId="urn:microsoft.com/office/officeart/2008/layout/HorizontalMultiLevelHierarchy"/>
    <dgm:cxn modelId="{B84745C2-8D69-4D9B-8EF0-587BF4AE527B}" type="presOf" srcId="{84110F84-0711-495F-AC95-BAF239F83E90}" destId="{A1FC9FF2-F08D-4A2C-810F-126E1ADC0522}" srcOrd="1" destOrd="0" presId="urn:microsoft.com/office/officeart/2008/layout/HorizontalMultiLevelHierarchy"/>
    <dgm:cxn modelId="{9A420DB1-B1E8-4B64-AFC8-799BA8971A78}" type="presOf" srcId="{C13A191D-49A0-4661-AA49-FC269F6DDB29}" destId="{073237A8-3B5A-4D1B-B4CA-EBD6DFADAEF4}" srcOrd="0" destOrd="0" presId="urn:microsoft.com/office/officeart/2008/layout/HorizontalMultiLevelHierarchy"/>
    <dgm:cxn modelId="{ABBFBFCB-03E8-41E2-A4FA-2767AADF5FDA}" type="presOf" srcId="{038CF039-585E-433C-9C47-75AE21F42D16}" destId="{79C217EE-2184-441D-A726-7803D43044A5}" srcOrd="1" destOrd="0" presId="urn:microsoft.com/office/officeart/2008/layout/HorizontalMultiLevelHierarchy"/>
    <dgm:cxn modelId="{86A9DB92-D789-41BC-A689-F79FE4C41031}" type="presOf" srcId="{4FE5E649-1F35-4244-8AC7-CC74E5969888}" destId="{960AB83C-AA9A-44ED-9F2F-494C28618FF2}" srcOrd="0" destOrd="0" presId="urn:microsoft.com/office/officeart/2008/layout/HorizontalMultiLevelHierarchy"/>
    <dgm:cxn modelId="{23652BB1-1116-4E63-B264-EE0525669E42}" srcId="{3393784A-F3E0-4FFC-9F29-C44373E2E198}" destId="{33609FA0-8C71-482D-B61D-3DB07E71532A}" srcOrd="1" destOrd="0" parTransId="{038CF039-585E-433C-9C47-75AE21F42D16}" sibTransId="{7DF145D7-7960-47AC-8906-C3F7BC1B614C}"/>
    <dgm:cxn modelId="{F4E8F379-94B2-4752-BAA4-54BAF50DADCE}" type="presOf" srcId="{4FE5E649-1F35-4244-8AC7-CC74E5969888}" destId="{28C120CD-14B5-4C16-AC59-1F82F82180D8}" srcOrd="1" destOrd="0" presId="urn:microsoft.com/office/officeart/2008/layout/HorizontalMultiLevelHierarchy"/>
    <dgm:cxn modelId="{72B25C16-A50A-4A2C-88E6-20E8A451DE7C}" type="presOf" srcId="{D34FE401-579E-48AC-B8FE-BB86EAD3AEA1}" destId="{04B714CD-12A8-42B4-9C4D-CC0C54FA266D}" srcOrd="0" destOrd="0" presId="urn:microsoft.com/office/officeart/2008/layout/HorizontalMultiLevelHierarchy"/>
    <dgm:cxn modelId="{BCD9615F-FCE5-4C47-B1BA-D8745AE00080}" type="presOf" srcId="{84110F84-0711-495F-AC95-BAF239F83E90}" destId="{98D996AD-7CF3-42EF-821B-FEE659F045EA}" srcOrd="0" destOrd="0" presId="urn:microsoft.com/office/officeart/2008/layout/HorizontalMultiLevelHierarchy"/>
    <dgm:cxn modelId="{792EC34B-DF04-4F1C-A757-03EDEB8A56B2}" type="presOf" srcId="{E40E52B3-75C7-4DCF-880B-DFF06201CEB9}" destId="{11D6D02B-7B26-4C8C-9D03-7C424667AA34}" srcOrd="0" destOrd="0" presId="urn:microsoft.com/office/officeart/2008/layout/HorizontalMultiLevelHierarchy"/>
    <dgm:cxn modelId="{4AD603C0-D0ED-4FF3-864B-4BBDFB1CB938}" type="presOf" srcId="{038CF039-585E-433C-9C47-75AE21F42D16}" destId="{B415ECBC-E1C8-4ECE-822B-3E1C2C7390A9}" srcOrd="0" destOrd="0" presId="urn:microsoft.com/office/officeart/2008/layout/HorizontalMultiLevelHierarchy"/>
    <dgm:cxn modelId="{374DCED0-A49D-4EB9-A276-5E28F388B065}" type="presOf" srcId="{237B0EB0-67C4-46FE-9518-8E5548793E2D}" destId="{485988EF-B1ED-420B-BF33-03E254A4F789}" srcOrd="0" destOrd="0" presId="urn:microsoft.com/office/officeart/2008/layout/HorizontalMultiLevelHierarchy"/>
    <dgm:cxn modelId="{3AFB61F4-2286-410E-BBD0-282D73A0D2AC}" type="presOf" srcId="{2E2E611A-55F7-41DC-9FCD-6F47EE7DD901}" destId="{82594679-257F-4B42-BE1C-CFDC68A68759}" srcOrd="0" destOrd="0" presId="urn:microsoft.com/office/officeart/2008/layout/HorizontalMultiLevelHierarchy"/>
    <dgm:cxn modelId="{9CD8DECD-EDC7-4943-A3B8-37223E8916EC}" srcId="{B463B44B-CC33-4775-9184-AE7EB4C87C6C}" destId="{2E2E611A-55F7-41DC-9FCD-6F47EE7DD901}" srcOrd="1" destOrd="0" parTransId="{237B0EB0-67C4-46FE-9518-8E5548793E2D}" sibTransId="{91A82B78-F105-4D76-AAF6-244DB6915A67}"/>
    <dgm:cxn modelId="{3F63A7AB-38CC-48DB-81B0-A272445B251E}" type="presOf" srcId="{5861600D-FFB6-4C2F-B225-595005457459}" destId="{46033F15-3624-43C2-AF6D-E5620F4FE100}" srcOrd="0" destOrd="0" presId="urn:microsoft.com/office/officeart/2008/layout/HorizontalMultiLevelHierarchy"/>
    <dgm:cxn modelId="{1F1D3AE2-0FAB-4834-BD44-C14308F7B2A2}" type="presOf" srcId="{5083B78E-E996-44D6-BBC0-B41FB99C14A6}" destId="{FB76224D-D9D3-49E9-97ED-75385DE11C16}" srcOrd="0" destOrd="0" presId="urn:microsoft.com/office/officeart/2008/layout/HorizontalMultiLevelHierarchy"/>
    <dgm:cxn modelId="{57E8EBBF-D098-42A1-8828-D85338A8E1F8}" srcId="{E40E52B3-75C7-4DCF-880B-DFF06201CEB9}" destId="{3393784A-F3E0-4FFC-9F29-C44373E2E198}" srcOrd="0" destOrd="0" parTransId="{84110F84-0711-495F-AC95-BAF239F83E90}" sibTransId="{B10F25BF-7B2D-4A81-944C-F425C2FC52F3}"/>
    <dgm:cxn modelId="{5C363F3B-25ED-4ABF-9C83-50A91B43C8E7}" type="presOf" srcId="{9B7EE22B-3C86-4A77-ACB3-D355202BB1F3}" destId="{FAB3885C-E91E-4A7C-A14F-E30287F08630}" srcOrd="1" destOrd="0" presId="urn:microsoft.com/office/officeart/2008/layout/HorizontalMultiLevelHierarchy"/>
    <dgm:cxn modelId="{DB35AADD-A086-4CB6-9FA7-427F4A73791B}" srcId="{D34FE401-579E-48AC-B8FE-BB86EAD3AEA1}" destId="{8A72DAA5-FA69-4B56-A3D4-80D4FB3063DA}" srcOrd="0" destOrd="0" parTransId="{9B7EE22B-3C86-4A77-ACB3-D355202BB1F3}" sibTransId="{EEDF6E2D-7A28-4D1F-ABF0-37E1AC98714F}"/>
    <dgm:cxn modelId="{0C215738-6F62-43F0-8354-60668E74B068}" type="presOf" srcId="{4E619B7F-8978-4F43-B4F5-CE00A1FDBD15}" destId="{E411EDE5-D4ED-4B11-AB1D-14D78971CE6C}" srcOrd="0" destOrd="0" presId="urn:microsoft.com/office/officeart/2008/layout/HorizontalMultiLevelHierarchy"/>
    <dgm:cxn modelId="{8599B98C-26DF-4F1B-9E2F-4D6BFA23B9DD}" type="presOf" srcId="{C13A191D-49A0-4661-AA49-FC269F6DDB29}" destId="{89CE4455-ADDE-4B72-9C47-BFB13CFA71F5}" srcOrd="1" destOrd="0" presId="urn:microsoft.com/office/officeart/2008/layout/HorizontalMultiLevelHierarchy"/>
    <dgm:cxn modelId="{B910CF5D-9529-4B02-8A1B-91E7A6C418D7}" type="presOf" srcId="{237B0EB0-67C4-46FE-9518-8E5548793E2D}" destId="{10B3BE9B-60A2-4381-9BD5-087D859EB796}" srcOrd="1" destOrd="0" presId="urn:microsoft.com/office/officeart/2008/layout/HorizontalMultiLevelHierarchy"/>
    <dgm:cxn modelId="{218647CA-5334-490F-A4F5-761F4FE4DFF8}" srcId="{B463B44B-CC33-4775-9184-AE7EB4C87C6C}" destId="{5861600D-FFB6-4C2F-B225-595005457459}" srcOrd="0" destOrd="0" parTransId="{4FE5E649-1F35-4244-8AC7-CC74E5969888}" sibTransId="{958BB7F9-D040-4CE1-A73C-4D7B99A15B9C}"/>
    <dgm:cxn modelId="{F63A0796-6C7D-4DDE-8067-7CDC1E9B9BE8}" type="presOf" srcId="{33609FA0-8C71-482D-B61D-3DB07E71532A}" destId="{1D898A4B-1780-4FE5-8E42-E11897AC26EC}" srcOrd="0" destOrd="0" presId="urn:microsoft.com/office/officeart/2008/layout/HorizontalMultiLevelHierarchy"/>
    <dgm:cxn modelId="{5809AF17-3D90-4E24-A6D6-A57D55611A58}" type="presOf" srcId="{5083B78E-E996-44D6-BBC0-B41FB99C14A6}" destId="{4749DE33-076F-4F4E-9594-806E8DF9E630}" srcOrd="1" destOrd="0" presId="urn:microsoft.com/office/officeart/2008/layout/HorizontalMultiLevelHierarchy"/>
    <dgm:cxn modelId="{D97D2171-F04B-4BC8-9104-349781109556}" type="presOf" srcId="{8A72DAA5-FA69-4B56-A3D4-80D4FB3063DA}" destId="{3F27CAE4-A7C4-41F1-82BA-A9A4E00EF291}" srcOrd="0" destOrd="0" presId="urn:microsoft.com/office/officeart/2008/layout/HorizontalMultiLevelHierarchy"/>
    <dgm:cxn modelId="{A0251298-34EA-4717-8D28-CF4A94F81867}" srcId="{3393784A-F3E0-4FFC-9F29-C44373E2E198}" destId="{B463B44B-CC33-4775-9184-AE7EB4C87C6C}" srcOrd="0" destOrd="0" parTransId="{C13A191D-49A0-4661-AA49-FC269F6DDB29}" sibTransId="{D11E27A6-BE8A-4E23-AB2E-DC971D553EAF}"/>
    <dgm:cxn modelId="{A8283B0B-CA65-4D80-93B5-B1803CA3F6FB}" type="presOf" srcId="{9B7EE22B-3C86-4A77-ACB3-D355202BB1F3}" destId="{DAB3A991-48B3-414D-ACE6-AC313E7E1D4B}" srcOrd="0" destOrd="0" presId="urn:microsoft.com/office/officeart/2008/layout/HorizontalMultiLevelHierarchy"/>
    <dgm:cxn modelId="{8DB1642F-EB71-43CC-8BF0-FF8853E6AE2C}" srcId="{4E619B7F-8978-4F43-B4F5-CE00A1FDBD15}" destId="{E40E52B3-75C7-4DCF-880B-DFF06201CEB9}" srcOrd="0" destOrd="0" parTransId="{77A68913-44E0-4E1B-B603-457D1324F260}" sibTransId="{4DFBFC35-8057-425F-B8CB-E9D0052ED8C8}"/>
    <dgm:cxn modelId="{D7B8A5C2-AABA-4C32-98C2-4CD9098A8A2F}" type="presParOf" srcId="{E411EDE5-D4ED-4B11-AB1D-14D78971CE6C}" destId="{DC485E9E-844F-45DD-987A-EEB2F5B7EE77}" srcOrd="0" destOrd="0" presId="urn:microsoft.com/office/officeart/2008/layout/HorizontalMultiLevelHierarchy"/>
    <dgm:cxn modelId="{7F0208FF-BF0D-48A7-9C99-2CCAA45C04F4}" type="presParOf" srcId="{DC485E9E-844F-45DD-987A-EEB2F5B7EE77}" destId="{11D6D02B-7B26-4C8C-9D03-7C424667AA34}" srcOrd="0" destOrd="0" presId="urn:microsoft.com/office/officeart/2008/layout/HorizontalMultiLevelHierarchy"/>
    <dgm:cxn modelId="{92ACCF95-E8D8-469D-8640-26DC0E5AA426}" type="presParOf" srcId="{DC485E9E-844F-45DD-987A-EEB2F5B7EE77}" destId="{294A2D04-D8B3-4959-91EC-0E748765E4FB}" srcOrd="1" destOrd="0" presId="urn:microsoft.com/office/officeart/2008/layout/HorizontalMultiLevelHierarchy"/>
    <dgm:cxn modelId="{AF1896ED-46C7-4DA8-A91A-8CE046449978}" type="presParOf" srcId="{294A2D04-D8B3-4959-91EC-0E748765E4FB}" destId="{98D996AD-7CF3-42EF-821B-FEE659F045EA}" srcOrd="0" destOrd="0" presId="urn:microsoft.com/office/officeart/2008/layout/HorizontalMultiLevelHierarchy"/>
    <dgm:cxn modelId="{D6A2C174-C1AD-4462-9DD1-517083352991}" type="presParOf" srcId="{98D996AD-7CF3-42EF-821B-FEE659F045EA}" destId="{A1FC9FF2-F08D-4A2C-810F-126E1ADC0522}" srcOrd="0" destOrd="0" presId="urn:microsoft.com/office/officeart/2008/layout/HorizontalMultiLevelHierarchy"/>
    <dgm:cxn modelId="{A0A03FE1-9B13-4782-BB1B-AC4D18E6E7FA}" type="presParOf" srcId="{294A2D04-D8B3-4959-91EC-0E748765E4FB}" destId="{50EC6750-171B-4C68-974C-8143D84665C4}" srcOrd="1" destOrd="0" presId="urn:microsoft.com/office/officeart/2008/layout/HorizontalMultiLevelHierarchy"/>
    <dgm:cxn modelId="{99720AF1-3C96-4E67-B5C4-3A1116971CB9}" type="presParOf" srcId="{50EC6750-171B-4C68-974C-8143D84665C4}" destId="{86FDCDFA-1952-4575-8FCD-08853C7714AF}" srcOrd="0" destOrd="0" presId="urn:microsoft.com/office/officeart/2008/layout/HorizontalMultiLevelHierarchy"/>
    <dgm:cxn modelId="{3E13D0BC-6810-492D-BB4C-3A26325D5701}" type="presParOf" srcId="{50EC6750-171B-4C68-974C-8143D84665C4}" destId="{FAF58CE7-3001-4D24-A134-B171AD0394A4}" srcOrd="1" destOrd="0" presId="urn:microsoft.com/office/officeart/2008/layout/HorizontalMultiLevelHierarchy"/>
    <dgm:cxn modelId="{ABC234A3-F723-4695-AC1D-DAB40A7640E5}" type="presParOf" srcId="{FAF58CE7-3001-4D24-A134-B171AD0394A4}" destId="{073237A8-3B5A-4D1B-B4CA-EBD6DFADAEF4}" srcOrd="0" destOrd="0" presId="urn:microsoft.com/office/officeart/2008/layout/HorizontalMultiLevelHierarchy"/>
    <dgm:cxn modelId="{BD38CB60-FDE2-4EDB-906F-AD63D355C1DE}" type="presParOf" srcId="{073237A8-3B5A-4D1B-B4CA-EBD6DFADAEF4}" destId="{89CE4455-ADDE-4B72-9C47-BFB13CFA71F5}" srcOrd="0" destOrd="0" presId="urn:microsoft.com/office/officeart/2008/layout/HorizontalMultiLevelHierarchy"/>
    <dgm:cxn modelId="{59576715-3CC0-443F-B7FF-DC5E6BEAAAA1}" type="presParOf" srcId="{FAF58CE7-3001-4D24-A134-B171AD0394A4}" destId="{C4F16E1D-3C59-4B8C-B0BF-84932711BF1A}" srcOrd="1" destOrd="0" presId="urn:microsoft.com/office/officeart/2008/layout/HorizontalMultiLevelHierarchy"/>
    <dgm:cxn modelId="{19959341-D344-4EE3-BD73-FE04479C8D4F}" type="presParOf" srcId="{C4F16E1D-3C59-4B8C-B0BF-84932711BF1A}" destId="{CC9A5C44-35B0-4A75-8184-8E942FC3C5B5}" srcOrd="0" destOrd="0" presId="urn:microsoft.com/office/officeart/2008/layout/HorizontalMultiLevelHierarchy"/>
    <dgm:cxn modelId="{A655BD6F-66C9-4CE0-893B-CA0B42F99911}" type="presParOf" srcId="{C4F16E1D-3C59-4B8C-B0BF-84932711BF1A}" destId="{D7B15FC3-CF28-46FA-B6EC-2BF501A13529}" srcOrd="1" destOrd="0" presId="urn:microsoft.com/office/officeart/2008/layout/HorizontalMultiLevelHierarchy"/>
    <dgm:cxn modelId="{6CA7E759-CB46-4E91-99F6-586EE1D43230}" type="presParOf" srcId="{D7B15FC3-CF28-46FA-B6EC-2BF501A13529}" destId="{960AB83C-AA9A-44ED-9F2F-494C28618FF2}" srcOrd="0" destOrd="0" presId="urn:microsoft.com/office/officeart/2008/layout/HorizontalMultiLevelHierarchy"/>
    <dgm:cxn modelId="{9C312C88-E78C-44C8-AC5D-94C4BC5EC0D1}" type="presParOf" srcId="{960AB83C-AA9A-44ED-9F2F-494C28618FF2}" destId="{28C120CD-14B5-4C16-AC59-1F82F82180D8}" srcOrd="0" destOrd="0" presId="urn:microsoft.com/office/officeart/2008/layout/HorizontalMultiLevelHierarchy"/>
    <dgm:cxn modelId="{1075BDF9-DCF9-4712-A7EA-FC5ECD0A0D37}" type="presParOf" srcId="{D7B15FC3-CF28-46FA-B6EC-2BF501A13529}" destId="{069F1BC1-C7CD-41E2-8FB1-8CB8AF51938F}" srcOrd="1" destOrd="0" presId="urn:microsoft.com/office/officeart/2008/layout/HorizontalMultiLevelHierarchy"/>
    <dgm:cxn modelId="{584175A0-49BA-45E9-959D-DCA28CFA6A14}" type="presParOf" srcId="{069F1BC1-C7CD-41E2-8FB1-8CB8AF51938F}" destId="{46033F15-3624-43C2-AF6D-E5620F4FE100}" srcOrd="0" destOrd="0" presId="urn:microsoft.com/office/officeart/2008/layout/HorizontalMultiLevelHierarchy"/>
    <dgm:cxn modelId="{7D03F040-5C69-41B4-894A-F78491E01349}" type="presParOf" srcId="{069F1BC1-C7CD-41E2-8FB1-8CB8AF51938F}" destId="{390C1AAB-1DCC-4D15-88BE-11D6F199B1FD}" srcOrd="1" destOrd="0" presId="urn:microsoft.com/office/officeart/2008/layout/HorizontalMultiLevelHierarchy"/>
    <dgm:cxn modelId="{CEDA5750-1CF4-4C2F-B2C2-10CBBC11DF74}" type="presParOf" srcId="{D7B15FC3-CF28-46FA-B6EC-2BF501A13529}" destId="{485988EF-B1ED-420B-BF33-03E254A4F789}" srcOrd="2" destOrd="0" presId="urn:microsoft.com/office/officeart/2008/layout/HorizontalMultiLevelHierarchy"/>
    <dgm:cxn modelId="{499F3587-7F73-4070-B3C9-CB77888A3CAB}" type="presParOf" srcId="{485988EF-B1ED-420B-BF33-03E254A4F789}" destId="{10B3BE9B-60A2-4381-9BD5-087D859EB796}" srcOrd="0" destOrd="0" presId="urn:microsoft.com/office/officeart/2008/layout/HorizontalMultiLevelHierarchy"/>
    <dgm:cxn modelId="{B31C6AA6-BF7B-450E-B290-307620ACF8A9}" type="presParOf" srcId="{D7B15FC3-CF28-46FA-B6EC-2BF501A13529}" destId="{1AFCB8D0-582C-45FF-A3F7-BE5D36FE8EA2}" srcOrd="3" destOrd="0" presId="urn:microsoft.com/office/officeart/2008/layout/HorizontalMultiLevelHierarchy"/>
    <dgm:cxn modelId="{6E7F8B31-0DA4-418A-B580-A4EF74D05ADE}" type="presParOf" srcId="{1AFCB8D0-582C-45FF-A3F7-BE5D36FE8EA2}" destId="{82594679-257F-4B42-BE1C-CFDC68A68759}" srcOrd="0" destOrd="0" presId="urn:microsoft.com/office/officeart/2008/layout/HorizontalMultiLevelHierarchy"/>
    <dgm:cxn modelId="{8844AB85-E168-4649-87C7-C263F4BACF76}" type="presParOf" srcId="{1AFCB8D0-582C-45FF-A3F7-BE5D36FE8EA2}" destId="{9426707D-A14D-4D16-B27F-24A10C0FA0E2}" srcOrd="1" destOrd="0" presId="urn:microsoft.com/office/officeart/2008/layout/HorizontalMultiLevelHierarchy"/>
    <dgm:cxn modelId="{2564FC65-5924-4E42-9F6B-49A76FF2967A}" type="presParOf" srcId="{FAF58CE7-3001-4D24-A134-B171AD0394A4}" destId="{B415ECBC-E1C8-4ECE-822B-3E1C2C7390A9}" srcOrd="2" destOrd="0" presId="urn:microsoft.com/office/officeart/2008/layout/HorizontalMultiLevelHierarchy"/>
    <dgm:cxn modelId="{BC283034-F883-45B8-9914-28ACFBC1B6E4}" type="presParOf" srcId="{B415ECBC-E1C8-4ECE-822B-3E1C2C7390A9}" destId="{79C217EE-2184-441D-A726-7803D43044A5}" srcOrd="0" destOrd="0" presId="urn:microsoft.com/office/officeart/2008/layout/HorizontalMultiLevelHierarchy"/>
    <dgm:cxn modelId="{5B2B7157-6D46-4796-B731-06DCD20A5473}" type="presParOf" srcId="{FAF58CE7-3001-4D24-A134-B171AD0394A4}" destId="{2C33DB57-5642-45D1-B8FE-C5B661897D15}" srcOrd="3" destOrd="0" presId="urn:microsoft.com/office/officeart/2008/layout/HorizontalMultiLevelHierarchy"/>
    <dgm:cxn modelId="{683BB078-E43C-40B3-BDE1-1D5E8FADC8D2}" type="presParOf" srcId="{2C33DB57-5642-45D1-B8FE-C5B661897D15}" destId="{1D898A4B-1780-4FE5-8E42-E11897AC26EC}" srcOrd="0" destOrd="0" presId="urn:microsoft.com/office/officeart/2008/layout/HorizontalMultiLevelHierarchy"/>
    <dgm:cxn modelId="{7201DAF7-97E0-4650-96B2-504316F4884E}" type="presParOf" srcId="{2C33DB57-5642-45D1-B8FE-C5B661897D15}" destId="{3B902813-99D1-4C8E-A799-5F9B86BE5A50}" srcOrd="1" destOrd="0" presId="urn:microsoft.com/office/officeart/2008/layout/HorizontalMultiLevelHierarchy"/>
    <dgm:cxn modelId="{B8A83CEE-93D0-43D0-B24D-8C2D518340B5}" type="presParOf" srcId="{294A2D04-D8B3-4959-91EC-0E748765E4FB}" destId="{FB76224D-D9D3-49E9-97ED-75385DE11C16}" srcOrd="2" destOrd="0" presId="urn:microsoft.com/office/officeart/2008/layout/HorizontalMultiLevelHierarchy"/>
    <dgm:cxn modelId="{99D405C1-505C-4FBF-A3B8-13925A613571}" type="presParOf" srcId="{FB76224D-D9D3-49E9-97ED-75385DE11C16}" destId="{4749DE33-076F-4F4E-9594-806E8DF9E630}" srcOrd="0" destOrd="0" presId="urn:microsoft.com/office/officeart/2008/layout/HorizontalMultiLevelHierarchy"/>
    <dgm:cxn modelId="{FCBE4262-47A4-4052-B8C9-A25EFDB9A906}" type="presParOf" srcId="{294A2D04-D8B3-4959-91EC-0E748765E4FB}" destId="{027CA139-AB6C-48AC-BC99-C8B84BBEC3D8}" srcOrd="3" destOrd="0" presId="urn:microsoft.com/office/officeart/2008/layout/HorizontalMultiLevelHierarchy"/>
    <dgm:cxn modelId="{D753838F-CD5E-4C5B-BB2F-A3FF29513EB8}" type="presParOf" srcId="{027CA139-AB6C-48AC-BC99-C8B84BBEC3D8}" destId="{04B714CD-12A8-42B4-9C4D-CC0C54FA266D}" srcOrd="0" destOrd="0" presId="urn:microsoft.com/office/officeart/2008/layout/HorizontalMultiLevelHierarchy"/>
    <dgm:cxn modelId="{A590DF6B-B194-4702-81B0-C69A838CE9E5}" type="presParOf" srcId="{027CA139-AB6C-48AC-BC99-C8B84BBEC3D8}" destId="{9151CEEE-DEF3-4D57-A671-B65FA981A9FE}" srcOrd="1" destOrd="0" presId="urn:microsoft.com/office/officeart/2008/layout/HorizontalMultiLevelHierarchy"/>
    <dgm:cxn modelId="{1818D173-C768-4DF7-A651-7213E20071F3}" type="presParOf" srcId="{9151CEEE-DEF3-4D57-A671-B65FA981A9FE}" destId="{DAB3A991-48B3-414D-ACE6-AC313E7E1D4B}" srcOrd="0" destOrd="0" presId="urn:microsoft.com/office/officeart/2008/layout/HorizontalMultiLevelHierarchy"/>
    <dgm:cxn modelId="{809D093D-CCDD-4502-8D93-D2BB13F741E1}" type="presParOf" srcId="{DAB3A991-48B3-414D-ACE6-AC313E7E1D4B}" destId="{FAB3885C-E91E-4A7C-A14F-E30287F08630}" srcOrd="0" destOrd="0" presId="urn:microsoft.com/office/officeart/2008/layout/HorizontalMultiLevelHierarchy"/>
    <dgm:cxn modelId="{B5BF59DB-EE80-4E62-81C3-F339378F884C}" type="presParOf" srcId="{9151CEEE-DEF3-4D57-A671-B65FA981A9FE}" destId="{DE103A14-1894-4B5F-BE5A-82557FDF883A}" srcOrd="1" destOrd="0" presId="urn:microsoft.com/office/officeart/2008/layout/HorizontalMultiLevelHierarchy"/>
    <dgm:cxn modelId="{813E7722-9C4B-472A-BE3D-078195AE7192}" type="presParOf" srcId="{DE103A14-1894-4B5F-BE5A-82557FDF883A}" destId="{3F27CAE4-A7C4-41F1-82BA-A9A4E00EF291}" srcOrd="0" destOrd="0" presId="urn:microsoft.com/office/officeart/2008/layout/HorizontalMultiLevelHierarchy"/>
    <dgm:cxn modelId="{EC809E17-09E2-41A6-BA35-B0968A8DCEEB}" type="presParOf" srcId="{DE103A14-1894-4B5F-BE5A-82557FDF883A}" destId="{7D73979B-6F06-40AB-9CB3-6B17B2C4815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F5B46-BEEB-4D46-A424-53C98A89BA21}" type="datetimeFigureOut">
              <a:rPr lang="es-EC" smtClean="0"/>
              <a:t>13/01/2016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0A8F6-9E18-4F2A-BEB7-67663A119AB0}" type="slidenum">
              <a:rPr lang="es-EC" smtClean="0"/>
              <a:t>‹#›</a:t>
            </a:fld>
            <a:endParaRPr lang="es-EC"/>
          </a:p>
        </p:txBody>
      </p:sp>
    </p:spTree>
    <p:extLst>
      <p:ext uri="{BB962C8B-B14F-4D97-AF65-F5344CB8AC3E}">
        <p14:creationId xmlns:p14="http://schemas.microsoft.com/office/powerpoint/2010/main" val="398538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La oportunidad de ahorro energético está en el sistema térmico, específicamente en el uso de Diesel con un </a:t>
            </a:r>
            <a:r>
              <a:rPr lang="es-MX" sz="1200" b="1" dirty="0" smtClean="0"/>
              <a:t>71% </a:t>
            </a:r>
            <a:r>
              <a:rPr lang="es-MX" sz="1200" dirty="0" smtClean="0"/>
              <a:t>del uso global de la energía. </a:t>
            </a:r>
            <a:r>
              <a:rPr lang="es-MX" sz="1200" b="1" dirty="0" smtClean="0"/>
              <a:t>El enfoque de este trabajo de investigación está en priorizar el ahorro de energía, para luego reducir los costos asociados al consumo de energía.</a:t>
            </a:r>
            <a:endParaRPr lang="es-EC" sz="1200" dirty="0" smtClean="0"/>
          </a:p>
          <a:p>
            <a:endParaRPr lang="es-EC" dirty="0"/>
          </a:p>
        </p:txBody>
      </p:sp>
      <p:sp>
        <p:nvSpPr>
          <p:cNvPr id="4" name="3 Marcador de número de diapositiva"/>
          <p:cNvSpPr>
            <a:spLocks noGrp="1"/>
          </p:cNvSpPr>
          <p:nvPr>
            <p:ph type="sldNum" sz="quarter" idx="10"/>
          </p:nvPr>
        </p:nvSpPr>
        <p:spPr/>
        <p:txBody>
          <a:bodyPr/>
          <a:lstStyle/>
          <a:p>
            <a:fld id="{7320A8F6-9E18-4F2A-BEB7-67663A119AB0}" type="slidenum">
              <a:rPr lang="es-EC" smtClean="0"/>
              <a:t>8</a:t>
            </a:fld>
            <a:endParaRPr lang="es-EC"/>
          </a:p>
        </p:txBody>
      </p:sp>
    </p:spTree>
    <p:extLst>
      <p:ext uri="{BB962C8B-B14F-4D97-AF65-F5344CB8AC3E}">
        <p14:creationId xmlns:p14="http://schemas.microsoft.com/office/powerpoint/2010/main" val="395391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40902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24660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47727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209741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250234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83439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429401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60274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197666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319333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F57BC3-2EEE-4825-86C4-E3ABF9D48198}" type="datetimeFigureOut">
              <a:rPr lang="es-EC" smtClean="0"/>
              <a:t>13/01/2016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35DCC68-C57A-493A-BF11-49145EC76A0D}" type="slidenum">
              <a:rPr lang="es-EC" smtClean="0"/>
              <a:t>‹#›</a:t>
            </a:fld>
            <a:endParaRPr lang="es-EC"/>
          </a:p>
        </p:txBody>
      </p:sp>
    </p:spTree>
    <p:extLst>
      <p:ext uri="{BB962C8B-B14F-4D97-AF65-F5344CB8AC3E}">
        <p14:creationId xmlns:p14="http://schemas.microsoft.com/office/powerpoint/2010/main" val="264918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57BC3-2EEE-4825-86C4-E3ABF9D48198}" type="datetimeFigureOut">
              <a:rPr lang="es-EC" smtClean="0"/>
              <a:t>13/01/2016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DCC68-C57A-493A-BF11-49145EC76A0D}" type="slidenum">
              <a:rPr lang="es-EC" smtClean="0"/>
              <a:t>‹#›</a:t>
            </a:fld>
            <a:endParaRPr lang="es-EC"/>
          </a:p>
        </p:txBody>
      </p:sp>
    </p:spTree>
    <p:extLst>
      <p:ext uri="{BB962C8B-B14F-4D97-AF65-F5344CB8AC3E}">
        <p14:creationId xmlns:p14="http://schemas.microsoft.com/office/powerpoint/2010/main" val="318847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6.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31.pn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png"/><Relationship Id="rId7"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emf"/><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76"/>
            <a:ext cx="8496944" cy="68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43608" y="404664"/>
            <a:ext cx="7704856" cy="6232475"/>
          </a:xfrm>
          <a:prstGeom prst="rect">
            <a:avLst/>
          </a:prstGeom>
        </p:spPr>
        <p:txBody>
          <a:bodyPr wrap="square">
            <a:spAutoFit/>
          </a:bodyPr>
          <a:lstStyle/>
          <a:p>
            <a:endParaRPr lang="es-ES_tradnl" b="1" dirty="0" smtClean="0">
              <a:latin typeface="+mj-lt"/>
              <a:cs typeface="Arial" pitchFamily="34" charset="0"/>
            </a:endParaRPr>
          </a:p>
          <a:p>
            <a:endParaRPr lang="es-ES_tradnl" b="1" dirty="0">
              <a:latin typeface="+mj-lt"/>
              <a:cs typeface="Arial" pitchFamily="34" charset="0"/>
            </a:endParaRPr>
          </a:p>
          <a:p>
            <a:endParaRPr lang="es-ES_tradnl" b="1" dirty="0" smtClean="0">
              <a:latin typeface="+mj-lt"/>
              <a:cs typeface="Arial" pitchFamily="34" charset="0"/>
            </a:endParaRPr>
          </a:p>
          <a:p>
            <a:endParaRPr lang="es-ES_tradnl" b="1" dirty="0">
              <a:latin typeface="+mj-lt"/>
              <a:cs typeface="Arial" pitchFamily="34" charset="0"/>
            </a:endParaRPr>
          </a:p>
          <a:p>
            <a:pPr algn="ctr"/>
            <a:r>
              <a:rPr lang="es-ES_tradnl" sz="1900" b="1" dirty="0" smtClean="0">
                <a:latin typeface="+mj-lt"/>
                <a:cs typeface="Arial" pitchFamily="34" charset="0"/>
              </a:rPr>
              <a:t>VICERRECTORADO </a:t>
            </a:r>
            <a:r>
              <a:rPr lang="es-ES_tradnl" sz="1900" b="1" dirty="0">
                <a:latin typeface="+mj-lt"/>
                <a:cs typeface="Arial" pitchFamily="34" charset="0"/>
              </a:rPr>
              <a:t>DE INVESTIGACIÓN Y VINCULACIÓN CON LA COLECTIVIDAD</a:t>
            </a:r>
            <a:endParaRPr lang="es-EC" sz="1900"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pPr algn="ctr"/>
            <a:r>
              <a:rPr lang="es-ES_tradnl" sz="1900" b="1" dirty="0">
                <a:latin typeface="+mj-lt"/>
                <a:cs typeface="Arial" pitchFamily="34" charset="0"/>
              </a:rPr>
              <a:t> </a:t>
            </a:r>
            <a:r>
              <a:rPr lang="es-ES_tradnl" sz="1900" b="1" dirty="0" smtClean="0">
                <a:latin typeface="+mj-lt"/>
                <a:cs typeface="Arial" pitchFamily="34" charset="0"/>
              </a:rPr>
              <a:t>MAESTRÍA </a:t>
            </a:r>
            <a:r>
              <a:rPr lang="es-ES_tradnl" sz="1900" b="1" dirty="0">
                <a:latin typeface="+mj-lt"/>
                <a:cs typeface="Arial" pitchFamily="34" charset="0"/>
              </a:rPr>
              <a:t>EN ENERGÍAS </a:t>
            </a:r>
            <a:r>
              <a:rPr lang="es-ES_tradnl" sz="1900" b="1" dirty="0" smtClean="0">
                <a:latin typeface="+mj-lt"/>
                <a:cs typeface="Arial" pitchFamily="34" charset="0"/>
              </a:rPr>
              <a:t>RENOVABLES  III </a:t>
            </a:r>
            <a:r>
              <a:rPr lang="es-ES_tradnl" sz="1900" b="1" dirty="0">
                <a:latin typeface="+mj-lt"/>
                <a:cs typeface="Arial" pitchFamily="34" charset="0"/>
              </a:rPr>
              <a:t>PROMOCIÓN</a:t>
            </a:r>
            <a:endParaRPr lang="es-EC" sz="1900"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pPr algn="ctr"/>
            <a:r>
              <a:rPr lang="es-ES_tradnl" sz="1900" b="1" dirty="0" smtClean="0">
                <a:latin typeface="+mj-lt"/>
                <a:cs typeface="Arial" pitchFamily="34" charset="0"/>
              </a:rPr>
              <a:t>TRABAJO </a:t>
            </a:r>
            <a:r>
              <a:rPr lang="es-ES_tradnl" sz="1900" b="1" dirty="0" smtClean="0">
                <a:latin typeface="+mj-lt"/>
                <a:cs typeface="Arial" pitchFamily="34" charset="0"/>
              </a:rPr>
              <a:t> </a:t>
            </a:r>
            <a:r>
              <a:rPr lang="es-ES_tradnl" sz="1900" b="1" dirty="0">
                <a:latin typeface="+mj-lt"/>
                <a:cs typeface="Arial" pitchFamily="34" charset="0"/>
              </a:rPr>
              <a:t>DE </a:t>
            </a:r>
            <a:r>
              <a:rPr lang="es-ES_tradnl" sz="1900" b="1" dirty="0" smtClean="0">
                <a:latin typeface="+mj-lt"/>
                <a:cs typeface="Arial" pitchFamily="34" charset="0"/>
              </a:rPr>
              <a:t>GRADO PREVIO A </a:t>
            </a:r>
            <a:r>
              <a:rPr lang="es-ES_tradnl" sz="1900" b="1" smtClean="0">
                <a:latin typeface="+mj-lt"/>
                <a:cs typeface="Arial" pitchFamily="34" charset="0"/>
              </a:rPr>
              <a:t>LA OBTENCIÓN </a:t>
            </a:r>
            <a:r>
              <a:rPr lang="es-ES_tradnl" sz="1900" b="1" dirty="0" smtClean="0">
                <a:latin typeface="+mj-lt"/>
                <a:cs typeface="Arial" pitchFamily="34" charset="0"/>
              </a:rPr>
              <a:t>DEL TITULO DE MAGISTER </a:t>
            </a:r>
            <a:r>
              <a:rPr lang="es-ES_tradnl" sz="1900" b="1" dirty="0">
                <a:latin typeface="+mj-lt"/>
                <a:cs typeface="Arial" pitchFamily="34" charset="0"/>
              </a:rPr>
              <a:t>EN ENERGÍAS RENOVABLES</a:t>
            </a:r>
            <a:endParaRPr lang="es-EC" sz="1900"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r>
              <a:rPr lang="es-ES_tradnl" sz="1900" b="1" dirty="0">
                <a:latin typeface="+mj-lt"/>
                <a:cs typeface="Arial" pitchFamily="34" charset="0"/>
              </a:rPr>
              <a:t>TEMA: </a:t>
            </a:r>
            <a:r>
              <a:rPr lang="es-MX" sz="2000" b="1" dirty="0" smtClean="0">
                <a:latin typeface="+mj-lt"/>
                <a:cs typeface="Arial" pitchFamily="34" charset="0"/>
              </a:rPr>
              <a:t>“ANÁLISIS </a:t>
            </a:r>
            <a:r>
              <a:rPr lang="es-MX" sz="2000" b="1" dirty="0">
                <a:latin typeface="+mj-lt"/>
                <a:cs typeface="Arial" pitchFamily="34" charset="0"/>
              </a:rPr>
              <a:t>DE EFICIENCIA ENERGÉTICA DEL SISTEMA </a:t>
            </a:r>
            <a:r>
              <a:rPr lang="es-MX" sz="2000" b="1" dirty="0" smtClean="0">
                <a:latin typeface="+mj-lt"/>
                <a:cs typeface="Arial" pitchFamily="34" charset="0"/>
              </a:rPr>
              <a:t>DE VAPOR </a:t>
            </a:r>
            <a:r>
              <a:rPr lang="es-MX" sz="2000" b="1" dirty="0">
                <a:latin typeface="+mj-lt"/>
                <a:cs typeface="Arial" pitchFamily="34" charset="0"/>
              </a:rPr>
              <a:t>DEL HOSPITAL </a:t>
            </a:r>
            <a:r>
              <a:rPr lang="es-MX" sz="2000" b="1" dirty="0" smtClean="0">
                <a:latin typeface="+mj-lt"/>
                <a:cs typeface="Arial" pitchFamily="34" charset="0"/>
              </a:rPr>
              <a:t>SAN VICENTE DE PAUL </a:t>
            </a:r>
            <a:r>
              <a:rPr lang="es-MX" sz="2000" b="1" dirty="0">
                <a:latin typeface="+mj-lt"/>
                <a:cs typeface="Arial" pitchFamily="34" charset="0"/>
              </a:rPr>
              <a:t>– IBARRA”</a:t>
            </a:r>
            <a:endParaRPr lang="es-EC" sz="2000" b="1" dirty="0">
              <a:latin typeface="+mj-lt"/>
              <a:cs typeface="Arial" pitchFamily="34" charset="0"/>
            </a:endParaRPr>
          </a:p>
          <a:p>
            <a:pPr algn="ctr"/>
            <a:r>
              <a:rPr lang="es-ES_tradnl" sz="1900" b="1" dirty="0">
                <a:latin typeface="+mj-lt"/>
                <a:cs typeface="Arial" pitchFamily="34" charset="0"/>
              </a:rPr>
              <a:t>  </a:t>
            </a:r>
            <a:endParaRPr lang="es-EC" sz="1900" dirty="0">
              <a:latin typeface="+mj-lt"/>
              <a:cs typeface="Arial" pitchFamily="34" charset="0"/>
            </a:endParaRPr>
          </a:p>
          <a:p>
            <a:pPr algn="ctr"/>
            <a:r>
              <a:rPr lang="es-ES_tradnl" sz="1900" b="1" dirty="0">
                <a:latin typeface="+mj-lt"/>
                <a:cs typeface="Arial" pitchFamily="34" charset="0"/>
              </a:rPr>
              <a:t> </a:t>
            </a:r>
            <a:r>
              <a:rPr lang="es-MX" sz="2000" b="1" dirty="0">
                <a:latin typeface="+mj-lt"/>
              </a:rPr>
              <a:t>AUTOR: ING. </a:t>
            </a:r>
            <a:r>
              <a:rPr lang="es-MX" sz="2000" b="1" dirty="0" smtClean="0">
                <a:latin typeface="+mj-lt"/>
              </a:rPr>
              <a:t>HERNANDEZ RUEDA, ERIK</a:t>
            </a:r>
          </a:p>
          <a:p>
            <a:pPr algn="ctr"/>
            <a:r>
              <a:rPr lang="es-ES_tradnl" sz="1900" b="1" dirty="0">
                <a:latin typeface="+mj-lt"/>
                <a:cs typeface="Arial" pitchFamily="34" charset="0"/>
              </a:rPr>
              <a:t> </a:t>
            </a:r>
            <a:endParaRPr lang="es-EC" sz="1900" dirty="0">
              <a:latin typeface="+mj-lt"/>
              <a:cs typeface="Arial" pitchFamily="34" charset="0"/>
            </a:endParaRPr>
          </a:p>
          <a:p>
            <a:pPr algn="ctr"/>
            <a:r>
              <a:rPr lang="es-MX" sz="2000" b="1" dirty="0"/>
              <a:t>DIRECTORA: </a:t>
            </a:r>
            <a:r>
              <a:rPr lang="es-MX" sz="2000" b="1" dirty="0" smtClean="0"/>
              <a:t>MSC. ARLA </a:t>
            </a:r>
            <a:r>
              <a:rPr lang="es-MX" sz="2000" b="1" dirty="0"/>
              <a:t>ODIO, </a:t>
            </a:r>
            <a:r>
              <a:rPr lang="es-MX" sz="2000" b="1" dirty="0" smtClean="0"/>
              <a:t>SANDRA</a:t>
            </a:r>
            <a:endParaRPr lang="es-ES_tradnl" sz="1900" b="1" dirty="0">
              <a:latin typeface="+mj-lt"/>
              <a:cs typeface="Arial" pitchFamily="34" charset="0"/>
            </a:endParaRPr>
          </a:p>
          <a:p>
            <a:pPr algn="ctr"/>
            <a:r>
              <a:rPr lang="es-ES_tradnl" sz="1900" b="1" dirty="0" smtClean="0">
                <a:latin typeface="+mj-lt"/>
                <a:cs typeface="Arial" pitchFamily="34" charset="0"/>
              </a:rPr>
              <a:t>OPONENTE: PHD. DELGADO, REINALDO </a:t>
            </a:r>
            <a:endParaRPr lang="es-EC" sz="1900" dirty="0" smtClean="0">
              <a:latin typeface="+mj-lt"/>
              <a:cs typeface="Arial" pitchFamily="34" charset="0"/>
            </a:endParaRPr>
          </a:p>
          <a:p>
            <a:pPr algn="ctr"/>
            <a:endParaRPr lang="es-EC" sz="1900" dirty="0">
              <a:latin typeface="+mj-lt"/>
              <a:cs typeface="Arial" pitchFamily="34" charset="0"/>
            </a:endParaRPr>
          </a:p>
          <a:p>
            <a:pPr algn="ctr"/>
            <a:r>
              <a:rPr lang="es-ES_tradnl" sz="1900" b="1" dirty="0">
                <a:latin typeface="+mj-lt"/>
                <a:cs typeface="Arial" pitchFamily="34" charset="0"/>
              </a:rPr>
              <a:t> </a:t>
            </a:r>
            <a:r>
              <a:rPr lang="es-ES_tradnl" sz="1900" b="1" dirty="0" smtClean="0">
                <a:latin typeface="+mj-lt"/>
                <a:cs typeface="Arial" pitchFamily="34" charset="0"/>
              </a:rPr>
              <a:t>SANGOLQUÍ</a:t>
            </a:r>
            <a:r>
              <a:rPr lang="es-ES_tradnl" sz="1900" b="1" dirty="0">
                <a:latin typeface="+mj-lt"/>
                <a:cs typeface="Arial" pitchFamily="34" charset="0"/>
              </a:rPr>
              <a:t>, </a:t>
            </a:r>
            <a:r>
              <a:rPr lang="es-ES_tradnl" sz="1900" b="1" dirty="0" smtClean="0">
                <a:latin typeface="+mj-lt"/>
                <a:cs typeface="Arial" pitchFamily="34" charset="0"/>
              </a:rPr>
              <a:t>8 DE ENERO DE 2016</a:t>
            </a:r>
            <a:endParaRPr lang="es-EC" sz="1900" dirty="0">
              <a:latin typeface="+mj-lt"/>
              <a:cs typeface="Arial" pitchFamily="34" charset="0"/>
            </a:endParaRPr>
          </a:p>
        </p:txBody>
      </p:sp>
    </p:spTree>
    <p:extLst>
      <p:ext uri="{BB962C8B-B14F-4D97-AF65-F5344CB8AC3E}">
        <p14:creationId xmlns:p14="http://schemas.microsoft.com/office/powerpoint/2010/main" val="200152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00462" y="777086"/>
                <a:ext cx="8229600" cy="1507033"/>
              </a:xfrm>
            </p:spPr>
            <p:txBody>
              <a:bodyPr>
                <a:normAutofit/>
              </a:bodyPr>
              <a:lstStyle/>
              <a:p>
                <a:pPr marL="0" indent="0">
                  <a:buNone/>
                </a:pPr>
                <a:r>
                  <a:rPr lang="es-ES" sz="2400" b="1" dirty="0" smtClean="0">
                    <a:solidFill>
                      <a:srgbClr val="0070C0"/>
                    </a:solidFill>
                  </a:rPr>
                  <a:t>BALANCE DE ENERGÍA DE LA CALDERA</a:t>
                </a:r>
                <a:endParaRPr lang="es-EC" sz="2400" b="1" dirty="0" smtClean="0">
                  <a:solidFill>
                    <a:srgbClr val="0070C0"/>
                  </a:solidFill>
                </a:endParaRPr>
              </a:p>
              <a:p>
                <a:pPr marL="0" indent="0">
                  <a:buNone/>
                </a:pPr>
                <a:endParaRPr lang="es-EC" sz="2400" b="1" i="1" dirty="0" smtClean="0"/>
              </a:p>
              <a:p>
                <a:pPr marL="0" indent="0">
                  <a:buNone/>
                </a:pPr>
                <a14:m>
                  <m:oMathPara xmlns:m="http://schemas.openxmlformats.org/officeDocument/2006/math">
                    <m:oMathParaPr>
                      <m:jc m:val="centerGroup"/>
                    </m:oMathParaPr>
                    <m:oMath xmlns:m="http://schemas.openxmlformats.org/officeDocument/2006/math">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𝒄𝒐𝒎𝒃𝒖𝒔𝒕𝒊𝒃𝒍𝒆</m:t>
                          </m:r>
                        </m:sub>
                      </m:sSub>
                      <m:r>
                        <a:rPr lang="es-MX" sz="2000" b="1" i="1">
                          <a:latin typeface="Cambria Math"/>
                        </a:rPr>
                        <m:t>−</m:t>
                      </m:r>
                      <m:d>
                        <m:dPr>
                          <m:ctrlPr>
                            <a:rPr lang="es-EC" sz="2000" b="1" i="1">
                              <a:latin typeface="Cambria Math" panose="02040503050406030204" pitchFamily="18" charset="0"/>
                            </a:rPr>
                          </m:ctrlPr>
                        </m:dPr>
                        <m:e>
                          <m:sSub>
                            <m:sSubPr>
                              <m:ctrlPr>
                                <a:rPr lang="es-EC" sz="2000" b="1" i="1">
                                  <a:latin typeface="Cambria Math" panose="02040503050406030204" pitchFamily="18" charset="0"/>
                                </a:rPr>
                              </m:ctrlPr>
                            </m:sSubPr>
                            <m:e>
                              <m:r>
                                <a:rPr lang="es-MX" sz="2000" b="1" i="1">
                                  <a:latin typeface="Cambria Math"/>
                                </a:rPr>
                                <m:t>𝑸</m:t>
                              </m:r>
                            </m:e>
                            <m:sub>
                              <m:r>
                                <a:rPr lang="es-MX" sz="2000" b="1" i="1">
                                  <a:latin typeface="Cambria Math"/>
                                </a:rPr>
                                <m:t>𝒑</m:t>
                              </m:r>
                              <m:r>
                                <a:rPr lang="es-MX" sz="2000" b="1" i="1">
                                  <a:latin typeface="Cambria Math"/>
                                </a:rPr>
                                <m:t>é</m:t>
                              </m:r>
                              <m:r>
                                <a:rPr lang="es-MX" sz="2000" b="1" i="1">
                                  <a:latin typeface="Cambria Math"/>
                                </a:rPr>
                                <m:t>𝒓𝒅𝒊𝒅𝒂𝒔</m:t>
                              </m:r>
                              <m:r>
                                <a:rPr lang="es-MX" sz="2000" b="1" i="1">
                                  <a:latin typeface="Cambria Math"/>
                                </a:rPr>
                                <m:t>,</m:t>
                              </m:r>
                              <m:r>
                                <a:rPr lang="es-MX" sz="2000" b="1" i="1">
                                  <a:latin typeface="Cambria Math"/>
                                </a:rPr>
                                <m:t>𝒄𝒂𝒍𝒅𝒆𝒓𝒂</m:t>
                              </m:r>
                            </m:sub>
                          </m:sSub>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𝒑𝒖𝒓𝒈𝒂𝒔</m:t>
                              </m:r>
                            </m:sub>
                          </m:sSub>
                        </m:e>
                      </m:d>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𝒗𝒂𝒑𝒐𝒓</m:t>
                          </m:r>
                        </m:sub>
                      </m:sSub>
                      <m:r>
                        <a:rPr lang="es-MX" sz="2000" b="1" i="1">
                          <a:latin typeface="Cambria Math"/>
                        </a:rPr>
                        <m:t>=</m:t>
                      </m:r>
                      <m:r>
                        <a:rPr lang="es-MX" sz="2000" b="1" i="1">
                          <a:latin typeface="Cambria Math"/>
                        </a:rPr>
                        <m:t>𝟎</m:t>
                      </m:r>
                    </m:oMath>
                  </m:oMathPara>
                </a14:m>
                <a:endParaRPr lang="es-EC" sz="2000" b="1" dirty="0" smtClean="0"/>
              </a:p>
              <a:p>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00462" y="777086"/>
                <a:ext cx="8229600" cy="1507033"/>
              </a:xfrm>
              <a:blipFill rotWithShape="1">
                <a:blip r:embed="rId2"/>
                <a:stretch>
                  <a:fillRect l="-1185" t="-3226"/>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484864"/>
            <a:ext cx="7805509" cy="382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7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00462" y="777086"/>
                <a:ext cx="8229600" cy="1507033"/>
              </a:xfrm>
            </p:spPr>
            <p:txBody>
              <a:bodyPr>
                <a:normAutofit/>
              </a:bodyPr>
              <a:lstStyle/>
              <a:p>
                <a:pPr marL="0" indent="0">
                  <a:buNone/>
                </a:pPr>
                <a:r>
                  <a:rPr lang="es-ES" sz="2400" b="1" dirty="0" smtClean="0">
                    <a:solidFill>
                      <a:srgbClr val="0070C0"/>
                    </a:solidFill>
                  </a:rPr>
                  <a:t>BALANCE DE ENERGÍA DE LA CALDERA</a:t>
                </a:r>
                <a:endParaRPr lang="es-EC" sz="2400" b="1" dirty="0" smtClean="0">
                  <a:solidFill>
                    <a:srgbClr val="0070C0"/>
                  </a:solidFill>
                </a:endParaRPr>
              </a:p>
              <a:p>
                <a:pPr marL="0" indent="0">
                  <a:buNone/>
                </a:pPr>
                <a:endParaRPr lang="es-EC" sz="2400" b="1" i="1" dirty="0" smtClean="0"/>
              </a:p>
              <a:p>
                <a:pPr marL="0" indent="0">
                  <a:buNone/>
                </a:pPr>
                <a14:m>
                  <m:oMathPara xmlns:m="http://schemas.openxmlformats.org/officeDocument/2006/math">
                    <m:oMathParaPr>
                      <m:jc m:val="centerGroup"/>
                    </m:oMathParaPr>
                    <m:oMath xmlns:m="http://schemas.openxmlformats.org/officeDocument/2006/math">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𝒄𝒐𝒎𝒃𝒖𝒔𝒕𝒊𝒃𝒍𝒆</m:t>
                          </m:r>
                        </m:sub>
                      </m:sSub>
                      <m:r>
                        <a:rPr lang="es-MX" sz="2000" b="1" i="1">
                          <a:latin typeface="Cambria Math"/>
                        </a:rPr>
                        <m:t>−</m:t>
                      </m:r>
                      <m:d>
                        <m:dPr>
                          <m:ctrlPr>
                            <a:rPr lang="es-EC" sz="2000" b="1" i="1">
                              <a:latin typeface="Cambria Math" panose="02040503050406030204" pitchFamily="18" charset="0"/>
                            </a:rPr>
                          </m:ctrlPr>
                        </m:dPr>
                        <m:e>
                          <m:sSub>
                            <m:sSubPr>
                              <m:ctrlPr>
                                <a:rPr lang="es-EC" sz="2000" b="1" i="1">
                                  <a:latin typeface="Cambria Math" panose="02040503050406030204" pitchFamily="18" charset="0"/>
                                </a:rPr>
                              </m:ctrlPr>
                            </m:sSubPr>
                            <m:e>
                              <m:r>
                                <a:rPr lang="es-MX" sz="2000" b="1" i="1">
                                  <a:latin typeface="Cambria Math"/>
                                </a:rPr>
                                <m:t>𝑸</m:t>
                              </m:r>
                            </m:e>
                            <m:sub>
                              <m:r>
                                <a:rPr lang="es-MX" sz="2000" b="1" i="1">
                                  <a:latin typeface="Cambria Math"/>
                                </a:rPr>
                                <m:t>𝒑</m:t>
                              </m:r>
                              <m:r>
                                <a:rPr lang="es-MX" sz="2000" b="1" i="1">
                                  <a:latin typeface="Cambria Math"/>
                                </a:rPr>
                                <m:t>é</m:t>
                              </m:r>
                              <m:r>
                                <a:rPr lang="es-MX" sz="2000" b="1" i="1">
                                  <a:latin typeface="Cambria Math"/>
                                </a:rPr>
                                <m:t>𝒓𝒅𝒊𝒅𝒂𝒔</m:t>
                              </m:r>
                              <m:r>
                                <a:rPr lang="es-MX" sz="2000" b="1" i="1">
                                  <a:latin typeface="Cambria Math"/>
                                </a:rPr>
                                <m:t>,</m:t>
                              </m:r>
                              <m:r>
                                <a:rPr lang="es-MX" sz="2000" b="1" i="1">
                                  <a:latin typeface="Cambria Math"/>
                                </a:rPr>
                                <m:t>𝒄𝒂𝒍𝒅𝒆𝒓𝒂</m:t>
                              </m:r>
                            </m:sub>
                          </m:sSub>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𝒑𝒖𝒓𝒈𝒂𝒔</m:t>
                              </m:r>
                            </m:sub>
                          </m:sSub>
                        </m:e>
                      </m:d>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𝒗𝒂𝒑𝒐𝒓</m:t>
                          </m:r>
                        </m:sub>
                      </m:sSub>
                      <m:r>
                        <a:rPr lang="es-MX" sz="2000" b="1" i="1">
                          <a:latin typeface="Cambria Math"/>
                        </a:rPr>
                        <m:t>=</m:t>
                      </m:r>
                      <m:r>
                        <a:rPr lang="es-MX" sz="2000" b="1" i="1">
                          <a:latin typeface="Cambria Math"/>
                        </a:rPr>
                        <m:t>𝟎</m:t>
                      </m:r>
                    </m:oMath>
                  </m:oMathPara>
                </a14:m>
                <a:endParaRPr lang="es-EC" sz="2000" b="1" dirty="0" smtClean="0"/>
              </a:p>
              <a:p>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00462" y="777086"/>
                <a:ext cx="8229600" cy="1507033"/>
              </a:xfrm>
              <a:blipFill rotWithShape="1">
                <a:blip r:embed="rId2"/>
                <a:stretch>
                  <a:fillRect l="-1185" t="-3226"/>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484864"/>
            <a:ext cx="7805509" cy="382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1 Rectángulo"/>
              <p:cNvSpPr/>
              <p:nvPr/>
            </p:nvSpPr>
            <p:spPr>
              <a:xfrm>
                <a:off x="425200" y="4149080"/>
                <a:ext cx="2634632" cy="30777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cap="all">
                              <a:latin typeface="Cambria Math" panose="02040503050406030204" pitchFamily="18" charset="0"/>
                            </a:rPr>
                          </m:ctrlPr>
                        </m:sSubPr>
                        <m:e>
                          <m:r>
                            <a:rPr lang="es-ES" sz="1400" b="1" i="1" cap="all">
                              <a:latin typeface="Cambria Math"/>
                            </a:rPr>
                            <m:t>𝑬</m:t>
                          </m:r>
                        </m:e>
                        <m:sub>
                          <m:r>
                            <a:rPr lang="es-ES" sz="1400" b="1" i="1" cap="all">
                              <a:latin typeface="Cambria Math"/>
                            </a:rPr>
                            <m:t>𝒄𝒐𝒎𝒃𝒖𝒔𝒕𝒊𝒃𝒍𝒆</m:t>
                          </m:r>
                        </m:sub>
                      </m:sSub>
                      <m:r>
                        <a:rPr lang="es-ES" sz="1400" b="1" i="1" cap="all">
                          <a:latin typeface="Cambria Math"/>
                        </a:rPr>
                        <m:t>=</m:t>
                      </m:r>
                      <m:sSub>
                        <m:sSubPr>
                          <m:ctrlPr>
                            <a:rPr lang="es-EC" sz="1400" b="1" i="1" cap="all">
                              <a:latin typeface="Cambria Math" panose="02040503050406030204" pitchFamily="18" charset="0"/>
                            </a:rPr>
                          </m:ctrlPr>
                        </m:sSubPr>
                        <m:e>
                          <m:r>
                            <a:rPr lang="es-ES" sz="1400" b="1" i="1" cap="all">
                              <a:latin typeface="Cambria Math"/>
                            </a:rPr>
                            <m:t>𝑽</m:t>
                          </m:r>
                        </m:e>
                        <m:sub>
                          <m:r>
                            <a:rPr lang="es-ES" sz="1400" b="1" i="1" cap="all">
                              <a:latin typeface="Cambria Math"/>
                            </a:rPr>
                            <m:t>𝒅</m:t>
                          </m:r>
                        </m:sub>
                      </m:sSub>
                      <m:r>
                        <a:rPr lang="es-ES" sz="1400" b="1" i="1" cap="all">
                          <a:latin typeface="Cambria Math"/>
                        </a:rPr>
                        <m:t>∙</m:t>
                      </m:r>
                      <m:sSub>
                        <m:sSubPr>
                          <m:ctrlPr>
                            <a:rPr lang="es-EC" sz="1400" b="1" i="1" cap="all">
                              <a:latin typeface="Cambria Math" panose="02040503050406030204" pitchFamily="18" charset="0"/>
                            </a:rPr>
                          </m:ctrlPr>
                        </m:sSubPr>
                        <m:e>
                          <m:r>
                            <a:rPr lang="es-ES" sz="1400" b="1" i="1" cap="all">
                              <a:latin typeface="Cambria Math"/>
                            </a:rPr>
                            <m:t>𝝆</m:t>
                          </m:r>
                        </m:e>
                        <m:sub>
                          <m:r>
                            <a:rPr lang="es-ES" sz="1400" b="1" i="1" cap="all">
                              <a:latin typeface="Cambria Math"/>
                            </a:rPr>
                            <m:t>𝒅</m:t>
                          </m:r>
                        </m:sub>
                      </m:sSub>
                      <m:r>
                        <a:rPr lang="es-ES" sz="1400" b="1" i="1" cap="all">
                          <a:latin typeface="Cambria Math"/>
                        </a:rPr>
                        <m:t>∙</m:t>
                      </m:r>
                      <m:r>
                        <a:rPr lang="es-ES" sz="1400" b="1" i="1" cap="all">
                          <a:latin typeface="Cambria Math"/>
                        </a:rPr>
                        <m:t>𝑷𝑪𝑺</m:t>
                      </m:r>
                      <m:r>
                        <a:rPr lang="es-ES" sz="1400" b="1" i="1" cap="all">
                          <a:latin typeface="Cambria Math"/>
                        </a:rPr>
                        <m:t>, </m:t>
                      </m:r>
                      <m:r>
                        <a:rPr lang="es-ES" sz="1400" b="1" i="1" cap="all">
                          <a:latin typeface="Cambria Math"/>
                        </a:rPr>
                        <m:t>𝒌𝑱</m:t>
                      </m:r>
                    </m:oMath>
                  </m:oMathPara>
                </a14:m>
                <a:endParaRPr lang="es-EC" sz="1400" b="1" i="1" cap="all" dirty="0">
                  <a:latin typeface="Cambria Math"/>
                </a:endParaRPr>
              </a:p>
            </p:txBody>
          </p:sp>
        </mc:Choice>
        <mc:Fallback xmlns="">
          <p:sp>
            <p:nvSpPr>
              <p:cNvPr id="2" name="1 Rectángulo"/>
              <p:cNvSpPr>
                <a:spLocks noRot="1" noChangeAspect="1" noMove="1" noResize="1" noEditPoints="1" noAdjustHandles="1" noChangeArrowheads="1" noChangeShapeType="1" noTextEdit="1"/>
              </p:cNvSpPr>
              <p:nvPr/>
            </p:nvSpPr>
            <p:spPr>
              <a:xfrm>
                <a:off x="425200" y="4149080"/>
                <a:ext cx="2634632" cy="307777"/>
              </a:xfrm>
              <a:prstGeom prst="rect">
                <a:avLst/>
              </a:prstGeom>
              <a:blipFill rotWithShape="1">
                <a:blip r:embed="rId6"/>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397722" y="3049215"/>
                <a:ext cx="1905906" cy="30777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cap="all" smtClean="0">
                          <a:latin typeface="Cambria Math"/>
                        </a:rPr>
                        <m:t>𝑨𝑺𝑴𝑬</m:t>
                      </m:r>
                      <m:r>
                        <a:rPr lang="es-ES" sz="1400" b="1" i="1" cap="all" smtClean="0">
                          <a:latin typeface="Cambria Math"/>
                        </a:rPr>
                        <m:t> </m:t>
                      </m:r>
                      <m:r>
                        <a:rPr lang="es-ES" sz="1400" b="1" i="1" cap="all" smtClean="0">
                          <a:latin typeface="Cambria Math"/>
                        </a:rPr>
                        <m:t>𝑷𝑻𝑪</m:t>
                      </m:r>
                      <m:r>
                        <a:rPr lang="es-ES" sz="1400" b="1" i="1" cap="all" smtClean="0">
                          <a:latin typeface="Cambria Math"/>
                        </a:rPr>
                        <m:t> </m:t>
                      </m:r>
                      <m:r>
                        <a:rPr lang="es-ES" sz="1400" b="1" i="1" cap="all" smtClean="0">
                          <a:latin typeface="Cambria Math"/>
                        </a:rPr>
                        <m:t>𝟒</m:t>
                      </m:r>
                      <m:r>
                        <a:rPr lang="es-ES" sz="1400" b="1" i="1" cap="all" smtClean="0">
                          <a:latin typeface="Cambria Math"/>
                        </a:rPr>
                        <m:t>−</m:t>
                      </m:r>
                      <m:r>
                        <a:rPr lang="es-ES" sz="1400" b="1" i="1" cap="all" smtClean="0">
                          <a:latin typeface="Cambria Math"/>
                        </a:rPr>
                        <m:t>𝟐𝟎𝟎𝟖</m:t>
                      </m:r>
                    </m:oMath>
                  </m:oMathPara>
                </a14:m>
                <a:endParaRPr lang="es-EC" sz="1400" b="1" dirty="0"/>
              </a:p>
            </p:txBody>
          </p:sp>
        </mc:Choice>
        <mc:Fallback xmlns="">
          <p:sp>
            <p:nvSpPr>
              <p:cNvPr id="8" name="7 Rectángulo"/>
              <p:cNvSpPr>
                <a:spLocks noRot="1" noChangeAspect="1" noMove="1" noResize="1" noEditPoints="1" noAdjustHandles="1" noChangeArrowheads="1" noChangeShapeType="1" noTextEdit="1"/>
              </p:cNvSpPr>
              <p:nvPr/>
            </p:nvSpPr>
            <p:spPr>
              <a:xfrm>
                <a:off x="4397722" y="3049215"/>
                <a:ext cx="1905906" cy="307777"/>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025600" y="5229200"/>
                <a:ext cx="4056239" cy="61504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cap="all">
                              <a:latin typeface="Cambria Math" panose="02040503050406030204" pitchFamily="18" charset="0"/>
                            </a:rPr>
                          </m:ctrlPr>
                        </m:sSubPr>
                        <m:e>
                          <m:r>
                            <a:rPr lang="es-ES" sz="1400" b="1" i="1" cap="all">
                              <a:latin typeface="Cambria Math"/>
                            </a:rPr>
                            <m:t>𝑬</m:t>
                          </m:r>
                        </m:e>
                        <m:sub>
                          <m:r>
                            <a:rPr lang="es-ES" sz="1400" b="1" i="1" cap="all">
                              <a:latin typeface="Cambria Math"/>
                            </a:rPr>
                            <m:t>𝒑𝒖𝒓𝒈𝒂𝒔</m:t>
                          </m:r>
                        </m:sub>
                      </m:sSub>
                      <m:r>
                        <a:rPr lang="es-EC" sz="1400" b="1" i="1" cap="all">
                          <a:latin typeface="Cambria Math"/>
                        </a:rPr>
                        <m:t>=</m:t>
                      </m:r>
                      <m:nary>
                        <m:naryPr>
                          <m:chr m:val="∑"/>
                          <m:limLoc m:val="undOvr"/>
                          <m:supHide m:val="on"/>
                          <m:ctrlPr>
                            <a:rPr lang="es-EC" sz="1400" b="1" i="1" cap="all">
                              <a:latin typeface="Cambria Math" panose="02040503050406030204" pitchFamily="18" charset="0"/>
                            </a:rPr>
                          </m:ctrlPr>
                        </m:naryPr>
                        <m:sub>
                          <m:r>
                            <a:rPr lang="es-EC" sz="1400" b="1" i="1" cap="all">
                              <a:latin typeface="Cambria Math"/>
                            </a:rPr>
                            <m:t>𝒊</m:t>
                          </m:r>
                        </m:sub>
                        <m:sup/>
                        <m:e>
                          <m:d>
                            <m:dPr>
                              <m:ctrlPr>
                                <a:rPr lang="es-EC" sz="1400" b="1" i="1" cap="all">
                                  <a:latin typeface="Cambria Math" panose="02040503050406030204" pitchFamily="18" charset="0"/>
                                </a:rPr>
                              </m:ctrlPr>
                            </m:dPr>
                            <m:e>
                              <m:sSub>
                                <m:sSubPr>
                                  <m:ctrlPr>
                                    <a:rPr lang="es-EC" sz="1400" b="1" i="1" cap="all">
                                      <a:latin typeface="Cambria Math" panose="02040503050406030204" pitchFamily="18" charset="0"/>
                                    </a:rPr>
                                  </m:ctrlPr>
                                </m:sSubPr>
                                <m:e>
                                  <m:acc>
                                    <m:accPr>
                                      <m:chr m:val="̇"/>
                                      <m:ctrlPr>
                                        <a:rPr lang="es-EC" sz="1400" b="1" i="1" cap="all">
                                          <a:latin typeface="Cambria Math" panose="02040503050406030204" pitchFamily="18" charset="0"/>
                                        </a:rPr>
                                      </m:ctrlPr>
                                    </m:accPr>
                                    <m:e>
                                      <m:r>
                                        <a:rPr lang="es-EC" sz="1400" b="1" i="1" cap="all">
                                          <a:latin typeface="Cambria Math"/>
                                        </a:rPr>
                                        <m:t>𝒎</m:t>
                                      </m:r>
                                    </m:e>
                                  </m:acc>
                                </m:e>
                                <m:sub>
                                  <m:r>
                                    <a:rPr lang="es-EC" sz="1400" b="1" i="1" cap="all">
                                      <a:latin typeface="Cambria Math"/>
                                    </a:rPr>
                                    <m:t>𝒑𝒖𝒓𝒈𝒂</m:t>
                                  </m:r>
                                </m:sub>
                              </m:sSub>
                              <m:r>
                                <a:rPr lang="es-EC" sz="1400" b="1" i="1" cap="all">
                                  <a:latin typeface="Cambria Math"/>
                                </a:rPr>
                                <m:t>∙</m:t>
                              </m:r>
                              <m:d>
                                <m:dPr>
                                  <m:ctrlPr>
                                    <a:rPr lang="es-EC" sz="1400" b="1" i="1" cap="all">
                                      <a:latin typeface="Cambria Math" panose="02040503050406030204" pitchFamily="18" charset="0"/>
                                    </a:rPr>
                                  </m:ctrlPr>
                                </m:dPr>
                                <m:e>
                                  <m:sSub>
                                    <m:sSubPr>
                                      <m:ctrlPr>
                                        <a:rPr lang="es-EC" sz="1400" b="1" i="1" cap="all">
                                          <a:latin typeface="Cambria Math" panose="02040503050406030204" pitchFamily="18" charset="0"/>
                                        </a:rPr>
                                      </m:ctrlPr>
                                    </m:sSubPr>
                                    <m:e>
                                      <m:r>
                                        <a:rPr lang="es-EC" sz="1400" b="1" i="1" cap="all">
                                          <a:latin typeface="Cambria Math"/>
                                        </a:rPr>
                                        <m:t>𝒉</m:t>
                                      </m:r>
                                    </m:e>
                                    <m:sub>
                                      <m:r>
                                        <a:rPr lang="es-EC" sz="1400" b="1" i="1" cap="all">
                                          <a:latin typeface="Cambria Math"/>
                                        </a:rPr>
                                        <m:t>𝒂𝒈𝒖𝒂</m:t>
                                      </m:r>
                                      <m:r>
                                        <a:rPr lang="es-EC" sz="1400" b="1" i="1" cap="all">
                                          <a:latin typeface="Cambria Math"/>
                                        </a:rPr>
                                        <m:t>,</m:t>
                                      </m:r>
                                      <m:r>
                                        <a:rPr lang="es-EC" sz="1400" b="1" i="1" cap="all">
                                          <a:latin typeface="Cambria Math"/>
                                        </a:rPr>
                                        <m:t>𝒔𝒂𝒕</m:t>
                                      </m:r>
                                    </m:sub>
                                  </m:sSub>
                                  <m:r>
                                    <a:rPr lang="es-EC" sz="1400" b="1" i="1" cap="all">
                                      <a:latin typeface="Cambria Math"/>
                                    </a:rPr>
                                    <m:t>−</m:t>
                                  </m:r>
                                  <m:sSub>
                                    <m:sSubPr>
                                      <m:ctrlPr>
                                        <a:rPr lang="es-EC" sz="1400" b="1" i="1" cap="all">
                                          <a:latin typeface="Cambria Math" panose="02040503050406030204" pitchFamily="18" charset="0"/>
                                        </a:rPr>
                                      </m:ctrlPr>
                                    </m:sSubPr>
                                    <m:e>
                                      <m:r>
                                        <a:rPr lang="es-EC" sz="1400" b="1" i="1" cap="all">
                                          <a:latin typeface="Cambria Math"/>
                                        </a:rPr>
                                        <m:t>𝒉</m:t>
                                      </m:r>
                                    </m:e>
                                    <m:sub>
                                      <m:r>
                                        <a:rPr lang="es-EC" sz="1400" b="1" i="1" cap="all">
                                          <a:latin typeface="Cambria Math"/>
                                        </a:rPr>
                                        <m:t>𝒓𝒆𝒅</m:t>
                                      </m:r>
                                    </m:sub>
                                  </m:sSub>
                                </m:e>
                              </m:d>
                              <m:r>
                                <a:rPr lang="es-EC" sz="1400" b="1" i="1" cap="all">
                                  <a:latin typeface="Cambria Math"/>
                                </a:rPr>
                                <m:t>∙</m:t>
                              </m:r>
                              <m:r>
                                <a:rPr lang="es-EC" sz="1400" b="1" i="1" cap="all">
                                  <a:latin typeface="Cambria Math"/>
                                </a:rPr>
                                <m:t>𝒕</m:t>
                              </m:r>
                            </m:e>
                          </m:d>
                        </m:e>
                      </m:nary>
                      <m:r>
                        <a:rPr lang="es-EC" sz="1400" b="1" i="1" cap="all">
                          <a:latin typeface="Cambria Math"/>
                        </a:rPr>
                        <m:t>, </m:t>
                      </m:r>
                      <m:r>
                        <a:rPr lang="es-EC" sz="1400" b="1" i="1" cap="all">
                          <a:latin typeface="Cambria Math"/>
                        </a:rPr>
                        <m:t>𝒌𝑱</m:t>
                      </m:r>
                    </m:oMath>
                  </m:oMathPara>
                </a14:m>
                <a:endParaRPr lang="es-EC" sz="1400" b="1" i="1" cap="all" dirty="0">
                  <a:latin typeface="Cambria Math"/>
                </a:endParaRPr>
              </a:p>
            </p:txBody>
          </p:sp>
        </mc:Choice>
        <mc:Fallback xmlns="">
          <p:sp>
            <p:nvSpPr>
              <p:cNvPr id="9" name="8 Rectángulo"/>
              <p:cNvSpPr>
                <a:spLocks noRot="1" noChangeAspect="1" noMove="1" noResize="1" noEditPoints="1" noAdjustHandles="1" noChangeArrowheads="1" noChangeShapeType="1" noTextEdit="1"/>
              </p:cNvSpPr>
              <p:nvPr/>
            </p:nvSpPr>
            <p:spPr>
              <a:xfrm>
                <a:off x="4025600" y="5229200"/>
                <a:ext cx="4056239" cy="615040"/>
              </a:xfrm>
              <a:prstGeom prst="rect">
                <a:avLst/>
              </a:prstGeom>
              <a:blipFill rotWithShape="1">
                <a:blip r:embed="rId8"/>
                <a:stretch>
                  <a:fillRect t="-115842" b="-166337"/>
                </a:stretch>
              </a:blipFill>
            </p:spPr>
            <p:txBody>
              <a:bodyPr/>
              <a:lstStyle/>
              <a:p>
                <a:r>
                  <a:rPr lang="es-EC">
                    <a:noFill/>
                  </a:rPr>
                  <a:t> </a:t>
                </a:r>
              </a:p>
            </p:txBody>
          </p:sp>
        </mc:Fallback>
      </mc:AlternateContent>
      <p:sp>
        <p:nvSpPr>
          <p:cNvPr id="10" name="9 Rectángulo"/>
          <p:cNvSpPr/>
          <p:nvPr/>
        </p:nvSpPr>
        <p:spPr>
          <a:xfrm>
            <a:off x="6303628" y="4129618"/>
            <a:ext cx="1152128" cy="43204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1" name="10 Rectángulo"/>
          <p:cNvSpPr/>
          <p:nvPr/>
        </p:nvSpPr>
        <p:spPr>
          <a:xfrm>
            <a:off x="4427984" y="2996952"/>
            <a:ext cx="1875644" cy="369913"/>
          </a:xfrm>
          <a:prstGeom prst="rect">
            <a:avLst/>
          </a:prstGeom>
          <a:noFill/>
          <a:ln w="571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631767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00462" y="580847"/>
                <a:ext cx="8229600" cy="1191970"/>
              </a:xfrm>
            </p:spPr>
            <p:txBody>
              <a:bodyPr>
                <a:normAutofit fontScale="85000" lnSpcReduction="10000"/>
              </a:bodyPr>
              <a:lstStyle/>
              <a:p>
                <a:pPr marL="0" indent="0">
                  <a:buNone/>
                </a:pPr>
                <a:r>
                  <a:rPr lang="es-ES" sz="2600" b="1" dirty="0" smtClean="0">
                    <a:solidFill>
                      <a:srgbClr val="0070C0"/>
                    </a:solidFill>
                  </a:rPr>
                  <a:t>Pérdidas en la caldera</a:t>
                </a:r>
                <a:endParaRPr lang="es-EC" sz="2600" b="1"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s-ES" sz="2000" b="1" i="0" smtClean="0">
                          <a:latin typeface="Cambria Math"/>
                        </a:rPr>
                        <m:t>𝐀𝐒𝐌𝐄</m:t>
                      </m:r>
                      <m:r>
                        <a:rPr lang="es-ES" sz="2000" b="1" i="0" smtClean="0">
                          <a:latin typeface="Cambria Math"/>
                        </a:rPr>
                        <m:t> </m:t>
                      </m:r>
                      <m:r>
                        <a:rPr lang="es-ES" sz="2000" b="1" i="0" smtClean="0">
                          <a:latin typeface="Cambria Math"/>
                        </a:rPr>
                        <m:t>𝐏𝐓𝐂</m:t>
                      </m:r>
                      <m:r>
                        <a:rPr lang="es-ES" sz="2000" b="1" i="0" smtClean="0">
                          <a:latin typeface="Cambria Math"/>
                        </a:rPr>
                        <m:t> </m:t>
                      </m:r>
                      <m:r>
                        <a:rPr lang="es-ES" sz="2000" b="1" i="0" smtClean="0">
                          <a:latin typeface="Cambria Math"/>
                        </a:rPr>
                        <m:t>𝟒</m:t>
                      </m:r>
                      <m:r>
                        <a:rPr lang="es-ES" sz="2000" b="1" i="0" smtClean="0">
                          <a:latin typeface="Cambria Math"/>
                        </a:rPr>
                        <m:t>−</m:t>
                      </m:r>
                      <m:r>
                        <a:rPr lang="es-ES" sz="2000" b="1" i="0" smtClean="0">
                          <a:latin typeface="Cambria Math"/>
                        </a:rPr>
                        <m:t>𝟐𝟎𝟎𝟖</m:t>
                      </m:r>
                    </m:oMath>
                  </m:oMathPara>
                </a14:m>
                <a:endParaRPr lang="es-EC" sz="2400" b="1" dirty="0" smtClean="0"/>
              </a:p>
              <a:p>
                <a:pPr marL="0" indent="0" algn="ctr">
                  <a:lnSpc>
                    <a:spcPct val="160000"/>
                  </a:lnSpc>
                  <a:buNone/>
                </a:pPr>
                <a:r>
                  <a:rPr lang="es-EC" sz="2400" b="1" dirty="0" smtClean="0"/>
                  <a:t>Performance </a:t>
                </a:r>
                <a:r>
                  <a:rPr lang="es-EC" sz="2400" b="1" dirty="0"/>
                  <a:t>Test </a:t>
                </a:r>
                <a:r>
                  <a:rPr lang="es-EC" sz="2400" b="1" dirty="0" err="1" smtClean="0"/>
                  <a:t>Codes</a:t>
                </a:r>
                <a:r>
                  <a:rPr lang="es-EC" sz="2400" b="1" dirty="0" smtClean="0"/>
                  <a:t> - </a:t>
                </a:r>
                <a:r>
                  <a:rPr lang="es-EC" sz="2400" b="1" dirty="0" err="1"/>
                  <a:t>Fired</a:t>
                </a:r>
                <a:r>
                  <a:rPr lang="es-EC" sz="2400" b="1" dirty="0"/>
                  <a:t> Steam </a:t>
                </a:r>
                <a:r>
                  <a:rPr lang="es-EC" sz="2400" b="1" dirty="0" err="1"/>
                  <a:t>Generators</a:t>
                </a:r>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00462" y="580847"/>
                <a:ext cx="8229600" cy="1191970"/>
              </a:xfrm>
              <a:blipFill rotWithShape="1">
                <a:blip r:embed="rId2"/>
                <a:stretch>
                  <a:fillRect l="-963" t="-6122" b="-3061"/>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4" name="3 Rectángulo"/>
              <p:cNvSpPr/>
              <p:nvPr/>
            </p:nvSpPr>
            <p:spPr>
              <a:xfrm>
                <a:off x="899592" y="2128691"/>
                <a:ext cx="7632847" cy="43246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S" b="1" i="1">
                              <a:latin typeface="Cambria Math"/>
                            </a:rPr>
                            <m:t>𝒏</m:t>
                          </m:r>
                        </m:e>
                        <m:sub>
                          <m:r>
                            <a:rPr lang="es-ES" b="1" i="1">
                              <a:latin typeface="Cambria Math"/>
                            </a:rPr>
                            <m:t>𝒄𝒂𝒍𝒅𝒆𝒓𝒂</m:t>
                          </m:r>
                        </m:sub>
                      </m:sSub>
                      <m:r>
                        <a:rPr lang="es-ES" b="1" i="1">
                          <a:latin typeface="Cambria Math"/>
                        </a:rPr>
                        <m:t>=</m:t>
                      </m:r>
                      <m:r>
                        <a:rPr lang="es-ES" b="1" i="1">
                          <a:latin typeface="Cambria Math"/>
                        </a:rPr>
                        <m:t>𝟏𝟎𝟎</m:t>
                      </m:r>
                      <m:r>
                        <a:rPr lang="es-ES" b="1" i="1">
                          <a:latin typeface="Cambria Math"/>
                        </a:rPr>
                        <m:t>−</m:t>
                      </m:r>
                      <m:sSub>
                        <m:sSubPr>
                          <m:ctrlPr>
                            <a:rPr lang="es-EC" b="1" i="1">
                              <a:latin typeface="Cambria Math" panose="02040503050406030204" pitchFamily="18" charset="0"/>
                            </a:rPr>
                          </m:ctrlPr>
                        </m:sSubPr>
                        <m:e>
                          <m:r>
                            <a:rPr lang="es-MX" b="1" i="1">
                              <a:latin typeface="Cambria Math"/>
                            </a:rPr>
                            <m:t>𝑳</m:t>
                          </m:r>
                        </m:e>
                        <m:sub>
                          <m:r>
                            <a:rPr lang="es-MX" b="1" i="1">
                              <a:latin typeface="Cambria Math"/>
                            </a:rPr>
                            <m:t>𝒈𝒔</m:t>
                          </m:r>
                        </m:sub>
                      </m:sSub>
                      <m:r>
                        <a:rPr lang="es-MX" b="1" i="1">
                          <a:latin typeface="Cambria Math"/>
                        </a:rPr>
                        <m:t>−</m:t>
                      </m:r>
                      <m:sSub>
                        <m:sSubPr>
                          <m:ctrlPr>
                            <a:rPr lang="es-EC" b="1" i="1">
                              <a:latin typeface="Cambria Math" panose="02040503050406030204" pitchFamily="18" charset="0"/>
                            </a:rPr>
                          </m:ctrlPr>
                        </m:sSubPr>
                        <m:e>
                          <m:r>
                            <a:rPr lang="es-MX" b="1" i="1">
                              <a:latin typeface="Cambria Math"/>
                            </a:rPr>
                            <m:t>𝑳</m:t>
                          </m:r>
                        </m:e>
                        <m:sub>
                          <m:r>
                            <a:rPr lang="es-MX" b="1" i="1">
                              <a:latin typeface="Cambria Math"/>
                            </a:rPr>
                            <m:t>𝑯</m:t>
                          </m:r>
                          <m:r>
                            <a:rPr lang="es-MX" b="1" i="1">
                              <a:latin typeface="Cambria Math"/>
                            </a:rPr>
                            <m:t>𝟐</m:t>
                          </m:r>
                        </m:sub>
                      </m:sSub>
                      <m:r>
                        <a:rPr lang="es-MX" b="1" i="1">
                          <a:latin typeface="Cambria Math"/>
                        </a:rPr>
                        <m:t>−</m:t>
                      </m:r>
                      <m:sSub>
                        <m:sSubPr>
                          <m:ctrlPr>
                            <a:rPr lang="es-EC" b="1" i="1">
                              <a:latin typeface="Cambria Math" panose="02040503050406030204" pitchFamily="18" charset="0"/>
                            </a:rPr>
                          </m:ctrlPr>
                        </m:sSubPr>
                        <m:e>
                          <m:r>
                            <a:rPr lang="es-MX" b="1" i="1">
                              <a:latin typeface="Cambria Math"/>
                            </a:rPr>
                            <m:t>𝑳</m:t>
                          </m:r>
                        </m:e>
                        <m:sub>
                          <m:r>
                            <a:rPr lang="es-MX" b="1" i="1">
                              <a:latin typeface="Cambria Math"/>
                            </a:rPr>
                            <m:t>𝑯</m:t>
                          </m:r>
                          <m:r>
                            <a:rPr lang="es-MX" b="1" i="1">
                              <a:latin typeface="Cambria Math"/>
                            </a:rPr>
                            <m:t>𝟐</m:t>
                          </m:r>
                          <m:r>
                            <a:rPr lang="es-MX" b="1" i="1">
                              <a:latin typeface="Cambria Math"/>
                            </a:rPr>
                            <m:t>𝑶</m:t>
                          </m:r>
                        </m:sub>
                      </m:sSub>
                      <m:r>
                        <a:rPr lang="es-MX" b="1" i="1">
                          <a:latin typeface="Cambria Math"/>
                        </a:rPr>
                        <m:t>−</m:t>
                      </m:r>
                      <m:sSub>
                        <m:sSubPr>
                          <m:ctrlPr>
                            <a:rPr lang="es-EC" b="1" i="1">
                              <a:latin typeface="Cambria Math" panose="02040503050406030204" pitchFamily="18" charset="0"/>
                            </a:rPr>
                          </m:ctrlPr>
                        </m:sSubPr>
                        <m:e>
                          <m:r>
                            <a:rPr lang="es-MX" b="1" i="1">
                              <a:latin typeface="Cambria Math"/>
                            </a:rPr>
                            <m:t>𝑳</m:t>
                          </m:r>
                        </m:e>
                        <m:sub>
                          <m:r>
                            <a:rPr lang="es-MX" b="1" i="1">
                              <a:latin typeface="Cambria Math"/>
                            </a:rPr>
                            <m:t>𝑪𝑶</m:t>
                          </m:r>
                        </m:sub>
                      </m:sSub>
                      <m:r>
                        <a:rPr lang="es-MX" b="1" i="1">
                          <a:latin typeface="Cambria Math"/>
                        </a:rPr>
                        <m:t>−</m:t>
                      </m:r>
                      <m:sSub>
                        <m:sSubPr>
                          <m:ctrlPr>
                            <a:rPr lang="es-EC" b="1" i="1">
                              <a:latin typeface="Cambria Math" panose="02040503050406030204" pitchFamily="18" charset="0"/>
                            </a:rPr>
                          </m:ctrlPr>
                        </m:sSubPr>
                        <m:e>
                          <m:r>
                            <a:rPr lang="es-MX" b="1" i="1">
                              <a:latin typeface="Cambria Math"/>
                            </a:rPr>
                            <m:t>𝑳</m:t>
                          </m:r>
                        </m:e>
                        <m:sub>
                          <m:r>
                            <a:rPr lang="es-MX" b="1" i="1">
                              <a:latin typeface="Cambria Math"/>
                            </a:rPr>
                            <m:t>𝑵𝑶𝒙</m:t>
                          </m:r>
                        </m:sub>
                      </m:sSub>
                      <m:r>
                        <a:rPr lang="es-MX" b="1" i="1">
                          <a:latin typeface="Cambria Math"/>
                        </a:rPr>
                        <m:t>−</m:t>
                      </m:r>
                      <m:sSub>
                        <m:sSubPr>
                          <m:ctrlPr>
                            <a:rPr lang="es-EC" b="1" i="1">
                              <a:latin typeface="Cambria Math" panose="02040503050406030204" pitchFamily="18" charset="0"/>
                            </a:rPr>
                          </m:ctrlPr>
                        </m:sSubPr>
                        <m:e>
                          <m:r>
                            <a:rPr lang="es-EC" b="1" i="1">
                              <a:latin typeface="Cambria Math"/>
                            </a:rPr>
                            <m:t>𝑳</m:t>
                          </m:r>
                        </m:e>
                        <m:sub>
                          <m:r>
                            <a:rPr lang="es-EC" b="1" i="1">
                              <a:latin typeface="Cambria Math"/>
                            </a:rPr>
                            <m:t>𝒒</m:t>
                          </m:r>
                        </m:sub>
                      </m:sSub>
                      <m:r>
                        <a:rPr lang="es-EC" b="1" i="1">
                          <a:latin typeface="Cambria Math"/>
                        </a:rPr>
                        <m:t>, %</m:t>
                      </m:r>
                    </m:oMath>
                  </m:oMathPara>
                </a14:m>
                <a:endParaRPr lang="es-EC" b="1" dirty="0" smtClean="0"/>
              </a:p>
              <a:p>
                <a:endParaRPr lang="es-ES" b="1" dirty="0" smtClean="0"/>
              </a:p>
              <a:p>
                <a:endParaRPr lang="es-ES" b="1" dirty="0"/>
              </a:p>
              <a:p>
                <a14:m>
                  <m:oMath xmlns:m="http://schemas.openxmlformats.org/officeDocument/2006/math">
                    <m:sSub>
                      <m:sSubPr>
                        <m:ctrlPr>
                          <a:rPr lang="es-EC" i="1">
                            <a:latin typeface="Cambria Math" panose="02040503050406030204" pitchFamily="18" charset="0"/>
                          </a:rPr>
                        </m:ctrlPr>
                      </m:sSubPr>
                      <m:e>
                        <m:r>
                          <a:rPr lang="es-MX" b="0" i="1">
                            <a:latin typeface="Cambria Math"/>
                          </a:rPr>
                          <m:t>𝐿</m:t>
                        </m:r>
                      </m:e>
                      <m:sub>
                        <m:r>
                          <a:rPr lang="es-MX" b="0" i="1">
                            <a:latin typeface="Cambria Math"/>
                          </a:rPr>
                          <m:t>𝑔𝑠</m:t>
                        </m:r>
                      </m:sub>
                    </m:sSub>
                  </m:oMath>
                </a14:m>
                <a:r>
                  <a:rPr lang="es-MX" dirty="0"/>
                  <a:t> : Pérdida en gases secos </a:t>
                </a:r>
                <a:r>
                  <a:rPr lang="es-EC" dirty="0" smtClean="0"/>
                  <a:t>[%]</a:t>
                </a:r>
              </a:p>
              <a:p>
                <a:endParaRPr lang="es-EC" dirty="0"/>
              </a:p>
              <a:p>
                <a14:m>
                  <m:oMath xmlns:m="http://schemas.openxmlformats.org/officeDocument/2006/math">
                    <m:sSub>
                      <m:sSubPr>
                        <m:ctrlPr>
                          <a:rPr lang="es-EC" i="1">
                            <a:latin typeface="Cambria Math" panose="02040503050406030204" pitchFamily="18" charset="0"/>
                          </a:rPr>
                        </m:ctrlPr>
                      </m:sSubPr>
                      <m:e>
                        <m:r>
                          <a:rPr lang="es-MX" b="0" i="1">
                            <a:latin typeface="Cambria Math"/>
                          </a:rPr>
                          <m:t>𝐿</m:t>
                        </m:r>
                      </m:e>
                      <m:sub>
                        <m:r>
                          <a:rPr lang="es-MX" b="0" i="1">
                            <a:latin typeface="Cambria Math"/>
                          </a:rPr>
                          <m:t>𝐻</m:t>
                        </m:r>
                        <m:r>
                          <a:rPr lang="es-MX" b="0" i="1">
                            <a:latin typeface="Cambria Math"/>
                          </a:rPr>
                          <m:t>2</m:t>
                        </m:r>
                      </m:sub>
                    </m:sSub>
                  </m:oMath>
                </a14:m>
                <a:r>
                  <a:rPr lang="es-MX" dirty="0"/>
                  <a:t> : </a:t>
                </a:r>
                <a:r>
                  <a:rPr lang="es-EC" dirty="0"/>
                  <a:t>Pérdida por el agua formada en la combustión de H2 del combustible </a:t>
                </a:r>
                <a:r>
                  <a:rPr lang="es-EC" dirty="0" smtClean="0"/>
                  <a:t>[%]</a:t>
                </a:r>
              </a:p>
              <a:p>
                <a:endParaRPr lang="es-EC" dirty="0"/>
              </a:p>
              <a:p>
                <a14:m>
                  <m:oMath xmlns:m="http://schemas.openxmlformats.org/officeDocument/2006/math">
                    <m:sSub>
                      <m:sSubPr>
                        <m:ctrlPr>
                          <a:rPr lang="es-EC" i="1">
                            <a:latin typeface="Cambria Math" panose="02040503050406030204" pitchFamily="18" charset="0"/>
                          </a:rPr>
                        </m:ctrlPr>
                      </m:sSubPr>
                      <m:e>
                        <m:r>
                          <a:rPr lang="es-MX" b="0" i="1">
                            <a:latin typeface="Cambria Math"/>
                          </a:rPr>
                          <m:t>𝐿</m:t>
                        </m:r>
                      </m:e>
                      <m:sub>
                        <m:r>
                          <a:rPr lang="es-MX" b="0" i="1">
                            <a:latin typeface="Cambria Math"/>
                          </a:rPr>
                          <m:t>𝐻</m:t>
                        </m:r>
                        <m:r>
                          <a:rPr lang="es-MX" b="0" i="1">
                            <a:latin typeface="Cambria Math"/>
                          </a:rPr>
                          <m:t>2</m:t>
                        </m:r>
                        <m:r>
                          <a:rPr lang="es-MX" b="0" i="1">
                            <a:latin typeface="Cambria Math"/>
                          </a:rPr>
                          <m:t>𝑂</m:t>
                        </m:r>
                      </m:sub>
                    </m:sSub>
                  </m:oMath>
                </a14:m>
                <a:r>
                  <a:rPr lang="es-MX" dirty="0"/>
                  <a:t> : </a:t>
                </a:r>
                <a:r>
                  <a:rPr lang="es-EC" dirty="0"/>
                  <a:t>Pérdida por agua en combustibles sólidos o líquidos </a:t>
                </a:r>
                <a:r>
                  <a:rPr lang="es-EC" dirty="0" smtClean="0"/>
                  <a:t>[%]</a:t>
                </a:r>
              </a:p>
              <a:p>
                <a:endParaRPr lang="es-EC" dirty="0"/>
              </a:p>
              <a:p>
                <a14:m>
                  <m:oMath xmlns:m="http://schemas.openxmlformats.org/officeDocument/2006/math">
                    <m:sSub>
                      <m:sSubPr>
                        <m:ctrlPr>
                          <a:rPr lang="es-EC" i="1">
                            <a:latin typeface="Cambria Math" panose="02040503050406030204" pitchFamily="18" charset="0"/>
                          </a:rPr>
                        </m:ctrlPr>
                      </m:sSubPr>
                      <m:e>
                        <m:r>
                          <a:rPr lang="es-MX" b="0" i="1">
                            <a:latin typeface="Cambria Math"/>
                          </a:rPr>
                          <m:t>𝐿</m:t>
                        </m:r>
                      </m:e>
                      <m:sub>
                        <m:r>
                          <a:rPr lang="es-MX" b="0" i="1">
                            <a:latin typeface="Cambria Math"/>
                          </a:rPr>
                          <m:t>𝐶𝑂</m:t>
                        </m:r>
                      </m:sub>
                    </m:sSub>
                  </m:oMath>
                </a14:m>
                <a:r>
                  <a:rPr lang="es-MX" dirty="0"/>
                  <a:t> : </a:t>
                </a:r>
                <a:r>
                  <a:rPr lang="es-EC" dirty="0"/>
                  <a:t>Pérdida por CO en los gases de combustión </a:t>
                </a:r>
                <a:r>
                  <a:rPr lang="es-EC" dirty="0" smtClean="0"/>
                  <a:t>[%]</a:t>
                </a:r>
              </a:p>
              <a:p>
                <a:endParaRPr lang="es-EC" dirty="0"/>
              </a:p>
              <a:p>
                <a14:m>
                  <m:oMath xmlns:m="http://schemas.openxmlformats.org/officeDocument/2006/math">
                    <m:sSub>
                      <m:sSubPr>
                        <m:ctrlPr>
                          <a:rPr lang="es-EC" i="1">
                            <a:latin typeface="Cambria Math" panose="02040503050406030204" pitchFamily="18" charset="0"/>
                          </a:rPr>
                        </m:ctrlPr>
                      </m:sSubPr>
                      <m:e>
                        <m:r>
                          <a:rPr lang="es-MX" b="0" i="1">
                            <a:latin typeface="Cambria Math"/>
                          </a:rPr>
                          <m:t>𝐿</m:t>
                        </m:r>
                      </m:e>
                      <m:sub>
                        <m:r>
                          <a:rPr lang="es-MX" b="0" i="1">
                            <a:latin typeface="Cambria Math"/>
                          </a:rPr>
                          <m:t>𝑁𝑂𝑥</m:t>
                        </m:r>
                      </m:sub>
                    </m:sSub>
                  </m:oMath>
                </a14:m>
                <a:r>
                  <a:rPr lang="es-MX" dirty="0"/>
                  <a:t> : </a:t>
                </a:r>
                <a:r>
                  <a:rPr lang="es-EC" dirty="0"/>
                  <a:t>Pérdida por la formación de NOx </a:t>
                </a:r>
                <a:r>
                  <a:rPr lang="es-EC" dirty="0" smtClean="0"/>
                  <a:t>[%]</a:t>
                </a:r>
              </a:p>
              <a:p>
                <a:endParaRPr lang="es-EC" dirty="0"/>
              </a:p>
              <a:p>
                <a14:m>
                  <m:oMath xmlns:m="http://schemas.openxmlformats.org/officeDocument/2006/math">
                    <m:sSub>
                      <m:sSubPr>
                        <m:ctrlPr>
                          <a:rPr lang="es-EC" i="1">
                            <a:latin typeface="Cambria Math" panose="02040503050406030204" pitchFamily="18" charset="0"/>
                          </a:rPr>
                        </m:ctrlPr>
                      </m:sSubPr>
                      <m:e>
                        <m:r>
                          <a:rPr lang="es-MX" b="0" i="1">
                            <a:latin typeface="Cambria Math"/>
                          </a:rPr>
                          <m:t>𝐿</m:t>
                        </m:r>
                      </m:e>
                      <m:sub>
                        <m:r>
                          <a:rPr lang="es-MX" b="0" i="1">
                            <a:latin typeface="Cambria Math"/>
                          </a:rPr>
                          <m:t>𝑞</m:t>
                        </m:r>
                      </m:sub>
                    </m:sSub>
                  </m:oMath>
                </a14:m>
                <a:r>
                  <a:rPr lang="es-MX" dirty="0"/>
                  <a:t> : </a:t>
                </a:r>
                <a:r>
                  <a:rPr lang="es-EC" dirty="0"/>
                  <a:t>Pérdida por radiación y convección de la superficie [%]</a:t>
                </a:r>
              </a:p>
              <a:p>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899592" y="2128691"/>
                <a:ext cx="7632847" cy="4324645"/>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3765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755" y="2658309"/>
            <a:ext cx="6524625" cy="3829050"/>
          </a:xfrm>
          <a:prstGeom prst="rect">
            <a:avLst/>
          </a:prstGeom>
        </p:spPr>
      </p:pic>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294170" y="403352"/>
                <a:ext cx="8229600" cy="1848641"/>
              </a:xfrm>
            </p:spPr>
            <p:txBody>
              <a:bodyPr>
                <a:normAutofit fontScale="92500" lnSpcReduction="20000"/>
              </a:bodyPr>
              <a:lstStyle/>
              <a:p>
                <a:pPr marL="0" indent="0">
                  <a:buNone/>
                </a:pPr>
                <a:r>
                  <a:rPr lang="es-ES" sz="2400" b="1" dirty="0" smtClean="0">
                    <a:solidFill>
                      <a:srgbClr val="00B050"/>
                    </a:solidFill>
                  </a:rPr>
                  <a:t>BALANCE DE ENERGÍA </a:t>
                </a:r>
                <a:r>
                  <a:rPr lang="es-EC" sz="2400" b="1" dirty="0" smtClean="0">
                    <a:solidFill>
                      <a:srgbClr val="00B050"/>
                    </a:solidFill>
                  </a:rPr>
                  <a:t>SISTEMA DE DISTRIBUCIÓN DE VAPOR</a:t>
                </a:r>
                <a:endParaRPr lang="es-EC" sz="2400" b="1" dirty="0">
                  <a:solidFill>
                    <a:srgbClr val="00B050"/>
                  </a:solidFill>
                </a:endParaRPr>
              </a:p>
              <a:p>
                <a:pPr marL="0" indent="0">
                  <a:buNone/>
                </a:pPr>
                <a:endParaRPr lang="es-EC" sz="2400" b="1" i="1" dirty="0" smtClean="0"/>
              </a:p>
              <a:p>
                <a:pPr marL="0" indent="0">
                  <a:buNone/>
                </a:pPr>
                <a14:m>
                  <m:oMathPara xmlns:m="http://schemas.openxmlformats.org/officeDocument/2006/math">
                    <m:oMathParaPr>
                      <m:jc m:val="left"/>
                    </m:oMathParaPr>
                    <m:oMath xmlns:m="http://schemas.openxmlformats.org/officeDocument/2006/math">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𝒗𝒂𝒑𝒐𝒓</m:t>
                          </m:r>
                        </m:sub>
                      </m:sSub>
                      <m:r>
                        <a:rPr lang="es-MX" sz="2000" b="1" i="1">
                          <a:latin typeface="Cambria Math"/>
                        </a:rPr>
                        <m:t>−</m:t>
                      </m:r>
                      <m:d>
                        <m:dPr>
                          <m:ctrlPr>
                            <a:rPr lang="es-EC" sz="2000" b="1" i="1">
                              <a:latin typeface="Cambria Math" panose="02040503050406030204" pitchFamily="18" charset="0"/>
                            </a:rPr>
                          </m:ctrlPr>
                        </m:dPr>
                        <m:e>
                          <m:sSub>
                            <m:sSubPr>
                              <m:ctrlPr>
                                <a:rPr lang="es-EC" sz="2000" b="1" i="1">
                                  <a:latin typeface="Cambria Math" panose="02040503050406030204" pitchFamily="18" charset="0"/>
                                </a:rPr>
                              </m:ctrlPr>
                            </m:sSubPr>
                            <m:e>
                              <m:r>
                                <a:rPr lang="es-MX" sz="2000" b="1" i="1">
                                  <a:latin typeface="Cambria Math"/>
                                </a:rPr>
                                <m:t>𝑸</m:t>
                              </m:r>
                            </m:e>
                            <m:sub>
                              <m:r>
                                <a:rPr lang="es-MX" sz="2000" b="1" i="1">
                                  <a:latin typeface="Cambria Math"/>
                                </a:rPr>
                                <m:t>𝒑</m:t>
                              </m:r>
                              <m:r>
                                <a:rPr lang="es-MX" sz="2000" b="1" i="1">
                                  <a:latin typeface="Cambria Math"/>
                                </a:rPr>
                                <m:t>é</m:t>
                              </m:r>
                              <m:r>
                                <a:rPr lang="es-MX" sz="2000" b="1" i="1">
                                  <a:latin typeface="Cambria Math"/>
                                </a:rPr>
                                <m:t>𝒓𝒅𝒊𝒅𝒂𝒔</m:t>
                              </m:r>
                              <m:r>
                                <a:rPr lang="es-MX" sz="2000" b="1" i="1">
                                  <a:latin typeface="Cambria Math"/>
                                </a:rPr>
                                <m:t> </m:t>
                              </m:r>
                              <m:r>
                                <a:rPr lang="es-MX" sz="2000" b="1" i="1">
                                  <a:latin typeface="Cambria Math"/>
                                </a:rPr>
                                <m:t>𝒄𝒂𝒍𝒐𝒓</m:t>
                              </m:r>
                            </m:sub>
                          </m:sSub>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𝑬</m:t>
                              </m:r>
                            </m:e>
                            <m:sub>
                              <m:r>
                                <a:rPr lang="es-MX" sz="2000" b="1" i="1">
                                  <a:latin typeface="Cambria Math"/>
                                </a:rPr>
                                <m:t>𝒇𝒖𝒈𝒂𝒔</m:t>
                              </m:r>
                            </m:sub>
                          </m:sSub>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𝑬</m:t>
                              </m:r>
                            </m:e>
                            <m:sub>
                              <m:eqArr>
                                <m:eqArrPr>
                                  <m:ctrlPr>
                                    <a:rPr lang="es-EC" sz="2000" b="1" i="1">
                                      <a:latin typeface="Cambria Math" panose="02040503050406030204" pitchFamily="18" charset="0"/>
                                    </a:rPr>
                                  </m:ctrlPr>
                                </m:eqArrPr>
                                <m:e>
                                  <m:r>
                                    <a:rPr lang="es-MX" sz="2000" b="1" i="1">
                                      <a:latin typeface="Cambria Math"/>
                                    </a:rPr>
                                    <m:t>𝒄𝒐𝒏𝒅𝒆𝒏𝒔𝒂𝒅𝒐</m:t>
                                  </m:r>
                                </m:e>
                                <m:e>
                                  <m:r>
                                    <a:rPr lang="es-MX" sz="2000" b="1" i="1">
                                      <a:latin typeface="Cambria Math"/>
                                    </a:rPr>
                                    <m:t>𝒏𝒐</m:t>
                                  </m:r>
                                  <m:r>
                                    <a:rPr lang="es-MX" sz="2000" b="1" i="1">
                                      <a:latin typeface="Cambria Math"/>
                                    </a:rPr>
                                    <m:t> </m:t>
                                  </m:r>
                                  <m:r>
                                    <a:rPr lang="es-MX" sz="2000" b="1" i="1">
                                      <a:latin typeface="Cambria Math"/>
                                    </a:rPr>
                                    <m:t>𝒓𝒆𝒄𝒖𝒑𝒆𝒓𝒂𝒅𝒐</m:t>
                                  </m:r>
                                </m:e>
                              </m:eqArr>
                            </m:sub>
                          </m:sSub>
                        </m:e>
                      </m:d>
                    </m:oMath>
                  </m:oMathPara>
                </a14:m>
                <a:endParaRPr lang="es-EC" sz="2000" b="1" dirty="0" smtClean="0"/>
              </a:p>
              <a:p>
                <a:pPr marL="0" indent="0">
                  <a:buNone/>
                </a:pPr>
                <a:endParaRPr lang="es-EC" sz="2000" b="1" dirty="0" smtClean="0"/>
              </a:p>
              <a:p>
                <a:pPr marL="0" indent="0">
                  <a:buNone/>
                </a:pPr>
                <a14:m>
                  <m:oMathPara xmlns:m="http://schemas.openxmlformats.org/officeDocument/2006/math">
                    <m:oMathParaPr>
                      <m:jc m:val="centerGroup"/>
                    </m:oMathParaPr>
                    <m:oMath xmlns:m="http://schemas.openxmlformats.org/officeDocument/2006/math">
                      <m:r>
                        <a:rPr lang="es-ES" sz="2000" b="1" i="1" smtClean="0">
                          <a:latin typeface="Cambria Math"/>
                        </a:rPr>
                        <m:t>         </m:t>
                      </m:r>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𝑸</m:t>
                          </m:r>
                        </m:e>
                        <m:sub>
                          <m:r>
                            <a:rPr lang="es-MX" sz="2000" b="1" i="1">
                              <a:latin typeface="Cambria Math"/>
                            </a:rPr>
                            <m:t>𝒄𝒐𝒄𝒊𝒏𝒂</m:t>
                          </m:r>
                        </m:sub>
                      </m:sSub>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𝑸</m:t>
                          </m:r>
                        </m:e>
                        <m:sub>
                          <m:r>
                            <a:rPr lang="es-MX" sz="2000" b="1" i="1">
                              <a:latin typeface="Cambria Math"/>
                            </a:rPr>
                            <m:t>𝒆𝒔𝒕𝒆𝒓𝒊𝒍𝒊𝒛𝒂𝒄𝒊</m:t>
                          </m:r>
                          <m:r>
                            <a:rPr lang="es-MX" sz="2000" b="1" i="1">
                              <a:latin typeface="Cambria Math"/>
                            </a:rPr>
                            <m:t>ó</m:t>
                          </m:r>
                          <m:r>
                            <a:rPr lang="es-MX" sz="2000" b="1" i="1">
                              <a:latin typeface="Cambria Math"/>
                            </a:rPr>
                            <m:t>𝒏</m:t>
                          </m:r>
                        </m:sub>
                      </m:sSub>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𝑸</m:t>
                          </m:r>
                        </m:e>
                        <m:sub>
                          <m:r>
                            <a:rPr lang="es-MX" sz="2000" b="1" i="1">
                              <a:latin typeface="Cambria Math"/>
                            </a:rPr>
                            <m:t>𝒍𝒂𝒗𝒂𝒏𝒅𝒆𝒓</m:t>
                          </m:r>
                          <m:r>
                            <a:rPr lang="es-MX" sz="2000" b="1" i="1">
                              <a:latin typeface="Cambria Math"/>
                            </a:rPr>
                            <m:t>í</m:t>
                          </m:r>
                          <m:r>
                            <a:rPr lang="es-MX" sz="2000" b="1" i="1">
                              <a:latin typeface="Cambria Math"/>
                            </a:rPr>
                            <m:t>𝒂</m:t>
                          </m:r>
                        </m:sub>
                      </m:sSub>
                      <m:r>
                        <a:rPr lang="es-MX" sz="2000" b="1" i="1">
                          <a:latin typeface="Cambria Math"/>
                        </a:rPr>
                        <m:t>+</m:t>
                      </m:r>
                      <m:sSub>
                        <m:sSubPr>
                          <m:ctrlPr>
                            <a:rPr lang="es-EC" sz="2000" b="1" i="1">
                              <a:latin typeface="Cambria Math" panose="02040503050406030204" pitchFamily="18" charset="0"/>
                            </a:rPr>
                          </m:ctrlPr>
                        </m:sSubPr>
                        <m:e>
                          <m:r>
                            <a:rPr lang="es-MX" sz="2000" b="1" i="1">
                              <a:latin typeface="Cambria Math"/>
                            </a:rPr>
                            <m:t>𝑸</m:t>
                          </m:r>
                        </m:e>
                        <m:sub>
                          <m:r>
                            <a:rPr lang="es-MX" sz="2000" b="1" i="1">
                              <a:latin typeface="Cambria Math"/>
                            </a:rPr>
                            <m:t>𝑨𝑪𝑺</m:t>
                          </m:r>
                        </m:sub>
                      </m:sSub>
                      <m:r>
                        <a:rPr lang="es-MX" sz="2000" b="1" i="1">
                          <a:latin typeface="Cambria Math"/>
                        </a:rPr>
                        <m:t>)=</m:t>
                      </m:r>
                      <m:r>
                        <a:rPr lang="es-MX" sz="2000" b="1" i="1">
                          <a:latin typeface="Cambria Math"/>
                        </a:rPr>
                        <m:t>𝟎</m:t>
                      </m:r>
                    </m:oMath>
                  </m:oMathPara>
                </a14:m>
                <a:endParaRPr lang="es-EC" sz="20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294170" y="403352"/>
                <a:ext cx="8229600" cy="1848641"/>
              </a:xfrm>
              <a:blipFill rotWithShape="0">
                <a:blip r:embed="rId3"/>
                <a:stretch>
                  <a:fillRect l="-963" t="-5611"/>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8" name="7 Rectángulo"/>
              <p:cNvSpPr/>
              <p:nvPr/>
            </p:nvSpPr>
            <p:spPr>
              <a:xfrm>
                <a:off x="5984383" y="3162203"/>
                <a:ext cx="2944524" cy="830484"/>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1" i="1" smtClean="0">
                              <a:latin typeface="Cambria Math" panose="02040503050406030204" pitchFamily="18" charset="0"/>
                            </a:rPr>
                          </m:ctrlPr>
                        </m:sSubPr>
                        <m:e>
                          <m:r>
                            <a:rPr lang="es-ES" sz="1400" b="1" i="1" smtClean="0">
                              <a:latin typeface="Cambria Math"/>
                            </a:rPr>
                            <m:t>𝑸</m:t>
                          </m:r>
                        </m:e>
                        <m:sub>
                          <m:r>
                            <a:rPr lang="es-ES" sz="1400" b="1" i="1" smtClean="0">
                              <a:latin typeface="Cambria Math"/>
                            </a:rPr>
                            <m:t>𝒄𝒐𝒄</m:t>
                          </m:r>
                          <m:r>
                            <a:rPr lang="es-ES" sz="1400" b="1" i="1" smtClean="0">
                              <a:latin typeface="Cambria Math"/>
                            </a:rPr>
                            <m:t>,   </m:t>
                          </m:r>
                          <m:r>
                            <a:rPr lang="es-ES" sz="1400" b="1" i="1" smtClean="0">
                              <a:latin typeface="Cambria Math"/>
                            </a:rPr>
                            <m:t>𝒍𝒂𝒗</m:t>
                          </m:r>
                          <m:r>
                            <a:rPr lang="es-ES" sz="1400" b="1" i="1" smtClean="0">
                              <a:latin typeface="Cambria Math"/>
                            </a:rPr>
                            <m:t>,   </m:t>
                          </m:r>
                          <m:r>
                            <a:rPr lang="es-ES" sz="1400" b="1" i="1" smtClean="0">
                              <a:latin typeface="Cambria Math"/>
                            </a:rPr>
                            <m:t>𝒆𝒔𝒕</m:t>
                          </m:r>
                        </m:sub>
                      </m:sSub>
                      <m:r>
                        <a:rPr lang="es-EC" sz="1400" b="1" i="1">
                          <a:latin typeface="Cambria Math"/>
                        </a:rPr>
                        <m:t>=</m:t>
                      </m:r>
                      <m:nary>
                        <m:naryPr>
                          <m:chr m:val="∑"/>
                          <m:limLoc m:val="undOvr"/>
                          <m:supHide m:val="on"/>
                          <m:ctrlPr>
                            <a:rPr lang="es-EC" sz="1400" b="1" i="1">
                              <a:latin typeface="Cambria Math" panose="02040503050406030204" pitchFamily="18" charset="0"/>
                            </a:rPr>
                          </m:ctrlPr>
                        </m:naryPr>
                        <m:sub>
                          <m:r>
                            <a:rPr lang="es-EC" sz="1400" b="1" i="1">
                              <a:latin typeface="Cambria Math"/>
                            </a:rPr>
                            <m:t>𝒊</m:t>
                          </m:r>
                        </m:sub>
                        <m:sup/>
                        <m:e>
                          <m:d>
                            <m:dPr>
                              <m:ctrlPr>
                                <a:rPr lang="es-EC" sz="1400" b="1" i="1">
                                  <a:latin typeface="Cambria Math" panose="02040503050406030204" pitchFamily="18" charset="0"/>
                                </a:rPr>
                              </m:ctrlPr>
                            </m:dPr>
                            <m:e>
                              <m:sSub>
                                <m:sSubPr>
                                  <m:ctrlPr>
                                    <a:rPr lang="es-EC" sz="1400" b="1" i="1">
                                      <a:latin typeface="Cambria Math" panose="02040503050406030204" pitchFamily="18" charset="0"/>
                                    </a:rPr>
                                  </m:ctrlPr>
                                </m:sSubPr>
                                <m:e>
                                  <m:acc>
                                    <m:accPr>
                                      <m:chr m:val="̇"/>
                                      <m:ctrlPr>
                                        <a:rPr lang="es-EC" sz="1400" b="1" i="1">
                                          <a:latin typeface="Cambria Math" panose="02040503050406030204" pitchFamily="18" charset="0"/>
                                        </a:rPr>
                                      </m:ctrlPr>
                                    </m:accPr>
                                    <m:e>
                                      <m:r>
                                        <a:rPr lang="es-EC" sz="1400" b="1" i="1">
                                          <a:latin typeface="Cambria Math"/>
                                        </a:rPr>
                                        <m:t>𝑸</m:t>
                                      </m:r>
                                    </m:e>
                                  </m:acc>
                                </m:e>
                                <m:sub>
                                  <m:r>
                                    <a:rPr lang="es-ES" sz="1400" b="1" i="1">
                                      <a:latin typeface="Cambria Math"/>
                                    </a:rPr>
                                    <m:t>𝒆𝒒𝒖𝒊𝒑𝒐</m:t>
                                  </m:r>
                                  <m:r>
                                    <a:rPr lang="es-EC" sz="1400" b="1" i="1">
                                      <a:latin typeface="Cambria Math"/>
                                    </a:rPr>
                                    <m:t>,  </m:t>
                                  </m:r>
                                  <m:r>
                                    <a:rPr lang="es-EC" sz="1400" b="1" i="1">
                                      <a:latin typeface="Cambria Math"/>
                                    </a:rPr>
                                    <m:t>𝒊</m:t>
                                  </m:r>
                                </m:sub>
                              </m:sSub>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𝒕</m:t>
                                  </m:r>
                                </m:e>
                                <m:sub>
                                  <m:r>
                                    <a:rPr lang="es-EC" sz="1400" b="1" i="1">
                                      <a:latin typeface="Cambria Math"/>
                                    </a:rPr>
                                    <m:t>𝒊</m:t>
                                  </m:r>
                                </m:sub>
                              </m:sSub>
                            </m:e>
                          </m:d>
                        </m:e>
                      </m:nary>
                      <m:r>
                        <a:rPr lang="es-EC" sz="1400" b="1" i="1">
                          <a:latin typeface="Cambria Math"/>
                        </a:rPr>
                        <m:t>, </m:t>
                      </m:r>
                      <m:r>
                        <a:rPr lang="es-EC" sz="1400" b="1" i="1">
                          <a:latin typeface="Cambria Math"/>
                        </a:rPr>
                        <m:t>𝒌𝑱</m:t>
                      </m:r>
                    </m:oMath>
                  </m:oMathPara>
                </a14:m>
                <a:endParaRPr lang="es-EC" sz="1400" b="1" dirty="0" smtClean="0"/>
              </a:p>
              <a:p>
                <a:endParaRPr lang="es-EC" sz="1400" b="1" dirty="0"/>
              </a:p>
            </p:txBody>
          </p:sp>
        </mc:Choice>
        <mc:Fallback xmlns="">
          <p:sp>
            <p:nvSpPr>
              <p:cNvPr id="8" name="7 Rectángulo"/>
              <p:cNvSpPr>
                <a:spLocks noRot="1" noChangeAspect="1" noMove="1" noResize="1" noEditPoints="1" noAdjustHandles="1" noChangeArrowheads="1" noChangeShapeType="1" noTextEdit="1"/>
              </p:cNvSpPr>
              <p:nvPr/>
            </p:nvSpPr>
            <p:spPr>
              <a:xfrm>
                <a:off x="5984383" y="3162203"/>
                <a:ext cx="2944524" cy="830484"/>
              </a:xfrm>
              <a:prstGeom prst="rect">
                <a:avLst/>
              </a:prstGeom>
              <a:blipFill rotWithShape="0">
                <a:blip r:embed="rId6"/>
                <a:stretch>
                  <a:fillRect t="-86029" b="-977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1255" y="5733381"/>
                <a:ext cx="3718454" cy="57772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300" b="1" i="1">
                              <a:latin typeface="Cambria Math" panose="02040503050406030204" pitchFamily="18" charset="0"/>
                            </a:rPr>
                          </m:ctrlPr>
                        </m:sSubPr>
                        <m:e>
                          <m:r>
                            <a:rPr lang="es-ES" sz="1300" b="1" i="1">
                              <a:latin typeface="Cambria Math"/>
                            </a:rPr>
                            <m:t>𝑬</m:t>
                          </m:r>
                        </m:e>
                        <m:sub>
                          <m:r>
                            <a:rPr lang="es-ES" sz="1300" b="1" i="1">
                              <a:latin typeface="Cambria Math"/>
                            </a:rPr>
                            <m:t>𝒇𝒖𝒈𝒂𝒔</m:t>
                          </m:r>
                        </m:sub>
                      </m:sSub>
                      <m:r>
                        <a:rPr lang="es-EC" sz="1300" b="1" i="1">
                          <a:latin typeface="Cambria Math"/>
                        </a:rPr>
                        <m:t>=</m:t>
                      </m:r>
                      <m:nary>
                        <m:naryPr>
                          <m:chr m:val="∑"/>
                          <m:limLoc m:val="undOvr"/>
                          <m:supHide m:val="on"/>
                          <m:ctrlPr>
                            <a:rPr lang="es-EC" sz="1300" b="1" i="1">
                              <a:latin typeface="Cambria Math" panose="02040503050406030204" pitchFamily="18" charset="0"/>
                            </a:rPr>
                          </m:ctrlPr>
                        </m:naryPr>
                        <m:sub>
                          <m:r>
                            <a:rPr lang="es-EC" sz="1300" b="1" i="1">
                              <a:latin typeface="Cambria Math"/>
                            </a:rPr>
                            <m:t>𝒊</m:t>
                          </m:r>
                        </m:sub>
                        <m:sup/>
                        <m:e>
                          <m:d>
                            <m:dPr>
                              <m:ctrlPr>
                                <a:rPr lang="es-EC" sz="1300" b="1" i="1">
                                  <a:latin typeface="Cambria Math" panose="02040503050406030204" pitchFamily="18" charset="0"/>
                                </a:rPr>
                              </m:ctrlPr>
                            </m:dPr>
                            <m:e>
                              <m:sSub>
                                <m:sSubPr>
                                  <m:ctrlPr>
                                    <a:rPr lang="es-EC" sz="1300" b="1" i="1">
                                      <a:latin typeface="Cambria Math" panose="02040503050406030204" pitchFamily="18" charset="0"/>
                                    </a:rPr>
                                  </m:ctrlPr>
                                </m:sSubPr>
                                <m:e>
                                  <m:acc>
                                    <m:accPr>
                                      <m:chr m:val="̇"/>
                                      <m:ctrlPr>
                                        <a:rPr lang="es-EC" sz="1300" b="1" i="1">
                                          <a:latin typeface="Cambria Math" panose="02040503050406030204" pitchFamily="18" charset="0"/>
                                        </a:rPr>
                                      </m:ctrlPr>
                                    </m:accPr>
                                    <m:e>
                                      <m:r>
                                        <a:rPr lang="es-EC" sz="1300" b="1" i="1">
                                          <a:latin typeface="Cambria Math"/>
                                        </a:rPr>
                                        <m:t>𝒎</m:t>
                                      </m:r>
                                    </m:e>
                                  </m:acc>
                                </m:e>
                                <m:sub>
                                  <m:r>
                                    <a:rPr lang="es-EC" sz="1300" b="1" i="1">
                                      <a:latin typeface="Cambria Math"/>
                                    </a:rPr>
                                    <m:t>𝒗𝒂𝒑𝒐𝒓</m:t>
                                  </m:r>
                                  <m:r>
                                    <a:rPr lang="es-EC" sz="1300" b="1" i="1">
                                      <a:latin typeface="Cambria Math"/>
                                    </a:rPr>
                                    <m:t>,</m:t>
                                  </m:r>
                                  <m:r>
                                    <a:rPr lang="es-EC" sz="1300" b="1" i="1">
                                      <a:latin typeface="Cambria Math"/>
                                    </a:rPr>
                                    <m:t>𝒊</m:t>
                                  </m:r>
                                </m:sub>
                              </m:sSub>
                              <m:r>
                                <a:rPr lang="es-EC" sz="1300" b="1" i="1">
                                  <a:latin typeface="Cambria Math"/>
                                </a:rPr>
                                <m:t>∙</m:t>
                              </m:r>
                              <m:d>
                                <m:dPr>
                                  <m:ctrlPr>
                                    <a:rPr lang="es-EC" sz="1300" b="1" i="1">
                                      <a:latin typeface="Cambria Math" panose="02040503050406030204" pitchFamily="18" charset="0"/>
                                    </a:rPr>
                                  </m:ctrlPr>
                                </m:dPr>
                                <m:e>
                                  <m:sSub>
                                    <m:sSubPr>
                                      <m:ctrlPr>
                                        <a:rPr lang="es-EC" sz="1300" b="1" i="1">
                                          <a:latin typeface="Cambria Math" panose="02040503050406030204" pitchFamily="18" charset="0"/>
                                        </a:rPr>
                                      </m:ctrlPr>
                                    </m:sSubPr>
                                    <m:e>
                                      <m:r>
                                        <a:rPr lang="es-EC" sz="1300" b="1" i="1">
                                          <a:latin typeface="Cambria Math"/>
                                        </a:rPr>
                                        <m:t>𝒉</m:t>
                                      </m:r>
                                    </m:e>
                                    <m:sub>
                                      <m:r>
                                        <a:rPr lang="es-EC" sz="1300" b="1" i="1">
                                          <a:latin typeface="Cambria Math"/>
                                        </a:rPr>
                                        <m:t>𝒗𝒂𝒑𝒐𝒓</m:t>
                                      </m:r>
                                      <m:r>
                                        <a:rPr lang="es-EC" sz="1300" b="1" i="1">
                                          <a:latin typeface="Cambria Math"/>
                                        </a:rPr>
                                        <m:t>,</m:t>
                                      </m:r>
                                      <m:r>
                                        <a:rPr lang="es-EC" sz="1300" b="1" i="1">
                                          <a:latin typeface="Cambria Math"/>
                                        </a:rPr>
                                        <m:t>𝒊</m:t>
                                      </m:r>
                                    </m:sub>
                                  </m:sSub>
                                  <m:r>
                                    <a:rPr lang="es-EC" sz="1300" b="1" i="1">
                                      <a:latin typeface="Cambria Math"/>
                                    </a:rPr>
                                    <m:t>−</m:t>
                                  </m:r>
                                  <m:sSub>
                                    <m:sSubPr>
                                      <m:ctrlPr>
                                        <a:rPr lang="es-EC" sz="1300" b="1" i="1">
                                          <a:latin typeface="Cambria Math" panose="02040503050406030204" pitchFamily="18" charset="0"/>
                                        </a:rPr>
                                      </m:ctrlPr>
                                    </m:sSubPr>
                                    <m:e>
                                      <m:r>
                                        <a:rPr lang="es-EC" sz="1300" b="1" i="1">
                                          <a:latin typeface="Cambria Math"/>
                                        </a:rPr>
                                        <m:t>𝒉</m:t>
                                      </m:r>
                                    </m:e>
                                    <m:sub>
                                      <m:r>
                                        <a:rPr lang="es-EC" sz="1300" b="1" i="1">
                                          <a:latin typeface="Cambria Math"/>
                                        </a:rPr>
                                        <m:t>𝒓𝒆𝒅</m:t>
                                      </m:r>
                                    </m:sub>
                                  </m:sSub>
                                </m:e>
                              </m:d>
                              <m:r>
                                <a:rPr lang="es-EC" sz="1300" b="1" i="1">
                                  <a:latin typeface="Cambria Math"/>
                                </a:rPr>
                                <m:t>∙</m:t>
                              </m:r>
                              <m:sSub>
                                <m:sSubPr>
                                  <m:ctrlPr>
                                    <a:rPr lang="es-EC" sz="1300" b="1" i="1">
                                      <a:latin typeface="Cambria Math" panose="02040503050406030204" pitchFamily="18" charset="0"/>
                                    </a:rPr>
                                  </m:ctrlPr>
                                </m:sSubPr>
                                <m:e>
                                  <m:r>
                                    <a:rPr lang="es-EC" sz="1300" b="1" i="1">
                                      <a:latin typeface="Cambria Math"/>
                                    </a:rPr>
                                    <m:t>𝒕</m:t>
                                  </m:r>
                                </m:e>
                                <m:sub>
                                  <m:r>
                                    <a:rPr lang="es-EC" sz="1300" b="1" i="1">
                                      <a:latin typeface="Cambria Math"/>
                                    </a:rPr>
                                    <m:t>𝒊</m:t>
                                  </m:r>
                                </m:sub>
                              </m:sSub>
                            </m:e>
                          </m:d>
                        </m:e>
                      </m:nary>
                      <m:r>
                        <a:rPr lang="es-EC" sz="1300" b="1" i="1">
                          <a:latin typeface="Cambria Math"/>
                        </a:rPr>
                        <m:t>, </m:t>
                      </m:r>
                      <m:r>
                        <a:rPr lang="es-EC" sz="1300" b="1" i="1">
                          <a:latin typeface="Cambria Math"/>
                        </a:rPr>
                        <m:t>𝒌𝑱</m:t>
                      </m:r>
                    </m:oMath>
                  </m:oMathPara>
                </a14:m>
                <a:endParaRPr lang="es-EC" sz="1300" b="1" dirty="0"/>
              </a:p>
            </p:txBody>
          </p:sp>
        </mc:Choice>
        <mc:Fallback xmlns="">
          <p:sp>
            <p:nvSpPr>
              <p:cNvPr id="9" name="8 Rectángulo"/>
              <p:cNvSpPr>
                <a:spLocks noRot="1" noChangeAspect="1" noMove="1" noResize="1" noEditPoints="1" noAdjustHandles="1" noChangeArrowheads="1" noChangeShapeType="1" noTextEdit="1"/>
              </p:cNvSpPr>
              <p:nvPr/>
            </p:nvSpPr>
            <p:spPr>
              <a:xfrm>
                <a:off x="51255" y="5733381"/>
                <a:ext cx="3718454" cy="577722"/>
              </a:xfrm>
              <a:prstGeom prst="rect">
                <a:avLst/>
              </a:prstGeom>
              <a:blipFill rotWithShape="0">
                <a:blip r:embed="rId7"/>
                <a:stretch>
                  <a:fillRect t="-115957" b="-1648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189612" y="5909637"/>
                <a:ext cx="4883132" cy="57772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300" b="1" i="1">
                              <a:latin typeface="Cambria Math" panose="02040503050406030204" pitchFamily="18" charset="0"/>
                            </a:rPr>
                          </m:ctrlPr>
                        </m:sSubPr>
                        <m:e>
                          <m:r>
                            <a:rPr lang="es-ES" sz="1300" b="1" i="1">
                              <a:latin typeface="Cambria Math"/>
                            </a:rPr>
                            <m:t>𝑬</m:t>
                          </m:r>
                        </m:e>
                        <m:sub>
                          <m:r>
                            <a:rPr lang="es-ES" sz="1300" b="1" i="1">
                              <a:latin typeface="Cambria Math"/>
                            </a:rPr>
                            <m:t>𝒄𝒐𝒏𝒅𝒆𝒏𝒔𝒂𝒅𝒐</m:t>
                          </m:r>
                        </m:sub>
                      </m:sSub>
                      <m:r>
                        <a:rPr lang="es-EC" sz="1300" b="1" i="1">
                          <a:latin typeface="Cambria Math"/>
                        </a:rPr>
                        <m:t>=</m:t>
                      </m:r>
                      <m:nary>
                        <m:naryPr>
                          <m:chr m:val="∑"/>
                          <m:limLoc m:val="undOvr"/>
                          <m:supHide m:val="on"/>
                          <m:ctrlPr>
                            <a:rPr lang="es-EC" sz="1300" b="1" i="1">
                              <a:latin typeface="Cambria Math" panose="02040503050406030204" pitchFamily="18" charset="0"/>
                            </a:rPr>
                          </m:ctrlPr>
                        </m:naryPr>
                        <m:sub>
                          <m:r>
                            <a:rPr lang="es-EC" sz="1300" b="1" i="1">
                              <a:latin typeface="Cambria Math"/>
                            </a:rPr>
                            <m:t>𝒊</m:t>
                          </m:r>
                        </m:sub>
                        <m:sup/>
                        <m:e>
                          <m:d>
                            <m:dPr>
                              <m:ctrlPr>
                                <a:rPr lang="es-EC" sz="1300" b="1" i="1">
                                  <a:latin typeface="Cambria Math" panose="02040503050406030204" pitchFamily="18" charset="0"/>
                                </a:rPr>
                              </m:ctrlPr>
                            </m:dPr>
                            <m:e>
                              <m:sSub>
                                <m:sSubPr>
                                  <m:ctrlPr>
                                    <a:rPr lang="es-EC" sz="1300" b="1" i="1">
                                      <a:latin typeface="Cambria Math" panose="02040503050406030204" pitchFamily="18" charset="0"/>
                                    </a:rPr>
                                  </m:ctrlPr>
                                </m:sSubPr>
                                <m:e>
                                  <m:r>
                                    <a:rPr lang="es-ES" sz="1300" b="1" i="1">
                                      <a:latin typeface="Cambria Math"/>
                                    </a:rPr>
                                    <m:t>𝒎</m:t>
                                  </m:r>
                                </m:e>
                                <m:sub>
                                  <m:r>
                                    <a:rPr lang="es-ES" sz="1300" b="1" i="1">
                                      <a:latin typeface="Cambria Math"/>
                                    </a:rPr>
                                    <m:t>𝒄𝒐𝒏𝒅𝒆𝒏𝒔𝒂𝒅𝒐</m:t>
                                  </m:r>
                                </m:sub>
                              </m:sSub>
                              <m:r>
                                <a:rPr lang="es-EC" sz="1300" b="1" i="1">
                                  <a:latin typeface="Cambria Math"/>
                                </a:rPr>
                                <m:t>∙</m:t>
                              </m:r>
                              <m:sSub>
                                <m:sSubPr>
                                  <m:ctrlPr>
                                    <a:rPr lang="es-EC" sz="1300" b="1" i="1">
                                      <a:latin typeface="Cambria Math" panose="02040503050406030204" pitchFamily="18" charset="0"/>
                                    </a:rPr>
                                  </m:ctrlPr>
                                </m:sSubPr>
                                <m:e>
                                  <m:r>
                                    <a:rPr lang="es-EC" sz="1300" b="1" i="1">
                                      <a:latin typeface="Cambria Math"/>
                                    </a:rPr>
                                    <m:t>𝑪𝒑</m:t>
                                  </m:r>
                                </m:e>
                                <m:sub>
                                  <m:r>
                                    <a:rPr lang="es-EC" sz="1300" b="1" i="1">
                                      <a:latin typeface="Cambria Math"/>
                                    </a:rPr>
                                    <m:t>𝑯</m:t>
                                  </m:r>
                                  <m:r>
                                    <a:rPr lang="es-EC" sz="1300" b="1" i="1">
                                      <a:latin typeface="Cambria Math"/>
                                    </a:rPr>
                                    <m:t>𝟐</m:t>
                                  </m:r>
                                  <m:r>
                                    <a:rPr lang="es-EC" sz="1300" b="1" i="1">
                                      <a:latin typeface="Cambria Math"/>
                                    </a:rPr>
                                    <m:t>𝑶</m:t>
                                  </m:r>
                                </m:sub>
                              </m:sSub>
                              <m:r>
                                <a:rPr lang="es-EC" sz="1300" b="1" i="1">
                                  <a:latin typeface="Cambria Math"/>
                                </a:rPr>
                                <m:t>∙(</m:t>
                              </m:r>
                              <m:sSub>
                                <m:sSubPr>
                                  <m:ctrlPr>
                                    <a:rPr lang="es-EC" sz="1300" b="1" i="1">
                                      <a:latin typeface="Cambria Math" panose="02040503050406030204" pitchFamily="18" charset="0"/>
                                    </a:rPr>
                                  </m:ctrlPr>
                                </m:sSubPr>
                                <m:e>
                                  <m:r>
                                    <a:rPr lang="es-EC" sz="1300" b="1" i="1">
                                      <a:latin typeface="Cambria Math"/>
                                    </a:rPr>
                                    <m:t>𝑻</m:t>
                                  </m:r>
                                </m:e>
                                <m:sub>
                                  <m:r>
                                    <a:rPr lang="es-EC" sz="1300" b="1" i="1">
                                      <a:latin typeface="Cambria Math"/>
                                    </a:rPr>
                                    <m:t>𝒄𝒐𝒏𝒅𝒆𝒏𝒔𝒂𝒅𝒐</m:t>
                                  </m:r>
                                </m:sub>
                              </m:sSub>
                              <m:r>
                                <a:rPr lang="es-EC" sz="1300" b="1" i="1">
                                  <a:latin typeface="Cambria Math"/>
                                </a:rPr>
                                <m:t>−</m:t>
                              </m:r>
                              <m:sSub>
                                <m:sSubPr>
                                  <m:ctrlPr>
                                    <a:rPr lang="es-EC" sz="1300" b="1" i="1">
                                      <a:latin typeface="Cambria Math" panose="02040503050406030204" pitchFamily="18" charset="0"/>
                                    </a:rPr>
                                  </m:ctrlPr>
                                </m:sSubPr>
                                <m:e>
                                  <m:r>
                                    <a:rPr lang="es-EC" sz="1300" b="1" i="1">
                                      <a:latin typeface="Cambria Math"/>
                                    </a:rPr>
                                    <m:t>𝑻</m:t>
                                  </m:r>
                                </m:e>
                                <m:sub>
                                  <m:r>
                                    <a:rPr lang="es-EC" sz="1300" b="1" i="1">
                                      <a:latin typeface="Cambria Math"/>
                                    </a:rPr>
                                    <m:t>𝒓𝒆𝒅</m:t>
                                  </m:r>
                                </m:sub>
                              </m:sSub>
                              <m:r>
                                <a:rPr lang="es-EC" sz="1300" b="1" i="1">
                                  <a:latin typeface="Cambria Math"/>
                                </a:rPr>
                                <m:t>)</m:t>
                              </m:r>
                            </m:e>
                          </m:d>
                        </m:e>
                      </m:nary>
                      <m:r>
                        <a:rPr lang="es-EC" sz="1300" b="1" i="1">
                          <a:latin typeface="Cambria Math"/>
                        </a:rPr>
                        <m:t>, </m:t>
                      </m:r>
                      <m:r>
                        <a:rPr lang="es-EC" sz="1300" b="1" i="1">
                          <a:latin typeface="Cambria Math"/>
                        </a:rPr>
                        <m:t>𝑱</m:t>
                      </m:r>
                    </m:oMath>
                  </m:oMathPara>
                </a14:m>
                <a:endParaRPr lang="es-EC" sz="1300" b="1" dirty="0"/>
              </a:p>
            </p:txBody>
          </p:sp>
        </mc:Choice>
        <mc:Fallback xmlns="">
          <p:sp>
            <p:nvSpPr>
              <p:cNvPr id="10" name="9 Rectángulo"/>
              <p:cNvSpPr>
                <a:spLocks noRot="1" noChangeAspect="1" noMove="1" noResize="1" noEditPoints="1" noAdjustHandles="1" noChangeArrowheads="1" noChangeShapeType="1" noTextEdit="1"/>
              </p:cNvSpPr>
              <p:nvPr/>
            </p:nvSpPr>
            <p:spPr>
              <a:xfrm>
                <a:off x="4189612" y="5909637"/>
                <a:ext cx="4883132" cy="577722"/>
              </a:xfrm>
              <a:prstGeom prst="rect">
                <a:avLst/>
              </a:prstGeom>
              <a:blipFill rotWithShape="0">
                <a:blip r:embed="rId8"/>
                <a:stretch>
                  <a:fillRect t="-114737" b="-16210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857209" y="4510822"/>
                <a:ext cx="2308581" cy="55771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panose="02040503050406030204" pitchFamily="18" charset="0"/>
                            </a:rPr>
                          </m:ctrlPr>
                        </m:sSubPr>
                        <m:e>
                          <m:r>
                            <a:rPr lang="es-ES" sz="1400" b="1" i="1">
                              <a:latin typeface="Cambria Math"/>
                            </a:rPr>
                            <m:t>𝑸</m:t>
                          </m:r>
                        </m:e>
                        <m:sub>
                          <m:r>
                            <a:rPr lang="es-ES" sz="1400" b="1" i="1">
                              <a:latin typeface="Cambria Math"/>
                            </a:rPr>
                            <m:t>𝑨𝑪𝑺</m:t>
                          </m:r>
                        </m:sub>
                      </m:sSub>
                      <m:r>
                        <a:rPr lang="es-MX" sz="1400" b="1" i="1">
                          <a:latin typeface="Cambria Math"/>
                        </a:rPr>
                        <m:t>=</m:t>
                      </m:r>
                      <m:sSub>
                        <m:sSubPr>
                          <m:ctrlPr>
                            <a:rPr lang="es-EC" sz="1400" b="1" i="1">
                              <a:latin typeface="Cambria Math" panose="02040503050406030204" pitchFamily="18" charset="0"/>
                            </a:rPr>
                          </m:ctrlPr>
                        </m:sSubPr>
                        <m:e>
                          <m:r>
                            <a:rPr lang="es-ES" sz="1400" b="1" i="1">
                              <a:latin typeface="Cambria Math"/>
                            </a:rPr>
                            <m:t>𝑸</m:t>
                          </m:r>
                        </m:e>
                        <m:sub>
                          <m:r>
                            <a:rPr lang="es-ES" sz="1400" b="1" i="1">
                              <a:latin typeface="Cambria Math"/>
                            </a:rPr>
                            <m:t>𝒊𝒏𝒕</m:t>
                          </m:r>
                          <m:r>
                            <a:rPr lang="es-ES" sz="1400" b="1" i="1">
                              <a:latin typeface="Cambria Math"/>
                            </a:rPr>
                            <m:t>,</m:t>
                          </m:r>
                          <m:r>
                            <a:rPr lang="es-ES" sz="1400" b="1" i="1">
                              <a:latin typeface="Cambria Math"/>
                            </a:rPr>
                            <m:t>𝑨𝑪𝑺</m:t>
                          </m:r>
                        </m:sub>
                      </m:sSub>
                      <m:r>
                        <a:rPr lang="es-MX" sz="1400" b="1" i="1">
                          <a:latin typeface="Cambria Math"/>
                        </a:rPr>
                        <m:t>+</m:t>
                      </m:r>
                      <m:sSub>
                        <m:sSubPr>
                          <m:ctrlPr>
                            <a:rPr lang="es-EC" sz="1400" b="1" i="1">
                              <a:latin typeface="Cambria Math" panose="02040503050406030204" pitchFamily="18" charset="0"/>
                            </a:rPr>
                          </m:ctrlPr>
                        </m:sSubPr>
                        <m:e>
                          <m:r>
                            <a:rPr lang="es-ES" sz="1400" b="1" i="1">
                              <a:latin typeface="Cambria Math"/>
                            </a:rPr>
                            <m:t>𝑸</m:t>
                          </m:r>
                        </m:e>
                        <m:sub>
                          <m:r>
                            <a:rPr lang="es-ES" sz="1400" b="1" i="1">
                              <a:latin typeface="Cambria Math"/>
                            </a:rPr>
                            <m:t>𝒕𝒖𝒃</m:t>
                          </m:r>
                          <m:r>
                            <a:rPr lang="es-ES" sz="1400" b="1" i="1">
                              <a:latin typeface="Cambria Math"/>
                            </a:rPr>
                            <m:t>,</m:t>
                          </m:r>
                          <m:r>
                            <a:rPr lang="es-ES" sz="1400" b="1" i="1">
                              <a:latin typeface="Cambria Math"/>
                            </a:rPr>
                            <m:t>𝑨𝑪𝑺</m:t>
                          </m:r>
                        </m:sub>
                      </m:sSub>
                    </m:oMath>
                  </m:oMathPara>
                </a14:m>
                <a:endParaRPr lang="es-EC" sz="1400" b="1" dirty="0" smtClean="0"/>
              </a:p>
              <a:p>
                <a:endParaRPr lang="es-EC" sz="1400" b="1" dirty="0"/>
              </a:p>
            </p:txBody>
          </p:sp>
        </mc:Choice>
        <mc:Fallback xmlns="">
          <p:sp>
            <p:nvSpPr>
              <p:cNvPr id="11" name="10 Rectángulo"/>
              <p:cNvSpPr>
                <a:spLocks noRot="1" noChangeAspect="1" noMove="1" noResize="1" noEditPoints="1" noAdjustHandles="1" noChangeArrowheads="1" noChangeShapeType="1" noTextEdit="1"/>
              </p:cNvSpPr>
              <p:nvPr/>
            </p:nvSpPr>
            <p:spPr>
              <a:xfrm>
                <a:off x="5857209" y="4510822"/>
                <a:ext cx="2308581" cy="557717"/>
              </a:xfrm>
              <a:prstGeom prst="rect">
                <a:avLst/>
              </a:prstGeom>
              <a:blipFill rotWithShape="0">
                <a:blip r:embed="rId9"/>
                <a:stretch>
                  <a:fillRect/>
                </a:stretch>
              </a:blipFill>
            </p:spPr>
            <p:txBody>
              <a:bodyPr/>
              <a:lstStyle/>
              <a:p>
                <a:r>
                  <a:rPr lang="es-EC">
                    <a:noFill/>
                  </a:rPr>
                  <a:t> </a:t>
                </a:r>
              </a:p>
            </p:txBody>
          </p:sp>
        </mc:Fallback>
      </mc:AlternateContent>
      <p:sp>
        <p:nvSpPr>
          <p:cNvPr id="13" name="12 Rectángulo"/>
          <p:cNvSpPr/>
          <p:nvPr/>
        </p:nvSpPr>
        <p:spPr>
          <a:xfrm>
            <a:off x="3275856" y="2924944"/>
            <a:ext cx="1512168" cy="36004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752399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120424"/>
            <a:ext cx="49530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2 Marcador de contenido"/>
          <p:cNvSpPr txBox="1">
            <a:spLocks/>
          </p:cNvSpPr>
          <p:nvPr/>
        </p:nvSpPr>
        <p:spPr>
          <a:xfrm>
            <a:off x="323528" y="1699748"/>
            <a:ext cx="8229600" cy="550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400" b="1" dirty="0" smtClean="0">
                <a:solidFill>
                  <a:srgbClr val="FFC000"/>
                </a:solidFill>
              </a:rPr>
              <a:t>ACS</a:t>
            </a:r>
            <a:endParaRPr lang="es-EC" sz="2400" b="1" dirty="0" smtClean="0">
              <a:solidFill>
                <a:srgbClr val="FFC000"/>
              </a:solidFill>
            </a:endParaRPr>
          </a:p>
        </p:txBody>
      </p:sp>
      <mc:AlternateContent xmlns:mc="http://schemas.openxmlformats.org/markup-compatibility/2006" xmlns:a14="http://schemas.microsoft.com/office/drawing/2010/main">
        <mc:Choice Requires="a14">
          <p:sp>
            <p:nvSpPr>
              <p:cNvPr id="86" name="85 Rectángulo"/>
              <p:cNvSpPr/>
              <p:nvPr/>
            </p:nvSpPr>
            <p:spPr>
              <a:xfrm>
                <a:off x="5922854" y="3551929"/>
                <a:ext cx="2944396" cy="29585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200" b="1" i="1">
                              <a:latin typeface="Cambria Math" panose="02040503050406030204" pitchFamily="18" charset="0"/>
                            </a:rPr>
                          </m:ctrlPr>
                        </m:sSubPr>
                        <m:e>
                          <m:r>
                            <a:rPr lang="es-ES" sz="1200" b="1" i="1">
                              <a:latin typeface="Cambria Math"/>
                            </a:rPr>
                            <m:t>𝑬</m:t>
                          </m:r>
                        </m:e>
                        <m:sub>
                          <m:r>
                            <a:rPr lang="es-ES" sz="1200" b="1" i="1">
                              <a:latin typeface="Cambria Math"/>
                            </a:rPr>
                            <m:t>𝑨𝑪𝑺</m:t>
                          </m:r>
                        </m:sub>
                      </m:sSub>
                      <m:r>
                        <a:rPr lang="es-EC" sz="1200" b="1" i="1">
                          <a:latin typeface="Cambria Math"/>
                        </a:rPr>
                        <m:t>=</m:t>
                      </m:r>
                      <m:r>
                        <a:rPr lang="es-EC" sz="1200" b="1" i="1">
                          <a:latin typeface="Cambria Math"/>
                        </a:rPr>
                        <m:t>𝝆</m:t>
                      </m:r>
                      <m:r>
                        <a:rPr lang="es-EC" sz="1200" b="1" i="1">
                          <a:latin typeface="Cambria Math"/>
                        </a:rPr>
                        <m:t>∙</m:t>
                      </m:r>
                      <m:sSub>
                        <m:sSubPr>
                          <m:ctrlPr>
                            <a:rPr lang="es-EC" sz="1200" b="1" i="1">
                              <a:latin typeface="Cambria Math" panose="02040503050406030204" pitchFamily="18" charset="0"/>
                            </a:rPr>
                          </m:ctrlPr>
                        </m:sSubPr>
                        <m:e>
                          <m:r>
                            <a:rPr lang="es-EC" sz="1200" b="1" i="1">
                              <a:latin typeface="Cambria Math"/>
                            </a:rPr>
                            <m:t>𝑽</m:t>
                          </m:r>
                        </m:e>
                        <m:sub>
                          <m:r>
                            <a:rPr lang="es-EC" sz="1200" b="1" i="1">
                              <a:latin typeface="Cambria Math"/>
                            </a:rPr>
                            <m:t>𝑨𝑪𝑺</m:t>
                          </m:r>
                        </m:sub>
                      </m:sSub>
                      <m:r>
                        <a:rPr lang="es-EC" sz="1200" b="1" i="1">
                          <a:latin typeface="Cambria Math"/>
                        </a:rPr>
                        <m:t>∙</m:t>
                      </m:r>
                      <m:sSub>
                        <m:sSubPr>
                          <m:ctrlPr>
                            <a:rPr lang="es-EC" sz="1200" b="1" i="1">
                              <a:latin typeface="Cambria Math" panose="02040503050406030204" pitchFamily="18" charset="0"/>
                            </a:rPr>
                          </m:ctrlPr>
                        </m:sSubPr>
                        <m:e>
                          <m:r>
                            <a:rPr lang="es-EC" sz="1200" b="1" i="1">
                              <a:latin typeface="Cambria Math"/>
                            </a:rPr>
                            <m:t>𝑪𝒑</m:t>
                          </m:r>
                        </m:e>
                        <m:sub>
                          <m:r>
                            <a:rPr lang="es-EC" sz="1200" b="1" i="1">
                              <a:latin typeface="Cambria Math"/>
                            </a:rPr>
                            <m:t>𝑯</m:t>
                          </m:r>
                          <m:r>
                            <a:rPr lang="es-EC" sz="1200" b="1" i="1">
                              <a:latin typeface="Cambria Math"/>
                            </a:rPr>
                            <m:t>𝟐</m:t>
                          </m:r>
                          <m:r>
                            <a:rPr lang="es-EC" sz="1200" b="1" i="1">
                              <a:latin typeface="Cambria Math"/>
                            </a:rPr>
                            <m:t>𝑶</m:t>
                          </m:r>
                        </m:sub>
                      </m:sSub>
                      <m:r>
                        <a:rPr lang="es-EC" sz="1200" b="1" i="1">
                          <a:latin typeface="Cambria Math"/>
                        </a:rPr>
                        <m:t>∙</m:t>
                      </m:r>
                      <m:d>
                        <m:dPr>
                          <m:ctrlPr>
                            <a:rPr lang="es-EC" sz="1200" b="1" i="1">
                              <a:latin typeface="Cambria Math" panose="02040503050406030204" pitchFamily="18" charset="0"/>
                            </a:rPr>
                          </m:ctrlPr>
                        </m:dPr>
                        <m:e>
                          <m:sSub>
                            <m:sSubPr>
                              <m:ctrlPr>
                                <a:rPr lang="es-EC" sz="1200" b="1" i="1">
                                  <a:latin typeface="Cambria Math" panose="02040503050406030204" pitchFamily="18" charset="0"/>
                                </a:rPr>
                              </m:ctrlPr>
                            </m:sSubPr>
                            <m:e>
                              <m:r>
                                <a:rPr lang="es-EC" sz="1200" b="1" i="1">
                                  <a:latin typeface="Cambria Math"/>
                                </a:rPr>
                                <m:t>𝑻</m:t>
                              </m:r>
                            </m:e>
                            <m:sub>
                              <m:r>
                                <a:rPr lang="es-EC" sz="1200" b="1" i="1">
                                  <a:latin typeface="Cambria Math"/>
                                </a:rPr>
                                <m:t>𝑨𝑪𝑺</m:t>
                              </m:r>
                            </m:sub>
                          </m:sSub>
                          <m:r>
                            <a:rPr lang="es-EC" sz="1200" b="1" i="1">
                              <a:latin typeface="Cambria Math"/>
                            </a:rPr>
                            <m:t>−</m:t>
                          </m:r>
                          <m:sSub>
                            <m:sSubPr>
                              <m:ctrlPr>
                                <a:rPr lang="es-EC" sz="1200" b="1" i="1">
                                  <a:latin typeface="Cambria Math" panose="02040503050406030204" pitchFamily="18" charset="0"/>
                                </a:rPr>
                              </m:ctrlPr>
                            </m:sSubPr>
                            <m:e>
                              <m:r>
                                <a:rPr lang="es-EC" sz="1200" b="1" i="1">
                                  <a:latin typeface="Cambria Math"/>
                                </a:rPr>
                                <m:t>𝑻</m:t>
                              </m:r>
                            </m:e>
                            <m:sub>
                              <m:r>
                                <a:rPr lang="es-EC" sz="1200" b="1" i="1">
                                  <a:latin typeface="Cambria Math"/>
                                </a:rPr>
                                <m:t>𝒓𝒆𝒅</m:t>
                              </m:r>
                            </m:sub>
                          </m:sSub>
                        </m:e>
                      </m:d>
                      <m:r>
                        <a:rPr lang="es-EC" sz="1200" b="1" i="1">
                          <a:latin typeface="Cambria Math"/>
                        </a:rPr>
                        <m:t>, </m:t>
                      </m:r>
                      <m:r>
                        <a:rPr lang="es-EC" sz="1200" b="1" i="1">
                          <a:latin typeface="Cambria Math"/>
                        </a:rPr>
                        <m:t>𝑱</m:t>
                      </m:r>
                    </m:oMath>
                  </m:oMathPara>
                </a14:m>
                <a:endParaRPr lang="es-EC" sz="1200" b="1" dirty="0"/>
              </a:p>
            </p:txBody>
          </p:sp>
        </mc:Choice>
        <mc:Fallback xmlns="">
          <p:sp>
            <p:nvSpPr>
              <p:cNvPr id="86" name="85 Rectángulo"/>
              <p:cNvSpPr>
                <a:spLocks noRot="1" noChangeAspect="1" noMove="1" noResize="1" noEditPoints="1" noAdjustHandles="1" noChangeArrowheads="1" noChangeShapeType="1" noTextEdit="1"/>
              </p:cNvSpPr>
              <p:nvPr/>
            </p:nvSpPr>
            <p:spPr>
              <a:xfrm>
                <a:off x="5922854" y="3551929"/>
                <a:ext cx="2944396" cy="295850"/>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0588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0462" y="286126"/>
            <a:ext cx="8229600" cy="550586"/>
          </a:xfrm>
        </p:spPr>
        <p:txBody>
          <a:bodyPr>
            <a:normAutofit/>
          </a:bodyPr>
          <a:lstStyle/>
          <a:p>
            <a:pPr marL="0" indent="0">
              <a:buNone/>
            </a:pPr>
            <a:r>
              <a:rPr lang="es-ES" sz="2400" b="1" dirty="0" smtClean="0">
                <a:solidFill>
                  <a:srgbClr val="FFC000"/>
                </a:solidFill>
              </a:rPr>
              <a:t>Pérdidas de calor en cilindros horizontales</a:t>
            </a:r>
            <a:endParaRPr lang="es-EC" sz="2400" b="1" dirty="0" smtClean="0">
              <a:solidFill>
                <a:srgbClr val="FFC00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66" name="65 Rectángulo"/>
              <p:cNvSpPr/>
              <p:nvPr/>
            </p:nvSpPr>
            <p:spPr>
              <a:xfrm>
                <a:off x="3907171" y="1856435"/>
                <a:ext cx="2825069" cy="34842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panose="02040503050406030204" pitchFamily="18" charset="0"/>
                            </a:rPr>
                          </m:ctrlPr>
                        </m:sSubPr>
                        <m:e>
                          <m:acc>
                            <m:accPr>
                              <m:chr m:val="̇"/>
                              <m:ctrlPr>
                                <a:rPr lang="es-EC" sz="1400" b="1" i="1">
                                  <a:latin typeface="Cambria Math" panose="02040503050406030204" pitchFamily="18" charset="0"/>
                                </a:rPr>
                              </m:ctrlPr>
                            </m:accPr>
                            <m:e>
                              <m:r>
                                <a:rPr lang="es-EC" sz="1400" b="1" i="1">
                                  <a:latin typeface="Cambria Math"/>
                                </a:rPr>
                                <m:t>𝑸</m:t>
                              </m:r>
                            </m:e>
                          </m:acc>
                        </m:e>
                        <m:sub>
                          <m:r>
                            <a:rPr lang="es-EC" sz="1400" b="1" i="1">
                              <a:latin typeface="Cambria Math"/>
                            </a:rPr>
                            <m:t>𝒓𝒂𝒅</m:t>
                          </m:r>
                        </m:sub>
                      </m:sSub>
                      <m:r>
                        <a:rPr lang="es-EC" sz="1400" b="1" i="1">
                          <a:latin typeface="Cambria Math"/>
                        </a:rPr>
                        <m:t>=</m:t>
                      </m:r>
                      <m:r>
                        <a:rPr lang="es-EC" sz="1400" b="1" i="1">
                          <a:latin typeface="Cambria Math"/>
                        </a:rPr>
                        <m:t>𝜺</m:t>
                      </m:r>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𝑨</m:t>
                          </m:r>
                        </m:e>
                        <m:sub>
                          <m:r>
                            <a:rPr lang="es-EC" sz="1400" b="1" i="1">
                              <a:latin typeface="Cambria Math"/>
                            </a:rPr>
                            <m:t>𝒔</m:t>
                          </m:r>
                        </m:sub>
                      </m:sSub>
                      <m:r>
                        <a:rPr lang="es-EC" sz="1400" b="1" i="1">
                          <a:latin typeface="Cambria Math"/>
                        </a:rPr>
                        <m:t>∙</m:t>
                      </m:r>
                      <m:r>
                        <a:rPr lang="es-EC" sz="1400" b="1" i="1">
                          <a:latin typeface="Cambria Math"/>
                        </a:rPr>
                        <m:t>𝝈</m:t>
                      </m:r>
                      <m:r>
                        <a:rPr lang="es-EC" sz="1400" b="1" i="1">
                          <a:latin typeface="Cambria Math"/>
                        </a:rPr>
                        <m:t>∙</m:t>
                      </m:r>
                      <m:d>
                        <m:dPr>
                          <m:ctrlPr>
                            <a:rPr lang="es-EC" sz="1400" b="1" i="1">
                              <a:latin typeface="Cambria Math" panose="02040503050406030204" pitchFamily="18" charset="0"/>
                            </a:rPr>
                          </m:ctrlPr>
                        </m:dPr>
                        <m:e>
                          <m:sSup>
                            <m:sSupPr>
                              <m:ctrlPr>
                                <a:rPr lang="es-EC" sz="1400" b="1" i="1">
                                  <a:latin typeface="Cambria Math" panose="02040503050406030204" pitchFamily="18" charset="0"/>
                                </a:rPr>
                              </m:ctrlPr>
                            </m:sSupPr>
                            <m:e>
                              <m:r>
                                <a:rPr lang="es-EC" sz="1400" b="1" i="1">
                                  <a:latin typeface="Cambria Math"/>
                                </a:rPr>
                                <m:t>𝑻𝒔</m:t>
                              </m:r>
                            </m:e>
                            <m:sup>
                              <m:r>
                                <a:rPr lang="es-EC" sz="1400" b="1" i="1">
                                  <a:latin typeface="Cambria Math"/>
                                </a:rPr>
                                <m:t>𝟒</m:t>
                              </m:r>
                            </m:sup>
                          </m:sSup>
                          <m:r>
                            <a:rPr lang="es-EC" sz="1400" b="1" i="1">
                              <a:latin typeface="Cambria Math"/>
                            </a:rPr>
                            <m:t>−</m:t>
                          </m:r>
                          <m:sSup>
                            <m:sSupPr>
                              <m:ctrlPr>
                                <a:rPr lang="es-EC" sz="1400" b="1" i="1">
                                  <a:latin typeface="Cambria Math" panose="02040503050406030204" pitchFamily="18" charset="0"/>
                                </a:rPr>
                              </m:ctrlPr>
                            </m:sSupPr>
                            <m:e>
                              <m:r>
                                <a:rPr lang="es-EC" sz="1400" b="1" i="1">
                                  <a:latin typeface="Cambria Math"/>
                                </a:rPr>
                                <m:t>𝑻𝒂</m:t>
                              </m:r>
                            </m:e>
                            <m:sup>
                              <m:r>
                                <a:rPr lang="es-EC" sz="1400" b="1" i="1">
                                  <a:latin typeface="Cambria Math"/>
                                </a:rPr>
                                <m:t>𝟒</m:t>
                              </m:r>
                            </m:sup>
                          </m:sSup>
                        </m:e>
                      </m:d>
                      <m:r>
                        <a:rPr lang="es-EC" sz="1400" b="1" i="1">
                          <a:latin typeface="Cambria Math"/>
                        </a:rPr>
                        <m:t>, </m:t>
                      </m:r>
                      <m:r>
                        <a:rPr lang="es-EC" sz="1400" b="1" i="1">
                          <a:latin typeface="Cambria Math"/>
                        </a:rPr>
                        <m:t>𝑾</m:t>
                      </m:r>
                    </m:oMath>
                  </m:oMathPara>
                </a14:m>
                <a:endParaRPr lang="es-EC" sz="1400" b="1" dirty="0"/>
              </a:p>
            </p:txBody>
          </p:sp>
        </mc:Choice>
        <mc:Fallback xmlns="">
          <p:sp>
            <p:nvSpPr>
              <p:cNvPr id="66" name="65 Rectángulo"/>
              <p:cNvSpPr>
                <a:spLocks noRot="1" noChangeAspect="1" noMove="1" noResize="1" noEditPoints="1" noAdjustHandles="1" noChangeArrowheads="1" noChangeShapeType="1" noTextEdit="1"/>
              </p:cNvSpPr>
              <p:nvPr/>
            </p:nvSpPr>
            <p:spPr>
              <a:xfrm>
                <a:off x="3907171" y="1856435"/>
                <a:ext cx="2825069" cy="34842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7" name="66 Rectángulo"/>
              <p:cNvSpPr/>
              <p:nvPr/>
            </p:nvSpPr>
            <p:spPr>
              <a:xfrm>
                <a:off x="3875464" y="1208363"/>
                <a:ext cx="2808974" cy="33881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b="1" i="1">
                              <a:latin typeface="Cambria Math" panose="02040503050406030204" pitchFamily="18" charset="0"/>
                            </a:rPr>
                          </m:ctrlPr>
                        </m:sSubPr>
                        <m:e>
                          <m:acc>
                            <m:accPr>
                              <m:chr m:val="̇"/>
                              <m:ctrlPr>
                                <a:rPr lang="es-EC" sz="1400" b="1" i="1">
                                  <a:latin typeface="Cambria Math" panose="02040503050406030204" pitchFamily="18" charset="0"/>
                                </a:rPr>
                              </m:ctrlPr>
                            </m:accPr>
                            <m:e>
                              <m:r>
                                <a:rPr lang="es-EC" sz="1400" b="1" i="1">
                                  <a:latin typeface="Cambria Math"/>
                                </a:rPr>
                                <m:t>𝑸</m:t>
                              </m:r>
                            </m:e>
                          </m:acc>
                        </m:e>
                        <m:sub>
                          <m:r>
                            <a:rPr lang="es-EC" sz="1400" b="1" i="1">
                              <a:latin typeface="Cambria Math"/>
                            </a:rPr>
                            <m:t>𝒄𝒐𝒏𝒗</m:t>
                          </m:r>
                        </m:sub>
                      </m:sSub>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𝒉</m:t>
                          </m:r>
                        </m:e>
                        <m:sub>
                          <m:r>
                            <a:rPr lang="es-EC" sz="1400" b="1" i="1">
                              <a:latin typeface="Cambria Math"/>
                            </a:rPr>
                            <m:t>𝒄𝒐𝒏𝒗</m:t>
                          </m:r>
                        </m:sub>
                      </m:sSub>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𝑨</m:t>
                          </m:r>
                        </m:e>
                        <m:sub>
                          <m:r>
                            <a:rPr lang="es-EC" sz="1400" b="1" i="1">
                              <a:latin typeface="Cambria Math"/>
                            </a:rPr>
                            <m:t>𝒔</m:t>
                          </m:r>
                        </m:sub>
                      </m:sSub>
                      <m:r>
                        <a:rPr lang="es-EC" sz="1400" b="1" i="1">
                          <a:latin typeface="Cambria Math"/>
                        </a:rPr>
                        <m:t>∙(</m:t>
                      </m:r>
                      <m:r>
                        <a:rPr lang="es-EC" sz="1400" b="1" i="1">
                          <a:latin typeface="Cambria Math"/>
                        </a:rPr>
                        <m:t>𝑻𝒔</m:t>
                      </m:r>
                      <m:r>
                        <a:rPr lang="es-EC" sz="1400" b="1" i="1">
                          <a:latin typeface="Cambria Math"/>
                        </a:rPr>
                        <m:t>−</m:t>
                      </m:r>
                      <m:r>
                        <a:rPr lang="es-EC" sz="1400" b="1" i="1">
                          <a:latin typeface="Cambria Math"/>
                        </a:rPr>
                        <m:t>𝑻</m:t>
                      </m:r>
                      <m:r>
                        <a:rPr lang="es-EC" sz="1400" b="1" i="1">
                          <a:latin typeface="Cambria Math"/>
                        </a:rPr>
                        <m:t>𝜶</m:t>
                      </m:r>
                      <m:r>
                        <a:rPr lang="es-EC" sz="1400" b="1" i="1">
                          <a:latin typeface="Cambria Math"/>
                        </a:rPr>
                        <m:t>), </m:t>
                      </m:r>
                      <m:r>
                        <a:rPr lang="es-EC" sz="1400" b="1" i="1">
                          <a:latin typeface="Cambria Math"/>
                        </a:rPr>
                        <m:t>𝑾</m:t>
                      </m:r>
                    </m:oMath>
                  </m:oMathPara>
                </a14:m>
                <a:endParaRPr lang="es-EC" sz="1400" b="1" dirty="0"/>
              </a:p>
            </p:txBody>
          </p:sp>
        </mc:Choice>
        <mc:Fallback xmlns="">
          <p:sp>
            <p:nvSpPr>
              <p:cNvPr id="67" name="66 Rectángulo"/>
              <p:cNvSpPr>
                <a:spLocks noRot="1" noChangeAspect="1" noMove="1" noResize="1" noEditPoints="1" noAdjustHandles="1" noChangeArrowheads="1" noChangeShapeType="1" noTextEdit="1"/>
              </p:cNvSpPr>
              <p:nvPr/>
            </p:nvSpPr>
            <p:spPr>
              <a:xfrm>
                <a:off x="3875464" y="1208363"/>
                <a:ext cx="2808974" cy="338811"/>
              </a:xfrm>
              <a:prstGeom prst="rect">
                <a:avLst/>
              </a:prstGeom>
              <a:blipFill rotWithShape="1">
                <a:blip r:embed="rId5"/>
                <a:stretch>
                  <a:fillRect/>
                </a:stretch>
              </a:blipFill>
            </p:spPr>
            <p:txBody>
              <a:bodyPr/>
              <a:lstStyle/>
              <a:p>
                <a:r>
                  <a:rPr lang="es-EC">
                    <a:noFill/>
                  </a:rPr>
                  <a:t> </a:t>
                </a:r>
              </a:p>
            </p:txBody>
          </p:sp>
        </mc:Fallback>
      </mc:AlternateContent>
      <p:sp>
        <p:nvSpPr>
          <p:cNvPr id="85" name="2 Marcador de contenido"/>
          <p:cNvSpPr txBox="1">
            <a:spLocks/>
          </p:cNvSpPr>
          <p:nvPr/>
        </p:nvSpPr>
        <p:spPr>
          <a:xfrm>
            <a:off x="395536" y="2878414"/>
            <a:ext cx="8229600" cy="550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400" b="1" dirty="0" smtClean="0">
                <a:solidFill>
                  <a:srgbClr val="FFC000"/>
                </a:solidFill>
              </a:rPr>
              <a:t>Temperatura exterior desconocida</a:t>
            </a:r>
            <a:endParaRPr lang="es-EC" sz="2400" b="1" dirty="0" smtClean="0">
              <a:solidFill>
                <a:srgbClr val="FFC000"/>
              </a:solidFill>
            </a:endParaRPr>
          </a:p>
        </p:txBody>
      </p:sp>
      <mc:AlternateContent xmlns:mc="http://schemas.openxmlformats.org/markup-compatibility/2006" xmlns:a14="http://schemas.microsoft.com/office/drawing/2010/main">
        <mc:Choice Requires="a14">
          <p:sp>
            <p:nvSpPr>
              <p:cNvPr id="86" name="85 Rectángulo"/>
              <p:cNvSpPr/>
              <p:nvPr/>
            </p:nvSpPr>
            <p:spPr>
              <a:xfrm>
                <a:off x="4283968" y="4006297"/>
                <a:ext cx="4784451" cy="100687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1400" b="1" i="1" smtClean="0">
                              <a:latin typeface="Cambria Math" panose="02040503050406030204" pitchFamily="18" charset="0"/>
                            </a:rPr>
                          </m:ctrlPr>
                        </m:fPr>
                        <m:num>
                          <m:r>
                            <a:rPr lang="es-EC" sz="1400" b="1" i="1">
                              <a:latin typeface="Cambria Math"/>
                            </a:rPr>
                            <m:t>𝟐</m:t>
                          </m:r>
                          <m:r>
                            <a:rPr lang="es-EC" sz="1400" b="1" i="1">
                              <a:latin typeface="Cambria Math"/>
                            </a:rPr>
                            <m:t>𝝅</m:t>
                          </m:r>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𝒌</m:t>
                              </m:r>
                            </m:e>
                            <m:sub>
                              <m:r>
                                <a:rPr lang="es-EC" sz="1400" b="1" i="1">
                                  <a:latin typeface="Cambria Math"/>
                                </a:rPr>
                                <m:t>𝒂𝒊𝒔</m:t>
                              </m:r>
                            </m:sub>
                          </m:sSub>
                          <m:r>
                            <a:rPr lang="es-EC" sz="1400" b="1" i="1">
                              <a:latin typeface="Cambria Math"/>
                            </a:rPr>
                            <m:t>∙(</m:t>
                          </m:r>
                          <m:sSub>
                            <m:sSubPr>
                              <m:ctrlPr>
                                <a:rPr lang="es-EC" sz="1400" b="1" i="1">
                                  <a:latin typeface="Cambria Math" panose="02040503050406030204" pitchFamily="18" charset="0"/>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𝟏</m:t>
                              </m:r>
                            </m:sub>
                          </m:sSub>
                          <m:r>
                            <a:rPr lang="es-EC" sz="1400" b="1" i="1">
                              <a:latin typeface="Cambria Math"/>
                            </a:rPr>
                            <m:t>−</m:t>
                          </m:r>
                          <m:sSub>
                            <m:sSubPr>
                              <m:ctrlPr>
                                <a:rPr lang="es-EC" sz="1400" b="1" i="1">
                                  <a:latin typeface="Cambria Math" panose="02040503050406030204" pitchFamily="18" charset="0"/>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𝟐</m:t>
                              </m:r>
                            </m:sub>
                          </m:sSub>
                          <m:r>
                            <a:rPr lang="es-EC" sz="1400" b="1" i="1">
                              <a:latin typeface="Cambria Math"/>
                            </a:rPr>
                            <m:t>)</m:t>
                          </m:r>
                        </m:num>
                        <m:den>
                          <m:r>
                            <a:rPr lang="es-EC" sz="1400" b="1" i="1">
                              <a:latin typeface="Cambria Math"/>
                            </a:rPr>
                            <m:t>𝐥𝐧</m:t>
                          </m:r>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𝒓</m:t>
                              </m:r>
                            </m:e>
                            <m:sub>
                              <m:r>
                                <a:rPr lang="es-EC" sz="1400" b="1" i="1">
                                  <a:latin typeface="Cambria Math"/>
                                </a:rPr>
                                <m:t>𝟐</m:t>
                              </m:r>
                            </m:sub>
                          </m:sSub>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𝒓</m:t>
                              </m:r>
                            </m:e>
                            <m:sub>
                              <m:r>
                                <a:rPr lang="es-EC" sz="1400" b="1" i="1">
                                  <a:latin typeface="Cambria Math"/>
                                </a:rPr>
                                <m:t>𝟏</m:t>
                              </m:r>
                            </m:sub>
                          </m:sSub>
                          <m:r>
                            <a:rPr lang="es-EC" sz="1400" b="1" i="1">
                              <a:latin typeface="Cambria Math"/>
                            </a:rPr>
                            <m:t>)</m:t>
                          </m:r>
                        </m:den>
                      </m:f>
                      <m:r>
                        <a:rPr lang="es-ES" sz="1400" b="1" i="1" smtClean="0">
                          <a:latin typeface="Cambria Math"/>
                        </a:rPr>
                        <m:t>     </m:t>
                      </m:r>
                      <m:r>
                        <a:rPr lang="es-EC" sz="1400" b="1" i="1">
                          <a:latin typeface="Cambria Math"/>
                        </a:rPr>
                        <m:t>=</m:t>
                      </m:r>
                    </m:oMath>
                  </m:oMathPara>
                </a14:m>
                <a:endParaRPr lang="es-ES" sz="1400" b="1" i="1" dirty="0" smtClean="0"/>
              </a:p>
              <a:p>
                <a:endParaRPr lang="es-ES" sz="1400" b="1" i="1" dirty="0" smtClean="0"/>
              </a:p>
              <a:p>
                <a:pPr/>
                <a14:m>
                  <m:oMathPara xmlns:m="http://schemas.openxmlformats.org/officeDocument/2006/math">
                    <m:oMathParaPr>
                      <m:jc m:val="centerGroup"/>
                    </m:oMathParaPr>
                    <m:oMath xmlns:m="http://schemas.openxmlformats.org/officeDocument/2006/math">
                      <m:sSub>
                        <m:sSubPr>
                          <m:ctrlPr>
                            <a:rPr lang="es-EC" sz="1400" b="1" i="1">
                              <a:latin typeface="Cambria Math" panose="02040503050406030204" pitchFamily="18" charset="0"/>
                            </a:rPr>
                          </m:ctrlPr>
                        </m:sSubPr>
                        <m:e>
                          <m:r>
                            <a:rPr lang="es-EC" sz="1400" b="1" i="1">
                              <a:latin typeface="Cambria Math"/>
                            </a:rPr>
                            <m:t>𝒉</m:t>
                          </m:r>
                        </m:e>
                        <m:sub>
                          <m:r>
                            <a:rPr lang="es-EC" sz="1400" b="1" i="1">
                              <a:latin typeface="Cambria Math"/>
                            </a:rPr>
                            <m:t>𝒄𝒐𝒏𝒗</m:t>
                          </m:r>
                        </m:sub>
                      </m:sSub>
                      <m:r>
                        <a:rPr lang="es-EC" sz="1400" b="1" i="1">
                          <a:latin typeface="Cambria Math"/>
                        </a:rPr>
                        <m:t>∙(</m:t>
                      </m:r>
                      <m:r>
                        <a:rPr lang="es-EC" sz="1400" b="1" i="1">
                          <a:latin typeface="Cambria Math"/>
                        </a:rPr>
                        <m:t>𝟐</m:t>
                      </m:r>
                      <m:r>
                        <a:rPr lang="es-EC" sz="1400" b="1" i="1">
                          <a:latin typeface="Cambria Math"/>
                        </a:rPr>
                        <m:t>𝝅</m:t>
                      </m:r>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𝒓</m:t>
                          </m:r>
                        </m:e>
                        <m:sub>
                          <m:r>
                            <a:rPr lang="es-EC" sz="1400" b="1" i="1">
                              <a:latin typeface="Cambria Math"/>
                            </a:rPr>
                            <m:t>𝟐</m:t>
                          </m:r>
                        </m:sub>
                      </m:sSub>
                      <m:r>
                        <a:rPr lang="es-EC" sz="1400" b="1" i="1">
                          <a:latin typeface="Cambria Math"/>
                        </a:rPr>
                        <m:t>)(</m:t>
                      </m:r>
                      <m:sSub>
                        <m:sSubPr>
                          <m:ctrlPr>
                            <a:rPr lang="es-EC" sz="1400" b="1" i="1">
                              <a:latin typeface="Cambria Math" panose="02040503050406030204" pitchFamily="18" charset="0"/>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𝟐</m:t>
                          </m:r>
                        </m:sub>
                      </m:sSub>
                      <m:r>
                        <a:rPr lang="es-EC" sz="1400" b="1" i="1">
                          <a:latin typeface="Cambria Math"/>
                        </a:rPr>
                        <m:t>−</m:t>
                      </m:r>
                      <m:r>
                        <a:rPr lang="es-EC" sz="1400" b="1" i="1">
                          <a:latin typeface="Cambria Math"/>
                        </a:rPr>
                        <m:t>𝑻</m:t>
                      </m:r>
                      <m:r>
                        <a:rPr lang="es-EC" sz="1400" b="1" i="1">
                          <a:latin typeface="Cambria Math"/>
                        </a:rPr>
                        <m:t>𝜶</m:t>
                      </m:r>
                      <m:r>
                        <a:rPr lang="es-EC" sz="1400" b="1" i="1">
                          <a:latin typeface="Cambria Math"/>
                        </a:rPr>
                        <m:t>)+</m:t>
                      </m:r>
                      <m:r>
                        <a:rPr lang="es-EC" sz="1400" b="1" i="1">
                          <a:latin typeface="Cambria Math"/>
                        </a:rPr>
                        <m:t>𝜺</m:t>
                      </m:r>
                      <m:r>
                        <a:rPr lang="es-EC" sz="1400" b="1" i="1">
                          <a:latin typeface="Cambria Math"/>
                        </a:rPr>
                        <m:t>∙</m:t>
                      </m:r>
                      <m:r>
                        <a:rPr lang="es-EC" sz="1400" b="1" i="1">
                          <a:latin typeface="Cambria Math"/>
                        </a:rPr>
                        <m:t>𝟐</m:t>
                      </m:r>
                      <m:r>
                        <a:rPr lang="es-EC" sz="1400" b="1" i="1">
                          <a:latin typeface="Cambria Math"/>
                        </a:rPr>
                        <m:t>𝝅</m:t>
                      </m:r>
                      <m:r>
                        <a:rPr lang="es-EC" sz="1400" b="1" i="1">
                          <a:latin typeface="Cambria Math"/>
                        </a:rPr>
                        <m:t>∙</m:t>
                      </m:r>
                      <m:sSub>
                        <m:sSubPr>
                          <m:ctrlPr>
                            <a:rPr lang="es-EC" sz="1400" b="1" i="1">
                              <a:latin typeface="Cambria Math" panose="02040503050406030204" pitchFamily="18" charset="0"/>
                            </a:rPr>
                          </m:ctrlPr>
                        </m:sSubPr>
                        <m:e>
                          <m:r>
                            <a:rPr lang="es-EC" sz="1400" b="1" i="1">
                              <a:latin typeface="Cambria Math"/>
                            </a:rPr>
                            <m:t>𝒓</m:t>
                          </m:r>
                        </m:e>
                        <m:sub>
                          <m:r>
                            <a:rPr lang="es-EC" sz="1400" b="1" i="1">
                              <a:latin typeface="Cambria Math"/>
                            </a:rPr>
                            <m:t>𝟐</m:t>
                          </m:r>
                        </m:sub>
                      </m:sSub>
                      <m:r>
                        <a:rPr lang="es-EC" sz="1400" b="1" i="1">
                          <a:latin typeface="Cambria Math"/>
                        </a:rPr>
                        <m:t>∙</m:t>
                      </m:r>
                      <m:r>
                        <a:rPr lang="es-EC" sz="1400" b="1" i="1">
                          <a:latin typeface="Cambria Math"/>
                        </a:rPr>
                        <m:t>𝝈</m:t>
                      </m:r>
                      <m:r>
                        <a:rPr lang="es-EC" sz="1400" b="1" i="1">
                          <a:latin typeface="Cambria Math"/>
                        </a:rPr>
                        <m:t>∙</m:t>
                      </m:r>
                      <m:d>
                        <m:dPr>
                          <m:ctrlPr>
                            <a:rPr lang="es-EC" sz="1400" b="1" i="1">
                              <a:latin typeface="Cambria Math" panose="02040503050406030204" pitchFamily="18" charset="0"/>
                            </a:rPr>
                          </m:ctrlPr>
                        </m:dPr>
                        <m:e>
                          <m:sSup>
                            <m:sSupPr>
                              <m:ctrlPr>
                                <a:rPr lang="es-EC" sz="1400" b="1" i="1">
                                  <a:latin typeface="Cambria Math" panose="02040503050406030204" pitchFamily="18" charset="0"/>
                                </a:rPr>
                              </m:ctrlPr>
                            </m:sSupPr>
                            <m:e>
                              <m:sSub>
                                <m:sSubPr>
                                  <m:ctrlPr>
                                    <a:rPr lang="es-EC" sz="1400" b="1" i="1">
                                      <a:latin typeface="Cambria Math" panose="02040503050406030204" pitchFamily="18" charset="0"/>
                                    </a:rPr>
                                  </m:ctrlPr>
                                </m:sSubPr>
                                <m:e>
                                  <m:r>
                                    <a:rPr lang="es-ES" sz="1400" b="1" i="1">
                                      <a:latin typeface="Cambria Math"/>
                                    </a:rPr>
                                    <m:t>𝑻</m:t>
                                  </m:r>
                                </m:e>
                                <m:sub>
                                  <m:r>
                                    <a:rPr lang="es-ES" sz="1400" b="1" i="1">
                                      <a:latin typeface="Cambria Math"/>
                                    </a:rPr>
                                    <m:t>𝒔</m:t>
                                  </m:r>
                                  <m:r>
                                    <a:rPr lang="es-ES" sz="1400" b="1" i="1">
                                      <a:latin typeface="Cambria Math"/>
                                    </a:rPr>
                                    <m:t>,</m:t>
                                  </m:r>
                                  <m:r>
                                    <a:rPr lang="es-ES" sz="1400" b="1" i="1">
                                      <a:latin typeface="Cambria Math"/>
                                    </a:rPr>
                                    <m:t>𝟐</m:t>
                                  </m:r>
                                </m:sub>
                              </m:sSub>
                            </m:e>
                            <m:sup>
                              <m:r>
                                <a:rPr lang="es-EC" sz="1400" b="1" i="1">
                                  <a:latin typeface="Cambria Math"/>
                                </a:rPr>
                                <m:t>𝟒</m:t>
                              </m:r>
                            </m:sup>
                          </m:sSup>
                          <m:r>
                            <a:rPr lang="es-EC" sz="1400" b="1" i="1">
                              <a:latin typeface="Cambria Math"/>
                            </a:rPr>
                            <m:t>−</m:t>
                          </m:r>
                          <m:sSup>
                            <m:sSupPr>
                              <m:ctrlPr>
                                <a:rPr lang="es-EC" sz="1400" b="1" i="1">
                                  <a:latin typeface="Cambria Math" panose="02040503050406030204" pitchFamily="18" charset="0"/>
                                </a:rPr>
                              </m:ctrlPr>
                            </m:sSupPr>
                            <m:e>
                              <m:r>
                                <a:rPr lang="es-EC" sz="1400" b="1" i="1">
                                  <a:latin typeface="Cambria Math"/>
                                </a:rPr>
                                <m:t>𝑻𝒂</m:t>
                              </m:r>
                            </m:e>
                            <m:sup>
                              <m:r>
                                <a:rPr lang="es-EC" sz="1400" b="1" i="1">
                                  <a:latin typeface="Cambria Math"/>
                                </a:rPr>
                                <m:t>𝟒</m:t>
                              </m:r>
                            </m:sup>
                          </m:sSup>
                        </m:e>
                      </m:d>
                    </m:oMath>
                  </m:oMathPara>
                </a14:m>
                <a:endParaRPr lang="es-EC" sz="1400" b="1" dirty="0"/>
              </a:p>
            </p:txBody>
          </p:sp>
        </mc:Choice>
        <mc:Fallback xmlns="">
          <p:sp>
            <p:nvSpPr>
              <p:cNvPr id="86" name="85 Rectángulo"/>
              <p:cNvSpPr>
                <a:spLocks noRot="1" noChangeAspect="1" noMove="1" noResize="1" noEditPoints="1" noAdjustHandles="1" noChangeArrowheads="1" noChangeShapeType="1" noTextEdit="1"/>
              </p:cNvSpPr>
              <p:nvPr/>
            </p:nvSpPr>
            <p:spPr>
              <a:xfrm>
                <a:off x="4283968" y="4006297"/>
                <a:ext cx="4784451" cy="1006879"/>
              </a:xfrm>
              <a:prstGeom prst="rect">
                <a:avLst/>
              </a:prstGeom>
              <a:blipFill rotWithShape="1">
                <a:blip r:embed="rId6"/>
                <a:stretch>
                  <a:fillRect b="-606"/>
                </a:stretch>
              </a:blipFill>
            </p:spPr>
            <p:txBody>
              <a:bodyPr/>
              <a:lstStyle/>
              <a:p>
                <a:r>
                  <a:rPr lang="es-EC">
                    <a:noFill/>
                  </a:rPr>
                  <a:t> </a:t>
                </a:r>
              </a:p>
            </p:txBody>
          </p:sp>
        </mc:Fallback>
      </mc:AlternateContent>
      <p:grpSp>
        <p:nvGrpSpPr>
          <p:cNvPr id="13" name="421 Grupo"/>
          <p:cNvGrpSpPr/>
          <p:nvPr/>
        </p:nvGrpSpPr>
        <p:grpSpPr>
          <a:xfrm>
            <a:off x="632197" y="3692872"/>
            <a:ext cx="3475991" cy="2184400"/>
            <a:chOff x="0" y="0"/>
            <a:chExt cx="3476290" cy="2184627"/>
          </a:xfrm>
        </p:grpSpPr>
        <p:grpSp>
          <p:nvGrpSpPr>
            <p:cNvPr id="14" name="413 Grupo"/>
            <p:cNvGrpSpPr/>
            <p:nvPr/>
          </p:nvGrpSpPr>
          <p:grpSpPr>
            <a:xfrm>
              <a:off x="0" y="138022"/>
              <a:ext cx="2794636" cy="2046605"/>
              <a:chOff x="0" y="0"/>
              <a:chExt cx="2794636" cy="2046605"/>
            </a:xfrm>
          </p:grpSpPr>
          <p:grpSp>
            <p:nvGrpSpPr>
              <p:cNvPr id="27" name="407 Grupo"/>
              <p:cNvGrpSpPr/>
              <p:nvPr/>
            </p:nvGrpSpPr>
            <p:grpSpPr>
              <a:xfrm>
                <a:off x="0" y="0"/>
                <a:ext cx="2794636" cy="2046605"/>
                <a:chOff x="0" y="0"/>
                <a:chExt cx="2794958" cy="2047180"/>
              </a:xfrm>
            </p:grpSpPr>
            <p:grpSp>
              <p:nvGrpSpPr>
                <p:cNvPr id="35" name="406 Grupo"/>
                <p:cNvGrpSpPr/>
                <p:nvPr/>
              </p:nvGrpSpPr>
              <p:grpSpPr>
                <a:xfrm>
                  <a:off x="0" y="0"/>
                  <a:ext cx="2794958" cy="1656272"/>
                  <a:chOff x="0" y="0"/>
                  <a:chExt cx="2794958" cy="1656272"/>
                </a:xfrm>
              </p:grpSpPr>
              <p:grpSp>
                <p:nvGrpSpPr>
                  <p:cNvPr id="47" name="365 Grupo"/>
                  <p:cNvGrpSpPr/>
                  <p:nvPr/>
                </p:nvGrpSpPr>
                <p:grpSpPr>
                  <a:xfrm>
                    <a:off x="1095554" y="0"/>
                    <a:ext cx="1699404" cy="1656272"/>
                    <a:chOff x="0" y="0"/>
                    <a:chExt cx="1147313" cy="1155868"/>
                  </a:xfrm>
                </p:grpSpPr>
                <p:sp>
                  <p:nvSpPr>
                    <p:cNvPr id="55" name="353 Elipse"/>
                    <p:cNvSpPr/>
                    <p:nvPr/>
                  </p:nvSpPr>
                  <p:spPr>
                    <a:xfrm>
                      <a:off x="0" y="0"/>
                      <a:ext cx="1147313" cy="1155868"/>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6" name="352 Elipse"/>
                    <p:cNvSpPr/>
                    <p:nvPr/>
                  </p:nvSpPr>
                  <p:spPr>
                    <a:xfrm>
                      <a:off x="120770" y="120770"/>
                      <a:ext cx="905510" cy="913765"/>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7" name="350 Elipse"/>
                    <p:cNvSpPr/>
                    <p:nvPr/>
                  </p:nvSpPr>
                  <p:spPr>
                    <a:xfrm>
                      <a:off x="207034" y="224287"/>
                      <a:ext cx="732790" cy="715645"/>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nvGrpSpPr>
                  <p:cNvPr id="48" name="405 Grupo"/>
                  <p:cNvGrpSpPr/>
                  <p:nvPr/>
                </p:nvGrpSpPr>
                <p:grpSpPr>
                  <a:xfrm>
                    <a:off x="0" y="215661"/>
                    <a:ext cx="1361895" cy="772124"/>
                    <a:chOff x="0" y="0"/>
                    <a:chExt cx="1361895" cy="772124"/>
                  </a:xfrm>
                </p:grpSpPr>
                <mc:AlternateContent xmlns:mc="http://schemas.openxmlformats.org/markup-compatibility/2006" xmlns:a14="http://schemas.microsoft.com/office/drawing/2010/main">
                  <mc:Choice Requires="a14">
                    <p:sp>
                      <p:nvSpPr>
                        <p:cNvPr id="49" name="377 Cuadro de texto"/>
                        <p:cNvSpPr txBox="1"/>
                        <p:nvPr/>
                      </p:nvSpPr>
                      <p:spPr>
                        <a:xfrm>
                          <a:off x="0" y="0"/>
                          <a:ext cx="819138" cy="301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r>
                                  <a:rPr lang="es-EC" sz="1000" b="0" i="1">
                                    <a:effectLst/>
                                    <a:latin typeface="Cambria Math"/>
                                    <a:ea typeface="Times New Roman"/>
                                    <a:cs typeface="Times New Roman"/>
                                  </a:rPr>
                                  <m:t>𝐴𝑖𝑠𝑙𝑎𝑛𝑡𝑒</m:t>
                                </m:r>
                              </m:oMath>
                            </m:oMathPara>
                          </a14:m>
                          <a:endParaRPr lang="es-EC" sz="1200" b="1">
                            <a:effectLst/>
                            <a:latin typeface="Arial"/>
                            <a:ea typeface="Times New Roman"/>
                            <a:cs typeface="Times New Roman"/>
                          </a:endParaRPr>
                        </a:p>
                      </p:txBody>
                    </p:sp>
                  </mc:Choice>
                  <mc:Fallback xmlns="">
                    <p:sp>
                      <p:nvSpPr>
                        <p:cNvPr id="49" name="377 Cuadro de texto"/>
                        <p:cNvSpPr txBox="1">
                          <a:spLocks noRot="1" noChangeAspect="1" noMove="1" noResize="1" noEditPoints="1" noAdjustHandles="1" noChangeArrowheads="1" noChangeShapeType="1" noTextEdit="1"/>
                        </p:cNvSpPr>
                        <p:nvPr/>
                      </p:nvSpPr>
                      <p:spPr>
                        <a:xfrm>
                          <a:off x="0" y="0"/>
                          <a:ext cx="819138" cy="301625"/>
                        </a:xfrm>
                        <a:prstGeom prst="rect">
                          <a:avLst/>
                        </a:prstGeom>
                        <a:blipFill rotWithShape="1">
                          <a:blip r:embed="rId7"/>
                          <a:stretch>
                            <a:fillRect/>
                          </a:stretch>
                        </a:blipFill>
                        <a:ln w="6350">
                          <a:noFill/>
                        </a:ln>
                        <a:effectLst/>
                      </p:spPr>
                      <p:txBody>
                        <a:bodyPr/>
                        <a:lstStyle/>
                        <a:p>
                          <a:r>
                            <a:rPr lang="es-EC">
                              <a:noFill/>
                            </a:rPr>
                            <a:t> </a:t>
                          </a:r>
                        </a:p>
                      </p:txBody>
                    </p:sp>
                  </mc:Fallback>
                </mc:AlternateContent>
                <p:grpSp>
                  <p:nvGrpSpPr>
                    <p:cNvPr id="50" name="404 Grupo"/>
                    <p:cNvGrpSpPr/>
                    <p:nvPr/>
                  </p:nvGrpSpPr>
                  <p:grpSpPr>
                    <a:xfrm>
                      <a:off x="25879" y="163901"/>
                      <a:ext cx="1336016" cy="608223"/>
                      <a:chOff x="0" y="0"/>
                      <a:chExt cx="1336016" cy="608223"/>
                    </a:xfrm>
                  </p:grpSpPr>
                  <mc:AlternateContent xmlns:mc="http://schemas.openxmlformats.org/markup-compatibility/2006" xmlns:a14="http://schemas.microsoft.com/office/drawing/2010/main">
                    <mc:Choice Requires="a14">
                      <p:sp>
                        <p:nvSpPr>
                          <p:cNvPr id="51" name="391 Cuadro de texto"/>
                          <p:cNvSpPr txBox="1"/>
                          <p:nvPr/>
                        </p:nvSpPr>
                        <p:spPr>
                          <a:xfrm>
                            <a:off x="0" y="267419"/>
                            <a:ext cx="818515" cy="301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r>
                                    <a:rPr lang="es-EC" sz="1000" b="0" i="1">
                                      <a:effectLst/>
                                      <a:latin typeface="Cambria Math"/>
                                      <a:ea typeface="Times New Roman"/>
                                      <a:cs typeface="Times New Roman"/>
                                    </a:rPr>
                                    <m:t>𝑇𝑢𝑏𝑒𝑟</m:t>
                                  </m:r>
                                  <m:r>
                                    <a:rPr lang="es-EC" sz="1000" b="0" i="1">
                                      <a:effectLst/>
                                      <a:latin typeface="Cambria Math"/>
                                      <a:ea typeface="Times New Roman"/>
                                      <a:cs typeface="Times New Roman"/>
                                    </a:rPr>
                                    <m:t>í</m:t>
                                  </m:r>
                                  <m:r>
                                    <a:rPr lang="es-EC" sz="1000" b="0" i="1">
                                      <a:effectLst/>
                                      <a:latin typeface="Cambria Math"/>
                                      <a:ea typeface="Times New Roman"/>
                                      <a:cs typeface="Times New Roman"/>
                                    </a:rPr>
                                    <m:t>𝑎</m:t>
                                  </m:r>
                                </m:oMath>
                              </m:oMathPara>
                            </a14:m>
                            <a:endParaRPr lang="es-EC" sz="1200" b="1">
                              <a:effectLst/>
                              <a:latin typeface="Arial"/>
                              <a:ea typeface="Times New Roman"/>
                              <a:cs typeface="Times New Roman"/>
                            </a:endParaRPr>
                          </a:p>
                        </p:txBody>
                      </p:sp>
                    </mc:Choice>
                    <mc:Fallback xmlns="">
                      <p:sp>
                        <p:nvSpPr>
                          <p:cNvPr id="51" name="391 Cuadro de texto"/>
                          <p:cNvSpPr txBox="1">
                            <a:spLocks noRot="1" noChangeAspect="1" noMove="1" noResize="1" noEditPoints="1" noAdjustHandles="1" noChangeArrowheads="1" noChangeShapeType="1" noTextEdit="1"/>
                          </p:cNvSpPr>
                          <p:nvPr/>
                        </p:nvSpPr>
                        <p:spPr>
                          <a:xfrm>
                            <a:off x="0" y="267419"/>
                            <a:ext cx="818515" cy="301625"/>
                          </a:xfrm>
                          <a:prstGeom prst="rect">
                            <a:avLst/>
                          </a:prstGeom>
                          <a:blipFill rotWithShape="1">
                            <a:blip r:embed="rId8"/>
                            <a:stretch>
                              <a:fillRect/>
                            </a:stretch>
                          </a:blipFill>
                          <a:ln w="6350">
                            <a:noFill/>
                          </a:ln>
                          <a:effectLst/>
                        </p:spPr>
                        <p:txBody>
                          <a:bodyPr/>
                          <a:lstStyle/>
                          <a:p>
                            <a:r>
                              <a:rPr lang="es-EC">
                                <a:noFill/>
                              </a:rPr>
                              <a:t> </a:t>
                            </a:r>
                          </a:p>
                        </p:txBody>
                      </p:sp>
                    </mc:Fallback>
                  </mc:AlternateContent>
                  <p:grpSp>
                    <p:nvGrpSpPr>
                      <p:cNvPr id="52" name="403 Grupo"/>
                      <p:cNvGrpSpPr/>
                      <p:nvPr/>
                    </p:nvGrpSpPr>
                    <p:grpSpPr>
                      <a:xfrm>
                        <a:off x="707366" y="0"/>
                        <a:ext cx="628650" cy="608223"/>
                        <a:chOff x="0" y="0"/>
                        <a:chExt cx="628650" cy="608223"/>
                      </a:xfrm>
                    </p:grpSpPr>
                    <p:cxnSp>
                      <p:nvCxnSpPr>
                        <p:cNvPr id="53" name="373 Conector curvado"/>
                        <p:cNvCxnSpPr/>
                        <p:nvPr/>
                      </p:nvCxnSpPr>
                      <p:spPr>
                        <a:xfrm>
                          <a:off x="0" y="0"/>
                          <a:ext cx="482600" cy="283510"/>
                        </a:xfrm>
                        <a:prstGeom prst="curvedConnector3">
                          <a:avLst>
                            <a:gd name="adj1" fmla="val 50000"/>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4" name="390 Conector curvado"/>
                        <p:cNvCxnSpPr/>
                        <p:nvPr/>
                      </p:nvCxnSpPr>
                      <p:spPr>
                        <a:xfrm>
                          <a:off x="0" y="439948"/>
                          <a:ext cx="628650" cy="168275"/>
                        </a:xfrm>
                        <a:prstGeom prst="curvedConnector3">
                          <a:avLst>
                            <a:gd name="adj1" fmla="val 39022"/>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grpSp>
              </p:grpSp>
            </p:grpSp>
            <p:grpSp>
              <p:nvGrpSpPr>
                <p:cNvPr id="36" name="402 Grupo"/>
                <p:cNvGrpSpPr/>
                <p:nvPr/>
              </p:nvGrpSpPr>
              <p:grpSpPr>
                <a:xfrm>
                  <a:off x="1880559" y="992037"/>
                  <a:ext cx="914256" cy="1055143"/>
                  <a:chOff x="0" y="0"/>
                  <a:chExt cx="914256" cy="1055143"/>
                </a:xfrm>
              </p:grpSpPr>
              <p:grpSp>
                <p:nvGrpSpPr>
                  <p:cNvPr id="37" name="401 Grupo"/>
                  <p:cNvGrpSpPr/>
                  <p:nvPr/>
                </p:nvGrpSpPr>
                <p:grpSpPr>
                  <a:xfrm>
                    <a:off x="0" y="0"/>
                    <a:ext cx="421771" cy="557782"/>
                    <a:chOff x="0" y="0"/>
                    <a:chExt cx="421771" cy="557782"/>
                  </a:xfrm>
                </p:grpSpPr>
                <p:cxnSp>
                  <p:nvCxnSpPr>
                    <p:cNvPr id="45" name="392 Conector recto de flecha"/>
                    <p:cNvCxnSpPr/>
                    <p:nvPr/>
                  </p:nvCxnSpPr>
                  <p:spPr>
                    <a:xfrm>
                      <a:off x="327803" y="345057"/>
                      <a:ext cx="93968" cy="212725"/>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395 Cuadro de texto"/>
                        <p:cNvSpPr txBox="1"/>
                        <p:nvPr/>
                      </p:nvSpPr>
                      <p:spPr>
                        <a:xfrm>
                          <a:off x="0" y="0"/>
                          <a:ext cx="327803" cy="2791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800" b="1" i="1">
                                        <a:effectLst/>
                                        <a:latin typeface="Cambria Math" panose="02040503050406030204" pitchFamily="18" charset="0"/>
                                        <a:ea typeface="Times New Roman"/>
                                        <a:cs typeface="Times New Roman"/>
                                      </a:rPr>
                                    </m:ctrlPr>
                                  </m:sSubPr>
                                  <m:e>
                                    <m:acc>
                                      <m:accPr>
                                        <m:chr m:val="̇"/>
                                        <m:ctrlPr>
                                          <a:rPr lang="es-EC" sz="800" b="1" i="1">
                                            <a:effectLst/>
                                            <a:latin typeface="Cambria Math" panose="02040503050406030204" pitchFamily="18" charset="0"/>
                                            <a:ea typeface="Times New Roman"/>
                                            <a:cs typeface="Times New Roman"/>
                                          </a:rPr>
                                        </m:ctrlPr>
                                      </m:accPr>
                                      <m:e>
                                        <m:r>
                                          <a:rPr lang="es-EC" sz="800" b="1" i="1">
                                            <a:effectLst/>
                                            <a:latin typeface="Cambria Math"/>
                                            <a:ea typeface="Times New Roman"/>
                                            <a:cs typeface="Times New Roman"/>
                                          </a:rPr>
                                          <m:t>𝑸</m:t>
                                        </m:r>
                                      </m:e>
                                    </m:acc>
                                  </m:e>
                                  <m:sub>
                                    <m:r>
                                      <a:rPr lang="es-EC" sz="800" b="1" i="1">
                                        <a:effectLst/>
                                        <a:latin typeface="Cambria Math"/>
                                        <a:ea typeface="Times New Roman"/>
                                        <a:cs typeface="Times New Roman"/>
                                      </a:rPr>
                                      <m:t>𝒄𝒐𝒏𝒅</m:t>
                                    </m:r>
                                  </m:sub>
                                </m:sSub>
                              </m:oMath>
                            </m:oMathPara>
                          </a14:m>
                          <a:endParaRPr lang="es-EC" sz="1200" b="1">
                            <a:effectLst/>
                            <a:latin typeface="Arial"/>
                            <a:ea typeface="Times New Roman"/>
                            <a:cs typeface="Times New Roman"/>
                          </a:endParaRPr>
                        </a:p>
                      </p:txBody>
                    </p:sp>
                  </mc:Choice>
                  <mc:Fallback xmlns="">
                    <p:sp>
                      <p:nvSpPr>
                        <p:cNvPr id="46" name="395 Cuadro de texto"/>
                        <p:cNvSpPr txBox="1">
                          <a:spLocks noRot="1" noChangeAspect="1" noMove="1" noResize="1" noEditPoints="1" noAdjustHandles="1" noChangeArrowheads="1" noChangeShapeType="1" noTextEdit="1"/>
                        </p:cNvSpPr>
                        <p:nvPr/>
                      </p:nvSpPr>
                      <p:spPr>
                        <a:xfrm>
                          <a:off x="0" y="0"/>
                          <a:ext cx="327803" cy="279112"/>
                        </a:xfrm>
                        <a:prstGeom prst="rect">
                          <a:avLst/>
                        </a:prstGeom>
                        <a:blipFill rotWithShape="1">
                          <a:blip r:embed="rId9"/>
                          <a:stretch>
                            <a:fillRect r="-14815"/>
                          </a:stretch>
                        </a:blipFill>
                        <a:ln w="6350">
                          <a:noFill/>
                        </a:ln>
                        <a:effectLst/>
                      </p:spPr>
                      <p:txBody>
                        <a:bodyPr/>
                        <a:lstStyle/>
                        <a:p>
                          <a:r>
                            <a:rPr lang="es-EC">
                              <a:noFill/>
                            </a:rPr>
                            <a:t> </a:t>
                          </a:r>
                        </a:p>
                      </p:txBody>
                    </p:sp>
                  </mc:Fallback>
                </mc:AlternateContent>
              </p:grpSp>
              <p:grpSp>
                <p:nvGrpSpPr>
                  <p:cNvPr id="38" name="400 Grupo"/>
                  <p:cNvGrpSpPr/>
                  <p:nvPr/>
                </p:nvGrpSpPr>
                <p:grpSpPr>
                  <a:xfrm>
                    <a:off x="250166" y="560717"/>
                    <a:ext cx="664090" cy="494426"/>
                    <a:chOff x="0" y="0"/>
                    <a:chExt cx="664090" cy="494426"/>
                  </a:xfrm>
                </p:grpSpPr>
                <p:grpSp>
                  <p:nvGrpSpPr>
                    <p:cNvPr id="39" name="398 Grupo"/>
                    <p:cNvGrpSpPr/>
                    <p:nvPr/>
                  </p:nvGrpSpPr>
                  <p:grpSpPr>
                    <a:xfrm>
                      <a:off x="276045" y="0"/>
                      <a:ext cx="388045" cy="373656"/>
                      <a:chOff x="0" y="0"/>
                      <a:chExt cx="388045" cy="373656"/>
                    </a:xfrm>
                  </p:grpSpPr>
                  <mc:AlternateContent xmlns:mc="http://schemas.openxmlformats.org/markup-compatibility/2006" xmlns:a14="http://schemas.microsoft.com/office/drawing/2010/main">
                    <mc:Choice Requires="a14">
                      <p:sp>
                        <p:nvSpPr>
                          <p:cNvPr id="43" name="397 Cuadro de texto"/>
                          <p:cNvSpPr txBox="1"/>
                          <p:nvPr/>
                        </p:nvSpPr>
                        <p:spPr>
                          <a:xfrm>
                            <a:off x="60385" y="94891"/>
                            <a:ext cx="327660" cy="2787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800" b="1" i="1">
                                          <a:effectLst/>
                                          <a:latin typeface="Cambria Math" panose="02040503050406030204" pitchFamily="18" charset="0"/>
                                          <a:ea typeface="Times New Roman"/>
                                          <a:cs typeface="Times New Roman"/>
                                        </a:rPr>
                                      </m:ctrlPr>
                                    </m:sSubPr>
                                    <m:e>
                                      <m:acc>
                                        <m:accPr>
                                          <m:chr m:val="̇"/>
                                          <m:ctrlPr>
                                            <a:rPr lang="es-EC" sz="800" b="1" i="1">
                                              <a:effectLst/>
                                              <a:latin typeface="Cambria Math" panose="02040503050406030204" pitchFamily="18" charset="0"/>
                                              <a:ea typeface="Times New Roman"/>
                                              <a:cs typeface="Times New Roman"/>
                                            </a:rPr>
                                          </m:ctrlPr>
                                        </m:accPr>
                                        <m:e>
                                          <m:r>
                                            <a:rPr lang="es-EC" sz="800" b="1" i="1">
                                              <a:effectLst/>
                                              <a:latin typeface="Cambria Math"/>
                                              <a:ea typeface="Times New Roman"/>
                                              <a:cs typeface="Times New Roman"/>
                                            </a:rPr>
                                            <m:t>𝑸</m:t>
                                          </m:r>
                                        </m:e>
                                      </m:acc>
                                    </m:e>
                                    <m:sub>
                                      <m:r>
                                        <a:rPr lang="es-EC" sz="800" b="1" i="1">
                                          <a:effectLst/>
                                          <a:latin typeface="Cambria Math"/>
                                          <a:ea typeface="Times New Roman"/>
                                          <a:cs typeface="Times New Roman"/>
                                        </a:rPr>
                                        <m:t>𝒓𝒂𝒅</m:t>
                                      </m:r>
                                    </m:sub>
                                  </m:sSub>
                                </m:oMath>
                              </m:oMathPara>
                            </a14:m>
                            <a:endParaRPr lang="es-EC" sz="1200" b="1">
                              <a:effectLst/>
                              <a:latin typeface="Arial"/>
                              <a:ea typeface="Times New Roman"/>
                              <a:cs typeface="Times New Roman"/>
                            </a:endParaRPr>
                          </a:p>
                        </p:txBody>
                      </p:sp>
                    </mc:Choice>
                    <mc:Fallback xmlns="">
                      <p:sp>
                        <p:nvSpPr>
                          <p:cNvPr id="43" name="397 Cuadro de texto"/>
                          <p:cNvSpPr txBox="1">
                            <a:spLocks noRot="1" noChangeAspect="1" noMove="1" noResize="1" noEditPoints="1" noAdjustHandles="1" noChangeArrowheads="1" noChangeShapeType="1" noTextEdit="1"/>
                          </p:cNvSpPr>
                          <p:nvPr/>
                        </p:nvSpPr>
                        <p:spPr>
                          <a:xfrm>
                            <a:off x="60385" y="94891"/>
                            <a:ext cx="327660" cy="278765"/>
                          </a:xfrm>
                          <a:prstGeom prst="rect">
                            <a:avLst/>
                          </a:prstGeom>
                          <a:blipFill rotWithShape="1">
                            <a:blip r:embed="rId10"/>
                            <a:stretch>
                              <a:fillRect/>
                            </a:stretch>
                          </a:blipFill>
                          <a:ln w="6350">
                            <a:noFill/>
                          </a:ln>
                          <a:effectLst/>
                        </p:spPr>
                        <p:txBody>
                          <a:bodyPr/>
                          <a:lstStyle/>
                          <a:p>
                            <a:r>
                              <a:rPr lang="es-EC">
                                <a:noFill/>
                              </a:rPr>
                              <a:t> </a:t>
                            </a:r>
                          </a:p>
                        </p:txBody>
                      </p:sp>
                    </mc:Fallback>
                  </mc:AlternateContent>
                  <p:cxnSp>
                    <p:nvCxnSpPr>
                      <p:cNvPr id="44" name="393 Conector recto de flecha"/>
                      <p:cNvCxnSpPr/>
                      <p:nvPr/>
                    </p:nvCxnSpPr>
                    <p:spPr>
                      <a:xfrm>
                        <a:off x="0" y="0"/>
                        <a:ext cx="146050" cy="172085"/>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nvGrpSpPr>
                    <p:cNvPr id="40" name="399 Grupo"/>
                    <p:cNvGrpSpPr/>
                    <p:nvPr/>
                  </p:nvGrpSpPr>
                  <p:grpSpPr>
                    <a:xfrm>
                      <a:off x="0" y="69012"/>
                      <a:ext cx="327660" cy="425414"/>
                      <a:chOff x="0" y="0"/>
                      <a:chExt cx="327660" cy="425414"/>
                    </a:xfrm>
                  </p:grpSpPr>
                  <mc:AlternateContent xmlns:mc="http://schemas.openxmlformats.org/markup-compatibility/2006" xmlns:a14="http://schemas.microsoft.com/office/drawing/2010/main">
                    <mc:Choice Requires="a14">
                      <p:sp>
                        <p:nvSpPr>
                          <p:cNvPr id="41" name="396 Cuadro de texto"/>
                          <p:cNvSpPr txBox="1"/>
                          <p:nvPr/>
                        </p:nvSpPr>
                        <p:spPr>
                          <a:xfrm>
                            <a:off x="0" y="146649"/>
                            <a:ext cx="327660" cy="2787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800" b="1" i="1">
                                          <a:effectLst/>
                                          <a:latin typeface="Cambria Math" panose="02040503050406030204" pitchFamily="18" charset="0"/>
                                          <a:ea typeface="Times New Roman"/>
                                          <a:cs typeface="Times New Roman"/>
                                        </a:rPr>
                                      </m:ctrlPr>
                                    </m:sSubPr>
                                    <m:e>
                                      <m:acc>
                                        <m:accPr>
                                          <m:chr m:val="̇"/>
                                          <m:ctrlPr>
                                            <a:rPr lang="es-EC" sz="800" b="1" i="1">
                                              <a:effectLst/>
                                              <a:latin typeface="Cambria Math" panose="02040503050406030204" pitchFamily="18" charset="0"/>
                                              <a:ea typeface="Times New Roman"/>
                                              <a:cs typeface="Times New Roman"/>
                                            </a:rPr>
                                          </m:ctrlPr>
                                        </m:accPr>
                                        <m:e>
                                          <m:r>
                                            <a:rPr lang="es-EC" sz="800" b="1" i="1">
                                              <a:effectLst/>
                                              <a:latin typeface="Cambria Math"/>
                                              <a:ea typeface="Times New Roman"/>
                                              <a:cs typeface="Times New Roman"/>
                                            </a:rPr>
                                            <m:t>𝑸</m:t>
                                          </m:r>
                                        </m:e>
                                      </m:acc>
                                    </m:e>
                                    <m:sub>
                                      <m:r>
                                        <a:rPr lang="es-EC" sz="800" b="1" i="1">
                                          <a:effectLst/>
                                          <a:latin typeface="Cambria Math"/>
                                          <a:ea typeface="Times New Roman"/>
                                          <a:cs typeface="Times New Roman"/>
                                        </a:rPr>
                                        <m:t>𝒄𝒐𝒏𝒗</m:t>
                                      </m:r>
                                    </m:sub>
                                  </m:sSub>
                                </m:oMath>
                              </m:oMathPara>
                            </a14:m>
                            <a:endParaRPr lang="es-EC" sz="1200" b="1">
                              <a:effectLst/>
                              <a:latin typeface="Arial"/>
                              <a:ea typeface="Times New Roman"/>
                              <a:cs typeface="Times New Roman"/>
                            </a:endParaRPr>
                          </a:p>
                        </p:txBody>
                      </p:sp>
                    </mc:Choice>
                    <mc:Fallback xmlns="">
                      <p:sp>
                        <p:nvSpPr>
                          <p:cNvPr id="41" name="396 Cuadro de texto"/>
                          <p:cNvSpPr txBox="1">
                            <a:spLocks noRot="1" noChangeAspect="1" noMove="1" noResize="1" noEditPoints="1" noAdjustHandles="1" noChangeArrowheads="1" noChangeShapeType="1" noTextEdit="1"/>
                          </p:cNvSpPr>
                          <p:nvPr/>
                        </p:nvSpPr>
                        <p:spPr>
                          <a:xfrm>
                            <a:off x="0" y="146649"/>
                            <a:ext cx="327660" cy="278765"/>
                          </a:xfrm>
                          <a:prstGeom prst="rect">
                            <a:avLst/>
                          </a:prstGeom>
                          <a:blipFill rotWithShape="1">
                            <a:blip r:embed="rId11"/>
                            <a:stretch>
                              <a:fillRect r="-9259"/>
                            </a:stretch>
                          </a:blipFill>
                          <a:ln w="6350">
                            <a:noFill/>
                          </a:ln>
                          <a:effectLst/>
                        </p:spPr>
                        <p:txBody>
                          <a:bodyPr/>
                          <a:lstStyle/>
                          <a:p>
                            <a:r>
                              <a:rPr lang="es-EC">
                                <a:noFill/>
                              </a:rPr>
                              <a:t> </a:t>
                            </a:r>
                          </a:p>
                        </p:txBody>
                      </p:sp>
                    </mc:Fallback>
                  </mc:AlternateContent>
                  <p:cxnSp>
                    <p:nvCxnSpPr>
                      <p:cNvPr id="42" name="394 Conector recto de flecha"/>
                      <p:cNvCxnSpPr/>
                      <p:nvPr/>
                    </p:nvCxnSpPr>
                    <p:spPr>
                      <a:xfrm>
                        <a:off x="103517" y="0"/>
                        <a:ext cx="68148" cy="224155"/>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grpSp>
            <p:nvGrpSpPr>
              <p:cNvPr id="28" name="410 Grupo"/>
              <p:cNvGrpSpPr/>
              <p:nvPr/>
            </p:nvGrpSpPr>
            <p:grpSpPr>
              <a:xfrm>
                <a:off x="1777042" y="250166"/>
                <a:ext cx="879475" cy="663575"/>
                <a:chOff x="0" y="0"/>
                <a:chExt cx="879510" cy="663934"/>
              </a:xfrm>
            </p:grpSpPr>
            <p:grpSp>
              <p:nvGrpSpPr>
                <p:cNvPr id="29" name="409 Grupo"/>
                <p:cNvGrpSpPr/>
                <p:nvPr/>
              </p:nvGrpSpPr>
              <p:grpSpPr>
                <a:xfrm>
                  <a:off x="0" y="0"/>
                  <a:ext cx="439755" cy="568960"/>
                  <a:chOff x="0" y="0"/>
                  <a:chExt cx="439755" cy="568960"/>
                </a:xfrm>
              </p:grpSpPr>
              <p:cxnSp>
                <p:nvCxnSpPr>
                  <p:cNvPr id="33" name="366 Conector recto de flecha"/>
                  <p:cNvCxnSpPr/>
                  <p:nvPr/>
                </p:nvCxnSpPr>
                <p:spPr>
                  <a:xfrm flipV="1">
                    <a:off x="155275" y="0"/>
                    <a:ext cx="284480" cy="56896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374 Cuadro de texto"/>
                      <p:cNvSpPr txBox="1"/>
                      <p:nvPr/>
                    </p:nvSpPr>
                    <p:spPr>
                      <a:xfrm>
                        <a:off x="0" y="112143"/>
                        <a:ext cx="232913" cy="3019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panose="02040503050406030204" pitchFamily="18" charset="0"/>
                                      <a:ea typeface="Times New Roman"/>
                                      <a:cs typeface="Times New Roman"/>
                                    </a:rPr>
                                  </m:ctrlPr>
                                </m:sSubPr>
                                <m:e>
                                  <m:r>
                                    <a:rPr lang="es-EC" sz="1200" b="0" i="1">
                                      <a:effectLst/>
                                      <a:latin typeface="Cambria Math"/>
                                      <a:ea typeface="Times New Roman"/>
                                      <a:cs typeface="Times New Roman"/>
                                    </a:rPr>
                                    <m:t>𝑟</m:t>
                                  </m:r>
                                </m:e>
                                <m:sub>
                                  <m:r>
                                    <a:rPr lang="es-EC" sz="1200" b="0" i="1">
                                      <a:effectLst/>
                                      <a:latin typeface="Cambria Math"/>
                                      <a:ea typeface="Times New Roman"/>
                                      <a:cs typeface="Times New Roman"/>
                                    </a:rPr>
                                    <m:t>1</m:t>
                                  </m:r>
                                </m:sub>
                              </m:sSub>
                            </m:oMath>
                          </m:oMathPara>
                        </a14:m>
                        <a:endParaRPr lang="es-EC" sz="1200" b="1">
                          <a:effectLst/>
                          <a:latin typeface="Arial"/>
                          <a:ea typeface="Times New Roman"/>
                          <a:cs typeface="Times New Roman"/>
                        </a:endParaRPr>
                      </a:p>
                    </p:txBody>
                  </p:sp>
                </mc:Choice>
                <mc:Fallback xmlns="">
                  <p:sp>
                    <p:nvSpPr>
                      <p:cNvPr id="34" name="374 Cuadro de texto"/>
                      <p:cNvSpPr txBox="1">
                        <a:spLocks noRot="1" noChangeAspect="1" noMove="1" noResize="1" noEditPoints="1" noAdjustHandles="1" noChangeArrowheads="1" noChangeShapeType="1" noTextEdit="1"/>
                      </p:cNvSpPr>
                      <p:nvPr/>
                    </p:nvSpPr>
                    <p:spPr>
                      <a:xfrm>
                        <a:off x="0" y="112143"/>
                        <a:ext cx="232913" cy="301925"/>
                      </a:xfrm>
                      <a:prstGeom prst="rect">
                        <a:avLst/>
                      </a:prstGeom>
                      <a:blipFill rotWithShape="1">
                        <a:blip r:embed="rId12"/>
                        <a:stretch>
                          <a:fillRect r="-5263"/>
                        </a:stretch>
                      </a:blipFill>
                      <a:ln w="6350">
                        <a:noFill/>
                      </a:ln>
                      <a:effectLst/>
                    </p:spPr>
                    <p:txBody>
                      <a:bodyPr/>
                      <a:lstStyle/>
                      <a:p>
                        <a:r>
                          <a:rPr lang="es-EC">
                            <a:noFill/>
                          </a:rPr>
                          <a:t> </a:t>
                        </a:r>
                      </a:p>
                    </p:txBody>
                  </p:sp>
                </mc:Fallback>
              </mc:AlternateContent>
            </p:grpSp>
            <p:grpSp>
              <p:nvGrpSpPr>
                <p:cNvPr id="30" name="408 Grupo"/>
                <p:cNvGrpSpPr/>
                <p:nvPr/>
              </p:nvGrpSpPr>
              <p:grpSpPr>
                <a:xfrm>
                  <a:off x="155275" y="129396"/>
                  <a:ext cx="724235" cy="534538"/>
                  <a:chOff x="0" y="0"/>
                  <a:chExt cx="724235" cy="534538"/>
                </a:xfrm>
              </p:grpSpPr>
              <mc:AlternateContent xmlns:mc="http://schemas.openxmlformats.org/markup-compatibility/2006" xmlns:a14="http://schemas.microsoft.com/office/drawing/2010/main">
                <mc:Choice Requires="a14">
                  <p:sp>
                    <p:nvSpPr>
                      <p:cNvPr id="31" name="376 Cuadro de texto"/>
                      <p:cNvSpPr txBox="1"/>
                      <p:nvPr/>
                    </p:nvSpPr>
                    <p:spPr>
                      <a:xfrm>
                        <a:off x="172528" y="232913"/>
                        <a:ext cx="232410" cy="3016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panose="02040503050406030204" pitchFamily="18" charset="0"/>
                                      <a:ea typeface="Times New Roman"/>
                                      <a:cs typeface="Times New Roman"/>
                                    </a:rPr>
                                  </m:ctrlPr>
                                </m:sSubPr>
                                <m:e>
                                  <m:r>
                                    <a:rPr lang="es-EC" sz="1200" b="0" i="1">
                                      <a:effectLst/>
                                      <a:latin typeface="Cambria Math"/>
                                      <a:ea typeface="Times New Roman"/>
                                      <a:cs typeface="Times New Roman"/>
                                    </a:rPr>
                                    <m:t>𝑟</m:t>
                                  </m:r>
                                </m:e>
                                <m:sub>
                                  <m:r>
                                    <a:rPr lang="es-EC" sz="1200" b="0" i="1">
                                      <a:effectLst/>
                                      <a:latin typeface="Cambria Math"/>
                                      <a:ea typeface="Times New Roman"/>
                                      <a:cs typeface="Times New Roman"/>
                                    </a:rPr>
                                    <m:t>2</m:t>
                                  </m:r>
                                </m:sub>
                              </m:sSub>
                            </m:oMath>
                          </m:oMathPara>
                        </a14:m>
                        <a:endParaRPr lang="es-EC" sz="1200" b="1">
                          <a:effectLst/>
                          <a:latin typeface="Arial"/>
                          <a:ea typeface="Times New Roman"/>
                          <a:cs typeface="Times New Roman"/>
                        </a:endParaRPr>
                      </a:p>
                    </p:txBody>
                  </p:sp>
                </mc:Choice>
                <mc:Fallback xmlns="">
                  <p:sp>
                    <p:nvSpPr>
                      <p:cNvPr id="31" name="376 Cuadro de texto"/>
                      <p:cNvSpPr txBox="1">
                        <a:spLocks noRot="1" noChangeAspect="1" noMove="1" noResize="1" noEditPoints="1" noAdjustHandles="1" noChangeArrowheads="1" noChangeShapeType="1" noTextEdit="1"/>
                      </p:cNvSpPr>
                      <p:nvPr/>
                    </p:nvSpPr>
                    <p:spPr>
                      <a:xfrm>
                        <a:off x="172528" y="232913"/>
                        <a:ext cx="232410" cy="301625"/>
                      </a:xfrm>
                      <a:prstGeom prst="rect">
                        <a:avLst/>
                      </a:prstGeom>
                      <a:blipFill rotWithShape="1">
                        <a:blip r:embed="rId13"/>
                        <a:stretch>
                          <a:fillRect r="-5263"/>
                        </a:stretch>
                      </a:blipFill>
                      <a:ln w="6350">
                        <a:noFill/>
                      </a:ln>
                      <a:effectLst/>
                    </p:spPr>
                    <p:txBody>
                      <a:bodyPr/>
                      <a:lstStyle/>
                      <a:p>
                        <a:r>
                          <a:rPr lang="es-EC">
                            <a:noFill/>
                          </a:rPr>
                          <a:t> </a:t>
                        </a:r>
                      </a:p>
                    </p:txBody>
                  </p:sp>
                </mc:Fallback>
              </mc:AlternateContent>
              <p:cxnSp>
                <p:nvCxnSpPr>
                  <p:cNvPr id="32" name="367 Conector recto de flecha"/>
                  <p:cNvCxnSpPr/>
                  <p:nvPr/>
                </p:nvCxnSpPr>
                <p:spPr>
                  <a:xfrm flipV="1">
                    <a:off x="0" y="0"/>
                    <a:ext cx="724235" cy="439563"/>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grpSp>
        </p:grpSp>
        <p:grpSp>
          <p:nvGrpSpPr>
            <p:cNvPr id="15" name="420 Grupo"/>
            <p:cNvGrpSpPr/>
            <p:nvPr/>
          </p:nvGrpSpPr>
          <p:grpSpPr>
            <a:xfrm>
              <a:off x="2311880" y="0"/>
              <a:ext cx="1164410" cy="612031"/>
              <a:chOff x="0" y="0"/>
              <a:chExt cx="1164410" cy="612031"/>
            </a:xfrm>
          </p:grpSpPr>
          <p:grpSp>
            <p:nvGrpSpPr>
              <p:cNvPr id="16" name="419 Grupo"/>
              <p:cNvGrpSpPr/>
              <p:nvPr/>
            </p:nvGrpSpPr>
            <p:grpSpPr>
              <a:xfrm>
                <a:off x="0" y="163902"/>
                <a:ext cx="1164410" cy="448129"/>
                <a:chOff x="0" y="0"/>
                <a:chExt cx="1164410" cy="448129"/>
              </a:xfrm>
            </p:grpSpPr>
            <p:grpSp>
              <p:nvGrpSpPr>
                <p:cNvPr id="18" name="418 Grupo"/>
                <p:cNvGrpSpPr/>
                <p:nvPr/>
              </p:nvGrpSpPr>
              <p:grpSpPr>
                <a:xfrm>
                  <a:off x="0" y="0"/>
                  <a:ext cx="912698" cy="448129"/>
                  <a:chOff x="0" y="0"/>
                  <a:chExt cx="912698" cy="448129"/>
                </a:xfrm>
              </p:grpSpPr>
              <p:grpSp>
                <p:nvGrpSpPr>
                  <p:cNvPr id="20" name="411 Grupo"/>
                  <p:cNvGrpSpPr/>
                  <p:nvPr/>
                </p:nvGrpSpPr>
                <p:grpSpPr>
                  <a:xfrm>
                    <a:off x="0" y="0"/>
                    <a:ext cx="524510" cy="233680"/>
                    <a:chOff x="0" y="0"/>
                    <a:chExt cx="524701" cy="234220"/>
                  </a:xfrm>
                </p:grpSpPr>
                <p:cxnSp>
                  <p:nvCxnSpPr>
                    <p:cNvPr id="24" name="375 Conector recto"/>
                    <p:cNvCxnSpPr/>
                    <p:nvPr/>
                  </p:nvCxnSpPr>
                  <p:spPr>
                    <a:xfrm flipV="1">
                      <a:off x="0" y="0"/>
                      <a:ext cx="217238" cy="234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389 Conector recto"/>
                    <p:cNvCxnSpPr/>
                    <p:nvPr/>
                  </p:nvCxnSpPr>
                  <p:spPr>
                    <a:xfrm>
                      <a:off x="215660" y="0"/>
                      <a:ext cx="3090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412 Grupo"/>
                  <p:cNvGrpSpPr/>
                  <p:nvPr/>
                </p:nvGrpSpPr>
                <p:grpSpPr>
                  <a:xfrm>
                    <a:off x="388188" y="267419"/>
                    <a:ext cx="524510" cy="180710"/>
                    <a:chOff x="0" y="0"/>
                    <a:chExt cx="524701" cy="181128"/>
                  </a:xfrm>
                </p:grpSpPr>
                <p:cxnSp>
                  <p:nvCxnSpPr>
                    <p:cNvPr id="22" name="414 Conector recto"/>
                    <p:cNvCxnSpPr/>
                    <p:nvPr/>
                  </p:nvCxnSpPr>
                  <p:spPr>
                    <a:xfrm flipV="1">
                      <a:off x="0" y="0"/>
                      <a:ext cx="217238" cy="181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415 Conector recto"/>
                    <p:cNvCxnSpPr/>
                    <p:nvPr/>
                  </p:nvCxnSpPr>
                  <p:spPr>
                    <a:xfrm>
                      <a:off x="215660" y="0"/>
                      <a:ext cx="3090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9" name="417 Cuadro de texto"/>
                    <p:cNvSpPr txBox="1"/>
                    <p:nvPr/>
                  </p:nvSpPr>
                  <p:spPr>
                    <a:xfrm>
                      <a:off x="733245" y="112143"/>
                      <a:ext cx="431165" cy="3009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panose="02040503050406030204" pitchFamily="18" charset="0"/>
                                    <a:ea typeface="Times New Roman"/>
                                    <a:cs typeface="Times New Roman"/>
                                  </a:rPr>
                                </m:ctrlPr>
                              </m:sSubPr>
                              <m:e>
                                <m:r>
                                  <a:rPr lang="es-EC" sz="1200" b="0" i="1">
                                    <a:effectLst/>
                                    <a:latin typeface="Cambria Math"/>
                                    <a:ea typeface="Times New Roman"/>
                                    <a:cs typeface="Times New Roman"/>
                                  </a:rPr>
                                  <m:t>𝑇</m:t>
                                </m:r>
                              </m:e>
                              <m:sub>
                                <m:r>
                                  <a:rPr lang="es-EC" sz="1200" b="0" i="1">
                                    <a:effectLst/>
                                    <a:latin typeface="Cambria Math"/>
                                    <a:ea typeface="Times New Roman"/>
                                    <a:cs typeface="Times New Roman"/>
                                  </a:rPr>
                                  <m:t>𝑠</m:t>
                                </m:r>
                                <m:r>
                                  <a:rPr lang="es-EC" sz="1200" b="0" i="1">
                                    <a:effectLst/>
                                    <a:latin typeface="Cambria Math"/>
                                    <a:ea typeface="Times New Roman"/>
                                    <a:cs typeface="Times New Roman"/>
                                  </a:rPr>
                                  <m:t>,2</m:t>
                                </m:r>
                              </m:sub>
                            </m:sSub>
                          </m:oMath>
                        </m:oMathPara>
                      </a14:m>
                      <a:endParaRPr lang="es-EC" sz="1200" b="1">
                        <a:effectLst/>
                        <a:latin typeface="Arial"/>
                        <a:ea typeface="Times New Roman"/>
                        <a:cs typeface="Times New Roman"/>
                      </a:endParaRPr>
                    </a:p>
                  </p:txBody>
                </p:sp>
              </mc:Choice>
              <mc:Fallback xmlns="">
                <p:sp>
                  <p:nvSpPr>
                    <p:cNvPr id="19" name="417 Cuadro de texto"/>
                    <p:cNvSpPr txBox="1">
                      <a:spLocks noRot="1" noChangeAspect="1" noMove="1" noResize="1" noEditPoints="1" noAdjustHandles="1" noChangeArrowheads="1" noChangeShapeType="1" noTextEdit="1"/>
                    </p:cNvSpPr>
                    <p:nvPr/>
                  </p:nvSpPr>
                  <p:spPr>
                    <a:xfrm>
                      <a:off x="733245" y="112143"/>
                      <a:ext cx="431165" cy="300990"/>
                    </a:xfrm>
                    <a:prstGeom prst="rect">
                      <a:avLst/>
                    </a:prstGeom>
                    <a:blipFill rotWithShape="1">
                      <a:blip r:embed="rId14"/>
                      <a:stretch>
                        <a:fillRect/>
                      </a:stretch>
                    </a:blipFill>
                    <a:ln w="6350">
                      <a:noFill/>
                    </a:ln>
                    <a:effectLst/>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17" name="416 Cuadro de texto"/>
                  <p:cNvSpPr txBox="1"/>
                  <p:nvPr/>
                </p:nvSpPr>
                <p:spPr>
                  <a:xfrm>
                    <a:off x="534837" y="0"/>
                    <a:ext cx="431165" cy="3009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14:m>
                      <m:oMathPara xmlns:m="http://schemas.openxmlformats.org/officeDocument/2006/math">
                        <m:oMathParaPr>
                          <m:jc m:val="centerGroup"/>
                        </m:oMathParaPr>
                        <m:oMath xmlns:m="http://schemas.openxmlformats.org/officeDocument/2006/math">
                          <m:sSub>
                            <m:sSubPr>
                              <m:ctrlPr>
                                <a:rPr lang="es-EC" sz="1200" b="1" i="1">
                                  <a:effectLst/>
                                  <a:latin typeface="Cambria Math" panose="02040503050406030204" pitchFamily="18" charset="0"/>
                                  <a:ea typeface="Times New Roman"/>
                                  <a:cs typeface="Times New Roman"/>
                                </a:rPr>
                              </m:ctrlPr>
                            </m:sSubPr>
                            <m:e>
                              <m:r>
                                <a:rPr lang="es-EC" sz="1200" b="0" i="1">
                                  <a:effectLst/>
                                  <a:latin typeface="Cambria Math"/>
                                  <a:ea typeface="Times New Roman"/>
                                  <a:cs typeface="Times New Roman"/>
                                </a:rPr>
                                <m:t>𝑇</m:t>
                              </m:r>
                            </m:e>
                            <m:sub>
                              <m:r>
                                <a:rPr lang="es-EC" sz="1200" b="0" i="1">
                                  <a:effectLst/>
                                  <a:latin typeface="Cambria Math"/>
                                  <a:ea typeface="Times New Roman"/>
                                  <a:cs typeface="Times New Roman"/>
                                </a:rPr>
                                <m:t>𝑠</m:t>
                              </m:r>
                              <m:r>
                                <a:rPr lang="es-EC" sz="1200" b="0" i="1">
                                  <a:effectLst/>
                                  <a:latin typeface="Cambria Math"/>
                                  <a:ea typeface="Times New Roman"/>
                                  <a:cs typeface="Times New Roman"/>
                                </a:rPr>
                                <m:t>,1</m:t>
                              </m:r>
                            </m:sub>
                          </m:sSub>
                        </m:oMath>
                      </m:oMathPara>
                    </a14:m>
                    <a:endParaRPr lang="es-EC" sz="1200" b="1">
                      <a:effectLst/>
                      <a:latin typeface="Arial"/>
                      <a:ea typeface="Times New Roman"/>
                      <a:cs typeface="Times New Roman"/>
                    </a:endParaRPr>
                  </a:p>
                </p:txBody>
              </p:sp>
            </mc:Choice>
            <mc:Fallback xmlns="">
              <p:sp>
                <p:nvSpPr>
                  <p:cNvPr id="17" name="416 Cuadro de texto"/>
                  <p:cNvSpPr txBox="1">
                    <a:spLocks noRot="1" noChangeAspect="1" noMove="1" noResize="1" noEditPoints="1" noAdjustHandles="1" noChangeArrowheads="1" noChangeShapeType="1" noTextEdit="1"/>
                  </p:cNvSpPr>
                  <p:nvPr/>
                </p:nvSpPr>
                <p:spPr>
                  <a:xfrm>
                    <a:off x="534837" y="0"/>
                    <a:ext cx="431165" cy="300990"/>
                  </a:xfrm>
                  <a:prstGeom prst="rect">
                    <a:avLst/>
                  </a:prstGeom>
                  <a:blipFill rotWithShape="1">
                    <a:blip r:embed="rId15"/>
                    <a:stretch>
                      <a:fillRect/>
                    </a:stretch>
                  </a:blipFill>
                  <a:ln w="6350">
                    <a:noFill/>
                  </a:ln>
                  <a:effectLst/>
                </p:spPr>
                <p:txBody>
                  <a:bodyPr/>
                  <a:lstStyle/>
                  <a:p>
                    <a:r>
                      <a:rPr lang="es-EC">
                        <a:noFill/>
                      </a:rPr>
                      <a:t> </a:t>
                    </a:r>
                  </a:p>
                </p:txBody>
              </p:sp>
            </mc:Fallback>
          </mc:AlternateContent>
        </p:grpSp>
      </p:grpSp>
      <p:grpSp>
        <p:nvGrpSpPr>
          <p:cNvPr id="58" name="378 Grupo"/>
          <p:cNvGrpSpPr/>
          <p:nvPr/>
        </p:nvGrpSpPr>
        <p:grpSpPr>
          <a:xfrm>
            <a:off x="1403648" y="836712"/>
            <a:ext cx="1328420" cy="1785620"/>
            <a:chOff x="0" y="0"/>
            <a:chExt cx="1328617" cy="1786179"/>
          </a:xfrm>
        </p:grpSpPr>
        <p:sp>
          <p:nvSpPr>
            <p:cNvPr id="59" name="379 Cilindro"/>
            <p:cNvSpPr/>
            <p:nvPr/>
          </p:nvSpPr>
          <p:spPr>
            <a:xfrm rot="5400000">
              <a:off x="276324" y="207034"/>
              <a:ext cx="775969" cy="1328617"/>
            </a:xfrm>
            <a:prstGeom prst="ca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nvGrpSpPr>
            <p:cNvPr id="60" name="380 Grupo"/>
            <p:cNvGrpSpPr/>
            <p:nvPr/>
          </p:nvGrpSpPr>
          <p:grpSpPr>
            <a:xfrm>
              <a:off x="509238" y="0"/>
              <a:ext cx="793630" cy="1786179"/>
              <a:chOff x="0" y="0"/>
              <a:chExt cx="793630" cy="1786179"/>
            </a:xfrm>
          </p:grpSpPr>
          <p:sp>
            <p:nvSpPr>
              <p:cNvPr id="61" name="381 Cuadro de texto"/>
              <p:cNvSpPr txBox="1"/>
              <p:nvPr/>
            </p:nvSpPr>
            <p:spPr>
              <a:xfrm>
                <a:off x="396815" y="1345836"/>
                <a:ext cx="396815" cy="44034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1000"/>
                  </a:spcBef>
                  <a:spcAft>
                    <a:spcPts val="0"/>
                  </a:spcAft>
                </a:pPr>
                <a:r>
                  <a:rPr lang="es-ES" sz="1200" b="1">
                    <a:effectLst/>
                    <a:latin typeface="Arial"/>
                    <a:ea typeface="Times New Roman"/>
                    <a:cs typeface="Times New Roman"/>
                  </a:rPr>
                  <a:t>Ts</a:t>
                </a:r>
                <a:endParaRPr lang="es-EC" sz="1200" b="1">
                  <a:effectLst/>
                  <a:latin typeface="Arial"/>
                  <a:ea typeface="Times New Roman"/>
                  <a:cs typeface="Times New Roman"/>
                </a:endParaRPr>
              </a:p>
            </p:txBody>
          </p:sp>
          <p:grpSp>
            <p:nvGrpSpPr>
              <p:cNvPr id="62" name="382 Grupo"/>
              <p:cNvGrpSpPr/>
              <p:nvPr/>
            </p:nvGrpSpPr>
            <p:grpSpPr>
              <a:xfrm>
                <a:off x="0" y="0"/>
                <a:ext cx="457200" cy="1449896"/>
                <a:chOff x="0" y="0"/>
                <a:chExt cx="457200" cy="1449896"/>
              </a:xfrm>
            </p:grpSpPr>
            <p:grpSp>
              <p:nvGrpSpPr>
                <p:cNvPr id="63" name="383 Grupo"/>
                <p:cNvGrpSpPr/>
                <p:nvPr/>
              </p:nvGrpSpPr>
              <p:grpSpPr>
                <a:xfrm>
                  <a:off x="86264" y="1147293"/>
                  <a:ext cx="370936" cy="302603"/>
                  <a:chOff x="0" y="-20"/>
                  <a:chExt cx="190326" cy="302603"/>
                </a:xfrm>
              </p:grpSpPr>
              <p:cxnSp>
                <p:nvCxnSpPr>
                  <p:cNvPr id="65" name="384 Conector recto"/>
                  <p:cNvCxnSpPr/>
                  <p:nvPr/>
                </p:nvCxnSpPr>
                <p:spPr>
                  <a:xfrm rot="5400000">
                    <a:off x="95163" y="207417"/>
                    <a:ext cx="0" cy="1903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8" name="385 Conector recto"/>
                  <p:cNvCxnSpPr/>
                  <p:nvPr/>
                </p:nvCxnSpPr>
                <p:spPr>
                  <a:xfrm>
                    <a:off x="272" y="-20"/>
                    <a:ext cx="0" cy="302603"/>
                  </a:xfrm>
                  <a:prstGeom prst="line">
                    <a:avLst/>
                  </a:prstGeom>
                  <a:ln w="12700">
                    <a:solidFill>
                      <a:schemeClr val="tx1"/>
                    </a:solidFill>
                    <a:headEnd type="oval"/>
                  </a:ln>
                </p:spPr>
                <p:style>
                  <a:lnRef idx="1">
                    <a:schemeClr val="dk1"/>
                  </a:lnRef>
                  <a:fillRef idx="0">
                    <a:schemeClr val="dk1"/>
                  </a:fillRef>
                  <a:effectRef idx="0">
                    <a:schemeClr val="dk1"/>
                  </a:effectRef>
                  <a:fontRef idx="minor">
                    <a:schemeClr val="tx1"/>
                  </a:fontRef>
                </p:style>
              </p:cxnSp>
            </p:grpSp>
            <p:sp>
              <p:nvSpPr>
                <p:cNvPr id="64" name="386 Cuadro de texto"/>
                <p:cNvSpPr txBox="1"/>
                <p:nvPr/>
              </p:nvSpPr>
              <p:spPr>
                <a:xfrm>
                  <a:off x="0" y="0"/>
                  <a:ext cx="456796" cy="37084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Bef>
                      <a:spcPts val="1000"/>
                    </a:spcBef>
                    <a:spcAft>
                      <a:spcPts val="0"/>
                    </a:spcAft>
                  </a:pPr>
                  <a:r>
                    <a:rPr lang="es-ES" sz="1200" b="1">
                      <a:effectLst/>
                      <a:latin typeface="Arial"/>
                      <a:ea typeface="Times New Roman"/>
                      <a:cs typeface="Times New Roman"/>
                    </a:rPr>
                    <a:t>T</a:t>
                  </a:r>
                  <a:r>
                    <a:rPr lang="es-ES" sz="1200" b="1">
                      <a:effectLst/>
                      <a:latin typeface="Cambria Math"/>
                      <a:ea typeface="Times New Roman"/>
                      <a:cs typeface="Times New Roman"/>
                    </a:rPr>
                    <a:t>∞</a:t>
                  </a:r>
                  <a:endParaRPr lang="es-EC" sz="1200" b="1">
                    <a:effectLst/>
                    <a:latin typeface="Arial"/>
                    <a:ea typeface="Times New Roman"/>
                    <a:cs typeface="Times New Roman"/>
                  </a:endParaRPr>
                </a:p>
              </p:txBody>
            </p:sp>
          </p:grpSp>
        </p:grpSp>
      </p:grpSp>
    </p:spTree>
    <p:extLst>
      <p:ext uri="{BB962C8B-B14F-4D97-AF65-F5344CB8AC3E}">
        <p14:creationId xmlns:p14="http://schemas.microsoft.com/office/powerpoint/2010/main" val="3360089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8" name="2 Marcador de contenido"/>
              <p:cNvSpPr txBox="1">
                <a:spLocks/>
              </p:cNvSpPr>
              <p:nvPr/>
            </p:nvSpPr>
            <p:spPr>
              <a:xfrm>
                <a:off x="395536" y="580847"/>
                <a:ext cx="8229600" cy="5800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b="1" dirty="0" smtClean="0">
                    <a:solidFill>
                      <a:srgbClr val="FF0000"/>
                    </a:solidFill>
                  </a:rPr>
                  <a:t>PÉRDIDAS DE CALOR</a:t>
                </a:r>
              </a:p>
              <a:p>
                <a:pPr marL="0" indent="0">
                  <a:buNone/>
                </a:pPr>
                <a:endParaRPr lang="es-EC" sz="2400" b="1" dirty="0" smtClean="0"/>
              </a:p>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s-EC" sz="2000" b="1" i="1">
                              <a:latin typeface="Cambria Math" panose="02040503050406030204" pitchFamily="18" charset="0"/>
                            </a:rPr>
                          </m:ctrlPr>
                        </m:sSubPr>
                        <m:e>
                          <m:r>
                            <a:rPr lang="es-EC" sz="2000" b="1" i="1">
                              <a:latin typeface="Cambria Math"/>
                            </a:rPr>
                            <m:t>𝑸</m:t>
                          </m:r>
                        </m:e>
                        <m:sub>
                          <m:r>
                            <a:rPr lang="es-EC" sz="2000" b="1" i="1">
                              <a:latin typeface="Cambria Math"/>
                            </a:rPr>
                            <m:t>𝒑</m:t>
                          </m:r>
                          <m:r>
                            <a:rPr lang="es-EC" sz="2000" b="1" i="1">
                              <a:latin typeface="Cambria Math"/>
                            </a:rPr>
                            <m:t>é</m:t>
                          </m:r>
                          <m:r>
                            <a:rPr lang="es-EC" sz="2000" b="1" i="1">
                              <a:latin typeface="Cambria Math"/>
                            </a:rPr>
                            <m:t>𝒓𝒅𝒊𝒅𝒂𝒔</m:t>
                          </m:r>
                          <m:r>
                            <a:rPr lang="es-EC" sz="2000" b="1" i="1">
                              <a:latin typeface="Cambria Math"/>
                            </a:rPr>
                            <m:t>,</m:t>
                          </m:r>
                          <m:r>
                            <a:rPr lang="es-EC" sz="2000" b="1" i="1">
                              <a:latin typeface="Cambria Math"/>
                            </a:rPr>
                            <m:t>𝒄𝒂𝒍𝒐𝒓</m:t>
                          </m:r>
                        </m:sub>
                      </m:sSub>
                      <m:r>
                        <a:rPr lang="es-EC" sz="2000" b="1" i="1">
                          <a:latin typeface="Cambria Math"/>
                        </a:rPr>
                        <m:t>=</m:t>
                      </m:r>
                      <m:sSub>
                        <m:sSubPr>
                          <m:ctrlPr>
                            <a:rPr lang="es-EC" sz="2000" b="1" i="1">
                              <a:latin typeface="Cambria Math" panose="02040503050406030204" pitchFamily="18" charset="0"/>
                            </a:rPr>
                          </m:ctrlPr>
                        </m:sSubPr>
                        <m:e>
                          <m:r>
                            <a:rPr lang="es-EC" sz="2000" b="1" i="1">
                              <a:latin typeface="Cambria Math"/>
                            </a:rPr>
                            <m:t>𝑬</m:t>
                          </m:r>
                        </m:e>
                        <m:sub>
                          <m:r>
                            <a:rPr lang="es-EC" sz="2000" b="1" i="1">
                              <a:latin typeface="Cambria Math"/>
                            </a:rPr>
                            <m:t>𝒗𝒂𝒑𝒐𝒓</m:t>
                          </m:r>
                        </m:sub>
                      </m:sSub>
                      <m:r>
                        <a:rPr lang="es-EC" sz="2000" b="1" i="1">
                          <a:latin typeface="Cambria Math"/>
                        </a:rPr>
                        <m:t>−</m:t>
                      </m:r>
                      <m:d>
                        <m:dPr>
                          <m:ctrlPr>
                            <a:rPr lang="es-EC" sz="2000" b="1" i="1">
                              <a:latin typeface="Cambria Math" panose="02040503050406030204" pitchFamily="18" charset="0"/>
                            </a:rPr>
                          </m:ctrlPr>
                        </m:dPr>
                        <m:e>
                          <m:sSub>
                            <m:sSubPr>
                              <m:ctrlPr>
                                <a:rPr lang="es-EC" sz="2000" b="1" i="1">
                                  <a:latin typeface="Cambria Math" panose="02040503050406030204" pitchFamily="18" charset="0"/>
                                </a:rPr>
                              </m:ctrlPr>
                            </m:sSubPr>
                            <m:e>
                              <m:r>
                                <a:rPr lang="es-ES" sz="2000" b="1" i="1">
                                  <a:latin typeface="Cambria Math"/>
                                </a:rPr>
                                <m:t>𝑸</m:t>
                              </m:r>
                            </m:e>
                            <m:sub>
                              <m:r>
                                <a:rPr lang="es-ES" sz="2000" b="1" i="1">
                                  <a:latin typeface="Cambria Math"/>
                                </a:rPr>
                                <m:t>𝒍𝒂𝒗𝒂𝒏𝒅𝒆𝒓</m:t>
                              </m:r>
                              <m:r>
                                <a:rPr lang="es-ES" sz="2000" b="1" i="1">
                                  <a:latin typeface="Cambria Math"/>
                                </a:rPr>
                                <m:t>í</m:t>
                              </m:r>
                              <m:r>
                                <a:rPr lang="es-ES" sz="2000" b="1" i="1">
                                  <a:latin typeface="Cambria Math"/>
                                </a:rPr>
                                <m:t>𝒂</m:t>
                              </m:r>
                            </m:sub>
                          </m:sSub>
                          <m:r>
                            <a:rPr lang="es-EC" sz="2000" b="1" i="1">
                              <a:latin typeface="Cambria Math"/>
                            </a:rPr>
                            <m:t>+</m:t>
                          </m:r>
                          <m:sSub>
                            <m:sSubPr>
                              <m:ctrlPr>
                                <a:rPr lang="es-EC" sz="2000" b="1" i="1">
                                  <a:latin typeface="Cambria Math" panose="02040503050406030204" pitchFamily="18" charset="0"/>
                                </a:rPr>
                              </m:ctrlPr>
                            </m:sSubPr>
                            <m:e>
                              <m:r>
                                <a:rPr lang="es-ES" sz="2000" b="1" i="1">
                                  <a:latin typeface="Cambria Math"/>
                                </a:rPr>
                                <m:t>𝑸</m:t>
                              </m:r>
                            </m:e>
                            <m:sub>
                              <m:r>
                                <a:rPr lang="es-ES" sz="2000" b="1" i="1">
                                  <a:latin typeface="Cambria Math"/>
                                </a:rPr>
                                <m:t>𝒄𝒐𝒄𝒊𝒏𝒂</m:t>
                              </m:r>
                            </m:sub>
                          </m:sSub>
                          <m:r>
                            <a:rPr lang="es-EC" sz="2000" b="1" i="1">
                              <a:latin typeface="Cambria Math"/>
                            </a:rPr>
                            <m:t>+</m:t>
                          </m:r>
                          <m:sSub>
                            <m:sSubPr>
                              <m:ctrlPr>
                                <a:rPr lang="es-EC" sz="2000" b="1" i="1">
                                  <a:latin typeface="Cambria Math" panose="02040503050406030204" pitchFamily="18" charset="0"/>
                                </a:rPr>
                              </m:ctrlPr>
                            </m:sSubPr>
                            <m:e>
                              <m:r>
                                <a:rPr lang="es-ES" sz="2000" b="1" i="1">
                                  <a:latin typeface="Cambria Math"/>
                                </a:rPr>
                                <m:t>𝑸</m:t>
                              </m:r>
                            </m:e>
                            <m:sub>
                              <m:r>
                                <a:rPr lang="es-ES" sz="2000" b="1" i="1">
                                  <a:latin typeface="Cambria Math"/>
                                </a:rPr>
                                <m:t>𝒆𝒔𝒕𝒆𝒓𝒊𝒍𝒊𝒛𝒂𝒄𝒊</m:t>
                              </m:r>
                              <m:r>
                                <a:rPr lang="es-ES" sz="2000" b="1" i="1">
                                  <a:latin typeface="Cambria Math"/>
                                </a:rPr>
                                <m:t>ó</m:t>
                              </m:r>
                              <m:r>
                                <a:rPr lang="es-ES" sz="2000" b="1" i="1">
                                  <a:latin typeface="Cambria Math"/>
                                </a:rPr>
                                <m:t>𝒏</m:t>
                              </m:r>
                            </m:sub>
                          </m:sSub>
                          <m:r>
                            <a:rPr lang="es-EC" sz="2000" b="1" i="1">
                              <a:latin typeface="Cambria Math"/>
                            </a:rPr>
                            <m:t>+</m:t>
                          </m:r>
                          <m:sSub>
                            <m:sSubPr>
                              <m:ctrlPr>
                                <a:rPr lang="es-EC" sz="2000" b="1" i="1">
                                  <a:latin typeface="Cambria Math" panose="02040503050406030204" pitchFamily="18" charset="0"/>
                                </a:rPr>
                              </m:ctrlPr>
                            </m:sSubPr>
                            <m:e>
                              <m:r>
                                <a:rPr lang="es-ES" sz="2000" b="1" i="1">
                                  <a:latin typeface="Cambria Math"/>
                                </a:rPr>
                                <m:t>𝑸</m:t>
                              </m:r>
                            </m:e>
                            <m:sub>
                              <m:r>
                                <a:rPr lang="es-ES" sz="2000" b="1" i="1">
                                  <a:latin typeface="Cambria Math"/>
                                </a:rPr>
                                <m:t>𝑨𝑪𝑺</m:t>
                              </m:r>
                            </m:sub>
                          </m:sSub>
                          <m:r>
                            <a:rPr lang="es-ES" sz="2000" b="1" i="1">
                              <a:latin typeface="Cambria Math"/>
                            </a:rPr>
                            <m:t>+</m:t>
                          </m:r>
                          <m:sSub>
                            <m:sSubPr>
                              <m:ctrlPr>
                                <a:rPr lang="es-EC" sz="2000" b="1" i="1">
                                  <a:latin typeface="Cambria Math" panose="02040503050406030204" pitchFamily="18" charset="0"/>
                                </a:rPr>
                              </m:ctrlPr>
                            </m:sSubPr>
                            <m:e>
                              <m:r>
                                <a:rPr lang="es-ES" sz="2000" b="1" i="1">
                                  <a:latin typeface="Cambria Math"/>
                                </a:rPr>
                                <m:t>𝑬</m:t>
                              </m:r>
                            </m:e>
                            <m:sub>
                              <m:r>
                                <a:rPr lang="es-ES" sz="2000" b="1" i="1">
                                  <a:latin typeface="Cambria Math"/>
                                </a:rPr>
                                <m:t>𝒇𝒖𝒈𝒂𝒔</m:t>
                              </m:r>
                            </m:sub>
                          </m:sSub>
                          <m:r>
                            <a:rPr lang="es-ES" sz="2000" b="1" i="1">
                              <a:latin typeface="Cambria Math"/>
                            </a:rPr>
                            <m:t>+</m:t>
                          </m:r>
                          <m:sSub>
                            <m:sSubPr>
                              <m:ctrlPr>
                                <a:rPr lang="es-EC" sz="2000" b="1" i="1">
                                  <a:latin typeface="Cambria Math" panose="02040503050406030204" pitchFamily="18" charset="0"/>
                                </a:rPr>
                              </m:ctrlPr>
                            </m:sSubPr>
                            <m:e>
                              <m:r>
                                <a:rPr lang="es-ES" sz="2000" b="1" i="1">
                                  <a:latin typeface="Cambria Math"/>
                                </a:rPr>
                                <m:t>𝑬</m:t>
                              </m:r>
                            </m:e>
                            <m:sub>
                              <m:r>
                                <a:rPr lang="es-ES" sz="2000" b="1" i="1">
                                  <a:latin typeface="Cambria Math"/>
                                </a:rPr>
                                <m:t>𝒄𝒐𝒏𝒅𝒆𝒏𝒔𝒂𝒅𝒐</m:t>
                              </m:r>
                            </m:sub>
                          </m:sSub>
                        </m:e>
                      </m:d>
                      <m:r>
                        <a:rPr lang="es-EC" sz="2000" b="1" i="1">
                          <a:latin typeface="Cambria Math"/>
                        </a:rPr>
                        <m:t> , </m:t>
                      </m:r>
                      <m:r>
                        <a:rPr lang="es-EC" sz="2000" b="1" i="1">
                          <a:latin typeface="Cambria Math"/>
                        </a:rPr>
                        <m:t>𝑱</m:t>
                      </m:r>
                    </m:oMath>
                  </m:oMathPara>
                </a14:m>
                <a:endParaRPr lang="es-EC" sz="2000" b="1" dirty="0" smtClean="0"/>
              </a:p>
              <a:p>
                <a:pPr marL="0" indent="0">
                  <a:buFont typeface="Arial" pitchFamily="34" charset="0"/>
                  <a:buNone/>
                </a:pPr>
                <a:endParaRPr lang="es-EC" sz="2800" b="1" dirty="0" smtClean="0"/>
              </a:p>
              <a:p>
                <a:r>
                  <a:rPr lang="es-ES" sz="2400" b="1" dirty="0">
                    <a:solidFill>
                      <a:srgbClr val="FF0000"/>
                    </a:solidFill>
                  </a:rPr>
                  <a:t>PÉRDIDAS DE </a:t>
                </a:r>
                <a:r>
                  <a:rPr lang="es-ES" sz="2400" b="1" dirty="0" smtClean="0">
                    <a:solidFill>
                      <a:srgbClr val="FF0000"/>
                    </a:solidFill>
                  </a:rPr>
                  <a:t>CALOR INDETERMINADAS</a:t>
                </a:r>
              </a:p>
              <a:p>
                <a:pPr marL="0" indent="0">
                  <a:buNone/>
                </a:pPr>
                <a:endParaRPr lang="es-ES" sz="2400" b="1" dirty="0" smtClean="0"/>
              </a:p>
              <a:p>
                <a:pPr marL="0" indent="0">
                  <a:buNone/>
                </a:pPr>
                <a14:m>
                  <m:oMathPara xmlns:m="http://schemas.openxmlformats.org/officeDocument/2006/math">
                    <m:oMathParaPr>
                      <m:jc m:val="centerGroup"/>
                    </m:oMathParaPr>
                    <m:oMath xmlns:m="http://schemas.openxmlformats.org/officeDocument/2006/math">
                      <m:sSub>
                        <m:sSubPr>
                          <m:ctrlPr>
                            <a:rPr lang="es-EC" sz="1800" b="1" i="1">
                              <a:latin typeface="Cambria Math" panose="02040503050406030204" pitchFamily="18" charset="0"/>
                            </a:rPr>
                          </m:ctrlPr>
                        </m:sSubPr>
                        <m:e>
                          <m:r>
                            <a:rPr lang="es-EC" sz="1800" b="1" i="1">
                              <a:latin typeface="Cambria Math"/>
                            </a:rPr>
                            <m:t>𝑸</m:t>
                          </m:r>
                        </m:e>
                        <m:sub>
                          <m:r>
                            <a:rPr lang="es-EC" sz="1800" b="1" i="1">
                              <a:latin typeface="Cambria Math"/>
                            </a:rPr>
                            <m:t>𝒊𝒏𝒅𝒆𝒕𝒆𝒓𝒎𝒊𝒏𝒂𝒅𝒂𝒔</m:t>
                          </m:r>
                        </m:sub>
                      </m:sSub>
                      <m:r>
                        <a:rPr lang="es-EC" sz="1800" b="1" i="1">
                          <a:latin typeface="Cambria Math"/>
                        </a:rPr>
                        <m:t>=</m:t>
                      </m:r>
                      <m:sSub>
                        <m:sSubPr>
                          <m:ctrlPr>
                            <a:rPr lang="es-EC" sz="1800" b="1" i="1">
                              <a:latin typeface="Cambria Math" panose="02040503050406030204" pitchFamily="18" charset="0"/>
                            </a:rPr>
                          </m:ctrlPr>
                        </m:sSubPr>
                        <m:e>
                          <m:r>
                            <a:rPr lang="es-EC" sz="1800" b="1" i="1">
                              <a:latin typeface="Cambria Math"/>
                            </a:rPr>
                            <m:t>𝑸</m:t>
                          </m:r>
                        </m:e>
                        <m:sub>
                          <m:r>
                            <a:rPr lang="es-EC" sz="1800" b="1" i="1">
                              <a:latin typeface="Cambria Math"/>
                            </a:rPr>
                            <m:t>𝒑</m:t>
                          </m:r>
                          <m:r>
                            <a:rPr lang="es-EC" sz="1800" b="1" i="1">
                              <a:latin typeface="Cambria Math"/>
                            </a:rPr>
                            <m:t>é</m:t>
                          </m:r>
                          <m:r>
                            <a:rPr lang="es-EC" sz="1800" b="1" i="1">
                              <a:latin typeface="Cambria Math"/>
                            </a:rPr>
                            <m:t>𝒓𝒅𝒊𝒅𝒂𝒔</m:t>
                          </m:r>
                          <m:r>
                            <a:rPr lang="es-EC" sz="1800" b="1" i="1">
                              <a:latin typeface="Cambria Math"/>
                            </a:rPr>
                            <m:t>,</m:t>
                          </m:r>
                          <m:r>
                            <a:rPr lang="es-EC" sz="1800" b="1" i="1">
                              <a:latin typeface="Cambria Math"/>
                            </a:rPr>
                            <m:t>𝒄𝒂𝒍𝒐𝒓</m:t>
                          </m:r>
                        </m:sub>
                      </m:sSub>
                      <m:r>
                        <a:rPr lang="es-ES" sz="1800" b="1" i="1">
                          <a:latin typeface="Cambria Math"/>
                        </a:rPr>
                        <m:t>    −</m:t>
                      </m:r>
                      <m:d>
                        <m:dPr>
                          <m:ctrlPr>
                            <a:rPr lang="es-EC" sz="1800" b="1" i="1">
                              <a:latin typeface="Cambria Math" panose="02040503050406030204" pitchFamily="18" charset="0"/>
                            </a:rPr>
                          </m:ctrlPr>
                        </m:dPr>
                        <m:e>
                          <m:sSub>
                            <m:sSubPr>
                              <m:ctrlPr>
                                <a:rPr lang="es-EC" sz="1800" b="1" i="1" smtClean="0">
                                  <a:latin typeface="Cambria Math" panose="02040503050406030204" pitchFamily="18" charset="0"/>
                                </a:rPr>
                              </m:ctrlPr>
                            </m:sSubPr>
                            <m:e>
                              <m:r>
                                <a:rPr lang="es-EC" sz="1800" b="1" i="1">
                                  <a:latin typeface="Cambria Math"/>
                                </a:rPr>
                                <m:t>𝑸</m:t>
                              </m:r>
                            </m:e>
                            <m:sub>
                              <m:r>
                                <a:rPr lang="es-EC" sz="1800" b="1" i="1">
                                  <a:latin typeface="Cambria Math"/>
                                </a:rPr>
                                <m:t>𝒕𝒖𝒃</m:t>
                              </m:r>
                              <m:r>
                                <a:rPr lang="es-EC" sz="1800" b="1" i="1">
                                  <a:latin typeface="Cambria Math"/>
                                </a:rPr>
                                <m:t>,</m:t>
                              </m:r>
                              <m:r>
                                <a:rPr lang="es-EC" sz="1800" b="1" i="1">
                                  <a:latin typeface="Cambria Math"/>
                                </a:rPr>
                                <m:t>𝒗𝒂𝒑𝒐𝒓</m:t>
                              </m:r>
                            </m:sub>
                          </m:sSub>
                          <m:r>
                            <a:rPr lang="es-ES" sz="1800" b="1" i="1">
                              <a:latin typeface="Cambria Math"/>
                            </a:rPr>
                            <m:t>+</m:t>
                          </m:r>
                          <m:sSub>
                            <m:sSubPr>
                              <m:ctrlPr>
                                <a:rPr lang="es-EC" sz="1800" b="1" i="1">
                                  <a:latin typeface="Cambria Math" panose="02040503050406030204" pitchFamily="18" charset="0"/>
                                </a:rPr>
                              </m:ctrlPr>
                            </m:sSubPr>
                            <m:e>
                              <m:sSub>
                                <m:sSubPr>
                                  <m:ctrlPr>
                                    <a:rPr lang="es-EC" sz="1800" b="1" i="1">
                                      <a:latin typeface="Cambria Math" panose="02040503050406030204" pitchFamily="18" charset="0"/>
                                    </a:rPr>
                                  </m:ctrlPr>
                                </m:sSubPr>
                                <m:e>
                                  <m:r>
                                    <a:rPr lang="es-EC" sz="1800" b="1" i="1">
                                      <a:latin typeface="Cambria Math"/>
                                    </a:rPr>
                                    <m:t>𝑸</m:t>
                                  </m:r>
                                </m:e>
                                <m:sub>
                                  <m:r>
                                    <a:rPr lang="es-EC" sz="1800" b="1" i="1">
                                      <a:latin typeface="Cambria Math"/>
                                    </a:rPr>
                                    <m:t>𝒄𝒂𝒃𝒆𝒛𝒂𝒍</m:t>
                                  </m:r>
                                </m:sub>
                              </m:sSub>
                              <m:r>
                                <a:rPr lang="es-EC" sz="1800" b="1" i="1">
                                  <a:latin typeface="Cambria Math"/>
                                </a:rPr>
                                <m:t>+</m:t>
                              </m:r>
                              <m:sSub>
                                <m:sSubPr>
                                  <m:ctrlPr>
                                    <a:rPr lang="es-EC" sz="1800" b="1" i="1">
                                      <a:latin typeface="Cambria Math" panose="02040503050406030204" pitchFamily="18" charset="0"/>
                                    </a:rPr>
                                  </m:ctrlPr>
                                </m:sSubPr>
                                <m:e>
                                  <m:r>
                                    <a:rPr lang="es-EC" sz="1800" b="1" i="1">
                                      <a:latin typeface="Cambria Math"/>
                                    </a:rPr>
                                    <m:t>𝑸</m:t>
                                  </m:r>
                                </m:e>
                                <m:sub>
                                  <m:r>
                                    <a:rPr lang="es-EC" sz="1800" b="1" i="1">
                                      <a:latin typeface="Cambria Math"/>
                                    </a:rPr>
                                    <m:t>𝒕𝒂𝒏𝒒𝒖𝒆</m:t>
                                  </m:r>
                                  <m:r>
                                    <a:rPr lang="es-EC" sz="1800" b="1" i="1">
                                      <a:latin typeface="Cambria Math"/>
                                    </a:rPr>
                                    <m:t>,</m:t>
                                  </m:r>
                                  <m:r>
                                    <a:rPr lang="es-EC" sz="1800" b="1" i="1">
                                      <a:latin typeface="Cambria Math"/>
                                    </a:rPr>
                                    <m:t>𝒄𝒐𝒏𝒅𝒆𝒏𝒔𝒂𝒅𝒐</m:t>
                                  </m:r>
                                </m:sub>
                              </m:sSub>
                              <m:r>
                                <a:rPr lang="es-EC" sz="1800" b="1" i="1">
                                  <a:latin typeface="Cambria Math"/>
                                </a:rPr>
                                <m:t>+</m:t>
                              </m:r>
                              <m:r>
                                <a:rPr lang="es-EC" sz="1800" b="1" i="1">
                                  <a:latin typeface="Cambria Math"/>
                                </a:rPr>
                                <m:t>𝑸</m:t>
                              </m:r>
                            </m:e>
                            <m:sub>
                              <m:r>
                                <a:rPr lang="es-EC" sz="1800" b="1" i="1">
                                  <a:latin typeface="Cambria Math"/>
                                </a:rPr>
                                <m:t>𝒐𝒕𝒓𝒂𝒔</m:t>
                              </m:r>
                              <m:r>
                                <a:rPr lang="es-EC" sz="1800" b="1" i="1">
                                  <a:latin typeface="Cambria Math"/>
                                </a:rPr>
                                <m:t>,</m:t>
                              </m:r>
                              <m:r>
                                <a:rPr lang="es-EC" sz="1800" b="1" i="1">
                                  <a:latin typeface="Cambria Math"/>
                                </a:rPr>
                                <m:t>𝒑𝒆𝒓𝒅𝒊𝒅𝒂𝒔</m:t>
                              </m:r>
                            </m:sub>
                          </m:sSub>
                        </m:e>
                      </m:d>
                      <m:r>
                        <a:rPr lang="es-EC" sz="1800" b="1" i="1">
                          <a:latin typeface="Cambria Math"/>
                        </a:rPr>
                        <m:t> , </m:t>
                      </m:r>
                      <m:r>
                        <a:rPr lang="es-EC" sz="1800" b="1" i="1">
                          <a:latin typeface="Cambria Math"/>
                        </a:rPr>
                        <m:t>𝑱</m:t>
                      </m:r>
                    </m:oMath>
                  </m:oMathPara>
                </a14:m>
                <a:endParaRPr lang="es-ES" sz="1800" b="1" dirty="0" smtClean="0"/>
              </a:p>
              <a:p>
                <a:pPr marL="0" indent="0">
                  <a:buNone/>
                </a:pPr>
                <a:endParaRPr lang="es-EC" b="1" dirty="0"/>
              </a:p>
              <a:p>
                <a:pPr marL="0" indent="0">
                  <a:buFont typeface="Arial" pitchFamily="34" charset="0"/>
                  <a:buNone/>
                </a:pPr>
                <a:endParaRPr lang="es-EC" dirty="0"/>
              </a:p>
            </p:txBody>
          </p:sp>
        </mc:Choice>
        <mc:Fallback xmlns="">
          <p:sp>
            <p:nvSpPr>
              <p:cNvPr id="8" name="2 Marcador de contenido"/>
              <p:cNvSpPr txBox="1">
                <a:spLocks noRot="1" noChangeAspect="1" noMove="1" noResize="1" noEditPoints="1" noAdjustHandles="1" noChangeArrowheads="1" noChangeShapeType="1" noTextEdit="1"/>
              </p:cNvSpPr>
              <p:nvPr/>
            </p:nvSpPr>
            <p:spPr>
              <a:xfrm>
                <a:off x="395536" y="580847"/>
                <a:ext cx="8229600" cy="5800481"/>
              </a:xfrm>
              <a:prstGeom prst="rect">
                <a:avLst/>
              </a:prstGeom>
              <a:blipFill rotWithShape="0">
                <a:blip r:embed="rId4"/>
                <a:stretch>
                  <a:fillRect l="-1037" t="-840"/>
                </a:stretch>
              </a:blipFill>
            </p:spPr>
            <p:txBody>
              <a:bodyPr/>
              <a:lstStyle/>
              <a:p>
                <a:r>
                  <a:rPr lang="es-EC">
                    <a:noFill/>
                  </a:rPr>
                  <a:t> </a:t>
                </a:r>
              </a:p>
            </p:txBody>
          </p:sp>
        </mc:Fallback>
      </mc:AlternateContent>
    </p:spTree>
    <p:extLst>
      <p:ext uri="{BB962C8B-B14F-4D97-AF65-F5344CB8AC3E}">
        <p14:creationId xmlns:p14="http://schemas.microsoft.com/office/powerpoint/2010/main" val="127499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229600" cy="1143000"/>
          </a:xfrm>
        </p:spPr>
        <p:txBody>
          <a:bodyPr>
            <a:noAutofit/>
          </a:bodyPr>
          <a:lstStyle/>
          <a:p>
            <a:r>
              <a:rPr lang="es-EC" sz="3200" b="1" dirty="0" smtClean="0"/>
              <a:t>4. LÍNEA BASE DEL SISTEMA TÉRMICO DEL HOSPITAL – AÑO 2013</a:t>
            </a:r>
            <a:endParaRPr lang="es-EC" sz="3200" b="1" dirty="0"/>
          </a:p>
        </p:txBody>
      </p:sp>
      <p:sp>
        <p:nvSpPr>
          <p:cNvPr id="3" name="2 Marcador de contenido"/>
          <p:cNvSpPr>
            <a:spLocks noGrp="1"/>
          </p:cNvSpPr>
          <p:nvPr>
            <p:ph idx="1"/>
          </p:nvPr>
        </p:nvSpPr>
        <p:spPr/>
        <p:txBody>
          <a:bodyPr>
            <a:normAutofit/>
          </a:bodyPr>
          <a:lstStyle/>
          <a:p>
            <a:r>
              <a:rPr lang="es-ES" sz="2400" dirty="0"/>
              <a:t>La caldera funciona de lunes a </a:t>
            </a:r>
            <a:r>
              <a:rPr lang="es-ES" sz="2400" dirty="0" smtClean="0"/>
              <a:t>domingo de </a:t>
            </a:r>
            <a:r>
              <a:rPr lang="es-ES" sz="2400" dirty="0"/>
              <a:t>7am a 7pm (12 horas/día</a:t>
            </a:r>
            <a:r>
              <a:rPr lang="es-ES" sz="2400" dirty="0" smtClean="0"/>
              <a:t>).</a:t>
            </a:r>
          </a:p>
          <a:p>
            <a:r>
              <a:rPr lang="es-ES" sz="2400" dirty="0"/>
              <a:t>La presión de funcionamiento del caldero está controlada entre 5 y 6 </a:t>
            </a:r>
            <a:r>
              <a:rPr lang="es-ES" sz="2400" dirty="0" smtClean="0"/>
              <a:t>bar</a:t>
            </a:r>
          </a:p>
          <a:p>
            <a:r>
              <a:rPr lang="es-ES" sz="2400" dirty="0"/>
              <a:t>Por el intercambiador de ACS circula agua caliente con el uso de una bomba centrífuga que funciona las 24 horas del </a:t>
            </a:r>
            <a:r>
              <a:rPr lang="es-ES" sz="2400" dirty="0" smtClean="0"/>
              <a:t>día</a:t>
            </a:r>
          </a:p>
          <a:p>
            <a:r>
              <a:rPr lang="es-ES" sz="2400" dirty="0"/>
              <a:t>La temperatura del ACS es controlada en la </a:t>
            </a:r>
            <a:r>
              <a:rPr lang="es-ES" sz="2400" dirty="0" smtClean="0"/>
              <a:t>ERP</a:t>
            </a:r>
            <a:r>
              <a:rPr lang="es-EC" sz="2400" dirty="0" smtClean="0"/>
              <a:t>. </a:t>
            </a:r>
            <a:r>
              <a:rPr lang="es-ES" sz="2400" dirty="0"/>
              <a:t>El promedio es de 57 </a:t>
            </a:r>
            <a:r>
              <a:rPr lang="es-EC" sz="2400" dirty="0"/>
              <a:t>ºC </a:t>
            </a:r>
            <a:r>
              <a:rPr lang="es-ES" sz="2400" dirty="0"/>
              <a:t>para la línea que sale del intercambiador hacia el hospital y de 52,8 </a:t>
            </a:r>
            <a:r>
              <a:rPr lang="es-EC" sz="2400" dirty="0"/>
              <a:t>ºC para la línea de retorno</a:t>
            </a:r>
            <a:r>
              <a:rPr lang="es-ES" sz="2400" dirty="0" smtClean="0"/>
              <a:t>.</a:t>
            </a:r>
            <a:r>
              <a:rPr lang="es-EC" sz="2400" dirty="0" smtClean="0"/>
              <a:t> </a:t>
            </a:r>
            <a:r>
              <a:rPr lang="es-EC" sz="2400" dirty="0"/>
              <a:t>La temperatura máxima es de </a:t>
            </a:r>
            <a:r>
              <a:rPr lang="es-ES" sz="2400" dirty="0" smtClean="0"/>
              <a:t>80</a:t>
            </a:r>
            <a:r>
              <a:rPr lang="es-EC" sz="2400" dirty="0" smtClean="0"/>
              <a:t> </a:t>
            </a:r>
            <a:r>
              <a:rPr lang="es-EC" sz="2400" dirty="0"/>
              <a:t>ºC y la mínima que se da al arranque del caldero es de </a:t>
            </a:r>
            <a:r>
              <a:rPr lang="es-ES" sz="2400" dirty="0"/>
              <a:t>35</a:t>
            </a:r>
            <a:r>
              <a:rPr lang="es-EC" sz="2400" dirty="0"/>
              <a:t> </a:t>
            </a:r>
            <a:r>
              <a:rPr lang="es-EC" sz="2400" dirty="0" err="1"/>
              <a:t>ºC</a:t>
            </a:r>
            <a:r>
              <a:rPr lang="es-EC" sz="2400" dirty="0" smtClean="0"/>
              <a:t>.</a:t>
            </a: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12973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33" y="1484784"/>
            <a:ext cx="8654608" cy="4693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2 Marcador de contenido"/>
          <p:cNvSpPr>
            <a:spLocks noGrp="1"/>
          </p:cNvSpPr>
          <p:nvPr>
            <p:ph idx="1"/>
          </p:nvPr>
        </p:nvSpPr>
        <p:spPr>
          <a:xfrm>
            <a:off x="214370" y="753113"/>
            <a:ext cx="8229600" cy="532656"/>
          </a:xfrm>
        </p:spPr>
        <p:txBody>
          <a:bodyPr>
            <a:normAutofit/>
          </a:bodyPr>
          <a:lstStyle/>
          <a:p>
            <a:pPr marL="0" indent="0">
              <a:buNone/>
            </a:pPr>
            <a:r>
              <a:rPr lang="es-ES" sz="2400" b="1" dirty="0" smtClean="0"/>
              <a:t>SISTEMA DE DISTRIBUCIÓN DE VAPOR</a:t>
            </a:r>
            <a:endParaRPr lang="es-EC" sz="2400" b="1" dirty="0"/>
          </a:p>
        </p:txBody>
      </p:sp>
    </p:spTree>
    <p:extLst>
      <p:ext uri="{BB962C8B-B14F-4D97-AF65-F5344CB8AC3E}">
        <p14:creationId xmlns:p14="http://schemas.microsoft.com/office/powerpoint/2010/main" val="2281287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7704" y="1289428"/>
            <a:ext cx="5616624" cy="641711"/>
          </a:xfrm>
        </p:spPr>
        <p:txBody>
          <a:bodyPr>
            <a:normAutofit/>
          </a:bodyPr>
          <a:lstStyle/>
          <a:p>
            <a:pPr marL="0" indent="0">
              <a:buNone/>
            </a:pPr>
            <a:r>
              <a:rPr lang="es-EC" sz="2400" b="1" dirty="0" smtClean="0"/>
              <a:t>BALANCE DE ENERGÍA DEL CALDERO</a:t>
            </a:r>
            <a:endParaRPr lang="es-EC" sz="2400" b="1" dirty="0">
              <a:solidFill>
                <a:srgbClr val="00B050"/>
              </a:solidFill>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0" name="1 Gráfico"/>
          <p:cNvGraphicFramePr>
            <a:graphicFrameLocks/>
          </p:cNvGraphicFramePr>
          <p:nvPr>
            <p:extLst>
              <p:ext uri="{D42A27DB-BD31-4B8C-83A1-F6EECF244321}">
                <p14:modId xmlns:p14="http://schemas.microsoft.com/office/powerpoint/2010/main" val="3540715570"/>
              </p:ext>
            </p:extLst>
          </p:nvPr>
        </p:nvGraphicFramePr>
        <p:xfrm>
          <a:off x="539552" y="2060848"/>
          <a:ext cx="8064896"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082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798489"/>
          </a:xfrm>
        </p:spPr>
        <p:txBody>
          <a:bodyPr>
            <a:normAutofit fontScale="77500" lnSpcReduction="20000"/>
          </a:bodyPr>
          <a:lstStyle/>
          <a:p>
            <a:pPr marL="114300" indent="0" algn="just">
              <a:buNone/>
            </a:pPr>
            <a:r>
              <a:rPr lang="es-MX" sz="3600" b="1" cap="all" dirty="0"/>
              <a:t>objetivo General</a:t>
            </a:r>
            <a:endParaRPr lang="es-EC" sz="3600" b="1" cap="all" dirty="0"/>
          </a:p>
          <a:p>
            <a:pPr marL="0" indent="0" algn="just">
              <a:buNone/>
            </a:pPr>
            <a:r>
              <a:rPr lang="es-MX" dirty="0"/>
              <a:t>Elaborar el balance energético y analizar alternativas de eficiencia energética en el sistema térmico del hospital </a:t>
            </a:r>
            <a:r>
              <a:rPr lang="es-MX" dirty="0" smtClean="0"/>
              <a:t>San Vicente de Paul </a:t>
            </a:r>
            <a:r>
              <a:rPr lang="es-MX" dirty="0"/>
              <a:t>– </a:t>
            </a:r>
            <a:r>
              <a:rPr lang="es-MX" dirty="0" smtClean="0"/>
              <a:t>Ibarra</a:t>
            </a:r>
          </a:p>
          <a:p>
            <a:pPr marL="0" indent="0" algn="just">
              <a:buNone/>
            </a:pPr>
            <a:endParaRPr lang="es-EC" dirty="0"/>
          </a:p>
          <a:p>
            <a:pPr marL="114300" indent="0" algn="just">
              <a:buNone/>
            </a:pPr>
            <a:r>
              <a:rPr lang="es-MX" b="1" cap="all" dirty="0"/>
              <a:t>objetivos Específicos</a:t>
            </a:r>
            <a:endParaRPr lang="es-EC" b="1" cap="all" dirty="0"/>
          </a:p>
          <a:p>
            <a:pPr lvl="0" algn="just"/>
            <a:r>
              <a:rPr lang="es-MX" dirty="0"/>
              <a:t>Determinar cuáles son los sistemas de mayor consumo energético </a:t>
            </a:r>
            <a:endParaRPr lang="es-EC" dirty="0"/>
          </a:p>
          <a:p>
            <a:pPr lvl="0" algn="just"/>
            <a:r>
              <a:rPr lang="es-MX" dirty="0"/>
              <a:t>Determinar los índices de eficiencia energética del sistema térmico</a:t>
            </a:r>
            <a:endParaRPr lang="es-EC" dirty="0"/>
          </a:p>
          <a:p>
            <a:pPr lvl="0" algn="just"/>
            <a:r>
              <a:rPr lang="es-MX" dirty="0"/>
              <a:t>Realizar modelos de comportamiento del sistema térmico</a:t>
            </a:r>
            <a:endParaRPr lang="es-EC" dirty="0"/>
          </a:p>
          <a:p>
            <a:pPr lvl="0" algn="just"/>
            <a:r>
              <a:rPr lang="es-MX" dirty="0"/>
              <a:t>Proponer alternativas de eficiencia energética</a:t>
            </a:r>
            <a:endParaRPr lang="es-EC" dirty="0"/>
          </a:p>
          <a:p>
            <a:pPr algn="just"/>
            <a:endParaRPr lang="es-EC"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136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22553"/>
            <a:ext cx="6624736" cy="641711"/>
          </a:xfrm>
        </p:spPr>
        <p:txBody>
          <a:bodyPr>
            <a:noAutofit/>
          </a:bodyPr>
          <a:lstStyle/>
          <a:p>
            <a:pPr marL="0" lvl="0" indent="0" fontAlgn="base">
              <a:buNone/>
            </a:pPr>
            <a:r>
              <a:rPr lang="es-EC" sz="2000" b="1" dirty="0" smtClean="0"/>
              <a:t>BALANCE DE ENERGÍA DEL SISTEMA TÉRMICO DEL HOSPITAL</a:t>
            </a:r>
            <a:endParaRPr lang="es-EC" sz="2000" b="1" dirty="0">
              <a:effectLst>
                <a:glow>
                  <a:srgbClr val="000000"/>
                </a:glow>
                <a:outerShdw sx="0" sy="0">
                  <a:srgbClr val="000000"/>
                </a:outerShdw>
                <a:reflection stA="0" endPos="0" fadeDir="0" sx="0" sy="0"/>
              </a:effectLst>
            </a:endParaRP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0" name="2 Gráfico"/>
          <p:cNvGraphicFramePr>
            <a:graphicFrameLocks/>
          </p:cNvGraphicFramePr>
          <p:nvPr>
            <p:extLst>
              <p:ext uri="{D42A27DB-BD31-4B8C-83A1-F6EECF244321}">
                <p14:modId xmlns:p14="http://schemas.microsoft.com/office/powerpoint/2010/main" val="1034372745"/>
              </p:ext>
            </p:extLst>
          </p:nvPr>
        </p:nvGraphicFramePr>
        <p:xfrm>
          <a:off x="539552" y="1700808"/>
          <a:ext cx="7509623" cy="478603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868144" y="5661248"/>
            <a:ext cx="1152128" cy="923330"/>
          </a:xfrm>
          <a:prstGeom prst="rect">
            <a:avLst/>
          </a:prstGeom>
          <a:noFill/>
        </p:spPr>
        <p:txBody>
          <a:bodyPr wrap="square" rtlCol="0">
            <a:spAutoFit/>
          </a:bodyPr>
          <a:lstStyle/>
          <a:p>
            <a:r>
              <a:rPr lang="es-EC" dirty="0" smtClean="0"/>
              <a:t>Eficiencia </a:t>
            </a:r>
            <a:r>
              <a:rPr lang="es-EC" dirty="0" err="1" smtClean="0"/>
              <a:t>total62,02</a:t>
            </a:r>
            <a:r>
              <a:rPr lang="es-EC" dirty="0" smtClean="0"/>
              <a:t>%</a:t>
            </a:r>
            <a:endParaRPr lang="es-EC" dirty="0"/>
          </a:p>
        </p:txBody>
      </p:sp>
    </p:spTree>
    <p:extLst>
      <p:ext uri="{BB962C8B-B14F-4D97-AF65-F5344CB8AC3E}">
        <p14:creationId xmlns:p14="http://schemas.microsoft.com/office/powerpoint/2010/main" val="96319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8224" y="1684597"/>
            <a:ext cx="8448156" cy="4624723"/>
          </a:xfrm>
        </p:spPr>
        <p:txBody>
          <a:bodyPr>
            <a:noAutofit/>
          </a:bodyPr>
          <a:lstStyle/>
          <a:p>
            <a:pPr lvl="0" algn="l"/>
            <a:r>
              <a:rPr lang="es-EC" sz="2400" dirty="0" smtClean="0"/>
              <a:t/>
            </a:r>
            <a:br>
              <a:rPr lang="es-EC" sz="2400" dirty="0" smtClean="0"/>
            </a:br>
            <a:r>
              <a:rPr lang="es-ES" sz="2000" b="1" dirty="0" smtClean="0"/>
              <a:t>Alternativa </a:t>
            </a:r>
            <a:r>
              <a:rPr lang="es-ES" sz="2000" b="1" dirty="0"/>
              <a:t>1: Funcionamiento óptimo del sistema térmico del </a:t>
            </a:r>
            <a:r>
              <a:rPr lang="es-ES" sz="2000" b="1" dirty="0" smtClean="0"/>
              <a:t>Hospital</a:t>
            </a:r>
            <a:r>
              <a:rPr lang="es-EC" sz="2000" b="1" dirty="0"/>
              <a:t/>
            </a:r>
            <a:br>
              <a:rPr lang="es-EC" sz="2000" b="1" dirty="0"/>
            </a:br>
            <a:r>
              <a:rPr lang="es-EC" sz="2000" b="1" dirty="0" smtClean="0"/>
              <a:t>  </a:t>
            </a:r>
            <a:r>
              <a:rPr lang="es-EC" sz="1800" dirty="0" smtClean="0">
                <a:solidFill>
                  <a:prstClr val="black"/>
                </a:solidFill>
              </a:rPr>
              <a:t>• </a:t>
            </a:r>
            <a:r>
              <a:rPr lang="es-ES" sz="1800" dirty="0" smtClean="0"/>
              <a:t>Cambio </a:t>
            </a:r>
            <a:r>
              <a:rPr lang="es-ES" sz="1800" dirty="0"/>
              <a:t>o reparación de componentes críticos que se hallen en mal </a:t>
            </a:r>
            <a:r>
              <a:rPr lang="es-ES" sz="1800" dirty="0" smtClean="0"/>
              <a:t> funcionamiento   debido </a:t>
            </a:r>
            <a:r>
              <a:rPr lang="es-ES" sz="1800" dirty="0"/>
              <a:t>al desgaste o falla. </a:t>
            </a:r>
            <a:r>
              <a:rPr lang="es-ES" sz="1800" dirty="0" smtClean="0"/>
              <a:t/>
            </a:r>
            <a:br>
              <a:rPr lang="es-ES" sz="1800" dirty="0" smtClean="0"/>
            </a:br>
            <a:r>
              <a:rPr lang="es-EC" sz="1800" dirty="0"/>
              <a:t/>
            </a:r>
            <a:br>
              <a:rPr lang="es-EC" sz="1800" dirty="0"/>
            </a:br>
            <a:r>
              <a:rPr lang="es-EC" sz="1800" dirty="0" smtClean="0"/>
              <a:t>  </a:t>
            </a:r>
            <a:r>
              <a:rPr lang="es-EC" sz="1800" dirty="0" smtClean="0">
                <a:solidFill>
                  <a:prstClr val="black"/>
                </a:solidFill>
              </a:rPr>
              <a:t>•</a:t>
            </a:r>
            <a:r>
              <a:rPr lang="es-EC" sz="1800" dirty="0" smtClean="0"/>
              <a:t> </a:t>
            </a:r>
            <a:r>
              <a:rPr lang="es-ES" sz="1800" dirty="0" smtClean="0"/>
              <a:t>Calibración </a:t>
            </a:r>
            <a:r>
              <a:rPr lang="es-ES" sz="1800" dirty="0"/>
              <a:t>o regulación de equipos. </a:t>
            </a:r>
            <a:r>
              <a:rPr lang="es-ES" sz="1800" dirty="0" smtClean="0"/>
              <a:t/>
            </a:r>
            <a:br>
              <a:rPr lang="es-ES" sz="1800" dirty="0" smtClean="0"/>
            </a:br>
            <a:r>
              <a:rPr lang="es-EC" sz="1800" dirty="0"/>
              <a:t/>
            </a:r>
            <a:br>
              <a:rPr lang="es-EC" sz="1800" dirty="0"/>
            </a:br>
            <a:r>
              <a:rPr lang="es-EC" sz="1800" dirty="0" smtClean="0"/>
              <a:t>  </a:t>
            </a:r>
            <a:r>
              <a:rPr lang="es-EC" sz="1800" dirty="0" smtClean="0">
                <a:solidFill>
                  <a:prstClr val="black"/>
                </a:solidFill>
              </a:rPr>
              <a:t>•</a:t>
            </a:r>
            <a:r>
              <a:rPr lang="es-EC" sz="1800" dirty="0" smtClean="0"/>
              <a:t> </a:t>
            </a:r>
            <a:r>
              <a:rPr lang="es-ES" sz="1800" dirty="0" smtClean="0"/>
              <a:t>Implementación </a:t>
            </a:r>
            <a:r>
              <a:rPr lang="es-ES" sz="1800" dirty="0"/>
              <a:t>de nuevos componentes que no tengan un costo elevado, o que se dispongan en la bodega de mantenimiento. A menos que por normativa un equipo se encuentre incumpliendo lo indicado</a:t>
            </a:r>
            <a:r>
              <a:rPr lang="es-ES" sz="1800" dirty="0" smtClean="0"/>
              <a:t>.</a:t>
            </a:r>
            <a:br>
              <a:rPr lang="es-ES" sz="1800" dirty="0" smtClean="0"/>
            </a:br>
            <a:r>
              <a:rPr lang="es-EC" sz="1800" dirty="0"/>
              <a:t/>
            </a:r>
            <a:br>
              <a:rPr lang="es-EC" sz="1800" dirty="0"/>
            </a:br>
            <a:r>
              <a:rPr lang="es-EC" sz="1800" dirty="0" smtClean="0"/>
              <a:t>  </a:t>
            </a:r>
            <a:r>
              <a:rPr lang="es-EC" sz="1800" dirty="0" smtClean="0">
                <a:solidFill>
                  <a:prstClr val="black"/>
                </a:solidFill>
              </a:rPr>
              <a:t>•</a:t>
            </a:r>
            <a:r>
              <a:rPr lang="es-EC" sz="1800" dirty="0" smtClean="0"/>
              <a:t> </a:t>
            </a:r>
            <a:r>
              <a:rPr lang="es-ES" sz="1800" dirty="0" smtClean="0"/>
              <a:t>Cambios </a:t>
            </a:r>
            <a:r>
              <a:rPr lang="es-ES" sz="1800" dirty="0"/>
              <a:t>en la operación/comportamiento del </a:t>
            </a:r>
            <a:r>
              <a:rPr lang="es-ES" sz="1800" dirty="0" smtClean="0"/>
              <a:t>sistema</a:t>
            </a:r>
            <a:br>
              <a:rPr lang="es-ES" sz="1800" dirty="0" smtClean="0"/>
            </a:br>
            <a:r>
              <a:rPr lang="es-ES" sz="1800" dirty="0"/>
              <a:t/>
            </a:r>
            <a:br>
              <a:rPr lang="es-ES" sz="1800" dirty="0"/>
            </a:br>
            <a:r>
              <a:rPr lang="es-ES" sz="1800" dirty="0" smtClean="0">
                <a:solidFill>
                  <a:prstClr val="black"/>
                </a:solidFill>
              </a:rPr>
              <a:t>  </a:t>
            </a:r>
            <a:r>
              <a:rPr lang="es-EC" sz="1800" dirty="0" smtClean="0">
                <a:solidFill>
                  <a:prstClr val="black"/>
                </a:solidFill>
              </a:rPr>
              <a:t>• </a:t>
            </a:r>
            <a:r>
              <a:rPr lang="es-ES" sz="1800" dirty="0"/>
              <a:t>Sustitución/implementación de equipos que se consideren necesarios para una reducción importante del consumo de energía</a:t>
            </a:r>
            <a:r>
              <a:rPr lang="es-EC" sz="2000" dirty="0"/>
              <a:t/>
            </a:r>
            <a:br>
              <a:rPr lang="es-EC" sz="2000" dirty="0"/>
            </a:br>
            <a:endParaRPr lang="es-EC" sz="3200" b="1"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497502" y="636899"/>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t>5. ALTERNATIVAS DE </a:t>
            </a:r>
            <a:br>
              <a:rPr lang="es-EC" sz="3200" b="1" dirty="0" smtClean="0"/>
            </a:br>
            <a:r>
              <a:rPr lang="es-EC" sz="3200" b="1" dirty="0" smtClean="0"/>
              <a:t>EFICIENCIA ENERGÉTICA</a:t>
            </a:r>
            <a:r>
              <a:rPr lang="es-EC" sz="2400" dirty="0" smtClean="0"/>
              <a:t/>
            </a:r>
            <a:br>
              <a:rPr lang="es-EC" sz="2400" dirty="0" smtClean="0"/>
            </a:br>
            <a:r>
              <a:rPr lang="es-EC" sz="3200" b="1" dirty="0" smtClean="0"/>
              <a:t/>
            </a:r>
            <a:br>
              <a:rPr lang="es-EC" sz="3200" b="1" dirty="0" smtClean="0"/>
            </a:br>
            <a:endParaRPr lang="es-EC" sz="3200" b="1" dirty="0"/>
          </a:p>
        </p:txBody>
      </p:sp>
    </p:spTree>
    <p:extLst>
      <p:ext uri="{BB962C8B-B14F-4D97-AF65-F5344CB8AC3E}">
        <p14:creationId xmlns:p14="http://schemas.microsoft.com/office/powerpoint/2010/main" val="2565602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1 Título"/>
          <p:cNvSpPr>
            <a:spLocks noGrp="1"/>
          </p:cNvSpPr>
          <p:nvPr>
            <p:ph type="title"/>
          </p:nvPr>
        </p:nvSpPr>
        <p:spPr>
          <a:xfrm>
            <a:off x="446855" y="2420888"/>
            <a:ext cx="8448156" cy="2520280"/>
          </a:xfrm>
        </p:spPr>
        <p:txBody>
          <a:bodyPr>
            <a:noAutofit/>
          </a:bodyPr>
          <a:lstStyle/>
          <a:p>
            <a:pPr lvl="0" algn="l"/>
            <a:r>
              <a:rPr lang="es-EC" sz="2400" b="1" dirty="0" smtClean="0"/>
              <a:t>ASME </a:t>
            </a:r>
            <a:r>
              <a:rPr lang="es-EC" sz="2400" b="1" dirty="0"/>
              <a:t>EA3-2009 </a:t>
            </a:r>
            <a:r>
              <a:rPr lang="es-EC" sz="2400" b="1" dirty="0" smtClean="0"/>
              <a:t/>
            </a:r>
            <a:br>
              <a:rPr lang="es-EC" sz="2400" b="1" dirty="0" smtClean="0"/>
            </a:br>
            <a:r>
              <a:rPr lang="es-EC" sz="2400" b="1" dirty="0" smtClean="0"/>
              <a:t>Energy </a:t>
            </a:r>
            <a:r>
              <a:rPr lang="es-EC" sz="2400" b="1" dirty="0"/>
              <a:t>Assessment for Steam </a:t>
            </a:r>
            <a:r>
              <a:rPr lang="es-EC" sz="2400" b="1" dirty="0" smtClean="0"/>
              <a:t>Systems:</a:t>
            </a:r>
            <a:r>
              <a:rPr lang="es-EC" sz="2400" dirty="0" smtClean="0"/>
              <a:t/>
            </a:r>
            <a:br>
              <a:rPr lang="es-EC" sz="2400" dirty="0" smtClean="0"/>
            </a:br>
            <a:r>
              <a:rPr lang="es-EC" sz="2400" dirty="0" smtClean="0"/>
              <a:t>  </a:t>
            </a:r>
            <a:r>
              <a:rPr lang="es-EC" sz="1800" dirty="0" smtClean="0"/>
              <a:t>1</a:t>
            </a:r>
            <a:r>
              <a:rPr lang="es-EC" sz="1800" dirty="0"/>
              <a:t>. Operaciones de la </a:t>
            </a:r>
            <a:r>
              <a:rPr lang="es-EC" sz="1800" dirty="0" smtClean="0"/>
              <a:t>caldera</a:t>
            </a:r>
            <a:br>
              <a:rPr lang="es-EC" sz="1800" dirty="0" smtClean="0"/>
            </a:br>
            <a:r>
              <a:rPr lang="es-EC" sz="1800" dirty="0" smtClean="0"/>
              <a:t>  2</a:t>
            </a:r>
            <a:r>
              <a:rPr lang="es-EC" sz="1800" dirty="0"/>
              <a:t>. Pérdidas en el sistema </a:t>
            </a:r>
            <a:r>
              <a:rPr lang="es-EC" sz="1800" dirty="0" smtClean="0"/>
              <a:t>distribución</a:t>
            </a:r>
            <a:br>
              <a:rPr lang="es-EC" sz="1800" dirty="0" smtClean="0"/>
            </a:br>
            <a:r>
              <a:rPr lang="es-EC" sz="1800" dirty="0" smtClean="0"/>
              <a:t>  3</a:t>
            </a:r>
            <a:r>
              <a:rPr lang="es-EC" sz="1800" dirty="0"/>
              <a:t>. Uso </a:t>
            </a:r>
            <a:r>
              <a:rPr lang="es-EC" sz="1800" dirty="0" smtClean="0"/>
              <a:t>final</a:t>
            </a:r>
            <a:br>
              <a:rPr lang="es-EC" sz="1800" dirty="0" smtClean="0"/>
            </a:br>
            <a:r>
              <a:rPr lang="es-EC" sz="1800" dirty="0" smtClean="0"/>
              <a:t>  4</a:t>
            </a:r>
            <a:r>
              <a:rPr lang="es-EC" sz="1800" dirty="0"/>
              <a:t>. Recolección y retorno del condensado</a:t>
            </a:r>
            <a:r>
              <a:rPr lang="es-EC" sz="2400" dirty="0" smtClean="0"/>
              <a:t/>
            </a:r>
            <a:br>
              <a:rPr lang="es-EC" sz="2400" dirty="0" smtClean="0"/>
            </a:br>
            <a:endParaRPr lang="es-EC" sz="3200" b="1" dirty="0"/>
          </a:p>
        </p:txBody>
      </p:sp>
    </p:spTree>
    <p:extLst>
      <p:ext uri="{BB962C8B-B14F-4D97-AF65-F5344CB8AC3E}">
        <p14:creationId xmlns:p14="http://schemas.microsoft.com/office/powerpoint/2010/main" val="1793560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454383" y="116633"/>
            <a:ext cx="607804" cy="648072"/>
            <a:chOff x="7786669" y="116632"/>
            <a:chExt cx="1321835" cy="1413971"/>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 name="Picture 2"/>
          <p:cNvPicPr>
            <a:picLocks noChangeAspect="1"/>
          </p:cNvPicPr>
          <p:nvPr/>
        </p:nvPicPr>
        <p:blipFill>
          <a:blip r:embed="rId4"/>
          <a:stretch>
            <a:fillRect/>
          </a:stretch>
        </p:blipFill>
        <p:spPr>
          <a:xfrm>
            <a:off x="425245" y="580847"/>
            <a:ext cx="8029138" cy="5788813"/>
          </a:xfrm>
          <a:prstGeom prst="rect">
            <a:avLst/>
          </a:prstGeom>
        </p:spPr>
      </p:pic>
    </p:spTree>
    <p:extLst>
      <p:ext uri="{BB962C8B-B14F-4D97-AF65-F5344CB8AC3E}">
        <p14:creationId xmlns:p14="http://schemas.microsoft.com/office/powerpoint/2010/main" val="2838413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7" name="Chart 6"/>
          <p:cNvGraphicFramePr>
            <a:graphicFrameLocks/>
          </p:cNvGraphicFramePr>
          <p:nvPr>
            <p:extLst>
              <p:ext uri="{D42A27DB-BD31-4B8C-83A1-F6EECF244321}">
                <p14:modId xmlns:p14="http://schemas.microsoft.com/office/powerpoint/2010/main" val="1041257507"/>
              </p:ext>
            </p:extLst>
          </p:nvPr>
        </p:nvGraphicFramePr>
        <p:xfrm>
          <a:off x="1115616" y="1844824"/>
          <a:ext cx="6716216" cy="3885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934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7" name="Chart 6"/>
          <p:cNvGraphicFramePr>
            <a:graphicFrameLocks/>
          </p:cNvGraphicFramePr>
          <p:nvPr>
            <p:extLst>
              <p:ext uri="{D42A27DB-BD31-4B8C-83A1-F6EECF244321}">
                <p14:modId xmlns:p14="http://schemas.microsoft.com/office/powerpoint/2010/main" val="2148166723"/>
              </p:ext>
            </p:extLst>
          </p:nvPr>
        </p:nvGraphicFramePr>
        <p:xfrm>
          <a:off x="409430" y="692696"/>
          <a:ext cx="8496944" cy="5616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175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7452320" y="233188"/>
            <a:ext cx="1321835" cy="1413971"/>
            <a:chOff x="7786669" y="116632"/>
            <a:chExt cx="1321835" cy="141397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3" name="Imagen 439"/>
          <p:cNvPicPr>
            <a:picLocks noChangeAspect="1" noChangeArrowheads="1"/>
          </p:cNvPicPr>
          <p:nvPr/>
        </p:nvPicPr>
        <p:blipFill>
          <a:blip r:embed="rId4" cstate="print">
            <a:extLst>
              <a:ext uri="{28A0092B-C50C-407E-A947-70E740481C1C}">
                <a14:useLocalDpi xmlns:a14="http://schemas.microsoft.com/office/drawing/2010/main" val="0"/>
              </a:ext>
            </a:extLst>
          </a:blip>
          <a:srcRect l="39229" r="38260" b="30994"/>
          <a:stretch>
            <a:fillRect/>
          </a:stretch>
        </p:blipFill>
        <p:spPr bwMode="auto">
          <a:xfrm>
            <a:off x="1107571" y="1418339"/>
            <a:ext cx="1477824" cy="313839"/>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n 440"/>
          <p:cNvPicPr>
            <a:picLocks noChangeAspect="1" noChangeArrowheads="1"/>
          </p:cNvPicPr>
          <p:nvPr/>
        </p:nvPicPr>
        <p:blipFill>
          <a:blip r:embed="rId5" cstate="print">
            <a:extLst>
              <a:ext uri="{28A0092B-C50C-407E-A947-70E740481C1C}">
                <a14:useLocalDpi xmlns:a14="http://schemas.microsoft.com/office/drawing/2010/main" val="0"/>
              </a:ext>
            </a:extLst>
          </a:blip>
          <a:srcRect l="31094" r="29475" b="30000"/>
          <a:stretch>
            <a:fillRect/>
          </a:stretch>
        </p:blipFill>
        <p:spPr bwMode="auto">
          <a:xfrm>
            <a:off x="1107570" y="1669164"/>
            <a:ext cx="2574273" cy="456854"/>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441"/>
          <p:cNvPicPr>
            <a:picLocks noChangeAspect="1" noChangeArrowheads="1"/>
          </p:cNvPicPr>
          <p:nvPr/>
        </p:nvPicPr>
        <p:blipFill>
          <a:blip r:embed="rId6" cstate="print">
            <a:extLst>
              <a:ext uri="{28A0092B-C50C-407E-A947-70E740481C1C}">
                <a14:useLocalDpi xmlns:a14="http://schemas.microsoft.com/office/drawing/2010/main" val="0"/>
              </a:ext>
            </a:extLst>
          </a:blip>
          <a:srcRect l="38541" r="38239" b="34819"/>
          <a:stretch>
            <a:fillRect/>
          </a:stretch>
        </p:blipFill>
        <p:spPr bwMode="auto">
          <a:xfrm>
            <a:off x="1107571" y="2034288"/>
            <a:ext cx="1515562" cy="4290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3194018" y="16197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4" name="TextBox 13"/>
          <p:cNvSpPr txBox="1"/>
          <p:nvPr/>
        </p:nvSpPr>
        <p:spPr>
          <a:xfrm>
            <a:off x="653889" y="721897"/>
            <a:ext cx="3774095" cy="369332"/>
          </a:xfrm>
          <a:prstGeom prst="rect">
            <a:avLst/>
          </a:prstGeom>
          <a:noFill/>
        </p:spPr>
        <p:txBody>
          <a:bodyPr wrap="square" rtlCol="0">
            <a:spAutoFit/>
          </a:bodyPr>
          <a:lstStyle/>
          <a:p>
            <a:r>
              <a:rPr lang="es-EC" dirty="0" smtClean="0"/>
              <a:t>Cantidad de combustible ahorrado</a:t>
            </a:r>
            <a:endParaRPr lang="es-EC" dirty="0"/>
          </a:p>
        </p:txBody>
      </p:sp>
      <p:pic>
        <p:nvPicPr>
          <p:cNvPr id="5129" name="Imagen 444"/>
          <p:cNvPicPr>
            <a:picLocks noChangeAspect="1" noChangeArrowheads="1"/>
          </p:cNvPicPr>
          <p:nvPr/>
        </p:nvPicPr>
        <p:blipFill>
          <a:blip r:embed="rId7" cstate="print">
            <a:extLst>
              <a:ext uri="{28A0092B-C50C-407E-A947-70E740481C1C}">
                <a14:useLocalDpi xmlns:a14="http://schemas.microsoft.com/office/drawing/2010/main" val="0"/>
              </a:ext>
            </a:extLst>
          </a:blip>
          <a:srcRect l="27591" r="27284" b="25172"/>
          <a:stretch>
            <a:fillRect/>
          </a:stretch>
        </p:blipFill>
        <p:spPr bwMode="auto">
          <a:xfrm>
            <a:off x="965616" y="3881132"/>
            <a:ext cx="2858179" cy="4991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Imagen 445"/>
          <p:cNvPicPr>
            <a:picLocks noChangeAspect="1" noChangeArrowheads="1"/>
          </p:cNvPicPr>
          <p:nvPr/>
        </p:nvPicPr>
        <p:blipFill>
          <a:blip r:embed="rId8" cstate="print">
            <a:extLst>
              <a:ext uri="{28A0092B-C50C-407E-A947-70E740481C1C}">
                <a14:useLocalDpi xmlns:a14="http://schemas.microsoft.com/office/drawing/2010/main" val="0"/>
              </a:ext>
            </a:extLst>
          </a:blip>
          <a:srcRect l="7227" r="6903" b="32628"/>
          <a:stretch>
            <a:fillRect/>
          </a:stretch>
        </p:blipFill>
        <p:spPr bwMode="auto">
          <a:xfrm>
            <a:off x="925777" y="4483633"/>
            <a:ext cx="5796036" cy="482660"/>
          </a:xfrm>
          <a:prstGeom prst="rect">
            <a:avLst/>
          </a:prstGeom>
          <a:noFill/>
          <a:extLst>
            <a:ext uri="{909E8E84-426E-40DD-AFC4-6F175D3DCCD1}">
              <a14:hiddenFill xmlns:a14="http://schemas.microsoft.com/office/drawing/2010/main">
                <a:solidFill>
                  <a:srgbClr val="FFFFFF"/>
                </a:solidFill>
              </a14:hiddenFill>
            </a:ext>
          </a:extLst>
        </p:spPr>
      </p:pic>
      <p:pic>
        <p:nvPicPr>
          <p:cNvPr id="5134" name="Imagen 442"/>
          <p:cNvPicPr>
            <a:picLocks noChangeAspect="1" noChangeArrowheads="1"/>
          </p:cNvPicPr>
          <p:nvPr/>
        </p:nvPicPr>
        <p:blipFill>
          <a:blip r:embed="rId9" cstate="print">
            <a:extLst>
              <a:ext uri="{28A0092B-C50C-407E-A947-70E740481C1C}">
                <a14:useLocalDpi xmlns:a14="http://schemas.microsoft.com/office/drawing/2010/main" val="0"/>
              </a:ext>
            </a:extLst>
          </a:blip>
          <a:srcRect l="29781" r="29475" b="17662"/>
          <a:stretch>
            <a:fillRect/>
          </a:stretch>
        </p:blipFill>
        <p:spPr bwMode="auto">
          <a:xfrm>
            <a:off x="1156305" y="2631275"/>
            <a:ext cx="2407583" cy="733602"/>
          </a:xfrm>
          <a:prstGeom prst="rect">
            <a:avLst/>
          </a:prstGeom>
          <a:noFill/>
          <a:extLst>
            <a:ext uri="{909E8E84-426E-40DD-AFC4-6F175D3DCCD1}">
              <a14:hiddenFill xmlns:a14="http://schemas.microsoft.com/office/drawing/2010/main">
                <a:solidFill>
                  <a:srgbClr val="FFFFFF"/>
                </a:solidFill>
              </a14:hiddenFill>
            </a:ext>
          </a:extLst>
        </p:spPr>
      </p:pic>
      <p:pic>
        <p:nvPicPr>
          <p:cNvPr id="5133" name="Imagen 443"/>
          <p:cNvPicPr>
            <a:picLocks noChangeAspect="1" noChangeArrowheads="1"/>
          </p:cNvPicPr>
          <p:nvPr/>
        </p:nvPicPr>
        <p:blipFill>
          <a:blip r:embed="rId10" cstate="print">
            <a:extLst>
              <a:ext uri="{28A0092B-C50C-407E-A947-70E740481C1C}">
                <a14:useLocalDpi xmlns:a14="http://schemas.microsoft.com/office/drawing/2010/main" val="0"/>
              </a:ext>
            </a:extLst>
          </a:blip>
          <a:srcRect l="40730" r="40430" b="34819"/>
          <a:stretch>
            <a:fillRect/>
          </a:stretch>
        </p:blipFill>
        <p:spPr bwMode="auto">
          <a:xfrm>
            <a:off x="3918305" y="2801197"/>
            <a:ext cx="1327463" cy="463218"/>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10"/>
          <p:cNvPicPr/>
          <p:nvPr/>
        </p:nvPicPr>
        <p:blipFill>
          <a:blip r:embed="rId11" cstate="print">
            <a:extLst>
              <a:ext uri="{28A0092B-C50C-407E-A947-70E740481C1C}">
                <a14:useLocalDpi xmlns:a14="http://schemas.microsoft.com/office/drawing/2010/main" val="0"/>
              </a:ext>
            </a:extLst>
          </a:blip>
          <a:srcRect l="40260" r="39229" b="32907"/>
          <a:stretch>
            <a:fillRect/>
          </a:stretch>
        </p:blipFill>
        <p:spPr bwMode="auto">
          <a:xfrm>
            <a:off x="2750645" y="5633615"/>
            <a:ext cx="1073150" cy="368300"/>
          </a:xfrm>
          <a:prstGeom prst="rect">
            <a:avLst/>
          </a:prstGeom>
          <a:noFill/>
          <a:ln>
            <a:noFill/>
          </a:ln>
        </p:spPr>
      </p:pic>
      <p:sp>
        <p:nvSpPr>
          <p:cNvPr id="22" name="TextBox 21"/>
          <p:cNvSpPr txBox="1"/>
          <p:nvPr/>
        </p:nvSpPr>
        <p:spPr>
          <a:xfrm>
            <a:off x="857239" y="3408469"/>
            <a:ext cx="4465747" cy="369332"/>
          </a:xfrm>
          <a:prstGeom prst="rect">
            <a:avLst/>
          </a:prstGeom>
          <a:noFill/>
        </p:spPr>
        <p:txBody>
          <a:bodyPr wrap="square" rtlCol="0">
            <a:spAutoFit/>
          </a:bodyPr>
          <a:lstStyle/>
          <a:p>
            <a:r>
              <a:rPr lang="es-EC" dirty="0" smtClean="0"/>
              <a:t>Costo del combustible ahorrado</a:t>
            </a:r>
            <a:endParaRPr lang="es-EC" dirty="0"/>
          </a:p>
        </p:txBody>
      </p:sp>
      <p:sp>
        <p:nvSpPr>
          <p:cNvPr id="23" name="TextBox 22"/>
          <p:cNvSpPr txBox="1"/>
          <p:nvPr/>
        </p:nvSpPr>
        <p:spPr>
          <a:xfrm>
            <a:off x="965616" y="5085184"/>
            <a:ext cx="5406584" cy="369332"/>
          </a:xfrm>
          <a:prstGeom prst="rect">
            <a:avLst/>
          </a:prstGeom>
          <a:noFill/>
        </p:spPr>
        <p:txBody>
          <a:bodyPr wrap="square" rtlCol="0">
            <a:spAutoFit/>
          </a:bodyPr>
          <a:lstStyle/>
          <a:p>
            <a:r>
              <a:rPr lang="es-EC" dirty="0" smtClean="0"/>
              <a:t>Cantidad de energía ahorrada</a:t>
            </a:r>
            <a:endParaRPr lang="es-EC" dirty="0"/>
          </a:p>
        </p:txBody>
      </p:sp>
      <p:pic>
        <p:nvPicPr>
          <p:cNvPr id="34" name="Imagen 441"/>
          <p:cNvPicPr>
            <a:picLocks noChangeAspect="1" noChangeArrowheads="1"/>
          </p:cNvPicPr>
          <p:nvPr/>
        </p:nvPicPr>
        <p:blipFill>
          <a:blip r:embed="rId6" cstate="print">
            <a:extLst>
              <a:ext uri="{28A0092B-C50C-407E-A947-70E740481C1C}">
                <a14:useLocalDpi xmlns:a14="http://schemas.microsoft.com/office/drawing/2010/main" val="0"/>
              </a:ext>
            </a:extLst>
          </a:blip>
          <a:srcRect l="38541" r="38239" b="34819"/>
          <a:stretch>
            <a:fillRect/>
          </a:stretch>
        </p:blipFill>
        <p:spPr bwMode="auto">
          <a:xfrm>
            <a:off x="1046568" y="5572870"/>
            <a:ext cx="1515562" cy="42904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804497" y="5633615"/>
            <a:ext cx="1726755" cy="369332"/>
          </a:xfrm>
          <a:prstGeom prst="rect">
            <a:avLst/>
          </a:prstGeom>
        </p:spPr>
        <p:txBody>
          <a:bodyPr wrap="none">
            <a:spAutoFit/>
          </a:bodyPr>
          <a:lstStyle/>
          <a:p>
            <a:r>
              <a:rPr lang="es-EC" dirty="0" smtClean="0"/>
              <a:t>1041,11 MJ/Año</a:t>
            </a:r>
            <a:endParaRPr lang="es-EC" dirty="0"/>
          </a:p>
        </p:txBody>
      </p:sp>
      <p:sp>
        <p:nvSpPr>
          <p:cNvPr id="25" name="TextBox 24"/>
          <p:cNvSpPr txBox="1"/>
          <p:nvPr/>
        </p:nvSpPr>
        <p:spPr>
          <a:xfrm>
            <a:off x="3754480" y="5659631"/>
            <a:ext cx="1321576" cy="369332"/>
          </a:xfrm>
          <a:prstGeom prst="rect">
            <a:avLst/>
          </a:prstGeom>
          <a:noFill/>
        </p:spPr>
        <p:txBody>
          <a:bodyPr wrap="square" rtlCol="0">
            <a:spAutoFit/>
          </a:bodyPr>
          <a:lstStyle/>
          <a:p>
            <a:r>
              <a:rPr lang="es-EC" dirty="0" smtClean="0"/>
              <a:t>*365 días =</a:t>
            </a:r>
            <a:endParaRPr lang="es-EC" dirty="0"/>
          </a:p>
        </p:txBody>
      </p:sp>
      <p:sp>
        <p:nvSpPr>
          <p:cNvPr id="37" name="TextBox 36"/>
          <p:cNvSpPr txBox="1"/>
          <p:nvPr/>
        </p:nvSpPr>
        <p:spPr>
          <a:xfrm>
            <a:off x="2499824" y="5648096"/>
            <a:ext cx="851417" cy="369332"/>
          </a:xfrm>
          <a:prstGeom prst="rect">
            <a:avLst/>
          </a:prstGeom>
          <a:noFill/>
        </p:spPr>
        <p:txBody>
          <a:bodyPr wrap="square" rtlCol="0">
            <a:spAutoFit/>
          </a:bodyPr>
          <a:lstStyle/>
          <a:p>
            <a:r>
              <a:rPr lang="es-EC" dirty="0" smtClean="0"/>
              <a:t>*=</a:t>
            </a:r>
            <a:endParaRPr lang="es-EC" dirty="0"/>
          </a:p>
        </p:txBody>
      </p:sp>
    </p:spTree>
    <p:extLst>
      <p:ext uri="{BB962C8B-B14F-4D97-AF65-F5344CB8AC3E}">
        <p14:creationId xmlns:p14="http://schemas.microsoft.com/office/powerpoint/2010/main" val="2216436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197359" y="908720"/>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a:t>6</a:t>
            </a:r>
            <a:r>
              <a:rPr lang="es-EC" sz="3200" b="1" dirty="0" smtClean="0"/>
              <a:t>. ÍNDICES DE EFICIENCIA ENERGÉTICA</a:t>
            </a:r>
            <a:endParaRPr lang="es-EC" sz="3200" b="1" dirty="0"/>
          </a:p>
        </p:txBody>
      </p:sp>
      <p:pic>
        <p:nvPicPr>
          <p:cNvPr id="6145" name="Imagen 34"/>
          <p:cNvPicPr>
            <a:picLocks noChangeAspect="1" noChangeArrowheads="1"/>
          </p:cNvPicPr>
          <p:nvPr/>
        </p:nvPicPr>
        <p:blipFill>
          <a:blip r:embed="rId4" cstate="print">
            <a:extLst>
              <a:ext uri="{28A0092B-C50C-407E-A947-70E740481C1C}">
                <a14:useLocalDpi xmlns:a14="http://schemas.microsoft.com/office/drawing/2010/main" val="0"/>
              </a:ext>
            </a:extLst>
          </a:blip>
          <a:srcRect l="36942" r="36224" b="18758"/>
          <a:stretch>
            <a:fillRect/>
          </a:stretch>
        </p:blipFill>
        <p:spPr bwMode="auto">
          <a:xfrm>
            <a:off x="1797403" y="3068960"/>
            <a:ext cx="2352762"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2"/>
          <p:cNvPicPr/>
          <p:nvPr/>
        </p:nvPicPr>
        <p:blipFill>
          <a:blip r:embed="rId5" cstate="print">
            <a:extLst>
              <a:ext uri="{28A0092B-C50C-407E-A947-70E740481C1C}">
                <a14:useLocalDpi xmlns:a14="http://schemas.microsoft.com/office/drawing/2010/main" val="0"/>
              </a:ext>
            </a:extLst>
          </a:blip>
          <a:srcRect l="36964" r="37769" b="31714"/>
          <a:stretch>
            <a:fillRect/>
          </a:stretch>
        </p:blipFill>
        <p:spPr bwMode="auto">
          <a:xfrm>
            <a:off x="4716016" y="3043080"/>
            <a:ext cx="2160240" cy="673952"/>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1697118" y="4757566"/>
                <a:ext cx="2500364"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Et</m:t>
                      </m:r>
                      <m:r>
                        <a:rPr lang="es-EC" b="0" i="0" smtClean="0">
                          <a:latin typeface="Cambria Math" panose="02040503050406030204" pitchFamily="18" charset="0"/>
                        </a:rPr>
                        <m:t>=10.91</m:t>
                      </m:r>
                      <m:f>
                        <m:fPr>
                          <m:type m:val="lin"/>
                          <m:ctrlPr>
                            <a:rPr lang="es-EC" i="1">
                              <a:latin typeface="Cambria Math" panose="02040503050406030204" pitchFamily="18" charset="0"/>
                            </a:rPr>
                          </m:ctrlPr>
                        </m:fPr>
                        <m:num>
                          <m:f>
                            <m:fPr>
                              <m:ctrlPr>
                                <a:rPr lang="es-EC" i="1">
                                  <a:latin typeface="Cambria Math" panose="02040503050406030204" pitchFamily="18" charset="0"/>
                                </a:rPr>
                              </m:ctrlPr>
                            </m:fPr>
                            <m:num>
                              <m:r>
                                <a:rPr lang="es-EC" i="1">
                                  <a:latin typeface="Cambria Math" panose="02040503050406030204" pitchFamily="18" charset="0"/>
                                </a:rPr>
                                <m:t>𝑀𝑤h</m:t>
                              </m:r>
                            </m:num>
                            <m:den>
                              <m:r>
                                <a:rPr lang="es-EC" i="1">
                                  <a:latin typeface="Cambria Math" panose="02040503050406030204" pitchFamily="18" charset="0"/>
                                </a:rPr>
                                <m:t>𝐶𝑎𝑚𝑎</m:t>
                              </m:r>
                            </m:den>
                          </m:f>
                        </m:num>
                        <m:den>
                          <m:r>
                            <a:rPr lang="es-EC" i="1">
                              <a:latin typeface="Cambria Math" panose="02040503050406030204" pitchFamily="18" charset="0"/>
                            </a:rPr>
                            <m:t>𝑎</m:t>
                          </m:r>
                        </m:den>
                      </m:f>
                      <m:r>
                        <a:rPr lang="es-EC" i="0">
                          <a:latin typeface="Cambria Math" panose="02040503050406030204" pitchFamily="18" charset="0"/>
                        </a:rPr>
                        <m:t>ñ</m:t>
                      </m:r>
                      <m:r>
                        <a:rPr lang="es-EC" i="1">
                          <a:latin typeface="Cambria Math" panose="02040503050406030204" pitchFamily="18" charset="0"/>
                        </a:rPr>
                        <m:t>𝑜</m:t>
                      </m:r>
                    </m:oMath>
                  </m:oMathPara>
                </a14:m>
                <a:endParaRPr lang="es-EC" dirty="0"/>
              </a:p>
            </p:txBody>
          </p:sp>
        </mc:Choice>
        <mc:Fallback xmlns="">
          <p:sp>
            <p:nvSpPr>
              <p:cNvPr id="4" name="Rectangle 3"/>
              <p:cNvSpPr>
                <a:spLocks noRot="1" noChangeAspect="1" noMove="1" noResize="1" noEditPoints="1" noAdjustHandles="1" noChangeArrowheads="1" noChangeShapeType="1" noTextEdit="1"/>
              </p:cNvSpPr>
              <p:nvPr/>
            </p:nvSpPr>
            <p:spPr>
              <a:xfrm>
                <a:off x="1697118" y="4757566"/>
                <a:ext cx="2500364" cy="618246"/>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572000" y="4767811"/>
                <a:ext cx="2405787"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b="0" i="0" smtClean="0">
                          <a:latin typeface="Cambria Math" panose="02040503050406030204" pitchFamily="18" charset="0"/>
                        </a:rPr>
                        <m:t>Ee</m:t>
                      </m:r>
                      <m:r>
                        <a:rPr lang="es-EC" b="0" i="0" smtClean="0">
                          <a:latin typeface="Cambria Math" panose="02040503050406030204" pitchFamily="18" charset="0"/>
                        </a:rPr>
                        <m:t>=2.9</m:t>
                      </m:r>
                      <m:r>
                        <a:rPr lang="es-EC" b="0" i="1" smtClean="0">
                          <a:latin typeface="Cambria Math" panose="02040503050406030204" pitchFamily="18" charset="0"/>
                        </a:rPr>
                        <m:t>4</m:t>
                      </m:r>
                      <m:f>
                        <m:fPr>
                          <m:type m:val="lin"/>
                          <m:ctrlPr>
                            <a:rPr lang="es-EC" i="1">
                              <a:latin typeface="Cambria Math" panose="02040503050406030204" pitchFamily="18" charset="0"/>
                            </a:rPr>
                          </m:ctrlPr>
                        </m:fPr>
                        <m:num>
                          <m:f>
                            <m:fPr>
                              <m:ctrlPr>
                                <a:rPr lang="es-EC" i="1">
                                  <a:latin typeface="Cambria Math" panose="02040503050406030204" pitchFamily="18" charset="0"/>
                                </a:rPr>
                              </m:ctrlPr>
                            </m:fPr>
                            <m:num>
                              <m:r>
                                <a:rPr lang="es-EC" i="1">
                                  <a:latin typeface="Cambria Math" panose="02040503050406030204" pitchFamily="18" charset="0"/>
                                </a:rPr>
                                <m:t>𝑀𝑤h</m:t>
                              </m:r>
                            </m:num>
                            <m:den>
                              <m:r>
                                <a:rPr lang="es-EC" i="1">
                                  <a:latin typeface="Cambria Math" panose="02040503050406030204" pitchFamily="18" charset="0"/>
                                </a:rPr>
                                <m:t>𝐶𝑎𝑚𝑎</m:t>
                              </m:r>
                            </m:den>
                          </m:f>
                        </m:num>
                        <m:den>
                          <m:r>
                            <a:rPr lang="es-EC" i="1">
                              <a:latin typeface="Cambria Math" panose="02040503050406030204" pitchFamily="18" charset="0"/>
                            </a:rPr>
                            <m:t>𝑎</m:t>
                          </m:r>
                        </m:den>
                      </m:f>
                      <m:r>
                        <a:rPr lang="es-EC" i="0">
                          <a:latin typeface="Cambria Math" panose="02040503050406030204" pitchFamily="18" charset="0"/>
                        </a:rPr>
                        <m:t>ñ</m:t>
                      </m:r>
                      <m:r>
                        <a:rPr lang="es-EC" i="1">
                          <a:latin typeface="Cambria Math" panose="02040503050406030204" pitchFamily="18" charset="0"/>
                        </a:rPr>
                        <m:t>𝑜</m:t>
                      </m:r>
                    </m:oMath>
                  </m:oMathPara>
                </a14:m>
                <a:endParaRPr lang="es-EC" dirty="0"/>
              </a:p>
            </p:txBody>
          </p:sp>
        </mc:Choice>
        <mc:Fallback xmlns="">
          <p:sp>
            <p:nvSpPr>
              <p:cNvPr id="14" name="Rectangle 13"/>
              <p:cNvSpPr>
                <a:spLocks noRot="1" noChangeAspect="1" noMove="1" noResize="1" noEditPoints="1" noAdjustHandles="1" noChangeArrowheads="1" noChangeShapeType="1" noTextEdit="1"/>
              </p:cNvSpPr>
              <p:nvPr/>
            </p:nvSpPr>
            <p:spPr>
              <a:xfrm>
                <a:off x="4572000" y="4767811"/>
                <a:ext cx="2405787" cy="618246"/>
              </a:xfrm>
              <a:prstGeom prst="rect">
                <a:avLst/>
              </a:prstGeom>
              <a:blipFill rotWithShape="0">
                <a:blip r:embed="rId7"/>
                <a:stretch>
                  <a:fillRect/>
                </a:stretch>
              </a:blipFill>
            </p:spPr>
            <p:txBody>
              <a:bodyPr/>
              <a:lstStyle/>
              <a:p>
                <a:r>
                  <a:rPr lang="es-EC">
                    <a:noFill/>
                  </a:rPr>
                  <a:t> </a:t>
                </a:r>
              </a:p>
            </p:txBody>
          </p:sp>
        </mc:Fallback>
      </mc:AlternateContent>
      <p:sp>
        <p:nvSpPr>
          <p:cNvPr id="11" name="TextBox 10"/>
          <p:cNvSpPr txBox="1"/>
          <p:nvPr/>
        </p:nvSpPr>
        <p:spPr>
          <a:xfrm>
            <a:off x="1619671" y="2204864"/>
            <a:ext cx="6339235" cy="369332"/>
          </a:xfrm>
          <a:prstGeom prst="rect">
            <a:avLst/>
          </a:prstGeom>
          <a:noFill/>
        </p:spPr>
        <p:txBody>
          <a:bodyPr wrap="square" rtlCol="0">
            <a:spAutoFit/>
          </a:bodyPr>
          <a:lstStyle/>
          <a:p>
            <a:r>
              <a:rPr lang="es-EC" dirty="0" smtClean="0"/>
              <a:t>Índices de eficiencia energética térmica y eléctrica actuales</a:t>
            </a:r>
            <a:endParaRPr lang="es-EC" dirty="0"/>
          </a:p>
        </p:txBody>
      </p:sp>
      <p:sp>
        <p:nvSpPr>
          <p:cNvPr id="16" name="TextBox 15"/>
          <p:cNvSpPr txBox="1"/>
          <p:nvPr/>
        </p:nvSpPr>
        <p:spPr>
          <a:xfrm>
            <a:off x="1619671" y="3914472"/>
            <a:ext cx="6339235" cy="369332"/>
          </a:xfrm>
          <a:prstGeom prst="rect">
            <a:avLst/>
          </a:prstGeom>
          <a:noFill/>
        </p:spPr>
        <p:txBody>
          <a:bodyPr wrap="square" rtlCol="0">
            <a:spAutoFit/>
          </a:bodyPr>
          <a:lstStyle/>
          <a:p>
            <a:r>
              <a:rPr lang="es-EC" dirty="0" smtClean="0"/>
              <a:t>Índices de eficiencia energética térmica y eléctrica Propuestos</a:t>
            </a:r>
            <a:endParaRPr lang="es-EC" dirty="0"/>
          </a:p>
        </p:txBody>
      </p:sp>
    </p:spTree>
    <p:extLst>
      <p:ext uri="{BB962C8B-B14F-4D97-AF65-F5344CB8AC3E}">
        <p14:creationId xmlns:p14="http://schemas.microsoft.com/office/powerpoint/2010/main" val="3540115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7740352" y="116632"/>
            <a:ext cx="1321835" cy="1413971"/>
            <a:chOff x="7786669" y="116632"/>
            <a:chExt cx="1321835" cy="141397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10 Rectángulo"/>
          <p:cNvSpPr/>
          <p:nvPr/>
        </p:nvSpPr>
        <p:spPr>
          <a:xfrm>
            <a:off x="1403648" y="5877272"/>
            <a:ext cx="2215671" cy="253916"/>
          </a:xfrm>
          <a:prstGeom prst="rect">
            <a:avLst/>
          </a:prstGeom>
        </p:spPr>
        <p:txBody>
          <a:bodyPr wrap="none">
            <a:spAutoFit/>
          </a:bodyPr>
          <a:lstStyle/>
          <a:p>
            <a:r>
              <a:rPr lang="es-EC" sz="1050" b="1" dirty="0"/>
              <a:t>¹ Entre 100 y 200 camas (Vera, 2008)</a:t>
            </a:r>
          </a:p>
        </p:txBody>
      </p:sp>
      <p:pic>
        <p:nvPicPr>
          <p:cNvPr id="2" name="Picture 1"/>
          <p:cNvPicPr>
            <a:picLocks noChangeAspect="1"/>
          </p:cNvPicPr>
          <p:nvPr/>
        </p:nvPicPr>
        <p:blipFill>
          <a:blip r:embed="rId4"/>
          <a:stretch>
            <a:fillRect/>
          </a:stretch>
        </p:blipFill>
        <p:spPr>
          <a:xfrm>
            <a:off x="1020298" y="1335297"/>
            <a:ext cx="6686550" cy="4114800"/>
          </a:xfrm>
          <a:prstGeom prst="rect">
            <a:avLst/>
          </a:prstGeom>
        </p:spPr>
      </p:pic>
    </p:spTree>
    <p:extLst>
      <p:ext uri="{BB962C8B-B14F-4D97-AF65-F5344CB8AC3E}">
        <p14:creationId xmlns:p14="http://schemas.microsoft.com/office/powerpoint/2010/main" val="131023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497502" y="636899"/>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t>7. COSTO DE IMPLEMENTACIÓN</a:t>
            </a:r>
            <a:r>
              <a:rPr lang="es-EC" sz="2400" dirty="0" smtClean="0"/>
              <a:t/>
            </a:r>
            <a:br>
              <a:rPr lang="es-EC" sz="2400" dirty="0" smtClean="0"/>
            </a:br>
            <a:r>
              <a:rPr lang="es-EC" sz="3200" b="1" dirty="0" smtClean="0"/>
              <a:t/>
            </a:r>
            <a:br>
              <a:rPr lang="es-EC" sz="3200" b="1" dirty="0" smtClean="0"/>
            </a:br>
            <a:endParaRPr lang="es-EC" sz="3200" b="1"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635681" y="4437112"/>
            <a:ext cx="6323225" cy="1656184"/>
          </a:xfrm>
          <a:prstGeom prst="rect">
            <a:avLst/>
          </a:prstGeom>
          <a:noFill/>
          <a:ln>
            <a:noFill/>
          </a:ln>
        </p:spPr>
      </p:pic>
      <p:graphicFrame>
        <p:nvGraphicFramePr>
          <p:cNvPr id="11" name="Chart 10"/>
          <p:cNvGraphicFramePr>
            <a:graphicFrameLocks/>
          </p:cNvGraphicFramePr>
          <p:nvPr>
            <p:extLst>
              <p:ext uri="{D42A27DB-BD31-4B8C-83A1-F6EECF244321}">
                <p14:modId xmlns:p14="http://schemas.microsoft.com/office/powerpoint/2010/main" val="350837959"/>
              </p:ext>
            </p:extLst>
          </p:nvPr>
        </p:nvGraphicFramePr>
        <p:xfrm>
          <a:off x="2051720" y="141277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724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3517" y="908720"/>
            <a:ext cx="8604987" cy="5832648"/>
          </a:xfrm>
        </p:spPr>
        <p:txBody>
          <a:bodyPr>
            <a:normAutofit fontScale="92500" lnSpcReduction="10000"/>
          </a:bodyPr>
          <a:lstStyle/>
          <a:p>
            <a:pPr marL="0" lvl="0" indent="0">
              <a:buNone/>
            </a:pPr>
            <a:r>
              <a:rPr lang="es-MX" sz="2400" b="1" dirty="0" smtClean="0"/>
              <a:t>1. ANTECEDENTES</a:t>
            </a:r>
          </a:p>
          <a:p>
            <a:pPr marL="0" lvl="0" indent="0">
              <a:buNone/>
            </a:pPr>
            <a:endParaRPr lang="es-MX" sz="2400" b="1" dirty="0" smtClean="0"/>
          </a:p>
          <a:p>
            <a:pPr marL="0" lvl="0" indent="0">
              <a:buNone/>
            </a:pPr>
            <a:r>
              <a:rPr lang="es-MX" sz="2400" b="1" dirty="0" smtClean="0"/>
              <a:t>2. PRINCIPALES </a:t>
            </a:r>
            <a:r>
              <a:rPr lang="es-MX" sz="2400" b="1" dirty="0"/>
              <a:t>SISTEMAS ENERGÉTICOS </a:t>
            </a:r>
            <a:r>
              <a:rPr lang="es-MX" sz="2400" b="1" dirty="0" smtClean="0"/>
              <a:t>DEL HOSPITAL</a:t>
            </a:r>
          </a:p>
          <a:p>
            <a:pPr marL="0" lvl="0" indent="0">
              <a:buNone/>
            </a:pPr>
            <a:endParaRPr lang="es-MX" sz="2400" b="1" dirty="0" smtClean="0"/>
          </a:p>
          <a:p>
            <a:pPr marL="0" lvl="0" indent="0">
              <a:buNone/>
            </a:pPr>
            <a:r>
              <a:rPr lang="es-MX" sz="2400" b="1" dirty="0"/>
              <a:t>3. </a:t>
            </a:r>
            <a:r>
              <a:rPr lang="es-MX" sz="2400" b="1" dirty="0" smtClean="0"/>
              <a:t>MODELO </a:t>
            </a:r>
            <a:r>
              <a:rPr lang="es-MX" sz="2400" b="1" dirty="0"/>
              <a:t>MATEMÁTICO </a:t>
            </a:r>
            <a:r>
              <a:rPr lang="es-MX" sz="2400" b="1" dirty="0" smtClean="0"/>
              <a:t>DEL </a:t>
            </a:r>
            <a:r>
              <a:rPr lang="es-MX" sz="2400" b="1" dirty="0"/>
              <a:t>SISTEMA TÉRMICO </a:t>
            </a:r>
            <a:endParaRPr lang="es-MX" sz="2400" b="1" dirty="0" smtClean="0"/>
          </a:p>
          <a:p>
            <a:pPr marL="0" lvl="0" indent="0">
              <a:buNone/>
            </a:pPr>
            <a:endParaRPr lang="es-MX" sz="2400" b="1" dirty="0" smtClean="0"/>
          </a:p>
          <a:p>
            <a:pPr marL="0" lvl="0" indent="0">
              <a:buNone/>
            </a:pPr>
            <a:r>
              <a:rPr lang="es-EC" sz="2400" b="1" dirty="0" smtClean="0"/>
              <a:t>4. LÍNEA </a:t>
            </a:r>
            <a:r>
              <a:rPr lang="es-EC" sz="2400" b="1" dirty="0"/>
              <a:t>BASE DEL SISTEMA TÉRMICO DEL HOSPITAL – </a:t>
            </a:r>
            <a:r>
              <a:rPr lang="es-EC" sz="2400" b="1" dirty="0" smtClean="0"/>
              <a:t>AÑO 2013</a:t>
            </a:r>
          </a:p>
          <a:p>
            <a:pPr marL="0" lvl="0" indent="0">
              <a:buNone/>
            </a:pPr>
            <a:endParaRPr lang="es-ES" sz="2400" b="1" dirty="0"/>
          </a:p>
          <a:p>
            <a:pPr marL="0" lvl="0" indent="0">
              <a:buNone/>
            </a:pPr>
            <a:r>
              <a:rPr lang="es-EC" sz="2400" b="1" dirty="0"/>
              <a:t>5. ALTERNATIVAS DE </a:t>
            </a:r>
            <a:r>
              <a:rPr lang="es-EC" sz="2400" b="1" dirty="0" smtClean="0"/>
              <a:t>EFICIENCIA ENERGÉTICA</a:t>
            </a:r>
          </a:p>
          <a:p>
            <a:pPr marL="0" lvl="0" indent="0">
              <a:buNone/>
            </a:pPr>
            <a:endParaRPr lang="es-EC" sz="2400" b="1" dirty="0"/>
          </a:p>
          <a:p>
            <a:pPr marL="0" indent="0">
              <a:buNone/>
            </a:pPr>
            <a:r>
              <a:rPr lang="es-EC" sz="2400" b="1" dirty="0" smtClean="0"/>
              <a:t>6</a:t>
            </a:r>
            <a:r>
              <a:rPr lang="es-EC" sz="2400" b="1" dirty="0"/>
              <a:t>. ÍNDICES DE EFICIENCIA </a:t>
            </a:r>
            <a:r>
              <a:rPr lang="es-EC" sz="2400" b="1" dirty="0" smtClean="0"/>
              <a:t>ENERGÉTICA</a:t>
            </a:r>
          </a:p>
          <a:p>
            <a:pPr marL="0" indent="0">
              <a:buNone/>
            </a:pPr>
            <a:endParaRPr lang="es-ES" sz="2400" b="1" dirty="0"/>
          </a:p>
          <a:p>
            <a:pPr marL="0" indent="0">
              <a:buNone/>
            </a:pPr>
            <a:r>
              <a:rPr lang="es-EC" sz="2400" b="1" dirty="0"/>
              <a:t>7. COSTO DE </a:t>
            </a:r>
            <a:r>
              <a:rPr lang="es-EC" sz="2400" b="1" dirty="0" smtClean="0"/>
              <a:t>IMPLEMENTACIÓN</a:t>
            </a:r>
          </a:p>
          <a:p>
            <a:pPr marL="0" indent="0">
              <a:buNone/>
            </a:pPr>
            <a:endParaRPr lang="es-ES" sz="2400" b="1" dirty="0"/>
          </a:p>
          <a:p>
            <a:pPr marL="0" indent="0">
              <a:buNone/>
            </a:pPr>
            <a:r>
              <a:rPr lang="es-ES" sz="2400" b="1" dirty="0" smtClean="0"/>
              <a:t>8. CONCLUSIONES </a:t>
            </a:r>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32716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1 Título"/>
          <p:cNvSpPr txBox="1">
            <a:spLocks/>
          </p:cNvSpPr>
          <p:nvPr/>
        </p:nvSpPr>
        <p:spPr>
          <a:xfrm>
            <a:off x="497502" y="636899"/>
            <a:ext cx="8229600" cy="10639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b="1" dirty="0" smtClean="0"/>
              <a:t>7. CONCLUSIONES</a:t>
            </a:r>
            <a:r>
              <a:rPr lang="es-EC" sz="2400" dirty="0" smtClean="0"/>
              <a:t/>
            </a:r>
            <a:br>
              <a:rPr lang="es-EC" sz="2400" dirty="0" smtClean="0"/>
            </a:br>
            <a:r>
              <a:rPr lang="es-EC" sz="3200" b="1" dirty="0" smtClean="0"/>
              <a:t/>
            </a:r>
            <a:br>
              <a:rPr lang="es-EC" sz="3200" b="1" dirty="0" smtClean="0"/>
            </a:br>
            <a:endParaRPr lang="es-EC" sz="3200" b="1" dirty="0"/>
          </a:p>
        </p:txBody>
      </p:sp>
      <mc:AlternateContent xmlns:mc="http://schemas.openxmlformats.org/markup-compatibility/2006" xmlns:a14="http://schemas.microsoft.com/office/drawing/2010/main">
        <mc:Choice Requires="a14">
          <p:sp>
            <p:nvSpPr>
              <p:cNvPr id="8" name="1 Título"/>
              <p:cNvSpPr>
                <a:spLocks noGrp="1"/>
              </p:cNvSpPr>
              <p:nvPr>
                <p:ph type="title"/>
              </p:nvPr>
            </p:nvSpPr>
            <p:spPr>
              <a:xfrm>
                <a:off x="388224" y="1688670"/>
                <a:ext cx="8448156" cy="4624723"/>
              </a:xfrm>
            </p:spPr>
            <p:txBody>
              <a:bodyPr>
                <a:noAutofit/>
              </a:bodyPr>
              <a:lstStyle/>
              <a:p>
                <a:pPr algn="just"/>
                <a:r>
                  <a:rPr lang="es-EC" sz="2000" dirty="0" smtClean="0"/>
                  <a:t/>
                </a:r>
                <a:br>
                  <a:rPr lang="es-EC" sz="2000" dirty="0" smtClean="0"/>
                </a:br>
                <a:r>
                  <a:rPr lang="es-MX" sz="2000" dirty="0" smtClean="0"/>
                  <a:t>1. </a:t>
                </a:r>
                <a:r>
                  <a:rPr lang="es-ES" sz="2000" dirty="0"/>
                  <a:t>La eficiencia del caldero fue de 73.36% Y la del sistema de distribución fue de 84.54%, para una eficiencia general de 62.02% con una relación aire combustible de 17.3 </a:t>
                </a:r>
                <a14:m>
                  <m:oMath xmlns:m="http://schemas.openxmlformats.org/officeDocument/2006/math">
                    <m:f>
                      <m:fPr>
                        <m:ctrlPr>
                          <a:rPr lang="es-EC" sz="2000" i="1">
                            <a:latin typeface="Cambria Math" panose="02040503050406030204" pitchFamily="18" charset="0"/>
                          </a:rPr>
                        </m:ctrlPr>
                      </m:fPr>
                      <m:num>
                        <m:r>
                          <a:rPr lang="es-ES" sz="2000" i="1">
                            <a:latin typeface="Cambria Math" panose="02040503050406030204" pitchFamily="18" charset="0"/>
                          </a:rPr>
                          <m:t>𝐾𝑔</m:t>
                        </m:r>
                        <m:r>
                          <a:rPr lang="es-ES" sz="2000" i="1">
                            <a:latin typeface="Cambria Math" panose="02040503050406030204" pitchFamily="18" charset="0"/>
                          </a:rPr>
                          <m:t>(</m:t>
                        </m:r>
                        <m:r>
                          <a:rPr lang="es-ES" sz="2000" i="1">
                            <a:latin typeface="Cambria Math" panose="02040503050406030204" pitchFamily="18" charset="0"/>
                          </a:rPr>
                          <m:t>𝑎𝑖𝑟𝑒</m:t>
                        </m:r>
                        <m:r>
                          <a:rPr lang="es-ES" sz="2000" i="1">
                            <a:latin typeface="Cambria Math" panose="02040503050406030204" pitchFamily="18" charset="0"/>
                          </a:rPr>
                          <m:t>)</m:t>
                        </m:r>
                      </m:num>
                      <m:den>
                        <m:r>
                          <a:rPr lang="es-ES" sz="2000" i="1">
                            <a:latin typeface="Cambria Math" panose="02040503050406030204" pitchFamily="18" charset="0"/>
                          </a:rPr>
                          <m:t>𝐾𝑔</m:t>
                        </m:r>
                        <m:r>
                          <a:rPr lang="es-ES" sz="2000" i="1">
                            <a:latin typeface="Cambria Math" panose="02040503050406030204" pitchFamily="18" charset="0"/>
                          </a:rPr>
                          <m:t>(</m:t>
                        </m:r>
                        <m:r>
                          <a:rPr lang="es-ES" sz="2000" i="1">
                            <a:latin typeface="Cambria Math" panose="02040503050406030204" pitchFamily="18" charset="0"/>
                          </a:rPr>
                          <m:t>𝐶𝑜𝑚𝑏</m:t>
                        </m:r>
                        <m:r>
                          <a:rPr lang="es-ES" sz="2000" i="1">
                            <a:latin typeface="Cambria Math" panose="02040503050406030204" pitchFamily="18" charset="0"/>
                          </a:rPr>
                          <m:t>)</m:t>
                        </m:r>
                      </m:den>
                    </m:f>
                  </m:oMath>
                </a14:m>
                <a:r>
                  <a:rPr lang="es-ES" sz="2000" dirty="0"/>
                  <a:t> y un calor generado por el combustible de </a:t>
                </a:r>
                <a:r>
                  <a:rPr lang="es-ES" sz="2000" dirty="0" err="1" smtClean="0"/>
                  <a:t>502.86Kw</a:t>
                </a:r>
                <a:r>
                  <a:rPr lang="es-MX" sz="2000" dirty="0" smtClean="0"/>
                  <a:t>.								</a:t>
                </a:r>
                <a:r>
                  <a:rPr lang="es-EC" sz="2000" dirty="0"/>
                  <a:t/>
                </a:r>
                <a:br>
                  <a:rPr lang="es-EC" sz="2000" dirty="0"/>
                </a:br>
                <a:r>
                  <a:rPr lang="es-EC" sz="2000" dirty="0" smtClean="0"/>
                  <a:t/>
                </a:r>
                <a:br>
                  <a:rPr lang="es-EC" sz="2000" dirty="0" smtClean="0"/>
                </a:br>
                <a:r>
                  <a:rPr lang="es-EC" sz="2000" dirty="0" smtClean="0"/>
                  <a:t/>
                </a:r>
                <a:br>
                  <a:rPr lang="es-EC" sz="2000" dirty="0" smtClean="0"/>
                </a:br>
                <a:r>
                  <a:rPr lang="es-EC" sz="2000" dirty="0" smtClean="0"/>
                  <a:t>2.</a:t>
                </a:r>
                <a:r>
                  <a:rPr lang="es-ES" sz="2000" dirty="0"/>
                  <a:t> Una vez realizados los cambios en cuanto a la mezcla aire combustible cercana a 10, la eficiencia del caldero subió a 75.07% y el sistema de distribución a 92.69% el calor generado por el combustible subió a </a:t>
                </a:r>
                <a:r>
                  <a:rPr lang="es-ES" sz="2000" dirty="0" err="1" smtClean="0"/>
                  <a:t>566Kw</a:t>
                </a:r>
                <a:r>
                  <a:rPr lang="es-MX" sz="2000" dirty="0" smtClean="0"/>
                  <a:t>.</a:t>
                </a:r>
                <a:r>
                  <a:rPr lang="es-EC" sz="2000" dirty="0"/>
                  <a:t/>
                </a:r>
                <a:br>
                  <a:rPr lang="es-EC" sz="2000" dirty="0"/>
                </a:br>
                <a:r>
                  <a:rPr lang="es-EC" sz="2000" dirty="0"/>
                  <a:t/>
                </a:r>
                <a:br>
                  <a:rPr lang="es-EC" sz="2000" dirty="0"/>
                </a:br>
                <a:r>
                  <a:rPr lang="es-EC" sz="2000" dirty="0"/>
                  <a:t/>
                </a:r>
                <a:br>
                  <a:rPr lang="es-EC" sz="2000" dirty="0"/>
                </a:br>
                <a:r>
                  <a:rPr lang="es-EC" sz="2000" dirty="0"/>
                  <a:t/>
                </a:r>
                <a:br>
                  <a:rPr lang="es-EC" sz="2000" dirty="0"/>
                </a:br>
                <a:endParaRPr lang="es-EC" sz="2000" dirty="0"/>
              </a:p>
            </p:txBody>
          </p:sp>
        </mc:Choice>
        <mc:Fallback xmlns="">
          <p:sp>
            <p:nvSpPr>
              <p:cNvPr id="8" name="1 Título"/>
              <p:cNvSpPr>
                <a:spLocks noGrp="1" noRot="1" noChangeAspect="1" noMove="1" noResize="1" noEditPoints="1" noAdjustHandles="1" noChangeArrowheads="1" noChangeShapeType="1" noTextEdit="1"/>
              </p:cNvSpPr>
              <p:nvPr>
                <p:ph type="title"/>
              </p:nvPr>
            </p:nvSpPr>
            <p:spPr>
              <a:xfrm>
                <a:off x="388224" y="1688670"/>
                <a:ext cx="8448156" cy="4624723"/>
              </a:xfrm>
              <a:blipFill rotWithShape="0">
                <a:blip r:embed="rId4"/>
                <a:stretch>
                  <a:fillRect l="-794" r="-722"/>
                </a:stretch>
              </a:blipFill>
            </p:spPr>
            <p:txBody>
              <a:bodyPr/>
              <a:lstStyle/>
              <a:p>
                <a:r>
                  <a:rPr lang="es-EC">
                    <a:noFill/>
                  </a:rPr>
                  <a:t> </a:t>
                </a:r>
              </a:p>
            </p:txBody>
          </p:sp>
        </mc:Fallback>
      </mc:AlternateContent>
    </p:spTree>
    <p:extLst>
      <p:ext uri="{BB962C8B-B14F-4D97-AF65-F5344CB8AC3E}">
        <p14:creationId xmlns:p14="http://schemas.microsoft.com/office/powerpoint/2010/main" val="2989818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1 Título"/>
          <p:cNvSpPr>
            <a:spLocks noGrp="1"/>
          </p:cNvSpPr>
          <p:nvPr>
            <p:ph type="title"/>
          </p:nvPr>
        </p:nvSpPr>
        <p:spPr>
          <a:xfrm>
            <a:off x="323528" y="1268760"/>
            <a:ext cx="8432248" cy="4624723"/>
          </a:xfrm>
        </p:spPr>
        <p:txBody>
          <a:bodyPr vert="horz" lIns="91440" tIns="45720" rIns="91440" bIns="45720" rtlCol="0" anchor="ctr">
            <a:noAutofit/>
          </a:bodyPr>
          <a:lstStyle/>
          <a:p>
            <a:pPr algn="just"/>
            <a:r>
              <a:rPr lang="es-EC" sz="2000" dirty="0"/>
              <a:t/>
            </a:r>
            <a:br>
              <a:rPr lang="es-EC" sz="2000" dirty="0"/>
            </a:br>
            <a:r>
              <a:rPr lang="es-EC" sz="2000" dirty="0" smtClean="0"/>
              <a:t>3.</a:t>
            </a:r>
            <a:r>
              <a:rPr lang="es-ES" sz="2000" dirty="0"/>
              <a:t> Las mayores pérdidas se dan por la existencia de tramos de tubería sin uso con suministro de vapor además de purgas innecesarias además de las perdidas por una mala calibración de mezcla aire combustible.</a:t>
            </a:r>
            <a:r>
              <a:rPr lang="es-MX" sz="2000" dirty="0" smtClean="0"/>
              <a:t>								  </a:t>
            </a:r>
            <a:br>
              <a:rPr lang="es-MX" sz="2000" dirty="0" smtClean="0"/>
            </a:br>
            <a:r>
              <a:rPr lang="es-MX" sz="2000" dirty="0"/>
              <a:t>	</a:t>
            </a:r>
            <a:r>
              <a:rPr lang="es-MX" sz="2000" dirty="0" smtClean="0"/>
              <a:t/>
            </a:r>
            <a:br>
              <a:rPr lang="es-MX" sz="2000" dirty="0" smtClean="0"/>
            </a:br>
            <a:r>
              <a:rPr lang="es-MX" sz="2000" dirty="0"/>
              <a:t>				</a:t>
            </a:r>
            <a:r>
              <a:rPr lang="es-EC" sz="2000" dirty="0"/>
              <a:t/>
            </a:r>
            <a:br>
              <a:rPr lang="es-EC" sz="2000" dirty="0"/>
            </a:br>
            <a:r>
              <a:rPr lang="es-ES" sz="2000" dirty="0" smtClean="0"/>
              <a:t>4. </a:t>
            </a:r>
            <a:r>
              <a:rPr lang="es-ES" sz="2000" dirty="0"/>
              <a:t>La inversión de las mejoras será de $ 6.028,78 Que corresponden a aislante térmico de tuberías reparación de fugas de vapor, tratamiento de agua de alimentación al caldero y compra del equipo para el análisis de humo </a:t>
            </a:r>
            <a:r>
              <a:rPr lang="es-ES" sz="2000" dirty="0" smtClean="0"/>
              <a:t>del mismo</a:t>
            </a:r>
            <a:r>
              <a:rPr lang="es-ES" sz="2000" dirty="0"/>
              <a:t>.</a:t>
            </a:r>
            <a:r>
              <a:rPr lang="es-ES" sz="2000" dirty="0" smtClean="0"/>
              <a:t>						</a:t>
            </a:r>
            <a:r>
              <a:rPr lang="es-ES" sz="2000" dirty="0"/>
              <a:t/>
            </a:r>
            <a:br>
              <a:rPr lang="es-ES" sz="2000" dirty="0"/>
            </a:br>
            <a:r>
              <a:rPr lang="es-EC" sz="2000" dirty="0"/>
              <a:t/>
            </a:r>
            <a:br>
              <a:rPr lang="es-EC" sz="2000" dirty="0"/>
            </a:br>
            <a:r>
              <a:rPr lang="es-ES" sz="2000" dirty="0"/>
              <a:t>5. </a:t>
            </a:r>
            <a:r>
              <a:rPr lang="es-EC" sz="2000" dirty="0"/>
              <a:t>La implementación del plan de eficiencia energética provocará un</a:t>
            </a:r>
            <a:br>
              <a:rPr lang="es-EC" sz="2000" dirty="0"/>
            </a:br>
            <a:r>
              <a:rPr lang="es-EC" sz="2000" dirty="0"/>
              <a:t>ahorro de $ 6.998,24 al año.</a:t>
            </a:r>
            <a:br>
              <a:rPr lang="es-EC" sz="2000" dirty="0"/>
            </a:br>
            <a:endParaRPr lang="es-EC" sz="2000" dirty="0"/>
          </a:p>
        </p:txBody>
      </p:sp>
    </p:spTree>
    <p:extLst>
      <p:ext uri="{BB962C8B-B14F-4D97-AF65-F5344CB8AC3E}">
        <p14:creationId xmlns:p14="http://schemas.microsoft.com/office/powerpoint/2010/main" val="354258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8" name="1 Título"/>
              <p:cNvSpPr>
                <a:spLocks noGrp="1"/>
              </p:cNvSpPr>
              <p:nvPr>
                <p:ph type="title"/>
              </p:nvPr>
            </p:nvSpPr>
            <p:spPr>
              <a:xfrm>
                <a:off x="251520" y="1327673"/>
                <a:ext cx="7992888" cy="4624723"/>
              </a:xfrm>
            </p:spPr>
            <p:txBody>
              <a:bodyPr vert="horz" lIns="91440" tIns="45720" rIns="91440" bIns="45720" rtlCol="0" anchor="ctr">
                <a:noAutofit/>
              </a:bodyPr>
              <a:lstStyle/>
              <a:p>
                <a:pPr lvl="0" algn="just"/>
                <a:r>
                  <a:rPr lang="es-EC" sz="2000" dirty="0"/>
                  <a:t/>
                </a:r>
                <a:br>
                  <a:rPr lang="es-EC" sz="2000" dirty="0"/>
                </a:br>
                <a:r>
                  <a:rPr lang="es-EC" sz="2000" dirty="0" smtClean="0"/>
                  <a:t/>
                </a:r>
                <a:br>
                  <a:rPr lang="es-EC" sz="2000" dirty="0" smtClean="0"/>
                </a:br>
                <a:r>
                  <a:rPr lang="es-EC" sz="2000" dirty="0" smtClean="0"/>
                  <a:t> </a:t>
                </a:r>
                <a:br>
                  <a:rPr lang="es-EC" sz="2000" dirty="0" smtClean="0"/>
                </a:br>
                <a:r>
                  <a:rPr lang="es-MX" sz="2000" dirty="0" smtClean="0"/>
                  <a:t>8. </a:t>
                </a:r>
                <a:r>
                  <a:rPr lang="es-ES" sz="2000" dirty="0"/>
                  <a:t>El índice actual de desempeño energético del sistema térmico por cama es de </a:t>
                </a:r>
                <a14:m>
                  <m:oMath xmlns:m="http://schemas.openxmlformats.org/officeDocument/2006/math">
                    <m:r>
                      <a:rPr lang="es-ES" sz="2000" i="1">
                        <a:latin typeface="Cambria Math" panose="02040503050406030204" pitchFamily="18" charset="0"/>
                      </a:rPr>
                      <m:t>12.32</m:t>
                    </m:r>
                    <m:f>
                      <m:fPr>
                        <m:ctrlPr>
                          <a:rPr lang="es-EC" sz="2000" i="1">
                            <a:latin typeface="Cambria Math" panose="02040503050406030204" pitchFamily="18" charset="0"/>
                          </a:rPr>
                        </m:ctrlPr>
                      </m:fPr>
                      <m:num>
                        <m:r>
                          <a:rPr lang="es-ES" sz="2000" i="1">
                            <a:latin typeface="Cambria Math" panose="02040503050406030204" pitchFamily="18" charset="0"/>
                          </a:rPr>
                          <m:t>𝑀𝑤h</m:t>
                        </m:r>
                      </m:num>
                      <m:den>
                        <m:r>
                          <a:rPr lang="es-ES" sz="2000" i="1">
                            <a:latin typeface="Cambria Math" panose="02040503050406030204" pitchFamily="18" charset="0"/>
                          </a:rPr>
                          <m:t>𝐶𝑎𝑚𝑎</m:t>
                        </m:r>
                      </m:den>
                    </m:f>
                    <m:r>
                      <a:rPr lang="es-ES" sz="2000" i="1">
                        <a:latin typeface="Cambria Math" panose="02040503050406030204" pitchFamily="18" charset="0"/>
                      </a:rPr>
                      <m:t>/</m:t>
                    </m:r>
                    <m:r>
                      <a:rPr lang="es-ES" sz="2000" i="1">
                        <a:latin typeface="Cambria Math" panose="02040503050406030204" pitchFamily="18" charset="0"/>
                      </a:rPr>
                      <m:t>𝑎</m:t>
                    </m:r>
                    <m:r>
                      <a:rPr lang="es-ES" sz="2000" i="1">
                        <a:latin typeface="Cambria Math" panose="02040503050406030204" pitchFamily="18" charset="0"/>
                      </a:rPr>
                      <m:t>ñ</m:t>
                    </m:r>
                    <m:r>
                      <a:rPr lang="es-ES" sz="2000" i="1">
                        <a:latin typeface="Cambria Math" panose="02040503050406030204" pitchFamily="18" charset="0"/>
                      </a:rPr>
                      <m:t>𝑜</m:t>
                    </m:r>
                  </m:oMath>
                </a14:m>
                <a:r>
                  <a:rPr lang="es-ES" sz="2000" dirty="0"/>
                  <a:t> que están dentro de valores estándar a nivel internacional.  Con la implementación del programa de eficiencia energética este índice se redujo a </a:t>
                </a:r>
                <a14:m>
                  <m:oMath xmlns:m="http://schemas.openxmlformats.org/officeDocument/2006/math">
                    <m:r>
                      <a:rPr lang="es-ES" sz="2000" i="1">
                        <a:latin typeface="Cambria Math" panose="02040503050406030204" pitchFamily="18" charset="0"/>
                      </a:rPr>
                      <m:t>10.91</m:t>
                    </m:r>
                    <m:f>
                      <m:fPr>
                        <m:ctrlPr>
                          <a:rPr lang="es-EC" sz="2000" i="1">
                            <a:latin typeface="Cambria Math" panose="02040503050406030204" pitchFamily="18" charset="0"/>
                          </a:rPr>
                        </m:ctrlPr>
                      </m:fPr>
                      <m:num>
                        <m:r>
                          <a:rPr lang="es-ES" sz="2000" i="1">
                            <a:latin typeface="Cambria Math" panose="02040503050406030204" pitchFamily="18" charset="0"/>
                          </a:rPr>
                          <m:t>𝑀𝑤h</m:t>
                        </m:r>
                      </m:num>
                      <m:den>
                        <m:r>
                          <a:rPr lang="es-ES" sz="2000" i="1">
                            <a:latin typeface="Cambria Math" panose="02040503050406030204" pitchFamily="18" charset="0"/>
                          </a:rPr>
                          <m:t>𝐶𝑎𝑚𝑎</m:t>
                        </m:r>
                      </m:den>
                    </m:f>
                    <m:r>
                      <a:rPr lang="es-ES" sz="2000" i="1">
                        <a:latin typeface="Cambria Math" panose="02040503050406030204" pitchFamily="18" charset="0"/>
                      </a:rPr>
                      <m:t>/</m:t>
                    </m:r>
                    <m:r>
                      <a:rPr lang="es-ES" sz="2000" i="1">
                        <a:latin typeface="Cambria Math" panose="02040503050406030204" pitchFamily="18" charset="0"/>
                      </a:rPr>
                      <m:t>𝑎</m:t>
                    </m:r>
                    <m:r>
                      <a:rPr lang="es-ES" sz="2000" i="1">
                        <a:latin typeface="Cambria Math" panose="02040503050406030204" pitchFamily="18" charset="0"/>
                      </a:rPr>
                      <m:t>ñ</m:t>
                    </m:r>
                    <m:r>
                      <a:rPr lang="es-ES" sz="2000" i="1">
                        <a:latin typeface="Cambria Math" panose="02040503050406030204" pitchFamily="18" charset="0"/>
                      </a:rPr>
                      <m:t>𝑜</m:t>
                    </m:r>
                  </m:oMath>
                </a14:m>
                <a:r>
                  <a:rPr lang="es-ES" sz="2000" dirty="0"/>
                  <a:t> en la parte térmica.  Un programa de eficiencia energética integral debe ser gestionado en el sistema térmico y el eléctrico, para el estudio de los índices de consumo eléctrico se ha referido a los resultados del estudio energético en la parte eléctrica del Hospital en estudio desarrollado en la tesis propuesta por el Ing. Carlos Nolasco </a:t>
                </a:r>
                <a:r>
                  <a:rPr lang="es-ES" sz="2000" dirty="0" err="1"/>
                  <a:t>Mafla</a:t>
                </a:r>
                <a:r>
                  <a:rPr lang="es-ES" sz="2000" dirty="0"/>
                  <a:t> Yépez.</a:t>
                </a:r>
                <a:r>
                  <a:rPr lang="es-EC" sz="2000" dirty="0"/>
                  <a:t/>
                </a:r>
                <a:br>
                  <a:rPr lang="es-EC" sz="2000" dirty="0"/>
                </a:br>
                <a:r>
                  <a:rPr lang="es-EC" sz="2000" dirty="0" smtClean="0"/>
                  <a:t>.</a:t>
                </a:r>
                <a:br>
                  <a:rPr lang="es-EC" sz="2000" dirty="0" smtClean="0"/>
                </a:br>
                <a:r>
                  <a:rPr lang="es-EC" sz="2000" dirty="0" smtClean="0"/>
                  <a:t/>
                </a:r>
                <a:br>
                  <a:rPr lang="es-EC" sz="2000" dirty="0" smtClean="0"/>
                </a:br>
                <a:r>
                  <a:rPr lang="es-MX" sz="2000" dirty="0" smtClean="0"/>
                  <a:t> </a:t>
                </a:r>
                <a:endParaRPr lang="es-EC" sz="2000" dirty="0"/>
              </a:p>
            </p:txBody>
          </p:sp>
        </mc:Choice>
        <mc:Fallback xmlns="">
          <p:sp>
            <p:nvSpPr>
              <p:cNvPr id="8" name="1 Título"/>
              <p:cNvSpPr>
                <a:spLocks noGrp="1" noRot="1" noChangeAspect="1" noMove="1" noResize="1" noEditPoints="1" noAdjustHandles="1" noChangeArrowheads="1" noChangeShapeType="1" noTextEdit="1"/>
              </p:cNvSpPr>
              <p:nvPr>
                <p:ph type="title"/>
              </p:nvPr>
            </p:nvSpPr>
            <p:spPr>
              <a:xfrm>
                <a:off x="251520" y="1327673"/>
                <a:ext cx="7992888" cy="4624723"/>
              </a:xfrm>
              <a:blipFill rotWithShape="0">
                <a:blip r:embed="rId4"/>
                <a:stretch>
                  <a:fillRect l="-763" r="-839"/>
                </a:stretch>
              </a:blipFill>
            </p:spPr>
            <p:txBody>
              <a:bodyPr/>
              <a:lstStyle/>
              <a:p>
                <a:r>
                  <a:rPr lang="es-EC">
                    <a:noFill/>
                  </a:rPr>
                  <a:t> </a:t>
                </a:r>
              </a:p>
            </p:txBody>
          </p:sp>
        </mc:Fallback>
      </mc:AlternateContent>
    </p:spTree>
    <p:extLst>
      <p:ext uri="{BB962C8B-B14F-4D97-AF65-F5344CB8AC3E}">
        <p14:creationId xmlns:p14="http://schemas.microsoft.com/office/powerpoint/2010/main" val="2323477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1 Título"/>
          <p:cNvSpPr>
            <a:spLocks noGrp="1"/>
          </p:cNvSpPr>
          <p:nvPr>
            <p:ph type="title"/>
          </p:nvPr>
        </p:nvSpPr>
        <p:spPr>
          <a:xfrm>
            <a:off x="323528" y="1612589"/>
            <a:ext cx="8432248" cy="4624723"/>
          </a:xfrm>
        </p:spPr>
        <p:txBody>
          <a:bodyPr vert="horz" lIns="91440" tIns="45720" rIns="91440" bIns="45720" rtlCol="0" anchor="ctr">
            <a:noAutofit/>
          </a:bodyPr>
          <a:lstStyle/>
          <a:p>
            <a:pPr algn="just"/>
            <a:r>
              <a:rPr lang="es-MX" sz="2000" dirty="0" smtClean="0"/>
              <a:t>9. </a:t>
            </a:r>
            <a:r>
              <a:rPr lang="es-ES" sz="2000" dirty="0"/>
              <a:t>En </a:t>
            </a:r>
            <a:r>
              <a:rPr lang="es-ES" sz="2000" dirty="0" smtClean="0"/>
              <a:t>el Ecuador </a:t>
            </a:r>
            <a:r>
              <a:rPr lang="es-ES" sz="2000" dirty="0"/>
              <a:t>se puede notar la repercusión de la diversidad de los hospitales lo que conlleva a una dificultad de comparaciones en el consumo energético.  De igual manera imposibilita determinar un valor característico del consumo de energía para los Hospitales del país</a:t>
            </a:r>
            <a:r>
              <a:rPr lang="es-MX" sz="2000" dirty="0" smtClean="0"/>
              <a:t>.							</a:t>
            </a:r>
            <a:br>
              <a:rPr lang="es-MX" sz="2000" dirty="0" smtClean="0"/>
            </a:br>
            <a:r>
              <a:rPr lang="es-MX" sz="2000" dirty="0" smtClean="0"/>
              <a:t/>
            </a:r>
            <a:br>
              <a:rPr lang="es-MX" sz="2000" dirty="0" smtClean="0"/>
            </a:br>
            <a:r>
              <a:rPr lang="es-MX" sz="2000" dirty="0"/>
              <a:t/>
            </a:r>
            <a:br>
              <a:rPr lang="es-MX" sz="2000" dirty="0"/>
            </a:br>
            <a:r>
              <a:rPr lang="es-MX" sz="2000" dirty="0" smtClean="0"/>
              <a:t>10. </a:t>
            </a:r>
            <a:r>
              <a:rPr lang="es-ES" sz="2000" dirty="0"/>
              <a:t>La propuesta energética propuesta puede ser implementada en toda la red de Hospitales públicos del país, el resultado estará condicionado por parámetros propios de cada Hospital, los mismos que serán los causantes de las variaciones del consumo de energía</a:t>
            </a:r>
            <a:r>
              <a:rPr lang="es-EC" sz="2000" dirty="0" smtClean="0"/>
              <a:t>.</a:t>
            </a:r>
            <a:endParaRPr lang="es-EC" sz="2000" dirty="0"/>
          </a:p>
        </p:txBody>
      </p:sp>
    </p:spTree>
    <p:extLst>
      <p:ext uri="{BB962C8B-B14F-4D97-AF65-F5344CB8AC3E}">
        <p14:creationId xmlns:p14="http://schemas.microsoft.com/office/powerpoint/2010/main" val="3496968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pPr lvl="1" algn="ctr" rtl="0">
              <a:spcBef>
                <a:spcPct val="0"/>
              </a:spcBef>
            </a:pPr>
            <a:r>
              <a:rPr lang="es-EC" b="1" dirty="0"/>
              <a:t>Recomendaciones</a:t>
            </a:r>
            <a:br>
              <a:rPr lang="es-EC" b="1" dirty="0"/>
            </a:br>
            <a:endParaRPr lang="es-EC" dirty="0"/>
          </a:p>
        </p:txBody>
      </p:sp>
      <p:sp>
        <p:nvSpPr>
          <p:cNvPr id="3" name="Rectangle 2"/>
          <p:cNvSpPr/>
          <p:nvPr/>
        </p:nvSpPr>
        <p:spPr>
          <a:xfrm>
            <a:off x="632347" y="1598330"/>
            <a:ext cx="7326560" cy="13388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Integrar un Comité de Eficiencia Energética encargado de la evaluación y seguimiento de la implementación de las medidas estratégicas de ahorro energético.</a:t>
            </a:r>
            <a:endParaRPr lang="es-EC" dirty="0">
              <a:effectLst/>
              <a:latin typeface="Arial" panose="020B0604020202020204" pitchFamily="34" charset="0"/>
              <a:ea typeface="Arial Unicode MS" panose="020B0604020202020204" pitchFamily="34" charset="-128"/>
              <a:cs typeface="Times New Roman" panose="02020603050405020304" pitchFamily="18" charset="0"/>
            </a:endParaRPr>
          </a:p>
        </p:txBody>
      </p:sp>
      <p:sp>
        <p:nvSpPr>
          <p:cNvPr id="4" name="Rectangle 3"/>
          <p:cNvSpPr/>
          <p:nvPr/>
        </p:nvSpPr>
        <p:spPr>
          <a:xfrm>
            <a:off x="624917" y="3013626"/>
            <a:ext cx="7333989" cy="175432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Realizar un programa de mantenimiento preventivo del sistema térmico.  Actualmente se cuenta con programas de mantenimiento preventivo en las unidades generadoras de vapor y en los equipos de consumo pero no para la red de distribución.</a:t>
            </a:r>
            <a:endParaRPr lang="es-EC" dirty="0">
              <a:effectLst/>
              <a:latin typeface="Arial" panose="020B0604020202020204" pitchFamily="34"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190731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Grupo"/>
          <p:cNvGrpSpPr/>
          <p:nvPr/>
        </p:nvGrpSpPr>
        <p:grpSpPr>
          <a:xfrm>
            <a:off x="7740352" y="116632"/>
            <a:ext cx="1321835" cy="1413971"/>
            <a:chOff x="7786669" y="116632"/>
            <a:chExt cx="1321835" cy="1413971"/>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ectangle 6"/>
          <p:cNvSpPr/>
          <p:nvPr/>
        </p:nvSpPr>
        <p:spPr>
          <a:xfrm>
            <a:off x="539552" y="1700808"/>
            <a:ext cx="8064896" cy="258532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Realizar evaluaciones periódicas trimestrales de la eficiencia energética del sistema térmico.</a:t>
            </a:r>
            <a:endParaRPr lang="es-EC" dirty="0">
              <a:latin typeface="Arial" panose="020B0604020202020204" pitchFamily="34" charset="0"/>
              <a:ea typeface="Arial Unicode MS" panose="020B0604020202020204" pitchFamily="34" charset="-128"/>
              <a:cs typeface="Times New Roman" panose="02020603050405020304" pitchFamily="18" charset="0"/>
            </a:endParaRPr>
          </a:p>
          <a:p>
            <a:pPr marL="540385" algn="just">
              <a:lnSpc>
                <a:spcPct val="150000"/>
              </a:lnSpc>
              <a:spcAft>
                <a:spcPts val="0"/>
              </a:spcAft>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 </a:t>
            </a:r>
            <a:endParaRPr lang="es-EC" dirty="0">
              <a:latin typeface="Arial" panose="020B0604020202020204" pitchFamily="34" charset="0"/>
              <a:ea typeface="Arial Unicode MS" panose="020B0604020202020204" pitchFamily="34"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Capacitar al personal en operación y mantenimiento del sistema térmico, para con ello llegar a una concienciación de la importancia de la eficiencia del sistema térmico y el funcionamiento en su punto óptimo.</a:t>
            </a:r>
            <a:endParaRPr lang="es-EC" dirty="0">
              <a:effectLst/>
              <a:latin typeface="Arial" panose="020B0604020202020204" pitchFamily="34"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949532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 Grupo"/>
          <p:cNvGrpSpPr/>
          <p:nvPr/>
        </p:nvGrpSpPr>
        <p:grpSpPr>
          <a:xfrm>
            <a:off x="7740352" y="116632"/>
            <a:ext cx="1321835" cy="1413971"/>
            <a:chOff x="7786669" y="116632"/>
            <a:chExt cx="1321835" cy="1413971"/>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395536" y="2060848"/>
            <a:ext cx="8352928" cy="300082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Tratar de desarrollar una distribución estratégica de los horarios de consumos del sistema de vapor para que todos los consumidores de vapor funcionen al unísono mejorando así el aprovechamiento del vapor producido.</a:t>
            </a:r>
            <a:endParaRPr lang="es-EC" dirty="0">
              <a:latin typeface="Arial" panose="020B0604020202020204" pitchFamily="34" charset="0"/>
              <a:ea typeface="Arial Unicode MS" panose="020B0604020202020204" pitchFamily="34" charset="-128"/>
              <a:cs typeface="Times New Roman" panose="02020603050405020304" pitchFamily="18" charset="0"/>
            </a:endParaRPr>
          </a:p>
          <a:p>
            <a:pPr marL="540385" algn="just">
              <a:lnSpc>
                <a:spcPct val="150000"/>
              </a:lnSpc>
              <a:spcAft>
                <a:spcPts val="0"/>
              </a:spcAft>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 </a:t>
            </a:r>
            <a:endParaRPr lang="es-EC" dirty="0">
              <a:latin typeface="Arial" panose="020B0604020202020204" pitchFamily="34" charset="0"/>
              <a:ea typeface="Arial Unicode MS" panose="020B0604020202020204" pitchFamily="34"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228600" algn="l"/>
                <a:tab pos="449580" algn="l"/>
              </a:tabLst>
            </a:pPr>
            <a:r>
              <a:rPr lang="es-ES" dirty="0">
                <a:latin typeface="Arial" panose="020B0604020202020204" pitchFamily="34" charset="0"/>
                <a:ea typeface="Arial Unicode MS" panose="020B0604020202020204" pitchFamily="34" charset="-128"/>
                <a:cs typeface="Times New Roman" panose="02020603050405020304" pitchFamily="18" charset="0"/>
              </a:rPr>
              <a:t>Informar al personal operativo de la importancia del cierre del suministro de vapor hacia líneas de vapor en el momento que los mismos no lo necesiten, ya que ese hecho produce un gran desperdicio del mismo.</a:t>
            </a:r>
            <a:endParaRPr lang="es-EC" dirty="0">
              <a:effectLst/>
              <a:latin typeface="Arial" panose="020B0604020202020204" pitchFamily="34"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76104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t>1. ANTECEDENTES</a:t>
            </a:r>
            <a:endParaRPr lang="es-EC" sz="3600" b="1" dirty="0"/>
          </a:p>
        </p:txBody>
      </p:sp>
      <p:sp>
        <p:nvSpPr>
          <p:cNvPr id="3" name="2 Marcador de contenido"/>
          <p:cNvSpPr>
            <a:spLocks noGrp="1"/>
          </p:cNvSpPr>
          <p:nvPr>
            <p:ph idx="1"/>
          </p:nvPr>
        </p:nvSpPr>
        <p:spPr/>
        <p:txBody>
          <a:bodyPr>
            <a:normAutofit/>
          </a:bodyPr>
          <a:lstStyle/>
          <a:p>
            <a:pPr marL="0" indent="0">
              <a:buNone/>
            </a:pPr>
            <a:r>
              <a:rPr lang="es-MX" sz="2400" dirty="0" smtClean="0"/>
              <a:t>Inaugurado </a:t>
            </a:r>
            <a:r>
              <a:rPr lang="es-MX" sz="2400" dirty="0"/>
              <a:t>oficialmente </a:t>
            </a:r>
            <a:r>
              <a:rPr lang="es-MX" sz="2400" dirty="0" smtClean="0"/>
              <a:t>el </a:t>
            </a:r>
            <a:r>
              <a:rPr lang="es-EC" sz="2400" dirty="0" smtClean="0"/>
              <a:t>23 </a:t>
            </a:r>
            <a:r>
              <a:rPr lang="es-EC" sz="2400" dirty="0"/>
              <a:t>de abril de 1991 </a:t>
            </a:r>
            <a:r>
              <a:rPr lang="es-MX" sz="2400" dirty="0" smtClean="0"/>
              <a:t>(24 años operación)</a:t>
            </a:r>
          </a:p>
          <a:p>
            <a:endParaRPr lang="es-EC" sz="2400"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3 CuadroTexto"/>
          <p:cNvSpPr txBox="1"/>
          <p:nvPr/>
        </p:nvSpPr>
        <p:spPr>
          <a:xfrm>
            <a:off x="1331640" y="5589240"/>
            <a:ext cx="6696744" cy="954107"/>
          </a:xfrm>
          <a:prstGeom prst="rect">
            <a:avLst/>
          </a:prstGeom>
          <a:noFill/>
        </p:spPr>
        <p:txBody>
          <a:bodyPr wrap="square" rtlCol="0">
            <a:spAutoFit/>
          </a:bodyPr>
          <a:lstStyle/>
          <a:p>
            <a:r>
              <a:rPr lang="es-MX" sz="1400" b="1" dirty="0"/>
              <a:t>Fuente: http://www.lahora.com.ec/index.php/noticias/show/1101326270/-1/Ocupaci%C3%B3n_del_hospital_San_Vicente_sobrepasa_el_100%25.html#.VjpWtSswD2w</a:t>
            </a:r>
            <a:endParaRPr lang="es-EC" sz="1400" dirty="0"/>
          </a:p>
          <a:p>
            <a:endParaRPr lang="es-EC" sz="1400" dirty="0"/>
          </a:p>
        </p:txBody>
      </p:sp>
      <p:pic>
        <p:nvPicPr>
          <p:cNvPr id="5122" name="Picture 2" descr="http://fotos.lahora.com.ec/cache/6/62/627/627d/ocupacion-del-hospital-san-vicente-sobrepasa-el-100-2012057093817-627dbc263d11a726ab37be38960004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344062"/>
            <a:ext cx="4598878" cy="305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58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6856" y="476672"/>
            <a:ext cx="8229600" cy="6192688"/>
          </a:xfrm>
        </p:spPr>
        <p:txBody>
          <a:bodyPr>
            <a:normAutofit lnSpcReduction="10000"/>
          </a:bodyPr>
          <a:lstStyle/>
          <a:p>
            <a:pPr marL="0" lvl="0" indent="0">
              <a:buNone/>
            </a:pPr>
            <a:r>
              <a:rPr lang="es-ES" sz="2800" b="1" dirty="0" smtClean="0"/>
              <a:t>UBICACIÓN</a:t>
            </a:r>
          </a:p>
          <a:p>
            <a:pPr lvl="0"/>
            <a:r>
              <a:rPr lang="es-ES" sz="2000" dirty="0" smtClean="0"/>
              <a:t>Provincia</a:t>
            </a:r>
            <a:r>
              <a:rPr lang="es-ES" sz="2000" dirty="0"/>
              <a:t>: 		</a:t>
            </a:r>
            <a:r>
              <a:rPr lang="es-ES" sz="2000" dirty="0" smtClean="0"/>
              <a:t>Imbabura</a:t>
            </a:r>
            <a:endParaRPr lang="es-EC" sz="2000" dirty="0"/>
          </a:p>
          <a:p>
            <a:pPr lvl="0"/>
            <a:r>
              <a:rPr lang="es-ES" sz="2000" dirty="0"/>
              <a:t>Cantón:		</a:t>
            </a:r>
            <a:r>
              <a:rPr lang="es-ES" sz="2000" dirty="0" smtClean="0"/>
              <a:t>Ibarra</a:t>
            </a:r>
            <a:endParaRPr lang="es-EC" sz="2000" dirty="0"/>
          </a:p>
          <a:p>
            <a:pPr lvl="0"/>
            <a:r>
              <a:rPr lang="es-EC" sz="2000" dirty="0"/>
              <a:t>Ubicación geográfica: </a:t>
            </a:r>
            <a:r>
              <a:rPr lang="es-EC" sz="2000" dirty="0" smtClean="0"/>
              <a:t>	Latitud </a:t>
            </a:r>
            <a:r>
              <a:rPr lang="es-EC" sz="2000" dirty="0"/>
              <a:t>(</a:t>
            </a:r>
            <a:r>
              <a:rPr lang="es-EC" sz="2000" dirty="0" smtClean="0"/>
              <a:t>0.353019</a:t>
            </a:r>
            <a:r>
              <a:rPr lang="en-US" sz="2000" b="1" dirty="0" smtClean="0">
                <a:latin typeface="Times New Roman"/>
                <a:cs typeface="Times New Roman"/>
              </a:rPr>
              <a:t>°</a:t>
            </a:r>
            <a:r>
              <a:rPr lang="es-EC" sz="2000" dirty="0" smtClean="0"/>
              <a:t>), </a:t>
            </a:r>
            <a:r>
              <a:rPr lang="es-EC" sz="2000" dirty="0"/>
              <a:t>Longitud ,-78.125626 </a:t>
            </a:r>
            <a:r>
              <a:rPr lang="en-US" sz="2000" b="1" dirty="0" smtClean="0">
                <a:latin typeface="Times New Roman"/>
                <a:cs typeface="Times New Roman"/>
              </a:rPr>
              <a:t>°</a:t>
            </a:r>
            <a:r>
              <a:rPr lang="es-EC" sz="2000" dirty="0" smtClean="0"/>
              <a:t>)</a:t>
            </a:r>
            <a:endParaRPr lang="es-EC" sz="2000" dirty="0"/>
          </a:p>
          <a:p>
            <a:pPr lvl="0"/>
            <a:r>
              <a:rPr lang="es-EC" sz="2000" dirty="0"/>
              <a:t>Elevación: 		</a:t>
            </a:r>
            <a:r>
              <a:rPr lang="es-EC" sz="2000" dirty="0" smtClean="0"/>
              <a:t>2220 </a:t>
            </a:r>
            <a:r>
              <a:rPr lang="es-EC" sz="2000" dirty="0"/>
              <a:t>msnm</a:t>
            </a:r>
          </a:p>
          <a:p>
            <a:pPr marL="0" indent="0">
              <a:buNone/>
            </a:pPr>
            <a:endParaRPr lang="es-ES" sz="2800" b="1" dirty="0" smtClean="0"/>
          </a:p>
          <a:p>
            <a:pPr marL="0" indent="0">
              <a:buNone/>
            </a:pPr>
            <a:r>
              <a:rPr lang="es-ES" sz="2800" b="1" dirty="0" smtClean="0"/>
              <a:t>CARACTERÍSTICAS</a:t>
            </a:r>
          </a:p>
          <a:p>
            <a:pPr lvl="0"/>
            <a:r>
              <a:rPr lang="es-ES" sz="2000" dirty="0" smtClean="0"/>
              <a:t>Nivel:		Nivel III</a:t>
            </a:r>
            <a:endParaRPr lang="es-EC" sz="2000" dirty="0" smtClean="0"/>
          </a:p>
          <a:p>
            <a:pPr lvl="0"/>
            <a:r>
              <a:rPr lang="es-ES" sz="2000" dirty="0" smtClean="0"/>
              <a:t>No. de camas:		</a:t>
            </a:r>
            <a:r>
              <a:rPr lang="es-ES" sz="2000" dirty="0"/>
              <a:t> </a:t>
            </a:r>
            <a:r>
              <a:rPr lang="es-ES" sz="2000" dirty="0" smtClean="0"/>
              <a:t>220 (</a:t>
            </a:r>
            <a:r>
              <a:rPr lang="es-ES" sz="2000" dirty="0"/>
              <a:t>176</a:t>
            </a:r>
            <a:r>
              <a:rPr lang="es-ES" sz="2000" dirty="0" smtClean="0"/>
              <a:t> censables)</a:t>
            </a:r>
            <a:endParaRPr lang="es-EC" sz="2000" dirty="0" smtClean="0"/>
          </a:p>
          <a:p>
            <a:pPr lvl="0"/>
            <a:r>
              <a:rPr lang="es-ES" sz="2000" dirty="0" smtClean="0"/>
              <a:t>Área de construcción:	16713 </a:t>
            </a:r>
            <a:r>
              <a:rPr lang="es-ES" sz="2000" dirty="0" err="1" smtClean="0"/>
              <a:t>m2</a:t>
            </a:r>
            <a:r>
              <a:rPr lang="es-ES" sz="2000" dirty="0" smtClean="0"/>
              <a:t> (5 pisos)</a:t>
            </a:r>
            <a:endParaRPr lang="es-EC" sz="2000" dirty="0" smtClean="0"/>
          </a:p>
          <a:p>
            <a:pPr lvl="0"/>
            <a:r>
              <a:rPr lang="es-ES" sz="2000" dirty="0" smtClean="0"/>
              <a:t>No. de trabajadores:	</a:t>
            </a:r>
            <a:r>
              <a:rPr lang="es-EC" sz="2000" dirty="0" smtClean="0"/>
              <a:t>459</a:t>
            </a:r>
          </a:p>
          <a:p>
            <a:r>
              <a:rPr lang="es-EC" sz="2100" dirty="0" smtClean="0"/>
              <a:t>Funcionamiento:</a:t>
            </a:r>
            <a:r>
              <a:rPr lang="es-EC" sz="2100" dirty="0"/>
              <a:t>	</a:t>
            </a:r>
            <a:r>
              <a:rPr lang="es-EC" sz="2100" dirty="0" smtClean="0"/>
              <a:t>24 horas</a:t>
            </a:r>
          </a:p>
          <a:p>
            <a:pPr marL="0" indent="0">
              <a:buNone/>
            </a:pPr>
            <a:endParaRPr lang="es-MX" sz="2100" dirty="0"/>
          </a:p>
          <a:p>
            <a:pPr marL="0" indent="0">
              <a:buNone/>
            </a:pPr>
            <a:r>
              <a:rPr lang="es-MX" sz="2800" b="1" dirty="0" smtClean="0"/>
              <a:t>CLIMA</a:t>
            </a:r>
            <a:endParaRPr lang="es-EC" sz="2800" b="1" dirty="0" smtClean="0"/>
          </a:p>
          <a:p>
            <a:r>
              <a:rPr lang="es-MX" sz="2000" dirty="0" smtClean="0"/>
              <a:t>Media normal anual:	16.5</a:t>
            </a:r>
            <a:r>
              <a:rPr lang="es-MX" sz="2000" b="1" dirty="0" smtClean="0"/>
              <a:t> </a:t>
            </a:r>
            <a:r>
              <a:rPr lang="en-US" sz="2000" b="1" dirty="0" smtClean="0">
                <a:latin typeface="Times New Roman"/>
                <a:cs typeface="Times New Roman"/>
              </a:rPr>
              <a:t>°</a:t>
            </a:r>
            <a:r>
              <a:rPr lang="es-EC" sz="2000" dirty="0" smtClean="0"/>
              <a:t>C</a:t>
            </a:r>
            <a:endParaRPr lang="en-US" sz="2000" dirty="0" smtClean="0"/>
          </a:p>
          <a:p>
            <a:r>
              <a:rPr lang="es-EC" sz="2000" dirty="0"/>
              <a:t>R</a:t>
            </a:r>
            <a:r>
              <a:rPr lang="es-EC" sz="2000" dirty="0" smtClean="0"/>
              <a:t>adiación solar global: 	5250 Wh/m²-día</a:t>
            </a:r>
          </a:p>
          <a:p>
            <a:pPr marL="0" indent="0">
              <a:buNone/>
            </a:pPr>
            <a:endParaRPr lang="es-EC" sz="2000" b="1"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7 Imagen"/>
          <p:cNvPicPr/>
          <p:nvPr/>
        </p:nvPicPr>
        <p:blipFill rotWithShape="1">
          <a:blip r:embed="rId4">
            <a:extLst>
              <a:ext uri="{28A0092B-C50C-407E-A947-70E740481C1C}">
                <a14:useLocalDpi xmlns:a14="http://schemas.microsoft.com/office/drawing/2010/main" val="0"/>
              </a:ext>
            </a:extLst>
          </a:blip>
          <a:srcRect l="5043" r="22976" b="13852"/>
          <a:stretch/>
        </p:blipFill>
        <p:spPr bwMode="auto">
          <a:xfrm>
            <a:off x="5462533" y="4005064"/>
            <a:ext cx="3440430" cy="2397125"/>
          </a:xfrm>
          <a:prstGeom prst="rect">
            <a:avLst/>
          </a:prstGeom>
          <a:noFill/>
          <a:ln>
            <a:solidFill>
              <a:schemeClr val="tx1"/>
            </a:solidFill>
          </a:ln>
        </p:spPr>
      </p:pic>
    </p:spTree>
    <p:extLst>
      <p:ext uri="{BB962C8B-B14F-4D97-AF65-F5344CB8AC3E}">
        <p14:creationId xmlns:p14="http://schemas.microsoft.com/office/powerpoint/2010/main" val="331945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80848"/>
            <a:ext cx="8229600" cy="5368432"/>
          </a:xfrm>
        </p:spPr>
        <p:txBody>
          <a:bodyPr>
            <a:normAutofit lnSpcReduction="10000"/>
          </a:bodyPr>
          <a:lstStyle/>
          <a:p>
            <a:pPr marL="114300" indent="0" algn="just">
              <a:buNone/>
            </a:pPr>
            <a:r>
              <a:rPr lang="es-MX" b="1" cap="all" dirty="0"/>
              <a:t>Organización </a:t>
            </a:r>
            <a:r>
              <a:rPr lang="es-MX" b="1" cap="all" dirty="0" smtClean="0"/>
              <a:t>funcional</a:t>
            </a:r>
          </a:p>
          <a:p>
            <a:pPr marL="0" indent="0" algn="just">
              <a:buNone/>
            </a:pPr>
            <a:r>
              <a:rPr lang="es-MX" sz="2000" dirty="0" smtClean="0"/>
              <a:t>La </a:t>
            </a:r>
            <a:r>
              <a:rPr lang="es-MX" sz="2000" dirty="0"/>
              <a:t>estructura funcional del Hospital se divide en tres áreas </a:t>
            </a:r>
            <a:endParaRPr lang="es-MX" sz="2000" dirty="0" smtClean="0"/>
          </a:p>
          <a:p>
            <a:pPr marL="0" indent="0" algn="just">
              <a:buNone/>
            </a:pPr>
            <a:r>
              <a:rPr lang="es-MX" sz="2000" dirty="0" smtClean="0"/>
              <a:t>principales </a:t>
            </a:r>
            <a:r>
              <a:rPr lang="es-ES" sz="2000" dirty="0"/>
              <a:t>(Pizarro)</a:t>
            </a:r>
            <a:r>
              <a:rPr lang="es-MX" sz="2000" dirty="0" smtClean="0"/>
              <a:t>:</a:t>
            </a:r>
          </a:p>
          <a:p>
            <a:pPr marL="0" indent="0" algn="just">
              <a:buNone/>
            </a:pPr>
            <a:endParaRPr lang="es-EC" sz="2000" dirty="0"/>
          </a:p>
          <a:p>
            <a:pPr lvl="0" algn="just"/>
            <a:r>
              <a:rPr lang="es-EC" sz="2000" b="1" dirty="0"/>
              <a:t>El área de Hospitalización y ambulatoria:</a:t>
            </a:r>
            <a:r>
              <a:rPr lang="es-EC" sz="2000" dirty="0"/>
              <a:t> integra las áreas de Hospitalización y Consulta externa</a:t>
            </a:r>
            <a:r>
              <a:rPr lang="es-EC" sz="2000" dirty="0" smtClean="0"/>
              <a:t>.</a:t>
            </a:r>
          </a:p>
          <a:p>
            <a:pPr marL="0" lvl="0" indent="0" algn="just">
              <a:buNone/>
            </a:pPr>
            <a:endParaRPr lang="es-EC" sz="2000" dirty="0"/>
          </a:p>
          <a:p>
            <a:pPr lvl="0" algn="just"/>
            <a:r>
              <a:rPr lang="es-EC" sz="2000" b="1" dirty="0"/>
              <a:t>El área de Medicina Crítica:</a:t>
            </a:r>
            <a:r>
              <a:rPr lang="es-EC" sz="2000" dirty="0"/>
              <a:t> compuesta de la Unidad de cuidados intensivos (UCI), Centro Obstétrico (CO), neonatología, quirófanos y Emergencia</a:t>
            </a:r>
            <a:r>
              <a:rPr lang="es-EC" sz="2000" dirty="0" smtClean="0"/>
              <a:t>.</a:t>
            </a:r>
          </a:p>
          <a:p>
            <a:pPr marL="0" lvl="0" indent="0" algn="just">
              <a:buNone/>
            </a:pPr>
            <a:endParaRPr lang="es-EC" sz="2000" dirty="0"/>
          </a:p>
          <a:p>
            <a:pPr lvl="0" algn="just"/>
            <a:r>
              <a:rPr lang="es-EC" sz="2000" b="1" dirty="0"/>
              <a:t>El área de Diagnóstico y tratamiento: </a:t>
            </a:r>
            <a:r>
              <a:rPr lang="es-EC" sz="2000" dirty="0"/>
              <a:t>integra a Imagenología, Anatomía Patológica, Laboratorio y </a:t>
            </a:r>
            <a:r>
              <a:rPr lang="es-EC" sz="2000" dirty="0" smtClean="0"/>
              <a:t>Farmacia</a:t>
            </a:r>
          </a:p>
          <a:p>
            <a:pPr marL="0" lvl="0" indent="0" algn="just">
              <a:buNone/>
            </a:pPr>
            <a:endParaRPr lang="es-EC" sz="2000" dirty="0"/>
          </a:p>
          <a:p>
            <a:pPr lvl="0" algn="just"/>
            <a:r>
              <a:rPr lang="es-EC" sz="2000" b="1" dirty="0"/>
              <a:t>El área </a:t>
            </a:r>
            <a:r>
              <a:rPr lang="es-EC" sz="2000" b="1" dirty="0" smtClean="0"/>
              <a:t>no asistencial: </a:t>
            </a:r>
            <a:r>
              <a:rPr lang="es-EC" sz="2000" dirty="0" smtClean="0"/>
              <a:t>Que </a:t>
            </a:r>
            <a:r>
              <a:rPr lang="es-EC" sz="2000" dirty="0"/>
              <a:t>integra las aéreas de atención al público, administrativas y de servicios no asistenciales</a:t>
            </a:r>
          </a:p>
          <a:p>
            <a:pPr algn="just"/>
            <a:endParaRPr lang="es-EC" dirty="0"/>
          </a:p>
        </p:txBody>
      </p:sp>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19458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7240" y="274638"/>
            <a:ext cx="7283152" cy="1143000"/>
          </a:xfrm>
        </p:spPr>
        <p:txBody>
          <a:bodyPr>
            <a:noAutofit/>
          </a:bodyPr>
          <a:lstStyle/>
          <a:p>
            <a:pPr lvl="2" algn="ctr" rtl="0">
              <a:spcBef>
                <a:spcPct val="0"/>
              </a:spcBef>
            </a:pPr>
            <a:r>
              <a:rPr lang="es-MX" sz="3600" b="1" kern="1200" dirty="0" smtClean="0">
                <a:solidFill>
                  <a:schemeClr val="tx1"/>
                </a:solidFill>
                <a:latin typeface="+mj-lt"/>
                <a:ea typeface="+mj-ea"/>
                <a:cs typeface="+mj-cs"/>
              </a:rPr>
              <a:t>2. PRINCIPALES SISTEMAS ENERGÉTICOS DEL HOSPITAL</a:t>
            </a:r>
            <a:endParaRPr lang="es-EC" sz="3600" b="1" kern="1200" dirty="0">
              <a:solidFill>
                <a:schemeClr val="tx1"/>
              </a:solidFill>
              <a:latin typeface="+mj-lt"/>
              <a:ea typeface="+mj-ea"/>
              <a:cs typeface="+mj-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35056272"/>
              </p:ext>
            </p:extLst>
          </p:nvPr>
        </p:nvGraphicFramePr>
        <p:xfrm>
          <a:off x="711759" y="1530603"/>
          <a:ext cx="7715200" cy="499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99879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Marcador de contenido"/>
          <p:cNvSpPr>
            <a:spLocks noGrp="1"/>
          </p:cNvSpPr>
          <p:nvPr>
            <p:ph idx="1"/>
          </p:nvPr>
        </p:nvSpPr>
        <p:spPr>
          <a:xfrm>
            <a:off x="457200" y="332656"/>
            <a:ext cx="8229600" cy="6120680"/>
          </a:xfrm>
        </p:spPr>
        <p:txBody>
          <a:bodyPr>
            <a:normAutofit/>
          </a:bodyPr>
          <a:lstStyle/>
          <a:p>
            <a:r>
              <a:rPr lang="es-ES" sz="2400" b="1" dirty="0" smtClean="0"/>
              <a:t>Costos energéticos </a:t>
            </a:r>
            <a:r>
              <a:rPr lang="es-EC" sz="2400" b="1" dirty="0"/>
              <a:t>Hospital </a:t>
            </a:r>
            <a:r>
              <a:rPr lang="es-EC" sz="2400" b="1" dirty="0" smtClean="0"/>
              <a:t>San Vicente de Paul </a:t>
            </a:r>
            <a:r>
              <a:rPr lang="es-EC" sz="2400" b="1" dirty="0"/>
              <a:t>– Ibarra (</a:t>
            </a:r>
            <a:r>
              <a:rPr lang="es-EC" sz="2400" b="1" dirty="0" smtClean="0"/>
              <a:t>2014)</a:t>
            </a:r>
            <a:endParaRPr lang="es-ES" sz="2400" b="1" dirty="0" smtClean="0"/>
          </a:p>
          <a:p>
            <a:endParaRPr lang="es-ES" sz="2400" b="1" dirty="0"/>
          </a:p>
          <a:p>
            <a:endParaRPr lang="es-ES" sz="2400" b="1" dirty="0" smtClean="0"/>
          </a:p>
          <a:p>
            <a:endParaRPr lang="es-ES" sz="2400" b="1" dirty="0"/>
          </a:p>
          <a:p>
            <a:endParaRPr lang="es-ES" sz="2400" b="1" dirty="0" smtClean="0"/>
          </a:p>
          <a:p>
            <a:pPr marL="0" indent="0">
              <a:buNone/>
            </a:pPr>
            <a:endParaRPr lang="es-ES" sz="2400" b="1" dirty="0" smtClean="0"/>
          </a:p>
          <a:p>
            <a:pPr lvl="0" fontAlgn="base"/>
            <a:r>
              <a:rPr lang="es-ES" sz="2400" b="1" dirty="0" smtClean="0">
                <a:effectLst>
                  <a:glow>
                    <a:srgbClr val="000000"/>
                  </a:glow>
                  <a:outerShdw sx="0" sy="0">
                    <a:srgbClr val="000000"/>
                  </a:outerShdw>
                  <a:reflection stA="0" endPos="0" fadeDir="0" sx="0" sy="0"/>
                </a:effectLst>
              </a:rPr>
              <a:t>Matriz </a:t>
            </a:r>
            <a:r>
              <a:rPr lang="es-ES" sz="2400" b="1" dirty="0">
                <a:effectLst>
                  <a:glow>
                    <a:srgbClr val="000000"/>
                  </a:glow>
                  <a:outerShdw sx="0" sy="0">
                    <a:srgbClr val="000000"/>
                  </a:outerShdw>
                  <a:reflection stA="0" endPos="0" fadeDir="0" sx="0" sy="0"/>
                </a:effectLst>
              </a:rPr>
              <a:t>de consumo de energía. Hospital </a:t>
            </a:r>
            <a:r>
              <a:rPr lang="es-EC" sz="2400" b="1" dirty="0"/>
              <a:t>San Vicente de Paul </a:t>
            </a:r>
            <a:r>
              <a:rPr lang="es-ES" sz="2400" b="1" dirty="0" smtClean="0">
                <a:effectLst>
                  <a:glow>
                    <a:srgbClr val="000000"/>
                  </a:glow>
                  <a:outerShdw sx="0" sy="0">
                    <a:srgbClr val="000000"/>
                  </a:outerShdw>
                  <a:reflection stA="0" endPos="0" fadeDir="0" sx="0" sy="0"/>
                </a:effectLst>
              </a:rPr>
              <a:t>– </a:t>
            </a:r>
            <a:r>
              <a:rPr lang="es-ES" sz="2400" b="1" dirty="0">
                <a:effectLst>
                  <a:glow>
                    <a:srgbClr val="000000"/>
                  </a:glow>
                  <a:outerShdw sx="0" sy="0">
                    <a:srgbClr val="000000"/>
                  </a:outerShdw>
                  <a:reflection stA="0" endPos="0" fadeDir="0" sx="0" sy="0"/>
                </a:effectLst>
              </a:rPr>
              <a:t>Ibarra (</a:t>
            </a:r>
            <a:r>
              <a:rPr lang="es-ES" sz="2400" b="1" dirty="0" smtClean="0">
                <a:effectLst>
                  <a:glow>
                    <a:srgbClr val="000000"/>
                  </a:glow>
                  <a:outerShdw sx="0" sy="0">
                    <a:srgbClr val="000000"/>
                  </a:outerShdw>
                  <a:reflection stA="0" endPos="0" fadeDir="0" sx="0" sy="0"/>
                </a:effectLst>
              </a:rPr>
              <a:t>2014)</a:t>
            </a:r>
            <a:endParaRPr lang="es-EC" sz="2400" b="1" dirty="0">
              <a:effectLst>
                <a:glow>
                  <a:srgbClr val="000000"/>
                </a:glow>
                <a:outerShdw sx="0" sy="0">
                  <a:srgbClr val="000000"/>
                </a:outerShdw>
                <a:reflection stA="0" endPos="0" fadeDir="0" sx="0" sy="0"/>
              </a:effectLst>
            </a:endParaRPr>
          </a:p>
          <a:p>
            <a:endParaRPr lang="es-ES" sz="2400" b="1" dirty="0" smtClean="0"/>
          </a:p>
          <a:p>
            <a:endParaRPr lang="es-ES" sz="2400" b="1" dirty="0"/>
          </a:p>
          <a:p>
            <a:endParaRPr lang="es-ES" sz="2400" b="1" dirty="0" smtClean="0"/>
          </a:p>
          <a:p>
            <a:endParaRPr lang="es-ES" sz="2400" b="1" dirty="0"/>
          </a:p>
          <a:p>
            <a:endParaRPr lang="es-ES" sz="2400" b="1" dirty="0" smtClean="0"/>
          </a:p>
          <a:p>
            <a:endParaRPr lang="es-EC" sz="2400" b="1" dirty="0"/>
          </a:p>
        </p:txBody>
      </p:sp>
      <p:sp>
        <p:nvSpPr>
          <p:cNvPr id="7" name="6 Rectángulo"/>
          <p:cNvSpPr/>
          <p:nvPr/>
        </p:nvSpPr>
        <p:spPr>
          <a:xfrm>
            <a:off x="6444208" y="4293096"/>
            <a:ext cx="1779122" cy="43204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aphicFrame>
        <p:nvGraphicFramePr>
          <p:cNvPr id="9" name="Chart 8"/>
          <p:cNvGraphicFramePr>
            <a:graphicFrameLocks/>
          </p:cNvGraphicFramePr>
          <p:nvPr>
            <p:extLst>
              <p:ext uri="{D42A27DB-BD31-4B8C-83A1-F6EECF244321}">
                <p14:modId xmlns:p14="http://schemas.microsoft.com/office/powerpoint/2010/main" val="4153407908"/>
              </p:ext>
            </p:extLst>
          </p:nvPr>
        </p:nvGraphicFramePr>
        <p:xfrm>
          <a:off x="2123728" y="4005064"/>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6550372" y="4356844"/>
            <a:ext cx="1725857" cy="369332"/>
          </a:xfrm>
          <a:prstGeom prst="rect">
            <a:avLst/>
          </a:prstGeom>
        </p:spPr>
        <p:txBody>
          <a:bodyPr wrap="none">
            <a:spAutoFit/>
          </a:bodyPr>
          <a:lstStyle/>
          <a:p>
            <a:r>
              <a:rPr lang="es-EC" dirty="0" smtClean="0">
                <a:solidFill>
                  <a:srgbClr val="000000"/>
                </a:solidFill>
                <a:latin typeface="Calibri" panose="020F0502020204030204" pitchFamily="34" charset="0"/>
              </a:rPr>
              <a:t>Total: 155232</a:t>
            </a:r>
            <a:r>
              <a:rPr lang="es-EC" dirty="0" smtClean="0"/>
              <a:t> </a:t>
            </a:r>
            <a:r>
              <a:rPr lang="es-EC" dirty="0" err="1" smtClean="0"/>
              <a:t>GJ</a:t>
            </a:r>
            <a:endParaRPr lang="es-EC" dirty="0"/>
          </a:p>
        </p:txBody>
      </p:sp>
      <p:sp>
        <p:nvSpPr>
          <p:cNvPr id="4" name="Rectangle 3"/>
          <p:cNvSpPr/>
          <p:nvPr/>
        </p:nvSpPr>
        <p:spPr>
          <a:xfrm>
            <a:off x="5621883" y="4869160"/>
            <a:ext cx="795411" cy="276999"/>
          </a:xfrm>
          <a:prstGeom prst="rect">
            <a:avLst/>
          </a:prstGeom>
        </p:spPr>
        <p:txBody>
          <a:bodyPr wrap="none">
            <a:spAutoFit/>
          </a:bodyPr>
          <a:lstStyle/>
          <a:p>
            <a:r>
              <a:rPr lang="es-EC" sz="1200" dirty="0" smtClean="0">
                <a:solidFill>
                  <a:schemeClr val="tx2"/>
                </a:solidFill>
                <a:latin typeface="Calibri" panose="020F0502020204030204" pitchFamily="34" charset="0"/>
              </a:rPr>
              <a:t>37944 </a:t>
            </a:r>
            <a:r>
              <a:rPr lang="es-EC" sz="1200" dirty="0" err="1" smtClean="0">
                <a:solidFill>
                  <a:schemeClr val="tx2"/>
                </a:solidFill>
                <a:latin typeface="Calibri" panose="020F0502020204030204" pitchFamily="34" charset="0"/>
              </a:rPr>
              <a:t>GJ</a:t>
            </a:r>
            <a:r>
              <a:rPr lang="es-EC" sz="1200" dirty="0" smtClean="0">
                <a:solidFill>
                  <a:schemeClr val="tx2"/>
                </a:solidFill>
              </a:rPr>
              <a:t> </a:t>
            </a:r>
            <a:endParaRPr lang="es-EC" sz="1200" dirty="0">
              <a:solidFill>
                <a:schemeClr val="tx2"/>
              </a:solidFill>
            </a:endParaRPr>
          </a:p>
        </p:txBody>
      </p:sp>
      <p:sp>
        <p:nvSpPr>
          <p:cNvPr id="6" name="Rectangle 5"/>
          <p:cNvSpPr/>
          <p:nvPr/>
        </p:nvSpPr>
        <p:spPr>
          <a:xfrm>
            <a:off x="2699792" y="6488668"/>
            <a:ext cx="838691" cy="276999"/>
          </a:xfrm>
          <a:prstGeom prst="rect">
            <a:avLst/>
          </a:prstGeom>
        </p:spPr>
        <p:txBody>
          <a:bodyPr wrap="none">
            <a:spAutoFit/>
          </a:bodyPr>
          <a:lstStyle/>
          <a:p>
            <a:r>
              <a:rPr lang="es-EC" sz="1200" dirty="0">
                <a:solidFill>
                  <a:schemeClr val="accent2"/>
                </a:solidFill>
                <a:latin typeface="Calibri" panose="020F0502020204030204" pitchFamily="34" charset="0"/>
              </a:rPr>
              <a:t>117288</a:t>
            </a:r>
            <a:r>
              <a:rPr lang="es-EC" sz="1200" dirty="0">
                <a:solidFill>
                  <a:schemeClr val="accent2"/>
                </a:solidFill>
              </a:rPr>
              <a:t> </a:t>
            </a:r>
            <a:r>
              <a:rPr lang="es-EC" sz="1200" dirty="0" err="1" smtClean="0">
                <a:solidFill>
                  <a:schemeClr val="accent2"/>
                </a:solidFill>
              </a:rPr>
              <a:t>GJ</a:t>
            </a:r>
            <a:endParaRPr lang="es-EC" sz="1200" dirty="0">
              <a:solidFill>
                <a:schemeClr val="accent2"/>
              </a:solidFill>
            </a:endParaRPr>
          </a:p>
        </p:txBody>
      </p:sp>
      <p:graphicFrame>
        <p:nvGraphicFramePr>
          <p:cNvPr id="13" name="Chart 12"/>
          <p:cNvGraphicFramePr>
            <a:graphicFrameLocks/>
          </p:cNvGraphicFramePr>
          <p:nvPr>
            <p:extLst>
              <p:ext uri="{D42A27DB-BD31-4B8C-83A1-F6EECF244321}">
                <p14:modId xmlns:p14="http://schemas.microsoft.com/office/powerpoint/2010/main" val="3325692683"/>
              </p:ext>
            </p:extLst>
          </p:nvPr>
        </p:nvGraphicFramePr>
        <p:xfrm>
          <a:off x="1663997" y="908720"/>
          <a:ext cx="4276155" cy="2304256"/>
        </p:xfrm>
        <a:graphic>
          <a:graphicData uri="http://schemas.openxmlformats.org/drawingml/2006/chart">
            <c:chart xmlns:c="http://schemas.openxmlformats.org/drawingml/2006/chart" xmlns:r="http://schemas.openxmlformats.org/officeDocument/2006/relationships" r:id="rId6"/>
          </a:graphicData>
        </a:graphic>
      </p:graphicFrame>
      <p:sp>
        <p:nvSpPr>
          <p:cNvPr id="14" name="Cuadro de texto 2"/>
          <p:cNvSpPr txBox="1">
            <a:spLocks noChangeArrowheads="1"/>
          </p:cNvSpPr>
          <p:nvPr/>
        </p:nvSpPr>
        <p:spPr bwMode="auto">
          <a:xfrm>
            <a:off x="6345750" y="2663951"/>
            <a:ext cx="1976037" cy="4320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spcBef>
                <a:spcPts val="1000"/>
              </a:spcBef>
              <a:spcAft>
                <a:spcPts val="0"/>
              </a:spcAft>
            </a:pPr>
            <a:r>
              <a:rPr lang="es-ES" sz="1800" dirty="0">
                <a:solidFill>
                  <a:srgbClr val="000000"/>
                </a:solidFill>
                <a:latin typeface="Calibri" panose="020F0502020204030204" pitchFamily="34" charset="0"/>
              </a:rPr>
              <a:t>Total: </a:t>
            </a:r>
            <a:r>
              <a:rPr lang="es-EC" sz="1800" dirty="0">
                <a:solidFill>
                  <a:srgbClr val="000000"/>
                </a:solidFill>
                <a:latin typeface="Calibri" panose="020F0502020204030204" pitchFamily="34" charset="0"/>
              </a:rPr>
              <a:t>133492 </a:t>
            </a:r>
            <a:r>
              <a:rPr lang="es-ES" sz="1800" dirty="0">
                <a:solidFill>
                  <a:srgbClr val="000000"/>
                </a:solidFill>
                <a:latin typeface="Calibri" panose="020F0502020204030204" pitchFamily="34" charset="0"/>
              </a:rPr>
              <a:t> USD</a:t>
            </a:r>
            <a:endParaRPr lang="es-EC"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4219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pPr lvl="1" algn="ctr"/>
            <a:r>
              <a:rPr lang="es-MX" sz="3600" b="1" kern="1200" dirty="0">
                <a:solidFill>
                  <a:schemeClr val="tx1"/>
                </a:solidFill>
                <a:latin typeface="+mj-lt"/>
                <a:ea typeface="+mj-ea"/>
                <a:cs typeface="+mj-cs"/>
              </a:rPr>
              <a:t>3. MODELO MATEMÁTICO </a:t>
            </a:r>
            <a:br>
              <a:rPr lang="es-MX" sz="3600" b="1" kern="1200" dirty="0">
                <a:solidFill>
                  <a:schemeClr val="tx1"/>
                </a:solidFill>
                <a:latin typeface="+mj-lt"/>
                <a:ea typeface="+mj-ea"/>
                <a:cs typeface="+mj-cs"/>
              </a:rPr>
            </a:br>
            <a:r>
              <a:rPr lang="es-MX" sz="3600" b="1" kern="1200" dirty="0">
                <a:solidFill>
                  <a:schemeClr val="tx1"/>
                </a:solidFill>
                <a:latin typeface="+mj-lt"/>
                <a:ea typeface="+mj-ea"/>
                <a:cs typeface="+mj-cs"/>
              </a:rPr>
              <a:t>DEL SISTEMA </a:t>
            </a:r>
            <a:r>
              <a:rPr lang="es-MX" sz="3600" b="1" kern="1200" dirty="0" smtClean="0">
                <a:solidFill>
                  <a:schemeClr val="tx1"/>
                </a:solidFill>
                <a:latin typeface="+mj-lt"/>
                <a:ea typeface="+mj-ea"/>
                <a:cs typeface="+mj-cs"/>
              </a:rPr>
              <a:t>TÉRMICO</a:t>
            </a:r>
            <a:endParaRPr lang="es-EC" sz="3200"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8229600" cy="1507033"/>
              </a:xfrm>
            </p:spPr>
            <p:txBody>
              <a:bodyPr>
                <a:normAutofit fontScale="70000" lnSpcReduction="20000"/>
              </a:bodyPr>
              <a:lstStyle/>
              <a:p>
                <a:pPr marL="0" indent="0">
                  <a:buNone/>
                </a:pPr>
                <a:r>
                  <a:rPr lang="es-ES" sz="3400" b="1" dirty="0" smtClean="0"/>
                  <a:t>PRIMERA LEY DE LA TERMODINÁMICA</a:t>
                </a:r>
                <a:endParaRPr lang="es-EC" sz="3400" b="1" dirty="0" smtClean="0"/>
              </a:p>
              <a:p>
                <a:pPr marL="0" indent="0">
                  <a:buNone/>
                </a:pPr>
                <a:endParaRPr lang="es-EC" sz="2400" b="1" i="1"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b="1" i="1">
                              <a:latin typeface="Cambria Math" panose="02040503050406030204" pitchFamily="18" charset="0"/>
                            </a:rPr>
                          </m:ctrlPr>
                        </m:sSubPr>
                        <m:e>
                          <m:r>
                            <a:rPr lang="es-MX" sz="2400" b="1" i="1">
                              <a:latin typeface="Cambria Math"/>
                            </a:rPr>
                            <m:t>𝑬</m:t>
                          </m:r>
                        </m:e>
                        <m:sub>
                          <m:r>
                            <a:rPr lang="es-MX" sz="2400" b="1" i="1">
                              <a:latin typeface="Cambria Math"/>
                            </a:rPr>
                            <m:t>𝒆𝒏𝒕𝒓𝒂𝒅𝒂</m:t>
                          </m:r>
                        </m:sub>
                      </m:sSub>
                      <m:r>
                        <a:rPr lang="es-MX" sz="2400" b="1" i="1">
                          <a:latin typeface="Cambria Math"/>
                        </a:rPr>
                        <m:t>−</m:t>
                      </m:r>
                      <m:sSub>
                        <m:sSubPr>
                          <m:ctrlPr>
                            <a:rPr lang="es-EC" sz="2400" b="1" i="1">
                              <a:latin typeface="Cambria Math" panose="02040503050406030204" pitchFamily="18" charset="0"/>
                            </a:rPr>
                          </m:ctrlPr>
                        </m:sSubPr>
                        <m:e>
                          <m:r>
                            <a:rPr lang="es-MX" sz="2400" b="1" i="1">
                              <a:latin typeface="Cambria Math"/>
                            </a:rPr>
                            <m:t>𝑬</m:t>
                          </m:r>
                        </m:e>
                        <m:sub>
                          <m:r>
                            <a:rPr lang="es-MX" sz="2400" b="1" i="1">
                              <a:latin typeface="Cambria Math"/>
                            </a:rPr>
                            <m:t>𝒔𝒂𝒍𝒊𝒅𝒂</m:t>
                          </m:r>
                        </m:sub>
                      </m:sSub>
                      <m:r>
                        <a:rPr lang="es-MX" sz="2400" b="1" i="1">
                          <a:latin typeface="Cambria Math"/>
                        </a:rPr>
                        <m:t>=∆</m:t>
                      </m:r>
                      <m:sSub>
                        <m:sSubPr>
                          <m:ctrlPr>
                            <a:rPr lang="es-EC" sz="2400" b="1" i="1">
                              <a:latin typeface="Cambria Math" panose="02040503050406030204" pitchFamily="18" charset="0"/>
                            </a:rPr>
                          </m:ctrlPr>
                        </m:sSubPr>
                        <m:e>
                          <m:r>
                            <a:rPr lang="es-MX" sz="2400" b="1" i="1">
                              <a:latin typeface="Cambria Math"/>
                            </a:rPr>
                            <m:t>𝑬</m:t>
                          </m:r>
                        </m:e>
                        <m:sub>
                          <m:r>
                            <a:rPr lang="es-MX" sz="2400" b="1" i="1">
                              <a:latin typeface="Cambria Math"/>
                            </a:rPr>
                            <m:t>𝒔𝒊𝒔𝒕𝒆𝒎𝒂</m:t>
                          </m:r>
                        </m:sub>
                      </m:sSub>
                    </m:oMath>
                  </m:oMathPara>
                </a14:m>
                <a:endParaRPr lang="es-EC" sz="2400" b="1" dirty="0" smtClean="0"/>
              </a:p>
              <a:p>
                <a:pPr marL="0" indent="0">
                  <a:buNone/>
                </a:pPr>
                <a:endParaRPr lang="es-EC" sz="2400" b="1" dirty="0" smtClean="0"/>
              </a:p>
              <a:p>
                <a:pPr marL="0" indent="0">
                  <a:buNone/>
                </a:pPr>
                <a14:m>
                  <m:oMathPara xmlns:m="http://schemas.openxmlformats.org/officeDocument/2006/math">
                    <m:oMathParaPr>
                      <m:jc m:val="centerGroup"/>
                    </m:oMathParaPr>
                    <m:oMath xmlns:m="http://schemas.openxmlformats.org/officeDocument/2006/math">
                      <m:sSub>
                        <m:sSubPr>
                          <m:ctrlPr>
                            <a:rPr lang="es-EC" sz="2400" b="1" i="1">
                              <a:latin typeface="Cambria Math" panose="02040503050406030204" pitchFamily="18" charset="0"/>
                            </a:rPr>
                          </m:ctrlPr>
                        </m:sSubPr>
                        <m:e>
                          <m:r>
                            <a:rPr lang="es-MX" sz="2400" b="1" i="1">
                              <a:latin typeface="Cambria Math"/>
                            </a:rPr>
                            <m:t>𝑬</m:t>
                          </m:r>
                        </m:e>
                        <m:sub>
                          <m:r>
                            <a:rPr lang="es-MX" sz="2400" b="1" i="1">
                              <a:latin typeface="Cambria Math"/>
                            </a:rPr>
                            <m:t>𝒆𝒏𝒕𝒓𝒂𝒅𝒂</m:t>
                          </m:r>
                        </m:sub>
                      </m:sSub>
                      <m:r>
                        <a:rPr lang="es-MX" sz="2400" b="1" i="1">
                          <a:latin typeface="Cambria Math"/>
                        </a:rPr>
                        <m:t>−</m:t>
                      </m:r>
                      <m:sSub>
                        <m:sSubPr>
                          <m:ctrlPr>
                            <a:rPr lang="es-EC" sz="2400" b="1" i="1">
                              <a:latin typeface="Cambria Math" panose="02040503050406030204" pitchFamily="18" charset="0"/>
                            </a:rPr>
                          </m:ctrlPr>
                        </m:sSubPr>
                        <m:e>
                          <m:r>
                            <a:rPr lang="es-MX" sz="2400" b="1" i="1">
                              <a:latin typeface="Cambria Math"/>
                            </a:rPr>
                            <m:t>𝑬</m:t>
                          </m:r>
                        </m:e>
                        <m:sub>
                          <m:r>
                            <a:rPr lang="es-MX" sz="2400" b="1" i="1">
                              <a:latin typeface="Cambria Math"/>
                            </a:rPr>
                            <m:t>𝒔𝒂𝒍𝒊𝒅𝒂</m:t>
                          </m:r>
                        </m:sub>
                      </m:sSub>
                      <m:r>
                        <a:rPr lang="es-MX" sz="2400" b="1" i="1">
                          <a:latin typeface="Cambria Math"/>
                        </a:rPr>
                        <m:t>=</m:t>
                      </m:r>
                      <m:r>
                        <a:rPr lang="es-MX" sz="2400" b="1" i="1">
                          <a:latin typeface="Cambria Math"/>
                        </a:rPr>
                        <m:t>𝟎</m:t>
                      </m:r>
                    </m:oMath>
                  </m:oMathPara>
                </a14:m>
                <a:endParaRPr lang="es-EC" sz="2400" b="1" dirty="0" smtClean="0"/>
              </a:p>
              <a:p>
                <a:endParaRPr lang="es-EC" sz="24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8229600" cy="1507033"/>
              </a:xfrm>
              <a:blipFill rotWithShape="1">
                <a:blip r:embed="rId2"/>
                <a:stretch>
                  <a:fillRect l="-1111" t="-7692"/>
                </a:stretch>
              </a:blipFill>
            </p:spPr>
            <p:txBody>
              <a:bodyPr/>
              <a:lstStyle/>
              <a:p>
                <a:r>
                  <a:rPr lang="es-EC">
                    <a:noFill/>
                  </a:rPr>
                  <a:t> </a:t>
                </a:r>
              </a:p>
            </p:txBody>
          </p:sp>
        </mc:Fallback>
      </mc:AlternateContent>
      <p:grpSp>
        <p:nvGrpSpPr>
          <p:cNvPr id="5" name="4 Grupo"/>
          <p:cNvGrpSpPr/>
          <p:nvPr/>
        </p:nvGrpSpPr>
        <p:grpSpPr>
          <a:xfrm>
            <a:off x="7740352" y="116632"/>
            <a:ext cx="1321835" cy="1413971"/>
            <a:chOff x="7786669" y="116632"/>
            <a:chExt cx="1321835" cy="141397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24" y="116632"/>
              <a:ext cx="936104" cy="92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669" y="1124744"/>
              <a:ext cx="1321835" cy="4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3"/>
          <p:cNvPicPr>
            <a:picLocks noChangeAspect="1"/>
          </p:cNvPicPr>
          <p:nvPr/>
        </p:nvPicPr>
        <p:blipFill>
          <a:blip r:embed="rId5"/>
          <a:stretch>
            <a:fillRect/>
          </a:stretch>
        </p:blipFill>
        <p:spPr>
          <a:xfrm>
            <a:off x="1403648" y="3289795"/>
            <a:ext cx="6677025" cy="2990850"/>
          </a:xfrm>
          <a:prstGeom prst="rect">
            <a:avLst/>
          </a:prstGeom>
        </p:spPr>
      </p:pic>
    </p:spTree>
    <p:extLst>
      <p:ext uri="{BB962C8B-B14F-4D97-AF65-F5344CB8AC3E}">
        <p14:creationId xmlns:p14="http://schemas.microsoft.com/office/powerpoint/2010/main" val="340316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810</Words>
  <Application>Microsoft Office PowerPoint</Application>
  <PresentationFormat>On-screen Show (4:3)</PresentationFormat>
  <Paragraphs>220</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 Unicode MS</vt:lpstr>
      <vt:lpstr>Arial</vt:lpstr>
      <vt:lpstr>Calibri</vt:lpstr>
      <vt:lpstr>Cambria Math</vt:lpstr>
      <vt:lpstr>Symbol</vt:lpstr>
      <vt:lpstr>Times New Roman</vt:lpstr>
      <vt:lpstr>Tema de Office</vt:lpstr>
      <vt:lpstr>PowerPoint Presentation</vt:lpstr>
      <vt:lpstr>PowerPoint Presentation</vt:lpstr>
      <vt:lpstr>PowerPoint Presentation</vt:lpstr>
      <vt:lpstr>1. ANTECEDENTES</vt:lpstr>
      <vt:lpstr>PowerPoint Presentation</vt:lpstr>
      <vt:lpstr>PowerPoint Presentation</vt:lpstr>
      <vt:lpstr>2. PRINCIPALES SISTEMAS ENERGÉTICOS DEL HOSPITAL</vt:lpstr>
      <vt:lpstr>PowerPoint Presentation</vt:lpstr>
      <vt:lpstr>3. MODELO MATEMÁTICO  DEL SISTEMA TÉRMICO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LÍNEA BASE DEL SISTEMA TÉRMICO DEL HOSPITAL – AÑO 2013</vt:lpstr>
      <vt:lpstr>PowerPoint Presentation</vt:lpstr>
      <vt:lpstr>PowerPoint Presentation</vt:lpstr>
      <vt:lpstr>PowerPoint Presentation</vt:lpstr>
      <vt:lpstr> Alternativa 1: Funcionamiento óptimo del sistema térmico del Hospital   • Cambio o reparación de componentes críticos que se hallen en mal  funcionamiento   debido al desgaste o falla.     • Calibración o regulación de equipos.     • Implementación de nuevos componentes que no tengan un costo elevado, o que se dispongan en la bodega de mantenimiento. A menos que por normativa un equipo se encuentre incumpliendo lo indicado.    • Cambios en la operación/comportamiento del sistema    • Sustitución/implementación de equipos que se consideren necesarios para una reducción importante del consumo de energía </vt:lpstr>
      <vt:lpstr>ASME EA3-2009  Energy Assessment for Steam Systems:   1. Operaciones de la caldera   2. Pérdidas en el sistema distribución   3. Uso final   4. Recolección y retorno del condensado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La eficiencia del caldero fue de 73.36% Y la del sistema de distribución fue de 84.54%, para una eficiencia general de 62.02% con una relación aire combustible de 17.3 (Kg(aire))/(Kg(Comb)) y un calor generado por el combustible de 502.86Kw.           2. Una vez realizados los cambios en cuanto a la mezcla aire combustible cercana a 10, la eficiencia del caldero subió a 75.07% y el sistema de distribución a 92.69% el calor generado por el combustible subió a 566Kw.    </vt:lpstr>
      <vt:lpstr> 3. Las mayores pérdidas se dan por la existencia de tramos de tubería sin uso con suministro de vapor además de purgas innecesarias además de las perdidas por una mala calibración de mezcla aire combustible.                  4. La inversión de las mejoras será de $ 6.028,78 Que corresponden a aislante térmico de tuberías reparación de fugas de vapor, tratamiento de agua de alimentación al caldero y compra del equipo para el análisis de humo del mismo.        5. La implementación del plan de eficiencia energética provocará un ahorro de $ 6.998,24 al año. </vt:lpstr>
      <vt:lpstr>    8. El índice actual de desempeño energético del sistema térmico por cama es de 12.32 Mwh/Cama/año que están dentro de valores estándar a nivel internacional.  Con la implementación del programa de eficiencia energética este índice se redujo a 10.91 Mwh/Cama/año en la parte térmica.  Un programa de eficiencia energética integral debe ser gestionado en el sistema térmico y el eléctrico, para el estudio de los índices de consumo eléctrico se ha referido a los resultados del estudio energético en la parte eléctrica del Hospital en estudio desarrollado en la tesis propuesta por el Ing. Carlos Nolasco Mafla Yépez. .   </vt:lpstr>
      <vt:lpstr>9. En el Ecuador se puede notar la repercusión de la diversidad de los hospitales lo que conlleva a una dificultad de comparaciones en el consumo energético.  De igual manera imposibilita determinar un valor característico del consumo de energía para los Hospitales del país.          10. La propuesta energética propuesta puede ser implementada en toda la red de Hospitales públicos del país, el resultado estará condicionado por parámetros propios de cada Hospital, los mismos que serán los causantes de las variaciones del consumo de energía.</vt:lpstr>
      <vt:lpstr>Recomendaciones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Erik Paul Hernandez Rueda</dc:creator>
  <cp:lastModifiedBy>Erik Paul Hernandez Rueda</cp:lastModifiedBy>
  <cp:revision>95</cp:revision>
  <dcterms:created xsi:type="dcterms:W3CDTF">2015-08-09T14:05:13Z</dcterms:created>
  <dcterms:modified xsi:type="dcterms:W3CDTF">2016-01-13T15:50:16Z</dcterms:modified>
</cp:coreProperties>
</file>