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304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306" r:id="rId22"/>
    <p:sldId id="307" r:id="rId23"/>
    <p:sldId id="278" r:id="rId24"/>
    <p:sldId id="305" r:id="rId25"/>
    <p:sldId id="280" r:id="rId26"/>
    <p:sldId id="281" r:id="rId27"/>
    <p:sldId id="282" r:id="rId28"/>
    <p:sldId id="299" r:id="rId29"/>
    <p:sldId id="300" r:id="rId30"/>
    <p:sldId id="301" r:id="rId31"/>
    <p:sldId id="288" r:id="rId32"/>
    <p:sldId id="287" r:id="rId33"/>
    <p:sldId id="290" r:id="rId34"/>
    <p:sldId id="289" r:id="rId35"/>
    <p:sldId id="292" r:id="rId36"/>
    <p:sldId id="296" r:id="rId37"/>
    <p:sldId id="297" r:id="rId38"/>
    <p:sldId id="302" r:id="rId3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B789-160E-4769-B286-13205A3A5F9E}" type="datetimeFigureOut">
              <a:rPr lang="es-MX" smtClean="0"/>
              <a:t>13/01/2016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A0FE0B2-FD98-4349-956A-F81143F0DB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9245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B789-160E-4769-B286-13205A3A5F9E}" type="datetimeFigureOut">
              <a:rPr lang="es-MX" smtClean="0"/>
              <a:t>13/01/2016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0FE0B2-FD98-4349-956A-F81143F0DB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8781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B789-160E-4769-B286-13205A3A5F9E}" type="datetimeFigureOut">
              <a:rPr lang="es-MX" smtClean="0"/>
              <a:t>13/01/2016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0FE0B2-FD98-4349-956A-F81143F0DBBB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6109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B789-160E-4769-B286-13205A3A5F9E}" type="datetimeFigureOut">
              <a:rPr lang="es-MX" smtClean="0"/>
              <a:t>13/01/2016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0FE0B2-FD98-4349-956A-F81143F0DB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6617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B789-160E-4769-B286-13205A3A5F9E}" type="datetimeFigureOut">
              <a:rPr lang="es-MX" smtClean="0"/>
              <a:t>13/01/2016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0FE0B2-FD98-4349-956A-F81143F0DBBB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1050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B789-160E-4769-B286-13205A3A5F9E}" type="datetimeFigureOut">
              <a:rPr lang="es-MX" smtClean="0"/>
              <a:t>13/01/2016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0FE0B2-FD98-4349-956A-F81143F0DB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6645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B789-160E-4769-B286-13205A3A5F9E}" type="datetimeFigureOut">
              <a:rPr lang="es-MX" smtClean="0"/>
              <a:t>13/01/2016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E0B2-FD98-4349-956A-F81143F0DB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409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B789-160E-4769-B286-13205A3A5F9E}" type="datetimeFigureOut">
              <a:rPr lang="es-MX" smtClean="0"/>
              <a:t>13/01/2016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E0B2-FD98-4349-956A-F81143F0DB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55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B789-160E-4769-B286-13205A3A5F9E}" type="datetimeFigureOut">
              <a:rPr lang="es-MX" smtClean="0"/>
              <a:t>13/01/2016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E0B2-FD98-4349-956A-F81143F0DB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099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B789-160E-4769-B286-13205A3A5F9E}" type="datetimeFigureOut">
              <a:rPr lang="es-MX" smtClean="0"/>
              <a:t>13/01/2016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0FE0B2-FD98-4349-956A-F81143F0DB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383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B789-160E-4769-B286-13205A3A5F9E}" type="datetimeFigureOut">
              <a:rPr lang="es-MX" smtClean="0"/>
              <a:t>13/01/2016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A0FE0B2-FD98-4349-956A-F81143F0DB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817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B789-160E-4769-B286-13205A3A5F9E}" type="datetimeFigureOut">
              <a:rPr lang="es-MX" smtClean="0"/>
              <a:t>13/01/2016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A0FE0B2-FD98-4349-956A-F81143F0DB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9374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B789-160E-4769-B286-13205A3A5F9E}" type="datetimeFigureOut">
              <a:rPr lang="es-MX" smtClean="0"/>
              <a:t>13/01/2016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E0B2-FD98-4349-956A-F81143F0DB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417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B789-160E-4769-B286-13205A3A5F9E}" type="datetimeFigureOut">
              <a:rPr lang="es-MX" smtClean="0"/>
              <a:t>13/01/2016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E0B2-FD98-4349-956A-F81143F0DB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1938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B789-160E-4769-B286-13205A3A5F9E}" type="datetimeFigureOut">
              <a:rPr lang="es-MX" smtClean="0"/>
              <a:t>13/01/2016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E0B2-FD98-4349-956A-F81143F0DB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311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B789-160E-4769-B286-13205A3A5F9E}" type="datetimeFigureOut">
              <a:rPr lang="es-MX" smtClean="0"/>
              <a:t>13/01/2016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0FE0B2-FD98-4349-956A-F81143F0DB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3182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6B789-160E-4769-B286-13205A3A5F9E}" type="datetimeFigureOut">
              <a:rPr lang="es-MX" smtClean="0"/>
              <a:t>13/01/2016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A0FE0B2-FD98-4349-956A-F81143F0DB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994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07B025-SPF-50-001-0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#_Toc437514209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IDENTIFICACI&#211;N%20DE%20RIESGOS.xlsx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ANALISIS%20CUALITATIVO.xlsx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ANALISIS%20CUANTITATIVO.xlsx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PLAN%20DE%20RESPUESTA%20A%20LOS%20RIESGOS.xlsx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ONITOREO%20Y%20CONTROL.xlsx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2382" y="0"/>
            <a:ext cx="5004435" cy="141605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851660" y="1626154"/>
            <a:ext cx="91668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DIRECCIÓN DE POSTGRADOS</a:t>
            </a:r>
          </a:p>
          <a:p>
            <a:pPr algn="ctr">
              <a:spcAft>
                <a:spcPts val="0"/>
              </a:spcAft>
            </a:pPr>
            <a:r>
              <a:rPr lang="en-US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MAESTRÍA EN ADMINISTRACIÓN DE LA CONSTRUCCIÓN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88620" y="2923524"/>
            <a:ext cx="11407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75" marR="73025" algn="ctr">
              <a:spcAft>
                <a:spcPts val="0"/>
              </a:spcAft>
            </a:pPr>
            <a:r>
              <a:rPr lang="en-US" sz="2400" b="1" dirty="0" smtClean="0">
                <a:solidFill>
                  <a:srgbClr val="0070C0"/>
                </a:solidFill>
                <a:effectLst/>
                <a:latin typeface="Cooper Black" panose="0208090404030B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“GESTIÓN DE RIESGOS EN LA CONSTRUCCIÓN DE CENTRALES DE PROCESOS HIDROCARBURÍFERAS EN EL ORIENTE ECUATORIANO”</a:t>
            </a:r>
            <a:endParaRPr lang="es-MX" sz="2400" dirty="0">
              <a:solidFill>
                <a:srgbClr val="0070C0"/>
              </a:solidFill>
              <a:effectLst/>
              <a:latin typeface="Cooper Black" panose="0208090404030B0204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196465" y="4333957"/>
            <a:ext cx="7791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635" marR="944245" indent="-820420">
              <a:lnSpc>
                <a:spcPct val="150000"/>
              </a:lnSpc>
              <a:spcBef>
                <a:spcPts val="760"/>
              </a:spcBef>
              <a:spcAft>
                <a:spcPts val="0"/>
              </a:spcAf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ING.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CARLOS EDUARDO MORALES 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048000" y="5140896"/>
            <a:ext cx="7604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DIRECTOR: PATRICIO DALGO, ING, MSc</a:t>
            </a:r>
          </a:p>
          <a:p>
            <a:r>
              <a:rPr lang="en-US" sz="2400" b="1" dirty="0" smtClean="0">
                <a:latin typeface="Times New Roman" panose="02020603050405020304" pitchFamily="18" charset="0"/>
              </a:rPr>
              <a:t>OPONENTE: RAÚL PAVÓN C., ING, MSc, MBA</a:t>
            </a:r>
            <a:endParaRPr lang="es-MX" sz="2400" dirty="0"/>
          </a:p>
        </p:txBody>
      </p:sp>
      <p:sp>
        <p:nvSpPr>
          <p:cNvPr id="11" name="Rectángulo 10"/>
          <p:cNvSpPr/>
          <p:nvPr/>
        </p:nvSpPr>
        <p:spPr>
          <a:xfrm>
            <a:off x="8602556" y="6488668"/>
            <a:ext cx="3589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SANGOLQUI, DICIEMBRE 2015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5769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15453" y="1864713"/>
            <a:ext cx="957713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65825" algn="r"/>
              </a:tabLst>
            </a:pPr>
            <a:r>
              <a:rPr kumimoji="0" lang="es-EC" altLang="es-MX" sz="5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lephant" panose="02020904090505020303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CAPÍTULO</a:t>
            </a:r>
            <a:r>
              <a:rPr kumimoji="0" lang="es-EC" altLang="es-MX" sz="5400" b="1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Elephant" panose="02020904090505020303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 2</a:t>
            </a:r>
            <a:endParaRPr kumimoji="0" lang="es-EC" altLang="es-MX" sz="5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lephant" panose="02020904090505020303" pitchFamily="18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65825" algn="r"/>
              </a:tabLst>
            </a:pPr>
            <a:endParaRPr kumimoji="0" lang="es-EC" altLang="es-MX" sz="5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lephant" panose="02020904090505020303" pitchFamily="18" charset="0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65825" algn="r"/>
              </a:tabLst>
            </a:pPr>
            <a:r>
              <a:rPr lang="es-MX" altLang="es-MX" sz="5400" b="1" dirty="0" smtClean="0">
                <a:latin typeface="Elephant" panose="02020904090505020303" pitchFamily="18" charset="0"/>
                <a:cs typeface="Aharoni" panose="02010803020104030203" pitchFamily="2" charset="-79"/>
              </a:rPr>
              <a:t>MARCO SITUACIONAL</a:t>
            </a:r>
            <a:endParaRPr kumimoji="0" lang="es-MX" altLang="es-MX" sz="5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lephant" panose="02020904090505020303" pitchFamily="18" charset="0"/>
              <a:cs typeface="Aharoni" panose="02010803020104030203" pitchFamily="2" charset="-79"/>
            </a:endParaRPr>
          </a:p>
        </p:txBody>
      </p:sp>
      <p:pic>
        <p:nvPicPr>
          <p:cNvPr id="5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78418" cy="8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8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6716" y="255142"/>
            <a:ext cx="9707896" cy="128089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altLang="es-MX" sz="4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AMBITO DE APLICACIÓN DE CENTRALES DE PROCESO HIDROCARBURÍFERAS</a:t>
            </a:r>
            <a:r>
              <a:rPr lang="es-MX" altLang="es-MX" dirty="0"/>
              <a:t/>
            </a:r>
            <a:br>
              <a:rPr lang="es-MX" alt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6717" y="1536033"/>
            <a:ext cx="9707895" cy="49449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ámbito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aplicación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en el que se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basó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investigación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bloques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las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empresas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Operadoras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Hidrocarburíferas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públicas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privadas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s-MX" sz="2000" dirty="0"/>
          </a:p>
        </p:txBody>
      </p:sp>
      <p:pic>
        <p:nvPicPr>
          <p:cNvPr id="4" name="Imagen 3" descr="http://www.smartpro.com.ec/images/proyectos/mapa%20petroler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389" y="2310063"/>
            <a:ext cx="4924926" cy="4170947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scene3d>
            <a:camera prst="orthographicFront"/>
            <a:lightRig rig="threePt" dir="t"/>
          </a:scene3d>
          <a:sp3d contourW="25400"/>
        </p:spPr>
      </p:pic>
    </p:spTree>
    <p:extLst>
      <p:ext uri="{BB962C8B-B14F-4D97-AF65-F5344CB8AC3E}">
        <p14:creationId xmlns:p14="http://schemas.microsoft.com/office/powerpoint/2010/main" val="370463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2605" y="103031"/>
            <a:ext cx="9964570" cy="128089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altLang="es-MX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DESCRIPCIÓN GENERAL DE LA CENTRAL DE PROCESOS </a:t>
            </a:r>
            <a:r>
              <a:rPr lang="es-MX" altLang="es-MX" dirty="0"/>
              <a:t/>
            </a:r>
            <a:br>
              <a:rPr lang="es-MX" altLang="es-MX" dirty="0"/>
            </a:br>
            <a:endParaRPr lang="es-MX" dirty="0"/>
          </a:p>
        </p:txBody>
      </p:sp>
      <p:pic>
        <p:nvPicPr>
          <p:cNvPr id="9" name="Picture 2">
            <a:hlinkClick r:id="rId2" action="ppaction://hlinkfile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 r="22114"/>
          <a:stretch/>
        </p:blipFill>
        <p:spPr bwMode="auto">
          <a:xfrm>
            <a:off x="3634936" y="1632229"/>
            <a:ext cx="4968737" cy="36567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439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4347" y="147591"/>
            <a:ext cx="9756023" cy="1280890"/>
          </a:xfrm>
        </p:spPr>
        <p:txBody>
          <a:bodyPr/>
          <a:lstStyle/>
          <a:p>
            <a:pPr algn="ctr"/>
            <a:r>
              <a:rPr lang="es-MX" b="1" dirty="0" smtClean="0"/>
              <a:t>SISTEMA DE MANEJO DE PRODUCCIÓN</a:t>
            </a:r>
            <a:endParaRPr lang="es-MX" b="1" dirty="0"/>
          </a:p>
        </p:txBody>
      </p:sp>
      <p:pic>
        <p:nvPicPr>
          <p:cNvPr id="4" name="Marcador de contenido 3" descr="C:\Users\Carlos Eduardo\AppData\Local\Packages\microsoft.windowscommunicationsapps_8wekyb3d8bbwe\LocalState\LiveComm\45f570a90f0e2d89\120712-0049\Att\20005d85\20150618_15065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208" y="2326126"/>
            <a:ext cx="3978171" cy="3272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C:\Users\Carlos Eduardo\Desktop\Camera\2013-08-02 10.35.59.jp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5" r="13517"/>
          <a:stretch/>
        </p:blipFill>
        <p:spPr bwMode="auto">
          <a:xfrm>
            <a:off x="7559842" y="2326126"/>
            <a:ext cx="2995863" cy="327256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25400"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86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3701" y="103031"/>
            <a:ext cx="9627686" cy="899890"/>
          </a:xfrm>
        </p:spPr>
        <p:txBody>
          <a:bodyPr/>
          <a:lstStyle/>
          <a:p>
            <a:pPr algn="ctr"/>
            <a:r>
              <a:rPr lang="es-MX" b="1" dirty="0" smtClean="0"/>
              <a:t>SISTEMA DE SEPARACIÓN</a:t>
            </a:r>
            <a:endParaRPr lang="es-MX" b="1" dirty="0"/>
          </a:p>
        </p:txBody>
      </p:sp>
      <p:pic>
        <p:nvPicPr>
          <p:cNvPr id="4" name="Marcador de contenido 3" descr="C:\Users\Carlos Eduardo\Desktop\FOTOS\IMG-20150810-WA000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779" y="1347537"/>
            <a:ext cx="7285080" cy="47446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25400"/>
        </p:spPr>
      </p:pic>
    </p:spTree>
    <p:extLst>
      <p:ext uri="{BB962C8B-B14F-4D97-AF65-F5344CB8AC3E}">
        <p14:creationId xmlns:p14="http://schemas.microsoft.com/office/powerpoint/2010/main" val="138035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0673" y="117416"/>
            <a:ext cx="9483307" cy="883848"/>
          </a:xfrm>
        </p:spPr>
        <p:txBody>
          <a:bodyPr/>
          <a:lstStyle/>
          <a:p>
            <a:pPr algn="ctr"/>
            <a:r>
              <a:rPr lang="es-MX" b="1" dirty="0" smtClean="0"/>
              <a:t>SISTEMA DE AGUA DE PRODUCCIÓN</a:t>
            </a:r>
            <a:endParaRPr lang="es-MX" b="1" dirty="0"/>
          </a:p>
        </p:txBody>
      </p:sp>
      <p:pic>
        <p:nvPicPr>
          <p:cNvPr id="4" name="Marcador de contenido 3" descr="C:\Users\Carlos Eduardo\Desktop\Camera\2013-05-22 07.01.3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44" y="1001264"/>
            <a:ext cx="3112169" cy="272050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25400"/>
        </p:spPr>
      </p:pic>
      <p:pic>
        <p:nvPicPr>
          <p:cNvPr id="5" name="Imagen 4" descr="C:\Users\Carlos Eduardo\Desktop\Camera\2013-06-06 11.02.12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470" y="4058879"/>
            <a:ext cx="3112169" cy="265496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25400"/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872515"/>
              </p:ext>
            </p:extLst>
          </p:nvPr>
        </p:nvGraphicFramePr>
        <p:xfrm>
          <a:off x="5422005" y="1268342"/>
          <a:ext cx="6398795" cy="4906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9570"/>
                <a:gridCol w="1512214"/>
                <a:gridCol w="1162272"/>
                <a:gridCol w="1754739"/>
              </a:tblGrid>
              <a:tr h="8837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EQUIPO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SISTEMA RELACIONADO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CAPACIDAD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DIMENCIONES/</a:t>
                      </a:r>
                      <a:endParaRPr lang="es-MX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CARACTERISTICAS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0587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Tanque de almacenamiento de agua de producción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Sistema de Agua de Producción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11000 bbl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D=50´; alt=32´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986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Bombas</a:t>
                      </a:r>
                      <a:r>
                        <a:rPr lang="en-US" sz="1000" dirty="0">
                          <a:effectLst/>
                        </a:rPr>
                        <a:t> de </a:t>
                      </a:r>
                      <a:r>
                        <a:rPr lang="en-US" sz="1000" dirty="0" err="1">
                          <a:effectLst/>
                        </a:rPr>
                        <a:t>recirculación</a:t>
                      </a:r>
                      <a:r>
                        <a:rPr lang="en-US" sz="1000" dirty="0">
                          <a:effectLst/>
                        </a:rPr>
                        <a:t> de </a:t>
                      </a:r>
                      <a:r>
                        <a:rPr lang="en-US" sz="1000" dirty="0" err="1">
                          <a:effectLst/>
                        </a:rPr>
                        <a:t>agua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Sistema de Agua de Producción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4500 BPD 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@ 20 PSIA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15HP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002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Bombas booster de agua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Sistema de Agua de Producción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60000 BWPD 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@ 70 PSIA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150HP; 460V; 1800RPM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974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Bombas de inyección de agua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Sistema de Agua de Producción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29143 BWPD 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@ 2000 PSIA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2000HP; 460V; 1800RPM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05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2337" y="103031"/>
            <a:ext cx="9852275" cy="755511"/>
          </a:xfrm>
        </p:spPr>
        <p:txBody>
          <a:bodyPr/>
          <a:lstStyle/>
          <a:p>
            <a:pPr algn="ctr"/>
            <a:r>
              <a:rPr lang="es-MX" b="1" dirty="0" smtClean="0"/>
              <a:t>SISTEMA DE CRUDO</a:t>
            </a:r>
            <a:endParaRPr lang="es-MX" b="1" dirty="0"/>
          </a:p>
        </p:txBody>
      </p:sp>
      <p:pic>
        <p:nvPicPr>
          <p:cNvPr id="4" name="Marcador de contenido 3" descr="C:\Users\Carlos Eduardo\Desktop\Camera\2013-05-22 06.57.16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337" y="1347536"/>
            <a:ext cx="3589364" cy="486008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25400"/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970345"/>
              </p:ext>
            </p:extLst>
          </p:nvPr>
        </p:nvGraphicFramePr>
        <p:xfrm>
          <a:off x="5640946" y="1369226"/>
          <a:ext cx="5707804" cy="4816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8953"/>
                <a:gridCol w="1325910"/>
                <a:gridCol w="1076091"/>
                <a:gridCol w="1656850"/>
              </a:tblGrid>
              <a:tr h="6783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EQUIPO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SISTEMA RELACIONADO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CAPACIDAD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DIMENCIONES/</a:t>
                      </a:r>
                      <a:endParaRPr lang="es-MX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CARACTERISTICAS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532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Tanque de lavado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Sistema de Crudo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11000 bbl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D=50´; alt=32´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7779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Tanque de almacenamiento de crudo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Sistema de Crudo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11000 bbl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D=50´; alt=32´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76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Bombas booster de crudo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Sistema de Crudo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23500 BOPD 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@ 65 PSIA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50HP; 460V; 1800RPM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7779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Bombas de transferencia de crudo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Sistema de Crudo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23500 BOPD 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@ 525 PSIA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300HP; 460V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76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Pig Receiver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Sistema de Crudo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35000-55000 BOPD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ANSI 12¨X600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76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Pig Launcher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Sistema de Crudo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35000-55000 BOPD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ANSI 12¨X600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50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0043" y="0"/>
            <a:ext cx="9739980" cy="675301"/>
          </a:xfrm>
        </p:spPr>
        <p:txBody>
          <a:bodyPr/>
          <a:lstStyle/>
          <a:p>
            <a:pPr algn="ctr"/>
            <a:r>
              <a:rPr lang="es-MX" b="1" dirty="0" smtClean="0"/>
              <a:t>SISTEMA DE GAS</a:t>
            </a:r>
            <a:endParaRPr lang="es-MX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295016"/>
              </p:ext>
            </p:extLst>
          </p:nvPr>
        </p:nvGraphicFramePr>
        <p:xfrm>
          <a:off x="5919513" y="1159104"/>
          <a:ext cx="5360510" cy="4829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3882"/>
                <a:gridCol w="1292779"/>
                <a:gridCol w="895055"/>
                <a:gridCol w="1588794"/>
              </a:tblGrid>
              <a:tr h="5581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EQUIPO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SISTEMA RELACIONADO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CAP.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DIMENCIONES/</a:t>
                      </a:r>
                      <a:endParaRPr lang="es-MX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CARACTERISTICAS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33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Bota desgasificadora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Sistema de gas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45000 BFPD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D=5´; alt=35´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33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Pilot Gas Scrubber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Sistema de gas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 PSIG 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@ 200 ªF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D=16¨; alt=48¨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33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Low Pressure KOD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Sistema de gas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 PSIG 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@ 250 ªF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D=41¨; long=10´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33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 Pressure KOD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Sistema de gas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 PSIG 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@ 250 ªF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D=41¨; long=10´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33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Fuel Gas Scrubber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Sistema de gas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75 PSIG 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@ 250 ªF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D=30¨; alt=9´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33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Flare alta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Sistema de gas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 psig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@ 200 ªF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D=24¨; alt=68´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33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Flare baja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Sistema de gas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 psig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@ 200 ªF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D=24¨; alt=68´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33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Bombas High Pressure KOD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Sistema de gas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 GPM @ 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35 PSIA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 HP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5" name="Imagen 4" descr="C:\Users\Carlos Eduardo\Desktop\Camera\IMG-20150810-WA00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446" y="3946359"/>
            <a:ext cx="3355891" cy="271111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25400"/>
        </p:spPr>
      </p:pic>
      <p:pic>
        <p:nvPicPr>
          <p:cNvPr id="6" name="Imagen 5" descr="C:\Users\Carlos Eduardo\Desktop\Camera\2013-05-22 07.09.15-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2" t="4525" r="32877" b="11857"/>
          <a:stretch/>
        </p:blipFill>
        <p:spPr bwMode="auto">
          <a:xfrm>
            <a:off x="1828799" y="675301"/>
            <a:ext cx="2486527" cy="309459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25400"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18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15453" y="1864713"/>
            <a:ext cx="95771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65825" algn="r"/>
              </a:tabLst>
            </a:pPr>
            <a:r>
              <a:rPr kumimoji="0" lang="es-EC" altLang="es-MX" sz="5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lephant" panose="02020904090505020303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CAPÍTULO</a:t>
            </a:r>
            <a:r>
              <a:rPr kumimoji="0" lang="es-EC" altLang="es-MX" sz="5400" b="1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Elephant" panose="02020904090505020303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 3</a:t>
            </a:r>
            <a:endParaRPr kumimoji="0" lang="es-EC" altLang="es-MX" sz="5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lephant" panose="02020904090505020303" pitchFamily="18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65825" algn="r"/>
              </a:tabLst>
            </a:pPr>
            <a:endParaRPr kumimoji="0" lang="es-EC" altLang="es-MX" sz="5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lephant" panose="02020904090505020303" pitchFamily="18" charset="0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65825" algn="r"/>
              </a:tabLst>
            </a:pPr>
            <a:r>
              <a:rPr lang="es-MX" altLang="es-MX" sz="5400" b="1" dirty="0" smtClean="0">
                <a:latin typeface="Elephant" panose="02020904090505020303" pitchFamily="18" charset="0"/>
                <a:cs typeface="Aharoni" panose="02010803020104030203" pitchFamily="2" charset="-79"/>
              </a:rPr>
              <a:t>MARCO METODOLÓGICO</a:t>
            </a:r>
            <a:endParaRPr kumimoji="0" lang="es-MX" altLang="es-MX" sz="5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lephant" panose="02020904090505020303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9615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58111" y="877443"/>
            <a:ext cx="5804099" cy="689536"/>
          </a:xfrm>
        </p:spPr>
        <p:txBody>
          <a:bodyPr>
            <a:normAutofit fontScale="90000"/>
          </a:bodyPr>
          <a:lstStyle/>
          <a:p>
            <a:pPr marL="285750" lvl="0" indent="-285750" defTabSz="914400" eaLnBrk="0" fontAlgn="base" hangingPunct="0">
              <a:spcAft>
                <a:spcPct val="0"/>
              </a:spcAft>
              <a:tabLst>
                <a:tab pos="5965825" algn="r"/>
              </a:tabLst>
            </a:pPr>
            <a:r>
              <a:rPr lang="es-MX" altLang="es-MX" sz="4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METODOLOGÍA GENERAL</a:t>
            </a:r>
            <a:r>
              <a:rPr lang="es-MX" altLang="es-MX" dirty="0">
                <a:solidFill>
                  <a:schemeClr val="tx1"/>
                </a:solidFill>
              </a:rPr>
              <a:t/>
            </a:r>
            <a:br>
              <a:rPr lang="es-MX" altLang="es-MX" dirty="0">
                <a:solidFill>
                  <a:schemeClr val="tx1"/>
                </a:solidFill>
              </a:rPr>
            </a:br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1800847" y="2316678"/>
            <a:ext cx="9684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8310"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lineamientos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establecidos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en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guía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PMBOK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serán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 base fundamental para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elaboración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gestión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riesgos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48310" algn="just"/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8310" algn="just"/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Análisis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comparativo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entre la forma en la que se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realizan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proyectos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construcción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centrales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procesos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actualmente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la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metodología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PMBOK.</a:t>
            </a:r>
          </a:p>
          <a:p>
            <a:pPr indent="448310" algn="just"/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considerarán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fuentes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primaria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secundaria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 el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s-MX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uicio de expertos</a:t>
            </a:r>
            <a:endParaRPr lang="es-MX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52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78418" cy="845820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07975" y="399547"/>
            <a:ext cx="8461420" cy="656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98280" tIns="44436" rIns="398337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965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965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965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965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965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965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965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965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965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65825" algn="r"/>
              </a:tabLst>
            </a:pPr>
            <a:r>
              <a:rPr lang="en-US" altLang="es-MX" sz="3200" b="1" dirty="0" bmk="_Toc437514135"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kumimoji="0" lang="en-US" altLang="es-MX" sz="3200" b="1" i="0" u="none" strike="noStrike" cap="none" normalizeH="0" baseline="0" dirty="0" smtClean="0" bmk="_Toc437514135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NDICE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65825" algn="r"/>
              </a:tabLst>
            </a:pPr>
            <a:endParaRPr kumimoji="0" lang="en-US" altLang="es-MX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65825" algn="r"/>
              </a:tabLst>
            </a:pPr>
            <a:endParaRPr kumimoji="0" lang="es-EC" altLang="es-MX" sz="2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65825" algn="r"/>
              </a:tabLst>
            </a:pPr>
            <a:r>
              <a:rPr kumimoji="0" lang="es-EC" altLang="es-MX" sz="2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CAPÍTULO 1: </a:t>
            </a:r>
            <a:r>
              <a:rPr kumimoji="0" lang="es-MX" altLang="es-MX" sz="2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kumimoji="0" lang="es-MX" altLang="es-MX" sz="2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65825" algn="r"/>
              </a:tabLst>
            </a:pPr>
            <a:endParaRPr lang="en-US" altLang="es-MX" sz="2200" dirty="0"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65825" algn="r"/>
              </a:tabLst>
            </a:pPr>
            <a:r>
              <a:rPr kumimoji="0" lang="es-MX" altLang="es-MX" sz="2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CAPÍTULO 2: </a:t>
            </a:r>
            <a:r>
              <a:rPr kumimoji="0" lang="es-EC" altLang="es-MX" sz="2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MARCO SITUACIONAL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65825" algn="r"/>
              </a:tabLst>
            </a:pPr>
            <a:endParaRPr kumimoji="0" lang="es-EC" altLang="es-MX" sz="22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altLang="es-MX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CAPÍTULO 3: </a:t>
            </a:r>
            <a:r>
              <a:rPr lang="es-MX" altLang="es-MX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MARCO </a:t>
            </a:r>
            <a:r>
              <a:rPr lang="es-MX" altLang="es-MX" sz="2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METODOLÓGICO</a:t>
            </a:r>
          </a:p>
          <a:p>
            <a:pPr lvl="0"/>
            <a:endParaRPr lang="en-US" altLang="es-MX" sz="2200" dirty="0">
              <a:cs typeface="Times New Roman" panose="02020603050405020304" pitchFamily="18" charset="0"/>
            </a:endParaRPr>
          </a:p>
          <a:p>
            <a:pPr lvl="0"/>
            <a:r>
              <a:rPr lang="es-MX" altLang="es-MX" sz="2200" b="1" dirty="0"/>
              <a:t>CAPÍTULO 4: </a:t>
            </a:r>
            <a:r>
              <a:rPr lang="es-EC" altLang="es-MX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MARCO </a:t>
            </a:r>
            <a:r>
              <a:rPr lang="es-EC" altLang="es-MX" sz="2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TEÓRICO</a:t>
            </a:r>
          </a:p>
          <a:p>
            <a:pPr lvl="0"/>
            <a:endParaRPr lang="es-EC" altLang="es-MX" sz="22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altLang="es-MX" sz="2200" b="1" dirty="0"/>
              <a:t>CAPÍTULO 5: MODELO DE GESTIÓN DE </a:t>
            </a:r>
            <a:r>
              <a:rPr lang="es-MX" altLang="es-MX" sz="2200" b="1" dirty="0" smtClean="0"/>
              <a:t>RIESGOS</a:t>
            </a:r>
          </a:p>
          <a:p>
            <a:endParaRPr lang="es-MX" altLang="es-MX" sz="2200" b="1" dirty="0" smtClean="0"/>
          </a:p>
          <a:p>
            <a:r>
              <a:rPr lang="en-US" altLang="es-MX" sz="2200" b="1" dirty="0"/>
              <a:t>CAPÍTULO 6: CONCLUSIONES Y RECOMENDACIONES</a:t>
            </a:r>
          </a:p>
          <a:p>
            <a:endParaRPr lang="es-MX" altLang="es-MX" sz="2000" b="1" dirty="0"/>
          </a:p>
          <a:p>
            <a:pPr lvl="0"/>
            <a:endParaRPr lang="es-EC" altLang="es-MX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altLang="es-MX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65825" algn="r"/>
              </a:tabLst>
            </a:pPr>
            <a:endParaRPr kumimoji="0" lang="es-EC" altLang="es-MX" sz="2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65825" algn="r"/>
              </a:tabLst>
            </a:pPr>
            <a:endParaRPr kumimoji="0" lang="es-EC" altLang="es-MX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65825" algn="r"/>
              </a:tabLst>
            </a:pPr>
            <a:endParaRPr lang="es-EC" altLang="es-MX" sz="1200" b="1" dirty="0"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51925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15453" y="1864713"/>
            <a:ext cx="957713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65825" algn="r"/>
              </a:tabLst>
            </a:pPr>
            <a:r>
              <a:rPr kumimoji="0" lang="es-EC" altLang="es-MX" sz="5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lephant" panose="02020904090505020303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CAPÍTULO</a:t>
            </a:r>
            <a:r>
              <a:rPr kumimoji="0" lang="es-EC" altLang="es-MX" sz="5400" b="1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Elephant" panose="02020904090505020303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 4</a:t>
            </a:r>
            <a:endParaRPr kumimoji="0" lang="es-EC" altLang="es-MX" sz="5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lephant" panose="02020904090505020303" pitchFamily="18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65825" algn="r"/>
              </a:tabLst>
            </a:pPr>
            <a:endParaRPr kumimoji="0" lang="es-EC" altLang="es-MX" sz="5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lephant" panose="02020904090505020303" pitchFamily="18" charset="0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65825" algn="r"/>
              </a:tabLst>
            </a:pPr>
            <a:r>
              <a:rPr lang="es-MX" altLang="es-MX" sz="5400" b="1" dirty="0" smtClean="0">
                <a:latin typeface="Elephant" panose="02020904090505020303" pitchFamily="18" charset="0"/>
                <a:cs typeface="Aharoni" panose="02010803020104030203" pitchFamily="2" charset="-79"/>
              </a:rPr>
              <a:t>MARCO TEÓRICO</a:t>
            </a:r>
            <a:endParaRPr kumimoji="0" lang="es-MX" altLang="es-MX" sz="5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lephant" panose="02020904090505020303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4296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106195" y="0"/>
            <a:ext cx="8911687" cy="1056068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/>
              <a:t>DESCRIPCIÓN GENERAL DE LA GESTIÓN DE RIESGOS</a:t>
            </a:r>
            <a:endParaRPr lang="es-MX" b="1" dirty="0"/>
          </a:p>
        </p:txBody>
      </p:sp>
      <p:pic>
        <p:nvPicPr>
          <p:cNvPr id="5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7510" y="1056068"/>
            <a:ext cx="1985774" cy="2965654"/>
          </a:xfrm>
          <a:prstGeom prst="rect">
            <a:avLst/>
          </a:prstGeom>
        </p:spPr>
      </p:pic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561" y="1056068"/>
            <a:ext cx="2314282" cy="549783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0120" y="1056068"/>
            <a:ext cx="2068668" cy="362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9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221" y="1048474"/>
            <a:ext cx="2090675" cy="36201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546" y="1048474"/>
            <a:ext cx="1857375" cy="28003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7571" y="1048474"/>
            <a:ext cx="1990524" cy="439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2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2336" y="224590"/>
            <a:ext cx="9852276" cy="707385"/>
          </a:xfrm>
        </p:spPr>
        <p:txBody>
          <a:bodyPr/>
          <a:lstStyle/>
          <a:p>
            <a:pPr algn="ctr"/>
            <a:r>
              <a:rPr lang="es-MX" b="1" dirty="0" smtClean="0"/>
              <a:t>CONCEPTOS GENERALES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27645" y="1289327"/>
            <a:ext cx="9852276" cy="1858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marL="0" indent="0">
              <a:buNone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	El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PMI (2013) describe a un proyecto como “un esfuerzo temporal que se lleva a cabo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	para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crear un producto, servicio o resultado único”.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1527645" y="2665120"/>
            <a:ext cx="9852276" cy="3839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un Proyecto</a:t>
            </a:r>
          </a:p>
          <a:p>
            <a:pPr marL="0" indent="0" algn="just">
              <a:buNone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C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Un proyecto es un esfuerzo temporal, cada proyecto posee un inicio y un fin definido. </a:t>
            </a:r>
          </a:p>
          <a:p>
            <a:pPr marL="0" lvl="0" indent="0" algn="just">
              <a:buNone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	Un proyecto genera un producto, servicio o resultado único.</a:t>
            </a:r>
          </a:p>
          <a:p>
            <a:pPr marL="0" lvl="0" indent="0" algn="just">
              <a:buNone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	Casi todos los proyectos, se llevan a cabo en un entorno social, político, ambiental y 	económico determinado, cada proyecto genera impactos positivos y/o negativos en su 	entorno.</a:t>
            </a:r>
          </a:p>
          <a:p>
            <a:pPr marL="0" lvl="0" indent="0" algn="just">
              <a:buNone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	Permite lograr un producto esperado o un servicio. Los proyectos varían desde innovar 	con un producto o servicio que antes no existía o generar un cambio en algo existente.</a:t>
            </a:r>
          </a:p>
          <a:p>
            <a:endParaRPr lang="en-US" sz="7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3" charset="2"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4875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2336" y="224590"/>
            <a:ext cx="9852276" cy="707385"/>
          </a:xfrm>
        </p:spPr>
        <p:txBody>
          <a:bodyPr/>
          <a:lstStyle/>
          <a:p>
            <a:pPr algn="ctr"/>
            <a:r>
              <a:rPr lang="es-MX" b="1" dirty="0" smtClean="0"/>
              <a:t>CONCEPTOS GENERALES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52336" y="1315453"/>
            <a:ext cx="9852276" cy="459576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1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  <a:endParaRPr lang="en-US" sz="1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C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	De </a:t>
            </a:r>
            <a:r>
              <a:rPr lang="es-EC" sz="1900" dirty="0">
                <a:latin typeface="Arial" panose="020B0604020202020204" pitchFamily="34" charset="0"/>
                <a:cs typeface="Arial" panose="020B0604020202020204" pitchFamily="34" charset="0"/>
              </a:rPr>
              <a:t>acuerdo a PMI (2013) “La dirección de proyectos es la aplicación de conocimientos, </a:t>
            </a:r>
            <a:r>
              <a:rPr lang="es-EC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	habilidades</a:t>
            </a:r>
            <a:r>
              <a:rPr lang="es-EC" sz="1900" dirty="0">
                <a:latin typeface="Arial" panose="020B0604020202020204" pitchFamily="34" charset="0"/>
                <a:cs typeface="Arial" panose="020B0604020202020204" pitchFamily="34" charset="0"/>
              </a:rPr>
              <a:t>, herramientas y técnicas a las actividades del proyecto para satisfacer los </a:t>
            </a:r>
            <a:r>
              <a:rPr lang="es-EC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	requisitos </a:t>
            </a:r>
            <a:r>
              <a:rPr lang="es-EC" sz="1900" dirty="0">
                <a:latin typeface="Arial" panose="020B0604020202020204" pitchFamily="34" charset="0"/>
                <a:cs typeface="Arial" panose="020B0604020202020204" pitchFamily="34" charset="0"/>
              </a:rPr>
              <a:t>del mismo. La dirección de proyectos se logra mediante la ejecución de </a:t>
            </a:r>
            <a:r>
              <a:rPr lang="es-EC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	procesos</a:t>
            </a:r>
            <a:r>
              <a:rPr lang="es-EC" sz="1900" dirty="0">
                <a:latin typeface="Arial" panose="020B0604020202020204" pitchFamily="34" charset="0"/>
                <a:cs typeface="Arial" panose="020B0604020202020204" pitchFamily="34" charset="0"/>
              </a:rPr>
              <a:t>, usando conocimientos, habilidades, herramientas y técnicas de dirección de </a:t>
            </a:r>
            <a:r>
              <a:rPr lang="es-EC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	proyectos </a:t>
            </a:r>
            <a:r>
              <a:rPr lang="es-EC" sz="1900" dirty="0">
                <a:latin typeface="Arial" panose="020B0604020202020204" pitchFamily="34" charset="0"/>
                <a:cs typeface="Arial" panose="020B0604020202020204" pitchFamily="34" charset="0"/>
              </a:rPr>
              <a:t>que reciben entradas y generan salidas</a:t>
            </a:r>
            <a:r>
              <a:rPr lang="es-EC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0" indent="0" algn="just">
              <a:buNone/>
            </a:pP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Guía</a:t>
            </a: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PMBOK para </a:t>
            </a:r>
            <a:r>
              <a:rPr lang="en-US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  <a:endParaRPr lang="en-US" sz="1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C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	La </a:t>
            </a:r>
            <a:r>
              <a:rPr lang="es-EC" sz="1900" dirty="0">
                <a:latin typeface="Arial" panose="020B0604020202020204" pitchFamily="34" charset="0"/>
                <a:cs typeface="Arial" panose="020B0604020202020204" pitchFamily="34" charset="0"/>
              </a:rPr>
              <a:t>guía PMBOK® tiene como objetivo establecer un estándar en dirección de </a:t>
            </a:r>
            <a:r>
              <a:rPr lang="es-EC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	proyectos</a:t>
            </a:r>
            <a:r>
              <a:rPr lang="es-EC" sz="1900" dirty="0">
                <a:latin typeface="Arial" panose="020B0604020202020204" pitchFamily="34" charset="0"/>
                <a:cs typeface="Arial" panose="020B0604020202020204" pitchFamily="34" charset="0"/>
              </a:rPr>
              <a:t>. La guía PMBOK® (Project Management </a:t>
            </a:r>
            <a:r>
              <a:rPr lang="es-EC" sz="1900" dirty="0" err="1"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  <a:r>
              <a:rPr lang="es-EC" sz="19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C" sz="1900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es-EC" sz="1900" dirty="0">
                <a:latin typeface="Arial" panose="020B0604020202020204" pitchFamily="34" charset="0"/>
                <a:cs typeface="Arial" panose="020B0604020202020204" pitchFamily="34" charset="0"/>
              </a:rPr>
              <a:t>, PMBOK® </a:t>
            </a:r>
            <a:r>
              <a:rPr lang="es-EC" sz="1900" dirty="0" err="1"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r>
              <a:rPr lang="es-EC" sz="19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EC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	es </a:t>
            </a:r>
            <a:r>
              <a:rPr lang="es-EC" sz="1900" dirty="0">
                <a:latin typeface="Arial" panose="020B0604020202020204" pitchFamily="34" charset="0"/>
                <a:cs typeface="Arial" panose="020B0604020202020204" pitchFamily="34" charset="0"/>
              </a:rPr>
              <a:t>la norma que se elabora a través de un proceso de consenso voluntario de expertos y </a:t>
            </a:r>
            <a:r>
              <a:rPr lang="es-EC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	personas </a:t>
            </a:r>
            <a:r>
              <a:rPr lang="es-EC" sz="1900" dirty="0">
                <a:latin typeface="Arial" panose="020B0604020202020204" pitchFamily="34" charset="0"/>
                <a:cs typeface="Arial" panose="020B0604020202020204" pitchFamily="34" charset="0"/>
              </a:rPr>
              <a:t>con interés en los temas cubiertos por el documento. La guía PMBOK® en su </a:t>
            </a:r>
            <a:r>
              <a:rPr lang="es-EC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	capítulo </a:t>
            </a:r>
            <a:r>
              <a:rPr lang="es-EC" sz="1900" dirty="0">
                <a:latin typeface="Arial" panose="020B0604020202020204" pitchFamily="34" charset="0"/>
                <a:cs typeface="Arial" panose="020B0604020202020204" pitchFamily="34" charset="0"/>
              </a:rPr>
              <a:t>11, propone un estándar para la gestión del riesgo en proyectos de construcción. 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4955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15453" y="1864713"/>
            <a:ext cx="95771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65825" algn="r"/>
              </a:tabLst>
            </a:pPr>
            <a:r>
              <a:rPr kumimoji="0" lang="es-EC" altLang="es-MX" sz="5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lephant" panose="02020904090505020303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CAPÍTULO</a:t>
            </a:r>
            <a:r>
              <a:rPr kumimoji="0" lang="es-EC" altLang="es-MX" sz="5400" b="1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Elephant" panose="02020904090505020303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 5</a:t>
            </a:r>
            <a:endParaRPr kumimoji="0" lang="es-EC" altLang="es-MX" sz="5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lephant" panose="02020904090505020303" pitchFamily="18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65825" algn="r"/>
              </a:tabLst>
            </a:pPr>
            <a:endParaRPr kumimoji="0" lang="es-EC" altLang="es-MX" sz="5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lephant" panose="02020904090505020303" pitchFamily="18" charset="0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65825" algn="r"/>
              </a:tabLst>
            </a:pPr>
            <a:r>
              <a:rPr lang="es-MX" altLang="es-MX" sz="5400" b="1" dirty="0" smtClean="0">
                <a:latin typeface="Elephant" panose="02020904090505020303" pitchFamily="18" charset="0"/>
                <a:cs typeface="Aharoni" panose="02010803020104030203" pitchFamily="2" charset="-79"/>
              </a:rPr>
              <a:t>MODELO DE GESTIÓN DE RIESGOS</a:t>
            </a:r>
            <a:endParaRPr kumimoji="0" lang="es-MX" altLang="es-MX" sz="5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lephant" panose="02020904090505020303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7807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06195" y="244698"/>
            <a:ext cx="8911687" cy="737937"/>
          </a:xfrm>
        </p:spPr>
        <p:txBody>
          <a:bodyPr/>
          <a:lstStyle/>
          <a:p>
            <a:r>
              <a:rPr lang="es-MX" b="1" dirty="0" smtClean="0"/>
              <a:t>PLANIFICAR LA GESTIÓN DE RIESGOS</a:t>
            </a:r>
            <a:endParaRPr lang="es-MX" b="1" dirty="0"/>
          </a:p>
        </p:txBody>
      </p:sp>
      <p:sp>
        <p:nvSpPr>
          <p:cNvPr id="5" name="Rectángulo 4"/>
          <p:cNvSpPr/>
          <p:nvPr/>
        </p:nvSpPr>
        <p:spPr>
          <a:xfrm>
            <a:off x="2399085" y="1203836"/>
            <a:ext cx="668955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Definición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roles y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responsabilidades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Calendario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Categorías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Definición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probabilidad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impacto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Revisión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las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tolerancias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interesados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Formatos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informes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medición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interpretación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planificación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riesgos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Seguimiento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60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3235" y="166255"/>
            <a:ext cx="8911687" cy="705853"/>
          </a:xfrm>
        </p:spPr>
        <p:txBody>
          <a:bodyPr/>
          <a:lstStyle/>
          <a:p>
            <a:pPr algn="ctr"/>
            <a:r>
              <a:rPr lang="en-US" b="1" dirty="0" smtClean="0"/>
              <a:t>IDENTIFICACIÓN DE RIESGOS</a:t>
            </a:r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1833235" y="1173446"/>
            <a:ext cx="8495454" cy="3884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200000"/>
              </a:lnSpc>
            </a:pPr>
            <a:r>
              <a:rPr lang="es-EC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la identificación de riesgos en 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construcción de centrales de procesos, se </a:t>
            </a:r>
            <a:r>
              <a:rPr lang="es-EC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utilizó 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técnica de </a:t>
            </a:r>
            <a:r>
              <a:rPr lang="es-EC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lluvia 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ideas con la participación de profesionales relacionados con el tema, en esta etapa se </a:t>
            </a:r>
            <a:r>
              <a:rPr lang="es-EC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definieron 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riesgos </a:t>
            </a:r>
            <a:r>
              <a:rPr lang="es-EC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principales que pueden 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afectar al proyecto</a:t>
            </a:r>
            <a:r>
              <a:rPr lang="es-EC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Se identificaron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seis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principales tipos de riesgos que afectan la construcción de una central de procesos, los cuales son: los riesgos legales, los riesgos externos, los riesgos organizacionales, los riesgos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constructivos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, riesgos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ambientales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y riesgos debido a recursos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echa derecha 5">
            <a:hlinkClick r:id="rId2" action="ppaction://hlinkfile"/>
          </p:cNvPr>
          <p:cNvSpPr/>
          <p:nvPr/>
        </p:nvSpPr>
        <p:spPr>
          <a:xfrm>
            <a:off x="9809018" y="5953991"/>
            <a:ext cx="1745673" cy="498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3113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316212"/>
              </p:ext>
            </p:extLst>
          </p:nvPr>
        </p:nvGraphicFramePr>
        <p:xfrm>
          <a:off x="312214" y="1453566"/>
          <a:ext cx="5704122" cy="35964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5473"/>
                <a:gridCol w="4628649"/>
              </a:tblGrid>
              <a:tr h="257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IMPACTO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DESCRIPCIÓN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78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Muy alto (MA) 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(40)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Incumplimiento</a:t>
                      </a:r>
                      <a:r>
                        <a:rPr lang="en-US" sz="1000" dirty="0">
                          <a:effectLst/>
                        </a:rPr>
                        <a:t> de </a:t>
                      </a:r>
                      <a:r>
                        <a:rPr lang="en-US" sz="1000" dirty="0" err="1">
                          <a:effectLst/>
                        </a:rPr>
                        <a:t>los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requerimientos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mínimos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aceptables</a:t>
                      </a:r>
                      <a:r>
                        <a:rPr lang="en-US" sz="1000" dirty="0">
                          <a:effectLst/>
                        </a:rPr>
                        <a:t>, se </a:t>
                      </a:r>
                      <a:r>
                        <a:rPr lang="en-US" sz="1000" dirty="0" err="1">
                          <a:effectLst/>
                        </a:rPr>
                        <a:t>presentan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fallas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técnicas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en</a:t>
                      </a:r>
                      <a:r>
                        <a:rPr lang="en-US" sz="1000" dirty="0">
                          <a:effectLst/>
                        </a:rPr>
                        <a:t> el </a:t>
                      </a:r>
                      <a:r>
                        <a:rPr lang="en-US" sz="1000" dirty="0" err="1">
                          <a:effectLst/>
                        </a:rPr>
                        <a:t>proceso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constructivo</a:t>
                      </a:r>
                      <a:r>
                        <a:rPr lang="en-US" sz="1000" dirty="0">
                          <a:effectLst/>
                        </a:rPr>
                        <a:t>. </a:t>
                      </a:r>
                      <a:r>
                        <a:rPr lang="en-US" sz="1000" dirty="0" err="1">
                          <a:effectLst/>
                        </a:rPr>
                        <a:t>En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caso</a:t>
                      </a:r>
                      <a:r>
                        <a:rPr lang="en-US" sz="1000" dirty="0">
                          <a:effectLst/>
                        </a:rPr>
                        <a:t> de </a:t>
                      </a:r>
                      <a:r>
                        <a:rPr lang="en-US" sz="1000" dirty="0" err="1">
                          <a:effectLst/>
                        </a:rPr>
                        <a:t>ocurrir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provoca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una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desviación</a:t>
                      </a:r>
                      <a:r>
                        <a:rPr lang="en-US" sz="1000" dirty="0">
                          <a:effectLst/>
                        </a:rPr>
                        <a:t> superior al 40% </a:t>
                      </a:r>
                      <a:r>
                        <a:rPr lang="en-US" sz="1000" dirty="0" err="1">
                          <a:effectLst/>
                        </a:rPr>
                        <a:t>en</a:t>
                      </a:r>
                      <a:r>
                        <a:rPr lang="en-US" sz="1000" dirty="0">
                          <a:effectLst/>
                        </a:rPr>
                        <a:t> el </a:t>
                      </a:r>
                      <a:r>
                        <a:rPr lang="en-US" sz="1000" dirty="0" err="1">
                          <a:effectLst/>
                        </a:rPr>
                        <a:t>tiempo</a:t>
                      </a:r>
                      <a:r>
                        <a:rPr lang="en-US" sz="1000" dirty="0">
                          <a:effectLst/>
                        </a:rPr>
                        <a:t> y mayor a USD 1000000.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78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Alto (A)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(20)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Incremento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severo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en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costos</a:t>
                      </a:r>
                      <a:r>
                        <a:rPr lang="en-US" sz="1000" dirty="0">
                          <a:effectLst/>
                        </a:rPr>
                        <a:t> y el </a:t>
                      </a:r>
                      <a:r>
                        <a:rPr lang="en-US" sz="1000" dirty="0" err="1">
                          <a:effectLst/>
                        </a:rPr>
                        <a:t>tiempo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dirty="0" err="1">
                          <a:effectLst/>
                        </a:rPr>
                        <a:t>es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posible</a:t>
                      </a:r>
                      <a:r>
                        <a:rPr lang="en-US" sz="1000" dirty="0">
                          <a:effectLst/>
                        </a:rPr>
                        <a:t> que </a:t>
                      </a:r>
                      <a:r>
                        <a:rPr lang="en-US" sz="1000" dirty="0" err="1">
                          <a:effectLst/>
                        </a:rPr>
                        <a:t>los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requerimientos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secundarios</a:t>
                      </a:r>
                      <a:r>
                        <a:rPr lang="en-US" sz="1000" dirty="0">
                          <a:effectLst/>
                        </a:rPr>
                        <a:t> no se </a:t>
                      </a:r>
                      <a:r>
                        <a:rPr lang="en-US" sz="1000" dirty="0" err="1">
                          <a:effectLst/>
                        </a:rPr>
                        <a:t>cumplan</a:t>
                      </a:r>
                      <a:r>
                        <a:rPr lang="en-US" sz="1000" dirty="0">
                          <a:effectLst/>
                        </a:rPr>
                        <a:t>. </a:t>
                      </a:r>
                      <a:r>
                        <a:rPr lang="en-US" sz="1000" dirty="0" err="1">
                          <a:effectLst/>
                        </a:rPr>
                        <a:t>En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caso</a:t>
                      </a:r>
                      <a:r>
                        <a:rPr lang="en-US" sz="1000" dirty="0">
                          <a:effectLst/>
                        </a:rPr>
                        <a:t> de </a:t>
                      </a:r>
                      <a:r>
                        <a:rPr lang="en-US" sz="1000" dirty="0" err="1">
                          <a:effectLst/>
                        </a:rPr>
                        <a:t>ocurrir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provoca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una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desviación</a:t>
                      </a:r>
                      <a:r>
                        <a:rPr lang="en-US" sz="1000" dirty="0">
                          <a:effectLst/>
                        </a:rPr>
                        <a:t> entre 30% a 40% </a:t>
                      </a:r>
                      <a:r>
                        <a:rPr lang="en-US" sz="1000" dirty="0" err="1">
                          <a:effectLst/>
                        </a:rPr>
                        <a:t>en</a:t>
                      </a:r>
                      <a:r>
                        <a:rPr lang="en-US" sz="1000" dirty="0">
                          <a:effectLst/>
                        </a:rPr>
                        <a:t> el </a:t>
                      </a:r>
                      <a:r>
                        <a:rPr lang="en-US" sz="1000" dirty="0" err="1">
                          <a:effectLst/>
                        </a:rPr>
                        <a:t>tiempo</a:t>
                      </a:r>
                      <a:r>
                        <a:rPr lang="en-US" sz="1000" dirty="0">
                          <a:effectLst/>
                        </a:rPr>
                        <a:t> y </a:t>
                      </a:r>
                      <a:r>
                        <a:rPr lang="en-US" sz="1000" dirty="0" err="1">
                          <a:effectLst/>
                        </a:rPr>
                        <a:t>costo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dirty="0" err="1">
                          <a:effectLst/>
                        </a:rPr>
                        <a:t>cuyos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valores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sean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mayores</a:t>
                      </a:r>
                      <a:r>
                        <a:rPr lang="en-US" sz="1000" dirty="0">
                          <a:effectLst/>
                        </a:rPr>
                        <a:t> a USD 100000 </a:t>
                      </a:r>
                      <a:r>
                        <a:rPr lang="en-US" sz="1000" dirty="0" err="1">
                          <a:effectLst/>
                        </a:rPr>
                        <a:t>pero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inferiores</a:t>
                      </a:r>
                      <a:r>
                        <a:rPr lang="en-US" sz="1000" dirty="0">
                          <a:effectLst/>
                        </a:rPr>
                        <a:t> a USD 1000000.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678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Moderado (M)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(10)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Incremento moderado en costos y el tiempo, los requerimientos mínimos y secundarios se pueden lograr.  En caso de ocurrir provoca una desviación entre 21% a 29% en el tiempo y costo, cuyos valores sean mayores a USD 50000 pero inferiores a USD 100000.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625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Bajo (B)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(5)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Se </a:t>
                      </a:r>
                      <a:r>
                        <a:rPr lang="en-US" sz="1000" dirty="0" err="1">
                          <a:effectLst/>
                        </a:rPr>
                        <a:t>presentan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incrementos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bajos</a:t>
                      </a:r>
                      <a:r>
                        <a:rPr lang="en-US" sz="1000" dirty="0">
                          <a:effectLst/>
                        </a:rPr>
                        <a:t> en </a:t>
                      </a:r>
                      <a:r>
                        <a:rPr lang="en-US" sz="1000" dirty="0" err="1">
                          <a:effectLst/>
                        </a:rPr>
                        <a:t>costos</a:t>
                      </a:r>
                      <a:r>
                        <a:rPr lang="en-US" sz="1000" dirty="0">
                          <a:effectLst/>
                        </a:rPr>
                        <a:t> y el </a:t>
                      </a:r>
                      <a:r>
                        <a:rPr lang="en-US" sz="1000" dirty="0" err="1">
                          <a:effectLst/>
                        </a:rPr>
                        <a:t>tiempo</a:t>
                      </a:r>
                      <a:r>
                        <a:rPr lang="en-US" sz="1000" dirty="0">
                          <a:effectLst/>
                        </a:rPr>
                        <a:t>. En </a:t>
                      </a:r>
                      <a:r>
                        <a:rPr lang="en-US" sz="1000" dirty="0" err="1">
                          <a:effectLst/>
                        </a:rPr>
                        <a:t>caso</a:t>
                      </a:r>
                      <a:r>
                        <a:rPr lang="en-US" sz="1000" dirty="0">
                          <a:effectLst/>
                        </a:rPr>
                        <a:t> de </a:t>
                      </a:r>
                      <a:r>
                        <a:rPr lang="en-US" sz="1000" dirty="0" err="1">
                          <a:effectLst/>
                        </a:rPr>
                        <a:t>ocurrir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provoca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una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desviación</a:t>
                      </a:r>
                      <a:r>
                        <a:rPr lang="en-US" sz="1000" dirty="0">
                          <a:effectLst/>
                        </a:rPr>
                        <a:t> entre 11% a 20% en el </a:t>
                      </a:r>
                      <a:r>
                        <a:rPr lang="en-US" sz="1000" dirty="0" err="1">
                          <a:effectLst/>
                        </a:rPr>
                        <a:t>tiempo</a:t>
                      </a:r>
                      <a:r>
                        <a:rPr lang="en-US" sz="1000" dirty="0">
                          <a:effectLst/>
                        </a:rPr>
                        <a:t> y </a:t>
                      </a:r>
                      <a:r>
                        <a:rPr lang="en-US" sz="1000" dirty="0" err="1">
                          <a:effectLst/>
                        </a:rPr>
                        <a:t>costo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dirty="0" err="1">
                          <a:effectLst/>
                        </a:rPr>
                        <a:t>cuyos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valores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sean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mayores</a:t>
                      </a:r>
                      <a:r>
                        <a:rPr lang="en-US" sz="1000" dirty="0">
                          <a:effectLst/>
                        </a:rPr>
                        <a:t> a USD 25000 </a:t>
                      </a:r>
                      <a:r>
                        <a:rPr lang="en-US" sz="1000" dirty="0" err="1">
                          <a:effectLst/>
                        </a:rPr>
                        <a:t>pero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inferiores</a:t>
                      </a:r>
                      <a:r>
                        <a:rPr lang="en-US" sz="1000" dirty="0">
                          <a:effectLst/>
                        </a:rPr>
                        <a:t> a USD 50000.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78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Muy bajo (MB)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(1)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Se </a:t>
                      </a:r>
                      <a:r>
                        <a:rPr lang="en-US" sz="1000" dirty="0" err="1">
                          <a:effectLst/>
                        </a:rPr>
                        <a:t>presentan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incrementos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mínimos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en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costos</a:t>
                      </a:r>
                      <a:r>
                        <a:rPr lang="en-US" sz="1000" dirty="0">
                          <a:effectLst/>
                        </a:rPr>
                        <a:t> y el </a:t>
                      </a:r>
                      <a:r>
                        <a:rPr lang="en-US" sz="1000" dirty="0" err="1">
                          <a:effectLst/>
                        </a:rPr>
                        <a:t>tiempo</a:t>
                      </a:r>
                      <a:r>
                        <a:rPr lang="en-US" sz="1000" dirty="0">
                          <a:effectLst/>
                        </a:rPr>
                        <a:t>, no se </a:t>
                      </a:r>
                      <a:r>
                        <a:rPr lang="en-US" sz="1000" dirty="0" err="1">
                          <a:effectLst/>
                        </a:rPr>
                        <a:t>afecta</a:t>
                      </a:r>
                      <a:r>
                        <a:rPr lang="en-US" sz="1000" dirty="0">
                          <a:effectLst/>
                        </a:rPr>
                        <a:t> a </a:t>
                      </a:r>
                      <a:r>
                        <a:rPr lang="en-US" sz="1000" dirty="0" err="1">
                          <a:effectLst/>
                        </a:rPr>
                        <a:t>los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requerimientos</a:t>
                      </a:r>
                      <a:r>
                        <a:rPr lang="en-US" sz="1000" dirty="0">
                          <a:effectLst/>
                        </a:rPr>
                        <a:t> del </a:t>
                      </a:r>
                      <a:r>
                        <a:rPr lang="en-US" sz="1000" dirty="0" err="1">
                          <a:effectLst/>
                        </a:rPr>
                        <a:t>proyecto</a:t>
                      </a:r>
                      <a:r>
                        <a:rPr lang="en-US" sz="1000" dirty="0">
                          <a:effectLst/>
                        </a:rPr>
                        <a:t>. </a:t>
                      </a:r>
                      <a:r>
                        <a:rPr lang="en-US" sz="1000" dirty="0" err="1">
                          <a:effectLst/>
                        </a:rPr>
                        <a:t>En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caso</a:t>
                      </a:r>
                      <a:r>
                        <a:rPr lang="en-US" sz="1000" dirty="0">
                          <a:effectLst/>
                        </a:rPr>
                        <a:t> de </a:t>
                      </a:r>
                      <a:r>
                        <a:rPr lang="en-US" sz="1000" dirty="0" err="1">
                          <a:effectLst/>
                        </a:rPr>
                        <a:t>ocurrir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provoca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una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desviación</a:t>
                      </a:r>
                      <a:r>
                        <a:rPr lang="en-US" sz="1000" dirty="0">
                          <a:effectLst/>
                        </a:rPr>
                        <a:t> inferior al 10% </a:t>
                      </a:r>
                      <a:r>
                        <a:rPr lang="en-US" sz="1000" dirty="0" err="1">
                          <a:effectLst/>
                        </a:rPr>
                        <a:t>en</a:t>
                      </a:r>
                      <a:r>
                        <a:rPr lang="en-US" sz="1000" dirty="0">
                          <a:effectLst/>
                        </a:rPr>
                        <a:t> el </a:t>
                      </a:r>
                      <a:r>
                        <a:rPr lang="en-US" sz="1000" dirty="0" err="1">
                          <a:effectLst/>
                        </a:rPr>
                        <a:t>tiempo</a:t>
                      </a:r>
                      <a:r>
                        <a:rPr lang="en-US" sz="1000" dirty="0">
                          <a:effectLst/>
                        </a:rPr>
                        <a:t> y </a:t>
                      </a:r>
                      <a:r>
                        <a:rPr lang="en-US" sz="1000" dirty="0" err="1">
                          <a:effectLst/>
                        </a:rPr>
                        <a:t>costo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dirty="0" err="1">
                          <a:effectLst/>
                        </a:rPr>
                        <a:t>cuyo</a:t>
                      </a:r>
                      <a:r>
                        <a:rPr lang="en-US" sz="1000" dirty="0">
                          <a:effectLst/>
                        </a:rPr>
                        <a:t> valor sea inferior a 25000.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1999367" y="244698"/>
            <a:ext cx="8911687" cy="705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/>
              <a:t>ANÁLISIS CUALITATIVO</a:t>
            </a:r>
            <a:endParaRPr lang="es-MX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757705"/>
              </p:ext>
            </p:extLst>
          </p:nvPr>
        </p:nvGraphicFramePr>
        <p:xfrm>
          <a:off x="6016336" y="3086098"/>
          <a:ext cx="6016337" cy="3418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3154"/>
                <a:gridCol w="4623183"/>
              </a:tblGrid>
              <a:tr h="3492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PROBABILIDAD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DEFINICIÓN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227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AP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(40)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Altamente probable (80-100%)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Ha ocurrido anteriormente en procesos o actividades de la empresa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7351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MP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(20)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Muy</a:t>
                      </a:r>
                      <a:r>
                        <a:rPr lang="en-US" sz="1000" dirty="0">
                          <a:effectLst/>
                        </a:rPr>
                        <a:t> probable (60-79%)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Ha </a:t>
                      </a:r>
                      <a:r>
                        <a:rPr lang="en-US" sz="1000" dirty="0" err="1">
                          <a:effectLst/>
                        </a:rPr>
                        <a:t>ocurrido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anteriormente</a:t>
                      </a:r>
                      <a:r>
                        <a:rPr lang="en-US" sz="1000" dirty="0">
                          <a:effectLst/>
                        </a:rPr>
                        <a:t> en </a:t>
                      </a:r>
                      <a:r>
                        <a:rPr lang="en-US" sz="1000" dirty="0" err="1">
                          <a:effectLst/>
                        </a:rPr>
                        <a:t>alguno</a:t>
                      </a:r>
                      <a:r>
                        <a:rPr lang="en-US" sz="1000" dirty="0">
                          <a:effectLst/>
                        </a:rPr>
                        <a:t> de </a:t>
                      </a:r>
                      <a:r>
                        <a:rPr lang="en-US" sz="1000" dirty="0" err="1">
                          <a:effectLst/>
                        </a:rPr>
                        <a:t>los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procesos</a:t>
                      </a:r>
                      <a:r>
                        <a:rPr lang="en-US" sz="1000" dirty="0">
                          <a:effectLst/>
                        </a:rPr>
                        <a:t> o </a:t>
                      </a:r>
                      <a:r>
                        <a:rPr lang="en-US" sz="1000" dirty="0" err="1">
                          <a:effectLst/>
                        </a:rPr>
                        <a:t>actividades</a:t>
                      </a:r>
                      <a:r>
                        <a:rPr lang="en-US" sz="1000" dirty="0">
                          <a:effectLst/>
                        </a:rPr>
                        <a:t> de la </a:t>
                      </a:r>
                      <a:r>
                        <a:rPr lang="en-US" sz="1000" dirty="0" err="1">
                          <a:effectLst/>
                        </a:rPr>
                        <a:t>empresa</a:t>
                      </a:r>
                      <a:r>
                        <a:rPr lang="en-US" sz="1000" dirty="0">
                          <a:effectLst/>
                        </a:rPr>
                        <a:t> y </a:t>
                      </a:r>
                      <a:r>
                        <a:rPr lang="en-US" sz="1000" dirty="0" err="1">
                          <a:effectLst/>
                        </a:rPr>
                        <a:t>es</a:t>
                      </a:r>
                      <a:r>
                        <a:rPr lang="en-US" sz="1000" dirty="0">
                          <a:effectLst/>
                        </a:rPr>
                        <a:t> probable que </a:t>
                      </a:r>
                      <a:r>
                        <a:rPr lang="en-US" sz="1000" dirty="0" err="1">
                          <a:effectLst/>
                        </a:rPr>
                        <a:t>ocurra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nuevamente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durante</a:t>
                      </a:r>
                      <a:r>
                        <a:rPr lang="en-US" sz="1000" dirty="0">
                          <a:effectLst/>
                        </a:rPr>
                        <a:t> la </a:t>
                      </a:r>
                      <a:r>
                        <a:rPr lang="en-US" sz="1000" dirty="0" err="1">
                          <a:effectLst/>
                        </a:rPr>
                        <a:t>ejecución</a:t>
                      </a:r>
                      <a:r>
                        <a:rPr lang="en-US" sz="1000" dirty="0">
                          <a:effectLst/>
                        </a:rPr>
                        <a:t> del Proyecto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634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(10)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Probable (40-59%)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Puede ocurrir en alguno de los procesos o actividades de la empresa durante la ejecución del proyecto.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634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PP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(5)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Poco probable (20-39%)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Es improbable que ocurra en la empresa pero se conoce de su ocurrencia en otras empresas.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643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IP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(1)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Improbable (0-19%)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 err="1">
                          <a:effectLst/>
                        </a:rPr>
                        <a:t>Es</a:t>
                      </a:r>
                      <a:r>
                        <a:rPr lang="en-US" sz="1000" dirty="0">
                          <a:effectLst/>
                        </a:rPr>
                        <a:t> improbable que </a:t>
                      </a:r>
                      <a:r>
                        <a:rPr lang="en-US" sz="1000" dirty="0" err="1">
                          <a:effectLst/>
                        </a:rPr>
                        <a:t>ocurra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en</a:t>
                      </a:r>
                      <a:r>
                        <a:rPr lang="en-US" sz="1000" dirty="0">
                          <a:effectLst/>
                        </a:rPr>
                        <a:t> la </a:t>
                      </a:r>
                      <a:r>
                        <a:rPr lang="en-US" sz="1000" dirty="0" err="1">
                          <a:effectLst/>
                        </a:rPr>
                        <a:t>empresa</a:t>
                      </a:r>
                      <a:r>
                        <a:rPr lang="en-US" sz="1000" dirty="0">
                          <a:effectLst/>
                        </a:rPr>
                        <a:t> y no se </a:t>
                      </a:r>
                      <a:r>
                        <a:rPr lang="en-US" sz="1000" dirty="0" err="1">
                          <a:effectLst/>
                        </a:rPr>
                        <a:t>conoce</a:t>
                      </a:r>
                      <a:r>
                        <a:rPr lang="en-US" sz="1000" dirty="0">
                          <a:effectLst/>
                        </a:rPr>
                        <a:t> de </a:t>
                      </a:r>
                      <a:r>
                        <a:rPr lang="en-US" sz="1000" dirty="0" err="1">
                          <a:effectLst/>
                        </a:rPr>
                        <a:t>experiencias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similares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en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otras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empresas</a:t>
                      </a:r>
                      <a:r>
                        <a:rPr lang="en-US" sz="1000" dirty="0">
                          <a:effectLst/>
                        </a:rPr>
                        <a:t>.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30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999367" y="244698"/>
            <a:ext cx="8911687" cy="705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/>
              <a:t>ANÁLISIS CUALITATIVO</a:t>
            </a:r>
            <a:endParaRPr lang="es-MX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239106"/>
              </p:ext>
            </p:extLst>
          </p:nvPr>
        </p:nvGraphicFramePr>
        <p:xfrm>
          <a:off x="2141033" y="1858092"/>
          <a:ext cx="5526863" cy="2331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1130"/>
                <a:gridCol w="765010"/>
                <a:gridCol w="665693"/>
                <a:gridCol w="765010"/>
                <a:gridCol w="765010"/>
                <a:gridCol w="76501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IMPACTO / PROBABILIDAD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Muy Bajo (1)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Bajo </a:t>
                      </a:r>
                      <a:endParaRPr lang="es-MX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(5)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Moderado</a:t>
                      </a:r>
                      <a:r>
                        <a:rPr lang="en-US" sz="1100" dirty="0">
                          <a:effectLst/>
                        </a:rPr>
                        <a:t> (10)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Alto </a:t>
                      </a:r>
                      <a:endParaRPr lang="es-MX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(20)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Muy alto (40)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73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Altamente probable (80-100%)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(40)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800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1600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73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Muy probable (60-79%)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(20)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800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73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Probable (40-59%)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(10)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73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Poco probable (20-39%)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(5)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73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Improbable (0-19%)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(1)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40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383755"/>
              </p:ext>
            </p:extLst>
          </p:nvPr>
        </p:nvGraphicFramePr>
        <p:xfrm>
          <a:off x="8282610" y="2508653"/>
          <a:ext cx="2063173" cy="922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8296"/>
                <a:gridCol w="1104877"/>
              </a:tblGrid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1&lt;A ≤50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51&lt;B≤100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101&lt;C ≤200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201&lt;D ≤400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401&lt;D≤1600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43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78418" cy="84582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578418" y="2020577"/>
            <a:ext cx="759227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65825" algn="r"/>
              </a:tabLst>
            </a:pPr>
            <a:r>
              <a:rPr kumimoji="0" lang="es-EC" altLang="es-MX" sz="5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lephant" panose="02020904090505020303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CAPÍTULO</a:t>
            </a:r>
            <a:r>
              <a:rPr kumimoji="0" lang="es-EC" altLang="es-MX" sz="5400" b="1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Elephant" panose="02020904090505020303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 1</a:t>
            </a:r>
            <a:endParaRPr kumimoji="0" lang="es-EC" altLang="es-MX" sz="5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lephant" panose="02020904090505020303" pitchFamily="18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65825" algn="r"/>
              </a:tabLst>
            </a:pPr>
            <a:endParaRPr kumimoji="0" lang="es-EC" altLang="es-MX" sz="5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lephant" panose="02020904090505020303" pitchFamily="18" charset="0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65825" algn="r"/>
              </a:tabLst>
            </a:pPr>
            <a:r>
              <a:rPr kumimoji="0" lang="es-MX" altLang="es-MX" sz="5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lephant" panose="02020904090505020303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INTRODUCCIÓN</a:t>
            </a:r>
            <a:endParaRPr kumimoji="0" lang="es-MX" altLang="es-MX" sz="5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lephant" panose="02020904090505020303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854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642863"/>
              </p:ext>
            </p:extLst>
          </p:nvPr>
        </p:nvGraphicFramePr>
        <p:xfrm>
          <a:off x="1792283" y="197427"/>
          <a:ext cx="7434846" cy="64448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5994"/>
                <a:gridCol w="1320301"/>
                <a:gridCol w="4438551"/>
              </a:tblGrid>
              <a:tr h="26419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CLASIFICACIÓN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6" marR="29006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223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NIVEL DE RIESGO 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6" marR="290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PUNTUACIÓN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6" marR="290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DEFINICIÓN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6" marR="29006" marT="0" marB="0" anchor="ctr"/>
                </a:tc>
              </a:tr>
              <a:tr h="5299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MÍNIMO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6" marR="290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1&lt;A ≤50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6" marR="290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 </a:t>
                      </a:r>
                      <a:r>
                        <a:rPr lang="en-US" sz="1100" dirty="0" err="1">
                          <a:effectLst/>
                        </a:rPr>
                        <a:t>requiere</a:t>
                      </a:r>
                      <a:r>
                        <a:rPr lang="en-US" sz="1100" dirty="0">
                          <a:effectLst/>
                        </a:rPr>
                        <a:t> la </a:t>
                      </a:r>
                      <a:r>
                        <a:rPr lang="en-US" sz="1100" dirty="0" err="1">
                          <a:effectLst/>
                        </a:rPr>
                        <a:t>implantación</a:t>
                      </a:r>
                      <a:r>
                        <a:rPr lang="en-US" sz="1100" dirty="0">
                          <a:effectLst/>
                        </a:rPr>
                        <a:t> de </a:t>
                      </a:r>
                      <a:r>
                        <a:rPr lang="en-US" sz="1100" dirty="0" err="1">
                          <a:effectLst/>
                        </a:rPr>
                        <a:t>medidas</a:t>
                      </a:r>
                      <a:r>
                        <a:rPr lang="en-US" sz="1100" dirty="0">
                          <a:effectLst/>
                        </a:rPr>
                        <a:t> o </a:t>
                      </a:r>
                      <a:r>
                        <a:rPr lang="en-US" sz="1100" dirty="0" err="1">
                          <a:effectLst/>
                        </a:rPr>
                        <a:t>estudios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adicionales</a:t>
                      </a:r>
                      <a:r>
                        <a:rPr lang="en-US" sz="1100" dirty="0">
                          <a:effectLst/>
                        </a:rPr>
                        <a:t> para </a:t>
                      </a:r>
                      <a:r>
                        <a:rPr lang="en-US" sz="1100" dirty="0" err="1">
                          <a:effectLst/>
                        </a:rPr>
                        <a:t>afrontar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los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riesgos</a:t>
                      </a:r>
                      <a:r>
                        <a:rPr lang="en-US" sz="1100" dirty="0">
                          <a:effectLst/>
                        </a:rPr>
                        <a:t>. </a:t>
                      </a:r>
                      <a:r>
                        <a:rPr lang="en-US" sz="1100" dirty="0" err="1">
                          <a:effectLst/>
                        </a:rPr>
                        <a:t>Documentar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todo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estudio</a:t>
                      </a:r>
                      <a:r>
                        <a:rPr lang="en-US" sz="1100" dirty="0">
                          <a:effectLst/>
                        </a:rPr>
                        <a:t> de </a:t>
                      </a:r>
                      <a:r>
                        <a:rPr lang="en-US" sz="1100" dirty="0" err="1">
                          <a:effectLst/>
                        </a:rPr>
                        <a:t>riesgo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realizado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6" marR="29006" marT="0" marB="0" anchor="ctr"/>
                </a:tc>
              </a:tr>
              <a:tr h="205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NIVEL DE RIESGO B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6" marR="290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PUNTUACIÓN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6" marR="290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DEFINICIÓN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6" marR="29006" marT="0" marB="0" anchor="ctr"/>
                </a:tc>
              </a:tr>
              <a:tr h="5729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LEVE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6" marR="290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51&lt;B≤100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6" marR="290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Analizar la factibilidad de implantar medidas adicionales para reducir el riesgo. Documentar toda la información relacionada con los peligros potenciales y las medidas para reducirlo.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6" marR="29006" marT="0" marB="0" anchor="ctr"/>
                </a:tc>
              </a:tr>
              <a:tr h="205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NIVEL DE RIESGO C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6" marR="290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PUNTUACIÓN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6" marR="290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DEFINICIÓN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6" marR="29006" marT="0" marB="0" anchor="ctr"/>
                </a:tc>
              </a:tr>
              <a:tr h="915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MEDIO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6" marR="290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101&lt;C ≤200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6" marR="290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Establecer e implementar medidas adicionales necesarias para reducir el riesgo.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Justificar las acciones tomadas para reducir el riesgo.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Documentar toda la información relacionada con los peligros potenciales y las medidas para reducirlo.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6" marR="29006" marT="0" marB="0" anchor="ctr"/>
                </a:tc>
              </a:tr>
              <a:tr h="205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NIVEL DE RIESGO D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6" marR="290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PUNTUACIÓN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6" marR="290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DEFINICIÓN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6" marR="29006" marT="0" marB="0" anchor="ctr"/>
                </a:tc>
              </a:tr>
              <a:tr h="1236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ALTO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6" marR="290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201&lt;D ≤400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6" marR="290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Verificar</a:t>
                      </a:r>
                      <a:r>
                        <a:rPr lang="en-US" sz="1100" dirty="0">
                          <a:effectLst/>
                        </a:rPr>
                        <a:t> el </a:t>
                      </a:r>
                      <a:r>
                        <a:rPr lang="en-US" sz="1100" dirty="0" err="1">
                          <a:effectLst/>
                        </a:rPr>
                        <a:t>nivel</a:t>
                      </a:r>
                      <a:r>
                        <a:rPr lang="en-US" sz="1100" dirty="0">
                          <a:effectLst/>
                        </a:rPr>
                        <a:t> de </a:t>
                      </a:r>
                      <a:r>
                        <a:rPr lang="en-US" sz="1100" dirty="0" err="1">
                          <a:effectLst/>
                        </a:rPr>
                        <a:t>riesgo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por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medio</a:t>
                      </a:r>
                      <a:r>
                        <a:rPr lang="en-US" sz="1100" dirty="0">
                          <a:effectLst/>
                        </a:rPr>
                        <a:t> de un </a:t>
                      </a:r>
                      <a:r>
                        <a:rPr lang="en-US" sz="1100" dirty="0" err="1">
                          <a:effectLst/>
                        </a:rPr>
                        <a:t>análisis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exhaustivo</a:t>
                      </a:r>
                      <a:r>
                        <a:rPr lang="en-US" sz="1100" dirty="0">
                          <a:effectLst/>
                        </a:rPr>
                        <a:t> del </a:t>
                      </a:r>
                      <a:r>
                        <a:rPr lang="en-US" sz="1100" dirty="0" err="1">
                          <a:effectLst/>
                        </a:rPr>
                        <a:t>proceso</a:t>
                      </a:r>
                      <a:r>
                        <a:rPr lang="en-US" sz="1100" dirty="0">
                          <a:effectLst/>
                        </a:rPr>
                        <a:t> o </a:t>
                      </a:r>
                      <a:r>
                        <a:rPr lang="en-US" sz="1100" dirty="0" err="1">
                          <a:effectLst/>
                        </a:rPr>
                        <a:t>actividad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Si el </a:t>
                      </a:r>
                      <a:r>
                        <a:rPr lang="en-US" sz="1100" dirty="0" err="1">
                          <a:effectLst/>
                        </a:rPr>
                        <a:t>nivel</a:t>
                      </a:r>
                      <a:r>
                        <a:rPr lang="en-US" sz="1100" dirty="0">
                          <a:effectLst/>
                        </a:rPr>
                        <a:t> de </a:t>
                      </a:r>
                      <a:r>
                        <a:rPr lang="en-US" sz="1100" dirty="0" err="1">
                          <a:effectLst/>
                        </a:rPr>
                        <a:t>riesgo</a:t>
                      </a:r>
                      <a:r>
                        <a:rPr lang="en-US" sz="1100" dirty="0">
                          <a:effectLst/>
                        </a:rPr>
                        <a:t> se </a:t>
                      </a:r>
                      <a:r>
                        <a:rPr lang="en-US" sz="1100" dirty="0" err="1">
                          <a:effectLst/>
                        </a:rPr>
                        <a:t>mantiene</a:t>
                      </a:r>
                      <a:r>
                        <a:rPr lang="en-US" sz="1100" dirty="0">
                          <a:effectLst/>
                        </a:rPr>
                        <a:t>, el </a:t>
                      </a:r>
                      <a:r>
                        <a:rPr lang="en-US" sz="1100" dirty="0" err="1">
                          <a:effectLst/>
                        </a:rPr>
                        <a:t>gerente</a:t>
                      </a:r>
                      <a:r>
                        <a:rPr lang="en-US" sz="1100" dirty="0">
                          <a:effectLst/>
                        </a:rPr>
                        <a:t> de </a:t>
                      </a:r>
                      <a:r>
                        <a:rPr lang="en-US" sz="1100" dirty="0" err="1">
                          <a:effectLst/>
                        </a:rPr>
                        <a:t>proyecto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deberá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implantar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todas</a:t>
                      </a:r>
                      <a:r>
                        <a:rPr lang="en-US" sz="1100" dirty="0">
                          <a:effectLst/>
                        </a:rPr>
                        <a:t> las </a:t>
                      </a:r>
                      <a:r>
                        <a:rPr lang="en-US" sz="1100" dirty="0" err="1">
                          <a:effectLst/>
                        </a:rPr>
                        <a:t>medidas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apropiadas</a:t>
                      </a:r>
                      <a:r>
                        <a:rPr lang="en-US" sz="1100" dirty="0">
                          <a:effectLst/>
                        </a:rPr>
                        <a:t> para </a:t>
                      </a:r>
                      <a:r>
                        <a:rPr lang="en-US" sz="1100" dirty="0" err="1">
                          <a:effectLst/>
                        </a:rPr>
                        <a:t>reducir</a:t>
                      </a:r>
                      <a:r>
                        <a:rPr lang="en-US" sz="1100" dirty="0">
                          <a:effectLst/>
                        </a:rPr>
                        <a:t> el </a:t>
                      </a:r>
                      <a:r>
                        <a:rPr lang="en-US" sz="1100" dirty="0" err="1">
                          <a:effectLst/>
                        </a:rPr>
                        <a:t>riesgo</a:t>
                      </a:r>
                      <a:r>
                        <a:rPr lang="en-US" sz="1100" dirty="0">
                          <a:effectLst/>
                        </a:rPr>
                        <a:t> a </a:t>
                      </a:r>
                      <a:r>
                        <a:rPr lang="en-US" sz="1100" dirty="0" err="1">
                          <a:effectLst/>
                        </a:rPr>
                        <a:t>nivel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permisible</a:t>
                      </a:r>
                      <a:r>
                        <a:rPr lang="en-US" sz="1100" dirty="0">
                          <a:effectLst/>
                        </a:rPr>
                        <a:t> para </a:t>
                      </a:r>
                      <a:r>
                        <a:rPr lang="en-US" sz="1100" dirty="0" err="1">
                          <a:effectLst/>
                        </a:rPr>
                        <a:t>continuar</a:t>
                      </a:r>
                      <a:r>
                        <a:rPr lang="en-US" sz="1100" dirty="0">
                          <a:effectLst/>
                        </a:rPr>
                        <a:t> con el </a:t>
                      </a:r>
                      <a:r>
                        <a:rPr lang="en-US" sz="1100" dirty="0" err="1">
                          <a:effectLst/>
                        </a:rPr>
                        <a:t>proyecto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 err="1">
                          <a:effectLst/>
                        </a:rPr>
                        <a:t>Documentar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toda</a:t>
                      </a:r>
                      <a:r>
                        <a:rPr lang="en-US" sz="1100" dirty="0">
                          <a:effectLst/>
                        </a:rPr>
                        <a:t> la </a:t>
                      </a:r>
                      <a:r>
                        <a:rPr lang="en-US" sz="1100" dirty="0" err="1">
                          <a:effectLst/>
                        </a:rPr>
                        <a:t>información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relacionada</a:t>
                      </a:r>
                      <a:r>
                        <a:rPr lang="en-US" sz="1100" dirty="0">
                          <a:effectLst/>
                        </a:rPr>
                        <a:t> con </a:t>
                      </a:r>
                      <a:r>
                        <a:rPr lang="en-US" sz="1100" dirty="0" err="1">
                          <a:effectLst/>
                        </a:rPr>
                        <a:t>los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peligros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potenciales</a:t>
                      </a:r>
                      <a:r>
                        <a:rPr lang="en-US" sz="1100" dirty="0">
                          <a:effectLst/>
                        </a:rPr>
                        <a:t> y las </a:t>
                      </a:r>
                      <a:r>
                        <a:rPr lang="en-US" sz="1100" dirty="0" err="1">
                          <a:effectLst/>
                        </a:rPr>
                        <a:t>medidas</a:t>
                      </a:r>
                      <a:r>
                        <a:rPr lang="en-US" sz="1100" dirty="0">
                          <a:effectLst/>
                        </a:rPr>
                        <a:t> para </a:t>
                      </a:r>
                      <a:r>
                        <a:rPr lang="en-US" sz="1100" dirty="0" err="1">
                          <a:effectLst/>
                        </a:rPr>
                        <a:t>reducirlo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6" marR="29006" marT="0" marB="0" anchor="b"/>
                </a:tc>
              </a:tr>
              <a:tr h="205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NIVEL DE RIESGO E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6" marR="290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PUNTUACIÓN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6" marR="290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DEFINICIÓN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6" marR="29006" marT="0" marB="0" anchor="ctr"/>
                </a:tc>
              </a:tr>
              <a:tr h="1879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CRÍTICO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6" marR="290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401&lt;E≤1600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6" marR="290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Nivel</a:t>
                      </a:r>
                      <a:r>
                        <a:rPr lang="en-US" sz="1100" dirty="0">
                          <a:effectLst/>
                        </a:rPr>
                        <a:t> de </a:t>
                      </a:r>
                      <a:r>
                        <a:rPr lang="en-US" sz="1100" dirty="0" err="1">
                          <a:effectLst/>
                        </a:rPr>
                        <a:t>riesgo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inaceptable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 err="1">
                          <a:effectLst/>
                        </a:rPr>
                        <a:t>Verificar</a:t>
                      </a:r>
                      <a:r>
                        <a:rPr lang="en-US" sz="1100" dirty="0">
                          <a:effectLst/>
                        </a:rPr>
                        <a:t> el </a:t>
                      </a:r>
                      <a:r>
                        <a:rPr lang="en-US" sz="1100" dirty="0" err="1">
                          <a:effectLst/>
                        </a:rPr>
                        <a:t>nivel</a:t>
                      </a:r>
                      <a:r>
                        <a:rPr lang="en-US" sz="1100" dirty="0">
                          <a:effectLst/>
                        </a:rPr>
                        <a:t> de </a:t>
                      </a:r>
                      <a:r>
                        <a:rPr lang="en-US" sz="1100" dirty="0" err="1">
                          <a:effectLst/>
                        </a:rPr>
                        <a:t>riesgo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por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medio</a:t>
                      </a:r>
                      <a:r>
                        <a:rPr lang="en-US" sz="1100" dirty="0">
                          <a:effectLst/>
                        </a:rPr>
                        <a:t> de un </a:t>
                      </a:r>
                      <a:r>
                        <a:rPr lang="en-US" sz="1100" dirty="0" err="1">
                          <a:effectLst/>
                        </a:rPr>
                        <a:t>análisis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exhaustivo</a:t>
                      </a:r>
                      <a:r>
                        <a:rPr lang="en-US" sz="1100" dirty="0">
                          <a:effectLst/>
                        </a:rPr>
                        <a:t> del </a:t>
                      </a:r>
                      <a:r>
                        <a:rPr lang="en-US" sz="1100" dirty="0" err="1">
                          <a:effectLst/>
                        </a:rPr>
                        <a:t>proceso</a:t>
                      </a:r>
                      <a:r>
                        <a:rPr lang="en-US" sz="1100" dirty="0">
                          <a:effectLst/>
                        </a:rPr>
                        <a:t> o </a:t>
                      </a:r>
                      <a:r>
                        <a:rPr lang="en-US" sz="1100" dirty="0" err="1">
                          <a:effectLst/>
                        </a:rPr>
                        <a:t>actividad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Si el </a:t>
                      </a:r>
                      <a:r>
                        <a:rPr lang="en-US" sz="1100" dirty="0" err="1">
                          <a:effectLst/>
                        </a:rPr>
                        <a:t>nivel</a:t>
                      </a:r>
                      <a:r>
                        <a:rPr lang="en-US" sz="1100" dirty="0">
                          <a:effectLst/>
                        </a:rPr>
                        <a:t> de </a:t>
                      </a:r>
                      <a:r>
                        <a:rPr lang="en-US" sz="1100" dirty="0" err="1">
                          <a:effectLst/>
                        </a:rPr>
                        <a:t>riesgo</a:t>
                      </a:r>
                      <a:r>
                        <a:rPr lang="en-US" sz="1100" dirty="0">
                          <a:effectLst/>
                        </a:rPr>
                        <a:t> se </a:t>
                      </a:r>
                      <a:r>
                        <a:rPr lang="en-US" sz="1100" dirty="0" err="1">
                          <a:effectLst/>
                        </a:rPr>
                        <a:t>mantiene</a:t>
                      </a:r>
                      <a:r>
                        <a:rPr lang="en-US" sz="1100" dirty="0">
                          <a:effectLst/>
                        </a:rPr>
                        <a:t>, el </a:t>
                      </a:r>
                      <a:r>
                        <a:rPr lang="en-US" sz="1100" dirty="0" err="1">
                          <a:effectLst/>
                        </a:rPr>
                        <a:t>gerente</a:t>
                      </a:r>
                      <a:r>
                        <a:rPr lang="en-US" sz="1100" dirty="0">
                          <a:effectLst/>
                        </a:rPr>
                        <a:t> de </a:t>
                      </a:r>
                      <a:r>
                        <a:rPr lang="en-US" sz="1100" dirty="0" err="1">
                          <a:effectLst/>
                        </a:rPr>
                        <a:t>proyecto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deberá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implantar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todas</a:t>
                      </a:r>
                      <a:r>
                        <a:rPr lang="en-US" sz="1100" dirty="0">
                          <a:effectLst/>
                        </a:rPr>
                        <a:t> las </a:t>
                      </a:r>
                      <a:r>
                        <a:rPr lang="en-US" sz="1100" dirty="0" err="1">
                          <a:effectLst/>
                        </a:rPr>
                        <a:t>medidas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apropiadas</a:t>
                      </a:r>
                      <a:r>
                        <a:rPr lang="en-US" sz="1100" dirty="0">
                          <a:effectLst/>
                        </a:rPr>
                        <a:t> para </a:t>
                      </a:r>
                      <a:r>
                        <a:rPr lang="en-US" sz="1100" dirty="0" err="1">
                          <a:effectLst/>
                        </a:rPr>
                        <a:t>reducir</a:t>
                      </a:r>
                      <a:r>
                        <a:rPr lang="en-US" sz="1100" dirty="0">
                          <a:effectLst/>
                        </a:rPr>
                        <a:t> el </a:t>
                      </a:r>
                      <a:r>
                        <a:rPr lang="en-US" sz="1100" dirty="0" err="1">
                          <a:effectLst/>
                        </a:rPr>
                        <a:t>riesgo</a:t>
                      </a:r>
                      <a:r>
                        <a:rPr lang="en-US" sz="1100" dirty="0">
                          <a:effectLst/>
                        </a:rPr>
                        <a:t> a </a:t>
                      </a:r>
                      <a:r>
                        <a:rPr lang="en-US" sz="1100" dirty="0" err="1">
                          <a:effectLst/>
                        </a:rPr>
                        <a:t>nivel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permisible</a:t>
                      </a:r>
                      <a:r>
                        <a:rPr lang="en-US" sz="1100" dirty="0">
                          <a:effectLst/>
                        </a:rPr>
                        <a:t> para </a:t>
                      </a:r>
                      <a:r>
                        <a:rPr lang="en-US" sz="1100" dirty="0" err="1">
                          <a:effectLst/>
                        </a:rPr>
                        <a:t>continuar</a:t>
                      </a:r>
                      <a:r>
                        <a:rPr lang="en-US" sz="1100" dirty="0">
                          <a:effectLst/>
                        </a:rPr>
                        <a:t> con el </a:t>
                      </a:r>
                      <a:r>
                        <a:rPr lang="en-US" sz="1100" dirty="0" err="1">
                          <a:effectLst/>
                        </a:rPr>
                        <a:t>proyecto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Si el </a:t>
                      </a:r>
                      <a:r>
                        <a:rPr lang="en-US" sz="1100" dirty="0" err="1">
                          <a:effectLst/>
                        </a:rPr>
                        <a:t>nivel</a:t>
                      </a:r>
                      <a:r>
                        <a:rPr lang="en-US" sz="1100" dirty="0">
                          <a:effectLst/>
                        </a:rPr>
                        <a:t> de </a:t>
                      </a:r>
                      <a:r>
                        <a:rPr lang="en-US" sz="1100" dirty="0" err="1">
                          <a:effectLst/>
                        </a:rPr>
                        <a:t>riesgos</a:t>
                      </a:r>
                      <a:r>
                        <a:rPr lang="en-US" sz="1100" dirty="0">
                          <a:effectLst/>
                        </a:rPr>
                        <a:t> no se </a:t>
                      </a:r>
                      <a:r>
                        <a:rPr lang="en-US" sz="1100" dirty="0" err="1">
                          <a:effectLst/>
                        </a:rPr>
                        <a:t>puede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reducir</a:t>
                      </a:r>
                      <a:r>
                        <a:rPr lang="en-US" sz="1100" dirty="0">
                          <a:effectLst/>
                        </a:rPr>
                        <a:t>, la </a:t>
                      </a:r>
                      <a:r>
                        <a:rPr lang="en-US" sz="1100" dirty="0" err="1">
                          <a:effectLst/>
                        </a:rPr>
                        <a:t>gerencia</a:t>
                      </a:r>
                      <a:r>
                        <a:rPr lang="en-US" sz="1100" dirty="0">
                          <a:effectLst/>
                        </a:rPr>
                        <a:t> de </a:t>
                      </a:r>
                      <a:r>
                        <a:rPr lang="en-US" sz="1100" dirty="0" err="1">
                          <a:effectLst/>
                        </a:rPr>
                        <a:t>proyectos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deberá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analizar</a:t>
                      </a:r>
                      <a:r>
                        <a:rPr lang="en-US" sz="1100" dirty="0">
                          <a:effectLst/>
                        </a:rPr>
                        <a:t> el </a:t>
                      </a:r>
                      <a:r>
                        <a:rPr lang="en-US" sz="1100" dirty="0" err="1">
                          <a:effectLst/>
                        </a:rPr>
                        <a:t>cambiar</a:t>
                      </a:r>
                      <a:r>
                        <a:rPr lang="en-US" sz="1100" dirty="0">
                          <a:effectLst/>
                        </a:rPr>
                        <a:t> el </a:t>
                      </a:r>
                      <a:r>
                        <a:rPr lang="en-US" sz="1100" dirty="0" err="1">
                          <a:effectLst/>
                        </a:rPr>
                        <a:t>proceso</a:t>
                      </a:r>
                      <a:r>
                        <a:rPr lang="en-US" sz="1100" dirty="0">
                          <a:effectLst/>
                        </a:rPr>
                        <a:t> con el fin de </a:t>
                      </a:r>
                      <a:r>
                        <a:rPr lang="en-US" sz="1100" dirty="0" err="1">
                          <a:effectLst/>
                        </a:rPr>
                        <a:t>continuar</a:t>
                      </a:r>
                      <a:r>
                        <a:rPr lang="en-US" sz="1100" dirty="0">
                          <a:effectLst/>
                        </a:rPr>
                        <a:t> con el </a:t>
                      </a:r>
                      <a:r>
                        <a:rPr lang="en-US" sz="1100" dirty="0" err="1">
                          <a:effectLst/>
                        </a:rPr>
                        <a:t>proyecto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 err="1">
                          <a:effectLst/>
                        </a:rPr>
                        <a:t>Documentar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toda</a:t>
                      </a:r>
                      <a:r>
                        <a:rPr lang="en-US" sz="1100" dirty="0">
                          <a:effectLst/>
                        </a:rPr>
                        <a:t> la </a:t>
                      </a:r>
                      <a:r>
                        <a:rPr lang="en-US" sz="1100" dirty="0" err="1">
                          <a:effectLst/>
                        </a:rPr>
                        <a:t>información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relacionada</a:t>
                      </a:r>
                      <a:r>
                        <a:rPr lang="en-US" sz="1100" dirty="0">
                          <a:effectLst/>
                        </a:rPr>
                        <a:t> con </a:t>
                      </a:r>
                      <a:r>
                        <a:rPr lang="en-US" sz="1100" dirty="0" err="1">
                          <a:effectLst/>
                        </a:rPr>
                        <a:t>los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peligros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potenciales</a:t>
                      </a:r>
                      <a:r>
                        <a:rPr lang="en-US" sz="1100" dirty="0">
                          <a:effectLst/>
                        </a:rPr>
                        <a:t> y las </a:t>
                      </a:r>
                      <a:r>
                        <a:rPr lang="en-US" sz="1100" dirty="0" err="1">
                          <a:effectLst/>
                        </a:rPr>
                        <a:t>medidas</a:t>
                      </a:r>
                      <a:r>
                        <a:rPr lang="en-US" sz="1100" dirty="0">
                          <a:effectLst/>
                        </a:rPr>
                        <a:t> para </a:t>
                      </a:r>
                      <a:r>
                        <a:rPr lang="en-US" sz="1100" dirty="0" err="1">
                          <a:effectLst/>
                        </a:rPr>
                        <a:t>reducirlo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06" marR="29006" marT="0" marB="0" anchor="b"/>
                </a:tc>
              </a:tr>
            </a:tbl>
          </a:graphicData>
        </a:graphic>
      </p:graphicFrame>
      <p:sp>
        <p:nvSpPr>
          <p:cNvPr id="2" name="Flecha derecha 1">
            <a:hlinkClick r:id="rId2" action="ppaction://hlinkfile"/>
          </p:cNvPr>
          <p:cNvSpPr/>
          <p:nvPr/>
        </p:nvSpPr>
        <p:spPr>
          <a:xfrm>
            <a:off x="9809018" y="5953991"/>
            <a:ext cx="1745673" cy="498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939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895458" y="207818"/>
            <a:ext cx="8911687" cy="705853"/>
          </a:xfrm>
        </p:spPr>
        <p:txBody>
          <a:bodyPr/>
          <a:lstStyle/>
          <a:p>
            <a:pPr algn="ctr"/>
            <a:r>
              <a:rPr lang="en-US" b="1" dirty="0" smtClean="0"/>
              <a:t>ANÁLISIS CUANTITATIVO</a:t>
            </a:r>
            <a:endParaRPr lang="es-MX" dirty="0"/>
          </a:p>
        </p:txBody>
      </p:sp>
      <p:sp>
        <p:nvSpPr>
          <p:cNvPr id="2" name="Rectángulo 1"/>
          <p:cNvSpPr/>
          <p:nvPr/>
        </p:nvSpPr>
        <p:spPr>
          <a:xfrm>
            <a:off x="1517072" y="1007864"/>
            <a:ext cx="1018309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200000"/>
              </a:lnSpc>
              <a:spcAft>
                <a:spcPts val="0"/>
              </a:spcAft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realizar el análisis cuantitativo de los riesgos en la construcción de centrales de procesos, se optó por emplear el juicio de expertos, debido a que actualmente el manejo de los riesgos en las empresas contratistas del sector petrolero no cuenta con información ni registros documentados, basándose prioritariamente en la experiencia de los supervisores. </a:t>
            </a:r>
            <a:endParaRPr lang="es-EC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200000"/>
              </a:lnSpc>
              <a:spcAft>
                <a:spcPts val="0"/>
              </a:spcAft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realizó la estimación de costos y tiempos de </a:t>
            </a:r>
            <a:r>
              <a:rPr lang="es-EC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acciones a tomar para enfrentar los 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riesgos altos y críticos identificados en el análisis </a:t>
            </a:r>
            <a:r>
              <a:rPr lang="es-EC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cualitativo, se incluye los costos de creación de procedimientos, capacitaciones, contratación de expertos, construcciones, </a:t>
            </a:r>
            <a:r>
              <a:rPr lang="es-EC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es-EC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que son necesarios para evitar el efecto de los riesgos o para atenuar sus consecuencias en caso de que se produzcan.</a:t>
            </a:r>
            <a:endParaRPr lang="es-EC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echa derecha 4">
            <a:hlinkClick r:id="rId2" action="ppaction://hlinkfile"/>
          </p:cNvPr>
          <p:cNvSpPr/>
          <p:nvPr/>
        </p:nvSpPr>
        <p:spPr>
          <a:xfrm>
            <a:off x="9809018" y="5953991"/>
            <a:ext cx="1745673" cy="498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7999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025125" y="283335"/>
            <a:ext cx="8911687" cy="7058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/>
              <a:t>PLANIFICACIÓN DE LA RESPUESTA </a:t>
            </a:r>
          </a:p>
          <a:p>
            <a:pPr algn="ctr"/>
            <a:r>
              <a:rPr lang="en-US" b="1" dirty="0" smtClean="0"/>
              <a:t>AL RIESGO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1790164" y="2541674"/>
            <a:ext cx="825828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Se estableció un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plan de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contingencias para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cada uno de los riesgos identificados como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altos-críticos y se realizó la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estimación de costos de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contingencias.</a:t>
            </a:r>
          </a:p>
          <a:p>
            <a:pPr algn="just"/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Particularmente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para la planificación de la respuesta a los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riesgos, se establecieron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las acciones específicas para implementar la estrategia de respuesta, se define las responsabilidades, el rango de fechas,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los disparadores, los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recursos especiales requeridos y los indicadores de desempeño, calidad e impacto.</a:t>
            </a:r>
          </a:p>
          <a:p>
            <a:pPr algn="ctr"/>
            <a:endParaRPr lang="es-MX" sz="4000" b="1" dirty="0">
              <a:solidFill>
                <a:srgbClr val="000099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Flecha derecha 5">
            <a:hlinkClick r:id="rId2" action="ppaction://hlinkfile"/>
          </p:cNvPr>
          <p:cNvSpPr/>
          <p:nvPr/>
        </p:nvSpPr>
        <p:spPr>
          <a:xfrm>
            <a:off x="9809018" y="5953991"/>
            <a:ext cx="1745673" cy="498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8105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885067" y="623454"/>
            <a:ext cx="8911687" cy="7058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/>
              <a:t>MONITOREO </a:t>
            </a:r>
            <a:r>
              <a:rPr lang="en-US" b="1" dirty="0"/>
              <a:t>Y </a:t>
            </a:r>
            <a:r>
              <a:rPr lang="en-US" b="1" dirty="0" smtClean="0"/>
              <a:t>CONTROL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2026690" y="3041484"/>
            <a:ext cx="8422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A fin de reducir el impacto de los riesgos críticos y altos en la construcción de centrales de procesos, se han establecido las medidas preventivas y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correctivas. </a:t>
            </a:r>
          </a:p>
          <a:p>
            <a:pPr algn="just"/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echa derecha 5">
            <a:hlinkClick r:id="rId2" action="ppaction://hlinkfile"/>
          </p:cNvPr>
          <p:cNvSpPr/>
          <p:nvPr/>
        </p:nvSpPr>
        <p:spPr>
          <a:xfrm>
            <a:off x="9809018" y="5953991"/>
            <a:ext cx="1745673" cy="498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9783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37138" y="1352282"/>
            <a:ext cx="88477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65825" algn="r"/>
              </a:tabLst>
            </a:pPr>
            <a:r>
              <a:rPr lang="es-EC" altLang="es-MX" sz="4800" b="1" dirty="0">
                <a:latin typeface="Elephant" panose="02020904090505020303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CAPÍTULO </a:t>
            </a:r>
            <a:r>
              <a:rPr lang="es-EC" altLang="es-MX" sz="4800" b="1" dirty="0" smtClean="0">
                <a:latin typeface="Elephant" panose="02020904090505020303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6</a:t>
            </a:r>
            <a:endParaRPr lang="es-EC" altLang="es-MX" sz="4800" b="1" dirty="0">
              <a:latin typeface="Elephant" panose="02020904090505020303" pitchFamily="18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65825" algn="r"/>
              </a:tabLst>
            </a:pPr>
            <a:endParaRPr lang="es-EC" altLang="es-MX" sz="4800" b="1" dirty="0">
              <a:latin typeface="Elephant" panose="02020904090505020303" pitchFamily="18" charset="0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65825" algn="r"/>
              </a:tabLst>
            </a:pPr>
            <a:r>
              <a:rPr lang="es-MX" altLang="es-MX" sz="4800" b="1" dirty="0" smtClean="0">
                <a:latin typeface="Elephant" panose="02020904090505020303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CONCLUSIONES Y RECOMENDACIONES</a:t>
            </a:r>
            <a:endParaRPr lang="es-MX" altLang="es-MX" sz="4800" dirty="0">
              <a:latin typeface="Elephant" panose="02020904090505020303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9994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6684" y="213268"/>
            <a:ext cx="3859390" cy="560746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CONCLUSIONES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31938" y="1704108"/>
            <a:ext cx="10203846" cy="4042065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El sistema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gestión de riesgos que actualmente manejan las Empresas Operadoras Hidrocarburíferas,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está orientado a la operación y producción de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petróleo.</a:t>
            </a:r>
          </a:p>
          <a:p>
            <a:pPr marL="0" indent="0" algn="just">
              <a:buNone/>
            </a:pP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estimación de costos y tiempos realizada en el análisis cuantitativo se establecen los costos requeridos para enfrentar los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riesgos. </a:t>
            </a:r>
          </a:p>
          <a:p>
            <a:pPr marL="0" indent="0" algn="just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 el plan de respuesta al riesgo, se establecieron acciones de contingencia de los riesgos presentes en la construcción de centrales de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procesos.</a:t>
            </a:r>
          </a:p>
          <a:p>
            <a:pPr marL="0" indent="0" algn="just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mayor número de riesgos identificados como de categoría crítica en el análisis cualitativo, corresponden a la categoría de Gestión Organizacional</a:t>
            </a:r>
          </a:p>
          <a:p>
            <a:pPr algn="just"/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8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74775" y="1477397"/>
            <a:ext cx="10315977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presente trabajo puede ser considerado como una guía no solo en lo relacionado a Centrales de Proceso Hidrocarburíferas, sino en todos los procesos constructivos en donde se tenga un alto potencial de riesgos.</a:t>
            </a:r>
          </a:p>
          <a:p>
            <a:pPr marL="342900" indent="-342900" algn="just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departamento de control de calidad juega un papel importante en lo relacionado a la construcción de centrales de procesos.</a:t>
            </a:r>
          </a:p>
          <a:p>
            <a:pPr marL="342900" indent="-342900" algn="just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s-MX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desarrollo del sistema de gestión de riesgos aplicado a la construcción de Centrales de Procesos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Hidrocarburíferas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en el oriente ecuatoriano, constituye una guía para gestionar el riesgo de manera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eficaz.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2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61624" y="1426775"/>
            <a:ext cx="9375820" cy="5344732"/>
          </a:xfrm>
        </p:spPr>
        <p:txBody>
          <a:bodyPr>
            <a:normAutofit/>
          </a:bodyPr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diseñar un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sistema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 gestión de riesgos debe tomarse en cuenta la interacción de un grupo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interdisciplinario.</a:t>
            </a:r>
          </a:p>
          <a:p>
            <a:pPr marL="0" indent="0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listas de verificación se las debe considerar como una herramienta obligatoria durante la construcción de Centrales de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Procesos.</a:t>
            </a:r>
          </a:p>
          <a:p>
            <a:pPr marL="0" indent="0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recomienda realizar auditorías internas con el fin de controlar las distintas etapas en la construcción de una central de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procesos. </a:t>
            </a:r>
          </a:p>
          <a:p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La participación de personal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especializado en el área de seguridad industrial, salud y medio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ambiente es indispensable en el un sistema de gestión de riesgos.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 sugiere los departamentos de planeamiento y control, revisen y analicen lo expuesto en este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trabajo.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019964" y="716973"/>
            <a:ext cx="4713667" cy="560746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/>
              <a:t>RECOMENDACIONES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3252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3341" y="2829059"/>
            <a:ext cx="10676586" cy="9315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6000" b="1" dirty="0" smtClean="0"/>
              <a:t>GRACIAS POR LA ATENCIÓN</a:t>
            </a:r>
            <a:endParaRPr lang="es-MX" sz="6000" b="1" dirty="0"/>
          </a:p>
        </p:txBody>
      </p:sp>
    </p:spTree>
    <p:extLst>
      <p:ext uri="{BB962C8B-B14F-4D97-AF65-F5344CB8AC3E}">
        <p14:creationId xmlns:p14="http://schemas.microsoft.com/office/powerpoint/2010/main" val="14505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78418" cy="84582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955315" y="349414"/>
            <a:ext cx="912795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65825" algn="r"/>
              </a:tabLst>
            </a:pPr>
            <a:r>
              <a:rPr lang="en-US" altLang="es-MX" sz="4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ANTECEDENTES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965825" algn="r"/>
              </a:tabLst>
            </a:pPr>
            <a:endParaRPr lang="en-US" altLang="es-MX" dirty="0"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965825" algn="r"/>
              </a:tabLst>
            </a:pPr>
            <a:endParaRPr kumimoji="0" lang="es-MX" altLang="es-MX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955313" y="1484160"/>
            <a:ext cx="8456377" cy="83127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 está presente durante todo el ciclo de vida de </a:t>
            </a: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construcción de centrales de procesos. </a:t>
            </a: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1955314" y="2628959"/>
            <a:ext cx="8456377" cy="83127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gestión de riesgos es el proceso sistemático que consiste en planear, identificar, analizar, responder y controlar los riesgos de un proyecto. </a:t>
            </a:r>
            <a:endParaRPr lang="es-EC" dirty="0"/>
          </a:p>
        </p:txBody>
      </p:sp>
      <p:sp>
        <p:nvSpPr>
          <p:cNvPr id="13" name="Rectángulo 12"/>
          <p:cNvSpPr/>
          <p:nvPr/>
        </p:nvSpPr>
        <p:spPr>
          <a:xfrm>
            <a:off x="1955315" y="3785048"/>
            <a:ext cx="8456377" cy="77656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de Procesos es donde se trata el crudo con el fin de obtener petróleo bajo especificaciones.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955314" y="4888284"/>
            <a:ext cx="8456376" cy="78785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Debido a </a:t>
            </a: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complejidad de este tipo de construcciones, la gestión de riesgos en la construcción de una central de procesos se vuelve </a:t>
            </a: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necesaria.</a:t>
            </a:r>
            <a:endParaRPr lang="es-EC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2262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78418" cy="84582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984409" y="144559"/>
            <a:ext cx="912795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65825" algn="r"/>
              </a:tabLst>
            </a:pPr>
            <a:r>
              <a:rPr lang="en-US" altLang="es-MX" sz="4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PROBLEMÁTICA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965825" algn="r"/>
              </a:tabLst>
            </a:pPr>
            <a:endParaRPr lang="en-US" altLang="es-MX" dirty="0"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965825" algn="r"/>
              </a:tabLst>
            </a:pPr>
            <a:endParaRPr lang="en-US" alt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965825" algn="r"/>
              </a:tabLst>
            </a:pPr>
            <a:endParaRPr kumimoji="0" lang="es-MX" altLang="es-MX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853778" y="1143038"/>
            <a:ext cx="8869639" cy="116615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petrolero es actualmente un elemento clave para el desarrollo económico y social del país. Por esta razón, es importante que se disponga de estudios de análisis de riesgos que permitan estimar cuantitativamente el riesgo potencial que se presenta durante las </a:t>
            </a: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distintas etapas.</a:t>
            </a:r>
            <a:endParaRPr lang="es-EC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853779" y="2727495"/>
            <a:ext cx="8869639" cy="111736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ocasiones los riesgos son evidentes, pero usualmente se emplean técnicas para su identificación</a:t>
            </a: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causas más importantes de siniestralidad del personal son accidentes provocados por la impericia de los trabajadores, incorrecto uso de las instalaciones, manipulación errónea de equipos y </a:t>
            </a: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herramientas.</a:t>
            </a:r>
            <a:endParaRPr lang="es-EC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853780" y="4480812"/>
            <a:ext cx="8942376" cy="9848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Actualmente </a:t>
            </a:r>
            <a:r>
              <a:rPr lang="es-EC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Petroamazonas</a:t>
            </a: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EP no cuenta con un plan de gestión de riesgos orientado a la construcción, los planes de los cuales dispone están orientados únicamente a la producción y operación de las instalaciones.</a:t>
            </a:r>
            <a:endParaRPr lang="es-EC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dirty="0" smtClean="0"/>
              <a:t>s</a:t>
            </a:r>
            <a:r>
              <a:rPr lang="es-EC" dirty="0"/>
              <a:t>: </a:t>
            </a:r>
            <a:endParaRPr lang="es-EC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51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78418" cy="84582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892969" y="958115"/>
            <a:ext cx="95771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65825" algn="r"/>
              </a:tabLst>
            </a:pPr>
            <a:r>
              <a:rPr lang="en-US" altLang="es-MX" sz="4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JUSTIFICACIÓN </a:t>
            </a:r>
            <a:r>
              <a:rPr lang="en-US" altLang="es-MX" sz="4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E IMPORTANCIA DEL </a:t>
            </a:r>
            <a:r>
              <a:rPr lang="en-US" altLang="es-MX" sz="4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PROYECTO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965825" algn="r"/>
              </a:tabLst>
            </a:pPr>
            <a:endParaRPr lang="en-US" altLang="es-MX" dirty="0"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892969" y="2269484"/>
            <a:ext cx="95771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es-EC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Llevar a cabo una correcta identificación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y manejo de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los riesgos asegura la posibilidad de poderlos enfrentar de la mejor manera posible. </a:t>
            </a:r>
          </a:p>
          <a:p>
            <a:pPr algn="just"/>
            <a:endParaRPr lang="es-EC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Un sistema de gestión de riesgos defectuoso en el que no se considere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a los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factores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riesgo y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que no involucre al equipo del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proyecto tiene bajas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probabilidades de ser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efectivo. </a:t>
            </a:r>
          </a:p>
          <a:p>
            <a:pPr algn="just"/>
            <a:endParaRPr lang="es-EC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Gestión de Riesgos en la construcción de centrales de procesos, permitirá el manejo de los riesgos de una 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manera sistemática, y no de manera intuitiva como se lo está manejando actualmente</a:t>
            </a:r>
            <a:r>
              <a:rPr lang="es-EC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C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892969" y="4211495"/>
            <a:ext cx="9577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58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49643" y="1524001"/>
            <a:ext cx="9130380" cy="50051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</a:p>
          <a:p>
            <a:pPr marL="0" indent="0" algn="just">
              <a:buNone/>
            </a:pPr>
            <a:endParaRPr lang="en-US" sz="2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Diseñar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un Sistema de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Gestión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Riesgos</a:t>
            </a:r>
            <a:endParaRPr lang="en-US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7385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 smtClean="0"/>
              <a:t>OBJETIVOS</a:t>
            </a:r>
            <a:endParaRPr lang="es-MX" sz="4000" b="1" dirty="0"/>
          </a:p>
        </p:txBody>
      </p:sp>
      <p:pic>
        <p:nvPicPr>
          <p:cNvPr id="5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78418" cy="8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4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49643" y="1524001"/>
            <a:ext cx="9130380" cy="500513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ESPECÍFICOS</a:t>
            </a:r>
            <a:endParaRPr lang="en-US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Realizar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diagnóstico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riesgos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legales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organizacionales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externos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constructivos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que se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presentan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Construcción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Centrales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Procesos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Hidrocarburíferos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buNone/>
            </a:pPr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Establecer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línea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base de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riesgos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presentes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durante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construcción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Central de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Procesos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Hidrocarburíferos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Investigar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desarrollar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evaluar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el Sistema de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Gestión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Riesgos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en la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Construcción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Centrales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Procesos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Hidrocarburíferos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buNone/>
            </a:pPr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Establecer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procesos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técnicas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herramientas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evitar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mitigar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riesgos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frecuentes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que se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presentan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en la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Construcción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Centrales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Procesos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Hidrocarburíferas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basado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en el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estándar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del PMI. </a:t>
            </a:r>
            <a:endParaRPr 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Determinar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sugerir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7385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 smtClean="0"/>
              <a:t>OBJETIVOS</a:t>
            </a:r>
            <a:endParaRPr lang="es-MX" sz="4000" b="1" dirty="0"/>
          </a:p>
        </p:txBody>
      </p:sp>
      <p:pic>
        <p:nvPicPr>
          <p:cNvPr id="5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78418" cy="8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9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8221" y="562989"/>
            <a:ext cx="8911687" cy="1280890"/>
          </a:xfrm>
        </p:spPr>
        <p:txBody>
          <a:bodyPr>
            <a:normAutofit/>
          </a:bodyPr>
          <a:lstStyle/>
          <a:p>
            <a:pPr lvl="0" algn="ctr"/>
            <a:r>
              <a:rPr lang="en-US" altLang="es-MX" sz="4000" b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HIPÓTESIS</a:t>
            </a:r>
            <a:endParaRPr lang="es-MX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15453" y="2841938"/>
            <a:ext cx="10189159" cy="16656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implementación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un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gestión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riesgos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en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construcción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centrales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procesos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hidrocarburíferas en el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oriente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Ecuatoriano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será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utilidad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debido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que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actualmente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las EMPRESAS OPERADORAS HIDROCARBURÍFERAS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 las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empresas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contratistas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cuentan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 un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manejo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riesgos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construcción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centrales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se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proporcionará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guía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construcción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las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mismas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ejecute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dentro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plazo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establecido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en el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cronograma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con el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costo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previsto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bajo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normas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calidad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78418" cy="8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4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1387</TotalTime>
  <Words>2152</Words>
  <Application>Microsoft Office PowerPoint</Application>
  <PresentationFormat>Panorámica</PresentationFormat>
  <Paragraphs>353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7" baseType="lpstr">
      <vt:lpstr>Aharoni</vt:lpstr>
      <vt:lpstr>Arial</vt:lpstr>
      <vt:lpstr>Calibri</vt:lpstr>
      <vt:lpstr>Century Gothic</vt:lpstr>
      <vt:lpstr>Cooper Black</vt:lpstr>
      <vt:lpstr>Elephant</vt:lpstr>
      <vt:lpstr>Times New Roman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OBJETIVOS</vt:lpstr>
      <vt:lpstr>OBJETIVOS</vt:lpstr>
      <vt:lpstr>HIPÓTESIS</vt:lpstr>
      <vt:lpstr>Presentación de PowerPoint</vt:lpstr>
      <vt:lpstr>AMBITO DE APLICACIÓN DE CENTRALES DE PROCESO HIDROCARBURÍFERAS </vt:lpstr>
      <vt:lpstr>DESCRIPCIÓN GENERAL DE LA CENTRAL DE PROCESOS  </vt:lpstr>
      <vt:lpstr>SISTEMA DE MANEJO DE PRODUCCIÓN</vt:lpstr>
      <vt:lpstr>SISTEMA DE SEPARACIÓN</vt:lpstr>
      <vt:lpstr>SISTEMA DE AGUA DE PRODUCCIÓN</vt:lpstr>
      <vt:lpstr>SISTEMA DE CRUDO</vt:lpstr>
      <vt:lpstr>SISTEMA DE GAS</vt:lpstr>
      <vt:lpstr>Presentación de PowerPoint</vt:lpstr>
      <vt:lpstr>METODOLOGÍA GENERAL </vt:lpstr>
      <vt:lpstr>Presentación de PowerPoint</vt:lpstr>
      <vt:lpstr>DESCRIPCIÓN GENERAL DE LA GESTIÓN DE RIESGOS</vt:lpstr>
      <vt:lpstr>Presentación de PowerPoint</vt:lpstr>
      <vt:lpstr>CONCEPTOS GENERALES</vt:lpstr>
      <vt:lpstr>CONCEPTOS GENERALES</vt:lpstr>
      <vt:lpstr>Presentación de PowerPoint</vt:lpstr>
      <vt:lpstr>PLANIFICAR LA GESTIÓN DE RIESGOS</vt:lpstr>
      <vt:lpstr>IDENTIFICACIÓN DE RIESGOS</vt:lpstr>
      <vt:lpstr>Presentación de PowerPoint</vt:lpstr>
      <vt:lpstr>Presentación de PowerPoint</vt:lpstr>
      <vt:lpstr>Presentación de PowerPoint</vt:lpstr>
      <vt:lpstr>ANÁLISIS CUANTITATIVO</vt:lpstr>
      <vt:lpstr>Presentación de PowerPoint</vt:lpstr>
      <vt:lpstr>Presentación de PowerPoint</vt:lpstr>
      <vt:lpstr>Presentación de PowerPoint</vt:lpstr>
      <vt:lpstr>CONCLUSIONES</vt:lpstr>
      <vt:lpstr>Presentación de PowerPoint</vt:lpstr>
      <vt:lpstr>RECOMENDACIONES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</dc:creator>
  <cp:lastModifiedBy>SIETE</cp:lastModifiedBy>
  <cp:revision>105</cp:revision>
  <dcterms:created xsi:type="dcterms:W3CDTF">2015-12-14T01:17:55Z</dcterms:created>
  <dcterms:modified xsi:type="dcterms:W3CDTF">2016-01-13T15:16:15Z</dcterms:modified>
</cp:coreProperties>
</file>