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3">
  <p:sldMasterIdLst>
    <p:sldMasterId id="2147483661" r:id="rId1"/>
  </p:sldMasterIdLst>
  <p:sldIdLst>
    <p:sldId id="256" r:id="rId2"/>
    <p:sldId id="257" r:id="rId3"/>
    <p:sldId id="265" r:id="rId4"/>
    <p:sldId id="258" r:id="rId5"/>
    <p:sldId id="266" r:id="rId6"/>
    <p:sldId id="267" r:id="rId7"/>
    <p:sldId id="268" r:id="rId8"/>
    <p:sldId id="269" r:id="rId9"/>
    <p:sldId id="271" r:id="rId10"/>
    <p:sldId id="272" r:id="rId11"/>
    <p:sldId id="259" r:id="rId12"/>
    <p:sldId id="273" r:id="rId13"/>
    <p:sldId id="274" r:id="rId14"/>
    <p:sldId id="275" r:id="rId15"/>
    <p:sldId id="276" r:id="rId16"/>
    <p:sldId id="277" r:id="rId17"/>
    <p:sldId id="260" r:id="rId18"/>
    <p:sldId id="278" r:id="rId19"/>
    <p:sldId id="279" r:id="rId20"/>
    <p:sldId id="280" r:id="rId21"/>
    <p:sldId id="308" r:id="rId22"/>
    <p:sldId id="284" r:id="rId23"/>
    <p:sldId id="261" r:id="rId24"/>
    <p:sldId id="285" r:id="rId25"/>
    <p:sldId id="286" r:id="rId26"/>
    <p:sldId id="287" r:id="rId27"/>
    <p:sldId id="262" r:id="rId28"/>
    <p:sldId id="288" r:id="rId29"/>
    <p:sldId id="289" r:id="rId30"/>
    <p:sldId id="290" r:id="rId31"/>
    <p:sldId id="306" r:id="rId32"/>
    <p:sldId id="307" r:id="rId33"/>
    <p:sldId id="291" r:id="rId34"/>
    <p:sldId id="292" r:id="rId35"/>
    <p:sldId id="293" r:id="rId36"/>
    <p:sldId id="294" r:id="rId37"/>
    <p:sldId id="295" r:id="rId38"/>
    <p:sldId id="309" r:id="rId39"/>
    <p:sldId id="296" r:id="rId40"/>
    <p:sldId id="297" r:id="rId41"/>
    <p:sldId id="298" r:id="rId42"/>
    <p:sldId id="299" r:id="rId43"/>
    <p:sldId id="300" r:id="rId44"/>
    <p:sldId id="263" r:id="rId45"/>
    <p:sldId id="301" r:id="rId46"/>
    <p:sldId id="303" r:id="rId47"/>
    <p:sldId id="305" r:id="rId48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50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24986A-07AC-4343-9FFD-74FFFDB528AD}" type="doc">
      <dgm:prSet loTypeId="urn:microsoft.com/office/officeart/2005/8/layout/cycle3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F5D6BE4A-83B5-4C50-8FD4-D978A2C93909}">
      <dgm:prSet phldrT="[Texto]"/>
      <dgm:spPr/>
      <dgm:t>
        <a:bodyPr/>
        <a:lstStyle/>
        <a:p>
          <a:r>
            <a:rPr lang="es-ES" dirty="0" smtClean="0"/>
            <a:t>Investigar</a:t>
          </a:r>
          <a:endParaRPr lang="es-ES" dirty="0"/>
        </a:p>
      </dgm:t>
    </dgm:pt>
    <dgm:pt modelId="{AE16D8B3-B423-4423-A666-DADAD2A25FCE}" type="parTrans" cxnId="{4F42CBF3-3186-4BAA-A364-A7A5E37A5F78}">
      <dgm:prSet/>
      <dgm:spPr/>
      <dgm:t>
        <a:bodyPr/>
        <a:lstStyle/>
        <a:p>
          <a:endParaRPr lang="es-ES"/>
        </a:p>
      </dgm:t>
    </dgm:pt>
    <dgm:pt modelId="{4949C175-2207-43BA-B4D4-62652A3CA4AE}" type="sibTrans" cxnId="{4F42CBF3-3186-4BAA-A364-A7A5E37A5F78}">
      <dgm:prSet/>
      <dgm:spPr/>
      <dgm:t>
        <a:bodyPr/>
        <a:lstStyle/>
        <a:p>
          <a:endParaRPr lang="es-ES"/>
        </a:p>
      </dgm:t>
    </dgm:pt>
    <dgm:pt modelId="{9BF2B7E4-1D64-494D-AA42-359AD90E9FF5}">
      <dgm:prSet phldrT="[Texto]"/>
      <dgm:spPr/>
      <dgm:t>
        <a:bodyPr/>
        <a:lstStyle/>
        <a:p>
          <a:r>
            <a:rPr lang="es-ES" dirty="0" smtClean="0"/>
            <a:t>Definir</a:t>
          </a:r>
          <a:endParaRPr lang="es-ES" dirty="0"/>
        </a:p>
      </dgm:t>
    </dgm:pt>
    <dgm:pt modelId="{B6A66199-7B3D-4CEC-965B-3E9B7CF5D608}" type="parTrans" cxnId="{996601AB-767D-46A6-A99C-E8DE0ACEDB39}">
      <dgm:prSet/>
      <dgm:spPr/>
      <dgm:t>
        <a:bodyPr/>
        <a:lstStyle/>
        <a:p>
          <a:endParaRPr lang="es-ES"/>
        </a:p>
      </dgm:t>
    </dgm:pt>
    <dgm:pt modelId="{01B43E7B-07CF-42AF-B0B4-585CE8FDC4F5}" type="sibTrans" cxnId="{996601AB-767D-46A6-A99C-E8DE0ACEDB39}">
      <dgm:prSet/>
      <dgm:spPr/>
      <dgm:t>
        <a:bodyPr/>
        <a:lstStyle/>
        <a:p>
          <a:endParaRPr lang="es-ES"/>
        </a:p>
      </dgm:t>
    </dgm:pt>
    <dgm:pt modelId="{55C4AA61-B907-4DC3-8E52-7B96913AA809}">
      <dgm:prSet phldrT="[Texto]"/>
      <dgm:spPr/>
      <dgm:t>
        <a:bodyPr/>
        <a:lstStyle/>
        <a:p>
          <a:r>
            <a:rPr lang="es-US" b="0" i="0" dirty="0" smtClean="0"/>
            <a:t>Diseñar</a:t>
          </a:r>
          <a:endParaRPr lang="es-ES" dirty="0"/>
        </a:p>
      </dgm:t>
    </dgm:pt>
    <dgm:pt modelId="{DFDADF14-04E7-4DCE-BFD3-032B994F5E30}" type="parTrans" cxnId="{161C5479-FE77-4958-927C-EF391B01CC2D}">
      <dgm:prSet/>
      <dgm:spPr/>
      <dgm:t>
        <a:bodyPr/>
        <a:lstStyle/>
        <a:p>
          <a:endParaRPr lang="es-ES"/>
        </a:p>
      </dgm:t>
    </dgm:pt>
    <dgm:pt modelId="{84C16DD4-4E65-4147-947B-6D840F9EF783}" type="sibTrans" cxnId="{161C5479-FE77-4958-927C-EF391B01CC2D}">
      <dgm:prSet/>
      <dgm:spPr/>
      <dgm:t>
        <a:bodyPr/>
        <a:lstStyle/>
        <a:p>
          <a:endParaRPr lang="es-ES"/>
        </a:p>
      </dgm:t>
    </dgm:pt>
    <dgm:pt modelId="{3026ABEE-F53D-4A51-9B32-1690388E8DE6}">
      <dgm:prSet phldrT="[Texto]"/>
      <dgm:spPr/>
      <dgm:t>
        <a:bodyPr/>
        <a:lstStyle/>
        <a:p>
          <a:r>
            <a:rPr lang="es-ES" dirty="0" smtClean="0"/>
            <a:t>Obtener</a:t>
          </a:r>
          <a:endParaRPr lang="es-ES" dirty="0"/>
        </a:p>
      </dgm:t>
    </dgm:pt>
    <dgm:pt modelId="{41D38BD6-BC65-4719-99BC-9A8842A11B71}" type="parTrans" cxnId="{4024B87A-29B0-41CB-A981-7B7D5893500C}">
      <dgm:prSet/>
      <dgm:spPr/>
      <dgm:t>
        <a:bodyPr/>
        <a:lstStyle/>
        <a:p>
          <a:endParaRPr lang="es-ES"/>
        </a:p>
      </dgm:t>
    </dgm:pt>
    <dgm:pt modelId="{4EF2C654-90FC-4711-9B87-3A9BA737BE39}" type="sibTrans" cxnId="{4024B87A-29B0-41CB-A981-7B7D5893500C}">
      <dgm:prSet/>
      <dgm:spPr/>
      <dgm:t>
        <a:bodyPr/>
        <a:lstStyle/>
        <a:p>
          <a:endParaRPr lang="es-ES"/>
        </a:p>
      </dgm:t>
    </dgm:pt>
    <dgm:pt modelId="{209787F4-088D-4477-B3E9-F17F3F3D3485}">
      <dgm:prSet phldrT="[Texto]"/>
      <dgm:spPr/>
      <dgm:t>
        <a:bodyPr/>
        <a:lstStyle/>
        <a:p>
          <a:r>
            <a:rPr lang="es-ES" dirty="0" smtClean="0"/>
            <a:t>Financiamiento</a:t>
          </a:r>
          <a:endParaRPr lang="es-ES" dirty="0"/>
        </a:p>
      </dgm:t>
    </dgm:pt>
    <dgm:pt modelId="{EC9D49BE-5460-400E-B7AF-14E18E69678B}" type="parTrans" cxnId="{43B2505C-4CA6-40CB-8938-8BB3CF8DF486}">
      <dgm:prSet/>
      <dgm:spPr/>
      <dgm:t>
        <a:bodyPr/>
        <a:lstStyle/>
        <a:p>
          <a:endParaRPr lang="es-ES"/>
        </a:p>
      </dgm:t>
    </dgm:pt>
    <dgm:pt modelId="{8CBFB5FB-17A4-45A9-BE86-8D0D6FF2922D}" type="sibTrans" cxnId="{43B2505C-4CA6-40CB-8938-8BB3CF8DF486}">
      <dgm:prSet/>
      <dgm:spPr/>
      <dgm:t>
        <a:bodyPr/>
        <a:lstStyle/>
        <a:p>
          <a:endParaRPr lang="es-ES"/>
        </a:p>
      </dgm:t>
    </dgm:pt>
    <dgm:pt modelId="{F87DBFB4-67B7-4742-AEB3-72F32D7C3145}" type="pres">
      <dgm:prSet presAssocID="{8B24986A-07AC-4343-9FFD-74FFFDB528AD}" presName="Name0" presStyleCnt="0">
        <dgm:presLayoutVars>
          <dgm:dir/>
          <dgm:resizeHandles val="exact"/>
        </dgm:presLayoutVars>
      </dgm:prSet>
      <dgm:spPr/>
    </dgm:pt>
    <dgm:pt modelId="{2DD5DC9F-3A32-4BD6-9E34-1FB6E711EC4B}" type="pres">
      <dgm:prSet presAssocID="{8B24986A-07AC-4343-9FFD-74FFFDB528AD}" presName="cycle" presStyleCnt="0"/>
      <dgm:spPr/>
    </dgm:pt>
    <dgm:pt modelId="{C3BDAD2F-1515-41A8-B121-8647760842D8}" type="pres">
      <dgm:prSet presAssocID="{F5D6BE4A-83B5-4C50-8FD4-D978A2C93909}" presName="nodeFirstNode" presStyleLbl="node1" presStyleIdx="0" presStyleCnt="5">
        <dgm:presLayoutVars>
          <dgm:bulletEnabled val="1"/>
        </dgm:presLayoutVars>
      </dgm:prSet>
      <dgm:spPr/>
    </dgm:pt>
    <dgm:pt modelId="{24AB9491-8827-4345-80DF-BC22C95FC7BF}" type="pres">
      <dgm:prSet presAssocID="{4949C175-2207-43BA-B4D4-62652A3CA4AE}" presName="sibTransFirstNode" presStyleLbl="bgShp" presStyleIdx="0" presStyleCnt="1"/>
      <dgm:spPr/>
    </dgm:pt>
    <dgm:pt modelId="{5D289BB7-4746-4FB2-8205-49A7E6046A2A}" type="pres">
      <dgm:prSet presAssocID="{9BF2B7E4-1D64-494D-AA42-359AD90E9FF5}" presName="nodeFollowingNodes" presStyleLbl="node1" presStyleIdx="1" presStyleCnt="5">
        <dgm:presLayoutVars>
          <dgm:bulletEnabled val="1"/>
        </dgm:presLayoutVars>
      </dgm:prSet>
      <dgm:spPr/>
    </dgm:pt>
    <dgm:pt modelId="{7A463044-05BC-48F0-A4B8-CE70384B1DD1}" type="pres">
      <dgm:prSet presAssocID="{55C4AA61-B907-4DC3-8E52-7B96913AA809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CDCAD9-C9FC-4FCE-893D-59B11AD3FAC5}" type="pres">
      <dgm:prSet presAssocID="{3026ABEE-F53D-4A51-9B32-1690388E8DE6}" presName="nodeFollowingNodes" presStyleLbl="node1" presStyleIdx="3" presStyleCnt="5">
        <dgm:presLayoutVars>
          <dgm:bulletEnabled val="1"/>
        </dgm:presLayoutVars>
      </dgm:prSet>
      <dgm:spPr/>
    </dgm:pt>
    <dgm:pt modelId="{0E291233-C743-4038-9733-3C29D2CD140C}" type="pres">
      <dgm:prSet presAssocID="{209787F4-088D-4477-B3E9-F17F3F3D3485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61C5479-FE77-4958-927C-EF391B01CC2D}" srcId="{8B24986A-07AC-4343-9FFD-74FFFDB528AD}" destId="{55C4AA61-B907-4DC3-8E52-7B96913AA809}" srcOrd="2" destOrd="0" parTransId="{DFDADF14-04E7-4DCE-BFD3-032B994F5E30}" sibTransId="{84C16DD4-4E65-4147-947B-6D840F9EF783}"/>
    <dgm:cxn modelId="{43B2505C-4CA6-40CB-8938-8BB3CF8DF486}" srcId="{8B24986A-07AC-4343-9FFD-74FFFDB528AD}" destId="{209787F4-088D-4477-B3E9-F17F3F3D3485}" srcOrd="4" destOrd="0" parTransId="{EC9D49BE-5460-400E-B7AF-14E18E69678B}" sibTransId="{8CBFB5FB-17A4-45A9-BE86-8D0D6FF2922D}"/>
    <dgm:cxn modelId="{996601AB-767D-46A6-A99C-E8DE0ACEDB39}" srcId="{8B24986A-07AC-4343-9FFD-74FFFDB528AD}" destId="{9BF2B7E4-1D64-494D-AA42-359AD90E9FF5}" srcOrd="1" destOrd="0" parTransId="{B6A66199-7B3D-4CEC-965B-3E9B7CF5D608}" sibTransId="{01B43E7B-07CF-42AF-B0B4-585CE8FDC4F5}"/>
    <dgm:cxn modelId="{6DBF8D32-004E-46A7-868E-6B51CAC84958}" type="presOf" srcId="{3026ABEE-F53D-4A51-9B32-1690388E8DE6}" destId="{45CDCAD9-C9FC-4FCE-893D-59B11AD3FAC5}" srcOrd="0" destOrd="0" presId="urn:microsoft.com/office/officeart/2005/8/layout/cycle3"/>
    <dgm:cxn modelId="{87F02792-2762-442A-AB8D-028CA450BDCA}" type="presOf" srcId="{209787F4-088D-4477-B3E9-F17F3F3D3485}" destId="{0E291233-C743-4038-9733-3C29D2CD140C}" srcOrd="0" destOrd="0" presId="urn:microsoft.com/office/officeart/2005/8/layout/cycle3"/>
    <dgm:cxn modelId="{01358B03-B9A8-4FAB-AF2E-7A5CEA4D5265}" type="presOf" srcId="{8B24986A-07AC-4343-9FFD-74FFFDB528AD}" destId="{F87DBFB4-67B7-4742-AEB3-72F32D7C3145}" srcOrd="0" destOrd="0" presId="urn:microsoft.com/office/officeart/2005/8/layout/cycle3"/>
    <dgm:cxn modelId="{35D266DA-BF34-4EEF-9B95-F1CBAC8C3DC6}" type="presOf" srcId="{9BF2B7E4-1D64-494D-AA42-359AD90E9FF5}" destId="{5D289BB7-4746-4FB2-8205-49A7E6046A2A}" srcOrd="0" destOrd="0" presId="urn:microsoft.com/office/officeart/2005/8/layout/cycle3"/>
    <dgm:cxn modelId="{4024B87A-29B0-41CB-A981-7B7D5893500C}" srcId="{8B24986A-07AC-4343-9FFD-74FFFDB528AD}" destId="{3026ABEE-F53D-4A51-9B32-1690388E8DE6}" srcOrd="3" destOrd="0" parTransId="{41D38BD6-BC65-4719-99BC-9A8842A11B71}" sibTransId="{4EF2C654-90FC-4711-9B87-3A9BA737BE39}"/>
    <dgm:cxn modelId="{0DC1ED40-5085-4E26-AB02-060F1283E9DC}" type="presOf" srcId="{55C4AA61-B907-4DC3-8E52-7B96913AA809}" destId="{7A463044-05BC-48F0-A4B8-CE70384B1DD1}" srcOrd="0" destOrd="0" presId="urn:microsoft.com/office/officeart/2005/8/layout/cycle3"/>
    <dgm:cxn modelId="{4F42CBF3-3186-4BAA-A364-A7A5E37A5F78}" srcId="{8B24986A-07AC-4343-9FFD-74FFFDB528AD}" destId="{F5D6BE4A-83B5-4C50-8FD4-D978A2C93909}" srcOrd="0" destOrd="0" parTransId="{AE16D8B3-B423-4423-A666-DADAD2A25FCE}" sibTransId="{4949C175-2207-43BA-B4D4-62652A3CA4AE}"/>
    <dgm:cxn modelId="{3E59B3EE-7BF8-4E87-B36A-57238045FEA1}" type="presOf" srcId="{4949C175-2207-43BA-B4D4-62652A3CA4AE}" destId="{24AB9491-8827-4345-80DF-BC22C95FC7BF}" srcOrd="0" destOrd="0" presId="urn:microsoft.com/office/officeart/2005/8/layout/cycle3"/>
    <dgm:cxn modelId="{EB10A66B-9F88-4381-830D-B50448775D3F}" type="presOf" srcId="{F5D6BE4A-83B5-4C50-8FD4-D978A2C93909}" destId="{C3BDAD2F-1515-41A8-B121-8647760842D8}" srcOrd="0" destOrd="0" presId="urn:microsoft.com/office/officeart/2005/8/layout/cycle3"/>
    <dgm:cxn modelId="{BE1035E1-B983-4173-9887-1417621D3C5E}" type="presParOf" srcId="{F87DBFB4-67B7-4742-AEB3-72F32D7C3145}" destId="{2DD5DC9F-3A32-4BD6-9E34-1FB6E711EC4B}" srcOrd="0" destOrd="0" presId="urn:microsoft.com/office/officeart/2005/8/layout/cycle3"/>
    <dgm:cxn modelId="{99BCD660-4446-4ECA-9E9A-6D7B533CE564}" type="presParOf" srcId="{2DD5DC9F-3A32-4BD6-9E34-1FB6E711EC4B}" destId="{C3BDAD2F-1515-41A8-B121-8647760842D8}" srcOrd="0" destOrd="0" presId="urn:microsoft.com/office/officeart/2005/8/layout/cycle3"/>
    <dgm:cxn modelId="{F5FB0364-4F3E-4EF6-8918-F9A6208A4001}" type="presParOf" srcId="{2DD5DC9F-3A32-4BD6-9E34-1FB6E711EC4B}" destId="{24AB9491-8827-4345-80DF-BC22C95FC7BF}" srcOrd="1" destOrd="0" presId="urn:microsoft.com/office/officeart/2005/8/layout/cycle3"/>
    <dgm:cxn modelId="{0802AC71-6103-4119-A7D8-CA1014110EF6}" type="presParOf" srcId="{2DD5DC9F-3A32-4BD6-9E34-1FB6E711EC4B}" destId="{5D289BB7-4746-4FB2-8205-49A7E6046A2A}" srcOrd="2" destOrd="0" presId="urn:microsoft.com/office/officeart/2005/8/layout/cycle3"/>
    <dgm:cxn modelId="{62AA22F8-A205-4F1E-BE82-F518EA329693}" type="presParOf" srcId="{2DD5DC9F-3A32-4BD6-9E34-1FB6E711EC4B}" destId="{7A463044-05BC-48F0-A4B8-CE70384B1DD1}" srcOrd="3" destOrd="0" presId="urn:microsoft.com/office/officeart/2005/8/layout/cycle3"/>
    <dgm:cxn modelId="{F72B6B3F-9C58-4D21-B4BA-AD7DFE4064B7}" type="presParOf" srcId="{2DD5DC9F-3A32-4BD6-9E34-1FB6E711EC4B}" destId="{45CDCAD9-C9FC-4FCE-893D-59B11AD3FAC5}" srcOrd="4" destOrd="0" presId="urn:microsoft.com/office/officeart/2005/8/layout/cycle3"/>
    <dgm:cxn modelId="{87037C32-E2E4-4250-B930-4A558969E9F4}" type="presParOf" srcId="{2DD5DC9F-3A32-4BD6-9E34-1FB6E711EC4B}" destId="{0E291233-C743-4038-9733-3C29D2CD140C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B9491-8827-4345-80DF-BC22C95FC7BF}">
      <dsp:nvSpPr>
        <dsp:cNvPr id="0" name=""/>
        <dsp:cNvSpPr/>
      </dsp:nvSpPr>
      <dsp:spPr>
        <a:xfrm>
          <a:off x="1437921" y="-24360"/>
          <a:ext cx="4141995" cy="4141995"/>
        </a:xfrm>
        <a:prstGeom prst="circularArrow">
          <a:avLst>
            <a:gd name="adj1" fmla="val 5544"/>
            <a:gd name="adj2" fmla="val 330680"/>
            <a:gd name="adj3" fmla="val 13792341"/>
            <a:gd name="adj4" fmla="val 17375982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BDAD2F-1515-41A8-B121-8647760842D8}">
      <dsp:nvSpPr>
        <dsp:cNvPr id="0" name=""/>
        <dsp:cNvSpPr/>
      </dsp:nvSpPr>
      <dsp:spPr>
        <a:xfrm>
          <a:off x="2546022" y="817"/>
          <a:ext cx="1925793" cy="9628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Investigar</a:t>
          </a:r>
          <a:endParaRPr lang="es-ES" sz="2100" kern="1200" dirty="0"/>
        </a:p>
      </dsp:txBody>
      <dsp:txXfrm>
        <a:off x="2593027" y="47822"/>
        <a:ext cx="1831783" cy="868886"/>
      </dsp:txXfrm>
    </dsp:sp>
    <dsp:sp modelId="{5D289BB7-4746-4FB2-8205-49A7E6046A2A}">
      <dsp:nvSpPr>
        <dsp:cNvPr id="0" name=""/>
        <dsp:cNvSpPr/>
      </dsp:nvSpPr>
      <dsp:spPr>
        <a:xfrm>
          <a:off x="4225882" y="1221306"/>
          <a:ext cx="1925793" cy="9628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Definir</a:t>
          </a:r>
          <a:endParaRPr lang="es-ES" sz="2100" kern="1200" dirty="0"/>
        </a:p>
      </dsp:txBody>
      <dsp:txXfrm>
        <a:off x="4272887" y="1268311"/>
        <a:ext cx="1831783" cy="868886"/>
      </dsp:txXfrm>
    </dsp:sp>
    <dsp:sp modelId="{7A463044-05BC-48F0-A4B8-CE70384B1DD1}">
      <dsp:nvSpPr>
        <dsp:cNvPr id="0" name=""/>
        <dsp:cNvSpPr/>
      </dsp:nvSpPr>
      <dsp:spPr>
        <a:xfrm>
          <a:off x="3584233" y="3196101"/>
          <a:ext cx="1925793" cy="9628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100" b="0" i="0" kern="1200" dirty="0" smtClean="0"/>
            <a:t>Diseñar</a:t>
          </a:r>
          <a:endParaRPr lang="es-ES" sz="2100" kern="1200" dirty="0"/>
        </a:p>
      </dsp:txBody>
      <dsp:txXfrm>
        <a:off x="3631238" y="3243106"/>
        <a:ext cx="1831783" cy="868886"/>
      </dsp:txXfrm>
    </dsp:sp>
    <dsp:sp modelId="{45CDCAD9-C9FC-4FCE-893D-59B11AD3FAC5}">
      <dsp:nvSpPr>
        <dsp:cNvPr id="0" name=""/>
        <dsp:cNvSpPr/>
      </dsp:nvSpPr>
      <dsp:spPr>
        <a:xfrm>
          <a:off x="1507811" y="3196101"/>
          <a:ext cx="1925793" cy="9628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Obtener</a:t>
          </a:r>
          <a:endParaRPr lang="es-ES" sz="2100" kern="1200" dirty="0"/>
        </a:p>
      </dsp:txBody>
      <dsp:txXfrm>
        <a:off x="1554816" y="3243106"/>
        <a:ext cx="1831783" cy="868886"/>
      </dsp:txXfrm>
    </dsp:sp>
    <dsp:sp modelId="{0E291233-C743-4038-9733-3C29D2CD140C}">
      <dsp:nvSpPr>
        <dsp:cNvPr id="0" name=""/>
        <dsp:cNvSpPr/>
      </dsp:nvSpPr>
      <dsp:spPr>
        <a:xfrm>
          <a:off x="866162" y="1221306"/>
          <a:ext cx="1925793" cy="9628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Financiamiento</a:t>
          </a:r>
          <a:endParaRPr lang="es-ES" sz="2100" kern="1200" dirty="0"/>
        </a:p>
      </dsp:txBody>
      <dsp:txXfrm>
        <a:off x="913167" y="1268311"/>
        <a:ext cx="1831783" cy="868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516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31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8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D7DE-61AE-4BC6-A87E-9454F8FD646E}" type="datetimeFigureOut">
              <a:rPr lang="en-US" smtClean="0"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A0FC-AF95-454C-A4E6-937690C7EE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379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65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1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91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82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084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17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97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42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4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slide" Target="slide23.xml"/><Relationship Id="rId4" Type="http://schemas.openxmlformats.org/officeDocument/2006/relationships/slide" Target="slide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7" Type="http://schemas.openxmlformats.org/officeDocument/2006/relationships/image" Target="../media/image21.jpeg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37.xml"/><Relationship Id="rId4" Type="http://schemas.openxmlformats.org/officeDocument/2006/relationships/slide" Target="slide3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" Target="slide41.xml"/><Relationship Id="rId7" Type="http://schemas.openxmlformats.org/officeDocument/2006/relationships/slide" Target="slide43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slide" Target="slide42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952134"/>
            <a:ext cx="10058400" cy="4482749"/>
          </a:xfrm>
        </p:spPr>
        <p:txBody>
          <a:bodyPr>
            <a:noAutofit/>
          </a:bodyPr>
          <a:lstStyle/>
          <a:p>
            <a:pPr algn="ctr"/>
            <a:r>
              <a:rPr lang="es-EC" sz="2800" dirty="0" smtClean="0"/>
              <a:t/>
            </a:r>
            <a:br>
              <a:rPr lang="es-EC" sz="2800" dirty="0" smtClean="0"/>
            </a:br>
            <a:r>
              <a:rPr lang="es-EC" sz="2800" dirty="0" smtClean="0"/>
              <a:t/>
            </a:r>
            <a:br>
              <a:rPr lang="es-EC" sz="2800" dirty="0" smtClean="0"/>
            </a:br>
            <a:r>
              <a:rPr lang="es-EC" sz="2800" dirty="0"/>
              <a:t/>
            </a:r>
            <a:br>
              <a:rPr lang="es-EC" sz="2800" dirty="0"/>
            </a:br>
            <a:r>
              <a:rPr lang="es-EC" sz="2800" dirty="0" smtClean="0"/>
              <a:t/>
            </a:r>
            <a:br>
              <a:rPr lang="es-EC" sz="2800" dirty="0" smtClean="0"/>
            </a:br>
            <a:r>
              <a:rPr lang="es-EC" sz="2800" dirty="0"/>
              <a:t/>
            </a:r>
            <a:br>
              <a:rPr lang="es-EC" sz="2800" dirty="0"/>
            </a:br>
            <a:r>
              <a:rPr lang="es-EC" sz="2800" dirty="0" smtClean="0"/>
              <a:t/>
            </a:r>
            <a:br>
              <a:rPr lang="es-EC" sz="2800" dirty="0" smtClean="0"/>
            </a:br>
            <a:r>
              <a:rPr lang="es-EC" sz="2800" dirty="0" smtClean="0"/>
              <a:t>UNIVERSIDAD DE LAS FUERZAS ARMADAS ESPE</a:t>
            </a:r>
            <a:br>
              <a:rPr lang="es-EC" sz="2800" dirty="0" smtClean="0"/>
            </a:br>
            <a:r>
              <a:rPr lang="es-EC" sz="2800" dirty="0" smtClean="0"/>
              <a:t/>
            </a:r>
            <a:br>
              <a:rPr lang="es-EC" sz="2800" dirty="0" smtClean="0"/>
            </a:br>
            <a:r>
              <a:rPr lang="es-EC" sz="2800" dirty="0" smtClean="0"/>
              <a:t>VICERRECTORADO DE INVESTIGACIÓN INNOVACIÓN Y TRANSFERENCIA TECNOLÓGICA</a:t>
            </a:r>
            <a:br>
              <a:rPr lang="es-EC" sz="2800" dirty="0" smtClean="0"/>
            </a:br>
            <a:r>
              <a:rPr lang="es-EC" sz="2800" dirty="0"/>
              <a:t/>
            </a:r>
            <a:br>
              <a:rPr lang="es-EC" sz="2800" dirty="0"/>
            </a:br>
            <a:r>
              <a:rPr lang="es-EC" sz="2800" dirty="0" smtClean="0"/>
              <a:t>DIRECCIÓN DE POSGRADOS</a:t>
            </a:r>
            <a:br>
              <a:rPr lang="es-EC" sz="2800" dirty="0" smtClean="0"/>
            </a:br>
            <a:r>
              <a:rPr lang="es-EC" sz="2800" dirty="0" smtClean="0"/>
              <a:t/>
            </a:r>
            <a:br>
              <a:rPr lang="es-EC" sz="2800" dirty="0" smtClean="0"/>
            </a:br>
            <a:r>
              <a:rPr lang="es-EC" sz="2800" dirty="0" smtClean="0"/>
              <a:t/>
            </a:r>
            <a:br>
              <a:rPr lang="es-EC" sz="2800" dirty="0" smtClean="0"/>
            </a:br>
            <a:endParaRPr lang="es-EC" sz="2800" dirty="0"/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s-EC" dirty="0" smtClean="0"/>
          </a:p>
          <a:p>
            <a:pPr algn="ctr"/>
            <a:r>
              <a:rPr lang="es-EC" dirty="0" smtClean="0"/>
              <a:t>SANGOLQUÍ 2016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956" y="655920"/>
            <a:ext cx="4305300" cy="942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326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 ESPECÍFICOS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3627787"/>
          </a:xfrm>
        </p:spPr>
        <p:txBody>
          <a:bodyPr>
            <a:normAutofit/>
          </a:bodyPr>
          <a:lstStyle/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• ANALIZAR EDIFICACIONES CONSTRUIDAS EN EL SECTOR INDÍGENA DE CHIBULEO Y PILAHUÍN</a:t>
            </a:r>
          </a:p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• DETERMINAR EL IMPACTO QUE TIENEN LOS SISTEMAS CONSTRUCTIVOS EMPLEADOS POR CHIBULEOS Y PILAHUINES EN SU IDENTIDAD PATRIMONIAL </a:t>
            </a:r>
          </a:p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• PROPONER UN SISTEMA CONSTRUCTIVO ALTERNATIVO PARA INFRAESTRUCTURA HABITACIONAL EN LAS COMUNIDADES INDÍGENAS DE LA PROVINCIA DE TUNGURAHUA</a:t>
            </a:r>
          </a:p>
          <a:p>
            <a:endParaRPr lang="es-EC" i="1" dirty="0" smtClean="0"/>
          </a:p>
        </p:txBody>
      </p:sp>
      <p:sp>
        <p:nvSpPr>
          <p:cNvPr id="8" name="Botón de acción: Inicio 7">
            <a:hlinkClick r:id="rId2" action="ppaction://hlinksldjump" highlightClick="1"/>
          </p:cNvPr>
          <p:cNvSpPr/>
          <p:nvPr/>
        </p:nvSpPr>
        <p:spPr>
          <a:xfrm>
            <a:off x="9195513" y="5589431"/>
            <a:ext cx="811369" cy="5022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Botón de acción: Hacia delante o Siguiente 8">
            <a:hlinkClick r:id="" action="ppaction://hlinkshowjump?jump=nextslide" highlightClick="1"/>
          </p:cNvPr>
          <p:cNvSpPr/>
          <p:nvPr/>
        </p:nvSpPr>
        <p:spPr>
          <a:xfrm>
            <a:off x="11062948" y="5589431"/>
            <a:ext cx="811369" cy="5022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10148549" y="5589431"/>
            <a:ext cx="811369" cy="5022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4001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5917" y="1986614"/>
            <a:ext cx="10058400" cy="1450757"/>
          </a:xfrm>
        </p:spPr>
        <p:txBody>
          <a:bodyPr/>
          <a:lstStyle/>
          <a:p>
            <a:r>
              <a:rPr lang="es-EC" dirty="0" smtClean="0"/>
              <a:t>CAPÍTULO 2</a:t>
            </a:r>
            <a:br>
              <a:rPr lang="es-EC" dirty="0" smtClean="0"/>
            </a:br>
            <a:r>
              <a:rPr lang="es-EC" dirty="0" smtClean="0"/>
              <a:t>MARCO TEÓRICO</a:t>
            </a:r>
            <a:endParaRPr lang="es-EC" dirty="0"/>
          </a:p>
        </p:txBody>
      </p:sp>
      <p:sp>
        <p:nvSpPr>
          <p:cNvPr id="3" name="Botón de acción: Inicio 2">
            <a:hlinkClick r:id="rId2" action="ppaction://hlinksldjump" highlightClick="1"/>
          </p:cNvPr>
          <p:cNvSpPr/>
          <p:nvPr/>
        </p:nvSpPr>
        <p:spPr>
          <a:xfrm>
            <a:off x="10135673" y="5589431"/>
            <a:ext cx="811369" cy="5022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11062948" y="5589431"/>
            <a:ext cx="811369" cy="5022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5546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FUNDAMENTACIÓN FILOSÓFICA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10232" y="3084033"/>
            <a:ext cx="10058400" cy="1158724"/>
          </a:xfrm>
        </p:spPr>
        <p:txBody>
          <a:bodyPr>
            <a:normAutofit/>
          </a:bodyPr>
          <a:lstStyle/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ENFOQUE CUANTITATIVO POSITIVISTA</a:t>
            </a:r>
          </a:p>
          <a:p>
            <a:endParaRPr lang="es-EC" i="1" dirty="0" smtClean="0"/>
          </a:p>
        </p:txBody>
      </p:sp>
      <p:sp>
        <p:nvSpPr>
          <p:cNvPr id="8" name="Botón de acción: Inicio 7">
            <a:hlinkClick r:id="rId2" action="ppaction://hlinksldjump" highlightClick="1"/>
          </p:cNvPr>
          <p:cNvSpPr/>
          <p:nvPr/>
        </p:nvSpPr>
        <p:spPr>
          <a:xfrm>
            <a:off x="9195513" y="5589431"/>
            <a:ext cx="811369" cy="5022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Botón de acción: Hacia delante o Siguiente 8">
            <a:hlinkClick r:id="" action="ppaction://hlinkshowjump?jump=nextslide" highlightClick="1"/>
          </p:cNvPr>
          <p:cNvSpPr/>
          <p:nvPr/>
        </p:nvSpPr>
        <p:spPr>
          <a:xfrm>
            <a:off x="11062948" y="5589431"/>
            <a:ext cx="811369" cy="5022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10148549" y="5589431"/>
            <a:ext cx="811369" cy="5022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26" name="Picture 2" descr="http://trainingcampnea.com/wp-content/uploads/2015/07/Encuesta-C%C3%B3digo-Pe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873" y="2363694"/>
            <a:ext cx="3484608" cy="261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5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SUPERORDINACIÓN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</p:txBody>
      </p:sp>
      <p:sp>
        <p:nvSpPr>
          <p:cNvPr id="8" name="Botón de acción: Inicio 7">
            <a:hlinkClick r:id="rId2" action="ppaction://hlinksldjump" highlightClick="1"/>
          </p:cNvPr>
          <p:cNvSpPr/>
          <p:nvPr/>
        </p:nvSpPr>
        <p:spPr>
          <a:xfrm>
            <a:off x="9195513" y="5589431"/>
            <a:ext cx="811369" cy="5022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Botón de acción: Hacia delante o Siguiente 8">
            <a:hlinkClick r:id="" action="ppaction://hlinkshowjump?jump=nextslide" highlightClick="1"/>
          </p:cNvPr>
          <p:cNvSpPr/>
          <p:nvPr/>
        </p:nvSpPr>
        <p:spPr>
          <a:xfrm>
            <a:off x="11062948" y="5589431"/>
            <a:ext cx="811369" cy="5022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10148549" y="5589431"/>
            <a:ext cx="811369" cy="5022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1" name="Imagen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692" y="1845734"/>
            <a:ext cx="4981575" cy="4076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361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SUBORDINACIÓN DE LA VARIABLE INDEPENDIENTE</a:t>
            </a:r>
            <a:endParaRPr lang="es-EC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</p:txBody>
      </p:sp>
      <p:sp>
        <p:nvSpPr>
          <p:cNvPr id="8" name="Botón de acción: Inicio 7">
            <a:hlinkClick r:id="rId2" action="ppaction://hlinksldjump" highlightClick="1"/>
          </p:cNvPr>
          <p:cNvSpPr/>
          <p:nvPr/>
        </p:nvSpPr>
        <p:spPr>
          <a:xfrm>
            <a:off x="9195513" y="5589431"/>
            <a:ext cx="811369" cy="5022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Botón de acción: Hacia delante o Siguiente 8">
            <a:hlinkClick r:id="" action="ppaction://hlinkshowjump?jump=nextslide" highlightClick="1"/>
          </p:cNvPr>
          <p:cNvSpPr/>
          <p:nvPr/>
        </p:nvSpPr>
        <p:spPr>
          <a:xfrm>
            <a:off x="11062948" y="5589431"/>
            <a:ext cx="811369" cy="5022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10148549" y="5589431"/>
            <a:ext cx="811369" cy="5022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1" name="Imagen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8"/>
          <a:stretch/>
        </p:blipFill>
        <p:spPr bwMode="auto">
          <a:xfrm>
            <a:off x="3674110" y="2052426"/>
            <a:ext cx="4904740" cy="3609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94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SUBORDINACIÓN DE LA VARIABLE DEPENDIENTE</a:t>
            </a:r>
            <a:endParaRPr lang="es-EC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</p:txBody>
      </p:sp>
      <p:sp>
        <p:nvSpPr>
          <p:cNvPr id="8" name="Botón de acción: Inicio 7">
            <a:hlinkClick r:id="rId2" action="ppaction://hlinksldjump" highlightClick="1"/>
          </p:cNvPr>
          <p:cNvSpPr/>
          <p:nvPr/>
        </p:nvSpPr>
        <p:spPr>
          <a:xfrm>
            <a:off x="9195513" y="5589431"/>
            <a:ext cx="811369" cy="5022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Botón de acción: Hacia delante o Siguiente 8">
            <a:hlinkClick r:id="" action="ppaction://hlinkshowjump?jump=nextslide" highlightClick="1"/>
          </p:cNvPr>
          <p:cNvSpPr/>
          <p:nvPr/>
        </p:nvSpPr>
        <p:spPr>
          <a:xfrm>
            <a:off x="11062948" y="5589431"/>
            <a:ext cx="811369" cy="5022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10148549" y="5589431"/>
            <a:ext cx="811369" cy="5022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" name="Imagen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517" y="2304521"/>
            <a:ext cx="3971925" cy="3105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861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HIPÓTESIS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3627787"/>
          </a:xfrm>
        </p:spPr>
        <p:txBody>
          <a:bodyPr>
            <a:normAutofit/>
          </a:bodyPr>
          <a:lstStyle/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IMPLEMENTAR UN SISTEMA CONSTRUCTIVO ALTERNATIVO DE VIVIENDA EN EL SECTOR INDÍGENA, UTILIZANDO MATERIALES ENDÉMICOS DEL SECTOR Y LOS CONOCIDOS ANCESTRALMENTE, CONTRIBUYE A REVALORIZAR LA IDENTIDAD PATRIMONIAL DE LAS COMUNIDADES INDÍGENAS DE TUNGURAHUA.</a:t>
            </a:r>
          </a:p>
          <a:p>
            <a:endParaRPr lang="es-EC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VARIABLE INDEPENDIENTE: SISTEMA CONSTRUCTIVO ALTERNATIVO</a:t>
            </a:r>
          </a:p>
          <a:p>
            <a:r>
              <a:rPr lang="es-EC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VARIABLE DEPENDIENTE: IDENTIDAD PATRIMONIAL</a:t>
            </a:r>
          </a:p>
          <a:p>
            <a:endParaRPr lang="es-EC" i="1" dirty="0" smtClean="0"/>
          </a:p>
        </p:txBody>
      </p:sp>
      <p:sp>
        <p:nvSpPr>
          <p:cNvPr id="8" name="Botón de acción: Inicio 7">
            <a:hlinkClick r:id="rId2" action="ppaction://hlinksldjump" highlightClick="1"/>
          </p:cNvPr>
          <p:cNvSpPr/>
          <p:nvPr/>
        </p:nvSpPr>
        <p:spPr>
          <a:xfrm>
            <a:off x="9195513" y="5589431"/>
            <a:ext cx="811369" cy="5022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Botón de acción: Hacia delante o Siguiente 8">
            <a:hlinkClick r:id="" action="ppaction://hlinkshowjump?jump=nextslide" highlightClick="1"/>
          </p:cNvPr>
          <p:cNvSpPr/>
          <p:nvPr/>
        </p:nvSpPr>
        <p:spPr>
          <a:xfrm>
            <a:off x="11062948" y="5589431"/>
            <a:ext cx="811369" cy="5022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10148549" y="5589431"/>
            <a:ext cx="811369" cy="5022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715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5917" y="1986614"/>
            <a:ext cx="10058400" cy="1450757"/>
          </a:xfrm>
        </p:spPr>
        <p:txBody>
          <a:bodyPr/>
          <a:lstStyle/>
          <a:p>
            <a:r>
              <a:rPr lang="es-EC" dirty="0" smtClean="0"/>
              <a:t>CAPÍTULO 3</a:t>
            </a:r>
            <a:br>
              <a:rPr lang="es-EC" dirty="0" smtClean="0"/>
            </a:br>
            <a:r>
              <a:rPr lang="es-EC" dirty="0" smtClean="0"/>
              <a:t>METODOLOGÍA</a:t>
            </a:r>
            <a:endParaRPr lang="es-EC" dirty="0"/>
          </a:p>
        </p:txBody>
      </p:sp>
      <p:sp>
        <p:nvSpPr>
          <p:cNvPr id="3" name="Botón de acción: Inicio 2">
            <a:hlinkClick r:id="rId2" action="ppaction://hlinksldjump" highlightClick="1"/>
          </p:cNvPr>
          <p:cNvSpPr/>
          <p:nvPr/>
        </p:nvSpPr>
        <p:spPr>
          <a:xfrm>
            <a:off x="10135673" y="5589431"/>
            <a:ext cx="811369" cy="5022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11062948" y="5589431"/>
            <a:ext cx="811369" cy="5022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4029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MODALIDADES DE INVESTIGACIÓN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3924002"/>
          </a:xfrm>
        </p:spPr>
        <p:txBody>
          <a:bodyPr>
            <a:normAutofit/>
          </a:bodyPr>
          <a:lstStyle/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• DOCUMENTAL Y BIBLIOGRÁFICA                        • DE CAMPO  </a:t>
            </a:r>
          </a:p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i="1" dirty="0" smtClean="0"/>
          </a:p>
          <a:p>
            <a:endParaRPr lang="es-EC" i="1" dirty="0"/>
          </a:p>
          <a:p>
            <a:endParaRPr lang="es-EC" i="1" dirty="0" smtClean="0"/>
          </a:p>
          <a:p>
            <a:endParaRPr lang="es-EC" i="1" dirty="0"/>
          </a:p>
          <a:p>
            <a:endParaRPr lang="es-EC" i="1" dirty="0" smtClean="0"/>
          </a:p>
          <a:p>
            <a:endParaRPr lang="es-EC" i="1" dirty="0" smtClean="0"/>
          </a:p>
        </p:txBody>
      </p:sp>
      <p:sp>
        <p:nvSpPr>
          <p:cNvPr id="8" name="Botón de acción: Inicio 7">
            <a:hlinkClick r:id="rId2" action="ppaction://hlinksldjump" highlightClick="1"/>
          </p:cNvPr>
          <p:cNvSpPr/>
          <p:nvPr/>
        </p:nvSpPr>
        <p:spPr>
          <a:xfrm>
            <a:off x="9195513" y="5589431"/>
            <a:ext cx="811369" cy="5022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Botón de acción: Hacia delante o Siguiente 8">
            <a:hlinkClick r:id="" action="ppaction://hlinkshowjump?jump=nextslide" highlightClick="1"/>
          </p:cNvPr>
          <p:cNvSpPr/>
          <p:nvPr/>
        </p:nvSpPr>
        <p:spPr>
          <a:xfrm>
            <a:off x="11062948" y="5589431"/>
            <a:ext cx="811369" cy="5022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10148549" y="5589431"/>
            <a:ext cx="811369" cy="5022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786576"/>
            <a:ext cx="3150000" cy="2520000"/>
          </a:xfrm>
          <a:prstGeom prst="rect">
            <a:avLst/>
          </a:prstGeom>
        </p:spPr>
      </p:pic>
      <p:pic>
        <p:nvPicPr>
          <p:cNvPr id="1030" name="Picture 6" descr="Niños de Pilahuin Ambato Tungurah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926" y="2786576"/>
            <a:ext cx="336976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1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NIVELES DE INVESTIGACIÓN</a:t>
            </a:r>
            <a:endParaRPr lang="es-EC" dirty="0"/>
          </a:p>
        </p:txBody>
      </p:sp>
      <p:sp>
        <p:nvSpPr>
          <p:cNvPr id="8" name="Botón de acción: Inicio 7">
            <a:hlinkClick r:id="rId2" action="ppaction://hlinksldjump" highlightClick="1"/>
          </p:cNvPr>
          <p:cNvSpPr/>
          <p:nvPr/>
        </p:nvSpPr>
        <p:spPr>
          <a:xfrm>
            <a:off x="9195513" y="5589431"/>
            <a:ext cx="811369" cy="5022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Botón de acción: Hacia delante o Siguiente 8">
            <a:hlinkClick r:id="" action="ppaction://hlinkshowjump?jump=nextslide" highlightClick="1"/>
          </p:cNvPr>
          <p:cNvSpPr/>
          <p:nvPr/>
        </p:nvSpPr>
        <p:spPr>
          <a:xfrm>
            <a:off x="11062948" y="5589431"/>
            <a:ext cx="811369" cy="5022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10148549" y="5589431"/>
            <a:ext cx="811369" cy="5022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50" name="Picture 2" descr="http://www.marthadebayle.com/wp-content/uploads/2014/01/ExplorandoTuParejaW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312" y="2936020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contenido 2"/>
          <p:cNvSpPr txBox="1">
            <a:spLocks/>
          </p:cNvSpPr>
          <p:nvPr/>
        </p:nvSpPr>
        <p:spPr>
          <a:xfrm>
            <a:off x="1410232" y="1665429"/>
            <a:ext cx="10058400" cy="392400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• EXPLORATORIA                                                        • DESCRIPTIVA</a:t>
            </a:r>
            <a:endParaRPr lang="es-EC" i="1" dirty="0" smtClean="0"/>
          </a:p>
        </p:txBody>
      </p:sp>
      <p:pic>
        <p:nvPicPr>
          <p:cNvPr id="2052" name="Picture 4" descr="http://2.bp.blogspot.com/-6UTSzwCD_Es/T9GcSuIrebI/AAAAAAAAACA/tf9mm_UpniA/s1600/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280" y="2809833"/>
            <a:ext cx="3151764" cy="250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C" sz="2800" dirty="0" smtClean="0"/>
              <a:t/>
            </a:r>
            <a:br>
              <a:rPr lang="es-EC" sz="2800" dirty="0" smtClean="0"/>
            </a:br>
            <a:r>
              <a:rPr lang="es-EC" sz="2800" dirty="0"/>
              <a:t/>
            </a:r>
            <a:br>
              <a:rPr lang="es-EC" sz="2800" dirty="0"/>
            </a:br>
            <a:r>
              <a:rPr lang="es-EC" sz="2800" dirty="0" smtClean="0"/>
              <a:t/>
            </a:r>
            <a:br>
              <a:rPr lang="es-EC" sz="2800" dirty="0" smtClean="0"/>
            </a:br>
            <a:r>
              <a:rPr lang="es-EC" sz="2800" dirty="0"/>
              <a:t/>
            </a:r>
            <a:br>
              <a:rPr lang="es-EC" sz="2800" dirty="0"/>
            </a:br>
            <a:r>
              <a:rPr lang="es-EC" sz="2800" dirty="0" smtClean="0"/>
              <a:t>TESIS PREVIO A LA OBTENCIÓN DEL TÍTULO DE MAGÍSTER EN ADMINISTRACIÓN DE LA CONSTRUCCIÓN</a:t>
            </a:r>
            <a:br>
              <a:rPr lang="es-EC" sz="2800" dirty="0" smtClean="0"/>
            </a:br>
            <a:r>
              <a:rPr lang="es-EC" sz="2800" dirty="0"/>
              <a:t/>
            </a:r>
            <a:br>
              <a:rPr lang="es-EC" sz="2800" dirty="0"/>
            </a:br>
            <a:r>
              <a:rPr lang="es-EC" sz="2800" dirty="0" smtClean="0"/>
              <a:t>“SISTEMA CONSTRUCTIVO ALTERNATIVO PARA VIVIENDAS EN LAS COMUNIDADES INDÍGENAS DE TUNGURAHUA”</a:t>
            </a:r>
            <a:br>
              <a:rPr lang="es-EC" sz="2800" dirty="0" smtClean="0"/>
            </a:br>
            <a:endParaRPr lang="es-EC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C" dirty="0" smtClean="0"/>
              <a:t>AUTORES: Ing. Diego chérrez gavilanes</a:t>
            </a:r>
          </a:p>
          <a:p>
            <a:r>
              <a:rPr lang="es-EC" dirty="0" smtClean="0"/>
              <a:t>	     Ing. Francisco Suárez abril</a:t>
            </a:r>
          </a:p>
          <a:p>
            <a:r>
              <a:rPr lang="es-EC" dirty="0" smtClean="0"/>
              <a:t>Directora: ing. Verónica rea, MDI. MITE.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956" y="655920"/>
            <a:ext cx="4305300" cy="942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265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POBLACIÓN Y MUESTRA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3627787"/>
          </a:xfrm>
        </p:spPr>
        <p:txBody>
          <a:bodyPr>
            <a:normAutofit/>
          </a:bodyPr>
          <a:lstStyle/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POBLACIÓN: 5.502 FAMILIAS</a:t>
            </a:r>
          </a:p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MUESTRA: 166 FAMILIAS A SER ENCUESTADAS</a:t>
            </a:r>
          </a:p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i="1" dirty="0" smtClean="0"/>
          </a:p>
          <a:p>
            <a:endParaRPr lang="es-EC" i="1" dirty="0"/>
          </a:p>
          <a:p>
            <a:endParaRPr lang="es-EC" i="1" dirty="0" smtClean="0"/>
          </a:p>
          <a:p>
            <a:endParaRPr lang="es-EC" i="1" dirty="0"/>
          </a:p>
          <a:p>
            <a:endParaRPr lang="es-EC" i="1" dirty="0" smtClean="0"/>
          </a:p>
        </p:txBody>
      </p:sp>
      <p:sp>
        <p:nvSpPr>
          <p:cNvPr id="8" name="Botón de acción: Inicio 7">
            <a:hlinkClick r:id="rId2" action="ppaction://hlinksldjump" highlightClick="1"/>
          </p:cNvPr>
          <p:cNvSpPr/>
          <p:nvPr/>
        </p:nvSpPr>
        <p:spPr>
          <a:xfrm>
            <a:off x="9195513" y="5589431"/>
            <a:ext cx="811369" cy="5022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Botón de acción: Hacia delante o Siguiente 8">
            <a:hlinkClick r:id="" action="ppaction://hlinkshowjump?jump=nextslide" highlightClick="1"/>
          </p:cNvPr>
          <p:cNvSpPr/>
          <p:nvPr/>
        </p:nvSpPr>
        <p:spPr>
          <a:xfrm>
            <a:off x="11062948" y="5589431"/>
            <a:ext cx="811369" cy="5022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10148549" y="5589431"/>
            <a:ext cx="811369" cy="5022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775" y="2982640"/>
            <a:ext cx="207645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2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dirty="0" smtClean="0"/>
              <a:t>OPERACIONALIZACIÓN DE VARIABLES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3627787"/>
          </a:xfrm>
        </p:spPr>
        <p:txBody>
          <a:bodyPr>
            <a:normAutofit/>
          </a:bodyPr>
          <a:lstStyle/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s-419" dirty="0" smtClean="0">
                <a:latin typeface="Calibri" panose="020F0502020204030204" pitchFamily="34" charset="0"/>
                <a:cs typeface="Calibri" panose="020F0502020204030204" pitchFamily="34" charset="0"/>
              </a:rPr>
              <a:t> VARIABLE INDEPENDIENTE: SISTEMA CONSTRUCTIVO ALTERNATIVO</a:t>
            </a:r>
          </a:p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s-419" dirty="0" smtClean="0">
                <a:latin typeface="Calibri" panose="020F0502020204030204" pitchFamily="34" charset="0"/>
                <a:cs typeface="Calibri" panose="020F0502020204030204" pitchFamily="34" charset="0"/>
              </a:rPr>
              <a:t> VARIABLE</a:t>
            </a:r>
            <a:r>
              <a:rPr lang="es-41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419" dirty="0" smtClean="0">
                <a:latin typeface="Calibri" panose="020F0502020204030204" pitchFamily="34" charset="0"/>
                <a:cs typeface="Calibri" panose="020F0502020204030204" pitchFamily="34" charset="0"/>
              </a:rPr>
              <a:t>DEPENDIENTE: IDENTIDAD PATRIMONIAL</a:t>
            </a:r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i="1" dirty="0" smtClean="0"/>
          </a:p>
          <a:p>
            <a:endParaRPr lang="es-EC" i="1" dirty="0"/>
          </a:p>
          <a:p>
            <a:endParaRPr lang="es-EC" i="1" dirty="0" smtClean="0"/>
          </a:p>
          <a:p>
            <a:endParaRPr lang="es-EC" i="1" dirty="0"/>
          </a:p>
          <a:p>
            <a:endParaRPr lang="es-EC" i="1" dirty="0" smtClean="0"/>
          </a:p>
        </p:txBody>
      </p:sp>
      <p:sp>
        <p:nvSpPr>
          <p:cNvPr id="8" name="Botón de acción: Inicio 7">
            <a:hlinkClick r:id="rId2" action="ppaction://hlinksldjump" highlightClick="1"/>
          </p:cNvPr>
          <p:cNvSpPr/>
          <p:nvPr/>
        </p:nvSpPr>
        <p:spPr>
          <a:xfrm>
            <a:off x="9195513" y="5589431"/>
            <a:ext cx="811369" cy="5022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Botón de acción: Hacia delante o Siguiente 8">
            <a:hlinkClick r:id="" action="ppaction://hlinkshowjump?jump=nextslide" highlightClick="1"/>
          </p:cNvPr>
          <p:cNvSpPr/>
          <p:nvPr/>
        </p:nvSpPr>
        <p:spPr>
          <a:xfrm>
            <a:off x="11062948" y="5589431"/>
            <a:ext cx="811369" cy="5022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10148549" y="5589431"/>
            <a:ext cx="811369" cy="5022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3096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dirty="0" smtClean="0"/>
              <a:t>PLAN DE RECOLECCIÓN Y PROCESAMIENTO DE INFORMACIÓN</a:t>
            </a:r>
            <a:endParaRPr lang="es-EC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3627787"/>
          </a:xfrm>
        </p:spPr>
        <p:txBody>
          <a:bodyPr>
            <a:normAutofit/>
          </a:bodyPr>
          <a:lstStyle/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INSTRUMENTO: </a:t>
            </a:r>
            <a:r>
              <a:rPr lang="es-EC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ENCUESTA</a:t>
            </a:r>
          </a:p>
          <a:p>
            <a:endParaRPr lang="es-EC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RESPONSABLE: </a:t>
            </a:r>
            <a:r>
              <a:rPr lang="es-EC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ENCUESTADOR</a:t>
            </a:r>
          </a:p>
          <a:p>
            <a:endParaRPr lang="es-EC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TABULACIÓN: </a:t>
            </a:r>
            <a:r>
              <a:rPr lang="es-EC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HOJAS ELECTRÓNICAS</a:t>
            </a:r>
          </a:p>
          <a:p>
            <a:endParaRPr lang="es-EC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VISUALIZACIÓN: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GRÁFICOS TIPO PASTEL</a:t>
            </a:r>
          </a:p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i="1" dirty="0" smtClean="0"/>
          </a:p>
          <a:p>
            <a:endParaRPr lang="es-EC" i="1" dirty="0"/>
          </a:p>
          <a:p>
            <a:endParaRPr lang="es-EC" i="1" dirty="0" smtClean="0"/>
          </a:p>
          <a:p>
            <a:endParaRPr lang="es-EC" i="1" dirty="0"/>
          </a:p>
          <a:p>
            <a:endParaRPr lang="es-EC" i="1" dirty="0" smtClean="0"/>
          </a:p>
        </p:txBody>
      </p:sp>
      <p:sp>
        <p:nvSpPr>
          <p:cNvPr id="8" name="Botón de acción: Inicio 7">
            <a:hlinkClick r:id="rId2" action="ppaction://hlinksldjump" highlightClick="1"/>
          </p:cNvPr>
          <p:cNvSpPr/>
          <p:nvPr/>
        </p:nvSpPr>
        <p:spPr>
          <a:xfrm>
            <a:off x="9195513" y="5589431"/>
            <a:ext cx="811369" cy="5022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Botón de acción: Hacia delante o Siguiente 8">
            <a:hlinkClick r:id="" action="ppaction://hlinkshowjump?jump=nextslide" highlightClick="1"/>
          </p:cNvPr>
          <p:cNvSpPr/>
          <p:nvPr/>
        </p:nvSpPr>
        <p:spPr>
          <a:xfrm>
            <a:off x="11062948" y="5589431"/>
            <a:ext cx="811369" cy="5022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10148549" y="5589431"/>
            <a:ext cx="811369" cy="5022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63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5917" y="1986614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CAPÍTULO 4</a:t>
            </a:r>
            <a:br>
              <a:rPr lang="es-EC" dirty="0" smtClean="0"/>
            </a:br>
            <a:r>
              <a:rPr lang="es-EC" dirty="0" smtClean="0"/>
              <a:t>ANÁLISIS E INTERPRETACIÓN DE RESULTADOS</a:t>
            </a:r>
            <a:endParaRPr lang="es-EC" dirty="0"/>
          </a:p>
        </p:txBody>
      </p:sp>
      <p:sp>
        <p:nvSpPr>
          <p:cNvPr id="3" name="Botón de acción: Inicio 2">
            <a:hlinkClick r:id="rId2" action="ppaction://hlinksldjump" highlightClick="1"/>
          </p:cNvPr>
          <p:cNvSpPr/>
          <p:nvPr/>
        </p:nvSpPr>
        <p:spPr>
          <a:xfrm>
            <a:off x="10135673" y="5589431"/>
            <a:ext cx="811369" cy="5022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11062948" y="5589431"/>
            <a:ext cx="811369" cy="5022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796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ANÁLISIS E INTERPRETACIÓN DE LOS RESULTADOS DE LAS ENCUESTAS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3627787"/>
          </a:xfrm>
        </p:spPr>
        <p:txBody>
          <a:bodyPr>
            <a:normAutofit/>
          </a:bodyPr>
          <a:lstStyle/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i="1" dirty="0" smtClean="0"/>
          </a:p>
          <a:p>
            <a:endParaRPr lang="es-EC" i="1" dirty="0"/>
          </a:p>
          <a:p>
            <a:endParaRPr lang="es-EC" i="1" dirty="0" smtClean="0"/>
          </a:p>
          <a:p>
            <a:endParaRPr lang="es-EC" i="1" dirty="0"/>
          </a:p>
          <a:p>
            <a:endParaRPr lang="es-EC" i="1" dirty="0" smtClean="0"/>
          </a:p>
        </p:txBody>
      </p:sp>
      <p:sp>
        <p:nvSpPr>
          <p:cNvPr id="8" name="Botón de acción: Inicio 7">
            <a:hlinkClick r:id="rId2" action="ppaction://hlinksldjump" highlightClick="1"/>
          </p:cNvPr>
          <p:cNvSpPr/>
          <p:nvPr/>
        </p:nvSpPr>
        <p:spPr>
          <a:xfrm>
            <a:off x="9195513" y="5589431"/>
            <a:ext cx="811369" cy="5022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Botón de acción: Hacia delante o Siguiente 8">
            <a:hlinkClick r:id="" action="ppaction://hlinkshowjump?jump=nextslide" highlightClick="1"/>
          </p:cNvPr>
          <p:cNvSpPr/>
          <p:nvPr/>
        </p:nvSpPr>
        <p:spPr>
          <a:xfrm>
            <a:off x="11062948" y="5589431"/>
            <a:ext cx="811369" cy="5022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10148549" y="5589431"/>
            <a:ext cx="811369" cy="5022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" name="Imagen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12500" r="8333" b="7986"/>
          <a:stretch/>
        </p:blipFill>
        <p:spPr bwMode="auto">
          <a:xfrm>
            <a:off x="6679582" y="2594409"/>
            <a:ext cx="3609975" cy="2130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509" y="2749983"/>
            <a:ext cx="417195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0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VERIFICACIÓN DE LA HIPÓTESIS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3627787"/>
          </a:xfrm>
        </p:spPr>
        <p:txBody>
          <a:bodyPr>
            <a:normAutofit/>
          </a:bodyPr>
          <a:lstStyle/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i="1" dirty="0" smtClean="0"/>
          </a:p>
          <a:p>
            <a:endParaRPr lang="es-EC" i="1" dirty="0"/>
          </a:p>
          <a:p>
            <a:endParaRPr lang="es-EC" i="1" dirty="0" smtClean="0"/>
          </a:p>
          <a:p>
            <a:endParaRPr lang="es-EC" i="1" dirty="0"/>
          </a:p>
          <a:p>
            <a:endParaRPr lang="es-EC" i="1" dirty="0" smtClean="0"/>
          </a:p>
        </p:txBody>
      </p:sp>
      <p:sp>
        <p:nvSpPr>
          <p:cNvPr id="8" name="Botón de acción: Inicio 7">
            <a:hlinkClick r:id="rId2" action="ppaction://hlinksldjump" highlightClick="1"/>
          </p:cNvPr>
          <p:cNvSpPr/>
          <p:nvPr/>
        </p:nvSpPr>
        <p:spPr>
          <a:xfrm>
            <a:off x="9195513" y="5589431"/>
            <a:ext cx="811369" cy="5022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Botón de acción: Hacia delante o Siguiente 8">
            <a:hlinkClick r:id="" action="ppaction://hlinkshowjump?jump=nextslide" highlightClick="1"/>
          </p:cNvPr>
          <p:cNvSpPr/>
          <p:nvPr/>
        </p:nvSpPr>
        <p:spPr>
          <a:xfrm>
            <a:off x="11062948" y="5589431"/>
            <a:ext cx="811369" cy="5022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10148549" y="5589431"/>
            <a:ext cx="811369" cy="5022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Rectángulo 3"/>
          <p:cNvSpPr/>
          <p:nvPr/>
        </p:nvSpPr>
        <p:spPr>
          <a:xfrm>
            <a:off x="4200311" y="1847952"/>
            <a:ext cx="3852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PREDOMINA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6" name="Picture 2" descr="http://www.cthnavarra.com/web/CTH/productos/Imagenes/Producto_Hormigones-EHE_Imagen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68" y="3078657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ubvoleibolzaragoza.net/paharos/IMG/ladrillo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249" y="3120845"/>
            <a:ext cx="33337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orteporlaser.net/images/alumin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798" y="3049301"/>
            <a:ext cx="3478834" cy="231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25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3627787"/>
          </a:xfrm>
        </p:spPr>
        <p:txBody>
          <a:bodyPr>
            <a:normAutofit/>
          </a:bodyPr>
          <a:lstStyle/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i="1" dirty="0" smtClean="0"/>
          </a:p>
          <a:p>
            <a:endParaRPr lang="es-EC" i="1" dirty="0"/>
          </a:p>
          <a:p>
            <a:endParaRPr lang="es-EC" i="1" dirty="0" smtClean="0"/>
          </a:p>
          <a:p>
            <a:endParaRPr lang="es-EC" i="1" dirty="0"/>
          </a:p>
          <a:p>
            <a:endParaRPr lang="es-EC" i="1" dirty="0" smtClean="0"/>
          </a:p>
        </p:txBody>
      </p:sp>
      <p:sp>
        <p:nvSpPr>
          <p:cNvPr id="8" name="Botón de acción: Inicio 7">
            <a:hlinkClick r:id="rId2" action="ppaction://hlinksldjump" highlightClick="1"/>
          </p:cNvPr>
          <p:cNvSpPr/>
          <p:nvPr/>
        </p:nvSpPr>
        <p:spPr>
          <a:xfrm>
            <a:off x="9195513" y="5589431"/>
            <a:ext cx="811369" cy="5022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Botón de acción: Hacia delante o Siguiente 8">
            <a:hlinkClick r:id="" action="ppaction://hlinkshowjump?jump=nextslide" highlightClick="1"/>
          </p:cNvPr>
          <p:cNvSpPr/>
          <p:nvPr/>
        </p:nvSpPr>
        <p:spPr>
          <a:xfrm>
            <a:off x="11062948" y="5589431"/>
            <a:ext cx="811369" cy="5022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10148549" y="5589431"/>
            <a:ext cx="811369" cy="5022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50" name="Picture 2" descr="http://fuerza.com.mx/wp-content/uploads/2013/01/VIVIEN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530" y="3504883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4429834" y="2213643"/>
            <a:ext cx="2957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GENERAR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542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5917" y="1986614"/>
            <a:ext cx="10058400" cy="1450757"/>
          </a:xfrm>
        </p:spPr>
        <p:txBody>
          <a:bodyPr/>
          <a:lstStyle/>
          <a:p>
            <a:r>
              <a:rPr lang="es-EC" dirty="0" smtClean="0"/>
              <a:t>CAPÍTULO 5</a:t>
            </a:r>
            <a:br>
              <a:rPr lang="es-EC" dirty="0" smtClean="0"/>
            </a:br>
            <a:r>
              <a:rPr lang="es-EC" dirty="0" smtClean="0"/>
              <a:t>PROPUESTA</a:t>
            </a:r>
            <a:endParaRPr lang="es-EC" dirty="0"/>
          </a:p>
        </p:txBody>
      </p:sp>
      <p:sp>
        <p:nvSpPr>
          <p:cNvPr id="3" name="Botón de acción: Inicio 2">
            <a:hlinkClick r:id="rId2" action="ppaction://hlinksldjump" highlightClick="1"/>
          </p:cNvPr>
          <p:cNvSpPr/>
          <p:nvPr/>
        </p:nvSpPr>
        <p:spPr>
          <a:xfrm>
            <a:off x="10135673" y="5589431"/>
            <a:ext cx="811369" cy="5022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11062948" y="5589431"/>
            <a:ext cx="811369" cy="5022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5334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OBJETIVO GENERAL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3627787"/>
          </a:xfrm>
        </p:spPr>
        <p:txBody>
          <a:bodyPr>
            <a:normAutofit/>
          </a:bodyPr>
          <a:lstStyle/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GENERAR UN MODELO DE VIVIENDA Y SU SISTEMA CONSTRUCTIVO PARA LAS COMUNIDADES INDÍGENAS DE CHIBULEOS Y PILAHUINES.</a:t>
            </a:r>
          </a:p>
          <a:p>
            <a:endParaRPr lang="es-EC" i="1" dirty="0" smtClean="0"/>
          </a:p>
          <a:p>
            <a:endParaRPr lang="es-EC" i="1" dirty="0"/>
          </a:p>
          <a:p>
            <a:endParaRPr lang="es-EC" i="1" dirty="0" smtClean="0"/>
          </a:p>
          <a:p>
            <a:endParaRPr lang="es-EC" i="1" dirty="0"/>
          </a:p>
          <a:p>
            <a:endParaRPr lang="es-EC" i="1" dirty="0" smtClean="0"/>
          </a:p>
        </p:txBody>
      </p:sp>
      <p:sp>
        <p:nvSpPr>
          <p:cNvPr id="8" name="Botón de acción: Inicio 7">
            <a:hlinkClick r:id="rId2" action="ppaction://hlinksldjump" highlightClick="1"/>
          </p:cNvPr>
          <p:cNvSpPr/>
          <p:nvPr/>
        </p:nvSpPr>
        <p:spPr>
          <a:xfrm>
            <a:off x="9195513" y="5589431"/>
            <a:ext cx="811369" cy="5022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Botón de acción: Hacia delante o Siguiente 8">
            <a:hlinkClick r:id="" action="ppaction://hlinkshowjump?jump=nextslide" highlightClick="1"/>
          </p:cNvPr>
          <p:cNvSpPr/>
          <p:nvPr/>
        </p:nvSpPr>
        <p:spPr>
          <a:xfrm>
            <a:off x="11062948" y="5589431"/>
            <a:ext cx="811369" cy="5022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10148549" y="5589431"/>
            <a:ext cx="811369" cy="5022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Picture 2" descr="http://fuerza.com.mx/wp-content/uploads/2013/01/VIVIEN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530" y="3504883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93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OBJETIVOS ESPECÍFICOS</a:t>
            </a:r>
            <a:endParaRPr lang="es-EC" dirty="0"/>
          </a:p>
        </p:txBody>
      </p:sp>
      <p:sp>
        <p:nvSpPr>
          <p:cNvPr id="8" name="Botón de acción: Inicio 7">
            <a:hlinkClick r:id="rId2" action="ppaction://hlinksldjump" highlightClick="1"/>
          </p:cNvPr>
          <p:cNvSpPr/>
          <p:nvPr/>
        </p:nvSpPr>
        <p:spPr>
          <a:xfrm>
            <a:off x="9195513" y="5589431"/>
            <a:ext cx="811369" cy="5022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Botón de acción: Hacia delante o Siguiente 8">
            <a:hlinkClick r:id="" action="ppaction://hlinkshowjump?jump=nextslide" highlightClick="1"/>
          </p:cNvPr>
          <p:cNvSpPr/>
          <p:nvPr/>
        </p:nvSpPr>
        <p:spPr>
          <a:xfrm>
            <a:off x="11062948" y="5589431"/>
            <a:ext cx="811369" cy="5022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10148549" y="5589431"/>
            <a:ext cx="811369" cy="5022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424685593"/>
              </p:ext>
            </p:extLst>
          </p:nvPr>
        </p:nvGraphicFramePr>
        <p:xfrm>
          <a:off x="2617560" y="1828800"/>
          <a:ext cx="7017839" cy="4159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37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21216" y="592428"/>
            <a:ext cx="105993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>
                <a:hlinkClick r:id="rId2" action="ppaction://hlinksldjump"/>
              </a:rPr>
              <a:t>CAPÍTULO </a:t>
            </a:r>
            <a:r>
              <a:rPr lang="es-EC" sz="3200" dirty="0" smtClean="0">
                <a:hlinkClick r:id="rId2" action="ppaction://hlinksldjump"/>
              </a:rPr>
              <a:t>1: </a:t>
            </a:r>
            <a:r>
              <a:rPr lang="es-EC" sz="3200" dirty="0" smtClean="0"/>
              <a:t>EL PROBLEMA</a:t>
            </a:r>
            <a:r>
              <a:rPr lang="es-EC" sz="3200" dirty="0"/>
              <a:t/>
            </a:r>
            <a:br>
              <a:rPr lang="es-EC" sz="3200" dirty="0"/>
            </a:br>
            <a:r>
              <a:rPr lang="es-EC" sz="3200" dirty="0"/>
              <a:t/>
            </a:r>
            <a:br>
              <a:rPr lang="es-EC" sz="3200" dirty="0"/>
            </a:br>
            <a:r>
              <a:rPr lang="es-EC" sz="3200" dirty="0">
                <a:hlinkClick r:id="rId3" action="ppaction://hlinksldjump"/>
              </a:rPr>
              <a:t>CAPÍTULO </a:t>
            </a:r>
            <a:r>
              <a:rPr lang="es-EC" sz="3200" dirty="0" smtClean="0">
                <a:hlinkClick r:id="rId3" action="ppaction://hlinksldjump"/>
              </a:rPr>
              <a:t>2: </a:t>
            </a:r>
            <a:r>
              <a:rPr lang="es-EC" sz="3200" dirty="0" smtClean="0"/>
              <a:t>MARCO TEÓRICO</a:t>
            </a:r>
            <a:r>
              <a:rPr lang="es-EC" sz="3200" dirty="0"/>
              <a:t/>
            </a:r>
            <a:br>
              <a:rPr lang="es-EC" sz="3200" dirty="0"/>
            </a:br>
            <a:r>
              <a:rPr lang="es-EC" sz="3200" dirty="0"/>
              <a:t/>
            </a:r>
            <a:br>
              <a:rPr lang="es-EC" sz="3200" dirty="0"/>
            </a:br>
            <a:r>
              <a:rPr lang="es-EC" sz="3200" dirty="0">
                <a:hlinkClick r:id="rId4" action="ppaction://hlinksldjump"/>
              </a:rPr>
              <a:t>CAPÍTULO </a:t>
            </a:r>
            <a:r>
              <a:rPr lang="es-EC" sz="3200" dirty="0" smtClean="0">
                <a:hlinkClick r:id="rId4" action="ppaction://hlinksldjump"/>
              </a:rPr>
              <a:t>3: </a:t>
            </a:r>
            <a:r>
              <a:rPr lang="es-EC" sz="3200" dirty="0" smtClean="0"/>
              <a:t>METODOLOGÍA</a:t>
            </a:r>
            <a:r>
              <a:rPr lang="es-EC" sz="3200" dirty="0"/>
              <a:t/>
            </a:r>
            <a:br>
              <a:rPr lang="es-EC" sz="3200" dirty="0"/>
            </a:br>
            <a:r>
              <a:rPr lang="es-EC" sz="3200" dirty="0"/>
              <a:t/>
            </a:r>
            <a:br>
              <a:rPr lang="es-EC" sz="3200" dirty="0"/>
            </a:br>
            <a:r>
              <a:rPr lang="es-EC" sz="3200" dirty="0">
                <a:hlinkClick r:id="rId5" action="ppaction://hlinksldjump"/>
              </a:rPr>
              <a:t>CAPÍTULO </a:t>
            </a:r>
            <a:r>
              <a:rPr lang="es-EC" sz="3200" dirty="0" smtClean="0">
                <a:hlinkClick r:id="rId5" action="ppaction://hlinksldjump"/>
              </a:rPr>
              <a:t>4: </a:t>
            </a:r>
            <a:r>
              <a:rPr lang="es-EC" sz="3200" dirty="0" smtClean="0"/>
              <a:t>ANÁLISIS E INTERPRETACIÓN DE RESULTADOS</a:t>
            </a:r>
            <a:r>
              <a:rPr lang="es-EC" sz="3200" dirty="0"/>
              <a:t/>
            </a:r>
            <a:br>
              <a:rPr lang="es-EC" sz="3200" dirty="0"/>
            </a:br>
            <a:r>
              <a:rPr lang="es-EC" sz="3200" dirty="0"/>
              <a:t/>
            </a:r>
            <a:br>
              <a:rPr lang="es-EC" sz="3200" dirty="0"/>
            </a:br>
            <a:r>
              <a:rPr lang="es-EC" sz="3200" dirty="0">
                <a:hlinkClick r:id="rId6" action="ppaction://hlinksldjump"/>
              </a:rPr>
              <a:t>CAPÍTULO </a:t>
            </a:r>
            <a:r>
              <a:rPr lang="es-EC" sz="3200" dirty="0" smtClean="0">
                <a:hlinkClick r:id="rId6" action="ppaction://hlinksldjump"/>
              </a:rPr>
              <a:t>5: </a:t>
            </a:r>
            <a:r>
              <a:rPr lang="es-EC" sz="3200" dirty="0" smtClean="0"/>
              <a:t>PROPUESTA</a:t>
            </a:r>
            <a:r>
              <a:rPr lang="es-EC" sz="3200" dirty="0"/>
              <a:t/>
            </a:r>
            <a:br>
              <a:rPr lang="es-EC" sz="3200" dirty="0"/>
            </a:br>
            <a:r>
              <a:rPr lang="es-EC" sz="3200" dirty="0"/>
              <a:t/>
            </a:r>
            <a:br>
              <a:rPr lang="es-EC" sz="3200" dirty="0"/>
            </a:br>
            <a:r>
              <a:rPr lang="es-EC" sz="3200" dirty="0">
                <a:hlinkClick r:id="rId7" action="ppaction://hlinksldjump"/>
              </a:rPr>
              <a:t>CAPÍTULO </a:t>
            </a:r>
            <a:r>
              <a:rPr lang="es-EC" sz="3200" dirty="0" smtClean="0">
                <a:hlinkClick r:id="rId7" action="ppaction://hlinksldjump"/>
              </a:rPr>
              <a:t>6: </a:t>
            </a:r>
            <a:r>
              <a:rPr lang="es-EC" sz="3200" dirty="0" smtClean="0"/>
              <a:t>CONCLUSIONES Y RECOMENDACIONES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83914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MATERIALES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3627787"/>
          </a:xfrm>
        </p:spPr>
        <p:txBody>
          <a:bodyPr>
            <a:normAutofit/>
          </a:bodyPr>
          <a:lstStyle/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i="1" dirty="0" smtClean="0"/>
          </a:p>
          <a:p>
            <a:endParaRPr lang="es-EC" sz="5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s-EC" i="1" dirty="0" smtClean="0"/>
          </a:p>
          <a:p>
            <a:endParaRPr lang="es-EC" i="1" dirty="0"/>
          </a:p>
          <a:p>
            <a:endParaRPr lang="es-EC" i="1" dirty="0" smtClean="0"/>
          </a:p>
        </p:txBody>
      </p:sp>
      <p:sp>
        <p:nvSpPr>
          <p:cNvPr id="8" name="Botón de acción: Inicio 7">
            <a:hlinkClick r:id="rId2" action="ppaction://hlinksldjump" highlightClick="1"/>
          </p:cNvPr>
          <p:cNvSpPr/>
          <p:nvPr/>
        </p:nvSpPr>
        <p:spPr>
          <a:xfrm>
            <a:off x="9195513" y="5589431"/>
            <a:ext cx="811369" cy="5022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Botón de acción: Hacia delante o Siguiente 8">
            <a:hlinkClick r:id="" action="ppaction://hlinkshowjump?jump=nextslide" highlightClick="1"/>
          </p:cNvPr>
          <p:cNvSpPr/>
          <p:nvPr/>
        </p:nvSpPr>
        <p:spPr>
          <a:xfrm>
            <a:off x="11062948" y="5589431"/>
            <a:ext cx="811369" cy="5022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10148549" y="5589431"/>
            <a:ext cx="811369" cy="5022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3 Rectángulo"/>
          <p:cNvSpPr/>
          <p:nvPr/>
        </p:nvSpPr>
        <p:spPr>
          <a:xfrm>
            <a:off x="3081863" y="1875514"/>
            <a:ext cx="6046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MADERA</a:t>
            </a:r>
            <a:r>
              <a:rPr lang="es-419" sz="54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(eucalipto)</a:t>
            </a:r>
            <a:endParaRPr lang="es-ES" sz="54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831341" y="2790891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+</a:t>
            </a:r>
            <a:endParaRPr lang="es-ES" sz="5400" b="1" dirty="0">
              <a:ln w="31550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633904" y="3606766"/>
            <a:ext cx="4942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419" sz="54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ARCILLA (adobe)</a:t>
            </a:r>
            <a:endParaRPr lang="es-ES" sz="54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991640" y="4680221"/>
            <a:ext cx="82266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</a:t>
            </a:r>
            <a:r>
              <a:rPr lang="es-419" sz="4000" b="1" dirty="0" smtClean="0">
                <a:ln w="3155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emento, hierro, vidrio, fibrocemento</a:t>
            </a:r>
            <a:endParaRPr lang="es-ES" sz="4000" b="1" dirty="0">
              <a:ln w="31550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508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dirty="0" smtClean="0"/>
              <a:t>REQUERIMIENTOS ESPACIALES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3627787"/>
          </a:xfrm>
        </p:spPr>
        <p:txBody>
          <a:bodyPr>
            <a:normAutofit/>
          </a:bodyPr>
          <a:lstStyle/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i="1" dirty="0" smtClean="0"/>
          </a:p>
          <a:p>
            <a:endParaRPr lang="es-EC" i="1" dirty="0"/>
          </a:p>
          <a:p>
            <a:endParaRPr lang="es-EC" i="1" dirty="0" smtClean="0"/>
          </a:p>
          <a:p>
            <a:endParaRPr lang="es-EC" i="1" dirty="0"/>
          </a:p>
          <a:p>
            <a:endParaRPr lang="es-EC" i="1" dirty="0" smtClean="0"/>
          </a:p>
        </p:txBody>
      </p:sp>
      <p:sp>
        <p:nvSpPr>
          <p:cNvPr id="8" name="Botón de acción: Inicio 7">
            <a:hlinkClick r:id="rId2" action="ppaction://hlinksldjump" highlightClick="1"/>
          </p:cNvPr>
          <p:cNvSpPr/>
          <p:nvPr/>
        </p:nvSpPr>
        <p:spPr>
          <a:xfrm>
            <a:off x="9195513" y="5589431"/>
            <a:ext cx="811369" cy="5022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Botón de acción: Hacia delante o Siguiente 8">
            <a:hlinkClick r:id="" action="ppaction://hlinkshowjump?jump=nextslide" highlightClick="1"/>
          </p:cNvPr>
          <p:cNvSpPr/>
          <p:nvPr/>
        </p:nvSpPr>
        <p:spPr>
          <a:xfrm>
            <a:off x="11062948" y="5589431"/>
            <a:ext cx="811369" cy="5022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10148549" y="5589431"/>
            <a:ext cx="811369" cy="5022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Rectángulo"/>
          <p:cNvSpPr/>
          <p:nvPr/>
        </p:nvSpPr>
        <p:spPr>
          <a:xfrm>
            <a:off x="4250743" y="2566994"/>
            <a:ext cx="3708451" cy="54476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419" sz="48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Dormitorios</a:t>
            </a:r>
          </a:p>
          <a:p>
            <a:pPr algn="ctr"/>
            <a:r>
              <a:rPr lang="es-419" sz="4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Sala</a:t>
            </a:r>
          </a:p>
          <a:p>
            <a:pPr algn="ctr"/>
            <a:r>
              <a:rPr lang="es-419" sz="48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Comedor</a:t>
            </a:r>
          </a:p>
          <a:p>
            <a:pPr algn="ctr"/>
            <a:r>
              <a:rPr lang="es-419" sz="4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Cocina</a:t>
            </a:r>
          </a:p>
          <a:p>
            <a:pPr algn="ctr"/>
            <a:r>
              <a:rPr lang="es-419" sz="48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½ Baños</a:t>
            </a:r>
          </a:p>
          <a:p>
            <a:pPr algn="ctr"/>
            <a:endParaRPr lang="es-419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30951" y="1859108"/>
            <a:ext cx="112594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419" sz="4000" b="1" dirty="0" smtClean="0">
                <a:ln w="3155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Habitabilidad – POT 2020 – 115,34 m2 /4 personas</a:t>
            </a:r>
            <a:endParaRPr lang="es-ES" sz="4000" b="1" dirty="0">
              <a:ln w="31550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05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dirty="0" smtClean="0"/>
              <a:t>MODULACIÓN ARQUITECTÓNICA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3627787"/>
          </a:xfrm>
        </p:spPr>
        <p:txBody>
          <a:bodyPr>
            <a:normAutofit/>
          </a:bodyPr>
          <a:lstStyle/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i="1" dirty="0" smtClean="0"/>
          </a:p>
          <a:p>
            <a:endParaRPr lang="es-EC" i="1" dirty="0"/>
          </a:p>
          <a:p>
            <a:endParaRPr lang="es-EC" i="1" dirty="0" smtClean="0"/>
          </a:p>
          <a:p>
            <a:endParaRPr lang="es-EC" i="1" dirty="0"/>
          </a:p>
          <a:p>
            <a:endParaRPr lang="es-EC" i="1" dirty="0" smtClean="0"/>
          </a:p>
        </p:txBody>
      </p:sp>
      <p:sp>
        <p:nvSpPr>
          <p:cNvPr id="8" name="Botón de acción: Inicio 7">
            <a:hlinkClick r:id="rId2" action="ppaction://hlinksldjump" highlightClick="1"/>
          </p:cNvPr>
          <p:cNvSpPr/>
          <p:nvPr/>
        </p:nvSpPr>
        <p:spPr>
          <a:xfrm>
            <a:off x="9195513" y="5589431"/>
            <a:ext cx="811369" cy="5022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Botón de acción: Hacia delante o Siguiente 8">
            <a:hlinkClick r:id="" action="ppaction://hlinkshowjump?jump=nextslide" highlightClick="1"/>
          </p:cNvPr>
          <p:cNvSpPr/>
          <p:nvPr/>
        </p:nvSpPr>
        <p:spPr>
          <a:xfrm>
            <a:off x="11062948" y="5589431"/>
            <a:ext cx="811369" cy="5022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10148549" y="5589431"/>
            <a:ext cx="811369" cy="5022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Rectángulo"/>
          <p:cNvSpPr/>
          <p:nvPr/>
        </p:nvSpPr>
        <p:spPr>
          <a:xfrm>
            <a:off x="295153" y="3229583"/>
            <a:ext cx="11896847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419" sz="40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Modulación de paredes 0,60 ; 0,90 ; 1,20 ; 1,50 ; 2,10 m</a:t>
            </a:r>
          </a:p>
          <a:p>
            <a:pPr algn="ctr"/>
            <a:endParaRPr lang="es-419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30950" y="2213051"/>
            <a:ext cx="112594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419" sz="4000" b="1" dirty="0" smtClean="0">
                <a:ln w="3155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Distancias entre ejes 3,00 ; 3,60 y 4,20 m</a:t>
            </a:r>
            <a:endParaRPr lang="es-ES" sz="4000" b="1" dirty="0">
              <a:ln w="31550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14914" y="4414523"/>
            <a:ext cx="112594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419" sz="4000" b="1" dirty="0" smtClean="0">
                <a:ln w="3155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Los materiales se acoplan a esta modulación</a:t>
            </a:r>
            <a:endParaRPr lang="es-ES" sz="4000" b="1" dirty="0">
              <a:ln w="31550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012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SISTEMA ESTRUCTURAL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3627787"/>
          </a:xfrm>
        </p:spPr>
        <p:txBody>
          <a:bodyPr>
            <a:normAutofit/>
          </a:bodyPr>
          <a:lstStyle/>
          <a:p>
            <a:endParaRPr lang="es-EC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s-419" sz="3200" dirty="0" smtClean="0">
                <a:latin typeface="Calibri" panose="020F0502020204030204" pitchFamily="34" charset="0"/>
                <a:cs typeface="Calibri" panose="020F0502020204030204" pitchFamily="34" charset="0"/>
                <a:hlinkClick r:id="rId2" action="ppaction://hlinksldjump"/>
              </a:rPr>
              <a:t>PREDISEÑO DE </a:t>
            </a:r>
            <a:r>
              <a:rPr lang="es-EC" sz="3200" dirty="0" smtClean="0">
                <a:latin typeface="Calibri" panose="020F0502020204030204" pitchFamily="34" charset="0"/>
                <a:cs typeface="Calibri" panose="020F0502020204030204" pitchFamily="34" charset="0"/>
                <a:hlinkClick r:id="rId2" action="ppaction://hlinksldjump"/>
              </a:rPr>
              <a:t>VIGUETAS </a:t>
            </a:r>
            <a:endParaRPr lang="es-EC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sz="32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s-419" sz="3200" dirty="0" smtClean="0">
                <a:latin typeface="Calibri" panose="020F0502020204030204" pitchFamily="34" charset="0"/>
                <a:cs typeface="Calibri" panose="020F0502020204030204" pitchFamily="34" charset="0"/>
                <a:hlinkClick r:id="rId3" action="ppaction://hlinksldjump"/>
              </a:rPr>
              <a:t>PREDISEÑO </a:t>
            </a:r>
            <a:r>
              <a:rPr lang="es-EC" sz="3200" dirty="0" smtClean="0">
                <a:latin typeface="Calibri" panose="020F0502020204030204" pitchFamily="34" charset="0"/>
                <a:cs typeface="Calibri" panose="020F0502020204030204" pitchFamily="34" charset="0"/>
                <a:hlinkClick r:id="rId3" action="ppaction://hlinksldjump"/>
              </a:rPr>
              <a:t>ARMADURA DE CUBIERTA</a:t>
            </a:r>
            <a:endParaRPr lang="es-EC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s-419" sz="3200" dirty="0" smtClean="0">
                <a:latin typeface="Calibri" panose="020F0502020204030204" pitchFamily="34" charset="0"/>
                <a:cs typeface="Calibri" panose="020F0502020204030204" pitchFamily="34" charset="0"/>
                <a:hlinkClick r:id="rId4" action="ppaction://hlinksldjump"/>
              </a:rPr>
              <a:t>DISEÑO </a:t>
            </a:r>
            <a:r>
              <a:rPr lang="es-EC" sz="3200" dirty="0" smtClean="0">
                <a:latin typeface="Calibri" panose="020F0502020204030204" pitchFamily="34" charset="0"/>
                <a:cs typeface="Calibri" panose="020F0502020204030204" pitchFamily="34" charset="0"/>
                <a:hlinkClick r:id="rId4" action="ppaction://hlinksldjump"/>
              </a:rPr>
              <a:t>COLUMNA </a:t>
            </a:r>
            <a:endParaRPr lang="es-EC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sz="32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s-419" sz="3200" dirty="0" smtClean="0">
                <a:latin typeface="Calibri" panose="020F0502020204030204" pitchFamily="34" charset="0"/>
                <a:cs typeface="Calibri" panose="020F0502020204030204" pitchFamily="34" charset="0"/>
                <a:hlinkClick r:id="rId5" action="ppaction://hlinksldjump"/>
              </a:rPr>
              <a:t>DISEÑO </a:t>
            </a:r>
            <a:r>
              <a:rPr lang="es-EC" sz="3200" dirty="0" smtClean="0">
                <a:latin typeface="Calibri" panose="020F0502020204030204" pitchFamily="34" charset="0"/>
                <a:cs typeface="Calibri" panose="020F0502020204030204" pitchFamily="34" charset="0"/>
                <a:hlinkClick r:id="rId5" action="ppaction://hlinksldjump"/>
              </a:rPr>
              <a:t>CIMENTACIÓN</a:t>
            </a:r>
            <a:endParaRPr lang="es-EC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i="1" dirty="0" smtClean="0"/>
          </a:p>
          <a:p>
            <a:endParaRPr lang="es-EC" i="1" dirty="0"/>
          </a:p>
          <a:p>
            <a:endParaRPr lang="es-EC" i="1" dirty="0" smtClean="0"/>
          </a:p>
          <a:p>
            <a:endParaRPr lang="es-EC" i="1" dirty="0"/>
          </a:p>
          <a:p>
            <a:endParaRPr lang="es-EC" i="1" dirty="0" smtClean="0"/>
          </a:p>
        </p:txBody>
      </p:sp>
      <p:sp>
        <p:nvSpPr>
          <p:cNvPr id="8" name="Botón de acción: Inicio 7">
            <a:hlinkClick r:id="rId6" action="ppaction://hlinksldjump" highlightClick="1"/>
          </p:cNvPr>
          <p:cNvSpPr/>
          <p:nvPr/>
        </p:nvSpPr>
        <p:spPr>
          <a:xfrm>
            <a:off x="9195513" y="5589431"/>
            <a:ext cx="811369" cy="5022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Botón de acción: Hacia delante o Siguiente 8">
            <a:hlinkClick r:id="" action="ppaction://hlinkshowjump?jump=nextslide" highlightClick="1"/>
          </p:cNvPr>
          <p:cNvSpPr/>
          <p:nvPr/>
        </p:nvSpPr>
        <p:spPr>
          <a:xfrm>
            <a:off x="11062948" y="5589431"/>
            <a:ext cx="811369" cy="5022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10148549" y="5589431"/>
            <a:ext cx="811369" cy="5022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124" name="Picture 4" descr="http://2.bp.blogspot.com/_4_LzMXeLZCE/TJunQXjfJQI/AAAAAAAABd0/sTaxHIEtAOg/s320/aprendizaje+colaborativ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197" y="2139395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74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dirty="0" smtClean="0"/>
              <a:t>PREDISEÑO DE </a:t>
            </a:r>
            <a:r>
              <a:rPr lang="es-EC" dirty="0" smtClean="0"/>
              <a:t>VIGUETAS 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3627787"/>
          </a:xfrm>
        </p:spPr>
        <p:txBody>
          <a:bodyPr>
            <a:normAutofit/>
          </a:bodyPr>
          <a:lstStyle/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i="1" dirty="0" smtClean="0"/>
          </a:p>
          <a:p>
            <a:endParaRPr lang="es-EC" i="1" dirty="0"/>
          </a:p>
          <a:p>
            <a:endParaRPr lang="es-EC" i="1" dirty="0" smtClean="0"/>
          </a:p>
          <a:p>
            <a:endParaRPr lang="es-EC" i="1" dirty="0"/>
          </a:p>
          <a:p>
            <a:endParaRPr lang="es-EC" i="1" dirty="0" smtClean="0"/>
          </a:p>
        </p:txBody>
      </p:sp>
      <p:sp>
        <p:nvSpPr>
          <p:cNvPr id="8" name="Botón de acción: Inicio 7">
            <a:hlinkClick r:id="rId2" action="ppaction://hlinksldjump" highlightClick="1"/>
          </p:cNvPr>
          <p:cNvSpPr/>
          <p:nvPr/>
        </p:nvSpPr>
        <p:spPr>
          <a:xfrm>
            <a:off x="9195513" y="5589431"/>
            <a:ext cx="811369" cy="5022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Botón de acción: Hacia delante o Siguiente 8">
            <a:hlinkClick r:id="" action="ppaction://hlinkshowjump?jump=nextslide" highlightClick="1"/>
          </p:cNvPr>
          <p:cNvSpPr/>
          <p:nvPr/>
        </p:nvSpPr>
        <p:spPr>
          <a:xfrm>
            <a:off x="11062948" y="5589431"/>
            <a:ext cx="811369" cy="5022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10148549" y="5589431"/>
            <a:ext cx="811369" cy="5022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3 Rectángulo"/>
          <p:cNvSpPr/>
          <p:nvPr/>
        </p:nvSpPr>
        <p:spPr>
          <a:xfrm>
            <a:off x="1787902" y="4684214"/>
            <a:ext cx="86162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419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VIGUETAS </a:t>
            </a:r>
            <a:r>
              <a:rPr lang="es-E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 EUCALIPTO DE 10 X 20</a:t>
            </a:r>
            <a:endParaRPr lang="es-E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30949" y="1885505"/>
            <a:ext cx="1125940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419" sz="4000" b="1" dirty="0" smtClean="0">
                <a:ln w="3155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DEFINICIÓN DE CARGAS</a:t>
            </a:r>
          </a:p>
          <a:p>
            <a:pPr algn="ctr"/>
            <a:r>
              <a:rPr lang="es-419" sz="4000" b="1" dirty="0" smtClean="0">
                <a:ln w="3155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CARGA MUERTA (PESO PROPIO + NEC 2015)</a:t>
            </a:r>
          </a:p>
          <a:p>
            <a:pPr algn="ctr"/>
            <a:r>
              <a:rPr lang="es-419" sz="4000" b="1" dirty="0" smtClean="0">
                <a:ln w="3155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CARGA VIVA (NEC 2015) </a:t>
            </a:r>
            <a:endParaRPr lang="es-ES" sz="4000" b="1" dirty="0">
              <a:ln w="31550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0733" y="3825823"/>
            <a:ext cx="121212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419" sz="4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PROCESO </a:t>
            </a:r>
            <a:r>
              <a:rPr lang="es-419" sz="40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MANUAL DE DISEÑO DE MADERA JUNAC 1984</a:t>
            </a:r>
            <a:endParaRPr lang="es-ES" sz="54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585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dirty="0" smtClean="0"/>
              <a:t>PREDISEÑO DE </a:t>
            </a:r>
            <a:r>
              <a:rPr lang="es-EC" dirty="0" smtClean="0"/>
              <a:t>ARMADURA DE CUBIERTA</a:t>
            </a:r>
            <a:endParaRPr lang="es-EC" dirty="0"/>
          </a:p>
        </p:txBody>
      </p:sp>
      <p:sp>
        <p:nvSpPr>
          <p:cNvPr id="8" name="Botón de acción: Inicio 7">
            <a:hlinkClick r:id="rId2" action="ppaction://hlinksldjump" highlightClick="1"/>
          </p:cNvPr>
          <p:cNvSpPr/>
          <p:nvPr/>
        </p:nvSpPr>
        <p:spPr>
          <a:xfrm>
            <a:off x="9195513" y="5589431"/>
            <a:ext cx="811369" cy="5022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Botón de acción: Hacia delante o Siguiente 8">
            <a:hlinkClick r:id="" action="ppaction://hlinkshowjump?jump=nextslide" highlightClick="1"/>
          </p:cNvPr>
          <p:cNvSpPr/>
          <p:nvPr/>
        </p:nvSpPr>
        <p:spPr>
          <a:xfrm>
            <a:off x="11062948" y="5589431"/>
            <a:ext cx="811369" cy="5022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10148549" y="5589431"/>
            <a:ext cx="811369" cy="5022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" name="15 Imagen" descr="Recorte de pantall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75" y="4036655"/>
            <a:ext cx="5048879" cy="20550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199" y="3839902"/>
            <a:ext cx="2472101" cy="24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443551" y="1789971"/>
            <a:ext cx="1125940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419" sz="4000" b="1" dirty="0" smtClean="0">
                <a:ln w="3155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DEFINICIÓN DE CARGAS</a:t>
            </a:r>
          </a:p>
          <a:p>
            <a:pPr algn="ctr"/>
            <a:r>
              <a:rPr lang="es-419" sz="4000" b="1" dirty="0" smtClean="0">
                <a:ln w="3155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CARGA MUERTA (PESO PROPIO + NEC 2015)</a:t>
            </a:r>
          </a:p>
          <a:p>
            <a:pPr algn="ctr"/>
            <a:r>
              <a:rPr lang="es-419" sz="4000" b="1" dirty="0" smtClean="0">
                <a:ln w="3155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CARGA VIVA (NEC 2015) </a:t>
            </a:r>
            <a:endParaRPr lang="es-ES" sz="4000" b="1" dirty="0">
              <a:ln w="31550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507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dirty="0" smtClean="0"/>
              <a:t>DISEÑO </a:t>
            </a:r>
            <a:r>
              <a:rPr lang="es-EC" dirty="0" smtClean="0"/>
              <a:t>COLUMNA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3627787"/>
          </a:xfrm>
        </p:spPr>
        <p:txBody>
          <a:bodyPr>
            <a:normAutofit/>
          </a:bodyPr>
          <a:lstStyle/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i="1" dirty="0" smtClean="0"/>
          </a:p>
          <a:p>
            <a:endParaRPr lang="es-EC" i="1" dirty="0"/>
          </a:p>
          <a:p>
            <a:endParaRPr lang="es-EC" i="1" dirty="0" smtClean="0"/>
          </a:p>
          <a:p>
            <a:endParaRPr lang="es-EC" i="1" dirty="0"/>
          </a:p>
          <a:p>
            <a:endParaRPr lang="es-EC" i="1" dirty="0" smtClean="0"/>
          </a:p>
        </p:txBody>
      </p:sp>
      <p:sp>
        <p:nvSpPr>
          <p:cNvPr id="8" name="Botón de acción: Inicio 7">
            <a:hlinkClick r:id="rId2" action="ppaction://hlinksldjump" highlightClick="1"/>
          </p:cNvPr>
          <p:cNvSpPr/>
          <p:nvPr/>
        </p:nvSpPr>
        <p:spPr>
          <a:xfrm>
            <a:off x="9195513" y="5589431"/>
            <a:ext cx="811369" cy="5022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Botón de acción: Hacia delante o Siguiente 8">
            <a:hlinkClick r:id="" action="ppaction://hlinkshowjump?jump=nextslide" highlightClick="1"/>
          </p:cNvPr>
          <p:cNvSpPr/>
          <p:nvPr/>
        </p:nvSpPr>
        <p:spPr>
          <a:xfrm>
            <a:off x="11062948" y="5589431"/>
            <a:ext cx="811369" cy="5022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10148549" y="5589431"/>
            <a:ext cx="811369" cy="5022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3 Rectángulo"/>
          <p:cNvSpPr/>
          <p:nvPr/>
        </p:nvSpPr>
        <p:spPr>
          <a:xfrm>
            <a:off x="2339611" y="4671101"/>
            <a:ext cx="82146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COLUMNAS DE EUCALIPTO DE 15 X 15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30949" y="1885505"/>
            <a:ext cx="1125940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419" sz="4000" b="1" dirty="0" smtClean="0">
                <a:ln w="3155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DEFINICIÓN DE CARGAS</a:t>
            </a:r>
          </a:p>
          <a:p>
            <a:pPr algn="ctr"/>
            <a:r>
              <a:rPr lang="es-419" sz="4000" b="1" dirty="0" smtClean="0">
                <a:ln w="3155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CARGA MUERTA (PESO PROPIO + NEC 2015)</a:t>
            </a:r>
          </a:p>
          <a:p>
            <a:pPr algn="ctr"/>
            <a:r>
              <a:rPr lang="es-419" sz="4000" b="1" dirty="0" smtClean="0">
                <a:ln w="3155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CARGA VIVA (NEC 2015) </a:t>
            </a:r>
            <a:endParaRPr lang="es-ES" sz="4000" b="1" dirty="0">
              <a:ln w="31550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0733" y="3825823"/>
            <a:ext cx="121212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419" sz="4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PROCESO </a:t>
            </a:r>
            <a:r>
              <a:rPr lang="es-419" sz="40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MANUAL DE DISEÑO DE MADERA JUNAC 1984</a:t>
            </a:r>
            <a:endParaRPr lang="es-ES" sz="54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016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dirty="0" smtClean="0"/>
              <a:t>DISEÑO </a:t>
            </a:r>
            <a:r>
              <a:rPr lang="es-EC" dirty="0" smtClean="0"/>
              <a:t>CIMENTACIÓN</a:t>
            </a:r>
            <a:endParaRPr lang="es-EC" dirty="0"/>
          </a:p>
        </p:txBody>
      </p:sp>
      <p:sp>
        <p:nvSpPr>
          <p:cNvPr id="8" name="Botón de acción: Inicio 7">
            <a:hlinkClick r:id="rId2" action="ppaction://hlinksldjump" highlightClick="1"/>
          </p:cNvPr>
          <p:cNvSpPr/>
          <p:nvPr/>
        </p:nvSpPr>
        <p:spPr>
          <a:xfrm>
            <a:off x="9195513" y="5589431"/>
            <a:ext cx="811369" cy="5022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Botón de acción: Hacia delante o Siguiente 8">
            <a:hlinkClick r:id="" action="ppaction://hlinkshowjump?jump=nextslide" highlightClick="1"/>
          </p:cNvPr>
          <p:cNvSpPr/>
          <p:nvPr/>
        </p:nvSpPr>
        <p:spPr>
          <a:xfrm>
            <a:off x="11062948" y="5589431"/>
            <a:ext cx="811369" cy="5022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10148549" y="5589431"/>
            <a:ext cx="811369" cy="5022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1" name="2 Imagen" descr="Recorte de pantall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90" y="2779167"/>
            <a:ext cx="3708426" cy="3405310"/>
          </a:xfrm>
          <a:prstGeom prst="rect">
            <a:avLst/>
          </a:prstGeom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533" y="4527251"/>
            <a:ext cx="8159117" cy="41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531790" y="2050787"/>
            <a:ext cx="111991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419" sz="32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PROCESO </a:t>
            </a:r>
            <a:r>
              <a:rPr lang="es-419" sz="32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DISEÑO ESTRUCTURAS HORMIGÓN ARMADO NIELSEN </a:t>
            </a:r>
            <a:endParaRPr lang="es-ES" sz="32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995097" y="3422385"/>
            <a:ext cx="56297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419" sz="4000" b="1" dirty="0" smtClean="0">
                <a:ln w="3155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 = 20 cm</a:t>
            </a:r>
            <a:endParaRPr lang="es-ES" sz="4000" b="1" dirty="0">
              <a:ln w="31550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956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P</a:t>
            </a:r>
            <a:r>
              <a:rPr lang="es-419" dirty="0" smtClean="0"/>
              <a:t>LASMAR SISTEMAS CONSTRUCTIVOS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3627787"/>
          </a:xfrm>
        </p:spPr>
        <p:txBody>
          <a:bodyPr>
            <a:normAutofit/>
          </a:bodyPr>
          <a:lstStyle/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i="1" dirty="0" smtClean="0"/>
          </a:p>
          <a:p>
            <a:endParaRPr lang="es-EC" i="1" dirty="0"/>
          </a:p>
          <a:p>
            <a:endParaRPr lang="es-EC" i="1" dirty="0" smtClean="0"/>
          </a:p>
          <a:p>
            <a:endParaRPr lang="es-EC" i="1" dirty="0"/>
          </a:p>
          <a:p>
            <a:endParaRPr lang="es-EC" i="1" dirty="0" smtClean="0"/>
          </a:p>
        </p:txBody>
      </p:sp>
      <p:sp>
        <p:nvSpPr>
          <p:cNvPr id="8" name="Botón de acción: Inicio 7">
            <a:hlinkClick r:id="rId2" action="ppaction://hlinksldjump" highlightClick="1"/>
          </p:cNvPr>
          <p:cNvSpPr/>
          <p:nvPr/>
        </p:nvSpPr>
        <p:spPr>
          <a:xfrm>
            <a:off x="9195513" y="5589431"/>
            <a:ext cx="811369" cy="5022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Botón de acción: Hacia delante o Siguiente 8">
            <a:hlinkClick r:id="" action="ppaction://hlinkshowjump?jump=nextslide" highlightClick="1"/>
          </p:cNvPr>
          <p:cNvSpPr/>
          <p:nvPr/>
        </p:nvSpPr>
        <p:spPr>
          <a:xfrm>
            <a:off x="11062948" y="5589431"/>
            <a:ext cx="811369" cy="5022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10148549" y="5589431"/>
            <a:ext cx="811369" cy="5022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3 Rectángulo"/>
          <p:cNvSpPr/>
          <p:nvPr/>
        </p:nvSpPr>
        <p:spPr>
          <a:xfrm>
            <a:off x="2062938" y="2173111"/>
            <a:ext cx="808561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419" sz="54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PLANOS: ARQUITECTÓNICO</a:t>
            </a:r>
          </a:p>
          <a:p>
            <a:pPr algn="ctr"/>
            <a:r>
              <a:rPr lang="es-419" sz="5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ESTRUCTURAL</a:t>
            </a:r>
          </a:p>
          <a:p>
            <a:pPr algn="ctr"/>
            <a:r>
              <a:rPr lang="es-419" sz="54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HIDRO-SANITARIO</a:t>
            </a:r>
          </a:p>
          <a:p>
            <a:pPr algn="ctr"/>
            <a:r>
              <a:rPr lang="es-419" sz="5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ELÉCTRICO</a:t>
            </a:r>
            <a:endParaRPr lang="es-ES" sz="54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4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dirty="0" smtClean="0"/>
              <a:t>MODELO OPERATIVO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3627787"/>
          </a:xfrm>
        </p:spPr>
        <p:txBody>
          <a:bodyPr>
            <a:normAutofit/>
          </a:bodyPr>
          <a:lstStyle/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i="1" dirty="0" smtClean="0"/>
          </a:p>
          <a:p>
            <a:endParaRPr lang="es-EC" i="1" dirty="0"/>
          </a:p>
          <a:p>
            <a:endParaRPr lang="es-EC" i="1" dirty="0" smtClean="0"/>
          </a:p>
          <a:p>
            <a:endParaRPr lang="es-EC" i="1" dirty="0"/>
          </a:p>
          <a:p>
            <a:endParaRPr lang="es-EC" i="1" dirty="0" smtClean="0"/>
          </a:p>
        </p:txBody>
      </p:sp>
      <p:sp>
        <p:nvSpPr>
          <p:cNvPr id="8" name="Botón de acción: Inicio 7">
            <a:hlinkClick r:id="rId2" action="ppaction://hlinksldjump" highlightClick="1"/>
          </p:cNvPr>
          <p:cNvSpPr/>
          <p:nvPr/>
        </p:nvSpPr>
        <p:spPr>
          <a:xfrm>
            <a:off x="9195513" y="5589431"/>
            <a:ext cx="811369" cy="5022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Botón de acción: Hacia delante o Siguiente 8">
            <a:hlinkClick r:id="" action="ppaction://hlinkshowjump?jump=nextslide" highlightClick="1"/>
          </p:cNvPr>
          <p:cNvSpPr/>
          <p:nvPr/>
        </p:nvSpPr>
        <p:spPr>
          <a:xfrm>
            <a:off x="11062948" y="5589431"/>
            <a:ext cx="811369" cy="5022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10148549" y="5589431"/>
            <a:ext cx="811369" cy="5022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3 Rectángulo"/>
          <p:cNvSpPr/>
          <p:nvPr/>
        </p:nvSpPr>
        <p:spPr>
          <a:xfrm>
            <a:off x="1943424" y="1997037"/>
            <a:ext cx="830515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419" sz="5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VOLUMENES DE OBRA</a:t>
            </a:r>
            <a:endParaRPr lang="es-419" sz="5400" b="1" cap="none" spc="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s-419" sz="5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PRECIOS UNITARIOS</a:t>
            </a:r>
            <a:endParaRPr lang="es-419" sz="5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s-419" sz="5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PRESUPUESTO</a:t>
            </a:r>
            <a:r>
              <a:rPr lang="es-ES" sz="54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 $ 25.004,17</a:t>
            </a:r>
            <a:endParaRPr lang="es-419" sz="5400" b="1" cap="none" spc="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s-419" sz="5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CRONOGRAMA</a:t>
            </a:r>
            <a:endParaRPr lang="es-ES" sz="54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054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5917" y="1986614"/>
            <a:ext cx="10058400" cy="1450757"/>
          </a:xfrm>
        </p:spPr>
        <p:txBody>
          <a:bodyPr/>
          <a:lstStyle/>
          <a:p>
            <a:r>
              <a:rPr lang="es-EC" dirty="0" smtClean="0"/>
              <a:t>CAPÍTULO 1</a:t>
            </a:r>
            <a:br>
              <a:rPr lang="es-EC" dirty="0" smtClean="0"/>
            </a:br>
            <a:r>
              <a:rPr lang="es-EC" dirty="0" smtClean="0"/>
              <a:t>EL PROBLEMA</a:t>
            </a:r>
            <a:endParaRPr lang="es-EC" dirty="0"/>
          </a:p>
        </p:txBody>
      </p:sp>
      <p:sp>
        <p:nvSpPr>
          <p:cNvPr id="4" name="Botón de acción: Inicio 3">
            <a:hlinkClick r:id="rId2" action="ppaction://hlinksldjump" highlightClick="1"/>
          </p:cNvPr>
          <p:cNvSpPr/>
          <p:nvPr/>
        </p:nvSpPr>
        <p:spPr>
          <a:xfrm>
            <a:off x="10135673" y="5589431"/>
            <a:ext cx="811369" cy="5022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Botón de acción: Hacia delante o Siguiente 4">
            <a:hlinkClick r:id="" action="ppaction://hlinkshowjump?jump=nextslide" highlightClick="1"/>
          </p:cNvPr>
          <p:cNvSpPr/>
          <p:nvPr/>
        </p:nvSpPr>
        <p:spPr>
          <a:xfrm>
            <a:off x="11062948" y="5589431"/>
            <a:ext cx="811369" cy="5022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0999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FINANCIAMIENTO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3627787"/>
          </a:xfrm>
        </p:spPr>
        <p:txBody>
          <a:bodyPr>
            <a:normAutofit/>
          </a:bodyPr>
          <a:lstStyle/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i="1" dirty="0" smtClean="0"/>
          </a:p>
          <a:p>
            <a:endParaRPr lang="es-EC" i="1" dirty="0"/>
          </a:p>
          <a:p>
            <a:endParaRPr lang="es-EC" i="1" dirty="0" smtClean="0"/>
          </a:p>
          <a:p>
            <a:endParaRPr lang="es-EC" i="1" dirty="0"/>
          </a:p>
          <a:p>
            <a:endParaRPr lang="es-EC" i="1" dirty="0" smtClean="0"/>
          </a:p>
        </p:txBody>
      </p:sp>
      <p:sp>
        <p:nvSpPr>
          <p:cNvPr id="8" name="Botón de acción: Inicio 7">
            <a:hlinkClick r:id="rId2" action="ppaction://hlinksldjump" highlightClick="1"/>
          </p:cNvPr>
          <p:cNvSpPr/>
          <p:nvPr/>
        </p:nvSpPr>
        <p:spPr>
          <a:xfrm>
            <a:off x="9195513" y="5589431"/>
            <a:ext cx="811369" cy="5022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Botón de acción: Hacia delante o Siguiente 8">
            <a:hlinkClick r:id="" action="ppaction://hlinkshowjump?jump=nextslide" highlightClick="1"/>
          </p:cNvPr>
          <p:cNvSpPr/>
          <p:nvPr/>
        </p:nvSpPr>
        <p:spPr>
          <a:xfrm>
            <a:off x="11062948" y="5589431"/>
            <a:ext cx="811369" cy="5022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10148549" y="5589431"/>
            <a:ext cx="811369" cy="5022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07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736" y="2570044"/>
            <a:ext cx="1666875" cy="1638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97" y="2712919"/>
            <a:ext cx="1762125" cy="1352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190" y="3170119"/>
            <a:ext cx="4219575" cy="438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95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dirty="0" smtClean="0"/>
              <a:t>COOPERATIVA DE AHORRO Y CRÉDITO MUSHUC RUNA</a:t>
            </a:r>
            <a:endParaRPr lang="es-EC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3627787"/>
          </a:xfrm>
        </p:spPr>
        <p:txBody>
          <a:bodyPr>
            <a:normAutofit/>
          </a:bodyPr>
          <a:lstStyle/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TASA DE INTERÉS: </a:t>
            </a:r>
            <a:r>
              <a:rPr lang="es-EC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19 %</a:t>
            </a:r>
          </a:p>
          <a:p>
            <a:endParaRPr lang="es-EC" sz="32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PLAZO: </a:t>
            </a:r>
            <a:r>
              <a:rPr lang="es-EC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36 MESES</a:t>
            </a:r>
          </a:p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i="1" dirty="0" smtClean="0"/>
          </a:p>
          <a:p>
            <a:endParaRPr lang="es-EC" i="1" dirty="0"/>
          </a:p>
          <a:p>
            <a:endParaRPr lang="es-EC" i="1" dirty="0" smtClean="0"/>
          </a:p>
          <a:p>
            <a:endParaRPr lang="es-EC" i="1" dirty="0"/>
          </a:p>
          <a:p>
            <a:endParaRPr lang="es-EC" i="1" dirty="0" smtClean="0"/>
          </a:p>
        </p:txBody>
      </p:sp>
      <p:sp>
        <p:nvSpPr>
          <p:cNvPr id="8" name="Botón de acción: Inicio 7">
            <a:hlinkClick r:id="rId2" action="ppaction://hlinksldjump" highlightClick="1"/>
          </p:cNvPr>
          <p:cNvSpPr/>
          <p:nvPr/>
        </p:nvSpPr>
        <p:spPr>
          <a:xfrm>
            <a:off x="9195513" y="5589431"/>
            <a:ext cx="811369" cy="5022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Botón de acción: Hacia delante o Siguiente 8">
            <a:hlinkClick r:id="" action="ppaction://hlinkshowjump?jump=nextslide" highlightClick="1"/>
          </p:cNvPr>
          <p:cNvSpPr/>
          <p:nvPr/>
        </p:nvSpPr>
        <p:spPr>
          <a:xfrm>
            <a:off x="11062948" y="5589431"/>
            <a:ext cx="811369" cy="5022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10148549" y="5589431"/>
            <a:ext cx="811369" cy="5022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754" y="2474250"/>
            <a:ext cx="1666875" cy="1638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29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dirty="0" smtClean="0"/>
              <a:t>BANCO DEL PACÍFICO</a:t>
            </a:r>
            <a:endParaRPr lang="es-EC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3627787"/>
          </a:xfrm>
        </p:spPr>
        <p:txBody>
          <a:bodyPr>
            <a:normAutofit/>
          </a:bodyPr>
          <a:lstStyle/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TASA DE INTERÉS: </a:t>
            </a:r>
            <a:r>
              <a:rPr lang="es-EC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10 %</a:t>
            </a:r>
          </a:p>
          <a:p>
            <a:endParaRPr lang="es-EC" sz="32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PLAZO: </a:t>
            </a:r>
            <a:r>
              <a:rPr lang="es-EC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12 AÑOS</a:t>
            </a:r>
          </a:p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i="1" dirty="0" smtClean="0"/>
          </a:p>
          <a:p>
            <a:endParaRPr lang="es-EC" i="1" dirty="0"/>
          </a:p>
          <a:p>
            <a:endParaRPr lang="es-EC" i="1" dirty="0" smtClean="0"/>
          </a:p>
          <a:p>
            <a:endParaRPr lang="es-EC" i="1" dirty="0"/>
          </a:p>
          <a:p>
            <a:endParaRPr lang="es-EC" i="1" dirty="0" smtClean="0"/>
          </a:p>
        </p:txBody>
      </p:sp>
      <p:sp>
        <p:nvSpPr>
          <p:cNvPr id="8" name="Botón de acción: Inicio 7">
            <a:hlinkClick r:id="rId2" action="ppaction://hlinksldjump" highlightClick="1"/>
          </p:cNvPr>
          <p:cNvSpPr/>
          <p:nvPr/>
        </p:nvSpPr>
        <p:spPr>
          <a:xfrm>
            <a:off x="9195513" y="5589431"/>
            <a:ext cx="811369" cy="5022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Botón de acción: Hacia delante o Siguiente 8">
            <a:hlinkClick r:id="" action="ppaction://hlinkshowjump?jump=nextslide" highlightClick="1"/>
          </p:cNvPr>
          <p:cNvSpPr/>
          <p:nvPr/>
        </p:nvSpPr>
        <p:spPr>
          <a:xfrm>
            <a:off x="11062948" y="5589431"/>
            <a:ext cx="811369" cy="5022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10148549" y="5589431"/>
            <a:ext cx="811369" cy="5022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682" y="2617125"/>
            <a:ext cx="1762125" cy="1352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7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dirty="0" smtClean="0"/>
              <a:t>PRODUBANCO</a:t>
            </a:r>
            <a:endParaRPr lang="es-EC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3627787"/>
          </a:xfrm>
        </p:spPr>
        <p:txBody>
          <a:bodyPr>
            <a:normAutofit/>
          </a:bodyPr>
          <a:lstStyle/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TASA DE INTERÉS: </a:t>
            </a:r>
            <a:r>
              <a:rPr lang="es-EC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4,99 %</a:t>
            </a:r>
          </a:p>
          <a:p>
            <a:endParaRPr lang="es-EC" sz="32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PLAZO: </a:t>
            </a:r>
            <a:r>
              <a:rPr lang="es-EC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 AÑOS</a:t>
            </a:r>
          </a:p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i="1" dirty="0" smtClean="0"/>
          </a:p>
          <a:p>
            <a:endParaRPr lang="es-EC" i="1" dirty="0"/>
          </a:p>
          <a:p>
            <a:endParaRPr lang="es-EC" i="1" dirty="0" smtClean="0"/>
          </a:p>
          <a:p>
            <a:endParaRPr lang="es-EC" i="1" dirty="0"/>
          </a:p>
          <a:p>
            <a:endParaRPr lang="es-EC" i="1" dirty="0" smtClean="0"/>
          </a:p>
        </p:txBody>
      </p:sp>
      <p:sp>
        <p:nvSpPr>
          <p:cNvPr id="8" name="Botón de acción: Inicio 7">
            <a:hlinkClick r:id="rId2" action="ppaction://hlinksldjump" highlightClick="1"/>
          </p:cNvPr>
          <p:cNvSpPr/>
          <p:nvPr/>
        </p:nvSpPr>
        <p:spPr>
          <a:xfrm>
            <a:off x="9195513" y="5589431"/>
            <a:ext cx="811369" cy="5022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Botón de acción: Hacia delante o Siguiente 8">
            <a:hlinkClick r:id="" action="ppaction://hlinkshowjump?jump=nextslide" highlightClick="1"/>
          </p:cNvPr>
          <p:cNvSpPr/>
          <p:nvPr/>
        </p:nvSpPr>
        <p:spPr>
          <a:xfrm>
            <a:off x="11062948" y="5589431"/>
            <a:ext cx="811369" cy="5022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10148549" y="5589431"/>
            <a:ext cx="811369" cy="5022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3074325"/>
            <a:ext cx="4219575" cy="438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7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5917" y="1986614"/>
            <a:ext cx="10058400" cy="1450757"/>
          </a:xfrm>
        </p:spPr>
        <p:txBody>
          <a:bodyPr>
            <a:noAutofit/>
          </a:bodyPr>
          <a:lstStyle/>
          <a:p>
            <a:r>
              <a:rPr lang="es-EC" sz="4000" dirty="0" smtClean="0"/>
              <a:t>CAPÍTULO 6</a:t>
            </a:r>
            <a:br>
              <a:rPr lang="es-EC" sz="4000" dirty="0" smtClean="0"/>
            </a:br>
            <a:r>
              <a:rPr lang="es-EC" sz="4000" dirty="0" smtClean="0"/>
              <a:t>CONCLUSIONES Y RECOMENDACIONES DE LA PROPUESTA</a:t>
            </a:r>
            <a:endParaRPr lang="es-EC" sz="4000" dirty="0"/>
          </a:p>
        </p:txBody>
      </p:sp>
      <p:sp>
        <p:nvSpPr>
          <p:cNvPr id="3" name="Botón de acción: Inicio 2">
            <a:hlinkClick r:id="rId2" action="ppaction://hlinksldjump" highlightClick="1"/>
          </p:cNvPr>
          <p:cNvSpPr/>
          <p:nvPr/>
        </p:nvSpPr>
        <p:spPr>
          <a:xfrm>
            <a:off x="10135673" y="5589431"/>
            <a:ext cx="811369" cy="5022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11062948" y="5589431"/>
            <a:ext cx="811369" cy="5022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169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CONCLUSIONES DE PROPUESTA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3994836"/>
          </a:xfrm>
        </p:spPr>
        <p:txBody>
          <a:bodyPr>
            <a:normAutofit/>
          </a:bodyPr>
          <a:lstStyle/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FACTIBLE CONSTRUIR - 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MATERIALES DEL 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MODELO EXISTEN EN EL SITIO.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GARANTIZAMOS SEGURIDAD Y CONFORT.</a:t>
            </a:r>
          </a:p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MANUAL DE DISEÑO PARA MADERAS DE 1984 SE MANTIENE VIGENTE.</a:t>
            </a:r>
          </a:p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SUELO ARCILLOSO DE LA ZONA ES EXCELENTE PARA FABRICAR MAMPUESTOS.</a:t>
            </a:r>
          </a:p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LAS PAREDES SE PUEDEN PROTEGER DEL EFECTO DE LA LLUVIA CON ESTUCO Y PINTURA.</a:t>
            </a:r>
          </a:p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• CONSEGUIR MANO DE OBRA CALIFICADA EN LA ZONA NO SERÁ UN OBSTÁCULO.</a:t>
            </a:r>
          </a:p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• EL PRECIO DE LA CONSTRUCCIÓN RESULTA APETECIBLE PARA LOS MORADORES.</a:t>
            </a:r>
            <a:endParaRPr lang="es-EC" i="1" dirty="0" smtClean="0"/>
          </a:p>
          <a:p>
            <a:endParaRPr lang="es-EC" i="1" dirty="0"/>
          </a:p>
          <a:p>
            <a:endParaRPr lang="es-EC" i="1" dirty="0" smtClean="0"/>
          </a:p>
          <a:p>
            <a:endParaRPr lang="es-EC" i="1" dirty="0"/>
          </a:p>
          <a:p>
            <a:endParaRPr lang="es-EC" i="1" dirty="0" smtClean="0"/>
          </a:p>
        </p:txBody>
      </p:sp>
      <p:sp>
        <p:nvSpPr>
          <p:cNvPr id="8" name="Botón de acción: Inicio 7">
            <a:hlinkClick r:id="rId2" action="ppaction://hlinksldjump" highlightClick="1"/>
          </p:cNvPr>
          <p:cNvSpPr/>
          <p:nvPr/>
        </p:nvSpPr>
        <p:spPr>
          <a:xfrm>
            <a:off x="9195513" y="5589431"/>
            <a:ext cx="811369" cy="5022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Botón de acción: Hacia delante o Siguiente 8">
            <a:hlinkClick r:id="" action="ppaction://hlinkshowjump?jump=nextslide" highlightClick="1"/>
          </p:cNvPr>
          <p:cNvSpPr/>
          <p:nvPr/>
        </p:nvSpPr>
        <p:spPr>
          <a:xfrm>
            <a:off x="11062948" y="5589431"/>
            <a:ext cx="811369" cy="5022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10148549" y="5589431"/>
            <a:ext cx="811369" cy="5022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076" name="Picture 4" descr="http://disenarte.disegnolibre.org/files/2011/06/tips-dise%C3%B1o-de-log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007" y="1845733"/>
            <a:ext cx="2040625" cy="178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3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dirty="0" smtClean="0"/>
              <a:t>RECOMENDACIONES DE PROPUESTA</a:t>
            </a:r>
            <a:endParaRPr lang="es-EC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3994836"/>
          </a:xfrm>
        </p:spPr>
        <p:txBody>
          <a:bodyPr>
            <a:normAutofit lnSpcReduction="10000"/>
          </a:bodyPr>
          <a:lstStyle/>
          <a:p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• IMPLANTAR LA VIVIENDA EN UN TERRENO PLANO QUE CUENTE CON SERVICIOS BÁSICOS.</a:t>
            </a:r>
          </a:p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CAMPAÑAS PUBLICITARIAS SOBRE BONDADES DE LOS MATERIALES SELECCIONADOS.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PRODUCIR MAMPUESTOS DE ADOBE A MAYOR ESCALA.</a:t>
            </a:r>
          </a:p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BUSCAR QUE SE ABRAN LÍNEAS DE CRÉDITO PARA VIVIENDA EN EL SECTOR INDÍGENA.</a:t>
            </a:r>
          </a:p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AMPLIAR ESTA INVESTIGACIÓN EN OTRAS REGIONES DEL PAÍS.</a:t>
            </a:r>
          </a:p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LA MADERA DEBE SER TRATADA Y CURADA 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- ATAQUES 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DE HONGOS Y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/O INSECTOS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• NO HACER CAMBIOS EN FACHADAS.</a:t>
            </a:r>
          </a:p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• ELECCIÓN DE COLORES GUARDANDO ARMONÍA CON EL AMBIENTE.</a:t>
            </a:r>
            <a:endParaRPr lang="es-EC" i="1" dirty="0" smtClean="0"/>
          </a:p>
          <a:p>
            <a:endParaRPr lang="es-EC" i="1" dirty="0"/>
          </a:p>
          <a:p>
            <a:endParaRPr lang="es-EC" i="1" dirty="0" smtClean="0"/>
          </a:p>
          <a:p>
            <a:endParaRPr lang="es-EC" i="1" dirty="0"/>
          </a:p>
          <a:p>
            <a:endParaRPr lang="es-EC" i="1" dirty="0" smtClean="0"/>
          </a:p>
        </p:txBody>
      </p:sp>
      <p:sp>
        <p:nvSpPr>
          <p:cNvPr id="8" name="Botón de acción: Inicio 7">
            <a:hlinkClick r:id="rId2" action="ppaction://hlinksldjump" highlightClick="1"/>
          </p:cNvPr>
          <p:cNvSpPr/>
          <p:nvPr/>
        </p:nvSpPr>
        <p:spPr>
          <a:xfrm>
            <a:off x="9195513" y="5589431"/>
            <a:ext cx="811369" cy="5022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Botón de acción: Hacia delante o Siguiente 8">
            <a:hlinkClick r:id="" action="ppaction://hlinkshowjump?jump=nextslide" highlightClick="1"/>
          </p:cNvPr>
          <p:cNvSpPr/>
          <p:nvPr/>
        </p:nvSpPr>
        <p:spPr>
          <a:xfrm>
            <a:off x="11062948" y="5589431"/>
            <a:ext cx="811369" cy="5022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10148549" y="5589431"/>
            <a:ext cx="811369" cy="5022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098" name="Picture 2" descr="http://www.marketingdirecto.com/wp-content/uploads/2012/02/recomme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317" y="357605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57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956" y="655920"/>
            <a:ext cx="4305300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https://caballerotrueno.files.wordpress.com/2013/05/gracias_multiling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056" y="1953986"/>
            <a:ext cx="6219099" cy="388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6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CONTEXTUALIZACIÓN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s-EC" dirty="0" smtClean="0"/>
              <a:t>PLAN NACIONAL PARA EL BUEN VIVIR 2013 - 2017</a:t>
            </a:r>
          </a:p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s-EC" dirty="0" smtClean="0"/>
              <a:t>DIVISIÓN </a:t>
            </a:r>
            <a:r>
              <a:rPr lang="es-EC" dirty="0"/>
              <a:t>CANTONAL DE LA PROVINCIA DE TUNGURAHUA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r>
              <a:rPr lang="es-EC" dirty="0" smtClean="0"/>
              <a:t>Fuente: </a:t>
            </a:r>
            <a:r>
              <a:rPr lang="es-EC" i="1" dirty="0" smtClean="0"/>
              <a:t>(Instituto Nacional de Estadísticas y Censos)</a:t>
            </a:r>
          </a:p>
        </p:txBody>
      </p:sp>
      <p:pic>
        <p:nvPicPr>
          <p:cNvPr id="7" name="Imagen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85"/>
          <a:stretch/>
        </p:blipFill>
        <p:spPr bwMode="auto">
          <a:xfrm>
            <a:off x="1200311" y="2656535"/>
            <a:ext cx="4391025" cy="27813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Botón de acción: Inicio 7">
            <a:hlinkClick r:id="rId3" action="ppaction://hlinksldjump" highlightClick="1"/>
          </p:cNvPr>
          <p:cNvSpPr/>
          <p:nvPr/>
        </p:nvSpPr>
        <p:spPr>
          <a:xfrm>
            <a:off x="9195513" y="5589431"/>
            <a:ext cx="811369" cy="5022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Botón de acción: Hacia delante o Siguiente 8">
            <a:hlinkClick r:id="" action="ppaction://hlinkshowjump?jump=nextslide" highlightClick="1"/>
          </p:cNvPr>
          <p:cNvSpPr/>
          <p:nvPr/>
        </p:nvSpPr>
        <p:spPr>
          <a:xfrm>
            <a:off x="11062948" y="5589431"/>
            <a:ext cx="811369" cy="5022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10148549" y="5589431"/>
            <a:ext cx="811369" cy="5022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438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CONTEXTUALIZACIÓN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• COMUNIDADES EN LAS PARROQUIAS DE PILAHUÍN Y JUAN BENIGNO VELA</a:t>
            </a:r>
            <a:endParaRPr lang="es-EC" dirty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r>
              <a:rPr lang="es-EC" dirty="0" smtClean="0"/>
              <a:t>Fuente: </a:t>
            </a:r>
            <a:r>
              <a:rPr lang="es-EC" i="1" dirty="0" smtClean="0"/>
              <a:t>(Real, 2009)</a:t>
            </a:r>
          </a:p>
        </p:txBody>
      </p:sp>
      <p:sp>
        <p:nvSpPr>
          <p:cNvPr id="8" name="Botón de acción: Inicio 7">
            <a:hlinkClick r:id="rId2" action="ppaction://hlinksldjump" highlightClick="1"/>
          </p:cNvPr>
          <p:cNvSpPr/>
          <p:nvPr/>
        </p:nvSpPr>
        <p:spPr>
          <a:xfrm>
            <a:off x="9195513" y="5589431"/>
            <a:ext cx="811369" cy="5022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Botón de acción: Hacia delante o Siguiente 8">
            <a:hlinkClick r:id="" action="ppaction://hlinkshowjump?jump=nextslide" highlightClick="1"/>
          </p:cNvPr>
          <p:cNvSpPr/>
          <p:nvPr/>
        </p:nvSpPr>
        <p:spPr>
          <a:xfrm>
            <a:off x="11062948" y="5589431"/>
            <a:ext cx="811369" cy="5022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10148549" y="5589431"/>
            <a:ext cx="811369" cy="5022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" name="Imagen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2324404"/>
            <a:ext cx="2911564" cy="30976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95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CRÍTICO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</p:txBody>
      </p:sp>
      <p:sp>
        <p:nvSpPr>
          <p:cNvPr id="8" name="Botón de acción: Inicio 7">
            <a:hlinkClick r:id="rId2" action="ppaction://hlinksldjump" highlightClick="1"/>
          </p:cNvPr>
          <p:cNvSpPr/>
          <p:nvPr/>
        </p:nvSpPr>
        <p:spPr>
          <a:xfrm>
            <a:off x="9195513" y="5589431"/>
            <a:ext cx="811369" cy="5022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Botón de acción: Hacia delante o Siguiente 8">
            <a:hlinkClick r:id="" action="ppaction://hlinkshowjump?jump=nextslide" highlightClick="1"/>
          </p:cNvPr>
          <p:cNvSpPr/>
          <p:nvPr/>
        </p:nvSpPr>
        <p:spPr>
          <a:xfrm>
            <a:off x="11062948" y="5589431"/>
            <a:ext cx="811369" cy="5022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10148549" y="5589431"/>
            <a:ext cx="811369" cy="5022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" name="Imagen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320" y="2104211"/>
            <a:ext cx="6132580" cy="3214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305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PROGNOSIS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2005049"/>
          </a:xfrm>
        </p:spPr>
        <p:txBody>
          <a:bodyPr>
            <a:normAutofit/>
          </a:bodyPr>
          <a:lstStyle/>
          <a:p>
            <a:endParaRPr lang="es-EC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ES IMPERATIVO PRESENTAR ALTERNATIVAS DE CONSTRUCCIÓN EN EL SECTOR INDÍGENA, UTILIZANDO MATERIALES EXISTENTES EN LAS COMUNIDADES Y AFINES AL ENTORNO NATURAL, EVITANDO QUE EL HORMIGÓN ARMADO GANE ESPACIO.</a:t>
            </a:r>
            <a:endParaRPr lang="es-EC" sz="2400" dirty="0"/>
          </a:p>
          <a:p>
            <a:endParaRPr lang="es-EC" i="1" dirty="0" smtClean="0"/>
          </a:p>
        </p:txBody>
      </p:sp>
      <p:sp>
        <p:nvSpPr>
          <p:cNvPr id="8" name="Botón de acción: Inicio 7">
            <a:hlinkClick r:id="rId2" action="ppaction://hlinksldjump" highlightClick="1"/>
          </p:cNvPr>
          <p:cNvSpPr/>
          <p:nvPr/>
        </p:nvSpPr>
        <p:spPr>
          <a:xfrm>
            <a:off x="9195513" y="5589431"/>
            <a:ext cx="811369" cy="5022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Botón de acción: Hacia delante o Siguiente 8">
            <a:hlinkClick r:id="" action="ppaction://hlinkshowjump?jump=nextslide" highlightClick="1"/>
          </p:cNvPr>
          <p:cNvSpPr/>
          <p:nvPr/>
        </p:nvSpPr>
        <p:spPr>
          <a:xfrm>
            <a:off x="11062948" y="5589431"/>
            <a:ext cx="811369" cy="5022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10148549" y="5589431"/>
            <a:ext cx="811369" cy="5022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5485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 GENERAL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1708836"/>
          </a:xfrm>
        </p:spPr>
        <p:txBody>
          <a:bodyPr>
            <a:normAutofit/>
          </a:bodyPr>
          <a:lstStyle/>
          <a:p>
            <a:endParaRPr lang="es-EC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ESTUDIAR COMO UN SISTEMA CONSTRUCTIVO ALTERNATIVO INCIDE EN LA IDENTIDAD PATRIMONIAL DE LAS COMUNIDADES INDÍGENAS DE CHIBULEOS Y PILAHUINES EN LA PROVINCIA DE TUNGURAHUA.</a:t>
            </a:r>
            <a:endParaRPr lang="es-EC" sz="2400" dirty="0"/>
          </a:p>
          <a:p>
            <a:endParaRPr lang="es-EC" i="1" dirty="0" smtClean="0"/>
          </a:p>
        </p:txBody>
      </p:sp>
      <p:sp>
        <p:nvSpPr>
          <p:cNvPr id="8" name="Botón de acción: Inicio 7">
            <a:hlinkClick r:id="rId2" action="ppaction://hlinksldjump" highlightClick="1"/>
          </p:cNvPr>
          <p:cNvSpPr/>
          <p:nvPr/>
        </p:nvSpPr>
        <p:spPr>
          <a:xfrm>
            <a:off x="9195513" y="5589431"/>
            <a:ext cx="811369" cy="5022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Botón de acción: Hacia delante o Siguiente 8">
            <a:hlinkClick r:id="" action="ppaction://hlinkshowjump?jump=nextslide" highlightClick="1"/>
          </p:cNvPr>
          <p:cNvSpPr/>
          <p:nvPr/>
        </p:nvSpPr>
        <p:spPr>
          <a:xfrm>
            <a:off x="11062948" y="5589431"/>
            <a:ext cx="811369" cy="5022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10148549" y="5589431"/>
            <a:ext cx="811369" cy="5022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1825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694</TotalTime>
  <Words>800</Words>
  <Application>Microsoft Office PowerPoint</Application>
  <PresentationFormat>Panorámica</PresentationFormat>
  <Paragraphs>304</Paragraphs>
  <Slides>47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Retrospección</vt:lpstr>
      <vt:lpstr>      UNIVERSIDAD DE LAS FUERZAS ARMADAS ESPE  VICERRECTORADO DE INVESTIGACIÓN INNOVACIÓN Y TRANSFERENCIA TECNOLÓGICA  DIRECCIÓN DE POSGRADOS   </vt:lpstr>
      <vt:lpstr>    TESIS PREVIO A LA OBTENCIÓN DEL TÍTULO DE MAGÍSTER EN ADMINISTRACIÓN DE LA CONSTRUCCIÓN  “SISTEMA CONSTRUCTIVO ALTERNATIVO PARA VIVIENDAS EN LAS COMUNIDADES INDÍGENAS DE TUNGURAHUA” </vt:lpstr>
      <vt:lpstr>Presentación de PowerPoint</vt:lpstr>
      <vt:lpstr>CAPÍTULO 1 EL PROBLEMA</vt:lpstr>
      <vt:lpstr>CONTEXTUALIZACIÓN</vt:lpstr>
      <vt:lpstr>CONTEXTUALIZACIÓN</vt:lpstr>
      <vt:lpstr>ANÁLISIS CRÍTICO</vt:lpstr>
      <vt:lpstr>PROGNOSIS</vt:lpstr>
      <vt:lpstr>OBJETIVO GENERAL</vt:lpstr>
      <vt:lpstr>OBJETIVOS ESPECÍFICOS</vt:lpstr>
      <vt:lpstr>CAPÍTULO 2 MARCO TEÓRICO</vt:lpstr>
      <vt:lpstr>FUNDAMENTACIÓN FILOSÓFICA</vt:lpstr>
      <vt:lpstr>SUPERORDINACIÓN</vt:lpstr>
      <vt:lpstr>SUBORDINACIÓN DE LA VARIABLE INDEPENDIENTE</vt:lpstr>
      <vt:lpstr>SUBORDINACIÓN DE LA VARIABLE DEPENDIENTE</vt:lpstr>
      <vt:lpstr>HIPÓTESIS</vt:lpstr>
      <vt:lpstr>CAPÍTULO 3 METODOLOGÍA</vt:lpstr>
      <vt:lpstr>MODALIDADES DE INVESTIGACIÓN</vt:lpstr>
      <vt:lpstr>NIVELES DE INVESTIGACIÓN</vt:lpstr>
      <vt:lpstr>POBLACIÓN Y MUESTRA</vt:lpstr>
      <vt:lpstr>OPERACIONALIZACIÓN DE VARIABLES</vt:lpstr>
      <vt:lpstr>PLAN DE RECOLECCIÓN Y PROCESAMIENTO DE INFORMACIÓN</vt:lpstr>
      <vt:lpstr>CAPÍTULO 4 ANÁLISIS E INTERPRETACIÓN DE RESULTADOS</vt:lpstr>
      <vt:lpstr>ANÁLISIS E INTERPRETACIÓN DE LOS RESULTADOS DE LAS ENCUESTAS</vt:lpstr>
      <vt:lpstr>VERIFICACIÓN DE LA HIPÓTESIS</vt:lpstr>
      <vt:lpstr>RECOMENDACIONES</vt:lpstr>
      <vt:lpstr>CAPÍTULO 5 PROPUESTA</vt:lpstr>
      <vt:lpstr>OBJETIVO GENERAL</vt:lpstr>
      <vt:lpstr>OBJETIVOS ESPECÍFICOS</vt:lpstr>
      <vt:lpstr>MATERIALES</vt:lpstr>
      <vt:lpstr>REQUERIMIENTOS ESPACIALES</vt:lpstr>
      <vt:lpstr>MODULACIÓN ARQUITECTÓNICA</vt:lpstr>
      <vt:lpstr>SISTEMA ESTRUCTURAL</vt:lpstr>
      <vt:lpstr>PREDISEÑO DE VIGUETAS </vt:lpstr>
      <vt:lpstr>PREDISEÑO DE ARMADURA DE CUBIERTA</vt:lpstr>
      <vt:lpstr>DISEÑO COLUMNA</vt:lpstr>
      <vt:lpstr>DISEÑO CIMENTACIÓN</vt:lpstr>
      <vt:lpstr>PLASMAR SISTEMAS CONSTRUCTIVOS</vt:lpstr>
      <vt:lpstr>MODELO OPERATIVO</vt:lpstr>
      <vt:lpstr>FINANCIAMIENTO</vt:lpstr>
      <vt:lpstr>COOPERATIVA DE AHORRO Y CRÉDITO MUSHUC RUNA</vt:lpstr>
      <vt:lpstr>BANCO DEL PACÍFICO</vt:lpstr>
      <vt:lpstr>PRODUBANCO</vt:lpstr>
      <vt:lpstr>CAPÍTULO 6 CONCLUSIONES Y RECOMENDACIONES DE LA PROPUESTA</vt:lpstr>
      <vt:lpstr>CONCLUSIONES DE PROPUESTA</vt:lpstr>
      <vt:lpstr>RECOMENDACIONES DE PROPUESTA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LAS FUERZAS ARMADAS ESPE  “SISTEMA CONSTRUCTIVO ALTERNATIVO PARA VIVIENDAS EN LAS COMUNIDADES INDÍGENAS DE TUNGURAHUA”</dc:title>
  <dc:creator>Diego Cherrez</dc:creator>
  <cp:lastModifiedBy>Diego Chérrez Gavilanes</cp:lastModifiedBy>
  <cp:revision>58</cp:revision>
  <cp:lastPrinted>2015-08-19T01:52:31Z</cp:lastPrinted>
  <dcterms:created xsi:type="dcterms:W3CDTF">2015-08-04T14:07:33Z</dcterms:created>
  <dcterms:modified xsi:type="dcterms:W3CDTF">2016-01-07T14:13:22Z</dcterms:modified>
</cp:coreProperties>
</file>