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7" r:id="rId2"/>
    <p:sldId id="258" r:id="rId3"/>
    <p:sldId id="265" r:id="rId4"/>
    <p:sldId id="259" r:id="rId5"/>
    <p:sldId id="266" r:id="rId6"/>
    <p:sldId id="260" r:id="rId7"/>
    <p:sldId id="267" r:id="rId8"/>
    <p:sldId id="268" r:id="rId9"/>
    <p:sldId id="269" r:id="rId10"/>
    <p:sldId id="270" r:id="rId11"/>
    <p:sldId id="264" r:id="rId12"/>
    <p:sldId id="271" r:id="rId13"/>
    <p:sldId id="261" r:id="rId14"/>
    <p:sldId id="272" r:id="rId15"/>
    <p:sldId id="262" r:id="rId16"/>
    <p:sldId id="263" r:id="rId17"/>
    <p:sldId id="285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8" r:id="rId32"/>
    <p:sldId id="286" r:id="rId33"/>
    <p:sldId id="289" r:id="rId34"/>
    <p:sldId id="291" r:id="rId35"/>
    <p:sldId id="292" r:id="rId36"/>
    <p:sldId id="290" r:id="rId3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E8306-ED53-4771-9994-D9009EBF11F2}" type="doc">
      <dgm:prSet loTypeId="urn:microsoft.com/office/officeart/2005/8/layout/bList2" loCatId="list" qsTypeId="urn:microsoft.com/office/officeart/2005/8/quickstyle/3d4" qsCatId="3D" csTypeId="urn:microsoft.com/office/officeart/2005/8/colors/colorful4" csCatId="colorful" phldr="1"/>
      <dgm:spPr/>
    </dgm:pt>
    <dgm:pt modelId="{62A396A7-5D03-49D0-8798-CB684113A7AF}">
      <dgm:prSet phldrT="[Texto]"/>
      <dgm:spPr/>
      <dgm:t>
        <a:bodyPr/>
        <a:lstStyle/>
        <a:p>
          <a:r>
            <a:rPr lang="en-US" dirty="0" smtClean="0"/>
            <a:t>Mercado OTC</a:t>
          </a:r>
          <a:endParaRPr lang="es-EC" dirty="0"/>
        </a:p>
      </dgm:t>
    </dgm:pt>
    <dgm:pt modelId="{9EA30958-F85A-47FD-8123-3B45C6BC483E}" type="parTrans" cxnId="{8B84D5C4-2A95-4C87-BCDE-52FE19F0761F}">
      <dgm:prSet/>
      <dgm:spPr/>
      <dgm:t>
        <a:bodyPr/>
        <a:lstStyle/>
        <a:p>
          <a:endParaRPr lang="es-EC"/>
        </a:p>
      </dgm:t>
    </dgm:pt>
    <dgm:pt modelId="{6DE09E28-E435-4365-9498-D1FF0D3291B9}" type="sibTrans" cxnId="{8B84D5C4-2A95-4C87-BCDE-52FE19F0761F}">
      <dgm:prSet/>
      <dgm:spPr/>
      <dgm:t>
        <a:bodyPr/>
        <a:lstStyle/>
        <a:p>
          <a:endParaRPr lang="es-EC"/>
        </a:p>
      </dgm:t>
    </dgm:pt>
    <dgm:pt modelId="{EBD63CAE-93FC-4681-8F33-DA7D03F69C42}">
      <dgm:prSet phldrT="[Texto]"/>
      <dgm:spPr/>
      <dgm:t>
        <a:bodyPr/>
        <a:lstStyle/>
        <a:p>
          <a:r>
            <a:rPr lang="en-US" dirty="0" smtClean="0"/>
            <a:t>Mercado </a:t>
          </a:r>
          <a:r>
            <a:rPr lang="en-US" dirty="0" err="1" smtClean="0"/>
            <a:t>Ético</a:t>
          </a:r>
          <a:endParaRPr lang="es-EC" dirty="0"/>
        </a:p>
      </dgm:t>
    </dgm:pt>
    <dgm:pt modelId="{56059AFA-AA4F-4CF1-90F8-B830518037AE}" type="parTrans" cxnId="{AF8D3D12-58A1-4C35-94E5-F7D6941B07D7}">
      <dgm:prSet/>
      <dgm:spPr/>
      <dgm:t>
        <a:bodyPr/>
        <a:lstStyle/>
        <a:p>
          <a:endParaRPr lang="es-EC"/>
        </a:p>
      </dgm:t>
    </dgm:pt>
    <dgm:pt modelId="{C1CEB3F9-D0AB-4B28-982A-BD9F0630C4CB}" type="sibTrans" cxnId="{AF8D3D12-58A1-4C35-94E5-F7D6941B07D7}">
      <dgm:prSet/>
      <dgm:spPr/>
      <dgm:t>
        <a:bodyPr/>
        <a:lstStyle/>
        <a:p>
          <a:endParaRPr lang="es-EC"/>
        </a:p>
      </dgm:t>
    </dgm:pt>
    <dgm:pt modelId="{E18DA77D-BEE9-44D7-9BED-8668367AB5EA}">
      <dgm:prSet custT="1"/>
      <dgm:spPr/>
      <dgm:t>
        <a:bodyPr/>
        <a:lstStyle/>
        <a:p>
          <a:pPr algn="just"/>
          <a:r>
            <a:rPr lang="es-EC" sz="2400" dirty="0" smtClean="0"/>
            <a:t>Es aquel donde la venta se realiza sin receta, es decir sin prescripción </a:t>
          </a:r>
          <a:r>
            <a:rPr lang="es-EC" sz="2400" dirty="0" smtClean="0"/>
            <a:t>médica, pueden ser publicitados en medios masivos.</a:t>
          </a:r>
          <a:endParaRPr lang="es-EC" sz="2400" dirty="0"/>
        </a:p>
      </dgm:t>
    </dgm:pt>
    <dgm:pt modelId="{B496BC65-93BA-4971-88B2-25A7A8E7F431}" type="parTrans" cxnId="{9F0AA622-00F7-4FCF-8415-9E233C8D849D}">
      <dgm:prSet/>
      <dgm:spPr/>
      <dgm:t>
        <a:bodyPr/>
        <a:lstStyle/>
        <a:p>
          <a:endParaRPr lang="es-EC"/>
        </a:p>
      </dgm:t>
    </dgm:pt>
    <dgm:pt modelId="{636A0776-88FC-4E15-93AC-A5FE5BCBA6CF}" type="sibTrans" cxnId="{9F0AA622-00F7-4FCF-8415-9E233C8D849D}">
      <dgm:prSet/>
      <dgm:spPr/>
      <dgm:t>
        <a:bodyPr/>
        <a:lstStyle/>
        <a:p>
          <a:endParaRPr lang="es-EC"/>
        </a:p>
      </dgm:t>
    </dgm:pt>
    <dgm:pt modelId="{EE9B95CA-0968-4358-A9FB-CC497853D103}">
      <dgm:prSet/>
      <dgm:spPr/>
      <dgm:t>
        <a:bodyPr/>
        <a:lstStyle/>
        <a:p>
          <a:pPr algn="just"/>
          <a:r>
            <a:rPr lang="es-EC" dirty="0" smtClean="0"/>
            <a:t>El mercado ético comprende un escenario médico en el que los productos bajo prescripción no pueden ser publicitados en medios masivos</a:t>
          </a:r>
          <a:endParaRPr lang="es-EC" dirty="0"/>
        </a:p>
      </dgm:t>
    </dgm:pt>
    <dgm:pt modelId="{4620D533-A0FB-40A3-944B-D4DB2B1D2D34}" type="parTrans" cxnId="{F899DCB7-4A3C-43CF-9259-68B418A44E63}">
      <dgm:prSet/>
      <dgm:spPr/>
      <dgm:t>
        <a:bodyPr/>
        <a:lstStyle/>
        <a:p>
          <a:endParaRPr lang="es-EC"/>
        </a:p>
      </dgm:t>
    </dgm:pt>
    <dgm:pt modelId="{EDE0491A-9E02-43FE-A677-3BD2033A3B19}" type="sibTrans" cxnId="{F899DCB7-4A3C-43CF-9259-68B418A44E63}">
      <dgm:prSet/>
      <dgm:spPr/>
      <dgm:t>
        <a:bodyPr/>
        <a:lstStyle/>
        <a:p>
          <a:endParaRPr lang="es-EC"/>
        </a:p>
      </dgm:t>
    </dgm:pt>
    <dgm:pt modelId="{E8902536-B78B-4851-9B3A-26E65D218949}" type="pres">
      <dgm:prSet presAssocID="{FC1E8306-ED53-4771-9994-D9009EBF11F2}" presName="diagram" presStyleCnt="0">
        <dgm:presLayoutVars>
          <dgm:dir/>
          <dgm:animLvl val="lvl"/>
          <dgm:resizeHandles val="exact"/>
        </dgm:presLayoutVars>
      </dgm:prSet>
      <dgm:spPr/>
    </dgm:pt>
    <dgm:pt modelId="{9DE97ED6-0881-4EE7-A3FA-EF593B00FB02}" type="pres">
      <dgm:prSet presAssocID="{62A396A7-5D03-49D0-8798-CB684113A7AF}" presName="compNode" presStyleCnt="0"/>
      <dgm:spPr/>
    </dgm:pt>
    <dgm:pt modelId="{4396A7D8-8141-452A-97F7-B7E8A1394159}" type="pres">
      <dgm:prSet presAssocID="{62A396A7-5D03-49D0-8798-CB684113A7AF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CD60A5-9573-45DA-BC76-5EE93B16DE64}" type="pres">
      <dgm:prSet presAssocID="{62A396A7-5D03-49D0-8798-CB684113A7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4D3118-60F4-4703-9252-A089116A7889}" type="pres">
      <dgm:prSet presAssocID="{62A396A7-5D03-49D0-8798-CB684113A7AF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D6978C4F-0FB3-42A3-880E-57AEE80AA229}" type="pres">
      <dgm:prSet presAssocID="{62A396A7-5D03-49D0-8798-CB684113A7AF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29F390-55EB-431C-A394-7FAA0F95E533}" type="pres">
      <dgm:prSet presAssocID="{6DE09E28-E435-4365-9498-D1FF0D3291B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906E6EA-C840-4CAE-9077-0377A6AB6EC7}" type="pres">
      <dgm:prSet presAssocID="{EBD63CAE-93FC-4681-8F33-DA7D03F69C42}" presName="compNode" presStyleCnt="0"/>
      <dgm:spPr/>
    </dgm:pt>
    <dgm:pt modelId="{CA5EFD33-FF13-4D39-89F2-C4CC056EDEA9}" type="pres">
      <dgm:prSet presAssocID="{EBD63CAE-93FC-4681-8F33-DA7D03F69C42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43411A-BFC1-4782-8897-F8C887DD06B7}" type="pres">
      <dgm:prSet presAssocID="{EBD63CAE-93FC-4681-8F33-DA7D03F69C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9700CB-F79A-4F96-B2EB-940C3F0E7F8F}" type="pres">
      <dgm:prSet presAssocID="{EBD63CAE-93FC-4681-8F33-DA7D03F69C42}" presName="parentRect" presStyleLbl="alignNode1" presStyleIdx="1" presStyleCnt="2"/>
      <dgm:spPr/>
      <dgm:t>
        <a:bodyPr/>
        <a:lstStyle/>
        <a:p>
          <a:endParaRPr lang="es-EC"/>
        </a:p>
      </dgm:t>
    </dgm:pt>
    <dgm:pt modelId="{79B01C17-3C04-4604-8F33-8D9218E51317}" type="pres">
      <dgm:prSet presAssocID="{EBD63CAE-93FC-4681-8F33-DA7D03F69C42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DFBFE21-C93F-4BBB-A9A9-826E88BA8BF5}" type="presOf" srcId="{EBD63CAE-93FC-4681-8F33-DA7D03F69C42}" destId="{439700CB-F79A-4F96-B2EB-940C3F0E7F8F}" srcOrd="1" destOrd="0" presId="urn:microsoft.com/office/officeart/2005/8/layout/bList2"/>
    <dgm:cxn modelId="{8B84D5C4-2A95-4C87-BCDE-52FE19F0761F}" srcId="{FC1E8306-ED53-4771-9994-D9009EBF11F2}" destId="{62A396A7-5D03-49D0-8798-CB684113A7AF}" srcOrd="0" destOrd="0" parTransId="{9EA30958-F85A-47FD-8123-3B45C6BC483E}" sibTransId="{6DE09E28-E435-4365-9498-D1FF0D3291B9}"/>
    <dgm:cxn modelId="{F56FFFE2-AE16-434D-9EBD-2DF0E2759EBF}" type="presOf" srcId="{6DE09E28-E435-4365-9498-D1FF0D3291B9}" destId="{F929F390-55EB-431C-A394-7FAA0F95E533}" srcOrd="0" destOrd="0" presId="urn:microsoft.com/office/officeart/2005/8/layout/bList2"/>
    <dgm:cxn modelId="{81A62B32-3D81-4092-91F6-341A69CEBF8C}" type="presOf" srcId="{EE9B95CA-0968-4358-A9FB-CC497853D103}" destId="{CA5EFD33-FF13-4D39-89F2-C4CC056EDEA9}" srcOrd="0" destOrd="0" presId="urn:microsoft.com/office/officeart/2005/8/layout/bList2"/>
    <dgm:cxn modelId="{AF8D3D12-58A1-4C35-94E5-F7D6941B07D7}" srcId="{FC1E8306-ED53-4771-9994-D9009EBF11F2}" destId="{EBD63CAE-93FC-4681-8F33-DA7D03F69C42}" srcOrd="1" destOrd="0" parTransId="{56059AFA-AA4F-4CF1-90F8-B830518037AE}" sibTransId="{C1CEB3F9-D0AB-4B28-982A-BD9F0630C4CB}"/>
    <dgm:cxn modelId="{85BBAFED-044E-4642-8F69-28B7BCAF3F69}" type="presOf" srcId="{FC1E8306-ED53-4771-9994-D9009EBF11F2}" destId="{E8902536-B78B-4851-9B3A-26E65D218949}" srcOrd="0" destOrd="0" presId="urn:microsoft.com/office/officeart/2005/8/layout/bList2"/>
    <dgm:cxn modelId="{9D00EE04-F003-48F1-B36A-1BF04BEEA282}" type="presOf" srcId="{E18DA77D-BEE9-44D7-9BED-8668367AB5EA}" destId="{4396A7D8-8141-452A-97F7-B7E8A1394159}" srcOrd="0" destOrd="0" presId="urn:microsoft.com/office/officeart/2005/8/layout/bList2"/>
    <dgm:cxn modelId="{04313752-7A38-4E72-ABAC-6DE4AEEF318E}" type="presOf" srcId="{62A396A7-5D03-49D0-8798-CB684113A7AF}" destId="{0C4D3118-60F4-4703-9252-A089116A7889}" srcOrd="1" destOrd="0" presId="urn:microsoft.com/office/officeart/2005/8/layout/bList2"/>
    <dgm:cxn modelId="{F899DCB7-4A3C-43CF-9259-68B418A44E63}" srcId="{EBD63CAE-93FC-4681-8F33-DA7D03F69C42}" destId="{EE9B95CA-0968-4358-A9FB-CC497853D103}" srcOrd="0" destOrd="0" parTransId="{4620D533-A0FB-40A3-944B-D4DB2B1D2D34}" sibTransId="{EDE0491A-9E02-43FE-A677-3BD2033A3B19}"/>
    <dgm:cxn modelId="{9F0AA622-00F7-4FCF-8415-9E233C8D849D}" srcId="{62A396A7-5D03-49D0-8798-CB684113A7AF}" destId="{E18DA77D-BEE9-44D7-9BED-8668367AB5EA}" srcOrd="0" destOrd="0" parTransId="{B496BC65-93BA-4971-88B2-25A7A8E7F431}" sibTransId="{636A0776-88FC-4E15-93AC-A5FE5BCBA6CF}"/>
    <dgm:cxn modelId="{5F867CB0-9B63-431F-830F-93DA63A48A36}" type="presOf" srcId="{EBD63CAE-93FC-4681-8F33-DA7D03F69C42}" destId="{0D43411A-BFC1-4782-8897-F8C887DD06B7}" srcOrd="0" destOrd="0" presId="urn:microsoft.com/office/officeart/2005/8/layout/bList2"/>
    <dgm:cxn modelId="{FFC95684-3F69-4BC1-98A1-1DCC3ED7F2A6}" type="presOf" srcId="{62A396A7-5D03-49D0-8798-CB684113A7AF}" destId="{CCCD60A5-9573-45DA-BC76-5EE93B16DE64}" srcOrd="0" destOrd="0" presId="urn:microsoft.com/office/officeart/2005/8/layout/bList2"/>
    <dgm:cxn modelId="{FD6F088D-30A8-47CE-B0F9-236C442C3AA3}" type="presParOf" srcId="{E8902536-B78B-4851-9B3A-26E65D218949}" destId="{9DE97ED6-0881-4EE7-A3FA-EF593B00FB02}" srcOrd="0" destOrd="0" presId="urn:microsoft.com/office/officeart/2005/8/layout/bList2"/>
    <dgm:cxn modelId="{04CB5B50-ADB2-4683-AA98-A798022AB86B}" type="presParOf" srcId="{9DE97ED6-0881-4EE7-A3FA-EF593B00FB02}" destId="{4396A7D8-8141-452A-97F7-B7E8A1394159}" srcOrd="0" destOrd="0" presId="urn:microsoft.com/office/officeart/2005/8/layout/bList2"/>
    <dgm:cxn modelId="{673A209D-0E87-4BC3-80C2-34C951046A41}" type="presParOf" srcId="{9DE97ED6-0881-4EE7-A3FA-EF593B00FB02}" destId="{CCCD60A5-9573-45DA-BC76-5EE93B16DE64}" srcOrd="1" destOrd="0" presId="urn:microsoft.com/office/officeart/2005/8/layout/bList2"/>
    <dgm:cxn modelId="{8665F414-DF06-4B53-A2F0-7F5C847F300C}" type="presParOf" srcId="{9DE97ED6-0881-4EE7-A3FA-EF593B00FB02}" destId="{0C4D3118-60F4-4703-9252-A089116A7889}" srcOrd="2" destOrd="0" presId="urn:microsoft.com/office/officeart/2005/8/layout/bList2"/>
    <dgm:cxn modelId="{33D860D0-C7CD-4414-8D65-5424DEB3AEA9}" type="presParOf" srcId="{9DE97ED6-0881-4EE7-A3FA-EF593B00FB02}" destId="{D6978C4F-0FB3-42A3-880E-57AEE80AA229}" srcOrd="3" destOrd="0" presId="urn:microsoft.com/office/officeart/2005/8/layout/bList2"/>
    <dgm:cxn modelId="{BBEA9D89-A03A-4AD2-8329-EC80521DAB71}" type="presParOf" srcId="{E8902536-B78B-4851-9B3A-26E65D218949}" destId="{F929F390-55EB-431C-A394-7FAA0F95E533}" srcOrd="1" destOrd="0" presId="urn:microsoft.com/office/officeart/2005/8/layout/bList2"/>
    <dgm:cxn modelId="{FAA2E374-E2AE-4DB8-BCB2-499B15075A9B}" type="presParOf" srcId="{E8902536-B78B-4851-9B3A-26E65D218949}" destId="{B906E6EA-C840-4CAE-9077-0377A6AB6EC7}" srcOrd="2" destOrd="0" presId="urn:microsoft.com/office/officeart/2005/8/layout/bList2"/>
    <dgm:cxn modelId="{5E2CD5A2-337E-4489-97F9-6AEC64743711}" type="presParOf" srcId="{B906E6EA-C840-4CAE-9077-0377A6AB6EC7}" destId="{CA5EFD33-FF13-4D39-89F2-C4CC056EDEA9}" srcOrd="0" destOrd="0" presId="urn:microsoft.com/office/officeart/2005/8/layout/bList2"/>
    <dgm:cxn modelId="{E8A5A9FC-B252-4721-8FDB-453291667B19}" type="presParOf" srcId="{B906E6EA-C840-4CAE-9077-0377A6AB6EC7}" destId="{0D43411A-BFC1-4782-8897-F8C887DD06B7}" srcOrd="1" destOrd="0" presId="urn:microsoft.com/office/officeart/2005/8/layout/bList2"/>
    <dgm:cxn modelId="{DC39D95C-860D-4388-972A-D2897FE646FE}" type="presParOf" srcId="{B906E6EA-C840-4CAE-9077-0377A6AB6EC7}" destId="{439700CB-F79A-4F96-B2EB-940C3F0E7F8F}" srcOrd="2" destOrd="0" presId="urn:microsoft.com/office/officeart/2005/8/layout/bList2"/>
    <dgm:cxn modelId="{36AB387D-7DD1-45BB-963B-06F300CD1F10}" type="presParOf" srcId="{B906E6EA-C840-4CAE-9077-0377A6AB6EC7}" destId="{79B01C17-3C04-4604-8F33-8D9218E5131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897C9-F1C9-41E4-AD9D-68D80A4FF5DD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8CC07831-BB95-48FF-9C4A-9A5D1C1F9AE3}">
      <dgm:prSet phldrT="[Texto]"/>
      <dgm:spPr/>
      <dgm:t>
        <a:bodyPr/>
        <a:lstStyle/>
        <a:p>
          <a:r>
            <a:rPr lang="en-US" dirty="0" smtClean="0"/>
            <a:t>ANALISIS ESTRATÉGICO</a:t>
          </a:r>
          <a:endParaRPr lang="es-EC" dirty="0"/>
        </a:p>
      </dgm:t>
    </dgm:pt>
    <dgm:pt modelId="{C789BC8B-F41C-4C3D-8C9E-AFE1DBC9A9CF}" type="parTrans" cxnId="{FE494D04-C1DC-438B-B287-830E92B760D2}">
      <dgm:prSet/>
      <dgm:spPr/>
      <dgm:t>
        <a:bodyPr/>
        <a:lstStyle/>
        <a:p>
          <a:endParaRPr lang="es-EC"/>
        </a:p>
      </dgm:t>
    </dgm:pt>
    <dgm:pt modelId="{BFE86ABA-C02E-4EBB-82C1-A4169CAE796C}" type="sibTrans" cxnId="{FE494D04-C1DC-438B-B287-830E92B760D2}">
      <dgm:prSet/>
      <dgm:spPr/>
      <dgm:t>
        <a:bodyPr/>
        <a:lstStyle/>
        <a:p>
          <a:endParaRPr lang="es-EC"/>
        </a:p>
      </dgm:t>
    </dgm:pt>
    <dgm:pt modelId="{EE0F0A90-DF7C-45A5-A379-F7B01DAAC2A7}">
      <dgm:prSet phldrT="[Texto]"/>
      <dgm:spPr/>
      <dgm:t>
        <a:bodyPr/>
        <a:lstStyle/>
        <a:p>
          <a:r>
            <a:rPr lang="en-US" dirty="0" smtClean="0"/>
            <a:t>IMPLEMENTACIÓN ESTRATEGIA</a:t>
          </a:r>
          <a:endParaRPr lang="es-EC" dirty="0"/>
        </a:p>
      </dgm:t>
    </dgm:pt>
    <dgm:pt modelId="{DEE0C59C-C093-4107-B5A3-A255E2E2CC60}" type="parTrans" cxnId="{9BF5575D-0A5F-48F9-855D-55D69821F3E0}">
      <dgm:prSet/>
      <dgm:spPr/>
      <dgm:t>
        <a:bodyPr/>
        <a:lstStyle/>
        <a:p>
          <a:endParaRPr lang="es-EC"/>
        </a:p>
      </dgm:t>
    </dgm:pt>
    <dgm:pt modelId="{AA073C3C-25A7-4598-ACF4-B2A3E5AB7197}" type="sibTrans" cxnId="{9BF5575D-0A5F-48F9-855D-55D69821F3E0}">
      <dgm:prSet/>
      <dgm:spPr/>
      <dgm:t>
        <a:bodyPr/>
        <a:lstStyle/>
        <a:p>
          <a:endParaRPr lang="es-EC"/>
        </a:p>
      </dgm:t>
    </dgm:pt>
    <dgm:pt modelId="{7A4543E5-5749-4C9D-8A4F-9C23A8F70256}">
      <dgm:prSet phldrT="[Texto]"/>
      <dgm:spPr/>
      <dgm:t>
        <a:bodyPr/>
        <a:lstStyle/>
        <a:p>
          <a:r>
            <a:rPr lang="en-US" dirty="0" smtClean="0"/>
            <a:t>ELECCIÓN ESTRATEGIA</a:t>
          </a:r>
          <a:endParaRPr lang="es-EC" dirty="0"/>
        </a:p>
      </dgm:t>
    </dgm:pt>
    <dgm:pt modelId="{79790FB2-A553-4C73-BF53-BA82C6123927}" type="parTrans" cxnId="{6007CDDC-A508-4345-BC53-020C7B81EFCD}">
      <dgm:prSet/>
      <dgm:spPr/>
      <dgm:t>
        <a:bodyPr/>
        <a:lstStyle/>
        <a:p>
          <a:endParaRPr lang="es-EC"/>
        </a:p>
      </dgm:t>
    </dgm:pt>
    <dgm:pt modelId="{2DC20C30-5087-44E9-8C00-11B5C99A1ED9}" type="sibTrans" cxnId="{6007CDDC-A508-4345-BC53-020C7B81EFCD}">
      <dgm:prSet/>
      <dgm:spPr/>
      <dgm:t>
        <a:bodyPr/>
        <a:lstStyle/>
        <a:p>
          <a:endParaRPr lang="es-EC"/>
        </a:p>
      </dgm:t>
    </dgm:pt>
    <dgm:pt modelId="{668AEC61-855D-455B-A243-D6357733AB13}" type="pres">
      <dgm:prSet presAssocID="{AC1897C9-F1C9-41E4-AD9D-68D80A4FF5DD}" presName="compositeShape" presStyleCnt="0">
        <dgm:presLayoutVars>
          <dgm:chMax val="7"/>
          <dgm:dir/>
          <dgm:resizeHandles val="exact"/>
        </dgm:presLayoutVars>
      </dgm:prSet>
      <dgm:spPr/>
    </dgm:pt>
    <dgm:pt modelId="{44D85E2B-4D86-4381-A105-54F872AF5706}" type="pres">
      <dgm:prSet presAssocID="{8CC07831-BB95-48FF-9C4A-9A5D1C1F9AE3}" presName="circ1" presStyleLbl="vennNode1" presStyleIdx="0" presStyleCnt="3" custLinFactNeighborX="6410" custLinFactNeighborY="-4647"/>
      <dgm:spPr/>
      <dgm:t>
        <a:bodyPr/>
        <a:lstStyle/>
        <a:p>
          <a:endParaRPr lang="es-EC"/>
        </a:p>
      </dgm:t>
    </dgm:pt>
    <dgm:pt modelId="{22506F09-75C1-4822-BB83-1FEB30918F77}" type="pres">
      <dgm:prSet presAssocID="{8CC07831-BB95-48FF-9C4A-9A5D1C1F9A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56301C-D880-4A30-AAD7-72612D577D25}" type="pres">
      <dgm:prSet presAssocID="{EE0F0A90-DF7C-45A5-A379-F7B01DAAC2A7}" presName="circ2" presStyleLbl="vennNode1" presStyleIdx="1" presStyleCnt="3"/>
      <dgm:spPr/>
      <dgm:t>
        <a:bodyPr/>
        <a:lstStyle/>
        <a:p>
          <a:endParaRPr lang="es-EC"/>
        </a:p>
      </dgm:t>
    </dgm:pt>
    <dgm:pt modelId="{4B56D776-23A4-442D-B26A-B9BEEA147726}" type="pres">
      <dgm:prSet presAssocID="{EE0F0A90-DF7C-45A5-A379-F7B01DAAC2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C721F5-F398-4E24-B05C-631D7F57980E}" type="pres">
      <dgm:prSet presAssocID="{7A4543E5-5749-4C9D-8A4F-9C23A8F70256}" presName="circ3" presStyleLbl="vennNode1" presStyleIdx="2" presStyleCnt="3"/>
      <dgm:spPr/>
      <dgm:t>
        <a:bodyPr/>
        <a:lstStyle/>
        <a:p>
          <a:endParaRPr lang="es-EC"/>
        </a:p>
      </dgm:t>
    </dgm:pt>
    <dgm:pt modelId="{77B7F421-C0A0-460D-89AC-D824CB5E10DC}" type="pres">
      <dgm:prSet presAssocID="{7A4543E5-5749-4C9D-8A4F-9C23A8F702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FF5C02-134E-48E3-9C8D-D75FE2C96B59}" type="presOf" srcId="{7A4543E5-5749-4C9D-8A4F-9C23A8F70256}" destId="{77B7F421-C0A0-460D-89AC-D824CB5E10DC}" srcOrd="1" destOrd="0" presId="urn:microsoft.com/office/officeart/2005/8/layout/venn1"/>
    <dgm:cxn modelId="{E6CD54B8-A8E7-4DBD-8CD7-5B9BD1C063F7}" type="presOf" srcId="{EE0F0A90-DF7C-45A5-A379-F7B01DAAC2A7}" destId="{4B56D776-23A4-442D-B26A-B9BEEA147726}" srcOrd="1" destOrd="0" presId="urn:microsoft.com/office/officeart/2005/8/layout/venn1"/>
    <dgm:cxn modelId="{9BF5575D-0A5F-48F9-855D-55D69821F3E0}" srcId="{AC1897C9-F1C9-41E4-AD9D-68D80A4FF5DD}" destId="{EE0F0A90-DF7C-45A5-A379-F7B01DAAC2A7}" srcOrd="1" destOrd="0" parTransId="{DEE0C59C-C093-4107-B5A3-A255E2E2CC60}" sibTransId="{AA073C3C-25A7-4598-ACF4-B2A3E5AB7197}"/>
    <dgm:cxn modelId="{256C34CA-4026-4070-AB2F-122CD13BBD9D}" type="presOf" srcId="{8CC07831-BB95-48FF-9C4A-9A5D1C1F9AE3}" destId="{44D85E2B-4D86-4381-A105-54F872AF5706}" srcOrd="0" destOrd="0" presId="urn:microsoft.com/office/officeart/2005/8/layout/venn1"/>
    <dgm:cxn modelId="{BB22BAC1-11C9-489F-A9A9-3E0E607731B8}" type="presOf" srcId="{8CC07831-BB95-48FF-9C4A-9A5D1C1F9AE3}" destId="{22506F09-75C1-4822-BB83-1FEB30918F77}" srcOrd="1" destOrd="0" presId="urn:microsoft.com/office/officeart/2005/8/layout/venn1"/>
    <dgm:cxn modelId="{A1E5019C-2E84-4AC6-9C1C-58BF79C11374}" type="presOf" srcId="{EE0F0A90-DF7C-45A5-A379-F7B01DAAC2A7}" destId="{0856301C-D880-4A30-AAD7-72612D577D25}" srcOrd="0" destOrd="0" presId="urn:microsoft.com/office/officeart/2005/8/layout/venn1"/>
    <dgm:cxn modelId="{6007CDDC-A508-4345-BC53-020C7B81EFCD}" srcId="{AC1897C9-F1C9-41E4-AD9D-68D80A4FF5DD}" destId="{7A4543E5-5749-4C9D-8A4F-9C23A8F70256}" srcOrd="2" destOrd="0" parTransId="{79790FB2-A553-4C73-BF53-BA82C6123927}" sibTransId="{2DC20C30-5087-44E9-8C00-11B5C99A1ED9}"/>
    <dgm:cxn modelId="{41E36EED-E946-4838-8C29-3079405E059F}" type="presOf" srcId="{AC1897C9-F1C9-41E4-AD9D-68D80A4FF5DD}" destId="{668AEC61-855D-455B-A243-D6357733AB13}" srcOrd="0" destOrd="0" presId="urn:microsoft.com/office/officeart/2005/8/layout/venn1"/>
    <dgm:cxn modelId="{FE494D04-C1DC-438B-B287-830E92B760D2}" srcId="{AC1897C9-F1C9-41E4-AD9D-68D80A4FF5DD}" destId="{8CC07831-BB95-48FF-9C4A-9A5D1C1F9AE3}" srcOrd="0" destOrd="0" parTransId="{C789BC8B-F41C-4C3D-8C9E-AFE1DBC9A9CF}" sibTransId="{BFE86ABA-C02E-4EBB-82C1-A4169CAE796C}"/>
    <dgm:cxn modelId="{32E3DE95-57FF-46CC-A990-354726ED49ED}" type="presOf" srcId="{7A4543E5-5749-4C9D-8A4F-9C23A8F70256}" destId="{63C721F5-F398-4E24-B05C-631D7F57980E}" srcOrd="0" destOrd="0" presId="urn:microsoft.com/office/officeart/2005/8/layout/venn1"/>
    <dgm:cxn modelId="{73B7D7B3-473B-4CB9-8BDC-F9779D3CDF57}" type="presParOf" srcId="{668AEC61-855D-455B-A243-D6357733AB13}" destId="{44D85E2B-4D86-4381-A105-54F872AF5706}" srcOrd="0" destOrd="0" presId="urn:microsoft.com/office/officeart/2005/8/layout/venn1"/>
    <dgm:cxn modelId="{E1177205-26AB-41DA-BEAB-CFBEC19A0A6A}" type="presParOf" srcId="{668AEC61-855D-455B-A243-D6357733AB13}" destId="{22506F09-75C1-4822-BB83-1FEB30918F77}" srcOrd="1" destOrd="0" presId="urn:microsoft.com/office/officeart/2005/8/layout/venn1"/>
    <dgm:cxn modelId="{C8981F25-A9E5-4A85-AE46-E7C884FF5A05}" type="presParOf" srcId="{668AEC61-855D-455B-A243-D6357733AB13}" destId="{0856301C-D880-4A30-AAD7-72612D577D25}" srcOrd="2" destOrd="0" presId="urn:microsoft.com/office/officeart/2005/8/layout/venn1"/>
    <dgm:cxn modelId="{D6853429-26EB-44A5-A01B-3EBBDF0EE1A5}" type="presParOf" srcId="{668AEC61-855D-455B-A243-D6357733AB13}" destId="{4B56D776-23A4-442D-B26A-B9BEEA147726}" srcOrd="3" destOrd="0" presId="urn:microsoft.com/office/officeart/2005/8/layout/venn1"/>
    <dgm:cxn modelId="{3ABD14C5-42ED-4D13-8AB7-4281575C8A7A}" type="presParOf" srcId="{668AEC61-855D-455B-A243-D6357733AB13}" destId="{63C721F5-F398-4E24-B05C-631D7F57980E}" srcOrd="4" destOrd="0" presId="urn:microsoft.com/office/officeart/2005/8/layout/venn1"/>
    <dgm:cxn modelId="{78FAAB68-05CF-4FD7-8159-7CAA8D31A355}" type="presParOf" srcId="{668AEC61-855D-455B-A243-D6357733AB13}" destId="{77B7F421-C0A0-460D-89AC-D824CB5E10D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1ABE8E-5185-4066-BB25-AF8D1E1B1C1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6A56C4E-634D-46F1-A025-E79760BFA7EF}">
      <dgm:prSet phldrT="[Texto]"/>
      <dgm:spPr/>
      <dgm:t>
        <a:bodyPr/>
        <a:lstStyle/>
        <a:p>
          <a:r>
            <a:rPr lang="en-US" dirty="0" smtClean="0"/>
            <a:t>Víctor </a:t>
          </a:r>
          <a:r>
            <a:rPr lang="en-US" dirty="0" err="1" smtClean="0"/>
            <a:t>Arauz</a:t>
          </a:r>
          <a:endParaRPr lang="es-EC" dirty="0"/>
        </a:p>
      </dgm:t>
    </dgm:pt>
    <dgm:pt modelId="{A3826C00-7E61-401F-8902-69B85C876938}" type="parTrans" cxnId="{D168740F-CCFE-4EDC-B5B3-C084F3029280}">
      <dgm:prSet/>
      <dgm:spPr/>
      <dgm:t>
        <a:bodyPr/>
        <a:lstStyle/>
        <a:p>
          <a:endParaRPr lang="es-EC"/>
        </a:p>
      </dgm:t>
    </dgm:pt>
    <dgm:pt modelId="{35851A66-0EBC-4745-9F00-737930DCE992}" type="sibTrans" cxnId="{D168740F-CCFE-4EDC-B5B3-C084F3029280}">
      <dgm:prSet/>
      <dgm:spPr/>
      <dgm:t>
        <a:bodyPr/>
        <a:lstStyle/>
        <a:p>
          <a:endParaRPr lang="es-EC"/>
        </a:p>
      </dgm:t>
    </dgm:pt>
    <dgm:pt modelId="{486CF28F-84AB-405A-947F-5AA7729B7649}">
      <dgm:prSet phldrT="[Texto]"/>
      <dgm:spPr/>
      <dgm:t>
        <a:bodyPr/>
        <a:lstStyle/>
        <a:p>
          <a:r>
            <a:rPr lang="en-US" dirty="0" smtClean="0"/>
            <a:t>Yolanda Zapata</a:t>
          </a:r>
          <a:endParaRPr lang="es-EC" dirty="0"/>
        </a:p>
      </dgm:t>
    </dgm:pt>
    <dgm:pt modelId="{B0800204-DED9-4EB7-8328-BFD12C8F081A}" type="parTrans" cxnId="{992032DC-9569-4FC5-86BB-A58DC8DE8E4A}">
      <dgm:prSet/>
      <dgm:spPr/>
      <dgm:t>
        <a:bodyPr/>
        <a:lstStyle/>
        <a:p>
          <a:endParaRPr lang="es-EC"/>
        </a:p>
      </dgm:t>
    </dgm:pt>
    <dgm:pt modelId="{D2092638-21A6-4FDC-8B0A-5FD2C414641F}" type="sibTrans" cxnId="{992032DC-9569-4FC5-86BB-A58DC8DE8E4A}">
      <dgm:prSet/>
      <dgm:spPr/>
      <dgm:t>
        <a:bodyPr/>
        <a:lstStyle/>
        <a:p>
          <a:endParaRPr lang="es-EC"/>
        </a:p>
      </dgm:t>
    </dgm:pt>
    <dgm:pt modelId="{2E355AF0-660E-4EFF-85EF-84FA59ABE2B4}">
      <dgm:prSet phldrT="[Texto]"/>
      <dgm:spPr/>
      <dgm:t>
        <a:bodyPr/>
        <a:lstStyle/>
        <a:p>
          <a:r>
            <a:rPr lang="en-US" dirty="0" smtClean="0"/>
            <a:t>Belén Mena</a:t>
          </a:r>
          <a:endParaRPr lang="es-EC" dirty="0"/>
        </a:p>
      </dgm:t>
    </dgm:pt>
    <dgm:pt modelId="{7908A50C-64F1-47A2-96CC-BECEEE34FAFB}" type="parTrans" cxnId="{E7BD14EE-95AB-42BA-8C76-C9508FE6DE58}">
      <dgm:prSet/>
      <dgm:spPr/>
      <dgm:t>
        <a:bodyPr/>
        <a:lstStyle/>
        <a:p>
          <a:endParaRPr lang="es-EC"/>
        </a:p>
      </dgm:t>
    </dgm:pt>
    <dgm:pt modelId="{3474814F-E811-45D6-8A77-CBC4C45157D6}" type="sibTrans" cxnId="{E7BD14EE-95AB-42BA-8C76-C9508FE6DE58}">
      <dgm:prSet/>
      <dgm:spPr/>
      <dgm:t>
        <a:bodyPr/>
        <a:lstStyle/>
        <a:p>
          <a:endParaRPr lang="es-EC"/>
        </a:p>
      </dgm:t>
    </dgm:pt>
    <dgm:pt modelId="{486346DB-C21A-438F-A19F-A4846E413CC9}">
      <dgm:prSet/>
      <dgm:spPr/>
      <dgm:t>
        <a:bodyPr/>
        <a:lstStyle/>
        <a:p>
          <a:pPr algn="just"/>
          <a:r>
            <a:rPr lang="es-EC" dirty="0" smtClean="0"/>
            <a:t>Doctor en medicina general y cirugía con un diplomado en investigación y un posgrado en Salud Pública. </a:t>
          </a:r>
          <a:r>
            <a:rPr lang="es-ES_tradnl" dirty="0" smtClean="0"/>
            <a:t>Consultor de la Representación de OPS en Ecuador</a:t>
          </a:r>
          <a:endParaRPr lang="es-EC" dirty="0"/>
        </a:p>
      </dgm:t>
    </dgm:pt>
    <dgm:pt modelId="{F06282C1-9DFF-4F87-B3F7-E9ABE6A7275E}" type="parTrans" cxnId="{3BAF6C72-F68A-4898-B23E-CAA039369B41}">
      <dgm:prSet/>
      <dgm:spPr/>
      <dgm:t>
        <a:bodyPr/>
        <a:lstStyle/>
        <a:p>
          <a:endParaRPr lang="es-EC"/>
        </a:p>
      </dgm:t>
    </dgm:pt>
    <dgm:pt modelId="{B652BBB8-BBCD-4E88-88D6-374D418392AB}" type="sibTrans" cxnId="{3BAF6C72-F68A-4898-B23E-CAA039369B41}">
      <dgm:prSet/>
      <dgm:spPr/>
      <dgm:t>
        <a:bodyPr/>
        <a:lstStyle/>
        <a:p>
          <a:endParaRPr lang="es-EC"/>
        </a:p>
      </dgm:t>
    </dgm:pt>
    <dgm:pt modelId="{A18BCDCD-701D-49E2-9948-A9AE101DA4AF}">
      <dgm:prSet/>
      <dgm:spPr/>
      <dgm:t>
        <a:bodyPr/>
        <a:lstStyle/>
        <a:p>
          <a:r>
            <a:rPr lang="es-EC" dirty="0" smtClean="0"/>
            <a:t>De profesión Bioquímica Farmacéutica graduada en la Universidad Central del Ecuador con un Diplomada en Habilidades Gerenciales. Presidenta del Colegio de Químicos Farmacéuticos y Bioquímicos Farmacéuticos de Pichincha</a:t>
          </a:r>
          <a:endParaRPr lang="es-EC" dirty="0"/>
        </a:p>
      </dgm:t>
    </dgm:pt>
    <dgm:pt modelId="{2A47EACD-6681-421C-BA27-57E8E9761E71}" type="parTrans" cxnId="{CD47958D-F563-477C-97A4-63A601FEACDB}">
      <dgm:prSet/>
      <dgm:spPr/>
      <dgm:t>
        <a:bodyPr/>
        <a:lstStyle/>
        <a:p>
          <a:endParaRPr lang="es-EC"/>
        </a:p>
      </dgm:t>
    </dgm:pt>
    <dgm:pt modelId="{CF5ADDD9-302F-48B7-9F0C-A27592A043A0}" type="sibTrans" cxnId="{CD47958D-F563-477C-97A4-63A601FEACDB}">
      <dgm:prSet/>
      <dgm:spPr/>
      <dgm:t>
        <a:bodyPr/>
        <a:lstStyle/>
        <a:p>
          <a:endParaRPr lang="es-EC"/>
        </a:p>
      </dgm:t>
    </dgm:pt>
    <dgm:pt modelId="{BFD89592-9DF7-41B7-BC81-CEA30120E5AD}">
      <dgm:prSet/>
      <dgm:spPr/>
      <dgm:t>
        <a:bodyPr/>
        <a:lstStyle/>
        <a:p>
          <a:r>
            <a:rPr lang="es-EC" smtClean="0"/>
            <a:t>Médico General y Master en Salud Pública, actualmente ejerce como docente de Farmacología en la Escuela de Medicina de la Universidad Central del Ecuador</a:t>
          </a:r>
          <a:endParaRPr lang="es-EC"/>
        </a:p>
      </dgm:t>
    </dgm:pt>
    <dgm:pt modelId="{370D4D7D-F9CC-4BCE-9BD5-AABA61FC8F64}" type="parTrans" cxnId="{8E2B8E56-772F-4227-A099-B78E152DD0D6}">
      <dgm:prSet/>
      <dgm:spPr/>
      <dgm:t>
        <a:bodyPr/>
        <a:lstStyle/>
        <a:p>
          <a:endParaRPr lang="es-EC"/>
        </a:p>
      </dgm:t>
    </dgm:pt>
    <dgm:pt modelId="{5F0C6A86-DDC0-4686-986A-AF5FFEB3D4FB}" type="sibTrans" cxnId="{8E2B8E56-772F-4227-A099-B78E152DD0D6}">
      <dgm:prSet/>
      <dgm:spPr/>
      <dgm:t>
        <a:bodyPr/>
        <a:lstStyle/>
        <a:p>
          <a:endParaRPr lang="es-EC"/>
        </a:p>
      </dgm:t>
    </dgm:pt>
    <dgm:pt modelId="{FAEF384F-9139-4F3D-97B1-8D4D66CE56BF}" type="pres">
      <dgm:prSet presAssocID="{081ABE8E-5185-4066-BB25-AF8D1E1B1C1A}" presName="diagram" presStyleCnt="0">
        <dgm:presLayoutVars>
          <dgm:dir/>
          <dgm:animLvl val="lvl"/>
          <dgm:resizeHandles val="exact"/>
        </dgm:presLayoutVars>
      </dgm:prSet>
      <dgm:spPr/>
    </dgm:pt>
    <dgm:pt modelId="{768C4D1E-4C12-44BE-B9BE-D5983599E10E}" type="pres">
      <dgm:prSet presAssocID="{16A56C4E-634D-46F1-A025-E79760BFA7EF}" presName="compNode" presStyleCnt="0"/>
      <dgm:spPr/>
    </dgm:pt>
    <dgm:pt modelId="{4A03D5BE-6A07-42AB-B327-2405F21D181A}" type="pres">
      <dgm:prSet presAssocID="{16A56C4E-634D-46F1-A025-E79760BFA7EF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1CE5CD-F378-474B-9CCE-A0F90F2894A1}" type="pres">
      <dgm:prSet presAssocID="{16A56C4E-634D-46F1-A025-E79760BFA7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1DB22A-4893-4871-B791-53218CE5EA99}" type="pres">
      <dgm:prSet presAssocID="{16A56C4E-634D-46F1-A025-E79760BFA7EF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D124B3B9-AA7E-4EEA-A122-76BCFCEA897B}" type="pres">
      <dgm:prSet presAssocID="{16A56C4E-634D-46F1-A025-E79760BFA7EF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53CCC1-5117-45DD-BAEB-55CA72F52D8A}" type="pres">
      <dgm:prSet presAssocID="{35851A66-0EBC-4745-9F00-737930DCE99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594829C-5678-4FEF-A961-845F58D4FBB9}" type="pres">
      <dgm:prSet presAssocID="{486CF28F-84AB-405A-947F-5AA7729B7649}" presName="compNode" presStyleCnt="0"/>
      <dgm:spPr/>
    </dgm:pt>
    <dgm:pt modelId="{AD365A54-6F2C-4822-A64A-79CBFCDB7420}" type="pres">
      <dgm:prSet presAssocID="{486CF28F-84AB-405A-947F-5AA7729B764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BC2FB-3982-4B41-86DD-5915C2A4D74C}" type="pres">
      <dgm:prSet presAssocID="{486CF28F-84AB-405A-947F-5AA7729B76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B423B6-D79A-4BCE-B790-B7A88A7E7BAB}" type="pres">
      <dgm:prSet presAssocID="{486CF28F-84AB-405A-947F-5AA7729B7649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5E5FBC9B-419D-43A4-8D45-E1F7E24ACD1C}" type="pres">
      <dgm:prSet presAssocID="{486CF28F-84AB-405A-947F-5AA7729B764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11610FB-811A-402A-B1E9-AEF811034C4A}" type="pres">
      <dgm:prSet presAssocID="{D2092638-21A6-4FDC-8B0A-5FD2C414641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0A350D7-2753-4954-B4BF-31E4680E3F69}" type="pres">
      <dgm:prSet presAssocID="{2E355AF0-660E-4EFF-85EF-84FA59ABE2B4}" presName="compNode" presStyleCnt="0"/>
      <dgm:spPr/>
    </dgm:pt>
    <dgm:pt modelId="{0AB1A912-610A-4930-99A6-162F0A2C252B}" type="pres">
      <dgm:prSet presAssocID="{2E355AF0-660E-4EFF-85EF-84FA59ABE2B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0286F5-500B-44DB-90BD-4C235DD71D69}" type="pres">
      <dgm:prSet presAssocID="{2E355AF0-660E-4EFF-85EF-84FA59ABE2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44E65D-47B9-4470-A0A6-BEBCE70653AE}" type="pres">
      <dgm:prSet presAssocID="{2E355AF0-660E-4EFF-85EF-84FA59ABE2B4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E6A0C9EA-519C-45ED-8431-DFB4C378A5F2}" type="pres">
      <dgm:prSet presAssocID="{2E355AF0-660E-4EFF-85EF-84FA59ABE2B4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886665A-F30E-4BAD-AF1D-5842C15B101F}" type="presOf" srcId="{486CF28F-84AB-405A-947F-5AA7729B7649}" destId="{88B423B6-D79A-4BCE-B790-B7A88A7E7BAB}" srcOrd="1" destOrd="0" presId="urn:microsoft.com/office/officeart/2005/8/layout/bList2"/>
    <dgm:cxn modelId="{BF0D7A2A-D2A4-4A52-8AD6-5703D7644240}" type="presOf" srcId="{486CF28F-84AB-405A-947F-5AA7729B7649}" destId="{AE6BC2FB-3982-4B41-86DD-5915C2A4D74C}" srcOrd="0" destOrd="0" presId="urn:microsoft.com/office/officeart/2005/8/layout/bList2"/>
    <dgm:cxn modelId="{8E2B8E56-772F-4227-A099-B78E152DD0D6}" srcId="{2E355AF0-660E-4EFF-85EF-84FA59ABE2B4}" destId="{BFD89592-9DF7-41B7-BC81-CEA30120E5AD}" srcOrd="0" destOrd="0" parTransId="{370D4D7D-F9CC-4BCE-9BD5-AABA61FC8F64}" sibTransId="{5F0C6A86-DDC0-4686-986A-AF5FFEB3D4FB}"/>
    <dgm:cxn modelId="{207361B8-3BA3-4B97-8D28-C1A978EAD063}" type="presOf" srcId="{35851A66-0EBC-4745-9F00-737930DCE992}" destId="{F853CCC1-5117-45DD-BAEB-55CA72F52D8A}" srcOrd="0" destOrd="0" presId="urn:microsoft.com/office/officeart/2005/8/layout/bList2"/>
    <dgm:cxn modelId="{C86D0B3F-127F-40C9-9C48-EE93B873E6B8}" type="presOf" srcId="{BFD89592-9DF7-41B7-BC81-CEA30120E5AD}" destId="{0AB1A912-610A-4930-99A6-162F0A2C252B}" srcOrd="0" destOrd="0" presId="urn:microsoft.com/office/officeart/2005/8/layout/bList2"/>
    <dgm:cxn modelId="{992032DC-9569-4FC5-86BB-A58DC8DE8E4A}" srcId="{081ABE8E-5185-4066-BB25-AF8D1E1B1C1A}" destId="{486CF28F-84AB-405A-947F-5AA7729B7649}" srcOrd="1" destOrd="0" parTransId="{B0800204-DED9-4EB7-8328-BFD12C8F081A}" sibTransId="{D2092638-21A6-4FDC-8B0A-5FD2C414641F}"/>
    <dgm:cxn modelId="{9980C098-45FA-4698-82B4-B9CCE455BADA}" type="presOf" srcId="{2E355AF0-660E-4EFF-85EF-84FA59ABE2B4}" destId="{BE44E65D-47B9-4470-A0A6-BEBCE70653AE}" srcOrd="1" destOrd="0" presId="urn:microsoft.com/office/officeart/2005/8/layout/bList2"/>
    <dgm:cxn modelId="{EE2E04DD-0CD4-4095-9630-E9111E4CDB65}" type="presOf" srcId="{A18BCDCD-701D-49E2-9948-A9AE101DA4AF}" destId="{AD365A54-6F2C-4822-A64A-79CBFCDB7420}" srcOrd="0" destOrd="0" presId="urn:microsoft.com/office/officeart/2005/8/layout/bList2"/>
    <dgm:cxn modelId="{6159D593-CFBD-4FA8-95B3-F1A1AB8FADCD}" type="presOf" srcId="{2E355AF0-660E-4EFF-85EF-84FA59ABE2B4}" destId="{BA0286F5-500B-44DB-90BD-4C235DD71D69}" srcOrd="0" destOrd="0" presId="urn:microsoft.com/office/officeart/2005/8/layout/bList2"/>
    <dgm:cxn modelId="{77BAACDF-B436-4F88-9FD2-A7940B54CBC2}" type="presOf" srcId="{486346DB-C21A-438F-A19F-A4846E413CC9}" destId="{4A03D5BE-6A07-42AB-B327-2405F21D181A}" srcOrd="0" destOrd="0" presId="urn:microsoft.com/office/officeart/2005/8/layout/bList2"/>
    <dgm:cxn modelId="{3ED87A50-A681-42CE-ABF5-89CE7C245C26}" type="presOf" srcId="{16A56C4E-634D-46F1-A025-E79760BFA7EF}" destId="{E01CE5CD-F378-474B-9CCE-A0F90F2894A1}" srcOrd="0" destOrd="0" presId="urn:microsoft.com/office/officeart/2005/8/layout/bList2"/>
    <dgm:cxn modelId="{E7BD14EE-95AB-42BA-8C76-C9508FE6DE58}" srcId="{081ABE8E-5185-4066-BB25-AF8D1E1B1C1A}" destId="{2E355AF0-660E-4EFF-85EF-84FA59ABE2B4}" srcOrd="2" destOrd="0" parTransId="{7908A50C-64F1-47A2-96CC-BECEEE34FAFB}" sibTransId="{3474814F-E811-45D6-8A77-CBC4C45157D6}"/>
    <dgm:cxn modelId="{D168740F-CCFE-4EDC-B5B3-C084F3029280}" srcId="{081ABE8E-5185-4066-BB25-AF8D1E1B1C1A}" destId="{16A56C4E-634D-46F1-A025-E79760BFA7EF}" srcOrd="0" destOrd="0" parTransId="{A3826C00-7E61-401F-8902-69B85C876938}" sibTransId="{35851A66-0EBC-4745-9F00-737930DCE992}"/>
    <dgm:cxn modelId="{0C82A73A-0555-4FBE-A246-7BCF8981FEED}" type="presOf" srcId="{16A56C4E-634D-46F1-A025-E79760BFA7EF}" destId="{5C1DB22A-4893-4871-B791-53218CE5EA99}" srcOrd="1" destOrd="0" presId="urn:microsoft.com/office/officeart/2005/8/layout/bList2"/>
    <dgm:cxn modelId="{CD47958D-F563-477C-97A4-63A601FEACDB}" srcId="{486CF28F-84AB-405A-947F-5AA7729B7649}" destId="{A18BCDCD-701D-49E2-9948-A9AE101DA4AF}" srcOrd="0" destOrd="0" parTransId="{2A47EACD-6681-421C-BA27-57E8E9761E71}" sibTransId="{CF5ADDD9-302F-48B7-9F0C-A27592A043A0}"/>
    <dgm:cxn modelId="{794DE92D-1C31-4993-8DA3-BB55797D782A}" type="presOf" srcId="{D2092638-21A6-4FDC-8B0A-5FD2C414641F}" destId="{A11610FB-811A-402A-B1E9-AEF811034C4A}" srcOrd="0" destOrd="0" presId="urn:microsoft.com/office/officeart/2005/8/layout/bList2"/>
    <dgm:cxn modelId="{3DCA9C3A-E5E7-40CE-B1FD-2095A73CC007}" type="presOf" srcId="{081ABE8E-5185-4066-BB25-AF8D1E1B1C1A}" destId="{FAEF384F-9139-4F3D-97B1-8D4D66CE56BF}" srcOrd="0" destOrd="0" presId="urn:microsoft.com/office/officeart/2005/8/layout/bList2"/>
    <dgm:cxn modelId="{3BAF6C72-F68A-4898-B23E-CAA039369B41}" srcId="{16A56C4E-634D-46F1-A025-E79760BFA7EF}" destId="{486346DB-C21A-438F-A19F-A4846E413CC9}" srcOrd="0" destOrd="0" parTransId="{F06282C1-9DFF-4F87-B3F7-E9ABE6A7275E}" sibTransId="{B652BBB8-BBCD-4E88-88D6-374D418392AB}"/>
    <dgm:cxn modelId="{817DBA35-A8B9-429E-BBEE-26F109A078AD}" type="presParOf" srcId="{FAEF384F-9139-4F3D-97B1-8D4D66CE56BF}" destId="{768C4D1E-4C12-44BE-B9BE-D5983599E10E}" srcOrd="0" destOrd="0" presId="urn:microsoft.com/office/officeart/2005/8/layout/bList2"/>
    <dgm:cxn modelId="{6AC7B3DB-1AE9-4735-817D-8D068BD952E5}" type="presParOf" srcId="{768C4D1E-4C12-44BE-B9BE-D5983599E10E}" destId="{4A03D5BE-6A07-42AB-B327-2405F21D181A}" srcOrd="0" destOrd="0" presId="urn:microsoft.com/office/officeart/2005/8/layout/bList2"/>
    <dgm:cxn modelId="{DDA594A4-F3BA-46EF-A63D-44BA1BA1C09D}" type="presParOf" srcId="{768C4D1E-4C12-44BE-B9BE-D5983599E10E}" destId="{E01CE5CD-F378-474B-9CCE-A0F90F2894A1}" srcOrd="1" destOrd="0" presId="urn:microsoft.com/office/officeart/2005/8/layout/bList2"/>
    <dgm:cxn modelId="{5E856FC8-450A-42FD-BC7B-6CB19C524D0E}" type="presParOf" srcId="{768C4D1E-4C12-44BE-B9BE-D5983599E10E}" destId="{5C1DB22A-4893-4871-B791-53218CE5EA99}" srcOrd="2" destOrd="0" presId="urn:microsoft.com/office/officeart/2005/8/layout/bList2"/>
    <dgm:cxn modelId="{CD853339-5726-4CCD-A9F6-074369B67E34}" type="presParOf" srcId="{768C4D1E-4C12-44BE-B9BE-D5983599E10E}" destId="{D124B3B9-AA7E-4EEA-A122-76BCFCEA897B}" srcOrd="3" destOrd="0" presId="urn:microsoft.com/office/officeart/2005/8/layout/bList2"/>
    <dgm:cxn modelId="{E96E609E-45E0-4037-B03B-20E083F72025}" type="presParOf" srcId="{FAEF384F-9139-4F3D-97B1-8D4D66CE56BF}" destId="{F853CCC1-5117-45DD-BAEB-55CA72F52D8A}" srcOrd="1" destOrd="0" presId="urn:microsoft.com/office/officeart/2005/8/layout/bList2"/>
    <dgm:cxn modelId="{49485C4A-3DEE-4E9F-B132-0A9B5FACC878}" type="presParOf" srcId="{FAEF384F-9139-4F3D-97B1-8D4D66CE56BF}" destId="{1594829C-5678-4FEF-A961-845F58D4FBB9}" srcOrd="2" destOrd="0" presId="urn:microsoft.com/office/officeart/2005/8/layout/bList2"/>
    <dgm:cxn modelId="{36C7E151-43DB-45F9-8C74-9B75C90C7183}" type="presParOf" srcId="{1594829C-5678-4FEF-A961-845F58D4FBB9}" destId="{AD365A54-6F2C-4822-A64A-79CBFCDB7420}" srcOrd="0" destOrd="0" presId="urn:microsoft.com/office/officeart/2005/8/layout/bList2"/>
    <dgm:cxn modelId="{E298E4FD-F3BA-486F-A0E3-AB7550FE8529}" type="presParOf" srcId="{1594829C-5678-4FEF-A961-845F58D4FBB9}" destId="{AE6BC2FB-3982-4B41-86DD-5915C2A4D74C}" srcOrd="1" destOrd="0" presId="urn:microsoft.com/office/officeart/2005/8/layout/bList2"/>
    <dgm:cxn modelId="{5E96B772-8B92-4511-94B1-A4458508C9F6}" type="presParOf" srcId="{1594829C-5678-4FEF-A961-845F58D4FBB9}" destId="{88B423B6-D79A-4BCE-B790-B7A88A7E7BAB}" srcOrd="2" destOrd="0" presId="urn:microsoft.com/office/officeart/2005/8/layout/bList2"/>
    <dgm:cxn modelId="{44EDB7B4-0639-4158-AFBE-B557E447B644}" type="presParOf" srcId="{1594829C-5678-4FEF-A961-845F58D4FBB9}" destId="{5E5FBC9B-419D-43A4-8D45-E1F7E24ACD1C}" srcOrd="3" destOrd="0" presId="urn:microsoft.com/office/officeart/2005/8/layout/bList2"/>
    <dgm:cxn modelId="{071CFF72-98B0-478E-8DC5-8BB3B597A0C1}" type="presParOf" srcId="{FAEF384F-9139-4F3D-97B1-8D4D66CE56BF}" destId="{A11610FB-811A-402A-B1E9-AEF811034C4A}" srcOrd="3" destOrd="0" presId="urn:microsoft.com/office/officeart/2005/8/layout/bList2"/>
    <dgm:cxn modelId="{B3B8881F-ECE8-4B59-B09D-7DF9AF08018D}" type="presParOf" srcId="{FAEF384F-9139-4F3D-97B1-8D4D66CE56BF}" destId="{40A350D7-2753-4954-B4BF-31E4680E3F69}" srcOrd="4" destOrd="0" presId="urn:microsoft.com/office/officeart/2005/8/layout/bList2"/>
    <dgm:cxn modelId="{CC4E5D6D-26C6-4D39-9EE7-4A270F668204}" type="presParOf" srcId="{40A350D7-2753-4954-B4BF-31E4680E3F69}" destId="{0AB1A912-610A-4930-99A6-162F0A2C252B}" srcOrd="0" destOrd="0" presId="urn:microsoft.com/office/officeart/2005/8/layout/bList2"/>
    <dgm:cxn modelId="{40B32C3C-93FB-4D6E-A485-3A0E229C31BF}" type="presParOf" srcId="{40A350D7-2753-4954-B4BF-31E4680E3F69}" destId="{BA0286F5-500B-44DB-90BD-4C235DD71D69}" srcOrd="1" destOrd="0" presId="urn:microsoft.com/office/officeart/2005/8/layout/bList2"/>
    <dgm:cxn modelId="{99B1A4DC-4A7E-47D5-A4CD-F4649D4956B4}" type="presParOf" srcId="{40A350D7-2753-4954-B4BF-31E4680E3F69}" destId="{BE44E65D-47B9-4470-A0A6-BEBCE70653AE}" srcOrd="2" destOrd="0" presId="urn:microsoft.com/office/officeart/2005/8/layout/bList2"/>
    <dgm:cxn modelId="{466D0E50-04F8-40F5-9097-FABB4940662F}" type="presParOf" srcId="{40A350D7-2753-4954-B4BF-31E4680E3F69}" destId="{E6A0C9EA-519C-45ED-8431-DFB4C378A5F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96A7D8-8141-452A-97F7-B7E8A1394159}">
      <dsp:nvSpPr>
        <dsp:cNvPr id="0" name=""/>
        <dsp:cNvSpPr/>
      </dsp:nvSpPr>
      <dsp:spPr>
        <a:xfrm>
          <a:off x="3280" y="773433"/>
          <a:ext cx="3546739" cy="26475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Es aquel donde la venta se realiza sin receta, es decir sin prescripción </a:t>
          </a:r>
          <a:r>
            <a:rPr lang="es-EC" sz="2400" kern="1200" dirty="0" smtClean="0"/>
            <a:t>médica, pueden ser publicitados en medios masivos.</a:t>
          </a:r>
          <a:endParaRPr lang="es-EC" sz="2400" kern="1200" dirty="0"/>
        </a:p>
      </dsp:txBody>
      <dsp:txXfrm>
        <a:off x="3280" y="773433"/>
        <a:ext cx="3546739" cy="2647565"/>
      </dsp:txXfrm>
    </dsp:sp>
    <dsp:sp modelId="{0C4D3118-60F4-4703-9252-A089116A7889}">
      <dsp:nvSpPr>
        <dsp:cNvPr id="0" name=""/>
        <dsp:cNvSpPr/>
      </dsp:nvSpPr>
      <dsp:spPr>
        <a:xfrm>
          <a:off x="3280" y="3420999"/>
          <a:ext cx="3546739" cy="11384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Mercado OTC</a:t>
          </a:r>
          <a:endParaRPr lang="es-EC" sz="4300" kern="1200" dirty="0"/>
        </a:p>
      </dsp:txBody>
      <dsp:txXfrm>
        <a:off x="3280" y="3420999"/>
        <a:ext cx="2497703" cy="1138453"/>
      </dsp:txXfrm>
    </dsp:sp>
    <dsp:sp modelId="{D6978C4F-0FB3-42A3-880E-57AEE80AA229}">
      <dsp:nvSpPr>
        <dsp:cNvPr id="0" name=""/>
        <dsp:cNvSpPr/>
      </dsp:nvSpPr>
      <dsp:spPr>
        <a:xfrm>
          <a:off x="2601315" y="3601832"/>
          <a:ext cx="1241358" cy="12413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EFD33-FF13-4D39-89F2-C4CC056EDEA9}">
      <dsp:nvSpPr>
        <dsp:cNvPr id="0" name=""/>
        <dsp:cNvSpPr/>
      </dsp:nvSpPr>
      <dsp:spPr>
        <a:xfrm>
          <a:off x="4150213" y="773433"/>
          <a:ext cx="3546739" cy="26475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El mercado ético comprende un escenario médico en el que los productos bajo prescripción no pueden ser publicitados en medios masivos</a:t>
          </a:r>
          <a:endParaRPr lang="es-EC" sz="2400" kern="1200" dirty="0"/>
        </a:p>
      </dsp:txBody>
      <dsp:txXfrm>
        <a:off x="4150213" y="773433"/>
        <a:ext cx="3546739" cy="2647565"/>
      </dsp:txXfrm>
    </dsp:sp>
    <dsp:sp modelId="{439700CB-F79A-4F96-B2EB-940C3F0E7F8F}">
      <dsp:nvSpPr>
        <dsp:cNvPr id="0" name=""/>
        <dsp:cNvSpPr/>
      </dsp:nvSpPr>
      <dsp:spPr>
        <a:xfrm>
          <a:off x="4150213" y="3420999"/>
          <a:ext cx="3546739" cy="1138453"/>
        </a:xfrm>
        <a:prstGeom prst="rect">
          <a:avLst/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Mercado </a:t>
          </a:r>
          <a:r>
            <a:rPr lang="en-US" sz="4300" kern="1200" dirty="0" err="1" smtClean="0"/>
            <a:t>Ético</a:t>
          </a:r>
          <a:endParaRPr lang="es-EC" sz="4300" kern="1200" dirty="0"/>
        </a:p>
      </dsp:txBody>
      <dsp:txXfrm>
        <a:off x="4150213" y="3420999"/>
        <a:ext cx="2497703" cy="1138453"/>
      </dsp:txXfrm>
    </dsp:sp>
    <dsp:sp modelId="{79B01C17-3C04-4604-8F33-8D9218E51317}">
      <dsp:nvSpPr>
        <dsp:cNvPr id="0" name=""/>
        <dsp:cNvSpPr/>
      </dsp:nvSpPr>
      <dsp:spPr>
        <a:xfrm>
          <a:off x="6748248" y="3601832"/>
          <a:ext cx="1241358" cy="12413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D85E2B-4D86-4381-A105-54F872AF5706}">
      <dsp:nvSpPr>
        <dsp:cNvPr id="0" name=""/>
        <dsp:cNvSpPr/>
      </dsp:nvSpPr>
      <dsp:spPr>
        <a:xfrm>
          <a:off x="2681459" y="0"/>
          <a:ext cx="2851516" cy="28515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ANALISIS ESTRATÉGICO</a:t>
          </a:r>
          <a:endParaRPr lang="es-EC" sz="1700" kern="1200" dirty="0"/>
        </a:p>
      </dsp:txBody>
      <dsp:txXfrm>
        <a:off x="3061662" y="499015"/>
        <a:ext cx="2091112" cy="1283182"/>
      </dsp:txXfrm>
    </dsp:sp>
    <dsp:sp modelId="{0856301C-D880-4A30-AAD7-72612D577D25}">
      <dsp:nvSpPr>
        <dsp:cNvPr id="0" name=""/>
        <dsp:cNvSpPr/>
      </dsp:nvSpPr>
      <dsp:spPr>
        <a:xfrm>
          <a:off x="3527599" y="1841604"/>
          <a:ext cx="2851516" cy="2851516"/>
        </a:xfrm>
        <a:prstGeom prst="ellipse">
          <a:avLst/>
        </a:prstGeom>
        <a:solidFill>
          <a:schemeClr val="accent2">
            <a:alpha val="50000"/>
            <a:hueOff val="-81596"/>
            <a:satOff val="-4716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IMPLEMENTACIÓN ESTRATEGIA</a:t>
          </a:r>
          <a:endParaRPr lang="es-EC" sz="1700" kern="1200" dirty="0"/>
        </a:p>
      </dsp:txBody>
      <dsp:txXfrm>
        <a:off x="4399688" y="2578246"/>
        <a:ext cx="1710910" cy="1568334"/>
      </dsp:txXfrm>
    </dsp:sp>
    <dsp:sp modelId="{63C721F5-F398-4E24-B05C-631D7F57980E}">
      <dsp:nvSpPr>
        <dsp:cNvPr id="0" name=""/>
        <dsp:cNvSpPr/>
      </dsp:nvSpPr>
      <dsp:spPr>
        <a:xfrm>
          <a:off x="1469755" y="1841604"/>
          <a:ext cx="2851516" cy="2851516"/>
        </a:xfrm>
        <a:prstGeom prst="ellipse">
          <a:avLst/>
        </a:prstGeom>
        <a:solidFill>
          <a:schemeClr val="accent2">
            <a:alpha val="50000"/>
            <a:hueOff val="-163191"/>
            <a:satOff val="-9432"/>
            <a:lumOff val="1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ELECCIÓN ESTRATEGIA</a:t>
          </a:r>
          <a:endParaRPr lang="es-EC" sz="1700" kern="1200" dirty="0"/>
        </a:p>
      </dsp:txBody>
      <dsp:txXfrm>
        <a:off x="1738273" y="2578246"/>
        <a:ext cx="1710910" cy="15683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03D5BE-6A07-42AB-B327-2405F21D181A}">
      <dsp:nvSpPr>
        <dsp:cNvPr id="0" name=""/>
        <dsp:cNvSpPr/>
      </dsp:nvSpPr>
      <dsp:spPr>
        <a:xfrm>
          <a:off x="5742" y="1551536"/>
          <a:ext cx="2480430" cy="18515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Doctor en medicina general y cirugía con un diplomado en investigación y un posgrado en Salud Pública. </a:t>
          </a:r>
          <a:r>
            <a:rPr lang="es-ES_tradnl" sz="1400" kern="1200" dirty="0" smtClean="0"/>
            <a:t>Consultor de la Representación de OPS en Ecuador</a:t>
          </a:r>
          <a:endParaRPr lang="es-EC" sz="1400" kern="1200" dirty="0"/>
        </a:p>
      </dsp:txBody>
      <dsp:txXfrm>
        <a:off x="5742" y="1551536"/>
        <a:ext cx="2480430" cy="1851588"/>
      </dsp:txXfrm>
    </dsp:sp>
    <dsp:sp modelId="{5C1DB22A-4893-4871-B791-53218CE5EA99}">
      <dsp:nvSpPr>
        <dsp:cNvPr id="0" name=""/>
        <dsp:cNvSpPr/>
      </dsp:nvSpPr>
      <dsp:spPr>
        <a:xfrm>
          <a:off x="5742" y="3403125"/>
          <a:ext cx="2480430" cy="796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Víctor </a:t>
          </a:r>
          <a:r>
            <a:rPr lang="en-US" sz="3000" kern="1200" dirty="0" err="1" smtClean="0"/>
            <a:t>Arauz</a:t>
          </a:r>
          <a:endParaRPr lang="es-EC" sz="3000" kern="1200" dirty="0"/>
        </a:p>
      </dsp:txBody>
      <dsp:txXfrm>
        <a:off x="5742" y="3403125"/>
        <a:ext cx="1746782" cy="796183"/>
      </dsp:txXfrm>
    </dsp:sp>
    <dsp:sp modelId="{D124B3B9-AA7E-4EEA-A122-76BCFCEA897B}">
      <dsp:nvSpPr>
        <dsp:cNvPr id="0" name=""/>
        <dsp:cNvSpPr/>
      </dsp:nvSpPr>
      <dsp:spPr>
        <a:xfrm>
          <a:off x="1822692" y="3529592"/>
          <a:ext cx="868150" cy="868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65A54-6F2C-4822-A64A-79CBFCDB7420}">
      <dsp:nvSpPr>
        <dsp:cNvPr id="0" name=""/>
        <dsp:cNvSpPr/>
      </dsp:nvSpPr>
      <dsp:spPr>
        <a:xfrm>
          <a:off x="2905921" y="1551536"/>
          <a:ext cx="2480430" cy="18515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 profesión Bioquímica Farmacéutica graduada en la Universidad Central del Ecuador con un Diplomada en Habilidades Gerenciales. Presidenta del Colegio de Químicos Farmacéuticos y Bioquímicos Farmacéuticos de Pichincha</a:t>
          </a:r>
          <a:endParaRPr lang="es-EC" sz="1400" kern="1200" dirty="0"/>
        </a:p>
      </dsp:txBody>
      <dsp:txXfrm>
        <a:off x="2905921" y="1551536"/>
        <a:ext cx="2480430" cy="1851588"/>
      </dsp:txXfrm>
    </dsp:sp>
    <dsp:sp modelId="{88B423B6-D79A-4BCE-B790-B7A88A7E7BAB}">
      <dsp:nvSpPr>
        <dsp:cNvPr id="0" name=""/>
        <dsp:cNvSpPr/>
      </dsp:nvSpPr>
      <dsp:spPr>
        <a:xfrm>
          <a:off x="2905921" y="3403125"/>
          <a:ext cx="2480430" cy="796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Yolanda Zapata</a:t>
          </a:r>
          <a:endParaRPr lang="es-EC" sz="3000" kern="1200" dirty="0"/>
        </a:p>
      </dsp:txBody>
      <dsp:txXfrm>
        <a:off x="2905921" y="3403125"/>
        <a:ext cx="1746782" cy="796183"/>
      </dsp:txXfrm>
    </dsp:sp>
    <dsp:sp modelId="{5E5FBC9B-419D-43A4-8D45-E1F7E24ACD1C}">
      <dsp:nvSpPr>
        <dsp:cNvPr id="0" name=""/>
        <dsp:cNvSpPr/>
      </dsp:nvSpPr>
      <dsp:spPr>
        <a:xfrm>
          <a:off x="4722871" y="3529592"/>
          <a:ext cx="868150" cy="868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1A912-610A-4930-99A6-162F0A2C252B}">
      <dsp:nvSpPr>
        <dsp:cNvPr id="0" name=""/>
        <dsp:cNvSpPr/>
      </dsp:nvSpPr>
      <dsp:spPr>
        <a:xfrm>
          <a:off x="5806100" y="1551536"/>
          <a:ext cx="2480430" cy="18515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/>
            <a:t>Médico General y Master en Salud Pública, actualmente ejerce como docente de Farmacología en la Escuela de Medicina de la Universidad Central del Ecuador</a:t>
          </a:r>
          <a:endParaRPr lang="es-EC" sz="1400" kern="1200"/>
        </a:p>
      </dsp:txBody>
      <dsp:txXfrm>
        <a:off x="5806100" y="1551536"/>
        <a:ext cx="2480430" cy="1851588"/>
      </dsp:txXfrm>
    </dsp:sp>
    <dsp:sp modelId="{BE44E65D-47B9-4470-A0A6-BEBCE70653AE}">
      <dsp:nvSpPr>
        <dsp:cNvPr id="0" name=""/>
        <dsp:cNvSpPr/>
      </dsp:nvSpPr>
      <dsp:spPr>
        <a:xfrm>
          <a:off x="5806100" y="3403125"/>
          <a:ext cx="2480430" cy="796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Belén Mena</a:t>
          </a:r>
          <a:endParaRPr lang="es-EC" sz="3000" kern="1200" dirty="0"/>
        </a:p>
      </dsp:txBody>
      <dsp:txXfrm>
        <a:off x="5806100" y="3403125"/>
        <a:ext cx="1746782" cy="796183"/>
      </dsp:txXfrm>
    </dsp:sp>
    <dsp:sp modelId="{E6A0C9EA-519C-45ED-8431-DFB4C378A5F2}">
      <dsp:nvSpPr>
        <dsp:cNvPr id="0" name=""/>
        <dsp:cNvSpPr/>
      </dsp:nvSpPr>
      <dsp:spPr>
        <a:xfrm>
          <a:off x="7623050" y="3529592"/>
          <a:ext cx="868150" cy="868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5C290-14AF-4F6D-A01F-4DD6BDC8916E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DC7B0-2C5F-41AA-B42F-C8E4FE5FA1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DC7B0-2C5F-41AA-B42F-C8E4FE5FA17D}" type="slidenum">
              <a:rPr lang="es-EC" smtClean="0"/>
              <a:pPr/>
              <a:t>28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DC7B0-2C5F-41AA-B42F-C8E4FE5FA17D}" type="slidenum">
              <a:rPr lang="es-EC" smtClean="0"/>
              <a:pPr/>
              <a:t>29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594408-A486-4764-B574-8E5C103D8639}" type="datetimeFigureOut">
              <a:rPr lang="es-EC" smtClean="0"/>
              <a:pPr/>
              <a:t>09/11/2015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260560-D957-4B9F-91D0-9A12A1506B2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blogs.espe.edu.ec/wp-content/uploads/2013/09/LOGO-PRINCIPAL15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images.quebarato.com.mx/T440x/vendo+medicamento+celebrex+pfizer+original+100mg+a+mitad+de+precio+celaya+guanajuato+mexico__9C1FE1_1.jpg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91264" cy="48139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C" sz="2600" b="1" dirty="0" smtClean="0"/>
              <a:t>UNIVERSIDAD DE LAS FUERZAS ARMADAS-ESPE</a:t>
            </a:r>
            <a:endParaRPr lang="es-EC" sz="2600" dirty="0" smtClean="0"/>
          </a:p>
          <a:p>
            <a:pPr algn="ctr">
              <a:buNone/>
            </a:pPr>
            <a:endParaRPr lang="es-EC" sz="2600" b="1" dirty="0" smtClean="0"/>
          </a:p>
          <a:p>
            <a:pPr algn="ctr">
              <a:buNone/>
            </a:pPr>
            <a:r>
              <a:rPr lang="es-EC" sz="2600" b="1" dirty="0" smtClean="0"/>
              <a:t>CENTRO DE POSGRADO</a:t>
            </a:r>
            <a:endParaRPr lang="es-EC" sz="2600" dirty="0" smtClean="0"/>
          </a:p>
          <a:p>
            <a:pPr algn="ctr">
              <a:buNone/>
            </a:pPr>
            <a:endParaRPr lang="es-EC" sz="2600" b="1" dirty="0" smtClean="0"/>
          </a:p>
          <a:p>
            <a:pPr algn="ctr">
              <a:buNone/>
            </a:pPr>
            <a:r>
              <a:rPr lang="es-EC" sz="2600" b="1" dirty="0" smtClean="0"/>
              <a:t>MAESTRÍA EN PLANIFICACIÓN Y DIRECCIÓN ESTRATÉGICA</a:t>
            </a:r>
          </a:p>
          <a:p>
            <a:pPr algn="ctr">
              <a:buNone/>
            </a:pPr>
            <a:endParaRPr lang="es-EC" sz="2600" dirty="0" smtClean="0"/>
          </a:p>
          <a:p>
            <a:pPr algn="ctr">
              <a:buNone/>
            </a:pPr>
            <a:r>
              <a:rPr lang="es-EC" sz="2200" b="1" i="1" dirty="0" smtClean="0"/>
              <a:t>“ANÁLISIS ESTRATÉGICO SOBRE EL CONSUMO Y COMERCIALIZACIÓN DE MEDICAMENTOS ANTIINFLAMATORIOS NO ESTEROIDALES GENÉRICOS Y DE MARCA EN EL DISTRITO METROPOLITANO DE QUITO”</a:t>
            </a:r>
          </a:p>
          <a:p>
            <a:pPr algn="ctr">
              <a:buNone/>
            </a:pPr>
            <a:endParaRPr lang="es-EC" sz="2600" dirty="0" smtClean="0"/>
          </a:p>
          <a:p>
            <a:pPr algn="ctr">
              <a:buNone/>
            </a:pPr>
            <a:r>
              <a:rPr lang="en-US" sz="1700" b="1" dirty="0" smtClean="0"/>
              <a:t>CÉSAR AUGUSTO MASACHE GALVÁN</a:t>
            </a:r>
            <a:endParaRPr lang="es-EC" sz="2200" dirty="0" smtClean="0"/>
          </a:p>
          <a:p>
            <a:endParaRPr lang="es-EC" dirty="0"/>
          </a:p>
        </p:txBody>
      </p:sp>
      <p:pic>
        <p:nvPicPr>
          <p:cNvPr id="1026" name="irc_mi" descr="http://blogs.espe.edu.ec/wp-content/uploads/2013/09/LOGO-PRINCIPAL15.png"/>
          <p:cNvPicPr>
            <a:picLocks noChangeAspect="1" noChangeArrowheads="1"/>
          </p:cNvPicPr>
          <p:nvPr/>
        </p:nvPicPr>
        <p:blipFill>
          <a:blip r:embed="rId2" r:link="rId3" cstate="print"/>
          <a:srcRect r="74174"/>
          <a:stretch>
            <a:fillRect/>
          </a:stretch>
        </p:blipFill>
        <p:spPr bwMode="auto">
          <a:xfrm>
            <a:off x="3779912" y="188640"/>
            <a:ext cx="1224136" cy="127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44624"/>
            <a:ext cx="7416824" cy="99412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MARCO TEÓRICO: Medicamentos AINES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55776" y="1424351"/>
          <a:ext cx="4248472" cy="46312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56562"/>
                <a:gridCol w="2491910"/>
              </a:tblGrid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/>
                        <a:t>PRODUCTO</a:t>
                      </a:r>
                      <a:endParaRPr lang="es-EC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/>
                        <a:t>VENTAS HASTA </a:t>
                      </a:r>
                      <a:endParaRPr lang="es-EC" sz="1400" b="1" dirty="0" smtClean="0"/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 smtClean="0"/>
                        <a:t>SEPTIEMBRE </a:t>
                      </a:r>
                      <a:r>
                        <a:rPr lang="es-EC" sz="1400" b="1" dirty="0"/>
                        <a:t>2011 (USD)</a:t>
                      </a:r>
                      <a:endParaRPr lang="es-EC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ARCOXIA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650.204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MESULID</a:t>
                      </a:r>
                      <a:endParaRPr lang="es-EC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403.537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MOBIC</a:t>
                      </a:r>
                      <a:endParaRPr lang="es-EC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278.783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CELEBREX</a:t>
                      </a:r>
                      <a:endParaRPr lang="es-EC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228.772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VOLTAREN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194.575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PREXIGE</a:t>
                      </a:r>
                      <a:endParaRPr lang="es-EC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156.162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NAPROXENO COPIAS</a:t>
                      </a:r>
                      <a:endParaRPr lang="es-EC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150.260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MOTRIN</a:t>
                      </a:r>
                      <a:endParaRPr lang="es-EC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68.109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PIROXICAM COPIAS</a:t>
                      </a:r>
                      <a:endParaRPr lang="es-EC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32.041</a:t>
                      </a:r>
                      <a:endParaRPr lang="es-EC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/>
                        <a:t>TENOXICAM COPIAS</a:t>
                      </a:r>
                      <a:endParaRPr lang="es-EC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/>
                        <a:t>5170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483768" y="6093296"/>
            <a:ext cx="51125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/>
              <a:t>Venta de medicamentos antiinflamatorios AINES. Fuente: IMS, 2011</a:t>
            </a:r>
            <a:endParaRPr lang="es-EC" sz="11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70" y="1268760"/>
            <a:ext cx="1576918" cy="140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1656184" cy="139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 l="21039" t="35527" r="14488" b="36095"/>
          <a:stretch>
            <a:fillRect/>
          </a:stretch>
        </p:blipFill>
        <p:spPr bwMode="auto">
          <a:xfrm>
            <a:off x="179512" y="2996952"/>
            <a:ext cx="1512168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images.quebarato.com.mx/T440x/vendo+medicamento+celebrex+pfizer+original+100mg+a+mitad+de+precio+celaya+guanajuato+mexico__9C1FE1_1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899592" y="3573016"/>
            <a:ext cx="1609588" cy="1368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09121"/>
            <a:ext cx="1600791" cy="122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print"/>
          <a:srcRect r="2612" b="11511"/>
          <a:stretch>
            <a:fillRect/>
          </a:stretch>
        </p:blipFill>
        <p:spPr bwMode="auto">
          <a:xfrm>
            <a:off x="6932036" y="1340768"/>
            <a:ext cx="1676485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9" cstate="print"/>
          <a:srcRect l="1744" t="3949" r="5525"/>
          <a:stretch>
            <a:fillRect/>
          </a:stretch>
        </p:blipFill>
        <p:spPr bwMode="auto">
          <a:xfrm>
            <a:off x="6948265" y="2924944"/>
            <a:ext cx="1728192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10" cstate="print"/>
          <a:srcRect l="59926" b="15576"/>
          <a:stretch>
            <a:fillRect/>
          </a:stretch>
        </p:blipFill>
        <p:spPr bwMode="auto">
          <a:xfrm>
            <a:off x="6948264" y="4509120"/>
            <a:ext cx="1800200" cy="154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8614"/>
            <a:ext cx="8496944" cy="99412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Euphemia" pitchFamily="34" charset="0"/>
              </a:rPr>
              <a:t>MARCO TEÓRICO: </a:t>
            </a:r>
            <a:r>
              <a:rPr lang="en-US" sz="2800" b="1" dirty="0" smtClean="0">
                <a:latin typeface="Euphemia" pitchFamily="34" charset="0"/>
              </a:rPr>
              <a:t> Planificación  Estratégica</a:t>
            </a:r>
            <a:endParaRPr lang="es-EC" sz="2800" b="1" dirty="0">
              <a:latin typeface="Euphemi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Modelo básico de la planificación estratégica, Fuente: Trujillo, 2012</a:t>
            </a:r>
            <a:endParaRPr lang="es-EC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827584" y="1340768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orchetes"/>
          <p:cNvSpPr/>
          <p:nvPr/>
        </p:nvSpPr>
        <p:spPr>
          <a:xfrm>
            <a:off x="1763688" y="1412776"/>
            <a:ext cx="5760640" cy="475252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Euphemia" pitchFamily="34" charset="0"/>
              </a:rPr>
              <a:t>METODOLOGÍA: Distrito Metropolitano de Quito</a:t>
            </a:r>
            <a:endParaRPr lang="es-EC" sz="3200" dirty="0">
              <a:latin typeface="Euphemia" pitchFamily="34" charset="0"/>
            </a:endParaRPr>
          </a:p>
        </p:txBody>
      </p:sp>
      <p:pic>
        <p:nvPicPr>
          <p:cNvPr id="28674" name="Picture 2" descr="http://www.conocimiento.gob.ec/wp-content/uploads/2012/09/quito-distrito-metropolitano-revista-qulturas-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44824"/>
            <a:ext cx="427933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4860032" y="1731580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s-EC" sz="2000" dirty="0" smtClean="0">
                <a:latin typeface="Euphemia" pitchFamily="34" charset="0"/>
              </a:rPr>
              <a:t>Ocupa una superficie de 4.235,2 km2.</a:t>
            </a:r>
          </a:p>
          <a:p>
            <a:pPr algn="just"/>
            <a:endParaRPr lang="es-EC" sz="2000" dirty="0" smtClean="0">
              <a:latin typeface="Euphemia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s-EC" sz="2000" dirty="0" smtClean="0">
                <a:latin typeface="Euphemia" pitchFamily="34" charset="0"/>
              </a:rPr>
              <a:t>Alberga el 15,5% de la población nacional.</a:t>
            </a:r>
          </a:p>
          <a:p>
            <a:pPr algn="just"/>
            <a:endParaRPr lang="es-EC" sz="2000" dirty="0" smtClean="0">
              <a:latin typeface="Euphemia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s-EC" sz="2000" dirty="0" smtClean="0">
                <a:latin typeface="Euphemia" pitchFamily="34" charset="0"/>
              </a:rPr>
              <a:t>Es el territorio donde se encuentra la capital política-administrativa del país. </a:t>
            </a:r>
          </a:p>
          <a:p>
            <a:pPr algn="just"/>
            <a:endParaRPr lang="es-EC" sz="2000" dirty="0" smtClean="0">
              <a:latin typeface="Euphemia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s-EC" sz="2000" dirty="0" smtClean="0">
                <a:latin typeface="Euphemia" pitchFamily="34" charset="0"/>
              </a:rPr>
              <a:t>Tiene 65 parroquias, 33 rurales y 32 urbanas</a:t>
            </a:r>
            <a:endParaRPr lang="es-EC" sz="2000" dirty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METODOLOGÍA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9251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sz="3100" dirty="0" smtClean="0"/>
              <a:t>Las técnicas de investigación utilizadas fueron: entrevista y encuesta. </a:t>
            </a:r>
          </a:p>
          <a:p>
            <a:pPr algn="just"/>
            <a:r>
              <a:rPr lang="es-EC" sz="3100" dirty="0" smtClean="0"/>
              <a:t>Se elaboró un banco de 10 preguntas relacionadas con el uso de medicamentos AINES genéricos y de marca, la normativa existente y la fijación de precios, para realizar la entrevista .</a:t>
            </a:r>
          </a:p>
          <a:p>
            <a:pPr algn="just"/>
            <a:r>
              <a:rPr lang="es-EC" sz="3100" dirty="0" smtClean="0"/>
              <a:t>Se definieron tres segmentos de mercado a estudiar: 1. población económicamente activa de (hombres y mujeres), 2. Médicos, y, 3. Farmacias. </a:t>
            </a:r>
          </a:p>
          <a:p>
            <a:pPr algn="just"/>
            <a:endParaRPr lang="es-EC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69024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8147248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Euphemia" pitchFamily="34" charset="0"/>
              </a:rPr>
              <a:t>Entrevistas: Profesionales de Salud</a:t>
            </a:r>
            <a:endParaRPr lang="es-EC" sz="3200" b="1" dirty="0">
              <a:latin typeface="Euphemia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67544" y="2088232"/>
          <a:ext cx="849694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134076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Euphemia" pitchFamily="34" charset="0"/>
              </a:rPr>
              <a:t>Como parte de la investigación se define realizar entrevistas a tres profesionales de salud, que trabajan en el ámbito de los medicamentos y conocen experiencias sobre el uso de medicamentos genéricos y de marca, estas personas fueron seleccionadas en virtud de su formación profesional y académica, más adelante se detalla una breve descripción de su trayectoria y su influencia en el sector farmacéutico desde el nivel privado y público. </a:t>
            </a:r>
            <a:endParaRPr lang="es-EC" dirty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8776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METODOLOGÍA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1744216"/>
            <a:ext cx="5184576" cy="42770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sz="3400" dirty="0" smtClean="0"/>
              <a:t>En el Distrito Metropolitano de Quito, se tiene: 1008 médicos (entré generales y especialistas en traumatología), y </a:t>
            </a:r>
          </a:p>
          <a:p>
            <a:pPr algn="just">
              <a:buNone/>
            </a:pPr>
            <a:r>
              <a:rPr lang="es-EC" sz="3400" dirty="0" smtClean="0"/>
              <a:t>     841 farmacias (MSP 2014)</a:t>
            </a:r>
          </a:p>
          <a:p>
            <a:pPr algn="just">
              <a:buNone/>
            </a:pPr>
            <a:endParaRPr lang="es-EC" sz="3400" dirty="0" smtClean="0"/>
          </a:p>
          <a:p>
            <a:pPr algn="just"/>
            <a:r>
              <a:rPr lang="es-EC" sz="3400" dirty="0" smtClean="0"/>
              <a:t>La población, según el último censo del 2010: 864000 personas se los considera como población económicamente activa (INEC 2014)</a:t>
            </a:r>
          </a:p>
          <a:p>
            <a:pPr algn="just"/>
            <a:endParaRPr lang="es-EC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64" y="2060848"/>
            <a:ext cx="3530172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METODOLOGÍA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504056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dirty="0" smtClean="0">
                <a:latin typeface="Euphemia" pitchFamily="34" charset="0"/>
              </a:rPr>
              <a:t>Para el cálculo del tamaño de la muestra se utilizó un nivel de confianza del 95% cuyo valor K es 1,96, por medio de muestreo aleatorio simple.</a:t>
            </a:r>
          </a:p>
          <a:p>
            <a:pPr algn="just"/>
            <a:r>
              <a:rPr lang="es-EC" dirty="0" smtClean="0">
                <a:latin typeface="Euphemia" pitchFamily="34" charset="0"/>
              </a:rPr>
              <a:t>Se obtuvo el número de encuestas a realizar: 30 para los profesionales de salud, 40 para farmacias y  150 para población. </a:t>
            </a:r>
          </a:p>
          <a:p>
            <a:pPr algn="just"/>
            <a:endParaRPr lang="es-EC" dirty="0">
              <a:latin typeface="Euphemi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4720" t="7476" r="13041" b="5113"/>
          <a:stretch>
            <a:fillRect/>
          </a:stretch>
        </p:blipFill>
        <p:spPr bwMode="auto">
          <a:xfrm>
            <a:off x="5652120" y="1844824"/>
            <a:ext cx="3082721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dirty="0" smtClean="0"/>
              <a:t>INVESTIGACIÓN DE MERCADO: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43922" r="27227" b="14735"/>
          <a:stretch>
            <a:fillRect/>
          </a:stretch>
        </p:blipFill>
        <p:spPr bwMode="auto">
          <a:xfrm>
            <a:off x="467544" y="1268759"/>
            <a:ext cx="7992888" cy="472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387" y="5417841"/>
            <a:ext cx="2158613" cy="1440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dirty="0" smtClean="0"/>
              <a:t>INVESTIGACIÓN DE MERCADO: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6047" r="24460" b="11782"/>
          <a:stretch>
            <a:fillRect/>
          </a:stretch>
        </p:blipFill>
        <p:spPr bwMode="auto">
          <a:xfrm>
            <a:off x="395536" y="1268760"/>
            <a:ext cx="8280920" cy="535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nvestigac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97152"/>
            <a:ext cx="1941058" cy="1866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784" y="18864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RESULTADOS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4525963"/>
          </a:xfrm>
        </p:spPr>
        <p:txBody>
          <a:bodyPr/>
          <a:lstStyle/>
          <a:p>
            <a:pPr algn="just">
              <a:buNone/>
            </a:pPr>
            <a:r>
              <a:rPr lang="es-EC" sz="1800" dirty="0" smtClean="0">
                <a:latin typeface="Euphemia" pitchFamily="34" charset="0"/>
              </a:rPr>
              <a:t>	De las encuestas realizadas a los tres segmentos se destaca los datos más relevantes, por ejemplo, del segmento clientes se tiene: la pregunta 4 que consultaba: ¿Usted adquiere medicamentos de marca o medicamentos genéricos?, del cual se obtuvo los siguientes resultados (grafica 1):</a:t>
            </a:r>
          </a:p>
          <a:p>
            <a:endParaRPr lang="es-EC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72008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44624" y="62121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Descripción gráfica de los resultados de la pregunta 4. Fuente: Autor 2015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704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Euphemia" pitchFamily="34" charset="0"/>
              </a:rPr>
              <a:t>Introducción</a:t>
            </a:r>
            <a:endParaRPr lang="es-EC" sz="4800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6419056" cy="4525963"/>
          </a:xfrm>
        </p:spPr>
        <p:txBody>
          <a:bodyPr>
            <a:noAutofit/>
          </a:bodyPr>
          <a:lstStyle/>
          <a:p>
            <a:pPr algn="just"/>
            <a:r>
              <a:rPr lang="es-EC" sz="1800" dirty="0" smtClean="0"/>
              <a:t>Se ha planteado realizar el análisis estratégico respecto al consumo y comercialización de medicamentos antiinflamatorios no esteroidales genéricos y de marca en el Distrito Metropolitano de Quito.</a:t>
            </a:r>
          </a:p>
          <a:p>
            <a:pPr algn="just"/>
            <a:r>
              <a:rPr lang="es-EC" sz="1800" dirty="0" smtClean="0"/>
              <a:t>En virtud que la mayor parte de la población tiene la percepción que los medicamentos de marca tienen mayor efectividad y seguridad en comparación a los genéricos.</a:t>
            </a:r>
          </a:p>
          <a:p>
            <a:pPr algn="just"/>
            <a:r>
              <a:rPr lang="es-EC" sz="1800" dirty="0" smtClean="0"/>
              <a:t>El </a:t>
            </a:r>
            <a:r>
              <a:rPr lang="es-EC" sz="1800" dirty="0" smtClean="0"/>
              <a:t>Gobierno a través del Ministerio de Salud Pública ha establecido como norma, la obligatoriedad de uso de medicamentos genéricos.</a:t>
            </a:r>
          </a:p>
          <a:p>
            <a:pPr algn="just"/>
            <a:r>
              <a:rPr lang="es-EC" sz="1800" dirty="0" smtClean="0"/>
              <a:t>Los medicamentos antiinflamatorios no esteroidales AINES son los de mayor consumo en el mercado.</a:t>
            </a:r>
          </a:p>
          <a:p>
            <a:pPr algn="just"/>
            <a:r>
              <a:rPr lang="es-EC" sz="1800" dirty="0" smtClean="0"/>
              <a:t>La variabilidad del mercado y la asimetría de la información en </a:t>
            </a:r>
            <a:r>
              <a:rPr lang="es-EC" sz="1800" dirty="0" smtClean="0"/>
              <a:t>salud.</a:t>
            </a:r>
            <a:endParaRPr lang="es-EC" sz="1800" dirty="0" smtClean="0"/>
          </a:p>
          <a:p>
            <a:pPr algn="just"/>
            <a:endParaRPr lang="es-EC" sz="1800" dirty="0">
              <a:latin typeface="Euphemia" pitchFamily="34" charset="0"/>
            </a:endParaRPr>
          </a:p>
        </p:txBody>
      </p:sp>
      <p:pic>
        <p:nvPicPr>
          <p:cNvPr id="2050" name="Picture 2" descr="http://4.bp.blogspot.com/-fwo323CMPhE/Um7gp0DdnGI/AAAAAAAAJhw/f5cNEcTSQmY/s1600/medica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149" y="1988840"/>
            <a:ext cx="2474355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8776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RESULTADOS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196752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phemia" pitchFamily="34" charset="0"/>
                <a:ea typeface="Calibri" pitchFamily="34" charset="0"/>
                <a:cs typeface="Times New Roman" pitchFamily="18" charset="0"/>
              </a:rPr>
              <a:t>Del mismo segmento clientes se tiene: la pregunta 7 que consultaba: ¿En qué cadena de farmacias adquiere los medicamentos con frecuencia?, del cual se obtuvo los siguientes resultados (gráfico 2):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phemia" pitchFamily="34" charset="0"/>
              <a:cs typeface="Arial" pitchFamily="34" charset="0"/>
            </a:endParaRPr>
          </a:p>
        </p:txBody>
      </p:sp>
      <p:pic>
        <p:nvPicPr>
          <p:cNvPr id="31746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9208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4584" y="62121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Descripción gráfica de los resultados de la pregunta 7. Fuente: Autor 2015.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16768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RESULTADOS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196752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dirty="0" smtClean="0"/>
              <a:t>Otra pregunta del mismo segmento clientes, que cabe resaltar, es la consulta 8, que decía: ¿Conoce usted que existe obligatoriedad para prescribir medicamentos genéricos?, del cual se obtuvo los siguientes resultados (gráfico 3):</a:t>
            </a:r>
            <a:endParaRPr lang="es-EC" dirty="0"/>
          </a:p>
        </p:txBody>
      </p:sp>
      <p:pic>
        <p:nvPicPr>
          <p:cNvPr id="32769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34233"/>
            <a:ext cx="7128792" cy="40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115616" y="6289575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3. </a:t>
            </a:r>
            <a:r>
              <a:rPr lang="es-EC" sz="1400" dirty="0" smtClean="0"/>
              <a:t>Descripción gráfica de los resultados de la pregunta 8. Fuente: Autor 2015</a:t>
            </a:r>
            <a:endParaRPr lang="es-EC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16768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RESULTADOS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196752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dirty="0" smtClean="0"/>
              <a:t>Para el segmento de las farmacias, tenemos como consulta relevante a la pregunta 1, que cuestionaba: ¿Usted expende o despacha medicamentos AINES sin receta?, del cual se obtuvo lo siguiente (gráfico 4):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115616" y="6289575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4. </a:t>
            </a:r>
            <a:r>
              <a:rPr lang="es-EC" sz="1400" dirty="0" smtClean="0"/>
              <a:t>Descripción gráfica de los resultados de la pregunta 1. Fuente: Autor 2015</a:t>
            </a:r>
            <a:endParaRPr lang="es-EC" sz="1400" dirty="0"/>
          </a:p>
        </p:txBody>
      </p:sp>
      <p:pic>
        <p:nvPicPr>
          <p:cNvPr id="33794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70567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16768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RESULTADOS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196752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dirty="0" smtClean="0"/>
              <a:t>La pregunta 3 del mismo segmento de farmacias consultaba: ¿Conoce usted que existe obligatoriedad para prescribir medicamentos genéricos?, del cual se obtuvo los siguientes datos (gráfico 5):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115616" y="6289575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5. </a:t>
            </a:r>
            <a:r>
              <a:rPr lang="es-EC" sz="1400" dirty="0" smtClean="0"/>
              <a:t>Descripción gráfica de los resultados de la pregunta 3. Fuente: Autor 2015</a:t>
            </a:r>
            <a:endParaRPr lang="es-EC" sz="1400" dirty="0"/>
          </a:p>
        </p:txBody>
      </p:sp>
      <p:pic>
        <p:nvPicPr>
          <p:cNvPr id="34818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70567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16768" y="44624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RESULTADOS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196752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 dirty="0" smtClean="0"/>
              <a:t>Para el segmento médicos, también se tiene como pregunta relevante la consulta 3 que cuestionaba: ¿Qué tipo de medicamentos prescribe habitualmente?, donde se observa (gráfico 6)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971600" y="6165304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6. </a:t>
            </a:r>
            <a:r>
              <a:rPr lang="es-EC" sz="1400" dirty="0" smtClean="0"/>
              <a:t>Descripción gráfica de los resultado</a:t>
            </a:r>
            <a:r>
              <a:rPr lang="es-EC" sz="1400" b="1" dirty="0" smtClean="0"/>
              <a:t>s</a:t>
            </a:r>
            <a:r>
              <a:rPr lang="es-EC" sz="1400" dirty="0" smtClean="0"/>
              <a:t> de la pregunta 3. Fuente: Autor 2015</a:t>
            </a:r>
            <a:endParaRPr lang="es-EC" sz="1400" dirty="0"/>
          </a:p>
        </p:txBody>
      </p:sp>
      <p:pic>
        <p:nvPicPr>
          <p:cNvPr id="35842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7488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696" y="44624"/>
            <a:ext cx="8686800" cy="838200"/>
          </a:xfrm>
        </p:spPr>
        <p:txBody>
          <a:bodyPr/>
          <a:lstStyle/>
          <a:p>
            <a:r>
              <a:rPr lang="en-US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80728"/>
            <a:ext cx="8515672" cy="4525963"/>
          </a:xfrm>
        </p:spPr>
        <p:txBody>
          <a:bodyPr>
            <a:noAutofit/>
          </a:bodyPr>
          <a:lstStyle/>
          <a:p>
            <a:pPr algn="just"/>
            <a:r>
              <a:rPr lang="es-EC" dirty="0" smtClean="0">
                <a:latin typeface="Euphemia" pitchFamily="34" charset="0"/>
              </a:rPr>
              <a:t>La automedicación es un fenómeno que persiste y afecta a muchas personas.</a:t>
            </a:r>
          </a:p>
          <a:p>
            <a:pPr algn="just"/>
            <a:r>
              <a:rPr lang="es-EC" dirty="0" smtClean="0">
                <a:latin typeface="Euphemia" pitchFamily="34" charset="0"/>
              </a:rPr>
              <a:t>Fueron los medicamentos del grupo antiinflamatorios y antibióticos aquellos productos de mayor consumo, expendio y prescripción.</a:t>
            </a:r>
          </a:p>
          <a:p>
            <a:pPr algn="just"/>
            <a:r>
              <a:rPr lang="es-EC" dirty="0" smtClean="0">
                <a:latin typeface="Euphemia" pitchFamily="34" charset="0"/>
              </a:rPr>
              <a:t>Un porcentaje de pacientes prefieren adquirir medicamentos genéricos al igual que las farmacias los expenden.</a:t>
            </a:r>
          </a:p>
          <a:p>
            <a:pPr algn="just"/>
            <a:r>
              <a:rPr lang="es-EC" dirty="0" smtClean="0">
                <a:latin typeface="Euphemia" pitchFamily="34" charset="0"/>
              </a:rPr>
              <a:t>Los médicos, prescriben en su mayoría medicamentos de marca </a:t>
            </a:r>
            <a:endParaRPr lang="es-EC" dirty="0">
              <a:latin typeface="Euphemi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720" y="116632"/>
            <a:ext cx="8686800" cy="838200"/>
          </a:xfrm>
        </p:spPr>
        <p:txBody>
          <a:bodyPr/>
          <a:lstStyle/>
          <a:p>
            <a:r>
              <a:rPr lang="en-US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24744"/>
            <a:ext cx="8371656" cy="4107086"/>
          </a:xfrm>
        </p:spPr>
        <p:txBody>
          <a:bodyPr>
            <a:noAutofit/>
          </a:bodyPr>
          <a:lstStyle/>
          <a:p>
            <a:pPr lvl="0" algn="just"/>
            <a:r>
              <a:rPr lang="es-EC" sz="2400" dirty="0" smtClean="0">
                <a:latin typeface="Euphemia" pitchFamily="34" charset="0"/>
              </a:rPr>
              <a:t>Las farmacias son visitados por la Autoridad Sanitaria Nacional, ahora denominada Agencia de regulación, vigilancia y control sanitario ARCSA, no ocurría antes.</a:t>
            </a:r>
          </a:p>
          <a:p>
            <a:pPr lvl="0" algn="just"/>
            <a:r>
              <a:rPr lang="es-EC" sz="2400" dirty="0" smtClean="0">
                <a:latin typeface="Euphemia" pitchFamily="34" charset="0"/>
              </a:rPr>
              <a:t>Tenemos que </a:t>
            </a:r>
            <a:r>
              <a:rPr lang="es-EC" sz="2400" dirty="0" err="1" smtClean="0">
                <a:latin typeface="Euphemia" pitchFamily="34" charset="0"/>
              </a:rPr>
              <a:t>Fybeca</a:t>
            </a:r>
            <a:r>
              <a:rPr lang="es-EC" sz="2400" dirty="0" smtClean="0">
                <a:latin typeface="Euphemia" pitchFamily="34" charset="0"/>
              </a:rPr>
              <a:t> y SanaSana son las mayor preferencia, estas cadenas pertenecen al Grupo Corporativo </a:t>
            </a:r>
            <a:r>
              <a:rPr lang="es-EC" sz="2400" dirty="0" err="1" smtClean="0">
                <a:latin typeface="Euphemia" pitchFamily="34" charset="0"/>
              </a:rPr>
              <a:t>Farcomed</a:t>
            </a:r>
            <a:r>
              <a:rPr lang="es-EC" sz="2400" dirty="0" smtClean="0">
                <a:latin typeface="Euphemia" pitchFamily="34" charset="0"/>
              </a:rPr>
              <a:t>, seguido por Grupo </a:t>
            </a:r>
            <a:r>
              <a:rPr lang="es-EC" sz="2400" dirty="0" err="1" smtClean="0">
                <a:latin typeface="Euphemia" pitchFamily="34" charset="0"/>
              </a:rPr>
              <a:t>Difare</a:t>
            </a:r>
            <a:r>
              <a:rPr lang="es-EC" sz="2400" dirty="0" smtClean="0">
                <a:latin typeface="Euphemia" pitchFamily="34" charset="0"/>
              </a:rPr>
              <a:t>  que comprende las cadenas: </a:t>
            </a:r>
            <a:r>
              <a:rPr lang="es-EC" sz="2400" dirty="0" err="1" smtClean="0">
                <a:latin typeface="Euphemia" pitchFamily="34" charset="0"/>
              </a:rPr>
              <a:t>Farmacys</a:t>
            </a:r>
            <a:r>
              <a:rPr lang="es-EC" sz="2400" dirty="0" smtClean="0">
                <a:latin typeface="Euphemia" pitchFamily="34" charset="0"/>
              </a:rPr>
              <a:t> y Cruz Azul.</a:t>
            </a:r>
          </a:p>
          <a:p>
            <a:pPr algn="just"/>
            <a:r>
              <a:rPr lang="es-EC" sz="2400" dirty="0" smtClean="0">
                <a:latin typeface="Euphemia" pitchFamily="34" charset="0"/>
              </a:rPr>
              <a:t>Las farmacias de barrio, las cuales durante el tiempo han desaparecido por el monopolio de las grandes marcas.</a:t>
            </a:r>
          </a:p>
          <a:p>
            <a:pPr algn="just"/>
            <a:r>
              <a:rPr lang="es-EC" sz="2400" dirty="0" smtClean="0">
                <a:latin typeface="Euphemia" pitchFamily="34" charset="0"/>
              </a:rPr>
              <a:t>La promoción y publicidad de los medicamentos es abúndate y que influye de una manera directa al momento de adquirir, expender y prescribir medicamentos </a:t>
            </a:r>
            <a:endParaRPr lang="es-EC" sz="2400" dirty="0">
              <a:latin typeface="Euphemi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dirty="0" smtClean="0"/>
              <a:t>ANALISIS ESTRATÉGICO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051720" y="1196752"/>
          <a:ext cx="5652286" cy="5179144"/>
        </p:xfrm>
        <a:graphic>
          <a:graphicData uri="http://schemas.openxmlformats.org/drawingml/2006/table">
            <a:tbl>
              <a:tblPr/>
              <a:tblGrid>
                <a:gridCol w="2787729"/>
                <a:gridCol w="2864557"/>
              </a:tblGrid>
              <a:tr h="284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  <a:cs typeface="Times New Roman"/>
                        </a:rPr>
                        <a:t>Fortalezas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  <a:cs typeface="Times New Roman"/>
                        </a:rPr>
                        <a:t>Debilidades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Recurso humano capacitado para realizar la promoción y publicidad de los medicamentos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Cuenta con capital financiero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Infraestructura óptima y eficiente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Invierte en la investigación y desarrollo de nuevas moléculas.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Falta de planificación estratégica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Escaso posicionamiento frente a las Autoridades de Salud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Decisiones lentas y estrategias poco efectivas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Carencia de trabajo en equipo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latin typeface="Arial"/>
                          <a:ea typeface="Times New Roman"/>
                          <a:cs typeface="Times New Roman"/>
                        </a:rPr>
                        <a:t>Oportunidades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b="1">
                          <a:latin typeface="Arial"/>
                          <a:ea typeface="Times New Roman"/>
                          <a:cs typeface="Times New Roman"/>
                        </a:rPr>
                        <a:t>Amenazas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Capacitación y formación continúa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Apoyo del Gobierno a la industria nacional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Crecimiento de mercado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Nuevas leyes de apoyo al comercio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>
                          <a:latin typeface="Arial"/>
                          <a:ea typeface="Times New Roman"/>
                          <a:cs typeface="Times New Roman"/>
                        </a:rPr>
                        <a:t>Mayor acceso a información sobre medicamentos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Competencia con otros laboratorios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Mayor control de la Autoridad Sanitaria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Diversidad de medicamentos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Inestabilidad económica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Creación de agencias de control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050" dirty="0">
                          <a:latin typeface="Arial"/>
                          <a:ea typeface="Times New Roman"/>
                          <a:cs typeface="Times New Roman"/>
                        </a:rPr>
                        <a:t>Mayor acceso a información sobre medicamentos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979712" y="6392361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 smtClean="0"/>
              <a:t>Gráfico 7 </a:t>
            </a:r>
            <a:r>
              <a:rPr lang="es-EC" sz="1200" dirty="0" smtClean="0"/>
              <a:t>Análisis FODA del Sector farmacéutico privado. Fuente: Autor 2015</a:t>
            </a:r>
            <a:endParaRPr lang="es-EC" sz="1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dirty="0" smtClean="0"/>
              <a:t>ANALISIS ESTRATÉGICO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07704" y="1195070"/>
          <a:ext cx="6336704" cy="5258265"/>
        </p:xfrm>
        <a:graphic>
          <a:graphicData uri="http://schemas.openxmlformats.org/drawingml/2006/table">
            <a:tbl>
              <a:tblPr/>
              <a:tblGrid>
                <a:gridCol w="3125285"/>
                <a:gridCol w="3211419"/>
              </a:tblGrid>
              <a:tr h="295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  <a:cs typeface="Times New Roman"/>
                        </a:rPr>
                        <a:t>Fortalezas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Debilidades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9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Apoyo del Gobierno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Presupuesto del Estado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Autoridad Sanitaria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Control sobre establecimientos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Falta de planificación estratégica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Decisiones lentas y estrategias poco efectivas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Carencia de trabajo en equipo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Alto movimiento de personal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Oportunidades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Times New Roman"/>
                          <a:cs typeface="Times New Roman"/>
                        </a:rPr>
                        <a:t>Amenazas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Capacitación y formación continúa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Crecimiento de mercado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Nuevas leyes sobre control y vigilancia de medicamentos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Acceso a la información por parte de los cuidadanos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latin typeface="Arial"/>
                          <a:ea typeface="Times New Roman"/>
                          <a:cs typeface="Times New Roman"/>
                        </a:rPr>
                        <a:t>Acuerdo Comerciales en la región y mundiales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  <a:cs typeface="Times New Roman"/>
                        </a:rPr>
                        <a:t>Inestabilidad económica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  <a:cs typeface="Times New Roman"/>
                        </a:rPr>
                        <a:t>Monopolios empresariales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  <a:cs typeface="Times New Roman"/>
                        </a:rPr>
                        <a:t>Altos precios en medicamentos esenciales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  <a:cs typeface="Times New Roman"/>
                        </a:rPr>
                        <a:t>Apoyo del Gobierno en igual o mayor proporción a los Ministerios de Producción y comercio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Arial"/>
                          <a:ea typeface="Times New Roman"/>
                          <a:cs typeface="Times New Roman"/>
                        </a:rPr>
                        <a:t>Acceso de libre comercio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835696" y="6464369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 smtClean="0"/>
              <a:t>Gráfico 8: </a:t>
            </a:r>
            <a:r>
              <a:rPr lang="es-EC" sz="1200" dirty="0" smtClean="0"/>
              <a:t>Análisis FODA del Sector Público. Fuente: Autor 2015</a:t>
            </a:r>
            <a:endParaRPr lang="es-EC" sz="1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dirty="0" smtClean="0"/>
              <a:t>ANALISIS ESTRATÉGICO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63688" y="1196752"/>
          <a:ext cx="5328591" cy="4696846"/>
        </p:xfrm>
        <a:graphic>
          <a:graphicData uri="http://schemas.openxmlformats.org/drawingml/2006/table">
            <a:tbl>
              <a:tblPr/>
              <a:tblGrid>
                <a:gridCol w="2628080"/>
                <a:gridCol w="2700511"/>
              </a:tblGrid>
              <a:tr h="2442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Times New Roman"/>
                          <a:cs typeface="Times New Roman"/>
                        </a:rPr>
                        <a:t>Estrella (alto crecimiento y alta participación del mercado)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En esta categoría se encontrarían las industrias y cadenas de farmacia más grandes y de alta participación en el mercado.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Industrias: Merck, Pfizer, Roche,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Grunenthal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Bayer,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Life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 entre otras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Cadenas de farmacia: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Fybeca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Sanasana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Arial"/>
                          <a:ea typeface="Times New Roman"/>
                          <a:cs typeface="Times New Roman"/>
                        </a:rPr>
                        <a:t>Interrogante o niños problema (alto crecimiento y baja participación en el mercado)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En estas categoría se ubican las empresas farmacéuticas y cadenas de farmacia de pequeña escala que tienen sucursales y pocas ventas;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Industrias: Lamosan, Neofarmaco, Kronos, Ginsberg.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>
                          <a:latin typeface="Arial"/>
                          <a:ea typeface="Times New Roman"/>
                          <a:cs typeface="Times New Roman"/>
                        </a:rPr>
                        <a:t>Cadenas de farmacia: farmacias Navarrete, farmacias públicas IESS, ISSFFA, ISPOL.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8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Times New Roman"/>
                          <a:cs typeface="Times New Roman"/>
                        </a:rPr>
                        <a:t>Vaca (bajo crecimiento y alta participación en el mercado)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En esta posición se puede identificar las empresa farmacéuticas y cadenas de farmacia que están establecidas en la zona de mercado clasificados como pequeñas o medianas empresas: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Industrias: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Acromax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Tecnandina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Farmacid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Ariston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Cadenas de farmacia: económicas,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medicity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cruz azul.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/>
                          <a:ea typeface="Times New Roman"/>
                          <a:cs typeface="Times New Roman"/>
                        </a:rPr>
                        <a:t>Perro (Bajo crecimiento y baja participación en el mercado)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En esta posición se ubican las industrias y cadenas de farmacia pequeñas que no buscan o tienen presencia en el mercado.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Industria: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Megarmi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Sumevisa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Paracelso</a:t>
                      </a: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C" sz="900" dirty="0" err="1">
                          <a:latin typeface="Arial"/>
                          <a:ea typeface="Times New Roman"/>
                          <a:cs typeface="Times New Roman"/>
                        </a:rPr>
                        <a:t>Prims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Arial"/>
                          <a:ea typeface="Times New Roman"/>
                          <a:cs typeface="Times New Roman"/>
                        </a:rPr>
                        <a:t>Cadena de farmacia: farmacias independientes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691680" y="60212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Gráfico 9. Matriz de Crecimiento BCG de la industria farmacéutica. Fuente: Autor 2015</a:t>
            </a:r>
            <a:endParaRPr lang="es-EC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12576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OBJETIVOS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5915000" cy="4608512"/>
          </a:xfrm>
        </p:spPr>
        <p:txBody>
          <a:bodyPr>
            <a:normAutofit fontScale="25000" lnSpcReduction="20000"/>
          </a:bodyPr>
          <a:lstStyle/>
          <a:p>
            <a:pPr marL="1004888" lvl="2" indent="-644525" algn="just">
              <a:buNone/>
            </a:pPr>
            <a:r>
              <a:rPr lang="es-EC" sz="3500" b="1" dirty="0" smtClean="0">
                <a:latin typeface="Euphemia" pitchFamily="34" charset="0"/>
              </a:rPr>
              <a:t> </a:t>
            </a:r>
            <a:r>
              <a:rPr lang="es-EC" sz="6400" b="1" dirty="0" smtClean="0">
                <a:latin typeface="Euphemia" pitchFamily="34" charset="0"/>
              </a:rPr>
              <a:t>General</a:t>
            </a:r>
            <a:endParaRPr lang="es-EC" sz="5600" b="1" dirty="0" smtClean="0">
              <a:latin typeface="Euphemia" pitchFamily="34" charset="0"/>
            </a:endParaRPr>
          </a:p>
          <a:p>
            <a:pPr marL="1004888" lvl="2" indent="-644525" algn="just">
              <a:buNone/>
            </a:pPr>
            <a:endParaRPr lang="es-EC" sz="4400" dirty="0" smtClean="0">
              <a:latin typeface="Euphemia" pitchFamily="34" charset="0"/>
            </a:endParaRPr>
          </a:p>
          <a:p>
            <a:pPr algn="just"/>
            <a:r>
              <a:rPr lang="es-EC" sz="6400" dirty="0" smtClean="0">
                <a:latin typeface="Euphemia" pitchFamily="34" charset="0"/>
              </a:rPr>
              <a:t>Realizar el análisis estratégico sobre el consumo y comercialización de medicamentos  AINES genéricos y de marca en el Distrito Metropolitano de Quito.</a:t>
            </a:r>
          </a:p>
          <a:p>
            <a:pPr algn="just">
              <a:buNone/>
            </a:pPr>
            <a:endParaRPr lang="es-EC" sz="6400" dirty="0" smtClean="0">
              <a:latin typeface="Euphemia" pitchFamily="34" charset="0"/>
            </a:endParaRPr>
          </a:p>
          <a:p>
            <a:pPr marL="419100" indent="-58738" algn="just">
              <a:buNone/>
            </a:pPr>
            <a:r>
              <a:rPr lang="es-EC" sz="6400" b="1" dirty="0" smtClean="0">
                <a:latin typeface="Euphemia" pitchFamily="34" charset="0"/>
              </a:rPr>
              <a:t> Específicos</a:t>
            </a:r>
          </a:p>
          <a:p>
            <a:pPr marL="419100" indent="-58738" algn="just">
              <a:buNone/>
            </a:pPr>
            <a:endParaRPr lang="es-EC" sz="4400" dirty="0" smtClean="0">
              <a:latin typeface="Euphemia" pitchFamily="34" charset="0"/>
            </a:endParaRPr>
          </a:p>
          <a:p>
            <a:pPr lvl="0" algn="just"/>
            <a:r>
              <a:rPr lang="es-EC" sz="6400" dirty="0" smtClean="0">
                <a:latin typeface="Euphemia" pitchFamily="34" charset="0"/>
              </a:rPr>
              <a:t>Determinar la tendencia mayoritaria de consumo por parte de pacientes de los medicamentos </a:t>
            </a:r>
            <a:r>
              <a:rPr lang="es-EC" sz="6400" dirty="0" smtClean="0">
                <a:latin typeface="Euphemia" pitchFamily="34" charset="0"/>
              </a:rPr>
              <a:t>AINES  </a:t>
            </a:r>
            <a:r>
              <a:rPr lang="es-EC" sz="6400" dirty="0" smtClean="0">
                <a:latin typeface="Euphemia" pitchFamily="34" charset="0"/>
              </a:rPr>
              <a:t>genéricos y de marca.</a:t>
            </a:r>
          </a:p>
          <a:p>
            <a:pPr lvl="0" algn="just">
              <a:buNone/>
            </a:pPr>
            <a:endParaRPr lang="es-EC" sz="6400" dirty="0" smtClean="0">
              <a:latin typeface="Euphemia" pitchFamily="34" charset="0"/>
            </a:endParaRPr>
          </a:p>
          <a:p>
            <a:pPr lvl="0" algn="just"/>
            <a:r>
              <a:rPr lang="es-EC" sz="6400" dirty="0" smtClean="0">
                <a:latin typeface="Euphemia" pitchFamily="34" charset="0"/>
              </a:rPr>
              <a:t>Determinar la tendencia mayoritaria de comercialización de AINES en las farmacias del centro, sur y norte del Distrito Metropolitano de Quito.</a:t>
            </a:r>
          </a:p>
          <a:p>
            <a:pPr lvl="0" algn="just">
              <a:buNone/>
            </a:pPr>
            <a:endParaRPr lang="es-EC" sz="6400" dirty="0" smtClean="0">
              <a:latin typeface="Euphemia" pitchFamily="34" charset="0"/>
            </a:endParaRPr>
          </a:p>
          <a:p>
            <a:pPr lvl="0" algn="just"/>
            <a:r>
              <a:rPr lang="es-EC" sz="6400" dirty="0" smtClean="0">
                <a:latin typeface="Euphemia" pitchFamily="34" charset="0"/>
              </a:rPr>
              <a:t>Determinar el porcentaje de médicos que prescriben medicamentos AINES genéricos y de marca en el Distrito Metropolitano de Quito.</a:t>
            </a:r>
          </a:p>
          <a:p>
            <a:pPr lvl="0" algn="just">
              <a:buNone/>
            </a:pPr>
            <a:endParaRPr lang="es-EC" sz="6400" dirty="0" smtClean="0">
              <a:latin typeface="Euphemia" pitchFamily="34" charset="0"/>
            </a:endParaRPr>
          </a:p>
          <a:p>
            <a:pPr lvl="0" algn="just"/>
            <a:r>
              <a:rPr lang="es-EC" sz="6400" dirty="0" smtClean="0">
                <a:latin typeface="Euphemia" pitchFamily="34" charset="0"/>
              </a:rPr>
              <a:t>Definir el escenario actual en lo relativo al consumo y comercialización de medicamentos </a:t>
            </a:r>
            <a:r>
              <a:rPr lang="es-EC" sz="6400" dirty="0" smtClean="0">
                <a:latin typeface="Euphemia" pitchFamily="34" charset="0"/>
              </a:rPr>
              <a:t> AINES  </a:t>
            </a:r>
            <a:r>
              <a:rPr lang="es-EC" sz="6400" dirty="0" smtClean="0">
                <a:latin typeface="Euphemia" pitchFamily="34" charset="0"/>
              </a:rPr>
              <a:t>genéricos y de marca.</a:t>
            </a:r>
            <a:endParaRPr lang="es-EC" sz="3600" dirty="0"/>
          </a:p>
        </p:txBody>
      </p:sp>
      <p:pic>
        <p:nvPicPr>
          <p:cNvPr id="16386" name="Picture 2" descr="http://blog.lafarmaciademodesta.com/wp-content/uploads/2013/12/Omeprazol.jpg"/>
          <p:cNvPicPr>
            <a:picLocks noChangeAspect="1" noChangeArrowheads="1"/>
          </p:cNvPicPr>
          <p:nvPr/>
        </p:nvPicPr>
        <p:blipFill>
          <a:blip r:embed="rId2" cstate="print"/>
          <a:srcRect l="12585" t="27778" r="6045" b="13889"/>
          <a:stretch>
            <a:fillRect/>
          </a:stretch>
        </p:blipFill>
        <p:spPr bwMode="auto">
          <a:xfrm>
            <a:off x="6588224" y="1772816"/>
            <a:ext cx="2088233" cy="1124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http://galenored.net/wp-content/uploads/2015/01/aminogluc%C3%B3sidos-sordera-300x218.jpg"/>
          <p:cNvPicPr>
            <a:picLocks noChangeAspect="1" noChangeArrowheads="1"/>
          </p:cNvPicPr>
          <p:nvPr/>
        </p:nvPicPr>
        <p:blipFill>
          <a:blip r:embed="rId3" cstate="print"/>
          <a:srcRect t="27743" b="16772"/>
          <a:stretch>
            <a:fillRect/>
          </a:stretch>
        </p:blipFill>
        <p:spPr bwMode="auto">
          <a:xfrm>
            <a:off x="6588224" y="3212976"/>
            <a:ext cx="2088231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0" name="Picture 6" descr="http://imagenes.paradais-sphynx.com/animales/clasificacion-farmacos-anim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1128"/>
            <a:ext cx="2088232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28"/>
            <a:ext cx="9144000" cy="685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 Grupo"/>
          <p:cNvGrpSpPr>
            <a:grpSpLocks/>
          </p:cNvGrpSpPr>
          <p:nvPr/>
        </p:nvGrpSpPr>
        <p:grpSpPr bwMode="auto">
          <a:xfrm>
            <a:off x="250825" y="188640"/>
            <a:ext cx="8642350" cy="6335985"/>
            <a:chOff x="251520" y="692696"/>
            <a:chExt cx="8640960" cy="58326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952" t="31233" r="26649" b="14412"/>
            <a:stretch>
              <a:fillRect/>
            </a:stretch>
          </p:blipFill>
          <p:spPr bwMode="auto">
            <a:xfrm>
              <a:off x="251520" y="692696"/>
              <a:ext cx="8640960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6084645" y="3501067"/>
              <a:ext cx="647596" cy="3952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>
                  <a:solidFill>
                    <a:schemeClr val="tx1"/>
                  </a:solidFill>
                </a:rPr>
                <a:t>VIAGRA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1116013" y="1125538"/>
            <a:ext cx="7272337" cy="4495800"/>
            <a:chOff x="1331640" y="1268760"/>
            <a:chExt cx="7272808" cy="44955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2555775" y="1268760"/>
              <a:ext cx="4762901" cy="35721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7" name="6 Rectángulo"/>
            <p:cNvSpPr/>
            <p:nvPr/>
          </p:nvSpPr>
          <p:spPr>
            <a:xfrm>
              <a:off x="1331640" y="4840936"/>
              <a:ext cx="7272808" cy="9234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</a:rPr>
                <a:t>GRACIAS</a:t>
              </a:r>
              <a:r>
                <a:rPr lang="es-ES" sz="5400" b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38200"/>
          </a:xfrm>
        </p:spPr>
        <p:txBody>
          <a:bodyPr/>
          <a:lstStyle/>
          <a:p>
            <a:r>
              <a:rPr lang="en-US" dirty="0" smtClean="0"/>
              <a:t>Anexos: Entrevistas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515672" cy="38910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C" sz="1800" b="1" dirty="0" smtClean="0">
                <a:latin typeface="Euphemia" pitchFamily="34" charset="0"/>
              </a:rPr>
              <a:t>Banco de preguntas</a:t>
            </a:r>
            <a:endParaRPr lang="es-EC" sz="1800" dirty="0" smtClean="0">
              <a:latin typeface="Euphemia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¿Cómo define usted a los medicamentos genéricos y de marca?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¿En qué se diferencia el medicamento genérico del de marca?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¿Cuáles considera usted que son los medicamentos de mayor consumo en la actualidad en el Ecuador y a nivel mundial?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¿Usted considera equivalente la calidad, eficacia y seguridad de los medicamentos genéricos a los de marca en lo referente a medicamentos AINES?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¿Cuál sería su opinión sobre la evolución actual del mercado de genéricos en Ecuador y a nivel mundial?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¿Son realmente más económicos los medicamentos genéricos?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¿Qué opina de la actual política de precios en el Ecuador y a nivel mundial?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¿Cree usted que todavía existe alto consumo y uso de medicamentos AINES de marca por parte de los pacientes en el Ecuador?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¿En el país se prescribe medicamentos AINES genéricos o de marca? Y por qué?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1800" dirty="0" smtClean="0">
                <a:latin typeface="Euphemia" pitchFamily="34" charset="0"/>
              </a:rPr>
              <a:t>¿Recomendaría a la población la utilización de medicamentos genéricos?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dirty="0" smtClean="0"/>
              <a:t>ANEXOS: ENCUESTA PARA MÉDICOS</a:t>
            </a:r>
            <a:endParaRPr lang="es-EC" dirty="0"/>
          </a:p>
        </p:txBody>
      </p:sp>
      <p:grpSp>
        <p:nvGrpSpPr>
          <p:cNvPr id="6" name="5 Grupo"/>
          <p:cNvGrpSpPr/>
          <p:nvPr/>
        </p:nvGrpSpPr>
        <p:grpSpPr>
          <a:xfrm>
            <a:off x="251520" y="1196752"/>
            <a:ext cx="4248472" cy="5328592"/>
            <a:chOff x="251520" y="1196752"/>
            <a:chExt cx="4248472" cy="56166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479" t="26203" r="33869" b="12766"/>
            <a:stretch>
              <a:fillRect/>
            </a:stretch>
          </p:blipFill>
          <p:spPr bwMode="auto">
            <a:xfrm>
              <a:off x="251520" y="1196752"/>
              <a:ext cx="4248472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057" t="53937" r="31183" b="30313"/>
            <a:stretch>
              <a:fillRect/>
            </a:stretch>
          </p:blipFill>
          <p:spPr bwMode="auto">
            <a:xfrm>
              <a:off x="251520" y="5661248"/>
              <a:ext cx="424847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34504" t="39172" r="31183" b="12905"/>
          <a:stretch>
            <a:fillRect/>
          </a:stretch>
        </p:blipFill>
        <p:spPr bwMode="auto">
          <a:xfrm>
            <a:off x="4679504" y="1196752"/>
            <a:ext cx="42849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/>
          <a:lstStyle/>
          <a:p>
            <a:r>
              <a:rPr lang="en-US" dirty="0" smtClean="0"/>
              <a:t>ANEXOS: ENCUESTA PARA FARMACIAS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7276" t="24235" r="12285" b="13750"/>
          <a:stretch>
            <a:fillRect/>
          </a:stretch>
        </p:blipFill>
        <p:spPr bwMode="auto">
          <a:xfrm>
            <a:off x="251520" y="1196752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3950" t="25391" r="30630" b="9641"/>
          <a:stretch>
            <a:fillRect/>
          </a:stretch>
        </p:blipFill>
        <p:spPr bwMode="auto">
          <a:xfrm>
            <a:off x="4679504" y="1196752"/>
            <a:ext cx="42849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838200"/>
          </a:xfrm>
        </p:spPr>
        <p:txBody>
          <a:bodyPr/>
          <a:lstStyle/>
          <a:p>
            <a:r>
              <a:rPr lang="en-US" dirty="0" smtClean="0"/>
              <a:t>Anexos: </a:t>
            </a:r>
            <a:r>
              <a:rPr lang="en-US" dirty="0" err="1" smtClean="0"/>
              <a:t>encuesta</a:t>
            </a:r>
            <a:r>
              <a:rPr lang="en-US" dirty="0" smtClean="0"/>
              <a:t> a </a:t>
            </a:r>
            <a:r>
              <a:rPr lang="en-US" dirty="0" err="1" smtClean="0"/>
              <a:t>cONSUMIDORES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33094" r="29722" b="10797"/>
          <a:stretch>
            <a:fillRect/>
          </a:stretch>
        </p:blipFill>
        <p:spPr bwMode="auto">
          <a:xfrm>
            <a:off x="107504" y="1340768"/>
            <a:ext cx="4392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3950" t="30313" r="30077" b="15548"/>
          <a:stretch>
            <a:fillRect/>
          </a:stretch>
        </p:blipFill>
        <p:spPr bwMode="auto">
          <a:xfrm>
            <a:off x="4608512" y="1340768"/>
            <a:ext cx="4499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Definiciones Claves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5194920" cy="4896543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 smtClean="0"/>
              <a:t>Análisis estratégico: </a:t>
            </a:r>
            <a:r>
              <a:rPr lang="es-EC" sz="2000" dirty="0" smtClean="0"/>
              <a:t>consiste en recopilar y estudiar datos relativos al estado y evolución de los factores externos e internos.</a:t>
            </a:r>
          </a:p>
          <a:p>
            <a:pPr algn="just"/>
            <a:r>
              <a:rPr lang="es-EC" sz="2000" b="1" dirty="0" smtClean="0"/>
              <a:t>Antiinflamatorio no esteroidales (AINES):</a:t>
            </a:r>
            <a:r>
              <a:rPr lang="es-EC" sz="2000" dirty="0" smtClean="0"/>
              <a:t> son medicamentos que se usan para tratar tanto el dolor como la inflamación. </a:t>
            </a:r>
          </a:p>
          <a:p>
            <a:pPr algn="just"/>
            <a:r>
              <a:rPr lang="es-EC" sz="2000" b="1" dirty="0" smtClean="0"/>
              <a:t>Medicamento Genérico:</a:t>
            </a:r>
            <a:r>
              <a:rPr lang="es-EC" sz="2000" dirty="0" smtClean="0"/>
              <a:t> Es aquel que se registra y comercializa con la Denominación Común Internacional (DCI) del principio activo.</a:t>
            </a:r>
          </a:p>
          <a:p>
            <a:pPr algn="just"/>
            <a:r>
              <a:rPr lang="es-EC" sz="2000" b="1" dirty="0" smtClean="0"/>
              <a:t>Medicamento de marca:</a:t>
            </a:r>
            <a:r>
              <a:rPr lang="es-EC" sz="2000" dirty="0" smtClean="0"/>
              <a:t> es aquel que se registra con un nombre comercial, de fantasía, que no existe en el mercado. </a:t>
            </a:r>
            <a:endParaRPr lang="es-EC" sz="2000" dirty="0"/>
          </a:p>
        </p:txBody>
      </p:sp>
      <p:pic>
        <p:nvPicPr>
          <p:cNvPr id="15362" name="Picture 2" descr="http://alternativemusculartherapy.com/wp-content/uploads/2012/07/meds_bursa.jpg"/>
          <p:cNvPicPr>
            <a:picLocks noChangeAspect="1" noChangeArrowheads="1"/>
          </p:cNvPicPr>
          <p:nvPr/>
        </p:nvPicPr>
        <p:blipFill>
          <a:blip r:embed="rId2" cstate="print"/>
          <a:srcRect l="14584" t="6048" r="14353" b="3233"/>
          <a:stretch>
            <a:fillRect/>
          </a:stretch>
        </p:blipFill>
        <p:spPr bwMode="auto">
          <a:xfrm>
            <a:off x="5868144" y="1484784"/>
            <a:ext cx="2952328" cy="4428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0784" y="116632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PROBLEMA</a:t>
            </a:r>
            <a:endParaRPr lang="es-EC" b="1" dirty="0">
              <a:latin typeface="Euphemi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5626968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C" dirty="0" smtClean="0"/>
              <a:t>El mercado farmacéutico en continuo cambio monopolizado por las grandes marcas.</a:t>
            </a:r>
          </a:p>
          <a:p>
            <a:pPr algn="just"/>
            <a:r>
              <a:rPr lang="es-EC" dirty="0" smtClean="0"/>
              <a:t>Bombardeo de publicidad en los medios y la promoción con un amplio equipo de ventas.</a:t>
            </a:r>
          </a:p>
          <a:p>
            <a:pPr algn="just"/>
            <a:r>
              <a:rPr lang="es-EC" dirty="0" smtClean="0"/>
              <a:t>Fijación</a:t>
            </a:r>
            <a:r>
              <a:rPr lang="es-EC" dirty="0" smtClean="0"/>
              <a:t> </a:t>
            </a:r>
            <a:r>
              <a:rPr lang="es-EC" dirty="0" smtClean="0"/>
              <a:t>de precios </a:t>
            </a:r>
            <a:r>
              <a:rPr lang="es-EC" dirty="0" smtClean="0"/>
              <a:t>elevadas y poco control de su aplicación.</a:t>
            </a:r>
            <a:endParaRPr lang="es-EC" dirty="0" smtClean="0"/>
          </a:p>
          <a:p>
            <a:pPr algn="just"/>
            <a:r>
              <a:rPr lang="es-EC" dirty="0" smtClean="0"/>
              <a:t>Difícil y costoso acceso a los medicamentos.</a:t>
            </a:r>
          </a:p>
          <a:p>
            <a:pPr algn="just"/>
            <a:r>
              <a:rPr lang="en-US" dirty="0" smtClean="0"/>
              <a:t>Desconfianza en medicamentos genéricos</a:t>
            </a:r>
            <a:endParaRPr lang="es-EC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439" y="2276873"/>
            <a:ext cx="3600073" cy="2401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r>
              <a:rPr lang="en-US" b="1" dirty="0" smtClean="0">
                <a:latin typeface="Euphemia" pitchFamily="34" charset="0"/>
              </a:rPr>
              <a:t>ALCANCE DEL ESTUDIO</a:t>
            </a:r>
            <a:endParaRPr lang="es-EC" b="1" dirty="0">
              <a:latin typeface="Euphemia" pitchFamily="34" charset="0"/>
            </a:endParaRPr>
          </a:p>
        </p:txBody>
      </p:sp>
      <p:pic>
        <p:nvPicPr>
          <p:cNvPr id="17410" name="Picture 2" descr="https://migenerico.files.wordpress.com/2014/11/generico-igual-marca-farmaw-99.jpg"/>
          <p:cNvPicPr>
            <a:picLocks noChangeAspect="1" noChangeArrowheads="1"/>
          </p:cNvPicPr>
          <p:nvPr/>
        </p:nvPicPr>
        <p:blipFill>
          <a:blip r:embed="rId2" cstate="print"/>
          <a:srcRect l="1869" t="6029" r="62617" b="7591"/>
          <a:stretch>
            <a:fillRect/>
          </a:stretch>
        </p:blipFill>
        <p:spPr bwMode="auto">
          <a:xfrm>
            <a:off x="5868144" y="1628800"/>
            <a:ext cx="2736304" cy="4176464"/>
          </a:xfrm>
          <a:prstGeom prst="rect">
            <a:avLst/>
          </a:prstGeom>
          <a:noFill/>
        </p:spPr>
      </p:pic>
      <p:grpSp>
        <p:nvGrpSpPr>
          <p:cNvPr id="8" name="7 Grupo"/>
          <p:cNvGrpSpPr/>
          <p:nvPr/>
        </p:nvGrpSpPr>
        <p:grpSpPr>
          <a:xfrm>
            <a:off x="3851920" y="3645024"/>
            <a:ext cx="1584176" cy="792088"/>
            <a:chOff x="3851920" y="4077072"/>
            <a:chExt cx="1584176" cy="792088"/>
          </a:xfrm>
        </p:grpSpPr>
        <p:pic>
          <p:nvPicPr>
            <p:cNvPr id="5" name="Picture 2" descr="https://migenerico.files.wordpress.com/2014/11/generico-igual-marca-farmaw-99.jpg"/>
            <p:cNvPicPr>
              <a:picLocks noChangeAspect="1" noChangeArrowheads="1"/>
            </p:cNvPicPr>
            <p:nvPr/>
          </p:nvPicPr>
          <p:blipFill>
            <a:blip r:embed="rId2" cstate="print"/>
            <a:srcRect l="39143" t="54086" r="40296" b="42899"/>
            <a:stretch>
              <a:fillRect/>
            </a:stretch>
          </p:blipFill>
          <p:spPr bwMode="auto">
            <a:xfrm>
              <a:off x="3851920" y="4077072"/>
              <a:ext cx="1584176" cy="36004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</p:pic>
        <p:pic>
          <p:nvPicPr>
            <p:cNvPr id="7" name="Picture 2" descr="https://migenerico.files.wordpress.com/2014/11/generico-igual-marca-farmaw-99.jpg"/>
            <p:cNvPicPr>
              <a:picLocks noChangeAspect="1" noChangeArrowheads="1"/>
            </p:cNvPicPr>
            <p:nvPr/>
          </p:nvPicPr>
          <p:blipFill>
            <a:blip r:embed="rId2" cstate="print"/>
            <a:srcRect l="39143" t="54086" r="40296" b="42899"/>
            <a:stretch>
              <a:fillRect/>
            </a:stretch>
          </p:blipFill>
          <p:spPr bwMode="auto">
            <a:xfrm>
              <a:off x="3851920" y="4509120"/>
              <a:ext cx="1584176" cy="360040"/>
            </a:xfrm>
            <a:prstGeom prst="rect">
              <a:avLst/>
            </a:prstGeom>
            <a:noFill/>
          </p:spPr>
        </p:pic>
      </p:grpSp>
      <p:pic>
        <p:nvPicPr>
          <p:cNvPr id="17412" name="Picture 4" descr="https://migenerico.files.wordpress.com/2014/11/generico-igual-marca-farmaw-99.jpg"/>
          <p:cNvPicPr>
            <a:picLocks noChangeAspect="1" noChangeArrowheads="1"/>
          </p:cNvPicPr>
          <p:nvPr/>
        </p:nvPicPr>
        <p:blipFill>
          <a:blip r:embed="rId2" cstate="print"/>
          <a:srcRect l="62579" t="3938" b="6920"/>
          <a:stretch>
            <a:fillRect/>
          </a:stretch>
        </p:blipFill>
        <p:spPr bwMode="auto">
          <a:xfrm>
            <a:off x="755576" y="1628800"/>
            <a:ext cx="2736304" cy="41764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0" name="9 Rectángulo redondeado"/>
          <p:cNvSpPr/>
          <p:nvPr/>
        </p:nvSpPr>
        <p:spPr>
          <a:xfrm>
            <a:off x="755576" y="5949280"/>
            <a:ext cx="26642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uphemia" pitchFamily="34" charset="0"/>
              </a:rPr>
              <a:t>INDUSTRIA</a:t>
            </a:r>
            <a:endParaRPr lang="es-EC" b="1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940152" y="5949280"/>
            <a:ext cx="25202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uphemia" pitchFamily="34" charset="0"/>
              </a:rPr>
              <a:t>ESTADO</a:t>
            </a:r>
            <a:endParaRPr lang="es-EC" b="1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283968" y="6021288"/>
            <a:ext cx="8640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uphemia" pitchFamily="34" charset="0"/>
              </a:rPr>
              <a:t>VS</a:t>
            </a:r>
            <a:endParaRPr lang="es-EC" b="1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51920" y="1988840"/>
            <a:ext cx="15841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?</a:t>
            </a:r>
            <a:endParaRPr lang="es-EC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188640"/>
            <a:ext cx="7416824" cy="99412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MARCO TEÓRICO: Mercado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Farmacéutico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pic>
        <p:nvPicPr>
          <p:cNvPr id="23554" name="irc_mi" descr="http://3.bp.blogspot.com/-tC3CcQBxfSY/UVyvj6bLghI/AAAAAAAAAQg/yTSYpIBiaJ4/s1600/marcas-farmaceut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2088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683568" y="3178711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>
                <a:latin typeface="Euphemia" pitchFamily="34" charset="0"/>
              </a:rPr>
              <a:t>El sector farmacéutico es actualmente uno de los sectores empresariales más rentables e influyentes del mundo, lo cual produce al mismo tiempo elogios por sus contribuciones en beneficio de la salud, y controversias por sus estrategias de marketing y costosas campañas publicitarias para influenciar en los gobiernos de turno, con la finalidad de aumentar los precios, extender sus patentes y con ello sus beneficios empresariales</a:t>
            </a:r>
            <a:endParaRPr lang="es-EC" sz="2400" dirty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188640"/>
            <a:ext cx="7416824" cy="99412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MARCO TEÓRICO: Mercado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Farmacéutico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83568" y="980728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44624"/>
            <a:ext cx="8892480" cy="99412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MARCO TEÓRICO: Mercado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Farmacéutico en Ecuador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52841"/>
            <a:ext cx="4896544" cy="48404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83568" y="6073551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/>
              <a:t>Comportamiento del mercado farmacéutico ecuatoriano en el periodo 2003 al 2012. Fuente: IMS, 2012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1758</TotalTime>
  <Words>2136</Words>
  <Application>Microsoft Office PowerPoint</Application>
  <PresentationFormat>Presentación en pantalla (4:3)</PresentationFormat>
  <Paragraphs>228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Viajes</vt:lpstr>
      <vt:lpstr>Diapositiva 1</vt:lpstr>
      <vt:lpstr>Introducción</vt:lpstr>
      <vt:lpstr>OBJETIVOS</vt:lpstr>
      <vt:lpstr>Definiciones Claves</vt:lpstr>
      <vt:lpstr>PROBLEMA</vt:lpstr>
      <vt:lpstr>ALCANCE DEL ESTUDIO</vt:lpstr>
      <vt:lpstr>Diapositiva 7</vt:lpstr>
      <vt:lpstr>Diapositiva 8</vt:lpstr>
      <vt:lpstr>Diapositiva 9</vt:lpstr>
      <vt:lpstr>Diapositiva 10</vt:lpstr>
      <vt:lpstr>MARCO TEÓRICO:  Planificación  Estratégica</vt:lpstr>
      <vt:lpstr>METODOLOGÍA: Distrito Metropolitano de Quito</vt:lpstr>
      <vt:lpstr>METODOLOGÍA</vt:lpstr>
      <vt:lpstr>Entrevistas: Profesionales de Salud</vt:lpstr>
      <vt:lpstr>METODOLOGÍA</vt:lpstr>
      <vt:lpstr>METODOLOGÍA</vt:lpstr>
      <vt:lpstr>INVESTIGACIÓN DE MERCADO:</vt:lpstr>
      <vt:lpstr>INVESTIGACIÓN DE MERCADO: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  <vt:lpstr>CONCLUSIONES</vt:lpstr>
      <vt:lpstr>ANALISIS ESTRATÉGICO</vt:lpstr>
      <vt:lpstr>ANALISIS ESTRATÉGICO</vt:lpstr>
      <vt:lpstr>ANALISIS ESTRATÉGICO</vt:lpstr>
      <vt:lpstr>Diapositiva 30</vt:lpstr>
      <vt:lpstr>Diapositiva 31</vt:lpstr>
      <vt:lpstr>Diapositiva 32</vt:lpstr>
      <vt:lpstr>Anexos: Entrevistas</vt:lpstr>
      <vt:lpstr>ANEXOS: ENCUESTA PARA MÉDICOS</vt:lpstr>
      <vt:lpstr>ANEXOS: ENCUESTA PARA FARMACIAS</vt:lpstr>
      <vt:lpstr>Anexos: encuesta a cONSUMIDORES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183</cp:revision>
  <dcterms:created xsi:type="dcterms:W3CDTF">2015-07-07T16:46:05Z</dcterms:created>
  <dcterms:modified xsi:type="dcterms:W3CDTF">2015-11-09T22:51:07Z</dcterms:modified>
</cp:coreProperties>
</file>