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6" r:id="rId7"/>
    <p:sldId id="267" r:id="rId8"/>
    <p:sldId id="265" r:id="rId9"/>
    <p:sldId id="268" r:id="rId10"/>
    <p:sldId id="269" r:id="rId11"/>
    <p:sldId id="270" r:id="rId12"/>
    <p:sldId id="271" r:id="rId13"/>
    <p:sldId id="272" r:id="rId14"/>
    <p:sldId id="274" r:id="rId15"/>
    <p:sldId id="273" r:id="rId16"/>
    <p:sldId id="275" r:id="rId17"/>
    <p:sldId id="276" r:id="rId18"/>
    <p:sldId id="280" r:id="rId19"/>
    <p:sldId id="277" r:id="rId20"/>
    <p:sldId id="281"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2" d="100"/>
          <a:sy n="92" d="100"/>
        </p:scale>
        <p:origin x="4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295627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250180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889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221353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460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170685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375581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219180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392070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01796CE-DC74-4B47-A1D9-6E2CA5BE7258}" type="datetimeFigureOut">
              <a:rPr lang="es-EC" smtClean="0"/>
              <a:t>07/01/2016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413488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01796CE-DC74-4B47-A1D9-6E2CA5BE7258}" type="datetimeFigureOut">
              <a:rPr lang="es-EC" smtClean="0"/>
              <a:t>07/01/2016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61178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01796CE-DC74-4B47-A1D9-6E2CA5BE7258}" type="datetimeFigureOut">
              <a:rPr lang="es-EC" smtClean="0"/>
              <a:t>07/01/2016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98373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01796CE-DC74-4B47-A1D9-6E2CA5BE7258}" type="datetimeFigureOut">
              <a:rPr lang="es-EC" smtClean="0"/>
              <a:t>07/01/2016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102034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796CE-DC74-4B47-A1D9-6E2CA5BE7258}" type="datetimeFigureOut">
              <a:rPr lang="es-EC" smtClean="0"/>
              <a:t>07/01/2016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318174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01796CE-DC74-4B47-A1D9-6E2CA5BE7258}" type="datetimeFigureOut">
              <a:rPr lang="es-EC" smtClean="0"/>
              <a:t>07/01/2016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422362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01796CE-DC74-4B47-A1D9-6E2CA5BE7258}" type="datetimeFigureOut">
              <a:rPr lang="es-EC" smtClean="0"/>
              <a:t>07/01/2016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4CED077-DD9C-48CE-B583-D81EDFAEF974}" type="slidenum">
              <a:rPr lang="es-EC" smtClean="0"/>
              <a:t>‹Nº›</a:t>
            </a:fld>
            <a:endParaRPr lang="es-EC"/>
          </a:p>
        </p:txBody>
      </p:sp>
    </p:spTree>
    <p:extLst>
      <p:ext uri="{BB962C8B-B14F-4D97-AF65-F5344CB8AC3E}">
        <p14:creationId xmlns:p14="http://schemas.microsoft.com/office/powerpoint/2010/main" val="280081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1796CE-DC74-4B47-A1D9-6E2CA5BE7258}" type="datetimeFigureOut">
              <a:rPr lang="es-EC" smtClean="0"/>
              <a:t>07/01/2016</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CED077-DD9C-48CE-B583-D81EDFAEF974}" type="slidenum">
              <a:rPr lang="es-EC" smtClean="0"/>
              <a:t>‹Nº›</a:t>
            </a:fld>
            <a:endParaRPr lang="es-EC"/>
          </a:p>
        </p:txBody>
      </p:sp>
    </p:spTree>
    <p:extLst>
      <p:ext uri="{BB962C8B-B14F-4D97-AF65-F5344CB8AC3E}">
        <p14:creationId xmlns:p14="http://schemas.microsoft.com/office/powerpoint/2010/main" val="230789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tesisvideo.mp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tm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tesisvideo.mp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tmp"/></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0919" y="150492"/>
            <a:ext cx="6702136" cy="1730945"/>
          </a:xfrm>
          <a:prstGeom prst="rect">
            <a:avLst/>
          </a:prstGeom>
        </p:spPr>
      </p:pic>
      <p:sp>
        <p:nvSpPr>
          <p:cNvPr id="6" name="CuadroTexto 5"/>
          <p:cNvSpPr txBox="1"/>
          <p:nvPr/>
        </p:nvSpPr>
        <p:spPr>
          <a:xfrm>
            <a:off x="1496289" y="2576945"/>
            <a:ext cx="8347775" cy="830997"/>
          </a:xfrm>
          <a:prstGeom prst="rect">
            <a:avLst/>
          </a:prstGeom>
          <a:noFill/>
        </p:spPr>
        <p:txBody>
          <a:bodyPr wrap="square" rtlCol="0">
            <a:spAutoFit/>
          </a:bodyPr>
          <a:lstStyle/>
          <a:p>
            <a:pPr algn="ctr"/>
            <a:r>
              <a:rPr lang="es-E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Diseño de la red de contribución para el canal de televisión de la Universidad de las Fuerzas Armadas ESPE.</a:t>
            </a:r>
            <a:endParaRPr lang="es-EC" sz="2400" dirty="0"/>
          </a:p>
        </p:txBody>
      </p:sp>
      <p:sp>
        <p:nvSpPr>
          <p:cNvPr id="8" name="CuadroTexto 7"/>
          <p:cNvSpPr txBox="1"/>
          <p:nvPr/>
        </p:nvSpPr>
        <p:spPr>
          <a:xfrm>
            <a:off x="1496289" y="4311909"/>
            <a:ext cx="8616974" cy="400110"/>
          </a:xfrm>
          <a:prstGeom prst="rect">
            <a:avLst/>
          </a:prstGeom>
          <a:noFill/>
        </p:spPr>
        <p:txBody>
          <a:bodyPr wrap="none" rtlCol="0">
            <a:spAutoFit/>
          </a:bodyPr>
          <a:lstStyle/>
          <a:p>
            <a:r>
              <a:rPr lang="es-ES" sz="2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MAESTRIA EN REDES DE INFORMACION Y CONECTIVIDAD – MRIC</a:t>
            </a:r>
            <a:endParaRPr lang="es-EC" sz="2000" dirty="0"/>
          </a:p>
        </p:txBody>
      </p:sp>
    </p:spTree>
    <p:extLst>
      <p:ext uri="{BB962C8B-B14F-4D97-AF65-F5344CB8AC3E}">
        <p14:creationId xmlns:p14="http://schemas.microsoft.com/office/powerpoint/2010/main" val="1152329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Rectángulo 3"/>
          <p:cNvSpPr/>
          <p:nvPr/>
        </p:nvSpPr>
        <p:spPr>
          <a:xfrm>
            <a:off x="1463040" y="200077"/>
            <a:ext cx="8186569" cy="707886"/>
          </a:xfrm>
          <a:prstGeom prst="rect">
            <a:avLst/>
          </a:prstGeom>
        </p:spPr>
        <p:txBody>
          <a:bodyPr wrap="square">
            <a:spAutoFit/>
          </a:bodyPr>
          <a:lstStyle/>
          <a:p>
            <a:pPr algn="ctr"/>
            <a:r>
              <a:rPr lang="es-EC" sz="2000" b="1" dirty="0">
                <a:latin typeface="Times New Roman" panose="02020603050405020304" pitchFamily="18" charset="0"/>
                <a:cs typeface="Times New Roman" panose="02020603050405020304" pitchFamily="18" charset="0"/>
              </a:rPr>
              <a:t>PROPUESTA DE DISEÑO RED DE </a:t>
            </a:r>
            <a:r>
              <a:rPr lang="es-EC" sz="2000" b="1" dirty="0" smtClean="0">
                <a:latin typeface="Times New Roman" panose="02020603050405020304" pitchFamily="18" charset="0"/>
                <a:cs typeface="Times New Roman" panose="02020603050405020304" pitchFamily="18" charset="0"/>
              </a:rPr>
              <a:t>CONTRIBUCIÓN </a:t>
            </a:r>
            <a:r>
              <a:rPr lang="es-EC" sz="2000" b="1" dirty="0">
                <a:latin typeface="Times New Roman" panose="02020603050405020304" pitchFamily="18" charset="0"/>
                <a:cs typeface="Times New Roman" panose="02020603050405020304" pitchFamily="18" charset="0"/>
              </a:rPr>
              <a:t>UNIVERSIDAD DE LAS FUERZAS ARMANDAS ESPE MODELO</a:t>
            </a: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51820" y="1108039"/>
            <a:ext cx="9445215" cy="5749961"/>
          </a:xfrm>
          <a:prstGeom prst="rect">
            <a:avLst/>
          </a:prstGeom>
          <a:noFill/>
          <a:ln>
            <a:noFill/>
          </a:ln>
        </p:spPr>
      </p:pic>
    </p:spTree>
    <p:extLst>
      <p:ext uri="{BB962C8B-B14F-4D97-AF65-F5344CB8AC3E}">
        <p14:creationId xmlns:p14="http://schemas.microsoft.com/office/powerpoint/2010/main" val="2505936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pic>
        <p:nvPicPr>
          <p:cNvPr id="4" name="Imagen 3" descr="Recorte de pantalla">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234" y="989704"/>
            <a:ext cx="9105681" cy="5868296"/>
          </a:xfrm>
          <a:prstGeom prst="rect">
            <a:avLst/>
          </a:prstGeom>
        </p:spPr>
      </p:pic>
      <p:sp>
        <p:nvSpPr>
          <p:cNvPr id="5" name="Rectángulo 4"/>
          <p:cNvSpPr/>
          <p:nvPr/>
        </p:nvSpPr>
        <p:spPr>
          <a:xfrm>
            <a:off x="1463040" y="200077"/>
            <a:ext cx="8186569" cy="707886"/>
          </a:xfrm>
          <a:prstGeom prst="rect">
            <a:avLst/>
          </a:prstGeom>
        </p:spPr>
        <p:txBody>
          <a:bodyPr wrap="square">
            <a:spAutoFit/>
          </a:bodyPr>
          <a:lstStyle/>
          <a:p>
            <a:pPr algn="ctr"/>
            <a:r>
              <a:rPr lang="es-EC" sz="2000" b="1" dirty="0">
                <a:latin typeface="Times New Roman" panose="02020603050405020304" pitchFamily="18" charset="0"/>
                <a:cs typeface="Times New Roman" panose="02020603050405020304" pitchFamily="18" charset="0"/>
              </a:rPr>
              <a:t>PROPUESTA DE DISEÑO RED DE </a:t>
            </a:r>
            <a:r>
              <a:rPr lang="es-EC" sz="2000" b="1" dirty="0" smtClean="0">
                <a:latin typeface="Times New Roman" panose="02020603050405020304" pitchFamily="18" charset="0"/>
                <a:cs typeface="Times New Roman" panose="02020603050405020304" pitchFamily="18" charset="0"/>
              </a:rPr>
              <a:t>CONTRIBUCIÓN </a:t>
            </a:r>
            <a:r>
              <a:rPr lang="es-EC" sz="2000" b="1" dirty="0">
                <a:latin typeface="Times New Roman" panose="02020603050405020304" pitchFamily="18" charset="0"/>
                <a:cs typeface="Times New Roman" panose="02020603050405020304" pitchFamily="18" charset="0"/>
              </a:rPr>
              <a:t>UNIVERSIDAD DE LAS FUERZAS ARMANDAS ESPE MODELO</a:t>
            </a:r>
          </a:p>
        </p:txBody>
      </p:sp>
    </p:spTree>
    <p:extLst>
      <p:ext uri="{BB962C8B-B14F-4D97-AF65-F5344CB8AC3E}">
        <p14:creationId xmlns:p14="http://schemas.microsoft.com/office/powerpoint/2010/main" val="1033959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Rectángulo 3"/>
          <p:cNvSpPr/>
          <p:nvPr/>
        </p:nvSpPr>
        <p:spPr>
          <a:xfrm>
            <a:off x="1463040" y="200077"/>
            <a:ext cx="8186569" cy="400110"/>
          </a:xfrm>
          <a:prstGeom prst="rect">
            <a:avLst/>
          </a:prstGeom>
        </p:spPr>
        <p:txBody>
          <a:bodyPr wrap="square">
            <a:spAutoFit/>
          </a:bodyPr>
          <a:lstStyle/>
          <a:p>
            <a:pPr algn="ctr"/>
            <a:r>
              <a:rPr lang="es-EC" sz="2000" b="1" dirty="0" smtClean="0">
                <a:latin typeface="Times New Roman" panose="02020603050405020304" pitchFamily="18" charset="0"/>
                <a:cs typeface="Times New Roman" panose="02020603050405020304" pitchFamily="18" charset="0"/>
              </a:rPr>
              <a:t>SIMULACIÓN VS EMULACIÓN</a:t>
            </a:r>
            <a:endParaRPr lang="es-EC" sz="20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300639" y="1342267"/>
            <a:ext cx="8817686" cy="750975"/>
          </a:xfrm>
          <a:prstGeom prst="rect">
            <a:avLst/>
          </a:prstGeom>
        </p:spPr>
        <p:txBody>
          <a:bodyPr wrap="square">
            <a:spAutoFit/>
          </a:bodyPr>
          <a:lstStyle/>
          <a:p>
            <a:pPr algn="just">
              <a:lnSpc>
                <a:spcPct val="107000"/>
              </a:lnSpc>
              <a:spcAft>
                <a:spcPts val="800"/>
              </a:spcAft>
            </a:pPr>
            <a:r>
              <a:rPr lang="es-EC" sz="2000" b="1" dirty="0">
                <a:latin typeface="Times New Roman" panose="02020603050405020304" pitchFamily="18" charset="0"/>
                <a:ea typeface="Calibri" panose="020F0502020204030204" pitchFamily="34" charset="0"/>
                <a:cs typeface="Times New Roman" panose="02020603050405020304" pitchFamily="18" charset="0"/>
              </a:rPr>
              <a:t>Simulador</a:t>
            </a:r>
            <a:r>
              <a:rPr lang="es-EC" sz="2000" dirty="0">
                <a:latin typeface="Times New Roman" panose="02020603050405020304" pitchFamily="18" charset="0"/>
                <a:ea typeface="Calibri" panose="020F0502020204030204" pitchFamily="34" charset="0"/>
                <a:cs typeface="Times New Roman" panose="02020603050405020304" pitchFamily="18" charset="0"/>
              </a:rPr>
              <a:t> es un programa que trata de tener todas las reglas de funcionamiento de algo y las ejecuta intentando ser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realista.</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1272987" y="2318982"/>
            <a:ext cx="8817686" cy="1409617"/>
          </a:xfrm>
          <a:prstGeom prst="rect">
            <a:avLst/>
          </a:prstGeom>
        </p:spPr>
        <p:txBody>
          <a:bodyPr wrap="square">
            <a:spAutoFit/>
          </a:bodyPr>
          <a:lstStyle/>
          <a:p>
            <a:pPr algn="just">
              <a:lnSpc>
                <a:spcPct val="107000"/>
              </a:lnSpc>
              <a:spcAft>
                <a:spcPts val="800"/>
              </a:spcAft>
            </a:pPr>
            <a:r>
              <a:rPr lang="es-EC" sz="2000" b="1" dirty="0" smtClean="0">
                <a:latin typeface="Times New Roman" panose="02020603050405020304" pitchFamily="18" charset="0"/>
                <a:ea typeface="Calibri" panose="020F0502020204030204" pitchFamily="34" charset="0"/>
                <a:cs typeface="Times New Roman" panose="02020603050405020304" pitchFamily="18" charset="0"/>
              </a:rPr>
              <a:t>Emulador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contrario </a:t>
            </a:r>
            <a:r>
              <a:rPr lang="es-EC" sz="2000" dirty="0">
                <a:latin typeface="Times New Roman" panose="02020603050405020304" pitchFamily="18" charset="0"/>
                <a:ea typeface="Calibri" panose="020F0502020204030204" pitchFamily="34" charset="0"/>
                <a:cs typeface="Times New Roman" panose="02020603050405020304" pitchFamily="18" charset="0"/>
              </a:rPr>
              <a:t>a lo que hacen los simuladores, realmente pueden hacer justo lo que haría la máquina en cuestión. Para ser más precisos, un emulador es una máquina virtual que ejecuta lo que se le ordena exactamente igual que la máquina original.</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http://www.josedomingo.org/pledin/wp-content/uploads/2013/11/logo_gns3_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977" y="4319303"/>
            <a:ext cx="2792624" cy="197717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002" y="4319303"/>
            <a:ext cx="1977179" cy="1977179"/>
          </a:xfrm>
          <a:prstGeom prst="rect">
            <a:avLst/>
          </a:prstGeom>
        </p:spPr>
      </p:pic>
    </p:spTree>
    <p:extLst>
      <p:ext uri="{BB962C8B-B14F-4D97-AF65-F5344CB8AC3E}">
        <p14:creationId xmlns:p14="http://schemas.microsoft.com/office/powerpoint/2010/main" val="16077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Rectángulo 3"/>
          <p:cNvSpPr/>
          <p:nvPr/>
        </p:nvSpPr>
        <p:spPr>
          <a:xfrm>
            <a:off x="1171548" y="783780"/>
            <a:ext cx="8478061" cy="1077218"/>
          </a:xfrm>
          <a:prstGeom prst="rect">
            <a:avLst/>
          </a:prstGeom>
        </p:spPr>
        <p:txBody>
          <a:bodyPr wrap="square">
            <a:spAutoFit/>
          </a:bodyPr>
          <a:lstStyle/>
          <a:p>
            <a:r>
              <a:rPr lang="es-EC" sz="1600" b="1" dirty="0" err="1">
                <a:latin typeface="Times New Roman" panose="02020603050405020304" pitchFamily="18" charset="0"/>
                <a:ea typeface="Calibri" panose="020F0502020204030204" pitchFamily="34" charset="0"/>
                <a:cs typeface="Times New Roman" panose="02020603050405020304" pitchFamily="18" charset="0"/>
              </a:rPr>
              <a:t>Packet</a:t>
            </a:r>
            <a:r>
              <a:rPr lang="es-EC" sz="1600" b="1" dirty="0">
                <a:latin typeface="Times New Roman" panose="02020603050405020304" pitchFamily="18" charset="0"/>
                <a:ea typeface="Calibri" panose="020F0502020204030204" pitchFamily="34" charset="0"/>
                <a:cs typeface="Times New Roman" panose="02020603050405020304" pitchFamily="18" charset="0"/>
              </a:rPr>
              <a:t> </a:t>
            </a:r>
            <a:r>
              <a:rPr lang="es-EC" sz="1600" b="1" dirty="0" err="1" smtClean="0">
                <a:latin typeface="Times New Roman" panose="02020603050405020304" pitchFamily="18" charset="0"/>
                <a:ea typeface="Calibri" panose="020F0502020204030204" pitchFamily="34" charset="0"/>
                <a:cs typeface="Times New Roman" panose="02020603050405020304" pitchFamily="18" charset="0"/>
              </a:rPr>
              <a:t>Tracer</a:t>
            </a:r>
            <a:endParaRPr lang="es-EC"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1600" dirty="0" smtClean="0">
                <a:latin typeface="Times New Roman" panose="02020603050405020304" pitchFamily="18" charset="0"/>
                <a:ea typeface="Calibri" panose="020F0502020204030204" pitchFamily="34" charset="0"/>
                <a:cs typeface="Times New Roman" panose="02020603050405020304" pitchFamily="18" charset="0"/>
              </a:rPr>
              <a:t>Herramienta </a:t>
            </a:r>
            <a:r>
              <a:rPr lang="es-EC" sz="1600" dirty="0">
                <a:latin typeface="Times New Roman" panose="02020603050405020304" pitchFamily="18" charset="0"/>
                <a:ea typeface="Calibri" panose="020F0502020204030204" pitchFamily="34" charset="0"/>
                <a:cs typeface="Times New Roman" panose="02020603050405020304" pitchFamily="18" charset="0"/>
              </a:rPr>
              <a:t>de aprendizaje y simulación de redes interactiva para los instructores y alumnos de Cisco CCNA.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Permite </a:t>
            </a:r>
            <a:r>
              <a:rPr lang="es-EC" sz="1600" dirty="0">
                <a:latin typeface="Times New Roman" panose="02020603050405020304" pitchFamily="18" charset="0"/>
                <a:ea typeface="Calibri" panose="020F0502020204030204" pitchFamily="34" charset="0"/>
                <a:cs typeface="Times New Roman" panose="02020603050405020304" pitchFamily="18" charset="0"/>
              </a:rPr>
              <a:t>a los usuarios crear topologías de red, configurar dispositivos, insertar paquetes y simular una red con múltiples representaciones visuales. </a:t>
            </a:r>
            <a:endParaRPr lang="es-EC" sz="1600" dirty="0">
              <a:latin typeface="Times New Roman" panose="02020603050405020304" pitchFamily="18" charset="0"/>
              <a:cs typeface="Times New Roman" panose="02020603050405020304" pitchFamily="18" charset="0"/>
            </a:endParaRPr>
          </a:p>
        </p:txBody>
      </p:sp>
      <p:sp>
        <p:nvSpPr>
          <p:cNvPr id="5" name="Rectángulo 4"/>
          <p:cNvSpPr/>
          <p:nvPr/>
        </p:nvSpPr>
        <p:spPr>
          <a:xfrm>
            <a:off x="1463040" y="200077"/>
            <a:ext cx="8186569" cy="400110"/>
          </a:xfrm>
          <a:prstGeom prst="rect">
            <a:avLst/>
          </a:prstGeom>
        </p:spPr>
        <p:txBody>
          <a:bodyPr wrap="square">
            <a:spAutoFit/>
          </a:bodyPr>
          <a:lstStyle/>
          <a:p>
            <a:pPr algn="ctr"/>
            <a:r>
              <a:rPr lang="es-EC" sz="2000" b="1" dirty="0" smtClean="0">
                <a:latin typeface="Times New Roman" panose="02020603050405020304" pitchFamily="18" charset="0"/>
                <a:cs typeface="Times New Roman" panose="02020603050405020304" pitchFamily="18" charset="0"/>
              </a:rPr>
              <a:t>SIMULACIÓN VS EMULACIÓN</a:t>
            </a:r>
            <a:endParaRPr lang="es-EC" sz="2000" b="1" dirty="0">
              <a:latin typeface="Times New Roman" panose="02020603050405020304" pitchFamily="18" charset="0"/>
              <a:cs typeface="Times New Roman" panose="02020603050405020304" pitchFamily="18" charset="0"/>
            </a:endParaRPr>
          </a:p>
        </p:txBody>
      </p:sp>
      <p:sp>
        <p:nvSpPr>
          <p:cNvPr id="2" name="Rectángulo 1"/>
          <p:cNvSpPr/>
          <p:nvPr/>
        </p:nvSpPr>
        <p:spPr>
          <a:xfrm>
            <a:off x="1171548" y="1999748"/>
            <a:ext cx="4110457" cy="1569660"/>
          </a:xfrm>
          <a:prstGeom prst="rect">
            <a:avLst/>
          </a:prstGeom>
        </p:spPr>
        <p:txBody>
          <a:bodyPr wrap="square">
            <a:spAutoFit/>
          </a:bodyPr>
          <a:lstStyle/>
          <a:p>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Características:</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smtClean="0">
                <a:latin typeface="Times New Roman" panose="02020603050405020304" pitchFamily="18" charset="0"/>
                <a:ea typeface="Calibri" panose="020F0502020204030204" pitchFamily="34" charset="0"/>
                <a:cs typeface="Times New Roman" panose="02020603050405020304" pitchFamily="18" charset="0"/>
              </a:rPr>
              <a:t>- Interfaz Gráfica </a:t>
            </a:r>
            <a:r>
              <a:rPr lang="es-EC" sz="1600" dirty="0">
                <a:latin typeface="Times New Roman" panose="02020603050405020304" pitchFamily="18" charset="0"/>
                <a:ea typeface="Calibri" panose="020F0502020204030204" pitchFamily="34" charset="0"/>
                <a:cs typeface="Times New Roman" panose="02020603050405020304" pitchFamily="18" charset="0"/>
              </a:rPr>
              <a:t>del Usuario.</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Modo de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Operación </a:t>
            </a:r>
            <a:r>
              <a:rPr lang="es-EC" sz="1600" dirty="0">
                <a:latin typeface="Times New Roman" panose="02020603050405020304" pitchFamily="18" charset="0"/>
                <a:ea typeface="Calibri" panose="020F0502020204030204" pitchFamily="34" charset="0"/>
                <a:cs typeface="Times New Roman" panose="02020603050405020304" pitchFamily="18" charset="0"/>
              </a:rPr>
              <a:t>de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Topología.</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Modo de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Operación </a:t>
            </a:r>
            <a:r>
              <a:rPr lang="es-EC" sz="1600" dirty="0">
                <a:latin typeface="Times New Roman" panose="02020603050405020304" pitchFamily="18" charset="0"/>
                <a:ea typeface="Calibri" panose="020F0502020204030204" pitchFamily="34" charset="0"/>
                <a:cs typeface="Times New Roman" panose="02020603050405020304" pitchFamily="18" charset="0"/>
              </a:rPr>
              <a:t>de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Simulación.</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Modo de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Operación </a:t>
            </a:r>
            <a:r>
              <a:rPr lang="es-EC" sz="1600" dirty="0">
                <a:latin typeface="Times New Roman" panose="02020603050405020304" pitchFamily="18" charset="0"/>
                <a:ea typeface="Calibri" panose="020F0502020204030204" pitchFamily="34" charset="0"/>
                <a:cs typeface="Times New Roman" panose="02020603050405020304" pitchFamily="18" charset="0"/>
              </a:rPr>
              <a:t>en Tiempo Real.</a:t>
            </a:r>
            <a:br>
              <a:rPr lang="es-EC" sz="1600" dirty="0">
                <a:latin typeface="Times New Roman" panose="02020603050405020304" pitchFamily="18" charset="0"/>
                <a:ea typeface="Calibri" panose="020F0502020204030204" pitchFamily="34" charset="0"/>
                <a:cs typeface="Times New Roman" panose="02020603050405020304" pitchFamily="18" charset="0"/>
              </a:rPr>
            </a:br>
            <a:endParaRPr lang="es-EC" sz="1600" dirty="0">
              <a:latin typeface="Times New Roman" panose="02020603050405020304" pitchFamily="18" charset="0"/>
              <a:cs typeface="Times New Roman" panose="02020603050405020304" pitchFamily="18" charset="0"/>
            </a:endParaRPr>
          </a:p>
        </p:txBody>
      </p:sp>
      <p:sp>
        <p:nvSpPr>
          <p:cNvPr id="6" name="Rectángulo 5"/>
          <p:cNvSpPr/>
          <p:nvPr/>
        </p:nvSpPr>
        <p:spPr>
          <a:xfrm>
            <a:off x="5556324" y="1948968"/>
            <a:ext cx="4482353" cy="1391920"/>
          </a:xfrm>
          <a:prstGeom prst="rect">
            <a:avLst/>
          </a:prstGeom>
        </p:spPr>
        <p:txBody>
          <a:bodyPr wrap="square">
            <a:spAutoFit/>
          </a:bodyPr>
          <a:lstStyle/>
          <a:p>
            <a:pPr>
              <a:lnSpc>
                <a:spcPct val="107000"/>
              </a:lnSpc>
              <a:spcAft>
                <a:spcPts val="8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Ventajas:</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Enfoque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Pedagógico.</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Interfaz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Usuario.</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Transmisión </a:t>
            </a:r>
            <a:r>
              <a:rPr lang="es-EC" sz="1600" dirty="0">
                <a:latin typeface="Times New Roman" panose="02020603050405020304" pitchFamily="18" charset="0"/>
                <a:ea typeface="Calibri" panose="020F0502020204030204" pitchFamily="34" charset="0"/>
                <a:cs typeface="Times New Roman" panose="02020603050405020304" pitchFamily="18" charset="0"/>
              </a:rPr>
              <a:t>y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Recepción </a:t>
            </a:r>
            <a:r>
              <a:rPr lang="es-EC" sz="1600" dirty="0">
                <a:latin typeface="Times New Roman" panose="02020603050405020304" pitchFamily="18" charset="0"/>
                <a:ea typeface="Calibri" panose="020F0502020204030204" pitchFamily="34" charset="0"/>
                <a:cs typeface="Times New Roman" panose="02020603050405020304" pitchFamily="18" charset="0"/>
              </a:rPr>
              <a:t>de Paquetes.</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Protocolo SNMP.</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ángulo 6"/>
          <p:cNvSpPr/>
          <p:nvPr/>
        </p:nvSpPr>
        <p:spPr>
          <a:xfrm>
            <a:off x="1171548" y="3569408"/>
            <a:ext cx="9812010" cy="1200329"/>
          </a:xfrm>
          <a:prstGeom prst="rect">
            <a:avLst/>
          </a:prstGeom>
        </p:spPr>
        <p:txBody>
          <a:bodyPr wrap="square">
            <a:spAutoFit/>
          </a:bodyPr>
          <a:lstStyle/>
          <a:p>
            <a:r>
              <a:rPr lang="es-EC" b="1" dirty="0">
                <a:latin typeface="Times New Roman" panose="02020603050405020304" pitchFamily="18" charset="0"/>
                <a:ea typeface="Calibri" panose="020F0502020204030204" pitchFamily="34" charset="0"/>
                <a:cs typeface="Times New Roman" panose="02020603050405020304" pitchFamily="18" charset="0"/>
              </a:rPr>
              <a:t>GNS-3:</a:t>
            </a:r>
            <a:r>
              <a:rPr lang="es-EC" dirty="0">
                <a:latin typeface="Times New Roman" panose="02020603050405020304" pitchFamily="18" charset="0"/>
                <a:ea typeface="Calibri" panose="020F0502020204030204" pitchFamily="34" charset="0"/>
                <a:cs typeface="Times New Roman" panose="02020603050405020304" pitchFamily="18" charset="0"/>
              </a:rPr>
              <a:t/>
            </a:r>
            <a:br>
              <a:rPr lang="es-EC" dirty="0">
                <a:latin typeface="Times New Roman" panose="02020603050405020304" pitchFamily="18" charset="0"/>
                <a:ea typeface="Calibri" panose="020F0502020204030204" pitchFamily="34" charset="0"/>
                <a:cs typeface="Times New Roman" panose="02020603050405020304" pitchFamily="18" charset="0"/>
              </a:rPr>
            </a:br>
            <a:r>
              <a:rPr lang="es-EC" dirty="0">
                <a:latin typeface="Times New Roman" panose="02020603050405020304" pitchFamily="18" charset="0"/>
                <a:ea typeface="Calibri" panose="020F0502020204030204" pitchFamily="34" charset="0"/>
                <a:cs typeface="Times New Roman" panose="02020603050405020304" pitchFamily="18" charset="0"/>
              </a:rPr>
              <a:t>Simulador grafico de red, permite diseñar </a:t>
            </a:r>
            <a:r>
              <a:rPr lang="es-EC" dirty="0" smtClean="0">
                <a:latin typeface="Times New Roman" panose="02020603050405020304" pitchFamily="18" charset="0"/>
                <a:ea typeface="Calibri" panose="020F0502020204030204" pitchFamily="34" charset="0"/>
                <a:cs typeface="Times New Roman" panose="02020603050405020304" pitchFamily="18" charset="0"/>
              </a:rPr>
              <a:t>topologías </a:t>
            </a:r>
            <a:r>
              <a:rPr lang="es-EC" dirty="0">
                <a:latin typeface="Times New Roman" panose="02020603050405020304" pitchFamily="18" charset="0"/>
                <a:ea typeface="Calibri" panose="020F0502020204030204" pitchFamily="34" charset="0"/>
                <a:cs typeface="Times New Roman" panose="02020603050405020304" pitchFamily="18" charset="0"/>
              </a:rPr>
              <a:t>de red y poner en marcha simulaciones sobre ellas, está basado en</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r>
              <a:rPr lang="es-EC" dirty="0">
                <a:latin typeface="Times New Roman" panose="02020603050405020304" pitchFamily="18" charset="0"/>
                <a:ea typeface="Calibri" panose="020F0502020204030204" pitchFamily="34" charset="0"/>
                <a:cs typeface="Times New Roman" panose="02020603050405020304" pitchFamily="18" charset="0"/>
              </a:rPr>
              <a:t/>
            </a:r>
            <a:br>
              <a:rPr lang="es-EC" dirty="0">
                <a:latin typeface="Times New Roman" panose="02020603050405020304" pitchFamily="18" charset="0"/>
                <a:ea typeface="Calibri" panose="020F0502020204030204" pitchFamily="34" charset="0"/>
                <a:cs typeface="Times New Roman" panose="02020603050405020304" pitchFamily="18" charset="0"/>
              </a:rPr>
            </a:b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dirty="0" err="1">
                <a:latin typeface="Times New Roman" panose="02020603050405020304" pitchFamily="18" charset="0"/>
                <a:ea typeface="Calibri" panose="020F0502020204030204" pitchFamily="34" charset="0"/>
                <a:cs typeface="Times New Roman" panose="02020603050405020304" pitchFamily="18" charset="0"/>
              </a:rPr>
              <a:t>Dynamips</a:t>
            </a:r>
            <a:r>
              <a:rPr lang="es-EC" dirty="0">
                <a:latin typeface="Times New Roman" panose="02020603050405020304" pitchFamily="18" charset="0"/>
                <a:ea typeface="Calibri" panose="020F0502020204030204" pitchFamily="34" charset="0"/>
                <a:cs typeface="Times New Roman" panose="02020603050405020304" pitchFamily="18" charset="0"/>
              </a:rPr>
              <a:t>: Permite emular las IOS que ejecutan los </a:t>
            </a:r>
            <a:r>
              <a:rPr lang="es-EC" dirty="0" err="1">
                <a:latin typeface="Times New Roman" panose="02020603050405020304" pitchFamily="18" charset="0"/>
                <a:ea typeface="Calibri" panose="020F0502020204030204" pitchFamily="34" charset="0"/>
                <a:cs typeface="Times New Roman" panose="02020603050405020304" pitchFamily="18" charset="0"/>
              </a:rPr>
              <a:t>routers</a:t>
            </a:r>
            <a:r>
              <a:rPr lang="es-EC" dirty="0">
                <a:latin typeface="Times New Roman" panose="02020603050405020304" pitchFamily="18" charset="0"/>
                <a:ea typeface="Calibri" panose="020F0502020204030204" pitchFamily="34" charset="0"/>
                <a:cs typeface="Times New Roman" panose="02020603050405020304" pitchFamily="18" charset="0"/>
              </a:rPr>
              <a:t> Cisco</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8" name="Rectángulo 7"/>
          <p:cNvSpPr/>
          <p:nvPr/>
        </p:nvSpPr>
        <p:spPr>
          <a:xfrm>
            <a:off x="1171548" y="4941370"/>
            <a:ext cx="5390617" cy="1323439"/>
          </a:xfrm>
          <a:prstGeom prst="rect">
            <a:avLst/>
          </a:prstGeom>
        </p:spPr>
        <p:txBody>
          <a:bodyPr wrap="square">
            <a:spAutoFit/>
          </a:bodyPr>
          <a:lstStyle/>
          <a:p>
            <a:r>
              <a:rPr lang="es-EC" sz="1600" b="1" dirty="0" smtClean="0">
                <a:latin typeface="Times New Roman" panose="02020603050405020304" pitchFamily="18" charset="0"/>
                <a:ea typeface="Calibri" panose="020F0502020204030204" pitchFamily="34" charset="0"/>
                <a:cs typeface="Times New Roman" panose="02020603050405020304" pitchFamily="18" charset="0"/>
              </a:rPr>
              <a:t>Características:</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600" dirty="0">
                <a:latin typeface="Times New Roman" panose="02020603050405020304" pitchFamily="18" charset="0"/>
                <a:ea typeface="Calibri" panose="020F0502020204030204" pitchFamily="34" charset="0"/>
                <a:cs typeface="Times New Roman" panose="02020603050405020304" pitchFamily="18" charset="0"/>
              </a:rPr>
              <a:t>Es un programa Open </a:t>
            </a:r>
            <a:r>
              <a:rPr lang="es-EC" sz="1600" dirty="0" err="1" smtClean="0">
                <a:latin typeface="Times New Roman" panose="02020603050405020304" pitchFamily="18" charset="0"/>
                <a:ea typeface="Calibri" panose="020F0502020204030204" pitchFamily="34" charset="0"/>
                <a:cs typeface="Times New Roman" panose="02020603050405020304" pitchFamily="18" charset="0"/>
              </a:rPr>
              <a:t>Source</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Se puede utilizar en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múltiples </a:t>
            </a:r>
            <a:r>
              <a:rPr lang="es-EC" sz="1600" dirty="0">
                <a:latin typeface="Times New Roman" panose="02020603050405020304" pitchFamily="18" charset="0"/>
                <a:ea typeface="Calibri" panose="020F0502020204030204" pitchFamily="34" charset="0"/>
                <a:cs typeface="Times New Roman" panose="02020603050405020304" pitchFamily="18" charset="0"/>
              </a:rPr>
              <a:t>Sistemas Operativos.</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Puede Trabajar con la IOS de </a:t>
            </a:r>
            <a:r>
              <a:rPr lang="es-EC" sz="1600" dirty="0" err="1">
                <a:latin typeface="Times New Roman" panose="02020603050405020304" pitchFamily="18" charset="0"/>
                <a:ea typeface="Calibri" panose="020F0502020204030204" pitchFamily="34" charset="0"/>
                <a:cs typeface="Times New Roman" panose="02020603050405020304" pitchFamily="18" charset="0"/>
              </a:rPr>
              <a:t>routers</a:t>
            </a:r>
            <a:r>
              <a:rPr lang="es-EC" sz="1600" dirty="0">
                <a:latin typeface="Times New Roman" panose="02020603050405020304" pitchFamily="18" charset="0"/>
                <a:ea typeface="Calibri" panose="020F0502020204030204" pitchFamily="34" charset="0"/>
                <a:cs typeface="Times New Roman" panose="02020603050405020304" pitchFamily="18" charset="0"/>
              </a:rPr>
              <a:t> reales.</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Emulación </a:t>
            </a:r>
            <a:r>
              <a:rPr lang="es-EC" sz="1600" dirty="0">
                <a:latin typeface="Times New Roman" panose="02020603050405020304" pitchFamily="18" charset="0"/>
                <a:ea typeface="Calibri" panose="020F0502020204030204" pitchFamily="34" charset="0"/>
                <a:cs typeface="Times New Roman" panose="02020603050405020304" pitchFamily="18" charset="0"/>
              </a:rPr>
              <a:t>de muchas plataformas de </a:t>
            </a:r>
            <a:r>
              <a:rPr lang="es-EC" sz="1600" dirty="0" err="1" smtClean="0">
                <a:latin typeface="Times New Roman" panose="02020603050405020304" pitchFamily="18" charset="0"/>
                <a:ea typeface="Calibri" panose="020F0502020204030204" pitchFamily="34" charset="0"/>
                <a:cs typeface="Times New Roman" panose="02020603050405020304" pitchFamily="18" charset="0"/>
              </a:rPr>
              <a:t>routers</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
        <p:nvSpPr>
          <p:cNvPr id="9" name="Rectángulo 8"/>
          <p:cNvSpPr/>
          <p:nvPr/>
        </p:nvSpPr>
        <p:spPr>
          <a:xfrm>
            <a:off x="5785821" y="4941370"/>
            <a:ext cx="6096000" cy="1391920"/>
          </a:xfrm>
          <a:prstGeom prst="rect">
            <a:avLst/>
          </a:prstGeom>
        </p:spPr>
        <p:txBody>
          <a:bodyPr>
            <a:spAutoFit/>
          </a:bodyPr>
          <a:lstStyle/>
          <a:p>
            <a:pPr>
              <a:lnSpc>
                <a:spcPct val="107000"/>
              </a:lnSpc>
              <a:spcAft>
                <a:spcPts val="80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Ventajas:</a:t>
            </a:r>
            <a:r>
              <a:rPr lang="es-EC" sz="1600" dirty="0">
                <a:latin typeface="Times New Roman" panose="02020603050405020304" pitchFamily="18" charset="0"/>
                <a:ea typeface="Calibri" panose="020F0502020204030204" pitchFamily="34" charset="0"/>
                <a:cs typeface="Times New Roman" panose="02020603050405020304" pitchFamily="18" charset="0"/>
              </a:rPr>
              <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Disponible para Windows XP, Linux/Unix y </a:t>
            </a:r>
            <a:r>
              <a:rPr lang="es-EC" sz="1600" dirty="0" err="1">
                <a:latin typeface="Times New Roman" panose="02020603050405020304" pitchFamily="18" charset="0"/>
                <a:ea typeface="Calibri" panose="020F0502020204030204" pitchFamily="34" charset="0"/>
                <a:cs typeface="Times New Roman" panose="02020603050405020304" pitchFamily="18" charset="0"/>
              </a:rPr>
              <a:t>MacOS</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Es conveniente tener buenos recursos con memoria RAM.</a:t>
            </a:r>
            <a:br>
              <a:rPr lang="es-EC" sz="1600" dirty="0">
                <a:latin typeface="Times New Roman" panose="02020603050405020304" pitchFamily="18" charset="0"/>
                <a:ea typeface="Calibri" panose="020F0502020204030204" pitchFamily="34" charset="0"/>
                <a:cs typeface="Times New Roman" panose="02020603050405020304" pitchFamily="18" charset="0"/>
              </a:rPr>
            </a:br>
            <a:r>
              <a:rPr lang="es-EC" sz="1600" dirty="0">
                <a:latin typeface="Times New Roman" panose="02020603050405020304" pitchFamily="18" charset="0"/>
                <a:ea typeface="Calibri" panose="020F0502020204030204" pitchFamily="34" charset="0"/>
                <a:cs typeface="Times New Roman" panose="02020603050405020304" pitchFamily="18" charset="0"/>
              </a:rPr>
              <a:t>- El programa no trae consigo las </a:t>
            </a:r>
            <a:r>
              <a:rPr lang="es-EC" sz="1600" dirty="0" smtClean="0">
                <a:latin typeface="Times New Roman" panose="02020603050405020304" pitchFamily="18" charset="0"/>
                <a:ea typeface="Calibri" panose="020F0502020204030204" pitchFamily="34" charset="0"/>
                <a:cs typeface="Times New Roman" panose="02020603050405020304" pitchFamily="18" charset="0"/>
              </a:rPr>
              <a:t>imágenes </a:t>
            </a:r>
            <a:r>
              <a:rPr lang="es-EC" sz="1600" dirty="0">
                <a:latin typeface="Times New Roman" panose="02020603050405020304" pitchFamily="18" charset="0"/>
                <a:ea typeface="Calibri" panose="020F0502020204030204" pitchFamily="34" charset="0"/>
                <a:cs typeface="Times New Roman" panose="02020603050405020304" pitchFamily="18" charset="0"/>
              </a:rPr>
              <a:t>IOS de los equipos para poder emularlos.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327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CuadroTexto 3"/>
          <p:cNvSpPr txBox="1"/>
          <p:nvPr/>
        </p:nvSpPr>
        <p:spPr>
          <a:xfrm>
            <a:off x="2545773" y="274009"/>
            <a:ext cx="6400799" cy="523220"/>
          </a:xfrm>
          <a:prstGeom prst="rect">
            <a:avLst/>
          </a:prstGeom>
          <a:noFill/>
        </p:spPr>
        <p:txBody>
          <a:bodyPr wrap="square" rtlCol="0">
            <a:spAutoFit/>
          </a:bodyPr>
          <a:lstStyle/>
          <a:p>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Emulación del Modelo Propuesto de Red</a:t>
            </a:r>
            <a:endParaRPr lang="es-EC" sz="2800" dirty="0"/>
          </a:p>
        </p:txBody>
      </p:sp>
      <p:pic>
        <p:nvPicPr>
          <p:cNvPr id="2" name="Imagen 1" descr="Recorte de pantalla">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387" y="989704"/>
            <a:ext cx="9813226" cy="5868296"/>
          </a:xfrm>
          <a:prstGeom prst="rect">
            <a:avLst/>
          </a:prstGeom>
        </p:spPr>
      </p:pic>
    </p:spTree>
    <p:extLst>
      <p:ext uri="{BB962C8B-B14F-4D97-AF65-F5344CB8AC3E}">
        <p14:creationId xmlns:p14="http://schemas.microsoft.com/office/powerpoint/2010/main" val="500417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817447634"/>
              </p:ext>
            </p:extLst>
          </p:nvPr>
        </p:nvGraphicFramePr>
        <p:xfrm>
          <a:off x="1376978" y="2159551"/>
          <a:ext cx="8345406" cy="4106685"/>
        </p:xfrm>
        <a:graphic>
          <a:graphicData uri="http://schemas.openxmlformats.org/drawingml/2006/table">
            <a:tbl>
              <a:tblPr firstRow="1" firstCol="1" bandRow="1">
                <a:tableStyleId>{5C22544A-7EE6-4342-B048-85BDC9FD1C3A}</a:tableStyleId>
              </a:tblPr>
              <a:tblGrid>
                <a:gridCol w="1213087"/>
                <a:gridCol w="2306552"/>
                <a:gridCol w="1604817"/>
                <a:gridCol w="1610475"/>
                <a:gridCol w="1610475"/>
              </a:tblGrid>
              <a:tr h="168758">
                <a:tc rowSpan="2">
                  <a:txBody>
                    <a:bodyPr/>
                    <a:lstStyle/>
                    <a:p>
                      <a:pPr marL="0" indent="-273685" algn="l">
                        <a:lnSpc>
                          <a:spcPct val="150000"/>
                        </a:lnSpc>
                        <a:spcAft>
                          <a:spcPts val="0"/>
                        </a:spcAft>
                      </a:pPr>
                      <a:r>
                        <a:rPr lang="es-EC" sz="1400" dirty="0">
                          <a:effectLst/>
                          <a:latin typeface="Times New Roman" panose="02020603050405020304" pitchFamily="18" charset="0"/>
                          <a:cs typeface="Times New Roman" panose="02020603050405020304" pitchFamily="18" charset="0"/>
                        </a:rPr>
                        <a:t>Número de </a:t>
                      </a:r>
                      <a:r>
                        <a:rPr lang="es-EC" sz="1400" dirty="0" smtClean="0">
                          <a:effectLst/>
                          <a:latin typeface="Times New Roman" panose="02020603050405020304" pitchFamily="18" charset="0"/>
                          <a:cs typeface="Times New Roman" panose="02020603050405020304" pitchFamily="18" charset="0"/>
                        </a:rPr>
                        <a:t>Paquetes </a:t>
                      </a:r>
                      <a:r>
                        <a:rPr lang="es-EC" sz="1400" dirty="0">
                          <a:effectLst/>
                          <a:latin typeface="Times New Roman" panose="02020603050405020304" pitchFamily="18" charset="0"/>
                          <a:cs typeface="Times New Roman" panose="02020603050405020304" pitchFamily="18" charset="0"/>
                        </a:rPr>
                        <a:t>/s</a:t>
                      </a:r>
                      <a:endPar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gridSpan="4">
                  <a:txBody>
                    <a:bodyPr/>
                    <a:lstStyle/>
                    <a:p>
                      <a:pPr marL="637540" indent="-273685" algn="ctr">
                        <a:lnSpc>
                          <a:spcPct val="150000"/>
                        </a:lnSpc>
                        <a:spcAft>
                          <a:spcPts val="0"/>
                        </a:spcAft>
                      </a:pPr>
                      <a:r>
                        <a:rPr lang="es-EC" sz="1600" dirty="0" smtClean="0">
                          <a:effectLst/>
                          <a:latin typeface="Times New Roman" panose="02020603050405020304" pitchFamily="18" charset="0"/>
                          <a:cs typeface="Times New Roman" panose="02020603050405020304" pitchFamily="18" charset="0"/>
                        </a:rPr>
                        <a:t>Tamaño del</a:t>
                      </a:r>
                      <a:r>
                        <a:rPr lang="es-EC" sz="1600" baseline="0" dirty="0" smtClean="0">
                          <a:effectLst/>
                          <a:latin typeface="Times New Roman" panose="02020603050405020304" pitchFamily="18" charset="0"/>
                          <a:cs typeface="Times New Roman" panose="02020603050405020304" pitchFamily="18" charset="0"/>
                        </a:rPr>
                        <a:t> Paquete (</a:t>
                      </a:r>
                      <a:r>
                        <a:rPr lang="es-EC" sz="1600" dirty="0" smtClean="0">
                          <a:effectLst/>
                          <a:latin typeface="Times New Roman" panose="02020603050405020304" pitchFamily="18" charset="0"/>
                          <a:cs typeface="Times New Roman" panose="02020603050405020304" pitchFamily="18" charset="0"/>
                        </a:rPr>
                        <a:t>Bytes)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hMerge="1">
                  <a:txBody>
                    <a:bodyPr/>
                    <a:lstStyle/>
                    <a:p>
                      <a:endParaRPr lang="es-EC"/>
                    </a:p>
                  </a:txBody>
                  <a:tcPr/>
                </a:tc>
                <a:tc hMerge="1">
                  <a:txBody>
                    <a:bodyPr/>
                    <a:lstStyle/>
                    <a:p>
                      <a:endParaRPr lang="es-EC"/>
                    </a:p>
                  </a:txBody>
                  <a:tcPr/>
                </a:tc>
                <a:tc hMerge="1">
                  <a:txBody>
                    <a:bodyPr/>
                    <a:lstStyle/>
                    <a:p>
                      <a:endParaRPr lang="es-EC"/>
                    </a:p>
                  </a:txBody>
                  <a:tcPr/>
                </a:tc>
              </a:tr>
              <a:tr h="337516">
                <a:tc vMerge="1">
                  <a:txBody>
                    <a:bodyPr/>
                    <a:lstStyle/>
                    <a:p>
                      <a:endParaRPr lang="es-EC"/>
                    </a:p>
                  </a:txBody>
                  <a:tcPr/>
                </a:tc>
                <a:tc>
                  <a:txBody>
                    <a:bodyPr/>
                    <a:lstStyle/>
                    <a:p>
                      <a:pPr marL="637540" indent="-27368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256</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ctr">
                        <a:lnSpc>
                          <a:spcPct val="150000"/>
                        </a:lnSpc>
                        <a:spcAft>
                          <a:spcPts val="0"/>
                        </a:spcAft>
                      </a:pPr>
                      <a:r>
                        <a:rPr lang="es-EC" sz="1600">
                          <a:effectLst/>
                          <a:latin typeface="Times New Roman" panose="02020603050405020304" pitchFamily="18" charset="0"/>
                          <a:cs typeface="Times New Roman" panose="02020603050405020304" pitchFamily="18" charset="0"/>
                        </a:rPr>
                        <a:t>512</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ctr">
                        <a:lnSpc>
                          <a:spcPct val="150000"/>
                        </a:lnSpc>
                        <a:spcAft>
                          <a:spcPts val="0"/>
                        </a:spcAft>
                      </a:pPr>
                      <a:r>
                        <a:rPr lang="es-EC" sz="1600">
                          <a:effectLst/>
                          <a:latin typeface="Times New Roman" panose="02020603050405020304" pitchFamily="18" charset="0"/>
                          <a:cs typeface="Times New Roman" panose="02020603050405020304" pitchFamily="18" charset="0"/>
                        </a:rPr>
                        <a:t>1024</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ctr">
                        <a:lnSpc>
                          <a:spcPct val="150000"/>
                        </a:lnSpc>
                        <a:spcAft>
                          <a:spcPts val="0"/>
                        </a:spcAft>
                      </a:pPr>
                      <a:r>
                        <a:rPr lang="es-EC" sz="1600">
                          <a:effectLst/>
                          <a:latin typeface="Times New Roman" panose="02020603050405020304" pitchFamily="18" charset="0"/>
                          <a:cs typeface="Times New Roman" panose="02020603050405020304" pitchFamily="18" charset="0"/>
                        </a:rPr>
                        <a:t>2048</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r>
              <a:tr h="675033">
                <a:tc>
                  <a:txBody>
                    <a:bodyPr/>
                    <a:lstStyle/>
                    <a:p>
                      <a:pPr marL="637540" indent="-273685" algn="l">
                        <a:lnSpc>
                          <a:spcPct val="150000"/>
                        </a:lnSpc>
                        <a:spcAft>
                          <a:spcPts val="0"/>
                        </a:spcAft>
                      </a:pPr>
                      <a:r>
                        <a:rPr lang="es-EC" sz="1600" dirty="0">
                          <a:effectLst/>
                          <a:latin typeface="Times New Roman" panose="02020603050405020304" pitchFamily="18" charset="0"/>
                          <a:cs typeface="Times New Roman" panose="02020603050405020304" pitchFamily="18" charset="0"/>
                        </a:rPr>
                        <a:t>1000</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2272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4320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8416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16680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r>
              <a:tr h="675033">
                <a:tc>
                  <a:txBody>
                    <a:bodyPr/>
                    <a:lstStyle/>
                    <a:p>
                      <a:pPr marL="637540" indent="-273685" algn="l">
                        <a:lnSpc>
                          <a:spcPct val="150000"/>
                        </a:lnSpc>
                        <a:spcAft>
                          <a:spcPts val="0"/>
                        </a:spcAft>
                      </a:pPr>
                      <a:r>
                        <a:rPr lang="es-EC" sz="1600" dirty="0">
                          <a:effectLst/>
                          <a:latin typeface="Times New Roman" panose="02020603050405020304" pitchFamily="18" charset="0"/>
                          <a:cs typeface="Times New Roman" panose="02020603050405020304" pitchFamily="18" charset="0"/>
                        </a:rPr>
                        <a:t>2000</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4544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8640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16832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33216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r>
              <a:tr h="675033">
                <a:tc>
                  <a:txBody>
                    <a:bodyPr/>
                    <a:lstStyle/>
                    <a:p>
                      <a:pPr marL="637540" indent="-273685" algn="l">
                        <a:lnSpc>
                          <a:spcPct val="150000"/>
                        </a:lnSpc>
                        <a:spcAft>
                          <a:spcPts val="0"/>
                        </a:spcAft>
                      </a:pPr>
                      <a:r>
                        <a:rPr lang="es-EC" sz="1600" dirty="0">
                          <a:effectLst/>
                          <a:latin typeface="Times New Roman" panose="02020603050405020304" pitchFamily="18" charset="0"/>
                          <a:cs typeface="Times New Roman" panose="02020603050405020304" pitchFamily="18" charset="0"/>
                        </a:rPr>
                        <a:t>5000</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11360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21600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42080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83040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r>
              <a:tr h="675033">
                <a:tc>
                  <a:txBody>
                    <a:bodyPr/>
                    <a:lstStyle/>
                    <a:p>
                      <a:pPr marL="637540" indent="-273685" algn="l">
                        <a:lnSpc>
                          <a:spcPct val="150000"/>
                        </a:lnSpc>
                        <a:spcAft>
                          <a:spcPts val="0"/>
                        </a:spcAft>
                      </a:pPr>
                      <a:r>
                        <a:rPr lang="es-EC" sz="1600" dirty="0">
                          <a:effectLst/>
                          <a:latin typeface="Times New Roman" panose="02020603050405020304" pitchFamily="18" charset="0"/>
                          <a:cs typeface="Times New Roman" panose="02020603050405020304" pitchFamily="18" charset="0"/>
                        </a:rPr>
                        <a:t>15000</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34080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64800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126240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249120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r>
              <a:tr h="675033">
                <a:tc>
                  <a:txBody>
                    <a:bodyPr/>
                    <a:lstStyle/>
                    <a:p>
                      <a:pPr marL="637540" indent="-273685" algn="l">
                        <a:lnSpc>
                          <a:spcPct val="150000"/>
                        </a:lnSpc>
                        <a:spcAft>
                          <a:spcPts val="0"/>
                        </a:spcAft>
                      </a:pPr>
                      <a:r>
                        <a:rPr lang="es-EC" sz="1600" dirty="0">
                          <a:effectLst/>
                          <a:latin typeface="Times New Roman" panose="02020603050405020304" pitchFamily="18" charset="0"/>
                          <a:cs typeface="Times New Roman" panose="02020603050405020304" pitchFamily="18" charset="0"/>
                        </a:rPr>
                        <a:t>30000</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61160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129600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254480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c>
                  <a:txBody>
                    <a:bodyPr/>
                    <a:lstStyle/>
                    <a:p>
                      <a:pPr marL="637540" indent="-273685" algn="just">
                        <a:lnSpc>
                          <a:spcPct val="150000"/>
                        </a:lnSpc>
                        <a:spcAft>
                          <a:spcPts val="0"/>
                        </a:spcAft>
                      </a:pPr>
                      <a:r>
                        <a:rPr lang="es-EC" sz="1600" dirty="0">
                          <a:effectLst/>
                          <a:latin typeface="Times New Roman" panose="02020603050405020304" pitchFamily="18" charset="0"/>
                          <a:cs typeface="Times New Roman" panose="02020603050405020304" pitchFamily="18" charset="0"/>
                        </a:rPr>
                        <a:t>498240 </a:t>
                      </a:r>
                      <a:r>
                        <a:rPr lang="es-EC" sz="1600" dirty="0" smtClean="0">
                          <a:effectLst/>
                          <a:latin typeface="Times New Roman" panose="02020603050405020304" pitchFamily="18" charset="0"/>
                          <a:cs typeface="Times New Roman" panose="02020603050405020304" pitchFamily="18" charset="0"/>
                        </a:rPr>
                        <a:t>kbps</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27" marR="50627" marT="0" marB="0"/>
                </a:tc>
              </a:tr>
            </a:tbl>
          </a:graphicData>
        </a:graphic>
      </p:graphicFrame>
      <p:sp>
        <p:nvSpPr>
          <p:cNvPr id="5" name="CuadroTexto 4"/>
          <p:cNvSpPr txBox="1"/>
          <p:nvPr/>
        </p:nvSpPr>
        <p:spPr>
          <a:xfrm>
            <a:off x="3180475" y="252494"/>
            <a:ext cx="5113672" cy="523220"/>
          </a:xfrm>
          <a:prstGeom prst="rect">
            <a:avLst/>
          </a:prstGeom>
          <a:noFill/>
        </p:spPr>
        <p:txBody>
          <a:bodyPr wrap="square" rtlCol="0">
            <a:spAutoFit/>
          </a:bodyPr>
          <a:lstStyle/>
          <a:p>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ANÁLISIS DE RESULTADOS</a:t>
            </a:r>
            <a:endParaRPr lang="es-EC" sz="2800" dirty="0"/>
          </a:p>
        </p:txBody>
      </p:sp>
      <p:sp>
        <p:nvSpPr>
          <p:cNvPr id="6" name="Rectángulo 5"/>
          <p:cNvSpPr/>
          <p:nvPr/>
        </p:nvSpPr>
        <p:spPr>
          <a:xfrm>
            <a:off x="1270969" y="1109058"/>
            <a:ext cx="1249060" cy="369332"/>
          </a:xfrm>
          <a:prstGeom prst="rect">
            <a:avLst/>
          </a:prstGeom>
        </p:spPr>
        <p:txBody>
          <a:bodyPr wrap="none">
            <a:spAutoFit/>
          </a:bodyPr>
          <a:lstStyle/>
          <a:p>
            <a:r>
              <a:rPr lang="es-ES" b="1" dirty="0" smtClean="0">
                <a:solidFill>
                  <a:srgbClr val="000000"/>
                </a:solidFill>
                <a:latin typeface="Times New Roman" panose="02020603050405020304" pitchFamily="18" charset="0"/>
                <a:cs typeface="Times New Roman" panose="02020603050405020304" pitchFamily="18" charset="0"/>
              </a:rPr>
              <a:t>Escenarios</a:t>
            </a:r>
            <a:endParaRPr lang="es-EC" b="1" dirty="0"/>
          </a:p>
        </p:txBody>
      </p:sp>
    </p:spTree>
    <p:extLst>
      <p:ext uri="{BB962C8B-B14F-4D97-AF65-F5344CB8AC3E}">
        <p14:creationId xmlns:p14="http://schemas.microsoft.com/office/powerpoint/2010/main" val="2055266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a:off x="333487" y="2292686"/>
            <a:ext cx="5456838" cy="4097356"/>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tretch>
            <a:fillRect/>
          </a:stretch>
        </p:blipFill>
        <p:spPr>
          <a:xfrm>
            <a:off x="5865830" y="2377440"/>
            <a:ext cx="5343637" cy="4102735"/>
          </a:xfrm>
          <a:prstGeom prst="rect">
            <a:avLst/>
          </a:prstGeom>
        </p:spPr>
      </p:pic>
      <p:sp>
        <p:nvSpPr>
          <p:cNvPr id="2" name="Rectángulo 1"/>
          <p:cNvSpPr/>
          <p:nvPr/>
        </p:nvSpPr>
        <p:spPr>
          <a:xfrm>
            <a:off x="1111623" y="1127114"/>
            <a:ext cx="9866331" cy="646331"/>
          </a:xfrm>
          <a:prstGeom prst="rect">
            <a:avLst/>
          </a:prstGeom>
        </p:spPr>
        <p:txBody>
          <a:bodyPr wrap="square">
            <a:spAutoFit/>
          </a:bodyPr>
          <a:lstStyle/>
          <a:p>
            <a:r>
              <a:rPr lang="es-EC" dirty="0">
                <a:solidFill>
                  <a:srgbClr val="000000"/>
                </a:solidFill>
                <a:latin typeface="Times New Roman" panose="02020603050405020304" pitchFamily="18" charset="0"/>
                <a:ea typeface="Times New Roman" panose="02020603050405020304" pitchFamily="18" charset="0"/>
              </a:rPr>
              <a:t>El </a:t>
            </a:r>
            <a:r>
              <a:rPr lang="es-EC" dirty="0" err="1">
                <a:solidFill>
                  <a:srgbClr val="000000"/>
                </a:solidFill>
                <a:latin typeface="Times New Roman" panose="02020603050405020304" pitchFamily="18" charset="0"/>
                <a:ea typeface="Times New Roman" panose="02020603050405020304" pitchFamily="18" charset="0"/>
              </a:rPr>
              <a:t>Delay</a:t>
            </a:r>
            <a:r>
              <a:rPr lang="es-EC" dirty="0">
                <a:solidFill>
                  <a:srgbClr val="000000"/>
                </a:solidFill>
                <a:latin typeface="Times New Roman" panose="02020603050405020304" pitchFamily="18" charset="0"/>
                <a:ea typeface="Times New Roman" panose="02020603050405020304" pitchFamily="18" charset="0"/>
              </a:rPr>
              <a:t> o retardo es el tiempo en que se tarda un paquete de datos en ir desde el origen hacia el destino en una transmisión.  El </a:t>
            </a:r>
            <a:r>
              <a:rPr lang="es-EC" dirty="0" err="1">
                <a:solidFill>
                  <a:srgbClr val="000000"/>
                </a:solidFill>
                <a:latin typeface="Times New Roman" panose="02020603050405020304" pitchFamily="18" charset="0"/>
                <a:ea typeface="Times New Roman" panose="02020603050405020304" pitchFamily="18" charset="0"/>
              </a:rPr>
              <a:t>Delay</a:t>
            </a:r>
            <a:r>
              <a:rPr lang="es-EC" dirty="0">
                <a:solidFill>
                  <a:srgbClr val="000000"/>
                </a:solidFill>
                <a:latin typeface="Times New Roman" panose="02020603050405020304" pitchFamily="18" charset="0"/>
                <a:ea typeface="Times New Roman" panose="02020603050405020304" pitchFamily="18" charset="0"/>
              </a:rPr>
              <a:t> es también conocido como la </a:t>
            </a:r>
            <a:r>
              <a:rPr lang="es-EC" dirty="0" smtClean="0">
                <a:solidFill>
                  <a:srgbClr val="000000"/>
                </a:solidFill>
                <a:latin typeface="Times New Roman" panose="02020603050405020304" pitchFamily="18" charset="0"/>
                <a:ea typeface="Times New Roman" panose="02020603050405020304" pitchFamily="18" charset="0"/>
              </a:rPr>
              <a:t>latencia.</a:t>
            </a:r>
            <a:endParaRPr lang="es-EC" dirty="0"/>
          </a:p>
        </p:txBody>
      </p:sp>
      <p:sp>
        <p:nvSpPr>
          <p:cNvPr id="6" name="CuadroTexto 5"/>
          <p:cNvSpPr txBox="1"/>
          <p:nvPr/>
        </p:nvSpPr>
        <p:spPr>
          <a:xfrm>
            <a:off x="3180475" y="252494"/>
            <a:ext cx="5113672" cy="523220"/>
          </a:xfrm>
          <a:prstGeom prst="rect">
            <a:avLst/>
          </a:prstGeom>
          <a:noFill/>
        </p:spPr>
        <p:txBody>
          <a:bodyPr wrap="square" rtlCol="0">
            <a:spAutoFit/>
          </a:bodyPr>
          <a:lstStyle/>
          <a:p>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ANÁLISIS DE RESULTADOS</a:t>
            </a:r>
            <a:endParaRPr lang="es-EC" sz="2800" dirty="0"/>
          </a:p>
        </p:txBody>
      </p:sp>
    </p:spTree>
    <p:extLst>
      <p:ext uri="{BB962C8B-B14F-4D97-AF65-F5344CB8AC3E}">
        <p14:creationId xmlns:p14="http://schemas.microsoft.com/office/powerpoint/2010/main" val="2430525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2" name="Rectángulo 1"/>
          <p:cNvSpPr/>
          <p:nvPr/>
        </p:nvSpPr>
        <p:spPr>
          <a:xfrm>
            <a:off x="1372358" y="835971"/>
            <a:ext cx="8331040" cy="646331"/>
          </a:xfrm>
          <a:prstGeom prst="rect">
            <a:avLst/>
          </a:prstGeom>
        </p:spPr>
        <p:txBody>
          <a:bodyPr wrap="square">
            <a:spAutoFit/>
          </a:bodyPr>
          <a:lstStyle/>
          <a:p>
            <a:r>
              <a:rPr lang="es-EC" dirty="0">
                <a:solidFill>
                  <a:srgbClr val="000000"/>
                </a:solidFill>
                <a:latin typeface="Times New Roman" panose="02020603050405020304" pitchFamily="18" charset="0"/>
                <a:ea typeface="Times New Roman" panose="02020603050405020304" pitchFamily="18" charset="0"/>
              </a:rPr>
              <a:t>El </a:t>
            </a:r>
            <a:r>
              <a:rPr lang="es-EC" dirty="0" err="1">
                <a:solidFill>
                  <a:srgbClr val="000000"/>
                </a:solidFill>
                <a:latin typeface="Times New Roman" panose="02020603050405020304" pitchFamily="18" charset="0"/>
                <a:ea typeface="Times New Roman" panose="02020603050405020304" pitchFamily="18" charset="0"/>
              </a:rPr>
              <a:t>Jitter</a:t>
            </a:r>
            <a:r>
              <a:rPr lang="es-EC" dirty="0">
                <a:solidFill>
                  <a:srgbClr val="000000"/>
                </a:solidFill>
                <a:latin typeface="Times New Roman" panose="02020603050405020304" pitchFamily="18" charset="0"/>
                <a:ea typeface="Times New Roman" panose="02020603050405020304" pitchFamily="18" charset="0"/>
              </a:rPr>
              <a:t>, es una variación temporal durante él envió de señales digitales, es una señal de ruido no </a:t>
            </a:r>
            <a:r>
              <a:rPr lang="es-EC" dirty="0" smtClean="0">
                <a:solidFill>
                  <a:srgbClr val="000000"/>
                </a:solidFill>
                <a:latin typeface="Times New Roman" panose="02020603050405020304" pitchFamily="18" charset="0"/>
                <a:ea typeface="Times New Roman" panose="02020603050405020304" pitchFamily="18" charset="0"/>
              </a:rPr>
              <a:t>deseada.</a:t>
            </a:r>
            <a:endParaRPr lang="es-EC" dirty="0"/>
          </a:p>
        </p:txBody>
      </p:sp>
      <p:sp>
        <p:nvSpPr>
          <p:cNvPr id="4" name="CuadroTexto 3"/>
          <p:cNvSpPr txBox="1"/>
          <p:nvPr/>
        </p:nvSpPr>
        <p:spPr>
          <a:xfrm>
            <a:off x="3180475" y="252494"/>
            <a:ext cx="5113672" cy="523220"/>
          </a:xfrm>
          <a:prstGeom prst="rect">
            <a:avLst/>
          </a:prstGeom>
          <a:noFill/>
        </p:spPr>
        <p:txBody>
          <a:bodyPr wrap="square" rtlCol="0">
            <a:spAutoFit/>
          </a:bodyPr>
          <a:lstStyle/>
          <a:p>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ANÁLISIS DE RESULTADOS</a:t>
            </a:r>
            <a:endParaRPr lang="es-EC" sz="2800" dirty="0"/>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527125" y="2178237"/>
            <a:ext cx="5010753" cy="4007409"/>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5885105" y="2228046"/>
            <a:ext cx="5219700" cy="3907790"/>
          </a:xfrm>
          <a:prstGeom prst="rect">
            <a:avLst/>
          </a:prstGeom>
        </p:spPr>
      </p:pic>
    </p:spTree>
    <p:extLst>
      <p:ext uri="{BB962C8B-B14F-4D97-AF65-F5344CB8AC3E}">
        <p14:creationId xmlns:p14="http://schemas.microsoft.com/office/powerpoint/2010/main" val="2166666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CuadroTexto 3"/>
          <p:cNvSpPr txBox="1"/>
          <p:nvPr/>
        </p:nvSpPr>
        <p:spPr>
          <a:xfrm>
            <a:off x="3180475" y="252494"/>
            <a:ext cx="5113672" cy="523220"/>
          </a:xfrm>
          <a:prstGeom prst="rect">
            <a:avLst/>
          </a:prstGeom>
          <a:noFill/>
        </p:spPr>
        <p:txBody>
          <a:bodyPr wrap="square" rtlCol="0">
            <a:spAutoFit/>
          </a:bodyPr>
          <a:lstStyle/>
          <a:p>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ANÁLISIS DE RESULTADOS</a:t>
            </a:r>
            <a:endParaRPr lang="es-EC" sz="2800" dirty="0"/>
          </a:p>
        </p:txBody>
      </p:sp>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555867" y="2084741"/>
            <a:ext cx="5640538" cy="4283786"/>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6088828" y="2084741"/>
            <a:ext cx="5661436" cy="4283786"/>
          </a:xfrm>
          <a:prstGeom prst="rect">
            <a:avLst/>
          </a:prstGeom>
        </p:spPr>
      </p:pic>
      <p:sp>
        <p:nvSpPr>
          <p:cNvPr id="7" name="Rectángulo 6"/>
          <p:cNvSpPr/>
          <p:nvPr/>
        </p:nvSpPr>
        <p:spPr>
          <a:xfrm>
            <a:off x="1509656" y="1160051"/>
            <a:ext cx="8107679" cy="646331"/>
          </a:xfrm>
          <a:prstGeom prst="rect">
            <a:avLst/>
          </a:prstGeom>
        </p:spPr>
        <p:txBody>
          <a:bodyPr wrap="square">
            <a:spAutoFit/>
          </a:bodyPr>
          <a:lstStyle/>
          <a:p>
            <a:r>
              <a:rPr lang="es-EC"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El </a:t>
            </a:r>
            <a:r>
              <a:rPr lang="es-EC"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bitrate</a:t>
            </a:r>
            <a:r>
              <a:rPr lang="es-EC"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también conocido como </a:t>
            </a:r>
            <a:r>
              <a:rPr lang="es-EC"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Throughput</a:t>
            </a:r>
            <a:r>
              <a:rPr lang="es-EC"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se define como el rendimiento de una red de datos, es el número de bits que se pueden transmitir en un período de tiempo.</a:t>
            </a:r>
            <a:endParaRPr lang="es-EC" dirty="0"/>
          </a:p>
        </p:txBody>
      </p:sp>
    </p:spTree>
    <p:extLst>
      <p:ext uri="{BB962C8B-B14F-4D97-AF65-F5344CB8AC3E}">
        <p14:creationId xmlns:p14="http://schemas.microsoft.com/office/powerpoint/2010/main" val="1238703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CuadroTexto 3"/>
          <p:cNvSpPr txBox="1"/>
          <p:nvPr/>
        </p:nvSpPr>
        <p:spPr>
          <a:xfrm>
            <a:off x="2302137" y="295524"/>
            <a:ext cx="7207623" cy="523220"/>
          </a:xfrm>
          <a:prstGeom prst="rect">
            <a:avLst/>
          </a:prstGeom>
          <a:noFill/>
        </p:spPr>
        <p:txBody>
          <a:bodyPr wrap="square" rtlCol="0">
            <a:spAutoFit/>
          </a:bodyPr>
          <a:lstStyle/>
          <a:p>
            <a:r>
              <a:rPr lang="es-ES" sz="2800" b="1" dirty="0" smtClean="0">
                <a:solidFill>
                  <a:srgbClr val="000000"/>
                </a:solidFill>
                <a:latin typeface="Times New Roman" panose="02020603050405020304" pitchFamily="18" charset="0"/>
                <a:cs typeface="Times New Roman" panose="02020603050405020304" pitchFamily="18" charset="0"/>
              </a:rPr>
              <a:t>CONCLUSIONES Y RECOMENDACIONES</a:t>
            </a:r>
            <a:endParaRPr lang="es-EC" sz="2800" dirty="0"/>
          </a:p>
        </p:txBody>
      </p:sp>
      <p:sp>
        <p:nvSpPr>
          <p:cNvPr id="5" name="Rectángulo 4"/>
          <p:cNvSpPr/>
          <p:nvPr/>
        </p:nvSpPr>
        <p:spPr>
          <a:xfrm>
            <a:off x="1164554" y="1089116"/>
            <a:ext cx="2031325" cy="369332"/>
          </a:xfrm>
          <a:prstGeom prst="rect">
            <a:avLst/>
          </a:prstGeom>
        </p:spPr>
        <p:txBody>
          <a:bodyPr wrap="none">
            <a:spAutoFit/>
          </a:bodyPr>
          <a:lstStyle/>
          <a:p>
            <a:r>
              <a:rPr lang="es-ES" b="1" dirty="0">
                <a:solidFill>
                  <a:srgbClr val="000000"/>
                </a:solidFill>
                <a:latin typeface="Times New Roman" panose="02020603050405020304" pitchFamily="18" charset="0"/>
                <a:cs typeface="Times New Roman" panose="02020603050405020304" pitchFamily="18" charset="0"/>
              </a:rPr>
              <a:t>CONCLUSIONES</a:t>
            </a:r>
            <a:endParaRPr lang="es-EC" dirty="0"/>
          </a:p>
        </p:txBody>
      </p:sp>
      <p:sp>
        <p:nvSpPr>
          <p:cNvPr id="6" name="Rectángulo 5"/>
          <p:cNvSpPr/>
          <p:nvPr/>
        </p:nvSpPr>
        <p:spPr>
          <a:xfrm>
            <a:off x="223034" y="1554259"/>
            <a:ext cx="10007488" cy="5278368"/>
          </a:xfrm>
          <a:prstGeom prst="rect">
            <a:avLst/>
          </a:prstGeom>
        </p:spPr>
        <p:txBody>
          <a:bodyPr wrap="square">
            <a:spAutoFit/>
          </a:bodyPr>
          <a:lstStyle/>
          <a:p>
            <a:pPr marL="285750" indent="-285750" algn="just">
              <a:buFont typeface="Arial" panose="020B0604020202020204" pitchFamily="34" charset="0"/>
              <a:buChar char="•"/>
            </a:pPr>
            <a:r>
              <a:rPr lang="es-EC" sz="1700" dirty="0">
                <a:latin typeface="Times New Roman" panose="02020603050405020304" pitchFamily="18" charset="0"/>
                <a:cs typeface="Times New Roman" panose="02020603050405020304" pitchFamily="18" charset="0"/>
              </a:rPr>
              <a:t>Se puede concluir que la red contribución de la ESPE utilizando MPLS soporta una tasa de tasa de trasmisión de calidad de 8Mb, la misma que representaría un 30 % del total de ancho de banda con que cuenta en la actualidad la ESPE, soportando una configuración de hasta 4 transmisiones en alta calidad</a:t>
            </a:r>
            <a:r>
              <a:rPr lang="es-EC" sz="17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sz="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700" dirty="0" smtClean="0">
                <a:solidFill>
                  <a:srgbClr val="000000"/>
                </a:solidFill>
                <a:latin typeface="Times New Roman" panose="02020603050405020304" pitchFamily="18" charset="0"/>
                <a:cs typeface="Times New Roman" panose="02020603050405020304" pitchFamily="18" charset="0"/>
              </a:rPr>
              <a:t>Utilizamos MPLS por capacidad de integrar voz, video y datos en una plataforma común, que garantiza QoS, escalabilidad y flexibilidad.</a:t>
            </a:r>
          </a:p>
          <a:p>
            <a:pPr marL="285750" indent="-285750" algn="just">
              <a:buFont typeface="Arial" panose="020B0604020202020204" pitchFamily="34" charset="0"/>
              <a:buChar char="•"/>
            </a:pPr>
            <a:endParaRPr lang="es-ES" sz="800"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700" dirty="0" smtClean="0">
                <a:solidFill>
                  <a:srgbClr val="000000"/>
                </a:solidFill>
                <a:latin typeface="Times New Roman" panose="02020603050405020304" pitchFamily="18" charset="0"/>
                <a:cs typeface="Times New Roman" panose="02020603050405020304" pitchFamily="18" charset="0"/>
              </a:rPr>
              <a:t>La ingeniería de tráfico  y la precisión e inteligencia del encaminamiento en MPLS permite empaquetar mas datos en el ancho de banda disponible y reducir los requerimientos de procesamiento a nivel de router.</a:t>
            </a:r>
          </a:p>
          <a:p>
            <a:pPr marL="285750" indent="-285750" algn="just">
              <a:buFont typeface="Arial" panose="020B0604020202020204" pitchFamily="34" charset="0"/>
              <a:buChar char="•"/>
            </a:pPr>
            <a:endParaRPr lang="es-ES" sz="800"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700" dirty="0" smtClean="0">
                <a:solidFill>
                  <a:srgbClr val="000000"/>
                </a:solidFill>
                <a:latin typeface="Times New Roman" panose="02020603050405020304" pitchFamily="18" charset="0"/>
                <a:cs typeface="Times New Roman" panose="02020603050405020304" pitchFamily="18" charset="0"/>
              </a:rPr>
              <a:t>Al analizar los diferentes aplicaciones de simulación de red, se pudo determinar que aquellas que emulan permiten ejecutar los IO sistemas operativos de los </a:t>
            </a:r>
            <a:r>
              <a:rPr lang="es-ES" sz="1700" dirty="0" err="1" smtClean="0">
                <a:solidFill>
                  <a:srgbClr val="000000"/>
                </a:solidFill>
                <a:latin typeface="Times New Roman" panose="02020603050405020304" pitchFamily="18" charset="0"/>
                <a:cs typeface="Times New Roman" panose="02020603050405020304" pitchFamily="18" charset="0"/>
              </a:rPr>
              <a:t>routers</a:t>
            </a:r>
            <a:r>
              <a:rPr lang="es-ES" sz="1700" dirty="0" smtClean="0">
                <a:solidFill>
                  <a:srgbClr val="000000"/>
                </a:solidFill>
                <a:latin typeface="Times New Roman" panose="02020603050405020304" pitchFamily="18" charset="0"/>
                <a:cs typeface="Times New Roman" panose="02020603050405020304" pitchFamily="18" charset="0"/>
              </a:rPr>
              <a:t> y configurar las NICS físicas de las </a:t>
            </a:r>
            <a:r>
              <a:rPr lang="es-ES" sz="1700" dirty="0" err="1" smtClean="0">
                <a:solidFill>
                  <a:srgbClr val="000000"/>
                </a:solidFill>
                <a:latin typeface="Times New Roman" panose="02020603050405020304" pitchFamily="18" charset="0"/>
                <a:cs typeface="Times New Roman" panose="02020603050405020304" pitchFamily="18" charset="0"/>
              </a:rPr>
              <a:t>Pcs</a:t>
            </a:r>
            <a:r>
              <a:rPr lang="es-ES" sz="1700" dirty="0" smtClean="0">
                <a:solidFill>
                  <a:srgbClr val="000000"/>
                </a:solidFill>
                <a:latin typeface="Times New Roman" panose="02020603050405020304" pitchFamily="18" charset="0"/>
                <a:cs typeface="Times New Roman" panose="02020603050405020304" pitchFamily="18" charset="0"/>
              </a:rPr>
              <a:t> o host   y obtener resultados mas reales, inyectando trafico de red en nuestro modelo propuesto.</a:t>
            </a:r>
          </a:p>
          <a:p>
            <a:pPr marL="285750" indent="-285750" algn="just">
              <a:buFont typeface="Arial" panose="020B0604020202020204" pitchFamily="34" charset="0"/>
              <a:buChar char="•"/>
            </a:pPr>
            <a:endParaRPr lang="es-ES" sz="800"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700" dirty="0" smtClean="0">
                <a:solidFill>
                  <a:srgbClr val="000000"/>
                </a:solidFill>
                <a:latin typeface="Times New Roman" panose="02020603050405020304" pitchFamily="18" charset="0"/>
                <a:cs typeface="Times New Roman" panose="02020603050405020304" pitchFamily="18" charset="0"/>
              </a:rPr>
              <a:t>Del análisis realizado de los diferentes escenarios podemos concluir que el mínimo de ancho de banda requerido para una trasmisión audio y video es de 8 Mb.</a:t>
            </a:r>
          </a:p>
          <a:p>
            <a:pPr marL="285750" indent="-285750" algn="just">
              <a:buFont typeface="Arial" panose="020B0604020202020204" pitchFamily="34" charset="0"/>
              <a:buChar char="•"/>
            </a:pPr>
            <a:endParaRPr lang="es-ES" sz="800"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700" dirty="0" smtClean="0">
                <a:solidFill>
                  <a:srgbClr val="000000"/>
                </a:solidFill>
                <a:latin typeface="Times New Roman" panose="02020603050405020304" pitchFamily="18" charset="0"/>
                <a:cs typeface="Times New Roman" panose="02020603050405020304" pitchFamily="18" charset="0"/>
              </a:rPr>
              <a:t>El número de paquetes ideal para el envió o trasmisión de audio y video en nuestra emulación se determinó de 1000 con un tamaño del mismo de 1024 bytes, donde se obtuvo menor tiempo de retardo y mayor tasa de transferencia.</a:t>
            </a:r>
          </a:p>
          <a:p>
            <a:pPr marL="285750" indent="-285750" algn="just">
              <a:buFont typeface="Arial" panose="020B0604020202020204" pitchFamily="34" charset="0"/>
              <a:buChar char="•"/>
            </a:pPr>
            <a:endParaRPr lang="es-ES" sz="800"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sz="1700" dirty="0" smtClean="0">
                <a:solidFill>
                  <a:srgbClr val="000000"/>
                </a:solidFill>
                <a:latin typeface="Times New Roman" panose="02020603050405020304" pitchFamily="18" charset="0"/>
                <a:cs typeface="Times New Roman" panose="02020603050405020304" pitchFamily="18" charset="0"/>
              </a:rPr>
              <a:t>Debido a la configuración de los router de nuestra red se pudo determinar que existe una saturación del canal al trasmitir 30000 en cualquier tamaño.</a:t>
            </a:r>
            <a:endParaRPr lang="es-EC" sz="1700" dirty="0"/>
          </a:p>
        </p:txBody>
      </p:sp>
    </p:spTree>
    <p:extLst>
      <p:ext uri="{BB962C8B-B14F-4D97-AF65-F5344CB8AC3E}">
        <p14:creationId xmlns:p14="http://schemas.microsoft.com/office/powerpoint/2010/main" val="132726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CuadroTexto 3"/>
          <p:cNvSpPr txBox="1"/>
          <p:nvPr/>
        </p:nvSpPr>
        <p:spPr>
          <a:xfrm>
            <a:off x="4152134" y="409523"/>
            <a:ext cx="3236217" cy="523220"/>
          </a:xfrm>
          <a:prstGeom prst="rect">
            <a:avLst/>
          </a:prstGeom>
          <a:noFill/>
        </p:spPr>
        <p:txBody>
          <a:bodyPr wrap="square" rtlCol="0">
            <a:spAutoFit/>
          </a:bodyPr>
          <a:lstStyle/>
          <a:p>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INTRODUCCIÓN</a:t>
            </a:r>
            <a:endParaRPr lang="es-EC" sz="2800" dirty="0"/>
          </a:p>
        </p:txBody>
      </p:sp>
      <p:sp>
        <p:nvSpPr>
          <p:cNvPr id="5" name="Rectángulo 4"/>
          <p:cNvSpPr/>
          <p:nvPr/>
        </p:nvSpPr>
        <p:spPr>
          <a:xfrm>
            <a:off x="280551" y="1502113"/>
            <a:ext cx="10432473" cy="1704249"/>
          </a:xfrm>
          <a:prstGeom prst="rect">
            <a:avLst/>
          </a:prstGeom>
        </p:spPr>
        <p:txBody>
          <a:bodyPr wrap="square">
            <a:spAutoFit/>
          </a:bodyPr>
          <a:lstStyle/>
          <a:p>
            <a:pPr marL="637540" indent="-273685" algn="just">
              <a:lnSpc>
                <a:spcPct val="150000"/>
              </a:lnSpc>
              <a:spcAft>
                <a:spcPts val="0"/>
              </a:spcAft>
            </a:pPr>
            <a:r>
              <a:rPr lang="es-EC" dirty="0" smtClean="0">
                <a:solidFill>
                  <a:srgbClr val="000000"/>
                </a:solidFill>
                <a:latin typeface="Times New Roman" panose="02020603050405020304" pitchFamily="18" charset="0"/>
                <a:ea typeface="Times New Roman" panose="02020603050405020304" pitchFamily="18" charset="0"/>
              </a:rPr>
              <a:t>	La </a:t>
            </a:r>
            <a:r>
              <a:rPr lang="es-EC" dirty="0">
                <a:solidFill>
                  <a:srgbClr val="000000"/>
                </a:solidFill>
                <a:latin typeface="Times New Roman" panose="02020603050405020304" pitchFamily="18" charset="0"/>
                <a:ea typeface="Times New Roman" panose="02020603050405020304" pitchFamily="18" charset="0"/>
              </a:rPr>
              <a:t>finalidad de esta tesis es elaborar una investigación, que en su primera parte será realizar </a:t>
            </a:r>
            <a:r>
              <a:rPr lang="es-EC" dirty="0" smtClean="0">
                <a:solidFill>
                  <a:srgbClr val="000000"/>
                </a:solidFill>
                <a:latin typeface="Times New Roman" panose="02020603050405020304" pitchFamily="18" charset="0"/>
                <a:ea typeface="Times New Roman" panose="02020603050405020304" pitchFamily="18" charset="0"/>
              </a:rPr>
              <a:t>el análisis </a:t>
            </a:r>
            <a:r>
              <a:rPr lang="es-EC" sz="10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EC" dirty="0">
                <a:solidFill>
                  <a:srgbClr val="000000"/>
                </a:solidFill>
                <a:latin typeface="Times New Roman" panose="02020603050405020304" pitchFamily="18" charset="0"/>
                <a:ea typeface="Times New Roman" panose="02020603050405020304" pitchFamily="18" charset="0"/>
              </a:rPr>
              <a:t>de la infraestructura y red de comunicaciones con que cuenta la ESPE, y todas sus extensiones, este análisis determinará si la misma soportará el canal de TV para la ESPE en caso de no recomendar la infraestructura requerida para la red de </a:t>
            </a:r>
            <a:r>
              <a:rPr lang="es-EC" dirty="0" smtClean="0">
                <a:solidFill>
                  <a:srgbClr val="000000"/>
                </a:solidFill>
                <a:latin typeface="Times New Roman" panose="02020603050405020304" pitchFamily="18" charset="0"/>
                <a:ea typeface="Times New Roman" panose="02020603050405020304" pitchFamily="18" charset="0"/>
              </a:rPr>
              <a:t>TDT. </a:t>
            </a:r>
            <a:endParaRPr lang="es-EC" sz="1050" dirty="0">
              <a:solidFill>
                <a:srgbClr val="000000"/>
              </a:solidFill>
              <a:latin typeface="Arial" panose="020B0604020202020204" pitchFamily="34" charset="0"/>
              <a:ea typeface="Times New Roman" panose="02020603050405020304" pitchFamily="18" charset="0"/>
            </a:endParaRPr>
          </a:p>
        </p:txBody>
      </p:sp>
      <p:sp>
        <p:nvSpPr>
          <p:cNvPr id="6" name="Rectángulo 5"/>
          <p:cNvSpPr/>
          <p:nvPr/>
        </p:nvSpPr>
        <p:spPr>
          <a:xfrm>
            <a:off x="280552" y="5070459"/>
            <a:ext cx="10432473" cy="923330"/>
          </a:xfrm>
          <a:prstGeom prst="rect">
            <a:avLst/>
          </a:prstGeom>
        </p:spPr>
        <p:txBody>
          <a:bodyPr wrap="square">
            <a:spAutoFit/>
          </a:bodyPr>
          <a:lstStyle/>
          <a:p>
            <a:pPr marL="637540" indent="-273685" algn="just">
              <a:lnSpc>
                <a:spcPct val="150000"/>
              </a:lnSpc>
              <a:spcAft>
                <a:spcPts val="0"/>
              </a:spcAft>
            </a:pPr>
            <a:r>
              <a:rPr lang="es-EC" dirty="0" smtClean="0">
                <a:solidFill>
                  <a:srgbClr val="000000"/>
                </a:solidFill>
                <a:latin typeface="Times New Roman" panose="02020603050405020304" pitchFamily="18" charset="0"/>
                <a:ea typeface="Times New Roman" panose="02020603050405020304" pitchFamily="18" charset="0"/>
              </a:rPr>
              <a:t>	Este </a:t>
            </a:r>
            <a:r>
              <a:rPr lang="es-EC" dirty="0">
                <a:solidFill>
                  <a:srgbClr val="000000"/>
                </a:solidFill>
                <a:latin typeface="Times New Roman" panose="02020603050405020304" pitchFamily="18" charset="0"/>
                <a:ea typeface="Times New Roman" panose="02020603050405020304" pitchFamily="18" charset="0"/>
              </a:rPr>
              <a:t>estudio permitirá investigar y determinar las técnicas de transporte de audio y video más adecuadas a través de las redes y los equipos con que cuenta la ESPE y extensiones para su futura implementación.</a:t>
            </a:r>
            <a:endParaRPr lang="es-EC" sz="1050" dirty="0">
              <a:solidFill>
                <a:srgbClr val="000000"/>
              </a:solidFill>
              <a:latin typeface="Arial" panose="020B0604020202020204" pitchFamily="34" charset="0"/>
              <a:ea typeface="Times New Roman" panose="02020603050405020304" pitchFamily="18" charset="0"/>
            </a:endParaRPr>
          </a:p>
        </p:txBody>
      </p:sp>
      <p:sp>
        <p:nvSpPr>
          <p:cNvPr id="7" name="Rectángulo 6"/>
          <p:cNvSpPr/>
          <p:nvPr/>
        </p:nvSpPr>
        <p:spPr>
          <a:xfrm>
            <a:off x="280551" y="3430912"/>
            <a:ext cx="10432473" cy="1338828"/>
          </a:xfrm>
          <a:prstGeom prst="rect">
            <a:avLst/>
          </a:prstGeom>
        </p:spPr>
        <p:txBody>
          <a:bodyPr wrap="square">
            <a:spAutoFit/>
          </a:bodyPr>
          <a:lstStyle/>
          <a:p>
            <a:pPr marL="637540" indent="-273685" algn="just">
              <a:lnSpc>
                <a:spcPct val="150000"/>
              </a:lnSpc>
              <a:spcAft>
                <a:spcPts val="0"/>
              </a:spcAft>
            </a:pPr>
            <a:r>
              <a:rPr lang="es-EC" dirty="0" smtClean="0">
                <a:solidFill>
                  <a:srgbClr val="000000"/>
                </a:solidFill>
                <a:latin typeface="Times New Roman" panose="02020603050405020304" pitchFamily="18" charset="0"/>
                <a:ea typeface="Times New Roman" panose="02020603050405020304" pitchFamily="18" charset="0"/>
              </a:rPr>
              <a:t>	La </a:t>
            </a:r>
            <a:r>
              <a:rPr lang="es-EC" dirty="0">
                <a:solidFill>
                  <a:srgbClr val="000000"/>
                </a:solidFill>
                <a:latin typeface="Times New Roman" panose="02020603050405020304" pitchFamily="18" charset="0"/>
                <a:ea typeface="Times New Roman" panose="02020603050405020304" pitchFamily="18" charset="0"/>
              </a:rPr>
              <a:t>segunda parte es determinar </a:t>
            </a:r>
            <a:r>
              <a:rPr lang="es-EC" dirty="0" smtClean="0">
                <a:solidFill>
                  <a:srgbClr val="000000"/>
                </a:solidFill>
                <a:latin typeface="Times New Roman" panose="02020603050405020304" pitchFamily="18" charset="0"/>
                <a:ea typeface="Times New Roman" panose="02020603050405020304" pitchFamily="18" charset="0"/>
              </a:rPr>
              <a:t>cuales son los </a:t>
            </a:r>
            <a:r>
              <a:rPr lang="es-EC" dirty="0">
                <a:solidFill>
                  <a:srgbClr val="000000"/>
                </a:solidFill>
                <a:latin typeface="Times New Roman" panose="02020603050405020304" pitchFamily="18" charset="0"/>
                <a:ea typeface="Times New Roman" panose="02020603050405020304" pitchFamily="18" charset="0"/>
              </a:rPr>
              <a:t>requerimientos mínimos de ancho de banda que se necesitarán para diseño de la red de contribución de TDT desde la sede principal hasta cada una de las diferentes extensiones. </a:t>
            </a:r>
            <a:endParaRPr lang="es-EC" sz="1050" dirty="0">
              <a:solidFill>
                <a:srgbClr val="00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61337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CuadroTexto 3"/>
          <p:cNvSpPr txBox="1"/>
          <p:nvPr/>
        </p:nvSpPr>
        <p:spPr>
          <a:xfrm>
            <a:off x="2302137" y="295524"/>
            <a:ext cx="7207623" cy="523220"/>
          </a:xfrm>
          <a:prstGeom prst="rect">
            <a:avLst/>
          </a:prstGeom>
          <a:noFill/>
        </p:spPr>
        <p:txBody>
          <a:bodyPr wrap="square" rtlCol="0">
            <a:spAutoFit/>
          </a:bodyPr>
          <a:lstStyle/>
          <a:p>
            <a:r>
              <a:rPr lang="es-ES" sz="2800" b="1" dirty="0" smtClean="0">
                <a:solidFill>
                  <a:srgbClr val="000000"/>
                </a:solidFill>
                <a:latin typeface="Times New Roman" panose="02020603050405020304" pitchFamily="18" charset="0"/>
                <a:cs typeface="Times New Roman" panose="02020603050405020304" pitchFamily="18" charset="0"/>
              </a:rPr>
              <a:t>CONCLUSIONES Y RECOMENDACIONES</a:t>
            </a:r>
            <a:endParaRPr lang="es-EC" sz="2800" dirty="0"/>
          </a:p>
        </p:txBody>
      </p:sp>
      <p:sp>
        <p:nvSpPr>
          <p:cNvPr id="5" name="Rectángulo 4"/>
          <p:cNvSpPr/>
          <p:nvPr/>
        </p:nvSpPr>
        <p:spPr>
          <a:xfrm>
            <a:off x="1164553" y="868349"/>
            <a:ext cx="2710999" cy="369332"/>
          </a:xfrm>
          <a:prstGeom prst="rect">
            <a:avLst/>
          </a:prstGeom>
        </p:spPr>
        <p:txBody>
          <a:bodyPr wrap="none">
            <a:spAutoFit/>
          </a:bodyPr>
          <a:lstStyle/>
          <a:p>
            <a:r>
              <a:rPr lang="es-ES" b="1" dirty="0" smtClean="0">
                <a:solidFill>
                  <a:srgbClr val="000000"/>
                </a:solidFill>
                <a:latin typeface="Times New Roman" panose="02020603050405020304" pitchFamily="18" charset="0"/>
                <a:cs typeface="Times New Roman" panose="02020603050405020304" pitchFamily="18" charset="0"/>
              </a:rPr>
              <a:t>RECOMENDACIONES</a:t>
            </a:r>
            <a:endParaRPr lang="es-EC" dirty="0"/>
          </a:p>
        </p:txBody>
      </p:sp>
      <p:sp>
        <p:nvSpPr>
          <p:cNvPr id="6" name="Rectángulo 5"/>
          <p:cNvSpPr/>
          <p:nvPr/>
        </p:nvSpPr>
        <p:spPr>
          <a:xfrm>
            <a:off x="732938" y="1342267"/>
            <a:ext cx="8759600" cy="4455066"/>
          </a:xfrm>
          <a:prstGeom prst="rect">
            <a:avLst/>
          </a:prstGeom>
        </p:spPr>
        <p:txBody>
          <a:bodyPr wrap="square">
            <a:spAutoFit/>
          </a:bodyPr>
          <a:lstStyle/>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Generar </a:t>
            </a:r>
            <a:r>
              <a:rPr lang="es-EC" sz="2000" dirty="0">
                <a:latin typeface="Times New Roman" panose="02020603050405020304" pitchFamily="18" charset="0"/>
                <a:cs typeface="Times New Roman" panose="02020603050405020304" pitchFamily="18" charset="0"/>
              </a:rPr>
              <a:t>un servidor de </a:t>
            </a:r>
            <a:r>
              <a:rPr lang="es-EC" sz="2000" dirty="0" err="1">
                <a:latin typeface="Times New Roman" panose="02020603050405020304" pitchFamily="18" charset="0"/>
                <a:cs typeface="Times New Roman" panose="02020603050405020304" pitchFamily="18" charset="0"/>
              </a:rPr>
              <a:t>Streaming</a:t>
            </a:r>
            <a:r>
              <a:rPr lang="es-EC" sz="2000" dirty="0">
                <a:latin typeface="Times New Roman" panose="02020603050405020304" pitchFamily="18" charset="0"/>
                <a:cs typeface="Times New Roman" panose="02020603050405020304" pitchFamily="18" charset="0"/>
              </a:rPr>
              <a:t> </a:t>
            </a:r>
            <a:r>
              <a:rPr lang="es-EC" sz="2000" dirty="0" err="1">
                <a:latin typeface="Times New Roman" panose="02020603050405020304" pitchFamily="18" charset="0"/>
                <a:cs typeface="Times New Roman" panose="02020603050405020304" pitchFamily="18" charset="0"/>
              </a:rPr>
              <a:t>Broadcast</a:t>
            </a:r>
            <a:r>
              <a:rPr lang="es-EC" sz="2000" dirty="0">
                <a:latin typeface="Times New Roman" panose="02020603050405020304" pitchFamily="18" charset="0"/>
                <a:cs typeface="Times New Roman" panose="02020603050405020304" pitchFamily="18" charset="0"/>
              </a:rPr>
              <a:t> o </a:t>
            </a:r>
            <a:r>
              <a:rPr lang="es-EC" sz="2000" dirty="0" err="1">
                <a:latin typeface="Times New Roman" panose="02020603050405020304" pitchFamily="18" charset="0"/>
                <a:cs typeface="Times New Roman" panose="02020603050405020304" pitchFamily="18" charset="0"/>
              </a:rPr>
              <a:t>Unicast</a:t>
            </a:r>
            <a:r>
              <a:rPr lang="es-EC" sz="2000" dirty="0">
                <a:latin typeface="Times New Roman" panose="02020603050405020304" pitchFamily="18" charset="0"/>
                <a:cs typeface="Times New Roman" panose="02020603050405020304" pitchFamily="18" charset="0"/>
              </a:rPr>
              <a:t>, </a:t>
            </a:r>
            <a:r>
              <a:rPr lang="es-EC" sz="2000" dirty="0" err="1" smtClean="0">
                <a:latin typeface="Times New Roman" panose="02020603050405020304" pitchFamily="18" charset="0"/>
                <a:cs typeface="Times New Roman" panose="02020603050405020304" pitchFamily="18" charset="0"/>
              </a:rPr>
              <a:t>etc</a:t>
            </a:r>
            <a:r>
              <a:rPr lang="es-EC" sz="2000" dirty="0" smtClean="0">
                <a:latin typeface="Times New Roman" panose="02020603050405020304" pitchFamily="18" charset="0"/>
                <a:cs typeface="Times New Roman" panose="02020603050405020304" pitchFamily="18" charset="0"/>
              </a:rPr>
              <a:t>, de alto rendimiento, para el canal de TV digital de la ESPE.</a:t>
            </a:r>
          </a:p>
          <a:p>
            <a:pPr marL="285750" indent="-285750" algn="just">
              <a:buFont typeface="Arial" panose="020B0604020202020204" pitchFamily="34" charset="0"/>
              <a:buChar char="•"/>
            </a:pPr>
            <a:endParaRPr lang="es-EC"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La </a:t>
            </a:r>
            <a:r>
              <a:rPr lang="es-EC" sz="2000" dirty="0" smtClean="0">
                <a:latin typeface="Times New Roman" panose="02020603050405020304" pitchFamily="18" charset="0"/>
                <a:cs typeface="Times New Roman" panose="02020603050405020304" pitchFamily="18" charset="0"/>
              </a:rPr>
              <a:t>emulación en futuras investigaciones permitirá trabajar con diferentes equipos determinando un mejor rendimiento de trasmisión de audio video y recomendar de forma segura la compra de dichos equipos y no tener inversiones infructuosas de alto riesgo.</a:t>
            </a:r>
          </a:p>
          <a:p>
            <a:pPr marL="285750" indent="-285750" algn="just">
              <a:buFont typeface="Arial" panose="020B0604020202020204" pitchFamily="34" charset="0"/>
              <a:buChar char="•"/>
            </a:pPr>
            <a:endParaRPr lang="es-EC" sz="1050"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Utilizar software de tecnología de optimización </a:t>
            </a:r>
            <a:r>
              <a:rPr lang="es-EC" sz="2000" dirty="0" smtClean="0">
                <a:latin typeface="Times New Roman" panose="02020603050405020304" pitchFamily="18" charset="0"/>
                <a:cs typeface="Times New Roman" panose="02020603050405020304" pitchFamily="18" charset="0"/>
              </a:rPr>
              <a:t>de ruteo en la red MPLS de la ESPE, ya que permiten reducir </a:t>
            </a:r>
            <a:r>
              <a:rPr lang="es-ES" altLang="es-EC" sz="2000" dirty="0">
                <a:latin typeface="Times New Roman" panose="02020603050405020304" pitchFamily="18" charset="0"/>
                <a:cs typeface="Times New Roman" panose="02020603050405020304" pitchFamily="18" charset="0"/>
              </a:rPr>
              <a:t>la latencia del tráfico </a:t>
            </a:r>
            <a:r>
              <a:rPr lang="es-ES" altLang="es-EC" sz="2000" dirty="0" smtClean="0">
                <a:latin typeface="Times New Roman" panose="02020603050405020304" pitchFamily="18" charset="0"/>
                <a:cs typeface="Times New Roman" panose="02020603050405020304" pitchFamily="18" charset="0"/>
              </a:rPr>
              <a:t>hasta en </a:t>
            </a:r>
            <a:r>
              <a:rPr lang="es-ES" altLang="es-EC" sz="2000" dirty="0">
                <a:latin typeface="Times New Roman" panose="02020603050405020304" pitchFamily="18" charset="0"/>
                <a:cs typeface="Times New Roman" panose="02020603050405020304" pitchFamily="18" charset="0"/>
              </a:rPr>
              <a:t>un 44 </a:t>
            </a:r>
            <a:r>
              <a:rPr lang="es-ES" altLang="es-EC" sz="2000" dirty="0" smtClean="0">
                <a:latin typeface="Times New Roman" panose="02020603050405020304" pitchFamily="18" charset="0"/>
                <a:cs typeface="Times New Roman" panose="02020603050405020304" pitchFamily="18" charset="0"/>
              </a:rPr>
              <a:t>% sin tener que cambiar la </a:t>
            </a:r>
            <a:r>
              <a:rPr lang="es-ES" altLang="es-EC" sz="2000" dirty="0" smtClean="0">
                <a:latin typeface="Times New Roman" panose="02020603050405020304" pitchFamily="18" charset="0"/>
                <a:cs typeface="Times New Roman" panose="02020603050405020304" pitchFamily="18" charset="0"/>
              </a:rPr>
              <a:t>configuración.</a:t>
            </a:r>
            <a:endParaRPr lang="es-EC"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sz="12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Para trabajos futuros se podría recomendar utilizar el emulador GNS3 para probar algoritmos de ingeniera de tráfico mejorando </a:t>
            </a:r>
            <a:r>
              <a:rPr lang="es-EC" sz="2000" dirty="0" smtClean="0">
                <a:latin typeface="Times New Roman" panose="02020603050405020304" pitchFamily="18" charset="0"/>
                <a:cs typeface="Times New Roman" panose="02020603050405020304" pitchFamily="18" charset="0"/>
              </a:rPr>
              <a:t>así </a:t>
            </a:r>
            <a:r>
              <a:rPr lang="es-EC" sz="2000" dirty="0" smtClean="0">
                <a:latin typeface="Times New Roman" panose="02020603050405020304" pitchFamily="18" charset="0"/>
                <a:cs typeface="Times New Roman" panose="02020603050405020304" pitchFamily="18" charset="0"/>
              </a:rPr>
              <a:t>el rendimiento de las redes MPLS.</a:t>
            </a:r>
            <a:endParaRPr lang="es-ES"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922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13" name="CuadroTexto 12"/>
          <p:cNvSpPr txBox="1"/>
          <p:nvPr/>
        </p:nvSpPr>
        <p:spPr>
          <a:xfrm>
            <a:off x="1372358" y="617359"/>
            <a:ext cx="2007281" cy="584775"/>
          </a:xfrm>
          <a:prstGeom prst="rect">
            <a:avLst/>
          </a:prstGeom>
          <a:noFill/>
        </p:spPr>
        <p:txBody>
          <a:bodyPr wrap="none" rtlCol="0">
            <a:spAutoFit/>
          </a:bodyPr>
          <a:lstStyle/>
          <a:p>
            <a:r>
              <a:rPr lang="es-E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Objetivos:</a:t>
            </a:r>
            <a:endParaRPr lang="es-EC" sz="3200" dirty="0"/>
          </a:p>
        </p:txBody>
      </p:sp>
      <p:sp>
        <p:nvSpPr>
          <p:cNvPr id="14" name="CuadroTexto 13"/>
          <p:cNvSpPr txBox="1"/>
          <p:nvPr/>
        </p:nvSpPr>
        <p:spPr>
          <a:xfrm>
            <a:off x="1091657" y="1656345"/>
            <a:ext cx="9281465" cy="954107"/>
          </a:xfrm>
          <a:prstGeom prst="rect">
            <a:avLst/>
          </a:prstGeom>
          <a:noFill/>
        </p:spPr>
        <p:txBody>
          <a:bodyPr wrap="square" rtlCol="0">
            <a:spAutoFit/>
          </a:bodyPr>
          <a:lstStyle/>
          <a:p>
            <a:pPr algn="just"/>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Analizar el diseño actual de la red que posee la Universidad de la Fuerzas Armadas ESPE.</a:t>
            </a:r>
            <a:endParaRPr lang="es-EC" sz="2800" dirty="0"/>
          </a:p>
        </p:txBody>
      </p:sp>
      <p:sp>
        <p:nvSpPr>
          <p:cNvPr id="16" name="CuadroTexto 15"/>
          <p:cNvSpPr txBox="1"/>
          <p:nvPr/>
        </p:nvSpPr>
        <p:spPr>
          <a:xfrm>
            <a:off x="1091657" y="4467245"/>
            <a:ext cx="9036916" cy="954107"/>
          </a:xfrm>
          <a:prstGeom prst="rect">
            <a:avLst/>
          </a:prstGeom>
          <a:noFill/>
        </p:spPr>
        <p:txBody>
          <a:bodyPr wrap="square" rtlCol="0">
            <a:spAutoFit/>
          </a:bodyPr>
          <a:lstStyle/>
          <a:p>
            <a:pPr algn="just"/>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Proponer un diseño de red de contribución TV digital para la </a:t>
            </a:r>
            <a:r>
              <a:rPr lang="es-E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Universidad que sea solida, confiable y robusta.</a:t>
            </a:r>
            <a:endParaRPr lang="es-EC" sz="2800" dirty="0"/>
          </a:p>
        </p:txBody>
      </p:sp>
      <p:sp>
        <p:nvSpPr>
          <p:cNvPr id="8" name="CuadroTexto 7"/>
          <p:cNvSpPr txBox="1"/>
          <p:nvPr/>
        </p:nvSpPr>
        <p:spPr>
          <a:xfrm>
            <a:off x="1091657" y="2758602"/>
            <a:ext cx="9281465" cy="1384995"/>
          </a:xfrm>
          <a:prstGeom prst="rect">
            <a:avLst/>
          </a:prstGeom>
          <a:noFill/>
        </p:spPr>
        <p:txBody>
          <a:bodyPr wrap="square" rtlCol="0">
            <a:spAutoFit/>
          </a:bodyPr>
          <a:lstStyle/>
          <a:p>
            <a:pPr algn="just"/>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Determinar si la infraestructura tecnológica de la red que posee la Universidad de la Fuerzas Armadas ESPE, permite implementar TV digital. </a:t>
            </a:r>
            <a:endParaRPr lang="es-EC" sz="2800" dirty="0"/>
          </a:p>
        </p:txBody>
      </p:sp>
    </p:spTree>
    <p:extLst>
      <p:ext uri="{BB962C8B-B14F-4D97-AF65-F5344CB8AC3E}">
        <p14:creationId xmlns:p14="http://schemas.microsoft.com/office/powerpoint/2010/main" val="4007048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5" name="Rectángulo 4"/>
          <p:cNvSpPr/>
          <p:nvPr/>
        </p:nvSpPr>
        <p:spPr>
          <a:xfrm>
            <a:off x="1011382" y="1134450"/>
            <a:ext cx="9618518" cy="1615827"/>
          </a:xfrm>
          <a:prstGeom prst="rect">
            <a:avLst/>
          </a:prstGeom>
        </p:spPr>
        <p:txBody>
          <a:bodyPr wrap="square">
            <a:spAutoFit/>
          </a:bodyPr>
          <a:lstStyle/>
          <a:p>
            <a:pPr algn="just">
              <a:lnSpc>
                <a:spcPct val="150000"/>
              </a:lnSpc>
              <a:spcAft>
                <a:spcPts val="0"/>
              </a:spcAft>
            </a:pPr>
            <a:r>
              <a:rPr lang="es-EC" sz="2200" dirty="0" smtClean="0">
                <a:solidFill>
                  <a:srgbClr val="000000"/>
                </a:solidFill>
                <a:latin typeface="Times New Roman" panose="02020603050405020304" pitchFamily="18" charset="0"/>
                <a:ea typeface="Times New Roman" panose="02020603050405020304" pitchFamily="18" charset="0"/>
              </a:rPr>
              <a:t>Es la combinación de soluciones tecnológicas que ofrecen la trasmisión y recepción de imágenes en movimiento, sonidos y datos en un flujo de señales digitales por medio de repetidores terrestres (Olmedo, Mena, Acosta, Paredes, 2015).</a:t>
            </a:r>
            <a:endParaRPr lang="es-EC" sz="2200" dirty="0">
              <a:solidFill>
                <a:srgbClr val="000000"/>
              </a:solidFill>
              <a:latin typeface="Arial" panose="020B0604020202020204" pitchFamily="34" charset="0"/>
              <a:ea typeface="Times New Roman" panose="02020603050405020304" pitchFamily="18" charset="0"/>
            </a:endParaRPr>
          </a:p>
        </p:txBody>
      </p:sp>
      <p:sp>
        <p:nvSpPr>
          <p:cNvPr id="10" name="CuadroTexto 9"/>
          <p:cNvSpPr txBox="1"/>
          <p:nvPr/>
        </p:nvSpPr>
        <p:spPr>
          <a:xfrm>
            <a:off x="2545773" y="274009"/>
            <a:ext cx="6400799" cy="523220"/>
          </a:xfrm>
          <a:prstGeom prst="rect">
            <a:avLst/>
          </a:prstGeom>
          <a:noFill/>
        </p:spPr>
        <p:txBody>
          <a:bodyPr wrap="square" rtlCol="0">
            <a:spAutoFit/>
          </a:bodyPr>
          <a:lstStyle/>
          <a:p>
            <a:r>
              <a:rPr lang="es-ES"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TELEVISIÓN DIGITAL TERRESTRE</a:t>
            </a:r>
            <a:endParaRPr lang="es-EC" sz="2800" dirty="0"/>
          </a:p>
        </p:txBody>
      </p:sp>
      <p:graphicFrame>
        <p:nvGraphicFramePr>
          <p:cNvPr id="13" name="Tabla 12"/>
          <p:cNvGraphicFramePr>
            <a:graphicFrameLocks noGrp="1"/>
          </p:cNvGraphicFramePr>
          <p:nvPr>
            <p:extLst>
              <p:ext uri="{D42A27DB-BD31-4B8C-83A1-F6EECF244321}">
                <p14:modId xmlns:p14="http://schemas.microsoft.com/office/powerpoint/2010/main" val="4285241831"/>
              </p:ext>
            </p:extLst>
          </p:nvPr>
        </p:nvGraphicFramePr>
        <p:xfrm>
          <a:off x="765464" y="3087498"/>
          <a:ext cx="10041082" cy="3388822"/>
        </p:xfrm>
        <a:graphic>
          <a:graphicData uri="http://schemas.openxmlformats.org/drawingml/2006/table">
            <a:tbl>
              <a:tblPr firstRow="1" bandRow="1">
                <a:tableStyleId>{5C22544A-7EE6-4342-B048-85BDC9FD1C3A}</a:tableStyleId>
              </a:tblPr>
              <a:tblGrid>
                <a:gridCol w="2784560"/>
                <a:gridCol w="7256522"/>
              </a:tblGrid>
              <a:tr h="373922">
                <a:tc>
                  <a:txBody>
                    <a:bodyPr/>
                    <a:lstStyle/>
                    <a:p>
                      <a:pPr algn="ctr"/>
                      <a:r>
                        <a:rPr lang="es-EC" sz="1800" dirty="0" smtClean="0">
                          <a:latin typeface="Times New Roman" panose="02020603050405020304" pitchFamily="18" charset="0"/>
                          <a:cs typeface="Times New Roman" panose="02020603050405020304" pitchFamily="18" charset="0"/>
                        </a:rPr>
                        <a:t>Estándar</a:t>
                      </a:r>
                      <a:endParaRPr lang="es-EC" sz="1800" dirty="0">
                        <a:latin typeface="Times New Roman" panose="02020603050405020304" pitchFamily="18" charset="0"/>
                        <a:cs typeface="Times New Roman" panose="02020603050405020304" pitchFamily="18" charset="0"/>
                      </a:endParaRPr>
                    </a:p>
                  </a:txBody>
                  <a:tcPr/>
                </a:tc>
                <a:tc>
                  <a:txBody>
                    <a:bodyPr/>
                    <a:lstStyle/>
                    <a:p>
                      <a:pPr algn="ctr"/>
                      <a:r>
                        <a:rPr lang="es-EC" sz="1800" dirty="0" smtClean="0">
                          <a:latin typeface="Times New Roman" panose="02020603050405020304" pitchFamily="18" charset="0"/>
                          <a:cs typeface="Times New Roman" panose="02020603050405020304" pitchFamily="18" charset="0"/>
                        </a:rPr>
                        <a:t>Característica</a:t>
                      </a:r>
                      <a:endParaRPr lang="es-EC" sz="1800" dirty="0">
                        <a:latin typeface="Times New Roman" panose="02020603050405020304" pitchFamily="18" charset="0"/>
                        <a:cs typeface="Times New Roman" panose="02020603050405020304" pitchFamily="18" charset="0"/>
                      </a:endParaRPr>
                    </a:p>
                  </a:txBody>
                  <a:tcPr/>
                </a:tc>
              </a:tr>
              <a:tr h="661555">
                <a:tc>
                  <a:txBody>
                    <a:bodyPr/>
                    <a:lstStyle/>
                    <a:p>
                      <a:r>
                        <a:rPr lang="es-EC" sz="1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ATSC</a:t>
                      </a:r>
                      <a:endParaRPr lang="es-EC" sz="1800" dirty="0">
                        <a:latin typeface="Times New Roman" panose="02020603050405020304" pitchFamily="18" charset="0"/>
                        <a:cs typeface="Times New Roman" panose="02020603050405020304" pitchFamily="18" charset="0"/>
                      </a:endParaRPr>
                    </a:p>
                  </a:txBody>
                  <a:tcPr/>
                </a:tc>
                <a:tc>
                  <a:txBody>
                    <a:bodyPr/>
                    <a:lstStyle/>
                    <a:p>
                      <a:r>
                        <a:rPr lang="es-EC" sz="1800" dirty="0" smtClean="0">
                          <a:latin typeface="Times New Roman" panose="02020603050405020304" pitchFamily="18" charset="0"/>
                          <a:cs typeface="Times New Roman" panose="02020603050405020304" pitchFamily="18" charset="0"/>
                        </a:rPr>
                        <a:t>Estándar americano</a:t>
                      </a:r>
                      <a:r>
                        <a:rPr lang="es-EC" sz="1800" baseline="0" dirty="0" smtClean="0">
                          <a:latin typeface="Times New Roman" panose="02020603050405020304" pitchFamily="18" charset="0"/>
                          <a:cs typeface="Times New Roman" panose="02020603050405020304" pitchFamily="18" charset="0"/>
                        </a:rPr>
                        <a:t> con velocidades de transferencia de datos fija de 19,4 Mbps</a:t>
                      </a:r>
                      <a:endParaRPr lang="es-EC" sz="1800" dirty="0">
                        <a:latin typeface="Times New Roman" panose="02020603050405020304" pitchFamily="18" charset="0"/>
                        <a:cs typeface="Times New Roman" panose="02020603050405020304" pitchFamily="18" charset="0"/>
                      </a:endParaRPr>
                    </a:p>
                  </a:txBody>
                  <a:tcPr/>
                </a:tc>
              </a:tr>
              <a:tr h="66155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DVB-T</a:t>
                      </a:r>
                      <a:endParaRPr lang="es-EC" sz="1800" dirty="0">
                        <a:latin typeface="Times New Roman" panose="02020603050405020304" pitchFamily="18" charset="0"/>
                        <a:cs typeface="Times New Roman" panose="02020603050405020304" pitchFamily="18" charset="0"/>
                      </a:endParaRPr>
                    </a:p>
                  </a:txBody>
                  <a:tcPr/>
                </a:tc>
                <a:tc>
                  <a:txBody>
                    <a:bodyPr/>
                    <a:lstStyle/>
                    <a:p>
                      <a:pPr marL="0" algn="l" defTabSz="457200" rtl="0" eaLnBrk="1" latinLnBrk="0" hangingPunct="1"/>
                      <a:r>
                        <a:rPr lang="es-EC" sz="1800" kern="1200" dirty="0" smtClean="0">
                          <a:solidFill>
                            <a:schemeClr val="dk1"/>
                          </a:solidFill>
                          <a:latin typeface="Times New Roman" panose="02020603050405020304" pitchFamily="18" charset="0"/>
                          <a:ea typeface="+mn-ea"/>
                          <a:cs typeface="Times New Roman" panose="02020603050405020304" pitchFamily="18" charset="0"/>
                        </a:rPr>
                        <a:t>Estándar</a:t>
                      </a:r>
                      <a:r>
                        <a:rPr lang="es-EC" sz="1800" kern="1200" baseline="0" dirty="0" smtClean="0">
                          <a:solidFill>
                            <a:schemeClr val="dk1"/>
                          </a:solidFill>
                          <a:latin typeface="Times New Roman" panose="02020603050405020304" pitchFamily="18" charset="0"/>
                          <a:ea typeface="+mn-ea"/>
                          <a:cs typeface="Times New Roman" panose="02020603050405020304" pitchFamily="18" charset="0"/>
                        </a:rPr>
                        <a:t> E</a:t>
                      </a:r>
                      <a:r>
                        <a:rPr lang="es-EC" sz="1800" kern="1200" dirty="0" smtClean="0">
                          <a:solidFill>
                            <a:schemeClr val="dk1"/>
                          </a:solidFill>
                          <a:latin typeface="Times New Roman" panose="02020603050405020304" pitchFamily="18" charset="0"/>
                          <a:ea typeface="+mn-ea"/>
                          <a:cs typeface="Times New Roman" panose="02020603050405020304" pitchFamily="18" charset="0"/>
                        </a:rPr>
                        <a:t>uropeo con </a:t>
                      </a:r>
                      <a:r>
                        <a:rPr lang="es-EC" sz="1800" baseline="0" dirty="0" smtClean="0">
                          <a:latin typeface="Times New Roman" panose="02020603050405020304" pitchFamily="18" charset="0"/>
                          <a:cs typeface="Times New Roman" panose="02020603050405020304" pitchFamily="18" charset="0"/>
                        </a:rPr>
                        <a:t>velocidades de transferencia de datos 4,98 y 31,67 Mbps</a:t>
                      </a:r>
                      <a:endParaRPr lang="es-EC" sz="1800" kern="1200" dirty="0">
                        <a:solidFill>
                          <a:schemeClr val="dk1"/>
                        </a:solidFill>
                        <a:latin typeface="Times New Roman" panose="02020603050405020304" pitchFamily="18" charset="0"/>
                        <a:ea typeface="+mn-ea"/>
                        <a:cs typeface="Times New Roman" panose="02020603050405020304" pitchFamily="18" charset="0"/>
                      </a:endParaRPr>
                    </a:p>
                  </a:txBody>
                  <a:tcPr/>
                </a:tc>
              </a:tr>
              <a:tr h="685950">
                <a:tc>
                  <a:txBody>
                    <a:bodyPr/>
                    <a:lstStyle/>
                    <a:p>
                      <a:r>
                        <a:rPr lang="es-EC" sz="1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DMB-T/H</a:t>
                      </a:r>
                      <a:endParaRPr lang="es-EC" sz="1800" dirty="0">
                        <a:latin typeface="Times New Roman" panose="02020603050405020304" pitchFamily="18" charset="0"/>
                        <a:cs typeface="Times New Roman" panose="02020603050405020304" pitchFamily="18" charset="0"/>
                      </a:endParaRPr>
                    </a:p>
                  </a:txBody>
                  <a:tcPr/>
                </a:tc>
                <a:tc>
                  <a:txBody>
                    <a:bodyPr/>
                    <a:lstStyle/>
                    <a:p>
                      <a:pPr marL="0" algn="l" defTabSz="457200" rtl="0" eaLnBrk="1" latinLnBrk="0" hangingPunct="1"/>
                      <a:r>
                        <a:rPr lang="es-EC" sz="1800" kern="1200" dirty="0" smtClean="0">
                          <a:solidFill>
                            <a:schemeClr val="dk1"/>
                          </a:solidFill>
                          <a:latin typeface="Times New Roman" panose="02020603050405020304" pitchFamily="18" charset="0"/>
                          <a:ea typeface="+mn-ea"/>
                          <a:cs typeface="Times New Roman" panose="02020603050405020304" pitchFamily="18" charset="0"/>
                        </a:rPr>
                        <a:t>Estándar  usado en China, Hong Kong, Macao y Cuba, con velocidades de transferencia de datos 4,813 a 32,48 Mbps.</a:t>
                      </a:r>
                      <a:endParaRPr lang="es-EC" sz="1800" kern="1200" dirty="0">
                        <a:solidFill>
                          <a:schemeClr val="dk1"/>
                        </a:solidFill>
                        <a:latin typeface="Times New Roman" panose="02020603050405020304" pitchFamily="18" charset="0"/>
                        <a:ea typeface="+mn-ea"/>
                        <a:cs typeface="Times New Roman" panose="02020603050405020304" pitchFamily="18" charset="0"/>
                      </a:endParaRPr>
                    </a:p>
                  </a:txBody>
                  <a:tcPr/>
                </a:tc>
              </a:tr>
              <a:tr h="330778">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effectLst/>
                          <a:latin typeface="Times New Roman" panose="02020603050405020304" pitchFamily="18" charset="0"/>
                          <a:ea typeface="+mn-ea"/>
                          <a:cs typeface="Times New Roman" panose="02020603050405020304" pitchFamily="18" charset="0"/>
                        </a:rPr>
                        <a:t>ISDB-T</a:t>
                      </a:r>
                      <a:endParaRPr lang="es-EC" sz="18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Times New Roman" panose="02020603050405020304" pitchFamily="18" charset="0"/>
                          <a:ea typeface="+mn-ea"/>
                          <a:cs typeface="Times New Roman" panose="02020603050405020304" pitchFamily="18" charset="0"/>
                        </a:rPr>
                        <a:t>Estándar Japonés con velocidades de transferencia de datos 3.561 y 30.980 Mbps.  </a:t>
                      </a:r>
                      <a:endParaRPr lang="es-EC" sz="1800" kern="1200" dirty="0">
                        <a:solidFill>
                          <a:schemeClr val="dk1"/>
                        </a:solidFill>
                        <a:latin typeface="Times New Roman" panose="02020603050405020304" pitchFamily="18" charset="0"/>
                        <a:ea typeface="+mn-ea"/>
                        <a:cs typeface="Times New Roman" panose="02020603050405020304" pitchFamily="18" charset="0"/>
                      </a:endParaRPr>
                    </a:p>
                  </a:txBody>
                  <a:tcPr/>
                </a:tc>
              </a:tr>
              <a:tr h="330778">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s-EC" sz="1800" b="1" dirty="0" smtClean="0">
                          <a:latin typeface="Times New Roman" panose="02020603050405020304" pitchFamily="18" charset="0"/>
                          <a:cs typeface="Times New Roman" panose="02020603050405020304" pitchFamily="18" charset="0"/>
                        </a:rPr>
                        <a:t>ISDB-Tb</a:t>
                      </a:r>
                      <a:endParaRPr lang="es-EC" sz="1800" b="1"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Times New Roman" panose="02020603050405020304" pitchFamily="18" charset="0"/>
                          <a:ea typeface="+mn-ea"/>
                          <a:cs typeface="Times New Roman" panose="02020603050405020304" pitchFamily="18" charset="0"/>
                        </a:rPr>
                        <a:t>Estándar japonés versión Brasileña</a:t>
                      </a:r>
                      <a:r>
                        <a:rPr lang="es-EC" sz="1800" kern="1200" baseline="0" dirty="0" smtClean="0">
                          <a:solidFill>
                            <a:schemeClr val="dk1"/>
                          </a:solidFill>
                          <a:latin typeface="Times New Roman" panose="02020603050405020304" pitchFamily="18" charset="0"/>
                          <a:ea typeface="+mn-ea"/>
                          <a:cs typeface="Times New Roman" panose="02020603050405020304" pitchFamily="18" charset="0"/>
                        </a:rPr>
                        <a:t> (Ecuador marzo 2010)</a:t>
                      </a:r>
                      <a:endParaRPr lang="es-EC" sz="1800" kern="1200" dirty="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608626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rot="16200000">
            <a:off x="2801759" y="-430918"/>
            <a:ext cx="6090050" cy="8487786"/>
          </a:xfrm>
          <a:prstGeom prst="rect">
            <a:avLst/>
          </a:prstGeom>
        </p:spPr>
      </p:pic>
      <p:sp>
        <p:nvSpPr>
          <p:cNvPr id="5" name="CuadroTexto 4"/>
          <p:cNvSpPr txBox="1"/>
          <p:nvPr/>
        </p:nvSpPr>
        <p:spPr>
          <a:xfrm>
            <a:off x="3218329" y="244731"/>
            <a:ext cx="6400799" cy="523220"/>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RED TECNOLOGICA DE LA ESPE</a:t>
            </a:r>
          </a:p>
        </p:txBody>
      </p:sp>
    </p:spTree>
    <p:extLst>
      <p:ext uri="{BB962C8B-B14F-4D97-AF65-F5344CB8AC3E}">
        <p14:creationId xmlns:p14="http://schemas.microsoft.com/office/powerpoint/2010/main" val="2378207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tretch>
            <a:fillRect/>
          </a:stretch>
        </p:blipFill>
        <p:spPr>
          <a:xfrm rot="16200000">
            <a:off x="2903955" y="-522358"/>
            <a:ext cx="6186865" cy="8573846"/>
          </a:xfrm>
          <a:prstGeom prst="rect">
            <a:avLst/>
          </a:prstGeom>
        </p:spPr>
      </p:pic>
      <p:sp>
        <p:nvSpPr>
          <p:cNvPr id="5" name="CuadroTexto 4"/>
          <p:cNvSpPr txBox="1"/>
          <p:nvPr/>
        </p:nvSpPr>
        <p:spPr>
          <a:xfrm>
            <a:off x="3164541" y="147913"/>
            <a:ext cx="6400799" cy="523220"/>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RED TECNOLOGICA DE LA ESPE</a:t>
            </a:r>
          </a:p>
        </p:txBody>
      </p:sp>
    </p:spTree>
    <p:extLst>
      <p:ext uri="{BB962C8B-B14F-4D97-AF65-F5344CB8AC3E}">
        <p14:creationId xmlns:p14="http://schemas.microsoft.com/office/powerpoint/2010/main" val="483826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893806" y="767950"/>
            <a:ext cx="6174889" cy="6090049"/>
          </a:xfrm>
          <a:prstGeom prst="rect">
            <a:avLst/>
          </a:prstGeom>
          <a:noFill/>
          <a:ln>
            <a:noFill/>
          </a:ln>
        </p:spPr>
      </p:pic>
      <p:sp>
        <p:nvSpPr>
          <p:cNvPr id="5" name="CuadroTexto 4"/>
          <p:cNvSpPr txBox="1"/>
          <p:nvPr/>
        </p:nvSpPr>
        <p:spPr>
          <a:xfrm>
            <a:off x="3164540" y="147913"/>
            <a:ext cx="6400799" cy="523220"/>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RED </a:t>
            </a:r>
            <a:r>
              <a:rPr lang="es-EC" sz="2800" dirty="0" smtClean="0">
                <a:latin typeface="Times New Roman" panose="02020603050405020304" pitchFamily="18" charset="0"/>
                <a:cs typeface="Times New Roman" panose="02020603050405020304" pitchFamily="18" charset="0"/>
              </a:rPr>
              <a:t>TECNOLÓGICA </a:t>
            </a:r>
            <a:r>
              <a:rPr lang="es-EC" sz="2800" dirty="0">
                <a:latin typeface="Times New Roman" panose="02020603050405020304" pitchFamily="18" charset="0"/>
                <a:cs typeface="Times New Roman" panose="02020603050405020304" pitchFamily="18" charset="0"/>
              </a:rPr>
              <a:t>DE LA ESPE</a:t>
            </a:r>
          </a:p>
        </p:txBody>
      </p:sp>
    </p:spTree>
    <p:extLst>
      <p:ext uri="{BB962C8B-B14F-4D97-AF65-F5344CB8AC3E}">
        <p14:creationId xmlns:p14="http://schemas.microsoft.com/office/powerpoint/2010/main" val="3289848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4" name="CuadroTexto 3"/>
          <p:cNvSpPr txBox="1"/>
          <p:nvPr/>
        </p:nvSpPr>
        <p:spPr>
          <a:xfrm>
            <a:off x="3261360" y="237326"/>
            <a:ext cx="6400799" cy="523220"/>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RED </a:t>
            </a:r>
            <a:r>
              <a:rPr lang="es-EC" sz="2800" dirty="0" smtClean="0">
                <a:latin typeface="Times New Roman" panose="02020603050405020304" pitchFamily="18" charset="0"/>
                <a:cs typeface="Times New Roman" panose="02020603050405020304" pitchFamily="18" charset="0"/>
              </a:rPr>
              <a:t>TECNOLÓGICA </a:t>
            </a:r>
            <a:r>
              <a:rPr lang="es-EC" sz="2800" dirty="0">
                <a:latin typeface="Times New Roman" panose="02020603050405020304" pitchFamily="18" charset="0"/>
                <a:cs typeface="Times New Roman" panose="02020603050405020304" pitchFamily="18" charset="0"/>
              </a:rPr>
              <a:t>DE LA ESPE</a:t>
            </a:r>
          </a:p>
        </p:txBody>
      </p:sp>
      <p:graphicFrame>
        <p:nvGraphicFramePr>
          <p:cNvPr id="2" name="Tabla 1"/>
          <p:cNvGraphicFramePr>
            <a:graphicFrameLocks noGrp="1"/>
          </p:cNvGraphicFramePr>
          <p:nvPr>
            <p:extLst>
              <p:ext uri="{D42A27DB-BD31-4B8C-83A1-F6EECF244321}">
                <p14:modId xmlns:p14="http://schemas.microsoft.com/office/powerpoint/2010/main" val="1861547249"/>
              </p:ext>
            </p:extLst>
          </p:nvPr>
        </p:nvGraphicFramePr>
        <p:xfrm>
          <a:off x="1103852" y="997871"/>
          <a:ext cx="8128000" cy="4851400"/>
        </p:xfrm>
        <a:graphic>
          <a:graphicData uri="http://schemas.openxmlformats.org/drawingml/2006/table">
            <a:tbl>
              <a:tblPr firstRow="1" bandRow="1">
                <a:tableStyleId>{5C22544A-7EE6-4342-B048-85BDC9FD1C3A}</a:tableStyleId>
              </a:tblPr>
              <a:tblGrid>
                <a:gridCol w="2830456"/>
                <a:gridCol w="5297544"/>
              </a:tblGrid>
              <a:tr h="370840">
                <a:tc>
                  <a:txBody>
                    <a:bodyPr/>
                    <a:lstStyle/>
                    <a:p>
                      <a:r>
                        <a:rPr lang="es-EC" dirty="0" smtClean="0"/>
                        <a:t>Equipo </a:t>
                      </a:r>
                      <a:endParaRPr lang="es-EC" dirty="0"/>
                    </a:p>
                  </a:txBody>
                  <a:tcPr/>
                </a:tc>
                <a:tc>
                  <a:txBody>
                    <a:bodyPr/>
                    <a:lstStyle/>
                    <a:p>
                      <a:r>
                        <a:rPr lang="es-EC" dirty="0" smtClean="0"/>
                        <a:t>Característica</a:t>
                      </a:r>
                      <a:endParaRPr lang="es-EC" dirty="0"/>
                    </a:p>
                  </a:txBody>
                  <a:tcPr/>
                </a:tc>
              </a:tr>
              <a:tr h="370840">
                <a:tc>
                  <a:txBody>
                    <a:bodyPr/>
                    <a:lstStyle/>
                    <a:p>
                      <a:r>
                        <a:rPr lang="es-EC" sz="1800" kern="1200" dirty="0" smtClean="0">
                          <a:solidFill>
                            <a:schemeClr val="dk1"/>
                          </a:solidFill>
                          <a:effectLst/>
                          <a:latin typeface="+mn-lt"/>
                          <a:ea typeface="+mn-ea"/>
                          <a:cs typeface="+mn-cs"/>
                        </a:rPr>
                        <a:t>El </a:t>
                      </a:r>
                      <a:r>
                        <a:rPr lang="es-EC" sz="1800" kern="1200" dirty="0" err="1" smtClean="0">
                          <a:solidFill>
                            <a:schemeClr val="dk1"/>
                          </a:solidFill>
                          <a:effectLst/>
                          <a:latin typeface="+mn-lt"/>
                          <a:ea typeface="+mn-ea"/>
                          <a:cs typeface="+mn-cs"/>
                        </a:rPr>
                        <a:t>Router</a:t>
                      </a:r>
                      <a:r>
                        <a:rPr lang="es-EC" sz="1800" kern="1200" dirty="0" smtClean="0">
                          <a:solidFill>
                            <a:schemeClr val="dk1"/>
                          </a:solidFill>
                          <a:effectLst/>
                          <a:latin typeface="+mn-lt"/>
                          <a:ea typeface="+mn-ea"/>
                          <a:cs typeface="+mn-cs"/>
                        </a:rPr>
                        <a:t> Central 5500-EI </a:t>
                      </a:r>
                      <a:endParaRPr lang="es-EC" dirty="0"/>
                    </a:p>
                  </a:txBody>
                  <a:tcPr/>
                </a:tc>
                <a:tc>
                  <a:txBody>
                    <a:bodyPr/>
                    <a:lstStyle/>
                    <a:p>
                      <a:r>
                        <a:rPr lang="es-EC" sz="1800" kern="1200" dirty="0" smtClean="0">
                          <a:solidFill>
                            <a:schemeClr val="dk1"/>
                          </a:solidFill>
                          <a:effectLst/>
                          <a:latin typeface="+mn-lt"/>
                          <a:ea typeface="+mn-ea"/>
                          <a:cs typeface="+mn-cs"/>
                        </a:rPr>
                        <a:t>El equipo soporta 140 Mbps de salida a Internet.</a:t>
                      </a:r>
                    </a:p>
                    <a:p>
                      <a:r>
                        <a:rPr lang="es-EC" sz="1800" kern="1200" dirty="0" smtClean="0">
                          <a:solidFill>
                            <a:schemeClr val="dk1"/>
                          </a:solidFill>
                          <a:effectLst/>
                          <a:latin typeface="+mn-lt"/>
                          <a:ea typeface="+mn-ea"/>
                          <a:cs typeface="+mn-cs"/>
                        </a:rPr>
                        <a:t>Permite el manejo de </a:t>
                      </a:r>
                      <a:r>
                        <a:rPr lang="es-EC" sz="1800" kern="1200" dirty="0" err="1" smtClean="0">
                          <a:solidFill>
                            <a:schemeClr val="dk1"/>
                          </a:solidFill>
                          <a:effectLst/>
                          <a:latin typeface="+mn-lt"/>
                          <a:ea typeface="+mn-ea"/>
                          <a:cs typeface="+mn-cs"/>
                        </a:rPr>
                        <a:t>QoS</a:t>
                      </a:r>
                      <a:r>
                        <a:rPr lang="es-EC" sz="1800" kern="1200" dirty="0" smtClean="0">
                          <a:solidFill>
                            <a:schemeClr val="dk1"/>
                          </a:solidFill>
                          <a:effectLst/>
                          <a:latin typeface="+mn-lt"/>
                          <a:ea typeface="+mn-ea"/>
                          <a:cs typeface="+mn-cs"/>
                        </a:rPr>
                        <a:t>, en aplicaciones de voz, video, VPN, entre otras.</a:t>
                      </a:r>
                    </a:p>
                    <a:p>
                      <a:r>
                        <a:rPr lang="es-EC" sz="1800" kern="1200" dirty="0" smtClean="0">
                          <a:solidFill>
                            <a:schemeClr val="dk1"/>
                          </a:solidFill>
                          <a:effectLst/>
                          <a:latin typeface="+mn-lt"/>
                          <a:ea typeface="+mn-ea"/>
                          <a:cs typeface="+mn-cs"/>
                        </a:rPr>
                        <a:t>MPLS/BGP VPN</a:t>
                      </a:r>
                      <a:endParaRPr lang="es-EC" dirty="0"/>
                    </a:p>
                  </a:txBody>
                  <a:tcPr/>
                </a:tc>
              </a:tr>
              <a:tr h="370840">
                <a:tc>
                  <a:txBody>
                    <a:bodyPr/>
                    <a:lstStyle/>
                    <a:p>
                      <a:r>
                        <a:rPr lang="es-EC" sz="1800" kern="1200" dirty="0" err="1" smtClean="0">
                          <a:solidFill>
                            <a:schemeClr val="dk1"/>
                          </a:solidFill>
                          <a:effectLst/>
                          <a:latin typeface="+mn-lt"/>
                          <a:ea typeface="+mn-ea"/>
                          <a:cs typeface="+mn-cs"/>
                        </a:rPr>
                        <a:t>Switch</a:t>
                      </a:r>
                      <a:r>
                        <a:rPr lang="es-EC" sz="1800" kern="1200" dirty="0" smtClean="0">
                          <a:solidFill>
                            <a:schemeClr val="dk1"/>
                          </a:solidFill>
                          <a:effectLst/>
                          <a:latin typeface="+mn-lt"/>
                          <a:ea typeface="+mn-ea"/>
                          <a:cs typeface="+mn-cs"/>
                        </a:rPr>
                        <a:t> CORE 1 5500-EI SFP</a:t>
                      </a:r>
                      <a:endParaRPr lang="es-EC" dirty="0"/>
                    </a:p>
                  </a:txBody>
                  <a:tcPr/>
                </a:tc>
                <a:tc>
                  <a:txBody>
                    <a:bodyPr/>
                    <a:lstStyle/>
                    <a:p>
                      <a:r>
                        <a:rPr lang="es-EC" sz="1800" kern="1200" dirty="0" smtClean="0">
                          <a:solidFill>
                            <a:schemeClr val="dk1"/>
                          </a:solidFill>
                          <a:effectLst/>
                          <a:latin typeface="+mn-lt"/>
                          <a:ea typeface="+mn-ea"/>
                          <a:cs typeface="+mn-cs"/>
                        </a:rPr>
                        <a:t>Enrutamiento capa 3 a capa 2.</a:t>
                      </a:r>
                    </a:p>
                    <a:p>
                      <a:pPr lvl="0"/>
                      <a:r>
                        <a:rPr lang="es-EC" sz="1800" kern="1200" dirty="0" smtClean="0">
                          <a:solidFill>
                            <a:schemeClr val="dk1"/>
                          </a:solidFill>
                          <a:effectLst/>
                          <a:latin typeface="+mn-lt"/>
                          <a:ea typeface="+mn-ea"/>
                          <a:cs typeface="+mn-cs"/>
                        </a:rPr>
                        <a:t>Enrutamiento entre </a:t>
                      </a:r>
                      <a:r>
                        <a:rPr lang="es-EC" sz="1800" kern="1200" dirty="0" err="1" smtClean="0">
                          <a:solidFill>
                            <a:schemeClr val="dk1"/>
                          </a:solidFill>
                          <a:effectLst/>
                          <a:latin typeface="+mn-lt"/>
                          <a:ea typeface="+mn-ea"/>
                          <a:cs typeface="+mn-cs"/>
                        </a:rPr>
                        <a:t>VLANs</a:t>
                      </a:r>
                      <a:r>
                        <a:rPr lang="es-EC" sz="1800" kern="1200" dirty="0" smtClean="0">
                          <a:solidFill>
                            <a:schemeClr val="dk1"/>
                          </a:solidFill>
                          <a:effectLst/>
                          <a:latin typeface="+mn-lt"/>
                          <a:ea typeface="+mn-ea"/>
                          <a:cs typeface="+mn-cs"/>
                        </a:rPr>
                        <a:t>.</a:t>
                      </a:r>
                    </a:p>
                    <a:p>
                      <a:pPr lvl="0"/>
                      <a:r>
                        <a:rPr lang="es-EC" sz="1800" kern="1200" dirty="0" smtClean="0">
                          <a:solidFill>
                            <a:schemeClr val="dk1"/>
                          </a:solidFill>
                          <a:effectLst/>
                          <a:latin typeface="+mn-lt"/>
                          <a:ea typeface="+mn-ea"/>
                          <a:cs typeface="+mn-cs"/>
                        </a:rPr>
                        <a:t>Enrutamiento </a:t>
                      </a:r>
                      <a:r>
                        <a:rPr lang="es-EC" sz="1800" kern="1200" dirty="0" err="1" smtClean="0">
                          <a:solidFill>
                            <a:schemeClr val="dk1"/>
                          </a:solidFill>
                          <a:effectLst/>
                          <a:latin typeface="+mn-lt"/>
                          <a:ea typeface="+mn-ea"/>
                          <a:cs typeface="+mn-cs"/>
                        </a:rPr>
                        <a:t>Multicast</a:t>
                      </a:r>
                      <a:r>
                        <a:rPr lang="es-EC" sz="1800" kern="1200" dirty="0" smtClean="0">
                          <a:solidFill>
                            <a:schemeClr val="dk1"/>
                          </a:solidFill>
                          <a:effectLst/>
                          <a:latin typeface="+mn-lt"/>
                          <a:ea typeface="+mn-ea"/>
                          <a:cs typeface="+mn-cs"/>
                        </a:rPr>
                        <a:t>.</a:t>
                      </a:r>
                    </a:p>
                    <a:p>
                      <a:pPr lvl="0"/>
                      <a:r>
                        <a:rPr lang="es-EC" sz="1800" kern="1200" dirty="0" smtClean="0">
                          <a:solidFill>
                            <a:schemeClr val="dk1"/>
                          </a:solidFill>
                          <a:effectLst/>
                          <a:latin typeface="+mn-lt"/>
                          <a:ea typeface="+mn-ea"/>
                          <a:cs typeface="+mn-cs"/>
                        </a:rPr>
                        <a:t>10 Gigabit Ethernet.</a:t>
                      </a:r>
                      <a:endParaRPr lang="es-EC"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800" kern="1200" dirty="0" err="1" smtClean="0">
                          <a:solidFill>
                            <a:schemeClr val="dk1"/>
                          </a:solidFill>
                          <a:effectLst/>
                          <a:latin typeface="+mn-lt"/>
                          <a:ea typeface="+mn-ea"/>
                          <a:cs typeface="+mn-cs"/>
                        </a:rPr>
                        <a:t>Switch</a:t>
                      </a:r>
                      <a:r>
                        <a:rPr lang="es-EC" sz="1800" kern="1200" dirty="0" smtClean="0">
                          <a:solidFill>
                            <a:schemeClr val="dk1"/>
                          </a:solidFill>
                          <a:effectLst/>
                          <a:latin typeface="+mn-lt"/>
                          <a:ea typeface="+mn-ea"/>
                          <a:cs typeface="+mn-cs"/>
                        </a:rPr>
                        <a:t> CORE 2 5500-EI SFP</a:t>
                      </a:r>
                      <a:endParaRPr lang="es-EC"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C" dirty="0" smtClean="0"/>
                    </a:p>
                    <a:p>
                      <a:endParaRPr lang="es-EC"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Enrutamiento capa 3 a capa 2</a:t>
                      </a:r>
                      <a:endParaRPr lang="es-EC" dirty="0" smtClean="0"/>
                    </a:p>
                    <a:p>
                      <a:pPr lvl="0"/>
                      <a:r>
                        <a:rPr lang="es-EC" sz="1800" kern="1200" dirty="0" smtClean="0">
                          <a:solidFill>
                            <a:schemeClr val="dk1"/>
                          </a:solidFill>
                          <a:effectLst/>
                          <a:latin typeface="+mn-lt"/>
                          <a:ea typeface="+mn-ea"/>
                          <a:cs typeface="+mn-cs"/>
                        </a:rPr>
                        <a:t>Enrutamiento entre </a:t>
                      </a:r>
                      <a:r>
                        <a:rPr lang="es-EC" sz="1800" kern="1200" dirty="0" err="1" smtClean="0">
                          <a:solidFill>
                            <a:schemeClr val="dk1"/>
                          </a:solidFill>
                          <a:effectLst/>
                          <a:latin typeface="+mn-lt"/>
                          <a:ea typeface="+mn-ea"/>
                          <a:cs typeface="+mn-cs"/>
                        </a:rPr>
                        <a:t>VLANs</a:t>
                      </a:r>
                      <a:r>
                        <a:rPr lang="es-EC" sz="1800" kern="1200" dirty="0" smtClean="0">
                          <a:solidFill>
                            <a:schemeClr val="dk1"/>
                          </a:solidFill>
                          <a:effectLst/>
                          <a:latin typeface="+mn-lt"/>
                          <a:ea typeface="+mn-ea"/>
                          <a:cs typeface="+mn-cs"/>
                        </a:rPr>
                        <a:t>.</a:t>
                      </a:r>
                    </a:p>
                    <a:p>
                      <a:pPr lvl="0"/>
                      <a:r>
                        <a:rPr lang="es-EC" sz="1800" kern="1200" dirty="0" smtClean="0">
                          <a:solidFill>
                            <a:schemeClr val="dk1"/>
                          </a:solidFill>
                          <a:effectLst/>
                          <a:latin typeface="+mn-lt"/>
                          <a:ea typeface="+mn-ea"/>
                          <a:cs typeface="+mn-cs"/>
                        </a:rPr>
                        <a:t>Enrutamiento </a:t>
                      </a:r>
                      <a:r>
                        <a:rPr lang="es-EC" sz="1800" kern="1200" dirty="0" err="1" smtClean="0">
                          <a:solidFill>
                            <a:schemeClr val="dk1"/>
                          </a:solidFill>
                          <a:effectLst/>
                          <a:latin typeface="+mn-lt"/>
                          <a:ea typeface="+mn-ea"/>
                          <a:cs typeface="+mn-cs"/>
                        </a:rPr>
                        <a:t>Multicast</a:t>
                      </a:r>
                      <a:r>
                        <a:rPr lang="es-EC" sz="1800" kern="1200" dirty="0" smtClean="0">
                          <a:solidFill>
                            <a:schemeClr val="dk1"/>
                          </a:solidFill>
                          <a:effectLst/>
                          <a:latin typeface="+mn-lt"/>
                          <a:ea typeface="+mn-ea"/>
                          <a:cs typeface="+mn-cs"/>
                        </a:rPr>
                        <a:t>.</a:t>
                      </a:r>
                    </a:p>
                    <a:p>
                      <a:pPr lvl="0"/>
                      <a:r>
                        <a:rPr lang="es-EC" sz="1800" kern="1200" dirty="0" smtClean="0">
                          <a:solidFill>
                            <a:schemeClr val="dk1"/>
                          </a:solidFill>
                          <a:effectLst/>
                          <a:latin typeface="+mn-lt"/>
                          <a:ea typeface="+mn-ea"/>
                          <a:cs typeface="+mn-cs"/>
                        </a:rPr>
                        <a:t>10 Gigabit Ethernet.</a:t>
                      </a:r>
                      <a:endParaRPr lang="es-EC"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800" kern="1200" dirty="0" err="1" smtClean="0">
                          <a:solidFill>
                            <a:schemeClr val="dk1"/>
                          </a:solidFill>
                          <a:effectLst/>
                          <a:latin typeface="+mn-lt"/>
                          <a:ea typeface="+mn-ea"/>
                          <a:cs typeface="+mn-cs"/>
                        </a:rPr>
                        <a:t>Switch</a:t>
                      </a:r>
                      <a:r>
                        <a:rPr lang="es-EC" sz="1800" kern="1200" dirty="0" smtClean="0">
                          <a:solidFill>
                            <a:schemeClr val="dk1"/>
                          </a:solidFill>
                          <a:effectLst/>
                          <a:latin typeface="+mn-lt"/>
                          <a:ea typeface="+mn-ea"/>
                          <a:cs typeface="+mn-cs"/>
                        </a:rPr>
                        <a:t> de distribución 3COM 4050 y 3COM 4000</a:t>
                      </a:r>
                    </a:p>
                    <a:p>
                      <a:endParaRPr lang="es-EC" dirty="0"/>
                    </a:p>
                  </a:txBody>
                  <a:tcPr/>
                </a:tc>
                <a:tc>
                  <a:txBody>
                    <a:bodyPr/>
                    <a:lstStyle/>
                    <a:p>
                      <a:pPr lvl="0"/>
                      <a:r>
                        <a:rPr lang="es-EC" sz="1800" kern="1200" dirty="0" smtClean="0">
                          <a:solidFill>
                            <a:schemeClr val="dk1"/>
                          </a:solidFill>
                          <a:effectLst/>
                          <a:latin typeface="+mn-lt"/>
                          <a:ea typeface="+mn-ea"/>
                          <a:cs typeface="+mn-cs"/>
                        </a:rPr>
                        <a:t>Rendimiento de 1 Gigabit y 10 Gigabit Ethernet.</a:t>
                      </a:r>
                      <a:endParaRPr lang="es-EC" dirty="0"/>
                    </a:p>
                  </a:txBody>
                  <a:tcPr/>
                </a:tc>
              </a:tr>
            </a:tbl>
          </a:graphicData>
        </a:graphic>
      </p:graphicFrame>
      <p:pic>
        <p:nvPicPr>
          <p:cNvPr id="5" name="Imagen 4"/>
          <p:cNvPicPr/>
          <p:nvPr/>
        </p:nvPicPr>
        <p:blipFill>
          <a:blip r:embed="rId3"/>
          <a:srcRect/>
          <a:stretch>
            <a:fillRect/>
          </a:stretch>
        </p:blipFill>
        <p:spPr bwMode="auto">
          <a:xfrm>
            <a:off x="9330353" y="1826362"/>
            <a:ext cx="2137410" cy="1902460"/>
          </a:xfrm>
          <a:prstGeom prst="rect">
            <a:avLst/>
          </a:prstGeom>
          <a:noFill/>
          <a:ln w="9525">
            <a:noFill/>
            <a:miter lim="800000"/>
            <a:headEnd/>
            <a:tailEnd/>
          </a:ln>
        </p:spPr>
      </p:pic>
    </p:spTree>
    <p:extLst>
      <p:ext uri="{BB962C8B-B14F-4D97-AF65-F5344CB8AC3E}">
        <p14:creationId xmlns:p14="http://schemas.microsoft.com/office/powerpoint/2010/main" val="3701653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8" y="0"/>
            <a:ext cx="1278840" cy="1342267"/>
          </a:xfrm>
          <a:prstGeom prst="rect">
            <a:avLst/>
          </a:prstGeom>
        </p:spPr>
      </p:pic>
      <p:sp>
        <p:nvSpPr>
          <p:cNvPr id="2" name="Rectángulo 1"/>
          <p:cNvSpPr/>
          <p:nvPr/>
        </p:nvSpPr>
        <p:spPr>
          <a:xfrm>
            <a:off x="1463040" y="317190"/>
            <a:ext cx="8186569" cy="707886"/>
          </a:xfrm>
          <a:prstGeom prst="rect">
            <a:avLst/>
          </a:prstGeom>
        </p:spPr>
        <p:txBody>
          <a:bodyPr wrap="square">
            <a:spAutoFit/>
          </a:bodyPr>
          <a:lstStyle/>
          <a:p>
            <a:pPr algn="ctr"/>
            <a:r>
              <a:rPr lang="es-EC" sz="2000" b="1" dirty="0">
                <a:latin typeface="Times New Roman" panose="02020603050405020304" pitchFamily="18" charset="0"/>
                <a:cs typeface="Times New Roman" panose="02020603050405020304" pitchFamily="18" charset="0"/>
              </a:rPr>
              <a:t>PROPUESTA DE DISEÑO RED DE </a:t>
            </a:r>
            <a:r>
              <a:rPr lang="es-EC" sz="2000" b="1" dirty="0" smtClean="0">
                <a:latin typeface="Times New Roman" panose="02020603050405020304" pitchFamily="18" charset="0"/>
                <a:cs typeface="Times New Roman" panose="02020603050405020304" pitchFamily="18" charset="0"/>
              </a:rPr>
              <a:t>CONTRIBUCIÓN </a:t>
            </a:r>
            <a:r>
              <a:rPr lang="es-EC" sz="2000" b="1" dirty="0">
                <a:latin typeface="Times New Roman" panose="02020603050405020304" pitchFamily="18" charset="0"/>
                <a:cs typeface="Times New Roman" panose="02020603050405020304" pitchFamily="18" charset="0"/>
              </a:rPr>
              <a:t>UNIVERSIDAD DE LAS FUERZAS ARMANDAS ESPE MODELO</a:t>
            </a:r>
          </a:p>
        </p:txBody>
      </p:sp>
      <p:sp>
        <p:nvSpPr>
          <p:cNvPr id="4" name="Rectángulo 3"/>
          <p:cNvSpPr/>
          <p:nvPr/>
        </p:nvSpPr>
        <p:spPr>
          <a:xfrm>
            <a:off x="1279641" y="1244336"/>
            <a:ext cx="8277251" cy="923330"/>
          </a:xfrm>
          <a:prstGeom prst="rect">
            <a:avLst/>
          </a:prstGeom>
        </p:spPr>
        <p:txBody>
          <a:bodyPr wrap="square">
            <a:spAutoFit/>
          </a:bodyPr>
          <a:lstStyle/>
          <a:p>
            <a:pPr algn="just"/>
            <a:r>
              <a:rPr lang="es-EC" dirty="0" smtClean="0">
                <a:solidFill>
                  <a:srgbClr val="000000"/>
                </a:solidFill>
                <a:latin typeface="Times New Roman" panose="02020603050405020304" pitchFamily="18" charset="0"/>
                <a:ea typeface="Times New Roman" panose="02020603050405020304" pitchFamily="18" charset="0"/>
              </a:rPr>
              <a:t>Nuestra propuesta es trabajar con MPLS </a:t>
            </a:r>
            <a:r>
              <a:rPr lang="es-EC" dirty="0">
                <a:solidFill>
                  <a:srgbClr val="000000"/>
                </a:solidFill>
                <a:latin typeface="Times New Roman" panose="02020603050405020304" pitchFamily="18" charset="0"/>
                <a:ea typeface="Times New Roman" panose="02020603050405020304" pitchFamily="18" charset="0"/>
              </a:rPr>
              <a:t>(</a:t>
            </a:r>
            <a:r>
              <a:rPr lang="es-EC" dirty="0" err="1">
                <a:solidFill>
                  <a:srgbClr val="000000"/>
                </a:solidFill>
                <a:latin typeface="Times New Roman" panose="02020603050405020304" pitchFamily="18" charset="0"/>
                <a:ea typeface="Times New Roman" panose="02020603050405020304" pitchFamily="18" charset="0"/>
              </a:rPr>
              <a:t>Multiprotocol</a:t>
            </a:r>
            <a:r>
              <a:rPr lang="es-EC" dirty="0">
                <a:solidFill>
                  <a:srgbClr val="000000"/>
                </a:solidFill>
                <a:latin typeface="Times New Roman" panose="02020603050405020304" pitchFamily="18" charset="0"/>
                <a:ea typeface="Times New Roman" panose="02020603050405020304" pitchFamily="18" charset="0"/>
              </a:rPr>
              <a:t> </a:t>
            </a:r>
            <a:r>
              <a:rPr lang="es-EC" dirty="0" err="1">
                <a:solidFill>
                  <a:srgbClr val="000000"/>
                </a:solidFill>
                <a:latin typeface="Times New Roman" panose="02020603050405020304" pitchFamily="18" charset="0"/>
                <a:ea typeface="Times New Roman" panose="02020603050405020304" pitchFamily="18" charset="0"/>
              </a:rPr>
              <a:t>Label</a:t>
            </a:r>
            <a:r>
              <a:rPr lang="es-EC" dirty="0">
                <a:solidFill>
                  <a:srgbClr val="000000"/>
                </a:solidFill>
                <a:latin typeface="Times New Roman" panose="02020603050405020304" pitchFamily="18" charset="0"/>
                <a:ea typeface="Times New Roman" panose="02020603050405020304" pitchFamily="18" charset="0"/>
              </a:rPr>
              <a:t> </a:t>
            </a:r>
            <a:r>
              <a:rPr lang="es-EC" dirty="0" err="1">
                <a:solidFill>
                  <a:srgbClr val="000000"/>
                </a:solidFill>
                <a:latin typeface="Times New Roman" panose="02020603050405020304" pitchFamily="18" charset="0"/>
                <a:ea typeface="Times New Roman" panose="02020603050405020304" pitchFamily="18" charset="0"/>
              </a:rPr>
              <a:t>Switching</a:t>
            </a:r>
            <a:r>
              <a:rPr lang="es-EC" dirty="0">
                <a:solidFill>
                  <a:srgbClr val="000000"/>
                </a:solidFill>
                <a:latin typeface="Times New Roman" panose="02020603050405020304" pitchFamily="18" charset="0"/>
                <a:ea typeface="Times New Roman" panose="02020603050405020304" pitchFamily="18" charset="0"/>
              </a:rPr>
              <a:t>) </a:t>
            </a:r>
            <a:r>
              <a:rPr lang="es-EC" dirty="0" smtClean="0">
                <a:solidFill>
                  <a:srgbClr val="000000"/>
                </a:solidFill>
                <a:latin typeface="Times New Roman" panose="02020603050405020304" pitchFamily="18" charset="0"/>
                <a:ea typeface="Times New Roman" panose="02020603050405020304" pitchFamily="18" charset="0"/>
              </a:rPr>
              <a:t>ya </a:t>
            </a:r>
            <a:r>
              <a:rPr lang="es-EC" dirty="0">
                <a:solidFill>
                  <a:srgbClr val="000000"/>
                </a:solidFill>
                <a:latin typeface="Times New Roman" panose="02020603050405020304" pitchFamily="18" charset="0"/>
                <a:ea typeface="Times New Roman" panose="02020603050405020304" pitchFamily="18" charset="0"/>
              </a:rPr>
              <a:t>que por medio de la conmutación de paquetes en las capas 2 y 3 del modelo OSI, hace posible mejorar la funcionalidad de la capa 2. </a:t>
            </a:r>
            <a:endParaRPr lang="es-EC" dirty="0"/>
          </a:p>
        </p:txBody>
      </p:sp>
      <p:sp>
        <p:nvSpPr>
          <p:cNvPr id="5" name="Rectángulo 4"/>
          <p:cNvSpPr/>
          <p:nvPr/>
        </p:nvSpPr>
        <p:spPr>
          <a:xfrm>
            <a:off x="1279640" y="2269412"/>
            <a:ext cx="8277252" cy="923330"/>
          </a:xfrm>
          <a:prstGeom prst="rect">
            <a:avLst/>
          </a:prstGeom>
        </p:spPr>
        <p:txBody>
          <a:bodyPr wrap="square">
            <a:spAutoFit/>
          </a:bodyPr>
          <a:lstStyle/>
          <a:p>
            <a:pPr algn="just"/>
            <a:r>
              <a:rPr lang="es-EC" dirty="0">
                <a:latin typeface="Times New Roman" panose="02020603050405020304" pitchFamily="18" charset="0"/>
                <a:cs typeface="Times New Roman" panose="02020603050405020304" pitchFamily="18" charset="0"/>
              </a:rPr>
              <a:t>MPLS soporta envió de trafico </a:t>
            </a:r>
            <a:r>
              <a:rPr lang="es-EC" dirty="0" err="1">
                <a:latin typeface="Times New Roman" panose="02020603050405020304" pitchFamily="18" charset="0"/>
                <a:cs typeface="Times New Roman" panose="02020603050405020304" pitchFamily="18" charset="0"/>
              </a:rPr>
              <a:t>unicast</a:t>
            </a:r>
            <a:r>
              <a:rPr lang="es-EC" dirty="0">
                <a:latin typeface="Times New Roman" panose="02020603050405020304" pitchFamily="18" charset="0"/>
                <a:cs typeface="Times New Roman" panose="02020603050405020304" pitchFamily="18" charset="0"/>
              </a:rPr>
              <a:t> y </a:t>
            </a:r>
            <a:r>
              <a:rPr lang="es-EC" dirty="0" err="1">
                <a:latin typeface="Times New Roman" panose="02020603050405020304" pitchFamily="18" charset="0"/>
                <a:cs typeface="Times New Roman" panose="02020603050405020304" pitchFamily="18" charset="0"/>
              </a:rPr>
              <a:t>multicast</a:t>
            </a:r>
            <a:r>
              <a:rPr lang="es-EC" dirty="0">
                <a:latin typeface="Times New Roman" panose="02020603050405020304" pitchFamily="18" charset="0"/>
                <a:cs typeface="Times New Roman" panose="02020603050405020304" pitchFamily="18" charset="0"/>
              </a:rPr>
              <a:t> a través del </a:t>
            </a:r>
            <a:r>
              <a:rPr lang="es-EC" dirty="0" err="1">
                <a:latin typeface="Times New Roman" panose="02020603050405020304" pitchFamily="18" charset="0"/>
                <a:cs typeface="Times New Roman" panose="02020603050405020304" pitchFamily="18" charset="0"/>
              </a:rPr>
              <a:t>backbone</a:t>
            </a:r>
            <a:r>
              <a:rPr lang="es-EC" dirty="0">
                <a:latin typeface="Times New Roman" panose="02020603050405020304" pitchFamily="18" charset="0"/>
                <a:cs typeface="Times New Roman" panose="02020603050405020304" pitchFamily="18" charset="0"/>
              </a:rPr>
              <a:t>, ya que nuestro principal objetivo es prestar el servicio de envió de voz, datos, video e incluso archivos u otros servicios que brinda la TD (Televisión Digital). </a:t>
            </a:r>
          </a:p>
        </p:txBody>
      </p:sp>
      <p:sp>
        <p:nvSpPr>
          <p:cNvPr id="6" name="Rectángulo 5"/>
          <p:cNvSpPr/>
          <p:nvPr/>
        </p:nvSpPr>
        <p:spPr>
          <a:xfrm>
            <a:off x="1279640" y="3294488"/>
            <a:ext cx="9789978" cy="3831818"/>
          </a:xfrm>
          <a:prstGeom prst="rect">
            <a:avLst/>
          </a:prstGeom>
        </p:spPr>
        <p:txBody>
          <a:bodyPr wrap="square">
            <a:spAutoFit/>
          </a:bodyPr>
          <a:lstStyle/>
          <a:p>
            <a:pPr lvl="0" algn="just">
              <a:lnSpc>
                <a:spcPct val="150000"/>
              </a:lnSpc>
              <a:spcAft>
                <a:spcPts val="0"/>
              </a:spcAft>
            </a:pPr>
            <a:r>
              <a:rPr lang="es-EC" dirty="0" smtClean="0">
                <a:latin typeface="Times New Roman" panose="02020603050405020304" pitchFamily="18" charset="0"/>
                <a:cs typeface="Times New Roman" panose="02020603050405020304" pitchFamily="18" charset="0"/>
              </a:rPr>
              <a:t>Características:</a:t>
            </a:r>
            <a:endParaRPr lang="es-EC" dirty="0">
              <a:latin typeface="Times New Roman" panose="02020603050405020304" pitchFamily="18"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MPLS se basa en el etiquetado de los paquetes en base a criterios de prioridad y/o calidad (</a:t>
            </a:r>
            <a:r>
              <a:rPr lang="es-EC" dirty="0" err="1">
                <a:latin typeface="Times New Roman" panose="02020603050405020304" pitchFamily="18" charset="0"/>
                <a:cs typeface="Times New Roman" panose="02020603050405020304" pitchFamily="18" charset="0"/>
              </a:rPr>
              <a:t>QoS</a:t>
            </a:r>
            <a:r>
              <a:rPr lang="es-EC" dirty="0">
                <a:latin typeface="Times New Roman" panose="02020603050405020304" pitchFamily="18" charset="0"/>
                <a:cs typeface="Times New Roman" panose="02020603050405020304" pitchFamily="18" charset="0"/>
              </a:rPr>
              <a:t>).</a:t>
            </a:r>
          </a:p>
          <a:p>
            <a:pPr marL="285750" lvl="0" indent="-285750" algn="just">
              <a:lnSpc>
                <a:spcPct val="150000"/>
              </a:lnSpc>
              <a:spcAft>
                <a:spcPts val="0"/>
              </a:spcAf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Ancho </a:t>
            </a:r>
            <a:r>
              <a:rPr lang="es-EC" dirty="0">
                <a:latin typeface="Times New Roman" panose="02020603050405020304" pitchFamily="18" charset="0"/>
                <a:cs typeface="Times New Roman" panose="02020603050405020304" pitchFamily="18" charset="0"/>
              </a:rPr>
              <a:t>de Banda: hasta 16.000 PPP </a:t>
            </a:r>
            <a:r>
              <a:rPr lang="es-EC" dirty="0" smtClean="0">
                <a:latin typeface="Times New Roman" panose="02020603050405020304" pitchFamily="18" charset="0"/>
                <a:cs typeface="Times New Roman" panose="02020603050405020304" pitchFamily="18" charset="0"/>
              </a:rPr>
              <a:t>protocolo punto apunto, es </a:t>
            </a:r>
            <a:r>
              <a:rPr lang="es-EC" dirty="0">
                <a:latin typeface="Times New Roman" panose="02020603050405020304" pitchFamily="18" charset="0"/>
                <a:cs typeface="Times New Roman" panose="02020603050405020304" pitchFamily="18" charset="0"/>
              </a:rPr>
              <a:t>una combinación de tres protocolos;</a:t>
            </a:r>
          </a:p>
          <a:p>
            <a:pPr marL="742950" lvl="1" indent="-285750" algn="just">
              <a:lnSpc>
                <a:spcPct val="150000"/>
              </a:lnSpc>
              <a:spcAft>
                <a:spcPts val="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Protocolo de encapsulación de datagramas sesiones por chasis, un protocolo LCP, </a:t>
            </a:r>
          </a:p>
          <a:p>
            <a:pPr marL="742950" lvl="1" indent="-285750" algn="just">
              <a:lnSpc>
                <a:spcPct val="150000"/>
              </a:lnSpc>
              <a:spcAft>
                <a:spcPts val="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Protocolo de control de vínculos, que permite probar y configurar la comunicación, </a:t>
            </a:r>
          </a:p>
          <a:p>
            <a:pPr marL="742950" lvl="1" indent="-285750" algn="just">
              <a:lnSpc>
                <a:spcPct val="150000"/>
              </a:lnSpc>
              <a:spcAft>
                <a:spcPts val="0"/>
              </a:spcAf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 Un conjunto de NCP, Protocolos de control de red, que permiten el control de la integración de PPP dentro de los protocolos de las capas </a:t>
            </a:r>
            <a:r>
              <a:rPr lang="es-EC" dirty="0" smtClean="0">
                <a:latin typeface="Times New Roman" panose="02020603050405020304" pitchFamily="18" charset="0"/>
                <a:cs typeface="Times New Roman" panose="02020603050405020304" pitchFamily="18" charset="0"/>
              </a:rPr>
              <a:t>superiores.</a:t>
            </a:r>
          </a:p>
          <a:p>
            <a:pPr marL="285750" indent="-285750" algn="just">
              <a:lnSpc>
                <a:spcPct val="150000"/>
              </a:lnSpc>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IP Security (</a:t>
            </a:r>
            <a:r>
              <a:rPr lang="es-EC" dirty="0" err="1">
                <a:latin typeface="Times New Roman" panose="02020603050405020304" pitchFamily="18" charset="0"/>
                <a:cs typeface="Times New Roman" panose="02020603050405020304" pitchFamily="18" charset="0"/>
              </a:rPr>
              <a:t>IPsec</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VPN, </a:t>
            </a:r>
            <a:r>
              <a:rPr lang="es-EC" dirty="0">
                <a:latin typeface="Times New Roman" panose="02020603050405020304" pitchFamily="18" charset="0"/>
                <a:cs typeface="Times New Roman" panose="02020603050405020304" pitchFamily="18" charset="0"/>
              </a:rPr>
              <a:t>integridad de los datos y al mismo tiempo tener control de la </a:t>
            </a:r>
            <a:r>
              <a:rPr lang="es-EC" dirty="0" smtClean="0">
                <a:latin typeface="Times New Roman" panose="02020603050405020304" pitchFamily="18" charset="0"/>
                <a:cs typeface="Times New Roman" panose="02020603050405020304" pitchFamily="18" charset="0"/>
              </a:rPr>
              <a:t>información.</a:t>
            </a:r>
          </a:p>
          <a:p>
            <a:pPr marL="285750" indent="-285750" algn="just">
              <a:lnSpc>
                <a:spcPct val="150000"/>
              </a:lnSpc>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161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2461</TotalTime>
  <Words>1265</Words>
  <Application>Microsoft Office PowerPoint</Application>
  <PresentationFormat>Panorámica</PresentationFormat>
  <Paragraphs>133</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dc:creator>
  <cp:lastModifiedBy>Laboratorios</cp:lastModifiedBy>
  <cp:revision>81</cp:revision>
  <dcterms:created xsi:type="dcterms:W3CDTF">2014-12-14T14:22:32Z</dcterms:created>
  <dcterms:modified xsi:type="dcterms:W3CDTF">2016-01-08T00:59:57Z</dcterms:modified>
</cp:coreProperties>
</file>