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1" r:id="rId2"/>
    <p:sldId id="317" r:id="rId3"/>
    <p:sldId id="286" r:id="rId4"/>
    <p:sldId id="287" r:id="rId5"/>
    <p:sldId id="293" r:id="rId6"/>
    <p:sldId id="326" r:id="rId7"/>
    <p:sldId id="289" r:id="rId8"/>
    <p:sldId id="290" r:id="rId9"/>
    <p:sldId id="291" r:id="rId10"/>
    <p:sldId id="295" r:id="rId11"/>
    <p:sldId id="299" r:id="rId12"/>
    <p:sldId id="300" r:id="rId13"/>
    <p:sldId id="301" r:id="rId14"/>
    <p:sldId id="302" r:id="rId15"/>
    <p:sldId id="303" r:id="rId16"/>
    <p:sldId id="292" r:id="rId17"/>
    <p:sldId id="304" r:id="rId18"/>
    <p:sldId id="305" r:id="rId19"/>
    <p:sldId id="308" r:id="rId20"/>
    <p:sldId id="310" r:id="rId21"/>
    <p:sldId id="325" r:id="rId22"/>
    <p:sldId id="315" r:id="rId23"/>
    <p:sldId id="316" r:id="rId24"/>
    <p:sldId id="318" r:id="rId25"/>
    <p:sldId id="320" r:id="rId26"/>
    <p:sldId id="319" r:id="rId27"/>
    <p:sldId id="321" r:id="rId28"/>
    <p:sldId id="322" r:id="rId29"/>
    <p:sldId id="323" r:id="rId30"/>
    <p:sldId id="324"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Barrionuevo" initials="AB" lastIdx="2" clrIdx="0">
    <p:extLst>
      <p:ext uri="{19B8F6BF-5375-455C-9EA6-DF929625EA0E}">
        <p15:presenceInfo xmlns:p15="http://schemas.microsoft.com/office/powerpoint/2012/main" userId="S-1-5-21-1439060340-2008289877-1908138032-2486" providerId="AD"/>
      </p:ext>
    </p:extLst>
  </p:cmAuthor>
  <p:cmAuthor id="2" name="pc" initials="p" lastIdx="2" clrIdx="1">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228" autoAdjust="0"/>
  </p:normalViewPr>
  <p:slideViewPr>
    <p:cSldViewPr>
      <p:cViewPr varScale="1">
        <p:scale>
          <a:sx n="66" d="100"/>
          <a:sy n="66" d="100"/>
        </p:scale>
        <p:origin x="90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Adecuación de las instalaciones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Hoja1!$A$2:$A$6</c:f>
              <c:numCache>
                <c:formatCode>General</c:formatCode>
                <c:ptCount val="5"/>
                <c:pt idx="0">
                  <c:v>1</c:v>
                </c:pt>
                <c:pt idx="1">
                  <c:v>2</c:v>
                </c:pt>
                <c:pt idx="2">
                  <c:v>3</c:v>
                </c:pt>
                <c:pt idx="3">
                  <c:v>4</c:v>
                </c:pt>
                <c:pt idx="4">
                  <c:v>5</c:v>
                </c:pt>
              </c:numCache>
            </c:numRef>
          </c:cat>
          <c:val>
            <c:numRef>
              <c:f>Hoja1!$B$2:$B$6</c:f>
              <c:numCache>
                <c:formatCode>General</c:formatCode>
                <c:ptCount val="5"/>
                <c:pt idx="0">
                  <c:v>1.4</c:v>
                </c:pt>
                <c:pt idx="1">
                  <c:v>9.8000000000000007</c:v>
                </c:pt>
                <c:pt idx="2">
                  <c:v>41.7</c:v>
                </c:pt>
                <c:pt idx="3">
                  <c:v>30.7</c:v>
                </c:pt>
                <c:pt idx="4">
                  <c:v>16.5</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Disponibilidad de estacionamientos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Hoja1!$A$2:$A$6</c:f>
              <c:numCache>
                <c:formatCode>General</c:formatCode>
                <c:ptCount val="5"/>
                <c:pt idx="0">
                  <c:v>1</c:v>
                </c:pt>
                <c:pt idx="1">
                  <c:v>2</c:v>
                </c:pt>
                <c:pt idx="2">
                  <c:v>3</c:v>
                </c:pt>
                <c:pt idx="3">
                  <c:v>4</c:v>
                </c:pt>
                <c:pt idx="4">
                  <c:v>5</c:v>
                </c:pt>
              </c:numCache>
            </c:numRef>
          </c:cat>
          <c:val>
            <c:numRef>
              <c:f>Hoja1!$B$2:$B$6</c:f>
              <c:numCache>
                <c:formatCode>General</c:formatCode>
                <c:ptCount val="5"/>
                <c:pt idx="0">
                  <c:v>9.6</c:v>
                </c:pt>
                <c:pt idx="1">
                  <c:v>17.2</c:v>
                </c:pt>
                <c:pt idx="2">
                  <c:v>35.1</c:v>
                </c:pt>
                <c:pt idx="3">
                  <c:v>25</c:v>
                </c:pt>
                <c:pt idx="4">
                  <c:v>13.1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Hoja1!$A$2:$A$6</c:f>
              <c:numCache>
                <c:formatCode>General</c:formatCode>
                <c:ptCount val="5"/>
                <c:pt idx="0">
                  <c:v>1</c:v>
                </c:pt>
                <c:pt idx="1">
                  <c:v>2</c:v>
                </c:pt>
                <c:pt idx="2">
                  <c:v>3</c:v>
                </c:pt>
                <c:pt idx="3">
                  <c:v>4</c:v>
                </c:pt>
                <c:pt idx="4">
                  <c:v>5</c:v>
                </c:pt>
              </c:numCache>
            </c:numRef>
          </c:cat>
          <c:val>
            <c:numRef>
              <c:f>Hoja1!$B$2:$B$6</c:f>
              <c:numCache>
                <c:formatCode>General</c:formatCode>
                <c:ptCount val="5"/>
                <c:pt idx="0">
                  <c:v>1.7</c:v>
                </c:pt>
                <c:pt idx="1">
                  <c:v>11.1</c:v>
                </c:pt>
                <c:pt idx="2">
                  <c:v>39.6</c:v>
                </c:pt>
                <c:pt idx="3">
                  <c:v>35.4</c:v>
                </c:pt>
                <c:pt idx="4">
                  <c:v>12.2</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Hoja1!$A$2:$A$6</c:f>
              <c:numCache>
                <c:formatCode>General</c:formatCode>
                <c:ptCount val="5"/>
                <c:pt idx="0">
                  <c:v>1</c:v>
                </c:pt>
                <c:pt idx="1">
                  <c:v>2</c:v>
                </c:pt>
                <c:pt idx="2">
                  <c:v>3</c:v>
                </c:pt>
                <c:pt idx="3">
                  <c:v>4</c:v>
                </c:pt>
                <c:pt idx="4">
                  <c:v>5</c:v>
                </c:pt>
              </c:numCache>
            </c:numRef>
          </c:cat>
          <c:val>
            <c:numRef>
              <c:f>Hoja1!$B$2:$B$6</c:f>
              <c:numCache>
                <c:formatCode>General</c:formatCode>
                <c:ptCount val="5"/>
                <c:pt idx="0">
                  <c:v>4.5</c:v>
                </c:pt>
                <c:pt idx="1">
                  <c:v>12</c:v>
                </c:pt>
                <c:pt idx="2">
                  <c:v>41.3</c:v>
                </c:pt>
                <c:pt idx="3">
                  <c:v>30</c:v>
                </c:pt>
                <c:pt idx="4">
                  <c:v>12.3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numRef>
              <c:f>Hoja1!$A$2:$A$7</c:f>
              <c:numCache>
                <c:formatCode>General</c:formatCode>
                <c:ptCount val="6"/>
              </c:numCache>
            </c:numRef>
          </c:cat>
          <c:val>
            <c:numRef>
              <c:f>Hoja1!$B$2:$B$7</c:f>
              <c:numCache>
                <c:formatCode>0.00</c:formatCode>
                <c:ptCount val="6"/>
                <c:pt idx="0">
                  <c:v>12.745869394177813</c:v>
                </c:pt>
                <c:pt idx="1">
                  <c:v>11.408339889850511</c:v>
                </c:pt>
                <c:pt idx="2">
                  <c:v>9.7560975609756095</c:v>
                </c:pt>
                <c:pt idx="3">
                  <c:v>6.8450039339103066</c:v>
                </c:pt>
                <c:pt idx="4">
                  <c:v>6.3729346970889065</c:v>
                </c:pt>
                <c:pt idx="5">
                  <c:v>5.9795436664044059</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SI</c:v>
                </c:pt>
                <c:pt idx="1">
                  <c:v>NO</c:v>
                </c:pt>
              </c:strCache>
            </c:strRef>
          </c:cat>
          <c:val>
            <c:numRef>
              <c:f>Hoja1!$B$2:$B$3</c:f>
              <c:numCache>
                <c:formatCode>General</c:formatCode>
                <c:ptCount val="2"/>
                <c:pt idx="0">
                  <c:v>24.3</c:v>
                </c:pt>
                <c:pt idx="1">
                  <c:v>75.7</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16.xml"/><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5F9ED-C0C8-48BB-971F-CB22CEE9F15B}"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C"/>
        </a:p>
      </dgm:t>
    </dgm:pt>
    <dgm:pt modelId="{B91D7830-3235-4FCF-947A-441196D4D979}">
      <dgm:prSet phldrT="[Texto]" custT="1"/>
      <dgm:spPr/>
      <dgm:t>
        <a:bodyPr/>
        <a:lstStyle/>
        <a:p>
          <a:r>
            <a:rPr lang="es-EC" sz="3200" b="1" dirty="0" smtClean="0"/>
            <a:t>CAPÍTULO I</a:t>
          </a:r>
          <a:endParaRPr lang="es-EC" sz="3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A4EFE75-6DE8-4717-925C-47E991C76F7A}" type="parTrans" cxnId="{51036CDC-AC7D-4E4A-AF11-85E7DA952C12}">
      <dgm:prSet/>
      <dgm:spPr/>
      <dgm:t>
        <a:bodyPr/>
        <a:lstStyle/>
        <a:p>
          <a:endParaRPr lang="es-EC" sz="1600"/>
        </a:p>
      </dgm:t>
    </dgm:pt>
    <dgm:pt modelId="{1406B155-4361-4D4E-B623-A91CD4E3BFDC}" type="sibTrans" cxnId="{51036CDC-AC7D-4E4A-AF11-85E7DA952C12}">
      <dgm:prSet custT="1"/>
      <dgm:spPr/>
      <dgm:t>
        <a:bodyPr/>
        <a:lstStyle/>
        <a:p>
          <a:endParaRPr lang="es-EC" sz="2800" dirty="0"/>
        </a:p>
      </dgm:t>
    </dgm:pt>
    <dgm:pt modelId="{1CB0BA11-6B9C-4199-8021-15619A81B206}">
      <dgm:prSet phldrT="[Texto]" custT="1"/>
      <dgm:spPr/>
      <dgm:t>
        <a:bodyPr/>
        <a:lstStyle/>
        <a:p>
          <a:r>
            <a:rPr lang="es-EC" sz="3200" b="1" dirty="0" smtClean="0"/>
            <a:t>CAPÍTULO II</a:t>
          </a:r>
          <a:endParaRPr lang="es-EC" sz="3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B1BA86D-624F-4E86-8219-51194BCA9A85}" type="parTrans" cxnId="{F21604D5-9045-479B-B31B-190CD4714124}">
      <dgm:prSet/>
      <dgm:spPr/>
      <dgm:t>
        <a:bodyPr/>
        <a:lstStyle/>
        <a:p>
          <a:endParaRPr lang="es-EC" sz="1600"/>
        </a:p>
      </dgm:t>
    </dgm:pt>
    <dgm:pt modelId="{029EB295-62B6-415E-B525-28CCDCFE47CD}" type="sibTrans" cxnId="{F21604D5-9045-479B-B31B-190CD4714124}">
      <dgm:prSet/>
      <dgm:spPr/>
      <dgm:t>
        <a:bodyPr/>
        <a:lstStyle/>
        <a:p>
          <a:endParaRPr lang="es-EC" sz="1600"/>
        </a:p>
      </dgm:t>
    </dgm:pt>
    <dgm:pt modelId="{2E5623E7-5548-4CCD-89CE-C330E1591486}" type="pres">
      <dgm:prSet presAssocID="{07B5F9ED-C0C8-48BB-971F-CB22CEE9F15B}" presName="diagram" presStyleCnt="0">
        <dgm:presLayoutVars>
          <dgm:dir/>
          <dgm:resizeHandles val="exact"/>
        </dgm:presLayoutVars>
      </dgm:prSet>
      <dgm:spPr/>
      <dgm:t>
        <a:bodyPr/>
        <a:lstStyle/>
        <a:p>
          <a:endParaRPr lang="es-EC"/>
        </a:p>
      </dgm:t>
    </dgm:pt>
    <dgm:pt modelId="{6C7FE468-92CA-4176-9CB5-134809E279C6}" type="pres">
      <dgm:prSet presAssocID="{B91D7830-3235-4FCF-947A-441196D4D979}" presName="node" presStyleLbl="node1" presStyleIdx="0" presStyleCnt="2" custScaleX="105253" custScaleY="58842">
        <dgm:presLayoutVars>
          <dgm:bulletEnabled val="1"/>
        </dgm:presLayoutVars>
      </dgm:prSet>
      <dgm:spPr/>
      <dgm:t>
        <a:bodyPr/>
        <a:lstStyle/>
        <a:p>
          <a:endParaRPr lang="es-EC"/>
        </a:p>
      </dgm:t>
    </dgm:pt>
    <dgm:pt modelId="{25448C88-2F54-4A1A-A66C-180C0A893028}" type="pres">
      <dgm:prSet presAssocID="{1406B155-4361-4D4E-B623-A91CD4E3BFDC}" presName="sibTrans" presStyleLbl="sibTrans2D1" presStyleIdx="0" presStyleCnt="1"/>
      <dgm:spPr/>
      <dgm:t>
        <a:bodyPr/>
        <a:lstStyle/>
        <a:p>
          <a:endParaRPr lang="es-EC"/>
        </a:p>
      </dgm:t>
    </dgm:pt>
    <dgm:pt modelId="{5D3B55B9-25AB-45D2-A6BB-058C720AB826}" type="pres">
      <dgm:prSet presAssocID="{1406B155-4361-4D4E-B623-A91CD4E3BFDC}" presName="connectorText" presStyleLbl="sibTrans2D1" presStyleIdx="0" presStyleCnt="1"/>
      <dgm:spPr/>
      <dgm:t>
        <a:bodyPr/>
        <a:lstStyle/>
        <a:p>
          <a:endParaRPr lang="es-EC"/>
        </a:p>
      </dgm:t>
    </dgm:pt>
    <dgm:pt modelId="{92171748-D652-4A57-AAD6-F8504A1D6162}" type="pres">
      <dgm:prSet presAssocID="{1CB0BA11-6B9C-4199-8021-15619A81B206}" presName="node" presStyleLbl="node1" presStyleIdx="1" presStyleCnt="2" custScaleY="53275">
        <dgm:presLayoutVars>
          <dgm:bulletEnabled val="1"/>
        </dgm:presLayoutVars>
      </dgm:prSet>
      <dgm:spPr/>
      <dgm:t>
        <a:bodyPr/>
        <a:lstStyle/>
        <a:p>
          <a:endParaRPr lang="es-EC"/>
        </a:p>
      </dgm:t>
    </dgm:pt>
  </dgm:ptLst>
  <dgm:cxnLst>
    <dgm:cxn modelId="{0584044D-845E-4B77-B981-92A7ACDB8955}" type="presOf" srcId="{1406B155-4361-4D4E-B623-A91CD4E3BFDC}" destId="{5D3B55B9-25AB-45D2-A6BB-058C720AB826}" srcOrd="1" destOrd="0" presId="urn:microsoft.com/office/officeart/2005/8/layout/process5"/>
    <dgm:cxn modelId="{26FE60A6-1868-41E2-AA1D-619FE6E32C46}" type="presOf" srcId="{B91D7830-3235-4FCF-947A-441196D4D979}" destId="{6C7FE468-92CA-4176-9CB5-134809E279C6}" srcOrd="0" destOrd="0" presId="urn:microsoft.com/office/officeart/2005/8/layout/process5"/>
    <dgm:cxn modelId="{211FE28C-8A40-4A07-A101-0A250A1AFDD8}" type="presOf" srcId="{1CB0BA11-6B9C-4199-8021-15619A81B206}" destId="{92171748-D652-4A57-AAD6-F8504A1D6162}" srcOrd="0" destOrd="0" presId="urn:microsoft.com/office/officeart/2005/8/layout/process5"/>
    <dgm:cxn modelId="{51036CDC-AC7D-4E4A-AF11-85E7DA952C12}" srcId="{07B5F9ED-C0C8-48BB-971F-CB22CEE9F15B}" destId="{B91D7830-3235-4FCF-947A-441196D4D979}" srcOrd="0" destOrd="0" parTransId="{7A4EFE75-6DE8-4717-925C-47E991C76F7A}" sibTransId="{1406B155-4361-4D4E-B623-A91CD4E3BFDC}"/>
    <dgm:cxn modelId="{7671C341-B464-4121-AB74-383555DB7BC9}" type="presOf" srcId="{07B5F9ED-C0C8-48BB-971F-CB22CEE9F15B}" destId="{2E5623E7-5548-4CCD-89CE-C330E1591486}" srcOrd="0" destOrd="0" presId="urn:microsoft.com/office/officeart/2005/8/layout/process5"/>
    <dgm:cxn modelId="{F21604D5-9045-479B-B31B-190CD4714124}" srcId="{07B5F9ED-C0C8-48BB-971F-CB22CEE9F15B}" destId="{1CB0BA11-6B9C-4199-8021-15619A81B206}" srcOrd="1" destOrd="0" parTransId="{0B1BA86D-624F-4E86-8219-51194BCA9A85}" sibTransId="{029EB295-62B6-415E-B525-28CCDCFE47CD}"/>
    <dgm:cxn modelId="{15D71EF1-4E40-4769-B329-821DD3B53499}" type="presOf" srcId="{1406B155-4361-4D4E-B623-A91CD4E3BFDC}" destId="{25448C88-2F54-4A1A-A66C-180C0A893028}" srcOrd="0" destOrd="0" presId="urn:microsoft.com/office/officeart/2005/8/layout/process5"/>
    <dgm:cxn modelId="{94AAFC55-6834-4D93-BC26-8FA3CCF00B54}" type="presParOf" srcId="{2E5623E7-5548-4CCD-89CE-C330E1591486}" destId="{6C7FE468-92CA-4176-9CB5-134809E279C6}" srcOrd="0" destOrd="0" presId="urn:microsoft.com/office/officeart/2005/8/layout/process5"/>
    <dgm:cxn modelId="{E373232E-9231-406C-B672-3624D5FCCF9D}" type="presParOf" srcId="{2E5623E7-5548-4CCD-89CE-C330E1591486}" destId="{25448C88-2F54-4A1A-A66C-180C0A893028}" srcOrd="1" destOrd="0" presId="urn:microsoft.com/office/officeart/2005/8/layout/process5"/>
    <dgm:cxn modelId="{868D6764-7E1B-48AA-AAA2-D7B7E3A146D3}" type="presParOf" srcId="{25448C88-2F54-4A1A-A66C-180C0A893028}" destId="{5D3B55B9-25AB-45D2-A6BB-058C720AB826}" srcOrd="0" destOrd="0" presId="urn:microsoft.com/office/officeart/2005/8/layout/process5"/>
    <dgm:cxn modelId="{4D059271-2FAB-484C-9D80-BDA33B4CC458}" type="presParOf" srcId="{2E5623E7-5548-4CCD-89CE-C330E1591486}" destId="{92171748-D652-4A57-AAD6-F8504A1D6162}"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73C5EB-F848-46D7-8BB2-AA1FBDDAB754}"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es-ES"/>
        </a:p>
      </dgm:t>
    </dgm:pt>
    <dgm:pt modelId="{4C85C784-4E0E-4587-8C84-38B6C4466B87}">
      <dgm:prSet phldrT="[Texto]" custT="1"/>
      <dgm:spPr/>
      <dgm:t>
        <a:bodyPr/>
        <a:lstStyle/>
        <a:p>
          <a:pPr algn="just"/>
          <a:r>
            <a:rPr lang="es-ES" sz="2000" b="1" dirty="0" smtClean="0">
              <a:latin typeface="Arial" panose="020B0604020202020204" pitchFamily="34" charset="0"/>
              <a:cs typeface="Arial" panose="020B0604020202020204" pitchFamily="34" charset="0"/>
            </a:rPr>
            <a:t>Estrategia: Utilizar las herramientas de comunicación como plataforma para mejorar la atención.</a:t>
          </a:r>
        </a:p>
        <a:p>
          <a:pPr algn="just"/>
          <a:r>
            <a:rPr lang="es-ES" sz="2000" b="1" dirty="0" smtClean="0">
              <a:latin typeface="Arial" panose="020B0604020202020204" pitchFamily="34" charset="0"/>
              <a:cs typeface="Arial" panose="020B0604020202020204" pitchFamily="34" charset="0"/>
            </a:rPr>
            <a:t>Objetivo: Fomentar el uso de los diferentes medios de comunicación interno de la institución para disminuir la inconformidad estudiantil.</a:t>
          </a:r>
          <a:endParaRPr lang="es-ES" sz="2000" dirty="0">
            <a:latin typeface="Arial" panose="020B0604020202020204" pitchFamily="34" charset="0"/>
            <a:cs typeface="Arial" panose="020B0604020202020204" pitchFamily="34" charset="0"/>
          </a:endParaRPr>
        </a:p>
      </dgm:t>
    </dgm:pt>
    <dgm:pt modelId="{B7D61F2D-66C6-4882-A173-7A3AAD93A8BB}" type="parTrans" cxnId="{34C559F4-3EE2-4B72-B7FB-CE9EF40258E1}">
      <dgm:prSet/>
      <dgm:spPr/>
      <dgm:t>
        <a:bodyPr/>
        <a:lstStyle/>
        <a:p>
          <a:endParaRPr lang="es-ES" sz="1400">
            <a:latin typeface="Book Antiqua" pitchFamily="18" charset="0"/>
          </a:endParaRPr>
        </a:p>
      </dgm:t>
    </dgm:pt>
    <dgm:pt modelId="{EA73432B-1541-481E-AAA3-A875B737737A}" type="sibTrans" cxnId="{34C559F4-3EE2-4B72-B7FB-CE9EF40258E1}">
      <dgm:prSet/>
      <dgm:spPr/>
      <dgm:t>
        <a:bodyPr/>
        <a:lstStyle/>
        <a:p>
          <a:endParaRPr lang="es-ES" sz="1400">
            <a:latin typeface="Book Antiqua" pitchFamily="18" charset="0"/>
          </a:endParaRPr>
        </a:p>
      </dgm:t>
    </dgm:pt>
    <dgm:pt modelId="{F5EDF8BB-1592-49F2-B80B-F8183482C719}">
      <dgm:prSet phldrT="[Texto]" custT="1"/>
      <dgm:spPr/>
      <dgm:t>
        <a:bodyPr/>
        <a:lstStyle/>
        <a:p>
          <a:pPr algn="just"/>
          <a:r>
            <a:rPr lang="es-ES" sz="1600" dirty="0" smtClean="0">
              <a:latin typeface="Arial" panose="020B0604020202020204" pitchFamily="34" charset="0"/>
              <a:cs typeface="Arial" panose="020B0604020202020204" pitchFamily="34" charset="0"/>
            </a:rPr>
            <a:t>Realizar encuestas de satisfacción.</a:t>
          </a:r>
          <a:endParaRPr lang="es-ES" sz="1600" dirty="0">
            <a:latin typeface="Arial" panose="020B0604020202020204" pitchFamily="34" charset="0"/>
            <a:cs typeface="Arial" panose="020B0604020202020204" pitchFamily="34" charset="0"/>
          </a:endParaRPr>
        </a:p>
      </dgm:t>
    </dgm:pt>
    <dgm:pt modelId="{22537B0F-719A-4152-9DDC-1A7E06C2E665}" type="parTrans" cxnId="{C093E08D-4A46-4A8C-86E3-A8EB16B1DF54}">
      <dgm:prSet/>
      <dgm:spPr/>
      <dgm:t>
        <a:bodyPr/>
        <a:lstStyle/>
        <a:p>
          <a:endParaRPr lang="es-ES"/>
        </a:p>
      </dgm:t>
    </dgm:pt>
    <dgm:pt modelId="{5B677CA0-9DD9-4F70-B8D1-BD679E4B068B}" type="sibTrans" cxnId="{C093E08D-4A46-4A8C-86E3-A8EB16B1DF54}">
      <dgm:prSet/>
      <dgm:spPr/>
      <dgm:t>
        <a:bodyPr/>
        <a:lstStyle/>
        <a:p>
          <a:endParaRPr lang="es-ES"/>
        </a:p>
      </dgm:t>
    </dgm:pt>
    <dgm:pt modelId="{D86899FD-60C9-469A-BDB5-33C7D1DAEE15}">
      <dgm:prSet phldrT="[Texto]" custT="1"/>
      <dgm:spPr/>
      <dgm:t>
        <a:bodyPr/>
        <a:lstStyle/>
        <a:p>
          <a:pPr algn="just"/>
          <a:r>
            <a:rPr lang="es-ES" sz="1600" dirty="0" smtClean="0">
              <a:latin typeface="Arial" panose="020B0604020202020204" pitchFamily="34" charset="0"/>
              <a:cs typeface="Arial" panose="020B0604020202020204" pitchFamily="34" charset="0"/>
            </a:rPr>
            <a:t>Comunicar los resultados de las encuestas.</a:t>
          </a:r>
          <a:endParaRPr lang="es-ES" sz="1600" dirty="0">
            <a:latin typeface="Arial" panose="020B0604020202020204" pitchFamily="34" charset="0"/>
            <a:cs typeface="Arial" panose="020B0604020202020204" pitchFamily="34" charset="0"/>
          </a:endParaRPr>
        </a:p>
      </dgm:t>
    </dgm:pt>
    <dgm:pt modelId="{C758EA33-8D92-452B-BC65-2AAFDC1A615B}" type="parTrans" cxnId="{60C1A8D5-5203-4F59-A830-274136C86275}">
      <dgm:prSet/>
      <dgm:spPr/>
      <dgm:t>
        <a:bodyPr/>
        <a:lstStyle/>
        <a:p>
          <a:endParaRPr lang="es-EC"/>
        </a:p>
      </dgm:t>
    </dgm:pt>
    <dgm:pt modelId="{01EBDF3D-95FB-45C2-BF6E-6C08F3A0945C}" type="sibTrans" cxnId="{60C1A8D5-5203-4F59-A830-274136C86275}">
      <dgm:prSet/>
      <dgm:spPr/>
      <dgm:t>
        <a:bodyPr/>
        <a:lstStyle/>
        <a:p>
          <a:endParaRPr lang="es-EC"/>
        </a:p>
      </dgm:t>
    </dgm:pt>
    <dgm:pt modelId="{51C00DEF-E74F-47D3-B759-4FF867A5EC55}">
      <dgm:prSet phldrT="[Texto]" custT="1"/>
      <dgm:spPr/>
      <dgm:t>
        <a:bodyPr/>
        <a:lstStyle/>
        <a:p>
          <a:pPr algn="just"/>
          <a:r>
            <a:rPr lang="es-ES" sz="1600" dirty="0" smtClean="0">
              <a:latin typeface="Arial" panose="020B0604020202020204" pitchFamily="34" charset="0"/>
              <a:cs typeface="Arial" panose="020B0604020202020204" pitchFamily="34" charset="0"/>
            </a:rPr>
            <a:t>Establecer un buzón de sugerencias en la página web de cada departamento.</a:t>
          </a:r>
          <a:endParaRPr lang="es-ES" sz="1600" dirty="0">
            <a:latin typeface="Arial" panose="020B0604020202020204" pitchFamily="34" charset="0"/>
            <a:cs typeface="Arial" panose="020B0604020202020204" pitchFamily="34" charset="0"/>
          </a:endParaRPr>
        </a:p>
      </dgm:t>
    </dgm:pt>
    <dgm:pt modelId="{6F38DF43-0F57-4928-A080-1A6E49751CF0}" type="parTrans" cxnId="{42D98BCF-F7AC-4ED8-A996-722CDB3C8EE3}">
      <dgm:prSet/>
      <dgm:spPr/>
      <dgm:t>
        <a:bodyPr/>
        <a:lstStyle/>
        <a:p>
          <a:endParaRPr lang="es-EC"/>
        </a:p>
      </dgm:t>
    </dgm:pt>
    <dgm:pt modelId="{49F57712-53C7-4E3A-915A-01149CE01A60}" type="sibTrans" cxnId="{42D98BCF-F7AC-4ED8-A996-722CDB3C8EE3}">
      <dgm:prSet/>
      <dgm:spPr/>
      <dgm:t>
        <a:bodyPr/>
        <a:lstStyle/>
        <a:p>
          <a:endParaRPr lang="es-EC"/>
        </a:p>
      </dgm:t>
    </dgm:pt>
    <dgm:pt modelId="{8A20E7C5-033F-4589-B8CE-A970D10DE07B}">
      <dgm:prSet phldrT="[Texto]" custT="1"/>
      <dgm:spPr/>
      <dgm:t>
        <a:bodyPr/>
        <a:lstStyle/>
        <a:p>
          <a:pPr algn="just"/>
          <a:endParaRPr lang="es-ES" sz="1600" dirty="0">
            <a:latin typeface="Arial" panose="020B0604020202020204" pitchFamily="34" charset="0"/>
            <a:cs typeface="Arial" panose="020B0604020202020204" pitchFamily="34" charset="0"/>
          </a:endParaRPr>
        </a:p>
      </dgm:t>
    </dgm:pt>
    <dgm:pt modelId="{9CD8437F-4496-400A-8CE2-ADAA78831B6A}" type="parTrans" cxnId="{3557770F-B25F-48D3-97CD-D7969FE5CFA5}">
      <dgm:prSet/>
      <dgm:spPr/>
      <dgm:t>
        <a:bodyPr/>
        <a:lstStyle/>
        <a:p>
          <a:endParaRPr lang="es-EC"/>
        </a:p>
      </dgm:t>
    </dgm:pt>
    <dgm:pt modelId="{84B31017-2BCF-47DB-B4F5-0703C9E6AEA3}" type="sibTrans" cxnId="{3557770F-B25F-48D3-97CD-D7969FE5CFA5}">
      <dgm:prSet/>
      <dgm:spPr/>
      <dgm:t>
        <a:bodyPr/>
        <a:lstStyle/>
        <a:p>
          <a:endParaRPr lang="es-EC"/>
        </a:p>
      </dgm:t>
    </dgm:pt>
    <dgm:pt modelId="{779313B9-802C-4583-AF93-028C328CCF24}" type="pres">
      <dgm:prSet presAssocID="{5A73C5EB-F848-46D7-8BB2-AA1FBDDAB754}" presName="Name0" presStyleCnt="0">
        <dgm:presLayoutVars>
          <dgm:dir/>
          <dgm:animLvl val="lvl"/>
          <dgm:resizeHandles/>
        </dgm:presLayoutVars>
      </dgm:prSet>
      <dgm:spPr/>
      <dgm:t>
        <a:bodyPr/>
        <a:lstStyle/>
        <a:p>
          <a:endParaRPr lang="es-ES"/>
        </a:p>
      </dgm:t>
    </dgm:pt>
    <dgm:pt modelId="{E61DBE77-FB1B-4234-9E08-6443D19C5022}" type="pres">
      <dgm:prSet presAssocID="{4C85C784-4E0E-4587-8C84-38B6C4466B87}" presName="linNode" presStyleCnt="0"/>
      <dgm:spPr/>
      <dgm:t>
        <a:bodyPr/>
        <a:lstStyle/>
        <a:p>
          <a:endParaRPr lang="es-EC"/>
        </a:p>
      </dgm:t>
    </dgm:pt>
    <dgm:pt modelId="{800B7A34-D52E-432B-A012-6604AC9FBC82}" type="pres">
      <dgm:prSet presAssocID="{4C85C784-4E0E-4587-8C84-38B6C4466B87}" presName="parentShp" presStyleLbl="node1" presStyleIdx="0" presStyleCnt="1" custScaleX="134519" custScaleY="87182">
        <dgm:presLayoutVars>
          <dgm:bulletEnabled val="1"/>
        </dgm:presLayoutVars>
      </dgm:prSet>
      <dgm:spPr/>
      <dgm:t>
        <a:bodyPr/>
        <a:lstStyle/>
        <a:p>
          <a:endParaRPr lang="es-ES"/>
        </a:p>
      </dgm:t>
    </dgm:pt>
    <dgm:pt modelId="{E4DE8DC1-CDC5-4C1A-B97C-7B44576FCF6E}" type="pres">
      <dgm:prSet presAssocID="{4C85C784-4E0E-4587-8C84-38B6C4466B87}" presName="childShp" presStyleLbl="bgAccFollowNode1" presStyleIdx="0" presStyleCnt="1" custScaleX="102721" custScaleY="88248">
        <dgm:presLayoutVars>
          <dgm:bulletEnabled val="1"/>
        </dgm:presLayoutVars>
      </dgm:prSet>
      <dgm:spPr/>
      <dgm:t>
        <a:bodyPr/>
        <a:lstStyle/>
        <a:p>
          <a:endParaRPr lang="es-ES"/>
        </a:p>
      </dgm:t>
    </dgm:pt>
  </dgm:ptLst>
  <dgm:cxnLst>
    <dgm:cxn modelId="{C7D9A2C8-7587-45EC-8F9B-310CB6BD61CA}" type="presOf" srcId="{8A20E7C5-033F-4589-B8CE-A970D10DE07B}" destId="{E4DE8DC1-CDC5-4C1A-B97C-7B44576FCF6E}" srcOrd="0" destOrd="0" presId="urn:microsoft.com/office/officeart/2005/8/layout/vList6"/>
    <dgm:cxn modelId="{C093E08D-4A46-4A8C-86E3-A8EB16B1DF54}" srcId="{4C85C784-4E0E-4587-8C84-38B6C4466B87}" destId="{F5EDF8BB-1592-49F2-B80B-F8183482C719}" srcOrd="1" destOrd="0" parTransId="{22537B0F-719A-4152-9DDC-1A7E06C2E665}" sibTransId="{5B677CA0-9DD9-4F70-B8D1-BD679E4B068B}"/>
    <dgm:cxn modelId="{EB2EBF12-C2E9-4212-829A-A90614C0FF71}" type="presOf" srcId="{4C85C784-4E0E-4587-8C84-38B6C4466B87}" destId="{800B7A34-D52E-432B-A012-6604AC9FBC82}" srcOrd="0" destOrd="0" presId="urn:microsoft.com/office/officeart/2005/8/layout/vList6"/>
    <dgm:cxn modelId="{139F2652-785A-493B-A24E-0831E0CE33CD}" type="presOf" srcId="{F5EDF8BB-1592-49F2-B80B-F8183482C719}" destId="{E4DE8DC1-CDC5-4C1A-B97C-7B44576FCF6E}" srcOrd="0" destOrd="1" presId="urn:microsoft.com/office/officeart/2005/8/layout/vList6"/>
    <dgm:cxn modelId="{3557770F-B25F-48D3-97CD-D7969FE5CFA5}" srcId="{4C85C784-4E0E-4587-8C84-38B6C4466B87}" destId="{8A20E7C5-033F-4589-B8CE-A970D10DE07B}" srcOrd="0" destOrd="0" parTransId="{9CD8437F-4496-400A-8CE2-ADAA78831B6A}" sibTransId="{84B31017-2BCF-47DB-B4F5-0703C9E6AEA3}"/>
    <dgm:cxn modelId="{84A319D5-114B-48C9-B526-73B242BCF4A5}" type="presOf" srcId="{51C00DEF-E74F-47D3-B759-4FF867A5EC55}" destId="{E4DE8DC1-CDC5-4C1A-B97C-7B44576FCF6E}" srcOrd="0" destOrd="3" presId="urn:microsoft.com/office/officeart/2005/8/layout/vList6"/>
    <dgm:cxn modelId="{07D98DAF-1570-4749-811A-E2A6E13155EB}" type="presOf" srcId="{5A73C5EB-F848-46D7-8BB2-AA1FBDDAB754}" destId="{779313B9-802C-4583-AF93-028C328CCF24}" srcOrd="0" destOrd="0" presId="urn:microsoft.com/office/officeart/2005/8/layout/vList6"/>
    <dgm:cxn modelId="{42D98BCF-F7AC-4ED8-A996-722CDB3C8EE3}" srcId="{4C85C784-4E0E-4587-8C84-38B6C4466B87}" destId="{51C00DEF-E74F-47D3-B759-4FF867A5EC55}" srcOrd="3" destOrd="0" parTransId="{6F38DF43-0F57-4928-A080-1A6E49751CF0}" sibTransId="{49F57712-53C7-4E3A-915A-01149CE01A60}"/>
    <dgm:cxn modelId="{34C559F4-3EE2-4B72-B7FB-CE9EF40258E1}" srcId="{5A73C5EB-F848-46D7-8BB2-AA1FBDDAB754}" destId="{4C85C784-4E0E-4587-8C84-38B6C4466B87}" srcOrd="0" destOrd="0" parTransId="{B7D61F2D-66C6-4882-A173-7A3AAD93A8BB}" sibTransId="{EA73432B-1541-481E-AAA3-A875B737737A}"/>
    <dgm:cxn modelId="{120FADF1-CB33-430D-8146-E0769AB44FB7}" type="presOf" srcId="{D86899FD-60C9-469A-BDB5-33C7D1DAEE15}" destId="{E4DE8DC1-CDC5-4C1A-B97C-7B44576FCF6E}" srcOrd="0" destOrd="2" presId="urn:microsoft.com/office/officeart/2005/8/layout/vList6"/>
    <dgm:cxn modelId="{60C1A8D5-5203-4F59-A830-274136C86275}" srcId="{4C85C784-4E0E-4587-8C84-38B6C4466B87}" destId="{D86899FD-60C9-469A-BDB5-33C7D1DAEE15}" srcOrd="2" destOrd="0" parTransId="{C758EA33-8D92-452B-BC65-2AAFDC1A615B}" sibTransId="{01EBDF3D-95FB-45C2-BF6E-6C08F3A0945C}"/>
    <dgm:cxn modelId="{0F60A59E-2E68-4A63-ADC4-6E82A97230D0}" type="presParOf" srcId="{779313B9-802C-4583-AF93-028C328CCF24}" destId="{E61DBE77-FB1B-4234-9E08-6443D19C5022}" srcOrd="0" destOrd="0" presId="urn:microsoft.com/office/officeart/2005/8/layout/vList6"/>
    <dgm:cxn modelId="{AD397CA1-2BF0-4876-9961-43504C331F97}" type="presParOf" srcId="{E61DBE77-FB1B-4234-9E08-6443D19C5022}" destId="{800B7A34-D52E-432B-A012-6604AC9FBC82}" srcOrd="0" destOrd="0" presId="urn:microsoft.com/office/officeart/2005/8/layout/vList6"/>
    <dgm:cxn modelId="{4AD1B499-1B72-4899-851A-6E3D3AC0E73E}" type="presParOf" srcId="{E61DBE77-FB1B-4234-9E08-6443D19C5022}" destId="{E4DE8DC1-CDC5-4C1A-B97C-7B44576FCF6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73C5EB-F848-46D7-8BB2-AA1FBDDAB754}"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es-ES"/>
        </a:p>
      </dgm:t>
    </dgm:pt>
    <dgm:pt modelId="{4C85C784-4E0E-4587-8C84-38B6C4466B87}">
      <dgm:prSet phldrT="[Texto]" custT="1"/>
      <dgm:spPr/>
      <dgm:t>
        <a:bodyPr/>
        <a:lstStyle/>
        <a:p>
          <a:pPr algn="just"/>
          <a:r>
            <a:rPr lang="es-ES" sz="2000" b="1" dirty="0" smtClean="0">
              <a:latin typeface="Arial" panose="020B0604020202020204" pitchFamily="34" charset="0"/>
              <a:cs typeface="Arial" panose="020B0604020202020204" pitchFamily="34" charset="0"/>
            </a:rPr>
            <a:t>Estrategia: Usar la tecnología como instrumento de comunicación.</a:t>
          </a:r>
        </a:p>
        <a:p>
          <a:pPr algn="just"/>
          <a:r>
            <a:rPr lang="es-ES" sz="2000" b="1" dirty="0" smtClean="0">
              <a:latin typeface="Arial" panose="020B0604020202020204" pitchFamily="34" charset="0"/>
              <a:cs typeface="Arial" panose="020B0604020202020204" pitchFamily="34" charset="0"/>
            </a:rPr>
            <a:t>Objetivo: Mejorar la comunicación.</a:t>
          </a:r>
          <a:endParaRPr lang="es-ES" sz="2000" dirty="0">
            <a:latin typeface="Arial" panose="020B0604020202020204" pitchFamily="34" charset="0"/>
            <a:cs typeface="Arial" panose="020B0604020202020204" pitchFamily="34" charset="0"/>
          </a:endParaRPr>
        </a:p>
      </dgm:t>
    </dgm:pt>
    <dgm:pt modelId="{B7D61F2D-66C6-4882-A173-7A3AAD93A8BB}" type="parTrans" cxnId="{34C559F4-3EE2-4B72-B7FB-CE9EF40258E1}">
      <dgm:prSet/>
      <dgm:spPr/>
      <dgm:t>
        <a:bodyPr/>
        <a:lstStyle/>
        <a:p>
          <a:endParaRPr lang="es-ES" sz="1400">
            <a:latin typeface="Book Antiqua" pitchFamily="18" charset="0"/>
          </a:endParaRPr>
        </a:p>
      </dgm:t>
    </dgm:pt>
    <dgm:pt modelId="{EA73432B-1541-481E-AAA3-A875B737737A}" type="sibTrans" cxnId="{34C559F4-3EE2-4B72-B7FB-CE9EF40258E1}">
      <dgm:prSet/>
      <dgm:spPr/>
      <dgm:t>
        <a:bodyPr/>
        <a:lstStyle/>
        <a:p>
          <a:endParaRPr lang="es-ES" sz="1400">
            <a:latin typeface="Book Antiqua" pitchFamily="18" charset="0"/>
          </a:endParaRPr>
        </a:p>
      </dgm:t>
    </dgm:pt>
    <dgm:pt modelId="{F5EDF8BB-1592-49F2-B80B-F8183482C719}">
      <dgm:prSet phldrT="[Texto]" custT="1"/>
      <dgm:spPr/>
      <dgm:t>
        <a:bodyPr/>
        <a:lstStyle/>
        <a:p>
          <a:pPr algn="just"/>
          <a:endParaRPr lang="es-ES" sz="1600" dirty="0">
            <a:latin typeface="Arial" panose="020B0604020202020204" pitchFamily="34" charset="0"/>
            <a:cs typeface="Arial" panose="020B0604020202020204" pitchFamily="34" charset="0"/>
          </a:endParaRPr>
        </a:p>
      </dgm:t>
    </dgm:pt>
    <dgm:pt modelId="{22537B0F-719A-4152-9DDC-1A7E06C2E665}" type="parTrans" cxnId="{C093E08D-4A46-4A8C-86E3-A8EB16B1DF54}">
      <dgm:prSet/>
      <dgm:spPr/>
      <dgm:t>
        <a:bodyPr/>
        <a:lstStyle/>
        <a:p>
          <a:endParaRPr lang="es-ES"/>
        </a:p>
      </dgm:t>
    </dgm:pt>
    <dgm:pt modelId="{5B677CA0-9DD9-4F70-B8D1-BD679E4B068B}" type="sibTrans" cxnId="{C093E08D-4A46-4A8C-86E3-A8EB16B1DF54}">
      <dgm:prSet/>
      <dgm:spPr/>
      <dgm:t>
        <a:bodyPr/>
        <a:lstStyle/>
        <a:p>
          <a:endParaRPr lang="es-ES"/>
        </a:p>
      </dgm:t>
    </dgm:pt>
    <dgm:pt modelId="{60DBB71A-4E84-4C5E-898C-3F8395BE4942}">
      <dgm:prSet phldrT="[Texto]" custT="1"/>
      <dgm:spPr/>
      <dgm:t>
        <a:bodyPr/>
        <a:lstStyle/>
        <a:p>
          <a:pPr algn="just"/>
          <a:endParaRPr lang="es-ES" sz="1600" dirty="0">
            <a:latin typeface="Arial" panose="020B0604020202020204" pitchFamily="34" charset="0"/>
            <a:cs typeface="Arial" panose="020B0604020202020204" pitchFamily="34" charset="0"/>
          </a:endParaRPr>
        </a:p>
      </dgm:t>
    </dgm:pt>
    <dgm:pt modelId="{FE525F87-6C66-4620-B0C3-DF3870898BBC}" type="parTrans" cxnId="{FEA16421-2378-4302-8D8B-534E4F852DBA}">
      <dgm:prSet/>
      <dgm:spPr/>
    </dgm:pt>
    <dgm:pt modelId="{C357FCFE-83C9-45C2-8C8B-1C7CEF955885}" type="sibTrans" cxnId="{FEA16421-2378-4302-8D8B-534E4F852DBA}">
      <dgm:prSet/>
      <dgm:spPr/>
    </dgm:pt>
    <dgm:pt modelId="{70A7C86D-CB86-4805-BB91-CF167A83319C}">
      <dgm:prSet phldrT="[Texto]" custT="1"/>
      <dgm:spPr/>
      <dgm:t>
        <a:bodyPr/>
        <a:lstStyle/>
        <a:p>
          <a:pPr algn="just"/>
          <a:r>
            <a:rPr lang="es-ES" sz="1600" dirty="0" smtClean="0">
              <a:latin typeface="Arial" panose="020B0604020202020204" pitchFamily="34" charset="0"/>
              <a:cs typeface="Arial" panose="020B0604020202020204" pitchFamily="34" charset="0"/>
            </a:rPr>
            <a:t>Diseñar una App institucional.</a:t>
          </a:r>
          <a:endParaRPr lang="es-ES" sz="1600" dirty="0">
            <a:latin typeface="Arial" panose="020B0604020202020204" pitchFamily="34" charset="0"/>
            <a:cs typeface="Arial" panose="020B0604020202020204" pitchFamily="34" charset="0"/>
          </a:endParaRPr>
        </a:p>
      </dgm:t>
    </dgm:pt>
    <dgm:pt modelId="{C4DE3299-86D0-475A-9481-A6BB4C2C3AF1}" type="parTrans" cxnId="{EAA810A3-14B0-4247-985F-EBB4B771A695}">
      <dgm:prSet/>
      <dgm:spPr/>
    </dgm:pt>
    <dgm:pt modelId="{F7A0B4FF-110B-4B85-8BB2-ADAAC69B839E}" type="sibTrans" cxnId="{EAA810A3-14B0-4247-985F-EBB4B771A695}">
      <dgm:prSet/>
      <dgm:spPr/>
    </dgm:pt>
    <dgm:pt modelId="{B9741B08-7C1B-4FFC-8DC1-2CD70A95104B}">
      <dgm:prSet phldrT="[Texto]" custT="1"/>
      <dgm:spPr/>
      <dgm:t>
        <a:bodyPr/>
        <a:lstStyle/>
        <a:p>
          <a:pPr algn="just"/>
          <a:endParaRPr lang="es-ES" sz="1600" dirty="0">
            <a:latin typeface="Arial" panose="020B0604020202020204" pitchFamily="34" charset="0"/>
            <a:cs typeface="Arial" panose="020B0604020202020204" pitchFamily="34" charset="0"/>
          </a:endParaRPr>
        </a:p>
      </dgm:t>
    </dgm:pt>
    <dgm:pt modelId="{F0C9E87E-C293-43E1-843D-DAEF2B84C74D}" type="parTrans" cxnId="{A8DABAF2-C836-4A61-AE2F-F08A3D322978}">
      <dgm:prSet/>
      <dgm:spPr/>
    </dgm:pt>
    <dgm:pt modelId="{01F7C53D-62E6-4697-BAB9-F2375D805976}" type="sibTrans" cxnId="{A8DABAF2-C836-4A61-AE2F-F08A3D322978}">
      <dgm:prSet/>
      <dgm:spPr/>
    </dgm:pt>
    <dgm:pt modelId="{779313B9-802C-4583-AF93-028C328CCF24}" type="pres">
      <dgm:prSet presAssocID="{5A73C5EB-F848-46D7-8BB2-AA1FBDDAB754}" presName="Name0" presStyleCnt="0">
        <dgm:presLayoutVars>
          <dgm:dir/>
          <dgm:animLvl val="lvl"/>
          <dgm:resizeHandles/>
        </dgm:presLayoutVars>
      </dgm:prSet>
      <dgm:spPr/>
      <dgm:t>
        <a:bodyPr/>
        <a:lstStyle/>
        <a:p>
          <a:endParaRPr lang="es-ES"/>
        </a:p>
      </dgm:t>
    </dgm:pt>
    <dgm:pt modelId="{E61DBE77-FB1B-4234-9E08-6443D19C5022}" type="pres">
      <dgm:prSet presAssocID="{4C85C784-4E0E-4587-8C84-38B6C4466B87}" presName="linNode" presStyleCnt="0"/>
      <dgm:spPr/>
      <dgm:t>
        <a:bodyPr/>
        <a:lstStyle/>
        <a:p>
          <a:endParaRPr lang="es-EC"/>
        </a:p>
      </dgm:t>
    </dgm:pt>
    <dgm:pt modelId="{800B7A34-D52E-432B-A012-6604AC9FBC82}" type="pres">
      <dgm:prSet presAssocID="{4C85C784-4E0E-4587-8C84-38B6C4466B87}" presName="parentShp" presStyleLbl="node1" presStyleIdx="0" presStyleCnt="1" custScaleX="134519" custScaleY="87182">
        <dgm:presLayoutVars>
          <dgm:bulletEnabled val="1"/>
        </dgm:presLayoutVars>
      </dgm:prSet>
      <dgm:spPr/>
      <dgm:t>
        <a:bodyPr/>
        <a:lstStyle/>
        <a:p>
          <a:endParaRPr lang="es-ES"/>
        </a:p>
      </dgm:t>
    </dgm:pt>
    <dgm:pt modelId="{E4DE8DC1-CDC5-4C1A-B97C-7B44576FCF6E}" type="pres">
      <dgm:prSet presAssocID="{4C85C784-4E0E-4587-8C84-38B6C4466B87}" presName="childShp" presStyleLbl="bgAccFollowNode1" presStyleIdx="0" presStyleCnt="1" custScaleX="102721" custScaleY="88248">
        <dgm:presLayoutVars>
          <dgm:bulletEnabled val="1"/>
        </dgm:presLayoutVars>
      </dgm:prSet>
      <dgm:spPr/>
      <dgm:t>
        <a:bodyPr/>
        <a:lstStyle/>
        <a:p>
          <a:endParaRPr lang="es-ES"/>
        </a:p>
      </dgm:t>
    </dgm:pt>
  </dgm:ptLst>
  <dgm:cxnLst>
    <dgm:cxn modelId="{54895203-2008-4532-98B7-A74260E6EFF9}" type="presOf" srcId="{F5EDF8BB-1592-49F2-B80B-F8183482C719}" destId="{E4DE8DC1-CDC5-4C1A-B97C-7B44576FCF6E}" srcOrd="0" destOrd="0" presId="urn:microsoft.com/office/officeart/2005/8/layout/vList6"/>
    <dgm:cxn modelId="{A8DABAF2-C836-4A61-AE2F-F08A3D322978}" srcId="{4C85C784-4E0E-4587-8C84-38B6C4466B87}" destId="{B9741B08-7C1B-4FFC-8DC1-2CD70A95104B}" srcOrd="2" destOrd="0" parTransId="{F0C9E87E-C293-43E1-843D-DAEF2B84C74D}" sibTransId="{01F7C53D-62E6-4697-BAB9-F2375D805976}"/>
    <dgm:cxn modelId="{EAA810A3-14B0-4247-985F-EBB4B771A695}" srcId="{4C85C784-4E0E-4587-8C84-38B6C4466B87}" destId="{70A7C86D-CB86-4805-BB91-CF167A83319C}" srcOrd="3" destOrd="0" parTransId="{C4DE3299-86D0-475A-9481-A6BB4C2C3AF1}" sibTransId="{F7A0B4FF-110B-4B85-8BB2-ADAAC69B839E}"/>
    <dgm:cxn modelId="{55E14DAD-3990-4166-922D-5CBB10B08803}" type="presOf" srcId="{70A7C86D-CB86-4805-BB91-CF167A83319C}" destId="{E4DE8DC1-CDC5-4C1A-B97C-7B44576FCF6E}" srcOrd="0" destOrd="3" presId="urn:microsoft.com/office/officeart/2005/8/layout/vList6"/>
    <dgm:cxn modelId="{24DA2FFB-71AD-4CDB-AAC7-CCACD22D3EEE}" type="presOf" srcId="{4C85C784-4E0E-4587-8C84-38B6C4466B87}" destId="{800B7A34-D52E-432B-A012-6604AC9FBC82}" srcOrd="0" destOrd="0" presId="urn:microsoft.com/office/officeart/2005/8/layout/vList6"/>
    <dgm:cxn modelId="{052AC157-E4C0-40AE-B0FD-65C1C060F77E}" type="presOf" srcId="{B9741B08-7C1B-4FFC-8DC1-2CD70A95104B}" destId="{E4DE8DC1-CDC5-4C1A-B97C-7B44576FCF6E}" srcOrd="0" destOrd="2" presId="urn:microsoft.com/office/officeart/2005/8/layout/vList6"/>
    <dgm:cxn modelId="{C093E08D-4A46-4A8C-86E3-A8EB16B1DF54}" srcId="{4C85C784-4E0E-4587-8C84-38B6C4466B87}" destId="{F5EDF8BB-1592-49F2-B80B-F8183482C719}" srcOrd="0" destOrd="0" parTransId="{22537B0F-719A-4152-9DDC-1A7E06C2E665}" sibTransId="{5B677CA0-9DD9-4F70-B8D1-BD679E4B068B}"/>
    <dgm:cxn modelId="{77C837C0-7A2E-4E8C-942D-AE0743F69609}" type="presOf" srcId="{5A73C5EB-F848-46D7-8BB2-AA1FBDDAB754}" destId="{779313B9-802C-4583-AF93-028C328CCF24}" srcOrd="0" destOrd="0" presId="urn:microsoft.com/office/officeart/2005/8/layout/vList6"/>
    <dgm:cxn modelId="{34C559F4-3EE2-4B72-B7FB-CE9EF40258E1}" srcId="{5A73C5EB-F848-46D7-8BB2-AA1FBDDAB754}" destId="{4C85C784-4E0E-4587-8C84-38B6C4466B87}" srcOrd="0" destOrd="0" parTransId="{B7D61F2D-66C6-4882-A173-7A3AAD93A8BB}" sibTransId="{EA73432B-1541-481E-AAA3-A875B737737A}"/>
    <dgm:cxn modelId="{28C57803-49D4-4636-921A-5764CD6F5110}" type="presOf" srcId="{60DBB71A-4E84-4C5E-898C-3F8395BE4942}" destId="{E4DE8DC1-CDC5-4C1A-B97C-7B44576FCF6E}" srcOrd="0" destOrd="1" presId="urn:microsoft.com/office/officeart/2005/8/layout/vList6"/>
    <dgm:cxn modelId="{FEA16421-2378-4302-8D8B-534E4F852DBA}" srcId="{4C85C784-4E0E-4587-8C84-38B6C4466B87}" destId="{60DBB71A-4E84-4C5E-898C-3F8395BE4942}" srcOrd="1" destOrd="0" parTransId="{FE525F87-6C66-4620-B0C3-DF3870898BBC}" sibTransId="{C357FCFE-83C9-45C2-8C8B-1C7CEF955885}"/>
    <dgm:cxn modelId="{193049DA-BE44-4AB9-A921-3C8EEF129D30}" type="presParOf" srcId="{779313B9-802C-4583-AF93-028C328CCF24}" destId="{E61DBE77-FB1B-4234-9E08-6443D19C5022}" srcOrd="0" destOrd="0" presId="urn:microsoft.com/office/officeart/2005/8/layout/vList6"/>
    <dgm:cxn modelId="{1AEBB02C-53A6-423F-BA1B-AFBF7C72B911}" type="presParOf" srcId="{E61DBE77-FB1B-4234-9E08-6443D19C5022}" destId="{800B7A34-D52E-432B-A012-6604AC9FBC82}" srcOrd="0" destOrd="0" presId="urn:microsoft.com/office/officeart/2005/8/layout/vList6"/>
    <dgm:cxn modelId="{6EA442BE-CA0A-4D29-AC52-F9526FBFC98D}" type="presParOf" srcId="{E61DBE77-FB1B-4234-9E08-6443D19C5022}" destId="{E4DE8DC1-CDC5-4C1A-B97C-7B44576FCF6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5F9ED-C0C8-48BB-971F-CB22CEE9F15B}"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C"/>
        </a:p>
      </dgm:t>
    </dgm:pt>
    <dgm:pt modelId="{B91D7830-3235-4FCF-947A-441196D4D979}">
      <dgm:prSet phldrT="[Texto]" custT="1"/>
      <dgm:spPr/>
      <dgm:t>
        <a:bodyPr/>
        <a:lstStyle/>
        <a:p>
          <a:r>
            <a:rPr lang="es-EC" sz="3200" b="1" dirty="0" smtClean="0"/>
            <a:t>CAPÍTULO III</a:t>
          </a:r>
          <a:endParaRPr lang="es-EC" sz="3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A4EFE75-6DE8-4717-925C-47E991C76F7A}" type="parTrans" cxnId="{51036CDC-AC7D-4E4A-AF11-85E7DA952C12}">
      <dgm:prSet/>
      <dgm:spPr/>
      <dgm:t>
        <a:bodyPr/>
        <a:lstStyle/>
        <a:p>
          <a:endParaRPr lang="es-EC" sz="1600"/>
        </a:p>
      </dgm:t>
    </dgm:pt>
    <dgm:pt modelId="{1406B155-4361-4D4E-B623-A91CD4E3BFDC}" type="sibTrans" cxnId="{51036CDC-AC7D-4E4A-AF11-85E7DA952C12}">
      <dgm:prSet custT="1"/>
      <dgm:spPr/>
      <dgm:t>
        <a:bodyPr/>
        <a:lstStyle/>
        <a:p>
          <a:endParaRPr lang="es-EC" sz="2800" dirty="0"/>
        </a:p>
      </dgm:t>
    </dgm:pt>
    <dgm:pt modelId="{1CB0BA11-6B9C-4199-8021-15619A81B206}">
      <dgm:prSet phldrT="[Texto]" custT="1"/>
      <dgm:spPr/>
      <dgm:t>
        <a:bodyPr/>
        <a:lstStyle/>
        <a:p>
          <a:r>
            <a:rPr lang="es-EC" sz="3200" b="1" dirty="0" smtClean="0"/>
            <a:t>CAPÍTULO IV</a:t>
          </a:r>
          <a:endParaRPr lang="es-EC" sz="3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B1BA86D-624F-4E86-8219-51194BCA9A85}" type="parTrans" cxnId="{F21604D5-9045-479B-B31B-190CD4714124}">
      <dgm:prSet/>
      <dgm:spPr/>
      <dgm:t>
        <a:bodyPr/>
        <a:lstStyle/>
        <a:p>
          <a:endParaRPr lang="es-EC" sz="1600"/>
        </a:p>
      </dgm:t>
    </dgm:pt>
    <dgm:pt modelId="{029EB295-62B6-415E-B525-28CCDCFE47CD}" type="sibTrans" cxnId="{F21604D5-9045-479B-B31B-190CD4714124}">
      <dgm:prSet/>
      <dgm:spPr/>
      <dgm:t>
        <a:bodyPr/>
        <a:lstStyle/>
        <a:p>
          <a:endParaRPr lang="es-EC" sz="1600" dirty="0"/>
        </a:p>
      </dgm:t>
    </dgm:pt>
    <dgm:pt modelId="{3C07C803-7255-48D7-A1B7-A0E8506140F0}">
      <dgm:prSet custT="1"/>
      <dgm:spPr/>
      <dgm:t>
        <a:bodyPr/>
        <a:lstStyle/>
        <a:p>
          <a:r>
            <a:rPr lang="es-EC" sz="3200" b="1" dirty="0" smtClean="0"/>
            <a:t>CAPÍTULO V</a:t>
          </a:r>
          <a:endParaRPr lang="es-EC" sz="32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5B94283-A42C-47DC-8DC6-A42FCE1DFDB3}" type="parTrans" cxnId="{BE3A1335-B8D2-4C3A-9CAB-A7D111538185}">
      <dgm:prSet/>
      <dgm:spPr/>
      <dgm:t>
        <a:bodyPr/>
        <a:lstStyle/>
        <a:p>
          <a:endParaRPr lang="es-EC"/>
        </a:p>
      </dgm:t>
    </dgm:pt>
    <dgm:pt modelId="{60FCEA94-47F2-4D40-853D-7D1CC33CBD9A}" type="sibTrans" cxnId="{BE3A1335-B8D2-4C3A-9CAB-A7D111538185}">
      <dgm:prSet/>
      <dgm:spPr/>
      <dgm:t>
        <a:bodyPr/>
        <a:lstStyle/>
        <a:p>
          <a:endParaRPr lang="es-EC"/>
        </a:p>
      </dgm:t>
    </dgm:pt>
    <dgm:pt modelId="{2E5623E7-5548-4CCD-89CE-C330E1591486}" type="pres">
      <dgm:prSet presAssocID="{07B5F9ED-C0C8-48BB-971F-CB22CEE9F15B}" presName="diagram" presStyleCnt="0">
        <dgm:presLayoutVars>
          <dgm:dir/>
          <dgm:resizeHandles val="exact"/>
        </dgm:presLayoutVars>
      </dgm:prSet>
      <dgm:spPr/>
      <dgm:t>
        <a:bodyPr/>
        <a:lstStyle/>
        <a:p>
          <a:endParaRPr lang="es-EC"/>
        </a:p>
      </dgm:t>
    </dgm:pt>
    <dgm:pt modelId="{6C7FE468-92CA-4176-9CB5-134809E279C6}" type="pres">
      <dgm:prSet presAssocID="{B91D7830-3235-4FCF-947A-441196D4D979}" presName="node" presStyleLbl="node1" presStyleIdx="0" presStyleCnt="3" custScaleX="105253" custScaleY="72360">
        <dgm:presLayoutVars>
          <dgm:bulletEnabled val="1"/>
        </dgm:presLayoutVars>
      </dgm:prSet>
      <dgm:spPr/>
      <dgm:t>
        <a:bodyPr/>
        <a:lstStyle/>
        <a:p>
          <a:endParaRPr lang="es-EC"/>
        </a:p>
      </dgm:t>
    </dgm:pt>
    <dgm:pt modelId="{25448C88-2F54-4A1A-A66C-180C0A893028}" type="pres">
      <dgm:prSet presAssocID="{1406B155-4361-4D4E-B623-A91CD4E3BFDC}" presName="sibTrans" presStyleLbl="sibTrans2D1" presStyleIdx="0" presStyleCnt="2"/>
      <dgm:spPr/>
      <dgm:t>
        <a:bodyPr/>
        <a:lstStyle/>
        <a:p>
          <a:endParaRPr lang="es-EC"/>
        </a:p>
      </dgm:t>
    </dgm:pt>
    <dgm:pt modelId="{5D3B55B9-25AB-45D2-A6BB-058C720AB826}" type="pres">
      <dgm:prSet presAssocID="{1406B155-4361-4D4E-B623-A91CD4E3BFDC}" presName="connectorText" presStyleLbl="sibTrans2D1" presStyleIdx="0" presStyleCnt="2"/>
      <dgm:spPr/>
      <dgm:t>
        <a:bodyPr/>
        <a:lstStyle/>
        <a:p>
          <a:endParaRPr lang="es-EC"/>
        </a:p>
      </dgm:t>
    </dgm:pt>
    <dgm:pt modelId="{92171748-D652-4A57-AAD6-F8504A1D6162}" type="pres">
      <dgm:prSet presAssocID="{1CB0BA11-6B9C-4199-8021-15619A81B206}" presName="node" presStyleLbl="node1" presStyleIdx="1" presStyleCnt="3" custScaleY="72422">
        <dgm:presLayoutVars>
          <dgm:bulletEnabled val="1"/>
        </dgm:presLayoutVars>
      </dgm:prSet>
      <dgm:spPr/>
      <dgm:t>
        <a:bodyPr/>
        <a:lstStyle/>
        <a:p>
          <a:endParaRPr lang="es-EC"/>
        </a:p>
      </dgm:t>
    </dgm:pt>
    <dgm:pt modelId="{97CB2900-A011-41B4-A009-2F0E9EA56DD4}" type="pres">
      <dgm:prSet presAssocID="{029EB295-62B6-415E-B525-28CCDCFE47CD}" presName="sibTrans" presStyleLbl="sibTrans2D1" presStyleIdx="1" presStyleCnt="2"/>
      <dgm:spPr/>
      <dgm:t>
        <a:bodyPr/>
        <a:lstStyle/>
        <a:p>
          <a:endParaRPr lang="es-EC"/>
        </a:p>
      </dgm:t>
    </dgm:pt>
    <dgm:pt modelId="{A8B42E65-2058-4EDE-9313-D56073B8833D}" type="pres">
      <dgm:prSet presAssocID="{029EB295-62B6-415E-B525-28CCDCFE47CD}" presName="connectorText" presStyleLbl="sibTrans2D1" presStyleIdx="1" presStyleCnt="2"/>
      <dgm:spPr/>
      <dgm:t>
        <a:bodyPr/>
        <a:lstStyle/>
        <a:p>
          <a:endParaRPr lang="es-EC"/>
        </a:p>
      </dgm:t>
    </dgm:pt>
    <dgm:pt modelId="{EA78864B-7014-47AA-816D-7E552A4FCF38}" type="pres">
      <dgm:prSet presAssocID="{3C07C803-7255-48D7-A1B7-A0E8506140F0}" presName="node" presStyleLbl="node1" presStyleIdx="2" presStyleCnt="3" custScaleY="62140">
        <dgm:presLayoutVars>
          <dgm:bulletEnabled val="1"/>
        </dgm:presLayoutVars>
      </dgm:prSet>
      <dgm:spPr/>
      <dgm:t>
        <a:bodyPr/>
        <a:lstStyle/>
        <a:p>
          <a:endParaRPr lang="es-EC"/>
        </a:p>
      </dgm:t>
    </dgm:pt>
  </dgm:ptLst>
  <dgm:cxnLst>
    <dgm:cxn modelId="{EC34AB82-1807-4385-9F72-BC3F951CB06D}" type="presOf" srcId="{029EB295-62B6-415E-B525-28CCDCFE47CD}" destId="{97CB2900-A011-41B4-A009-2F0E9EA56DD4}" srcOrd="0" destOrd="0" presId="urn:microsoft.com/office/officeart/2005/8/layout/process5"/>
    <dgm:cxn modelId="{9A3B2A8A-861F-4C5B-97B4-3E3F46E7D5B1}" type="presOf" srcId="{1406B155-4361-4D4E-B623-A91CD4E3BFDC}" destId="{25448C88-2F54-4A1A-A66C-180C0A893028}" srcOrd="0" destOrd="0" presId="urn:microsoft.com/office/officeart/2005/8/layout/process5"/>
    <dgm:cxn modelId="{32DA4135-ACAC-4C14-8DF0-B64878F41EA6}" type="presOf" srcId="{B91D7830-3235-4FCF-947A-441196D4D979}" destId="{6C7FE468-92CA-4176-9CB5-134809E279C6}" srcOrd="0" destOrd="0" presId="urn:microsoft.com/office/officeart/2005/8/layout/process5"/>
    <dgm:cxn modelId="{51036CDC-AC7D-4E4A-AF11-85E7DA952C12}" srcId="{07B5F9ED-C0C8-48BB-971F-CB22CEE9F15B}" destId="{B91D7830-3235-4FCF-947A-441196D4D979}" srcOrd="0" destOrd="0" parTransId="{7A4EFE75-6DE8-4717-925C-47E991C76F7A}" sibTransId="{1406B155-4361-4D4E-B623-A91CD4E3BFDC}"/>
    <dgm:cxn modelId="{BE3A1335-B8D2-4C3A-9CAB-A7D111538185}" srcId="{07B5F9ED-C0C8-48BB-971F-CB22CEE9F15B}" destId="{3C07C803-7255-48D7-A1B7-A0E8506140F0}" srcOrd="2" destOrd="0" parTransId="{45B94283-A42C-47DC-8DC6-A42FCE1DFDB3}" sibTransId="{60FCEA94-47F2-4D40-853D-7D1CC33CBD9A}"/>
    <dgm:cxn modelId="{09A5A1ED-DE33-46BA-B0A0-9926989403D3}" type="presOf" srcId="{029EB295-62B6-415E-B525-28CCDCFE47CD}" destId="{A8B42E65-2058-4EDE-9313-D56073B8833D}" srcOrd="1" destOrd="0" presId="urn:microsoft.com/office/officeart/2005/8/layout/process5"/>
    <dgm:cxn modelId="{3428BAE5-9EF1-4EDD-862B-1A1FA23DF870}" type="presOf" srcId="{07B5F9ED-C0C8-48BB-971F-CB22CEE9F15B}" destId="{2E5623E7-5548-4CCD-89CE-C330E1591486}" srcOrd="0" destOrd="0" presId="urn:microsoft.com/office/officeart/2005/8/layout/process5"/>
    <dgm:cxn modelId="{465F24C5-A5D3-4979-AF26-20A0227DC56C}" type="presOf" srcId="{1406B155-4361-4D4E-B623-A91CD4E3BFDC}" destId="{5D3B55B9-25AB-45D2-A6BB-058C720AB826}" srcOrd="1" destOrd="0" presId="urn:microsoft.com/office/officeart/2005/8/layout/process5"/>
    <dgm:cxn modelId="{E4F2D26A-5F29-46AB-9899-41D50C06C9A8}" type="presOf" srcId="{3C07C803-7255-48D7-A1B7-A0E8506140F0}" destId="{EA78864B-7014-47AA-816D-7E552A4FCF38}" srcOrd="0" destOrd="0" presId="urn:microsoft.com/office/officeart/2005/8/layout/process5"/>
    <dgm:cxn modelId="{F21604D5-9045-479B-B31B-190CD4714124}" srcId="{07B5F9ED-C0C8-48BB-971F-CB22CEE9F15B}" destId="{1CB0BA11-6B9C-4199-8021-15619A81B206}" srcOrd="1" destOrd="0" parTransId="{0B1BA86D-624F-4E86-8219-51194BCA9A85}" sibTransId="{029EB295-62B6-415E-B525-28CCDCFE47CD}"/>
    <dgm:cxn modelId="{6BC5E054-FDA8-4B7A-9768-531AE686B061}" type="presOf" srcId="{1CB0BA11-6B9C-4199-8021-15619A81B206}" destId="{92171748-D652-4A57-AAD6-F8504A1D6162}" srcOrd="0" destOrd="0" presId="urn:microsoft.com/office/officeart/2005/8/layout/process5"/>
    <dgm:cxn modelId="{F4AE06CB-21D2-4974-A4D2-B6210BE16261}" type="presParOf" srcId="{2E5623E7-5548-4CCD-89CE-C330E1591486}" destId="{6C7FE468-92CA-4176-9CB5-134809E279C6}" srcOrd="0" destOrd="0" presId="urn:microsoft.com/office/officeart/2005/8/layout/process5"/>
    <dgm:cxn modelId="{07A01975-E9DB-40BD-A7C4-1A9E3605314F}" type="presParOf" srcId="{2E5623E7-5548-4CCD-89CE-C330E1591486}" destId="{25448C88-2F54-4A1A-A66C-180C0A893028}" srcOrd="1" destOrd="0" presId="urn:microsoft.com/office/officeart/2005/8/layout/process5"/>
    <dgm:cxn modelId="{A84E4DA7-6F74-4D96-A844-B574A75DF4D1}" type="presParOf" srcId="{25448C88-2F54-4A1A-A66C-180C0A893028}" destId="{5D3B55B9-25AB-45D2-A6BB-058C720AB826}" srcOrd="0" destOrd="0" presId="urn:microsoft.com/office/officeart/2005/8/layout/process5"/>
    <dgm:cxn modelId="{FC13FC2B-400F-48FF-A04F-561841A4346C}" type="presParOf" srcId="{2E5623E7-5548-4CCD-89CE-C330E1591486}" destId="{92171748-D652-4A57-AAD6-F8504A1D6162}" srcOrd="2" destOrd="0" presId="urn:microsoft.com/office/officeart/2005/8/layout/process5"/>
    <dgm:cxn modelId="{5966B85D-1A19-4285-B971-D1D6653BBCB6}" type="presParOf" srcId="{2E5623E7-5548-4CCD-89CE-C330E1591486}" destId="{97CB2900-A011-41B4-A009-2F0E9EA56DD4}" srcOrd="3" destOrd="0" presId="urn:microsoft.com/office/officeart/2005/8/layout/process5"/>
    <dgm:cxn modelId="{D2EC8594-F5AE-40C9-A2C0-A213D0614138}" type="presParOf" srcId="{97CB2900-A011-41B4-A009-2F0E9EA56DD4}" destId="{A8B42E65-2058-4EDE-9313-D56073B8833D}" srcOrd="0" destOrd="0" presId="urn:microsoft.com/office/officeart/2005/8/layout/process5"/>
    <dgm:cxn modelId="{34A95AAA-23F3-41AF-9248-818DC4981FC0}" type="presParOf" srcId="{2E5623E7-5548-4CCD-89CE-C330E1591486}" destId="{EA78864B-7014-47AA-816D-7E552A4FCF38}"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E680E-6276-4A58-8CC2-C83B1CEC8143}" type="doc">
      <dgm:prSet loTypeId="urn:microsoft.com/office/officeart/2005/8/layout/radial3" loCatId="cycle" qsTypeId="urn:microsoft.com/office/officeart/2005/8/quickstyle/simple3" qsCatId="simple" csTypeId="urn:microsoft.com/office/officeart/2005/8/colors/accent3_2" csCatId="accent3" phldr="1"/>
      <dgm:spPr/>
      <dgm:t>
        <a:bodyPr/>
        <a:lstStyle/>
        <a:p>
          <a:endParaRPr lang="es-EC"/>
        </a:p>
      </dgm:t>
    </dgm:pt>
    <dgm:pt modelId="{1D6C03AA-E44A-4F7A-8F5A-797CCE6D5640}">
      <dgm:prSet phldrT="[Texto]"/>
      <dgm:spPr/>
      <dgm:t>
        <a:bodyPr/>
        <a:lstStyle/>
        <a:p>
          <a:r>
            <a:rPr lang="es-EC" dirty="0" smtClean="0"/>
            <a:t>Modelo SERVQUAL</a:t>
          </a:r>
          <a:endParaRPr lang="es-EC" dirty="0"/>
        </a:p>
      </dgm:t>
    </dgm:pt>
    <dgm:pt modelId="{4BEB62AB-9A70-4B71-8E5B-B54BF78FBCDA}" type="parTrans" cxnId="{D95F35E9-67DA-4606-947A-2796D7AB11D4}">
      <dgm:prSet/>
      <dgm:spPr/>
      <dgm:t>
        <a:bodyPr/>
        <a:lstStyle/>
        <a:p>
          <a:endParaRPr lang="es-EC"/>
        </a:p>
      </dgm:t>
    </dgm:pt>
    <dgm:pt modelId="{3E7A72D5-82FF-410A-99B9-BC29C692BD99}" type="sibTrans" cxnId="{D95F35E9-67DA-4606-947A-2796D7AB11D4}">
      <dgm:prSet/>
      <dgm:spPr/>
      <dgm:t>
        <a:bodyPr/>
        <a:lstStyle/>
        <a:p>
          <a:endParaRPr lang="es-EC"/>
        </a:p>
      </dgm:t>
    </dgm:pt>
    <dgm:pt modelId="{C6FC4A3D-8CA9-41D9-AD4A-C89B6EAF1402}">
      <dgm:prSet phldrT="[Texto]" custT="1"/>
      <dgm:spPr/>
      <dgm:t>
        <a:bodyPr/>
        <a:lstStyle/>
        <a:p>
          <a:r>
            <a:rPr lang="es-EC" sz="1400" b="1" dirty="0" smtClean="0"/>
            <a:t>Zeithlam, Perasuman y Berry</a:t>
          </a:r>
          <a:endParaRPr lang="es-EC" sz="1400" b="1" dirty="0"/>
        </a:p>
      </dgm:t>
    </dgm:pt>
    <dgm:pt modelId="{BDA059DB-247C-43FE-A5D7-D1514864E078}" type="parTrans" cxnId="{60B86705-27A5-44AC-AC29-CE8DC333C881}">
      <dgm:prSet/>
      <dgm:spPr/>
      <dgm:t>
        <a:bodyPr/>
        <a:lstStyle/>
        <a:p>
          <a:endParaRPr lang="es-EC"/>
        </a:p>
      </dgm:t>
    </dgm:pt>
    <dgm:pt modelId="{9FA87A1E-8A33-476B-BB67-C2EC909D2517}" type="sibTrans" cxnId="{60B86705-27A5-44AC-AC29-CE8DC333C881}">
      <dgm:prSet/>
      <dgm:spPr/>
      <dgm:t>
        <a:bodyPr/>
        <a:lstStyle/>
        <a:p>
          <a:endParaRPr lang="es-EC"/>
        </a:p>
      </dgm:t>
    </dgm:pt>
    <dgm:pt modelId="{318B1CF3-59E4-4DB4-9E8A-C86A5F5E469A}">
      <dgm:prSet phldrT="[Texto]" custT="1"/>
      <dgm:spPr/>
      <dgm:t>
        <a:bodyPr/>
        <a:lstStyle/>
        <a:p>
          <a:r>
            <a:rPr lang="es-EC" sz="1400" b="1" dirty="0" smtClean="0"/>
            <a:t>Percepción y expectativa</a:t>
          </a:r>
          <a:endParaRPr lang="es-EC" sz="1400" b="1" dirty="0"/>
        </a:p>
      </dgm:t>
    </dgm:pt>
    <dgm:pt modelId="{D732227C-2C48-48A2-AB7F-17C7DD610DC2}" type="parTrans" cxnId="{9DADFF26-FEBA-48B5-B6D4-0A9ADEE4F772}">
      <dgm:prSet/>
      <dgm:spPr/>
      <dgm:t>
        <a:bodyPr/>
        <a:lstStyle/>
        <a:p>
          <a:endParaRPr lang="es-EC"/>
        </a:p>
      </dgm:t>
    </dgm:pt>
    <dgm:pt modelId="{4E413CB2-1F4C-42C3-8269-5960D2DE360E}" type="sibTrans" cxnId="{9DADFF26-FEBA-48B5-B6D4-0A9ADEE4F772}">
      <dgm:prSet/>
      <dgm:spPr/>
      <dgm:t>
        <a:bodyPr/>
        <a:lstStyle/>
        <a:p>
          <a:endParaRPr lang="es-EC"/>
        </a:p>
      </dgm:t>
    </dgm:pt>
    <dgm:pt modelId="{DE4F82AA-736B-496C-A9DE-DE67435E860B}">
      <dgm:prSet phldrT="[Texto]" custT="1"/>
      <dgm:spPr/>
      <dgm:t>
        <a:bodyPr/>
        <a:lstStyle/>
        <a:p>
          <a:r>
            <a:rPr lang="es-EC" sz="2000" b="1" dirty="0" smtClean="0"/>
            <a:t>22 items</a:t>
          </a:r>
          <a:endParaRPr lang="es-EC" sz="2000" b="1" dirty="0"/>
        </a:p>
      </dgm:t>
    </dgm:pt>
    <dgm:pt modelId="{2F5DA9B2-A940-440C-A4D5-1EB2439A79B1}" type="parTrans" cxnId="{F7A6E641-4139-42E8-B31B-A01BC86D1980}">
      <dgm:prSet/>
      <dgm:spPr/>
      <dgm:t>
        <a:bodyPr/>
        <a:lstStyle/>
        <a:p>
          <a:endParaRPr lang="es-EC"/>
        </a:p>
      </dgm:t>
    </dgm:pt>
    <dgm:pt modelId="{C248B507-B0F9-4A92-94B4-3A6F43763D10}" type="sibTrans" cxnId="{F7A6E641-4139-42E8-B31B-A01BC86D1980}">
      <dgm:prSet/>
      <dgm:spPr/>
      <dgm:t>
        <a:bodyPr/>
        <a:lstStyle/>
        <a:p>
          <a:endParaRPr lang="es-EC"/>
        </a:p>
      </dgm:t>
    </dgm:pt>
    <dgm:pt modelId="{0703FE08-9DCC-408B-B1E0-52A8C1A809AF}">
      <dgm:prSet phldrT="[Texto]" custT="1"/>
      <dgm:spPr/>
      <dgm:t>
        <a:bodyPr/>
        <a:lstStyle/>
        <a:p>
          <a:r>
            <a:rPr lang="es-EC" sz="1400" b="1" dirty="0" smtClean="0"/>
            <a:t>Cinco dimensiones</a:t>
          </a:r>
          <a:endParaRPr lang="es-EC" sz="1400" b="1" dirty="0"/>
        </a:p>
      </dgm:t>
    </dgm:pt>
    <dgm:pt modelId="{9950FB69-F7D0-4AE1-A8D3-03C268B93E6F}" type="parTrans" cxnId="{5A5C3CC8-32EE-427D-B667-A012C92A4B4B}">
      <dgm:prSet/>
      <dgm:spPr/>
      <dgm:t>
        <a:bodyPr/>
        <a:lstStyle/>
        <a:p>
          <a:endParaRPr lang="es-EC"/>
        </a:p>
      </dgm:t>
    </dgm:pt>
    <dgm:pt modelId="{8A5051B7-373F-4A29-B82A-D0138F467F7C}" type="sibTrans" cxnId="{5A5C3CC8-32EE-427D-B667-A012C92A4B4B}">
      <dgm:prSet/>
      <dgm:spPr/>
      <dgm:t>
        <a:bodyPr/>
        <a:lstStyle/>
        <a:p>
          <a:endParaRPr lang="es-EC"/>
        </a:p>
      </dgm:t>
    </dgm:pt>
    <dgm:pt modelId="{901CB176-D3B7-4171-B5B5-495CD9662F98}" type="pres">
      <dgm:prSet presAssocID="{A18E680E-6276-4A58-8CC2-C83B1CEC8143}" presName="composite" presStyleCnt="0">
        <dgm:presLayoutVars>
          <dgm:chMax val="1"/>
          <dgm:dir/>
          <dgm:resizeHandles val="exact"/>
        </dgm:presLayoutVars>
      </dgm:prSet>
      <dgm:spPr/>
      <dgm:t>
        <a:bodyPr/>
        <a:lstStyle/>
        <a:p>
          <a:endParaRPr lang="es-EC"/>
        </a:p>
      </dgm:t>
    </dgm:pt>
    <dgm:pt modelId="{CC367B81-B3CF-43BB-A222-86D96E946921}" type="pres">
      <dgm:prSet presAssocID="{A18E680E-6276-4A58-8CC2-C83B1CEC8143}" presName="radial" presStyleCnt="0">
        <dgm:presLayoutVars>
          <dgm:animLvl val="ctr"/>
        </dgm:presLayoutVars>
      </dgm:prSet>
      <dgm:spPr/>
    </dgm:pt>
    <dgm:pt modelId="{11859FF6-FFC7-403E-815C-52D4A50ACA8D}" type="pres">
      <dgm:prSet presAssocID="{1D6C03AA-E44A-4F7A-8F5A-797CCE6D5640}" presName="centerShape" presStyleLbl="vennNode1" presStyleIdx="0" presStyleCnt="5"/>
      <dgm:spPr/>
      <dgm:t>
        <a:bodyPr/>
        <a:lstStyle/>
        <a:p>
          <a:endParaRPr lang="es-EC"/>
        </a:p>
      </dgm:t>
    </dgm:pt>
    <dgm:pt modelId="{CF11544C-EDFF-4B53-A59F-5F1409FBB9AA}" type="pres">
      <dgm:prSet presAssocID="{C6FC4A3D-8CA9-41D9-AD4A-C89B6EAF1402}" presName="node" presStyleLbl="vennNode1" presStyleIdx="1" presStyleCnt="5">
        <dgm:presLayoutVars>
          <dgm:bulletEnabled val="1"/>
        </dgm:presLayoutVars>
      </dgm:prSet>
      <dgm:spPr/>
      <dgm:t>
        <a:bodyPr/>
        <a:lstStyle/>
        <a:p>
          <a:endParaRPr lang="es-EC"/>
        </a:p>
      </dgm:t>
    </dgm:pt>
    <dgm:pt modelId="{28535942-8751-4363-96DD-2FFE75002113}" type="pres">
      <dgm:prSet presAssocID="{318B1CF3-59E4-4DB4-9E8A-C86A5F5E469A}" presName="node" presStyleLbl="vennNode1" presStyleIdx="2" presStyleCnt="5">
        <dgm:presLayoutVars>
          <dgm:bulletEnabled val="1"/>
        </dgm:presLayoutVars>
      </dgm:prSet>
      <dgm:spPr/>
      <dgm:t>
        <a:bodyPr/>
        <a:lstStyle/>
        <a:p>
          <a:endParaRPr lang="es-EC"/>
        </a:p>
      </dgm:t>
    </dgm:pt>
    <dgm:pt modelId="{C8056608-117F-4B5D-8D93-E2CA4487DBF7}" type="pres">
      <dgm:prSet presAssocID="{DE4F82AA-736B-496C-A9DE-DE67435E860B}" presName="node" presStyleLbl="vennNode1" presStyleIdx="3" presStyleCnt="5">
        <dgm:presLayoutVars>
          <dgm:bulletEnabled val="1"/>
        </dgm:presLayoutVars>
      </dgm:prSet>
      <dgm:spPr/>
      <dgm:t>
        <a:bodyPr/>
        <a:lstStyle/>
        <a:p>
          <a:endParaRPr lang="es-EC"/>
        </a:p>
      </dgm:t>
    </dgm:pt>
    <dgm:pt modelId="{A257016F-AC9E-44CD-A765-AB935085976C}" type="pres">
      <dgm:prSet presAssocID="{0703FE08-9DCC-408B-B1E0-52A8C1A809AF}" presName="node" presStyleLbl="vennNode1" presStyleIdx="4" presStyleCnt="5">
        <dgm:presLayoutVars>
          <dgm:bulletEnabled val="1"/>
        </dgm:presLayoutVars>
      </dgm:prSet>
      <dgm:spPr/>
      <dgm:t>
        <a:bodyPr/>
        <a:lstStyle/>
        <a:p>
          <a:endParaRPr lang="es-EC"/>
        </a:p>
      </dgm:t>
    </dgm:pt>
  </dgm:ptLst>
  <dgm:cxnLst>
    <dgm:cxn modelId="{F7A6E641-4139-42E8-B31B-A01BC86D1980}" srcId="{1D6C03AA-E44A-4F7A-8F5A-797CCE6D5640}" destId="{DE4F82AA-736B-496C-A9DE-DE67435E860B}" srcOrd="2" destOrd="0" parTransId="{2F5DA9B2-A940-440C-A4D5-1EB2439A79B1}" sibTransId="{C248B507-B0F9-4A92-94B4-3A6F43763D10}"/>
    <dgm:cxn modelId="{5B18660A-DD07-427D-957A-7FCB3CA82296}" type="presOf" srcId="{DE4F82AA-736B-496C-A9DE-DE67435E860B}" destId="{C8056608-117F-4B5D-8D93-E2CA4487DBF7}" srcOrd="0" destOrd="0" presId="urn:microsoft.com/office/officeart/2005/8/layout/radial3"/>
    <dgm:cxn modelId="{60B86705-27A5-44AC-AC29-CE8DC333C881}" srcId="{1D6C03AA-E44A-4F7A-8F5A-797CCE6D5640}" destId="{C6FC4A3D-8CA9-41D9-AD4A-C89B6EAF1402}" srcOrd="0" destOrd="0" parTransId="{BDA059DB-247C-43FE-A5D7-D1514864E078}" sibTransId="{9FA87A1E-8A33-476B-BB67-C2EC909D2517}"/>
    <dgm:cxn modelId="{A9595722-E3FA-4847-A8D7-7FAEC6B64346}" type="presOf" srcId="{1D6C03AA-E44A-4F7A-8F5A-797CCE6D5640}" destId="{11859FF6-FFC7-403E-815C-52D4A50ACA8D}" srcOrd="0" destOrd="0" presId="urn:microsoft.com/office/officeart/2005/8/layout/radial3"/>
    <dgm:cxn modelId="{D95F35E9-67DA-4606-947A-2796D7AB11D4}" srcId="{A18E680E-6276-4A58-8CC2-C83B1CEC8143}" destId="{1D6C03AA-E44A-4F7A-8F5A-797CCE6D5640}" srcOrd="0" destOrd="0" parTransId="{4BEB62AB-9A70-4B71-8E5B-B54BF78FBCDA}" sibTransId="{3E7A72D5-82FF-410A-99B9-BC29C692BD99}"/>
    <dgm:cxn modelId="{B2ED4668-C698-4FB4-9DA4-5D414EFC7D79}" type="presOf" srcId="{318B1CF3-59E4-4DB4-9E8A-C86A5F5E469A}" destId="{28535942-8751-4363-96DD-2FFE75002113}" srcOrd="0" destOrd="0" presId="urn:microsoft.com/office/officeart/2005/8/layout/radial3"/>
    <dgm:cxn modelId="{9DADFF26-FEBA-48B5-B6D4-0A9ADEE4F772}" srcId="{1D6C03AA-E44A-4F7A-8F5A-797CCE6D5640}" destId="{318B1CF3-59E4-4DB4-9E8A-C86A5F5E469A}" srcOrd="1" destOrd="0" parTransId="{D732227C-2C48-48A2-AB7F-17C7DD610DC2}" sibTransId="{4E413CB2-1F4C-42C3-8269-5960D2DE360E}"/>
    <dgm:cxn modelId="{287A1EB4-8326-4766-8AF4-246BF1616B60}" type="presOf" srcId="{C6FC4A3D-8CA9-41D9-AD4A-C89B6EAF1402}" destId="{CF11544C-EDFF-4B53-A59F-5F1409FBB9AA}" srcOrd="0" destOrd="0" presId="urn:microsoft.com/office/officeart/2005/8/layout/radial3"/>
    <dgm:cxn modelId="{3D6112F0-2EDB-4164-9E45-7BE8EA2E5331}" type="presOf" srcId="{A18E680E-6276-4A58-8CC2-C83B1CEC8143}" destId="{901CB176-D3B7-4171-B5B5-495CD9662F98}" srcOrd="0" destOrd="0" presId="urn:microsoft.com/office/officeart/2005/8/layout/radial3"/>
    <dgm:cxn modelId="{1C81A3BC-6FEB-4271-9942-B955D11AA009}" type="presOf" srcId="{0703FE08-9DCC-408B-B1E0-52A8C1A809AF}" destId="{A257016F-AC9E-44CD-A765-AB935085976C}" srcOrd="0" destOrd="0" presId="urn:microsoft.com/office/officeart/2005/8/layout/radial3"/>
    <dgm:cxn modelId="{5A5C3CC8-32EE-427D-B667-A012C92A4B4B}" srcId="{1D6C03AA-E44A-4F7A-8F5A-797CCE6D5640}" destId="{0703FE08-9DCC-408B-B1E0-52A8C1A809AF}" srcOrd="3" destOrd="0" parTransId="{9950FB69-F7D0-4AE1-A8D3-03C268B93E6F}" sibTransId="{8A5051B7-373F-4A29-B82A-D0138F467F7C}"/>
    <dgm:cxn modelId="{BDC421CF-CFF9-40FF-A0DA-2783B7894D47}" type="presParOf" srcId="{901CB176-D3B7-4171-B5B5-495CD9662F98}" destId="{CC367B81-B3CF-43BB-A222-86D96E946921}" srcOrd="0" destOrd="0" presId="urn:microsoft.com/office/officeart/2005/8/layout/radial3"/>
    <dgm:cxn modelId="{ED6CA790-B324-441E-AE4F-BC6B374C76AA}" type="presParOf" srcId="{CC367B81-B3CF-43BB-A222-86D96E946921}" destId="{11859FF6-FFC7-403E-815C-52D4A50ACA8D}" srcOrd="0" destOrd="0" presId="urn:microsoft.com/office/officeart/2005/8/layout/radial3"/>
    <dgm:cxn modelId="{3B737B7A-6E9D-46A9-8B2E-4D75F489102B}" type="presParOf" srcId="{CC367B81-B3CF-43BB-A222-86D96E946921}" destId="{CF11544C-EDFF-4B53-A59F-5F1409FBB9AA}" srcOrd="1" destOrd="0" presId="urn:microsoft.com/office/officeart/2005/8/layout/radial3"/>
    <dgm:cxn modelId="{5C25EDF6-476E-428D-9F4E-81DBAA9FF96F}" type="presParOf" srcId="{CC367B81-B3CF-43BB-A222-86D96E946921}" destId="{28535942-8751-4363-96DD-2FFE75002113}" srcOrd="2" destOrd="0" presId="urn:microsoft.com/office/officeart/2005/8/layout/radial3"/>
    <dgm:cxn modelId="{4F5CBFE7-1812-445C-A3EA-24501D6DE088}" type="presParOf" srcId="{CC367B81-B3CF-43BB-A222-86D96E946921}" destId="{C8056608-117F-4B5D-8D93-E2CA4487DBF7}" srcOrd="3" destOrd="0" presId="urn:microsoft.com/office/officeart/2005/8/layout/radial3"/>
    <dgm:cxn modelId="{60F1F881-D254-474E-95F9-7CA3C97CBA40}" type="presParOf" srcId="{CC367B81-B3CF-43BB-A222-86D96E946921}" destId="{A257016F-AC9E-44CD-A765-AB935085976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E680E-6276-4A58-8CC2-C83B1CEC8143}" type="doc">
      <dgm:prSet loTypeId="urn:microsoft.com/office/officeart/2005/8/layout/radial3" loCatId="cycle" qsTypeId="urn:microsoft.com/office/officeart/2005/8/quickstyle/simple4" qsCatId="simple" csTypeId="urn:microsoft.com/office/officeart/2005/8/colors/accent1_3" csCatId="accent1" phldr="1"/>
      <dgm:spPr/>
      <dgm:t>
        <a:bodyPr/>
        <a:lstStyle/>
        <a:p>
          <a:endParaRPr lang="es-EC"/>
        </a:p>
      </dgm:t>
    </dgm:pt>
    <dgm:pt modelId="{1D6C03AA-E44A-4F7A-8F5A-797CCE6D5640}">
      <dgm:prSet phldrT="[Texto]"/>
      <dgm:spPr/>
      <dgm:t>
        <a:bodyPr/>
        <a:lstStyle/>
        <a:p>
          <a:r>
            <a:rPr lang="es-EC" dirty="0" smtClean="0"/>
            <a:t>Modelo SERVPERF</a:t>
          </a:r>
          <a:endParaRPr lang="es-EC" dirty="0"/>
        </a:p>
      </dgm:t>
    </dgm:pt>
    <dgm:pt modelId="{4BEB62AB-9A70-4B71-8E5B-B54BF78FBCDA}" type="parTrans" cxnId="{D95F35E9-67DA-4606-947A-2796D7AB11D4}">
      <dgm:prSet/>
      <dgm:spPr/>
      <dgm:t>
        <a:bodyPr/>
        <a:lstStyle/>
        <a:p>
          <a:endParaRPr lang="es-EC"/>
        </a:p>
      </dgm:t>
    </dgm:pt>
    <dgm:pt modelId="{3E7A72D5-82FF-410A-99B9-BC29C692BD99}" type="sibTrans" cxnId="{D95F35E9-67DA-4606-947A-2796D7AB11D4}">
      <dgm:prSet/>
      <dgm:spPr/>
      <dgm:t>
        <a:bodyPr/>
        <a:lstStyle/>
        <a:p>
          <a:endParaRPr lang="es-EC"/>
        </a:p>
      </dgm:t>
    </dgm:pt>
    <dgm:pt modelId="{C6FC4A3D-8CA9-41D9-AD4A-C89B6EAF1402}">
      <dgm:prSet phldrT="[Texto]"/>
      <dgm:spPr/>
      <dgm:t>
        <a:bodyPr/>
        <a:lstStyle/>
        <a:p>
          <a:r>
            <a:rPr lang="es-EC" b="1" dirty="0" smtClean="0"/>
            <a:t>Cronin y Taylor</a:t>
          </a:r>
          <a:endParaRPr lang="es-EC" b="1" dirty="0"/>
        </a:p>
      </dgm:t>
    </dgm:pt>
    <dgm:pt modelId="{BDA059DB-247C-43FE-A5D7-D1514864E078}" type="parTrans" cxnId="{60B86705-27A5-44AC-AC29-CE8DC333C881}">
      <dgm:prSet/>
      <dgm:spPr/>
      <dgm:t>
        <a:bodyPr/>
        <a:lstStyle/>
        <a:p>
          <a:endParaRPr lang="es-EC"/>
        </a:p>
      </dgm:t>
    </dgm:pt>
    <dgm:pt modelId="{9FA87A1E-8A33-476B-BB67-C2EC909D2517}" type="sibTrans" cxnId="{60B86705-27A5-44AC-AC29-CE8DC333C881}">
      <dgm:prSet/>
      <dgm:spPr/>
      <dgm:t>
        <a:bodyPr/>
        <a:lstStyle/>
        <a:p>
          <a:endParaRPr lang="es-EC"/>
        </a:p>
      </dgm:t>
    </dgm:pt>
    <dgm:pt modelId="{318B1CF3-59E4-4DB4-9E8A-C86A5F5E469A}">
      <dgm:prSet phldrT="[Texto]"/>
      <dgm:spPr/>
      <dgm:t>
        <a:bodyPr/>
        <a:lstStyle/>
        <a:p>
          <a:r>
            <a:rPr lang="es-EC" b="1" dirty="0" smtClean="0"/>
            <a:t>Cinco dimensiones</a:t>
          </a:r>
          <a:endParaRPr lang="es-EC" b="1" dirty="0"/>
        </a:p>
      </dgm:t>
    </dgm:pt>
    <dgm:pt modelId="{D732227C-2C48-48A2-AB7F-17C7DD610DC2}" type="parTrans" cxnId="{9DADFF26-FEBA-48B5-B6D4-0A9ADEE4F772}">
      <dgm:prSet/>
      <dgm:spPr/>
      <dgm:t>
        <a:bodyPr/>
        <a:lstStyle/>
        <a:p>
          <a:endParaRPr lang="es-EC"/>
        </a:p>
      </dgm:t>
    </dgm:pt>
    <dgm:pt modelId="{4E413CB2-1F4C-42C3-8269-5960D2DE360E}" type="sibTrans" cxnId="{9DADFF26-FEBA-48B5-B6D4-0A9ADEE4F772}">
      <dgm:prSet/>
      <dgm:spPr/>
      <dgm:t>
        <a:bodyPr/>
        <a:lstStyle/>
        <a:p>
          <a:endParaRPr lang="es-EC"/>
        </a:p>
      </dgm:t>
    </dgm:pt>
    <dgm:pt modelId="{DE4F82AA-736B-496C-A9DE-DE67435E860B}">
      <dgm:prSet phldrT="[Texto]"/>
      <dgm:spPr/>
      <dgm:t>
        <a:bodyPr/>
        <a:lstStyle/>
        <a:p>
          <a:r>
            <a:rPr lang="es-EC" b="1" dirty="0" smtClean="0"/>
            <a:t>Sumatoria</a:t>
          </a:r>
          <a:endParaRPr lang="es-EC" b="1" dirty="0"/>
        </a:p>
      </dgm:t>
    </dgm:pt>
    <dgm:pt modelId="{2F5DA9B2-A940-440C-A4D5-1EB2439A79B1}" type="parTrans" cxnId="{F7A6E641-4139-42E8-B31B-A01BC86D1980}">
      <dgm:prSet/>
      <dgm:spPr/>
      <dgm:t>
        <a:bodyPr/>
        <a:lstStyle/>
        <a:p>
          <a:endParaRPr lang="es-EC"/>
        </a:p>
      </dgm:t>
    </dgm:pt>
    <dgm:pt modelId="{C248B507-B0F9-4A92-94B4-3A6F43763D10}" type="sibTrans" cxnId="{F7A6E641-4139-42E8-B31B-A01BC86D1980}">
      <dgm:prSet/>
      <dgm:spPr/>
      <dgm:t>
        <a:bodyPr/>
        <a:lstStyle/>
        <a:p>
          <a:endParaRPr lang="es-EC"/>
        </a:p>
      </dgm:t>
    </dgm:pt>
    <dgm:pt modelId="{0703FE08-9DCC-408B-B1E0-52A8C1A809AF}">
      <dgm:prSet phldrT="[Texto]"/>
      <dgm:spPr/>
      <dgm:t>
        <a:bodyPr/>
        <a:lstStyle/>
        <a:p>
          <a:r>
            <a:rPr lang="es-EC" b="1" dirty="0" smtClean="0"/>
            <a:t>Tiempo</a:t>
          </a:r>
          <a:endParaRPr lang="es-EC" b="1" dirty="0"/>
        </a:p>
      </dgm:t>
    </dgm:pt>
    <dgm:pt modelId="{9950FB69-F7D0-4AE1-A8D3-03C268B93E6F}" type="parTrans" cxnId="{5A5C3CC8-32EE-427D-B667-A012C92A4B4B}">
      <dgm:prSet/>
      <dgm:spPr/>
      <dgm:t>
        <a:bodyPr/>
        <a:lstStyle/>
        <a:p>
          <a:endParaRPr lang="es-EC"/>
        </a:p>
      </dgm:t>
    </dgm:pt>
    <dgm:pt modelId="{8A5051B7-373F-4A29-B82A-D0138F467F7C}" type="sibTrans" cxnId="{5A5C3CC8-32EE-427D-B667-A012C92A4B4B}">
      <dgm:prSet/>
      <dgm:spPr/>
      <dgm:t>
        <a:bodyPr/>
        <a:lstStyle/>
        <a:p>
          <a:endParaRPr lang="es-EC"/>
        </a:p>
      </dgm:t>
    </dgm:pt>
    <dgm:pt modelId="{F6D79EF9-F7BC-4818-B75F-BA85C8BB1FAA}">
      <dgm:prSet/>
      <dgm:spPr/>
      <dgm:t>
        <a:bodyPr/>
        <a:lstStyle/>
        <a:p>
          <a:r>
            <a:rPr lang="es-EC" b="1" dirty="0" smtClean="0"/>
            <a:t>22 items</a:t>
          </a:r>
          <a:endParaRPr lang="es-EC" b="1" dirty="0"/>
        </a:p>
      </dgm:t>
    </dgm:pt>
    <dgm:pt modelId="{13FB4072-7EA6-403F-9F02-B7A75FF6C07D}" type="parTrans" cxnId="{01133B3C-F107-4FD0-A383-A7F83101A35E}">
      <dgm:prSet/>
      <dgm:spPr/>
      <dgm:t>
        <a:bodyPr/>
        <a:lstStyle/>
        <a:p>
          <a:endParaRPr lang="es-EC"/>
        </a:p>
      </dgm:t>
    </dgm:pt>
    <dgm:pt modelId="{C167B476-1864-4BA2-AD49-652F81A843D6}" type="sibTrans" cxnId="{01133B3C-F107-4FD0-A383-A7F83101A35E}">
      <dgm:prSet/>
      <dgm:spPr/>
      <dgm:t>
        <a:bodyPr/>
        <a:lstStyle/>
        <a:p>
          <a:endParaRPr lang="es-EC"/>
        </a:p>
      </dgm:t>
    </dgm:pt>
    <dgm:pt modelId="{7BBDC0EA-27B9-4D6E-858D-AE87890F2270}">
      <dgm:prSet/>
      <dgm:spPr/>
      <dgm:t>
        <a:bodyPr/>
        <a:lstStyle/>
        <a:p>
          <a:r>
            <a:rPr lang="es-EC" b="1" dirty="0" smtClean="0"/>
            <a:t>Percepciones</a:t>
          </a:r>
          <a:endParaRPr lang="es-EC" b="1" dirty="0"/>
        </a:p>
      </dgm:t>
    </dgm:pt>
    <dgm:pt modelId="{2B577A41-31BE-4199-AA71-883F7CEA04DF}" type="parTrans" cxnId="{F72DDF8B-0976-4E1C-9061-72761B6E3AD7}">
      <dgm:prSet/>
      <dgm:spPr/>
      <dgm:t>
        <a:bodyPr/>
        <a:lstStyle/>
        <a:p>
          <a:endParaRPr lang="es-EC"/>
        </a:p>
      </dgm:t>
    </dgm:pt>
    <dgm:pt modelId="{089E3F4B-C6CF-414C-B6D0-D7B0E39A8FB2}" type="sibTrans" cxnId="{F72DDF8B-0976-4E1C-9061-72761B6E3AD7}">
      <dgm:prSet/>
      <dgm:spPr/>
      <dgm:t>
        <a:bodyPr/>
        <a:lstStyle/>
        <a:p>
          <a:endParaRPr lang="es-EC"/>
        </a:p>
      </dgm:t>
    </dgm:pt>
    <dgm:pt modelId="{901CB176-D3B7-4171-B5B5-495CD9662F98}" type="pres">
      <dgm:prSet presAssocID="{A18E680E-6276-4A58-8CC2-C83B1CEC8143}" presName="composite" presStyleCnt="0">
        <dgm:presLayoutVars>
          <dgm:chMax val="1"/>
          <dgm:dir/>
          <dgm:resizeHandles val="exact"/>
        </dgm:presLayoutVars>
      </dgm:prSet>
      <dgm:spPr/>
      <dgm:t>
        <a:bodyPr/>
        <a:lstStyle/>
        <a:p>
          <a:endParaRPr lang="es-EC"/>
        </a:p>
      </dgm:t>
    </dgm:pt>
    <dgm:pt modelId="{CC367B81-B3CF-43BB-A222-86D96E946921}" type="pres">
      <dgm:prSet presAssocID="{A18E680E-6276-4A58-8CC2-C83B1CEC8143}" presName="radial" presStyleCnt="0">
        <dgm:presLayoutVars>
          <dgm:animLvl val="ctr"/>
        </dgm:presLayoutVars>
      </dgm:prSet>
      <dgm:spPr/>
    </dgm:pt>
    <dgm:pt modelId="{11859FF6-FFC7-403E-815C-52D4A50ACA8D}" type="pres">
      <dgm:prSet presAssocID="{1D6C03AA-E44A-4F7A-8F5A-797CCE6D5640}" presName="centerShape" presStyleLbl="vennNode1" presStyleIdx="0" presStyleCnt="7"/>
      <dgm:spPr/>
      <dgm:t>
        <a:bodyPr/>
        <a:lstStyle/>
        <a:p>
          <a:endParaRPr lang="es-EC"/>
        </a:p>
      </dgm:t>
    </dgm:pt>
    <dgm:pt modelId="{CF11544C-EDFF-4B53-A59F-5F1409FBB9AA}" type="pres">
      <dgm:prSet presAssocID="{C6FC4A3D-8CA9-41D9-AD4A-C89B6EAF1402}" presName="node" presStyleLbl="vennNode1" presStyleIdx="1" presStyleCnt="7">
        <dgm:presLayoutVars>
          <dgm:bulletEnabled val="1"/>
        </dgm:presLayoutVars>
      </dgm:prSet>
      <dgm:spPr/>
      <dgm:t>
        <a:bodyPr/>
        <a:lstStyle/>
        <a:p>
          <a:endParaRPr lang="es-EC"/>
        </a:p>
      </dgm:t>
    </dgm:pt>
    <dgm:pt modelId="{6F5BFBCC-E698-4601-A634-4308A5A4D6B8}" type="pres">
      <dgm:prSet presAssocID="{7BBDC0EA-27B9-4D6E-858D-AE87890F2270}" presName="node" presStyleLbl="vennNode1" presStyleIdx="2" presStyleCnt="7">
        <dgm:presLayoutVars>
          <dgm:bulletEnabled val="1"/>
        </dgm:presLayoutVars>
      </dgm:prSet>
      <dgm:spPr/>
      <dgm:t>
        <a:bodyPr/>
        <a:lstStyle/>
        <a:p>
          <a:endParaRPr lang="es-EC"/>
        </a:p>
      </dgm:t>
    </dgm:pt>
    <dgm:pt modelId="{ADCCF9E0-BF92-4CF5-AF93-F01879B4D9EB}" type="pres">
      <dgm:prSet presAssocID="{F6D79EF9-F7BC-4818-B75F-BA85C8BB1FAA}" presName="node" presStyleLbl="vennNode1" presStyleIdx="3" presStyleCnt="7">
        <dgm:presLayoutVars>
          <dgm:bulletEnabled val="1"/>
        </dgm:presLayoutVars>
      </dgm:prSet>
      <dgm:spPr/>
      <dgm:t>
        <a:bodyPr/>
        <a:lstStyle/>
        <a:p>
          <a:endParaRPr lang="es-EC"/>
        </a:p>
      </dgm:t>
    </dgm:pt>
    <dgm:pt modelId="{28535942-8751-4363-96DD-2FFE75002113}" type="pres">
      <dgm:prSet presAssocID="{318B1CF3-59E4-4DB4-9E8A-C86A5F5E469A}" presName="node" presStyleLbl="vennNode1" presStyleIdx="4" presStyleCnt="7">
        <dgm:presLayoutVars>
          <dgm:bulletEnabled val="1"/>
        </dgm:presLayoutVars>
      </dgm:prSet>
      <dgm:spPr/>
      <dgm:t>
        <a:bodyPr/>
        <a:lstStyle/>
        <a:p>
          <a:endParaRPr lang="es-EC"/>
        </a:p>
      </dgm:t>
    </dgm:pt>
    <dgm:pt modelId="{C8056608-117F-4B5D-8D93-E2CA4487DBF7}" type="pres">
      <dgm:prSet presAssocID="{DE4F82AA-736B-496C-A9DE-DE67435E860B}" presName="node" presStyleLbl="vennNode1" presStyleIdx="5" presStyleCnt="7">
        <dgm:presLayoutVars>
          <dgm:bulletEnabled val="1"/>
        </dgm:presLayoutVars>
      </dgm:prSet>
      <dgm:spPr/>
      <dgm:t>
        <a:bodyPr/>
        <a:lstStyle/>
        <a:p>
          <a:endParaRPr lang="es-EC"/>
        </a:p>
      </dgm:t>
    </dgm:pt>
    <dgm:pt modelId="{A257016F-AC9E-44CD-A765-AB935085976C}" type="pres">
      <dgm:prSet presAssocID="{0703FE08-9DCC-408B-B1E0-52A8C1A809AF}" presName="node" presStyleLbl="vennNode1" presStyleIdx="6" presStyleCnt="7">
        <dgm:presLayoutVars>
          <dgm:bulletEnabled val="1"/>
        </dgm:presLayoutVars>
      </dgm:prSet>
      <dgm:spPr/>
      <dgm:t>
        <a:bodyPr/>
        <a:lstStyle/>
        <a:p>
          <a:endParaRPr lang="es-EC"/>
        </a:p>
      </dgm:t>
    </dgm:pt>
  </dgm:ptLst>
  <dgm:cxnLst>
    <dgm:cxn modelId="{F72DDF8B-0976-4E1C-9061-72761B6E3AD7}" srcId="{1D6C03AA-E44A-4F7A-8F5A-797CCE6D5640}" destId="{7BBDC0EA-27B9-4D6E-858D-AE87890F2270}" srcOrd="1" destOrd="0" parTransId="{2B577A41-31BE-4199-AA71-883F7CEA04DF}" sibTransId="{089E3F4B-C6CF-414C-B6D0-D7B0E39A8FB2}"/>
    <dgm:cxn modelId="{95357C20-CE1B-41F8-9E67-7F6866F9DC2C}" type="presOf" srcId="{A18E680E-6276-4A58-8CC2-C83B1CEC8143}" destId="{901CB176-D3B7-4171-B5B5-495CD9662F98}" srcOrd="0" destOrd="0" presId="urn:microsoft.com/office/officeart/2005/8/layout/radial3"/>
    <dgm:cxn modelId="{01133B3C-F107-4FD0-A383-A7F83101A35E}" srcId="{1D6C03AA-E44A-4F7A-8F5A-797CCE6D5640}" destId="{F6D79EF9-F7BC-4818-B75F-BA85C8BB1FAA}" srcOrd="2" destOrd="0" parTransId="{13FB4072-7EA6-403F-9F02-B7A75FF6C07D}" sibTransId="{C167B476-1864-4BA2-AD49-652F81A843D6}"/>
    <dgm:cxn modelId="{F7A6E641-4139-42E8-B31B-A01BC86D1980}" srcId="{1D6C03AA-E44A-4F7A-8F5A-797CCE6D5640}" destId="{DE4F82AA-736B-496C-A9DE-DE67435E860B}" srcOrd="4" destOrd="0" parTransId="{2F5DA9B2-A940-440C-A4D5-1EB2439A79B1}" sibTransId="{C248B507-B0F9-4A92-94B4-3A6F43763D10}"/>
    <dgm:cxn modelId="{29A09D10-D0B5-4D78-92F1-8A645DB29848}" type="presOf" srcId="{7BBDC0EA-27B9-4D6E-858D-AE87890F2270}" destId="{6F5BFBCC-E698-4601-A634-4308A5A4D6B8}" srcOrd="0" destOrd="0" presId="urn:microsoft.com/office/officeart/2005/8/layout/radial3"/>
    <dgm:cxn modelId="{3EBBB2F7-5225-4644-B1A4-891141F34FB0}" type="presOf" srcId="{C6FC4A3D-8CA9-41D9-AD4A-C89B6EAF1402}" destId="{CF11544C-EDFF-4B53-A59F-5F1409FBB9AA}" srcOrd="0" destOrd="0" presId="urn:microsoft.com/office/officeart/2005/8/layout/radial3"/>
    <dgm:cxn modelId="{12D2E5FB-DFB6-4884-9968-4E9CAED76D4E}" type="presOf" srcId="{F6D79EF9-F7BC-4818-B75F-BA85C8BB1FAA}" destId="{ADCCF9E0-BF92-4CF5-AF93-F01879B4D9EB}" srcOrd="0" destOrd="0" presId="urn:microsoft.com/office/officeart/2005/8/layout/radial3"/>
    <dgm:cxn modelId="{D95F35E9-67DA-4606-947A-2796D7AB11D4}" srcId="{A18E680E-6276-4A58-8CC2-C83B1CEC8143}" destId="{1D6C03AA-E44A-4F7A-8F5A-797CCE6D5640}" srcOrd="0" destOrd="0" parTransId="{4BEB62AB-9A70-4B71-8E5B-B54BF78FBCDA}" sibTransId="{3E7A72D5-82FF-410A-99B9-BC29C692BD99}"/>
    <dgm:cxn modelId="{60B86705-27A5-44AC-AC29-CE8DC333C881}" srcId="{1D6C03AA-E44A-4F7A-8F5A-797CCE6D5640}" destId="{C6FC4A3D-8CA9-41D9-AD4A-C89B6EAF1402}" srcOrd="0" destOrd="0" parTransId="{BDA059DB-247C-43FE-A5D7-D1514864E078}" sibTransId="{9FA87A1E-8A33-476B-BB67-C2EC909D2517}"/>
    <dgm:cxn modelId="{5A5C3CC8-32EE-427D-B667-A012C92A4B4B}" srcId="{1D6C03AA-E44A-4F7A-8F5A-797CCE6D5640}" destId="{0703FE08-9DCC-408B-B1E0-52A8C1A809AF}" srcOrd="5" destOrd="0" parTransId="{9950FB69-F7D0-4AE1-A8D3-03C268B93E6F}" sibTransId="{8A5051B7-373F-4A29-B82A-D0138F467F7C}"/>
    <dgm:cxn modelId="{C286C698-AD93-498F-84B3-86860074506D}" type="presOf" srcId="{DE4F82AA-736B-496C-A9DE-DE67435E860B}" destId="{C8056608-117F-4B5D-8D93-E2CA4487DBF7}" srcOrd="0" destOrd="0" presId="urn:microsoft.com/office/officeart/2005/8/layout/radial3"/>
    <dgm:cxn modelId="{31F02EF3-71C3-4509-BBEC-67DE6CE621AA}" type="presOf" srcId="{318B1CF3-59E4-4DB4-9E8A-C86A5F5E469A}" destId="{28535942-8751-4363-96DD-2FFE75002113}" srcOrd="0" destOrd="0" presId="urn:microsoft.com/office/officeart/2005/8/layout/radial3"/>
    <dgm:cxn modelId="{55FED0F5-5C2D-4B2B-A012-ABDCD783B9CA}" type="presOf" srcId="{0703FE08-9DCC-408B-B1E0-52A8C1A809AF}" destId="{A257016F-AC9E-44CD-A765-AB935085976C}" srcOrd="0" destOrd="0" presId="urn:microsoft.com/office/officeart/2005/8/layout/radial3"/>
    <dgm:cxn modelId="{6CA2F8BE-6627-4AFC-BFDE-098AB5C57C64}" type="presOf" srcId="{1D6C03AA-E44A-4F7A-8F5A-797CCE6D5640}" destId="{11859FF6-FFC7-403E-815C-52D4A50ACA8D}" srcOrd="0" destOrd="0" presId="urn:microsoft.com/office/officeart/2005/8/layout/radial3"/>
    <dgm:cxn modelId="{9DADFF26-FEBA-48B5-B6D4-0A9ADEE4F772}" srcId="{1D6C03AA-E44A-4F7A-8F5A-797CCE6D5640}" destId="{318B1CF3-59E4-4DB4-9E8A-C86A5F5E469A}" srcOrd="3" destOrd="0" parTransId="{D732227C-2C48-48A2-AB7F-17C7DD610DC2}" sibTransId="{4E413CB2-1F4C-42C3-8269-5960D2DE360E}"/>
    <dgm:cxn modelId="{DBA9ABB2-532D-486C-95A4-E9D7F937AA22}" type="presParOf" srcId="{901CB176-D3B7-4171-B5B5-495CD9662F98}" destId="{CC367B81-B3CF-43BB-A222-86D96E946921}" srcOrd="0" destOrd="0" presId="urn:microsoft.com/office/officeart/2005/8/layout/radial3"/>
    <dgm:cxn modelId="{26F3D29F-4380-4880-BACD-1A0F84B04C29}" type="presParOf" srcId="{CC367B81-B3CF-43BB-A222-86D96E946921}" destId="{11859FF6-FFC7-403E-815C-52D4A50ACA8D}" srcOrd="0" destOrd="0" presId="urn:microsoft.com/office/officeart/2005/8/layout/radial3"/>
    <dgm:cxn modelId="{4F8A1297-1BBD-4AF7-8BA7-8E5DE7F24048}" type="presParOf" srcId="{CC367B81-B3CF-43BB-A222-86D96E946921}" destId="{CF11544C-EDFF-4B53-A59F-5F1409FBB9AA}" srcOrd="1" destOrd="0" presId="urn:microsoft.com/office/officeart/2005/8/layout/radial3"/>
    <dgm:cxn modelId="{EDAB0F64-35D4-4F04-8EFE-491A4BB576E1}" type="presParOf" srcId="{CC367B81-B3CF-43BB-A222-86D96E946921}" destId="{6F5BFBCC-E698-4601-A634-4308A5A4D6B8}" srcOrd="2" destOrd="0" presId="urn:microsoft.com/office/officeart/2005/8/layout/radial3"/>
    <dgm:cxn modelId="{2692D3B1-6891-4E4A-93AC-41BC12E906B8}" type="presParOf" srcId="{CC367B81-B3CF-43BB-A222-86D96E946921}" destId="{ADCCF9E0-BF92-4CF5-AF93-F01879B4D9EB}" srcOrd="3" destOrd="0" presId="urn:microsoft.com/office/officeart/2005/8/layout/radial3"/>
    <dgm:cxn modelId="{685D7CFB-C301-4D44-B84B-C243D456B4DC}" type="presParOf" srcId="{CC367B81-B3CF-43BB-A222-86D96E946921}" destId="{28535942-8751-4363-96DD-2FFE75002113}" srcOrd="4" destOrd="0" presId="urn:microsoft.com/office/officeart/2005/8/layout/radial3"/>
    <dgm:cxn modelId="{E0ED88F7-837A-40A3-97A4-2A76B1E3B48F}" type="presParOf" srcId="{CC367B81-B3CF-43BB-A222-86D96E946921}" destId="{C8056608-117F-4B5D-8D93-E2CA4487DBF7}" srcOrd="5" destOrd="0" presId="urn:microsoft.com/office/officeart/2005/8/layout/radial3"/>
    <dgm:cxn modelId="{ACA64E7C-4752-4417-A1AF-386C690A4149}" type="presParOf" srcId="{CC367B81-B3CF-43BB-A222-86D96E946921}" destId="{A257016F-AC9E-44CD-A765-AB935085976C}" srcOrd="6"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F70FA-7949-43A1-B2A0-7F788DD182C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979A1C7C-304F-4F74-8132-1F1B6FFBFB70}">
      <dgm:prSet phldrT="[Texto]"/>
      <dgm:spPr/>
      <dgm:t>
        <a:bodyPr/>
        <a:lstStyle/>
        <a:p>
          <a:r>
            <a:rPr lang="es-EC" b="1" dirty="0" smtClean="0">
              <a:solidFill>
                <a:schemeClr val="bg1"/>
              </a:solidFill>
            </a:rPr>
            <a:t>Tangibilidad</a:t>
          </a:r>
          <a:endParaRPr lang="es-EC" b="1" dirty="0">
            <a:solidFill>
              <a:schemeClr val="bg1"/>
            </a:solidFill>
          </a:endParaRPr>
        </a:p>
      </dgm:t>
    </dgm:pt>
    <dgm:pt modelId="{6679B0C3-9B11-43DC-A52E-354330F8DEE9}" type="parTrans" cxnId="{67461B49-C84C-49EA-B1BE-732C94F659DB}">
      <dgm:prSet/>
      <dgm:spPr/>
      <dgm:t>
        <a:bodyPr/>
        <a:lstStyle/>
        <a:p>
          <a:endParaRPr lang="es-EC"/>
        </a:p>
      </dgm:t>
    </dgm:pt>
    <dgm:pt modelId="{A65A96FA-B227-41E2-836B-3894AF708448}" type="sibTrans" cxnId="{67461B49-C84C-49EA-B1BE-732C94F659DB}">
      <dgm:prSet/>
      <dgm:spPr/>
      <dgm:t>
        <a:bodyPr/>
        <a:lstStyle/>
        <a:p>
          <a:endParaRPr lang="es-EC" dirty="0"/>
        </a:p>
      </dgm:t>
    </dgm:pt>
    <dgm:pt modelId="{6B7496FA-2890-46DB-9D29-6F8AA9E3A99B}">
      <dgm:prSet phldrT="[Texto]"/>
      <dgm:spPr/>
      <dgm:t>
        <a:bodyPr/>
        <a:lstStyle/>
        <a:p>
          <a:r>
            <a:rPr lang="es-EC" b="1" dirty="0" smtClean="0">
              <a:solidFill>
                <a:schemeClr val="bg1"/>
              </a:solidFill>
            </a:rPr>
            <a:t>Capacidad de respuesta </a:t>
          </a:r>
          <a:endParaRPr lang="es-EC" b="1" dirty="0">
            <a:solidFill>
              <a:schemeClr val="bg1"/>
            </a:solidFill>
          </a:endParaRPr>
        </a:p>
      </dgm:t>
    </dgm:pt>
    <dgm:pt modelId="{380885C5-ADCB-4AAA-8C89-BD9EF6083B3C}" type="parTrans" cxnId="{1A6F8520-852F-42AB-AB88-FFC502DF306F}">
      <dgm:prSet/>
      <dgm:spPr/>
      <dgm:t>
        <a:bodyPr/>
        <a:lstStyle/>
        <a:p>
          <a:endParaRPr lang="es-EC"/>
        </a:p>
      </dgm:t>
    </dgm:pt>
    <dgm:pt modelId="{D29B5E03-E62E-481D-AD39-6090552A1A06}" type="sibTrans" cxnId="{1A6F8520-852F-42AB-AB88-FFC502DF306F}">
      <dgm:prSet/>
      <dgm:spPr/>
      <dgm:t>
        <a:bodyPr/>
        <a:lstStyle/>
        <a:p>
          <a:endParaRPr lang="es-EC" dirty="0"/>
        </a:p>
      </dgm:t>
    </dgm:pt>
    <dgm:pt modelId="{2BDDAE1D-C349-4CFA-A3C8-8A87A5139048}">
      <dgm:prSet phldrT="[Texto]"/>
      <dgm:spPr/>
      <dgm:t>
        <a:bodyPr/>
        <a:lstStyle/>
        <a:p>
          <a:r>
            <a:rPr lang="es-EC" b="1" dirty="0" smtClean="0">
              <a:solidFill>
                <a:schemeClr val="bg1"/>
              </a:solidFill>
            </a:rPr>
            <a:t>Fiabilidad</a:t>
          </a:r>
          <a:endParaRPr lang="es-EC" b="1" dirty="0">
            <a:solidFill>
              <a:schemeClr val="bg1"/>
            </a:solidFill>
          </a:endParaRPr>
        </a:p>
      </dgm:t>
    </dgm:pt>
    <dgm:pt modelId="{C4557677-373F-4351-A466-9E848C7537FD}" type="parTrans" cxnId="{8B6EA499-C2DE-4893-A567-FA0D778EE587}">
      <dgm:prSet/>
      <dgm:spPr/>
      <dgm:t>
        <a:bodyPr/>
        <a:lstStyle/>
        <a:p>
          <a:endParaRPr lang="es-EC"/>
        </a:p>
      </dgm:t>
    </dgm:pt>
    <dgm:pt modelId="{6EE7CEAE-71A2-49CC-B665-67F251D72611}" type="sibTrans" cxnId="{8B6EA499-C2DE-4893-A567-FA0D778EE587}">
      <dgm:prSet/>
      <dgm:spPr/>
      <dgm:t>
        <a:bodyPr/>
        <a:lstStyle/>
        <a:p>
          <a:endParaRPr lang="es-EC" dirty="0"/>
        </a:p>
      </dgm:t>
    </dgm:pt>
    <dgm:pt modelId="{65242362-919C-479D-9D69-42A4FE28C0F9}">
      <dgm:prSet phldrT="[Texto]"/>
      <dgm:spPr/>
      <dgm:t>
        <a:bodyPr/>
        <a:lstStyle/>
        <a:p>
          <a:r>
            <a:rPr lang="es-EC" b="1" dirty="0" smtClean="0">
              <a:solidFill>
                <a:schemeClr val="bg1"/>
              </a:solidFill>
            </a:rPr>
            <a:t>Seguridad</a:t>
          </a:r>
          <a:endParaRPr lang="es-EC" b="1" dirty="0">
            <a:solidFill>
              <a:schemeClr val="bg1"/>
            </a:solidFill>
          </a:endParaRPr>
        </a:p>
      </dgm:t>
    </dgm:pt>
    <dgm:pt modelId="{CC8F95D5-4C81-46B1-B9CD-1D1558E7C830}" type="parTrans" cxnId="{4D2A55C4-72FA-4379-9C70-E4CC2B9AF799}">
      <dgm:prSet/>
      <dgm:spPr/>
      <dgm:t>
        <a:bodyPr/>
        <a:lstStyle/>
        <a:p>
          <a:endParaRPr lang="es-EC"/>
        </a:p>
      </dgm:t>
    </dgm:pt>
    <dgm:pt modelId="{E9C7AD42-9A73-443F-8913-5A9034677D52}" type="sibTrans" cxnId="{4D2A55C4-72FA-4379-9C70-E4CC2B9AF799}">
      <dgm:prSet/>
      <dgm:spPr/>
      <dgm:t>
        <a:bodyPr/>
        <a:lstStyle/>
        <a:p>
          <a:endParaRPr lang="es-EC" dirty="0"/>
        </a:p>
      </dgm:t>
    </dgm:pt>
    <dgm:pt modelId="{D86A49E1-D42A-4EF6-B4C8-E9BEEF5BBDEB}">
      <dgm:prSet phldrT="[Texto]"/>
      <dgm:spPr/>
      <dgm:t>
        <a:bodyPr/>
        <a:lstStyle/>
        <a:p>
          <a:r>
            <a:rPr lang="es-EC" b="1" dirty="0" smtClean="0">
              <a:solidFill>
                <a:schemeClr val="bg1"/>
              </a:solidFill>
            </a:rPr>
            <a:t>Empatía</a:t>
          </a:r>
          <a:endParaRPr lang="es-EC" b="1" dirty="0">
            <a:solidFill>
              <a:schemeClr val="bg1"/>
            </a:solidFill>
          </a:endParaRPr>
        </a:p>
      </dgm:t>
    </dgm:pt>
    <dgm:pt modelId="{60CB00CE-7542-438D-8CD4-215156CF67E2}" type="parTrans" cxnId="{4743D63D-0A68-4273-941C-955BD19AD2F7}">
      <dgm:prSet/>
      <dgm:spPr/>
      <dgm:t>
        <a:bodyPr/>
        <a:lstStyle/>
        <a:p>
          <a:endParaRPr lang="es-EC"/>
        </a:p>
      </dgm:t>
    </dgm:pt>
    <dgm:pt modelId="{92BBF9DA-5B76-4C7E-9BCC-2B22643AC841}" type="sibTrans" cxnId="{4743D63D-0A68-4273-941C-955BD19AD2F7}">
      <dgm:prSet/>
      <dgm:spPr/>
      <dgm:t>
        <a:bodyPr/>
        <a:lstStyle/>
        <a:p>
          <a:endParaRPr lang="es-EC" dirty="0"/>
        </a:p>
      </dgm:t>
    </dgm:pt>
    <dgm:pt modelId="{14AE108E-3966-40B6-AA20-09F4AC76B421}" type="pres">
      <dgm:prSet presAssocID="{A45F70FA-7949-43A1-B2A0-7F788DD182CF}" presName="cycle" presStyleCnt="0">
        <dgm:presLayoutVars>
          <dgm:dir/>
          <dgm:resizeHandles val="exact"/>
        </dgm:presLayoutVars>
      </dgm:prSet>
      <dgm:spPr/>
      <dgm:t>
        <a:bodyPr/>
        <a:lstStyle/>
        <a:p>
          <a:endParaRPr lang="es-EC"/>
        </a:p>
      </dgm:t>
    </dgm:pt>
    <dgm:pt modelId="{E8E1522B-1132-4226-AB45-D55D2933E049}" type="pres">
      <dgm:prSet presAssocID="{979A1C7C-304F-4F74-8132-1F1B6FFBFB70}" presName="node" presStyleLbl="node1" presStyleIdx="0" presStyleCnt="5">
        <dgm:presLayoutVars>
          <dgm:bulletEnabled val="1"/>
        </dgm:presLayoutVars>
      </dgm:prSet>
      <dgm:spPr/>
      <dgm:t>
        <a:bodyPr/>
        <a:lstStyle/>
        <a:p>
          <a:endParaRPr lang="es-EC"/>
        </a:p>
      </dgm:t>
    </dgm:pt>
    <dgm:pt modelId="{C0205BD5-E888-4A11-8A8B-5725E8946224}" type="pres">
      <dgm:prSet presAssocID="{A65A96FA-B227-41E2-836B-3894AF708448}" presName="sibTrans" presStyleLbl="sibTrans2D1" presStyleIdx="0" presStyleCnt="5"/>
      <dgm:spPr/>
      <dgm:t>
        <a:bodyPr/>
        <a:lstStyle/>
        <a:p>
          <a:endParaRPr lang="es-EC"/>
        </a:p>
      </dgm:t>
    </dgm:pt>
    <dgm:pt modelId="{D052AEBD-F6DC-4EB8-93F8-EE377FEBF497}" type="pres">
      <dgm:prSet presAssocID="{A65A96FA-B227-41E2-836B-3894AF708448}" presName="connectorText" presStyleLbl="sibTrans2D1" presStyleIdx="0" presStyleCnt="5"/>
      <dgm:spPr/>
      <dgm:t>
        <a:bodyPr/>
        <a:lstStyle/>
        <a:p>
          <a:endParaRPr lang="es-EC"/>
        </a:p>
      </dgm:t>
    </dgm:pt>
    <dgm:pt modelId="{F8E60C2E-9C01-4D6C-A3DE-C954C8808358}" type="pres">
      <dgm:prSet presAssocID="{6B7496FA-2890-46DB-9D29-6F8AA9E3A99B}" presName="node" presStyleLbl="node1" presStyleIdx="1" presStyleCnt="5">
        <dgm:presLayoutVars>
          <dgm:bulletEnabled val="1"/>
        </dgm:presLayoutVars>
      </dgm:prSet>
      <dgm:spPr/>
      <dgm:t>
        <a:bodyPr/>
        <a:lstStyle/>
        <a:p>
          <a:endParaRPr lang="es-EC"/>
        </a:p>
      </dgm:t>
    </dgm:pt>
    <dgm:pt modelId="{B8916521-8C59-45F9-AFED-CC2751F993A5}" type="pres">
      <dgm:prSet presAssocID="{D29B5E03-E62E-481D-AD39-6090552A1A06}" presName="sibTrans" presStyleLbl="sibTrans2D1" presStyleIdx="1" presStyleCnt="5"/>
      <dgm:spPr/>
      <dgm:t>
        <a:bodyPr/>
        <a:lstStyle/>
        <a:p>
          <a:endParaRPr lang="es-EC"/>
        </a:p>
      </dgm:t>
    </dgm:pt>
    <dgm:pt modelId="{27C1563E-855D-46B4-8712-3F0197030CEF}" type="pres">
      <dgm:prSet presAssocID="{D29B5E03-E62E-481D-AD39-6090552A1A06}" presName="connectorText" presStyleLbl="sibTrans2D1" presStyleIdx="1" presStyleCnt="5"/>
      <dgm:spPr/>
      <dgm:t>
        <a:bodyPr/>
        <a:lstStyle/>
        <a:p>
          <a:endParaRPr lang="es-EC"/>
        </a:p>
      </dgm:t>
    </dgm:pt>
    <dgm:pt modelId="{A8870D32-A751-4936-AD22-93056D0FD929}" type="pres">
      <dgm:prSet presAssocID="{2BDDAE1D-C349-4CFA-A3C8-8A87A5139048}" presName="node" presStyleLbl="node1" presStyleIdx="2" presStyleCnt="5">
        <dgm:presLayoutVars>
          <dgm:bulletEnabled val="1"/>
        </dgm:presLayoutVars>
      </dgm:prSet>
      <dgm:spPr/>
      <dgm:t>
        <a:bodyPr/>
        <a:lstStyle/>
        <a:p>
          <a:endParaRPr lang="es-EC"/>
        </a:p>
      </dgm:t>
    </dgm:pt>
    <dgm:pt modelId="{0338FCAB-4165-4596-AAFA-3C6D90206FAC}" type="pres">
      <dgm:prSet presAssocID="{6EE7CEAE-71A2-49CC-B665-67F251D72611}" presName="sibTrans" presStyleLbl="sibTrans2D1" presStyleIdx="2" presStyleCnt="5"/>
      <dgm:spPr/>
      <dgm:t>
        <a:bodyPr/>
        <a:lstStyle/>
        <a:p>
          <a:endParaRPr lang="es-EC"/>
        </a:p>
      </dgm:t>
    </dgm:pt>
    <dgm:pt modelId="{8C019446-2052-4472-9F0F-A44DC3578918}" type="pres">
      <dgm:prSet presAssocID="{6EE7CEAE-71A2-49CC-B665-67F251D72611}" presName="connectorText" presStyleLbl="sibTrans2D1" presStyleIdx="2" presStyleCnt="5"/>
      <dgm:spPr/>
      <dgm:t>
        <a:bodyPr/>
        <a:lstStyle/>
        <a:p>
          <a:endParaRPr lang="es-EC"/>
        </a:p>
      </dgm:t>
    </dgm:pt>
    <dgm:pt modelId="{38C77B54-1501-4780-B132-22AD126FC763}" type="pres">
      <dgm:prSet presAssocID="{65242362-919C-479D-9D69-42A4FE28C0F9}" presName="node" presStyleLbl="node1" presStyleIdx="3" presStyleCnt="5">
        <dgm:presLayoutVars>
          <dgm:bulletEnabled val="1"/>
        </dgm:presLayoutVars>
      </dgm:prSet>
      <dgm:spPr/>
      <dgm:t>
        <a:bodyPr/>
        <a:lstStyle/>
        <a:p>
          <a:endParaRPr lang="es-EC"/>
        </a:p>
      </dgm:t>
    </dgm:pt>
    <dgm:pt modelId="{8BA66922-EFF3-4609-B431-A874BF2B3380}" type="pres">
      <dgm:prSet presAssocID="{E9C7AD42-9A73-443F-8913-5A9034677D52}" presName="sibTrans" presStyleLbl="sibTrans2D1" presStyleIdx="3" presStyleCnt="5"/>
      <dgm:spPr/>
      <dgm:t>
        <a:bodyPr/>
        <a:lstStyle/>
        <a:p>
          <a:endParaRPr lang="es-EC"/>
        </a:p>
      </dgm:t>
    </dgm:pt>
    <dgm:pt modelId="{F5B5A14C-F13C-401F-878B-762C932E92AA}" type="pres">
      <dgm:prSet presAssocID="{E9C7AD42-9A73-443F-8913-5A9034677D52}" presName="connectorText" presStyleLbl="sibTrans2D1" presStyleIdx="3" presStyleCnt="5"/>
      <dgm:spPr/>
      <dgm:t>
        <a:bodyPr/>
        <a:lstStyle/>
        <a:p>
          <a:endParaRPr lang="es-EC"/>
        </a:p>
      </dgm:t>
    </dgm:pt>
    <dgm:pt modelId="{A58CB849-7C7C-4351-99D8-D3DC48F4169B}" type="pres">
      <dgm:prSet presAssocID="{D86A49E1-D42A-4EF6-B4C8-E9BEEF5BBDEB}" presName="node" presStyleLbl="node1" presStyleIdx="4" presStyleCnt="5">
        <dgm:presLayoutVars>
          <dgm:bulletEnabled val="1"/>
        </dgm:presLayoutVars>
      </dgm:prSet>
      <dgm:spPr/>
      <dgm:t>
        <a:bodyPr/>
        <a:lstStyle/>
        <a:p>
          <a:endParaRPr lang="es-EC"/>
        </a:p>
      </dgm:t>
    </dgm:pt>
    <dgm:pt modelId="{2301E82D-DFF7-4D4A-AE5B-F340C19CDA26}" type="pres">
      <dgm:prSet presAssocID="{92BBF9DA-5B76-4C7E-9BCC-2B22643AC841}" presName="sibTrans" presStyleLbl="sibTrans2D1" presStyleIdx="4" presStyleCnt="5"/>
      <dgm:spPr/>
      <dgm:t>
        <a:bodyPr/>
        <a:lstStyle/>
        <a:p>
          <a:endParaRPr lang="es-EC"/>
        </a:p>
      </dgm:t>
    </dgm:pt>
    <dgm:pt modelId="{DB243306-600B-4A14-99FB-B1F5D8041646}" type="pres">
      <dgm:prSet presAssocID="{92BBF9DA-5B76-4C7E-9BCC-2B22643AC841}" presName="connectorText" presStyleLbl="sibTrans2D1" presStyleIdx="4" presStyleCnt="5"/>
      <dgm:spPr/>
      <dgm:t>
        <a:bodyPr/>
        <a:lstStyle/>
        <a:p>
          <a:endParaRPr lang="es-EC"/>
        </a:p>
      </dgm:t>
    </dgm:pt>
  </dgm:ptLst>
  <dgm:cxnLst>
    <dgm:cxn modelId="{1A0C1141-9676-4934-A731-6FA58A86122D}" type="presOf" srcId="{92BBF9DA-5B76-4C7E-9BCC-2B22643AC841}" destId="{DB243306-600B-4A14-99FB-B1F5D8041646}" srcOrd="1" destOrd="0" presId="urn:microsoft.com/office/officeart/2005/8/layout/cycle2"/>
    <dgm:cxn modelId="{1A6F8520-852F-42AB-AB88-FFC502DF306F}" srcId="{A45F70FA-7949-43A1-B2A0-7F788DD182CF}" destId="{6B7496FA-2890-46DB-9D29-6F8AA9E3A99B}" srcOrd="1" destOrd="0" parTransId="{380885C5-ADCB-4AAA-8C89-BD9EF6083B3C}" sibTransId="{D29B5E03-E62E-481D-AD39-6090552A1A06}"/>
    <dgm:cxn modelId="{2AAF7125-C8B4-4280-88D2-C14EFE7CE8D0}" type="presOf" srcId="{6B7496FA-2890-46DB-9D29-6F8AA9E3A99B}" destId="{F8E60C2E-9C01-4D6C-A3DE-C954C8808358}" srcOrd="0" destOrd="0" presId="urn:microsoft.com/office/officeart/2005/8/layout/cycle2"/>
    <dgm:cxn modelId="{BABB76FA-060A-4BD4-8DFC-2BCBF615D1DA}" type="presOf" srcId="{2BDDAE1D-C349-4CFA-A3C8-8A87A5139048}" destId="{A8870D32-A751-4936-AD22-93056D0FD929}" srcOrd="0" destOrd="0" presId="urn:microsoft.com/office/officeart/2005/8/layout/cycle2"/>
    <dgm:cxn modelId="{AD1536A7-3133-410D-8A4D-3E4084573901}" type="presOf" srcId="{6EE7CEAE-71A2-49CC-B665-67F251D72611}" destId="{0338FCAB-4165-4596-AAFA-3C6D90206FAC}" srcOrd="0" destOrd="0" presId="urn:microsoft.com/office/officeart/2005/8/layout/cycle2"/>
    <dgm:cxn modelId="{E4A44619-AD43-464E-89A0-D17FB32D4AF6}" type="presOf" srcId="{D29B5E03-E62E-481D-AD39-6090552A1A06}" destId="{B8916521-8C59-45F9-AFED-CC2751F993A5}" srcOrd="0" destOrd="0" presId="urn:microsoft.com/office/officeart/2005/8/layout/cycle2"/>
    <dgm:cxn modelId="{4D2A55C4-72FA-4379-9C70-E4CC2B9AF799}" srcId="{A45F70FA-7949-43A1-B2A0-7F788DD182CF}" destId="{65242362-919C-479D-9D69-42A4FE28C0F9}" srcOrd="3" destOrd="0" parTransId="{CC8F95D5-4C81-46B1-B9CD-1D1558E7C830}" sibTransId="{E9C7AD42-9A73-443F-8913-5A9034677D52}"/>
    <dgm:cxn modelId="{45A3C3D5-66DF-4364-9D97-1D677AC6D6FC}" type="presOf" srcId="{979A1C7C-304F-4F74-8132-1F1B6FFBFB70}" destId="{E8E1522B-1132-4226-AB45-D55D2933E049}" srcOrd="0" destOrd="0" presId="urn:microsoft.com/office/officeart/2005/8/layout/cycle2"/>
    <dgm:cxn modelId="{1144C4B5-2865-4D3B-A59B-17428BB965F8}" type="presOf" srcId="{E9C7AD42-9A73-443F-8913-5A9034677D52}" destId="{F5B5A14C-F13C-401F-878B-762C932E92AA}" srcOrd="1" destOrd="0" presId="urn:microsoft.com/office/officeart/2005/8/layout/cycle2"/>
    <dgm:cxn modelId="{E09603DD-C4A0-4D34-B3CC-2624A9672B79}" type="presOf" srcId="{D29B5E03-E62E-481D-AD39-6090552A1A06}" destId="{27C1563E-855D-46B4-8712-3F0197030CEF}" srcOrd="1" destOrd="0" presId="urn:microsoft.com/office/officeart/2005/8/layout/cycle2"/>
    <dgm:cxn modelId="{E4CC862A-1DFB-4E2D-84BB-BEE762AA63CD}" type="presOf" srcId="{A45F70FA-7949-43A1-B2A0-7F788DD182CF}" destId="{14AE108E-3966-40B6-AA20-09F4AC76B421}" srcOrd="0" destOrd="0" presId="urn:microsoft.com/office/officeart/2005/8/layout/cycle2"/>
    <dgm:cxn modelId="{8B6EA499-C2DE-4893-A567-FA0D778EE587}" srcId="{A45F70FA-7949-43A1-B2A0-7F788DD182CF}" destId="{2BDDAE1D-C349-4CFA-A3C8-8A87A5139048}" srcOrd="2" destOrd="0" parTransId="{C4557677-373F-4351-A466-9E848C7537FD}" sibTransId="{6EE7CEAE-71A2-49CC-B665-67F251D72611}"/>
    <dgm:cxn modelId="{41901D67-69D8-4A28-8D55-831C213CEE04}" type="presOf" srcId="{92BBF9DA-5B76-4C7E-9BCC-2B22643AC841}" destId="{2301E82D-DFF7-4D4A-AE5B-F340C19CDA26}" srcOrd="0" destOrd="0" presId="urn:microsoft.com/office/officeart/2005/8/layout/cycle2"/>
    <dgm:cxn modelId="{4743D63D-0A68-4273-941C-955BD19AD2F7}" srcId="{A45F70FA-7949-43A1-B2A0-7F788DD182CF}" destId="{D86A49E1-D42A-4EF6-B4C8-E9BEEF5BBDEB}" srcOrd="4" destOrd="0" parTransId="{60CB00CE-7542-438D-8CD4-215156CF67E2}" sibTransId="{92BBF9DA-5B76-4C7E-9BCC-2B22643AC841}"/>
    <dgm:cxn modelId="{D5DBA513-DB30-4118-A610-B844F1CAFA11}" type="presOf" srcId="{E9C7AD42-9A73-443F-8913-5A9034677D52}" destId="{8BA66922-EFF3-4609-B431-A874BF2B3380}" srcOrd="0" destOrd="0" presId="urn:microsoft.com/office/officeart/2005/8/layout/cycle2"/>
    <dgm:cxn modelId="{45CB3F3D-0EAE-4976-8970-7789C859F381}" type="presOf" srcId="{65242362-919C-479D-9D69-42A4FE28C0F9}" destId="{38C77B54-1501-4780-B132-22AD126FC763}" srcOrd="0" destOrd="0" presId="urn:microsoft.com/office/officeart/2005/8/layout/cycle2"/>
    <dgm:cxn modelId="{7AB87A7A-E84F-4A56-995E-0A7C85D024E4}" type="presOf" srcId="{6EE7CEAE-71A2-49CC-B665-67F251D72611}" destId="{8C019446-2052-4472-9F0F-A44DC3578918}" srcOrd="1" destOrd="0" presId="urn:microsoft.com/office/officeart/2005/8/layout/cycle2"/>
    <dgm:cxn modelId="{DA871FDB-15F5-4CC4-9AE7-ADABB92EF4FF}" type="presOf" srcId="{D86A49E1-D42A-4EF6-B4C8-E9BEEF5BBDEB}" destId="{A58CB849-7C7C-4351-99D8-D3DC48F4169B}" srcOrd="0" destOrd="0" presId="urn:microsoft.com/office/officeart/2005/8/layout/cycle2"/>
    <dgm:cxn modelId="{22EFC5A9-03FF-4ED7-B3B9-C224FB27F5FC}" type="presOf" srcId="{A65A96FA-B227-41E2-836B-3894AF708448}" destId="{C0205BD5-E888-4A11-8A8B-5725E8946224}" srcOrd="0" destOrd="0" presId="urn:microsoft.com/office/officeart/2005/8/layout/cycle2"/>
    <dgm:cxn modelId="{67461B49-C84C-49EA-B1BE-732C94F659DB}" srcId="{A45F70FA-7949-43A1-B2A0-7F788DD182CF}" destId="{979A1C7C-304F-4F74-8132-1F1B6FFBFB70}" srcOrd="0" destOrd="0" parTransId="{6679B0C3-9B11-43DC-A52E-354330F8DEE9}" sibTransId="{A65A96FA-B227-41E2-836B-3894AF708448}"/>
    <dgm:cxn modelId="{60BC1B44-BA11-4273-AA42-6A0C2EAE0113}" type="presOf" srcId="{A65A96FA-B227-41E2-836B-3894AF708448}" destId="{D052AEBD-F6DC-4EB8-93F8-EE377FEBF497}" srcOrd="1" destOrd="0" presId="urn:microsoft.com/office/officeart/2005/8/layout/cycle2"/>
    <dgm:cxn modelId="{9BB6FA72-4F1F-4A7D-B13F-CA85A11D3D7F}" type="presParOf" srcId="{14AE108E-3966-40B6-AA20-09F4AC76B421}" destId="{E8E1522B-1132-4226-AB45-D55D2933E049}" srcOrd="0" destOrd="0" presId="urn:microsoft.com/office/officeart/2005/8/layout/cycle2"/>
    <dgm:cxn modelId="{B4CD0E45-AFF3-4E8A-A9D9-55F89E551BB5}" type="presParOf" srcId="{14AE108E-3966-40B6-AA20-09F4AC76B421}" destId="{C0205BD5-E888-4A11-8A8B-5725E8946224}" srcOrd="1" destOrd="0" presId="urn:microsoft.com/office/officeart/2005/8/layout/cycle2"/>
    <dgm:cxn modelId="{84AEA0B9-AB29-4C47-95C1-037F33988DAD}" type="presParOf" srcId="{C0205BD5-E888-4A11-8A8B-5725E8946224}" destId="{D052AEBD-F6DC-4EB8-93F8-EE377FEBF497}" srcOrd="0" destOrd="0" presId="urn:microsoft.com/office/officeart/2005/8/layout/cycle2"/>
    <dgm:cxn modelId="{5564032B-B714-4302-B343-686D64A92684}" type="presParOf" srcId="{14AE108E-3966-40B6-AA20-09F4AC76B421}" destId="{F8E60C2E-9C01-4D6C-A3DE-C954C8808358}" srcOrd="2" destOrd="0" presId="urn:microsoft.com/office/officeart/2005/8/layout/cycle2"/>
    <dgm:cxn modelId="{1A8B7E7F-B010-4F06-81F1-C23897E5CDD4}" type="presParOf" srcId="{14AE108E-3966-40B6-AA20-09F4AC76B421}" destId="{B8916521-8C59-45F9-AFED-CC2751F993A5}" srcOrd="3" destOrd="0" presId="urn:microsoft.com/office/officeart/2005/8/layout/cycle2"/>
    <dgm:cxn modelId="{B224F39B-C05E-495C-81D4-0D55957BA36F}" type="presParOf" srcId="{B8916521-8C59-45F9-AFED-CC2751F993A5}" destId="{27C1563E-855D-46B4-8712-3F0197030CEF}" srcOrd="0" destOrd="0" presId="urn:microsoft.com/office/officeart/2005/8/layout/cycle2"/>
    <dgm:cxn modelId="{2AD934C6-B2E5-40EE-A577-BF36B42AD51F}" type="presParOf" srcId="{14AE108E-3966-40B6-AA20-09F4AC76B421}" destId="{A8870D32-A751-4936-AD22-93056D0FD929}" srcOrd="4" destOrd="0" presId="urn:microsoft.com/office/officeart/2005/8/layout/cycle2"/>
    <dgm:cxn modelId="{9B98C6BA-5A46-4D9E-B920-375B09E8E0C4}" type="presParOf" srcId="{14AE108E-3966-40B6-AA20-09F4AC76B421}" destId="{0338FCAB-4165-4596-AAFA-3C6D90206FAC}" srcOrd="5" destOrd="0" presId="urn:microsoft.com/office/officeart/2005/8/layout/cycle2"/>
    <dgm:cxn modelId="{14093C97-6A43-48B2-9FB1-453E3993B2AB}" type="presParOf" srcId="{0338FCAB-4165-4596-AAFA-3C6D90206FAC}" destId="{8C019446-2052-4472-9F0F-A44DC3578918}" srcOrd="0" destOrd="0" presId="urn:microsoft.com/office/officeart/2005/8/layout/cycle2"/>
    <dgm:cxn modelId="{C0D6B7E9-6300-4193-B89A-54D0D78CA4A0}" type="presParOf" srcId="{14AE108E-3966-40B6-AA20-09F4AC76B421}" destId="{38C77B54-1501-4780-B132-22AD126FC763}" srcOrd="6" destOrd="0" presId="urn:microsoft.com/office/officeart/2005/8/layout/cycle2"/>
    <dgm:cxn modelId="{230D4084-FC3F-4D9D-8FA9-06F1AF9C5D8E}" type="presParOf" srcId="{14AE108E-3966-40B6-AA20-09F4AC76B421}" destId="{8BA66922-EFF3-4609-B431-A874BF2B3380}" srcOrd="7" destOrd="0" presId="urn:microsoft.com/office/officeart/2005/8/layout/cycle2"/>
    <dgm:cxn modelId="{7BD6A497-B189-46C4-AA2E-CFE2CFFBC646}" type="presParOf" srcId="{8BA66922-EFF3-4609-B431-A874BF2B3380}" destId="{F5B5A14C-F13C-401F-878B-762C932E92AA}" srcOrd="0" destOrd="0" presId="urn:microsoft.com/office/officeart/2005/8/layout/cycle2"/>
    <dgm:cxn modelId="{28B57548-5283-44E1-8A34-722C7DA36C74}" type="presParOf" srcId="{14AE108E-3966-40B6-AA20-09F4AC76B421}" destId="{A58CB849-7C7C-4351-99D8-D3DC48F4169B}" srcOrd="8" destOrd="0" presId="urn:microsoft.com/office/officeart/2005/8/layout/cycle2"/>
    <dgm:cxn modelId="{5AEAD7AE-C3CC-453C-9C6D-A52EAC12A0D6}" type="presParOf" srcId="{14AE108E-3966-40B6-AA20-09F4AC76B421}" destId="{2301E82D-DFF7-4D4A-AE5B-F340C19CDA26}" srcOrd="9" destOrd="0" presId="urn:microsoft.com/office/officeart/2005/8/layout/cycle2"/>
    <dgm:cxn modelId="{64687FAF-EBFC-432A-9358-ADDD473F73B1}" type="presParOf" srcId="{2301E82D-DFF7-4D4A-AE5B-F340C19CDA26}" destId="{DB243306-600B-4A14-99FB-B1F5D804164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EFE14-E265-41A0-9261-93A668CBF61A}" type="doc">
      <dgm:prSet loTypeId="urn:microsoft.com/office/officeart/2005/8/layout/hierarchy2" loCatId="hierarchy" qsTypeId="urn:microsoft.com/office/officeart/2005/8/quickstyle/simple5" qsCatId="simple" csTypeId="urn:microsoft.com/office/officeart/2005/8/colors/accent2_2" csCatId="accent2" phldr="1"/>
      <dgm:spPr/>
      <dgm:t>
        <a:bodyPr/>
        <a:lstStyle/>
        <a:p>
          <a:endParaRPr lang="es-EC"/>
        </a:p>
      </dgm:t>
    </dgm:pt>
    <dgm:pt modelId="{B627DF38-4AD9-4164-B562-8D87E69305FF}">
      <dgm:prSet phldrT="[Texto]"/>
      <dgm:spPr/>
      <dgm:t>
        <a:bodyPr/>
        <a:lstStyle/>
        <a:p>
          <a:r>
            <a:rPr lang="es-EC" b="1" dirty="0" smtClean="0">
              <a:solidFill>
                <a:schemeClr val="bg1"/>
              </a:solidFill>
            </a:rPr>
            <a:t>Metodología</a:t>
          </a:r>
          <a:endParaRPr lang="es-EC" b="1" dirty="0">
            <a:solidFill>
              <a:schemeClr val="bg1"/>
            </a:solidFill>
          </a:endParaRPr>
        </a:p>
      </dgm:t>
    </dgm:pt>
    <dgm:pt modelId="{8F6868B5-0BA3-4338-B755-60BD83A2E842}" type="parTrans" cxnId="{DD317FF4-F1F0-4B29-9CAA-DC669FCDAE99}">
      <dgm:prSet/>
      <dgm:spPr/>
      <dgm:t>
        <a:bodyPr/>
        <a:lstStyle/>
        <a:p>
          <a:endParaRPr lang="es-EC" b="1">
            <a:solidFill>
              <a:schemeClr val="bg1"/>
            </a:solidFill>
          </a:endParaRPr>
        </a:p>
      </dgm:t>
    </dgm:pt>
    <dgm:pt modelId="{AE51C8C1-3156-416F-9488-D1C76FC71758}" type="sibTrans" cxnId="{DD317FF4-F1F0-4B29-9CAA-DC669FCDAE99}">
      <dgm:prSet/>
      <dgm:spPr/>
      <dgm:t>
        <a:bodyPr/>
        <a:lstStyle/>
        <a:p>
          <a:endParaRPr lang="es-EC" b="1">
            <a:solidFill>
              <a:schemeClr val="bg1"/>
            </a:solidFill>
          </a:endParaRPr>
        </a:p>
      </dgm:t>
    </dgm:pt>
    <dgm:pt modelId="{8C12C0CD-5D63-4140-90B9-6D71C5C0667F}">
      <dgm:prSet phldrT="[Texto]"/>
      <dgm:spPr/>
      <dgm:t>
        <a:bodyPr/>
        <a:lstStyle/>
        <a:p>
          <a:r>
            <a:rPr lang="es-EC" b="1" dirty="0" smtClean="0">
              <a:solidFill>
                <a:schemeClr val="bg1"/>
              </a:solidFill>
            </a:rPr>
            <a:t>Tipo de investigación</a:t>
          </a:r>
          <a:endParaRPr lang="es-EC" b="1" dirty="0">
            <a:solidFill>
              <a:schemeClr val="bg1"/>
            </a:solidFill>
          </a:endParaRPr>
        </a:p>
      </dgm:t>
    </dgm:pt>
    <dgm:pt modelId="{B769BBC2-72A5-4AB8-9328-0276010D98C8}" type="parTrans" cxnId="{72CB3375-97C2-4B68-80C9-F82B79A8CEFC}">
      <dgm:prSet/>
      <dgm:spPr/>
      <dgm:t>
        <a:bodyPr/>
        <a:lstStyle/>
        <a:p>
          <a:endParaRPr lang="es-EC" b="1" dirty="0">
            <a:solidFill>
              <a:schemeClr val="bg1"/>
            </a:solidFill>
          </a:endParaRPr>
        </a:p>
      </dgm:t>
    </dgm:pt>
    <dgm:pt modelId="{A128BCA8-8E1C-4013-816B-75C3834962BB}" type="sibTrans" cxnId="{72CB3375-97C2-4B68-80C9-F82B79A8CEFC}">
      <dgm:prSet/>
      <dgm:spPr/>
      <dgm:t>
        <a:bodyPr/>
        <a:lstStyle/>
        <a:p>
          <a:endParaRPr lang="es-EC" b="1">
            <a:solidFill>
              <a:schemeClr val="bg1"/>
            </a:solidFill>
          </a:endParaRPr>
        </a:p>
      </dgm:t>
    </dgm:pt>
    <dgm:pt modelId="{DD9612EC-07D4-4293-8D6C-0975A2A15EB8}">
      <dgm:prSet phldrT="[Texto]"/>
      <dgm:spPr/>
      <dgm:t>
        <a:bodyPr/>
        <a:lstStyle/>
        <a:p>
          <a:r>
            <a:rPr lang="es-EC" b="1" dirty="0" smtClean="0">
              <a:solidFill>
                <a:schemeClr val="bg1"/>
              </a:solidFill>
            </a:rPr>
            <a:t>Diseño de investigación descriptiva</a:t>
          </a:r>
          <a:endParaRPr lang="es-EC" b="1" dirty="0">
            <a:solidFill>
              <a:schemeClr val="bg1"/>
            </a:solidFill>
          </a:endParaRPr>
        </a:p>
      </dgm:t>
    </dgm:pt>
    <dgm:pt modelId="{CD3BE616-F6DF-411E-9170-A3D9FD4E4DBE}" type="parTrans" cxnId="{2D76650E-86C0-4D2F-8152-4EAEDFAA6B51}">
      <dgm:prSet/>
      <dgm:spPr/>
      <dgm:t>
        <a:bodyPr/>
        <a:lstStyle/>
        <a:p>
          <a:endParaRPr lang="es-EC" b="1" dirty="0">
            <a:solidFill>
              <a:schemeClr val="bg1"/>
            </a:solidFill>
          </a:endParaRPr>
        </a:p>
      </dgm:t>
    </dgm:pt>
    <dgm:pt modelId="{FC555276-1F73-4E56-AE5F-A9D0BC845CE0}" type="sibTrans" cxnId="{2D76650E-86C0-4D2F-8152-4EAEDFAA6B51}">
      <dgm:prSet/>
      <dgm:spPr/>
      <dgm:t>
        <a:bodyPr/>
        <a:lstStyle/>
        <a:p>
          <a:endParaRPr lang="es-EC" b="1">
            <a:solidFill>
              <a:schemeClr val="bg1"/>
            </a:solidFill>
          </a:endParaRPr>
        </a:p>
      </dgm:t>
    </dgm:pt>
    <dgm:pt modelId="{AEA4F4DD-CAA5-4E1E-BE2A-8D889FD8D1C3}">
      <dgm:prSet phldrT="[Texto]"/>
      <dgm:spPr/>
      <dgm:t>
        <a:bodyPr/>
        <a:lstStyle/>
        <a:p>
          <a:r>
            <a:rPr lang="es-EC" b="1" dirty="0" smtClean="0">
              <a:solidFill>
                <a:schemeClr val="bg1"/>
              </a:solidFill>
            </a:rPr>
            <a:t>Tipo de muestreo</a:t>
          </a:r>
          <a:endParaRPr lang="es-EC" b="1" dirty="0">
            <a:solidFill>
              <a:schemeClr val="bg1"/>
            </a:solidFill>
          </a:endParaRPr>
        </a:p>
      </dgm:t>
    </dgm:pt>
    <dgm:pt modelId="{B14A85C6-88E5-47F5-8306-F1057D6B8790}" type="parTrans" cxnId="{9071BE5D-C5FC-4002-A01F-0EAEFF3C706C}">
      <dgm:prSet/>
      <dgm:spPr/>
      <dgm:t>
        <a:bodyPr/>
        <a:lstStyle/>
        <a:p>
          <a:endParaRPr lang="es-EC" b="1" dirty="0">
            <a:solidFill>
              <a:schemeClr val="bg1"/>
            </a:solidFill>
          </a:endParaRPr>
        </a:p>
      </dgm:t>
    </dgm:pt>
    <dgm:pt modelId="{DDCEE2B2-70AF-4AED-8CBE-741FA7EA8CD1}" type="sibTrans" cxnId="{9071BE5D-C5FC-4002-A01F-0EAEFF3C706C}">
      <dgm:prSet/>
      <dgm:spPr/>
      <dgm:t>
        <a:bodyPr/>
        <a:lstStyle/>
        <a:p>
          <a:endParaRPr lang="es-EC" b="1">
            <a:solidFill>
              <a:schemeClr val="bg1"/>
            </a:solidFill>
          </a:endParaRPr>
        </a:p>
      </dgm:t>
    </dgm:pt>
    <dgm:pt modelId="{86E64A4E-7A49-4731-A71A-B6AA99067F0B}">
      <dgm:prSet phldrT="[Texto]"/>
      <dgm:spPr/>
      <dgm:t>
        <a:bodyPr/>
        <a:lstStyle/>
        <a:p>
          <a:r>
            <a:rPr lang="es-EC" b="1" dirty="0" smtClean="0">
              <a:solidFill>
                <a:schemeClr val="bg1"/>
              </a:solidFill>
            </a:rPr>
            <a:t>Muestreo probabilístico estratificado</a:t>
          </a:r>
          <a:endParaRPr lang="es-EC" b="1" dirty="0">
            <a:solidFill>
              <a:schemeClr val="bg1"/>
            </a:solidFill>
          </a:endParaRPr>
        </a:p>
      </dgm:t>
    </dgm:pt>
    <dgm:pt modelId="{4939521A-4D44-437C-A2B7-8D81F4298BC2}" type="parTrans" cxnId="{F3B59343-FCCA-4B78-9C5A-870620489CBB}">
      <dgm:prSet/>
      <dgm:spPr/>
      <dgm:t>
        <a:bodyPr/>
        <a:lstStyle/>
        <a:p>
          <a:endParaRPr lang="es-EC" b="1" dirty="0">
            <a:solidFill>
              <a:schemeClr val="bg1"/>
            </a:solidFill>
          </a:endParaRPr>
        </a:p>
      </dgm:t>
    </dgm:pt>
    <dgm:pt modelId="{B0B540D9-CA04-4358-A009-1ED8D610D1BC}" type="sibTrans" cxnId="{F3B59343-FCCA-4B78-9C5A-870620489CBB}">
      <dgm:prSet/>
      <dgm:spPr/>
      <dgm:t>
        <a:bodyPr/>
        <a:lstStyle/>
        <a:p>
          <a:endParaRPr lang="es-EC" b="1">
            <a:solidFill>
              <a:schemeClr val="bg1"/>
            </a:solidFill>
          </a:endParaRPr>
        </a:p>
      </dgm:t>
    </dgm:pt>
    <dgm:pt modelId="{455D9D41-8F09-474F-84EC-2616EF40DC7C}" type="pres">
      <dgm:prSet presAssocID="{CECEFE14-E265-41A0-9261-93A668CBF61A}" presName="diagram" presStyleCnt="0">
        <dgm:presLayoutVars>
          <dgm:chPref val="1"/>
          <dgm:dir/>
          <dgm:animOne val="branch"/>
          <dgm:animLvl val="lvl"/>
          <dgm:resizeHandles val="exact"/>
        </dgm:presLayoutVars>
      </dgm:prSet>
      <dgm:spPr/>
      <dgm:t>
        <a:bodyPr/>
        <a:lstStyle/>
        <a:p>
          <a:endParaRPr lang="es-EC"/>
        </a:p>
      </dgm:t>
    </dgm:pt>
    <dgm:pt modelId="{3B8FBA66-4B64-4350-A832-931E6200754E}" type="pres">
      <dgm:prSet presAssocID="{B627DF38-4AD9-4164-B562-8D87E69305FF}" presName="root1" presStyleCnt="0"/>
      <dgm:spPr/>
    </dgm:pt>
    <dgm:pt modelId="{E75160AE-DEB5-4537-B252-2E06A79A0AE2}" type="pres">
      <dgm:prSet presAssocID="{B627DF38-4AD9-4164-B562-8D87E69305FF}" presName="LevelOneTextNode" presStyleLbl="node0" presStyleIdx="0" presStyleCnt="1">
        <dgm:presLayoutVars>
          <dgm:chPref val="3"/>
        </dgm:presLayoutVars>
      </dgm:prSet>
      <dgm:spPr/>
      <dgm:t>
        <a:bodyPr/>
        <a:lstStyle/>
        <a:p>
          <a:endParaRPr lang="es-EC"/>
        </a:p>
      </dgm:t>
    </dgm:pt>
    <dgm:pt modelId="{984369FF-7858-4E94-A972-F024531EADD0}" type="pres">
      <dgm:prSet presAssocID="{B627DF38-4AD9-4164-B562-8D87E69305FF}" presName="level2hierChild" presStyleCnt="0"/>
      <dgm:spPr/>
    </dgm:pt>
    <dgm:pt modelId="{5344E3C3-5892-4D65-8799-7C5B5B60D2A9}" type="pres">
      <dgm:prSet presAssocID="{B769BBC2-72A5-4AB8-9328-0276010D98C8}" presName="conn2-1" presStyleLbl="parChTrans1D2" presStyleIdx="0" presStyleCnt="2"/>
      <dgm:spPr/>
      <dgm:t>
        <a:bodyPr/>
        <a:lstStyle/>
        <a:p>
          <a:endParaRPr lang="es-EC"/>
        </a:p>
      </dgm:t>
    </dgm:pt>
    <dgm:pt modelId="{EB9E5D3F-3F2A-4DA9-9AC4-345FED0A7B6E}" type="pres">
      <dgm:prSet presAssocID="{B769BBC2-72A5-4AB8-9328-0276010D98C8}" presName="connTx" presStyleLbl="parChTrans1D2" presStyleIdx="0" presStyleCnt="2"/>
      <dgm:spPr/>
      <dgm:t>
        <a:bodyPr/>
        <a:lstStyle/>
        <a:p>
          <a:endParaRPr lang="es-EC"/>
        </a:p>
      </dgm:t>
    </dgm:pt>
    <dgm:pt modelId="{A1D2A94C-759E-45D2-A66E-03C99A934D87}" type="pres">
      <dgm:prSet presAssocID="{8C12C0CD-5D63-4140-90B9-6D71C5C0667F}" presName="root2" presStyleCnt="0"/>
      <dgm:spPr/>
    </dgm:pt>
    <dgm:pt modelId="{044968B8-8E14-4367-92B1-2F693F1D1E56}" type="pres">
      <dgm:prSet presAssocID="{8C12C0CD-5D63-4140-90B9-6D71C5C0667F}" presName="LevelTwoTextNode" presStyleLbl="node2" presStyleIdx="0" presStyleCnt="2">
        <dgm:presLayoutVars>
          <dgm:chPref val="3"/>
        </dgm:presLayoutVars>
      </dgm:prSet>
      <dgm:spPr/>
      <dgm:t>
        <a:bodyPr/>
        <a:lstStyle/>
        <a:p>
          <a:endParaRPr lang="es-EC"/>
        </a:p>
      </dgm:t>
    </dgm:pt>
    <dgm:pt modelId="{A792ADC1-627D-45D9-BE32-FA933C6235E9}" type="pres">
      <dgm:prSet presAssocID="{8C12C0CD-5D63-4140-90B9-6D71C5C0667F}" presName="level3hierChild" presStyleCnt="0"/>
      <dgm:spPr/>
    </dgm:pt>
    <dgm:pt modelId="{627EC972-5C7E-4FD5-AA08-945CE96E80C4}" type="pres">
      <dgm:prSet presAssocID="{CD3BE616-F6DF-411E-9170-A3D9FD4E4DBE}" presName="conn2-1" presStyleLbl="parChTrans1D3" presStyleIdx="0" presStyleCnt="2"/>
      <dgm:spPr/>
      <dgm:t>
        <a:bodyPr/>
        <a:lstStyle/>
        <a:p>
          <a:endParaRPr lang="es-EC"/>
        </a:p>
      </dgm:t>
    </dgm:pt>
    <dgm:pt modelId="{613F1064-0A64-425F-ACC7-2DD51DD3B905}" type="pres">
      <dgm:prSet presAssocID="{CD3BE616-F6DF-411E-9170-A3D9FD4E4DBE}" presName="connTx" presStyleLbl="parChTrans1D3" presStyleIdx="0" presStyleCnt="2"/>
      <dgm:spPr/>
      <dgm:t>
        <a:bodyPr/>
        <a:lstStyle/>
        <a:p>
          <a:endParaRPr lang="es-EC"/>
        </a:p>
      </dgm:t>
    </dgm:pt>
    <dgm:pt modelId="{082968CB-8613-4AD4-B2F1-6A5822BE7005}" type="pres">
      <dgm:prSet presAssocID="{DD9612EC-07D4-4293-8D6C-0975A2A15EB8}" presName="root2" presStyleCnt="0"/>
      <dgm:spPr/>
    </dgm:pt>
    <dgm:pt modelId="{A6BE6CB8-CC0E-4ABF-A810-854249CB5E06}" type="pres">
      <dgm:prSet presAssocID="{DD9612EC-07D4-4293-8D6C-0975A2A15EB8}" presName="LevelTwoTextNode" presStyleLbl="node3" presStyleIdx="0" presStyleCnt="2">
        <dgm:presLayoutVars>
          <dgm:chPref val="3"/>
        </dgm:presLayoutVars>
      </dgm:prSet>
      <dgm:spPr/>
      <dgm:t>
        <a:bodyPr/>
        <a:lstStyle/>
        <a:p>
          <a:endParaRPr lang="es-EC"/>
        </a:p>
      </dgm:t>
    </dgm:pt>
    <dgm:pt modelId="{4ED403D5-5510-4EE0-B159-6C33063FA56C}" type="pres">
      <dgm:prSet presAssocID="{DD9612EC-07D4-4293-8D6C-0975A2A15EB8}" presName="level3hierChild" presStyleCnt="0"/>
      <dgm:spPr/>
    </dgm:pt>
    <dgm:pt modelId="{DBD730D8-47E5-4308-B091-354BDEE841FB}" type="pres">
      <dgm:prSet presAssocID="{B14A85C6-88E5-47F5-8306-F1057D6B8790}" presName="conn2-1" presStyleLbl="parChTrans1D2" presStyleIdx="1" presStyleCnt="2"/>
      <dgm:spPr/>
      <dgm:t>
        <a:bodyPr/>
        <a:lstStyle/>
        <a:p>
          <a:endParaRPr lang="es-EC"/>
        </a:p>
      </dgm:t>
    </dgm:pt>
    <dgm:pt modelId="{1A67238F-9FAC-4D86-886A-99D0B4E54687}" type="pres">
      <dgm:prSet presAssocID="{B14A85C6-88E5-47F5-8306-F1057D6B8790}" presName="connTx" presStyleLbl="parChTrans1D2" presStyleIdx="1" presStyleCnt="2"/>
      <dgm:spPr/>
      <dgm:t>
        <a:bodyPr/>
        <a:lstStyle/>
        <a:p>
          <a:endParaRPr lang="es-EC"/>
        </a:p>
      </dgm:t>
    </dgm:pt>
    <dgm:pt modelId="{F08B61F6-00E5-4B7E-9B0E-E52C08AD58EE}" type="pres">
      <dgm:prSet presAssocID="{AEA4F4DD-CAA5-4E1E-BE2A-8D889FD8D1C3}" presName="root2" presStyleCnt="0"/>
      <dgm:spPr/>
    </dgm:pt>
    <dgm:pt modelId="{96411DF0-7231-4E4B-B435-CDED5DD7486D}" type="pres">
      <dgm:prSet presAssocID="{AEA4F4DD-CAA5-4E1E-BE2A-8D889FD8D1C3}" presName="LevelTwoTextNode" presStyleLbl="node2" presStyleIdx="1" presStyleCnt="2">
        <dgm:presLayoutVars>
          <dgm:chPref val="3"/>
        </dgm:presLayoutVars>
      </dgm:prSet>
      <dgm:spPr/>
      <dgm:t>
        <a:bodyPr/>
        <a:lstStyle/>
        <a:p>
          <a:endParaRPr lang="es-EC"/>
        </a:p>
      </dgm:t>
    </dgm:pt>
    <dgm:pt modelId="{7EA8B14B-D453-4932-B8DF-21B1BFE9865C}" type="pres">
      <dgm:prSet presAssocID="{AEA4F4DD-CAA5-4E1E-BE2A-8D889FD8D1C3}" presName="level3hierChild" presStyleCnt="0"/>
      <dgm:spPr/>
    </dgm:pt>
    <dgm:pt modelId="{9EC902D6-D600-4BF5-9F77-9378F1369A98}" type="pres">
      <dgm:prSet presAssocID="{4939521A-4D44-437C-A2B7-8D81F4298BC2}" presName="conn2-1" presStyleLbl="parChTrans1D3" presStyleIdx="1" presStyleCnt="2"/>
      <dgm:spPr/>
      <dgm:t>
        <a:bodyPr/>
        <a:lstStyle/>
        <a:p>
          <a:endParaRPr lang="es-EC"/>
        </a:p>
      </dgm:t>
    </dgm:pt>
    <dgm:pt modelId="{3C0ACBDC-9EE4-4D51-B26F-AEC690FC63F8}" type="pres">
      <dgm:prSet presAssocID="{4939521A-4D44-437C-A2B7-8D81F4298BC2}" presName="connTx" presStyleLbl="parChTrans1D3" presStyleIdx="1" presStyleCnt="2"/>
      <dgm:spPr/>
      <dgm:t>
        <a:bodyPr/>
        <a:lstStyle/>
        <a:p>
          <a:endParaRPr lang="es-EC"/>
        </a:p>
      </dgm:t>
    </dgm:pt>
    <dgm:pt modelId="{4CB135AC-E357-4FBF-8E53-C337A0A4D5C2}" type="pres">
      <dgm:prSet presAssocID="{86E64A4E-7A49-4731-A71A-B6AA99067F0B}" presName="root2" presStyleCnt="0"/>
      <dgm:spPr/>
    </dgm:pt>
    <dgm:pt modelId="{F938170B-CDB6-460F-92CC-8EBB4C882DB6}" type="pres">
      <dgm:prSet presAssocID="{86E64A4E-7A49-4731-A71A-B6AA99067F0B}" presName="LevelTwoTextNode" presStyleLbl="node3" presStyleIdx="1" presStyleCnt="2">
        <dgm:presLayoutVars>
          <dgm:chPref val="3"/>
        </dgm:presLayoutVars>
      </dgm:prSet>
      <dgm:spPr/>
      <dgm:t>
        <a:bodyPr/>
        <a:lstStyle/>
        <a:p>
          <a:endParaRPr lang="es-EC"/>
        </a:p>
      </dgm:t>
    </dgm:pt>
    <dgm:pt modelId="{7046E78E-4DE6-4348-9EF6-FF238D4E0E54}" type="pres">
      <dgm:prSet presAssocID="{86E64A4E-7A49-4731-A71A-B6AA99067F0B}" presName="level3hierChild" presStyleCnt="0"/>
      <dgm:spPr/>
    </dgm:pt>
  </dgm:ptLst>
  <dgm:cxnLst>
    <dgm:cxn modelId="{72CB3375-97C2-4B68-80C9-F82B79A8CEFC}" srcId="{B627DF38-4AD9-4164-B562-8D87E69305FF}" destId="{8C12C0CD-5D63-4140-90B9-6D71C5C0667F}" srcOrd="0" destOrd="0" parTransId="{B769BBC2-72A5-4AB8-9328-0276010D98C8}" sibTransId="{A128BCA8-8E1C-4013-816B-75C3834962BB}"/>
    <dgm:cxn modelId="{9071BE5D-C5FC-4002-A01F-0EAEFF3C706C}" srcId="{B627DF38-4AD9-4164-B562-8D87E69305FF}" destId="{AEA4F4DD-CAA5-4E1E-BE2A-8D889FD8D1C3}" srcOrd="1" destOrd="0" parTransId="{B14A85C6-88E5-47F5-8306-F1057D6B8790}" sibTransId="{DDCEE2B2-70AF-4AED-8CBE-741FA7EA8CD1}"/>
    <dgm:cxn modelId="{8BA442F8-D415-46F4-8B2B-9565652418B9}" type="presOf" srcId="{CECEFE14-E265-41A0-9261-93A668CBF61A}" destId="{455D9D41-8F09-474F-84EC-2616EF40DC7C}" srcOrd="0" destOrd="0" presId="urn:microsoft.com/office/officeart/2005/8/layout/hierarchy2"/>
    <dgm:cxn modelId="{6F553F4E-03EA-451F-8927-601538A52539}" type="presOf" srcId="{4939521A-4D44-437C-A2B7-8D81F4298BC2}" destId="{9EC902D6-D600-4BF5-9F77-9378F1369A98}" srcOrd="0" destOrd="0" presId="urn:microsoft.com/office/officeart/2005/8/layout/hierarchy2"/>
    <dgm:cxn modelId="{E03109F6-9706-4225-B9AF-2C8ACD5FCBCA}" type="presOf" srcId="{B14A85C6-88E5-47F5-8306-F1057D6B8790}" destId="{1A67238F-9FAC-4D86-886A-99D0B4E54687}" srcOrd="1" destOrd="0" presId="urn:microsoft.com/office/officeart/2005/8/layout/hierarchy2"/>
    <dgm:cxn modelId="{DD317FF4-F1F0-4B29-9CAA-DC669FCDAE99}" srcId="{CECEFE14-E265-41A0-9261-93A668CBF61A}" destId="{B627DF38-4AD9-4164-B562-8D87E69305FF}" srcOrd="0" destOrd="0" parTransId="{8F6868B5-0BA3-4338-B755-60BD83A2E842}" sibTransId="{AE51C8C1-3156-416F-9488-D1C76FC71758}"/>
    <dgm:cxn modelId="{2D76650E-86C0-4D2F-8152-4EAEDFAA6B51}" srcId="{8C12C0CD-5D63-4140-90B9-6D71C5C0667F}" destId="{DD9612EC-07D4-4293-8D6C-0975A2A15EB8}" srcOrd="0" destOrd="0" parTransId="{CD3BE616-F6DF-411E-9170-A3D9FD4E4DBE}" sibTransId="{FC555276-1F73-4E56-AE5F-A9D0BC845CE0}"/>
    <dgm:cxn modelId="{2E760ABC-C08F-4650-B1E2-854BB0875BB0}" type="presOf" srcId="{AEA4F4DD-CAA5-4E1E-BE2A-8D889FD8D1C3}" destId="{96411DF0-7231-4E4B-B435-CDED5DD7486D}" srcOrd="0" destOrd="0" presId="urn:microsoft.com/office/officeart/2005/8/layout/hierarchy2"/>
    <dgm:cxn modelId="{F3B59343-FCCA-4B78-9C5A-870620489CBB}" srcId="{AEA4F4DD-CAA5-4E1E-BE2A-8D889FD8D1C3}" destId="{86E64A4E-7A49-4731-A71A-B6AA99067F0B}" srcOrd="0" destOrd="0" parTransId="{4939521A-4D44-437C-A2B7-8D81F4298BC2}" sibTransId="{B0B540D9-CA04-4358-A009-1ED8D610D1BC}"/>
    <dgm:cxn modelId="{CCFE3837-C4E3-4945-A528-1CE57A27F821}" type="presOf" srcId="{B627DF38-4AD9-4164-B562-8D87E69305FF}" destId="{E75160AE-DEB5-4537-B252-2E06A79A0AE2}" srcOrd="0" destOrd="0" presId="urn:microsoft.com/office/officeart/2005/8/layout/hierarchy2"/>
    <dgm:cxn modelId="{8F01DD5F-A9D9-4A89-83CD-94C340471871}" type="presOf" srcId="{B769BBC2-72A5-4AB8-9328-0276010D98C8}" destId="{EB9E5D3F-3F2A-4DA9-9AC4-345FED0A7B6E}" srcOrd="1" destOrd="0" presId="urn:microsoft.com/office/officeart/2005/8/layout/hierarchy2"/>
    <dgm:cxn modelId="{F69D0959-4A6F-4E52-BFE5-46613FDE2EE7}" type="presOf" srcId="{B14A85C6-88E5-47F5-8306-F1057D6B8790}" destId="{DBD730D8-47E5-4308-B091-354BDEE841FB}" srcOrd="0" destOrd="0" presId="urn:microsoft.com/office/officeart/2005/8/layout/hierarchy2"/>
    <dgm:cxn modelId="{2C88995D-1775-4537-8202-073FFE2D91C8}" type="presOf" srcId="{CD3BE616-F6DF-411E-9170-A3D9FD4E4DBE}" destId="{627EC972-5C7E-4FD5-AA08-945CE96E80C4}" srcOrd="0" destOrd="0" presId="urn:microsoft.com/office/officeart/2005/8/layout/hierarchy2"/>
    <dgm:cxn modelId="{29F203FA-F29A-45EE-925A-9FC948CAFFC9}" type="presOf" srcId="{CD3BE616-F6DF-411E-9170-A3D9FD4E4DBE}" destId="{613F1064-0A64-425F-ACC7-2DD51DD3B905}" srcOrd="1" destOrd="0" presId="urn:microsoft.com/office/officeart/2005/8/layout/hierarchy2"/>
    <dgm:cxn modelId="{7974F6F8-91BC-4187-AD8E-D722019EC85D}" type="presOf" srcId="{86E64A4E-7A49-4731-A71A-B6AA99067F0B}" destId="{F938170B-CDB6-460F-92CC-8EBB4C882DB6}" srcOrd="0" destOrd="0" presId="urn:microsoft.com/office/officeart/2005/8/layout/hierarchy2"/>
    <dgm:cxn modelId="{2D5C1946-96EC-404C-8D03-7B719FCEE9B7}" type="presOf" srcId="{B769BBC2-72A5-4AB8-9328-0276010D98C8}" destId="{5344E3C3-5892-4D65-8799-7C5B5B60D2A9}" srcOrd="0" destOrd="0" presId="urn:microsoft.com/office/officeart/2005/8/layout/hierarchy2"/>
    <dgm:cxn modelId="{79F397A0-D1DA-4951-9B50-45E9B5A7940E}" type="presOf" srcId="{8C12C0CD-5D63-4140-90B9-6D71C5C0667F}" destId="{044968B8-8E14-4367-92B1-2F693F1D1E56}" srcOrd="0" destOrd="0" presId="urn:microsoft.com/office/officeart/2005/8/layout/hierarchy2"/>
    <dgm:cxn modelId="{BA7711B3-ABA6-4C32-AEBC-FAB995B83C5F}" type="presOf" srcId="{DD9612EC-07D4-4293-8D6C-0975A2A15EB8}" destId="{A6BE6CB8-CC0E-4ABF-A810-854249CB5E06}" srcOrd="0" destOrd="0" presId="urn:microsoft.com/office/officeart/2005/8/layout/hierarchy2"/>
    <dgm:cxn modelId="{4936BB07-219E-4986-A4B1-884D6E9479F1}" type="presOf" srcId="{4939521A-4D44-437C-A2B7-8D81F4298BC2}" destId="{3C0ACBDC-9EE4-4D51-B26F-AEC690FC63F8}" srcOrd="1" destOrd="0" presId="urn:microsoft.com/office/officeart/2005/8/layout/hierarchy2"/>
    <dgm:cxn modelId="{4003F2F7-446F-4722-B576-140EA89CBD2B}" type="presParOf" srcId="{455D9D41-8F09-474F-84EC-2616EF40DC7C}" destId="{3B8FBA66-4B64-4350-A832-931E6200754E}" srcOrd="0" destOrd="0" presId="urn:microsoft.com/office/officeart/2005/8/layout/hierarchy2"/>
    <dgm:cxn modelId="{95CB106A-A6C7-42B1-8B13-C34A1DE8A612}" type="presParOf" srcId="{3B8FBA66-4B64-4350-A832-931E6200754E}" destId="{E75160AE-DEB5-4537-B252-2E06A79A0AE2}" srcOrd="0" destOrd="0" presId="urn:microsoft.com/office/officeart/2005/8/layout/hierarchy2"/>
    <dgm:cxn modelId="{07017CD6-09AE-4657-AB58-7D4EEFCBE7EF}" type="presParOf" srcId="{3B8FBA66-4B64-4350-A832-931E6200754E}" destId="{984369FF-7858-4E94-A972-F024531EADD0}" srcOrd="1" destOrd="0" presId="urn:microsoft.com/office/officeart/2005/8/layout/hierarchy2"/>
    <dgm:cxn modelId="{688D9EF3-1C7C-4809-A32F-FBCB50F3F054}" type="presParOf" srcId="{984369FF-7858-4E94-A972-F024531EADD0}" destId="{5344E3C3-5892-4D65-8799-7C5B5B60D2A9}" srcOrd="0" destOrd="0" presId="urn:microsoft.com/office/officeart/2005/8/layout/hierarchy2"/>
    <dgm:cxn modelId="{5865861D-72A6-42B1-B6E7-57CD6D3A92E7}" type="presParOf" srcId="{5344E3C3-5892-4D65-8799-7C5B5B60D2A9}" destId="{EB9E5D3F-3F2A-4DA9-9AC4-345FED0A7B6E}" srcOrd="0" destOrd="0" presId="urn:microsoft.com/office/officeart/2005/8/layout/hierarchy2"/>
    <dgm:cxn modelId="{0F4AF174-B6A2-45BE-A758-E12E4D4E133E}" type="presParOf" srcId="{984369FF-7858-4E94-A972-F024531EADD0}" destId="{A1D2A94C-759E-45D2-A66E-03C99A934D87}" srcOrd="1" destOrd="0" presId="urn:microsoft.com/office/officeart/2005/8/layout/hierarchy2"/>
    <dgm:cxn modelId="{5B4011EC-8872-447F-B835-4A4CEFA855AB}" type="presParOf" srcId="{A1D2A94C-759E-45D2-A66E-03C99A934D87}" destId="{044968B8-8E14-4367-92B1-2F693F1D1E56}" srcOrd="0" destOrd="0" presId="urn:microsoft.com/office/officeart/2005/8/layout/hierarchy2"/>
    <dgm:cxn modelId="{2F18CFED-4672-444A-B7BE-A6AD86BD7105}" type="presParOf" srcId="{A1D2A94C-759E-45D2-A66E-03C99A934D87}" destId="{A792ADC1-627D-45D9-BE32-FA933C6235E9}" srcOrd="1" destOrd="0" presId="urn:microsoft.com/office/officeart/2005/8/layout/hierarchy2"/>
    <dgm:cxn modelId="{C5D21654-9820-412B-B7FF-5F87449593E8}" type="presParOf" srcId="{A792ADC1-627D-45D9-BE32-FA933C6235E9}" destId="{627EC972-5C7E-4FD5-AA08-945CE96E80C4}" srcOrd="0" destOrd="0" presId="urn:microsoft.com/office/officeart/2005/8/layout/hierarchy2"/>
    <dgm:cxn modelId="{A5E29F38-5577-4EEC-8581-BC355CD77726}" type="presParOf" srcId="{627EC972-5C7E-4FD5-AA08-945CE96E80C4}" destId="{613F1064-0A64-425F-ACC7-2DD51DD3B905}" srcOrd="0" destOrd="0" presId="urn:microsoft.com/office/officeart/2005/8/layout/hierarchy2"/>
    <dgm:cxn modelId="{DEB38D38-5527-405B-BE2B-A5482DEE751E}" type="presParOf" srcId="{A792ADC1-627D-45D9-BE32-FA933C6235E9}" destId="{082968CB-8613-4AD4-B2F1-6A5822BE7005}" srcOrd="1" destOrd="0" presId="urn:microsoft.com/office/officeart/2005/8/layout/hierarchy2"/>
    <dgm:cxn modelId="{C76F70F4-194C-43F4-8EB8-C1CDDDAA6995}" type="presParOf" srcId="{082968CB-8613-4AD4-B2F1-6A5822BE7005}" destId="{A6BE6CB8-CC0E-4ABF-A810-854249CB5E06}" srcOrd="0" destOrd="0" presId="urn:microsoft.com/office/officeart/2005/8/layout/hierarchy2"/>
    <dgm:cxn modelId="{F0086229-708C-43C6-880C-AE112227A47D}" type="presParOf" srcId="{082968CB-8613-4AD4-B2F1-6A5822BE7005}" destId="{4ED403D5-5510-4EE0-B159-6C33063FA56C}" srcOrd="1" destOrd="0" presId="urn:microsoft.com/office/officeart/2005/8/layout/hierarchy2"/>
    <dgm:cxn modelId="{1BD789B0-3E3A-4B70-AE42-DFE7C080193E}" type="presParOf" srcId="{984369FF-7858-4E94-A972-F024531EADD0}" destId="{DBD730D8-47E5-4308-B091-354BDEE841FB}" srcOrd="2" destOrd="0" presId="urn:microsoft.com/office/officeart/2005/8/layout/hierarchy2"/>
    <dgm:cxn modelId="{256C4E8B-5A68-4301-B1DB-1F0A7110A25A}" type="presParOf" srcId="{DBD730D8-47E5-4308-B091-354BDEE841FB}" destId="{1A67238F-9FAC-4D86-886A-99D0B4E54687}" srcOrd="0" destOrd="0" presId="urn:microsoft.com/office/officeart/2005/8/layout/hierarchy2"/>
    <dgm:cxn modelId="{DD0D7AD2-FE62-4D4F-9F20-3BA424DB5EF6}" type="presParOf" srcId="{984369FF-7858-4E94-A972-F024531EADD0}" destId="{F08B61F6-00E5-4B7E-9B0E-E52C08AD58EE}" srcOrd="3" destOrd="0" presId="urn:microsoft.com/office/officeart/2005/8/layout/hierarchy2"/>
    <dgm:cxn modelId="{F00DA47E-37EA-4766-9901-B1C5C8B08866}" type="presParOf" srcId="{F08B61F6-00E5-4B7E-9B0E-E52C08AD58EE}" destId="{96411DF0-7231-4E4B-B435-CDED5DD7486D}" srcOrd="0" destOrd="0" presId="urn:microsoft.com/office/officeart/2005/8/layout/hierarchy2"/>
    <dgm:cxn modelId="{9EEF55CC-5A96-44C9-9DF1-BBDD8855BE5F}" type="presParOf" srcId="{F08B61F6-00E5-4B7E-9B0E-E52C08AD58EE}" destId="{7EA8B14B-D453-4932-B8DF-21B1BFE9865C}" srcOrd="1" destOrd="0" presId="urn:microsoft.com/office/officeart/2005/8/layout/hierarchy2"/>
    <dgm:cxn modelId="{59156CB0-6F5C-4584-A06B-6A1352A14D8B}" type="presParOf" srcId="{7EA8B14B-D453-4932-B8DF-21B1BFE9865C}" destId="{9EC902D6-D600-4BF5-9F77-9378F1369A98}" srcOrd="0" destOrd="0" presId="urn:microsoft.com/office/officeart/2005/8/layout/hierarchy2"/>
    <dgm:cxn modelId="{35E22C81-5B9E-4DC7-BECF-B4559AD5893C}" type="presParOf" srcId="{9EC902D6-D600-4BF5-9F77-9378F1369A98}" destId="{3C0ACBDC-9EE4-4D51-B26F-AEC690FC63F8}" srcOrd="0" destOrd="0" presId="urn:microsoft.com/office/officeart/2005/8/layout/hierarchy2"/>
    <dgm:cxn modelId="{E6BFA90A-1E39-4086-B1E4-B6F30955EEF7}" type="presParOf" srcId="{7EA8B14B-D453-4932-B8DF-21B1BFE9865C}" destId="{4CB135AC-E357-4FBF-8E53-C337A0A4D5C2}" srcOrd="1" destOrd="0" presId="urn:microsoft.com/office/officeart/2005/8/layout/hierarchy2"/>
    <dgm:cxn modelId="{9FDA41A1-8CD6-4A2C-B997-C110772740B7}" type="presParOf" srcId="{4CB135AC-E357-4FBF-8E53-C337A0A4D5C2}" destId="{F938170B-CDB6-460F-92CC-8EBB4C882DB6}" srcOrd="0" destOrd="0" presId="urn:microsoft.com/office/officeart/2005/8/layout/hierarchy2"/>
    <dgm:cxn modelId="{2D76D264-534F-46DC-A47E-4EDF52BFEC9A}" type="presParOf" srcId="{4CB135AC-E357-4FBF-8E53-C337A0A4D5C2}" destId="{7046E78E-4DE6-4348-9EF6-FF238D4E0E5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DB97E6-7046-4301-97BB-3EF68D95CCC6}" type="doc">
      <dgm:prSet loTypeId="urn:microsoft.com/office/officeart/2009/layout/CircleArrowProcess" loCatId="process" qsTypeId="urn:microsoft.com/office/officeart/2005/8/quickstyle/simple1" qsCatId="simple" csTypeId="urn:microsoft.com/office/officeart/2005/8/colors/accent0_3" csCatId="mainScheme" phldr="1"/>
      <dgm:spPr/>
      <dgm:t>
        <a:bodyPr/>
        <a:lstStyle/>
        <a:p>
          <a:endParaRPr lang="es-EC"/>
        </a:p>
      </dgm:t>
    </dgm:pt>
    <dgm:pt modelId="{2BC892CE-418C-4392-9FF6-CC34FF7D0484}">
      <dgm:prSet phldrT="[Texto]"/>
      <dgm:spPr/>
      <dgm:t>
        <a:bodyPr/>
        <a:lstStyle/>
        <a:p>
          <a:r>
            <a:rPr lang="es-EC" b="1" dirty="0" smtClean="0"/>
            <a:t>El personal muestra respeto y amabilidad a la hora de atenderlo</a:t>
          </a:r>
          <a:endParaRPr lang="es-EC" b="1" dirty="0"/>
        </a:p>
      </dgm:t>
    </dgm:pt>
    <dgm:pt modelId="{B7186E75-BA64-4714-BCF3-B6A1F19AC761}" type="parTrans" cxnId="{FDFABFEF-59F5-4CDE-9D91-400ADF9CF59E}">
      <dgm:prSet/>
      <dgm:spPr/>
      <dgm:t>
        <a:bodyPr/>
        <a:lstStyle/>
        <a:p>
          <a:endParaRPr lang="es-EC"/>
        </a:p>
      </dgm:t>
    </dgm:pt>
    <dgm:pt modelId="{E52D5B46-33E1-4C70-A550-2FE9CEA933E6}" type="sibTrans" cxnId="{FDFABFEF-59F5-4CDE-9D91-400ADF9CF59E}">
      <dgm:prSet/>
      <dgm:spPr/>
      <dgm:t>
        <a:bodyPr/>
        <a:lstStyle/>
        <a:p>
          <a:endParaRPr lang="es-EC"/>
        </a:p>
      </dgm:t>
    </dgm:pt>
    <dgm:pt modelId="{EF952355-32DA-434D-831A-E3B93A0ACF14}">
      <dgm:prSet phldrT="[Texto]"/>
      <dgm:spPr/>
      <dgm:t>
        <a:bodyPr/>
        <a:lstStyle/>
        <a:p>
          <a:r>
            <a:rPr lang="es-EC" b="1" dirty="0" smtClean="0"/>
            <a:t>Usted considera que el personal de la institución está capacitado para desempeñar sus funciones</a:t>
          </a:r>
          <a:endParaRPr lang="es-EC" b="1" dirty="0"/>
        </a:p>
      </dgm:t>
    </dgm:pt>
    <dgm:pt modelId="{F96118DC-B596-4FF6-9EDF-2B95CA03163B}" type="parTrans" cxnId="{F3679F40-C7DC-4A6B-9EF4-A487259CD530}">
      <dgm:prSet/>
      <dgm:spPr/>
      <dgm:t>
        <a:bodyPr/>
        <a:lstStyle/>
        <a:p>
          <a:endParaRPr lang="es-EC"/>
        </a:p>
      </dgm:t>
    </dgm:pt>
    <dgm:pt modelId="{5BF8F1B0-052C-4FA0-A7F5-FE2EEC08F85C}" type="sibTrans" cxnId="{F3679F40-C7DC-4A6B-9EF4-A487259CD530}">
      <dgm:prSet/>
      <dgm:spPr/>
      <dgm:t>
        <a:bodyPr/>
        <a:lstStyle/>
        <a:p>
          <a:endParaRPr lang="es-EC"/>
        </a:p>
      </dgm:t>
    </dgm:pt>
    <dgm:pt modelId="{C7FA39C7-FD29-41F2-AED3-311438C83572}" type="pres">
      <dgm:prSet presAssocID="{DADB97E6-7046-4301-97BB-3EF68D95CCC6}" presName="Name0" presStyleCnt="0">
        <dgm:presLayoutVars>
          <dgm:chMax val="7"/>
          <dgm:chPref val="7"/>
          <dgm:dir/>
          <dgm:animLvl val="lvl"/>
        </dgm:presLayoutVars>
      </dgm:prSet>
      <dgm:spPr/>
      <dgm:t>
        <a:bodyPr/>
        <a:lstStyle/>
        <a:p>
          <a:endParaRPr lang="es-EC"/>
        </a:p>
      </dgm:t>
    </dgm:pt>
    <dgm:pt modelId="{67EA5637-5DD8-4571-A15C-E86471E3F03C}" type="pres">
      <dgm:prSet presAssocID="{2BC892CE-418C-4392-9FF6-CC34FF7D0484}" presName="Accent1" presStyleCnt="0"/>
      <dgm:spPr/>
    </dgm:pt>
    <dgm:pt modelId="{D8052BC9-9585-4BC7-BA82-BED4B2513F67}" type="pres">
      <dgm:prSet presAssocID="{2BC892CE-418C-4392-9FF6-CC34FF7D0484}" presName="Accent" presStyleLbl="node1" presStyleIdx="0" presStyleCnt="2"/>
      <dgm:spPr/>
    </dgm:pt>
    <dgm:pt modelId="{4D6F5CD1-D62E-47CD-BF1E-760B942B36B9}" type="pres">
      <dgm:prSet presAssocID="{2BC892CE-418C-4392-9FF6-CC34FF7D0484}" presName="Parent1" presStyleLbl="revTx" presStyleIdx="0" presStyleCnt="2">
        <dgm:presLayoutVars>
          <dgm:chMax val="1"/>
          <dgm:chPref val="1"/>
          <dgm:bulletEnabled val="1"/>
        </dgm:presLayoutVars>
      </dgm:prSet>
      <dgm:spPr/>
      <dgm:t>
        <a:bodyPr/>
        <a:lstStyle/>
        <a:p>
          <a:endParaRPr lang="es-EC"/>
        </a:p>
      </dgm:t>
    </dgm:pt>
    <dgm:pt modelId="{7D0F2E31-44A8-4B3A-8483-B481D8D64118}" type="pres">
      <dgm:prSet presAssocID="{EF952355-32DA-434D-831A-E3B93A0ACF14}" presName="Accent2" presStyleCnt="0"/>
      <dgm:spPr/>
    </dgm:pt>
    <dgm:pt modelId="{8201D2D7-592F-44FC-A274-96F7D0B1B777}" type="pres">
      <dgm:prSet presAssocID="{EF952355-32DA-434D-831A-E3B93A0ACF14}" presName="Accent" presStyleLbl="node1" presStyleIdx="1" presStyleCnt="2"/>
      <dgm:spPr/>
    </dgm:pt>
    <dgm:pt modelId="{95B73FE1-E917-49B9-8FB2-F56336216F19}" type="pres">
      <dgm:prSet presAssocID="{EF952355-32DA-434D-831A-E3B93A0ACF14}" presName="Parent2" presStyleLbl="revTx" presStyleIdx="1" presStyleCnt="2">
        <dgm:presLayoutVars>
          <dgm:chMax val="1"/>
          <dgm:chPref val="1"/>
          <dgm:bulletEnabled val="1"/>
        </dgm:presLayoutVars>
      </dgm:prSet>
      <dgm:spPr/>
      <dgm:t>
        <a:bodyPr/>
        <a:lstStyle/>
        <a:p>
          <a:endParaRPr lang="es-EC"/>
        </a:p>
      </dgm:t>
    </dgm:pt>
  </dgm:ptLst>
  <dgm:cxnLst>
    <dgm:cxn modelId="{F3679F40-C7DC-4A6B-9EF4-A487259CD530}" srcId="{DADB97E6-7046-4301-97BB-3EF68D95CCC6}" destId="{EF952355-32DA-434D-831A-E3B93A0ACF14}" srcOrd="1" destOrd="0" parTransId="{F96118DC-B596-4FF6-9EDF-2B95CA03163B}" sibTransId="{5BF8F1B0-052C-4FA0-A7F5-FE2EEC08F85C}"/>
    <dgm:cxn modelId="{1324AA6A-F1A6-4860-9E0C-CCA6D0BCB7EF}" type="presOf" srcId="{EF952355-32DA-434D-831A-E3B93A0ACF14}" destId="{95B73FE1-E917-49B9-8FB2-F56336216F19}" srcOrd="0" destOrd="0" presId="urn:microsoft.com/office/officeart/2009/layout/CircleArrowProcess"/>
    <dgm:cxn modelId="{ABCA2F20-0CCE-4BA1-B9A2-09B6ADB66954}" type="presOf" srcId="{2BC892CE-418C-4392-9FF6-CC34FF7D0484}" destId="{4D6F5CD1-D62E-47CD-BF1E-760B942B36B9}" srcOrd="0" destOrd="0" presId="urn:microsoft.com/office/officeart/2009/layout/CircleArrowProcess"/>
    <dgm:cxn modelId="{53610E6A-7A0D-4EB7-A07D-5079C5E35A79}" type="presOf" srcId="{DADB97E6-7046-4301-97BB-3EF68D95CCC6}" destId="{C7FA39C7-FD29-41F2-AED3-311438C83572}" srcOrd="0" destOrd="0" presId="urn:microsoft.com/office/officeart/2009/layout/CircleArrowProcess"/>
    <dgm:cxn modelId="{FDFABFEF-59F5-4CDE-9D91-400ADF9CF59E}" srcId="{DADB97E6-7046-4301-97BB-3EF68D95CCC6}" destId="{2BC892CE-418C-4392-9FF6-CC34FF7D0484}" srcOrd="0" destOrd="0" parTransId="{B7186E75-BA64-4714-BCF3-B6A1F19AC761}" sibTransId="{E52D5B46-33E1-4C70-A550-2FE9CEA933E6}"/>
    <dgm:cxn modelId="{62A2112C-A4B6-4E15-A194-522905B68D09}" type="presParOf" srcId="{C7FA39C7-FD29-41F2-AED3-311438C83572}" destId="{67EA5637-5DD8-4571-A15C-E86471E3F03C}" srcOrd="0" destOrd="0" presId="urn:microsoft.com/office/officeart/2009/layout/CircleArrowProcess"/>
    <dgm:cxn modelId="{D8609255-F0C5-47B1-82BD-CB0F440BBD10}" type="presParOf" srcId="{67EA5637-5DD8-4571-A15C-E86471E3F03C}" destId="{D8052BC9-9585-4BC7-BA82-BED4B2513F67}" srcOrd="0" destOrd="0" presId="urn:microsoft.com/office/officeart/2009/layout/CircleArrowProcess"/>
    <dgm:cxn modelId="{7413BB0F-5D82-4A53-94E4-99216F50426F}" type="presParOf" srcId="{C7FA39C7-FD29-41F2-AED3-311438C83572}" destId="{4D6F5CD1-D62E-47CD-BF1E-760B942B36B9}" srcOrd="1" destOrd="0" presId="urn:microsoft.com/office/officeart/2009/layout/CircleArrowProcess"/>
    <dgm:cxn modelId="{AEA66218-8AEC-4FCE-A635-24DA07678241}" type="presParOf" srcId="{C7FA39C7-FD29-41F2-AED3-311438C83572}" destId="{7D0F2E31-44A8-4B3A-8483-B481D8D64118}" srcOrd="2" destOrd="0" presId="urn:microsoft.com/office/officeart/2009/layout/CircleArrowProcess"/>
    <dgm:cxn modelId="{B2B6B0ED-5C2F-4690-B431-9880CDC58017}" type="presParOf" srcId="{7D0F2E31-44A8-4B3A-8483-B481D8D64118}" destId="{8201D2D7-592F-44FC-A274-96F7D0B1B777}" srcOrd="0" destOrd="0" presId="urn:microsoft.com/office/officeart/2009/layout/CircleArrowProcess"/>
    <dgm:cxn modelId="{4E009AC1-4309-47BF-9643-18261201AD2F}" type="presParOf" srcId="{C7FA39C7-FD29-41F2-AED3-311438C83572}" destId="{95B73FE1-E917-49B9-8FB2-F56336216F19}"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73C5EB-F848-46D7-8BB2-AA1FBDDAB754}"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es-ES"/>
        </a:p>
      </dgm:t>
    </dgm:pt>
    <dgm:pt modelId="{4C85C784-4E0E-4587-8C84-38B6C4466B87}">
      <dgm:prSet phldrT="[Texto]" custT="1"/>
      <dgm:spPr/>
      <dgm:t>
        <a:bodyPr/>
        <a:lstStyle/>
        <a:p>
          <a:pPr algn="just"/>
          <a:r>
            <a:rPr lang="es-ES" sz="2000" b="1" dirty="0" smtClean="0">
              <a:latin typeface="Arial" panose="020B0604020202020204" pitchFamily="34" charset="0"/>
              <a:cs typeface="Arial" panose="020B0604020202020204" pitchFamily="34" charset="0"/>
            </a:rPr>
            <a:t>Estrategia: Generación de la cultura de servicio en la IES.</a:t>
          </a:r>
        </a:p>
        <a:p>
          <a:pPr algn="just"/>
          <a:r>
            <a:rPr lang="es-ES" sz="2000" b="1" dirty="0" smtClean="0">
              <a:latin typeface="Arial" panose="020B0604020202020204" pitchFamily="34" charset="0"/>
              <a:cs typeface="Arial" panose="020B0604020202020204" pitchFamily="34" charset="0"/>
            </a:rPr>
            <a:t>Objetivo: Crear una cultura de servicio enfocada en la satisfacción de la comunidad universitaria.</a:t>
          </a:r>
          <a:endParaRPr lang="es-ES" sz="2000" dirty="0">
            <a:latin typeface="Arial" panose="020B0604020202020204" pitchFamily="34" charset="0"/>
            <a:cs typeface="Arial" panose="020B0604020202020204" pitchFamily="34" charset="0"/>
          </a:endParaRPr>
        </a:p>
      </dgm:t>
    </dgm:pt>
    <dgm:pt modelId="{B7D61F2D-66C6-4882-A173-7A3AAD93A8BB}" type="parTrans" cxnId="{34C559F4-3EE2-4B72-B7FB-CE9EF40258E1}">
      <dgm:prSet/>
      <dgm:spPr/>
      <dgm:t>
        <a:bodyPr/>
        <a:lstStyle/>
        <a:p>
          <a:endParaRPr lang="es-ES" sz="1400">
            <a:latin typeface="Book Antiqua" pitchFamily="18" charset="0"/>
          </a:endParaRPr>
        </a:p>
      </dgm:t>
    </dgm:pt>
    <dgm:pt modelId="{EA73432B-1541-481E-AAA3-A875B737737A}" type="sibTrans" cxnId="{34C559F4-3EE2-4B72-B7FB-CE9EF40258E1}">
      <dgm:prSet/>
      <dgm:spPr/>
      <dgm:t>
        <a:bodyPr/>
        <a:lstStyle/>
        <a:p>
          <a:endParaRPr lang="es-ES" sz="1400">
            <a:latin typeface="Book Antiqua" pitchFamily="18" charset="0"/>
          </a:endParaRPr>
        </a:p>
      </dgm:t>
    </dgm:pt>
    <dgm:pt modelId="{F5EDF8BB-1592-49F2-B80B-F8183482C719}">
      <dgm:prSet phldrT="[Texto]" custT="1"/>
      <dgm:spPr/>
      <dgm:t>
        <a:bodyPr/>
        <a:lstStyle/>
        <a:p>
          <a:pPr algn="just"/>
          <a:r>
            <a:rPr lang="es-ES" sz="1600" dirty="0" smtClean="0">
              <a:latin typeface="Arial" panose="020B0604020202020204" pitchFamily="34" charset="0"/>
              <a:cs typeface="Arial" panose="020B0604020202020204" pitchFamily="34" charset="0"/>
            </a:rPr>
            <a:t>Comunicar la misión, visión y objetivos de la institución.</a:t>
          </a:r>
          <a:endParaRPr lang="es-ES" sz="1600" dirty="0">
            <a:latin typeface="Arial" panose="020B0604020202020204" pitchFamily="34" charset="0"/>
            <a:cs typeface="Arial" panose="020B0604020202020204" pitchFamily="34" charset="0"/>
          </a:endParaRPr>
        </a:p>
      </dgm:t>
    </dgm:pt>
    <dgm:pt modelId="{22537B0F-719A-4152-9DDC-1A7E06C2E665}" type="parTrans" cxnId="{C093E08D-4A46-4A8C-86E3-A8EB16B1DF54}">
      <dgm:prSet/>
      <dgm:spPr/>
      <dgm:t>
        <a:bodyPr/>
        <a:lstStyle/>
        <a:p>
          <a:endParaRPr lang="es-ES"/>
        </a:p>
      </dgm:t>
    </dgm:pt>
    <dgm:pt modelId="{5B677CA0-9DD9-4F70-B8D1-BD679E4B068B}" type="sibTrans" cxnId="{C093E08D-4A46-4A8C-86E3-A8EB16B1DF54}">
      <dgm:prSet/>
      <dgm:spPr/>
      <dgm:t>
        <a:bodyPr/>
        <a:lstStyle/>
        <a:p>
          <a:endParaRPr lang="es-ES"/>
        </a:p>
      </dgm:t>
    </dgm:pt>
    <dgm:pt modelId="{D86899FD-60C9-469A-BDB5-33C7D1DAEE15}">
      <dgm:prSet phldrT="[Texto]" custT="1"/>
      <dgm:spPr/>
      <dgm:t>
        <a:bodyPr/>
        <a:lstStyle/>
        <a:p>
          <a:pPr algn="just"/>
          <a:r>
            <a:rPr lang="es-ES" sz="1600" dirty="0" smtClean="0">
              <a:latin typeface="Arial" panose="020B0604020202020204" pitchFamily="34" charset="0"/>
              <a:cs typeface="Arial" panose="020B0604020202020204" pitchFamily="34" charset="0"/>
            </a:rPr>
            <a:t>Analizar los reclamos de los estudiantes y proponer soluciones en equipo.</a:t>
          </a:r>
          <a:endParaRPr lang="es-ES" sz="1600" dirty="0">
            <a:latin typeface="Arial" panose="020B0604020202020204" pitchFamily="34" charset="0"/>
            <a:cs typeface="Arial" panose="020B0604020202020204" pitchFamily="34" charset="0"/>
          </a:endParaRPr>
        </a:p>
      </dgm:t>
    </dgm:pt>
    <dgm:pt modelId="{C758EA33-8D92-452B-BC65-2AAFDC1A615B}" type="parTrans" cxnId="{60C1A8D5-5203-4F59-A830-274136C86275}">
      <dgm:prSet/>
      <dgm:spPr/>
      <dgm:t>
        <a:bodyPr/>
        <a:lstStyle/>
        <a:p>
          <a:endParaRPr lang="es-EC"/>
        </a:p>
      </dgm:t>
    </dgm:pt>
    <dgm:pt modelId="{01EBDF3D-95FB-45C2-BF6E-6C08F3A0945C}" type="sibTrans" cxnId="{60C1A8D5-5203-4F59-A830-274136C86275}">
      <dgm:prSet/>
      <dgm:spPr/>
      <dgm:t>
        <a:bodyPr/>
        <a:lstStyle/>
        <a:p>
          <a:endParaRPr lang="es-EC"/>
        </a:p>
      </dgm:t>
    </dgm:pt>
    <dgm:pt modelId="{51C00DEF-E74F-47D3-B759-4FF867A5EC55}">
      <dgm:prSet phldrT="[Texto]" custT="1"/>
      <dgm:spPr/>
      <dgm:t>
        <a:bodyPr/>
        <a:lstStyle/>
        <a:p>
          <a:pPr algn="just"/>
          <a:r>
            <a:rPr lang="es-ES" sz="1600" dirty="0" smtClean="0">
              <a:latin typeface="Arial" panose="020B0604020202020204" pitchFamily="34" charset="0"/>
              <a:cs typeface="Arial" panose="020B0604020202020204" pitchFamily="34" charset="0"/>
            </a:rPr>
            <a:t>Diseñar un sistema de evaluación continuo.</a:t>
          </a:r>
          <a:endParaRPr lang="es-ES" sz="1600" dirty="0">
            <a:latin typeface="Arial" panose="020B0604020202020204" pitchFamily="34" charset="0"/>
            <a:cs typeface="Arial" panose="020B0604020202020204" pitchFamily="34" charset="0"/>
          </a:endParaRPr>
        </a:p>
      </dgm:t>
    </dgm:pt>
    <dgm:pt modelId="{6F38DF43-0F57-4928-A080-1A6E49751CF0}" type="parTrans" cxnId="{42D98BCF-F7AC-4ED8-A996-722CDB3C8EE3}">
      <dgm:prSet/>
      <dgm:spPr/>
      <dgm:t>
        <a:bodyPr/>
        <a:lstStyle/>
        <a:p>
          <a:endParaRPr lang="es-EC"/>
        </a:p>
      </dgm:t>
    </dgm:pt>
    <dgm:pt modelId="{49F57712-53C7-4E3A-915A-01149CE01A60}" type="sibTrans" cxnId="{42D98BCF-F7AC-4ED8-A996-722CDB3C8EE3}">
      <dgm:prSet/>
      <dgm:spPr/>
      <dgm:t>
        <a:bodyPr/>
        <a:lstStyle/>
        <a:p>
          <a:endParaRPr lang="es-EC"/>
        </a:p>
      </dgm:t>
    </dgm:pt>
    <dgm:pt modelId="{40134CC1-DF61-45D7-A126-065349C35F1C}">
      <dgm:prSet phldrT="[Texto]" custT="1"/>
      <dgm:spPr/>
      <dgm:t>
        <a:bodyPr/>
        <a:lstStyle/>
        <a:p>
          <a:pPr algn="just"/>
          <a:r>
            <a:rPr lang="es-ES" sz="1800" dirty="0" smtClean="0">
              <a:latin typeface="Footlight MT Light" pitchFamily="18" charset="0"/>
            </a:rPr>
            <a:t> </a:t>
          </a:r>
          <a:endParaRPr lang="es-ES" sz="1800" dirty="0">
            <a:latin typeface="Footlight MT Light" pitchFamily="18" charset="0"/>
          </a:endParaRPr>
        </a:p>
      </dgm:t>
    </dgm:pt>
    <dgm:pt modelId="{FB8F3676-1DFE-44C6-8A50-EE5F536CAEAA}" type="parTrans" cxnId="{44067E26-FDB8-4AA6-B2D4-9D78669DB64B}">
      <dgm:prSet/>
      <dgm:spPr/>
      <dgm:t>
        <a:bodyPr/>
        <a:lstStyle/>
        <a:p>
          <a:endParaRPr lang="es-EC"/>
        </a:p>
      </dgm:t>
    </dgm:pt>
    <dgm:pt modelId="{E6D73E01-A328-4F9A-960E-B3FDD60200CD}" type="sibTrans" cxnId="{44067E26-FDB8-4AA6-B2D4-9D78669DB64B}">
      <dgm:prSet/>
      <dgm:spPr/>
      <dgm:t>
        <a:bodyPr/>
        <a:lstStyle/>
        <a:p>
          <a:endParaRPr lang="es-EC"/>
        </a:p>
      </dgm:t>
    </dgm:pt>
    <dgm:pt modelId="{8F9376B2-38AA-4DF0-AD1B-DB4F408C59A3}">
      <dgm:prSet phldrT="[Texto]" custT="1"/>
      <dgm:spPr/>
      <dgm:t>
        <a:bodyPr/>
        <a:lstStyle/>
        <a:p>
          <a:pPr algn="just"/>
          <a:r>
            <a:rPr lang="es-ES" sz="1600" dirty="0" smtClean="0">
              <a:latin typeface="Arial" panose="020B0604020202020204" pitchFamily="34" charset="0"/>
              <a:cs typeface="Arial" panose="020B0604020202020204" pitchFamily="34" charset="0"/>
            </a:rPr>
            <a:t>Capacitar constantemente a todo el personal de la institución</a:t>
          </a:r>
          <a:r>
            <a:rPr lang="es-ES" sz="1800" dirty="0" smtClean="0">
              <a:latin typeface="Arial" panose="020B0604020202020204" pitchFamily="34" charset="0"/>
              <a:cs typeface="Arial" panose="020B0604020202020204" pitchFamily="34" charset="0"/>
            </a:rPr>
            <a:t>.</a:t>
          </a:r>
          <a:endParaRPr lang="es-ES" sz="1800" dirty="0">
            <a:latin typeface="Arial" panose="020B0604020202020204" pitchFamily="34" charset="0"/>
            <a:cs typeface="Arial" panose="020B0604020202020204" pitchFamily="34" charset="0"/>
          </a:endParaRPr>
        </a:p>
      </dgm:t>
    </dgm:pt>
    <dgm:pt modelId="{BC2B0286-5505-4BDE-9152-E7191026C750}" type="parTrans" cxnId="{62106002-3FE0-4B0A-861A-3AB8BE14393F}">
      <dgm:prSet/>
      <dgm:spPr/>
      <dgm:t>
        <a:bodyPr/>
        <a:lstStyle/>
        <a:p>
          <a:endParaRPr lang="es-EC"/>
        </a:p>
      </dgm:t>
    </dgm:pt>
    <dgm:pt modelId="{136BDBD2-2090-4998-B734-9B979DC17AF2}" type="sibTrans" cxnId="{62106002-3FE0-4B0A-861A-3AB8BE14393F}">
      <dgm:prSet/>
      <dgm:spPr/>
      <dgm:t>
        <a:bodyPr/>
        <a:lstStyle/>
        <a:p>
          <a:endParaRPr lang="es-EC"/>
        </a:p>
      </dgm:t>
    </dgm:pt>
    <dgm:pt modelId="{779313B9-802C-4583-AF93-028C328CCF24}" type="pres">
      <dgm:prSet presAssocID="{5A73C5EB-F848-46D7-8BB2-AA1FBDDAB754}" presName="Name0" presStyleCnt="0">
        <dgm:presLayoutVars>
          <dgm:dir/>
          <dgm:animLvl val="lvl"/>
          <dgm:resizeHandles/>
        </dgm:presLayoutVars>
      </dgm:prSet>
      <dgm:spPr/>
      <dgm:t>
        <a:bodyPr/>
        <a:lstStyle/>
        <a:p>
          <a:endParaRPr lang="es-ES"/>
        </a:p>
      </dgm:t>
    </dgm:pt>
    <dgm:pt modelId="{E61DBE77-FB1B-4234-9E08-6443D19C5022}" type="pres">
      <dgm:prSet presAssocID="{4C85C784-4E0E-4587-8C84-38B6C4466B87}" presName="linNode" presStyleCnt="0"/>
      <dgm:spPr/>
      <dgm:t>
        <a:bodyPr/>
        <a:lstStyle/>
        <a:p>
          <a:endParaRPr lang="es-EC"/>
        </a:p>
      </dgm:t>
    </dgm:pt>
    <dgm:pt modelId="{800B7A34-D52E-432B-A012-6604AC9FBC82}" type="pres">
      <dgm:prSet presAssocID="{4C85C784-4E0E-4587-8C84-38B6C4466B87}" presName="parentShp" presStyleLbl="node1" presStyleIdx="0" presStyleCnt="1" custScaleX="134519" custScaleY="87182">
        <dgm:presLayoutVars>
          <dgm:bulletEnabled val="1"/>
        </dgm:presLayoutVars>
      </dgm:prSet>
      <dgm:spPr/>
      <dgm:t>
        <a:bodyPr/>
        <a:lstStyle/>
        <a:p>
          <a:endParaRPr lang="es-ES"/>
        </a:p>
      </dgm:t>
    </dgm:pt>
    <dgm:pt modelId="{E4DE8DC1-CDC5-4C1A-B97C-7B44576FCF6E}" type="pres">
      <dgm:prSet presAssocID="{4C85C784-4E0E-4587-8C84-38B6C4466B87}" presName="childShp" presStyleLbl="bgAccFollowNode1" presStyleIdx="0" presStyleCnt="1" custScaleX="102721" custScaleY="88248">
        <dgm:presLayoutVars>
          <dgm:bulletEnabled val="1"/>
        </dgm:presLayoutVars>
      </dgm:prSet>
      <dgm:spPr/>
      <dgm:t>
        <a:bodyPr/>
        <a:lstStyle/>
        <a:p>
          <a:endParaRPr lang="es-ES"/>
        </a:p>
      </dgm:t>
    </dgm:pt>
  </dgm:ptLst>
  <dgm:cxnLst>
    <dgm:cxn modelId="{CCC0A55F-A8E6-4F46-8773-9987CB4A12F7}" type="presOf" srcId="{F5EDF8BB-1592-49F2-B80B-F8183482C719}" destId="{E4DE8DC1-CDC5-4C1A-B97C-7B44576FCF6E}" srcOrd="0" destOrd="0" presId="urn:microsoft.com/office/officeart/2005/8/layout/vList6"/>
    <dgm:cxn modelId="{B09B0745-0FA1-4A6E-9F08-4D1736950B88}" type="presOf" srcId="{40134CC1-DF61-45D7-A126-065349C35F1C}" destId="{E4DE8DC1-CDC5-4C1A-B97C-7B44576FCF6E}" srcOrd="0" destOrd="4" presId="urn:microsoft.com/office/officeart/2005/8/layout/vList6"/>
    <dgm:cxn modelId="{F1F6BA90-46C3-4173-B98C-E188F0E89430}" type="presOf" srcId="{5A73C5EB-F848-46D7-8BB2-AA1FBDDAB754}" destId="{779313B9-802C-4583-AF93-028C328CCF24}" srcOrd="0" destOrd="0" presId="urn:microsoft.com/office/officeart/2005/8/layout/vList6"/>
    <dgm:cxn modelId="{C093E08D-4A46-4A8C-86E3-A8EB16B1DF54}" srcId="{4C85C784-4E0E-4587-8C84-38B6C4466B87}" destId="{F5EDF8BB-1592-49F2-B80B-F8183482C719}" srcOrd="0" destOrd="0" parTransId="{22537B0F-719A-4152-9DDC-1A7E06C2E665}" sibTransId="{5B677CA0-9DD9-4F70-B8D1-BD679E4B068B}"/>
    <dgm:cxn modelId="{EC3BF7F8-C875-418E-BC21-DA188B2D148B}" type="presOf" srcId="{8F9376B2-38AA-4DF0-AD1B-DB4F408C59A3}" destId="{E4DE8DC1-CDC5-4C1A-B97C-7B44576FCF6E}" srcOrd="0" destOrd="3" presId="urn:microsoft.com/office/officeart/2005/8/layout/vList6"/>
    <dgm:cxn modelId="{44067E26-FDB8-4AA6-B2D4-9D78669DB64B}" srcId="{4C85C784-4E0E-4587-8C84-38B6C4466B87}" destId="{40134CC1-DF61-45D7-A126-065349C35F1C}" srcOrd="4" destOrd="0" parTransId="{FB8F3676-1DFE-44C6-8A50-EE5F536CAEAA}" sibTransId="{E6D73E01-A328-4F9A-960E-B3FDD60200CD}"/>
    <dgm:cxn modelId="{84C6FA5B-6D7E-4A9B-86B1-87783CF4AFE0}" type="presOf" srcId="{D86899FD-60C9-469A-BDB5-33C7D1DAEE15}" destId="{E4DE8DC1-CDC5-4C1A-B97C-7B44576FCF6E}" srcOrd="0" destOrd="1" presId="urn:microsoft.com/office/officeart/2005/8/layout/vList6"/>
    <dgm:cxn modelId="{34C559F4-3EE2-4B72-B7FB-CE9EF40258E1}" srcId="{5A73C5EB-F848-46D7-8BB2-AA1FBDDAB754}" destId="{4C85C784-4E0E-4587-8C84-38B6C4466B87}" srcOrd="0" destOrd="0" parTransId="{B7D61F2D-66C6-4882-A173-7A3AAD93A8BB}" sibTransId="{EA73432B-1541-481E-AAA3-A875B737737A}"/>
    <dgm:cxn modelId="{42D98BCF-F7AC-4ED8-A996-722CDB3C8EE3}" srcId="{4C85C784-4E0E-4587-8C84-38B6C4466B87}" destId="{51C00DEF-E74F-47D3-B759-4FF867A5EC55}" srcOrd="2" destOrd="0" parTransId="{6F38DF43-0F57-4928-A080-1A6E49751CF0}" sibTransId="{49F57712-53C7-4E3A-915A-01149CE01A60}"/>
    <dgm:cxn modelId="{62106002-3FE0-4B0A-861A-3AB8BE14393F}" srcId="{4C85C784-4E0E-4587-8C84-38B6C4466B87}" destId="{8F9376B2-38AA-4DF0-AD1B-DB4F408C59A3}" srcOrd="3" destOrd="0" parTransId="{BC2B0286-5505-4BDE-9152-E7191026C750}" sibTransId="{136BDBD2-2090-4998-B734-9B979DC17AF2}"/>
    <dgm:cxn modelId="{30C1E3BF-CD37-41EC-BB4C-A27B19199271}" type="presOf" srcId="{51C00DEF-E74F-47D3-B759-4FF867A5EC55}" destId="{E4DE8DC1-CDC5-4C1A-B97C-7B44576FCF6E}" srcOrd="0" destOrd="2" presId="urn:microsoft.com/office/officeart/2005/8/layout/vList6"/>
    <dgm:cxn modelId="{6146389C-6784-422C-8829-A40A1A5BABBD}" type="presOf" srcId="{4C85C784-4E0E-4587-8C84-38B6C4466B87}" destId="{800B7A34-D52E-432B-A012-6604AC9FBC82}" srcOrd="0" destOrd="0" presId="urn:microsoft.com/office/officeart/2005/8/layout/vList6"/>
    <dgm:cxn modelId="{60C1A8D5-5203-4F59-A830-274136C86275}" srcId="{4C85C784-4E0E-4587-8C84-38B6C4466B87}" destId="{D86899FD-60C9-469A-BDB5-33C7D1DAEE15}" srcOrd="1" destOrd="0" parTransId="{C758EA33-8D92-452B-BC65-2AAFDC1A615B}" sibTransId="{01EBDF3D-95FB-45C2-BF6E-6C08F3A0945C}"/>
    <dgm:cxn modelId="{845B5096-46CF-441F-8CEC-077ACDEA229C}" type="presParOf" srcId="{779313B9-802C-4583-AF93-028C328CCF24}" destId="{E61DBE77-FB1B-4234-9E08-6443D19C5022}" srcOrd="0" destOrd="0" presId="urn:microsoft.com/office/officeart/2005/8/layout/vList6"/>
    <dgm:cxn modelId="{05ACEB3E-C00F-48F5-BDC4-2D260DF8E30B}" type="presParOf" srcId="{E61DBE77-FB1B-4234-9E08-6443D19C5022}" destId="{800B7A34-D52E-432B-A012-6604AC9FBC82}" srcOrd="0" destOrd="0" presId="urn:microsoft.com/office/officeart/2005/8/layout/vList6"/>
    <dgm:cxn modelId="{6B9A21A6-E87B-493C-9A36-216B99CE9719}" type="presParOf" srcId="{E61DBE77-FB1B-4234-9E08-6443D19C5022}" destId="{E4DE8DC1-CDC5-4C1A-B97C-7B44576FCF6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73C5EB-F848-46D7-8BB2-AA1FBDDAB754}"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es-ES"/>
        </a:p>
      </dgm:t>
    </dgm:pt>
    <dgm:pt modelId="{4C85C784-4E0E-4587-8C84-38B6C4466B87}">
      <dgm:prSet phldrT="[Texto]" custT="1"/>
      <dgm:spPr/>
      <dgm:t>
        <a:bodyPr/>
        <a:lstStyle/>
        <a:p>
          <a:pPr algn="just"/>
          <a:r>
            <a:rPr lang="es-ES" sz="2000" b="1" dirty="0" smtClean="0">
              <a:latin typeface="Arial" panose="020B0604020202020204" pitchFamily="34" charset="0"/>
              <a:cs typeface="Arial" panose="020B0604020202020204" pitchFamily="34" charset="0"/>
            </a:rPr>
            <a:t>Estrategia: Crear alianzas con diferentes empresas o instituciones.</a:t>
          </a:r>
        </a:p>
        <a:p>
          <a:pPr algn="just"/>
          <a:r>
            <a:rPr lang="es-ES" sz="2000" b="1" dirty="0" smtClean="0">
              <a:latin typeface="Arial" panose="020B0604020202020204" pitchFamily="34" charset="0"/>
              <a:cs typeface="Arial" panose="020B0604020202020204" pitchFamily="34" charset="0"/>
            </a:rPr>
            <a:t>Objetivo: Mejorar los servicios administrativos por medio de alianzas, con el fin de disminuir las inversiones y aumentar las opciones de los estudiantes.</a:t>
          </a:r>
          <a:endParaRPr lang="es-ES" sz="2000" dirty="0">
            <a:latin typeface="Arial" panose="020B0604020202020204" pitchFamily="34" charset="0"/>
            <a:cs typeface="Arial" panose="020B0604020202020204" pitchFamily="34" charset="0"/>
          </a:endParaRPr>
        </a:p>
      </dgm:t>
    </dgm:pt>
    <dgm:pt modelId="{B7D61F2D-66C6-4882-A173-7A3AAD93A8BB}" type="parTrans" cxnId="{34C559F4-3EE2-4B72-B7FB-CE9EF40258E1}">
      <dgm:prSet/>
      <dgm:spPr/>
      <dgm:t>
        <a:bodyPr/>
        <a:lstStyle/>
        <a:p>
          <a:endParaRPr lang="es-ES" sz="1400">
            <a:latin typeface="Book Antiqua" pitchFamily="18" charset="0"/>
          </a:endParaRPr>
        </a:p>
      </dgm:t>
    </dgm:pt>
    <dgm:pt modelId="{EA73432B-1541-481E-AAA3-A875B737737A}" type="sibTrans" cxnId="{34C559F4-3EE2-4B72-B7FB-CE9EF40258E1}">
      <dgm:prSet/>
      <dgm:spPr/>
      <dgm:t>
        <a:bodyPr/>
        <a:lstStyle/>
        <a:p>
          <a:endParaRPr lang="es-ES" sz="1400">
            <a:latin typeface="Book Antiqua" pitchFamily="18" charset="0"/>
          </a:endParaRPr>
        </a:p>
      </dgm:t>
    </dgm:pt>
    <dgm:pt modelId="{F5EDF8BB-1592-49F2-B80B-F8183482C719}">
      <dgm:prSet phldrT="[Texto]" custT="1"/>
      <dgm:spPr/>
      <dgm:t>
        <a:bodyPr/>
        <a:lstStyle/>
        <a:p>
          <a:pPr algn="just"/>
          <a:r>
            <a:rPr lang="es-ES" sz="1600" dirty="0" smtClean="0">
              <a:latin typeface="Arial" panose="020B0604020202020204" pitchFamily="34" charset="0"/>
              <a:cs typeface="Arial" panose="020B0604020202020204" pitchFamily="34" charset="0"/>
            </a:rPr>
            <a:t>Crear alianzas con bibliotecas de otras instituciones.</a:t>
          </a:r>
          <a:endParaRPr lang="es-ES" sz="1600" dirty="0">
            <a:latin typeface="Arial" panose="020B0604020202020204" pitchFamily="34" charset="0"/>
            <a:cs typeface="Arial" panose="020B0604020202020204" pitchFamily="34" charset="0"/>
          </a:endParaRPr>
        </a:p>
      </dgm:t>
    </dgm:pt>
    <dgm:pt modelId="{22537B0F-719A-4152-9DDC-1A7E06C2E665}" type="parTrans" cxnId="{C093E08D-4A46-4A8C-86E3-A8EB16B1DF54}">
      <dgm:prSet/>
      <dgm:spPr/>
      <dgm:t>
        <a:bodyPr/>
        <a:lstStyle/>
        <a:p>
          <a:endParaRPr lang="es-ES"/>
        </a:p>
      </dgm:t>
    </dgm:pt>
    <dgm:pt modelId="{5B677CA0-9DD9-4F70-B8D1-BD679E4B068B}" type="sibTrans" cxnId="{C093E08D-4A46-4A8C-86E3-A8EB16B1DF54}">
      <dgm:prSet/>
      <dgm:spPr/>
      <dgm:t>
        <a:bodyPr/>
        <a:lstStyle/>
        <a:p>
          <a:endParaRPr lang="es-ES"/>
        </a:p>
      </dgm:t>
    </dgm:pt>
    <dgm:pt modelId="{40134CC1-DF61-45D7-A126-065349C35F1C}">
      <dgm:prSet phldrT="[Texto]" custT="1"/>
      <dgm:spPr/>
      <dgm:t>
        <a:bodyPr/>
        <a:lstStyle/>
        <a:p>
          <a:pPr algn="just"/>
          <a:r>
            <a:rPr lang="es-ES" sz="1600" dirty="0" smtClean="0">
              <a:latin typeface="Arial" panose="020B0604020202020204" pitchFamily="34" charset="0"/>
              <a:cs typeface="Arial" panose="020B0604020202020204" pitchFamily="34" charset="0"/>
            </a:rPr>
            <a:t> Subcontratar parqueaderos cercanos a la institución.</a:t>
          </a:r>
          <a:endParaRPr lang="es-ES" sz="1600" dirty="0">
            <a:latin typeface="Arial" panose="020B0604020202020204" pitchFamily="34" charset="0"/>
            <a:cs typeface="Arial" panose="020B0604020202020204" pitchFamily="34" charset="0"/>
          </a:endParaRPr>
        </a:p>
      </dgm:t>
    </dgm:pt>
    <dgm:pt modelId="{FB8F3676-1DFE-44C6-8A50-EE5F536CAEAA}" type="parTrans" cxnId="{44067E26-FDB8-4AA6-B2D4-9D78669DB64B}">
      <dgm:prSet/>
      <dgm:spPr/>
      <dgm:t>
        <a:bodyPr/>
        <a:lstStyle/>
        <a:p>
          <a:endParaRPr lang="es-EC"/>
        </a:p>
      </dgm:t>
    </dgm:pt>
    <dgm:pt modelId="{E6D73E01-A328-4F9A-960E-B3FDD60200CD}" type="sibTrans" cxnId="{44067E26-FDB8-4AA6-B2D4-9D78669DB64B}">
      <dgm:prSet/>
      <dgm:spPr/>
      <dgm:t>
        <a:bodyPr/>
        <a:lstStyle/>
        <a:p>
          <a:endParaRPr lang="es-EC"/>
        </a:p>
      </dgm:t>
    </dgm:pt>
    <dgm:pt modelId="{0A8EC108-18A5-47AF-AC9F-C5E8CEC9B5F1}">
      <dgm:prSet phldrT="[Texto]" custT="1"/>
      <dgm:spPr/>
      <dgm:t>
        <a:bodyPr/>
        <a:lstStyle/>
        <a:p>
          <a:pPr algn="just"/>
          <a:r>
            <a:rPr lang="es-ES" sz="1600" dirty="0" smtClean="0">
              <a:latin typeface="Arial" panose="020B0604020202020204" pitchFamily="34" charset="0"/>
              <a:cs typeface="Arial" panose="020B0604020202020204" pitchFamily="34" charset="0"/>
            </a:rPr>
            <a:t>Establecer negociaciones con las cadena de comida.</a:t>
          </a:r>
          <a:endParaRPr lang="es-ES" sz="1600" dirty="0">
            <a:latin typeface="Arial" panose="020B0604020202020204" pitchFamily="34" charset="0"/>
            <a:cs typeface="Arial" panose="020B0604020202020204" pitchFamily="34" charset="0"/>
          </a:endParaRPr>
        </a:p>
      </dgm:t>
    </dgm:pt>
    <dgm:pt modelId="{AD243023-B15E-44EB-847E-EEDF264C9F91}" type="parTrans" cxnId="{39728FE7-C527-4616-9098-05CEF79C6CA0}">
      <dgm:prSet/>
      <dgm:spPr/>
      <dgm:t>
        <a:bodyPr/>
        <a:lstStyle/>
        <a:p>
          <a:endParaRPr lang="es-EC"/>
        </a:p>
      </dgm:t>
    </dgm:pt>
    <dgm:pt modelId="{F224085D-B01E-45A7-8C8E-0B01D4A9FBA5}" type="sibTrans" cxnId="{39728FE7-C527-4616-9098-05CEF79C6CA0}">
      <dgm:prSet/>
      <dgm:spPr/>
      <dgm:t>
        <a:bodyPr/>
        <a:lstStyle/>
        <a:p>
          <a:endParaRPr lang="es-EC"/>
        </a:p>
      </dgm:t>
    </dgm:pt>
    <dgm:pt modelId="{72478C6F-83F4-47D7-8D11-0EF536663172}">
      <dgm:prSet phldrT="[Texto]" custT="1"/>
      <dgm:spPr/>
      <dgm:t>
        <a:bodyPr/>
        <a:lstStyle/>
        <a:p>
          <a:pPr algn="just"/>
          <a:r>
            <a:rPr lang="es-ES" sz="1600" dirty="0" smtClean="0">
              <a:latin typeface="Arial" panose="020B0604020202020204" pitchFamily="34" charset="0"/>
              <a:cs typeface="Arial" panose="020B0604020202020204" pitchFamily="34" charset="0"/>
            </a:rPr>
            <a:t>Formar alianzas con marcas de copiadoras.</a:t>
          </a:r>
          <a:endParaRPr lang="es-ES" sz="1600" dirty="0">
            <a:latin typeface="Arial" panose="020B0604020202020204" pitchFamily="34" charset="0"/>
            <a:cs typeface="Arial" panose="020B0604020202020204" pitchFamily="34" charset="0"/>
          </a:endParaRPr>
        </a:p>
      </dgm:t>
    </dgm:pt>
    <dgm:pt modelId="{B372B6DD-5394-4776-9515-F163B648DFFD}" type="parTrans" cxnId="{DB0E2A46-C265-4B34-AD65-7A99FC79BCC3}">
      <dgm:prSet/>
      <dgm:spPr/>
      <dgm:t>
        <a:bodyPr/>
        <a:lstStyle/>
        <a:p>
          <a:endParaRPr lang="es-EC"/>
        </a:p>
      </dgm:t>
    </dgm:pt>
    <dgm:pt modelId="{48018A81-5F54-4C39-A7D9-DF9033A15631}" type="sibTrans" cxnId="{DB0E2A46-C265-4B34-AD65-7A99FC79BCC3}">
      <dgm:prSet/>
      <dgm:spPr/>
      <dgm:t>
        <a:bodyPr/>
        <a:lstStyle/>
        <a:p>
          <a:endParaRPr lang="es-EC"/>
        </a:p>
      </dgm:t>
    </dgm:pt>
    <dgm:pt modelId="{D986FF92-36DB-4646-9F6D-739A8E0B389B}">
      <dgm:prSet phldrT="[Texto]" custT="1"/>
      <dgm:spPr/>
      <dgm:t>
        <a:bodyPr/>
        <a:lstStyle/>
        <a:p>
          <a:pPr algn="just"/>
          <a:r>
            <a:rPr lang="es-ES" sz="1600" dirty="0" smtClean="0">
              <a:latin typeface="Arial" panose="020B0604020202020204" pitchFamily="34" charset="0"/>
              <a:cs typeface="Arial" panose="020B0604020202020204" pitchFamily="34" charset="0"/>
            </a:rPr>
            <a:t>Establecer convenios con centros de salud.</a:t>
          </a:r>
          <a:endParaRPr lang="es-ES" sz="1600" dirty="0">
            <a:latin typeface="Arial" panose="020B0604020202020204" pitchFamily="34" charset="0"/>
            <a:cs typeface="Arial" panose="020B0604020202020204" pitchFamily="34" charset="0"/>
          </a:endParaRPr>
        </a:p>
      </dgm:t>
    </dgm:pt>
    <dgm:pt modelId="{C728D035-2C4C-4BB2-9308-679BA0F124C7}" type="parTrans" cxnId="{80543F86-2538-49D3-8BC7-1AC3A82EE16F}">
      <dgm:prSet/>
      <dgm:spPr/>
      <dgm:t>
        <a:bodyPr/>
        <a:lstStyle/>
        <a:p>
          <a:endParaRPr lang="es-EC"/>
        </a:p>
      </dgm:t>
    </dgm:pt>
    <dgm:pt modelId="{17B4DAA1-3837-4AE2-9658-8E27C61631FB}" type="sibTrans" cxnId="{80543F86-2538-49D3-8BC7-1AC3A82EE16F}">
      <dgm:prSet/>
      <dgm:spPr/>
      <dgm:t>
        <a:bodyPr/>
        <a:lstStyle/>
        <a:p>
          <a:endParaRPr lang="es-EC"/>
        </a:p>
      </dgm:t>
    </dgm:pt>
    <dgm:pt modelId="{779313B9-802C-4583-AF93-028C328CCF24}" type="pres">
      <dgm:prSet presAssocID="{5A73C5EB-F848-46D7-8BB2-AA1FBDDAB754}" presName="Name0" presStyleCnt="0">
        <dgm:presLayoutVars>
          <dgm:dir/>
          <dgm:animLvl val="lvl"/>
          <dgm:resizeHandles/>
        </dgm:presLayoutVars>
      </dgm:prSet>
      <dgm:spPr/>
      <dgm:t>
        <a:bodyPr/>
        <a:lstStyle/>
        <a:p>
          <a:endParaRPr lang="es-ES"/>
        </a:p>
      </dgm:t>
    </dgm:pt>
    <dgm:pt modelId="{E61DBE77-FB1B-4234-9E08-6443D19C5022}" type="pres">
      <dgm:prSet presAssocID="{4C85C784-4E0E-4587-8C84-38B6C4466B87}" presName="linNode" presStyleCnt="0"/>
      <dgm:spPr/>
      <dgm:t>
        <a:bodyPr/>
        <a:lstStyle/>
        <a:p>
          <a:endParaRPr lang="es-EC"/>
        </a:p>
      </dgm:t>
    </dgm:pt>
    <dgm:pt modelId="{800B7A34-D52E-432B-A012-6604AC9FBC82}" type="pres">
      <dgm:prSet presAssocID="{4C85C784-4E0E-4587-8C84-38B6C4466B87}" presName="parentShp" presStyleLbl="node1" presStyleIdx="0" presStyleCnt="1" custScaleX="134519" custScaleY="87182">
        <dgm:presLayoutVars>
          <dgm:bulletEnabled val="1"/>
        </dgm:presLayoutVars>
      </dgm:prSet>
      <dgm:spPr/>
      <dgm:t>
        <a:bodyPr/>
        <a:lstStyle/>
        <a:p>
          <a:endParaRPr lang="es-ES"/>
        </a:p>
      </dgm:t>
    </dgm:pt>
    <dgm:pt modelId="{E4DE8DC1-CDC5-4C1A-B97C-7B44576FCF6E}" type="pres">
      <dgm:prSet presAssocID="{4C85C784-4E0E-4587-8C84-38B6C4466B87}" presName="childShp" presStyleLbl="bgAccFollowNode1" presStyleIdx="0" presStyleCnt="1" custScaleX="102721" custScaleY="88248">
        <dgm:presLayoutVars>
          <dgm:bulletEnabled val="1"/>
        </dgm:presLayoutVars>
      </dgm:prSet>
      <dgm:spPr/>
      <dgm:t>
        <a:bodyPr/>
        <a:lstStyle/>
        <a:p>
          <a:endParaRPr lang="es-ES"/>
        </a:p>
      </dgm:t>
    </dgm:pt>
  </dgm:ptLst>
  <dgm:cxnLst>
    <dgm:cxn modelId="{88D3D1A1-95EE-412E-881B-80D4A3226AF1}" type="presOf" srcId="{72478C6F-83F4-47D7-8D11-0EF536663172}" destId="{E4DE8DC1-CDC5-4C1A-B97C-7B44576FCF6E}" srcOrd="0" destOrd="3" presId="urn:microsoft.com/office/officeart/2005/8/layout/vList6"/>
    <dgm:cxn modelId="{DB0E2A46-C265-4B34-AD65-7A99FC79BCC3}" srcId="{4C85C784-4E0E-4587-8C84-38B6C4466B87}" destId="{72478C6F-83F4-47D7-8D11-0EF536663172}" srcOrd="3" destOrd="0" parTransId="{B372B6DD-5394-4776-9515-F163B648DFFD}" sibTransId="{48018A81-5F54-4C39-A7D9-DF9033A15631}"/>
    <dgm:cxn modelId="{434A35F5-E1D9-49E1-8D0F-73FC7F2319D4}" type="presOf" srcId="{4C85C784-4E0E-4587-8C84-38B6C4466B87}" destId="{800B7A34-D52E-432B-A012-6604AC9FBC82}" srcOrd="0" destOrd="0" presId="urn:microsoft.com/office/officeart/2005/8/layout/vList6"/>
    <dgm:cxn modelId="{052E3270-4B87-43EB-A8F8-FC1D24418115}" type="presOf" srcId="{0A8EC108-18A5-47AF-AC9F-C5E8CEC9B5F1}" destId="{E4DE8DC1-CDC5-4C1A-B97C-7B44576FCF6E}" srcOrd="0" destOrd="2" presId="urn:microsoft.com/office/officeart/2005/8/layout/vList6"/>
    <dgm:cxn modelId="{C093E08D-4A46-4A8C-86E3-A8EB16B1DF54}" srcId="{4C85C784-4E0E-4587-8C84-38B6C4466B87}" destId="{F5EDF8BB-1592-49F2-B80B-F8183482C719}" srcOrd="0" destOrd="0" parTransId="{22537B0F-719A-4152-9DDC-1A7E06C2E665}" sibTransId="{5B677CA0-9DD9-4F70-B8D1-BD679E4B068B}"/>
    <dgm:cxn modelId="{A5267144-C90D-4260-9F86-92B67D226FC3}" type="presOf" srcId="{5A73C5EB-F848-46D7-8BB2-AA1FBDDAB754}" destId="{779313B9-802C-4583-AF93-028C328CCF24}" srcOrd="0" destOrd="0" presId="urn:microsoft.com/office/officeart/2005/8/layout/vList6"/>
    <dgm:cxn modelId="{80543F86-2538-49D3-8BC7-1AC3A82EE16F}" srcId="{4C85C784-4E0E-4587-8C84-38B6C4466B87}" destId="{D986FF92-36DB-4646-9F6D-739A8E0B389B}" srcOrd="4" destOrd="0" parTransId="{C728D035-2C4C-4BB2-9308-679BA0F124C7}" sibTransId="{17B4DAA1-3837-4AE2-9658-8E27C61631FB}"/>
    <dgm:cxn modelId="{C934F4B3-C51A-445D-8B14-FF20BF58D156}" type="presOf" srcId="{40134CC1-DF61-45D7-A126-065349C35F1C}" destId="{E4DE8DC1-CDC5-4C1A-B97C-7B44576FCF6E}" srcOrd="0" destOrd="1" presId="urn:microsoft.com/office/officeart/2005/8/layout/vList6"/>
    <dgm:cxn modelId="{44067E26-FDB8-4AA6-B2D4-9D78669DB64B}" srcId="{4C85C784-4E0E-4587-8C84-38B6C4466B87}" destId="{40134CC1-DF61-45D7-A126-065349C35F1C}" srcOrd="1" destOrd="0" parTransId="{FB8F3676-1DFE-44C6-8A50-EE5F536CAEAA}" sibTransId="{E6D73E01-A328-4F9A-960E-B3FDD60200CD}"/>
    <dgm:cxn modelId="{34C559F4-3EE2-4B72-B7FB-CE9EF40258E1}" srcId="{5A73C5EB-F848-46D7-8BB2-AA1FBDDAB754}" destId="{4C85C784-4E0E-4587-8C84-38B6C4466B87}" srcOrd="0" destOrd="0" parTransId="{B7D61F2D-66C6-4882-A173-7A3AAD93A8BB}" sibTransId="{EA73432B-1541-481E-AAA3-A875B737737A}"/>
    <dgm:cxn modelId="{3BF2CA62-C8BD-46A9-8298-8BCD9A8AF907}" type="presOf" srcId="{F5EDF8BB-1592-49F2-B80B-F8183482C719}" destId="{E4DE8DC1-CDC5-4C1A-B97C-7B44576FCF6E}" srcOrd="0" destOrd="0" presId="urn:microsoft.com/office/officeart/2005/8/layout/vList6"/>
    <dgm:cxn modelId="{39728FE7-C527-4616-9098-05CEF79C6CA0}" srcId="{4C85C784-4E0E-4587-8C84-38B6C4466B87}" destId="{0A8EC108-18A5-47AF-AC9F-C5E8CEC9B5F1}" srcOrd="2" destOrd="0" parTransId="{AD243023-B15E-44EB-847E-EEDF264C9F91}" sibTransId="{F224085D-B01E-45A7-8C8E-0B01D4A9FBA5}"/>
    <dgm:cxn modelId="{2AD523B9-C437-4CEC-9693-519F8A259D24}" type="presOf" srcId="{D986FF92-36DB-4646-9F6D-739A8E0B389B}" destId="{E4DE8DC1-CDC5-4C1A-B97C-7B44576FCF6E}" srcOrd="0" destOrd="4" presId="urn:microsoft.com/office/officeart/2005/8/layout/vList6"/>
    <dgm:cxn modelId="{B42F2AA3-E22C-47AF-B7DF-6F66ACAB44BD}" type="presParOf" srcId="{779313B9-802C-4583-AF93-028C328CCF24}" destId="{E61DBE77-FB1B-4234-9E08-6443D19C5022}" srcOrd="0" destOrd="0" presId="urn:microsoft.com/office/officeart/2005/8/layout/vList6"/>
    <dgm:cxn modelId="{111041C1-FC06-4B60-BF12-5662FF4900DF}" type="presParOf" srcId="{E61DBE77-FB1B-4234-9E08-6443D19C5022}" destId="{800B7A34-D52E-432B-A012-6604AC9FBC82}" srcOrd="0" destOrd="0" presId="urn:microsoft.com/office/officeart/2005/8/layout/vList6"/>
    <dgm:cxn modelId="{D96ACDCF-81D0-4BD9-B69B-66072283F36C}" type="presParOf" srcId="{E61DBE77-FB1B-4234-9E08-6443D19C5022}" destId="{E4DE8DC1-CDC5-4C1A-B97C-7B44576FCF6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FE468-92CA-4176-9CB5-134809E279C6}">
      <dsp:nvSpPr>
        <dsp:cNvPr id="0" name=""/>
        <dsp:cNvSpPr/>
      </dsp:nvSpPr>
      <dsp:spPr>
        <a:xfrm>
          <a:off x="255" y="63355"/>
          <a:ext cx="3271679" cy="109742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CAPÍTULO I</a:t>
          </a:r>
          <a:endParaRPr lang="es-EC" sz="3200" b="1" kern="1200" dirty="0"/>
        </a:p>
      </dsp:txBody>
      <dsp:txXfrm>
        <a:off x="32397" y="95497"/>
        <a:ext cx="3207395" cy="1033141"/>
      </dsp:txXfrm>
    </dsp:sp>
    <dsp:sp modelId="{25448C88-2F54-4A1A-A66C-180C0A893028}">
      <dsp:nvSpPr>
        <dsp:cNvPr id="0" name=""/>
        <dsp:cNvSpPr/>
      </dsp:nvSpPr>
      <dsp:spPr>
        <a:xfrm>
          <a:off x="3545473" y="226627"/>
          <a:ext cx="658979" cy="7708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dirty="0"/>
        </a:p>
      </dsp:txBody>
      <dsp:txXfrm>
        <a:off x="3545473" y="380803"/>
        <a:ext cx="461285" cy="462529"/>
      </dsp:txXfrm>
    </dsp:sp>
    <dsp:sp modelId="{92171748-D652-4A57-AAD6-F8504A1D6162}">
      <dsp:nvSpPr>
        <dsp:cNvPr id="0" name=""/>
        <dsp:cNvSpPr/>
      </dsp:nvSpPr>
      <dsp:spPr>
        <a:xfrm>
          <a:off x="4515293" y="115268"/>
          <a:ext cx="3108395" cy="993598"/>
        </a:xfrm>
        <a:prstGeom prst="roundRect">
          <a:avLst>
            <a:gd name="adj" fmla="val 10000"/>
          </a:avLst>
        </a:prstGeom>
        <a:solidFill>
          <a:schemeClr val="accent2">
            <a:hueOff val="-148673"/>
            <a:satOff val="-39502"/>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CAPÍTULO II</a:t>
          </a:r>
          <a:endParaRPr lang="es-EC" sz="3200" b="1" kern="1200" dirty="0"/>
        </a:p>
      </dsp:txBody>
      <dsp:txXfrm>
        <a:off x="4544394" y="144369"/>
        <a:ext cx="3050193" cy="935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E8DC1-CDC5-4C1A-B97C-7B44576FCF6E}">
      <dsp:nvSpPr>
        <dsp:cNvPr id="0" name=""/>
        <dsp:cNvSpPr/>
      </dsp:nvSpPr>
      <dsp:spPr>
        <a:xfrm>
          <a:off x="5034541" y="144020"/>
          <a:ext cx="5766418" cy="2145104"/>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Realizar encuestas de satisfacción.</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Comunicar los resultados de las encuestas.</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Establecer un buzón de sugerencias en la página web de cada departamento.</a:t>
          </a:r>
          <a:endParaRPr lang="es-ES" sz="1600" kern="1200" dirty="0">
            <a:latin typeface="Arial" panose="020B0604020202020204" pitchFamily="34" charset="0"/>
            <a:cs typeface="Arial" panose="020B0604020202020204" pitchFamily="34" charset="0"/>
          </a:endParaRPr>
        </a:p>
      </dsp:txBody>
      <dsp:txXfrm>
        <a:off x="5034541" y="412158"/>
        <a:ext cx="4962004" cy="1608828"/>
      </dsp:txXfrm>
    </dsp:sp>
    <dsp:sp modelId="{800B7A34-D52E-432B-A012-6604AC9FBC82}">
      <dsp:nvSpPr>
        <dsp:cNvPr id="0" name=""/>
        <dsp:cNvSpPr/>
      </dsp:nvSpPr>
      <dsp:spPr>
        <a:xfrm>
          <a:off x="239" y="156976"/>
          <a:ext cx="5034302" cy="2119192"/>
        </a:xfrm>
        <a:prstGeom prst="roundRect">
          <a:avLst/>
        </a:prstGeom>
        <a:solidFill>
          <a:schemeClr val="dk2">
            <a:hueOff val="0"/>
            <a:satOff val="0"/>
            <a:lumOff val="0"/>
            <a:alphaOff val="0"/>
          </a:schemeClr>
        </a:solidFill>
        <a:ln w="15240" cap="flat" cmpd="sng" algn="ctr">
          <a:solidFill>
            <a:schemeClr val="lt2">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Estrategia: Utilizar las herramientas de comunicación como plataforma para mejorar la atención.</a:t>
          </a:r>
        </a:p>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Objetivo: Fomentar el uso de los diferentes medios de comunicación interno de la institución para disminuir la inconformidad estudiantil.</a:t>
          </a:r>
          <a:endParaRPr lang="es-ES" sz="2000" kern="1200" dirty="0">
            <a:latin typeface="Arial" panose="020B0604020202020204" pitchFamily="34" charset="0"/>
            <a:cs typeface="Arial" panose="020B0604020202020204" pitchFamily="34" charset="0"/>
          </a:endParaRPr>
        </a:p>
      </dsp:txBody>
      <dsp:txXfrm>
        <a:off x="103689" y="260426"/>
        <a:ext cx="4827402" cy="1912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E8DC1-CDC5-4C1A-B97C-7B44576FCF6E}">
      <dsp:nvSpPr>
        <dsp:cNvPr id="0" name=""/>
        <dsp:cNvSpPr/>
      </dsp:nvSpPr>
      <dsp:spPr>
        <a:xfrm>
          <a:off x="5034541" y="142971"/>
          <a:ext cx="5766418" cy="2147201"/>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Diseñar una App institucional.</a:t>
          </a:r>
          <a:endParaRPr lang="es-ES" sz="1600" kern="1200" dirty="0">
            <a:latin typeface="Arial" panose="020B0604020202020204" pitchFamily="34" charset="0"/>
            <a:cs typeface="Arial" panose="020B0604020202020204" pitchFamily="34" charset="0"/>
          </a:endParaRPr>
        </a:p>
      </dsp:txBody>
      <dsp:txXfrm>
        <a:off x="5034541" y="411371"/>
        <a:ext cx="4961218" cy="1610401"/>
      </dsp:txXfrm>
    </dsp:sp>
    <dsp:sp modelId="{800B7A34-D52E-432B-A012-6604AC9FBC82}">
      <dsp:nvSpPr>
        <dsp:cNvPr id="0" name=""/>
        <dsp:cNvSpPr/>
      </dsp:nvSpPr>
      <dsp:spPr>
        <a:xfrm>
          <a:off x="239" y="155940"/>
          <a:ext cx="5034302" cy="2121264"/>
        </a:xfrm>
        <a:prstGeom prst="roundRect">
          <a:avLst/>
        </a:prstGeom>
        <a:solidFill>
          <a:schemeClr val="dk2">
            <a:hueOff val="0"/>
            <a:satOff val="0"/>
            <a:lumOff val="0"/>
            <a:alphaOff val="0"/>
          </a:schemeClr>
        </a:solidFill>
        <a:ln w="15240" cap="flat" cmpd="sng" algn="ctr">
          <a:solidFill>
            <a:schemeClr val="lt2">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Estrategia: Usar la tecnología como instrumento de comunicación.</a:t>
          </a:r>
        </a:p>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Objetivo: Mejorar la comunicación.</a:t>
          </a:r>
          <a:endParaRPr lang="es-ES" sz="2000" kern="1200" dirty="0">
            <a:latin typeface="Arial" panose="020B0604020202020204" pitchFamily="34" charset="0"/>
            <a:cs typeface="Arial" panose="020B0604020202020204" pitchFamily="34" charset="0"/>
          </a:endParaRPr>
        </a:p>
      </dsp:txBody>
      <dsp:txXfrm>
        <a:off x="103791" y="259492"/>
        <a:ext cx="4827198" cy="1914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FE468-92CA-4176-9CB5-134809E279C6}">
      <dsp:nvSpPr>
        <dsp:cNvPr id="0" name=""/>
        <dsp:cNvSpPr/>
      </dsp:nvSpPr>
      <dsp:spPr>
        <a:xfrm>
          <a:off x="5788" y="108302"/>
          <a:ext cx="2804937" cy="1157013"/>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CAPÍTULO III</a:t>
          </a:r>
          <a:endParaRPr lang="es-EC" sz="3200" b="1" kern="1200" dirty="0"/>
        </a:p>
      </dsp:txBody>
      <dsp:txXfrm>
        <a:off x="39676" y="142190"/>
        <a:ext cx="2737161" cy="1089237"/>
      </dsp:txXfrm>
    </dsp:sp>
    <dsp:sp modelId="{25448C88-2F54-4A1A-A66C-180C0A893028}">
      <dsp:nvSpPr>
        <dsp:cNvPr id="0" name=""/>
        <dsp:cNvSpPr/>
      </dsp:nvSpPr>
      <dsp:spPr>
        <a:xfrm>
          <a:off x="3045241" y="356355"/>
          <a:ext cx="564968" cy="6609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dirty="0"/>
        </a:p>
      </dsp:txBody>
      <dsp:txXfrm>
        <a:off x="3045241" y="488536"/>
        <a:ext cx="395478" cy="396545"/>
      </dsp:txXfrm>
    </dsp:sp>
    <dsp:sp modelId="{92171748-D652-4A57-AAD6-F8504A1D6162}">
      <dsp:nvSpPr>
        <dsp:cNvPr id="0" name=""/>
        <dsp:cNvSpPr/>
      </dsp:nvSpPr>
      <dsp:spPr>
        <a:xfrm>
          <a:off x="3876704" y="107806"/>
          <a:ext cx="2664947" cy="1158005"/>
        </a:xfrm>
        <a:prstGeom prst="roundRect">
          <a:avLst>
            <a:gd name="adj" fmla="val 10000"/>
          </a:avLst>
        </a:prstGeom>
        <a:solidFill>
          <a:schemeClr val="accent2">
            <a:hueOff val="-74337"/>
            <a:satOff val="-19751"/>
            <a:lumOff val="-804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CAPÍTULO IV</a:t>
          </a:r>
          <a:endParaRPr lang="es-EC" sz="3200" b="1" kern="1200" dirty="0"/>
        </a:p>
      </dsp:txBody>
      <dsp:txXfrm>
        <a:off x="3910621" y="141723"/>
        <a:ext cx="2597113" cy="1090171"/>
      </dsp:txXfrm>
    </dsp:sp>
    <dsp:sp modelId="{97CB2900-A011-41B4-A009-2F0E9EA56DD4}">
      <dsp:nvSpPr>
        <dsp:cNvPr id="0" name=""/>
        <dsp:cNvSpPr/>
      </dsp:nvSpPr>
      <dsp:spPr>
        <a:xfrm>
          <a:off x="6776168" y="356355"/>
          <a:ext cx="564968" cy="660907"/>
        </a:xfrm>
        <a:prstGeom prst="rightArrow">
          <a:avLst>
            <a:gd name="adj1" fmla="val 60000"/>
            <a:gd name="adj2" fmla="val 50000"/>
          </a:avLst>
        </a:prstGeom>
        <a:solidFill>
          <a:schemeClr val="accent2">
            <a:hueOff val="-148673"/>
            <a:satOff val="-39502"/>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dirty="0"/>
        </a:p>
      </dsp:txBody>
      <dsp:txXfrm>
        <a:off x="6776168" y="488536"/>
        <a:ext cx="395478" cy="396545"/>
      </dsp:txXfrm>
    </dsp:sp>
    <dsp:sp modelId="{EA78864B-7014-47AA-816D-7E552A4FCF38}">
      <dsp:nvSpPr>
        <dsp:cNvPr id="0" name=""/>
        <dsp:cNvSpPr/>
      </dsp:nvSpPr>
      <dsp:spPr>
        <a:xfrm>
          <a:off x="7607632" y="190009"/>
          <a:ext cx="2664947" cy="993599"/>
        </a:xfrm>
        <a:prstGeom prst="roundRect">
          <a:avLst>
            <a:gd name="adj" fmla="val 10000"/>
          </a:avLst>
        </a:prstGeom>
        <a:solidFill>
          <a:schemeClr val="accent2">
            <a:hueOff val="-148673"/>
            <a:satOff val="-39502"/>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CAPÍTULO V</a:t>
          </a:r>
          <a:endParaRPr lang="es-EC" sz="3200" kern="1200" dirty="0"/>
        </a:p>
      </dsp:txBody>
      <dsp:txXfrm>
        <a:off x="7636734" y="219111"/>
        <a:ext cx="2606743" cy="935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59FF6-FFC7-403E-815C-52D4A50ACA8D}">
      <dsp:nvSpPr>
        <dsp:cNvPr id="0" name=""/>
        <dsp:cNvSpPr/>
      </dsp:nvSpPr>
      <dsp:spPr>
        <a:xfrm>
          <a:off x="2068852" y="1053913"/>
          <a:ext cx="2625537" cy="2625537"/>
        </a:xfrm>
        <a:prstGeom prst="ellipse">
          <a:avLst/>
        </a:prstGeom>
        <a:gradFill rotWithShape="0">
          <a:gsLst>
            <a:gs pos="0">
              <a:schemeClr val="accent3">
                <a:alpha val="50000"/>
                <a:hueOff val="0"/>
                <a:satOff val="0"/>
                <a:lumOff val="0"/>
                <a:alphaOff val="0"/>
                <a:tint val="83000"/>
                <a:shade val="100000"/>
                <a:satMod val="100000"/>
              </a:schemeClr>
            </a:gs>
            <a:gs pos="100000">
              <a:schemeClr val="accent3">
                <a:alpha val="50000"/>
                <a:hueOff val="0"/>
                <a:satOff val="0"/>
                <a:lumOff val="0"/>
                <a:alphaOff val="0"/>
                <a:tint val="61000"/>
                <a:alpha val="100000"/>
                <a:satMod val="2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EC" sz="3100" kern="1200" dirty="0" smtClean="0"/>
            <a:t>Modelo SERVQUAL</a:t>
          </a:r>
          <a:endParaRPr lang="es-EC" sz="3100" kern="1200" dirty="0"/>
        </a:p>
      </dsp:txBody>
      <dsp:txXfrm>
        <a:off x="2453353" y="1438414"/>
        <a:ext cx="1856535" cy="1856535"/>
      </dsp:txXfrm>
    </dsp:sp>
    <dsp:sp modelId="{CF11544C-EDFF-4B53-A59F-5F1409FBB9AA}">
      <dsp:nvSpPr>
        <dsp:cNvPr id="0" name=""/>
        <dsp:cNvSpPr/>
      </dsp:nvSpPr>
      <dsp:spPr>
        <a:xfrm>
          <a:off x="2725236" y="468"/>
          <a:ext cx="1312768" cy="1312768"/>
        </a:xfrm>
        <a:prstGeom prst="ellipse">
          <a:avLst/>
        </a:prstGeom>
        <a:gradFill rotWithShape="0">
          <a:gsLst>
            <a:gs pos="0">
              <a:schemeClr val="accent3">
                <a:alpha val="50000"/>
                <a:hueOff val="0"/>
                <a:satOff val="0"/>
                <a:lumOff val="0"/>
                <a:alphaOff val="0"/>
                <a:tint val="83000"/>
                <a:shade val="100000"/>
                <a:satMod val="100000"/>
              </a:schemeClr>
            </a:gs>
            <a:gs pos="100000">
              <a:schemeClr val="accent3">
                <a:alpha val="50000"/>
                <a:hueOff val="0"/>
                <a:satOff val="0"/>
                <a:lumOff val="0"/>
                <a:alphaOff val="0"/>
                <a:tint val="61000"/>
                <a:alpha val="100000"/>
                <a:satMod val="2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Zeithlam, Perasuman y Berry</a:t>
          </a:r>
          <a:endParaRPr lang="es-EC" sz="1400" b="1" kern="1200" dirty="0"/>
        </a:p>
      </dsp:txBody>
      <dsp:txXfrm>
        <a:off x="2917486" y="192718"/>
        <a:ext cx="928268" cy="928268"/>
      </dsp:txXfrm>
    </dsp:sp>
    <dsp:sp modelId="{28535942-8751-4363-96DD-2FFE75002113}">
      <dsp:nvSpPr>
        <dsp:cNvPr id="0" name=""/>
        <dsp:cNvSpPr/>
      </dsp:nvSpPr>
      <dsp:spPr>
        <a:xfrm>
          <a:off x="4435065" y="1710297"/>
          <a:ext cx="1312768" cy="1312768"/>
        </a:xfrm>
        <a:prstGeom prst="ellipse">
          <a:avLst/>
        </a:prstGeom>
        <a:gradFill rotWithShape="0">
          <a:gsLst>
            <a:gs pos="0">
              <a:schemeClr val="accent3">
                <a:alpha val="50000"/>
                <a:hueOff val="0"/>
                <a:satOff val="0"/>
                <a:lumOff val="0"/>
                <a:alphaOff val="0"/>
                <a:tint val="83000"/>
                <a:shade val="100000"/>
                <a:satMod val="100000"/>
              </a:schemeClr>
            </a:gs>
            <a:gs pos="100000">
              <a:schemeClr val="accent3">
                <a:alpha val="50000"/>
                <a:hueOff val="0"/>
                <a:satOff val="0"/>
                <a:lumOff val="0"/>
                <a:alphaOff val="0"/>
                <a:tint val="61000"/>
                <a:alpha val="100000"/>
                <a:satMod val="2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Percepción y expectativa</a:t>
          </a:r>
          <a:endParaRPr lang="es-EC" sz="1400" b="1" kern="1200" dirty="0"/>
        </a:p>
      </dsp:txBody>
      <dsp:txXfrm>
        <a:off x="4627315" y="1902547"/>
        <a:ext cx="928268" cy="928268"/>
      </dsp:txXfrm>
    </dsp:sp>
    <dsp:sp modelId="{C8056608-117F-4B5D-8D93-E2CA4487DBF7}">
      <dsp:nvSpPr>
        <dsp:cNvPr id="0" name=""/>
        <dsp:cNvSpPr/>
      </dsp:nvSpPr>
      <dsp:spPr>
        <a:xfrm>
          <a:off x="2725236" y="3420126"/>
          <a:ext cx="1312768" cy="1312768"/>
        </a:xfrm>
        <a:prstGeom prst="ellipse">
          <a:avLst/>
        </a:prstGeom>
        <a:gradFill rotWithShape="0">
          <a:gsLst>
            <a:gs pos="0">
              <a:schemeClr val="accent3">
                <a:alpha val="50000"/>
                <a:hueOff val="0"/>
                <a:satOff val="0"/>
                <a:lumOff val="0"/>
                <a:alphaOff val="0"/>
                <a:tint val="83000"/>
                <a:shade val="100000"/>
                <a:satMod val="100000"/>
              </a:schemeClr>
            </a:gs>
            <a:gs pos="100000">
              <a:schemeClr val="accent3">
                <a:alpha val="50000"/>
                <a:hueOff val="0"/>
                <a:satOff val="0"/>
                <a:lumOff val="0"/>
                <a:alphaOff val="0"/>
                <a:tint val="61000"/>
                <a:alpha val="100000"/>
                <a:satMod val="2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t>22 items</a:t>
          </a:r>
          <a:endParaRPr lang="es-EC" sz="2000" b="1" kern="1200" dirty="0"/>
        </a:p>
      </dsp:txBody>
      <dsp:txXfrm>
        <a:off x="2917486" y="3612376"/>
        <a:ext cx="928268" cy="928268"/>
      </dsp:txXfrm>
    </dsp:sp>
    <dsp:sp modelId="{A257016F-AC9E-44CD-A765-AB935085976C}">
      <dsp:nvSpPr>
        <dsp:cNvPr id="0" name=""/>
        <dsp:cNvSpPr/>
      </dsp:nvSpPr>
      <dsp:spPr>
        <a:xfrm>
          <a:off x="1015407" y="1710297"/>
          <a:ext cx="1312768" cy="1312768"/>
        </a:xfrm>
        <a:prstGeom prst="ellipse">
          <a:avLst/>
        </a:prstGeom>
        <a:gradFill rotWithShape="0">
          <a:gsLst>
            <a:gs pos="0">
              <a:schemeClr val="accent3">
                <a:alpha val="50000"/>
                <a:hueOff val="0"/>
                <a:satOff val="0"/>
                <a:lumOff val="0"/>
                <a:alphaOff val="0"/>
                <a:tint val="83000"/>
                <a:shade val="100000"/>
                <a:satMod val="100000"/>
              </a:schemeClr>
            </a:gs>
            <a:gs pos="100000">
              <a:schemeClr val="accent3">
                <a:alpha val="50000"/>
                <a:hueOff val="0"/>
                <a:satOff val="0"/>
                <a:lumOff val="0"/>
                <a:alphaOff val="0"/>
                <a:tint val="61000"/>
                <a:alpha val="100000"/>
                <a:satMod val="2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Cinco dimensiones</a:t>
          </a:r>
          <a:endParaRPr lang="es-EC" sz="1400" b="1" kern="1200" dirty="0"/>
        </a:p>
      </dsp:txBody>
      <dsp:txXfrm>
        <a:off x="1207657" y="1902547"/>
        <a:ext cx="928268" cy="928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59FF6-FFC7-403E-815C-52D4A50ACA8D}">
      <dsp:nvSpPr>
        <dsp:cNvPr id="0" name=""/>
        <dsp:cNvSpPr/>
      </dsp:nvSpPr>
      <dsp:spPr>
        <a:xfrm>
          <a:off x="2068852" y="1053913"/>
          <a:ext cx="2625537" cy="2625537"/>
        </a:xfrm>
        <a:prstGeom prst="ellipse">
          <a:avLst/>
        </a:prstGeom>
        <a:gradFill rotWithShape="0">
          <a:gsLst>
            <a:gs pos="0">
              <a:schemeClr val="accent1">
                <a:shade val="80000"/>
                <a:alpha val="50000"/>
                <a:hueOff val="0"/>
                <a:satOff val="0"/>
                <a:lumOff val="0"/>
                <a:alphaOff val="0"/>
                <a:shade val="85000"/>
              </a:schemeClr>
            </a:gs>
            <a:gs pos="100000">
              <a:schemeClr val="accent1">
                <a:shade val="80000"/>
                <a:alpha val="50000"/>
                <a:hueOff val="0"/>
                <a:satOff val="0"/>
                <a:lumOff val="0"/>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EC" sz="3100" kern="1200" dirty="0" smtClean="0"/>
            <a:t>Modelo SERVPERF</a:t>
          </a:r>
          <a:endParaRPr lang="es-EC" sz="3100" kern="1200" dirty="0"/>
        </a:p>
      </dsp:txBody>
      <dsp:txXfrm>
        <a:off x="2453353" y="1438414"/>
        <a:ext cx="1856535" cy="1856535"/>
      </dsp:txXfrm>
    </dsp:sp>
    <dsp:sp modelId="{CF11544C-EDFF-4B53-A59F-5F1409FBB9AA}">
      <dsp:nvSpPr>
        <dsp:cNvPr id="0" name=""/>
        <dsp:cNvSpPr/>
      </dsp:nvSpPr>
      <dsp:spPr>
        <a:xfrm>
          <a:off x="2725236" y="468"/>
          <a:ext cx="1312768" cy="1312768"/>
        </a:xfrm>
        <a:prstGeom prst="ellipse">
          <a:avLst/>
        </a:prstGeom>
        <a:gradFill rotWithShape="0">
          <a:gsLst>
            <a:gs pos="0">
              <a:schemeClr val="accent1">
                <a:shade val="80000"/>
                <a:alpha val="50000"/>
                <a:hueOff val="17635"/>
                <a:satOff val="131"/>
                <a:lumOff val="3610"/>
                <a:alphaOff val="0"/>
                <a:shade val="85000"/>
              </a:schemeClr>
            </a:gs>
            <a:gs pos="100000">
              <a:schemeClr val="accent1">
                <a:shade val="80000"/>
                <a:alpha val="50000"/>
                <a:hueOff val="17635"/>
                <a:satOff val="131"/>
                <a:lumOff val="3610"/>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Cronin y Taylor</a:t>
          </a:r>
          <a:endParaRPr lang="es-EC" sz="1300" b="1" kern="1200" dirty="0"/>
        </a:p>
      </dsp:txBody>
      <dsp:txXfrm>
        <a:off x="2917486" y="192718"/>
        <a:ext cx="928268" cy="928268"/>
      </dsp:txXfrm>
    </dsp:sp>
    <dsp:sp modelId="{6F5BFBCC-E698-4601-A634-4308A5A4D6B8}">
      <dsp:nvSpPr>
        <dsp:cNvPr id="0" name=""/>
        <dsp:cNvSpPr/>
      </dsp:nvSpPr>
      <dsp:spPr>
        <a:xfrm>
          <a:off x="4205991" y="855383"/>
          <a:ext cx="1312768" cy="1312768"/>
        </a:xfrm>
        <a:prstGeom prst="ellipse">
          <a:avLst/>
        </a:prstGeom>
        <a:gradFill rotWithShape="0">
          <a:gsLst>
            <a:gs pos="0">
              <a:schemeClr val="accent1">
                <a:shade val="80000"/>
                <a:alpha val="50000"/>
                <a:hueOff val="35269"/>
                <a:satOff val="263"/>
                <a:lumOff val="7221"/>
                <a:alphaOff val="0"/>
                <a:shade val="85000"/>
              </a:schemeClr>
            </a:gs>
            <a:gs pos="100000">
              <a:schemeClr val="accent1">
                <a:shade val="80000"/>
                <a:alpha val="50000"/>
                <a:hueOff val="35269"/>
                <a:satOff val="263"/>
                <a:lumOff val="7221"/>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Percepciones</a:t>
          </a:r>
          <a:endParaRPr lang="es-EC" sz="1300" b="1" kern="1200" dirty="0"/>
        </a:p>
      </dsp:txBody>
      <dsp:txXfrm>
        <a:off x="4398241" y="1047633"/>
        <a:ext cx="928268" cy="928268"/>
      </dsp:txXfrm>
    </dsp:sp>
    <dsp:sp modelId="{ADCCF9E0-BF92-4CF5-AF93-F01879B4D9EB}">
      <dsp:nvSpPr>
        <dsp:cNvPr id="0" name=""/>
        <dsp:cNvSpPr/>
      </dsp:nvSpPr>
      <dsp:spPr>
        <a:xfrm>
          <a:off x="4205991" y="2565211"/>
          <a:ext cx="1312768" cy="1312768"/>
        </a:xfrm>
        <a:prstGeom prst="ellipse">
          <a:avLst/>
        </a:prstGeom>
        <a:gradFill rotWithShape="0">
          <a:gsLst>
            <a:gs pos="0">
              <a:schemeClr val="accent1">
                <a:shade val="80000"/>
                <a:alpha val="50000"/>
                <a:hueOff val="52904"/>
                <a:satOff val="394"/>
                <a:lumOff val="10831"/>
                <a:alphaOff val="0"/>
                <a:shade val="85000"/>
              </a:schemeClr>
            </a:gs>
            <a:gs pos="100000">
              <a:schemeClr val="accent1">
                <a:shade val="80000"/>
                <a:alpha val="50000"/>
                <a:hueOff val="52904"/>
                <a:satOff val="394"/>
                <a:lumOff val="10831"/>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22 items</a:t>
          </a:r>
          <a:endParaRPr lang="es-EC" sz="1300" b="1" kern="1200" dirty="0"/>
        </a:p>
      </dsp:txBody>
      <dsp:txXfrm>
        <a:off x="4398241" y="2757461"/>
        <a:ext cx="928268" cy="928268"/>
      </dsp:txXfrm>
    </dsp:sp>
    <dsp:sp modelId="{28535942-8751-4363-96DD-2FFE75002113}">
      <dsp:nvSpPr>
        <dsp:cNvPr id="0" name=""/>
        <dsp:cNvSpPr/>
      </dsp:nvSpPr>
      <dsp:spPr>
        <a:xfrm>
          <a:off x="2725236" y="3420126"/>
          <a:ext cx="1312768" cy="1312768"/>
        </a:xfrm>
        <a:prstGeom prst="ellipse">
          <a:avLst/>
        </a:prstGeom>
        <a:gradFill rotWithShape="0">
          <a:gsLst>
            <a:gs pos="0">
              <a:schemeClr val="accent1">
                <a:shade val="80000"/>
                <a:alpha val="50000"/>
                <a:hueOff val="70538"/>
                <a:satOff val="525"/>
                <a:lumOff val="14441"/>
                <a:alphaOff val="0"/>
                <a:shade val="85000"/>
              </a:schemeClr>
            </a:gs>
            <a:gs pos="100000">
              <a:schemeClr val="accent1">
                <a:shade val="80000"/>
                <a:alpha val="50000"/>
                <a:hueOff val="70538"/>
                <a:satOff val="525"/>
                <a:lumOff val="14441"/>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Cinco dimensiones</a:t>
          </a:r>
          <a:endParaRPr lang="es-EC" sz="1300" b="1" kern="1200" dirty="0"/>
        </a:p>
      </dsp:txBody>
      <dsp:txXfrm>
        <a:off x="2917486" y="3612376"/>
        <a:ext cx="928268" cy="928268"/>
      </dsp:txXfrm>
    </dsp:sp>
    <dsp:sp modelId="{C8056608-117F-4B5D-8D93-E2CA4487DBF7}">
      <dsp:nvSpPr>
        <dsp:cNvPr id="0" name=""/>
        <dsp:cNvSpPr/>
      </dsp:nvSpPr>
      <dsp:spPr>
        <a:xfrm>
          <a:off x="1244481" y="2565211"/>
          <a:ext cx="1312768" cy="1312768"/>
        </a:xfrm>
        <a:prstGeom prst="ellipse">
          <a:avLst/>
        </a:prstGeom>
        <a:gradFill rotWithShape="0">
          <a:gsLst>
            <a:gs pos="0">
              <a:schemeClr val="accent1">
                <a:shade val="80000"/>
                <a:alpha val="50000"/>
                <a:hueOff val="88173"/>
                <a:satOff val="657"/>
                <a:lumOff val="18052"/>
                <a:alphaOff val="0"/>
                <a:shade val="85000"/>
              </a:schemeClr>
            </a:gs>
            <a:gs pos="100000">
              <a:schemeClr val="accent1">
                <a:shade val="80000"/>
                <a:alpha val="50000"/>
                <a:hueOff val="88173"/>
                <a:satOff val="657"/>
                <a:lumOff val="18052"/>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Sumatoria</a:t>
          </a:r>
          <a:endParaRPr lang="es-EC" sz="1300" b="1" kern="1200" dirty="0"/>
        </a:p>
      </dsp:txBody>
      <dsp:txXfrm>
        <a:off x="1436731" y="2757461"/>
        <a:ext cx="928268" cy="928268"/>
      </dsp:txXfrm>
    </dsp:sp>
    <dsp:sp modelId="{A257016F-AC9E-44CD-A765-AB935085976C}">
      <dsp:nvSpPr>
        <dsp:cNvPr id="0" name=""/>
        <dsp:cNvSpPr/>
      </dsp:nvSpPr>
      <dsp:spPr>
        <a:xfrm>
          <a:off x="1244481" y="855383"/>
          <a:ext cx="1312768" cy="1312768"/>
        </a:xfrm>
        <a:prstGeom prst="ellipse">
          <a:avLst/>
        </a:prstGeom>
        <a:gradFill rotWithShape="0">
          <a:gsLst>
            <a:gs pos="0">
              <a:schemeClr val="accent1">
                <a:shade val="80000"/>
                <a:alpha val="50000"/>
                <a:hueOff val="105807"/>
                <a:satOff val="788"/>
                <a:lumOff val="21662"/>
                <a:alphaOff val="0"/>
                <a:shade val="85000"/>
              </a:schemeClr>
            </a:gs>
            <a:gs pos="100000">
              <a:schemeClr val="accent1">
                <a:shade val="80000"/>
                <a:alpha val="50000"/>
                <a:hueOff val="105807"/>
                <a:satOff val="788"/>
                <a:lumOff val="21662"/>
                <a:alphaOff val="0"/>
                <a:tint val="90000"/>
                <a:alpha val="100000"/>
                <a:satMod val="2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Tiempo</a:t>
          </a:r>
          <a:endParaRPr lang="es-EC" sz="1300" b="1" kern="1200" dirty="0"/>
        </a:p>
      </dsp:txBody>
      <dsp:txXfrm>
        <a:off x="1436731" y="1047633"/>
        <a:ext cx="928268" cy="928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1522B-1132-4226-AB45-D55D2933E049}">
      <dsp:nvSpPr>
        <dsp:cNvPr id="0" name=""/>
        <dsp:cNvSpPr/>
      </dsp:nvSpPr>
      <dsp:spPr>
        <a:xfrm>
          <a:off x="4661495" y="84"/>
          <a:ext cx="1243409" cy="1243409"/>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bg1"/>
              </a:solidFill>
            </a:rPr>
            <a:t>Tangibilidad</a:t>
          </a:r>
          <a:endParaRPr lang="es-EC" sz="1300" b="1" kern="1200" dirty="0">
            <a:solidFill>
              <a:schemeClr val="bg1"/>
            </a:solidFill>
          </a:endParaRPr>
        </a:p>
      </dsp:txBody>
      <dsp:txXfrm>
        <a:off x="4843588" y="182177"/>
        <a:ext cx="879223" cy="879223"/>
      </dsp:txXfrm>
    </dsp:sp>
    <dsp:sp modelId="{C0205BD5-E888-4A11-8A8B-5725E8946224}">
      <dsp:nvSpPr>
        <dsp:cNvPr id="0" name=""/>
        <dsp:cNvSpPr/>
      </dsp:nvSpPr>
      <dsp:spPr>
        <a:xfrm rot="2160000">
          <a:off x="5865449" y="954830"/>
          <a:ext cx="329884" cy="4196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5874899" y="1009675"/>
        <a:ext cx="230919" cy="251790"/>
      </dsp:txXfrm>
    </dsp:sp>
    <dsp:sp modelId="{F8E60C2E-9C01-4D6C-A3DE-C954C8808358}">
      <dsp:nvSpPr>
        <dsp:cNvPr id="0" name=""/>
        <dsp:cNvSpPr/>
      </dsp:nvSpPr>
      <dsp:spPr>
        <a:xfrm>
          <a:off x="6170985" y="1096793"/>
          <a:ext cx="1243409" cy="1243409"/>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bg1"/>
              </a:solidFill>
            </a:rPr>
            <a:t>Capacidad de respuesta </a:t>
          </a:r>
          <a:endParaRPr lang="es-EC" sz="1300" b="1" kern="1200" dirty="0">
            <a:solidFill>
              <a:schemeClr val="bg1"/>
            </a:solidFill>
          </a:endParaRPr>
        </a:p>
      </dsp:txBody>
      <dsp:txXfrm>
        <a:off x="6353078" y="1278886"/>
        <a:ext cx="879223" cy="879223"/>
      </dsp:txXfrm>
    </dsp:sp>
    <dsp:sp modelId="{B8916521-8C59-45F9-AFED-CC2751F993A5}">
      <dsp:nvSpPr>
        <dsp:cNvPr id="0" name=""/>
        <dsp:cNvSpPr/>
      </dsp:nvSpPr>
      <dsp:spPr>
        <a:xfrm rot="6480000">
          <a:off x="6342346" y="2387049"/>
          <a:ext cx="329884" cy="4196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6407119" y="2423918"/>
        <a:ext cx="230919" cy="251790"/>
      </dsp:txXfrm>
    </dsp:sp>
    <dsp:sp modelId="{A8870D32-A751-4936-AD22-93056D0FD929}">
      <dsp:nvSpPr>
        <dsp:cNvPr id="0" name=""/>
        <dsp:cNvSpPr/>
      </dsp:nvSpPr>
      <dsp:spPr>
        <a:xfrm>
          <a:off x="5594411" y="2871305"/>
          <a:ext cx="1243409" cy="1243409"/>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bg1"/>
              </a:solidFill>
            </a:rPr>
            <a:t>Fiabilidad</a:t>
          </a:r>
          <a:endParaRPr lang="es-EC" sz="1300" b="1" kern="1200" dirty="0">
            <a:solidFill>
              <a:schemeClr val="bg1"/>
            </a:solidFill>
          </a:endParaRPr>
        </a:p>
      </dsp:txBody>
      <dsp:txXfrm>
        <a:off x="5776504" y="3053398"/>
        <a:ext cx="879223" cy="879223"/>
      </dsp:txXfrm>
    </dsp:sp>
    <dsp:sp modelId="{0338FCAB-4165-4596-AAFA-3C6D90206FAC}">
      <dsp:nvSpPr>
        <dsp:cNvPr id="0" name=""/>
        <dsp:cNvSpPr/>
      </dsp:nvSpPr>
      <dsp:spPr>
        <a:xfrm rot="10800000">
          <a:off x="5127594" y="3283185"/>
          <a:ext cx="329884" cy="4196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5226559" y="3367115"/>
        <a:ext cx="230919" cy="251790"/>
      </dsp:txXfrm>
    </dsp:sp>
    <dsp:sp modelId="{38C77B54-1501-4780-B132-22AD126FC763}">
      <dsp:nvSpPr>
        <dsp:cNvPr id="0" name=""/>
        <dsp:cNvSpPr/>
      </dsp:nvSpPr>
      <dsp:spPr>
        <a:xfrm>
          <a:off x="3728579" y="2871305"/>
          <a:ext cx="1243409" cy="1243409"/>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bg1"/>
              </a:solidFill>
            </a:rPr>
            <a:t>Seguridad</a:t>
          </a:r>
          <a:endParaRPr lang="es-EC" sz="1300" b="1" kern="1200" dirty="0">
            <a:solidFill>
              <a:schemeClr val="bg1"/>
            </a:solidFill>
          </a:endParaRPr>
        </a:p>
      </dsp:txBody>
      <dsp:txXfrm>
        <a:off x="3910672" y="3053398"/>
        <a:ext cx="879223" cy="879223"/>
      </dsp:txXfrm>
    </dsp:sp>
    <dsp:sp modelId="{8BA66922-EFF3-4609-B431-A874BF2B3380}">
      <dsp:nvSpPr>
        <dsp:cNvPr id="0" name=""/>
        <dsp:cNvSpPr/>
      </dsp:nvSpPr>
      <dsp:spPr>
        <a:xfrm rot="15120000">
          <a:off x="3899939" y="2404808"/>
          <a:ext cx="329884" cy="4196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3964712" y="2535799"/>
        <a:ext cx="230919" cy="251790"/>
      </dsp:txXfrm>
    </dsp:sp>
    <dsp:sp modelId="{A58CB849-7C7C-4351-99D8-D3DC48F4169B}">
      <dsp:nvSpPr>
        <dsp:cNvPr id="0" name=""/>
        <dsp:cNvSpPr/>
      </dsp:nvSpPr>
      <dsp:spPr>
        <a:xfrm>
          <a:off x="3152005" y="1096793"/>
          <a:ext cx="1243409" cy="1243409"/>
        </a:xfrm>
        <a:prstGeom prst="ellipse">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bg1"/>
              </a:solidFill>
            </a:rPr>
            <a:t>Empatía</a:t>
          </a:r>
          <a:endParaRPr lang="es-EC" sz="1300" b="1" kern="1200" dirty="0">
            <a:solidFill>
              <a:schemeClr val="bg1"/>
            </a:solidFill>
          </a:endParaRPr>
        </a:p>
      </dsp:txBody>
      <dsp:txXfrm>
        <a:off x="3334098" y="1278886"/>
        <a:ext cx="879223" cy="879223"/>
      </dsp:txXfrm>
    </dsp:sp>
    <dsp:sp modelId="{2301E82D-DFF7-4D4A-AE5B-F340C19CDA26}">
      <dsp:nvSpPr>
        <dsp:cNvPr id="0" name=""/>
        <dsp:cNvSpPr/>
      </dsp:nvSpPr>
      <dsp:spPr>
        <a:xfrm rot="19440000">
          <a:off x="4355959" y="965806"/>
          <a:ext cx="329884" cy="41965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4365409" y="1078821"/>
        <a:ext cx="230919" cy="251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160AE-DEB5-4537-B252-2E06A79A0AE2}">
      <dsp:nvSpPr>
        <dsp:cNvPr id="0" name=""/>
        <dsp:cNvSpPr/>
      </dsp:nvSpPr>
      <dsp:spPr>
        <a:xfrm>
          <a:off x="1248" y="2344760"/>
          <a:ext cx="2376330" cy="1188165"/>
        </a:xfrm>
        <a:prstGeom prst="roundRect">
          <a:avLst>
            <a:gd name="adj" fmla="val 10000"/>
          </a:avLst>
        </a:prstGeom>
        <a:gradFill rotWithShape="0">
          <a:gsLst>
            <a:gs pos="0">
              <a:schemeClr val="accent2">
                <a:hueOff val="0"/>
                <a:satOff val="0"/>
                <a:lumOff val="0"/>
                <a:alphaOff val="0"/>
                <a:shade val="85000"/>
              </a:schemeClr>
            </a:gs>
            <a:gs pos="100000">
              <a:schemeClr val="accent2">
                <a:hueOff val="0"/>
                <a:satOff val="0"/>
                <a:lumOff val="0"/>
                <a:alphaOff val="0"/>
                <a:tint val="90000"/>
                <a:alpha val="100000"/>
                <a:satMod val="200000"/>
              </a:schemeClr>
            </a:gs>
          </a:gsLst>
          <a:path path="circle">
            <a:fillToRect l="100000" t="100000" r="100000" b="100000"/>
          </a:path>
        </a:gradFill>
        <a:ln>
          <a:noFill/>
        </a:ln>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b="1" kern="1200" dirty="0" smtClean="0">
              <a:solidFill>
                <a:schemeClr val="bg1"/>
              </a:solidFill>
            </a:rPr>
            <a:t>Metodología</a:t>
          </a:r>
          <a:endParaRPr lang="es-EC" sz="2700" b="1" kern="1200" dirty="0">
            <a:solidFill>
              <a:schemeClr val="bg1"/>
            </a:solidFill>
          </a:endParaRPr>
        </a:p>
      </dsp:txBody>
      <dsp:txXfrm>
        <a:off x="36048" y="2379560"/>
        <a:ext cx="2306730" cy="1118565"/>
      </dsp:txXfrm>
    </dsp:sp>
    <dsp:sp modelId="{5344E3C3-5892-4D65-8799-7C5B5B60D2A9}">
      <dsp:nvSpPr>
        <dsp:cNvPr id="0" name=""/>
        <dsp:cNvSpPr/>
      </dsp:nvSpPr>
      <dsp:spPr>
        <a:xfrm rot="19457599">
          <a:off x="2267553" y="2579052"/>
          <a:ext cx="1170583" cy="36386"/>
        </a:xfrm>
        <a:custGeom>
          <a:avLst/>
          <a:gdLst/>
          <a:ahLst/>
          <a:cxnLst/>
          <a:rect l="0" t="0" r="0" b="0"/>
          <a:pathLst>
            <a:path>
              <a:moveTo>
                <a:pt x="0" y="18193"/>
              </a:moveTo>
              <a:lnTo>
                <a:pt x="1170583" y="18193"/>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solidFill>
              <a:schemeClr val="bg1"/>
            </a:solidFill>
          </a:endParaRPr>
        </a:p>
      </dsp:txBody>
      <dsp:txXfrm>
        <a:off x="2823580" y="2567980"/>
        <a:ext cx="58529" cy="58529"/>
      </dsp:txXfrm>
    </dsp:sp>
    <dsp:sp modelId="{044968B8-8E14-4367-92B1-2F693F1D1E56}">
      <dsp:nvSpPr>
        <dsp:cNvPr id="0" name=""/>
        <dsp:cNvSpPr/>
      </dsp:nvSpPr>
      <dsp:spPr>
        <a:xfrm>
          <a:off x="3328110" y="1661565"/>
          <a:ext cx="2376330" cy="1188165"/>
        </a:xfrm>
        <a:prstGeom prst="roundRect">
          <a:avLst>
            <a:gd name="adj" fmla="val 10000"/>
          </a:avLst>
        </a:prstGeom>
        <a:gradFill rotWithShape="0">
          <a:gsLst>
            <a:gs pos="0">
              <a:schemeClr val="accent2">
                <a:hueOff val="0"/>
                <a:satOff val="0"/>
                <a:lumOff val="0"/>
                <a:alphaOff val="0"/>
                <a:shade val="85000"/>
              </a:schemeClr>
            </a:gs>
            <a:gs pos="100000">
              <a:schemeClr val="accent2">
                <a:hueOff val="0"/>
                <a:satOff val="0"/>
                <a:lumOff val="0"/>
                <a:alphaOff val="0"/>
                <a:tint val="90000"/>
                <a:alpha val="100000"/>
                <a:satMod val="200000"/>
              </a:schemeClr>
            </a:gs>
          </a:gsLst>
          <a:path path="circle">
            <a:fillToRect l="100000" t="100000" r="100000" b="100000"/>
          </a:path>
        </a:gradFill>
        <a:ln>
          <a:noFill/>
        </a:ln>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b="1" kern="1200" dirty="0" smtClean="0">
              <a:solidFill>
                <a:schemeClr val="bg1"/>
              </a:solidFill>
            </a:rPr>
            <a:t>Tipo de investigación</a:t>
          </a:r>
          <a:endParaRPr lang="es-EC" sz="2700" b="1" kern="1200" dirty="0">
            <a:solidFill>
              <a:schemeClr val="bg1"/>
            </a:solidFill>
          </a:endParaRPr>
        </a:p>
      </dsp:txBody>
      <dsp:txXfrm>
        <a:off x="3362910" y="1696365"/>
        <a:ext cx="2306730" cy="1118565"/>
      </dsp:txXfrm>
    </dsp:sp>
    <dsp:sp modelId="{627EC972-5C7E-4FD5-AA08-945CE96E80C4}">
      <dsp:nvSpPr>
        <dsp:cNvPr id="0" name=""/>
        <dsp:cNvSpPr/>
      </dsp:nvSpPr>
      <dsp:spPr>
        <a:xfrm>
          <a:off x="5704441" y="2237454"/>
          <a:ext cx="950532" cy="36386"/>
        </a:xfrm>
        <a:custGeom>
          <a:avLst/>
          <a:gdLst/>
          <a:ahLst/>
          <a:cxnLst/>
          <a:rect l="0" t="0" r="0" b="0"/>
          <a:pathLst>
            <a:path>
              <a:moveTo>
                <a:pt x="0" y="18193"/>
              </a:moveTo>
              <a:lnTo>
                <a:pt x="950532" y="18193"/>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solidFill>
              <a:schemeClr val="bg1"/>
            </a:solidFill>
          </a:endParaRPr>
        </a:p>
      </dsp:txBody>
      <dsp:txXfrm>
        <a:off x="6155943" y="2231884"/>
        <a:ext cx="47526" cy="47526"/>
      </dsp:txXfrm>
    </dsp:sp>
    <dsp:sp modelId="{A6BE6CB8-CC0E-4ABF-A810-854249CB5E06}">
      <dsp:nvSpPr>
        <dsp:cNvPr id="0" name=""/>
        <dsp:cNvSpPr/>
      </dsp:nvSpPr>
      <dsp:spPr>
        <a:xfrm>
          <a:off x="6654973" y="1661565"/>
          <a:ext cx="2376330" cy="1188165"/>
        </a:xfrm>
        <a:prstGeom prst="roundRect">
          <a:avLst>
            <a:gd name="adj" fmla="val 10000"/>
          </a:avLst>
        </a:prstGeom>
        <a:gradFill rotWithShape="0">
          <a:gsLst>
            <a:gs pos="0">
              <a:schemeClr val="accent2">
                <a:hueOff val="0"/>
                <a:satOff val="0"/>
                <a:lumOff val="0"/>
                <a:alphaOff val="0"/>
                <a:shade val="85000"/>
              </a:schemeClr>
            </a:gs>
            <a:gs pos="100000">
              <a:schemeClr val="accent2">
                <a:hueOff val="0"/>
                <a:satOff val="0"/>
                <a:lumOff val="0"/>
                <a:alphaOff val="0"/>
                <a:tint val="90000"/>
                <a:alpha val="100000"/>
                <a:satMod val="200000"/>
              </a:schemeClr>
            </a:gs>
          </a:gsLst>
          <a:path path="circle">
            <a:fillToRect l="100000" t="100000" r="100000" b="100000"/>
          </a:path>
        </a:gradFill>
        <a:ln>
          <a:noFill/>
        </a:ln>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b="1" kern="1200" dirty="0" smtClean="0">
              <a:solidFill>
                <a:schemeClr val="bg1"/>
              </a:solidFill>
            </a:rPr>
            <a:t>Diseño de investigación descriptiva</a:t>
          </a:r>
          <a:endParaRPr lang="es-EC" sz="2700" b="1" kern="1200" dirty="0">
            <a:solidFill>
              <a:schemeClr val="bg1"/>
            </a:solidFill>
          </a:endParaRPr>
        </a:p>
      </dsp:txBody>
      <dsp:txXfrm>
        <a:off x="6689773" y="1696365"/>
        <a:ext cx="2306730" cy="1118565"/>
      </dsp:txXfrm>
    </dsp:sp>
    <dsp:sp modelId="{DBD730D8-47E5-4308-B091-354BDEE841FB}">
      <dsp:nvSpPr>
        <dsp:cNvPr id="0" name=""/>
        <dsp:cNvSpPr/>
      </dsp:nvSpPr>
      <dsp:spPr>
        <a:xfrm rot="2142401">
          <a:off x="2267553" y="3262247"/>
          <a:ext cx="1170583" cy="36386"/>
        </a:xfrm>
        <a:custGeom>
          <a:avLst/>
          <a:gdLst/>
          <a:ahLst/>
          <a:cxnLst/>
          <a:rect l="0" t="0" r="0" b="0"/>
          <a:pathLst>
            <a:path>
              <a:moveTo>
                <a:pt x="0" y="18193"/>
              </a:moveTo>
              <a:lnTo>
                <a:pt x="1170583" y="18193"/>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solidFill>
              <a:schemeClr val="bg1"/>
            </a:solidFill>
          </a:endParaRPr>
        </a:p>
      </dsp:txBody>
      <dsp:txXfrm>
        <a:off x="2823580" y="3251175"/>
        <a:ext cx="58529" cy="58529"/>
      </dsp:txXfrm>
    </dsp:sp>
    <dsp:sp modelId="{96411DF0-7231-4E4B-B435-CDED5DD7486D}">
      <dsp:nvSpPr>
        <dsp:cNvPr id="0" name=""/>
        <dsp:cNvSpPr/>
      </dsp:nvSpPr>
      <dsp:spPr>
        <a:xfrm>
          <a:off x="3328110" y="3027955"/>
          <a:ext cx="2376330" cy="1188165"/>
        </a:xfrm>
        <a:prstGeom prst="roundRect">
          <a:avLst>
            <a:gd name="adj" fmla="val 10000"/>
          </a:avLst>
        </a:prstGeom>
        <a:gradFill rotWithShape="0">
          <a:gsLst>
            <a:gs pos="0">
              <a:schemeClr val="accent2">
                <a:hueOff val="0"/>
                <a:satOff val="0"/>
                <a:lumOff val="0"/>
                <a:alphaOff val="0"/>
                <a:shade val="85000"/>
              </a:schemeClr>
            </a:gs>
            <a:gs pos="100000">
              <a:schemeClr val="accent2">
                <a:hueOff val="0"/>
                <a:satOff val="0"/>
                <a:lumOff val="0"/>
                <a:alphaOff val="0"/>
                <a:tint val="90000"/>
                <a:alpha val="100000"/>
                <a:satMod val="200000"/>
              </a:schemeClr>
            </a:gs>
          </a:gsLst>
          <a:path path="circle">
            <a:fillToRect l="100000" t="100000" r="100000" b="100000"/>
          </a:path>
        </a:gradFill>
        <a:ln>
          <a:noFill/>
        </a:ln>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b="1" kern="1200" dirty="0" smtClean="0">
              <a:solidFill>
                <a:schemeClr val="bg1"/>
              </a:solidFill>
            </a:rPr>
            <a:t>Tipo de muestreo</a:t>
          </a:r>
          <a:endParaRPr lang="es-EC" sz="2700" b="1" kern="1200" dirty="0">
            <a:solidFill>
              <a:schemeClr val="bg1"/>
            </a:solidFill>
          </a:endParaRPr>
        </a:p>
      </dsp:txBody>
      <dsp:txXfrm>
        <a:off x="3362910" y="3062755"/>
        <a:ext cx="2306730" cy="1118565"/>
      </dsp:txXfrm>
    </dsp:sp>
    <dsp:sp modelId="{9EC902D6-D600-4BF5-9F77-9378F1369A98}">
      <dsp:nvSpPr>
        <dsp:cNvPr id="0" name=""/>
        <dsp:cNvSpPr/>
      </dsp:nvSpPr>
      <dsp:spPr>
        <a:xfrm>
          <a:off x="5704441" y="3603844"/>
          <a:ext cx="950532" cy="36386"/>
        </a:xfrm>
        <a:custGeom>
          <a:avLst/>
          <a:gdLst/>
          <a:ahLst/>
          <a:cxnLst/>
          <a:rect l="0" t="0" r="0" b="0"/>
          <a:pathLst>
            <a:path>
              <a:moveTo>
                <a:pt x="0" y="18193"/>
              </a:moveTo>
              <a:lnTo>
                <a:pt x="950532" y="18193"/>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dirty="0">
            <a:solidFill>
              <a:schemeClr val="bg1"/>
            </a:solidFill>
          </a:endParaRPr>
        </a:p>
      </dsp:txBody>
      <dsp:txXfrm>
        <a:off x="6155943" y="3598274"/>
        <a:ext cx="47526" cy="47526"/>
      </dsp:txXfrm>
    </dsp:sp>
    <dsp:sp modelId="{F938170B-CDB6-460F-92CC-8EBB4C882DB6}">
      <dsp:nvSpPr>
        <dsp:cNvPr id="0" name=""/>
        <dsp:cNvSpPr/>
      </dsp:nvSpPr>
      <dsp:spPr>
        <a:xfrm>
          <a:off x="6654973" y="3027955"/>
          <a:ext cx="2376330" cy="1188165"/>
        </a:xfrm>
        <a:prstGeom prst="roundRect">
          <a:avLst>
            <a:gd name="adj" fmla="val 10000"/>
          </a:avLst>
        </a:prstGeom>
        <a:gradFill rotWithShape="0">
          <a:gsLst>
            <a:gs pos="0">
              <a:schemeClr val="accent2">
                <a:hueOff val="0"/>
                <a:satOff val="0"/>
                <a:lumOff val="0"/>
                <a:alphaOff val="0"/>
                <a:shade val="85000"/>
              </a:schemeClr>
            </a:gs>
            <a:gs pos="100000">
              <a:schemeClr val="accent2">
                <a:hueOff val="0"/>
                <a:satOff val="0"/>
                <a:lumOff val="0"/>
                <a:alphaOff val="0"/>
                <a:tint val="90000"/>
                <a:alpha val="100000"/>
                <a:satMod val="200000"/>
              </a:schemeClr>
            </a:gs>
          </a:gsLst>
          <a:path path="circle">
            <a:fillToRect l="100000" t="100000" r="100000" b="100000"/>
          </a:path>
        </a:gradFill>
        <a:ln>
          <a:noFill/>
        </a:ln>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b="1" kern="1200" dirty="0" smtClean="0">
              <a:solidFill>
                <a:schemeClr val="bg1"/>
              </a:solidFill>
            </a:rPr>
            <a:t>Muestreo probabilístico estratificado</a:t>
          </a:r>
          <a:endParaRPr lang="es-EC" sz="2700" b="1" kern="1200" dirty="0">
            <a:solidFill>
              <a:schemeClr val="bg1"/>
            </a:solidFill>
          </a:endParaRPr>
        </a:p>
      </dsp:txBody>
      <dsp:txXfrm>
        <a:off x="6689773" y="3062755"/>
        <a:ext cx="2306730" cy="1118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52BC9-9585-4BC7-BA82-BED4B2513F67}">
      <dsp:nvSpPr>
        <dsp:cNvPr id="0" name=""/>
        <dsp:cNvSpPr/>
      </dsp:nvSpPr>
      <dsp:spPr>
        <a:xfrm>
          <a:off x="2549203" y="0"/>
          <a:ext cx="3647388" cy="3647493"/>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F5CD1-D62E-47CD-BF1E-760B942B36B9}">
      <dsp:nvSpPr>
        <dsp:cNvPr id="0" name=""/>
        <dsp:cNvSpPr/>
      </dsp:nvSpPr>
      <dsp:spPr>
        <a:xfrm>
          <a:off x="3354761" y="1320540"/>
          <a:ext cx="2034956" cy="1017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t>El personal muestra respeto y amabilidad a la hora de atenderlo</a:t>
          </a:r>
          <a:endParaRPr lang="es-EC" sz="1500" b="1" kern="1200" dirty="0"/>
        </a:p>
      </dsp:txBody>
      <dsp:txXfrm>
        <a:off x="3354761" y="1320540"/>
        <a:ext cx="2034956" cy="1017357"/>
      </dsp:txXfrm>
    </dsp:sp>
    <dsp:sp modelId="{8201D2D7-592F-44FC-A274-96F7D0B1B777}">
      <dsp:nvSpPr>
        <dsp:cNvPr id="0" name=""/>
        <dsp:cNvSpPr/>
      </dsp:nvSpPr>
      <dsp:spPr>
        <a:xfrm>
          <a:off x="1796295" y="2337898"/>
          <a:ext cx="3133384" cy="3134709"/>
        </a:xfrm>
        <a:prstGeom prst="blockArc">
          <a:avLst>
            <a:gd name="adj1" fmla="val 0"/>
            <a:gd name="adj2" fmla="val 18900000"/>
            <a:gd name="adj3" fmla="val 1274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73FE1-E917-49B9-8FB2-F56336216F19}">
      <dsp:nvSpPr>
        <dsp:cNvPr id="0" name=""/>
        <dsp:cNvSpPr/>
      </dsp:nvSpPr>
      <dsp:spPr>
        <a:xfrm>
          <a:off x="2337283" y="3420380"/>
          <a:ext cx="2034956" cy="1017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t>Usted considera que el personal de la institución está capacitado para desempeñar sus funciones</a:t>
          </a:r>
          <a:endParaRPr lang="es-EC" sz="1500" b="1" kern="1200" dirty="0"/>
        </a:p>
      </dsp:txBody>
      <dsp:txXfrm>
        <a:off x="2337283" y="3420380"/>
        <a:ext cx="2034956" cy="1017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E8DC1-CDC5-4C1A-B97C-7B44576FCF6E}">
      <dsp:nvSpPr>
        <dsp:cNvPr id="0" name=""/>
        <dsp:cNvSpPr/>
      </dsp:nvSpPr>
      <dsp:spPr>
        <a:xfrm>
          <a:off x="5034541" y="144020"/>
          <a:ext cx="5766418" cy="2145104"/>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Comunicar la misión, visión y objetivos de la institución.</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Analizar los reclamos de los estudiantes y proponer soluciones en equipo.</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Diseñar un sistema de evaluación continuo.</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Capacitar constantemente a todo el personal de la institución</a:t>
          </a:r>
          <a:r>
            <a:rPr lang="es-ES" sz="1800" kern="1200" dirty="0" smtClean="0">
              <a:latin typeface="Arial" panose="020B0604020202020204" pitchFamily="34" charset="0"/>
              <a:cs typeface="Arial" panose="020B0604020202020204" pitchFamily="34" charset="0"/>
            </a:rPr>
            <a:t>.</a:t>
          </a:r>
          <a:endParaRPr lang="es-ES" sz="1800" kern="1200" dirty="0">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15000"/>
            </a:spcAft>
            <a:buChar char="••"/>
          </a:pPr>
          <a:r>
            <a:rPr lang="es-ES" sz="1800" kern="1200" dirty="0" smtClean="0">
              <a:latin typeface="Footlight MT Light" pitchFamily="18" charset="0"/>
            </a:rPr>
            <a:t> </a:t>
          </a:r>
          <a:endParaRPr lang="es-ES" sz="1800" kern="1200" dirty="0">
            <a:latin typeface="Footlight MT Light" pitchFamily="18" charset="0"/>
          </a:endParaRPr>
        </a:p>
      </dsp:txBody>
      <dsp:txXfrm>
        <a:off x="5034541" y="412158"/>
        <a:ext cx="4962004" cy="1608828"/>
      </dsp:txXfrm>
    </dsp:sp>
    <dsp:sp modelId="{800B7A34-D52E-432B-A012-6604AC9FBC82}">
      <dsp:nvSpPr>
        <dsp:cNvPr id="0" name=""/>
        <dsp:cNvSpPr/>
      </dsp:nvSpPr>
      <dsp:spPr>
        <a:xfrm>
          <a:off x="239" y="156976"/>
          <a:ext cx="5034302" cy="2119192"/>
        </a:xfrm>
        <a:prstGeom prst="roundRect">
          <a:avLst/>
        </a:prstGeom>
        <a:solidFill>
          <a:schemeClr val="dk2">
            <a:hueOff val="0"/>
            <a:satOff val="0"/>
            <a:lumOff val="0"/>
            <a:alphaOff val="0"/>
          </a:schemeClr>
        </a:solidFill>
        <a:ln w="15240" cap="flat" cmpd="sng" algn="ctr">
          <a:solidFill>
            <a:schemeClr val="lt2">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Estrategia: Generación de la cultura de servicio en la IES.</a:t>
          </a:r>
        </a:p>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Objetivo: Crear una cultura de servicio enfocada en la satisfacción de la comunidad universitaria.</a:t>
          </a:r>
          <a:endParaRPr lang="es-ES" sz="2000" kern="1200" dirty="0">
            <a:latin typeface="Arial" panose="020B0604020202020204" pitchFamily="34" charset="0"/>
            <a:cs typeface="Arial" panose="020B0604020202020204" pitchFamily="34" charset="0"/>
          </a:endParaRPr>
        </a:p>
      </dsp:txBody>
      <dsp:txXfrm>
        <a:off x="103689" y="260426"/>
        <a:ext cx="4827402" cy="1912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E8DC1-CDC5-4C1A-B97C-7B44576FCF6E}">
      <dsp:nvSpPr>
        <dsp:cNvPr id="0" name=""/>
        <dsp:cNvSpPr/>
      </dsp:nvSpPr>
      <dsp:spPr>
        <a:xfrm>
          <a:off x="5034541" y="144020"/>
          <a:ext cx="5766418" cy="2145104"/>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Crear alianzas con bibliotecas de otras instituciones.</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 Subcontratar parqueaderos cercanos a la institución.</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Establecer negociaciones con las cadena de comida.</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Formar alianzas con marcas de copiadoras.</a:t>
          </a:r>
          <a:endParaRPr lang="es-ES"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Establecer convenios con centros de salud.</a:t>
          </a:r>
          <a:endParaRPr lang="es-ES" sz="1600" kern="1200" dirty="0">
            <a:latin typeface="Arial" panose="020B0604020202020204" pitchFamily="34" charset="0"/>
            <a:cs typeface="Arial" panose="020B0604020202020204" pitchFamily="34" charset="0"/>
          </a:endParaRPr>
        </a:p>
      </dsp:txBody>
      <dsp:txXfrm>
        <a:off x="5034541" y="412158"/>
        <a:ext cx="4962004" cy="1608828"/>
      </dsp:txXfrm>
    </dsp:sp>
    <dsp:sp modelId="{800B7A34-D52E-432B-A012-6604AC9FBC82}">
      <dsp:nvSpPr>
        <dsp:cNvPr id="0" name=""/>
        <dsp:cNvSpPr/>
      </dsp:nvSpPr>
      <dsp:spPr>
        <a:xfrm>
          <a:off x="239" y="156976"/>
          <a:ext cx="5034302" cy="2119192"/>
        </a:xfrm>
        <a:prstGeom prst="roundRect">
          <a:avLst/>
        </a:prstGeom>
        <a:solidFill>
          <a:schemeClr val="dk2">
            <a:hueOff val="0"/>
            <a:satOff val="0"/>
            <a:lumOff val="0"/>
            <a:alphaOff val="0"/>
          </a:schemeClr>
        </a:solidFill>
        <a:ln w="15240" cap="flat" cmpd="sng" algn="ctr">
          <a:solidFill>
            <a:schemeClr val="lt2">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Estrategia: Crear alianzas con diferentes empresas o instituciones.</a:t>
          </a:r>
        </a:p>
        <a:p>
          <a:pPr lvl="0" algn="just"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Objetivo: Mejorar los servicios administrativos por medio de alianzas, con el fin de disminuir las inversiones y aumentar las opciones de los estudiantes.</a:t>
          </a:r>
          <a:endParaRPr lang="es-ES" sz="2000" kern="1200" dirty="0">
            <a:latin typeface="Arial" panose="020B0604020202020204" pitchFamily="34" charset="0"/>
            <a:cs typeface="Arial" panose="020B0604020202020204" pitchFamily="34" charset="0"/>
          </a:endParaRPr>
        </a:p>
      </dsp:txBody>
      <dsp:txXfrm>
        <a:off x="103689" y="260426"/>
        <a:ext cx="4827402" cy="19122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C66E2-17A6-43B9-A198-76DBE867B4DF}" type="datetimeFigureOut">
              <a:rPr lang="es-EC" smtClean="0"/>
              <a:t>03/02/2017</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91B8C-7A56-42A6-9342-9D4DA6381C07}" type="slidenum">
              <a:rPr lang="es-EC" smtClean="0"/>
              <a:t>‹Nº›</a:t>
            </a:fld>
            <a:endParaRPr lang="es-EC" dirty="0"/>
          </a:p>
        </p:txBody>
      </p:sp>
    </p:spTree>
    <p:extLst>
      <p:ext uri="{BB962C8B-B14F-4D97-AF65-F5344CB8AC3E}">
        <p14:creationId xmlns:p14="http://schemas.microsoft.com/office/powerpoint/2010/main" val="12272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a:t>
            </a:fld>
            <a:endParaRPr lang="es-EC" dirty="0"/>
          </a:p>
        </p:txBody>
      </p:sp>
    </p:spTree>
    <p:extLst>
      <p:ext uri="{BB962C8B-B14F-4D97-AF65-F5344CB8AC3E}">
        <p14:creationId xmlns:p14="http://schemas.microsoft.com/office/powerpoint/2010/main" val="422857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12</a:t>
            </a:fld>
            <a:endParaRPr lang="es-EC" dirty="0"/>
          </a:p>
        </p:txBody>
      </p:sp>
    </p:spTree>
    <p:extLst>
      <p:ext uri="{BB962C8B-B14F-4D97-AF65-F5344CB8AC3E}">
        <p14:creationId xmlns:p14="http://schemas.microsoft.com/office/powerpoint/2010/main" val="207525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13</a:t>
            </a:fld>
            <a:endParaRPr lang="es-EC" dirty="0"/>
          </a:p>
        </p:txBody>
      </p:sp>
    </p:spTree>
    <p:extLst>
      <p:ext uri="{BB962C8B-B14F-4D97-AF65-F5344CB8AC3E}">
        <p14:creationId xmlns:p14="http://schemas.microsoft.com/office/powerpoint/2010/main" val="259496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14</a:t>
            </a:fld>
            <a:endParaRPr lang="es-EC" dirty="0"/>
          </a:p>
        </p:txBody>
      </p:sp>
    </p:spTree>
    <p:extLst>
      <p:ext uri="{BB962C8B-B14F-4D97-AF65-F5344CB8AC3E}">
        <p14:creationId xmlns:p14="http://schemas.microsoft.com/office/powerpoint/2010/main" val="127571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15</a:t>
            </a:fld>
            <a:endParaRPr lang="es-EC" dirty="0"/>
          </a:p>
        </p:txBody>
      </p:sp>
    </p:spTree>
    <p:extLst>
      <p:ext uri="{BB962C8B-B14F-4D97-AF65-F5344CB8AC3E}">
        <p14:creationId xmlns:p14="http://schemas.microsoft.com/office/powerpoint/2010/main" val="233542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16</a:t>
            </a:fld>
            <a:endParaRPr lang="es-EC" dirty="0"/>
          </a:p>
        </p:txBody>
      </p:sp>
    </p:spTree>
    <p:extLst>
      <p:ext uri="{BB962C8B-B14F-4D97-AF65-F5344CB8AC3E}">
        <p14:creationId xmlns:p14="http://schemas.microsoft.com/office/powerpoint/2010/main" val="406054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17</a:t>
            </a:fld>
            <a:endParaRPr lang="es-EC" dirty="0"/>
          </a:p>
        </p:txBody>
      </p:sp>
    </p:spTree>
    <p:extLst>
      <p:ext uri="{BB962C8B-B14F-4D97-AF65-F5344CB8AC3E}">
        <p14:creationId xmlns:p14="http://schemas.microsoft.com/office/powerpoint/2010/main" val="239079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18</a:t>
            </a:fld>
            <a:endParaRPr lang="es-EC" dirty="0"/>
          </a:p>
        </p:txBody>
      </p:sp>
    </p:spTree>
    <p:extLst>
      <p:ext uri="{BB962C8B-B14F-4D97-AF65-F5344CB8AC3E}">
        <p14:creationId xmlns:p14="http://schemas.microsoft.com/office/powerpoint/2010/main" val="453655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19</a:t>
            </a:fld>
            <a:endParaRPr lang="es-EC" dirty="0"/>
          </a:p>
        </p:txBody>
      </p:sp>
    </p:spTree>
    <p:extLst>
      <p:ext uri="{BB962C8B-B14F-4D97-AF65-F5344CB8AC3E}">
        <p14:creationId xmlns:p14="http://schemas.microsoft.com/office/powerpoint/2010/main" val="243173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23</a:t>
            </a:fld>
            <a:endParaRPr lang="es-EC" dirty="0"/>
          </a:p>
        </p:txBody>
      </p:sp>
    </p:spTree>
    <p:extLst>
      <p:ext uri="{BB962C8B-B14F-4D97-AF65-F5344CB8AC3E}">
        <p14:creationId xmlns:p14="http://schemas.microsoft.com/office/powerpoint/2010/main" val="334128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24</a:t>
            </a:fld>
            <a:endParaRPr lang="es-EC" dirty="0"/>
          </a:p>
        </p:txBody>
      </p:sp>
    </p:spTree>
    <p:extLst>
      <p:ext uri="{BB962C8B-B14F-4D97-AF65-F5344CB8AC3E}">
        <p14:creationId xmlns:p14="http://schemas.microsoft.com/office/powerpoint/2010/main" val="23185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3</a:t>
            </a:fld>
            <a:endParaRPr lang="es-EC" dirty="0"/>
          </a:p>
        </p:txBody>
      </p:sp>
    </p:spTree>
    <p:extLst>
      <p:ext uri="{BB962C8B-B14F-4D97-AF65-F5344CB8AC3E}">
        <p14:creationId xmlns:p14="http://schemas.microsoft.com/office/powerpoint/2010/main" val="647231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25</a:t>
            </a:fld>
            <a:endParaRPr lang="es-EC" dirty="0"/>
          </a:p>
        </p:txBody>
      </p:sp>
    </p:spTree>
    <p:extLst>
      <p:ext uri="{BB962C8B-B14F-4D97-AF65-F5344CB8AC3E}">
        <p14:creationId xmlns:p14="http://schemas.microsoft.com/office/powerpoint/2010/main" val="392154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5</a:t>
            </a:fld>
            <a:endParaRPr lang="es-EC" dirty="0"/>
          </a:p>
        </p:txBody>
      </p:sp>
    </p:spTree>
    <p:extLst>
      <p:ext uri="{BB962C8B-B14F-4D97-AF65-F5344CB8AC3E}">
        <p14:creationId xmlns:p14="http://schemas.microsoft.com/office/powerpoint/2010/main" val="112114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6</a:t>
            </a:fld>
            <a:endParaRPr lang="es-EC" dirty="0"/>
          </a:p>
        </p:txBody>
      </p:sp>
    </p:spTree>
    <p:extLst>
      <p:ext uri="{BB962C8B-B14F-4D97-AF65-F5344CB8AC3E}">
        <p14:creationId xmlns:p14="http://schemas.microsoft.com/office/powerpoint/2010/main" val="302338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7</a:t>
            </a:fld>
            <a:endParaRPr lang="es-EC" dirty="0"/>
          </a:p>
        </p:txBody>
      </p:sp>
    </p:spTree>
    <p:extLst>
      <p:ext uri="{BB962C8B-B14F-4D97-AF65-F5344CB8AC3E}">
        <p14:creationId xmlns:p14="http://schemas.microsoft.com/office/powerpoint/2010/main" val="273713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8</a:t>
            </a:fld>
            <a:endParaRPr lang="es-EC" dirty="0"/>
          </a:p>
        </p:txBody>
      </p:sp>
    </p:spTree>
    <p:extLst>
      <p:ext uri="{BB962C8B-B14F-4D97-AF65-F5344CB8AC3E}">
        <p14:creationId xmlns:p14="http://schemas.microsoft.com/office/powerpoint/2010/main" val="420853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i="1" kern="1200" dirty="0" smtClean="0">
                <a:solidFill>
                  <a:schemeClr val="tx1"/>
                </a:solidFill>
                <a:effectLst/>
                <a:latin typeface="+mn-lt"/>
                <a:ea typeface="+mn-ea"/>
                <a:cs typeface="+mn-cs"/>
              </a:rPr>
              <a:t>Elementos: </a:t>
            </a:r>
            <a:r>
              <a:rPr lang="es-EC" sz="1200" kern="1200" dirty="0" smtClean="0">
                <a:solidFill>
                  <a:schemeClr val="tx1"/>
                </a:solidFill>
                <a:effectLst/>
                <a:latin typeface="+mn-lt"/>
                <a:ea typeface="+mn-ea"/>
                <a:cs typeface="+mn-cs"/>
              </a:rPr>
              <a:t>Estudiantes de grado </a:t>
            </a:r>
          </a:p>
          <a:p>
            <a:r>
              <a:rPr lang="es-EC" sz="1200" i="1" kern="1200" dirty="0" smtClean="0">
                <a:solidFill>
                  <a:schemeClr val="tx1"/>
                </a:solidFill>
                <a:effectLst/>
                <a:latin typeface="+mn-lt"/>
                <a:ea typeface="+mn-ea"/>
                <a:cs typeface="+mn-cs"/>
              </a:rPr>
              <a:t>Unidades de muestreo: </a:t>
            </a:r>
            <a:r>
              <a:rPr lang="es-EC" sz="1200" kern="1200" dirty="0" smtClean="0">
                <a:solidFill>
                  <a:schemeClr val="tx1"/>
                </a:solidFill>
                <a:effectLst/>
                <a:latin typeface="+mn-lt"/>
                <a:ea typeface="+mn-ea"/>
                <a:cs typeface="+mn-cs"/>
              </a:rPr>
              <a:t>Universidades privadas</a:t>
            </a:r>
          </a:p>
          <a:p>
            <a:r>
              <a:rPr lang="es-EC" sz="1200" i="1" kern="1200" dirty="0" smtClean="0">
                <a:solidFill>
                  <a:schemeClr val="tx1"/>
                </a:solidFill>
                <a:effectLst/>
                <a:latin typeface="+mn-lt"/>
                <a:ea typeface="+mn-ea"/>
                <a:cs typeface="+mn-cs"/>
              </a:rPr>
              <a:t>Extensión: </a:t>
            </a:r>
            <a:r>
              <a:rPr lang="es-EC" sz="1200" kern="1200" dirty="0" smtClean="0">
                <a:solidFill>
                  <a:schemeClr val="tx1"/>
                </a:solidFill>
                <a:effectLst/>
                <a:latin typeface="+mn-lt"/>
                <a:ea typeface="+mn-ea"/>
                <a:cs typeface="+mn-cs"/>
              </a:rPr>
              <a:t>Distrito Metropolitano de Quito</a:t>
            </a:r>
          </a:p>
          <a:p>
            <a:r>
              <a:rPr lang="es-EC" sz="1200" i="1" kern="1200" dirty="0" smtClean="0">
                <a:solidFill>
                  <a:schemeClr val="tx1"/>
                </a:solidFill>
                <a:effectLst/>
                <a:latin typeface="+mn-lt"/>
                <a:ea typeface="+mn-ea"/>
                <a:cs typeface="+mn-cs"/>
              </a:rPr>
              <a:t>Fecha: </a:t>
            </a:r>
            <a:r>
              <a:rPr lang="es-EC" sz="1200" kern="1200" dirty="0" smtClean="0">
                <a:solidFill>
                  <a:schemeClr val="tx1"/>
                </a:solidFill>
                <a:effectLst/>
                <a:latin typeface="+mn-lt"/>
                <a:ea typeface="+mn-ea"/>
                <a:cs typeface="+mn-cs"/>
              </a:rPr>
              <a:t>2016</a:t>
            </a:r>
          </a:p>
          <a:p>
            <a:r>
              <a:rPr lang="es-EC" sz="1200" kern="1200" dirty="0" smtClean="0">
                <a:solidFill>
                  <a:schemeClr val="tx1"/>
                </a:solidFill>
                <a:effectLst/>
                <a:latin typeface="+mn-lt"/>
                <a:ea typeface="+mn-ea"/>
                <a:cs typeface="+mn-cs"/>
              </a:rPr>
              <a:t>La información es del 2014 debido a que así nos la proporciono el senescyt, sin tomar en cuenta la universidad…. Que decidieron no participar en la investigación y por lo tanto no se tuvo acceso a los estudiantes para realizar el trabajo de campo, se utilizo la siguiente formula para obtener el tamaño de la muestra </a:t>
            </a:r>
          </a:p>
          <a:p>
            <a:r>
              <a:rPr lang="es-EC" sz="1200" kern="1200" dirty="0" smtClean="0">
                <a:solidFill>
                  <a:schemeClr val="tx1"/>
                </a:solidFill>
                <a:effectLst/>
                <a:latin typeface="+mn-lt"/>
                <a:ea typeface="+mn-ea"/>
                <a:cs typeface="+mn-cs"/>
              </a:rPr>
              <a:t>Donde: </a:t>
            </a:r>
          </a:p>
          <a:p>
            <a:r>
              <a:rPr lang="es-EC" sz="1200" kern="1200" dirty="0" smtClean="0">
                <a:solidFill>
                  <a:schemeClr val="tx1"/>
                </a:solidFill>
                <a:effectLst/>
                <a:latin typeface="+mn-lt"/>
                <a:ea typeface="+mn-ea"/>
                <a:cs typeface="+mn-cs"/>
              </a:rPr>
              <a:t>n=Tamaño de la muestra</a:t>
            </a:r>
          </a:p>
          <a:p>
            <a:r>
              <a:rPr lang="es-EC" sz="1200" kern="1200" dirty="0" smtClean="0">
                <a:solidFill>
                  <a:schemeClr val="tx1"/>
                </a:solidFill>
                <a:effectLst/>
                <a:latin typeface="+mn-lt"/>
                <a:ea typeface="+mn-ea"/>
                <a:cs typeface="+mn-cs"/>
              </a:rPr>
              <a:t>Z=Intervalo de confianza</a:t>
            </a:r>
          </a:p>
          <a:p>
            <a:r>
              <a:rPr lang="es-EC" sz="1200" kern="1200" dirty="0" smtClean="0">
                <a:solidFill>
                  <a:schemeClr val="tx1"/>
                </a:solidFill>
                <a:effectLst/>
                <a:latin typeface="+mn-lt"/>
                <a:ea typeface="+mn-ea"/>
                <a:cs typeface="+mn-cs"/>
              </a:rPr>
              <a:t>N=Población total</a:t>
            </a:r>
          </a:p>
          <a:p>
            <a:r>
              <a:rPr lang="es-EC" sz="1200" kern="1200" dirty="0" smtClean="0">
                <a:solidFill>
                  <a:schemeClr val="tx1"/>
                </a:solidFill>
                <a:effectLst/>
                <a:latin typeface="+mn-lt"/>
                <a:ea typeface="+mn-ea"/>
                <a:cs typeface="+mn-cs"/>
              </a:rPr>
              <a:t>e=Coeficiente de error (5%)</a:t>
            </a:r>
          </a:p>
          <a:p>
            <a:r>
              <a:rPr lang="es-EC" sz="1200" kern="1200" dirty="0" smtClean="0">
                <a:solidFill>
                  <a:schemeClr val="tx1"/>
                </a:solidFill>
                <a:effectLst/>
                <a:latin typeface="+mn-lt"/>
                <a:ea typeface="+mn-ea"/>
                <a:cs typeface="+mn-cs"/>
              </a:rPr>
              <a:t>p=Probabilidad de éxito </a:t>
            </a:r>
          </a:p>
          <a:p>
            <a:r>
              <a:rPr lang="es-EC" sz="1200" kern="1200" dirty="0" smtClean="0">
                <a:solidFill>
                  <a:schemeClr val="tx1"/>
                </a:solidFill>
                <a:effectLst/>
                <a:latin typeface="+mn-lt"/>
                <a:ea typeface="+mn-ea"/>
                <a:cs typeface="+mn-cs"/>
              </a:rPr>
              <a:t>q=Probabilidad de fracaso </a:t>
            </a:r>
          </a:p>
          <a:p>
            <a:r>
              <a:rPr lang="es-EC" sz="1200" kern="1200" dirty="0" smtClean="0">
                <a:solidFill>
                  <a:schemeClr val="tx1"/>
                </a:solidFill>
                <a:effectLst/>
                <a:latin typeface="+mn-lt"/>
                <a:ea typeface="+mn-ea"/>
                <a:cs typeface="+mn-cs"/>
              </a:rPr>
              <a:t>de acuerdo a esta formula tenemos que nuestra muestra es de 382 estudiantes, pero como les explique anteriormente nuestra población esta divida por estratos así que necesitamos saber la proporción por universidad de la muestra y procedemos y utilizamos la formula propuesta kish en 1995 y donde determina la fracción constante que es multiplicada por cada subpoblación y de esta manera obtenemos al tamaño de muestra por estrato </a:t>
            </a:r>
          </a:p>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9</a:t>
            </a:fld>
            <a:endParaRPr lang="es-EC" dirty="0"/>
          </a:p>
        </p:txBody>
      </p:sp>
    </p:spTree>
    <p:extLst>
      <p:ext uri="{BB962C8B-B14F-4D97-AF65-F5344CB8AC3E}">
        <p14:creationId xmlns:p14="http://schemas.microsoft.com/office/powerpoint/2010/main" val="412790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10</a:t>
            </a:fld>
            <a:endParaRPr lang="es-EC" dirty="0"/>
          </a:p>
        </p:txBody>
      </p:sp>
    </p:spTree>
    <p:extLst>
      <p:ext uri="{BB962C8B-B14F-4D97-AF65-F5344CB8AC3E}">
        <p14:creationId xmlns:p14="http://schemas.microsoft.com/office/powerpoint/2010/main" val="48480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3891B8C-7A56-42A6-9342-9D4DA6381C07}" type="slidenum">
              <a:rPr lang="es-EC" smtClean="0"/>
              <a:t>11</a:t>
            </a:fld>
            <a:endParaRPr lang="es-EC" dirty="0"/>
          </a:p>
        </p:txBody>
      </p:sp>
    </p:spTree>
    <p:extLst>
      <p:ext uri="{BB962C8B-B14F-4D97-AF65-F5344CB8AC3E}">
        <p14:creationId xmlns:p14="http://schemas.microsoft.com/office/powerpoint/2010/main" val="1943303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dirty="0"/>
          </a:p>
        </p:txBody>
      </p:sp>
      <p:sp>
        <p:nvSpPr>
          <p:cNvPr id="8" name="Content Placeholder 7"/>
          <p:cNvSpPr>
            <a:spLocks noGrp="1"/>
          </p:cNvSpPr>
          <p:nvPr>
            <p:ph sz="quarter" idx="13"/>
          </p:nvPr>
        </p:nvSpPr>
        <p:spPr>
          <a:xfrm>
            <a:off x="812800" y="1600200"/>
            <a:ext cx="10566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335BFD-081C-41AC-B173-D948CC12A884}" type="datetimeFigureOut">
              <a:rPr lang="es-EC" smtClean="0"/>
              <a:pPr/>
              <a:t>03/02/2017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8C7AFF3-8654-44CC-BF73-9B76471B5006}"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7335BFD-081C-41AC-B173-D948CC12A884}" type="datetimeFigureOut">
              <a:rPr lang="es-EC" smtClean="0"/>
              <a:pPr/>
              <a:t>03/02/2017</a:t>
            </a:fld>
            <a:endParaRPr lang="es-EC"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C"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D8C7AFF3-8654-44CC-BF73-9B76471B5006}" type="slidenum">
              <a:rPr lang="es-EC" smtClean="0"/>
              <a:pPr/>
              <a:t>‹Nº›</a:t>
            </a:fld>
            <a:endParaRPr lang="es-EC"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emf"/><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6.xml"/><Relationship Id="rId16"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31504" y="3656770"/>
            <a:ext cx="9144000" cy="891530"/>
          </a:xfrm>
        </p:spPr>
        <p:txBody>
          <a:bodyPr>
            <a:noAutofit/>
          </a:bodyPr>
          <a:lstStyle/>
          <a:p>
            <a:r>
              <a:rPr lang="es-EC" sz="1800" b="1" dirty="0" smtClean="0"/>
              <a:t>Tema:</a:t>
            </a:r>
            <a:r>
              <a:rPr lang="es-ES" sz="1800" b="1" dirty="0"/>
              <a:t/>
            </a:r>
            <a:br>
              <a:rPr lang="es-ES" sz="1800" b="1" dirty="0"/>
            </a:br>
            <a:r>
              <a:rPr lang="es-EC" sz="1800" b="1" dirty="0"/>
              <a:t>ANÁLISIS DE LA SATISFACCIÓN DE LOS ESTUDIANTES DE GRADO DE LAS UNIVERSIDADES PRIVADAS DEL DISTRITO METROPOLITANO DE QUITO, RESPECTO A LA ATENCIÓN RECIBIDA A NIVEL ADMINISTRATIVO</a:t>
            </a:r>
            <a:endParaRPr lang="es-ES" sz="1800" b="1" dirty="0"/>
          </a:p>
        </p:txBody>
      </p:sp>
      <p:pic>
        <p:nvPicPr>
          <p:cNvPr id="6" name="Imagen 5"/>
          <p:cNvPicPr/>
          <p:nvPr/>
        </p:nvPicPr>
        <p:blipFill>
          <a:blip r:embed="rId3"/>
          <a:srcRect/>
          <a:stretch>
            <a:fillRect/>
          </a:stretch>
        </p:blipFill>
        <p:spPr bwMode="auto">
          <a:xfrm>
            <a:off x="2609513" y="332656"/>
            <a:ext cx="6755934" cy="1583121"/>
          </a:xfrm>
          <a:prstGeom prst="rect">
            <a:avLst/>
          </a:prstGeom>
          <a:noFill/>
          <a:ln w="9525">
            <a:noFill/>
            <a:miter lim="800000"/>
            <a:headEnd/>
            <a:tailEnd/>
          </a:ln>
        </p:spPr>
      </p:pic>
      <p:sp>
        <p:nvSpPr>
          <p:cNvPr id="4" name="Subtítulo 3"/>
          <p:cNvSpPr>
            <a:spLocks noGrp="1"/>
          </p:cNvSpPr>
          <p:nvPr>
            <p:ph type="subTitle" idx="1"/>
          </p:nvPr>
        </p:nvSpPr>
        <p:spPr>
          <a:xfrm>
            <a:off x="1801866" y="2132856"/>
            <a:ext cx="8534400" cy="1752600"/>
          </a:xfrm>
        </p:spPr>
        <p:txBody>
          <a:bodyPr>
            <a:normAutofit/>
          </a:bodyPr>
          <a:lstStyle/>
          <a:p>
            <a:r>
              <a:rPr lang="es-ES" sz="2400" dirty="0" smtClean="0"/>
              <a:t>TRABAJO DE TITULACIÓN</a:t>
            </a:r>
          </a:p>
          <a:p>
            <a:r>
              <a:rPr lang="es-ES" sz="2400" dirty="0" smtClean="0"/>
              <a:t>INGENIERÍA MERCADOTECNIA</a:t>
            </a:r>
            <a:endParaRPr lang="es-ES" sz="2400" dirty="0"/>
          </a:p>
        </p:txBody>
      </p:sp>
      <p:sp>
        <p:nvSpPr>
          <p:cNvPr id="8" name="1 Título"/>
          <p:cNvSpPr txBox="1">
            <a:spLocks/>
          </p:cNvSpPr>
          <p:nvPr/>
        </p:nvSpPr>
        <p:spPr>
          <a:xfrm>
            <a:off x="1497066" y="5409370"/>
            <a:ext cx="9144000" cy="89153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b="1" dirty="0" smtClean="0"/>
              <a:t>Presentado por:</a:t>
            </a:r>
          </a:p>
          <a:p>
            <a:r>
              <a:rPr lang="es-ES" sz="1800" b="1" dirty="0" smtClean="0"/>
              <a:t>DIANA CAROLINA CAMPOVERDE </a:t>
            </a:r>
            <a:r>
              <a:rPr lang="es-ES" sz="1800" b="1" dirty="0"/>
              <a:t>G</a:t>
            </a:r>
            <a:r>
              <a:rPr lang="es-ES" sz="1800" b="1" dirty="0" smtClean="0"/>
              <a:t>.</a:t>
            </a:r>
          </a:p>
          <a:p>
            <a:endParaRPr lang="es-ES" sz="1800" b="1" dirty="0"/>
          </a:p>
          <a:p>
            <a:r>
              <a:rPr lang="es-ES" sz="1800" b="1" dirty="0" smtClean="0"/>
              <a:t>Director:</a:t>
            </a:r>
          </a:p>
          <a:p>
            <a:r>
              <a:rPr lang="it-IT" sz="1800" b="1" dirty="0"/>
              <a:t>DR. MARCO ANTONIO SOASTI MGTR.</a:t>
            </a:r>
            <a:endParaRPr lang="es-ES" sz="1800" b="1" dirty="0"/>
          </a:p>
        </p:txBody>
      </p:sp>
    </p:spTree>
  </p:cSld>
  <p:clrMapOvr>
    <a:masterClrMapping/>
  </p:clrMapOvr>
  <mc:AlternateContent xmlns:mc="http://schemas.openxmlformats.org/markup-compatibility/2006" xmlns:p14="http://schemas.microsoft.com/office/powerpoint/2010/main">
    <mc:Choice Requires="p14">
      <p:transition spd="slow" p14:dur="2000" advTm="1584"/>
    </mc:Choice>
    <mc:Fallback xmlns="">
      <p:transition spd="slow" advTm="15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2450" y="62731"/>
            <a:ext cx="10566400" cy="1143000"/>
          </a:xfrm>
        </p:spPr>
        <p:txBody>
          <a:bodyPr/>
          <a:lstStyle/>
          <a:p>
            <a:r>
              <a:rPr lang="es-EC" sz="3200" b="1" dirty="0" smtClean="0">
                <a:solidFill>
                  <a:srgbClr val="C00000"/>
                </a:solidFill>
              </a:rPr>
              <a:t>Técnica de investigación</a:t>
            </a:r>
            <a:endParaRPr lang="es-EC" dirty="0"/>
          </a:p>
        </p:txBody>
      </p:sp>
      <p:pic>
        <p:nvPicPr>
          <p:cNvPr id="4" name="Marcador de contenido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80176" y="1994603"/>
            <a:ext cx="3528392" cy="4431911"/>
          </a:xfrm>
        </p:spPr>
      </p:pic>
      <p:sp>
        <p:nvSpPr>
          <p:cNvPr id="5" name="CuadroTexto 4"/>
          <p:cNvSpPr txBox="1"/>
          <p:nvPr/>
        </p:nvSpPr>
        <p:spPr>
          <a:xfrm>
            <a:off x="2999656" y="1994603"/>
            <a:ext cx="1765158" cy="461665"/>
          </a:xfrm>
          <a:prstGeom prst="rect">
            <a:avLst/>
          </a:prstGeom>
          <a:noFill/>
        </p:spPr>
        <p:txBody>
          <a:bodyPr wrap="square" rtlCol="0">
            <a:spAutoFit/>
          </a:bodyPr>
          <a:lstStyle/>
          <a:p>
            <a:r>
              <a:rPr lang="es-EC" sz="2400" b="1" dirty="0" smtClean="0"/>
              <a:t>Encuesta</a:t>
            </a:r>
            <a:endParaRPr lang="es-EC" sz="2400" b="1" dirty="0"/>
          </a:p>
        </p:txBody>
      </p:sp>
      <p:sp>
        <p:nvSpPr>
          <p:cNvPr id="6" name="Flecha curvada hacia abajo 5"/>
          <p:cNvSpPr/>
          <p:nvPr/>
        </p:nvSpPr>
        <p:spPr>
          <a:xfrm>
            <a:off x="4375460" y="1149332"/>
            <a:ext cx="3420380" cy="1224136"/>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solidFill>
                <a:schemeClr val="tx1"/>
              </a:solidFill>
            </a:endParaRPr>
          </a:p>
        </p:txBody>
      </p:sp>
      <p:sp>
        <p:nvSpPr>
          <p:cNvPr id="7" name="CuadroTexto 6"/>
          <p:cNvSpPr txBox="1"/>
          <p:nvPr/>
        </p:nvSpPr>
        <p:spPr>
          <a:xfrm>
            <a:off x="2999656" y="3179506"/>
            <a:ext cx="4176464" cy="2062103"/>
          </a:xfrm>
          <a:prstGeom prst="rect">
            <a:avLst/>
          </a:prstGeom>
          <a:noFill/>
        </p:spPr>
        <p:txBody>
          <a:bodyPr wrap="square" rtlCol="0">
            <a:spAutoFit/>
          </a:bodyPr>
          <a:lstStyle/>
          <a:p>
            <a:r>
              <a:rPr lang="es-EC" sz="2000" b="1" dirty="0" smtClean="0"/>
              <a:t>Ventajas:</a:t>
            </a:r>
          </a:p>
          <a:p>
            <a:pPr marL="285750" indent="-285750">
              <a:buFont typeface="Arial" panose="020B0604020202020204" pitchFamily="34" charset="0"/>
              <a:buChar char="•"/>
            </a:pPr>
            <a:r>
              <a:rPr lang="es-EC" dirty="0" smtClean="0"/>
              <a:t>Información más exacta</a:t>
            </a:r>
          </a:p>
          <a:p>
            <a:pPr marL="285750" indent="-285750">
              <a:buFont typeface="Arial" panose="020B0604020202020204" pitchFamily="34" charset="0"/>
              <a:buChar char="•"/>
            </a:pPr>
            <a:r>
              <a:rPr lang="es-EC" dirty="0" smtClean="0"/>
              <a:t>Permite obtener información directamente de la población objetivo</a:t>
            </a:r>
          </a:p>
          <a:p>
            <a:pPr marL="285750" indent="-285750">
              <a:buFont typeface="Arial" panose="020B0604020202020204" pitchFamily="34" charset="0"/>
              <a:buChar char="•"/>
            </a:pPr>
            <a:r>
              <a:rPr lang="es-EC" dirty="0" smtClean="0"/>
              <a:t>Mayor número de respuestas</a:t>
            </a:r>
          </a:p>
          <a:p>
            <a:pPr marL="285750" indent="-285750">
              <a:buFont typeface="Arial" panose="020B0604020202020204" pitchFamily="34" charset="0"/>
              <a:buChar char="•"/>
            </a:pPr>
            <a:r>
              <a:rPr lang="es-EC" dirty="0" smtClean="0"/>
              <a:t>Gran alcance</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212421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6913" y="269906"/>
            <a:ext cx="3184748" cy="1143000"/>
          </a:xfrm>
        </p:spPr>
        <p:txBody>
          <a:bodyPr/>
          <a:lstStyle/>
          <a:p>
            <a:r>
              <a:rPr lang="es-EC" sz="3200" b="1" dirty="0">
                <a:solidFill>
                  <a:srgbClr val="C00000"/>
                </a:solidFill>
              </a:rPr>
              <a:t>Tangibilidad</a:t>
            </a:r>
          </a:p>
        </p:txBody>
      </p:sp>
      <p:sp>
        <p:nvSpPr>
          <p:cNvPr id="4" name="Elipse 3"/>
          <p:cNvSpPr/>
          <p:nvPr/>
        </p:nvSpPr>
        <p:spPr>
          <a:xfrm>
            <a:off x="4727848" y="4869160"/>
            <a:ext cx="2088232" cy="864096"/>
          </a:xfrm>
          <a:prstGeom prst="ellipse">
            <a:avLst/>
          </a:prstGeom>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t>Tangibilidad</a:t>
            </a:r>
            <a:endParaRPr lang="es-EC" b="1" dirty="0"/>
          </a:p>
        </p:txBody>
      </p:sp>
      <p:sp>
        <p:nvSpPr>
          <p:cNvPr id="5" name="Elipse 4"/>
          <p:cNvSpPr/>
          <p:nvPr/>
        </p:nvSpPr>
        <p:spPr>
          <a:xfrm>
            <a:off x="2133079" y="5193196"/>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1</a:t>
            </a:r>
          </a:p>
        </p:txBody>
      </p:sp>
      <p:sp>
        <p:nvSpPr>
          <p:cNvPr id="6" name="Elipse 5"/>
          <p:cNvSpPr/>
          <p:nvPr/>
        </p:nvSpPr>
        <p:spPr>
          <a:xfrm>
            <a:off x="2676320" y="4167082"/>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2</a:t>
            </a:r>
            <a:endParaRPr lang="es-EC" b="1" dirty="0" smtClean="0"/>
          </a:p>
        </p:txBody>
      </p:sp>
      <p:sp>
        <p:nvSpPr>
          <p:cNvPr id="7" name="Elipse 6"/>
          <p:cNvSpPr/>
          <p:nvPr/>
        </p:nvSpPr>
        <p:spPr>
          <a:xfrm>
            <a:off x="3382921" y="3359423"/>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3</a:t>
            </a:r>
            <a:endParaRPr lang="es-EC" b="1" dirty="0" smtClean="0"/>
          </a:p>
        </p:txBody>
      </p:sp>
      <p:cxnSp>
        <p:nvCxnSpPr>
          <p:cNvPr id="9" name="Conector recto de flecha 8"/>
          <p:cNvCxnSpPr>
            <a:stCxn id="4" idx="2"/>
            <a:endCxn id="5" idx="5"/>
          </p:cNvCxnSpPr>
          <p:nvPr/>
        </p:nvCxnSpPr>
        <p:spPr>
          <a:xfrm flipH="1">
            <a:off x="2747706" y="5301208"/>
            <a:ext cx="1980142" cy="445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4394183" y="3035387"/>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a:t>4</a:t>
            </a:r>
            <a:endParaRPr lang="es-EC" dirty="0" smtClean="0"/>
          </a:p>
        </p:txBody>
      </p:sp>
      <p:sp>
        <p:nvSpPr>
          <p:cNvPr id="11" name="Elipse 10"/>
          <p:cNvSpPr/>
          <p:nvPr/>
        </p:nvSpPr>
        <p:spPr>
          <a:xfrm>
            <a:off x="5361532" y="3023507"/>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5</a:t>
            </a:r>
            <a:endParaRPr lang="es-EC" b="1" dirty="0" smtClean="0"/>
          </a:p>
        </p:txBody>
      </p:sp>
      <p:sp>
        <p:nvSpPr>
          <p:cNvPr id="13" name="Elipse 12"/>
          <p:cNvSpPr/>
          <p:nvPr/>
        </p:nvSpPr>
        <p:spPr>
          <a:xfrm>
            <a:off x="6310991" y="3028716"/>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6</a:t>
            </a:r>
            <a:endParaRPr lang="es-EC" b="1" dirty="0" smtClean="0"/>
          </a:p>
        </p:txBody>
      </p:sp>
      <p:sp>
        <p:nvSpPr>
          <p:cNvPr id="14" name="Elipse 13"/>
          <p:cNvSpPr/>
          <p:nvPr/>
        </p:nvSpPr>
        <p:spPr>
          <a:xfrm>
            <a:off x="7208062" y="3194112"/>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7</a:t>
            </a:r>
          </a:p>
        </p:txBody>
      </p:sp>
      <p:sp>
        <p:nvSpPr>
          <p:cNvPr id="15" name="Elipse 14"/>
          <p:cNvSpPr/>
          <p:nvPr/>
        </p:nvSpPr>
        <p:spPr>
          <a:xfrm>
            <a:off x="8088215" y="3597887"/>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8</a:t>
            </a:r>
          </a:p>
        </p:txBody>
      </p:sp>
      <p:sp>
        <p:nvSpPr>
          <p:cNvPr id="16" name="Elipse 15"/>
          <p:cNvSpPr/>
          <p:nvPr/>
        </p:nvSpPr>
        <p:spPr>
          <a:xfrm>
            <a:off x="8722485" y="4359898"/>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9</a:t>
            </a:r>
            <a:endParaRPr lang="es-EC" b="1" dirty="0" smtClean="0"/>
          </a:p>
        </p:txBody>
      </p:sp>
      <p:sp>
        <p:nvSpPr>
          <p:cNvPr id="17" name="Elipse 16"/>
          <p:cNvSpPr/>
          <p:nvPr/>
        </p:nvSpPr>
        <p:spPr>
          <a:xfrm>
            <a:off x="8949026" y="5141774"/>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10</a:t>
            </a:r>
          </a:p>
        </p:txBody>
      </p:sp>
      <p:cxnSp>
        <p:nvCxnSpPr>
          <p:cNvPr id="19" name="Conector recto de flecha 18"/>
          <p:cNvCxnSpPr>
            <a:stCxn id="4" idx="1"/>
            <a:endCxn id="6" idx="5"/>
          </p:cNvCxnSpPr>
          <p:nvPr/>
        </p:nvCxnSpPr>
        <p:spPr>
          <a:xfrm flipH="1" flipV="1">
            <a:off x="3290947" y="4720246"/>
            <a:ext cx="1742715" cy="27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endCxn id="7" idx="5"/>
          </p:cNvCxnSpPr>
          <p:nvPr/>
        </p:nvCxnSpPr>
        <p:spPr>
          <a:xfrm flipH="1" flipV="1">
            <a:off x="3997548" y="3912587"/>
            <a:ext cx="1153609" cy="98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endCxn id="10" idx="4"/>
          </p:cNvCxnSpPr>
          <p:nvPr/>
        </p:nvCxnSpPr>
        <p:spPr>
          <a:xfrm flipH="1" flipV="1">
            <a:off x="4754223" y="3683459"/>
            <a:ext cx="599455" cy="1185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4" idx="0"/>
            <a:endCxn id="11" idx="4"/>
          </p:cNvCxnSpPr>
          <p:nvPr/>
        </p:nvCxnSpPr>
        <p:spPr>
          <a:xfrm flipH="1" flipV="1">
            <a:off x="5721572" y="3671579"/>
            <a:ext cx="50392" cy="1197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endCxn id="13" idx="4"/>
          </p:cNvCxnSpPr>
          <p:nvPr/>
        </p:nvCxnSpPr>
        <p:spPr>
          <a:xfrm flipV="1">
            <a:off x="5960987" y="3676788"/>
            <a:ext cx="710044" cy="1178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endCxn id="14" idx="4"/>
          </p:cNvCxnSpPr>
          <p:nvPr/>
        </p:nvCxnSpPr>
        <p:spPr>
          <a:xfrm flipV="1">
            <a:off x="6308995" y="3842184"/>
            <a:ext cx="1259107" cy="107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4" idx="7"/>
            <a:endCxn id="15" idx="3"/>
          </p:cNvCxnSpPr>
          <p:nvPr/>
        </p:nvCxnSpPr>
        <p:spPr>
          <a:xfrm flipV="1">
            <a:off x="6510266" y="4151051"/>
            <a:ext cx="1683402" cy="84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4" idx="6"/>
            <a:endCxn id="16" idx="2"/>
          </p:cNvCxnSpPr>
          <p:nvPr/>
        </p:nvCxnSpPr>
        <p:spPr>
          <a:xfrm flipV="1">
            <a:off x="6816080" y="4683934"/>
            <a:ext cx="1906405" cy="617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6816080" y="5417626"/>
            <a:ext cx="2448272" cy="329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407368" y="4918901"/>
            <a:ext cx="1584176" cy="646331"/>
          </a:xfrm>
          <a:prstGeom prst="rect">
            <a:avLst/>
          </a:prstGeom>
          <a:noFill/>
        </p:spPr>
        <p:txBody>
          <a:bodyPr wrap="square" rtlCol="0">
            <a:spAutoFit/>
          </a:bodyPr>
          <a:lstStyle/>
          <a:p>
            <a:r>
              <a:rPr lang="es-EC" b="1" dirty="0" smtClean="0"/>
              <a:t>Limpieza de las instalaciones</a:t>
            </a:r>
            <a:endParaRPr lang="es-EC" b="1" dirty="0"/>
          </a:p>
        </p:txBody>
      </p:sp>
      <p:sp>
        <p:nvSpPr>
          <p:cNvPr id="46" name="CuadroTexto 45"/>
          <p:cNvSpPr txBox="1"/>
          <p:nvPr/>
        </p:nvSpPr>
        <p:spPr>
          <a:xfrm>
            <a:off x="563327" y="3760384"/>
            <a:ext cx="1584176" cy="923330"/>
          </a:xfrm>
          <a:prstGeom prst="rect">
            <a:avLst/>
          </a:prstGeom>
          <a:noFill/>
        </p:spPr>
        <p:txBody>
          <a:bodyPr wrap="square" rtlCol="0">
            <a:spAutoFit/>
          </a:bodyPr>
          <a:lstStyle/>
          <a:p>
            <a:r>
              <a:rPr lang="es-EC" b="1" dirty="0" smtClean="0"/>
              <a:t>Adecuación de las instalaciones</a:t>
            </a:r>
            <a:endParaRPr lang="es-EC" b="1" dirty="0"/>
          </a:p>
        </p:txBody>
      </p:sp>
      <p:sp>
        <p:nvSpPr>
          <p:cNvPr id="47" name="CuadroTexto 46"/>
          <p:cNvSpPr txBox="1"/>
          <p:nvPr/>
        </p:nvSpPr>
        <p:spPr>
          <a:xfrm>
            <a:off x="1675111" y="3036257"/>
            <a:ext cx="1584176" cy="646331"/>
          </a:xfrm>
          <a:prstGeom prst="rect">
            <a:avLst/>
          </a:prstGeom>
          <a:noFill/>
        </p:spPr>
        <p:txBody>
          <a:bodyPr wrap="square" rtlCol="0">
            <a:spAutoFit/>
          </a:bodyPr>
          <a:lstStyle/>
          <a:p>
            <a:r>
              <a:rPr lang="es-EC" b="1" dirty="0" smtClean="0"/>
              <a:t>Equipos tecnológicos</a:t>
            </a:r>
            <a:endParaRPr lang="es-EC" b="1" dirty="0"/>
          </a:p>
        </p:txBody>
      </p:sp>
      <p:sp>
        <p:nvSpPr>
          <p:cNvPr id="48" name="CuadroTexto 47"/>
          <p:cNvSpPr txBox="1"/>
          <p:nvPr/>
        </p:nvSpPr>
        <p:spPr>
          <a:xfrm>
            <a:off x="3112880" y="1802302"/>
            <a:ext cx="1584176" cy="1477328"/>
          </a:xfrm>
          <a:prstGeom prst="rect">
            <a:avLst/>
          </a:prstGeom>
          <a:noFill/>
        </p:spPr>
        <p:txBody>
          <a:bodyPr wrap="square" rtlCol="0">
            <a:spAutoFit/>
          </a:bodyPr>
          <a:lstStyle/>
          <a:p>
            <a:r>
              <a:rPr lang="es-EC" b="1" dirty="0" smtClean="0"/>
              <a:t>Apariencia y funcionamiento de la infraestructura digital</a:t>
            </a:r>
            <a:endParaRPr lang="es-EC" b="1" dirty="0"/>
          </a:p>
        </p:txBody>
      </p:sp>
      <p:sp>
        <p:nvSpPr>
          <p:cNvPr id="49" name="CuadroTexto 48"/>
          <p:cNvSpPr txBox="1"/>
          <p:nvPr/>
        </p:nvSpPr>
        <p:spPr>
          <a:xfrm>
            <a:off x="4721525" y="1992989"/>
            <a:ext cx="1584176" cy="923330"/>
          </a:xfrm>
          <a:prstGeom prst="rect">
            <a:avLst/>
          </a:prstGeom>
          <a:noFill/>
        </p:spPr>
        <p:txBody>
          <a:bodyPr wrap="square" rtlCol="0">
            <a:spAutoFit/>
          </a:bodyPr>
          <a:lstStyle/>
          <a:p>
            <a:r>
              <a:rPr lang="es-EC" b="1" dirty="0" smtClean="0"/>
              <a:t>Seguridad de las instalaciones</a:t>
            </a:r>
            <a:endParaRPr lang="es-EC" b="1" dirty="0"/>
          </a:p>
        </p:txBody>
      </p:sp>
      <p:sp>
        <p:nvSpPr>
          <p:cNvPr id="50" name="CuadroTexto 49"/>
          <p:cNvSpPr txBox="1"/>
          <p:nvPr/>
        </p:nvSpPr>
        <p:spPr>
          <a:xfrm>
            <a:off x="6510266" y="1954603"/>
            <a:ext cx="1817981" cy="646331"/>
          </a:xfrm>
          <a:prstGeom prst="rect">
            <a:avLst/>
          </a:prstGeom>
          <a:noFill/>
        </p:spPr>
        <p:txBody>
          <a:bodyPr wrap="square" rtlCol="0">
            <a:spAutoFit/>
          </a:bodyPr>
          <a:lstStyle/>
          <a:p>
            <a:r>
              <a:rPr lang="es-EC" b="1" dirty="0" smtClean="0"/>
              <a:t>Disponibilidad de estacionamientos</a:t>
            </a:r>
            <a:endParaRPr lang="es-EC" b="1" dirty="0"/>
          </a:p>
        </p:txBody>
      </p:sp>
      <p:sp>
        <p:nvSpPr>
          <p:cNvPr id="51" name="CuadroTexto 50"/>
          <p:cNvSpPr txBox="1"/>
          <p:nvPr/>
        </p:nvSpPr>
        <p:spPr>
          <a:xfrm>
            <a:off x="7928142" y="2586635"/>
            <a:ext cx="1584176" cy="646331"/>
          </a:xfrm>
          <a:prstGeom prst="rect">
            <a:avLst/>
          </a:prstGeom>
          <a:noFill/>
        </p:spPr>
        <p:txBody>
          <a:bodyPr wrap="square" rtlCol="0">
            <a:spAutoFit/>
          </a:bodyPr>
          <a:lstStyle/>
          <a:p>
            <a:r>
              <a:rPr lang="es-EC" b="1" dirty="0" smtClean="0"/>
              <a:t>Acceso a internet</a:t>
            </a:r>
            <a:endParaRPr lang="es-EC" b="1" dirty="0"/>
          </a:p>
        </p:txBody>
      </p:sp>
      <p:sp>
        <p:nvSpPr>
          <p:cNvPr id="52" name="CuadroTexto 51"/>
          <p:cNvSpPr txBox="1"/>
          <p:nvPr/>
        </p:nvSpPr>
        <p:spPr>
          <a:xfrm>
            <a:off x="8825213" y="3232966"/>
            <a:ext cx="1584176" cy="646331"/>
          </a:xfrm>
          <a:prstGeom prst="rect">
            <a:avLst/>
          </a:prstGeom>
          <a:noFill/>
        </p:spPr>
        <p:txBody>
          <a:bodyPr wrap="square" rtlCol="0">
            <a:spAutoFit/>
          </a:bodyPr>
          <a:lstStyle/>
          <a:p>
            <a:r>
              <a:rPr lang="es-EC" b="1" dirty="0" smtClean="0"/>
              <a:t>Servicio médico</a:t>
            </a:r>
            <a:endParaRPr lang="es-EC" b="1" dirty="0"/>
          </a:p>
        </p:txBody>
      </p:sp>
      <p:sp>
        <p:nvSpPr>
          <p:cNvPr id="53" name="CuadroTexto 52"/>
          <p:cNvSpPr txBox="1"/>
          <p:nvPr/>
        </p:nvSpPr>
        <p:spPr>
          <a:xfrm>
            <a:off x="9337577" y="3879297"/>
            <a:ext cx="1584176" cy="646331"/>
          </a:xfrm>
          <a:prstGeom prst="rect">
            <a:avLst/>
          </a:prstGeom>
          <a:noFill/>
        </p:spPr>
        <p:txBody>
          <a:bodyPr wrap="square" rtlCol="0">
            <a:spAutoFit/>
          </a:bodyPr>
          <a:lstStyle/>
          <a:p>
            <a:r>
              <a:rPr lang="es-EC" b="1" dirty="0" smtClean="0"/>
              <a:t>Servicio de fotocopiado</a:t>
            </a:r>
            <a:endParaRPr lang="es-EC" b="1" dirty="0"/>
          </a:p>
        </p:txBody>
      </p:sp>
      <p:sp>
        <p:nvSpPr>
          <p:cNvPr id="54" name="CuadroTexto 53"/>
          <p:cNvSpPr txBox="1"/>
          <p:nvPr/>
        </p:nvSpPr>
        <p:spPr>
          <a:xfrm>
            <a:off x="9765259" y="4771295"/>
            <a:ext cx="1584176" cy="646331"/>
          </a:xfrm>
          <a:prstGeom prst="rect">
            <a:avLst/>
          </a:prstGeom>
          <a:noFill/>
        </p:spPr>
        <p:txBody>
          <a:bodyPr wrap="square" rtlCol="0">
            <a:spAutoFit/>
          </a:bodyPr>
          <a:lstStyle/>
          <a:p>
            <a:r>
              <a:rPr lang="es-EC" b="1" dirty="0" smtClean="0"/>
              <a:t>Servicios bibliotecarios</a:t>
            </a:r>
            <a:endParaRPr lang="es-EC" b="1" dirty="0"/>
          </a:p>
        </p:txBody>
      </p:sp>
    </p:spTree>
    <p:extLst>
      <p:ext uri="{BB962C8B-B14F-4D97-AF65-F5344CB8AC3E}">
        <p14:creationId xmlns:p14="http://schemas.microsoft.com/office/powerpoint/2010/main" val="2535428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817" y="76562"/>
            <a:ext cx="3483000" cy="1143000"/>
          </a:xfrm>
        </p:spPr>
        <p:txBody>
          <a:bodyPr/>
          <a:lstStyle/>
          <a:p>
            <a:r>
              <a:rPr lang="es-EC" sz="3200" b="1" dirty="0">
                <a:solidFill>
                  <a:srgbClr val="C00000"/>
                </a:solidFill>
              </a:rPr>
              <a:t>Fiabilidad</a:t>
            </a:r>
          </a:p>
        </p:txBody>
      </p:sp>
      <p:sp>
        <p:nvSpPr>
          <p:cNvPr id="4" name="Elipse 3"/>
          <p:cNvSpPr/>
          <p:nvPr/>
        </p:nvSpPr>
        <p:spPr>
          <a:xfrm>
            <a:off x="4825388" y="4766846"/>
            <a:ext cx="2088232" cy="864096"/>
          </a:xfrm>
          <a:prstGeom prst="ellipse">
            <a:avLst/>
          </a:prstGeom>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s-EC" b="1" dirty="0" smtClean="0"/>
              <a:t>Fiabilidad</a:t>
            </a:r>
            <a:endParaRPr lang="es-EC" b="1" dirty="0"/>
          </a:p>
        </p:txBody>
      </p:sp>
      <p:sp>
        <p:nvSpPr>
          <p:cNvPr id="5" name="Elipse 4"/>
          <p:cNvSpPr/>
          <p:nvPr/>
        </p:nvSpPr>
        <p:spPr>
          <a:xfrm>
            <a:off x="2344673" y="4442810"/>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1</a:t>
            </a:r>
          </a:p>
        </p:txBody>
      </p:sp>
      <p:sp>
        <p:nvSpPr>
          <p:cNvPr id="6" name="Elipse 5"/>
          <p:cNvSpPr/>
          <p:nvPr/>
        </p:nvSpPr>
        <p:spPr>
          <a:xfrm>
            <a:off x="3306317" y="2980083"/>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2</a:t>
            </a:r>
            <a:endParaRPr lang="es-EC" b="1" dirty="0" smtClean="0"/>
          </a:p>
        </p:txBody>
      </p:sp>
      <p:sp>
        <p:nvSpPr>
          <p:cNvPr id="7" name="Elipse 6"/>
          <p:cNvSpPr/>
          <p:nvPr/>
        </p:nvSpPr>
        <p:spPr>
          <a:xfrm>
            <a:off x="5509464" y="2488875"/>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3</a:t>
            </a:r>
            <a:endParaRPr lang="es-EC" b="1" dirty="0" smtClean="0"/>
          </a:p>
        </p:txBody>
      </p:sp>
      <p:sp>
        <p:nvSpPr>
          <p:cNvPr id="9" name="Elipse 8"/>
          <p:cNvSpPr/>
          <p:nvPr/>
        </p:nvSpPr>
        <p:spPr>
          <a:xfrm>
            <a:off x="7564588" y="3136947"/>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4</a:t>
            </a:r>
            <a:endParaRPr lang="es-EC" b="1" dirty="0" smtClean="0"/>
          </a:p>
        </p:txBody>
      </p:sp>
      <p:sp>
        <p:nvSpPr>
          <p:cNvPr id="10" name="Elipse 9"/>
          <p:cNvSpPr/>
          <p:nvPr/>
        </p:nvSpPr>
        <p:spPr>
          <a:xfrm>
            <a:off x="8662929" y="4658834"/>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5</a:t>
            </a:r>
            <a:endParaRPr lang="es-EC" b="1" dirty="0" smtClean="0"/>
          </a:p>
        </p:txBody>
      </p:sp>
      <p:cxnSp>
        <p:nvCxnSpPr>
          <p:cNvPr id="16" name="Conector recto de flecha 15"/>
          <p:cNvCxnSpPr>
            <a:stCxn id="4" idx="2"/>
            <a:endCxn id="5" idx="6"/>
          </p:cNvCxnSpPr>
          <p:nvPr/>
        </p:nvCxnSpPr>
        <p:spPr>
          <a:xfrm flipH="1" flipV="1">
            <a:off x="3064753" y="4766846"/>
            <a:ext cx="1760635"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4" idx="1"/>
            <a:endCxn id="6" idx="5"/>
          </p:cNvCxnSpPr>
          <p:nvPr/>
        </p:nvCxnSpPr>
        <p:spPr>
          <a:xfrm flipH="1" flipV="1">
            <a:off x="3920944" y="3533247"/>
            <a:ext cx="1210258" cy="1360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4" idx="0"/>
            <a:endCxn id="7" idx="4"/>
          </p:cNvCxnSpPr>
          <p:nvPr/>
        </p:nvCxnSpPr>
        <p:spPr>
          <a:xfrm flipV="1">
            <a:off x="5869504" y="3136947"/>
            <a:ext cx="0" cy="1629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4" idx="7"/>
            <a:endCxn id="9" idx="4"/>
          </p:cNvCxnSpPr>
          <p:nvPr/>
        </p:nvCxnSpPr>
        <p:spPr>
          <a:xfrm flipV="1">
            <a:off x="6607806" y="3785019"/>
            <a:ext cx="1316822" cy="1108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4" idx="6"/>
            <a:endCxn id="10" idx="2"/>
          </p:cNvCxnSpPr>
          <p:nvPr/>
        </p:nvCxnSpPr>
        <p:spPr>
          <a:xfrm flipV="1">
            <a:off x="6913620" y="4982870"/>
            <a:ext cx="1749309"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562233" y="3968350"/>
            <a:ext cx="1872208" cy="1200329"/>
          </a:xfrm>
          <a:prstGeom prst="rect">
            <a:avLst/>
          </a:prstGeom>
          <a:noFill/>
        </p:spPr>
        <p:txBody>
          <a:bodyPr wrap="square" rtlCol="0">
            <a:spAutoFit/>
          </a:bodyPr>
          <a:lstStyle/>
          <a:p>
            <a:r>
              <a:rPr lang="es-EC" b="1" dirty="0" smtClean="0"/>
              <a:t>Atención por parte del personal administrativo y de apoyo</a:t>
            </a:r>
            <a:endParaRPr lang="es-EC" b="1" dirty="0"/>
          </a:p>
        </p:txBody>
      </p:sp>
      <p:sp>
        <p:nvSpPr>
          <p:cNvPr id="41" name="CuadroTexto 40"/>
          <p:cNvSpPr txBox="1"/>
          <p:nvPr/>
        </p:nvSpPr>
        <p:spPr>
          <a:xfrm>
            <a:off x="2386599" y="1957035"/>
            <a:ext cx="1639798" cy="923330"/>
          </a:xfrm>
          <a:prstGeom prst="rect">
            <a:avLst/>
          </a:prstGeom>
          <a:noFill/>
        </p:spPr>
        <p:txBody>
          <a:bodyPr wrap="square" rtlCol="0">
            <a:spAutoFit/>
          </a:bodyPr>
          <a:lstStyle/>
          <a:p>
            <a:r>
              <a:rPr lang="es-EC" b="1" dirty="0" smtClean="0"/>
              <a:t>Atención por parte de las autoridades</a:t>
            </a:r>
            <a:endParaRPr lang="es-EC" b="1" dirty="0"/>
          </a:p>
        </p:txBody>
      </p:sp>
      <p:sp>
        <p:nvSpPr>
          <p:cNvPr id="44" name="CuadroTexto 43"/>
          <p:cNvSpPr txBox="1"/>
          <p:nvPr/>
        </p:nvSpPr>
        <p:spPr>
          <a:xfrm>
            <a:off x="5131202" y="1403876"/>
            <a:ext cx="1612870" cy="923330"/>
          </a:xfrm>
          <a:prstGeom prst="rect">
            <a:avLst/>
          </a:prstGeom>
          <a:noFill/>
        </p:spPr>
        <p:txBody>
          <a:bodyPr wrap="square" rtlCol="0">
            <a:spAutoFit/>
          </a:bodyPr>
          <a:lstStyle/>
          <a:p>
            <a:r>
              <a:rPr lang="es-EC" b="1" dirty="0" smtClean="0"/>
              <a:t>Gestión de trámites institucionales</a:t>
            </a:r>
            <a:endParaRPr lang="es-EC" b="1" dirty="0"/>
          </a:p>
        </p:txBody>
      </p:sp>
      <p:sp>
        <p:nvSpPr>
          <p:cNvPr id="49" name="CuadroTexto 48"/>
          <p:cNvSpPr txBox="1"/>
          <p:nvPr/>
        </p:nvSpPr>
        <p:spPr>
          <a:xfrm>
            <a:off x="8439155" y="1983655"/>
            <a:ext cx="1695083" cy="1754326"/>
          </a:xfrm>
          <a:prstGeom prst="rect">
            <a:avLst/>
          </a:prstGeom>
          <a:noFill/>
        </p:spPr>
        <p:txBody>
          <a:bodyPr wrap="square" rtlCol="0">
            <a:spAutoFit/>
          </a:bodyPr>
          <a:lstStyle/>
          <a:p>
            <a:r>
              <a:rPr lang="es-EC" b="1" dirty="0" smtClean="0"/>
              <a:t>El personal administrativo presta el servicio sin errores y a la primera</a:t>
            </a:r>
            <a:endParaRPr lang="es-EC" b="1" dirty="0"/>
          </a:p>
        </p:txBody>
      </p:sp>
      <p:sp>
        <p:nvSpPr>
          <p:cNvPr id="51" name="CuadroTexto 50"/>
          <p:cNvSpPr txBox="1"/>
          <p:nvPr/>
        </p:nvSpPr>
        <p:spPr>
          <a:xfrm>
            <a:off x="9840416" y="4339204"/>
            <a:ext cx="1538784" cy="1200329"/>
          </a:xfrm>
          <a:prstGeom prst="rect">
            <a:avLst/>
          </a:prstGeom>
          <a:noFill/>
        </p:spPr>
        <p:txBody>
          <a:bodyPr wrap="square" rtlCol="0">
            <a:spAutoFit/>
          </a:bodyPr>
          <a:lstStyle/>
          <a:p>
            <a:r>
              <a:rPr lang="es-EC" b="1" dirty="0" smtClean="0"/>
              <a:t>La información proporcionada es oportuna y confiable</a:t>
            </a:r>
            <a:endParaRPr lang="es-EC" b="1" dirty="0"/>
          </a:p>
        </p:txBody>
      </p:sp>
    </p:spTree>
    <p:extLst>
      <p:ext uri="{BB962C8B-B14F-4D97-AF65-F5344CB8AC3E}">
        <p14:creationId xmlns:p14="http://schemas.microsoft.com/office/powerpoint/2010/main" val="1237182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63669" y="139701"/>
            <a:ext cx="5416744" cy="1143000"/>
          </a:xfrm>
        </p:spPr>
        <p:txBody>
          <a:bodyPr/>
          <a:lstStyle/>
          <a:p>
            <a:r>
              <a:rPr lang="es-EC" sz="3200" b="1" dirty="0" smtClean="0">
                <a:solidFill>
                  <a:srgbClr val="C00000"/>
                </a:solidFill>
              </a:rPr>
              <a:t>Capacidad de respuesta</a:t>
            </a:r>
            <a:endParaRPr lang="es-EC" sz="3200" b="1" dirty="0">
              <a:solidFill>
                <a:srgbClr val="C00000"/>
              </a:solidFill>
            </a:endParaRPr>
          </a:p>
        </p:txBody>
      </p:sp>
      <p:sp>
        <p:nvSpPr>
          <p:cNvPr id="5" name="Elipse 4"/>
          <p:cNvSpPr/>
          <p:nvPr/>
        </p:nvSpPr>
        <p:spPr>
          <a:xfrm>
            <a:off x="4825388" y="4766846"/>
            <a:ext cx="2088232" cy="864096"/>
          </a:xfrm>
          <a:prstGeom prst="ellipse">
            <a:avLst/>
          </a:prstGeom>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s-EC" b="1" dirty="0" smtClean="0"/>
              <a:t>Capacidad de respuesta</a:t>
            </a:r>
            <a:endParaRPr lang="es-EC" b="1" dirty="0"/>
          </a:p>
        </p:txBody>
      </p:sp>
      <p:sp>
        <p:nvSpPr>
          <p:cNvPr id="6" name="Elipse 5"/>
          <p:cNvSpPr/>
          <p:nvPr/>
        </p:nvSpPr>
        <p:spPr>
          <a:xfrm>
            <a:off x="2368516" y="4334798"/>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1</a:t>
            </a:r>
          </a:p>
        </p:txBody>
      </p:sp>
      <p:sp>
        <p:nvSpPr>
          <p:cNvPr id="7" name="Elipse 6"/>
          <p:cNvSpPr/>
          <p:nvPr/>
        </p:nvSpPr>
        <p:spPr>
          <a:xfrm>
            <a:off x="5509464" y="2779608"/>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2</a:t>
            </a:r>
            <a:endParaRPr lang="es-EC" b="1" dirty="0" smtClean="0"/>
          </a:p>
        </p:txBody>
      </p:sp>
      <p:sp>
        <p:nvSpPr>
          <p:cNvPr id="8" name="Elipse 7"/>
          <p:cNvSpPr/>
          <p:nvPr/>
        </p:nvSpPr>
        <p:spPr>
          <a:xfrm>
            <a:off x="8674255" y="4334798"/>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3</a:t>
            </a:r>
            <a:endParaRPr lang="es-EC" b="1" dirty="0" smtClean="0"/>
          </a:p>
        </p:txBody>
      </p:sp>
      <p:cxnSp>
        <p:nvCxnSpPr>
          <p:cNvPr id="10" name="Conector recto de flecha 9"/>
          <p:cNvCxnSpPr>
            <a:stCxn id="5" idx="2"/>
            <a:endCxn id="6" idx="6"/>
          </p:cNvCxnSpPr>
          <p:nvPr/>
        </p:nvCxnSpPr>
        <p:spPr>
          <a:xfrm flipH="1" flipV="1">
            <a:off x="3088596" y="4658834"/>
            <a:ext cx="1736792" cy="54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5" idx="0"/>
            <a:endCxn id="7" idx="4"/>
          </p:cNvCxnSpPr>
          <p:nvPr/>
        </p:nvCxnSpPr>
        <p:spPr>
          <a:xfrm flipV="1">
            <a:off x="5869504" y="3427680"/>
            <a:ext cx="0" cy="1339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5" idx="6"/>
            <a:endCxn id="8" idx="2"/>
          </p:cNvCxnSpPr>
          <p:nvPr/>
        </p:nvCxnSpPr>
        <p:spPr>
          <a:xfrm flipV="1">
            <a:off x="6913620" y="4658834"/>
            <a:ext cx="1760635" cy="54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1343472" y="3256419"/>
            <a:ext cx="2275796" cy="646331"/>
          </a:xfrm>
          <a:prstGeom prst="rect">
            <a:avLst/>
          </a:prstGeom>
          <a:noFill/>
        </p:spPr>
        <p:txBody>
          <a:bodyPr wrap="square" rtlCol="0">
            <a:spAutoFit/>
          </a:bodyPr>
          <a:lstStyle/>
          <a:p>
            <a:r>
              <a:rPr lang="es-EC" b="1" dirty="0" smtClean="0"/>
              <a:t>Sus peticiones se realizan rápidamente</a:t>
            </a:r>
            <a:endParaRPr lang="es-EC" b="1" dirty="0"/>
          </a:p>
        </p:txBody>
      </p:sp>
      <p:sp>
        <p:nvSpPr>
          <p:cNvPr id="18" name="CuadroTexto 17"/>
          <p:cNvSpPr txBox="1"/>
          <p:nvPr/>
        </p:nvSpPr>
        <p:spPr>
          <a:xfrm>
            <a:off x="4920634" y="1718649"/>
            <a:ext cx="2350732" cy="923330"/>
          </a:xfrm>
          <a:prstGeom prst="rect">
            <a:avLst/>
          </a:prstGeom>
          <a:noFill/>
        </p:spPr>
        <p:txBody>
          <a:bodyPr wrap="square" rtlCol="0">
            <a:spAutoFit/>
          </a:bodyPr>
          <a:lstStyle/>
          <a:p>
            <a:r>
              <a:rPr lang="es-EC" b="1" dirty="0" smtClean="0"/>
              <a:t>Rapidez con que sus quejas y reclamos son atendidas</a:t>
            </a:r>
            <a:endParaRPr lang="es-EC" b="1" dirty="0"/>
          </a:p>
        </p:txBody>
      </p:sp>
      <p:sp>
        <p:nvSpPr>
          <p:cNvPr id="19" name="CuadroTexto 18"/>
          <p:cNvSpPr txBox="1"/>
          <p:nvPr/>
        </p:nvSpPr>
        <p:spPr>
          <a:xfrm>
            <a:off x="9010452" y="1718649"/>
            <a:ext cx="2880320" cy="2585323"/>
          </a:xfrm>
          <a:prstGeom prst="rect">
            <a:avLst/>
          </a:prstGeom>
          <a:noFill/>
        </p:spPr>
        <p:txBody>
          <a:bodyPr wrap="square" rtlCol="0">
            <a:spAutoFit/>
          </a:bodyPr>
          <a:lstStyle/>
          <a:p>
            <a:r>
              <a:rPr lang="es-EC" b="1" dirty="0" smtClean="0"/>
              <a:t>La atención del personal tanto administrativo como por parte de </a:t>
            </a:r>
            <a:r>
              <a:rPr lang="es-EC" b="1" dirty="0"/>
              <a:t>l</a:t>
            </a:r>
            <a:r>
              <a:rPr lang="es-EC" b="1" dirty="0" smtClean="0"/>
              <a:t>as autoridades en relación a solicitudes documentales e inscripción que debe pasar por diferentes áreas, son trámites que se realizan de forma eficaz y en un tiempo justo</a:t>
            </a:r>
            <a:endParaRPr lang="es-EC" b="1" dirty="0"/>
          </a:p>
        </p:txBody>
      </p:sp>
    </p:spTree>
    <p:extLst>
      <p:ext uri="{BB962C8B-B14F-4D97-AF65-F5344CB8AC3E}">
        <p14:creationId xmlns:p14="http://schemas.microsoft.com/office/powerpoint/2010/main" val="303382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15480" y="260648"/>
            <a:ext cx="3410992" cy="1143000"/>
          </a:xfrm>
        </p:spPr>
        <p:txBody>
          <a:bodyPr/>
          <a:lstStyle/>
          <a:p>
            <a:r>
              <a:rPr lang="es-EC" sz="3200" b="1" dirty="0" smtClean="0">
                <a:solidFill>
                  <a:srgbClr val="C00000"/>
                </a:solidFill>
              </a:rPr>
              <a:t>Seguridad</a:t>
            </a:r>
            <a:endParaRPr lang="es-EC" sz="3200" b="1" dirty="0">
              <a:solidFill>
                <a:srgbClr val="C00000"/>
              </a:solidFill>
            </a:endParaRPr>
          </a:p>
        </p:txBody>
      </p:sp>
      <p:graphicFrame>
        <p:nvGraphicFramePr>
          <p:cNvPr id="2" name="Marcador de contenido 1"/>
          <p:cNvGraphicFramePr>
            <a:graphicFrameLocks noGrp="1"/>
          </p:cNvGraphicFramePr>
          <p:nvPr>
            <p:ph sz="quarter" idx="13"/>
            <p:extLst>
              <p:ext uri="{D42A27DB-BD31-4B8C-83A1-F6EECF244321}">
                <p14:modId xmlns:p14="http://schemas.microsoft.com/office/powerpoint/2010/main" val="2835594517"/>
              </p:ext>
            </p:extLst>
          </p:nvPr>
        </p:nvGraphicFramePr>
        <p:xfrm>
          <a:off x="-168696" y="1052736"/>
          <a:ext cx="79928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Resultado de imagen para capacitacion al personal de una empre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385438"/>
            <a:ext cx="2448272" cy="2167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Resultado de imagen para atencion a los estudiant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0216" y="4221088"/>
            <a:ext cx="2857500" cy="1733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6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5084992" y="4914883"/>
            <a:ext cx="2088232" cy="864096"/>
          </a:xfrm>
          <a:prstGeom prst="ellipse">
            <a:avLst/>
          </a:prstGeom>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s-EC" b="1" dirty="0" smtClean="0"/>
              <a:t>Fiabilidad</a:t>
            </a:r>
            <a:endParaRPr lang="es-EC" b="1" dirty="0"/>
          </a:p>
        </p:txBody>
      </p:sp>
      <p:sp>
        <p:nvSpPr>
          <p:cNvPr id="5" name="Elipse 4"/>
          <p:cNvSpPr/>
          <p:nvPr/>
        </p:nvSpPr>
        <p:spPr>
          <a:xfrm>
            <a:off x="2604277" y="4590847"/>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t>1</a:t>
            </a:r>
          </a:p>
        </p:txBody>
      </p:sp>
      <p:sp>
        <p:nvSpPr>
          <p:cNvPr id="6" name="Elipse 5"/>
          <p:cNvSpPr/>
          <p:nvPr/>
        </p:nvSpPr>
        <p:spPr>
          <a:xfrm>
            <a:off x="4724952" y="3068960"/>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2</a:t>
            </a:r>
            <a:endParaRPr lang="es-EC" b="1" dirty="0" smtClean="0"/>
          </a:p>
        </p:txBody>
      </p:sp>
      <p:sp>
        <p:nvSpPr>
          <p:cNvPr id="7" name="Elipse 6"/>
          <p:cNvSpPr/>
          <p:nvPr/>
        </p:nvSpPr>
        <p:spPr>
          <a:xfrm>
            <a:off x="6813184" y="3068960"/>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3</a:t>
            </a:r>
            <a:endParaRPr lang="es-EC" b="1" dirty="0" smtClean="0"/>
          </a:p>
        </p:txBody>
      </p:sp>
      <p:sp>
        <p:nvSpPr>
          <p:cNvPr id="8" name="Elipse 7"/>
          <p:cNvSpPr/>
          <p:nvPr/>
        </p:nvSpPr>
        <p:spPr>
          <a:xfrm>
            <a:off x="9120336" y="4509120"/>
            <a:ext cx="720080"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t>4</a:t>
            </a:r>
            <a:endParaRPr lang="es-EC" b="1" dirty="0" smtClean="0"/>
          </a:p>
        </p:txBody>
      </p:sp>
      <p:cxnSp>
        <p:nvCxnSpPr>
          <p:cNvPr id="10" name="Conector recto de flecha 9"/>
          <p:cNvCxnSpPr>
            <a:stCxn id="4" idx="2"/>
            <a:endCxn id="5" idx="6"/>
          </p:cNvCxnSpPr>
          <p:nvPr/>
        </p:nvCxnSpPr>
        <p:spPr>
          <a:xfrm flipH="1" flipV="1">
            <a:off x="3324357" y="4914883"/>
            <a:ext cx="1760635"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4" idx="1"/>
            <a:endCxn id="6" idx="4"/>
          </p:cNvCxnSpPr>
          <p:nvPr/>
        </p:nvCxnSpPr>
        <p:spPr>
          <a:xfrm flipH="1" flipV="1">
            <a:off x="5084992" y="3717032"/>
            <a:ext cx="305814" cy="1324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4" idx="7"/>
            <a:endCxn id="7" idx="4"/>
          </p:cNvCxnSpPr>
          <p:nvPr/>
        </p:nvCxnSpPr>
        <p:spPr>
          <a:xfrm flipV="1">
            <a:off x="6867410" y="3717032"/>
            <a:ext cx="305814" cy="1324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4" idx="6"/>
            <a:endCxn id="8" idx="2"/>
          </p:cNvCxnSpPr>
          <p:nvPr/>
        </p:nvCxnSpPr>
        <p:spPr>
          <a:xfrm flipV="1">
            <a:off x="7173224" y="4833156"/>
            <a:ext cx="1947112" cy="51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983432" y="3068960"/>
            <a:ext cx="1980885" cy="1200329"/>
          </a:xfrm>
          <a:prstGeom prst="rect">
            <a:avLst/>
          </a:prstGeom>
          <a:noFill/>
        </p:spPr>
        <p:txBody>
          <a:bodyPr wrap="square" rtlCol="0">
            <a:spAutoFit/>
          </a:bodyPr>
          <a:lstStyle/>
          <a:p>
            <a:r>
              <a:rPr lang="es-EC" b="1" dirty="0" smtClean="0"/>
              <a:t>Considera que el horario de atención está acorde a sus necesidades</a:t>
            </a:r>
            <a:endParaRPr lang="es-EC" b="1" dirty="0"/>
          </a:p>
        </p:txBody>
      </p:sp>
      <p:sp>
        <p:nvSpPr>
          <p:cNvPr id="22" name="CuadroTexto 21"/>
          <p:cNvSpPr txBox="1"/>
          <p:nvPr/>
        </p:nvSpPr>
        <p:spPr>
          <a:xfrm>
            <a:off x="3500934" y="1297022"/>
            <a:ext cx="1980885" cy="1754326"/>
          </a:xfrm>
          <a:prstGeom prst="rect">
            <a:avLst/>
          </a:prstGeom>
          <a:noFill/>
        </p:spPr>
        <p:txBody>
          <a:bodyPr wrap="square" rtlCol="0">
            <a:spAutoFit/>
          </a:bodyPr>
          <a:lstStyle/>
          <a:p>
            <a:r>
              <a:rPr lang="es-EC" b="1" dirty="0" smtClean="0"/>
              <a:t>Usted siente que las personas encargadas a la atención de sus necesidades son las suficientes</a:t>
            </a:r>
            <a:endParaRPr lang="es-EC" b="1" dirty="0"/>
          </a:p>
        </p:txBody>
      </p:sp>
      <p:sp>
        <p:nvSpPr>
          <p:cNvPr id="23" name="CuadroTexto 22"/>
          <p:cNvSpPr txBox="1"/>
          <p:nvPr/>
        </p:nvSpPr>
        <p:spPr>
          <a:xfrm>
            <a:off x="7499491" y="1763049"/>
            <a:ext cx="1980885" cy="1477328"/>
          </a:xfrm>
          <a:prstGeom prst="rect">
            <a:avLst/>
          </a:prstGeom>
          <a:noFill/>
        </p:spPr>
        <p:txBody>
          <a:bodyPr wrap="square" rtlCol="0">
            <a:spAutoFit/>
          </a:bodyPr>
          <a:lstStyle/>
          <a:p>
            <a:r>
              <a:rPr lang="es-EC" b="1" dirty="0" smtClean="0"/>
              <a:t>La forma en que se transmite la información es clara y por medios adecuados</a:t>
            </a:r>
            <a:endParaRPr lang="es-EC" b="1" dirty="0"/>
          </a:p>
        </p:txBody>
      </p:sp>
      <p:sp>
        <p:nvSpPr>
          <p:cNvPr id="24" name="CuadroTexto 23"/>
          <p:cNvSpPr txBox="1"/>
          <p:nvPr/>
        </p:nvSpPr>
        <p:spPr>
          <a:xfrm>
            <a:off x="9659546" y="2754794"/>
            <a:ext cx="1980885" cy="1754326"/>
          </a:xfrm>
          <a:prstGeom prst="rect">
            <a:avLst/>
          </a:prstGeom>
          <a:noFill/>
        </p:spPr>
        <p:txBody>
          <a:bodyPr wrap="square" rtlCol="0">
            <a:spAutoFit/>
          </a:bodyPr>
          <a:lstStyle/>
          <a:p>
            <a:r>
              <a:rPr lang="es-EC" b="1" dirty="0" smtClean="0"/>
              <a:t>Usted puede identificar fácilmente al personal del servicio que requiere</a:t>
            </a:r>
            <a:endParaRPr lang="es-EC" b="1" dirty="0"/>
          </a:p>
        </p:txBody>
      </p:sp>
      <p:sp>
        <p:nvSpPr>
          <p:cNvPr id="25" name="Título 1"/>
          <p:cNvSpPr>
            <a:spLocks noGrp="1"/>
          </p:cNvSpPr>
          <p:nvPr>
            <p:ph type="title"/>
          </p:nvPr>
        </p:nvSpPr>
        <p:spPr>
          <a:xfrm>
            <a:off x="1584210" y="32329"/>
            <a:ext cx="10566400" cy="1143000"/>
          </a:xfrm>
        </p:spPr>
        <p:txBody>
          <a:bodyPr/>
          <a:lstStyle/>
          <a:p>
            <a:r>
              <a:rPr lang="es-EC" sz="3200" b="1" dirty="0" smtClean="0">
                <a:solidFill>
                  <a:srgbClr val="C00000"/>
                </a:solidFill>
              </a:rPr>
              <a:t>Empatía</a:t>
            </a:r>
            <a:endParaRPr lang="es-EC" sz="3200" b="1" dirty="0">
              <a:solidFill>
                <a:srgbClr val="C00000"/>
              </a:solidFill>
            </a:endParaRPr>
          </a:p>
        </p:txBody>
      </p:sp>
      <p:sp>
        <p:nvSpPr>
          <p:cNvPr id="17" name="5 CuadroTexto">
            <a:hlinkClick r:id="rId3" action="ppaction://hlinksldjump"/>
          </p:cNvPr>
          <p:cNvSpPr txBox="1"/>
          <p:nvPr/>
        </p:nvSpPr>
        <p:spPr>
          <a:xfrm>
            <a:off x="10344472" y="6309320"/>
            <a:ext cx="1429330" cy="2880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C" sz="1200" b="1" dirty="0" smtClean="0">
                <a:solidFill>
                  <a:schemeClr val="bg1"/>
                </a:solidFill>
              </a:rPr>
              <a:t>Menú Principal</a:t>
            </a:r>
            <a:endParaRPr lang="es-EC" sz="1200" b="1" dirty="0">
              <a:solidFill>
                <a:schemeClr val="bg1"/>
              </a:solidFill>
            </a:endParaRPr>
          </a:p>
        </p:txBody>
      </p:sp>
    </p:spTree>
    <p:extLst>
      <p:ext uri="{BB962C8B-B14F-4D97-AF65-F5344CB8AC3E}">
        <p14:creationId xmlns:p14="http://schemas.microsoft.com/office/powerpoint/2010/main" val="123158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620688"/>
            <a:ext cx="10566400" cy="1143000"/>
          </a:xfrm>
        </p:spPr>
        <p:txBody>
          <a:bodyPr/>
          <a:lstStyle/>
          <a:p>
            <a:r>
              <a:rPr lang="es-EC" sz="2800" b="1" dirty="0">
                <a:solidFill>
                  <a:srgbClr val="C00000"/>
                </a:solidFill>
                <a:latin typeface="+mn-lt"/>
                <a:ea typeface="+mn-ea"/>
                <a:cs typeface="+mn-cs"/>
              </a:rPr>
              <a:t>Análisis de </a:t>
            </a:r>
            <a:r>
              <a:rPr lang="es-EC" sz="2800" b="1" dirty="0" smtClean="0">
                <a:solidFill>
                  <a:srgbClr val="C00000"/>
                </a:solidFill>
                <a:latin typeface="+mn-lt"/>
                <a:ea typeface="+mn-ea"/>
                <a:cs typeface="+mn-cs"/>
              </a:rPr>
              <a:t>resultados </a:t>
            </a:r>
            <a:r>
              <a:rPr lang="es-EC" dirty="0" smtClean="0"/>
              <a:t/>
            </a:r>
            <a:br>
              <a:rPr lang="es-EC" dirty="0" smtClean="0"/>
            </a:br>
            <a:endParaRPr lang="es-EC" sz="2400" spc="30" dirty="0">
              <a:solidFill>
                <a:schemeClr val="tx2"/>
              </a:solidFill>
              <a:latin typeface="+mn-lt"/>
              <a:ea typeface="+mn-ea"/>
              <a:cs typeface="+mn-cs"/>
            </a:endParaRPr>
          </a:p>
        </p:txBody>
      </p:sp>
      <p:graphicFrame>
        <p:nvGraphicFramePr>
          <p:cNvPr id="9" name="Marcador de contenido 5"/>
          <p:cNvGraphicFramePr>
            <a:graphicFrameLocks noGrp="1"/>
          </p:cNvGraphicFramePr>
          <p:nvPr>
            <p:ph sz="quarter" idx="13"/>
            <p:extLst>
              <p:ext uri="{D42A27DB-BD31-4B8C-83A1-F6EECF244321}">
                <p14:modId xmlns:p14="http://schemas.microsoft.com/office/powerpoint/2010/main" val="2328416490"/>
              </p:ext>
            </p:extLst>
          </p:nvPr>
        </p:nvGraphicFramePr>
        <p:xfrm>
          <a:off x="6744072" y="1027136"/>
          <a:ext cx="4193285" cy="5307783"/>
        </p:xfrm>
        <a:graphic>
          <a:graphicData uri="http://schemas.openxmlformats.org/drawingml/2006/table">
            <a:tbl>
              <a:tblPr firstRow="1" bandRow="1">
                <a:tableStyleId>{BC89EF96-8CEA-46FF-86C4-4CE0E7609802}</a:tableStyleId>
              </a:tblPr>
              <a:tblGrid>
                <a:gridCol w="2697939"/>
                <a:gridCol w="1495346"/>
              </a:tblGrid>
              <a:tr h="119256">
                <a:tc>
                  <a:txBody>
                    <a:bodyPr/>
                    <a:lstStyle/>
                    <a:p>
                      <a:pPr algn="ctr"/>
                      <a:r>
                        <a:rPr lang="es-EC" sz="1600" b="1" dirty="0" smtClean="0"/>
                        <a:t>Universidad </a:t>
                      </a:r>
                      <a:endParaRPr lang="es-EC" sz="1600" b="1" dirty="0"/>
                    </a:p>
                  </a:txBody>
                  <a:tcPr/>
                </a:tc>
                <a:tc>
                  <a:txBody>
                    <a:bodyPr/>
                    <a:lstStyle/>
                    <a:p>
                      <a:pPr algn="ctr"/>
                      <a:r>
                        <a:rPr lang="es-EC" sz="1400" b="1" dirty="0" smtClean="0"/>
                        <a:t>Matriculados</a:t>
                      </a:r>
                      <a:r>
                        <a:rPr lang="es-EC" sz="1400" b="1" baseline="0" dirty="0" smtClean="0"/>
                        <a:t> 2014</a:t>
                      </a:r>
                      <a:endParaRPr lang="es-EC" sz="1400" b="1" dirty="0"/>
                    </a:p>
                  </a:txBody>
                  <a:tcPr/>
                </a:tc>
              </a:tr>
              <a:tr h="426437">
                <a:tc>
                  <a:txBody>
                    <a:bodyPr/>
                    <a:lstStyle/>
                    <a:p>
                      <a:r>
                        <a:rPr lang="es-EC" sz="1400" dirty="0" smtClean="0"/>
                        <a:t>Universidad Internacional del Ecuador</a:t>
                      </a:r>
                      <a:endParaRPr lang="es-EC" sz="1400" dirty="0"/>
                    </a:p>
                  </a:txBody>
                  <a:tcPr/>
                </a:tc>
                <a:tc>
                  <a:txBody>
                    <a:bodyPr/>
                    <a:lstStyle/>
                    <a:p>
                      <a:r>
                        <a:rPr lang="es-EC" sz="1400" kern="1200" dirty="0" smtClean="0">
                          <a:solidFill>
                            <a:schemeClr val="tx1"/>
                          </a:solidFill>
                          <a:effectLst/>
                          <a:latin typeface="+mn-lt"/>
                          <a:ea typeface="+mn-ea"/>
                          <a:cs typeface="+mn-cs"/>
                        </a:rPr>
                        <a:t>37</a:t>
                      </a:r>
                      <a:endParaRPr lang="es-EC" sz="1400" dirty="0"/>
                    </a:p>
                  </a:txBody>
                  <a:tcPr/>
                </a:tc>
              </a:tr>
              <a:tr h="253859">
                <a:tc>
                  <a:txBody>
                    <a:bodyPr/>
                    <a:lstStyle/>
                    <a:p>
                      <a:r>
                        <a:rPr lang="es-EC" sz="1400" dirty="0" smtClean="0"/>
                        <a:t>Universidad Metropolitana </a:t>
                      </a:r>
                      <a:endParaRPr lang="es-EC" sz="1400" dirty="0"/>
                    </a:p>
                  </a:txBody>
                  <a:tcPr/>
                </a:tc>
                <a:tc>
                  <a:txBody>
                    <a:bodyPr/>
                    <a:lstStyle/>
                    <a:p>
                      <a:r>
                        <a:rPr lang="es-EC" sz="1400" kern="1200" dirty="0" smtClean="0">
                          <a:solidFill>
                            <a:schemeClr val="tx1"/>
                          </a:solidFill>
                          <a:effectLst/>
                          <a:latin typeface="+mn-lt"/>
                          <a:ea typeface="+mn-ea"/>
                          <a:cs typeface="+mn-cs"/>
                        </a:rPr>
                        <a:t>37</a:t>
                      </a:r>
                      <a:endParaRPr lang="es-EC" sz="1400" dirty="0"/>
                    </a:p>
                  </a:txBody>
                  <a:tcPr/>
                </a:tc>
              </a:tr>
              <a:tr h="253859">
                <a:tc>
                  <a:txBody>
                    <a:bodyPr/>
                    <a:lstStyle/>
                    <a:p>
                      <a:r>
                        <a:rPr lang="es-EC" sz="1400" kern="1200" dirty="0" smtClean="0">
                          <a:solidFill>
                            <a:schemeClr val="tx1"/>
                          </a:solidFill>
                          <a:effectLst/>
                          <a:latin typeface="+mn-lt"/>
                          <a:ea typeface="+mn-ea"/>
                          <a:cs typeface="+mn-cs"/>
                        </a:rPr>
                        <a:t>Universidad Tecnológica Israel </a:t>
                      </a:r>
                      <a:endParaRPr lang="es-EC" sz="1400" dirty="0"/>
                    </a:p>
                  </a:txBody>
                  <a:tcPr/>
                </a:tc>
                <a:tc>
                  <a:txBody>
                    <a:bodyPr/>
                    <a:lstStyle/>
                    <a:p>
                      <a:r>
                        <a:rPr lang="es-EC" sz="1400" kern="1200" dirty="0" smtClean="0">
                          <a:solidFill>
                            <a:schemeClr val="tx1"/>
                          </a:solidFill>
                          <a:effectLst/>
                          <a:latin typeface="+mn-lt"/>
                          <a:ea typeface="+mn-ea"/>
                          <a:cs typeface="+mn-cs"/>
                        </a:rPr>
                        <a:t>32</a:t>
                      </a:r>
                      <a:endParaRPr lang="es-EC" sz="1400" dirty="0"/>
                    </a:p>
                  </a:txBody>
                  <a:tcPr/>
                </a:tc>
              </a:tr>
              <a:tr h="353076">
                <a:tc>
                  <a:txBody>
                    <a:bodyPr/>
                    <a:lstStyle/>
                    <a:p>
                      <a:r>
                        <a:rPr lang="es-EC" sz="1400" kern="1200" dirty="0" smtClean="0">
                          <a:solidFill>
                            <a:schemeClr val="tx1"/>
                          </a:solidFill>
                          <a:effectLst/>
                          <a:latin typeface="+mn-lt"/>
                          <a:ea typeface="+mn-ea"/>
                          <a:cs typeface="+mn-cs"/>
                        </a:rPr>
                        <a:t>Universidad Tecnológica Indoamérica</a:t>
                      </a:r>
                      <a:endParaRPr lang="es-EC" sz="1400" dirty="0"/>
                    </a:p>
                  </a:txBody>
                  <a:tcPr/>
                </a:tc>
                <a:tc>
                  <a:txBody>
                    <a:bodyPr/>
                    <a:lstStyle/>
                    <a:p>
                      <a:r>
                        <a:rPr lang="es-EC" sz="1400" kern="1200" dirty="0" smtClean="0">
                          <a:solidFill>
                            <a:schemeClr val="tx1"/>
                          </a:solidFill>
                          <a:effectLst/>
                          <a:latin typeface="+mn-lt"/>
                          <a:ea typeface="+mn-ea"/>
                          <a:cs typeface="+mn-cs"/>
                        </a:rPr>
                        <a:t>34</a:t>
                      </a:r>
                      <a:endParaRPr lang="es-EC" sz="1400" dirty="0"/>
                    </a:p>
                  </a:txBody>
                  <a:tcPr/>
                </a:tc>
              </a:tr>
              <a:tr h="431561">
                <a:tc>
                  <a:txBody>
                    <a:bodyPr/>
                    <a:lstStyle/>
                    <a:p>
                      <a:r>
                        <a:rPr lang="es-EC" sz="1400" kern="1200" dirty="0" smtClean="0">
                          <a:solidFill>
                            <a:schemeClr val="tx1"/>
                          </a:solidFill>
                          <a:effectLst/>
                          <a:latin typeface="+mn-lt"/>
                          <a:ea typeface="+mn-ea"/>
                          <a:cs typeface="+mn-cs"/>
                        </a:rPr>
                        <a:t>Universidad Particular Internacional SEK</a:t>
                      </a:r>
                      <a:endParaRPr lang="es-EC" sz="1400" dirty="0"/>
                    </a:p>
                  </a:txBody>
                  <a:tcPr/>
                </a:tc>
                <a:tc>
                  <a:txBody>
                    <a:bodyPr/>
                    <a:lstStyle/>
                    <a:p>
                      <a:r>
                        <a:rPr lang="es-EC" sz="1400" kern="1200" dirty="0" smtClean="0">
                          <a:solidFill>
                            <a:schemeClr val="tx1"/>
                          </a:solidFill>
                          <a:effectLst/>
                          <a:latin typeface="+mn-lt"/>
                          <a:ea typeface="+mn-ea"/>
                          <a:cs typeface="+mn-cs"/>
                        </a:rPr>
                        <a:t>34</a:t>
                      </a:r>
                      <a:endParaRPr lang="es-EC" sz="1400" dirty="0"/>
                    </a:p>
                  </a:txBody>
                  <a:tcPr/>
                </a:tc>
              </a:tr>
              <a:tr h="353076">
                <a:tc>
                  <a:txBody>
                    <a:bodyPr/>
                    <a:lstStyle/>
                    <a:p>
                      <a:r>
                        <a:rPr lang="es-EC" sz="1400" kern="1200" dirty="0" smtClean="0">
                          <a:solidFill>
                            <a:schemeClr val="tx1"/>
                          </a:solidFill>
                          <a:effectLst/>
                          <a:latin typeface="+mn-lt"/>
                          <a:ea typeface="+mn-ea"/>
                          <a:cs typeface="+mn-cs"/>
                        </a:rPr>
                        <a:t>Universidad de los Hemisferios</a:t>
                      </a:r>
                      <a:endParaRPr lang="es-EC" sz="1400" dirty="0"/>
                    </a:p>
                  </a:txBody>
                  <a:tcPr/>
                </a:tc>
                <a:tc>
                  <a:txBody>
                    <a:bodyPr/>
                    <a:lstStyle/>
                    <a:p>
                      <a:r>
                        <a:rPr lang="es-EC" sz="1400" kern="1200" dirty="0" smtClean="0">
                          <a:solidFill>
                            <a:schemeClr val="tx1"/>
                          </a:solidFill>
                          <a:effectLst/>
                          <a:latin typeface="+mn-lt"/>
                          <a:ea typeface="+mn-ea"/>
                          <a:cs typeface="+mn-cs"/>
                        </a:rPr>
                        <a:t>30</a:t>
                      </a:r>
                      <a:endParaRPr lang="es-EC" sz="1400" dirty="0"/>
                    </a:p>
                  </a:txBody>
                  <a:tcPr/>
                </a:tc>
              </a:tr>
              <a:tr h="431561">
                <a:tc>
                  <a:txBody>
                    <a:bodyPr/>
                    <a:lstStyle/>
                    <a:p>
                      <a:r>
                        <a:rPr lang="es-EC" sz="1400" kern="1200" dirty="0" smtClean="0">
                          <a:solidFill>
                            <a:schemeClr val="tx1"/>
                          </a:solidFill>
                          <a:effectLst/>
                          <a:latin typeface="+mn-lt"/>
                          <a:ea typeface="+mn-ea"/>
                          <a:cs typeface="+mn-cs"/>
                        </a:rPr>
                        <a:t>Universidad Iberoamericana del Ecuador </a:t>
                      </a:r>
                      <a:endParaRPr lang="es-EC" sz="1400" dirty="0"/>
                    </a:p>
                  </a:txBody>
                  <a:tcPr/>
                </a:tc>
                <a:tc>
                  <a:txBody>
                    <a:bodyPr/>
                    <a:lstStyle/>
                    <a:p>
                      <a:r>
                        <a:rPr lang="es-EC" sz="1400" kern="1200" dirty="0" smtClean="0">
                          <a:solidFill>
                            <a:schemeClr val="tx1"/>
                          </a:solidFill>
                          <a:effectLst/>
                          <a:latin typeface="+mn-lt"/>
                          <a:ea typeface="+mn-ea"/>
                          <a:cs typeface="+mn-cs"/>
                        </a:rPr>
                        <a:t>32</a:t>
                      </a:r>
                      <a:endParaRPr lang="es-EC" sz="1400" dirty="0"/>
                    </a:p>
                  </a:txBody>
                  <a:tcPr/>
                </a:tc>
              </a:tr>
              <a:tr h="431561">
                <a:tc>
                  <a:txBody>
                    <a:bodyPr/>
                    <a:lstStyle/>
                    <a:p>
                      <a:r>
                        <a:rPr lang="es-EC" sz="1400" kern="1200" dirty="0" smtClean="0">
                          <a:solidFill>
                            <a:schemeClr val="tx1"/>
                          </a:solidFill>
                          <a:effectLst/>
                          <a:latin typeface="+mn-lt"/>
                          <a:ea typeface="+mn-ea"/>
                          <a:cs typeface="+mn-cs"/>
                        </a:rPr>
                        <a:t>Universidad de Especialidades Turísticas</a:t>
                      </a:r>
                      <a:endParaRPr lang="es-EC" sz="1400" dirty="0"/>
                    </a:p>
                  </a:txBody>
                  <a:tcPr/>
                </a:tc>
                <a:tc>
                  <a:txBody>
                    <a:bodyPr/>
                    <a:lstStyle/>
                    <a:p>
                      <a:r>
                        <a:rPr lang="es-EC" sz="1400" kern="1200" dirty="0" smtClean="0">
                          <a:solidFill>
                            <a:schemeClr val="tx1"/>
                          </a:solidFill>
                          <a:effectLst/>
                          <a:latin typeface="+mn-lt"/>
                          <a:ea typeface="+mn-ea"/>
                          <a:cs typeface="+mn-cs"/>
                        </a:rPr>
                        <a:t>30</a:t>
                      </a:r>
                      <a:endParaRPr lang="es-EC" sz="1400" dirty="0"/>
                    </a:p>
                  </a:txBody>
                  <a:tcPr/>
                </a:tc>
              </a:tr>
              <a:tr h="431561">
                <a:tc>
                  <a:txBody>
                    <a:bodyPr/>
                    <a:lstStyle/>
                    <a:p>
                      <a:r>
                        <a:rPr lang="es-EC" sz="1400" kern="1200" dirty="0" smtClean="0">
                          <a:solidFill>
                            <a:schemeClr val="tx1"/>
                          </a:solidFill>
                          <a:effectLst/>
                          <a:latin typeface="+mn-lt"/>
                          <a:ea typeface="+mn-ea"/>
                          <a:cs typeface="+mn-cs"/>
                        </a:rPr>
                        <a:t>Universidad del Pacifico Escuela de Negocios</a:t>
                      </a:r>
                      <a:endParaRPr lang="es-EC" sz="1400" dirty="0"/>
                    </a:p>
                  </a:txBody>
                  <a:tcPr/>
                </a:tc>
                <a:tc>
                  <a:txBody>
                    <a:bodyPr/>
                    <a:lstStyle/>
                    <a:p>
                      <a:r>
                        <a:rPr lang="es-EC" sz="1400" kern="1200" dirty="0" smtClean="0">
                          <a:solidFill>
                            <a:schemeClr val="tx1"/>
                          </a:solidFill>
                          <a:effectLst/>
                          <a:latin typeface="+mn-lt"/>
                          <a:ea typeface="+mn-ea"/>
                          <a:cs typeface="+mn-cs"/>
                        </a:rPr>
                        <a:t>31</a:t>
                      </a:r>
                      <a:endParaRPr lang="es-EC" sz="1400" dirty="0"/>
                    </a:p>
                  </a:txBody>
                  <a:tcPr/>
                </a:tc>
              </a:tr>
              <a:tr h="426437">
                <a:tc>
                  <a:txBody>
                    <a:bodyPr/>
                    <a:lstStyle/>
                    <a:p>
                      <a:r>
                        <a:rPr lang="es-EC" sz="1400" kern="1200" dirty="0" smtClean="0">
                          <a:solidFill>
                            <a:schemeClr val="tx1"/>
                          </a:solidFill>
                          <a:effectLst/>
                          <a:latin typeface="+mn-lt"/>
                          <a:ea typeface="+mn-ea"/>
                          <a:cs typeface="+mn-cs"/>
                        </a:rPr>
                        <a:t>Universidad Tecnológica Equinoccial </a:t>
                      </a:r>
                      <a:endParaRPr lang="es-EC" sz="1400" dirty="0"/>
                    </a:p>
                  </a:txBody>
                  <a:tcPr/>
                </a:tc>
                <a:tc>
                  <a:txBody>
                    <a:bodyPr/>
                    <a:lstStyle/>
                    <a:p>
                      <a:r>
                        <a:rPr lang="es-EC" sz="1400" kern="1200" dirty="0" smtClean="0">
                          <a:solidFill>
                            <a:schemeClr val="tx1"/>
                          </a:solidFill>
                          <a:effectLst/>
                          <a:latin typeface="+mn-lt"/>
                          <a:ea typeface="+mn-ea"/>
                          <a:cs typeface="+mn-cs"/>
                        </a:rPr>
                        <a:t>157</a:t>
                      </a:r>
                      <a:endParaRPr lang="es-EC" sz="1400" dirty="0"/>
                    </a:p>
                  </a:txBody>
                  <a:tcPr/>
                </a:tc>
              </a:tr>
              <a:tr h="426437">
                <a:tc>
                  <a:txBody>
                    <a:bodyPr/>
                    <a:lstStyle/>
                    <a:p>
                      <a:r>
                        <a:rPr lang="es-EC" sz="1400" kern="1200" dirty="0" smtClean="0">
                          <a:solidFill>
                            <a:schemeClr val="tx1"/>
                          </a:solidFill>
                          <a:effectLst/>
                          <a:latin typeface="+mn-lt"/>
                          <a:ea typeface="+mn-ea"/>
                          <a:cs typeface="+mn-cs"/>
                        </a:rPr>
                        <a:t>Universidad Politécnica Salesiana</a:t>
                      </a:r>
                      <a:endParaRPr lang="es-EC" sz="1400" dirty="0"/>
                    </a:p>
                  </a:txBody>
                  <a:tcPr/>
                </a:tc>
                <a:tc>
                  <a:txBody>
                    <a:bodyPr/>
                    <a:lstStyle/>
                    <a:p>
                      <a:r>
                        <a:rPr lang="es-EC" sz="1400" kern="1200" dirty="0" smtClean="0">
                          <a:solidFill>
                            <a:schemeClr val="tx1"/>
                          </a:solidFill>
                          <a:effectLst/>
                          <a:latin typeface="+mn-lt"/>
                          <a:ea typeface="+mn-ea"/>
                          <a:cs typeface="+mn-cs"/>
                        </a:rPr>
                        <a:t>130</a:t>
                      </a:r>
                      <a:endParaRPr lang="es-EC" sz="1400" dirty="0"/>
                    </a:p>
                  </a:txBody>
                  <a:tcPr/>
                </a:tc>
              </a:tr>
              <a:tr h="253859">
                <a:tc>
                  <a:txBody>
                    <a:bodyPr/>
                    <a:lstStyle/>
                    <a:p>
                      <a:r>
                        <a:rPr lang="es-EC" sz="1400" b="1" dirty="0" smtClean="0"/>
                        <a:t>TOTAL</a:t>
                      </a:r>
                      <a:endParaRPr lang="es-EC" sz="1400" b="1" dirty="0"/>
                    </a:p>
                  </a:txBody>
                  <a:tcPr/>
                </a:tc>
                <a:tc>
                  <a:txBody>
                    <a:bodyPr/>
                    <a:lstStyle/>
                    <a:p>
                      <a:r>
                        <a:rPr lang="es-EC" sz="1400" b="1" kern="1200" dirty="0" smtClean="0">
                          <a:solidFill>
                            <a:schemeClr val="tx1"/>
                          </a:solidFill>
                          <a:effectLst/>
                          <a:latin typeface="+mn-lt"/>
                          <a:ea typeface="+mn-ea"/>
                          <a:cs typeface="+mn-cs"/>
                        </a:rPr>
                        <a:t>584</a:t>
                      </a:r>
                      <a:endParaRPr lang="es-EC" sz="1400" dirty="0"/>
                    </a:p>
                  </a:txBody>
                  <a:tcPr/>
                </a:tc>
              </a:tr>
            </a:tbl>
          </a:graphicData>
        </a:graphic>
      </p:graphicFrame>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2348880"/>
            <a:ext cx="3670316" cy="2664296"/>
          </a:xfrm>
          <a:prstGeom prst="rect">
            <a:avLst/>
          </a:prstGeom>
          <a:ln>
            <a:noFill/>
          </a:ln>
          <a:effectLst>
            <a:softEdge rad="112500"/>
          </a:effectLst>
        </p:spPr>
      </p:pic>
      <p:sp>
        <p:nvSpPr>
          <p:cNvPr id="5" name="CuadroTexto 4"/>
          <p:cNvSpPr txBox="1"/>
          <p:nvPr/>
        </p:nvSpPr>
        <p:spPr>
          <a:xfrm>
            <a:off x="4511824" y="235967"/>
            <a:ext cx="3168352" cy="769441"/>
          </a:xfrm>
          <a:prstGeom prst="rect">
            <a:avLst/>
          </a:prstGeom>
          <a:noFill/>
        </p:spPr>
        <p:txBody>
          <a:bodyPr wrap="square" rtlCol="0">
            <a:spAutoFit/>
          </a:bodyPr>
          <a:lstStyle/>
          <a:p>
            <a:r>
              <a:rPr lang="es-EC"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CAPÍTULO IV</a:t>
            </a:r>
            <a:endParaRPr lang="es-EC"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6591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75" y="1907759"/>
            <a:ext cx="5860305" cy="3528392"/>
          </a:xfrm>
          <a:prstGeom prst="rect">
            <a:avLst/>
          </a:prstGeom>
          <a:ln w="228600" cap="sq" cmpd="thickThin">
            <a:solidFill>
              <a:srgbClr val="000000"/>
            </a:solidFill>
            <a:prstDash val="solid"/>
            <a:miter lim="800000"/>
          </a:ln>
          <a:effectLst>
            <a:innerShdw blurRad="76200">
              <a:srgbClr val="000000"/>
            </a:innerShdw>
          </a:effectLst>
        </p:spPr>
      </p:pic>
      <p:pic>
        <p:nvPicPr>
          <p:cNvPr id="1026" name="Picture 2" descr="Resultado de imagen para comunicación so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598" y="359792"/>
            <a:ext cx="209546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n para administracion de empresas caricatur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856" y="2159792"/>
            <a:ext cx="1680017" cy="1680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487488" y="548680"/>
            <a:ext cx="5328592" cy="738336"/>
          </a:xfrm>
        </p:spPr>
        <p:txBody>
          <a:bodyPr/>
          <a:lstStyle/>
          <a:p>
            <a:r>
              <a:rPr lang="es-EC" sz="3200" b="1" dirty="0" smtClean="0">
                <a:solidFill>
                  <a:srgbClr val="C00000"/>
                </a:solidFill>
              </a:rPr>
              <a:t>CARRERAS</a:t>
            </a:r>
            <a:endParaRPr lang="es-EC" sz="3200" b="1" dirty="0">
              <a:solidFill>
                <a:srgbClr val="C00000"/>
              </a:solidFill>
            </a:endParaRPr>
          </a:p>
        </p:txBody>
      </p:sp>
      <p:pic>
        <p:nvPicPr>
          <p:cNvPr id="1030" name="Picture 6" descr="Resultado de imagen para contabilidad y auditor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2787" y="2435498"/>
            <a:ext cx="1856542" cy="1236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Resultado de imagen para arquitectu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2787" y="3675241"/>
            <a:ext cx="1960951" cy="1470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Resultado de imagen para diseño grafic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1757" y="4146509"/>
            <a:ext cx="1636399" cy="1284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0169" y="5189190"/>
            <a:ext cx="1943093" cy="1088132"/>
          </a:xfrm>
          <a:prstGeom prst="rect">
            <a:avLst/>
          </a:prstGeom>
          <a:ln>
            <a:noFill/>
          </a:ln>
          <a:effectLst>
            <a:softEdge rad="112500"/>
          </a:effectLst>
        </p:spPr>
      </p:pic>
    </p:spTree>
    <p:extLst>
      <p:ext uri="{BB962C8B-B14F-4D97-AF65-F5344CB8AC3E}">
        <p14:creationId xmlns:p14="http://schemas.microsoft.com/office/powerpoint/2010/main" val="29968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2800" y="274638"/>
            <a:ext cx="10566400" cy="1143000"/>
          </a:xfrm>
        </p:spPr>
        <p:txBody>
          <a:bodyPr/>
          <a:lstStyle/>
          <a:p>
            <a:r>
              <a:rPr lang="es-EC" sz="2800" b="1" dirty="0">
                <a:solidFill>
                  <a:srgbClr val="C00000"/>
                </a:solidFill>
                <a:latin typeface="+mn-lt"/>
                <a:ea typeface="+mn-ea"/>
                <a:cs typeface="+mn-cs"/>
              </a:rPr>
              <a:t>Análisis de resultados </a:t>
            </a:r>
            <a:r>
              <a:rPr lang="es-EC" dirty="0"/>
              <a:t/>
            </a:r>
            <a:br>
              <a:rPr lang="es-EC" dirty="0"/>
            </a:br>
            <a:r>
              <a:rPr lang="es-EC" sz="2400" spc="30" dirty="0" smtClean="0">
                <a:solidFill>
                  <a:schemeClr val="tx2"/>
                </a:solidFill>
                <a:latin typeface="+mn-lt"/>
                <a:ea typeface="+mn-ea"/>
                <a:cs typeface="+mn-cs"/>
              </a:rPr>
              <a:t>aplicación del modelo servperf</a:t>
            </a:r>
            <a:endParaRPr lang="es-EC" sz="2400" spc="30" dirty="0">
              <a:solidFill>
                <a:schemeClr val="tx2"/>
              </a:solidFill>
              <a:latin typeface="+mn-lt"/>
              <a:ea typeface="+mn-ea"/>
              <a:cs typeface="+mn-cs"/>
            </a:endParaRPr>
          </a:p>
        </p:txBody>
      </p:sp>
      <p:graphicFrame>
        <p:nvGraphicFramePr>
          <p:cNvPr id="11" name="Marcador de contenido 10"/>
          <p:cNvGraphicFramePr>
            <a:graphicFrameLocks noGrp="1"/>
          </p:cNvGraphicFramePr>
          <p:nvPr>
            <p:ph sz="quarter" idx="13"/>
            <p:extLst>
              <p:ext uri="{D42A27DB-BD31-4B8C-83A1-F6EECF244321}">
                <p14:modId xmlns:p14="http://schemas.microsoft.com/office/powerpoint/2010/main" val="3649874479"/>
              </p:ext>
            </p:extLst>
          </p:nvPr>
        </p:nvGraphicFramePr>
        <p:xfrm>
          <a:off x="603472" y="2285282"/>
          <a:ext cx="5427216" cy="2595880"/>
        </p:xfrm>
        <a:graphic>
          <a:graphicData uri="http://schemas.openxmlformats.org/drawingml/2006/table">
            <a:tbl>
              <a:tblPr firstRow="1" bandRow="1">
                <a:tableStyleId>{3B4B98B0-60AC-42C2-AFA5-B58CD77FA1E5}</a:tableStyleId>
              </a:tblPr>
              <a:tblGrid>
                <a:gridCol w="2641600"/>
                <a:gridCol w="841400"/>
                <a:gridCol w="1008112"/>
                <a:gridCol w="936104"/>
              </a:tblGrid>
              <a:tr h="370840">
                <a:tc>
                  <a:txBody>
                    <a:bodyPr/>
                    <a:lstStyle/>
                    <a:p>
                      <a:r>
                        <a:rPr lang="es-EC" b="1" dirty="0" smtClean="0"/>
                        <a:t>Dimensiones</a:t>
                      </a:r>
                      <a:endParaRPr lang="es-EC" b="1" dirty="0"/>
                    </a:p>
                  </a:txBody>
                  <a:tcPr/>
                </a:tc>
                <a:tc>
                  <a:txBody>
                    <a:bodyPr/>
                    <a:lstStyle/>
                    <a:p>
                      <a:r>
                        <a:rPr lang="es-EC" b="1" dirty="0" smtClean="0"/>
                        <a:t>Mínimo</a:t>
                      </a:r>
                      <a:endParaRPr lang="es-EC" b="1" dirty="0"/>
                    </a:p>
                  </a:txBody>
                  <a:tcPr/>
                </a:tc>
                <a:tc>
                  <a:txBody>
                    <a:bodyPr/>
                    <a:lstStyle/>
                    <a:p>
                      <a:r>
                        <a:rPr lang="es-EC" b="1" dirty="0" smtClean="0"/>
                        <a:t>Máximo</a:t>
                      </a:r>
                      <a:endParaRPr lang="es-EC" b="1" dirty="0"/>
                    </a:p>
                  </a:txBody>
                  <a:tcPr/>
                </a:tc>
                <a:tc>
                  <a:txBody>
                    <a:bodyPr/>
                    <a:lstStyle/>
                    <a:p>
                      <a:r>
                        <a:rPr lang="es-EC" b="1" dirty="0" smtClean="0"/>
                        <a:t>Media</a:t>
                      </a:r>
                      <a:endParaRPr lang="es-EC" b="1" dirty="0"/>
                    </a:p>
                  </a:txBody>
                  <a:tcPr/>
                </a:tc>
              </a:tr>
              <a:tr h="370840">
                <a:tc>
                  <a:txBody>
                    <a:bodyPr/>
                    <a:lstStyle/>
                    <a:p>
                      <a:r>
                        <a:rPr lang="es-EC" dirty="0" smtClean="0"/>
                        <a:t>Tangibilidad</a:t>
                      </a:r>
                      <a:endParaRPr lang="es-EC" dirty="0"/>
                    </a:p>
                  </a:txBody>
                  <a:tcPr/>
                </a:tc>
                <a:tc>
                  <a:txBody>
                    <a:bodyPr/>
                    <a:lstStyle/>
                    <a:p>
                      <a:r>
                        <a:rPr lang="es-EC" dirty="0" smtClean="0"/>
                        <a:t>1</a:t>
                      </a:r>
                    </a:p>
                  </a:txBody>
                  <a:tcPr/>
                </a:tc>
                <a:tc>
                  <a:txBody>
                    <a:bodyPr/>
                    <a:lstStyle/>
                    <a:p>
                      <a:r>
                        <a:rPr lang="es-EC" dirty="0" smtClean="0"/>
                        <a:t>5</a:t>
                      </a:r>
                      <a:endParaRPr lang="es-EC" dirty="0"/>
                    </a:p>
                  </a:txBody>
                  <a:tcPr/>
                </a:tc>
                <a:tc>
                  <a:txBody>
                    <a:bodyPr/>
                    <a:lstStyle/>
                    <a:p>
                      <a:r>
                        <a:rPr lang="es-EC" dirty="0" smtClean="0"/>
                        <a:t>3,60</a:t>
                      </a:r>
                      <a:endParaRPr lang="es-EC" dirty="0"/>
                    </a:p>
                  </a:txBody>
                  <a:tcPr/>
                </a:tc>
              </a:tr>
              <a:tr h="370840">
                <a:tc>
                  <a:txBody>
                    <a:bodyPr/>
                    <a:lstStyle/>
                    <a:p>
                      <a:r>
                        <a:rPr lang="es-EC" dirty="0" smtClean="0"/>
                        <a:t>Fiabilidad</a:t>
                      </a:r>
                      <a:endParaRPr lang="es-EC" dirty="0"/>
                    </a:p>
                  </a:txBody>
                  <a:tcPr/>
                </a:tc>
                <a:tc>
                  <a:txBody>
                    <a:bodyPr/>
                    <a:lstStyle/>
                    <a:p>
                      <a:r>
                        <a:rPr lang="es-EC" dirty="0" smtClean="0"/>
                        <a:t>1</a:t>
                      </a:r>
                      <a:endParaRPr lang="es-EC" dirty="0"/>
                    </a:p>
                  </a:txBody>
                  <a:tcPr/>
                </a:tc>
                <a:tc>
                  <a:txBody>
                    <a:bodyPr/>
                    <a:lstStyle/>
                    <a:p>
                      <a:r>
                        <a:rPr lang="es-EC" dirty="0" smtClean="0"/>
                        <a:t>5</a:t>
                      </a:r>
                      <a:endParaRPr lang="es-EC" dirty="0"/>
                    </a:p>
                  </a:txBody>
                  <a:tcPr/>
                </a:tc>
                <a:tc>
                  <a:txBody>
                    <a:bodyPr/>
                    <a:lstStyle/>
                    <a:p>
                      <a:r>
                        <a:rPr lang="es-EC" dirty="0" smtClean="0"/>
                        <a:t>3,46</a:t>
                      </a:r>
                      <a:endParaRPr lang="es-EC" dirty="0"/>
                    </a:p>
                  </a:txBody>
                  <a:tcPr/>
                </a:tc>
              </a:tr>
              <a:tr h="370840">
                <a:tc>
                  <a:txBody>
                    <a:bodyPr/>
                    <a:lstStyle/>
                    <a:p>
                      <a:r>
                        <a:rPr lang="es-EC" dirty="0" smtClean="0"/>
                        <a:t>Capacidad de respuesta</a:t>
                      </a:r>
                      <a:endParaRPr lang="es-EC" dirty="0"/>
                    </a:p>
                  </a:txBody>
                  <a:tcPr/>
                </a:tc>
                <a:tc>
                  <a:txBody>
                    <a:bodyPr/>
                    <a:lstStyle/>
                    <a:p>
                      <a:r>
                        <a:rPr lang="es-EC" dirty="0" smtClean="0"/>
                        <a:t>1</a:t>
                      </a:r>
                      <a:endParaRPr lang="es-EC" dirty="0"/>
                    </a:p>
                  </a:txBody>
                  <a:tcPr/>
                </a:tc>
                <a:tc>
                  <a:txBody>
                    <a:bodyPr/>
                    <a:lstStyle/>
                    <a:p>
                      <a:r>
                        <a:rPr lang="es-EC" dirty="0" smtClean="0"/>
                        <a:t>5</a:t>
                      </a:r>
                      <a:endParaRPr lang="es-EC" dirty="0"/>
                    </a:p>
                  </a:txBody>
                  <a:tcPr/>
                </a:tc>
                <a:tc>
                  <a:txBody>
                    <a:bodyPr/>
                    <a:lstStyle/>
                    <a:p>
                      <a:r>
                        <a:rPr lang="es-EC" dirty="0" smtClean="0"/>
                        <a:t>3,45</a:t>
                      </a:r>
                      <a:endParaRPr lang="es-EC" dirty="0"/>
                    </a:p>
                  </a:txBody>
                  <a:tcPr/>
                </a:tc>
              </a:tr>
              <a:tr h="370840">
                <a:tc>
                  <a:txBody>
                    <a:bodyPr/>
                    <a:lstStyle/>
                    <a:p>
                      <a:r>
                        <a:rPr lang="es-EC" dirty="0" smtClean="0"/>
                        <a:t>Seguridad</a:t>
                      </a:r>
                      <a:endParaRPr lang="es-EC" dirty="0"/>
                    </a:p>
                  </a:txBody>
                  <a:tcPr/>
                </a:tc>
                <a:tc>
                  <a:txBody>
                    <a:bodyPr/>
                    <a:lstStyle/>
                    <a:p>
                      <a:r>
                        <a:rPr lang="es-EC" dirty="0" smtClean="0"/>
                        <a:t>1</a:t>
                      </a:r>
                      <a:endParaRPr lang="es-EC" dirty="0"/>
                    </a:p>
                  </a:txBody>
                  <a:tcPr/>
                </a:tc>
                <a:tc>
                  <a:txBody>
                    <a:bodyPr/>
                    <a:lstStyle/>
                    <a:p>
                      <a:r>
                        <a:rPr lang="es-EC" dirty="0" smtClean="0"/>
                        <a:t>5</a:t>
                      </a:r>
                      <a:endParaRPr lang="es-EC" dirty="0"/>
                    </a:p>
                  </a:txBody>
                  <a:tcPr/>
                </a:tc>
                <a:tc>
                  <a:txBody>
                    <a:bodyPr/>
                    <a:lstStyle/>
                    <a:p>
                      <a:r>
                        <a:rPr lang="es-EC" dirty="0" smtClean="0"/>
                        <a:t>3,48</a:t>
                      </a:r>
                      <a:endParaRPr lang="es-EC" dirty="0"/>
                    </a:p>
                  </a:txBody>
                  <a:tcPr/>
                </a:tc>
              </a:tr>
              <a:tr h="370840">
                <a:tc>
                  <a:txBody>
                    <a:bodyPr/>
                    <a:lstStyle/>
                    <a:p>
                      <a:r>
                        <a:rPr lang="es-EC" dirty="0" smtClean="0"/>
                        <a:t>Empatía</a:t>
                      </a:r>
                      <a:endParaRPr lang="es-EC" dirty="0"/>
                    </a:p>
                  </a:txBody>
                  <a:tcPr/>
                </a:tc>
                <a:tc>
                  <a:txBody>
                    <a:bodyPr/>
                    <a:lstStyle/>
                    <a:p>
                      <a:r>
                        <a:rPr lang="es-EC" dirty="0" smtClean="0"/>
                        <a:t>1</a:t>
                      </a:r>
                      <a:endParaRPr lang="es-EC" dirty="0"/>
                    </a:p>
                  </a:txBody>
                  <a:tcPr/>
                </a:tc>
                <a:tc>
                  <a:txBody>
                    <a:bodyPr/>
                    <a:lstStyle/>
                    <a:p>
                      <a:r>
                        <a:rPr lang="es-EC" dirty="0" smtClean="0"/>
                        <a:t>5</a:t>
                      </a:r>
                      <a:endParaRPr lang="es-EC" dirty="0"/>
                    </a:p>
                  </a:txBody>
                  <a:tcPr/>
                </a:tc>
                <a:tc>
                  <a:txBody>
                    <a:bodyPr/>
                    <a:lstStyle/>
                    <a:p>
                      <a:r>
                        <a:rPr lang="es-EC" dirty="0" smtClean="0"/>
                        <a:t>3,61</a:t>
                      </a:r>
                    </a:p>
                  </a:txBody>
                  <a:tcPr/>
                </a:tc>
              </a:tr>
              <a:tr h="370840">
                <a:tc>
                  <a:txBody>
                    <a:bodyPr/>
                    <a:lstStyle/>
                    <a:p>
                      <a:pPr algn="r"/>
                      <a:r>
                        <a:rPr lang="es-EC" dirty="0" smtClean="0"/>
                        <a:t>Total</a:t>
                      </a:r>
                      <a:endParaRPr lang="es-EC" dirty="0"/>
                    </a:p>
                  </a:txBody>
                  <a:tcPr/>
                </a:tc>
                <a:tc gridSpan="3">
                  <a:txBody>
                    <a:bodyPr/>
                    <a:lstStyle/>
                    <a:p>
                      <a:pPr algn="r"/>
                      <a:r>
                        <a:rPr lang="es-EC" dirty="0" smtClean="0"/>
                        <a:t>3,51</a:t>
                      </a:r>
                      <a:endParaRPr lang="es-EC" dirty="0"/>
                    </a:p>
                  </a:txBody>
                  <a:tcPr/>
                </a:tc>
                <a:tc hMerge="1">
                  <a:txBody>
                    <a:bodyPr/>
                    <a:lstStyle/>
                    <a:p>
                      <a:endParaRPr lang="es-EC" dirty="0"/>
                    </a:p>
                  </a:txBody>
                  <a:tcPr/>
                </a:tc>
                <a:tc hMerge="1">
                  <a:txBody>
                    <a:bodyPr/>
                    <a:lstStyle/>
                    <a:p>
                      <a:endParaRPr lang="es-EC" dirty="0" smtClean="0"/>
                    </a:p>
                  </a:txBody>
                  <a:tcPr/>
                </a:tc>
              </a:tr>
            </a:tbl>
          </a:graphicData>
        </a:graphic>
      </p:graphicFrame>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3813125"/>
            <a:ext cx="5734050" cy="123825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984" y="2276872"/>
            <a:ext cx="5930438" cy="1256159"/>
          </a:xfrm>
          <a:prstGeom prst="rect">
            <a:avLst/>
          </a:prstGeom>
        </p:spPr>
      </p:pic>
    </p:spTree>
    <p:extLst>
      <p:ext uri="{BB962C8B-B14F-4D97-AF65-F5344CB8AC3E}">
        <p14:creationId xmlns:p14="http://schemas.microsoft.com/office/powerpoint/2010/main" val="602276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400" y="260648"/>
            <a:ext cx="10566400" cy="1143000"/>
          </a:xfrm>
        </p:spPr>
        <p:txBody>
          <a:bodyPr vert="horz" lIns="91440" tIns="45720" rIns="91440" bIns="45720" rtlCol="0" anchor="b" anchorCtr="0">
            <a:noAutofit/>
          </a:bodyPr>
          <a:lstStyle/>
          <a:p>
            <a:r>
              <a:rPr lang="es-EC" sz="3200" b="1" dirty="0" smtClean="0">
                <a:solidFill>
                  <a:srgbClr val="C00000"/>
                </a:solidFill>
              </a:rPr>
              <a:t>adecuación </a:t>
            </a:r>
            <a:r>
              <a:rPr lang="es-EC" sz="3200" b="1" dirty="0">
                <a:solidFill>
                  <a:srgbClr val="C00000"/>
                </a:solidFill>
              </a:rPr>
              <a:t>de las instalaciones</a:t>
            </a:r>
          </a:p>
        </p:txBody>
      </p:sp>
      <p:graphicFrame>
        <p:nvGraphicFramePr>
          <p:cNvPr id="12" name="Marcador de contenido 11"/>
          <p:cNvGraphicFramePr>
            <a:graphicFrameLocks noGrp="1"/>
          </p:cNvGraphicFramePr>
          <p:nvPr>
            <p:ph sz="quarter" idx="13"/>
            <p:extLst>
              <p:ext uri="{D42A27DB-BD31-4B8C-83A1-F6EECF244321}">
                <p14:modId xmlns:p14="http://schemas.microsoft.com/office/powerpoint/2010/main" val="3492330868"/>
              </p:ext>
            </p:extLst>
          </p:nvPr>
        </p:nvGraphicFramePr>
        <p:xfrm>
          <a:off x="0" y="1510753"/>
          <a:ext cx="6336704"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5879976" y="2748127"/>
            <a:ext cx="13681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sz="2400" b="1" dirty="0" smtClean="0"/>
              <a:t>11,1%</a:t>
            </a:r>
            <a:endParaRPr lang="es-EC" sz="2400" b="1" dirty="0"/>
          </a:p>
        </p:txBody>
      </p:sp>
      <p:sp>
        <p:nvSpPr>
          <p:cNvPr id="14" name="CuadroTexto 13"/>
          <p:cNvSpPr txBox="1"/>
          <p:nvPr/>
        </p:nvSpPr>
        <p:spPr>
          <a:xfrm>
            <a:off x="7680176" y="2814737"/>
            <a:ext cx="2016224" cy="461665"/>
          </a:xfrm>
          <a:prstGeom prst="rect">
            <a:avLst/>
          </a:prstGeom>
          <a:noFill/>
        </p:spPr>
        <p:txBody>
          <a:bodyPr wrap="square" rtlCol="0">
            <a:spAutoFit/>
          </a:bodyPr>
          <a:lstStyle/>
          <a:p>
            <a:r>
              <a:rPr lang="es-EC" sz="2400" dirty="0" smtClean="0"/>
              <a:t>Insatisfacción</a:t>
            </a:r>
            <a:endParaRPr lang="es-EC" sz="2400" dirty="0"/>
          </a:p>
        </p:txBody>
      </p:sp>
      <p:sp>
        <p:nvSpPr>
          <p:cNvPr id="15" name="CuadroTexto 14"/>
          <p:cNvSpPr txBox="1"/>
          <p:nvPr/>
        </p:nvSpPr>
        <p:spPr>
          <a:xfrm>
            <a:off x="5879976" y="3491824"/>
            <a:ext cx="1368152"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sz="2400" b="1" dirty="0" smtClean="0"/>
              <a:t>41,7%</a:t>
            </a:r>
            <a:endParaRPr lang="es-EC" sz="2400" b="1" dirty="0"/>
          </a:p>
        </p:txBody>
      </p:sp>
      <p:sp>
        <p:nvSpPr>
          <p:cNvPr id="16" name="CuadroTexto 15"/>
          <p:cNvSpPr txBox="1"/>
          <p:nvPr/>
        </p:nvSpPr>
        <p:spPr>
          <a:xfrm>
            <a:off x="7680176" y="3568153"/>
            <a:ext cx="1512168" cy="461665"/>
          </a:xfrm>
          <a:prstGeom prst="rect">
            <a:avLst/>
          </a:prstGeom>
          <a:noFill/>
        </p:spPr>
        <p:txBody>
          <a:bodyPr wrap="square" rtlCol="0">
            <a:spAutoFit/>
          </a:bodyPr>
          <a:lstStyle>
            <a:defPPr>
              <a:defRPr lang="es-EC"/>
            </a:defPPr>
            <a:lvl1pPr>
              <a:defRPr sz="2400"/>
            </a:lvl1pPr>
          </a:lstStyle>
          <a:p>
            <a:r>
              <a:rPr lang="es-EC" dirty="0"/>
              <a:t>Aceptable</a:t>
            </a:r>
          </a:p>
        </p:txBody>
      </p:sp>
      <p:sp>
        <p:nvSpPr>
          <p:cNvPr id="18" name="CuadroTexto 17"/>
          <p:cNvSpPr txBox="1"/>
          <p:nvPr/>
        </p:nvSpPr>
        <p:spPr>
          <a:xfrm>
            <a:off x="5879976" y="4211836"/>
            <a:ext cx="136815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2400" b="1" dirty="0" smtClean="0"/>
              <a:t>47,2%</a:t>
            </a:r>
            <a:endParaRPr lang="es-EC" sz="2400" b="1" dirty="0"/>
          </a:p>
        </p:txBody>
      </p:sp>
      <p:sp>
        <p:nvSpPr>
          <p:cNvPr id="19" name="CuadroTexto 18"/>
          <p:cNvSpPr txBox="1"/>
          <p:nvPr/>
        </p:nvSpPr>
        <p:spPr>
          <a:xfrm>
            <a:off x="7680176" y="4211836"/>
            <a:ext cx="1512168" cy="461665"/>
          </a:xfrm>
          <a:prstGeom prst="rect">
            <a:avLst/>
          </a:prstGeom>
          <a:noFill/>
        </p:spPr>
        <p:txBody>
          <a:bodyPr wrap="square" rtlCol="0">
            <a:spAutoFit/>
          </a:bodyPr>
          <a:lstStyle>
            <a:defPPr>
              <a:defRPr lang="es-EC"/>
            </a:defPPr>
            <a:lvl1pPr>
              <a:defRPr sz="2400"/>
            </a:lvl1pPr>
          </a:lstStyle>
          <a:p>
            <a:r>
              <a:rPr lang="es-EC" dirty="0" smtClean="0"/>
              <a:t>Satisfecho</a:t>
            </a:r>
            <a:endParaRPr lang="es-EC" dirty="0"/>
          </a:p>
        </p:txBody>
      </p:sp>
    </p:spTree>
    <p:extLst>
      <p:ext uri="{BB962C8B-B14F-4D97-AF65-F5344CB8AC3E}">
        <p14:creationId xmlns:p14="http://schemas.microsoft.com/office/powerpoint/2010/main" val="274498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415480" y="260648"/>
            <a:ext cx="10566400" cy="778098"/>
          </a:xfrm>
        </p:spPr>
        <p:txBody>
          <a:bodyPr/>
          <a:lstStyle/>
          <a:p>
            <a:r>
              <a:rPr lang="es-EC" sz="3600" b="1" dirty="0" smtClean="0">
                <a:solidFill>
                  <a:srgbClr val="C00000"/>
                </a:solidFill>
                <a:latin typeface="+mn-lt"/>
                <a:ea typeface="+mn-ea"/>
                <a:cs typeface="+mn-cs"/>
              </a:rPr>
              <a:t>AGENDA</a:t>
            </a:r>
            <a:endParaRPr lang="es-EC" sz="3600" b="1" dirty="0">
              <a:solidFill>
                <a:srgbClr val="C00000"/>
              </a:solidFill>
              <a:latin typeface="+mn-lt"/>
              <a:ea typeface="+mn-ea"/>
              <a:cs typeface="+mn-cs"/>
            </a:endParaRPr>
          </a:p>
        </p:txBody>
      </p:sp>
      <p:graphicFrame>
        <p:nvGraphicFramePr>
          <p:cNvPr id="6" name="Diagrama 5"/>
          <p:cNvGraphicFramePr/>
          <p:nvPr>
            <p:extLst>
              <p:ext uri="{D42A27DB-BD31-4B8C-83A1-F6EECF244321}">
                <p14:modId xmlns:p14="http://schemas.microsoft.com/office/powerpoint/2010/main" val="3658855200"/>
              </p:ext>
            </p:extLst>
          </p:nvPr>
        </p:nvGraphicFramePr>
        <p:xfrm>
          <a:off x="1775520" y="1196752"/>
          <a:ext cx="7623944"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2514193" y="3095382"/>
            <a:ext cx="3168352" cy="523220"/>
          </a:xfrm>
          <a:prstGeom prst="rect">
            <a:avLst/>
          </a:prstGeom>
          <a:noFill/>
        </p:spPr>
        <p:txBody>
          <a:bodyPr wrap="square" rtlCol="0">
            <a:spAutoFit/>
          </a:bodyPr>
          <a:lstStyle/>
          <a:p>
            <a:r>
              <a:rPr lang="es-EC" sz="2800" dirty="0" smtClean="0"/>
              <a:t>Marco Empírico</a:t>
            </a:r>
            <a:endParaRPr lang="es-EC" sz="2800" dirty="0"/>
          </a:p>
        </p:txBody>
      </p:sp>
      <p:sp>
        <p:nvSpPr>
          <p:cNvPr id="11" name="Flecha abajo 10"/>
          <p:cNvSpPr/>
          <p:nvPr/>
        </p:nvSpPr>
        <p:spPr>
          <a:xfrm>
            <a:off x="3143672" y="2485954"/>
            <a:ext cx="864096" cy="57606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p>
        </p:txBody>
      </p:sp>
      <p:sp>
        <p:nvSpPr>
          <p:cNvPr id="12" name="CuadroTexto 11"/>
          <p:cNvSpPr txBox="1"/>
          <p:nvPr/>
        </p:nvSpPr>
        <p:spPr>
          <a:xfrm>
            <a:off x="6816080" y="3119579"/>
            <a:ext cx="3168352" cy="523220"/>
          </a:xfrm>
          <a:prstGeom prst="rect">
            <a:avLst/>
          </a:prstGeom>
          <a:noFill/>
        </p:spPr>
        <p:txBody>
          <a:bodyPr wrap="square" rtlCol="0">
            <a:spAutoFit/>
          </a:bodyPr>
          <a:lstStyle/>
          <a:p>
            <a:r>
              <a:rPr lang="es-EC" sz="2800" dirty="0" smtClean="0"/>
              <a:t>Marco Teórico</a:t>
            </a:r>
            <a:endParaRPr lang="es-EC" sz="2800" dirty="0"/>
          </a:p>
        </p:txBody>
      </p:sp>
      <p:sp>
        <p:nvSpPr>
          <p:cNvPr id="13" name="Flecha abajo 12"/>
          <p:cNvSpPr/>
          <p:nvPr/>
        </p:nvSpPr>
        <p:spPr>
          <a:xfrm>
            <a:off x="7260254" y="2543515"/>
            <a:ext cx="864096" cy="57606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dirty="0"/>
          </a:p>
        </p:txBody>
      </p:sp>
      <p:graphicFrame>
        <p:nvGraphicFramePr>
          <p:cNvPr id="18" name="Diagrama 17"/>
          <p:cNvGraphicFramePr/>
          <p:nvPr>
            <p:extLst>
              <p:ext uri="{D42A27DB-BD31-4B8C-83A1-F6EECF244321}">
                <p14:modId xmlns:p14="http://schemas.microsoft.com/office/powerpoint/2010/main" val="664202018"/>
              </p:ext>
            </p:extLst>
          </p:nvPr>
        </p:nvGraphicFramePr>
        <p:xfrm>
          <a:off x="695400" y="3710507"/>
          <a:ext cx="10278368" cy="13736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Flecha abajo 18"/>
          <p:cNvSpPr/>
          <p:nvPr/>
        </p:nvSpPr>
        <p:spPr>
          <a:xfrm>
            <a:off x="1650097" y="5027864"/>
            <a:ext cx="864096" cy="57606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dirty="0"/>
          </a:p>
        </p:txBody>
      </p:sp>
      <p:sp>
        <p:nvSpPr>
          <p:cNvPr id="20" name="Flecha abajo 19"/>
          <p:cNvSpPr/>
          <p:nvPr/>
        </p:nvSpPr>
        <p:spPr>
          <a:xfrm>
            <a:off x="5668031" y="5027864"/>
            <a:ext cx="864096" cy="57606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dirty="0"/>
          </a:p>
        </p:txBody>
      </p:sp>
      <p:sp>
        <p:nvSpPr>
          <p:cNvPr id="21" name="Flecha abajo 20"/>
          <p:cNvSpPr/>
          <p:nvPr/>
        </p:nvSpPr>
        <p:spPr>
          <a:xfrm>
            <a:off x="9253917" y="4932185"/>
            <a:ext cx="864096" cy="57606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dirty="0"/>
          </a:p>
        </p:txBody>
      </p:sp>
      <p:sp>
        <p:nvSpPr>
          <p:cNvPr id="22" name="CuadroTexto 21"/>
          <p:cNvSpPr txBox="1"/>
          <p:nvPr/>
        </p:nvSpPr>
        <p:spPr>
          <a:xfrm>
            <a:off x="1127448" y="5633205"/>
            <a:ext cx="3168352" cy="523220"/>
          </a:xfrm>
          <a:prstGeom prst="rect">
            <a:avLst/>
          </a:prstGeom>
          <a:noFill/>
        </p:spPr>
        <p:txBody>
          <a:bodyPr wrap="square" rtlCol="0">
            <a:spAutoFit/>
          </a:bodyPr>
          <a:lstStyle/>
          <a:p>
            <a:r>
              <a:rPr lang="es-EC" sz="2800" dirty="0" smtClean="0"/>
              <a:t>Marco Metodológico</a:t>
            </a:r>
            <a:endParaRPr lang="es-EC" sz="2800" dirty="0"/>
          </a:p>
        </p:txBody>
      </p:sp>
      <p:sp>
        <p:nvSpPr>
          <p:cNvPr id="23" name="CuadroTexto 22"/>
          <p:cNvSpPr txBox="1"/>
          <p:nvPr/>
        </p:nvSpPr>
        <p:spPr>
          <a:xfrm>
            <a:off x="5248672" y="5889294"/>
            <a:ext cx="3168352" cy="523220"/>
          </a:xfrm>
          <a:prstGeom prst="rect">
            <a:avLst/>
          </a:prstGeom>
          <a:noFill/>
        </p:spPr>
        <p:txBody>
          <a:bodyPr wrap="square" rtlCol="0">
            <a:spAutoFit/>
          </a:bodyPr>
          <a:lstStyle/>
          <a:p>
            <a:r>
              <a:rPr lang="es-EC" sz="2800" dirty="0" smtClean="0"/>
              <a:t>Resultados</a:t>
            </a:r>
            <a:endParaRPr lang="es-EC" sz="2800" dirty="0"/>
          </a:p>
        </p:txBody>
      </p:sp>
      <p:sp>
        <p:nvSpPr>
          <p:cNvPr id="24" name="CuadroTexto 23"/>
          <p:cNvSpPr txBox="1"/>
          <p:nvPr/>
        </p:nvSpPr>
        <p:spPr>
          <a:xfrm>
            <a:off x="8688288" y="5508249"/>
            <a:ext cx="3168352" cy="954107"/>
          </a:xfrm>
          <a:prstGeom prst="rect">
            <a:avLst/>
          </a:prstGeom>
          <a:noFill/>
        </p:spPr>
        <p:txBody>
          <a:bodyPr wrap="square" rtlCol="0">
            <a:spAutoFit/>
          </a:bodyPr>
          <a:lstStyle/>
          <a:p>
            <a:r>
              <a:rPr lang="es-EC" sz="2800" dirty="0" smtClean="0"/>
              <a:t>Conclusiones y recomendaciones</a:t>
            </a:r>
            <a:endParaRPr lang="es-EC" sz="2800" dirty="0"/>
          </a:p>
        </p:txBody>
      </p:sp>
    </p:spTree>
    <p:extLst>
      <p:ext uri="{BB962C8B-B14F-4D97-AF65-F5344CB8AC3E}">
        <p14:creationId xmlns:p14="http://schemas.microsoft.com/office/powerpoint/2010/main" val="2631397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b" anchorCtr="0">
            <a:noAutofit/>
          </a:bodyPr>
          <a:lstStyle/>
          <a:p>
            <a:r>
              <a:rPr lang="es-EC" sz="3200" b="1" dirty="0" smtClean="0">
                <a:solidFill>
                  <a:srgbClr val="C00000"/>
                </a:solidFill>
              </a:rPr>
              <a:t>Disponibilidad de estacionamientos</a:t>
            </a:r>
            <a:endParaRPr lang="es-EC" sz="3200" b="1" dirty="0">
              <a:solidFill>
                <a:srgbClr val="C00000"/>
              </a:solidFill>
            </a:endParaRPr>
          </a:p>
        </p:txBody>
      </p:sp>
      <p:graphicFrame>
        <p:nvGraphicFramePr>
          <p:cNvPr id="12" name="Marcador de contenido 11"/>
          <p:cNvGraphicFramePr>
            <a:graphicFrameLocks noGrp="1"/>
          </p:cNvGraphicFramePr>
          <p:nvPr>
            <p:ph sz="quarter" idx="13"/>
            <p:extLst>
              <p:ext uri="{D42A27DB-BD31-4B8C-83A1-F6EECF244321}">
                <p14:modId xmlns:p14="http://schemas.microsoft.com/office/powerpoint/2010/main" val="1306237508"/>
              </p:ext>
            </p:extLst>
          </p:nvPr>
        </p:nvGraphicFramePr>
        <p:xfrm>
          <a:off x="315560" y="1506995"/>
          <a:ext cx="633670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p:cNvSpPr txBox="1"/>
          <p:nvPr/>
        </p:nvSpPr>
        <p:spPr>
          <a:xfrm>
            <a:off x="5963681" y="2852935"/>
            <a:ext cx="13681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sz="2400" b="1" dirty="0" smtClean="0"/>
              <a:t>26,9%</a:t>
            </a:r>
            <a:endParaRPr lang="es-EC" sz="2400" b="1" dirty="0"/>
          </a:p>
        </p:txBody>
      </p:sp>
      <p:sp>
        <p:nvSpPr>
          <p:cNvPr id="14" name="CuadroTexto 13"/>
          <p:cNvSpPr txBox="1"/>
          <p:nvPr/>
        </p:nvSpPr>
        <p:spPr>
          <a:xfrm>
            <a:off x="7555047" y="2852935"/>
            <a:ext cx="2016224" cy="461665"/>
          </a:xfrm>
          <a:prstGeom prst="rect">
            <a:avLst/>
          </a:prstGeom>
          <a:noFill/>
        </p:spPr>
        <p:txBody>
          <a:bodyPr wrap="square" rtlCol="0">
            <a:spAutoFit/>
          </a:bodyPr>
          <a:lstStyle/>
          <a:p>
            <a:r>
              <a:rPr lang="es-EC" sz="2400" dirty="0" smtClean="0"/>
              <a:t>Insatisfacción</a:t>
            </a:r>
            <a:endParaRPr lang="es-EC" sz="2400" dirty="0"/>
          </a:p>
        </p:txBody>
      </p:sp>
      <p:sp>
        <p:nvSpPr>
          <p:cNvPr id="15" name="CuadroTexto 14"/>
          <p:cNvSpPr txBox="1"/>
          <p:nvPr/>
        </p:nvSpPr>
        <p:spPr>
          <a:xfrm>
            <a:off x="5951984" y="3564395"/>
            <a:ext cx="1368152"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sz="2400" b="1" dirty="0" smtClean="0"/>
              <a:t>35,1%</a:t>
            </a:r>
            <a:endParaRPr lang="es-EC" sz="2400" b="1" dirty="0"/>
          </a:p>
        </p:txBody>
      </p:sp>
      <p:sp>
        <p:nvSpPr>
          <p:cNvPr id="16" name="CuadroTexto 15"/>
          <p:cNvSpPr txBox="1"/>
          <p:nvPr/>
        </p:nvSpPr>
        <p:spPr>
          <a:xfrm>
            <a:off x="7555047" y="3568153"/>
            <a:ext cx="1512168" cy="461665"/>
          </a:xfrm>
          <a:prstGeom prst="rect">
            <a:avLst/>
          </a:prstGeom>
          <a:noFill/>
        </p:spPr>
        <p:txBody>
          <a:bodyPr wrap="square" rtlCol="0">
            <a:spAutoFit/>
          </a:bodyPr>
          <a:lstStyle>
            <a:defPPr>
              <a:defRPr lang="es-EC"/>
            </a:defPPr>
            <a:lvl1pPr>
              <a:defRPr sz="2400"/>
            </a:lvl1pPr>
          </a:lstStyle>
          <a:p>
            <a:r>
              <a:rPr lang="es-EC" dirty="0"/>
              <a:t>Aceptable</a:t>
            </a:r>
          </a:p>
        </p:txBody>
      </p:sp>
      <p:sp>
        <p:nvSpPr>
          <p:cNvPr id="18" name="CuadroTexto 17"/>
          <p:cNvSpPr txBox="1"/>
          <p:nvPr/>
        </p:nvSpPr>
        <p:spPr>
          <a:xfrm>
            <a:off x="5951984" y="4343592"/>
            <a:ext cx="136815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2400" b="1" dirty="0" smtClean="0"/>
              <a:t>38,1%</a:t>
            </a:r>
            <a:endParaRPr lang="es-EC" sz="2400" b="1" dirty="0"/>
          </a:p>
        </p:txBody>
      </p:sp>
      <p:sp>
        <p:nvSpPr>
          <p:cNvPr id="19" name="CuadroTexto 18"/>
          <p:cNvSpPr txBox="1"/>
          <p:nvPr/>
        </p:nvSpPr>
        <p:spPr>
          <a:xfrm>
            <a:off x="7555047" y="4283371"/>
            <a:ext cx="1512168" cy="461665"/>
          </a:xfrm>
          <a:prstGeom prst="rect">
            <a:avLst/>
          </a:prstGeom>
          <a:noFill/>
        </p:spPr>
        <p:txBody>
          <a:bodyPr wrap="square" rtlCol="0">
            <a:spAutoFit/>
          </a:bodyPr>
          <a:lstStyle>
            <a:defPPr>
              <a:defRPr lang="es-EC"/>
            </a:defPPr>
            <a:lvl1pPr>
              <a:defRPr sz="2400"/>
            </a:lvl1pPr>
          </a:lstStyle>
          <a:p>
            <a:r>
              <a:rPr lang="es-EC" dirty="0" smtClean="0"/>
              <a:t>Satisfecho</a:t>
            </a:r>
            <a:endParaRPr lang="es-EC" dirty="0"/>
          </a:p>
        </p:txBody>
      </p:sp>
    </p:spTree>
    <p:extLst>
      <p:ext uri="{BB962C8B-B14F-4D97-AF65-F5344CB8AC3E}">
        <p14:creationId xmlns:p14="http://schemas.microsoft.com/office/powerpoint/2010/main" val="1094546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b" anchorCtr="0">
            <a:noAutofit/>
          </a:bodyPr>
          <a:lstStyle/>
          <a:p>
            <a:r>
              <a:rPr lang="es-EC" sz="3200" b="1" dirty="0" smtClean="0">
                <a:solidFill>
                  <a:srgbClr val="C00000"/>
                </a:solidFill>
              </a:rPr>
              <a:t>Atención por parte del personal administrativo y de apoyo</a:t>
            </a:r>
            <a:endParaRPr lang="es-EC" sz="3200" b="1" dirty="0">
              <a:solidFill>
                <a:srgbClr val="C00000"/>
              </a:solidFill>
            </a:endParaRPr>
          </a:p>
        </p:txBody>
      </p:sp>
      <p:graphicFrame>
        <p:nvGraphicFramePr>
          <p:cNvPr id="12" name="Marcador de contenido 11"/>
          <p:cNvGraphicFramePr>
            <a:graphicFrameLocks noGrp="1"/>
          </p:cNvGraphicFramePr>
          <p:nvPr>
            <p:ph sz="quarter" idx="13"/>
            <p:extLst>
              <p:ext uri="{D42A27DB-BD31-4B8C-83A1-F6EECF244321}">
                <p14:modId xmlns:p14="http://schemas.microsoft.com/office/powerpoint/2010/main" val="3538386867"/>
              </p:ext>
            </p:extLst>
          </p:nvPr>
        </p:nvGraphicFramePr>
        <p:xfrm>
          <a:off x="803412" y="1563659"/>
          <a:ext cx="633670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p:cNvSpPr txBox="1"/>
          <p:nvPr/>
        </p:nvSpPr>
        <p:spPr>
          <a:xfrm>
            <a:off x="6456040" y="2862044"/>
            <a:ext cx="13681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sz="2400" b="1" dirty="0" smtClean="0"/>
              <a:t>12,8%</a:t>
            </a:r>
            <a:endParaRPr lang="es-EC" sz="2400" b="1" dirty="0"/>
          </a:p>
        </p:txBody>
      </p:sp>
      <p:sp>
        <p:nvSpPr>
          <p:cNvPr id="14" name="CuadroTexto 13"/>
          <p:cNvSpPr txBox="1"/>
          <p:nvPr/>
        </p:nvSpPr>
        <p:spPr>
          <a:xfrm>
            <a:off x="8184232" y="2800223"/>
            <a:ext cx="2016224" cy="461665"/>
          </a:xfrm>
          <a:prstGeom prst="rect">
            <a:avLst/>
          </a:prstGeom>
          <a:noFill/>
        </p:spPr>
        <p:txBody>
          <a:bodyPr wrap="square" rtlCol="0">
            <a:spAutoFit/>
          </a:bodyPr>
          <a:lstStyle/>
          <a:p>
            <a:r>
              <a:rPr lang="es-EC" sz="2400" dirty="0" smtClean="0"/>
              <a:t>Insatisfacción</a:t>
            </a:r>
            <a:endParaRPr lang="es-EC" sz="2400" dirty="0"/>
          </a:p>
        </p:txBody>
      </p:sp>
      <p:sp>
        <p:nvSpPr>
          <p:cNvPr id="15" name="CuadroTexto 14"/>
          <p:cNvSpPr txBox="1"/>
          <p:nvPr/>
        </p:nvSpPr>
        <p:spPr>
          <a:xfrm>
            <a:off x="6456040" y="3568607"/>
            <a:ext cx="1368152"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sz="2400" b="1" dirty="0" smtClean="0"/>
              <a:t>39,6%</a:t>
            </a:r>
            <a:endParaRPr lang="es-EC" sz="2400" b="1" dirty="0"/>
          </a:p>
        </p:txBody>
      </p:sp>
      <p:sp>
        <p:nvSpPr>
          <p:cNvPr id="16" name="CuadroTexto 15"/>
          <p:cNvSpPr txBox="1"/>
          <p:nvPr/>
        </p:nvSpPr>
        <p:spPr>
          <a:xfrm>
            <a:off x="8184232" y="3621059"/>
            <a:ext cx="1512168" cy="461665"/>
          </a:xfrm>
          <a:prstGeom prst="rect">
            <a:avLst/>
          </a:prstGeom>
          <a:noFill/>
        </p:spPr>
        <p:txBody>
          <a:bodyPr wrap="square" rtlCol="0">
            <a:spAutoFit/>
          </a:bodyPr>
          <a:lstStyle>
            <a:defPPr>
              <a:defRPr lang="es-EC"/>
            </a:defPPr>
            <a:lvl1pPr>
              <a:defRPr sz="2400"/>
            </a:lvl1pPr>
          </a:lstStyle>
          <a:p>
            <a:r>
              <a:rPr lang="es-EC" dirty="0"/>
              <a:t>Aceptable</a:t>
            </a:r>
          </a:p>
        </p:txBody>
      </p:sp>
      <p:sp>
        <p:nvSpPr>
          <p:cNvPr id="18" name="CuadroTexto 17"/>
          <p:cNvSpPr txBox="1"/>
          <p:nvPr/>
        </p:nvSpPr>
        <p:spPr>
          <a:xfrm>
            <a:off x="6456040" y="4300372"/>
            <a:ext cx="136815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2400" b="1" dirty="0" smtClean="0"/>
              <a:t>47,6%</a:t>
            </a:r>
            <a:endParaRPr lang="es-EC" sz="2400" b="1" dirty="0"/>
          </a:p>
        </p:txBody>
      </p:sp>
      <p:sp>
        <p:nvSpPr>
          <p:cNvPr id="19" name="CuadroTexto 18"/>
          <p:cNvSpPr txBox="1"/>
          <p:nvPr/>
        </p:nvSpPr>
        <p:spPr>
          <a:xfrm>
            <a:off x="8219323" y="4270893"/>
            <a:ext cx="1512168" cy="461665"/>
          </a:xfrm>
          <a:prstGeom prst="rect">
            <a:avLst/>
          </a:prstGeom>
          <a:noFill/>
        </p:spPr>
        <p:txBody>
          <a:bodyPr wrap="square" rtlCol="0">
            <a:spAutoFit/>
          </a:bodyPr>
          <a:lstStyle>
            <a:defPPr>
              <a:defRPr lang="es-EC"/>
            </a:defPPr>
            <a:lvl1pPr>
              <a:defRPr sz="2400"/>
            </a:lvl1pPr>
          </a:lstStyle>
          <a:p>
            <a:r>
              <a:rPr lang="es-EC" dirty="0" smtClean="0"/>
              <a:t>Satisfecho</a:t>
            </a:r>
            <a:endParaRPr lang="es-EC" dirty="0"/>
          </a:p>
        </p:txBody>
      </p:sp>
    </p:spTree>
    <p:extLst>
      <p:ext uri="{BB962C8B-B14F-4D97-AF65-F5344CB8AC3E}">
        <p14:creationId xmlns:p14="http://schemas.microsoft.com/office/powerpoint/2010/main" val="1662307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792" y="54595"/>
            <a:ext cx="10566400" cy="1143000"/>
          </a:xfrm>
        </p:spPr>
        <p:txBody>
          <a:bodyPr vert="horz" lIns="91440" tIns="45720" rIns="91440" bIns="45720" rtlCol="0" anchor="b" anchorCtr="0">
            <a:noAutofit/>
          </a:bodyPr>
          <a:lstStyle/>
          <a:p>
            <a:r>
              <a:rPr lang="es-EC" sz="3200" b="1" dirty="0" smtClean="0">
                <a:solidFill>
                  <a:srgbClr val="C00000"/>
                </a:solidFill>
              </a:rPr>
              <a:t>PERSONAL CAPACITADO</a:t>
            </a:r>
            <a:endParaRPr lang="es-EC" sz="3200" b="1" dirty="0">
              <a:solidFill>
                <a:srgbClr val="C00000"/>
              </a:solidFill>
            </a:endParaRPr>
          </a:p>
        </p:txBody>
      </p:sp>
      <p:graphicFrame>
        <p:nvGraphicFramePr>
          <p:cNvPr id="12" name="Marcador de contenido 11"/>
          <p:cNvGraphicFramePr>
            <a:graphicFrameLocks noGrp="1"/>
          </p:cNvGraphicFramePr>
          <p:nvPr>
            <p:ph sz="quarter" idx="13"/>
            <p:extLst>
              <p:ext uri="{D42A27DB-BD31-4B8C-83A1-F6EECF244321}">
                <p14:modId xmlns:p14="http://schemas.microsoft.com/office/powerpoint/2010/main" val="1162071017"/>
              </p:ext>
            </p:extLst>
          </p:nvPr>
        </p:nvGraphicFramePr>
        <p:xfrm>
          <a:off x="1127448" y="1197595"/>
          <a:ext cx="633670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p:cNvSpPr txBox="1"/>
          <p:nvPr/>
        </p:nvSpPr>
        <p:spPr>
          <a:xfrm>
            <a:off x="6960096" y="2889058"/>
            <a:ext cx="13681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sz="2400" b="1" dirty="0" smtClean="0"/>
              <a:t>16,4%</a:t>
            </a:r>
            <a:endParaRPr lang="es-EC" sz="2400" b="1" dirty="0"/>
          </a:p>
        </p:txBody>
      </p:sp>
      <p:sp>
        <p:nvSpPr>
          <p:cNvPr id="14" name="CuadroTexto 13"/>
          <p:cNvSpPr txBox="1"/>
          <p:nvPr/>
        </p:nvSpPr>
        <p:spPr>
          <a:xfrm>
            <a:off x="8616280" y="2843766"/>
            <a:ext cx="2016224" cy="461665"/>
          </a:xfrm>
          <a:prstGeom prst="rect">
            <a:avLst/>
          </a:prstGeom>
          <a:noFill/>
        </p:spPr>
        <p:txBody>
          <a:bodyPr wrap="square" rtlCol="0">
            <a:spAutoFit/>
          </a:bodyPr>
          <a:lstStyle/>
          <a:p>
            <a:r>
              <a:rPr lang="es-EC" sz="2400" dirty="0" smtClean="0"/>
              <a:t>Insatisfacción</a:t>
            </a:r>
            <a:endParaRPr lang="es-EC" sz="2400" dirty="0"/>
          </a:p>
        </p:txBody>
      </p:sp>
      <p:sp>
        <p:nvSpPr>
          <p:cNvPr id="15" name="CuadroTexto 14"/>
          <p:cNvSpPr txBox="1"/>
          <p:nvPr/>
        </p:nvSpPr>
        <p:spPr>
          <a:xfrm>
            <a:off x="6960096" y="3568153"/>
            <a:ext cx="1368152"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sz="2400" b="1" dirty="0" smtClean="0"/>
              <a:t>41,3%</a:t>
            </a:r>
            <a:endParaRPr lang="es-EC" sz="2400" b="1" dirty="0"/>
          </a:p>
        </p:txBody>
      </p:sp>
      <p:sp>
        <p:nvSpPr>
          <p:cNvPr id="16" name="CuadroTexto 15"/>
          <p:cNvSpPr txBox="1"/>
          <p:nvPr/>
        </p:nvSpPr>
        <p:spPr>
          <a:xfrm>
            <a:off x="8616280" y="3568154"/>
            <a:ext cx="1512168" cy="461665"/>
          </a:xfrm>
          <a:prstGeom prst="rect">
            <a:avLst/>
          </a:prstGeom>
          <a:noFill/>
        </p:spPr>
        <p:txBody>
          <a:bodyPr wrap="square" rtlCol="0">
            <a:spAutoFit/>
          </a:bodyPr>
          <a:lstStyle>
            <a:defPPr>
              <a:defRPr lang="es-EC"/>
            </a:defPPr>
            <a:lvl1pPr>
              <a:defRPr sz="2400"/>
            </a:lvl1pPr>
          </a:lstStyle>
          <a:p>
            <a:r>
              <a:rPr lang="es-EC" dirty="0"/>
              <a:t>Aceptable</a:t>
            </a:r>
          </a:p>
        </p:txBody>
      </p:sp>
      <p:sp>
        <p:nvSpPr>
          <p:cNvPr id="18" name="CuadroTexto 17"/>
          <p:cNvSpPr txBox="1"/>
          <p:nvPr/>
        </p:nvSpPr>
        <p:spPr>
          <a:xfrm>
            <a:off x="6960096" y="4315993"/>
            <a:ext cx="136815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2400" b="1" dirty="0" smtClean="0"/>
              <a:t>42,3%</a:t>
            </a:r>
            <a:endParaRPr lang="es-EC" sz="2400" b="1" dirty="0"/>
          </a:p>
        </p:txBody>
      </p:sp>
      <p:sp>
        <p:nvSpPr>
          <p:cNvPr id="19" name="CuadroTexto 18"/>
          <p:cNvSpPr txBox="1"/>
          <p:nvPr/>
        </p:nvSpPr>
        <p:spPr>
          <a:xfrm>
            <a:off x="8616280" y="4220421"/>
            <a:ext cx="1512168" cy="461665"/>
          </a:xfrm>
          <a:prstGeom prst="rect">
            <a:avLst/>
          </a:prstGeom>
          <a:noFill/>
        </p:spPr>
        <p:txBody>
          <a:bodyPr wrap="square" rtlCol="0">
            <a:spAutoFit/>
          </a:bodyPr>
          <a:lstStyle>
            <a:defPPr>
              <a:defRPr lang="es-EC"/>
            </a:defPPr>
            <a:lvl1pPr>
              <a:defRPr sz="2400"/>
            </a:lvl1pPr>
          </a:lstStyle>
          <a:p>
            <a:r>
              <a:rPr lang="es-EC" dirty="0" smtClean="0"/>
              <a:t>Satisfecho</a:t>
            </a:r>
            <a:endParaRPr lang="es-EC" dirty="0"/>
          </a:p>
        </p:txBody>
      </p:sp>
    </p:spTree>
    <p:extLst>
      <p:ext uri="{BB962C8B-B14F-4D97-AF65-F5344CB8AC3E}">
        <p14:creationId xmlns:p14="http://schemas.microsoft.com/office/powerpoint/2010/main" val="664489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b" anchorCtr="0">
            <a:noAutofit/>
          </a:bodyPr>
          <a:lstStyle/>
          <a:p>
            <a:r>
              <a:rPr lang="es-EC" sz="3200" b="1" dirty="0">
                <a:solidFill>
                  <a:srgbClr val="C00000"/>
                </a:solidFill>
              </a:rPr>
              <a:t>Servicios importantes</a:t>
            </a:r>
          </a:p>
        </p:txBody>
      </p:sp>
      <p:graphicFrame>
        <p:nvGraphicFramePr>
          <p:cNvPr id="8" name="Marcador de contenido 7"/>
          <p:cNvGraphicFramePr>
            <a:graphicFrameLocks noGrp="1"/>
          </p:cNvGraphicFramePr>
          <p:nvPr>
            <p:ph sz="quarter" idx="13"/>
            <p:extLst>
              <p:ext uri="{D42A27DB-BD31-4B8C-83A1-F6EECF244321}">
                <p14:modId xmlns:p14="http://schemas.microsoft.com/office/powerpoint/2010/main" val="3906926546"/>
              </p:ext>
            </p:extLst>
          </p:nvPr>
        </p:nvGraphicFramePr>
        <p:xfrm>
          <a:off x="812800" y="1600200"/>
          <a:ext cx="5931272"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6023992" y="1916832"/>
            <a:ext cx="10801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C" sz="2400" b="1" dirty="0" smtClean="0"/>
              <a:t>12,75%</a:t>
            </a:r>
            <a:endParaRPr lang="es-EC" sz="2400" b="1" dirty="0"/>
          </a:p>
        </p:txBody>
      </p:sp>
      <p:sp>
        <p:nvSpPr>
          <p:cNvPr id="10" name="CuadroTexto 9"/>
          <p:cNvSpPr txBox="1"/>
          <p:nvPr/>
        </p:nvSpPr>
        <p:spPr>
          <a:xfrm>
            <a:off x="7464152" y="1732165"/>
            <a:ext cx="3915048" cy="830997"/>
          </a:xfrm>
          <a:prstGeom prst="rect">
            <a:avLst/>
          </a:prstGeom>
          <a:noFill/>
        </p:spPr>
        <p:txBody>
          <a:bodyPr wrap="square" rtlCol="0">
            <a:spAutoFit/>
          </a:bodyPr>
          <a:lstStyle>
            <a:defPPr>
              <a:defRPr lang="es-EC"/>
            </a:defPPr>
            <a:lvl1pPr>
              <a:defRPr sz="2400"/>
            </a:lvl1pPr>
          </a:lstStyle>
          <a:p>
            <a:r>
              <a:rPr lang="es-EC" dirty="0"/>
              <a:t>Atención por parte del personal administrativo y de apoyo</a:t>
            </a:r>
          </a:p>
        </p:txBody>
      </p:sp>
      <p:sp>
        <p:nvSpPr>
          <p:cNvPr id="11" name="CuadroTexto 10"/>
          <p:cNvSpPr txBox="1"/>
          <p:nvPr/>
        </p:nvSpPr>
        <p:spPr>
          <a:xfrm>
            <a:off x="6023992" y="2780928"/>
            <a:ext cx="108012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400" b="1" dirty="0" smtClean="0"/>
              <a:t>11,41%</a:t>
            </a:r>
            <a:endParaRPr lang="es-EC" sz="2400" b="1" dirty="0"/>
          </a:p>
        </p:txBody>
      </p:sp>
      <p:sp>
        <p:nvSpPr>
          <p:cNvPr id="12" name="CuadroTexto 11"/>
          <p:cNvSpPr txBox="1"/>
          <p:nvPr/>
        </p:nvSpPr>
        <p:spPr>
          <a:xfrm>
            <a:off x="7464152" y="2780928"/>
            <a:ext cx="3915048" cy="461665"/>
          </a:xfrm>
          <a:prstGeom prst="rect">
            <a:avLst/>
          </a:prstGeom>
          <a:noFill/>
        </p:spPr>
        <p:txBody>
          <a:bodyPr wrap="square" rtlCol="0">
            <a:spAutoFit/>
          </a:bodyPr>
          <a:lstStyle>
            <a:defPPr>
              <a:defRPr lang="es-EC"/>
            </a:defPPr>
            <a:lvl1pPr>
              <a:defRPr sz="2400"/>
            </a:lvl1pPr>
          </a:lstStyle>
          <a:p>
            <a:r>
              <a:rPr lang="es-EC" dirty="0" smtClean="0"/>
              <a:t>Adecuación de las instalaciones</a:t>
            </a:r>
            <a:endParaRPr lang="es-EC" dirty="0"/>
          </a:p>
        </p:txBody>
      </p:sp>
      <p:sp>
        <p:nvSpPr>
          <p:cNvPr id="13" name="CuadroTexto 12"/>
          <p:cNvSpPr txBox="1"/>
          <p:nvPr/>
        </p:nvSpPr>
        <p:spPr>
          <a:xfrm>
            <a:off x="6023992" y="3501008"/>
            <a:ext cx="108012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2400" b="1" dirty="0" smtClean="0"/>
              <a:t>9,76 %</a:t>
            </a:r>
            <a:endParaRPr lang="es-EC" sz="2400" b="1" dirty="0"/>
          </a:p>
        </p:txBody>
      </p:sp>
      <p:sp>
        <p:nvSpPr>
          <p:cNvPr id="14" name="CuadroTexto 13"/>
          <p:cNvSpPr txBox="1"/>
          <p:nvPr/>
        </p:nvSpPr>
        <p:spPr>
          <a:xfrm>
            <a:off x="7493140" y="3460359"/>
            <a:ext cx="3915048" cy="461665"/>
          </a:xfrm>
          <a:prstGeom prst="rect">
            <a:avLst/>
          </a:prstGeom>
          <a:noFill/>
        </p:spPr>
        <p:txBody>
          <a:bodyPr wrap="square" rtlCol="0">
            <a:spAutoFit/>
          </a:bodyPr>
          <a:lstStyle>
            <a:defPPr>
              <a:defRPr lang="es-EC"/>
            </a:defPPr>
            <a:lvl1pPr>
              <a:defRPr sz="2400"/>
            </a:lvl1pPr>
          </a:lstStyle>
          <a:p>
            <a:r>
              <a:rPr lang="es-EC" dirty="0" smtClean="0"/>
              <a:t>Limpieza de las instalaciones</a:t>
            </a:r>
            <a:endParaRPr lang="es-EC" dirty="0"/>
          </a:p>
        </p:txBody>
      </p:sp>
      <p:sp>
        <p:nvSpPr>
          <p:cNvPr id="16" name="CuadroTexto 15"/>
          <p:cNvSpPr txBox="1"/>
          <p:nvPr/>
        </p:nvSpPr>
        <p:spPr>
          <a:xfrm>
            <a:off x="6023992" y="4256542"/>
            <a:ext cx="108012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400" b="1" dirty="0" smtClean="0"/>
              <a:t>6,85 %</a:t>
            </a:r>
            <a:endParaRPr lang="es-EC" sz="2400" b="1" dirty="0"/>
          </a:p>
        </p:txBody>
      </p:sp>
      <p:sp>
        <p:nvSpPr>
          <p:cNvPr id="17" name="CuadroTexto 16"/>
          <p:cNvSpPr txBox="1"/>
          <p:nvPr/>
        </p:nvSpPr>
        <p:spPr>
          <a:xfrm>
            <a:off x="7464152" y="4214284"/>
            <a:ext cx="3915048" cy="461665"/>
          </a:xfrm>
          <a:prstGeom prst="rect">
            <a:avLst/>
          </a:prstGeom>
          <a:noFill/>
        </p:spPr>
        <p:txBody>
          <a:bodyPr wrap="square" rtlCol="0">
            <a:spAutoFit/>
          </a:bodyPr>
          <a:lstStyle>
            <a:defPPr>
              <a:defRPr lang="es-EC"/>
            </a:defPPr>
            <a:lvl1pPr>
              <a:defRPr sz="2400"/>
            </a:lvl1pPr>
          </a:lstStyle>
          <a:p>
            <a:r>
              <a:rPr lang="es-EC" dirty="0" smtClean="0"/>
              <a:t>Acceso a internet</a:t>
            </a:r>
            <a:endParaRPr lang="es-EC" dirty="0"/>
          </a:p>
        </p:txBody>
      </p:sp>
      <p:sp>
        <p:nvSpPr>
          <p:cNvPr id="18" name="CuadroTexto 17"/>
          <p:cNvSpPr txBox="1"/>
          <p:nvPr/>
        </p:nvSpPr>
        <p:spPr>
          <a:xfrm>
            <a:off x="6023992" y="5012076"/>
            <a:ext cx="108012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C" sz="2400" b="1" dirty="0" smtClean="0"/>
              <a:t>6,37 %</a:t>
            </a:r>
            <a:endParaRPr lang="es-EC" sz="2400" b="1" dirty="0"/>
          </a:p>
        </p:txBody>
      </p:sp>
      <p:sp>
        <p:nvSpPr>
          <p:cNvPr id="19" name="CuadroTexto 18"/>
          <p:cNvSpPr txBox="1"/>
          <p:nvPr/>
        </p:nvSpPr>
        <p:spPr>
          <a:xfrm>
            <a:off x="7504553" y="4934874"/>
            <a:ext cx="3915048" cy="461665"/>
          </a:xfrm>
          <a:prstGeom prst="rect">
            <a:avLst/>
          </a:prstGeom>
          <a:noFill/>
        </p:spPr>
        <p:txBody>
          <a:bodyPr wrap="square" rtlCol="0">
            <a:spAutoFit/>
          </a:bodyPr>
          <a:lstStyle>
            <a:defPPr>
              <a:defRPr lang="es-EC"/>
            </a:defPPr>
            <a:lvl1pPr>
              <a:defRPr sz="2400"/>
            </a:lvl1pPr>
          </a:lstStyle>
          <a:p>
            <a:r>
              <a:rPr lang="es-EC" dirty="0" smtClean="0"/>
              <a:t>Servicios bibliotecarios</a:t>
            </a:r>
            <a:endParaRPr lang="es-EC" dirty="0"/>
          </a:p>
        </p:txBody>
      </p:sp>
      <p:sp>
        <p:nvSpPr>
          <p:cNvPr id="20" name="CuadroTexto 19"/>
          <p:cNvSpPr txBox="1"/>
          <p:nvPr/>
        </p:nvSpPr>
        <p:spPr>
          <a:xfrm>
            <a:off x="6023992" y="5767419"/>
            <a:ext cx="108012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C" sz="2400" b="1" dirty="0" smtClean="0"/>
              <a:t>5,98 %</a:t>
            </a:r>
            <a:endParaRPr lang="es-EC" sz="2400" b="1" dirty="0"/>
          </a:p>
        </p:txBody>
      </p:sp>
      <p:sp>
        <p:nvSpPr>
          <p:cNvPr id="21" name="CuadroTexto 20"/>
          <p:cNvSpPr txBox="1"/>
          <p:nvPr/>
        </p:nvSpPr>
        <p:spPr>
          <a:xfrm>
            <a:off x="7504553" y="5767419"/>
            <a:ext cx="3915048" cy="830997"/>
          </a:xfrm>
          <a:prstGeom prst="rect">
            <a:avLst/>
          </a:prstGeom>
          <a:noFill/>
        </p:spPr>
        <p:txBody>
          <a:bodyPr wrap="square" rtlCol="0">
            <a:spAutoFit/>
          </a:bodyPr>
          <a:lstStyle>
            <a:defPPr>
              <a:defRPr lang="es-EC"/>
            </a:defPPr>
            <a:lvl1pPr>
              <a:defRPr sz="2400"/>
            </a:lvl1pPr>
          </a:lstStyle>
          <a:p>
            <a:r>
              <a:rPr lang="es-EC" dirty="0" smtClean="0"/>
              <a:t>Atención por parte de las autoridades</a:t>
            </a:r>
            <a:endParaRPr lang="es-EC" dirty="0"/>
          </a:p>
        </p:txBody>
      </p:sp>
    </p:spTree>
    <p:extLst>
      <p:ext uri="{BB962C8B-B14F-4D97-AF65-F5344CB8AC3E}">
        <p14:creationId xmlns:p14="http://schemas.microsoft.com/office/powerpoint/2010/main" val="3777728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16" y="29840"/>
            <a:ext cx="3483000" cy="1143000"/>
          </a:xfrm>
        </p:spPr>
        <p:txBody>
          <a:bodyPr vert="horz" lIns="91440" tIns="45720" rIns="91440" bIns="45720" rtlCol="0" anchor="b" anchorCtr="0">
            <a:noAutofit/>
          </a:bodyPr>
          <a:lstStyle/>
          <a:p>
            <a:r>
              <a:rPr lang="es-EC" sz="3200" b="1" dirty="0">
                <a:solidFill>
                  <a:srgbClr val="C00000"/>
                </a:solidFill>
              </a:rPr>
              <a:t>SUGERENCIAS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260648"/>
            <a:ext cx="7103970" cy="6304858"/>
          </a:xfrm>
          <a:prstGeom prst="rect">
            <a:avLst/>
          </a:prstGeom>
        </p:spPr>
      </p:pic>
      <p:sp>
        <p:nvSpPr>
          <p:cNvPr id="6" name="5 CuadroTexto">
            <a:hlinkClick r:id="rId4" action="ppaction://hlinksldjump"/>
          </p:cNvPr>
          <p:cNvSpPr txBox="1"/>
          <p:nvPr/>
        </p:nvSpPr>
        <p:spPr>
          <a:xfrm>
            <a:off x="839416" y="6287634"/>
            <a:ext cx="1429330" cy="2880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C" sz="1200" b="1" dirty="0" smtClean="0">
                <a:solidFill>
                  <a:schemeClr val="bg1"/>
                </a:solidFill>
              </a:rPr>
              <a:t>Menú Principal</a:t>
            </a:r>
            <a:endParaRPr lang="es-EC" sz="1200" b="1" dirty="0">
              <a:solidFill>
                <a:schemeClr val="bg1"/>
              </a:solidFill>
            </a:endParaRPr>
          </a:p>
        </p:txBody>
      </p:sp>
      <p:graphicFrame>
        <p:nvGraphicFramePr>
          <p:cNvPr id="10" name="Gráfico 9"/>
          <p:cNvGraphicFramePr/>
          <p:nvPr>
            <p:extLst>
              <p:ext uri="{D42A27DB-BD31-4B8C-83A1-F6EECF244321}">
                <p14:modId xmlns:p14="http://schemas.microsoft.com/office/powerpoint/2010/main" val="3298770559"/>
              </p:ext>
            </p:extLst>
          </p:nvPr>
        </p:nvGraphicFramePr>
        <p:xfrm>
          <a:off x="675448" y="1864904"/>
          <a:ext cx="3186596" cy="30963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4679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32352" y="1123659"/>
            <a:ext cx="10566400" cy="77809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spc="30" dirty="0">
                <a:solidFill>
                  <a:schemeClr val="tx2"/>
                </a:solidFill>
                <a:latin typeface="+mn-lt"/>
                <a:ea typeface="+mn-ea"/>
                <a:cs typeface="+mn-cs"/>
              </a:rPr>
              <a:t>Objetivo general</a:t>
            </a:r>
          </a:p>
        </p:txBody>
      </p:sp>
      <p:sp>
        <p:nvSpPr>
          <p:cNvPr id="5" name="CuadroTexto 4"/>
          <p:cNvSpPr txBox="1"/>
          <p:nvPr/>
        </p:nvSpPr>
        <p:spPr>
          <a:xfrm>
            <a:off x="637557" y="2132856"/>
            <a:ext cx="10565233" cy="400110"/>
          </a:xfrm>
          <a:prstGeom prst="rect">
            <a:avLst/>
          </a:prstGeom>
          <a:noFill/>
        </p:spPr>
        <p:txBody>
          <a:bodyPr wrap="square" rtlCol="0">
            <a:spAutoFit/>
          </a:bodyPr>
          <a:lstStyle/>
          <a:p>
            <a:pPr algn="just"/>
            <a:r>
              <a:rPr lang="es-EC" sz="2000" dirty="0" smtClean="0"/>
              <a:t>Fomentar la cultura de servicio al cliente en todas las áreas de la institución.</a:t>
            </a:r>
            <a:endParaRPr lang="es-EC" sz="2000" dirty="0"/>
          </a:p>
        </p:txBody>
      </p:sp>
      <p:sp>
        <p:nvSpPr>
          <p:cNvPr id="6" name="Título 1"/>
          <p:cNvSpPr txBox="1">
            <a:spLocks/>
          </p:cNvSpPr>
          <p:nvPr/>
        </p:nvSpPr>
        <p:spPr>
          <a:xfrm>
            <a:off x="605323" y="2439524"/>
            <a:ext cx="10566400" cy="77809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spc="30" dirty="0">
                <a:solidFill>
                  <a:schemeClr val="tx2"/>
                </a:solidFill>
                <a:latin typeface="+mn-lt"/>
                <a:ea typeface="+mn-ea"/>
                <a:cs typeface="+mn-cs"/>
              </a:rPr>
              <a:t>Objetivos específicos </a:t>
            </a:r>
          </a:p>
        </p:txBody>
      </p:sp>
      <p:sp>
        <p:nvSpPr>
          <p:cNvPr id="7" name="CuadroTexto 6"/>
          <p:cNvSpPr txBox="1"/>
          <p:nvPr/>
        </p:nvSpPr>
        <p:spPr>
          <a:xfrm>
            <a:off x="632352" y="3356992"/>
            <a:ext cx="10350376" cy="1938992"/>
          </a:xfrm>
          <a:prstGeom prst="rect">
            <a:avLst/>
          </a:prstGeom>
          <a:noFill/>
        </p:spPr>
        <p:txBody>
          <a:bodyPr wrap="square" rtlCol="0">
            <a:spAutoFit/>
          </a:bodyPr>
          <a:lstStyle/>
          <a:p>
            <a:pPr algn="just"/>
            <a:r>
              <a:rPr lang="es-EC" sz="2000" dirty="0" smtClean="0"/>
              <a:t>1. Mejorar los servicios administrativos de la institución. </a:t>
            </a:r>
            <a:endParaRPr lang="es-EC" sz="2000" dirty="0"/>
          </a:p>
          <a:p>
            <a:pPr algn="just"/>
            <a:r>
              <a:rPr lang="es-EC" sz="2000" dirty="0"/>
              <a:t>2. </a:t>
            </a:r>
            <a:r>
              <a:rPr lang="es-EC" sz="2000" dirty="0" smtClean="0"/>
              <a:t>Identificar mecanismos de comunicación interno que permitan a cada área interactuar con los estudiantes. </a:t>
            </a:r>
            <a:endParaRPr lang="es-EC" sz="2000" dirty="0"/>
          </a:p>
          <a:p>
            <a:pPr algn="just"/>
            <a:r>
              <a:rPr lang="es-EC" sz="2000" dirty="0"/>
              <a:t>3. </a:t>
            </a:r>
            <a:r>
              <a:rPr lang="es-EC" sz="2000" dirty="0" smtClean="0"/>
              <a:t>Crear herramientas internas que se encuentran al alcance de la comunidad estudiantil para conocer sus necesidades o sugerencias.</a:t>
            </a:r>
          </a:p>
          <a:p>
            <a:pPr algn="just"/>
            <a:r>
              <a:rPr lang="es-EC" sz="2000" dirty="0" smtClean="0"/>
              <a:t>4. Optimizar el manejo de información que se forma en los diferentes departamentos, con el objetivo de generar la interacción rápida y eficaz entre los alumnos y el personal. </a:t>
            </a:r>
            <a:endParaRPr lang="es-EC" sz="2000" dirty="0"/>
          </a:p>
        </p:txBody>
      </p:sp>
      <p:sp>
        <p:nvSpPr>
          <p:cNvPr id="8" name="Título 1"/>
          <p:cNvSpPr>
            <a:spLocks noGrp="1"/>
          </p:cNvSpPr>
          <p:nvPr>
            <p:ph type="title"/>
          </p:nvPr>
        </p:nvSpPr>
        <p:spPr>
          <a:xfrm>
            <a:off x="605323" y="132192"/>
            <a:ext cx="10566400" cy="1143000"/>
          </a:xfrm>
        </p:spPr>
        <p:txBody>
          <a:bodyPr vert="horz" lIns="91440" tIns="45720" rIns="91440" bIns="45720" rtlCol="0" anchor="b" anchorCtr="0">
            <a:noAutofit/>
          </a:bodyPr>
          <a:lstStyle/>
          <a:p>
            <a:r>
              <a:rPr lang="es-EC" sz="3200" b="1" dirty="0">
                <a:solidFill>
                  <a:srgbClr val="C00000"/>
                </a:solidFill>
              </a:rPr>
              <a:t>PROPUESTA</a:t>
            </a:r>
          </a:p>
        </p:txBody>
      </p:sp>
      <p:sp>
        <p:nvSpPr>
          <p:cNvPr id="9" name="CuadroTexto 8"/>
          <p:cNvSpPr txBox="1"/>
          <p:nvPr/>
        </p:nvSpPr>
        <p:spPr>
          <a:xfrm>
            <a:off x="4439816" y="54282"/>
            <a:ext cx="3168352" cy="769441"/>
          </a:xfrm>
          <a:prstGeom prst="rect">
            <a:avLst/>
          </a:prstGeom>
          <a:noFill/>
        </p:spPr>
        <p:txBody>
          <a:bodyPr wrap="square" rtlCol="0">
            <a:spAutoFit/>
          </a:bodyPr>
          <a:lstStyle/>
          <a:p>
            <a:r>
              <a:rPr lang="es-EC"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CAPÍTULO V</a:t>
            </a:r>
            <a:endParaRPr lang="es-EC"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1591519"/>
      </p:ext>
    </p:extLst>
  </p:cSld>
  <p:clrMapOvr>
    <a:masterClrMapping/>
  </p:clrMapOvr>
  <mc:AlternateContent xmlns:mc="http://schemas.openxmlformats.org/markup-compatibility/2006" xmlns:p14="http://schemas.microsoft.com/office/powerpoint/2010/main">
    <mc:Choice Requires="p14">
      <p:transition spd="slow" p14:dur="2000" advTm="1604"/>
    </mc:Choice>
    <mc:Fallback xmlns="">
      <p:transition spd="slow" advTm="160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Diagrama"/>
          <p:cNvGraphicFramePr/>
          <p:nvPr>
            <p:extLst>
              <p:ext uri="{D42A27DB-BD31-4B8C-83A1-F6EECF244321}">
                <p14:modId xmlns:p14="http://schemas.microsoft.com/office/powerpoint/2010/main" val="1139497111"/>
              </p:ext>
            </p:extLst>
          </p:nvPr>
        </p:nvGraphicFramePr>
        <p:xfrm>
          <a:off x="695400" y="692696"/>
          <a:ext cx="10801200" cy="243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Diagrama"/>
          <p:cNvGraphicFramePr/>
          <p:nvPr>
            <p:extLst>
              <p:ext uri="{D42A27DB-BD31-4B8C-83A1-F6EECF244321}">
                <p14:modId xmlns:p14="http://schemas.microsoft.com/office/powerpoint/2010/main" val="171249369"/>
              </p:ext>
            </p:extLst>
          </p:nvPr>
        </p:nvGraphicFramePr>
        <p:xfrm>
          <a:off x="767408" y="3140968"/>
          <a:ext cx="10801200" cy="2433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49304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25908557"/>
              </p:ext>
            </p:extLst>
          </p:nvPr>
        </p:nvGraphicFramePr>
        <p:xfrm>
          <a:off x="695400" y="692696"/>
          <a:ext cx="10801200" cy="243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Diagrama"/>
          <p:cNvGraphicFramePr/>
          <p:nvPr>
            <p:extLst>
              <p:ext uri="{D42A27DB-BD31-4B8C-83A1-F6EECF244321}">
                <p14:modId xmlns:p14="http://schemas.microsoft.com/office/powerpoint/2010/main" val="1456462176"/>
              </p:ext>
            </p:extLst>
          </p:nvPr>
        </p:nvGraphicFramePr>
        <p:xfrm>
          <a:off x="767408" y="3140968"/>
          <a:ext cx="10801200" cy="2433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2669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88640"/>
            <a:ext cx="7227416" cy="652934"/>
          </a:xfrm>
        </p:spPr>
        <p:txBody>
          <a:bodyPr/>
          <a:lstStyle/>
          <a:p>
            <a:r>
              <a:rPr lang="es-EC" sz="3200" b="1" dirty="0">
                <a:solidFill>
                  <a:srgbClr val="C00000"/>
                </a:solidFill>
              </a:rPr>
              <a:t>Conclusiones y recomendaciones</a:t>
            </a:r>
          </a:p>
        </p:txBody>
      </p:sp>
      <p:sp>
        <p:nvSpPr>
          <p:cNvPr id="3" name="Marcador de contenido 2"/>
          <p:cNvSpPr>
            <a:spLocks noGrp="1"/>
          </p:cNvSpPr>
          <p:nvPr>
            <p:ph sz="quarter" idx="13"/>
          </p:nvPr>
        </p:nvSpPr>
        <p:spPr>
          <a:xfrm>
            <a:off x="678853" y="1515034"/>
            <a:ext cx="10566400" cy="4794286"/>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lvl="0" algn="just"/>
            <a:r>
              <a:rPr lang="es-EC" sz="1800" dirty="0"/>
              <a:t>Para realizar la investigación, se formuló un marco teórico que permitió establecer lineamientos, bases y fundamentos para el desarrollo de la misma, así como estudios relacionados que sirvieron de ejemplo para realizar un mejor trabajo.</a:t>
            </a:r>
          </a:p>
          <a:p>
            <a:pPr lvl="0" algn="just"/>
            <a:r>
              <a:rPr lang="es-EC" sz="1800" dirty="0"/>
              <a:t>Conforme a las teorías sobre satisfacción estudiadas se concluye que se pude analizar mediante diferentes metodologías, sin embargo el modelo que se consideró </a:t>
            </a:r>
            <a:r>
              <a:rPr lang="es-EC" sz="1800" dirty="0" smtClean="0"/>
              <a:t>más adecuado para </a:t>
            </a:r>
            <a:r>
              <a:rPr lang="es-EC" sz="1800" dirty="0"/>
              <a:t>la investigación es  el Modelo SERVPERF  y con el que se pudo identificar la opinión de los estudiantes referente a los servicios que reciben por parte de las universidades </a:t>
            </a:r>
            <a:r>
              <a:rPr lang="es-EC" sz="1800" dirty="0" smtClean="0"/>
              <a:t>a las que pertenecen.</a:t>
            </a:r>
            <a:endParaRPr lang="es-EC" sz="1800" dirty="0"/>
          </a:p>
          <a:p>
            <a:pPr lvl="0" algn="just"/>
            <a:r>
              <a:rPr lang="es-EC" sz="1800" dirty="0"/>
              <a:t>A través del estudio realizado se concluye que los servicios más comunes en una universidad son servicios administrativos como: tramites </a:t>
            </a:r>
            <a:r>
              <a:rPr lang="es-EC" sz="1800" dirty="0" smtClean="0"/>
              <a:t>institucionales, </a:t>
            </a:r>
            <a:r>
              <a:rPr lang="es-EC" sz="1800" dirty="0"/>
              <a:t>inscripciones o matriculas, servicios bibliotecarios, servicio médico, fotocopias, estacionamiento, entre otros. De los resultados se aprecia que la limpieza y adecuación de las instalaciones, la atención por parte del personal administrativo y autoridades, </a:t>
            </a:r>
            <a:r>
              <a:rPr lang="es-EC" sz="1800" dirty="0" smtClean="0"/>
              <a:t>el acceso a internet y los servicios bibliotecarios, son </a:t>
            </a:r>
            <a:r>
              <a:rPr lang="es-EC" sz="1800" dirty="0"/>
              <a:t>para los estudiantes los más importantes</a:t>
            </a:r>
            <a:r>
              <a:rPr lang="es-EC" sz="1800" dirty="0" smtClean="0"/>
              <a:t>.</a:t>
            </a:r>
            <a:endParaRPr lang="es-EC" sz="1800" dirty="0"/>
          </a:p>
          <a:p>
            <a:pPr lvl="0" algn="just"/>
            <a:r>
              <a:rPr lang="es-EC" sz="1800" dirty="0"/>
              <a:t>Del análisis de satisfacción se encuentra que los estudiantes evalúan los servicios que han recibido como aceptables, puesto que el promedio general es 3,51 lo que no refleja </a:t>
            </a:r>
            <a:r>
              <a:rPr lang="es-EC" sz="1800" dirty="0" smtClean="0"/>
              <a:t>satisfacción pero tampoco insatisfacción.</a:t>
            </a:r>
            <a:endParaRPr lang="es-EC" sz="1800" dirty="0"/>
          </a:p>
        </p:txBody>
      </p:sp>
      <p:sp>
        <p:nvSpPr>
          <p:cNvPr id="4" name="4 CuadroTexto"/>
          <p:cNvSpPr txBox="1"/>
          <p:nvPr/>
        </p:nvSpPr>
        <p:spPr>
          <a:xfrm>
            <a:off x="2711624" y="841574"/>
            <a:ext cx="650085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CONCLUSIONES</a:t>
            </a:r>
            <a:endParaRPr lang="es-EC" b="1" dirty="0"/>
          </a:p>
        </p:txBody>
      </p:sp>
    </p:spTree>
    <p:extLst>
      <p:ext uri="{BB962C8B-B14F-4D97-AF65-F5344CB8AC3E}">
        <p14:creationId xmlns:p14="http://schemas.microsoft.com/office/powerpoint/2010/main" val="313440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812800" y="1916832"/>
            <a:ext cx="10566400" cy="4114800"/>
          </a:xfrm>
          <a:effectLst>
            <a:glow rad="101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lvl="0"/>
            <a:r>
              <a:rPr lang="es-EC" sz="2000" dirty="0"/>
              <a:t>Es importante que en toda </a:t>
            </a:r>
            <a:r>
              <a:rPr lang="es-EC" sz="2000" dirty="0" smtClean="0"/>
              <a:t>institución </a:t>
            </a:r>
            <a:r>
              <a:rPr lang="es-EC" sz="2000" dirty="0"/>
              <a:t>u</a:t>
            </a:r>
            <a:r>
              <a:rPr lang="es-EC" sz="2000" dirty="0" smtClean="0"/>
              <a:t>niversitaria </a:t>
            </a:r>
            <a:r>
              <a:rPr lang="es-EC" sz="2000" dirty="0"/>
              <a:t>ya sea pública o privada se aplique periódicamente un cuestionario de satisfacción a sus estudiantes, con el fin de verificar el correcto funcionamiento de la institución y poder corregir las deficiencias que se encuentren, de esta manera se puede generar propuestas que permitan incrementar la satisfacción estudiantil a nivel general</a:t>
            </a:r>
            <a:r>
              <a:rPr lang="es-EC" sz="2000" dirty="0" smtClean="0"/>
              <a:t>.</a:t>
            </a:r>
            <a:r>
              <a:rPr lang="es-EC" sz="2000" dirty="0"/>
              <a:t> </a:t>
            </a:r>
          </a:p>
          <a:p>
            <a:pPr lvl="0"/>
            <a:r>
              <a:rPr lang="es-EC" sz="2000" dirty="0"/>
              <a:t>La </a:t>
            </a:r>
            <a:r>
              <a:rPr lang="es-EC" sz="2000" dirty="0" smtClean="0"/>
              <a:t> </a:t>
            </a:r>
            <a:r>
              <a:rPr lang="es-EC" sz="2000" dirty="0"/>
              <a:t>investigación no puede concluir que exista una diferencia significativa entre la satisfacción de los estudiantes del sector privado y los que pertenecen al sector público por lo cual se  recomienda realizar un estudio de satisfacción con las u</a:t>
            </a:r>
            <a:r>
              <a:rPr lang="es-EC" sz="2000" dirty="0" smtClean="0"/>
              <a:t>niversidades publicas </a:t>
            </a:r>
            <a:r>
              <a:rPr lang="es-EC" sz="2000" dirty="0"/>
              <a:t>para conocer el estado de las mismas en relación a nivel administrativo y efectuar un análisis comparativo con las universidades privadas, para así </a:t>
            </a:r>
            <a:r>
              <a:rPr lang="es-EC" sz="2000" dirty="0" smtClean="0"/>
              <a:t>comprender </a:t>
            </a:r>
            <a:r>
              <a:rPr lang="es-EC" sz="2000" dirty="0"/>
              <a:t>mediante información la situación de las mismas.  </a:t>
            </a:r>
          </a:p>
          <a:p>
            <a:pPr lvl="0"/>
            <a:r>
              <a:rPr lang="es-EC" sz="2000" dirty="0"/>
              <a:t>Se recomienda considerar la propuesta realizada en el presente estudio para así contribuir con el mejoramiento de los servicios institucionales y elevar la satisfacción estudiantil. </a:t>
            </a:r>
          </a:p>
          <a:p>
            <a:pPr marL="0" indent="0">
              <a:buNone/>
            </a:pPr>
            <a:endParaRPr lang="es-EC" sz="2000" dirty="0"/>
          </a:p>
        </p:txBody>
      </p:sp>
      <p:sp>
        <p:nvSpPr>
          <p:cNvPr id="4" name="4 CuadroTexto"/>
          <p:cNvSpPr txBox="1"/>
          <p:nvPr/>
        </p:nvSpPr>
        <p:spPr>
          <a:xfrm>
            <a:off x="2845571" y="980728"/>
            <a:ext cx="650085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RECOMENDACIONES</a:t>
            </a:r>
            <a:endParaRPr lang="es-EC" b="1" dirty="0"/>
          </a:p>
        </p:txBody>
      </p:sp>
    </p:spTree>
    <p:extLst>
      <p:ext uri="{BB962C8B-B14F-4D97-AF65-F5344CB8AC3E}">
        <p14:creationId xmlns:p14="http://schemas.microsoft.com/office/powerpoint/2010/main" val="2814964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992" y="720704"/>
            <a:ext cx="10566400" cy="778098"/>
          </a:xfrm>
        </p:spPr>
        <p:txBody>
          <a:bodyPr/>
          <a:lstStyle/>
          <a:p>
            <a:r>
              <a:rPr lang="es-EC" sz="2800" b="1" dirty="0" smtClean="0">
                <a:solidFill>
                  <a:srgbClr val="C00000"/>
                </a:solidFill>
                <a:latin typeface="+mn-lt"/>
                <a:ea typeface="+mn-ea"/>
                <a:cs typeface="+mn-cs"/>
              </a:rPr>
              <a:t>planteamiento del problema</a:t>
            </a:r>
            <a:endParaRPr lang="es-EC" sz="2800" b="1" dirty="0">
              <a:solidFill>
                <a:srgbClr val="C00000"/>
              </a:solidFill>
              <a:latin typeface="+mn-lt"/>
              <a:ea typeface="+mn-ea"/>
              <a:cs typeface="+mn-cs"/>
            </a:endParaRPr>
          </a:p>
        </p:txBody>
      </p:sp>
      <p:sp>
        <p:nvSpPr>
          <p:cNvPr id="3" name="Marcador de contenido 2"/>
          <p:cNvSpPr>
            <a:spLocks noGrp="1"/>
          </p:cNvSpPr>
          <p:nvPr>
            <p:ph sz="quarter" idx="13"/>
          </p:nvPr>
        </p:nvSpPr>
        <p:spPr>
          <a:xfrm>
            <a:off x="623392" y="1594721"/>
            <a:ext cx="10566400" cy="1180728"/>
          </a:xfrm>
        </p:spPr>
        <p:txBody>
          <a:bodyPr>
            <a:noAutofit/>
          </a:bodyPr>
          <a:lstStyle/>
          <a:p>
            <a:pPr marL="0" indent="0" algn="just">
              <a:buNone/>
            </a:pPr>
            <a:r>
              <a:rPr lang="es-EC" sz="2000" dirty="0"/>
              <a:t>Desconocimiento del nivel de satisfacción de los estudiantes de grado de las universidades privadas del Distrito Metropolitano de Quito, respecto a la atención recibida a nivel administrativo, con el fin de lograr la calidad universitaria </a:t>
            </a:r>
            <a:r>
              <a:rPr lang="es-EC" sz="2000" dirty="0" smtClean="0"/>
              <a:t>analizando puntos considerados importantes para alcanzar la satisfacción por parte de los estudiantes.</a:t>
            </a:r>
            <a:endParaRPr lang="es-EC" sz="20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2636912"/>
            <a:ext cx="9047843" cy="3938931"/>
          </a:xfrm>
          <a:prstGeom prst="rect">
            <a:avLst/>
          </a:prstGeom>
        </p:spPr>
      </p:pic>
      <p:sp>
        <p:nvSpPr>
          <p:cNvPr id="6" name="CuadroTexto 5"/>
          <p:cNvSpPr txBox="1"/>
          <p:nvPr/>
        </p:nvSpPr>
        <p:spPr>
          <a:xfrm>
            <a:off x="4322416" y="26495"/>
            <a:ext cx="3168352" cy="769441"/>
          </a:xfrm>
          <a:prstGeom prst="rect">
            <a:avLst/>
          </a:prstGeom>
          <a:noFill/>
        </p:spPr>
        <p:txBody>
          <a:bodyPr wrap="square" rtlCol="0">
            <a:spAutoFit/>
          </a:bodyPr>
          <a:lstStyle/>
          <a:p>
            <a:r>
              <a:rPr lang="es-EC"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CAPÍTULO I</a:t>
            </a:r>
            <a:endParaRPr lang="es-EC"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88234022"/>
      </p:ext>
    </p:extLst>
  </p:cSld>
  <p:clrMapOvr>
    <a:masterClrMapping/>
  </p:clrMapOvr>
  <mc:AlternateContent xmlns:mc="http://schemas.openxmlformats.org/markup-compatibility/2006" xmlns:p14="http://schemas.microsoft.com/office/powerpoint/2010/main">
    <mc:Choice Requires="p14">
      <p:transition spd="slow" p14:dur="2000" advTm="1594"/>
    </mc:Choice>
    <mc:Fallback xmlns="">
      <p:transition spd="slow" advTm="159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351584" y="1412776"/>
            <a:ext cx="8153400" cy="3073400"/>
          </a:xfrm>
          <a:prstGeom prst="rect">
            <a:avLst/>
          </a:prstGeom>
        </p:spPr>
        <p:txBody>
          <a:bodyPr wrap="none" fromWordArt="1">
            <a:prstTxWarp prst="textDeflate">
              <a:avLst>
                <a:gd name="adj" fmla="val 26227"/>
              </a:avLst>
            </a:prstTxWarp>
          </a:bodyPr>
          <a:lstStyle/>
          <a:p>
            <a:pPr algn="ctr"/>
            <a:r>
              <a:rPr lang="es-EC" sz="3200" b="1" kern="1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mpact" panose="020B0806030902050204" pitchFamily="34" charset="0"/>
              </a:rPr>
              <a:t>Gracias por su atención</a:t>
            </a:r>
          </a:p>
        </p:txBody>
      </p:sp>
    </p:spTree>
    <p:extLst>
      <p:ext uri="{BB962C8B-B14F-4D97-AF65-F5344CB8AC3E}">
        <p14:creationId xmlns:p14="http://schemas.microsoft.com/office/powerpoint/2010/main" val="414513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23392" y="520939"/>
            <a:ext cx="10566400" cy="77809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rgbClr val="C00000"/>
                </a:solidFill>
                <a:latin typeface="+mn-lt"/>
                <a:ea typeface="+mn-ea"/>
                <a:cs typeface="+mn-cs"/>
              </a:rPr>
              <a:t>Objetivo general</a:t>
            </a:r>
            <a:endParaRPr lang="es-EC" sz="2800" b="1" dirty="0">
              <a:solidFill>
                <a:srgbClr val="C00000"/>
              </a:solidFill>
              <a:latin typeface="+mn-lt"/>
              <a:ea typeface="+mn-ea"/>
              <a:cs typeface="+mn-cs"/>
            </a:endParaRPr>
          </a:p>
        </p:txBody>
      </p:sp>
      <p:sp>
        <p:nvSpPr>
          <p:cNvPr id="5" name="CuadroTexto 4"/>
          <p:cNvSpPr txBox="1"/>
          <p:nvPr/>
        </p:nvSpPr>
        <p:spPr>
          <a:xfrm>
            <a:off x="623392" y="1380489"/>
            <a:ext cx="10565233" cy="1015663"/>
          </a:xfrm>
          <a:prstGeom prst="rect">
            <a:avLst/>
          </a:prstGeom>
          <a:noFill/>
        </p:spPr>
        <p:txBody>
          <a:bodyPr wrap="square" rtlCol="0">
            <a:spAutoFit/>
          </a:bodyPr>
          <a:lstStyle/>
          <a:p>
            <a:pPr algn="just"/>
            <a:r>
              <a:rPr lang="es-EC" sz="2000" dirty="0"/>
              <a:t>Realizar una investigación en los estudiantes de grado de las Universidades Privadas del Distrito Metropolitano de Quito, respecto al nivel de satisfacción sobre la atención recibida a nivel de servicios administrativos y de </a:t>
            </a:r>
            <a:r>
              <a:rPr lang="es-EC" sz="2000" dirty="0" smtClean="0"/>
              <a:t>apoyo.</a:t>
            </a:r>
            <a:endParaRPr lang="es-EC" sz="2000" dirty="0"/>
          </a:p>
        </p:txBody>
      </p:sp>
      <p:sp>
        <p:nvSpPr>
          <p:cNvPr id="6" name="Título 1"/>
          <p:cNvSpPr txBox="1">
            <a:spLocks/>
          </p:cNvSpPr>
          <p:nvPr/>
        </p:nvSpPr>
        <p:spPr>
          <a:xfrm>
            <a:off x="695400" y="2193410"/>
            <a:ext cx="10566400" cy="77809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a:solidFill>
                  <a:srgbClr val="C00000"/>
                </a:solidFill>
                <a:latin typeface="+mn-lt"/>
                <a:ea typeface="+mn-ea"/>
                <a:cs typeface="+mn-cs"/>
              </a:rPr>
              <a:t>Objetivos específicos </a:t>
            </a:r>
          </a:p>
        </p:txBody>
      </p:sp>
      <p:sp>
        <p:nvSpPr>
          <p:cNvPr id="7" name="CuadroTexto 6"/>
          <p:cNvSpPr txBox="1"/>
          <p:nvPr/>
        </p:nvSpPr>
        <p:spPr>
          <a:xfrm>
            <a:off x="838249" y="3356992"/>
            <a:ext cx="10350376" cy="2246769"/>
          </a:xfrm>
          <a:prstGeom prst="rect">
            <a:avLst/>
          </a:prstGeom>
          <a:noFill/>
        </p:spPr>
        <p:txBody>
          <a:bodyPr wrap="square" rtlCol="0">
            <a:spAutoFit/>
          </a:bodyPr>
          <a:lstStyle/>
          <a:p>
            <a:pPr algn="just"/>
            <a:r>
              <a:rPr lang="es-EC" sz="2000" dirty="0" smtClean="0"/>
              <a:t>1. Establecer </a:t>
            </a:r>
            <a:r>
              <a:rPr lang="es-EC" sz="2000" dirty="0"/>
              <a:t>un marco teórico que nos permita delimitar la línea base de la investigación, con el apoyo de diferentes fuentes de información. </a:t>
            </a:r>
          </a:p>
          <a:p>
            <a:pPr algn="just"/>
            <a:r>
              <a:rPr lang="es-EC" sz="2000" dirty="0"/>
              <a:t>2. Identificar los servicios ofertados por las distintas universidades por medio de un estudio cualitativo para establecer las dimensiones de la investigación. </a:t>
            </a:r>
          </a:p>
          <a:p>
            <a:pPr algn="just"/>
            <a:r>
              <a:rPr lang="es-EC" sz="2000" dirty="0"/>
              <a:t>3. Realizar un estudio cuantitativo en los estudiantes de las universidades privadas que permita determinar el nivel de satisfacción que tienen los mismos con los servicios que reciben de la institución a la que pertenecen para realizar una comparación entre ellos. </a:t>
            </a:r>
          </a:p>
        </p:txBody>
      </p:sp>
      <p:sp>
        <p:nvSpPr>
          <p:cNvPr id="8" name="5 CuadroTexto">
            <a:hlinkClick r:id="rId2" action="ppaction://hlinksldjump"/>
          </p:cNvPr>
          <p:cNvSpPr txBox="1"/>
          <p:nvPr/>
        </p:nvSpPr>
        <p:spPr>
          <a:xfrm>
            <a:off x="10344472" y="6309320"/>
            <a:ext cx="1429330" cy="2880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C" sz="1200" b="1" dirty="0" smtClean="0">
                <a:solidFill>
                  <a:schemeClr val="bg1"/>
                </a:solidFill>
              </a:rPr>
              <a:t>Menú Principal</a:t>
            </a:r>
            <a:endParaRPr lang="es-EC" sz="1200" b="1" dirty="0">
              <a:solidFill>
                <a:schemeClr val="bg1"/>
              </a:solidFill>
            </a:endParaRPr>
          </a:p>
        </p:txBody>
      </p:sp>
      <p:sp>
        <p:nvSpPr>
          <p:cNvPr id="9" name="Título 1"/>
          <p:cNvSpPr>
            <a:spLocks noGrp="1"/>
          </p:cNvSpPr>
          <p:nvPr>
            <p:ph type="title"/>
          </p:nvPr>
        </p:nvSpPr>
        <p:spPr>
          <a:xfrm>
            <a:off x="4583832" y="113386"/>
            <a:ext cx="2664296" cy="778098"/>
          </a:xfrm>
        </p:spPr>
        <p:txBody>
          <a:bodyPr/>
          <a:lstStyle/>
          <a:p>
            <a:r>
              <a:rPr lang="es-EC" sz="3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OBJETIVOS</a:t>
            </a:r>
            <a:endParaRPr lang="es-EC"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endParaRPr>
          </a:p>
        </p:txBody>
      </p:sp>
    </p:spTree>
    <p:extLst>
      <p:ext uri="{BB962C8B-B14F-4D97-AF65-F5344CB8AC3E}">
        <p14:creationId xmlns:p14="http://schemas.microsoft.com/office/powerpoint/2010/main" val="810108735"/>
      </p:ext>
    </p:extLst>
  </p:cSld>
  <p:clrMapOvr>
    <a:masterClrMapping/>
  </p:clrMapOvr>
  <mc:AlternateContent xmlns:mc="http://schemas.openxmlformats.org/markup-compatibility/2006" xmlns:p14="http://schemas.microsoft.com/office/powerpoint/2010/main">
    <mc:Choice Requires="p14">
      <p:transition spd="slow" p14:dur="2000" advTm="1604"/>
    </mc:Choice>
    <mc:Fallback xmlns="">
      <p:transition spd="slow" advTm="160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b="1" dirty="0">
                <a:solidFill>
                  <a:srgbClr val="C00000"/>
                </a:solidFill>
                <a:latin typeface="+mn-lt"/>
                <a:ea typeface="+mn-ea"/>
                <a:cs typeface="+mn-cs"/>
              </a:rPr>
              <a:t>Modelos de medición</a:t>
            </a:r>
          </a:p>
        </p:txBody>
      </p:sp>
      <p:sp>
        <p:nvSpPr>
          <p:cNvPr id="6" name="CuadroTexto 5"/>
          <p:cNvSpPr txBox="1"/>
          <p:nvPr/>
        </p:nvSpPr>
        <p:spPr>
          <a:xfrm>
            <a:off x="4295800" y="57066"/>
            <a:ext cx="3168352" cy="769441"/>
          </a:xfrm>
          <a:prstGeom prst="rect">
            <a:avLst/>
          </a:prstGeom>
          <a:noFill/>
        </p:spPr>
        <p:txBody>
          <a:bodyPr wrap="square" rtlCol="0">
            <a:spAutoFit/>
          </a:bodyPr>
          <a:lstStyle/>
          <a:p>
            <a:r>
              <a:rPr lang="es-EC"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CAPÍTULO II</a:t>
            </a:r>
            <a:endParaRPr lang="es-EC"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4" name="Diagrama 3"/>
          <p:cNvGraphicFramePr/>
          <p:nvPr>
            <p:extLst>
              <p:ext uri="{D42A27DB-BD31-4B8C-83A1-F6EECF244321}">
                <p14:modId xmlns:p14="http://schemas.microsoft.com/office/powerpoint/2010/main" val="4089468794"/>
              </p:ext>
            </p:extLst>
          </p:nvPr>
        </p:nvGraphicFramePr>
        <p:xfrm>
          <a:off x="-7190" y="1440677"/>
          <a:ext cx="6763242" cy="473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4193451269"/>
              </p:ext>
            </p:extLst>
          </p:nvPr>
        </p:nvGraphicFramePr>
        <p:xfrm>
          <a:off x="5087888" y="1458391"/>
          <a:ext cx="6763242" cy="47333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76129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559606433"/>
              </p:ext>
            </p:extLst>
          </p:nvPr>
        </p:nvGraphicFramePr>
        <p:xfrm>
          <a:off x="812800" y="1600200"/>
          <a:ext cx="1056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p:cNvSpPr/>
          <p:nvPr/>
        </p:nvSpPr>
        <p:spPr>
          <a:xfrm>
            <a:off x="4548820" y="231845"/>
            <a:ext cx="3240360"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t>Instalaciones físicas</a:t>
            </a:r>
            <a:r>
              <a:rPr lang="es-EC" b="1" dirty="0" smtClean="0"/>
              <a:t>, equipos </a:t>
            </a:r>
            <a:r>
              <a:rPr lang="es-EC" b="1" dirty="0"/>
              <a:t>y el aspecto del personal</a:t>
            </a:r>
            <a:endParaRPr lang="es-EC" dirty="0"/>
          </a:p>
        </p:txBody>
      </p:sp>
      <p:sp>
        <p:nvSpPr>
          <p:cNvPr id="7" name="Rectángulo redondeado 6"/>
          <p:cNvSpPr/>
          <p:nvPr/>
        </p:nvSpPr>
        <p:spPr>
          <a:xfrm>
            <a:off x="7568863" y="1261559"/>
            <a:ext cx="381642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t> Disposición para ayudar a los clientes y </a:t>
            </a:r>
            <a:r>
              <a:rPr lang="es-EC" b="1" dirty="0" smtClean="0"/>
              <a:t>proporcionar </a:t>
            </a:r>
            <a:r>
              <a:rPr lang="es-EC" b="1" dirty="0"/>
              <a:t>un servicio oportuno</a:t>
            </a:r>
            <a:endParaRPr lang="es-EC" dirty="0"/>
          </a:p>
        </p:txBody>
      </p:sp>
      <p:sp>
        <p:nvSpPr>
          <p:cNvPr id="8" name="Rectángulo redondeado 7"/>
          <p:cNvSpPr/>
          <p:nvPr/>
        </p:nvSpPr>
        <p:spPr>
          <a:xfrm>
            <a:off x="8184232" y="2176061"/>
            <a:ext cx="2592288"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Rapidez</a:t>
            </a:r>
            <a:endParaRPr lang="es-EC" dirty="0"/>
          </a:p>
        </p:txBody>
      </p:sp>
      <p:sp>
        <p:nvSpPr>
          <p:cNvPr id="9" name="Rectángulo redondeado 8"/>
          <p:cNvSpPr/>
          <p:nvPr/>
        </p:nvSpPr>
        <p:spPr>
          <a:xfrm>
            <a:off x="8865007" y="2969291"/>
            <a:ext cx="2376748"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Tiempos de espera</a:t>
            </a:r>
            <a:endParaRPr lang="es-EC" dirty="0"/>
          </a:p>
        </p:txBody>
      </p:sp>
      <p:sp>
        <p:nvSpPr>
          <p:cNvPr id="10" name="Rectángulo redondeado 9"/>
          <p:cNvSpPr/>
          <p:nvPr/>
        </p:nvSpPr>
        <p:spPr>
          <a:xfrm>
            <a:off x="7824192" y="4221088"/>
            <a:ext cx="3816424"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 Habilidad para realizar el servicio prometido en forma fiable y precisa</a:t>
            </a:r>
            <a:endParaRPr lang="es-EC" dirty="0"/>
          </a:p>
        </p:txBody>
      </p:sp>
      <p:sp>
        <p:nvSpPr>
          <p:cNvPr id="11" name="Rectángulo redondeado 10"/>
          <p:cNvSpPr/>
          <p:nvPr/>
        </p:nvSpPr>
        <p:spPr>
          <a:xfrm>
            <a:off x="8148228" y="5085184"/>
            <a:ext cx="2592288"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Ausencia de errores</a:t>
            </a:r>
          </a:p>
        </p:txBody>
      </p:sp>
      <p:sp>
        <p:nvSpPr>
          <p:cNvPr id="12" name="Rectángulo redondeado 11"/>
          <p:cNvSpPr/>
          <p:nvPr/>
        </p:nvSpPr>
        <p:spPr>
          <a:xfrm>
            <a:off x="7568863" y="5862871"/>
            <a:ext cx="2592288"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Utilidad del servicio</a:t>
            </a:r>
          </a:p>
        </p:txBody>
      </p:sp>
      <p:sp>
        <p:nvSpPr>
          <p:cNvPr id="13" name="Rectángulo redondeado 12"/>
          <p:cNvSpPr/>
          <p:nvPr/>
        </p:nvSpPr>
        <p:spPr>
          <a:xfrm>
            <a:off x="260805" y="1251786"/>
            <a:ext cx="3849690" cy="790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b="1" dirty="0"/>
              <a:t> El cuidado, la atención individualizada</a:t>
            </a:r>
          </a:p>
          <a:p>
            <a:pPr algn="ctr"/>
            <a:r>
              <a:rPr lang="es-EC" b="1" dirty="0"/>
              <a:t>que la institución proporciona a sus clientes</a:t>
            </a:r>
            <a:endParaRPr lang="es-EC" dirty="0"/>
          </a:p>
        </p:txBody>
      </p:sp>
      <p:sp>
        <p:nvSpPr>
          <p:cNvPr id="14" name="Rectángulo redondeado 13"/>
          <p:cNvSpPr/>
          <p:nvPr/>
        </p:nvSpPr>
        <p:spPr>
          <a:xfrm>
            <a:off x="301959" y="4089337"/>
            <a:ext cx="4071190" cy="8395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b="1" dirty="0"/>
              <a:t> </a:t>
            </a:r>
            <a:endParaRPr lang="es-EC" sz="1600" b="1" dirty="0" smtClean="0"/>
          </a:p>
          <a:p>
            <a:pPr algn="ctr"/>
            <a:r>
              <a:rPr lang="es-EC" sz="1600" b="1" dirty="0" smtClean="0"/>
              <a:t>Conocimientos </a:t>
            </a:r>
            <a:r>
              <a:rPr lang="es-EC" sz="1600" b="1" dirty="0"/>
              <a:t>y atención mostrados por el personal y sus habilidades</a:t>
            </a:r>
          </a:p>
          <a:p>
            <a:pPr algn="ctr"/>
            <a:r>
              <a:rPr lang="es-EC" sz="1600" b="1" dirty="0"/>
              <a:t>para inspirar credibilidad y confianza</a:t>
            </a:r>
            <a:endParaRPr lang="es-EC" sz="1600" dirty="0"/>
          </a:p>
          <a:p>
            <a:pPr algn="ctr"/>
            <a:endParaRPr lang="es-EC" sz="1600" dirty="0"/>
          </a:p>
        </p:txBody>
      </p:sp>
      <p:sp>
        <p:nvSpPr>
          <p:cNvPr id="15" name="Rectángulo redondeado 14"/>
          <p:cNvSpPr/>
          <p:nvPr/>
        </p:nvSpPr>
        <p:spPr>
          <a:xfrm>
            <a:off x="767035" y="2243222"/>
            <a:ext cx="2546920" cy="6557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Accesibilidad</a:t>
            </a:r>
            <a:endParaRPr lang="es-EC" dirty="0"/>
          </a:p>
        </p:txBody>
      </p:sp>
      <p:sp>
        <p:nvSpPr>
          <p:cNvPr id="16" name="Rectángulo redondeado 15"/>
          <p:cNvSpPr/>
          <p:nvPr/>
        </p:nvSpPr>
        <p:spPr>
          <a:xfrm>
            <a:off x="301959" y="3100404"/>
            <a:ext cx="2476027" cy="616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Comunicación</a:t>
            </a:r>
            <a:endParaRPr lang="es-EC" dirty="0"/>
          </a:p>
        </p:txBody>
      </p:sp>
      <p:sp>
        <p:nvSpPr>
          <p:cNvPr id="17" name="Rectángulo redondeado 16"/>
          <p:cNvSpPr/>
          <p:nvPr/>
        </p:nvSpPr>
        <p:spPr>
          <a:xfrm>
            <a:off x="1190925" y="5093006"/>
            <a:ext cx="2376748"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Profesional</a:t>
            </a:r>
            <a:endParaRPr lang="es-EC" dirty="0"/>
          </a:p>
        </p:txBody>
      </p:sp>
      <p:sp>
        <p:nvSpPr>
          <p:cNvPr id="18" name="Rectángulo redondeado 17"/>
          <p:cNvSpPr/>
          <p:nvPr/>
        </p:nvSpPr>
        <p:spPr>
          <a:xfrm>
            <a:off x="1977109" y="5964924"/>
            <a:ext cx="259228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Cortesía</a:t>
            </a:r>
            <a:endParaRPr lang="es-EC" dirty="0"/>
          </a:p>
        </p:txBody>
      </p:sp>
    </p:spTree>
    <p:extLst>
      <p:ext uri="{BB962C8B-B14F-4D97-AF65-F5344CB8AC3E}">
        <p14:creationId xmlns:p14="http://schemas.microsoft.com/office/powerpoint/2010/main" val="309724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b="1" dirty="0">
                <a:solidFill>
                  <a:srgbClr val="C00000"/>
                </a:solidFill>
                <a:latin typeface="+mn-lt"/>
                <a:ea typeface="+mn-ea"/>
                <a:cs typeface="+mn-cs"/>
              </a:rPr>
              <a:t>METODOLOGÍA</a:t>
            </a:r>
          </a:p>
        </p:txBody>
      </p:sp>
      <p:sp>
        <p:nvSpPr>
          <p:cNvPr id="4" name="CuadroTexto 3"/>
          <p:cNvSpPr txBox="1"/>
          <p:nvPr/>
        </p:nvSpPr>
        <p:spPr>
          <a:xfrm>
            <a:off x="4295800" y="98919"/>
            <a:ext cx="3168352" cy="769441"/>
          </a:xfrm>
          <a:prstGeom prst="rect">
            <a:avLst/>
          </a:prstGeom>
          <a:noFill/>
        </p:spPr>
        <p:txBody>
          <a:bodyPr wrap="square" rtlCol="0">
            <a:spAutoFit/>
          </a:bodyPr>
          <a:lstStyle/>
          <a:p>
            <a:r>
              <a:rPr lang="es-EC"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CAPÍTULO III</a:t>
            </a:r>
            <a:endParaRPr lang="es-EC"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3" name="Diagrama 2"/>
          <p:cNvGraphicFramePr/>
          <p:nvPr>
            <p:extLst>
              <p:ext uri="{D42A27DB-BD31-4B8C-83A1-F6EECF244321}">
                <p14:modId xmlns:p14="http://schemas.microsoft.com/office/powerpoint/2010/main" val="1130556439"/>
              </p:ext>
            </p:extLst>
          </p:nvPr>
        </p:nvGraphicFramePr>
        <p:xfrm>
          <a:off x="2032000" y="719666"/>
          <a:ext cx="9032552" cy="5877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29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91344" y="1412776"/>
            <a:ext cx="6258441" cy="5040000"/>
          </a:xfrm>
          <a:prstGeom prst="rect">
            <a:avLst/>
          </a:prstGeom>
        </p:spPr>
      </p:pic>
      <p:sp>
        <p:nvSpPr>
          <p:cNvPr id="5" name="Título 4"/>
          <p:cNvSpPr>
            <a:spLocks noGrp="1"/>
          </p:cNvSpPr>
          <p:nvPr>
            <p:ph type="title"/>
          </p:nvPr>
        </p:nvSpPr>
        <p:spPr>
          <a:xfrm>
            <a:off x="812800" y="274638"/>
            <a:ext cx="10566400" cy="778098"/>
          </a:xfrm>
        </p:spPr>
        <p:txBody>
          <a:bodyPr/>
          <a:lstStyle/>
          <a:p>
            <a:r>
              <a:rPr lang="es-EC" sz="2800" b="1" dirty="0">
                <a:solidFill>
                  <a:srgbClr val="C00000"/>
                </a:solidFill>
                <a:latin typeface="+mn-lt"/>
                <a:ea typeface="+mn-ea"/>
                <a:cs typeface="+mn-cs"/>
              </a:rPr>
              <a:t>Universidades del distrito metropolitano de quito</a:t>
            </a:r>
          </a:p>
        </p:txBody>
      </p:sp>
      <p:pic>
        <p:nvPicPr>
          <p:cNvPr id="1026" name="Picture 2" descr="Resultado de imagen para universidad particular s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64" y="1114517"/>
            <a:ext cx="211034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niversidad de las america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591"/>
          <a:stretch/>
        </p:blipFill>
        <p:spPr bwMode="auto">
          <a:xfrm>
            <a:off x="9004686" y="1114517"/>
            <a:ext cx="14475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universidad de especialidades turisticas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139" b="12263"/>
          <a:stretch/>
        </p:blipFill>
        <p:spPr bwMode="auto">
          <a:xfrm>
            <a:off x="10683201" y="1137531"/>
            <a:ext cx="9523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universidad de los hemisferios"/>
          <p:cNvPicPr>
            <a:picLocks noChangeAspect="1" noChangeArrowheads="1"/>
          </p:cNvPicPr>
          <p:nvPr/>
        </p:nvPicPr>
        <p:blipFill rotWithShape="1">
          <a:blip r:embed="rId7">
            <a:extLst>
              <a:ext uri="{28A0092B-C50C-407E-A947-70E740481C1C}">
                <a14:useLocalDpi xmlns:a14="http://schemas.microsoft.com/office/drawing/2010/main" val="0"/>
              </a:ext>
            </a:extLst>
          </a:blip>
          <a:srcRect t="33122" b="34623"/>
          <a:stretch/>
        </p:blipFill>
        <p:spPr bwMode="auto">
          <a:xfrm>
            <a:off x="6665506" y="1896298"/>
            <a:ext cx="2466128" cy="5965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universidad iberoamericana del ecuad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47355" y="1896298"/>
            <a:ext cx="925109" cy="91413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universidad internacional del ecuad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89268" y="1993367"/>
            <a:ext cx="16399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universidad metropolitana de quit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9323" y="2564129"/>
            <a:ext cx="1027814" cy="77232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0" descr="Resultado de imagen para universidad del pacifico ecu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46" name="Picture 22" descr="Resultado de imagen para universidad del pacifico ecuador"/>
          <p:cNvPicPr>
            <a:picLocks noChangeAspect="1" noChangeArrowheads="1"/>
          </p:cNvPicPr>
          <p:nvPr/>
        </p:nvPicPr>
        <p:blipFill rotWithShape="1">
          <a:blip r:embed="rId11">
            <a:extLst>
              <a:ext uri="{28A0092B-C50C-407E-A947-70E740481C1C}">
                <a14:useLocalDpi xmlns:a14="http://schemas.microsoft.com/office/drawing/2010/main" val="0"/>
              </a:ext>
            </a:extLst>
          </a:blip>
          <a:srcRect l="4591" t="26574" r="4691" b="32227"/>
          <a:stretch/>
        </p:blipFill>
        <p:spPr bwMode="auto">
          <a:xfrm>
            <a:off x="7865525" y="2962088"/>
            <a:ext cx="216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para universidad san francisc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03553" y="2903671"/>
            <a:ext cx="1348871" cy="134887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esultado de imagen para universidad israe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4093" y="3775713"/>
            <a:ext cx="1141186" cy="9693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Resultado de imagen para u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5506" y="5256661"/>
            <a:ext cx="1463080" cy="146308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Resultado de imagen para salesian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8586" y="5037377"/>
            <a:ext cx="2149748"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n relacionad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19398" y="5256661"/>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sultado de imagen para universidad tecnologica indoamerica ingenieria industri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8" name="Picture 10" descr="Resultado de imagen para universidad tecnologica indoamerica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15259" y="3800969"/>
            <a:ext cx="1284842" cy="120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0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760" y="188640"/>
            <a:ext cx="10566400" cy="1143000"/>
          </a:xfrm>
        </p:spPr>
        <p:txBody>
          <a:bodyPr/>
          <a:lstStyle/>
          <a:p>
            <a:r>
              <a:rPr lang="es-EC" sz="2800" b="1" dirty="0">
                <a:solidFill>
                  <a:srgbClr val="C00000"/>
                </a:solidFill>
                <a:latin typeface="+mn-lt"/>
                <a:ea typeface="+mn-ea"/>
                <a:cs typeface="+mn-cs"/>
              </a:rPr>
              <a:t>MUESTRA</a:t>
            </a:r>
          </a:p>
        </p:txBody>
      </p:sp>
      <p:graphicFrame>
        <p:nvGraphicFramePr>
          <p:cNvPr id="6" name="Marcador de contenido 5"/>
          <p:cNvGraphicFramePr>
            <a:graphicFrameLocks noGrp="1"/>
          </p:cNvGraphicFramePr>
          <p:nvPr>
            <p:ph sz="quarter" idx="13"/>
            <p:extLst>
              <p:ext uri="{D42A27DB-BD31-4B8C-83A1-F6EECF244321}">
                <p14:modId xmlns:p14="http://schemas.microsoft.com/office/powerpoint/2010/main" val="4214625840"/>
              </p:ext>
            </p:extLst>
          </p:nvPr>
        </p:nvGraphicFramePr>
        <p:xfrm>
          <a:off x="5735960" y="260648"/>
          <a:ext cx="5616624" cy="5721075"/>
        </p:xfrm>
        <a:graphic>
          <a:graphicData uri="http://schemas.openxmlformats.org/drawingml/2006/table">
            <a:tbl>
              <a:tblPr firstRow="1" bandRow="1">
                <a:tableStyleId>{BC89EF96-8CEA-46FF-86C4-4CE0E7609802}</a:tableStyleId>
              </a:tblPr>
              <a:tblGrid>
                <a:gridCol w="2663788"/>
                <a:gridCol w="1476418"/>
                <a:gridCol w="1476418"/>
              </a:tblGrid>
              <a:tr h="302445">
                <a:tc>
                  <a:txBody>
                    <a:bodyPr/>
                    <a:lstStyle/>
                    <a:p>
                      <a:pPr algn="ctr"/>
                      <a:r>
                        <a:rPr lang="es-EC" sz="1600" b="1" dirty="0" smtClean="0"/>
                        <a:t>Universidad </a:t>
                      </a:r>
                      <a:endParaRPr lang="es-EC" sz="1600" b="1" dirty="0"/>
                    </a:p>
                  </a:txBody>
                  <a:tcPr/>
                </a:tc>
                <a:tc>
                  <a:txBody>
                    <a:bodyPr/>
                    <a:lstStyle/>
                    <a:p>
                      <a:pPr algn="ctr"/>
                      <a:r>
                        <a:rPr lang="es-EC" sz="1400" b="1" dirty="0" smtClean="0"/>
                        <a:t>Matriculados</a:t>
                      </a:r>
                      <a:r>
                        <a:rPr lang="es-EC" sz="1400" b="1" baseline="0" dirty="0" smtClean="0"/>
                        <a:t> 2014</a:t>
                      </a:r>
                      <a:endParaRPr lang="es-EC" sz="1400" b="1" dirty="0"/>
                    </a:p>
                  </a:txBody>
                  <a:tcPr/>
                </a:tc>
                <a:tc>
                  <a:txBody>
                    <a:bodyPr/>
                    <a:lstStyle/>
                    <a:p>
                      <a:pPr algn="ctr"/>
                      <a:r>
                        <a:rPr lang="es-EC" sz="1400" b="1" dirty="0" smtClean="0"/>
                        <a:t>Proporción</a:t>
                      </a:r>
                      <a:endParaRPr lang="es-EC" sz="1400" b="1" dirty="0"/>
                    </a:p>
                  </a:txBody>
                  <a:tcPr/>
                </a:tc>
              </a:tr>
              <a:tr h="467415">
                <a:tc>
                  <a:txBody>
                    <a:bodyPr/>
                    <a:lstStyle/>
                    <a:p>
                      <a:r>
                        <a:rPr lang="es-EC" sz="1400" b="1" dirty="0" smtClean="0"/>
                        <a:t>Universidad Internacional del Ecuador</a:t>
                      </a:r>
                      <a:endParaRPr lang="es-EC" sz="1400" b="1" dirty="0"/>
                    </a:p>
                  </a:txBody>
                  <a:tcPr/>
                </a:tc>
                <a:tc>
                  <a:txBody>
                    <a:bodyPr/>
                    <a:lstStyle/>
                    <a:p>
                      <a:r>
                        <a:rPr lang="es-EC" sz="1400" b="1" kern="1200" dirty="0" smtClean="0">
                          <a:solidFill>
                            <a:schemeClr val="tx1"/>
                          </a:solidFill>
                          <a:effectLst/>
                          <a:latin typeface="+mn-lt"/>
                          <a:ea typeface="+mn-ea"/>
                          <a:cs typeface="+mn-cs"/>
                        </a:rPr>
                        <a:t>5.353</a:t>
                      </a:r>
                      <a:endParaRPr lang="es-EC" sz="1400" b="1" dirty="0"/>
                    </a:p>
                  </a:txBody>
                  <a:tcPr/>
                </a:tc>
                <a:tc>
                  <a:txBody>
                    <a:bodyPr/>
                    <a:lstStyle/>
                    <a:p>
                      <a:r>
                        <a:rPr lang="es-EC" sz="1400" b="1" dirty="0" smtClean="0"/>
                        <a:t>36</a:t>
                      </a:r>
                      <a:endParaRPr lang="es-EC" sz="1400" b="1" dirty="0"/>
                    </a:p>
                  </a:txBody>
                  <a:tcPr/>
                </a:tc>
              </a:tr>
              <a:tr h="274950">
                <a:tc>
                  <a:txBody>
                    <a:bodyPr/>
                    <a:lstStyle/>
                    <a:p>
                      <a:r>
                        <a:rPr lang="es-EC" sz="1400" b="1" dirty="0" smtClean="0"/>
                        <a:t>Universidad Metropolitana </a:t>
                      </a:r>
                      <a:endParaRPr lang="es-EC" sz="1400" b="1" dirty="0"/>
                    </a:p>
                  </a:txBody>
                  <a:tcPr/>
                </a:tc>
                <a:tc>
                  <a:txBody>
                    <a:bodyPr/>
                    <a:lstStyle/>
                    <a:p>
                      <a:r>
                        <a:rPr lang="es-EC" sz="1400" b="1" kern="1200" dirty="0" smtClean="0">
                          <a:solidFill>
                            <a:schemeClr val="tx1"/>
                          </a:solidFill>
                          <a:effectLst/>
                          <a:latin typeface="+mn-lt"/>
                          <a:ea typeface="+mn-ea"/>
                          <a:cs typeface="+mn-cs"/>
                        </a:rPr>
                        <a:t>2.012</a:t>
                      </a:r>
                      <a:endParaRPr lang="es-EC" sz="1400" b="1" dirty="0"/>
                    </a:p>
                  </a:txBody>
                  <a:tcPr/>
                </a:tc>
                <a:tc>
                  <a:txBody>
                    <a:bodyPr/>
                    <a:lstStyle/>
                    <a:p>
                      <a:r>
                        <a:rPr lang="es-EC" sz="1400" b="1" dirty="0" smtClean="0"/>
                        <a:t>14</a:t>
                      </a:r>
                      <a:endParaRPr lang="es-EC" sz="1400" b="1" dirty="0"/>
                    </a:p>
                  </a:txBody>
                  <a:tcPr/>
                </a:tc>
              </a:tr>
              <a:tr h="274950">
                <a:tc>
                  <a:txBody>
                    <a:bodyPr/>
                    <a:lstStyle/>
                    <a:p>
                      <a:r>
                        <a:rPr lang="es-EC" sz="1400" b="1" kern="1200" dirty="0" smtClean="0">
                          <a:solidFill>
                            <a:schemeClr val="tx1"/>
                          </a:solidFill>
                          <a:effectLst/>
                          <a:latin typeface="+mn-lt"/>
                          <a:ea typeface="+mn-ea"/>
                          <a:cs typeface="+mn-cs"/>
                        </a:rPr>
                        <a:t>Universidad Tecnológica Israel </a:t>
                      </a:r>
                      <a:endParaRPr lang="es-EC" sz="1400" b="1" dirty="0"/>
                    </a:p>
                  </a:txBody>
                  <a:tcPr/>
                </a:tc>
                <a:tc>
                  <a:txBody>
                    <a:bodyPr/>
                    <a:lstStyle/>
                    <a:p>
                      <a:r>
                        <a:rPr lang="es-EC" sz="1400" b="1" kern="1200" dirty="0" smtClean="0">
                          <a:solidFill>
                            <a:schemeClr val="tx1"/>
                          </a:solidFill>
                          <a:effectLst/>
                          <a:latin typeface="+mn-lt"/>
                          <a:ea typeface="+mn-ea"/>
                          <a:cs typeface="+mn-cs"/>
                        </a:rPr>
                        <a:t>1.379</a:t>
                      </a:r>
                      <a:endParaRPr lang="es-EC" sz="1400" b="1" dirty="0"/>
                    </a:p>
                  </a:txBody>
                  <a:tcPr/>
                </a:tc>
                <a:tc>
                  <a:txBody>
                    <a:bodyPr/>
                    <a:lstStyle/>
                    <a:p>
                      <a:r>
                        <a:rPr lang="es-EC" sz="1400" b="1" dirty="0" smtClean="0"/>
                        <a:t>9</a:t>
                      </a:r>
                      <a:endParaRPr lang="es-EC" sz="1400" b="1" dirty="0"/>
                    </a:p>
                  </a:txBody>
                  <a:tcPr/>
                </a:tc>
              </a:tr>
              <a:tr h="467415">
                <a:tc>
                  <a:txBody>
                    <a:bodyPr/>
                    <a:lstStyle/>
                    <a:p>
                      <a:r>
                        <a:rPr lang="es-EC" sz="1400" b="1" kern="1200" dirty="0" smtClean="0">
                          <a:solidFill>
                            <a:schemeClr val="tx1"/>
                          </a:solidFill>
                          <a:effectLst/>
                          <a:latin typeface="+mn-lt"/>
                          <a:ea typeface="+mn-ea"/>
                          <a:cs typeface="+mn-cs"/>
                        </a:rPr>
                        <a:t>Universidad Tecnológica Indoamérica</a:t>
                      </a:r>
                      <a:endParaRPr lang="es-EC" sz="1400" b="1" dirty="0"/>
                    </a:p>
                  </a:txBody>
                  <a:tcPr/>
                </a:tc>
                <a:tc>
                  <a:txBody>
                    <a:bodyPr/>
                    <a:lstStyle/>
                    <a:p>
                      <a:r>
                        <a:rPr lang="es-EC" sz="1400" b="1" kern="1200" dirty="0" smtClean="0">
                          <a:solidFill>
                            <a:schemeClr val="tx1"/>
                          </a:solidFill>
                          <a:effectLst/>
                          <a:latin typeface="+mn-lt"/>
                          <a:ea typeface="+mn-ea"/>
                          <a:cs typeface="+mn-cs"/>
                        </a:rPr>
                        <a:t>1.283</a:t>
                      </a:r>
                      <a:endParaRPr lang="es-EC" sz="1400" b="1" dirty="0"/>
                    </a:p>
                  </a:txBody>
                  <a:tcPr/>
                </a:tc>
                <a:tc>
                  <a:txBody>
                    <a:bodyPr/>
                    <a:lstStyle/>
                    <a:p>
                      <a:r>
                        <a:rPr lang="es-EC" sz="1400" b="1" dirty="0" smtClean="0"/>
                        <a:t>9</a:t>
                      </a:r>
                      <a:endParaRPr lang="es-EC" sz="1400" b="1" dirty="0"/>
                    </a:p>
                  </a:txBody>
                  <a:tcPr/>
                </a:tc>
              </a:tr>
              <a:tr h="467415">
                <a:tc>
                  <a:txBody>
                    <a:bodyPr/>
                    <a:lstStyle/>
                    <a:p>
                      <a:r>
                        <a:rPr lang="es-EC" sz="1400" b="1" kern="1200" dirty="0" smtClean="0">
                          <a:solidFill>
                            <a:schemeClr val="tx1"/>
                          </a:solidFill>
                          <a:effectLst/>
                          <a:latin typeface="+mn-lt"/>
                          <a:ea typeface="+mn-ea"/>
                          <a:cs typeface="+mn-cs"/>
                        </a:rPr>
                        <a:t>Universidad Particular Internacional SEK</a:t>
                      </a:r>
                      <a:endParaRPr lang="es-EC" sz="1400" b="1" dirty="0"/>
                    </a:p>
                  </a:txBody>
                  <a:tcPr/>
                </a:tc>
                <a:tc>
                  <a:txBody>
                    <a:bodyPr/>
                    <a:lstStyle/>
                    <a:p>
                      <a:r>
                        <a:rPr lang="es-EC" sz="1400" b="1" kern="1200" dirty="0" smtClean="0">
                          <a:solidFill>
                            <a:schemeClr val="tx1"/>
                          </a:solidFill>
                          <a:effectLst/>
                          <a:latin typeface="+mn-lt"/>
                          <a:ea typeface="+mn-ea"/>
                          <a:cs typeface="+mn-cs"/>
                        </a:rPr>
                        <a:t>1.154</a:t>
                      </a:r>
                      <a:endParaRPr lang="es-EC" sz="1400" b="1" dirty="0"/>
                    </a:p>
                  </a:txBody>
                  <a:tcPr/>
                </a:tc>
                <a:tc>
                  <a:txBody>
                    <a:bodyPr/>
                    <a:lstStyle/>
                    <a:p>
                      <a:r>
                        <a:rPr lang="es-EC" sz="1400" b="1" dirty="0" smtClean="0"/>
                        <a:t>8</a:t>
                      </a:r>
                      <a:endParaRPr lang="es-EC" sz="1400" b="1" dirty="0"/>
                    </a:p>
                  </a:txBody>
                  <a:tcPr/>
                </a:tc>
              </a:tr>
              <a:tr h="382410">
                <a:tc>
                  <a:txBody>
                    <a:bodyPr/>
                    <a:lstStyle/>
                    <a:p>
                      <a:r>
                        <a:rPr lang="es-EC" sz="1400" b="1" kern="1200" dirty="0" smtClean="0">
                          <a:solidFill>
                            <a:schemeClr val="tx1"/>
                          </a:solidFill>
                          <a:effectLst/>
                          <a:latin typeface="+mn-lt"/>
                          <a:ea typeface="+mn-ea"/>
                          <a:cs typeface="+mn-cs"/>
                        </a:rPr>
                        <a:t>Universidad de los Hemisferios</a:t>
                      </a:r>
                      <a:endParaRPr lang="es-EC" sz="1400" b="1" dirty="0"/>
                    </a:p>
                  </a:txBody>
                  <a:tcPr/>
                </a:tc>
                <a:tc>
                  <a:txBody>
                    <a:bodyPr/>
                    <a:lstStyle/>
                    <a:p>
                      <a:r>
                        <a:rPr lang="es-EC" sz="1400" b="1" kern="1200" dirty="0" smtClean="0">
                          <a:solidFill>
                            <a:schemeClr val="tx1"/>
                          </a:solidFill>
                          <a:effectLst/>
                          <a:latin typeface="+mn-lt"/>
                          <a:ea typeface="+mn-ea"/>
                          <a:cs typeface="+mn-cs"/>
                        </a:rPr>
                        <a:t>779</a:t>
                      </a:r>
                      <a:endParaRPr lang="es-EC" sz="1400" b="1" dirty="0"/>
                    </a:p>
                  </a:txBody>
                  <a:tcPr/>
                </a:tc>
                <a:tc>
                  <a:txBody>
                    <a:bodyPr/>
                    <a:lstStyle/>
                    <a:p>
                      <a:r>
                        <a:rPr lang="es-EC" sz="1400" b="1" dirty="0" smtClean="0"/>
                        <a:t>5</a:t>
                      </a:r>
                      <a:endParaRPr lang="es-EC" sz="1400" b="1" dirty="0"/>
                    </a:p>
                  </a:txBody>
                  <a:tcPr/>
                </a:tc>
              </a:tr>
              <a:tr h="467415">
                <a:tc>
                  <a:txBody>
                    <a:bodyPr/>
                    <a:lstStyle/>
                    <a:p>
                      <a:r>
                        <a:rPr lang="es-EC" sz="1400" b="1" kern="1200" dirty="0" smtClean="0">
                          <a:solidFill>
                            <a:schemeClr val="tx1"/>
                          </a:solidFill>
                          <a:effectLst/>
                          <a:latin typeface="+mn-lt"/>
                          <a:ea typeface="+mn-ea"/>
                          <a:cs typeface="+mn-cs"/>
                        </a:rPr>
                        <a:t>Universidad Iberoamericana del Ecuador </a:t>
                      </a:r>
                      <a:endParaRPr lang="es-EC" sz="1400" b="1" dirty="0"/>
                    </a:p>
                  </a:txBody>
                  <a:tcPr/>
                </a:tc>
                <a:tc>
                  <a:txBody>
                    <a:bodyPr/>
                    <a:lstStyle/>
                    <a:p>
                      <a:r>
                        <a:rPr lang="es-EC" sz="1400" b="1" kern="1200" dirty="0" smtClean="0">
                          <a:solidFill>
                            <a:schemeClr val="tx1"/>
                          </a:solidFill>
                          <a:effectLst/>
                          <a:latin typeface="+mn-lt"/>
                          <a:ea typeface="+mn-ea"/>
                          <a:cs typeface="+mn-cs"/>
                        </a:rPr>
                        <a:t>452</a:t>
                      </a:r>
                      <a:endParaRPr lang="es-EC" sz="1400" b="1" dirty="0"/>
                    </a:p>
                  </a:txBody>
                  <a:tcPr/>
                </a:tc>
                <a:tc>
                  <a:txBody>
                    <a:bodyPr/>
                    <a:lstStyle/>
                    <a:p>
                      <a:r>
                        <a:rPr lang="es-EC" sz="1400" b="1" dirty="0" smtClean="0"/>
                        <a:t>3</a:t>
                      </a:r>
                      <a:endParaRPr lang="es-EC" sz="1400" b="1" dirty="0"/>
                    </a:p>
                  </a:txBody>
                  <a:tcPr/>
                </a:tc>
              </a:tr>
              <a:tr h="467415">
                <a:tc>
                  <a:txBody>
                    <a:bodyPr/>
                    <a:lstStyle/>
                    <a:p>
                      <a:r>
                        <a:rPr lang="es-EC" sz="1400" b="1" kern="1200" dirty="0" smtClean="0">
                          <a:solidFill>
                            <a:schemeClr val="tx1"/>
                          </a:solidFill>
                          <a:effectLst/>
                          <a:latin typeface="+mn-lt"/>
                          <a:ea typeface="+mn-ea"/>
                          <a:cs typeface="+mn-cs"/>
                        </a:rPr>
                        <a:t>Universidad de Especialidades Turísticas</a:t>
                      </a:r>
                      <a:endParaRPr lang="es-EC" sz="1400" b="1" dirty="0"/>
                    </a:p>
                  </a:txBody>
                  <a:tcPr/>
                </a:tc>
                <a:tc>
                  <a:txBody>
                    <a:bodyPr/>
                    <a:lstStyle/>
                    <a:p>
                      <a:r>
                        <a:rPr lang="es-EC" sz="1400" b="1" kern="1200" dirty="0" smtClean="0">
                          <a:solidFill>
                            <a:schemeClr val="tx1"/>
                          </a:solidFill>
                          <a:effectLst/>
                          <a:latin typeface="+mn-lt"/>
                          <a:ea typeface="+mn-ea"/>
                          <a:cs typeface="+mn-cs"/>
                        </a:rPr>
                        <a:t>379</a:t>
                      </a:r>
                      <a:endParaRPr lang="es-EC" sz="1400" b="1" dirty="0"/>
                    </a:p>
                  </a:txBody>
                  <a:tcPr/>
                </a:tc>
                <a:tc>
                  <a:txBody>
                    <a:bodyPr/>
                    <a:lstStyle/>
                    <a:p>
                      <a:r>
                        <a:rPr lang="es-EC" sz="1400" b="1" dirty="0" smtClean="0"/>
                        <a:t>3</a:t>
                      </a:r>
                      <a:endParaRPr lang="es-EC" sz="1400" b="1" dirty="0"/>
                    </a:p>
                  </a:txBody>
                  <a:tcPr/>
                </a:tc>
              </a:tr>
              <a:tr h="467415">
                <a:tc>
                  <a:txBody>
                    <a:bodyPr/>
                    <a:lstStyle/>
                    <a:p>
                      <a:r>
                        <a:rPr lang="es-EC" sz="1400" b="1" kern="1200" dirty="0" smtClean="0">
                          <a:solidFill>
                            <a:schemeClr val="tx1"/>
                          </a:solidFill>
                          <a:effectLst/>
                          <a:latin typeface="+mn-lt"/>
                          <a:ea typeface="+mn-ea"/>
                          <a:cs typeface="+mn-cs"/>
                        </a:rPr>
                        <a:t>Universidad del Pacifico Escuela de Negocios</a:t>
                      </a:r>
                      <a:endParaRPr lang="es-EC" sz="1400" b="1" dirty="0"/>
                    </a:p>
                  </a:txBody>
                  <a:tcPr/>
                </a:tc>
                <a:tc>
                  <a:txBody>
                    <a:bodyPr/>
                    <a:lstStyle/>
                    <a:p>
                      <a:r>
                        <a:rPr lang="es-EC" sz="1400" b="1" kern="1200" dirty="0" smtClean="0">
                          <a:solidFill>
                            <a:schemeClr val="tx1"/>
                          </a:solidFill>
                          <a:effectLst/>
                          <a:latin typeface="+mn-lt"/>
                          <a:ea typeface="+mn-ea"/>
                          <a:cs typeface="+mn-cs"/>
                        </a:rPr>
                        <a:t>399</a:t>
                      </a:r>
                      <a:endParaRPr lang="es-EC" sz="1400" b="1" dirty="0"/>
                    </a:p>
                  </a:txBody>
                  <a:tcPr/>
                </a:tc>
                <a:tc>
                  <a:txBody>
                    <a:bodyPr/>
                    <a:lstStyle/>
                    <a:p>
                      <a:r>
                        <a:rPr lang="es-EC" sz="1400" b="1" dirty="0" smtClean="0"/>
                        <a:t>3</a:t>
                      </a:r>
                      <a:endParaRPr lang="es-EC" sz="1400" b="1" dirty="0"/>
                    </a:p>
                  </a:txBody>
                  <a:tcPr/>
                </a:tc>
              </a:tr>
              <a:tr h="467415">
                <a:tc>
                  <a:txBody>
                    <a:bodyPr/>
                    <a:lstStyle/>
                    <a:p>
                      <a:r>
                        <a:rPr lang="es-EC" sz="1400" b="1" kern="1200" dirty="0" smtClean="0">
                          <a:solidFill>
                            <a:schemeClr val="tx1"/>
                          </a:solidFill>
                          <a:effectLst/>
                          <a:latin typeface="+mn-lt"/>
                          <a:ea typeface="+mn-ea"/>
                          <a:cs typeface="+mn-cs"/>
                        </a:rPr>
                        <a:t>Universidad Tecnológica Equinoccial </a:t>
                      </a:r>
                      <a:endParaRPr lang="es-EC" sz="1400" b="1" dirty="0"/>
                    </a:p>
                  </a:txBody>
                  <a:tcPr/>
                </a:tc>
                <a:tc>
                  <a:txBody>
                    <a:bodyPr/>
                    <a:lstStyle/>
                    <a:p>
                      <a:r>
                        <a:rPr lang="es-EC" sz="1400" b="1" kern="1200" dirty="0" smtClean="0">
                          <a:solidFill>
                            <a:schemeClr val="tx1"/>
                          </a:solidFill>
                          <a:effectLst/>
                          <a:latin typeface="+mn-lt"/>
                          <a:ea typeface="+mn-ea"/>
                          <a:cs typeface="+mn-cs"/>
                        </a:rPr>
                        <a:t>16.928</a:t>
                      </a:r>
                      <a:endParaRPr lang="es-EC" sz="1400" b="1" dirty="0"/>
                    </a:p>
                  </a:txBody>
                  <a:tcPr/>
                </a:tc>
                <a:tc>
                  <a:txBody>
                    <a:bodyPr/>
                    <a:lstStyle/>
                    <a:p>
                      <a:r>
                        <a:rPr lang="es-EC" sz="1400" b="1" dirty="0" smtClean="0"/>
                        <a:t>114</a:t>
                      </a:r>
                      <a:endParaRPr lang="es-EC" sz="1400" b="1" dirty="0"/>
                    </a:p>
                  </a:txBody>
                  <a:tcPr/>
                </a:tc>
              </a:tr>
              <a:tr h="461865">
                <a:tc>
                  <a:txBody>
                    <a:bodyPr/>
                    <a:lstStyle/>
                    <a:p>
                      <a:r>
                        <a:rPr lang="es-EC" sz="1400" b="1" kern="1200" dirty="0" smtClean="0">
                          <a:solidFill>
                            <a:schemeClr val="tx1"/>
                          </a:solidFill>
                          <a:effectLst/>
                          <a:latin typeface="+mn-lt"/>
                          <a:ea typeface="+mn-ea"/>
                          <a:cs typeface="+mn-cs"/>
                        </a:rPr>
                        <a:t>Universidad Politécnica Salesiana</a:t>
                      </a:r>
                      <a:endParaRPr lang="es-EC" sz="1400" b="1" dirty="0"/>
                    </a:p>
                  </a:txBody>
                  <a:tcPr/>
                </a:tc>
                <a:tc>
                  <a:txBody>
                    <a:bodyPr/>
                    <a:lstStyle/>
                    <a:p>
                      <a:r>
                        <a:rPr lang="es-EC" sz="1400" b="1" kern="1200" dirty="0" smtClean="0">
                          <a:solidFill>
                            <a:schemeClr val="tx1"/>
                          </a:solidFill>
                          <a:effectLst/>
                          <a:latin typeface="+mn-lt"/>
                          <a:ea typeface="+mn-ea"/>
                          <a:cs typeface="+mn-cs"/>
                        </a:rPr>
                        <a:t>26.721</a:t>
                      </a:r>
                      <a:endParaRPr lang="es-EC" sz="1400" b="1" dirty="0"/>
                    </a:p>
                  </a:txBody>
                  <a:tcPr/>
                </a:tc>
                <a:tc>
                  <a:txBody>
                    <a:bodyPr/>
                    <a:lstStyle/>
                    <a:p>
                      <a:r>
                        <a:rPr lang="es-EC" sz="1400" b="1" dirty="0" smtClean="0"/>
                        <a:t>180</a:t>
                      </a:r>
                      <a:endParaRPr lang="es-EC" sz="1400" b="1" dirty="0"/>
                    </a:p>
                  </a:txBody>
                  <a:tcPr/>
                </a:tc>
              </a:tr>
              <a:tr h="274950">
                <a:tc>
                  <a:txBody>
                    <a:bodyPr/>
                    <a:lstStyle/>
                    <a:p>
                      <a:r>
                        <a:rPr lang="es-EC" sz="1400" b="1" dirty="0" smtClean="0"/>
                        <a:t>TOTAL</a:t>
                      </a:r>
                      <a:endParaRPr lang="es-EC" sz="1400" b="1" dirty="0"/>
                    </a:p>
                  </a:txBody>
                  <a:tcPr/>
                </a:tc>
                <a:tc>
                  <a:txBody>
                    <a:bodyPr/>
                    <a:lstStyle/>
                    <a:p>
                      <a:r>
                        <a:rPr lang="es-EC" sz="1400" b="1" kern="1200" dirty="0" smtClean="0">
                          <a:solidFill>
                            <a:schemeClr val="tx1"/>
                          </a:solidFill>
                          <a:effectLst/>
                          <a:latin typeface="+mn-lt"/>
                          <a:ea typeface="+mn-ea"/>
                          <a:cs typeface="+mn-cs"/>
                        </a:rPr>
                        <a:t>56.839</a:t>
                      </a:r>
                      <a:endParaRPr lang="es-EC" sz="1400" b="1" dirty="0"/>
                    </a:p>
                  </a:txBody>
                  <a:tcPr/>
                </a:tc>
                <a:tc>
                  <a:txBody>
                    <a:bodyPr/>
                    <a:lstStyle/>
                    <a:p>
                      <a:r>
                        <a:rPr lang="es-EC" sz="1400" b="1" dirty="0" smtClean="0"/>
                        <a:t>382</a:t>
                      </a:r>
                      <a:endParaRPr lang="es-EC" sz="1400" b="1" dirty="0"/>
                    </a:p>
                  </a:txBody>
                  <a:tcPr/>
                </a:tc>
              </a:tr>
            </a:tbl>
          </a:graphicData>
        </a:graphic>
      </p:graphicFrame>
      <mc:AlternateContent xmlns:mc="http://schemas.openxmlformats.org/markup-compatibility/2006" xmlns:a14="http://schemas.microsoft.com/office/drawing/2010/main">
        <mc:Choice Requires="a14">
          <p:sp>
            <p:nvSpPr>
              <p:cNvPr id="7" name="Rectángulo 6"/>
              <p:cNvSpPr/>
              <p:nvPr/>
            </p:nvSpPr>
            <p:spPr>
              <a:xfrm>
                <a:off x="644310" y="1676637"/>
                <a:ext cx="3093796"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−1)+</m:t>
                          </m:r>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644310" y="1676637"/>
                <a:ext cx="3093796" cy="697307"/>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44310" y="2625565"/>
                <a:ext cx="4902624"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1,96</m:t>
                                      </m:r>
                                    </m:e>
                                  </m:d>
                                </m:e>
                                <m:sup>
                                  <m:r>
                                    <a:rPr lang="es-EC" i="0">
                                      <a:latin typeface="Cambria Math" panose="02040503050406030204" pitchFamily="18" charset="0"/>
                                    </a:rPr>
                                    <m:t>2</m:t>
                                  </m:r>
                                </m:sup>
                              </m:sSup>
                              <m:r>
                                <a:rPr lang="es-EC" i="0">
                                  <a:latin typeface="Cambria Math" panose="02040503050406030204" pitchFamily="18" charset="0"/>
                                </a:rPr>
                                <m:t>(56839)(0,50)(0,50</m:t>
                              </m:r>
                            </m:e>
                          </m:d>
                        </m:num>
                        <m:den>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0,05</m:t>
                                      </m:r>
                                    </m:e>
                                  </m:d>
                                </m:e>
                                <m:sup>
                                  <m:r>
                                    <a:rPr lang="es-EC" i="0">
                                      <a:latin typeface="Cambria Math" panose="02040503050406030204" pitchFamily="18" charset="0"/>
                                    </a:rPr>
                                    <m:t>2</m:t>
                                  </m:r>
                                </m:sup>
                              </m:sSup>
                              <m:r>
                                <a:rPr lang="es-EC" i="0">
                                  <a:latin typeface="Cambria Math" panose="02040503050406030204" pitchFamily="18" charset="0"/>
                                </a:rPr>
                                <m:t>(56839−1)+</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1,96</m:t>
                                      </m:r>
                                    </m:e>
                                  </m:d>
                                </m:e>
                                <m:sup>
                                  <m:r>
                                    <a:rPr lang="es-EC" i="0">
                                      <a:latin typeface="Cambria Math" panose="02040503050406030204" pitchFamily="18" charset="0"/>
                                    </a:rPr>
                                    <m:t>2</m:t>
                                  </m:r>
                                </m:sup>
                              </m:sSup>
                              <m:r>
                                <a:rPr lang="es-EC" i="0">
                                  <a:latin typeface="Cambria Math" panose="02040503050406030204" pitchFamily="18" charset="0"/>
                                </a:rPr>
                                <m:t>(0,50)(0,50</m:t>
                              </m:r>
                            </m:e>
                          </m:d>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44310" y="2625565"/>
                <a:ext cx="4902624" cy="697307"/>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678473" y="3550322"/>
                <a:ext cx="1986441" cy="647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a:latin typeface="Cambria Math" panose="02040503050406030204" pitchFamily="18" charset="0"/>
                        </a:rPr>
                        <m:t>𝐧</m:t>
                      </m:r>
                      <m:r>
                        <a:rPr lang="es-EC" b="0" i="0">
                          <a:latin typeface="Cambria Math" panose="02040503050406030204" pitchFamily="18" charset="0"/>
                        </a:rPr>
                        <m:t>= </m:t>
                      </m:r>
                      <m:f>
                        <m:fPr>
                          <m:ctrlPr>
                            <a:rPr lang="es-EC" b="0" i="1">
                              <a:latin typeface="Cambria Math" panose="02040503050406030204" pitchFamily="18" charset="0"/>
                            </a:rPr>
                          </m:ctrlPr>
                        </m:fPr>
                        <m:num>
                          <m:r>
                            <a:rPr lang="es-EC" b="0" i="0">
                              <a:latin typeface="Cambria Math" panose="02040503050406030204" pitchFamily="18" charset="0"/>
                            </a:rPr>
                            <m:t>54 588,1756</m:t>
                          </m:r>
                        </m:num>
                        <m:den>
                          <m:r>
                            <a:rPr lang="es-EC" b="0" i="0">
                              <a:latin typeface="Cambria Math" panose="02040503050406030204" pitchFamily="18" charset="0"/>
                            </a:rPr>
                            <m:t>143,0304</m:t>
                          </m:r>
                        </m:den>
                      </m:f>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678473" y="3550322"/>
                <a:ext cx="1986441" cy="647613"/>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13699" y="4449556"/>
                <a:ext cx="2053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a:latin typeface="Cambria Math" panose="02040503050406030204" pitchFamily="18" charset="0"/>
                        </a:rPr>
                        <m:t>𝐧</m:t>
                      </m:r>
                      <m:r>
                        <a:rPr lang="es-EC" b="0" i="0">
                          <a:latin typeface="Cambria Math" panose="02040503050406030204" pitchFamily="18" charset="0"/>
                        </a:rPr>
                        <m:t>=381,65≈382</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713699" y="4449556"/>
                <a:ext cx="2053767"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790697" y="5018221"/>
                <a:ext cx="3040319" cy="485902"/>
              </a:xfrm>
              <a:prstGeom prst="rect">
                <a:avLst/>
              </a:prstGeom>
            </p:spPr>
            <p:txBody>
              <a:bodyPr wrap="none">
                <a:spAutoFit/>
              </a:bodyPr>
              <a:lstStyle/>
              <a:p>
                <a14:m>
                  <m:oMath xmlns:m="http://schemas.openxmlformats.org/officeDocument/2006/math">
                    <m:r>
                      <a:rPr lang="es-EC" i="1" smtClean="0">
                        <a:latin typeface="Cambria Math" panose="02040503050406030204" pitchFamily="18" charset="0"/>
                      </a:rPr>
                      <m:t>𝑘𝑠</m:t>
                    </m:r>
                    <m:r>
                      <m:rPr>
                        <m:sty m:val="p"/>
                      </m:rPr>
                      <a:rPr lang="es-EC" b="0" i="0" smtClean="0">
                        <a:latin typeface="Cambria Math" panose="02040503050406030204" pitchFamily="18" charset="0"/>
                      </a:rPr>
                      <m:t>h</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𝑛</m:t>
                        </m:r>
                      </m:num>
                      <m:den>
                        <m:r>
                          <a:rPr lang="es-EC" i="1">
                            <a:latin typeface="Cambria Math" panose="02040503050406030204" pitchFamily="18" charset="0"/>
                          </a:rPr>
                          <m:t>𝑁</m:t>
                        </m:r>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382</m:t>
                        </m:r>
                      </m:num>
                      <m:den>
                        <m:r>
                          <a:rPr lang="es-EC" i="0">
                            <a:latin typeface="Cambria Math" panose="02040503050406030204" pitchFamily="18" charset="0"/>
                          </a:rPr>
                          <m:t>56.839</m:t>
                        </m:r>
                      </m:den>
                    </m:f>
                    <m:r>
                      <a:rPr lang="es-EC" i="0">
                        <a:latin typeface="Cambria Math" panose="02040503050406030204" pitchFamily="18" charset="0"/>
                      </a:rPr>
                      <m:t>=</m:t>
                    </m:r>
                  </m:oMath>
                </a14:m>
                <a:r>
                  <a:rPr lang="es-EC" dirty="0"/>
                  <a:t>0,00672074</a:t>
                </a:r>
              </a:p>
            </p:txBody>
          </p:sp>
        </mc:Choice>
        <mc:Fallback xmlns="">
          <p:sp>
            <p:nvSpPr>
              <p:cNvPr id="3" name="Rectángulo 2"/>
              <p:cNvSpPr>
                <a:spLocks noRot="1" noChangeAspect="1" noMove="1" noResize="1" noEditPoints="1" noAdjustHandles="1" noChangeArrowheads="1" noChangeShapeType="1" noTextEdit="1"/>
              </p:cNvSpPr>
              <p:nvPr/>
            </p:nvSpPr>
            <p:spPr>
              <a:xfrm>
                <a:off x="790697" y="5018221"/>
                <a:ext cx="3040319" cy="485902"/>
              </a:xfrm>
              <a:prstGeom prst="rect">
                <a:avLst/>
              </a:prstGeom>
              <a:blipFill rotWithShape="0">
                <a:blip r:embed="rId7"/>
                <a:stretch>
                  <a:fillRect r="-602" b="-6250"/>
                </a:stretch>
              </a:blipFill>
            </p:spPr>
            <p:txBody>
              <a:bodyPr/>
              <a:lstStyle/>
              <a:p>
                <a:r>
                  <a:rPr lang="es-EC">
                    <a:noFill/>
                  </a:rPr>
                  <a:t> </a:t>
                </a:r>
              </a:p>
            </p:txBody>
          </p:sp>
        </mc:Fallback>
      </mc:AlternateContent>
      <p:sp>
        <p:nvSpPr>
          <p:cNvPr id="4" name="CuadroTexto 3"/>
          <p:cNvSpPr txBox="1"/>
          <p:nvPr/>
        </p:nvSpPr>
        <p:spPr>
          <a:xfrm>
            <a:off x="2687451" y="5504123"/>
            <a:ext cx="1911480" cy="369332"/>
          </a:xfrm>
          <a:prstGeom prst="rect">
            <a:avLst/>
          </a:prstGeom>
          <a:solidFill>
            <a:schemeClr val="accent2">
              <a:lumMod val="20000"/>
              <a:lumOff val="80000"/>
            </a:schemeClr>
          </a:solidFill>
        </p:spPr>
        <p:txBody>
          <a:bodyPr wrap="square" rtlCol="0">
            <a:spAutoFit/>
          </a:bodyPr>
          <a:lstStyle/>
          <a:p>
            <a:r>
              <a:rPr lang="es-EC" dirty="0" smtClean="0">
                <a:solidFill>
                  <a:schemeClr val="bg1"/>
                </a:solidFill>
              </a:rPr>
              <a:t>Fracción constante</a:t>
            </a:r>
            <a:endParaRPr lang="es-EC" dirty="0">
              <a:solidFill>
                <a:schemeClr val="bg1"/>
              </a:solidFill>
            </a:endParaRPr>
          </a:p>
        </p:txBody>
      </p:sp>
    </p:spTree>
    <p:extLst>
      <p:ext uri="{BB962C8B-B14F-4D97-AF65-F5344CB8AC3E}">
        <p14:creationId xmlns:p14="http://schemas.microsoft.com/office/powerpoint/2010/main" val="1322169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6312</TotalTime>
  <Words>1718</Words>
  <Application>Microsoft Office PowerPoint</Application>
  <PresentationFormat>Panorámica</PresentationFormat>
  <Paragraphs>356</Paragraphs>
  <Slides>30</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Narrow</vt:lpstr>
      <vt:lpstr>Calibri</vt:lpstr>
      <vt:lpstr>Cambria Math</vt:lpstr>
      <vt:lpstr>Footlight MT Light</vt:lpstr>
      <vt:lpstr>Impact</vt:lpstr>
      <vt:lpstr>Horizonte</vt:lpstr>
      <vt:lpstr>Tema: ANÁLISIS DE LA SATISFACCIÓN DE LOS ESTUDIANTES DE GRADO DE LAS UNIVERSIDADES PRIVADAS DEL DISTRITO METROPOLITANO DE QUITO, RESPECTO A LA ATENCIÓN RECIBIDA A NIVEL ADMINISTRATIVO</vt:lpstr>
      <vt:lpstr>AGENDA</vt:lpstr>
      <vt:lpstr>planteamiento del problema</vt:lpstr>
      <vt:lpstr>OBJETIVOS</vt:lpstr>
      <vt:lpstr>Modelos de medición</vt:lpstr>
      <vt:lpstr>Presentación de PowerPoint</vt:lpstr>
      <vt:lpstr>METODOLOGÍA</vt:lpstr>
      <vt:lpstr>Universidades del distrito metropolitano de quito</vt:lpstr>
      <vt:lpstr>MUESTRA</vt:lpstr>
      <vt:lpstr>Técnica de investigación</vt:lpstr>
      <vt:lpstr>Tangibilidad</vt:lpstr>
      <vt:lpstr>Fiabilidad</vt:lpstr>
      <vt:lpstr>Capacidad de respuesta</vt:lpstr>
      <vt:lpstr>Seguridad</vt:lpstr>
      <vt:lpstr>Empatía</vt:lpstr>
      <vt:lpstr>Análisis de resultados  </vt:lpstr>
      <vt:lpstr>CARRERAS</vt:lpstr>
      <vt:lpstr>Análisis de resultados  aplicación del modelo servperf</vt:lpstr>
      <vt:lpstr>adecuación de las instalaciones</vt:lpstr>
      <vt:lpstr>Disponibilidad de estacionamientos</vt:lpstr>
      <vt:lpstr>Atención por parte del personal administrativo y de apoyo</vt:lpstr>
      <vt:lpstr>PERSONAL CAPACITADO</vt:lpstr>
      <vt:lpstr>Servicios importantes</vt:lpstr>
      <vt:lpstr>SUGERENCIAS</vt:lpstr>
      <vt:lpstr>PROPUESTA</vt:lpstr>
      <vt:lpstr>Presentación de PowerPoint</vt:lpstr>
      <vt:lpstr>Presentación de PowerPoint</vt:lpstr>
      <vt:lpstr>Conclusiones y recomendaciones</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VISIÓN PERSONAL</dc:title>
  <dc:creator>Made</dc:creator>
  <cp:lastModifiedBy>pc</cp:lastModifiedBy>
  <cp:revision>147</cp:revision>
  <dcterms:created xsi:type="dcterms:W3CDTF">2012-10-02T17:30:59Z</dcterms:created>
  <dcterms:modified xsi:type="dcterms:W3CDTF">2017-02-03T13:58:39Z</dcterms:modified>
</cp:coreProperties>
</file>