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6" r:id="rId2"/>
    <p:sldId id="257" r:id="rId3"/>
    <p:sldId id="258" r:id="rId4"/>
    <p:sldId id="268" r:id="rId5"/>
    <p:sldId id="269" r:id="rId6"/>
    <p:sldId id="259" r:id="rId7"/>
    <p:sldId id="260" r:id="rId8"/>
    <p:sldId id="261" r:id="rId9"/>
    <p:sldId id="270" r:id="rId10"/>
    <p:sldId id="262" r:id="rId11"/>
    <p:sldId id="271" r:id="rId12"/>
    <p:sldId id="272" r:id="rId13"/>
    <p:sldId id="263" r:id="rId14"/>
    <p:sldId id="273" r:id="rId15"/>
    <p:sldId id="264" r:id="rId16"/>
    <p:sldId id="265" r:id="rId17"/>
    <p:sldId id="266" r:id="rId18"/>
    <p:sldId id="267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3" d="100"/>
          <a:sy n="43" d="100"/>
        </p:scale>
        <p:origin x="-21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Articipaci&#243;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%20PC\Google%20Drive\GUACOLLANTE%20-%20TAIPE\FIGURAS%20CAPITULO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s-EC"/>
              <a:t>Crecimiento exportaciones FOB (dólares)</a:t>
            </a:r>
            <a:endParaRPr lang="es-ES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Hoja1!$C$1</c:f>
              <c:strCache>
                <c:ptCount val="1"/>
                <c:pt idx="0">
                  <c:v>% Crecimiento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-0.3637942724885308"/>
                  <c:y val="-0.3914213800915361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/>
                  </a:pPr>
                  <a:endParaRPr lang="es-EC"/>
                </a:p>
              </c:txPr>
            </c:trendlineLbl>
          </c:trendline>
          <c:cat>
            <c:numRef>
              <c:f>Hoja1!$A$5:$A$8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Hoja1!$C$5:$C$8</c:f>
              <c:numCache>
                <c:formatCode>0%</c:formatCode>
                <c:ptCount val="4"/>
                <c:pt idx="0">
                  <c:v>0.3560257759559815</c:v>
                </c:pt>
                <c:pt idx="1">
                  <c:v>0.20064916055064619</c:v>
                </c:pt>
                <c:pt idx="2">
                  <c:v>2.2758234514434816E-2</c:v>
                </c:pt>
                <c:pt idx="3">
                  <c:v>9.8252315761314657E-2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65C-41F1-B615-54326643B0FF}"/>
            </c:ext>
          </c:extLst>
        </c:ser>
        <c:ser>
          <c:idx val="3"/>
          <c:order val="1"/>
          <c:tx>
            <c:strRef>
              <c:f>Hoja1!$E$1</c:f>
              <c:strCache>
                <c:ptCount val="1"/>
                <c:pt idx="0">
                  <c:v>% Crecimiento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4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-0.4451675169203651"/>
                  <c:y val="-0.1347615122369438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/>
                  </a:pPr>
                  <a:endParaRPr lang="es-EC"/>
                </a:p>
              </c:txPr>
            </c:trendlineLbl>
          </c:trendline>
          <c:cat>
            <c:numRef>
              <c:f>Hoja1!$A$5:$A$8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Hoja1!$E$5:$E$8</c:f>
              <c:numCache>
                <c:formatCode>0%</c:formatCode>
                <c:ptCount val="4"/>
                <c:pt idx="0">
                  <c:v>2.39</c:v>
                </c:pt>
                <c:pt idx="1">
                  <c:v>-0.11</c:v>
                </c:pt>
                <c:pt idx="2">
                  <c:v>0.49</c:v>
                </c:pt>
                <c:pt idx="3">
                  <c:v>0.23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E65C-41F1-B615-54326643B0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275328"/>
        <c:axId val="82050368"/>
      </c:lineChart>
      <c:catAx>
        <c:axId val="10627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s-EC"/>
          </a:p>
        </c:txPr>
        <c:crossAx val="82050368"/>
        <c:crosses val="autoZero"/>
        <c:auto val="1"/>
        <c:lblAlgn val="ctr"/>
        <c:lblOffset val="100"/>
        <c:noMultiLvlLbl val="0"/>
      </c:catAx>
      <c:valAx>
        <c:axId val="82050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s-EC"/>
          </a:p>
        </c:txPr>
        <c:crossAx val="106275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s-EC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400"/>
      </a:pPr>
      <a:endParaRPr lang="es-EC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s-ES"/>
              <a:t>Participación del mercado de asociaciones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Hoja1!$B$6</c:f>
              <c:strCache>
                <c:ptCount val="1"/>
                <c:pt idx="0">
                  <c:v>Volumen Exportaciones Asociaciones (toneladas)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Hoja1!$C$4:$G$4</c:f>
              <c:numCache>
                <c:formatCode>@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Hoja1!$C$6:$G$6</c:f>
              <c:numCache>
                <c:formatCode>0.00</c:formatCode>
                <c:ptCount val="5"/>
                <c:pt idx="0">
                  <c:v>335.40999999999991</c:v>
                </c:pt>
                <c:pt idx="1">
                  <c:v>1162.77</c:v>
                </c:pt>
                <c:pt idx="2">
                  <c:v>930.97</c:v>
                </c:pt>
                <c:pt idx="3">
                  <c:v>1405.2739999999999</c:v>
                </c:pt>
                <c:pt idx="4" formatCode="General">
                  <c:v>1703.0529999999999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90B-4C50-94A0-4FF607BDC55C}"/>
            </c:ext>
          </c:extLst>
        </c:ser>
        <c:ser>
          <c:idx val="1"/>
          <c:order val="1"/>
          <c:tx>
            <c:strRef>
              <c:f>Hoja1!$B$5</c:f>
              <c:strCache>
                <c:ptCount val="1"/>
                <c:pt idx="0">
                  <c:v>Producción vendida de cacao Esmeraldas (toneladas)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Hoja1!$C$4:$G$4</c:f>
              <c:numCache>
                <c:formatCode>@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Hoja1!$C$5:$G$5</c:f>
              <c:numCache>
                <c:formatCode>0.00</c:formatCode>
                <c:ptCount val="5"/>
                <c:pt idx="0">
                  <c:v>7532.52</c:v>
                </c:pt>
                <c:pt idx="1">
                  <c:v>9525.292999999996</c:v>
                </c:pt>
                <c:pt idx="2">
                  <c:v>8393.2300000000032</c:v>
                </c:pt>
                <c:pt idx="3">
                  <c:v>7261.1670000000004</c:v>
                </c:pt>
                <c:pt idx="4" formatCode="General">
                  <c:v>6129.1040000000003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90B-4C50-94A0-4FF607BDC5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06277376"/>
        <c:axId val="93120192"/>
      </c:barChart>
      <c:catAx>
        <c:axId val="106277376"/>
        <c:scaling>
          <c:orientation val="minMax"/>
        </c:scaling>
        <c:delete val="0"/>
        <c:axPos val="b"/>
        <c:numFmt formatCode="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s-EC"/>
          </a:p>
        </c:txPr>
        <c:crossAx val="93120192"/>
        <c:crosses val="autoZero"/>
        <c:auto val="1"/>
        <c:lblAlgn val="ctr"/>
        <c:lblOffset val="100"/>
        <c:noMultiLvlLbl val="0"/>
      </c:catAx>
      <c:valAx>
        <c:axId val="93120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s-EC"/>
          </a:p>
        </c:txPr>
        <c:crossAx val="106277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s-EC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2000">
          <a:latin typeface="+mj-lt"/>
          <a:cs typeface="Arial" panose="020B0604020202020204" pitchFamily="34" charset="0"/>
        </a:defRPr>
      </a:pPr>
      <a:endParaRPr lang="es-EC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Número de países de destino </a:t>
            </a:r>
            <a:r>
              <a:rPr lang="es-ES"/>
              <a:t>asociaciones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Número Países de destino exportaciones</c:v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Hoja1!$B$74:$B$78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Hoja1!$C$74:$C$78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9</c:v>
                </c:pt>
                <c:pt idx="4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105-407F-9CA6-3CD7A0E83E4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8705792"/>
        <c:axId val="93122496"/>
      </c:barChart>
      <c:catAx>
        <c:axId val="1087057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Años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3122496"/>
        <c:crosses val="autoZero"/>
        <c:auto val="1"/>
        <c:lblAlgn val="ctr"/>
        <c:lblOffset val="100"/>
        <c:noMultiLvlLbl val="0"/>
      </c:catAx>
      <c:valAx>
        <c:axId val="931224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s-EC"/>
                  <a:t>Porcentaje </a:t>
                </a:r>
                <a:r>
                  <a:rPr lang="en-US"/>
                  <a:t>de crecimiento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870579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es-EC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4F2105-EF83-44A0-BA3F-C5E298196669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C"/>
        </a:p>
      </dgm:t>
    </dgm:pt>
    <dgm:pt modelId="{9457D541-7A11-49A2-940A-15743773C8E0}">
      <dgm:prSet phldrT="[Texto]"/>
      <dgm:spPr/>
      <dgm:t>
        <a:bodyPr/>
        <a:lstStyle/>
        <a:p>
          <a:r>
            <a:rPr lang="es-EC" dirty="0"/>
            <a:t>Cacao: árbol originario de América Central y del Sur, fruto mazorcas que contienen los granos de cacao</a:t>
          </a:r>
        </a:p>
      </dgm:t>
    </dgm:pt>
    <dgm:pt modelId="{2F89EF20-4356-4CF0-B02E-9035F48286FE}" type="parTrans" cxnId="{497E274D-65CC-4EC4-B74E-BD0A7EA1E18B}">
      <dgm:prSet/>
      <dgm:spPr/>
      <dgm:t>
        <a:bodyPr/>
        <a:lstStyle/>
        <a:p>
          <a:endParaRPr lang="es-EC"/>
        </a:p>
      </dgm:t>
    </dgm:pt>
    <dgm:pt modelId="{36D101B6-F819-42A0-B087-E75F68FC76A1}" type="sibTrans" cxnId="{497E274D-65CC-4EC4-B74E-BD0A7EA1E18B}">
      <dgm:prSet/>
      <dgm:spPr/>
      <dgm:t>
        <a:bodyPr/>
        <a:lstStyle/>
        <a:p>
          <a:endParaRPr lang="es-EC"/>
        </a:p>
      </dgm:t>
    </dgm:pt>
    <dgm:pt modelId="{6189C3F9-0C4B-450E-A3D1-4FB4DF51211B}">
      <dgm:prSet phldrT="[Texto]"/>
      <dgm:spPr/>
      <dgm:t>
        <a:bodyPr/>
        <a:lstStyle/>
        <a:p>
          <a:r>
            <a:rPr lang="es-EC" dirty="0"/>
            <a:t>Ecuador se convierte en el mayor exportador de cacao en el mundo en 1890</a:t>
          </a:r>
        </a:p>
      </dgm:t>
    </dgm:pt>
    <dgm:pt modelId="{F6510155-11EA-4325-ABE5-728E57F4C486}" type="parTrans" cxnId="{DA0CE1AD-5CE9-4B07-B892-A318011CCCCE}">
      <dgm:prSet/>
      <dgm:spPr/>
      <dgm:t>
        <a:bodyPr/>
        <a:lstStyle/>
        <a:p>
          <a:endParaRPr lang="es-EC"/>
        </a:p>
      </dgm:t>
    </dgm:pt>
    <dgm:pt modelId="{208C7CE3-84DC-40C3-BF4F-090FD8789CE6}" type="sibTrans" cxnId="{DA0CE1AD-5CE9-4B07-B892-A318011CCCCE}">
      <dgm:prSet/>
      <dgm:spPr/>
      <dgm:t>
        <a:bodyPr/>
        <a:lstStyle/>
        <a:p>
          <a:endParaRPr lang="es-EC"/>
        </a:p>
      </dgm:t>
    </dgm:pt>
    <dgm:pt modelId="{AECF4DE8-CE63-4B57-A4C6-19E4337DE4D8}">
      <dgm:prSet phldrT="[Texto]"/>
      <dgm:spPr/>
      <dgm:t>
        <a:bodyPr/>
        <a:lstStyle/>
        <a:p>
          <a:r>
            <a:rPr lang="es-EC" dirty="0"/>
            <a:t>CCN51 y Nacional: principales variedades del Ecuador</a:t>
          </a:r>
        </a:p>
      </dgm:t>
    </dgm:pt>
    <dgm:pt modelId="{5B392D02-A679-4D0F-BBF0-143764F57FC4}" type="parTrans" cxnId="{DF74A70F-18F2-408F-8F2C-8D8921711DAB}">
      <dgm:prSet/>
      <dgm:spPr/>
      <dgm:t>
        <a:bodyPr/>
        <a:lstStyle/>
        <a:p>
          <a:endParaRPr lang="es-EC"/>
        </a:p>
      </dgm:t>
    </dgm:pt>
    <dgm:pt modelId="{6A4B4006-DF53-465B-9CBE-574710270EA7}" type="sibTrans" cxnId="{DF74A70F-18F2-408F-8F2C-8D8921711DAB}">
      <dgm:prSet/>
      <dgm:spPr/>
      <dgm:t>
        <a:bodyPr/>
        <a:lstStyle/>
        <a:p>
          <a:endParaRPr lang="es-EC"/>
        </a:p>
      </dgm:t>
    </dgm:pt>
    <dgm:pt modelId="{03E979F2-DF5F-42B6-B7E0-1283ECE82702}">
      <dgm:prSet phldrT="[Texto]"/>
      <dgm:spPr/>
      <dgm:t>
        <a:bodyPr/>
        <a:lstStyle/>
        <a:p>
          <a:r>
            <a:rPr lang="es-EC" dirty="0"/>
            <a:t>Actividad cacaotera: alta inversión, asistencia técnica, prácticas agrónomas, trabajo integral.</a:t>
          </a:r>
        </a:p>
      </dgm:t>
    </dgm:pt>
    <dgm:pt modelId="{59D466A6-C76D-49B7-BDD1-D7D66AA89BCD}" type="parTrans" cxnId="{DFC3E240-8E4D-4CD6-8563-0CC7CD6196C0}">
      <dgm:prSet/>
      <dgm:spPr/>
      <dgm:t>
        <a:bodyPr/>
        <a:lstStyle/>
        <a:p>
          <a:endParaRPr lang="es-EC"/>
        </a:p>
      </dgm:t>
    </dgm:pt>
    <dgm:pt modelId="{A2781780-BA61-4142-8BCA-00AB696B096F}" type="sibTrans" cxnId="{DFC3E240-8E4D-4CD6-8563-0CC7CD6196C0}">
      <dgm:prSet/>
      <dgm:spPr/>
      <dgm:t>
        <a:bodyPr/>
        <a:lstStyle/>
        <a:p>
          <a:endParaRPr lang="es-EC"/>
        </a:p>
      </dgm:t>
    </dgm:pt>
    <dgm:pt modelId="{C11AAD51-886F-4B46-9725-6A3C0BE4B259}" type="pres">
      <dgm:prSet presAssocID="{9D4F2105-EF83-44A0-BA3F-C5E29819666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C"/>
        </a:p>
      </dgm:t>
    </dgm:pt>
    <dgm:pt modelId="{939BF89C-2728-458B-AEAD-A34981AE54C0}" type="pres">
      <dgm:prSet presAssocID="{9D4F2105-EF83-44A0-BA3F-C5E298196669}" presName="Name1" presStyleCnt="0"/>
      <dgm:spPr/>
    </dgm:pt>
    <dgm:pt modelId="{ACF77AFB-5650-46FB-B603-C9EB690AE9F7}" type="pres">
      <dgm:prSet presAssocID="{9D4F2105-EF83-44A0-BA3F-C5E298196669}" presName="cycle" presStyleCnt="0"/>
      <dgm:spPr/>
    </dgm:pt>
    <dgm:pt modelId="{52F15D4F-424A-4F8B-8CE9-9CFA25AE8A41}" type="pres">
      <dgm:prSet presAssocID="{9D4F2105-EF83-44A0-BA3F-C5E298196669}" presName="srcNode" presStyleLbl="node1" presStyleIdx="0" presStyleCnt="4"/>
      <dgm:spPr/>
    </dgm:pt>
    <dgm:pt modelId="{42386914-2F68-4DBB-8A73-34A800B2E42D}" type="pres">
      <dgm:prSet presAssocID="{9D4F2105-EF83-44A0-BA3F-C5E298196669}" presName="conn" presStyleLbl="parChTrans1D2" presStyleIdx="0" presStyleCnt="1"/>
      <dgm:spPr/>
      <dgm:t>
        <a:bodyPr/>
        <a:lstStyle/>
        <a:p>
          <a:endParaRPr lang="es-EC"/>
        </a:p>
      </dgm:t>
    </dgm:pt>
    <dgm:pt modelId="{2BE86C49-7EB8-4586-B4A8-D7487296D320}" type="pres">
      <dgm:prSet presAssocID="{9D4F2105-EF83-44A0-BA3F-C5E298196669}" presName="extraNode" presStyleLbl="node1" presStyleIdx="0" presStyleCnt="4"/>
      <dgm:spPr/>
    </dgm:pt>
    <dgm:pt modelId="{4E75FCBD-8808-4E2E-9D49-D888FAC91228}" type="pres">
      <dgm:prSet presAssocID="{9D4F2105-EF83-44A0-BA3F-C5E298196669}" presName="dstNode" presStyleLbl="node1" presStyleIdx="0" presStyleCnt="4"/>
      <dgm:spPr/>
    </dgm:pt>
    <dgm:pt modelId="{FB8400E3-8204-4D39-A74F-7CB1B771E5A2}" type="pres">
      <dgm:prSet presAssocID="{9457D541-7A11-49A2-940A-15743773C8E0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73CC6E3-E33A-434C-B36A-B422A695F235}" type="pres">
      <dgm:prSet presAssocID="{9457D541-7A11-49A2-940A-15743773C8E0}" presName="accent_1" presStyleCnt="0"/>
      <dgm:spPr/>
    </dgm:pt>
    <dgm:pt modelId="{9A9B1748-28A8-49CB-8D89-479EF6B94561}" type="pres">
      <dgm:prSet presAssocID="{9457D541-7A11-49A2-940A-15743773C8E0}" presName="accentRepeatNode" presStyleLbl="solidFgAcc1" presStyleIdx="0" presStyleCnt="4"/>
      <dgm:spPr/>
    </dgm:pt>
    <dgm:pt modelId="{2B3DDAE0-0D32-42A5-A120-9EE123387E75}" type="pres">
      <dgm:prSet presAssocID="{6189C3F9-0C4B-450E-A3D1-4FB4DF51211B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47D897D-938C-48B1-B14F-03E279EA12B8}" type="pres">
      <dgm:prSet presAssocID="{6189C3F9-0C4B-450E-A3D1-4FB4DF51211B}" presName="accent_2" presStyleCnt="0"/>
      <dgm:spPr/>
    </dgm:pt>
    <dgm:pt modelId="{466777AB-F1AB-4A7D-90E1-6915639F4206}" type="pres">
      <dgm:prSet presAssocID="{6189C3F9-0C4B-450E-A3D1-4FB4DF51211B}" presName="accentRepeatNode" presStyleLbl="solidFgAcc1" presStyleIdx="1" presStyleCnt="4"/>
      <dgm:spPr/>
    </dgm:pt>
    <dgm:pt modelId="{CB8CEE17-76F3-4A61-9079-BB684A3C3D27}" type="pres">
      <dgm:prSet presAssocID="{AECF4DE8-CE63-4B57-A4C6-19E4337DE4D8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72918FB-86D0-41CC-A777-2AB3C96E33BF}" type="pres">
      <dgm:prSet presAssocID="{AECF4DE8-CE63-4B57-A4C6-19E4337DE4D8}" presName="accent_3" presStyleCnt="0"/>
      <dgm:spPr/>
    </dgm:pt>
    <dgm:pt modelId="{5214C745-C284-4C51-B7B4-0CBB6EE840AD}" type="pres">
      <dgm:prSet presAssocID="{AECF4DE8-CE63-4B57-A4C6-19E4337DE4D8}" presName="accentRepeatNode" presStyleLbl="solidFgAcc1" presStyleIdx="2" presStyleCnt="4"/>
      <dgm:spPr/>
    </dgm:pt>
    <dgm:pt modelId="{B59AD79D-6F6A-46F5-AF98-246B666CB9CA}" type="pres">
      <dgm:prSet presAssocID="{03E979F2-DF5F-42B6-B7E0-1283ECE82702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49175CF-9E2A-4C55-8BE1-B2B6297BA8C8}" type="pres">
      <dgm:prSet presAssocID="{03E979F2-DF5F-42B6-B7E0-1283ECE82702}" presName="accent_4" presStyleCnt="0"/>
      <dgm:spPr/>
    </dgm:pt>
    <dgm:pt modelId="{EF0BC819-8E17-41BE-B595-E7F2665705FC}" type="pres">
      <dgm:prSet presAssocID="{03E979F2-DF5F-42B6-B7E0-1283ECE82702}" presName="accentRepeatNode" presStyleLbl="solidFgAcc1" presStyleIdx="3" presStyleCnt="4"/>
      <dgm:spPr/>
    </dgm:pt>
  </dgm:ptLst>
  <dgm:cxnLst>
    <dgm:cxn modelId="{8D1E757E-80D3-4614-979B-59A71D307DDD}" type="presOf" srcId="{03E979F2-DF5F-42B6-B7E0-1283ECE82702}" destId="{B59AD79D-6F6A-46F5-AF98-246B666CB9CA}" srcOrd="0" destOrd="0" presId="urn:microsoft.com/office/officeart/2008/layout/VerticalCurvedList"/>
    <dgm:cxn modelId="{B5A1F9BC-7AE5-4621-A953-3ECB1D88AA84}" type="presOf" srcId="{9457D541-7A11-49A2-940A-15743773C8E0}" destId="{FB8400E3-8204-4D39-A74F-7CB1B771E5A2}" srcOrd="0" destOrd="0" presId="urn:microsoft.com/office/officeart/2008/layout/VerticalCurvedList"/>
    <dgm:cxn modelId="{497E274D-65CC-4EC4-B74E-BD0A7EA1E18B}" srcId="{9D4F2105-EF83-44A0-BA3F-C5E298196669}" destId="{9457D541-7A11-49A2-940A-15743773C8E0}" srcOrd="0" destOrd="0" parTransId="{2F89EF20-4356-4CF0-B02E-9035F48286FE}" sibTransId="{36D101B6-F819-42A0-B087-E75F68FC76A1}"/>
    <dgm:cxn modelId="{DA0CE1AD-5CE9-4B07-B892-A318011CCCCE}" srcId="{9D4F2105-EF83-44A0-BA3F-C5E298196669}" destId="{6189C3F9-0C4B-450E-A3D1-4FB4DF51211B}" srcOrd="1" destOrd="0" parTransId="{F6510155-11EA-4325-ABE5-728E57F4C486}" sibTransId="{208C7CE3-84DC-40C3-BF4F-090FD8789CE6}"/>
    <dgm:cxn modelId="{E4E08F91-03DF-486C-A44D-10D45A92E0B9}" type="presOf" srcId="{6189C3F9-0C4B-450E-A3D1-4FB4DF51211B}" destId="{2B3DDAE0-0D32-42A5-A120-9EE123387E75}" srcOrd="0" destOrd="0" presId="urn:microsoft.com/office/officeart/2008/layout/VerticalCurvedList"/>
    <dgm:cxn modelId="{DFC3E240-8E4D-4CD6-8563-0CC7CD6196C0}" srcId="{9D4F2105-EF83-44A0-BA3F-C5E298196669}" destId="{03E979F2-DF5F-42B6-B7E0-1283ECE82702}" srcOrd="3" destOrd="0" parTransId="{59D466A6-C76D-49B7-BDD1-D7D66AA89BCD}" sibTransId="{A2781780-BA61-4142-8BCA-00AB696B096F}"/>
    <dgm:cxn modelId="{D21E2550-E7EA-4800-9D19-0DCEBF396FA4}" type="presOf" srcId="{9D4F2105-EF83-44A0-BA3F-C5E298196669}" destId="{C11AAD51-886F-4B46-9725-6A3C0BE4B259}" srcOrd="0" destOrd="0" presId="urn:microsoft.com/office/officeart/2008/layout/VerticalCurvedList"/>
    <dgm:cxn modelId="{DF74A70F-18F2-408F-8F2C-8D8921711DAB}" srcId="{9D4F2105-EF83-44A0-BA3F-C5E298196669}" destId="{AECF4DE8-CE63-4B57-A4C6-19E4337DE4D8}" srcOrd="2" destOrd="0" parTransId="{5B392D02-A679-4D0F-BBF0-143764F57FC4}" sibTransId="{6A4B4006-DF53-465B-9CBE-574710270EA7}"/>
    <dgm:cxn modelId="{38EBB0F3-7B25-41F8-A8D5-2BD169C01DCD}" type="presOf" srcId="{AECF4DE8-CE63-4B57-A4C6-19E4337DE4D8}" destId="{CB8CEE17-76F3-4A61-9079-BB684A3C3D27}" srcOrd="0" destOrd="0" presId="urn:microsoft.com/office/officeart/2008/layout/VerticalCurvedList"/>
    <dgm:cxn modelId="{0940D212-F55B-4BFC-A681-06D4E0517E92}" type="presOf" srcId="{36D101B6-F819-42A0-B087-E75F68FC76A1}" destId="{42386914-2F68-4DBB-8A73-34A800B2E42D}" srcOrd="0" destOrd="0" presId="urn:microsoft.com/office/officeart/2008/layout/VerticalCurvedList"/>
    <dgm:cxn modelId="{1AF0E9E4-8229-44E9-A5EE-837DE9342989}" type="presParOf" srcId="{C11AAD51-886F-4B46-9725-6A3C0BE4B259}" destId="{939BF89C-2728-458B-AEAD-A34981AE54C0}" srcOrd="0" destOrd="0" presId="urn:microsoft.com/office/officeart/2008/layout/VerticalCurvedList"/>
    <dgm:cxn modelId="{7E68B1FD-17A4-49D8-80E8-C5E28257A9EB}" type="presParOf" srcId="{939BF89C-2728-458B-AEAD-A34981AE54C0}" destId="{ACF77AFB-5650-46FB-B603-C9EB690AE9F7}" srcOrd="0" destOrd="0" presId="urn:microsoft.com/office/officeart/2008/layout/VerticalCurvedList"/>
    <dgm:cxn modelId="{C2E4ECAB-4138-40C1-8CCC-53483BE4313E}" type="presParOf" srcId="{ACF77AFB-5650-46FB-B603-C9EB690AE9F7}" destId="{52F15D4F-424A-4F8B-8CE9-9CFA25AE8A41}" srcOrd="0" destOrd="0" presId="urn:microsoft.com/office/officeart/2008/layout/VerticalCurvedList"/>
    <dgm:cxn modelId="{134A3AE4-70CF-41F9-8DF7-37434084709F}" type="presParOf" srcId="{ACF77AFB-5650-46FB-B603-C9EB690AE9F7}" destId="{42386914-2F68-4DBB-8A73-34A800B2E42D}" srcOrd="1" destOrd="0" presId="urn:microsoft.com/office/officeart/2008/layout/VerticalCurvedList"/>
    <dgm:cxn modelId="{328E7A61-57D6-43AE-A299-5506C0D8980D}" type="presParOf" srcId="{ACF77AFB-5650-46FB-B603-C9EB690AE9F7}" destId="{2BE86C49-7EB8-4586-B4A8-D7487296D320}" srcOrd="2" destOrd="0" presId="urn:microsoft.com/office/officeart/2008/layout/VerticalCurvedList"/>
    <dgm:cxn modelId="{2F718A1A-CC4B-4877-908C-E2911E5A4918}" type="presParOf" srcId="{ACF77AFB-5650-46FB-B603-C9EB690AE9F7}" destId="{4E75FCBD-8808-4E2E-9D49-D888FAC91228}" srcOrd="3" destOrd="0" presId="urn:microsoft.com/office/officeart/2008/layout/VerticalCurvedList"/>
    <dgm:cxn modelId="{33A23760-E9D4-4CB8-832D-547257924508}" type="presParOf" srcId="{939BF89C-2728-458B-AEAD-A34981AE54C0}" destId="{FB8400E3-8204-4D39-A74F-7CB1B771E5A2}" srcOrd="1" destOrd="0" presId="urn:microsoft.com/office/officeart/2008/layout/VerticalCurvedList"/>
    <dgm:cxn modelId="{27C88494-F0D2-448C-995E-4058EE77B025}" type="presParOf" srcId="{939BF89C-2728-458B-AEAD-A34981AE54C0}" destId="{673CC6E3-E33A-434C-B36A-B422A695F235}" srcOrd="2" destOrd="0" presId="urn:microsoft.com/office/officeart/2008/layout/VerticalCurvedList"/>
    <dgm:cxn modelId="{242F87A9-EF09-4336-80B7-D7BE0F89989C}" type="presParOf" srcId="{673CC6E3-E33A-434C-B36A-B422A695F235}" destId="{9A9B1748-28A8-49CB-8D89-479EF6B94561}" srcOrd="0" destOrd="0" presId="urn:microsoft.com/office/officeart/2008/layout/VerticalCurvedList"/>
    <dgm:cxn modelId="{38FCE468-6BF3-4EF6-B445-4CFCD71FFBB9}" type="presParOf" srcId="{939BF89C-2728-458B-AEAD-A34981AE54C0}" destId="{2B3DDAE0-0D32-42A5-A120-9EE123387E75}" srcOrd="3" destOrd="0" presId="urn:microsoft.com/office/officeart/2008/layout/VerticalCurvedList"/>
    <dgm:cxn modelId="{D6187060-F466-40A4-82B1-7B6E58D0969D}" type="presParOf" srcId="{939BF89C-2728-458B-AEAD-A34981AE54C0}" destId="{247D897D-938C-48B1-B14F-03E279EA12B8}" srcOrd="4" destOrd="0" presId="urn:microsoft.com/office/officeart/2008/layout/VerticalCurvedList"/>
    <dgm:cxn modelId="{965B7A4E-C992-4B0C-AF77-92DFBC278C01}" type="presParOf" srcId="{247D897D-938C-48B1-B14F-03E279EA12B8}" destId="{466777AB-F1AB-4A7D-90E1-6915639F4206}" srcOrd="0" destOrd="0" presId="urn:microsoft.com/office/officeart/2008/layout/VerticalCurvedList"/>
    <dgm:cxn modelId="{43C7DBBA-9A06-4370-A3BB-851BE26BD65C}" type="presParOf" srcId="{939BF89C-2728-458B-AEAD-A34981AE54C0}" destId="{CB8CEE17-76F3-4A61-9079-BB684A3C3D27}" srcOrd="5" destOrd="0" presId="urn:microsoft.com/office/officeart/2008/layout/VerticalCurvedList"/>
    <dgm:cxn modelId="{260AF06D-4E30-4581-B72A-4E5B160F2D44}" type="presParOf" srcId="{939BF89C-2728-458B-AEAD-A34981AE54C0}" destId="{C72918FB-86D0-41CC-A777-2AB3C96E33BF}" srcOrd="6" destOrd="0" presId="urn:microsoft.com/office/officeart/2008/layout/VerticalCurvedList"/>
    <dgm:cxn modelId="{9407F083-3161-4B9E-980B-A1F0BE18F00C}" type="presParOf" srcId="{C72918FB-86D0-41CC-A777-2AB3C96E33BF}" destId="{5214C745-C284-4C51-B7B4-0CBB6EE840AD}" srcOrd="0" destOrd="0" presId="urn:microsoft.com/office/officeart/2008/layout/VerticalCurvedList"/>
    <dgm:cxn modelId="{1A843311-CE6A-4EE5-92C3-9CBC46946832}" type="presParOf" srcId="{939BF89C-2728-458B-AEAD-A34981AE54C0}" destId="{B59AD79D-6F6A-46F5-AF98-246B666CB9CA}" srcOrd="7" destOrd="0" presId="urn:microsoft.com/office/officeart/2008/layout/VerticalCurvedList"/>
    <dgm:cxn modelId="{139EAE96-BCE0-4DBE-9C06-3FEF0008F1BA}" type="presParOf" srcId="{939BF89C-2728-458B-AEAD-A34981AE54C0}" destId="{B49175CF-9E2A-4C55-8BE1-B2B6297BA8C8}" srcOrd="8" destOrd="0" presId="urn:microsoft.com/office/officeart/2008/layout/VerticalCurvedList"/>
    <dgm:cxn modelId="{DF0ACF49-C960-4450-A824-4266ADC27930}" type="presParOf" srcId="{B49175CF-9E2A-4C55-8BE1-B2B6297BA8C8}" destId="{EF0BC819-8E17-41BE-B595-E7F2665705F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8CCB75-2BDA-41B2-890C-4D6CD5E9BF3A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BDD86164-F83A-41AC-BA18-DB5F95A1AEDF}">
      <dgm:prSet phldrT="[Texto]"/>
      <dgm:spPr/>
      <dgm:t>
        <a:bodyPr/>
        <a:lstStyle/>
        <a:p>
          <a:r>
            <a:rPr lang="es-EC" dirty="0"/>
            <a:t>Investigación cualitativa</a:t>
          </a:r>
        </a:p>
      </dgm:t>
    </dgm:pt>
    <dgm:pt modelId="{CFC01090-B509-4DE8-B8C4-B6974681FEEE}" type="parTrans" cxnId="{CB77D971-DFBE-4BFD-9C48-842C3AA22B0A}">
      <dgm:prSet/>
      <dgm:spPr/>
      <dgm:t>
        <a:bodyPr/>
        <a:lstStyle/>
        <a:p>
          <a:endParaRPr lang="es-EC"/>
        </a:p>
      </dgm:t>
    </dgm:pt>
    <dgm:pt modelId="{5AA78D38-A12A-47FF-93DB-5BEA973CC3D7}" type="sibTrans" cxnId="{CB77D971-DFBE-4BFD-9C48-842C3AA22B0A}">
      <dgm:prSet/>
      <dgm:spPr/>
      <dgm:t>
        <a:bodyPr/>
        <a:lstStyle/>
        <a:p>
          <a:endParaRPr lang="es-EC"/>
        </a:p>
      </dgm:t>
    </dgm:pt>
    <dgm:pt modelId="{AA4385CD-B447-4353-B6F2-D3FF4A52B8E5}">
      <dgm:prSet phldrT="[Texto]"/>
      <dgm:spPr/>
      <dgm:t>
        <a:bodyPr/>
        <a:lstStyle/>
        <a:p>
          <a:r>
            <a:rPr lang="es-EC" dirty="0"/>
            <a:t>Investigación cuantitativa</a:t>
          </a:r>
        </a:p>
      </dgm:t>
    </dgm:pt>
    <dgm:pt modelId="{28C9DAD0-82C0-4671-A73E-930043F4745D}" type="parTrans" cxnId="{7C6CBFAD-0583-43C8-82A9-E37DD5693737}">
      <dgm:prSet/>
      <dgm:spPr/>
      <dgm:t>
        <a:bodyPr/>
        <a:lstStyle/>
        <a:p>
          <a:endParaRPr lang="es-EC"/>
        </a:p>
      </dgm:t>
    </dgm:pt>
    <dgm:pt modelId="{77392133-A56F-4710-8129-BC6F7D4BC71E}" type="sibTrans" cxnId="{7C6CBFAD-0583-43C8-82A9-E37DD5693737}">
      <dgm:prSet/>
      <dgm:spPr/>
      <dgm:t>
        <a:bodyPr/>
        <a:lstStyle/>
        <a:p>
          <a:endParaRPr lang="es-EC"/>
        </a:p>
      </dgm:t>
    </dgm:pt>
    <dgm:pt modelId="{C6F0B708-8308-48B1-82E5-666C8C2774B6}" type="pres">
      <dgm:prSet presAssocID="{008CCB75-2BDA-41B2-890C-4D6CD5E9BF3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CEAAD732-1716-4283-B49E-F8AE6B6AF68F}" type="pres">
      <dgm:prSet presAssocID="{BDD86164-F83A-41AC-BA18-DB5F95A1AEDF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4284EB0-4C0E-4647-A619-B29174801B18}" type="pres">
      <dgm:prSet presAssocID="{AA4385CD-B447-4353-B6F2-D3FF4A52B8E5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CB77D971-DFBE-4BFD-9C48-842C3AA22B0A}" srcId="{008CCB75-2BDA-41B2-890C-4D6CD5E9BF3A}" destId="{BDD86164-F83A-41AC-BA18-DB5F95A1AEDF}" srcOrd="0" destOrd="0" parTransId="{CFC01090-B509-4DE8-B8C4-B6974681FEEE}" sibTransId="{5AA78D38-A12A-47FF-93DB-5BEA973CC3D7}"/>
    <dgm:cxn modelId="{1DCEED0D-C60B-4B83-A434-7F2ED69D19B6}" type="presOf" srcId="{008CCB75-2BDA-41B2-890C-4D6CD5E9BF3A}" destId="{C6F0B708-8308-48B1-82E5-666C8C2774B6}" srcOrd="0" destOrd="0" presId="urn:microsoft.com/office/officeart/2005/8/layout/arrow5"/>
    <dgm:cxn modelId="{CDF96FD5-F0DB-429A-B5D0-FF84E40AC166}" type="presOf" srcId="{BDD86164-F83A-41AC-BA18-DB5F95A1AEDF}" destId="{CEAAD732-1716-4283-B49E-F8AE6B6AF68F}" srcOrd="0" destOrd="0" presId="urn:microsoft.com/office/officeart/2005/8/layout/arrow5"/>
    <dgm:cxn modelId="{7C6CBFAD-0583-43C8-82A9-E37DD5693737}" srcId="{008CCB75-2BDA-41B2-890C-4D6CD5E9BF3A}" destId="{AA4385CD-B447-4353-B6F2-D3FF4A52B8E5}" srcOrd="1" destOrd="0" parTransId="{28C9DAD0-82C0-4671-A73E-930043F4745D}" sibTransId="{77392133-A56F-4710-8129-BC6F7D4BC71E}"/>
    <dgm:cxn modelId="{CD6A3037-5ECA-4E5F-8BDD-AEEC1A213DA5}" type="presOf" srcId="{AA4385CD-B447-4353-B6F2-D3FF4A52B8E5}" destId="{84284EB0-4C0E-4647-A619-B29174801B18}" srcOrd="0" destOrd="0" presId="urn:microsoft.com/office/officeart/2005/8/layout/arrow5"/>
    <dgm:cxn modelId="{61198C79-93DE-4FEC-BD5E-DFDAC7BC3B7F}" type="presParOf" srcId="{C6F0B708-8308-48B1-82E5-666C8C2774B6}" destId="{CEAAD732-1716-4283-B49E-F8AE6B6AF68F}" srcOrd="0" destOrd="0" presId="urn:microsoft.com/office/officeart/2005/8/layout/arrow5"/>
    <dgm:cxn modelId="{9EA1CED3-0C1F-4DBA-B7B6-278A0EE782BE}" type="presParOf" srcId="{C6F0B708-8308-48B1-82E5-666C8C2774B6}" destId="{84284EB0-4C0E-4647-A619-B29174801B18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64B11D-B2D5-4BF9-BCE0-32CF7A680922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61D3E9EA-16B2-4B6E-AB35-F4DF284A8827}">
      <dgm:prSet phldrT="[Texto]" custT="1"/>
      <dgm:spPr/>
      <dgm:t>
        <a:bodyPr/>
        <a:lstStyle/>
        <a:p>
          <a:r>
            <a:rPr lang="es-EC" sz="3600" dirty="0"/>
            <a:t>Organismos Gubernamentales</a:t>
          </a:r>
          <a:endParaRPr lang="es-ES" sz="3600" dirty="0"/>
        </a:p>
      </dgm:t>
    </dgm:pt>
    <dgm:pt modelId="{0A81F765-BB87-4FD7-84B3-A2F42D188C63}" type="parTrans" cxnId="{60D57147-287B-4E88-AAFA-B7C31AF8F8C7}">
      <dgm:prSet/>
      <dgm:spPr/>
      <dgm:t>
        <a:bodyPr/>
        <a:lstStyle/>
        <a:p>
          <a:endParaRPr lang="es-ES" sz="2400"/>
        </a:p>
      </dgm:t>
    </dgm:pt>
    <dgm:pt modelId="{28901750-6C7A-4092-B769-0E7D01359188}" type="sibTrans" cxnId="{60D57147-287B-4E88-AAFA-B7C31AF8F8C7}">
      <dgm:prSet/>
      <dgm:spPr/>
      <dgm:t>
        <a:bodyPr/>
        <a:lstStyle/>
        <a:p>
          <a:endParaRPr lang="es-ES" sz="2400"/>
        </a:p>
      </dgm:t>
    </dgm:pt>
    <dgm:pt modelId="{B44875B2-01D8-426E-9AB8-92312A569558}">
      <dgm:prSet phldrT="[Texto]" custT="1"/>
      <dgm:spPr/>
      <dgm:t>
        <a:bodyPr/>
        <a:lstStyle/>
        <a:p>
          <a:r>
            <a:rPr lang="es-EC" sz="2000" dirty="0"/>
            <a:t>MAGAP</a:t>
          </a:r>
          <a:endParaRPr lang="es-ES" sz="2000" dirty="0"/>
        </a:p>
      </dgm:t>
    </dgm:pt>
    <dgm:pt modelId="{FB81EFF8-37FB-45BF-B239-3B5FD66706A0}" type="parTrans" cxnId="{6C6D0C1B-B580-43D6-8F9A-6118E4B64D33}">
      <dgm:prSet custT="1"/>
      <dgm:spPr/>
      <dgm:t>
        <a:bodyPr/>
        <a:lstStyle/>
        <a:p>
          <a:endParaRPr lang="es-ES" sz="800"/>
        </a:p>
      </dgm:t>
    </dgm:pt>
    <dgm:pt modelId="{FFB62EBC-2DEC-4A7E-A147-D72B7A2E94CE}" type="sibTrans" cxnId="{6C6D0C1B-B580-43D6-8F9A-6118E4B64D33}">
      <dgm:prSet/>
      <dgm:spPr/>
      <dgm:t>
        <a:bodyPr/>
        <a:lstStyle/>
        <a:p>
          <a:endParaRPr lang="es-ES" sz="2400"/>
        </a:p>
      </dgm:t>
    </dgm:pt>
    <dgm:pt modelId="{D2B2B7FC-2D33-4724-9C90-C7CF72BE34F5}">
      <dgm:prSet phldrT="[Texto]" custT="1"/>
      <dgm:spPr/>
      <dgm:t>
        <a:bodyPr/>
        <a:lstStyle/>
        <a:p>
          <a:r>
            <a:rPr lang="es-EC" sz="2000" dirty="0"/>
            <a:t>PROECUADOR</a:t>
          </a:r>
          <a:endParaRPr lang="es-ES" sz="2000" dirty="0"/>
        </a:p>
      </dgm:t>
    </dgm:pt>
    <dgm:pt modelId="{A564A737-CF6A-4FDC-A931-E63B2D1519B0}" type="parTrans" cxnId="{3F8465FF-5757-4532-B1F2-236E8CC7F806}">
      <dgm:prSet custT="1"/>
      <dgm:spPr/>
      <dgm:t>
        <a:bodyPr/>
        <a:lstStyle/>
        <a:p>
          <a:endParaRPr lang="es-ES" sz="700"/>
        </a:p>
      </dgm:t>
    </dgm:pt>
    <dgm:pt modelId="{98DD7288-9752-4D65-8763-78C214D293CC}" type="sibTrans" cxnId="{3F8465FF-5757-4532-B1F2-236E8CC7F806}">
      <dgm:prSet/>
      <dgm:spPr/>
      <dgm:t>
        <a:bodyPr/>
        <a:lstStyle/>
        <a:p>
          <a:endParaRPr lang="es-ES" sz="2400"/>
        </a:p>
      </dgm:t>
    </dgm:pt>
    <dgm:pt modelId="{BB1F8D0B-0A75-4BA7-AA68-CE747732E090}">
      <dgm:prSet phldrT="[Texto]" custT="1"/>
      <dgm:spPr/>
      <dgm:t>
        <a:bodyPr/>
        <a:lstStyle/>
        <a:p>
          <a:r>
            <a:rPr lang="es-EC" sz="2000" dirty="0"/>
            <a:t>IEPS</a:t>
          </a:r>
          <a:endParaRPr lang="es-ES" sz="2000" dirty="0"/>
        </a:p>
      </dgm:t>
    </dgm:pt>
    <dgm:pt modelId="{04EFA9C2-CE3C-4AB7-9E8D-37E254BD036B}" type="parTrans" cxnId="{240F5BE9-DBEC-4382-9A65-B48784A0AB8D}">
      <dgm:prSet custT="1"/>
      <dgm:spPr/>
      <dgm:t>
        <a:bodyPr/>
        <a:lstStyle/>
        <a:p>
          <a:endParaRPr lang="es-ES" sz="800"/>
        </a:p>
      </dgm:t>
    </dgm:pt>
    <dgm:pt modelId="{52FC655D-487E-4D12-8DF9-FC46CF89CD5D}" type="sibTrans" cxnId="{240F5BE9-DBEC-4382-9A65-B48784A0AB8D}">
      <dgm:prSet/>
      <dgm:spPr/>
      <dgm:t>
        <a:bodyPr/>
        <a:lstStyle/>
        <a:p>
          <a:endParaRPr lang="es-ES" sz="2400"/>
        </a:p>
      </dgm:t>
    </dgm:pt>
    <dgm:pt modelId="{9BD1FF8B-C03D-4297-977D-315A737CA20A}">
      <dgm:prSet custT="1"/>
      <dgm:spPr/>
      <dgm:t>
        <a:bodyPr/>
        <a:lstStyle/>
        <a:p>
          <a:r>
            <a:rPr lang="es-EC" sz="2000" dirty="0"/>
            <a:t>Promueve e impulsa la producción y mantenimiento del Cacao </a:t>
          </a:r>
          <a:endParaRPr lang="es-ES" sz="2000" dirty="0"/>
        </a:p>
      </dgm:t>
    </dgm:pt>
    <dgm:pt modelId="{574468C5-CBD4-4EF0-8E66-78260BE1E0FC}" type="parTrans" cxnId="{61EC6FE8-FA78-4CAF-85D8-6A05B634608A}">
      <dgm:prSet custT="1"/>
      <dgm:spPr/>
      <dgm:t>
        <a:bodyPr/>
        <a:lstStyle/>
        <a:p>
          <a:endParaRPr lang="es-ES" sz="700"/>
        </a:p>
      </dgm:t>
    </dgm:pt>
    <dgm:pt modelId="{ADCA3589-0B78-4FED-876F-C404B7CF51AE}" type="sibTrans" cxnId="{61EC6FE8-FA78-4CAF-85D8-6A05B634608A}">
      <dgm:prSet/>
      <dgm:spPr/>
      <dgm:t>
        <a:bodyPr/>
        <a:lstStyle/>
        <a:p>
          <a:endParaRPr lang="es-ES" sz="2400"/>
        </a:p>
      </dgm:t>
    </dgm:pt>
    <dgm:pt modelId="{DCE8BA0C-F0B4-46A7-B5E9-FAB7E5F75C8E}">
      <dgm:prSet custT="1"/>
      <dgm:spPr/>
      <dgm:t>
        <a:bodyPr/>
        <a:lstStyle/>
        <a:p>
          <a:r>
            <a:rPr lang="es-EC" sz="2000" dirty="0"/>
            <a:t>Facilita el fortalecimiento de la producción, promoción y comercialización de Cacao</a:t>
          </a:r>
          <a:endParaRPr lang="es-ES" sz="2000" dirty="0"/>
        </a:p>
      </dgm:t>
    </dgm:pt>
    <dgm:pt modelId="{C267361F-4285-4A1E-83A3-22366EC59F85}" type="parTrans" cxnId="{E58FD463-29C8-4CEE-A5E9-BDB2F9A007EE}">
      <dgm:prSet custT="1"/>
      <dgm:spPr/>
      <dgm:t>
        <a:bodyPr/>
        <a:lstStyle/>
        <a:p>
          <a:endParaRPr lang="es-ES" sz="700"/>
        </a:p>
      </dgm:t>
    </dgm:pt>
    <dgm:pt modelId="{CEBA672A-4C8A-435A-9231-5695C53E45D2}" type="sibTrans" cxnId="{E58FD463-29C8-4CEE-A5E9-BDB2F9A007EE}">
      <dgm:prSet/>
      <dgm:spPr/>
      <dgm:t>
        <a:bodyPr/>
        <a:lstStyle/>
        <a:p>
          <a:endParaRPr lang="es-ES" sz="2400"/>
        </a:p>
      </dgm:t>
    </dgm:pt>
    <dgm:pt modelId="{E7ADFBD6-8975-4E3B-94E8-50ACE6847B0B}">
      <dgm:prSet custT="1"/>
      <dgm:spPr/>
      <dgm:t>
        <a:bodyPr/>
        <a:lstStyle/>
        <a:p>
          <a:r>
            <a:rPr lang="es-EC" sz="2000" dirty="0"/>
            <a:t>Brindar apoyo en los procesos de desarrollo productivo para constitución organizaciones del sector cooperativo, comunitario y asociativo.</a:t>
          </a:r>
          <a:endParaRPr lang="es-ES" sz="2000" dirty="0"/>
        </a:p>
      </dgm:t>
    </dgm:pt>
    <dgm:pt modelId="{42AAF965-D184-4C72-A75E-ADF134080CAE}" type="parTrans" cxnId="{A8B59E28-D245-447C-A170-6EB6D491A050}">
      <dgm:prSet custT="1"/>
      <dgm:spPr/>
      <dgm:t>
        <a:bodyPr/>
        <a:lstStyle/>
        <a:p>
          <a:endParaRPr lang="es-ES" sz="700"/>
        </a:p>
      </dgm:t>
    </dgm:pt>
    <dgm:pt modelId="{B24CE50D-1253-4399-828F-0EE46977D9E3}" type="sibTrans" cxnId="{A8B59E28-D245-447C-A170-6EB6D491A050}">
      <dgm:prSet/>
      <dgm:spPr/>
      <dgm:t>
        <a:bodyPr/>
        <a:lstStyle/>
        <a:p>
          <a:endParaRPr lang="es-ES" sz="2400"/>
        </a:p>
      </dgm:t>
    </dgm:pt>
    <dgm:pt modelId="{E99708EA-F7F9-4A6F-9E03-5D6846C5E554}" type="pres">
      <dgm:prSet presAssocID="{D364B11D-B2D5-4BF9-BCE0-32CF7A68092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231EF93E-2D69-438D-8E18-E98CE7839873}" type="pres">
      <dgm:prSet presAssocID="{61D3E9EA-16B2-4B6E-AB35-F4DF284A8827}" presName="root1" presStyleCnt="0"/>
      <dgm:spPr/>
    </dgm:pt>
    <dgm:pt modelId="{D5CF93F9-49E2-4099-996F-6E8EFFA1F91B}" type="pres">
      <dgm:prSet presAssocID="{61D3E9EA-16B2-4B6E-AB35-F4DF284A882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6F4C9B4C-4D47-4919-AA2D-4F8491981627}" type="pres">
      <dgm:prSet presAssocID="{61D3E9EA-16B2-4B6E-AB35-F4DF284A8827}" presName="level2hierChild" presStyleCnt="0"/>
      <dgm:spPr/>
    </dgm:pt>
    <dgm:pt modelId="{80826F6C-9FB2-462C-A943-0602ADA0E023}" type="pres">
      <dgm:prSet presAssocID="{FB81EFF8-37FB-45BF-B239-3B5FD66706A0}" presName="conn2-1" presStyleLbl="parChTrans1D2" presStyleIdx="0" presStyleCnt="3"/>
      <dgm:spPr/>
      <dgm:t>
        <a:bodyPr/>
        <a:lstStyle/>
        <a:p>
          <a:endParaRPr lang="es-EC"/>
        </a:p>
      </dgm:t>
    </dgm:pt>
    <dgm:pt modelId="{E10E8A8F-9A73-451F-A32D-2D03B111BBBF}" type="pres">
      <dgm:prSet presAssocID="{FB81EFF8-37FB-45BF-B239-3B5FD66706A0}" presName="connTx" presStyleLbl="parChTrans1D2" presStyleIdx="0" presStyleCnt="3"/>
      <dgm:spPr/>
      <dgm:t>
        <a:bodyPr/>
        <a:lstStyle/>
        <a:p>
          <a:endParaRPr lang="es-EC"/>
        </a:p>
      </dgm:t>
    </dgm:pt>
    <dgm:pt modelId="{445928E4-01EE-4352-BADE-C9D87562CA5F}" type="pres">
      <dgm:prSet presAssocID="{B44875B2-01D8-426E-9AB8-92312A569558}" presName="root2" presStyleCnt="0"/>
      <dgm:spPr/>
    </dgm:pt>
    <dgm:pt modelId="{A4D89744-9650-4475-83E9-06EBA4D0564D}" type="pres">
      <dgm:prSet presAssocID="{B44875B2-01D8-426E-9AB8-92312A569558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B6BD0ADB-05DE-4065-8FD9-0D28E737F5BB}" type="pres">
      <dgm:prSet presAssocID="{B44875B2-01D8-426E-9AB8-92312A569558}" presName="level3hierChild" presStyleCnt="0"/>
      <dgm:spPr/>
    </dgm:pt>
    <dgm:pt modelId="{F9C1B2D9-F6F3-4BAD-A46D-94D84F1650E1}" type="pres">
      <dgm:prSet presAssocID="{574468C5-CBD4-4EF0-8E66-78260BE1E0FC}" presName="conn2-1" presStyleLbl="parChTrans1D3" presStyleIdx="0" presStyleCnt="3"/>
      <dgm:spPr/>
      <dgm:t>
        <a:bodyPr/>
        <a:lstStyle/>
        <a:p>
          <a:endParaRPr lang="es-EC"/>
        </a:p>
      </dgm:t>
    </dgm:pt>
    <dgm:pt modelId="{EB9117A5-6CC4-43F4-831F-6D9DC4A87CBA}" type="pres">
      <dgm:prSet presAssocID="{574468C5-CBD4-4EF0-8E66-78260BE1E0FC}" presName="connTx" presStyleLbl="parChTrans1D3" presStyleIdx="0" presStyleCnt="3"/>
      <dgm:spPr/>
      <dgm:t>
        <a:bodyPr/>
        <a:lstStyle/>
        <a:p>
          <a:endParaRPr lang="es-EC"/>
        </a:p>
      </dgm:t>
    </dgm:pt>
    <dgm:pt modelId="{0491C7F7-F1E3-4C62-9316-24FB9967CC91}" type="pres">
      <dgm:prSet presAssocID="{9BD1FF8B-C03D-4297-977D-315A737CA20A}" presName="root2" presStyleCnt="0"/>
      <dgm:spPr/>
    </dgm:pt>
    <dgm:pt modelId="{339D68AF-FA28-462B-A1E8-D25419D04823}" type="pres">
      <dgm:prSet presAssocID="{9BD1FF8B-C03D-4297-977D-315A737CA20A}" presName="LevelTwoTextNode" presStyleLbl="node3" presStyleIdx="0" presStyleCnt="3" custScaleX="157157" custScaleY="142442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2F612AC8-2711-4B28-AB8E-8F687828D507}" type="pres">
      <dgm:prSet presAssocID="{9BD1FF8B-C03D-4297-977D-315A737CA20A}" presName="level3hierChild" presStyleCnt="0"/>
      <dgm:spPr/>
    </dgm:pt>
    <dgm:pt modelId="{381551EC-D8FD-41B7-A31F-CEE10E5BF85C}" type="pres">
      <dgm:prSet presAssocID="{A564A737-CF6A-4FDC-A931-E63B2D1519B0}" presName="conn2-1" presStyleLbl="parChTrans1D2" presStyleIdx="1" presStyleCnt="3"/>
      <dgm:spPr/>
      <dgm:t>
        <a:bodyPr/>
        <a:lstStyle/>
        <a:p>
          <a:endParaRPr lang="es-EC"/>
        </a:p>
      </dgm:t>
    </dgm:pt>
    <dgm:pt modelId="{426A7464-505F-4919-9E22-EAF10B65C61D}" type="pres">
      <dgm:prSet presAssocID="{A564A737-CF6A-4FDC-A931-E63B2D1519B0}" presName="connTx" presStyleLbl="parChTrans1D2" presStyleIdx="1" presStyleCnt="3"/>
      <dgm:spPr/>
      <dgm:t>
        <a:bodyPr/>
        <a:lstStyle/>
        <a:p>
          <a:endParaRPr lang="es-EC"/>
        </a:p>
      </dgm:t>
    </dgm:pt>
    <dgm:pt modelId="{A4C5E334-A9DD-4DA6-8899-B45D785395C1}" type="pres">
      <dgm:prSet presAssocID="{D2B2B7FC-2D33-4724-9C90-C7CF72BE34F5}" presName="root2" presStyleCnt="0"/>
      <dgm:spPr/>
    </dgm:pt>
    <dgm:pt modelId="{940BE87A-7C79-4E1C-A3E8-BB010DBBDEA9}" type="pres">
      <dgm:prSet presAssocID="{D2B2B7FC-2D33-4724-9C90-C7CF72BE34F5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3B63F5A0-AA69-4BEE-B26E-2F46CED901D7}" type="pres">
      <dgm:prSet presAssocID="{D2B2B7FC-2D33-4724-9C90-C7CF72BE34F5}" presName="level3hierChild" presStyleCnt="0"/>
      <dgm:spPr/>
    </dgm:pt>
    <dgm:pt modelId="{959C369D-E3A0-4969-BD76-56811125E2A4}" type="pres">
      <dgm:prSet presAssocID="{C267361F-4285-4A1E-83A3-22366EC59F85}" presName="conn2-1" presStyleLbl="parChTrans1D3" presStyleIdx="1" presStyleCnt="3"/>
      <dgm:spPr/>
      <dgm:t>
        <a:bodyPr/>
        <a:lstStyle/>
        <a:p>
          <a:endParaRPr lang="es-EC"/>
        </a:p>
      </dgm:t>
    </dgm:pt>
    <dgm:pt modelId="{2A1C1CCC-2CB5-47E2-A784-0ADF3D443303}" type="pres">
      <dgm:prSet presAssocID="{C267361F-4285-4A1E-83A3-22366EC59F85}" presName="connTx" presStyleLbl="parChTrans1D3" presStyleIdx="1" presStyleCnt="3"/>
      <dgm:spPr/>
      <dgm:t>
        <a:bodyPr/>
        <a:lstStyle/>
        <a:p>
          <a:endParaRPr lang="es-EC"/>
        </a:p>
      </dgm:t>
    </dgm:pt>
    <dgm:pt modelId="{E1AD7418-66AA-4F32-812C-A467C91B9FF2}" type="pres">
      <dgm:prSet presAssocID="{DCE8BA0C-F0B4-46A7-B5E9-FAB7E5F75C8E}" presName="root2" presStyleCnt="0"/>
      <dgm:spPr/>
    </dgm:pt>
    <dgm:pt modelId="{CD14FCE6-698D-4689-831F-53E2ACFA9DBD}" type="pres">
      <dgm:prSet presAssocID="{DCE8BA0C-F0B4-46A7-B5E9-FAB7E5F75C8E}" presName="LevelTwoTextNode" presStyleLbl="node3" presStyleIdx="1" presStyleCnt="3" custScaleX="157157" custScaleY="142442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EC7DB810-E238-453D-B955-59E3C0BD179D}" type="pres">
      <dgm:prSet presAssocID="{DCE8BA0C-F0B4-46A7-B5E9-FAB7E5F75C8E}" presName="level3hierChild" presStyleCnt="0"/>
      <dgm:spPr/>
    </dgm:pt>
    <dgm:pt modelId="{13160B86-EC0A-4A56-8E69-340E035A4896}" type="pres">
      <dgm:prSet presAssocID="{04EFA9C2-CE3C-4AB7-9E8D-37E254BD036B}" presName="conn2-1" presStyleLbl="parChTrans1D2" presStyleIdx="2" presStyleCnt="3"/>
      <dgm:spPr/>
      <dgm:t>
        <a:bodyPr/>
        <a:lstStyle/>
        <a:p>
          <a:endParaRPr lang="es-EC"/>
        </a:p>
      </dgm:t>
    </dgm:pt>
    <dgm:pt modelId="{0E2EC5FA-F79E-4EDB-8838-CF9E211BD60C}" type="pres">
      <dgm:prSet presAssocID="{04EFA9C2-CE3C-4AB7-9E8D-37E254BD036B}" presName="connTx" presStyleLbl="parChTrans1D2" presStyleIdx="2" presStyleCnt="3"/>
      <dgm:spPr/>
      <dgm:t>
        <a:bodyPr/>
        <a:lstStyle/>
        <a:p>
          <a:endParaRPr lang="es-EC"/>
        </a:p>
      </dgm:t>
    </dgm:pt>
    <dgm:pt modelId="{226B6245-03C0-4F58-BB3D-CF6DC3697EBD}" type="pres">
      <dgm:prSet presAssocID="{BB1F8D0B-0A75-4BA7-AA68-CE747732E090}" presName="root2" presStyleCnt="0"/>
      <dgm:spPr/>
    </dgm:pt>
    <dgm:pt modelId="{4DEE08FB-832C-4DA0-BFEE-CEA5526B9EBE}" type="pres">
      <dgm:prSet presAssocID="{BB1F8D0B-0A75-4BA7-AA68-CE747732E090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0758B347-2D53-4EA4-AF0D-58BDDED359DD}" type="pres">
      <dgm:prSet presAssocID="{BB1F8D0B-0A75-4BA7-AA68-CE747732E090}" presName="level3hierChild" presStyleCnt="0"/>
      <dgm:spPr/>
    </dgm:pt>
    <dgm:pt modelId="{05A2BC96-D9B7-42D2-884C-BBA542AD1CD8}" type="pres">
      <dgm:prSet presAssocID="{42AAF965-D184-4C72-A75E-ADF134080CAE}" presName="conn2-1" presStyleLbl="parChTrans1D3" presStyleIdx="2" presStyleCnt="3"/>
      <dgm:spPr/>
      <dgm:t>
        <a:bodyPr/>
        <a:lstStyle/>
        <a:p>
          <a:endParaRPr lang="es-EC"/>
        </a:p>
      </dgm:t>
    </dgm:pt>
    <dgm:pt modelId="{2E1F49DE-38DB-4F8A-B492-851C87F9B12F}" type="pres">
      <dgm:prSet presAssocID="{42AAF965-D184-4C72-A75E-ADF134080CAE}" presName="connTx" presStyleLbl="parChTrans1D3" presStyleIdx="2" presStyleCnt="3"/>
      <dgm:spPr/>
      <dgm:t>
        <a:bodyPr/>
        <a:lstStyle/>
        <a:p>
          <a:endParaRPr lang="es-EC"/>
        </a:p>
      </dgm:t>
    </dgm:pt>
    <dgm:pt modelId="{2BEB3A84-7EAC-44BA-B1A8-634D0911D8D5}" type="pres">
      <dgm:prSet presAssocID="{E7ADFBD6-8975-4E3B-94E8-50ACE6847B0B}" presName="root2" presStyleCnt="0"/>
      <dgm:spPr/>
    </dgm:pt>
    <dgm:pt modelId="{5E959BB1-C5D4-49C9-B83A-A2AEE9107F70}" type="pres">
      <dgm:prSet presAssocID="{E7ADFBD6-8975-4E3B-94E8-50ACE6847B0B}" presName="LevelTwoTextNode" presStyleLbl="node3" presStyleIdx="2" presStyleCnt="3" custScaleX="157157" custScaleY="142442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15FD51D6-D01A-49BD-8154-BAA7D4850022}" type="pres">
      <dgm:prSet presAssocID="{E7ADFBD6-8975-4E3B-94E8-50ACE6847B0B}" presName="level3hierChild" presStyleCnt="0"/>
      <dgm:spPr/>
    </dgm:pt>
  </dgm:ptLst>
  <dgm:cxnLst>
    <dgm:cxn modelId="{399C100D-4CD0-46AB-9613-F0C7B6E3F250}" type="presOf" srcId="{BB1F8D0B-0A75-4BA7-AA68-CE747732E090}" destId="{4DEE08FB-832C-4DA0-BFEE-CEA5526B9EBE}" srcOrd="0" destOrd="0" presId="urn:microsoft.com/office/officeart/2008/layout/HorizontalMultiLevelHierarchy"/>
    <dgm:cxn modelId="{65E4C9E3-9465-4CF9-BC09-D63A4523A5BD}" type="presOf" srcId="{A564A737-CF6A-4FDC-A931-E63B2D1519B0}" destId="{426A7464-505F-4919-9E22-EAF10B65C61D}" srcOrd="1" destOrd="0" presId="urn:microsoft.com/office/officeart/2008/layout/HorizontalMultiLevelHierarchy"/>
    <dgm:cxn modelId="{84A61907-933D-4C03-96EA-099E376DF1A0}" type="presOf" srcId="{D364B11D-B2D5-4BF9-BCE0-32CF7A680922}" destId="{E99708EA-F7F9-4A6F-9E03-5D6846C5E554}" srcOrd="0" destOrd="0" presId="urn:microsoft.com/office/officeart/2008/layout/HorizontalMultiLevelHierarchy"/>
    <dgm:cxn modelId="{F09FDDAF-8DFE-43E8-A6FE-9685587412B9}" type="presOf" srcId="{B44875B2-01D8-426E-9AB8-92312A569558}" destId="{A4D89744-9650-4475-83E9-06EBA4D0564D}" srcOrd="0" destOrd="0" presId="urn:microsoft.com/office/officeart/2008/layout/HorizontalMultiLevelHierarchy"/>
    <dgm:cxn modelId="{52DB704A-8F06-45E0-B265-9D5AB49E0F59}" type="presOf" srcId="{574468C5-CBD4-4EF0-8E66-78260BE1E0FC}" destId="{F9C1B2D9-F6F3-4BAD-A46D-94D84F1650E1}" srcOrd="0" destOrd="0" presId="urn:microsoft.com/office/officeart/2008/layout/HorizontalMultiLevelHierarchy"/>
    <dgm:cxn modelId="{A8B59E28-D245-447C-A170-6EB6D491A050}" srcId="{BB1F8D0B-0A75-4BA7-AA68-CE747732E090}" destId="{E7ADFBD6-8975-4E3B-94E8-50ACE6847B0B}" srcOrd="0" destOrd="0" parTransId="{42AAF965-D184-4C72-A75E-ADF134080CAE}" sibTransId="{B24CE50D-1253-4399-828F-0EE46977D9E3}"/>
    <dgm:cxn modelId="{47720326-DC1F-4FFB-A273-15AC5DFF3E2E}" type="presOf" srcId="{04EFA9C2-CE3C-4AB7-9E8D-37E254BD036B}" destId="{13160B86-EC0A-4A56-8E69-340E035A4896}" srcOrd="0" destOrd="0" presId="urn:microsoft.com/office/officeart/2008/layout/HorizontalMultiLevelHierarchy"/>
    <dgm:cxn modelId="{D1167466-25CE-4887-A31E-4DE40BE78AF0}" type="presOf" srcId="{D2B2B7FC-2D33-4724-9C90-C7CF72BE34F5}" destId="{940BE87A-7C79-4E1C-A3E8-BB010DBBDEA9}" srcOrd="0" destOrd="0" presId="urn:microsoft.com/office/officeart/2008/layout/HorizontalMultiLevelHierarchy"/>
    <dgm:cxn modelId="{24B53A53-F68E-4831-B557-16FA639FF05D}" type="presOf" srcId="{42AAF965-D184-4C72-A75E-ADF134080CAE}" destId="{05A2BC96-D9B7-42D2-884C-BBA542AD1CD8}" srcOrd="0" destOrd="0" presId="urn:microsoft.com/office/officeart/2008/layout/HorizontalMultiLevelHierarchy"/>
    <dgm:cxn modelId="{72365713-E55D-452F-9473-BA89BD36A758}" type="presOf" srcId="{FB81EFF8-37FB-45BF-B239-3B5FD66706A0}" destId="{E10E8A8F-9A73-451F-A32D-2D03B111BBBF}" srcOrd="1" destOrd="0" presId="urn:microsoft.com/office/officeart/2008/layout/HorizontalMultiLevelHierarchy"/>
    <dgm:cxn modelId="{4C29EF3A-D124-4573-A1B3-A4024F9B7ACC}" type="presOf" srcId="{04EFA9C2-CE3C-4AB7-9E8D-37E254BD036B}" destId="{0E2EC5FA-F79E-4EDB-8838-CF9E211BD60C}" srcOrd="1" destOrd="0" presId="urn:microsoft.com/office/officeart/2008/layout/HorizontalMultiLevelHierarchy"/>
    <dgm:cxn modelId="{240F5BE9-DBEC-4382-9A65-B48784A0AB8D}" srcId="{61D3E9EA-16B2-4B6E-AB35-F4DF284A8827}" destId="{BB1F8D0B-0A75-4BA7-AA68-CE747732E090}" srcOrd="2" destOrd="0" parTransId="{04EFA9C2-CE3C-4AB7-9E8D-37E254BD036B}" sibTransId="{52FC655D-487E-4D12-8DF9-FC46CF89CD5D}"/>
    <dgm:cxn modelId="{6C6D0C1B-B580-43D6-8F9A-6118E4B64D33}" srcId="{61D3E9EA-16B2-4B6E-AB35-F4DF284A8827}" destId="{B44875B2-01D8-426E-9AB8-92312A569558}" srcOrd="0" destOrd="0" parTransId="{FB81EFF8-37FB-45BF-B239-3B5FD66706A0}" sibTransId="{FFB62EBC-2DEC-4A7E-A147-D72B7A2E94CE}"/>
    <dgm:cxn modelId="{E4532986-E86B-401C-BD1E-4D399725FC36}" type="presOf" srcId="{574468C5-CBD4-4EF0-8E66-78260BE1E0FC}" destId="{EB9117A5-6CC4-43F4-831F-6D9DC4A87CBA}" srcOrd="1" destOrd="0" presId="urn:microsoft.com/office/officeart/2008/layout/HorizontalMultiLevelHierarchy"/>
    <dgm:cxn modelId="{28CBC546-CB6B-4C43-AFD5-E0D126644861}" type="presOf" srcId="{42AAF965-D184-4C72-A75E-ADF134080CAE}" destId="{2E1F49DE-38DB-4F8A-B492-851C87F9B12F}" srcOrd="1" destOrd="0" presId="urn:microsoft.com/office/officeart/2008/layout/HorizontalMultiLevelHierarchy"/>
    <dgm:cxn modelId="{61EC6FE8-FA78-4CAF-85D8-6A05B634608A}" srcId="{B44875B2-01D8-426E-9AB8-92312A569558}" destId="{9BD1FF8B-C03D-4297-977D-315A737CA20A}" srcOrd="0" destOrd="0" parTransId="{574468C5-CBD4-4EF0-8E66-78260BE1E0FC}" sibTransId="{ADCA3589-0B78-4FED-876F-C404B7CF51AE}"/>
    <dgm:cxn modelId="{29A04413-3FDF-4F1D-ADDF-1E24391703DC}" type="presOf" srcId="{FB81EFF8-37FB-45BF-B239-3B5FD66706A0}" destId="{80826F6C-9FB2-462C-A943-0602ADA0E023}" srcOrd="0" destOrd="0" presId="urn:microsoft.com/office/officeart/2008/layout/HorizontalMultiLevelHierarchy"/>
    <dgm:cxn modelId="{DB094EE3-2639-4DF6-AE5D-DBD0D03F0E5B}" type="presOf" srcId="{C267361F-4285-4A1E-83A3-22366EC59F85}" destId="{959C369D-E3A0-4969-BD76-56811125E2A4}" srcOrd="0" destOrd="0" presId="urn:microsoft.com/office/officeart/2008/layout/HorizontalMultiLevelHierarchy"/>
    <dgm:cxn modelId="{87087E82-5A17-4D55-B9A3-D7010DBF0805}" type="presOf" srcId="{61D3E9EA-16B2-4B6E-AB35-F4DF284A8827}" destId="{D5CF93F9-49E2-4099-996F-6E8EFFA1F91B}" srcOrd="0" destOrd="0" presId="urn:microsoft.com/office/officeart/2008/layout/HorizontalMultiLevelHierarchy"/>
    <dgm:cxn modelId="{3F8465FF-5757-4532-B1F2-236E8CC7F806}" srcId="{61D3E9EA-16B2-4B6E-AB35-F4DF284A8827}" destId="{D2B2B7FC-2D33-4724-9C90-C7CF72BE34F5}" srcOrd="1" destOrd="0" parTransId="{A564A737-CF6A-4FDC-A931-E63B2D1519B0}" sibTransId="{98DD7288-9752-4D65-8763-78C214D293CC}"/>
    <dgm:cxn modelId="{431F7044-412D-41D0-A966-680776CA494B}" type="presOf" srcId="{9BD1FF8B-C03D-4297-977D-315A737CA20A}" destId="{339D68AF-FA28-462B-A1E8-D25419D04823}" srcOrd="0" destOrd="0" presId="urn:microsoft.com/office/officeart/2008/layout/HorizontalMultiLevelHierarchy"/>
    <dgm:cxn modelId="{60D57147-287B-4E88-AAFA-B7C31AF8F8C7}" srcId="{D364B11D-B2D5-4BF9-BCE0-32CF7A680922}" destId="{61D3E9EA-16B2-4B6E-AB35-F4DF284A8827}" srcOrd="0" destOrd="0" parTransId="{0A81F765-BB87-4FD7-84B3-A2F42D188C63}" sibTransId="{28901750-6C7A-4092-B769-0E7D01359188}"/>
    <dgm:cxn modelId="{FF6AAF08-A526-409C-BEB9-F18AC0B007F7}" type="presOf" srcId="{C267361F-4285-4A1E-83A3-22366EC59F85}" destId="{2A1C1CCC-2CB5-47E2-A784-0ADF3D443303}" srcOrd="1" destOrd="0" presId="urn:microsoft.com/office/officeart/2008/layout/HorizontalMultiLevelHierarchy"/>
    <dgm:cxn modelId="{E58FD463-29C8-4CEE-A5E9-BDB2F9A007EE}" srcId="{D2B2B7FC-2D33-4724-9C90-C7CF72BE34F5}" destId="{DCE8BA0C-F0B4-46A7-B5E9-FAB7E5F75C8E}" srcOrd="0" destOrd="0" parTransId="{C267361F-4285-4A1E-83A3-22366EC59F85}" sibTransId="{CEBA672A-4C8A-435A-9231-5695C53E45D2}"/>
    <dgm:cxn modelId="{F77230E8-3C1F-4B21-B030-4875CC95EFE3}" type="presOf" srcId="{A564A737-CF6A-4FDC-A931-E63B2D1519B0}" destId="{381551EC-D8FD-41B7-A31F-CEE10E5BF85C}" srcOrd="0" destOrd="0" presId="urn:microsoft.com/office/officeart/2008/layout/HorizontalMultiLevelHierarchy"/>
    <dgm:cxn modelId="{0012D746-E625-4745-AD00-DE6DF5994AE2}" type="presOf" srcId="{DCE8BA0C-F0B4-46A7-B5E9-FAB7E5F75C8E}" destId="{CD14FCE6-698D-4689-831F-53E2ACFA9DBD}" srcOrd="0" destOrd="0" presId="urn:microsoft.com/office/officeart/2008/layout/HorizontalMultiLevelHierarchy"/>
    <dgm:cxn modelId="{689AAE51-CBB1-415F-B437-C4A6CF3C7201}" type="presOf" srcId="{E7ADFBD6-8975-4E3B-94E8-50ACE6847B0B}" destId="{5E959BB1-C5D4-49C9-B83A-A2AEE9107F70}" srcOrd="0" destOrd="0" presId="urn:microsoft.com/office/officeart/2008/layout/HorizontalMultiLevelHierarchy"/>
    <dgm:cxn modelId="{15CC86CC-C2E7-48C3-BFB9-0A6159004484}" type="presParOf" srcId="{E99708EA-F7F9-4A6F-9E03-5D6846C5E554}" destId="{231EF93E-2D69-438D-8E18-E98CE7839873}" srcOrd="0" destOrd="0" presId="urn:microsoft.com/office/officeart/2008/layout/HorizontalMultiLevelHierarchy"/>
    <dgm:cxn modelId="{C0337F75-FE68-481D-ADA3-8523D586F47D}" type="presParOf" srcId="{231EF93E-2D69-438D-8E18-E98CE7839873}" destId="{D5CF93F9-49E2-4099-996F-6E8EFFA1F91B}" srcOrd="0" destOrd="0" presId="urn:microsoft.com/office/officeart/2008/layout/HorizontalMultiLevelHierarchy"/>
    <dgm:cxn modelId="{DBD4A2B8-C846-4B7B-9427-ECDE969F4C4D}" type="presParOf" srcId="{231EF93E-2D69-438D-8E18-E98CE7839873}" destId="{6F4C9B4C-4D47-4919-AA2D-4F8491981627}" srcOrd="1" destOrd="0" presId="urn:microsoft.com/office/officeart/2008/layout/HorizontalMultiLevelHierarchy"/>
    <dgm:cxn modelId="{787DEEAC-BF78-4A13-9DBF-AEDECF7DE728}" type="presParOf" srcId="{6F4C9B4C-4D47-4919-AA2D-4F8491981627}" destId="{80826F6C-9FB2-462C-A943-0602ADA0E023}" srcOrd="0" destOrd="0" presId="urn:microsoft.com/office/officeart/2008/layout/HorizontalMultiLevelHierarchy"/>
    <dgm:cxn modelId="{BB6491BC-44B4-4C1A-BDF5-E47E50C3EE9E}" type="presParOf" srcId="{80826F6C-9FB2-462C-A943-0602ADA0E023}" destId="{E10E8A8F-9A73-451F-A32D-2D03B111BBBF}" srcOrd="0" destOrd="0" presId="urn:microsoft.com/office/officeart/2008/layout/HorizontalMultiLevelHierarchy"/>
    <dgm:cxn modelId="{014E4E8C-6104-4B9A-A953-7C1FC33EFF7E}" type="presParOf" srcId="{6F4C9B4C-4D47-4919-AA2D-4F8491981627}" destId="{445928E4-01EE-4352-BADE-C9D87562CA5F}" srcOrd="1" destOrd="0" presId="urn:microsoft.com/office/officeart/2008/layout/HorizontalMultiLevelHierarchy"/>
    <dgm:cxn modelId="{4BE882B5-60A2-4A5A-8E01-25A92B948E2B}" type="presParOf" srcId="{445928E4-01EE-4352-BADE-C9D87562CA5F}" destId="{A4D89744-9650-4475-83E9-06EBA4D0564D}" srcOrd="0" destOrd="0" presId="urn:microsoft.com/office/officeart/2008/layout/HorizontalMultiLevelHierarchy"/>
    <dgm:cxn modelId="{83064B99-BA17-4081-9616-E2E24523E056}" type="presParOf" srcId="{445928E4-01EE-4352-BADE-C9D87562CA5F}" destId="{B6BD0ADB-05DE-4065-8FD9-0D28E737F5BB}" srcOrd="1" destOrd="0" presId="urn:microsoft.com/office/officeart/2008/layout/HorizontalMultiLevelHierarchy"/>
    <dgm:cxn modelId="{6235A11B-7C73-42D9-8EB0-98C296E68B57}" type="presParOf" srcId="{B6BD0ADB-05DE-4065-8FD9-0D28E737F5BB}" destId="{F9C1B2D9-F6F3-4BAD-A46D-94D84F1650E1}" srcOrd="0" destOrd="0" presId="urn:microsoft.com/office/officeart/2008/layout/HorizontalMultiLevelHierarchy"/>
    <dgm:cxn modelId="{B0A13C3B-C939-457C-A1C1-8A199A986E2B}" type="presParOf" srcId="{F9C1B2D9-F6F3-4BAD-A46D-94D84F1650E1}" destId="{EB9117A5-6CC4-43F4-831F-6D9DC4A87CBA}" srcOrd="0" destOrd="0" presId="urn:microsoft.com/office/officeart/2008/layout/HorizontalMultiLevelHierarchy"/>
    <dgm:cxn modelId="{37D12163-EFC7-4CC5-935C-E0A6D1BBE4A7}" type="presParOf" srcId="{B6BD0ADB-05DE-4065-8FD9-0D28E737F5BB}" destId="{0491C7F7-F1E3-4C62-9316-24FB9967CC91}" srcOrd="1" destOrd="0" presId="urn:microsoft.com/office/officeart/2008/layout/HorizontalMultiLevelHierarchy"/>
    <dgm:cxn modelId="{02A9DE8F-7A6A-463B-98A1-5A17F0FF8B7C}" type="presParOf" srcId="{0491C7F7-F1E3-4C62-9316-24FB9967CC91}" destId="{339D68AF-FA28-462B-A1E8-D25419D04823}" srcOrd="0" destOrd="0" presId="urn:microsoft.com/office/officeart/2008/layout/HorizontalMultiLevelHierarchy"/>
    <dgm:cxn modelId="{7809F2E7-4569-4A89-9EAA-66B7443BD62A}" type="presParOf" srcId="{0491C7F7-F1E3-4C62-9316-24FB9967CC91}" destId="{2F612AC8-2711-4B28-AB8E-8F687828D507}" srcOrd="1" destOrd="0" presId="urn:microsoft.com/office/officeart/2008/layout/HorizontalMultiLevelHierarchy"/>
    <dgm:cxn modelId="{727873AC-016B-47AE-AC40-250F5D1CFA2F}" type="presParOf" srcId="{6F4C9B4C-4D47-4919-AA2D-4F8491981627}" destId="{381551EC-D8FD-41B7-A31F-CEE10E5BF85C}" srcOrd="2" destOrd="0" presId="urn:microsoft.com/office/officeart/2008/layout/HorizontalMultiLevelHierarchy"/>
    <dgm:cxn modelId="{E9E60FA2-86E6-4E23-94AF-82AB896DD60A}" type="presParOf" srcId="{381551EC-D8FD-41B7-A31F-CEE10E5BF85C}" destId="{426A7464-505F-4919-9E22-EAF10B65C61D}" srcOrd="0" destOrd="0" presId="urn:microsoft.com/office/officeart/2008/layout/HorizontalMultiLevelHierarchy"/>
    <dgm:cxn modelId="{B12BC48E-A0C0-4BBC-A273-8AF2EEA63604}" type="presParOf" srcId="{6F4C9B4C-4D47-4919-AA2D-4F8491981627}" destId="{A4C5E334-A9DD-4DA6-8899-B45D785395C1}" srcOrd="3" destOrd="0" presId="urn:microsoft.com/office/officeart/2008/layout/HorizontalMultiLevelHierarchy"/>
    <dgm:cxn modelId="{2031BA1C-1F3D-4F02-A8A6-E91D5F730CC5}" type="presParOf" srcId="{A4C5E334-A9DD-4DA6-8899-B45D785395C1}" destId="{940BE87A-7C79-4E1C-A3E8-BB010DBBDEA9}" srcOrd="0" destOrd="0" presId="urn:microsoft.com/office/officeart/2008/layout/HorizontalMultiLevelHierarchy"/>
    <dgm:cxn modelId="{F1B9B7B2-7C2D-4249-B9AA-E82858AFF298}" type="presParOf" srcId="{A4C5E334-A9DD-4DA6-8899-B45D785395C1}" destId="{3B63F5A0-AA69-4BEE-B26E-2F46CED901D7}" srcOrd="1" destOrd="0" presId="urn:microsoft.com/office/officeart/2008/layout/HorizontalMultiLevelHierarchy"/>
    <dgm:cxn modelId="{6FF86767-F005-4D4C-8044-3FFC25592C5B}" type="presParOf" srcId="{3B63F5A0-AA69-4BEE-B26E-2F46CED901D7}" destId="{959C369D-E3A0-4969-BD76-56811125E2A4}" srcOrd="0" destOrd="0" presId="urn:microsoft.com/office/officeart/2008/layout/HorizontalMultiLevelHierarchy"/>
    <dgm:cxn modelId="{607B588F-E82B-4694-9F88-55608DD67AAE}" type="presParOf" srcId="{959C369D-E3A0-4969-BD76-56811125E2A4}" destId="{2A1C1CCC-2CB5-47E2-A784-0ADF3D443303}" srcOrd="0" destOrd="0" presId="urn:microsoft.com/office/officeart/2008/layout/HorizontalMultiLevelHierarchy"/>
    <dgm:cxn modelId="{E191EA16-948C-4618-8306-3D1BB50F9835}" type="presParOf" srcId="{3B63F5A0-AA69-4BEE-B26E-2F46CED901D7}" destId="{E1AD7418-66AA-4F32-812C-A467C91B9FF2}" srcOrd="1" destOrd="0" presId="urn:microsoft.com/office/officeart/2008/layout/HorizontalMultiLevelHierarchy"/>
    <dgm:cxn modelId="{07042646-931E-40BB-AAF9-72271D269B10}" type="presParOf" srcId="{E1AD7418-66AA-4F32-812C-A467C91B9FF2}" destId="{CD14FCE6-698D-4689-831F-53E2ACFA9DBD}" srcOrd="0" destOrd="0" presId="urn:microsoft.com/office/officeart/2008/layout/HorizontalMultiLevelHierarchy"/>
    <dgm:cxn modelId="{99FCC95D-DFAD-4A80-A91B-0E44DD33C7CE}" type="presParOf" srcId="{E1AD7418-66AA-4F32-812C-A467C91B9FF2}" destId="{EC7DB810-E238-453D-B955-59E3C0BD179D}" srcOrd="1" destOrd="0" presId="urn:microsoft.com/office/officeart/2008/layout/HorizontalMultiLevelHierarchy"/>
    <dgm:cxn modelId="{D5795756-0A3E-433E-BDB0-8E262DDAE2F8}" type="presParOf" srcId="{6F4C9B4C-4D47-4919-AA2D-4F8491981627}" destId="{13160B86-EC0A-4A56-8E69-340E035A4896}" srcOrd="4" destOrd="0" presId="urn:microsoft.com/office/officeart/2008/layout/HorizontalMultiLevelHierarchy"/>
    <dgm:cxn modelId="{F7C008E2-6A8B-43FF-9436-AE3EAD89CED3}" type="presParOf" srcId="{13160B86-EC0A-4A56-8E69-340E035A4896}" destId="{0E2EC5FA-F79E-4EDB-8838-CF9E211BD60C}" srcOrd="0" destOrd="0" presId="urn:microsoft.com/office/officeart/2008/layout/HorizontalMultiLevelHierarchy"/>
    <dgm:cxn modelId="{C668E14B-0982-457A-9857-17BBC71BB1A6}" type="presParOf" srcId="{6F4C9B4C-4D47-4919-AA2D-4F8491981627}" destId="{226B6245-03C0-4F58-BB3D-CF6DC3697EBD}" srcOrd="5" destOrd="0" presId="urn:microsoft.com/office/officeart/2008/layout/HorizontalMultiLevelHierarchy"/>
    <dgm:cxn modelId="{13F984BD-4906-4554-AE53-79989867454F}" type="presParOf" srcId="{226B6245-03C0-4F58-BB3D-CF6DC3697EBD}" destId="{4DEE08FB-832C-4DA0-BFEE-CEA5526B9EBE}" srcOrd="0" destOrd="0" presId="urn:microsoft.com/office/officeart/2008/layout/HorizontalMultiLevelHierarchy"/>
    <dgm:cxn modelId="{8FA3AC57-824C-46A5-8FF8-808B66FEC430}" type="presParOf" srcId="{226B6245-03C0-4F58-BB3D-CF6DC3697EBD}" destId="{0758B347-2D53-4EA4-AF0D-58BDDED359DD}" srcOrd="1" destOrd="0" presId="urn:microsoft.com/office/officeart/2008/layout/HorizontalMultiLevelHierarchy"/>
    <dgm:cxn modelId="{EFA7D2A9-F1DC-4196-B322-91E81479974E}" type="presParOf" srcId="{0758B347-2D53-4EA4-AF0D-58BDDED359DD}" destId="{05A2BC96-D9B7-42D2-884C-BBA542AD1CD8}" srcOrd="0" destOrd="0" presId="urn:microsoft.com/office/officeart/2008/layout/HorizontalMultiLevelHierarchy"/>
    <dgm:cxn modelId="{DB316A27-88C8-4096-BB81-7238319F5900}" type="presParOf" srcId="{05A2BC96-D9B7-42D2-884C-BBA542AD1CD8}" destId="{2E1F49DE-38DB-4F8A-B492-851C87F9B12F}" srcOrd="0" destOrd="0" presId="urn:microsoft.com/office/officeart/2008/layout/HorizontalMultiLevelHierarchy"/>
    <dgm:cxn modelId="{2C0B3486-81D1-4A80-87FF-2A9ADD6F7DE9}" type="presParOf" srcId="{0758B347-2D53-4EA4-AF0D-58BDDED359DD}" destId="{2BEB3A84-7EAC-44BA-B1A8-634D0911D8D5}" srcOrd="1" destOrd="0" presId="urn:microsoft.com/office/officeart/2008/layout/HorizontalMultiLevelHierarchy"/>
    <dgm:cxn modelId="{F91B3499-651A-4D5F-B55B-5A0D4E9FA229}" type="presParOf" srcId="{2BEB3A84-7EAC-44BA-B1A8-634D0911D8D5}" destId="{5E959BB1-C5D4-49C9-B83A-A2AEE9107F70}" srcOrd="0" destOrd="0" presId="urn:microsoft.com/office/officeart/2008/layout/HorizontalMultiLevelHierarchy"/>
    <dgm:cxn modelId="{438D47A7-484E-48B8-8D74-AC8BA7778836}" type="presParOf" srcId="{2BEB3A84-7EAC-44BA-B1A8-634D0911D8D5}" destId="{15FD51D6-D01A-49BD-8154-BAA7D485002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BEEDBCE-B4C1-4179-BA00-9417C7275DD0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CA8964B0-7ECA-4846-B2B4-BA0554B5DFDA}">
      <dgm:prSet phldrT="[Texto]" custT="1"/>
      <dgm:spPr/>
      <dgm:t>
        <a:bodyPr/>
        <a:lstStyle/>
        <a:p>
          <a:pPr algn="l"/>
          <a:r>
            <a:rPr lang="es-EC" sz="3200" b="1" dirty="0"/>
            <a:t>b) Seguridad de Compra.- </a:t>
          </a:r>
          <a:r>
            <a:rPr lang="es-EC" sz="3200" dirty="0"/>
            <a:t>confianza y seguridad de compra de su producción </a:t>
          </a:r>
          <a:endParaRPr lang="es-ES" sz="3200" dirty="0"/>
        </a:p>
      </dgm:t>
    </dgm:pt>
    <dgm:pt modelId="{1812666A-06C8-4DD5-BDE3-523ED798E2AF}" type="parTrans" cxnId="{276A447F-1E7E-46CC-87AB-7ED3E0B57A66}">
      <dgm:prSet/>
      <dgm:spPr/>
      <dgm:t>
        <a:bodyPr/>
        <a:lstStyle/>
        <a:p>
          <a:pPr algn="l"/>
          <a:endParaRPr lang="es-ES" sz="3200">
            <a:solidFill>
              <a:schemeClr val="tx1"/>
            </a:solidFill>
          </a:endParaRPr>
        </a:p>
      </dgm:t>
    </dgm:pt>
    <dgm:pt modelId="{55B3272D-160A-48CB-A3A9-7CB116E83C31}" type="sibTrans" cxnId="{276A447F-1E7E-46CC-87AB-7ED3E0B57A66}">
      <dgm:prSet/>
      <dgm:spPr/>
      <dgm:t>
        <a:bodyPr/>
        <a:lstStyle/>
        <a:p>
          <a:pPr algn="l"/>
          <a:endParaRPr lang="es-ES" sz="3200">
            <a:solidFill>
              <a:schemeClr val="tx1"/>
            </a:solidFill>
          </a:endParaRPr>
        </a:p>
      </dgm:t>
    </dgm:pt>
    <dgm:pt modelId="{151C5F80-C4E4-4E40-BAFF-EC5DC9F9DA61}">
      <dgm:prSet phldrT="[Texto]" custT="1"/>
      <dgm:spPr/>
      <dgm:t>
        <a:bodyPr/>
        <a:lstStyle/>
        <a:p>
          <a:pPr algn="l"/>
          <a:r>
            <a:rPr lang="es-EC" sz="3200" b="1"/>
            <a:t>c) Capacitación.- </a:t>
          </a:r>
          <a:r>
            <a:rPr lang="es-EC" sz="3200"/>
            <a:t>Continua capacitación en la siembra, cultivo y cosecha del cacao. </a:t>
          </a:r>
          <a:endParaRPr lang="es-ES" sz="3200" dirty="0"/>
        </a:p>
      </dgm:t>
    </dgm:pt>
    <dgm:pt modelId="{21D5AFB2-5BF2-40FD-8932-D60D81E0D40B}" type="parTrans" cxnId="{EB137698-5DA0-4034-8432-9599F52BA365}">
      <dgm:prSet/>
      <dgm:spPr/>
      <dgm:t>
        <a:bodyPr/>
        <a:lstStyle/>
        <a:p>
          <a:pPr algn="l"/>
          <a:endParaRPr lang="es-ES" sz="3200">
            <a:solidFill>
              <a:schemeClr val="tx1"/>
            </a:solidFill>
          </a:endParaRPr>
        </a:p>
      </dgm:t>
    </dgm:pt>
    <dgm:pt modelId="{7ADDF770-D57F-404A-9044-4270FA156598}" type="sibTrans" cxnId="{EB137698-5DA0-4034-8432-9599F52BA365}">
      <dgm:prSet/>
      <dgm:spPr/>
      <dgm:t>
        <a:bodyPr/>
        <a:lstStyle/>
        <a:p>
          <a:pPr algn="l"/>
          <a:endParaRPr lang="es-ES" sz="3200">
            <a:solidFill>
              <a:schemeClr val="tx1"/>
            </a:solidFill>
          </a:endParaRPr>
        </a:p>
      </dgm:t>
    </dgm:pt>
    <dgm:pt modelId="{006E9107-6C90-422F-AC65-4BC1467DF9C1}">
      <dgm:prSet phldrT="[Texto]" custT="1"/>
      <dgm:spPr/>
      <dgm:t>
        <a:bodyPr/>
        <a:lstStyle/>
        <a:p>
          <a:pPr algn="l"/>
          <a:r>
            <a:rPr lang="es-EC" sz="3200" b="1"/>
            <a:t>d) Apertura de Mercados.-</a:t>
          </a:r>
          <a:r>
            <a:rPr lang="es-EC" sz="3200"/>
            <a:t> Comercialización a mercados internacionales</a:t>
          </a:r>
          <a:endParaRPr lang="es-ES" sz="3200" dirty="0"/>
        </a:p>
      </dgm:t>
    </dgm:pt>
    <dgm:pt modelId="{D14501AF-1F8A-4A11-BE61-E2E0B1DCF431}" type="parTrans" cxnId="{60F833C5-6E30-4B04-8D62-3D6EC63FE1C5}">
      <dgm:prSet/>
      <dgm:spPr/>
      <dgm:t>
        <a:bodyPr/>
        <a:lstStyle/>
        <a:p>
          <a:pPr algn="l"/>
          <a:endParaRPr lang="es-ES" sz="3200">
            <a:solidFill>
              <a:schemeClr val="tx1"/>
            </a:solidFill>
          </a:endParaRPr>
        </a:p>
      </dgm:t>
    </dgm:pt>
    <dgm:pt modelId="{75B75E8B-FCB9-4401-86F3-299F3B3E194A}" type="sibTrans" cxnId="{60F833C5-6E30-4B04-8D62-3D6EC63FE1C5}">
      <dgm:prSet/>
      <dgm:spPr/>
      <dgm:t>
        <a:bodyPr/>
        <a:lstStyle/>
        <a:p>
          <a:pPr algn="l"/>
          <a:endParaRPr lang="es-ES" sz="3200">
            <a:solidFill>
              <a:schemeClr val="tx1"/>
            </a:solidFill>
          </a:endParaRPr>
        </a:p>
      </dgm:t>
    </dgm:pt>
    <dgm:pt modelId="{9BB7CD6F-F35B-4FFD-AA46-60B6CE3A4C8A}">
      <dgm:prSet phldrT="[Texto]" custT="1"/>
      <dgm:spPr/>
      <dgm:t>
        <a:bodyPr/>
        <a:lstStyle/>
        <a:p>
          <a:pPr algn="l"/>
          <a:r>
            <a:rPr lang="es-EC" sz="3200" b="1"/>
            <a:t>e) Costos.- </a:t>
          </a:r>
          <a:r>
            <a:rPr lang="es-EC" sz="3200"/>
            <a:t>Adquisición de insumos a menores precios</a:t>
          </a:r>
          <a:endParaRPr lang="es-ES" sz="3200" dirty="0"/>
        </a:p>
      </dgm:t>
    </dgm:pt>
    <dgm:pt modelId="{1826E6B3-97F8-4616-B13E-DCACB011F47A}" type="parTrans" cxnId="{2E03D5F4-509A-461C-A42F-AA93567CDB42}">
      <dgm:prSet/>
      <dgm:spPr/>
      <dgm:t>
        <a:bodyPr/>
        <a:lstStyle/>
        <a:p>
          <a:pPr algn="l"/>
          <a:endParaRPr lang="es-ES" sz="3200">
            <a:solidFill>
              <a:schemeClr val="tx1"/>
            </a:solidFill>
          </a:endParaRPr>
        </a:p>
      </dgm:t>
    </dgm:pt>
    <dgm:pt modelId="{1E206155-5CC4-461B-A7A8-1D0A35B82FDA}" type="sibTrans" cxnId="{2E03D5F4-509A-461C-A42F-AA93567CDB42}">
      <dgm:prSet/>
      <dgm:spPr/>
      <dgm:t>
        <a:bodyPr/>
        <a:lstStyle/>
        <a:p>
          <a:pPr algn="l"/>
          <a:endParaRPr lang="es-ES" sz="3200">
            <a:solidFill>
              <a:schemeClr val="tx1"/>
            </a:solidFill>
          </a:endParaRPr>
        </a:p>
      </dgm:t>
    </dgm:pt>
    <dgm:pt modelId="{2A6E56FF-1F48-45E9-B958-C478329DE5B1}" type="pres">
      <dgm:prSet presAssocID="{9BEEDBCE-B4C1-4179-BA00-9417C7275D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59A72420-F922-4BEB-A2ED-55CA9696BE75}" type="pres">
      <dgm:prSet presAssocID="{CA8964B0-7ECA-4846-B2B4-BA0554B5DFDA}" presName="node" presStyleLbl="node1" presStyleIdx="0" presStyleCnt="4" custScaleX="269161" custScaleY="25188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36DF035-D7A5-4CBF-89CC-1C54F4EE32D0}" type="pres">
      <dgm:prSet presAssocID="{55B3272D-160A-48CB-A3A9-7CB116E83C31}" presName="sibTrans" presStyleCnt="0"/>
      <dgm:spPr/>
    </dgm:pt>
    <dgm:pt modelId="{48371B7A-2D33-48C3-A48D-75C6A3282992}" type="pres">
      <dgm:prSet presAssocID="{151C5F80-C4E4-4E40-BAFF-EC5DC9F9DA61}" presName="node" presStyleLbl="node1" presStyleIdx="1" presStyleCnt="4" custScaleX="269161" custScaleY="25188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385A830-9BA3-4218-AA50-8298862BE30A}" type="pres">
      <dgm:prSet presAssocID="{7ADDF770-D57F-404A-9044-4270FA156598}" presName="sibTrans" presStyleCnt="0"/>
      <dgm:spPr/>
    </dgm:pt>
    <dgm:pt modelId="{16AB19D6-3960-4CA6-9ECC-98B51BA03FA3}" type="pres">
      <dgm:prSet presAssocID="{006E9107-6C90-422F-AC65-4BC1467DF9C1}" presName="node" presStyleLbl="node1" presStyleIdx="2" presStyleCnt="4" custScaleX="269161" custScaleY="25188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BCFC64B-5B04-4607-825A-08B5D96D8ADC}" type="pres">
      <dgm:prSet presAssocID="{75B75E8B-FCB9-4401-86F3-299F3B3E194A}" presName="sibTrans" presStyleCnt="0"/>
      <dgm:spPr/>
    </dgm:pt>
    <dgm:pt modelId="{B7418789-BC29-432A-92E9-FD2B459ECDD8}" type="pres">
      <dgm:prSet presAssocID="{9BB7CD6F-F35B-4FFD-AA46-60B6CE3A4C8A}" presName="node" presStyleLbl="node1" presStyleIdx="3" presStyleCnt="4" custScaleX="269161" custScaleY="25188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EB137698-5DA0-4034-8432-9599F52BA365}" srcId="{9BEEDBCE-B4C1-4179-BA00-9417C7275DD0}" destId="{151C5F80-C4E4-4E40-BAFF-EC5DC9F9DA61}" srcOrd="1" destOrd="0" parTransId="{21D5AFB2-5BF2-40FD-8932-D60D81E0D40B}" sibTransId="{7ADDF770-D57F-404A-9044-4270FA156598}"/>
    <dgm:cxn modelId="{1FDD7D36-E7CF-4BDC-9976-D8000FED1D57}" type="presOf" srcId="{151C5F80-C4E4-4E40-BAFF-EC5DC9F9DA61}" destId="{48371B7A-2D33-48C3-A48D-75C6A3282992}" srcOrd="0" destOrd="0" presId="urn:microsoft.com/office/officeart/2005/8/layout/default"/>
    <dgm:cxn modelId="{502C654A-4414-41D4-A71C-F95336597080}" type="presOf" srcId="{006E9107-6C90-422F-AC65-4BC1467DF9C1}" destId="{16AB19D6-3960-4CA6-9ECC-98B51BA03FA3}" srcOrd="0" destOrd="0" presId="urn:microsoft.com/office/officeart/2005/8/layout/default"/>
    <dgm:cxn modelId="{1C5636DB-6F62-451E-99F4-88B951EB32BC}" type="presOf" srcId="{9BB7CD6F-F35B-4FFD-AA46-60B6CE3A4C8A}" destId="{B7418789-BC29-432A-92E9-FD2B459ECDD8}" srcOrd="0" destOrd="0" presId="urn:microsoft.com/office/officeart/2005/8/layout/default"/>
    <dgm:cxn modelId="{276A447F-1E7E-46CC-87AB-7ED3E0B57A66}" srcId="{9BEEDBCE-B4C1-4179-BA00-9417C7275DD0}" destId="{CA8964B0-7ECA-4846-B2B4-BA0554B5DFDA}" srcOrd="0" destOrd="0" parTransId="{1812666A-06C8-4DD5-BDE3-523ED798E2AF}" sibTransId="{55B3272D-160A-48CB-A3A9-7CB116E83C31}"/>
    <dgm:cxn modelId="{60F833C5-6E30-4B04-8D62-3D6EC63FE1C5}" srcId="{9BEEDBCE-B4C1-4179-BA00-9417C7275DD0}" destId="{006E9107-6C90-422F-AC65-4BC1467DF9C1}" srcOrd="2" destOrd="0" parTransId="{D14501AF-1F8A-4A11-BE61-E2E0B1DCF431}" sibTransId="{75B75E8B-FCB9-4401-86F3-299F3B3E194A}"/>
    <dgm:cxn modelId="{2E03D5F4-509A-461C-A42F-AA93567CDB42}" srcId="{9BEEDBCE-B4C1-4179-BA00-9417C7275DD0}" destId="{9BB7CD6F-F35B-4FFD-AA46-60B6CE3A4C8A}" srcOrd="3" destOrd="0" parTransId="{1826E6B3-97F8-4616-B13E-DCACB011F47A}" sibTransId="{1E206155-5CC4-461B-A7A8-1D0A35B82FDA}"/>
    <dgm:cxn modelId="{0A7475DC-2A44-456A-8580-D29EFD0E021A}" type="presOf" srcId="{CA8964B0-7ECA-4846-B2B4-BA0554B5DFDA}" destId="{59A72420-F922-4BEB-A2ED-55CA9696BE75}" srcOrd="0" destOrd="0" presId="urn:microsoft.com/office/officeart/2005/8/layout/default"/>
    <dgm:cxn modelId="{27658FE9-27D6-451B-8FC1-69457B0C2D6A}" type="presOf" srcId="{9BEEDBCE-B4C1-4179-BA00-9417C7275DD0}" destId="{2A6E56FF-1F48-45E9-B958-C478329DE5B1}" srcOrd="0" destOrd="0" presId="urn:microsoft.com/office/officeart/2005/8/layout/default"/>
    <dgm:cxn modelId="{13B95CB2-6C2B-4929-A1D5-75DA91172921}" type="presParOf" srcId="{2A6E56FF-1F48-45E9-B958-C478329DE5B1}" destId="{59A72420-F922-4BEB-A2ED-55CA9696BE75}" srcOrd="0" destOrd="0" presId="urn:microsoft.com/office/officeart/2005/8/layout/default"/>
    <dgm:cxn modelId="{F5957221-F68C-4296-B9BB-4B026780B390}" type="presParOf" srcId="{2A6E56FF-1F48-45E9-B958-C478329DE5B1}" destId="{036DF035-D7A5-4CBF-89CC-1C54F4EE32D0}" srcOrd="1" destOrd="0" presId="urn:microsoft.com/office/officeart/2005/8/layout/default"/>
    <dgm:cxn modelId="{BF374218-303D-48AC-8E75-B214202D4657}" type="presParOf" srcId="{2A6E56FF-1F48-45E9-B958-C478329DE5B1}" destId="{48371B7A-2D33-48C3-A48D-75C6A3282992}" srcOrd="2" destOrd="0" presId="urn:microsoft.com/office/officeart/2005/8/layout/default"/>
    <dgm:cxn modelId="{A3B4CD60-EFC4-4120-9C6E-EC07F9067794}" type="presParOf" srcId="{2A6E56FF-1F48-45E9-B958-C478329DE5B1}" destId="{E385A830-9BA3-4218-AA50-8298862BE30A}" srcOrd="3" destOrd="0" presId="urn:microsoft.com/office/officeart/2005/8/layout/default"/>
    <dgm:cxn modelId="{2FA56B21-5577-4FA4-8262-1A321A66A37C}" type="presParOf" srcId="{2A6E56FF-1F48-45E9-B958-C478329DE5B1}" destId="{16AB19D6-3960-4CA6-9ECC-98B51BA03FA3}" srcOrd="4" destOrd="0" presId="urn:microsoft.com/office/officeart/2005/8/layout/default"/>
    <dgm:cxn modelId="{B169C2F8-6CCA-4298-AA8E-B461E7555A14}" type="presParOf" srcId="{2A6E56FF-1F48-45E9-B958-C478329DE5B1}" destId="{FBCFC64B-5B04-4607-825A-08B5D96D8ADC}" srcOrd="5" destOrd="0" presId="urn:microsoft.com/office/officeart/2005/8/layout/default"/>
    <dgm:cxn modelId="{07B721C2-92AB-4DFF-A805-3EAFE2099A2A}" type="presParOf" srcId="{2A6E56FF-1F48-45E9-B958-C478329DE5B1}" destId="{B7418789-BC29-432A-92E9-FD2B459ECDD8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D2157DE-4FA4-4E04-A151-C9BF81D02172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F4FD1003-A434-43F2-8A98-BBC2F40B315E}">
      <dgm:prSet phldrT="[Texto]"/>
      <dgm:spPr/>
      <dgm:t>
        <a:bodyPr/>
        <a:lstStyle/>
        <a:p>
          <a:r>
            <a:rPr lang="es-EC" dirty="0"/>
            <a:t>UOPROCAE</a:t>
          </a:r>
        </a:p>
      </dgm:t>
    </dgm:pt>
    <dgm:pt modelId="{50014E8C-729F-45C9-A2CA-67A949EF4233}" type="parTrans" cxnId="{4F011C5C-C546-4537-A8AB-9C8628F9268E}">
      <dgm:prSet/>
      <dgm:spPr/>
      <dgm:t>
        <a:bodyPr/>
        <a:lstStyle/>
        <a:p>
          <a:endParaRPr lang="es-EC"/>
        </a:p>
      </dgm:t>
    </dgm:pt>
    <dgm:pt modelId="{420D3742-8A72-418F-9417-7BB7FBE8561D}" type="sibTrans" cxnId="{4F011C5C-C546-4537-A8AB-9C8628F9268E}">
      <dgm:prSet/>
      <dgm:spPr/>
      <dgm:t>
        <a:bodyPr/>
        <a:lstStyle/>
        <a:p>
          <a:endParaRPr lang="es-EC"/>
        </a:p>
      </dgm:t>
    </dgm:pt>
    <dgm:pt modelId="{D2D72748-48AA-4502-9132-93E6E3E77B9F}">
      <dgm:prSet phldrT="[Texto]"/>
      <dgm:spPr/>
      <dgm:t>
        <a:bodyPr/>
        <a:lstStyle/>
        <a:p>
          <a:r>
            <a:rPr lang="es-EC" dirty="0"/>
            <a:t>Cumplimiento de objetivos primordiales</a:t>
          </a:r>
        </a:p>
      </dgm:t>
    </dgm:pt>
    <dgm:pt modelId="{E453648A-6EE0-4B30-8EF9-918C0FE7B601}" type="parTrans" cxnId="{EAB55851-839B-4EBD-9E95-2B42C6A9EF5E}">
      <dgm:prSet/>
      <dgm:spPr/>
      <dgm:t>
        <a:bodyPr/>
        <a:lstStyle/>
        <a:p>
          <a:endParaRPr lang="es-EC"/>
        </a:p>
      </dgm:t>
    </dgm:pt>
    <dgm:pt modelId="{9D614021-075E-4D38-B22B-1D24DFB268BD}" type="sibTrans" cxnId="{EAB55851-839B-4EBD-9E95-2B42C6A9EF5E}">
      <dgm:prSet/>
      <dgm:spPr/>
      <dgm:t>
        <a:bodyPr/>
        <a:lstStyle/>
        <a:p>
          <a:endParaRPr lang="es-EC"/>
        </a:p>
      </dgm:t>
    </dgm:pt>
    <dgm:pt modelId="{FE146F1A-6CE5-4848-A38A-E31A5B27C710}">
      <dgm:prSet phldrT="[Texto]"/>
      <dgm:spPr/>
      <dgm:t>
        <a:bodyPr/>
        <a:lstStyle/>
        <a:p>
          <a:r>
            <a:rPr lang="es-EC" dirty="0"/>
            <a:t>APROCANE</a:t>
          </a:r>
        </a:p>
      </dgm:t>
    </dgm:pt>
    <dgm:pt modelId="{7D2155D0-ADAF-42DF-83F8-97DDF9BEC939}" type="parTrans" cxnId="{16E69F0B-7457-48D5-B805-4A952F49BE69}">
      <dgm:prSet/>
      <dgm:spPr/>
      <dgm:t>
        <a:bodyPr/>
        <a:lstStyle/>
        <a:p>
          <a:endParaRPr lang="es-EC"/>
        </a:p>
      </dgm:t>
    </dgm:pt>
    <dgm:pt modelId="{6D66EE9E-8677-4C9F-AC33-BC39AC47B49B}" type="sibTrans" cxnId="{16E69F0B-7457-48D5-B805-4A952F49BE69}">
      <dgm:prSet/>
      <dgm:spPr/>
      <dgm:t>
        <a:bodyPr/>
        <a:lstStyle/>
        <a:p>
          <a:endParaRPr lang="es-EC"/>
        </a:p>
      </dgm:t>
    </dgm:pt>
    <dgm:pt modelId="{7E0237C4-9FB6-410F-928D-A3F0233304B0}">
      <dgm:prSet phldrT="[Texto]"/>
      <dgm:spPr/>
      <dgm:t>
        <a:bodyPr/>
        <a:lstStyle/>
        <a:p>
          <a:r>
            <a:rPr lang="es-EC" dirty="0"/>
            <a:t>80% de cumplimiento</a:t>
          </a:r>
        </a:p>
      </dgm:t>
    </dgm:pt>
    <dgm:pt modelId="{34CE1FD6-E384-4D31-B28B-C0824937D04D}" type="parTrans" cxnId="{5F8BE36C-D789-4240-A4AA-A5F4A7BAB984}">
      <dgm:prSet/>
      <dgm:spPr/>
      <dgm:t>
        <a:bodyPr/>
        <a:lstStyle/>
        <a:p>
          <a:endParaRPr lang="es-EC"/>
        </a:p>
      </dgm:t>
    </dgm:pt>
    <dgm:pt modelId="{B5E67D28-708E-435F-80FF-65D05B4F206A}" type="sibTrans" cxnId="{5F8BE36C-D789-4240-A4AA-A5F4A7BAB984}">
      <dgm:prSet/>
      <dgm:spPr/>
      <dgm:t>
        <a:bodyPr/>
        <a:lstStyle/>
        <a:p>
          <a:endParaRPr lang="es-EC"/>
        </a:p>
      </dgm:t>
    </dgm:pt>
    <dgm:pt modelId="{0DA57391-933B-4282-AC69-D2911393074F}">
      <dgm:prSet phldrT="[Texto]"/>
      <dgm:spPr/>
      <dgm:t>
        <a:bodyPr/>
        <a:lstStyle/>
        <a:p>
          <a:r>
            <a:rPr lang="es-EC" dirty="0"/>
            <a:t>Sabor Arriba</a:t>
          </a:r>
        </a:p>
      </dgm:t>
    </dgm:pt>
    <dgm:pt modelId="{394C12C6-657E-4498-977E-B5D8D59E4D19}" type="parTrans" cxnId="{72B0891E-DBEC-41B3-B54C-C34BA72C0365}">
      <dgm:prSet/>
      <dgm:spPr/>
      <dgm:t>
        <a:bodyPr/>
        <a:lstStyle/>
        <a:p>
          <a:endParaRPr lang="es-EC"/>
        </a:p>
      </dgm:t>
    </dgm:pt>
    <dgm:pt modelId="{336E7A9B-5A17-48AE-A34A-65B05EB4625A}" type="sibTrans" cxnId="{72B0891E-DBEC-41B3-B54C-C34BA72C0365}">
      <dgm:prSet/>
      <dgm:spPr/>
      <dgm:t>
        <a:bodyPr/>
        <a:lstStyle/>
        <a:p>
          <a:endParaRPr lang="es-EC"/>
        </a:p>
      </dgm:t>
    </dgm:pt>
    <dgm:pt modelId="{B4727A46-3A91-498A-823F-D33A598F8536}">
      <dgm:prSet phldrT="[Texto]"/>
      <dgm:spPr/>
      <dgm:t>
        <a:bodyPr/>
        <a:lstStyle/>
        <a:p>
          <a:r>
            <a:rPr lang="es-EC" dirty="0"/>
            <a:t>90% de cumplimiento</a:t>
          </a:r>
        </a:p>
      </dgm:t>
    </dgm:pt>
    <dgm:pt modelId="{799633D9-1D2B-403F-B0BB-2DAC40022D1A}" type="parTrans" cxnId="{08D7D3EB-8ABB-4821-BA23-5E3392D58F79}">
      <dgm:prSet/>
      <dgm:spPr/>
      <dgm:t>
        <a:bodyPr/>
        <a:lstStyle/>
        <a:p>
          <a:endParaRPr lang="es-EC"/>
        </a:p>
      </dgm:t>
    </dgm:pt>
    <dgm:pt modelId="{2396405A-BB08-431E-A893-C4BAACE5E1A3}" type="sibTrans" cxnId="{08D7D3EB-8ABB-4821-BA23-5E3392D58F79}">
      <dgm:prSet/>
      <dgm:spPr/>
      <dgm:t>
        <a:bodyPr/>
        <a:lstStyle/>
        <a:p>
          <a:endParaRPr lang="es-EC"/>
        </a:p>
      </dgm:t>
    </dgm:pt>
    <dgm:pt modelId="{F9C444DE-409D-4301-A134-F5D32C32C623}" type="pres">
      <dgm:prSet presAssocID="{9D2157DE-4FA4-4E04-A151-C9BF81D02172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s-EC"/>
        </a:p>
      </dgm:t>
    </dgm:pt>
    <dgm:pt modelId="{2F0EE68F-3B7F-45B9-AA6D-28049FF45606}" type="pres">
      <dgm:prSet presAssocID="{F4FD1003-A434-43F2-8A98-BBC2F40B315E}" presName="horFlow" presStyleCnt="0"/>
      <dgm:spPr/>
    </dgm:pt>
    <dgm:pt modelId="{26D0EDDB-9877-4929-8D6C-78A37EE27156}" type="pres">
      <dgm:prSet presAssocID="{F4FD1003-A434-43F2-8A98-BBC2F40B315E}" presName="bigChev" presStyleLbl="node1" presStyleIdx="0" presStyleCnt="3"/>
      <dgm:spPr/>
      <dgm:t>
        <a:bodyPr/>
        <a:lstStyle/>
        <a:p>
          <a:endParaRPr lang="es-EC"/>
        </a:p>
      </dgm:t>
    </dgm:pt>
    <dgm:pt modelId="{1CC729E4-9837-4AD6-BF3F-CB61E766EE0E}" type="pres">
      <dgm:prSet presAssocID="{E453648A-6EE0-4B30-8EF9-918C0FE7B601}" presName="parTrans" presStyleCnt="0"/>
      <dgm:spPr/>
    </dgm:pt>
    <dgm:pt modelId="{49CDB6CE-6471-4564-8D40-777D318CD2BB}" type="pres">
      <dgm:prSet presAssocID="{D2D72748-48AA-4502-9132-93E6E3E77B9F}" presName="node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C11DA8D-573B-4B64-A28C-FBF994FB1FDE}" type="pres">
      <dgm:prSet presAssocID="{F4FD1003-A434-43F2-8A98-BBC2F40B315E}" presName="vSp" presStyleCnt="0"/>
      <dgm:spPr/>
    </dgm:pt>
    <dgm:pt modelId="{D293D852-CCC9-423F-BF58-F0277D33FE4C}" type="pres">
      <dgm:prSet presAssocID="{FE146F1A-6CE5-4848-A38A-E31A5B27C710}" presName="horFlow" presStyleCnt="0"/>
      <dgm:spPr/>
    </dgm:pt>
    <dgm:pt modelId="{7D82158E-4CB3-4070-85C4-4B0A297C1DE7}" type="pres">
      <dgm:prSet presAssocID="{FE146F1A-6CE5-4848-A38A-E31A5B27C710}" presName="bigChev" presStyleLbl="node1" presStyleIdx="1" presStyleCnt="3"/>
      <dgm:spPr/>
      <dgm:t>
        <a:bodyPr/>
        <a:lstStyle/>
        <a:p>
          <a:endParaRPr lang="es-EC"/>
        </a:p>
      </dgm:t>
    </dgm:pt>
    <dgm:pt modelId="{E45A778E-BA4F-4758-9A43-40BD24825420}" type="pres">
      <dgm:prSet presAssocID="{34CE1FD6-E384-4D31-B28B-C0824937D04D}" presName="parTrans" presStyleCnt="0"/>
      <dgm:spPr/>
    </dgm:pt>
    <dgm:pt modelId="{381CBD88-26DD-4EFC-A3AD-4B89B928BE34}" type="pres">
      <dgm:prSet presAssocID="{7E0237C4-9FB6-410F-928D-A3F0233304B0}" presName="node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A36BE2C-1AB0-46B8-AA62-734A509D6DAB}" type="pres">
      <dgm:prSet presAssocID="{FE146F1A-6CE5-4848-A38A-E31A5B27C710}" presName="vSp" presStyleCnt="0"/>
      <dgm:spPr/>
    </dgm:pt>
    <dgm:pt modelId="{4B1DC4CC-4081-4ACF-B226-E0BBAA73A6AE}" type="pres">
      <dgm:prSet presAssocID="{0DA57391-933B-4282-AC69-D2911393074F}" presName="horFlow" presStyleCnt="0"/>
      <dgm:spPr/>
    </dgm:pt>
    <dgm:pt modelId="{C64B93BD-E30A-43B2-A59C-A7795D26D9B6}" type="pres">
      <dgm:prSet presAssocID="{0DA57391-933B-4282-AC69-D2911393074F}" presName="bigChev" presStyleLbl="node1" presStyleIdx="2" presStyleCnt="3"/>
      <dgm:spPr/>
      <dgm:t>
        <a:bodyPr/>
        <a:lstStyle/>
        <a:p>
          <a:endParaRPr lang="es-EC"/>
        </a:p>
      </dgm:t>
    </dgm:pt>
    <dgm:pt modelId="{923C05ED-FAEF-456B-852B-6AAE9BC99F0C}" type="pres">
      <dgm:prSet presAssocID="{799633D9-1D2B-403F-B0BB-2DAC40022D1A}" presName="parTrans" presStyleCnt="0"/>
      <dgm:spPr/>
    </dgm:pt>
    <dgm:pt modelId="{CA0B8D54-76AD-4446-AC8D-D6811FFA6BCC}" type="pres">
      <dgm:prSet presAssocID="{B4727A46-3A91-498A-823F-D33A598F8536}" presName="node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98B88591-3379-4B12-B220-20D9520D40C5}" type="presOf" srcId="{9D2157DE-4FA4-4E04-A151-C9BF81D02172}" destId="{F9C444DE-409D-4301-A134-F5D32C32C623}" srcOrd="0" destOrd="0" presId="urn:microsoft.com/office/officeart/2005/8/layout/lProcess3"/>
    <dgm:cxn modelId="{EAB55851-839B-4EBD-9E95-2B42C6A9EF5E}" srcId="{F4FD1003-A434-43F2-8A98-BBC2F40B315E}" destId="{D2D72748-48AA-4502-9132-93E6E3E77B9F}" srcOrd="0" destOrd="0" parTransId="{E453648A-6EE0-4B30-8EF9-918C0FE7B601}" sibTransId="{9D614021-075E-4D38-B22B-1D24DFB268BD}"/>
    <dgm:cxn modelId="{08D7D3EB-8ABB-4821-BA23-5E3392D58F79}" srcId="{0DA57391-933B-4282-AC69-D2911393074F}" destId="{B4727A46-3A91-498A-823F-D33A598F8536}" srcOrd="0" destOrd="0" parTransId="{799633D9-1D2B-403F-B0BB-2DAC40022D1A}" sibTransId="{2396405A-BB08-431E-A893-C4BAACE5E1A3}"/>
    <dgm:cxn modelId="{16E69F0B-7457-48D5-B805-4A952F49BE69}" srcId="{9D2157DE-4FA4-4E04-A151-C9BF81D02172}" destId="{FE146F1A-6CE5-4848-A38A-E31A5B27C710}" srcOrd="1" destOrd="0" parTransId="{7D2155D0-ADAF-42DF-83F8-97DDF9BEC939}" sibTransId="{6D66EE9E-8677-4C9F-AC33-BC39AC47B49B}"/>
    <dgm:cxn modelId="{0F93A4D4-34AF-4999-B22C-3C13BBD7382C}" type="presOf" srcId="{0DA57391-933B-4282-AC69-D2911393074F}" destId="{C64B93BD-E30A-43B2-A59C-A7795D26D9B6}" srcOrd="0" destOrd="0" presId="urn:microsoft.com/office/officeart/2005/8/layout/lProcess3"/>
    <dgm:cxn modelId="{5F8BE36C-D789-4240-A4AA-A5F4A7BAB984}" srcId="{FE146F1A-6CE5-4848-A38A-E31A5B27C710}" destId="{7E0237C4-9FB6-410F-928D-A3F0233304B0}" srcOrd="0" destOrd="0" parTransId="{34CE1FD6-E384-4D31-B28B-C0824937D04D}" sibTransId="{B5E67D28-708E-435F-80FF-65D05B4F206A}"/>
    <dgm:cxn modelId="{4F011C5C-C546-4537-A8AB-9C8628F9268E}" srcId="{9D2157DE-4FA4-4E04-A151-C9BF81D02172}" destId="{F4FD1003-A434-43F2-8A98-BBC2F40B315E}" srcOrd="0" destOrd="0" parTransId="{50014E8C-729F-45C9-A2CA-67A949EF4233}" sibTransId="{420D3742-8A72-418F-9417-7BB7FBE8561D}"/>
    <dgm:cxn modelId="{82E1CEB1-D68B-437B-832B-494CB7ADE256}" type="presOf" srcId="{B4727A46-3A91-498A-823F-D33A598F8536}" destId="{CA0B8D54-76AD-4446-AC8D-D6811FFA6BCC}" srcOrd="0" destOrd="0" presId="urn:microsoft.com/office/officeart/2005/8/layout/lProcess3"/>
    <dgm:cxn modelId="{F54E1DB0-C28F-4102-AA51-A20550044968}" type="presOf" srcId="{7E0237C4-9FB6-410F-928D-A3F0233304B0}" destId="{381CBD88-26DD-4EFC-A3AD-4B89B928BE34}" srcOrd="0" destOrd="0" presId="urn:microsoft.com/office/officeart/2005/8/layout/lProcess3"/>
    <dgm:cxn modelId="{72B0891E-DBEC-41B3-B54C-C34BA72C0365}" srcId="{9D2157DE-4FA4-4E04-A151-C9BF81D02172}" destId="{0DA57391-933B-4282-AC69-D2911393074F}" srcOrd="2" destOrd="0" parTransId="{394C12C6-657E-4498-977E-B5D8D59E4D19}" sibTransId="{336E7A9B-5A17-48AE-A34A-65B05EB4625A}"/>
    <dgm:cxn modelId="{49BD7906-00AE-499E-B604-576D81C26F9A}" type="presOf" srcId="{D2D72748-48AA-4502-9132-93E6E3E77B9F}" destId="{49CDB6CE-6471-4564-8D40-777D318CD2BB}" srcOrd="0" destOrd="0" presId="urn:microsoft.com/office/officeart/2005/8/layout/lProcess3"/>
    <dgm:cxn modelId="{233DE65A-BB6E-4A50-B0EF-1F82B38821D9}" type="presOf" srcId="{F4FD1003-A434-43F2-8A98-BBC2F40B315E}" destId="{26D0EDDB-9877-4929-8D6C-78A37EE27156}" srcOrd="0" destOrd="0" presId="urn:microsoft.com/office/officeart/2005/8/layout/lProcess3"/>
    <dgm:cxn modelId="{A0A16D95-06C7-4CD2-B707-F93C71E53B2B}" type="presOf" srcId="{FE146F1A-6CE5-4848-A38A-E31A5B27C710}" destId="{7D82158E-4CB3-4070-85C4-4B0A297C1DE7}" srcOrd="0" destOrd="0" presId="urn:microsoft.com/office/officeart/2005/8/layout/lProcess3"/>
    <dgm:cxn modelId="{D29A3A41-7333-4D8C-ACCE-0606553331A6}" type="presParOf" srcId="{F9C444DE-409D-4301-A134-F5D32C32C623}" destId="{2F0EE68F-3B7F-45B9-AA6D-28049FF45606}" srcOrd="0" destOrd="0" presId="urn:microsoft.com/office/officeart/2005/8/layout/lProcess3"/>
    <dgm:cxn modelId="{4A328B20-FEB3-4FE5-BD8F-5E30077949F9}" type="presParOf" srcId="{2F0EE68F-3B7F-45B9-AA6D-28049FF45606}" destId="{26D0EDDB-9877-4929-8D6C-78A37EE27156}" srcOrd="0" destOrd="0" presId="urn:microsoft.com/office/officeart/2005/8/layout/lProcess3"/>
    <dgm:cxn modelId="{795127E8-BBC4-4D1F-B793-E7F2283DAB69}" type="presParOf" srcId="{2F0EE68F-3B7F-45B9-AA6D-28049FF45606}" destId="{1CC729E4-9837-4AD6-BF3F-CB61E766EE0E}" srcOrd="1" destOrd="0" presId="urn:microsoft.com/office/officeart/2005/8/layout/lProcess3"/>
    <dgm:cxn modelId="{46C26309-948A-4E02-83F5-9EE6310F0052}" type="presParOf" srcId="{2F0EE68F-3B7F-45B9-AA6D-28049FF45606}" destId="{49CDB6CE-6471-4564-8D40-777D318CD2BB}" srcOrd="2" destOrd="0" presId="urn:microsoft.com/office/officeart/2005/8/layout/lProcess3"/>
    <dgm:cxn modelId="{3BC0D914-6C91-4B45-8F47-0B2358A77F40}" type="presParOf" srcId="{F9C444DE-409D-4301-A134-F5D32C32C623}" destId="{0C11DA8D-573B-4B64-A28C-FBF994FB1FDE}" srcOrd="1" destOrd="0" presId="urn:microsoft.com/office/officeart/2005/8/layout/lProcess3"/>
    <dgm:cxn modelId="{1DAA6A9A-0C20-416F-A157-63AE7A3DA66C}" type="presParOf" srcId="{F9C444DE-409D-4301-A134-F5D32C32C623}" destId="{D293D852-CCC9-423F-BF58-F0277D33FE4C}" srcOrd="2" destOrd="0" presId="urn:microsoft.com/office/officeart/2005/8/layout/lProcess3"/>
    <dgm:cxn modelId="{07E68842-8D4A-43D4-AB0E-440C2A953EC0}" type="presParOf" srcId="{D293D852-CCC9-423F-BF58-F0277D33FE4C}" destId="{7D82158E-4CB3-4070-85C4-4B0A297C1DE7}" srcOrd="0" destOrd="0" presId="urn:microsoft.com/office/officeart/2005/8/layout/lProcess3"/>
    <dgm:cxn modelId="{9BC6C56D-E810-41C2-B560-E9144CE29625}" type="presParOf" srcId="{D293D852-CCC9-423F-BF58-F0277D33FE4C}" destId="{E45A778E-BA4F-4758-9A43-40BD24825420}" srcOrd="1" destOrd="0" presId="urn:microsoft.com/office/officeart/2005/8/layout/lProcess3"/>
    <dgm:cxn modelId="{0AF7996F-99A2-4231-925A-E1EC45751491}" type="presParOf" srcId="{D293D852-CCC9-423F-BF58-F0277D33FE4C}" destId="{381CBD88-26DD-4EFC-A3AD-4B89B928BE34}" srcOrd="2" destOrd="0" presId="urn:microsoft.com/office/officeart/2005/8/layout/lProcess3"/>
    <dgm:cxn modelId="{3B2C413E-9949-45A3-93DF-2682B026B153}" type="presParOf" srcId="{F9C444DE-409D-4301-A134-F5D32C32C623}" destId="{0A36BE2C-1AB0-46B8-AA62-734A509D6DAB}" srcOrd="3" destOrd="0" presId="urn:microsoft.com/office/officeart/2005/8/layout/lProcess3"/>
    <dgm:cxn modelId="{5EA9A260-F45B-448F-903B-52875DD527A2}" type="presParOf" srcId="{F9C444DE-409D-4301-A134-F5D32C32C623}" destId="{4B1DC4CC-4081-4ACF-B226-E0BBAA73A6AE}" srcOrd="4" destOrd="0" presId="urn:microsoft.com/office/officeart/2005/8/layout/lProcess3"/>
    <dgm:cxn modelId="{F2392867-02D3-4EFD-8731-6AAB84110C38}" type="presParOf" srcId="{4B1DC4CC-4081-4ACF-B226-E0BBAA73A6AE}" destId="{C64B93BD-E30A-43B2-A59C-A7795D26D9B6}" srcOrd="0" destOrd="0" presId="urn:microsoft.com/office/officeart/2005/8/layout/lProcess3"/>
    <dgm:cxn modelId="{ECF553F8-5DC3-4287-9DBB-C55D70E84C03}" type="presParOf" srcId="{4B1DC4CC-4081-4ACF-B226-E0BBAA73A6AE}" destId="{923C05ED-FAEF-456B-852B-6AAE9BC99F0C}" srcOrd="1" destOrd="0" presId="urn:microsoft.com/office/officeart/2005/8/layout/lProcess3"/>
    <dgm:cxn modelId="{E4DE8DC3-81A5-42BF-915C-ABAE3ABB76EC}" type="presParOf" srcId="{4B1DC4CC-4081-4ACF-B226-E0BBAA73A6AE}" destId="{CA0B8D54-76AD-4446-AC8D-D6811FFA6BCC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386914-2F68-4DBB-8A73-34A800B2E42D}">
      <dsp:nvSpPr>
        <dsp:cNvPr id="0" name=""/>
        <dsp:cNvSpPr/>
      </dsp:nvSpPr>
      <dsp:spPr>
        <a:xfrm>
          <a:off x="-5840618" y="-893875"/>
          <a:ext cx="6953309" cy="6953309"/>
        </a:xfrm>
        <a:prstGeom prst="blockArc">
          <a:avLst>
            <a:gd name="adj1" fmla="val 18900000"/>
            <a:gd name="adj2" fmla="val 2700000"/>
            <a:gd name="adj3" fmla="val 311"/>
          </a:avLst>
        </a:pr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8400E3-8204-4D39-A74F-7CB1B771E5A2}">
      <dsp:nvSpPr>
        <dsp:cNvPr id="0" name=""/>
        <dsp:cNvSpPr/>
      </dsp:nvSpPr>
      <dsp:spPr>
        <a:xfrm>
          <a:off x="582408" y="397128"/>
          <a:ext cx="8260407" cy="79466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0769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300" kern="1200" dirty="0"/>
            <a:t>Cacao: árbol originario de América Central y del Sur, fruto mazorcas que contienen los granos de cacao</a:t>
          </a:r>
        </a:p>
      </dsp:txBody>
      <dsp:txXfrm>
        <a:off x="582408" y="397128"/>
        <a:ext cx="8260407" cy="794669"/>
      </dsp:txXfrm>
    </dsp:sp>
    <dsp:sp modelId="{9A9B1748-28A8-49CB-8D89-479EF6B94561}">
      <dsp:nvSpPr>
        <dsp:cNvPr id="0" name=""/>
        <dsp:cNvSpPr/>
      </dsp:nvSpPr>
      <dsp:spPr>
        <a:xfrm>
          <a:off x="85739" y="297794"/>
          <a:ext cx="993336" cy="9933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3DDAE0-0D32-42A5-A120-9EE123387E75}">
      <dsp:nvSpPr>
        <dsp:cNvPr id="0" name=""/>
        <dsp:cNvSpPr/>
      </dsp:nvSpPr>
      <dsp:spPr>
        <a:xfrm>
          <a:off x="1038010" y="1589338"/>
          <a:ext cx="7804805" cy="794669"/>
        </a:xfrm>
        <a:prstGeom prst="rect">
          <a:avLst/>
        </a:prstGeom>
        <a:solidFill>
          <a:schemeClr val="accent3">
            <a:hueOff val="1103416"/>
            <a:satOff val="-207"/>
            <a:lumOff val="555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0769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300" kern="1200" dirty="0"/>
            <a:t>Ecuador se convierte en el mayor exportador de cacao en el mundo en 1890</a:t>
          </a:r>
        </a:p>
      </dsp:txBody>
      <dsp:txXfrm>
        <a:off x="1038010" y="1589338"/>
        <a:ext cx="7804805" cy="794669"/>
      </dsp:txXfrm>
    </dsp:sp>
    <dsp:sp modelId="{466777AB-F1AB-4A7D-90E1-6915639F4206}">
      <dsp:nvSpPr>
        <dsp:cNvPr id="0" name=""/>
        <dsp:cNvSpPr/>
      </dsp:nvSpPr>
      <dsp:spPr>
        <a:xfrm>
          <a:off x="541342" y="1490005"/>
          <a:ext cx="993336" cy="9933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1103416"/>
              <a:satOff val="-207"/>
              <a:lumOff val="55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8CEE17-76F3-4A61-9079-BB684A3C3D27}">
      <dsp:nvSpPr>
        <dsp:cNvPr id="0" name=""/>
        <dsp:cNvSpPr/>
      </dsp:nvSpPr>
      <dsp:spPr>
        <a:xfrm>
          <a:off x="1038010" y="2781549"/>
          <a:ext cx="7804805" cy="794669"/>
        </a:xfrm>
        <a:prstGeom prst="rect">
          <a:avLst/>
        </a:prstGeom>
        <a:solidFill>
          <a:schemeClr val="accent3">
            <a:hueOff val="2206831"/>
            <a:satOff val="-414"/>
            <a:lumOff val="11111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0769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300" kern="1200" dirty="0"/>
            <a:t>CCN51 y Nacional: principales variedades del Ecuador</a:t>
          </a:r>
        </a:p>
      </dsp:txBody>
      <dsp:txXfrm>
        <a:off x="1038010" y="2781549"/>
        <a:ext cx="7804805" cy="794669"/>
      </dsp:txXfrm>
    </dsp:sp>
    <dsp:sp modelId="{5214C745-C284-4C51-B7B4-0CBB6EE840AD}">
      <dsp:nvSpPr>
        <dsp:cNvPr id="0" name=""/>
        <dsp:cNvSpPr/>
      </dsp:nvSpPr>
      <dsp:spPr>
        <a:xfrm>
          <a:off x="541342" y="2682215"/>
          <a:ext cx="993336" cy="9933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2206831"/>
              <a:satOff val="-414"/>
              <a:lumOff val="111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9AD79D-6F6A-46F5-AF98-246B666CB9CA}">
      <dsp:nvSpPr>
        <dsp:cNvPr id="0" name=""/>
        <dsp:cNvSpPr/>
      </dsp:nvSpPr>
      <dsp:spPr>
        <a:xfrm>
          <a:off x="582408" y="3973760"/>
          <a:ext cx="8260407" cy="794669"/>
        </a:xfrm>
        <a:prstGeom prst="rect">
          <a:avLst/>
        </a:prstGeom>
        <a:solidFill>
          <a:schemeClr val="accent3">
            <a:hueOff val="3310247"/>
            <a:satOff val="-621"/>
            <a:lumOff val="16667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0769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300" kern="1200" dirty="0"/>
            <a:t>Actividad cacaotera: alta inversión, asistencia técnica, prácticas agrónomas, trabajo integral.</a:t>
          </a:r>
        </a:p>
      </dsp:txBody>
      <dsp:txXfrm>
        <a:off x="582408" y="3973760"/>
        <a:ext cx="8260407" cy="794669"/>
      </dsp:txXfrm>
    </dsp:sp>
    <dsp:sp modelId="{EF0BC819-8E17-41BE-B595-E7F2665705FC}">
      <dsp:nvSpPr>
        <dsp:cNvPr id="0" name=""/>
        <dsp:cNvSpPr/>
      </dsp:nvSpPr>
      <dsp:spPr>
        <a:xfrm>
          <a:off x="85739" y="3874426"/>
          <a:ext cx="993336" cy="9933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3310247"/>
              <a:satOff val="-621"/>
              <a:lumOff val="166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AAD732-1716-4283-B49E-F8AE6B6AF68F}">
      <dsp:nvSpPr>
        <dsp:cNvPr id="0" name=""/>
        <dsp:cNvSpPr/>
      </dsp:nvSpPr>
      <dsp:spPr>
        <a:xfrm rot="16200000">
          <a:off x="392" y="37096"/>
          <a:ext cx="1941319" cy="1941319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/>
            <a:t>Investigación cualitativa</a:t>
          </a:r>
        </a:p>
      </dsp:txBody>
      <dsp:txXfrm rot="5400000">
        <a:off x="393" y="522426"/>
        <a:ext cx="1601588" cy="970659"/>
      </dsp:txXfrm>
    </dsp:sp>
    <dsp:sp modelId="{84284EB0-4C0E-4647-A619-B29174801B18}">
      <dsp:nvSpPr>
        <dsp:cNvPr id="0" name=""/>
        <dsp:cNvSpPr/>
      </dsp:nvSpPr>
      <dsp:spPr>
        <a:xfrm rot="5400000">
          <a:off x="2042077" y="37096"/>
          <a:ext cx="1941319" cy="1941319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/>
            <a:t>Investigación cuantitativa</a:t>
          </a:r>
        </a:p>
      </dsp:txBody>
      <dsp:txXfrm rot="-5400000">
        <a:off x="2381809" y="522425"/>
        <a:ext cx="1601588" cy="9706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A2BC96-D9B7-42D2-884C-BBA542AD1CD8}">
      <dsp:nvSpPr>
        <dsp:cNvPr id="0" name=""/>
        <dsp:cNvSpPr/>
      </dsp:nvSpPr>
      <dsp:spPr>
        <a:xfrm>
          <a:off x="5350977" y="4105717"/>
          <a:ext cx="63169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31698" y="45720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700" kern="1200"/>
        </a:p>
      </dsp:txBody>
      <dsp:txXfrm>
        <a:off x="5651034" y="4135645"/>
        <a:ext cx="31584" cy="31584"/>
      </dsp:txXfrm>
    </dsp:sp>
    <dsp:sp modelId="{13160B86-EC0A-4A56-8E69-340E035A4896}">
      <dsp:nvSpPr>
        <dsp:cNvPr id="0" name=""/>
        <dsp:cNvSpPr/>
      </dsp:nvSpPr>
      <dsp:spPr>
        <a:xfrm>
          <a:off x="1560788" y="2539047"/>
          <a:ext cx="631698" cy="16123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5849" y="0"/>
              </a:lnTo>
              <a:lnTo>
                <a:pt x="315849" y="1612390"/>
              </a:lnTo>
              <a:lnTo>
                <a:pt x="631698" y="1612390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800" kern="1200"/>
        </a:p>
      </dsp:txBody>
      <dsp:txXfrm>
        <a:off x="1833345" y="3301949"/>
        <a:ext cx="86585" cy="86585"/>
      </dsp:txXfrm>
    </dsp:sp>
    <dsp:sp modelId="{959C369D-E3A0-4969-BD76-56811125E2A4}">
      <dsp:nvSpPr>
        <dsp:cNvPr id="0" name=""/>
        <dsp:cNvSpPr/>
      </dsp:nvSpPr>
      <dsp:spPr>
        <a:xfrm>
          <a:off x="5350977" y="2493327"/>
          <a:ext cx="63169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31698" y="45720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700" kern="1200"/>
        </a:p>
      </dsp:txBody>
      <dsp:txXfrm>
        <a:off x="5651034" y="2523255"/>
        <a:ext cx="31584" cy="31584"/>
      </dsp:txXfrm>
    </dsp:sp>
    <dsp:sp modelId="{381551EC-D8FD-41B7-A31F-CEE10E5BF85C}">
      <dsp:nvSpPr>
        <dsp:cNvPr id="0" name=""/>
        <dsp:cNvSpPr/>
      </dsp:nvSpPr>
      <dsp:spPr>
        <a:xfrm>
          <a:off x="1560788" y="2493327"/>
          <a:ext cx="63169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31698" y="45720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700" kern="1200"/>
        </a:p>
      </dsp:txBody>
      <dsp:txXfrm>
        <a:off x="1860845" y="2523255"/>
        <a:ext cx="31584" cy="31584"/>
      </dsp:txXfrm>
    </dsp:sp>
    <dsp:sp modelId="{F9C1B2D9-F6F3-4BAD-A46D-94D84F1650E1}">
      <dsp:nvSpPr>
        <dsp:cNvPr id="0" name=""/>
        <dsp:cNvSpPr/>
      </dsp:nvSpPr>
      <dsp:spPr>
        <a:xfrm>
          <a:off x="5350977" y="880937"/>
          <a:ext cx="63169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31698" y="45720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700" kern="1200"/>
        </a:p>
      </dsp:txBody>
      <dsp:txXfrm>
        <a:off x="5651034" y="910864"/>
        <a:ext cx="31584" cy="31584"/>
      </dsp:txXfrm>
    </dsp:sp>
    <dsp:sp modelId="{80826F6C-9FB2-462C-A943-0602ADA0E023}">
      <dsp:nvSpPr>
        <dsp:cNvPr id="0" name=""/>
        <dsp:cNvSpPr/>
      </dsp:nvSpPr>
      <dsp:spPr>
        <a:xfrm>
          <a:off x="1560788" y="926657"/>
          <a:ext cx="631698" cy="1612390"/>
        </a:xfrm>
        <a:custGeom>
          <a:avLst/>
          <a:gdLst/>
          <a:ahLst/>
          <a:cxnLst/>
          <a:rect l="0" t="0" r="0" b="0"/>
          <a:pathLst>
            <a:path>
              <a:moveTo>
                <a:pt x="0" y="1612390"/>
              </a:moveTo>
              <a:lnTo>
                <a:pt x="315849" y="1612390"/>
              </a:lnTo>
              <a:lnTo>
                <a:pt x="315849" y="0"/>
              </a:lnTo>
              <a:lnTo>
                <a:pt x="631698" y="0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800" kern="1200"/>
        </a:p>
      </dsp:txBody>
      <dsp:txXfrm>
        <a:off x="1833345" y="1689559"/>
        <a:ext cx="86585" cy="86585"/>
      </dsp:txXfrm>
    </dsp:sp>
    <dsp:sp modelId="{D5CF93F9-49E2-4099-996F-6E8EFFA1F91B}">
      <dsp:nvSpPr>
        <dsp:cNvPr id="0" name=""/>
        <dsp:cNvSpPr/>
      </dsp:nvSpPr>
      <dsp:spPr>
        <a:xfrm rot="16200000">
          <a:off x="-1454779" y="2057570"/>
          <a:ext cx="5068181" cy="9629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600" kern="1200" dirty="0"/>
            <a:t>Organismos Gubernamentales</a:t>
          </a:r>
          <a:endParaRPr lang="es-ES" sz="3600" kern="1200" dirty="0"/>
        </a:p>
      </dsp:txBody>
      <dsp:txXfrm>
        <a:off x="-1454779" y="2057570"/>
        <a:ext cx="5068181" cy="962954"/>
      </dsp:txXfrm>
    </dsp:sp>
    <dsp:sp modelId="{A4D89744-9650-4475-83E9-06EBA4D0564D}">
      <dsp:nvSpPr>
        <dsp:cNvPr id="0" name=""/>
        <dsp:cNvSpPr/>
      </dsp:nvSpPr>
      <dsp:spPr>
        <a:xfrm>
          <a:off x="2192487" y="445179"/>
          <a:ext cx="3158490" cy="96295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/>
            <a:t>MAGAP</a:t>
          </a:r>
          <a:endParaRPr lang="es-ES" sz="2000" kern="1200" dirty="0"/>
        </a:p>
      </dsp:txBody>
      <dsp:txXfrm>
        <a:off x="2192487" y="445179"/>
        <a:ext cx="3158490" cy="962954"/>
      </dsp:txXfrm>
    </dsp:sp>
    <dsp:sp modelId="{339D68AF-FA28-462B-A1E8-D25419D04823}">
      <dsp:nvSpPr>
        <dsp:cNvPr id="0" name=""/>
        <dsp:cNvSpPr/>
      </dsp:nvSpPr>
      <dsp:spPr>
        <a:xfrm>
          <a:off x="5982676" y="240831"/>
          <a:ext cx="4963789" cy="137165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/>
            <a:t>Promueve e impulsa la producción y mantenimiento del Cacao </a:t>
          </a:r>
          <a:endParaRPr lang="es-ES" sz="2000" kern="1200" dirty="0"/>
        </a:p>
      </dsp:txBody>
      <dsp:txXfrm>
        <a:off x="5982676" y="240831"/>
        <a:ext cx="4963789" cy="1371651"/>
      </dsp:txXfrm>
    </dsp:sp>
    <dsp:sp modelId="{940BE87A-7C79-4E1C-A3E8-BB010DBBDEA9}">
      <dsp:nvSpPr>
        <dsp:cNvPr id="0" name=""/>
        <dsp:cNvSpPr/>
      </dsp:nvSpPr>
      <dsp:spPr>
        <a:xfrm>
          <a:off x="2192487" y="2057570"/>
          <a:ext cx="3158490" cy="96295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/>
            <a:t>PROECUADOR</a:t>
          </a:r>
          <a:endParaRPr lang="es-ES" sz="2000" kern="1200" dirty="0"/>
        </a:p>
      </dsp:txBody>
      <dsp:txXfrm>
        <a:off x="2192487" y="2057570"/>
        <a:ext cx="3158490" cy="962954"/>
      </dsp:txXfrm>
    </dsp:sp>
    <dsp:sp modelId="{CD14FCE6-698D-4689-831F-53E2ACFA9DBD}">
      <dsp:nvSpPr>
        <dsp:cNvPr id="0" name=""/>
        <dsp:cNvSpPr/>
      </dsp:nvSpPr>
      <dsp:spPr>
        <a:xfrm>
          <a:off x="5982676" y="1853221"/>
          <a:ext cx="4963789" cy="137165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/>
            <a:t>Facilita el fortalecimiento de la producción, promoción y comercialización de Cacao</a:t>
          </a:r>
          <a:endParaRPr lang="es-ES" sz="2000" kern="1200" dirty="0"/>
        </a:p>
      </dsp:txBody>
      <dsp:txXfrm>
        <a:off x="5982676" y="1853221"/>
        <a:ext cx="4963789" cy="1371651"/>
      </dsp:txXfrm>
    </dsp:sp>
    <dsp:sp modelId="{4DEE08FB-832C-4DA0-BFEE-CEA5526B9EBE}">
      <dsp:nvSpPr>
        <dsp:cNvPr id="0" name=""/>
        <dsp:cNvSpPr/>
      </dsp:nvSpPr>
      <dsp:spPr>
        <a:xfrm>
          <a:off x="2192487" y="3669960"/>
          <a:ext cx="3158490" cy="96295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/>
            <a:t>IEPS</a:t>
          </a:r>
          <a:endParaRPr lang="es-ES" sz="2000" kern="1200" dirty="0"/>
        </a:p>
      </dsp:txBody>
      <dsp:txXfrm>
        <a:off x="2192487" y="3669960"/>
        <a:ext cx="3158490" cy="962954"/>
      </dsp:txXfrm>
    </dsp:sp>
    <dsp:sp modelId="{5E959BB1-C5D4-49C9-B83A-A2AEE9107F70}">
      <dsp:nvSpPr>
        <dsp:cNvPr id="0" name=""/>
        <dsp:cNvSpPr/>
      </dsp:nvSpPr>
      <dsp:spPr>
        <a:xfrm>
          <a:off x="5982676" y="3465611"/>
          <a:ext cx="4963789" cy="137165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/>
            <a:t>Brindar apoyo en los procesos de desarrollo productivo para constitución organizaciones del sector cooperativo, comunitario y asociativo.</a:t>
          </a:r>
          <a:endParaRPr lang="es-ES" sz="2000" kern="1200" dirty="0"/>
        </a:p>
      </dsp:txBody>
      <dsp:txXfrm>
        <a:off x="5982676" y="3465611"/>
        <a:ext cx="4963789" cy="137165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A72420-F922-4BEB-A2ED-55CA9696BE75}">
      <dsp:nvSpPr>
        <dsp:cNvPr id="0" name=""/>
        <dsp:cNvSpPr/>
      </dsp:nvSpPr>
      <dsp:spPr>
        <a:xfrm>
          <a:off x="41" y="397341"/>
          <a:ext cx="4763210" cy="26744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200" b="1" kern="1200" dirty="0"/>
            <a:t>b) Seguridad de Compra.- </a:t>
          </a:r>
          <a:r>
            <a:rPr lang="es-EC" sz="3200" kern="1200" dirty="0"/>
            <a:t>confianza y seguridad de compra de su producción </a:t>
          </a:r>
          <a:endParaRPr lang="es-ES" sz="3200" kern="1200" dirty="0"/>
        </a:p>
      </dsp:txBody>
      <dsp:txXfrm>
        <a:off x="41" y="397341"/>
        <a:ext cx="4763210" cy="2674470"/>
      </dsp:txXfrm>
    </dsp:sp>
    <dsp:sp modelId="{48371B7A-2D33-48C3-A48D-75C6A3282992}">
      <dsp:nvSpPr>
        <dsp:cNvPr id="0" name=""/>
        <dsp:cNvSpPr/>
      </dsp:nvSpPr>
      <dsp:spPr>
        <a:xfrm>
          <a:off x="4940216" y="397341"/>
          <a:ext cx="4763210" cy="2674470"/>
        </a:xfrm>
        <a:prstGeom prst="rect">
          <a:avLst/>
        </a:prstGeom>
        <a:solidFill>
          <a:schemeClr val="accent2">
            <a:hueOff val="296529"/>
            <a:satOff val="-6628"/>
            <a:lumOff val="-6274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200" b="1" kern="1200"/>
            <a:t>c) Capacitación.- </a:t>
          </a:r>
          <a:r>
            <a:rPr lang="es-EC" sz="3200" kern="1200"/>
            <a:t>Continua capacitación en la siembra, cultivo y cosecha del cacao. </a:t>
          </a:r>
          <a:endParaRPr lang="es-ES" sz="3200" kern="1200" dirty="0"/>
        </a:p>
      </dsp:txBody>
      <dsp:txXfrm>
        <a:off x="4940216" y="397341"/>
        <a:ext cx="4763210" cy="2674470"/>
      </dsp:txXfrm>
    </dsp:sp>
    <dsp:sp modelId="{16AB19D6-3960-4CA6-9ECC-98B51BA03FA3}">
      <dsp:nvSpPr>
        <dsp:cNvPr id="0" name=""/>
        <dsp:cNvSpPr/>
      </dsp:nvSpPr>
      <dsp:spPr>
        <a:xfrm>
          <a:off x="41" y="3248777"/>
          <a:ext cx="4763210" cy="2674470"/>
        </a:xfrm>
        <a:prstGeom prst="rect">
          <a:avLst/>
        </a:prstGeom>
        <a:solidFill>
          <a:schemeClr val="accent2">
            <a:hueOff val="593057"/>
            <a:satOff val="-13255"/>
            <a:lumOff val="-12549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200" b="1" kern="1200"/>
            <a:t>d) Apertura de Mercados.-</a:t>
          </a:r>
          <a:r>
            <a:rPr lang="es-EC" sz="3200" kern="1200"/>
            <a:t> Comercialización a mercados internacionales</a:t>
          </a:r>
          <a:endParaRPr lang="es-ES" sz="3200" kern="1200" dirty="0"/>
        </a:p>
      </dsp:txBody>
      <dsp:txXfrm>
        <a:off x="41" y="3248777"/>
        <a:ext cx="4763210" cy="2674470"/>
      </dsp:txXfrm>
    </dsp:sp>
    <dsp:sp modelId="{B7418789-BC29-432A-92E9-FD2B459ECDD8}">
      <dsp:nvSpPr>
        <dsp:cNvPr id="0" name=""/>
        <dsp:cNvSpPr/>
      </dsp:nvSpPr>
      <dsp:spPr>
        <a:xfrm>
          <a:off x="4940216" y="3248777"/>
          <a:ext cx="4763210" cy="2674470"/>
        </a:xfrm>
        <a:prstGeom prst="rect">
          <a:avLst/>
        </a:prstGeom>
        <a:solidFill>
          <a:schemeClr val="accent2">
            <a:hueOff val="889586"/>
            <a:satOff val="-19883"/>
            <a:lumOff val="-1882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200" b="1" kern="1200"/>
            <a:t>e) Costos.- </a:t>
          </a:r>
          <a:r>
            <a:rPr lang="es-EC" sz="3200" kern="1200"/>
            <a:t>Adquisición de insumos a menores precios</a:t>
          </a:r>
          <a:endParaRPr lang="es-ES" sz="3200" kern="1200" dirty="0"/>
        </a:p>
      </dsp:txBody>
      <dsp:txXfrm>
        <a:off x="4940216" y="3248777"/>
        <a:ext cx="4763210" cy="267447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D0EDDB-9877-4929-8D6C-78A37EE27156}">
      <dsp:nvSpPr>
        <dsp:cNvPr id="0" name=""/>
        <dsp:cNvSpPr/>
      </dsp:nvSpPr>
      <dsp:spPr>
        <a:xfrm>
          <a:off x="743099" y="1340"/>
          <a:ext cx="2877720" cy="11510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300" kern="1200" dirty="0"/>
            <a:t>UOPROCAE</a:t>
          </a:r>
        </a:p>
      </dsp:txBody>
      <dsp:txXfrm>
        <a:off x="1318643" y="1340"/>
        <a:ext cx="1726632" cy="1151088"/>
      </dsp:txXfrm>
    </dsp:sp>
    <dsp:sp modelId="{49CDB6CE-6471-4564-8D40-777D318CD2BB}">
      <dsp:nvSpPr>
        <dsp:cNvPr id="0" name=""/>
        <dsp:cNvSpPr/>
      </dsp:nvSpPr>
      <dsp:spPr>
        <a:xfrm>
          <a:off x="3246716" y="99182"/>
          <a:ext cx="2388507" cy="95540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/>
            <a:t>Cumplimiento de objetivos primordiales</a:t>
          </a:r>
        </a:p>
      </dsp:txBody>
      <dsp:txXfrm>
        <a:off x="3724418" y="99182"/>
        <a:ext cx="1433104" cy="955403"/>
      </dsp:txXfrm>
    </dsp:sp>
    <dsp:sp modelId="{7D82158E-4CB3-4070-85C4-4B0A297C1DE7}">
      <dsp:nvSpPr>
        <dsp:cNvPr id="0" name=""/>
        <dsp:cNvSpPr/>
      </dsp:nvSpPr>
      <dsp:spPr>
        <a:xfrm>
          <a:off x="743099" y="1313580"/>
          <a:ext cx="2877720" cy="11510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300" kern="1200" dirty="0"/>
            <a:t>APROCANE</a:t>
          </a:r>
        </a:p>
      </dsp:txBody>
      <dsp:txXfrm>
        <a:off x="1318643" y="1313580"/>
        <a:ext cx="1726632" cy="1151088"/>
      </dsp:txXfrm>
    </dsp:sp>
    <dsp:sp modelId="{381CBD88-26DD-4EFC-A3AD-4B89B928BE34}">
      <dsp:nvSpPr>
        <dsp:cNvPr id="0" name=""/>
        <dsp:cNvSpPr/>
      </dsp:nvSpPr>
      <dsp:spPr>
        <a:xfrm>
          <a:off x="3246716" y="1411423"/>
          <a:ext cx="2388507" cy="95540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/>
            <a:t>80% de cumplimiento</a:t>
          </a:r>
        </a:p>
      </dsp:txBody>
      <dsp:txXfrm>
        <a:off x="3724418" y="1411423"/>
        <a:ext cx="1433104" cy="955403"/>
      </dsp:txXfrm>
    </dsp:sp>
    <dsp:sp modelId="{C64B93BD-E30A-43B2-A59C-A7795D26D9B6}">
      <dsp:nvSpPr>
        <dsp:cNvPr id="0" name=""/>
        <dsp:cNvSpPr/>
      </dsp:nvSpPr>
      <dsp:spPr>
        <a:xfrm>
          <a:off x="743099" y="2625821"/>
          <a:ext cx="2877720" cy="11510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300" kern="1200" dirty="0"/>
            <a:t>Sabor Arriba</a:t>
          </a:r>
        </a:p>
      </dsp:txBody>
      <dsp:txXfrm>
        <a:off x="1318643" y="2625821"/>
        <a:ext cx="1726632" cy="1151088"/>
      </dsp:txXfrm>
    </dsp:sp>
    <dsp:sp modelId="{CA0B8D54-76AD-4446-AC8D-D6811FFA6BCC}">
      <dsp:nvSpPr>
        <dsp:cNvPr id="0" name=""/>
        <dsp:cNvSpPr/>
      </dsp:nvSpPr>
      <dsp:spPr>
        <a:xfrm>
          <a:off x="3246716" y="2723663"/>
          <a:ext cx="2388507" cy="95540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/>
            <a:t>90% de cumplimiento</a:t>
          </a:r>
        </a:p>
      </dsp:txBody>
      <dsp:txXfrm>
        <a:off x="3724418" y="2723663"/>
        <a:ext cx="1433104" cy="9554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09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487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7217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6311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92967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917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3780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623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928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993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449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450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373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21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23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727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834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12510" y="2084043"/>
            <a:ext cx="8245691" cy="1780674"/>
          </a:xfrm>
        </p:spPr>
        <p:txBody>
          <a:bodyPr>
            <a:noAutofit/>
          </a:bodyPr>
          <a:lstStyle/>
          <a:p>
            <a:r>
              <a:rPr lang="es-EC" sz="4400" dirty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Ingeniería en Comercio Exterior y Negociación Internacional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42850" y="3971500"/>
            <a:ext cx="8915399" cy="2429301"/>
          </a:xfrm>
        </p:spPr>
        <p:txBody>
          <a:bodyPr>
            <a:noAutofit/>
          </a:bodyPr>
          <a:lstStyle/>
          <a:p>
            <a:r>
              <a:rPr lang="es-EC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Proyecto de Investigación: Influencia de la conformación de sistemas asociativos de la Provincia de Esmeraldas para la exportación de cacao durante los años 2013-2016</a:t>
            </a:r>
          </a:p>
          <a:p>
            <a:endParaRPr lang="es-EC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s-EC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Cristian Fernando </a:t>
            </a:r>
            <a:r>
              <a:rPr lang="es-EC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Guacollante</a:t>
            </a:r>
            <a:r>
              <a:rPr lang="es-EC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Tupiza</a:t>
            </a:r>
          </a:p>
          <a:p>
            <a:r>
              <a:rPr lang="es-EC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Joselyn Viviana </a:t>
            </a:r>
            <a:r>
              <a:rPr lang="es-EC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Taipe</a:t>
            </a:r>
            <a:r>
              <a:rPr lang="es-EC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Morales</a:t>
            </a:r>
          </a:p>
        </p:txBody>
      </p:sp>
      <p:pic>
        <p:nvPicPr>
          <p:cNvPr id="1026" name="Picture 2" descr="Resultado de imagen para es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545" y="307026"/>
            <a:ext cx="5357358" cy="1383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6990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Destino de exportaciones asociaciones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596264"/>
              </p:ext>
            </p:extLst>
          </p:nvPr>
        </p:nvGraphicFramePr>
        <p:xfrm>
          <a:off x="1570906" y="2273568"/>
          <a:ext cx="2969009" cy="31647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89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900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5435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Años</a:t>
                      </a:r>
                      <a:endParaRPr lang="es-EC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Número de países de destino</a:t>
                      </a:r>
                      <a:endParaRPr lang="es-EC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207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2013</a:t>
                      </a:r>
                      <a:endParaRPr lang="es-EC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0</a:t>
                      </a:r>
                      <a:endParaRPr lang="es-EC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207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2014</a:t>
                      </a:r>
                      <a:endParaRPr lang="es-EC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</a:t>
                      </a:r>
                      <a:endParaRPr lang="es-EC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207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2015</a:t>
                      </a:r>
                      <a:endParaRPr lang="es-EC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</a:t>
                      </a:r>
                      <a:endParaRPr lang="es-EC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207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2016</a:t>
                      </a:r>
                      <a:endParaRPr lang="es-EC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9</a:t>
                      </a:r>
                      <a:endParaRPr lang="es-EC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207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2017</a:t>
                      </a:r>
                      <a:endParaRPr lang="es-EC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10</a:t>
                      </a:r>
                      <a:endParaRPr lang="es-EC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589037440"/>
              </p:ext>
            </p:extLst>
          </p:nvPr>
        </p:nvGraphicFramePr>
        <p:xfrm>
          <a:off x="4973054" y="2044983"/>
          <a:ext cx="6785810" cy="4275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ángulo 5"/>
          <p:cNvSpPr/>
          <p:nvPr/>
        </p:nvSpPr>
        <p:spPr>
          <a:xfrm>
            <a:off x="1570906" y="5438275"/>
            <a:ext cx="254435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EC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Elaborado por: Autores</a:t>
            </a:r>
            <a:endParaRPr lang="es-EC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321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990398"/>
              </p:ext>
            </p:extLst>
          </p:nvPr>
        </p:nvGraphicFramePr>
        <p:xfrm>
          <a:off x="1994989" y="3245969"/>
          <a:ext cx="8202020" cy="2832067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2733212">
                  <a:extLst>
                    <a:ext uri="{9D8B030D-6E8A-4147-A177-3AD203B41FA5}">
                      <a16:colId xmlns:a16="http://schemas.microsoft.com/office/drawing/2014/main" xmlns="" val="1940037462"/>
                    </a:ext>
                  </a:extLst>
                </a:gridCol>
                <a:gridCol w="2733212">
                  <a:extLst>
                    <a:ext uri="{9D8B030D-6E8A-4147-A177-3AD203B41FA5}">
                      <a16:colId xmlns:a16="http://schemas.microsoft.com/office/drawing/2014/main" xmlns="" val="1748412101"/>
                    </a:ext>
                  </a:extLst>
                </a:gridCol>
                <a:gridCol w="2735596">
                  <a:extLst>
                    <a:ext uri="{9D8B030D-6E8A-4147-A177-3AD203B41FA5}">
                      <a16:colId xmlns:a16="http://schemas.microsoft.com/office/drawing/2014/main" xmlns="" val="1664575196"/>
                    </a:ext>
                  </a:extLst>
                </a:gridCol>
              </a:tblGrid>
              <a:tr h="1003267"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Año</a:t>
                      </a:r>
                      <a:endParaRPr lang="es-E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Precio Cacao</a:t>
                      </a:r>
                      <a:endParaRPr lang="es-ES" sz="2000" dirty="0">
                        <a:effectLst/>
                      </a:endParaRPr>
                    </a:p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Fino de Aroma</a:t>
                      </a:r>
                      <a:endParaRPr lang="es-E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Variación</a:t>
                      </a:r>
                      <a:endParaRPr lang="es-E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17461060"/>
                  </a:ext>
                </a:extLst>
              </a:tr>
              <a:tr h="33442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effectLst/>
                        </a:rPr>
                        <a:t>2013</a:t>
                      </a:r>
                      <a:endParaRPr lang="es-E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effectLst/>
                        </a:rPr>
                        <a:t>$ 91,65</a:t>
                      </a:r>
                      <a:endParaRPr lang="es-E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effectLst/>
                        </a:rPr>
                        <a:t>10%</a:t>
                      </a:r>
                      <a:endParaRPr lang="es-E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24885442"/>
                  </a:ext>
                </a:extLst>
              </a:tr>
              <a:tr h="33442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effectLst/>
                        </a:rPr>
                        <a:t>2014</a:t>
                      </a:r>
                      <a:endParaRPr lang="es-E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effectLst/>
                        </a:rPr>
                        <a:t>$ 116,10</a:t>
                      </a:r>
                      <a:endParaRPr lang="es-E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effectLst/>
                        </a:rPr>
                        <a:t>27%</a:t>
                      </a:r>
                      <a:endParaRPr lang="es-E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55603389"/>
                  </a:ext>
                </a:extLst>
              </a:tr>
              <a:tr h="33442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effectLst/>
                        </a:rPr>
                        <a:t>2015</a:t>
                      </a:r>
                      <a:endParaRPr lang="es-E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$ 108,61</a:t>
                      </a:r>
                      <a:endParaRPr lang="es-E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effectLst/>
                        </a:rPr>
                        <a:t>-6%</a:t>
                      </a:r>
                      <a:endParaRPr lang="es-E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54485335"/>
                  </a:ext>
                </a:extLst>
              </a:tr>
              <a:tr h="33442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effectLst/>
                        </a:rPr>
                        <a:t>2016</a:t>
                      </a:r>
                      <a:endParaRPr lang="es-E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$ 112,71</a:t>
                      </a:r>
                      <a:endParaRPr lang="es-E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4%</a:t>
                      </a:r>
                      <a:endParaRPr lang="es-E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50009281"/>
                  </a:ext>
                </a:extLst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539015" y="1792141"/>
            <a:ext cx="36652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s-EC" sz="2800" b="1" dirty="0">
                <a:latin typeface="+mj-lt"/>
              </a:rPr>
              <a:t>Precio</a:t>
            </a:r>
          </a:p>
        </p:txBody>
      </p:sp>
      <p:sp>
        <p:nvSpPr>
          <p:cNvPr id="9" name="Rectángulo 8"/>
          <p:cNvSpPr/>
          <p:nvPr/>
        </p:nvSpPr>
        <p:spPr>
          <a:xfrm>
            <a:off x="1459238" y="2275423"/>
            <a:ext cx="9498113" cy="6564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EC" sz="2800" b="1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Precios al Productor por Quintal de cacao (100 libras)</a:t>
            </a:r>
            <a:endParaRPr lang="es-ES" sz="28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1419878" y="5850960"/>
            <a:ext cx="8305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es-EC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Fuente: </a:t>
            </a:r>
            <a:r>
              <a:rPr lang="es-EC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Ministerio de Agricultura, Ganadería, Acuacultura y Pesca</a:t>
            </a:r>
            <a:endParaRPr lang="es-E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es-EC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Elaborado: </a:t>
            </a:r>
            <a:r>
              <a:rPr lang="es-EC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Los autores</a:t>
            </a:r>
            <a:endParaRPr lang="es-E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Beneficios para socios comerciales de asociaciones</a:t>
            </a:r>
          </a:p>
        </p:txBody>
      </p:sp>
    </p:spTree>
    <p:extLst>
      <p:ext uri="{BB962C8B-B14F-4D97-AF65-F5344CB8AC3E}">
        <p14:creationId xmlns:p14="http://schemas.microsoft.com/office/powerpoint/2010/main" val="2231972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4583610"/>
              </p:ext>
            </p:extLst>
          </p:nvPr>
        </p:nvGraphicFramePr>
        <p:xfrm>
          <a:off x="1606215" y="128337"/>
          <a:ext cx="9703468" cy="63205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6485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Cumplimiento de Planificación Estratégica de Asociaciones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1928932"/>
              </p:ext>
            </p:extLst>
          </p:nvPr>
        </p:nvGraphicFramePr>
        <p:xfrm>
          <a:off x="3182771" y="2149642"/>
          <a:ext cx="6378324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6619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9" t="3682" r="10638" b="2026"/>
          <a:stretch/>
        </p:blipFill>
        <p:spPr>
          <a:xfrm>
            <a:off x="1661962" y="188895"/>
            <a:ext cx="9095874" cy="5846152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419878" y="5850960"/>
            <a:ext cx="8305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es-EC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Fuente: </a:t>
            </a:r>
            <a:r>
              <a:rPr lang="es-EC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Ministerio de Agricultura, Ganadería, Acuacultura y Pesca</a:t>
            </a:r>
            <a:endParaRPr lang="es-E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es-EC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Elaborado: </a:t>
            </a:r>
            <a:r>
              <a:rPr lang="es-EC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Los autores</a:t>
            </a:r>
            <a:endParaRPr lang="es-E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375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Conclusiones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460875" y="1905000"/>
            <a:ext cx="8915400" cy="3777622"/>
          </a:xfrm>
        </p:spPr>
        <p:txBody>
          <a:bodyPr>
            <a:normAutofit/>
          </a:bodyPr>
          <a:lstStyle/>
          <a:p>
            <a:r>
              <a:rPr lang="es-EC" sz="2400" dirty="0"/>
              <a:t>Las exportaciones de las Asociaciones llegan a crecer 4 veces más rápido que las del país, es decir, las exportaciones de las Asociaciones crecen con mayor rapidez que las del país. </a:t>
            </a:r>
          </a:p>
          <a:p>
            <a:r>
              <a:rPr lang="es-EC" sz="2400" dirty="0"/>
              <a:t>Existe una participación en el mercado, de las Asociaciones en promedio del 15%,  sobre la cantidad total de cacao producido en la provincia de Esmeraldas</a:t>
            </a:r>
          </a:p>
        </p:txBody>
      </p:sp>
    </p:spTree>
    <p:extLst>
      <p:ext uri="{BB962C8B-B14F-4D97-AF65-F5344CB8AC3E}">
        <p14:creationId xmlns:p14="http://schemas.microsoft.com/office/powerpoint/2010/main" val="1986279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55021" y="1636589"/>
            <a:ext cx="9538619" cy="5221411"/>
          </a:xfrm>
        </p:spPr>
        <p:txBody>
          <a:bodyPr>
            <a:normAutofit/>
          </a:bodyPr>
          <a:lstStyle/>
          <a:p>
            <a:r>
              <a:rPr lang="es-EC" sz="2400" dirty="0"/>
              <a:t>Países Bajos, EEUU, Alemania e Italia son países que han consolidado relaciones comerciales con las Asociaciones, y México, Chile, Reino Unido y Rusia, han tenido relaciones comerciales esporádicas.</a:t>
            </a:r>
          </a:p>
          <a:p>
            <a:r>
              <a:rPr lang="es-EC" sz="2400" dirty="0"/>
              <a:t>Principales beneficios para los socios productores: seguridad de compra, el precio justo, asistencia técnica de los cultivos y las capacitaciones brindadas.</a:t>
            </a:r>
          </a:p>
          <a:p>
            <a:r>
              <a:rPr lang="es-EC" sz="2400" dirty="0"/>
              <a:t>Rango de 80% a 90% de cumplimiento de los objetivos.</a:t>
            </a:r>
          </a:p>
        </p:txBody>
      </p:sp>
    </p:spTree>
    <p:extLst>
      <p:ext uri="{BB962C8B-B14F-4D97-AF65-F5344CB8AC3E}">
        <p14:creationId xmlns:p14="http://schemas.microsoft.com/office/powerpoint/2010/main" val="34389769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Recomendaciones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3801979"/>
          </a:xfrm>
        </p:spPr>
        <p:txBody>
          <a:bodyPr>
            <a:normAutofit/>
          </a:bodyPr>
          <a:lstStyle/>
          <a:p>
            <a:r>
              <a:rPr lang="es-EC" sz="2000" dirty="0"/>
              <a:t>Promover la inclusión de más miembros agricultores de cacao, garantizándose volumen de la oferta y el aumento del ritmo de crecimiento de las exportaciones.</a:t>
            </a:r>
          </a:p>
          <a:p>
            <a:pPr marL="0" indent="0">
              <a:buNone/>
            </a:pPr>
            <a:endParaRPr lang="es-EC" sz="2000" dirty="0"/>
          </a:p>
          <a:p>
            <a:r>
              <a:rPr lang="es-EC" sz="2000" dirty="0"/>
              <a:t>Se recomienda a los pequeños agricultores en búsqueda de transacciones de exportación, formar parte de asociaciones cacaoteras. Se recomienda a las Instituciones Gubernamentales generar políticas públicas para simplificar los trámites a los sectores de la Economía Popular y Solidaria.</a:t>
            </a:r>
          </a:p>
        </p:txBody>
      </p:sp>
    </p:spTree>
    <p:extLst>
      <p:ext uri="{BB962C8B-B14F-4D97-AF65-F5344CB8AC3E}">
        <p14:creationId xmlns:p14="http://schemas.microsoft.com/office/powerpoint/2010/main" val="23396762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300454" y="1283368"/>
            <a:ext cx="8915400" cy="5333706"/>
          </a:xfrm>
        </p:spPr>
        <p:txBody>
          <a:bodyPr>
            <a:normAutofit/>
          </a:bodyPr>
          <a:lstStyle/>
          <a:p>
            <a:r>
              <a:rPr lang="es-EC" sz="2000" dirty="0" err="1"/>
              <a:t>Proecuador</a:t>
            </a:r>
            <a:r>
              <a:rPr lang="es-EC" sz="2000" dirty="0"/>
              <a:t> mejore y profundice los estudios de investigación de mercado orientados hacia el crecimiento de países de destino de empresas de EPS.</a:t>
            </a:r>
          </a:p>
          <a:p>
            <a:pPr marL="0" indent="0">
              <a:buNone/>
            </a:pPr>
            <a:endParaRPr lang="es-EC" sz="2000" dirty="0"/>
          </a:p>
          <a:p>
            <a:r>
              <a:rPr lang="es-EC" sz="2000" dirty="0"/>
              <a:t>Plantear un tema de investigación de los montos de inversión que realizan las Asociaciones y del monto sobrante de la utilidad.</a:t>
            </a:r>
          </a:p>
          <a:p>
            <a:pPr marL="0" indent="0">
              <a:buNone/>
            </a:pPr>
            <a:endParaRPr lang="es-EC" sz="2000" dirty="0"/>
          </a:p>
          <a:p>
            <a:r>
              <a:rPr lang="es-EC" sz="2000" dirty="0"/>
              <a:t>Creación de acciones concretas de los pertinentes entes de Estado, que agiliten la formalización de procesos administrativos y de control de empresas de EPS.</a:t>
            </a:r>
          </a:p>
        </p:txBody>
      </p:sp>
    </p:spTree>
    <p:extLst>
      <p:ext uri="{BB962C8B-B14F-4D97-AF65-F5344CB8AC3E}">
        <p14:creationId xmlns:p14="http://schemas.microsoft.com/office/powerpoint/2010/main" val="809869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Antecedentes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6884081"/>
              </p:ext>
            </p:extLst>
          </p:nvPr>
        </p:nvGraphicFramePr>
        <p:xfrm>
          <a:off x="2589213" y="1203158"/>
          <a:ext cx="8915400" cy="51655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8345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Objetivos y metodología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29853" y="1652337"/>
            <a:ext cx="9274759" cy="3368842"/>
          </a:xfrm>
        </p:spPr>
        <p:txBody>
          <a:bodyPr/>
          <a:lstStyle/>
          <a:p>
            <a:r>
              <a:rPr lang="es-EC" dirty="0"/>
              <a:t>Evolución de las exportaciones de cacao en el Ecuador vs exportaciones de cacao Asociaciones provincia de Esmeraldas 2013-2016.</a:t>
            </a:r>
          </a:p>
          <a:p>
            <a:r>
              <a:rPr lang="es-EC" dirty="0"/>
              <a:t>Participación en mercados internacionales por parte de asociaciones cacaoteras provincia Esmeraldas 2013-2016</a:t>
            </a:r>
          </a:p>
          <a:p>
            <a:r>
              <a:rPr lang="es-EC" dirty="0"/>
              <a:t>Confirmar países de destino de asociación cacaoteras </a:t>
            </a:r>
          </a:p>
          <a:p>
            <a:r>
              <a:rPr lang="es-EC" dirty="0"/>
              <a:t>Establecer existencia de significativos beneficios de conformación de sistemas asociativos en provincia de Esmeraldas 2013-2016</a:t>
            </a:r>
          </a:p>
          <a:p>
            <a:r>
              <a:rPr lang="es-EC" dirty="0"/>
              <a:t>Identificar porcentaje aproximado de eficacia de asociaciones cacaoteras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788348130"/>
              </p:ext>
            </p:extLst>
          </p:nvPr>
        </p:nvGraphicFramePr>
        <p:xfrm>
          <a:off x="4694990" y="4523873"/>
          <a:ext cx="3983789" cy="2015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4412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7569217"/>
              </p:ext>
            </p:extLst>
          </p:nvPr>
        </p:nvGraphicFramePr>
        <p:xfrm>
          <a:off x="367765" y="1496795"/>
          <a:ext cx="11544300" cy="50780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1822904" y="215905"/>
            <a:ext cx="8911687" cy="1280890"/>
          </a:xfrm>
        </p:spPr>
        <p:txBody>
          <a:bodyPr/>
          <a:lstStyle/>
          <a:p>
            <a:r>
              <a:rPr lang="es-EC" dirty="0"/>
              <a:t>Estructuras gubernamentales de apoyo al sector cacaotero</a:t>
            </a:r>
          </a:p>
        </p:txBody>
      </p:sp>
    </p:spTree>
    <p:extLst>
      <p:ext uri="{BB962C8B-B14F-4D97-AF65-F5344CB8AC3E}">
        <p14:creationId xmlns:p14="http://schemas.microsoft.com/office/powerpoint/2010/main" val="1499151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 descr="C:\Users\Cristian\AppData\Local\Microsoft\Windows\INetCacheContent.Word\Diapositiva1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364" y="774064"/>
            <a:ext cx="9609436" cy="44608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adroTexto 4"/>
          <p:cNvSpPr txBox="1"/>
          <p:nvPr/>
        </p:nvSpPr>
        <p:spPr>
          <a:xfrm>
            <a:off x="1363364" y="5234939"/>
            <a:ext cx="8786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Fuente: (Ministerio de Agricultura, Ganadería, Acuacultura y Pesca, 2016)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15940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913158" y="1892514"/>
            <a:ext cx="9296136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Análisis cuantitativo y </a:t>
            </a:r>
          </a:p>
          <a:p>
            <a:pPr algn="ctr"/>
            <a:r>
              <a:rPr lang="es-ES" sz="6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cualitativo</a:t>
            </a:r>
            <a:endParaRPr lang="es-ES" sz="66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9301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Comparación de Exportaciones Totales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359003"/>
              </p:ext>
            </p:extLst>
          </p:nvPr>
        </p:nvGraphicFramePr>
        <p:xfrm>
          <a:off x="2342149" y="1905000"/>
          <a:ext cx="8406062" cy="38436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94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233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6811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870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681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37480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Años</a:t>
                      </a:r>
                      <a:endParaRPr lang="es-EC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Exportaciones FOB País (miles de dólares) *</a:t>
                      </a:r>
                      <a:endParaRPr lang="es-EC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% Crecimiento</a:t>
                      </a:r>
                      <a:endParaRPr lang="es-EC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Exportaciones FOB Asociaciones (dólares)</a:t>
                      </a:r>
                      <a:endParaRPr lang="es-EC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% Crecimiento</a:t>
                      </a:r>
                      <a:endParaRPr lang="es-EC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3702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2013</a:t>
                      </a:r>
                      <a:endParaRPr lang="es-EC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 $     433.272,00 </a:t>
                      </a:r>
                      <a:endParaRPr lang="es-EC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es-EC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 $1.062.481,73 </a:t>
                      </a:r>
                      <a:endParaRPr lang="es-EC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 </a:t>
                      </a:r>
                      <a:endParaRPr lang="es-EC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3702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2014</a:t>
                      </a:r>
                      <a:endParaRPr lang="es-EC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 $     587.528,00 </a:t>
                      </a:r>
                      <a:endParaRPr lang="es-EC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36%</a:t>
                      </a:r>
                      <a:endParaRPr lang="es-EC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 $3.600.186,49 </a:t>
                      </a:r>
                      <a:endParaRPr lang="es-EC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239%</a:t>
                      </a:r>
                      <a:endParaRPr lang="es-EC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3702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2015</a:t>
                      </a:r>
                      <a:endParaRPr lang="es-EC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 $     705.415,00 </a:t>
                      </a:r>
                      <a:endParaRPr lang="es-EC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20%</a:t>
                      </a:r>
                      <a:endParaRPr lang="es-EC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 $3.210.224,09 </a:t>
                      </a:r>
                      <a:endParaRPr lang="es-EC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-11%</a:t>
                      </a:r>
                      <a:endParaRPr lang="es-EC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3702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2016</a:t>
                      </a:r>
                      <a:endParaRPr lang="es-EC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 $     721.469,00 </a:t>
                      </a:r>
                      <a:endParaRPr lang="es-EC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2%</a:t>
                      </a:r>
                      <a:endParaRPr lang="es-EC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 $4.772.039,80 </a:t>
                      </a:r>
                      <a:endParaRPr lang="es-EC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49%</a:t>
                      </a:r>
                      <a:endParaRPr lang="es-EC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3702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2017</a:t>
                      </a:r>
                      <a:endParaRPr lang="es-EC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 $     792.355,00 </a:t>
                      </a:r>
                      <a:endParaRPr lang="es-EC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10%</a:t>
                      </a:r>
                      <a:endParaRPr lang="es-EC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 $5.845.910,98 </a:t>
                      </a:r>
                      <a:endParaRPr lang="es-EC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23%</a:t>
                      </a:r>
                      <a:endParaRPr lang="es-EC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370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es-EC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Promedio</a:t>
                      </a:r>
                      <a:endParaRPr lang="es-EC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17%</a:t>
                      </a:r>
                      <a:endParaRPr lang="es-EC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es-EC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75%</a:t>
                      </a:r>
                      <a:endParaRPr lang="es-EC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2256042" y="5442364"/>
            <a:ext cx="254435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EC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Elaborado por: Autores</a:t>
            </a:r>
            <a:endParaRPr lang="es-EC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271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xmlns="" id="{61AB10AF-8FE7-486B-8D07-3A71B29C36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3304703"/>
              </p:ext>
            </p:extLst>
          </p:nvPr>
        </p:nvGraphicFramePr>
        <p:xfrm>
          <a:off x="2181726" y="930440"/>
          <a:ext cx="7972925" cy="4989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ángulo redondeado 4"/>
          <p:cNvSpPr/>
          <p:nvPr/>
        </p:nvSpPr>
        <p:spPr>
          <a:xfrm>
            <a:off x="10587789" y="2646947"/>
            <a:ext cx="1219200" cy="126732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dirty="0"/>
              <a:t>r1: 0,95</a:t>
            </a:r>
          </a:p>
          <a:p>
            <a:pPr algn="ctr"/>
            <a:r>
              <a:rPr lang="es-EC" dirty="0"/>
              <a:t>r2: 0,94</a:t>
            </a:r>
          </a:p>
        </p:txBody>
      </p:sp>
    </p:spTree>
    <p:extLst>
      <p:ext uri="{BB962C8B-B14F-4D97-AF65-F5344CB8AC3E}">
        <p14:creationId xmlns:p14="http://schemas.microsoft.com/office/powerpoint/2010/main" val="2077581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dirty="0"/>
              <a:t>Participación en el mercado de las Asociaciones</a:t>
            </a:r>
          </a:p>
        </p:txBody>
      </p:sp>
      <p:graphicFrame>
        <p:nvGraphicFramePr>
          <p:cNvPr id="4" name="Marcador de contenido 26">
            <a:extLst>
              <a:ext uri="{FF2B5EF4-FFF2-40B4-BE49-F238E27FC236}">
                <a16:creationId xmlns:a16="http://schemas.microsoft.com/office/drawing/2014/main" xmlns="" id="{C4DC46FE-D548-4442-A2CB-24C992C0F2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2866869"/>
              </p:ext>
            </p:extLst>
          </p:nvPr>
        </p:nvGraphicFramePr>
        <p:xfrm>
          <a:off x="2458453" y="2069432"/>
          <a:ext cx="8867274" cy="4540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uadro de texto 14"/>
          <p:cNvSpPr txBox="1">
            <a:spLocks/>
          </p:cNvSpPr>
          <p:nvPr/>
        </p:nvSpPr>
        <p:spPr>
          <a:xfrm>
            <a:off x="4773612" y="3899217"/>
            <a:ext cx="1312708" cy="63594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EC" sz="20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96%</a:t>
            </a:r>
            <a:endParaRPr lang="es-ES" sz="200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uadro de texto 15"/>
          <p:cNvSpPr txBox="1">
            <a:spLocks/>
          </p:cNvSpPr>
          <p:nvPr/>
        </p:nvSpPr>
        <p:spPr>
          <a:xfrm>
            <a:off x="4834571" y="4812982"/>
            <a:ext cx="920855" cy="52736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EC" sz="20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4%</a:t>
            </a:r>
            <a:endParaRPr lang="es-ES" sz="200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uadro de texto 16"/>
          <p:cNvSpPr txBox="1">
            <a:spLocks/>
          </p:cNvSpPr>
          <p:nvPr/>
        </p:nvSpPr>
        <p:spPr>
          <a:xfrm>
            <a:off x="6257326" y="3158599"/>
            <a:ext cx="1208622" cy="52736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EC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88%</a:t>
            </a:r>
            <a:endParaRPr lang="es-ES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uadro de texto 17"/>
          <p:cNvSpPr txBox="1">
            <a:spLocks/>
          </p:cNvSpPr>
          <p:nvPr/>
        </p:nvSpPr>
        <p:spPr>
          <a:xfrm>
            <a:off x="6208523" y="4801822"/>
            <a:ext cx="1141272" cy="52736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EC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12%</a:t>
            </a:r>
            <a:endParaRPr lang="es-ES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uadro de texto 18"/>
          <p:cNvSpPr txBox="1">
            <a:spLocks/>
          </p:cNvSpPr>
          <p:nvPr/>
        </p:nvSpPr>
        <p:spPr>
          <a:xfrm>
            <a:off x="7717638" y="3520914"/>
            <a:ext cx="1043309" cy="52736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EC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89%</a:t>
            </a:r>
            <a:endParaRPr lang="es-ES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uadro de texto 19"/>
          <p:cNvSpPr txBox="1">
            <a:spLocks/>
          </p:cNvSpPr>
          <p:nvPr/>
        </p:nvSpPr>
        <p:spPr>
          <a:xfrm>
            <a:off x="7710787" y="4812982"/>
            <a:ext cx="1122904" cy="52736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EC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11%</a:t>
            </a:r>
            <a:endParaRPr lang="es-ES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uadro de texto 20"/>
          <p:cNvSpPr txBox="1">
            <a:spLocks/>
          </p:cNvSpPr>
          <p:nvPr/>
        </p:nvSpPr>
        <p:spPr>
          <a:xfrm>
            <a:off x="9198404" y="3596756"/>
            <a:ext cx="1168212" cy="60492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EC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81%</a:t>
            </a:r>
            <a:endParaRPr lang="es-ES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uadro de texto 21"/>
          <p:cNvSpPr txBox="1">
            <a:spLocks/>
          </p:cNvSpPr>
          <p:nvPr/>
        </p:nvSpPr>
        <p:spPr>
          <a:xfrm>
            <a:off x="9098287" y="4812982"/>
            <a:ext cx="1141272" cy="52736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EC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19%</a:t>
            </a:r>
            <a:endParaRPr lang="es-ES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uadro de texto 22"/>
          <p:cNvSpPr txBox="1">
            <a:spLocks/>
          </p:cNvSpPr>
          <p:nvPr/>
        </p:nvSpPr>
        <p:spPr>
          <a:xfrm>
            <a:off x="10609286" y="3520915"/>
            <a:ext cx="1229439" cy="52736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EC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72%</a:t>
            </a:r>
            <a:endParaRPr lang="es-ES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uadro de texto 23"/>
          <p:cNvSpPr txBox="1">
            <a:spLocks/>
          </p:cNvSpPr>
          <p:nvPr/>
        </p:nvSpPr>
        <p:spPr>
          <a:xfrm>
            <a:off x="10623711" y="4801823"/>
            <a:ext cx="1086168" cy="52736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EC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28%</a:t>
            </a:r>
            <a:endParaRPr lang="es-ES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365564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194</TotalTime>
  <Words>822</Words>
  <Application>Microsoft Office PowerPoint</Application>
  <PresentationFormat>Personalizado</PresentationFormat>
  <Paragraphs>144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Espiral</vt:lpstr>
      <vt:lpstr>Ingeniería en Comercio Exterior y Negociación Internacional</vt:lpstr>
      <vt:lpstr>Antecedentes</vt:lpstr>
      <vt:lpstr>Objetivos y metodología</vt:lpstr>
      <vt:lpstr>Estructuras gubernamentales de apoyo al sector cacaotero</vt:lpstr>
      <vt:lpstr>Presentación de PowerPoint</vt:lpstr>
      <vt:lpstr>Presentación de PowerPoint</vt:lpstr>
      <vt:lpstr>Comparación de Exportaciones Totales</vt:lpstr>
      <vt:lpstr>Presentación de PowerPoint</vt:lpstr>
      <vt:lpstr>Participación en el mercado de las Asociaciones</vt:lpstr>
      <vt:lpstr>Destino de exportaciones asociaciones</vt:lpstr>
      <vt:lpstr>Beneficios para socios comerciales de asociaciones</vt:lpstr>
      <vt:lpstr>Presentación de PowerPoint</vt:lpstr>
      <vt:lpstr>Cumplimiento de Planificación Estratégica de Asociaciones</vt:lpstr>
      <vt:lpstr>Presentación de PowerPoint</vt:lpstr>
      <vt:lpstr>Conclusiones</vt:lpstr>
      <vt:lpstr>Presentación de PowerPoint</vt:lpstr>
      <vt:lpstr>Recomendaciones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Ingeniería en Comercio Exterior y Negociación Internacional</dc:title>
  <dc:creator>USER PC</dc:creator>
  <cp:lastModifiedBy>MonsePortatil</cp:lastModifiedBy>
  <cp:revision>16</cp:revision>
  <dcterms:created xsi:type="dcterms:W3CDTF">2017-01-25T00:12:34Z</dcterms:created>
  <dcterms:modified xsi:type="dcterms:W3CDTF">2017-02-01T19:41:58Z</dcterms:modified>
</cp:coreProperties>
</file>