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34"/>
  </p:notesMasterIdLst>
  <p:sldIdLst>
    <p:sldId id="257" r:id="rId2"/>
    <p:sldId id="259" r:id="rId3"/>
    <p:sldId id="318" r:id="rId4"/>
    <p:sldId id="345" r:id="rId5"/>
    <p:sldId id="346" r:id="rId6"/>
    <p:sldId id="319" r:id="rId7"/>
    <p:sldId id="336" r:id="rId8"/>
    <p:sldId id="342" r:id="rId9"/>
    <p:sldId id="344" r:id="rId10"/>
    <p:sldId id="260" r:id="rId11"/>
    <p:sldId id="261" r:id="rId12"/>
    <p:sldId id="320" r:id="rId13"/>
    <p:sldId id="262" r:id="rId14"/>
    <p:sldId id="321" r:id="rId15"/>
    <p:sldId id="338" r:id="rId16"/>
    <p:sldId id="339" r:id="rId17"/>
    <p:sldId id="340" r:id="rId18"/>
    <p:sldId id="341" r:id="rId19"/>
    <p:sldId id="267" r:id="rId20"/>
    <p:sldId id="270" r:id="rId21"/>
    <p:sldId id="326" r:id="rId22"/>
    <p:sldId id="327" r:id="rId23"/>
    <p:sldId id="328" r:id="rId24"/>
    <p:sldId id="332" r:id="rId25"/>
    <p:sldId id="330" r:id="rId26"/>
    <p:sldId id="334" r:id="rId27"/>
    <p:sldId id="333" r:id="rId28"/>
    <p:sldId id="287" r:id="rId29"/>
    <p:sldId id="304" r:id="rId30"/>
    <p:sldId id="305" r:id="rId31"/>
    <p:sldId id="343" r:id="rId32"/>
    <p:sldId id="288" r:id="rId33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FA2"/>
    <a:srgbClr val="F9F9F9"/>
    <a:srgbClr val="FFCC66"/>
    <a:srgbClr val="FFFF99"/>
    <a:srgbClr val="FF9900"/>
    <a:srgbClr val="996633"/>
    <a:srgbClr val="CC66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086" y="138"/>
      </p:cViewPr>
      <p:guideLst>
        <p:guide orient="horz" pos="4319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1"/>
              <c:layout>
                <c:manualLayout>
                  <c:x val="-6.8662509721142094E-3"/>
                  <c:y val="5.032238022481028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Hoja4!$D$3:$E$3</c:f>
              <c:strCache>
                <c:ptCount val="2"/>
                <c:pt idx="0">
                  <c:v>GAD´S</c:v>
                </c:pt>
                <c:pt idx="1">
                  <c:v>APROVECHAMIENTO RSU</c:v>
                </c:pt>
              </c:strCache>
            </c:strRef>
          </c:cat>
          <c:val>
            <c:numRef>
              <c:f>Hoja4!$D$4:$E$4</c:f>
              <c:numCache>
                <c:formatCode>General</c:formatCode>
                <c:ptCount val="2"/>
                <c:pt idx="0">
                  <c:v>221</c:v>
                </c:pt>
                <c:pt idx="1">
                  <c:v>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00031488"/>
        <c:axId val="21349504"/>
      </c:barChart>
      <c:catAx>
        <c:axId val="10003148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  <a:latin typeface="Calibri" panose="020F0502020204030204" pitchFamily="34" charset="0"/>
              </a:defRPr>
            </a:pPr>
            <a:endParaRPr lang="es-ES"/>
          </a:p>
        </c:txPr>
        <c:crossAx val="21349504"/>
        <c:crosses val="autoZero"/>
        <c:auto val="1"/>
        <c:lblAlgn val="ctr"/>
        <c:lblOffset val="100"/>
        <c:noMultiLvlLbl val="0"/>
      </c:catAx>
      <c:valAx>
        <c:axId val="21349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bg1"/>
                </a:solidFill>
                <a:latin typeface="Calibri" panose="020F0502020204030204" pitchFamily="34" charset="0"/>
              </a:defRPr>
            </a:pPr>
            <a:endParaRPr lang="es-ES"/>
          </a:p>
        </c:txPr>
        <c:crossAx val="10003148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>
              <a:solidFill>
                <a:schemeClr val="bg1"/>
              </a:solidFill>
              <a:latin typeface="Calibri" panose="020F0502020204030204" pitchFamily="34" charset="0"/>
            </a:defRPr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23CCE-CAE3-4F1E-9C0B-E5460634D640}" type="datetimeFigureOut">
              <a:rPr lang="es-EC" smtClean="0"/>
              <a:t>25/02/2016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0C4F6-C08E-49A4-AF0E-9203D535B79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89910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C4F6-C08E-49A4-AF0E-9203D535B792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24006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452C7-61BD-46FB-BACC-F473BB3A0534}" type="slidenum">
              <a:rPr lang="es-EC" smtClean="0"/>
              <a:t>13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57465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C4F6-C08E-49A4-AF0E-9203D535B792}" type="slidenum">
              <a:rPr lang="es-EC" smtClean="0"/>
              <a:t>26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49467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C4F6-C08E-49A4-AF0E-9203D535B792}" type="slidenum">
              <a:rPr lang="es-EC" smtClean="0"/>
              <a:t>28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7293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6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sz="1400" dirty="0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s-ES" sz="1400" dirty="0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sz="1400" dirty="0"/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s-ES" sz="1400" dirty="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pic>
        <p:nvPicPr>
          <p:cNvPr id="17457" name="Picture 49" descr="LOGO ESPE ORIGINAL cop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1875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9115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EA6910-7EF3-4425-AF57-7659EEA513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765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373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6161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110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954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325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585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3982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7249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dirty="0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dirty="0"/>
          </a:p>
        </p:txBody>
      </p:sp>
      <p:pic>
        <p:nvPicPr>
          <p:cNvPr id="1050" name="Picture 26" descr="LOGO ESPE ORIGINAL copi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2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7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8.png"/><Relationship Id="rId7" Type="http://schemas.openxmlformats.org/officeDocument/2006/relationships/image" Target="../media/image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1140805" y="1019127"/>
            <a:ext cx="7751675" cy="457011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C" sz="28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</a:rPr>
              <a:t>UNIVERSIDAD </a:t>
            </a:r>
            <a:r>
              <a:rPr lang="es-EC" sz="2800" i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</a:rPr>
              <a:t>DE LAS FUERZAS ARMADAS  </a:t>
            </a:r>
            <a:r>
              <a:rPr lang="es-EC" sz="28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</a:rPr>
              <a:t>- </a:t>
            </a:r>
            <a:r>
              <a:rPr lang="es-EC" sz="28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</a:rPr>
              <a:t>ESPE</a:t>
            </a:r>
            <a:endParaRPr lang="es-EC" sz="2800" i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/>
            </a:endParaRPr>
          </a:p>
          <a:p>
            <a:pPr algn="ctr"/>
            <a:endParaRPr lang="es-EC" sz="700" i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/>
            </a:endParaRPr>
          </a:p>
          <a:p>
            <a:pPr algn="ctr"/>
            <a:r>
              <a:rPr lang="es-EC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</a:rPr>
              <a:t>MAESTRÍA EN SISTEMAS DE GESTIÓN AMBIENTAL</a:t>
            </a:r>
            <a:endParaRPr sz="2000" i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s-EC" sz="700" i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/>
            </a:endParaRPr>
          </a:p>
          <a:p>
            <a:pPr algn="ctr"/>
            <a:endParaRPr lang="es-EC" sz="2000" i="1" u="sng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/>
            </a:endParaRPr>
          </a:p>
          <a:p>
            <a:pPr algn="ctr"/>
            <a:endParaRPr lang="es-EC" sz="2000" i="1" u="sng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/>
            </a:endParaRPr>
          </a:p>
          <a:p>
            <a:pPr algn="just"/>
            <a:r>
              <a:rPr lang="es-EC" b="1" dirty="0"/>
              <a:t>ANÁLISIS DE LA CALIDAD DEL ABONO ORGÁNICO PRODUCIDO POR EL GAD DE BAÑOS A TRAVÉS DE PRUEBAS FISICOQUÍMICAS Y MICROBIOLÓGICAS MEDIANTE LA DETERMINACIÓN DE LA PRESENCIA DE </a:t>
            </a:r>
            <a:r>
              <a:rPr lang="es-EC" b="1" i="1" dirty="0"/>
              <a:t>Salmonella</a:t>
            </a:r>
            <a:r>
              <a:rPr lang="es-EC" b="1" dirty="0"/>
              <a:t> </a:t>
            </a:r>
            <a:r>
              <a:rPr lang="es-EC" b="1" dirty="0" err="1"/>
              <a:t>sp</a:t>
            </a:r>
            <a:r>
              <a:rPr lang="es-EC" b="1" dirty="0"/>
              <a:t>., </a:t>
            </a:r>
            <a:r>
              <a:rPr lang="es-EC" b="1" i="1" dirty="0" err="1"/>
              <a:t>Shigella</a:t>
            </a:r>
            <a:r>
              <a:rPr lang="es-EC" b="1" dirty="0"/>
              <a:t> </a:t>
            </a:r>
            <a:r>
              <a:rPr lang="es-EC" b="1" dirty="0" err="1"/>
              <a:t>sp</a:t>
            </a:r>
            <a:r>
              <a:rPr lang="es-EC" b="1" dirty="0"/>
              <a:t>. y </a:t>
            </a:r>
            <a:r>
              <a:rPr lang="es-EC" b="1" i="1" dirty="0" err="1"/>
              <a:t>Escherichia</a:t>
            </a:r>
            <a:r>
              <a:rPr lang="es-EC" b="1" i="1" dirty="0"/>
              <a:t> </a:t>
            </a:r>
            <a:r>
              <a:rPr lang="es-EC" b="1" i="1" dirty="0" err="1"/>
              <a:t>coli</a:t>
            </a:r>
            <a:r>
              <a:rPr lang="es-EC" b="1" dirty="0"/>
              <a:t>, EN BASE A NORMATIVA INTERNACIONAL, CON EL FIN DE SUGERIR PARÁMETROS DE CONTROL EN ECUADOR.</a:t>
            </a:r>
            <a:endParaRPr lang="es-EC" dirty="0"/>
          </a:p>
          <a:p>
            <a:pPr algn="ctr"/>
            <a:endParaRPr lang="es-EC" sz="2000" i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/>
            </a:endParaRPr>
          </a:p>
          <a:p>
            <a:pPr algn="ctr"/>
            <a:r>
              <a:rPr lang="es-EC" sz="20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orbel"/>
              </a:rPr>
              <a:t>Jaime Serpa</a:t>
            </a:r>
            <a:endParaRPr lang="es-EC" sz="2000" i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Corbel"/>
            </a:endParaRPr>
          </a:p>
          <a:p>
            <a:pPr algn="ctr"/>
            <a:endParaRPr lang="es-EC" sz="1100" i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Corbel"/>
            </a:endParaRPr>
          </a:p>
          <a:p>
            <a:pPr algn="ctr"/>
            <a:r>
              <a:rPr lang="es-EC" sz="20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orbel"/>
              </a:rPr>
              <a:t>Febrero -2016 </a:t>
            </a:r>
          </a:p>
          <a:p>
            <a:pPr algn="ctr"/>
            <a:endParaRPr lang="es-EC" sz="2000" i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Corbel"/>
            </a:endParaRPr>
          </a:p>
          <a:p>
            <a:pPr algn="ctr"/>
            <a:endParaRPr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228357" y="116632"/>
            <a:ext cx="3047499" cy="85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http://1.bp.blogspot.com/-VtSXCfQb26s/U40w61shS2I/AAAAAAAABr0/UW2xOTYPmak/s1600/ciencias+milita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3748"/>
            <a:ext cx="2101800" cy="77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37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Imagen 40" descr="Descripción: E:\FOTOS TESIS\IMG_3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11" y="1691154"/>
            <a:ext cx="2448272" cy="281796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Imagen 38" descr="Descripción: E:\FOTOS TESIS\IMG_29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552" y="1691154"/>
            <a:ext cx="2433811" cy="28179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Imagen 39" descr="Descripción: E:\FOTOS TESIS\IMG_3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27" y="1691154"/>
            <a:ext cx="2645005" cy="28179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 Título"/>
          <p:cNvSpPr txBox="1">
            <a:spLocks/>
          </p:cNvSpPr>
          <p:nvPr/>
        </p:nvSpPr>
        <p:spPr>
          <a:xfrm>
            <a:off x="-1" y="241300"/>
            <a:ext cx="3635897" cy="501746"/>
          </a:xfrm>
          <a:prstGeom prst="round1Rect">
            <a:avLst>
              <a:gd name="adj" fmla="val 31753"/>
            </a:avLst>
          </a:prstGeom>
          <a:solidFill>
            <a:schemeClr val="accent2">
              <a:lumMod val="75000"/>
            </a:schemeClr>
          </a:solidFill>
          <a:ln w="38100">
            <a:noFill/>
          </a:ln>
          <a:effectLst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indent="0" algn="ctr">
              <a:lnSpc>
                <a:spcPct val="90000"/>
              </a:lnSpc>
              <a:defRPr sz="14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" sz="2200" dirty="0"/>
              <a:t>MATERIALES Y MÉTODOS</a:t>
            </a:r>
            <a:endParaRPr lang="es-EC" sz="22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553020" y="176218"/>
            <a:ext cx="352748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C"/>
            </a:defPPr>
            <a:lvl1pPr algn="ctr">
              <a:defRPr sz="3200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algn="r"/>
            <a:r>
              <a:rPr lang="es-EC" sz="1600" dirty="0" smtClean="0"/>
              <a:t>PRUEBAS DE CAMPO</a:t>
            </a:r>
            <a:endParaRPr lang="es-EC" sz="1600" dirty="0"/>
          </a:p>
        </p:txBody>
      </p:sp>
      <p:sp>
        <p:nvSpPr>
          <p:cNvPr id="19" name="1 Título"/>
          <p:cNvSpPr txBox="1">
            <a:spLocks/>
          </p:cNvSpPr>
          <p:nvPr/>
        </p:nvSpPr>
        <p:spPr>
          <a:xfrm flipH="1">
            <a:off x="715678" y="1077492"/>
            <a:ext cx="1424106" cy="351288"/>
          </a:xfrm>
          <a:prstGeom prst="round1Rect">
            <a:avLst>
              <a:gd name="adj" fmla="val 50000"/>
            </a:avLst>
          </a:prstGeom>
          <a:solidFill>
            <a:srgbClr val="C08E10"/>
          </a:solidFill>
          <a:ln>
            <a:noFill/>
          </a:ln>
          <a:effectLst>
            <a:glow rad="50800">
              <a:sysClr val="window" lastClr="FFFFFF">
                <a:alpha val="97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24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C" sz="1800" dirty="0"/>
              <a:t>MUESTREO:</a:t>
            </a:r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2152485" y="1077492"/>
            <a:ext cx="6336412" cy="351288"/>
          </a:xfrm>
          <a:prstGeom prst="round1Rect">
            <a:avLst>
              <a:gd name="adj" fmla="val 50000"/>
            </a:avLst>
          </a:prstGeom>
          <a:solidFill>
            <a:srgbClr val="749052"/>
          </a:solidFill>
          <a:ln w="38100">
            <a:noFill/>
          </a:ln>
          <a:effectLst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indent="0" algn="ctr">
              <a:lnSpc>
                <a:spcPct val="90000"/>
              </a:lnSpc>
              <a:defRPr sz="14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C" sz="1800" dirty="0" smtClean="0"/>
              <a:t>GAD MUNICIPAL DE BAÑOS DE AGUA SANTA-TUNGURAHUA</a:t>
            </a:r>
            <a:endParaRPr lang="es-EC" sz="1800" dirty="0"/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 flipH="1">
            <a:off x="1725393" y="4805904"/>
            <a:ext cx="1424106" cy="351288"/>
          </a:xfrm>
          <a:prstGeom prst="round1Rect">
            <a:avLst>
              <a:gd name="adj" fmla="val 50000"/>
            </a:avLst>
          </a:prstGeom>
          <a:solidFill>
            <a:srgbClr val="C08E10"/>
          </a:solidFill>
          <a:ln>
            <a:noFill/>
          </a:ln>
          <a:effectLst>
            <a:glow rad="50800">
              <a:sysClr val="window" lastClr="FFFFFF">
                <a:alpha val="97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24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C" sz="1800" dirty="0" smtClean="0"/>
              <a:t>MUESTRAS:</a:t>
            </a:r>
            <a:endParaRPr lang="es-EC" sz="1800" dirty="0"/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3162200" y="4805904"/>
            <a:ext cx="4410328" cy="351288"/>
          </a:xfrm>
          <a:prstGeom prst="round1Rect">
            <a:avLst>
              <a:gd name="adj" fmla="val 50000"/>
            </a:avLst>
          </a:prstGeom>
          <a:solidFill>
            <a:srgbClr val="749052"/>
          </a:solidFill>
          <a:ln w="38100">
            <a:noFill/>
          </a:ln>
          <a:effectLst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indent="0" algn="ctr">
              <a:lnSpc>
                <a:spcPct val="90000"/>
              </a:lnSpc>
              <a:defRPr sz="14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C" sz="1800" dirty="0" smtClean="0"/>
              <a:t>MICROBIOLÓGICO / FISICOQUÍMICO</a:t>
            </a:r>
            <a:endParaRPr lang="es-EC" sz="1800" dirty="0"/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 flipH="1">
            <a:off x="1691680" y="5445224"/>
            <a:ext cx="3857849" cy="351288"/>
          </a:xfrm>
          <a:prstGeom prst="round1Rect">
            <a:avLst>
              <a:gd name="adj" fmla="val 50000"/>
            </a:avLst>
          </a:prstGeom>
          <a:solidFill>
            <a:srgbClr val="C08E10"/>
          </a:solidFill>
          <a:ln>
            <a:noFill/>
          </a:ln>
          <a:effectLst>
            <a:glow rad="50800">
              <a:sysClr val="window" lastClr="FFFFFF">
                <a:alpha val="97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24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C" sz="1800" dirty="0" smtClean="0"/>
              <a:t>MUESTREO SIMPLE ALEATORIZADO:</a:t>
            </a:r>
            <a:endParaRPr lang="es-EC" sz="1800" dirty="0"/>
          </a:p>
        </p:txBody>
      </p:sp>
      <p:sp>
        <p:nvSpPr>
          <p:cNvPr id="24" name="1 Título"/>
          <p:cNvSpPr txBox="1">
            <a:spLocks/>
          </p:cNvSpPr>
          <p:nvPr/>
        </p:nvSpPr>
        <p:spPr>
          <a:xfrm>
            <a:off x="5554455" y="5445224"/>
            <a:ext cx="2005373" cy="351288"/>
          </a:xfrm>
          <a:prstGeom prst="round1Rect">
            <a:avLst>
              <a:gd name="adj" fmla="val 50000"/>
            </a:avLst>
          </a:prstGeom>
          <a:solidFill>
            <a:srgbClr val="749052"/>
          </a:solidFill>
          <a:ln w="38100">
            <a:noFill/>
          </a:ln>
          <a:effectLst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indent="0" algn="ctr">
              <a:lnSpc>
                <a:spcPct val="90000"/>
              </a:lnSpc>
              <a:defRPr sz="14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C" sz="1800" dirty="0"/>
              <a:t>INEN 220, 2013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734631" y="5960534"/>
            <a:ext cx="2255411" cy="63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55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734631" y="5960534"/>
            <a:ext cx="2255411" cy="63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7173 CuadroTexto"/>
          <p:cNvSpPr txBox="1"/>
          <p:nvPr/>
        </p:nvSpPr>
        <p:spPr>
          <a:xfrm>
            <a:off x="107504" y="6381328"/>
            <a:ext cx="190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INEN, 1996.</a:t>
            </a:r>
            <a:endParaRPr lang="es-EC" dirty="0"/>
          </a:p>
        </p:txBody>
      </p:sp>
      <p:pic>
        <p:nvPicPr>
          <p:cNvPr id="13314" name="Picture 2" descr="F:\FOTOS TESIS\IMG_3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059" y="1015504"/>
            <a:ext cx="2232248" cy="211054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F:\FOTOS TESIS\IMG_30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408" y="1015504"/>
            <a:ext cx="2110544" cy="211054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F:\FOTOS TESIS\IMG_31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059" y="3789040"/>
            <a:ext cx="2232248" cy="179422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F:\FOTOS TESIS\IMG_359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14386" r="53184" b="12713"/>
          <a:stretch/>
        </p:blipFill>
        <p:spPr bwMode="auto">
          <a:xfrm rot="16200000">
            <a:off x="6095133" y="3472281"/>
            <a:ext cx="1152127" cy="308178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-1" y="176218"/>
            <a:ext cx="4932041" cy="660494"/>
          </a:xfrm>
          <a:prstGeom prst="round1Rect">
            <a:avLst>
              <a:gd name="adj" fmla="val 31753"/>
            </a:avLst>
          </a:prstGeom>
          <a:solidFill>
            <a:schemeClr val="accent2">
              <a:lumMod val="75000"/>
            </a:schemeClr>
          </a:solidFill>
          <a:ln w="38100">
            <a:noFill/>
          </a:ln>
          <a:effectLst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indent="0" algn="ctr">
              <a:lnSpc>
                <a:spcPct val="90000"/>
              </a:lnSpc>
              <a:defRPr sz="14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marL="88900" lvl="5" algn="just"/>
            <a:r>
              <a:rPr lang="es-ES" sz="1800" dirty="0" smtClean="0"/>
              <a:t>ANÁLISIS DE LABORATORIO MICROBIOLÓGICO de </a:t>
            </a:r>
            <a:r>
              <a:rPr lang="es-EC" sz="1800" i="1" dirty="0" err="1" smtClean="0"/>
              <a:t>Escherichia</a:t>
            </a:r>
            <a:r>
              <a:rPr lang="es-EC" sz="1800" i="1" dirty="0" smtClean="0"/>
              <a:t> </a:t>
            </a:r>
            <a:r>
              <a:rPr lang="es-EC" sz="1800" i="1" dirty="0" err="1" smtClean="0"/>
              <a:t>coli</a:t>
            </a:r>
            <a:r>
              <a:rPr lang="es-ES" sz="1800" dirty="0" smtClean="0"/>
              <a:t>, </a:t>
            </a:r>
            <a:r>
              <a:rPr lang="es-ES" sz="1800" i="1" dirty="0" err="1"/>
              <a:t>S</a:t>
            </a:r>
            <a:r>
              <a:rPr lang="es-ES" sz="1800" i="1" dirty="0" err="1" smtClean="0"/>
              <a:t>higela</a:t>
            </a:r>
            <a:r>
              <a:rPr lang="es-ES" sz="1800" dirty="0" smtClean="0"/>
              <a:t> </a:t>
            </a:r>
            <a:r>
              <a:rPr lang="es-ES" sz="1800" dirty="0" err="1" smtClean="0"/>
              <a:t>sp</a:t>
            </a:r>
            <a:r>
              <a:rPr lang="es-ES" sz="1800" dirty="0" smtClean="0"/>
              <a:t>, </a:t>
            </a:r>
            <a:r>
              <a:rPr lang="es-ES" sz="1800" i="1" dirty="0" smtClean="0"/>
              <a:t>Salmonella</a:t>
            </a:r>
            <a:r>
              <a:rPr lang="es-ES" sz="1800" dirty="0" smtClean="0"/>
              <a:t> </a:t>
            </a:r>
            <a:r>
              <a:rPr lang="es-ES" sz="1800" dirty="0" err="1" smtClean="0"/>
              <a:t>sp</a:t>
            </a:r>
            <a:r>
              <a:rPr lang="es-ES" sz="1800" dirty="0" smtClean="0"/>
              <a:t>.</a:t>
            </a:r>
            <a:endParaRPr lang="es-ES" sz="18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553020" y="176218"/>
            <a:ext cx="352748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C"/>
            </a:defPPr>
            <a:lvl1pPr algn="ctr">
              <a:defRPr sz="3200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algn="r"/>
            <a:r>
              <a:rPr lang="es-EC" sz="1600" dirty="0" smtClean="0"/>
              <a:t>PRUEBAS DE LABORATORIO</a:t>
            </a:r>
            <a:endParaRPr lang="es-EC" sz="1600" dirty="0"/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1058168" y="3126048"/>
            <a:ext cx="3081784" cy="486745"/>
          </a:xfrm>
          <a:prstGeom prst="round2SameRect">
            <a:avLst>
              <a:gd name="adj1" fmla="val 0"/>
              <a:gd name="adj2" fmla="val 36528"/>
            </a:avLst>
          </a:prstGeom>
          <a:solidFill>
            <a:srgbClr val="2C778C"/>
          </a:solidFill>
          <a:ln w="38100">
            <a:solidFill>
              <a:schemeClr val="accent5">
                <a:lumMod val="50000"/>
              </a:schemeClr>
            </a:solidFill>
          </a:ln>
          <a:effectLst>
            <a:glow rad="762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9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 fontAlgn="base"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600" dirty="0" smtClean="0"/>
              <a:t>PRE ENRIQUECIMIENTO</a:t>
            </a:r>
            <a:endParaRPr lang="es-EC" sz="1600" dirty="0"/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5090616" y="3158279"/>
            <a:ext cx="3081784" cy="486745"/>
          </a:xfrm>
          <a:prstGeom prst="round2SameRect">
            <a:avLst>
              <a:gd name="adj1" fmla="val 0"/>
              <a:gd name="adj2" fmla="val 36528"/>
            </a:avLst>
          </a:prstGeom>
          <a:solidFill>
            <a:srgbClr val="2C778C"/>
          </a:solidFill>
          <a:ln w="38100">
            <a:solidFill>
              <a:schemeClr val="accent5">
                <a:lumMod val="50000"/>
              </a:schemeClr>
            </a:solidFill>
          </a:ln>
          <a:effectLst>
            <a:glow rad="762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9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 fontAlgn="base"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600" dirty="0" smtClean="0"/>
              <a:t>ENRIQUECIMIENTO SELECTIVO</a:t>
            </a:r>
            <a:endParaRPr lang="es-EC" sz="1600" dirty="0"/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1058168" y="5606551"/>
            <a:ext cx="3081784" cy="486745"/>
          </a:xfrm>
          <a:prstGeom prst="round2SameRect">
            <a:avLst>
              <a:gd name="adj1" fmla="val 0"/>
              <a:gd name="adj2" fmla="val 36528"/>
            </a:avLst>
          </a:prstGeom>
          <a:solidFill>
            <a:srgbClr val="2C778C"/>
          </a:solidFill>
          <a:ln w="38100">
            <a:solidFill>
              <a:schemeClr val="accent5">
                <a:lumMod val="50000"/>
              </a:schemeClr>
            </a:solidFill>
          </a:ln>
          <a:effectLst>
            <a:glow rad="762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9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 fontAlgn="base"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600" dirty="0" smtClean="0"/>
              <a:t>SIEMBRA EN MEDIO SELECTIVO</a:t>
            </a:r>
            <a:endParaRPr lang="es-EC" sz="1600" dirty="0"/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5130304" y="5586233"/>
            <a:ext cx="3081784" cy="486745"/>
          </a:xfrm>
          <a:prstGeom prst="round2SameRect">
            <a:avLst>
              <a:gd name="adj1" fmla="val 0"/>
              <a:gd name="adj2" fmla="val 36528"/>
            </a:avLst>
          </a:prstGeom>
          <a:solidFill>
            <a:srgbClr val="2C778C"/>
          </a:solidFill>
          <a:ln w="38100">
            <a:solidFill>
              <a:schemeClr val="accent5">
                <a:lumMod val="50000"/>
              </a:schemeClr>
            </a:solidFill>
          </a:ln>
          <a:effectLst>
            <a:glow rad="762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9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 fontAlgn="base"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600" dirty="0" smtClean="0"/>
              <a:t>SIEMBRA EN MEDIO NUTRITIVO</a:t>
            </a:r>
            <a:endParaRPr lang="es-EC" sz="1600" dirty="0"/>
          </a:p>
        </p:txBody>
      </p:sp>
      <p:sp>
        <p:nvSpPr>
          <p:cNvPr id="2" name="1 Flecha derecha"/>
          <p:cNvSpPr/>
          <p:nvPr/>
        </p:nvSpPr>
        <p:spPr>
          <a:xfrm>
            <a:off x="4139952" y="1988840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3 Flecha izquierda"/>
          <p:cNvSpPr/>
          <p:nvPr/>
        </p:nvSpPr>
        <p:spPr>
          <a:xfrm rot="10800000">
            <a:off x="3995936" y="4437110"/>
            <a:ext cx="792088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923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734631" y="5960534"/>
            <a:ext cx="2255411" cy="63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1 Título"/>
          <p:cNvSpPr txBox="1">
            <a:spLocks/>
          </p:cNvSpPr>
          <p:nvPr/>
        </p:nvSpPr>
        <p:spPr>
          <a:xfrm>
            <a:off x="-1" y="176218"/>
            <a:ext cx="4640499" cy="444470"/>
          </a:xfrm>
          <a:prstGeom prst="round1Rect">
            <a:avLst>
              <a:gd name="adj" fmla="val 31753"/>
            </a:avLst>
          </a:prstGeom>
          <a:solidFill>
            <a:schemeClr val="accent2">
              <a:lumMod val="75000"/>
            </a:schemeClr>
          </a:solidFill>
          <a:ln w="38100">
            <a:noFill/>
          </a:ln>
          <a:effectLst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indent="0" algn="ctr">
              <a:lnSpc>
                <a:spcPct val="90000"/>
              </a:lnSpc>
              <a:defRPr sz="14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marL="88900" lvl="5" algn="just"/>
            <a:r>
              <a:rPr lang="es-ES" sz="1800" dirty="0" smtClean="0"/>
              <a:t>ANÁLISIS DE LABORATORIO IDENTIFICACIÓN DE BACTERIAS PATÓGENAS  </a:t>
            </a:r>
            <a:endParaRPr lang="es-ES" sz="18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5553020" y="176218"/>
            <a:ext cx="352748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C"/>
            </a:defPPr>
            <a:lvl1pPr algn="ctr">
              <a:defRPr sz="3200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algn="r"/>
            <a:r>
              <a:rPr lang="es-EC" sz="1600" dirty="0" smtClean="0"/>
              <a:t>PRUEBAS DE LABORATORIO</a:t>
            </a:r>
            <a:endParaRPr lang="es-EC" sz="1600" dirty="0"/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971600" y="1065799"/>
            <a:ext cx="1951096" cy="49470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C778C"/>
          </a:solidFill>
          <a:ln>
            <a:noFill/>
          </a:ln>
          <a:effectLst>
            <a:glow rad="50800">
              <a:sysClr val="window" lastClr="FFFFFF">
                <a:alpha val="97000"/>
              </a:sysClr>
            </a:glow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/>
          <a:lstStyle>
            <a:defPPr>
              <a:defRPr lang="es-EC"/>
            </a:defPPr>
            <a:lvl6pPr marL="0" marR="0" lvl="5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defRPr>
            </a:lvl6pPr>
          </a:lstStyle>
          <a:p>
            <a:pPr lvl="5"/>
            <a:r>
              <a:rPr lang="es-EC" sz="1900" dirty="0"/>
              <a:t>INEN: 1529-8  </a:t>
            </a:r>
          </a:p>
        </p:txBody>
      </p:sp>
      <p:sp>
        <p:nvSpPr>
          <p:cNvPr id="31" name="1 Título"/>
          <p:cNvSpPr txBox="1">
            <a:spLocks/>
          </p:cNvSpPr>
          <p:nvPr/>
        </p:nvSpPr>
        <p:spPr>
          <a:xfrm>
            <a:off x="6149296" y="1052736"/>
            <a:ext cx="1951096" cy="49470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8E10"/>
          </a:solidFill>
          <a:ln>
            <a:noFill/>
          </a:ln>
          <a:effectLst>
            <a:glow rad="50800">
              <a:sysClr val="window" lastClr="FFFFFF">
                <a:alpha val="97000"/>
              </a:sysClr>
            </a:glow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/>
          <a:lstStyle>
            <a:defPPr>
              <a:defRPr lang="es-EC"/>
            </a:defPPr>
            <a:lvl6pPr marL="0" marR="0" lvl="5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defRPr>
            </a:lvl6pPr>
          </a:lstStyle>
          <a:p>
            <a:pPr lvl="5"/>
            <a:r>
              <a:rPr lang="es-EC" sz="1900" dirty="0"/>
              <a:t>INEN-1529-16</a:t>
            </a:r>
          </a:p>
        </p:txBody>
      </p:sp>
      <p:sp>
        <p:nvSpPr>
          <p:cNvPr id="32" name="1 Título"/>
          <p:cNvSpPr txBox="1">
            <a:spLocks/>
          </p:cNvSpPr>
          <p:nvPr/>
        </p:nvSpPr>
        <p:spPr>
          <a:xfrm>
            <a:off x="3548366" y="1056447"/>
            <a:ext cx="1951096" cy="49470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glow rad="50800">
              <a:sysClr val="window" lastClr="FFFFFF">
                <a:alpha val="97000"/>
              </a:sysClr>
            </a:glow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/>
          <a:lstStyle>
            <a:defPPr>
              <a:defRPr lang="es-EC"/>
            </a:defPPr>
            <a:lvl6pPr marL="0" marR="0" lvl="5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defRPr>
            </a:lvl6pPr>
          </a:lstStyle>
          <a:p>
            <a:pPr lvl="5"/>
            <a:r>
              <a:rPr lang="es-EC" sz="1900" dirty="0"/>
              <a:t>INEN-1529-15</a:t>
            </a:r>
          </a:p>
        </p:txBody>
      </p:sp>
      <p:sp>
        <p:nvSpPr>
          <p:cNvPr id="34" name="Redondear rectángulo de esquina diagonal 17"/>
          <p:cNvSpPr/>
          <p:nvPr/>
        </p:nvSpPr>
        <p:spPr>
          <a:xfrm>
            <a:off x="983688" y="1787836"/>
            <a:ext cx="1932128" cy="565129"/>
          </a:xfrm>
          <a:prstGeom prst="round2DiagRect">
            <a:avLst>
              <a:gd name="adj1" fmla="val 36146"/>
              <a:gd name="adj2" fmla="val 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5" algn="ctr">
              <a:lnSpc>
                <a:spcPct val="110000"/>
              </a:lnSpc>
              <a:spcBef>
                <a:spcPct val="0"/>
              </a:spcBef>
            </a:pPr>
            <a:r>
              <a:rPr lang="es-EC" sz="15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E</a:t>
            </a:r>
            <a:r>
              <a:rPr lang="es-EC" sz="15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scherichia</a:t>
            </a:r>
            <a:r>
              <a:rPr lang="es-EC" sz="15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C" sz="15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coli</a:t>
            </a:r>
            <a:endParaRPr lang="es-EC" sz="15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Redondear rectángulo de esquina diagonal 17"/>
          <p:cNvSpPr/>
          <p:nvPr/>
        </p:nvSpPr>
        <p:spPr>
          <a:xfrm>
            <a:off x="3563888" y="1787836"/>
            <a:ext cx="1932128" cy="565129"/>
          </a:xfrm>
          <a:prstGeom prst="round2DiagRect">
            <a:avLst>
              <a:gd name="adj1" fmla="val 36146"/>
              <a:gd name="adj2" fmla="val 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5" algn="ctr">
              <a:lnSpc>
                <a:spcPct val="110000"/>
              </a:lnSpc>
              <a:spcBef>
                <a:spcPct val="0"/>
              </a:spcBef>
            </a:pPr>
            <a:r>
              <a:rPr lang="es-EC" sz="1500" b="1" dirty="0">
                <a:solidFill>
                  <a:schemeClr val="tx1"/>
                </a:solidFill>
                <a:latin typeface="Calibri" panose="020F0502020204030204" pitchFamily="34" charset="0"/>
              </a:rPr>
              <a:t>S</a:t>
            </a:r>
            <a:r>
              <a:rPr lang="es-EC" sz="15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almonella </a:t>
            </a:r>
            <a:r>
              <a:rPr lang="es-EC" sz="15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sp</a:t>
            </a:r>
            <a:r>
              <a:rPr lang="es-EC" sz="15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endParaRPr lang="es-EC" sz="15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Redondear rectángulo de esquina diagonal 17"/>
          <p:cNvSpPr/>
          <p:nvPr/>
        </p:nvSpPr>
        <p:spPr>
          <a:xfrm>
            <a:off x="6168264" y="1786768"/>
            <a:ext cx="1932128" cy="565129"/>
          </a:xfrm>
          <a:prstGeom prst="round2DiagRect">
            <a:avLst>
              <a:gd name="adj1" fmla="val 36146"/>
              <a:gd name="adj2" fmla="val 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5" algn="ctr">
              <a:lnSpc>
                <a:spcPct val="110000"/>
              </a:lnSpc>
              <a:spcBef>
                <a:spcPct val="0"/>
              </a:spcBef>
            </a:pPr>
            <a:r>
              <a:rPr lang="es-EC" sz="15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S</a:t>
            </a:r>
            <a:r>
              <a:rPr lang="es-EC" sz="15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higella</a:t>
            </a:r>
            <a:r>
              <a:rPr lang="es-EC" sz="15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C" sz="15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sp</a:t>
            </a:r>
            <a:endParaRPr lang="es-EC" sz="15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Redondear rectángulo de esquina diagonal 17"/>
          <p:cNvSpPr/>
          <p:nvPr/>
        </p:nvSpPr>
        <p:spPr>
          <a:xfrm>
            <a:off x="1000600" y="2803211"/>
            <a:ext cx="1932128" cy="565129"/>
          </a:xfrm>
          <a:prstGeom prst="round2DiagRect">
            <a:avLst>
              <a:gd name="adj1" fmla="val 36146"/>
              <a:gd name="adj2" fmla="val 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5" algn="ctr">
              <a:lnSpc>
                <a:spcPct val="110000"/>
              </a:lnSpc>
              <a:spcBef>
                <a:spcPct val="0"/>
              </a:spcBef>
            </a:pPr>
            <a:r>
              <a:rPr lang="es-EC" sz="15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CALDO LACTOSA</a:t>
            </a:r>
            <a:endParaRPr lang="es-EC" sz="15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Redondear rectángulo de esquina diagonal 17"/>
          <p:cNvSpPr/>
          <p:nvPr/>
        </p:nvSpPr>
        <p:spPr>
          <a:xfrm>
            <a:off x="4872120" y="2788553"/>
            <a:ext cx="1932128" cy="565129"/>
          </a:xfrm>
          <a:prstGeom prst="round2DiagRect">
            <a:avLst>
              <a:gd name="adj1" fmla="val 36146"/>
              <a:gd name="adj2" fmla="val 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5" algn="ctr">
              <a:lnSpc>
                <a:spcPct val="110000"/>
              </a:lnSpc>
              <a:spcBef>
                <a:spcPct val="0"/>
              </a:spcBef>
            </a:pPr>
            <a:r>
              <a:rPr lang="es-EC" sz="15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CALDO PEPTONA</a:t>
            </a:r>
            <a:endParaRPr lang="es-EC" sz="15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Redondear rectángulo de esquina diagonal 17"/>
          <p:cNvSpPr/>
          <p:nvPr/>
        </p:nvSpPr>
        <p:spPr>
          <a:xfrm>
            <a:off x="980434" y="3847273"/>
            <a:ext cx="1932128" cy="565129"/>
          </a:xfrm>
          <a:prstGeom prst="round2DiagRect">
            <a:avLst>
              <a:gd name="adj1" fmla="val 36146"/>
              <a:gd name="adj2" fmla="val 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5" algn="ctr">
              <a:lnSpc>
                <a:spcPct val="110000"/>
              </a:lnSpc>
              <a:spcBef>
                <a:spcPct val="0"/>
              </a:spcBef>
            </a:pPr>
            <a:r>
              <a:rPr lang="es-EC" sz="15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MEDIO EC, BGBL.</a:t>
            </a:r>
            <a:endParaRPr lang="es-EC" sz="15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Redondear rectángulo de esquina diagonal 17"/>
          <p:cNvSpPr/>
          <p:nvPr/>
        </p:nvSpPr>
        <p:spPr>
          <a:xfrm>
            <a:off x="3567334" y="3838688"/>
            <a:ext cx="1932128" cy="565129"/>
          </a:xfrm>
          <a:prstGeom prst="round2DiagRect">
            <a:avLst>
              <a:gd name="adj1" fmla="val 36146"/>
              <a:gd name="adj2" fmla="val 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5" algn="ctr">
              <a:lnSpc>
                <a:spcPct val="90000"/>
              </a:lnSpc>
              <a:spcBef>
                <a:spcPct val="0"/>
              </a:spcBef>
            </a:pPr>
            <a:r>
              <a:rPr lang="es-EC" sz="15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CALDO</a:t>
            </a:r>
          </a:p>
          <a:p>
            <a:pPr marL="0" lvl="5" algn="ctr">
              <a:lnSpc>
                <a:spcPct val="90000"/>
              </a:lnSpc>
              <a:spcBef>
                <a:spcPct val="0"/>
              </a:spcBef>
            </a:pPr>
            <a:r>
              <a:rPr lang="es-EC" sz="15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TETRATIONATO.</a:t>
            </a:r>
            <a:endParaRPr lang="es-EC" sz="15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Redondear rectángulo de esquina diagonal 17"/>
          <p:cNvSpPr/>
          <p:nvPr/>
        </p:nvSpPr>
        <p:spPr>
          <a:xfrm>
            <a:off x="6168264" y="3832365"/>
            <a:ext cx="1932128" cy="565129"/>
          </a:xfrm>
          <a:prstGeom prst="round2DiagRect">
            <a:avLst>
              <a:gd name="adj1" fmla="val 36146"/>
              <a:gd name="adj2" fmla="val 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5" algn="ctr">
              <a:lnSpc>
                <a:spcPct val="110000"/>
              </a:lnSpc>
              <a:spcBef>
                <a:spcPct val="0"/>
              </a:spcBef>
            </a:pPr>
            <a:r>
              <a:rPr lang="es-EC" sz="15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MEDIO HAJNA</a:t>
            </a:r>
            <a:endParaRPr lang="es-EC" sz="15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Redondear rectángulo de esquina diagonal 17"/>
          <p:cNvSpPr/>
          <p:nvPr/>
        </p:nvSpPr>
        <p:spPr>
          <a:xfrm>
            <a:off x="983688" y="4847773"/>
            <a:ext cx="1932128" cy="565129"/>
          </a:xfrm>
          <a:prstGeom prst="round2DiagRect">
            <a:avLst>
              <a:gd name="adj1" fmla="val 36146"/>
              <a:gd name="adj2" fmla="val 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5" algn="ctr">
              <a:lnSpc>
                <a:spcPct val="110000"/>
              </a:lnSpc>
              <a:spcBef>
                <a:spcPct val="0"/>
              </a:spcBef>
            </a:pPr>
            <a:r>
              <a:rPr lang="es-EC" sz="15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EMB.</a:t>
            </a:r>
            <a:endParaRPr lang="es-EC" sz="15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Redondear rectángulo de esquina diagonal 17"/>
          <p:cNvSpPr/>
          <p:nvPr/>
        </p:nvSpPr>
        <p:spPr>
          <a:xfrm>
            <a:off x="3548366" y="4837115"/>
            <a:ext cx="1932128" cy="565129"/>
          </a:xfrm>
          <a:prstGeom prst="round2DiagRect">
            <a:avLst>
              <a:gd name="adj1" fmla="val 36146"/>
              <a:gd name="adj2" fmla="val 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5" algn="ctr">
              <a:lnSpc>
                <a:spcPct val="110000"/>
              </a:lnSpc>
              <a:spcBef>
                <a:spcPct val="0"/>
              </a:spcBef>
            </a:pPr>
            <a:r>
              <a:rPr lang="es-EC" sz="15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HEKTOEN, SS.</a:t>
            </a:r>
            <a:endParaRPr lang="es-EC" sz="15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Redondear rectángulo de esquina diagonal 17"/>
          <p:cNvSpPr/>
          <p:nvPr/>
        </p:nvSpPr>
        <p:spPr>
          <a:xfrm>
            <a:off x="6168264" y="4837946"/>
            <a:ext cx="1932128" cy="565129"/>
          </a:xfrm>
          <a:prstGeom prst="round2DiagRect">
            <a:avLst>
              <a:gd name="adj1" fmla="val 36146"/>
              <a:gd name="adj2" fmla="val 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5" algn="ctr">
              <a:lnSpc>
                <a:spcPct val="90000"/>
              </a:lnSpc>
              <a:spcBef>
                <a:spcPct val="0"/>
              </a:spcBef>
            </a:pPr>
            <a:r>
              <a:rPr lang="es-EC" sz="15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XLD</a:t>
            </a:r>
          </a:p>
          <a:p>
            <a:pPr marL="0" lvl="5" algn="ctr">
              <a:lnSpc>
                <a:spcPct val="90000"/>
              </a:lnSpc>
              <a:spcBef>
                <a:spcPct val="0"/>
              </a:spcBef>
            </a:pPr>
            <a:r>
              <a:rPr lang="es-EC" sz="15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MACCONKEY</a:t>
            </a:r>
            <a:endParaRPr lang="es-EC" sz="15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49 Forma libre"/>
          <p:cNvSpPr/>
          <p:nvPr/>
        </p:nvSpPr>
        <p:spPr>
          <a:xfrm>
            <a:off x="4524375" y="2351769"/>
            <a:ext cx="1057275" cy="438150"/>
          </a:xfrm>
          <a:custGeom>
            <a:avLst/>
            <a:gdLst>
              <a:gd name="connsiteX0" fmla="*/ 0 w 1057275"/>
              <a:gd name="connsiteY0" fmla="*/ 0 h 438150"/>
              <a:gd name="connsiteX1" fmla="*/ 0 w 1057275"/>
              <a:gd name="connsiteY1" fmla="*/ 209550 h 438150"/>
              <a:gd name="connsiteX2" fmla="*/ 1057275 w 1057275"/>
              <a:gd name="connsiteY2" fmla="*/ 209550 h 438150"/>
              <a:gd name="connsiteX3" fmla="*/ 1057275 w 1057275"/>
              <a:gd name="connsiteY3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7275" h="438150">
                <a:moveTo>
                  <a:pt x="0" y="0"/>
                </a:moveTo>
                <a:lnTo>
                  <a:pt x="0" y="209550"/>
                </a:lnTo>
                <a:lnTo>
                  <a:pt x="1057275" y="209550"/>
                </a:lnTo>
                <a:lnTo>
                  <a:pt x="1057275" y="43815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Forma libre"/>
          <p:cNvSpPr/>
          <p:nvPr/>
        </p:nvSpPr>
        <p:spPr>
          <a:xfrm flipH="1">
            <a:off x="6012160" y="2374586"/>
            <a:ext cx="1057275" cy="438150"/>
          </a:xfrm>
          <a:custGeom>
            <a:avLst/>
            <a:gdLst>
              <a:gd name="connsiteX0" fmla="*/ 0 w 1057275"/>
              <a:gd name="connsiteY0" fmla="*/ 0 h 438150"/>
              <a:gd name="connsiteX1" fmla="*/ 0 w 1057275"/>
              <a:gd name="connsiteY1" fmla="*/ 209550 h 438150"/>
              <a:gd name="connsiteX2" fmla="*/ 1057275 w 1057275"/>
              <a:gd name="connsiteY2" fmla="*/ 209550 h 438150"/>
              <a:gd name="connsiteX3" fmla="*/ 1057275 w 1057275"/>
              <a:gd name="connsiteY3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7275" h="438150">
                <a:moveTo>
                  <a:pt x="0" y="0"/>
                </a:moveTo>
                <a:lnTo>
                  <a:pt x="0" y="209550"/>
                </a:lnTo>
                <a:lnTo>
                  <a:pt x="1057275" y="209550"/>
                </a:lnTo>
                <a:lnTo>
                  <a:pt x="1057275" y="43815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Forma libre"/>
          <p:cNvSpPr/>
          <p:nvPr/>
        </p:nvSpPr>
        <p:spPr>
          <a:xfrm flipH="1">
            <a:off x="4533398" y="3363799"/>
            <a:ext cx="1057275" cy="438150"/>
          </a:xfrm>
          <a:custGeom>
            <a:avLst/>
            <a:gdLst>
              <a:gd name="connsiteX0" fmla="*/ 0 w 1057275"/>
              <a:gd name="connsiteY0" fmla="*/ 0 h 438150"/>
              <a:gd name="connsiteX1" fmla="*/ 0 w 1057275"/>
              <a:gd name="connsiteY1" fmla="*/ 209550 h 438150"/>
              <a:gd name="connsiteX2" fmla="*/ 1057275 w 1057275"/>
              <a:gd name="connsiteY2" fmla="*/ 209550 h 438150"/>
              <a:gd name="connsiteX3" fmla="*/ 1057275 w 1057275"/>
              <a:gd name="connsiteY3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7275" h="438150">
                <a:moveTo>
                  <a:pt x="0" y="0"/>
                </a:moveTo>
                <a:lnTo>
                  <a:pt x="0" y="209550"/>
                </a:lnTo>
                <a:lnTo>
                  <a:pt x="1057275" y="209550"/>
                </a:lnTo>
                <a:lnTo>
                  <a:pt x="1057275" y="43815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Forma libre"/>
          <p:cNvSpPr/>
          <p:nvPr/>
        </p:nvSpPr>
        <p:spPr>
          <a:xfrm>
            <a:off x="6012159" y="3368152"/>
            <a:ext cx="1057275" cy="438150"/>
          </a:xfrm>
          <a:custGeom>
            <a:avLst/>
            <a:gdLst>
              <a:gd name="connsiteX0" fmla="*/ 0 w 1057275"/>
              <a:gd name="connsiteY0" fmla="*/ 0 h 438150"/>
              <a:gd name="connsiteX1" fmla="*/ 0 w 1057275"/>
              <a:gd name="connsiteY1" fmla="*/ 209550 h 438150"/>
              <a:gd name="connsiteX2" fmla="*/ 1057275 w 1057275"/>
              <a:gd name="connsiteY2" fmla="*/ 209550 h 438150"/>
              <a:gd name="connsiteX3" fmla="*/ 1057275 w 1057275"/>
              <a:gd name="connsiteY3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7275" h="438150">
                <a:moveTo>
                  <a:pt x="0" y="0"/>
                </a:moveTo>
                <a:lnTo>
                  <a:pt x="0" y="209550"/>
                </a:lnTo>
                <a:lnTo>
                  <a:pt x="1057275" y="209550"/>
                </a:lnTo>
                <a:lnTo>
                  <a:pt x="1057275" y="43815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Forma libre"/>
          <p:cNvSpPr/>
          <p:nvPr/>
        </p:nvSpPr>
        <p:spPr>
          <a:xfrm>
            <a:off x="1901372" y="4412402"/>
            <a:ext cx="0" cy="449943"/>
          </a:xfrm>
          <a:custGeom>
            <a:avLst/>
            <a:gdLst>
              <a:gd name="connsiteX0" fmla="*/ 0 w 0"/>
              <a:gd name="connsiteY0" fmla="*/ 0 h 449943"/>
              <a:gd name="connsiteX1" fmla="*/ 0 w 0"/>
              <a:gd name="connsiteY1" fmla="*/ 449943 h 44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49943">
                <a:moveTo>
                  <a:pt x="0" y="0"/>
                </a:moveTo>
                <a:lnTo>
                  <a:pt x="0" y="449943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54 Forma libre"/>
          <p:cNvSpPr/>
          <p:nvPr/>
        </p:nvSpPr>
        <p:spPr>
          <a:xfrm>
            <a:off x="1901372" y="3382422"/>
            <a:ext cx="0" cy="449943"/>
          </a:xfrm>
          <a:custGeom>
            <a:avLst/>
            <a:gdLst>
              <a:gd name="connsiteX0" fmla="*/ 0 w 0"/>
              <a:gd name="connsiteY0" fmla="*/ 0 h 449943"/>
              <a:gd name="connsiteX1" fmla="*/ 0 w 0"/>
              <a:gd name="connsiteY1" fmla="*/ 449943 h 44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49943">
                <a:moveTo>
                  <a:pt x="0" y="0"/>
                </a:moveTo>
                <a:lnTo>
                  <a:pt x="0" y="449943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Forma libre"/>
          <p:cNvSpPr/>
          <p:nvPr/>
        </p:nvSpPr>
        <p:spPr>
          <a:xfrm>
            <a:off x="4499916" y="4397494"/>
            <a:ext cx="0" cy="449943"/>
          </a:xfrm>
          <a:custGeom>
            <a:avLst/>
            <a:gdLst>
              <a:gd name="connsiteX0" fmla="*/ 0 w 0"/>
              <a:gd name="connsiteY0" fmla="*/ 0 h 449943"/>
              <a:gd name="connsiteX1" fmla="*/ 0 w 0"/>
              <a:gd name="connsiteY1" fmla="*/ 449943 h 44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49943">
                <a:moveTo>
                  <a:pt x="0" y="0"/>
                </a:moveTo>
                <a:lnTo>
                  <a:pt x="0" y="449943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Forma libre"/>
          <p:cNvSpPr/>
          <p:nvPr/>
        </p:nvSpPr>
        <p:spPr>
          <a:xfrm>
            <a:off x="7084437" y="4397494"/>
            <a:ext cx="0" cy="449943"/>
          </a:xfrm>
          <a:custGeom>
            <a:avLst/>
            <a:gdLst>
              <a:gd name="connsiteX0" fmla="*/ 0 w 0"/>
              <a:gd name="connsiteY0" fmla="*/ 0 h 449943"/>
              <a:gd name="connsiteX1" fmla="*/ 0 w 0"/>
              <a:gd name="connsiteY1" fmla="*/ 449943 h 44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49943">
                <a:moveTo>
                  <a:pt x="0" y="0"/>
                </a:moveTo>
                <a:lnTo>
                  <a:pt x="0" y="449943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1 Título"/>
          <p:cNvSpPr txBox="1">
            <a:spLocks/>
          </p:cNvSpPr>
          <p:nvPr/>
        </p:nvSpPr>
        <p:spPr>
          <a:xfrm>
            <a:off x="1000600" y="5607496"/>
            <a:ext cx="7099792" cy="494704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50800">
              <a:sysClr val="window" lastClr="FFFFFF">
                <a:alpha val="97000"/>
              </a:sysClr>
            </a:glow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/>
          <a:lstStyle>
            <a:defPPr>
              <a:defRPr lang="es-EC"/>
            </a:defPPr>
            <a:lvl6pPr marL="0" marR="0" lvl="5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defRPr>
            </a:lvl6pPr>
          </a:lstStyle>
          <a:p>
            <a:pPr lvl="5"/>
            <a:r>
              <a:rPr lang="es-EC" sz="1900" dirty="0"/>
              <a:t>AGAR  NUTRIENTE</a:t>
            </a:r>
          </a:p>
        </p:txBody>
      </p:sp>
      <p:sp>
        <p:nvSpPr>
          <p:cNvPr id="2" name="1 CuadroTexto"/>
          <p:cNvSpPr txBox="1"/>
          <p:nvPr/>
        </p:nvSpPr>
        <p:spPr>
          <a:xfrm rot="5400000">
            <a:off x="-3050975" y="4067199"/>
            <a:ext cx="7056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NTE INEN - CONTROL </a:t>
            </a:r>
            <a:r>
              <a:rPr lang="es-EC" sz="1400" b="1" dirty="0"/>
              <a:t>MICROBIOLOGICO DE LOS ALIMENTOS. </a:t>
            </a:r>
          </a:p>
        </p:txBody>
      </p:sp>
    </p:spTree>
    <p:extLst>
      <p:ext uri="{BB962C8B-B14F-4D97-AF65-F5344CB8AC3E}">
        <p14:creationId xmlns:p14="http://schemas.microsoft.com/office/powerpoint/2010/main" val="381940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781085" y="5962865"/>
            <a:ext cx="2255411" cy="63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395536" y="6386709"/>
            <a:ext cx="26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err="1" smtClean="0"/>
              <a:t>Benson</a:t>
            </a:r>
            <a:r>
              <a:rPr lang="es-EC" dirty="0" smtClean="0"/>
              <a:t>, 2001</a:t>
            </a:r>
            <a:endParaRPr lang="es-EC" dirty="0"/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>
            <a:off x="-1" y="176218"/>
            <a:ext cx="4640499" cy="471482"/>
          </a:xfrm>
          <a:prstGeom prst="round1Rect">
            <a:avLst>
              <a:gd name="adj" fmla="val 31753"/>
            </a:avLst>
          </a:prstGeom>
          <a:solidFill>
            <a:schemeClr val="accent2">
              <a:lumMod val="75000"/>
            </a:schemeClr>
          </a:solidFill>
          <a:ln w="38100">
            <a:noFill/>
          </a:ln>
          <a:effectLst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indent="0" algn="ctr">
              <a:lnSpc>
                <a:spcPct val="90000"/>
              </a:lnSpc>
              <a:defRPr sz="14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marL="88900" lvl="5" algn="just"/>
            <a:r>
              <a:rPr lang="es-ES" sz="2000" dirty="0" smtClean="0"/>
              <a:t>PRUEBAS DE IDENTIFICACIÓN</a:t>
            </a:r>
            <a:endParaRPr lang="es-ES" sz="20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5553020" y="176218"/>
            <a:ext cx="352748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C"/>
            </a:defPPr>
            <a:lvl1pPr algn="ctr">
              <a:defRPr sz="3200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algn="r"/>
            <a:r>
              <a:rPr lang="es-EC" sz="1600" dirty="0" smtClean="0"/>
              <a:t>PRUEBAS DE LABORATORIO</a:t>
            </a:r>
            <a:endParaRPr lang="es-EC" sz="1600" dirty="0"/>
          </a:p>
        </p:txBody>
      </p:sp>
      <p:sp>
        <p:nvSpPr>
          <p:cNvPr id="39" name="2 Elipse"/>
          <p:cNvSpPr/>
          <p:nvPr/>
        </p:nvSpPr>
        <p:spPr>
          <a:xfrm>
            <a:off x="832434" y="908720"/>
            <a:ext cx="2392814" cy="1280319"/>
          </a:xfrm>
          <a:prstGeom prst="ellipse">
            <a:avLst/>
          </a:prstGeom>
          <a:solidFill>
            <a:srgbClr val="C08E10"/>
          </a:solidFill>
          <a:ln>
            <a:noFill/>
          </a:ln>
          <a:effectLst>
            <a:softEdge rad="0"/>
          </a:effectLst>
        </p:spPr>
        <p:txBody>
          <a:bodyPr anchor="ctr"/>
          <a:lstStyle/>
          <a:p>
            <a:endParaRPr lang="es-EC"/>
          </a:p>
        </p:txBody>
      </p:sp>
      <p:sp>
        <p:nvSpPr>
          <p:cNvPr id="41" name="4 CuadroTexto"/>
          <p:cNvSpPr txBox="1"/>
          <p:nvPr/>
        </p:nvSpPr>
        <p:spPr bwMode="auto">
          <a:xfrm>
            <a:off x="884489" y="1245172"/>
            <a:ext cx="2345541" cy="677108"/>
          </a:xfrm>
          <a:prstGeom prst="rect">
            <a:avLst/>
          </a:prstGeom>
          <a:noFill/>
          <a:effectLst>
            <a:outerShdw blurRad="50800" dist="254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>
            <a:defPPr>
              <a:defRPr lang="es-EC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E2B200"/>
              </a:buClr>
              <a:buSzPct val="100000"/>
              <a:defRPr sz="2000" b="1" kern="0">
                <a:ln w="11430">
                  <a:noFill/>
                </a:ln>
                <a:solidFill>
                  <a:prstClr val="white"/>
                </a:solidFill>
                <a:effectLst/>
                <a:latin typeface="Calibri" pitchFamily="34" charset="0"/>
                <a:cs typeface="Times New Roman" pitchFamily="18" charset="0"/>
              </a:defRPr>
            </a:lvl1pPr>
          </a:lstStyle>
          <a:p>
            <a:r>
              <a:rPr lang="es-EC" sz="1900" dirty="0"/>
              <a:t>CARACTERÍSTICAS MORFOLÓGICAS</a:t>
            </a:r>
          </a:p>
        </p:txBody>
      </p:sp>
      <p:sp>
        <p:nvSpPr>
          <p:cNvPr id="43" name="2 Elipse"/>
          <p:cNvSpPr/>
          <p:nvPr/>
        </p:nvSpPr>
        <p:spPr>
          <a:xfrm>
            <a:off x="832434" y="2794635"/>
            <a:ext cx="2392814" cy="1280319"/>
          </a:xfrm>
          <a:prstGeom prst="ellipse">
            <a:avLst/>
          </a:prstGeom>
          <a:solidFill>
            <a:srgbClr val="C08E10"/>
          </a:solidFill>
          <a:ln>
            <a:noFill/>
          </a:ln>
          <a:effectLst>
            <a:softEdge rad="0"/>
          </a:effectLst>
        </p:spPr>
        <p:txBody>
          <a:bodyPr anchor="ctr"/>
          <a:lstStyle/>
          <a:p>
            <a:endParaRPr lang="es-EC"/>
          </a:p>
        </p:txBody>
      </p:sp>
      <p:sp>
        <p:nvSpPr>
          <p:cNvPr id="45" name="4 CuadroTexto"/>
          <p:cNvSpPr txBox="1"/>
          <p:nvPr/>
        </p:nvSpPr>
        <p:spPr bwMode="auto">
          <a:xfrm>
            <a:off x="884489" y="3131087"/>
            <a:ext cx="2345541" cy="677108"/>
          </a:xfrm>
          <a:prstGeom prst="rect">
            <a:avLst/>
          </a:prstGeom>
          <a:noFill/>
          <a:effectLst>
            <a:outerShdw blurRad="50800" dist="254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>
            <a:defPPr>
              <a:defRPr lang="es-EC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E2B200"/>
              </a:buClr>
              <a:buSzPct val="100000"/>
              <a:defRPr sz="2000" b="1" kern="0">
                <a:ln w="11430">
                  <a:noFill/>
                </a:ln>
                <a:solidFill>
                  <a:prstClr val="white"/>
                </a:solidFill>
                <a:effectLst/>
                <a:latin typeface="Calibri" pitchFamily="34" charset="0"/>
                <a:cs typeface="Times New Roman" pitchFamily="18" charset="0"/>
              </a:defRPr>
            </a:lvl1pPr>
          </a:lstStyle>
          <a:p>
            <a:r>
              <a:rPr lang="es-EC" sz="1900" dirty="0"/>
              <a:t>PRUEBAS</a:t>
            </a:r>
            <a:r>
              <a:rPr lang="en-US" sz="1900" dirty="0"/>
              <a:t> BIOQUÍMICAS</a:t>
            </a:r>
          </a:p>
        </p:txBody>
      </p:sp>
      <p:sp>
        <p:nvSpPr>
          <p:cNvPr id="47" name="2 Elipse"/>
          <p:cNvSpPr/>
          <p:nvPr/>
        </p:nvSpPr>
        <p:spPr>
          <a:xfrm>
            <a:off x="827584" y="4705664"/>
            <a:ext cx="2392814" cy="1280319"/>
          </a:xfrm>
          <a:prstGeom prst="ellipse">
            <a:avLst/>
          </a:prstGeom>
          <a:solidFill>
            <a:srgbClr val="C08E10"/>
          </a:solidFill>
          <a:ln>
            <a:noFill/>
          </a:ln>
          <a:effectLst>
            <a:softEdge rad="0"/>
          </a:effectLst>
        </p:spPr>
        <p:txBody>
          <a:bodyPr anchor="ctr"/>
          <a:lstStyle/>
          <a:p>
            <a:endParaRPr lang="es-EC"/>
          </a:p>
        </p:txBody>
      </p:sp>
      <p:sp>
        <p:nvSpPr>
          <p:cNvPr id="49" name="4 CuadroTexto"/>
          <p:cNvSpPr txBox="1"/>
          <p:nvPr/>
        </p:nvSpPr>
        <p:spPr bwMode="auto">
          <a:xfrm>
            <a:off x="865125" y="4881556"/>
            <a:ext cx="2345541" cy="969496"/>
          </a:xfrm>
          <a:prstGeom prst="rect">
            <a:avLst/>
          </a:prstGeom>
          <a:noFill/>
          <a:effectLst>
            <a:outerShdw blurRad="50800" dist="254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>
            <a:defPPr>
              <a:defRPr lang="es-EC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E2B200"/>
              </a:buClr>
              <a:buSzPct val="100000"/>
              <a:defRPr sz="2000" b="1" kern="0">
                <a:ln w="11430">
                  <a:noFill/>
                </a:ln>
                <a:solidFill>
                  <a:prstClr val="white"/>
                </a:solidFill>
                <a:effectLst/>
                <a:latin typeface="Calibri" pitchFamily="34" charset="0"/>
                <a:cs typeface="Times New Roman" pitchFamily="18" charset="0"/>
              </a:defRPr>
            </a:lvl1pPr>
          </a:lstStyle>
          <a:p>
            <a:r>
              <a:rPr lang="es-EC" sz="1900" dirty="0"/>
              <a:t>PRUEBA CONFIRMATORIA API 20E</a:t>
            </a:r>
          </a:p>
        </p:txBody>
      </p:sp>
      <p:sp>
        <p:nvSpPr>
          <p:cNvPr id="50" name="Flecha abajo 58"/>
          <p:cNvSpPr/>
          <p:nvPr/>
        </p:nvSpPr>
        <p:spPr>
          <a:xfrm>
            <a:off x="1824119" y="2178976"/>
            <a:ext cx="466280" cy="605596"/>
          </a:xfrm>
          <a:prstGeom prst="downArrow">
            <a:avLst>
              <a:gd name="adj1" fmla="val 50000"/>
              <a:gd name="adj2" fmla="val 48592"/>
            </a:avLst>
          </a:prstGeom>
          <a:gradFill flip="none" rotWithShape="1">
            <a:gsLst>
              <a:gs pos="2000">
                <a:schemeClr val="accent6">
                  <a:lumMod val="50000"/>
                </a:schemeClr>
              </a:gs>
              <a:gs pos="74000">
                <a:schemeClr val="accent6">
                  <a:lumMod val="50000"/>
                  <a:alpha val="40000"/>
                </a:schemeClr>
              </a:gs>
              <a:gs pos="100000">
                <a:schemeClr val="accent6">
                  <a:lumMod val="50000"/>
                  <a:alpha val="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1" name="Flecha abajo 58"/>
          <p:cNvSpPr/>
          <p:nvPr/>
        </p:nvSpPr>
        <p:spPr>
          <a:xfrm>
            <a:off x="1827483" y="4100068"/>
            <a:ext cx="466280" cy="605596"/>
          </a:xfrm>
          <a:prstGeom prst="downArrow">
            <a:avLst>
              <a:gd name="adj1" fmla="val 50000"/>
              <a:gd name="adj2" fmla="val 48592"/>
            </a:avLst>
          </a:prstGeom>
          <a:gradFill flip="none" rotWithShape="1">
            <a:gsLst>
              <a:gs pos="2000">
                <a:schemeClr val="accent6">
                  <a:lumMod val="50000"/>
                </a:schemeClr>
              </a:gs>
              <a:gs pos="74000">
                <a:schemeClr val="accent6">
                  <a:lumMod val="50000"/>
                  <a:alpha val="40000"/>
                </a:schemeClr>
              </a:gs>
              <a:gs pos="100000">
                <a:schemeClr val="accent6">
                  <a:lumMod val="50000"/>
                  <a:alpha val="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3" name="Redondear rectángulo de esquina diagonal 17"/>
          <p:cNvSpPr/>
          <p:nvPr/>
        </p:nvSpPr>
        <p:spPr>
          <a:xfrm>
            <a:off x="3627960" y="848382"/>
            <a:ext cx="2317042" cy="565129"/>
          </a:xfrm>
          <a:prstGeom prst="round2DiagRect">
            <a:avLst>
              <a:gd name="adj1" fmla="val 36146"/>
              <a:gd name="adj2" fmla="val 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5" algn="ctr">
              <a:lnSpc>
                <a:spcPct val="110000"/>
              </a:lnSpc>
              <a:spcBef>
                <a:spcPct val="0"/>
              </a:spcBef>
            </a:pPr>
            <a:r>
              <a:rPr lang="es-EC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MACROSCÓPICAS</a:t>
            </a:r>
            <a:endParaRPr lang="es-EC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Redondear rectángulo de esquina diagonal 17"/>
          <p:cNvSpPr/>
          <p:nvPr/>
        </p:nvSpPr>
        <p:spPr>
          <a:xfrm>
            <a:off x="3627960" y="1643998"/>
            <a:ext cx="2317042" cy="565129"/>
          </a:xfrm>
          <a:prstGeom prst="round2DiagRect">
            <a:avLst>
              <a:gd name="adj1" fmla="val 36146"/>
              <a:gd name="adj2" fmla="val 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5" algn="ctr">
              <a:lnSpc>
                <a:spcPct val="110000"/>
              </a:lnSpc>
              <a:spcBef>
                <a:spcPct val="0"/>
              </a:spcBef>
            </a:pPr>
            <a:r>
              <a:rPr lang="es-EC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MICROSCÓPICAS</a:t>
            </a:r>
            <a:endParaRPr lang="es-EC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Redondear rectángulo de esquina diagonal 17"/>
          <p:cNvSpPr/>
          <p:nvPr/>
        </p:nvSpPr>
        <p:spPr>
          <a:xfrm>
            <a:off x="3627960" y="3131087"/>
            <a:ext cx="3513628" cy="565129"/>
          </a:xfrm>
          <a:prstGeom prst="round2DiagRect">
            <a:avLst>
              <a:gd name="adj1" fmla="val 36146"/>
              <a:gd name="adj2" fmla="val 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5" algn="ctr">
              <a:spcBef>
                <a:spcPct val="0"/>
              </a:spcBef>
            </a:pPr>
            <a:r>
              <a:rPr lang="es-EC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CARACTERÍSTICAS METABÓLICAS</a:t>
            </a:r>
            <a:endParaRPr lang="es-EC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29 Abrir llave"/>
          <p:cNvSpPr/>
          <p:nvPr/>
        </p:nvSpPr>
        <p:spPr>
          <a:xfrm flipV="1">
            <a:off x="3230030" y="820286"/>
            <a:ext cx="382299" cy="1456586"/>
          </a:xfrm>
          <a:prstGeom prst="leftBrace">
            <a:avLst>
              <a:gd name="adj1" fmla="val 46656"/>
              <a:gd name="adj2" fmla="val 50082"/>
            </a:avLst>
          </a:prstGeom>
          <a:gradFill flip="none" rotWithShape="1">
            <a:gsLst>
              <a:gs pos="1000">
                <a:schemeClr val="tx1">
                  <a:alpha val="0"/>
                </a:schemeClr>
              </a:gs>
              <a:gs pos="33000">
                <a:schemeClr val="tx1">
                  <a:lumMod val="100000"/>
                  <a:alpha val="8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57" name="29 Abrir llave"/>
          <p:cNvSpPr/>
          <p:nvPr/>
        </p:nvSpPr>
        <p:spPr>
          <a:xfrm flipV="1">
            <a:off x="3220398" y="2862623"/>
            <a:ext cx="382299" cy="1144342"/>
          </a:xfrm>
          <a:prstGeom prst="leftBrace">
            <a:avLst>
              <a:gd name="adj1" fmla="val 46656"/>
              <a:gd name="adj2" fmla="val 50082"/>
            </a:avLst>
          </a:prstGeom>
          <a:gradFill flip="none" rotWithShape="1">
            <a:gsLst>
              <a:gs pos="1000">
                <a:schemeClr val="tx1">
                  <a:alpha val="0"/>
                </a:schemeClr>
              </a:gs>
              <a:gs pos="33000">
                <a:schemeClr val="tx1">
                  <a:lumMod val="100000"/>
                  <a:alpha val="8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1962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55497"/>
              </p:ext>
            </p:extLst>
          </p:nvPr>
        </p:nvGraphicFramePr>
        <p:xfrm>
          <a:off x="2195736" y="880480"/>
          <a:ext cx="6527800" cy="492478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565400"/>
                <a:gridCol w="2451169"/>
                <a:gridCol w="1511231"/>
              </a:tblGrid>
              <a:tr h="307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" panose="020F0502020204030204" pitchFamily="34" charset="0"/>
                        </a:rPr>
                        <a:t>PARÁMETRO </a:t>
                      </a:r>
                      <a:r>
                        <a:rPr lang="es-MX" sz="1600" b="1" dirty="0" smtClean="0">
                          <a:effectLst/>
                          <a:latin typeface="Calibri" panose="020F0502020204030204" pitchFamily="34" charset="0"/>
                        </a:rPr>
                        <a:t>ANALIZADO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" panose="020F0502020204030204" pitchFamily="34" charset="0"/>
                        </a:rPr>
                        <a:t>MÉTODO 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" panose="020F0502020204030204" pitchFamily="34" charset="0"/>
                        </a:rPr>
                        <a:t>UNIDAD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>
                    <a:solidFill>
                      <a:srgbClr val="FFCC66"/>
                    </a:solidFill>
                  </a:tcPr>
                </a:tc>
              </a:tr>
              <a:tr h="307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" panose="020F0502020204030204" pitchFamily="34" charset="0"/>
                        </a:rPr>
                        <a:t>Cenizas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Calibri" panose="020F0502020204030204" pitchFamily="34" charset="0"/>
                        </a:rPr>
                        <a:t>Gravimétrico</a:t>
                      </a:r>
                      <a:endParaRPr lang="es-EC" sz="1600" b="1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EC" sz="1600" b="1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>
                    <a:solidFill>
                      <a:schemeClr val="bg2"/>
                    </a:solidFill>
                  </a:tcPr>
                </a:tc>
              </a:tr>
              <a:tr h="307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" panose="020F0502020204030204" pitchFamily="34" charset="0"/>
                        </a:rPr>
                        <a:t>Materia orgánica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" panose="020F0502020204030204" pitchFamily="34" charset="0"/>
                        </a:rPr>
                        <a:t>Gravimétrico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EC" sz="1600" b="1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>
                    <a:solidFill>
                      <a:schemeClr val="bg2"/>
                    </a:solidFill>
                  </a:tcPr>
                </a:tc>
              </a:tr>
              <a:tr h="307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" panose="020F0502020204030204" pitchFamily="34" charset="0"/>
                        </a:rPr>
                        <a:t>Nitrógeno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" panose="020F0502020204030204" pitchFamily="34" charset="0"/>
                        </a:rPr>
                        <a:t>Dumas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EC" sz="1600" b="1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>
                    <a:solidFill>
                      <a:schemeClr val="bg2"/>
                    </a:solidFill>
                  </a:tcPr>
                </a:tc>
              </a:tr>
              <a:tr h="307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" panose="020F0502020204030204" pitchFamily="34" charset="0"/>
                        </a:rPr>
                        <a:t>Fósforo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" panose="020F0502020204030204" pitchFamily="34" charset="0"/>
                        </a:rPr>
                        <a:t>Colorimétrico 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EC" sz="1600" b="1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>
                    <a:solidFill>
                      <a:schemeClr val="bg2"/>
                    </a:solidFill>
                  </a:tcPr>
                </a:tc>
              </a:tr>
              <a:tr h="307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" panose="020F0502020204030204" pitchFamily="34" charset="0"/>
                        </a:rPr>
                        <a:t>Potasio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" panose="020F0502020204030204" pitchFamily="34" charset="0"/>
                        </a:rPr>
                        <a:t>Absorción atómica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EC" sz="1600" b="1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>
                    <a:solidFill>
                      <a:schemeClr val="bg2"/>
                    </a:solidFill>
                  </a:tcPr>
                </a:tc>
              </a:tr>
              <a:tr h="307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" panose="020F0502020204030204" pitchFamily="34" charset="0"/>
                        </a:rPr>
                        <a:t>Calcio 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" panose="020F0502020204030204" pitchFamily="34" charset="0"/>
                        </a:rPr>
                        <a:t>Absorción atómica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EC" sz="1600" b="1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>
                    <a:solidFill>
                      <a:schemeClr val="bg2"/>
                    </a:solidFill>
                  </a:tcPr>
                </a:tc>
              </a:tr>
              <a:tr h="307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" panose="020F0502020204030204" pitchFamily="34" charset="0"/>
                        </a:rPr>
                        <a:t>Magnesio 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" panose="020F0502020204030204" pitchFamily="34" charset="0"/>
                        </a:rPr>
                        <a:t>Absorción atómica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EC" sz="1600" b="1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>
                    <a:solidFill>
                      <a:schemeClr val="bg2"/>
                    </a:solidFill>
                  </a:tcPr>
                </a:tc>
              </a:tr>
              <a:tr h="307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Calibri" panose="020F0502020204030204" pitchFamily="34" charset="0"/>
                        </a:rPr>
                        <a:t>Hierro </a:t>
                      </a:r>
                      <a:endParaRPr lang="es-EC" sz="1600" b="1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" panose="020F0502020204030204" pitchFamily="34" charset="0"/>
                        </a:rPr>
                        <a:t>Absorción atómica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" panose="020F0502020204030204" pitchFamily="34" charset="0"/>
                        </a:rPr>
                        <a:t>Ppm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>
                    <a:solidFill>
                      <a:schemeClr val="bg2"/>
                    </a:solidFill>
                  </a:tcPr>
                </a:tc>
              </a:tr>
              <a:tr h="307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Calibri" panose="020F0502020204030204" pitchFamily="34" charset="0"/>
                        </a:rPr>
                        <a:t>Manganeso </a:t>
                      </a:r>
                      <a:endParaRPr lang="es-EC" sz="1600" b="1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" panose="020F0502020204030204" pitchFamily="34" charset="0"/>
                        </a:rPr>
                        <a:t>Absorción atómica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" panose="020F0502020204030204" pitchFamily="34" charset="0"/>
                        </a:rPr>
                        <a:t>ppm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>
                    <a:solidFill>
                      <a:schemeClr val="bg2"/>
                    </a:solidFill>
                  </a:tcPr>
                </a:tc>
              </a:tr>
              <a:tr h="307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Calibri" panose="020F0502020204030204" pitchFamily="34" charset="0"/>
                        </a:rPr>
                        <a:t>Cobre </a:t>
                      </a:r>
                      <a:endParaRPr lang="es-EC" sz="1600" b="1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" panose="020F0502020204030204" pitchFamily="34" charset="0"/>
                        </a:rPr>
                        <a:t>Absorción atómica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" panose="020F0502020204030204" pitchFamily="34" charset="0"/>
                        </a:rPr>
                        <a:t>Ppm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>
                    <a:solidFill>
                      <a:schemeClr val="bg2"/>
                    </a:solidFill>
                  </a:tcPr>
                </a:tc>
              </a:tr>
              <a:tr h="307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Calibri" panose="020F0502020204030204" pitchFamily="34" charset="0"/>
                        </a:rPr>
                        <a:t>Zinc </a:t>
                      </a:r>
                      <a:endParaRPr lang="es-EC" sz="1600" b="1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" panose="020F0502020204030204" pitchFamily="34" charset="0"/>
                        </a:rPr>
                        <a:t>Absorción atómica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" panose="020F0502020204030204" pitchFamily="34" charset="0"/>
                        </a:rPr>
                        <a:t>Ppm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>
                    <a:solidFill>
                      <a:schemeClr val="bg2"/>
                    </a:solidFill>
                  </a:tcPr>
                </a:tc>
              </a:tr>
              <a:tr h="30779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  <a:latin typeface="Calibri" panose="020F0502020204030204" pitchFamily="34" charset="0"/>
                        </a:rPr>
                        <a:t>Cadmio</a:t>
                      </a:r>
                      <a:endParaRPr lang="es-EC" sz="1600" b="1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" panose="020F0502020204030204" pitchFamily="34" charset="0"/>
                        </a:rPr>
                        <a:t>Absorción atómica 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" panose="020F0502020204030204" pitchFamily="34" charset="0"/>
                        </a:rPr>
                        <a:t>mg/Kg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>
                    <a:solidFill>
                      <a:schemeClr val="bg2"/>
                    </a:solidFill>
                  </a:tcPr>
                </a:tc>
              </a:tr>
              <a:tr h="3077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" panose="020F0502020204030204" pitchFamily="34" charset="0"/>
                        </a:rPr>
                        <a:t>(Llama)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779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" panose="020F0502020204030204" pitchFamily="34" charset="0"/>
                        </a:rPr>
                        <a:t>Plomo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" panose="020F0502020204030204" pitchFamily="34" charset="0"/>
                        </a:rPr>
                        <a:t>Absorción atómica 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" panose="020F0502020204030204" pitchFamily="34" charset="0"/>
                        </a:rPr>
                        <a:t>mg/Kg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>
                    <a:solidFill>
                      <a:schemeClr val="bg2"/>
                    </a:solidFill>
                  </a:tcPr>
                </a:tc>
              </a:tr>
              <a:tr h="3077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" panose="020F0502020204030204" pitchFamily="34" charset="0"/>
                        </a:rPr>
                        <a:t>(Llama)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6558" marR="66558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1 Título"/>
          <p:cNvSpPr txBox="1">
            <a:spLocks/>
          </p:cNvSpPr>
          <p:nvPr/>
        </p:nvSpPr>
        <p:spPr>
          <a:xfrm>
            <a:off x="-1" y="176218"/>
            <a:ext cx="3492501" cy="471482"/>
          </a:xfrm>
          <a:prstGeom prst="round1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38100">
            <a:noFill/>
          </a:ln>
          <a:effectLst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indent="0" algn="ctr">
              <a:lnSpc>
                <a:spcPct val="90000"/>
              </a:lnSpc>
              <a:defRPr sz="14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marL="177800" lvl="5" algn="just">
              <a:defRPr/>
            </a:pPr>
            <a:r>
              <a:rPr lang="es-EC" sz="2000" dirty="0" smtClean="0"/>
              <a:t>ANÁLISIS FÍSICO QUÍMICOS </a:t>
            </a:r>
            <a:endParaRPr lang="es-EC" sz="20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5553020" y="176218"/>
            <a:ext cx="352748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C"/>
            </a:defPPr>
            <a:lvl1pPr algn="ctr">
              <a:defRPr sz="3200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algn="r"/>
            <a:r>
              <a:rPr lang="es-EC" sz="1600" dirty="0" smtClean="0"/>
              <a:t>PRUEBAS DE LABORATORIO</a:t>
            </a:r>
            <a:endParaRPr lang="es-EC" sz="16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179512" y="1916832"/>
            <a:ext cx="1566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PARÁMETROS FÍSICOS Y QUÍMICOS</a:t>
            </a:r>
            <a:endParaRPr lang="es-EC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8" name="29 Abrir llave"/>
          <p:cNvSpPr/>
          <p:nvPr/>
        </p:nvSpPr>
        <p:spPr>
          <a:xfrm rot="10800000" flipH="1" flipV="1">
            <a:off x="1740444" y="1196752"/>
            <a:ext cx="392107" cy="2414998"/>
          </a:xfrm>
          <a:prstGeom prst="leftBrace">
            <a:avLst>
              <a:gd name="adj1" fmla="val 79046"/>
              <a:gd name="adj2" fmla="val 50082"/>
            </a:avLst>
          </a:prstGeom>
          <a:gradFill flip="none" rotWithShape="1">
            <a:gsLst>
              <a:gs pos="1000">
                <a:sysClr val="windowText" lastClr="000000">
                  <a:alpha val="0"/>
                </a:sysClr>
              </a:gs>
              <a:gs pos="33000">
                <a:sysClr val="windowText" lastClr="000000">
                  <a:lumMod val="100000"/>
                  <a:alpha val="8000"/>
                </a:sysClr>
              </a:gs>
              <a:gs pos="100000">
                <a:sysClr val="windowText" lastClr="000000">
                  <a:alpha val="68000"/>
                </a:sysClr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9" name="29 Abrir llave"/>
          <p:cNvSpPr/>
          <p:nvPr/>
        </p:nvSpPr>
        <p:spPr>
          <a:xfrm rot="10800000" flipH="1" flipV="1">
            <a:off x="1746249" y="3934916"/>
            <a:ext cx="392107" cy="1942356"/>
          </a:xfrm>
          <a:prstGeom prst="leftBrace">
            <a:avLst>
              <a:gd name="adj1" fmla="val 79046"/>
              <a:gd name="adj2" fmla="val 50082"/>
            </a:avLst>
          </a:prstGeom>
          <a:gradFill flip="none" rotWithShape="1">
            <a:gsLst>
              <a:gs pos="1000">
                <a:sysClr val="windowText" lastClr="000000">
                  <a:alpha val="0"/>
                </a:sysClr>
              </a:gs>
              <a:gs pos="33000">
                <a:sysClr val="windowText" lastClr="000000">
                  <a:lumMod val="100000"/>
                  <a:alpha val="8000"/>
                </a:sysClr>
              </a:gs>
              <a:gs pos="100000">
                <a:sysClr val="windowText" lastClr="000000">
                  <a:alpha val="68000"/>
                </a:sysClr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365648" y="4582928"/>
            <a:ext cx="1374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METALES PESADOS</a:t>
            </a:r>
            <a:endParaRPr lang="es-EC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734631" y="5960534"/>
            <a:ext cx="2255411" cy="63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39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027810" y="951111"/>
            <a:ext cx="6928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s-EC" sz="2400" b="1" i="1" dirty="0" smtClean="0">
                <a:latin typeface="Calibri" panose="020F0502020204030204" pitchFamily="34" charset="0"/>
              </a:rPr>
              <a:t>Evaluación </a:t>
            </a:r>
            <a:r>
              <a:rPr lang="es-EC" sz="2400" b="1" i="1" dirty="0">
                <a:latin typeface="Calibri" panose="020F0502020204030204" pitchFamily="34" charset="0"/>
              </a:rPr>
              <a:t>del proceso de compostaje.</a:t>
            </a:r>
          </a:p>
        </p:txBody>
      </p:sp>
      <p:pic>
        <p:nvPicPr>
          <p:cNvPr id="6148" name="Imagen 12" descr="Descripción: C:\Users\User\AppData\Local\Temp\Rar$DIa0.674\IMG_29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7172325"/>
            <a:ext cx="25527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Imagen 14" descr="Descripción: C:\Users\User\AppData\Local\Temp\Rar$DIa0.578\IMG_29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7172325"/>
            <a:ext cx="2528887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4" descr="Descripción: C:\Users\User\AppData\Local\Temp\Rar$DIa0.578\IMG_29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96" y="1463955"/>
            <a:ext cx="5694554" cy="455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6857440" y="1890937"/>
            <a:ext cx="1513320" cy="351288"/>
          </a:xfrm>
          <a:prstGeom prst="round2SameRect">
            <a:avLst>
              <a:gd name="adj1" fmla="val 39495"/>
              <a:gd name="adj2" fmla="val 0"/>
            </a:avLst>
          </a:prstGeom>
          <a:solidFill>
            <a:srgbClr val="749052"/>
          </a:solidFill>
          <a:ln w="38100">
            <a:noFill/>
          </a:ln>
          <a:effectLst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indent="0" algn="ctr">
              <a:lnSpc>
                <a:spcPct val="90000"/>
              </a:lnSpc>
              <a:defRPr sz="14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C" sz="1800" dirty="0"/>
              <a:t>PROCESO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1 Título"/>
              <p:cNvSpPr txBox="1">
                <a:spLocks/>
              </p:cNvSpPr>
              <p:nvPr/>
            </p:nvSpPr>
            <p:spPr>
              <a:xfrm>
                <a:off x="6282528" y="2266337"/>
                <a:ext cx="2609952" cy="1378687"/>
              </a:xfrm>
              <a:prstGeom prst="round2SameRect">
                <a:avLst>
                  <a:gd name="adj1" fmla="val 13663"/>
                  <a:gd name="adj2" fmla="val 0"/>
                </a:avLst>
              </a:prstGeom>
              <a:solidFill>
                <a:srgbClr val="749052"/>
              </a:solidFill>
              <a:ln w="38100">
                <a:noFill/>
              </a:ln>
              <a:effectLst>
                <a:softEdge rad="0"/>
              </a:effectLst>
            </p:spPr>
            <p:txBody>
              <a:bodyPr anchor="ctr"/>
              <a:lstStyle>
                <a:defPPr>
                  <a:defRPr lang="es-ES"/>
                </a:defPPr>
                <a:lvl1pPr>
                  <a:defRPr/>
                </a:lvl1pPr>
                <a:lvl2pPr>
                  <a:defRPr/>
                </a:lvl2pPr>
                <a:lvl3pPr>
                  <a:defRPr/>
                </a:lvl3pPr>
                <a:lvl4pPr>
                  <a:defRPr/>
                </a:lvl4pPr>
                <a:lvl5pPr>
                  <a:defRPr/>
                </a:lvl5pPr>
                <a:lvl6pPr marL="180975" lvl="5" indent="-180975">
                  <a:lnSpc>
                    <a:spcPct val="90000"/>
                  </a:lnSpc>
                  <a:defRPr sz="1200" b="1" kern="0" spc="0">
                    <a:solidFill>
                      <a:prstClr val="white"/>
                    </a:solidFill>
                    <a:latin typeface="Calibri" panose="020F0502020204030204" pitchFamily="34" charset="0"/>
                  </a:defRPr>
                </a:lvl6pPr>
                <a:lvl7pPr>
                  <a:defRPr/>
                </a:lvl7pPr>
                <a:lvl8pPr>
                  <a:defRPr/>
                </a:lvl8pPr>
                <a:lvl9pPr>
                  <a:defRPr/>
                </a:lvl9pPr>
              </a:lstStyle>
              <a:p>
                <a:pPr marL="0" lvl="5" indent="0" algn="ctr"/>
                <a:r>
                  <a:rPr lang="es-EC" sz="1400" dirty="0" smtClean="0"/>
                  <a:t>LA PRIMERA MUESTRA: ES UNA MEZCLA DE 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1400" i="1">
                            <a:latin typeface="Cambria Math"/>
                          </a:rPr>
                        </m:ctrlPr>
                      </m:sSupPr>
                      <m:e>
                        <m:r>
                          <a:rPr lang="es-ES" sz="1400" i="1"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s-ES" sz="1400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s-EC" sz="1400" dirty="0" smtClean="0"/>
                  <a:t> DE DESECHOS DE LODOS DE GELATINA, 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1400" i="1">
                            <a:latin typeface="Cambria Math"/>
                          </a:rPr>
                        </m:ctrlPr>
                      </m:sSupPr>
                      <m:e>
                        <m:r>
                          <a:rPr lang="es-ES" sz="1400" i="1"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s-ES" sz="1400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s-EC" sz="1400" dirty="0"/>
                  <a:t> </a:t>
                </a:r>
                <a:r>
                  <a:rPr lang="es-EC" sz="1400" dirty="0" smtClean="0"/>
                  <a:t>DE BAGAZO DE CAÑA Y 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1400" i="1">
                            <a:latin typeface="Cambria Math"/>
                          </a:rPr>
                        </m:ctrlPr>
                      </m:sSupPr>
                      <m:e>
                        <m:r>
                          <a:rPr lang="es-ES" sz="1400" i="1"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s-ES" sz="1400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s-EC" sz="1400" dirty="0"/>
                  <a:t> </a:t>
                </a:r>
                <a:r>
                  <a:rPr lang="es-EC" sz="1400" dirty="0" smtClean="0"/>
                  <a:t>DE ASERRÍN.</a:t>
                </a:r>
                <a:endParaRPr lang="es-EC" sz="1400" dirty="0"/>
              </a:p>
            </p:txBody>
          </p:sp>
        </mc:Choice>
        <mc:Fallback xmlns="">
          <p:sp>
            <p:nvSpPr>
              <p:cNvPr id="14" name="1 Títul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528" y="2266337"/>
                <a:ext cx="2609952" cy="1378687"/>
              </a:xfrm>
              <a:prstGeom prst="round2SameRect">
                <a:avLst>
                  <a:gd name="adj1" fmla="val 13663"/>
                  <a:gd name="adj2" fmla="val 0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 w="38100"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1 Título"/>
          <p:cNvSpPr txBox="1">
            <a:spLocks/>
          </p:cNvSpPr>
          <p:nvPr/>
        </p:nvSpPr>
        <p:spPr>
          <a:xfrm>
            <a:off x="6845473" y="4051177"/>
            <a:ext cx="1513320" cy="351288"/>
          </a:xfrm>
          <a:prstGeom prst="round2SameRect">
            <a:avLst>
              <a:gd name="adj1" fmla="val 39495"/>
              <a:gd name="adj2" fmla="val 0"/>
            </a:avLst>
          </a:prstGeom>
          <a:solidFill>
            <a:srgbClr val="C08E10"/>
          </a:solidFill>
          <a:ln>
            <a:noFill/>
          </a:ln>
          <a:effectLst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5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C" sz="1800" dirty="0"/>
              <a:t>PROCESO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1 Título"/>
              <p:cNvSpPr txBox="1">
                <a:spLocks/>
              </p:cNvSpPr>
              <p:nvPr/>
            </p:nvSpPr>
            <p:spPr>
              <a:xfrm>
                <a:off x="6270561" y="4426577"/>
                <a:ext cx="2609952" cy="1378687"/>
              </a:xfrm>
              <a:prstGeom prst="round2SameRect">
                <a:avLst>
                  <a:gd name="adj1" fmla="val 13663"/>
                  <a:gd name="adj2" fmla="val 0"/>
                </a:avLst>
              </a:prstGeom>
              <a:solidFill>
                <a:srgbClr val="C08E10"/>
              </a:solidFill>
              <a:ln>
                <a:noFill/>
              </a:ln>
              <a:effectLst>
                <a:softEdge rad="0"/>
              </a:effectLst>
            </p:spPr>
            <p:txBody>
              <a:bodyPr anchor="ctr"/>
              <a:lstStyle>
                <a:defPPr>
                  <a:defRPr lang="es-ES"/>
                </a:defPPr>
                <a:lvl6pPr marL="0" lvl="5" algn="ctr">
                  <a:lnSpc>
                    <a:spcPct val="90000"/>
                  </a:lnSpc>
                  <a:defRPr sz="1500" b="1" kern="0" spc="0">
                    <a:solidFill>
                      <a:prstClr val="white"/>
                    </a:solidFill>
                    <a:latin typeface="Calibri" panose="020F0502020204030204" pitchFamily="34" charset="0"/>
                  </a:defRPr>
                </a:lvl6pPr>
              </a:lstStyle>
              <a:p>
                <a:pPr lvl="5"/>
                <a:r>
                  <a:rPr lang="es-EC" sz="1400" dirty="0" smtClean="0"/>
                  <a:t>LA SEGUNDA MUESTRA ES DE 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1400" i="1">
                            <a:latin typeface="Cambria Math"/>
                          </a:rPr>
                        </m:ctrlPr>
                      </m:sSupPr>
                      <m:e>
                        <m:r>
                          <a:rPr lang="es-ES" sz="1400" i="1"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s-ES" sz="1400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s-EC" sz="1400" dirty="0" smtClean="0"/>
                  <a:t> DE DESECHOS DE GELATINA MÁS 1,5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1400" i="1">
                            <a:latin typeface="Cambria Math"/>
                          </a:rPr>
                        </m:ctrlPr>
                      </m:sSupPr>
                      <m:e>
                        <m:r>
                          <a:rPr lang="es-ES" sz="1400" i="1"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s-ES" sz="1400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s-EC" sz="1400" dirty="0"/>
                  <a:t> DE BAGAZO DE CAÑA MÁS </a:t>
                </a:r>
                <a:r>
                  <a:rPr lang="es-EC" sz="1400" dirty="0" smtClean="0"/>
                  <a:t>0,2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1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ES" sz="1400" b="1" i="1" smtClean="0"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s-ES" sz="1400" b="1" i="1" smtClean="0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s-EC" sz="1400" dirty="0" smtClean="0"/>
                  <a:t> </a:t>
                </a:r>
                <a:r>
                  <a:rPr lang="es-EC" sz="1400" dirty="0"/>
                  <a:t>DE RUMEN CON SANGRE.</a:t>
                </a:r>
              </a:p>
            </p:txBody>
          </p:sp>
        </mc:Choice>
        <mc:Fallback xmlns="">
          <p:sp>
            <p:nvSpPr>
              <p:cNvPr id="17" name="1 Títul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561" y="4426577"/>
                <a:ext cx="2609952" cy="1378687"/>
              </a:xfrm>
              <a:prstGeom prst="round2SameRect">
                <a:avLst>
                  <a:gd name="adj1" fmla="val 13663"/>
                  <a:gd name="adj2" fmla="val 0"/>
                </a:avLst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1 Flecha derecha"/>
          <p:cNvSpPr/>
          <p:nvPr/>
        </p:nvSpPr>
        <p:spPr>
          <a:xfrm flipH="1">
            <a:off x="4569165" y="2683016"/>
            <a:ext cx="1744496" cy="545328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75000"/>
                  <a:alpha val="76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  <a:alpha val="3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Flecha derecha"/>
          <p:cNvSpPr/>
          <p:nvPr/>
        </p:nvSpPr>
        <p:spPr>
          <a:xfrm flipH="1">
            <a:off x="4538032" y="4941168"/>
            <a:ext cx="1744496" cy="545328"/>
          </a:xfrm>
          <a:prstGeom prst="rightArrow">
            <a:avLst/>
          </a:prstGeom>
          <a:gradFill flip="none" rotWithShape="1">
            <a:gsLst>
              <a:gs pos="100000">
                <a:srgbClr val="C08E10">
                  <a:shade val="30000"/>
                  <a:satMod val="115000"/>
                  <a:alpha val="53000"/>
                </a:srgbClr>
              </a:gs>
              <a:gs pos="47000">
                <a:srgbClr val="C08E10">
                  <a:shade val="67500"/>
                  <a:satMod val="115000"/>
                  <a:alpha val="98000"/>
                </a:srgbClr>
              </a:gs>
              <a:gs pos="0">
                <a:srgbClr val="C08E1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txBody>
          <a:bodyPr anchor="ctr"/>
          <a:lstStyle/>
          <a:p>
            <a:endParaRPr lang="es-ES">
              <a:solidFill>
                <a:schemeClr val="tx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616520" y="138118"/>
            <a:ext cx="352748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C"/>
            </a:defPPr>
            <a:lvl1pPr algn="ctr">
              <a:defRPr sz="3200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algn="r"/>
            <a:r>
              <a:rPr lang="es-EC" sz="1600" dirty="0" smtClean="0"/>
              <a:t>PRUEBAS DE CAMPO </a:t>
            </a:r>
            <a:endParaRPr lang="es-EC" sz="16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734631" y="5960534"/>
            <a:ext cx="2255411" cy="63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 Título"/>
          <p:cNvSpPr txBox="1">
            <a:spLocks/>
          </p:cNvSpPr>
          <p:nvPr/>
        </p:nvSpPr>
        <p:spPr>
          <a:xfrm>
            <a:off x="-1" y="176218"/>
            <a:ext cx="2267745" cy="471482"/>
          </a:xfrm>
          <a:prstGeom prst="round1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38100">
            <a:noFill/>
          </a:ln>
          <a:effectLst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indent="0" algn="ctr">
              <a:lnSpc>
                <a:spcPct val="90000"/>
              </a:lnSpc>
              <a:defRPr sz="14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marL="177800" lvl="5" algn="just">
              <a:defRPr/>
            </a:pPr>
            <a:r>
              <a:rPr lang="es-EC" sz="2000" spc="300" dirty="0" smtClean="0"/>
              <a:t>RESULTADOS</a:t>
            </a:r>
            <a:endParaRPr lang="es-EC" sz="2000" spc="300" dirty="0"/>
          </a:p>
        </p:txBody>
      </p:sp>
    </p:spTree>
    <p:extLst>
      <p:ext uri="{BB962C8B-B14F-4D97-AF65-F5344CB8AC3E}">
        <p14:creationId xmlns:p14="http://schemas.microsoft.com/office/powerpoint/2010/main" val="80073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734631" y="5960534"/>
            <a:ext cx="2255411" cy="63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5" descr="Descripción: C:\Users\User\AppData\Local\Temp\Rar$DIa0.619\IMG_3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53" y="3685140"/>
            <a:ext cx="3068644" cy="253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3" descr="Descripción: C:\Users\User\AppData\Local\Temp\Rar$DIa0.338\IMG_30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64746" y="3710756"/>
            <a:ext cx="3090453" cy="252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12" descr="Descripción: C:\Users\User\AppData\Local\Temp\Rar$DIa0.674\IMG_298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20688"/>
            <a:ext cx="2892020" cy="288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2496" y="930206"/>
            <a:ext cx="1980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>
                <a:latin typeface="Calibri" panose="020F0502020204030204" pitchFamily="34" charset="0"/>
              </a:rPr>
              <a:t>MICROORGANISMOS</a:t>
            </a:r>
            <a:endParaRPr lang="es-EC" sz="1600" b="1" dirty="0">
              <a:latin typeface="Calibri" panose="020F050202020403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5496" y="1578278"/>
            <a:ext cx="1980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>
                <a:latin typeface="Calibri" panose="020F0502020204030204" pitchFamily="34" charset="0"/>
              </a:rPr>
              <a:t>FUENTES DE C Y N</a:t>
            </a:r>
            <a:endParaRPr lang="es-EC" sz="1600" b="1" dirty="0">
              <a:latin typeface="Calibri" panose="020F050202020403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8996" y="2226350"/>
            <a:ext cx="1980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>
                <a:latin typeface="Calibri" panose="020F0502020204030204" pitchFamily="34" charset="0"/>
              </a:rPr>
              <a:t>AGUA</a:t>
            </a:r>
            <a:endParaRPr lang="es-EC" sz="1600" b="1" dirty="0">
              <a:latin typeface="Calibri" panose="020F050202020403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8996" y="2946430"/>
            <a:ext cx="1980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>
                <a:latin typeface="Calibri" panose="020F0502020204030204" pitchFamily="34" charset="0"/>
              </a:rPr>
              <a:t>OXÍGENO</a:t>
            </a:r>
            <a:endParaRPr lang="es-EC" sz="1600" b="1" dirty="0">
              <a:latin typeface="Calibri" panose="020F050202020403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175051" y="963151"/>
            <a:ext cx="1599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1600" b="1">
                <a:latin typeface="Calibri" panose="020F0502020204030204" pitchFamily="34" charset="0"/>
              </a:defRPr>
            </a:lvl1pPr>
          </a:lstStyle>
          <a:p>
            <a:r>
              <a:rPr lang="es-EC" dirty="0" smtClean="0"/>
              <a:t>DIÓXIDO DE CARBONO</a:t>
            </a:r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192180" y="1938318"/>
            <a:ext cx="1980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1600" b="1">
                <a:latin typeface="Calibri" panose="020F0502020204030204" pitchFamily="34" charset="0"/>
              </a:defRPr>
            </a:lvl1pPr>
          </a:lstStyle>
          <a:p>
            <a:r>
              <a:rPr lang="es-EC" dirty="0" smtClean="0"/>
              <a:t>AGUA</a:t>
            </a:r>
            <a:endParaRPr lang="es-EC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192180" y="2946430"/>
            <a:ext cx="1980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1600" b="1">
                <a:latin typeface="Calibri" panose="020F0502020204030204" pitchFamily="34" charset="0"/>
              </a:defRPr>
            </a:lvl1pPr>
          </a:lstStyle>
          <a:p>
            <a:r>
              <a:rPr lang="es-EC" dirty="0" smtClean="0"/>
              <a:t>CALOR</a:t>
            </a:r>
            <a:endParaRPr lang="es-EC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784526" y="2816850"/>
            <a:ext cx="198022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COMPOST</a:t>
            </a:r>
            <a:endParaRPr lang="es-EC" b="1" dirty="0"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8244408" y="3214717"/>
            <a:ext cx="882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6 MESES</a:t>
            </a:r>
            <a:endParaRPr lang="es-EC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4624075" y="2691797"/>
            <a:ext cx="618160" cy="575156"/>
            <a:chOff x="3194801" y="1726977"/>
            <a:chExt cx="718644" cy="668650"/>
          </a:xfrm>
        </p:grpSpPr>
        <p:grpSp>
          <p:nvGrpSpPr>
            <p:cNvPr id="35" name="34 Grupo"/>
            <p:cNvGrpSpPr/>
            <p:nvPr/>
          </p:nvGrpSpPr>
          <p:grpSpPr>
            <a:xfrm>
              <a:off x="3194801" y="1726977"/>
              <a:ext cx="718644" cy="668650"/>
              <a:chOff x="2065734" y="1639093"/>
              <a:chExt cx="785812" cy="785812"/>
            </a:xfrm>
          </p:grpSpPr>
          <p:sp>
            <p:nvSpPr>
              <p:cNvPr id="36" name="35 Elipse"/>
              <p:cNvSpPr/>
              <p:nvPr/>
            </p:nvSpPr>
            <p:spPr>
              <a:xfrm>
                <a:off x="2065734" y="1639093"/>
                <a:ext cx="785812" cy="785812"/>
              </a:xfrm>
              <a:prstGeom prst="ellipse">
                <a:avLst/>
              </a:prstGeom>
              <a:solidFill>
                <a:srgbClr val="FFCC6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Elipse 4"/>
              <p:cNvSpPr/>
              <p:nvPr/>
            </p:nvSpPr>
            <p:spPr>
              <a:xfrm>
                <a:off x="2180814" y="1754173"/>
                <a:ext cx="555652" cy="55565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C" sz="1400" kern="1200"/>
              </a:p>
            </p:txBody>
          </p:sp>
        </p:grpSp>
        <p:sp>
          <p:nvSpPr>
            <p:cNvPr id="34" name="33 CuadroTexto"/>
            <p:cNvSpPr txBox="1"/>
            <p:nvPr/>
          </p:nvSpPr>
          <p:spPr>
            <a:xfrm>
              <a:off x="3312914" y="1806038"/>
              <a:ext cx="466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s-EC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8" name="1 Título"/>
          <p:cNvSpPr txBox="1">
            <a:spLocks/>
          </p:cNvSpPr>
          <p:nvPr/>
        </p:nvSpPr>
        <p:spPr>
          <a:xfrm>
            <a:off x="-1" y="116632"/>
            <a:ext cx="5149867" cy="351288"/>
          </a:xfrm>
          <a:prstGeom prst="round1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38100">
            <a:noFill/>
          </a:ln>
          <a:effectLst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indent="0" algn="ctr">
              <a:lnSpc>
                <a:spcPct val="90000"/>
              </a:lnSpc>
              <a:defRPr sz="14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C" sz="1800" dirty="0" smtClean="0"/>
              <a:t>SEGUIMIENTO DEL PROCESO DE COMPOSTAJE</a:t>
            </a:r>
            <a:endParaRPr lang="es-EC" sz="1800" dirty="0"/>
          </a:p>
        </p:txBody>
      </p:sp>
      <p:sp>
        <p:nvSpPr>
          <p:cNvPr id="48" name="47 Flecha derecha"/>
          <p:cNvSpPr/>
          <p:nvPr/>
        </p:nvSpPr>
        <p:spPr>
          <a:xfrm>
            <a:off x="1914850" y="963151"/>
            <a:ext cx="720080" cy="272664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75000"/>
                  <a:alpha val="53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  <a:alpha val="1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Flecha derecha"/>
          <p:cNvSpPr/>
          <p:nvPr/>
        </p:nvSpPr>
        <p:spPr>
          <a:xfrm>
            <a:off x="1662676" y="1611223"/>
            <a:ext cx="965108" cy="272664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75000"/>
                  <a:alpha val="53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  <a:alpha val="1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Flecha derecha"/>
          <p:cNvSpPr/>
          <p:nvPr/>
        </p:nvSpPr>
        <p:spPr>
          <a:xfrm>
            <a:off x="647540" y="2259295"/>
            <a:ext cx="1980243" cy="272664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75000"/>
                  <a:alpha val="53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  <a:alpha val="1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Flecha derecha"/>
          <p:cNvSpPr/>
          <p:nvPr/>
        </p:nvSpPr>
        <p:spPr>
          <a:xfrm>
            <a:off x="949742" y="2979375"/>
            <a:ext cx="1678042" cy="272664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75000"/>
                  <a:alpha val="53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  <a:alpha val="1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Flecha derecha"/>
          <p:cNvSpPr/>
          <p:nvPr/>
        </p:nvSpPr>
        <p:spPr>
          <a:xfrm>
            <a:off x="5519804" y="1029041"/>
            <a:ext cx="720080" cy="272664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75000"/>
                  <a:alpha val="53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  <a:alpha val="1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Flecha derecha"/>
          <p:cNvSpPr/>
          <p:nvPr/>
        </p:nvSpPr>
        <p:spPr>
          <a:xfrm>
            <a:off x="5519804" y="1981878"/>
            <a:ext cx="720080" cy="272664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75000"/>
                  <a:alpha val="53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  <a:alpha val="1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Flecha derecha"/>
          <p:cNvSpPr/>
          <p:nvPr/>
        </p:nvSpPr>
        <p:spPr>
          <a:xfrm>
            <a:off x="5519804" y="2979375"/>
            <a:ext cx="720080" cy="272664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75000"/>
                  <a:alpha val="53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  <a:alpha val="1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6" name="55 Grupo"/>
          <p:cNvGrpSpPr/>
          <p:nvPr/>
        </p:nvGrpSpPr>
        <p:grpSpPr>
          <a:xfrm>
            <a:off x="1170603" y="5612839"/>
            <a:ext cx="618160" cy="575156"/>
            <a:chOff x="3194801" y="1726977"/>
            <a:chExt cx="718644" cy="668650"/>
          </a:xfrm>
        </p:grpSpPr>
        <p:grpSp>
          <p:nvGrpSpPr>
            <p:cNvPr id="57" name="56 Grupo"/>
            <p:cNvGrpSpPr/>
            <p:nvPr/>
          </p:nvGrpSpPr>
          <p:grpSpPr>
            <a:xfrm>
              <a:off x="3194801" y="1726977"/>
              <a:ext cx="718644" cy="668650"/>
              <a:chOff x="2065734" y="1639093"/>
              <a:chExt cx="785812" cy="785812"/>
            </a:xfrm>
          </p:grpSpPr>
          <p:sp>
            <p:nvSpPr>
              <p:cNvPr id="59" name="58 Elipse"/>
              <p:cNvSpPr/>
              <p:nvPr/>
            </p:nvSpPr>
            <p:spPr>
              <a:xfrm>
                <a:off x="2065734" y="1639093"/>
                <a:ext cx="785812" cy="785812"/>
              </a:xfrm>
              <a:prstGeom prst="ellipse">
                <a:avLst/>
              </a:prstGeom>
              <a:solidFill>
                <a:srgbClr val="FFCC6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0" name="Elipse 4"/>
              <p:cNvSpPr/>
              <p:nvPr/>
            </p:nvSpPr>
            <p:spPr>
              <a:xfrm>
                <a:off x="2180814" y="1754173"/>
                <a:ext cx="555652" cy="55565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C" sz="1400" kern="1200"/>
              </a:p>
            </p:txBody>
          </p:sp>
        </p:grpSp>
        <p:sp>
          <p:nvSpPr>
            <p:cNvPr id="58" name="57 CuadroTexto"/>
            <p:cNvSpPr txBox="1"/>
            <p:nvPr/>
          </p:nvSpPr>
          <p:spPr>
            <a:xfrm>
              <a:off x="3312914" y="1806038"/>
              <a:ext cx="466998" cy="536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s-EC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2" name="61 Grupo"/>
          <p:cNvGrpSpPr/>
          <p:nvPr/>
        </p:nvGrpSpPr>
        <p:grpSpPr>
          <a:xfrm>
            <a:off x="7156890" y="5578535"/>
            <a:ext cx="618160" cy="575156"/>
            <a:chOff x="3194801" y="1726977"/>
            <a:chExt cx="718644" cy="668650"/>
          </a:xfrm>
        </p:grpSpPr>
        <p:grpSp>
          <p:nvGrpSpPr>
            <p:cNvPr id="63" name="62 Grupo"/>
            <p:cNvGrpSpPr/>
            <p:nvPr/>
          </p:nvGrpSpPr>
          <p:grpSpPr>
            <a:xfrm>
              <a:off x="3194801" y="1726977"/>
              <a:ext cx="718644" cy="668650"/>
              <a:chOff x="2065734" y="1639093"/>
              <a:chExt cx="785812" cy="785812"/>
            </a:xfrm>
          </p:grpSpPr>
          <p:sp>
            <p:nvSpPr>
              <p:cNvPr id="65" name="64 Elipse"/>
              <p:cNvSpPr/>
              <p:nvPr/>
            </p:nvSpPr>
            <p:spPr>
              <a:xfrm>
                <a:off x="2065734" y="1639093"/>
                <a:ext cx="785812" cy="785812"/>
              </a:xfrm>
              <a:prstGeom prst="ellipse">
                <a:avLst/>
              </a:prstGeom>
              <a:solidFill>
                <a:srgbClr val="FFCC6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6" name="Elipse 4"/>
              <p:cNvSpPr/>
              <p:nvPr/>
            </p:nvSpPr>
            <p:spPr>
              <a:xfrm>
                <a:off x="2180814" y="1754173"/>
                <a:ext cx="555652" cy="55565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C" sz="1400" kern="1200"/>
              </a:p>
            </p:txBody>
          </p:sp>
        </p:grpSp>
        <p:sp>
          <p:nvSpPr>
            <p:cNvPr id="64" name="63 CuadroTexto"/>
            <p:cNvSpPr txBox="1"/>
            <p:nvPr/>
          </p:nvSpPr>
          <p:spPr>
            <a:xfrm>
              <a:off x="3312914" y="1806038"/>
              <a:ext cx="466998" cy="536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s-EC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7" name="46 Flecha abajo"/>
          <p:cNvSpPr/>
          <p:nvPr/>
        </p:nvSpPr>
        <p:spPr>
          <a:xfrm rot="5400000" flipV="1">
            <a:off x="3922980" y="4511205"/>
            <a:ext cx="654348" cy="951037"/>
          </a:xfrm>
          <a:prstGeom prst="downArrow">
            <a:avLst/>
          </a:prstGeom>
          <a:gradFill flip="none" rotWithShape="1">
            <a:gsLst>
              <a:gs pos="0">
                <a:sysClr val="windowText" lastClr="000000">
                  <a:alpha val="1000"/>
                </a:sysClr>
              </a:gs>
              <a:gs pos="50000">
                <a:sysClr val="windowText" lastClr="000000">
                  <a:alpha val="31000"/>
                </a:sysClr>
              </a:gs>
              <a:gs pos="100000">
                <a:sysClr val="windowText" lastClr="00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8" name="29 Abrir llave"/>
          <p:cNvSpPr/>
          <p:nvPr/>
        </p:nvSpPr>
        <p:spPr>
          <a:xfrm rot="10800000" flipV="1">
            <a:off x="7962279" y="620688"/>
            <a:ext cx="392107" cy="5760640"/>
          </a:xfrm>
          <a:prstGeom prst="leftBrace">
            <a:avLst>
              <a:gd name="adj1" fmla="val 79046"/>
              <a:gd name="adj2" fmla="val 50082"/>
            </a:avLst>
          </a:prstGeom>
          <a:gradFill flip="none" rotWithShape="1">
            <a:gsLst>
              <a:gs pos="1000">
                <a:sysClr val="windowText" lastClr="000000">
                  <a:alpha val="0"/>
                </a:sysClr>
              </a:gs>
              <a:gs pos="33000">
                <a:sysClr val="windowText" lastClr="000000">
                  <a:lumMod val="100000"/>
                  <a:alpha val="8000"/>
                </a:sysClr>
              </a:gs>
              <a:gs pos="100000">
                <a:sysClr val="windowText" lastClr="000000">
                  <a:alpha val="68000"/>
                </a:sysClr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0" name="69 CuadroTexto"/>
          <p:cNvSpPr txBox="1"/>
          <p:nvPr/>
        </p:nvSpPr>
        <p:spPr>
          <a:xfrm>
            <a:off x="5616520" y="138118"/>
            <a:ext cx="352748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C"/>
            </a:defPPr>
            <a:lvl1pPr algn="ctr">
              <a:defRPr sz="3200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algn="r"/>
            <a:r>
              <a:rPr lang="es-EC" sz="1600" dirty="0" smtClean="0"/>
              <a:t>PRUEBAS DE CAMPO </a:t>
            </a:r>
            <a:endParaRPr lang="es-EC" sz="16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978744" y="683404"/>
            <a:ext cx="2148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DEGRADACIÓN</a:t>
            </a:r>
            <a:endParaRPr lang="es-EC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734631" y="5960534"/>
            <a:ext cx="2255411" cy="63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Imagen 4" descr="Descripción: C:\Users\User\AppData\Local\Temp\Rar$DIa0.068\IMG_29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87063"/>
            <a:ext cx="2901977" cy="261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Imagen 10" descr="Descripción: C:\Users\User\AppData\Local\Temp\Rar$DIa0.928\IMG_24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1"/>
            <a:ext cx="3312368" cy="228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-1" y="116631"/>
            <a:ext cx="3635897" cy="626415"/>
          </a:xfrm>
          <a:prstGeom prst="round1Rect">
            <a:avLst>
              <a:gd name="adj" fmla="val 31753"/>
            </a:avLst>
          </a:prstGeom>
          <a:solidFill>
            <a:schemeClr val="accent2">
              <a:lumMod val="75000"/>
            </a:schemeClr>
          </a:solidFill>
          <a:ln w="38100">
            <a:noFill/>
          </a:ln>
          <a:effectLst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indent="0" algn="ctr">
              <a:lnSpc>
                <a:spcPct val="90000"/>
              </a:lnSpc>
              <a:defRPr sz="14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C" sz="1800" dirty="0" smtClean="0"/>
              <a:t>CAMBIO FÍSICOS OLOR COLOR Y APARIENCIA DEL COMPOSTAJE</a:t>
            </a:r>
            <a:endParaRPr lang="es-EC" sz="1800" dirty="0"/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1713172" y="1129291"/>
            <a:ext cx="1513320" cy="351288"/>
          </a:xfrm>
          <a:prstGeom prst="round2SameRect">
            <a:avLst>
              <a:gd name="adj1" fmla="val 39495"/>
              <a:gd name="adj2" fmla="val 0"/>
            </a:avLst>
          </a:prstGeom>
          <a:solidFill>
            <a:srgbClr val="749052"/>
          </a:solidFill>
          <a:ln w="38100">
            <a:noFill/>
          </a:ln>
          <a:effectLst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indent="0" algn="ctr">
              <a:lnSpc>
                <a:spcPct val="90000"/>
              </a:lnSpc>
              <a:defRPr sz="14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C" sz="1800" dirty="0" smtClean="0"/>
              <a:t>INICIAL</a:t>
            </a:r>
            <a:endParaRPr lang="es-EC" sz="1800" dirty="0"/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1138260" y="1504691"/>
            <a:ext cx="2609952" cy="1378687"/>
          </a:xfrm>
          <a:prstGeom prst="round2SameRect">
            <a:avLst>
              <a:gd name="adj1" fmla="val 13663"/>
              <a:gd name="adj2" fmla="val 0"/>
            </a:avLst>
          </a:prstGeom>
          <a:solidFill>
            <a:srgbClr val="749052"/>
          </a:solidFill>
          <a:ln w="38100">
            <a:noFill/>
          </a:ln>
          <a:effectLst>
            <a:softEdge rad="0"/>
          </a:effectLst>
        </p:spPr>
        <p:txBody>
          <a:bodyPr anchor="ctr"/>
          <a:lstStyle>
            <a:defPPr>
              <a:defRPr lang="es-ES"/>
            </a:defPPr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180975" lvl="5" indent="-180975">
              <a:lnSpc>
                <a:spcPct val="90000"/>
              </a:lnSpc>
              <a:defRPr sz="12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182563" lvl="5" indent="-182563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C" sz="1600" dirty="0" smtClean="0"/>
              <a:t>OLOR FUERTE</a:t>
            </a:r>
          </a:p>
          <a:p>
            <a:pPr marL="182563" lvl="5" indent="-182563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C" sz="1600" dirty="0" smtClean="0"/>
              <a:t>COLOR CAFÉ MARRÓN OBSCURO</a:t>
            </a:r>
          </a:p>
          <a:p>
            <a:pPr marL="182563" lvl="5" indent="-182563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C" sz="1600" dirty="0" smtClean="0"/>
              <a:t>TEXTURA PASTOSA</a:t>
            </a:r>
            <a:endParaRPr lang="es-EC" sz="1600" dirty="0"/>
          </a:p>
        </p:txBody>
      </p:sp>
      <p:sp>
        <p:nvSpPr>
          <p:cNvPr id="17" name="16 Flecha derecha"/>
          <p:cNvSpPr/>
          <p:nvPr/>
        </p:nvSpPr>
        <p:spPr>
          <a:xfrm>
            <a:off x="3748212" y="1931906"/>
            <a:ext cx="1399852" cy="545328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75000"/>
                  <a:alpha val="76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  <a:alpha val="3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5943337" y="3933056"/>
            <a:ext cx="1513320" cy="351288"/>
          </a:xfrm>
          <a:prstGeom prst="round2SameRect">
            <a:avLst>
              <a:gd name="adj1" fmla="val 39495"/>
              <a:gd name="adj2" fmla="val 0"/>
            </a:avLst>
          </a:prstGeom>
          <a:solidFill>
            <a:srgbClr val="C08E10"/>
          </a:solidFill>
          <a:ln>
            <a:noFill/>
          </a:ln>
          <a:effectLst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5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C" sz="1800" dirty="0" smtClean="0"/>
              <a:t>FINAL</a:t>
            </a:r>
            <a:endParaRPr lang="es-EC" sz="1800" dirty="0"/>
          </a:p>
        </p:txBody>
      </p:sp>
      <p:sp>
        <p:nvSpPr>
          <p:cNvPr id="19" name="1 Título"/>
          <p:cNvSpPr txBox="1">
            <a:spLocks/>
          </p:cNvSpPr>
          <p:nvPr/>
        </p:nvSpPr>
        <p:spPr>
          <a:xfrm>
            <a:off x="5368425" y="4308456"/>
            <a:ext cx="2609952" cy="1378687"/>
          </a:xfrm>
          <a:prstGeom prst="round2SameRect">
            <a:avLst>
              <a:gd name="adj1" fmla="val 13663"/>
              <a:gd name="adj2" fmla="val 0"/>
            </a:avLst>
          </a:prstGeom>
          <a:solidFill>
            <a:srgbClr val="C08E10"/>
          </a:solidFill>
          <a:ln>
            <a:noFill/>
          </a:ln>
          <a:effectLst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5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marL="182563" lvl="5" indent="-182563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C" sz="1600" dirty="0" smtClean="0"/>
              <a:t>OLOR TIERRA HÚMEDA</a:t>
            </a:r>
          </a:p>
          <a:p>
            <a:pPr marL="182563" lvl="5" indent="-182563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C" sz="1600" dirty="0" smtClean="0"/>
              <a:t>COLOR CAFÉ </a:t>
            </a:r>
          </a:p>
          <a:p>
            <a:pPr marL="182563" lvl="5" indent="-182563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C" sz="1600" dirty="0" smtClean="0"/>
              <a:t>TEXTURA FINA</a:t>
            </a:r>
            <a:endParaRPr lang="es-EC" sz="1600" dirty="0"/>
          </a:p>
        </p:txBody>
      </p:sp>
      <p:sp>
        <p:nvSpPr>
          <p:cNvPr id="20" name="19 Flecha derecha"/>
          <p:cNvSpPr/>
          <p:nvPr/>
        </p:nvSpPr>
        <p:spPr>
          <a:xfrm flipH="1">
            <a:off x="3995936" y="4823047"/>
            <a:ext cx="1384456" cy="545328"/>
          </a:xfrm>
          <a:prstGeom prst="rightArrow">
            <a:avLst/>
          </a:prstGeom>
          <a:gradFill flip="none" rotWithShape="1">
            <a:gsLst>
              <a:gs pos="100000">
                <a:srgbClr val="C08E10">
                  <a:shade val="30000"/>
                  <a:satMod val="115000"/>
                  <a:alpha val="53000"/>
                </a:srgbClr>
              </a:gs>
              <a:gs pos="47000">
                <a:srgbClr val="C08E10">
                  <a:shade val="67500"/>
                  <a:satMod val="115000"/>
                  <a:alpha val="98000"/>
                </a:srgbClr>
              </a:gs>
              <a:gs pos="0">
                <a:srgbClr val="C08E1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txBody>
          <a:bodyPr anchor="ctr"/>
          <a:lstStyle/>
          <a:p>
            <a:endParaRPr lang="es-ES">
              <a:solidFill>
                <a:schemeClr val="tx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616520" y="138118"/>
            <a:ext cx="352748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C"/>
            </a:defPPr>
            <a:lvl1pPr algn="ctr">
              <a:defRPr sz="3200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algn="r"/>
            <a:r>
              <a:rPr lang="es-EC" sz="1600" dirty="0" smtClean="0"/>
              <a:t>PRUEBAS DE CAMPO 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336089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734631" y="5960534"/>
            <a:ext cx="2255411" cy="63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Imagen 8" descr="Descripción: C:\Users\User\AppData\Local\Temp\Rar$DIa0.896\IMG_24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18709"/>
            <a:ext cx="3672408" cy="275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n 7" descr="Descripción: C:\Users\User\AppData\Local\Temp\Rar$DIa0.134\IMG_24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31880"/>
            <a:ext cx="3672408" cy="294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Imagen 6" descr="Descripción: C:\Users\User\AppData\Local\Temp\Rar$DIa0.407\IMG_24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58" y="818709"/>
            <a:ext cx="3537982" cy="275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Imagen 15" descr="Descripción: C:\Users\User\AppData\Local\Temp\Rar$DIa0.326\IMG_300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040" y="3768288"/>
            <a:ext cx="3556400" cy="29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1 Título"/>
          <p:cNvSpPr txBox="1">
            <a:spLocks/>
          </p:cNvSpPr>
          <p:nvPr/>
        </p:nvSpPr>
        <p:spPr>
          <a:xfrm>
            <a:off x="-1" y="116632"/>
            <a:ext cx="6300193" cy="448598"/>
          </a:xfrm>
          <a:prstGeom prst="round1Rect">
            <a:avLst>
              <a:gd name="adj" fmla="val 31753"/>
            </a:avLst>
          </a:prstGeom>
          <a:solidFill>
            <a:schemeClr val="accent2">
              <a:lumMod val="75000"/>
            </a:schemeClr>
          </a:solidFill>
          <a:ln w="38100">
            <a:noFill/>
          </a:ln>
          <a:effectLst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indent="0" algn="ctr">
              <a:lnSpc>
                <a:spcPct val="90000"/>
              </a:lnSpc>
              <a:defRPr sz="14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C" sz="1600" dirty="0" smtClean="0"/>
              <a:t>EVALUACIÓN DE INFRAESTRUCTURA DEL PROCESO DEL COMPOSTAJE</a:t>
            </a:r>
            <a:endParaRPr lang="es-EC" sz="1600" dirty="0"/>
          </a:p>
        </p:txBody>
      </p:sp>
      <p:sp>
        <p:nvSpPr>
          <p:cNvPr id="31" name="30 CuadroTexto"/>
          <p:cNvSpPr txBox="1"/>
          <p:nvPr/>
        </p:nvSpPr>
        <p:spPr>
          <a:xfrm>
            <a:off x="5616520" y="138118"/>
            <a:ext cx="352748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C"/>
            </a:defPPr>
            <a:lvl1pPr algn="ctr">
              <a:defRPr sz="3200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algn="r"/>
            <a:r>
              <a:rPr lang="es-EC" sz="1600" dirty="0" smtClean="0"/>
              <a:t>PRUEBAS DE CAMPO </a:t>
            </a:r>
            <a:endParaRPr lang="es-EC" sz="1600" dirty="0"/>
          </a:p>
        </p:txBody>
      </p:sp>
      <p:sp>
        <p:nvSpPr>
          <p:cNvPr id="33" name="1 Título"/>
          <p:cNvSpPr txBox="1">
            <a:spLocks/>
          </p:cNvSpPr>
          <p:nvPr/>
        </p:nvSpPr>
        <p:spPr>
          <a:xfrm>
            <a:off x="861800" y="775483"/>
            <a:ext cx="2406465" cy="351288"/>
          </a:xfrm>
          <a:prstGeom prst="round1Rect">
            <a:avLst>
              <a:gd name="adj" fmla="val 50000"/>
            </a:avLst>
          </a:prstGeom>
          <a:solidFill>
            <a:srgbClr val="749052"/>
          </a:solidFill>
          <a:ln w="381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indent="0" algn="ctr">
              <a:lnSpc>
                <a:spcPct val="90000"/>
              </a:lnSpc>
              <a:defRPr sz="14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C" sz="1800" dirty="0"/>
              <a:t>ÁREA - </a:t>
            </a:r>
            <a:r>
              <a:rPr lang="es-EC" sz="1800" dirty="0" smtClean="0"/>
              <a:t>TRITURADO</a:t>
            </a:r>
            <a:endParaRPr lang="es-EC" sz="1800" dirty="0"/>
          </a:p>
        </p:txBody>
      </p:sp>
      <p:grpSp>
        <p:nvGrpSpPr>
          <p:cNvPr id="2" name="1 Grupo"/>
          <p:cNvGrpSpPr/>
          <p:nvPr/>
        </p:nvGrpSpPr>
        <p:grpSpPr>
          <a:xfrm>
            <a:off x="395536" y="692696"/>
            <a:ext cx="568372" cy="528833"/>
            <a:chOff x="539552" y="404664"/>
            <a:chExt cx="844565" cy="785812"/>
          </a:xfrm>
        </p:grpSpPr>
        <p:grpSp>
          <p:nvGrpSpPr>
            <p:cNvPr id="10" name="9 Grupo"/>
            <p:cNvGrpSpPr/>
            <p:nvPr/>
          </p:nvGrpSpPr>
          <p:grpSpPr>
            <a:xfrm>
              <a:off x="539552" y="404664"/>
              <a:ext cx="844565" cy="785812"/>
              <a:chOff x="2065734" y="1639093"/>
              <a:chExt cx="785812" cy="785812"/>
            </a:xfrm>
          </p:grpSpPr>
          <p:sp>
            <p:nvSpPr>
              <p:cNvPr id="11" name="10 Elipse"/>
              <p:cNvSpPr/>
              <p:nvPr/>
            </p:nvSpPr>
            <p:spPr>
              <a:xfrm>
                <a:off x="2065734" y="1639093"/>
                <a:ext cx="785812" cy="785812"/>
              </a:xfrm>
              <a:prstGeom prst="ellipse">
                <a:avLst/>
              </a:prstGeom>
              <a:solidFill>
                <a:srgbClr val="FFCC6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Elipse 4"/>
              <p:cNvSpPr/>
              <p:nvPr/>
            </p:nvSpPr>
            <p:spPr>
              <a:xfrm>
                <a:off x="2180814" y="1754173"/>
                <a:ext cx="555652" cy="55565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C" sz="1400" kern="1200"/>
              </a:p>
            </p:txBody>
          </p:sp>
        </p:grpSp>
        <p:sp>
          <p:nvSpPr>
            <p:cNvPr id="13" name="12 CuadroTexto"/>
            <p:cNvSpPr txBox="1"/>
            <p:nvPr/>
          </p:nvSpPr>
          <p:spPr>
            <a:xfrm>
              <a:off x="683568" y="460712"/>
              <a:ext cx="5488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s-EC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4" name="1 Título"/>
          <p:cNvSpPr txBox="1">
            <a:spLocks/>
          </p:cNvSpPr>
          <p:nvPr/>
        </p:nvSpPr>
        <p:spPr>
          <a:xfrm>
            <a:off x="5185183" y="776232"/>
            <a:ext cx="2406465" cy="351288"/>
          </a:xfrm>
          <a:prstGeom prst="round1Rect">
            <a:avLst>
              <a:gd name="adj" fmla="val 50000"/>
            </a:avLst>
          </a:prstGeom>
          <a:solidFill>
            <a:srgbClr val="749052"/>
          </a:solidFill>
          <a:ln w="381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indent="0" algn="ctr">
              <a:lnSpc>
                <a:spcPct val="90000"/>
              </a:lnSpc>
              <a:defRPr sz="14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C" sz="1800" dirty="0"/>
              <a:t>ÁREA - </a:t>
            </a:r>
            <a:r>
              <a:rPr lang="es-EC" sz="1800" dirty="0" smtClean="0"/>
              <a:t>PROCESO</a:t>
            </a:r>
            <a:endParaRPr lang="es-EC" sz="1800" dirty="0"/>
          </a:p>
        </p:txBody>
      </p:sp>
      <p:grpSp>
        <p:nvGrpSpPr>
          <p:cNvPr id="35" name="34 Grupo"/>
          <p:cNvGrpSpPr/>
          <p:nvPr/>
        </p:nvGrpSpPr>
        <p:grpSpPr>
          <a:xfrm>
            <a:off x="4718919" y="693445"/>
            <a:ext cx="568372" cy="528833"/>
            <a:chOff x="539552" y="404664"/>
            <a:chExt cx="844565" cy="785812"/>
          </a:xfrm>
        </p:grpSpPr>
        <p:grpSp>
          <p:nvGrpSpPr>
            <p:cNvPr id="36" name="35 Grupo"/>
            <p:cNvGrpSpPr/>
            <p:nvPr/>
          </p:nvGrpSpPr>
          <p:grpSpPr>
            <a:xfrm>
              <a:off x="539552" y="404664"/>
              <a:ext cx="844565" cy="785812"/>
              <a:chOff x="2065734" y="1639093"/>
              <a:chExt cx="785812" cy="785812"/>
            </a:xfrm>
          </p:grpSpPr>
          <p:sp>
            <p:nvSpPr>
              <p:cNvPr id="38" name="37 Elipse"/>
              <p:cNvSpPr/>
              <p:nvPr/>
            </p:nvSpPr>
            <p:spPr>
              <a:xfrm>
                <a:off x="2065734" y="1639093"/>
                <a:ext cx="785812" cy="785812"/>
              </a:xfrm>
              <a:prstGeom prst="ellipse">
                <a:avLst/>
              </a:prstGeom>
              <a:solidFill>
                <a:srgbClr val="FFCC6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Elipse 4"/>
              <p:cNvSpPr/>
              <p:nvPr/>
            </p:nvSpPr>
            <p:spPr>
              <a:xfrm>
                <a:off x="2180814" y="1754173"/>
                <a:ext cx="555652" cy="55565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C" sz="1400" kern="1200"/>
              </a:p>
            </p:txBody>
          </p:sp>
        </p:grpSp>
        <p:sp>
          <p:nvSpPr>
            <p:cNvPr id="37" name="36 CuadroTexto"/>
            <p:cNvSpPr txBox="1"/>
            <p:nvPr/>
          </p:nvSpPr>
          <p:spPr>
            <a:xfrm>
              <a:off x="683568" y="460712"/>
              <a:ext cx="548823" cy="686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s-EC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0" name="1 Título"/>
          <p:cNvSpPr txBox="1">
            <a:spLocks/>
          </p:cNvSpPr>
          <p:nvPr/>
        </p:nvSpPr>
        <p:spPr>
          <a:xfrm>
            <a:off x="918626" y="3727811"/>
            <a:ext cx="2645262" cy="351288"/>
          </a:xfrm>
          <a:prstGeom prst="round1Rect">
            <a:avLst>
              <a:gd name="adj" fmla="val 50000"/>
            </a:avLst>
          </a:prstGeom>
          <a:solidFill>
            <a:srgbClr val="749052"/>
          </a:solidFill>
          <a:ln w="381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indent="0" algn="ctr">
              <a:lnSpc>
                <a:spcPct val="90000"/>
              </a:lnSpc>
              <a:defRPr sz="14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C" sz="1800" dirty="0"/>
              <a:t>ÁREA - </a:t>
            </a:r>
            <a:r>
              <a:rPr lang="es-EC" sz="1800" dirty="0" smtClean="0"/>
              <a:t>MADURACI</a:t>
            </a:r>
            <a:r>
              <a:rPr lang="es-ES" sz="1800" dirty="0" smtClean="0"/>
              <a:t>ÓN</a:t>
            </a:r>
            <a:endParaRPr lang="es-EC" sz="1800" dirty="0"/>
          </a:p>
        </p:txBody>
      </p:sp>
      <p:grpSp>
        <p:nvGrpSpPr>
          <p:cNvPr id="41" name="40 Grupo"/>
          <p:cNvGrpSpPr/>
          <p:nvPr/>
        </p:nvGrpSpPr>
        <p:grpSpPr>
          <a:xfrm>
            <a:off x="452362" y="3645024"/>
            <a:ext cx="568372" cy="528833"/>
            <a:chOff x="539552" y="404664"/>
            <a:chExt cx="844565" cy="785812"/>
          </a:xfrm>
        </p:grpSpPr>
        <p:grpSp>
          <p:nvGrpSpPr>
            <p:cNvPr id="42" name="41 Grupo"/>
            <p:cNvGrpSpPr/>
            <p:nvPr/>
          </p:nvGrpSpPr>
          <p:grpSpPr>
            <a:xfrm>
              <a:off x="539552" y="404664"/>
              <a:ext cx="844565" cy="785812"/>
              <a:chOff x="2065734" y="1639093"/>
              <a:chExt cx="785812" cy="785812"/>
            </a:xfrm>
          </p:grpSpPr>
          <p:sp>
            <p:nvSpPr>
              <p:cNvPr id="44" name="43 Elipse"/>
              <p:cNvSpPr/>
              <p:nvPr/>
            </p:nvSpPr>
            <p:spPr>
              <a:xfrm>
                <a:off x="2065734" y="1639093"/>
                <a:ext cx="785812" cy="785812"/>
              </a:xfrm>
              <a:prstGeom prst="ellipse">
                <a:avLst/>
              </a:prstGeom>
              <a:solidFill>
                <a:srgbClr val="FFCC6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" name="Elipse 4"/>
              <p:cNvSpPr/>
              <p:nvPr/>
            </p:nvSpPr>
            <p:spPr>
              <a:xfrm>
                <a:off x="2180814" y="1754173"/>
                <a:ext cx="555652" cy="55565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C" sz="1400" kern="1200"/>
              </a:p>
            </p:txBody>
          </p:sp>
        </p:grpSp>
        <p:sp>
          <p:nvSpPr>
            <p:cNvPr id="43" name="42 CuadroTexto"/>
            <p:cNvSpPr txBox="1"/>
            <p:nvPr/>
          </p:nvSpPr>
          <p:spPr>
            <a:xfrm>
              <a:off x="683568" y="460712"/>
              <a:ext cx="548823" cy="686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s-EC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6" name="1 Título"/>
          <p:cNvSpPr txBox="1">
            <a:spLocks/>
          </p:cNvSpPr>
          <p:nvPr/>
        </p:nvSpPr>
        <p:spPr>
          <a:xfrm>
            <a:off x="5177592" y="3762342"/>
            <a:ext cx="2376316" cy="351288"/>
          </a:xfrm>
          <a:prstGeom prst="round1Rect">
            <a:avLst>
              <a:gd name="adj" fmla="val 50000"/>
            </a:avLst>
          </a:prstGeom>
          <a:solidFill>
            <a:srgbClr val="749052"/>
          </a:solidFill>
          <a:ln w="381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indent="0" algn="ctr">
              <a:lnSpc>
                <a:spcPct val="90000"/>
              </a:lnSpc>
              <a:defRPr sz="14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C" sz="1800" dirty="0"/>
              <a:t>ÁREA - </a:t>
            </a:r>
            <a:r>
              <a:rPr lang="es-ES" sz="1800" dirty="0" smtClean="0"/>
              <a:t>ENSACADO</a:t>
            </a:r>
            <a:endParaRPr lang="es-EC" sz="1800" dirty="0"/>
          </a:p>
        </p:txBody>
      </p:sp>
      <p:grpSp>
        <p:nvGrpSpPr>
          <p:cNvPr id="47" name="46 Grupo"/>
          <p:cNvGrpSpPr/>
          <p:nvPr/>
        </p:nvGrpSpPr>
        <p:grpSpPr>
          <a:xfrm>
            <a:off x="4711328" y="3679555"/>
            <a:ext cx="568372" cy="528833"/>
            <a:chOff x="539552" y="404664"/>
            <a:chExt cx="844565" cy="785812"/>
          </a:xfrm>
        </p:grpSpPr>
        <p:grpSp>
          <p:nvGrpSpPr>
            <p:cNvPr id="48" name="47 Grupo"/>
            <p:cNvGrpSpPr/>
            <p:nvPr/>
          </p:nvGrpSpPr>
          <p:grpSpPr>
            <a:xfrm>
              <a:off x="539552" y="404664"/>
              <a:ext cx="844565" cy="785812"/>
              <a:chOff x="2065734" y="1639093"/>
              <a:chExt cx="785812" cy="785812"/>
            </a:xfrm>
          </p:grpSpPr>
          <p:sp>
            <p:nvSpPr>
              <p:cNvPr id="50" name="49 Elipse"/>
              <p:cNvSpPr/>
              <p:nvPr/>
            </p:nvSpPr>
            <p:spPr>
              <a:xfrm>
                <a:off x="2065734" y="1639093"/>
                <a:ext cx="785812" cy="785812"/>
              </a:xfrm>
              <a:prstGeom prst="ellipse">
                <a:avLst/>
              </a:prstGeom>
              <a:solidFill>
                <a:srgbClr val="FFCC6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1" name="Elipse 4"/>
              <p:cNvSpPr/>
              <p:nvPr/>
            </p:nvSpPr>
            <p:spPr>
              <a:xfrm>
                <a:off x="2180814" y="1754173"/>
                <a:ext cx="555652" cy="55565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C" sz="1400" kern="1200"/>
              </a:p>
            </p:txBody>
          </p:sp>
        </p:grpSp>
        <p:sp>
          <p:nvSpPr>
            <p:cNvPr id="49" name="48 CuadroTexto"/>
            <p:cNvSpPr txBox="1"/>
            <p:nvPr/>
          </p:nvSpPr>
          <p:spPr>
            <a:xfrm>
              <a:off x="683568" y="460712"/>
              <a:ext cx="548823" cy="686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s-EC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061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734631" y="5960534"/>
            <a:ext cx="2255411" cy="63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Redondear rectángulo de esquina diagonal 17"/>
          <p:cNvSpPr/>
          <p:nvPr/>
        </p:nvSpPr>
        <p:spPr>
          <a:xfrm>
            <a:off x="580753" y="3047062"/>
            <a:ext cx="1932128" cy="820901"/>
          </a:xfrm>
          <a:prstGeom prst="round2SameRect">
            <a:avLst>
              <a:gd name="adj1" fmla="val 0"/>
              <a:gd name="adj2" fmla="val 39295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5" algn="ctr">
              <a:spcBef>
                <a:spcPct val="0"/>
              </a:spcBef>
            </a:pPr>
            <a:endParaRPr lang="es-EC" sz="15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lvl="5" algn="ctr">
              <a:spcBef>
                <a:spcPct val="0"/>
              </a:spcBef>
            </a:pPr>
            <a:r>
              <a:rPr lang="es-EC" sz="15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COLONIAS  VERDE METÁLICO</a:t>
            </a:r>
            <a:endParaRPr lang="es-EC" sz="15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1763760" y="737312"/>
            <a:ext cx="5256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r">
              <a:defRPr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algn="ctr"/>
            <a:r>
              <a:rPr lang="es-EC" sz="2400" dirty="0" smtClean="0"/>
              <a:t>FASE DE AISLAMIENTO</a:t>
            </a:r>
          </a:p>
          <a:p>
            <a:pPr algn="ctr"/>
            <a:r>
              <a:rPr lang="es-EC" sz="2400" dirty="0" smtClean="0"/>
              <a:t>DESCRIPCIÓN MACROSCÓPICA CELULAR</a:t>
            </a:r>
            <a:endParaRPr lang="es-EC" sz="2400" dirty="0"/>
          </a:p>
        </p:txBody>
      </p:sp>
      <p:pic>
        <p:nvPicPr>
          <p:cNvPr id="50" name="Imagen 4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2" t="8006" r="10671" b="37838"/>
          <a:stretch/>
        </p:blipFill>
        <p:spPr bwMode="auto">
          <a:xfrm>
            <a:off x="230492" y="4004976"/>
            <a:ext cx="2685324" cy="1656272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Imagen 55" descr="Descripción: C:\Users\jcmaisincho\Desktop\FOTOS TESIS\IMG_36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260" y="4004976"/>
            <a:ext cx="2787236" cy="1656272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" descr="F:\FOTOS TESIS\IMG_313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51" t="28543"/>
          <a:stretch/>
        </p:blipFill>
        <p:spPr bwMode="auto">
          <a:xfrm rot="16200000">
            <a:off x="3769331" y="3439494"/>
            <a:ext cx="1656271" cy="278723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1 Título"/>
          <p:cNvSpPr txBox="1">
            <a:spLocks/>
          </p:cNvSpPr>
          <p:nvPr/>
        </p:nvSpPr>
        <p:spPr>
          <a:xfrm>
            <a:off x="-1" y="176218"/>
            <a:ext cx="2267745" cy="471482"/>
          </a:xfrm>
          <a:prstGeom prst="round1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38100">
            <a:noFill/>
          </a:ln>
          <a:effectLst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indent="0" algn="ctr">
              <a:lnSpc>
                <a:spcPct val="90000"/>
              </a:lnSpc>
              <a:defRPr sz="14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marL="177800" lvl="5" algn="just">
              <a:defRPr/>
            </a:pPr>
            <a:r>
              <a:rPr lang="es-EC" sz="2000" spc="300" dirty="0" smtClean="0"/>
              <a:t>RESULTADOS</a:t>
            </a:r>
            <a:endParaRPr lang="es-EC" sz="2000" spc="300" dirty="0"/>
          </a:p>
        </p:txBody>
      </p:sp>
      <p:sp>
        <p:nvSpPr>
          <p:cNvPr id="54" name="53 CuadroTexto"/>
          <p:cNvSpPr txBox="1"/>
          <p:nvPr/>
        </p:nvSpPr>
        <p:spPr>
          <a:xfrm>
            <a:off x="5553020" y="176218"/>
            <a:ext cx="352748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C"/>
            </a:defPPr>
            <a:lvl1pPr algn="ctr">
              <a:defRPr sz="3200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>
              <a:defRPr/>
            </a:pPr>
            <a:r>
              <a:rPr lang="es-EC" sz="1600" dirty="0" smtClean="0"/>
              <a:t>ANÁLISIS MICROBIOLÓGICOS</a:t>
            </a:r>
            <a:endParaRPr lang="es-EC" sz="1600" dirty="0"/>
          </a:p>
        </p:txBody>
      </p:sp>
      <p:sp>
        <p:nvSpPr>
          <p:cNvPr id="56" name="55 Flecha derecha"/>
          <p:cNvSpPr/>
          <p:nvPr/>
        </p:nvSpPr>
        <p:spPr>
          <a:xfrm rot="5400000">
            <a:off x="1299732" y="2172884"/>
            <a:ext cx="546798" cy="381258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75000"/>
                  <a:alpha val="76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  <a:alpha val="3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1 Título"/>
          <p:cNvSpPr txBox="1">
            <a:spLocks/>
          </p:cNvSpPr>
          <p:nvPr/>
        </p:nvSpPr>
        <p:spPr>
          <a:xfrm>
            <a:off x="179512" y="2707309"/>
            <a:ext cx="2787236" cy="49470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C778C"/>
          </a:solidFill>
          <a:ln>
            <a:noFill/>
          </a:ln>
          <a:effectLst>
            <a:glow rad="50800">
              <a:sysClr val="window" lastClr="FFFFFF">
                <a:alpha val="97000"/>
              </a:sysClr>
            </a:glow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/>
          <a:lstStyle>
            <a:defPPr>
              <a:defRPr lang="es-EC"/>
            </a:defPPr>
            <a:lvl6pPr marL="0" marR="0" lvl="5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defRPr>
            </a:lvl6pPr>
          </a:lstStyle>
          <a:p>
            <a:pPr lvl="5">
              <a:defRPr/>
            </a:pPr>
            <a:r>
              <a:rPr lang="es-EC" sz="1800" dirty="0" smtClean="0"/>
              <a:t>MEDIO EMB</a:t>
            </a:r>
            <a:endParaRPr lang="es-EC" sz="1800" dirty="0"/>
          </a:p>
        </p:txBody>
      </p:sp>
      <p:sp>
        <p:nvSpPr>
          <p:cNvPr id="61" name="1 Título"/>
          <p:cNvSpPr txBox="1">
            <a:spLocks/>
          </p:cNvSpPr>
          <p:nvPr/>
        </p:nvSpPr>
        <p:spPr>
          <a:xfrm>
            <a:off x="495504" y="1595408"/>
            <a:ext cx="2183212" cy="49470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glow rad="50800">
              <a:sysClr val="window" lastClr="FFFFFF">
                <a:alpha val="97000"/>
              </a:sysClr>
            </a:glow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/>
          <a:lstStyle>
            <a:defPPr>
              <a:defRPr lang="es-EC"/>
            </a:defPPr>
            <a:lvl6pPr marL="0" marR="0" lvl="5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defRPr>
            </a:lvl6pPr>
          </a:lstStyle>
          <a:p>
            <a:pPr lvl="5">
              <a:defRPr/>
            </a:pPr>
            <a:r>
              <a:rPr lang="es-EC" sz="1900" i="1" dirty="0" err="1"/>
              <a:t>E</a:t>
            </a:r>
            <a:r>
              <a:rPr lang="es-EC" sz="1900" i="1" dirty="0" err="1" smtClean="0"/>
              <a:t>scherichia</a:t>
            </a:r>
            <a:r>
              <a:rPr lang="es-EC" sz="1900" i="1" dirty="0" smtClean="0"/>
              <a:t> </a:t>
            </a:r>
            <a:r>
              <a:rPr lang="es-EC" sz="1900" i="1" dirty="0" err="1"/>
              <a:t>coli</a:t>
            </a:r>
            <a:endParaRPr lang="es-EC" sz="1900" i="1" dirty="0"/>
          </a:p>
        </p:txBody>
      </p:sp>
      <p:sp>
        <p:nvSpPr>
          <p:cNvPr id="63" name="Redondear rectángulo de esquina diagonal 17"/>
          <p:cNvSpPr/>
          <p:nvPr/>
        </p:nvSpPr>
        <p:spPr>
          <a:xfrm>
            <a:off x="3203848" y="3039209"/>
            <a:ext cx="2787236" cy="820901"/>
          </a:xfrm>
          <a:prstGeom prst="round2SameRect">
            <a:avLst>
              <a:gd name="adj1" fmla="val 0"/>
              <a:gd name="adj2" fmla="val 39295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5" algn="ctr">
              <a:spcBef>
                <a:spcPct val="0"/>
              </a:spcBef>
              <a:defRPr/>
            </a:pPr>
            <a:endParaRPr lang="es-EC" sz="15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lvl="5" algn="ctr">
              <a:spcBef>
                <a:spcPct val="0"/>
              </a:spcBef>
              <a:defRPr/>
            </a:pPr>
            <a:r>
              <a:rPr lang="es-EC" sz="15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COLONIAS H</a:t>
            </a:r>
            <a:r>
              <a:rPr lang="es-EC" sz="11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2</a:t>
            </a:r>
            <a:r>
              <a:rPr lang="es-EC" sz="15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 POSITIVO, LACTOSA NEGATIVO</a:t>
            </a:r>
            <a:endParaRPr lang="es-EC" sz="15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4" name="63 Flecha derecha"/>
          <p:cNvSpPr/>
          <p:nvPr/>
        </p:nvSpPr>
        <p:spPr>
          <a:xfrm rot="5400000">
            <a:off x="4324067" y="2165032"/>
            <a:ext cx="546799" cy="381258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75000"/>
                  <a:alpha val="76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  <a:alpha val="3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1 Título"/>
          <p:cNvSpPr txBox="1">
            <a:spLocks/>
          </p:cNvSpPr>
          <p:nvPr/>
        </p:nvSpPr>
        <p:spPr>
          <a:xfrm>
            <a:off x="3203848" y="2699456"/>
            <a:ext cx="2787236" cy="49470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C778C"/>
          </a:solidFill>
          <a:ln>
            <a:noFill/>
          </a:ln>
          <a:effectLst>
            <a:glow rad="50800">
              <a:sysClr val="window" lastClr="FFFFFF">
                <a:alpha val="97000"/>
              </a:sysClr>
            </a:glow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/>
          <a:lstStyle>
            <a:defPPr>
              <a:defRPr lang="es-EC"/>
            </a:defPPr>
            <a:lvl6pPr marL="0" marR="0" lvl="5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defRPr>
            </a:lvl6pPr>
          </a:lstStyle>
          <a:p>
            <a:pPr lvl="5">
              <a:defRPr/>
            </a:pPr>
            <a:r>
              <a:rPr lang="es-EC" sz="1800" dirty="0" smtClean="0"/>
              <a:t>MEDIO SS Y HEKTOEN</a:t>
            </a:r>
            <a:endParaRPr lang="es-EC" sz="1800" dirty="0"/>
          </a:p>
        </p:txBody>
      </p:sp>
      <p:sp>
        <p:nvSpPr>
          <p:cNvPr id="66" name="1 Título"/>
          <p:cNvSpPr txBox="1">
            <a:spLocks/>
          </p:cNvSpPr>
          <p:nvPr/>
        </p:nvSpPr>
        <p:spPr>
          <a:xfrm>
            <a:off x="3519840" y="1587555"/>
            <a:ext cx="2183212" cy="49470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glow rad="50800">
              <a:sysClr val="window" lastClr="FFFFFF">
                <a:alpha val="97000"/>
              </a:sysClr>
            </a:glow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/>
          <a:lstStyle>
            <a:defPPr>
              <a:defRPr lang="es-EC"/>
            </a:defPPr>
            <a:lvl6pPr marL="0" marR="0" lvl="5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defRPr>
            </a:lvl6pPr>
          </a:lstStyle>
          <a:p>
            <a:pPr lvl="5">
              <a:defRPr/>
            </a:pPr>
            <a:r>
              <a:rPr lang="es-EC" sz="1900" i="1" dirty="0"/>
              <a:t>S</a:t>
            </a:r>
            <a:r>
              <a:rPr lang="es-EC" sz="1900" i="1" dirty="0" smtClean="0"/>
              <a:t>almonella</a:t>
            </a:r>
            <a:r>
              <a:rPr lang="es-EC" sz="1900" dirty="0" smtClean="0"/>
              <a:t> </a:t>
            </a:r>
            <a:r>
              <a:rPr lang="es-EC" sz="1900" dirty="0" err="1" smtClean="0"/>
              <a:t>sp</a:t>
            </a:r>
            <a:r>
              <a:rPr lang="es-EC" sz="1900" dirty="0" smtClean="0"/>
              <a:t>.</a:t>
            </a:r>
            <a:endParaRPr lang="es-EC" sz="1900" dirty="0"/>
          </a:p>
        </p:txBody>
      </p:sp>
      <p:sp>
        <p:nvSpPr>
          <p:cNvPr id="67" name="Redondear rectángulo de esquina diagonal 17"/>
          <p:cNvSpPr/>
          <p:nvPr/>
        </p:nvSpPr>
        <p:spPr>
          <a:xfrm>
            <a:off x="6249260" y="3047062"/>
            <a:ext cx="2787236" cy="820901"/>
          </a:xfrm>
          <a:prstGeom prst="round2SameRect">
            <a:avLst>
              <a:gd name="adj1" fmla="val 0"/>
              <a:gd name="adj2" fmla="val 39295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5" algn="ctr">
              <a:spcBef>
                <a:spcPct val="0"/>
              </a:spcBef>
              <a:defRPr/>
            </a:pPr>
            <a:endParaRPr lang="es-EC" sz="15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lvl="5" algn="ctr">
              <a:spcBef>
                <a:spcPct val="0"/>
              </a:spcBef>
              <a:defRPr/>
            </a:pPr>
            <a:r>
              <a:rPr lang="es-EC" sz="15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COLONIAS H</a:t>
            </a:r>
            <a:r>
              <a:rPr lang="es-EC" sz="11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2</a:t>
            </a:r>
            <a:r>
              <a:rPr lang="es-EC" sz="15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 NEGATIVO, LACTOSA NEGATIVO</a:t>
            </a:r>
            <a:endParaRPr lang="es-EC" sz="15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8" name="67 Flecha derecha"/>
          <p:cNvSpPr/>
          <p:nvPr/>
        </p:nvSpPr>
        <p:spPr>
          <a:xfrm rot="5400000">
            <a:off x="7369480" y="2172884"/>
            <a:ext cx="546798" cy="381258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75000"/>
                  <a:alpha val="76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  <a:alpha val="3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1 Título"/>
          <p:cNvSpPr txBox="1">
            <a:spLocks/>
          </p:cNvSpPr>
          <p:nvPr/>
        </p:nvSpPr>
        <p:spPr>
          <a:xfrm>
            <a:off x="6249260" y="2707309"/>
            <a:ext cx="2787236" cy="49470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C778C"/>
          </a:solidFill>
          <a:ln>
            <a:noFill/>
          </a:ln>
          <a:effectLst>
            <a:glow rad="50800">
              <a:sysClr val="window" lastClr="FFFFFF">
                <a:alpha val="97000"/>
              </a:sysClr>
            </a:glow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/>
          <a:lstStyle>
            <a:defPPr>
              <a:defRPr lang="es-EC"/>
            </a:defPPr>
            <a:lvl6pPr marL="0" marR="0" lvl="5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defRPr>
            </a:lvl6pPr>
          </a:lstStyle>
          <a:p>
            <a:pPr lvl="5">
              <a:defRPr/>
            </a:pPr>
            <a:r>
              <a:rPr lang="es-EC" sz="1800" dirty="0" smtClean="0"/>
              <a:t>MEDIO XLD, MACCONKEY</a:t>
            </a:r>
            <a:endParaRPr lang="es-EC" sz="1800" dirty="0"/>
          </a:p>
        </p:txBody>
      </p:sp>
      <p:sp>
        <p:nvSpPr>
          <p:cNvPr id="70" name="1 Título"/>
          <p:cNvSpPr txBox="1">
            <a:spLocks/>
          </p:cNvSpPr>
          <p:nvPr/>
        </p:nvSpPr>
        <p:spPr>
          <a:xfrm>
            <a:off x="6565252" y="1595408"/>
            <a:ext cx="2183212" cy="49470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glow rad="50800">
              <a:sysClr val="window" lastClr="FFFFFF">
                <a:alpha val="97000"/>
              </a:sysClr>
            </a:glow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/>
          <a:lstStyle>
            <a:defPPr>
              <a:defRPr lang="es-EC"/>
            </a:defPPr>
            <a:lvl6pPr marL="0" marR="0" lvl="5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defRPr>
            </a:lvl6pPr>
          </a:lstStyle>
          <a:p>
            <a:pPr lvl="5">
              <a:defRPr/>
            </a:pPr>
            <a:r>
              <a:rPr lang="es-EC" sz="1900" i="1" dirty="0" err="1"/>
              <a:t>S</a:t>
            </a:r>
            <a:r>
              <a:rPr lang="es-EC" sz="1900" i="1" dirty="0" err="1" smtClean="0"/>
              <a:t>higella</a:t>
            </a:r>
            <a:r>
              <a:rPr lang="es-EC" sz="1900" dirty="0" smtClean="0"/>
              <a:t> </a:t>
            </a:r>
            <a:r>
              <a:rPr lang="es-EC" sz="1900" dirty="0" err="1" smtClean="0"/>
              <a:t>sp</a:t>
            </a:r>
            <a:r>
              <a:rPr lang="es-EC" sz="1900" dirty="0" smtClean="0"/>
              <a:t>.</a:t>
            </a:r>
            <a:endParaRPr lang="es-EC" sz="1900" dirty="0"/>
          </a:p>
        </p:txBody>
      </p:sp>
    </p:spTree>
    <p:extLst>
      <p:ext uri="{BB962C8B-B14F-4D97-AF65-F5344CB8AC3E}">
        <p14:creationId xmlns:p14="http://schemas.microsoft.com/office/powerpoint/2010/main" val="414741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734631" y="5960534"/>
            <a:ext cx="2255411" cy="63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Resultado de imagen para comp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4" descr="data:image/jpeg;base64,/9j/4AAQSkZJRgABAQAAAQABAAD/2wCEAAkGBxMTEhUUExMWFRUXFxgbGRcYFx4aHRsfIB4fGB0bHhcYICggGyAlHxgZIzEhJSkrLi4uGB8zODMtNygtLisBCgoKDg0OGxAQGy0lICYvLS8tLTUtLS0vNS0tLS0tLS0tNS0tLS0tLS0tLS0tLS0tLS0tLS0tLS0tLS0tLS0tLf/AABEIALcBEwMBIgACEQEDEQH/xAAcAAABBQEBAQAAAAAAAAAAAAAFAAMEBgcCAQj/xAA9EAACAQIEBAQDBgUEAgIDAAABAhEDIQAEEjEFQVFhBhMicTKBkQdCobHB8BQjUtHhYoKS8TNyorIVQ5P/xAAaAQADAQEBAQAAAAAAAAAAAAABAgMEAAUG/8QAMREAAgICAgAEBAQFBQAAAAAAAAECEQMhEjEEIkFRBRNhcTKRwfCBodHh8RQjUmKx/9oADAMBAAIRAxEAPwCg5dE8tlI9YuDjjJ0VZwiAgkX74i+QZOk8sMZLNGlUtIIxkq+jbdFh43xEUwqLKwLjqcBRnqzkEeoztiKrGo/radzfEqlZhpkGcdSQbss/A8kxM1FHXDtTiiayg+LYL+Fsc5XjPoKIA1SIHWTa2NF8C+BKeWC5rOANmDcKbhJvttq78pxJRcnsMp8VosvgfhZy+UXXZ29TfPBKpml1Ruek/P8ALAPi3HyzFaV+U8hiBRWo15jaY3PcnDyypLjEOPw0peaRYa3FAAYgR/af37454bnBVMm8TFuXv++eA/8AA26nnP0/IYkcNpurwn/W39vwwqm2y0sMUnQR47liUJmAOXzsMZ5xqnY40TjqRTmeQtPaPn/jFA458P546emDDuBmHibKC7RtuO2BPD+LU6QaFLE7TfFq4mQwM7/njPc3T0uy9DiuJKSpmfM3B2i35DiOsSFHfHua45oNkJ69sBPD9aCdRj3xIzXEaZJWd2vaQMBw2cp6slcR4+pUaTc79sNZTi9Rt9sQ8xw9ZFwZFoth7KUIETYYNRo63YaznHQKYAS43xCo8WdrnnywydPM49y1FAwOozhaSDbZbeD0mFPzDcx6RgLW4rUDQ6zM3wWOb1U/R6oMGMMOq+WzMLjlzGJ/cc4z+b0ZcaTDHviT4FyNXMt5jz5Cnc/ePQdsAuCcIOdzAGo+Wplz0HT3ONlydJERUQBUUQAMNqKoZLk7PHQ8rYbcNzviYAJw1V2vfCMske0MvaY6Ym0suCOVsM5W/wD8Y7fs4IUxBse2BQs9EnI5YCMEuJ59cvQeq5haaFj8hOGciv1xR/tr4qaeWSgpM1WvH9K3I/LGiHljZiyeaVGE8c4i9evUquDqqMWPucR6OQNix35YKJRDiYgjExShpFYGpbz1weetB47BWXpgtpAJnbBTi3AXKCFgxiKawB9A09xhx+MVQAG1W5nC27tDr6lYqUWUkEXGFgo1UEyd8eYtzZL5aJIqENpWdUYlVMm5IqADa84YquqtMm/W31GGKucMETYXxFIo2eUMu3mERtc4dzFaJmw/HA7L5hyfj0id8XzwJ4HqcRqJUeVyaH11djUI3ROs7Fthfnh3HYnJUWr7GPDEKc7XQiD/ACg1if8AUB0vHvOLfxjijVH0g2G0dffBPielKQRAERF0ootAHpA+mAPDEvcw197z/jGfJL0RpwY78zJmRyFtsSKQAYR1hh74kZWsDI2YbjqOowM4hW0Vlb7jjSezbqfrb54nRqTbbQbZMe0qpQGNyDfCV5vvjiqf30xVEe9Mi5gki5kd8V/jFMaPlg21TAbjjjQRPLCsojLuLOAxAxS+MH+Ye4GLLxbMesnvisKprVBP7GL4dbMXiH6I5y9AupOqI5YdymWggxqE9Iv7HD2SrCmWG88u/KMSvMsAJNtydj7jDuTJqKH6nJm7z27RiPRql5hY6Ht7YboU2DnW0zYCcc6wjewwtBJ47DliweBeC/xWY1FC1KkP5huASfhQEXkmCY2APUYrlN/MYIkF2IUCeZMAfU43TwzwtcplUpLfSrMzD7zRM/Mmw5bY8/4h4r/T49filpf1Fk6RQPGvh88OPnUSTSqmApMlHH3dXMQJBN4BnaTV89xFihc9L98ax9pOn/8AGVQR8LUSv/sagW3fST9TjC+HM9SqlEGzPB9uf4Y74bklmwKU+1+//Boz0at4FyHlZZSRDP62+ew+Qxc8ok4FcOpgKOgAAHfBvLUoEnc4tduzeo0qG646fhiGkz1vz/vghWX5YbpzHS2CEbosVvEkRb9MTqWYAMiwN4/e/T64iQcNrmdJEiFntty/X64AJRsteQbbGPfbZmi+dWmN6dMR3JM/oMajw2rMCb2/fbGbfbpwqK2VzaW1hqbH/UPUo941fTF4u4mKSqRlyVWWppeROJIy06gDOJGeBbTqWD+eIVOodZVZBF8cnYaGcvXCNpIIIOJbtrgXOOc/w5yQw2i+IWW4i1Mg7rOHrl0LfHsJVeBVSZERhYnp4tSBY/TCwPP7DXH3A/ECXpIdIG8kYF0WuFOLRkqVF5XWQSI08pxM8G+F6GZzIpuTCS9Wf6ByB6sSAPeeWCppKhHFt6DP2feAaWbb+JzEjKUzAG3nMN1B/oGxI3Nhzxq2Y40FVadBFRFEKFgBQLAARbAvNZ9TFNAEpIIRV9IAFgIFse5WlJvfliMsrekasfh13I5zIqMZJ1Hoxsedo74hHi1MOKbg025T15QdjgnnAVuCbcjit8UFPMIRzBuOnfEkaq0G62YZT5m+kwe4P7nEmuor0WAO8weY6HGc8N8TtlahoZkl6RaA/Nek9u+LrwzOKqsVYFZlehBG2HoFoO8EzLFAH+NVAbv0YdiMSMxLodJ3kAi8EHbpuIxC4XWSoVKkggRI6TInBfNrAjUVM/djbvI78um+CkSlqWgYUbSOR5giffbFR8ZZgoh/fzxaa+ZPqu4+e/cb2vzxQ/HFfVTPUcxafcYVjU1syrjGd1MR3viRTpAItTVe0KNhfr9frgGTJ9zixU6B8kW0yoiY99j1jGqaUUkebGTk2wNrKNBA/ffBWlGmWv098EOF+GK+aAalQqViBciAsnq7Qtuk9MGKf2Y8R0BdFIdR5on8LfjiGXxeCL4ymk/a0ctdlcehadMlbgdMRzk3qSWbTaB29+uLLxHw9nMtdsvUiANS+sRzkoTHzjA7LnUxI9Qg2Atv+eGhljNXBpr6bCtnHgvhRGepEjUFLOD3VS4J+YH1xvVFfSB3A26BGP5fjjMfs8yq/wAaynUB5JYA2M6qZIIPzHyONSpEQSSAALk7CwLE+wA/Yx818cy888Y+y/UnJU6KX9q+aihRoyZqO1RgOYQQo/5MP/54zDwLl9edFidIY2E32/XGkjhZzWbfOV1lfhy9JpgUxYMy9Wu0Hm5+Voy9VVACKqgf0gKPoPcYuviUfCY1hhHk63ulfr7/AGDCSVHGWy5DKCCAB03P7OBuf40zZlaSnbfBvL5m9zeJI7bTiXUdTBZdVhuJ+mEx/Fm/xR/ma14peqHUpyoxH4gwppPcYkIOW/bY/wBuuK5x3iYIZZjSbg7zj1cHiMeVXBlozUugzTYQSbRfHVTJk0wTaeXbA7h1fzai0/uKAzn/AOq/M/li0NdTONAzlQA4bX0tpJsLjBDxlwr+L4dWpAanC+Yg6snqAHSYI+eB2f8ASZHPBvw/nJAnBxvdEc8dckfO+Uz6VQFEzsZw1maRoue4+LEvx5wQ5TitekvpV38ymeWl/VHsDqX/AG4lZ7T5QaJJsxw8lxeiUXyRGpVJiTuPkcD+J8KkhY0sfpj3NMUIESkYL5iqKlNd5GOTa6OaK8OFAWInCwWDDrhYbkxaQKrqadUarTsRz6fLFo8CVXp5mrrj+bShSD/SwP79sCxk1KAuWNgFg7dvwx61RFak1PWKoZFWTIuQI+cnAbtUNB8ZJmpZIy0dBJ9+mD2RZYvgd4VyTPUcOI0kjsTPIkXwczLDVAgEWt+WIVqzXzTlQO4mlpUmehMf4xQOOar1KR9a/EOfsV2PvjQ+Ir6Y5YzjxNlGU+ZS9LAe4I6EYCK+hSfEfE/NIaIMQR+BGOfD3HsxSlaZ1U7ek8ptbA/iVeZMQZuMPZBwKRC85JPOwvHYQb42KNQ6PPyTfzNM1b7NeJvWSsz8qgFuyz+ZjGh0axeG5G235DGX/ZK6+TWWTq8xXvuQQADJ3upxqeVSIggCP2emM0tSo1xfkTYzn8tK7k4oni/KegxtjSHpCJF7bz+7Yp/i2lKH54R9jRlao+ejliavlopZi+lVAkkkwAALknG2eD/s+Wkq1c9BcAaaEgqtoGuPiPYen3xN+z7wlTygOaqrOYq3W3/jQ7AD+oi5PIGOs26tUqMPTTA7sf3+ePE+K/GG38nC6ruX6L+p5nHhZHr8UpILkqosIUx9AMN0+JI9qVVWP9JN/wDib4iZzMtTvU8gDoWKn6X/ACwKr8SyrfFQZj0USD3BMEfQY8KGDltJv8mRcmWNeJhLVlKD+sfD8+YwA8V+E6ddWq5cinmILBksKtphgPvEbOL9Z5QsxxJqYBp0qiKdlqvqBHP0NJj2Iw3S4zVSoi6Fpo5B0yTF/iAvp5259Ma8GDNjmsmJ0/uqf33+/ocsjTKp4FStVz9JqRPpDNUa5lIIZbncyAJ2N+WLfms1mi7JWUUqAMgalJqtZgCykgIFZTpkE25SMV+nUp5A1qjVWT+eG1qokrpFRaSqZGohzq5ereFkGMtxKhnMo1fLklqRUvQeNaW8phYXVqYWG6pyNsfR5vl5fPx+ilX8f1/egzb7QV/itpIi153I6Hnhk5uNnQDpqBP7ttiv5RmGm86vxO9p3MR9R1x5xLjBo1tBSlUUqjQToa4uQ20TMAzjy5fDq3Df7/ISLtlto5oAC6ixiT1IO/TDn8aLQ4G33hyMflB9xzwJyNak6hkNSlq5Eah9VmY7jD4pah8aMb/djn2A5YxvEk9lCf8Ax7qARUBOqTcbbEfh+OIPHtOYUSAtYr6W5H/S3Ynny+uG2y5B2Hy7nvtfripeJPGi5ZjTpDzKo3LD0J8t3Pay7H1bY2+C8PknNPH/AGKwk4eYb8MeK3pV3WqpQa4YHcEWuO0Y2DhvFUrAFDNsfNLZ1qjM7MWdiWY9zztt7DGk/ZVxM6jTJtvj6SUeJthJSRpXEiPc4gcOzWhiOgtgnmGp/wBQwBzuXE6lOozsD+GIv3KJWqAH238LWrRoZ0Ayh8qoRyVroT7NI/34z/g1XzKFSmW9YFh2xumRy6ZqhUoVYKVUKuOkiAR3BE/LGGcQoHL1q1BxoroShj7wGzDsRce4xZPlExuPGTRE4arD/wApsLEHFg4BWpVCwIuLD/rFBrZypqJ1Gf7YmcI4u1N9e55YpLG2rJxyK6LPXyZLH0xfCxCfxG7nUQBPIYWEqQ+jk1ZT5kHsf8YjJmIr0DuEq09R1TJBF45ADHuYGpFYEj+oCMDc9TCyVYxaJgHn09sNFHM+jcjV0V6hMwyggzbHtSqWqAk2O0bfLniTlcproU2P3qa/iBgblHM33Fvp+WM7uqNOOm2ybnB9MVXjWXBBt88XBzK3xW+J5f1FizFSANAAgRPqBAmTPXkMJRoT0Yl4oymioT3/AOsROH5n7pE3UCDBi87b2n8MWDxot2xUqDQykbgjnH4jG7F5obPL8QuGW0aR9nNV1zVRCfjonS3KVKke9ibY2rh9ZdCkkHV+ox89+Hs35dejVNgGBJ3sSVfe49M27e2NnXiAQ00kA1G0j5KWN/ZcZsmnZswpShQczVcqNiRy/t8sB3em7aqtgv3dy3aBywdn08vfnimcamkdaQDPqkFhE+q0iecYzZouUWk6v1LxVxaQWzfiILJpoT3bb6C/4jFe4j4gq1JBqMB0X0j+/wBTjP8A7QValm0NNiurmCR25X54bpZutOlaz+gLqapUkAkTc1Lb3jpPTGCHwSEUpJ391/k8vLHzONl2ylCTK6Fnd6pBI9l/wflgpRzNGgD5c1qrbuwIUGZkzc/u+M/yviHMhbNQcxaUXVvF/L0mLzz5dRiLV8RZsknTRUDb0m/b1NvtbDP4Xkk9tV9/7WRcGXfNZwTrqE1Kh72Hz2A7DAfO8Wp0m8ysxvsg+N+gA5DlqNh3NjUq3ijPz8QXrppoSO8lSVP02wEKVatQMWNR2IlixYkzAljc8sa8PwtRdzYFDYb8S8UOYZA40gBnfTzZmI2/pVFVQOQB64hZc1Mq4q0ahVoHsVO4YcwemFXoFKhD8gFYdLiSbdzhZqoAgsZ17wdiSYW/IR9celCKUVFdFpRW7NQ+z/NUs9TMAJWpOhZIndgNY6qbA9Co637yfDaWZzNcNDU6Qp0FMfepoBUYNvZyRY/dnGc+H+LVsnXNXLR5mh1ggmQ3+nezAMO6jlbGxeCuD/w+XpK3xaZY9WPqb8TjLPEoyddP0/f8CnhsNybfQP4lka1AAUqdMoIglCTb53wGy2YzVVtK1IINwFUfLacagwDCLHFUrcJC5jWBGMz8PC7SR6EYw/4qxtc3WTLVadVQfQdLi07WI6g88YPxOoXrVDudR/C36Y2zxnnhToteLX/tjIuE0HYOQoOq51f03v8AnzvGN+Dypv2Mnio3S99g2lRcAsAYFjjSvs44bTIZ3Y6gYImAOfLFTr1FVGN7G1vjuA06bCOvt87h9muW1GpUEwCFC7id5J54bLJtC+HjxkaXlsvRUcvmf748zdMRAHzGMn8X5RaFZ6lZqlR2aVUWQA977c1ib4tvhDjj1af819T7eiCkRIIgSByvNxGItas0rJcqZcPC6+po/wAYqf22cDXXSzIS7jSzAwZT9Sv/ANMXnwrTmT+xiF9ruU83hdXTZqTU3X5MFI/4sRiuOPkMmaX+6fPnEuBnyWqjkZtzX/GB+VyKNGlwWI+E4tHDswKSKrtrSrKkNsD2PLFW4lkGpNqX4JOkg7e+KQberJzSTuiy0OCHSJEGL48xByvEKpQHX9ceYTY+iFXy+gvLbyVAO/yxG4flvNq06UyXcLbcSYsThytR9RJmIb26AT3P6++HeBkJm6LGQPNSLX3t+OLLom3Z9R16q06a012VQo5mwi+AhXS5fkQD9P2MSKuY1tbbEXPUokmBNgR+t43nGOUrZvxQpEvKVtQvt0wznMuDiJw+sd+/7/HBk09QnC1ZW6M28XeHUrI3I8jjHM5lmpuUYXH7nH0nxHJhhcA4y/x14c1Auo9QxXFk4On0Q8Tg+ZHkuyjZfOloRhN9wL+2Ng4HmP4hMlWkzTJ1R/VoKH9TjJ8oVVDpBNSLoRIMMNx+nfFr8JccfKo/mUiwcAqimNL2AJJmFIgEbiOpxTNG+jPgycfxGz1+Eec9Op5jAUw8KDEltMExvAUiCD8WBHiWiNDdxjNm+0qtTzoq0y3kaAook+mAo+6DAOqSCJMWwX4n9oCZilNJCHiCDeL79ALjf6YzTxSpGrH4iNvYB8ew9agVv5dMMdpJkQL8zffpgc2WP3hCsAdwxvZWIBmZJG04b9Ulqm5A0yeY+EQZjfeOhviSK4qImj+pVFjusnSSQDaF6i+LpNJIxzalJsSMFEO4aXaCTZYJ5NAtET9MDaY11F8vUXBa0aQqTpLHkWKkbfXHflBQ6SVgkrJ2+Ennvc7dR3hUaB8xxYWDb6YljF/hPQnrF+jpUSZzQqU4In7gDCZuGIMk7G4gdCbYJ+FsvrrUFCqo8wNtGsKGq6iI5aQPlgRltVZiVlmKxp1aQsCBJtMNBANhpJMjB3LFqJ1U3kqCBq1MNLBlMMBEAHkAJIjc4XKnxaXY0HvZDSkKr1XZbtUYyCPUCwA5emB7mY2w3xCqpYGwVBzJvOk6VOxIg8sS8vQRXC0xOqSoCiCCbeqYI5T39sCuPVJUxBKES3fnABtt9Ix0VsLfqd+FqWvO0kEjVUX5AHVE8/Su/PH0CoHPbmRyxhfg/OmnUTMaQdBIIUD+m5JPO/7nG28BziV6SspkReDz54lmfmNvhmlA7q04uDbEatmRF94w7xGhAOK3xzPeXl/MJiFb6An9MSRpr3M++0vi3mOtFestH0AxGo1lohdJGpSnxKCDAkT1BkiLxJwHyzmrUqV3sLgHoeRHWLfXBHNUTV1BLk2An4QRMEnpPXpjVVJR/M8ucucnL8iJm3VjVhAizqCr6pUuWUbwBeOewxon2c55Fy7I2lSjGw3g+oE+84oGdpjSFVg0oARABBCiQQbAiRsd1b5nvA+VVnrVWUlEUKCPvETMbajtfCz/AAlcLqZoGZNPMARRDgAmXEidhAwH8JeHa1GoTVZZYt6VFgDFrQBEbY64RxnzaxCFkIAHkusGxhvVz/wOuLpwnJnzCWJI6dP1xJX0apcX5ix8Lyvlrb6j8vwxmH23+KwlH+ERv5lVwzQbqimRPuyj6HGq56sKdF3NgoJnsBJ/AY+UeNcfGZzNavUQN5hOkH7o2AHyxpUd17HnOV236g3N8QqVPiNpm1sNUWJMSYO98Ga3DqDrTqLqpq/ovcB+s9MDK2SanVNN9wd+XviqcapE3GSasMUmWBbCwPWuOhOPcS4svZxqcqSBCmLdDtPvtsMKv5isHMSIIuJMGfhBJ+ZwRysJUBJDKq3JgRI0kiffHmbp0BTmLvfXtBmw0CAZg3I58rYpZDdG5+FswtbKU6wNmEz84P44LZqnqXrjPPs3zoOSpoCfS1QETtLFgPoR+GNAGYVaTO50qiksegAknGGaqVHqYnceTK6KhpuZECbTz/zfFgyeat8sVLgvERnfMKKPJUkKxLEsfZgNNuXX2uRydZqTaGv0J/I45aHkk1aLFWWcVzj+UlSInBfLZmbE3GHjQLDrhns6LowLimVajmboVVyBPflfbpiVVolSpkAFQQdIhhubjaYIAPQ8hjTvEPAA6kFZntjLONcLqZXUACyXgXtPz6wflikJXSZlzYWrkuiDxKm7ka/USAAxgE6RosQNgFHyA5RhzhOWhCVcIwYXIIJMgfFP+qALbHrgnk6RYAhgU0qQxIksFJaRM8h8z1Ikc+XbUV0kJBCsZI1tYwQLm8c7jriyd6MbVbCVao0OLAsEWYuJhFI5dd9rc9oZo6ahAtqUkgkxKuFVpNxf63w9nmimpJNmCAHkJIUm4idOqR098M1qcyL67S0xAkTqm4JAt3k4CC+x/O5ZjqMXNiTz5GZG+4mNyeeIVbMM6hpDRplQADKmWHpHMjbt3w/mKkrUUnSTqgD7sXg8uayeUnoDhvg2Q1KSABU0MpQkg2i4gQJEWNz7TJ6VsHbpDYZBPkkhmcoTEEBgb6T/AOxXUY574lUKbs3rkC6qR98WaBz2NyB9dg5k08ssygSwOoMA2o3ggXAtNxz7QD3WqmBqnSxJAHOP9J+GJ/HCv6DJDhoIwYeqLzCzAsCZuIMqLjle+IWZpLSYLFiSSNXxAg2BmZmCVXmy78yQLsx0avigQASZWWgACQIcRN4HvgL4o0gCEZRU0svJQVGlgBFxGlhBtqOOirdHN0iRlKxQaUSFJF+RPw6tIkn4d/bGifZY1RqbnWBDGYG9ztNxjNeHU9SKgN0gyuxkH0m3Igye/a87gecrUswXy9Zo0g3BCMPhIKjnYAHuDOJ5IWVxZOJsfGc8PgBu3Odu5/H6YzHx/wAVNbTlaR1aBNVlBgRfl87YFeJPEmb82HYAEQSi6THSWO8H8e+IGRAZGiVGvtJv6t2DMYKk72OFhjrzMrk8RyXBDZSwpgMEEgED1P1AiepvtftiVmGR2MC5nRoOwkiJ3P8Ane2GczX9Xlomk6pQi0gXO3X8PwxzUupCSCIIjaY5zsIEA9788WozJnK0i9SkpgsXTVAO5ImZHQDqPV1nGqpWpUxDBNK3I5qRdYQC83+mM28MUR5xqsCVUMQTcT26kXBjn8sXBaOtxXGXWoZ2disCNJBQzLQWvbfpiWTujXg1Gw3wjM1K9RKiJTFBgSG++pN79CdQti9+H6R3a569flyxX+FZJIC00VVsYAje+3XF0ygWnT1ExA5G2BjVuzs8uMaK99qmZNPhWY0n1MoQf72Cn8CcfLGPqf7T8v5nCq7AToKVY7KwY7dp+mPnSrwUVA1SiwYTJQA6hzPvGNKkovZh4Oa0LhuZqinoP/iM6VIm/MgfriwZypRzJpEvTJRQra/TqI6H2wHrcPNPLq8gkNpMTabgk9JtiEHEjaxnrfE3t2iyVKg1V8O1CSaUaDtafx95wsRaHHawUAHb3wsDzDaIpqxrAnVaNtoHpIjpPbEDNOrCP6QBYzJA39rY4rvbuQDfHopkxIIEGCFgnrsJI98aEjJfoHvB3HRlqgE+ho1G9mH3o5CLT8+WNv8AD3ElfmCD9MfPCMTTIAuYFhynVHzgfTvg94N8SvlXAafKJuDfTfcfqMQy472uzZ4fNx8kujeqnCaK1DWWmquw9TDn74G5/hNM6iqgFrkgRJ3k/U/XBDhXElqIDIIIseR74WdA3GMjZvgn0VOhxHS/lPIbZHNg/OJ6335++9ryOcB/XFY8Q8ONVCu3+rmPY8iOvbFfy/iqplWCZpSygR5yi/u6fqPoMPHYJrj2apWpBxBxVfEfAg0giRhzJccDqGpsHDbFSCDg7RLOgLpyvEH5gbnBasVPiYTxbhRo1BqLGkDafuHrBkEASL9ewwyhus6W2jcbtLGQDewI5XNzGNR8U8MRlJW49sZeE0sUL6YkAEA7bRNrAmJ7YfHO9MzeIwpeZDZC1HCOxixgg9RBIBsIBsOZFoGGkPrcEgr8O8A3IkQZEmbWNsRVd1LOFIixE2MnYewPLqBzxMJpGbn1C4MbbwFnmSPe98aOjF2cZmrD6TzF5tMAiFAuCDcC3y2wsqjLqMEsSWsYIBFrnb70fXEer6atMsZIYm19MbArziFv2OC2VQAMKhgEhiSRZhuBf2tvsOeOekctsezLyTABAOn4QI+76gT6WtJ6kT97DOdzDF0Z3sCVMCwsCOxaQbbzO82YNZSxCBwSSQi2vMBtBHptEjtGHBlHojXVTSrNC1GEheRUCbNvuN53jC9Ddja1dJIuR6m3g7DUJjeTEiYg22xDz9JqjqarGoxUWXZBGlF6b6QImYA3kYfzKkjXLAMWUdSB6Wk8jHU39XWcdUqnxNAAYK17GBKggEGDINjeBuZnBXuB+ws+NOnQI9Q1hYECSSNUgaRb4o5Ya4bnlDQxkQAdPWx1KNrCxFuXScOLU86nUpq0AyF1WllbUCw63j/dEYCEMGVIK1FMaSOpHPmSSflGCo2qOct2GeIu9Vlpk6kF4+FWeCASN7ABYtpJO0meAEuUIhSQoBG8A2JjVYHfb6DCp5dtOoiPSrbGdhNrXHq2HPtiJRqqZlk1TLd/923PlvHfC+g3qP8ADwvoEyYtAvcmLc5sAOUnFp4Z4Un1V5AIU+XsZvJYjkZ2588DvA2XJr+bURlAkrK+mYjneb8saaKJK6uXIjEcs2nSNfhsKkrZVM/SemDoAuY0x8QC7AHpfbpg1wag4ALOCWgiBEWAgk3J72xKqZQWOguwMjqJsSCfywUyOROoYhZsUVEsGWGhBB9QMX+pHt/f6gvGHiZTm8vkUb1mHcCdvuqY7ajHthvxP4qoZJSD/MqhCRSU3JiBP9K9Selpxn/2c16+Y4g2ZZfMqO4NQgmBJgwOWkQAOgxaK8rMWRpTTNn8bVUp8KzOuNPkMLzzEcr88fOfD8qEoFmYqIDEbmGIAKsp3HfGqfb34jCUqeQQw9UB32gIDAB6SQf+OMZyqMw0iIYR8XMHmOZ2xokjLAt3A8uiApUIq06qGY3UgSCw3InFQzr+U9SnuQYBj56sHUqIKi000rWUhSzKIJEmQoJkkECT2xCzmRJrVHpsrMG06G9JmO9iAbYnHT2U9NEM8SpC38zYfeOFgW7wSDIIJkRseeFi3BE+ZNq5eLtAAtFr+3L/ADjmdrwSu0DYbbextzjlOCmcyMk6G1SQBJ08oJaYgA8yLjpiHTydRTpVSbEjTBm/ITLQeQvcdscmKyPp1aVMCwk94jbnE/TBOnwxSuoFvSCYO50m47kDSIFpi9jiDxLJtTkPpBO3O0SNhA5/Q9MOJXB0CoNXoiF+7sZIBG8zBt9MCSb6DFpPYb8OeKq2SpkCKtEEEKTDJN52+Ek40vw74lp5qmGU84IO4O8HGK+QzqahhlAuZiTygG7Qp6Y68P8AFny1XVTMrbUvJo3IJ54nPEpK12acPiXBpPo+gKi2tfFT8YZdFpl3QsJg6VkieZ7YY4Z44y4H8x2RtoKm3zHuMGKXijKVAIqqx2IJ/vvjKotdnoPJGS0zLc7k6+UbXRd0V7wAfrpNp98Xfwb9o8aaeaMdKwBAPZ15H/ULe2DWayVOtTOi4HIb29tsZhxvhiIRVQSnSCLfP67csVjLlpmWePjuP5Gw+JOJJ5YddJDESwNiCCZkb3A+uMdz1ZatZivMGIEg8iD7xyvjopFMpSrEJUgFNWxnVrF4FwRysfYYij+WdOk6h8Jky0kwb8iSDJHLaMPjhuyGXNceJ1mQSdL+kkiZO1pFgIiNvl3liteoxBItFzIPOBvYwPTHO2OswTUY6W1MQG1GZ3NvUTYXE/hcDDQYiZLaTO33rahqjnOjv7YujI2EKVCgTD1AlQM+smTqWQVggkXNv782K+YBbVujdbGB6SQ34gbiewxwlPW+oNqBVSbmRpa4vvBA23BtsYcW4DSCRCjmAbgEybz2tEYUYcy9Iav6dDAsXhnfqBa4mJB6N7CalJK1N00tTqQCOZIKwSWNmsRPM2jcnAviDAeZGpi5ibSVF49xHM7DmROC/AszpKpV/wD2qBJHqWCp1S0EqAO9vMPKMB3VhVXQKqo1N2pMCGk+oLYwfVCnaDbfqeeEjH1LA0krdoJ/p22vJA+UzgjSylQjSWBeotWGJ1epQV0MxBUyNO4E22jECqahqMtWkyMGUlIIA2VRJ2kiQCbwIJwU7OaHs5RBd2ptC6VNQXgGTNxsSAnYz7YH0EC1/TYEekxJBEkgzebGT/1iVQZ6ikjYBdRA6jrHK/Pljni+W8lRVg6iQIvYkajcbqQ31uJBMd9AfUlKgqArqVPQIJIFxAFxG4nvcgY88A8IV6heomoAemdgf74l+HODNWpGpVPpY2QGAYjc9yMXPIZJaYCqukCDY9OvXEZzpOKNmHBbUmT/AOEVVkC/1xMyVBogGZJNhy5A/wB98MhCRB6bfvbHieIKWWQ1Kl1HpRQJao22lRz/ACEXxA2t0HMlkwATv72jecUHxv8AaLpJy/DzLTD1wJ/20+v/ALfTrgJ4u8QZ3Mo4am9GiDHlpzB21v8AfkmNIgY48H+FqrVvUPLKoGVtMwWuDB3Ivv8ApisYRirZjyZJTfFHHhnhVStQzDhPMqtKlnktcEbt94Hn3I5Y0D7LeEtlKZ83T5jkMbQVHIEnnM7YPUaFOigNRlReZsJPYWuTincU8cU1qFqADHUBqb0p6bGDux3sO3XB5NuxXCK0AvtjrCtxgBRr0UKSlehgvB+Tg/PFYzOVp60CyDJVgqT6hMkGwKmD+GCHDq1PMV3eqTUqu7EsRB6B9QNgLeg2gQMdZhKzaDoctTOgioABpK6TcWuFkSfYnFHLZBRpFf8AJId21SJB8wfdPIEcrwMOLTfL1FeoswZ+Lcm4vyneMO8ayg81npUnTL69BEggEErE/IXO5xCzlX4qKt/KUyCfiJ5T3vGHqwJ0QMzVDuzaSNRJ364WPFcCx3HbCxUlr1YeyvEHBBFppj7kgXJupsSY36g9sPZfONmA3meVCq2kvTt1iVAAJmPUYBuYucDRmDqgzpIEzaOZ09AGBiOQiRiVXzpqMFATy9Ok07qLGQQZMMSdwbyeZOEOQUovpy7VGFKo6tpJ1IQVAMkdTcC3IRB5R6XD1Pqo0n9dvWisoYCYhyJsZkzvewxB8thTUKoALWRjTBI+GdO5O/qawmOVpFDM1EOlmamGbUdZKgkCVuDeCsx3x1Bs54jk6igjzaZBgBlOlZFmUAqonayhrczbAnJoDWUI5F7k2J+S/l+OJK1ahrLIVkc2VvgNt7dJ1T1vfE/h+hagIc1HAOnQOckQpI3ut4JO1rAnpAW2Sk8OMQ7oywi6mB725z3gWnfa+KzmAFciyxMRJB5b85jfviYcyXZyCygyxgkg2CiRYE78hvhgIGUljIEmNpkRYm8iBa4me+OimuwylfRY/C3i5qelahlRHuB2P6YI+JePUswh073jvynFJoZZSQxUopHpmTq+cb+wjEtMuqkwb8tU3B6A2gcyTzG84m8MbstHxMuNMdqNop6DFlA1gzcgN8rHl/2syITTIY6lhhBUiSvxHuFiZEbnr6saWMkwxCk223k7bwThZc04BYE2mfhF5+Jug9BAG8+4NKINjaMqkCSCFAUsbEEbnVYAodj2Ec8SBQFQHy00lQNRBIgbBmZvhWxmYv7jDJo0gC3q1XsCNgDNiDcz7RhtKzeYwDTyAVjpaTBuIEEXk9Nox3Z3WiV/DsHWm5SouoDUrX0t93eZJvfa3y64jlVWs4puHpsD6rQTJOkRta1ufWMRMqulHDEwSwBJgeldQAJ/qsLdB1w5wN6cjzCVuGDAgCBe87EQRI7DA+p1rokVy+XCl9TSpAmCbhg0yfSbggi4HucecUcuQHqFVpWWzG4lj8W13gHkZkXwkYGoTUqFUGzbncgwikuGs155QSBhikuuoVCgqxPp+EQPVEgwtgW7C09eoJZ+FcW3SpqliIYw+wJU9JH8sXJ2F7QYnHqDKpRXLFGvqOrdtQUKfUVJUsJuNBHMnECulJVLBmaCAoa8oDC8gIA1Egi8kk3jHedzAqIBVZmDOWR4MhjfnyE2EwZB5FcIo07GcrVHmSr1EAgAgam9SkgT6maTsbHaPhw94oU5ilTakgISQ5WAQqD0kpAtpJE3jTymMOcQzApsVLanDq2u7CoCpMTbSbLaJgDcY44TX0MsHUVJALHSbgAmALj+w7Y7/sFewX8D8bWnSNJgSfugXtgrxrxA2XRarooDGFBNz3gYqqVKiZs6acK8MukCCNiJ2DarQIucBfEqVGq6qhZgoVNZUgEgSd9rkmOQxNY+Utml52o+Uu6eKalUKKelTUmXcTymFUWGxux+WK+6FcxTZ2csrKmtj6CSZIBtpAFgF54rvB815dQEk6ek/pjSOHeIsvWKKyBipkT12/XAlFwejoS+Yrb2WzL5NPKCONSyPiJJsZBk33Ax3xLiaUUZiVUDdjbFL4t4xRTpp3a4gggCJHzuPxBxUOJcWq1RNSq2oAsqsBAggCLCLz1EWnnhY42x8maK6DvEPEbVqyVXdvLourKtpJM6TciBYi2wPfAPOZyiGHl0tK+rTTY+ZpkyFBbpe5HIYiNnCwKVCrBRJIIDGTybfeDtMTiNpa8WuDyiwsDPISRY88XjCjJKbewsaQpOlWAUUqaqqSu5Fr6oHKQYk7CMGqOYp5jL1gWqaps5uygLEsosQTeTBUtM4iZbJ0zQenVqaGYkrY6VC6XvsQpOkE7ryEiCxxHTlRTCzqdFNUN8IJ1qsEgkWNTmItzBwr39wrXfRPz1Q0qFN2qEoXGuGmZAKVSk6dasCDNzffArxFklqV3qqG0uiumlT6rR8PTUpHtBxMpZxalKpQCioF/mUncCSyoAyaFIB+I3+e4xxRzTTlXQEBHnSWMhCwAVDzBh/mMBXEL2VJLiYJ+WFi3cT4FUeq7LSp6WYkeYSGvf1AEXv0x5inzEJwYJzGZdVKiY1NdZuYmSO0wPmfZzJ5dEqIzoXQyzLHqA0yAQ3pkmO8CbSMQy4kVBpUA2AvuQYZov05b2xHqZx3IExyAFgJ3gD32w1ewqa9ScnEk812NJTZisXM9DcAjebH8cN5rPvWqEuxCm5AAt1MdhPPpiAzE2IBKgiQI69Pc3OPZF0MDa9zew5YZJIVtnSwTJJA6ixK2AkCYFu4xNrVjTjQ3q0gsZgtJMKGEfCI2i4PQRzSzKIuk6qmmCFkADY3AueQP7jjM5kVVb0IpkEaVj39RO+1v846wUM5nNmoB8KyxkwJk3JLxqIvzPLmZOJFFFjRBJM7iBJ2gTO8dNsQHyhAXaTMidvfkOXPCy9do0CCD26/vn0wa1oCdPYZqPqEtoJ0wQ5JiPSCLQOV+Vp6YY1hlXSSSdWsSBIFjfsoHKO2Gq4P57Debn857G+DfCH1ZapREq1NS6sCASZHp1EiASGtvPP7pS6Q9WwaoU3sAI0tuSpOk2NyFj/F8MFhMAzAU6gQJuCRz1WIsdoPSzT52Qq6BKE6Yg2J9Sneb7H85ty0aQBMWJFiQ203ufYcsMKSswdTH4XI1EkC02UeomHAkHnz5HHlGisAFoa4IjYxEk2Ei3vO+5xxSz5VLzDW9McrTpIgwRzAN9xhs1AiEAi5ne5kRykCJO9/pjjtdko1RpEydLOx9RbfT0g2Km4PIb4YywhiZgdDDA/KeQg9rxjksvwlYMGImVMA/D0ItHucduwDRBSnfUs7dYJiRJMe+OOPK1QmIssnSAd9UcyeXIHbScP5ipr0gBVWSU0iBtc/IgzykYaoVAWVT6Ddg82kA3K7GdIHz54apuCeYhi3/qNo/K2AEn5dwYJ9MlSJFydrSOQPL/ALYqOQxtAJIuekCJi/L84xy9YhrSCt95v7b7H8PcY5ZmDFyQbkyZMkAXHv0nt0x1BscqU4FxcFdUWi0N2M32vBHSxTw6tNq1MVioXULmTflMfoJ9O4E4gZuuW9JZtNiJOqIXa07yBPWTa8cJVQkQ0KBI3kGL/QCb79L2V7QVphpEfMZeqrFtbOZEagpWG0BSSRYEAzeBOGs/w1vI0FxqFSCY9KgSA29pMA9PViVwrMKlAlFqN60DopHrEEFQDLD1wY2gqeZAhZqn5lASFVijuzWBJLgMhEzaFubiFE7DCrsL6Aec4PWpoHKkr6tRH3SraCD84vsZ98OcMpNp1KTN79BtIjc9B/bBKmG/hmqGRodSCARIaQRH9MBTfbvfEI1wgsZBFiLbm4Kj4bX6AnbD22qFWnZHd7y1yZg7zYwZ3NuvXHQPpIBtJJkkdgtx0M73nDaGYGmInbmNyWHWIt7QOvdQKGETpsCJ6SJntb8sEAi0aiRcmxHcWsdhB9sSKaKss4YjmYET7X6m/v0jHL0gQGJGm+0k269J3vfbthk5l7qWJUXgm/b9PfA7H6CNTNyjMoBcEoSy6iZmY567mSIso5jBpozGScHWug3JGptOpCJtMAFjMkwIvvipecQN53t16H8/f54L+G+MPSqqdZ0i/wAOoAfEV03A1ERsd7YWUfVHJ+hC4LXpKWAI1skBz6dBsSdVzyIEQb/LC/iqr5cAFgRUAjVE2Y7HmpP/AMsEvEOVo+YuZpqppsoZkUQLyDKzKEkHb0g7W3AaGbRB1M4Ppm4Mxt1IAPfBVPYLa0FKPHKYEOrMwmSGHW246Y9xHrccYmyUztcohO3+pZx7gcfp/MNv3BKqY3v+n7jCewgHpH7+WFhYqJVIcpNEt8iPww3TcAmeovvzk74WFjkc9UOV4ZpAMACRPQQTPcyYxwGtuQVb9n3t+WFhY4Dfqe1CzCY2ue84ao1dJnn9MLCxyBLWwgWIWZseZvB3t9McVq8CZOogj3nf9OeFhYVDvoZFTdosPT9ZI9tjcbRhPWDLNww5+8kz3mIjlhYWHJ2PZB0U1PNBJVDoj+rkD2M3+nOzFUggCRNwVCxEbX5zhYWAvcLHsrmxOpzBUWIvyiI26mcMJXhieszHTnvzwsLHUdZ5WeTq5HmREewB/e+EtXnfcR+5wsLHHXsn55BALH1je1jvzG1xHy9sM5dpQqbHSdMgEQSvbczE7x9MLCwsehpaZy1eRznnFuo/t+OHAPTquFtPsTE/O1o5Y9wsFgsl+eVRKYHq1B5MHkVEGNiNUjsLYmcSpNVymtZhaxBmD8UwA0gwNJ3BnUOhwsLCdUN6MGUczUFDy2vTqEAEG8hgSLnlBtYSd95hiudyZPe/0/D/AI49wsUonbOqFTTMf9jlb3Hy74986D6he/f23tvOFhYA/Ryz7xInqevXraOWPKd9+sfv988LCxwRAyp2mb8rHntBn62x7QzTU21KQpE3gGI7ERMgXG2PMLBF9LDPDOK+aPLqljLKA5PwhROw/wDUGI3AmcDJVapWrqU02Ilb/CdosDsem+FhYXirDekGuLZ2gahLU5JVDIRLjQsG4G4g7YWFhYRQRRy+i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7 Rectángulo"/>
          <p:cNvSpPr/>
          <p:nvPr/>
        </p:nvSpPr>
        <p:spPr>
          <a:xfrm>
            <a:off x="2183809" y="59273"/>
            <a:ext cx="48385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</a:rPr>
              <a:t> INTRODUCCIÓN</a:t>
            </a:r>
            <a:endParaRPr lang="es-ES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" name="Redondear rectángulo de esquina del mismo lado 28"/>
          <p:cNvSpPr/>
          <p:nvPr/>
        </p:nvSpPr>
        <p:spPr>
          <a:xfrm>
            <a:off x="409556" y="1412776"/>
            <a:ext cx="8387082" cy="2235320"/>
          </a:xfrm>
          <a:prstGeom prst="round2SameRect">
            <a:avLst>
              <a:gd name="adj1" fmla="val 16667"/>
              <a:gd name="adj2" fmla="val 43545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 cap="flat" cmpd="sng" algn="ctr">
            <a:solidFill>
              <a:schemeClr val="bg1">
                <a:lumMod val="8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s-ES" b="1" kern="0" dirty="0">
              <a:solidFill>
                <a:schemeClr val="bg1"/>
              </a:solidFill>
            </a:endParaRPr>
          </a:p>
        </p:txBody>
      </p:sp>
      <p:sp>
        <p:nvSpPr>
          <p:cNvPr id="54" name="4 Abrir corchete"/>
          <p:cNvSpPr/>
          <p:nvPr/>
        </p:nvSpPr>
        <p:spPr>
          <a:xfrm rot="5400000" flipV="1">
            <a:off x="4236758" y="43814"/>
            <a:ext cx="922759" cy="8132612"/>
          </a:xfrm>
          <a:prstGeom prst="leftBracket">
            <a:avLst>
              <a:gd name="adj" fmla="val 383611"/>
            </a:avLst>
          </a:prstGeom>
          <a:gradFill flip="none" rotWithShape="1">
            <a:gsLst>
              <a:gs pos="0">
                <a:sysClr val="windowText" lastClr="000000">
                  <a:alpha val="18000"/>
                </a:sysClr>
              </a:gs>
              <a:gs pos="84000">
                <a:srgbClr val="C0504D">
                  <a:shade val="67500"/>
                  <a:satMod val="115000"/>
                  <a:lumMod val="2000"/>
                  <a:lumOff val="98000"/>
                  <a:alpha val="0"/>
                </a:srgbClr>
              </a:gs>
              <a:gs pos="100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9" name="1 Título"/>
          <p:cNvSpPr txBox="1">
            <a:spLocks/>
          </p:cNvSpPr>
          <p:nvPr/>
        </p:nvSpPr>
        <p:spPr>
          <a:xfrm>
            <a:off x="827584" y="4427485"/>
            <a:ext cx="1944216" cy="873417"/>
          </a:xfrm>
          <a:prstGeom prst="round2DiagRect">
            <a:avLst>
              <a:gd name="adj1" fmla="val 0"/>
              <a:gd name="adj2" fmla="val 35044"/>
            </a:avLst>
          </a:prstGeom>
          <a:solidFill>
            <a:srgbClr val="2C778C"/>
          </a:solidFill>
          <a:ln w="38100">
            <a:noFill/>
          </a:ln>
          <a:effectLst>
            <a:glow rad="762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9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 fontAlgn="base"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1600" dirty="0" smtClean="0"/>
              <a:t>LOS ABONOS</a:t>
            </a:r>
            <a:endParaRPr lang="es-ES" sz="1600" dirty="0"/>
          </a:p>
        </p:txBody>
      </p:sp>
      <p:sp>
        <p:nvSpPr>
          <p:cNvPr id="71" name="1 Título"/>
          <p:cNvSpPr txBox="1">
            <a:spLocks/>
          </p:cNvSpPr>
          <p:nvPr/>
        </p:nvSpPr>
        <p:spPr>
          <a:xfrm>
            <a:off x="3366482" y="4427484"/>
            <a:ext cx="1997606" cy="873417"/>
          </a:xfrm>
          <a:prstGeom prst="round2SameRect">
            <a:avLst>
              <a:gd name="adj1" fmla="val 20010"/>
              <a:gd name="adj2" fmla="val 43450"/>
            </a:avLst>
          </a:prstGeom>
          <a:solidFill>
            <a:srgbClr val="749052"/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180975" lvl="5" indent="-180975">
              <a:lnSpc>
                <a:spcPct val="90000"/>
              </a:lnSpc>
              <a:defRPr sz="12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5" indent="0" algn="ctr"/>
            <a:r>
              <a:rPr lang="es-EC" sz="1600" dirty="0" smtClean="0"/>
              <a:t>SUSTANCIAS ORGÁNICAS E INORGÁNICAS</a:t>
            </a:r>
            <a:endParaRPr lang="es-EC" sz="1600" dirty="0"/>
          </a:p>
        </p:txBody>
      </p:sp>
      <p:sp>
        <p:nvSpPr>
          <p:cNvPr id="72" name="1 Título"/>
          <p:cNvSpPr txBox="1">
            <a:spLocks/>
          </p:cNvSpPr>
          <p:nvPr/>
        </p:nvSpPr>
        <p:spPr>
          <a:xfrm>
            <a:off x="5940153" y="4427485"/>
            <a:ext cx="2592287" cy="873417"/>
          </a:xfrm>
          <a:prstGeom prst="round2DiagRect">
            <a:avLst>
              <a:gd name="adj1" fmla="val 28299"/>
              <a:gd name="adj2" fmla="val 0"/>
            </a:avLst>
          </a:prstGeom>
          <a:solidFill>
            <a:srgbClr val="C08E10"/>
          </a:solidFill>
          <a:ln>
            <a:noFill/>
          </a:ln>
          <a:effectLst>
            <a:softEdge rad="0"/>
          </a:effectLst>
        </p:spPr>
        <p:txBody>
          <a:bodyPr anchor="ctr"/>
          <a:lstStyle>
            <a:defPPr>
              <a:defRPr lang="es-EC"/>
            </a:defPPr>
            <a:lvl6pPr marL="0" lvl="5" algn="ctr">
              <a:lnSpc>
                <a:spcPct val="90000"/>
              </a:lnSpc>
              <a:defRPr sz="165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C" sz="1600" dirty="0" smtClean="0"/>
              <a:t>PROPORCIONA NUTRIENTES NECESARIOS </a:t>
            </a:r>
            <a:r>
              <a:rPr lang="es-EC" sz="1600" dirty="0"/>
              <a:t>A </a:t>
            </a:r>
            <a:r>
              <a:rPr lang="es-EC" sz="1600" dirty="0" smtClean="0"/>
              <a:t>LAS PLANTAS</a:t>
            </a:r>
            <a:endParaRPr lang="es-EC" sz="1600" dirty="0"/>
          </a:p>
        </p:txBody>
      </p:sp>
      <p:sp>
        <p:nvSpPr>
          <p:cNvPr id="57" name="46 Flecha abajo"/>
          <p:cNvSpPr/>
          <p:nvPr/>
        </p:nvSpPr>
        <p:spPr>
          <a:xfrm rot="5400000" flipV="1">
            <a:off x="2921579" y="4590168"/>
            <a:ext cx="314720" cy="575086"/>
          </a:xfrm>
          <a:prstGeom prst="downArrow">
            <a:avLst/>
          </a:prstGeom>
          <a:gradFill flip="none" rotWithShape="1">
            <a:gsLst>
              <a:gs pos="0">
                <a:sysClr val="windowText" lastClr="000000">
                  <a:alpha val="1000"/>
                </a:sysClr>
              </a:gs>
              <a:gs pos="50000">
                <a:sysClr val="windowText" lastClr="000000">
                  <a:alpha val="31000"/>
                </a:sysClr>
              </a:gs>
              <a:gs pos="100000">
                <a:sysClr val="windowText" lastClr="00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3" name="46 Flecha abajo"/>
          <p:cNvSpPr/>
          <p:nvPr/>
        </p:nvSpPr>
        <p:spPr>
          <a:xfrm rot="5400000" flipV="1">
            <a:off x="5469201" y="4608299"/>
            <a:ext cx="314720" cy="575086"/>
          </a:xfrm>
          <a:prstGeom prst="downArrow">
            <a:avLst/>
          </a:prstGeom>
          <a:gradFill flip="none" rotWithShape="1">
            <a:gsLst>
              <a:gs pos="0">
                <a:sysClr val="windowText" lastClr="000000">
                  <a:alpha val="1000"/>
                </a:sysClr>
              </a:gs>
              <a:gs pos="50000">
                <a:sysClr val="windowText" lastClr="000000">
                  <a:alpha val="31000"/>
                </a:sysClr>
              </a:gs>
              <a:gs pos="100000">
                <a:sysClr val="windowText" lastClr="000000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4993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 flipV="1">
            <a:off x="195122" y="1952945"/>
            <a:ext cx="5024950" cy="3001056"/>
            <a:chOff x="5940152" y="1655110"/>
            <a:chExt cx="2129020" cy="3001056"/>
          </a:xfrm>
        </p:grpSpPr>
        <p:sp>
          <p:nvSpPr>
            <p:cNvPr id="48" name="Redondear rectángulo de esquina del mismo lado 24"/>
            <p:cNvSpPr/>
            <p:nvPr/>
          </p:nvSpPr>
          <p:spPr>
            <a:xfrm flipV="1">
              <a:off x="5940152" y="2037410"/>
              <a:ext cx="2129020" cy="2618756"/>
            </a:xfrm>
            <a:prstGeom prst="round2SameRect">
              <a:avLst>
                <a:gd name="adj1" fmla="val 7883"/>
                <a:gd name="adj2" fmla="val 0"/>
              </a:avLst>
            </a:prstGeom>
            <a:gradFill flip="none" rotWithShape="1">
              <a:gsLst>
                <a:gs pos="1000">
                  <a:schemeClr val="tx1">
                    <a:alpha val="0"/>
                  </a:schemeClr>
                </a:gs>
                <a:gs pos="100000">
                  <a:srgbClr val="000000">
                    <a:alpha val="16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  <p:sp>
          <p:nvSpPr>
            <p:cNvPr id="49" name="29 Abrir llave"/>
            <p:cNvSpPr/>
            <p:nvPr/>
          </p:nvSpPr>
          <p:spPr>
            <a:xfrm rot="5400000" flipV="1">
              <a:off x="6811976" y="783287"/>
              <a:ext cx="382299" cy="2125945"/>
            </a:xfrm>
            <a:prstGeom prst="leftBrace">
              <a:avLst>
                <a:gd name="adj1" fmla="val 79046"/>
                <a:gd name="adj2" fmla="val 50082"/>
              </a:avLst>
            </a:prstGeom>
            <a:gradFill flip="none" rotWithShape="1">
              <a:gsLst>
                <a:gs pos="1000">
                  <a:schemeClr val="tx1">
                    <a:alpha val="0"/>
                  </a:schemeClr>
                </a:gs>
                <a:gs pos="33000">
                  <a:schemeClr val="tx1">
                    <a:lumMod val="100000"/>
                    <a:alpha val="8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C"/>
            </a:p>
          </p:txBody>
        </p:sp>
      </p:grpSp>
      <p:sp>
        <p:nvSpPr>
          <p:cNvPr id="14" name="1 Título"/>
          <p:cNvSpPr txBox="1">
            <a:spLocks/>
          </p:cNvSpPr>
          <p:nvPr/>
        </p:nvSpPr>
        <p:spPr>
          <a:xfrm>
            <a:off x="-1" y="176218"/>
            <a:ext cx="2267745" cy="471482"/>
          </a:xfrm>
          <a:prstGeom prst="round1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38100">
            <a:noFill/>
          </a:ln>
          <a:effectLst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indent="0" algn="ctr">
              <a:lnSpc>
                <a:spcPct val="90000"/>
              </a:lnSpc>
              <a:defRPr sz="14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marL="177800" lvl="5" algn="just">
              <a:defRPr/>
            </a:pPr>
            <a:r>
              <a:rPr lang="es-EC" sz="2000" spc="300" dirty="0" smtClean="0"/>
              <a:t>RESULTADOS</a:t>
            </a:r>
            <a:endParaRPr lang="es-EC" sz="2000" spc="3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553020" y="176218"/>
            <a:ext cx="352748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C"/>
            </a:defPPr>
            <a:lvl1pPr algn="ctr">
              <a:defRPr sz="3200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>
              <a:defRPr/>
            </a:pPr>
            <a:r>
              <a:rPr lang="es-EC" sz="1600" dirty="0" smtClean="0"/>
              <a:t>ANÁLISIS MICROBIOLÓGICOS</a:t>
            </a:r>
            <a:endParaRPr lang="es-EC" sz="1600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734631" y="5960534"/>
            <a:ext cx="2255411" cy="63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38 CuadroTexto"/>
          <p:cNvSpPr txBox="1"/>
          <p:nvPr/>
        </p:nvSpPr>
        <p:spPr>
          <a:xfrm>
            <a:off x="1854021" y="836712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r">
              <a:defRPr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marL="0" lvl="3" algn="ctr">
              <a:defRPr/>
            </a:pPr>
            <a:r>
              <a:rPr lang="es-EC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DESCRIPCIÓN MICROSCOPICA CELULAR</a:t>
            </a:r>
            <a:endParaRPr lang="es-EC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0" name="29 Abrir llave"/>
          <p:cNvSpPr/>
          <p:nvPr/>
        </p:nvSpPr>
        <p:spPr>
          <a:xfrm rot="5400000" flipV="1">
            <a:off x="4390014" y="-2999896"/>
            <a:ext cx="382299" cy="8803302"/>
          </a:xfrm>
          <a:prstGeom prst="leftBrace">
            <a:avLst>
              <a:gd name="adj1" fmla="val 126384"/>
              <a:gd name="adj2" fmla="val 50082"/>
            </a:avLst>
          </a:prstGeom>
          <a:gradFill flip="none" rotWithShape="1">
            <a:gsLst>
              <a:gs pos="1000">
                <a:schemeClr val="tx1">
                  <a:alpha val="0"/>
                </a:schemeClr>
              </a:gs>
              <a:gs pos="33000">
                <a:schemeClr val="tx1">
                  <a:lumMod val="100000"/>
                  <a:alpha val="8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42" name="Redondear rectángulo de esquina diagonal 17"/>
          <p:cNvSpPr/>
          <p:nvPr/>
        </p:nvSpPr>
        <p:spPr>
          <a:xfrm>
            <a:off x="1475656" y="2693583"/>
            <a:ext cx="2448272" cy="1072889"/>
          </a:xfrm>
          <a:prstGeom prst="round2SameRect">
            <a:avLst>
              <a:gd name="adj1" fmla="val 0"/>
              <a:gd name="adj2" fmla="val 25767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5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C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lvl="5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C" b="1" dirty="0" err="1">
                <a:solidFill>
                  <a:schemeClr val="tx1"/>
                </a:solidFill>
                <a:latin typeface="Calibri" panose="020F0502020204030204" pitchFamily="34" charset="0"/>
              </a:rPr>
              <a:t>E</a:t>
            </a:r>
            <a:r>
              <a:rPr lang="es-EC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scherichia</a:t>
            </a:r>
            <a:r>
              <a:rPr lang="es-EC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C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coli</a:t>
            </a:r>
            <a:endParaRPr lang="es-EC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lvl="5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C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Salmonella </a:t>
            </a:r>
            <a:r>
              <a:rPr lang="es-EC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sp</a:t>
            </a:r>
            <a:endParaRPr lang="es-EC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lvl="5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C" b="1" dirty="0" err="1">
                <a:solidFill>
                  <a:schemeClr val="tx1"/>
                </a:solidFill>
                <a:latin typeface="Calibri" panose="020F0502020204030204" pitchFamily="34" charset="0"/>
              </a:rPr>
              <a:t>S</a:t>
            </a:r>
            <a:r>
              <a:rPr lang="es-EC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higella</a:t>
            </a:r>
            <a:r>
              <a:rPr lang="es-EC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C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sp</a:t>
            </a:r>
            <a:endParaRPr lang="es-EC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1 Título"/>
          <p:cNvSpPr txBox="1">
            <a:spLocks/>
          </p:cNvSpPr>
          <p:nvPr/>
        </p:nvSpPr>
        <p:spPr>
          <a:xfrm>
            <a:off x="611560" y="2299058"/>
            <a:ext cx="4176464" cy="49470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8E10"/>
          </a:solidFill>
          <a:ln>
            <a:noFill/>
          </a:ln>
          <a:effectLst>
            <a:glow rad="50800">
              <a:sysClr val="window" lastClr="FFFFFF">
                <a:alpha val="97000"/>
              </a:sysClr>
            </a:glow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/>
          <a:lstStyle>
            <a:defPPr>
              <a:defRPr lang="es-EC"/>
            </a:defPPr>
            <a:lvl6pPr marL="0" marR="0" lvl="5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defRPr>
            </a:lvl6pPr>
          </a:lstStyle>
          <a:p>
            <a:pPr lvl="5"/>
            <a:r>
              <a:rPr lang="es-EC" sz="2000" dirty="0"/>
              <a:t>10 AISLADOS DE LAS COLONIAS DE:</a:t>
            </a:r>
          </a:p>
        </p:txBody>
      </p:sp>
      <p:sp>
        <p:nvSpPr>
          <p:cNvPr id="47" name="1 Título"/>
          <p:cNvSpPr txBox="1">
            <a:spLocks/>
          </p:cNvSpPr>
          <p:nvPr/>
        </p:nvSpPr>
        <p:spPr>
          <a:xfrm>
            <a:off x="594229" y="3811226"/>
            <a:ext cx="4176464" cy="494704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glow rad="50800">
              <a:sysClr val="window" lastClr="FFFFFF">
                <a:alpha val="97000"/>
              </a:sysClr>
            </a:glow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/>
          <a:lstStyle>
            <a:defPPr>
              <a:defRPr lang="es-EC"/>
            </a:defPPr>
            <a:lvl6pPr marL="0" marR="0" lvl="5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defRPr>
            </a:lvl6pPr>
          </a:lstStyle>
          <a:p>
            <a:pPr lvl="5">
              <a:defRPr/>
            </a:pPr>
            <a:r>
              <a:rPr lang="es-EC" dirty="0" smtClean="0"/>
              <a:t>BACILOS GRAM NEGATIVOS</a:t>
            </a:r>
            <a:endParaRPr lang="es-EC" dirty="0"/>
          </a:p>
        </p:txBody>
      </p:sp>
      <p:sp>
        <p:nvSpPr>
          <p:cNvPr id="50" name="49 CuadroTexto"/>
          <p:cNvSpPr txBox="1"/>
          <p:nvPr/>
        </p:nvSpPr>
        <p:spPr>
          <a:xfrm>
            <a:off x="856612" y="4890759"/>
            <a:ext cx="370707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r">
              <a:defRPr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marL="0" lvl="3" algn="ctr">
              <a:defRPr/>
            </a:pPr>
            <a:r>
              <a:rPr lang="es-EC" sz="1700" b="1" i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CARACTERÍSTICAS  MORFOLÓGICAS QUE PRESENTAN ESTAS BACTERIAS PATÓGENAS </a:t>
            </a:r>
            <a:endParaRPr lang="es-EC" sz="1700" b="1" i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2" name="18 Rectángulo"/>
          <p:cNvSpPr>
            <a:spLocks noChangeArrowheads="1"/>
          </p:cNvSpPr>
          <p:nvPr/>
        </p:nvSpPr>
        <p:spPr bwMode="auto">
          <a:xfrm>
            <a:off x="5553020" y="1808923"/>
            <a:ext cx="3221460" cy="3190150"/>
          </a:xfrm>
          <a:prstGeom prst="rect">
            <a:avLst/>
          </a:prstGeom>
          <a:solidFill>
            <a:srgbClr val="000000"/>
          </a:soli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53" name="Imagen 17" descr="Descripción: D:\Terma de Chachimbiro\Tincion Gram\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988" y="1759076"/>
            <a:ext cx="3168492" cy="328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53 CuadroTexto"/>
          <p:cNvSpPr txBox="1"/>
          <p:nvPr/>
        </p:nvSpPr>
        <p:spPr>
          <a:xfrm>
            <a:off x="6241919" y="5144674"/>
            <a:ext cx="1896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Aumento: 100X</a:t>
            </a:r>
          </a:p>
        </p:txBody>
      </p:sp>
    </p:spTree>
    <p:extLst>
      <p:ext uri="{BB962C8B-B14F-4D97-AF65-F5344CB8AC3E}">
        <p14:creationId xmlns:p14="http://schemas.microsoft.com/office/powerpoint/2010/main" val="340146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925067"/>
              </p:ext>
            </p:extLst>
          </p:nvPr>
        </p:nvGraphicFramePr>
        <p:xfrm>
          <a:off x="350755" y="692696"/>
          <a:ext cx="4797308" cy="5562800"/>
        </p:xfrm>
        <a:graphic>
          <a:graphicData uri="http://schemas.openxmlformats.org/drawingml/2006/table">
            <a:tbl>
              <a:tblPr firstRow="1" firstCol="1" bandRow="1"/>
              <a:tblGrid>
                <a:gridCol w="1524683"/>
                <a:gridCol w="1747942"/>
                <a:gridCol w="1524683"/>
              </a:tblGrid>
              <a:tr h="20092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Prueba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Colonia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Clave para 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092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 </a:t>
                      </a:r>
                      <a:r>
                        <a:rPr lang="es-EC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coli</a:t>
                      </a:r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EC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96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FTM 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Anaerobio facultativo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Anaerobio facultativo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9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Oxidasa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9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Catalasa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9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Gelatina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9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Acetato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9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Fenilalanina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9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Indol (SIM)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9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Motilidad (SIM)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9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VP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9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9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Citrato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9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LDC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9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ODC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9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ADH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9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Urea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Pico/Fondo (TSI)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A/A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A/A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9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r>
                        <a:rPr lang="es-EC" sz="14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 (TSI)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9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 (TSI)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344" marR="5344" marT="5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2" descr="F:\FOTOS TESIS\IMG_356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t="32368" b="7936"/>
          <a:stretch/>
        </p:blipFill>
        <p:spPr bwMode="auto">
          <a:xfrm>
            <a:off x="5837290" y="3612604"/>
            <a:ext cx="2623142" cy="226466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FOTOS TESIS\IMG_365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7" t="25574" r="37283"/>
          <a:stretch/>
        </p:blipFill>
        <p:spPr bwMode="auto">
          <a:xfrm>
            <a:off x="5837290" y="892292"/>
            <a:ext cx="2623142" cy="24647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-1" y="176218"/>
            <a:ext cx="5364089" cy="471482"/>
          </a:xfrm>
          <a:prstGeom prst="round1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38100">
            <a:noFill/>
          </a:ln>
          <a:effectLst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indent="0" algn="ctr">
              <a:lnSpc>
                <a:spcPct val="90000"/>
              </a:lnSpc>
              <a:defRPr sz="14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marL="177800" lvl="5" algn="just">
              <a:defRPr/>
            </a:pPr>
            <a:r>
              <a:rPr lang="es-EC" sz="2000" dirty="0" smtClean="0"/>
              <a:t>PRUEBAS BIOQUÍMICAS PARA </a:t>
            </a:r>
            <a:r>
              <a:rPr lang="es-EC" sz="2000" i="1" dirty="0" err="1"/>
              <a:t>Escherichia</a:t>
            </a:r>
            <a:r>
              <a:rPr lang="es-EC" sz="2000" i="1" dirty="0"/>
              <a:t> </a:t>
            </a:r>
            <a:r>
              <a:rPr lang="es-EC" sz="2000" i="1" dirty="0" err="1"/>
              <a:t>coli</a:t>
            </a:r>
            <a:endParaRPr lang="es-EC" sz="20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553020" y="176218"/>
            <a:ext cx="352748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C"/>
            </a:defPPr>
            <a:lvl1pPr algn="ctr">
              <a:defRPr sz="3200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>
              <a:defRPr/>
            </a:pPr>
            <a:r>
              <a:rPr lang="es-EC" sz="1600" dirty="0" smtClean="0"/>
              <a:t>ANÁLISIS MICROBIOLÓGICOS</a:t>
            </a:r>
            <a:endParaRPr lang="es-EC" sz="16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734631" y="5960534"/>
            <a:ext cx="2255411" cy="63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06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867376"/>
              </p:ext>
            </p:extLst>
          </p:nvPr>
        </p:nvGraphicFramePr>
        <p:xfrm>
          <a:off x="348048" y="836713"/>
          <a:ext cx="4680521" cy="5410270"/>
        </p:xfrm>
        <a:graphic>
          <a:graphicData uri="http://schemas.openxmlformats.org/drawingml/2006/table">
            <a:tbl>
              <a:tblPr firstRow="1" firstCol="1" bandRow="1"/>
              <a:tblGrid>
                <a:gridCol w="1498588"/>
                <a:gridCol w="1683345"/>
                <a:gridCol w="1498588"/>
              </a:tblGrid>
              <a:tr h="24804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Prueba</a:t>
                      </a: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Colonia</a:t>
                      </a: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Clave para </a:t>
                      </a: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4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Salmonella </a:t>
                      </a:r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spp</a:t>
                      </a:r>
                      <a:r>
                        <a:rPr lang="es-EC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2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FTM </a:t>
                      </a: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Anaerobio facultativo</a:t>
                      </a: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Anaerobio facultativo</a:t>
                      </a: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Oxidasa</a:t>
                      </a: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Catalasa</a:t>
                      </a: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Acetato</a:t>
                      </a: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EC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Fenilalanina</a:t>
                      </a: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Indol (SIM)</a:t>
                      </a: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Motilidad (SIM)</a:t>
                      </a: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VP</a:t>
                      </a: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</a:t>
                      </a: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Citrato</a:t>
                      </a: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LDC (XLD)</a:t>
                      </a: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ODC (MIO)</a:t>
                      </a: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ADH</a:t>
                      </a: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Urea</a:t>
                      </a: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s-EC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Pico/Fondo (TSI)</a:t>
                      </a: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K/A</a:t>
                      </a: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K/A</a:t>
                      </a: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r>
                        <a:rPr lang="es-EC" sz="14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 (TSI)</a:t>
                      </a: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 (TSI)</a:t>
                      </a: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337" marR="5337" marT="5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1" descr="F:\FOTOS TESIS\IMG_36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921" y="980728"/>
            <a:ext cx="3109536" cy="233215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FOTOS TESIS\IMG_356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" t="42866" r="3932"/>
          <a:stretch/>
        </p:blipFill>
        <p:spPr bwMode="auto">
          <a:xfrm>
            <a:off x="5566921" y="3624346"/>
            <a:ext cx="3109536" cy="210891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734631" y="5960534"/>
            <a:ext cx="2255411" cy="63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-1" y="176218"/>
            <a:ext cx="4572001" cy="471482"/>
          </a:xfrm>
          <a:prstGeom prst="round1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38100">
            <a:noFill/>
          </a:ln>
          <a:effectLst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indent="0" algn="ctr">
              <a:lnSpc>
                <a:spcPct val="90000"/>
              </a:lnSpc>
              <a:defRPr sz="14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marL="177800" lvl="5" algn="just">
              <a:defRPr/>
            </a:pPr>
            <a:r>
              <a:rPr lang="es-EC" sz="2000" dirty="0" smtClean="0"/>
              <a:t>PRUEBAS BIOQUÍMICAS </a:t>
            </a:r>
            <a:r>
              <a:rPr lang="es-ES" sz="2000" dirty="0"/>
              <a:t>Salmonella </a:t>
            </a:r>
            <a:r>
              <a:rPr lang="es-ES" sz="2000" dirty="0" err="1"/>
              <a:t>sp</a:t>
            </a:r>
            <a:endParaRPr lang="es-EC" sz="2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553020" y="176218"/>
            <a:ext cx="352748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C"/>
            </a:defPPr>
            <a:lvl1pPr algn="ctr">
              <a:defRPr sz="3200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>
              <a:defRPr/>
            </a:pPr>
            <a:r>
              <a:rPr lang="es-EC" sz="1600" dirty="0" smtClean="0"/>
              <a:t>ANÁLISIS MICROBIOLÓGICOS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124717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315178"/>
              </p:ext>
            </p:extLst>
          </p:nvPr>
        </p:nvGraphicFramePr>
        <p:xfrm>
          <a:off x="395536" y="764704"/>
          <a:ext cx="4320480" cy="5452290"/>
        </p:xfrm>
        <a:graphic>
          <a:graphicData uri="http://schemas.openxmlformats.org/drawingml/2006/table">
            <a:tbl>
              <a:tblPr firstRow="1" firstCol="1" bandRow="1"/>
              <a:tblGrid>
                <a:gridCol w="1438472"/>
                <a:gridCol w="1438472"/>
                <a:gridCol w="1443536"/>
              </a:tblGrid>
              <a:tr h="21037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Prueba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Colonias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Clave para 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37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Shigella </a:t>
                      </a:r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spp</a:t>
                      </a:r>
                      <a:r>
                        <a:rPr lang="es-EC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7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FTM 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Anaerobio facultativo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Anaerobio facultativo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51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Oxidasa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51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Catalasa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51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Acetato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51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Fenilalanina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51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Indol (SIM)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Motilidad (SIM)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51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VP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51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51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Citrato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s-EC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51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LDC (XLD)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51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ODC (MIO)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51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ADH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51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Urea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Pico/Fondo (TSI)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K/A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K/A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51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r>
                        <a:rPr lang="es-EC" sz="14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 (TSI)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51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 (TSI)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202" marR="5202" marT="52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1" descr="F:\FOTOS TESIS\IMG_356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0" t="41821" r="7134"/>
          <a:stretch/>
        </p:blipFill>
        <p:spPr bwMode="auto">
          <a:xfrm>
            <a:off x="5292080" y="3609276"/>
            <a:ext cx="3312368" cy="219598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FOTOS TESIS\IMG_36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008" y="1014643"/>
            <a:ext cx="3306440" cy="219251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734631" y="5960534"/>
            <a:ext cx="2255411" cy="63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-1" y="176218"/>
            <a:ext cx="4427985" cy="471482"/>
          </a:xfrm>
          <a:prstGeom prst="round1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38100">
            <a:noFill/>
          </a:ln>
          <a:effectLst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indent="0" algn="ctr">
              <a:lnSpc>
                <a:spcPct val="90000"/>
              </a:lnSpc>
              <a:defRPr sz="14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marL="177800" lvl="5" algn="just">
              <a:defRPr/>
            </a:pPr>
            <a:r>
              <a:rPr lang="es-EC" sz="2000" dirty="0" smtClean="0"/>
              <a:t>PRUEBAS BIOQUÍMICAS </a:t>
            </a:r>
            <a:r>
              <a:rPr lang="es-EC" sz="2000" dirty="0" err="1" smtClean="0"/>
              <a:t>Shigella</a:t>
            </a:r>
            <a:r>
              <a:rPr lang="es-EC" sz="2000" dirty="0" smtClean="0"/>
              <a:t> </a:t>
            </a:r>
            <a:r>
              <a:rPr lang="es-EC" sz="2000" dirty="0" err="1" smtClean="0"/>
              <a:t>sp</a:t>
            </a:r>
            <a:r>
              <a:rPr lang="es-EC" sz="2000" dirty="0" smtClean="0"/>
              <a:t>.</a:t>
            </a:r>
            <a:endParaRPr lang="es-EC" sz="2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553020" y="176218"/>
            <a:ext cx="352748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C"/>
            </a:defPPr>
            <a:lvl1pPr algn="ctr">
              <a:defRPr sz="3200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>
              <a:defRPr/>
            </a:pPr>
            <a:r>
              <a:rPr lang="es-EC" sz="1600" dirty="0" smtClean="0"/>
              <a:t>ANÁLISIS MICROBIOLÓGICOS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199356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 rotWithShape="1">
          <a:blip r:embed="rId2"/>
          <a:srcRect l="11040" t="14650" r="38857" b="56808"/>
          <a:stretch/>
        </p:blipFill>
        <p:spPr bwMode="auto">
          <a:xfrm>
            <a:off x="249131" y="1196751"/>
            <a:ext cx="8722176" cy="39543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0" y="176218"/>
            <a:ext cx="4427984" cy="660494"/>
          </a:xfrm>
          <a:prstGeom prst="round1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38100">
            <a:noFill/>
          </a:ln>
          <a:effectLst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indent="0" algn="ctr">
              <a:lnSpc>
                <a:spcPct val="90000"/>
              </a:lnSpc>
              <a:defRPr sz="14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marL="177800" lvl="5" algn="just">
              <a:defRPr/>
            </a:pPr>
            <a:r>
              <a:rPr lang="es-EC" sz="2000" dirty="0" smtClean="0"/>
              <a:t>PRUEBA CONFIRMATORIA API 20 E PARA </a:t>
            </a:r>
            <a:r>
              <a:rPr lang="es-EC" sz="2000" i="1" dirty="0" err="1"/>
              <a:t>Escherichia</a:t>
            </a:r>
            <a:r>
              <a:rPr lang="es-EC" sz="2000" i="1" dirty="0"/>
              <a:t> </a:t>
            </a:r>
            <a:r>
              <a:rPr lang="es-EC" sz="2000" i="1" dirty="0" err="1"/>
              <a:t>coli</a:t>
            </a:r>
            <a:endParaRPr lang="es-EC" sz="2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5553020" y="176218"/>
            <a:ext cx="352748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C"/>
            </a:defPPr>
            <a:lvl1pPr algn="ctr">
              <a:defRPr sz="3200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>
              <a:defRPr/>
            </a:pPr>
            <a:r>
              <a:rPr lang="es-EC" sz="1600" dirty="0" smtClean="0"/>
              <a:t>ANÁLISIS MICROBIOLÓGICOS</a:t>
            </a:r>
            <a:endParaRPr lang="es-EC" sz="1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734631" y="5960534"/>
            <a:ext cx="2255411" cy="63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52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10914" t="15401" r="38684" b="53145"/>
          <a:stretch/>
        </p:blipFill>
        <p:spPr bwMode="auto">
          <a:xfrm>
            <a:off x="251520" y="1074259"/>
            <a:ext cx="8712968" cy="49653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-1" y="176218"/>
            <a:ext cx="6444209" cy="471482"/>
          </a:xfrm>
          <a:prstGeom prst="round1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38100">
            <a:noFill/>
          </a:ln>
          <a:effectLst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indent="0" algn="ctr">
              <a:lnSpc>
                <a:spcPct val="90000"/>
              </a:lnSpc>
              <a:defRPr sz="14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marL="177800" lvl="5" algn="just">
              <a:defRPr/>
            </a:pPr>
            <a:r>
              <a:rPr lang="es-EC" sz="2000" dirty="0" smtClean="0"/>
              <a:t>PRUEBA CONFIRMATORIA API 20 E PARA </a:t>
            </a:r>
            <a:r>
              <a:rPr lang="es-EC" sz="2000" i="1" dirty="0"/>
              <a:t>S</a:t>
            </a:r>
            <a:r>
              <a:rPr lang="es-EC" sz="2000" i="1" dirty="0" smtClean="0"/>
              <a:t>almonella</a:t>
            </a:r>
            <a:r>
              <a:rPr lang="es-EC" sz="2000" dirty="0" smtClean="0"/>
              <a:t> </a:t>
            </a:r>
            <a:r>
              <a:rPr lang="es-EC" sz="2000" dirty="0" err="1" smtClean="0"/>
              <a:t>sp</a:t>
            </a:r>
            <a:r>
              <a:rPr lang="es-EC" sz="2000" dirty="0" smtClean="0"/>
              <a:t>.</a:t>
            </a:r>
            <a:endParaRPr lang="es-EC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734631" y="5960534"/>
            <a:ext cx="2255411" cy="63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74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3"/>
          <a:srcRect l="11379" t="14862" r="39027" b="35457"/>
          <a:stretch/>
        </p:blipFill>
        <p:spPr bwMode="auto">
          <a:xfrm>
            <a:off x="539552" y="810900"/>
            <a:ext cx="8064896" cy="52857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-1" y="176218"/>
            <a:ext cx="6156177" cy="471482"/>
          </a:xfrm>
          <a:prstGeom prst="round1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38100">
            <a:noFill/>
          </a:ln>
          <a:effectLst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indent="0" algn="ctr">
              <a:lnSpc>
                <a:spcPct val="90000"/>
              </a:lnSpc>
              <a:defRPr sz="14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marL="177800" lvl="5" algn="just">
              <a:defRPr/>
            </a:pPr>
            <a:r>
              <a:rPr lang="es-EC" sz="2000" dirty="0" smtClean="0"/>
              <a:t>PRUEBA CONFIRMATORIA API 20 E PARA </a:t>
            </a:r>
            <a:r>
              <a:rPr lang="es-EC" sz="2000" i="1" dirty="0" err="1"/>
              <a:t>S</a:t>
            </a:r>
            <a:r>
              <a:rPr lang="es-EC" sz="2000" i="1" dirty="0" err="1" smtClean="0"/>
              <a:t>higella</a:t>
            </a:r>
            <a:r>
              <a:rPr lang="es-EC" sz="2000" dirty="0" smtClean="0"/>
              <a:t> </a:t>
            </a:r>
            <a:r>
              <a:rPr lang="es-EC" sz="2000" dirty="0" err="1" smtClean="0"/>
              <a:t>sp</a:t>
            </a:r>
            <a:r>
              <a:rPr lang="es-EC" sz="2000" dirty="0" smtClean="0"/>
              <a:t>.</a:t>
            </a:r>
            <a:endParaRPr lang="es-EC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734631" y="5960534"/>
            <a:ext cx="2255411" cy="63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87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-1" y="176218"/>
            <a:ext cx="3707905" cy="471482"/>
          </a:xfrm>
          <a:prstGeom prst="round1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38100">
            <a:noFill/>
          </a:ln>
          <a:effectLst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indent="0" algn="ctr">
              <a:lnSpc>
                <a:spcPct val="90000"/>
              </a:lnSpc>
              <a:defRPr sz="14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marL="177800" lvl="5" algn="just">
              <a:defRPr/>
            </a:pPr>
            <a:r>
              <a:rPr lang="es-EC" sz="2000" dirty="0" smtClean="0"/>
              <a:t>ANÁLISIS FÍSICO QUÍMICOS </a:t>
            </a:r>
            <a:endParaRPr lang="es-EC" sz="2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5553020" y="176218"/>
            <a:ext cx="35274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C"/>
            </a:defPPr>
            <a:lvl1pPr algn="ctr">
              <a:defRPr sz="3200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algn="r"/>
            <a:r>
              <a:rPr lang="es-EC" sz="1800" dirty="0" smtClean="0"/>
              <a:t>RESULTADOS</a:t>
            </a:r>
            <a:endParaRPr lang="es-EC" sz="18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734631" y="5960534"/>
            <a:ext cx="2255411" cy="63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54496"/>
              </p:ext>
            </p:extLst>
          </p:nvPr>
        </p:nvGraphicFramePr>
        <p:xfrm>
          <a:off x="1403647" y="764704"/>
          <a:ext cx="7488833" cy="5378640"/>
        </p:xfrm>
        <a:graphic>
          <a:graphicData uri="http://schemas.openxmlformats.org/drawingml/2006/table">
            <a:tbl>
              <a:tblPr/>
              <a:tblGrid>
                <a:gridCol w="553727"/>
                <a:gridCol w="1023778"/>
                <a:gridCol w="905649"/>
                <a:gridCol w="590640"/>
                <a:gridCol w="908111"/>
                <a:gridCol w="2473307"/>
                <a:gridCol w="1033621"/>
              </a:tblGrid>
              <a:tr h="230054"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5" marR="4695" marT="469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PARÁMETRO ANALIZADO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F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MÉTODO 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F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F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RESULTADO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F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NIVEL ÓPTIMO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F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REFERENCIA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FA2"/>
                    </a:solidFill>
                  </a:tcPr>
                </a:tc>
              </a:tr>
              <a:tr h="239444"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5" marR="4695" marT="469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Cenizas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Gravimétrico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64,79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&lt;65%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Moreno J. , 2008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39444"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5" marR="4695" marT="469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Materia orgánica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Gravimétrico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35,21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&gt;20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NTAE-006-SMA-2006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22070"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5" marR="4695" marT="469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Nitrógeno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Dumas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1,46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0,3-1,5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FAO,2013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39444"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5" marR="4695" marT="469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Fósforo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Colorimétrico 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0,46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0,1-1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NTAE-006-SMA-2006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356819"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5" marR="4695" marT="469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Potasio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Absorción atómica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0,3-1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NTAE-006-SMA-2006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356819"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5" marR="4695" marT="469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Calcio 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Absorción atómica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9,29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&gt;1,4%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NORMA UE,2003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356819"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5" marR="4695" marT="469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Magnesio 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Absorción atómica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0,44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&gt;1,2%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NORMA UE,2003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356819"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5" marR="4695" marT="469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Hierro 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Absorción atómica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Ppm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&gt;1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INFOAGRO,2010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356819"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5" marR="4695" marT="469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Manganeso 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Absorción atómica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Ppm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113,25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OPS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356819"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5" marR="4695" marT="469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Cobre 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Absorción atómica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Ppm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39,98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EPA-2003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356819"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5" marR="4695" marT="469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Zinc 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Absorción atómica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Ppm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110,66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EPA-2004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356819"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5" marR="4695" marT="469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Cadmio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Absorción atómica 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mg/Kg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ND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0,7-1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EPA-2005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22070"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5" marR="4695" marT="469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(Llama)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56819"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5" marR="4695" marT="469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Plomo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Absorción atómica 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mg/Kg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ND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EPA-2007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22070">
                <a:tc>
                  <a:txBody>
                    <a:bodyPr/>
                    <a:lstStyle/>
                    <a:p>
                      <a:pPr algn="l" fontAlgn="b"/>
                      <a:endParaRPr lang="es-EC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95" marR="4695" marT="469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(Llama)</a:t>
                      </a:r>
                    </a:p>
                  </a:txBody>
                  <a:tcPr marL="4695" marR="4695" marT="46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-114992" y="2372834"/>
            <a:ext cx="1566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PARÁMETROS FÍSICOS Y QUÍMICOS</a:t>
            </a:r>
            <a:endParaRPr lang="es-EC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29 Abrir llave"/>
          <p:cNvSpPr/>
          <p:nvPr/>
        </p:nvSpPr>
        <p:spPr>
          <a:xfrm rot="10800000" flipH="1" flipV="1">
            <a:off x="1452412" y="1374042"/>
            <a:ext cx="392107" cy="2920914"/>
          </a:xfrm>
          <a:prstGeom prst="leftBrace">
            <a:avLst>
              <a:gd name="adj1" fmla="val 79046"/>
              <a:gd name="adj2" fmla="val 50082"/>
            </a:avLst>
          </a:prstGeom>
          <a:gradFill flip="none" rotWithShape="1">
            <a:gsLst>
              <a:gs pos="1000">
                <a:sysClr val="windowText" lastClr="000000">
                  <a:alpha val="0"/>
                </a:sysClr>
              </a:gs>
              <a:gs pos="33000">
                <a:sysClr val="windowText" lastClr="000000">
                  <a:lumMod val="100000"/>
                  <a:alpha val="8000"/>
                </a:sysClr>
              </a:gs>
              <a:gs pos="100000">
                <a:sysClr val="windowText" lastClr="000000">
                  <a:alpha val="68000"/>
                </a:sysClr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29 Abrir llave"/>
          <p:cNvSpPr/>
          <p:nvPr/>
        </p:nvSpPr>
        <p:spPr>
          <a:xfrm rot="10800000" flipH="1" flipV="1">
            <a:off x="1458217" y="4294956"/>
            <a:ext cx="392107" cy="1942356"/>
          </a:xfrm>
          <a:prstGeom prst="leftBrace">
            <a:avLst>
              <a:gd name="adj1" fmla="val 79046"/>
              <a:gd name="adj2" fmla="val 50082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7616" y="4942909"/>
            <a:ext cx="1374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METALES PESADOS</a:t>
            </a:r>
            <a:endParaRPr lang="es-EC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45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781085" y="5962865"/>
            <a:ext cx="2255411" cy="63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578939" y="-27384"/>
            <a:ext cx="42021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</a:rPr>
              <a:t> CONCLUSIONES</a:t>
            </a:r>
            <a:endParaRPr lang="es-ES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Redondear rectángulo de esquina diagonal 17"/>
          <p:cNvSpPr/>
          <p:nvPr/>
        </p:nvSpPr>
        <p:spPr>
          <a:xfrm>
            <a:off x="611560" y="980728"/>
            <a:ext cx="7920880" cy="4896544"/>
          </a:xfrm>
          <a:prstGeom prst="round2DiagRect">
            <a:avLst>
              <a:gd name="adj1" fmla="val 9384"/>
              <a:gd name="adj2" fmla="val 0"/>
            </a:avLst>
          </a:prstGeom>
          <a:solidFill>
            <a:srgbClr val="F9F9F9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5" indent="-342900" algn="just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s-E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EL GAD DE BAÑOS DE AGUA SANTA, TUNGURAHUA, PRESENTA DEFICIENCIAS EN CUANTO A LA INFRAESTRUCTURA FÍSICA, POR EJEMPLO, ÁREAS NO BIEN DEFINIDAS DE TRABAJO, SIN TECHO, SIN PISO.</a:t>
            </a:r>
            <a:endParaRPr lang="es-EC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lvl="5" indent="-342900" algn="just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s-EC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</a:t>
            </a:r>
            <a:r>
              <a:rPr lang="es-E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L GAD DE BAÑOS PRESENTA DEFICIENCIAS TECNOLÓGICAS COMO AUSENCIA DE CONTROL DE CONDICIONES FÍSICAS, PH, TEMPERATURA, OXÍGENO Y HUMEDAD EN EL PROCESO DE COMPOSTAJE. DICHO PROCESO SE ACERCA MÁS A UN COMPOSTAJE ARTESANAL. </a:t>
            </a:r>
            <a:endParaRPr lang="es-EC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lvl="5" indent="-342900" algn="just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s-E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NO SE  HA CREADO UN MERCADO PARA LA COMPRA Y UTILIZACIÓN DEL COMPOST.</a:t>
            </a:r>
          </a:p>
          <a:p>
            <a:pPr marL="342900" lvl="5" indent="-342900" algn="just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s-EC" b="1" dirty="0">
                <a:solidFill>
                  <a:schemeClr val="tx1"/>
                </a:solidFill>
                <a:latin typeface="Calibri" panose="020F0502020204030204" pitchFamily="34" charset="0"/>
              </a:rPr>
              <a:t>EL ABONO ORGÁNICO DEL GAD DE BAÑOS DE AGUA SANTA CARECE DE BACTERIAS PATÓGENAS DE ACUERDO AL ANÁLISIS MICROBIOLÓGICO. PRESENTE COLIFORMES LOS QUE PUEDEN ORIGINARSE DE UN MANEJO DEFICIENTE O CONTAMINACIÓN EXTERNA</a:t>
            </a:r>
            <a:r>
              <a:rPr lang="es-EC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es-EC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72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578939" y="-27384"/>
            <a:ext cx="42021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</a:rPr>
              <a:t> CONCLUSIONES</a:t>
            </a:r>
            <a:endParaRPr lang="es-ES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edondear rectángulo de esquina diagonal 17"/>
          <p:cNvSpPr/>
          <p:nvPr/>
        </p:nvSpPr>
        <p:spPr>
          <a:xfrm>
            <a:off x="467544" y="1026209"/>
            <a:ext cx="8280920" cy="2978855"/>
          </a:xfrm>
          <a:prstGeom prst="round2DiagRect">
            <a:avLst>
              <a:gd name="adj1" fmla="val 13206"/>
              <a:gd name="adj2" fmla="val 0"/>
            </a:avLst>
          </a:prstGeom>
          <a:solidFill>
            <a:srgbClr val="F9F9F9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5" indent="-342900" algn="just" fontAlgn="base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 startAt="5"/>
            </a:pPr>
            <a:r>
              <a:rPr lang="es-EC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LOS PARÁMETROS FISICOQUÍMICOS SE ENCUENTRAN DENTRO DE LOS RANGOS DE MADUREZ  Y ESTABILIDAD DEL ABONO ORGÁNICO.</a:t>
            </a:r>
          </a:p>
          <a:p>
            <a:pPr marL="342900" lvl="5" indent="-342900" algn="just" fontAlgn="base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 startAt="5"/>
            </a:pPr>
            <a:r>
              <a:rPr lang="es-EC" b="1" dirty="0">
                <a:solidFill>
                  <a:schemeClr val="tx1"/>
                </a:solidFill>
                <a:latin typeface="Calibri" panose="020F0502020204030204" pitchFamily="34" charset="0"/>
              </a:rPr>
              <a:t>LOS NIVELES DE METALES PESADOS SE ENCUENTRAN DENTRO DE LOS LÍMITES PERMISIBLES COMPARADOS CON LA EPA 503.</a:t>
            </a:r>
          </a:p>
          <a:p>
            <a:pPr marL="342900" lvl="5" indent="-342900" algn="just" fontAlgn="base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 startAt="5"/>
            </a:pPr>
            <a:r>
              <a:rPr lang="es-EC" b="1" dirty="0">
                <a:solidFill>
                  <a:schemeClr val="tx1"/>
                </a:solidFill>
                <a:latin typeface="Calibri" panose="020F0502020204030204" pitchFamily="34" charset="0"/>
              </a:rPr>
              <a:t>AL CUMPLIR EL COMPOST LOS NIVELES MICROBIOLÓGICOS Y FISICOQUÍMICOS, SE CONSIDERA QUE LA NORMATIVA EPA PODRÍA SERVIR DE BASE PARA EL DESARROLLO DE LA NORMATIVA NACIONAL</a:t>
            </a:r>
            <a:r>
              <a:rPr lang="es-EC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es-EC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781085" y="5962865"/>
            <a:ext cx="2255411" cy="63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11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734631" y="5960534"/>
            <a:ext cx="2255411" cy="63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" name="4 Abrir corchete"/>
          <p:cNvSpPr/>
          <p:nvPr/>
        </p:nvSpPr>
        <p:spPr>
          <a:xfrm rot="10800000" flipH="1">
            <a:off x="3419873" y="836712"/>
            <a:ext cx="691128" cy="5291660"/>
          </a:xfrm>
          <a:prstGeom prst="leftBracket">
            <a:avLst>
              <a:gd name="adj" fmla="val 460714"/>
            </a:avLst>
          </a:prstGeom>
          <a:gradFill flip="none" rotWithShape="1">
            <a:gsLst>
              <a:gs pos="0">
                <a:schemeClr val="tx1">
                  <a:alpha val="18000"/>
                </a:schemeClr>
              </a:gs>
              <a:gs pos="84000">
                <a:schemeClr val="accent2">
                  <a:shade val="67500"/>
                  <a:satMod val="115000"/>
                  <a:lumMod val="2000"/>
                  <a:lumOff val="98000"/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C" kern="0">
              <a:solidFill>
                <a:prstClr val="black"/>
              </a:solidFill>
            </a:endParaRPr>
          </a:p>
        </p:txBody>
      </p:sp>
      <p:sp>
        <p:nvSpPr>
          <p:cNvPr id="53" name="1 Título"/>
          <p:cNvSpPr txBox="1">
            <a:spLocks/>
          </p:cNvSpPr>
          <p:nvPr/>
        </p:nvSpPr>
        <p:spPr>
          <a:xfrm>
            <a:off x="4860032" y="980728"/>
            <a:ext cx="1748226" cy="494704"/>
          </a:xfrm>
          <a:prstGeom prst="round2SameRect">
            <a:avLst>
              <a:gd name="adj1" fmla="val 34637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50800">
              <a:sysClr val="window" lastClr="FFFFFF">
                <a:alpha val="97000"/>
              </a:sysClr>
            </a:glow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0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C" sz="1400" dirty="0" smtClean="0"/>
              <a:t>TIPOS DE ABONOS ORGÁNICOS</a:t>
            </a:r>
            <a:endParaRPr lang="es-EC" sz="1400" dirty="0"/>
          </a:p>
        </p:txBody>
      </p:sp>
      <p:sp>
        <p:nvSpPr>
          <p:cNvPr id="54" name="1 Título"/>
          <p:cNvSpPr txBox="1">
            <a:spLocks/>
          </p:cNvSpPr>
          <p:nvPr/>
        </p:nvSpPr>
        <p:spPr>
          <a:xfrm>
            <a:off x="6372200" y="1979488"/>
            <a:ext cx="1481414" cy="494704"/>
          </a:xfrm>
          <a:prstGeom prst="roundRect">
            <a:avLst>
              <a:gd name="adj" fmla="val 0"/>
            </a:avLst>
          </a:prstGeom>
          <a:solidFill>
            <a:srgbClr val="2C778C"/>
          </a:solidFill>
          <a:ln>
            <a:noFill/>
          </a:ln>
          <a:effectLst>
            <a:glow rad="50800">
              <a:sysClr val="window" lastClr="FFFFFF">
                <a:alpha val="97000"/>
              </a:sysClr>
            </a:glow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/>
          <a:lstStyle>
            <a:defPPr>
              <a:defRPr lang="es-EC"/>
            </a:defPPr>
            <a:lvl6pPr marL="0" marR="0" lvl="5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defRPr>
            </a:lvl6pPr>
          </a:lstStyle>
          <a:p>
            <a:pPr lvl="5"/>
            <a:r>
              <a:rPr lang="es-EC" sz="1300" dirty="0"/>
              <a:t>LÍQUIDOS</a:t>
            </a:r>
            <a:endParaRPr lang="es-ES" sz="1300" dirty="0"/>
          </a:p>
        </p:txBody>
      </p:sp>
      <p:sp>
        <p:nvSpPr>
          <p:cNvPr id="55" name="1 Título"/>
          <p:cNvSpPr txBox="1">
            <a:spLocks/>
          </p:cNvSpPr>
          <p:nvPr/>
        </p:nvSpPr>
        <p:spPr>
          <a:xfrm>
            <a:off x="3635896" y="1988840"/>
            <a:ext cx="1481414" cy="494704"/>
          </a:xfrm>
          <a:prstGeom prst="roundRect">
            <a:avLst>
              <a:gd name="adj" fmla="val 0"/>
            </a:avLst>
          </a:prstGeom>
          <a:solidFill>
            <a:srgbClr val="C08E10"/>
          </a:solidFill>
          <a:ln>
            <a:noFill/>
          </a:ln>
          <a:effectLst>
            <a:glow rad="50800">
              <a:sysClr val="window" lastClr="FFFFFF">
                <a:alpha val="97000"/>
              </a:sysClr>
            </a:glow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/>
          <a:lstStyle>
            <a:defPPr>
              <a:defRPr lang="es-EC"/>
            </a:defPPr>
            <a:lvl6pPr marL="0" marR="0" lvl="5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defRPr>
            </a:lvl6pPr>
          </a:lstStyle>
          <a:p>
            <a:pPr lvl="5"/>
            <a:r>
              <a:rPr lang="es-EC" sz="1300" dirty="0"/>
              <a:t>SÓLIDOS</a:t>
            </a:r>
            <a:endParaRPr lang="es-ES" sz="1300" dirty="0"/>
          </a:p>
        </p:txBody>
      </p:sp>
      <p:cxnSp>
        <p:nvCxnSpPr>
          <p:cNvPr id="84" name="83 Conector angular"/>
          <p:cNvCxnSpPr>
            <a:stCxn id="55" idx="0"/>
            <a:endCxn id="54" idx="0"/>
          </p:cNvCxnSpPr>
          <p:nvPr/>
        </p:nvCxnSpPr>
        <p:spPr>
          <a:xfrm rot="5400000" flipH="1" flipV="1">
            <a:off x="5740079" y="616012"/>
            <a:ext cx="9352" cy="2736304"/>
          </a:xfrm>
          <a:prstGeom prst="bentConnector3">
            <a:avLst>
              <a:gd name="adj1" fmla="val 2544397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86" name="85 Conector angular"/>
          <p:cNvCxnSpPr>
            <a:stCxn id="55" idx="2"/>
            <a:endCxn id="76" idx="1"/>
          </p:cNvCxnSpPr>
          <p:nvPr/>
        </p:nvCxnSpPr>
        <p:spPr>
          <a:xfrm rot="5400000">
            <a:off x="3911943" y="2742308"/>
            <a:ext cx="723425" cy="205897"/>
          </a:xfrm>
          <a:prstGeom prst="bentConnector4">
            <a:avLst>
              <a:gd name="adj1" fmla="val 32904"/>
              <a:gd name="adj2" fmla="val 211026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93" name="92 Forma libre"/>
          <p:cNvSpPr/>
          <p:nvPr/>
        </p:nvSpPr>
        <p:spPr>
          <a:xfrm>
            <a:off x="3936230" y="3925064"/>
            <a:ext cx="220980" cy="0"/>
          </a:xfrm>
          <a:custGeom>
            <a:avLst/>
            <a:gdLst>
              <a:gd name="connsiteX0" fmla="*/ 220980 w 220980"/>
              <a:gd name="connsiteY0" fmla="*/ 0 h 0"/>
              <a:gd name="connsiteX1" fmla="*/ 0 w 2209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0980">
                <a:moveTo>
                  <a:pt x="220980" y="0"/>
                </a:move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5" name="94 Conector angular"/>
          <p:cNvCxnSpPr>
            <a:stCxn id="54" idx="2"/>
            <a:endCxn id="79" idx="1"/>
          </p:cNvCxnSpPr>
          <p:nvPr/>
        </p:nvCxnSpPr>
        <p:spPr>
          <a:xfrm rot="5400000">
            <a:off x="6627653" y="2722796"/>
            <a:ext cx="733859" cy="236651"/>
          </a:xfrm>
          <a:prstGeom prst="bentConnector4">
            <a:avLst>
              <a:gd name="adj1" fmla="val 33147"/>
              <a:gd name="adj2" fmla="val 196598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01" name="100 Forma libre"/>
          <p:cNvSpPr/>
          <p:nvPr/>
        </p:nvSpPr>
        <p:spPr>
          <a:xfrm>
            <a:off x="6645006" y="3919984"/>
            <a:ext cx="222250" cy="0"/>
          </a:xfrm>
          <a:custGeom>
            <a:avLst/>
            <a:gdLst>
              <a:gd name="connsiteX0" fmla="*/ 222250 w 222250"/>
              <a:gd name="connsiteY0" fmla="*/ 0 h 0"/>
              <a:gd name="connsiteX1" fmla="*/ 0 w 2222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2250">
                <a:moveTo>
                  <a:pt x="222250" y="0"/>
                </a:move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3" name="102 Forma libre"/>
          <p:cNvSpPr/>
          <p:nvPr/>
        </p:nvSpPr>
        <p:spPr>
          <a:xfrm>
            <a:off x="6645006" y="4629150"/>
            <a:ext cx="222250" cy="0"/>
          </a:xfrm>
          <a:custGeom>
            <a:avLst/>
            <a:gdLst>
              <a:gd name="connsiteX0" fmla="*/ 222250 w 222250"/>
              <a:gd name="connsiteY0" fmla="*/ 0 h 0"/>
              <a:gd name="connsiteX1" fmla="*/ 0 w 2222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2250">
                <a:moveTo>
                  <a:pt x="222250" y="0"/>
                </a:move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1 Título"/>
          <p:cNvSpPr txBox="1">
            <a:spLocks/>
          </p:cNvSpPr>
          <p:nvPr/>
        </p:nvSpPr>
        <p:spPr>
          <a:xfrm>
            <a:off x="4170706" y="2959617"/>
            <a:ext cx="1481414" cy="494704"/>
          </a:xfrm>
          <a:prstGeom prst="roundRect">
            <a:avLst>
              <a:gd name="adj" fmla="val 0"/>
            </a:avLst>
          </a:prstGeom>
          <a:solidFill>
            <a:srgbClr val="C08E10"/>
          </a:solidFill>
          <a:ln>
            <a:noFill/>
          </a:ln>
          <a:effectLst>
            <a:glow rad="50800">
              <a:sysClr val="window" lastClr="FFFFFF">
                <a:alpha val="97000"/>
              </a:sysClr>
            </a:glow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/>
          <a:lstStyle>
            <a:defPPr>
              <a:defRPr lang="es-EC"/>
            </a:defPPr>
            <a:lvl6pPr marL="0" marR="0" lvl="5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defRPr>
            </a:lvl6pPr>
          </a:lstStyle>
          <a:p>
            <a:pPr lvl="5"/>
            <a:r>
              <a:rPr lang="es-EC" sz="1300" dirty="0" smtClean="0"/>
              <a:t>COMPOST</a:t>
            </a:r>
            <a:endParaRPr lang="es-ES" sz="1300" dirty="0"/>
          </a:p>
        </p:txBody>
      </p:sp>
      <p:sp>
        <p:nvSpPr>
          <p:cNvPr id="77" name="1 Título"/>
          <p:cNvSpPr txBox="1">
            <a:spLocks/>
          </p:cNvSpPr>
          <p:nvPr/>
        </p:nvSpPr>
        <p:spPr>
          <a:xfrm>
            <a:off x="4164480" y="3656231"/>
            <a:ext cx="1481414" cy="494704"/>
          </a:xfrm>
          <a:prstGeom prst="roundRect">
            <a:avLst>
              <a:gd name="adj" fmla="val 0"/>
            </a:avLst>
          </a:prstGeom>
          <a:solidFill>
            <a:srgbClr val="C08E10"/>
          </a:solidFill>
          <a:ln>
            <a:noFill/>
          </a:ln>
          <a:effectLst>
            <a:glow rad="50800">
              <a:sysClr val="window" lastClr="FFFFFF">
                <a:alpha val="97000"/>
              </a:sysClr>
            </a:glow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/>
          <a:lstStyle>
            <a:defPPr>
              <a:defRPr lang="es-EC"/>
            </a:defPPr>
            <a:lvl6pPr marL="0" marR="0" lvl="5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defRPr>
            </a:lvl6pPr>
          </a:lstStyle>
          <a:p>
            <a:pPr lvl="5"/>
            <a:r>
              <a:rPr lang="es-EC" sz="1300" dirty="0" smtClean="0"/>
              <a:t>VERMICOMPOST</a:t>
            </a:r>
            <a:endParaRPr lang="es-EC" sz="1300" dirty="0"/>
          </a:p>
        </p:txBody>
      </p:sp>
      <p:sp>
        <p:nvSpPr>
          <p:cNvPr id="78" name="1 Título"/>
          <p:cNvSpPr txBox="1">
            <a:spLocks/>
          </p:cNvSpPr>
          <p:nvPr/>
        </p:nvSpPr>
        <p:spPr>
          <a:xfrm>
            <a:off x="4164480" y="4374456"/>
            <a:ext cx="1481414" cy="494704"/>
          </a:xfrm>
          <a:prstGeom prst="roundRect">
            <a:avLst>
              <a:gd name="adj" fmla="val 0"/>
            </a:avLst>
          </a:prstGeom>
          <a:solidFill>
            <a:srgbClr val="C08E10"/>
          </a:solidFill>
          <a:ln>
            <a:noFill/>
          </a:ln>
          <a:effectLst>
            <a:glow rad="50800">
              <a:sysClr val="window" lastClr="FFFFFF">
                <a:alpha val="97000"/>
              </a:sysClr>
            </a:glow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/>
          <a:lstStyle>
            <a:defPPr>
              <a:defRPr lang="es-EC"/>
            </a:defPPr>
            <a:lvl6pPr marL="0" marR="0" lvl="5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defRPr>
            </a:lvl6pPr>
          </a:lstStyle>
          <a:p>
            <a:pPr lvl="5"/>
            <a:r>
              <a:rPr lang="es-EC" sz="1300" dirty="0" smtClean="0"/>
              <a:t>BOCASHI</a:t>
            </a:r>
            <a:endParaRPr lang="es-EC" sz="1300" dirty="0"/>
          </a:p>
        </p:txBody>
      </p:sp>
      <p:cxnSp>
        <p:nvCxnSpPr>
          <p:cNvPr id="88" name="87 Conector angular"/>
          <p:cNvCxnSpPr>
            <a:stCxn id="76" idx="1"/>
            <a:endCxn id="78" idx="1"/>
          </p:cNvCxnSpPr>
          <p:nvPr/>
        </p:nvCxnSpPr>
        <p:spPr>
          <a:xfrm rot="10800000" flipV="1">
            <a:off x="4164480" y="3206968"/>
            <a:ext cx="6226" cy="1414839"/>
          </a:xfrm>
          <a:prstGeom prst="bentConnector3">
            <a:avLst>
              <a:gd name="adj1" fmla="val 3771699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04" name="103 Forma libre"/>
          <p:cNvSpPr/>
          <p:nvPr/>
        </p:nvSpPr>
        <p:spPr>
          <a:xfrm>
            <a:off x="5732484" y="1486793"/>
            <a:ext cx="0" cy="263525"/>
          </a:xfrm>
          <a:custGeom>
            <a:avLst/>
            <a:gdLst>
              <a:gd name="connsiteX0" fmla="*/ 0 w 0"/>
              <a:gd name="connsiteY0" fmla="*/ 0 h 263525"/>
              <a:gd name="connsiteX1" fmla="*/ 0 w 0"/>
              <a:gd name="connsiteY1" fmla="*/ 263525 h 26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63525">
                <a:moveTo>
                  <a:pt x="0" y="0"/>
                </a:moveTo>
                <a:lnTo>
                  <a:pt x="0" y="263525"/>
                </a:ln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9" name="1 Título"/>
          <p:cNvSpPr txBox="1">
            <a:spLocks/>
          </p:cNvSpPr>
          <p:nvPr/>
        </p:nvSpPr>
        <p:spPr>
          <a:xfrm>
            <a:off x="6876256" y="2960699"/>
            <a:ext cx="1481414" cy="494704"/>
          </a:xfrm>
          <a:prstGeom prst="roundRect">
            <a:avLst>
              <a:gd name="adj" fmla="val 0"/>
            </a:avLst>
          </a:prstGeom>
          <a:solidFill>
            <a:srgbClr val="2C778C"/>
          </a:solidFill>
          <a:ln>
            <a:noFill/>
          </a:ln>
          <a:effectLst>
            <a:glow rad="50800">
              <a:sysClr val="window" lastClr="FFFFFF">
                <a:alpha val="97000"/>
              </a:sysClr>
            </a:glow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/>
          <a:lstStyle>
            <a:defPPr>
              <a:defRPr lang="es-EC"/>
            </a:defPPr>
            <a:lvl6pPr marL="0" marR="0" lvl="5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defRPr>
            </a:lvl6pPr>
          </a:lstStyle>
          <a:p>
            <a:pPr lvl="5"/>
            <a:r>
              <a:rPr lang="es-EC" dirty="0" smtClean="0"/>
              <a:t>TÉ DE COMPOST</a:t>
            </a:r>
            <a:endParaRPr lang="es-EC" dirty="0"/>
          </a:p>
        </p:txBody>
      </p:sp>
      <p:sp>
        <p:nvSpPr>
          <p:cNvPr id="80" name="1 Título"/>
          <p:cNvSpPr txBox="1">
            <a:spLocks/>
          </p:cNvSpPr>
          <p:nvPr/>
        </p:nvSpPr>
        <p:spPr>
          <a:xfrm>
            <a:off x="6876256" y="3657313"/>
            <a:ext cx="1481414" cy="494704"/>
          </a:xfrm>
          <a:prstGeom prst="roundRect">
            <a:avLst>
              <a:gd name="adj" fmla="val 0"/>
            </a:avLst>
          </a:prstGeom>
          <a:solidFill>
            <a:srgbClr val="2C778C"/>
          </a:solidFill>
          <a:ln>
            <a:noFill/>
          </a:ln>
          <a:effectLst>
            <a:glow rad="50800">
              <a:sysClr val="window" lastClr="FFFFFF">
                <a:alpha val="97000"/>
              </a:sysClr>
            </a:glow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/>
          <a:lstStyle>
            <a:defPPr>
              <a:defRPr lang="es-EC"/>
            </a:defPPr>
            <a:lvl6pPr marL="0" marR="0" lvl="5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defRPr>
            </a:lvl6pPr>
          </a:lstStyle>
          <a:p>
            <a:pPr lvl="5"/>
            <a:r>
              <a:rPr lang="es-EC" dirty="0" smtClean="0"/>
              <a:t>TÉ DE ESTIÉRCOL</a:t>
            </a:r>
            <a:endParaRPr lang="es-EC" dirty="0"/>
          </a:p>
        </p:txBody>
      </p:sp>
      <p:sp>
        <p:nvSpPr>
          <p:cNvPr id="81" name="1 Título"/>
          <p:cNvSpPr txBox="1">
            <a:spLocks/>
          </p:cNvSpPr>
          <p:nvPr/>
        </p:nvSpPr>
        <p:spPr>
          <a:xfrm>
            <a:off x="6876256" y="4375538"/>
            <a:ext cx="1481414" cy="494704"/>
          </a:xfrm>
          <a:prstGeom prst="roundRect">
            <a:avLst>
              <a:gd name="adj" fmla="val 0"/>
            </a:avLst>
          </a:prstGeom>
          <a:solidFill>
            <a:srgbClr val="2C778C"/>
          </a:solidFill>
          <a:ln>
            <a:noFill/>
          </a:ln>
          <a:effectLst>
            <a:glow rad="50800">
              <a:sysClr val="window" lastClr="FFFFFF">
                <a:alpha val="97000"/>
              </a:sysClr>
            </a:glow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/>
          <a:lstStyle>
            <a:defPPr>
              <a:defRPr lang="es-EC"/>
            </a:defPPr>
            <a:lvl6pPr marL="0" marR="0" lvl="5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defRPr>
            </a:lvl6pPr>
          </a:lstStyle>
          <a:p>
            <a:pPr lvl="5"/>
            <a:r>
              <a:rPr lang="es-EC" dirty="0" smtClean="0"/>
              <a:t>BIOFERMENTO</a:t>
            </a:r>
            <a:endParaRPr lang="es-EC" dirty="0"/>
          </a:p>
        </p:txBody>
      </p:sp>
      <p:sp>
        <p:nvSpPr>
          <p:cNvPr id="82" name="1 Título"/>
          <p:cNvSpPr txBox="1">
            <a:spLocks/>
          </p:cNvSpPr>
          <p:nvPr/>
        </p:nvSpPr>
        <p:spPr>
          <a:xfrm>
            <a:off x="6876256" y="5094536"/>
            <a:ext cx="1481414" cy="494704"/>
          </a:xfrm>
          <a:prstGeom prst="roundRect">
            <a:avLst>
              <a:gd name="adj" fmla="val 0"/>
            </a:avLst>
          </a:prstGeom>
          <a:solidFill>
            <a:srgbClr val="2C778C"/>
          </a:solidFill>
          <a:ln>
            <a:noFill/>
          </a:ln>
          <a:effectLst>
            <a:glow rad="50800">
              <a:sysClr val="window" lastClr="FFFFFF">
                <a:alpha val="97000"/>
              </a:sysClr>
            </a:glow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/>
          <a:lstStyle>
            <a:defPPr>
              <a:defRPr lang="es-EC"/>
            </a:defPPr>
            <a:lvl6pPr marL="0" marR="0" lvl="5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defRPr>
            </a:lvl6pPr>
          </a:lstStyle>
          <a:p>
            <a:pPr lvl="5"/>
            <a:r>
              <a:rPr lang="es-EC" dirty="0"/>
              <a:t>E</a:t>
            </a:r>
            <a:r>
              <a:rPr lang="es-EC" dirty="0" smtClean="0"/>
              <a:t>FLUENTES</a:t>
            </a:r>
            <a:endParaRPr lang="es-EC" dirty="0"/>
          </a:p>
        </p:txBody>
      </p:sp>
      <p:cxnSp>
        <p:nvCxnSpPr>
          <p:cNvPr id="97" name="96 Conector angular"/>
          <p:cNvCxnSpPr>
            <a:stCxn id="82" idx="1"/>
            <a:endCxn id="79" idx="1"/>
          </p:cNvCxnSpPr>
          <p:nvPr/>
        </p:nvCxnSpPr>
        <p:spPr>
          <a:xfrm rot="10800000">
            <a:off x="6876256" y="3208052"/>
            <a:ext cx="12700" cy="2133837"/>
          </a:xfrm>
          <a:prstGeom prst="bentConnector3">
            <a:avLst>
              <a:gd name="adj1" fmla="val 1912504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grpSp>
        <p:nvGrpSpPr>
          <p:cNvPr id="118" name="117 Grupo"/>
          <p:cNvGrpSpPr/>
          <p:nvPr/>
        </p:nvGrpSpPr>
        <p:grpSpPr>
          <a:xfrm>
            <a:off x="107504" y="1052736"/>
            <a:ext cx="3315979" cy="5075638"/>
            <a:chOff x="323528" y="1052736"/>
            <a:chExt cx="3208155" cy="4977003"/>
          </a:xfrm>
        </p:grpSpPr>
        <p:sp>
          <p:nvSpPr>
            <p:cNvPr id="108" name="Redondear rectángulo de esquina del mismo lado 28"/>
            <p:cNvSpPr/>
            <p:nvPr/>
          </p:nvSpPr>
          <p:spPr>
            <a:xfrm>
              <a:off x="323528" y="1052736"/>
              <a:ext cx="3154332" cy="4362233"/>
            </a:xfrm>
            <a:prstGeom prst="round2DiagRect">
              <a:avLst>
                <a:gd name="adj1" fmla="val 0"/>
                <a:gd name="adj2" fmla="val 50000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es-ES" b="1" kern="0" dirty="0">
                <a:solidFill>
                  <a:schemeClr val="bg1"/>
                </a:solidFill>
              </a:endParaRPr>
            </a:p>
          </p:txBody>
        </p:sp>
        <p:sp>
          <p:nvSpPr>
            <p:cNvPr id="110" name="1 Título"/>
            <p:cNvSpPr txBox="1">
              <a:spLocks/>
            </p:cNvSpPr>
            <p:nvPr/>
          </p:nvSpPr>
          <p:spPr>
            <a:xfrm>
              <a:off x="602194" y="5444878"/>
              <a:ext cx="2929489" cy="584861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749052"/>
            </a:solidFill>
            <a:ln w="3810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  <a:softEdge rad="0"/>
            </a:effectLst>
          </p:spPr>
          <p:txBody>
            <a:bodyPr anchor="t"/>
            <a:lstStyle>
              <a:defPPr>
                <a:defRPr lang="es-ES"/>
              </a:defPPr>
              <a:lvl6pPr marL="0" lvl="5" indent="0" algn="ctr">
                <a:lnSpc>
                  <a:spcPct val="90000"/>
                </a:lnSpc>
                <a:defRPr sz="1400" b="1" kern="0" spc="0">
                  <a:solidFill>
                    <a:prstClr val="white"/>
                  </a:solidFill>
                  <a:latin typeface="Calibri" panose="020F0502020204030204" pitchFamily="34" charset="0"/>
                </a:defRPr>
              </a:lvl6pPr>
            </a:lstStyle>
            <a:p>
              <a:pPr lvl="5"/>
              <a:r>
                <a:rPr lang="es-EC" sz="1800" dirty="0" smtClean="0"/>
                <a:t>ELABORANDO ABONOS DESDE LA ANTIGÜEDAD</a:t>
              </a:r>
              <a:endParaRPr lang="es-EC" sz="1800" dirty="0"/>
            </a:p>
          </p:txBody>
        </p:sp>
      </p:grpSp>
      <p:pic>
        <p:nvPicPr>
          <p:cNvPr id="7170" name="Picture 2" descr="http://www.cipram.com.ve/images/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138" y="5094537"/>
            <a:ext cx="659605" cy="4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.ytimg.com/vi/A3K5C2H-DBs/maxresdefaul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6" t="7891" r="13056"/>
          <a:stretch/>
        </p:blipFill>
        <p:spPr bwMode="auto">
          <a:xfrm>
            <a:off x="8357670" y="4375538"/>
            <a:ext cx="654073" cy="4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mage.slidesharecdn.com/fertilizaci-c3-b3n-20org-c3-a1nica-140113085124-phpapp02/95/fertilizacin-orgnica-10-638.jpg?cb=138960314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7" t="45886" r="35742" b="13522"/>
          <a:stretch/>
        </p:blipFill>
        <p:spPr bwMode="auto">
          <a:xfrm>
            <a:off x="8352138" y="3657313"/>
            <a:ext cx="659605" cy="49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ecoosfera.com/wp-content/imagenes/042029018-08_l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671" y="2959618"/>
            <a:ext cx="654072" cy="49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2.gstatic.com/images?q=tbn:ANd9GcSd0gWfabOONK0s1RhDMFpZMHerCzxAEXJqxccobITEJvz_eLCcq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60699"/>
            <a:ext cx="741781" cy="49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.hswstatic.com/gif/vermicomposting-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2" b="16013"/>
          <a:stretch/>
        </p:blipFill>
        <p:spPr bwMode="auto">
          <a:xfrm>
            <a:off x="5645894" y="3656231"/>
            <a:ext cx="748007" cy="49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DG_2016\01_Enero_2016\Varios\Crnl. Serpa\imagenes\2. just problem\compost-bocashi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4" t="18735" r="10260" b="14927"/>
          <a:stretch/>
        </p:blipFill>
        <p:spPr bwMode="auto">
          <a:xfrm>
            <a:off x="5645895" y="4375539"/>
            <a:ext cx="748006" cy="49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34 Rectángulo"/>
          <p:cNvSpPr/>
          <p:nvPr/>
        </p:nvSpPr>
        <p:spPr>
          <a:xfrm>
            <a:off x="2183809" y="59273"/>
            <a:ext cx="48385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</a:rPr>
              <a:t> INTRODUCCIÓN</a:t>
            </a:r>
            <a:endParaRPr lang="es-ES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4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907704" y="-27384"/>
            <a:ext cx="55446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</a:rPr>
              <a:t> RECOMENDACIONES</a:t>
            </a:r>
            <a:endParaRPr lang="es-ES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dondear rectángulo de esquina diagonal 17"/>
          <p:cNvSpPr/>
          <p:nvPr/>
        </p:nvSpPr>
        <p:spPr>
          <a:xfrm>
            <a:off x="467544" y="1026209"/>
            <a:ext cx="8280920" cy="4274999"/>
          </a:xfrm>
          <a:prstGeom prst="round2DiagRect">
            <a:avLst>
              <a:gd name="adj1" fmla="val 4859"/>
              <a:gd name="adj2" fmla="val 0"/>
            </a:avLst>
          </a:prstGeom>
          <a:solidFill>
            <a:srgbClr val="F9F9F9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5" indent="-342900" algn="just" fontAlgn="base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s-EC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REALIZAR MONITOREO CONTINUO DE CONTROL DE TEMPERATURA, PH Y HUMEDAD RELATIVA PARA DETERMINAR LA MADURACIÓN DEL COMPOSTAJE.</a:t>
            </a:r>
          </a:p>
          <a:p>
            <a:pPr marL="342900" lvl="5" indent="-342900" algn="just" fontAlgn="base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s-EC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IMPLEMENTAR UNA INFRAESTRUCTURA ADECUADA EN LA PLANTA DE COMPOSTAJE.</a:t>
            </a:r>
          </a:p>
          <a:p>
            <a:pPr marL="342900" lvl="5" indent="-342900" algn="just" fontAlgn="base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s-EC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DETERMINAR LAS PROPORCIONES Y/O CANTIDADES DE RESIDUOS ORGÁNICOS COMO MATERIAS PRIMAS PARA ESTANDARIZAR EL CONTENIDO DE MACRO Y MICRONUTRIENTES DEL COMPOST.</a:t>
            </a:r>
          </a:p>
          <a:p>
            <a:pPr marL="342900" lvl="5" indent="-342900" algn="just" fontAlgn="base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s-EC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NORMAR LA CALIDAD FISICOQUÍMICA Y MICROBIOLÓGICA DE LOS ABONOS ORGÁNICOS, EN ESPECIAL LOS QUE PROVIENEN DE RESIDUOS ORGÁNICOS MUNICIPALES.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781085" y="5962865"/>
            <a:ext cx="2255411" cy="63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12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907704" y="-27384"/>
            <a:ext cx="55446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</a:rPr>
              <a:t> RECOMENDACIONES</a:t>
            </a:r>
            <a:endParaRPr lang="es-ES" sz="32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dondear rectángulo de esquina diagonal 17"/>
          <p:cNvSpPr/>
          <p:nvPr/>
        </p:nvSpPr>
        <p:spPr>
          <a:xfrm>
            <a:off x="467544" y="1026209"/>
            <a:ext cx="8280920" cy="4419015"/>
          </a:xfrm>
          <a:prstGeom prst="round2DiagRect">
            <a:avLst>
              <a:gd name="adj1" fmla="val 4859"/>
              <a:gd name="adj2" fmla="val 0"/>
            </a:avLst>
          </a:prstGeom>
          <a:solidFill>
            <a:srgbClr val="F9F9F9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5" indent="-342900" algn="just" fontAlgn="base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>
                <a:srgbClr val="C0504D">
                  <a:lumMod val="75000"/>
                </a:srgbClr>
              </a:buClr>
              <a:buFont typeface="+mj-lt"/>
              <a:buAutoNum type="arabicPeriod" startAt="5"/>
            </a:pPr>
            <a:r>
              <a:rPr lang="es-EC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CONTROLAR LOS PROCESOS PREVIOS DE PRODUCCIÓN ASÍ COMO LOS POSTERIORES CON EL FIN DE EVITAR MICROORGANISMOS DAÑINOS CONTAMINANTES.</a:t>
            </a:r>
          </a:p>
          <a:p>
            <a:pPr marL="342900" lvl="5" indent="-342900" algn="just" fontAlgn="base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>
                <a:srgbClr val="C0504D">
                  <a:lumMod val="75000"/>
                </a:srgbClr>
              </a:buClr>
              <a:buFont typeface="+mj-lt"/>
              <a:buAutoNum type="arabicPeriod" startAt="5"/>
            </a:pPr>
            <a:r>
              <a:rPr lang="es-EC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IMPLEMENTAR MANUALES SOBRE EL PROTOCOLO ESTANDARIZADO DEL PROCESO Y CAPACITAR AL PERSONAL ACERCA DEL MANEJO Y MANTENIMIENTO DE LA INOCUIDAD ANTES, DURANTE Y DESPUÉS DEL PROCESO DE COMPOSTAJE.</a:t>
            </a:r>
          </a:p>
          <a:p>
            <a:pPr marL="342900" lvl="5" indent="-342900" algn="just" fontAlgn="base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>
                <a:srgbClr val="C0504D">
                  <a:lumMod val="75000"/>
                </a:srgbClr>
              </a:buClr>
              <a:buFont typeface="+mj-lt"/>
              <a:buAutoNum type="arabicPeriod" startAt="5"/>
            </a:pPr>
            <a:r>
              <a:rPr lang="es-EC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LLEVAR A CABO ANÁLISIS DE CALIDAD RUTINARIOS.</a:t>
            </a:r>
          </a:p>
          <a:p>
            <a:pPr marL="342900" lvl="5" indent="-342900" algn="just" fontAlgn="base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>
                <a:srgbClr val="C0504D">
                  <a:lumMod val="75000"/>
                </a:srgbClr>
              </a:buClr>
              <a:buFont typeface="+mj-lt"/>
              <a:buAutoNum type="arabicPeriod" startAt="5"/>
            </a:pPr>
            <a:r>
              <a:rPr lang="es-EC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REALIZAR ENSAYOS DE FITOTOXICIDAD DEL COMPOST</a:t>
            </a:r>
            <a:r>
              <a:rPr lang="es-EC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</a:p>
          <a:p>
            <a:pPr marL="342900" lvl="5" indent="-342900" algn="just" fontAlgn="base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>
                <a:srgbClr val="C0504D">
                  <a:lumMod val="75000"/>
                </a:srgbClr>
              </a:buClr>
              <a:buFont typeface="+mj-lt"/>
              <a:buAutoNum type="arabicPeriod" startAt="5"/>
            </a:pPr>
            <a:r>
              <a:rPr lang="es-EC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HACER LA CARACTERIZACION DE LOS LIXIVIADOS PARA REALIZAR LA PLANIFICACION DE UNA PLANTA DE TRATAMIENTO Y PROPONER SU USO PRACTICO. </a:t>
            </a:r>
            <a:r>
              <a:rPr lang="es-EC" dirty="0" smtClean="0"/>
              <a:t> </a:t>
            </a:r>
            <a:r>
              <a:rPr lang="es-EC" dirty="0"/>
              <a:t>la caracterización de los lixiviados para realizar la planificación de una planta de tratamiento de lixiviados y proponer su uso práctico</a:t>
            </a:r>
            <a:endParaRPr lang="es-EC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781085" y="5962865"/>
            <a:ext cx="2255411" cy="63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44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781085" y="5962865"/>
            <a:ext cx="2255411" cy="63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86" y="1269959"/>
            <a:ext cx="3715146" cy="108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www.tramitesciudadanos.gob.ec/logos_instituciones/logo_agrocalidad_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782127"/>
            <a:ext cx="3384376" cy="135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mbiente.gob.ec/wp-content/themes/twentyeleven/images/Logotipo_republica_ecuado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232" y="4582327"/>
            <a:ext cx="26670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ndresSebastian\Desktop\Fotos Tesis OK\2015-04-13 12.02.4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8"/>
          <a:stretch/>
        </p:blipFill>
        <p:spPr bwMode="auto">
          <a:xfrm>
            <a:off x="5936615" y="1052736"/>
            <a:ext cx="1447234" cy="166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DG_2016\01_Enero_2016\Varios\Crnl. Serpa\LOGO-DEFINITIVO_Municipio Baño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3" r="7822"/>
          <a:stretch/>
        </p:blipFill>
        <p:spPr bwMode="auto">
          <a:xfrm>
            <a:off x="4139952" y="2866367"/>
            <a:ext cx="4583908" cy="144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907704" y="-27384"/>
            <a:ext cx="55446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</a:rPr>
              <a:t> AGRADECIMIENTOS</a:t>
            </a:r>
            <a:endParaRPr lang="es-ES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781085" y="6021288"/>
            <a:ext cx="2255411" cy="63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6EEA6910-7EF3-4425-AF57-7659EEA51378}" type="slidenum">
              <a:rPr lang="es-EC" smtClean="0"/>
              <a:t>4</a:t>
            </a:fld>
            <a:endParaRPr lang="es-EC" dirty="0"/>
          </a:p>
        </p:txBody>
      </p:sp>
      <p:sp>
        <p:nvSpPr>
          <p:cNvPr id="8" name="Redondear rectángulo de esquina diagonal 17"/>
          <p:cNvSpPr/>
          <p:nvPr/>
        </p:nvSpPr>
        <p:spPr>
          <a:xfrm>
            <a:off x="799642" y="2095876"/>
            <a:ext cx="7516774" cy="1656184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5" algn="just">
              <a:lnSpc>
                <a:spcPct val="110000"/>
              </a:lnSpc>
              <a:spcBef>
                <a:spcPct val="0"/>
              </a:spcBef>
            </a:pPr>
            <a:r>
              <a:rPr lang="es-EC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ANALIZAR LA CALIDAD DEL ABONO ORGÁNICO PRODUCIDO POR EL GAD DE BAÑOS A TRAVÉS DE PRUEBAS FISICOQUÍMICAS Y MICROBIOLÓGICAS MEDIANTE LA DETERMINACIÓN DE LA PRESENCIA DE </a:t>
            </a:r>
            <a:r>
              <a:rPr lang="es-EC" sz="16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Salmonella</a:t>
            </a:r>
            <a:r>
              <a:rPr lang="es-EC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C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sp</a:t>
            </a:r>
            <a:r>
              <a:rPr lang="es-EC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., </a:t>
            </a:r>
            <a:r>
              <a:rPr lang="es-EC" sz="1600" b="1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Shigella</a:t>
            </a:r>
            <a:r>
              <a:rPr lang="es-EC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C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sp</a:t>
            </a:r>
            <a:r>
              <a:rPr lang="es-EC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es-EC" sz="1600" b="1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Escherichia</a:t>
            </a:r>
            <a:r>
              <a:rPr lang="es-EC" sz="16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C" sz="1600" b="1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coli</a:t>
            </a:r>
            <a:r>
              <a:rPr lang="es-EC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, EN BASE A NORMATIVA INTERNACIONAL CON EL FIN DE SUGERIR PARÁMETROS DE CONTROL EN ECUADOR.</a:t>
            </a:r>
            <a:endParaRPr lang="es-EC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2 Elipse"/>
          <p:cNvSpPr/>
          <p:nvPr/>
        </p:nvSpPr>
        <p:spPr>
          <a:xfrm>
            <a:off x="3707904" y="764704"/>
            <a:ext cx="1702448" cy="910926"/>
          </a:xfrm>
          <a:prstGeom prst="ellipse">
            <a:avLst/>
          </a:prstGeom>
          <a:solidFill>
            <a:srgbClr val="C08E10"/>
          </a:solidFill>
          <a:ln>
            <a:noFill/>
          </a:ln>
          <a:effectLst>
            <a:softEdge rad="0"/>
          </a:effectLst>
        </p:spPr>
        <p:txBody>
          <a:bodyPr anchor="ctr"/>
          <a:lstStyle/>
          <a:p>
            <a:endParaRPr lang="es-EC"/>
          </a:p>
        </p:txBody>
      </p:sp>
      <p:sp>
        <p:nvSpPr>
          <p:cNvPr id="15" name="4 CuadroTexto"/>
          <p:cNvSpPr txBox="1"/>
          <p:nvPr/>
        </p:nvSpPr>
        <p:spPr bwMode="auto">
          <a:xfrm>
            <a:off x="3744940" y="1004084"/>
            <a:ext cx="1668814" cy="400110"/>
          </a:xfrm>
          <a:prstGeom prst="rect">
            <a:avLst/>
          </a:prstGeom>
          <a:noFill/>
          <a:effectLst>
            <a:outerShdw blurRad="50800" dist="254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>
            <a:defPPr>
              <a:defRPr lang="es-EC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E2B200"/>
              </a:buClr>
              <a:buSzPct val="100000"/>
              <a:defRPr sz="2000" b="1" kern="0">
                <a:ln w="11430">
                  <a:noFill/>
                </a:ln>
                <a:solidFill>
                  <a:prstClr val="white"/>
                </a:solidFill>
                <a:effectLst/>
                <a:latin typeface="Calibri" pitchFamily="34" charset="0"/>
                <a:cs typeface="Times New Roman" pitchFamily="18" charset="0"/>
              </a:defRPr>
            </a:lvl1pPr>
          </a:lstStyle>
          <a:p>
            <a:r>
              <a:rPr lang="es-EC" spc="300" dirty="0"/>
              <a:t>GENERAL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2843808" y="-27384"/>
            <a:ext cx="36724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</a:rPr>
              <a:t> OBJETIVOS</a:t>
            </a:r>
            <a:endParaRPr lang="es-ES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7" name="99 Abrir llave"/>
          <p:cNvSpPr/>
          <p:nvPr/>
        </p:nvSpPr>
        <p:spPr>
          <a:xfrm rot="5400000">
            <a:off x="4372657" y="-1905722"/>
            <a:ext cx="366040" cy="7516774"/>
          </a:xfrm>
          <a:prstGeom prst="leftBrace">
            <a:avLst>
              <a:gd name="adj1" fmla="val 106064"/>
              <a:gd name="adj2" fmla="val 50082"/>
            </a:avLst>
          </a:prstGeom>
          <a:gradFill flip="none" rotWithShape="1">
            <a:gsLst>
              <a:gs pos="0">
                <a:srgbClr val="F79646">
                  <a:lumMod val="50000"/>
                </a:srgbClr>
              </a:gs>
              <a:gs pos="50000">
                <a:srgbClr val="F79646">
                  <a:lumMod val="50000"/>
                  <a:alpha val="40000"/>
                </a:srgbClr>
              </a:gs>
              <a:gs pos="100000">
                <a:srgbClr val="F79646">
                  <a:lumMod val="50000"/>
                  <a:alpha val="0"/>
                </a:srgb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555676" y="3933056"/>
            <a:ext cx="7976764" cy="2019179"/>
            <a:chOff x="555676" y="3933056"/>
            <a:chExt cx="7976764" cy="201917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4098" name="Picture 2" descr="D:\DG_2016\01_Enero_2016\Varios\Crnl. Serpa\imagenes\3. objetivos\5414768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76" y="3933056"/>
              <a:ext cx="2692238" cy="2019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D:\DG_2016\01_Enero_2016\Varios\Crnl. Serpa\imagenes\3. objetivos\analisis-fisicoquimicos-2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3245" y="3936433"/>
              <a:ext cx="2592204" cy="1332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 descr="D:\DG_2016\01_Enero_2016\Varios\Crnl. Serpa\imagenes\3. objetivos\analisis-microbiologicos (1)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7998" y="5306204"/>
              <a:ext cx="1224135" cy="646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D:\DG_2016\01_Enero_2016\Varios\Crnl. Serpa\imagenes\3. objetivos\beneficios-del-abono-organico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0202" y="3936433"/>
              <a:ext cx="2692238" cy="1369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3" name="Picture 7" descr="D:\DG_2016\01_Enero_2016\Varios\Crnl. Serpa\imagenes\3. objetivos\SalmonellaNIAI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535" y="5306204"/>
              <a:ext cx="788603" cy="646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D:\DG_2016\01_Enero_2016\Varios\Crnl. Serpa\imagenes\3. objetivos\Shigella_stool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4138" y="5306204"/>
              <a:ext cx="1008112" cy="646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" name="Picture 10" descr="D:\DG_2016\01_Enero_2016\Varios\Crnl. Serpa\imagenes\4. marco teorico\abonos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2250" y="5269008"/>
              <a:ext cx="2260190" cy="683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Picture 2" descr="D:\DG_2016\01_Enero_2016\Varios\Crnl. Serpa\LOGO-DEFINITIVO_Municipio Baños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3" t="11792" r="7822" b="19434"/>
          <a:stretch/>
        </p:blipFill>
        <p:spPr bwMode="auto">
          <a:xfrm>
            <a:off x="1318" y="6130882"/>
            <a:ext cx="3649245" cy="727118"/>
          </a:xfrm>
          <a:prstGeom prst="rect">
            <a:avLst/>
          </a:prstGeom>
          <a:noFill/>
          <a:effectLst>
            <a:outerShdw blurRad="50800" dist="63500" dir="8100000" algn="tr" rotWithShape="0">
              <a:prstClr val="black">
                <a:alpha val="6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3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734631" y="5960534"/>
            <a:ext cx="2255411" cy="63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" name=" 3"/>
          <p:cNvSpPr/>
          <p:nvPr/>
        </p:nvSpPr>
        <p:spPr>
          <a:xfrm rot="3943531" flipH="1" flipV="1">
            <a:off x="2223445" y="1674548"/>
            <a:ext cx="1760095" cy="1834950"/>
          </a:xfrm>
          <a:custGeom>
            <a:avLst/>
            <a:gdLst>
              <a:gd name="connsiteX0" fmla="*/ 0 w 988480"/>
              <a:gd name="connsiteY0" fmla="*/ 562793 h 562793"/>
              <a:gd name="connsiteX1" fmla="*/ 847782 w 988480"/>
              <a:gd name="connsiteY1" fmla="*/ 70349 h 562793"/>
              <a:gd name="connsiteX2" fmla="*/ 839855 w 988480"/>
              <a:gd name="connsiteY2" fmla="*/ 0 h 562793"/>
              <a:gd name="connsiteX3" fmla="*/ 988480 w 988480"/>
              <a:gd name="connsiteY3" fmla="*/ 112559 h 562793"/>
              <a:gd name="connsiteX4" fmla="*/ 871561 w 988480"/>
              <a:gd name="connsiteY4" fmla="*/ 281397 h 562793"/>
              <a:gd name="connsiteX5" fmla="*/ 863635 w 988480"/>
              <a:gd name="connsiteY5" fmla="*/ 211047 h 562793"/>
              <a:gd name="connsiteX6" fmla="*/ 0 w 988480"/>
              <a:gd name="connsiteY6" fmla="*/ 562793 h 562793"/>
              <a:gd name="connsiteX0" fmla="*/ 0 w 1068645"/>
              <a:gd name="connsiteY0" fmla="*/ 608081 h 608081"/>
              <a:gd name="connsiteX1" fmla="*/ 927947 w 1068645"/>
              <a:gd name="connsiteY1" fmla="*/ 70349 h 608081"/>
              <a:gd name="connsiteX2" fmla="*/ 920020 w 1068645"/>
              <a:gd name="connsiteY2" fmla="*/ 0 h 608081"/>
              <a:gd name="connsiteX3" fmla="*/ 1068645 w 1068645"/>
              <a:gd name="connsiteY3" fmla="*/ 112559 h 608081"/>
              <a:gd name="connsiteX4" fmla="*/ 951726 w 1068645"/>
              <a:gd name="connsiteY4" fmla="*/ 281397 h 608081"/>
              <a:gd name="connsiteX5" fmla="*/ 943800 w 1068645"/>
              <a:gd name="connsiteY5" fmla="*/ 211047 h 608081"/>
              <a:gd name="connsiteX6" fmla="*/ 0 w 1068645"/>
              <a:gd name="connsiteY6" fmla="*/ 608081 h 608081"/>
              <a:gd name="connsiteX0" fmla="*/ 0 w 1940725"/>
              <a:gd name="connsiteY0" fmla="*/ 1648114 h 1648113"/>
              <a:gd name="connsiteX1" fmla="*/ 1800027 w 1940725"/>
              <a:gd name="connsiteY1" fmla="*/ 70349 h 1648113"/>
              <a:gd name="connsiteX2" fmla="*/ 1792100 w 1940725"/>
              <a:gd name="connsiteY2" fmla="*/ 0 h 1648113"/>
              <a:gd name="connsiteX3" fmla="*/ 1940725 w 1940725"/>
              <a:gd name="connsiteY3" fmla="*/ 112559 h 1648113"/>
              <a:gd name="connsiteX4" fmla="*/ 1823806 w 1940725"/>
              <a:gd name="connsiteY4" fmla="*/ 281397 h 1648113"/>
              <a:gd name="connsiteX5" fmla="*/ 1815880 w 1940725"/>
              <a:gd name="connsiteY5" fmla="*/ 211047 h 1648113"/>
              <a:gd name="connsiteX6" fmla="*/ 0 w 1940725"/>
              <a:gd name="connsiteY6" fmla="*/ 1648114 h 1648113"/>
              <a:gd name="connsiteX0" fmla="*/ 0 w 1940725"/>
              <a:gd name="connsiteY0" fmla="*/ 1648114 h 1648114"/>
              <a:gd name="connsiteX1" fmla="*/ 1800027 w 1940725"/>
              <a:gd name="connsiteY1" fmla="*/ 70349 h 1648114"/>
              <a:gd name="connsiteX2" fmla="*/ 1792100 w 1940725"/>
              <a:gd name="connsiteY2" fmla="*/ 0 h 1648114"/>
              <a:gd name="connsiteX3" fmla="*/ 1940725 w 1940725"/>
              <a:gd name="connsiteY3" fmla="*/ 112559 h 1648114"/>
              <a:gd name="connsiteX4" fmla="*/ 1823806 w 1940725"/>
              <a:gd name="connsiteY4" fmla="*/ 281397 h 1648114"/>
              <a:gd name="connsiteX5" fmla="*/ 1815880 w 1940725"/>
              <a:gd name="connsiteY5" fmla="*/ 211047 h 1648114"/>
              <a:gd name="connsiteX6" fmla="*/ 0 w 1940725"/>
              <a:gd name="connsiteY6" fmla="*/ 1648114 h 1648114"/>
              <a:gd name="connsiteX0" fmla="*/ 0 w 1940725"/>
              <a:gd name="connsiteY0" fmla="*/ 1648114 h 1648114"/>
              <a:gd name="connsiteX1" fmla="*/ 1800027 w 1940725"/>
              <a:gd name="connsiteY1" fmla="*/ 70349 h 1648114"/>
              <a:gd name="connsiteX2" fmla="*/ 1792100 w 1940725"/>
              <a:gd name="connsiteY2" fmla="*/ 0 h 1648114"/>
              <a:gd name="connsiteX3" fmla="*/ 1940725 w 1940725"/>
              <a:gd name="connsiteY3" fmla="*/ 112559 h 1648114"/>
              <a:gd name="connsiteX4" fmla="*/ 1823806 w 1940725"/>
              <a:gd name="connsiteY4" fmla="*/ 281397 h 1648114"/>
              <a:gd name="connsiteX5" fmla="*/ 1815880 w 1940725"/>
              <a:gd name="connsiteY5" fmla="*/ 211047 h 1648114"/>
              <a:gd name="connsiteX6" fmla="*/ 0 w 1940725"/>
              <a:gd name="connsiteY6" fmla="*/ 1648114 h 1648114"/>
              <a:gd name="connsiteX0" fmla="*/ 0 w 1734010"/>
              <a:gd name="connsiteY0" fmla="*/ 1296651 h 1296651"/>
              <a:gd name="connsiteX1" fmla="*/ 1593312 w 1734010"/>
              <a:gd name="connsiteY1" fmla="*/ 70349 h 1296651"/>
              <a:gd name="connsiteX2" fmla="*/ 1585385 w 1734010"/>
              <a:gd name="connsiteY2" fmla="*/ 0 h 1296651"/>
              <a:gd name="connsiteX3" fmla="*/ 1734010 w 1734010"/>
              <a:gd name="connsiteY3" fmla="*/ 112559 h 1296651"/>
              <a:gd name="connsiteX4" fmla="*/ 1617091 w 1734010"/>
              <a:gd name="connsiteY4" fmla="*/ 281397 h 1296651"/>
              <a:gd name="connsiteX5" fmla="*/ 1609165 w 1734010"/>
              <a:gd name="connsiteY5" fmla="*/ 211047 h 1296651"/>
              <a:gd name="connsiteX6" fmla="*/ 0 w 1734010"/>
              <a:gd name="connsiteY6" fmla="*/ 1296651 h 1296651"/>
              <a:gd name="connsiteX0" fmla="*/ 0 w 1734010"/>
              <a:gd name="connsiteY0" fmla="*/ 1296651 h 1296651"/>
              <a:gd name="connsiteX1" fmla="*/ 1593312 w 1734010"/>
              <a:gd name="connsiteY1" fmla="*/ 70349 h 1296651"/>
              <a:gd name="connsiteX2" fmla="*/ 1585385 w 1734010"/>
              <a:gd name="connsiteY2" fmla="*/ 0 h 1296651"/>
              <a:gd name="connsiteX3" fmla="*/ 1734010 w 1734010"/>
              <a:gd name="connsiteY3" fmla="*/ 112559 h 1296651"/>
              <a:gd name="connsiteX4" fmla="*/ 1617091 w 1734010"/>
              <a:gd name="connsiteY4" fmla="*/ 281397 h 1296651"/>
              <a:gd name="connsiteX5" fmla="*/ 1609165 w 1734010"/>
              <a:gd name="connsiteY5" fmla="*/ 211047 h 1296651"/>
              <a:gd name="connsiteX6" fmla="*/ 0 w 1734010"/>
              <a:gd name="connsiteY6" fmla="*/ 1296651 h 1296651"/>
              <a:gd name="connsiteX0" fmla="*/ 0 w 1734010"/>
              <a:gd name="connsiteY0" fmla="*/ 1296651 h 1296651"/>
              <a:gd name="connsiteX1" fmla="*/ 1593312 w 1734010"/>
              <a:gd name="connsiteY1" fmla="*/ 70349 h 1296651"/>
              <a:gd name="connsiteX2" fmla="*/ 1585385 w 1734010"/>
              <a:gd name="connsiteY2" fmla="*/ 0 h 1296651"/>
              <a:gd name="connsiteX3" fmla="*/ 1734010 w 1734010"/>
              <a:gd name="connsiteY3" fmla="*/ 112559 h 1296651"/>
              <a:gd name="connsiteX4" fmla="*/ 1617091 w 1734010"/>
              <a:gd name="connsiteY4" fmla="*/ 281397 h 1296651"/>
              <a:gd name="connsiteX5" fmla="*/ 1609165 w 1734010"/>
              <a:gd name="connsiteY5" fmla="*/ 211047 h 1296651"/>
              <a:gd name="connsiteX6" fmla="*/ 0 w 1734010"/>
              <a:gd name="connsiteY6" fmla="*/ 1296651 h 1296651"/>
              <a:gd name="connsiteX0" fmla="*/ 0 w 1881364"/>
              <a:gd name="connsiteY0" fmla="*/ 1745566 h 1745566"/>
              <a:gd name="connsiteX1" fmla="*/ 1740666 w 1881364"/>
              <a:gd name="connsiteY1" fmla="*/ 70349 h 1745566"/>
              <a:gd name="connsiteX2" fmla="*/ 1732739 w 1881364"/>
              <a:gd name="connsiteY2" fmla="*/ 0 h 1745566"/>
              <a:gd name="connsiteX3" fmla="*/ 1881364 w 1881364"/>
              <a:gd name="connsiteY3" fmla="*/ 112559 h 1745566"/>
              <a:gd name="connsiteX4" fmla="*/ 1764445 w 1881364"/>
              <a:gd name="connsiteY4" fmla="*/ 281397 h 1745566"/>
              <a:gd name="connsiteX5" fmla="*/ 1756519 w 1881364"/>
              <a:gd name="connsiteY5" fmla="*/ 211047 h 1745566"/>
              <a:gd name="connsiteX6" fmla="*/ 0 w 1881364"/>
              <a:gd name="connsiteY6" fmla="*/ 1745566 h 1745566"/>
              <a:gd name="connsiteX0" fmla="*/ 0 w 1755111"/>
              <a:gd name="connsiteY0" fmla="*/ 1829753 h 1829753"/>
              <a:gd name="connsiteX1" fmla="*/ 1614413 w 1755111"/>
              <a:gd name="connsiteY1" fmla="*/ 70349 h 1829753"/>
              <a:gd name="connsiteX2" fmla="*/ 1606486 w 1755111"/>
              <a:gd name="connsiteY2" fmla="*/ 0 h 1829753"/>
              <a:gd name="connsiteX3" fmla="*/ 1755111 w 1755111"/>
              <a:gd name="connsiteY3" fmla="*/ 112559 h 1829753"/>
              <a:gd name="connsiteX4" fmla="*/ 1638192 w 1755111"/>
              <a:gd name="connsiteY4" fmla="*/ 281397 h 1829753"/>
              <a:gd name="connsiteX5" fmla="*/ 1630266 w 1755111"/>
              <a:gd name="connsiteY5" fmla="*/ 211047 h 1829753"/>
              <a:gd name="connsiteX6" fmla="*/ 0 w 1755111"/>
              <a:gd name="connsiteY6" fmla="*/ 1829753 h 1829753"/>
              <a:gd name="connsiteX0" fmla="*/ 0 w 1755111"/>
              <a:gd name="connsiteY0" fmla="*/ 1829753 h 1829753"/>
              <a:gd name="connsiteX1" fmla="*/ 1614413 w 1755111"/>
              <a:gd name="connsiteY1" fmla="*/ 70349 h 1829753"/>
              <a:gd name="connsiteX2" fmla="*/ 1606486 w 1755111"/>
              <a:gd name="connsiteY2" fmla="*/ 0 h 1829753"/>
              <a:gd name="connsiteX3" fmla="*/ 1755111 w 1755111"/>
              <a:gd name="connsiteY3" fmla="*/ 112559 h 1829753"/>
              <a:gd name="connsiteX4" fmla="*/ 1638192 w 1755111"/>
              <a:gd name="connsiteY4" fmla="*/ 281397 h 1829753"/>
              <a:gd name="connsiteX5" fmla="*/ 1630266 w 1755111"/>
              <a:gd name="connsiteY5" fmla="*/ 211047 h 1829753"/>
              <a:gd name="connsiteX6" fmla="*/ 0 w 1755111"/>
              <a:gd name="connsiteY6" fmla="*/ 1829753 h 1829753"/>
              <a:gd name="connsiteX0" fmla="*/ 0 w 1755111"/>
              <a:gd name="connsiteY0" fmla="*/ 1829753 h 1829753"/>
              <a:gd name="connsiteX1" fmla="*/ 1614413 w 1755111"/>
              <a:gd name="connsiteY1" fmla="*/ 70349 h 1829753"/>
              <a:gd name="connsiteX2" fmla="*/ 1606486 w 1755111"/>
              <a:gd name="connsiteY2" fmla="*/ 0 h 1829753"/>
              <a:gd name="connsiteX3" fmla="*/ 1755111 w 1755111"/>
              <a:gd name="connsiteY3" fmla="*/ 112559 h 1829753"/>
              <a:gd name="connsiteX4" fmla="*/ 1638192 w 1755111"/>
              <a:gd name="connsiteY4" fmla="*/ 281397 h 1829753"/>
              <a:gd name="connsiteX5" fmla="*/ 1630266 w 1755111"/>
              <a:gd name="connsiteY5" fmla="*/ 211047 h 1829753"/>
              <a:gd name="connsiteX6" fmla="*/ 0 w 1755111"/>
              <a:gd name="connsiteY6" fmla="*/ 1829753 h 182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5111" h="1829753">
                <a:moveTo>
                  <a:pt x="0" y="1829753"/>
                </a:moveTo>
                <a:cubicBezTo>
                  <a:pt x="309597" y="801985"/>
                  <a:pt x="1159056" y="148515"/>
                  <a:pt x="1614413" y="70349"/>
                </a:cubicBezTo>
                <a:lnTo>
                  <a:pt x="1606486" y="0"/>
                </a:lnTo>
                <a:lnTo>
                  <a:pt x="1755111" y="112559"/>
                </a:lnTo>
                <a:lnTo>
                  <a:pt x="1638192" y="281397"/>
                </a:lnTo>
                <a:lnTo>
                  <a:pt x="1630266" y="211047"/>
                </a:lnTo>
                <a:cubicBezTo>
                  <a:pt x="1219256" y="242314"/>
                  <a:pt x="387751" y="926146"/>
                  <a:pt x="0" y="1829753"/>
                </a:cubicBezTo>
                <a:close/>
              </a:path>
            </a:pathLst>
          </a:custGeom>
          <a:gradFill flip="none" rotWithShape="1">
            <a:gsLst>
              <a:gs pos="0">
                <a:srgbClr val="F79646">
                  <a:lumMod val="50000"/>
                </a:srgbClr>
              </a:gs>
              <a:gs pos="50000">
                <a:srgbClr val="F79646">
                  <a:lumMod val="50000"/>
                  <a:alpha val="40000"/>
                </a:srgbClr>
              </a:gs>
              <a:gs pos="100000">
                <a:srgbClr val="F79646">
                  <a:lumMod val="50000"/>
                  <a:alpha val="0"/>
                </a:srgbClr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/>
        </p:spPr>
      </p:sp>
      <p:sp>
        <p:nvSpPr>
          <p:cNvPr id="95" name=" 3"/>
          <p:cNvSpPr/>
          <p:nvPr/>
        </p:nvSpPr>
        <p:spPr>
          <a:xfrm rot="4846322" flipH="1" flipV="1">
            <a:off x="3414541" y="2165196"/>
            <a:ext cx="773666" cy="598220"/>
          </a:xfrm>
          <a:custGeom>
            <a:avLst/>
            <a:gdLst>
              <a:gd name="connsiteX0" fmla="*/ 0 w 988480"/>
              <a:gd name="connsiteY0" fmla="*/ 562793 h 562793"/>
              <a:gd name="connsiteX1" fmla="*/ 847782 w 988480"/>
              <a:gd name="connsiteY1" fmla="*/ 70349 h 562793"/>
              <a:gd name="connsiteX2" fmla="*/ 839855 w 988480"/>
              <a:gd name="connsiteY2" fmla="*/ 0 h 562793"/>
              <a:gd name="connsiteX3" fmla="*/ 988480 w 988480"/>
              <a:gd name="connsiteY3" fmla="*/ 112559 h 562793"/>
              <a:gd name="connsiteX4" fmla="*/ 871561 w 988480"/>
              <a:gd name="connsiteY4" fmla="*/ 281397 h 562793"/>
              <a:gd name="connsiteX5" fmla="*/ 863635 w 988480"/>
              <a:gd name="connsiteY5" fmla="*/ 211047 h 562793"/>
              <a:gd name="connsiteX6" fmla="*/ 0 w 988480"/>
              <a:gd name="connsiteY6" fmla="*/ 562793 h 562793"/>
              <a:gd name="connsiteX0" fmla="*/ 0 w 1068645"/>
              <a:gd name="connsiteY0" fmla="*/ 608081 h 608081"/>
              <a:gd name="connsiteX1" fmla="*/ 927947 w 1068645"/>
              <a:gd name="connsiteY1" fmla="*/ 70349 h 608081"/>
              <a:gd name="connsiteX2" fmla="*/ 920020 w 1068645"/>
              <a:gd name="connsiteY2" fmla="*/ 0 h 608081"/>
              <a:gd name="connsiteX3" fmla="*/ 1068645 w 1068645"/>
              <a:gd name="connsiteY3" fmla="*/ 112559 h 608081"/>
              <a:gd name="connsiteX4" fmla="*/ 951726 w 1068645"/>
              <a:gd name="connsiteY4" fmla="*/ 281397 h 608081"/>
              <a:gd name="connsiteX5" fmla="*/ 943800 w 1068645"/>
              <a:gd name="connsiteY5" fmla="*/ 211047 h 608081"/>
              <a:gd name="connsiteX6" fmla="*/ 0 w 1068645"/>
              <a:gd name="connsiteY6" fmla="*/ 608081 h 608081"/>
              <a:gd name="connsiteX0" fmla="*/ 0 w 1940725"/>
              <a:gd name="connsiteY0" fmla="*/ 1648114 h 1648113"/>
              <a:gd name="connsiteX1" fmla="*/ 1800027 w 1940725"/>
              <a:gd name="connsiteY1" fmla="*/ 70349 h 1648113"/>
              <a:gd name="connsiteX2" fmla="*/ 1792100 w 1940725"/>
              <a:gd name="connsiteY2" fmla="*/ 0 h 1648113"/>
              <a:gd name="connsiteX3" fmla="*/ 1940725 w 1940725"/>
              <a:gd name="connsiteY3" fmla="*/ 112559 h 1648113"/>
              <a:gd name="connsiteX4" fmla="*/ 1823806 w 1940725"/>
              <a:gd name="connsiteY4" fmla="*/ 281397 h 1648113"/>
              <a:gd name="connsiteX5" fmla="*/ 1815880 w 1940725"/>
              <a:gd name="connsiteY5" fmla="*/ 211047 h 1648113"/>
              <a:gd name="connsiteX6" fmla="*/ 0 w 1940725"/>
              <a:gd name="connsiteY6" fmla="*/ 1648114 h 1648113"/>
              <a:gd name="connsiteX0" fmla="*/ 0 w 1940725"/>
              <a:gd name="connsiteY0" fmla="*/ 1648114 h 1648114"/>
              <a:gd name="connsiteX1" fmla="*/ 1800027 w 1940725"/>
              <a:gd name="connsiteY1" fmla="*/ 70349 h 1648114"/>
              <a:gd name="connsiteX2" fmla="*/ 1792100 w 1940725"/>
              <a:gd name="connsiteY2" fmla="*/ 0 h 1648114"/>
              <a:gd name="connsiteX3" fmla="*/ 1940725 w 1940725"/>
              <a:gd name="connsiteY3" fmla="*/ 112559 h 1648114"/>
              <a:gd name="connsiteX4" fmla="*/ 1823806 w 1940725"/>
              <a:gd name="connsiteY4" fmla="*/ 281397 h 1648114"/>
              <a:gd name="connsiteX5" fmla="*/ 1815880 w 1940725"/>
              <a:gd name="connsiteY5" fmla="*/ 211047 h 1648114"/>
              <a:gd name="connsiteX6" fmla="*/ 0 w 1940725"/>
              <a:gd name="connsiteY6" fmla="*/ 1648114 h 1648114"/>
              <a:gd name="connsiteX0" fmla="*/ 0 w 1940725"/>
              <a:gd name="connsiteY0" fmla="*/ 1648114 h 1648114"/>
              <a:gd name="connsiteX1" fmla="*/ 1800027 w 1940725"/>
              <a:gd name="connsiteY1" fmla="*/ 70349 h 1648114"/>
              <a:gd name="connsiteX2" fmla="*/ 1792100 w 1940725"/>
              <a:gd name="connsiteY2" fmla="*/ 0 h 1648114"/>
              <a:gd name="connsiteX3" fmla="*/ 1940725 w 1940725"/>
              <a:gd name="connsiteY3" fmla="*/ 112559 h 1648114"/>
              <a:gd name="connsiteX4" fmla="*/ 1823806 w 1940725"/>
              <a:gd name="connsiteY4" fmla="*/ 281397 h 1648114"/>
              <a:gd name="connsiteX5" fmla="*/ 1815880 w 1940725"/>
              <a:gd name="connsiteY5" fmla="*/ 211047 h 1648114"/>
              <a:gd name="connsiteX6" fmla="*/ 0 w 1940725"/>
              <a:gd name="connsiteY6" fmla="*/ 1648114 h 1648114"/>
              <a:gd name="connsiteX0" fmla="*/ 0 w 1734010"/>
              <a:gd name="connsiteY0" fmla="*/ 1296651 h 1296651"/>
              <a:gd name="connsiteX1" fmla="*/ 1593312 w 1734010"/>
              <a:gd name="connsiteY1" fmla="*/ 70349 h 1296651"/>
              <a:gd name="connsiteX2" fmla="*/ 1585385 w 1734010"/>
              <a:gd name="connsiteY2" fmla="*/ 0 h 1296651"/>
              <a:gd name="connsiteX3" fmla="*/ 1734010 w 1734010"/>
              <a:gd name="connsiteY3" fmla="*/ 112559 h 1296651"/>
              <a:gd name="connsiteX4" fmla="*/ 1617091 w 1734010"/>
              <a:gd name="connsiteY4" fmla="*/ 281397 h 1296651"/>
              <a:gd name="connsiteX5" fmla="*/ 1609165 w 1734010"/>
              <a:gd name="connsiteY5" fmla="*/ 211047 h 1296651"/>
              <a:gd name="connsiteX6" fmla="*/ 0 w 1734010"/>
              <a:gd name="connsiteY6" fmla="*/ 1296651 h 1296651"/>
              <a:gd name="connsiteX0" fmla="*/ 0 w 1734010"/>
              <a:gd name="connsiteY0" fmla="*/ 1296651 h 1296651"/>
              <a:gd name="connsiteX1" fmla="*/ 1593312 w 1734010"/>
              <a:gd name="connsiteY1" fmla="*/ 70349 h 1296651"/>
              <a:gd name="connsiteX2" fmla="*/ 1585385 w 1734010"/>
              <a:gd name="connsiteY2" fmla="*/ 0 h 1296651"/>
              <a:gd name="connsiteX3" fmla="*/ 1734010 w 1734010"/>
              <a:gd name="connsiteY3" fmla="*/ 112559 h 1296651"/>
              <a:gd name="connsiteX4" fmla="*/ 1617091 w 1734010"/>
              <a:gd name="connsiteY4" fmla="*/ 281397 h 1296651"/>
              <a:gd name="connsiteX5" fmla="*/ 1609165 w 1734010"/>
              <a:gd name="connsiteY5" fmla="*/ 211047 h 1296651"/>
              <a:gd name="connsiteX6" fmla="*/ 0 w 1734010"/>
              <a:gd name="connsiteY6" fmla="*/ 1296651 h 1296651"/>
              <a:gd name="connsiteX0" fmla="*/ 0 w 1734010"/>
              <a:gd name="connsiteY0" fmla="*/ 1296651 h 1296651"/>
              <a:gd name="connsiteX1" fmla="*/ 1593312 w 1734010"/>
              <a:gd name="connsiteY1" fmla="*/ 70349 h 1296651"/>
              <a:gd name="connsiteX2" fmla="*/ 1585385 w 1734010"/>
              <a:gd name="connsiteY2" fmla="*/ 0 h 1296651"/>
              <a:gd name="connsiteX3" fmla="*/ 1734010 w 1734010"/>
              <a:gd name="connsiteY3" fmla="*/ 112559 h 1296651"/>
              <a:gd name="connsiteX4" fmla="*/ 1617091 w 1734010"/>
              <a:gd name="connsiteY4" fmla="*/ 281397 h 1296651"/>
              <a:gd name="connsiteX5" fmla="*/ 1609165 w 1734010"/>
              <a:gd name="connsiteY5" fmla="*/ 211047 h 1296651"/>
              <a:gd name="connsiteX6" fmla="*/ 0 w 1734010"/>
              <a:gd name="connsiteY6" fmla="*/ 1296651 h 1296651"/>
              <a:gd name="connsiteX0" fmla="*/ 0 w 1881364"/>
              <a:gd name="connsiteY0" fmla="*/ 1745566 h 1745566"/>
              <a:gd name="connsiteX1" fmla="*/ 1740666 w 1881364"/>
              <a:gd name="connsiteY1" fmla="*/ 70349 h 1745566"/>
              <a:gd name="connsiteX2" fmla="*/ 1732739 w 1881364"/>
              <a:gd name="connsiteY2" fmla="*/ 0 h 1745566"/>
              <a:gd name="connsiteX3" fmla="*/ 1881364 w 1881364"/>
              <a:gd name="connsiteY3" fmla="*/ 112559 h 1745566"/>
              <a:gd name="connsiteX4" fmla="*/ 1764445 w 1881364"/>
              <a:gd name="connsiteY4" fmla="*/ 281397 h 1745566"/>
              <a:gd name="connsiteX5" fmla="*/ 1756519 w 1881364"/>
              <a:gd name="connsiteY5" fmla="*/ 211047 h 1745566"/>
              <a:gd name="connsiteX6" fmla="*/ 0 w 1881364"/>
              <a:gd name="connsiteY6" fmla="*/ 1745566 h 1745566"/>
              <a:gd name="connsiteX0" fmla="*/ 0 w 1755111"/>
              <a:gd name="connsiteY0" fmla="*/ 1829753 h 1829753"/>
              <a:gd name="connsiteX1" fmla="*/ 1614413 w 1755111"/>
              <a:gd name="connsiteY1" fmla="*/ 70349 h 1829753"/>
              <a:gd name="connsiteX2" fmla="*/ 1606486 w 1755111"/>
              <a:gd name="connsiteY2" fmla="*/ 0 h 1829753"/>
              <a:gd name="connsiteX3" fmla="*/ 1755111 w 1755111"/>
              <a:gd name="connsiteY3" fmla="*/ 112559 h 1829753"/>
              <a:gd name="connsiteX4" fmla="*/ 1638192 w 1755111"/>
              <a:gd name="connsiteY4" fmla="*/ 281397 h 1829753"/>
              <a:gd name="connsiteX5" fmla="*/ 1630266 w 1755111"/>
              <a:gd name="connsiteY5" fmla="*/ 211047 h 1829753"/>
              <a:gd name="connsiteX6" fmla="*/ 0 w 1755111"/>
              <a:gd name="connsiteY6" fmla="*/ 1829753 h 1829753"/>
              <a:gd name="connsiteX0" fmla="*/ 0 w 1755111"/>
              <a:gd name="connsiteY0" fmla="*/ 1829753 h 1829753"/>
              <a:gd name="connsiteX1" fmla="*/ 1614413 w 1755111"/>
              <a:gd name="connsiteY1" fmla="*/ 70349 h 1829753"/>
              <a:gd name="connsiteX2" fmla="*/ 1606486 w 1755111"/>
              <a:gd name="connsiteY2" fmla="*/ 0 h 1829753"/>
              <a:gd name="connsiteX3" fmla="*/ 1755111 w 1755111"/>
              <a:gd name="connsiteY3" fmla="*/ 112559 h 1829753"/>
              <a:gd name="connsiteX4" fmla="*/ 1638192 w 1755111"/>
              <a:gd name="connsiteY4" fmla="*/ 281397 h 1829753"/>
              <a:gd name="connsiteX5" fmla="*/ 1630266 w 1755111"/>
              <a:gd name="connsiteY5" fmla="*/ 211047 h 1829753"/>
              <a:gd name="connsiteX6" fmla="*/ 0 w 1755111"/>
              <a:gd name="connsiteY6" fmla="*/ 1829753 h 1829753"/>
              <a:gd name="connsiteX0" fmla="*/ 0 w 1755111"/>
              <a:gd name="connsiteY0" fmla="*/ 1829753 h 1829753"/>
              <a:gd name="connsiteX1" fmla="*/ 1614413 w 1755111"/>
              <a:gd name="connsiteY1" fmla="*/ 70349 h 1829753"/>
              <a:gd name="connsiteX2" fmla="*/ 1606486 w 1755111"/>
              <a:gd name="connsiteY2" fmla="*/ 0 h 1829753"/>
              <a:gd name="connsiteX3" fmla="*/ 1755111 w 1755111"/>
              <a:gd name="connsiteY3" fmla="*/ 112559 h 1829753"/>
              <a:gd name="connsiteX4" fmla="*/ 1638192 w 1755111"/>
              <a:gd name="connsiteY4" fmla="*/ 281397 h 1829753"/>
              <a:gd name="connsiteX5" fmla="*/ 1630266 w 1755111"/>
              <a:gd name="connsiteY5" fmla="*/ 211047 h 1829753"/>
              <a:gd name="connsiteX6" fmla="*/ 0 w 1755111"/>
              <a:gd name="connsiteY6" fmla="*/ 1829753 h 1829753"/>
              <a:gd name="connsiteX0" fmla="*/ 0 w 769553"/>
              <a:gd name="connsiteY0" fmla="*/ 619466 h 619466"/>
              <a:gd name="connsiteX1" fmla="*/ 628855 w 769553"/>
              <a:gd name="connsiteY1" fmla="*/ 93289 h 619466"/>
              <a:gd name="connsiteX2" fmla="*/ 620928 w 769553"/>
              <a:gd name="connsiteY2" fmla="*/ 22940 h 619466"/>
              <a:gd name="connsiteX3" fmla="*/ 769553 w 769553"/>
              <a:gd name="connsiteY3" fmla="*/ 135499 h 619466"/>
              <a:gd name="connsiteX4" fmla="*/ 652634 w 769553"/>
              <a:gd name="connsiteY4" fmla="*/ 304337 h 619466"/>
              <a:gd name="connsiteX5" fmla="*/ 644708 w 769553"/>
              <a:gd name="connsiteY5" fmla="*/ 233987 h 619466"/>
              <a:gd name="connsiteX6" fmla="*/ 0 w 769553"/>
              <a:gd name="connsiteY6" fmla="*/ 619466 h 619466"/>
              <a:gd name="connsiteX0" fmla="*/ 0 w 769553"/>
              <a:gd name="connsiteY0" fmla="*/ 619466 h 619466"/>
              <a:gd name="connsiteX1" fmla="*/ 628855 w 769553"/>
              <a:gd name="connsiteY1" fmla="*/ 93289 h 619466"/>
              <a:gd name="connsiteX2" fmla="*/ 620928 w 769553"/>
              <a:gd name="connsiteY2" fmla="*/ 22940 h 619466"/>
              <a:gd name="connsiteX3" fmla="*/ 769553 w 769553"/>
              <a:gd name="connsiteY3" fmla="*/ 135499 h 619466"/>
              <a:gd name="connsiteX4" fmla="*/ 652634 w 769553"/>
              <a:gd name="connsiteY4" fmla="*/ 304337 h 619466"/>
              <a:gd name="connsiteX5" fmla="*/ 644708 w 769553"/>
              <a:gd name="connsiteY5" fmla="*/ 233987 h 619466"/>
              <a:gd name="connsiteX6" fmla="*/ 0 w 769553"/>
              <a:gd name="connsiteY6" fmla="*/ 619466 h 619466"/>
              <a:gd name="connsiteX0" fmla="*/ 0 w 769553"/>
              <a:gd name="connsiteY0" fmla="*/ 596526 h 596526"/>
              <a:gd name="connsiteX1" fmla="*/ 628855 w 769553"/>
              <a:gd name="connsiteY1" fmla="*/ 70349 h 596526"/>
              <a:gd name="connsiteX2" fmla="*/ 620928 w 769553"/>
              <a:gd name="connsiteY2" fmla="*/ 0 h 596526"/>
              <a:gd name="connsiteX3" fmla="*/ 769553 w 769553"/>
              <a:gd name="connsiteY3" fmla="*/ 112559 h 596526"/>
              <a:gd name="connsiteX4" fmla="*/ 652634 w 769553"/>
              <a:gd name="connsiteY4" fmla="*/ 281397 h 596526"/>
              <a:gd name="connsiteX5" fmla="*/ 644708 w 769553"/>
              <a:gd name="connsiteY5" fmla="*/ 211047 h 596526"/>
              <a:gd name="connsiteX6" fmla="*/ 0 w 769553"/>
              <a:gd name="connsiteY6" fmla="*/ 596526 h 596526"/>
              <a:gd name="connsiteX0" fmla="*/ 0 w 769553"/>
              <a:gd name="connsiteY0" fmla="*/ 596526 h 596526"/>
              <a:gd name="connsiteX1" fmla="*/ 628855 w 769553"/>
              <a:gd name="connsiteY1" fmla="*/ 70349 h 596526"/>
              <a:gd name="connsiteX2" fmla="*/ 620928 w 769553"/>
              <a:gd name="connsiteY2" fmla="*/ 0 h 596526"/>
              <a:gd name="connsiteX3" fmla="*/ 769553 w 769553"/>
              <a:gd name="connsiteY3" fmla="*/ 112559 h 596526"/>
              <a:gd name="connsiteX4" fmla="*/ 652634 w 769553"/>
              <a:gd name="connsiteY4" fmla="*/ 281397 h 596526"/>
              <a:gd name="connsiteX5" fmla="*/ 644708 w 769553"/>
              <a:gd name="connsiteY5" fmla="*/ 211047 h 596526"/>
              <a:gd name="connsiteX6" fmla="*/ 0 w 769553"/>
              <a:gd name="connsiteY6" fmla="*/ 596526 h 596526"/>
              <a:gd name="connsiteX0" fmla="*/ 0 w 771194"/>
              <a:gd name="connsiteY0" fmla="*/ 596526 h 596526"/>
              <a:gd name="connsiteX1" fmla="*/ 628855 w 771194"/>
              <a:gd name="connsiteY1" fmla="*/ 70349 h 596526"/>
              <a:gd name="connsiteX2" fmla="*/ 620928 w 771194"/>
              <a:gd name="connsiteY2" fmla="*/ 0 h 596526"/>
              <a:gd name="connsiteX3" fmla="*/ 771194 w 771194"/>
              <a:gd name="connsiteY3" fmla="*/ 132071 h 596526"/>
              <a:gd name="connsiteX4" fmla="*/ 652634 w 771194"/>
              <a:gd name="connsiteY4" fmla="*/ 281397 h 596526"/>
              <a:gd name="connsiteX5" fmla="*/ 644708 w 771194"/>
              <a:gd name="connsiteY5" fmla="*/ 211047 h 596526"/>
              <a:gd name="connsiteX6" fmla="*/ 0 w 771194"/>
              <a:gd name="connsiteY6" fmla="*/ 596526 h 596526"/>
              <a:gd name="connsiteX0" fmla="*/ 0 w 771194"/>
              <a:gd name="connsiteY0" fmla="*/ 596526 h 596526"/>
              <a:gd name="connsiteX1" fmla="*/ 628855 w 771194"/>
              <a:gd name="connsiteY1" fmla="*/ 70349 h 596526"/>
              <a:gd name="connsiteX2" fmla="*/ 620928 w 771194"/>
              <a:gd name="connsiteY2" fmla="*/ 0 h 596526"/>
              <a:gd name="connsiteX3" fmla="*/ 771194 w 771194"/>
              <a:gd name="connsiteY3" fmla="*/ 132071 h 596526"/>
              <a:gd name="connsiteX4" fmla="*/ 652634 w 771194"/>
              <a:gd name="connsiteY4" fmla="*/ 281397 h 596526"/>
              <a:gd name="connsiteX5" fmla="*/ 644708 w 771194"/>
              <a:gd name="connsiteY5" fmla="*/ 211047 h 596526"/>
              <a:gd name="connsiteX6" fmla="*/ 0 w 771194"/>
              <a:gd name="connsiteY6" fmla="*/ 596526 h 596526"/>
              <a:gd name="connsiteX0" fmla="*/ 0 w 771194"/>
              <a:gd name="connsiteY0" fmla="*/ 596526 h 596526"/>
              <a:gd name="connsiteX1" fmla="*/ 628855 w 771194"/>
              <a:gd name="connsiteY1" fmla="*/ 70349 h 596526"/>
              <a:gd name="connsiteX2" fmla="*/ 620928 w 771194"/>
              <a:gd name="connsiteY2" fmla="*/ 0 h 596526"/>
              <a:gd name="connsiteX3" fmla="*/ 771194 w 771194"/>
              <a:gd name="connsiteY3" fmla="*/ 132071 h 596526"/>
              <a:gd name="connsiteX4" fmla="*/ 652634 w 771194"/>
              <a:gd name="connsiteY4" fmla="*/ 281397 h 596526"/>
              <a:gd name="connsiteX5" fmla="*/ 644708 w 771194"/>
              <a:gd name="connsiteY5" fmla="*/ 211047 h 596526"/>
              <a:gd name="connsiteX6" fmla="*/ 0 w 771194"/>
              <a:gd name="connsiteY6" fmla="*/ 596526 h 596526"/>
              <a:gd name="connsiteX0" fmla="*/ 281 w 771475"/>
              <a:gd name="connsiteY0" fmla="*/ 596526 h 596526"/>
              <a:gd name="connsiteX1" fmla="*/ 629136 w 771475"/>
              <a:gd name="connsiteY1" fmla="*/ 70349 h 596526"/>
              <a:gd name="connsiteX2" fmla="*/ 621209 w 771475"/>
              <a:gd name="connsiteY2" fmla="*/ 0 h 596526"/>
              <a:gd name="connsiteX3" fmla="*/ 771475 w 771475"/>
              <a:gd name="connsiteY3" fmla="*/ 132071 h 596526"/>
              <a:gd name="connsiteX4" fmla="*/ 652915 w 771475"/>
              <a:gd name="connsiteY4" fmla="*/ 281397 h 596526"/>
              <a:gd name="connsiteX5" fmla="*/ 644989 w 771475"/>
              <a:gd name="connsiteY5" fmla="*/ 211047 h 596526"/>
              <a:gd name="connsiteX6" fmla="*/ 281 w 771475"/>
              <a:gd name="connsiteY6" fmla="*/ 596526 h 596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1475" h="596526">
                <a:moveTo>
                  <a:pt x="281" y="596526"/>
                </a:moveTo>
                <a:cubicBezTo>
                  <a:pt x="-9698" y="436114"/>
                  <a:pt x="246142" y="88103"/>
                  <a:pt x="629136" y="70349"/>
                </a:cubicBezTo>
                <a:lnTo>
                  <a:pt x="621209" y="0"/>
                </a:lnTo>
                <a:lnTo>
                  <a:pt x="771475" y="132071"/>
                </a:lnTo>
                <a:lnTo>
                  <a:pt x="652915" y="281397"/>
                </a:lnTo>
                <a:lnTo>
                  <a:pt x="644989" y="211047"/>
                </a:lnTo>
                <a:cubicBezTo>
                  <a:pt x="305698" y="215475"/>
                  <a:pt x="155928" y="363431"/>
                  <a:pt x="281" y="596526"/>
                </a:cubicBezTo>
                <a:close/>
              </a:path>
            </a:pathLst>
          </a:custGeom>
          <a:gradFill flip="none" rotWithShape="1">
            <a:gsLst>
              <a:gs pos="0">
                <a:srgbClr val="F79646">
                  <a:lumMod val="50000"/>
                </a:srgbClr>
              </a:gs>
              <a:gs pos="50000">
                <a:srgbClr val="F79646">
                  <a:lumMod val="50000"/>
                  <a:alpha val="40000"/>
                </a:srgbClr>
              </a:gs>
              <a:gs pos="100000">
                <a:srgbClr val="F79646">
                  <a:lumMod val="50000"/>
                  <a:alpha val="0"/>
                </a:srgbClr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/>
        </p:spPr>
      </p:sp>
      <p:sp>
        <p:nvSpPr>
          <p:cNvPr id="97" name=" 3"/>
          <p:cNvSpPr/>
          <p:nvPr/>
        </p:nvSpPr>
        <p:spPr>
          <a:xfrm rot="17656469" flipV="1">
            <a:off x="5337016" y="1681162"/>
            <a:ext cx="1760095" cy="1834950"/>
          </a:xfrm>
          <a:custGeom>
            <a:avLst/>
            <a:gdLst>
              <a:gd name="connsiteX0" fmla="*/ 0 w 988480"/>
              <a:gd name="connsiteY0" fmla="*/ 562793 h 562793"/>
              <a:gd name="connsiteX1" fmla="*/ 847782 w 988480"/>
              <a:gd name="connsiteY1" fmla="*/ 70349 h 562793"/>
              <a:gd name="connsiteX2" fmla="*/ 839855 w 988480"/>
              <a:gd name="connsiteY2" fmla="*/ 0 h 562793"/>
              <a:gd name="connsiteX3" fmla="*/ 988480 w 988480"/>
              <a:gd name="connsiteY3" fmla="*/ 112559 h 562793"/>
              <a:gd name="connsiteX4" fmla="*/ 871561 w 988480"/>
              <a:gd name="connsiteY4" fmla="*/ 281397 h 562793"/>
              <a:gd name="connsiteX5" fmla="*/ 863635 w 988480"/>
              <a:gd name="connsiteY5" fmla="*/ 211047 h 562793"/>
              <a:gd name="connsiteX6" fmla="*/ 0 w 988480"/>
              <a:gd name="connsiteY6" fmla="*/ 562793 h 562793"/>
              <a:gd name="connsiteX0" fmla="*/ 0 w 1068645"/>
              <a:gd name="connsiteY0" fmla="*/ 608081 h 608081"/>
              <a:gd name="connsiteX1" fmla="*/ 927947 w 1068645"/>
              <a:gd name="connsiteY1" fmla="*/ 70349 h 608081"/>
              <a:gd name="connsiteX2" fmla="*/ 920020 w 1068645"/>
              <a:gd name="connsiteY2" fmla="*/ 0 h 608081"/>
              <a:gd name="connsiteX3" fmla="*/ 1068645 w 1068645"/>
              <a:gd name="connsiteY3" fmla="*/ 112559 h 608081"/>
              <a:gd name="connsiteX4" fmla="*/ 951726 w 1068645"/>
              <a:gd name="connsiteY4" fmla="*/ 281397 h 608081"/>
              <a:gd name="connsiteX5" fmla="*/ 943800 w 1068645"/>
              <a:gd name="connsiteY5" fmla="*/ 211047 h 608081"/>
              <a:gd name="connsiteX6" fmla="*/ 0 w 1068645"/>
              <a:gd name="connsiteY6" fmla="*/ 608081 h 608081"/>
              <a:gd name="connsiteX0" fmla="*/ 0 w 1940725"/>
              <a:gd name="connsiteY0" fmla="*/ 1648114 h 1648113"/>
              <a:gd name="connsiteX1" fmla="*/ 1800027 w 1940725"/>
              <a:gd name="connsiteY1" fmla="*/ 70349 h 1648113"/>
              <a:gd name="connsiteX2" fmla="*/ 1792100 w 1940725"/>
              <a:gd name="connsiteY2" fmla="*/ 0 h 1648113"/>
              <a:gd name="connsiteX3" fmla="*/ 1940725 w 1940725"/>
              <a:gd name="connsiteY3" fmla="*/ 112559 h 1648113"/>
              <a:gd name="connsiteX4" fmla="*/ 1823806 w 1940725"/>
              <a:gd name="connsiteY4" fmla="*/ 281397 h 1648113"/>
              <a:gd name="connsiteX5" fmla="*/ 1815880 w 1940725"/>
              <a:gd name="connsiteY5" fmla="*/ 211047 h 1648113"/>
              <a:gd name="connsiteX6" fmla="*/ 0 w 1940725"/>
              <a:gd name="connsiteY6" fmla="*/ 1648114 h 1648113"/>
              <a:gd name="connsiteX0" fmla="*/ 0 w 1940725"/>
              <a:gd name="connsiteY0" fmla="*/ 1648114 h 1648114"/>
              <a:gd name="connsiteX1" fmla="*/ 1800027 w 1940725"/>
              <a:gd name="connsiteY1" fmla="*/ 70349 h 1648114"/>
              <a:gd name="connsiteX2" fmla="*/ 1792100 w 1940725"/>
              <a:gd name="connsiteY2" fmla="*/ 0 h 1648114"/>
              <a:gd name="connsiteX3" fmla="*/ 1940725 w 1940725"/>
              <a:gd name="connsiteY3" fmla="*/ 112559 h 1648114"/>
              <a:gd name="connsiteX4" fmla="*/ 1823806 w 1940725"/>
              <a:gd name="connsiteY4" fmla="*/ 281397 h 1648114"/>
              <a:gd name="connsiteX5" fmla="*/ 1815880 w 1940725"/>
              <a:gd name="connsiteY5" fmla="*/ 211047 h 1648114"/>
              <a:gd name="connsiteX6" fmla="*/ 0 w 1940725"/>
              <a:gd name="connsiteY6" fmla="*/ 1648114 h 1648114"/>
              <a:gd name="connsiteX0" fmla="*/ 0 w 1940725"/>
              <a:gd name="connsiteY0" fmla="*/ 1648114 h 1648114"/>
              <a:gd name="connsiteX1" fmla="*/ 1800027 w 1940725"/>
              <a:gd name="connsiteY1" fmla="*/ 70349 h 1648114"/>
              <a:gd name="connsiteX2" fmla="*/ 1792100 w 1940725"/>
              <a:gd name="connsiteY2" fmla="*/ 0 h 1648114"/>
              <a:gd name="connsiteX3" fmla="*/ 1940725 w 1940725"/>
              <a:gd name="connsiteY3" fmla="*/ 112559 h 1648114"/>
              <a:gd name="connsiteX4" fmla="*/ 1823806 w 1940725"/>
              <a:gd name="connsiteY4" fmla="*/ 281397 h 1648114"/>
              <a:gd name="connsiteX5" fmla="*/ 1815880 w 1940725"/>
              <a:gd name="connsiteY5" fmla="*/ 211047 h 1648114"/>
              <a:gd name="connsiteX6" fmla="*/ 0 w 1940725"/>
              <a:gd name="connsiteY6" fmla="*/ 1648114 h 1648114"/>
              <a:gd name="connsiteX0" fmla="*/ 0 w 1734010"/>
              <a:gd name="connsiteY0" fmla="*/ 1296651 h 1296651"/>
              <a:gd name="connsiteX1" fmla="*/ 1593312 w 1734010"/>
              <a:gd name="connsiteY1" fmla="*/ 70349 h 1296651"/>
              <a:gd name="connsiteX2" fmla="*/ 1585385 w 1734010"/>
              <a:gd name="connsiteY2" fmla="*/ 0 h 1296651"/>
              <a:gd name="connsiteX3" fmla="*/ 1734010 w 1734010"/>
              <a:gd name="connsiteY3" fmla="*/ 112559 h 1296651"/>
              <a:gd name="connsiteX4" fmla="*/ 1617091 w 1734010"/>
              <a:gd name="connsiteY4" fmla="*/ 281397 h 1296651"/>
              <a:gd name="connsiteX5" fmla="*/ 1609165 w 1734010"/>
              <a:gd name="connsiteY5" fmla="*/ 211047 h 1296651"/>
              <a:gd name="connsiteX6" fmla="*/ 0 w 1734010"/>
              <a:gd name="connsiteY6" fmla="*/ 1296651 h 1296651"/>
              <a:gd name="connsiteX0" fmla="*/ 0 w 1734010"/>
              <a:gd name="connsiteY0" fmla="*/ 1296651 h 1296651"/>
              <a:gd name="connsiteX1" fmla="*/ 1593312 w 1734010"/>
              <a:gd name="connsiteY1" fmla="*/ 70349 h 1296651"/>
              <a:gd name="connsiteX2" fmla="*/ 1585385 w 1734010"/>
              <a:gd name="connsiteY2" fmla="*/ 0 h 1296651"/>
              <a:gd name="connsiteX3" fmla="*/ 1734010 w 1734010"/>
              <a:gd name="connsiteY3" fmla="*/ 112559 h 1296651"/>
              <a:gd name="connsiteX4" fmla="*/ 1617091 w 1734010"/>
              <a:gd name="connsiteY4" fmla="*/ 281397 h 1296651"/>
              <a:gd name="connsiteX5" fmla="*/ 1609165 w 1734010"/>
              <a:gd name="connsiteY5" fmla="*/ 211047 h 1296651"/>
              <a:gd name="connsiteX6" fmla="*/ 0 w 1734010"/>
              <a:gd name="connsiteY6" fmla="*/ 1296651 h 1296651"/>
              <a:gd name="connsiteX0" fmla="*/ 0 w 1734010"/>
              <a:gd name="connsiteY0" fmla="*/ 1296651 h 1296651"/>
              <a:gd name="connsiteX1" fmla="*/ 1593312 w 1734010"/>
              <a:gd name="connsiteY1" fmla="*/ 70349 h 1296651"/>
              <a:gd name="connsiteX2" fmla="*/ 1585385 w 1734010"/>
              <a:gd name="connsiteY2" fmla="*/ 0 h 1296651"/>
              <a:gd name="connsiteX3" fmla="*/ 1734010 w 1734010"/>
              <a:gd name="connsiteY3" fmla="*/ 112559 h 1296651"/>
              <a:gd name="connsiteX4" fmla="*/ 1617091 w 1734010"/>
              <a:gd name="connsiteY4" fmla="*/ 281397 h 1296651"/>
              <a:gd name="connsiteX5" fmla="*/ 1609165 w 1734010"/>
              <a:gd name="connsiteY5" fmla="*/ 211047 h 1296651"/>
              <a:gd name="connsiteX6" fmla="*/ 0 w 1734010"/>
              <a:gd name="connsiteY6" fmla="*/ 1296651 h 1296651"/>
              <a:gd name="connsiteX0" fmla="*/ 0 w 1881364"/>
              <a:gd name="connsiteY0" fmla="*/ 1745566 h 1745566"/>
              <a:gd name="connsiteX1" fmla="*/ 1740666 w 1881364"/>
              <a:gd name="connsiteY1" fmla="*/ 70349 h 1745566"/>
              <a:gd name="connsiteX2" fmla="*/ 1732739 w 1881364"/>
              <a:gd name="connsiteY2" fmla="*/ 0 h 1745566"/>
              <a:gd name="connsiteX3" fmla="*/ 1881364 w 1881364"/>
              <a:gd name="connsiteY3" fmla="*/ 112559 h 1745566"/>
              <a:gd name="connsiteX4" fmla="*/ 1764445 w 1881364"/>
              <a:gd name="connsiteY4" fmla="*/ 281397 h 1745566"/>
              <a:gd name="connsiteX5" fmla="*/ 1756519 w 1881364"/>
              <a:gd name="connsiteY5" fmla="*/ 211047 h 1745566"/>
              <a:gd name="connsiteX6" fmla="*/ 0 w 1881364"/>
              <a:gd name="connsiteY6" fmla="*/ 1745566 h 1745566"/>
              <a:gd name="connsiteX0" fmla="*/ 0 w 1755111"/>
              <a:gd name="connsiteY0" fmla="*/ 1829753 h 1829753"/>
              <a:gd name="connsiteX1" fmla="*/ 1614413 w 1755111"/>
              <a:gd name="connsiteY1" fmla="*/ 70349 h 1829753"/>
              <a:gd name="connsiteX2" fmla="*/ 1606486 w 1755111"/>
              <a:gd name="connsiteY2" fmla="*/ 0 h 1829753"/>
              <a:gd name="connsiteX3" fmla="*/ 1755111 w 1755111"/>
              <a:gd name="connsiteY3" fmla="*/ 112559 h 1829753"/>
              <a:gd name="connsiteX4" fmla="*/ 1638192 w 1755111"/>
              <a:gd name="connsiteY4" fmla="*/ 281397 h 1829753"/>
              <a:gd name="connsiteX5" fmla="*/ 1630266 w 1755111"/>
              <a:gd name="connsiteY5" fmla="*/ 211047 h 1829753"/>
              <a:gd name="connsiteX6" fmla="*/ 0 w 1755111"/>
              <a:gd name="connsiteY6" fmla="*/ 1829753 h 1829753"/>
              <a:gd name="connsiteX0" fmla="*/ 0 w 1755111"/>
              <a:gd name="connsiteY0" fmla="*/ 1829753 h 1829753"/>
              <a:gd name="connsiteX1" fmla="*/ 1614413 w 1755111"/>
              <a:gd name="connsiteY1" fmla="*/ 70349 h 1829753"/>
              <a:gd name="connsiteX2" fmla="*/ 1606486 w 1755111"/>
              <a:gd name="connsiteY2" fmla="*/ 0 h 1829753"/>
              <a:gd name="connsiteX3" fmla="*/ 1755111 w 1755111"/>
              <a:gd name="connsiteY3" fmla="*/ 112559 h 1829753"/>
              <a:gd name="connsiteX4" fmla="*/ 1638192 w 1755111"/>
              <a:gd name="connsiteY4" fmla="*/ 281397 h 1829753"/>
              <a:gd name="connsiteX5" fmla="*/ 1630266 w 1755111"/>
              <a:gd name="connsiteY5" fmla="*/ 211047 h 1829753"/>
              <a:gd name="connsiteX6" fmla="*/ 0 w 1755111"/>
              <a:gd name="connsiteY6" fmla="*/ 1829753 h 1829753"/>
              <a:gd name="connsiteX0" fmla="*/ 0 w 1755111"/>
              <a:gd name="connsiteY0" fmla="*/ 1829753 h 1829753"/>
              <a:gd name="connsiteX1" fmla="*/ 1614413 w 1755111"/>
              <a:gd name="connsiteY1" fmla="*/ 70349 h 1829753"/>
              <a:gd name="connsiteX2" fmla="*/ 1606486 w 1755111"/>
              <a:gd name="connsiteY2" fmla="*/ 0 h 1829753"/>
              <a:gd name="connsiteX3" fmla="*/ 1755111 w 1755111"/>
              <a:gd name="connsiteY3" fmla="*/ 112559 h 1829753"/>
              <a:gd name="connsiteX4" fmla="*/ 1638192 w 1755111"/>
              <a:gd name="connsiteY4" fmla="*/ 281397 h 1829753"/>
              <a:gd name="connsiteX5" fmla="*/ 1630266 w 1755111"/>
              <a:gd name="connsiteY5" fmla="*/ 211047 h 1829753"/>
              <a:gd name="connsiteX6" fmla="*/ 0 w 1755111"/>
              <a:gd name="connsiteY6" fmla="*/ 1829753 h 182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5111" h="1829753">
                <a:moveTo>
                  <a:pt x="0" y="1829753"/>
                </a:moveTo>
                <a:cubicBezTo>
                  <a:pt x="309597" y="801985"/>
                  <a:pt x="1159056" y="148515"/>
                  <a:pt x="1614413" y="70349"/>
                </a:cubicBezTo>
                <a:lnTo>
                  <a:pt x="1606486" y="0"/>
                </a:lnTo>
                <a:lnTo>
                  <a:pt x="1755111" y="112559"/>
                </a:lnTo>
                <a:lnTo>
                  <a:pt x="1638192" y="281397"/>
                </a:lnTo>
                <a:lnTo>
                  <a:pt x="1630266" y="211047"/>
                </a:lnTo>
                <a:cubicBezTo>
                  <a:pt x="1219256" y="242314"/>
                  <a:pt x="387751" y="926146"/>
                  <a:pt x="0" y="1829753"/>
                </a:cubicBezTo>
                <a:close/>
              </a:path>
            </a:pathLst>
          </a:custGeom>
          <a:gradFill flip="none" rotWithShape="1">
            <a:gsLst>
              <a:gs pos="0">
                <a:srgbClr val="F79646">
                  <a:lumMod val="50000"/>
                </a:srgbClr>
              </a:gs>
              <a:gs pos="50000">
                <a:srgbClr val="F79646">
                  <a:lumMod val="50000"/>
                  <a:alpha val="40000"/>
                </a:srgbClr>
              </a:gs>
              <a:gs pos="100000">
                <a:srgbClr val="F79646">
                  <a:lumMod val="50000"/>
                  <a:alpha val="0"/>
                </a:srgbClr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/>
        </p:spPr>
      </p:sp>
      <p:sp>
        <p:nvSpPr>
          <p:cNvPr id="98" name=" 3"/>
          <p:cNvSpPr/>
          <p:nvPr/>
        </p:nvSpPr>
        <p:spPr>
          <a:xfrm rot="16753678" flipV="1">
            <a:off x="5132349" y="2171810"/>
            <a:ext cx="773666" cy="598220"/>
          </a:xfrm>
          <a:custGeom>
            <a:avLst/>
            <a:gdLst>
              <a:gd name="connsiteX0" fmla="*/ 0 w 988480"/>
              <a:gd name="connsiteY0" fmla="*/ 562793 h 562793"/>
              <a:gd name="connsiteX1" fmla="*/ 847782 w 988480"/>
              <a:gd name="connsiteY1" fmla="*/ 70349 h 562793"/>
              <a:gd name="connsiteX2" fmla="*/ 839855 w 988480"/>
              <a:gd name="connsiteY2" fmla="*/ 0 h 562793"/>
              <a:gd name="connsiteX3" fmla="*/ 988480 w 988480"/>
              <a:gd name="connsiteY3" fmla="*/ 112559 h 562793"/>
              <a:gd name="connsiteX4" fmla="*/ 871561 w 988480"/>
              <a:gd name="connsiteY4" fmla="*/ 281397 h 562793"/>
              <a:gd name="connsiteX5" fmla="*/ 863635 w 988480"/>
              <a:gd name="connsiteY5" fmla="*/ 211047 h 562793"/>
              <a:gd name="connsiteX6" fmla="*/ 0 w 988480"/>
              <a:gd name="connsiteY6" fmla="*/ 562793 h 562793"/>
              <a:gd name="connsiteX0" fmla="*/ 0 w 1068645"/>
              <a:gd name="connsiteY0" fmla="*/ 608081 h 608081"/>
              <a:gd name="connsiteX1" fmla="*/ 927947 w 1068645"/>
              <a:gd name="connsiteY1" fmla="*/ 70349 h 608081"/>
              <a:gd name="connsiteX2" fmla="*/ 920020 w 1068645"/>
              <a:gd name="connsiteY2" fmla="*/ 0 h 608081"/>
              <a:gd name="connsiteX3" fmla="*/ 1068645 w 1068645"/>
              <a:gd name="connsiteY3" fmla="*/ 112559 h 608081"/>
              <a:gd name="connsiteX4" fmla="*/ 951726 w 1068645"/>
              <a:gd name="connsiteY4" fmla="*/ 281397 h 608081"/>
              <a:gd name="connsiteX5" fmla="*/ 943800 w 1068645"/>
              <a:gd name="connsiteY5" fmla="*/ 211047 h 608081"/>
              <a:gd name="connsiteX6" fmla="*/ 0 w 1068645"/>
              <a:gd name="connsiteY6" fmla="*/ 608081 h 608081"/>
              <a:gd name="connsiteX0" fmla="*/ 0 w 1940725"/>
              <a:gd name="connsiteY0" fmla="*/ 1648114 h 1648113"/>
              <a:gd name="connsiteX1" fmla="*/ 1800027 w 1940725"/>
              <a:gd name="connsiteY1" fmla="*/ 70349 h 1648113"/>
              <a:gd name="connsiteX2" fmla="*/ 1792100 w 1940725"/>
              <a:gd name="connsiteY2" fmla="*/ 0 h 1648113"/>
              <a:gd name="connsiteX3" fmla="*/ 1940725 w 1940725"/>
              <a:gd name="connsiteY3" fmla="*/ 112559 h 1648113"/>
              <a:gd name="connsiteX4" fmla="*/ 1823806 w 1940725"/>
              <a:gd name="connsiteY4" fmla="*/ 281397 h 1648113"/>
              <a:gd name="connsiteX5" fmla="*/ 1815880 w 1940725"/>
              <a:gd name="connsiteY5" fmla="*/ 211047 h 1648113"/>
              <a:gd name="connsiteX6" fmla="*/ 0 w 1940725"/>
              <a:gd name="connsiteY6" fmla="*/ 1648114 h 1648113"/>
              <a:gd name="connsiteX0" fmla="*/ 0 w 1940725"/>
              <a:gd name="connsiteY0" fmla="*/ 1648114 h 1648114"/>
              <a:gd name="connsiteX1" fmla="*/ 1800027 w 1940725"/>
              <a:gd name="connsiteY1" fmla="*/ 70349 h 1648114"/>
              <a:gd name="connsiteX2" fmla="*/ 1792100 w 1940725"/>
              <a:gd name="connsiteY2" fmla="*/ 0 h 1648114"/>
              <a:gd name="connsiteX3" fmla="*/ 1940725 w 1940725"/>
              <a:gd name="connsiteY3" fmla="*/ 112559 h 1648114"/>
              <a:gd name="connsiteX4" fmla="*/ 1823806 w 1940725"/>
              <a:gd name="connsiteY4" fmla="*/ 281397 h 1648114"/>
              <a:gd name="connsiteX5" fmla="*/ 1815880 w 1940725"/>
              <a:gd name="connsiteY5" fmla="*/ 211047 h 1648114"/>
              <a:gd name="connsiteX6" fmla="*/ 0 w 1940725"/>
              <a:gd name="connsiteY6" fmla="*/ 1648114 h 1648114"/>
              <a:gd name="connsiteX0" fmla="*/ 0 w 1940725"/>
              <a:gd name="connsiteY0" fmla="*/ 1648114 h 1648114"/>
              <a:gd name="connsiteX1" fmla="*/ 1800027 w 1940725"/>
              <a:gd name="connsiteY1" fmla="*/ 70349 h 1648114"/>
              <a:gd name="connsiteX2" fmla="*/ 1792100 w 1940725"/>
              <a:gd name="connsiteY2" fmla="*/ 0 h 1648114"/>
              <a:gd name="connsiteX3" fmla="*/ 1940725 w 1940725"/>
              <a:gd name="connsiteY3" fmla="*/ 112559 h 1648114"/>
              <a:gd name="connsiteX4" fmla="*/ 1823806 w 1940725"/>
              <a:gd name="connsiteY4" fmla="*/ 281397 h 1648114"/>
              <a:gd name="connsiteX5" fmla="*/ 1815880 w 1940725"/>
              <a:gd name="connsiteY5" fmla="*/ 211047 h 1648114"/>
              <a:gd name="connsiteX6" fmla="*/ 0 w 1940725"/>
              <a:gd name="connsiteY6" fmla="*/ 1648114 h 1648114"/>
              <a:gd name="connsiteX0" fmla="*/ 0 w 1734010"/>
              <a:gd name="connsiteY0" fmla="*/ 1296651 h 1296651"/>
              <a:gd name="connsiteX1" fmla="*/ 1593312 w 1734010"/>
              <a:gd name="connsiteY1" fmla="*/ 70349 h 1296651"/>
              <a:gd name="connsiteX2" fmla="*/ 1585385 w 1734010"/>
              <a:gd name="connsiteY2" fmla="*/ 0 h 1296651"/>
              <a:gd name="connsiteX3" fmla="*/ 1734010 w 1734010"/>
              <a:gd name="connsiteY3" fmla="*/ 112559 h 1296651"/>
              <a:gd name="connsiteX4" fmla="*/ 1617091 w 1734010"/>
              <a:gd name="connsiteY4" fmla="*/ 281397 h 1296651"/>
              <a:gd name="connsiteX5" fmla="*/ 1609165 w 1734010"/>
              <a:gd name="connsiteY5" fmla="*/ 211047 h 1296651"/>
              <a:gd name="connsiteX6" fmla="*/ 0 w 1734010"/>
              <a:gd name="connsiteY6" fmla="*/ 1296651 h 1296651"/>
              <a:gd name="connsiteX0" fmla="*/ 0 w 1734010"/>
              <a:gd name="connsiteY0" fmla="*/ 1296651 h 1296651"/>
              <a:gd name="connsiteX1" fmla="*/ 1593312 w 1734010"/>
              <a:gd name="connsiteY1" fmla="*/ 70349 h 1296651"/>
              <a:gd name="connsiteX2" fmla="*/ 1585385 w 1734010"/>
              <a:gd name="connsiteY2" fmla="*/ 0 h 1296651"/>
              <a:gd name="connsiteX3" fmla="*/ 1734010 w 1734010"/>
              <a:gd name="connsiteY3" fmla="*/ 112559 h 1296651"/>
              <a:gd name="connsiteX4" fmla="*/ 1617091 w 1734010"/>
              <a:gd name="connsiteY4" fmla="*/ 281397 h 1296651"/>
              <a:gd name="connsiteX5" fmla="*/ 1609165 w 1734010"/>
              <a:gd name="connsiteY5" fmla="*/ 211047 h 1296651"/>
              <a:gd name="connsiteX6" fmla="*/ 0 w 1734010"/>
              <a:gd name="connsiteY6" fmla="*/ 1296651 h 1296651"/>
              <a:gd name="connsiteX0" fmla="*/ 0 w 1734010"/>
              <a:gd name="connsiteY0" fmla="*/ 1296651 h 1296651"/>
              <a:gd name="connsiteX1" fmla="*/ 1593312 w 1734010"/>
              <a:gd name="connsiteY1" fmla="*/ 70349 h 1296651"/>
              <a:gd name="connsiteX2" fmla="*/ 1585385 w 1734010"/>
              <a:gd name="connsiteY2" fmla="*/ 0 h 1296651"/>
              <a:gd name="connsiteX3" fmla="*/ 1734010 w 1734010"/>
              <a:gd name="connsiteY3" fmla="*/ 112559 h 1296651"/>
              <a:gd name="connsiteX4" fmla="*/ 1617091 w 1734010"/>
              <a:gd name="connsiteY4" fmla="*/ 281397 h 1296651"/>
              <a:gd name="connsiteX5" fmla="*/ 1609165 w 1734010"/>
              <a:gd name="connsiteY5" fmla="*/ 211047 h 1296651"/>
              <a:gd name="connsiteX6" fmla="*/ 0 w 1734010"/>
              <a:gd name="connsiteY6" fmla="*/ 1296651 h 1296651"/>
              <a:gd name="connsiteX0" fmla="*/ 0 w 1881364"/>
              <a:gd name="connsiteY0" fmla="*/ 1745566 h 1745566"/>
              <a:gd name="connsiteX1" fmla="*/ 1740666 w 1881364"/>
              <a:gd name="connsiteY1" fmla="*/ 70349 h 1745566"/>
              <a:gd name="connsiteX2" fmla="*/ 1732739 w 1881364"/>
              <a:gd name="connsiteY2" fmla="*/ 0 h 1745566"/>
              <a:gd name="connsiteX3" fmla="*/ 1881364 w 1881364"/>
              <a:gd name="connsiteY3" fmla="*/ 112559 h 1745566"/>
              <a:gd name="connsiteX4" fmla="*/ 1764445 w 1881364"/>
              <a:gd name="connsiteY4" fmla="*/ 281397 h 1745566"/>
              <a:gd name="connsiteX5" fmla="*/ 1756519 w 1881364"/>
              <a:gd name="connsiteY5" fmla="*/ 211047 h 1745566"/>
              <a:gd name="connsiteX6" fmla="*/ 0 w 1881364"/>
              <a:gd name="connsiteY6" fmla="*/ 1745566 h 1745566"/>
              <a:gd name="connsiteX0" fmla="*/ 0 w 1755111"/>
              <a:gd name="connsiteY0" fmla="*/ 1829753 h 1829753"/>
              <a:gd name="connsiteX1" fmla="*/ 1614413 w 1755111"/>
              <a:gd name="connsiteY1" fmla="*/ 70349 h 1829753"/>
              <a:gd name="connsiteX2" fmla="*/ 1606486 w 1755111"/>
              <a:gd name="connsiteY2" fmla="*/ 0 h 1829753"/>
              <a:gd name="connsiteX3" fmla="*/ 1755111 w 1755111"/>
              <a:gd name="connsiteY3" fmla="*/ 112559 h 1829753"/>
              <a:gd name="connsiteX4" fmla="*/ 1638192 w 1755111"/>
              <a:gd name="connsiteY4" fmla="*/ 281397 h 1829753"/>
              <a:gd name="connsiteX5" fmla="*/ 1630266 w 1755111"/>
              <a:gd name="connsiteY5" fmla="*/ 211047 h 1829753"/>
              <a:gd name="connsiteX6" fmla="*/ 0 w 1755111"/>
              <a:gd name="connsiteY6" fmla="*/ 1829753 h 1829753"/>
              <a:gd name="connsiteX0" fmla="*/ 0 w 1755111"/>
              <a:gd name="connsiteY0" fmla="*/ 1829753 h 1829753"/>
              <a:gd name="connsiteX1" fmla="*/ 1614413 w 1755111"/>
              <a:gd name="connsiteY1" fmla="*/ 70349 h 1829753"/>
              <a:gd name="connsiteX2" fmla="*/ 1606486 w 1755111"/>
              <a:gd name="connsiteY2" fmla="*/ 0 h 1829753"/>
              <a:gd name="connsiteX3" fmla="*/ 1755111 w 1755111"/>
              <a:gd name="connsiteY3" fmla="*/ 112559 h 1829753"/>
              <a:gd name="connsiteX4" fmla="*/ 1638192 w 1755111"/>
              <a:gd name="connsiteY4" fmla="*/ 281397 h 1829753"/>
              <a:gd name="connsiteX5" fmla="*/ 1630266 w 1755111"/>
              <a:gd name="connsiteY5" fmla="*/ 211047 h 1829753"/>
              <a:gd name="connsiteX6" fmla="*/ 0 w 1755111"/>
              <a:gd name="connsiteY6" fmla="*/ 1829753 h 1829753"/>
              <a:gd name="connsiteX0" fmla="*/ 0 w 1755111"/>
              <a:gd name="connsiteY0" fmla="*/ 1829753 h 1829753"/>
              <a:gd name="connsiteX1" fmla="*/ 1614413 w 1755111"/>
              <a:gd name="connsiteY1" fmla="*/ 70349 h 1829753"/>
              <a:gd name="connsiteX2" fmla="*/ 1606486 w 1755111"/>
              <a:gd name="connsiteY2" fmla="*/ 0 h 1829753"/>
              <a:gd name="connsiteX3" fmla="*/ 1755111 w 1755111"/>
              <a:gd name="connsiteY3" fmla="*/ 112559 h 1829753"/>
              <a:gd name="connsiteX4" fmla="*/ 1638192 w 1755111"/>
              <a:gd name="connsiteY4" fmla="*/ 281397 h 1829753"/>
              <a:gd name="connsiteX5" fmla="*/ 1630266 w 1755111"/>
              <a:gd name="connsiteY5" fmla="*/ 211047 h 1829753"/>
              <a:gd name="connsiteX6" fmla="*/ 0 w 1755111"/>
              <a:gd name="connsiteY6" fmla="*/ 1829753 h 1829753"/>
              <a:gd name="connsiteX0" fmla="*/ 0 w 769553"/>
              <a:gd name="connsiteY0" fmla="*/ 619466 h 619466"/>
              <a:gd name="connsiteX1" fmla="*/ 628855 w 769553"/>
              <a:gd name="connsiteY1" fmla="*/ 93289 h 619466"/>
              <a:gd name="connsiteX2" fmla="*/ 620928 w 769553"/>
              <a:gd name="connsiteY2" fmla="*/ 22940 h 619466"/>
              <a:gd name="connsiteX3" fmla="*/ 769553 w 769553"/>
              <a:gd name="connsiteY3" fmla="*/ 135499 h 619466"/>
              <a:gd name="connsiteX4" fmla="*/ 652634 w 769553"/>
              <a:gd name="connsiteY4" fmla="*/ 304337 h 619466"/>
              <a:gd name="connsiteX5" fmla="*/ 644708 w 769553"/>
              <a:gd name="connsiteY5" fmla="*/ 233987 h 619466"/>
              <a:gd name="connsiteX6" fmla="*/ 0 w 769553"/>
              <a:gd name="connsiteY6" fmla="*/ 619466 h 619466"/>
              <a:gd name="connsiteX0" fmla="*/ 0 w 769553"/>
              <a:gd name="connsiteY0" fmla="*/ 619466 h 619466"/>
              <a:gd name="connsiteX1" fmla="*/ 628855 w 769553"/>
              <a:gd name="connsiteY1" fmla="*/ 93289 h 619466"/>
              <a:gd name="connsiteX2" fmla="*/ 620928 w 769553"/>
              <a:gd name="connsiteY2" fmla="*/ 22940 h 619466"/>
              <a:gd name="connsiteX3" fmla="*/ 769553 w 769553"/>
              <a:gd name="connsiteY3" fmla="*/ 135499 h 619466"/>
              <a:gd name="connsiteX4" fmla="*/ 652634 w 769553"/>
              <a:gd name="connsiteY4" fmla="*/ 304337 h 619466"/>
              <a:gd name="connsiteX5" fmla="*/ 644708 w 769553"/>
              <a:gd name="connsiteY5" fmla="*/ 233987 h 619466"/>
              <a:gd name="connsiteX6" fmla="*/ 0 w 769553"/>
              <a:gd name="connsiteY6" fmla="*/ 619466 h 619466"/>
              <a:gd name="connsiteX0" fmla="*/ 0 w 769553"/>
              <a:gd name="connsiteY0" fmla="*/ 596526 h 596526"/>
              <a:gd name="connsiteX1" fmla="*/ 628855 w 769553"/>
              <a:gd name="connsiteY1" fmla="*/ 70349 h 596526"/>
              <a:gd name="connsiteX2" fmla="*/ 620928 w 769553"/>
              <a:gd name="connsiteY2" fmla="*/ 0 h 596526"/>
              <a:gd name="connsiteX3" fmla="*/ 769553 w 769553"/>
              <a:gd name="connsiteY3" fmla="*/ 112559 h 596526"/>
              <a:gd name="connsiteX4" fmla="*/ 652634 w 769553"/>
              <a:gd name="connsiteY4" fmla="*/ 281397 h 596526"/>
              <a:gd name="connsiteX5" fmla="*/ 644708 w 769553"/>
              <a:gd name="connsiteY5" fmla="*/ 211047 h 596526"/>
              <a:gd name="connsiteX6" fmla="*/ 0 w 769553"/>
              <a:gd name="connsiteY6" fmla="*/ 596526 h 596526"/>
              <a:gd name="connsiteX0" fmla="*/ 0 w 769553"/>
              <a:gd name="connsiteY0" fmla="*/ 596526 h 596526"/>
              <a:gd name="connsiteX1" fmla="*/ 628855 w 769553"/>
              <a:gd name="connsiteY1" fmla="*/ 70349 h 596526"/>
              <a:gd name="connsiteX2" fmla="*/ 620928 w 769553"/>
              <a:gd name="connsiteY2" fmla="*/ 0 h 596526"/>
              <a:gd name="connsiteX3" fmla="*/ 769553 w 769553"/>
              <a:gd name="connsiteY3" fmla="*/ 112559 h 596526"/>
              <a:gd name="connsiteX4" fmla="*/ 652634 w 769553"/>
              <a:gd name="connsiteY4" fmla="*/ 281397 h 596526"/>
              <a:gd name="connsiteX5" fmla="*/ 644708 w 769553"/>
              <a:gd name="connsiteY5" fmla="*/ 211047 h 596526"/>
              <a:gd name="connsiteX6" fmla="*/ 0 w 769553"/>
              <a:gd name="connsiteY6" fmla="*/ 596526 h 596526"/>
              <a:gd name="connsiteX0" fmla="*/ 0 w 771194"/>
              <a:gd name="connsiteY0" fmla="*/ 596526 h 596526"/>
              <a:gd name="connsiteX1" fmla="*/ 628855 w 771194"/>
              <a:gd name="connsiteY1" fmla="*/ 70349 h 596526"/>
              <a:gd name="connsiteX2" fmla="*/ 620928 w 771194"/>
              <a:gd name="connsiteY2" fmla="*/ 0 h 596526"/>
              <a:gd name="connsiteX3" fmla="*/ 771194 w 771194"/>
              <a:gd name="connsiteY3" fmla="*/ 132071 h 596526"/>
              <a:gd name="connsiteX4" fmla="*/ 652634 w 771194"/>
              <a:gd name="connsiteY4" fmla="*/ 281397 h 596526"/>
              <a:gd name="connsiteX5" fmla="*/ 644708 w 771194"/>
              <a:gd name="connsiteY5" fmla="*/ 211047 h 596526"/>
              <a:gd name="connsiteX6" fmla="*/ 0 w 771194"/>
              <a:gd name="connsiteY6" fmla="*/ 596526 h 596526"/>
              <a:gd name="connsiteX0" fmla="*/ 0 w 771194"/>
              <a:gd name="connsiteY0" fmla="*/ 596526 h 596526"/>
              <a:gd name="connsiteX1" fmla="*/ 628855 w 771194"/>
              <a:gd name="connsiteY1" fmla="*/ 70349 h 596526"/>
              <a:gd name="connsiteX2" fmla="*/ 620928 w 771194"/>
              <a:gd name="connsiteY2" fmla="*/ 0 h 596526"/>
              <a:gd name="connsiteX3" fmla="*/ 771194 w 771194"/>
              <a:gd name="connsiteY3" fmla="*/ 132071 h 596526"/>
              <a:gd name="connsiteX4" fmla="*/ 652634 w 771194"/>
              <a:gd name="connsiteY4" fmla="*/ 281397 h 596526"/>
              <a:gd name="connsiteX5" fmla="*/ 644708 w 771194"/>
              <a:gd name="connsiteY5" fmla="*/ 211047 h 596526"/>
              <a:gd name="connsiteX6" fmla="*/ 0 w 771194"/>
              <a:gd name="connsiteY6" fmla="*/ 596526 h 596526"/>
              <a:gd name="connsiteX0" fmla="*/ 0 w 771194"/>
              <a:gd name="connsiteY0" fmla="*/ 596526 h 596526"/>
              <a:gd name="connsiteX1" fmla="*/ 628855 w 771194"/>
              <a:gd name="connsiteY1" fmla="*/ 70349 h 596526"/>
              <a:gd name="connsiteX2" fmla="*/ 620928 w 771194"/>
              <a:gd name="connsiteY2" fmla="*/ 0 h 596526"/>
              <a:gd name="connsiteX3" fmla="*/ 771194 w 771194"/>
              <a:gd name="connsiteY3" fmla="*/ 132071 h 596526"/>
              <a:gd name="connsiteX4" fmla="*/ 652634 w 771194"/>
              <a:gd name="connsiteY4" fmla="*/ 281397 h 596526"/>
              <a:gd name="connsiteX5" fmla="*/ 644708 w 771194"/>
              <a:gd name="connsiteY5" fmla="*/ 211047 h 596526"/>
              <a:gd name="connsiteX6" fmla="*/ 0 w 771194"/>
              <a:gd name="connsiteY6" fmla="*/ 596526 h 596526"/>
              <a:gd name="connsiteX0" fmla="*/ 281 w 771475"/>
              <a:gd name="connsiteY0" fmla="*/ 596526 h 596526"/>
              <a:gd name="connsiteX1" fmla="*/ 629136 w 771475"/>
              <a:gd name="connsiteY1" fmla="*/ 70349 h 596526"/>
              <a:gd name="connsiteX2" fmla="*/ 621209 w 771475"/>
              <a:gd name="connsiteY2" fmla="*/ 0 h 596526"/>
              <a:gd name="connsiteX3" fmla="*/ 771475 w 771475"/>
              <a:gd name="connsiteY3" fmla="*/ 132071 h 596526"/>
              <a:gd name="connsiteX4" fmla="*/ 652915 w 771475"/>
              <a:gd name="connsiteY4" fmla="*/ 281397 h 596526"/>
              <a:gd name="connsiteX5" fmla="*/ 644989 w 771475"/>
              <a:gd name="connsiteY5" fmla="*/ 211047 h 596526"/>
              <a:gd name="connsiteX6" fmla="*/ 281 w 771475"/>
              <a:gd name="connsiteY6" fmla="*/ 596526 h 596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1475" h="596526">
                <a:moveTo>
                  <a:pt x="281" y="596526"/>
                </a:moveTo>
                <a:cubicBezTo>
                  <a:pt x="-9698" y="436114"/>
                  <a:pt x="246142" y="88103"/>
                  <a:pt x="629136" y="70349"/>
                </a:cubicBezTo>
                <a:lnTo>
                  <a:pt x="621209" y="0"/>
                </a:lnTo>
                <a:lnTo>
                  <a:pt x="771475" y="132071"/>
                </a:lnTo>
                <a:lnTo>
                  <a:pt x="652915" y="281397"/>
                </a:lnTo>
                <a:lnTo>
                  <a:pt x="644989" y="211047"/>
                </a:lnTo>
                <a:cubicBezTo>
                  <a:pt x="305698" y="215475"/>
                  <a:pt x="155928" y="363431"/>
                  <a:pt x="281" y="596526"/>
                </a:cubicBezTo>
                <a:close/>
              </a:path>
            </a:pathLst>
          </a:custGeom>
          <a:gradFill flip="none" rotWithShape="1">
            <a:gsLst>
              <a:gs pos="0">
                <a:srgbClr val="F79646">
                  <a:lumMod val="50000"/>
                </a:srgbClr>
              </a:gs>
              <a:gs pos="50000">
                <a:srgbClr val="F79646">
                  <a:lumMod val="50000"/>
                  <a:alpha val="40000"/>
                </a:srgbClr>
              </a:gs>
              <a:gs pos="100000">
                <a:srgbClr val="F79646">
                  <a:lumMod val="50000"/>
                  <a:alpha val="0"/>
                </a:srgbClr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/>
        </p:spPr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6EEA6910-7EF3-4425-AF57-7659EEA51378}" type="slidenum">
              <a:rPr lang="es-EC" smtClean="0"/>
              <a:t>5</a:t>
            </a:fld>
            <a:endParaRPr lang="es-EC" dirty="0"/>
          </a:p>
        </p:txBody>
      </p:sp>
      <p:sp>
        <p:nvSpPr>
          <p:cNvPr id="48" name="1 Título"/>
          <p:cNvSpPr txBox="1">
            <a:spLocks/>
          </p:cNvSpPr>
          <p:nvPr/>
        </p:nvSpPr>
        <p:spPr>
          <a:xfrm>
            <a:off x="1006069" y="714146"/>
            <a:ext cx="412094" cy="22757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504D">
              <a:lumMod val="75000"/>
            </a:srgbClr>
          </a:solidFill>
          <a:ln w="38100">
            <a:solidFill>
              <a:srgbClr val="5D2221"/>
            </a:solidFill>
          </a:ln>
          <a:effectLst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 fontAlgn="base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marL="0" marR="0" lvl="5" indent="0" algn="ctr" defTabSz="91440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buFontTx/>
              <a:buNone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1</a:t>
            </a: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56" name="Redondear rectángulo de esquina del mismo lado 17"/>
          <p:cNvSpPr/>
          <p:nvPr/>
        </p:nvSpPr>
        <p:spPr>
          <a:xfrm>
            <a:off x="251520" y="947217"/>
            <a:ext cx="1978685" cy="1113631"/>
          </a:xfrm>
          <a:prstGeom prst="round2SameRect">
            <a:avLst>
              <a:gd name="adj1" fmla="val 0"/>
              <a:gd name="adj2" fmla="val 24886"/>
            </a:avLst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es-EC" sz="1100" b="1" kern="0" dirty="0" smtClean="0">
                <a:solidFill>
                  <a:prstClr val="black"/>
                </a:solidFill>
                <a:latin typeface="Calibri" panose="020F0502020204030204"/>
              </a:rPr>
              <a:t>EVALUAR </a:t>
            </a:r>
            <a:r>
              <a:rPr lang="es-EC" sz="1100" b="1" i="1" kern="0" dirty="0" smtClean="0">
                <a:solidFill>
                  <a:prstClr val="black"/>
                </a:solidFill>
                <a:latin typeface="Calibri" panose="020F0502020204030204"/>
              </a:rPr>
              <a:t>in – situ  </a:t>
            </a:r>
            <a:r>
              <a:rPr lang="es-EC" sz="1100" b="1" kern="0" dirty="0" smtClean="0">
                <a:solidFill>
                  <a:prstClr val="black"/>
                </a:solidFill>
                <a:latin typeface="Calibri" panose="020F0502020204030204"/>
              </a:rPr>
              <a:t>EL PROCESO DE COMPOSTAJE LLEVADO A CABO POR EL GAD DE BAÑOS, TUNGURAHUA</a:t>
            </a:r>
            <a:endParaRPr lang="es-EC" dirty="0"/>
          </a:p>
        </p:txBody>
      </p:sp>
      <p:sp>
        <p:nvSpPr>
          <p:cNvPr id="69" name="Flecha abajo 30"/>
          <p:cNvSpPr/>
          <p:nvPr/>
        </p:nvSpPr>
        <p:spPr>
          <a:xfrm>
            <a:off x="4459412" y="3341476"/>
            <a:ext cx="256604" cy="482167"/>
          </a:xfrm>
          <a:prstGeom prst="downArrow">
            <a:avLst>
              <a:gd name="adj1" fmla="val 50000"/>
              <a:gd name="adj2" fmla="val 61968"/>
            </a:avLst>
          </a:prstGeom>
          <a:gradFill flip="none" rotWithShape="1">
            <a:gsLst>
              <a:gs pos="0">
                <a:srgbClr val="F79646">
                  <a:lumMod val="50000"/>
                </a:srgbClr>
              </a:gs>
              <a:gs pos="50000">
                <a:srgbClr val="F79646">
                  <a:lumMod val="50000"/>
                  <a:alpha val="40000"/>
                </a:srgbClr>
              </a:gs>
              <a:gs pos="100000">
                <a:srgbClr val="F79646">
                  <a:lumMod val="50000"/>
                  <a:alpha val="0"/>
                </a:srgb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3" name="1 Título"/>
          <p:cNvSpPr txBox="1">
            <a:spLocks/>
          </p:cNvSpPr>
          <p:nvPr/>
        </p:nvSpPr>
        <p:spPr>
          <a:xfrm>
            <a:off x="3238317" y="714146"/>
            <a:ext cx="412094" cy="22757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504D">
              <a:lumMod val="75000"/>
            </a:srgbClr>
          </a:solidFill>
          <a:ln w="38100">
            <a:solidFill>
              <a:srgbClr val="5D2221"/>
            </a:solidFill>
          </a:ln>
          <a:effectLst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 fontAlgn="base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marL="0" marR="0" lvl="5" indent="0" algn="ctr" defTabSz="91440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buFontTx/>
              <a:buNone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2</a:t>
            </a: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4" name="Redondear rectángulo de esquina del mismo lado 17"/>
          <p:cNvSpPr/>
          <p:nvPr/>
        </p:nvSpPr>
        <p:spPr>
          <a:xfrm>
            <a:off x="2483768" y="947217"/>
            <a:ext cx="1978685" cy="1113631"/>
          </a:xfrm>
          <a:prstGeom prst="round2SameRect">
            <a:avLst>
              <a:gd name="adj1" fmla="val 0"/>
              <a:gd name="adj2" fmla="val 24886"/>
            </a:avLst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s-EC" sz="1100" b="1" kern="0" dirty="0" smtClean="0">
                <a:solidFill>
                  <a:prstClr val="black"/>
                </a:solidFill>
                <a:latin typeface="Calibri" panose="020F0502020204030204"/>
              </a:rPr>
              <a:t>EVALUAR LA INFRAESTRUCTURA DE COMPOSTAJE DEL GAD DE BAÑOS.</a:t>
            </a:r>
            <a:endParaRPr lang="es-EC" sz="1100" b="1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5" name="1 Título"/>
          <p:cNvSpPr txBox="1">
            <a:spLocks/>
          </p:cNvSpPr>
          <p:nvPr/>
        </p:nvSpPr>
        <p:spPr>
          <a:xfrm>
            <a:off x="5470565" y="714146"/>
            <a:ext cx="412094" cy="22757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504D">
              <a:lumMod val="75000"/>
            </a:srgbClr>
          </a:solidFill>
          <a:ln w="38100">
            <a:solidFill>
              <a:srgbClr val="5D2221"/>
            </a:solidFill>
          </a:ln>
          <a:effectLst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 fontAlgn="base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marL="0" marR="0" lvl="5" indent="0" algn="ctr" defTabSz="91440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buFontTx/>
              <a:buNone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3</a:t>
            </a: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6" name="Redondear rectángulo de esquina del mismo lado 17"/>
          <p:cNvSpPr/>
          <p:nvPr/>
        </p:nvSpPr>
        <p:spPr>
          <a:xfrm>
            <a:off x="4716016" y="947217"/>
            <a:ext cx="1978685" cy="1113631"/>
          </a:xfrm>
          <a:prstGeom prst="round2SameRect">
            <a:avLst>
              <a:gd name="adj1" fmla="val 0"/>
              <a:gd name="adj2" fmla="val 24886"/>
            </a:avLst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es-EC" sz="1100" b="1" kern="0" dirty="0" smtClean="0">
                <a:solidFill>
                  <a:prstClr val="black"/>
                </a:solidFill>
                <a:latin typeface="Calibri" panose="020F0502020204030204"/>
              </a:rPr>
              <a:t>TOMAR MUESTRAS MEDIANTE UN MÉTODO ESTANDARIZADO DE ABONO ORGÁNICO DE LA PLANTA DE BAÑOS.</a:t>
            </a:r>
            <a:endParaRPr lang="es-EC" sz="1100" b="1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7" name="1 Título"/>
          <p:cNvSpPr txBox="1">
            <a:spLocks/>
          </p:cNvSpPr>
          <p:nvPr/>
        </p:nvSpPr>
        <p:spPr>
          <a:xfrm>
            <a:off x="7668344" y="714146"/>
            <a:ext cx="412094" cy="22757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504D">
              <a:lumMod val="75000"/>
            </a:srgbClr>
          </a:solidFill>
          <a:ln w="38100">
            <a:solidFill>
              <a:srgbClr val="5D2221"/>
            </a:solidFill>
          </a:ln>
          <a:effectLst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 fontAlgn="base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marL="0" marR="0" lvl="5" indent="0" algn="ctr" defTabSz="91440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buFontTx/>
              <a:buNone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4</a:t>
            </a: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8" name="Redondear rectángulo de esquina del mismo lado 17"/>
          <p:cNvSpPr/>
          <p:nvPr/>
        </p:nvSpPr>
        <p:spPr>
          <a:xfrm>
            <a:off x="6913795" y="947217"/>
            <a:ext cx="1978685" cy="1113631"/>
          </a:xfrm>
          <a:prstGeom prst="round2SameRect">
            <a:avLst>
              <a:gd name="adj1" fmla="val 0"/>
              <a:gd name="adj2" fmla="val 24886"/>
            </a:avLst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s-EC" sz="1100" b="1" kern="0" dirty="0" smtClean="0">
                <a:solidFill>
                  <a:prstClr val="black"/>
                </a:solidFill>
                <a:latin typeface="Calibri" panose="020F0502020204030204"/>
              </a:rPr>
              <a:t>ANALIZAR LAS PROPIEDADES FISICOQUÍMICAS DEL ABONO ORGÁNICO DE BAÑOS.</a:t>
            </a:r>
            <a:endParaRPr lang="es-EC" sz="1100" b="1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9" name="1 Título"/>
          <p:cNvSpPr txBox="1">
            <a:spLocks/>
          </p:cNvSpPr>
          <p:nvPr/>
        </p:nvSpPr>
        <p:spPr>
          <a:xfrm>
            <a:off x="1907703" y="3869386"/>
            <a:ext cx="412094" cy="22757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504D">
              <a:lumMod val="75000"/>
            </a:srgbClr>
          </a:solidFill>
          <a:ln w="38100">
            <a:solidFill>
              <a:srgbClr val="5D2221"/>
            </a:solidFill>
          </a:ln>
          <a:effectLst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 fontAlgn="base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marL="0" marR="0" lvl="5" indent="0" algn="ctr" defTabSz="91440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buFontTx/>
              <a:buNone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5</a:t>
            </a: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0" name="Redondear rectángulo de esquina del mismo lado 17"/>
          <p:cNvSpPr/>
          <p:nvPr/>
        </p:nvSpPr>
        <p:spPr>
          <a:xfrm>
            <a:off x="1043608" y="4106628"/>
            <a:ext cx="2197778" cy="1862545"/>
          </a:xfrm>
          <a:prstGeom prst="round2SameRect">
            <a:avLst>
              <a:gd name="adj1" fmla="val 0"/>
              <a:gd name="adj2" fmla="val 13003"/>
            </a:avLst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ctr"/>
            <a:r>
              <a:rPr lang="es-EC" sz="1100" b="1" kern="0" dirty="0" smtClean="0">
                <a:solidFill>
                  <a:prstClr val="black"/>
                </a:solidFill>
                <a:latin typeface="Calibri" panose="020F0502020204030204"/>
              </a:rPr>
              <a:t>IDENTIFICAR LA PRESENCIA O AUSENCIA DE BACTERIAS PATÓGENAS  (</a:t>
            </a:r>
            <a:r>
              <a:rPr lang="es-EC" sz="1100" b="1" i="1" dirty="0">
                <a:latin typeface="Calibri" panose="020F0502020204030204" pitchFamily="34" charset="0"/>
              </a:rPr>
              <a:t>Salmonella</a:t>
            </a:r>
            <a:r>
              <a:rPr lang="es-EC" sz="1100" b="1" dirty="0">
                <a:latin typeface="Calibri" panose="020F0502020204030204" pitchFamily="34" charset="0"/>
              </a:rPr>
              <a:t> </a:t>
            </a:r>
            <a:r>
              <a:rPr lang="es-EC" sz="1100" b="1" dirty="0" err="1">
                <a:latin typeface="Calibri" panose="020F0502020204030204" pitchFamily="34" charset="0"/>
              </a:rPr>
              <a:t>sp</a:t>
            </a:r>
            <a:r>
              <a:rPr lang="es-EC" sz="1100" b="1" dirty="0">
                <a:latin typeface="Calibri" panose="020F0502020204030204" pitchFamily="34" charset="0"/>
              </a:rPr>
              <a:t>., </a:t>
            </a:r>
            <a:r>
              <a:rPr lang="es-EC" sz="1100" b="1" i="1" dirty="0" err="1">
                <a:latin typeface="Calibri" panose="020F0502020204030204" pitchFamily="34" charset="0"/>
              </a:rPr>
              <a:t>Shigella</a:t>
            </a:r>
            <a:r>
              <a:rPr lang="es-EC" sz="1100" b="1" dirty="0">
                <a:latin typeface="Calibri" panose="020F0502020204030204" pitchFamily="34" charset="0"/>
              </a:rPr>
              <a:t> </a:t>
            </a:r>
            <a:r>
              <a:rPr lang="es-EC" sz="1100" b="1" dirty="0" err="1">
                <a:latin typeface="Calibri" panose="020F0502020204030204" pitchFamily="34" charset="0"/>
              </a:rPr>
              <a:t>sp</a:t>
            </a:r>
            <a:r>
              <a:rPr lang="es-EC" sz="1100" b="1" dirty="0">
                <a:latin typeface="Calibri" panose="020F0502020204030204" pitchFamily="34" charset="0"/>
              </a:rPr>
              <a:t>, </a:t>
            </a:r>
            <a:r>
              <a:rPr lang="es-EC" sz="1100" b="1" i="1" dirty="0" err="1">
                <a:latin typeface="Calibri" panose="020F0502020204030204" pitchFamily="34" charset="0"/>
              </a:rPr>
              <a:t>Escherichia</a:t>
            </a:r>
            <a:r>
              <a:rPr lang="es-EC" sz="1100" b="1" i="1" dirty="0">
                <a:latin typeface="Calibri" panose="020F0502020204030204" pitchFamily="34" charset="0"/>
              </a:rPr>
              <a:t> </a:t>
            </a:r>
            <a:r>
              <a:rPr lang="es-EC" sz="1100" b="1" i="1" dirty="0" err="1">
                <a:latin typeface="Calibri" panose="020F0502020204030204" pitchFamily="34" charset="0"/>
              </a:rPr>
              <a:t>coli</a:t>
            </a:r>
            <a:r>
              <a:rPr lang="es-EC" sz="1100" b="1" kern="0" dirty="0" smtClean="0">
                <a:solidFill>
                  <a:prstClr val="black"/>
                </a:solidFill>
                <a:latin typeface="Calibri" panose="020F0502020204030204"/>
              </a:rPr>
              <a:t>), EN LOS ABONOS ORGÁNICOS, MEDIANTE TÉCNICAS MICROBIOLÓGICAS DEPENDIENTES DE CULTIVO EN BASE A LAS NORMAS INEN.</a:t>
            </a:r>
            <a:endParaRPr lang="es-EC" sz="1100" b="1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1 Título"/>
          <p:cNvSpPr txBox="1">
            <a:spLocks/>
          </p:cNvSpPr>
          <p:nvPr/>
        </p:nvSpPr>
        <p:spPr>
          <a:xfrm>
            <a:off x="4363097" y="3869386"/>
            <a:ext cx="412094" cy="22757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504D">
              <a:lumMod val="75000"/>
            </a:srgbClr>
          </a:solidFill>
          <a:ln w="38100">
            <a:solidFill>
              <a:srgbClr val="5D2221"/>
            </a:solidFill>
          </a:ln>
          <a:effectLst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 fontAlgn="base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marL="0" marR="0" lvl="5" indent="0" algn="ctr" defTabSz="91440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buFontTx/>
              <a:buNone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6</a:t>
            </a: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2" name="Redondear rectángulo de esquina del mismo lado 17"/>
          <p:cNvSpPr/>
          <p:nvPr/>
        </p:nvSpPr>
        <p:spPr>
          <a:xfrm>
            <a:off x="3499002" y="4106628"/>
            <a:ext cx="2197778" cy="1862545"/>
          </a:xfrm>
          <a:prstGeom prst="round2SameRect">
            <a:avLst>
              <a:gd name="adj1" fmla="val 0"/>
              <a:gd name="adj2" fmla="val 13003"/>
            </a:avLst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lvl="0" algn="ctr"/>
            <a:r>
              <a:rPr lang="es-EC" sz="1100" b="1" kern="0" dirty="0" smtClean="0">
                <a:solidFill>
                  <a:prstClr val="black"/>
                </a:solidFill>
                <a:latin typeface="Calibri" panose="020F0502020204030204"/>
              </a:rPr>
              <a:t>ANALIZAR Y COMPARAR LOS RESULTADOS CON LOS PARÁMETROS FISICOQUÍMICOS Y MICROBIOLÓGICOS ESTABLECIDOS POR LA LEGISLACIÓN AMBIENTAL INTERNACIONAL SOBRE LA CALIDAD DE ABONOS ORGÁNICOS.</a:t>
            </a:r>
            <a:endParaRPr lang="es-EC" sz="1100" b="1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3" name="1 Título"/>
          <p:cNvSpPr txBox="1">
            <a:spLocks/>
          </p:cNvSpPr>
          <p:nvPr/>
        </p:nvSpPr>
        <p:spPr>
          <a:xfrm>
            <a:off x="6804247" y="3869386"/>
            <a:ext cx="412094" cy="22757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504D">
              <a:lumMod val="75000"/>
            </a:srgbClr>
          </a:solidFill>
          <a:ln w="38100">
            <a:solidFill>
              <a:srgbClr val="5D2221"/>
            </a:solidFill>
          </a:ln>
          <a:effectLst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 fontAlgn="base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marL="0" marR="0" lvl="5" indent="0" algn="ctr" defTabSz="91440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20000"/>
              <a:buFontTx/>
              <a:buNone/>
              <a:tabLst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7</a:t>
            </a: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4" name="Redondear rectángulo de esquina del mismo lado 17"/>
          <p:cNvSpPr/>
          <p:nvPr/>
        </p:nvSpPr>
        <p:spPr>
          <a:xfrm>
            <a:off x="5940152" y="4106628"/>
            <a:ext cx="2197778" cy="1862545"/>
          </a:xfrm>
          <a:prstGeom prst="round2SameRect">
            <a:avLst>
              <a:gd name="adj1" fmla="val 0"/>
              <a:gd name="adj2" fmla="val 13003"/>
            </a:avLst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ctr"/>
            <a:r>
              <a:rPr lang="es-EC" sz="1100" b="1" kern="0" dirty="0" smtClean="0">
                <a:solidFill>
                  <a:prstClr val="black"/>
                </a:solidFill>
                <a:latin typeface="Calibri" panose="020F0502020204030204"/>
              </a:rPr>
              <a:t>SUGERIR PARÁMETROS DE CONTROL EN BASE A LOS RESULTADOS OBTENIDOS EN ECUADOR Y A LA NORMATIVA INTERNACIONAL.</a:t>
            </a:r>
            <a:endParaRPr lang="es-EC" sz="1100" b="1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9" name=" 3"/>
          <p:cNvSpPr/>
          <p:nvPr/>
        </p:nvSpPr>
        <p:spPr>
          <a:xfrm rot="18044361" flipH="1">
            <a:off x="2597601" y="2622852"/>
            <a:ext cx="1760095" cy="1834950"/>
          </a:xfrm>
          <a:custGeom>
            <a:avLst/>
            <a:gdLst>
              <a:gd name="connsiteX0" fmla="*/ 0 w 988480"/>
              <a:gd name="connsiteY0" fmla="*/ 562793 h 562793"/>
              <a:gd name="connsiteX1" fmla="*/ 847782 w 988480"/>
              <a:gd name="connsiteY1" fmla="*/ 70349 h 562793"/>
              <a:gd name="connsiteX2" fmla="*/ 839855 w 988480"/>
              <a:gd name="connsiteY2" fmla="*/ 0 h 562793"/>
              <a:gd name="connsiteX3" fmla="*/ 988480 w 988480"/>
              <a:gd name="connsiteY3" fmla="*/ 112559 h 562793"/>
              <a:gd name="connsiteX4" fmla="*/ 871561 w 988480"/>
              <a:gd name="connsiteY4" fmla="*/ 281397 h 562793"/>
              <a:gd name="connsiteX5" fmla="*/ 863635 w 988480"/>
              <a:gd name="connsiteY5" fmla="*/ 211047 h 562793"/>
              <a:gd name="connsiteX6" fmla="*/ 0 w 988480"/>
              <a:gd name="connsiteY6" fmla="*/ 562793 h 562793"/>
              <a:gd name="connsiteX0" fmla="*/ 0 w 1068645"/>
              <a:gd name="connsiteY0" fmla="*/ 608081 h 608081"/>
              <a:gd name="connsiteX1" fmla="*/ 927947 w 1068645"/>
              <a:gd name="connsiteY1" fmla="*/ 70349 h 608081"/>
              <a:gd name="connsiteX2" fmla="*/ 920020 w 1068645"/>
              <a:gd name="connsiteY2" fmla="*/ 0 h 608081"/>
              <a:gd name="connsiteX3" fmla="*/ 1068645 w 1068645"/>
              <a:gd name="connsiteY3" fmla="*/ 112559 h 608081"/>
              <a:gd name="connsiteX4" fmla="*/ 951726 w 1068645"/>
              <a:gd name="connsiteY4" fmla="*/ 281397 h 608081"/>
              <a:gd name="connsiteX5" fmla="*/ 943800 w 1068645"/>
              <a:gd name="connsiteY5" fmla="*/ 211047 h 608081"/>
              <a:gd name="connsiteX6" fmla="*/ 0 w 1068645"/>
              <a:gd name="connsiteY6" fmla="*/ 608081 h 608081"/>
              <a:gd name="connsiteX0" fmla="*/ 0 w 1940725"/>
              <a:gd name="connsiteY0" fmla="*/ 1648114 h 1648113"/>
              <a:gd name="connsiteX1" fmla="*/ 1800027 w 1940725"/>
              <a:gd name="connsiteY1" fmla="*/ 70349 h 1648113"/>
              <a:gd name="connsiteX2" fmla="*/ 1792100 w 1940725"/>
              <a:gd name="connsiteY2" fmla="*/ 0 h 1648113"/>
              <a:gd name="connsiteX3" fmla="*/ 1940725 w 1940725"/>
              <a:gd name="connsiteY3" fmla="*/ 112559 h 1648113"/>
              <a:gd name="connsiteX4" fmla="*/ 1823806 w 1940725"/>
              <a:gd name="connsiteY4" fmla="*/ 281397 h 1648113"/>
              <a:gd name="connsiteX5" fmla="*/ 1815880 w 1940725"/>
              <a:gd name="connsiteY5" fmla="*/ 211047 h 1648113"/>
              <a:gd name="connsiteX6" fmla="*/ 0 w 1940725"/>
              <a:gd name="connsiteY6" fmla="*/ 1648114 h 1648113"/>
              <a:gd name="connsiteX0" fmla="*/ 0 w 1940725"/>
              <a:gd name="connsiteY0" fmla="*/ 1648114 h 1648114"/>
              <a:gd name="connsiteX1" fmla="*/ 1800027 w 1940725"/>
              <a:gd name="connsiteY1" fmla="*/ 70349 h 1648114"/>
              <a:gd name="connsiteX2" fmla="*/ 1792100 w 1940725"/>
              <a:gd name="connsiteY2" fmla="*/ 0 h 1648114"/>
              <a:gd name="connsiteX3" fmla="*/ 1940725 w 1940725"/>
              <a:gd name="connsiteY3" fmla="*/ 112559 h 1648114"/>
              <a:gd name="connsiteX4" fmla="*/ 1823806 w 1940725"/>
              <a:gd name="connsiteY4" fmla="*/ 281397 h 1648114"/>
              <a:gd name="connsiteX5" fmla="*/ 1815880 w 1940725"/>
              <a:gd name="connsiteY5" fmla="*/ 211047 h 1648114"/>
              <a:gd name="connsiteX6" fmla="*/ 0 w 1940725"/>
              <a:gd name="connsiteY6" fmla="*/ 1648114 h 1648114"/>
              <a:gd name="connsiteX0" fmla="*/ 0 w 1940725"/>
              <a:gd name="connsiteY0" fmla="*/ 1648114 h 1648114"/>
              <a:gd name="connsiteX1" fmla="*/ 1800027 w 1940725"/>
              <a:gd name="connsiteY1" fmla="*/ 70349 h 1648114"/>
              <a:gd name="connsiteX2" fmla="*/ 1792100 w 1940725"/>
              <a:gd name="connsiteY2" fmla="*/ 0 h 1648114"/>
              <a:gd name="connsiteX3" fmla="*/ 1940725 w 1940725"/>
              <a:gd name="connsiteY3" fmla="*/ 112559 h 1648114"/>
              <a:gd name="connsiteX4" fmla="*/ 1823806 w 1940725"/>
              <a:gd name="connsiteY4" fmla="*/ 281397 h 1648114"/>
              <a:gd name="connsiteX5" fmla="*/ 1815880 w 1940725"/>
              <a:gd name="connsiteY5" fmla="*/ 211047 h 1648114"/>
              <a:gd name="connsiteX6" fmla="*/ 0 w 1940725"/>
              <a:gd name="connsiteY6" fmla="*/ 1648114 h 1648114"/>
              <a:gd name="connsiteX0" fmla="*/ 0 w 1734010"/>
              <a:gd name="connsiteY0" fmla="*/ 1296651 h 1296651"/>
              <a:gd name="connsiteX1" fmla="*/ 1593312 w 1734010"/>
              <a:gd name="connsiteY1" fmla="*/ 70349 h 1296651"/>
              <a:gd name="connsiteX2" fmla="*/ 1585385 w 1734010"/>
              <a:gd name="connsiteY2" fmla="*/ 0 h 1296651"/>
              <a:gd name="connsiteX3" fmla="*/ 1734010 w 1734010"/>
              <a:gd name="connsiteY3" fmla="*/ 112559 h 1296651"/>
              <a:gd name="connsiteX4" fmla="*/ 1617091 w 1734010"/>
              <a:gd name="connsiteY4" fmla="*/ 281397 h 1296651"/>
              <a:gd name="connsiteX5" fmla="*/ 1609165 w 1734010"/>
              <a:gd name="connsiteY5" fmla="*/ 211047 h 1296651"/>
              <a:gd name="connsiteX6" fmla="*/ 0 w 1734010"/>
              <a:gd name="connsiteY6" fmla="*/ 1296651 h 1296651"/>
              <a:gd name="connsiteX0" fmla="*/ 0 w 1734010"/>
              <a:gd name="connsiteY0" fmla="*/ 1296651 h 1296651"/>
              <a:gd name="connsiteX1" fmla="*/ 1593312 w 1734010"/>
              <a:gd name="connsiteY1" fmla="*/ 70349 h 1296651"/>
              <a:gd name="connsiteX2" fmla="*/ 1585385 w 1734010"/>
              <a:gd name="connsiteY2" fmla="*/ 0 h 1296651"/>
              <a:gd name="connsiteX3" fmla="*/ 1734010 w 1734010"/>
              <a:gd name="connsiteY3" fmla="*/ 112559 h 1296651"/>
              <a:gd name="connsiteX4" fmla="*/ 1617091 w 1734010"/>
              <a:gd name="connsiteY4" fmla="*/ 281397 h 1296651"/>
              <a:gd name="connsiteX5" fmla="*/ 1609165 w 1734010"/>
              <a:gd name="connsiteY5" fmla="*/ 211047 h 1296651"/>
              <a:gd name="connsiteX6" fmla="*/ 0 w 1734010"/>
              <a:gd name="connsiteY6" fmla="*/ 1296651 h 1296651"/>
              <a:gd name="connsiteX0" fmla="*/ 0 w 1734010"/>
              <a:gd name="connsiteY0" fmla="*/ 1296651 h 1296651"/>
              <a:gd name="connsiteX1" fmla="*/ 1593312 w 1734010"/>
              <a:gd name="connsiteY1" fmla="*/ 70349 h 1296651"/>
              <a:gd name="connsiteX2" fmla="*/ 1585385 w 1734010"/>
              <a:gd name="connsiteY2" fmla="*/ 0 h 1296651"/>
              <a:gd name="connsiteX3" fmla="*/ 1734010 w 1734010"/>
              <a:gd name="connsiteY3" fmla="*/ 112559 h 1296651"/>
              <a:gd name="connsiteX4" fmla="*/ 1617091 w 1734010"/>
              <a:gd name="connsiteY4" fmla="*/ 281397 h 1296651"/>
              <a:gd name="connsiteX5" fmla="*/ 1609165 w 1734010"/>
              <a:gd name="connsiteY5" fmla="*/ 211047 h 1296651"/>
              <a:gd name="connsiteX6" fmla="*/ 0 w 1734010"/>
              <a:gd name="connsiteY6" fmla="*/ 1296651 h 1296651"/>
              <a:gd name="connsiteX0" fmla="*/ 0 w 1881364"/>
              <a:gd name="connsiteY0" fmla="*/ 1745566 h 1745566"/>
              <a:gd name="connsiteX1" fmla="*/ 1740666 w 1881364"/>
              <a:gd name="connsiteY1" fmla="*/ 70349 h 1745566"/>
              <a:gd name="connsiteX2" fmla="*/ 1732739 w 1881364"/>
              <a:gd name="connsiteY2" fmla="*/ 0 h 1745566"/>
              <a:gd name="connsiteX3" fmla="*/ 1881364 w 1881364"/>
              <a:gd name="connsiteY3" fmla="*/ 112559 h 1745566"/>
              <a:gd name="connsiteX4" fmla="*/ 1764445 w 1881364"/>
              <a:gd name="connsiteY4" fmla="*/ 281397 h 1745566"/>
              <a:gd name="connsiteX5" fmla="*/ 1756519 w 1881364"/>
              <a:gd name="connsiteY5" fmla="*/ 211047 h 1745566"/>
              <a:gd name="connsiteX6" fmla="*/ 0 w 1881364"/>
              <a:gd name="connsiteY6" fmla="*/ 1745566 h 1745566"/>
              <a:gd name="connsiteX0" fmla="*/ 0 w 1755111"/>
              <a:gd name="connsiteY0" fmla="*/ 1829753 h 1829753"/>
              <a:gd name="connsiteX1" fmla="*/ 1614413 w 1755111"/>
              <a:gd name="connsiteY1" fmla="*/ 70349 h 1829753"/>
              <a:gd name="connsiteX2" fmla="*/ 1606486 w 1755111"/>
              <a:gd name="connsiteY2" fmla="*/ 0 h 1829753"/>
              <a:gd name="connsiteX3" fmla="*/ 1755111 w 1755111"/>
              <a:gd name="connsiteY3" fmla="*/ 112559 h 1829753"/>
              <a:gd name="connsiteX4" fmla="*/ 1638192 w 1755111"/>
              <a:gd name="connsiteY4" fmla="*/ 281397 h 1829753"/>
              <a:gd name="connsiteX5" fmla="*/ 1630266 w 1755111"/>
              <a:gd name="connsiteY5" fmla="*/ 211047 h 1829753"/>
              <a:gd name="connsiteX6" fmla="*/ 0 w 1755111"/>
              <a:gd name="connsiteY6" fmla="*/ 1829753 h 1829753"/>
              <a:gd name="connsiteX0" fmla="*/ 0 w 1755111"/>
              <a:gd name="connsiteY0" fmla="*/ 1829753 h 1829753"/>
              <a:gd name="connsiteX1" fmla="*/ 1614413 w 1755111"/>
              <a:gd name="connsiteY1" fmla="*/ 70349 h 1829753"/>
              <a:gd name="connsiteX2" fmla="*/ 1606486 w 1755111"/>
              <a:gd name="connsiteY2" fmla="*/ 0 h 1829753"/>
              <a:gd name="connsiteX3" fmla="*/ 1755111 w 1755111"/>
              <a:gd name="connsiteY3" fmla="*/ 112559 h 1829753"/>
              <a:gd name="connsiteX4" fmla="*/ 1638192 w 1755111"/>
              <a:gd name="connsiteY4" fmla="*/ 281397 h 1829753"/>
              <a:gd name="connsiteX5" fmla="*/ 1630266 w 1755111"/>
              <a:gd name="connsiteY5" fmla="*/ 211047 h 1829753"/>
              <a:gd name="connsiteX6" fmla="*/ 0 w 1755111"/>
              <a:gd name="connsiteY6" fmla="*/ 1829753 h 1829753"/>
              <a:gd name="connsiteX0" fmla="*/ 0 w 1755111"/>
              <a:gd name="connsiteY0" fmla="*/ 1829753 h 1829753"/>
              <a:gd name="connsiteX1" fmla="*/ 1614413 w 1755111"/>
              <a:gd name="connsiteY1" fmla="*/ 70349 h 1829753"/>
              <a:gd name="connsiteX2" fmla="*/ 1606486 w 1755111"/>
              <a:gd name="connsiteY2" fmla="*/ 0 h 1829753"/>
              <a:gd name="connsiteX3" fmla="*/ 1755111 w 1755111"/>
              <a:gd name="connsiteY3" fmla="*/ 112559 h 1829753"/>
              <a:gd name="connsiteX4" fmla="*/ 1638192 w 1755111"/>
              <a:gd name="connsiteY4" fmla="*/ 281397 h 1829753"/>
              <a:gd name="connsiteX5" fmla="*/ 1630266 w 1755111"/>
              <a:gd name="connsiteY5" fmla="*/ 211047 h 1829753"/>
              <a:gd name="connsiteX6" fmla="*/ 0 w 1755111"/>
              <a:gd name="connsiteY6" fmla="*/ 1829753 h 182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5111" h="1829753">
                <a:moveTo>
                  <a:pt x="0" y="1829753"/>
                </a:moveTo>
                <a:cubicBezTo>
                  <a:pt x="309597" y="801985"/>
                  <a:pt x="1159056" y="148515"/>
                  <a:pt x="1614413" y="70349"/>
                </a:cubicBezTo>
                <a:lnTo>
                  <a:pt x="1606486" y="0"/>
                </a:lnTo>
                <a:lnTo>
                  <a:pt x="1755111" y="112559"/>
                </a:lnTo>
                <a:lnTo>
                  <a:pt x="1638192" y="281397"/>
                </a:lnTo>
                <a:lnTo>
                  <a:pt x="1630266" y="211047"/>
                </a:lnTo>
                <a:cubicBezTo>
                  <a:pt x="1219256" y="242314"/>
                  <a:pt x="387751" y="926146"/>
                  <a:pt x="0" y="1829753"/>
                </a:cubicBezTo>
                <a:close/>
              </a:path>
            </a:pathLst>
          </a:custGeom>
          <a:gradFill flip="none" rotWithShape="1">
            <a:gsLst>
              <a:gs pos="0">
                <a:srgbClr val="F79646">
                  <a:lumMod val="50000"/>
                </a:srgbClr>
              </a:gs>
              <a:gs pos="50000">
                <a:srgbClr val="F79646">
                  <a:lumMod val="50000"/>
                  <a:alpha val="40000"/>
                </a:srgbClr>
              </a:gs>
              <a:gs pos="100000">
                <a:srgbClr val="F79646">
                  <a:lumMod val="50000"/>
                  <a:alpha val="0"/>
                </a:srgbClr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/>
        </p:spPr>
      </p:sp>
      <p:sp>
        <p:nvSpPr>
          <p:cNvPr id="102" name=" 3"/>
          <p:cNvSpPr/>
          <p:nvPr/>
        </p:nvSpPr>
        <p:spPr>
          <a:xfrm rot="3555639">
            <a:off x="4770360" y="2632376"/>
            <a:ext cx="1760095" cy="1834950"/>
          </a:xfrm>
          <a:custGeom>
            <a:avLst/>
            <a:gdLst>
              <a:gd name="connsiteX0" fmla="*/ 0 w 988480"/>
              <a:gd name="connsiteY0" fmla="*/ 562793 h 562793"/>
              <a:gd name="connsiteX1" fmla="*/ 847782 w 988480"/>
              <a:gd name="connsiteY1" fmla="*/ 70349 h 562793"/>
              <a:gd name="connsiteX2" fmla="*/ 839855 w 988480"/>
              <a:gd name="connsiteY2" fmla="*/ 0 h 562793"/>
              <a:gd name="connsiteX3" fmla="*/ 988480 w 988480"/>
              <a:gd name="connsiteY3" fmla="*/ 112559 h 562793"/>
              <a:gd name="connsiteX4" fmla="*/ 871561 w 988480"/>
              <a:gd name="connsiteY4" fmla="*/ 281397 h 562793"/>
              <a:gd name="connsiteX5" fmla="*/ 863635 w 988480"/>
              <a:gd name="connsiteY5" fmla="*/ 211047 h 562793"/>
              <a:gd name="connsiteX6" fmla="*/ 0 w 988480"/>
              <a:gd name="connsiteY6" fmla="*/ 562793 h 562793"/>
              <a:gd name="connsiteX0" fmla="*/ 0 w 1068645"/>
              <a:gd name="connsiteY0" fmla="*/ 608081 h 608081"/>
              <a:gd name="connsiteX1" fmla="*/ 927947 w 1068645"/>
              <a:gd name="connsiteY1" fmla="*/ 70349 h 608081"/>
              <a:gd name="connsiteX2" fmla="*/ 920020 w 1068645"/>
              <a:gd name="connsiteY2" fmla="*/ 0 h 608081"/>
              <a:gd name="connsiteX3" fmla="*/ 1068645 w 1068645"/>
              <a:gd name="connsiteY3" fmla="*/ 112559 h 608081"/>
              <a:gd name="connsiteX4" fmla="*/ 951726 w 1068645"/>
              <a:gd name="connsiteY4" fmla="*/ 281397 h 608081"/>
              <a:gd name="connsiteX5" fmla="*/ 943800 w 1068645"/>
              <a:gd name="connsiteY5" fmla="*/ 211047 h 608081"/>
              <a:gd name="connsiteX6" fmla="*/ 0 w 1068645"/>
              <a:gd name="connsiteY6" fmla="*/ 608081 h 608081"/>
              <a:gd name="connsiteX0" fmla="*/ 0 w 1940725"/>
              <a:gd name="connsiteY0" fmla="*/ 1648114 h 1648113"/>
              <a:gd name="connsiteX1" fmla="*/ 1800027 w 1940725"/>
              <a:gd name="connsiteY1" fmla="*/ 70349 h 1648113"/>
              <a:gd name="connsiteX2" fmla="*/ 1792100 w 1940725"/>
              <a:gd name="connsiteY2" fmla="*/ 0 h 1648113"/>
              <a:gd name="connsiteX3" fmla="*/ 1940725 w 1940725"/>
              <a:gd name="connsiteY3" fmla="*/ 112559 h 1648113"/>
              <a:gd name="connsiteX4" fmla="*/ 1823806 w 1940725"/>
              <a:gd name="connsiteY4" fmla="*/ 281397 h 1648113"/>
              <a:gd name="connsiteX5" fmla="*/ 1815880 w 1940725"/>
              <a:gd name="connsiteY5" fmla="*/ 211047 h 1648113"/>
              <a:gd name="connsiteX6" fmla="*/ 0 w 1940725"/>
              <a:gd name="connsiteY6" fmla="*/ 1648114 h 1648113"/>
              <a:gd name="connsiteX0" fmla="*/ 0 w 1940725"/>
              <a:gd name="connsiteY0" fmla="*/ 1648114 h 1648114"/>
              <a:gd name="connsiteX1" fmla="*/ 1800027 w 1940725"/>
              <a:gd name="connsiteY1" fmla="*/ 70349 h 1648114"/>
              <a:gd name="connsiteX2" fmla="*/ 1792100 w 1940725"/>
              <a:gd name="connsiteY2" fmla="*/ 0 h 1648114"/>
              <a:gd name="connsiteX3" fmla="*/ 1940725 w 1940725"/>
              <a:gd name="connsiteY3" fmla="*/ 112559 h 1648114"/>
              <a:gd name="connsiteX4" fmla="*/ 1823806 w 1940725"/>
              <a:gd name="connsiteY4" fmla="*/ 281397 h 1648114"/>
              <a:gd name="connsiteX5" fmla="*/ 1815880 w 1940725"/>
              <a:gd name="connsiteY5" fmla="*/ 211047 h 1648114"/>
              <a:gd name="connsiteX6" fmla="*/ 0 w 1940725"/>
              <a:gd name="connsiteY6" fmla="*/ 1648114 h 1648114"/>
              <a:gd name="connsiteX0" fmla="*/ 0 w 1940725"/>
              <a:gd name="connsiteY0" fmla="*/ 1648114 h 1648114"/>
              <a:gd name="connsiteX1" fmla="*/ 1800027 w 1940725"/>
              <a:gd name="connsiteY1" fmla="*/ 70349 h 1648114"/>
              <a:gd name="connsiteX2" fmla="*/ 1792100 w 1940725"/>
              <a:gd name="connsiteY2" fmla="*/ 0 h 1648114"/>
              <a:gd name="connsiteX3" fmla="*/ 1940725 w 1940725"/>
              <a:gd name="connsiteY3" fmla="*/ 112559 h 1648114"/>
              <a:gd name="connsiteX4" fmla="*/ 1823806 w 1940725"/>
              <a:gd name="connsiteY4" fmla="*/ 281397 h 1648114"/>
              <a:gd name="connsiteX5" fmla="*/ 1815880 w 1940725"/>
              <a:gd name="connsiteY5" fmla="*/ 211047 h 1648114"/>
              <a:gd name="connsiteX6" fmla="*/ 0 w 1940725"/>
              <a:gd name="connsiteY6" fmla="*/ 1648114 h 1648114"/>
              <a:gd name="connsiteX0" fmla="*/ 0 w 1734010"/>
              <a:gd name="connsiteY0" fmla="*/ 1296651 h 1296651"/>
              <a:gd name="connsiteX1" fmla="*/ 1593312 w 1734010"/>
              <a:gd name="connsiteY1" fmla="*/ 70349 h 1296651"/>
              <a:gd name="connsiteX2" fmla="*/ 1585385 w 1734010"/>
              <a:gd name="connsiteY2" fmla="*/ 0 h 1296651"/>
              <a:gd name="connsiteX3" fmla="*/ 1734010 w 1734010"/>
              <a:gd name="connsiteY3" fmla="*/ 112559 h 1296651"/>
              <a:gd name="connsiteX4" fmla="*/ 1617091 w 1734010"/>
              <a:gd name="connsiteY4" fmla="*/ 281397 h 1296651"/>
              <a:gd name="connsiteX5" fmla="*/ 1609165 w 1734010"/>
              <a:gd name="connsiteY5" fmla="*/ 211047 h 1296651"/>
              <a:gd name="connsiteX6" fmla="*/ 0 w 1734010"/>
              <a:gd name="connsiteY6" fmla="*/ 1296651 h 1296651"/>
              <a:gd name="connsiteX0" fmla="*/ 0 w 1734010"/>
              <a:gd name="connsiteY0" fmla="*/ 1296651 h 1296651"/>
              <a:gd name="connsiteX1" fmla="*/ 1593312 w 1734010"/>
              <a:gd name="connsiteY1" fmla="*/ 70349 h 1296651"/>
              <a:gd name="connsiteX2" fmla="*/ 1585385 w 1734010"/>
              <a:gd name="connsiteY2" fmla="*/ 0 h 1296651"/>
              <a:gd name="connsiteX3" fmla="*/ 1734010 w 1734010"/>
              <a:gd name="connsiteY3" fmla="*/ 112559 h 1296651"/>
              <a:gd name="connsiteX4" fmla="*/ 1617091 w 1734010"/>
              <a:gd name="connsiteY4" fmla="*/ 281397 h 1296651"/>
              <a:gd name="connsiteX5" fmla="*/ 1609165 w 1734010"/>
              <a:gd name="connsiteY5" fmla="*/ 211047 h 1296651"/>
              <a:gd name="connsiteX6" fmla="*/ 0 w 1734010"/>
              <a:gd name="connsiteY6" fmla="*/ 1296651 h 1296651"/>
              <a:gd name="connsiteX0" fmla="*/ 0 w 1734010"/>
              <a:gd name="connsiteY0" fmla="*/ 1296651 h 1296651"/>
              <a:gd name="connsiteX1" fmla="*/ 1593312 w 1734010"/>
              <a:gd name="connsiteY1" fmla="*/ 70349 h 1296651"/>
              <a:gd name="connsiteX2" fmla="*/ 1585385 w 1734010"/>
              <a:gd name="connsiteY2" fmla="*/ 0 h 1296651"/>
              <a:gd name="connsiteX3" fmla="*/ 1734010 w 1734010"/>
              <a:gd name="connsiteY3" fmla="*/ 112559 h 1296651"/>
              <a:gd name="connsiteX4" fmla="*/ 1617091 w 1734010"/>
              <a:gd name="connsiteY4" fmla="*/ 281397 h 1296651"/>
              <a:gd name="connsiteX5" fmla="*/ 1609165 w 1734010"/>
              <a:gd name="connsiteY5" fmla="*/ 211047 h 1296651"/>
              <a:gd name="connsiteX6" fmla="*/ 0 w 1734010"/>
              <a:gd name="connsiteY6" fmla="*/ 1296651 h 1296651"/>
              <a:gd name="connsiteX0" fmla="*/ 0 w 1881364"/>
              <a:gd name="connsiteY0" fmla="*/ 1745566 h 1745566"/>
              <a:gd name="connsiteX1" fmla="*/ 1740666 w 1881364"/>
              <a:gd name="connsiteY1" fmla="*/ 70349 h 1745566"/>
              <a:gd name="connsiteX2" fmla="*/ 1732739 w 1881364"/>
              <a:gd name="connsiteY2" fmla="*/ 0 h 1745566"/>
              <a:gd name="connsiteX3" fmla="*/ 1881364 w 1881364"/>
              <a:gd name="connsiteY3" fmla="*/ 112559 h 1745566"/>
              <a:gd name="connsiteX4" fmla="*/ 1764445 w 1881364"/>
              <a:gd name="connsiteY4" fmla="*/ 281397 h 1745566"/>
              <a:gd name="connsiteX5" fmla="*/ 1756519 w 1881364"/>
              <a:gd name="connsiteY5" fmla="*/ 211047 h 1745566"/>
              <a:gd name="connsiteX6" fmla="*/ 0 w 1881364"/>
              <a:gd name="connsiteY6" fmla="*/ 1745566 h 1745566"/>
              <a:gd name="connsiteX0" fmla="*/ 0 w 1755111"/>
              <a:gd name="connsiteY0" fmla="*/ 1829753 h 1829753"/>
              <a:gd name="connsiteX1" fmla="*/ 1614413 w 1755111"/>
              <a:gd name="connsiteY1" fmla="*/ 70349 h 1829753"/>
              <a:gd name="connsiteX2" fmla="*/ 1606486 w 1755111"/>
              <a:gd name="connsiteY2" fmla="*/ 0 h 1829753"/>
              <a:gd name="connsiteX3" fmla="*/ 1755111 w 1755111"/>
              <a:gd name="connsiteY3" fmla="*/ 112559 h 1829753"/>
              <a:gd name="connsiteX4" fmla="*/ 1638192 w 1755111"/>
              <a:gd name="connsiteY4" fmla="*/ 281397 h 1829753"/>
              <a:gd name="connsiteX5" fmla="*/ 1630266 w 1755111"/>
              <a:gd name="connsiteY5" fmla="*/ 211047 h 1829753"/>
              <a:gd name="connsiteX6" fmla="*/ 0 w 1755111"/>
              <a:gd name="connsiteY6" fmla="*/ 1829753 h 1829753"/>
              <a:gd name="connsiteX0" fmla="*/ 0 w 1755111"/>
              <a:gd name="connsiteY0" fmla="*/ 1829753 h 1829753"/>
              <a:gd name="connsiteX1" fmla="*/ 1614413 w 1755111"/>
              <a:gd name="connsiteY1" fmla="*/ 70349 h 1829753"/>
              <a:gd name="connsiteX2" fmla="*/ 1606486 w 1755111"/>
              <a:gd name="connsiteY2" fmla="*/ 0 h 1829753"/>
              <a:gd name="connsiteX3" fmla="*/ 1755111 w 1755111"/>
              <a:gd name="connsiteY3" fmla="*/ 112559 h 1829753"/>
              <a:gd name="connsiteX4" fmla="*/ 1638192 w 1755111"/>
              <a:gd name="connsiteY4" fmla="*/ 281397 h 1829753"/>
              <a:gd name="connsiteX5" fmla="*/ 1630266 w 1755111"/>
              <a:gd name="connsiteY5" fmla="*/ 211047 h 1829753"/>
              <a:gd name="connsiteX6" fmla="*/ 0 w 1755111"/>
              <a:gd name="connsiteY6" fmla="*/ 1829753 h 1829753"/>
              <a:gd name="connsiteX0" fmla="*/ 0 w 1755111"/>
              <a:gd name="connsiteY0" fmla="*/ 1829753 h 1829753"/>
              <a:gd name="connsiteX1" fmla="*/ 1614413 w 1755111"/>
              <a:gd name="connsiteY1" fmla="*/ 70349 h 1829753"/>
              <a:gd name="connsiteX2" fmla="*/ 1606486 w 1755111"/>
              <a:gd name="connsiteY2" fmla="*/ 0 h 1829753"/>
              <a:gd name="connsiteX3" fmla="*/ 1755111 w 1755111"/>
              <a:gd name="connsiteY3" fmla="*/ 112559 h 1829753"/>
              <a:gd name="connsiteX4" fmla="*/ 1638192 w 1755111"/>
              <a:gd name="connsiteY4" fmla="*/ 281397 h 1829753"/>
              <a:gd name="connsiteX5" fmla="*/ 1630266 w 1755111"/>
              <a:gd name="connsiteY5" fmla="*/ 211047 h 1829753"/>
              <a:gd name="connsiteX6" fmla="*/ 0 w 1755111"/>
              <a:gd name="connsiteY6" fmla="*/ 1829753 h 182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5111" h="1829753">
                <a:moveTo>
                  <a:pt x="0" y="1829753"/>
                </a:moveTo>
                <a:cubicBezTo>
                  <a:pt x="309597" y="801985"/>
                  <a:pt x="1159056" y="148515"/>
                  <a:pt x="1614413" y="70349"/>
                </a:cubicBezTo>
                <a:lnTo>
                  <a:pt x="1606486" y="0"/>
                </a:lnTo>
                <a:lnTo>
                  <a:pt x="1755111" y="112559"/>
                </a:lnTo>
                <a:lnTo>
                  <a:pt x="1638192" y="281397"/>
                </a:lnTo>
                <a:lnTo>
                  <a:pt x="1630266" y="211047"/>
                </a:lnTo>
                <a:cubicBezTo>
                  <a:pt x="1219256" y="242314"/>
                  <a:pt x="387751" y="926146"/>
                  <a:pt x="0" y="1829753"/>
                </a:cubicBezTo>
                <a:close/>
              </a:path>
            </a:pathLst>
          </a:custGeom>
          <a:gradFill flip="none" rotWithShape="1">
            <a:gsLst>
              <a:gs pos="0">
                <a:srgbClr val="F79646">
                  <a:lumMod val="50000"/>
                </a:srgbClr>
              </a:gs>
              <a:gs pos="50000">
                <a:srgbClr val="F79646">
                  <a:lumMod val="50000"/>
                  <a:alpha val="40000"/>
                </a:srgbClr>
              </a:gs>
              <a:gs pos="100000">
                <a:srgbClr val="F79646">
                  <a:lumMod val="50000"/>
                  <a:alpha val="0"/>
                </a:srgbClr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/>
        </p:spPr>
      </p:sp>
      <p:sp>
        <p:nvSpPr>
          <p:cNvPr id="42" name="2 Elipse"/>
          <p:cNvSpPr/>
          <p:nvPr/>
        </p:nvSpPr>
        <p:spPr>
          <a:xfrm>
            <a:off x="3755576" y="2492896"/>
            <a:ext cx="1702448" cy="910926"/>
          </a:xfrm>
          <a:prstGeom prst="ellipse">
            <a:avLst/>
          </a:prstGeom>
          <a:solidFill>
            <a:srgbClr val="C08E10"/>
          </a:solidFill>
          <a:ln>
            <a:noFill/>
          </a:ln>
          <a:effectLst>
            <a:softEdge rad="0"/>
          </a:effectLst>
        </p:spPr>
        <p:txBody>
          <a:bodyPr anchor="ctr"/>
          <a:lstStyle/>
          <a:p>
            <a:endParaRPr lang="es-EC"/>
          </a:p>
        </p:txBody>
      </p:sp>
      <p:sp>
        <p:nvSpPr>
          <p:cNvPr id="58" name="4 CuadroTexto"/>
          <p:cNvSpPr txBox="1"/>
          <p:nvPr/>
        </p:nvSpPr>
        <p:spPr bwMode="auto">
          <a:xfrm>
            <a:off x="3779912" y="2757676"/>
            <a:ext cx="1668814" cy="400110"/>
          </a:xfrm>
          <a:prstGeom prst="rect">
            <a:avLst/>
          </a:prstGeom>
          <a:noFill/>
          <a:effectLst>
            <a:outerShdw blurRad="50800" dist="254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E2B200"/>
              </a:buClr>
              <a:buSzPct val="100000"/>
              <a:defRPr/>
            </a:pPr>
            <a:r>
              <a:rPr lang="es-EC" sz="2000" b="1" kern="0" dirty="0">
                <a:ln w="11430">
                  <a:noFill/>
                </a:ln>
                <a:solidFill>
                  <a:prstClr val="white"/>
                </a:solidFill>
                <a:effectLst/>
                <a:latin typeface="Calibri" pitchFamily="34" charset="0"/>
                <a:cs typeface="Times New Roman" pitchFamily="18" charset="0"/>
              </a:rPr>
              <a:t>ESPECÍFICOS</a:t>
            </a:r>
          </a:p>
        </p:txBody>
      </p:sp>
      <p:sp>
        <p:nvSpPr>
          <p:cNvPr id="29" name="28 Rectángulo"/>
          <p:cNvSpPr/>
          <p:nvPr/>
        </p:nvSpPr>
        <p:spPr>
          <a:xfrm>
            <a:off x="2843808" y="-27384"/>
            <a:ext cx="36724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</a:rPr>
              <a:t> OBJETIVOS</a:t>
            </a:r>
            <a:endParaRPr lang="es-ES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8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734631" y="5960534"/>
            <a:ext cx="2255411" cy="63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1 Título"/>
          <p:cNvSpPr txBox="1">
            <a:spLocks/>
          </p:cNvSpPr>
          <p:nvPr/>
        </p:nvSpPr>
        <p:spPr>
          <a:xfrm>
            <a:off x="5095683" y="3573016"/>
            <a:ext cx="3484861" cy="372963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glow rad="50800">
              <a:sysClr val="window" lastClr="FFFFFF">
                <a:alpha val="97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2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C" sz="1600" dirty="0" smtClean="0"/>
              <a:t>ETAPAS DEL COMPOST</a:t>
            </a:r>
            <a:endParaRPr lang="es-EC" sz="1600" dirty="0"/>
          </a:p>
        </p:txBody>
      </p:sp>
      <p:pic>
        <p:nvPicPr>
          <p:cNvPr id="2" name="Picture 2" descr="https://encrypted-tbn3.gstatic.com/images?q=tbn:ANd9GcTmZ_Og8MSCzvPUVw9w78wBCZcmr1Bd1TsthnGNhJLBlagSNq1Q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39" y="1144543"/>
            <a:ext cx="4238658" cy="435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mage.slidesharecdn.com/klase-kompost-090619034843-phpapp02/95/fertilizacion-en-la-agricultura-organica-17-728.jpg?cb=132794516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90" t="23784" r="4323" b="23731"/>
          <a:stretch/>
        </p:blipFill>
        <p:spPr bwMode="auto">
          <a:xfrm>
            <a:off x="5095684" y="1144543"/>
            <a:ext cx="3484861" cy="242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085720" y="4490536"/>
            <a:ext cx="3662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Calibri" panose="020F0502020204030204" pitchFamily="34" charset="0"/>
              </a:rPr>
              <a:t>Patógenos: </a:t>
            </a:r>
            <a:r>
              <a:rPr lang="it-IT" b="1" i="1" dirty="0">
                <a:latin typeface="Calibri" panose="020F0502020204030204" pitchFamily="34" charset="0"/>
              </a:rPr>
              <a:t>E. coli, Shigella </a:t>
            </a:r>
            <a:r>
              <a:rPr lang="it-IT" b="1" dirty="0" smtClean="0">
                <a:latin typeface="Calibri" panose="020F0502020204030204" pitchFamily="34" charset="0"/>
              </a:rPr>
              <a:t>sp</a:t>
            </a:r>
            <a:r>
              <a:rPr lang="it-IT" b="1" i="1" dirty="0" smtClean="0">
                <a:latin typeface="Calibri" panose="020F0502020204030204" pitchFamily="34" charset="0"/>
              </a:rPr>
              <a:t>. </a:t>
            </a:r>
            <a:r>
              <a:rPr lang="it-IT" b="1" dirty="0">
                <a:latin typeface="Calibri" panose="020F0502020204030204" pitchFamily="34" charset="0"/>
              </a:rPr>
              <a:t>y</a:t>
            </a:r>
            <a:r>
              <a:rPr lang="it-IT" b="1" i="1" dirty="0">
                <a:latin typeface="Calibri" panose="020F0502020204030204" pitchFamily="34" charset="0"/>
              </a:rPr>
              <a:t> Salmonella </a:t>
            </a:r>
            <a:r>
              <a:rPr lang="it-IT" b="1" dirty="0" smtClean="0">
                <a:latin typeface="Calibri" panose="020F0502020204030204" pitchFamily="34" charset="0"/>
              </a:rPr>
              <a:t>sp</a:t>
            </a:r>
            <a:r>
              <a:rPr lang="it-IT" b="1" i="1" dirty="0" smtClean="0">
                <a:latin typeface="Calibri" panose="020F0502020204030204" pitchFamily="34" charset="0"/>
              </a:rPr>
              <a:t>.</a:t>
            </a:r>
            <a:r>
              <a:rPr lang="it-IT" b="1" dirty="0" smtClean="0">
                <a:latin typeface="Calibri" panose="020F0502020204030204" pitchFamily="34" charset="0"/>
              </a:rPr>
              <a:t> </a:t>
            </a:r>
            <a:endParaRPr lang="es-EC" b="1" dirty="0">
              <a:latin typeface="Calibri" panose="020F050202020403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804569" y="5651956"/>
            <a:ext cx="2175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Calibri" panose="020F0502020204030204" pitchFamily="34" charset="0"/>
              </a:rPr>
              <a:t>Enfermedades </a:t>
            </a:r>
          </a:p>
        </p:txBody>
      </p:sp>
      <p:sp>
        <p:nvSpPr>
          <p:cNvPr id="8" name="7 Flecha abajo"/>
          <p:cNvSpPr/>
          <p:nvPr/>
        </p:nvSpPr>
        <p:spPr>
          <a:xfrm>
            <a:off x="6636031" y="4027130"/>
            <a:ext cx="465915" cy="46340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Flecha abajo"/>
          <p:cNvSpPr/>
          <p:nvPr/>
        </p:nvSpPr>
        <p:spPr>
          <a:xfrm>
            <a:off x="6636030" y="5197842"/>
            <a:ext cx="465915" cy="463406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CuadroTexto"/>
          <p:cNvSpPr txBox="1"/>
          <p:nvPr/>
        </p:nvSpPr>
        <p:spPr>
          <a:xfrm>
            <a:off x="1225766" y="5661248"/>
            <a:ext cx="2770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Calibri" panose="020F0502020204030204" pitchFamily="34" charset="0"/>
              </a:rPr>
              <a:t>Metales pesados</a:t>
            </a:r>
            <a:endParaRPr lang="es-EC" b="1" dirty="0">
              <a:latin typeface="Calibri" panose="020F0502020204030204" pitchFamily="34" charset="0"/>
            </a:endParaRPr>
          </a:p>
        </p:txBody>
      </p:sp>
      <p:sp>
        <p:nvSpPr>
          <p:cNvPr id="18" name="29 Abrir llave"/>
          <p:cNvSpPr/>
          <p:nvPr/>
        </p:nvSpPr>
        <p:spPr>
          <a:xfrm rot="10800000" flipH="1" flipV="1">
            <a:off x="4603097" y="971070"/>
            <a:ext cx="392107" cy="2799386"/>
          </a:xfrm>
          <a:prstGeom prst="leftBrace">
            <a:avLst>
              <a:gd name="adj1" fmla="val 79046"/>
              <a:gd name="adj2" fmla="val 50082"/>
            </a:avLst>
          </a:prstGeom>
          <a:gradFill flip="none" rotWithShape="1">
            <a:gsLst>
              <a:gs pos="1000">
                <a:sysClr val="windowText" lastClr="000000">
                  <a:alpha val="0"/>
                </a:sysClr>
              </a:gs>
              <a:gs pos="33000">
                <a:sysClr val="windowText" lastClr="000000">
                  <a:lumMod val="100000"/>
                  <a:alpha val="8000"/>
                </a:sysClr>
              </a:gs>
              <a:gs pos="100000">
                <a:sysClr val="windowText" lastClr="000000">
                  <a:alpha val="68000"/>
                </a:sysClr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9" name="29 Abrir llave"/>
          <p:cNvSpPr/>
          <p:nvPr/>
        </p:nvSpPr>
        <p:spPr>
          <a:xfrm rot="16200000" flipH="1">
            <a:off x="2420057" y="3581313"/>
            <a:ext cx="392107" cy="4055794"/>
          </a:xfrm>
          <a:prstGeom prst="leftBrace">
            <a:avLst>
              <a:gd name="adj1" fmla="val 79046"/>
              <a:gd name="adj2" fmla="val 50082"/>
            </a:avLst>
          </a:prstGeom>
          <a:gradFill flip="none" rotWithShape="1">
            <a:gsLst>
              <a:gs pos="1000">
                <a:sysClr val="windowText" lastClr="000000">
                  <a:alpha val="0"/>
                </a:sysClr>
              </a:gs>
              <a:gs pos="33000">
                <a:sysClr val="windowText" lastClr="000000">
                  <a:lumMod val="100000"/>
                  <a:alpha val="8000"/>
                </a:sysClr>
              </a:gs>
              <a:gs pos="100000">
                <a:sysClr val="windowText" lastClr="000000">
                  <a:alpha val="68000"/>
                </a:sysClr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138600" y="116632"/>
            <a:ext cx="4505407" cy="57606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8E10"/>
          </a:solidFill>
          <a:ln>
            <a:noFill/>
          </a:ln>
          <a:effectLst>
            <a:glow rad="50800">
              <a:sysClr val="window" lastClr="FFFFFF">
                <a:alpha val="97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2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C" sz="1600" dirty="0"/>
              <a:t>SEGUIMIENTO DEL PROCESO DEL COMPOST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6734631" y="93721"/>
            <a:ext cx="232068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</a:rPr>
              <a:t> PROBLEMA</a:t>
            </a:r>
            <a:endParaRPr lang="es-ES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51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montanita.com/img/directorio/201205030651ministeriomedioambien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41" y="211035"/>
            <a:ext cx="14287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www.seeklogo.net/wp-content/uploads/2013/03/mapa-del-ecuador-vector-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2" t="6771" r="10956" b="5422"/>
          <a:stretch/>
        </p:blipFill>
        <p:spPr bwMode="auto">
          <a:xfrm>
            <a:off x="241301" y="1104900"/>
            <a:ext cx="5207000" cy="53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9626165"/>
              </p:ext>
            </p:extLst>
          </p:nvPr>
        </p:nvGraphicFramePr>
        <p:xfrm>
          <a:off x="1136134" y="1837958"/>
          <a:ext cx="3435511" cy="2676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Elipse 4"/>
          <p:cNvSpPr/>
          <p:nvPr/>
        </p:nvSpPr>
        <p:spPr>
          <a:xfrm>
            <a:off x="7219714" y="1697502"/>
            <a:ext cx="1147149" cy="137476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C" sz="1400" kern="1200"/>
          </a:p>
        </p:txBody>
      </p:sp>
      <p:pic>
        <p:nvPicPr>
          <p:cNvPr id="5126" name="Picture 6" descr="https://encrypted-tbn2.gstatic.com/images?q=tbn:ANd9GcQB_fC61Wr7eYEHwAaAS4QTppHkoFlOmWjypolo1dLLtGte3qF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91" y="1056602"/>
            <a:ext cx="2406546" cy="18553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microorganismoseficientes.files.wordpress.com/2014/01/2014-01-10_17h15_1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821" y="3431170"/>
            <a:ext cx="2345116" cy="19309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6620821" y="2852936"/>
            <a:ext cx="2483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1600" b="1">
                <a:latin typeface="Calibri" panose="020F0502020204030204" pitchFamily="34" charset="0"/>
              </a:defRPr>
            </a:lvl1pPr>
          </a:lstStyle>
          <a:p>
            <a:r>
              <a:rPr lang="es-EC" dirty="0" smtClean="0"/>
              <a:t>% MATERIAL  INERTE</a:t>
            </a:r>
            <a:endParaRPr lang="es-EC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696993" y="5322694"/>
            <a:ext cx="2483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1600" b="1">
                <a:latin typeface="Calibri" panose="020F0502020204030204" pitchFamily="34" charset="0"/>
              </a:defRPr>
            </a:lvl1pPr>
          </a:lstStyle>
          <a:p>
            <a:r>
              <a:rPr lang="es-EC" dirty="0" smtClean="0"/>
              <a:t>BACTERIAS PATÓGENAS</a:t>
            </a:r>
            <a:endParaRPr lang="es-EC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781085" y="5962865"/>
            <a:ext cx="2255411" cy="63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2000533" y="1211862"/>
            <a:ext cx="2925201" cy="769442"/>
            <a:chOff x="1784509" y="1211862"/>
            <a:chExt cx="2925201" cy="769442"/>
          </a:xfrm>
        </p:grpSpPr>
        <p:sp>
          <p:nvSpPr>
            <p:cNvPr id="3" name="Rectángulo 4"/>
            <p:cNvSpPr/>
            <p:nvPr/>
          </p:nvSpPr>
          <p:spPr>
            <a:xfrm>
              <a:off x="1784509" y="1211863"/>
              <a:ext cx="2304256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tabLst>
                  <a:tab pos="2425700" algn="l"/>
                </a:tabLst>
              </a:pPr>
              <a:r>
                <a:rPr lang="es-ES" sz="44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effectLst>
                    <a:glow rad="76200">
                      <a:schemeClr val="bg1"/>
                    </a:glow>
                  </a:effectLst>
                  <a:latin typeface="Arial Black" panose="020B0A04020102020204" pitchFamily="34" charset="0"/>
                </a:rPr>
                <a:t>PNGI</a:t>
              </a:r>
              <a:endParaRPr lang="es-ES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chemeClr val="bg1"/>
                  </a:glo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1" name="Rectángulo 4"/>
            <p:cNvSpPr/>
            <p:nvPr/>
          </p:nvSpPr>
          <p:spPr>
            <a:xfrm>
              <a:off x="3518619" y="1211862"/>
              <a:ext cx="1191091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tabLst>
                  <a:tab pos="2425700" algn="l"/>
                </a:tabLst>
              </a:pPr>
              <a:r>
                <a:rPr lang="es-ES" sz="4400" b="1" cap="none" spc="0" dirty="0" smtClean="0">
                  <a:ln w="19050">
                    <a:solidFill>
                      <a:schemeClr val="tx1"/>
                    </a:solidFill>
                    <a:prstDash val="solid"/>
                  </a:ln>
                  <a:solidFill>
                    <a:srgbClr val="00B050"/>
                  </a:solidFill>
                  <a:latin typeface="Arial Black" panose="020B0A04020102020204" pitchFamily="34" charset="0"/>
                </a:rPr>
                <a:t>DS</a:t>
              </a:r>
              <a:endParaRPr lang="es-ES" sz="4400" b="1" cap="none" spc="0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5124" name="Picture 4" descr="http://thumbs.dreamstime.com/t/estatua-de-la-justicia-del-mazo-y-de-los-libros-aislados-en-el-fondo-blanco-36113143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5"/>
          <a:stretch/>
        </p:blipFill>
        <p:spPr bwMode="auto">
          <a:xfrm>
            <a:off x="4000500" y="4386937"/>
            <a:ext cx="2267448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3888681" y="5676672"/>
            <a:ext cx="2483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latin typeface="Calibri" panose="020F0502020204030204" pitchFamily="34" charset="0"/>
              </a:rPr>
              <a:t>NO EXISTE NORMATIVA AMBIENTAL ECUATORIANA </a:t>
            </a:r>
            <a:endParaRPr lang="es-EC" sz="1600" b="1" dirty="0">
              <a:latin typeface="Calibri" panose="020F0502020204030204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6084169" y="93721"/>
            <a:ext cx="29711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</a:rPr>
              <a:t> JUSTIFICACIÓN</a:t>
            </a:r>
            <a:endParaRPr lang="es-ES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29 Abrir llave"/>
          <p:cNvSpPr/>
          <p:nvPr/>
        </p:nvSpPr>
        <p:spPr>
          <a:xfrm flipV="1">
            <a:off x="6076799" y="1056602"/>
            <a:ext cx="583434" cy="4676650"/>
          </a:xfrm>
          <a:prstGeom prst="leftBrace">
            <a:avLst>
              <a:gd name="adj1" fmla="val 100753"/>
              <a:gd name="adj2" fmla="val 16391"/>
            </a:avLst>
          </a:prstGeom>
          <a:gradFill flip="none" rotWithShape="1">
            <a:gsLst>
              <a:gs pos="1000">
                <a:schemeClr val="tx1">
                  <a:alpha val="0"/>
                </a:schemeClr>
              </a:gs>
              <a:gs pos="33000">
                <a:schemeClr val="tx1">
                  <a:lumMod val="100000"/>
                  <a:alpha val="8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7552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781085" y="5962865"/>
            <a:ext cx="2255411" cy="63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29 Abrir llave"/>
          <p:cNvSpPr/>
          <p:nvPr/>
        </p:nvSpPr>
        <p:spPr>
          <a:xfrm flipV="1">
            <a:off x="2590841" y="1068192"/>
            <a:ext cx="468991" cy="4713805"/>
          </a:xfrm>
          <a:prstGeom prst="leftBrace">
            <a:avLst>
              <a:gd name="adj1" fmla="val 100753"/>
              <a:gd name="adj2" fmla="val 49793"/>
            </a:avLst>
          </a:prstGeom>
          <a:gradFill flip="none" rotWithShape="1">
            <a:gsLst>
              <a:gs pos="1000">
                <a:schemeClr val="tx1">
                  <a:alpha val="0"/>
                </a:schemeClr>
              </a:gs>
              <a:gs pos="33000">
                <a:schemeClr val="tx1">
                  <a:lumMod val="100000"/>
                  <a:alpha val="8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3088880" y="1583189"/>
            <a:ext cx="2016223" cy="81743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softEdge rad="0"/>
          </a:effectLst>
        </p:spPr>
        <p:txBody>
          <a:bodyPr anchor="ctr"/>
          <a:lstStyle>
            <a:defPPr>
              <a:defRPr lang="es-EC"/>
            </a:defPPr>
            <a:lvl6pPr marL="0" lvl="5" algn="ctr">
              <a:lnSpc>
                <a:spcPct val="90000"/>
              </a:lnSpc>
              <a:defRPr sz="165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>
              <a:lnSpc>
                <a:spcPct val="120000"/>
              </a:lnSpc>
            </a:pPr>
            <a:r>
              <a:rPr lang="es-EC" sz="1600" dirty="0" smtClean="0"/>
              <a:t>PRUEBAS DE CAMPO</a:t>
            </a:r>
            <a:endParaRPr lang="es-EC" sz="1600" dirty="0"/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3059832" y="4175477"/>
            <a:ext cx="2016223" cy="81743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softEdge rad="0"/>
          </a:effectLst>
        </p:spPr>
        <p:txBody>
          <a:bodyPr anchor="ctr"/>
          <a:lstStyle>
            <a:defPPr>
              <a:defRPr lang="es-EC"/>
            </a:defPPr>
            <a:lvl6pPr marL="0" lvl="5" algn="ctr">
              <a:lnSpc>
                <a:spcPct val="90000"/>
              </a:lnSpc>
              <a:defRPr sz="165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>
              <a:lnSpc>
                <a:spcPct val="120000"/>
              </a:lnSpc>
            </a:pPr>
            <a:r>
              <a:rPr lang="es-EC" sz="1600" dirty="0" smtClean="0"/>
              <a:t>PRUEBAS DE LABORATORIO</a:t>
            </a:r>
            <a:endParaRPr lang="es-EC" sz="1600" dirty="0"/>
          </a:p>
        </p:txBody>
      </p:sp>
      <p:sp>
        <p:nvSpPr>
          <p:cNvPr id="24" name="29 Abrir llave"/>
          <p:cNvSpPr/>
          <p:nvPr/>
        </p:nvSpPr>
        <p:spPr>
          <a:xfrm flipV="1">
            <a:off x="5105104" y="1068192"/>
            <a:ext cx="347352" cy="1626064"/>
          </a:xfrm>
          <a:prstGeom prst="leftBrace">
            <a:avLst>
              <a:gd name="adj1" fmla="val 100753"/>
              <a:gd name="adj2" fmla="val 49793"/>
            </a:avLst>
          </a:prstGeom>
          <a:gradFill flip="none" rotWithShape="1">
            <a:gsLst>
              <a:gs pos="1000">
                <a:schemeClr val="tx1">
                  <a:alpha val="0"/>
                </a:schemeClr>
              </a:gs>
              <a:gs pos="33000">
                <a:schemeClr val="tx1">
                  <a:lumMod val="100000"/>
                  <a:alpha val="8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25" name="Redondear rectángulo de esquina diagonal 17"/>
          <p:cNvSpPr/>
          <p:nvPr/>
        </p:nvSpPr>
        <p:spPr>
          <a:xfrm>
            <a:off x="5490555" y="1539169"/>
            <a:ext cx="2577460" cy="824111"/>
          </a:xfrm>
          <a:prstGeom prst="round2DiagRect">
            <a:avLst>
              <a:gd name="adj1" fmla="val 19159"/>
              <a:gd name="adj2" fmla="val 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5" algn="ctr">
              <a:lnSpc>
                <a:spcPct val="110000"/>
              </a:lnSpc>
              <a:spcBef>
                <a:spcPct val="0"/>
              </a:spcBef>
            </a:pPr>
            <a:r>
              <a:rPr lang="es-EC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GAD BAÑOS DE AGUA SANTA - TUNGURAHUA</a:t>
            </a:r>
            <a:endParaRPr lang="es-EC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29 Abrir llave"/>
          <p:cNvSpPr/>
          <p:nvPr/>
        </p:nvSpPr>
        <p:spPr>
          <a:xfrm flipV="1">
            <a:off x="5088745" y="3356991"/>
            <a:ext cx="347352" cy="2425006"/>
          </a:xfrm>
          <a:prstGeom prst="leftBrace">
            <a:avLst>
              <a:gd name="adj1" fmla="val 100753"/>
              <a:gd name="adj2" fmla="val 49793"/>
            </a:avLst>
          </a:prstGeom>
          <a:gradFill flip="none" rotWithShape="1">
            <a:gsLst>
              <a:gs pos="1000">
                <a:schemeClr val="tx1">
                  <a:alpha val="0"/>
                </a:schemeClr>
              </a:gs>
              <a:gs pos="33000">
                <a:schemeClr val="tx1">
                  <a:lumMod val="100000"/>
                  <a:alpha val="8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27" name="Redondear rectángulo de esquina diagonal 17"/>
          <p:cNvSpPr/>
          <p:nvPr/>
        </p:nvSpPr>
        <p:spPr>
          <a:xfrm>
            <a:off x="5474196" y="4371455"/>
            <a:ext cx="2577460" cy="1073769"/>
          </a:xfrm>
          <a:prstGeom prst="round2DiagRect">
            <a:avLst>
              <a:gd name="adj1" fmla="val 19159"/>
              <a:gd name="adj2" fmla="val 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5" algn="ctr">
              <a:lnSpc>
                <a:spcPct val="110000"/>
              </a:lnSpc>
              <a:spcBef>
                <a:spcPct val="0"/>
              </a:spcBef>
            </a:pPr>
            <a:r>
              <a:rPr lang="es-EC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LABORATORIOS DE BIOTECNOLOGÍA MICROBIOLOGÍA-ESPE</a:t>
            </a:r>
            <a:endParaRPr lang="es-EC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Redondear rectángulo de esquina diagonal 17"/>
          <p:cNvSpPr/>
          <p:nvPr/>
        </p:nvSpPr>
        <p:spPr>
          <a:xfrm>
            <a:off x="5500427" y="3573016"/>
            <a:ext cx="2577460" cy="518791"/>
          </a:xfrm>
          <a:prstGeom prst="round2DiagRect">
            <a:avLst>
              <a:gd name="adj1" fmla="val 41607"/>
              <a:gd name="adj2" fmla="val 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5" algn="ctr">
              <a:lnSpc>
                <a:spcPct val="110000"/>
              </a:lnSpc>
              <a:spcBef>
                <a:spcPct val="0"/>
              </a:spcBef>
            </a:pPr>
            <a:r>
              <a:rPr lang="es-EC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AGROCALIDAD</a:t>
            </a:r>
          </a:p>
        </p:txBody>
      </p:sp>
      <p:sp>
        <p:nvSpPr>
          <p:cNvPr id="20" name="2 Elipse"/>
          <p:cNvSpPr/>
          <p:nvPr/>
        </p:nvSpPr>
        <p:spPr>
          <a:xfrm>
            <a:off x="548971" y="2969631"/>
            <a:ext cx="2041870" cy="910926"/>
          </a:xfrm>
          <a:prstGeom prst="ellipse">
            <a:avLst/>
          </a:prstGeom>
          <a:solidFill>
            <a:srgbClr val="C08E10"/>
          </a:solidFill>
          <a:ln>
            <a:noFill/>
          </a:ln>
          <a:effectLst>
            <a:softEdge rad="0"/>
          </a:effectLst>
        </p:spPr>
        <p:txBody>
          <a:bodyPr anchor="ctr"/>
          <a:lstStyle/>
          <a:p>
            <a:endParaRPr lang="es-EC"/>
          </a:p>
        </p:txBody>
      </p:sp>
      <p:sp>
        <p:nvSpPr>
          <p:cNvPr id="21" name="4 CuadroTexto"/>
          <p:cNvSpPr txBox="1"/>
          <p:nvPr/>
        </p:nvSpPr>
        <p:spPr bwMode="auto">
          <a:xfrm>
            <a:off x="589360" y="3209011"/>
            <a:ext cx="2001530" cy="400110"/>
          </a:xfrm>
          <a:prstGeom prst="rect">
            <a:avLst/>
          </a:prstGeom>
          <a:noFill/>
          <a:effectLst>
            <a:outerShdw blurRad="50800" dist="254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>
            <a:defPPr>
              <a:defRPr lang="es-EC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E2B200"/>
              </a:buClr>
              <a:buSzPct val="100000"/>
              <a:defRPr sz="2000" b="1" kern="0">
                <a:ln w="11430">
                  <a:noFill/>
                </a:ln>
                <a:solidFill>
                  <a:prstClr val="white"/>
                </a:solidFill>
                <a:effectLst/>
                <a:latin typeface="Calibri" pitchFamily="34" charset="0"/>
                <a:cs typeface="Times New Roman" pitchFamily="18" charset="0"/>
              </a:defRPr>
            </a:lvl1pPr>
          </a:lstStyle>
          <a:p>
            <a:r>
              <a:rPr lang="es-EC" dirty="0" smtClean="0"/>
              <a:t>INVESTIGACI</a:t>
            </a:r>
            <a:r>
              <a:rPr lang="es-ES" dirty="0" smtClean="0"/>
              <a:t>ÓN</a:t>
            </a:r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129496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2 Elipse"/>
          <p:cNvSpPr/>
          <p:nvPr/>
        </p:nvSpPr>
        <p:spPr>
          <a:xfrm>
            <a:off x="3484804" y="1892476"/>
            <a:ext cx="2169919" cy="2169919"/>
          </a:xfrm>
          <a:prstGeom prst="ellipse">
            <a:avLst/>
          </a:prstGeom>
          <a:solidFill>
            <a:srgbClr val="C08E10"/>
          </a:solidFill>
          <a:ln>
            <a:noFill/>
          </a:ln>
          <a:effectLst>
            <a:softEdge rad="0"/>
          </a:effectLst>
        </p:spPr>
        <p:txBody>
          <a:bodyPr anchor="ctr"/>
          <a:lstStyle/>
          <a:p>
            <a:endParaRPr lang="es-EC"/>
          </a:p>
        </p:txBody>
      </p:sp>
      <p:sp>
        <p:nvSpPr>
          <p:cNvPr id="2" name="1 Título"/>
          <p:cNvSpPr txBox="1">
            <a:spLocks/>
          </p:cNvSpPr>
          <p:nvPr/>
        </p:nvSpPr>
        <p:spPr>
          <a:xfrm>
            <a:off x="0" y="187876"/>
            <a:ext cx="3291395" cy="428791"/>
          </a:xfrm>
          <a:prstGeom prst="round1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38100">
            <a:noFill/>
          </a:ln>
          <a:effectLst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indent="0" algn="ctr">
              <a:lnSpc>
                <a:spcPct val="90000"/>
              </a:lnSpc>
              <a:defRPr sz="14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C" sz="1800" dirty="0"/>
              <a:t>MATERIALES Y  MÉTODOS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512172" y="187876"/>
            <a:ext cx="352748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C"/>
            </a:defPPr>
            <a:lvl1pPr algn="ctr">
              <a:defRPr sz="3200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algn="r"/>
            <a:r>
              <a:rPr lang="es-EC" sz="1600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</a:rPr>
              <a:t>PRUEBAS DE CAMPO </a:t>
            </a:r>
            <a:endParaRPr lang="es-EC" sz="160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2"/>
          <a:stretch/>
        </p:blipFill>
        <p:spPr bwMode="auto">
          <a:xfrm>
            <a:off x="6781085" y="5962865"/>
            <a:ext cx="2255411" cy="63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4 CuadroTexto"/>
          <p:cNvSpPr txBox="1"/>
          <p:nvPr/>
        </p:nvSpPr>
        <p:spPr bwMode="auto">
          <a:xfrm>
            <a:off x="3807922" y="2654269"/>
            <a:ext cx="1523682" cy="646331"/>
          </a:xfrm>
          <a:prstGeom prst="rect">
            <a:avLst/>
          </a:prstGeom>
          <a:noFill/>
          <a:effectLst>
            <a:outerShdw blurRad="50800" dist="254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>
            <a:defPPr>
              <a:defRPr lang="es-EC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E2B200"/>
              </a:buClr>
              <a:buSzPct val="100000"/>
              <a:defRPr sz="2000" b="1" kern="0" spc="300">
                <a:ln w="11430">
                  <a:noFill/>
                </a:ln>
                <a:solidFill>
                  <a:prstClr val="white"/>
                </a:solidFill>
                <a:effectLst/>
                <a:latin typeface="Calibri" pitchFamily="34" charset="0"/>
                <a:cs typeface="Times New Roman" pitchFamily="18" charset="0"/>
              </a:defRPr>
            </a:lvl1pPr>
          </a:lstStyle>
          <a:p>
            <a:r>
              <a:rPr lang="es-EC" sz="3600" i="1" spc="0" dirty="0" smtClean="0"/>
              <a:t>in-situ</a:t>
            </a:r>
            <a:endParaRPr lang="es-EC" sz="3600" i="1" spc="0" dirty="0"/>
          </a:p>
        </p:txBody>
      </p:sp>
      <p:sp>
        <p:nvSpPr>
          <p:cNvPr id="24" name="1 Título"/>
          <p:cNvSpPr txBox="1">
            <a:spLocks/>
          </p:cNvSpPr>
          <p:nvPr/>
        </p:nvSpPr>
        <p:spPr>
          <a:xfrm>
            <a:off x="792472" y="1268760"/>
            <a:ext cx="2483384" cy="1091768"/>
          </a:xfrm>
          <a:prstGeom prst="round2SameRect">
            <a:avLst>
              <a:gd name="adj1" fmla="val 20010"/>
              <a:gd name="adj2" fmla="val 43450"/>
            </a:avLst>
          </a:prstGeom>
          <a:solidFill>
            <a:srgbClr val="749052"/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180975" lvl="5" indent="-180975">
              <a:lnSpc>
                <a:spcPct val="90000"/>
              </a:lnSpc>
              <a:defRPr sz="12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ctr">
              <a:lnSpc>
                <a:spcPct val="90000"/>
              </a:lnSpc>
            </a:pPr>
            <a:r>
              <a:rPr lang="es-EC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EC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PROCESO  DE COMPOSTAJE</a:t>
            </a:r>
            <a:endParaRPr lang="es-EC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1 Título"/>
          <p:cNvSpPr txBox="1">
            <a:spLocks/>
          </p:cNvSpPr>
          <p:nvPr/>
        </p:nvSpPr>
        <p:spPr>
          <a:xfrm>
            <a:off x="5831199" y="1298960"/>
            <a:ext cx="2483384" cy="1091768"/>
          </a:xfrm>
          <a:prstGeom prst="round2SameRect">
            <a:avLst>
              <a:gd name="adj1" fmla="val 20010"/>
              <a:gd name="adj2" fmla="val 43450"/>
            </a:avLst>
          </a:prstGeom>
          <a:solidFill>
            <a:srgbClr val="749052"/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180975" lvl="5" indent="-180975">
              <a:lnSpc>
                <a:spcPct val="90000"/>
              </a:lnSpc>
              <a:defRPr sz="12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ctr">
              <a:lnSpc>
                <a:spcPct val="90000"/>
              </a:lnSpc>
            </a:pPr>
            <a:r>
              <a:rPr lang="es-EC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TOMAR MUESTRAS /MÉTODO ESTANDARIZADO</a:t>
            </a:r>
            <a:endParaRPr lang="es-EC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7" name="1 Título"/>
          <p:cNvSpPr txBox="1">
            <a:spLocks/>
          </p:cNvSpPr>
          <p:nvPr/>
        </p:nvSpPr>
        <p:spPr>
          <a:xfrm>
            <a:off x="3342383" y="4413856"/>
            <a:ext cx="2483384" cy="1319400"/>
          </a:xfrm>
          <a:prstGeom prst="round2SameRect">
            <a:avLst>
              <a:gd name="adj1" fmla="val 20010"/>
              <a:gd name="adj2" fmla="val 43450"/>
            </a:avLst>
          </a:prstGeom>
          <a:solidFill>
            <a:srgbClr val="749052"/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180975" lvl="5" indent="-180975">
              <a:lnSpc>
                <a:spcPct val="90000"/>
              </a:lnSpc>
              <a:defRPr sz="1200" b="1" kern="0" spc="0">
                <a:solidFill>
                  <a:prstClr val="white"/>
                </a:solidFill>
                <a:latin typeface="Calibri" panose="020F0502020204030204" pitchFamily="34" charset="0"/>
              </a:defRPr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ctr">
              <a:lnSpc>
                <a:spcPct val="90000"/>
              </a:lnSpc>
            </a:pPr>
            <a:r>
              <a:rPr lang="es-EC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INFRAESTRUCTURA</a:t>
            </a:r>
            <a:endParaRPr lang="es-EC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s-EC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DEL </a:t>
            </a:r>
            <a:r>
              <a:rPr lang="es-EC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COMPOSTAJE</a:t>
            </a:r>
            <a:endParaRPr lang="es-EC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9" name="28 Forma libre"/>
          <p:cNvSpPr/>
          <p:nvPr/>
        </p:nvSpPr>
        <p:spPr>
          <a:xfrm flipH="1">
            <a:off x="3630214" y="1442976"/>
            <a:ext cx="1879098" cy="371669"/>
          </a:xfrm>
          <a:custGeom>
            <a:avLst/>
            <a:gdLst>
              <a:gd name="connsiteX0" fmla="*/ 0 w 1092200"/>
              <a:gd name="connsiteY0" fmla="*/ 149225 h 155575"/>
              <a:gd name="connsiteX1" fmla="*/ 561975 w 1092200"/>
              <a:gd name="connsiteY1" fmla="*/ 0 h 155575"/>
              <a:gd name="connsiteX2" fmla="*/ 1092200 w 1092200"/>
              <a:gd name="connsiteY2" fmla="*/ 155575 h 155575"/>
              <a:gd name="connsiteX0" fmla="*/ 0 w 1092200"/>
              <a:gd name="connsiteY0" fmla="*/ 149225 h 155575"/>
              <a:gd name="connsiteX1" fmla="*/ 561975 w 1092200"/>
              <a:gd name="connsiteY1" fmla="*/ 0 h 155575"/>
              <a:gd name="connsiteX2" fmla="*/ 1092200 w 1092200"/>
              <a:gd name="connsiteY2" fmla="*/ 155575 h 155575"/>
              <a:gd name="connsiteX0" fmla="*/ 0 w 1092200"/>
              <a:gd name="connsiteY0" fmla="*/ 149225 h 155575"/>
              <a:gd name="connsiteX1" fmla="*/ 561975 w 1092200"/>
              <a:gd name="connsiteY1" fmla="*/ 0 h 155575"/>
              <a:gd name="connsiteX2" fmla="*/ 1092200 w 1092200"/>
              <a:gd name="connsiteY2" fmla="*/ 155575 h 155575"/>
              <a:gd name="connsiteX0" fmla="*/ 0 w 1092200"/>
              <a:gd name="connsiteY0" fmla="*/ 149225 h 155575"/>
              <a:gd name="connsiteX1" fmla="*/ 561975 w 1092200"/>
              <a:gd name="connsiteY1" fmla="*/ 0 h 155575"/>
              <a:gd name="connsiteX2" fmla="*/ 1092200 w 1092200"/>
              <a:gd name="connsiteY2" fmla="*/ 155575 h 155575"/>
              <a:gd name="connsiteX0" fmla="*/ 0 w 1092200"/>
              <a:gd name="connsiteY0" fmla="*/ 149225 h 155575"/>
              <a:gd name="connsiteX1" fmla="*/ 561975 w 1092200"/>
              <a:gd name="connsiteY1" fmla="*/ 0 h 155575"/>
              <a:gd name="connsiteX2" fmla="*/ 1092200 w 1092200"/>
              <a:gd name="connsiteY2" fmla="*/ 155575 h 155575"/>
              <a:gd name="connsiteX0" fmla="*/ 0 w 1092200"/>
              <a:gd name="connsiteY0" fmla="*/ 149225 h 155575"/>
              <a:gd name="connsiteX1" fmla="*/ 561975 w 1092200"/>
              <a:gd name="connsiteY1" fmla="*/ 0 h 155575"/>
              <a:gd name="connsiteX2" fmla="*/ 1092200 w 1092200"/>
              <a:gd name="connsiteY2" fmla="*/ 155575 h 15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2200" h="155575">
                <a:moveTo>
                  <a:pt x="0" y="149225"/>
                </a:moveTo>
                <a:cubicBezTo>
                  <a:pt x="177800" y="42333"/>
                  <a:pt x="355600" y="2117"/>
                  <a:pt x="561975" y="0"/>
                </a:cubicBezTo>
                <a:cubicBezTo>
                  <a:pt x="770467" y="7408"/>
                  <a:pt x="963083" y="78317"/>
                  <a:pt x="1092200" y="155575"/>
                </a:cubicBezTo>
              </a:path>
            </a:pathLst>
          </a:custGeom>
          <a:noFill/>
          <a:ln w="76200">
            <a:solidFill>
              <a:schemeClr val="bg1">
                <a:lumMod val="75000"/>
              </a:schemeClr>
            </a:solidFill>
            <a:headEnd type="stealth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Forma libre"/>
          <p:cNvSpPr/>
          <p:nvPr/>
        </p:nvSpPr>
        <p:spPr>
          <a:xfrm rot="6471004" flipH="1">
            <a:off x="5053049" y="3292893"/>
            <a:ext cx="1879098" cy="371669"/>
          </a:xfrm>
          <a:custGeom>
            <a:avLst/>
            <a:gdLst>
              <a:gd name="connsiteX0" fmla="*/ 0 w 1092200"/>
              <a:gd name="connsiteY0" fmla="*/ 149225 h 155575"/>
              <a:gd name="connsiteX1" fmla="*/ 561975 w 1092200"/>
              <a:gd name="connsiteY1" fmla="*/ 0 h 155575"/>
              <a:gd name="connsiteX2" fmla="*/ 1092200 w 1092200"/>
              <a:gd name="connsiteY2" fmla="*/ 155575 h 155575"/>
              <a:gd name="connsiteX0" fmla="*/ 0 w 1092200"/>
              <a:gd name="connsiteY0" fmla="*/ 149225 h 155575"/>
              <a:gd name="connsiteX1" fmla="*/ 561975 w 1092200"/>
              <a:gd name="connsiteY1" fmla="*/ 0 h 155575"/>
              <a:gd name="connsiteX2" fmla="*/ 1092200 w 1092200"/>
              <a:gd name="connsiteY2" fmla="*/ 155575 h 155575"/>
              <a:gd name="connsiteX0" fmla="*/ 0 w 1092200"/>
              <a:gd name="connsiteY0" fmla="*/ 149225 h 155575"/>
              <a:gd name="connsiteX1" fmla="*/ 561975 w 1092200"/>
              <a:gd name="connsiteY1" fmla="*/ 0 h 155575"/>
              <a:gd name="connsiteX2" fmla="*/ 1092200 w 1092200"/>
              <a:gd name="connsiteY2" fmla="*/ 155575 h 155575"/>
              <a:gd name="connsiteX0" fmla="*/ 0 w 1092200"/>
              <a:gd name="connsiteY0" fmla="*/ 149225 h 155575"/>
              <a:gd name="connsiteX1" fmla="*/ 561975 w 1092200"/>
              <a:gd name="connsiteY1" fmla="*/ 0 h 155575"/>
              <a:gd name="connsiteX2" fmla="*/ 1092200 w 1092200"/>
              <a:gd name="connsiteY2" fmla="*/ 155575 h 155575"/>
              <a:gd name="connsiteX0" fmla="*/ 0 w 1092200"/>
              <a:gd name="connsiteY0" fmla="*/ 149225 h 155575"/>
              <a:gd name="connsiteX1" fmla="*/ 561975 w 1092200"/>
              <a:gd name="connsiteY1" fmla="*/ 0 h 155575"/>
              <a:gd name="connsiteX2" fmla="*/ 1092200 w 1092200"/>
              <a:gd name="connsiteY2" fmla="*/ 155575 h 155575"/>
              <a:gd name="connsiteX0" fmla="*/ 0 w 1092200"/>
              <a:gd name="connsiteY0" fmla="*/ 149225 h 155575"/>
              <a:gd name="connsiteX1" fmla="*/ 561975 w 1092200"/>
              <a:gd name="connsiteY1" fmla="*/ 0 h 155575"/>
              <a:gd name="connsiteX2" fmla="*/ 1092200 w 1092200"/>
              <a:gd name="connsiteY2" fmla="*/ 155575 h 15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2200" h="155575">
                <a:moveTo>
                  <a:pt x="0" y="149225"/>
                </a:moveTo>
                <a:cubicBezTo>
                  <a:pt x="177800" y="42333"/>
                  <a:pt x="355600" y="2117"/>
                  <a:pt x="561975" y="0"/>
                </a:cubicBezTo>
                <a:cubicBezTo>
                  <a:pt x="770467" y="7408"/>
                  <a:pt x="963083" y="78317"/>
                  <a:pt x="1092200" y="155575"/>
                </a:cubicBezTo>
              </a:path>
            </a:pathLst>
          </a:custGeom>
          <a:noFill/>
          <a:ln w="76200">
            <a:solidFill>
              <a:schemeClr val="bg1">
                <a:lumMod val="75000"/>
              </a:schemeClr>
            </a:solidFill>
            <a:headEnd type="stealth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Forma libre"/>
          <p:cNvSpPr/>
          <p:nvPr/>
        </p:nvSpPr>
        <p:spPr>
          <a:xfrm rot="15213596" flipH="1">
            <a:off x="2197220" y="3288420"/>
            <a:ext cx="1879098" cy="371669"/>
          </a:xfrm>
          <a:custGeom>
            <a:avLst/>
            <a:gdLst>
              <a:gd name="connsiteX0" fmla="*/ 0 w 1092200"/>
              <a:gd name="connsiteY0" fmla="*/ 149225 h 155575"/>
              <a:gd name="connsiteX1" fmla="*/ 561975 w 1092200"/>
              <a:gd name="connsiteY1" fmla="*/ 0 h 155575"/>
              <a:gd name="connsiteX2" fmla="*/ 1092200 w 1092200"/>
              <a:gd name="connsiteY2" fmla="*/ 155575 h 155575"/>
              <a:gd name="connsiteX0" fmla="*/ 0 w 1092200"/>
              <a:gd name="connsiteY0" fmla="*/ 149225 h 155575"/>
              <a:gd name="connsiteX1" fmla="*/ 561975 w 1092200"/>
              <a:gd name="connsiteY1" fmla="*/ 0 h 155575"/>
              <a:gd name="connsiteX2" fmla="*/ 1092200 w 1092200"/>
              <a:gd name="connsiteY2" fmla="*/ 155575 h 155575"/>
              <a:gd name="connsiteX0" fmla="*/ 0 w 1092200"/>
              <a:gd name="connsiteY0" fmla="*/ 149225 h 155575"/>
              <a:gd name="connsiteX1" fmla="*/ 561975 w 1092200"/>
              <a:gd name="connsiteY1" fmla="*/ 0 h 155575"/>
              <a:gd name="connsiteX2" fmla="*/ 1092200 w 1092200"/>
              <a:gd name="connsiteY2" fmla="*/ 155575 h 155575"/>
              <a:gd name="connsiteX0" fmla="*/ 0 w 1092200"/>
              <a:gd name="connsiteY0" fmla="*/ 149225 h 155575"/>
              <a:gd name="connsiteX1" fmla="*/ 561975 w 1092200"/>
              <a:gd name="connsiteY1" fmla="*/ 0 h 155575"/>
              <a:gd name="connsiteX2" fmla="*/ 1092200 w 1092200"/>
              <a:gd name="connsiteY2" fmla="*/ 155575 h 155575"/>
              <a:gd name="connsiteX0" fmla="*/ 0 w 1092200"/>
              <a:gd name="connsiteY0" fmla="*/ 149225 h 155575"/>
              <a:gd name="connsiteX1" fmla="*/ 561975 w 1092200"/>
              <a:gd name="connsiteY1" fmla="*/ 0 h 155575"/>
              <a:gd name="connsiteX2" fmla="*/ 1092200 w 1092200"/>
              <a:gd name="connsiteY2" fmla="*/ 155575 h 155575"/>
              <a:gd name="connsiteX0" fmla="*/ 0 w 1092200"/>
              <a:gd name="connsiteY0" fmla="*/ 149225 h 155575"/>
              <a:gd name="connsiteX1" fmla="*/ 561975 w 1092200"/>
              <a:gd name="connsiteY1" fmla="*/ 0 h 155575"/>
              <a:gd name="connsiteX2" fmla="*/ 1092200 w 1092200"/>
              <a:gd name="connsiteY2" fmla="*/ 155575 h 15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2200" h="155575">
                <a:moveTo>
                  <a:pt x="0" y="149225"/>
                </a:moveTo>
                <a:cubicBezTo>
                  <a:pt x="177800" y="42333"/>
                  <a:pt x="355600" y="2117"/>
                  <a:pt x="561975" y="0"/>
                </a:cubicBezTo>
                <a:cubicBezTo>
                  <a:pt x="770467" y="7408"/>
                  <a:pt x="963083" y="78317"/>
                  <a:pt x="1092200" y="155575"/>
                </a:cubicBezTo>
              </a:path>
            </a:pathLst>
          </a:custGeom>
          <a:noFill/>
          <a:ln w="76200">
            <a:solidFill>
              <a:schemeClr val="bg1">
                <a:lumMod val="75000"/>
              </a:schemeClr>
            </a:solidFill>
            <a:headEnd type="stealth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611559" y="6381328"/>
            <a:ext cx="2525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(Ekinci,2004)</a:t>
            </a:r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2555776" y="63813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(Miyatake,2006)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3159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2726</TotalTime>
  <Words>1642</Words>
  <Application>Microsoft Office PowerPoint</Application>
  <PresentationFormat>Presentación en pantalla (4:3)</PresentationFormat>
  <Paragraphs>530</Paragraphs>
  <Slides>32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4" baseType="lpstr">
      <vt:lpstr>ESPE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Andres Sebastian Pazmiño Orozco</dc:creator>
  <cp:lastModifiedBy>doct148</cp:lastModifiedBy>
  <cp:revision>243</cp:revision>
  <dcterms:created xsi:type="dcterms:W3CDTF">2015-04-24T00:37:25Z</dcterms:created>
  <dcterms:modified xsi:type="dcterms:W3CDTF">2016-02-25T20:17:01Z</dcterms:modified>
</cp:coreProperties>
</file>