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56" r:id="rId2"/>
    <p:sldId id="276" r:id="rId3"/>
    <p:sldId id="282" r:id="rId4"/>
    <p:sldId id="283" r:id="rId5"/>
    <p:sldId id="284" r:id="rId6"/>
    <p:sldId id="285" r:id="rId7"/>
    <p:sldId id="286" r:id="rId8"/>
    <p:sldId id="289" r:id="rId9"/>
    <p:sldId id="277" r:id="rId10"/>
    <p:sldId id="290" r:id="rId11"/>
    <p:sldId id="288" r:id="rId12"/>
    <p:sldId id="280" r:id="rId13"/>
    <p:sldId id="281" r:id="rId14"/>
    <p:sldId id="278" r:id="rId15"/>
    <p:sldId id="279" r:id="rId16"/>
    <p:sldId id="260" r:id="rId17"/>
    <p:sldId id="261" r:id="rId18"/>
    <p:sldId id="302" r:id="rId19"/>
    <p:sldId id="303" r:id="rId20"/>
    <p:sldId id="304" r:id="rId21"/>
    <p:sldId id="305" r:id="rId22"/>
    <p:sldId id="292" r:id="rId23"/>
    <p:sldId id="291" r:id="rId24"/>
    <p:sldId id="309" r:id="rId25"/>
    <p:sldId id="306" r:id="rId26"/>
    <p:sldId id="307" r:id="rId27"/>
    <p:sldId id="308" r:id="rId28"/>
    <p:sldId id="264" r:id="rId29"/>
    <p:sldId id="265" r:id="rId30"/>
    <p:sldId id="266" r:id="rId31"/>
    <p:sldId id="269" r:id="rId32"/>
    <p:sldId id="270" r:id="rId33"/>
    <p:sldId id="271" r:id="rId34"/>
    <p:sldId id="272" r:id="rId35"/>
    <p:sldId id="267" r:id="rId36"/>
    <p:sldId id="268" r:id="rId37"/>
    <p:sldId id="273" r:id="rId38"/>
    <p:sldId id="274" r:id="rId39"/>
    <p:sldId id="295" r:id="rId40"/>
    <p:sldId id="299" r:id="rId41"/>
    <p:sldId id="300" r:id="rId42"/>
    <p:sldId id="301" r:id="rId43"/>
    <p:sldId id="262" r:id="rId44"/>
    <p:sldId id="293" r:id="rId45"/>
    <p:sldId id="263" r:id="rId46"/>
    <p:sldId id="294" r:id="rId4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2" autoAdjust="0"/>
  </p:normalViewPr>
  <p:slideViewPr>
    <p:cSldViewPr snapToGrid="0" snapToObjects="1">
      <p:cViewPr>
        <p:scale>
          <a:sx n="60" d="100"/>
          <a:sy n="60" d="100"/>
        </p:scale>
        <p:origin x="-1428" y="-3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48"/>
    </p:cViewPr>
  </p:sorterViewPr>
  <p:notesViewPr>
    <p:cSldViewPr snapToGrid="0" snapToObjects="1">
      <p:cViewPr varScale="1">
        <p:scale>
          <a:sx n="59" d="100"/>
          <a:sy n="59" d="100"/>
        </p:scale>
        <p:origin x="-249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cky\Desktop\BASE%20LEGAL-TESIS\Tabulaci&#243;n%20de%20Pregunt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acky\Desktop\BASE%20LEGAL-TESIS\Tabulaci&#243;n%20de%20Pregunt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cky\Desktop\BASE%20LEGAL-TESIS\Tabulaci&#243;n%20de%20Pregunt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acky\Desktop\BASE%20LEGAL-TESIS\Tabulaci&#243;n%20de%20Pregunt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itchFamily="18" charset="0"/>
                <a:cs typeface="Times New Roman" pitchFamily="18" charset="0"/>
              </a:defRPr>
            </a:pPr>
            <a:r>
              <a:rPr lang="es-EC">
                <a:latin typeface="Times New Roman" pitchFamily="18" charset="0"/>
                <a:cs typeface="Times New Roman" pitchFamily="18" charset="0"/>
              </a:rPr>
              <a:t>Pregunta 2</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0"/>
            <c:showSerName val="0"/>
            <c:showPercent val="1"/>
            <c:showBubbleSize val="0"/>
            <c:showLeaderLines val="1"/>
          </c:dLbls>
          <c:cat>
            <c:strRef>
              <c:f>ALUMNOS!$D$14:$D$18</c:f>
              <c:strCache>
                <c:ptCount val="5"/>
                <c:pt idx="0">
                  <c:v>Nada satisfecho</c:v>
                </c:pt>
                <c:pt idx="1">
                  <c:v>Poco satisfecho</c:v>
                </c:pt>
                <c:pt idx="2">
                  <c:v>Satisfecho</c:v>
                </c:pt>
                <c:pt idx="3">
                  <c:v>Muy Satisfecho</c:v>
                </c:pt>
                <c:pt idx="4">
                  <c:v>Totalmente Satisfecho</c:v>
                </c:pt>
              </c:strCache>
            </c:strRef>
          </c:cat>
          <c:val>
            <c:numRef>
              <c:f>ALUMNOS!$E$14:$E$18</c:f>
              <c:numCache>
                <c:formatCode>General</c:formatCode>
                <c:ptCount val="5"/>
                <c:pt idx="0">
                  <c:v>18</c:v>
                </c:pt>
                <c:pt idx="1">
                  <c:v>179</c:v>
                </c:pt>
                <c:pt idx="2">
                  <c:v>151</c:v>
                </c:pt>
                <c:pt idx="3">
                  <c:v>24</c:v>
                </c:pt>
                <c:pt idx="4">
                  <c:v>0</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a:latin typeface="Times New Roman" pitchFamily="18" charset="0"/>
              <a:cs typeface="Times New Roman" pitchFamily="18" charset="0"/>
            </a:defRPr>
          </a:pPr>
          <a:endParaRPr lang="es-EC"/>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itchFamily="18" charset="0"/>
                <a:cs typeface="Times New Roman" pitchFamily="18" charset="0"/>
              </a:defRPr>
            </a:pPr>
            <a:r>
              <a:rPr lang="es-EC">
                <a:latin typeface="Times New Roman" pitchFamily="18" charset="0"/>
                <a:cs typeface="Times New Roman" pitchFamily="18" charset="0"/>
              </a:rPr>
              <a:t>Pregunta 4</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0"/>
            <c:showSerName val="0"/>
            <c:showPercent val="1"/>
            <c:showBubbleSize val="0"/>
            <c:showLeaderLines val="1"/>
          </c:dLbls>
          <c:cat>
            <c:strRef>
              <c:f>ALUMNOS!$D$38:$D$42</c:f>
              <c:strCache>
                <c:ptCount val="5"/>
                <c:pt idx="0">
                  <c:v>Nunca</c:v>
                </c:pt>
                <c:pt idx="1">
                  <c:v>A veces</c:v>
                </c:pt>
                <c:pt idx="2">
                  <c:v>Normalmente</c:v>
                </c:pt>
                <c:pt idx="3">
                  <c:v>Casi Siempre</c:v>
                </c:pt>
                <c:pt idx="4">
                  <c:v>Siempre</c:v>
                </c:pt>
              </c:strCache>
            </c:strRef>
          </c:cat>
          <c:val>
            <c:numRef>
              <c:f>ALUMNOS!$E$38:$E$42</c:f>
              <c:numCache>
                <c:formatCode>General</c:formatCode>
                <c:ptCount val="5"/>
                <c:pt idx="0">
                  <c:v>31</c:v>
                </c:pt>
                <c:pt idx="1">
                  <c:v>224</c:v>
                </c:pt>
                <c:pt idx="2">
                  <c:v>89</c:v>
                </c:pt>
                <c:pt idx="3">
                  <c:v>20</c:v>
                </c:pt>
                <c:pt idx="4">
                  <c:v>8</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a:latin typeface="Times New Roman" pitchFamily="18" charset="0"/>
              <a:cs typeface="Times New Roman" pitchFamily="18" charset="0"/>
            </a:defRPr>
          </a:pPr>
          <a:endParaRPr lang="es-EC"/>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itchFamily="18" charset="0"/>
                <a:cs typeface="Times New Roman" pitchFamily="18" charset="0"/>
              </a:defRPr>
            </a:pPr>
            <a:r>
              <a:rPr lang="es-EC">
                <a:latin typeface="Times New Roman" pitchFamily="18" charset="0"/>
                <a:cs typeface="Times New Roman" pitchFamily="18" charset="0"/>
              </a:rPr>
              <a:t>Pregunta 21</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0"/>
            <c:showSerName val="0"/>
            <c:showPercent val="1"/>
            <c:showBubbleSize val="0"/>
            <c:showLeaderLines val="1"/>
          </c:dLbls>
          <c:cat>
            <c:strRef>
              <c:f>ALUMNOS!$D$257:$D$261</c:f>
              <c:strCache>
                <c:ptCount val="5"/>
                <c:pt idx="0">
                  <c:v>Nada Satisfecho</c:v>
                </c:pt>
                <c:pt idx="1">
                  <c:v>Poco Satisfecho</c:v>
                </c:pt>
                <c:pt idx="2">
                  <c:v>Satisfecho</c:v>
                </c:pt>
                <c:pt idx="3">
                  <c:v>Muy Satisfecho</c:v>
                </c:pt>
                <c:pt idx="4">
                  <c:v>Totalmente Satisfecho</c:v>
                </c:pt>
              </c:strCache>
            </c:strRef>
          </c:cat>
          <c:val>
            <c:numRef>
              <c:f>ALUMNOS!$E$257:$E$261</c:f>
              <c:numCache>
                <c:formatCode>General</c:formatCode>
                <c:ptCount val="5"/>
                <c:pt idx="0">
                  <c:v>110</c:v>
                </c:pt>
                <c:pt idx="1">
                  <c:v>173</c:v>
                </c:pt>
                <c:pt idx="2">
                  <c:v>73</c:v>
                </c:pt>
                <c:pt idx="3">
                  <c:v>16</c:v>
                </c:pt>
                <c:pt idx="4">
                  <c:v>0</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a:latin typeface="Times New Roman" pitchFamily="18" charset="0"/>
              <a:cs typeface="Times New Roman" pitchFamily="18" charset="0"/>
            </a:defRPr>
          </a:pPr>
          <a:endParaRPr lang="es-EC"/>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itchFamily="18" charset="0"/>
                <a:cs typeface="Times New Roman" pitchFamily="18" charset="0"/>
              </a:defRPr>
            </a:pPr>
            <a:r>
              <a:rPr lang="es-EC">
                <a:latin typeface="Times New Roman" pitchFamily="18" charset="0"/>
                <a:cs typeface="Times New Roman" pitchFamily="18" charset="0"/>
              </a:rPr>
              <a:t>Pregunta 17</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0"/>
            <c:showSerName val="0"/>
            <c:showPercent val="1"/>
            <c:showBubbleSize val="0"/>
            <c:showLeaderLines val="1"/>
          </c:dLbls>
          <c:cat>
            <c:strRef>
              <c:f>ALUMNOS!$D$196:$D$200</c:f>
              <c:strCache>
                <c:ptCount val="5"/>
                <c:pt idx="0">
                  <c:v>Nada Satisfecho</c:v>
                </c:pt>
                <c:pt idx="1">
                  <c:v>Poco Satisfecho</c:v>
                </c:pt>
                <c:pt idx="2">
                  <c:v>Satisfecho</c:v>
                </c:pt>
                <c:pt idx="3">
                  <c:v>Muy Satisfecho</c:v>
                </c:pt>
                <c:pt idx="4">
                  <c:v>Totalmente Satisfecho</c:v>
                </c:pt>
              </c:strCache>
            </c:strRef>
          </c:cat>
          <c:val>
            <c:numRef>
              <c:f>ALUMNOS!$E$196:$E$200</c:f>
              <c:numCache>
                <c:formatCode>General</c:formatCode>
                <c:ptCount val="5"/>
                <c:pt idx="0">
                  <c:v>81</c:v>
                </c:pt>
                <c:pt idx="1">
                  <c:v>145</c:v>
                </c:pt>
                <c:pt idx="2">
                  <c:v>134</c:v>
                </c:pt>
                <c:pt idx="3">
                  <c:v>12</c:v>
                </c:pt>
                <c:pt idx="4">
                  <c:v>0</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a:latin typeface="Times New Roman" pitchFamily="18" charset="0"/>
              <a:cs typeface="Times New Roman" pitchFamily="18" charset="0"/>
            </a:defRPr>
          </a:pPr>
          <a:endParaRPr lang="es-EC"/>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83EB1E-6F3C-4092-B212-26318732400C}" type="datetimeFigureOut">
              <a:rPr lang="es-EC" smtClean="0"/>
              <a:t>18/05/2015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1D373-F02E-4A6D-930A-9121B984D5A6}" type="slidenum">
              <a:rPr lang="es-EC" smtClean="0"/>
              <a:t>‹Nº›</a:t>
            </a:fld>
            <a:endParaRPr lang="es-EC"/>
          </a:p>
        </p:txBody>
      </p:sp>
    </p:spTree>
    <p:extLst>
      <p:ext uri="{BB962C8B-B14F-4D97-AF65-F5344CB8AC3E}">
        <p14:creationId xmlns:p14="http://schemas.microsoft.com/office/powerpoint/2010/main" val="91333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8171D373-F02E-4A6D-930A-9121B984D5A6}" type="slidenum">
              <a:rPr lang="es-EC" smtClean="0"/>
              <a:t>43</a:t>
            </a:fld>
            <a:endParaRPr lang="es-EC"/>
          </a:p>
        </p:txBody>
      </p:sp>
    </p:spTree>
    <p:extLst>
      <p:ext uri="{BB962C8B-B14F-4D97-AF65-F5344CB8AC3E}">
        <p14:creationId xmlns:p14="http://schemas.microsoft.com/office/powerpoint/2010/main" val="2764470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0F95CC98-DA16-CD4C-87DA-79098B268517}" type="datetimeFigureOut">
              <a:rPr lang="es-ES" smtClean="0"/>
              <a:t>18/05/2015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DFDD02-780F-3F44-A229-BE8D78CF4E48}" type="slidenum">
              <a:rPr lang="es-ES" smtClean="0"/>
              <a:t>‹Nº›</a:t>
            </a:fld>
            <a:endParaRPr lang="es-E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0F95CC98-DA16-CD4C-87DA-79098B268517}" type="datetimeFigureOut">
              <a:rPr lang="es-ES" smtClean="0"/>
              <a:t>18/05/2015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2DFDD02-780F-3F44-A229-BE8D78CF4E48}"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5CC98-DA16-CD4C-87DA-79098B268517}" type="datetimeFigureOut">
              <a:rPr lang="es-ES" smtClean="0"/>
              <a:t>18/05/2015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2DFDD02-780F-3F44-A229-BE8D78CF4E48}"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s-ES_tradnl" smtClean="0"/>
              <a:t>Clic para editar título</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0F95CC98-DA16-CD4C-87DA-79098B268517}" type="datetimeFigureOut">
              <a:rPr lang="es-ES" smtClean="0"/>
              <a:t>18/05/2015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2DFDD02-780F-3F44-A229-BE8D78CF4E48}" type="slidenum">
              <a:rPr lang="es-ES" smtClean="0"/>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95CC98-DA16-CD4C-87DA-79098B268517}" type="datetimeFigureOut">
              <a:rPr lang="es-ES" smtClean="0"/>
              <a:t>18/05/2015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2DFDD02-780F-3F44-A229-BE8D78CF4E48}" type="slidenum">
              <a:rPr lang="es-ES" smtClean="0"/>
              <a:t>‹Nº›</a:t>
            </a:fld>
            <a:endParaRPr lang="es-E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s-ES_tradnl" smtClean="0"/>
              <a:t>Clic para editar título</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s-ES_tradnl" smtClean="0"/>
              <a:t>Clic para editar título</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0F95CC98-DA16-CD4C-87DA-79098B268517}" type="datetimeFigureOut">
              <a:rPr lang="es-ES" smtClean="0"/>
              <a:t>18/05/2015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DFDD02-780F-3F44-A229-BE8D78CF4E48}" type="slidenum">
              <a:rPr lang="es-ES" smtClean="0"/>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0F95CC98-DA16-CD4C-87DA-79098B268517}" type="datetimeFigureOut">
              <a:rPr lang="es-ES" smtClean="0"/>
              <a:t>18/05/2015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DFDD02-780F-3F44-A229-BE8D78CF4E48}"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0F95CC98-DA16-CD4C-87DA-79098B268517}" type="datetimeFigureOut">
              <a:rPr lang="es-ES" smtClean="0"/>
              <a:t>18/05/2015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DFDD02-780F-3F44-A229-BE8D78CF4E48}"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0F95CC98-DA16-CD4C-87DA-79098B268517}" type="datetimeFigureOut">
              <a:rPr lang="es-ES" smtClean="0"/>
              <a:t>18/05/2015</a:t>
            </a:fld>
            <a:endParaRPr lang="es-E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s-E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82DFDD02-780F-3F44-A229-BE8D78CF4E48}" type="slidenum">
              <a:rPr lang="es-ES" smtClean="0"/>
              <a:t>‹Nº›</a:t>
            </a:fld>
            <a:endParaRPr lang="es-E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s-ES_tradnl" smtClean="0"/>
              <a:t>Clic para editar título</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s-ES_tradnl" smtClean="0"/>
              <a:t>Arrastre la imagen al marcador de posición o haga clic en el icono para agregar</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s-ES_tradnl" smtClean="0"/>
              <a:t>Clic para editar título</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0F95CC98-DA16-CD4C-87DA-79098B268517}" type="datetimeFigureOut">
              <a:rPr lang="es-ES" smtClean="0"/>
              <a:t>18/05/2015</a:t>
            </a:fld>
            <a:endParaRPr lang="es-E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s-E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82DFDD02-780F-3F44-A229-BE8D78CF4E48}"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0F95CC98-DA16-CD4C-87DA-79098B268517}" type="datetimeFigureOut">
              <a:rPr lang="es-ES" smtClean="0"/>
              <a:t>18/05/2015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2DFDD02-780F-3F44-A229-BE8D78CF4E48}"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0F95CC98-DA16-CD4C-87DA-79098B268517}" type="datetimeFigureOut">
              <a:rPr lang="es-ES" smtClean="0"/>
              <a:t>18/05/2015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2DFDD02-780F-3F44-A229-BE8D78CF4E48}"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0F95CC98-DA16-CD4C-87DA-79098B268517}" type="datetimeFigureOut">
              <a:rPr lang="es-ES" smtClean="0"/>
              <a:t>18/05/2015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2DFDD02-780F-3F44-A229-BE8D78CF4E48}" type="slidenum">
              <a:rPr lang="es-ES" smtClean="0"/>
              <a:t>‹Nº›</a:t>
            </a:fld>
            <a:endParaRPr lang="es-E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0F95CC98-DA16-CD4C-87DA-79098B268517}" type="datetimeFigureOut">
              <a:rPr lang="es-ES" smtClean="0"/>
              <a:t>18/05/2015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2DFDD02-780F-3F44-A229-BE8D78CF4E48}" type="slidenum">
              <a:rPr lang="es-ES" smtClean="0"/>
              <a:t>‹Nº›</a:t>
            </a:fld>
            <a:endParaRPr lang="es-E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0F95CC98-DA16-CD4C-87DA-79098B268517}" type="datetimeFigureOut">
              <a:rPr lang="es-ES" smtClean="0"/>
              <a:t>18/05/2015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2DFDD02-780F-3F44-A229-BE8D78CF4E48}" type="slidenum">
              <a:rPr lang="es-ES" smtClean="0"/>
              <a:t>‹Nº›</a:t>
            </a:fld>
            <a:endParaRPr lang="es-E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0F95CC98-DA16-CD4C-87DA-79098B268517}" type="datetimeFigureOut">
              <a:rPr lang="es-ES" smtClean="0"/>
              <a:t>18/05/2015</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82DFDD02-780F-3F44-A229-BE8D78CF4E48}"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Desktop/DESARROLLO%20DE%20LA%20EVALUACI&#211;N.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triz%20de%20cumplimiento.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09569" y="2629547"/>
            <a:ext cx="5724862" cy="1846961"/>
          </a:xfrm>
        </p:spPr>
        <p:txBody>
          <a:bodyPr/>
          <a:lstStyle/>
          <a:p>
            <a:r>
              <a:rPr lang="es-ES_tradnl" sz="2400" b="1" dirty="0">
                <a:effectLst/>
              </a:rPr>
              <a:t>“EVALUACIÓN TÉCNICA INFORMÁTICA DE LA ENTREGA, SERVICIO Y SOPORTE DE LA UNIVERSIDAD DE LAS FUERZAS ARMADAS ESPE SEDE MATRIZ</a:t>
            </a:r>
            <a:r>
              <a:rPr lang="es-ES_tradnl" sz="2400" b="1" dirty="0" smtClean="0">
                <a:effectLst/>
              </a:rPr>
              <a:t>”</a:t>
            </a:r>
            <a:endParaRPr lang="es-ES" sz="2400" dirty="0"/>
          </a:p>
        </p:txBody>
      </p:sp>
      <p:sp>
        <p:nvSpPr>
          <p:cNvPr id="3" name="Subtítulo 2"/>
          <p:cNvSpPr>
            <a:spLocks noGrp="1"/>
          </p:cNvSpPr>
          <p:nvPr>
            <p:ph type="subTitle" idx="1"/>
          </p:nvPr>
        </p:nvSpPr>
        <p:spPr>
          <a:xfrm>
            <a:off x="4841874" y="5690669"/>
            <a:ext cx="4164181" cy="1007200"/>
          </a:xfrm>
        </p:spPr>
        <p:txBody>
          <a:bodyPr>
            <a:normAutofit/>
          </a:bodyPr>
          <a:lstStyle/>
          <a:p>
            <a:r>
              <a:rPr lang="es-ES" sz="2400" dirty="0" smtClean="0">
                <a:solidFill>
                  <a:schemeClr val="bg1"/>
                </a:solidFill>
              </a:rPr>
              <a:t>Ing. Fernanda Becerra</a:t>
            </a:r>
          </a:p>
          <a:p>
            <a:r>
              <a:rPr lang="es-ES" sz="2400" dirty="0" smtClean="0">
                <a:solidFill>
                  <a:schemeClr val="bg1"/>
                </a:solidFill>
              </a:rPr>
              <a:t>Ing. Henry León</a:t>
            </a:r>
            <a:endParaRPr lang="es-ES" sz="2400" dirty="0">
              <a:solidFill>
                <a:schemeClr val="bg1"/>
              </a:solidFill>
            </a:endParaRPr>
          </a:p>
        </p:txBody>
      </p:sp>
      <p:pic>
        <p:nvPicPr>
          <p:cNvPr id="4" name="officeArt object" descr="LOGO PRINCIPAL NUEVO"/>
          <p:cNvPicPr/>
          <p:nvPr/>
        </p:nvPicPr>
        <p:blipFill>
          <a:blip r:embed="rId2">
            <a:extLst/>
          </a:blip>
          <a:stretch>
            <a:fillRect/>
          </a:stretch>
        </p:blipFill>
        <p:spPr>
          <a:xfrm>
            <a:off x="1820694" y="852664"/>
            <a:ext cx="5391150" cy="1390650"/>
          </a:xfrm>
          <a:prstGeom prst="rect">
            <a:avLst/>
          </a:prstGeom>
          <a:ln w="12700" cap="flat">
            <a:noFill/>
            <a:miter lim="400000"/>
          </a:ln>
          <a:effectLst/>
        </p:spPr>
      </p:pic>
    </p:spTree>
    <p:extLst>
      <p:ext uri="{BB962C8B-B14F-4D97-AF65-F5344CB8AC3E}">
        <p14:creationId xmlns:p14="http://schemas.microsoft.com/office/powerpoint/2010/main" val="491407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b="1" dirty="0" smtClean="0"/>
              <a:t>Evolución de COBIT</a:t>
            </a:r>
            <a:endParaRPr lang="es-EC" sz="3200" b="1" dirty="0"/>
          </a:p>
        </p:txBody>
      </p:sp>
      <p:sp>
        <p:nvSpPr>
          <p:cNvPr id="3" name="2 Marcador de contenido"/>
          <p:cNvSpPr>
            <a:spLocks noGrp="1"/>
          </p:cNvSpPr>
          <p:nvPr>
            <p:ph idx="1"/>
          </p:nvPr>
        </p:nvSpPr>
        <p:spPr/>
        <p:txBody>
          <a:bodyPr/>
          <a:lstStyle/>
          <a:p>
            <a:endParaRPr lang="es-EC"/>
          </a:p>
        </p:txBody>
      </p:sp>
      <p:pic>
        <p:nvPicPr>
          <p:cNvPr id="4" name="3 Imagen"/>
          <p:cNvPicPr/>
          <p:nvPr/>
        </p:nvPicPr>
        <p:blipFill>
          <a:blip r:embed="rId2" cstate="print"/>
          <a:srcRect l="37022" t="34630" r="11218" b="17894"/>
          <a:stretch>
            <a:fillRect/>
          </a:stretch>
        </p:blipFill>
        <p:spPr bwMode="auto">
          <a:xfrm>
            <a:off x="1797269" y="1986455"/>
            <a:ext cx="6069724" cy="3783724"/>
          </a:xfrm>
          <a:prstGeom prst="rect">
            <a:avLst/>
          </a:prstGeom>
          <a:noFill/>
          <a:ln w="9525">
            <a:noFill/>
            <a:miter lim="800000"/>
            <a:headEnd/>
            <a:tailEnd/>
          </a:ln>
        </p:spPr>
      </p:pic>
    </p:spTree>
    <p:extLst>
      <p:ext uri="{BB962C8B-B14F-4D97-AF65-F5344CB8AC3E}">
        <p14:creationId xmlns:p14="http://schemas.microsoft.com/office/powerpoint/2010/main" val="3379300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dirty="0" smtClean="0"/>
              <a:t>COBIT </a:t>
            </a:r>
            <a:r>
              <a:rPr lang="es-ES" dirty="0"/>
              <a:t>5 incorpora las ideas más recientes en las técnicas de gobierno y gestión de la empresa, y proporciona principios globalmente aceptados, prácticas, herramientas analíticas y modelos para ayudar a aumentar la </a:t>
            </a:r>
            <a:r>
              <a:rPr lang="es-ES" dirty="0" smtClean="0"/>
              <a:t>confianza, </a:t>
            </a:r>
            <a:r>
              <a:rPr lang="es-ES" dirty="0"/>
              <a:t>y el valor de los sistemas de información. </a:t>
            </a:r>
            <a:endParaRPr lang="es-ES" dirty="0">
              <a:latin typeface="Times New Roman"/>
              <a:cs typeface="Times New Roman"/>
            </a:endParaRPr>
          </a:p>
          <a:p>
            <a:pPr algn="just"/>
            <a:r>
              <a:rPr lang="es-ES" dirty="0" smtClean="0"/>
              <a:t>Integra marcos </a:t>
            </a:r>
            <a:r>
              <a:rPr lang="es-ES" dirty="0"/>
              <a:t>importantes, normas y recursos, incluyendo Val de ISACA TI y </a:t>
            </a:r>
            <a:r>
              <a:rPr lang="es-ES" dirty="0" err="1"/>
              <a:t>Risk</a:t>
            </a:r>
            <a:r>
              <a:rPr lang="es-ES" dirty="0"/>
              <a:t> IT, Tecnología de la Información Biblioteca de Infraestructura (ITIL®) y las normas relacionadas de la Organización Internacional de Normalización (ISO). </a:t>
            </a:r>
            <a:endParaRPr lang="es-EC" dirty="0"/>
          </a:p>
          <a:p>
            <a:pPr algn="just"/>
            <a:endParaRPr lang="es-EC" b="1" dirty="0"/>
          </a:p>
        </p:txBody>
      </p:sp>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pic>
        <p:nvPicPr>
          <p:cNvPr id="7" name="6 Imagen"/>
          <p:cNvPicPr/>
          <p:nvPr/>
        </p:nvPicPr>
        <p:blipFill rotWithShape="1">
          <a:blip r:embed="rId3"/>
          <a:srcRect l="44839" t="38044" r="25777" b="43478"/>
          <a:stretch/>
        </p:blipFill>
        <p:spPr bwMode="auto">
          <a:xfrm>
            <a:off x="3353951" y="525849"/>
            <a:ext cx="2431996" cy="92170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12983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  Principios </a:t>
            </a:r>
            <a:r>
              <a:rPr lang="es-ES" sz="3200" dirty="0"/>
              <a:t>de COBIT 5</a:t>
            </a:r>
            <a:endParaRPr lang="es-EC" sz="3200" dirty="0"/>
          </a:p>
        </p:txBody>
      </p:sp>
      <p:sp>
        <p:nvSpPr>
          <p:cNvPr id="3" name="2 Marcador de contenido"/>
          <p:cNvSpPr>
            <a:spLocks noGrp="1"/>
          </p:cNvSpPr>
          <p:nvPr>
            <p:ph idx="1"/>
          </p:nvPr>
        </p:nvSpPr>
        <p:spPr/>
        <p:txBody>
          <a:bodyPr/>
          <a:lstStyle/>
          <a:p>
            <a:endParaRPr lang="es-EC"/>
          </a:p>
        </p:txBody>
      </p:sp>
      <p:pic>
        <p:nvPicPr>
          <p:cNvPr id="4" name="Marcador de contenido 3" descr="Captura de pantalla 2015-05-17 a las 15.45.00.png"/>
          <p:cNvPicPr>
            <a:picLocks noChangeAspect="1"/>
          </p:cNvPicPr>
          <p:nvPr/>
        </p:nvPicPr>
        <p:blipFill rotWithShape="1">
          <a:blip r:embed="rId2">
            <a:extLst>
              <a:ext uri="{28A0092B-C50C-407E-A947-70E740481C1C}">
                <a14:useLocalDpi xmlns:a14="http://schemas.microsoft.com/office/drawing/2010/main" val="0"/>
              </a:ext>
            </a:extLst>
          </a:blip>
          <a:srcRect l="28106" t="18092" r="23732" b="13580"/>
          <a:stretch/>
        </p:blipFill>
        <p:spPr>
          <a:xfrm>
            <a:off x="2571713" y="1718441"/>
            <a:ext cx="4345587" cy="3853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Imagen" descr="Descripción: 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2788471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  </a:t>
            </a:r>
            <a:br>
              <a:rPr lang="es-ES" sz="3200" dirty="0" smtClean="0"/>
            </a:br>
            <a:r>
              <a:rPr lang="es-ES" sz="3200" dirty="0" smtClean="0"/>
              <a:t>Habilitadores de </a:t>
            </a:r>
            <a:r>
              <a:rPr lang="es-ES" sz="3200" dirty="0"/>
              <a:t>COBIT 5</a:t>
            </a:r>
            <a:endParaRPr lang="es-EC" sz="3200" dirty="0"/>
          </a:p>
        </p:txBody>
      </p:sp>
      <p:sp>
        <p:nvSpPr>
          <p:cNvPr id="3" name="2 Marcador de contenido"/>
          <p:cNvSpPr>
            <a:spLocks noGrp="1"/>
          </p:cNvSpPr>
          <p:nvPr>
            <p:ph idx="1"/>
          </p:nvPr>
        </p:nvSpPr>
        <p:spPr/>
        <p:txBody>
          <a:bodyPr/>
          <a:lstStyle/>
          <a:p>
            <a:endParaRPr lang="es-EC" dirty="0"/>
          </a:p>
        </p:txBody>
      </p:sp>
      <p:pic>
        <p:nvPicPr>
          <p:cNvPr id="5" name="4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pic>
        <p:nvPicPr>
          <p:cNvPr id="31" name="30 Imagen"/>
          <p:cNvPicPr/>
          <p:nvPr/>
        </p:nvPicPr>
        <p:blipFill rotWithShape="1">
          <a:blip r:embed="rId3"/>
          <a:srcRect l="46028" t="42120" r="18984" b="19837"/>
          <a:stretch/>
        </p:blipFill>
        <p:spPr bwMode="auto">
          <a:xfrm>
            <a:off x="1439506" y="1784787"/>
            <a:ext cx="6742797" cy="4373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2743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7426" y="443753"/>
            <a:ext cx="7691719" cy="1143000"/>
          </a:xfrm>
        </p:spPr>
        <p:txBody>
          <a:bodyPr/>
          <a:lstStyle/>
          <a:p>
            <a:r>
              <a:rPr lang="es-EC" sz="3200" dirty="0" smtClean="0"/>
              <a:t>Familia de Productos COBIT 5</a:t>
            </a:r>
            <a:endParaRPr lang="es-EC" sz="3200" dirty="0"/>
          </a:p>
        </p:txBody>
      </p:sp>
      <p:sp>
        <p:nvSpPr>
          <p:cNvPr id="3" name="2 Marcador de contenido"/>
          <p:cNvSpPr>
            <a:spLocks noGrp="1"/>
          </p:cNvSpPr>
          <p:nvPr>
            <p:ph idx="1"/>
          </p:nvPr>
        </p:nvSpPr>
        <p:spPr/>
        <p:txBody>
          <a:bodyPr/>
          <a:lstStyle/>
          <a:p>
            <a:endParaRPr lang="es-EC"/>
          </a:p>
        </p:txBody>
      </p:sp>
      <p:pic>
        <p:nvPicPr>
          <p:cNvPr id="5" name="4 Imagen"/>
          <p:cNvPicPr/>
          <p:nvPr/>
        </p:nvPicPr>
        <p:blipFill rotWithShape="1">
          <a:blip r:embed="rId2"/>
          <a:srcRect l="15563" t="24373" r="25973" b="38279"/>
          <a:stretch/>
        </p:blipFill>
        <p:spPr bwMode="auto">
          <a:xfrm>
            <a:off x="977462" y="1939158"/>
            <a:ext cx="7440398" cy="3468415"/>
          </a:xfrm>
          <a:prstGeom prst="rect">
            <a:avLst/>
          </a:prstGeom>
          <a:ln>
            <a:noFill/>
          </a:ln>
          <a:extLst>
            <a:ext uri="{53640926-AAD7-44D8-BBD7-CCE9431645EC}">
              <a14:shadowObscured xmlns:a14="http://schemas.microsoft.com/office/drawing/2010/main"/>
            </a:ext>
          </a:extLst>
        </p:spPr>
      </p:pic>
      <p:pic>
        <p:nvPicPr>
          <p:cNvPr id="6" name="5 Imagen" descr="Descripción: 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1710829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141" y="799531"/>
            <a:ext cx="7691719" cy="658448"/>
          </a:xfrm>
        </p:spPr>
        <p:txBody>
          <a:bodyPr/>
          <a:lstStyle/>
          <a:p>
            <a:r>
              <a:rPr lang="es-EC" sz="3200" dirty="0" smtClean="0"/>
              <a:t>Cascada de Metas COBIT 5</a:t>
            </a:r>
            <a:endParaRPr lang="es-EC" sz="3200" dirty="0"/>
          </a:p>
        </p:txBody>
      </p:sp>
      <p:sp>
        <p:nvSpPr>
          <p:cNvPr id="3" name="2 Marcador de contenido"/>
          <p:cNvSpPr>
            <a:spLocks noGrp="1"/>
          </p:cNvSpPr>
          <p:nvPr>
            <p:ph idx="1"/>
          </p:nvPr>
        </p:nvSpPr>
        <p:spPr/>
        <p:txBody>
          <a:bodyPr/>
          <a:lstStyle/>
          <a:p>
            <a:endParaRPr lang="es-EC" dirty="0"/>
          </a:p>
        </p:txBody>
      </p:sp>
      <p:pic>
        <p:nvPicPr>
          <p:cNvPr id="5" name="4 Imagen"/>
          <p:cNvPicPr/>
          <p:nvPr/>
        </p:nvPicPr>
        <p:blipFill rotWithShape="1">
          <a:blip r:embed="rId2"/>
          <a:srcRect l="20382" t="18466" r="35969" b="25000"/>
          <a:stretch/>
        </p:blipFill>
        <p:spPr bwMode="auto">
          <a:xfrm>
            <a:off x="1340068" y="1586752"/>
            <a:ext cx="6936827" cy="4955937"/>
          </a:xfrm>
          <a:prstGeom prst="rect">
            <a:avLst/>
          </a:prstGeom>
          <a:ln>
            <a:noFill/>
          </a:ln>
          <a:extLst>
            <a:ext uri="{53640926-AAD7-44D8-BBD7-CCE9431645EC}">
              <a14:shadowObscured xmlns:a14="http://schemas.microsoft.com/office/drawing/2010/main"/>
            </a:ext>
          </a:extLst>
        </p:spPr>
      </p:pic>
      <p:pic>
        <p:nvPicPr>
          <p:cNvPr id="6" name="5 Imagen" descr="Descripción: 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3121833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6141" y="646055"/>
            <a:ext cx="7691719" cy="962028"/>
          </a:xfrm>
        </p:spPr>
        <p:txBody>
          <a:bodyPr/>
          <a:lstStyle/>
          <a:p>
            <a:r>
              <a:rPr lang="es-ES" sz="2000" b="1" dirty="0" smtClean="0"/>
              <a:t>Áreas </a:t>
            </a:r>
            <a:r>
              <a:rPr lang="es-ES" sz="2000" b="1" dirty="0" smtClean="0"/>
              <a:t>Clave de Gobierno y Gestión de COBIT</a:t>
            </a:r>
            <a:r>
              <a:rPr lang="es-ES" sz="2000" b="1" dirty="0" smtClean="0"/>
              <a:t> </a:t>
            </a:r>
            <a:r>
              <a:rPr lang="es-ES" sz="2000" b="1" dirty="0"/>
              <a:t>5</a:t>
            </a:r>
          </a:p>
        </p:txBody>
      </p:sp>
      <p:pic>
        <p:nvPicPr>
          <p:cNvPr id="4" name="Marcador de contenido 3" descr="Captura de pantalla 2015-05-17 a las 18.27.2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3432" t="25682" r="13753" b="14085"/>
          <a:stretch/>
        </p:blipFill>
        <p:spPr>
          <a:xfrm>
            <a:off x="1261241" y="1363386"/>
            <a:ext cx="6621518" cy="3423975"/>
          </a:xfrm>
          <a:ln w="3175">
            <a:solidFill>
              <a:schemeClr val="tx1"/>
            </a:solidFill>
          </a:ln>
        </p:spPr>
      </p:pic>
      <p:pic>
        <p:nvPicPr>
          <p:cNvPr id="5" name="4 Imagen" descr="Descripción: 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
        <p:nvSpPr>
          <p:cNvPr id="3" name="2 Rectángulo"/>
          <p:cNvSpPr/>
          <p:nvPr/>
        </p:nvSpPr>
        <p:spPr>
          <a:xfrm>
            <a:off x="584251" y="4918841"/>
            <a:ext cx="8086783" cy="1828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1600" b="1" dirty="0">
                <a:solidFill>
                  <a:schemeClr val="tx1"/>
                </a:solidFill>
                <a:latin typeface="Times New Roman" pitchFamily="18" charset="0"/>
                <a:cs typeface="Times New Roman" pitchFamily="18" charset="0"/>
              </a:rPr>
              <a:t>Procesos de </a:t>
            </a:r>
            <a:r>
              <a:rPr lang="es-EC" sz="1600" b="1" dirty="0" smtClean="0">
                <a:solidFill>
                  <a:schemeClr val="tx1"/>
                </a:solidFill>
                <a:latin typeface="Times New Roman" pitchFamily="18" charset="0"/>
                <a:cs typeface="Times New Roman" pitchFamily="18" charset="0"/>
              </a:rPr>
              <a:t>Gobierno</a:t>
            </a:r>
            <a:r>
              <a:rPr lang="es-EC" sz="1600" dirty="0" smtClean="0">
                <a:solidFill>
                  <a:schemeClr val="tx1"/>
                </a:solidFill>
                <a:latin typeface="Times New Roman" pitchFamily="18" charset="0"/>
                <a:cs typeface="Times New Roman" pitchFamily="18" charset="0"/>
              </a:rPr>
              <a:t>: Tratan  los </a:t>
            </a:r>
            <a:r>
              <a:rPr lang="es-EC" sz="1600" dirty="0">
                <a:solidFill>
                  <a:schemeClr val="tx1"/>
                </a:solidFill>
                <a:latin typeface="Times New Roman" pitchFamily="18" charset="0"/>
                <a:cs typeface="Times New Roman" pitchFamily="18" charset="0"/>
              </a:rPr>
              <a:t>objetivos de gobierno de las partes </a:t>
            </a:r>
            <a:r>
              <a:rPr lang="es-EC" sz="1600" dirty="0" smtClean="0">
                <a:solidFill>
                  <a:schemeClr val="tx1"/>
                </a:solidFill>
                <a:latin typeface="Times New Roman" pitchFamily="18" charset="0"/>
                <a:cs typeface="Times New Roman" pitchFamily="18" charset="0"/>
              </a:rPr>
              <a:t>interesadas (entrega </a:t>
            </a:r>
            <a:r>
              <a:rPr lang="es-EC" sz="1600" dirty="0">
                <a:solidFill>
                  <a:schemeClr val="tx1"/>
                </a:solidFill>
                <a:latin typeface="Times New Roman" pitchFamily="18" charset="0"/>
                <a:cs typeface="Times New Roman" pitchFamily="18" charset="0"/>
              </a:rPr>
              <a:t>de valor, optimización del riesgo y de recursos </a:t>
            </a:r>
            <a:r>
              <a:rPr lang="es-EC" sz="1600" dirty="0" smtClean="0">
                <a:solidFill>
                  <a:schemeClr val="tx1"/>
                </a:solidFill>
                <a:latin typeface="Times New Roman" pitchFamily="18" charset="0"/>
                <a:cs typeface="Times New Roman" pitchFamily="18" charset="0"/>
              </a:rPr>
              <a:t>, </a:t>
            </a:r>
            <a:r>
              <a:rPr lang="es-EC" sz="1600" dirty="0">
                <a:solidFill>
                  <a:schemeClr val="tx1"/>
                </a:solidFill>
                <a:latin typeface="Times New Roman" pitchFamily="18" charset="0"/>
                <a:cs typeface="Times New Roman" pitchFamily="18" charset="0"/>
              </a:rPr>
              <a:t>e incluye prácticas y actividades orientadas a </a:t>
            </a:r>
            <a:r>
              <a:rPr lang="es-EC" sz="1600" dirty="0" smtClean="0">
                <a:solidFill>
                  <a:schemeClr val="tx1"/>
                </a:solidFill>
                <a:latin typeface="Times New Roman" pitchFamily="18" charset="0"/>
                <a:cs typeface="Times New Roman" pitchFamily="18" charset="0"/>
              </a:rPr>
              <a:t>evaluar opciones </a:t>
            </a:r>
            <a:r>
              <a:rPr lang="es-EC" sz="1600" dirty="0">
                <a:solidFill>
                  <a:schemeClr val="tx1"/>
                </a:solidFill>
                <a:latin typeface="Times New Roman" pitchFamily="18" charset="0"/>
                <a:cs typeface="Times New Roman" pitchFamily="18" charset="0"/>
              </a:rPr>
              <a:t>estratégicas, proporcionando la dirección de TI y supervisando la </a:t>
            </a:r>
            <a:r>
              <a:rPr lang="es-EC" sz="1600" dirty="0" smtClean="0">
                <a:solidFill>
                  <a:schemeClr val="tx1"/>
                </a:solidFill>
                <a:latin typeface="Times New Roman" pitchFamily="18" charset="0"/>
                <a:cs typeface="Times New Roman" pitchFamily="18" charset="0"/>
              </a:rPr>
              <a:t>salida). </a:t>
            </a:r>
            <a:r>
              <a:rPr lang="es-EC" sz="1600" b="1" dirty="0">
                <a:solidFill>
                  <a:schemeClr val="tx1"/>
                </a:solidFill>
                <a:latin typeface="Times New Roman" pitchFamily="18" charset="0"/>
                <a:cs typeface="Times New Roman" pitchFamily="18" charset="0"/>
              </a:rPr>
              <a:t>Procesos de </a:t>
            </a:r>
            <a:r>
              <a:rPr lang="es-EC" sz="1600" b="1" dirty="0" smtClean="0">
                <a:solidFill>
                  <a:schemeClr val="tx1"/>
                </a:solidFill>
                <a:latin typeface="Times New Roman" pitchFamily="18" charset="0"/>
                <a:cs typeface="Times New Roman" pitchFamily="18" charset="0"/>
              </a:rPr>
              <a:t>Gestión</a:t>
            </a:r>
            <a:r>
              <a:rPr lang="es-EC" sz="1600" dirty="0" smtClean="0">
                <a:solidFill>
                  <a:schemeClr val="tx1"/>
                </a:solidFill>
                <a:latin typeface="Times New Roman" pitchFamily="18" charset="0"/>
                <a:cs typeface="Times New Roman" pitchFamily="18" charset="0"/>
              </a:rPr>
              <a:t>: Las </a:t>
            </a:r>
            <a:r>
              <a:rPr lang="es-EC" sz="1600" dirty="0">
                <a:solidFill>
                  <a:schemeClr val="tx1"/>
                </a:solidFill>
                <a:latin typeface="Times New Roman" pitchFamily="18" charset="0"/>
                <a:cs typeface="Times New Roman" pitchFamily="18" charset="0"/>
              </a:rPr>
              <a:t>prácticas </a:t>
            </a:r>
            <a:r>
              <a:rPr lang="es-EC" sz="1600" dirty="0" smtClean="0">
                <a:solidFill>
                  <a:schemeClr val="tx1"/>
                </a:solidFill>
                <a:latin typeface="Times New Roman" pitchFamily="18" charset="0"/>
                <a:cs typeface="Times New Roman" pitchFamily="18" charset="0"/>
              </a:rPr>
              <a:t>y actividades </a:t>
            </a:r>
            <a:r>
              <a:rPr lang="es-EC" sz="1600" dirty="0">
                <a:solidFill>
                  <a:schemeClr val="tx1"/>
                </a:solidFill>
                <a:latin typeface="Times New Roman" pitchFamily="18" charset="0"/>
                <a:cs typeface="Times New Roman" pitchFamily="18" charset="0"/>
              </a:rPr>
              <a:t>de los procesos de gestión cubren las áreas de responsabilidad de PBRM de TI de la empresa y tienen </a:t>
            </a:r>
            <a:r>
              <a:rPr lang="es-EC" sz="1600" dirty="0" smtClean="0">
                <a:solidFill>
                  <a:schemeClr val="tx1"/>
                </a:solidFill>
                <a:latin typeface="Times New Roman" pitchFamily="18" charset="0"/>
                <a:cs typeface="Times New Roman" pitchFamily="18" charset="0"/>
              </a:rPr>
              <a:t>que </a:t>
            </a:r>
            <a:r>
              <a:rPr lang="pt-BR" sz="1600" dirty="0" smtClean="0">
                <a:solidFill>
                  <a:schemeClr val="tx1"/>
                </a:solidFill>
                <a:latin typeface="Times New Roman" pitchFamily="18" charset="0"/>
                <a:cs typeface="Times New Roman" pitchFamily="18" charset="0"/>
              </a:rPr>
              <a:t>proporcionar </a:t>
            </a:r>
            <a:r>
              <a:rPr lang="pt-BR" sz="1600" dirty="0">
                <a:solidFill>
                  <a:schemeClr val="tx1"/>
                </a:solidFill>
                <a:latin typeface="Times New Roman" pitchFamily="18" charset="0"/>
                <a:cs typeface="Times New Roman" pitchFamily="18" charset="0"/>
              </a:rPr>
              <a:t>cobertura de TI extremo a extremo.</a:t>
            </a:r>
            <a:endParaRPr lang="es-EC" sz="1600" dirty="0" smtClean="0">
              <a:solidFill>
                <a:schemeClr val="tx1"/>
              </a:solidFill>
              <a:latin typeface="Times New Roman" pitchFamily="18" charset="0"/>
              <a:cs typeface="Times New Roman" pitchFamily="18" charset="0"/>
            </a:endParaRPr>
          </a:p>
          <a:p>
            <a:endParaRPr lang="es-EC"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81002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400" dirty="0" smtClean="0"/>
              <a:t/>
            </a:r>
            <a:br>
              <a:rPr lang="es-ES" sz="2400" dirty="0" smtClean="0"/>
            </a:br>
            <a:r>
              <a:rPr lang="es-ES" sz="2400" b="1" dirty="0" smtClean="0"/>
              <a:t>37 </a:t>
            </a:r>
            <a:r>
              <a:rPr lang="es-ES" sz="2400" b="1" dirty="0"/>
              <a:t>P</a:t>
            </a:r>
            <a:r>
              <a:rPr lang="es-ES" sz="2400" b="1" dirty="0" smtClean="0"/>
              <a:t>rocesos </a:t>
            </a:r>
            <a:r>
              <a:rPr lang="es-ES" sz="2400" b="1" dirty="0"/>
              <a:t>de </a:t>
            </a:r>
            <a:r>
              <a:rPr lang="es-ES" sz="2400" b="1" dirty="0" smtClean="0"/>
              <a:t>Gobierno </a:t>
            </a:r>
            <a:r>
              <a:rPr lang="es-ES" sz="2400" b="1" dirty="0"/>
              <a:t>y </a:t>
            </a:r>
            <a:r>
              <a:rPr lang="es-ES" sz="2400" b="1" dirty="0" smtClean="0"/>
              <a:t>Gestión </a:t>
            </a:r>
            <a:r>
              <a:rPr lang="es-ES" sz="2400" b="1" dirty="0"/>
              <a:t>de COBIT 5.</a:t>
            </a:r>
          </a:p>
        </p:txBody>
      </p:sp>
      <p:pic>
        <p:nvPicPr>
          <p:cNvPr id="4" name="Marcador de contenido 3" descr="Captura de pantalla 2015-05-17 a las 18.40.3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1790" t="18139" r="17339" b="8039"/>
          <a:stretch/>
        </p:blipFill>
        <p:spPr>
          <a:xfrm>
            <a:off x="1315849" y="1517248"/>
            <a:ext cx="6625144" cy="5022638"/>
          </a:xfrm>
        </p:spPr>
      </p:pic>
      <p:pic>
        <p:nvPicPr>
          <p:cNvPr id="5" name="4 Imagen" descr="Descripción: 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4088978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400" dirty="0" smtClean="0"/>
              <a:t/>
            </a:r>
            <a:br>
              <a:rPr lang="es-ES" sz="2400" dirty="0" smtClean="0"/>
            </a:br>
            <a:r>
              <a:rPr lang="es-ES" sz="2400" b="1" dirty="0" smtClean="0"/>
              <a:t>Objetivos Estratégicos de la ESPE</a:t>
            </a:r>
            <a:r>
              <a:rPr lang="es-ES" sz="2400" b="1" dirty="0" smtClean="0"/>
              <a:t>.</a:t>
            </a:r>
            <a:endParaRPr lang="es-ES" sz="2400" b="1" dirty="0"/>
          </a:p>
        </p:txBody>
      </p:sp>
      <p:pic>
        <p:nvPicPr>
          <p:cNvPr id="5" name="4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
        <p:nvSpPr>
          <p:cNvPr id="3" name="2 Marcador de contenido"/>
          <p:cNvSpPr>
            <a:spLocks noGrp="1"/>
          </p:cNvSpPr>
          <p:nvPr>
            <p:ph idx="1"/>
          </p:nvPr>
        </p:nvSpPr>
        <p:spPr/>
        <p:txBody>
          <a:bodyPr>
            <a:normAutofit fontScale="85000" lnSpcReduction="10000"/>
          </a:bodyPr>
          <a:lstStyle/>
          <a:p>
            <a:pPr lvl="0" algn="just">
              <a:buFont typeface="+mj-lt"/>
              <a:buAutoNum type="arabicPeriod"/>
            </a:pPr>
            <a:r>
              <a:rPr lang="es-ES" dirty="0" smtClean="0"/>
              <a:t>Incrementar </a:t>
            </a:r>
            <a:r>
              <a:rPr lang="es-ES" dirty="0"/>
              <a:t>el reconocimiento de la Universidad de las Fuerzas Armadas – ESPE como una institución referente en educación superior.</a:t>
            </a:r>
            <a:endParaRPr lang="es-EC" dirty="0"/>
          </a:p>
          <a:p>
            <a:pPr lvl="0" algn="just">
              <a:buFont typeface="+mj-lt"/>
              <a:buAutoNum type="arabicPeriod"/>
            </a:pPr>
            <a:r>
              <a:rPr lang="es-ES" dirty="0"/>
              <a:t>Incrementar la calidad de los profesionales y postgraduados.</a:t>
            </a:r>
            <a:endParaRPr lang="es-EC" dirty="0"/>
          </a:p>
          <a:p>
            <a:pPr lvl="0" algn="just">
              <a:buFont typeface="+mj-lt"/>
              <a:buAutoNum type="arabicPeriod"/>
            </a:pPr>
            <a:r>
              <a:rPr lang="es-ES" dirty="0"/>
              <a:t>Incrementar la producción científica - tecnológica y su calidad.</a:t>
            </a:r>
            <a:endParaRPr lang="es-EC" dirty="0"/>
          </a:p>
          <a:p>
            <a:pPr lvl="0" algn="just">
              <a:buFont typeface="+mj-lt"/>
              <a:buAutoNum type="arabicPeriod"/>
            </a:pPr>
            <a:r>
              <a:rPr lang="es-ES" dirty="0"/>
              <a:t>Incrementar el impacto social de los programas de vinculación.</a:t>
            </a:r>
            <a:endParaRPr lang="es-EC" dirty="0"/>
          </a:p>
          <a:p>
            <a:pPr lvl="0" algn="just">
              <a:buFont typeface="+mj-lt"/>
              <a:buAutoNum type="arabicPeriod"/>
            </a:pPr>
            <a:r>
              <a:rPr lang="es-ES" dirty="0"/>
              <a:t>Incrementar la eficiencia y eficacia del sistema formativo de grado y postgrado.</a:t>
            </a:r>
            <a:endParaRPr lang="es-EC" dirty="0"/>
          </a:p>
          <a:p>
            <a:pPr lvl="0" algn="just">
              <a:buFont typeface="+mj-lt"/>
              <a:buAutoNum type="arabicPeriod"/>
            </a:pPr>
            <a:r>
              <a:rPr lang="es-ES" dirty="0"/>
              <a:t>Incrementar la capacidad del sistema de investigación integrándolo con el modelo formativo.</a:t>
            </a:r>
            <a:endParaRPr lang="es-EC" dirty="0"/>
          </a:p>
          <a:p>
            <a:endParaRPr lang="es-EC" dirty="0"/>
          </a:p>
        </p:txBody>
      </p:sp>
    </p:spTree>
    <p:extLst>
      <p:ext uri="{BB962C8B-B14F-4D97-AF65-F5344CB8AC3E}">
        <p14:creationId xmlns:p14="http://schemas.microsoft.com/office/powerpoint/2010/main" val="1670018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400" dirty="0" smtClean="0"/>
              <a:t/>
            </a:r>
            <a:br>
              <a:rPr lang="es-ES" sz="2400" dirty="0" smtClean="0"/>
            </a:br>
            <a:r>
              <a:rPr lang="es-ES" sz="2400" b="1" dirty="0" smtClean="0"/>
              <a:t>Objetivos Estratégicos de la ESPE</a:t>
            </a:r>
            <a:r>
              <a:rPr lang="es-ES" sz="2400" b="1" dirty="0" smtClean="0"/>
              <a:t>.</a:t>
            </a:r>
            <a:endParaRPr lang="es-ES" sz="2400" b="1" dirty="0"/>
          </a:p>
        </p:txBody>
      </p:sp>
      <p:pic>
        <p:nvPicPr>
          <p:cNvPr id="5" name="4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
        <p:nvSpPr>
          <p:cNvPr id="3" name="2 Marcador de contenido"/>
          <p:cNvSpPr>
            <a:spLocks noGrp="1"/>
          </p:cNvSpPr>
          <p:nvPr>
            <p:ph idx="1"/>
          </p:nvPr>
        </p:nvSpPr>
        <p:spPr/>
        <p:txBody>
          <a:bodyPr>
            <a:normAutofit/>
          </a:bodyPr>
          <a:lstStyle/>
          <a:p>
            <a:pPr lvl="0" algn="just"/>
            <a:r>
              <a:rPr lang="es-ES" sz="2000" dirty="0"/>
              <a:t>Incrementar la capacidad y calidad del sistema de vinculación integrándolo con el sistema de investigación y con el modelo formativo.</a:t>
            </a:r>
            <a:endParaRPr lang="es-EC" sz="2000" dirty="0"/>
          </a:p>
          <a:p>
            <a:pPr algn="just"/>
            <a:r>
              <a:rPr lang="es-ES" sz="2000" dirty="0"/>
              <a:t>Incrementar las capacidades de sustentación institucional. (Talento Humano­ Finanzas- Recursos Físicos y Tecnológicos</a:t>
            </a:r>
            <a:r>
              <a:rPr lang="es-ES" sz="2000" dirty="0" smtClean="0"/>
              <a:t>). Plan </a:t>
            </a:r>
            <a:r>
              <a:rPr lang="es-ES" sz="2000" dirty="0"/>
              <a:t>Estratégico de Desarrollo Institucional  PEDI 2014). </a:t>
            </a:r>
            <a:endParaRPr lang="es-EC" sz="2000" dirty="0"/>
          </a:p>
        </p:txBody>
      </p:sp>
    </p:spTree>
    <p:extLst>
      <p:ext uri="{BB962C8B-B14F-4D97-AF65-F5344CB8AC3E}">
        <p14:creationId xmlns:p14="http://schemas.microsoft.com/office/powerpoint/2010/main" val="2698227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b="1" dirty="0" smtClean="0"/>
              <a:t>Antecedentes</a:t>
            </a:r>
            <a:endParaRPr lang="es-EC" sz="3200" b="1" dirty="0"/>
          </a:p>
        </p:txBody>
      </p:sp>
      <p:sp>
        <p:nvSpPr>
          <p:cNvPr id="3" name="2 Marcador de contenido"/>
          <p:cNvSpPr>
            <a:spLocks noGrp="1"/>
          </p:cNvSpPr>
          <p:nvPr>
            <p:ph idx="1"/>
          </p:nvPr>
        </p:nvSpPr>
        <p:spPr/>
        <p:txBody>
          <a:bodyPr/>
          <a:lstStyle/>
          <a:p>
            <a:pPr algn="just"/>
            <a:r>
              <a:rPr lang="es-ES" dirty="0"/>
              <a:t> Desde hace algunos años, la Universidad de las Fuerzas Armadas ESPE, ha venido ejecutando varios proyectos en el área informática, con el objeto de apoyar a las diferentes actividades que desarrolla la Universidad.</a:t>
            </a:r>
            <a:endParaRPr lang="es-EC" dirty="0"/>
          </a:p>
          <a:p>
            <a:pPr algn="just"/>
            <a:r>
              <a:rPr lang="es-ES" dirty="0" smtClean="0"/>
              <a:t>     </a:t>
            </a:r>
            <a:r>
              <a:rPr lang="es-ES" dirty="0"/>
              <a:t>Se han implementado algunos servicios informáticos y otros se encuentran en desarrollo, para lo que se han adquirido equipos, instalado redes y contratado servicios adicionales.</a:t>
            </a:r>
            <a:endParaRPr lang="es-EC" dirty="0"/>
          </a:p>
        </p:txBody>
      </p:sp>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1172573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141" y="411891"/>
            <a:ext cx="7691719" cy="1143000"/>
          </a:xfrm>
        </p:spPr>
        <p:txBody>
          <a:bodyPr/>
          <a:lstStyle/>
          <a:p>
            <a:r>
              <a:rPr lang="es-EC" sz="3200" b="1" dirty="0" smtClean="0"/>
              <a:t>Objetivos Corporativos de COBIT 5</a:t>
            </a:r>
            <a:endParaRPr lang="es-EC" sz="3200" b="1" dirty="0"/>
          </a:p>
        </p:txBody>
      </p:sp>
      <p:sp>
        <p:nvSpPr>
          <p:cNvPr id="3" name="2 Marcador de contenido"/>
          <p:cNvSpPr>
            <a:spLocks noGrp="1"/>
          </p:cNvSpPr>
          <p:nvPr>
            <p:ph idx="1"/>
          </p:nvPr>
        </p:nvSpPr>
        <p:spPr/>
        <p:txBody>
          <a:bodyPr/>
          <a:lstStyle/>
          <a:p>
            <a:endParaRPr lang="es-EC"/>
          </a:p>
        </p:txBody>
      </p:sp>
      <p:pic>
        <p:nvPicPr>
          <p:cNvPr id="4" name="3 Imagen"/>
          <p:cNvPicPr/>
          <p:nvPr/>
        </p:nvPicPr>
        <p:blipFill rotWithShape="1">
          <a:blip r:embed="rId2"/>
          <a:srcRect l="19616" t="27458" r="52117" b="28807"/>
          <a:stretch/>
        </p:blipFill>
        <p:spPr bwMode="auto">
          <a:xfrm>
            <a:off x="1434662" y="1324308"/>
            <a:ext cx="6778245" cy="5454870"/>
          </a:xfrm>
          <a:prstGeom prst="rect">
            <a:avLst/>
          </a:prstGeom>
          <a:ln>
            <a:noFill/>
          </a:ln>
          <a:extLst>
            <a:ext uri="{53640926-AAD7-44D8-BBD7-CCE9431645EC}">
              <a14:shadowObscured xmlns:a14="http://schemas.microsoft.com/office/drawing/2010/main"/>
            </a:ext>
          </a:extLst>
        </p:spPr>
      </p:pic>
      <p:pic>
        <p:nvPicPr>
          <p:cNvPr id="5" name="4 Imagen" descr="Descripción: 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1357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141" y="411891"/>
            <a:ext cx="7691719" cy="1143000"/>
          </a:xfrm>
        </p:spPr>
        <p:txBody>
          <a:bodyPr/>
          <a:lstStyle/>
          <a:p>
            <a:r>
              <a:rPr lang="es-EC" sz="3200" b="1" dirty="0" smtClean="0"/>
              <a:t>Objetivos de TI</a:t>
            </a:r>
            <a:endParaRPr lang="es-EC" sz="3200" b="1" dirty="0"/>
          </a:p>
        </p:txBody>
      </p:sp>
      <p:sp>
        <p:nvSpPr>
          <p:cNvPr id="3" name="2 Marcador de contenido"/>
          <p:cNvSpPr>
            <a:spLocks noGrp="1"/>
          </p:cNvSpPr>
          <p:nvPr>
            <p:ph idx="1"/>
          </p:nvPr>
        </p:nvSpPr>
        <p:spPr/>
        <p:txBody>
          <a:bodyPr/>
          <a:lstStyle/>
          <a:p>
            <a:endParaRPr lang="es-EC"/>
          </a:p>
        </p:txBody>
      </p:sp>
      <p:pic>
        <p:nvPicPr>
          <p:cNvPr id="5" name="4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pic>
        <p:nvPicPr>
          <p:cNvPr id="6" name="5 Imagen"/>
          <p:cNvPicPr/>
          <p:nvPr/>
        </p:nvPicPr>
        <p:blipFill rotWithShape="1">
          <a:blip r:embed="rId3"/>
          <a:srcRect l="20764" t="30508" r="33048" b="28135"/>
          <a:stretch/>
        </p:blipFill>
        <p:spPr bwMode="auto">
          <a:xfrm>
            <a:off x="599090" y="1371600"/>
            <a:ext cx="7961586" cy="52341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9530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141" y="2128014"/>
            <a:ext cx="7691719" cy="1143000"/>
          </a:xfrm>
        </p:spPr>
        <p:txBody>
          <a:bodyPr/>
          <a:lstStyle/>
          <a:p>
            <a:r>
              <a:rPr lang="es-EC" dirty="0" smtClean="0"/>
              <a:t>Ejecución de la Evaluación Técnica Informática</a:t>
            </a:r>
            <a:endParaRPr lang="es-EC" dirty="0"/>
          </a:p>
        </p:txBody>
      </p:sp>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47886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r>
              <a:rPr lang="es-EC" dirty="0" smtClean="0"/>
              <a:t>Mapeo entre: </a:t>
            </a:r>
            <a:r>
              <a:rPr lang="es-EC" dirty="0" err="1" smtClean="0"/>
              <a:t>Click</a:t>
            </a:r>
            <a:r>
              <a:rPr lang="es-EC" dirty="0" smtClean="0"/>
              <a:t> </a:t>
            </a:r>
            <a:r>
              <a:rPr lang="es-EC" dirty="0" smtClean="0">
                <a:hlinkClick r:id="rId2" action="ppaction://hlinkfile"/>
              </a:rPr>
              <a:t>aquí</a:t>
            </a:r>
            <a:endParaRPr lang="es-EC" dirty="0" smtClean="0"/>
          </a:p>
          <a:p>
            <a:r>
              <a:rPr lang="es-EC" dirty="0" smtClean="0"/>
              <a:t> Objetivos Estratégicos de la ESPE</a:t>
            </a:r>
          </a:p>
          <a:p>
            <a:r>
              <a:rPr lang="es-EC" dirty="0" smtClean="0"/>
              <a:t>Objetivos relativos a  TI</a:t>
            </a:r>
          </a:p>
          <a:p>
            <a:r>
              <a:rPr lang="es-EC" dirty="0" smtClean="0"/>
              <a:t>Objetivos Corporativos de COBIT 5</a:t>
            </a:r>
            <a:endParaRPr lang="es-EC" dirty="0"/>
          </a:p>
        </p:txBody>
      </p:sp>
      <p:pic>
        <p:nvPicPr>
          <p:cNvPr id="4" name="3 Imagen" descr="Descripción: 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9952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141" y="443753"/>
            <a:ext cx="7691719" cy="1143000"/>
          </a:xfrm>
        </p:spPr>
        <p:txBody>
          <a:bodyPr/>
          <a:lstStyle/>
          <a:p>
            <a:r>
              <a:rPr lang="es-EC" sz="3200" dirty="0" smtClean="0"/>
              <a:t>Requerimientos Específicos</a:t>
            </a:r>
            <a:endParaRPr lang="es-EC" sz="3200" dirty="0"/>
          </a:p>
        </p:txBody>
      </p:sp>
      <p:sp>
        <p:nvSpPr>
          <p:cNvPr id="3" name="2 Marcador de contenido"/>
          <p:cNvSpPr>
            <a:spLocks noGrp="1"/>
          </p:cNvSpPr>
          <p:nvPr>
            <p:ph idx="1"/>
          </p:nvPr>
        </p:nvSpPr>
        <p:spPr/>
        <p:txBody>
          <a:bodyPr/>
          <a:lstStyle/>
          <a:p>
            <a:endParaRPr lang="es-EC" dirty="0" smtClean="0"/>
          </a:p>
          <a:p>
            <a:endParaRPr lang="es-EC" dirty="0"/>
          </a:p>
          <a:p>
            <a:r>
              <a:rPr lang="es-EC" dirty="0" smtClean="0"/>
              <a:t>Matriz de Cumplimiento: </a:t>
            </a:r>
            <a:r>
              <a:rPr lang="es-EC" dirty="0" err="1" smtClean="0"/>
              <a:t>Click</a:t>
            </a:r>
            <a:r>
              <a:rPr lang="es-EC" dirty="0" smtClean="0"/>
              <a:t> </a:t>
            </a:r>
            <a:r>
              <a:rPr lang="es-EC" dirty="0" smtClean="0">
                <a:hlinkClick r:id="rId2" action="ppaction://hlinkfile"/>
              </a:rPr>
              <a:t>aquí</a:t>
            </a:r>
            <a:endParaRPr lang="es-EC" dirty="0"/>
          </a:p>
        </p:txBody>
      </p:sp>
      <p:pic>
        <p:nvPicPr>
          <p:cNvPr id="4" name="3 Imagen" descr="Descripción: 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2113951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047821217"/>
              </p:ext>
            </p:extLst>
          </p:nvPr>
        </p:nvGraphicFramePr>
        <p:xfrm>
          <a:off x="330254" y="1586753"/>
          <a:ext cx="4352925" cy="2676525"/>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30254" y="940422"/>
            <a:ext cx="4572000" cy="646331"/>
          </a:xfrm>
          <a:prstGeom prst="rect">
            <a:avLst/>
          </a:prstGeom>
        </p:spPr>
        <p:txBody>
          <a:bodyPr>
            <a:spAutoFit/>
          </a:bodyPr>
          <a:lstStyle/>
          <a:p>
            <a:r>
              <a:rPr lang="es-ES" b="1" dirty="0" smtClean="0"/>
              <a:t>Satisfacción </a:t>
            </a:r>
            <a:r>
              <a:rPr lang="es-ES" b="1" dirty="0"/>
              <a:t>ante la gestión del servicio de la UTIC.</a:t>
            </a:r>
            <a:endParaRPr lang="es-EC" b="1" dirty="0"/>
          </a:p>
        </p:txBody>
      </p:sp>
      <p:sp>
        <p:nvSpPr>
          <p:cNvPr id="6" name="5 Rectángulo"/>
          <p:cNvSpPr/>
          <p:nvPr/>
        </p:nvSpPr>
        <p:spPr>
          <a:xfrm>
            <a:off x="4430111" y="1418925"/>
            <a:ext cx="4572000" cy="646331"/>
          </a:xfrm>
          <a:prstGeom prst="rect">
            <a:avLst/>
          </a:prstGeom>
        </p:spPr>
        <p:txBody>
          <a:bodyPr>
            <a:spAutoFit/>
          </a:bodyPr>
          <a:lstStyle/>
          <a:p>
            <a:r>
              <a:rPr lang="es-ES" b="1" dirty="0"/>
              <a:t>Satisfacción de las necesidades específicas del Usuario</a:t>
            </a:r>
            <a:endParaRPr lang="es-EC" b="1" dirty="0"/>
          </a:p>
        </p:txBody>
      </p:sp>
      <p:graphicFrame>
        <p:nvGraphicFramePr>
          <p:cNvPr id="7" name="6 Gráfico"/>
          <p:cNvGraphicFramePr/>
          <p:nvPr>
            <p:extLst>
              <p:ext uri="{D42A27DB-BD31-4B8C-83A1-F6EECF244321}">
                <p14:modId xmlns:p14="http://schemas.microsoft.com/office/powerpoint/2010/main" val="1894847073"/>
              </p:ext>
            </p:extLst>
          </p:nvPr>
        </p:nvGraphicFramePr>
        <p:xfrm>
          <a:off x="4506311" y="2287971"/>
          <a:ext cx="4419600" cy="26289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7 Imagen" descr="Descripción: LOGO PRINCIPAL NUEV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
        <p:nvSpPr>
          <p:cNvPr id="9" name="8 CuadroTexto"/>
          <p:cNvSpPr txBox="1"/>
          <p:nvPr/>
        </p:nvSpPr>
        <p:spPr>
          <a:xfrm>
            <a:off x="3846786" y="331076"/>
            <a:ext cx="2869325" cy="584775"/>
          </a:xfrm>
          <a:prstGeom prst="rect">
            <a:avLst/>
          </a:prstGeom>
          <a:noFill/>
        </p:spPr>
        <p:txBody>
          <a:bodyPr wrap="square" rtlCol="0">
            <a:spAutoFit/>
          </a:bodyPr>
          <a:lstStyle/>
          <a:p>
            <a:r>
              <a:rPr lang="es-EC" sz="3200" b="1" dirty="0" smtClean="0"/>
              <a:t>Encuesta</a:t>
            </a:r>
            <a:endParaRPr lang="es-EC" sz="3200" b="1" dirty="0"/>
          </a:p>
        </p:txBody>
      </p:sp>
    </p:spTree>
    <p:extLst>
      <p:ext uri="{BB962C8B-B14F-4D97-AF65-F5344CB8AC3E}">
        <p14:creationId xmlns:p14="http://schemas.microsoft.com/office/powerpoint/2010/main" val="3917776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249155915"/>
              </p:ext>
            </p:extLst>
          </p:nvPr>
        </p:nvGraphicFramePr>
        <p:xfrm>
          <a:off x="567559" y="1723368"/>
          <a:ext cx="4572000" cy="268605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772511" y="1077037"/>
            <a:ext cx="4572000" cy="646331"/>
          </a:xfrm>
          <a:prstGeom prst="rect">
            <a:avLst/>
          </a:prstGeom>
        </p:spPr>
        <p:txBody>
          <a:bodyPr>
            <a:spAutoFit/>
          </a:bodyPr>
          <a:lstStyle/>
          <a:p>
            <a:r>
              <a:rPr lang="es-ES" b="1" dirty="0"/>
              <a:t>Satisfacción del Usuario por el servicio de Internet.</a:t>
            </a:r>
            <a:endParaRPr lang="es-EC" b="1" dirty="0"/>
          </a:p>
        </p:txBody>
      </p:sp>
      <p:sp>
        <p:nvSpPr>
          <p:cNvPr id="6" name="5 Rectángulo"/>
          <p:cNvSpPr/>
          <p:nvPr/>
        </p:nvSpPr>
        <p:spPr>
          <a:xfrm>
            <a:off x="4256690" y="3121629"/>
            <a:ext cx="4572000" cy="646331"/>
          </a:xfrm>
          <a:prstGeom prst="rect">
            <a:avLst/>
          </a:prstGeom>
        </p:spPr>
        <p:txBody>
          <a:bodyPr>
            <a:spAutoFit/>
          </a:bodyPr>
          <a:lstStyle/>
          <a:p>
            <a:r>
              <a:rPr lang="es-ES" b="1" dirty="0"/>
              <a:t>Satisfacción del Usuario por SGA, Sistema Banner</a:t>
            </a:r>
            <a:endParaRPr lang="es-EC" b="1" dirty="0"/>
          </a:p>
        </p:txBody>
      </p:sp>
      <p:graphicFrame>
        <p:nvGraphicFramePr>
          <p:cNvPr id="7" name="6 Gráfico"/>
          <p:cNvGraphicFramePr/>
          <p:nvPr>
            <p:extLst>
              <p:ext uri="{D42A27DB-BD31-4B8C-83A1-F6EECF244321}">
                <p14:modId xmlns:p14="http://schemas.microsoft.com/office/powerpoint/2010/main" val="3821307699"/>
              </p:ext>
            </p:extLst>
          </p:nvPr>
        </p:nvGraphicFramePr>
        <p:xfrm>
          <a:off x="4288222" y="3932183"/>
          <a:ext cx="4572000" cy="27051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7 Imagen" descr="Descripción: LOGO PRINCIPAL NUEV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1489974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26141" y="314979"/>
            <a:ext cx="7691719" cy="1143000"/>
          </a:xfrm>
        </p:spPr>
        <p:txBody>
          <a:bodyPr/>
          <a:lstStyle/>
          <a:p>
            <a:r>
              <a:rPr lang="es-ES" sz="3200" dirty="0" smtClean="0"/>
              <a:t>BASE LEGAL</a:t>
            </a:r>
            <a:endParaRPr lang="es-ES" sz="3200" dirty="0"/>
          </a:p>
        </p:txBody>
      </p:sp>
      <p:sp>
        <p:nvSpPr>
          <p:cNvPr id="5" name="Marcador de contenido 2"/>
          <p:cNvSpPr>
            <a:spLocks noGrp="1"/>
          </p:cNvSpPr>
          <p:nvPr>
            <p:ph idx="1"/>
          </p:nvPr>
        </p:nvSpPr>
        <p:spPr>
          <a:xfrm>
            <a:off x="726141" y="1586753"/>
            <a:ext cx="7691719" cy="4571999"/>
          </a:xfrm>
        </p:spPr>
        <p:txBody>
          <a:bodyPr>
            <a:normAutofit fontScale="92500" lnSpcReduction="20000"/>
          </a:bodyPr>
          <a:lstStyle/>
          <a:p>
            <a:pPr>
              <a:buFont typeface="+mj-lt"/>
              <a:buAutoNum type="arabicPeriod"/>
            </a:pPr>
            <a:r>
              <a:rPr lang="hu-HU" b="1" dirty="0" smtClean="0"/>
              <a:t>Código Orgánico Integral Penal.</a:t>
            </a:r>
          </a:p>
          <a:p>
            <a:pPr>
              <a:buFont typeface="+mj-lt"/>
              <a:buAutoNum type="arabicPeriod"/>
            </a:pPr>
            <a:r>
              <a:rPr lang="es-ES" b="1" dirty="0" smtClean="0"/>
              <a:t>LEYES </a:t>
            </a:r>
          </a:p>
          <a:p>
            <a:pPr lvl="1">
              <a:buFont typeface="+mj-lt"/>
              <a:buAutoNum type="arabicPeriod"/>
            </a:pPr>
            <a:r>
              <a:rPr lang="es-ES_tradnl" b="1" dirty="0" smtClean="0"/>
              <a:t>Ley Del Sistema Nacional De Registros De Datos Públicos.</a:t>
            </a:r>
          </a:p>
          <a:p>
            <a:pPr>
              <a:buFont typeface="+mj-lt"/>
              <a:buAutoNum type="arabicPeriod"/>
            </a:pPr>
            <a:r>
              <a:rPr lang="es-ES" b="1" dirty="0" smtClean="0"/>
              <a:t>REGLAMENTOS</a:t>
            </a:r>
          </a:p>
          <a:p>
            <a:pPr lvl="1">
              <a:buFont typeface="+mj-lt"/>
              <a:buAutoNum type="arabicPeriod"/>
            </a:pPr>
            <a:r>
              <a:rPr lang="es-ES_tradnl" b="1" dirty="0" smtClean="0"/>
              <a:t>Reglamento General De Bienes Del Sector Público.</a:t>
            </a:r>
          </a:p>
          <a:p>
            <a:pPr lvl="1">
              <a:buFont typeface="+mj-lt"/>
              <a:buAutoNum type="arabicPeriod"/>
            </a:pPr>
            <a:r>
              <a:rPr lang="es-ES_tradnl" b="1" dirty="0" smtClean="0"/>
              <a:t>Reglamento General De La Ley Orgánica Del Sistema Nacional De Contratación Pública </a:t>
            </a:r>
          </a:p>
          <a:p>
            <a:pPr>
              <a:buFont typeface="+mj-lt"/>
              <a:buAutoNum type="arabicPeriod"/>
            </a:pPr>
            <a:r>
              <a:rPr lang="es-ES_tradnl" b="1" dirty="0" smtClean="0"/>
              <a:t>Normas de control interno para las entidades, organismos del sector público y de las personas jurídicas de derecho privado que dispongan de recursos públicos. </a:t>
            </a:r>
          </a:p>
        </p:txBody>
      </p:sp>
      <p:pic>
        <p:nvPicPr>
          <p:cNvPr id="6" name="5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2326446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6141" y="1794536"/>
            <a:ext cx="7691719" cy="1582160"/>
          </a:xfrm>
        </p:spPr>
        <p:txBody>
          <a:bodyPr/>
          <a:lstStyle/>
          <a:p>
            <a:r>
              <a:rPr lang="es-ES" dirty="0" smtClean="0"/>
              <a:t>HALLAZGOS</a:t>
            </a:r>
            <a:endParaRPr lang="es-ES" sz="4000" dirty="0"/>
          </a:p>
        </p:txBody>
      </p:sp>
      <p:sp>
        <p:nvSpPr>
          <p:cNvPr id="3" name="Marcador de contenido 2"/>
          <p:cNvSpPr>
            <a:spLocks noGrp="1"/>
          </p:cNvSpPr>
          <p:nvPr>
            <p:ph idx="1"/>
          </p:nvPr>
        </p:nvSpPr>
        <p:spPr>
          <a:xfrm>
            <a:off x="726141" y="3549484"/>
            <a:ext cx="7691719" cy="2609268"/>
          </a:xfrm>
        </p:spPr>
        <p:txBody>
          <a:bodyPr>
            <a:normAutofit/>
          </a:bodyPr>
          <a:lstStyle/>
          <a:p>
            <a:pPr marL="0" indent="0" algn="ctr">
              <a:buNone/>
            </a:pPr>
            <a:r>
              <a:rPr lang="es-ES" sz="3200" dirty="0"/>
              <a:t>RESULTADOS DE LA EVALUACIÓN</a:t>
            </a:r>
          </a:p>
        </p:txBody>
      </p:sp>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3522463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pic>
        <p:nvPicPr>
          <p:cNvPr id="7" name="6 Imagen"/>
          <p:cNvPicPr/>
          <p:nvPr/>
        </p:nvPicPr>
        <p:blipFill rotWithShape="1">
          <a:blip r:embed="rId3"/>
          <a:srcRect l="29238" t="28474" r="32836" b="11525"/>
          <a:stretch/>
        </p:blipFill>
        <p:spPr bwMode="auto">
          <a:xfrm>
            <a:off x="2301766" y="799531"/>
            <a:ext cx="6511157" cy="58219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3310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S" dirty="0"/>
              <a:t> </a:t>
            </a:r>
            <a:r>
              <a:rPr lang="es-ES" dirty="0" smtClean="0"/>
              <a:t>     La </a:t>
            </a:r>
            <a:r>
              <a:rPr lang="es-ES" dirty="0"/>
              <a:t>Universidad de las Fuerzas Armadas ESPE, como una Institución Educativa de Prestigio que brinda servicios académicos de alta calidad, cuenta con una </a:t>
            </a:r>
            <a:r>
              <a:rPr lang="es-ES" b="1" i="1" dirty="0"/>
              <a:t>Unidad de Tecnología de Información y Comunicación </a:t>
            </a:r>
            <a:r>
              <a:rPr lang="es-ES" b="1" i="1" dirty="0" smtClean="0"/>
              <a:t>UTIC,</a:t>
            </a:r>
            <a:r>
              <a:rPr lang="es-ES" dirty="0" smtClean="0"/>
              <a:t> </a:t>
            </a:r>
            <a:r>
              <a:rPr lang="es-ES" dirty="0"/>
              <a:t>que centraliza la administración y gestión de las actividades de TI, es decir se encarga del análisis, desarrollo e implantación de los sistemas requeridos en la ESPE y se preocupa por el adecuado funcionamiento de las aplicaciones existentes, redes y comunicaciones.</a:t>
            </a:r>
            <a:endParaRPr lang="es-EC" dirty="0"/>
          </a:p>
        </p:txBody>
      </p:sp>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253700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pic>
        <p:nvPicPr>
          <p:cNvPr id="6" name="5 Imagen"/>
          <p:cNvPicPr/>
          <p:nvPr/>
        </p:nvPicPr>
        <p:blipFill rotWithShape="1">
          <a:blip r:embed="rId3"/>
          <a:srcRect l="29451" t="23051" r="33682" b="7119"/>
          <a:stretch/>
        </p:blipFill>
        <p:spPr bwMode="auto">
          <a:xfrm>
            <a:off x="2743200" y="462785"/>
            <a:ext cx="6148552" cy="6395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4084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6141" y="443422"/>
            <a:ext cx="7691719" cy="1143000"/>
          </a:xfrm>
        </p:spPr>
        <p:txBody>
          <a:bodyPr/>
          <a:lstStyle/>
          <a:p>
            <a:endParaRPr lang="es-ES" sz="3200" b="1" dirty="0"/>
          </a:p>
        </p:txBody>
      </p:sp>
      <p:sp>
        <p:nvSpPr>
          <p:cNvPr id="3" name="Marcador de contenido 2"/>
          <p:cNvSpPr>
            <a:spLocks noGrp="1"/>
          </p:cNvSpPr>
          <p:nvPr>
            <p:ph idx="1"/>
          </p:nvPr>
        </p:nvSpPr>
        <p:spPr/>
        <p:txBody>
          <a:bodyPr/>
          <a:lstStyle/>
          <a:p>
            <a:endParaRPr lang="es-ES" dirty="0"/>
          </a:p>
        </p:txBody>
      </p:sp>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pic>
        <p:nvPicPr>
          <p:cNvPr id="7" name="6 Imagen"/>
          <p:cNvPicPr/>
          <p:nvPr/>
        </p:nvPicPr>
        <p:blipFill rotWithShape="1">
          <a:blip r:embed="rId3"/>
          <a:srcRect l="29450" t="38644" r="32836" b="20000"/>
          <a:stretch/>
        </p:blipFill>
        <p:spPr bwMode="auto">
          <a:xfrm>
            <a:off x="2412124" y="961697"/>
            <a:ext cx="6526924" cy="4571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1263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
        <p:nvSpPr>
          <p:cNvPr id="5" name="4 Rectángulo"/>
          <p:cNvSpPr/>
          <p:nvPr/>
        </p:nvSpPr>
        <p:spPr>
          <a:xfrm>
            <a:off x="3626069" y="126040"/>
            <a:ext cx="3499945" cy="48314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smtClean="0">
                <a:solidFill>
                  <a:schemeClr val="tx1"/>
                </a:solidFill>
              </a:rPr>
              <a:t>Gestionar Problemas</a:t>
            </a:r>
            <a:endParaRPr lang="es-EC" b="1" dirty="0">
              <a:solidFill>
                <a:schemeClr val="tx1"/>
              </a:solidFill>
            </a:endParaRPr>
          </a:p>
        </p:txBody>
      </p:sp>
      <p:pic>
        <p:nvPicPr>
          <p:cNvPr id="8" name="7 Imagen"/>
          <p:cNvPicPr/>
          <p:nvPr/>
        </p:nvPicPr>
        <p:blipFill rotWithShape="1">
          <a:blip r:embed="rId3"/>
          <a:srcRect l="29451" t="18305" r="33259" b="7118"/>
          <a:stretch/>
        </p:blipFill>
        <p:spPr bwMode="auto">
          <a:xfrm>
            <a:off x="2743201" y="609186"/>
            <a:ext cx="6164316" cy="62488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4358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pic>
        <p:nvPicPr>
          <p:cNvPr id="6" name="5 Imagen"/>
          <p:cNvPicPr/>
          <p:nvPr/>
        </p:nvPicPr>
        <p:blipFill rotWithShape="1">
          <a:blip r:embed="rId3"/>
          <a:srcRect l="28604" t="18644" r="32624" b="16610"/>
          <a:stretch/>
        </p:blipFill>
        <p:spPr bwMode="auto">
          <a:xfrm>
            <a:off x="2554014" y="462785"/>
            <a:ext cx="6448096" cy="6395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6735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pic>
        <p:nvPicPr>
          <p:cNvPr id="7" name="6 Imagen"/>
          <p:cNvPicPr/>
          <p:nvPr/>
        </p:nvPicPr>
        <p:blipFill rotWithShape="1">
          <a:blip r:embed="rId3"/>
          <a:srcRect l="29239" t="17966" r="33472" b="10509"/>
          <a:stretch/>
        </p:blipFill>
        <p:spPr bwMode="auto">
          <a:xfrm>
            <a:off x="2743199" y="594580"/>
            <a:ext cx="6132785" cy="60584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2657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srcRect l="28815" t="19322" r="32624" b="13220"/>
          <a:stretch/>
        </p:blipFill>
        <p:spPr bwMode="auto">
          <a:xfrm>
            <a:off x="2601309" y="657640"/>
            <a:ext cx="6337737" cy="5853517"/>
          </a:xfrm>
          <a:prstGeom prst="rect">
            <a:avLst/>
          </a:prstGeom>
          <a:ln>
            <a:noFill/>
          </a:ln>
          <a:extLst>
            <a:ext uri="{53640926-AAD7-44D8-BBD7-CCE9431645EC}">
              <a14:shadowObscured xmlns:a14="http://schemas.microsoft.com/office/drawing/2010/main"/>
            </a:ext>
          </a:extLst>
        </p:spPr>
      </p:pic>
      <p:pic>
        <p:nvPicPr>
          <p:cNvPr id="6" name="5 Imagen" descr="Descripción: 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3833047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sz="3200" b="1" dirty="0"/>
          </a:p>
        </p:txBody>
      </p:sp>
      <p:pic>
        <p:nvPicPr>
          <p:cNvPr id="5" name="4 Marcador de contenido"/>
          <p:cNvPicPr>
            <a:picLocks noGrp="1"/>
          </p:cNvPicPr>
          <p:nvPr>
            <p:ph idx="1"/>
          </p:nvPr>
        </p:nvPicPr>
        <p:blipFill rotWithShape="1">
          <a:blip r:embed="rId2"/>
          <a:srcRect l="29662" t="31114" r="33804" b="12881"/>
          <a:stretch/>
        </p:blipFill>
        <p:spPr bwMode="auto">
          <a:xfrm>
            <a:off x="2101659" y="799531"/>
            <a:ext cx="6727032" cy="5817476"/>
          </a:xfrm>
          <a:prstGeom prst="rect">
            <a:avLst/>
          </a:prstGeom>
          <a:ln>
            <a:noFill/>
          </a:ln>
          <a:extLst>
            <a:ext uri="{53640926-AAD7-44D8-BBD7-CCE9431645EC}">
              <a14:shadowObscured xmlns:a14="http://schemas.microsoft.com/office/drawing/2010/main"/>
            </a:ext>
          </a:extLst>
        </p:spPr>
      </p:pic>
      <p:pic>
        <p:nvPicPr>
          <p:cNvPr id="6" name="5 Imagen" descr="Descripción: 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2863256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sz="3200" dirty="0"/>
          </a:p>
        </p:txBody>
      </p:sp>
      <p:sp>
        <p:nvSpPr>
          <p:cNvPr id="3" name="Marcador de contenido 2"/>
          <p:cNvSpPr>
            <a:spLocks noGrp="1"/>
          </p:cNvSpPr>
          <p:nvPr>
            <p:ph idx="1"/>
          </p:nvPr>
        </p:nvSpPr>
        <p:spPr/>
        <p:txBody>
          <a:bodyPr/>
          <a:lstStyle/>
          <a:p>
            <a:endParaRPr lang="es-ES"/>
          </a:p>
        </p:txBody>
      </p:sp>
      <p:pic>
        <p:nvPicPr>
          <p:cNvPr id="5" name="4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98" y="126040"/>
            <a:ext cx="2607387" cy="673491"/>
          </a:xfrm>
          <a:prstGeom prst="rect">
            <a:avLst/>
          </a:prstGeom>
          <a:noFill/>
          <a:ln>
            <a:noFill/>
          </a:ln>
        </p:spPr>
      </p:pic>
      <p:pic>
        <p:nvPicPr>
          <p:cNvPr id="6" name="5 Imagen"/>
          <p:cNvPicPr/>
          <p:nvPr/>
        </p:nvPicPr>
        <p:blipFill rotWithShape="1">
          <a:blip r:embed="rId3"/>
          <a:srcRect l="29239" t="17627" r="33048" b="6780"/>
          <a:stretch/>
        </p:blipFill>
        <p:spPr bwMode="auto">
          <a:xfrm>
            <a:off x="2637685" y="462785"/>
            <a:ext cx="6226453" cy="6395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8177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rotWithShape="1">
          <a:blip r:embed="rId2"/>
          <a:srcRect l="29451" t="18305" r="33682" b="7118"/>
          <a:stretch/>
        </p:blipFill>
        <p:spPr bwMode="auto">
          <a:xfrm>
            <a:off x="2364828" y="599090"/>
            <a:ext cx="6495393" cy="6258910"/>
          </a:xfrm>
          <a:prstGeom prst="rect">
            <a:avLst/>
          </a:prstGeom>
          <a:ln>
            <a:noFill/>
          </a:ln>
          <a:extLst>
            <a:ext uri="{53640926-AAD7-44D8-BBD7-CCE9431645EC}">
              <a14:shadowObscured xmlns:a14="http://schemas.microsoft.com/office/drawing/2010/main"/>
            </a:ext>
          </a:extLst>
        </p:spPr>
      </p:pic>
      <p:pic>
        <p:nvPicPr>
          <p:cNvPr id="7" name="6 Imagen" descr="Descripción: 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8" y="126040"/>
            <a:ext cx="2607387" cy="673491"/>
          </a:xfrm>
          <a:prstGeom prst="rect">
            <a:avLst/>
          </a:prstGeom>
          <a:noFill/>
          <a:ln>
            <a:noFill/>
          </a:ln>
        </p:spPr>
      </p:pic>
    </p:spTree>
    <p:extLst>
      <p:ext uri="{BB962C8B-B14F-4D97-AF65-F5344CB8AC3E}">
        <p14:creationId xmlns:p14="http://schemas.microsoft.com/office/powerpoint/2010/main" val="880568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30103" t="36207" r="34414" b="34804"/>
          <a:stretch/>
        </p:blipFill>
        <p:spPr bwMode="auto">
          <a:xfrm>
            <a:off x="2128345" y="1671145"/>
            <a:ext cx="6511158" cy="3342289"/>
          </a:xfrm>
          <a:prstGeom prst="rect">
            <a:avLst/>
          </a:prstGeom>
          <a:ln>
            <a:noFill/>
          </a:ln>
          <a:extLst>
            <a:ext uri="{53640926-AAD7-44D8-BBD7-CCE9431645EC}">
              <a14:shadowObscured xmlns:a14="http://schemas.microsoft.com/office/drawing/2010/main"/>
            </a:ext>
          </a:extLst>
        </p:spPr>
      </p:pic>
      <p:pic>
        <p:nvPicPr>
          <p:cNvPr id="5" name="4 Imagen" descr="Descripción: 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248" y="252163"/>
            <a:ext cx="2607387" cy="673491"/>
          </a:xfrm>
          <a:prstGeom prst="rect">
            <a:avLst/>
          </a:prstGeom>
          <a:noFill/>
          <a:ln>
            <a:noFill/>
          </a:ln>
        </p:spPr>
      </p:pic>
    </p:spTree>
    <p:extLst>
      <p:ext uri="{BB962C8B-B14F-4D97-AF65-F5344CB8AC3E}">
        <p14:creationId xmlns:p14="http://schemas.microsoft.com/office/powerpoint/2010/main" val="3471671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141" y="462785"/>
            <a:ext cx="7691719" cy="1143000"/>
          </a:xfrm>
        </p:spPr>
        <p:txBody>
          <a:bodyPr/>
          <a:lstStyle/>
          <a:p>
            <a:r>
              <a:rPr lang="es-EC" sz="3200" b="1" dirty="0" smtClean="0"/>
              <a:t>Formulación del Problema</a:t>
            </a:r>
            <a:endParaRPr lang="es-EC" sz="3200" b="1" dirty="0"/>
          </a:p>
        </p:txBody>
      </p:sp>
      <p:sp>
        <p:nvSpPr>
          <p:cNvPr id="3" name="2 Marcador de contenido"/>
          <p:cNvSpPr>
            <a:spLocks noGrp="1"/>
          </p:cNvSpPr>
          <p:nvPr>
            <p:ph idx="1"/>
          </p:nvPr>
        </p:nvSpPr>
        <p:spPr/>
        <p:txBody>
          <a:bodyPr/>
          <a:lstStyle/>
          <a:p>
            <a:pPr lvl="0" algn="just"/>
            <a:r>
              <a:rPr lang="es-ES" dirty="0" smtClean="0"/>
              <a:t>¿</a:t>
            </a:r>
            <a:r>
              <a:rPr lang="es-ES" dirty="0"/>
              <a:t>La Universidad de las Fuerzas Armadas ESPE, a través de la Evaluación Técnica Informática podrá mejorar </a:t>
            </a:r>
            <a:r>
              <a:rPr lang="es-ES" dirty="0" smtClean="0"/>
              <a:t>los procesos </a:t>
            </a:r>
            <a:r>
              <a:rPr lang="es-ES" dirty="0"/>
              <a:t>de </a:t>
            </a:r>
            <a:r>
              <a:rPr lang="es-ES" dirty="0" smtClean="0"/>
              <a:t>Entrega, Soporte y Servicio en sus </a:t>
            </a:r>
            <a:r>
              <a:rPr lang="es-ES" dirty="0"/>
              <a:t>múltiples dependencias?</a:t>
            </a:r>
            <a:endParaRPr lang="es-EC" sz="2000" dirty="0"/>
          </a:p>
          <a:p>
            <a:pPr lvl="0" algn="just"/>
            <a:r>
              <a:rPr lang="es-ES" dirty="0"/>
              <a:t>¿El aplicar </a:t>
            </a:r>
            <a:r>
              <a:rPr lang="es-ES" dirty="0" smtClean="0"/>
              <a:t>COBIT 5 </a:t>
            </a:r>
            <a:r>
              <a:rPr lang="es-ES" dirty="0"/>
              <a:t>como marco de referencia, permite certificar que el análisis llevado a cabo es correcto?</a:t>
            </a:r>
            <a:endParaRPr lang="es-EC" sz="2000" dirty="0"/>
          </a:p>
          <a:p>
            <a:pPr lvl="0" algn="just"/>
            <a:r>
              <a:rPr lang="es-ES" dirty="0"/>
              <a:t>¿La metodología utilizada en el presente estudio, puede ser enfocada a otras áreas?</a:t>
            </a:r>
            <a:endParaRPr lang="es-EC" sz="2000" dirty="0"/>
          </a:p>
          <a:p>
            <a:endParaRPr lang="es-EC" dirty="0"/>
          </a:p>
        </p:txBody>
      </p:sp>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4175200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dirty="0" smtClean="0"/>
              <a:t>RESUMEN EJECUTIVO</a:t>
            </a:r>
            <a:endParaRPr lang="es-EC" sz="3200" dirty="0"/>
          </a:p>
        </p:txBody>
      </p:sp>
      <p:sp>
        <p:nvSpPr>
          <p:cNvPr id="3" name="2 Marcador de contenido"/>
          <p:cNvSpPr>
            <a:spLocks noGrp="1"/>
          </p:cNvSpPr>
          <p:nvPr>
            <p:ph idx="1"/>
          </p:nvPr>
        </p:nvSpPr>
        <p:spPr/>
        <p:txBody>
          <a:bodyPr>
            <a:normAutofit lnSpcReduction="10000"/>
          </a:bodyPr>
          <a:lstStyle/>
          <a:p>
            <a:pPr algn="just"/>
            <a:r>
              <a:rPr lang="es-ES" dirty="0"/>
              <a:t> Siendo la Universidad de las Fuerzas Armadas ESPE una Institución que se preocupa por  la optimización de sus recursos en base al mejoramiento de los  procesos, la aplicación de políticas reglas y procedimientos y el aseguramiento de sus sistemas  de información; se hizo necesario aplicar una evaluación técnica informática al entorno de Entrega, Servicio y Soporte a cargo de la UTIC, Para ello se estableció previamente una metodología importante a nivel mundial como COBIT 5, la cual establece parámetros que permitieron conocer el estado de la situación actual, actividades, funcionamiento y esfuerzos por mejorar su organización. </a:t>
            </a:r>
            <a:endParaRPr lang="es-EC" dirty="0"/>
          </a:p>
        </p:txBody>
      </p:sp>
    </p:spTree>
    <p:extLst>
      <p:ext uri="{BB962C8B-B14F-4D97-AF65-F5344CB8AC3E}">
        <p14:creationId xmlns:p14="http://schemas.microsoft.com/office/powerpoint/2010/main" val="3908255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26141" y="1129553"/>
            <a:ext cx="7691719" cy="4571999"/>
          </a:xfrm>
        </p:spPr>
        <p:txBody>
          <a:bodyPr>
            <a:normAutofit fontScale="92500" lnSpcReduction="20000"/>
          </a:bodyPr>
          <a:lstStyle/>
          <a:p>
            <a:pPr algn="just"/>
            <a:r>
              <a:rPr lang="es-ES" dirty="0"/>
              <a:t>Para lo cual se realizó una serie de procedimientos entre ellos  la alineación de los Objetivos del Plan Estratégico de Desarrollo Institucional  ESPE y los objetivos estratégicos de COBIT®  5, obteniendo como resultado ciertos hallazgos en los procesos y actividades más relevantes correspondientes a la Entrega, Soporte y Servicio tales como:</a:t>
            </a:r>
            <a:endParaRPr lang="es-EC" dirty="0"/>
          </a:p>
          <a:p>
            <a:pPr marL="0" lvl="0" indent="0">
              <a:buNone/>
            </a:pPr>
            <a:r>
              <a:rPr lang="es-ES" dirty="0" smtClean="0"/>
              <a:t>                  Gestión </a:t>
            </a:r>
            <a:r>
              <a:rPr lang="es-ES" dirty="0"/>
              <a:t>de </a:t>
            </a:r>
            <a:r>
              <a:rPr lang="es-ES" dirty="0" smtClean="0"/>
              <a:t>Operaciones</a:t>
            </a:r>
            <a:endParaRPr lang="es-EC" dirty="0" smtClean="0"/>
          </a:p>
          <a:p>
            <a:pPr marL="0" lvl="0" indent="0">
              <a:buNone/>
            </a:pPr>
            <a:r>
              <a:rPr lang="es-ES" dirty="0" smtClean="0"/>
              <a:t>                  Gestión de Problemas</a:t>
            </a:r>
            <a:endParaRPr lang="es-EC" dirty="0" smtClean="0"/>
          </a:p>
          <a:p>
            <a:pPr marL="0" lvl="0" indent="0">
              <a:buNone/>
            </a:pPr>
            <a:r>
              <a:rPr lang="es-ES" dirty="0" smtClean="0"/>
              <a:t>                  Gestión </a:t>
            </a:r>
            <a:r>
              <a:rPr lang="es-ES" dirty="0"/>
              <a:t>de la Continuidad</a:t>
            </a:r>
            <a:endParaRPr lang="es-EC" dirty="0"/>
          </a:p>
          <a:p>
            <a:pPr marL="0" lvl="0" indent="0">
              <a:buNone/>
            </a:pPr>
            <a:r>
              <a:rPr lang="es-ES" dirty="0" smtClean="0"/>
              <a:t>                  Gestionar </a:t>
            </a:r>
            <a:r>
              <a:rPr lang="es-ES" dirty="0"/>
              <a:t>los Servicios de Seguridad</a:t>
            </a:r>
            <a:endParaRPr lang="es-EC" dirty="0"/>
          </a:p>
          <a:p>
            <a:endParaRPr lang="es-EC" dirty="0"/>
          </a:p>
        </p:txBody>
      </p:sp>
    </p:spTree>
    <p:extLst>
      <p:ext uri="{BB962C8B-B14F-4D97-AF65-F5344CB8AC3E}">
        <p14:creationId xmlns:p14="http://schemas.microsoft.com/office/powerpoint/2010/main" val="1360267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26141" y="1082257"/>
            <a:ext cx="7691719" cy="4571999"/>
          </a:xfrm>
        </p:spPr>
        <p:txBody>
          <a:bodyPr/>
          <a:lstStyle/>
          <a:p>
            <a:pPr algn="just"/>
            <a:r>
              <a:rPr lang="es-ES" dirty="0"/>
              <a:t>Dichos hallazgos  evidencian carencias e inconformidades con los servicios prestados por la UTIC, reflejados además en la insatisfacción de los usuarios. Así como por ejemplo la no utilización de políticas clave para seguridad empresarial, la elaboración de planes y programas que permitan asegurar la confiabilidad, la integridad y disponibilidad de la información, falta de comunicación entre las partes interesadas clave lo que impide el correcto seguimiento y monitoreo a los procesos</a:t>
            </a:r>
            <a:endParaRPr lang="es-EC" dirty="0"/>
          </a:p>
        </p:txBody>
      </p:sp>
    </p:spTree>
    <p:extLst>
      <p:ext uri="{BB962C8B-B14F-4D97-AF65-F5344CB8AC3E}">
        <p14:creationId xmlns:p14="http://schemas.microsoft.com/office/powerpoint/2010/main" val="686167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smtClean="0"/>
              <a:t>CONCLUSIONES</a:t>
            </a:r>
            <a:endParaRPr lang="es-ES" sz="3200" dirty="0"/>
          </a:p>
        </p:txBody>
      </p:sp>
      <p:sp>
        <p:nvSpPr>
          <p:cNvPr id="3" name="Marcador de contenido 2"/>
          <p:cNvSpPr>
            <a:spLocks noGrp="1"/>
          </p:cNvSpPr>
          <p:nvPr>
            <p:ph idx="1"/>
          </p:nvPr>
        </p:nvSpPr>
        <p:spPr/>
        <p:txBody>
          <a:bodyPr>
            <a:normAutofit fontScale="85000" lnSpcReduction="20000"/>
          </a:bodyPr>
          <a:lstStyle/>
          <a:p>
            <a:pPr algn="just"/>
            <a:r>
              <a:rPr lang="es-ES" dirty="0" smtClean="0"/>
              <a:t>COBIT </a:t>
            </a:r>
            <a:r>
              <a:rPr lang="es-ES" dirty="0"/>
              <a:t>5 es un modelo o marco de referencia que permitió evaluar, auditar la gestión y control de los sistemas de información y sus recursos tecnológicos, además de recomendar el desarrollo de buenas prácticas y ejercer control en la Institución. Es así que el proceso de Entrega, Servicio y Soporte como parte de las áreas clave de COBIT 5 “Gestión Empresarial” permitió enfocarse en conocer y valorar la gestión de operaciones, problemas, continuidad, y servicios de seguridad dentro la UTIC; mediante el análisis de la alineación de los objetivos estratégicos de la </a:t>
            </a:r>
            <a:r>
              <a:rPr lang="es-ES" dirty="0" smtClean="0"/>
              <a:t>ESPE, objetivos corporativos de </a:t>
            </a:r>
            <a:r>
              <a:rPr lang="es-ES" dirty="0"/>
              <a:t>COBIT </a:t>
            </a:r>
            <a:r>
              <a:rPr lang="es-ES" dirty="0" smtClean="0"/>
              <a:t>5</a:t>
            </a:r>
            <a:r>
              <a:rPr lang="es-ES" dirty="0"/>
              <a:t> </a:t>
            </a:r>
            <a:r>
              <a:rPr lang="es-ES" dirty="0" smtClean="0"/>
              <a:t>y</a:t>
            </a:r>
            <a:r>
              <a:rPr lang="es-ES" dirty="0" smtClean="0"/>
              <a:t> Objetivos de TI. </a:t>
            </a:r>
            <a:endParaRPr lang="es-ES" dirty="0"/>
          </a:p>
          <a:p>
            <a:pPr algn="just"/>
            <a:r>
              <a:rPr lang="es-ES" dirty="0" smtClean="0"/>
              <a:t>Los </a:t>
            </a:r>
            <a:r>
              <a:rPr lang="es-ES" dirty="0"/>
              <a:t>documentos proporcionados por la UTIC fueron analizados de acuerdo a los requerimientos base de COBIT 5. Cabe señalar que dicha documentación fue solicitada con un tiempo prudencial para su recopilación, pero al final fue entregada incompleta y a destiempo provocando retraso en la planificación propuesta. </a:t>
            </a:r>
          </a:p>
        </p:txBody>
      </p:sp>
      <p:pic>
        <p:nvPicPr>
          <p:cNvPr id="4" name="3 Imagen" descr="Descripción: 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30709950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26141" y="815298"/>
            <a:ext cx="7691719" cy="5496600"/>
          </a:xfrm>
        </p:spPr>
        <p:txBody>
          <a:bodyPr>
            <a:normAutofit fontScale="85000" lnSpcReduction="10000"/>
          </a:bodyPr>
          <a:lstStyle/>
          <a:p>
            <a:pPr algn="just"/>
            <a:r>
              <a:rPr lang="es-ES" dirty="0"/>
              <a:t>Dentro de la evaluación técnica informática se aplicaron algunos instrumentos de investigación así como por ejemplo: encuestas dirigidas a Estudiantes, Docentes y Administrativos, a través de las cuales se </a:t>
            </a:r>
            <a:r>
              <a:rPr lang="es-ES" dirty="0" smtClean="0"/>
              <a:t>pudo </a:t>
            </a:r>
            <a:r>
              <a:rPr lang="es-ES" dirty="0"/>
              <a:t>identificar </a:t>
            </a:r>
            <a:r>
              <a:rPr lang="es-ES" dirty="0" smtClean="0"/>
              <a:t>que los estudiantes  siendo el </a:t>
            </a:r>
            <a:r>
              <a:rPr lang="es-ES" dirty="0"/>
              <a:t>grupo de usuarios más numeroso e importante de la Universidad, </a:t>
            </a:r>
            <a:r>
              <a:rPr lang="es-ES" dirty="0" smtClean="0"/>
              <a:t> manifiestan </a:t>
            </a:r>
            <a:r>
              <a:rPr lang="es-ES" dirty="0"/>
              <a:t>no tener completa satisfacción por los servicios que ofrece UTIC en cuanto a la Entrega, Servicio y Soporte, a la vez </a:t>
            </a:r>
            <a:r>
              <a:rPr lang="es-ES" dirty="0" smtClean="0"/>
              <a:t>hacen </a:t>
            </a:r>
            <a:r>
              <a:rPr lang="es-ES" dirty="0"/>
              <a:t>partícipe la opinión los dos grupos de usuarios restantes para solicitar que se analice la situación y se gestionen </a:t>
            </a:r>
            <a:r>
              <a:rPr lang="es-ES" dirty="0" smtClean="0"/>
              <a:t>cambios inmediatos  en servicios como Banner e Internet. </a:t>
            </a:r>
            <a:endParaRPr lang="es-ES" dirty="0"/>
          </a:p>
          <a:p>
            <a:pPr algn="just"/>
            <a:r>
              <a:rPr lang="es-ES" dirty="0"/>
              <a:t>Los informes presentados permitieron recopilar información concisa sobre la evaluación realizada y mostrarla como resultado de la verificación </a:t>
            </a:r>
            <a:r>
              <a:rPr lang="es-ES" dirty="0" smtClean="0"/>
              <a:t>del estado </a:t>
            </a:r>
            <a:r>
              <a:rPr lang="es-ES" dirty="0"/>
              <a:t>actual de los procesos perteneciente a la Entrega, Servicio y Soporte donde se destacan la deficiencia en cuanto a: implementación de políticas de seguridad empresarial, roles y responsabilidades definidos, evaluaciones, seguimiento y monitoreo de procesos, y comunicaciones permanentes entre las partes interesadas plasmadas como compromisos. </a:t>
            </a:r>
          </a:p>
          <a:p>
            <a:endParaRPr lang="es-EC" dirty="0"/>
          </a:p>
        </p:txBody>
      </p:sp>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37874858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6141" y="462785"/>
            <a:ext cx="7691719" cy="1143000"/>
          </a:xfrm>
        </p:spPr>
        <p:txBody>
          <a:bodyPr/>
          <a:lstStyle/>
          <a:p>
            <a:r>
              <a:rPr lang="es-ES" sz="3200" b="1" dirty="0"/>
              <a:t>RECOMENDACIONES</a:t>
            </a:r>
            <a:r>
              <a:rPr lang="es-ES" b="1" dirty="0"/>
              <a:t> </a:t>
            </a:r>
            <a:endParaRPr lang="es-ES" dirty="0"/>
          </a:p>
        </p:txBody>
      </p:sp>
      <p:sp>
        <p:nvSpPr>
          <p:cNvPr id="3" name="Marcador de contenido 2"/>
          <p:cNvSpPr>
            <a:spLocks noGrp="1"/>
          </p:cNvSpPr>
          <p:nvPr>
            <p:ph idx="1"/>
          </p:nvPr>
        </p:nvSpPr>
        <p:spPr/>
        <p:txBody>
          <a:bodyPr>
            <a:normAutofit fontScale="92500" lnSpcReduction="20000"/>
          </a:bodyPr>
          <a:lstStyle/>
          <a:p>
            <a:pPr algn="just"/>
            <a:endParaRPr lang="es-ES" dirty="0"/>
          </a:p>
          <a:p>
            <a:pPr algn="just"/>
            <a:r>
              <a:rPr lang="es-ES" dirty="0" smtClean="0"/>
              <a:t>Para mejorar las deficiencias en los controles de los procesos especialmente en la Entrega, Servicio y Soporte a cargo de la UTIC se puede tomar como marco de referencia COBIT 5, para ello se sugiere la capacitación oportuna a todo el personal de esta unidad para que esté </a:t>
            </a:r>
            <a:r>
              <a:rPr lang="es-ES" dirty="0" smtClean="0"/>
              <a:t>involucrado </a:t>
            </a:r>
            <a:r>
              <a:rPr lang="es-ES" dirty="0" smtClean="0"/>
              <a:t>y en conocimiento de las mejoras que esta herramienta brinda. </a:t>
            </a:r>
            <a:endParaRPr lang="es-ES" dirty="0"/>
          </a:p>
          <a:p>
            <a:pPr algn="just"/>
            <a:r>
              <a:rPr lang="es-ES_tradnl" dirty="0" smtClean="0"/>
              <a:t>Desarrollar e implementar de manera urgente un Plan de seguridad informático en base a políticas de seguridad y lineamientos regulatorias que permitan normar acciones que busquen cumplir con los requerimientos de confidencialidad, autenticidad integridad y disponibilidad de la información. </a:t>
            </a:r>
          </a:p>
        </p:txBody>
      </p:sp>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3642413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6141" y="462785"/>
            <a:ext cx="7691719" cy="1143000"/>
          </a:xfrm>
        </p:spPr>
        <p:txBody>
          <a:bodyPr/>
          <a:lstStyle/>
          <a:p>
            <a:r>
              <a:rPr lang="es-ES" sz="3200" b="1" dirty="0"/>
              <a:t>RECOMENDACIONES</a:t>
            </a:r>
            <a:r>
              <a:rPr lang="es-ES" b="1" dirty="0"/>
              <a:t> </a:t>
            </a:r>
            <a:endParaRPr lang="es-ES" dirty="0"/>
          </a:p>
        </p:txBody>
      </p:sp>
      <p:sp>
        <p:nvSpPr>
          <p:cNvPr id="3" name="Marcador de contenido 2"/>
          <p:cNvSpPr>
            <a:spLocks noGrp="1"/>
          </p:cNvSpPr>
          <p:nvPr>
            <p:ph idx="1"/>
          </p:nvPr>
        </p:nvSpPr>
        <p:spPr/>
        <p:txBody>
          <a:bodyPr>
            <a:normAutofit fontScale="92500" lnSpcReduction="20000"/>
          </a:bodyPr>
          <a:lstStyle/>
          <a:p>
            <a:pPr algn="just"/>
            <a:endParaRPr lang="es-ES" dirty="0"/>
          </a:p>
          <a:p>
            <a:pPr algn="just"/>
            <a:r>
              <a:rPr lang="es-ES_tradnl" dirty="0" smtClean="0"/>
              <a:t>Es </a:t>
            </a:r>
            <a:r>
              <a:rPr lang="es-ES_tradnl" dirty="0" smtClean="0"/>
              <a:t>necesario mejorar la calidad a nivel de todos los servicios </a:t>
            </a:r>
            <a:r>
              <a:rPr lang="es-ES_tradnl" dirty="0" smtClean="0"/>
              <a:t>que ofrece la UTIC a </a:t>
            </a:r>
            <a:r>
              <a:rPr lang="es-ES_tradnl" dirty="0" smtClean="0"/>
              <a:t>la Universidad y para ello se requiere que el personal conozca sus roles y responsabilidades evitando el innecesario acaparamiento de otras actividades que se traducen en retraso para la entrega del producto final hacia el usuario. </a:t>
            </a:r>
          </a:p>
          <a:p>
            <a:pPr algn="just"/>
            <a:r>
              <a:rPr lang="es-ES_tradnl" dirty="0" smtClean="0"/>
              <a:t>Que los informes presentados, sean una muestra de conocimiento que motive la preocupación más profunda hacia procesos de TI y haya el compromiso de apoyo </a:t>
            </a:r>
            <a:r>
              <a:rPr lang="es-ES_tradnl" dirty="0" smtClean="0"/>
              <a:t>por parte </a:t>
            </a:r>
            <a:r>
              <a:rPr lang="es-ES_tradnl" dirty="0" smtClean="0"/>
              <a:t>de las autoridades; además dichos informes sirvan como base para posteriores </a:t>
            </a:r>
            <a:r>
              <a:rPr lang="es-ES_tradnl" dirty="0" smtClean="0"/>
              <a:t>evaluaciones, </a:t>
            </a:r>
            <a:r>
              <a:rPr lang="es-ES_tradnl" dirty="0" smtClean="0"/>
              <a:t>así evidenciar y monitorear la evolución que mantiene UTIC. </a:t>
            </a:r>
            <a:endParaRPr lang="es-ES_tradnl" dirty="0"/>
          </a:p>
        </p:txBody>
      </p:sp>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841152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b="1" dirty="0" smtClean="0"/>
              <a:t/>
            </a:r>
            <a:br>
              <a:rPr lang="es-EC" sz="3200" b="1" dirty="0" smtClean="0"/>
            </a:br>
            <a:r>
              <a:rPr lang="es-EC" sz="3200" b="1" dirty="0" smtClean="0"/>
              <a:t>Justificación del Problema</a:t>
            </a:r>
            <a:endParaRPr lang="es-EC" sz="3200" b="1" dirty="0"/>
          </a:p>
        </p:txBody>
      </p:sp>
      <p:sp>
        <p:nvSpPr>
          <p:cNvPr id="3" name="2 Marcador de contenido"/>
          <p:cNvSpPr>
            <a:spLocks noGrp="1"/>
          </p:cNvSpPr>
          <p:nvPr>
            <p:ph idx="1"/>
          </p:nvPr>
        </p:nvSpPr>
        <p:spPr/>
        <p:txBody>
          <a:bodyPr/>
          <a:lstStyle/>
          <a:p>
            <a:pPr lvl="1" algn="just"/>
            <a:r>
              <a:rPr lang="es-ES" dirty="0" smtClean="0"/>
              <a:t>     En </a:t>
            </a:r>
            <a:r>
              <a:rPr lang="es-ES" dirty="0"/>
              <a:t>la actualidad en las empresas, </a:t>
            </a:r>
            <a:r>
              <a:rPr lang="es-ES" dirty="0" smtClean="0"/>
              <a:t>Instituciones </a:t>
            </a:r>
            <a:r>
              <a:rPr lang="es-ES" dirty="0"/>
              <a:t>públicas o privadas al momento de adquirir o contratar un bien o servicio, debe tomar en cuenta algo muy importante “La Entrega, </a:t>
            </a:r>
            <a:r>
              <a:rPr lang="es-ES" dirty="0" smtClean="0"/>
              <a:t>Soporte y Servicio”, </a:t>
            </a:r>
            <a:r>
              <a:rPr lang="es-ES" dirty="0"/>
              <a:t>el cual debe estar enmarcado bajo parámetros de  buenas prácticas o modelos de referencia, como COBIT 5 (Control </a:t>
            </a:r>
            <a:r>
              <a:rPr lang="es-ES" dirty="0" err="1"/>
              <a:t>Objectives</a:t>
            </a:r>
            <a:r>
              <a:rPr lang="es-ES" dirty="0"/>
              <a:t> </a:t>
            </a:r>
            <a:r>
              <a:rPr lang="es-ES" dirty="0" err="1"/>
              <a:t>for</a:t>
            </a:r>
            <a:r>
              <a:rPr lang="es-ES" dirty="0"/>
              <a:t> </a:t>
            </a:r>
            <a:r>
              <a:rPr lang="es-ES" dirty="0" err="1"/>
              <a:t>Information</a:t>
            </a:r>
            <a:r>
              <a:rPr lang="es-ES" dirty="0"/>
              <a:t> and </a:t>
            </a:r>
            <a:r>
              <a:rPr lang="es-ES" dirty="0" err="1"/>
              <a:t>Related</a:t>
            </a:r>
            <a:r>
              <a:rPr lang="es-ES" dirty="0"/>
              <a:t> </a:t>
            </a:r>
            <a:r>
              <a:rPr lang="es-ES" dirty="0" err="1"/>
              <a:t>Technology</a:t>
            </a:r>
            <a:r>
              <a:rPr lang="es-ES" dirty="0"/>
              <a:t>), mismo que puede servir como referencia o guía para la Gestión de TI.</a:t>
            </a:r>
            <a:endParaRPr lang="es-EC" dirty="0"/>
          </a:p>
        </p:txBody>
      </p:sp>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1900253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141" y="1015253"/>
            <a:ext cx="7691719" cy="1143000"/>
          </a:xfrm>
        </p:spPr>
        <p:txBody>
          <a:bodyPr/>
          <a:lstStyle/>
          <a:p>
            <a:r>
              <a:rPr lang="es-EC" sz="3200" b="1" dirty="0" smtClean="0"/>
              <a:t>Objetivo General</a:t>
            </a:r>
            <a:endParaRPr lang="es-EC" sz="3200" b="1" dirty="0"/>
          </a:p>
        </p:txBody>
      </p:sp>
      <p:sp>
        <p:nvSpPr>
          <p:cNvPr id="3" name="2 Marcador de contenido"/>
          <p:cNvSpPr>
            <a:spLocks noGrp="1"/>
          </p:cNvSpPr>
          <p:nvPr>
            <p:ph idx="1"/>
          </p:nvPr>
        </p:nvSpPr>
        <p:spPr/>
        <p:txBody>
          <a:bodyPr/>
          <a:lstStyle/>
          <a:p>
            <a:pPr marL="0" indent="0">
              <a:buNone/>
            </a:pPr>
            <a:r>
              <a:rPr lang="es-ES" dirty="0" smtClean="0"/>
              <a:t>    </a:t>
            </a:r>
          </a:p>
          <a:p>
            <a:pPr algn="just"/>
            <a:r>
              <a:rPr lang="es-ES" dirty="0" smtClean="0"/>
              <a:t>  </a:t>
            </a:r>
            <a:r>
              <a:rPr lang="es-ES" dirty="0"/>
              <a:t>Realizar una Evaluación Técnica Informática de la Entrega, Servicio y Soporte de la Universidad de las Fuerzas Armadas ESPE Sede Matriz, aplicando como marco de referencia COBIT 5.</a:t>
            </a:r>
            <a:endParaRPr lang="es-EC" dirty="0"/>
          </a:p>
        </p:txBody>
      </p:sp>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2276495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141" y="462785"/>
            <a:ext cx="7691719" cy="1143000"/>
          </a:xfrm>
        </p:spPr>
        <p:txBody>
          <a:bodyPr/>
          <a:lstStyle/>
          <a:p>
            <a:r>
              <a:rPr lang="es-EC" sz="3200" b="1" dirty="0" smtClean="0"/>
              <a:t>Objetivos Específicos</a:t>
            </a:r>
            <a:endParaRPr lang="es-EC" sz="3200" b="1" dirty="0"/>
          </a:p>
        </p:txBody>
      </p:sp>
      <p:sp>
        <p:nvSpPr>
          <p:cNvPr id="3" name="2 Marcador de contenido"/>
          <p:cNvSpPr>
            <a:spLocks noGrp="1"/>
          </p:cNvSpPr>
          <p:nvPr>
            <p:ph idx="1"/>
          </p:nvPr>
        </p:nvSpPr>
        <p:spPr/>
        <p:txBody>
          <a:bodyPr>
            <a:normAutofit fontScale="92500" lnSpcReduction="10000"/>
          </a:bodyPr>
          <a:lstStyle/>
          <a:p>
            <a:pPr lvl="0" algn="just"/>
            <a:r>
              <a:rPr lang="es-ES" dirty="0"/>
              <a:t>Elaborar la Planificación detallada del proyecto.</a:t>
            </a:r>
            <a:endParaRPr lang="es-EC" dirty="0"/>
          </a:p>
          <a:p>
            <a:pPr lvl="0" algn="just"/>
            <a:r>
              <a:rPr lang="es-ES" dirty="0"/>
              <a:t>Elaborar el Plan de Investigación de Campo en base al análisis y alineación de los Objetivos Estratégicos de la ESPE y COBIT 5.</a:t>
            </a:r>
            <a:endParaRPr lang="es-EC" dirty="0"/>
          </a:p>
          <a:p>
            <a:pPr lvl="0" algn="just"/>
            <a:r>
              <a:rPr lang="es-ES" dirty="0"/>
              <a:t>Elaborar y aplicar los Instrumentos de Investigación de campo.</a:t>
            </a:r>
            <a:endParaRPr lang="es-EC" dirty="0"/>
          </a:p>
          <a:p>
            <a:pPr lvl="0" algn="just"/>
            <a:r>
              <a:rPr lang="es-ES" dirty="0"/>
              <a:t>Realizar el análisis de la información.</a:t>
            </a:r>
            <a:endParaRPr lang="es-EC" dirty="0"/>
          </a:p>
          <a:p>
            <a:pPr lvl="0" algn="just"/>
            <a:r>
              <a:rPr lang="es-ES" dirty="0"/>
              <a:t>Redactar los Informes.</a:t>
            </a:r>
            <a:endParaRPr lang="es-EC" dirty="0"/>
          </a:p>
          <a:p>
            <a:pPr lvl="0" algn="just"/>
            <a:r>
              <a:rPr lang="es-ES" dirty="0"/>
              <a:t>Presentar los informes y acoger los puntos de vista.</a:t>
            </a:r>
            <a:endParaRPr lang="es-EC" dirty="0"/>
          </a:p>
          <a:p>
            <a:pPr algn="just"/>
            <a:endParaRPr lang="es-EC" dirty="0"/>
          </a:p>
        </p:txBody>
      </p:sp>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3738479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a:p>
        </p:txBody>
      </p:sp>
      <p:sp>
        <p:nvSpPr>
          <p:cNvPr id="4" name="1 Título"/>
          <p:cNvSpPr txBox="1">
            <a:spLocks/>
          </p:cNvSpPr>
          <p:nvPr/>
        </p:nvSpPr>
        <p:spPr>
          <a:xfrm>
            <a:off x="946859" y="2175310"/>
            <a:ext cx="769171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a:lstStyle>
          <a:p>
            <a:r>
              <a:rPr lang="es-EC" b="1" smtClean="0"/>
              <a:t>MARCO TEÓRICO</a:t>
            </a:r>
            <a:endParaRPr lang="es-EC" b="1" dirty="0"/>
          </a:p>
        </p:txBody>
      </p:sp>
      <p:pic>
        <p:nvPicPr>
          <p:cNvPr id="5" name="4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Tree>
    <p:extLst>
      <p:ext uri="{BB962C8B-B14F-4D97-AF65-F5344CB8AC3E}">
        <p14:creationId xmlns:p14="http://schemas.microsoft.com/office/powerpoint/2010/main" val="4153908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S" dirty="0" smtClean="0"/>
              <a:t>(</a:t>
            </a:r>
            <a:r>
              <a:rPr lang="es-ES" b="1" dirty="0" smtClean="0"/>
              <a:t>Control </a:t>
            </a:r>
            <a:r>
              <a:rPr lang="es-ES" b="1" dirty="0" err="1"/>
              <a:t>Objectives</a:t>
            </a:r>
            <a:r>
              <a:rPr lang="es-ES" b="1" dirty="0"/>
              <a:t> </a:t>
            </a:r>
            <a:r>
              <a:rPr lang="es-ES" b="1" dirty="0" err="1"/>
              <a:t>for</a:t>
            </a:r>
            <a:r>
              <a:rPr lang="es-ES" b="1" dirty="0"/>
              <a:t> </a:t>
            </a:r>
            <a:r>
              <a:rPr lang="es-ES" b="1" dirty="0" err="1"/>
              <a:t>Information</a:t>
            </a:r>
            <a:r>
              <a:rPr lang="es-ES" b="1" dirty="0"/>
              <a:t> and </a:t>
            </a:r>
            <a:r>
              <a:rPr lang="es-ES" b="1" dirty="0" err="1"/>
              <a:t>related</a:t>
            </a:r>
            <a:r>
              <a:rPr lang="es-ES" b="1" dirty="0"/>
              <a:t> </a:t>
            </a:r>
            <a:r>
              <a:rPr lang="es-ES" b="1" dirty="0" err="1"/>
              <a:t>Technology</a:t>
            </a:r>
            <a:r>
              <a:rPr lang="es-ES" dirty="0"/>
              <a:t>) que significa Objetivos de Control para la Información y Tecnologías Relacionadas, es un marco de mejores prácticas aceptado internacionalmente para el control de la información y publicado por </a:t>
            </a:r>
            <a:r>
              <a:rPr lang="es-ES" b="1" dirty="0" smtClean="0"/>
              <a:t>ISACA.</a:t>
            </a:r>
          </a:p>
          <a:p>
            <a:pPr marL="0" indent="0" algn="just">
              <a:buNone/>
            </a:pPr>
            <a:endParaRPr lang="es-ES" dirty="0">
              <a:latin typeface="Times New Roman"/>
              <a:cs typeface="Times New Roman"/>
            </a:endParaRPr>
          </a:p>
          <a:p>
            <a:pPr algn="just"/>
            <a:endParaRPr lang="es-EC" b="1" dirty="0"/>
          </a:p>
        </p:txBody>
      </p:sp>
      <p:pic>
        <p:nvPicPr>
          <p:cNvPr id="4" name="3 Imagen"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3" y="126040"/>
            <a:ext cx="2607387" cy="673491"/>
          </a:xfrm>
          <a:prstGeom prst="rect">
            <a:avLst/>
          </a:prstGeom>
          <a:noFill/>
          <a:ln>
            <a:noFill/>
          </a:ln>
        </p:spPr>
      </p:pic>
      <p:sp>
        <p:nvSpPr>
          <p:cNvPr id="7" name="1 Título"/>
          <p:cNvSpPr>
            <a:spLocks noGrp="1"/>
          </p:cNvSpPr>
          <p:nvPr>
            <p:ph type="title"/>
          </p:nvPr>
        </p:nvSpPr>
        <p:spPr>
          <a:xfrm>
            <a:off x="726141" y="462785"/>
            <a:ext cx="7691719" cy="1143000"/>
          </a:xfrm>
        </p:spPr>
        <p:txBody>
          <a:bodyPr/>
          <a:lstStyle/>
          <a:p>
            <a:r>
              <a:rPr lang="es-EC" sz="3200" b="1" dirty="0" smtClean="0"/>
              <a:t>COBIT</a:t>
            </a:r>
            <a:endParaRPr lang="es-EC" sz="3200" b="1" dirty="0"/>
          </a:p>
        </p:txBody>
      </p:sp>
      <p:pic>
        <p:nvPicPr>
          <p:cNvPr id="8" name="Marcador de contenido 3" descr="CobiTvsOtros.jpg"/>
          <p:cNvPicPr>
            <a:picLocks noChangeAspect="1"/>
          </p:cNvPicPr>
          <p:nvPr/>
        </p:nvPicPr>
        <p:blipFill>
          <a:blip r:embed="rId3">
            <a:extLst>
              <a:ext uri="{28A0092B-C50C-407E-A947-70E740481C1C}">
                <a14:useLocalDpi xmlns:a14="http://schemas.microsoft.com/office/drawing/2010/main" val="0"/>
              </a:ext>
            </a:extLst>
          </a:blip>
          <a:srcRect l="3812" r="3812"/>
          <a:stretch>
            <a:fillRect/>
          </a:stretch>
        </p:blipFill>
        <p:spPr>
          <a:xfrm>
            <a:off x="2490951" y="3878337"/>
            <a:ext cx="4614997" cy="2743179"/>
          </a:xfrm>
          <a:prstGeom prst="rect">
            <a:avLst/>
          </a:prstGeom>
        </p:spPr>
      </p:pic>
    </p:spTree>
    <p:extLst>
      <p:ext uri="{BB962C8B-B14F-4D97-AF65-F5344CB8AC3E}">
        <p14:creationId xmlns:p14="http://schemas.microsoft.com/office/powerpoint/2010/main" val="17811723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Aventura">
  <a:themeElements>
    <a:clrScheme name="Aventura">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Aventura">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Aventura">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Aventura.thmx</Template>
  <TotalTime>1777</TotalTime>
  <Words>1751</Words>
  <Application>Microsoft Office PowerPoint</Application>
  <PresentationFormat>Presentación en pantalla (4:3)</PresentationFormat>
  <Paragraphs>99</Paragraphs>
  <Slides>46</Slides>
  <Notes>1</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Aventura</vt:lpstr>
      <vt:lpstr>“EVALUACIÓN TÉCNICA INFORMÁTICA DE LA ENTREGA, SERVICIO Y SOPORTE DE LA UNIVERSIDAD DE LAS FUERZAS ARMADAS ESPE SEDE MATRIZ”</vt:lpstr>
      <vt:lpstr>Antecedentes</vt:lpstr>
      <vt:lpstr>Presentación de PowerPoint</vt:lpstr>
      <vt:lpstr>Formulación del Problema</vt:lpstr>
      <vt:lpstr> Justificación del Problema</vt:lpstr>
      <vt:lpstr>Objetivo General</vt:lpstr>
      <vt:lpstr>Objetivos Específicos</vt:lpstr>
      <vt:lpstr>Presentación de PowerPoint</vt:lpstr>
      <vt:lpstr>COBIT</vt:lpstr>
      <vt:lpstr>Evolución de COBIT</vt:lpstr>
      <vt:lpstr>Presentación de PowerPoint</vt:lpstr>
      <vt:lpstr>  Principios de COBIT 5</vt:lpstr>
      <vt:lpstr>   Habilitadores de COBIT 5</vt:lpstr>
      <vt:lpstr>Familia de Productos COBIT 5</vt:lpstr>
      <vt:lpstr>Cascada de Metas COBIT 5</vt:lpstr>
      <vt:lpstr>Áreas Clave de Gobierno y Gestión de COBIT 5</vt:lpstr>
      <vt:lpstr> 37 Procesos de Gobierno y Gestión de COBIT 5.</vt:lpstr>
      <vt:lpstr> Objetivos Estratégicos de la ESPE.</vt:lpstr>
      <vt:lpstr> Objetivos Estratégicos de la ESPE.</vt:lpstr>
      <vt:lpstr>Objetivos Corporativos de COBIT 5</vt:lpstr>
      <vt:lpstr>Objetivos de TI</vt:lpstr>
      <vt:lpstr>Ejecución de la Evaluación Técnica Informática</vt:lpstr>
      <vt:lpstr>Presentación de PowerPoint</vt:lpstr>
      <vt:lpstr>Requerimientos Específicos</vt:lpstr>
      <vt:lpstr>Presentación de PowerPoint</vt:lpstr>
      <vt:lpstr>Presentación de PowerPoint</vt:lpstr>
      <vt:lpstr>BASE LEGAL</vt:lpstr>
      <vt:lpstr>HALLAZGOS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 EJECUTIVO</vt:lpstr>
      <vt:lpstr>Presentación de PowerPoint</vt:lpstr>
      <vt:lpstr>Presentación de PowerPoint</vt:lpstr>
      <vt:lpstr>CONCLUSIONES</vt:lpstr>
      <vt:lpstr>Presentación de PowerPoint</vt:lpstr>
      <vt:lpstr>RECOMENDACIONES </vt:lpstr>
      <vt:lpstr>RECOMENDACIONES </vt:lpstr>
    </vt:vector>
  </TitlesOfParts>
  <Company>HLC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TÉCNICA INFORMÁTICA DE LA ENTREGA, SERVICIO Y SOPORTE DE LA UNIVERSIDAD DE LAS FUERZAS ARMADAS ESPE SEDE MATRIZ”</dc:title>
  <dc:creator>Henry Leon Caisa</dc:creator>
  <cp:lastModifiedBy>Jacky</cp:lastModifiedBy>
  <cp:revision>56</cp:revision>
  <dcterms:created xsi:type="dcterms:W3CDTF">2015-05-17T20:29:07Z</dcterms:created>
  <dcterms:modified xsi:type="dcterms:W3CDTF">2015-05-19T16:23:42Z</dcterms:modified>
</cp:coreProperties>
</file>