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59" r:id="rId3"/>
    <p:sldId id="257" r:id="rId4"/>
    <p:sldId id="269" r:id="rId5"/>
    <p:sldId id="268" r:id="rId6"/>
    <p:sldId id="258" r:id="rId7"/>
    <p:sldId id="270" r:id="rId8"/>
    <p:sldId id="271" r:id="rId9"/>
    <p:sldId id="272" r:id="rId10"/>
    <p:sldId id="273" r:id="rId11"/>
    <p:sldId id="274" r:id="rId12"/>
    <p:sldId id="275" r:id="rId13"/>
    <p:sldId id="262" r:id="rId14"/>
    <p:sldId id="264" r:id="rId15"/>
    <p:sldId id="276" r:id="rId16"/>
    <p:sldId id="267" r:id="rId17"/>
    <p:sldId id="277" r:id="rId18"/>
    <p:sldId id="278" r:id="rId19"/>
    <p:sldId id="266" r:id="rId20"/>
    <p:sldId id="279" r:id="rId21"/>
    <p:sldId id="282" r:id="rId22"/>
    <p:sldId id="280" r:id="rId23"/>
    <p:sldId id="281" r:id="rId24"/>
    <p:sldId id="283" r:id="rId2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C0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71" autoAdjust="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C87BC-4B01-4BA7-9448-54B7F0E026E1}" type="datetimeFigureOut">
              <a:rPr lang="es-EC" smtClean="0"/>
              <a:pPr/>
              <a:t>15/03/2016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1612D-0F00-4CC7-81B1-D1F4391D334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329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D8D7-0AAA-4A54-8AC8-DF35664BD91F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E4E0-A957-4948-A8C0-5037323BDFF7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93F0-0491-4481-AC8C-6D04C05FA731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E20B-84D0-41F6-9AEE-29A34A2EEE6C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C038-3536-4C14-BF3B-332E70095BF9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123A-9304-470B-87B7-AF2119E00D89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ED70-77BC-49B8-A2F6-7F8E024D8EC5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FAE5-A865-41A9-9FD3-1FF327ECC367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5817-74CB-43E6-A120-A4BEBDC64D94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D000-1559-4250-A725-CDEF81838A38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6DB7-36AD-4158-A1B4-FE8F47FCD6D4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FB99F2-770A-4656-B203-924E6BDFE986}" type="datetime1">
              <a:rPr lang="es-EC" smtClean="0"/>
              <a:pPr/>
              <a:t>15/03/2016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04A972-2547-4A4D-ADEB-C2BE5A490968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../../../Documents/My%20Cmaps/PCI%20SSC.cma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-27383"/>
            <a:ext cx="362885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 descr="hol&#10;"/>
          <p:cNvSpPr>
            <a:spLocks noGrp="1"/>
          </p:cNvSpPr>
          <p:nvPr>
            <p:ph type="ctrTitle"/>
          </p:nvPr>
        </p:nvSpPr>
        <p:spPr>
          <a:xfrm>
            <a:off x="755576" y="3573016"/>
            <a:ext cx="7776864" cy="1656184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Modelo </a:t>
            </a:r>
            <a:r>
              <a:rPr lang="es-EC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factibilidad para el cumplimiento de normas de seguridad </a:t>
            </a:r>
            <a:r>
              <a:rPr lang="es-EC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datos en tarjetas de pago alineados al estándar PCI DSS para las entidades bancarias de Ecuador. “</a:t>
            </a:r>
            <a:r>
              <a:rPr lang="es-EC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4894312"/>
            <a:ext cx="8208912" cy="622920"/>
          </a:xfrm>
        </p:spPr>
        <p:txBody>
          <a:bodyPr vert="horz" lIns="0" rIns="18288">
            <a:normAutofit/>
          </a:bodyPr>
          <a:lstStyle/>
          <a:p>
            <a:r>
              <a:rPr lang="es-EC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Maestría </a:t>
            </a:r>
            <a:r>
              <a:rPr lang="es-EC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en </a:t>
            </a:r>
            <a:r>
              <a:rPr lang="es-EC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Gerencia de Redes y Telecomunicaciones – </a:t>
            </a:r>
            <a:r>
              <a:rPr lang="es-EC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Promoción </a:t>
            </a:r>
            <a:r>
              <a:rPr lang="es-EC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1</a:t>
            </a:fld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816424" cy="100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475656" y="1556792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C" sz="24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EXPOSICION DEFENSA TESIS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971600" y="5373216"/>
            <a:ext cx="568863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C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Autor: NELLY ROCIO SUNTAXI TIPAN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2627784" y="6237312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C" sz="2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21 de Marzo</a:t>
            </a:r>
            <a:r>
              <a:rPr lang="es-EC" sz="2000" b="1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del 2014</a:t>
            </a:r>
            <a:endParaRPr kumimoji="0" lang="es-EC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165304"/>
            <a:ext cx="16990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Subtítulo"/>
          <p:cNvSpPr txBox="1">
            <a:spLocks/>
          </p:cNvSpPr>
          <p:nvPr/>
        </p:nvSpPr>
        <p:spPr>
          <a:xfrm>
            <a:off x="971600" y="5589240"/>
            <a:ext cx="5688632" cy="27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C" sz="1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C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Oponente: Ing. Raúl Haro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971600" y="5381600"/>
            <a:ext cx="5688632" cy="27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C" sz="1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C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Director: Ing. Fausto Granda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10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5021935" y="107921"/>
            <a:ext cx="26677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CAPITULO III</a:t>
            </a:r>
            <a:endParaRPr lang="es-E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033341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67544" y="1332057"/>
            <a:ext cx="8558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s-EC" sz="2400" b="1" i="1" dirty="0" smtClean="0"/>
              <a:t>Análisis </a:t>
            </a:r>
            <a:r>
              <a:rPr lang="es-EC" sz="2400" b="1" i="1" dirty="0"/>
              <a:t>de la Normativa de la SBS  y el Estándar PCI DSS</a:t>
            </a:r>
          </a:p>
          <a:p>
            <a:pPr algn="ctr"/>
            <a:endParaRPr lang="es-E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2" y="1747555"/>
            <a:ext cx="74295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10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11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5021935" y="107921"/>
            <a:ext cx="26677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CAPITULO III</a:t>
            </a:r>
            <a:endParaRPr lang="es-E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033341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67544" y="1332057"/>
            <a:ext cx="8558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s-EC" sz="2400" b="1" i="1" dirty="0" smtClean="0"/>
              <a:t>Análisis </a:t>
            </a:r>
            <a:r>
              <a:rPr lang="es-EC" sz="2400" b="1" i="1" dirty="0"/>
              <a:t>de la Normativa de la SBS  y el Estándar PCI DSS</a:t>
            </a:r>
          </a:p>
          <a:p>
            <a:pPr algn="ctr"/>
            <a:endParaRPr lang="es-E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7254"/>
            <a:ext cx="74580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0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12</a:t>
            </a:fld>
            <a:endParaRPr lang="es-EC"/>
          </a:p>
        </p:txBody>
      </p:sp>
      <p:sp>
        <p:nvSpPr>
          <p:cNvPr id="5" name="3 Marcador de pie de página"/>
          <p:cNvSpPr txBox="1">
            <a:spLocks/>
          </p:cNvSpPr>
          <p:nvPr/>
        </p:nvSpPr>
        <p:spPr>
          <a:xfrm>
            <a:off x="3203848" y="6237312"/>
            <a:ext cx="3024336" cy="432048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Modelo de factibilidad para el cumplimiento de normas de seguridad de datos en tarjetas de pago alineados al estándar PCI DSS para las entidades bancarias de Ecuador.</a:t>
            </a:r>
            <a:endParaRPr kumimoji="0" lang="es-EC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4A972-2547-4A4D-ADEB-C2BE5A490968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949280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28392" cy="92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779433" y="174932"/>
            <a:ext cx="29738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dirty="0" smtClean="0">
                <a:ln w="50800"/>
              </a:rPr>
              <a:t>CAPITULO III</a:t>
            </a:r>
            <a:endParaRPr lang="es-E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853104" y="792424"/>
            <a:ext cx="4980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dirty="0" smtClean="0"/>
              <a:t>Resultados Generales</a:t>
            </a:r>
            <a:endParaRPr lang="es-EC" sz="3600" b="1" dirty="0"/>
          </a:p>
        </p:txBody>
      </p:sp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190441" cy="460980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56992"/>
            <a:ext cx="16668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977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13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251520" y="1174392"/>
            <a:ext cx="9066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MX" sz="2400" b="1" cap="all" dirty="0">
                <a:solidFill>
                  <a:schemeClr val="bg1"/>
                </a:solidFill>
              </a:rPr>
              <a:t>Modelo de análisis de factibilidad de certificación </a:t>
            </a:r>
            <a:endParaRPr lang="es-MX" sz="2400" b="1" cap="all" dirty="0" smtClean="0">
              <a:solidFill>
                <a:schemeClr val="bg1"/>
              </a:solidFill>
            </a:endParaRPr>
          </a:p>
          <a:p>
            <a:pPr algn="ctr"/>
            <a:r>
              <a:rPr lang="es-MX" sz="2400" b="1" cap="all" dirty="0" smtClean="0">
                <a:solidFill>
                  <a:schemeClr val="bg1"/>
                </a:solidFill>
              </a:rPr>
              <a:t>PCI </a:t>
            </a:r>
            <a:r>
              <a:rPr lang="es-MX" sz="2400" b="1" cap="all" dirty="0">
                <a:solidFill>
                  <a:schemeClr val="bg1"/>
                </a:solidFill>
              </a:rPr>
              <a:t>DSS </a:t>
            </a:r>
            <a:r>
              <a:rPr lang="es-MX" sz="2400" b="1" cap="all" dirty="0" smtClean="0">
                <a:solidFill>
                  <a:schemeClr val="bg1"/>
                </a:solidFill>
              </a:rPr>
              <a:t>de </a:t>
            </a:r>
            <a:r>
              <a:rPr lang="es-MX" sz="2400" b="1" cap="all" dirty="0">
                <a:solidFill>
                  <a:schemeClr val="bg1"/>
                </a:solidFill>
              </a:rPr>
              <a:t>las entidades financieras de Ecuador </a:t>
            </a:r>
            <a:endParaRPr lang="es-EC" sz="2400" b="1" cap="all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012" y="6122117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716520" y="2194797"/>
            <a:ext cx="813690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C" sz="2000" dirty="0"/>
              <a:t>Los datos confidenciales de autenticación constan de los datos de la banda magnética (o pista), código o valor de validación de la tarjeta, y datos del PIN5. Estos datos son muy valiosos para las personas malintencionadas, ya que les permiten generar tarjetas de pago falsas y crear transacciones fraudulentas.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664258" y="188641"/>
            <a:ext cx="23855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CAPITULO IV</a:t>
            </a:r>
            <a:endParaRPr lang="es-ES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1" name="10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827584" y="3826305"/>
            <a:ext cx="5832648" cy="255502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14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1703838" y="1465620"/>
            <a:ext cx="5214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Elementos / Entorno CDE</a:t>
            </a:r>
            <a:endParaRPr lang="es-ES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467544" y="2060848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C" sz="2000" dirty="0"/>
              <a:t>Es importante conocer los términos de los participantes del proceso en el cual se manejan las tarjetas y aclarar su relación</a:t>
            </a:r>
            <a:r>
              <a:rPr lang="es-ES" sz="2000" dirty="0" smtClean="0"/>
              <a:t>.</a:t>
            </a:r>
            <a:endParaRPr lang="es-EC" sz="2000" dirty="0"/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5" y="2924944"/>
            <a:ext cx="5715027" cy="33801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15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870460" y="188640"/>
            <a:ext cx="47339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Modelo de factibilidad </a:t>
            </a:r>
            <a:r>
              <a:rPr lang="es-EC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</a:p>
          <a:p>
            <a:pPr algn="ctr"/>
            <a:r>
              <a:rPr lang="es-EC" sz="32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C" sz="32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certificación PCI</a:t>
            </a:r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es-E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458804" y="1196752"/>
            <a:ext cx="81369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C" sz="2400" dirty="0" smtClean="0"/>
              <a:t>El </a:t>
            </a:r>
            <a:r>
              <a:rPr lang="es-EC" sz="2400" dirty="0"/>
              <a:t>modelo propuesto tiene la finalidad de encaminar a las entidades bancarias de Ecuador  en el proceso de certificación PCI DSS de una manera mas ágil y rápida; </a:t>
            </a:r>
            <a:r>
              <a:rPr lang="es-EC" sz="2400" dirty="0" smtClean="0"/>
              <a:t>cuando </a:t>
            </a:r>
            <a:r>
              <a:rPr lang="es-EC" sz="2400" dirty="0"/>
              <a:t>inicien el proceso formal  a través de una empresa certificada </a:t>
            </a:r>
            <a:r>
              <a:rPr lang="es-EC" sz="2400" dirty="0" smtClean="0"/>
              <a:t>se reduzca tiempo y costo.</a:t>
            </a:r>
            <a:endParaRPr lang="es-EC" sz="2400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683568" y="3135744"/>
            <a:ext cx="81369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s-EC" sz="2400" dirty="0" smtClean="0"/>
              <a:t>A quien va dirigido:</a:t>
            </a:r>
          </a:p>
          <a:p>
            <a:pPr lvl="0"/>
            <a:r>
              <a:rPr lang="es-EC" sz="2400" dirty="0" smtClean="0"/>
              <a:t>Directores </a:t>
            </a:r>
            <a:r>
              <a:rPr lang="es-EC" sz="2400" dirty="0"/>
              <a:t>de </a:t>
            </a:r>
            <a:r>
              <a:rPr lang="es-EC" sz="2400" dirty="0" smtClean="0"/>
              <a:t>información: Directores/Gerentes </a:t>
            </a:r>
            <a:r>
              <a:rPr lang="es-EC" sz="2400" dirty="0"/>
              <a:t>de seguridad de la </a:t>
            </a:r>
            <a:r>
              <a:rPr lang="es-EC" sz="2400" dirty="0" smtClean="0"/>
              <a:t>información </a:t>
            </a:r>
          </a:p>
          <a:p>
            <a:pPr lvl="0"/>
            <a:r>
              <a:rPr lang="es-EC" sz="2400" dirty="0" smtClean="0"/>
              <a:t>Directores financieros</a:t>
            </a:r>
            <a:endParaRPr lang="es-EC" sz="2400" dirty="0"/>
          </a:p>
          <a:p>
            <a:pPr lvl="0"/>
            <a:r>
              <a:rPr lang="es-EC" sz="2400" dirty="0" smtClean="0"/>
              <a:t>Directores/Gerentes </a:t>
            </a:r>
            <a:r>
              <a:rPr lang="es-EC" sz="2400" dirty="0"/>
              <a:t>de operaciones de TI </a:t>
            </a:r>
            <a:r>
              <a:rPr lang="es-EC" sz="2400" dirty="0" smtClean="0"/>
              <a:t>Arquitectos </a:t>
            </a:r>
            <a:r>
              <a:rPr lang="es-EC" sz="2400" dirty="0"/>
              <a:t>de seguridad de TI </a:t>
            </a:r>
          </a:p>
          <a:p>
            <a:pPr lvl="0"/>
            <a:r>
              <a:rPr lang="es-EC" sz="2400" dirty="0" smtClean="0"/>
              <a:t>Arquitectos </a:t>
            </a:r>
            <a:r>
              <a:rPr lang="es-EC" sz="2400" dirty="0"/>
              <a:t>de infraestructuras de TI </a:t>
            </a:r>
            <a:r>
              <a:rPr lang="es-EC" sz="2400" dirty="0" smtClean="0"/>
              <a:t>Consultores, </a:t>
            </a:r>
            <a:endParaRPr lang="es-EC" sz="2400" dirty="0"/>
          </a:p>
          <a:p>
            <a:pPr lvl="0"/>
            <a:r>
              <a:rPr lang="es-EC" sz="2400" dirty="0" smtClean="0"/>
              <a:t>Ingenieros IT, </a:t>
            </a:r>
            <a:r>
              <a:rPr lang="es-EC" sz="2400" dirty="0" err="1" smtClean="0"/>
              <a:t>etc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72242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4" name="1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16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4013270" y="340810"/>
            <a:ext cx="4312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Dificultades PCI DSS </a:t>
            </a:r>
            <a:endParaRPr lang="es-E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72816"/>
            <a:ext cx="5334000" cy="39604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ubtítulo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5616296" cy="776528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C" dirty="0"/>
              <a:t>Dentro de sus propios sistemas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17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179513" y="1340768"/>
            <a:ext cx="82809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s-EC" sz="3200" b="1" dirty="0"/>
              <a:t>Entorno de Análisis  </a:t>
            </a:r>
            <a:r>
              <a:rPr lang="es-EC" sz="3200" b="1" dirty="0" smtClean="0"/>
              <a:t>para </a:t>
            </a:r>
            <a:r>
              <a:rPr lang="es-EC" sz="3200" b="1" dirty="0"/>
              <a:t>las Entidades </a:t>
            </a:r>
            <a:r>
              <a:rPr lang="es-EC" sz="3200" b="1" dirty="0" smtClean="0"/>
              <a:t>Bancarias</a:t>
            </a:r>
            <a:endParaRPr lang="es-EC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46300" y="3613666"/>
            <a:ext cx="7110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/>
              <a:t>Dentro de los sistemas de sus comercios</a:t>
            </a:r>
          </a:p>
        </p:txBody>
      </p:sp>
      <p:sp>
        <p:nvSpPr>
          <p:cNvPr id="10" name="13 Subtítulo"/>
          <p:cNvSpPr txBox="1">
            <a:spLocks/>
          </p:cNvSpPr>
          <p:nvPr/>
        </p:nvSpPr>
        <p:spPr>
          <a:xfrm>
            <a:off x="323528" y="4380664"/>
            <a:ext cx="7696473" cy="776528"/>
          </a:xfrm>
          <a:prstGeom prst="rect">
            <a:avLst/>
          </a:prstGeom>
        </p:spPr>
        <p:txBody>
          <a:bodyPr vert="horz" lIns="0" rIns="18288">
            <a:normAutofit fontScale="925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C" dirty="0"/>
              <a:t>Dentro de los sistemas de servidores de pago</a:t>
            </a:r>
          </a:p>
        </p:txBody>
      </p:sp>
    </p:spTree>
    <p:extLst>
      <p:ext uri="{BB962C8B-B14F-4D97-AF65-F5344CB8AC3E}">
        <p14:creationId xmlns:p14="http://schemas.microsoft.com/office/powerpoint/2010/main" val="3983834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30480" y="6356350"/>
            <a:ext cx="762000" cy="365125"/>
          </a:xfrm>
        </p:spPr>
        <p:txBody>
          <a:bodyPr/>
          <a:lstStyle/>
          <a:p>
            <a:fld id="{9204A972-2547-4A4D-ADEB-C2BE5A490968}" type="slidenum">
              <a:rPr lang="es-EC" smtClean="0"/>
              <a:pPr/>
              <a:t>18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23529" y="1556792"/>
            <a:ext cx="30243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s-EC" sz="3200" b="1" dirty="0" smtClean="0"/>
              <a:t>Modelo de factibilidad para cada entorno</a:t>
            </a:r>
            <a:endParaRPr lang="es-EC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624"/>
            <a:ext cx="5094605" cy="67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5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19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179512" y="1268760"/>
            <a:ext cx="89644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s-EC" sz="2800" b="1" dirty="0"/>
              <a:t>Infraestructura de red recomendada para PCI DSS</a:t>
            </a: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114959"/>
              </p:ext>
            </p:extLst>
          </p:nvPr>
        </p:nvGraphicFramePr>
        <p:xfrm>
          <a:off x="1277938" y="1844825"/>
          <a:ext cx="6759970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Visio" r:id="rId3" imgW="13184452" imgH="8856791" progId="Visio.Drawing.11">
                  <p:embed/>
                </p:oleObj>
              </mc:Choice>
              <mc:Fallback>
                <p:oleObj name="Visio" r:id="rId3" imgW="13184452" imgH="885679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844825"/>
                        <a:ext cx="6759970" cy="453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2</a:t>
            </a:fld>
            <a:endParaRPr lang="es-EC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67544" y="1628800"/>
            <a:ext cx="8208912" cy="132343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S" sz="2000" dirty="0"/>
              <a:t>Plantear un modelo de factibilidad para el cumplimiento de </a:t>
            </a:r>
            <a:r>
              <a:rPr lang="es-ES" sz="2000" dirty="0" smtClean="0"/>
              <a:t>normas de </a:t>
            </a:r>
            <a:r>
              <a:rPr lang="es-ES" sz="2000" dirty="0"/>
              <a:t>seguridad de datos en las tarjetas de </a:t>
            </a:r>
            <a:r>
              <a:rPr lang="es-ES" sz="2000" dirty="0" smtClean="0"/>
              <a:t>pago </a:t>
            </a:r>
            <a:r>
              <a:rPr lang="es-ES" sz="2000" dirty="0"/>
              <a:t>alineados al estándar PCI DSS con la finalidad de  fortalecer la seguridad de las transacciones en las entidades bancarias de Ecuador</a:t>
            </a:r>
            <a:r>
              <a:rPr lang="es-ES" sz="2000" dirty="0" smtClean="0"/>
              <a:t>.</a:t>
            </a:r>
            <a:endParaRPr kumimoji="0" lang="es-EC" sz="20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3848" y="6237312"/>
            <a:ext cx="3024336" cy="432048"/>
          </a:xfrm>
        </p:spPr>
        <p:txBody>
          <a:bodyPr/>
          <a:lstStyle/>
          <a:p>
            <a:r>
              <a:rPr lang="es-EC" sz="1000" dirty="0" smtClean="0"/>
              <a:t>Modelo de factibilidad para el cumplimiento de normas de seguridad de datos en tarjetas de pago alineados al estándar PCI DSS para las entidades bancarias de Ecuador.</a:t>
            </a:r>
            <a:endParaRPr lang="es-EC" sz="1000" dirty="0"/>
          </a:p>
        </p:txBody>
      </p:sp>
      <p:sp>
        <p:nvSpPr>
          <p:cNvPr id="8" name="4 Marcador de número de diapositiva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4A972-2547-4A4D-ADEB-C2BE5A490968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033341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4534025" y="908720"/>
            <a:ext cx="32063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Objetivo General:</a:t>
            </a:r>
            <a:endParaRPr lang="es-ES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467544" y="3501008"/>
            <a:ext cx="8208912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es-EC" dirty="0" smtClean="0"/>
              <a:t> Documentar </a:t>
            </a:r>
            <a:r>
              <a:rPr lang="es-EC" dirty="0"/>
              <a:t>las mejores prácticas </a:t>
            </a:r>
            <a:r>
              <a:rPr lang="es-EC" dirty="0" smtClean="0"/>
              <a:t>y políticas de </a:t>
            </a:r>
            <a:r>
              <a:rPr lang="es-EC" dirty="0"/>
              <a:t>seguridad </a:t>
            </a:r>
            <a:r>
              <a:rPr lang="es-EC" dirty="0" smtClean="0"/>
              <a:t>encaminadas a una futura certificación en el estándar PCI DSS</a:t>
            </a: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>
            <a:off x="395536" y="3068960"/>
            <a:ext cx="34323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Objetivos Específicos:</a:t>
            </a:r>
            <a:endParaRPr lang="es-E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467544" y="4161854"/>
            <a:ext cx="8208912" cy="92333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Presentar </a:t>
            </a:r>
            <a:r>
              <a:rPr lang="es-ES" dirty="0"/>
              <a:t>un modelo de factibilidad técnica y económica para la ejecución del proceso de certificación en el estándar PCI DSS en las entidades bancarias.</a:t>
            </a:r>
            <a:endParaRPr lang="es-EC" dirty="0"/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467544" y="5097958"/>
            <a:ext cx="8208912" cy="92333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C" dirty="0"/>
              <a:t>Analizar la situación actual de una entidad bancaria de Ecuador y describir las recomendaciones que se deberían ejecutar previas a iniciar el proceso de certificación en el estándar PCI </a:t>
            </a:r>
            <a:r>
              <a:rPr lang="es-EC" dirty="0" smtClean="0"/>
              <a:t>DSS.</a:t>
            </a:r>
            <a:endParaRPr lang="es-EC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30480" y="6356350"/>
            <a:ext cx="762000" cy="365125"/>
          </a:xfrm>
        </p:spPr>
        <p:txBody>
          <a:bodyPr/>
          <a:lstStyle/>
          <a:p>
            <a:fld id="{9204A972-2547-4A4D-ADEB-C2BE5A490968}" type="slidenum">
              <a:rPr lang="es-EC" smtClean="0"/>
              <a:pPr/>
              <a:t>20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-612576" y="1445875"/>
            <a:ext cx="85689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s-EC" sz="2400" b="1" dirty="0" smtClean="0"/>
              <a:t>Retorno de la inversión de implementación </a:t>
            </a:r>
          </a:p>
          <a:p>
            <a:pPr lvl="0" algn="ctr"/>
            <a:r>
              <a:rPr lang="es-EC" sz="2400" b="1" dirty="0" smtClean="0"/>
              <a:t>de PCI DSS</a:t>
            </a:r>
            <a:endParaRPr lang="es-EC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043608" y="24928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Costos de implementación?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4916066" y="24208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Como justificar la inversión?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899592" y="2924944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/>
              <a:t>ROI = (</a:t>
            </a:r>
            <a:r>
              <a:rPr lang="es-EC" b="1" i="1" dirty="0"/>
              <a:t>Beneficio </a:t>
            </a:r>
            <a:r>
              <a:rPr lang="es-EC" i="1" dirty="0"/>
              <a:t>- Costo)/Costo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827584" y="3371716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/>
              <a:t>ROSI = (</a:t>
            </a:r>
            <a:r>
              <a:rPr lang="es-EC" b="1" i="1" dirty="0"/>
              <a:t>Disminución de Riesgo </a:t>
            </a:r>
            <a:r>
              <a:rPr lang="es-EC" i="1" dirty="0"/>
              <a:t>- Costo)/Costo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683568" y="3802023"/>
            <a:ext cx="7812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/>
              <a:t>Disminución del Riesgo = Riesgo Expuesto x %Riesgo </a:t>
            </a:r>
            <a:r>
              <a:rPr lang="es-EC" i="1" dirty="0" smtClean="0"/>
              <a:t>Mitigado</a:t>
            </a:r>
          </a:p>
          <a:p>
            <a:endParaRPr lang="es-EC" i="1" dirty="0"/>
          </a:p>
          <a:p>
            <a:r>
              <a:rPr lang="es-EC" i="1" dirty="0"/>
              <a:t>Riesgo Expuesto = Costo de un incidente x Tasa de Ocurrencia Anual</a:t>
            </a:r>
            <a:endParaRPr lang="es-EC" dirty="0"/>
          </a:p>
          <a:p>
            <a:endParaRPr lang="es-EC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83" y="42267"/>
            <a:ext cx="1165473" cy="174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683568" y="5304235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es rentable?,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376160" y="51657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es medible económicamente la disminución del riesgo?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39552" y="5951021"/>
            <a:ext cx="8244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¿Se puede valorar económicamente el retorno de la inversión realizada </a:t>
            </a:r>
            <a:r>
              <a:rPr lang="es-EC" dirty="0" smtClean="0"/>
              <a:t>para implementar  </a:t>
            </a:r>
            <a:r>
              <a:rPr lang="es-EC" dirty="0"/>
              <a:t>PCI DSS?. </a:t>
            </a:r>
          </a:p>
        </p:txBody>
      </p:sp>
    </p:spTree>
    <p:extLst>
      <p:ext uri="{BB962C8B-B14F-4D97-AF65-F5344CB8AC3E}">
        <p14:creationId xmlns:p14="http://schemas.microsoft.com/office/powerpoint/2010/main" val="3195661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  <p:bldP spid="8" grpId="0"/>
      <p:bldP spid="12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30480" y="6356350"/>
            <a:ext cx="762000" cy="365125"/>
          </a:xfrm>
        </p:spPr>
        <p:txBody>
          <a:bodyPr/>
          <a:lstStyle/>
          <a:p>
            <a:fld id="{9204A972-2547-4A4D-ADEB-C2BE5A490968}" type="slidenum">
              <a:rPr lang="es-EC" smtClean="0"/>
              <a:pPr/>
              <a:t>21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4067944" y="203712"/>
            <a:ext cx="38884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s-EC" sz="3200" b="1" dirty="0" smtClean="0"/>
              <a:t>ROSI EN PCI DSS</a:t>
            </a:r>
            <a:endParaRPr lang="es-EC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4680520" y="13901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Costo del proceso de adecuación / </a:t>
            </a:r>
            <a:r>
              <a:rPr lang="es-EC" dirty="0" smtClean="0"/>
              <a:t>implantación: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751900" y="1528656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Disminución del </a:t>
            </a:r>
            <a:r>
              <a:rPr lang="es-EC" dirty="0" smtClean="0"/>
              <a:t>Riesgo: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3" y="2420888"/>
            <a:ext cx="420349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72000" y="2399977"/>
            <a:ext cx="4355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/>
              <a:t>Costo de consultoría </a:t>
            </a:r>
            <a:endParaRPr lang="es-EC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Costo </a:t>
            </a:r>
            <a:r>
              <a:rPr lang="es-EC" b="1" dirty="0"/>
              <a:t>de adaptación de sistemas y procesos a PCI DSS </a:t>
            </a:r>
            <a:endParaRPr lang="es-EC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b="1" dirty="0" smtClean="0"/>
              <a:t>Costo </a:t>
            </a:r>
            <a:r>
              <a:rPr lang="es-EC" b="1" dirty="0"/>
              <a:t>de la auditoría de cumplimiento (auditoría </a:t>
            </a:r>
            <a:r>
              <a:rPr lang="es-EC" b="1" dirty="0" err="1"/>
              <a:t>on</a:t>
            </a:r>
            <a:r>
              <a:rPr lang="es-EC" b="1" dirty="0"/>
              <a:t> </a:t>
            </a:r>
            <a:r>
              <a:rPr lang="es-EC" b="1" dirty="0" err="1"/>
              <a:t>site</a:t>
            </a:r>
            <a:r>
              <a:rPr lang="es-EC" b="1" dirty="0"/>
              <a:t> anual que debe ser realizada por un </a:t>
            </a:r>
            <a:r>
              <a:rPr lang="es-EC" b="1" dirty="0" smtClean="0"/>
              <a:t>QSA</a:t>
            </a:r>
            <a:endParaRPr lang="es-EC" b="1" dirty="0"/>
          </a:p>
        </p:txBody>
      </p:sp>
      <p:sp>
        <p:nvSpPr>
          <p:cNvPr id="7" name="6 Rectángulo"/>
          <p:cNvSpPr/>
          <p:nvPr/>
        </p:nvSpPr>
        <p:spPr>
          <a:xfrm>
            <a:off x="467544" y="4771018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Es necesario considerar que involucra costos que probablemente no sean entendidos  a nivel administrativo y gerencial, sin embargo el hecho de mejorar la imagen de la entidad involucra oportunidades de negocio y de garantizar la confianza y fidelidad de los clientes dado el hecho de que se garantiza que los procesos internos de la entidad  aseguran la información de las tarjetas de pago de sus clientes.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03467" y="1884340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i="1" dirty="0"/>
              <a:t>Disminución del Riesgo = Riesgo Expuesto x %Riesgo </a:t>
            </a:r>
            <a:r>
              <a:rPr lang="es-EC" sz="1000" i="1" dirty="0" smtClean="0"/>
              <a:t>Mitigado</a:t>
            </a:r>
          </a:p>
          <a:p>
            <a:r>
              <a:rPr lang="es-EC" sz="1000" i="1" dirty="0" smtClean="0"/>
              <a:t>Riesgo </a:t>
            </a:r>
            <a:r>
              <a:rPr lang="es-EC" sz="1000" i="1" dirty="0"/>
              <a:t>Expuesto = Costo de un incidente x Tasa de Ocurrencia </a:t>
            </a:r>
            <a:r>
              <a:rPr lang="es-EC" sz="1000" i="1" dirty="0" smtClean="0"/>
              <a:t>Anual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547979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30480" y="6356350"/>
            <a:ext cx="762000" cy="365125"/>
          </a:xfrm>
        </p:spPr>
        <p:txBody>
          <a:bodyPr/>
          <a:lstStyle/>
          <a:p>
            <a:fld id="{9204A972-2547-4A4D-ADEB-C2BE5A490968}" type="slidenum">
              <a:rPr lang="es-EC" smtClean="0"/>
              <a:pPr/>
              <a:t>22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419872" y="340810"/>
            <a:ext cx="538431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s-EC" sz="3200" b="1" dirty="0" smtClean="0"/>
              <a:t>CAPITULO V</a:t>
            </a:r>
          </a:p>
          <a:p>
            <a:pPr lvl="0" algn="ctr"/>
            <a:r>
              <a:rPr lang="es-EC" sz="3200" b="1" dirty="0" smtClean="0"/>
              <a:t>CONCLUSIONES  Y</a:t>
            </a:r>
          </a:p>
          <a:p>
            <a:pPr lvl="0" algn="ctr"/>
            <a:r>
              <a:rPr lang="es-EC" sz="3200" b="1" dirty="0" smtClean="0"/>
              <a:t>RECOMENDACIONES</a:t>
            </a:r>
            <a:endParaRPr lang="es-EC" sz="3200" b="1" dirty="0"/>
          </a:p>
          <a:p>
            <a:pPr lvl="0" algn="ctr"/>
            <a:endParaRPr lang="es-EC" sz="3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79512" y="1890698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/>
              <a:t>En Ecuador las entidades bancarias han iniciado un proceso de certificación PCI DSS por cuanto implica el cumplimiento de las normas internas establecidas por la Superintendencia de Bancos y Seguros; actualmente solo un Banco dispone de esta certificación, Banco </a:t>
            </a:r>
            <a:r>
              <a:rPr lang="es-EC" sz="2000" dirty="0" smtClean="0"/>
              <a:t>de Guayaquil.</a:t>
            </a:r>
            <a:endParaRPr lang="es-EC" sz="2000" dirty="0"/>
          </a:p>
        </p:txBody>
      </p:sp>
      <p:sp>
        <p:nvSpPr>
          <p:cNvPr id="3" name="2 Rectángulo"/>
          <p:cNvSpPr/>
          <p:nvPr/>
        </p:nvSpPr>
        <p:spPr>
          <a:xfrm>
            <a:off x="179512" y="3441774"/>
            <a:ext cx="8462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El modelo de factibilidad propuesto es viable para las entidades bancarias por cuanto es una descripción de los paso a seguir y los ámbitos a considerar en el proceso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4369167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La viabilidad económica de realizar una inversión para adaptar la </a:t>
            </a:r>
            <a:r>
              <a:rPr lang="es-EC" sz="2000" dirty="0"/>
              <a:t>infraestructura</a:t>
            </a:r>
            <a:r>
              <a:rPr lang="es-EC" dirty="0"/>
              <a:t> tecnológica de una entidad bancaria en base a los requisitos de PCI DSS y que este método revele un retorno de inversión en un tiempo determinado debe ser estudiado detenidamente en cada caso concreto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9512" y="587901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 smtClean="0"/>
              <a:t>Protegerse </a:t>
            </a:r>
            <a:r>
              <a:rPr lang="es-EC" dirty="0"/>
              <a:t>ante responsabilidades y costos potenciales vinculados a posibles casos de fraude con la información de tarjetas de </a:t>
            </a:r>
            <a:r>
              <a:rPr lang="es-EC" dirty="0" smtClean="0"/>
              <a:t>pago.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64499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30480" y="6356350"/>
            <a:ext cx="762000" cy="365125"/>
          </a:xfrm>
        </p:spPr>
        <p:txBody>
          <a:bodyPr/>
          <a:lstStyle/>
          <a:p>
            <a:fld id="{9204A972-2547-4A4D-ADEB-C2BE5A490968}" type="slidenum">
              <a:rPr lang="es-EC" smtClean="0"/>
              <a:pPr/>
              <a:t>23</a:t>
            </a:fld>
            <a:endParaRPr lang="es-EC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796194" y="-1255"/>
            <a:ext cx="538431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s-EC" sz="3200" b="1" dirty="0" smtClean="0"/>
              <a:t>CAPITULO V</a:t>
            </a:r>
          </a:p>
          <a:p>
            <a:pPr lvl="0" algn="ctr"/>
            <a:r>
              <a:rPr lang="es-EC" sz="3200" b="1" dirty="0" smtClean="0"/>
              <a:t>CONCLUSIONES  Y</a:t>
            </a:r>
          </a:p>
          <a:p>
            <a:pPr lvl="0" algn="ctr"/>
            <a:r>
              <a:rPr lang="es-EC" sz="3200" b="1" dirty="0" smtClean="0"/>
              <a:t>RECOMENDACIONES</a:t>
            </a:r>
            <a:endParaRPr lang="es-EC" sz="3200" b="1" dirty="0"/>
          </a:p>
          <a:p>
            <a:pPr lvl="0" algn="ctr"/>
            <a:endParaRPr lang="es-EC" sz="3200" b="1" dirty="0"/>
          </a:p>
        </p:txBody>
      </p:sp>
      <p:sp>
        <p:nvSpPr>
          <p:cNvPr id="3" name="2 Rectángulo"/>
          <p:cNvSpPr/>
          <p:nvPr/>
        </p:nvSpPr>
        <p:spPr>
          <a:xfrm>
            <a:off x="179512" y="148478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/>
              <a:t>Se recomienda que las entidades bancarias encaminen el cumplimiento de PCI DSS como una prioridad dentro de sus proyectos anuales, dado que existe un riesgo y exposición constante a la pérdida de información sensible de las tarjetas de </a:t>
            </a:r>
            <a:r>
              <a:rPr lang="es-EC" b="1" dirty="0" smtClean="0"/>
              <a:t>pago</a:t>
            </a:r>
            <a:r>
              <a:rPr lang="es-EC" b="1" dirty="0"/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2636912"/>
            <a:ext cx="87849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La </a:t>
            </a:r>
            <a:r>
              <a:rPr lang="es-CO" sz="2000" dirty="0"/>
              <a:t>Superintendencia</a:t>
            </a:r>
            <a:r>
              <a:rPr lang="es-CO" dirty="0"/>
              <a:t> de Bancos y Seguros del Ecuador como ente controlador a través de sus normativas debe dar énfasis al cumplimiento de las disposiciones normativas para exigir a las entidades bancarias controladas la implementación de medidas de seguridad sustentados en los requisitos de PCI DSS. 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79512" y="4111912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/>
              <a:t>Los administradores de red  o los responsables del diseño de la infraestructura tecnológica de las entidades bancarias deben enfocar sus diseños en base a las recomendaciones del Capítulo 4 y centrarse en entender el flujo de los datos de la tarjeta de pago: donde se obtienen, procesan, almacenan y transmiten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9512" y="5653697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000" dirty="0"/>
              <a:t>Se recomienda considerar las estrategias de acercamiento a PCI DSS descritas en el Capítulo 4 para facilitar la implementación del estándar en las entidades bancarias  de </a:t>
            </a:r>
            <a:r>
              <a:rPr lang="es-EC" sz="2000" dirty="0" smtClean="0"/>
              <a:t>Ecuador.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975168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5400" b="1" dirty="0" smtClean="0"/>
              <a:t>GRACIAS ……</a:t>
            </a:r>
            <a:br>
              <a:rPr lang="es-EC" sz="5400" b="1" dirty="0" smtClean="0"/>
            </a:br>
            <a:endParaRPr lang="es-EC" sz="54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24</a:t>
            </a:fld>
            <a:endParaRPr lang="es-EC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22288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873" y="836712"/>
            <a:ext cx="2238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67544" y="1268760"/>
            <a:ext cx="38884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dirty="0" smtClean="0">
                <a:ln w="50800"/>
              </a:rPr>
              <a:t>Busquemos que las entidades cumplan:</a:t>
            </a:r>
            <a:endParaRPr lang="es-ES" sz="2800" b="1" cap="none" spc="0" dirty="0">
              <a:ln w="50800"/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75995" y="3429000"/>
            <a:ext cx="52844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dirty="0" smtClean="0">
                <a:ln w="50800"/>
              </a:rPr>
              <a:t>Para evitar que nuestros usuarios sean victimas:</a:t>
            </a:r>
            <a:endParaRPr lang="es-ES" sz="2800" b="1" cap="none" spc="0" dirty="0">
              <a:ln w="50800"/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2" y="5426060"/>
            <a:ext cx="52844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dirty="0" smtClean="0">
                <a:ln w="50800"/>
              </a:rPr>
              <a:t>Y conseguir fidelidad !!!!!!!!</a:t>
            </a:r>
            <a:endParaRPr lang="es-ES" sz="2800" b="1" cap="none" spc="0" dirty="0">
              <a:ln w="50800"/>
              <a:effectLst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365104"/>
            <a:ext cx="20097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9456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743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208912" cy="3859518"/>
          </a:xfr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C" sz="2400" b="1" dirty="0" smtClean="0"/>
              <a:t>En </a:t>
            </a:r>
            <a:r>
              <a:rPr lang="es-EC" sz="2400" b="1" dirty="0"/>
              <a:t>la actualidad a pesar de las inversiones en infraestructura tecnológica que realizan las entidades bancarias de Ecuador, el porcentaje de delitos financieros </a:t>
            </a:r>
            <a:r>
              <a:rPr lang="es-EC" sz="2400" b="1" dirty="0" smtClean="0"/>
              <a:t>incrementa </a:t>
            </a:r>
            <a:r>
              <a:rPr lang="es-EC" sz="2400" b="1" dirty="0"/>
              <a:t>y la adopción de un estándar de seguridad de datos se convierte en la opción más importante a ser implementada, permitiendo elevar el nivel de seguridad y reduciendo el riesgo de pérdida de información de las tarjetas de pago (débito o crédito) de sus clientes</a:t>
            </a:r>
            <a:endParaRPr lang="es-EC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/>
            <a:endParaRPr lang="es-EC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3848" y="6165304"/>
            <a:ext cx="3024336" cy="432048"/>
          </a:xfrm>
        </p:spPr>
        <p:txBody>
          <a:bodyPr/>
          <a:lstStyle/>
          <a:p>
            <a:r>
              <a:rPr lang="es-EC" sz="1000" dirty="0" smtClean="0"/>
              <a:t>Modelo de factibilidad para el cumplimiento de normas de seguridad de datos en tarjetas de pago alineados al estándar PCI DSS para las entidades bancarias de Ecuador.</a:t>
            </a:r>
            <a:endParaRPr lang="es-EC" sz="1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3</a:t>
            </a:fld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949280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248472" cy="11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153668" y="1772816"/>
            <a:ext cx="6555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CAPITULO I: INTRODUCCION</a:t>
            </a:r>
            <a:endParaRPr lang="es-E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743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379652"/>
            <a:ext cx="8208912" cy="3785652"/>
          </a:xfr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Ecuador cuenta con mas de 6 millones de clientes en el sistema bancario  y persiste el problema referente a fuga de información provocando perjuicio económico a los clientes. En el 2011 se registran 4869 denuncias formales a la Superintendencia de Bancos o Fiscalía respecto a delitos financieros. </a:t>
            </a:r>
            <a:r>
              <a:rPr lang="es-EC" sz="2400" dirty="0" smtClean="0"/>
              <a:t>Estas </a:t>
            </a:r>
            <a:r>
              <a:rPr lang="es-EC" sz="2400" dirty="0"/>
              <a:t>cifras incrementan y es así que para el 2012 el número de clientes se ha incrementado a 6’792.505 y las denuncias formales ascienden en un 10% por año</a:t>
            </a:r>
            <a:r>
              <a:rPr lang="es-EC" sz="2400" dirty="0" smtClean="0"/>
              <a:t>.</a:t>
            </a:r>
            <a:endParaRPr lang="es-EC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3848" y="6165304"/>
            <a:ext cx="3024336" cy="432048"/>
          </a:xfrm>
        </p:spPr>
        <p:txBody>
          <a:bodyPr/>
          <a:lstStyle/>
          <a:p>
            <a:r>
              <a:rPr lang="es-EC" sz="1000" dirty="0" smtClean="0"/>
              <a:t>Modelo de factibilidad para el cumplimiento de normas de seguridad de datos en tarjetas de pago alineados al estándar PCI DSS para las entidades bancarias de Ecuador.</a:t>
            </a:r>
            <a:endParaRPr lang="es-EC" sz="1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4</a:t>
            </a:fld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949280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248472" cy="11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153668" y="1772816"/>
            <a:ext cx="6555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CAPITULO I: INTRODUCCION</a:t>
            </a:r>
            <a:endParaRPr lang="es-E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7253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743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208912" cy="4598182"/>
          </a:xfr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C" sz="2400" dirty="0" smtClean="0"/>
              <a:t>En </a:t>
            </a:r>
            <a:r>
              <a:rPr lang="es-EC" sz="2400" dirty="0"/>
              <a:t>Ecuador </a:t>
            </a:r>
            <a:r>
              <a:rPr lang="es-EC" sz="2400" dirty="0" smtClean="0"/>
              <a:t>no tiene entidades certificadas PCI </a:t>
            </a:r>
            <a:r>
              <a:rPr lang="es-EC" sz="2400" dirty="0"/>
              <a:t>DSS provocando que incremente el riesgo de fuga de información involuntaria. </a:t>
            </a:r>
            <a:r>
              <a:rPr lang="es-EC" sz="2400" dirty="0" smtClean="0"/>
              <a:t>Los problemas de no contar con una política de seguridad genera:</a:t>
            </a:r>
          </a:p>
          <a:p>
            <a:pPr algn="just"/>
            <a:endParaRPr lang="es-EC" sz="8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dirty="0" smtClean="0"/>
              <a:t>Perjuicio </a:t>
            </a:r>
            <a:r>
              <a:rPr lang="es-EC" sz="2400" dirty="0"/>
              <a:t>económico a los usuarios del servicio y la probable deserción por la falta de </a:t>
            </a:r>
            <a:r>
              <a:rPr lang="es-EC" sz="2400" dirty="0" smtClean="0"/>
              <a:t>garantías.</a:t>
            </a:r>
            <a:endParaRPr lang="es-EC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dirty="0" smtClean="0"/>
              <a:t>Entidades </a:t>
            </a:r>
            <a:r>
              <a:rPr lang="es-EC" sz="2400" dirty="0"/>
              <a:t>bancarias con una infraestructura tecnológica </a:t>
            </a:r>
            <a:r>
              <a:rPr lang="es-EC" sz="2400" dirty="0" smtClean="0"/>
              <a:t>deficiente. Organizaciones vulnerables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dirty="0" smtClean="0"/>
              <a:t>Inversiones </a:t>
            </a:r>
            <a:r>
              <a:rPr lang="es-EC" sz="2400" dirty="0"/>
              <a:t>económicas altas si las entidades </a:t>
            </a:r>
            <a:r>
              <a:rPr lang="es-EC" sz="2400" dirty="0" smtClean="0"/>
              <a:t>bancarias inician el proceso.</a:t>
            </a:r>
            <a:endParaRPr lang="es-EC" sz="2400" dirty="0"/>
          </a:p>
          <a:p>
            <a:pPr algn="just"/>
            <a:endParaRPr lang="es-EC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3848" y="6165304"/>
            <a:ext cx="3024336" cy="432048"/>
          </a:xfrm>
        </p:spPr>
        <p:txBody>
          <a:bodyPr/>
          <a:lstStyle/>
          <a:p>
            <a:r>
              <a:rPr lang="es-EC" sz="1000" dirty="0" smtClean="0"/>
              <a:t>Modelo de factibilidad para el cumplimiento de normas de seguridad de datos en tarjetas de pago alineados al estándar PCI DSS para las entidades bancarias de Ecuador.</a:t>
            </a:r>
            <a:endParaRPr lang="es-EC" sz="10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5</a:t>
            </a:fld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949280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248472" cy="11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253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6</a:t>
            </a:fld>
            <a:endParaRPr lang="es-EC"/>
          </a:p>
        </p:txBody>
      </p:sp>
      <p:sp>
        <p:nvSpPr>
          <p:cNvPr id="5" name="3 Marcador de pie de página"/>
          <p:cNvSpPr txBox="1">
            <a:spLocks/>
          </p:cNvSpPr>
          <p:nvPr/>
        </p:nvSpPr>
        <p:spPr>
          <a:xfrm>
            <a:off x="3203848" y="6165304"/>
            <a:ext cx="3024336" cy="432048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Modelo de factibilidad para el cumplimiento de normas de seguridad de datos en tarjetas de pago alineados al estándar PCI DSS para las entidades bancarias de Ecuador.</a:t>
            </a:r>
            <a:endParaRPr kumimoji="0" lang="es-EC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4A972-2547-4A4D-ADEB-C2BE5A490968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949280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28392" cy="92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755044" y="332656"/>
            <a:ext cx="28408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dirty="0" smtClean="0">
                <a:ln w="50800"/>
              </a:rPr>
              <a:t>CAPITULO II</a:t>
            </a:r>
            <a:endParaRPr lang="es-E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323528" y="2060848"/>
            <a:ext cx="281687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S" sz="2400" dirty="0"/>
              <a:t>Si no se toma ninguna medida de protección, la información está </a:t>
            </a:r>
            <a:r>
              <a:rPr lang="es-ES" sz="2400" dirty="0" smtClean="0"/>
              <a:t>expuesta a </a:t>
            </a:r>
            <a:r>
              <a:rPr lang="es-ES" sz="2400" dirty="0"/>
              <a:t>amenazas con una probabilidad de ocurrencia y </a:t>
            </a:r>
            <a:r>
              <a:rPr lang="es-ES" sz="2400" dirty="0" smtClean="0"/>
              <a:t>un riesgo asociado</a:t>
            </a:r>
            <a:endParaRPr lang="es-EC" sz="2400" dirty="0"/>
          </a:p>
        </p:txBody>
      </p:sp>
      <p:sp>
        <p:nvSpPr>
          <p:cNvPr id="11" name="10 Rectángulo"/>
          <p:cNvSpPr/>
          <p:nvPr/>
        </p:nvSpPr>
        <p:spPr>
          <a:xfrm>
            <a:off x="971600" y="1268760"/>
            <a:ext cx="6072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dirty="0" smtClean="0">
                <a:ln w="50800"/>
              </a:rPr>
              <a:t>SEGURIDAD INFORMATICA</a:t>
            </a:r>
            <a:endParaRPr lang="es-E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34" y="1988840"/>
            <a:ext cx="5222652" cy="36592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7</a:t>
            </a:fld>
            <a:endParaRPr lang="es-EC"/>
          </a:p>
        </p:txBody>
      </p:sp>
      <p:sp>
        <p:nvSpPr>
          <p:cNvPr id="5" name="3 Marcador de pie de página"/>
          <p:cNvSpPr txBox="1">
            <a:spLocks/>
          </p:cNvSpPr>
          <p:nvPr/>
        </p:nvSpPr>
        <p:spPr>
          <a:xfrm>
            <a:off x="3203848" y="6165304"/>
            <a:ext cx="3024336" cy="432048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Modelo de factibilidad para el cumplimiento de normas de seguridad de datos en tarjetas de pago alineados al estándar PCI DSS para las entidades bancarias de Ecuador.</a:t>
            </a:r>
            <a:endParaRPr kumimoji="0" lang="es-EC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4A972-2547-4A4D-ADEB-C2BE5A490968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949280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28392" cy="92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755044" y="332656"/>
            <a:ext cx="28408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dirty="0" smtClean="0">
                <a:ln w="50800"/>
              </a:rPr>
              <a:t>CAPITULO II</a:t>
            </a:r>
            <a:endParaRPr lang="es-E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323528" y="1916832"/>
            <a:ext cx="38164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s-EC" sz="2400" b="1" i="1" dirty="0" smtClean="0"/>
              <a:t>Cual es la  diferencia?</a:t>
            </a:r>
            <a:endParaRPr lang="es-EC" sz="2400" dirty="0"/>
          </a:p>
          <a:p>
            <a:pPr lvl="0" algn="just"/>
            <a:r>
              <a:rPr lang="es-ES" sz="2400" b="1" dirty="0" smtClean="0"/>
              <a:t>Política </a:t>
            </a:r>
            <a:r>
              <a:rPr lang="es-ES" sz="2400" b="1" dirty="0"/>
              <a:t>de </a:t>
            </a:r>
            <a:r>
              <a:rPr lang="es-ES" sz="2400" dirty="0" smtClean="0"/>
              <a:t>Seguridad</a:t>
            </a:r>
            <a:r>
              <a:rPr lang="es-ES" sz="2400" dirty="0"/>
              <a:t> </a:t>
            </a:r>
            <a:r>
              <a:rPr lang="es-ES" sz="2400" dirty="0" smtClean="0"/>
              <a:t>es </a:t>
            </a:r>
            <a:r>
              <a:rPr lang="es-ES" sz="2400" dirty="0"/>
              <a:t>una "declaración de intenciones de alto nivel que cubre la seguridad de los sistemas informáticos y que proporciona las bases para definir y delimitar </a:t>
            </a:r>
            <a:r>
              <a:rPr lang="es-ES" sz="2400" dirty="0" smtClean="0"/>
              <a:t>responsabilidades</a:t>
            </a:r>
            <a:endParaRPr lang="es-EC" sz="2400" dirty="0"/>
          </a:p>
        </p:txBody>
      </p:sp>
      <p:sp>
        <p:nvSpPr>
          <p:cNvPr id="11" name="10 Rectángulo"/>
          <p:cNvSpPr/>
          <p:nvPr/>
        </p:nvSpPr>
        <p:spPr>
          <a:xfrm>
            <a:off x="380892" y="1268760"/>
            <a:ext cx="84497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es-ES" sz="2800" b="1" dirty="0"/>
              <a:t>Políticas, Planes y </a:t>
            </a:r>
            <a:r>
              <a:rPr lang="es-ES" sz="2800" b="1" dirty="0" smtClean="0"/>
              <a:t>Procedimientos </a:t>
            </a:r>
            <a:r>
              <a:rPr lang="es-ES" sz="2800" b="1" dirty="0"/>
              <a:t>de </a:t>
            </a:r>
            <a:r>
              <a:rPr lang="es-ES" sz="2800" b="1" dirty="0" smtClean="0"/>
              <a:t>Seguridad</a:t>
            </a:r>
            <a:endParaRPr lang="es-EC" sz="2800" b="1" dirty="0"/>
          </a:p>
        </p:txBody>
      </p:sp>
      <p:pic>
        <p:nvPicPr>
          <p:cNvPr id="13" name="12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5309939" y="1916371"/>
            <a:ext cx="3438525" cy="201668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258641" y="40050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/>
              <a:t>Un </a:t>
            </a:r>
            <a:r>
              <a:rPr lang="es-ES" b="1" dirty="0"/>
              <a:t>Plan de seguridad</a:t>
            </a:r>
            <a:r>
              <a:rPr lang="es-ES" dirty="0"/>
              <a:t> es un conjunto de decisiones que definen cursos de acción </a:t>
            </a:r>
            <a:r>
              <a:rPr lang="es-ES" dirty="0" smtClean="0"/>
              <a:t>futuros.</a:t>
            </a:r>
            <a:endParaRPr lang="es-EC" dirty="0"/>
          </a:p>
          <a:p>
            <a:pPr lvl="0"/>
            <a:r>
              <a:rPr lang="es-ES" dirty="0"/>
              <a:t>Un </a:t>
            </a:r>
            <a:r>
              <a:rPr lang="es-ES" b="1" dirty="0"/>
              <a:t>Procedimiento de seguridad</a:t>
            </a:r>
            <a:r>
              <a:rPr lang="es-ES" dirty="0"/>
              <a:t> es la definición detallada de los pasos a ejecutar para llevar a cabo unas tareas determinadas.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71772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8</a:t>
            </a:fld>
            <a:endParaRPr lang="es-EC"/>
          </a:p>
        </p:txBody>
      </p:sp>
      <p:sp>
        <p:nvSpPr>
          <p:cNvPr id="5" name="3 Marcador de pie de página"/>
          <p:cNvSpPr txBox="1">
            <a:spLocks/>
          </p:cNvSpPr>
          <p:nvPr/>
        </p:nvSpPr>
        <p:spPr>
          <a:xfrm>
            <a:off x="3203848" y="6237312"/>
            <a:ext cx="3024336" cy="432048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Modelo de factibilidad para el cumplimiento de normas de seguridad de datos en tarjetas de pago alineados al estándar PCI DSS para las entidades bancarias de Ecuador.</a:t>
            </a:r>
            <a:endParaRPr kumimoji="0" lang="es-EC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4A972-2547-4A4D-ADEB-C2BE5A490968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949280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28392" cy="92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755044" y="332656"/>
            <a:ext cx="28408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dirty="0" smtClean="0">
                <a:ln w="50800"/>
              </a:rPr>
              <a:t>CAPITULO II</a:t>
            </a:r>
            <a:endParaRPr lang="es-E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323528" y="1844824"/>
            <a:ext cx="39046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s-ES" sz="2400" u="sng" dirty="0" smtClean="0"/>
              <a:t>ISO/IEC 27000-series</a:t>
            </a:r>
            <a:endParaRPr lang="es-EC" sz="2400" u="sng" dirty="0" smtClean="0"/>
          </a:p>
          <a:p>
            <a:pPr lvl="0"/>
            <a:r>
              <a:rPr lang="es-ES" sz="2400" u="sng" dirty="0" smtClean="0"/>
              <a:t>ISO/IEC 27001</a:t>
            </a:r>
            <a:r>
              <a:rPr lang="es-EC" sz="2400" u="sng" dirty="0" smtClean="0"/>
              <a:t>: E</a:t>
            </a:r>
          </a:p>
          <a:p>
            <a:pPr lvl="0"/>
            <a:r>
              <a:rPr lang="es-ES" sz="2400" u="sng" dirty="0" smtClean="0"/>
              <a:t>ISO/IEC 17799:</a:t>
            </a:r>
            <a:endParaRPr lang="es-EC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90699" y="1268760"/>
            <a:ext cx="8457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600" b="1" dirty="0" smtClean="0"/>
              <a:t>Estándares </a:t>
            </a:r>
            <a:r>
              <a:rPr lang="es-ES" sz="3600" b="1" dirty="0"/>
              <a:t>de </a:t>
            </a:r>
            <a:r>
              <a:rPr lang="es-ES" sz="3600" b="1" dirty="0" err="1" smtClean="0"/>
              <a:t>Seg</a:t>
            </a:r>
            <a:r>
              <a:rPr lang="es-ES" sz="3600" b="1" dirty="0" smtClean="0"/>
              <a:t>. </a:t>
            </a:r>
            <a:r>
              <a:rPr lang="es-ES" sz="3600" b="1" dirty="0"/>
              <a:t>de la </a:t>
            </a:r>
            <a:r>
              <a:rPr lang="es-ES" sz="3600" b="1" dirty="0" smtClean="0"/>
              <a:t>Información</a:t>
            </a:r>
            <a:endParaRPr lang="es-EC" sz="3600" b="1" dirty="0"/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467544" y="3148128"/>
            <a:ext cx="8261331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s-ES" sz="2000" b="1" i="1" u="sng" dirty="0" smtClean="0"/>
              <a:t>Certificaciones </a:t>
            </a:r>
            <a:r>
              <a:rPr lang="es-ES" sz="2000" b="1" i="1" u="sng" dirty="0"/>
              <a:t>independientes en Seguridad de la Información</a:t>
            </a:r>
            <a:endParaRPr lang="es-EC" sz="2000" b="1" i="1" dirty="0"/>
          </a:p>
          <a:p>
            <a:pPr lvl="0"/>
            <a:r>
              <a:rPr lang="en-US" sz="2000" dirty="0"/>
              <a:t>CISA- Certified Information Systems Auditor, ISACA</a:t>
            </a:r>
            <a:endParaRPr lang="es-EC" sz="2000" dirty="0"/>
          </a:p>
          <a:p>
            <a:pPr lvl="0"/>
            <a:r>
              <a:rPr lang="en-US" sz="2000" dirty="0"/>
              <a:t>CISM- Certified Information Security Manager, ISACA</a:t>
            </a:r>
            <a:endParaRPr lang="es-EC" sz="2000" dirty="0"/>
          </a:p>
          <a:p>
            <a:pPr lvl="0"/>
            <a:r>
              <a:rPr lang="en-US" sz="2000" dirty="0"/>
              <a:t>Lead Auditor ISO27001- Lead Auditor ISO 27001, BSI</a:t>
            </a:r>
            <a:endParaRPr lang="es-EC" sz="2000" dirty="0"/>
          </a:p>
          <a:p>
            <a:pPr lvl="0"/>
            <a:r>
              <a:rPr lang="en-US" sz="2000" dirty="0"/>
              <a:t>CISSP - Certified Information Systems Security Professional, ISC2</a:t>
            </a:r>
            <a:endParaRPr lang="es-EC" sz="2000" dirty="0"/>
          </a:p>
          <a:p>
            <a:pPr lvl="0"/>
            <a:r>
              <a:rPr lang="en-US" sz="2000" dirty="0"/>
              <a:t>SECURITY+, </a:t>
            </a:r>
            <a:r>
              <a:rPr lang="en-US" sz="2000" dirty="0" err="1" smtClean="0"/>
              <a:t>COMPTia</a:t>
            </a:r>
            <a:r>
              <a:rPr lang="en-US" sz="2000" dirty="0" smtClean="0"/>
              <a:t> </a:t>
            </a:r>
            <a:r>
              <a:rPr lang="en-US" sz="2000" dirty="0"/>
              <a:t>- Computing Technology Industry Association</a:t>
            </a:r>
            <a:endParaRPr lang="es-EC" sz="2000" dirty="0"/>
          </a:p>
          <a:p>
            <a:pPr lvl="0"/>
            <a:r>
              <a:rPr lang="es-EC" sz="2000" dirty="0"/>
              <a:t>CEH - </a:t>
            </a:r>
            <a:r>
              <a:rPr lang="es-EC" sz="2000" dirty="0" err="1"/>
              <a:t>Certified</a:t>
            </a:r>
            <a:r>
              <a:rPr lang="es-EC" sz="2000" dirty="0"/>
              <a:t> </a:t>
            </a:r>
            <a:r>
              <a:rPr lang="es-EC" sz="2000" dirty="0" err="1"/>
              <a:t>Ethical</a:t>
            </a:r>
            <a:r>
              <a:rPr lang="es-EC" sz="2000" dirty="0"/>
              <a:t> Hacker</a:t>
            </a:r>
          </a:p>
          <a:p>
            <a:pPr lvl="0"/>
            <a:r>
              <a:rPr lang="en-US" sz="2000" u="sng" dirty="0">
                <a:solidFill>
                  <a:schemeClr val="accent1"/>
                </a:solidFill>
                <a:hlinkClick r:id="rId4" action="ppaction://hlinkfile"/>
              </a:rPr>
              <a:t>PCI DSS - PCI Data Security </a:t>
            </a:r>
            <a:r>
              <a:rPr lang="en-US" sz="2000" u="sng" dirty="0" smtClean="0">
                <a:solidFill>
                  <a:schemeClr val="accent1"/>
                </a:solidFill>
                <a:hlinkClick r:id="rId4" action="ppaction://hlinkfile"/>
              </a:rPr>
              <a:t>Standard</a:t>
            </a:r>
            <a:endParaRPr lang="en-US" sz="2000" u="sng" dirty="0" smtClean="0">
              <a:solidFill>
                <a:schemeClr val="accent1"/>
              </a:solidFill>
            </a:endParaRPr>
          </a:p>
          <a:p>
            <a:pPr lvl="0"/>
            <a:endParaRPr lang="es-EC" sz="2400" dirty="0"/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3948603" y="1916832"/>
            <a:ext cx="49438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s-EC" sz="2400" u="sng" dirty="0" smtClean="0"/>
              <a:t>Otros estándares relacionados: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 smtClean="0"/>
              <a:t>COBIT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 smtClean="0"/>
              <a:t>ITIL</a:t>
            </a:r>
          </a:p>
        </p:txBody>
      </p:sp>
    </p:spTree>
    <p:extLst>
      <p:ext uri="{BB962C8B-B14F-4D97-AF65-F5344CB8AC3E}">
        <p14:creationId xmlns:p14="http://schemas.microsoft.com/office/powerpoint/2010/main" val="2271772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A972-2547-4A4D-ADEB-C2BE5A490968}" type="slidenum">
              <a:rPr lang="es-EC" smtClean="0"/>
              <a:pPr/>
              <a:t>9</a:t>
            </a:fld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5021935" y="107921"/>
            <a:ext cx="26677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CAPITULO III</a:t>
            </a:r>
            <a:endParaRPr lang="es-E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3 Marcador de pie de página"/>
          <p:cNvSpPr txBox="1">
            <a:spLocks/>
          </p:cNvSpPr>
          <p:nvPr/>
        </p:nvSpPr>
        <p:spPr>
          <a:xfrm>
            <a:off x="3203848" y="6237312"/>
            <a:ext cx="3024336" cy="432048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Modelo de factibilidad para el cumplimiento de normas de seguridad de datos en tarjetas de pago alineados al estándar PCI DSS para las entidades bancarias de Ecuador.</a:t>
            </a:r>
            <a:endParaRPr kumimoji="0" lang="es-EC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033341"/>
            <a:ext cx="2088232" cy="7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1"/>
            <a:ext cx="3384376" cy="8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93573" y="1929586"/>
            <a:ext cx="71217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C" sz="2000" dirty="0" smtClean="0"/>
              <a:t>Quien es responsable de la protección de los datos?</a:t>
            </a:r>
            <a:endParaRPr lang="es-EC" sz="2000" dirty="0"/>
          </a:p>
        </p:txBody>
      </p:sp>
      <p:sp>
        <p:nvSpPr>
          <p:cNvPr id="10" name="9 Rectángulo"/>
          <p:cNvSpPr/>
          <p:nvPr/>
        </p:nvSpPr>
        <p:spPr>
          <a:xfrm>
            <a:off x="493179" y="1332057"/>
            <a:ext cx="61414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ANALISIS SITUACION ACTUAL</a:t>
            </a:r>
            <a:endParaRPr lang="es-E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93573" y="2492896"/>
            <a:ext cx="71217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es-EC" sz="2000" dirty="0" smtClean="0"/>
              <a:t>Entidad reguladora en Ecuador y sus objetivos?</a:t>
            </a:r>
            <a:endParaRPr lang="es-EC" sz="2000" dirty="0"/>
          </a:p>
        </p:txBody>
      </p:sp>
      <p:sp>
        <p:nvSpPr>
          <p:cNvPr id="2" name="1 Rectángulo"/>
          <p:cNvSpPr/>
          <p:nvPr/>
        </p:nvSpPr>
        <p:spPr>
          <a:xfrm>
            <a:off x="179512" y="3230974"/>
            <a:ext cx="89110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Fortalecer el marco legal y normativo de acuerdo a principios, mejores prácticas y estándares internacionales vigentes.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Lograr una adecuada administración de riesgos mediante el fortalecimiento de los procesos de supervisión de los sistemas controlados.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Proteger los derechos de los consumidores financieros.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Fortalecer la gestión organizacional y la administración del recurso humano.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Asegurar la calidad y la seguridad de la información y el servicio informático, con tecnología de punta.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Optimizar la administración de los recursos financieros</a:t>
            </a:r>
          </a:p>
        </p:txBody>
      </p:sp>
    </p:spTree>
    <p:extLst>
      <p:ext uri="{BB962C8B-B14F-4D97-AF65-F5344CB8AC3E}">
        <p14:creationId xmlns:p14="http://schemas.microsoft.com/office/powerpoint/2010/main" val="3231802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5640</TotalTime>
  <Words>1820</Words>
  <Application>Microsoft Office PowerPoint</Application>
  <PresentationFormat>Presentación en pantalla (4:3)</PresentationFormat>
  <Paragraphs>164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Sans Unicode</vt:lpstr>
      <vt:lpstr>Times New Roman</vt:lpstr>
      <vt:lpstr>Wingdings 2</vt:lpstr>
      <vt:lpstr>Flujo</vt:lpstr>
      <vt:lpstr>Visio</vt:lpstr>
      <vt:lpstr>“ Modelo de factibilidad para el cumplimiento de normas de seguridad de datos en tarjetas de pago alineados al estándar PCI DSS para las entidades bancarias de Ecuador. “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……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factibilidad para el cumplimiento de normas de seguridad de datos en tarjetas de pago alineados al estándar PCI DSS para las entidades bancarias de Ecuador.</dc:title>
  <dc:creator>SOPORTE</dc:creator>
  <cp:lastModifiedBy>Usuario</cp:lastModifiedBy>
  <cp:revision>107</cp:revision>
  <dcterms:created xsi:type="dcterms:W3CDTF">2012-03-30T07:52:43Z</dcterms:created>
  <dcterms:modified xsi:type="dcterms:W3CDTF">2016-03-15T12:56:23Z</dcterms:modified>
</cp:coreProperties>
</file>